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handoutMasterIdLst>
    <p:handoutMasterId r:id="rId12"/>
  </p:handoutMasterIdLst>
  <p:sldIdLst>
    <p:sldId id="829" r:id="rId2"/>
    <p:sldId id="830" r:id="rId3"/>
    <p:sldId id="831" r:id="rId4"/>
    <p:sldId id="832" r:id="rId5"/>
    <p:sldId id="860" r:id="rId6"/>
    <p:sldId id="866" r:id="rId7"/>
    <p:sldId id="850" r:id="rId8"/>
    <p:sldId id="855" r:id="rId9"/>
    <p:sldId id="867" r:id="rId10"/>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CCFF"/>
    <a:srgbClr val="FFFFCC"/>
    <a:srgbClr val="008000"/>
    <a:srgbClr val="00FF00"/>
    <a:srgbClr val="FF6600"/>
    <a:srgbClr val="66FFFF"/>
    <a:srgbClr val="FF99FF"/>
    <a:srgbClr val="33CC33"/>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85" autoAdjust="0"/>
    <p:restoredTop sz="92822" autoAdjust="0"/>
  </p:normalViewPr>
  <p:slideViewPr>
    <p:cSldViewPr>
      <p:cViewPr varScale="1">
        <p:scale>
          <a:sx n="85" d="100"/>
          <a:sy n="85" d="100"/>
        </p:scale>
        <p:origin x="1472" y="60"/>
      </p:cViewPr>
      <p:guideLst>
        <p:guide orient="horz" pos="2160"/>
        <p:guide pos="2880"/>
      </p:guideLst>
    </p:cSldViewPr>
  </p:slideViewPr>
  <p:notesTextViewPr>
    <p:cViewPr>
      <p:scale>
        <a:sx n="125" d="100"/>
        <a:sy n="125" d="100"/>
      </p:scale>
      <p:origin x="0" y="0"/>
    </p:cViewPr>
  </p:notesTextViewPr>
  <p:sorterViewPr>
    <p:cViewPr>
      <p:scale>
        <a:sx n="100" d="100"/>
        <a:sy n="100" d="100"/>
      </p:scale>
      <p:origin x="0" y="2604"/>
    </p:cViewPr>
  </p:sorterViewPr>
  <p:notesViewPr>
    <p:cSldViewPr>
      <p:cViewPr varScale="1">
        <p:scale>
          <a:sx n="67" d="100"/>
          <a:sy n="67" d="100"/>
        </p:scale>
        <p:origin x="2916"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1"/>
            <a:ext cx="3076363" cy="511731"/>
          </a:xfrm>
          <a:prstGeom prst="rect">
            <a:avLst/>
          </a:prstGeom>
        </p:spPr>
        <p:txBody>
          <a:bodyPr vert="horz" lIns="94697" tIns="47350" rIns="94697" bIns="47350" rtlCol="0"/>
          <a:lstStyle>
            <a:lvl1pPr algn="l">
              <a:defRPr sz="1200"/>
            </a:lvl1pPr>
          </a:lstStyle>
          <a:p>
            <a:endParaRPr kumimoji="1" lang="ja-JP" altLang="en-US" dirty="0"/>
          </a:p>
        </p:txBody>
      </p:sp>
    </p:spTree>
    <p:extLst>
      <p:ext uri="{BB962C8B-B14F-4D97-AF65-F5344CB8AC3E}">
        <p14:creationId xmlns:p14="http://schemas.microsoft.com/office/powerpoint/2010/main" val="7266640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1"/>
            <a:ext cx="3076363" cy="511731"/>
          </a:xfrm>
          <a:prstGeom prst="rect">
            <a:avLst/>
          </a:prstGeom>
        </p:spPr>
        <p:txBody>
          <a:bodyPr vert="horz" lIns="94697" tIns="47350" rIns="94697" bIns="4735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296" y="1"/>
            <a:ext cx="3076363" cy="511731"/>
          </a:xfrm>
          <a:prstGeom prst="rect">
            <a:avLst/>
          </a:prstGeom>
        </p:spPr>
        <p:txBody>
          <a:bodyPr vert="horz" lIns="94697" tIns="47350" rIns="94697" bIns="47350" rtlCol="0"/>
          <a:lstStyle>
            <a:lvl1pPr algn="r">
              <a:defRPr sz="1200"/>
            </a:lvl1pPr>
          </a:lstStyle>
          <a:p>
            <a:fld id="{9733562D-1299-48A2-BD81-91D7B5205E3A}" type="datetimeFigureOut">
              <a:rPr kumimoji="1" lang="ja-JP" altLang="en-US" smtClean="0"/>
              <a:t>2025/7/31</a:t>
            </a:fld>
            <a:endParaRPr kumimoji="1" lang="ja-JP" altLang="en-US"/>
          </a:p>
        </p:txBody>
      </p:sp>
      <p:sp>
        <p:nvSpPr>
          <p:cNvPr id="4" name="スライド イメージ プレースホルダー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4697" tIns="47350" rIns="94697" bIns="47350" rtlCol="0" anchor="ctr"/>
          <a:lstStyle/>
          <a:p>
            <a:endParaRPr lang="ja-JP" altLang="en-US"/>
          </a:p>
        </p:txBody>
      </p:sp>
      <p:sp>
        <p:nvSpPr>
          <p:cNvPr id="5" name="ノート プレースホルダー 4"/>
          <p:cNvSpPr>
            <a:spLocks noGrp="1"/>
          </p:cNvSpPr>
          <p:nvPr>
            <p:ph type="body" sz="quarter" idx="3"/>
          </p:nvPr>
        </p:nvSpPr>
        <p:spPr>
          <a:xfrm>
            <a:off x="709931" y="4861448"/>
            <a:ext cx="5679440" cy="4605576"/>
          </a:xfrm>
          <a:prstGeom prst="rect">
            <a:avLst/>
          </a:prstGeom>
        </p:spPr>
        <p:txBody>
          <a:bodyPr vert="horz" lIns="94697" tIns="47350" rIns="94697" bIns="4735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721109"/>
            <a:ext cx="3076363" cy="511731"/>
          </a:xfrm>
          <a:prstGeom prst="rect">
            <a:avLst/>
          </a:prstGeom>
        </p:spPr>
        <p:txBody>
          <a:bodyPr vert="horz" lIns="94697" tIns="47350" rIns="94697" bIns="4735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296" y="9721109"/>
            <a:ext cx="3076363" cy="511731"/>
          </a:xfrm>
          <a:prstGeom prst="rect">
            <a:avLst/>
          </a:prstGeom>
        </p:spPr>
        <p:txBody>
          <a:bodyPr vert="horz" lIns="94697" tIns="47350" rIns="94697" bIns="47350" rtlCol="0" anchor="b"/>
          <a:lstStyle>
            <a:lvl1pPr algn="r">
              <a:defRPr sz="1200"/>
            </a:lvl1pPr>
          </a:lstStyle>
          <a:p>
            <a:fld id="{58395BCB-1F8F-4B91-8FA2-45D8F81DAB3A}" type="slidenum">
              <a:rPr kumimoji="1" lang="ja-JP" altLang="en-US" smtClean="0"/>
              <a:t>‹#›</a:t>
            </a:fld>
            <a:endParaRPr kumimoji="1" lang="ja-JP" altLang="en-US"/>
          </a:p>
        </p:txBody>
      </p:sp>
    </p:spTree>
    <p:extLst>
      <p:ext uri="{BB962C8B-B14F-4D97-AF65-F5344CB8AC3E}">
        <p14:creationId xmlns:p14="http://schemas.microsoft.com/office/powerpoint/2010/main" val="46145692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769237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DECE8F-2368-9CC2-D54D-6B08ACF0352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57743AD-2676-C60D-9CF3-36C454BEE0D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9D4C6598-ABDB-7DF5-2D5A-05EB82919F5D}"/>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216682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C2CF87-E73E-C2BA-7018-3369F173243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F81A085-C527-A8F6-61CD-BAF9A5BC51D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916D59F4-ADF6-6CD8-D9F9-323E01B0A590}"/>
              </a:ext>
            </a:extLst>
          </p:cNvPr>
          <p:cNvSpPr>
            <a:spLocks noGrp="1"/>
          </p:cNvSpPr>
          <p:nvPr>
            <p:ph type="body" idx="1"/>
          </p:nvPr>
        </p:nvSpPr>
        <p:spPr/>
        <p:txBody>
          <a:bodyPr/>
          <a:lstStyle/>
          <a:p>
            <a:pPr defTabSz="946261"/>
            <a:endParaRPr kumimoji="1" lang="ja-JP" altLang="en-US" dirty="0"/>
          </a:p>
        </p:txBody>
      </p:sp>
      <p:sp>
        <p:nvSpPr>
          <p:cNvPr id="4" name="スライド番号プレースホルダー 3">
            <a:extLst>
              <a:ext uri="{FF2B5EF4-FFF2-40B4-BE49-F238E27FC236}">
                <a16:creationId xmlns:a16="http://schemas.microsoft.com/office/drawing/2014/main" id="{A8C9BC97-00F8-7AC4-3564-70D625F94B49}"/>
              </a:ext>
            </a:extLst>
          </p:cNvPr>
          <p:cNvSpPr>
            <a:spLocks noGrp="1"/>
          </p:cNvSpPr>
          <p:nvPr>
            <p:ph type="sldNum" sz="quarter" idx="10"/>
          </p:nvPr>
        </p:nvSpPr>
        <p:spPr/>
        <p:txBody>
          <a:bodyPr/>
          <a:lstStyle/>
          <a:p>
            <a:fld id="{58395BCB-1F8F-4B91-8FA2-45D8F81DAB3A}" type="slidenum">
              <a:rPr kumimoji="1" lang="ja-JP" altLang="en-US" smtClean="0"/>
              <a:t>3</a:t>
            </a:fld>
            <a:endParaRPr kumimoji="1" lang="ja-JP" altLang="en-US" dirty="0"/>
          </a:p>
        </p:txBody>
      </p:sp>
    </p:spTree>
    <p:extLst>
      <p:ext uri="{BB962C8B-B14F-4D97-AF65-F5344CB8AC3E}">
        <p14:creationId xmlns:p14="http://schemas.microsoft.com/office/powerpoint/2010/main" val="3983237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4CE113-4CDF-4590-0573-8A5CE5CA437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5361EA2-703A-E3FA-B813-821373630F2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0287EDB-DC28-0773-14C8-44A9F0096448}"/>
              </a:ext>
            </a:extLst>
          </p:cNvPr>
          <p:cNvSpPr>
            <a:spLocks noGrp="1"/>
          </p:cNvSpPr>
          <p:nvPr>
            <p:ph type="body" idx="1"/>
          </p:nvPr>
        </p:nvSpPr>
        <p:spPr/>
        <p:txBody>
          <a:bodyPr/>
          <a:lstStyle/>
          <a:p>
            <a:pPr defTabSz="946261"/>
            <a:endParaRPr kumimoji="1" lang="ja-JP" altLang="en-US" dirty="0"/>
          </a:p>
        </p:txBody>
      </p:sp>
      <p:sp>
        <p:nvSpPr>
          <p:cNvPr id="4" name="スライド番号プレースホルダー 3">
            <a:extLst>
              <a:ext uri="{FF2B5EF4-FFF2-40B4-BE49-F238E27FC236}">
                <a16:creationId xmlns:a16="http://schemas.microsoft.com/office/drawing/2014/main" id="{4E2D29DD-C340-5BA0-2F64-BDF94325FA21}"/>
              </a:ext>
            </a:extLst>
          </p:cNvPr>
          <p:cNvSpPr>
            <a:spLocks noGrp="1"/>
          </p:cNvSpPr>
          <p:nvPr>
            <p:ph type="sldNum" sz="quarter" idx="10"/>
          </p:nvPr>
        </p:nvSpPr>
        <p:spPr/>
        <p:txBody>
          <a:bodyPr/>
          <a:lstStyle/>
          <a:p>
            <a:fld id="{58395BCB-1F8F-4B91-8FA2-45D8F81DAB3A}" type="slidenum">
              <a:rPr kumimoji="1" lang="ja-JP" altLang="en-US" smtClean="0"/>
              <a:t>4</a:t>
            </a:fld>
            <a:endParaRPr kumimoji="1" lang="ja-JP" altLang="en-US" dirty="0"/>
          </a:p>
        </p:txBody>
      </p:sp>
    </p:spTree>
    <p:extLst>
      <p:ext uri="{BB962C8B-B14F-4D97-AF65-F5344CB8AC3E}">
        <p14:creationId xmlns:p14="http://schemas.microsoft.com/office/powerpoint/2010/main" val="926289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6CB2A7-AB23-363C-C73C-C7F6B3F57C2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5743D47-DCC3-BAF1-DF6C-4035DCA4E26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384765E-99F0-94A0-6318-10891DD13025}"/>
              </a:ext>
            </a:extLst>
          </p:cNvPr>
          <p:cNvSpPr>
            <a:spLocks noGrp="1"/>
          </p:cNvSpPr>
          <p:nvPr>
            <p:ph type="body" idx="1"/>
          </p:nvPr>
        </p:nvSpPr>
        <p:spPr/>
        <p:txBody>
          <a:bodyPr/>
          <a:lstStyle/>
          <a:p>
            <a:pPr defTabSz="946261"/>
            <a:endParaRPr kumimoji="1" lang="en-US" altLang="ja-JP" dirty="0"/>
          </a:p>
        </p:txBody>
      </p:sp>
      <p:sp>
        <p:nvSpPr>
          <p:cNvPr id="4" name="スライド番号プレースホルダー 3">
            <a:extLst>
              <a:ext uri="{FF2B5EF4-FFF2-40B4-BE49-F238E27FC236}">
                <a16:creationId xmlns:a16="http://schemas.microsoft.com/office/drawing/2014/main" id="{4B5D9BE3-8B74-8D62-7E88-EB02C89AC989}"/>
              </a:ext>
            </a:extLst>
          </p:cNvPr>
          <p:cNvSpPr>
            <a:spLocks noGrp="1"/>
          </p:cNvSpPr>
          <p:nvPr>
            <p:ph type="sldNum" sz="quarter" idx="10"/>
          </p:nvPr>
        </p:nvSpPr>
        <p:spPr/>
        <p:txBody>
          <a:bodyPr/>
          <a:lstStyle/>
          <a:p>
            <a:fld id="{58395BCB-1F8F-4B91-8FA2-45D8F81DAB3A}" type="slidenum">
              <a:rPr kumimoji="1" lang="ja-JP" altLang="en-US" smtClean="0"/>
              <a:t>5</a:t>
            </a:fld>
            <a:endParaRPr kumimoji="1" lang="ja-JP" altLang="en-US" dirty="0"/>
          </a:p>
        </p:txBody>
      </p:sp>
    </p:spTree>
    <p:extLst>
      <p:ext uri="{BB962C8B-B14F-4D97-AF65-F5344CB8AC3E}">
        <p14:creationId xmlns:p14="http://schemas.microsoft.com/office/powerpoint/2010/main" val="2364233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3145F6-0BE2-7AC5-E94E-E7E61A9AE21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7656E18-E6BF-C414-BEAE-AD776DB42EF1}"/>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C9BF423-17E1-FA6B-CCA5-5317D8103B09}"/>
              </a:ext>
            </a:extLst>
          </p:cNvPr>
          <p:cNvSpPr>
            <a:spLocks noGrp="1"/>
          </p:cNvSpPr>
          <p:nvPr>
            <p:ph type="body" idx="1"/>
          </p:nvPr>
        </p:nvSpPr>
        <p:spPr/>
        <p:txBody>
          <a:bodyPr/>
          <a:lstStyle/>
          <a:p>
            <a:pPr defTabSz="946261"/>
            <a:endParaRPr kumimoji="1" lang="ja-JP" altLang="en-US" dirty="0"/>
          </a:p>
        </p:txBody>
      </p:sp>
      <p:sp>
        <p:nvSpPr>
          <p:cNvPr id="4" name="スライド番号プレースホルダー 3">
            <a:extLst>
              <a:ext uri="{FF2B5EF4-FFF2-40B4-BE49-F238E27FC236}">
                <a16:creationId xmlns:a16="http://schemas.microsoft.com/office/drawing/2014/main" id="{2CA29D31-837B-690C-5250-CE458030FDCD}"/>
              </a:ext>
            </a:extLst>
          </p:cNvPr>
          <p:cNvSpPr>
            <a:spLocks noGrp="1"/>
          </p:cNvSpPr>
          <p:nvPr>
            <p:ph type="sldNum" sz="quarter" idx="10"/>
          </p:nvPr>
        </p:nvSpPr>
        <p:spPr/>
        <p:txBody>
          <a:bodyPr/>
          <a:lstStyle/>
          <a:p>
            <a:fld id="{58395BCB-1F8F-4B91-8FA2-45D8F81DAB3A}" type="slidenum">
              <a:rPr kumimoji="1" lang="ja-JP" altLang="en-US" smtClean="0"/>
              <a:t>6</a:t>
            </a:fld>
            <a:endParaRPr kumimoji="1" lang="ja-JP" altLang="en-US" dirty="0"/>
          </a:p>
        </p:txBody>
      </p:sp>
    </p:spTree>
    <p:extLst>
      <p:ext uri="{BB962C8B-B14F-4D97-AF65-F5344CB8AC3E}">
        <p14:creationId xmlns:p14="http://schemas.microsoft.com/office/powerpoint/2010/main" val="1628092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0FE13B-F95F-090B-2B6F-6A45E138949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7B49CE2-A492-DF05-6708-21F3CC95DB0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BE86966-3376-67D6-A5B4-4E73043C1DFB}"/>
              </a:ext>
            </a:extLst>
          </p:cNvPr>
          <p:cNvSpPr>
            <a:spLocks noGrp="1"/>
          </p:cNvSpPr>
          <p:nvPr>
            <p:ph type="body" idx="1"/>
          </p:nvPr>
        </p:nvSpPr>
        <p:spPr/>
        <p:txBody>
          <a:bodyPr/>
          <a:lstStyle/>
          <a:p>
            <a:pPr defTabSz="946261"/>
            <a:endParaRPr kumimoji="1" lang="ja-JP" altLang="en-US" dirty="0"/>
          </a:p>
        </p:txBody>
      </p:sp>
      <p:sp>
        <p:nvSpPr>
          <p:cNvPr id="4" name="スライド番号プレースホルダー 3">
            <a:extLst>
              <a:ext uri="{FF2B5EF4-FFF2-40B4-BE49-F238E27FC236}">
                <a16:creationId xmlns:a16="http://schemas.microsoft.com/office/drawing/2014/main" id="{55C5E049-40DB-4CC0-2D5A-EB6EDFC7491B}"/>
              </a:ext>
            </a:extLst>
          </p:cNvPr>
          <p:cNvSpPr>
            <a:spLocks noGrp="1"/>
          </p:cNvSpPr>
          <p:nvPr>
            <p:ph type="sldNum" sz="quarter" idx="10"/>
          </p:nvPr>
        </p:nvSpPr>
        <p:spPr/>
        <p:txBody>
          <a:bodyPr/>
          <a:lstStyle/>
          <a:p>
            <a:fld id="{58395BCB-1F8F-4B91-8FA2-45D8F81DAB3A}" type="slidenum">
              <a:rPr kumimoji="1" lang="ja-JP" altLang="en-US" smtClean="0"/>
              <a:t>7</a:t>
            </a:fld>
            <a:endParaRPr kumimoji="1" lang="ja-JP" altLang="en-US" dirty="0"/>
          </a:p>
        </p:txBody>
      </p:sp>
    </p:spTree>
    <p:extLst>
      <p:ext uri="{BB962C8B-B14F-4D97-AF65-F5344CB8AC3E}">
        <p14:creationId xmlns:p14="http://schemas.microsoft.com/office/powerpoint/2010/main" val="33577369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D5774B-C54B-9AE1-444B-086EEB59A79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FF99B99-74CA-C144-D340-18A11A3926BE}"/>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CD477D6-A79C-8239-7400-CB42A4C9307B}"/>
              </a:ext>
            </a:extLst>
          </p:cNvPr>
          <p:cNvSpPr>
            <a:spLocks noGrp="1"/>
          </p:cNvSpPr>
          <p:nvPr>
            <p:ph type="body" idx="1"/>
          </p:nvPr>
        </p:nvSpPr>
        <p:spPr/>
        <p:txBody>
          <a:bodyPr/>
          <a:lstStyle/>
          <a:p>
            <a:pPr defTabSz="946261"/>
            <a:endParaRPr kumimoji="1" lang="ja-JP" altLang="en-US" dirty="0"/>
          </a:p>
        </p:txBody>
      </p:sp>
      <p:sp>
        <p:nvSpPr>
          <p:cNvPr id="4" name="スライド番号プレースホルダー 3">
            <a:extLst>
              <a:ext uri="{FF2B5EF4-FFF2-40B4-BE49-F238E27FC236}">
                <a16:creationId xmlns:a16="http://schemas.microsoft.com/office/drawing/2014/main" id="{55588095-C3D6-CD09-5D09-951CBF0B5E5E}"/>
              </a:ext>
            </a:extLst>
          </p:cNvPr>
          <p:cNvSpPr>
            <a:spLocks noGrp="1"/>
          </p:cNvSpPr>
          <p:nvPr>
            <p:ph type="sldNum" sz="quarter" idx="10"/>
          </p:nvPr>
        </p:nvSpPr>
        <p:spPr/>
        <p:txBody>
          <a:bodyPr/>
          <a:lstStyle/>
          <a:p>
            <a:fld id="{58395BCB-1F8F-4B91-8FA2-45D8F81DAB3A}" type="slidenum">
              <a:rPr kumimoji="1" lang="ja-JP" altLang="en-US" smtClean="0"/>
              <a:t>8</a:t>
            </a:fld>
            <a:endParaRPr kumimoji="1" lang="ja-JP" altLang="en-US" dirty="0"/>
          </a:p>
        </p:txBody>
      </p:sp>
    </p:spTree>
    <p:extLst>
      <p:ext uri="{BB962C8B-B14F-4D97-AF65-F5344CB8AC3E}">
        <p14:creationId xmlns:p14="http://schemas.microsoft.com/office/powerpoint/2010/main" val="3178881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C846DF-1442-5D99-4CB5-ED6CE4D471F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149EE96-DCA1-EEF4-315C-99E0CA9A11F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6422BAC-754E-DCEF-EFBE-A9A2D20E90F7}"/>
              </a:ext>
            </a:extLst>
          </p:cNvPr>
          <p:cNvSpPr>
            <a:spLocks noGrp="1"/>
          </p:cNvSpPr>
          <p:nvPr>
            <p:ph type="body" idx="1"/>
          </p:nvPr>
        </p:nvSpPr>
        <p:spPr/>
        <p:txBody>
          <a:bodyPr/>
          <a:lstStyle/>
          <a:p>
            <a:pPr defTabSz="946261"/>
            <a:endParaRPr kumimoji="1" lang="ja-JP" altLang="en-US" dirty="0"/>
          </a:p>
        </p:txBody>
      </p:sp>
      <p:sp>
        <p:nvSpPr>
          <p:cNvPr id="4" name="スライド番号プレースホルダー 3">
            <a:extLst>
              <a:ext uri="{FF2B5EF4-FFF2-40B4-BE49-F238E27FC236}">
                <a16:creationId xmlns:a16="http://schemas.microsoft.com/office/drawing/2014/main" id="{5E70486A-F7F4-0FA1-F29E-1E67CE35D1DF}"/>
              </a:ext>
            </a:extLst>
          </p:cNvPr>
          <p:cNvSpPr>
            <a:spLocks noGrp="1"/>
          </p:cNvSpPr>
          <p:nvPr>
            <p:ph type="sldNum" sz="quarter" idx="10"/>
          </p:nvPr>
        </p:nvSpPr>
        <p:spPr/>
        <p:txBody>
          <a:bodyPr/>
          <a:lstStyle/>
          <a:p>
            <a:fld id="{58395BCB-1F8F-4B91-8FA2-45D8F81DAB3A}" type="slidenum">
              <a:rPr kumimoji="1" lang="ja-JP" altLang="en-US" smtClean="0"/>
              <a:t>9</a:t>
            </a:fld>
            <a:endParaRPr kumimoji="1" lang="ja-JP" altLang="en-US" dirty="0"/>
          </a:p>
        </p:txBody>
      </p:sp>
    </p:spTree>
    <p:extLst>
      <p:ext uri="{BB962C8B-B14F-4D97-AF65-F5344CB8AC3E}">
        <p14:creationId xmlns:p14="http://schemas.microsoft.com/office/powerpoint/2010/main" val="2218330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9"/>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4FFACCB-87D8-4013-B270-466EAC09485C}" type="datetime1">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3545950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40517A-8DD7-4342-834E-BB0CB6696AF6}" type="datetime1">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3094249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7"/>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7"/>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545C884-CE34-49C5-A2F1-4B38C654D210}" type="datetime1">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390378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7E3CED3-B71F-47BF-8DB8-D50A838535C0}" type="datetime1">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3269961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14"/>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84B73E7-E489-4223-B4FE-47FB4B01B3D1}" type="datetime1">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4149547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EBC7186-A9E0-42A5-B105-A83A08D50DB6}" type="datetime1">
              <a:rPr kumimoji="1" lang="ja-JP" altLang="en-US" smtClean="0"/>
              <a:t>2025/7/31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3161467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505A418-BDDE-4B28-AECE-9E7408A749B0}" type="datetime1">
              <a:rPr kumimoji="1" lang="ja-JP" altLang="en-US" smtClean="0"/>
              <a:t>2025/7/31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241504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B66DAC2-7EC4-431A-BC6B-64B58E64389E}" type="datetime1">
              <a:rPr kumimoji="1" lang="ja-JP" altLang="en-US" smtClean="0"/>
              <a:t>2025/7/31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1071598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2D72A8E-EF89-4F7E-B82A-07D448D4E7E6}" type="datetime1">
              <a:rPr kumimoji="1" lang="ja-JP" altLang="en-US" smtClean="0"/>
              <a:t>2025/7/31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611933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6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32F26DC-2BF3-45F2-9444-945A4ADA29A0}" type="datetime1">
              <a:rPr kumimoji="1" lang="ja-JP" altLang="en-US" smtClean="0"/>
              <a:t>2025/7/31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766079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83179E0-57B6-4DB3-A838-5299B02DFC81}" type="datetime1">
              <a:rPr kumimoji="1" lang="ja-JP" altLang="en-US" smtClean="0"/>
              <a:t>2025/7/31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1969027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F06012-F969-40DB-9A69-FA93389E2490}" type="datetime1">
              <a:rPr kumimoji="1" lang="ja-JP" altLang="en-US" smtClean="0"/>
              <a:t>2025/7/31</a:t>
            </a:fld>
            <a:endParaRPr kumimoji="1" lang="ja-JP" altLang="en-US"/>
          </a:p>
        </p:txBody>
      </p:sp>
      <p:sp>
        <p:nvSpPr>
          <p:cNvPr id="5" name="フッター プレースホルダー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2891102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0.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png"/><Relationship Id="rId10"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289472"/>
            <a:ext cx="9144000" cy="1440633"/>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lnSpc>
                <a:spcPct val="100000"/>
              </a:lnSpc>
            </a:pPr>
            <a:r>
              <a:rPr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令和７年度 全国学力・学習状況調査</a:t>
            </a:r>
            <a:endParaRPr lang="en-US" altLang="ja-JP"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800"/>
              </a:lnSpc>
            </a:pPr>
            <a:endParaRPr lang="en-US" altLang="ja-JP"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300"/>
              </a:lnSpc>
            </a:pPr>
            <a:endPar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r>
              <a:rPr lang="ja-JP" altLang="en-US" sz="40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中学校　数学　</a:t>
            </a:r>
            <a:r>
              <a:rPr lang="ja-JP" altLang="en-US" sz="4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授業展開例</a:t>
            </a:r>
            <a:endParaRPr lang="en-US" altLang="ja-JP" sz="4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四角形: 角を丸くする 2">
            <a:extLst>
              <a:ext uri="{FF2B5EF4-FFF2-40B4-BE49-F238E27FC236}">
                <a16:creationId xmlns:a16="http://schemas.microsoft.com/office/drawing/2014/main" id="{6C12B6D4-7050-F076-E7CC-3317162B86F9}"/>
              </a:ext>
            </a:extLst>
          </p:cNvPr>
          <p:cNvSpPr/>
          <p:nvPr/>
        </p:nvSpPr>
        <p:spPr>
          <a:xfrm>
            <a:off x="323528" y="3140968"/>
            <a:ext cx="8568952" cy="3435057"/>
          </a:xfrm>
          <a:prstGeom prst="roundRect">
            <a:avLst>
              <a:gd name="adj" fmla="val 9081"/>
            </a:avLst>
          </a:prstGeom>
          <a:solidFill>
            <a:schemeClr val="accent5">
              <a:lumMod val="20000"/>
              <a:lumOff val="80000"/>
            </a:schemeClr>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300"/>
              </a:lnSpc>
            </a:pPr>
            <a:endParaRPr lang="en-US" altLang="ja-JP" sz="1800" b="1" u="sng" dirty="0">
              <a:solidFill>
                <a:srgbClr val="002060"/>
              </a:solidFill>
              <a:latin typeface="メイリオ" panose="020B0604030504040204" pitchFamily="50" charset="-128"/>
              <a:ea typeface="メイリオ" panose="020B0604030504040204" pitchFamily="50" charset="-128"/>
            </a:endParaRPr>
          </a:p>
          <a:p>
            <a:pPr marL="263525" indent="-263525" algn="just">
              <a:lnSpc>
                <a:spcPts val="3200"/>
              </a:lnSpc>
            </a:pPr>
            <a:r>
              <a:rPr lang="ja-JP" altLang="en-US" sz="1800" b="1" dirty="0">
                <a:solidFill>
                  <a:srgbClr val="002060"/>
                </a:solidFill>
                <a:latin typeface="メイリオ" panose="020B0604030504040204" pitchFamily="50" charset="-128"/>
                <a:ea typeface="メイリオ" panose="020B0604030504040204" pitchFamily="50" charset="-128"/>
              </a:rPr>
              <a:t>○ 「知識及び技能」、「思考力、判断力、表現力等」の問題を１問ずつ取り上げています。</a:t>
            </a:r>
            <a:endParaRPr lang="en-US" altLang="ja-JP" sz="1800" b="1" dirty="0">
              <a:solidFill>
                <a:srgbClr val="002060"/>
              </a:solidFill>
              <a:latin typeface="メイリオ" panose="020B0604030504040204" pitchFamily="50" charset="-128"/>
              <a:ea typeface="メイリオ" panose="020B0604030504040204" pitchFamily="50" charset="-128"/>
            </a:endParaRPr>
          </a:p>
          <a:p>
            <a:pPr marL="263525" indent="-263525" algn="just">
              <a:lnSpc>
                <a:spcPts val="3200"/>
              </a:lnSpc>
            </a:pPr>
            <a:r>
              <a:rPr kumimoji="1" lang="ja-JP" altLang="en-US" b="1" dirty="0">
                <a:solidFill>
                  <a:srgbClr val="002060"/>
                </a:solidFill>
                <a:latin typeface="メイリオ" panose="020B0604030504040204" pitchFamily="50" charset="-128"/>
                <a:ea typeface="メイリオ" panose="020B0604030504040204" pitchFamily="50" charset="-128"/>
              </a:rPr>
              <a:t>○ 各問題の２枚目の「解答類型分析シート」には、自校の反応率や人数を入力できるようになっています。自校の児童生徒にどのような解答の傾向があったのか、分析してみましょう。</a:t>
            </a:r>
            <a:endParaRPr kumimoji="1" lang="en-US" altLang="ja-JP" b="1" dirty="0">
              <a:solidFill>
                <a:srgbClr val="002060"/>
              </a:solidFill>
              <a:latin typeface="メイリオ" panose="020B0604030504040204" pitchFamily="50" charset="-128"/>
              <a:ea typeface="メイリオ" panose="020B0604030504040204" pitchFamily="50" charset="-128"/>
            </a:endParaRPr>
          </a:p>
          <a:p>
            <a:pPr marL="263525" indent="-263525" algn="just">
              <a:lnSpc>
                <a:spcPts val="3200"/>
              </a:lnSpc>
            </a:pPr>
            <a:r>
              <a:rPr lang="ja-JP" altLang="en-US" b="1" dirty="0">
                <a:solidFill>
                  <a:srgbClr val="002060"/>
                </a:solidFill>
                <a:latin typeface="メイリオ" panose="020B0604030504040204" pitchFamily="50" charset="-128"/>
                <a:ea typeface="メイリオ" panose="020B0604030504040204" pitchFamily="50" charset="-128"/>
              </a:rPr>
              <a:t>○ 各問題の３枚目からは、授業改善のヒントになるような授業展開例を示しています。自校の児童生徒の実態を踏まえながら、自校ではどのような授業改善を行うか、校内研修等で共有してみましょう。</a:t>
            </a:r>
            <a:endParaRPr kumimoji="1" lang="ja-JP" altLang="en-US" b="1" dirty="0"/>
          </a:p>
        </p:txBody>
      </p:sp>
    </p:spTree>
    <p:extLst>
      <p:ext uri="{BB962C8B-B14F-4D97-AF65-F5344CB8AC3E}">
        <p14:creationId xmlns:p14="http://schemas.microsoft.com/office/powerpoint/2010/main" val="6017389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A661E-A06B-C306-2950-315EA220F946}"/>
            </a:ext>
          </a:extLst>
        </p:cNvPr>
        <p:cNvGrpSpPr/>
        <p:nvPr/>
      </p:nvGrpSpPr>
      <p:grpSpPr>
        <a:xfrm>
          <a:off x="0" y="0"/>
          <a:ext cx="0" cy="0"/>
          <a:chOff x="0" y="0"/>
          <a:chExt cx="0" cy="0"/>
        </a:xfrm>
      </p:grpSpPr>
      <p:sp>
        <p:nvSpPr>
          <p:cNvPr id="5" name="タイトル 1">
            <a:extLst>
              <a:ext uri="{FF2B5EF4-FFF2-40B4-BE49-F238E27FC236}">
                <a16:creationId xmlns:a16="http://schemas.microsoft.com/office/drawing/2014/main" id="{345C855D-A48D-D71B-A623-DF9B3A8738BA}"/>
              </a:ext>
            </a:extLst>
          </p:cNvPr>
          <p:cNvSpPr txBox="1">
            <a:spLocks/>
          </p:cNvSpPr>
          <p:nvPr/>
        </p:nvSpPr>
        <p:spPr>
          <a:xfrm>
            <a:off x="-16974" y="10127"/>
            <a:ext cx="9160973" cy="560905"/>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400" b="1" spc="-150"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中学校　数学　設問を取り上げた意図　　</a:t>
            </a:r>
          </a:p>
        </p:txBody>
      </p:sp>
      <p:sp>
        <p:nvSpPr>
          <p:cNvPr id="4" name="吹き出し: 角を丸めた四角形 3">
            <a:extLst>
              <a:ext uri="{FF2B5EF4-FFF2-40B4-BE49-F238E27FC236}">
                <a16:creationId xmlns:a16="http://schemas.microsoft.com/office/drawing/2014/main" id="{840006D1-BE91-5DBF-5B8C-F4ADC5C86E55}"/>
              </a:ext>
            </a:extLst>
          </p:cNvPr>
          <p:cNvSpPr/>
          <p:nvPr/>
        </p:nvSpPr>
        <p:spPr>
          <a:xfrm>
            <a:off x="504677" y="985174"/>
            <a:ext cx="8550365" cy="2521381"/>
          </a:xfrm>
          <a:prstGeom prst="wedgeRoundRectCallout">
            <a:avLst>
              <a:gd name="adj1" fmla="val -51006"/>
              <a:gd name="adj2" fmla="val -33073"/>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lang="en-US" altLang="ja-JP" b="1" dirty="0">
                <a:solidFill>
                  <a:schemeClr val="tx1"/>
                </a:solidFill>
                <a:latin typeface="メイリオ" panose="020B0604030504040204" pitchFamily="50" charset="-128"/>
                <a:ea typeface="メイリオ" panose="020B0604030504040204" pitchFamily="50" charset="-128"/>
              </a:rPr>
              <a:t>〔</a:t>
            </a:r>
            <a:r>
              <a:rPr lang="ja-JP" altLang="en-US" b="1" dirty="0">
                <a:solidFill>
                  <a:schemeClr val="tx1"/>
                </a:solidFill>
                <a:latin typeface="メイリオ" panose="020B0604030504040204" pitchFamily="50" charset="-128"/>
                <a:ea typeface="メイリオ" panose="020B0604030504040204" pitchFamily="50" charset="-128"/>
              </a:rPr>
              <a:t>知識及び技能</a:t>
            </a:r>
            <a:r>
              <a:rPr lang="en-US" altLang="ja-JP" b="1" dirty="0">
                <a:solidFill>
                  <a:schemeClr val="tx1"/>
                </a:solidFill>
                <a:latin typeface="メイリオ" panose="020B0604030504040204" pitchFamily="50" charset="-128"/>
                <a:ea typeface="メイリオ" panose="020B0604030504040204" pitchFamily="50" charset="-128"/>
              </a:rPr>
              <a:t>〕</a:t>
            </a:r>
            <a:r>
              <a:rPr lang="ja-JP" altLang="en-US" b="1" dirty="0">
                <a:solidFill>
                  <a:schemeClr val="tx1"/>
                </a:solidFill>
                <a:latin typeface="メイリオ" panose="020B0604030504040204" pitchFamily="50" charset="-128"/>
                <a:ea typeface="メイリオ" panose="020B0604030504040204" pitchFamily="50" charset="-128"/>
              </a:rPr>
              <a:t>４「</a:t>
            </a:r>
            <a:r>
              <a:rPr lang="ja-JP" altLang="en-US" sz="1800" b="1" dirty="0">
                <a:latin typeface="メイリオ" panose="020B0604030504040204" pitchFamily="50" charset="-128"/>
                <a:ea typeface="メイリオ" panose="020B0604030504040204" pitchFamily="50" charset="-128"/>
              </a:rPr>
              <a:t> 一次関数ｙ＝ａｘ＋ｂについて、変化の割合を基に、ｘの増加量に対するｙの増加量を求めることができるかどうかをみる</a:t>
            </a:r>
            <a:r>
              <a:rPr lang="ja-JP" altLang="en-US" b="1" dirty="0">
                <a:solidFill>
                  <a:schemeClr val="tx1"/>
                </a:solidFill>
                <a:latin typeface="メイリオ" panose="020B0604030504040204" pitchFamily="50" charset="-128"/>
                <a:ea typeface="メイリオ" panose="020B0604030504040204" pitchFamily="50" charset="-128"/>
              </a:rPr>
              <a:t>」問題</a:t>
            </a:r>
            <a:endParaRPr lang="en-US" altLang="ja-JP" b="1" dirty="0">
              <a:solidFill>
                <a:schemeClr val="tx1"/>
              </a:solidFill>
              <a:latin typeface="メイリオ" panose="020B0604030504040204" pitchFamily="50" charset="-128"/>
              <a:ea typeface="メイリオ" panose="020B0604030504040204" pitchFamily="50" charset="-128"/>
            </a:endParaRPr>
          </a:p>
          <a:p>
            <a:endParaRPr lang="en-US" altLang="ja-JP" sz="1400" b="1" dirty="0">
              <a:solidFill>
                <a:schemeClr val="tx1"/>
              </a:solidFill>
              <a:latin typeface="メイリオ" panose="020B0604030504040204" pitchFamily="50" charset="-128"/>
              <a:ea typeface="メイリオ" panose="020B0604030504040204" pitchFamily="50" charset="-128"/>
            </a:endParaRPr>
          </a:p>
          <a:p>
            <a:r>
              <a:rPr lang="ja-JP" altLang="en-US" sz="2200" b="1" dirty="0">
                <a:solidFill>
                  <a:srgbClr val="FF0000"/>
                </a:solidFill>
                <a:latin typeface="メイリオ" panose="020B0604030504040204" pitchFamily="50" charset="-128"/>
                <a:ea typeface="メイリオ" panose="020B0604030504040204" pitchFamily="50" charset="-128"/>
              </a:rPr>
              <a:t>変化の割合を形式的に計算して求めることに偏った指導になっていませんか。</a:t>
            </a:r>
            <a:endParaRPr lang="en-US" altLang="ja-JP" sz="2200" dirty="0">
              <a:solidFill>
                <a:schemeClr val="tx1"/>
              </a:solidFill>
              <a:latin typeface="メイリオ" panose="020B0604030504040204" pitchFamily="50" charset="-128"/>
              <a:ea typeface="メイリオ" panose="020B0604030504040204" pitchFamily="50" charset="-128"/>
            </a:endParaRPr>
          </a:p>
          <a:p>
            <a:pPr>
              <a:lnSpc>
                <a:spcPts val="700"/>
              </a:lnSpc>
            </a:pPr>
            <a:endParaRPr lang="en-US" altLang="ja-JP" sz="1600" b="1" dirty="0">
              <a:solidFill>
                <a:srgbClr val="0070C0"/>
              </a:solidFill>
              <a:latin typeface="メイリオ" panose="020B0604030504040204" pitchFamily="50" charset="-128"/>
              <a:ea typeface="メイリオ" panose="020B0604030504040204" pitchFamily="50" charset="-128"/>
            </a:endParaRPr>
          </a:p>
          <a:p>
            <a:r>
              <a:rPr lang="ja-JP" altLang="en-US" sz="1600" b="1" dirty="0">
                <a:solidFill>
                  <a:srgbClr val="0070C0"/>
                </a:solidFill>
                <a:latin typeface="メイリオ" panose="020B0604030504040204" pitchFamily="50" charset="-128"/>
                <a:ea typeface="メイリオ" panose="020B0604030504040204" pitchFamily="50" charset="-128"/>
              </a:rPr>
              <a:t>「授業改善のヒント」では、ｙの増加量を求めるために、表をつくり視覚的にｙの増加量を捉えることができるような場面、変化の割合を正しく理解するために、表、式、グラフの関連について理解できるような場面を取り上げています。</a:t>
            </a:r>
          </a:p>
        </p:txBody>
      </p:sp>
      <p:pic>
        <p:nvPicPr>
          <p:cNvPr id="2" name="Picture 6" descr="女性教師のイラスト（職業）">
            <a:extLst>
              <a:ext uri="{FF2B5EF4-FFF2-40B4-BE49-F238E27FC236}">
                <a16:creationId xmlns:a16="http://schemas.microsoft.com/office/drawing/2014/main" id="{E6AB44EC-C5A9-F76F-A7AC-4C7FCE47DCD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458" r="17130" b="54012"/>
          <a:stretch/>
        </p:blipFill>
        <p:spPr bwMode="auto">
          <a:xfrm>
            <a:off x="88958" y="571032"/>
            <a:ext cx="803144" cy="709493"/>
          </a:xfrm>
          <a:prstGeom prst="rect">
            <a:avLst/>
          </a:prstGeom>
          <a:noFill/>
          <a:extLst>
            <a:ext uri="{909E8E84-426E-40DD-AFC4-6F175D3DCCD1}">
              <a14:hiddenFill xmlns:a14="http://schemas.microsoft.com/office/drawing/2010/main">
                <a:solidFill>
                  <a:srgbClr val="FFFFFF"/>
                </a:solidFill>
              </a14:hiddenFill>
            </a:ext>
          </a:extLst>
        </p:spPr>
      </p:pic>
      <p:sp>
        <p:nvSpPr>
          <p:cNvPr id="6" name="吹き出し: 角を丸めた四角形 5">
            <a:extLst>
              <a:ext uri="{FF2B5EF4-FFF2-40B4-BE49-F238E27FC236}">
                <a16:creationId xmlns:a16="http://schemas.microsoft.com/office/drawing/2014/main" id="{24882862-CA0C-E182-117E-044E63EC91F7}"/>
              </a:ext>
            </a:extLst>
          </p:cNvPr>
          <p:cNvSpPr/>
          <p:nvPr/>
        </p:nvSpPr>
        <p:spPr>
          <a:xfrm>
            <a:off x="642103" y="3958904"/>
            <a:ext cx="8412939" cy="2827143"/>
          </a:xfrm>
          <a:prstGeom prst="wedgeRoundRectCallout">
            <a:avLst>
              <a:gd name="adj1" fmla="val -51006"/>
              <a:gd name="adj2" fmla="val -33073"/>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lang="en-US" altLang="ja-JP" b="1" dirty="0">
                <a:solidFill>
                  <a:schemeClr val="tx1"/>
                </a:solidFill>
                <a:latin typeface="メイリオ" panose="020B0604030504040204" pitchFamily="50" charset="-128"/>
                <a:ea typeface="メイリオ" panose="020B0604030504040204" pitchFamily="50" charset="-128"/>
              </a:rPr>
              <a:t>〔</a:t>
            </a:r>
            <a:r>
              <a:rPr lang="ja-JP" altLang="en-US" b="1" dirty="0">
                <a:solidFill>
                  <a:schemeClr val="tx1"/>
                </a:solidFill>
                <a:latin typeface="メイリオ" panose="020B0604030504040204" pitchFamily="50" charset="-128"/>
                <a:ea typeface="メイリオ" panose="020B0604030504040204" pitchFamily="50" charset="-128"/>
              </a:rPr>
              <a:t>思考力、判断力、表現力等</a:t>
            </a:r>
            <a:r>
              <a:rPr lang="en-US" altLang="ja-JP" b="1" dirty="0">
                <a:solidFill>
                  <a:schemeClr val="tx1"/>
                </a:solidFill>
                <a:latin typeface="メイリオ" panose="020B0604030504040204" pitchFamily="50" charset="-128"/>
                <a:ea typeface="メイリオ" panose="020B0604030504040204" pitchFamily="50" charset="-128"/>
              </a:rPr>
              <a:t>〕</a:t>
            </a:r>
            <a:r>
              <a:rPr lang="ja-JP" altLang="en-US" b="1" dirty="0">
                <a:solidFill>
                  <a:schemeClr val="tx1"/>
                </a:solidFill>
                <a:latin typeface="メイリオ" panose="020B0604030504040204" pitchFamily="50" charset="-128"/>
                <a:ea typeface="メイリオ" panose="020B0604030504040204" pitchFamily="50" charset="-128"/>
              </a:rPr>
              <a:t>９（２）「統合的・発展的に考え、条件を変えた場合について、証明を評価・改善することができるかどうかをみる」問題</a:t>
            </a:r>
            <a:endParaRPr lang="en-US" altLang="ja-JP" b="1" dirty="0">
              <a:solidFill>
                <a:schemeClr val="tx1"/>
              </a:solidFill>
              <a:latin typeface="メイリオ" panose="020B0604030504040204" pitchFamily="50" charset="-128"/>
              <a:ea typeface="メイリオ" panose="020B0604030504040204" pitchFamily="50" charset="-128"/>
            </a:endParaRPr>
          </a:p>
          <a:p>
            <a:endParaRPr lang="en-US" altLang="ja-JP" b="1" dirty="0">
              <a:solidFill>
                <a:schemeClr val="tx1"/>
              </a:solidFill>
              <a:latin typeface="メイリオ" panose="020B0604030504040204" pitchFamily="50" charset="-128"/>
              <a:ea typeface="メイリオ" panose="020B0604030504040204" pitchFamily="50" charset="-128"/>
            </a:endParaRPr>
          </a:p>
          <a:p>
            <a:r>
              <a:rPr lang="ja-JP" altLang="en-US" sz="2200" b="1" dirty="0">
                <a:solidFill>
                  <a:srgbClr val="FF0000"/>
                </a:solidFill>
                <a:latin typeface="メイリオ" panose="020B0604030504040204" pitchFamily="50" charset="-128"/>
                <a:ea typeface="メイリオ" panose="020B0604030504040204" pitchFamily="50" charset="-128"/>
              </a:rPr>
              <a:t>証明を扱う問題で証明を書くことに終始した授業展開になっていませんか。</a:t>
            </a:r>
            <a:endParaRPr lang="en-US" altLang="ja-JP" sz="2200" b="1" dirty="0">
              <a:solidFill>
                <a:srgbClr val="FF0000"/>
              </a:solidFill>
              <a:latin typeface="メイリオ" panose="020B0604030504040204" pitchFamily="50" charset="-128"/>
              <a:ea typeface="メイリオ" panose="020B0604030504040204" pitchFamily="50" charset="-128"/>
            </a:endParaRPr>
          </a:p>
          <a:p>
            <a:pPr>
              <a:lnSpc>
                <a:spcPts val="1100"/>
              </a:lnSpc>
            </a:pPr>
            <a:endParaRPr lang="en-US" altLang="ja-JP" sz="1600" b="1" dirty="0">
              <a:solidFill>
                <a:srgbClr val="0070C0"/>
              </a:solidFill>
              <a:latin typeface="メイリオ" panose="020B0604030504040204" pitchFamily="50" charset="-128"/>
              <a:ea typeface="メイリオ" panose="020B0604030504040204" pitchFamily="50" charset="-128"/>
            </a:endParaRPr>
          </a:p>
          <a:p>
            <a:r>
              <a:rPr lang="ja-JP" altLang="en-US" sz="1600" b="1" dirty="0">
                <a:solidFill>
                  <a:srgbClr val="0070C0"/>
                </a:solidFill>
                <a:latin typeface="メイリオ" panose="020B0604030504040204" pitchFamily="50" charset="-128"/>
                <a:ea typeface="メイリオ" panose="020B0604030504040204" pitchFamily="50" charset="-128"/>
              </a:rPr>
              <a:t>「授業改善のヒント」では、証明を読んで、実際に図をかき、印を付け説明する活動や一人１台端末を使って図形を操作し、新たな性質を見付け証明する場面を取り上げています。</a:t>
            </a:r>
          </a:p>
        </p:txBody>
      </p:sp>
      <p:pic>
        <p:nvPicPr>
          <p:cNvPr id="3" name="Picture 6" descr="女性教師のイラスト（職業）">
            <a:extLst>
              <a:ext uri="{FF2B5EF4-FFF2-40B4-BE49-F238E27FC236}">
                <a16:creationId xmlns:a16="http://schemas.microsoft.com/office/drawing/2014/main" id="{61F72B09-76DB-3F39-1518-262CB9C67C68}"/>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458" r="17130" b="54012"/>
          <a:stretch/>
        </p:blipFill>
        <p:spPr bwMode="auto">
          <a:xfrm>
            <a:off x="88958" y="3622317"/>
            <a:ext cx="803144" cy="709493"/>
          </a:xfrm>
          <a:prstGeom prst="rect">
            <a:avLst/>
          </a:prstGeom>
          <a:noFill/>
          <a:extLst>
            <a:ext uri="{909E8E84-426E-40DD-AFC4-6F175D3DCCD1}">
              <a14:hiddenFill xmlns:a14="http://schemas.microsoft.com/office/drawing/2010/main">
                <a:solidFill>
                  <a:srgbClr val="FFFFFF"/>
                </a:solidFill>
              </a14:hiddenFill>
            </a:ext>
          </a:extLst>
        </p:spPr>
      </p:pic>
      <p:sp>
        <p:nvSpPr>
          <p:cNvPr id="7" name="正方形/長方形 6">
            <a:extLst>
              <a:ext uri="{FF2B5EF4-FFF2-40B4-BE49-F238E27FC236}">
                <a16:creationId xmlns:a16="http://schemas.microsoft.com/office/drawing/2014/main" id="{4CC30208-1275-7089-6098-0F22AA671137}"/>
              </a:ext>
            </a:extLst>
          </p:cNvPr>
          <p:cNvSpPr/>
          <p:nvPr/>
        </p:nvSpPr>
        <p:spPr>
          <a:xfrm>
            <a:off x="2555776" y="1097912"/>
            <a:ext cx="281532" cy="242856"/>
          </a:xfrm>
          <a:prstGeom prst="rect">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B94E57AB-061F-D881-1933-37B64B8BFF27}"/>
              </a:ext>
            </a:extLst>
          </p:cNvPr>
          <p:cNvSpPr/>
          <p:nvPr/>
        </p:nvSpPr>
        <p:spPr>
          <a:xfrm>
            <a:off x="4067944" y="4050240"/>
            <a:ext cx="281532" cy="242856"/>
          </a:xfrm>
          <a:prstGeom prst="rect">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118963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67403C-E999-A05F-20C4-62F63B6C31F6}"/>
            </a:ext>
          </a:extLst>
        </p:cNvPr>
        <p:cNvGrpSpPr/>
        <p:nvPr/>
      </p:nvGrpSpPr>
      <p:grpSpPr>
        <a:xfrm>
          <a:off x="0" y="0"/>
          <a:ext cx="0" cy="0"/>
          <a:chOff x="0" y="0"/>
          <a:chExt cx="0" cy="0"/>
        </a:xfrm>
      </p:grpSpPr>
      <p:sp>
        <p:nvSpPr>
          <p:cNvPr id="6" name="タイトル 1">
            <a:extLst>
              <a:ext uri="{FF2B5EF4-FFF2-40B4-BE49-F238E27FC236}">
                <a16:creationId xmlns:a16="http://schemas.microsoft.com/office/drawing/2014/main" id="{C826A746-1A89-3671-4BB1-8575C10898F0}"/>
              </a:ext>
            </a:extLst>
          </p:cNvPr>
          <p:cNvSpPr txBox="1">
            <a:spLocks/>
          </p:cNvSpPr>
          <p:nvPr/>
        </p:nvSpPr>
        <p:spPr>
          <a:xfrm>
            <a:off x="107504" y="32762"/>
            <a:ext cx="8928992" cy="646184"/>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数学 ４　一次関数</a:t>
            </a:r>
          </a:p>
        </p:txBody>
      </p:sp>
      <p:sp>
        <p:nvSpPr>
          <p:cNvPr id="5" name="テキスト ボックス 4">
            <a:extLst>
              <a:ext uri="{FF2B5EF4-FFF2-40B4-BE49-F238E27FC236}">
                <a16:creationId xmlns:a16="http://schemas.microsoft.com/office/drawing/2014/main" id="{A870D9CB-8171-3299-5C8E-567B73197CB9}"/>
              </a:ext>
            </a:extLst>
          </p:cNvPr>
          <p:cNvSpPr txBox="1"/>
          <p:nvPr/>
        </p:nvSpPr>
        <p:spPr>
          <a:xfrm>
            <a:off x="-16973" y="776898"/>
            <a:ext cx="8392041" cy="1015663"/>
          </a:xfrm>
          <a:prstGeom prst="rect">
            <a:avLst/>
          </a:prstGeom>
          <a:noFill/>
        </p:spPr>
        <p:txBody>
          <a:bodyPr wrap="none" rtlCol="0">
            <a:spAutoFit/>
          </a:bodyPr>
          <a:lstStyle/>
          <a:p>
            <a:r>
              <a:rPr kumimoji="1" lang="en-US" altLang="ja-JP" sz="2000" b="1" dirty="0">
                <a:latin typeface="メイリオ" panose="020B0604030504040204" pitchFamily="50" charset="-128"/>
                <a:ea typeface="メイリオ" panose="020B0604030504040204" pitchFamily="50" charset="-128"/>
              </a:rPr>
              <a:t>【</a:t>
            </a:r>
            <a:r>
              <a:rPr kumimoji="1" lang="ja-JP" altLang="en-US" sz="2000" b="1" dirty="0">
                <a:latin typeface="メイリオ" panose="020B0604030504040204" pitchFamily="50" charset="-128"/>
                <a:ea typeface="メイリオ" panose="020B0604030504040204" pitchFamily="50" charset="-128"/>
              </a:rPr>
              <a:t>出題の趣旨</a:t>
            </a:r>
            <a:r>
              <a:rPr kumimoji="1" lang="en-US" altLang="ja-JP" sz="2000" b="1"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一次関数ｙ＝ａｘ＋ｂについて、変化の割合を基に、</a:t>
            </a:r>
            <a:endParaRPr lang="en-US" altLang="ja-JP" sz="20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　　　　　　　ｘの増加量に対するｙの増加量を求めることができるか</a:t>
            </a:r>
            <a:endParaRPr lang="en-US" altLang="ja-JP" sz="20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　　　　　　　どうかをみる</a:t>
            </a:r>
            <a:endParaRPr kumimoji="1" lang="ja-JP" altLang="en-US" sz="2000" b="1" dirty="0">
              <a:latin typeface="メイリオ" panose="020B0604030504040204" pitchFamily="50" charset="-128"/>
              <a:ea typeface="メイリオ" panose="020B0604030504040204" pitchFamily="50" charset="-128"/>
            </a:endParaRPr>
          </a:p>
        </p:txBody>
      </p:sp>
      <p:sp>
        <p:nvSpPr>
          <p:cNvPr id="12" name="角丸四角形 7">
            <a:extLst>
              <a:ext uri="{FF2B5EF4-FFF2-40B4-BE49-F238E27FC236}">
                <a16:creationId xmlns:a16="http://schemas.microsoft.com/office/drawing/2014/main" id="{F7D6654D-37B9-A846-F173-60D1673C3515}"/>
              </a:ext>
            </a:extLst>
          </p:cNvPr>
          <p:cNvSpPr/>
          <p:nvPr/>
        </p:nvSpPr>
        <p:spPr>
          <a:xfrm>
            <a:off x="6228184" y="3015303"/>
            <a:ext cx="2592288" cy="1214814"/>
          </a:xfrm>
          <a:prstGeom prst="roundRect">
            <a:avLst>
              <a:gd name="adj" fmla="val 7999"/>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2400" dirty="0">
                <a:solidFill>
                  <a:srgbClr val="000000"/>
                </a:solidFill>
                <a:latin typeface="メイリオ" panose="020B0604030504040204" pitchFamily="50" charset="-128"/>
                <a:ea typeface="メイリオ" panose="020B0604030504040204" pitchFamily="50" charset="-128"/>
              </a:rPr>
              <a:t>広島県　</a:t>
            </a:r>
            <a:r>
              <a:rPr lang="en-US" altLang="ja-JP" sz="2400" dirty="0">
                <a:solidFill>
                  <a:schemeClr val="tx1"/>
                </a:solidFill>
                <a:latin typeface="メイリオ" panose="020B0604030504040204" pitchFamily="50" charset="-128"/>
                <a:ea typeface="メイリオ" panose="020B0604030504040204" pitchFamily="50" charset="-128"/>
              </a:rPr>
              <a:t>32.0</a:t>
            </a:r>
            <a:r>
              <a:rPr lang="ja-JP" altLang="en-US" sz="2400" dirty="0">
                <a:solidFill>
                  <a:schemeClr val="tx1"/>
                </a:solidFill>
                <a:latin typeface="メイリオ" panose="020B0604030504040204" pitchFamily="50" charset="-128"/>
                <a:ea typeface="メイリオ" panose="020B0604030504040204" pitchFamily="50" charset="-128"/>
              </a:rPr>
              <a:t>％</a:t>
            </a:r>
            <a:endParaRPr lang="en-US" altLang="ja-JP" sz="2400" dirty="0">
              <a:solidFill>
                <a:schemeClr val="tx1"/>
              </a:solidFill>
              <a:latin typeface="メイリオ" panose="020B0604030504040204" pitchFamily="50" charset="-128"/>
              <a:ea typeface="メイリオ" panose="020B0604030504040204" pitchFamily="50" charset="-128"/>
            </a:endParaRPr>
          </a:p>
          <a:p>
            <a:r>
              <a:rPr lang="ja-JP" altLang="en-US" sz="2400" dirty="0">
                <a:solidFill>
                  <a:schemeClr val="tx1"/>
                </a:solidFill>
                <a:latin typeface="メイリオ" panose="020B0604030504040204" pitchFamily="50" charset="-128"/>
                <a:ea typeface="メイリオ" panose="020B0604030504040204" pitchFamily="50" charset="-128"/>
              </a:rPr>
              <a:t>全　国　</a:t>
            </a:r>
            <a:r>
              <a:rPr lang="en-US" altLang="ja-JP" sz="2400" dirty="0">
                <a:solidFill>
                  <a:schemeClr val="tx1"/>
                </a:solidFill>
                <a:latin typeface="メイリオ" panose="020B0604030504040204" pitchFamily="50" charset="-128"/>
                <a:ea typeface="メイリオ" panose="020B0604030504040204" pitchFamily="50" charset="-128"/>
              </a:rPr>
              <a:t>34.7</a:t>
            </a:r>
            <a:r>
              <a:rPr lang="ja-JP" altLang="en-US" sz="2400" dirty="0">
                <a:solidFill>
                  <a:schemeClr val="tx1"/>
                </a:solidFill>
                <a:latin typeface="メイリオ" panose="020B0604030504040204" pitchFamily="50" charset="-128"/>
                <a:ea typeface="メイリオ" panose="020B0604030504040204" pitchFamily="50" charset="-128"/>
              </a:rPr>
              <a:t>％</a:t>
            </a:r>
            <a:endParaRPr lang="en-US" altLang="ja-JP" sz="2400" dirty="0">
              <a:solidFill>
                <a:schemeClr val="tx1"/>
              </a:solidFill>
              <a:latin typeface="メイリオ" panose="020B0604030504040204" pitchFamily="50" charset="-128"/>
              <a:ea typeface="メイリオ" panose="020B0604030504040204" pitchFamily="50" charset="-128"/>
            </a:endParaRPr>
          </a:p>
          <a:p>
            <a:r>
              <a:rPr kumimoji="1" lang="ja-JP" altLang="en-US" sz="2400" dirty="0">
                <a:solidFill>
                  <a:srgbClr val="000000"/>
                </a:solidFill>
                <a:latin typeface="メイリオ" panose="020B0604030504040204" pitchFamily="50" charset="-128"/>
                <a:ea typeface="メイリオ" panose="020B0604030504040204" pitchFamily="50" charset="-128"/>
              </a:rPr>
              <a:t>　差　  </a:t>
            </a:r>
            <a:r>
              <a:rPr kumimoji="1" lang="ja-JP" altLang="en-US" sz="2400" b="1" dirty="0">
                <a:solidFill>
                  <a:srgbClr val="FF0000"/>
                </a:solidFill>
                <a:latin typeface="メイリオ" panose="020B0604030504040204" pitchFamily="50" charset="-128"/>
                <a:ea typeface="メイリオ" panose="020B0604030504040204" pitchFamily="50" charset="-128"/>
              </a:rPr>
              <a:t>－</a:t>
            </a:r>
            <a:r>
              <a:rPr kumimoji="1" lang="en-US" altLang="ja-JP" sz="2400" b="1" dirty="0">
                <a:solidFill>
                  <a:srgbClr val="FF0000"/>
                </a:solidFill>
                <a:latin typeface="メイリオ" panose="020B0604030504040204" pitchFamily="50" charset="-128"/>
                <a:ea typeface="メイリオ" panose="020B0604030504040204" pitchFamily="50" charset="-128"/>
              </a:rPr>
              <a:t>2.7</a:t>
            </a:r>
            <a:r>
              <a:rPr kumimoji="1" lang="ja-JP" altLang="en-US" sz="2400" b="1" dirty="0">
                <a:solidFill>
                  <a:srgbClr val="FF0000"/>
                </a:solidFill>
                <a:latin typeface="メイリオ" panose="020B0604030504040204" pitchFamily="50" charset="-128"/>
                <a:ea typeface="メイリオ" panose="020B0604030504040204" pitchFamily="50" charset="-128"/>
              </a:rPr>
              <a:t>㌽</a:t>
            </a:r>
            <a:endParaRPr kumimoji="1" lang="ja-JP" altLang="en-US" sz="2400" b="1" dirty="0">
              <a:solidFill>
                <a:srgbClr val="FF0000"/>
              </a:solidFill>
            </a:endParaRPr>
          </a:p>
        </p:txBody>
      </p:sp>
      <p:sp>
        <p:nvSpPr>
          <p:cNvPr id="8" name="テキスト ボックス 7">
            <a:extLst>
              <a:ext uri="{FF2B5EF4-FFF2-40B4-BE49-F238E27FC236}">
                <a16:creationId xmlns:a16="http://schemas.microsoft.com/office/drawing/2014/main" id="{55592C9B-6368-AA81-6F6C-2DC53F670EF0}"/>
              </a:ext>
            </a:extLst>
          </p:cNvPr>
          <p:cNvSpPr txBox="1"/>
          <p:nvPr/>
        </p:nvSpPr>
        <p:spPr>
          <a:xfrm>
            <a:off x="323528" y="2996952"/>
            <a:ext cx="6768752" cy="3600345"/>
          </a:xfrm>
          <a:prstGeom prst="rect">
            <a:avLst/>
          </a:prstGeom>
          <a:noFill/>
        </p:spPr>
        <p:txBody>
          <a:bodyPr wrap="square" rtlCol="0">
            <a:spAutoFit/>
          </a:bodyPr>
          <a:lstStyle/>
          <a:p>
            <a:pPr>
              <a:lnSpc>
                <a:spcPts val="2500"/>
              </a:lnSpc>
            </a:pPr>
            <a:r>
              <a:rPr lang="ja-JP" altLang="en-US" sz="1600" b="1" dirty="0">
                <a:latin typeface="メイリオ" panose="020B0604030504040204" pitchFamily="50" charset="-128"/>
                <a:ea typeface="メイリオ" panose="020B0604030504040204" pitchFamily="50" charset="-128"/>
              </a:rPr>
              <a:t>（誤答例）</a:t>
            </a:r>
            <a:endParaRPr lang="en-US" altLang="ja-JP" sz="1600" b="1" dirty="0">
              <a:latin typeface="メイリオ" panose="020B0604030504040204" pitchFamily="50" charset="-128"/>
              <a:ea typeface="メイリオ" panose="020B0604030504040204" pitchFamily="50" charset="-128"/>
            </a:endParaRPr>
          </a:p>
          <a:p>
            <a:pPr>
              <a:lnSpc>
                <a:spcPts val="2500"/>
              </a:lnSpc>
            </a:pPr>
            <a:r>
              <a:rPr lang="en-US" altLang="ja-JP" sz="1600" b="1" dirty="0">
                <a:latin typeface="メイリオ" panose="020B0604030504040204" pitchFamily="50" charset="-128"/>
                <a:ea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rPr>
              <a:t>６と解答しているもの</a:t>
            </a:r>
            <a:r>
              <a:rPr lang="en-US" altLang="ja-JP" sz="1600" b="1" dirty="0">
                <a:latin typeface="メイリオ" panose="020B0604030504040204" pitchFamily="50" charset="-128"/>
                <a:ea typeface="メイリオ" panose="020B0604030504040204" pitchFamily="50" charset="-128"/>
              </a:rPr>
              <a:t>】</a:t>
            </a:r>
          </a:p>
          <a:p>
            <a:pPr marL="361950" indent="-4763">
              <a:lnSpc>
                <a:spcPts val="2500"/>
              </a:lnSpc>
            </a:pPr>
            <a:r>
              <a:rPr lang="ja-JP" altLang="en-US" sz="1600" b="1" dirty="0">
                <a:latin typeface="メイリオ" panose="020B0604030504040204" pitchFamily="50" charset="-128"/>
                <a:ea typeface="メイリオ" panose="020B0604030504040204" pitchFamily="50" charset="-128"/>
              </a:rPr>
              <a:t>ｙの増加量と変化の割合を混同していると考えられる。</a:t>
            </a:r>
            <a:endParaRPr lang="en-US" altLang="ja-JP" sz="1600" b="1" dirty="0">
              <a:latin typeface="メイリオ" panose="020B0604030504040204" pitchFamily="50" charset="-128"/>
              <a:ea typeface="メイリオ" panose="020B0604030504040204" pitchFamily="50" charset="-128"/>
            </a:endParaRPr>
          </a:p>
          <a:p>
            <a:pPr>
              <a:lnSpc>
                <a:spcPts val="2500"/>
              </a:lnSpc>
            </a:pPr>
            <a:r>
              <a:rPr lang="en-US" altLang="ja-JP" sz="1600" b="1" dirty="0">
                <a:latin typeface="メイリオ" panose="020B0604030504040204" pitchFamily="50" charset="-128"/>
                <a:ea typeface="メイリオ" panose="020B0604030504040204" pitchFamily="50" charset="-128"/>
              </a:rPr>
              <a:t>【17</a:t>
            </a:r>
            <a:r>
              <a:rPr lang="ja-JP" altLang="en-US" sz="1600" b="1" dirty="0">
                <a:latin typeface="メイリオ" panose="020B0604030504040204" pitchFamily="50" charset="-128"/>
                <a:ea typeface="メイリオ" panose="020B0604030504040204" pitchFamily="50" charset="-128"/>
              </a:rPr>
              <a:t>と解答しているもの</a:t>
            </a:r>
            <a:r>
              <a:rPr lang="en-US" altLang="ja-JP" sz="1600" b="1" dirty="0">
                <a:latin typeface="メイリオ" panose="020B0604030504040204" pitchFamily="50" charset="-128"/>
                <a:ea typeface="メイリオ" panose="020B0604030504040204" pitchFamily="50" charset="-128"/>
              </a:rPr>
              <a:t>】</a:t>
            </a:r>
          </a:p>
          <a:p>
            <a:pPr marL="361950" indent="-4763">
              <a:lnSpc>
                <a:spcPts val="2500"/>
              </a:lnSpc>
            </a:pPr>
            <a:r>
              <a:rPr lang="ja-JP" altLang="en-US" sz="1600" b="1" i="1" dirty="0">
                <a:latin typeface="メイリオ" panose="020B0604030504040204" pitchFamily="50" charset="-128"/>
                <a:ea typeface="メイリオ" panose="020B0604030504040204" pitchFamily="50" charset="-128"/>
              </a:rPr>
              <a:t>ｘ＝２のときのｙの値を求めていると考えられる</a:t>
            </a:r>
            <a:r>
              <a:rPr lang="ja-JP" altLang="en-US" sz="1600" b="1" dirty="0">
                <a:latin typeface="メイリオ" panose="020B0604030504040204" pitchFamily="50" charset="-128"/>
                <a:ea typeface="メイリオ" panose="020B0604030504040204" pitchFamily="50" charset="-128"/>
              </a:rPr>
              <a:t>。</a:t>
            </a:r>
            <a:endParaRPr lang="en-US" altLang="ja-JP" sz="1600" b="1" dirty="0">
              <a:latin typeface="メイリオ" panose="020B0604030504040204" pitchFamily="50" charset="-128"/>
              <a:ea typeface="メイリオ" panose="020B0604030504040204" pitchFamily="50" charset="-128"/>
            </a:endParaRPr>
          </a:p>
          <a:p>
            <a:pPr>
              <a:lnSpc>
                <a:spcPts val="2500"/>
              </a:lnSpc>
            </a:pPr>
            <a:r>
              <a:rPr lang="en-US" altLang="ja-JP" sz="1600" b="1" dirty="0">
                <a:latin typeface="メイリオ" panose="020B0604030504040204" pitchFamily="50" charset="-128"/>
                <a:ea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rPr>
              <a:t>２と解答しているもの</a:t>
            </a:r>
            <a:r>
              <a:rPr lang="en-US" altLang="ja-JP" sz="1600" b="1" dirty="0">
                <a:latin typeface="メイリオ" panose="020B0604030504040204" pitchFamily="50" charset="-128"/>
                <a:ea typeface="メイリオ" panose="020B0604030504040204" pitchFamily="50" charset="-128"/>
              </a:rPr>
              <a:t>】</a:t>
            </a:r>
          </a:p>
          <a:p>
            <a:pPr>
              <a:lnSpc>
                <a:spcPts val="2500"/>
              </a:lnSpc>
            </a:pPr>
            <a:r>
              <a:rPr lang="ja-JP" altLang="en-US" sz="1600" b="1" i="1" dirty="0">
                <a:latin typeface="メイリオ" panose="020B0604030504040204" pitchFamily="50" charset="-128"/>
                <a:ea typeface="メイリオ" panose="020B0604030504040204" pitchFamily="50" charset="-128"/>
              </a:rPr>
              <a:t>　　ｙの増加量とｘの増加量を混同していると考えられる</a:t>
            </a:r>
            <a:r>
              <a:rPr lang="ja-JP" altLang="en-US" sz="1600" b="1" dirty="0">
                <a:latin typeface="メイリオ" panose="020B0604030504040204" pitchFamily="50" charset="-128"/>
                <a:ea typeface="メイリオ" panose="020B0604030504040204" pitchFamily="50" charset="-128"/>
              </a:rPr>
              <a:t>。</a:t>
            </a:r>
            <a:endParaRPr lang="en-US" altLang="ja-JP" sz="1600" b="1" dirty="0">
              <a:latin typeface="メイリオ" panose="020B0604030504040204" pitchFamily="50" charset="-128"/>
              <a:ea typeface="メイリオ" panose="020B0604030504040204" pitchFamily="50" charset="-128"/>
            </a:endParaRPr>
          </a:p>
          <a:p>
            <a:pPr>
              <a:lnSpc>
                <a:spcPts val="2500"/>
              </a:lnSpc>
            </a:pPr>
            <a:r>
              <a:rPr lang="en-US" altLang="ja-JP" sz="1600" b="1" dirty="0">
                <a:latin typeface="メイリオ" panose="020B0604030504040204" pitchFamily="50" charset="-128"/>
                <a:ea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rPr>
              <a:t>３と解答しているもの</a:t>
            </a:r>
            <a:r>
              <a:rPr lang="en-US" altLang="ja-JP" sz="1600" b="1" dirty="0">
                <a:latin typeface="メイリオ" panose="020B0604030504040204" pitchFamily="50" charset="-128"/>
                <a:ea typeface="メイリオ" panose="020B0604030504040204" pitchFamily="50" charset="-128"/>
              </a:rPr>
              <a:t>】</a:t>
            </a:r>
          </a:p>
          <a:p>
            <a:pPr>
              <a:lnSpc>
                <a:spcPts val="2500"/>
              </a:lnSpc>
            </a:pPr>
            <a:r>
              <a:rPr lang="ja-JP" altLang="en-US" sz="1600" b="1" dirty="0">
                <a:latin typeface="メイリオ" panose="020B0604030504040204" pitchFamily="50" charset="-128"/>
                <a:ea typeface="メイリオ" panose="020B0604030504040204" pitchFamily="50" charset="-128"/>
              </a:rPr>
              <a:t>　　変化の割合をｘの増加量で割った商を求めたと考えられる。</a:t>
            </a:r>
            <a:endParaRPr lang="en-US" altLang="ja-JP" sz="1600" b="1" dirty="0">
              <a:latin typeface="メイリオ" panose="020B0604030504040204" pitchFamily="50" charset="-128"/>
              <a:ea typeface="メイリオ" panose="020B0604030504040204" pitchFamily="50" charset="-128"/>
            </a:endParaRPr>
          </a:p>
          <a:p>
            <a:pPr>
              <a:lnSpc>
                <a:spcPts val="2500"/>
              </a:lnSpc>
            </a:pPr>
            <a:r>
              <a:rPr lang="en-US" altLang="ja-JP" sz="1600" b="1" dirty="0">
                <a:latin typeface="メイリオ" panose="020B0604030504040204" pitchFamily="50" charset="-128"/>
                <a:ea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rPr>
              <a:t>５と解答しているもの</a:t>
            </a:r>
            <a:r>
              <a:rPr lang="en-US" altLang="ja-JP" sz="1600" b="1" dirty="0">
                <a:latin typeface="メイリオ" panose="020B0604030504040204" pitchFamily="50" charset="-128"/>
                <a:ea typeface="メイリオ" panose="020B0604030504040204" pitchFamily="50" charset="-128"/>
              </a:rPr>
              <a:t>】</a:t>
            </a:r>
          </a:p>
          <a:p>
            <a:pPr marL="361950" indent="-4763">
              <a:lnSpc>
                <a:spcPts val="2500"/>
              </a:lnSpc>
            </a:pPr>
            <a:r>
              <a:rPr lang="ja-JP" altLang="en-US" sz="1600" b="1" dirty="0">
                <a:latin typeface="メイリオ" panose="020B0604030504040204" pitchFamily="50" charset="-128"/>
                <a:ea typeface="メイリオ" panose="020B0604030504040204" pitchFamily="50" charset="-128"/>
              </a:rPr>
              <a:t>ｙの増加量をｙ＝ａｘ＋ｂのｂであると捉えていると考えられる。</a:t>
            </a:r>
            <a:endParaRPr lang="en-US" altLang="ja-JP" sz="1600" b="1" dirty="0">
              <a:latin typeface="メイリオ" panose="020B0604030504040204" pitchFamily="50" charset="-128"/>
              <a:ea typeface="メイリオ" panose="020B0604030504040204" pitchFamily="50" charset="-128"/>
            </a:endParaRPr>
          </a:p>
        </p:txBody>
      </p:sp>
      <p:pic>
        <p:nvPicPr>
          <p:cNvPr id="4" name="図 3">
            <a:extLst>
              <a:ext uri="{FF2B5EF4-FFF2-40B4-BE49-F238E27FC236}">
                <a16:creationId xmlns:a16="http://schemas.microsoft.com/office/drawing/2014/main" id="{B84A7B2C-6358-0579-EFDD-734AF310BDC8}"/>
              </a:ext>
            </a:extLst>
          </p:cNvPr>
          <p:cNvPicPr>
            <a:picLocks noChangeAspect="1"/>
          </p:cNvPicPr>
          <p:nvPr/>
        </p:nvPicPr>
        <p:blipFill>
          <a:blip r:embed="rId3"/>
          <a:stretch>
            <a:fillRect/>
          </a:stretch>
        </p:blipFill>
        <p:spPr>
          <a:xfrm>
            <a:off x="179512" y="1700808"/>
            <a:ext cx="8051124" cy="1214814"/>
          </a:xfrm>
          <a:prstGeom prst="rect">
            <a:avLst/>
          </a:prstGeom>
        </p:spPr>
      </p:pic>
      <p:sp>
        <p:nvSpPr>
          <p:cNvPr id="2" name="正方形/長方形 1">
            <a:extLst>
              <a:ext uri="{FF2B5EF4-FFF2-40B4-BE49-F238E27FC236}">
                <a16:creationId xmlns:a16="http://schemas.microsoft.com/office/drawing/2014/main" id="{AB7DA8ED-01F8-702E-20D3-7E848649B41D}"/>
              </a:ext>
            </a:extLst>
          </p:cNvPr>
          <p:cNvSpPr/>
          <p:nvPr/>
        </p:nvSpPr>
        <p:spPr>
          <a:xfrm>
            <a:off x="3851920" y="163926"/>
            <a:ext cx="432048" cy="383855"/>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302577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7996C7-EE63-DD2C-E295-091B3ED4CAD6}"/>
            </a:ext>
          </a:extLst>
        </p:cNvPr>
        <p:cNvGrpSpPr/>
        <p:nvPr/>
      </p:nvGrpSpPr>
      <p:grpSpPr>
        <a:xfrm>
          <a:off x="0" y="0"/>
          <a:ext cx="0" cy="0"/>
          <a:chOff x="0" y="0"/>
          <a:chExt cx="0" cy="0"/>
        </a:xfrm>
      </p:grpSpPr>
      <p:sp>
        <p:nvSpPr>
          <p:cNvPr id="8" name="四角形: 角を丸くする 7">
            <a:extLst>
              <a:ext uri="{FF2B5EF4-FFF2-40B4-BE49-F238E27FC236}">
                <a16:creationId xmlns:a16="http://schemas.microsoft.com/office/drawing/2014/main" id="{90E9D3A6-433A-1BDA-3F25-FE428D2551F8}"/>
              </a:ext>
            </a:extLst>
          </p:cNvPr>
          <p:cNvSpPr/>
          <p:nvPr/>
        </p:nvSpPr>
        <p:spPr>
          <a:xfrm>
            <a:off x="114270" y="4509120"/>
            <a:ext cx="1332147" cy="1304751"/>
          </a:xfrm>
          <a:prstGeom prst="roundRect">
            <a:avLst>
              <a:gd name="adj" fmla="val 9049"/>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en-US" altLang="ja-JP" sz="1200" b="1" dirty="0">
              <a:solidFill>
                <a:schemeClr val="tx2"/>
              </a:solidFill>
              <a:latin typeface="メイリオ" panose="020B0604030504040204" pitchFamily="50" charset="-128"/>
              <a:ea typeface="メイリオ" panose="020B0604030504040204" pitchFamily="50" charset="-128"/>
            </a:endParaRPr>
          </a:p>
          <a:p>
            <a:endParaRPr lang="en-US" altLang="ja-JP" sz="1200" b="1" dirty="0">
              <a:solidFill>
                <a:schemeClr val="tx2"/>
              </a:solidFill>
              <a:latin typeface="メイリオ" panose="020B0604030504040204" pitchFamily="50" charset="-128"/>
              <a:ea typeface="メイリオ" panose="020B0604030504040204" pitchFamily="50" charset="-128"/>
            </a:endParaRPr>
          </a:p>
          <a:p>
            <a:endParaRPr kumimoji="1" lang="en-US" altLang="ja-JP" sz="1600" b="1" dirty="0">
              <a:solidFill>
                <a:schemeClr val="tx2"/>
              </a:solidFill>
              <a:latin typeface="メイリオ" panose="020B0604030504040204" pitchFamily="50" charset="-128"/>
              <a:ea typeface="メイリオ" panose="020B0604030504040204" pitchFamily="50" charset="-128"/>
            </a:endParaRPr>
          </a:p>
          <a:p>
            <a:endParaRPr lang="en-US" altLang="ja-JP" sz="1600" b="1" dirty="0">
              <a:solidFill>
                <a:schemeClr val="tx2"/>
              </a:solidFill>
              <a:latin typeface="メイリオ" panose="020B0604030504040204" pitchFamily="50" charset="-128"/>
              <a:ea typeface="メイリオ" panose="020B0604030504040204" pitchFamily="50" charset="-128"/>
            </a:endParaRPr>
          </a:p>
          <a:p>
            <a:endParaRPr kumimoji="1" lang="en-US" altLang="ja-JP" sz="1600" b="1" dirty="0">
              <a:solidFill>
                <a:schemeClr val="tx2"/>
              </a:solidFill>
              <a:latin typeface="メイリオ" panose="020B0604030504040204" pitchFamily="50" charset="-128"/>
              <a:ea typeface="メイリオ" panose="020B0604030504040204" pitchFamily="50" charset="-128"/>
            </a:endParaRPr>
          </a:p>
          <a:p>
            <a:pPr algn="ctr"/>
            <a:r>
              <a:rPr lang="ja-JP" altLang="en-US" sz="3200" b="1" dirty="0">
                <a:solidFill>
                  <a:schemeClr val="tx2"/>
                </a:solidFill>
                <a:latin typeface="メイリオ" panose="020B0604030504040204" pitchFamily="50" charset="-128"/>
                <a:ea typeface="メイリオ" panose="020B0604030504040204" pitchFamily="50" charset="-128"/>
              </a:rPr>
              <a:t>３</a:t>
            </a:r>
            <a:endParaRPr lang="en-US" altLang="ja-JP" sz="3200" b="1" dirty="0">
              <a:solidFill>
                <a:schemeClr val="tx2"/>
              </a:solidFill>
              <a:latin typeface="メイリオ" panose="020B0604030504040204" pitchFamily="50" charset="-128"/>
              <a:ea typeface="メイリオ" panose="020B0604030504040204" pitchFamily="50" charset="-128"/>
            </a:endParaRPr>
          </a:p>
          <a:p>
            <a:endParaRPr kumimoji="1" lang="en-US" altLang="ja-JP" sz="1200" b="1" dirty="0">
              <a:solidFill>
                <a:schemeClr val="tx2"/>
              </a:solidFill>
              <a:latin typeface="メイリオ" panose="020B0604030504040204" pitchFamily="50" charset="-128"/>
              <a:ea typeface="メイリオ" panose="020B0604030504040204" pitchFamily="50" charset="-128"/>
            </a:endParaRPr>
          </a:p>
          <a:p>
            <a:endParaRPr kumimoji="1" lang="en-US" altLang="ja-JP" sz="1200" b="1" dirty="0">
              <a:solidFill>
                <a:schemeClr val="tx2"/>
              </a:solidFill>
              <a:latin typeface="メイリオ" panose="020B0604030504040204" pitchFamily="50" charset="-128"/>
              <a:ea typeface="メイリオ" panose="020B0604030504040204" pitchFamily="50" charset="-128"/>
            </a:endParaRPr>
          </a:p>
        </p:txBody>
      </p:sp>
      <p:graphicFrame>
        <p:nvGraphicFramePr>
          <p:cNvPr id="7" name="表 6">
            <a:extLst>
              <a:ext uri="{FF2B5EF4-FFF2-40B4-BE49-F238E27FC236}">
                <a16:creationId xmlns:a16="http://schemas.microsoft.com/office/drawing/2014/main" id="{871B3157-C30B-473E-16F9-647D55AB2D88}"/>
              </a:ext>
            </a:extLst>
          </p:cNvPr>
          <p:cNvGraphicFramePr>
            <a:graphicFrameLocks noGrp="1"/>
          </p:cNvGraphicFramePr>
          <p:nvPr>
            <p:extLst>
              <p:ext uri="{D42A27DB-BD31-4B8C-83A1-F6EECF244321}">
                <p14:modId xmlns:p14="http://schemas.microsoft.com/office/powerpoint/2010/main" val="3645532072"/>
              </p:ext>
            </p:extLst>
          </p:nvPr>
        </p:nvGraphicFramePr>
        <p:xfrm>
          <a:off x="143507" y="1052738"/>
          <a:ext cx="8892991" cy="3109077"/>
        </p:xfrm>
        <a:graphic>
          <a:graphicData uri="http://schemas.openxmlformats.org/drawingml/2006/table">
            <a:tbl>
              <a:tblPr firstRow="1" bandRow="1">
                <a:tableStyleId>{5940675A-B579-460E-94D1-54222C63F5DA}</a:tableStyleId>
              </a:tblPr>
              <a:tblGrid>
                <a:gridCol w="396044">
                  <a:extLst>
                    <a:ext uri="{9D8B030D-6E8A-4147-A177-3AD203B41FA5}">
                      <a16:colId xmlns:a16="http://schemas.microsoft.com/office/drawing/2014/main" val="497881674"/>
                    </a:ext>
                  </a:extLst>
                </a:gridCol>
                <a:gridCol w="5328592">
                  <a:extLst>
                    <a:ext uri="{9D8B030D-6E8A-4147-A177-3AD203B41FA5}">
                      <a16:colId xmlns:a16="http://schemas.microsoft.com/office/drawing/2014/main" val="3061564528"/>
                    </a:ext>
                  </a:extLst>
                </a:gridCol>
                <a:gridCol w="633671">
                  <a:extLst>
                    <a:ext uri="{9D8B030D-6E8A-4147-A177-3AD203B41FA5}">
                      <a16:colId xmlns:a16="http://schemas.microsoft.com/office/drawing/2014/main" val="3024050227"/>
                    </a:ext>
                  </a:extLst>
                </a:gridCol>
                <a:gridCol w="633671">
                  <a:extLst>
                    <a:ext uri="{9D8B030D-6E8A-4147-A177-3AD203B41FA5}">
                      <a16:colId xmlns:a16="http://schemas.microsoft.com/office/drawing/2014/main" val="3508318739"/>
                    </a:ext>
                  </a:extLst>
                </a:gridCol>
                <a:gridCol w="633671">
                  <a:extLst>
                    <a:ext uri="{9D8B030D-6E8A-4147-A177-3AD203B41FA5}">
                      <a16:colId xmlns:a16="http://schemas.microsoft.com/office/drawing/2014/main" val="2557356096"/>
                    </a:ext>
                  </a:extLst>
                </a:gridCol>
                <a:gridCol w="633671">
                  <a:extLst>
                    <a:ext uri="{9D8B030D-6E8A-4147-A177-3AD203B41FA5}">
                      <a16:colId xmlns:a16="http://schemas.microsoft.com/office/drawing/2014/main" val="193483412"/>
                    </a:ext>
                  </a:extLst>
                </a:gridCol>
                <a:gridCol w="633671">
                  <a:extLst>
                    <a:ext uri="{9D8B030D-6E8A-4147-A177-3AD203B41FA5}">
                      <a16:colId xmlns:a16="http://schemas.microsoft.com/office/drawing/2014/main" val="345310821"/>
                    </a:ext>
                  </a:extLst>
                </a:gridCol>
              </a:tblGrid>
              <a:tr h="670677">
                <a:tc gridSpan="2">
                  <a:txBody>
                    <a:bodyPr/>
                    <a:lstStyle/>
                    <a:p>
                      <a:r>
                        <a:rPr kumimoji="1" lang="ja-JP" altLang="en-US" sz="1400" dirty="0"/>
                        <a:t>　　　　　　</a:t>
                      </a:r>
                    </a:p>
                  </a:txBody>
                  <a:tcPr/>
                </a:tc>
                <a:tc hMerge="1">
                  <a:txBody>
                    <a:bodyPr/>
                    <a:lstStyle/>
                    <a:p>
                      <a:endParaRPr kumimoji="1" lang="ja-JP" altLang="en-US"/>
                    </a:p>
                  </a:txBody>
                  <a:tcPr/>
                </a:tc>
                <a:tc>
                  <a:txBody>
                    <a:bodyPr/>
                    <a:lstStyle/>
                    <a:p>
                      <a:pPr algn="ctr"/>
                      <a:r>
                        <a:rPr kumimoji="1" lang="ja-JP" altLang="en-US" sz="1400" dirty="0"/>
                        <a:t>正　答</a:t>
                      </a:r>
                    </a:p>
                  </a:txBody>
                  <a:tcPr vert="eaVert"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全国（％）</a:t>
                      </a:r>
                    </a:p>
                  </a:txBody>
                  <a:tcPr vert="eaVert"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県（％）</a:t>
                      </a:r>
                    </a:p>
                  </a:txBody>
                  <a:tcPr vert="eaVert"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自校（％）</a:t>
                      </a:r>
                    </a:p>
                  </a:txBody>
                  <a:tcPr vert="eaVert"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自校（人）</a:t>
                      </a:r>
                    </a:p>
                  </a:txBody>
                  <a:tcPr vert="eaVert" anchor="ctr"/>
                </a:tc>
                <a:extLst>
                  <a:ext uri="{0D108BD9-81ED-4DB2-BD59-A6C34878D82A}">
                    <a16:rowId xmlns:a16="http://schemas.microsoft.com/office/drawing/2014/main" val="620879162"/>
                  </a:ext>
                </a:extLst>
              </a:tr>
              <a:tr h="284130">
                <a:tc>
                  <a:txBody>
                    <a:bodyPr/>
                    <a:lstStyle/>
                    <a:p>
                      <a:pPr algn="ctr"/>
                      <a:r>
                        <a:rPr kumimoji="1" lang="ja-JP" altLang="en-US" sz="1400" dirty="0"/>
                        <a:t>１</a:t>
                      </a:r>
                    </a:p>
                  </a:txBody>
                  <a:tcPr anchor="ctr">
                    <a:noFill/>
                  </a:tcPr>
                </a:tc>
                <a:tc>
                  <a:txBody>
                    <a:bodyPr/>
                    <a:lstStyle/>
                    <a:p>
                      <a:pPr algn="just"/>
                      <a:r>
                        <a:rPr kumimoji="1" lang="en-US" altLang="ja-JP" sz="1400" dirty="0">
                          <a:latin typeface="+mn-ea"/>
                          <a:ea typeface="+mn-ea"/>
                        </a:rPr>
                        <a:t>12</a:t>
                      </a:r>
                      <a:r>
                        <a:rPr kumimoji="1" lang="ja-JP" altLang="en-US" sz="1400" dirty="0"/>
                        <a:t>　と解答しているもの。</a:t>
                      </a:r>
                    </a:p>
                  </a:txBody>
                  <a:tcPr>
                    <a:noFill/>
                  </a:tcPr>
                </a:tc>
                <a:tc>
                  <a:txBody>
                    <a:bodyPr/>
                    <a:lstStyle/>
                    <a:p>
                      <a:pPr algn="ctr"/>
                      <a:r>
                        <a:rPr kumimoji="1" lang="ja-JP" altLang="en-US" sz="1400" dirty="0"/>
                        <a:t>◎</a:t>
                      </a:r>
                    </a:p>
                  </a:txBody>
                  <a:tcPr anchor="ctr">
                    <a:noFill/>
                  </a:tcPr>
                </a:tc>
                <a:tc>
                  <a:txBody>
                    <a:bodyPr/>
                    <a:lstStyle/>
                    <a:p>
                      <a:pPr marL="0" indent="0" algn="ctr"/>
                      <a:r>
                        <a:rPr kumimoji="1" lang="en-US" altLang="ja-JP" sz="1400" dirty="0">
                          <a:solidFill>
                            <a:schemeClr val="tx1"/>
                          </a:solidFill>
                        </a:rPr>
                        <a:t>34.7</a:t>
                      </a:r>
                      <a:endParaRPr kumimoji="1" lang="ja-JP" altLang="en-US" sz="1400" dirty="0">
                        <a:solidFill>
                          <a:schemeClr val="tx1"/>
                        </a:solidFill>
                      </a:endParaRPr>
                    </a:p>
                  </a:txBody>
                  <a:tcPr anchor="ctr">
                    <a:noFill/>
                  </a:tcPr>
                </a:tc>
                <a:tc>
                  <a:txBody>
                    <a:bodyPr/>
                    <a:lstStyle/>
                    <a:p>
                      <a:pPr marL="0" indent="0" algn="ctr"/>
                      <a:r>
                        <a:rPr kumimoji="1" lang="en-US" altLang="ja-JP" sz="1400" dirty="0">
                          <a:solidFill>
                            <a:schemeClr val="tx1"/>
                          </a:solidFill>
                        </a:rPr>
                        <a:t>32.0</a:t>
                      </a:r>
                      <a:endParaRPr kumimoji="1" lang="ja-JP" altLang="en-US" sz="1400" dirty="0">
                        <a:solidFill>
                          <a:schemeClr val="tx1"/>
                        </a:solidFill>
                      </a:endParaRPr>
                    </a:p>
                  </a:txBody>
                  <a:tcPr anchor="ctr">
                    <a:noFill/>
                  </a:tcPr>
                </a:tc>
                <a:tc>
                  <a:txBody>
                    <a:bodyPr/>
                    <a:lstStyle/>
                    <a:p>
                      <a:pPr algn="ctr"/>
                      <a:endParaRPr kumimoji="1" lang="ja-JP" altLang="en-US" sz="1400" dirty="0"/>
                    </a:p>
                  </a:txBody>
                  <a:tcPr anchor="ctr">
                    <a:noFill/>
                  </a:tcPr>
                </a:tc>
                <a:tc>
                  <a:txBody>
                    <a:bodyPr/>
                    <a:lstStyle/>
                    <a:p>
                      <a:pPr algn="ctr"/>
                      <a:endParaRPr kumimoji="1" lang="ja-JP" altLang="en-US" sz="1400" dirty="0"/>
                    </a:p>
                  </a:txBody>
                  <a:tcPr anchor="ctr">
                    <a:noFill/>
                  </a:tcPr>
                </a:tc>
                <a:extLst>
                  <a:ext uri="{0D108BD9-81ED-4DB2-BD59-A6C34878D82A}">
                    <a16:rowId xmlns:a16="http://schemas.microsoft.com/office/drawing/2014/main" val="8223435"/>
                  </a:ext>
                </a:extLst>
              </a:tr>
              <a:tr h="284130">
                <a:tc>
                  <a:txBody>
                    <a:bodyPr/>
                    <a:lstStyle/>
                    <a:p>
                      <a:pPr marL="0" indent="0" algn="ctr"/>
                      <a:r>
                        <a:rPr kumimoji="1" lang="ja-JP" altLang="en-US" sz="1400" dirty="0"/>
                        <a:t>２</a:t>
                      </a:r>
                    </a:p>
                  </a:txBody>
                  <a:tcPr anchor="ctr">
                    <a:solidFill>
                      <a:schemeClr val="accent6">
                        <a:lumMod val="20000"/>
                        <a:lumOff val="80000"/>
                      </a:schemeClr>
                    </a:solidFill>
                  </a:tcPr>
                </a:tc>
                <a:tc>
                  <a:txBody>
                    <a:bodyPr/>
                    <a:lstStyle/>
                    <a:p>
                      <a:pPr algn="just"/>
                      <a:r>
                        <a:rPr kumimoji="1" lang="ja-JP" altLang="en-US" sz="1400" dirty="0"/>
                        <a:t>６　と解答しているもの。</a:t>
                      </a: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6.3</a:t>
                      </a:r>
                      <a:endParaRPr kumimoji="1" lang="ja-JP" altLang="en-US" sz="1400" dirty="0">
                        <a:solidFill>
                          <a:schemeClr val="tx1"/>
                        </a:solidFill>
                      </a:endParaRPr>
                    </a:p>
                  </a:txBody>
                  <a:tcPr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6.6</a:t>
                      </a:r>
                      <a:endParaRPr kumimoji="1" lang="ja-JP" altLang="en-US" sz="1400" dirty="0">
                        <a:solidFill>
                          <a:schemeClr val="tx1"/>
                        </a:solidFill>
                      </a:endParaRPr>
                    </a:p>
                  </a:txBody>
                  <a:tcPr anchor="ctr">
                    <a:solidFill>
                      <a:schemeClr val="accent6">
                        <a:lumMod val="20000"/>
                        <a:lumOff val="80000"/>
                      </a:schemeClr>
                    </a:solidFill>
                  </a:tcPr>
                </a:tc>
                <a:tc>
                  <a:txBody>
                    <a:bodyPr/>
                    <a:lstStyle/>
                    <a:p>
                      <a:pPr algn="ctr"/>
                      <a:endParaRPr kumimoji="1" lang="ja-JP" altLang="en-US" sz="1400" dirty="0"/>
                    </a:p>
                  </a:txBody>
                  <a:tcPr anchor="ctr">
                    <a:solidFill>
                      <a:schemeClr val="accent6">
                        <a:lumMod val="20000"/>
                        <a:lumOff val="80000"/>
                      </a:schemeClr>
                    </a:solidFill>
                  </a:tcPr>
                </a:tc>
                <a:tc>
                  <a:txBody>
                    <a:bodyPr/>
                    <a:lstStyle/>
                    <a:p>
                      <a:pPr algn="ctr"/>
                      <a:endParaRPr kumimoji="1" lang="ja-JP" altLang="en-US" sz="1400" dirty="0"/>
                    </a:p>
                  </a:txBody>
                  <a:tcPr anchor="ctr">
                    <a:solidFill>
                      <a:schemeClr val="accent6">
                        <a:lumMod val="20000"/>
                        <a:lumOff val="80000"/>
                      </a:schemeClr>
                    </a:solidFill>
                  </a:tcPr>
                </a:tc>
                <a:extLst>
                  <a:ext uri="{0D108BD9-81ED-4DB2-BD59-A6C34878D82A}">
                    <a16:rowId xmlns:a16="http://schemas.microsoft.com/office/drawing/2014/main" val="219737149"/>
                  </a:ext>
                </a:extLst>
              </a:tr>
              <a:tr h="284130">
                <a:tc>
                  <a:txBody>
                    <a:bodyPr/>
                    <a:lstStyle/>
                    <a:p>
                      <a:pPr algn="ctr"/>
                      <a:r>
                        <a:rPr kumimoji="1" lang="ja-JP" altLang="en-US" sz="1400" dirty="0"/>
                        <a:t>３</a:t>
                      </a:r>
                    </a:p>
                  </a:txBody>
                  <a:tcPr anchor="ctr">
                    <a:solidFill>
                      <a:schemeClr val="accent5">
                        <a:lumMod val="20000"/>
                        <a:lumOff val="80000"/>
                      </a:schemeClr>
                    </a:solidFill>
                  </a:tcPr>
                </a:tc>
                <a:tc>
                  <a:txBody>
                    <a:bodyPr/>
                    <a:lstStyle/>
                    <a:p>
                      <a:pPr algn="just"/>
                      <a:r>
                        <a:rPr kumimoji="1" lang="en-US" altLang="ja-JP" sz="1400" dirty="0">
                          <a:latin typeface="+mn-ea"/>
                          <a:ea typeface="+mn-ea"/>
                        </a:rPr>
                        <a:t>17</a:t>
                      </a:r>
                      <a:r>
                        <a:rPr kumimoji="1" lang="ja-JP" altLang="en-US" sz="1400" dirty="0">
                          <a:latin typeface="+mn-ea"/>
                          <a:ea typeface="+mn-ea"/>
                        </a:rPr>
                        <a:t>　</a:t>
                      </a:r>
                      <a:r>
                        <a:rPr kumimoji="1" lang="ja-JP" altLang="en-US" sz="1400" dirty="0"/>
                        <a:t>と解答しているもの。</a:t>
                      </a:r>
                    </a:p>
                  </a:txBody>
                  <a:tcP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29.3</a:t>
                      </a:r>
                    </a:p>
                  </a:txBody>
                  <a:tcPr anchor="c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29.4</a:t>
                      </a:r>
                    </a:p>
                  </a:txBody>
                  <a:tcPr anchor="ctr">
                    <a:solidFill>
                      <a:schemeClr val="accent5">
                        <a:lumMod val="20000"/>
                        <a:lumOff val="80000"/>
                      </a:schemeClr>
                    </a:solidFill>
                  </a:tcPr>
                </a:tc>
                <a:tc>
                  <a:txBody>
                    <a:bodyPr/>
                    <a:lstStyle/>
                    <a:p>
                      <a:pPr algn="ctr"/>
                      <a:endParaRPr kumimoji="1" lang="ja-JP" altLang="en-US" sz="1400" dirty="0"/>
                    </a:p>
                  </a:txBody>
                  <a:tcPr anchor="ctr">
                    <a:solidFill>
                      <a:schemeClr val="accent5">
                        <a:lumMod val="20000"/>
                        <a:lumOff val="80000"/>
                      </a:schemeClr>
                    </a:solidFill>
                  </a:tcPr>
                </a:tc>
                <a:tc>
                  <a:txBody>
                    <a:bodyPr/>
                    <a:lstStyle/>
                    <a:p>
                      <a:pPr algn="ctr"/>
                      <a:endParaRPr kumimoji="1" lang="ja-JP" altLang="en-US" sz="1400" dirty="0"/>
                    </a:p>
                  </a:txBody>
                  <a:tcPr anchor="ctr">
                    <a:solidFill>
                      <a:schemeClr val="accent5">
                        <a:lumMod val="20000"/>
                        <a:lumOff val="80000"/>
                      </a:schemeClr>
                    </a:solidFill>
                  </a:tcPr>
                </a:tc>
                <a:extLst>
                  <a:ext uri="{0D108BD9-81ED-4DB2-BD59-A6C34878D82A}">
                    <a16:rowId xmlns:a16="http://schemas.microsoft.com/office/drawing/2014/main" val="1580398011"/>
                  </a:ext>
                </a:extLst>
              </a:tr>
              <a:tr h="284130">
                <a:tc>
                  <a:txBody>
                    <a:bodyPr/>
                    <a:lstStyle/>
                    <a:p>
                      <a:pPr algn="ctr"/>
                      <a:r>
                        <a:rPr kumimoji="1" lang="ja-JP" altLang="en-US" sz="1400" dirty="0"/>
                        <a:t>４</a:t>
                      </a:r>
                    </a:p>
                  </a:txBody>
                  <a:tcPr anchor="ctr">
                    <a:solidFill>
                      <a:schemeClr val="accent2">
                        <a:lumMod val="20000"/>
                        <a:lumOff val="80000"/>
                      </a:schemeClr>
                    </a:solidFill>
                  </a:tcPr>
                </a:tc>
                <a:tc>
                  <a:txBody>
                    <a:bodyPr/>
                    <a:lstStyle/>
                    <a:p>
                      <a:pPr algn="just"/>
                      <a:r>
                        <a:rPr kumimoji="1" lang="ja-JP" altLang="en-US" sz="1400" dirty="0"/>
                        <a:t>２　と解答しているもの。</a:t>
                      </a:r>
                    </a:p>
                  </a:txBody>
                  <a:tcP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3.2</a:t>
                      </a:r>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3.7</a:t>
                      </a:r>
                    </a:p>
                  </a:txBody>
                  <a:tcPr anchor="ctr">
                    <a:solidFill>
                      <a:schemeClr val="accent2">
                        <a:lumMod val="20000"/>
                        <a:lumOff val="80000"/>
                      </a:schemeClr>
                    </a:solidFill>
                  </a:tcPr>
                </a:tc>
                <a:tc>
                  <a:txBody>
                    <a:bodyPr/>
                    <a:lstStyle/>
                    <a:p>
                      <a:pPr algn="ctr"/>
                      <a:endParaRPr kumimoji="1" lang="ja-JP" altLang="en-US" sz="1400" dirty="0"/>
                    </a:p>
                  </a:txBody>
                  <a:tcPr anchor="ctr">
                    <a:solidFill>
                      <a:schemeClr val="accent2">
                        <a:lumMod val="20000"/>
                        <a:lumOff val="80000"/>
                      </a:schemeClr>
                    </a:solidFill>
                  </a:tcPr>
                </a:tc>
                <a:tc>
                  <a:txBody>
                    <a:bodyPr/>
                    <a:lstStyle/>
                    <a:p>
                      <a:pPr algn="ctr"/>
                      <a:endParaRPr kumimoji="1" lang="ja-JP" altLang="en-US" sz="1400" dirty="0"/>
                    </a:p>
                  </a:txBody>
                  <a:tcPr anchor="ctr">
                    <a:solidFill>
                      <a:schemeClr val="accent2">
                        <a:lumMod val="20000"/>
                        <a:lumOff val="80000"/>
                      </a:schemeClr>
                    </a:solidFill>
                  </a:tcPr>
                </a:tc>
                <a:extLst>
                  <a:ext uri="{0D108BD9-81ED-4DB2-BD59-A6C34878D82A}">
                    <a16:rowId xmlns:a16="http://schemas.microsoft.com/office/drawing/2014/main" val="3730291628"/>
                  </a:ext>
                </a:extLst>
              </a:tr>
              <a:tr h="284130">
                <a:tc>
                  <a:txBody>
                    <a:bodyPr/>
                    <a:lstStyle/>
                    <a:p>
                      <a:pPr algn="ctr"/>
                      <a:r>
                        <a:rPr kumimoji="1" lang="ja-JP" altLang="en-US" sz="1400" dirty="0"/>
                        <a:t>５</a:t>
                      </a:r>
                    </a:p>
                  </a:txBody>
                  <a:tcPr anchor="ctr">
                    <a:solidFill>
                      <a:schemeClr val="accent2">
                        <a:lumMod val="20000"/>
                        <a:lumOff val="80000"/>
                      </a:schemeClr>
                    </a:solidFill>
                  </a:tcPr>
                </a:tc>
                <a:tc>
                  <a:txBody>
                    <a:bodyPr/>
                    <a:lstStyle/>
                    <a:p>
                      <a:pPr algn="just"/>
                      <a:r>
                        <a:rPr kumimoji="1" lang="ja-JP" altLang="en-US" sz="1400" dirty="0"/>
                        <a:t>３　と解答しているもの。</a:t>
                      </a:r>
                    </a:p>
                  </a:txBody>
                  <a:tcP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3.6</a:t>
                      </a:r>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3.7</a:t>
                      </a:r>
                    </a:p>
                  </a:txBody>
                  <a:tcPr anchor="ctr">
                    <a:solidFill>
                      <a:schemeClr val="accent2">
                        <a:lumMod val="20000"/>
                        <a:lumOff val="80000"/>
                      </a:schemeClr>
                    </a:solidFill>
                  </a:tcPr>
                </a:tc>
                <a:tc>
                  <a:txBody>
                    <a:bodyPr/>
                    <a:lstStyle/>
                    <a:p>
                      <a:pPr algn="ctr"/>
                      <a:endParaRPr kumimoji="1" lang="ja-JP" altLang="en-US" sz="1400" dirty="0"/>
                    </a:p>
                  </a:txBody>
                  <a:tcPr anchor="ctr">
                    <a:solidFill>
                      <a:schemeClr val="accent2">
                        <a:lumMod val="20000"/>
                        <a:lumOff val="80000"/>
                      </a:schemeClr>
                    </a:solidFill>
                  </a:tcPr>
                </a:tc>
                <a:tc>
                  <a:txBody>
                    <a:bodyPr/>
                    <a:lstStyle/>
                    <a:p>
                      <a:pPr algn="ctr"/>
                      <a:endParaRPr kumimoji="1" lang="ja-JP" altLang="en-US" sz="1400" dirty="0"/>
                    </a:p>
                  </a:txBody>
                  <a:tcPr anchor="ctr">
                    <a:solidFill>
                      <a:schemeClr val="accent2">
                        <a:lumMod val="20000"/>
                        <a:lumOff val="80000"/>
                      </a:schemeClr>
                    </a:solidFill>
                  </a:tcPr>
                </a:tc>
                <a:extLst>
                  <a:ext uri="{0D108BD9-81ED-4DB2-BD59-A6C34878D82A}">
                    <a16:rowId xmlns:a16="http://schemas.microsoft.com/office/drawing/2014/main" val="1595919334"/>
                  </a:ext>
                </a:extLst>
              </a:tr>
              <a:tr h="284130">
                <a:tc>
                  <a:txBody>
                    <a:bodyPr/>
                    <a:lstStyle/>
                    <a:p>
                      <a:pPr algn="ctr"/>
                      <a:r>
                        <a:rPr kumimoji="1" lang="ja-JP" altLang="en-US" sz="1400" dirty="0"/>
                        <a:t>６</a:t>
                      </a:r>
                    </a:p>
                  </a:txBody>
                  <a:tcPr anchor="ctr">
                    <a:solidFill>
                      <a:schemeClr val="accent2">
                        <a:lumMod val="20000"/>
                        <a:lumOff val="80000"/>
                      </a:schemeClr>
                    </a:solidFill>
                  </a:tcPr>
                </a:tc>
                <a:tc>
                  <a:txBody>
                    <a:bodyPr/>
                    <a:lstStyle/>
                    <a:p>
                      <a:pPr algn="just"/>
                      <a:r>
                        <a:rPr kumimoji="1" lang="ja-JP" altLang="en-US" sz="1400" dirty="0"/>
                        <a:t>５　と解答しているもの。</a:t>
                      </a:r>
                    </a:p>
                  </a:txBody>
                  <a:tcP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0.9</a:t>
                      </a:r>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0.9</a:t>
                      </a:r>
                    </a:p>
                  </a:txBody>
                  <a:tcPr anchor="ctr">
                    <a:solidFill>
                      <a:schemeClr val="accent2">
                        <a:lumMod val="20000"/>
                        <a:lumOff val="80000"/>
                      </a:schemeClr>
                    </a:solidFill>
                  </a:tcPr>
                </a:tc>
                <a:tc>
                  <a:txBody>
                    <a:bodyPr/>
                    <a:lstStyle/>
                    <a:p>
                      <a:pPr algn="ctr"/>
                      <a:endParaRPr kumimoji="1" lang="ja-JP" altLang="en-US" sz="1400" dirty="0"/>
                    </a:p>
                  </a:txBody>
                  <a:tcPr anchor="ctr">
                    <a:solidFill>
                      <a:schemeClr val="accent2">
                        <a:lumMod val="20000"/>
                        <a:lumOff val="80000"/>
                      </a:schemeClr>
                    </a:solidFill>
                  </a:tcPr>
                </a:tc>
                <a:tc>
                  <a:txBody>
                    <a:bodyPr/>
                    <a:lstStyle/>
                    <a:p>
                      <a:pPr algn="ctr"/>
                      <a:endParaRPr kumimoji="1" lang="ja-JP" altLang="en-US" sz="1400" dirty="0"/>
                    </a:p>
                  </a:txBody>
                  <a:tcPr anchor="ctr">
                    <a:solidFill>
                      <a:schemeClr val="accent2">
                        <a:lumMod val="20000"/>
                        <a:lumOff val="80000"/>
                      </a:schemeClr>
                    </a:solidFill>
                  </a:tcPr>
                </a:tc>
                <a:extLst>
                  <a:ext uri="{0D108BD9-81ED-4DB2-BD59-A6C34878D82A}">
                    <a16:rowId xmlns:a16="http://schemas.microsoft.com/office/drawing/2014/main" val="2287574827"/>
                  </a:ext>
                </a:extLst>
              </a:tr>
              <a:tr h="284130">
                <a:tc>
                  <a:txBody>
                    <a:bodyPr/>
                    <a:lstStyle/>
                    <a:p>
                      <a:pPr algn="ctr"/>
                      <a:r>
                        <a:rPr kumimoji="1" lang="en-US" altLang="ja-JP" sz="1400" dirty="0"/>
                        <a:t>99</a:t>
                      </a:r>
                      <a:endParaRPr kumimoji="1" lang="ja-JP" altLang="en-US" sz="1400" dirty="0"/>
                    </a:p>
                  </a:txBody>
                  <a:tcPr anchor="ctr"/>
                </a:tc>
                <a:tc>
                  <a:txBody>
                    <a:bodyPr/>
                    <a:lstStyle/>
                    <a:p>
                      <a:pPr algn="just"/>
                      <a:r>
                        <a:rPr kumimoji="1" lang="ja-JP" altLang="en-US" sz="1400" dirty="0"/>
                        <a:t>上記以外の解答</a:t>
                      </a:r>
                    </a:p>
                  </a:txBody>
                  <a:tcPr/>
                </a:tc>
                <a:tc>
                  <a:txBody>
                    <a:bodyPr/>
                    <a:lstStyle/>
                    <a:p>
                      <a:pPr algn="ctr"/>
                      <a:endParaRPr kumimoji="1" lang="ja-JP" altLang="en-US" sz="140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14.0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16.3</a:t>
                      </a:r>
                    </a:p>
                  </a:txBody>
                  <a:tcPr anchor="ctr"/>
                </a:tc>
                <a:tc>
                  <a:txBody>
                    <a:bodyPr/>
                    <a:lstStyle/>
                    <a:p>
                      <a:pPr algn="ctr"/>
                      <a:endParaRPr kumimoji="1" lang="ja-JP" altLang="en-US" sz="1400" dirty="0"/>
                    </a:p>
                  </a:txBody>
                  <a:tcPr anchor="ctr"/>
                </a:tc>
                <a:tc>
                  <a:txBody>
                    <a:bodyPr/>
                    <a:lstStyle/>
                    <a:p>
                      <a:pPr algn="ctr"/>
                      <a:endParaRPr kumimoji="1" lang="ja-JP" altLang="en-US" sz="1400" dirty="0"/>
                    </a:p>
                  </a:txBody>
                  <a:tcPr anchor="ctr"/>
                </a:tc>
                <a:extLst>
                  <a:ext uri="{0D108BD9-81ED-4DB2-BD59-A6C34878D82A}">
                    <a16:rowId xmlns:a16="http://schemas.microsoft.com/office/drawing/2014/main" val="2540675280"/>
                  </a:ext>
                </a:extLst>
              </a:tr>
              <a:tr h="284130">
                <a:tc>
                  <a:txBody>
                    <a:bodyPr/>
                    <a:lstStyle/>
                    <a:p>
                      <a:pPr algn="ctr"/>
                      <a:r>
                        <a:rPr kumimoji="1" lang="ja-JP" altLang="en-US" sz="1400" dirty="0"/>
                        <a:t>０</a:t>
                      </a:r>
                    </a:p>
                  </a:txBody>
                  <a:tcPr anchor="ctr"/>
                </a:tc>
                <a:tc>
                  <a:txBody>
                    <a:bodyPr/>
                    <a:lstStyle/>
                    <a:p>
                      <a:pPr algn="just"/>
                      <a:r>
                        <a:rPr kumimoji="1" lang="ja-JP" altLang="en-US" sz="1400" dirty="0"/>
                        <a:t>無解答</a:t>
                      </a:r>
                    </a:p>
                  </a:txBody>
                  <a:tcPr/>
                </a:tc>
                <a:tc>
                  <a:txBody>
                    <a:bodyPr/>
                    <a:lstStyle/>
                    <a:p>
                      <a:pPr algn="ctr"/>
                      <a:endParaRPr kumimoji="1" lang="ja-JP" altLang="en-US" sz="1400" dirty="0"/>
                    </a:p>
                  </a:txBody>
                  <a:tcPr anchor="ctr"/>
                </a:tc>
                <a:tc>
                  <a:txBody>
                    <a:bodyPr/>
                    <a:lstStyle/>
                    <a:p>
                      <a:pPr algn="ctr"/>
                      <a:r>
                        <a:rPr kumimoji="1" lang="en-US" altLang="ja-JP" sz="1400" dirty="0">
                          <a:solidFill>
                            <a:schemeClr val="tx1"/>
                          </a:solidFill>
                        </a:rPr>
                        <a:t>7.8</a:t>
                      </a:r>
                      <a:endParaRPr kumimoji="1" lang="ja-JP" altLang="en-US" sz="1400" dirty="0">
                        <a:solidFill>
                          <a:schemeClr val="tx1"/>
                        </a:solidFill>
                      </a:endParaRPr>
                    </a:p>
                  </a:txBody>
                  <a:tcPr anchor="ctr"/>
                </a:tc>
                <a:tc>
                  <a:txBody>
                    <a:bodyPr/>
                    <a:lstStyle/>
                    <a:p>
                      <a:pPr algn="ctr"/>
                      <a:r>
                        <a:rPr kumimoji="1" lang="en-US" altLang="ja-JP" sz="1400" dirty="0">
                          <a:solidFill>
                            <a:schemeClr val="tx1"/>
                          </a:solidFill>
                        </a:rPr>
                        <a:t>7.4</a:t>
                      </a:r>
                      <a:endParaRPr kumimoji="1" lang="ja-JP" altLang="en-US" sz="1400" dirty="0">
                        <a:solidFill>
                          <a:schemeClr val="tx1"/>
                        </a:solidFill>
                      </a:endParaRPr>
                    </a:p>
                  </a:txBody>
                  <a:tcPr anchor="ctr"/>
                </a:tc>
                <a:tc>
                  <a:txBody>
                    <a:bodyPr/>
                    <a:lstStyle/>
                    <a:p>
                      <a:pPr algn="ctr"/>
                      <a:endParaRPr kumimoji="1" lang="ja-JP" altLang="en-US" sz="1400" dirty="0"/>
                    </a:p>
                  </a:txBody>
                  <a:tcPr anchor="ctr"/>
                </a:tc>
                <a:tc>
                  <a:txBody>
                    <a:bodyPr/>
                    <a:lstStyle/>
                    <a:p>
                      <a:pPr algn="ctr"/>
                      <a:endParaRPr kumimoji="1" lang="ja-JP" altLang="en-US" sz="1400" dirty="0"/>
                    </a:p>
                  </a:txBody>
                  <a:tcPr anchor="ctr"/>
                </a:tc>
                <a:extLst>
                  <a:ext uri="{0D108BD9-81ED-4DB2-BD59-A6C34878D82A}">
                    <a16:rowId xmlns:a16="http://schemas.microsoft.com/office/drawing/2014/main" val="333400974"/>
                  </a:ext>
                </a:extLst>
              </a:tr>
            </a:tbl>
          </a:graphicData>
        </a:graphic>
      </p:graphicFrame>
      <p:sp>
        <p:nvSpPr>
          <p:cNvPr id="17" name="四角形: 角を丸くする 16">
            <a:extLst>
              <a:ext uri="{FF2B5EF4-FFF2-40B4-BE49-F238E27FC236}">
                <a16:creationId xmlns:a16="http://schemas.microsoft.com/office/drawing/2014/main" id="{9BCAC0D4-4873-CDD9-D34C-030F57D6416F}"/>
              </a:ext>
            </a:extLst>
          </p:cNvPr>
          <p:cNvSpPr/>
          <p:nvPr/>
        </p:nvSpPr>
        <p:spPr>
          <a:xfrm>
            <a:off x="134482" y="4509120"/>
            <a:ext cx="1332147" cy="423440"/>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ts val="1400"/>
              </a:lnSpc>
            </a:pPr>
            <a:r>
              <a:rPr lang="ja-JP" altLang="en-US" sz="1400" b="1" dirty="0">
                <a:solidFill>
                  <a:schemeClr val="bg1"/>
                </a:solidFill>
                <a:latin typeface="メイリオ" panose="020B0604030504040204" pitchFamily="50" charset="-128"/>
                <a:ea typeface="メイリオ" panose="020B0604030504040204" pitchFamily="50" charset="-128"/>
              </a:rPr>
              <a:t>反応率の</a:t>
            </a:r>
            <a:endParaRPr lang="en-US" altLang="ja-JP" sz="1400" b="1" dirty="0">
              <a:solidFill>
                <a:schemeClr val="bg1"/>
              </a:solidFill>
              <a:latin typeface="メイリオ" panose="020B0604030504040204" pitchFamily="50" charset="-128"/>
              <a:ea typeface="メイリオ" panose="020B0604030504040204" pitchFamily="50" charset="-128"/>
            </a:endParaRPr>
          </a:p>
          <a:p>
            <a:pPr algn="ctr">
              <a:lnSpc>
                <a:spcPts val="1400"/>
              </a:lnSpc>
            </a:pPr>
            <a:r>
              <a:rPr lang="ja-JP" altLang="en-US" sz="1400" b="1" dirty="0">
                <a:solidFill>
                  <a:schemeClr val="bg1"/>
                </a:solidFill>
                <a:latin typeface="メイリオ" panose="020B0604030504040204" pitchFamily="50" charset="-128"/>
                <a:ea typeface="メイリオ" panose="020B0604030504040204" pitchFamily="50" charset="-128"/>
              </a:rPr>
              <a:t>高い誤答</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9" name="四角形: 角を丸くする 18">
            <a:extLst>
              <a:ext uri="{FF2B5EF4-FFF2-40B4-BE49-F238E27FC236}">
                <a16:creationId xmlns:a16="http://schemas.microsoft.com/office/drawing/2014/main" id="{C3F11CDB-3363-6C1E-489A-C289878DF15C}"/>
              </a:ext>
            </a:extLst>
          </p:cNvPr>
          <p:cNvSpPr/>
          <p:nvPr/>
        </p:nvSpPr>
        <p:spPr>
          <a:xfrm>
            <a:off x="2195736" y="4245015"/>
            <a:ext cx="6840760" cy="1837693"/>
          </a:xfrm>
          <a:prstGeom prst="roundRect">
            <a:avLst>
              <a:gd name="adj" fmla="val 9049"/>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b"/>
          <a:lstStyle/>
          <a:p>
            <a:pPr algn="just">
              <a:lnSpc>
                <a:spcPts val="2000"/>
              </a:lnSpc>
            </a:pPr>
            <a:r>
              <a:rPr lang="ja-JP" altLang="en-US" b="1" dirty="0">
                <a:solidFill>
                  <a:schemeClr val="tx2"/>
                </a:solidFill>
                <a:latin typeface="メイリオ" panose="020B0604030504040204" pitchFamily="50" charset="-128"/>
                <a:ea typeface="メイリオ" panose="020B0604030504040204" pitchFamily="50" charset="-128"/>
              </a:rPr>
              <a:t>　</a:t>
            </a:r>
            <a:r>
              <a:rPr lang="ja-JP" altLang="en-US" sz="1600" b="1" dirty="0">
                <a:solidFill>
                  <a:schemeClr val="tx2"/>
                </a:solidFill>
                <a:latin typeface="メイリオ" panose="020B0604030504040204" pitchFamily="50" charset="-128"/>
                <a:ea typeface="メイリオ" panose="020B0604030504040204" pitchFamily="50" charset="-128"/>
              </a:rPr>
              <a:t>ｘの増加量である２を式に代入すればｙの増加量を求めることができると誤った考えをしてしまい、増加量や変化の割合についての意味を正しく理解できて</a:t>
            </a:r>
            <a:r>
              <a:rPr kumimoji="1" lang="ja-JP" altLang="en-US" sz="1600" b="1" dirty="0">
                <a:solidFill>
                  <a:schemeClr val="tx2"/>
                </a:solidFill>
                <a:latin typeface="メイリオ" panose="020B0604030504040204" pitchFamily="50" charset="-128"/>
                <a:ea typeface="メイリオ" panose="020B0604030504040204" pitchFamily="50" charset="-128"/>
              </a:rPr>
              <a:t>いないことが考えられます。式から表をつくって値の変化（増加量）を調べたり、表、式、グラフを関連付けて調べることで、変化の割合の意味を正しく理解できるようにすることが大切です。</a:t>
            </a:r>
            <a:endParaRPr kumimoji="1" lang="ja-JP" altLang="en-US" b="1" dirty="0">
              <a:solidFill>
                <a:schemeClr val="tx2"/>
              </a:solidFill>
              <a:latin typeface="メイリオ" panose="020B0604030504040204" pitchFamily="50" charset="-128"/>
              <a:ea typeface="メイリオ" panose="020B0604030504040204" pitchFamily="50" charset="-128"/>
            </a:endParaRPr>
          </a:p>
        </p:txBody>
      </p:sp>
      <p:sp>
        <p:nvSpPr>
          <p:cNvPr id="23" name="四角形: 角を丸くする 22">
            <a:extLst>
              <a:ext uri="{FF2B5EF4-FFF2-40B4-BE49-F238E27FC236}">
                <a16:creationId xmlns:a16="http://schemas.microsoft.com/office/drawing/2014/main" id="{26E9508C-0102-5D5D-FE14-FEA23F3BFB16}"/>
              </a:ext>
            </a:extLst>
          </p:cNvPr>
          <p:cNvSpPr/>
          <p:nvPr/>
        </p:nvSpPr>
        <p:spPr>
          <a:xfrm>
            <a:off x="2195736" y="4221088"/>
            <a:ext cx="6840760" cy="414832"/>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ts val="2600"/>
              </a:lnSpc>
            </a:pPr>
            <a:r>
              <a:rPr lang="ja-JP" altLang="en-US" b="1" dirty="0">
                <a:solidFill>
                  <a:schemeClr val="bg1"/>
                </a:solidFill>
                <a:latin typeface="メイリオ" panose="020B0604030504040204" pitchFamily="50" charset="-128"/>
                <a:ea typeface="メイリオ" panose="020B0604030504040204" pitchFamily="50" charset="-128"/>
              </a:rPr>
              <a:t>こんなところ</a:t>
            </a:r>
            <a:r>
              <a:rPr lang="ja-JP" altLang="en-US" b="1">
                <a:solidFill>
                  <a:schemeClr val="bg1"/>
                </a:solidFill>
                <a:latin typeface="メイリオ" panose="020B0604030504040204" pitchFamily="50" charset="-128"/>
                <a:ea typeface="メイリオ" panose="020B0604030504040204" pitchFamily="50" charset="-128"/>
              </a:rPr>
              <a:t>につまずいて</a:t>
            </a:r>
            <a:r>
              <a:rPr lang="ja-JP" altLang="en-US" b="1" dirty="0">
                <a:solidFill>
                  <a:schemeClr val="bg1"/>
                </a:solidFill>
                <a:latin typeface="メイリオ" panose="020B0604030504040204" pitchFamily="50" charset="-128"/>
                <a:ea typeface="メイリオ" panose="020B0604030504040204" pitchFamily="50" charset="-128"/>
              </a:rPr>
              <a:t>いませんか？</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
        <p:nvSpPr>
          <p:cNvPr id="2" name="タイトル 1">
            <a:extLst>
              <a:ext uri="{FF2B5EF4-FFF2-40B4-BE49-F238E27FC236}">
                <a16:creationId xmlns:a16="http://schemas.microsoft.com/office/drawing/2014/main" id="{5B9BEFF0-D62E-C674-2373-EC4F802ABC62}"/>
              </a:ext>
            </a:extLst>
          </p:cNvPr>
          <p:cNvSpPr txBox="1">
            <a:spLocks/>
          </p:cNvSpPr>
          <p:nvPr/>
        </p:nvSpPr>
        <p:spPr>
          <a:xfrm>
            <a:off x="107504" y="32762"/>
            <a:ext cx="8928992" cy="646184"/>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数学 ４　 一次関数　解答類型分析シート</a:t>
            </a:r>
          </a:p>
        </p:txBody>
      </p:sp>
      <p:sp>
        <p:nvSpPr>
          <p:cNvPr id="12" name="矢印: 右 11">
            <a:extLst>
              <a:ext uri="{FF2B5EF4-FFF2-40B4-BE49-F238E27FC236}">
                <a16:creationId xmlns:a16="http://schemas.microsoft.com/office/drawing/2014/main" id="{20091A63-DBA8-8A48-0A32-6EADF63F94DA}"/>
              </a:ext>
            </a:extLst>
          </p:cNvPr>
          <p:cNvSpPr/>
          <p:nvPr/>
        </p:nvSpPr>
        <p:spPr>
          <a:xfrm>
            <a:off x="1534151" y="5005843"/>
            <a:ext cx="594063" cy="590729"/>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05DCF693-00B2-03F2-E62F-54C809C1DF70}"/>
              </a:ext>
            </a:extLst>
          </p:cNvPr>
          <p:cNvSpPr txBox="1"/>
          <p:nvPr/>
        </p:nvSpPr>
        <p:spPr>
          <a:xfrm>
            <a:off x="87308" y="5024209"/>
            <a:ext cx="936104" cy="276999"/>
          </a:xfrm>
          <a:prstGeom prst="rect">
            <a:avLst/>
          </a:prstGeom>
          <a:noFill/>
        </p:spPr>
        <p:txBody>
          <a:bodyPr wrap="square" rtlCol="0">
            <a:spAutoFit/>
          </a:bodyPr>
          <a:lstStyle/>
          <a:p>
            <a:pPr algn="ctr"/>
            <a:r>
              <a:rPr lang="ja-JP" altLang="en-US" sz="1200" b="1" dirty="0">
                <a:solidFill>
                  <a:schemeClr val="tx2"/>
                </a:solidFill>
                <a:latin typeface="メイリオ" panose="020B0604030504040204" pitchFamily="50" charset="-128"/>
                <a:ea typeface="メイリオ" panose="020B0604030504040204" pitchFamily="50" charset="-128"/>
              </a:rPr>
              <a:t>類型番号</a:t>
            </a:r>
          </a:p>
        </p:txBody>
      </p:sp>
      <p:sp>
        <p:nvSpPr>
          <p:cNvPr id="3" name="吹き出し: 角を丸めた四角形 2">
            <a:extLst>
              <a:ext uri="{FF2B5EF4-FFF2-40B4-BE49-F238E27FC236}">
                <a16:creationId xmlns:a16="http://schemas.microsoft.com/office/drawing/2014/main" id="{CC8B5B39-A1A9-E863-ECA5-3987426DAA00}"/>
              </a:ext>
            </a:extLst>
          </p:cNvPr>
          <p:cNvSpPr/>
          <p:nvPr/>
        </p:nvSpPr>
        <p:spPr>
          <a:xfrm>
            <a:off x="2339752" y="6162437"/>
            <a:ext cx="5472608" cy="578932"/>
          </a:xfrm>
          <a:prstGeom prst="wedgeRoundRectCallout">
            <a:avLst>
              <a:gd name="adj1" fmla="val 54132"/>
              <a:gd name="adj2" fmla="val 11239"/>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nSpc>
                <a:spcPts val="1600"/>
              </a:lnSpc>
            </a:pPr>
            <a:r>
              <a:rPr lang="ja-JP" altLang="en-US" sz="1600" dirty="0">
                <a:solidFill>
                  <a:schemeClr val="tx1"/>
                </a:solidFill>
                <a:latin typeface="メイリオ" panose="020B0604030504040204" pitchFamily="50" charset="-128"/>
                <a:ea typeface="メイリオ" panose="020B0604030504040204" pitchFamily="50" charset="-128"/>
              </a:rPr>
              <a:t>自校の反応率は、全国や広島県と比べてどうでしょうか。</a:t>
            </a:r>
            <a:endParaRPr lang="en-US" altLang="ja-JP" sz="1600" dirty="0">
              <a:solidFill>
                <a:schemeClr val="tx1"/>
              </a:solidFill>
              <a:latin typeface="メイリオ" panose="020B0604030504040204" pitchFamily="50" charset="-128"/>
              <a:ea typeface="メイリオ" panose="020B0604030504040204" pitchFamily="50" charset="-128"/>
            </a:endParaRPr>
          </a:p>
          <a:p>
            <a:pPr>
              <a:lnSpc>
                <a:spcPts val="1600"/>
              </a:lnSpc>
            </a:pPr>
            <a:r>
              <a:rPr lang="ja-JP" altLang="en-US" sz="1600" dirty="0">
                <a:solidFill>
                  <a:schemeClr val="tx1"/>
                </a:solidFill>
                <a:latin typeface="メイリオ" panose="020B0604030504040204" pitchFamily="50" charset="-128"/>
                <a:ea typeface="メイリオ" panose="020B0604030504040204" pitchFamily="50" charset="-128"/>
              </a:rPr>
              <a:t>特徴的な傾向があれば、その要因も考えてみましょう。</a:t>
            </a:r>
          </a:p>
        </p:txBody>
      </p:sp>
      <p:sp>
        <p:nvSpPr>
          <p:cNvPr id="5" name="吹き出し: 角を丸めた四角形 4">
            <a:extLst>
              <a:ext uri="{FF2B5EF4-FFF2-40B4-BE49-F238E27FC236}">
                <a16:creationId xmlns:a16="http://schemas.microsoft.com/office/drawing/2014/main" id="{614439BE-B277-178B-63EA-DB11EFA55671}"/>
              </a:ext>
            </a:extLst>
          </p:cNvPr>
          <p:cNvSpPr/>
          <p:nvPr/>
        </p:nvSpPr>
        <p:spPr>
          <a:xfrm>
            <a:off x="7020272" y="592896"/>
            <a:ext cx="1879128" cy="414832"/>
          </a:xfrm>
          <a:prstGeom prst="wedgeRoundRectCallout">
            <a:avLst>
              <a:gd name="adj1" fmla="val 24981"/>
              <a:gd name="adj2" fmla="val 99594"/>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lnSpc>
                <a:spcPts val="1700"/>
              </a:lnSpc>
            </a:pPr>
            <a:r>
              <a:rPr lang="ja-JP" altLang="en-US" sz="1200" dirty="0">
                <a:solidFill>
                  <a:schemeClr val="tx1"/>
                </a:solidFill>
                <a:latin typeface="メイリオ" panose="020B0604030504040204" pitchFamily="50" charset="-128"/>
                <a:ea typeface="メイリオ" panose="020B0604030504040204" pitchFamily="50" charset="-128"/>
              </a:rPr>
              <a:t>自校の反応率と人数を</a:t>
            </a:r>
            <a:endParaRPr lang="en-US" altLang="ja-JP" sz="1200" dirty="0">
              <a:solidFill>
                <a:schemeClr val="tx1"/>
              </a:solidFill>
              <a:latin typeface="メイリオ" panose="020B0604030504040204" pitchFamily="50" charset="-128"/>
              <a:ea typeface="メイリオ" panose="020B0604030504040204" pitchFamily="50" charset="-128"/>
            </a:endParaRPr>
          </a:p>
          <a:p>
            <a:pPr algn="ctr">
              <a:lnSpc>
                <a:spcPts val="1100"/>
              </a:lnSpc>
            </a:pPr>
            <a:r>
              <a:rPr lang="ja-JP" altLang="en-US" sz="1200" dirty="0">
                <a:solidFill>
                  <a:schemeClr val="tx1"/>
                </a:solidFill>
                <a:latin typeface="メイリオ" panose="020B0604030504040204" pitchFamily="50" charset="-128"/>
                <a:ea typeface="メイリオ" panose="020B0604030504040204" pitchFamily="50" charset="-128"/>
              </a:rPr>
              <a:t>入力してみましょう。</a:t>
            </a:r>
          </a:p>
        </p:txBody>
      </p:sp>
      <p:pic>
        <p:nvPicPr>
          <p:cNvPr id="6" name="Picture 6" descr="女性教師のイラスト（職業）">
            <a:extLst>
              <a:ext uri="{FF2B5EF4-FFF2-40B4-BE49-F238E27FC236}">
                <a16:creationId xmlns:a16="http://schemas.microsoft.com/office/drawing/2014/main" id="{FE93D424-67CE-89FE-E07B-211FD20CEEF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458" r="17130" b="54012"/>
          <a:stretch/>
        </p:blipFill>
        <p:spPr bwMode="auto">
          <a:xfrm>
            <a:off x="8028384" y="6129001"/>
            <a:ext cx="803144" cy="709493"/>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a:extLst>
              <a:ext uri="{FF2B5EF4-FFF2-40B4-BE49-F238E27FC236}">
                <a16:creationId xmlns:a16="http://schemas.microsoft.com/office/drawing/2014/main" id="{9249E1FB-D57A-689D-9F2D-4303DA8FDA63}"/>
              </a:ext>
            </a:extLst>
          </p:cNvPr>
          <p:cNvSpPr/>
          <p:nvPr/>
        </p:nvSpPr>
        <p:spPr>
          <a:xfrm>
            <a:off x="2051720" y="164825"/>
            <a:ext cx="432048" cy="383855"/>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38295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8951F7-E7DC-B515-30B5-352FE90929D1}"/>
            </a:ext>
          </a:extLst>
        </p:cNvPr>
        <p:cNvGrpSpPr/>
        <p:nvPr/>
      </p:nvGrpSpPr>
      <p:grpSpPr>
        <a:xfrm>
          <a:off x="0" y="0"/>
          <a:ext cx="0" cy="0"/>
          <a:chOff x="0" y="0"/>
          <a:chExt cx="0" cy="0"/>
        </a:xfrm>
      </p:grpSpPr>
      <p:pic>
        <p:nvPicPr>
          <p:cNvPr id="17" name="図 16">
            <a:extLst>
              <a:ext uri="{FF2B5EF4-FFF2-40B4-BE49-F238E27FC236}">
                <a16:creationId xmlns:a16="http://schemas.microsoft.com/office/drawing/2014/main" id="{53D4DAE5-A7C8-E41B-8AE7-12419027DC09}"/>
              </a:ext>
            </a:extLst>
          </p:cNvPr>
          <p:cNvPicPr>
            <a:picLocks noChangeAspect="1"/>
          </p:cNvPicPr>
          <p:nvPr/>
        </p:nvPicPr>
        <p:blipFill>
          <a:blip r:embed="rId3"/>
          <a:stretch>
            <a:fillRect/>
          </a:stretch>
        </p:blipFill>
        <p:spPr>
          <a:xfrm>
            <a:off x="28570" y="2564904"/>
            <a:ext cx="4902473" cy="672475"/>
          </a:xfrm>
          <a:prstGeom prst="rect">
            <a:avLst/>
          </a:prstGeom>
        </p:spPr>
      </p:pic>
      <p:sp>
        <p:nvSpPr>
          <p:cNvPr id="6" name="タイトル 1">
            <a:extLst>
              <a:ext uri="{FF2B5EF4-FFF2-40B4-BE49-F238E27FC236}">
                <a16:creationId xmlns:a16="http://schemas.microsoft.com/office/drawing/2014/main" id="{06FB5CE6-A0CE-5039-5CF5-FC45D3F92FB9}"/>
              </a:ext>
            </a:extLst>
          </p:cNvPr>
          <p:cNvSpPr txBox="1">
            <a:spLocks/>
          </p:cNvSpPr>
          <p:nvPr/>
        </p:nvSpPr>
        <p:spPr>
          <a:xfrm>
            <a:off x="107504" y="32762"/>
            <a:ext cx="8928992" cy="646184"/>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数学 ４　一次関数　授業展開例</a:t>
            </a:r>
          </a:p>
        </p:txBody>
      </p:sp>
      <p:sp>
        <p:nvSpPr>
          <p:cNvPr id="4" name="四角形: 角を丸くする 3">
            <a:extLst>
              <a:ext uri="{FF2B5EF4-FFF2-40B4-BE49-F238E27FC236}">
                <a16:creationId xmlns:a16="http://schemas.microsoft.com/office/drawing/2014/main" id="{9DB99626-9349-3B7C-FDF5-05EFEA95F8EF}"/>
              </a:ext>
            </a:extLst>
          </p:cNvPr>
          <p:cNvSpPr/>
          <p:nvPr/>
        </p:nvSpPr>
        <p:spPr>
          <a:xfrm>
            <a:off x="285355" y="764704"/>
            <a:ext cx="8573292" cy="1800200"/>
          </a:xfrm>
          <a:prstGeom prst="roundRect">
            <a:avLst>
              <a:gd name="adj" fmla="val 9081"/>
            </a:avLst>
          </a:prstGeom>
          <a:solidFill>
            <a:schemeClr val="accent5">
              <a:lumMod val="20000"/>
              <a:lumOff val="80000"/>
            </a:schemeClr>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300"/>
              </a:lnSpc>
            </a:pPr>
            <a:endParaRPr lang="en-US" altLang="ja-JP" sz="1800" b="1" u="sng" dirty="0">
              <a:solidFill>
                <a:srgbClr val="002060"/>
              </a:solidFill>
              <a:latin typeface="メイリオ" panose="020B0604030504040204" pitchFamily="50" charset="-128"/>
              <a:ea typeface="メイリオ" panose="020B0604030504040204" pitchFamily="50" charset="-128"/>
            </a:endParaRPr>
          </a:p>
          <a:p>
            <a:pPr>
              <a:lnSpc>
                <a:spcPts val="3100"/>
              </a:lnSpc>
            </a:pPr>
            <a:endParaRPr lang="en-US" altLang="ja-JP" sz="1800" b="1" u="sng" dirty="0">
              <a:solidFill>
                <a:srgbClr val="002060"/>
              </a:solidFill>
              <a:latin typeface="メイリオ" panose="020B0604030504040204" pitchFamily="50" charset="-128"/>
              <a:ea typeface="メイリオ" panose="020B0604030504040204" pitchFamily="50" charset="-128"/>
            </a:endParaRPr>
          </a:p>
          <a:p>
            <a:r>
              <a:rPr lang="ja-JP" altLang="en-US" sz="1800" b="1" dirty="0">
                <a:solidFill>
                  <a:srgbClr val="002060"/>
                </a:solidFill>
                <a:latin typeface="メイリオ" panose="020B0604030504040204" pitchFamily="50" charset="-128"/>
                <a:ea typeface="メイリオ" panose="020B0604030504040204" pitchFamily="50" charset="-128"/>
              </a:rPr>
              <a:t>　式から表をつくりｘの増加量やｙの増加量を視覚的に捉えさせるために、ｘの</a:t>
            </a:r>
            <a:r>
              <a:rPr lang="ja-JP" altLang="en-US" b="1" dirty="0">
                <a:solidFill>
                  <a:srgbClr val="002060"/>
                </a:solidFill>
                <a:latin typeface="メイリオ" panose="020B0604030504040204" pitchFamily="50" charset="-128"/>
                <a:ea typeface="メイリオ" panose="020B0604030504040204" pitchFamily="50" charset="-128"/>
              </a:rPr>
              <a:t>増加量を「ｘの値が○から○まで増加した」という具体的な数で表現させた上で表をつくらせ、それに対応して「ｙの値は○から○まで増加（減少）した」というｙの増加量を調べる活動を取り入れましょう。また、生徒一人一人が調べた結果について交流させ、変化の割合の理解を深めさせましょう。</a:t>
            </a:r>
          </a:p>
        </p:txBody>
      </p:sp>
      <p:sp>
        <p:nvSpPr>
          <p:cNvPr id="2" name="四角形: 角を丸くする 1">
            <a:extLst>
              <a:ext uri="{FF2B5EF4-FFF2-40B4-BE49-F238E27FC236}">
                <a16:creationId xmlns:a16="http://schemas.microsoft.com/office/drawing/2014/main" id="{536F5EF6-08A5-21D8-A0EE-97070AC9A451}"/>
              </a:ext>
            </a:extLst>
          </p:cNvPr>
          <p:cNvSpPr/>
          <p:nvPr/>
        </p:nvSpPr>
        <p:spPr>
          <a:xfrm>
            <a:off x="292333" y="782898"/>
            <a:ext cx="3775611" cy="294241"/>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こんな授業を！授業改善のヒント</a:t>
            </a:r>
          </a:p>
        </p:txBody>
      </p:sp>
      <p:pic>
        <p:nvPicPr>
          <p:cNvPr id="28" name="Picture 2" descr="先生の男の子のイラスト（将来の夢）">
            <a:extLst>
              <a:ext uri="{FF2B5EF4-FFF2-40B4-BE49-F238E27FC236}">
                <a16:creationId xmlns:a16="http://schemas.microsoft.com/office/drawing/2014/main" id="{632166AD-9CFB-0E01-9773-DC016998555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4" y="3429000"/>
            <a:ext cx="648072" cy="648072"/>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先生の男の子のイラスト（将来の夢）">
            <a:extLst>
              <a:ext uri="{FF2B5EF4-FFF2-40B4-BE49-F238E27FC236}">
                <a16:creationId xmlns:a16="http://schemas.microsoft.com/office/drawing/2014/main" id="{710137E9-8AAE-97E8-6DC3-A59A852DA4A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374" y="5373216"/>
            <a:ext cx="720080" cy="720080"/>
          </a:xfrm>
          <a:prstGeom prst="rect">
            <a:avLst/>
          </a:prstGeom>
          <a:noFill/>
          <a:extLst>
            <a:ext uri="{909E8E84-426E-40DD-AFC4-6F175D3DCCD1}">
              <a14:hiddenFill xmlns:a14="http://schemas.microsoft.com/office/drawing/2010/main">
                <a:solidFill>
                  <a:srgbClr val="FFFFFF"/>
                </a:solidFill>
              </a14:hiddenFill>
            </a:ext>
          </a:extLst>
        </p:spPr>
      </p:pic>
      <p:sp>
        <p:nvSpPr>
          <p:cNvPr id="10" name="吹き出し: 角を丸めた四角形 9">
            <a:extLst>
              <a:ext uri="{FF2B5EF4-FFF2-40B4-BE49-F238E27FC236}">
                <a16:creationId xmlns:a16="http://schemas.microsoft.com/office/drawing/2014/main" id="{CD6F0D42-CAE4-8516-8F50-1C6678ABB50E}"/>
              </a:ext>
            </a:extLst>
          </p:cNvPr>
          <p:cNvSpPr/>
          <p:nvPr/>
        </p:nvSpPr>
        <p:spPr>
          <a:xfrm>
            <a:off x="1043608" y="3212976"/>
            <a:ext cx="3312368" cy="432048"/>
          </a:xfrm>
          <a:prstGeom prst="wedgeRoundRectCallout">
            <a:avLst>
              <a:gd name="adj1" fmla="val -56233"/>
              <a:gd name="adj2" fmla="val 38704"/>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200" dirty="0">
                <a:latin typeface="メイリオ" panose="020B0604030504040204" pitchFamily="50" charset="-128"/>
                <a:ea typeface="メイリオ" panose="020B0604030504040204" pitchFamily="50" charset="-128"/>
              </a:rPr>
              <a:t>式ｙ＝６ｘ＋５の表をつくってみましょう。ｘの値を何にしたらいいかな？</a:t>
            </a:r>
            <a:endParaRPr lang="en-US" altLang="ja-JP" sz="1200" dirty="0">
              <a:latin typeface="メイリオ" panose="020B0604030504040204" pitchFamily="50" charset="-128"/>
              <a:ea typeface="メイリオ" panose="020B0604030504040204" pitchFamily="50" charset="-128"/>
            </a:endParaRPr>
          </a:p>
        </p:txBody>
      </p:sp>
      <p:sp>
        <p:nvSpPr>
          <p:cNvPr id="15" name="吹き出し: 角を丸めた四角形 14">
            <a:extLst>
              <a:ext uri="{FF2B5EF4-FFF2-40B4-BE49-F238E27FC236}">
                <a16:creationId xmlns:a16="http://schemas.microsoft.com/office/drawing/2014/main" id="{BF6316BE-7350-57A9-148C-3F9C35E6D71D}"/>
              </a:ext>
            </a:extLst>
          </p:cNvPr>
          <p:cNvSpPr/>
          <p:nvPr/>
        </p:nvSpPr>
        <p:spPr>
          <a:xfrm>
            <a:off x="899592" y="3789040"/>
            <a:ext cx="3312368" cy="432048"/>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ｘの増加量が２ということは、例えば、ｘの値が１から３まで増加したときを考えればいいね。</a:t>
            </a:r>
          </a:p>
        </p:txBody>
      </p:sp>
      <p:sp>
        <p:nvSpPr>
          <p:cNvPr id="20" name="吹き出し: 角を丸めた四角形 19">
            <a:extLst>
              <a:ext uri="{FF2B5EF4-FFF2-40B4-BE49-F238E27FC236}">
                <a16:creationId xmlns:a16="http://schemas.microsoft.com/office/drawing/2014/main" id="{B4E13664-0E00-2187-1328-E0D494B8A805}"/>
              </a:ext>
            </a:extLst>
          </p:cNvPr>
          <p:cNvSpPr/>
          <p:nvPr/>
        </p:nvSpPr>
        <p:spPr>
          <a:xfrm>
            <a:off x="899592" y="4293096"/>
            <a:ext cx="3240360" cy="288031"/>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式のｘに１と３を代入して表がつくれるね。</a:t>
            </a:r>
          </a:p>
        </p:txBody>
      </p:sp>
      <p:sp>
        <p:nvSpPr>
          <p:cNvPr id="22" name="吹き出し: 角を丸めた四角形 21">
            <a:extLst>
              <a:ext uri="{FF2B5EF4-FFF2-40B4-BE49-F238E27FC236}">
                <a16:creationId xmlns:a16="http://schemas.microsoft.com/office/drawing/2014/main" id="{B8913D2C-6402-2B9A-459F-BF85EA781008}"/>
              </a:ext>
            </a:extLst>
          </p:cNvPr>
          <p:cNvSpPr/>
          <p:nvPr/>
        </p:nvSpPr>
        <p:spPr>
          <a:xfrm>
            <a:off x="755576" y="6237312"/>
            <a:ext cx="2592288" cy="504056"/>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ｙの値が</a:t>
            </a:r>
            <a:r>
              <a:rPr lang="en-US" altLang="ja-JP" sz="1100" dirty="0">
                <a:latin typeface="メイリオ" panose="020B0604030504040204" pitchFamily="50" charset="-128"/>
                <a:ea typeface="メイリオ" panose="020B0604030504040204" pitchFamily="50" charset="-128"/>
              </a:rPr>
              <a:t>11</a:t>
            </a:r>
            <a:r>
              <a:rPr lang="ja-JP" altLang="en-US" sz="1100" dirty="0">
                <a:latin typeface="メイリオ" panose="020B0604030504040204" pitchFamily="50" charset="-128"/>
                <a:ea typeface="メイリオ" panose="020B0604030504040204" pitchFamily="50" charset="-128"/>
              </a:rPr>
              <a:t>から</a:t>
            </a:r>
            <a:r>
              <a:rPr lang="en-US" altLang="ja-JP" sz="1100" dirty="0">
                <a:latin typeface="メイリオ" panose="020B0604030504040204" pitchFamily="50" charset="-128"/>
                <a:ea typeface="メイリオ" panose="020B0604030504040204" pitchFamily="50" charset="-128"/>
              </a:rPr>
              <a:t>23</a:t>
            </a:r>
            <a:r>
              <a:rPr lang="ja-JP" altLang="en-US" sz="1100" dirty="0">
                <a:latin typeface="メイリオ" panose="020B0604030504040204" pitchFamily="50" charset="-128"/>
                <a:ea typeface="メイリオ" panose="020B0604030504040204" pitchFamily="50" charset="-128"/>
              </a:rPr>
              <a:t>まで増加したから</a:t>
            </a:r>
            <a:r>
              <a:rPr lang="en-US" altLang="ja-JP" sz="1100" dirty="0">
                <a:latin typeface="メイリオ" panose="020B0604030504040204" pitchFamily="50" charset="-128"/>
                <a:ea typeface="メイリオ" panose="020B0604030504040204" pitchFamily="50" charset="-128"/>
              </a:rPr>
              <a:t>23</a:t>
            </a: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11</a:t>
            </a:r>
            <a:r>
              <a:rPr lang="ja-JP" altLang="en-US" sz="1100" dirty="0">
                <a:latin typeface="メイリオ" panose="020B0604030504040204" pitchFamily="50" charset="-128"/>
                <a:ea typeface="メイリオ" panose="020B0604030504040204" pitchFamily="50" charset="-128"/>
              </a:rPr>
              <a:t>で</a:t>
            </a:r>
            <a:r>
              <a:rPr lang="en-US" altLang="ja-JP" sz="1100" dirty="0">
                <a:latin typeface="メイリオ" panose="020B0604030504040204" pitchFamily="50" charset="-128"/>
                <a:ea typeface="メイリオ" panose="020B0604030504040204" pitchFamily="50" charset="-128"/>
              </a:rPr>
              <a:t>12</a:t>
            </a:r>
            <a:r>
              <a:rPr lang="ja-JP" altLang="en-US" sz="1100" dirty="0">
                <a:latin typeface="メイリオ" panose="020B0604030504040204" pitchFamily="50" charset="-128"/>
                <a:ea typeface="メイリオ" panose="020B0604030504040204" pitchFamily="50" charset="-128"/>
              </a:rPr>
              <a:t>になるね。</a:t>
            </a:r>
          </a:p>
        </p:txBody>
      </p:sp>
      <p:sp>
        <p:nvSpPr>
          <p:cNvPr id="23" name="吹き出し: 角を丸めた四角形 22">
            <a:extLst>
              <a:ext uri="{FF2B5EF4-FFF2-40B4-BE49-F238E27FC236}">
                <a16:creationId xmlns:a16="http://schemas.microsoft.com/office/drawing/2014/main" id="{BCB929BD-2D51-FA1C-9ACD-75F3556BB4A7}"/>
              </a:ext>
            </a:extLst>
          </p:cNvPr>
          <p:cNvSpPr/>
          <p:nvPr/>
        </p:nvSpPr>
        <p:spPr>
          <a:xfrm>
            <a:off x="755576" y="5877272"/>
            <a:ext cx="3456384" cy="288032"/>
          </a:xfrm>
          <a:prstGeom prst="wedgeRoundRectCallout">
            <a:avLst>
              <a:gd name="adj1" fmla="val -54580"/>
              <a:gd name="adj2" fmla="val -48599"/>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200" dirty="0">
                <a:latin typeface="メイリオ" panose="020B0604030504040204" pitchFamily="50" charset="-128"/>
                <a:ea typeface="メイリオ" panose="020B0604030504040204" pitchFamily="50" charset="-128"/>
              </a:rPr>
              <a:t>ｙの増加量はどうやって計算したらいいかな？</a:t>
            </a:r>
            <a:endParaRPr lang="en-US" altLang="ja-JP" sz="1200" dirty="0">
              <a:latin typeface="メイリオ" panose="020B0604030504040204" pitchFamily="50" charset="-128"/>
              <a:ea typeface="メイリオ" panose="020B0604030504040204" pitchFamily="50" charset="-128"/>
            </a:endParaRPr>
          </a:p>
        </p:txBody>
      </p:sp>
      <p:sp>
        <p:nvSpPr>
          <p:cNvPr id="5" name="吹き出し: 角を丸めた四角形 4">
            <a:extLst>
              <a:ext uri="{FF2B5EF4-FFF2-40B4-BE49-F238E27FC236}">
                <a16:creationId xmlns:a16="http://schemas.microsoft.com/office/drawing/2014/main" id="{1648A5D6-CF33-8A24-311A-C2C85B52A435}"/>
              </a:ext>
            </a:extLst>
          </p:cNvPr>
          <p:cNvSpPr/>
          <p:nvPr/>
        </p:nvSpPr>
        <p:spPr>
          <a:xfrm>
            <a:off x="5695826" y="2636912"/>
            <a:ext cx="3168352" cy="504056"/>
          </a:xfrm>
          <a:prstGeom prst="wedgeRoundRectCallout">
            <a:avLst>
              <a:gd name="adj1" fmla="val -54790"/>
              <a:gd name="adj2" fmla="val 155"/>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200" dirty="0">
                <a:latin typeface="メイリオ" panose="020B0604030504040204" pitchFamily="50" charset="-128"/>
                <a:ea typeface="メイリオ" panose="020B0604030504040204" pitchFamily="50" charset="-128"/>
              </a:rPr>
              <a:t>他のｘの値や負の数の場合も調べてみて、気付いたことを話し合ってみましょう。</a:t>
            </a:r>
            <a:endParaRPr lang="en-US" altLang="ja-JP" sz="1200" dirty="0">
              <a:latin typeface="メイリオ" panose="020B0604030504040204" pitchFamily="50" charset="-128"/>
              <a:ea typeface="メイリオ" panose="020B0604030504040204" pitchFamily="50" charset="-128"/>
            </a:endParaRPr>
          </a:p>
        </p:txBody>
      </p:sp>
      <p:sp>
        <p:nvSpPr>
          <p:cNvPr id="8" name="吹き出し: 角を丸めた四角形 7">
            <a:extLst>
              <a:ext uri="{FF2B5EF4-FFF2-40B4-BE49-F238E27FC236}">
                <a16:creationId xmlns:a16="http://schemas.microsoft.com/office/drawing/2014/main" id="{557A71D7-A627-692C-4EDE-927EC943024C}"/>
              </a:ext>
            </a:extLst>
          </p:cNvPr>
          <p:cNvSpPr/>
          <p:nvPr/>
        </p:nvSpPr>
        <p:spPr>
          <a:xfrm>
            <a:off x="5075059" y="3220049"/>
            <a:ext cx="3384376" cy="424975"/>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ｘの値が負の数でもｘの値がー３からー１へ２増加すると、ｙの値はー</a:t>
            </a:r>
            <a:r>
              <a:rPr lang="en-US" altLang="ja-JP" sz="1100" dirty="0">
                <a:latin typeface="メイリオ" panose="020B0604030504040204" pitchFamily="50" charset="-128"/>
                <a:ea typeface="メイリオ" panose="020B0604030504040204" pitchFamily="50" charset="-128"/>
              </a:rPr>
              <a:t>13</a:t>
            </a:r>
            <a:r>
              <a:rPr lang="ja-JP" altLang="en-US" sz="1100" dirty="0">
                <a:latin typeface="メイリオ" panose="020B0604030504040204" pitchFamily="50" charset="-128"/>
                <a:ea typeface="メイリオ" panose="020B0604030504040204" pitchFamily="50" charset="-128"/>
              </a:rPr>
              <a:t>からー１へ</a:t>
            </a:r>
            <a:r>
              <a:rPr lang="en-US" altLang="ja-JP" sz="1100" dirty="0">
                <a:latin typeface="メイリオ" panose="020B0604030504040204" pitchFamily="50" charset="-128"/>
                <a:ea typeface="メイリオ" panose="020B0604030504040204" pitchFamily="50" charset="-128"/>
              </a:rPr>
              <a:t>12</a:t>
            </a:r>
            <a:r>
              <a:rPr lang="ja-JP" altLang="en-US" sz="1100" dirty="0">
                <a:latin typeface="メイリオ" panose="020B0604030504040204" pitchFamily="50" charset="-128"/>
                <a:ea typeface="メイリオ" panose="020B0604030504040204" pitchFamily="50" charset="-128"/>
              </a:rPr>
              <a:t>増加したよ。</a:t>
            </a:r>
          </a:p>
        </p:txBody>
      </p:sp>
      <p:sp>
        <p:nvSpPr>
          <p:cNvPr id="13" name="吹き出し: 角を丸めた四角形 12">
            <a:extLst>
              <a:ext uri="{FF2B5EF4-FFF2-40B4-BE49-F238E27FC236}">
                <a16:creationId xmlns:a16="http://schemas.microsoft.com/office/drawing/2014/main" id="{B1D14711-8935-7E8B-8105-5D4B51706BF5}"/>
              </a:ext>
            </a:extLst>
          </p:cNvPr>
          <p:cNvSpPr/>
          <p:nvPr/>
        </p:nvSpPr>
        <p:spPr>
          <a:xfrm>
            <a:off x="5117573" y="5498048"/>
            <a:ext cx="3240360" cy="451232"/>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そうか。変化の割合の式に代入すると、確かにどこでも変化の割合が６になることがわかるね。</a:t>
            </a:r>
            <a:endParaRPr lang="en-US" altLang="ja-JP" sz="1100" dirty="0">
              <a:latin typeface="メイリオ" panose="020B0604030504040204" pitchFamily="50" charset="-128"/>
              <a:ea typeface="メイリオ" panose="020B0604030504040204" pitchFamily="50" charset="-128"/>
            </a:endParaRPr>
          </a:p>
        </p:txBody>
      </p:sp>
      <p:pic>
        <p:nvPicPr>
          <p:cNvPr id="18" name="Picture 2" descr="先生の男の子のイラスト（将来の夢）">
            <a:extLst>
              <a:ext uri="{FF2B5EF4-FFF2-40B4-BE49-F238E27FC236}">
                <a16:creationId xmlns:a16="http://schemas.microsoft.com/office/drawing/2014/main" id="{B3DE41D2-01FD-790E-1AB2-5B8CF327FBD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59466" y="2597155"/>
            <a:ext cx="648072" cy="648072"/>
          </a:xfrm>
          <a:prstGeom prst="rect">
            <a:avLst/>
          </a:prstGeom>
          <a:noFill/>
          <a:extLst>
            <a:ext uri="{909E8E84-426E-40DD-AFC4-6F175D3DCCD1}">
              <a14:hiddenFill xmlns:a14="http://schemas.microsoft.com/office/drawing/2010/main">
                <a:solidFill>
                  <a:srgbClr val="FFFFFF"/>
                </a:solidFill>
              </a14:hiddenFill>
            </a:ext>
          </a:extLst>
        </p:spPr>
      </p:pic>
      <p:grpSp>
        <p:nvGrpSpPr>
          <p:cNvPr id="42" name="グループ化 41">
            <a:extLst>
              <a:ext uri="{FF2B5EF4-FFF2-40B4-BE49-F238E27FC236}">
                <a16:creationId xmlns:a16="http://schemas.microsoft.com/office/drawing/2014/main" id="{A7576103-BF0F-1403-01BA-4E6EDB22A902}"/>
              </a:ext>
            </a:extLst>
          </p:cNvPr>
          <p:cNvGrpSpPr/>
          <p:nvPr/>
        </p:nvGrpSpPr>
        <p:grpSpPr>
          <a:xfrm>
            <a:off x="899592" y="4725144"/>
            <a:ext cx="2880320" cy="1099285"/>
            <a:chOff x="5220072" y="3728552"/>
            <a:chExt cx="2880320" cy="1143256"/>
          </a:xfrm>
        </p:grpSpPr>
        <p:grpSp>
          <p:nvGrpSpPr>
            <p:cNvPr id="21" name="グループ化 20">
              <a:extLst>
                <a:ext uri="{FF2B5EF4-FFF2-40B4-BE49-F238E27FC236}">
                  <a16:creationId xmlns:a16="http://schemas.microsoft.com/office/drawing/2014/main" id="{DEC4042F-B11C-DBD8-C33C-F690F0BA92E0}"/>
                </a:ext>
              </a:extLst>
            </p:cNvPr>
            <p:cNvGrpSpPr/>
            <p:nvPr/>
          </p:nvGrpSpPr>
          <p:grpSpPr>
            <a:xfrm>
              <a:off x="5220072" y="3953217"/>
              <a:ext cx="1728192" cy="692497"/>
              <a:chOff x="-216532" y="1072897"/>
              <a:chExt cx="2736303" cy="692497"/>
            </a:xfrm>
          </p:grpSpPr>
          <p:sp>
            <p:nvSpPr>
              <p:cNvPr id="31" name="テキスト ボックス 30">
                <a:extLst>
                  <a:ext uri="{FF2B5EF4-FFF2-40B4-BE49-F238E27FC236}">
                    <a16:creationId xmlns:a16="http://schemas.microsoft.com/office/drawing/2014/main" id="{D7BF7BC3-533F-4047-1B64-B2E1212C639A}"/>
                  </a:ext>
                </a:extLst>
              </p:cNvPr>
              <p:cNvSpPr txBox="1"/>
              <p:nvPr/>
            </p:nvSpPr>
            <p:spPr>
              <a:xfrm>
                <a:off x="-216532" y="1072897"/>
                <a:ext cx="2736303" cy="69249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ｘ　１   </a:t>
                </a: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３ </a:t>
                </a:r>
                <a:endParaRPr lang="en-US" altLang="ja-JP" sz="1400" dirty="0">
                  <a:latin typeface="メイリオ" panose="020B0604030504040204" pitchFamily="50" charset="-128"/>
                  <a:ea typeface="メイリオ" panose="020B0604030504040204" pitchFamily="50" charset="-128"/>
                </a:endParaRPr>
              </a:p>
              <a:p>
                <a:r>
                  <a:rPr lang="ja-JP" altLang="en-US" sz="600" dirty="0">
                    <a:latin typeface="メイリオ" panose="020B0604030504040204" pitchFamily="50" charset="-128"/>
                    <a:ea typeface="メイリオ" panose="020B0604030504040204" pitchFamily="50" charset="-128"/>
                  </a:rPr>
                  <a:t>　</a:t>
                </a:r>
                <a:endParaRPr lang="en-US" altLang="ja-JP" sz="6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ｙ　</a:t>
                </a:r>
                <a:r>
                  <a:rPr lang="en-US" altLang="ja-JP" sz="1400" dirty="0">
                    <a:latin typeface="メイリオ" panose="020B0604030504040204" pitchFamily="50" charset="-128"/>
                    <a:ea typeface="メイリオ" panose="020B0604030504040204" pitchFamily="50" charset="-128"/>
                  </a:rPr>
                  <a:t>11</a:t>
                </a: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23</a:t>
                </a:r>
                <a:r>
                  <a:rPr lang="ja-JP" altLang="en-US" sz="1400" dirty="0">
                    <a:latin typeface="メイリオ" panose="020B0604030504040204" pitchFamily="50" charset="-128"/>
                    <a:ea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rPr>
                  <a:t>　</a:t>
                </a:r>
                <a:endParaRPr kumimoji="1" lang="ja-JP" altLang="en-US" sz="1600" dirty="0">
                  <a:latin typeface="メイリオ" panose="020B0604030504040204" pitchFamily="50" charset="-128"/>
                  <a:ea typeface="メイリオ" panose="020B0604030504040204" pitchFamily="50" charset="-128"/>
                </a:endParaRPr>
              </a:p>
            </p:txBody>
          </p:sp>
          <p:cxnSp>
            <p:nvCxnSpPr>
              <p:cNvPr id="32" name="直線コネクタ 31">
                <a:extLst>
                  <a:ext uri="{FF2B5EF4-FFF2-40B4-BE49-F238E27FC236}">
                    <a16:creationId xmlns:a16="http://schemas.microsoft.com/office/drawing/2014/main" id="{1D2733B0-6AC3-F274-3BE3-39120B306EE7}"/>
                  </a:ext>
                </a:extLst>
              </p:cNvPr>
              <p:cNvCxnSpPr>
                <a:cxnSpLocks/>
              </p:cNvCxnSpPr>
              <p:nvPr/>
            </p:nvCxnSpPr>
            <p:spPr>
              <a:xfrm>
                <a:off x="353531" y="1072897"/>
                <a:ext cx="0" cy="6480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1B773ED4-E111-5F80-520E-BB03028348F0}"/>
                  </a:ext>
                </a:extLst>
              </p:cNvPr>
              <p:cNvCxnSpPr>
                <a:cxnSpLocks/>
                <a:stCxn id="31" idx="1"/>
              </p:cNvCxnSpPr>
              <p:nvPr/>
            </p:nvCxnSpPr>
            <p:spPr>
              <a:xfrm>
                <a:off x="-216532" y="1419146"/>
                <a:ext cx="21662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4" name="矢印: 下カーブ 33">
              <a:extLst>
                <a:ext uri="{FF2B5EF4-FFF2-40B4-BE49-F238E27FC236}">
                  <a16:creationId xmlns:a16="http://schemas.microsoft.com/office/drawing/2014/main" id="{116687F7-FDF7-4562-45CB-E3F335118826}"/>
                </a:ext>
              </a:extLst>
            </p:cNvPr>
            <p:cNvSpPr/>
            <p:nvPr/>
          </p:nvSpPr>
          <p:spPr>
            <a:xfrm>
              <a:off x="5724128" y="3803441"/>
              <a:ext cx="648072" cy="144016"/>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5" name="矢印: 下カーブ 34">
              <a:extLst>
                <a:ext uri="{FF2B5EF4-FFF2-40B4-BE49-F238E27FC236}">
                  <a16:creationId xmlns:a16="http://schemas.microsoft.com/office/drawing/2014/main" id="{E9275869-E3C2-C857-F376-8001D00D3CDE}"/>
                </a:ext>
              </a:extLst>
            </p:cNvPr>
            <p:cNvSpPr/>
            <p:nvPr/>
          </p:nvSpPr>
          <p:spPr>
            <a:xfrm flipV="1">
              <a:off x="5724128" y="4552323"/>
              <a:ext cx="648072" cy="144016"/>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6" name="テキスト ボックス 35">
              <a:extLst>
                <a:ext uri="{FF2B5EF4-FFF2-40B4-BE49-F238E27FC236}">
                  <a16:creationId xmlns:a16="http://schemas.microsoft.com/office/drawing/2014/main" id="{4D3E50AB-AE97-6B86-7FC3-8FC357ECF0EE}"/>
                </a:ext>
              </a:extLst>
            </p:cNvPr>
            <p:cNvSpPr txBox="1"/>
            <p:nvPr/>
          </p:nvSpPr>
          <p:spPr>
            <a:xfrm>
              <a:off x="6516216" y="4327659"/>
              <a:ext cx="1584176" cy="544149"/>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ｙの増加量　</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23</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11</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12</a:t>
              </a:r>
              <a:r>
                <a:rPr lang="ja-JP" altLang="en-US" sz="1400" dirty="0">
                  <a:latin typeface="メイリオ" panose="020B0604030504040204" pitchFamily="50" charset="-128"/>
                  <a:ea typeface="メイリオ" panose="020B0604030504040204" pitchFamily="50" charset="-128"/>
                </a:rPr>
                <a:t>　　</a:t>
              </a:r>
              <a:endParaRPr kumimoji="1" lang="ja-JP" altLang="en-US" sz="1400" dirty="0">
                <a:latin typeface="メイリオ" panose="020B0604030504040204" pitchFamily="50" charset="-128"/>
                <a:ea typeface="メイリオ" panose="020B0604030504040204" pitchFamily="50" charset="-128"/>
              </a:endParaRPr>
            </a:p>
          </p:txBody>
        </p:sp>
        <p:sp>
          <p:nvSpPr>
            <p:cNvPr id="37" name="テキスト ボックス 36">
              <a:extLst>
                <a:ext uri="{FF2B5EF4-FFF2-40B4-BE49-F238E27FC236}">
                  <a16:creationId xmlns:a16="http://schemas.microsoft.com/office/drawing/2014/main" id="{2CC76707-F5AD-3248-78D3-8A9D704EE7DF}"/>
                </a:ext>
              </a:extLst>
            </p:cNvPr>
            <p:cNvSpPr txBox="1"/>
            <p:nvPr/>
          </p:nvSpPr>
          <p:spPr>
            <a:xfrm>
              <a:off x="6516216" y="3803441"/>
              <a:ext cx="1512168" cy="544149"/>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ｘの増加量　</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３－１＝２　　</a:t>
              </a:r>
              <a:endParaRPr kumimoji="1" lang="ja-JP" altLang="en-US" sz="1400" dirty="0">
                <a:latin typeface="メイリオ" panose="020B0604030504040204" pitchFamily="50" charset="-128"/>
                <a:ea typeface="メイリオ" panose="020B0604030504040204" pitchFamily="50" charset="-128"/>
              </a:endParaRPr>
            </a:p>
          </p:txBody>
        </p:sp>
        <p:sp>
          <p:nvSpPr>
            <p:cNvPr id="19" name="正方形/長方形 18">
              <a:extLst>
                <a:ext uri="{FF2B5EF4-FFF2-40B4-BE49-F238E27FC236}">
                  <a16:creationId xmlns:a16="http://schemas.microsoft.com/office/drawing/2014/main" id="{E6145E94-9148-1E8F-28E6-E66F8EB028EC}"/>
                </a:ext>
              </a:extLst>
            </p:cNvPr>
            <p:cNvSpPr/>
            <p:nvPr/>
          </p:nvSpPr>
          <p:spPr>
            <a:xfrm>
              <a:off x="5220072" y="3728552"/>
              <a:ext cx="2808312" cy="1123324"/>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7" name="吹き出し: 角を丸めた四角形 46">
            <a:extLst>
              <a:ext uri="{FF2B5EF4-FFF2-40B4-BE49-F238E27FC236}">
                <a16:creationId xmlns:a16="http://schemas.microsoft.com/office/drawing/2014/main" id="{41C457B0-8799-4173-C02E-924716BA09BA}"/>
              </a:ext>
            </a:extLst>
          </p:cNvPr>
          <p:cNvSpPr/>
          <p:nvPr/>
        </p:nvSpPr>
        <p:spPr>
          <a:xfrm>
            <a:off x="5075059" y="3717032"/>
            <a:ext cx="3240360" cy="432048"/>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ｘの値がー１から１へ２増加すると、ｙの値は</a:t>
            </a:r>
            <a:endParaRPr lang="en-US" altLang="ja-JP" sz="1100" dirty="0">
              <a:latin typeface="メイリオ" panose="020B0604030504040204" pitchFamily="50" charset="-128"/>
              <a:ea typeface="メイリオ" panose="020B0604030504040204" pitchFamily="50" charset="-128"/>
            </a:endParaRPr>
          </a:p>
          <a:p>
            <a:pPr algn="just">
              <a:lnSpc>
                <a:spcPts val="1400"/>
              </a:lnSpc>
            </a:pPr>
            <a:r>
              <a:rPr lang="ja-JP" altLang="en-US" sz="1100" dirty="0">
                <a:latin typeface="メイリオ" panose="020B0604030504040204" pitchFamily="50" charset="-128"/>
                <a:ea typeface="メイリオ" panose="020B0604030504040204" pitchFamily="50" charset="-128"/>
              </a:rPr>
              <a:t>ー</a:t>
            </a:r>
            <a:r>
              <a:rPr lang="en-US" altLang="ja-JP" sz="1100" dirty="0">
                <a:latin typeface="メイリオ" panose="020B0604030504040204" pitchFamily="50" charset="-128"/>
                <a:ea typeface="メイリオ" panose="020B0604030504040204" pitchFamily="50" charset="-128"/>
              </a:rPr>
              <a:t>1</a:t>
            </a:r>
            <a:r>
              <a:rPr lang="ja-JP" altLang="en-US" sz="1100" dirty="0">
                <a:latin typeface="メイリオ" panose="020B0604030504040204" pitchFamily="50" charset="-128"/>
                <a:ea typeface="メイリオ" panose="020B0604030504040204" pitchFamily="50" charset="-128"/>
              </a:rPr>
              <a:t>から</a:t>
            </a:r>
            <a:r>
              <a:rPr lang="en-US" altLang="ja-JP" sz="1100" dirty="0">
                <a:latin typeface="メイリオ" panose="020B0604030504040204" pitchFamily="50" charset="-128"/>
                <a:ea typeface="メイリオ" panose="020B0604030504040204" pitchFamily="50" charset="-128"/>
              </a:rPr>
              <a:t>11</a:t>
            </a:r>
            <a:r>
              <a:rPr lang="ja-JP" altLang="en-US" sz="1100" dirty="0">
                <a:latin typeface="メイリオ" panose="020B0604030504040204" pitchFamily="50" charset="-128"/>
                <a:ea typeface="メイリオ" panose="020B0604030504040204" pitchFamily="50" charset="-128"/>
              </a:rPr>
              <a:t>へ</a:t>
            </a:r>
            <a:r>
              <a:rPr lang="en-US" altLang="ja-JP" sz="1100" dirty="0">
                <a:latin typeface="メイリオ" panose="020B0604030504040204" pitchFamily="50" charset="-128"/>
                <a:ea typeface="メイリオ" panose="020B0604030504040204" pitchFamily="50" charset="-128"/>
              </a:rPr>
              <a:t>12</a:t>
            </a:r>
            <a:r>
              <a:rPr lang="ja-JP" altLang="en-US" sz="1100" dirty="0">
                <a:latin typeface="メイリオ" panose="020B0604030504040204" pitchFamily="50" charset="-128"/>
                <a:ea typeface="メイリオ" panose="020B0604030504040204" pitchFamily="50" charset="-128"/>
              </a:rPr>
              <a:t>増加したよ。</a:t>
            </a:r>
          </a:p>
        </p:txBody>
      </p:sp>
      <p:grpSp>
        <p:nvGrpSpPr>
          <p:cNvPr id="1025" name="グループ化 1024">
            <a:extLst>
              <a:ext uri="{FF2B5EF4-FFF2-40B4-BE49-F238E27FC236}">
                <a16:creationId xmlns:a16="http://schemas.microsoft.com/office/drawing/2014/main" id="{89FA903F-47FF-E0FA-304C-77E6944313F0}"/>
              </a:ext>
            </a:extLst>
          </p:cNvPr>
          <p:cNvGrpSpPr/>
          <p:nvPr/>
        </p:nvGrpSpPr>
        <p:grpSpPr>
          <a:xfrm>
            <a:off x="5063473" y="4690500"/>
            <a:ext cx="3456383" cy="756249"/>
            <a:chOff x="6724536" y="5949280"/>
            <a:chExt cx="2519408" cy="756249"/>
          </a:xfrm>
        </p:grpSpPr>
        <p:grpSp>
          <p:nvGrpSpPr>
            <p:cNvPr id="51" name="グループ化 50">
              <a:extLst>
                <a:ext uri="{FF2B5EF4-FFF2-40B4-BE49-F238E27FC236}">
                  <a16:creationId xmlns:a16="http://schemas.microsoft.com/office/drawing/2014/main" id="{4353AA79-E019-5C49-3B65-16DEA5111C28}"/>
                </a:ext>
              </a:extLst>
            </p:cNvPr>
            <p:cNvGrpSpPr/>
            <p:nvPr/>
          </p:nvGrpSpPr>
          <p:grpSpPr>
            <a:xfrm>
              <a:off x="6724536" y="5984316"/>
              <a:ext cx="2519408" cy="721213"/>
              <a:chOff x="459574" y="3538443"/>
              <a:chExt cx="2606286" cy="770651"/>
            </a:xfrm>
          </p:grpSpPr>
          <p:sp>
            <p:nvSpPr>
              <p:cNvPr id="52" name="テキスト ボックス 51">
                <a:extLst>
                  <a:ext uri="{FF2B5EF4-FFF2-40B4-BE49-F238E27FC236}">
                    <a16:creationId xmlns:a16="http://schemas.microsoft.com/office/drawing/2014/main" id="{27C3237A-8E36-6525-5B57-F0A4FDB5A0AA}"/>
                  </a:ext>
                </a:extLst>
              </p:cNvPr>
              <p:cNvSpPr txBox="1"/>
              <p:nvPr/>
            </p:nvSpPr>
            <p:spPr>
              <a:xfrm>
                <a:off x="1300678" y="3538443"/>
                <a:ext cx="1699613" cy="73996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ｙの増加量　　 </a:t>
                </a:r>
                <a:r>
                  <a:rPr lang="en-US" altLang="ja-JP" sz="1400" dirty="0">
                    <a:latin typeface="メイリオ" panose="020B0604030504040204" pitchFamily="50" charset="-128"/>
                    <a:ea typeface="メイリオ" panose="020B0604030504040204" pitchFamily="50" charset="-128"/>
                  </a:rPr>
                  <a:t>12</a:t>
                </a:r>
              </a:p>
              <a:p>
                <a:r>
                  <a:rPr lang="ja-JP" altLang="en-US" sz="600" dirty="0">
                    <a:latin typeface="メイリオ" panose="020B0604030504040204" pitchFamily="50" charset="-128"/>
                    <a:ea typeface="メイリオ" panose="020B0604030504040204" pitchFamily="50" charset="-128"/>
                  </a:rPr>
                  <a:t>　</a:t>
                </a:r>
                <a:endParaRPr lang="en-US" altLang="ja-JP" sz="6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ｘの増加量        </a:t>
                </a:r>
                <a:r>
                  <a:rPr lang="en-US" altLang="ja-JP" sz="1400" dirty="0">
                    <a:latin typeface="メイリオ" panose="020B0604030504040204" pitchFamily="50" charset="-128"/>
                    <a:ea typeface="メイリオ" panose="020B0604030504040204" pitchFamily="50" charset="-128"/>
                  </a:rPr>
                  <a:t>2</a:t>
                </a:r>
                <a:r>
                  <a:rPr lang="ja-JP" altLang="en-US" dirty="0">
                    <a:latin typeface="メイリオ" panose="020B0604030504040204" pitchFamily="50" charset="-128"/>
                    <a:ea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endParaRPr>
              </a:p>
            </p:txBody>
          </p:sp>
          <p:cxnSp>
            <p:nvCxnSpPr>
              <p:cNvPr id="54" name="直線コネクタ 53">
                <a:extLst>
                  <a:ext uri="{FF2B5EF4-FFF2-40B4-BE49-F238E27FC236}">
                    <a16:creationId xmlns:a16="http://schemas.microsoft.com/office/drawing/2014/main" id="{C7F247FA-B2CA-3393-120D-4A96361A0C9C}"/>
                  </a:ext>
                </a:extLst>
              </p:cNvPr>
              <p:cNvCxnSpPr>
                <a:cxnSpLocks/>
              </p:cNvCxnSpPr>
              <p:nvPr/>
            </p:nvCxnSpPr>
            <p:spPr>
              <a:xfrm>
                <a:off x="1372632" y="3888687"/>
                <a:ext cx="70587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テキスト ボックス 55">
                <a:extLst>
                  <a:ext uri="{FF2B5EF4-FFF2-40B4-BE49-F238E27FC236}">
                    <a16:creationId xmlns:a16="http://schemas.microsoft.com/office/drawing/2014/main" id="{48F4660C-2660-E841-E6E2-A49C28F125EE}"/>
                  </a:ext>
                </a:extLst>
              </p:cNvPr>
              <p:cNvSpPr txBox="1"/>
              <p:nvPr/>
            </p:nvSpPr>
            <p:spPr>
              <a:xfrm>
                <a:off x="459574" y="3750008"/>
                <a:ext cx="2606286" cy="559086"/>
              </a:xfrm>
              <a:prstGeom prst="rect">
                <a:avLst/>
              </a:prstGeom>
              <a:noFill/>
            </p:spPr>
            <p:txBody>
              <a:bodyPr wrap="square">
                <a:spAutoFit/>
              </a:bodyPr>
              <a:lstStyle/>
              <a:p>
                <a:r>
                  <a:rPr lang="ja-JP" altLang="en-US" sz="1400" dirty="0">
                    <a:latin typeface="メイリオ" panose="020B0604030504040204" pitchFamily="50" charset="-128"/>
                    <a:ea typeface="メイリオ" panose="020B0604030504040204" pitchFamily="50" charset="-128"/>
                  </a:rPr>
                  <a:t>変化の割合＝　　　　　　＝        ＝ </a:t>
                </a:r>
                <a:r>
                  <a:rPr lang="en-US" altLang="ja-JP" sz="1400" dirty="0">
                    <a:latin typeface="メイリオ" panose="020B0604030504040204" pitchFamily="50" charset="-128"/>
                    <a:ea typeface="メイリオ" panose="020B0604030504040204" pitchFamily="50" charset="-128"/>
                  </a:rPr>
                  <a:t>6</a:t>
                </a:r>
              </a:p>
              <a:p>
                <a:r>
                  <a:rPr lang="ja-JP" altLang="en-US" sz="1400" dirty="0">
                    <a:latin typeface="メイリオ" panose="020B0604030504040204" pitchFamily="50" charset="-128"/>
                    <a:ea typeface="メイリオ" panose="020B0604030504040204" pitchFamily="50" charset="-128"/>
                  </a:rPr>
                  <a:t> 　　</a:t>
                </a:r>
                <a:endParaRPr lang="ja-JP" altLang="en-US" sz="1400" dirty="0"/>
              </a:p>
            </p:txBody>
          </p:sp>
          <p:cxnSp>
            <p:nvCxnSpPr>
              <p:cNvPr id="1032" name="直線コネクタ 1031">
                <a:extLst>
                  <a:ext uri="{FF2B5EF4-FFF2-40B4-BE49-F238E27FC236}">
                    <a16:creationId xmlns:a16="http://schemas.microsoft.com/office/drawing/2014/main" id="{BBE7EF3D-10A7-A0CA-35C0-EABFA68A32AF}"/>
                  </a:ext>
                </a:extLst>
              </p:cNvPr>
              <p:cNvCxnSpPr>
                <a:cxnSpLocks/>
              </p:cNvCxnSpPr>
              <p:nvPr/>
            </p:nvCxnSpPr>
            <p:spPr>
              <a:xfrm>
                <a:off x="2295692" y="3878336"/>
                <a:ext cx="32476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3" name="正方形/長方形 62">
              <a:extLst>
                <a:ext uri="{FF2B5EF4-FFF2-40B4-BE49-F238E27FC236}">
                  <a16:creationId xmlns:a16="http://schemas.microsoft.com/office/drawing/2014/main" id="{B35EC3F0-2B74-1477-F7DF-EDAF9188770E}"/>
                </a:ext>
              </a:extLst>
            </p:cNvPr>
            <p:cNvSpPr/>
            <p:nvPr/>
          </p:nvSpPr>
          <p:spPr>
            <a:xfrm>
              <a:off x="6732239" y="5949280"/>
              <a:ext cx="2448321" cy="72008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50" name="Picture 6" descr="セーラー服を着た女子学生のイラスト（冬服・学生服）">
            <a:extLst>
              <a:ext uri="{FF2B5EF4-FFF2-40B4-BE49-F238E27FC236}">
                <a16:creationId xmlns:a16="http://schemas.microsoft.com/office/drawing/2014/main" id="{4BA94820-D126-8B49-4BE6-2772098B9D9F}"/>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3145" t="7847" r="22115" b="57197"/>
          <a:stretch/>
        </p:blipFill>
        <p:spPr bwMode="auto">
          <a:xfrm>
            <a:off x="4499992" y="3717032"/>
            <a:ext cx="433568" cy="510609"/>
          </a:xfrm>
          <a:prstGeom prst="rect">
            <a:avLst/>
          </a:prstGeom>
          <a:noFill/>
          <a:extLst>
            <a:ext uri="{909E8E84-426E-40DD-AFC4-6F175D3DCCD1}">
              <a14:hiddenFill xmlns:a14="http://schemas.microsoft.com/office/drawing/2010/main">
                <a:solidFill>
                  <a:srgbClr val="FFFFFF"/>
                </a:solidFill>
              </a14:hiddenFill>
            </a:ext>
          </a:extLst>
        </p:spPr>
      </p:pic>
      <p:pic>
        <p:nvPicPr>
          <p:cNvPr id="53" name="Picture 6" descr="セーラー服を着た女子学生のイラスト（冬服・学生服）">
            <a:extLst>
              <a:ext uri="{FF2B5EF4-FFF2-40B4-BE49-F238E27FC236}">
                <a16:creationId xmlns:a16="http://schemas.microsoft.com/office/drawing/2014/main" id="{1432958A-CCFA-2261-38E4-586889EF39DF}"/>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3145" t="7847" r="22115" b="57197"/>
          <a:stretch/>
        </p:blipFill>
        <p:spPr bwMode="auto">
          <a:xfrm>
            <a:off x="8603451" y="3717032"/>
            <a:ext cx="433568" cy="510609"/>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6" descr="セーラー服を着た女子学生のイラスト（冬服・学生服）">
            <a:extLst>
              <a:ext uri="{FF2B5EF4-FFF2-40B4-BE49-F238E27FC236}">
                <a16:creationId xmlns:a16="http://schemas.microsoft.com/office/drawing/2014/main" id="{138EEBED-FDD9-9D0B-CFD6-55FA6D6485D2}"/>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3145" t="7847" r="22115" b="57197"/>
          <a:stretch/>
        </p:blipFill>
        <p:spPr bwMode="auto">
          <a:xfrm>
            <a:off x="3563888" y="6237312"/>
            <a:ext cx="433568" cy="510609"/>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4" descr="学ランを着た男子学生のイラスト（冬服・学生服）">
            <a:extLst>
              <a:ext uri="{FF2B5EF4-FFF2-40B4-BE49-F238E27FC236}">
                <a16:creationId xmlns:a16="http://schemas.microsoft.com/office/drawing/2014/main" id="{D06B61A2-0422-9EEF-A971-E0AEEB6C49DC}"/>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b="58275"/>
          <a:stretch/>
        </p:blipFill>
        <p:spPr bwMode="auto">
          <a:xfrm>
            <a:off x="8415487" y="3140968"/>
            <a:ext cx="730002" cy="56175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4" descr="学ランを着た男子学生のイラスト（冬服・学生服）">
            <a:extLst>
              <a:ext uri="{FF2B5EF4-FFF2-40B4-BE49-F238E27FC236}">
                <a16:creationId xmlns:a16="http://schemas.microsoft.com/office/drawing/2014/main" id="{211660BB-0394-3F73-EE5B-C6B4A93E3C7F}"/>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b="58275"/>
          <a:stretch/>
        </p:blipFill>
        <p:spPr bwMode="auto">
          <a:xfrm>
            <a:off x="4211960" y="4293096"/>
            <a:ext cx="730002" cy="561756"/>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4" descr="学ランを着た男子学生のイラスト（冬服・学生服）">
            <a:extLst>
              <a:ext uri="{FF2B5EF4-FFF2-40B4-BE49-F238E27FC236}">
                <a16:creationId xmlns:a16="http://schemas.microsoft.com/office/drawing/2014/main" id="{B10A3BD8-9A5C-D5CF-B97A-B398B54B6E23}"/>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b="58275"/>
          <a:stretch/>
        </p:blipFill>
        <p:spPr bwMode="auto">
          <a:xfrm>
            <a:off x="8383299" y="4227641"/>
            <a:ext cx="730002" cy="561756"/>
          </a:xfrm>
          <a:prstGeom prst="rect">
            <a:avLst/>
          </a:prstGeom>
          <a:noFill/>
          <a:extLst>
            <a:ext uri="{909E8E84-426E-40DD-AFC4-6F175D3DCCD1}">
              <a14:hiddenFill xmlns:a14="http://schemas.microsoft.com/office/drawing/2010/main">
                <a:solidFill>
                  <a:srgbClr val="FFFFFF"/>
                </a:solidFill>
              </a14:hiddenFill>
            </a:ext>
          </a:extLst>
        </p:spPr>
      </p:pic>
      <p:sp>
        <p:nvSpPr>
          <p:cNvPr id="40" name="吹き出し: 角を丸めた四角形 39">
            <a:extLst>
              <a:ext uri="{FF2B5EF4-FFF2-40B4-BE49-F238E27FC236}">
                <a16:creationId xmlns:a16="http://schemas.microsoft.com/office/drawing/2014/main" id="{56B97A9E-6B5F-9170-E1F1-B99A48635AB1}"/>
              </a:ext>
            </a:extLst>
          </p:cNvPr>
          <p:cNvSpPr/>
          <p:nvPr/>
        </p:nvSpPr>
        <p:spPr>
          <a:xfrm>
            <a:off x="5101567" y="4214182"/>
            <a:ext cx="3240360" cy="432048"/>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ｘの値が２増加すると、ｙの値は常に</a:t>
            </a:r>
            <a:r>
              <a:rPr lang="en-US" altLang="ja-JP" sz="1100" dirty="0">
                <a:latin typeface="メイリオ" panose="020B0604030504040204" pitchFamily="50" charset="-128"/>
                <a:ea typeface="メイリオ" panose="020B0604030504040204" pitchFamily="50" charset="-128"/>
              </a:rPr>
              <a:t>12</a:t>
            </a:r>
            <a:r>
              <a:rPr lang="ja-JP" altLang="en-US" sz="1100" dirty="0">
                <a:latin typeface="メイリオ" panose="020B0604030504040204" pitchFamily="50" charset="-128"/>
                <a:ea typeface="メイリオ" panose="020B0604030504040204" pitchFamily="50" charset="-128"/>
              </a:rPr>
              <a:t>増加しているね。</a:t>
            </a:r>
            <a:endParaRPr lang="en-US" altLang="ja-JP" sz="1100" dirty="0">
              <a:latin typeface="メイリオ" panose="020B0604030504040204" pitchFamily="50" charset="-128"/>
              <a:ea typeface="メイリオ" panose="020B0604030504040204" pitchFamily="50" charset="-128"/>
            </a:endParaRPr>
          </a:p>
        </p:txBody>
      </p:sp>
      <p:pic>
        <p:nvPicPr>
          <p:cNvPr id="46" name="Picture 6" descr="セーラー服を着た女子学生のイラスト（冬服・学生服）">
            <a:extLst>
              <a:ext uri="{FF2B5EF4-FFF2-40B4-BE49-F238E27FC236}">
                <a16:creationId xmlns:a16="http://schemas.microsoft.com/office/drawing/2014/main" id="{F2F4D911-7D58-ECD3-6B43-CF40D6052A54}"/>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3145" t="7847" r="22115" b="57197"/>
          <a:stretch/>
        </p:blipFill>
        <p:spPr bwMode="auto">
          <a:xfrm>
            <a:off x="8568330" y="5523795"/>
            <a:ext cx="433568" cy="510609"/>
          </a:xfrm>
          <a:prstGeom prst="rect">
            <a:avLst/>
          </a:prstGeom>
          <a:noFill/>
          <a:extLst>
            <a:ext uri="{909E8E84-426E-40DD-AFC4-6F175D3DCCD1}">
              <a14:hiddenFill xmlns:a14="http://schemas.microsoft.com/office/drawing/2010/main">
                <a:solidFill>
                  <a:srgbClr val="FFFFFF"/>
                </a:solidFill>
              </a14:hiddenFill>
            </a:ext>
          </a:extLst>
        </p:spPr>
      </p:pic>
      <p:sp>
        <p:nvSpPr>
          <p:cNvPr id="1027" name="吹き出し: 角を丸めた四角形 1026">
            <a:extLst>
              <a:ext uri="{FF2B5EF4-FFF2-40B4-BE49-F238E27FC236}">
                <a16:creationId xmlns:a16="http://schemas.microsoft.com/office/drawing/2014/main" id="{A184FA80-7EEE-AC10-76EB-87E154B62C10}"/>
              </a:ext>
            </a:extLst>
          </p:cNvPr>
          <p:cNvSpPr/>
          <p:nvPr/>
        </p:nvSpPr>
        <p:spPr>
          <a:xfrm>
            <a:off x="5219074" y="6192482"/>
            <a:ext cx="3529389" cy="548886"/>
          </a:xfrm>
          <a:prstGeom prst="wedgeRoundRectCallout">
            <a:avLst>
              <a:gd name="adj1" fmla="val -54790"/>
              <a:gd name="adj2" fmla="val 155"/>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200" dirty="0">
                <a:latin typeface="メイリオ" panose="020B0604030504040204" pitchFamily="50" charset="-128"/>
                <a:ea typeface="メイリオ" panose="020B0604030504040204" pitchFamily="50" charset="-128"/>
              </a:rPr>
              <a:t>では、次に、変化の割合と一次関数の表・式・グラフの関係について考えてみましょう。</a:t>
            </a:r>
            <a:endParaRPr lang="en-US" altLang="ja-JP" sz="1200" dirty="0">
              <a:latin typeface="メイリオ" panose="020B0604030504040204" pitchFamily="50" charset="-128"/>
              <a:ea typeface="メイリオ" panose="020B0604030504040204" pitchFamily="50" charset="-128"/>
            </a:endParaRPr>
          </a:p>
        </p:txBody>
      </p:sp>
      <p:pic>
        <p:nvPicPr>
          <p:cNvPr id="1028" name="Picture 2" descr="先生の男の子のイラスト（将来の夢）">
            <a:extLst>
              <a:ext uri="{FF2B5EF4-FFF2-40B4-BE49-F238E27FC236}">
                <a16:creationId xmlns:a16="http://schemas.microsoft.com/office/drawing/2014/main" id="{1457E567-7EC5-3903-C235-477D3A0F932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18672" y="6099849"/>
            <a:ext cx="648072" cy="648072"/>
          </a:xfrm>
          <a:prstGeom prst="rect">
            <a:avLst/>
          </a:prstGeom>
          <a:noFill/>
          <a:extLst>
            <a:ext uri="{909E8E84-426E-40DD-AFC4-6F175D3DCCD1}">
              <a14:hiddenFill xmlns:a14="http://schemas.microsoft.com/office/drawing/2010/main">
                <a:solidFill>
                  <a:srgbClr val="FFFFFF"/>
                </a:solidFill>
              </a14:hiddenFill>
            </a:ext>
          </a:extLst>
        </p:spPr>
      </p:pic>
      <p:sp>
        <p:nvSpPr>
          <p:cNvPr id="24" name="正方形/長方形 23">
            <a:extLst>
              <a:ext uri="{FF2B5EF4-FFF2-40B4-BE49-F238E27FC236}">
                <a16:creationId xmlns:a16="http://schemas.microsoft.com/office/drawing/2014/main" id="{F7816840-0E37-1BE9-9094-CDCA3E5295B8}"/>
              </a:ext>
            </a:extLst>
          </p:cNvPr>
          <p:cNvSpPr/>
          <p:nvPr/>
        </p:nvSpPr>
        <p:spPr>
          <a:xfrm>
            <a:off x="2843808" y="163926"/>
            <a:ext cx="432048" cy="383855"/>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78692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7B71FB-9CDE-7FDE-CC51-73AC7971EF2F}"/>
            </a:ext>
          </a:extLst>
        </p:cNvPr>
        <p:cNvGrpSpPr/>
        <p:nvPr/>
      </p:nvGrpSpPr>
      <p:grpSpPr>
        <a:xfrm>
          <a:off x="0" y="0"/>
          <a:ext cx="0" cy="0"/>
          <a:chOff x="0" y="0"/>
          <a:chExt cx="0" cy="0"/>
        </a:xfrm>
      </p:grpSpPr>
      <p:pic>
        <p:nvPicPr>
          <p:cNvPr id="39" name="図 38">
            <a:extLst>
              <a:ext uri="{FF2B5EF4-FFF2-40B4-BE49-F238E27FC236}">
                <a16:creationId xmlns:a16="http://schemas.microsoft.com/office/drawing/2014/main" id="{2946355C-2311-0499-282D-7DEEFDF6455D}"/>
              </a:ext>
            </a:extLst>
          </p:cNvPr>
          <p:cNvPicPr>
            <a:picLocks noChangeAspect="1"/>
          </p:cNvPicPr>
          <p:nvPr/>
        </p:nvPicPr>
        <p:blipFill>
          <a:blip r:embed="rId3"/>
          <a:stretch>
            <a:fillRect/>
          </a:stretch>
        </p:blipFill>
        <p:spPr>
          <a:xfrm>
            <a:off x="4716016" y="3212976"/>
            <a:ext cx="2054677" cy="2549414"/>
          </a:xfrm>
          <a:prstGeom prst="rect">
            <a:avLst/>
          </a:prstGeom>
          <a:ln>
            <a:solidFill>
              <a:schemeClr val="tx1"/>
            </a:solidFill>
          </a:ln>
        </p:spPr>
      </p:pic>
      <p:sp>
        <p:nvSpPr>
          <p:cNvPr id="6" name="タイトル 1">
            <a:extLst>
              <a:ext uri="{FF2B5EF4-FFF2-40B4-BE49-F238E27FC236}">
                <a16:creationId xmlns:a16="http://schemas.microsoft.com/office/drawing/2014/main" id="{C1BE2D9D-1E2B-B7CA-0F8B-B5CA5DDAC169}"/>
              </a:ext>
            </a:extLst>
          </p:cNvPr>
          <p:cNvSpPr txBox="1">
            <a:spLocks/>
          </p:cNvSpPr>
          <p:nvPr/>
        </p:nvSpPr>
        <p:spPr>
          <a:xfrm>
            <a:off x="107504" y="32762"/>
            <a:ext cx="8928992" cy="646184"/>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数学 ４　一次関数　授業展開例</a:t>
            </a:r>
          </a:p>
        </p:txBody>
      </p:sp>
      <p:sp>
        <p:nvSpPr>
          <p:cNvPr id="59" name="テキスト ボックス 58">
            <a:extLst>
              <a:ext uri="{FF2B5EF4-FFF2-40B4-BE49-F238E27FC236}">
                <a16:creationId xmlns:a16="http://schemas.microsoft.com/office/drawing/2014/main" id="{8A1179DD-45D9-2F98-F5A6-A3E35B3E7932}"/>
              </a:ext>
            </a:extLst>
          </p:cNvPr>
          <p:cNvSpPr txBox="1"/>
          <p:nvPr/>
        </p:nvSpPr>
        <p:spPr>
          <a:xfrm>
            <a:off x="4499993" y="6182815"/>
            <a:ext cx="4464496" cy="675185"/>
          </a:xfrm>
          <a:prstGeom prst="rect">
            <a:avLst/>
          </a:prstGeom>
          <a:noFill/>
        </p:spPr>
        <p:txBody>
          <a:bodyPr wrap="square" rtlCol="0">
            <a:spAutoFit/>
          </a:bodyPr>
          <a:lstStyle/>
          <a:p>
            <a:pPr algn="just">
              <a:lnSpc>
                <a:spcPts val="1500"/>
              </a:lnSpc>
            </a:pPr>
            <a:r>
              <a:rPr lang="ja-JP" altLang="en-US" sz="1400" dirty="0">
                <a:solidFill>
                  <a:srgbClr val="002060"/>
                </a:solidFill>
                <a:latin typeface="メイリオ" panose="020B0604030504040204" pitchFamily="50" charset="-128"/>
                <a:ea typeface="メイリオ" panose="020B0604030504040204" pitchFamily="50" charset="-128"/>
              </a:rPr>
              <a:t>例えば、</a:t>
            </a:r>
            <a:r>
              <a:rPr lang="en-US" altLang="ja-JP" sz="1400" dirty="0">
                <a:solidFill>
                  <a:srgbClr val="002060"/>
                </a:solidFill>
                <a:latin typeface="メイリオ" panose="020B0604030504040204" pitchFamily="50" charset="-128"/>
                <a:ea typeface="メイリオ" panose="020B0604030504040204" pitchFamily="50" charset="-128"/>
              </a:rPr>
              <a:t>GeoGebra</a:t>
            </a:r>
            <a:r>
              <a:rPr lang="ja-JP" altLang="en-US" sz="1400" dirty="0">
                <a:solidFill>
                  <a:srgbClr val="002060"/>
                </a:solidFill>
                <a:latin typeface="メイリオ" panose="020B0604030504040204" pitchFamily="50" charset="-128"/>
                <a:ea typeface="メイリオ" panose="020B0604030504040204" pitchFamily="50" charset="-128"/>
              </a:rPr>
              <a:t> などのソフトウェアを活用し、生徒が端末で操作しながら、</a:t>
            </a:r>
            <a:r>
              <a:rPr lang="en-US" altLang="ja-JP" sz="1400" dirty="0">
                <a:solidFill>
                  <a:srgbClr val="002060"/>
                </a:solidFill>
                <a:latin typeface="メイリオ" panose="020B0604030504040204" pitchFamily="50" charset="-128"/>
                <a:ea typeface="メイリオ" panose="020B0604030504040204" pitchFamily="50" charset="-128"/>
              </a:rPr>
              <a:t>a</a:t>
            </a:r>
            <a:r>
              <a:rPr lang="ja-JP" altLang="en-US" sz="1400" dirty="0">
                <a:solidFill>
                  <a:srgbClr val="002060"/>
                </a:solidFill>
                <a:latin typeface="メイリオ" panose="020B0604030504040204" pitchFamily="50" charset="-128"/>
                <a:ea typeface="メイリオ" panose="020B0604030504040204" pitchFamily="50" charset="-128"/>
              </a:rPr>
              <a:t>、ｂ、ｘの値を変化させたときの変化の割合について調べる。</a:t>
            </a:r>
            <a:endParaRPr lang="en-US" altLang="ja-JP" sz="1400" dirty="0">
              <a:solidFill>
                <a:srgbClr val="002060"/>
              </a:solidFill>
              <a:latin typeface="メイリオ" panose="020B0604030504040204" pitchFamily="50" charset="-128"/>
              <a:ea typeface="メイリオ" panose="020B0604030504040204" pitchFamily="50" charset="-128"/>
            </a:endParaRPr>
          </a:p>
        </p:txBody>
      </p:sp>
      <p:sp>
        <p:nvSpPr>
          <p:cNvPr id="4" name="四角形: 角を丸くする 3">
            <a:extLst>
              <a:ext uri="{FF2B5EF4-FFF2-40B4-BE49-F238E27FC236}">
                <a16:creationId xmlns:a16="http://schemas.microsoft.com/office/drawing/2014/main" id="{4496E256-2A87-C961-4109-EB855A52A21F}"/>
              </a:ext>
            </a:extLst>
          </p:cNvPr>
          <p:cNvSpPr/>
          <p:nvPr/>
        </p:nvSpPr>
        <p:spPr>
          <a:xfrm>
            <a:off x="285355" y="764704"/>
            <a:ext cx="8573292" cy="1152128"/>
          </a:xfrm>
          <a:prstGeom prst="roundRect">
            <a:avLst>
              <a:gd name="adj" fmla="val 9081"/>
            </a:avLst>
          </a:prstGeom>
          <a:solidFill>
            <a:schemeClr val="accent5">
              <a:lumMod val="20000"/>
              <a:lumOff val="80000"/>
            </a:schemeClr>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300"/>
              </a:lnSpc>
            </a:pPr>
            <a:endParaRPr lang="en-US" altLang="ja-JP" sz="1800" b="1" u="sng" dirty="0">
              <a:solidFill>
                <a:srgbClr val="002060"/>
              </a:solidFill>
              <a:latin typeface="メイリオ" panose="020B0604030504040204" pitchFamily="50" charset="-128"/>
              <a:ea typeface="メイリオ" panose="020B0604030504040204" pitchFamily="50" charset="-128"/>
            </a:endParaRPr>
          </a:p>
          <a:p>
            <a:pPr>
              <a:lnSpc>
                <a:spcPts val="3100"/>
              </a:lnSpc>
            </a:pPr>
            <a:endParaRPr lang="en-US" altLang="ja-JP" sz="1800" b="1" u="sng" dirty="0">
              <a:solidFill>
                <a:srgbClr val="002060"/>
              </a:solidFill>
              <a:latin typeface="メイリオ" panose="020B0604030504040204" pitchFamily="50" charset="-128"/>
              <a:ea typeface="メイリオ" panose="020B0604030504040204" pitchFamily="50" charset="-128"/>
            </a:endParaRPr>
          </a:p>
          <a:p>
            <a:r>
              <a:rPr lang="ja-JP" altLang="en-US" sz="1800" b="1" dirty="0">
                <a:solidFill>
                  <a:srgbClr val="002060"/>
                </a:solidFill>
                <a:latin typeface="メイリオ" panose="020B0604030504040204" pitchFamily="50" charset="-128"/>
                <a:ea typeface="メイリオ" panose="020B0604030504040204" pitchFamily="50" charset="-128"/>
              </a:rPr>
              <a:t>　変化の割合を正しく理解するためにｘの値が１増加するときのｙの増加量を捉えさせたり、表、式、グラフを関連付けて考えたりする活動を取り入れましょう。</a:t>
            </a:r>
            <a:endParaRPr kumimoji="1" lang="ja-JP" altLang="en-US" b="1" dirty="0"/>
          </a:p>
        </p:txBody>
      </p:sp>
      <p:sp>
        <p:nvSpPr>
          <p:cNvPr id="2" name="四角形: 角を丸くする 1">
            <a:extLst>
              <a:ext uri="{FF2B5EF4-FFF2-40B4-BE49-F238E27FC236}">
                <a16:creationId xmlns:a16="http://schemas.microsoft.com/office/drawing/2014/main" id="{5A09824C-95BB-4691-45CE-B9D211E88C16}"/>
              </a:ext>
            </a:extLst>
          </p:cNvPr>
          <p:cNvSpPr/>
          <p:nvPr/>
        </p:nvSpPr>
        <p:spPr>
          <a:xfrm>
            <a:off x="285354" y="782898"/>
            <a:ext cx="3775611" cy="394339"/>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こんな授業を！授業改善のヒント</a:t>
            </a:r>
          </a:p>
        </p:txBody>
      </p:sp>
      <p:sp>
        <p:nvSpPr>
          <p:cNvPr id="12" name="四角形: 角を丸くする 11">
            <a:extLst>
              <a:ext uri="{FF2B5EF4-FFF2-40B4-BE49-F238E27FC236}">
                <a16:creationId xmlns:a16="http://schemas.microsoft.com/office/drawing/2014/main" id="{2E17D8DF-44C0-70EA-768A-ADC8610D4384}"/>
              </a:ext>
            </a:extLst>
          </p:cNvPr>
          <p:cNvSpPr/>
          <p:nvPr/>
        </p:nvSpPr>
        <p:spPr>
          <a:xfrm>
            <a:off x="7524328" y="5157192"/>
            <a:ext cx="1483786" cy="1008112"/>
          </a:xfrm>
          <a:prstGeom prst="roundRect">
            <a:avLst>
              <a:gd name="adj" fmla="val 25494"/>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tIns="0" bIns="0" rtlCol="0" anchor="b"/>
          <a:lstStyle/>
          <a:p>
            <a:pPr algn="ctr">
              <a:lnSpc>
                <a:spcPts val="1300"/>
              </a:lnSpc>
            </a:pPr>
            <a:r>
              <a:rPr lang="ja-JP" altLang="en-US" sz="1050" b="1" dirty="0">
                <a:solidFill>
                  <a:schemeClr val="tx1"/>
                </a:solidFill>
              </a:rPr>
              <a:t>値の変化によるグラフの変化を調べる</a:t>
            </a:r>
            <a:endParaRPr kumimoji="1" lang="ja-JP" altLang="en-US" sz="1050" b="1" dirty="0">
              <a:solidFill>
                <a:schemeClr val="tx1"/>
              </a:solidFill>
            </a:endParaRPr>
          </a:p>
        </p:txBody>
      </p:sp>
      <p:pic>
        <p:nvPicPr>
          <p:cNvPr id="11" name="図 10">
            <a:extLst>
              <a:ext uri="{FF2B5EF4-FFF2-40B4-BE49-F238E27FC236}">
                <a16:creationId xmlns:a16="http://schemas.microsoft.com/office/drawing/2014/main" id="{BCA9AAE3-E3C1-A5E7-584B-BA511B479124}"/>
              </a:ext>
            </a:extLst>
          </p:cNvPr>
          <p:cNvPicPr>
            <a:picLocks noChangeAspect="1"/>
          </p:cNvPicPr>
          <p:nvPr/>
        </p:nvPicPr>
        <p:blipFill>
          <a:blip r:embed="rId4"/>
          <a:stretch>
            <a:fillRect/>
          </a:stretch>
        </p:blipFill>
        <p:spPr>
          <a:xfrm>
            <a:off x="7740352" y="5085184"/>
            <a:ext cx="1165957" cy="735570"/>
          </a:xfrm>
          <a:prstGeom prst="rect">
            <a:avLst/>
          </a:prstGeom>
        </p:spPr>
      </p:pic>
      <p:pic>
        <p:nvPicPr>
          <p:cNvPr id="9" name="Picture 2" descr="先生の男の子のイラスト（将来の夢）">
            <a:extLst>
              <a:ext uri="{FF2B5EF4-FFF2-40B4-BE49-F238E27FC236}">
                <a16:creationId xmlns:a16="http://schemas.microsoft.com/office/drawing/2014/main" id="{56E5391D-ECB4-623C-722D-6375D17DDCD6}"/>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9512" y="4149080"/>
            <a:ext cx="573740" cy="57374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先生の男の子のイラスト（将来の夢）">
            <a:extLst>
              <a:ext uri="{FF2B5EF4-FFF2-40B4-BE49-F238E27FC236}">
                <a16:creationId xmlns:a16="http://schemas.microsoft.com/office/drawing/2014/main" id="{F1201BB8-A160-F99E-106B-3514AA0DD5D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11960" y="2060848"/>
            <a:ext cx="573740" cy="573740"/>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a16="http://schemas.microsoft.com/office/drawing/2014/main" id="{5CE802A2-56A2-F954-DD32-8DB26B3D0D26}"/>
              </a:ext>
            </a:extLst>
          </p:cNvPr>
          <p:cNvSpPr txBox="1"/>
          <p:nvPr/>
        </p:nvSpPr>
        <p:spPr>
          <a:xfrm>
            <a:off x="395536" y="2060848"/>
            <a:ext cx="2880315" cy="369332"/>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rPr>
              <a:t>式　ｙ＝６ｘ＋５　　</a:t>
            </a:r>
            <a:endParaRPr kumimoji="1" lang="ja-JP" altLang="en-US" dirty="0">
              <a:latin typeface="メイリオ" panose="020B0604030504040204" pitchFamily="50" charset="-128"/>
              <a:ea typeface="メイリオ" panose="020B0604030504040204" pitchFamily="50" charset="-128"/>
            </a:endParaRPr>
          </a:p>
        </p:txBody>
      </p:sp>
      <p:sp>
        <p:nvSpPr>
          <p:cNvPr id="10" name="吹き出し: 角を丸めた四角形 9">
            <a:extLst>
              <a:ext uri="{FF2B5EF4-FFF2-40B4-BE49-F238E27FC236}">
                <a16:creationId xmlns:a16="http://schemas.microsoft.com/office/drawing/2014/main" id="{AA4E7658-8D68-40F4-38D8-7C540FE9CC59}"/>
              </a:ext>
            </a:extLst>
          </p:cNvPr>
          <p:cNvSpPr/>
          <p:nvPr/>
        </p:nvSpPr>
        <p:spPr>
          <a:xfrm>
            <a:off x="899592" y="4149080"/>
            <a:ext cx="3312368" cy="648072"/>
          </a:xfrm>
          <a:prstGeom prst="wedgeRoundRectCallout">
            <a:avLst>
              <a:gd name="adj1" fmla="val -53364"/>
              <a:gd name="adj2" fmla="val 27710"/>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200" dirty="0">
                <a:latin typeface="メイリオ" panose="020B0604030504040204" pitchFamily="50" charset="-128"/>
                <a:ea typeface="メイリオ" panose="020B0604030504040204" pitchFamily="50" charset="-128"/>
              </a:rPr>
              <a:t>変化の割合は６だけど、ｘの値が１ずつ増加したときのｙの値はどのように変化していますか？</a:t>
            </a:r>
            <a:endParaRPr lang="en-US" altLang="ja-JP" sz="1200" dirty="0">
              <a:latin typeface="メイリオ" panose="020B0604030504040204" pitchFamily="50" charset="-128"/>
              <a:ea typeface="メイリオ" panose="020B0604030504040204" pitchFamily="50" charset="-128"/>
            </a:endParaRPr>
          </a:p>
        </p:txBody>
      </p:sp>
      <p:sp>
        <p:nvSpPr>
          <p:cNvPr id="8" name="吹き出し: 角を丸めた四角形 7">
            <a:extLst>
              <a:ext uri="{FF2B5EF4-FFF2-40B4-BE49-F238E27FC236}">
                <a16:creationId xmlns:a16="http://schemas.microsoft.com/office/drawing/2014/main" id="{FF77FF32-0695-9F02-483D-079F96E56380}"/>
              </a:ext>
            </a:extLst>
          </p:cNvPr>
          <p:cNvSpPr/>
          <p:nvPr/>
        </p:nvSpPr>
        <p:spPr>
          <a:xfrm>
            <a:off x="179512" y="4869160"/>
            <a:ext cx="3456384" cy="504055"/>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ｘの値が１ずつ増加するとｙの値は６ずつ増加しているよ。</a:t>
            </a:r>
          </a:p>
        </p:txBody>
      </p:sp>
      <p:sp>
        <p:nvSpPr>
          <p:cNvPr id="13" name="吹き出し: 角を丸めた四角形 12">
            <a:extLst>
              <a:ext uri="{FF2B5EF4-FFF2-40B4-BE49-F238E27FC236}">
                <a16:creationId xmlns:a16="http://schemas.microsoft.com/office/drawing/2014/main" id="{946DD7A2-29B1-58E1-ACA4-0C59DA8C1DDD}"/>
              </a:ext>
            </a:extLst>
          </p:cNvPr>
          <p:cNvSpPr/>
          <p:nvPr/>
        </p:nvSpPr>
        <p:spPr>
          <a:xfrm>
            <a:off x="179512" y="5949280"/>
            <a:ext cx="3600400" cy="504056"/>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一次関数の式ｙ＝ａｘ＋ｂのａが変化の割合になっているね。表から式で表すときに役に立ちそうだね。</a:t>
            </a:r>
          </a:p>
        </p:txBody>
      </p:sp>
      <p:sp>
        <p:nvSpPr>
          <p:cNvPr id="1025" name="吹き出し: 角を丸めた四角形 1024">
            <a:extLst>
              <a:ext uri="{FF2B5EF4-FFF2-40B4-BE49-F238E27FC236}">
                <a16:creationId xmlns:a16="http://schemas.microsoft.com/office/drawing/2014/main" id="{826185C2-80D3-8767-CBBB-CA9A9C8E236E}"/>
              </a:ext>
            </a:extLst>
          </p:cNvPr>
          <p:cNvSpPr/>
          <p:nvPr/>
        </p:nvSpPr>
        <p:spPr>
          <a:xfrm>
            <a:off x="4932040" y="1988840"/>
            <a:ext cx="4104456" cy="432048"/>
          </a:xfrm>
          <a:prstGeom prst="wedgeRoundRectCallout">
            <a:avLst>
              <a:gd name="adj1" fmla="val -56233"/>
              <a:gd name="adj2" fmla="val 38704"/>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200" dirty="0">
                <a:latin typeface="メイリオ" panose="020B0604030504040204" pitchFamily="50" charset="-128"/>
                <a:ea typeface="メイリオ" panose="020B0604030504040204" pitchFamily="50" charset="-128"/>
              </a:rPr>
              <a:t>変化の割合はグラフではどのように表されるのかな？</a:t>
            </a:r>
            <a:endParaRPr lang="en-US" altLang="ja-JP" sz="1200" dirty="0">
              <a:latin typeface="メイリオ" panose="020B0604030504040204" pitchFamily="50" charset="-128"/>
              <a:ea typeface="メイリオ" panose="020B0604030504040204" pitchFamily="50" charset="-128"/>
            </a:endParaRPr>
          </a:p>
        </p:txBody>
      </p:sp>
      <p:sp>
        <p:nvSpPr>
          <p:cNvPr id="1033" name="吹き出し: 角を丸めた四角形 1032">
            <a:extLst>
              <a:ext uri="{FF2B5EF4-FFF2-40B4-BE49-F238E27FC236}">
                <a16:creationId xmlns:a16="http://schemas.microsoft.com/office/drawing/2014/main" id="{C4EBE96C-4CEB-5F0B-1109-B84DB16BEB7D}"/>
              </a:ext>
            </a:extLst>
          </p:cNvPr>
          <p:cNvSpPr/>
          <p:nvPr/>
        </p:nvSpPr>
        <p:spPr>
          <a:xfrm>
            <a:off x="4716016" y="2492896"/>
            <a:ext cx="3744416" cy="648072"/>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表で考えたときと同じように、ｘの値が１増えたときｙの値は６増えているね。この６が変化の割合で、このグラフの傾きを表しているね。</a:t>
            </a:r>
            <a:endParaRPr lang="en-US" altLang="ja-JP" sz="1100" dirty="0">
              <a:latin typeface="メイリオ" panose="020B0604030504040204" pitchFamily="50" charset="-128"/>
              <a:ea typeface="メイリオ" panose="020B0604030504040204" pitchFamily="50" charset="-128"/>
            </a:endParaRPr>
          </a:p>
        </p:txBody>
      </p:sp>
      <p:sp>
        <p:nvSpPr>
          <p:cNvPr id="1024" name="吹き出し: 角を丸めた四角形 1023">
            <a:extLst>
              <a:ext uri="{FF2B5EF4-FFF2-40B4-BE49-F238E27FC236}">
                <a16:creationId xmlns:a16="http://schemas.microsoft.com/office/drawing/2014/main" id="{47171435-2306-B16E-F33C-CC1BE66F019F}"/>
              </a:ext>
            </a:extLst>
          </p:cNvPr>
          <p:cNvSpPr/>
          <p:nvPr/>
        </p:nvSpPr>
        <p:spPr>
          <a:xfrm>
            <a:off x="6876256" y="4077072"/>
            <a:ext cx="2016224" cy="1008112"/>
          </a:xfrm>
          <a:prstGeom prst="wedgeRoundRectCallout">
            <a:avLst>
              <a:gd name="adj1" fmla="val -38268"/>
              <a:gd name="adj2" fmla="val 62477"/>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100"/>
              </a:lnSpc>
            </a:pPr>
            <a:r>
              <a:rPr lang="ja-JP" altLang="en-US" sz="1100" dirty="0">
                <a:latin typeface="メイリオ" panose="020B0604030504040204" pitchFamily="50" charset="-128"/>
                <a:ea typeface="メイリオ" panose="020B0604030504040204" pitchFamily="50" charset="-128"/>
              </a:rPr>
              <a:t>タブレットでｙ＝ａｘ＋ｂのａやｂを自由に変えて調べてみよう。また、ｘの値や増加量を変えて変化の割合についても調べてみよう。</a:t>
            </a:r>
          </a:p>
        </p:txBody>
      </p:sp>
      <p:grpSp>
        <p:nvGrpSpPr>
          <p:cNvPr id="30" name="グループ化 29">
            <a:extLst>
              <a:ext uri="{FF2B5EF4-FFF2-40B4-BE49-F238E27FC236}">
                <a16:creationId xmlns:a16="http://schemas.microsoft.com/office/drawing/2014/main" id="{34AA3C4B-914B-5EEB-6E83-E24BAF111B30}"/>
              </a:ext>
            </a:extLst>
          </p:cNvPr>
          <p:cNvGrpSpPr/>
          <p:nvPr/>
        </p:nvGrpSpPr>
        <p:grpSpPr>
          <a:xfrm>
            <a:off x="395536" y="1988840"/>
            <a:ext cx="3816424" cy="2016224"/>
            <a:chOff x="323528" y="1772816"/>
            <a:chExt cx="3816424" cy="2016224"/>
          </a:xfrm>
        </p:grpSpPr>
        <p:grpSp>
          <p:nvGrpSpPr>
            <p:cNvPr id="29" name="グループ化 28">
              <a:extLst>
                <a:ext uri="{FF2B5EF4-FFF2-40B4-BE49-F238E27FC236}">
                  <a16:creationId xmlns:a16="http://schemas.microsoft.com/office/drawing/2014/main" id="{D826F1AA-F9DE-E790-663B-E317CD21C68B}"/>
                </a:ext>
              </a:extLst>
            </p:cNvPr>
            <p:cNvGrpSpPr/>
            <p:nvPr/>
          </p:nvGrpSpPr>
          <p:grpSpPr>
            <a:xfrm>
              <a:off x="323528" y="1772816"/>
              <a:ext cx="3816424" cy="2016224"/>
              <a:chOff x="323528" y="1772816"/>
              <a:chExt cx="3816424" cy="2016224"/>
            </a:xfrm>
          </p:grpSpPr>
          <p:grpSp>
            <p:nvGrpSpPr>
              <p:cNvPr id="60" name="グループ化 59">
                <a:extLst>
                  <a:ext uri="{FF2B5EF4-FFF2-40B4-BE49-F238E27FC236}">
                    <a16:creationId xmlns:a16="http://schemas.microsoft.com/office/drawing/2014/main" id="{4CF10029-B173-3775-E4D4-3114A792E636}"/>
                  </a:ext>
                </a:extLst>
              </p:cNvPr>
              <p:cNvGrpSpPr/>
              <p:nvPr/>
            </p:nvGrpSpPr>
            <p:grpSpPr>
              <a:xfrm>
                <a:off x="323528" y="1772816"/>
                <a:ext cx="3816424" cy="2016224"/>
                <a:chOff x="899592" y="4663482"/>
                <a:chExt cx="3816424" cy="2016224"/>
              </a:xfrm>
            </p:grpSpPr>
            <p:grpSp>
              <p:nvGrpSpPr>
                <p:cNvPr id="47" name="グループ化 46">
                  <a:extLst>
                    <a:ext uri="{FF2B5EF4-FFF2-40B4-BE49-F238E27FC236}">
                      <a16:creationId xmlns:a16="http://schemas.microsoft.com/office/drawing/2014/main" id="{ED983469-D0AE-CF38-FE18-B5A7FAE15A03}"/>
                    </a:ext>
                  </a:extLst>
                </p:cNvPr>
                <p:cNvGrpSpPr/>
                <p:nvPr/>
              </p:nvGrpSpPr>
              <p:grpSpPr>
                <a:xfrm>
                  <a:off x="971600" y="5455570"/>
                  <a:ext cx="3744416" cy="692497"/>
                  <a:chOff x="107504" y="1052736"/>
                  <a:chExt cx="3744416" cy="692497"/>
                </a:xfrm>
              </p:grpSpPr>
              <p:sp>
                <p:nvSpPr>
                  <p:cNvPr id="48" name="テキスト ボックス 47">
                    <a:extLst>
                      <a:ext uri="{FF2B5EF4-FFF2-40B4-BE49-F238E27FC236}">
                        <a16:creationId xmlns:a16="http://schemas.microsoft.com/office/drawing/2014/main" id="{442F285D-ABFF-193B-CBAF-8C8BF2B82BA3}"/>
                      </a:ext>
                    </a:extLst>
                  </p:cNvPr>
                  <p:cNvSpPr txBox="1"/>
                  <p:nvPr/>
                </p:nvSpPr>
                <p:spPr>
                  <a:xfrm>
                    <a:off x="107504" y="1052736"/>
                    <a:ext cx="3744416" cy="692497"/>
                  </a:xfrm>
                  <a:prstGeom prst="rect">
                    <a:avLst/>
                  </a:prstGeom>
                  <a:noFill/>
                </p:spPr>
                <p:txBody>
                  <a:bodyPr wrap="square" rtlCol="0">
                    <a:spAutoFit/>
                  </a:bodyPr>
                  <a:lstStyle/>
                  <a:p>
                    <a:r>
                      <a:rPr lang="ja-JP" altLang="en-US" sz="1600" dirty="0">
                        <a:latin typeface="メイリオ" panose="020B0604030504040204" pitchFamily="50" charset="-128"/>
                        <a:ea typeface="メイリオ" panose="020B0604030504040204" pitchFamily="50" charset="-128"/>
                      </a:rPr>
                      <a:t>ｘ　－</a:t>
                    </a:r>
                    <a:r>
                      <a:rPr lang="en-US" altLang="ja-JP" sz="1600" dirty="0">
                        <a:latin typeface="メイリオ" panose="020B0604030504040204" pitchFamily="50" charset="-128"/>
                        <a:ea typeface="メイリオ" panose="020B0604030504040204" pitchFamily="50" charset="-128"/>
                      </a:rPr>
                      <a:t>2</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0  </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1  </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2</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3  …</a:t>
                    </a:r>
                  </a:p>
                  <a:p>
                    <a:r>
                      <a:rPr lang="ja-JP" altLang="en-US" sz="700" dirty="0">
                        <a:latin typeface="メイリオ" panose="020B0604030504040204" pitchFamily="50" charset="-128"/>
                        <a:ea typeface="メイリオ" panose="020B0604030504040204" pitchFamily="50" charset="-128"/>
                      </a:rPr>
                      <a:t>　</a:t>
                    </a:r>
                    <a:endParaRPr lang="en-US" altLang="ja-JP" sz="700" dirty="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ｙ　－</a:t>
                    </a:r>
                    <a:r>
                      <a:rPr lang="en-US" altLang="ja-JP" sz="1600" dirty="0">
                        <a:latin typeface="メイリオ" panose="020B0604030504040204" pitchFamily="50" charset="-128"/>
                        <a:ea typeface="メイリオ" panose="020B0604030504040204" pitchFamily="50" charset="-128"/>
                      </a:rPr>
                      <a:t>7</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5</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11</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17</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23 …</a:t>
                    </a:r>
                    <a:r>
                      <a:rPr lang="ja-JP" altLang="en-US" sz="1600" dirty="0">
                        <a:latin typeface="メイリオ" panose="020B0604030504040204" pitchFamily="50" charset="-128"/>
                        <a:ea typeface="メイリオ" panose="020B0604030504040204" pitchFamily="50" charset="-128"/>
                      </a:rPr>
                      <a:t>　　</a:t>
                    </a:r>
                    <a:endParaRPr kumimoji="1" lang="ja-JP" altLang="en-US" sz="1600" dirty="0">
                      <a:latin typeface="メイリオ" panose="020B0604030504040204" pitchFamily="50" charset="-128"/>
                      <a:ea typeface="メイリオ" panose="020B0604030504040204" pitchFamily="50" charset="-128"/>
                    </a:endParaRPr>
                  </a:p>
                </p:txBody>
              </p:sp>
              <p:cxnSp>
                <p:nvCxnSpPr>
                  <p:cNvPr id="50" name="直線コネクタ 49">
                    <a:extLst>
                      <a:ext uri="{FF2B5EF4-FFF2-40B4-BE49-F238E27FC236}">
                        <a16:creationId xmlns:a16="http://schemas.microsoft.com/office/drawing/2014/main" id="{7EE360FD-2A57-D13B-98B9-6A3E72EE946A}"/>
                      </a:ext>
                    </a:extLst>
                  </p:cNvPr>
                  <p:cNvCxnSpPr>
                    <a:cxnSpLocks/>
                  </p:cNvCxnSpPr>
                  <p:nvPr/>
                </p:nvCxnSpPr>
                <p:spPr>
                  <a:xfrm>
                    <a:off x="467544" y="1052736"/>
                    <a:ext cx="0" cy="6480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a:extLst>
                      <a:ext uri="{FF2B5EF4-FFF2-40B4-BE49-F238E27FC236}">
                        <a16:creationId xmlns:a16="http://schemas.microsoft.com/office/drawing/2014/main" id="{32CA4AA0-ABAF-B142-B772-AD0E03DC320C}"/>
                      </a:ext>
                    </a:extLst>
                  </p:cNvPr>
                  <p:cNvCxnSpPr>
                    <a:cxnSpLocks/>
                  </p:cNvCxnSpPr>
                  <p:nvPr/>
                </p:nvCxnSpPr>
                <p:spPr>
                  <a:xfrm>
                    <a:off x="107504" y="1412776"/>
                    <a:ext cx="331236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2" name="矢印: 下カーブ 51">
                  <a:extLst>
                    <a:ext uri="{FF2B5EF4-FFF2-40B4-BE49-F238E27FC236}">
                      <a16:creationId xmlns:a16="http://schemas.microsoft.com/office/drawing/2014/main" id="{0CED951B-F2AB-18E2-F098-CE9B66BBC997}"/>
                    </a:ext>
                  </a:extLst>
                </p:cNvPr>
                <p:cNvSpPr/>
                <p:nvPr/>
              </p:nvSpPr>
              <p:spPr>
                <a:xfrm>
                  <a:off x="1691680" y="5311554"/>
                  <a:ext cx="432048" cy="144016"/>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3" name="矢印: 下カーブ 52">
                  <a:extLst>
                    <a:ext uri="{FF2B5EF4-FFF2-40B4-BE49-F238E27FC236}">
                      <a16:creationId xmlns:a16="http://schemas.microsoft.com/office/drawing/2014/main" id="{9B7F85D1-25B2-81D7-FA15-5470D936B733}"/>
                    </a:ext>
                  </a:extLst>
                </p:cNvPr>
                <p:cNvSpPr/>
                <p:nvPr/>
              </p:nvSpPr>
              <p:spPr>
                <a:xfrm flipV="1">
                  <a:off x="1691680" y="6103642"/>
                  <a:ext cx="432048" cy="144016"/>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4" name="テキスト ボックス 53">
                  <a:extLst>
                    <a:ext uri="{FF2B5EF4-FFF2-40B4-BE49-F238E27FC236}">
                      <a16:creationId xmlns:a16="http://schemas.microsoft.com/office/drawing/2014/main" id="{1617EC85-424D-185D-EBC3-D629A7EE9A72}"/>
                    </a:ext>
                  </a:extLst>
                </p:cNvPr>
                <p:cNvSpPr txBox="1"/>
                <p:nvPr/>
              </p:nvSpPr>
              <p:spPr>
                <a:xfrm>
                  <a:off x="1619672" y="6319666"/>
                  <a:ext cx="2880315" cy="338554"/>
                </a:xfrm>
                <a:prstGeom prst="rect">
                  <a:avLst/>
                </a:prstGeom>
                <a:noFill/>
              </p:spPr>
              <p:txBody>
                <a:bodyPr wrap="square" rtlCol="0">
                  <a:spAutoFit/>
                </a:bodyPr>
                <a:lstStyle/>
                <a:p>
                  <a:r>
                    <a:rPr lang="en-US" altLang="ja-JP" sz="1600" dirty="0">
                      <a:latin typeface="メイリオ" panose="020B0604030504040204" pitchFamily="50" charset="-128"/>
                      <a:ea typeface="メイリオ" panose="020B0604030504040204" pitchFamily="50" charset="-128"/>
                    </a:rPr>
                    <a:t>+6</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+6</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+6</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+6   +6</a:t>
                  </a:r>
                  <a:r>
                    <a:rPr lang="ja-JP" altLang="en-US" sz="1600" dirty="0">
                      <a:latin typeface="メイリオ" panose="020B0604030504040204" pitchFamily="50" charset="-128"/>
                      <a:ea typeface="メイリオ" panose="020B0604030504040204" pitchFamily="50" charset="-128"/>
                    </a:rPr>
                    <a:t>　　</a:t>
                  </a:r>
                  <a:endParaRPr kumimoji="1" lang="ja-JP" altLang="en-US" sz="1600" dirty="0">
                    <a:latin typeface="メイリオ" panose="020B0604030504040204" pitchFamily="50" charset="-128"/>
                    <a:ea typeface="メイリオ" panose="020B0604030504040204" pitchFamily="50" charset="-128"/>
                  </a:endParaRPr>
                </a:p>
              </p:txBody>
            </p:sp>
            <p:sp>
              <p:nvSpPr>
                <p:cNvPr id="55" name="テキスト ボックス 54">
                  <a:extLst>
                    <a:ext uri="{FF2B5EF4-FFF2-40B4-BE49-F238E27FC236}">
                      <a16:creationId xmlns:a16="http://schemas.microsoft.com/office/drawing/2014/main" id="{4F239976-21B7-A48A-4E13-D39AC7568B0D}"/>
                    </a:ext>
                  </a:extLst>
                </p:cNvPr>
                <p:cNvSpPr txBox="1"/>
                <p:nvPr/>
              </p:nvSpPr>
              <p:spPr>
                <a:xfrm>
                  <a:off x="1619672" y="5023522"/>
                  <a:ext cx="2880315" cy="338554"/>
                </a:xfrm>
                <a:prstGeom prst="rect">
                  <a:avLst/>
                </a:prstGeom>
                <a:noFill/>
              </p:spPr>
              <p:txBody>
                <a:bodyPr wrap="square" rtlCol="0">
                  <a:spAutoFit/>
                </a:bodyPr>
                <a:lstStyle/>
                <a:p>
                  <a:r>
                    <a:rPr lang="en-US" altLang="ja-JP" sz="1600" dirty="0">
                      <a:latin typeface="メイリオ" panose="020B0604030504040204" pitchFamily="50" charset="-128"/>
                      <a:ea typeface="メイリオ" panose="020B0604030504040204" pitchFamily="50" charset="-128"/>
                    </a:rPr>
                    <a:t>+1    +1   +1</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+1   +1</a:t>
                  </a:r>
                  <a:r>
                    <a:rPr lang="ja-JP" altLang="en-US" sz="1600" dirty="0">
                      <a:latin typeface="メイリオ" panose="020B0604030504040204" pitchFamily="50" charset="-128"/>
                      <a:ea typeface="メイリオ" panose="020B0604030504040204" pitchFamily="50" charset="-128"/>
                    </a:rPr>
                    <a:t>　　</a:t>
                  </a:r>
                  <a:endParaRPr kumimoji="1" lang="ja-JP" altLang="en-US" sz="1600" dirty="0">
                    <a:latin typeface="メイリオ" panose="020B0604030504040204" pitchFamily="50" charset="-128"/>
                    <a:ea typeface="メイリオ" panose="020B0604030504040204" pitchFamily="50" charset="-128"/>
                  </a:endParaRPr>
                </a:p>
              </p:txBody>
            </p:sp>
            <p:sp>
              <p:nvSpPr>
                <p:cNvPr id="56" name="正方形/長方形 55">
                  <a:extLst>
                    <a:ext uri="{FF2B5EF4-FFF2-40B4-BE49-F238E27FC236}">
                      <a16:creationId xmlns:a16="http://schemas.microsoft.com/office/drawing/2014/main" id="{E51A42B5-D4F6-8123-9F00-18C9C78216A5}"/>
                    </a:ext>
                  </a:extLst>
                </p:cNvPr>
                <p:cNvSpPr/>
                <p:nvPr/>
              </p:nvSpPr>
              <p:spPr>
                <a:xfrm>
                  <a:off x="899592" y="4663482"/>
                  <a:ext cx="3816424" cy="2016224"/>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 name="矢印: 下カーブ 18">
                <a:extLst>
                  <a:ext uri="{FF2B5EF4-FFF2-40B4-BE49-F238E27FC236}">
                    <a16:creationId xmlns:a16="http://schemas.microsoft.com/office/drawing/2014/main" id="{95FBF799-E434-AF66-E5A9-AA993AEAA705}"/>
                  </a:ext>
                </a:extLst>
              </p:cNvPr>
              <p:cNvSpPr/>
              <p:nvPr/>
            </p:nvSpPr>
            <p:spPr>
              <a:xfrm>
                <a:off x="1619672" y="2420888"/>
                <a:ext cx="432048" cy="144016"/>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0" name="矢印: 下カーブ 19">
                <a:extLst>
                  <a:ext uri="{FF2B5EF4-FFF2-40B4-BE49-F238E27FC236}">
                    <a16:creationId xmlns:a16="http://schemas.microsoft.com/office/drawing/2014/main" id="{C1A016F5-2158-9E85-04CB-2ADA581D26FD}"/>
                  </a:ext>
                </a:extLst>
              </p:cNvPr>
              <p:cNvSpPr/>
              <p:nvPr/>
            </p:nvSpPr>
            <p:spPr>
              <a:xfrm>
                <a:off x="2123728" y="2420888"/>
                <a:ext cx="432048" cy="144016"/>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2" name="矢印: 下カーブ 21">
                <a:extLst>
                  <a:ext uri="{FF2B5EF4-FFF2-40B4-BE49-F238E27FC236}">
                    <a16:creationId xmlns:a16="http://schemas.microsoft.com/office/drawing/2014/main" id="{DEB29145-0B1C-E22C-0A16-5C914D44A32F}"/>
                  </a:ext>
                </a:extLst>
              </p:cNvPr>
              <p:cNvSpPr/>
              <p:nvPr/>
            </p:nvSpPr>
            <p:spPr>
              <a:xfrm>
                <a:off x="2627784" y="2420888"/>
                <a:ext cx="432048" cy="144016"/>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23" name="矢印: 下カーブ 22">
              <a:extLst>
                <a:ext uri="{FF2B5EF4-FFF2-40B4-BE49-F238E27FC236}">
                  <a16:creationId xmlns:a16="http://schemas.microsoft.com/office/drawing/2014/main" id="{40E93373-C486-7EFC-96AC-C2336AD43B45}"/>
                </a:ext>
              </a:extLst>
            </p:cNvPr>
            <p:cNvSpPr/>
            <p:nvPr/>
          </p:nvSpPr>
          <p:spPr>
            <a:xfrm flipV="1">
              <a:off x="1619672" y="3212976"/>
              <a:ext cx="432048" cy="144016"/>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4" name="矢印: 下カーブ 23">
              <a:extLst>
                <a:ext uri="{FF2B5EF4-FFF2-40B4-BE49-F238E27FC236}">
                  <a16:creationId xmlns:a16="http://schemas.microsoft.com/office/drawing/2014/main" id="{C701482E-F7B4-8E34-21E8-A276FD3F547A}"/>
                </a:ext>
              </a:extLst>
            </p:cNvPr>
            <p:cNvSpPr/>
            <p:nvPr/>
          </p:nvSpPr>
          <p:spPr>
            <a:xfrm flipV="1">
              <a:off x="2123728" y="3212976"/>
              <a:ext cx="432048" cy="144016"/>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8" name="矢印: 下カーブ 27">
              <a:extLst>
                <a:ext uri="{FF2B5EF4-FFF2-40B4-BE49-F238E27FC236}">
                  <a16:creationId xmlns:a16="http://schemas.microsoft.com/office/drawing/2014/main" id="{0225C74F-E5CC-7495-7CD1-C76173026650}"/>
                </a:ext>
              </a:extLst>
            </p:cNvPr>
            <p:cNvSpPr/>
            <p:nvPr/>
          </p:nvSpPr>
          <p:spPr>
            <a:xfrm flipV="1">
              <a:off x="2627784" y="3212976"/>
              <a:ext cx="432048" cy="144016"/>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31" name="吹き出し: 角を丸めた四角形 30">
            <a:extLst>
              <a:ext uri="{FF2B5EF4-FFF2-40B4-BE49-F238E27FC236}">
                <a16:creationId xmlns:a16="http://schemas.microsoft.com/office/drawing/2014/main" id="{587EF694-FF3E-03DB-BB0B-F6AB9DAE7F58}"/>
              </a:ext>
            </a:extLst>
          </p:cNvPr>
          <p:cNvSpPr/>
          <p:nvPr/>
        </p:nvSpPr>
        <p:spPr>
          <a:xfrm>
            <a:off x="179512" y="5445224"/>
            <a:ext cx="3384376" cy="360040"/>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あっ、変化の割合の６と同じだ。</a:t>
            </a:r>
          </a:p>
        </p:txBody>
      </p:sp>
      <p:sp>
        <p:nvSpPr>
          <p:cNvPr id="32" name="矢印: 下カーブ 31">
            <a:extLst>
              <a:ext uri="{FF2B5EF4-FFF2-40B4-BE49-F238E27FC236}">
                <a16:creationId xmlns:a16="http://schemas.microsoft.com/office/drawing/2014/main" id="{DEB1E1D5-DB35-CE4B-A745-529728D99471}"/>
              </a:ext>
            </a:extLst>
          </p:cNvPr>
          <p:cNvSpPr/>
          <p:nvPr/>
        </p:nvSpPr>
        <p:spPr>
          <a:xfrm>
            <a:off x="3203848" y="2636912"/>
            <a:ext cx="432048" cy="144016"/>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3" name="矢印: 下カーブ 32">
            <a:extLst>
              <a:ext uri="{FF2B5EF4-FFF2-40B4-BE49-F238E27FC236}">
                <a16:creationId xmlns:a16="http://schemas.microsoft.com/office/drawing/2014/main" id="{DEFFCA81-049C-3532-E167-EDD21057A952}"/>
              </a:ext>
            </a:extLst>
          </p:cNvPr>
          <p:cNvSpPr/>
          <p:nvPr/>
        </p:nvSpPr>
        <p:spPr>
          <a:xfrm flipV="1">
            <a:off x="3203848" y="3429000"/>
            <a:ext cx="432048" cy="144016"/>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7" name="吹き出し: 角を丸めた四角形 36">
            <a:extLst>
              <a:ext uri="{FF2B5EF4-FFF2-40B4-BE49-F238E27FC236}">
                <a16:creationId xmlns:a16="http://schemas.microsoft.com/office/drawing/2014/main" id="{1319B70A-3F18-3D11-7541-5DF5B11C2193}"/>
              </a:ext>
            </a:extLst>
          </p:cNvPr>
          <p:cNvSpPr/>
          <p:nvPr/>
        </p:nvSpPr>
        <p:spPr>
          <a:xfrm>
            <a:off x="6876256" y="3284984"/>
            <a:ext cx="1656184" cy="648072"/>
          </a:xfrm>
          <a:prstGeom prst="wedgeRoundRectCallout">
            <a:avLst>
              <a:gd name="adj1" fmla="val 58782"/>
              <a:gd name="adj2" fmla="val 37893"/>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ｙ＝ａｘ＋ｂのａやｂを変えても同じことがいえるのかな？</a:t>
            </a:r>
            <a:endParaRPr lang="en-US" altLang="ja-JP" sz="1100" dirty="0">
              <a:latin typeface="メイリオ" panose="020B0604030504040204" pitchFamily="50" charset="-128"/>
              <a:ea typeface="メイリオ" panose="020B0604030504040204" pitchFamily="50" charset="-128"/>
            </a:endParaRPr>
          </a:p>
        </p:txBody>
      </p:sp>
      <p:pic>
        <p:nvPicPr>
          <p:cNvPr id="43" name="Picture 2" descr="先生の男の子のイラスト（将来の夢）">
            <a:extLst>
              <a:ext uri="{FF2B5EF4-FFF2-40B4-BE49-F238E27FC236}">
                <a16:creationId xmlns:a16="http://schemas.microsoft.com/office/drawing/2014/main" id="{A3EDF465-9FA6-277B-20E8-1A4F960C812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16216" y="4941168"/>
            <a:ext cx="573740" cy="57374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descr="セーラー服を着た女子学生のイラスト（冬服・学生服）">
            <a:extLst>
              <a:ext uri="{FF2B5EF4-FFF2-40B4-BE49-F238E27FC236}">
                <a16:creationId xmlns:a16="http://schemas.microsoft.com/office/drawing/2014/main" id="{89B4C8D0-56DD-110F-602B-5DBABA37AD7F}"/>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23145" t="7847" r="22115" b="57197"/>
          <a:stretch/>
        </p:blipFill>
        <p:spPr bwMode="auto">
          <a:xfrm>
            <a:off x="8710432" y="3501008"/>
            <a:ext cx="433568" cy="51060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descr="セーラー服を着た女子学生のイラスト（冬服・学生服）">
            <a:extLst>
              <a:ext uri="{FF2B5EF4-FFF2-40B4-BE49-F238E27FC236}">
                <a16:creationId xmlns:a16="http://schemas.microsoft.com/office/drawing/2014/main" id="{7E553A01-1A14-D317-542A-2BD9DD0AFE85}"/>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23145" t="7847" r="22115" b="57197"/>
          <a:stretch/>
        </p:blipFill>
        <p:spPr bwMode="auto">
          <a:xfrm>
            <a:off x="3995936" y="6021288"/>
            <a:ext cx="433568" cy="510609"/>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6" descr="セーラー服を着た女子学生のイラスト（冬服・学生服）">
            <a:extLst>
              <a:ext uri="{FF2B5EF4-FFF2-40B4-BE49-F238E27FC236}">
                <a16:creationId xmlns:a16="http://schemas.microsoft.com/office/drawing/2014/main" id="{EFD06C74-F794-27C6-25C8-4B1BBC12D6E1}"/>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23145" t="7847" r="22115" b="57197"/>
          <a:stretch/>
        </p:blipFill>
        <p:spPr bwMode="auto">
          <a:xfrm>
            <a:off x="3923928" y="4869160"/>
            <a:ext cx="433568" cy="510609"/>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4" descr="学ランを着た男子学生のイラスト（冬服・学生服）">
            <a:extLst>
              <a:ext uri="{FF2B5EF4-FFF2-40B4-BE49-F238E27FC236}">
                <a16:creationId xmlns:a16="http://schemas.microsoft.com/office/drawing/2014/main" id="{A5BE0A2F-2FC0-553F-2429-DEB0D9D8F7FB}"/>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b="58275"/>
          <a:stretch/>
        </p:blipFill>
        <p:spPr bwMode="auto">
          <a:xfrm>
            <a:off x="3635896" y="5373216"/>
            <a:ext cx="730002" cy="561756"/>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4" descr="学ランを着た男子学生のイラスト（冬服・学生服）">
            <a:extLst>
              <a:ext uri="{FF2B5EF4-FFF2-40B4-BE49-F238E27FC236}">
                <a16:creationId xmlns:a16="http://schemas.microsoft.com/office/drawing/2014/main" id="{80A091C6-94A1-0EA8-A4AD-8A59CE721C12}"/>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b="58275"/>
          <a:stretch/>
        </p:blipFill>
        <p:spPr bwMode="auto">
          <a:xfrm>
            <a:off x="8532440" y="2492896"/>
            <a:ext cx="730002" cy="561756"/>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a:extLst>
              <a:ext uri="{FF2B5EF4-FFF2-40B4-BE49-F238E27FC236}">
                <a16:creationId xmlns:a16="http://schemas.microsoft.com/office/drawing/2014/main" id="{6F1A47C3-B633-528E-7A49-E640A00271FD}"/>
              </a:ext>
            </a:extLst>
          </p:cNvPr>
          <p:cNvSpPr/>
          <p:nvPr/>
        </p:nvSpPr>
        <p:spPr>
          <a:xfrm>
            <a:off x="2843808" y="163926"/>
            <a:ext cx="432048" cy="383855"/>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962837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A8DB3D-B96B-950E-E66E-4AC95B333E09}"/>
            </a:ext>
          </a:extLst>
        </p:cNvPr>
        <p:cNvGrpSpPr/>
        <p:nvPr/>
      </p:nvGrpSpPr>
      <p:grpSpPr>
        <a:xfrm>
          <a:off x="0" y="0"/>
          <a:ext cx="0" cy="0"/>
          <a:chOff x="0" y="0"/>
          <a:chExt cx="0" cy="0"/>
        </a:xfrm>
      </p:grpSpPr>
      <p:sp>
        <p:nvSpPr>
          <p:cNvPr id="6" name="タイトル 1">
            <a:extLst>
              <a:ext uri="{FF2B5EF4-FFF2-40B4-BE49-F238E27FC236}">
                <a16:creationId xmlns:a16="http://schemas.microsoft.com/office/drawing/2014/main" id="{DF70D7C7-4DD9-7E59-5C6D-8850EB045B91}"/>
              </a:ext>
            </a:extLst>
          </p:cNvPr>
          <p:cNvSpPr txBox="1">
            <a:spLocks/>
          </p:cNvSpPr>
          <p:nvPr/>
        </p:nvSpPr>
        <p:spPr>
          <a:xfrm>
            <a:off x="107504" y="75401"/>
            <a:ext cx="8928992" cy="560905"/>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4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数学 ９ （２）　</a:t>
            </a:r>
            <a:r>
              <a:rPr lang="ja-JP" altLang="en-US" sz="2400" b="1" spc="-150"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統合的・発展的に考察すること</a:t>
            </a:r>
          </a:p>
        </p:txBody>
      </p:sp>
      <p:sp>
        <p:nvSpPr>
          <p:cNvPr id="5" name="テキスト ボックス 4">
            <a:extLst>
              <a:ext uri="{FF2B5EF4-FFF2-40B4-BE49-F238E27FC236}">
                <a16:creationId xmlns:a16="http://schemas.microsoft.com/office/drawing/2014/main" id="{141E8E8C-B734-848F-3B28-8441E7F5EFB7}"/>
              </a:ext>
            </a:extLst>
          </p:cNvPr>
          <p:cNvSpPr txBox="1"/>
          <p:nvPr/>
        </p:nvSpPr>
        <p:spPr>
          <a:xfrm>
            <a:off x="-16973" y="704890"/>
            <a:ext cx="8905002" cy="707886"/>
          </a:xfrm>
          <a:prstGeom prst="rect">
            <a:avLst/>
          </a:prstGeom>
          <a:noFill/>
        </p:spPr>
        <p:txBody>
          <a:bodyPr wrap="none" rtlCol="0">
            <a:spAutoFit/>
          </a:bodyPr>
          <a:lstStyle/>
          <a:p>
            <a:r>
              <a:rPr kumimoji="1" lang="en-US" altLang="ja-JP" sz="2000" b="1" dirty="0">
                <a:latin typeface="メイリオ" panose="020B0604030504040204" pitchFamily="50" charset="-128"/>
                <a:ea typeface="メイリオ" panose="020B0604030504040204" pitchFamily="50" charset="-128"/>
              </a:rPr>
              <a:t>【</a:t>
            </a:r>
            <a:r>
              <a:rPr kumimoji="1" lang="ja-JP" altLang="en-US" sz="2000" b="1" dirty="0">
                <a:latin typeface="メイリオ" panose="020B0604030504040204" pitchFamily="50" charset="-128"/>
                <a:ea typeface="メイリオ" panose="020B0604030504040204" pitchFamily="50" charset="-128"/>
              </a:rPr>
              <a:t>出題の趣旨</a:t>
            </a:r>
            <a:r>
              <a:rPr kumimoji="1" lang="en-US" altLang="ja-JP" sz="2000" b="1"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統合的・発展的に考え、成り立つ事柄を見いだし、数学的な</a:t>
            </a:r>
            <a:endParaRPr lang="en-US" altLang="ja-JP" sz="2000" b="1" dirty="0">
              <a:latin typeface="メイリオ" panose="020B0604030504040204" pitchFamily="50" charset="-128"/>
              <a:ea typeface="メイリオ" panose="020B0604030504040204" pitchFamily="50" charset="-128"/>
            </a:endParaRPr>
          </a:p>
          <a:p>
            <a:pPr marL="1790700" indent="-1790700"/>
            <a:r>
              <a:rPr lang="en-US" altLang="ja-JP" sz="2000" b="1" dirty="0">
                <a:latin typeface="メイリオ" panose="020B0604030504040204" pitchFamily="50" charset="-128"/>
                <a:ea typeface="メイリオ" panose="020B0604030504040204" pitchFamily="50" charset="-128"/>
              </a:rPr>
              <a:t>	</a:t>
            </a:r>
            <a:r>
              <a:rPr lang="ja-JP" altLang="en-US" sz="2000" b="1" dirty="0">
                <a:latin typeface="メイリオ" panose="020B0604030504040204" pitchFamily="50" charset="-128"/>
                <a:ea typeface="メイリオ" panose="020B0604030504040204" pitchFamily="50" charset="-128"/>
              </a:rPr>
              <a:t>表現を用いて説明することができるかどうかをみる</a:t>
            </a:r>
            <a:r>
              <a:rPr lang="ja-JP" altLang="en-US" sz="2000" b="1" spc="-150" dirty="0">
                <a:latin typeface="メイリオ" panose="020B0604030504040204" pitchFamily="50" charset="-128"/>
                <a:ea typeface="メイリオ" panose="020B0604030504040204" pitchFamily="50" charset="-128"/>
              </a:rPr>
              <a:t>。</a:t>
            </a:r>
            <a:endParaRPr kumimoji="1" lang="ja-JP" altLang="en-US" sz="2000" b="1" spc="-150" dirty="0">
              <a:latin typeface="メイリオ" panose="020B0604030504040204" pitchFamily="50" charset="-128"/>
              <a:ea typeface="メイリオ" panose="020B0604030504040204" pitchFamily="50" charset="-128"/>
            </a:endParaRPr>
          </a:p>
        </p:txBody>
      </p:sp>
      <p:sp>
        <p:nvSpPr>
          <p:cNvPr id="22" name="テキスト ボックス 21">
            <a:extLst>
              <a:ext uri="{FF2B5EF4-FFF2-40B4-BE49-F238E27FC236}">
                <a16:creationId xmlns:a16="http://schemas.microsoft.com/office/drawing/2014/main" id="{044D1B00-049B-8731-543E-4F74196AA8AA}"/>
              </a:ext>
            </a:extLst>
          </p:cNvPr>
          <p:cNvSpPr txBox="1"/>
          <p:nvPr/>
        </p:nvSpPr>
        <p:spPr>
          <a:xfrm>
            <a:off x="251520" y="5985011"/>
            <a:ext cx="6191483" cy="867545"/>
          </a:xfrm>
          <a:prstGeom prst="rect">
            <a:avLst/>
          </a:prstGeom>
          <a:noFill/>
        </p:spPr>
        <p:txBody>
          <a:bodyPr wrap="square" rtlCol="0">
            <a:spAutoFit/>
          </a:bodyPr>
          <a:lstStyle/>
          <a:p>
            <a:pPr algn="just">
              <a:lnSpc>
                <a:spcPts val="1500"/>
              </a:lnSpc>
            </a:pP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正答の条件</a:t>
            </a:r>
            <a:r>
              <a:rPr lang="en-US" altLang="ja-JP" sz="1400" b="1" dirty="0">
                <a:latin typeface="メイリオ" panose="020B0604030504040204" pitchFamily="50" charset="-128"/>
                <a:ea typeface="メイリオ" panose="020B0604030504040204" pitchFamily="50" charset="-128"/>
              </a:rPr>
              <a:t>】</a:t>
            </a:r>
          </a:p>
          <a:p>
            <a:pPr marL="271463" algn="just">
              <a:lnSpc>
                <a:spcPts val="1500"/>
              </a:lnSpc>
            </a:pPr>
            <a:r>
              <a:rPr lang="ja-JP" altLang="en-US" sz="1400" b="1" dirty="0">
                <a:latin typeface="メイリオ" panose="020B0604030504040204" pitchFamily="50" charset="-128"/>
                <a:ea typeface="メイリオ" panose="020B0604030504040204" pitchFamily="50" charset="-128"/>
              </a:rPr>
              <a:t>エを選択して、</a:t>
            </a:r>
            <a:endParaRPr lang="en-US" altLang="ja-JP" sz="1400" b="1" dirty="0">
              <a:latin typeface="メイリオ" panose="020B0604030504040204" pitchFamily="50" charset="-128"/>
              <a:ea typeface="メイリオ" panose="020B0604030504040204" pitchFamily="50" charset="-128"/>
            </a:endParaRPr>
          </a:p>
          <a:p>
            <a:pPr marL="271463" algn="just">
              <a:lnSpc>
                <a:spcPts val="1500"/>
              </a:lnSpc>
            </a:pPr>
            <a:r>
              <a:rPr lang="ja-JP" altLang="en-US" sz="1400" b="1" dirty="0">
                <a:latin typeface="メイリオ" panose="020B0604030504040204" pitchFamily="50" charset="-128"/>
                <a:ea typeface="メイリオ" panose="020B0604030504040204" pitchFamily="50" charset="-128"/>
              </a:rPr>
              <a:t>「②、③より、ＡＤ＋ＤＦ＝ＢＣ＋ＢＥ</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④」と記述しているもの。（ＡＦ＝ＥＣが導けるものを含む。）</a:t>
            </a:r>
            <a:endParaRPr lang="en-US" altLang="ja-JP" sz="1400" b="1" dirty="0">
              <a:latin typeface="メイリオ" panose="020B0604030504040204" pitchFamily="50" charset="-128"/>
              <a:ea typeface="メイリオ" panose="020B0604030504040204" pitchFamily="50" charset="-128"/>
            </a:endParaRPr>
          </a:p>
        </p:txBody>
      </p:sp>
      <p:pic>
        <p:nvPicPr>
          <p:cNvPr id="4" name="図 3">
            <a:extLst>
              <a:ext uri="{FF2B5EF4-FFF2-40B4-BE49-F238E27FC236}">
                <a16:creationId xmlns:a16="http://schemas.microsoft.com/office/drawing/2014/main" id="{AF41DEFE-F3F5-36FE-3779-EE53DCEC5A65}"/>
              </a:ext>
            </a:extLst>
          </p:cNvPr>
          <p:cNvPicPr>
            <a:picLocks noChangeAspect="1"/>
          </p:cNvPicPr>
          <p:nvPr/>
        </p:nvPicPr>
        <p:blipFill>
          <a:blip r:embed="rId3"/>
          <a:stretch>
            <a:fillRect/>
          </a:stretch>
        </p:blipFill>
        <p:spPr>
          <a:xfrm>
            <a:off x="179512" y="1399829"/>
            <a:ext cx="3312368" cy="4477443"/>
          </a:xfrm>
          <a:prstGeom prst="rect">
            <a:avLst/>
          </a:prstGeom>
        </p:spPr>
      </p:pic>
      <p:pic>
        <p:nvPicPr>
          <p:cNvPr id="9" name="図 8">
            <a:extLst>
              <a:ext uri="{FF2B5EF4-FFF2-40B4-BE49-F238E27FC236}">
                <a16:creationId xmlns:a16="http://schemas.microsoft.com/office/drawing/2014/main" id="{72D1662A-C078-CBD1-29AB-468E855406E2}"/>
              </a:ext>
            </a:extLst>
          </p:cNvPr>
          <p:cNvPicPr>
            <a:picLocks noChangeAspect="1"/>
          </p:cNvPicPr>
          <p:nvPr/>
        </p:nvPicPr>
        <p:blipFill>
          <a:blip r:embed="rId4"/>
          <a:stretch>
            <a:fillRect/>
          </a:stretch>
        </p:blipFill>
        <p:spPr>
          <a:xfrm>
            <a:off x="3347864" y="1340768"/>
            <a:ext cx="3384376" cy="4544095"/>
          </a:xfrm>
          <a:prstGeom prst="rect">
            <a:avLst/>
          </a:prstGeom>
        </p:spPr>
      </p:pic>
      <p:sp>
        <p:nvSpPr>
          <p:cNvPr id="2" name="角丸四角形 7">
            <a:extLst>
              <a:ext uri="{FF2B5EF4-FFF2-40B4-BE49-F238E27FC236}">
                <a16:creationId xmlns:a16="http://schemas.microsoft.com/office/drawing/2014/main" id="{C6801D86-E3F9-1490-8178-7CB3EF995E81}"/>
              </a:ext>
            </a:extLst>
          </p:cNvPr>
          <p:cNvSpPr/>
          <p:nvPr/>
        </p:nvSpPr>
        <p:spPr>
          <a:xfrm>
            <a:off x="6444208" y="5526554"/>
            <a:ext cx="2592288" cy="1214814"/>
          </a:xfrm>
          <a:prstGeom prst="roundRect">
            <a:avLst>
              <a:gd name="adj" fmla="val 7999"/>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2400" dirty="0">
                <a:solidFill>
                  <a:srgbClr val="000000"/>
                </a:solidFill>
                <a:latin typeface="メイリオ" panose="020B0604030504040204" pitchFamily="50" charset="-128"/>
                <a:ea typeface="メイリオ" panose="020B0604030504040204" pitchFamily="50" charset="-128"/>
              </a:rPr>
              <a:t>広島県　</a:t>
            </a:r>
            <a:r>
              <a:rPr lang="en-US" altLang="ja-JP" sz="2400" dirty="0">
                <a:solidFill>
                  <a:schemeClr val="tx1"/>
                </a:solidFill>
                <a:latin typeface="メイリオ" panose="020B0604030504040204" pitchFamily="50" charset="-128"/>
                <a:ea typeface="メイリオ" panose="020B0604030504040204" pitchFamily="50" charset="-128"/>
              </a:rPr>
              <a:t>34.4</a:t>
            </a:r>
            <a:r>
              <a:rPr lang="ja-JP" altLang="en-US" sz="2400" dirty="0">
                <a:solidFill>
                  <a:schemeClr val="tx1"/>
                </a:solidFill>
                <a:latin typeface="メイリオ" panose="020B0604030504040204" pitchFamily="50" charset="-128"/>
                <a:ea typeface="メイリオ" panose="020B0604030504040204" pitchFamily="50" charset="-128"/>
              </a:rPr>
              <a:t>％</a:t>
            </a:r>
            <a:endParaRPr lang="en-US" altLang="ja-JP" sz="2400" dirty="0">
              <a:solidFill>
                <a:schemeClr val="tx1"/>
              </a:solidFill>
              <a:latin typeface="メイリオ" panose="020B0604030504040204" pitchFamily="50" charset="-128"/>
              <a:ea typeface="メイリオ" panose="020B0604030504040204" pitchFamily="50" charset="-128"/>
            </a:endParaRPr>
          </a:p>
          <a:p>
            <a:r>
              <a:rPr lang="ja-JP" altLang="en-US" sz="2400" dirty="0">
                <a:solidFill>
                  <a:schemeClr val="tx1"/>
                </a:solidFill>
                <a:latin typeface="メイリオ" panose="020B0604030504040204" pitchFamily="50" charset="-128"/>
                <a:ea typeface="メイリオ" panose="020B0604030504040204" pitchFamily="50" charset="-128"/>
              </a:rPr>
              <a:t>全　国　</a:t>
            </a:r>
            <a:r>
              <a:rPr lang="en-US" altLang="ja-JP" sz="2400" dirty="0">
                <a:solidFill>
                  <a:schemeClr val="tx1"/>
                </a:solidFill>
                <a:latin typeface="メイリオ" panose="020B0604030504040204" pitchFamily="50" charset="-128"/>
                <a:ea typeface="メイリオ" panose="020B0604030504040204" pitchFamily="50" charset="-128"/>
              </a:rPr>
              <a:t>36.3</a:t>
            </a:r>
            <a:r>
              <a:rPr lang="ja-JP" altLang="en-US" sz="2400" dirty="0">
                <a:solidFill>
                  <a:schemeClr val="tx1"/>
                </a:solidFill>
                <a:latin typeface="メイリオ" panose="020B0604030504040204" pitchFamily="50" charset="-128"/>
                <a:ea typeface="メイリオ" panose="020B0604030504040204" pitchFamily="50" charset="-128"/>
              </a:rPr>
              <a:t>％</a:t>
            </a:r>
            <a:endParaRPr lang="en-US" altLang="ja-JP" sz="2400" dirty="0">
              <a:solidFill>
                <a:schemeClr val="tx1"/>
              </a:solidFill>
              <a:latin typeface="メイリオ" panose="020B0604030504040204" pitchFamily="50" charset="-128"/>
              <a:ea typeface="メイリオ" panose="020B0604030504040204" pitchFamily="50" charset="-128"/>
            </a:endParaRPr>
          </a:p>
          <a:p>
            <a:r>
              <a:rPr kumimoji="1" lang="ja-JP" altLang="en-US" sz="2400" dirty="0">
                <a:solidFill>
                  <a:srgbClr val="000000"/>
                </a:solidFill>
                <a:latin typeface="メイリオ" panose="020B0604030504040204" pitchFamily="50" charset="-128"/>
                <a:ea typeface="メイリオ" panose="020B0604030504040204" pitchFamily="50" charset="-128"/>
              </a:rPr>
              <a:t>　差　  </a:t>
            </a:r>
            <a:r>
              <a:rPr kumimoji="1" lang="ja-JP" altLang="en-US" sz="2400" b="1" dirty="0">
                <a:solidFill>
                  <a:srgbClr val="FF0000"/>
                </a:solidFill>
                <a:latin typeface="メイリオ" panose="020B0604030504040204" pitchFamily="50" charset="-128"/>
                <a:ea typeface="メイリオ" panose="020B0604030504040204" pitchFamily="50" charset="-128"/>
              </a:rPr>
              <a:t>－</a:t>
            </a:r>
            <a:r>
              <a:rPr kumimoji="1" lang="en-US" altLang="ja-JP" sz="2400" b="1" dirty="0">
                <a:solidFill>
                  <a:srgbClr val="FF0000"/>
                </a:solidFill>
                <a:latin typeface="メイリオ" panose="020B0604030504040204" pitchFamily="50" charset="-128"/>
                <a:ea typeface="メイリオ" panose="020B0604030504040204" pitchFamily="50" charset="-128"/>
              </a:rPr>
              <a:t>1</a:t>
            </a:r>
            <a:r>
              <a:rPr lang="en-US" altLang="ja-JP" sz="2400" b="1" dirty="0">
                <a:solidFill>
                  <a:srgbClr val="FF0000"/>
                </a:solidFill>
                <a:latin typeface="メイリオ" panose="020B0604030504040204" pitchFamily="50" charset="-128"/>
                <a:ea typeface="メイリオ" panose="020B0604030504040204" pitchFamily="50" charset="-128"/>
              </a:rPr>
              <a:t>.9</a:t>
            </a:r>
            <a:r>
              <a:rPr kumimoji="1" lang="ja-JP" altLang="en-US" sz="2400" b="1" dirty="0">
                <a:solidFill>
                  <a:srgbClr val="FF0000"/>
                </a:solidFill>
                <a:latin typeface="メイリオ" panose="020B0604030504040204" pitchFamily="50" charset="-128"/>
                <a:ea typeface="メイリオ" panose="020B0604030504040204" pitchFamily="50" charset="-128"/>
              </a:rPr>
              <a:t>㌽</a:t>
            </a:r>
            <a:endParaRPr kumimoji="1" lang="ja-JP" altLang="en-US" sz="2400" b="1" dirty="0">
              <a:solidFill>
                <a:srgbClr val="FF0000"/>
              </a:solidFill>
            </a:endParaRPr>
          </a:p>
        </p:txBody>
      </p:sp>
      <p:sp>
        <p:nvSpPr>
          <p:cNvPr id="3" name="正方形/長方形 2">
            <a:extLst>
              <a:ext uri="{FF2B5EF4-FFF2-40B4-BE49-F238E27FC236}">
                <a16:creationId xmlns:a16="http://schemas.microsoft.com/office/drawing/2014/main" id="{B4799B4A-C329-1907-2036-B72B204DAFF4}"/>
              </a:ext>
            </a:extLst>
          </p:cNvPr>
          <p:cNvSpPr/>
          <p:nvPr/>
        </p:nvSpPr>
        <p:spPr>
          <a:xfrm>
            <a:off x="2051720" y="163926"/>
            <a:ext cx="432048" cy="383855"/>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009915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5FFEC-783E-AF61-F155-7578A5D26E92}"/>
            </a:ext>
          </a:extLst>
        </p:cNvPr>
        <p:cNvGrpSpPr/>
        <p:nvPr/>
      </p:nvGrpSpPr>
      <p:grpSpPr>
        <a:xfrm>
          <a:off x="0" y="0"/>
          <a:ext cx="0" cy="0"/>
          <a:chOff x="0" y="0"/>
          <a:chExt cx="0" cy="0"/>
        </a:xfrm>
      </p:grpSpPr>
      <p:sp>
        <p:nvSpPr>
          <p:cNvPr id="6" name="タイトル 1">
            <a:extLst>
              <a:ext uri="{FF2B5EF4-FFF2-40B4-BE49-F238E27FC236}">
                <a16:creationId xmlns:a16="http://schemas.microsoft.com/office/drawing/2014/main" id="{33E7E2FF-6907-6893-1937-80AD2E2FA9D3}"/>
              </a:ext>
            </a:extLst>
          </p:cNvPr>
          <p:cNvSpPr txBox="1">
            <a:spLocks/>
          </p:cNvSpPr>
          <p:nvPr/>
        </p:nvSpPr>
        <p:spPr>
          <a:xfrm>
            <a:off x="107504" y="106179"/>
            <a:ext cx="8928992" cy="499349"/>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0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数学 ９（２）</a:t>
            </a:r>
            <a:r>
              <a:rPr lang="ja-JP" altLang="en-US" sz="2000" b="1" spc="-150"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統合的・発展的に考察すること　</a:t>
            </a:r>
            <a:r>
              <a:rPr lang="ja-JP" altLang="en-US" sz="20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解答類型分析シート</a:t>
            </a:r>
            <a:endParaRPr lang="ja-JP" altLang="en-US" sz="2000" b="1" spc="-150"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7" name="表 6">
            <a:extLst>
              <a:ext uri="{FF2B5EF4-FFF2-40B4-BE49-F238E27FC236}">
                <a16:creationId xmlns:a16="http://schemas.microsoft.com/office/drawing/2014/main" id="{71294E0B-DCF2-BCA4-92C2-89B93C4C0A01}"/>
              </a:ext>
            </a:extLst>
          </p:cNvPr>
          <p:cNvGraphicFramePr>
            <a:graphicFrameLocks noGrp="1"/>
          </p:cNvGraphicFramePr>
          <p:nvPr>
            <p:extLst>
              <p:ext uri="{D42A27DB-BD31-4B8C-83A1-F6EECF244321}">
                <p14:modId xmlns:p14="http://schemas.microsoft.com/office/powerpoint/2010/main" val="3969748386"/>
              </p:ext>
            </p:extLst>
          </p:nvPr>
        </p:nvGraphicFramePr>
        <p:xfrm>
          <a:off x="190460" y="692698"/>
          <a:ext cx="8630010" cy="3932238"/>
        </p:xfrm>
        <a:graphic>
          <a:graphicData uri="http://schemas.openxmlformats.org/drawingml/2006/table">
            <a:tbl>
              <a:tblPr firstRow="1" bandRow="1">
                <a:tableStyleId>{5940675A-B579-460E-94D1-54222C63F5DA}</a:tableStyleId>
              </a:tblPr>
              <a:tblGrid>
                <a:gridCol w="421100">
                  <a:extLst>
                    <a:ext uri="{9D8B030D-6E8A-4147-A177-3AD203B41FA5}">
                      <a16:colId xmlns:a16="http://schemas.microsoft.com/office/drawing/2014/main" val="497881674"/>
                    </a:ext>
                  </a:extLst>
                </a:gridCol>
                <a:gridCol w="432048">
                  <a:extLst>
                    <a:ext uri="{9D8B030D-6E8A-4147-A177-3AD203B41FA5}">
                      <a16:colId xmlns:a16="http://schemas.microsoft.com/office/drawing/2014/main" val="3944645541"/>
                    </a:ext>
                  </a:extLst>
                </a:gridCol>
                <a:gridCol w="4968552">
                  <a:extLst>
                    <a:ext uri="{9D8B030D-6E8A-4147-A177-3AD203B41FA5}">
                      <a16:colId xmlns:a16="http://schemas.microsoft.com/office/drawing/2014/main" val="3061564528"/>
                    </a:ext>
                  </a:extLst>
                </a:gridCol>
                <a:gridCol w="561662">
                  <a:extLst>
                    <a:ext uri="{9D8B030D-6E8A-4147-A177-3AD203B41FA5}">
                      <a16:colId xmlns:a16="http://schemas.microsoft.com/office/drawing/2014/main" val="3024050227"/>
                    </a:ext>
                  </a:extLst>
                </a:gridCol>
                <a:gridCol w="561662">
                  <a:extLst>
                    <a:ext uri="{9D8B030D-6E8A-4147-A177-3AD203B41FA5}">
                      <a16:colId xmlns:a16="http://schemas.microsoft.com/office/drawing/2014/main" val="3508318739"/>
                    </a:ext>
                  </a:extLst>
                </a:gridCol>
                <a:gridCol w="561662">
                  <a:extLst>
                    <a:ext uri="{9D8B030D-6E8A-4147-A177-3AD203B41FA5}">
                      <a16:colId xmlns:a16="http://schemas.microsoft.com/office/drawing/2014/main" val="2557356096"/>
                    </a:ext>
                  </a:extLst>
                </a:gridCol>
                <a:gridCol w="561662">
                  <a:extLst>
                    <a:ext uri="{9D8B030D-6E8A-4147-A177-3AD203B41FA5}">
                      <a16:colId xmlns:a16="http://schemas.microsoft.com/office/drawing/2014/main" val="193483412"/>
                    </a:ext>
                  </a:extLst>
                </a:gridCol>
                <a:gridCol w="561662">
                  <a:extLst>
                    <a:ext uri="{9D8B030D-6E8A-4147-A177-3AD203B41FA5}">
                      <a16:colId xmlns:a16="http://schemas.microsoft.com/office/drawing/2014/main" val="345310821"/>
                    </a:ext>
                  </a:extLst>
                </a:gridCol>
              </a:tblGrid>
              <a:tr h="640513">
                <a:tc gridSpan="3">
                  <a:txBody>
                    <a:bodyPr/>
                    <a:lstStyle/>
                    <a:p>
                      <a:endParaRPr kumimoji="1" lang="ja-JP" altLang="en-US" sz="1100" dirty="0"/>
                    </a:p>
                  </a:txBody>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000" dirty="0"/>
                        <a:t>正　答</a:t>
                      </a:r>
                    </a:p>
                  </a:txBody>
                  <a:tcPr vert="eaVert" anchor="ct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全国（％）</a:t>
                      </a:r>
                    </a:p>
                  </a:txBody>
                  <a:tcPr vert="eaVert" anchor="ct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県 </a:t>
                      </a:r>
                      <a:r>
                        <a:rPr kumimoji="1" lang="en-US" altLang="ja-JP" sz="1000" dirty="0">
                          <a:latin typeface="ＭＳ ゴシック" panose="020B0609070205080204" pitchFamily="49" charset="-128"/>
                          <a:ea typeface="ＭＳ ゴシック" panose="020B0609070205080204" pitchFamily="49" charset="-128"/>
                        </a:rPr>
                        <a:t>(</a:t>
                      </a:r>
                      <a:r>
                        <a:rPr kumimoji="1" lang="ja-JP" altLang="en-US" sz="1000" dirty="0">
                          <a:latin typeface="ＭＳ ゴシック" panose="020B0609070205080204" pitchFamily="49" charset="-128"/>
                          <a:ea typeface="ＭＳ ゴシック" panose="020B0609070205080204" pitchFamily="49" charset="-128"/>
                        </a:rPr>
                        <a:t>％）</a:t>
                      </a:r>
                    </a:p>
                  </a:txBody>
                  <a:tcPr vert="eaVert" anchor="ct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自校（％）</a:t>
                      </a:r>
                    </a:p>
                  </a:txBody>
                  <a:tcPr vert="eaVert" anchor="ct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自校（人）</a:t>
                      </a:r>
                    </a:p>
                  </a:txBody>
                  <a:tcPr vert="eaVert" anchor="ctr"/>
                </a:tc>
                <a:extLst>
                  <a:ext uri="{0D108BD9-81ED-4DB2-BD59-A6C34878D82A}">
                    <a16:rowId xmlns:a16="http://schemas.microsoft.com/office/drawing/2014/main" val="620879162"/>
                  </a:ext>
                </a:extLst>
              </a:tr>
              <a:tr h="412192">
                <a:tc>
                  <a:txBody>
                    <a:bodyPr/>
                    <a:lstStyle/>
                    <a:p>
                      <a:pPr algn="ctr"/>
                      <a:r>
                        <a:rPr kumimoji="1" lang="ja-JP" altLang="en-US" sz="1100" dirty="0"/>
                        <a:t>１</a:t>
                      </a:r>
                    </a:p>
                  </a:txBody>
                  <a:tcPr anchor="ctr"/>
                </a:tc>
                <a:tc rowSpan="3">
                  <a:txBody>
                    <a:bodyPr/>
                    <a:lstStyle/>
                    <a:p>
                      <a:pPr algn="dist"/>
                      <a:r>
                        <a:rPr kumimoji="1" lang="ja-JP" altLang="en-US" sz="1100" dirty="0"/>
                        <a:t>エを選択</a:t>
                      </a:r>
                    </a:p>
                  </a:txBody>
                  <a:tcPr vert="eaVert" anchor="ctr"/>
                </a:tc>
                <a:tc>
                  <a:txBody>
                    <a:bodyPr/>
                    <a:lstStyle/>
                    <a:p>
                      <a:pPr algn="just"/>
                      <a:r>
                        <a:rPr kumimoji="1" lang="ja-JP" altLang="en-US" sz="1100" dirty="0"/>
                        <a:t>②、③より、ＡＤ＋ＤＦ＝ＢＣ＋ＢＥ･･････④と記述しているもの。</a:t>
                      </a:r>
                      <a:endParaRPr kumimoji="1" lang="en-US" altLang="ja-JP" sz="1100" dirty="0"/>
                    </a:p>
                    <a:p>
                      <a:pPr algn="just"/>
                      <a:r>
                        <a:rPr kumimoji="1" lang="ja-JP" altLang="en-US" sz="1100" dirty="0"/>
                        <a:t>（ＡＦ＝ＥＣが導けるものを含む。）</a:t>
                      </a:r>
                    </a:p>
                  </a:txBody>
                  <a:tcPr/>
                </a:tc>
                <a:tc>
                  <a:txBody>
                    <a:bodyPr/>
                    <a:lstStyle/>
                    <a:p>
                      <a:pPr algn="ctr"/>
                      <a:r>
                        <a:rPr kumimoji="1" lang="ja-JP" altLang="en-US" sz="1000" dirty="0"/>
                        <a:t>◎</a:t>
                      </a:r>
                    </a:p>
                  </a:txBody>
                  <a:tcPr anchor="ctr"/>
                </a:tc>
                <a:tc>
                  <a:txBody>
                    <a:bodyPr/>
                    <a:lstStyle/>
                    <a:p>
                      <a:pPr marL="0" indent="0" algn="ctr"/>
                      <a:r>
                        <a:rPr kumimoji="1" lang="en-US" altLang="ja-JP" sz="1000" dirty="0">
                          <a:solidFill>
                            <a:schemeClr val="tx1"/>
                          </a:solidFill>
                        </a:rPr>
                        <a:t>36.3</a:t>
                      </a:r>
                      <a:endParaRPr kumimoji="1" lang="ja-JP" altLang="en-US" sz="1000" dirty="0">
                        <a:solidFill>
                          <a:schemeClr val="tx1"/>
                        </a:solidFill>
                      </a:endParaRPr>
                    </a:p>
                  </a:txBody>
                  <a:tcPr anchor="ctr"/>
                </a:tc>
                <a:tc>
                  <a:txBody>
                    <a:bodyPr/>
                    <a:lstStyle/>
                    <a:p>
                      <a:pPr marL="0" indent="0" algn="ctr"/>
                      <a:r>
                        <a:rPr kumimoji="1" lang="en-US" altLang="ja-JP" sz="1000" dirty="0">
                          <a:solidFill>
                            <a:schemeClr val="tx1"/>
                          </a:solidFill>
                        </a:rPr>
                        <a:t>34.4</a:t>
                      </a:r>
                      <a:endParaRPr kumimoji="1" lang="ja-JP" altLang="en-US" sz="1000" dirty="0">
                        <a:solidFill>
                          <a:schemeClr val="tx1"/>
                        </a:solidFill>
                      </a:endParaRPr>
                    </a:p>
                  </a:txBody>
                  <a:tcPr anchor="ctr"/>
                </a:tc>
                <a:tc>
                  <a:txBody>
                    <a:bodyPr/>
                    <a:lstStyle/>
                    <a:p>
                      <a:pPr algn="ctr"/>
                      <a:endParaRPr kumimoji="1" lang="ja-JP" altLang="en-US" sz="1000"/>
                    </a:p>
                  </a:txBody>
                  <a:tcPr anchor="ctr"/>
                </a:tc>
                <a:tc>
                  <a:txBody>
                    <a:bodyPr/>
                    <a:lstStyle/>
                    <a:p>
                      <a:pPr algn="ctr"/>
                      <a:endParaRPr kumimoji="1" lang="ja-JP" altLang="en-US" sz="1000" dirty="0"/>
                    </a:p>
                  </a:txBody>
                  <a:tcPr anchor="ctr"/>
                </a:tc>
                <a:extLst>
                  <a:ext uri="{0D108BD9-81ED-4DB2-BD59-A6C34878D82A}">
                    <a16:rowId xmlns:a16="http://schemas.microsoft.com/office/drawing/2014/main" val="8223435"/>
                  </a:ext>
                </a:extLst>
              </a:tr>
              <a:tr h="260455">
                <a:tc>
                  <a:txBody>
                    <a:bodyPr/>
                    <a:lstStyle/>
                    <a:p>
                      <a:pPr marL="0" indent="0" algn="ctr"/>
                      <a:r>
                        <a:rPr kumimoji="1" lang="ja-JP" altLang="en-US" sz="1100" dirty="0"/>
                        <a:t>２</a:t>
                      </a:r>
                    </a:p>
                  </a:txBody>
                  <a:tcPr anchor="ctr">
                    <a:solidFill>
                      <a:schemeClr val="accent5">
                        <a:lumMod val="20000"/>
                        <a:lumOff val="80000"/>
                      </a:schemeClr>
                    </a:solidFill>
                  </a:tcPr>
                </a:tc>
                <a:tc vMerge="1">
                  <a:txBody>
                    <a:bodyPr/>
                    <a:lstStyle/>
                    <a:p>
                      <a:pPr algn="just"/>
                      <a:endParaRPr kumimoji="1" lang="ja-JP" altLang="en-US" sz="1100" dirty="0"/>
                    </a:p>
                  </a:txBody>
                  <a:tcPr/>
                </a:tc>
                <a:tc>
                  <a:txBody>
                    <a:bodyPr/>
                    <a:lstStyle/>
                    <a:p>
                      <a:pPr algn="just"/>
                      <a:r>
                        <a:rPr kumimoji="1" lang="ja-JP" altLang="en-US" sz="1100" dirty="0"/>
                        <a:t>上記以外の解答</a:t>
                      </a:r>
                    </a:p>
                  </a:txBody>
                  <a:tcP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p>
                  </a:txBody>
                  <a:tcPr anchor="c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12.5</a:t>
                      </a:r>
                      <a:endParaRPr kumimoji="1" lang="ja-JP" altLang="en-US" sz="1000" dirty="0">
                        <a:solidFill>
                          <a:schemeClr val="tx1"/>
                        </a:solidFill>
                      </a:endParaRPr>
                    </a:p>
                  </a:txBody>
                  <a:tcPr anchor="c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12.8</a:t>
                      </a:r>
                      <a:endParaRPr kumimoji="1" lang="ja-JP" altLang="en-US" sz="1000" dirty="0">
                        <a:solidFill>
                          <a:schemeClr val="tx1"/>
                        </a:solidFill>
                      </a:endParaRPr>
                    </a:p>
                  </a:txBody>
                  <a:tcPr anchor="ctr">
                    <a:solidFill>
                      <a:schemeClr val="accent5">
                        <a:lumMod val="20000"/>
                        <a:lumOff val="80000"/>
                      </a:schemeClr>
                    </a:solidFill>
                  </a:tcPr>
                </a:tc>
                <a:tc>
                  <a:txBody>
                    <a:bodyPr/>
                    <a:lstStyle/>
                    <a:p>
                      <a:pPr algn="ctr"/>
                      <a:endParaRPr kumimoji="1" lang="ja-JP" altLang="en-US" sz="1000" dirty="0"/>
                    </a:p>
                  </a:txBody>
                  <a:tcPr anchor="ctr">
                    <a:solidFill>
                      <a:schemeClr val="accent5">
                        <a:lumMod val="20000"/>
                        <a:lumOff val="80000"/>
                      </a:schemeClr>
                    </a:solidFill>
                  </a:tcPr>
                </a:tc>
                <a:tc>
                  <a:txBody>
                    <a:bodyPr/>
                    <a:lstStyle/>
                    <a:p>
                      <a:pPr algn="ctr"/>
                      <a:endParaRPr kumimoji="1" lang="ja-JP" altLang="en-US" sz="1000" dirty="0"/>
                    </a:p>
                  </a:txBody>
                  <a:tcPr anchor="ctr">
                    <a:solidFill>
                      <a:schemeClr val="accent5">
                        <a:lumMod val="20000"/>
                        <a:lumOff val="80000"/>
                      </a:schemeClr>
                    </a:solidFill>
                  </a:tcPr>
                </a:tc>
                <a:extLst>
                  <a:ext uri="{0D108BD9-81ED-4DB2-BD59-A6C34878D82A}">
                    <a16:rowId xmlns:a16="http://schemas.microsoft.com/office/drawing/2014/main" val="219737149"/>
                  </a:ext>
                </a:extLst>
              </a:tr>
              <a:tr h="260455">
                <a:tc>
                  <a:txBody>
                    <a:bodyPr/>
                    <a:lstStyle/>
                    <a:p>
                      <a:pPr algn="ctr"/>
                      <a:r>
                        <a:rPr kumimoji="1" lang="ja-JP" altLang="en-US" sz="1100" dirty="0"/>
                        <a:t>３</a:t>
                      </a:r>
                    </a:p>
                  </a:txBody>
                  <a:tcPr anchor="ctr">
                    <a:solidFill>
                      <a:schemeClr val="accent6">
                        <a:lumMod val="20000"/>
                        <a:lumOff val="80000"/>
                      </a:schemeClr>
                    </a:solidFill>
                  </a:tcPr>
                </a:tc>
                <a:tc vMerge="1">
                  <a:txBody>
                    <a:bodyPr/>
                    <a:lstStyle/>
                    <a:p>
                      <a:pPr algn="just"/>
                      <a:endParaRPr kumimoji="1" lang="ja-JP" altLang="en-US" sz="1100" dirty="0"/>
                    </a:p>
                  </a:txBody>
                  <a:tcPr/>
                </a:tc>
                <a:tc>
                  <a:txBody>
                    <a:bodyPr/>
                    <a:lstStyle/>
                    <a:p>
                      <a:pPr algn="just"/>
                      <a:r>
                        <a:rPr kumimoji="1" lang="ja-JP" altLang="en-US" sz="1100" dirty="0"/>
                        <a:t>無解答</a:t>
                      </a: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p>
                  </a:txBody>
                  <a:tcPr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6.0</a:t>
                      </a:r>
                    </a:p>
                  </a:txBody>
                  <a:tcPr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5.4</a:t>
                      </a:r>
                    </a:p>
                  </a:txBody>
                  <a:tcPr anchor="ctr">
                    <a:solidFill>
                      <a:schemeClr val="accent6">
                        <a:lumMod val="20000"/>
                        <a:lumOff val="80000"/>
                      </a:schemeClr>
                    </a:solidFill>
                  </a:tcPr>
                </a:tc>
                <a:tc>
                  <a:txBody>
                    <a:bodyPr/>
                    <a:lstStyle/>
                    <a:p>
                      <a:pPr algn="ctr"/>
                      <a:endParaRPr kumimoji="1" lang="ja-JP" altLang="en-US" sz="1000" dirty="0"/>
                    </a:p>
                  </a:txBody>
                  <a:tcPr anchor="ctr">
                    <a:solidFill>
                      <a:schemeClr val="accent6">
                        <a:lumMod val="20000"/>
                        <a:lumOff val="80000"/>
                      </a:schemeClr>
                    </a:solidFill>
                  </a:tcPr>
                </a:tc>
                <a:tc>
                  <a:txBody>
                    <a:bodyPr/>
                    <a:lstStyle/>
                    <a:p>
                      <a:pPr algn="ctr"/>
                      <a:endParaRPr kumimoji="1" lang="ja-JP" altLang="en-US" sz="1000" dirty="0"/>
                    </a:p>
                  </a:txBody>
                  <a:tcPr anchor="ctr">
                    <a:solidFill>
                      <a:schemeClr val="accent6">
                        <a:lumMod val="20000"/>
                        <a:lumOff val="80000"/>
                      </a:schemeClr>
                    </a:solidFill>
                  </a:tcPr>
                </a:tc>
                <a:extLst>
                  <a:ext uri="{0D108BD9-81ED-4DB2-BD59-A6C34878D82A}">
                    <a16:rowId xmlns:a16="http://schemas.microsoft.com/office/drawing/2014/main" val="1580398011"/>
                  </a:ext>
                </a:extLst>
              </a:tr>
              <a:tr h="260455">
                <a:tc>
                  <a:txBody>
                    <a:bodyPr/>
                    <a:lstStyle/>
                    <a:p>
                      <a:pPr algn="ctr"/>
                      <a:r>
                        <a:rPr kumimoji="1" lang="ja-JP" altLang="en-US" sz="1100" dirty="0"/>
                        <a:t>４</a:t>
                      </a:r>
                    </a:p>
                  </a:txBody>
                  <a:tcPr anchor="ctr"/>
                </a:tc>
                <a:tc rowSpan="3">
                  <a:txBody>
                    <a:bodyPr/>
                    <a:lstStyle/>
                    <a:p>
                      <a:pPr algn="dist"/>
                      <a:r>
                        <a:rPr kumimoji="1" lang="ja-JP" altLang="en-US" sz="1100" dirty="0"/>
                        <a:t>オを選択</a:t>
                      </a:r>
                    </a:p>
                  </a:txBody>
                  <a:tcPr vert="eaVert" anchor="ctr"/>
                </a:tc>
                <a:tc>
                  <a:txBody>
                    <a:bodyPr/>
                    <a:lstStyle/>
                    <a:p>
                      <a:pPr algn="just"/>
                      <a:r>
                        <a:rPr kumimoji="1" lang="ja-JP" altLang="en-US" sz="1100" dirty="0"/>
                        <a:t>ＡＦ＝ＥＣが成り立つ根拠を記述し、ＡＦ＝ＥＣ･･････⑤　と記述しているもの。</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0.0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0.0</a:t>
                      </a:r>
                    </a:p>
                  </a:txBody>
                  <a:tcPr anchor="ctr"/>
                </a:tc>
                <a:tc>
                  <a:txBody>
                    <a:bodyPr/>
                    <a:lstStyle/>
                    <a:p>
                      <a:pPr algn="ctr"/>
                      <a:endParaRPr kumimoji="1" lang="ja-JP" altLang="en-US" sz="1000" dirty="0"/>
                    </a:p>
                  </a:txBody>
                  <a:tcPr anchor="ctr"/>
                </a:tc>
                <a:tc>
                  <a:txBody>
                    <a:bodyPr/>
                    <a:lstStyle/>
                    <a:p>
                      <a:pPr algn="ctr"/>
                      <a:endParaRPr kumimoji="1" lang="ja-JP" altLang="en-US" sz="1000"/>
                    </a:p>
                  </a:txBody>
                  <a:tcPr anchor="ctr"/>
                </a:tc>
                <a:extLst>
                  <a:ext uri="{0D108BD9-81ED-4DB2-BD59-A6C34878D82A}">
                    <a16:rowId xmlns:a16="http://schemas.microsoft.com/office/drawing/2014/main" val="3730291628"/>
                  </a:ext>
                </a:extLst>
              </a:tr>
              <a:tr h="260455">
                <a:tc>
                  <a:txBody>
                    <a:bodyPr/>
                    <a:lstStyle/>
                    <a:p>
                      <a:pPr algn="ctr"/>
                      <a:r>
                        <a:rPr kumimoji="1" lang="ja-JP" altLang="en-US" sz="1100" dirty="0"/>
                        <a:t>５</a:t>
                      </a:r>
                    </a:p>
                  </a:txBody>
                  <a:tcPr anchor="ctr">
                    <a:solidFill>
                      <a:schemeClr val="accent6">
                        <a:lumMod val="20000"/>
                        <a:lumOff val="80000"/>
                      </a:schemeClr>
                    </a:solidFill>
                  </a:tcPr>
                </a:tc>
                <a:tc vMerge="1">
                  <a:txBody>
                    <a:bodyPr/>
                    <a:lstStyle/>
                    <a:p>
                      <a:pPr algn="just"/>
                      <a:endParaRPr kumimoji="1" lang="ja-JP" altLang="en-US" sz="1100" dirty="0"/>
                    </a:p>
                  </a:txBody>
                  <a:tcPr>
                    <a:solidFill>
                      <a:schemeClr val="accent6">
                        <a:lumMod val="20000"/>
                        <a:lumOff val="80000"/>
                      </a:schemeClr>
                    </a:solidFill>
                  </a:tcPr>
                </a:tc>
                <a:tc>
                  <a:txBody>
                    <a:bodyPr/>
                    <a:lstStyle/>
                    <a:p>
                      <a:pPr algn="just"/>
                      <a:r>
                        <a:rPr kumimoji="1" lang="ja-JP" altLang="en-US" sz="1100" dirty="0"/>
                        <a:t>上記以外の解答</a:t>
                      </a:r>
                    </a:p>
                  </a:txBody>
                  <a:tcPr>
                    <a:solidFill>
                      <a:schemeClr val="accent6">
                        <a:lumMod val="20000"/>
                        <a:lumOff val="80000"/>
                      </a:schemeClr>
                    </a:solidFill>
                  </a:tcPr>
                </a:tc>
                <a:tc>
                  <a:txBody>
                    <a:bodyPr/>
                    <a:lstStyle/>
                    <a:p>
                      <a:pPr algn="ctr"/>
                      <a:endParaRPr kumimoji="1" lang="ja-JP" altLang="en-US" sz="1000" dirty="0"/>
                    </a:p>
                  </a:txBody>
                  <a:tcPr anchor="ctr">
                    <a:solidFill>
                      <a:schemeClr val="accent6">
                        <a:lumMod val="20000"/>
                        <a:lumOff val="80000"/>
                      </a:schemeClr>
                    </a:solidFill>
                  </a:tcPr>
                </a:tc>
                <a:tc>
                  <a:txBody>
                    <a:bodyPr/>
                    <a:lstStyle/>
                    <a:p>
                      <a:pPr marL="0" indent="0" algn="ctr"/>
                      <a:r>
                        <a:rPr kumimoji="1" lang="en-US" altLang="ja-JP" sz="1000" dirty="0">
                          <a:solidFill>
                            <a:schemeClr val="tx1"/>
                          </a:solidFill>
                        </a:rPr>
                        <a:t>4.2</a:t>
                      </a:r>
                      <a:endParaRPr kumimoji="1" lang="ja-JP" altLang="en-US" sz="1000" dirty="0">
                        <a:solidFill>
                          <a:schemeClr val="tx1"/>
                        </a:solidFill>
                      </a:endParaRPr>
                    </a:p>
                  </a:txBody>
                  <a:tcPr anchor="ctr">
                    <a:solidFill>
                      <a:schemeClr val="accent6">
                        <a:lumMod val="20000"/>
                        <a:lumOff val="80000"/>
                      </a:schemeClr>
                    </a:solidFill>
                  </a:tcPr>
                </a:tc>
                <a:tc>
                  <a:txBody>
                    <a:bodyPr/>
                    <a:lstStyle/>
                    <a:p>
                      <a:pPr marL="0" indent="0" algn="ctr"/>
                      <a:r>
                        <a:rPr kumimoji="1" lang="en-US" altLang="ja-JP" sz="1000" dirty="0">
                          <a:solidFill>
                            <a:schemeClr val="tx1"/>
                          </a:solidFill>
                        </a:rPr>
                        <a:t>5.1</a:t>
                      </a:r>
                      <a:endParaRPr kumimoji="1" lang="ja-JP" altLang="en-US" sz="1000" dirty="0">
                        <a:solidFill>
                          <a:schemeClr val="tx1"/>
                        </a:solidFill>
                      </a:endParaRPr>
                    </a:p>
                  </a:txBody>
                  <a:tcPr anchor="ctr">
                    <a:solidFill>
                      <a:schemeClr val="accent6">
                        <a:lumMod val="20000"/>
                        <a:lumOff val="80000"/>
                      </a:schemeClr>
                    </a:solidFill>
                  </a:tcPr>
                </a:tc>
                <a:tc>
                  <a:txBody>
                    <a:bodyPr/>
                    <a:lstStyle/>
                    <a:p>
                      <a:pPr algn="ctr"/>
                      <a:endParaRPr kumimoji="1" lang="ja-JP" altLang="en-US" sz="1000"/>
                    </a:p>
                  </a:txBody>
                  <a:tcPr anchor="ctr">
                    <a:solidFill>
                      <a:schemeClr val="accent6">
                        <a:lumMod val="20000"/>
                        <a:lumOff val="80000"/>
                      </a:schemeClr>
                    </a:solidFill>
                  </a:tcPr>
                </a:tc>
                <a:tc>
                  <a:txBody>
                    <a:bodyPr/>
                    <a:lstStyle/>
                    <a:p>
                      <a:pPr algn="ctr"/>
                      <a:endParaRPr kumimoji="1" lang="ja-JP" altLang="en-US" sz="1000" dirty="0"/>
                    </a:p>
                  </a:txBody>
                  <a:tcPr anchor="ctr">
                    <a:solidFill>
                      <a:schemeClr val="accent6">
                        <a:lumMod val="20000"/>
                        <a:lumOff val="80000"/>
                      </a:schemeClr>
                    </a:solidFill>
                  </a:tcPr>
                </a:tc>
                <a:extLst>
                  <a:ext uri="{0D108BD9-81ED-4DB2-BD59-A6C34878D82A}">
                    <a16:rowId xmlns:a16="http://schemas.microsoft.com/office/drawing/2014/main" val="911207956"/>
                  </a:ext>
                </a:extLst>
              </a:tr>
              <a:tr h="260455">
                <a:tc>
                  <a:txBody>
                    <a:bodyPr/>
                    <a:lstStyle/>
                    <a:p>
                      <a:pPr algn="ctr"/>
                      <a:r>
                        <a:rPr kumimoji="1" lang="ja-JP" altLang="en-US" sz="1100" dirty="0"/>
                        <a:t>６</a:t>
                      </a:r>
                    </a:p>
                  </a:txBody>
                  <a:tcPr anchor="ctr">
                    <a:solidFill>
                      <a:schemeClr val="accent6">
                        <a:lumMod val="20000"/>
                        <a:lumOff val="80000"/>
                      </a:schemeClr>
                    </a:solidFill>
                  </a:tcPr>
                </a:tc>
                <a:tc vMerge="1">
                  <a:txBody>
                    <a:bodyPr/>
                    <a:lstStyle/>
                    <a:p>
                      <a:pPr algn="just"/>
                      <a:endParaRPr kumimoji="1" lang="ja-JP" altLang="en-US" sz="1100" dirty="0"/>
                    </a:p>
                  </a:txBody>
                  <a:tcPr/>
                </a:tc>
                <a:tc>
                  <a:txBody>
                    <a:bodyPr/>
                    <a:lstStyle/>
                    <a:p>
                      <a:pPr algn="just"/>
                      <a:r>
                        <a:rPr kumimoji="1" lang="ja-JP" altLang="en-US" sz="1100" dirty="0"/>
                        <a:t>無解答</a:t>
                      </a: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p>
                  </a:txBody>
                  <a:tcPr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2.8</a:t>
                      </a:r>
                      <a:endParaRPr kumimoji="1" lang="ja-JP" altLang="en-US" sz="1000" dirty="0">
                        <a:solidFill>
                          <a:schemeClr val="tx1"/>
                        </a:solidFill>
                      </a:endParaRPr>
                    </a:p>
                  </a:txBody>
                  <a:tcPr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2.6</a:t>
                      </a:r>
                      <a:endParaRPr kumimoji="1" lang="ja-JP" altLang="en-US" sz="1000" dirty="0">
                        <a:solidFill>
                          <a:schemeClr val="tx1"/>
                        </a:solidFill>
                      </a:endParaRPr>
                    </a:p>
                  </a:txBody>
                  <a:tcPr anchor="ctr">
                    <a:solidFill>
                      <a:schemeClr val="accent6">
                        <a:lumMod val="20000"/>
                        <a:lumOff val="80000"/>
                      </a:schemeClr>
                    </a:solidFill>
                  </a:tcPr>
                </a:tc>
                <a:tc>
                  <a:txBody>
                    <a:bodyPr/>
                    <a:lstStyle/>
                    <a:p>
                      <a:pPr algn="ctr"/>
                      <a:endParaRPr kumimoji="1" lang="ja-JP" altLang="en-US" sz="1000" dirty="0"/>
                    </a:p>
                  </a:txBody>
                  <a:tcPr anchor="ctr">
                    <a:solidFill>
                      <a:schemeClr val="accent6">
                        <a:lumMod val="20000"/>
                        <a:lumOff val="80000"/>
                      </a:schemeClr>
                    </a:solidFill>
                  </a:tcPr>
                </a:tc>
                <a:tc>
                  <a:txBody>
                    <a:bodyPr/>
                    <a:lstStyle/>
                    <a:p>
                      <a:pPr algn="ctr"/>
                      <a:endParaRPr kumimoji="1" lang="ja-JP" altLang="en-US" sz="1000" dirty="0"/>
                    </a:p>
                  </a:txBody>
                  <a:tcPr anchor="ctr">
                    <a:solidFill>
                      <a:schemeClr val="accent6">
                        <a:lumMod val="20000"/>
                        <a:lumOff val="80000"/>
                      </a:schemeClr>
                    </a:solidFill>
                  </a:tcPr>
                </a:tc>
                <a:extLst>
                  <a:ext uri="{0D108BD9-81ED-4DB2-BD59-A6C34878D82A}">
                    <a16:rowId xmlns:a16="http://schemas.microsoft.com/office/drawing/2014/main" val="2372117625"/>
                  </a:ext>
                </a:extLst>
              </a:tr>
              <a:tr h="260455">
                <a:tc>
                  <a:txBody>
                    <a:bodyPr/>
                    <a:lstStyle/>
                    <a:p>
                      <a:pPr algn="ctr"/>
                      <a:r>
                        <a:rPr kumimoji="1" lang="ja-JP" altLang="en-US" sz="1100" dirty="0"/>
                        <a:t>７</a:t>
                      </a:r>
                    </a:p>
                  </a:txBody>
                  <a:tcPr anchor="ctr">
                    <a:solidFill>
                      <a:schemeClr val="accent2">
                        <a:lumMod val="20000"/>
                        <a:lumOff val="80000"/>
                      </a:schemeClr>
                    </a:solidFill>
                  </a:tcPr>
                </a:tc>
                <a:tc>
                  <a:txBody>
                    <a:bodyPr/>
                    <a:lstStyle/>
                    <a:p>
                      <a:pPr algn="just"/>
                      <a:endParaRPr kumimoji="1" lang="ja-JP" altLang="en-US" sz="1100" dirty="0"/>
                    </a:p>
                  </a:txBody>
                  <a:tcPr>
                    <a:solidFill>
                      <a:schemeClr val="accent2">
                        <a:lumMod val="20000"/>
                        <a:lumOff val="80000"/>
                      </a:schemeClr>
                    </a:solidFill>
                  </a:tcPr>
                </a:tc>
                <a:tc>
                  <a:txBody>
                    <a:bodyPr/>
                    <a:lstStyle/>
                    <a:p>
                      <a:pPr algn="just"/>
                      <a:r>
                        <a:rPr kumimoji="1" lang="ja-JP" altLang="en-US" sz="1100" dirty="0"/>
                        <a:t>アを選択し、記述しているもの。</a:t>
                      </a:r>
                    </a:p>
                  </a:txBody>
                  <a:tcP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6.2</a:t>
                      </a:r>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7.2</a:t>
                      </a:r>
                    </a:p>
                  </a:txBody>
                  <a:tcPr anchor="ct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extLst>
                  <a:ext uri="{0D108BD9-81ED-4DB2-BD59-A6C34878D82A}">
                    <a16:rowId xmlns:a16="http://schemas.microsoft.com/office/drawing/2014/main" val="3178701948"/>
                  </a:ext>
                </a:extLst>
              </a:tr>
              <a:tr h="260455">
                <a:tc>
                  <a:txBody>
                    <a:bodyPr/>
                    <a:lstStyle/>
                    <a:p>
                      <a:pPr algn="ctr"/>
                      <a:r>
                        <a:rPr kumimoji="1" lang="ja-JP" altLang="en-US" sz="1100" dirty="0"/>
                        <a:t>８</a:t>
                      </a:r>
                    </a:p>
                  </a:txBody>
                  <a:tcPr anchor="ctr">
                    <a:solidFill>
                      <a:schemeClr val="accent2">
                        <a:lumMod val="20000"/>
                        <a:lumOff val="80000"/>
                      </a:schemeClr>
                    </a:solidFill>
                  </a:tcPr>
                </a:tc>
                <a:tc>
                  <a:txBody>
                    <a:bodyPr/>
                    <a:lstStyle/>
                    <a:p>
                      <a:pPr algn="just"/>
                      <a:endParaRPr kumimoji="1" lang="ja-JP" altLang="en-US" sz="1100" dirty="0"/>
                    </a:p>
                  </a:txBody>
                  <a:tcPr>
                    <a:solidFill>
                      <a:schemeClr val="accent2">
                        <a:lumMod val="20000"/>
                        <a:lumOff val="80000"/>
                      </a:schemeClr>
                    </a:solidFill>
                  </a:tcPr>
                </a:tc>
                <a:tc>
                  <a:txBody>
                    <a:bodyPr/>
                    <a:lstStyle/>
                    <a:p>
                      <a:pPr algn="just"/>
                      <a:r>
                        <a:rPr kumimoji="1" lang="ja-JP" altLang="en-US" sz="1100" dirty="0"/>
                        <a:t>イを選択し、記述しているもの。</a:t>
                      </a:r>
                    </a:p>
                  </a:txBody>
                  <a:tcP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8.4</a:t>
                      </a:r>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9.9</a:t>
                      </a:r>
                    </a:p>
                  </a:txBody>
                  <a:tcPr anchor="ct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extLst>
                  <a:ext uri="{0D108BD9-81ED-4DB2-BD59-A6C34878D82A}">
                    <a16:rowId xmlns:a16="http://schemas.microsoft.com/office/drawing/2014/main" val="3504066497"/>
                  </a:ext>
                </a:extLst>
              </a:tr>
              <a:tr h="260455">
                <a:tc>
                  <a:txBody>
                    <a:bodyPr/>
                    <a:lstStyle/>
                    <a:p>
                      <a:pPr algn="ctr"/>
                      <a:r>
                        <a:rPr kumimoji="1" lang="ja-JP" altLang="en-US" sz="1100" dirty="0"/>
                        <a:t>９</a:t>
                      </a:r>
                    </a:p>
                  </a:txBody>
                  <a:tcPr anchor="ctr">
                    <a:solidFill>
                      <a:schemeClr val="accent2">
                        <a:lumMod val="20000"/>
                        <a:lumOff val="80000"/>
                      </a:schemeClr>
                    </a:solidFill>
                  </a:tcPr>
                </a:tc>
                <a:tc>
                  <a:txBody>
                    <a:bodyPr/>
                    <a:lstStyle/>
                    <a:p>
                      <a:pPr algn="just"/>
                      <a:endParaRPr kumimoji="1" lang="ja-JP" altLang="en-US" sz="1100" dirty="0"/>
                    </a:p>
                  </a:txBody>
                  <a:tcPr>
                    <a:solidFill>
                      <a:schemeClr val="accent2">
                        <a:lumMod val="20000"/>
                        <a:lumOff val="80000"/>
                      </a:schemeClr>
                    </a:solidFill>
                  </a:tcPr>
                </a:tc>
                <a:tc>
                  <a:txBody>
                    <a:bodyPr/>
                    <a:lstStyle/>
                    <a:p>
                      <a:pPr algn="just"/>
                      <a:r>
                        <a:rPr kumimoji="1" lang="ja-JP" altLang="en-US" sz="1100" dirty="0"/>
                        <a:t>ウを選択し、記述しているもの。</a:t>
                      </a:r>
                    </a:p>
                  </a:txBody>
                  <a:tcP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5.3</a:t>
                      </a:r>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5.9</a:t>
                      </a:r>
                    </a:p>
                  </a:txBody>
                  <a:tcPr anchor="ct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extLst>
                  <a:ext uri="{0D108BD9-81ED-4DB2-BD59-A6C34878D82A}">
                    <a16:rowId xmlns:a16="http://schemas.microsoft.com/office/drawing/2014/main" val="2140010795"/>
                  </a:ext>
                </a:extLst>
              </a:tr>
              <a:tr h="260455">
                <a:tc>
                  <a:txBody>
                    <a:bodyPr/>
                    <a:lstStyle/>
                    <a:p>
                      <a:pPr algn="ctr"/>
                      <a:r>
                        <a:rPr kumimoji="1" lang="en-US" altLang="ja-JP" sz="1100" dirty="0">
                          <a:latin typeface="+mn-ea"/>
                          <a:ea typeface="+mn-ea"/>
                        </a:rPr>
                        <a:t>10</a:t>
                      </a:r>
                      <a:endParaRPr kumimoji="1" lang="ja-JP" altLang="en-US" sz="1100" dirty="0">
                        <a:latin typeface="+mn-ea"/>
                        <a:ea typeface="+mn-ea"/>
                      </a:endParaRPr>
                    </a:p>
                  </a:txBody>
                  <a:tcPr anchor="ctr">
                    <a:solidFill>
                      <a:schemeClr val="accent2">
                        <a:lumMod val="20000"/>
                        <a:lumOff val="80000"/>
                      </a:schemeClr>
                    </a:solidFill>
                  </a:tcPr>
                </a:tc>
                <a:tc>
                  <a:txBody>
                    <a:bodyPr/>
                    <a:lstStyle/>
                    <a:p>
                      <a:pPr algn="just"/>
                      <a:endParaRPr kumimoji="1" lang="ja-JP" altLang="en-US" sz="1100" dirty="0"/>
                    </a:p>
                  </a:txBody>
                  <a:tcPr>
                    <a:solidFill>
                      <a:schemeClr val="accent2">
                        <a:lumMod val="20000"/>
                        <a:lumOff val="80000"/>
                      </a:schemeClr>
                    </a:solidFill>
                  </a:tcPr>
                </a:tc>
                <a:tc>
                  <a:txBody>
                    <a:bodyPr/>
                    <a:lstStyle/>
                    <a:p>
                      <a:pPr algn="just"/>
                      <a:r>
                        <a:rPr kumimoji="1" lang="ja-JP" altLang="en-US" sz="1100" dirty="0"/>
                        <a:t>ア、イ、ウのいずれかを選択し、無解答であるもの</a:t>
                      </a:r>
                    </a:p>
                  </a:txBody>
                  <a:tcP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10.7</a:t>
                      </a:r>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10.2</a:t>
                      </a:r>
                    </a:p>
                  </a:txBody>
                  <a:tcPr anchor="ct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extLst>
                  <a:ext uri="{0D108BD9-81ED-4DB2-BD59-A6C34878D82A}">
                    <a16:rowId xmlns:a16="http://schemas.microsoft.com/office/drawing/2014/main" val="1259937948"/>
                  </a:ext>
                </a:extLst>
              </a:tr>
              <a:tr h="260455">
                <a:tc>
                  <a:txBody>
                    <a:bodyPr/>
                    <a:lstStyle/>
                    <a:p>
                      <a:pPr algn="ctr"/>
                      <a:r>
                        <a:rPr kumimoji="1" lang="en-US" altLang="ja-JP" sz="1100" dirty="0">
                          <a:latin typeface="+mn-ea"/>
                          <a:ea typeface="+mn-ea"/>
                        </a:rPr>
                        <a:t>99</a:t>
                      </a:r>
                      <a:endParaRPr kumimoji="1" lang="ja-JP" altLang="en-US" sz="1100" dirty="0">
                        <a:latin typeface="+mn-ea"/>
                        <a:ea typeface="+mn-ea"/>
                      </a:endParaRPr>
                    </a:p>
                  </a:txBody>
                  <a:tcPr anchor="ctr"/>
                </a:tc>
                <a:tc>
                  <a:txBody>
                    <a:bodyPr/>
                    <a:lstStyle/>
                    <a:p>
                      <a:pPr algn="just"/>
                      <a:endParaRPr kumimoji="1" lang="ja-JP" altLang="en-US" sz="1100" dirty="0"/>
                    </a:p>
                  </a:txBody>
                  <a:tcPr/>
                </a:tc>
                <a:tc>
                  <a:txBody>
                    <a:bodyPr/>
                    <a:lstStyle/>
                    <a:p>
                      <a:pPr algn="just"/>
                      <a:r>
                        <a:rPr kumimoji="1" lang="ja-JP" altLang="en-US" sz="1100" dirty="0"/>
                        <a:t>上記以外の解答</a:t>
                      </a:r>
                    </a:p>
                  </a:txBody>
                  <a:tcPr/>
                </a:tc>
                <a:tc>
                  <a:txBody>
                    <a:bodyPr/>
                    <a:lstStyle/>
                    <a:p>
                      <a:pPr algn="ctr"/>
                      <a:endParaRPr kumimoji="1" lang="ja-JP" altLang="en-US" sz="100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0.5</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0.5</a:t>
                      </a:r>
                    </a:p>
                  </a:txBody>
                  <a:tcPr anchor="ctr"/>
                </a:tc>
                <a:tc>
                  <a:txBody>
                    <a:bodyPr/>
                    <a:lstStyle/>
                    <a:p>
                      <a:pPr algn="ctr"/>
                      <a:endParaRPr kumimoji="1" lang="ja-JP" altLang="en-US" sz="1000" dirty="0"/>
                    </a:p>
                  </a:txBody>
                  <a:tcPr anchor="ctr"/>
                </a:tc>
                <a:tc>
                  <a:txBody>
                    <a:bodyPr/>
                    <a:lstStyle/>
                    <a:p>
                      <a:pPr algn="ctr"/>
                      <a:endParaRPr kumimoji="1" lang="ja-JP" altLang="en-US" sz="1000" dirty="0"/>
                    </a:p>
                  </a:txBody>
                  <a:tcPr anchor="ctr"/>
                </a:tc>
                <a:extLst>
                  <a:ext uri="{0D108BD9-81ED-4DB2-BD59-A6C34878D82A}">
                    <a16:rowId xmlns:a16="http://schemas.microsoft.com/office/drawing/2014/main" val="2540675280"/>
                  </a:ext>
                </a:extLst>
              </a:tr>
              <a:tr h="260455">
                <a:tc>
                  <a:txBody>
                    <a:bodyPr/>
                    <a:lstStyle/>
                    <a:p>
                      <a:pPr algn="ctr"/>
                      <a:r>
                        <a:rPr kumimoji="1" lang="ja-JP" altLang="en-US" sz="1100" dirty="0"/>
                        <a:t>０</a:t>
                      </a:r>
                    </a:p>
                  </a:txBody>
                  <a:tcPr anchor="ctr"/>
                </a:tc>
                <a:tc>
                  <a:txBody>
                    <a:bodyPr/>
                    <a:lstStyle/>
                    <a:p>
                      <a:pPr algn="just"/>
                      <a:endParaRPr kumimoji="1" lang="ja-JP" altLang="en-US" sz="1100" dirty="0"/>
                    </a:p>
                  </a:txBody>
                  <a:tcPr/>
                </a:tc>
                <a:tc>
                  <a:txBody>
                    <a:bodyPr/>
                    <a:lstStyle/>
                    <a:p>
                      <a:pPr algn="just"/>
                      <a:r>
                        <a:rPr kumimoji="1" lang="ja-JP" altLang="en-US" sz="1100" dirty="0"/>
                        <a:t>無解答</a:t>
                      </a:r>
                    </a:p>
                  </a:txBody>
                  <a:tcPr/>
                </a:tc>
                <a:tc>
                  <a:txBody>
                    <a:bodyPr/>
                    <a:lstStyle/>
                    <a:p>
                      <a:pPr algn="ctr"/>
                      <a:endParaRPr kumimoji="1" lang="ja-JP" altLang="en-US" sz="1000" dirty="0"/>
                    </a:p>
                  </a:txBody>
                  <a:tcPr anchor="ctr"/>
                </a:tc>
                <a:tc>
                  <a:txBody>
                    <a:bodyPr/>
                    <a:lstStyle/>
                    <a:p>
                      <a:pPr algn="ctr"/>
                      <a:r>
                        <a:rPr kumimoji="1" lang="en-US" altLang="ja-JP" sz="1000" dirty="0">
                          <a:solidFill>
                            <a:schemeClr val="tx1"/>
                          </a:solidFill>
                        </a:rPr>
                        <a:t>7.2</a:t>
                      </a:r>
                      <a:endParaRPr kumimoji="1" lang="ja-JP" altLang="en-US" sz="1000" dirty="0">
                        <a:solidFill>
                          <a:schemeClr val="tx1"/>
                        </a:solidFill>
                      </a:endParaRPr>
                    </a:p>
                  </a:txBody>
                  <a:tcPr anchor="ctr"/>
                </a:tc>
                <a:tc>
                  <a:txBody>
                    <a:bodyPr/>
                    <a:lstStyle/>
                    <a:p>
                      <a:pPr algn="ctr"/>
                      <a:r>
                        <a:rPr kumimoji="1" lang="en-US" altLang="ja-JP" sz="1000" dirty="0">
                          <a:solidFill>
                            <a:schemeClr val="tx1"/>
                          </a:solidFill>
                        </a:rPr>
                        <a:t>6.0</a:t>
                      </a:r>
                      <a:endParaRPr kumimoji="1" lang="ja-JP" altLang="en-US" sz="1000" dirty="0">
                        <a:solidFill>
                          <a:schemeClr val="tx1"/>
                        </a:solidFill>
                      </a:endParaRPr>
                    </a:p>
                  </a:txBody>
                  <a:tcPr anchor="ctr"/>
                </a:tc>
                <a:tc>
                  <a:txBody>
                    <a:bodyPr/>
                    <a:lstStyle/>
                    <a:p>
                      <a:pPr algn="ctr"/>
                      <a:endParaRPr kumimoji="1" lang="ja-JP" altLang="en-US" sz="1000" dirty="0"/>
                    </a:p>
                  </a:txBody>
                  <a:tcPr anchor="ctr"/>
                </a:tc>
                <a:tc>
                  <a:txBody>
                    <a:bodyPr/>
                    <a:lstStyle/>
                    <a:p>
                      <a:pPr algn="ctr"/>
                      <a:endParaRPr kumimoji="1" lang="ja-JP" altLang="en-US" sz="1000" dirty="0"/>
                    </a:p>
                  </a:txBody>
                  <a:tcPr anchor="ctr"/>
                </a:tc>
                <a:extLst>
                  <a:ext uri="{0D108BD9-81ED-4DB2-BD59-A6C34878D82A}">
                    <a16:rowId xmlns:a16="http://schemas.microsoft.com/office/drawing/2014/main" val="333400974"/>
                  </a:ext>
                </a:extLst>
              </a:tr>
            </a:tbl>
          </a:graphicData>
        </a:graphic>
      </p:graphicFrame>
      <p:sp>
        <p:nvSpPr>
          <p:cNvPr id="2" name="四角形: 角を丸くする 1">
            <a:extLst>
              <a:ext uri="{FF2B5EF4-FFF2-40B4-BE49-F238E27FC236}">
                <a16:creationId xmlns:a16="http://schemas.microsoft.com/office/drawing/2014/main" id="{C1E8616F-A811-5A6C-3EC8-FFE96B2C7C06}"/>
              </a:ext>
            </a:extLst>
          </p:cNvPr>
          <p:cNvSpPr/>
          <p:nvPr/>
        </p:nvSpPr>
        <p:spPr>
          <a:xfrm>
            <a:off x="139031" y="4725143"/>
            <a:ext cx="1332147" cy="1304751"/>
          </a:xfrm>
          <a:prstGeom prst="roundRect">
            <a:avLst>
              <a:gd name="adj" fmla="val 9049"/>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en-US" altLang="ja-JP" sz="1200" b="1" dirty="0">
              <a:solidFill>
                <a:schemeClr val="tx2"/>
              </a:solidFill>
              <a:latin typeface="メイリオ" panose="020B0604030504040204" pitchFamily="50" charset="-128"/>
              <a:ea typeface="メイリオ" panose="020B0604030504040204" pitchFamily="50" charset="-128"/>
            </a:endParaRPr>
          </a:p>
          <a:p>
            <a:endParaRPr lang="en-US" altLang="ja-JP" sz="1200" b="1" dirty="0">
              <a:solidFill>
                <a:schemeClr val="tx2"/>
              </a:solidFill>
              <a:latin typeface="メイリオ" panose="020B0604030504040204" pitchFamily="50" charset="-128"/>
              <a:ea typeface="メイリオ" panose="020B0604030504040204" pitchFamily="50" charset="-128"/>
            </a:endParaRPr>
          </a:p>
          <a:p>
            <a:endParaRPr kumimoji="1" lang="en-US" altLang="ja-JP" sz="1600" b="1" dirty="0">
              <a:solidFill>
                <a:schemeClr val="tx2"/>
              </a:solidFill>
              <a:latin typeface="メイリオ" panose="020B0604030504040204" pitchFamily="50" charset="-128"/>
              <a:ea typeface="メイリオ" panose="020B0604030504040204" pitchFamily="50" charset="-128"/>
            </a:endParaRPr>
          </a:p>
          <a:p>
            <a:endParaRPr lang="en-US" altLang="ja-JP" sz="1600" b="1" dirty="0">
              <a:solidFill>
                <a:schemeClr val="tx2"/>
              </a:solidFill>
              <a:latin typeface="メイリオ" panose="020B0604030504040204" pitchFamily="50" charset="-128"/>
              <a:ea typeface="メイリオ" panose="020B0604030504040204" pitchFamily="50" charset="-128"/>
            </a:endParaRPr>
          </a:p>
          <a:p>
            <a:pPr algn="ctr">
              <a:lnSpc>
                <a:spcPts val="2500"/>
              </a:lnSpc>
            </a:pPr>
            <a:r>
              <a:rPr lang="ja-JP" altLang="en-US" sz="3200" b="1" dirty="0">
                <a:solidFill>
                  <a:schemeClr val="tx2"/>
                </a:solidFill>
                <a:latin typeface="メイリオ" panose="020B0604030504040204" pitchFamily="50" charset="-128"/>
                <a:ea typeface="メイリオ" panose="020B0604030504040204" pitchFamily="50" charset="-128"/>
              </a:rPr>
              <a:t>２</a:t>
            </a:r>
            <a:endParaRPr lang="en-US" altLang="ja-JP" sz="3200" b="1" dirty="0">
              <a:solidFill>
                <a:schemeClr val="tx2"/>
              </a:solidFill>
              <a:latin typeface="メイリオ" panose="020B0604030504040204" pitchFamily="50" charset="-128"/>
              <a:ea typeface="メイリオ" panose="020B0604030504040204" pitchFamily="50" charset="-128"/>
            </a:endParaRPr>
          </a:p>
        </p:txBody>
      </p:sp>
      <p:sp>
        <p:nvSpPr>
          <p:cNvPr id="3" name="四角形: 角を丸くする 2">
            <a:extLst>
              <a:ext uri="{FF2B5EF4-FFF2-40B4-BE49-F238E27FC236}">
                <a16:creationId xmlns:a16="http://schemas.microsoft.com/office/drawing/2014/main" id="{F84632AF-E00A-D0F0-0B40-BA0FC4B414CC}"/>
              </a:ext>
            </a:extLst>
          </p:cNvPr>
          <p:cNvSpPr/>
          <p:nvPr/>
        </p:nvSpPr>
        <p:spPr>
          <a:xfrm>
            <a:off x="139032" y="4733750"/>
            <a:ext cx="1332147" cy="423440"/>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ts val="1400"/>
              </a:lnSpc>
            </a:pPr>
            <a:r>
              <a:rPr lang="ja-JP" altLang="en-US" sz="1400" b="1" dirty="0">
                <a:solidFill>
                  <a:schemeClr val="bg1"/>
                </a:solidFill>
                <a:latin typeface="メイリオ" panose="020B0604030504040204" pitchFamily="50" charset="-128"/>
                <a:ea typeface="メイリオ" panose="020B0604030504040204" pitchFamily="50" charset="-128"/>
              </a:rPr>
              <a:t>反応率の</a:t>
            </a:r>
            <a:endParaRPr lang="en-US" altLang="ja-JP" sz="1400" b="1" dirty="0">
              <a:solidFill>
                <a:schemeClr val="bg1"/>
              </a:solidFill>
              <a:latin typeface="メイリオ" panose="020B0604030504040204" pitchFamily="50" charset="-128"/>
              <a:ea typeface="メイリオ" panose="020B0604030504040204" pitchFamily="50" charset="-128"/>
            </a:endParaRPr>
          </a:p>
          <a:p>
            <a:pPr algn="ctr">
              <a:lnSpc>
                <a:spcPts val="1400"/>
              </a:lnSpc>
            </a:pPr>
            <a:r>
              <a:rPr lang="ja-JP" altLang="en-US" sz="1400" b="1" dirty="0">
                <a:solidFill>
                  <a:schemeClr val="bg1"/>
                </a:solidFill>
                <a:latin typeface="メイリオ" panose="020B0604030504040204" pitchFamily="50" charset="-128"/>
                <a:ea typeface="メイリオ" panose="020B0604030504040204" pitchFamily="50" charset="-128"/>
              </a:rPr>
              <a:t>高い誤答</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4" name="四角形: 角を丸くする 3">
            <a:extLst>
              <a:ext uri="{FF2B5EF4-FFF2-40B4-BE49-F238E27FC236}">
                <a16:creationId xmlns:a16="http://schemas.microsoft.com/office/drawing/2014/main" id="{252ABE4D-F12F-16E0-F569-F07CA10D36FA}"/>
              </a:ext>
            </a:extLst>
          </p:cNvPr>
          <p:cNvSpPr/>
          <p:nvPr/>
        </p:nvSpPr>
        <p:spPr>
          <a:xfrm>
            <a:off x="2267744" y="4725144"/>
            <a:ext cx="6737224" cy="1440160"/>
          </a:xfrm>
          <a:prstGeom prst="roundRect">
            <a:avLst>
              <a:gd name="adj" fmla="val 9049"/>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b"/>
          <a:lstStyle/>
          <a:p>
            <a:pPr algn="just">
              <a:lnSpc>
                <a:spcPts val="1700"/>
              </a:lnSpc>
            </a:pPr>
            <a:r>
              <a:rPr lang="ja-JP" altLang="en-US" b="1" dirty="0">
                <a:solidFill>
                  <a:schemeClr val="tx2"/>
                </a:solidFill>
                <a:latin typeface="メイリオ" panose="020B0604030504040204" pitchFamily="50" charset="-128"/>
                <a:ea typeface="メイリオ" panose="020B0604030504040204" pitchFamily="50" charset="-128"/>
              </a:rPr>
              <a:t>　</a:t>
            </a:r>
            <a:r>
              <a:rPr lang="ja-JP" altLang="en-US" sz="1600" b="1" dirty="0">
                <a:solidFill>
                  <a:schemeClr val="tx2"/>
                </a:solidFill>
                <a:latin typeface="メイリオ" panose="020B0604030504040204" pitchFamily="50" charset="-128"/>
                <a:ea typeface="メイリオ" panose="020B0604030504040204" pitchFamily="50" charset="-128"/>
              </a:rPr>
              <a:t>辺を複数の辺の和や差で表すことができていないことが考えられます。書かれた証明や与えられた条件から新たな性質を見付けそれまでの問題解決の過程を振り返り、条件を変えたときにどうなるか、数学的な表現を用いて説明することが求められます。</a:t>
            </a:r>
            <a:endParaRPr kumimoji="1" lang="ja-JP" altLang="en-US" b="1" dirty="0">
              <a:solidFill>
                <a:schemeClr val="tx2"/>
              </a:solidFill>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814C5198-4EB1-EF6E-D87A-1D7411AE1106}"/>
              </a:ext>
            </a:extLst>
          </p:cNvPr>
          <p:cNvSpPr/>
          <p:nvPr/>
        </p:nvSpPr>
        <p:spPr>
          <a:xfrm>
            <a:off x="2267744" y="4727694"/>
            <a:ext cx="6737224" cy="414832"/>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ts val="2600"/>
              </a:lnSpc>
            </a:pPr>
            <a:r>
              <a:rPr lang="ja-JP" altLang="en-US" b="1" dirty="0">
                <a:solidFill>
                  <a:schemeClr val="bg1"/>
                </a:solidFill>
                <a:latin typeface="メイリオ" panose="020B0604030504040204" pitchFamily="50" charset="-128"/>
                <a:ea typeface="メイリオ" panose="020B0604030504040204" pitchFamily="50" charset="-128"/>
              </a:rPr>
              <a:t>こんなところにつまずいていませんか？</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
        <p:nvSpPr>
          <p:cNvPr id="8" name="矢印: 右 7">
            <a:extLst>
              <a:ext uri="{FF2B5EF4-FFF2-40B4-BE49-F238E27FC236}">
                <a16:creationId xmlns:a16="http://schemas.microsoft.com/office/drawing/2014/main" id="{BA70A96C-75E6-1EFD-E9FF-734FDFF298AA}"/>
              </a:ext>
            </a:extLst>
          </p:cNvPr>
          <p:cNvSpPr/>
          <p:nvPr/>
        </p:nvSpPr>
        <p:spPr>
          <a:xfrm>
            <a:off x="1595807" y="5185043"/>
            <a:ext cx="594063" cy="590729"/>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1D35575D-229C-9CA6-4F7A-2A99E99824B7}"/>
              </a:ext>
            </a:extLst>
          </p:cNvPr>
          <p:cNvSpPr txBox="1"/>
          <p:nvPr/>
        </p:nvSpPr>
        <p:spPr>
          <a:xfrm>
            <a:off x="85760" y="5197507"/>
            <a:ext cx="936104" cy="276999"/>
          </a:xfrm>
          <a:prstGeom prst="rect">
            <a:avLst/>
          </a:prstGeom>
          <a:noFill/>
        </p:spPr>
        <p:txBody>
          <a:bodyPr wrap="square" rtlCol="0">
            <a:spAutoFit/>
          </a:bodyPr>
          <a:lstStyle/>
          <a:p>
            <a:pPr algn="ctr"/>
            <a:r>
              <a:rPr lang="ja-JP" altLang="en-US" sz="1200" b="1" dirty="0">
                <a:solidFill>
                  <a:schemeClr val="tx2"/>
                </a:solidFill>
                <a:latin typeface="メイリオ" panose="020B0604030504040204" pitchFamily="50" charset="-128"/>
                <a:ea typeface="メイリオ" panose="020B0604030504040204" pitchFamily="50" charset="-128"/>
              </a:rPr>
              <a:t>類型番号</a:t>
            </a:r>
          </a:p>
        </p:txBody>
      </p:sp>
      <p:sp>
        <p:nvSpPr>
          <p:cNvPr id="10" name="吹き出し: 角を丸めた四角形 9">
            <a:extLst>
              <a:ext uri="{FF2B5EF4-FFF2-40B4-BE49-F238E27FC236}">
                <a16:creationId xmlns:a16="http://schemas.microsoft.com/office/drawing/2014/main" id="{18B2D1CD-CB35-5367-0B2B-4D0487802110}"/>
              </a:ext>
            </a:extLst>
          </p:cNvPr>
          <p:cNvSpPr/>
          <p:nvPr/>
        </p:nvSpPr>
        <p:spPr>
          <a:xfrm>
            <a:off x="2339752" y="6234444"/>
            <a:ext cx="5472608" cy="578932"/>
          </a:xfrm>
          <a:prstGeom prst="wedgeRoundRectCallout">
            <a:avLst>
              <a:gd name="adj1" fmla="val 54132"/>
              <a:gd name="adj2" fmla="val 11239"/>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nSpc>
                <a:spcPts val="1600"/>
              </a:lnSpc>
            </a:pPr>
            <a:r>
              <a:rPr lang="ja-JP" altLang="en-US" sz="1600" dirty="0">
                <a:solidFill>
                  <a:schemeClr val="tx1"/>
                </a:solidFill>
                <a:latin typeface="メイリオ" panose="020B0604030504040204" pitchFamily="50" charset="-128"/>
                <a:ea typeface="メイリオ" panose="020B0604030504040204" pitchFamily="50" charset="-128"/>
              </a:rPr>
              <a:t>自校の反応率は、全国や広島県と比べてどうでしょうか。</a:t>
            </a:r>
            <a:endParaRPr lang="en-US" altLang="ja-JP" sz="1600" dirty="0">
              <a:solidFill>
                <a:schemeClr val="tx1"/>
              </a:solidFill>
              <a:latin typeface="メイリオ" panose="020B0604030504040204" pitchFamily="50" charset="-128"/>
              <a:ea typeface="メイリオ" panose="020B0604030504040204" pitchFamily="50" charset="-128"/>
            </a:endParaRPr>
          </a:p>
          <a:p>
            <a:pPr>
              <a:lnSpc>
                <a:spcPts val="1600"/>
              </a:lnSpc>
            </a:pPr>
            <a:r>
              <a:rPr lang="ja-JP" altLang="en-US" sz="1600" dirty="0">
                <a:solidFill>
                  <a:schemeClr val="tx1"/>
                </a:solidFill>
                <a:latin typeface="メイリオ" panose="020B0604030504040204" pitchFamily="50" charset="-128"/>
                <a:ea typeface="メイリオ" panose="020B0604030504040204" pitchFamily="50" charset="-128"/>
              </a:rPr>
              <a:t>特徴的な傾向があれば、その要因も考えてみましょう。</a:t>
            </a:r>
          </a:p>
        </p:txBody>
      </p:sp>
      <p:pic>
        <p:nvPicPr>
          <p:cNvPr id="11" name="Picture 6" descr="女性教師のイラスト（職業）">
            <a:extLst>
              <a:ext uri="{FF2B5EF4-FFF2-40B4-BE49-F238E27FC236}">
                <a16:creationId xmlns:a16="http://schemas.microsoft.com/office/drawing/2014/main" id="{3BB7DE18-A04A-985E-58CC-8B7D2D762EF3}"/>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458" r="17130" b="54012"/>
          <a:stretch/>
        </p:blipFill>
        <p:spPr bwMode="auto">
          <a:xfrm>
            <a:off x="8028384" y="6129001"/>
            <a:ext cx="803144" cy="709493"/>
          </a:xfrm>
          <a:prstGeom prst="rect">
            <a:avLst/>
          </a:prstGeom>
          <a:noFill/>
          <a:extLst>
            <a:ext uri="{909E8E84-426E-40DD-AFC4-6F175D3DCCD1}">
              <a14:hiddenFill xmlns:a14="http://schemas.microsoft.com/office/drawing/2010/main">
                <a:solidFill>
                  <a:srgbClr val="FFFFFF"/>
                </a:solidFill>
              </a14:hiddenFill>
            </a:ext>
          </a:extLst>
        </p:spPr>
      </p:pic>
      <p:sp>
        <p:nvSpPr>
          <p:cNvPr id="12" name="正方形/長方形 11">
            <a:extLst>
              <a:ext uri="{FF2B5EF4-FFF2-40B4-BE49-F238E27FC236}">
                <a16:creationId xmlns:a16="http://schemas.microsoft.com/office/drawing/2014/main" id="{A3AC2637-4E26-9F94-4A40-FE1CE5DF1A11}"/>
              </a:ext>
            </a:extLst>
          </p:cNvPr>
          <p:cNvSpPr/>
          <p:nvPr/>
        </p:nvSpPr>
        <p:spPr>
          <a:xfrm>
            <a:off x="1403648" y="163926"/>
            <a:ext cx="360040" cy="419958"/>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344174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AF34BE-E735-D20F-E5DB-7A420546605D}"/>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70BB5178-A6A0-04E3-E14D-4D19317C7D3B}"/>
              </a:ext>
            </a:extLst>
          </p:cNvPr>
          <p:cNvGrpSpPr/>
          <p:nvPr/>
        </p:nvGrpSpPr>
        <p:grpSpPr>
          <a:xfrm>
            <a:off x="3160222" y="6323903"/>
            <a:ext cx="3786107" cy="501957"/>
            <a:chOff x="3318595" y="6315805"/>
            <a:chExt cx="3786107" cy="501957"/>
          </a:xfrm>
        </p:grpSpPr>
        <p:sp>
          <p:nvSpPr>
            <p:cNvPr id="3" name="テキスト ボックス 2">
              <a:extLst>
                <a:ext uri="{FF2B5EF4-FFF2-40B4-BE49-F238E27FC236}">
                  <a16:creationId xmlns:a16="http://schemas.microsoft.com/office/drawing/2014/main" id="{3CE59C23-574F-E154-18CA-CF56E24B3A6A}"/>
                </a:ext>
              </a:extLst>
            </p:cNvPr>
            <p:cNvSpPr txBox="1"/>
            <p:nvPr/>
          </p:nvSpPr>
          <p:spPr>
            <a:xfrm>
              <a:off x="3360286" y="6356097"/>
              <a:ext cx="3744416" cy="461665"/>
            </a:xfrm>
            <a:prstGeom prst="rect">
              <a:avLst/>
            </a:prstGeom>
            <a:noFill/>
          </p:spPr>
          <p:txBody>
            <a:bodyPr wrap="square">
              <a:spAutoFit/>
            </a:bodyPr>
            <a:lstStyle/>
            <a:p>
              <a:r>
                <a:rPr lang="ja-JP" altLang="en-US" sz="1200" dirty="0"/>
                <a:t>　　　　　　　　　　などのソフトウェアにより図形を操作して新たな図形の性質を見つける。</a:t>
              </a:r>
              <a:endParaRPr lang="en-US" altLang="ja-JP" sz="1200" dirty="0"/>
            </a:p>
          </p:txBody>
        </p:sp>
        <p:pic>
          <p:nvPicPr>
            <p:cNvPr id="7" name="図 6">
              <a:extLst>
                <a:ext uri="{FF2B5EF4-FFF2-40B4-BE49-F238E27FC236}">
                  <a16:creationId xmlns:a16="http://schemas.microsoft.com/office/drawing/2014/main" id="{B41BBEC6-E5F6-0C08-4C2D-1F6892CA5296}"/>
                </a:ext>
              </a:extLst>
            </p:cNvPr>
            <p:cNvPicPr>
              <a:picLocks noChangeAspect="1"/>
            </p:cNvPicPr>
            <p:nvPr/>
          </p:nvPicPr>
          <p:blipFill rotWithShape="1">
            <a:blip r:embed="rId3"/>
            <a:srcRect l="7476" t="9400" r="81650" b="85934"/>
            <a:stretch/>
          </p:blipFill>
          <p:spPr>
            <a:xfrm>
              <a:off x="3318595" y="6315805"/>
              <a:ext cx="1106931" cy="267114"/>
            </a:xfrm>
            <a:prstGeom prst="rect">
              <a:avLst/>
            </a:prstGeom>
          </p:spPr>
        </p:pic>
      </p:grpSp>
      <p:sp>
        <p:nvSpPr>
          <p:cNvPr id="6" name="タイトル 1">
            <a:extLst>
              <a:ext uri="{FF2B5EF4-FFF2-40B4-BE49-F238E27FC236}">
                <a16:creationId xmlns:a16="http://schemas.microsoft.com/office/drawing/2014/main" id="{57AC8C1B-2B2B-BF55-3F50-5F3B72FC51A2}"/>
              </a:ext>
            </a:extLst>
          </p:cNvPr>
          <p:cNvSpPr txBox="1">
            <a:spLocks/>
          </p:cNvSpPr>
          <p:nvPr/>
        </p:nvSpPr>
        <p:spPr>
          <a:xfrm>
            <a:off x="107504" y="75401"/>
            <a:ext cx="8928992" cy="560905"/>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400" b="1" dirty="0">
                <a:solidFill>
                  <a:srgbClr val="FFFFFF"/>
                </a:solidFill>
                <a:latin typeface="メイリオ" panose="020B0604030504040204" pitchFamily="50" charset="-128"/>
                <a:ea typeface="メイリオ" panose="020B0604030504040204" pitchFamily="50" charset="-128"/>
              </a:rPr>
              <a:t>数学 ９ （２）　統合的・発展的に考察すること　授業展開例</a:t>
            </a:r>
          </a:p>
        </p:txBody>
      </p:sp>
      <p:sp>
        <p:nvSpPr>
          <p:cNvPr id="42" name="吹き出し: 角を丸めた四角形 41">
            <a:extLst>
              <a:ext uri="{FF2B5EF4-FFF2-40B4-BE49-F238E27FC236}">
                <a16:creationId xmlns:a16="http://schemas.microsoft.com/office/drawing/2014/main" id="{F436A7FF-DD32-1AA8-6F46-DFE0965BEF75}"/>
              </a:ext>
            </a:extLst>
          </p:cNvPr>
          <p:cNvSpPr/>
          <p:nvPr/>
        </p:nvSpPr>
        <p:spPr>
          <a:xfrm>
            <a:off x="755576" y="2492896"/>
            <a:ext cx="3457350" cy="432048"/>
          </a:xfrm>
          <a:prstGeom prst="wedgeRoundRectCallout">
            <a:avLst>
              <a:gd name="adj1" fmla="val -53069"/>
              <a:gd name="adj2" fmla="val 21846"/>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lang="ja-JP" altLang="en-US" sz="1100" dirty="0">
                <a:latin typeface="メイリオ" panose="020B0604030504040204" pitchFamily="50" charset="-128"/>
                <a:ea typeface="メイリオ" panose="020B0604030504040204" pitchFamily="50" charset="-128"/>
              </a:rPr>
              <a:t>この証明を読んで、実際の図をかき、等しい箇所に印を付けて、友達に説明してみましょう。</a:t>
            </a:r>
            <a:endParaRPr kumimoji="1" lang="ja-JP" altLang="en-US" sz="1100" dirty="0">
              <a:latin typeface="メイリオ" panose="020B0604030504040204" pitchFamily="50" charset="-128"/>
              <a:ea typeface="メイリオ" panose="020B0604030504040204" pitchFamily="50" charset="-128"/>
            </a:endParaRPr>
          </a:p>
        </p:txBody>
      </p:sp>
      <p:sp>
        <p:nvSpPr>
          <p:cNvPr id="4" name="四角形: 角を丸くする 3">
            <a:extLst>
              <a:ext uri="{FF2B5EF4-FFF2-40B4-BE49-F238E27FC236}">
                <a16:creationId xmlns:a16="http://schemas.microsoft.com/office/drawing/2014/main" id="{81EBE90C-3114-971C-FB8A-6B92CC5AFBF8}"/>
              </a:ext>
            </a:extLst>
          </p:cNvPr>
          <p:cNvSpPr/>
          <p:nvPr/>
        </p:nvSpPr>
        <p:spPr>
          <a:xfrm>
            <a:off x="285355" y="764704"/>
            <a:ext cx="8573292" cy="1584176"/>
          </a:xfrm>
          <a:prstGeom prst="roundRect">
            <a:avLst>
              <a:gd name="adj" fmla="val 9081"/>
            </a:avLst>
          </a:prstGeom>
          <a:solidFill>
            <a:schemeClr val="accent5">
              <a:lumMod val="20000"/>
              <a:lumOff val="80000"/>
            </a:schemeClr>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300"/>
              </a:lnSpc>
            </a:pPr>
            <a:endParaRPr lang="en-US" altLang="ja-JP" sz="1800" b="1" u="sng" dirty="0">
              <a:solidFill>
                <a:srgbClr val="002060"/>
              </a:solidFill>
              <a:latin typeface="メイリオ" panose="020B0604030504040204" pitchFamily="50" charset="-128"/>
              <a:ea typeface="メイリオ" panose="020B0604030504040204" pitchFamily="50" charset="-128"/>
            </a:endParaRPr>
          </a:p>
          <a:p>
            <a:pPr>
              <a:lnSpc>
                <a:spcPts val="3100"/>
              </a:lnSpc>
            </a:pPr>
            <a:endParaRPr lang="en-US" altLang="ja-JP" sz="1800" b="1" u="sng" dirty="0">
              <a:solidFill>
                <a:srgbClr val="002060"/>
              </a:solidFill>
              <a:latin typeface="メイリオ" panose="020B0604030504040204" pitchFamily="50" charset="-128"/>
              <a:ea typeface="メイリオ" panose="020B0604030504040204" pitchFamily="50" charset="-128"/>
            </a:endParaRPr>
          </a:p>
          <a:p>
            <a:r>
              <a:rPr lang="ja-JP" altLang="en-US" sz="1800" b="1" dirty="0">
                <a:solidFill>
                  <a:srgbClr val="002060"/>
                </a:solidFill>
                <a:latin typeface="メイリオ" panose="020B0604030504040204" pitchFamily="50" charset="-128"/>
                <a:ea typeface="メイリオ" panose="020B0604030504040204" pitchFamily="50" charset="-128"/>
              </a:rPr>
              <a:t>　問題や証明を</a:t>
            </a:r>
            <a:r>
              <a:rPr lang="ja-JP" altLang="en-US" b="1" dirty="0">
                <a:solidFill>
                  <a:srgbClr val="002060"/>
                </a:solidFill>
                <a:latin typeface="メイリオ" panose="020B0604030504040204" pitchFamily="50" charset="-128"/>
                <a:ea typeface="メイリオ" panose="020B0604030504040204" pitchFamily="50" charset="-128"/>
              </a:rPr>
              <a:t>読み</a:t>
            </a:r>
            <a:r>
              <a:rPr lang="ja-JP" altLang="en-US" sz="1800" b="1" dirty="0">
                <a:solidFill>
                  <a:srgbClr val="002060"/>
                </a:solidFill>
                <a:latin typeface="メイリオ" panose="020B0604030504040204" pitchFamily="50" charset="-128"/>
                <a:ea typeface="メイリオ" panose="020B0604030504040204" pitchFamily="50" charset="-128"/>
              </a:rPr>
              <a:t>、図をかき、与えられた条件や仮定、結論、</a:t>
            </a:r>
            <a:endParaRPr lang="en-US" altLang="ja-JP" sz="1800" b="1" dirty="0">
              <a:solidFill>
                <a:srgbClr val="002060"/>
              </a:solidFill>
              <a:latin typeface="メイリオ" panose="020B0604030504040204" pitchFamily="50" charset="-128"/>
              <a:ea typeface="メイリオ" panose="020B0604030504040204" pitchFamily="50" charset="-128"/>
            </a:endParaRPr>
          </a:p>
          <a:p>
            <a:r>
              <a:rPr lang="ja-JP" altLang="en-US" sz="1800" b="1" dirty="0">
                <a:solidFill>
                  <a:srgbClr val="002060"/>
                </a:solidFill>
                <a:latin typeface="メイリオ" panose="020B0604030504040204" pitchFamily="50" charset="-128"/>
                <a:ea typeface="メイリオ" panose="020B0604030504040204" pitchFamily="50" charset="-128"/>
              </a:rPr>
              <a:t>図形の性質を正しく理解しているか確かめる活動を取り入れまし</a:t>
            </a:r>
            <a:endParaRPr lang="en-US" altLang="ja-JP" sz="1800" b="1" dirty="0">
              <a:solidFill>
                <a:srgbClr val="002060"/>
              </a:solidFill>
              <a:latin typeface="メイリオ" panose="020B0604030504040204" pitchFamily="50" charset="-128"/>
              <a:ea typeface="メイリオ" panose="020B0604030504040204" pitchFamily="50" charset="-128"/>
            </a:endParaRPr>
          </a:p>
          <a:p>
            <a:r>
              <a:rPr lang="ja-JP" altLang="en-US" sz="1800" b="1" dirty="0">
                <a:solidFill>
                  <a:srgbClr val="002060"/>
                </a:solidFill>
                <a:latin typeface="メイリオ" panose="020B0604030504040204" pitchFamily="50" charset="-128"/>
                <a:ea typeface="メイリオ" panose="020B0604030504040204" pitchFamily="50" charset="-128"/>
              </a:rPr>
              <a:t>ょう。また、生徒がデジタル機器を活用して図を操作し、新たな</a:t>
            </a:r>
            <a:endParaRPr lang="en-US" altLang="ja-JP" sz="1800" b="1" dirty="0">
              <a:solidFill>
                <a:srgbClr val="002060"/>
              </a:solidFill>
              <a:latin typeface="メイリオ" panose="020B0604030504040204" pitchFamily="50" charset="-128"/>
              <a:ea typeface="メイリオ" panose="020B0604030504040204" pitchFamily="50" charset="-128"/>
            </a:endParaRPr>
          </a:p>
          <a:p>
            <a:r>
              <a:rPr lang="ja-JP" altLang="en-US" sz="1800" b="1" dirty="0">
                <a:solidFill>
                  <a:srgbClr val="002060"/>
                </a:solidFill>
                <a:latin typeface="メイリオ" panose="020B0604030504040204" pitchFamily="50" charset="-128"/>
                <a:ea typeface="メイリオ" panose="020B0604030504040204" pitchFamily="50" charset="-128"/>
              </a:rPr>
              <a:t>性質を見つけることができる活動を取り入れましょう。</a:t>
            </a:r>
            <a:endParaRPr kumimoji="1" lang="ja-JP" altLang="en-US" b="1" dirty="0"/>
          </a:p>
        </p:txBody>
      </p:sp>
      <p:sp>
        <p:nvSpPr>
          <p:cNvPr id="2" name="四角形: 角を丸くする 1">
            <a:extLst>
              <a:ext uri="{FF2B5EF4-FFF2-40B4-BE49-F238E27FC236}">
                <a16:creationId xmlns:a16="http://schemas.microsoft.com/office/drawing/2014/main" id="{FE48883E-B72D-F463-BE4B-078AC10C6A0D}"/>
              </a:ext>
            </a:extLst>
          </p:cNvPr>
          <p:cNvSpPr/>
          <p:nvPr/>
        </p:nvSpPr>
        <p:spPr>
          <a:xfrm>
            <a:off x="285354" y="782898"/>
            <a:ext cx="3775611" cy="394339"/>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こんな授業を！授業改善のヒント</a:t>
            </a:r>
          </a:p>
        </p:txBody>
      </p:sp>
      <p:pic>
        <p:nvPicPr>
          <p:cNvPr id="1026" name="Picture 2" descr="先生の男の子のイラスト（将来の夢）">
            <a:extLst>
              <a:ext uri="{FF2B5EF4-FFF2-40B4-BE49-F238E27FC236}">
                <a16:creationId xmlns:a16="http://schemas.microsoft.com/office/drawing/2014/main" id="{9D6CBDFC-21B3-5351-6B41-061C9AA21F0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4" y="2564904"/>
            <a:ext cx="573740" cy="57374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先生の男の子のイラスト（将来の夢）">
            <a:extLst>
              <a:ext uri="{FF2B5EF4-FFF2-40B4-BE49-F238E27FC236}">
                <a16:creationId xmlns:a16="http://schemas.microsoft.com/office/drawing/2014/main" id="{54573F0E-C54C-49A7-AF8F-852B8BA546C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2" y="6021288"/>
            <a:ext cx="573740" cy="573740"/>
          </a:xfrm>
          <a:prstGeom prst="rect">
            <a:avLst/>
          </a:prstGeom>
          <a:noFill/>
          <a:extLst>
            <a:ext uri="{909E8E84-426E-40DD-AFC4-6F175D3DCCD1}">
              <a14:hiddenFill xmlns:a14="http://schemas.microsoft.com/office/drawing/2010/main">
                <a:solidFill>
                  <a:srgbClr val="FFFFFF"/>
                </a:solidFill>
              </a14:hiddenFill>
            </a:ext>
          </a:extLst>
        </p:spPr>
      </p:pic>
      <p:sp>
        <p:nvSpPr>
          <p:cNvPr id="10" name="吹き出し: 角を丸めた四角形 9">
            <a:extLst>
              <a:ext uri="{FF2B5EF4-FFF2-40B4-BE49-F238E27FC236}">
                <a16:creationId xmlns:a16="http://schemas.microsoft.com/office/drawing/2014/main" id="{6809DC8B-7622-E382-69C3-A49AD007BE52}"/>
              </a:ext>
            </a:extLst>
          </p:cNvPr>
          <p:cNvSpPr/>
          <p:nvPr/>
        </p:nvSpPr>
        <p:spPr>
          <a:xfrm>
            <a:off x="539552" y="5949280"/>
            <a:ext cx="2592288" cy="576064"/>
          </a:xfrm>
          <a:prstGeom prst="wedgeRoundRectCallout">
            <a:avLst>
              <a:gd name="adj1" fmla="val -55321"/>
              <a:gd name="adj2" fmla="val 29154"/>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kumimoji="1" lang="ja-JP" altLang="en-US" sz="1200" dirty="0">
                <a:latin typeface="メイリオ" panose="020B0604030504040204" pitchFamily="50" charset="-128"/>
                <a:ea typeface="メイリオ" panose="020B0604030504040204" pitchFamily="50" charset="-128"/>
              </a:rPr>
              <a:t>それでは、タブレット上で</a:t>
            </a:r>
            <a:r>
              <a:rPr lang="ja-JP" altLang="en-US" sz="1200" dirty="0">
                <a:latin typeface="メイリオ" panose="020B0604030504040204" pitchFamily="50" charset="-128"/>
                <a:ea typeface="メイリオ" panose="020B0604030504040204" pitchFamily="50" charset="-128"/>
              </a:rPr>
              <a:t>点Ｅを動かしてみて確かめてみましょう。</a:t>
            </a:r>
            <a:endParaRPr kumimoji="1" lang="ja-JP" altLang="en-US" sz="1200" dirty="0">
              <a:latin typeface="メイリオ" panose="020B0604030504040204" pitchFamily="50" charset="-128"/>
              <a:ea typeface="メイリオ" panose="020B0604030504040204" pitchFamily="50" charset="-128"/>
            </a:endParaRPr>
          </a:p>
        </p:txBody>
      </p:sp>
      <p:pic>
        <p:nvPicPr>
          <p:cNvPr id="32" name="図 31">
            <a:extLst>
              <a:ext uri="{FF2B5EF4-FFF2-40B4-BE49-F238E27FC236}">
                <a16:creationId xmlns:a16="http://schemas.microsoft.com/office/drawing/2014/main" id="{9569D2EB-281F-78B7-8BC0-BBEBCF233E57}"/>
              </a:ext>
            </a:extLst>
          </p:cNvPr>
          <p:cNvPicPr>
            <a:picLocks noChangeAspect="1"/>
          </p:cNvPicPr>
          <p:nvPr/>
        </p:nvPicPr>
        <p:blipFill>
          <a:blip r:embed="rId5"/>
          <a:stretch>
            <a:fillRect/>
          </a:stretch>
        </p:blipFill>
        <p:spPr>
          <a:xfrm>
            <a:off x="4932041" y="2564904"/>
            <a:ext cx="1521812" cy="1080120"/>
          </a:xfrm>
          <a:prstGeom prst="rect">
            <a:avLst/>
          </a:prstGeom>
          <a:ln>
            <a:solidFill>
              <a:schemeClr val="tx1"/>
            </a:solidFill>
          </a:ln>
        </p:spPr>
      </p:pic>
      <p:pic>
        <p:nvPicPr>
          <p:cNvPr id="34" name="図 33">
            <a:extLst>
              <a:ext uri="{FF2B5EF4-FFF2-40B4-BE49-F238E27FC236}">
                <a16:creationId xmlns:a16="http://schemas.microsoft.com/office/drawing/2014/main" id="{B7B73AED-C801-00A4-9214-5301A3EED1D8}"/>
              </a:ext>
            </a:extLst>
          </p:cNvPr>
          <p:cNvPicPr>
            <a:picLocks noChangeAspect="1"/>
          </p:cNvPicPr>
          <p:nvPr/>
        </p:nvPicPr>
        <p:blipFill>
          <a:blip r:embed="rId6"/>
          <a:stretch>
            <a:fillRect/>
          </a:stretch>
        </p:blipFill>
        <p:spPr>
          <a:xfrm>
            <a:off x="6588225" y="2564904"/>
            <a:ext cx="1872208" cy="1092895"/>
          </a:xfrm>
          <a:prstGeom prst="rect">
            <a:avLst/>
          </a:prstGeom>
          <a:ln>
            <a:solidFill>
              <a:schemeClr val="tx1"/>
            </a:solidFill>
          </a:ln>
        </p:spPr>
      </p:pic>
      <p:sp>
        <p:nvSpPr>
          <p:cNvPr id="36" name="四角形: 角を丸くする 35">
            <a:extLst>
              <a:ext uri="{FF2B5EF4-FFF2-40B4-BE49-F238E27FC236}">
                <a16:creationId xmlns:a16="http://schemas.microsoft.com/office/drawing/2014/main" id="{F2D3F81C-359E-8001-D764-5F8DA54403F2}"/>
              </a:ext>
            </a:extLst>
          </p:cNvPr>
          <p:cNvSpPr/>
          <p:nvPr/>
        </p:nvSpPr>
        <p:spPr>
          <a:xfrm>
            <a:off x="7380312" y="980728"/>
            <a:ext cx="1329019" cy="1264046"/>
          </a:xfrm>
          <a:prstGeom prst="roundRect">
            <a:avLst>
              <a:gd name="adj" fmla="val 25494"/>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tIns="0" bIns="0" rtlCol="0" anchor="b"/>
          <a:lstStyle/>
          <a:p>
            <a:pPr algn="ctr">
              <a:lnSpc>
                <a:spcPts val="1300"/>
              </a:lnSpc>
            </a:pPr>
            <a:r>
              <a:rPr lang="ja-JP" altLang="en-US" sz="1200" b="1" dirty="0">
                <a:solidFill>
                  <a:schemeClr val="tx1"/>
                </a:solidFill>
              </a:rPr>
              <a:t>　　　　　　　　　　</a:t>
            </a:r>
            <a:endParaRPr lang="en-US" altLang="ja-JP" sz="1200" b="1" dirty="0">
              <a:solidFill>
                <a:schemeClr val="tx1"/>
              </a:solidFill>
            </a:endParaRPr>
          </a:p>
          <a:p>
            <a:pPr algn="ctr">
              <a:lnSpc>
                <a:spcPts val="1300"/>
              </a:lnSpc>
            </a:pPr>
            <a:r>
              <a:rPr lang="ja-JP" altLang="en-US" sz="1200" b="1" dirty="0">
                <a:solidFill>
                  <a:schemeClr val="tx1"/>
                </a:solidFill>
              </a:rPr>
              <a:t>図形を操作して新たな性質を見つける</a:t>
            </a:r>
            <a:endParaRPr kumimoji="1" lang="ja-JP" altLang="en-US" sz="1200" b="1" dirty="0">
              <a:solidFill>
                <a:schemeClr val="tx1"/>
              </a:solidFill>
            </a:endParaRPr>
          </a:p>
        </p:txBody>
      </p:sp>
      <p:pic>
        <p:nvPicPr>
          <p:cNvPr id="35" name="図 34">
            <a:extLst>
              <a:ext uri="{FF2B5EF4-FFF2-40B4-BE49-F238E27FC236}">
                <a16:creationId xmlns:a16="http://schemas.microsoft.com/office/drawing/2014/main" id="{BE0A8F89-2551-3670-2038-7DD4E318730A}"/>
              </a:ext>
            </a:extLst>
          </p:cNvPr>
          <p:cNvPicPr>
            <a:picLocks noChangeAspect="1"/>
          </p:cNvPicPr>
          <p:nvPr/>
        </p:nvPicPr>
        <p:blipFill>
          <a:blip r:embed="rId7"/>
          <a:stretch>
            <a:fillRect/>
          </a:stretch>
        </p:blipFill>
        <p:spPr>
          <a:xfrm>
            <a:off x="7493430" y="1010502"/>
            <a:ext cx="1165957" cy="735570"/>
          </a:xfrm>
          <a:prstGeom prst="rect">
            <a:avLst/>
          </a:prstGeom>
        </p:spPr>
      </p:pic>
      <p:sp>
        <p:nvSpPr>
          <p:cNvPr id="5" name="吹き出し: 角を丸めた四角形 4">
            <a:extLst>
              <a:ext uri="{FF2B5EF4-FFF2-40B4-BE49-F238E27FC236}">
                <a16:creationId xmlns:a16="http://schemas.microsoft.com/office/drawing/2014/main" id="{1288AE69-E83A-764B-3637-506DD6C96FD6}"/>
              </a:ext>
            </a:extLst>
          </p:cNvPr>
          <p:cNvSpPr/>
          <p:nvPr/>
        </p:nvSpPr>
        <p:spPr>
          <a:xfrm>
            <a:off x="179512" y="4509120"/>
            <a:ext cx="3744416" cy="648071"/>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ＡＦはＡＤの長さからＦＤの長さを引いた長さで、ＥＣはＢＣの長さからＢＥの長さを引いた長さだからＡＦ＝ＥＣになる。</a:t>
            </a:r>
          </a:p>
        </p:txBody>
      </p:sp>
      <p:pic>
        <p:nvPicPr>
          <p:cNvPr id="14" name="図 13">
            <a:extLst>
              <a:ext uri="{FF2B5EF4-FFF2-40B4-BE49-F238E27FC236}">
                <a16:creationId xmlns:a16="http://schemas.microsoft.com/office/drawing/2014/main" id="{5BE819AF-EE71-2C81-4E4A-2C1353DCFA53}"/>
              </a:ext>
            </a:extLst>
          </p:cNvPr>
          <p:cNvPicPr>
            <a:picLocks noChangeAspect="1"/>
          </p:cNvPicPr>
          <p:nvPr/>
        </p:nvPicPr>
        <p:blipFill>
          <a:blip r:embed="rId8"/>
          <a:srcRect r="48597"/>
          <a:stretch>
            <a:fillRect/>
          </a:stretch>
        </p:blipFill>
        <p:spPr>
          <a:xfrm>
            <a:off x="683568" y="3212976"/>
            <a:ext cx="1476586" cy="1152128"/>
          </a:xfrm>
          <a:prstGeom prst="rect">
            <a:avLst/>
          </a:prstGeom>
          <a:ln>
            <a:solidFill>
              <a:schemeClr val="tx1"/>
            </a:solidFill>
          </a:ln>
        </p:spPr>
      </p:pic>
      <p:pic>
        <p:nvPicPr>
          <p:cNvPr id="15" name="図 14">
            <a:extLst>
              <a:ext uri="{FF2B5EF4-FFF2-40B4-BE49-F238E27FC236}">
                <a16:creationId xmlns:a16="http://schemas.microsoft.com/office/drawing/2014/main" id="{FB1EC6CC-C34A-560B-2AA0-B6D047AC1FA6}"/>
              </a:ext>
            </a:extLst>
          </p:cNvPr>
          <p:cNvPicPr>
            <a:picLocks noChangeAspect="1"/>
          </p:cNvPicPr>
          <p:nvPr/>
        </p:nvPicPr>
        <p:blipFill>
          <a:blip r:embed="rId8"/>
          <a:srcRect l="49999"/>
          <a:stretch>
            <a:fillRect/>
          </a:stretch>
        </p:blipFill>
        <p:spPr>
          <a:xfrm>
            <a:off x="2483768" y="3212976"/>
            <a:ext cx="1436291" cy="1152128"/>
          </a:xfrm>
          <a:prstGeom prst="rect">
            <a:avLst/>
          </a:prstGeom>
          <a:ln>
            <a:solidFill>
              <a:schemeClr val="tx1"/>
            </a:solidFill>
          </a:ln>
        </p:spPr>
      </p:pic>
      <p:sp>
        <p:nvSpPr>
          <p:cNvPr id="23" name="吹き出し: 角を丸めた四角形 22">
            <a:extLst>
              <a:ext uri="{FF2B5EF4-FFF2-40B4-BE49-F238E27FC236}">
                <a16:creationId xmlns:a16="http://schemas.microsoft.com/office/drawing/2014/main" id="{DCD82369-E265-522C-7239-880FD27742AA}"/>
              </a:ext>
            </a:extLst>
          </p:cNvPr>
          <p:cNvSpPr/>
          <p:nvPr/>
        </p:nvSpPr>
        <p:spPr>
          <a:xfrm>
            <a:off x="179512" y="5229200"/>
            <a:ext cx="3744416" cy="576063"/>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二人の図は違っても同じことがいえるね。でも私の平行四辺形ＡＥＣＦは長方形にみえるね。点Ｅの位置によって図形が変わるのかな？</a:t>
            </a:r>
          </a:p>
        </p:txBody>
      </p:sp>
      <p:sp>
        <p:nvSpPr>
          <p:cNvPr id="24" name="吹き出し: 角を丸めた四角形 23">
            <a:extLst>
              <a:ext uri="{FF2B5EF4-FFF2-40B4-BE49-F238E27FC236}">
                <a16:creationId xmlns:a16="http://schemas.microsoft.com/office/drawing/2014/main" id="{357E657A-C06A-A4C4-6956-DF6AC73474A4}"/>
              </a:ext>
            </a:extLst>
          </p:cNvPr>
          <p:cNvSpPr/>
          <p:nvPr/>
        </p:nvSpPr>
        <p:spPr>
          <a:xfrm>
            <a:off x="4716016" y="3717032"/>
            <a:ext cx="3312368" cy="648071"/>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四角形ＡＥＣＦはずっと平行四辺形のままだね。角ＡＥＣが</a:t>
            </a:r>
            <a:r>
              <a:rPr lang="en-US" altLang="ja-JP" sz="1100" dirty="0">
                <a:latin typeface="メイリオ" panose="020B0604030504040204" pitchFamily="50" charset="-128"/>
                <a:ea typeface="メイリオ" panose="020B0604030504040204" pitchFamily="50" charset="-128"/>
              </a:rPr>
              <a:t>90</a:t>
            </a:r>
            <a:r>
              <a:rPr lang="ja-JP" altLang="en-US" sz="1100" dirty="0">
                <a:latin typeface="メイリオ" panose="020B0604030504040204" pitchFamily="50" charset="-128"/>
                <a:ea typeface="メイリオ" panose="020B0604030504040204" pitchFamily="50" charset="-128"/>
              </a:rPr>
              <a:t>度のときは長方形になってるね。他にもいえそうなことがあるのかな？</a:t>
            </a:r>
          </a:p>
        </p:txBody>
      </p:sp>
      <p:sp>
        <p:nvSpPr>
          <p:cNvPr id="26" name="吹き出し: 角を丸めた四角形 25">
            <a:extLst>
              <a:ext uri="{FF2B5EF4-FFF2-40B4-BE49-F238E27FC236}">
                <a16:creationId xmlns:a16="http://schemas.microsoft.com/office/drawing/2014/main" id="{7636A649-AC5D-CE94-91B2-C1544426E8B2}"/>
              </a:ext>
            </a:extLst>
          </p:cNvPr>
          <p:cNvSpPr/>
          <p:nvPr/>
        </p:nvSpPr>
        <p:spPr>
          <a:xfrm>
            <a:off x="4716016" y="5085184"/>
            <a:ext cx="3384376" cy="504056"/>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点Ｅを点Ｂより左に動かしても四角形ＡＥＣＦは平行四辺形にみえるな。</a:t>
            </a:r>
          </a:p>
        </p:txBody>
      </p:sp>
      <p:sp>
        <p:nvSpPr>
          <p:cNvPr id="28" name="吹き出し: 角を丸めた四角形 27">
            <a:extLst>
              <a:ext uri="{FF2B5EF4-FFF2-40B4-BE49-F238E27FC236}">
                <a16:creationId xmlns:a16="http://schemas.microsoft.com/office/drawing/2014/main" id="{7F998971-9889-F1A8-E413-06CD3CCA004D}"/>
              </a:ext>
            </a:extLst>
          </p:cNvPr>
          <p:cNvSpPr/>
          <p:nvPr/>
        </p:nvSpPr>
        <p:spPr>
          <a:xfrm>
            <a:off x="4716016" y="4437112"/>
            <a:ext cx="3312368" cy="504056"/>
          </a:xfrm>
          <a:prstGeom prst="wedgeRoundRectCallout">
            <a:avLst>
              <a:gd name="adj1" fmla="val 55706"/>
              <a:gd name="adj2" fmla="val 21478"/>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lnSpc>
                <a:spcPts val="1400"/>
              </a:lnSpc>
            </a:pPr>
            <a:r>
              <a:rPr lang="ja-JP" altLang="en-US" sz="1100" dirty="0">
                <a:latin typeface="メイリオ" panose="020B0604030504040204" pitchFamily="50" charset="-128"/>
                <a:ea typeface="メイリオ" panose="020B0604030504040204" pitchFamily="50" charset="-128"/>
              </a:rPr>
              <a:t>三角形ＡＢＥと三角形ＣＤＦは合同なのかな？</a:t>
            </a:r>
          </a:p>
        </p:txBody>
      </p:sp>
      <p:sp>
        <p:nvSpPr>
          <p:cNvPr id="31" name="吹き出し: 角を丸めた四角形 30">
            <a:extLst>
              <a:ext uri="{FF2B5EF4-FFF2-40B4-BE49-F238E27FC236}">
                <a16:creationId xmlns:a16="http://schemas.microsoft.com/office/drawing/2014/main" id="{533DE8EF-3F2E-23DD-16C5-38B4064797A3}"/>
              </a:ext>
            </a:extLst>
          </p:cNvPr>
          <p:cNvSpPr/>
          <p:nvPr/>
        </p:nvSpPr>
        <p:spPr>
          <a:xfrm>
            <a:off x="5444480" y="5778181"/>
            <a:ext cx="2799928" cy="423664"/>
          </a:xfrm>
          <a:prstGeom prst="wedgeRoundRectCallout">
            <a:avLst>
              <a:gd name="adj1" fmla="val -55321"/>
              <a:gd name="adj2" fmla="val 29154"/>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lang="ja-JP" altLang="en-US" sz="1200" dirty="0">
                <a:latin typeface="メイリオ" panose="020B0604030504040204" pitchFamily="50" charset="-128"/>
                <a:ea typeface="メイリオ" panose="020B0604030504040204" pitchFamily="50" charset="-128"/>
              </a:rPr>
              <a:t>見付けた性質を証明してみましょう。</a:t>
            </a:r>
            <a:endParaRPr kumimoji="1" lang="ja-JP" altLang="en-US" sz="1200" dirty="0">
              <a:latin typeface="メイリオ" panose="020B0604030504040204" pitchFamily="50" charset="-128"/>
              <a:ea typeface="メイリオ" panose="020B0604030504040204" pitchFamily="50" charset="-128"/>
            </a:endParaRPr>
          </a:p>
        </p:txBody>
      </p:sp>
      <p:pic>
        <p:nvPicPr>
          <p:cNvPr id="33" name="Picture 2" descr="先生の男の子のイラスト（将来の夢）">
            <a:extLst>
              <a:ext uri="{FF2B5EF4-FFF2-40B4-BE49-F238E27FC236}">
                <a16:creationId xmlns:a16="http://schemas.microsoft.com/office/drawing/2014/main" id="{C5E45368-717C-6211-3F81-577C97C5D65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53942" y="5770309"/>
            <a:ext cx="573740" cy="573740"/>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4" descr="学ランを着た男子学生のイラスト（冬服・学生服）">
            <a:extLst>
              <a:ext uri="{FF2B5EF4-FFF2-40B4-BE49-F238E27FC236}">
                <a16:creationId xmlns:a16="http://schemas.microsoft.com/office/drawing/2014/main" id="{FB52CE7C-D134-56FA-DA02-A1487BEB1B1F}"/>
              </a:ext>
            </a:extLst>
          </p:cNvPr>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b="58275"/>
          <a:stretch/>
        </p:blipFill>
        <p:spPr bwMode="auto">
          <a:xfrm>
            <a:off x="8172400" y="5085184"/>
            <a:ext cx="730002" cy="56175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セーラー服を着た女子学生のイラスト（冬服・学生服）">
            <a:extLst>
              <a:ext uri="{FF2B5EF4-FFF2-40B4-BE49-F238E27FC236}">
                <a16:creationId xmlns:a16="http://schemas.microsoft.com/office/drawing/2014/main" id="{54BC2A94-BC95-47EA-4069-BA0C4F8670A2}"/>
              </a:ext>
            </a:extLst>
          </p:cNvPr>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3145" t="7847" r="22115" b="57197"/>
          <a:stretch/>
        </p:blipFill>
        <p:spPr bwMode="auto">
          <a:xfrm>
            <a:off x="8244408" y="4437112"/>
            <a:ext cx="433568" cy="51060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学ランを着た男子学生のイラスト（冬服・学生服）">
            <a:extLst>
              <a:ext uri="{FF2B5EF4-FFF2-40B4-BE49-F238E27FC236}">
                <a16:creationId xmlns:a16="http://schemas.microsoft.com/office/drawing/2014/main" id="{D7B2714C-37D8-DD3A-ECE9-1CC09B3C6C77}"/>
              </a:ext>
            </a:extLst>
          </p:cNvPr>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b="58275"/>
          <a:stretch/>
        </p:blipFill>
        <p:spPr bwMode="auto">
          <a:xfrm>
            <a:off x="8100392" y="3789040"/>
            <a:ext cx="730002" cy="56175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学ランを着た男子学生のイラスト（冬服・学生服）">
            <a:extLst>
              <a:ext uri="{FF2B5EF4-FFF2-40B4-BE49-F238E27FC236}">
                <a16:creationId xmlns:a16="http://schemas.microsoft.com/office/drawing/2014/main" id="{71377D40-EF41-D387-89B1-FBD305CC887B}"/>
              </a:ext>
            </a:extLst>
          </p:cNvPr>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b="58275"/>
          <a:stretch/>
        </p:blipFill>
        <p:spPr bwMode="auto">
          <a:xfrm>
            <a:off x="3995936" y="4581128"/>
            <a:ext cx="730002" cy="56175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6" descr="セーラー服を着た女子学生のイラスト（冬服・学生服）">
            <a:extLst>
              <a:ext uri="{FF2B5EF4-FFF2-40B4-BE49-F238E27FC236}">
                <a16:creationId xmlns:a16="http://schemas.microsoft.com/office/drawing/2014/main" id="{B5127224-9303-020D-3DD7-B6FE901C4E13}"/>
              </a:ext>
            </a:extLst>
          </p:cNvPr>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3145" t="7847" r="22115" b="57197"/>
          <a:stretch/>
        </p:blipFill>
        <p:spPr bwMode="auto">
          <a:xfrm>
            <a:off x="4211960" y="5301208"/>
            <a:ext cx="433568" cy="510609"/>
          </a:xfrm>
          <a:prstGeom prst="rect">
            <a:avLst/>
          </a:prstGeom>
          <a:noFill/>
          <a:extLst>
            <a:ext uri="{909E8E84-426E-40DD-AFC4-6F175D3DCCD1}">
              <a14:hiddenFill xmlns:a14="http://schemas.microsoft.com/office/drawing/2010/main">
                <a:solidFill>
                  <a:srgbClr val="FFFFFF"/>
                </a:solidFill>
              </a14:hiddenFill>
            </a:ext>
          </a:extLst>
        </p:spPr>
      </p:pic>
      <p:sp>
        <p:nvSpPr>
          <p:cNvPr id="16" name="正方形/長方形 15">
            <a:extLst>
              <a:ext uri="{FF2B5EF4-FFF2-40B4-BE49-F238E27FC236}">
                <a16:creationId xmlns:a16="http://schemas.microsoft.com/office/drawing/2014/main" id="{8445A356-4849-676B-3557-CC434ECBDF46}"/>
              </a:ext>
            </a:extLst>
          </p:cNvPr>
          <p:cNvSpPr/>
          <p:nvPr/>
        </p:nvSpPr>
        <p:spPr>
          <a:xfrm>
            <a:off x="1043608" y="163927"/>
            <a:ext cx="360040" cy="384752"/>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337949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2242</Words>
  <Application>Microsoft Office PowerPoint</Application>
  <PresentationFormat>画面に合わせる (4:3)</PresentationFormat>
  <Paragraphs>248</Paragraphs>
  <Slides>9</Slides>
  <Notes>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ＭＳ 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2021-05-21T04:04:56Z</dcterms:created>
  <dcterms:modified xsi:type="dcterms:W3CDTF">2025-07-31T01:20:52Z</dcterms:modified>
</cp:coreProperties>
</file>