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1" r:id="rId2"/>
    <p:sldId id="264" r:id="rId3"/>
  </p:sldIdLst>
  <p:sldSz cx="6858000" cy="9906000" type="A4"/>
  <p:notesSz cx="6797675" cy="99266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userDrawn="1">
          <p15:clr>
            <a:srgbClr val="A4A3A4"/>
          </p15:clr>
        </p15:guide>
        <p15:guide id="2" pos="2160" userDrawn="1">
          <p15:clr>
            <a:srgbClr val="A4A3A4"/>
          </p15:clr>
        </p15:guide>
        <p15:guide id="3" pos="210" userDrawn="1">
          <p15:clr>
            <a:srgbClr val="A4A3A4"/>
          </p15:clr>
        </p15:guide>
        <p15:guide id="5" pos="4088" userDrawn="1">
          <p15:clr>
            <a:srgbClr val="A4A3A4"/>
          </p15:clr>
        </p15:guide>
        <p15:guide id="11" orient="horz" pos="3233" userDrawn="1">
          <p15:clr>
            <a:srgbClr val="A4A3A4"/>
          </p15:clr>
        </p15:guide>
        <p15:guide id="12" pos="119" userDrawn="1">
          <p15:clr>
            <a:srgbClr val="A4A3A4"/>
          </p15:clr>
        </p15:guide>
        <p15:guide id="13" pos="4201" userDrawn="1">
          <p15:clr>
            <a:srgbClr val="A4A3A4"/>
          </p15:clr>
        </p15:guide>
        <p15:guide id="14" orient="horz" pos="398" userDrawn="1">
          <p15:clr>
            <a:srgbClr val="A4A3A4"/>
          </p15:clr>
        </p15:guide>
        <p15:guide id="15" orient="horz" pos="3007" userDrawn="1">
          <p15:clr>
            <a:srgbClr val="A4A3A4"/>
          </p15:clr>
        </p15:guide>
        <p15:guide id="16" orient="horz" pos="512" userDrawn="1">
          <p15:clr>
            <a:srgbClr val="A4A3A4"/>
          </p15:clr>
        </p15:guide>
        <p15:guide id="17" orient="horz" pos="1124" userDrawn="1">
          <p15:clr>
            <a:srgbClr val="A4A3A4"/>
          </p15:clr>
        </p15:guide>
        <p15:guide id="18" orient="horz" pos="1238" userDrawn="1">
          <p15:clr>
            <a:srgbClr val="A4A3A4"/>
          </p15:clr>
        </p15:guide>
        <p15:guide id="19" orient="horz" pos="1578" userDrawn="1">
          <p15:clr>
            <a:srgbClr val="A4A3A4"/>
          </p15:clr>
        </p15:guide>
        <p15:guide id="20" orient="horz" pos="1646" userDrawn="1">
          <p15:clr>
            <a:srgbClr val="A4A3A4"/>
          </p15:clr>
        </p15:guide>
        <p15:guide id="21" orient="horz" pos="3324" userDrawn="1">
          <p15:clr>
            <a:srgbClr val="A4A3A4"/>
          </p15:clr>
        </p15:guide>
        <p15:guide id="23" orient="horz" pos="3483" userDrawn="1">
          <p15:clr>
            <a:srgbClr val="A4A3A4"/>
          </p15:clr>
        </p15:guide>
        <p15:guide id="24" orient="horz" pos="3551"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A70324"/>
    <a:srgbClr val="A50021"/>
    <a:srgbClr val="FCABB6"/>
    <a:srgbClr val="33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E3FDE45-AF77-4B5C-9715-49D594BDF05E}" styleName="淡色スタイル 1 - アクセント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1031" autoAdjust="0"/>
    <p:restoredTop sz="95669" autoAdjust="0"/>
  </p:normalViewPr>
  <p:slideViewPr>
    <p:cSldViewPr snapToGrid="0" showGuides="1">
      <p:cViewPr varScale="1">
        <p:scale>
          <a:sx n="64" d="100"/>
          <a:sy n="64" d="100"/>
        </p:scale>
        <p:origin x="1972" y="40"/>
      </p:cViewPr>
      <p:guideLst>
        <p:guide orient="horz" pos="3120"/>
        <p:guide pos="2160"/>
        <p:guide pos="210"/>
        <p:guide pos="4088"/>
        <p:guide orient="horz" pos="3233"/>
        <p:guide pos="119"/>
        <p:guide pos="4201"/>
        <p:guide orient="horz" pos="398"/>
        <p:guide orient="horz" pos="3007"/>
        <p:guide orient="horz" pos="512"/>
        <p:guide orient="horz" pos="1124"/>
        <p:guide orient="horz" pos="1238"/>
        <p:guide orient="horz" pos="1578"/>
        <p:guide orient="horz" pos="1646"/>
        <p:guide orient="horz" pos="3324"/>
        <p:guide orient="horz" pos="3483"/>
        <p:guide orient="horz" pos="3551"/>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7C099359-E5D0-4F9B-9F02-132730F3AF98}" type="datetimeFigureOut">
              <a:rPr kumimoji="1" lang="ja-JP" altLang="en-US" smtClean="0"/>
              <a:t>2025/3/11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8E61E88-30C4-43AE-806B-32B3E3837837}" type="slidenum">
              <a:rPr kumimoji="1" lang="ja-JP" altLang="en-US" smtClean="0"/>
              <a:t>‹#›</a:t>
            </a:fld>
            <a:endParaRPr kumimoji="1" lang="ja-JP" altLang="en-US"/>
          </a:p>
        </p:txBody>
      </p:sp>
    </p:spTree>
    <p:extLst>
      <p:ext uri="{BB962C8B-B14F-4D97-AF65-F5344CB8AC3E}">
        <p14:creationId xmlns:p14="http://schemas.microsoft.com/office/powerpoint/2010/main" val="32843483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C099359-E5D0-4F9B-9F02-132730F3AF98}" type="datetimeFigureOut">
              <a:rPr kumimoji="1" lang="ja-JP" altLang="en-US" smtClean="0"/>
              <a:t>2025/3/11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8E61E88-30C4-43AE-806B-32B3E3837837}" type="slidenum">
              <a:rPr kumimoji="1" lang="ja-JP" altLang="en-US" smtClean="0"/>
              <a:t>‹#›</a:t>
            </a:fld>
            <a:endParaRPr kumimoji="1" lang="ja-JP" altLang="en-US"/>
          </a:p>
        </p:txBody>
      </p:sp>
    </p:spTree>
    <p:extLst>
      <p:ext uri="{BB962C8B-B14F-4D97-AF65-F5344CB8AC3E}">
        <p14:creationId xmlns:p14="http://schemas.microsoft.com/office/powerpoint/2010/main" val="3004325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C099359-E5D0-4F9B-9F02-132730F3AF98}" type="datetimeFigureOut">
              <a:rPr kumimoji="1" lang="ja-JP" altLang="en-US" smtClean="0"/>
              <a:t>2025/3/11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8E61E88-30C4-43AE-806B-32B3E3837837}" type="slidenum">
              <a:rPr kumimoji="1" lang="ja-JP" altLang="en-US" smtClean="0"/>
              <a:t>‹#›</a:t>
            </a:fld>
            <a:endParaRPr kumimoji="1" lang="ja-JP" altLang="en-US"/>
          </a:p>
        </p:txBody>
      </p:sp>
    </p:spTree>
    <p:extLst>
      <p:ext uri="{BB962C8B-B14F-4D97-AF65-F5344CB8AC3E}">
        <p14:creationId xmlns:p14="http://schemas.microsoft.com/office/powerpoint/2010/main" val="26174013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C099359-E5D0-4F9B-9F02-132730F3AF98}" type="datetimeFigureOut">
              <a:rPr kumimoji="1" lang="ja-JP" altLang="en-US" smtClean="0"/>
              <a:t>2025/3/11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8E61E88-30C4-43AE-806B-32B3E3837837}" type="slidenum">
              <a:rPr kumimoji="1" lang="ja-JP" altLang="en-US" smtClean="0"/>
              <a:t>‹#›</a:t>
            </a:fld>
            <a:endParaRPr kumimoji="1" lang="ja-JP" altLang="en-US"/>
          </a:p>
        </p:txBody>
      </p:sp>
    </p:spTree>
    <p:extLst>
      <p:ext uri="{BB962C8B-B14F-4D97-AF65-F5344CB8AC3E}">
        <p14:creationId xmlns:p14="http://schemas.microsoft.com/office/powerpoint/2010/main" val="19093095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7C099359-E5D0-4F9B-9F02-132730F3AF98}" type="datetimeFigureOut">
              <a:rPr kumimoji="1" lang="ja-JP" altLang="en-US" smtClean="0"/>
              <a:t>2025/3/11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8E61E88-30C4-43AE-806B-32B3E3837837}" type="slidenum">
              <a:rPr kumimoji="1" lang="ja-JP" altLang="en-US" smtClean="0"/>
              <a:t>‹#›</a:t>
            </a:fld>
            <a:endParaRPr kumimoji="1" lang="ja-JP" altLang="en-US"/>
          </a:p>
        </p:txBody>
      </p:sp>
    </p:spTree>
    <p:extLst>
      <p:ext uri="{BB962C8B-B14F-4D97-AF65-F5344CB8AC3E}">
        <p14:creationId xmlns:p14="http://schemas.microsoft.com/office/powerpoint/2010/main" val="31680851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7C099359-E5D0-4F9B-9F02-132730F3AF98}" type="datetimeFigureOut">
              <a:rPr kumimoji="1" lang="ja-JP" altLang="en-US" smtClean="0"/>
              <a:t>2025/3/11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8E61E88-30C4-43AE-806B-32B3E3837837}" type="slidenum">
              <a:rPr kumimoji="1" lang="ja-JP" altLang="en-US" smtClean="0"/>
              <a:t>‹#›</a:t>
            </a:fld>
            <a:endParaRPr kumimoji="1" lang="ja-JP" altLang="en-US"/>
          </a:p>
        </p:txBody>
      </p:sp>
    </p:spTree>
    <p:extLst>
      <p:ext uri="{BB962C8B-B14F-4D97-AF65-F5344CB8AC3E}">
        <p14:creationId xmlns:p14="http://schemas.microsoft.com/office/powerpoint/2010/main" val="3429040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7C099359-E5D0-4F9B-9F02-132730F3AF98}" type="datetimeFigureOut">
              <a:rPr kumimoji="1" lang="ja-JP" altLang="en-US" smtClean="0"/>
              <a:t>2025/3/11</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B8E61E88-30C4-43AE-806B-32B3E3837837}" type="slidenum">
              <a:rPr kumimoji="1" lang="ja-JP" altLang="en-US" smtClean="0"/>
              <a:t>‹#›</a:t>
            </a:fld>
            <a:endParaRPr kumimoji="1" lang="ja-JP" altLang="en-US"/>
          </a:p>
        </p:txBody>
      </p:sp>
    </p:spTree>
    <p:extLst>
      <p:ext uri="{BB962C8B-B14F-4D97-AF65-F5344CB8AC3E}">
        <p14:creationId xmlns:p14="http://schemas.microsoft.com/office/powerpoint/2010/main" val="7636558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7C099359-E5D0-4F9B-9F02-132730F3AF98}" type="datetimeFigureOut">
              <a:rPr kumimoji="1" lang="ja-JP" altLang="en-US" smtClean="0"/>
              <a:t>2025/3/11</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B8E61E88-30C4-43AE-806B-32B3E3837837}" type="slidenum">
              <a:rPr kumimoji="1" lang="ja-JP" altLang="en-US" smtClean="0"/>
              <a:t>‹#›</a:t>
            </a:fld>
            <a:endParaRPr kumimoji="1" lang="ja-JP" altLang="en-US"/>
          </a:p>
        </p:txBody>
      </p:sp>
    </p:spTree>
    <p:extLst>
      <p:ext uri="{BB962C8B-B14F-4D97-AF65-F5344CB8AC3E}">
        <p14:creationId xmlns:p14="http://schemas.microsoft.com/office/powerpoint/2010/main" val="11846639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C099359-E5D0-4F9B-9F02-132730F3AF98}" type="datetimeFigureOut">
              <a:rPr kumimoji="1" lang="ja-JP" altLang="en-US" smtClean="0"/>
              <a:t>2025/3/11</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B8E61E88-30C4-43AE-806B-32B3E3837837}" type="slidenum">
              <a:rPr kumimoji="1" lang="ja-JP" altLang="en-US" smtClean="0"/>
              <a:t>‹#›</a:t>
            </a:fld>
            <a:endParaRPr kumimoji="1" lang="ja-JP" altLang="en-US"/>
          </a:p>
        </p:txBody>
      </p:sp>
    </p:spTree>
    <p:extLst>
      <p:ext uri="{BB962C8B-B14F-4D97-AF65-F5344CB8AC3E}">
        <p14:creationId xmlns:p14="http://schemas.microsoft.com/office/powerpoint/2010/main" val="4445615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7C099359-E5D0-4F9B-9F02-132730F3AF98}" type="datetimeFigureOut">
              <a:rPr kumimoji="1" lang="ja-JP" altLang="en-US" smtClean="0"/>
              <a:t>2025/3/11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8E61E88-30C4-43AE-806B-32B3E3837837}" type="slidenum">
              <a:rPr kumimoji="1" lang="ja-JP" altLang="en-US" smtClean="0"/>
              <a:t>‹#›</a:t>
            </a:fld>
            <a:endParaRPr kumimoji="1" lang="ja-JP" altLang="en-US"/>
          </a:p>
        </p:txBody>
      </p:sp>
    </p:spTree>
    <p:extLst>
      <p:ext uri="{BB962C8B-B14F-4D97-AF65-F5344CB8AC3E}">
        <p14:creationId xmlns:p14="http://schemas.microsoft.com/office/powerpoint/2010/main" val="24904300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7C099359-E5D0-4F9B-9F02-132730F3AF98}" type="datetimeFigureOut">
              <a:rPr kumimoji="1" lang="ja-JP" altLang="en-US" smtClean="0"/>
              <a:t>2025/3/11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8E61E88-30C4-43AE-806B-32B3E3837837}" type="slidenum">
              <a:rPr kumimoji="1" lang="ja-JP" altLang="en-US" smtClean="0"/>
              <a:t>‹#›</a:t>
            </a:fld>
            <a:endParaRPr kumimoji="1" lang="ja-JP" altLang="en-US"/>
          </a:p>
        </p:txBody>
      </p:sp>
    </p:spTree>
    <p:extLst>
      <p:ext uri="{BB962C8B-B14F-4D97-AF65-F5344CB8AC3E}">
        <p14:creationId xmlns:p14="http://schemas.microsoft.com/office/powerpoint/2010/main" val="19618865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7C099359-E5D0-4F9B-9F02-132730F3AF98}" type="datetimeFigureOut">
              <a:rPr kumimoji="1" lang="ja-JP" altLang="en-US" smtClean="0"/>
              <a:t>2025/3/11</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B8E61E88-30C4-43AE-806B-32B3E3837837}" type="slidenum">
              <a:rPr kumimoji="1" lang="ja-JP" altLang="en-US" smtClean="0"/>
              <a:t>‹#›</a:t>
            </a:fld>
            <a:endParaRPr kumimoji="1" lang="ja-JP" altLang="en-US"/>
          </a:p>
        </p:txBody>
      </p:sp>
    </p:spTree>
    <p:extLst>
      <p:ext uri="{BB962C8B-B14F-4D97-AF65-F5344CB8AC3E}">
        <p14:creationId xmlns:p14="http://schemas.microsoft.com/office/powerpoint/2010/main" val="414547679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角丸四角形 5"/>
          <p:cNvSpPr>
            <a:spLocks noChangeArrowheads="1"/>
          </p:cNvSpPr>
          <p:nvPr/>
        </p:nvSpPr>
        <p:spPr bwMode="auto">
          <a:xfrm>
            <a:off x="-18396" y="1"/>
            <a:ext cx="6876396" cy="721138"/>
          </a:xfrm>
          <a:prstGeom prst="rect">
            <a:avLst/>
          </a:prstGeom>
          <a:solidFill>
            <a:srgbClr val="A50021"/>
          </a:solidFill>
          <a:ln w="44450" cmpd="thickThin">
            <a:noFill/>
            <a:miter lim="800000"/>
            <a:headEnd/>
            <a:tailEnd/>
          </a:ln>
        </p:spPr>
        <p:txBody>
          <a:bodyPr vert="horz" wrap="square" lIns="91440" tIns="45720" rIns="91440" bIns="45720" numCol="1" anchor="ctr" anchorCtr="0" compatLnSpc="1">
            <a:prstTxWarp prst="textNoShape">
              <a:avLst/>
            </a:prstTxWarp>
          </a:bodyPr>
          <a:lstStyle/>
          <a:p>
            <a:pPr algn="ctr">
              <a:spcAft>
                <a:spcPts val="0"/>
              </a:spcAft>
            </a:pPr>
            <a:r>
              <a:rPr lang="ja-JP" altLang="en-US" b="1" kern="100" dirty="0">
                <a:solidFill>
                  <a:schemeClr val="bg1"/>
                </a:solidFill>
                <a:latin typeface="BIZ UDPゴシック" panose="020B0400000000000000" pitchFamily="50" charset="-128"/>
                <a:ea typeface="BIZ UDPゴシック" panose="020B0400000000000000" pitchFamily="50" charset="-128"/>
                <a:cs typeface="Times New Roman" panose="02020603050405020304" pitchFamily="18" charset="0"/>
              </a:rPr>
              <a:t>～広島県からのお知らせ～</a:t>
            </a:r>
            <a:endParaRPr lang="en-US" altLang="ja-JP" b="1" kern="100" dirty="0">
              <a:solidFill>
                <a:schemeClr val="bg1"/>
              </a:solidFill>
              <a:latin typeface="BIZ UDPゴシック" panose="020B0400000000000000" pitchFamily="50" charset="-128"/>
              <a:ea typeface="BIZ UDPゴシック" panose="020B0400000000000000" pitchFamily="50" charset="-128"/>
              <a:cs typeface="Times New Roman" panose="02020603050405020304" pitchFamily="18" charset="0"/>
            </a:endParaRPr>
          </a:p>
          <a:p>
            <a:pPr algn="ctr">
              <a:spcAft>
                <a:spcPts val="0"/>
              </a:spcAft>
            </a:pPr>
            <a:r>
              <a:rPr lang="ja-JP" altLang="en-US" sz="2200" b="1" u="sng" kern="100" dirty="0">
                <a:solidFill>
                  <a:schemeClr val="bg1"/>
                </a:solidFill>
                <a:latin typeface="BIZ UDPゴシック" panose="020B0400000000000000" pitchFamily="50" charset="-128"/>
                <a:ea typeface="BIZ UDPゴシック" panose="020B0400000000000000" pitchFamily="50" charset="-128"/>
                <a:cs typeface="Times New Roman" panose="02020603050405020304" pitchFamily="18" charset="0"/>
              </a:rPr>
              <a:t>令和７年７月１日から定期報告制度が見直されます</a:t>
            </a:r>
            <a:r>
              <a:rPr lang="ja-JP" altLang="en-US" sz="2400" b="1" u="sng" kern="100" dirty="0">
                <a:solidFill>
                  <a:schemeClr val="bg1"/>
                </a:solidFill>
                <a:latin typeface="BIZ UDPゴシック" panose="020B0400000000000000" pitchFamily="50" charset="-128"/>
                <a:ea typeface="BIZ UDPゴシック" panose="020B0400000000000000" pitchFamily="50" charset="-128"/>
                <a:cs typeface="Times New Roman" panose="02020603050405020304" pitchFamily="18" charset="0"/>
              </a:rPr>
              <a:t>。</a:t>
            </a:r>
            <a:endParaRPr lang="en-US" altLang="ja-JP" sz="2400" b="1" u="sng" kern="100" dirty="0">
              <a:solidFill>
                <a:schemeClr val="bg1"/>
              </a:solidFill>
              <a:latin typeface="BIZ UDPゴシック" panose="020B0400000000000000" pitchFamily="50" charset="-128"/>
              <a:ea typeface="BIZ UDPゴシック" panose="020B0400000000000000" pitchFamily="50" charset="-128"/>
              <a:cs typeface="Times New Roman" panose="02020603050405020304" pitchFamily="18" charset="0"/>
            </a:endParaRPr>
          </a:p>
        </p:txBody>
      </p:sp>
      <p:sp>
        <p:nvSpPr>
          <p:cNvPr id="13" name="正方形/長方形 12">
            <a:extLst>
              <a:ext uri="{FF2B5EF4-FFF2-40B4-BE49-F238E27FC236}">
                <a16:creationId xmlns:a16="http://schemas.microsoft.com/office/drawing/2014/main" id="{397F32EC-E4E1-1A1C-1BAC-FFCD256A71BB}"/>
              </a:ext>
            </a:extLst>
          </p:cNvPr>
          <p:cNvSpPr/>
          <p:nvPr/>
        </p:nvSpPr>
        <p:spPr>
          <a:xfrm>
            <a:off x="183195" y="4695026"/>
            <a:ext cx="6876396" cy="403059"/>
          </a:xfrm>
          <a:prstGeom prst="rect">
            <a:avLst/>
          </a:prstGeom>
          <a:noFill/>
          <a:ln>
            <a:noFill/>
          </a:ln>
        </p:spPr>
        <p:txBody>
          <a:bodyPr wrap="square" anchor="ctr">
            <a:spAutoFit/>
          </a:bodyPr>
          <a:lstStyle/>
          <a:p>
            <a:pPr>
              <a:lnSpc>
                <a:spcPts val="3000"/>
              </a:lnSpc>
            </a:pPr>
            <a:r>
              <a:rPr lang="en-US" altLang="ja-JP" sz="1200" kern="100" dirty="0">
                <a:latin typeface="BIZ UDPゴシック" panose="020B0400000000000000" pitchFamily="50" charset="-128"/>
                <a:ea typeface="BIZ UDPゴシック" panose="020B0400000000000000" pitchFamily="50" charset="-128"/>
                <a:cs typeface="Times New Roman" panose="02020603050405020304" pitchFamily="18" charset="0"/>
              </a:rPr>
              <a:t>《</a:t>
            </a:r>
            <a:r>
              <a:rPr lang="ja-JP" altLang="en-US" sz="1200" kern="100" dirty="0">
                <a:latin typeface="BIZ UDPゴシック" panose="020B0400000000000000" pitchFamily="50" charset="-128"/>
                <a:ea typeface="BIZ UDPゴシック" panose="020B0400000000000000" pitchFamily="50" charset="-128"/>
                <a:cs typeface="Times New Roman" panose="02020603050405020304" pitchFamily="18" charset="0"/>
              </a:rPr>
              <a:t>令和７年７月１日以降の定期報告種別の報告周期</a:t>
            </a:r>
            <a:r>
              <a:rPr lang="en-US" altLang="ja-JP" sz="1200" kern="100" dirty="0">
                <a:latin typeface="BIZ UDPゴシック" panose="020B0400000000000000" pitchFamily="50" charset="-128"/>
                <a:ea typeface="BIZ UDPゴシック" panose="020B0400000000000000" pitchFamily="50" charset="-128"/>
                <a:cs typeface="Times New Roman" panose="02020603050405020304" pitchFamily="18" charset="0"/>
              </a:rPr>
              <a:t>》</a:t>
            </a:r>
            <a:endParaRPr lang="ja-JP" altLang="en-US" sz="900" kern="100" dirty="0">
              <a:latin typeface="BIZ UDPゴシック" panose="020B0400000000000000" pitchFamily="50" charset="-128"/>
              <a:ea typeface="BIZ UDPゴシック" panose="020B0400000000000000" pitchFamily="50" charset="-128"/>
              <a:cs typeface="Times New Roman" panose="02020603050405020304" pitchFamily="18" charset="0"/>
            </a:endParaRPr>
          </a:p>
        </p:txBody>
      </p:sp>
      <p:grpSp>
        <p:nvGrpSpPr>
          <p:cNvPr id="14" name="グループ化 13">
            <a:extLst>
              <a:ext uri="{FF2B5EF4-FFF2-40B4-BE49-F238E27FC236}">
                <a16:creationId xmlns:a16="http://schemas.microsoft.com/office/drawing/2014/main" id="{6F87A608-3F8F-F6BF-0358-617516BA38B8}"/>
              </a:ext>
            </a:extLst>
          </p:cNvPr>
          <p:cNvGrpSpPr/>
          <p:nvPr/>
        </p:nvGrpSpPr>
        <p:grpSpPr>
          <a:xfrm>
            <a:off x="107560" y="7925336"/>
            <a:ext cx="6699568" cy="425245"/>
            <a:chOff x="158433" y="2192060"/>
            <a:chExt cx="6652495" cy="425245"/>
          </a:xfrm>
        </p:grpSpPr>
        <p:sp>
          <p:nvSpPr>
            <p:cNvPr id="22" name="正方形/長方形 21">
              <a:extLst>
                <a:ext uri="{FF2B5EF4-FFF2-40B4-BE49-F238E27FC236}">
                  <a16:creationId xmlns:a16="http://schemas.microsoft.com/office/drawing/2014/main" id="{2C941302-E7D0-6C14-A715-FB68017818A7}"/>
                </a:ext>
              </a:extLst>
            </p:cNvPr>
            <p:cNvSpPr/>
            <p:nvPr/>
          </p:nvSpPr>
          <p:spPr>
            <a:xfrm>
              <a:off x="621660" y="2569285"/>
              <a:ext cx="3842728" cy="45719"/>
            </a:xfrm>
            <a:prstGeom prst="rect">
              <a:avLst/>
            </a:prstGeom>
            <a:solidFill>
              <a:srgbClr val="FFFF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 name="正方形/長方形 22">
              <a:extLst>
                <a:ext uri="{FF2B5EF4-FFF2-40B4-BE49-F238E27FC236}">
                  <a16:creationId xmlns:a16="http://schemas.microsoft.com/office/drawing/2014/main" id="{0801ACA4-AA6C-6F59-1673-2DFB6ED54C9A}"/>
                </a:ext>
              </a:extLst>
            </p:cNvPr>
            <p:cNvSpPr/>
            <p:nvPr/>
          </p:nvSpPr>
          <p:spPr>
            <a:xfrm>
              <a:off x="158433" y="2192060"/>
              <a:ext cx="6652495" cy="425245"/>
            </a:xfrm>
            <a:prstGeom prst="rect">
              <a:avLst/>
            </a:prstGeom>
            <a:noFill/>
            <a:ln>
              <a:noFill/>
            </a:ln>
          </p:spPr>
          <p:txBody>
            <a:bodyPr wrap="square" anchor="ctr">
              <a:spAutoFit/>
            </a:bodyPr>
            <a:lstStyle/>
            <a:p>
              <a:pPr>
                <a:lnSpc>
                  <a:spcPts val="3000"/>
                </a:lnSpc>
              </a:pPr>
              <a:r>
                <a:rPr lang="ja-JP" altLang="en-US" sz="2400" b="1" kern="100" dirty="0">
                  <a:latin typeface="BIZ UDPゴシック" panose="020B0400000000000000" pitchFamily="50" charset="-128"/>
                  <a:ea typeface="BIZ UDPゴシック" panose="020B0400000000000000" pitchFamily="50" charset="-128"/>
                  <a:cs typeface="Times New Roman" panose="02020603050405020304" pitchFamily="18" charset="0"/>
                </a:rPr>
                <a:t>２．調査・検査方法</a:t>
              </a:r>
              <a:r>
                <a:rPr lang="ja-JP" altLang="en-US" sz="1600" kern="100" dirty="0">
                  <a:latin typeface="BIZ UDPゴシック" panose="020B0400000000000000" pitchFamily="50" charset="-128"/>
                  <a:ea typeface="BIZ UDPゴシック" panose="020B0400000000000000" pitchFamily="50" charset="-128"/>
                  <a:cs typeface="Times New Roman" panose="02020603050405020304" pitchFamily="18" charset="0"/>
                </a:rPr>
                <a:t>が</a:t>
              </a:r>
              <a:r>
                <a:rPr lang="ja-JP" altLang="en-US" sz="2400" b="1" kern="100" dirty="0">
                  <a:latin typeface="BIZ UDPゴシック" panose="020B0400000000000000" pitchFamily="50" charset="-128"/>
                  <a:ea typeface="BIZ UDPゴシック" panose="020B0400000000000000" pitchFamily="50" charset="-128"/>
                  <a:cs typeface="Times New Roman" panose="02020603050405020304" pitchFamily="18" charset="0"/>
                </a:rPr>
                <a:t>見直され</a:t>
              </a:r>
              <a:r>
                <a:rPr lang="ja-JP" altLang="en-US" sz="1600" kern="100" dirty="0">
                  <a:latin typeface="BIZ UDPゴシック" panose="020B0400000000000000" pitchFamily="50" charset="-128"/>
                  <a:ea typeface="BIZ UDPゴシック" panose="020B0400000000000000" pitchFamily="50" charset="-128"/>
                  <a:cs typeface="Times New Roman" panose="02020603050405020304" pitchFamily="18" charset="0"/>
                </a:rPr>
                <a:t>ます</a:t>
              </a:r>
            </a:p>
          </p:txBody>
        </p:sp>
      </p:grpSp>
      <p:grpSp>
        <p:nvGrpSpPr>
          <p:cNvPr id="38" name="グループ化 37">
            <a:extLst>
              <a:ext uri="{FF2B5EF4-FFF2-40B4-BE49-F238E27FC236}">
                <a16:creationId xmlns:a16="http://schemas.microsoft.com/office/drawing/2014/main" id="{E0449312-4188-D45A-BB97-811EBDC6ADD1}"/>
              </a:ext>
            </a:extLst>
          </p:cNvPr>
          <p:cNvGrpSpPr/>
          <p:nvPr/>
        </p:nvGrpSpPr>
        <p:grpSpPr>
          <a:xfrm>
            <a:off x="188357" y="8355142"/>
            <a:ext cx="6585102" cy="492443"/>
            <a:chOff x="183196" y="9400408"/>
            <a:chExt cx="6585102" cy="492443"/>
          </a:xfrm>
        </p:grpSpPr>
        <p:sp>
          <p:nvSpPr>
            <p:cNvPr id="28" name="角丸四角形 2075">
              <a:extLst>
                <a:ext uri="{FF2B5EF4-FFF2-40B4-BE49-F238E27FC236}">
                  <a16:creationId xmlns:a16="http://schemas.microsoft.com/office/drawing/2014/main" id="{2095B227-9B4C-76CC-4812-B9D799F5AD2F}"/>
                </a:ext>
              </a:extLst>
            </p:cNvPr>
            <p:cNvSpPr/>
            <p:nvPr/>
          </p:nvSpPr>
          <p:spPr>
            <a:xfrm>
              <a:off x="183196" y="9430015"/>
              <a:ext cx="6541136" cy="427052"/>
            </a:xfrm>
            <a:prstGeom prst="roundRect">
              <a:avLst/>
            </a:prstGeom>
            <a:solidFill>
              <a:srgbClr val="FFFFCC">
                <a:alpha val="7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a:solidFill>
                  <a:schemeClr val="tx1"/>
                </a:solidFill>
              </a:endParaRPr>
            </a:p>
          </p:txBody>
        </p:sp>
        <p:sp>
          <p:nvSpPr>
            <p:cNvPr id="27" name="テキスト ボックス 26">
              <a:extLst>
                <a:ext uri="{FF2B5EF4-FFF2-40B4-BE49-F238E27FC236}">
                  <a16:creationId xmlns:a16="http://schemas.microsoft.com/office/drawing/2014/main" id="{00AFF0E8-269E-7FFA-18F0-DBE07E897DF4}"/>
                </a:ext>
              </a:extLst>
            </p:cNvPr>
            <p:cNvSpPr txBox="1"/>
            <p:nvPr/>
          </p:nvSpPr>
          <p:spPr>
            <a:xfrm>
              <a:off x="202398" y="9400408"/>
              <a:ext cx="6565900" cy="492443"/>
            </a:xfrm>
            <a:prstGeom prst="rect">
              <a:avLst/>
            </a:prstGeom>
            <a:noFill/>
          </p:spPr>
          <p:txBody>
            <a:bodyPr wrap="square" rtlCol="0">
              <a:spAutoFit/>
            </a:bodyPr>
            <a:lstStyle/>
            <a:p>
              <a:r>
                <a:rPr kumimoji="1" lang="ja-JP" altLang="en-US" sz="1300" dirty="0">
                  <a:latin typeface="Meiryo UI" panose="020B0604030504040204" pitchFamily="50" charset="-128"/>
                  <a:ea typeface="Meiryo UI" panose="020B0604030504040204" pitchFamily="50" charset="-128"/>
                </a:rPr>
                <a:t>告示改正により、「目視により確認する」とされている調査・検査項目について、センサー等新技術を活用することにより合理的な調査・検査が可能となります。</a:t>
              </a:r>
            </a:p>
          </p:txBody>
        </p:sp>
      </p:grpSp>
      <p:grpSp>
        <p:nvGrpSpPr>
          <p:cNvPr id="21" name="グループ化 20">
            <a:extLst>
              <a:ext uri="{FF2B5EF4-FFF2-40B4-BE49-F238E27FC236}">
                <a16:creationId xmlns:a16="http://schemas.microsoft.com/office/drawing/2014/main" id="{9038F334-3B9E-1D71-E295-E7E62D374858}"/>
              </a:ext>
            </a:extLst>
          </p:cNvPr>
          <p:cNvGrpSpPr/>
          <p:nvPr/>
        </p:nvGrpSpPr>
        <p:grpSpPr>
          <a:xfrm>
            <a:off x="-83111" y="2435809"/>
            <a:ext cx="6807442" cy="1305703"/>
            <a:chOff x="18435" y="3846885"/>
            <a:chExt cx="6807442" cy="1305703"/>
          </a:xfrm>
        </p:grpSpPr>
        <p:grpSp>
          <p:nvGrpSpPr>
            <p:cNvPr id="15" name="グループ化 14">
              <a:extLst>
                <a:ext uri="{FF2B5EF4-FFF2-40B4-BE49-F238E27FC236}">
                  <a16:creationId xmlns:a16="http://schemas.microsoft.com/office/drawing/2014/main" id="{308C7BFE-5665-275D-EF0F-5FF4CFA520A5}"/>
                </a:ext>
              </a:extLst>
            </p:cNvPr>
            <p:cNvGrpSpPr/>
            <p:nvPr/>
          </p:nvGrpSpPr>
          <p:grpSpPr>
            <a:xfrm>
              <a:off x="18435" y="3846885"/>
              <a:ext cx="6807442" cy="1305703"/>
              <a:chOff x="-8524" y="4877625"/>
              <a:chExt cx="6807442" cy="1305703"/>
            </a:xfrm>
          </p:grpSpPr>
          <p:grpSp>
            <p:nvGrpSpPr>
              <p:cNvPr id="134" name="グループ化 133">
                <a:extLst>
                  <a:ext uri="{FF2B5EF4-FFF2-40B4-BE49-F238E27FC236}">
                    <a16:creationId xmlns:a16="http://schemas.microsoft.com/office/drawing/2014/main" id="{61A18B31-D721-0C84-3CFE-5AE111DBCFC3}"/>
                  </a:ext>
                </a:extLst>
              </p:cNvPr>
              <p:cNvGrpSpPr/>
              <p:nvPr/>
            </p:nvGrpSpPr>
            <p:grpSpPr>
              <a:xfrm>
                <a:off x="-8524" y="4877625"/>
                <a:ext cx="6807442" cy="1305703"/>
                <a:chOff x="-8524" y="5004092"/>
                <a:chExt cx="6807442" cy="1305703"/>
              </a:xfrm>
            </p:grpSpPr>
            <p:grpSp>
              <p:nvGrpSpPr>
                <p:cNvPr id="120" name="グループ化 119">
                  <a:extLst>
                    <a:ext uri="{FF2B5EF4-FFF2-40B4-BE49-F238E27FC236}">
                      <a16:creationId xmlns:a16="http://schemas.microsoft.com/office/drawing/2014/main" id="{104047D5-4101-9B2C-22F1-5418F6B96131}"/>
                    </a:ext>
                  </a:extLst>
                </p:cNvPr>
                <p:cNvGrpSpPr/>
                <p:nvPr/>
              </p:nvGrpSpPr>
              <p:grpSpPr>
                <a:xfrm>
                  <a:off x="335585" y="5232729"/>
                  <a:ext cx="6463333" cy="1077066"/>
                  <a:chOff x="335585" y="5143122"/>
                  <a:chExt cx="6463333" cy="1077066"/>
                </a:xfrm>
              </p:grpSpPr>
              <p:grpSp>
                <p:nvGrpSpPr>
                  <p:cNvPr id="115" name="グループ化 114">
                    <a:extLst>
                      <a:ext uri="{FF2B5EF4-FFF2-40B4-BE49-F238E27FC236}">
                        <a16:creationId xmlns:a16="http://schemas.microsoft.com/office/drawing/2014/main" id="{89B6B39C-B981-BCB6-A3EE-E93D21BCED8B}"/>
                      </a:ext>
                    </a:extLst>
                  </p:cNvPr>
                  <p:cNvGrpSpPr/>
                  <p:nvPr/>
                </p:nvGrpSpPr>
                <p:grpSpPr>
                  <a:xfrm>
                    <a:off x="2027506" y="5143122"/>
                    <a:ext cx="4771412" cy="1077066"/>
                    <a:chOff x="2027506" y="5143122"/>
                    <a:chExt cx="4771412" cy="1077066"/>
                  </a:xfrm>
                </p:grpSpPr>
                <p:grpSp>
                  <p:nvGrpSpPr>
                    <p:cNvPr id="60" name="グループ化 59">
                      <a:extLst>
                        <a:ext uri="{FF2B5EF4-FFF2-40B4-BE49-F238E27FC236}">
                          <a16:creationId xmlns:a16="http://schemas.microsoft.com/office/drawing/2014/main" id="{6F0F396D-A652-5312-83D0-A1AB757B302A}"/>
                        </a:ext>
                      </a:extLst>
                    </p:cNvPr>
                    <p:cNvGrpSpPr/>
                    <p:nvPr/>
                  </p:nvGrpSpPr>
                  <p:grpSpPr>
                    <a:xfrm>
                      <a:off x="2027506" y="5143122"/>
                      <a:ext cx="4771412" cy="1077066"/>
                      <a:chOff x="1534229" y="3056762"/>
                      <a:chExt cx="4771412" cy="1077066"/>
                    </a:xfrm>
                  </p:grpSpPr>
                  <p:sp>
                    <p:nvSpPr>
                      <p:cNvPr id="61" name="角丸四角形 29">
                        <a:extLst>
                          <a:ext uri="{FF2B5EF4-FFF2-40B4-BE49-F238E27FC236}">
                            <a16:creationId xmlns:a16="http://schemas.microsoft.com/office/drawing/2014/main" id="{81F9D8C1-DDE1-0126-7E6D-1FE45A03D870}"/>
                          </a:ext>
                        </a:extLst>
                      </p:cNvPr>
                      <p:cNvSpPr/>
                      <p:nvPr/>
                    </p:nvSpPr>
                    <p:spPr>
                      <a:xfrm>
                        <a:off x="1534229" y="3056762"/>
                        <a:ext cx="4771412" cy="1077066"/>
                      </a:xfrm>
                      <a:prstGeom prst="roundRect">
                        <a:avLst>
                          <a:gd name="adj" fmla="val 4945"/>
                        </a:avLst>
                      </a:prstGeom>
                      <a:solidFill>
                        <a:schemeClr val="bg1"/>
                      </a:solidFill>
                      <a:ln w="19050">
                        <a:solidFill>
                          <a:srgbClr val="A7032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3" name="正方形/長方形 62">
                        <a:extLst>
                          <a:ext uri="{FF2B5EF4-FFF2-40B4-BE49-F238E27FC236}">
                            <a16:creationId xmlns:a16="http://schemas.microsoft.com/office/drawing/2014/main" id="{D5A2BD20-DFA4-4601-6800-5F33A15D6563}"/>
                          </a:ext>
                        </a:extLst>
                      </p:cNvPr>
                      <p:cNvSpPr/>
                      <p:nvPr/>
                    </p:nvSpPr>
                    <p:spPr>
                      <a:xfrm>
                        <a:off x="2176027" y="3303895"/>
                        <a:ext cx="1364476" cy="677108"/>
                      </a:xfrm>
                      <a:prstGeom prst="rect">
                        <a:avLst/>
                      </a:prstGeom>
                      <a:noFill/>
                    </p:spPr>
                    <p:txBody>
                      <a:bodyPr wrap="none" lIns="91440" tIns="45720" rIns="91440" bIns="45720">
                        <a:spAutoFit/>
                      </a:bodyPr>
                      <a:lstStyle/>
                      <a:p>
                        <a:pPr algn="ctr"/>
                        <a:r>
                          <a:rPr lang="ja-JP" altLang="en-US" sz="2000" b="1" spc="300" dirty="0">
                            <a:ln w="0">
                              <a:noFill/>
                            </a:ln>
                            <a:solidFill>
                              <a:srgbClr val="A70324"/>
                            </a:solidFill>
                            <a:latin typeface="BIZ UDPゴシック" panose="020B0400000000000000" pitchFamily="50" charset="-128"/>
                            <a:ea typeface="BIZ UDPゴシック" panose="020B0400000000000000" pitchFamily="50" charset="-128"/>
                          </a:rPr>
                          <a:t>建築設備</a:t>
                        </a:r>
                        <a:endParaRPr lang="en-US" altLang="ja-JP" sz="2000" b="1" spc="300" dirty="0">
                          <a:ln w="0">
                            <a:noFill/>
                          </a:ln>
                          <a:solidFill>
                            <a:srgbClr val="A70324"/>
                          </a:solidFill>
                          <a:latin typeface="BIZ UDPゴシック" panose="020B0400000000000000" pitchFamily="50" charset="-128"/>
                          <a:ea typeface="BIZ UDPゴシック" panose="020B0400000000000000" pitchFamily="50" charset="-128"/>
                        </a:endParaRPr>
                      </a:p>
                      <a:p>
                        <a:pPr algn="ctr"/>
                        <a:r>
                          <a:rPr lang="ja-JP" altLang="en-US" b="1" cap="none" spc="300" dirty="0">
                            <a:ln w="0">
                              <a:noFill/>
                            </a:ln>
                            <a:solidFill>
                              <a:srgbClr val="A70324"/>
                            </a:solidFill>
                            <a:latin typeface="BIZ UDPゴシック" panose="020B0400000000000000" pitchFamily="50" charset="-128"/>
                            <a:ea typeface="BIZ UDPゴシック" panose="020B0400000000000000" pitchFamily="50" charset="-128"/>
                          </a:rPr>
                          <a:t>（毎年）</a:t>
                        </a:r>
                      </a:p>
                    </p:txBody>
                  </p:sp>
                </p:grpSp>
                <p:sp>
                  <p:nvSpPr>
                    <p:cNvPr id="74" name="正方形/長方形 73">
                      <a:extLst>
                        <a:ext uri="{FF2B5EF4-FFF2-40B4-BE49-F238E27FC236}">
                          <a16:creationId xmlns:a16="http://schemas.microsoft.com/office/drawing/2014/main" id="{783A427B-FF77-BA0C-4813-FCA99F9C18D4}"/>
                        </a:ext>
                      </a:extLst>
                    </p:cNvPr>
                    <p:cNvSpPr/>
                    <p:nvPr/>
                  </p:nvSpPr>
                  <p:spPr>
                    <a:xfrm>
                      <a:off x="4727804" y="5439672"/>
                      <a:ext cx="1917512" cy="646331"/>
                    </a:xfrm>
                    <a:prstGeom prst="rect">
                      <a:avLst/>
                    </a:prstGeom>
                    <a:noFill/>
                  </p:spPr>
                  <p:txBody>
                    <a:bodyPr wrap="none" lIns="91440" tIns="45720" rIns="91440" bIns="45720">
                      <a:spAutoFit/>
                    </a:bodyPr>
                    <a:lstStyle/>
                    <a:p>
                      <a:pPr algn="ctr"/>
                      <a:r>
                        <a:rPr lang="ja-JP" altLang="en-US" sz="1200" spc="300" dirty="0">
                          <a:ln w="0">
                            <a:noFill/>
                          </a:ln>
                          <a:solidFill>
                            <a:schemeClr val="bg2">
                              <a:lumMod val="25000"/>
                            </a:schemeClr>
                          </a:solidFill>
                          <a:latin typeface="BIZ UDPゴシック" panose="020B0400000000000000" pitchFamily="50" charset="-128"/>
                          <a:ea typeface="BIZ UDPゴシック" panose="020B0400000000000000" pitchFamily="50" charset="-128"/>
                        </a:rPr>
                        <a:t>特定建築物（３年毎）</a:t>
                      </a:r>
                      <a:endParaRPr lang="en-US" altLang="ja-JP" sz="1200" spc="300" dirty="0">
                        <a:ln w="0">
                          <a:noFill/>
                        </a:ln>
                        <a:solidFill>
                          <a:schemeClr val="bg2">
                            <a:lumMod val="25000"/>
                          </a:schemeClr>
                        </a:solidFill>
                        <a:latin typeface="BIZ UDPゴシック" panose="020B0400000000000000" pitchFamily="50" charset="-128"/>
                        <a:ea typeface="BIZ UDPゴシック" panose="020B0400000000000000" pitchFamily="50" charset="-128"/>
                      </a:endParaRPr>
                    </a:p>
                    <a:p>
                      <a:pPr algn="ctr"/>
                      <a:r>
                        <a:rPr lang="ja-JP" altLang="en-US" sz="1200" spc="300" dirty="0">
                          <a:ln w="0">
                            <a:noFill/>
                          </a:ln>
                          <a:solidFill>
                            <a:schemeClr val="bg2">
                              <a:lumMod val="25000"/>
                            </a:schemeClr>
                          </a:solidFill>
                          <a:latin typeface="BIZ UDPゴシック" panose="020B0400000000000000" pitchFamily="50" charset="-128"/>
                          <a:ea typeface="BIZ UDPゴシック" panose="020B0400000000000000" pitchFamily="50" charset="-128"/>
                        </a:rPr>
                        <a:t>及び</a:t>
                      </a:r>
                      <a:endParaRPr lang="en-US" altLang="ja-JP" sz="1200" spc="300" dirty="0">
                        <a:ln w="0">
                          <a:noFill/>
                        </a:ln>
                        <a:solidFill>
                          <a:schemeClr val="bg2">
                            <a:lumMod val="25000"/>
                          </a:schemeClr>
                        </a:solidFill>
                        <a:latin typeface="BIZ UDPゴシック" panose="020B0400000000000000" pitchFamily="50" charset="-128"/>
                        <a:ea typeface="BIZ UDPゴシック" panose="020B0400000000000000" pitchFamily="50" charset="-128"/>
                      </a:endParaRPr>
                    </a:p>
                    <a:p>
                      <a:pPr algn="ctr"/>
                      <a:r>
                        <a:rPr lang="ja-JP" altLang="en-US" sz="1200" spc="300" dirty="0">
                          <a:ln w="0">
                            <a:noFill/>
                          </a:ln>
                          <a:solidFill>
                            <a:schemeClr val="bg2">
                              <a:lumMod val="25000"/>
                            </a:schemeClr>
                          </a:solidFill>
                          <a:latin typeface="BIZ UDPゴシック" panose="020B0400000000000000" pitchFamily="50" charset="-128"/>
                          <a:ea typeface="BIZ UDPゴシック" panose="020B0400000000000000" pitchFamily="50" charset="-128"/>
                        </a:rPr>
                        <a:t>建築設備</a:t>
                      </a:r>
                      <a:r>
                        <a:rPr lang="ja-JP" altLang="en-US" sz="1200" cap="none" spc="300" dirty="0">
                          <a:ln w="0">
                            <a:noFill/>
                          </a:ln>
                          <a:solidFill>
                            <a:schemeClr val="bg2">
                              <a:lumMod val="25000"/>
                            </a:schemeClr>
                          </a:solidFill>
                          <a:latin typeface="BIZ UDPゴシック" panose="020B0400000000000000" pitchFamily="50" charset="-128"/>
                          <a:ea typeface="BIZ UDPゴシック" panose="020B0400000000000000" pitchFamily="50" charset="-128"/>
                        </a:rPr>
                        <a:t>（</a:t>
                      </a:r>
                      <a:r>
                        <a:rPr lang="ja-JP" altLang="en-US" sz="1200" spc="300" dirty="0">
                          <a:ln w="0">
                            <a:noFill/>
                          </a:ln>
                          <a:solidFill>
                            <a:schemeClr val="bg2">
                              <a:lumMod val="25000"/>
                            </a:schemeClr>
                          </a:solidFill>
                          <a:latin typeface="BIZ UDPゴシック" panose="020B0400000000000000" pitchFamily="50" charset="-128"/>
                          <a:ea typeface="BIZ UDPゴシック" panose="020B0400000000000000" pitchFamily="50" charset="-128"/>
                        </a:rPr>
                        <a:t>毎年</a:t>
                      </a:r>
                      <a:r>
                        <a:rPr lang="ja-JP" altLang="en-US" sz="1200" cap="none" spc="300" dirty="0">
                          <a:ln w="0">
                            <a:noFill/>
                          </a:ln>
                          <a:solidFill>
                            <a:schemeClr val="bg2">
                              <a:lumMod val="25000"/>
                            </a:schemeClr>
                          </a:solidFill>
                          <a:latin typeface="BIZ UDPゴシック" panose="020B0400000000000000" pitchFamily="50" charset="-128"/>
                          <a:ea typeface="BIZ UDPゴシック" panose="020B0400000000000000" pitchFamily="50" charset="-128"/>
                        </a:rPr>
                        <a:t>）</a:t>
                      </a:r>
                    </a:p>
                  </p:txBody>
                </p:sp>
                <p:sp>
                  <p:nvSpPr>
                    <p:cNvPr id="113" name="二等辺三角形 112">
                      <a:extLst>
                        <a:ext uri="{FF2B5EF4-FFF2-40B4-BE49-F238E27FC236}">
                          <a16:creationId xmlns:a16="http://schemas.microsoft.com/office/drawing/2014/main" id="{DD559382-8A81-41F5-5BBB-34403CA5E0C8}"/>
                        </a:ext>
                      </a:extLst>
                    </p:cNvPr>
                    <p:cNvSpPr/>
                    <p:nvPr/>
                  </p:nvSpPr>
                  <p:spPr>
                    <a:xfrm rot="16200000">
                      <a:off x="4278221" y="5548558"/>
                      <a:ext cx="523222" cy="204137"/>
                    </a:xfrm>
                    <a:prstGeom prst="triangle">
                      <a:avLst/>
                    </a:prstGeom>
                    <a:solidFill>
                      <a:srgbClr val="A50021"/>
                    </a:solidFill>
                    <a:ln>
                      <a:solidFill>
                        <a:srgbClr val="A70324"/>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grpSp>
              <p:sp>
                <p:nvSpPr>
                  <p:cNvPr id="117" name="角丸四角形 29">
                    <a:extLst>
                      <a:ext uri="{FF2B5EF4-FFF2-40B4-BE49-F238E27FC236}">
                        <a16:creationId xmlns:a16="http://schemas.microsoft.com/office/drawing/2014/main" id="{89B20BA1-1624-F719-D2C0-B154A3380647}"/>
                      </a:ext>
                    </a:extLst>
                  </p:cNvPr>
                  <p:cNvSpPr/>
                  <p:nvPr/>
                </p:nvSpPr>
                <p:spPr>
                  <a:xfrm>
                    <a:off x="335585" y="5145739"/>
                    <a:ext cx="1553077" cy="1071424"/>
                  </a:xfrm>
                  <a:prstGeom prst="roundRect">
                    <a:avLst>
                      <a:gd name="adj" fmla="val 4945"/>
                    </a:avLst>
                  </a:prstGeom>
                  <a:solidFill>
                    <a:srgbClr val="A50021">
                      <a:alpha val="71000"/>
                    </a:srgbClr>
                  </a:solidFill>
                  <a:ln>
                    <a:solidFill>
                      <a:srgbClr val="A7032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b="1" dirty="0"/>
                  </a:p>
                </p:txBody>
              </p:sp>
            </p:grpSp>
            <p:sp>
              <p:nvSpPr>
                <p:cNvPr id="133" name="テキスト ボックス 132">
                  <a:extLst>
                    <a:ext uri="{FF2B5EF4-FFF2-40B4-BE49-F238E27FC236}">
                      <a16:creationId xmlns:a16="http://schemas.microsoft.com/office/drawing/2014/main" id="{8A0A2E2F-E7B2-178F-5929-1D0D90CDCF62}"/>
                    </a:ext>
                  </a:extLst>
                </p:cNvPr>
                <p:cNvSpPr txBox="1"/>
                <p:nvPr/>
              </p:nvSpPr>
              <p:spPr>
                <a:xfrm>
                  <a:off x="-8524" y="5004092"/>
                  <a:ext cx="2410480" cy="261610"/>
                </a:xfrm>
                <a:prstGeom prst="rect">
                  <a:avLst/>
                </a:prstGeom>
                <a:noFill/>
              </p:spPr>
              <p:txBody>
                <a:bodyPr wrap="square" rtlCol="0">
                  <a:spAutoFit/>
                </a:bodyPr>
                <a:lstStyle/>
                <a:p>
                  <a:pPr algn="ctr"/>
                  <a:r>
                    <a:rPr kumimoji="1" lang="en-US" altLang="ja-JP" sz="1050" dirty="0">
                      <a:latin typeface="Meiryo UI" panose="020B0604030504040204" pitchFamily="50" charset="-128"/>
                      <a:ea typeface="Meiryo UI" panose="020B0604030504040204" pitchFamily="50" charset="-128"/>
                    </a:rPr>
                    <a:t>【</a:t>
                  </a:r>
                  <a:r>
                    <a:rPr kumimoji="1" lang="ja-JP" altLang="en-US" sz="1050" dirty="0">
                      <a:latin typeface="Meiryo UI" panose="020B0604030504040204" pitchFamily="50" charset="-128"/>
                      <a:ea typeface="Meiryo UI" panose="020B0604030504040204" pitchFamily="50" charset="-128"/>
                    </a:rPr>
                    <a:t>検査項目</a:t>
                  </a:r>
                  <a:r>
                    <a:rPr kumimoji="1" lang="en-US" altLang="ja-JP" sz="1050" dirty="0">
                      <a:latin typeface="Meiryo UI" panose="020B0604030504040204" pitchFamily="50" charset="-128"/>
                      <a:ea typeface="Meiryo UI" panose="020B0604030504040204" pitchFamily="50" charset="-128"/>
                    </a:rPr>
                    <a:t>】</a:t>
                  </a:r>
                  <a:endParaRPr kumimoji="1" lang="ja-JP" altLang="en-US" sz="1050" dirty="0">
                    <a:latin typeface="Meiryo UI" panose="020B0604030504040204" pitchFamily="50" charset="-128"/>
                    <a:ea typeface="Meiryo UI" panose="020B0604030504040204" pitchFamily="50" charset="-128"/>
                  </a:endParaRPr>
                </a:p>
              </p:txBody>
            </p:sp>
          </p:grpSp>
          <p:sp>
            <p:nvSpPr>
              <p:cNvPr id="8" name="正方形/長方形 7">
                <a:extLst>
                  <a:ext uri="{FF2B5EF4-FFF2-40B4-BE49-F238E27FC236}">
                    <a16:creationId xmlns:a16="http://schemas.microsoft.com/office/drawing/2014/main" id="{85939372-2E0A-CE3F-37CF-6C555ADEE8BD}"/>
                  </a:ext>
                </a:extLst>
              </p:cNvPr>
              <p:cNvSpPr/>
              <p:nvPr/>
            </p:nvSpPr>
            <p:spPr>
              <a:xfrm>
                <a:off x="345616" y="5153229"/>
                <a:ext cx="1584000" cy="954107"/>
              </a:xfrm>
              <a:prstGeom prst="rect">
                <a:avLst/>
              </a:prstGeom>
              <a:noFill/>
            </p:spPr>
            <p:txBody>
              <a:bodyPr wrap="square" lIns="91440" tIns="45720" rIns="91440" bIns="45720">
                <a:spAutoFit/>
              </a:bodyPr>
              <a:lstStyle/>
              <a:p>
                <a:pPr algn="ctr"/>
                <a:r>
                  <a:rPr lang="ja-JP" altLang="en-US" sz="1400" spc="300" dirty="0">
                    <a:ln w="0">
                      <a:noFill/>
                    </a:ln>
                    <a:solidFill>
                      <a:srgbClr val="FFFFFF"/>
                    </a:solidFill>
                    <a:latin typeface="BIZ UDPゴシック" panose="020B0400000000000000" pitchFamily="50" charset="-128"/>
                    <a:ea typeface="BIZ UDPゴシック" panose="020B0400000000000000" pitchFamily="50" charset="-128"/>
                  </a:rPr>
                  <a:t>換気設備</a:t>
                </a:r>
                <a:endParaRPr lang="en-US" altLang="ja-JP" sz="1400" spc="300" dirty="0">
                  <a:ln w="0">
                    <a:noFill/>
                  </a:ln>
                  <a:solidFill>
                    <a:srgbClr val="FFFFFF"/>
                  </a:solidFill>
                  <a:latin typeface="BIZ UDPゴシック" panose="020B0400000000000000" pitchFamily="50" charset="-128"/>
                  <a:ea typeface="BIZ UDPゴシック" panose="020B0400000000000000" pitchFamily="50" charset="-128"/>
                </a:endParaRPr>
              </a:p>
              <a:p>
                <a:pPr algn="ctr"/>
                <a:r>
                  <a:rPr lang="ja-JP" altLang="en-US" sz="1400" spc="300" dirty="0">
                    <a:ln w="0">
                      <a:noFill/>
                    </a:ln>
                    <a:solidFill>
                      <a:srgbClr val="FFFFFF"/>
                    </a:solidFill>
                    <a:latin typeface="BIZ UDPゴシック" panose="020B0400000000000000" pitchFamily="50" charset="-128"/>
                    <a:ea typeface="BIZ UDPゴシック" panose="020B0400000000000000" pitchFamily="50" charset="-128"/>
                  </a:rPr>
                  <a:t>排煙設備</a:t>
                </a:r>
                <a:endParaRPr lang="en-US" altLang="ja-JP" sz="1400" spc="300" dirty="0">
                  <a:ln w="0">
                    <a:noFill/>
                  </a:ln>
                  <a:solidFill>
                    <a:srgbClr val="FFFFFF"/>
                  </a:solidFill>
                  <a:latin typeface="BIZ UDPゴシック" panose="020B0400000000000000" pitchFamily="50" charset="-128"/>
                  <a:ea typeface="BIZ UDPゴシック" panose="020B0400000000000000" pitchFamily="50" charset="-128"/>
                </a:endParaRPr>
              </a:p>
              <a:p>
                <a:pPr algn="ctr"/>
                <a:r>
                  <a:rPr lang="ja-JP" altLang="en-US" sz="1400" cap="none" spc="300" dirty="0">
                    <a:ln w="0">
                      <a:noFill/>
                    </a:ln>
                    <a:solidFill>
                      <a:srgbClr val="FFFFFF"/>
                    </a:solidFill>
                    <a:latin typeface="BIZ UDPゴシック" panose="020B0400000000000000" pitchFamily="50" charset="-128"/>
                    <a:ea typeface="BIZ UDPゴシック" panose="020B0400000000000000" pitchFamily="50" charset="-128"/>
                  </a:rPr>
                  <a:t>可動式防煙壁</a:t>
                </a:r>
                <a:endParaRPr lang="en-US" altLang="ja-JP" sz="1400" cap="none" spc="300" dirty="0">
                  <a:ln w="0">
                    <a:noFill/>
                  </a:ln>
                  <a:solidFill>
                    <a:srgbClr val="FFFFFF"/>
                  </a:solidFill>
                  <a:latin typeface="BIZ UDPゴシック" panose="020B0400000000000000" pitchFamily="50" charset="-128"/>
                  <a:ea typeface="BIZ UDPゴシック" panose="020B0400000000000000" pitchFamily="50" charset="-128"/>
                </a:endParaRPr>
              </a:p>
              <a:p>
                <a:pPr algn="ctr"/>
                <a:r>
                  <a:rPr lang="ja-JP" altLang="en-US" sz="1400" spc="300" dirty="0">
                    <a:ln w="0">
                      <a:noFill/>
                    </a:ln>
                    <a:solidFill>
                      <a:srgbClr val="FFFFFF"/>
                    </a:solidFill>
                    <a:latin typeface="BIZ UDPゴシック" panose="020B0400000000000000" pitchFamily="50" charset="-128"/>
                    <a:ea typeface="BIZ UDPゴシック" panose="020B0400000000000000" pitchFamily="50" charset="-128"/>
                  </a:rPr>
                  <a:t>非常用照明</a:t>
                </a:r>
                <a:endParaRPr lang="ja-JP" altLang="en-US" sz="1400" cap="none" spc="300" dirty="0">
                  <a:ln w="0">
                    <a:noFill/>
                  </a:ln>
                  <a:solidFill>
                    <a:srgbClr val="FFFFFF"/>
                  </a:solidFill>
                  <a:latin typeface="BIZ UDPゴシック" panose="020B0400000000000000" pitchFamily="50" charset="-128"/>
                  <a:ea typeface="BIZ UDPゴシック" panose="020B0400000000000000" pitchFamily="50" charset="-128"/>
                </a:endParaRPr>
              </a:p>
            </p:txBody>
          </p:sp>
        </p:grpSp>
        <p:sp>
          <p:nvSpPr>
            <p:cNvPr id="16" name="スクロール: 横 15">
              <a:hlinkClick r:id="" action="ppaction://noaction" highlightClick="1"/>
              <a:extLst>
                <a:ext uri="{FF2B5EF4-FFF2-40B4-BE49-F238E27FC236}">
                  <a16:creationId xmlns:a16="http://schemas.microsoft.com/office/drawing/2014/main" id="{EFB5DC9D-B7D5-FDAE-64BC-B3E4864CF0B6}"/>
                </a:ext>
              </a:extLst>
            </p:cNvPr>
            <p:cNvSpPr/>
            <p:nvPr/>
          </p:nvSpPr>
          <p:spPr>
            <a:xfrm rot="20700000">
              <a:off x="1873895" y="3982082"/>
              <a:ext cx="898619" cy="627632"/>
            </a:xfrm>
            <a:prstGeom prst="horizontalScroll">
              <a:avLst/>
            </a:prstGeom>
            <a:solidFill>
              <a:schemeClr val="bg1"/>
            </a:solidFill>
            <a:ln>
              <a:solidFill>
                <a:schemeClr val="tx1">
                  <a:lumMod val="50000"/>
                  <a:lumOff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100" b="1" dirty="0">
                  <a:solidFill>
                    <a:srgbClr val="C00000"/>
                  </a:solidFill>
                </a:rPr>
                <a:t>建築設備に一本化</a:t>
              </a:r>
            </a:p>
          </p:txBody>
        </p:sp>
      </p:grpSp>
      <p:grpSp>
        <p:nvGrpSpPr>
          <p:cNvPr id="20" name="グループ化 19">
            <a:extLst>
              <a:ext uri="{FF2B5EF4-FFF2-40B4-BE49-F238E27FC236}">
                <a16:creationId xmlns:a16="http://schemas.microsoft.com/office/drawing/2014/main" id="{FF973044-2A93-2C72-1FA0-1B3A2BB9DFCF}"/>
              </a:ext>
            </a:extLst>
          </p:cNvPr>
          <p:cNvGrpSpPr/>
          <p:nvPr/>
        </p:nvGrpSpPr>
        <p:grpSpPr>
          <a:xfrm>
            <a:off x="-96869" y="3780821"/>
            <a:ext cx="6821200" cy="1070478"/>
            <a:chOff x="4677" y="5153345"/>
            <a:chExt cx="6821200" cy="1070478"/>
          </a:xfrm>
        </p:grpSpPr>
        <p:grpSp>
          <p:nvGrpSpPr>
            <p:cNvPr id="136" name="グループ化 135">
              <a:extLst>
                <a:ext uri="{FF2B5EF4-FFF2-40B4-BE49-F238E27FC236}">
                  <a16:creationId xmlns:a16="http://schemas.microsoft.com/office/drawing/2014/main" id="{8792B9E5-52A0-3ACC-3571-E58DB3F54782}"/>
                </a:ext>
              </a:extLst>
            </p:cNvPr>
            <p:cNvGrpSpPr/>
            <p:nvPr/>
          </p:nvGrpSpPr>
          <p:grpSpPr>
            <a:xfrm>
              <a:off x="4677" y="5153345"/>
              <a:ext cx="6821200" cy="1070478"/>
              <a:chOff x="4677" y="2559645"/>
              <a:chExt cx="6821200" cy="1070478"/>
            </a:xfrm>
          </p:grpSpPr>
          <p:grpSp>
            <p:nvGrpSpPr>
              <p:cNvPr id="122" name="グループ化 121">
                <a:extLst>
                  <a:ext uri="{FF2B5EF4-FFF2-40B4-BE49-F238E27FC236}">
                    <a16:creationId xmlns:a16="http://schemas.microsoft.com/office/drawing/2014/main" id="{AD52D55A-50DD-FCFF-834C-BDFED7BD1073}"/>
                  </a:ext>
                </a:extLst>
              </p:cNvPr>
              <p:cNvGrpSpPr/>
              <p:nvPr/>
            </p:nvGrpSpPr>
            <p:grpSpPr>
              <a:xfrm>
                <a:off x="360048" y="2780175"/>
                <a:ext cx="6465829" cy="849948"/>
                <a:chOff x="360048" y="2869056"/>
                <a:chExt cx="6465829" cy="849948"/>
              </a:xfrm>
            </p:grpSpPr>
            <p:grpSp>
              <p:nvGrpSpPr>
                <p:cNvPr id="45" name="グループ化 44">
                  <a:extLst>
                    <a:ext uri="{FF2B5EF4-FFF2-40B4-BE49-F238E27FC236}">
                      <a16:creationId xmlns:a16="http://schemas.microsoft.com/office/drawing/2014/main" id="{D4FCAD17-234D-F3BA-7149-09EF85F59238}"/>
                    </a:ext>
                  </a:extLst>
                </p:cNvPr>
                <p:cNvGrpSpPr/>
                <p:nvPr/>
              </p:nvGrpSpPr>
              <p:grpSpPr>
                <a:xfrm>
                  <a:off x="2059455" y="2869056"/>
                  <a:ext cx="4766422" cy="849948"/>
                  <a:chOff x="1566178" y="3056490"/>
                  <a:chExt cx="4766422" cy="849948"/>
                </a:xfrm>
              </p:grpSpPr>
              <p:sp>
                <p:nvSpPr>
                  <p:cNvPr id="18" name="角丸四角形 29">
                    <a:extLst>
                      <a:ext uri="{FF2B5EF4-FFF2-40B4-BE49-F238E27FC236}">
                        <a16:creationId xmlns:a16="http://schemas.microsoft.com/office/drawing/2014/main" id="{BD1A1897-25C9-E1F6-044B-AF4903E64A4B}"/>
                      </a:ext>
                    </a:extLst>
                  </p:cNvPr>
                  <p:cNvSpPr/>
                  <p:nvPr/>
                </p:nvSpPr>
                <p:spPr>
                  <a:xfrm>
                    <a:off x="1566178" y="3056490"/>
                    <a:ext cx="4766422" cy="826306"/>
                  </a:xfrm>
                  <a:prstGeom prst="roundRect">
                    <a:avLst>
                      <a:gd name="adj" fmla="val 4945"/>
                    </a:avLst>
                  </a:prstGeom>
                  <a:solidFill>
                    <a:schemeClr val="bg1"/>
                  </a:solidFill>
                  <a:ln w="19050">
                    <a:solidFill>
                      <a:srgbClr val="A7032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39" name="二等辺三角形 38">
                    <a:extLst>
                      <a:ext uri="{FF2B5EF4-FFF2-40B4-BE49-F238E27FC236}">
                        <a16:creationId xmlns:a16="http://schemas.microsoft.com/office/drawing/2014/main" id="{6B9B61BD-2036-6343-141C-502B3995C9F4}"/>
                      </a:ext>
                    </a:extLst>
                  </p:cNvPr>
                  <p:cNvSpPr/>
                  <p:nvPr/>
                </p:nvSpPr>
                <p:spPr>
                  <a:xfrm rot="16200000">
                    <a:off x="3811900" y="3376512"/>
                    <a:ext cx="523222" cy="197834"/>
                  </a:xfrm>
                  <a:prstGeom prst="triangle">
                    <a:avLst/>
                  </a:prstGeom>
                  <a:solidFill>
                    <a:srgbClr val="A50021"/>
                  </a:solidFill>
                  <a:ln>
                    <a:solidFill>
                      <a:srgbClr val="A70324"/>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42" name="正方形/長方形 41">
                    <a:extLst>
                      <a:ext uri="{FF2B5EF4-FFF2-40B4-BE49-F238E27FC236}">
                        <a16:creationId xmlns:a16="http://schemas.microsoft.com/office/drawing/2014/main" id="{FEBE034A-09C5-FC7D-211C-760E0BF2894A}"/>
                      </a:ext>
                    </a:extLst>
                  </p:cNvPr>
                  <p:cNvSpPr/>
                  <p:nvPr/>
                </p:nvSpPr>
                <p:spPr>
                  <a:xfrm>
                    <a:off x="2331230" y="3229330"/>
                    <a:ext cx="1069524" cy="677108"/>
                  </a:xfrm>
                  <a:prstGeom prst="rect">
                    <a:avLst/>
                  </a:prstGeom>
                  <a:noFill/>
                </p:spPr>
                <p:txBody>
                  <a:bodyPr wrap="none" lIns="91440" tIns="45720" rIns="91440" bIns="45720">
                    <a:spAutoFit/>
                  </a:bodyPr>
                  <a:lstStyle/>
                  <a:p>
                    <a:pPr algn="ctr"/>
                    <a:r>
                      <a:rPr lang="ja-JP" altLang="en-US" sz="2000" b="1" spc="300" dirty="0">
                        <a:ln w="0">
                          <a:noFill/>
                        </a:ln>
                        <a:solidFill>
                          <a:srgbClr val="A70324"/>
                        </a:solidFill>
                        <a:latin typeface="BIZ UDPゴシック" panose="020B0400000000000000" pitchFamily="50" charset="-128"/>
                        <a:ea typeface="BIZ UDPゴシック" panose="020B0400000000000000" pitchFamily="50" charset="-128"/>
                      </a:rPr>
                      <a:t>昇降機</a:t>
                    </a:r>
                    <a:endParaRPr lang="en-US" altLang="ja-JP" sz="2000" b="1" spc="300" dirty="0">
                      <a:ln w="0">
                        <a:noFill/>
                      </a:ln>
                      <a:solidFill>
                        <a:srgbClr val="A70324"/>
                      </a:solidFill>
                      <a:latin typeface="BIZ UDPゴシック" panose="020B0400000000000000" pitchFamily="50" charset="-128"/>
                      <a:ea typeface="BIZ UDPゴシック" panose="020B0400000000000000" pitchFamily="50" charset="-128"/>
                    </a:endParaRPr>
                  </a:p>
                  <a:p>
                    <a:pPr algn="ctr"/>
                    <a:r>
                      <a:rPr lang="ja-JP" altLang="en-US" b="1" cap="none" spc="300" dirty="0">
                        <a:ln w="0">
                          <a:noFill/>
                        </a:ln>
                        <a:solidFill>
                          <a:srgbClr val="A70324"/>
                        </a:solidFill>
                        <a:latin typeface="BIZ UDPゴシック" panose="020B0400000000000000" pitchFamily="50" charset="-128"/>
                        <a:ea typeface="BIZ UDPゴシック" panose="020B0400000000000000" pitchFamily="50" charset="-128"/>
                      </a:rPr>
                      <a:t>（毎年）</a:t>
                    </a:r>
                  </a:p>
                </p:txBody>
              </p:sp>
              <p:sp>
                <p:nvSpPr>
                  <p:cNvPr id="43" name="正方形/長方形 42">
                    <a:extLst>
                      <a:ext uri="{FF2B5EF4-FFF2-40B4-BE49-F238E27FC236}">
                        <a16:creationId xmlns:a16="http://schemas.microsoft.com/office/drawing/2014/main" id="{9F089347-9ED4-F59B-5292-28C5A5F783FD}"/>
                      </a:ext>
                    </a:extLst>
                  </p:cNvPr>
                  <p:cNvSpPr/>
                  <p:nvPr/>
                </p:nvSpPr>
                <p:spPr>
                  <a:xfrm>
                    <a:off x="4261486" y="3259117"/>
                    <a:ext cx="1917513" cy="646331"/>
                  </a:xfrm>
                  <a:prstGeom prst="rect">
                    <a:avLst/>
                  </a:prstGeom>
                  <a:noFill/>
                </p:spPr>
                <p:txBody>
                  <a:bodyPr wrap="none" lIns="91440" tIns="45720" rIns="91440" bIns="45720">
                    <a:spAutoFit/>
                  </a:bodyPr>
                  <a:lstStyle/>
                  <a:p>
                    <a:pPr algn="ctr"/>
                    <a:r>
                      <a:rPr lang="ja-JP" altLang="en-US" sz="1200" spc="300" dirty="0">
                        <a:ln w="0">
                          <a:noFill/>
                        </a:ln>
                        <a:solidFill>
                          <a:schemeClr val="bg2">
                            <a:lumMod val="25000"/>
                          </a:schemeClr>
                        </a:solidFill>
                        <a:latin typeface="BIZ UDPゴシック" panose="020B0400000000000000" pitchFamily="50" charset="-128"/>
                        <a:ea typeface="BIZ UDPゴシック" panose="020B0400000000000000" pitchFamily="50" charset="-128"/>
                      </a:rPr>
                      <a:t>特定建築物（３年毎）</a:t>
                    </a:r>
                    <a:endParaRPr lang="en-US" altLang="ja-JP" sz="1200" spc="300" dirty="0">
                      <a:ln w="0">
                        <a:noFill/>
                      </a:ln>
                      <a:solidFill>
                        <a:schemeClr val="bg2">
                          <a:lumMod val="25000"/>
                        </a:schemeClr>
                      </a:solidFill>
                      <a:latin typeface="BIZ UDPゴシック" panose="020B0400000000000000" pitchFamily="50" charset="-128"/>
                      <a:ea typeface="BIZ UDPゴシック" panose="020B0400000000000000" pitchFamily="50" charset="-128"/>
                    </a:endParaRPr>
                  </a:p>
                  <a:p>
                    <a:pPr algn="ctr"/>
                    <a:r>
                      <a:rPr lang="ja-JP" altLang="en-US" sz="1200" spc="300" dirty="0">
                        <a:ln w="0">
                          <a:noFill/>
                        </a:ln>
                        <a:solidFill>
                          <a:schemeClr val="bg2">
                            <a:lumMod val="25000"/>
                          </a:schemeClr>
                        </a:solidFill>
                        <a:latin typeface="BIZ UDPゴシック" panose="020B0400000000000000" pitchFamily="50" charset="-128"/>
                        <a:ea typeface="BIZ UDPゴシック" panose="020B0400000000000000" pitchFamily="50" charset="-128"/>
                      </a:rPr>
                      <a:t>及び</a:t>
                    </a:r>
                    <a:endParaRPr lang="en-US" altLang="ja-JP" sz="1200" spc="300" dirty="0">
                      <a:ln w="0">
                        <a:noFill/>
                      </a:ln>
                      <a:solidFill>
                        <a:schemeClr val="bg2">
                          <a:lumMod val="25000"/>
                        </a:schemeClr>
                      </a:solidFill>
                      <a:latin typeface="BIZ UDPゴシック" panose="020B0400000000000000" pitchFamily="50" charset="-128"/>
                      <a:ea typeface="BIZ UDPゴシック" panose="020B0400000000000000" pitchFamily="50" charset="-128"/>
                    </a:endParaRPr>
                  </a:p>
                  <a:p>
                    <a:pPr algn="ctr"/>
                    <a:r>
                      <a:rPr lang="ja-JP" altLang="en-US" sz="1200" cap="none" spc="300" dirty="0">
                        <a:ln w="0">
                          <a:noFill/>
                        </a:ln>
                        <a:solidFill>
                          <a:schemeClr val="bg2">
                            <a:lumMod val="25000"/>
                          </a:schemeClr>
                        </a:solidFill>
                        <a:latin typeface="BIZ UDPゴシック" panose="020B0400000000000000" pitchFamily="50" charset="-128"/>
                        <a:ea typeface="BIZ UDPゴシック" panose="020B0400000000000000" pitchFamily="50" charset="-128"/>
                      </a:rPr>
                      <a:t>昇降機（</a:t>
                    </a:r>
                    <a:r>
                      <a:rPr lang="ja-JP" altLang="en-US" sz="1200" spc="300" dirty="0">
                        <a:ln w="0">
                          <a:noFill/>
                        </a:ln>
                        <a:solidFill>
                          <a:schemeClr val="bg2">
                            <a:lumMod val="25000"/>
                          </a:schemeClr>
                        </a:solidFill>
                        <a:latin typeface="BIZ UDPゴシック" panose="020B0400000000000000" pitchFamily="50" charset="-128"/>
                        <a:ea typeface="BIZ UDPゴシック" panose="020B0400000000000000" pitchFamily="50" charset="-128"/>
                      </a:rPr>
                      <a:t>毎年</a:t>
                    </a:r>
                    <a:r>
                      <a:rPr lang="ja-JP" altLang="en-US" sz="1200" cap="none" spc="300" dirty="0">
                        <a:ln w="0">
                          <a:noFill/>
                        </a:ln>
                        <a:solidFill>
                          <a:schemeClr val="bg2">
                            <a:lumMod val="25000"/>
                          </a:schemeClr>
                        </a:solidFill>
                        <a:latin typeface="BIZ UDPゴシック" panose="020B0400000000000000" pitchFamily="50" charset="-128"/>
                        <a:ea typeface="BIZ UDPゴシック" panose="020B0400000000000000" pitchFamily="50" charset="-128"/>
                      </a:rPr>
                      <a:t>）</a:t>
                    </a:r>
                  </a:p>
                </p:txBody>
              </p:sp>
            </p:grpSp>
            <p:grpSp>
              <p:nvGrpSpPr>
                <p:cNvPr id="67" name="グループ化 66">
                  <a:extLst>
                    <a:ext uri="{FF2B5EF4-FFF2-40B4-BE49-F238E27FC236}">
                      <a16:creationId xmlns:a16="http://schemas.microsoft.com/office/drawing/2014/main" id="{C2E7F565-EACF-88D7-8291-EA3318614EDE}"/>
                    </a:ext>
                  </a:extLst>
                </p:cNvPr>
                <p:cNvGrpSpPr/>
                <p:nvPr/>
              </p:nvGrpSpPr>
              <p:grpSpPr>
                <a:xfrm>
                  <a:off x="360048" y="2875195"/>
                  <a:ext cx="1584000" cy="819744"/>
                  <a:chOff x="1301052" y="3056762"/>
                  <a:chExt cx="4709754" cy="819744"/>
                </a:xfrm>
              </p:grpSpPr>
              <p:sp>
                <p:nvSpPr>
                  <p:cNvPr id="68" name="角丸四角形 29">
                    <a:extLst>
                      <a:ext uri="{FF2B5EF4-FFF2-40B4-BE49-F238E27FC236}">
                        <a16:creationId xmlns:a16="http://schemas.microsoft.com/office/drawing/2014/main" id="{81D72FA5-0A50-31FE-AA2C-552D54FA2A82}"/>
                      </a:ext>
                    </a:extLst>
                  </p:cNvPr>
                  <p:cNvSpPr/>
                  <p:nvPr/>
                </p:nvSpPr>
                <p:spPr>
                  <a:xfrm>
                    <a:off x="1301052" y="3056762"/>
                    <a:ext cx="4709754" cy="819744"/>
                  </a:xfrm>
                  <a:prstGeom prst="roundRect">
                    <a:avLst>
                      <a:gd name="adj" fmla="val 4945"/>
                    </a:avLst>
                  </a:prstGeom>
                  <a:solidFill>
                    <a:srgbClr val="A50021">
                      <a:alpha val="70000"/>
                    </a:srgbClr>
                  </a:solidFill>
                  <a:ln>
                    <a:solidFill>
                      <a:srgbClr val="A7032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70" name="正方形/長方形 69">
                    <a:extLst>
                      <a:ext uri="{FF2B5EF4-FFF2-40B4-BE49-F238E27FC236}">
                        <a16:creationId xmlns:a16="http://schemas.microsoft.com/office/drawing/2014/main" id="{25CD3A16-77AC-A5E5-B5CC-B0C4ACF4B816}"/>
                      </a:ext>
                    </a:extLst>
                  </p:cNvPr>
                  <p:cNvSpPr/>
                  <p:nvPr/>
                </p:nvSpPr>
                <p:spPr>
                  <a:xfrm>
                    <a:off x="1384531" y="3302533"/>
                    <a:ext cx="4617810" cy="338554"/>
                  </a:xfrm>
                  <a:prstGeom prst="rect">
                    <a:avLst/>
                  </a:prstGeom>
                  <a:noFill/>
                </p:spPr>
                <p:txBody>
                  <a:bodyPr wrap="square" lIns="91440" tIns="45720" rIns="91440" bIns="45720">
                    <a:spAutoFit/>
                  </a:bodyPr>
                  <a:lstStyle/>
                  <a:p>
                    <a:pPr algn="ctr"/>
                    <a:r>
                      <a:rPr lang="ja-JP" altLang="en-US" sz="1600" cap="none" spc="300" dirty="0">
                        <a:ln w="0">
                          <a:noFill/>
                        </a:ln>
                        <a:solidFill>
                          <a:srgbClr val="FFFFFF"/>
                        </a:solidFill>
                        <a:latin typeface="BIZ UDPゴシック" panose="020B0400000000000000" pitchFamily="50" charset="-128"/>
                        <a:ea typeface="BIZ UDPゴシック" panose="020B0400000000000000" pitchFamily="50" charset="-128"/>
                      </a:rPr>
                      <a:t>非常用</a:t>
                    </a:r>
                    <a:r>
                      <a:rPr lang="en-US" altLang="ja-JP" sz="1600" cap="none" spc="300" dirty="0">
                        <a:ln w="0">
                          <a:noFill/>
                        </a:ln>
                        <a:solidFill>
                          <a:srgbClr val="FFFFFF"/>
                        </a:solidFill>
                        <a:latin typeface="BIZ UDPゴシック" panose="020B0400000000000000" pitchFamily="50" charset="-128"/>
                        <a:ea typeface="BIZ UDPゴシック" panose="020B0400000000000000" pitchFamily="50" charset="-128"/>
                      </a:rPr>
                      <a:t>EV</a:t>
                    </a:r>
                    <a:r>
                      <a:rPr lang="ja-JP" altLang="en-US" sz="1600" cap="none" spc="300" dirty="0">
                        <a:ln w="0">
                          <a:noFill/>
                        </a:ln>
                        <a:solidFill>
                          <a:srgbClr val="FFFFFF"/>
                        </a:solidFill>
                        <a:latin typeface="BIZ UDPゴシック" panose="020B0400000000000000" pitchFamily="50" charset="-128"/>
                        <a:ea typeface="BIZ UDPゴシック" panose="020B0400000000000000" pitchFamily="50" charset="-128"/>
                      </a:rPr>
                      <a:t>等</a:t>
                    </a:r>
                  </a:p>
                </p:txBody>
              </p:sp>
            </p:grpSp>
          </p:grpSp>
          <p:sp>
            <p:nvSpPr>
              <p:cNvPr id="131" name="テキスト ボックス 130">
                <a:extLst>
                  <a:ext uri="{FF2B5EF4-FFF2-40B4-BE49-F238E27FC236}">
                    <a16:creationId xmlns:a16="http://schemas.microsoft.com/office/drawing/2014/main" id="{604B90CB-C49D-1536-8F5D-C4EA5AA7D85D}"/>
                  </a:ext>
                </a:extLst>
              </p:cNvPr>
              <p:cNvSpPr txBox="1"/>
              <p:nvPr/>
            </p:nvSpPr>
            <p:spPr>
              <a:xfrm>
                <a:off x="4677" y="2559645"/>
                <a:ext cx="2410480" cy="261610"/>
              </a:xfrm>
              <a:prstGeom prst="rect">
                <a:avLst/>
              </a:prstGeom>
              <a:noFill/>
            </p:spPr>
            <p:txBody>
              <a:bodyPr wrap="square" rtlCol="0">
                <a:spAutoFit/>
              </a:bodyPr>
              <a:lstStyle/>
              <a:p>
                <a:pPr algn="ctr"/>
                <a:r>
                  <a:rPr kumimoji="1" lang="en-US" altLang="ja-JP" sz="1050" dirty="0">
                    <a:latin typeface="Meiryo UI" panose="020B0604030504040204" pitchFamily="50" charset="-128"/>
                    <a:ea typeface="Meiryo UI" panose="020B0604030504040204" pitchFamily="50" charset="-128"/>
                  </a:rPr>
                  <a:t>【</a:t>
                </a:r>
                <a:r>
                  <a:rPr lang="ja-JP" altLang="en-US" sz="1050" dirty="0">
                    <a:latin typeface="Meiryo UI" panose="020B0604030504040204" pitchFamily="50" charset="-128"/>
                    <a:ea typeface="Meiryo UI" panose="020B0604030504040204" pitchFamily="50" charset="-128"/>
                  </a:rPr>
                  <a:t>検査</a:t>
                </a:r>
                <a:r>
                  <a:rPr kumimoji="1" lang="ja-JP" altLang="en-US" sz="1050" dirty="0">
                    <a:latin typeface="Meiryo UI" panose="020B0604030504040204" pitchFamily="50" charset="-128"/>
                    <a:ea typeface="Meiryo UI" panose="020B0604030504040204" pitchFamily="50" charset="-128"/>
                  </a:rPr>
                  <a:t>項目</a:t>
                </a:r>
                <a:r>
                  <a:rPr kumimoji="1" lang="en-US" altLang="ja-JP" sz="1050" dirty="0">
                    <a:latin typeface="Meiryo UI" panose="020B0604030504040204" pitchFamily="50" charset="-128"/>
                    <a:ea typeface="Meiryo UI" panose="020B0604030504040204" pitchFamily="50" charset="-128"/>
                  </a:rPr>
                  <a:t>】</a:t>
                </a:r>
                <a:endParaRPr kumimoji="1" lang="ja-JP" altLang="en-US" sz="1050" dirty="0">
                  <a:latin typeface="Meiryo UI" panose="020B0604030504040204" pitchFamily="50" charset="-128"/>
                  <a:ea typeface="Meiryo UI" panose="020B0604030504040204" pitchFamily="50" charset="-128"/>
                </a:endParaRPr>
              </a:p>
            </p:txBody>
          </p:sp>
        </p:grpSp>
        <p:sp>
          <p:nvSpPr>
            <p:cNvPr id="17" name="スクロール: 横 16">
              <a:hlinkClick r:id="" action="ppaction://noaction" highlightClick="1"/>
              <a:extLst>
                <a:ext uri="{FF2B5EF4-FFF2-40B4-BE49-F238E27FC236}">
                  <a16:creationId xmlns:a16="http://schemas.microsoft.com/office/drawing/2014/main" id="{27E0C7C8-739F-1783-A31B-8A8761295763}"/>
                </a:ext>
              </a:extLst>
            </p:cNvPr>
            <p:cNvSpPr/>
            <p:nvPr/>
          </p:nvSpPr>
          <p:spPr>
            <a:xfrm rot="20700000">
              <a:off x="1864714" y="5298169"/>
              <a:ext cx="898619" cy="627632"/>
            </a:xfrm>
            <a:prstGeom prst="horizontalScroll">
              <a:avLst/>
            </a:prstGeom>
            <a:solidFill>
              <a:schemeClr val="bg1"/>
            </a:solidFill>
            <a:ln>
              <a:solidFill>
                <a:schemeClr val="tx1">
                  <a:lumMod val="50000"/>
                  <a:lumOff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100" b="1" dirty="0">
                  <a:solidFill>
                    <a:srgbClr val="C00000"/>
                  </a:solidFill>
                </a:rPr>
                <a:t>昇降機</a:t>
              </a:r>
              <a:endParaRPr kumimoji="1" lang="en-US" altLang="ja-JP" sz="1100" b="1" dirty="0">
                <a:solidFill>
                  <a:srgbClr val="C00000"/>
                </a:solidFill>
              </a:endParaRPr>
            </a:p>
            <a:p>
              <a:pPr algn="ctr"/>
              <a:r>
                <a:rPr kumimoji="1" lang="ja-JP" altLang="en-US" sz="1100" b="1" dirty="0">
                  <a:solidFill>
                    <a:srgbClr val="C00000"/>
                  </a:solidFill>
                </a:rPr>
                <a:t>に一本化</a:t>
              </a:r>
            </a:p>
          </p:txBody>
        </p:sp>
      </p:grpSp>
      <p:grpSp>
        <p:nvGrpSpPr>
          <p:cNvPr id="30" name="グループ化 29">
            <a:extLst>
              <a:ext uri="{FF2B5EF4-FFF2-40B4-BE49-F238E27FC236}">
                <a16:creationId xmlns:a16="http://schemas.microsoft.com/office/drawing/2014/main" id="{2D3D25CE-B105-2FBB-B06A-AB08046A41A1}"/>
              </a:ext>
            </a:extLst>
          </p:cNvPr>
          <p:cNvGrpSpPr/>
          <p:nvPr/>
        </p:nvGrpSpPr>
        <p:grpSpPr>
          <a:xfrm>
            <a:off x="-92983" y="1155468"/>
            <a:ext cx="6817314" cy="1238628"/>
            <a:chOff x="8563" y="2591820"/>
            <a:chExt cx="6817314" cy="1238628"/>
          </a:xfrm>
        </p:grpSpPr>
        <p:grpSp>
          <p:nvGrpSpPr>
            <p:cNvPr id="10" name="グループ化 9">
              <a:extLst>
                <a:ext uri="{FF2B5EF4-FFF2-40B4-BE49-F238E27FC236}">
                  <a16:creationId xmlns:a16="http://schemas.microsoft.com/office/drawing/2014/main" id="{1A6B9872-1F77-907A-B137-A7770DF538DB}"/>
                </a:ext>
              </a:extLst>
            </p:cNvPr>
            <p:cNvGrpSpPr/>
            <p:nvPr/>
          </p:nvGrpSpPr>
          <p:grpSpPr>
            <a:xfrm>
              <a:off x="8563" y="2591820"/>
              <a:ext cx="6817314" cy="1238628"/>
              <a:chOff x="-18396" y="3657489"/>
              <a:chExt cx="6817314" cy="1238628"/>
            </a:xfrm>
          </p:grpSpPr>
          <p:grpSp>
            <p:nvGrpSpPr>
              <p:cNvPr id="135" name="グループ化 134">
                <a:extLst>
                  <a:ext uri="{FF2B5EF4-FFF2-40B4-BE49-F238E27FC236}">
                    <a16:creationId xmlns:a16="http://schemas.microsoft.com/office/drawing/2014/main" id="{31402906-356A-9AE9-3669-09C2F77D0738}"/>
                  </a:ext>
                </a:extLst>
              </p:cNvPr>
              <p:cNvGrpSpPr/>
              <p:nvPr/>
            </p:nvGrpSpPr>
            <p:grpSpPr>
              <a:xfrm>
                <a:off x="-18396" y="3657489"/>
                <a:ext cx="6817314" cy="1238628"/>
                <a:chOff x="-18396" y="3771880"/>
                <a:chExt cx="6817314" cy="1238628"/>
              </a:xfrm>
            </p:grpSpPr>
            <p:grpSp>
              <p:nvGrpSpPr>
                <p:cNvPr id="121" name="グループ化 120">
                  <a:extLst>
                    <a:ext uri="{FF2B5EF4-FFF2-40B4-BE49-F238E27FC236}">
                      <a16:creationId xmlns:a16="http://schemas.microsoft.com/office/drawing/2014/main" id="{8C05F2AB-97BB-A4CC-4962-F46AC42D62F0}"/>
                    </a:ext>
                  </a:extLst>
                </p:cNvPr>
                <p:cNvGrpSpPr/>
                <p:nvPr/>
              </p:nvGrpSpPr>
              <p:grpSpPr>
                <a:xfrm>
                  <a:off x="333089" y="4016018"/>
                  <a:ext cx="6465829" cy="994490"/>
                  <a:chOff x="333089" y="4016018"/>
                  <a:chExt cx="6465829" cy="994490"/>
                </a:xfrm>
              </p:grpSpPr>
              <p:grpSp>
                <p:nvGrpSpPr>
                  <p:cNvPr id="75" name="グループ化 74">
                    <a:extLst>
                      <a:ext uri="{FF2B5EF4-FFF2-40B4-BE49-F238E27FC236}">
                        <a16:creationId xmlns:a16="http://schemas.microsoft.com/office/drawing/2014/main" id="{AD39AD03-1835-594F-6D13-B66E7D9DED3D}"/>
                      </a:ext>
                    </a:extLst>
                  </p:cNvPr>
                  <p:cNvGrpSpPr/>
                  <p:nvPr/>
                </p:nvGrpSpPr>
                <p:grpSpPr>
                  <a:xfrm>
                    <a:off x="333089" y="4016018"/>
                    <a:ext cx="1584000" cy="994489"/>
                    <a:chOff x="1275285" y="3056761"/>
                    <a:chExt cx="4709754" cy="1156561"/>
                  </a:xfrm>
                </p:grpSpPr>
                <p:sp>
                  <p:nvSpPr>
                    <p:cNvPr id="76" name="角丸四角形 29">
                      <a:extLst>
                        <a:ext uri="{FF2B5EF4-FFF2-40B4-BE49-F238E27FC236}">
                          <a16:creationId xmlns:a16="http://schemas.microsoft.com/office/drawing/2014/main" id="{C6F2DE29-B42C-807A-8006-DA1F269973E9}"/>
                        </a:ext>
                      </a:extLst>
                    </p:cNvPr>
                    <p:cNvSpPr/>
                    <p:nvPr/>
                  </p:nvSpPr>
                  <p:spPr>
                    <a:xfrm>
                      <a:off x="1275285" y="3056761"/>
                      <a:ext cx="4709754" cy="1156561"/>
                    </a:xfrm>
                    <a:prstGeom prst="roundRect">
                      <a:avLst>
                        <a:gd name="adj" fmla="val 4945"/>
                      </a:avLst>
                    </a:prstGeom>
                    <a:solidFill>
                      <a:srgbClr val="A50021">
                        <a:alpha val="71000"/>
                      </a:srgbClr>
                    </a:solidFill>
                    <a:ln>
                      <a:solidFill>
                        <a:srgbClr val="A7032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b="1" dirty="0"/>
                    </a:p>
                  </p:txBody>
                </p:sp>
                <p:sp>
                  <p:nvSpPr>
                    <p:cNvPr id="78" name="正方形/長方形 77">
                      <a:extLst>
                        <a:ext uri="{FF2B5EF4-FFF2-40B4-BE49-F238E27FC236}">
                          <a16:creationId xmlns:a16="http://schemas.microsoft.com/office/drawing/2014/main" id="{1574A15F-9BFF-CF04-8462-8C185AB7CCDE}"/>
                        </a:ext>
                      </a:extLst>
                    </p:cNvPr>
                    <p:cNvSpPr/>
                    <p:nvPr/>
                  </p:nvSpPr>
                  <p:spPr>
                    <a:xfrm>
                      <a:off x="1617705" y="3163114"/>
                      <a:ext cx="343364" cy="307777"/>
                    </a:xfrm>
                    <a:prstGeom prst="rect">
                      <a:avLst/>
                    </a:prstGeom>
                    <a:noFill/>
                  </p:spPr>
                  <p:txBody>
                    <a:bodyPr wrap="none" lIns="91440" tIns="45720" rIns="91440" bIns="45720">
                      <a:spAutoFit/>
                    </a:bodyPr>
                    <a:lstStyle/>
                    <a:p>
                      <a:r>
                        <a:rPr lang="ja-JP" altLang="en-US" sz="1400" spc="300" dirty="0">
                          <a:ln w="0">
                            <a:noFill/>
                          </a:ln>
                          <a:latin typeface="BIZ UDPゴシック" panose="020B0400000000000000" pitchFamily="50" charset="-128"/>
                          <a:ea typeface="BIZ UDPゴシック" panose="020B0400000000000000" pitchFamily="50" charset="-128"/>
                        </a:rPr>
                        <a:t>　</a:t>
                      </a:r>
                    </a:p>
                  </p:txBody>
                </p:sp>
              </p:grpSp>
              <p:grpSp>
                <p:nvGrpSpPr>
                  <p:cNvPr id="112" name="グループ化 111">
                    <a:extLst>
                      <a:ext uri="{FF2B5EF4-FFF2-40B4-BE49-F238E27FC236}">
                        <a16:creationId xmlns:a16="http://schemas.microsoft.com/office/drawing/2014/main" id="{8A4D6B5E-9F9B-7E95-7753-E8D41E873E86}"/>
                      </a:ext>
                    </a:extLst>
                  </p:cNvPr>
                  <p:cNvGrpSpPr/>
                  <p:nvPr/>
                </p:nvGrpSpPr>
                <p:grpSpPr>
                  <a:xfrm>
                    <a:off x="2032496" y="4020255"/>
                    <a:ext cx="4766422" cy="990253"/>
                    <a:chOff x="2032496" y="4020255"/>
                    <a:chExt cx="4766422" cy="990253"/>
                  </a:xfrm>
                </p:grpSpPr>
                <p:grpSp>
                  <p:nvGrpSpPr>
                    <p:cNvPr id="50" name="グループ化 49">
                      <a:extLst>
                        <a:ext uri="{FF2B5EF4-FFF2-40B4-BE49-F238E27FC236}">
                          <a16:creationId xmlns:a16="http://schemas.microsoft.com/office/drawing/2014/main" id="{A4D95750-7F81-CA5C-4EAF-FA365C40B6AA}"/>
                        </a:ext>
                      </a:extLst>
                    </p:cNvPr>
                    <p:cNvGrpSpPr/>
                    <p:nvPr/>
                  </p:nvGrpSpPr>
                  <p:grpSpPr>
                    <a:xfrm>
                      <a:off x="2032496" y="4020255"/>
                      <a:ext cx="4766422" cy="990253"/>
                      <a:chOff x="1547102" y="3064925"/>
                      <a:chExt cx="4766422" cy="990253"/>
                    </a:xfrm>
                  </p:grpSpPr>
                  <p:sp>
                    <p:nvSpPr>
                      <p:cNvPr id="52" name="角丸四角形 29">
                        <a:extLst>
                          <a:ext uri="{FF2B5EF4-FFF2-40B4-BE49-F238E27FC236}">
                            <a16:creationId xmlns:a16="http://schemas.microsoft.com/office/drawing/2014/main" id="{7BF77C3C-561B-824E-205D-8DFF7BC81A9D}"/>
                          </a:ext>
                        </a:extLst>
                      </p:cNvPr>
                      <p:cNvSpPr/>
                      <p:nvPr/>
                    </p:nvSpPr>
                    <p:spPr>
                      <a:xfrm>
                        <a:off x="1547102" y="3064925"/>
                        <a:ext cx="4766422" cy="990253"/>
                      </a:xfrm>
                      <a:prstGeom prst="roundRect">
                        <a:avLst>
                          <a:gd name="adj" fmla="val 4945"/>
                        </a:avLst>
                      </a:prstGeom>
                      <a:solidFill>
                        <a:schemeClr val="bg1"/>
                      </a:solidFill>
                      <a:ln w="19050">
                        <a:solidFill>
                          <a:srgbClr val="A7032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55" name="正方形/長方形 54">
                        <a:extLst>
                          <a:ext uri="{FF2B5EF4-FFF2-40B4-BE49-F238E27FC236}">
                            <a16:creationId xmlns:a16="http://schemas.microsoft.com/office/drawing/2014/main" id="{290FEF5B-87B2-A2F8-52EC-AD7B911CB233}"/>
                          </a:ext>
                        </a:extLst>
                      </p:cNvPr>
                      <p:cNvSpPr/>
                      <p:nvPr/>
                    </p:nvSpPr>
                    <p:spPr>
                      <a:xfrm>
                        <a:off x="4617390" y="3332052"/>
                        <a:ext cx="1184940" cy="461665"/>
                      </a:xfrm>
                      <a:prstGeom prst="rect">
                        <a:avLst/>
                      </a:prstGeom>
                      <a:noFill/>
                    </p:spPr>
                    <p:txBody>
                      <a:bodyPr wrap="none" lIns="91440" tIns="45720" rIns="91440" bIns="45720">
                        <a:spAutoFit/>
                      </a:bodyPr>
                      <a:lstStyle/>
                      <a:p>
                        <a:pPr algn="ctr"/>
                        <a:r>
                          <a:rPr lang="ja-JP" altLang="en-US" sz="1200" spc="300" dirty="0">
                            <a:ln w="0">
                              <a:noFill/>
                            </a:ln>
                            <a:solidFill>
                              <a:schemeClr val="bg2">
                                <a:lumMod val="25000"/>
                              </a:schemeClr>
                            </a:solidFill>
                            <a:latin typeface="BIZ UDPゴシック" panose="020B0400000000000000" pitchFamily="50" charset="-128"/>
                            <a:ea typeface="BIZ UDPゴシック" panose="020B0400000000000000" pitchFamily="50" charset="-128"/>
                          </a:rPr>
                          <a:t>特定建築物</a:t>
                        </a:r>
                        <a:endParaRPr lang="en-US" altLang="ja-JP" sz="1200" spc="300" dirty="0">
                          <a:ln w="0">
                            <a:noFill/>
                          </a:ln>
                          <a:solidFill>
                            <a:schemeClr val="bg2">
                              <a:lumMod val="25000"/>
                            </a:schemeClr>
                          </a:solidFill>
                          <a:latin typeface="BIZ UDPゴシック" panose="020B0400000000000000" pitchFamily="50" charset="-128"/>
                          <a:ea typeface="BIZ UDPゴシック" panose="020B0400000000000000" pitchFamily="50" charset="-128"/>
                        </a:endParaRPr>
                      </a:p>
                      <a:p>
                        <a:pPr algn="ctr"/>
                        <a:r>
                          <a:rPr lang="ja-JP" altLang="en-US" sz="1200" spc="300" dirty="0">
                            <a:ln w="0">
                              <a:noFill/>
                            </a:ln>
                            <a:solidFill>
                              <a:schemeClr val="bg2">
                                <a:lumMod val="25000"/>
                              </a:schemeClr>
                            </a:solidFill>
                            <a:latin typeface="BIZ UDPゴシック" panose="020B0400000000000000" pitchFamily="50" charset="-128"/>
                            <a:ea typeface="BIZ UDPゴシック" panose="020B0400000000000000" pitchFamily="50" charset="-128"/>
                          </a:rPr>
                          <a:t>（３年毎）</a:t>
                        </a:r>
                      </a:p>
                    </p:txBody>
                  </p:sp>
                  <p:sp>
                    <p:nvSpPr>
                      <p:cNvPr id="54" name="正方形/長方形 53">
                        <a:extLst>
                          <a:ext uri="{FF2B5EF4-FFF2-40B4-BE49-F238E27FC236}">
                            <a16:creationId xmlns:a16="http://schemas.microsoft.com/office/drawing/2014/main" id="{D002C597-629D-CED4-CA45-2D35B6770F7B}"/>
                          </a:ext>
                        </a:extLst>
                      </p:cNvPr>
                      <p:cNvSpPr/>
                      <p:nvPr/>
                    </p:nvSpPr>
                    <p:spPr>
                      <a:xfrm>
                        <a:off x="2188212" y="3233940"/>
                        <a:ext cx="1364476" cy="677108"/>
                      </a:xfrm>
                      <a:prstGeom prst="rect">
                        <a:avLst/>
                      </a:prstGeom>
                      <a:noFill/>
                    </p:spPr>
                    <p:txBody>
                      <a:bodyPr wrap="none" lIns="91440" tIns="45720" rIns="91440" bIns="45720">
                        <a:spAutoFit/>
                      </a:bodyPr>
                      <a:lstStyle/>
                      <a:p>
                        <a:pPr algn="ctr"/>
                        <a:r>
                          <a:rPr lang="ja-JP" altLang="en-US" sz="2000" b="1" spc="300" dirty="0">
                            <a:ln w="0">
                              <a:noFill/>
                            </a:ln>
                            <a:solidFill>
                              <a:srgbClr val="A70324"/>
                            </a:solidFill>
                            <a:latin typeface="BIZ UDPゴシック" panose="020B0400000000000000" pitchFamily="50" charset="-128"/>
                            <a:ea typeface="BIZ UDPゴシック" panose="020B0400000000000000" pitchFamily="50" charset="-128"/>
                          </a:rPr>
                          <a:t>防火設備</a:t>
                        </a:r>
                        <a:endParaRPr lang="en-US" altLang="ja-JP" sz="2000" b="1" spc="300" dirty="0">
                          <a:ln w="0">
                            <a:noFill/>
                          </a:ln>
                          <a:solidFill>
                            <a:srgbClr val="A70324"/>
                          </a:solidFill>
                          <a:latin typeface="BIZ UDPゴシック" panose="020B0400000000000000" pitchFamily="50" charset="-128"/>
                          <a:ea typeface="BIZ UDPゴシック" panose="020B0400000000000000" pitchFamily="50" charset="-128"/>
                        </a:endParaRPr>
                      </a:p>
                      <a:p>
                        <a:pPr algn="ctr"/>
                        <a:r>
                          <a:rPr lang="ja-JP" altLang="en-US" spc="300" dirty="0">
                            <a:ln w="0">
                              <a:noFill/>
                            </a:ln>
                            <a:solidFill>
                              <a:srgbClr val="A70324"/>
                            </a:solidFill>
                            <a:latin typeface="BIZ UDPゴシック" panose="020B0400000000000000" pitchFamily="50" charset="-128"/>
                            <a:ea typeface="BIZ UDPゴシック" panose="020B0400000000000000" pitchFamily="50" charset="-128"/>
                          </a:rPr>
                          <a:t>（３年毎）</a:t>
                        </a:r>
                        <a:endParaRPr lang="en-US" altLang="ja-JP" spc="300" dirty="0">
                          <a:ln w="0">
                            <a:noFill/>
                          </a:ln>
                          <a:solidFill>
                            <a:srgbClr val="A70324"/>
                          </a:solidFill>
                          <a:latin typeface="BIZ UDPゴシック" panose="020B0400000000000000" pitchFamily="50" charset="-128"/>
                          <a:ea typeface="BIZ UDPゴシック" panose="020B0400000000000000" pitchFamily="50" charset="-128"/>
                        </a:endParaRPr>
                      </a:p>
                    </p:txBody>
                  </p:sp>
                </p:grpSp>
                <p:sp>
                  <p:nvSpPr>
                    <p:cNvPr id="106" name="二等辺三角形 105">
                      <a:extLst>
                        <a:ext uri="{FF2B5EF4-FFF2-40B4-BE49-F238E27FC236}">
                          <a16:creationId xmlns:a16="http://schemas.microsoft.com/office/drawing/2014/main" id="{F27A6AC0-52A4-A5C0-511A-6BFC40B9C2D8}"/>
                        </a:ext>
                      </a:extLst>
                    </p:cNvPr>
                    <p:cNvSpPr/>
                    <p:nvPr/>
                  </p:nvSpPr>
                  <p:spPr>
                    <a:xfrm rot="16200000">
                      <a:off x="4266672" y="4316835"/>
                      <a:ext cx="523222" cy="224793"/>
                    </a:xfrm>
                    <a:prstGeom prst="triangle">
                      <a:avLst/>
                    </a:prstGeom>
                    <a:solidFill>
                      <a:srgbClr val="A50021"/>
                    </a:solidFill>
                    <a:ln>
                      <a:solidFill>
                        <a:srgbClr val="A70324"/>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grpSp>
            </p:grpSp>
            <p:sp>
              <p:nvSpPr>
                <p:cNvPr id="132" name="テキスト ボックス 131">
                  <a:extLst>
                    <a:ext uri="{FF2B5EF4-FFF2-40B4-BE49-F238E27FC236}">
                      <a16:creationId xmlns:a16="http://schemas.microsoft.com/office/drawing/2014/main" id="{6B4A4F3A-E932-884B-4B0F-CCDF4E7D9ED4}"/>
                    </a:ext>
                  </a:extLst>
                </p:cNvPr>
                <p:cNvSpPr txBox="1"/>
                <p:nvPr/>
              </p:nvSpPr>
              <p:spPr>
                <a:xfrm>
                  <a:off x="-18396" y="3771880"/>
                  <a:ext cx="2410480" cy="261610"/>
                </a:xfrm>
                <a:prstGeom prst="rect">
                  <a:avLst/>
                </a:prstGeom>
                <a:noFill/>
              </p:spPr>
              <p:txBody>
                <a:bodyPr wrap="square" rtlCol="0">
                  <a:spAutoFit/>
                </a:bodyPr>
                <a:lstStyle/>
                <a:p>
                  <a:pPr algn="ctr"/>
                  <a:r>
                    <a:rPr kumimoji="1" lang="en-US" altLang="ja-JP" sz="1050" dirty="0">
                      <a:latin typeface="Meiryo UI" panose="020B0604030504040204" pitchFamily="50" charset="-128"/>
                      <a:ea typeface="Meiryo UI" panose="020B0604030504040204" pitchFamily="50" charset="-128"/>
                    </a:rPr>
                    <a:t>【</a:t>
                  </a:r>
                  <a:r>
                    <a:rPr lang="ja-JP" altLang="en-US" sz="1050" dirty="0">
                      <a:latin typeface="Meiryo UI" panose="020B0604030504040204" pitchFamily="50" charset="-128"/>
                      <a:ea typeface="Meiryo UI" panose="020B0604030504040204" pitchFamily="50" charset="-128"/>
                    </a:rPr>
                    <a:t>検査</a:t>
                  </a:r>
                  <a:r>
                    <a:rPr kumimoji="1" lang="ja-JP" altLang="en-US" sz="1050" dirty="0">
                      <a:latin typeface="Meiryo UI" panose="020B0604030504040204" pitchFamily="50" charset="-128"/>
                      <a:ea typeface="Meiryo UI" panose="020B0604030504040204" pitchFamily="50" charset="-128"/>
                    </a:rPr>
                    <a:t>項目</a:t>
                  </a:r>
                  <a:r>
                    <a:rPr lang="en-US" altLang="ja-JP" sz="1050" dirty="0">
                      <a:latin typeface="Meiryo UI" panose="020B0604030504040204" pitchFamily="50" charset="-128"/>
                      <a:ea typeface="Meiryo UI" panose="020B0604030504040204" pitchFamily="50" charset="-128"/>
                    </a:rPr>
                    <a:t>】</a:t>
                  </a:r>
                  <a:endParaRPr kumimoji="1" lang="ja-JP" altLang="en-US" sz="1050" dirty="0">
                    <a:latin typeface="Meiryo UI" panose="020B0604030504040204" pitchFamily="50" charset="-128"/>
                    <a:ea typeface="Meiryo UI" panose="020B0604030504040204" pitchFamily="50" charset="-128"/>
                  </a:endParaRPr>
                </a:p>
              </p:txBody>
            </p:sp>
          </p:grpSp>
          <p:sp>
            <p:nvSpPr>
              <p:cNvPr id="5" name="正方形/長方形 4">
                <a:extLst>
                  <a:ext uri="{FF2B5EF4-FFF2-40B4-BE49-F238E27FC236}">
                    <a16:creationId xmlns:a16="http://schemas.microsoft.com/office/drawing/2014/main" id="{282D0ED3-DC3B-E8FF-41BE-344A445342AD}"/>
                  </a:ext>
                </a:extLst>
              </p:cNvPr>
              <p:cNvSpPr/>
              <p:nvPr/>
            </p:nvSpPr>
            <p:spPr>
              <a:xfrm>
                <a:off x="189897" y="4009829"/>
                <a:ext cx="1907895" cy="584775"/>
              </a:xfrm>
              <a:prstGeom prst="rect">
                <a:avLst/>
              </a:prstGeom>
              <a:noFill/>
            </p:spPr>
            <p:txBody>
              <a:bodyPr wrap="square" lIns="91440" tIns="45720" rIns="91440" bIns="45720">
                <a:spAutoFit/>
              </a:bodyPr>
              <a:lstStyle/>
              <a:p>
                <a:pPr algn="ctr"/>
                <a:r>
                  <a:rPr lang="ja-JP" altLang="en-US" sz="1600" b="1" cap="none" spc="300" dirty="0">
                    <a:ln w="0">
                      <a:noFill/>
                    </a:ln>
                    <a:solidFill>
                      <a:srgbClr val="FFFF00"/>
                    </a:solidFill>
                    <a:latin typeface="BIZ UDPゴシック" panose="020B0400000000000000" pitchFamily="50" charset="-128"/>
                    <a:ea typeface="BIZ UDPゴシック" panose="020B0400000000000000" pitchFamily="50" charset="-128"/>
                  </a:rPr>
                  <a:t>常時</a:t>
                </a:r>
                <a:r>
                  <a:rPr lang="ja-JP" altLang="en-US" sz="1600" cap="none" spc="300" dirty="0">
                    <a:ln w="0">
                      <a:noFill/>
                    </a:ln>
                    <a:solidFill>
                      <a:srgbClr val="FFFFFF"/>
                    </a:solidFill>
                    <a:latin typeface="BIZ UDPゴシック" panose="020B0400000000000000" pitchFamily="50" charset="-128"/>
                    <a:ea typeface="BIZ UDPゴシック" panose="020B0400000000000000" pitchFamily="50" charset="-128"/>
                  </a:rPr>
                  <a:t>閉鎖式</a:t>
                </a:r>
                <a:endParaRPr lang="en-US" altLang="ja-JP" sz="1600" cap="none" spc="300" dirty="0">
                  <a:ln w="0">
                    <a:noFill/>
                  </a:ln>
                  <a:solidFill>
                    <a:srgbClr val="FFFFFF"/>
                  </a:solidFill>
                  <a:latin typeface="BIZ UDPゴシック" panose="020B0400000000000000" pitchFamily="50" charset="-128"/>
                  <a:ea typeface="BIZ UDPゴシック" panose="020B0400000000000000" pitchFamily="50" charset="-128"/>
                </a:endParaRPr>
              </a:p>
              <a:p>
                <a:pPr algn="ctr"/>
                <a:r>
                  <a:rPr lang="ja-JP" altLang="en-US" sz="1600" cap="none" spc="300" dirty="0">
                    <a:ln w="0">
                      <a:noFill/>
                    </a:ln>
                    <a:solidFill>
                      <a:srgbClr val="FFFFFF"/>
                    </a:solidFill>
                    <a:latin typeface="BIZ UDPゴシック" panose="020B0400000000000000" pitchFamily="50" charset="-128"/>
                    <a:ea typeface="BIZ UDPゴシック" panose="020B0400000000000000" pitchFamily="50" charset="-128"/>
                  </a:rPr>
                  <a:t>防火扉</a:t>
                </a:r>
              </a:p>
            </p:txBody>
          </p:sp>
        </p:grpSp>
        <p:sp>
          <p:nvSpPr>
            <p:cNvPr id="19" name="スクロール: 横 18">
              <a:hlinkClick r:id="" action="ppaction://noaction" highlightClick="1"/>
              <a:extLst>
                <a:ext uri="{FF2B5EF4-FFF2-40B4-BE49-F238E27FC236}">
                  <a16:creationId xmlns:a16="http://schemas.microsoft.com/office/drawing/2014/main" id="{375F8303-E493-3142-E455-F6D20CD32F26}"/>
                </a:ext>
              </a:extLst>
            </p:cNvPr>
            <p:cNvSpPr/>
            <p:nvPr/>
          </p:nvSpPr>
          <p:spPr>
            <a:xfrm rot="20700000">
              <a:off x="1864714" y="2744670"/>
              <a:ext cx="898619" cy="627632"/>
            </a:xfrm>
            <a:prstGeom prst="horizontalScroll">
              <a:avLst/>
            </a:prstGeom>
            <a:solidFill>
              <a:schemeClr val="bg1"/>
            </a:solidFill>
            <a:ln>
              <a:solidFill>
                <a:schemeClr val="tx1">
                  <a:lumMod val="50000"/>
                  <a:lumOff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100" b="1" dirty="0">
                  <a:solidFill>
                    <a:srgbClr val="C00000"/>
                  </a:solidFill>
                </a:rPr>
                <a:t>防火設備に変更</a:t>
              </a:r>
            </a:p>
          </p:txBody>
        </p:sp>
      </p:grpSp>
      <p:sp>
        <p:nvSpPr>
          <p:cNvPr id="7" name="テキスト ボックス 6">
            <a:extLst>
              <a:ext uri="{FF2B5EF4-FFF2-40B4-BE49-F238E27FC236}">
                <a16:creationId xmlns:a16="http://schemas.microsoft.com/office/drawing/2014/main" id="{2509AD94-F8FF-ACC6-92D8-66FCEA4FCE66}"/>
              </a:ext>
            </a:extLst>
          </p:cNvPr>
          <p:cNvSpPr txBox="1"/>
          <p:nvPr/>
        </p:nvSpPr>
        <p:spPr>
          <a:xfrm>
            <a:off x="3167330" y="1156700"/>
            <a:ext cx="2410480" cy="253916"/>
          </a:xfrm>
          <a:prstGeom prst="rect">
            <a:avLst/>
          </a:prstGeom>
          <a:noFill/>
        </p:spPr>
        <p:txBody>
          <a:bodyPr wrap="square" rtlCol="0">
            <a:spAutoFit/>
          </a:bodyPr>
          <a:lstStyle/>
          <a:p>
            <a:pPr algn="ctr"/>
            <a:r>
              <a:rPr kumimoji="1" lang="en-US" altLang="ja-JP" sz="1050" dirty="0">
                <a:latin typeface="Meiryo UI" panose="020B0604030504040204" pitchFamily="50" charset="-128"/>
                <a:ea typeface="Meiryo UI" panose="020B0604030504040204" pitchFamily="50" charset="-128"/>
              </a:rPr>
              <a:t>【</a:t>
            </a:r>
            <a:r>
              <a:rPr kumimoji="1" lang="ja-JP" altLang="en-US" sz="1050" dirty="0">
                <a:latin typeface="Meiryo UI" panose="020B0604030504040204" pitchFamily="50" charset="-128"/>
                <a:ea typeface="Meiryo UI" panose="020B0604030504040204" pitchFamily="50" charset="-128"/>
              </a:rPr>
              <a:t>定期報告種別（報告周期）</a:t>
            </a:r>
            <a:r>
              <a:rPr kumimoji="1" lang="en-US" altLang="ja-JP" sz="1050" dirty="0">
                <a:latin typeface="Meiryo UI" panose="020B0604030504040204" pitchFamily="50" charset="-128"/>
                <a:ea typeface="Meiryo UI" panose="020B0604030504040204" pitchFamily="50" charset="-128"/>
              </a:rPr>
              <a:t>】</a:t>
            </a:r>
            <a:endParaRPr kumimoji="1" lang="ja-JP" altLang="en-US" sz="1050" dirty="0">
              <a:latin typeface="Meiryo UI" panose="020B0604030504040204" pitchFamily="50" charset="-128"/>
              <a:ea typeface="Meiryo UI" panose="020B0604030504040204" pitchFamily="50" charset="-128"/>
            </a:endParaRPr>
          </a:p>
        </p:txBody>
      </p:sp>
      <p:sp>
        <p:nvSpPr>
          <p:cNvPr id="32" name="テキスト ボックス 31">
            <a:extLst>
              <a:ext uri="{FF2B5EF4-FFF2-40B4-BE49-F238E27FC236}">
                <a16:creationId xmlns:a16="http://schemas.microsoft.com/office/drawing/2014/main" id="{E4D79A91-6CC2-A1CD-E377-5CA55A1359BF}"/>
              </a:ext>
            </a:extLst>
          </p:cNvPr>
          <p:cNvSpPr txBox="1"/>
          <p:nvPr/>
        </p:nvSpPr>
        <p:spPr>
          <a:xfrm>
            <a:off x="3167330" y="2439554"/>
            <a:ext cx="2410480" cy="261610"/>
          </a:xfrm>
          <a:prstGeom prst="rect">
            <a:avLst/>
          </a:prstGeom>
          <a:noFill/>
        </p:spPr>
        <p:txBody>
          <a:bodyPr wrap="square" rtlCol="0">
            <a:spAutoFit/>
          </a:bodyPr>
          <a:lstStyle/>
          <a:p>
            <a:pPr algn="ctr"/>
            <a:r>
              <a:rPr kumimoji="1" lang="en-US" altLang="ja-JP" sz="1050" dirty="0">
                <a:latin typeface="Meiryo UI" panose="020B0604030504040204" pitchFamily="50" charset="-128"/>
                <a:ea typeface="Meiryo UI" panose="020B0604030504040204" pitchFamily="50" charset="-128"/>
              </a:rPr>
              <a:t>【</a:t>
            </a:r>
            <a:r>
              <a:rPr kumimoji="1" lang="ja-JP" altLang="en-US" sz="1050" dirty="0">
                <a:latin typeface="Meiryo UI" panose="020B0604030504040204" pitchFamily="50" charset="-128"/>
                <a:ea typeface="Meiryo UI" panose="020B0604030504040204" pitchFamily="50" charset="-128"/>
              </a:rPr>
              <a:t>定期報告種別（報告周期）</a:t>
            </a:r>
            <a:r>
              <a:rPr kumimoji="1" lang="en-US" altLang="ja-JP" sz="1050" dirty="0">
                <a:latin typeface="Meiryo UI" panose="020B0604030504040204" pitchFamily="50" charset="-128"/>
                <a:ea typeface="Meiryo UI" panose="020B0604030504040204" pitchFamily="50" charset="-128"/>
              </a:rPr>
              <a:t>】</a:t>
            </a:r>
            <a:endParaRPr kumimoji="1" lang="ja-JP" altLang="en-US" sz="1050" dirty="0">
              <a:latin typeface="Meiryo UI" panose="020B0604030504040204" pitchFamily="50" charset="-128"/>
              <a:ea typeface="Meiryo UI" panose="020B0604030504040204" pitchFamily="50" charset="-128"/>
            </a:endParaRPr>
          </a:p>
        </p:txBody>
      </p:sp>
      <p:sp>
        <p:nvSpPr>
          <p:cNvPr id="33" name="テキスト ボックス 32">
            <a:extLst>
              <a:ext uri="{FF2B5EF4-FFF2-40B4-BE49-F238E27FC236}">
                <a16:creationId xmlns:a16="http://schemas.microsoft.com/office/drawing/2014/main" id="{82A637A2-FF2B-E8A7-742A-A2A00F4739B1}"/>
              </a:ext>
            </a:extLst>
          </p:cNvPr>
          <p:cNvSpPr txBox="1"/>
          <p:nvPr/>
        </p:nvSpPr>
        <p:spPr>
          <a:xfrm>
            <a:off x="3136057" y="3763849"/>
            <a:ext cx="2410480" cy="261610"/>
          </a:xfrm>
          <a:prstGeom prst="rect">
            <a:avLst/>
          </a:prstGeom>
          <a:noFill/>
        </p:spPr>
        <p:txBody>
          <a:bodyPr wrap="square" rtlCol="0">
            <a:spAutoFit/>
          </a:bodyPr>
          <a:lstStyle/>
          <a:p>
            <a:pPr algn="ctr"/>
            <a:r>
              <a:rPr kumimoji="1" lang="en-US" altLang="ja-JP" sz="1050" dirty="0">
                <a:latin typeface="Meiryo UI" panose="020B0604030504040204" pitchFamily="50" charset="-128"/>
                <a:ea typeface="Meiryo UI" panose="020B0604030504040204" pitchFamily="50" charset="-128"/>
              </a:rPr>
              <a:t>【</a:t>
            </a:r>
            <a:r>
              <a:rPr kumimoji="1" lang="ja-JP" altLang="en-US" sz="1050" dirty="0">
                <a:latin typeface="Meiryo UI" panose="020B0604030504040204" pitchFamily="50" charset="-128"/>
                <a:ea typeface="Meiryo UI" panose="020B0604030504040204" pitchFamily="50" charset="-128"/>
              </a:rPr>
              <a:t>定期報告種別（報告周期） </a:t>
            </a:r>
            <a:r>
              <a:rPr kumimoji="1" lang="en-US" altLang="ja-JP" sz="1050" dirty="0">
                <a:latin typeface="Meiryo UI" panose="020B0604030504040204" pitchFamily="50" charset="-128"/>
                <a:ea typeface="Meiryo UI" panose="020B0604030504040204" pitchFamily="50" charset="-128"/>
              </a:rPr>
              <a:t>】</a:t>
            </a:r>
            <a:endParaRPr kumimoji="1" lang="ja-JP" altLang="en-US" sz="1050" dirty="0">
              <a:latin typeface="Meiryo UI" panose="020B0604030504040204" pitchFamily="50" charset="-128"/>
              <a:ea typeface="Meiryo UI" panose="020B0604030504040204" pitchFamily="50" charset="-128"/>
            </a:endParaRPr>
          </a:p>
        </p:txBody>
      </p:sp>
      <p:sp>
        <p:nvSpPr>
          <p:cNvPr id="34" name="四角形: 角を丸くする 33">
            <a:extLst>
              <a:ext uri="{FF2B5EF4-FFF2-40B4-BE49-F238E27FC236}">
                <a16:creationId xmlns:a16="http://schemas.microsoft.com/office/drawing/2014/main" id="{BA5590B9-513A-FB31-5165-D898DE480034}"/>
              </a:ext>
            </a:extLst>
          </p:cNvPr>
          <p:cNvSpPr/>
          <p:nvPr/>
        </p:nvSpPr>
        <p:spPr>
          <a:xfrm>
            <a:off x="2856379" y="1456806"/>
            <a:ext cx="802683" cy="182660"/>
          </a:xfrm>
          <a:prstGeom prst="roundRect">
            <a:avLst/>
          </a:prstGeom>
          <a:ln>
            <a:solidFill>
              <a:schemeClr val="tx1">
                <a:lumMod val="65000"/>
                <a:lumOff val="35000"/>
              </a:schemeClr>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050" dirty="0">
                <a:solidFill>
                  <a:schemeClr val="tx1"/>
                </a:solidFill>
              </a:rPr>
              <a:t>見直し</a:t>
            </a:r>
            <a:r>
              <a:rPr kumimoji="1" lang="ja-JP" altLang="en-US" sz="1050" u="sng" dirty="0">
                <a:solidFill>
                  <a:schemeClr val="tx1"/>
                </a:solidFill>
              </a:rPr>
              <a:t>後</a:t>
            </a:r>
          </a:p>
        </p:txBody>
      </p:sp>
      <p:sp>
        <p:nvSpPr>
          <p:cNvPr id="35" name="四角形: 角を丸くする 34">
            <a:extLst>
              <a:ext uri="{FF2B5EF4-FFF2-40B4-BE49-F238E27FC236}">
                <a16:creationId xmlns:a16="http://schemas.microsoft.com/office/drawing/2014/main" id="{69AB8B5F-DF5F-2C40-7C8D-12AD488B1CC7}"/>
              </a:ext>
            </a:extLst>
          </p:cNvPr>
          <p:cNvSpPr/>
          <p:nvPr/>
        </p:nvSpPr>
        <p:spPr>
          <a:xfrm>
            <a:off x="5176468" y="1457399"/>
            <a:ext cx="802683" cy="182660"/>
          </a:xfrm>
          <a:prstGeom prst="roundRect">
            <a:avLst/>
          </a:prstGeom>
          <a:ln>
            <a:solidFill>
              <a:schemeClr val="tx1">
                <a:lumMod val="65000"/>
                <a:lumOff val="35000"/>
              </a:schemeClr>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050" dirty="0">
                <a:solidFill>
                  <a:schemeClr val="tx1"/>
                </a:solidFill>
              </a:rPr>
              <a:t>見直し</a:t>
            </a:r>
            <a:r>
              <a:rPr kumimoji="1" lang="ja-JP" altLang="en-US" sz="1050" u="sng" dirty="0">
                <a:solidFill>
                  <a:schemeClr val="tx1"/>
                </a:solidFill>
              </a:rPr>
              <a:t>前</a:t>
            </a:r>
          </a:p>
        </p:txBody>
      </p:sp>
      <p:sp>
        <p:nvSpPr>
          <p:cNvPr id="36" name="四角形: 角を丸くする 35">
            <a:extLst>
              <a:ext uri="{FF2B5EF4-FFF2-40B4-BE49-F238E27FC236}">
                <a16:creationId xmlns:a16="http://schemas.microsoft.com/office/drawing/2014/main" id="{1AA4DFB2-A2D4-FAB2-BA9E-4E916CF23DC3}"/>
              </a:ext>
            </a:extLst>
          </p:cNvPr>
          <p:cNvSpPr/>
          <p:nvPr/>
        </p:nvSpPr>
        <p:spPr>
          <a:xfrm>
            <a:off x="2856379" y="2720155"/>
            <a:ext cx="802683" cy="182660"/>
          </a:xfrm>
          <a:prstGeom prst="roundRect">
            <a:avLst/>
          </a:prstGeom>
          <a:ln>
            <a:solidFill>
              <a:schemeClr val="tx1">
                <a:lumMod val="65000"/>
                <a:lumOff val="35000"/>
              </a:schemeClr>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050" dirty="0">
                <a:solidFill>
                  <a:schemeClr val="tx1"/>
                </a:solidFill>
              </a:rPr>
              <a:t>見直し</a:t>
            </a:r>
            <a:r>
              <a:rPr kumimoji="1" lang="ja-JP" altLang="en-US" sz="1050" u="sng" dirty="0">
                <a:solidFill>
                  <a:schemeClr val="tx1"/>
                </a:solidFill>
              </a:rPr>
              <a:t>後</a:t>
            </a:r>
          </a:p>
        </p:txBody>
      </p:sp>
      <p:sp>
        <p:nvSpPr>
          <p:cNvPr id="37" name="四角形: 角を丸くする 36">
            <a:extLst>
              <a:ext uri="{FF2B5EF4-FFF2-40B4-BE49-F238E27FC236}">
                <a16:creationId xmlns:a16="http://schemas.microsoft.com/office/drawing/2014/main" id="{343BF98C-BFD2-22CC-F76B-7ABA81DF42B4}"/>
              </a:ext>
            </a:extLst>
          </p:cNvPr>
          <p:cNvSpPr/>
          <p:nvPr/>
        </p:nvSpPr>
        <p:spPr>
          <a:xfrm>
            <a:off x="5176468" y="2720748"/>
            <a:ext cx="802683" cy="182660"/>
          </a:xfrm>
          <a:prstGeom prst="roundRect">
            <a:avLst/>
          </a:prstGeom>
          <a:ln>
            <a:solidFill>
              <a:schemeClr val="tx1">
                <a:lumMod val="65000"/>
                <a:lumOff val="35000"/>
              </a:schemeClr>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050" dirty="0">
                <a:solidFill>
                  <a:schemeClr val="tx1"/>
                </a:solidFill>
              </a:rPr>
              <a:t>見直し</a:t>
            </a:r>
            <a:r>
              <a:rPr kumimoji="1" lang="ja-JP" altLang="en-US" sz="1050" u="sng" dirty="0">
                <a:solidFill>
                  <a:schemeClr val="tx1"/>
                </a:solidFill>
              </a:rPr>
              <a:t>前</a:t>
            </a:r>
          </a:p>
        </p:txBody>
      </p:sp>
      <p:sp>
        <p:nvSpPr>
          <p:cNvPr id="40" name="四角形: 角を丸くする 39">
            <a:extLst>
              <a:ext uri="{FF2B5EF4-FFF2-40B4-BE49-F238E27FC236}">
                <a16:creationId xmlns:a16="http://schemas.microsoft.com/office/drawing/2014/main" id="{F6A3005A-22DF-E678-5C53-BB2FD35C9C35}"/>
              </a:ext>
            </a:extLst>
          </p:cNvPr>
          <p:cNvSpPr/>
          <p:nvPr/>
        </p:nvSpPr>
        <p:spPr>
          <a:xfrm>
            <a:off x="2856379" y="4056802"/>
            <a:ext cx="802683" cy="182660"/>
          </a:xfrm>
          <a:prstGeom prst="roundRect">
            <a:avLst/>
          </a:prstGeom>
          <a:ln>
            <a:solidFill>
              <a:schemeClr val="tx1">
                <a:lumMod val="65000"/>
                <a:lumOff val="35000"/>
              </a:schemeClr>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050" dirty="0">
                <a:solidFill>
                  <a:schemeClr val="tx1"/>
                </a:solidFill>
              </a:rPr>
              <a:t>見直し</a:t>
            </a:r>
            <a:r>
              <a:rPr kumimoji="1" lang="ja-JP" altLang="en-US" sz="1050" u="sng" dirty="0">
                <a:solidFill>
                  <a:schemeClr val="tx1"/>
                </a:solidFill>
              </a:rPr>
              <a:t>後</a:t>
            </a:r>
          </a:p>
        </p:txBody>
      </p:sp>
      <p:sp>
        <p:nvSpPr>
          <p:cNvPr id="46" name="四角形: 角を丸くする 45">
            <a:extLst>
              <a:ext uri="{FF2B5EF4-FFF2-40B4-BE49-F238E27FC236}">
                <a16:creationId xmlns:a16="http://schemas.microsoft.com/office/drawing/2014/main" id="{47C3F1D4-F86A-094A-29CC-6B3C43AACE1E}"/>
              </a:ext>
            </a:extLst>
          </p:cNvPr>
          <p:cNvSpPr/>
          <p:nvPr/>
        </p:nvSpPr>
        <p:spPr>
          <a:xfrm>
            <a:off x="5176468" y="4057395"/>
            <a:ext cx="802683" cy="182660"/>
          </a:xfrm>
          <a:prstGeom prst="roundRect">
            <a:avLst/>
          </a:prstGeom>
          <a:ln>
            <a:solidFill>
              <a:schemeClr val="tx1">
                <a:lumMod val="65000"/>
                <a:lumOff val="35000"/>
              </a:schemeClr>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050" dirty="0">
                <a:solidFill>
                  <a:schemeClr val="tx1"/>
                </a:solidFill>
              </a:rPr>
              <a:t>見直し</a:t>
            </a:r>
            <a:r>
              <a:rPr kumimoji="1" lang="ja-JP" altLang="en-US" sz="1050" u="sng" dirty="0">
                <a:solidFill>
                  <a:schemeClr val="tx1"/>
                </a:solidFill>
              </a:rPr>
              <a:t>前</a:t>
            </a:r>
          </a:p>
        </p:txBody>
      </p:sp>
      <p:grpSp>
        <p:nvGrpSpPr>
          <p:cNvPr id="2" name="グループ化 1">
            <a:extLst>
              <a:ext uri="{FF2B5EF4-FFF2-40B4-BE49-F238E27FC236}">
                <a16:creationId xmlns:a16="http://schemas.microsoft.com/office/drawing/2014/main" id="{85155714-FB6C-0AE7-7046-BB391EA1777C}"/>
              </a:ext>
            </a:extLst>
          </p:cNvPr>
          <p:cNvGrpSpPr/>
          <p:nvPr/>
        </p:nvGrpSpPr>
        <p:grpSpPr>
          <a:xfrm>
            <a:off x="102398" y="8771812"/>
            <a:ext cx="6699568" cy="425245"/>
            <a:chOff x="158433" y="2222567"/>
            <a:chExt cx="6652495" cy="425245"/>
          </a:xfrm>
        </p:grpSpPr>
        <p:sp>
          <p:nvSpPr>
            <p:cNvPr id="4" name="正方形/長方形 3">
              <a:extLst>
                <a:ext uri="{FF2B5EF4-FFF2-40B4-BE49-F238E27FC236}">
                  <a16:creationId xmlns:a16="http://schemas.microsoft.com/office/drawing/2014/main" id="{70DF0419-9A29-A0CE-D855-6A2183864C6C}"/>
                </a:ext>
              </a:extLst>
            </p:cNvPr>
            <p:cNvSpPr/>
            <p:nvPr/>
          </p:nvSpPr>
          <p:spPr>
            <a:xfrm>
              <a:off x="626785" y="2569285"/>
              <a:ext cx="2834875" cy="49697"/>
            </a:xfrm>
            <a:prstGeom prst="rect">
              <a:avLst/>
            </a:prstGeom>
            <a:solidFill>
              <a:srgbClr val="FFFF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正方形/長方形 10">
              <a:extLst>
                <a:ext uri="{FF2B5EF4-FFF2-40B4-BE49-F238E27FC236}">
                  <a16:creationId xmlns:a16="http://schemas.microsoft.com/office/drawing/2014/main" id="{9017B55C-E882-7A2A-C0E0-1B77B14D6E8F}"/>
                </a:ext>
              </a:extLst>
            </p:cNvPr>
            <p:cNvSpPr/>
            <p:nvPr/>
          </p:nvSpPr>
          <p:spPr>
            <a:xfrm>
              <a:off x="158433" y="2222567"/>
              <a:ext cx="6652495" cy="425245"/>
            </a:xfrm>
            <a:prstGeom prst="rect">
              <a:avLst/>
            </a:prstGeom>
            <a:noFill/>
            <a:ln>
              <a:noFill/>
            </a:ln>
          </p:spPr>
          <p:txBody>
            <a:bodyPr wrap="square" anchor="ctr">
              <a:spAutoFit/>
            </a:bodyPr>
            <a:lstStyle/>
            <a:p>
              <a:pPr>
                <a:lnSpc>
                  <a:spcPts val="3000"/>
                </a:lnSpc>
              </a:pPr>
              <a:r>
                <a:rPr lang="ja-JP" altLang="en-US" sz="2400" b="1" kern="100" dirty="0">
                  <a:latin typeface="BIZ UDPゴシック" panose="020B0400000000000000" pitchFamily="50" charset="-128"/>
                  <a:ea typeface="BIZ UDPゴシック" panose="020B0400000000000000" pitchFamily="50" charset="-128"/>
                  <a:cs typeface="Times New Roman" panose="02020603050405020304" pitchFamily="18" charset="0"/>
                </a:rPr>
                <a:t>３．報告様式</a:t>
              </a:r>
              <a:r>
                <a:rPr lang="ja-JP" altLang="en-US" sz="1600" b="1" kern="100" dirty="0">
                  <a:latin typeface="BIZ UDPゴシック" panose="020B0400000000000000" pitchFamily="50" charset="-128"/>
                  <a:ea typeface="BIZ UDPゴシック" panose="020B0400000000000000" pitchFamily="50" charset="-128"/>
                  <a:cs typeface="Times New Roman" panose="02020603050405020304" pitchFamily="18" charset="0"/>
                </a:rPr>
                <a:t>が</a:t>
              </a:r>
              <a:r>
                <a:rPr lang="ja-JP" altLang="en-US" sz="2400" b="1" kern="100" dirty="0">
                  <a:latin typeface="BIZ UDPゴシック" panose="020B0400000000000000" pitchFamily="50" charset="-128"/>
                  <a:ea typeface="BIZ UDPゴシック" panose="020B0400000000000000" pitchFamily="50" charset="-128"/>
                  <a:cs typeface="Times New Roman" panose="02020603050405020304" pitchFamily="18" charset="0"/>
                </a:rPr>
                <a:t>改正</a:t>
              </a:r>
              <a:r>
                <a:rPr lang="ja-JP" altLang="en-US" sz="1600" b="1" kern="100" dirty="0">
                  <a:latin typeface="BIZ UDPゴシック" panose="020B0400000000000000" pitchFamily="50" charset="-128"/>
                  <a:ea typeface="BIZ UDPゴシック" panose="020B0400000000000000" pitchFamily="50" charset="-128"/>
                  <a:cs typeface="Times New Roman" panose="02020603050405020304" pitchFamily="18" charset="0"/>
                </a:rPr>
                <a:t>されます</a:t>
              </a:r>
              <a:endParaRPr lang="ja-JP" altLang="en-US" sz="1600" kern="100" dirty="0">
                <a:latin typeface="BIZ UDPゴシック" panose="020B0400000000000000" pitchFamily="50" charset="-128"/>
                <a:ea typeface="BIZ UDPゴシック" panose="020B0400000000000000" pitchFamily="50" charset="-128"/>
                <a:cs typeface="Times New Roman" panose="02020603050405020304" pitchFamily="18" charset="0"/>
              </a:endParaRPr>
            </a:p>
          </p:txBody>
        </p:sp>
      </p:grpSp>
      <p:grpSp>
        <p:nvGrpSpPr>
          <p:cNvPr id="12" name="グループ化 11">
            <a:extLst>
              <a:ext uri="{FF2B5EF4-FFF2-40B4-BE49-F238E27FC236}">
                <a16:creationId xmlns:a16="http://schemas.microsoft.com/office/drawing/2014/main" id="{A171FA42-5C40-AEEA-754C-4A424CD35BEB}"/>
              </a:ext>
            </a:extLst>
          </p:cNvPr>
          <p:cNvGrpSpPr/>
          <p:nvPr/>
        </p:nvGrpSpPr>
        <p:grpSpPr>
          <a:xfrm>
            <a:off x="183195" y="9197057"/>
            <a:ext cx="6617655" cy="669986"/>
            <a:chOff x="183196" y="9372105"/>
            <a:chExt cx="6617655" cy="737158"/>
          </a:xfrm>
        </p:grpSpPr>
        <p:sp>
          <p:nvSpPr>
            <p:cNvPr id="24" name="角丸四角形 2075">
              <a:extLst>
                <a:ext uri="{FF2B5EF4-FFF2-40B4-BE49-F238E27FC236}">
                  <a16:creationId xmlns:a16="http://schemas.microsoft.com/office/drawing/2014/main" id="{E746B686-C470-D8F0-4E92-6DBAD1EF745A}"/>
                </a:ext>
              </a:extLst>
            </p:cNvPr>
            <p:cNvSpPr/>
            <p:nvPr/>
          </p:nvSpPr>
          <p:spPr>
            <a:xfrm>
              <a:off x="183196" y="9372105"/>
              <a:ext cx="6541136" cy="737158"/>
            </a:xfrm>
            <a:prstGeom prst="roundRect">
              <a:avLst/>
            </a:prstGeom>
            <a:solidFill>
              <a:srgbClr val="FFFFCC">
                <a:alpha val="7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a:solidFill>
                  <a:schemeClr val="tx1"/>
                </a:solidFill>
              </a:endParaRPr>
            </a:p>
          </p:txBody>
        </p:sp>
        <p:sp>
          <p:nvSpPr>
            <p:cNvPr id="25" name="テキスト ボックス 24">
              <a:extLst>
                <a:ext uri="{FF2B5EF4-FFF2-40B4-BE49-F238E27FC236}">
                  <a16:creationId xmlns:a16="http://schemas.microsoft.com/office/drawing/2014/main" id="{008FC0CB-5373-9F8C-9C03-EBE714E9A313}"/>
                </a:ext>
              </a:extLst>
            </p:cNvPr>
            <p:cNvSpPr txBox="1"/>
            <p:nvPr/>
          </p:nvSpPr>
          <p:spPr>
            <a:xfrm>
              <a:off x="234951" y="9372105"/>
              <a:ext cx="6565900" cy="705438"/>
            </a:xfrm>
            <a:prstGeom prst="rect">
              <a:avLst/>
            </a:prstGeom>
            <a:noFill/>
          </p:spPr>
          <p:txBody>
            <a:bodyPr wrap="square" rtlCol="0">
              <a:spAutoFit/>
            </a:bodyPr>
            <a:lstStyle/>
            <a:p>
              <a:pPr>
                <a:lnSpc>
                  <a:spcPts val="1700"/>
                </a:lnSpc>
              </a:pPr>
              <a:r>
                <a:rPr kumimoji="1" lang="ja-JP" altLang="en-US" sz="1300" dirty="0">
                  <a:latin typeface="Meiryo UI" panose="020B0604030504040204" pitchFamily="50" charset="-128"/>
                  <a:ea typeface="Meiryo UI" panose="020B0604030504040204" pitchFamily="50" charset="-128"/>
                </a:rPr>
                <a:t>告示改正により、調査結果表や検査結果表をはじめとする報告様式が改正されます。また、特定建築物定期調査の調査結果図（各階平面図）に「防火区画」を明示することとなります。調査（検査）日の時期によって適用される様式が異なりますので、ご留意ください。</a:t>
              </a:r>
              <a:r>
                <a:rPr kumimoji="1" lang="ja-JP" altLang="en-US" sz="1100" dirty="0">
                  <a:latin typeface="Meiryo UI" panose="020B0604030504040204" pitchFamily="50" charset="-128"/>
                  <a:ea typeface="Meiryo UI" panose="020B0604030504040204" pitchFamily="50" charset="-128"/>
                </a:rPr>
                <a:t>（</a:t>
              </a:r>
              <a:r>
                <a:rPr kumimoji="1" lang="en-US" altLang="ja-JP" sz="1100" dirty="0">
                  <a:latin typeface="Meiryo UI" panose="020B0604030504040204" pitchFamily="50" charset="-128"/>
                  <a:ea typeface="Meiryo UI" panose="020B0604030504040204" pitchFamily="50" charset="-128"/>
                </a:rPr>
                <a:t>※</a:t>
              </a:r>
              <a:r>
                <a:rPr lang="ja-JP" altLang="en-US" sz="1100" dirty="0">
                  <a:latin typeface="Meiryo UI" panose="020B0604030504040204" pitchFamily="50" charset="-128"/>
                  <a:ea typeface="Meiryo UI" panose="020B0604030504040204" pitchFamily="50" charset="-128"/>
                </a:rPr>
                <a:t>裏面を参照）</a:t>
              </a:r>
              <a:endParaRPr kumimoji="1" lang="ja-JP" altLang="en-US" sz="1300" dirty="0">
                <a:latin typeface="Meiryo UI" panose="020B0604030504040204" pitchFamily="50" charset="-128"/>
                <a:ea typeface="Meiryo UI" panose="020B0604030504040204" pitchFamily="50" charset="-128"/>
              </a:endParaRPr>
            </a:p>
          </p:txBody>
        </p:sp>
      </p:grpSp>
      <p:sp>
        <p:nvSpPr>
          <p:cNvPr id="26" name="正方形/長方形 25">
            <a:extLst>
              <a:ext uri="{FF2B5EF4-FFF2-40B4-BE49-F238E27FC236}">
                <a16:creationId xmlns:a16="http://schemas.microsoft.com/office/drawing/2014/main" id="{FE576FDA-166B-BFE0-14F4-8CFE27DC0D73}"/>
              </a:ext>
            </a:extLst>
          </p:cNvPr>
          <p:cNvSpPr/>
          <p:nvPr/>
        </p:nvSpPr>
        <p:spPr>
          <a:xfrm>
            <a:off x="1952919" y="2023757"/>
            <a:ext cx="4905081" cy="397481"/>
          </a:xfrm>
          <a:prstGeom prst="rect">
            <a:avLst/>
          </a:prstGeom>
          <a:noFill/>
          <a:ln>
            <a:noFill/>
          </a:ln>
        </p:spPr>
        <p:txBody>
          <a:bodyPr wrap="square" anchor="ctr">
            <a:spAutoFit/>
          </a:bodyPr>
          <a:lstStyle/>
          <a:p>
            <a:pPr>
              <a:lnSpc>
                <a:spcPts val="3000"/>
              </a:lnSpc>
            </a:pPr>
            <a:r>
              <a:rPr lang="ja-JP" altLang="en-US" sz="900" kern="100" dirty="0">
                <a:latin typeface="BIZ UDPゴシック" panose="020B0400000000000000" pitchFamily="50" charset="-128"/>
                <a:ea typeface="BIZ UDPゴシック" panose="020B0400000000000000" pitchFamily="50" charset="-128"/>
                <a:cs typeface="Times New Roman" panose="02020603050405020304" pitchFamily="18" charset="0"/>
              </a:rPr>
              <a:t>注）常時閉鎖式防火扉を除く防火設備の報告周期については、従前どおり「毎年」となります。</a:t>
            </a:r>
            <a:endParaRPr lang="ja-JP" altLang="en-US" sz="500" kern="100" dirty="0">
              <a:latin typeface="BIZ UDPゴシック" panose="020B0400000000000000" pitchFamily="50" charset="-128"/>
              <a:ea typeface="BIZ UDPゴシック" panose="020B0400000000000000" pitchFamily="50" charset="-128"/>
              <a:cs typeface="Times New Roman" panose="02020603050405020304" pitchFamily="18" charset="0"/>
            </a:endParaRPr>
          </a:p>
        </p:txBody>
      </p:sp>
      <p:graphicFrame>
        <p:nvGraphicFramePr>
          <p:cNvPr id="29" name="表 28">
            <a:extLst>
              <a:ext uri="{FF2B5EF4-FFF2-40B4-BE49-F238E27FC236}">
                <a16:creationId xmlns:a16="http://schemas.microsoft.com/office/drawing/2014/main" id="{6D0BF4B1-CD6D-E872-0B15-41489AAF50BC}"/>
              </a:ext>
            </a:extLst>
          </p:cNvPr>
          <p:cNvGraphicFramePr>
            <a:graphicFrameLocks noGrp="1"/>
          </p:cNvGraphicFramePr>
          <p:nvPr>
            <p:extLst>
              <p:ext uri="{D42A27DB-BD31-4B8C-83A1-F6EECF244321}">
                <p14:modId xmlns:p14="http://schemas.microsoft.com/office/powerpoint/2010/main" val="131550704"/>
              </p:ext>
            </p:extLst>
          </p:nvPr>
        </p:nvGraphicFramePr>
        <p:xfrm>
          <a:off x="258502" y="5051751"/>
          <a:ext cx="6476692" cy="2914080"/>
        </p:xfrm>
        <a:graphic>
          <a:graphicData uri="http://schemas.openxmlformats.org/drawingml/2006/table">
            <a:tbl>
              <a:tblPr firstRow="1" bandRow="1">
                <a:tableStyleId>{5C22544A-7EE6-4342-B048-85BDC9FD1C3A}</a:tableStyleId>
              </a:tblPr>
              <a:tblGrid>
                <a:gridCol w="2168547">
                  <a:extLst>
                    <a:ext uri="{9D8B030D-6E8A-4147-A177-3AD203B41FA5}">
                      <a16:colId xmlns:a16="http://schemas.microsoft.com/office/drawing/2014/main" val="276223239"/>
                    </a:ext>
                  </a:extLst>
                </a:gridCol>
                <a:gridCol w="1265446">
                  <a:extLst>
                    <a:ext uri="{9D8B030D-6E8A-4147-A177-3AD203B41FA5}">
                      <a16:colId xmlns:a16="http://schemas.microsoft.com/office/drawing/2014/main" val="2085830689"/>
                    </a:ext>
                  </a:extLst>
                </a:gridCol>
                <a:gridCol w="505704">
                  <a:extLst>
                    <a:ext uri="{9D8B030D-6E8A-4147-A177-3AD203B41FA5}">
                      <a16:colId xmlns:a16="http://schemas.microsoft.com/office/drawing/2014/main" val="2197744684"/>
                    </a:ext>
                  </a:extLst>
                </a:gridCol>
                <a:gridCol w="507399">
                  <a:extLst>
                    <a:ext uri="{9D8B030D-6E8A-4147-A177-3AD203B41FA5}">
                      <a16:colId xmlns:a16="http://schemas.microsoft.com/office/drawing/2014/main" val="1082450595"/>
                    </a:ext>
                  </a:extLst>
                </a:gridCol>
                <a:gridCol w="507399">
                  <a:extLst>
                    <a:ext uri="{9D8B030D-6E8A-4147-A177-3AD203B41FA5}">
                      <a16:colId xmlns:a16="http://schemas.microsoft.com/office/drawing/2014/main" val="794754809"/>
                    </a:ext>
                  </a:extLst>
                </a:gridCol>
                <a:gridCol w="507399">
                  <a:extLst>
                    <a:ext uri="{9D8B030D-6E8A-4147-A177-3AD203B41FA5}">
                      <a16:colId xmlns:a16="http://schemas.microsoft.com/office/drawing/2014/main" val="1038556447"/>
                    </a:ext>
                  </a:extLst>
                </a:gridCol>
                <a:gridCol w="507399">
                  <a:extLst>
                    <a:ext uri="{9D8B030D-6E8A-4147-A177-3AD203B41FA5}">
                      <a16:colId xmlns:a16="http://schemas.microsoft.com/office/drawing/2014/main" val="2812123535"/>
                    </a:ext>
                  </a:extLst>
                </a:gridCol>
                <a:gridCol w="507399">
                  <a:extLst>
                    <a:ext uri="{9D8B030D-6E8A-4147-A177-3AD203B41FA5}">
                      <a16:colId xmlns:a16="http://schemas.microsoft.com/office/drawing/2014/main" val="2843941603"/>
                    </a:ext>
                  </a:extLst>
                </a:gridCol>
              </a:tblGrid>
              <a:tr h="128682">
                <a:tc rowSpan="2">
                  <a:txBody>
                    <a:bodyPr/>
                    <a:lstStyle/>
                    <a:p>
                      <a:pPr algn="ctr"/>
                      <a:r>
                        <a:rPr kumimoji="1" lang="ja-JP" altLang="en-US" sz="1100" b="0" dirty="0">
                          <a:solidFill>
                            <a:schemeClr val="tx1"/>
                          </a:solidFill>
                          <a:latin typeface="BIZ UDPゴシック" panose="020B0400000000000000" pitchFamily="50" charset="-128"/>
                          <a:ea typeface="BIZ UDPゴシック" panose="020B0400000000000000" pitchFamily="50" charset="-128"/>
                        </a:rPr>
                        <a:t>用途</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A70324">
                        <a:alpha val="54000"/>
                      </a:srgbClr>
                    </a:solidFill>
                  </a:tcPr>
                </a:tc>
                <a:tc rowSpan="2">
                  <a:txBody>
                    <a:bodyPr/>
                    <a:lstStyle/>
                    <a:p>
                      <a:pPr algn="ctr"/>
                      <a:r>
                        <a:rPr kumimoji="1" lang="ja-JP" altLang="en-US" sz="1100" b="0" dirty="0">
                          <a:solidFill>
                            <a:schemeClr val="tx1"/>
                          </a:solidFill>
                          <a:latin typeface="BIZ UDPゴシック" panose="020B0400000000000000" pitchFamily="50" charset="-128"/>
                          <a:ea typeface="BIZ UDPゴシック" panose="020B0400000000000000" pitchFamily="50" charset="-128"/>
                        </a:rPr>
                        <a:t>定期報告種別</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A70324">
                        <a:alpha val="54000"/>
                      </a:srgbClr>
                    </a:solidFill>
                  </a:tcPr>
                </a:tc>
                <a:tc gridSpan="6">
                  <a:txBody>
                    <a:bodyPr/>
                    <a:lstStyle/>
                    <a:p>
                      <a:pPr algn="ctr">
                        <a:lnSpc>
                          <a:spcPts val="900"/>
                        </a:lnSpc>
                      </a:pPr>
                      <a:r>
                        <a:rPr kumimoji="1" lang="ja-JP" altLang="en-US" sz="1100" b="0" dirty="0">
                          <a:solidFill>
                            <a:schemeClr val="tx1"/>
                          </a:solidFill>
                          <a:latin typeface="BIZ UDPゴシック" panose="020B0400000000000000" pitchFamily="50" charset="-128"/>
                          <a:ea typeface="BIZ UDPゴシック" panose="020B0400000000000000" pitchFamily="50" charset="-128"/>
                        </a:rPr>
                        <a:t>報告年</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A70324">
                        <a:alpha val="54000"/>
                      </a:srgbClr>
                    </a:solidFill>
                  </a:tcPr>
                </a:tc>
                <a:tc hMerge="1">
                  <a:txBody>
                    <a:bodyPr/>
                    <a:lstStyle/>
                    <a:p>
                      <a:endParaRPr kumimoji="1" lang="ja-JP" altLang="en-US" dirty="0"/>
                    </a:p>
                  </a:txBody>
                  <a:tcPr>
                    <a:lnL w="12700" cap="flat" cmpd="sng" algn="ctr">
                      <a:solidFill>
                        <a:schemeClr val="bg1"/>
                      </a:solidFill>
                      <a:prstDash val="solid"/>
                      <a:round/>
                      <a:headEnd type="none" w="med" len="med"/>
                      <a:tailEnd type="none" w="med" len="med"/>
                    </a:lnL>
                  </a:tcPr>
                </a:tc>
                <a:tc hMerge="1">
                  <a:txBody>
                    <a:bodyPr/>
                    <a:lstStyle/>
                    <a:p>
                      <a:endParaRPr kumimoji="1" lang="ja-JP" altLang="en-US" dirty="0"/>
                    </a:p>
                  </a:txBody>
                  <a:tcPr>
                    <a:lnL w="12700" cap="flat" cmpd="sng" algn="ctr">
                      <a:solidFill>
                        <a:schemeClr val="bg1"/>
                      </a:solidFill>
                      <a:prstDash val="solid"/>
                      <a:round/>
                      <a:headEnd type="none" w="med" len="med"/>
                      <a:tailEnd type="none" w="med" len="med"/>
                    </a:lnL>
                  </a:tcPr>
                </a:tc>
                <a:tc hMerge="1">
                  <a:txBody>
                    <a:bodyPr/>
                    <a:lstStyle/>
                    <a:p>
                      <a:endParaRPr kumimoji="1" lang="ja-JP" altLang="en-US" dirty="0"/>
                    </a:p>
                  </a:txBody>
                  <a:tcPr>
                    <a:lnL w="12700" cap="flat" cmpd="sng" algn="ctr">
                      <a:solidFill>
                        <a:schemeClr val="bg1"/>
                      </a:solidFill>
                      <a:prstDash val="solid"/>
                      <a:round/>
                      <a:headEnd type="none" w="med" len="med"/>
                      <a:tailEnd type="none" w="med" len="med"/>
                    </a:lnL>
                  </a:tcPr>
                </a:tc>
                <a:tc hMerge="1">
                  <a:txBody>
                    <a:bodyPr/>
                    <a:lstStyle/>
                    <a:p>
                      <a:endParaRPr kumimoji="1" lang="ja-JP" altLang="en-US" dirty="0"/>
                    </a:p>
                  </a:txBody>
                  <a:tcPr/>
                </a:tc>
                <a:tc hMerge="1">
                  <a:txBody>
                    <a:bodyPr/>
                    <a:lstStyle/>
                    <a:p>
                      <a:endParaRPr kumimoji="1" lang="ja-JP" altLang="en-US" dirty="0"/>
                    </a:p>
                  </a:txBody>
                  <a:tcPr/>
                </a:tc>
                <a:extLst>
                  <a:ext uri="{0D108BD9-81ED-4DB2-BD59-A6C34878D82A}">
                    <a16:rowId xmlns:a16="http://schemas.microsoft.com/office/drawing/2014/main" val="3220834031"/>
                  </a:ext>
                </a:extLst>
              </a:tr>
              <a:tr h="209990">
                <a:tc vMerge="1">
                  <a:txBody>
                    <a:bodyPr/>
                    <a:lstStyle/>
                    <a:p>
                      <a:endParaRPr kumimoji="1" lang="ja-JP" altLang="en-US" dirty="0"/>
                    </a:p>
                  </a:txBody>
                  <a:tcPr/>
                </a:tc>
                <a:tc vMerge="1">
                  <a:txBody>
                    <a:bodyPr/>
                    <a:lstStyle/>
                    <a:p>
                      <a:endParaRPr kumimoji="1" lang="ja-JP" altLang="en-US" dirty="0"/>
                    </a:p>
                  </a:txBody>
                  <a:tcPr/>
                </a:tc>
                <a:tc>
                  <a:txBody>
                    <a:bodyPr/>
                    <a:lstStyle/>
                    <a:p>
                      <a:pPr algn="dist"/>
                      <a:r>
                        <a:rPr kumimoji="1" lang="en-US" altLang="ja-JP" sz="700" b="0" kern="900" spc="-300" baseline="0" dirty="0">
                          <a:solidFill>
                            <a:schemeClr val="tx1"/>
                          </a:solidFill>
                          <a:latin typeface="BIZ UDPゴシック" panose="020B0400000000000000" pitchFamily="50" charset="-128"/>
                          <a:ea typeface="BIZ UDPゴシック" panose="020B0400000000000000" pitchFamily="50" charset="-128"/>
                        </a:rPr>
                        <a:t>R7.7</a:t>
                      </a:r>
                      <a:r>
                        <a:rPr kumimoji="1" lang="ja-JP" altLang="en-US" sz="700" b="0" kern="900" spc="-300" baseline="0" dirty="0">
                          <a:solidFill>
                            <a:schemeClr val="tx1"/>
                          </a:solidFill>
                          <a:latin typeface="BIZ UDPゴシック" panose="020B0400000000000000" pitchFamily="50" charset="-128"/>
                          <a:ea typeface="BIZ UDPゴシック" panose="020B0400000000000000" pitchFamily="50" charset="-128"/>
                        </a:rPr>
                        <a:t>月～</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A70324">
                        <a:alpha val="54000"/>
                      </a:srgbClr>
                    </a:solidFill>
                  </a:tcPr>
                </a:tc>
                <a:tc>
                  <a:txBody>
                    <a:bodyPr/>
                    <a:lstStyle/>
                    <a:p>
                      <a:pPr algn="ctr"/>
                      <a:r>
                        <a:rPr kumimoji="1" lang="en-US" altLang="ja-JP" sz="800" b="0" dirty="0">
                          <a:solidFill>
                            <a:schemeClr val="tx1"/>
                          </a:solidFill>
                          <a:latin typeface="BIZ UDPゴシック" panose="020B0400000000000000" pitchFamily="50" charset="-128"/>
                          <a:ea typeface="BIZ UDPゴシック" panose="020B0400000000000000" pitchFamily="50" charset="-128"/>
                        </a:rPr>
                        <a:t>R8</a:t>
                      </a:r>
                      <a:endParaRPr kumimoji="1" lang="ja-JP" altLang="en-US" sz="800" b="0" dirty="0">
                        <a:solidFill>
                          <a:schemeClr val="tx1"/>
                        </a:solidFill>
                        <a:latin typeface="BIZ UDPゴシック" panose="020B0400000000000000" pitchFamily="50" charset="-128"/>
                        <a:ea typeface="BIZ UDPゴシック" panose="020B0400000000000000" pitchFamily="50" charset="-128"/>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A70324">
                        <a:alpha val="54000"/>
                      </a:srgbClr>
                    </a:solidFill>
                  </a:tcPr>
                </a:tc>
                <a:tc>
                  <a:txBody>
                    <a:bodyPr/>
                    <a:lstStyle/>
                    <a:p>
                      <a:pPr algn="ctr"/>
                      <a:r>
                        <a:rPr kumimoji="1" lang="en-US" altLang="ja-JP" sz="800" b="0" dirty="0">
                          <a:solidFill>
                            <a:schemeClr val="tx1"/>
                          </a:solidFill>
                          <a:latin typeface="BIZ UDPゴシック" panose="020B0400000000000000" pitchFamily="50" charset="-128"/>
                          <a:ea typeface="BIZ UDPゴシック" panose="020B0400000000000000" pitchFamily="50" charset="-128"/>
                        </a:rPr>
                        <a:t>R9</a:t>
                      </a:r>
                      <a:endParaRPr kumimoji="1" lang="ja-JP" altLang="en-US" sz="800" b="0" dirty="0">
                        <a:solidFill>
                          <a:schemeClr val="tx1"/>
                        </a:solidFill>
                        <a:latin typeface="BIZ UDPゴシック" panose="020B0400000000000000" pitchFamily="50" charset="-128"/>
                        <a:ea typeface="BIZ UDPゴシック" panose="020B0400000000000000" pitchFamily="50" charset="-128"/>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A70324">
                        <a:alpha val="54000"/>
                      </a:srgbClr>
                    </a:solidFill>
                  </a:tcPr>
                </a:tc>
                <a:tc>
                  <a:txBody>
                    <a:bodyPr/>
                    <a:lstStyle/>
                    <a:p>
                      <a:pPr algn="ctr"/>
                      <a:r>
                        <a:rPr kumimoji="1" lang="en-US" altLang="ja-JP" sz="800" b="0" dirty="0">
                          <a:solidFill>
                            <a:schemeClr val="tx1"/>
                          </a:solidFill>
                          <a:latin typeface="BIZ UDPゴシック" panose="020B0400000000000000" pitchFamily="50" charset="-128"/>
                          <a:ea typeface="BIZ UDPゴシック" panose="020B0400000000000000" pitchFamily="50" charset="-128"/>
                        </a:rPr>
                        <a:t>R10</a:t>
                      </a:r>
                      <a:endParaRPr kumimoji="1" lang="ja-JP" altLang="en-US" sz="800" b="0" dirty="0">
                        <a:solidFill>
                          <a:schemeClr val="tx1"/>
                        </a:solidFill>
                        <a:latin typeface="BIZ UDPゴシック" panose="020B0400000000000000" pitchFamily="50" charset="-128"/>
                        <a:ea typeface="BIZ UDPゴシック" panose="020B0400000000000000" pitchFamily="50" charset="-128"/>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A70324">
                        <a:alpha val="54000"/>
                      </a:srgbClr>
                    </a:solidFill>
                  </a:tcPr>
                </a:tc>
                <a:tc>
                  <a:txBody>
                    <a:bodyPr/>
                    <a:lstStyle/>
                    <a:p>
                      <a:pPr algn="ctr"/>
                      <a:r>
                        <a:rPr kumimoji="1" lang="en-US" altLang="ja-JP" sz="800" b="0" dirty="0">
                          <a:solidFill>
                            <a:schemeClr val="tx1"/>
                          </a:solidFill>
                          <a:latin typeface="BIZ UDPゴシック" panose="020B0400000000000000" pitchFamily="50" charset="-128"/>
                          <a:ea typeface="BIZ UDPゴシック" panose="020B0400000000000000" pitchFamily="50" charset="-128"/>
                        </a:rPr>
                        <a:t>R11</a:t>
                      </a:r>
                      <a:endParaRPr kumimoji="1" lang="ja-JP" altLang="en-US" sz="800" b="0" dirty="0">
                        <a:solidFill>
                          <a:schemeClr val="tx1"/>
                        </a:solidFill>
                        <a:latin typeface="BIZ UDPゴシック" panose="020B0400000000000000" pitchFamily="50" charset="-128"/>
                        <a:ea typeface="BIZ UDPゴシック" panose="020B0400000000000000" pitchFamily="50" charset="-128"/>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A70324">
                        <a:alpha val="54000"/>
                      </a:srgbClr>
                    </a:solidFill>
                  </a:tcPr>
                </a:tc>
                <a:tc>
                  <a:txBody>
                    <a:bodyPr/>
                    <a:lstStyle/>
                    <a:p>
                      <a:pPr algn="ctr"/>
                      <a:r>
                        <a:rPr kumimoji="1" lang="en-US" altLang="ja-JP" sz="800" b="0" dirty="0">
                          <a:solidFill>
                            <a:schemeClr val="tx1"/>
                          </a:solidFill>
                          <a:latin typeface="BIZ UDPゴシック" panose="020B0400000000000000" pitchFamily="50" charset="-128"/>
                          <a:ea typeface="BIZ UDPゴシック" panose="020B0400000000000000" pitchFamily="50" charset="-128"/>
                        </a:rPr>
                        <a:t>R12</a:t>
                      </a:r>
                      <a:endParaRPr kumimoji="1" lang="ja-JP" altLang="en-US" sz="800" b="0" dirty="0">
                        <a:solidFill>
                          <a:schemeClr val="tx1"/>
                        </a:solidFill>
                        <a:latin typeface="BIZ UDPゴシック" panose="020B0400000000000000" pitchFamily="50" charset="-128"/>
                        <a:ea typeface="BIZ UDPゴシック" panose="020B0400000000000000" pitchFamily="50" charset="-128"/>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A70324">
                        <a:alpha val="54000"/>
                      </a:srgbClr>
                    </a:solidFill>
                  </a:tcPr>
                </a:tc>
                <a:extLst>
                  <a:ext uri="{0D108BD9-81ED-4DB2-BD59-A6C34878D82A}">
                    <a16:rowId xmlns:a16="http://schemas.microsoft.com/office/drawing/2014/main" val="4102206473"/>
                  </a:ext>
                </a:extLst>
              </a:tr>
              <a:tr h="0">
                <a:tc rowSpan="3">
                  <a:txBody>
                    <a:bodyPr/>
                    <a:lstStyle/>
                    <a:p>
                      <a:r>
                        <a:rPr kumimoji="1" lang="ja-JP" altLang="en-US" sz="1000" b="0" dirty="0">
                          <a:solidFill>
                            <a:schemeClr val="tx1"/>
                          </a:solidFill>
                          <a:latin typeface="BIZ UDPゴシック" panose="020B0400000000000000" pitchFamily="50" charset="-128"/>
                          <a:ea typeface="BIZ UDPゴシック" panose="020B0400000000000000" pitchFamily="50" charset="-128"/>
                        </a:rPr>
                        <a:t>①劇場、演劇場等</a:t>
                      </a:r>
                      <a:endParaRPr kumimoji="1" lang="en-US" altLang="ja-JP" sz="1000" b="0" dirty="0">
                        <a:solidFill>
                          <a:schemeClr val="tx1"/>
                        </a:solidFill>
                        <a:latin typeface="BIZ UDPゴシック" panose="020B0400000000000000" pitchFamily="50" charset="-128"/>
                        <a:ea typeface="BIZ UDPゴシック" panose="020B0400000000000000" pitchFamily="50" charset="-128"/>
                      </a:endParaRPr>
                    </a:p>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000" b="0" dirty="0">
                          <a:solidFill>
                            <a:schemeClr val="tx1"/>
                          </a:solidFill>
                          <a:latin typeface="BIZ UDPゴシック" panose="020B0400000000000000" pitchFamily="50" charset="-128"/>
                          <a:ea typeface="BIZ UDPゴシック" panose="020B0400000000000000" pitchFamily="50" charset="-128"/>
                        </a:rPr>
                        <a:t>②観覧場、集会場等</a:t>
                      </a:r>
                    </a:p>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000" b="0" dirty="0">
                          <a:solidFill>
                            <a:schemeClr val="tx1"/>
                          </a:solidFill>
                          <a:latin typeface="BIZ UDPゴシック" panose="020B0400000000000000" pitchFamily="50" charset="-128"/>
                          <a:ea typeface="BIZ UDPゴシック" panose="020B0400000000000000" pitchFamily="50" charset="-128"/>
                        </a:rPr>
                        <a:t>③病院、児童福祉施設等</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A50021">
                        <a:alpha val="20000"/>
                      </a:srgbClr>
                    </a:solidFill>
                  </a:tcPr>
                </a:tc>
                <a:tc>
                  <a:txBody>
                    <a:bodyPr/>
                    <a:lstStyle/>
                    <a:p>
                      <a:pPr algn="l">
                        <a:lnSpc>
                          <a:spcPts val="900"/>
                        </a:lnSpc>
                      </a:pPr>
                      <a:r>
                        <a:rPr kumimoji="1" lang="ja-JP" altLang="en-US" sz="900" b="0" dirty="0">
                          <a:solidFill>
                            <a:schemeClr val="tx1"/>
                          </a:solidFill>
                          <a:latin typeface="BIZ UDPゴシック" panose="020B0400000000000000" pitchFamily="50" charset="-128"/>
                          <a:ea typeface="BIZ UDPゴシック" panose="020B0400000000000000" pitchFamily="50" charset="-128"/>
                        </a:rPr>
                        <a:t>・特定建築物</a:t>
                      </a:r>
                      <a:endParaRPr kumimoji="1" lang="en-US" altLang="ja-JP" sz="900" b="0" dirty="0">
                        <a:solidFill>
                          <a:schemeClr val="tx1"/>
                        </a:solidFill>
                        <a:latin typeface="BIZ UDPゴシック" panose="020B0400000000000000" pitchFamily="50" charset="-128"/>
                        <a:ea typeface="BIZ UDPゴシック" panose="020B0400000000000000" pitchFamily="50" charset="-128"/>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A50021">
                        <a:alpha val="20000"/>
                      </a:srgbClr>
                    </a:solidFill>
                  </a:tcPr>
                </a:tc>
                <a:tc>
                  <a:txBody>
                    <a:bodyPr/>
                    <a:lstStyle/>
                    <a:p>
                      <a:pPr algn="ctr">
                        <a:lnSpc>
                          <a:spcPts val="1500"/>
                        </a:lnSpc>
                      </a:pPr>
                      <a:endParaRPr kumimoji="1" lang="ja-JP" altLang="en-US" sz="1050" b="0" dirty="0">
                        <a:solidFill>
                          <a:schemeClr val="tx1"/>
                        </a:solidFill>
                        <a:latin typeface="BIZ UDPゴシック" panose="020B0400000000000000" pitchFamily="50" charset="-128"/>
                        <a:ea typeface="BIZ UDPゴシック" panose="020B0400000000000000" pitchFamily="50" charset="-128"/>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85000"/>
                        <a:alpha val="79000"/>
                      </a:schemeClr>
                    </a:solidFill>
                  </a:tcPr>
                </a:tc>
                <a:tc>
                  <a:txBody>
                    <a:bodyPr/>
                    <a:lstStyle/>
                    <a:p>
                      <a:pPr algn="ctr">
                        <a:lnSpc>
                          <a:spcPts val="1500"/>
                        </a:lnSpc>
                      </a:pPr>
                      <a:endParaRPr kumimoji="1" lang="ja-JP" altLang="en-US" sz="1050" b="0" dirty="0">
                        <a:solidFill>
                          <a:schemeClr val="tx1"/>
                        </a:solidFill>
                        <a:latin typeface="BIZ UDPゴシック" panose="020B0400000000000000" pitchFamily="50" charset="-128"/>
                        <a:ea typeface="BIZ UDPゴシック" panose="020B0400000000000000" pitchFamily="50" charset="-128"/>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85000"/>
                        <a:alpha val="79000"/>
                      </a:schemeClr>
                    </a:solidFill>
                  </a:tcPr>
                </a:tc>
                <a:tc>
                  <a:txBody>
                    <a:bodyPr/>
                    <a:lstStyle/>
                    <a:p>
                      <a:pPr marL="0" marR="0" lvl="0" indent="0" algn="ctr" defTabSz="685800" rtl="0" eaLnBrk="1" fontAlgn="auto" latinLnBrk="0" hangingPunct="1">
                        <a:lnSpc>
                          <a:spcPts val="1500"/>
                        </a:lnSpc>
                        <a:spcBef>
                          <a:spcPts val="0"/>
                        </a:spcBef>
                        <a:spcAft>
                          <a:spcPts val="0"/>
                        </a:spcAft>
                        <a:buClrTx/>
                        <a:buSzTx/>
                        <a:buFontTx/>
                        <a:buNone/>
                        <a:tabLst/>
                        <a:defRPr/>
                      </a:pPr>
                      <a:r>
                        <a:rPr kumimoji="1" lang="ja-JP" altLang="en-US" sz="1050" b="0" dirty="0">
                          <a:solidFill>
                            <a:schemeClr val="tx1"/>
                          </a:solidFill>
                          <a:latin typeface="BIZ UDPゴシック" panose="020B0400000000000000" pitchFamily="50" charset="-128"/>
                          <a:ea typeface="BIZ UDPゴシック" panose="020B0400000000000000" pitchFamily="50" charset="-128"/>
                        </a:rPr>
                        <a:t>●</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85000"/>
                        <a:alpha val="79000"/>
                      </a:schemeClr>
                    </a:solidFill>
                  </a:tcPr>
                </a:tc>
                <a:tc>
                  <a:txBody>
                    <a:bodyPr/>
                    <a:lstStyle/>
                    <a:p>
                      <a:pPr algn="ctr">
                        <a:lnSpc>
                          <a:spcPts val="1500"/>
                        </a:lnSpc>
                      </a:pPr>
                      <a:endParaRPr lang="ja-JP" altLang="en-US" sz="1050" dirty="0">
                        <a:latin typeface="BIZ UDPゴシック" panose="020B0400000000000000" pitchFamily="50" charset="-128"/>
                        <a:ea typeface="BIZ UDPゴシック" panose="020B0400000000000000" pitchFamily="50" charset="-128"/>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85000"/>
                        <a:alpha val="79000"/>
                      </a:schemeClr>
                    </a:solidFill>
                  </a:tcPr>
                </a:tc>
                <a:tc>
                  <a:txBody>
                    <a:bodyPr/>
                    <a:lstStyle/>
                    <a:p>
                      <a:pPr algn="ctr">
                        <a:lnSpc>
                          <a:spcPts val="1500"/>
                        </a:lnSpc>
                      </a:pPr>
                      <a:endParaRPr kumimoji="1" lang="ja-JP" altLang="en-US" sz="1050" b="0" dirty="0">
                        <a:solidFill>
                          <a:schemeClr val="tx1"/>
                        </a:solidFill>
                        <a:latin typeface="BIZ UDPゴシック" panose="020B0400000000000000" pitchFamily="50" charset="-128"/>
                        <a:ea typeface="BIZ UDPゴシック" panose="020B0400000000000000" pitchFamily="50" charset="-128"/>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85000"/>
                        <a:alpha val="79000"/>
                      </a:schemeClr>
                    </a:solidFill>
                  </a:tcPr>
                </a:tc>
                <a:tc>
                  <a:txBody>
                    <a:bodyPr/>
                    <a:lstStyle/>
                    <a:p>
                      <a:pPr algn="ctr">
                        <a:lnSpc>
                          <a:spcPts val="1500"/>
                        </a:lnSpc>
                      </a:pPr>
                      <a:r>
                        <a:rPr kumimoji="1" lang="ja-JP" altLang="en-US" sz="1050" b="0" dirty="0">
                          <a:solidFill>
                            <a:schemeClr val="tx1"/>
                          </a:solidFill>
                          <a:latin typeface="BIZ UDPゴシック" panose="020B0400000000000000" pitchFamily="50" charset="-128"/>
                          <a:ea typeface="BIZ UDPゴシック" panose="020B0400000000000000" pitchFamily="50" charset="-128"/>
                        </a:rPr>
                        <a:t>●</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85000"/>
                        <a:alpha val="79000"/>
                      </a:schemeClr>
                    </a:solidFill>
                  </a:tcPr>
                </a:tc>
                <a:extLst>
                  <a:ext uri="{0D108BD9-81ED-4DB2-BD59-A6C34878D82A}">
                    <a16:rowId xmlns:a16="http://schemas.microsoft.com/office/drawing/2014/main" val="2027679393"/>
                  </a:ext>
                </a:extLst>
              </a:tr>
              <a:tr h="0">
                <a:tc vMerge="1">
                  <a:txBody>
                    <a:bodyPr/>
                    <a:lstStyle/>
                    <a:p>
                      <a:endParaRPr kumimoji="1" lang="ja-JP" altLang="en-US" dirty="0"/>
                    </a:p>
                  </a:txBody>
                  <a:tcPr/>
                </a:tc>
                <a:tc>
                  <a:txBody>
                    <a:bodyPr/>
                    <a:lstStyle/>
                    <a:p>
                      <a:pPr algn="l">
                        <a:lnSpc>
                          <a:spcPts val="900"/>
                        </a:lnSpc>
                      </a:pPr>
                      <a:r>
                        <a:rPr kumimoji="1" lang="ja-JP" altLang="en-US" sz="900" b="0" dirty="0">
                          <a:solidFill>
                            <a:schemeClr val="tx1"/>
                          </a:solidFill>
                          <a:latin typeface="BIZ UDPゴシック" panose="020B0400000000000000" pitchFamily="50" charset="-128"/>
                          <a:ea typeface="BIZ UDPゴシック" panose="020B0400000000000000" pitchFamily="50" charset="-128"/>
                        </a:rPr>
                        <a:t>・</a:t>
                      </a:r>
                      <a:r>
                        <a:rPr kumimoji="1" lang="ja-JP" altLang="en-US" sz="900" b="0">
                          <a:solidFill>
                            <a:schemeClr val="tx1"/>
                          </a:solidFill>
                          <a:latin typeface="BIZ UDPゴシック" panose="020B0400000000000000" pitchFamily="50" charset="-128"/>
                          <a:ea typeface="BIZ UDPゴシック" panose="020B0400000000000000" pitchFamily="50" charset="-128"/>
                        </a:rPr>
                        <a:t>建築設備</a:t>
                      </a:r>
                      <a:endParaRPr kumimoji="1" lang="en-US" altLang="ja-JP" sz="900" b="0" dirty="0">
                        <a:solidFill>
                          <a:schemeClr val="tx1"/>
                        </a:solidFill>
                        <a:latin typeface="BIZ UDPゴシック" panose="020B0400000000000000" pitchFamily="50" charset="-128"/>
                        <a:ea typeface="BIZ UDPゴシック" panose="020B0400000000000000" pitchFamily="50" charset="-128"/>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A50021">
                        <a:alpha val="20000"/>
                      </a:srgbClr>
                    </a:solidFill>
                  </a:tcPr>
                </a:tc>
                <a:tc>
                  <a:txBody>
                    <a:bodyPr/>
                    <a:lstStyle/>
                    <a:p>
                      <a:pPr marL="0" marR="0" lvl="0" indent="0" algn="ctr" defTabSz="685800" rtl="0" eaLnBrk="1" fontAlgn="auto" latinLnBrk="0" hangingPunct="1">
                        <a:lnSpc>
                          <a:spcPts val="1500"/>
                        </a:lnSpc>
                        <a:spcBef>
                          <a:spcPts val="0"/>
                        </a:spcBef>
                        <a:spcAft>
                          <a:spcPts val="0"/>
                        </a:spcAft>
                        <a:buClrTx/>
                        <a:buSzTx/>
                        <a:buFontTx/>
                        <a:buNone/>
                        <a:tabLst/>
                        <a:defRPr/>
                      </a:pPr>
                      <a:r>
                        <a:rPr kumimoji="1" lang="ja-JP" altLang="en-US" sz="1050" b="0" dirty="0">
                          <a:solidFill>
                            <a:schemeClr val="tx1"/>
                          </a:solidFill>
                          <a:latin typeface="BIZ UDPゴシック" panose="020B0400000000000000" pitchFamily="50" charset="-128"/>
                          <a:ea typeface="BIZ UDPゴシック" panose="020B0400000000000000" pitchFamily="50" charset="-128"/>
                        </a:rPr>
                        <a:t>●</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85000"/>
                        <a:alpha val="79000"/>
                      </a:schemeClr>
                    </a:solidFill>
                  </a:tcPr>
                </a:tc>
                <a:tc>
                  <a:txBody>
                    <a:bodyPr/>
                    <a:lstStyle/>
                    <a:p>
                      <a:pPr marL="0" marR="0" lvl="0" indent="0" algn="ctr" defTabSz="685800" rtl="0" eaLnBrk="1" fontAlgn="auto" latinLnBrk="0" hangingPunct="1">
                        <a:lnSpc>
                          <a:spcPts val="1500"/>
                        </a:lnSpc>
                        <a:spcBef>
                          <a:spcPts val="0"/>
                        </a:spcBef>
                        <a:spcAft>
                          <a:spcPts val="0"/>
                        </a:spcAft>
                        <a:buClrTx/>
                        <a:buSzTx/>
                        <a:buFontTx/>
                        <a:buNone/>
                        <a:tabLst/>
                        <a:defRPr/>
                      </a:pPr>
                      <a:r>
                        <a:rPr kumimoji="1" lang="ja-JP" altLang="en-US" sz="1050" b="0" dirty="0">
                          <a:solidFill>
                            <a:schemeClr val="tx1"/>
                          </a:solidFill>
                          <a:latin typeface="BIZ UDPゴシック" panose="020B0400000000000000" pitchFamily="50" charset="-128"/>
                          <a:ea typeface="BIZ UDPゴシック" panose="020B0400000000000000" pitchFamily="50" charset="-128"/>
                        </a:rPr>
                        <a:t>●</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85000"/>
                        <a:alpha val="79000"/>
                      </a:schemeClr>
                    </a:solidFill>
                  </a:tcPr>
                </a:tc>
                <a:tc>
                  <a:txBody>
                    <a:bodyPr/>
                    <a:lstStyle/>
                    <a:p>
                      <a:pPr marL="0" marR="0" lvl="0" indent="0" algn="ctr" defTabSz="685800" rtl="0" eaLnBrk="1" fontAlgn="auto" latinLnBrk="0" hangingPunct="1">
                        <a:lnSpc>
                          <a:spcPts val="1500"/>
                        </a:lnSpc>
                        <a:spcBef>
                          <a:spcPts val="0"/>
                        </a:spcBef>
                        <a:spcAft>
                          <a:spcPts val="0"/>
                        </a:spcAft>
                        <a:buClrTx/>
                        <a:buSzTx/>
                        <a:buFontTx/>
                        <a:buNone/>
                        <a:tabLst/>
                        <a:defRPr/>
                      </a:pPr>
                      <a:r>
                        <a:rPr kumimoji="1" lang="ja-JP" altLang="en-US" sz="1050" b="0" dirty="0">
                          <a:solidFill>
                            <a:schemeClr val="tx1"/>
                          </a:solidFill>
                          <a:latin typeface="BIZ UDPゴシック" panose="020B0400000000000000" pitchFamily="50" charset="-128"/>
                          <a:ea typeface="BIZ UDPゴシック" panose="020B0400000000000000" pitchFamily="50" charset="-128"/>
                        </a:rPr>
                        <a:t>●</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85000"/>
                        <a:alpha val="79000"/>
                      </a:schemeClr>
                    </a:solidFill>
                  </a:tcPr>
                </a:tc>
                <a:tc>
                  <a:txBody>
                    <a:bodyPr/>
                    <a:lstStyle/>
                    <a:p>
                      <a:pPr algn="ctr">
                        <a:lnSpc>
                          <a:spcPts val="1500"/>
                        </a:lnSpc>
                      </a:pPr>
                      <a:r>
                        <a:rPr lang="ja-JP" altLang="en-US" sz="1050" dirty="0">
                          <a:latin typeface="BIZ UDPゴシック" panose="020B0400000000000000" pitchFamily="50" charset="-128"/>
                          <a:ea typeface="BIZ UDPゴシック" panose="020B0400000000000000" pitchFamily="50" charset="-128"/>
                        </a:rPr>
                        <a:t>●</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85000"/>
                        <a:alpha val="79000"/>
                      </a:schemeClr>
                    </a:solidFill>
                  </a:tcPr>
                </a:tc>
                <a:tc>
                  <a:txBody>
                    <a:bodyPr/>
                    <a:lstStyle/>
                    <a:p>
                      <a:pPr algn="ctr">
                        <a:lnSpc>
                          <a:spcPts val="1500"/>
                        </a:lnSpc>
                      </a:pPr>
                      <a:r>
                        <a:rPr kumimoji="1" lang="ja-JP" altLang="en-US" sz="1050" b="0" dirty="0">
                          <a:solidFill>
                            <a:schemeClr val="tx1"/>
                          </a:solidFill>
                          <a:latin typeface="BIZ UDPゴシック" panose="020B0400000000000000" pitchFamily="50" charset="-128"/>
                          <a:ea typeface="BIZ UDPゴシック" panose="020B0400000000000000" pitchFamily="50" charset="-128"/>
                        </a:rPr>
                        <a:t>●</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85000"/>
                        <a:alpha val="79000"/>
                      </a:schemeClr>
                    </a:solidFill>
                  </a:tcPr>
                </a:tc>
                <a:tc>
                  <a:txBody>
                    <a:bodyPr/>
                    <a:lstStyle/>
                    <a:p>
                      <a:pPr algn="ctr">
                        <a:lnSpc>
                          <a:spcPts val="1500"/>
                        </a:lnSpc>
                      </a:pPr>
                      <a:r>
                        <a:rPr kumimoji="1" lang="ja-JP" altLang="en-US" sz="1050" b="0" dirty="0">
                          <a:solidFill>
                            <a:schemeClr val="tx1"/>
                          </a:solidFill>
                          <a:latin typeface="BIZ UDPゴシック" panose="020B0400000000000000" pitchFamily="50" charset="-128"/>
                          <a:ea typeface="BIZ UDPゴシック" panose="020B0400000000000000" pitchFamily="50" charset="-128"/>
                        </a:rPr>
                        <a:t>●</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85000"/>
                        <a:alpha val="79000"/>
                      </a:schemeClr>
                    </a:solidFill>
                  </a:tcPr>
                </a:tc>
                <a:extLst>
                  <a:ext uri="{0D108BD9-81ED-4DB2-BD59-A6C34878D82A}">
                    <a16:rowId xmlns:a16="http://schemas.microsoft.com/office/drawing/2014/main" val="1551561430"/>
                  </a:ext>
                </a:extLst>
              </a:tr>
              <a:tr h="208716">
                <a:tc vMerge="1">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ja-JP" altLang="en-US" sz="1000" b="0" dirty="0">
                        <a:solidFill>
                          <a:schemeClr val="tx1"/>
                        </a:solidFill>
                        <a:latin typeface="BIZ UDPゴシック" panose="020B0400000000000000" pitchFamily="50" charset="-128"/>
                        <a:ea typeface="BIZ UDPゴシック" panose="020B0400000000000000" pitchFamily="50" charset="-128"/>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A50021">
                        <a:alpha val="30000"/>
                      </a:srgbClr>
                    </a:solidFill>
                  </a:tcPr>
                </a:tc>
                <a:tc>
                  <a:txBody>
                    <a:bodyPr/>
                    <a:lstStyle/>
                    <a:p>
                      <a:pPr algn="l">
                        <a:lnSpc>
                          <a:spcPts val="900"/>
                        </a:lnSpc>
                      </a:pPr>
                      <a:r>
                        <a:rPr kumimoji="1" lang="ja-JP" altLang="en-US" sz="900" b="0" dirty="0">
                          <a:solidFill>
                            <a:schemeClr val="tx1"/>
                          </a:solidFill>
                          <a:latin typeface="BIZ UDPゴシック" panose="020B0400000000000000" pitchFamily="50" charset="-128"/>
                          <a:ea typeface="BIZ UDPゴシック" panose="020B0400000000000000" pitchFamily="50" charset="-128"/>
                        </a:rPr>
                        <a:t>・防火設備</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A50021">
                        <a:alpha val="20000"/>
                      </a:srgbClr>
                    </a:solidFill>
                  </a:tcPr>
                </a:tc>
                <a:tc>
                  <a:txBody>
                    <a:bodyPr/>
                    <a:lstStyle/>
                    <a:p>
                      <a:pPr marL="0" marR="0" lvl="0" indent="0" algn="ctr" defTabSz="685800" rtl="0" eaLnBrk="1" fontAlgn="auto" latinLnBrk="0" hangingPunct="1">
                        <a:lnSpc>
                          <a:spcPts val="1000"/>
                        </a:lnSpc>
                        <a:spcBef>
                          <a:spcPts val="0"/>
                        </a:spcBef>
                        <a:spcAft>
                          <a:spcPts val="0"/>
                        </a:spcAft>
                        <a:buClrTx/>
                        <a:buSzTx/>
                        <a:buFontTx/>
                        <a:buNone/>
                        <a:tabLst/>
                        <a:defRPr/>
                      </a:pPr>
                      <a:r>
                        <a:rPr kumimoji="1" lang="ja-JP" altLang="en-US" sz="1050" b="0" dirty="0">
                          <a:solidFill>
                            <a:schemeClr val="tx1"/>
                          </a:solidFill>
                          <a:latin typeface="BIZ UDPゴシック" panose="020B0400000000000000" pitchFamily="50" charset="-128"/>
                          <a:ea typeface="BIZ UDPゴシック" panose="020B0400000000000000" pitchFamily="50" charset="-128"/>
                        </a:rPr>
                        <a:t>●</a:t>
                      </a:r>
                      <a:endParaRPr kumimoji="1" lang="en-US" altLang="ja-JP" sz="1050" b="0" dirty="0">
                        <a:solidFill>
                          <a:schemeClr val="tx1"/>
                        </a:solidFill>
                        <a:latin typeface="BIZ UDPゴシック" panose="020B0400000000000000" pitchFamily="50" charset="-128"/>
                        <a:ea typeface="BIZ UDPゴシック" panose="020B0400000000000000" pitchFamily="50" charset="-128"/>
                      </a:endParaRPr>
                    </a:p>
                    <a:p>
                      <a:pPr marL="0" marR="0" lvl="0" indent="0" algn="ctr" defTabSz="685800" rtl="0" eaLnBrk="1" fontAlgn="auto" latinLnBrk="0" hangingPunct="1">
                        <a:lnSpc>
                          <a:spcPts val="1000"/>
                        </a:lnSpc>
                        <a:spcBef>
                          <a:spcPts val="0"/>
                        </a:spcBef>
                        <a:spcAft>
                          <a:spcPts val="0"/>
                        </a:spcAft>
                        <a:buClrTx/>
                        <a:buSzTx/>
                        <a:buFontTx/>
                        <a:buNone/>
                        <a:tabLst/>
                        <a:defRPr/>
                      </a:pPr>
                      <a:r>
                        <a:rPr kumimoji="1" lang="ja-JP" altLang="en-US" sz="600" b="0" spc="-150" dirty="0">
                          <a:solidFill>
                            <a:schemeClr val="tx1"/>
                          </a:solidFill>
                          <a:latin typeface="BIZ UDPゴシック" panose="020B0400000000000000" pitchFamily="50" charset="-128"/>
                          <a:ea typeface="BIZ UDPゴシック" panose="020B0400000000000000" pitchFamily="50" charset="-128"/>
                        </a:rPr>
                        <a:t>常閉を除く</a:t>
                      </a:r>
                      <a:endParaRPr kumimoji="1" lang="ja-JP" altLang="en-US" sz="1000" b="0" dirty="0">
                        <a:solidFill>
                          <a:schemeClr val="tx1"/>
                        </a:solidFill>
                        <a:latin typeface="BIZ UDPゴシック" panose="020B0400000000000000" pitchFamily="50" charset="-128"/>
                        <a:ea typeface="BIZ UDPゴシック" panose="020B0400000000000000" pitchFamily="50" charset="-128"/>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85000"/>
                        <a:alpha val="79000"/>
                      </a:schemeClr>
                    </a:solidFill>
                  </a:tcPr>
                </a:tc>
                <a:tc>
                  <a:txBody>
                    <a:bodyPr/>
                    <a:lstStyle/>
                    <a:p>
                      <a:pPr marL="0" marR="0" lvl="0" indent="0" algn="ctr" defTabSz="685800" rtl="0" eaLnBrk="1" fontAlgn="auto" latinLnBrk="0" hangingPunct="1">
                        <a:lnSpc>
                          <a:spcPts val="1000"/>
                        </a:lnSpc>
                        <a:spcBef>
                          <a:spcPts val="0"/>
                        </a:spcBef>
                        <a:spcAft>
                          <a:spcPts val="0"/>
                        </a:spcAft>
                        <a:buClrTx/>
                        <a:buSzTx/>
                        <a:buFontTx/>
                        <a:buNone/>
                        <a:tabLst/>
                        <a:defRPr/>
                      </a:pPr>
                      <a:r>
                        <a:rPr kumimoji="1" lang="ja-JP" altLang="en-US" sz="1050" b="0" dirty="0">
                          <a:solidFill>
                            <a:schemeClr val="tx1"/>
                          </a:solidFill>
                          <a:latin typeface="BIZ UDPゴシック" panose="020B0400000000000000" pitchFamily="50" charset="-128"/>
                          <a:ea typeface="BIZ UDPゴシック" panose="020B0400000000000000" pitchFamily="50" charset="-128"/>
                        </a:rPr>
                        <a:t>●</a:t>
                      </a:r>
                      <a:endParaRPr kumimoji="1" lang="en-US" altLang="ja-JP" sz="1050" b="0" dirty="0">
                        <a:solidFill>
                          <a:schemeClr val="tx1"/>
                        </a:solidFill>
                        <a:latin typeface="BIZ UDPゴシック" panose="020B0400000000000000" pitchFamily="50" charset="-128"/>
                        <a:ea typeface="BIZ UDPゴシック" panose="020B0400000000000000" pitchFamily="50" charset="-128"/>
                      </a:endParaRPr>
                    </a:p>
                    <a:p>
                      <a:pPr marL="0" marR="0" lvl="0" indent="0" algn="ctr" defTabSz="685800" rtl="0" eaLnBrk="1" fontAlgn="auto" latinLnBrk="0" hangingPunct="1">
                        <a:lnSpc>
                          <a:spcPts val="1000"/>
                        </a:lnSpc>
                        <a:spcBef>
                          <a:spcPts val="0"/>
                        </a:spcBef>
                        <a:spcAft>
                          <a:spcPts val="0"/>
                        </a:spcAft>
                        <a:buClrTx/>
                        <a:buSzTx/>
                        <a:buFontTx/>
                        <a:buNone/>
                        <a:tabLst/>
                        <a:defRPr/>
                      </a:pPr>
                      <a:r>
                        <a:rPr kumimoji="1" lang="ja-JP" altLang="en-US" sz="600" b="0" spc="-150" dirty="0">
                          <a:solidFill>
                            <a:schemeClr val="tx1"/>
                          </a:solidFill>
                          <a:latin typeface="BIZ UDPゴシック" panose="020B0400000000000000" pitchFamily="50" charset="-128"/>
                          <a:ea typeface="BIZ UDPゴシック" panose="020B0400000000000000" pitchFamily="50" charset="-128"/>
                        </a:rPr>
                        <a:t>常閉を除く</a:t>
                      </a:r>
                      <a:endParaRPr kumimoji="1" lang="ja-JP" altLang="en-US" sz="900" b="0" dirty="0">
                        <a:solidFill>
                          <a:schemeClr val="tx1"/>
                        </a:solidFill>
                        <a:latin typeface="BIZ UDPゴシック" panose="020B0400000000000000" pitchFamily="50" charset="-128"/>
                        <a:ea typeface="BIZ UDPゴシック" panose="020B0400000000000000" pitchFamily="50" charset="-128"/>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85000"/>
                        <a:alpha val="79000"/>
                      </a:schemeClr>
                    </a:solidFill>
                  </a:tcPr>
                </a:tc>
                <a:tc>
                  <a:txBody>
                    <a:bodyPr/>
                    <a:lstStyle/>
                    <a:p>
                      <a:pPr marL="0" marR="0" lvl="0" indent="0" algn="ctr" defTabSz="685800" rtl="0" eaLnBrk="1" fontAlgn="auto" latinLnBrk="0" hangingPunct="1">
                        <a:lnSpc>
                          <a:spcPts val="1000"/>
                        </a:lnSpc>
                        <a:spcBef>
                          <a:spcPts val="0"/>
                        </a:spcBef>
                        <a:spcAft>
                          <a:spcPts val="0"/>
                        </a:spcAft>
                        <a:buClrTx/>
                        <a:buSzTx/>
                        <a:buFontTx/>
                        <a:buNone/>
                        <a:tabLst/>
                        <a:defRPr/>
                      </a:pPr>
                      <a:r>
                        <a:rPr kumimoji="1" lang="ja-JP" altLang="en-US" sz="1050" b="0" dirty="0">
                          <a:solidFill>
                            <a:srgbClr val="FF0000"/>
                          </a:solidFill>
                          <a:latin typeface="BIZ UDPゴシック" panose="020B0400000000000000" pitchFamily="50" charset="-128"/>
                          <a:ea typeface="BIZ UDPゴシック" panose="020B0400000000000000" pitchFamily="50" charset="-128"/>
                        </a:rPr>
                        <a:t>●</a:t>
                      </a:r>
                      <a:endParaRPr kumimoji="1" lang="en-US" altLang="ja-JP" sz="1050" b="0" dirty="0">
                        <a:solidFill>
                          <a:srgbClr val="FF0000"/>
                        </a:solidFill>
                        <a:latin typeface="BIZ UDPゴシック" panose="020B0400000000000000" pitchFamily="50" charset="-128"/>
                        <a:ea typeface="BIZ UDPゴシック" panose="020B0400000000000000" pitchFamily="50" charset="-128"/>
                      </a:endParaRPr>
                    </a:p>
                    <a:p>
                      <a:pPr marL="0" marR="0" lvl="0" indent="0" algn="ctr" defTabSz="685800" rtl="0" eaLnBrk="1" fontAlgn="auto" latinLnBrk="0" hangingPunct="1">
                        <a:lnSpc>
                          <a:spcPts val="1000"/>
                        </a:lnSpc>
                        <a:spcBef>
                          <a:spcPts val="0"/>
                        </a:spcBef>
                        <a:spcAft>
                          <a:spcPts val="0"/>
                        </a:spcAft>
                        <a:buClrTx/>
                        <a:buSzTx/>
                        <a:buFontTx/>
                        <a:buNone/>
                        <a:tabLst/>
                        <a:defRPr/>
                      </a:pPr>
                      <a:r>
                        <a:rPr kumimoji="1" lang="ja-JP" altLang="en-US" sz="600" b="0" spc="-150" dirty="0">
                          <a:solidFill>
                            <a:srgbClr val="FF0000"/>
                          </a:solidFill>
                          <a:latin typeface="BIZ UDPゴシック" panose="020B0400000000000000" pitchFamily="50" charset="-128"/>
                          <a:ea typeface="BIZ UDPゴシック" panose="020B0400000000000000" pitchFamily="50" charset="-128"/>
                        </a:rPr>
                        <a:t>常閉を含む</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85000"/>
                        <a:alpha val="79000"/>
                      </a:schemeClr>
                    </a:solidFill>
                  </a:tcPr>
                </a:tc>
                <a:tc>
                  <a:txBody>
                    <a:bodyPr/>
                    <a:lstStyle/>
                    <a:p>
                      <a:pPr marL="0" marR="0" lvl="0" indent="0" algn="ctr" defTabSz="685800" rtl="0" eaLnBrk="1" fontAlgn="auto" latinLnBrk="0" hangingPunct="1">
                        <a:lnSpc>
                          <a:spcPts val="1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a:t>
                      </a:r>
                      <a:endParaRPr kumimoji="1" lang="en-US" altLang="ja-JP" sz="105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endParaRPr>
                    </a:p>
                    <a:p>
                      <a:pPr marL="0" marR="0" lvl="0" indent="0" algn="ctr" defTabSz="685800" rtl="0" eaLnBrk="1" fontAlgn="auto" latinLnBrk="0" hangingPunct="1">
                        <a:lnSpc>
                          <a:spcPts val="1000"/>
                        </a:lnSpc>
                        <a:spcBef>
                          <a:spcPts val="0"/>
                        </a:spcBef>
                        <a:spcAft>
                          <a:spcPts val="0"/>
                        </a:spcAft>
                        <a:buClrTx/>
                        <a:buSzTx/>
                        <a:buFontTx/>
                        <a:buNone/>
                        <a:tabLst/>
                        <a:defRPr/>
                      </a:pPr>
                      <a:r>
                        <a:rPr kumimoji="1" lang="ja-JP" altLang="en-US" sz="600" b="0" i="0" u="none" strike="noStrike" kern="1200" cap="none" spc="-15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常閉を除く</a:t>
                      </a:r>
                      <a:endParaRPr kumimoji="1" lang="ja-JP" altLang="en-US" sz="9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85000"/>
                        <a:alpha val="79000"/>
                      </a:schemeClr>
                    </a:solidFill>
                  </a:tcPr>
                </a:tc>
                <a:tc>
                  <a:txBody>
                    <a:bodyPr/>
                    <a:lstStyle/>
                    <a:p>
                      <a:pPr marL="0" marR="0" lvl="0" indent="0" algn="ctr" defTabSz="685800" rtl="0" eaLnBrk="1" fontAlgn="auto" latinLnBrk="0" hangingPunct="1">
                        <a:lnSpc>
                          <a:spcPts val="1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a:t>
                      </a:r>
                      <a:endParaRPr kumimoji="1" lang="en-US" altLang="ja-JP" sz="105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endParaRPr>
                    </a:p>
                    <a:p>
                      <a:pPr marL="0" marR="0" lvl="0" indent="0" algn="ctr" defTabSz="685800" rtl="0" eaLnBrk="1" fontAlgn="auto" latinLnBrk="0" hangingPunct="1">
                        <a:lnSpc>
                          <a:spcPts val="1000"/>
                        </a:lnSpc>
                        <a:spcBef>
                          <a:spcPts val="0"/>
                        </a:spcBef>
                        <a:spcAft>
                          <a:spcPts val="0"/>
                        </a:spcAft>
                        <a:buClrTx/>
                        <a:buSzTx/>
                        <a:buFontTx/>
                        <a:buNone/>
                        <a:tabLst/>
                        <a:defRPr/>
                      </a:pPr>
                      <a:r>
                        <a:rPr kumimoji="1" lang="ja-JP" altLang="en-US" sz="600" b="0" i="0" u="none" strike="noStrike" kern="1200" cap="none" spc="-15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常閉を除く</a:t>
                      </a:r>
                      <a:endParaRPr kumimoji="1" lang="ja-JP" altLang="en-US" sz="9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85000"/>
                        <a:alpha val="79000"/>
                      </a:schemeClr>
                    </a:solidFill>
                  </a:tcPr>
                </a:tc>
                <a:tc>
                  <a:txBody>
                    <a:bodyPr/>
                    <a:lstStyle/>
                    <a:p>
                      <a:pPr marL="0" marR="0" lvl="0" indent="0" algn="ctr" defTabSz="685800" rtl="0" eaLnBrk="1" fontAlgn="auto" latinLnBrk="0" hangingPunct="1">
                        <a:lnSpc>
                          <a:spcPts val="1000"/>
                        </a:lnSpc>
                        <a:spcBef>
                          <a:spcPts val="0"/>
                        </a:spcBef>
                        <a:spcAft>
                          <a:spcPts val="0"/>
                        </a:spcAft>
                        <a:buClrTx/>
                        <a:buSzTx/>
                        <a:buFontTx/>
                        <a:buNone/>
                        <a:tabLst/>
                        <a:defRPr/>
                      </a:pPr>
                      <a:r>
                        <a:rPr kumimoji="1" lang="ja-JP" altLang="en-US" sz="1050" b="0" dirty="0">
                          <a:solidFill>
                            <a:srgbClr val="FF0000"/>
                          </a:solidFill>
                          <a:latin typeface="BIZ UDPゴシック" panose="020B0400000000000000" pitchFamily="50" charset="-128"/>
                          <a:ea typeface="BIZ UDPゴシック" panose="020B0400000000000000" pitchFamily="50" charset="-128"/>
                        </a:rPr>
                        <a:t>●</a:t>
                      </a:r>
                      <a:endParaRPr kumimoji="1" lang="en-US" altLang="ja-JP" sz="1050" b="0" dirty="0">
                        <a:solidFill>
                          <a:srgbClr val="FF0000"/>
                        </a:solidFill>
                        <a:latin typeface="BIZ UDPゴシック" panose="020B0400000000000000" pitchFamily="50" charset="-128"/>
                        <a:ea typeface="BIZ UDPゴシック" panose="020B0400000000000000" pitchFamily="50" charset="-128"/>
                      </a:endParaRPr>
                    </a:p>
                    <a:p>
                      <a:pPr marL="0" marR="0" lvl="0" indent="0" algn="ctr" defTabSz="685800" rtl="0" eaLnBrk="1" fontAlgn="auto" latinLnBrk="0" hangingPunct="1">
                        <a:lnSpc>
                          <a:spcPts val="1000"/>
                        </a:lnSpc>
                        <a:spcBef>
                          <a:spcPts val="0"/>
                        </a:spcBef>
                        <a:spcAft>
                          <a:spcPts val="0"/>
                        </a:spcAft>
                        <a:buClrTx/>
                        <a:buSzTx/>
                        <a:buFontTx/>
                        <a:buNone/>
                        <a:tabLst/>
                        <a:defRPr/>
                      </a:pPr>
                      <a:r>
                        <a:rPr kumimoji="1" lang="ja-JP" altLang="en-US" sz="600" b="0" spc="-150" dirty="0">
                          <a:solidFill>
                            <a:srgbClr val="FF0000"/>
                          </a:solidFill>
                          <a:latin typeface="BIZ UDPゴシック" panose="020B0400000000000000" pitchFamily="50" charset="-128"/>
                          <a:ea typeface="BIZ UDPゴシック" panose="020B0400000000000000" pitchFamily="50" charset="-128"/>
                        </a:rPr>
                        <a:t>常閉を含む</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85000"/>
                        <a:alpha val="79000"/>
                      </a:schemeClr>
                    </a:solidFill>
                  </a:tcPr>
                </a:tc>
                <a:extLst>
                  <a:ext uri="{0D108BD9-81ED-4DB2-BD59-A6C34878D82A}">
                    <a16:rowId xmlns:a16="http://schemas.microsoft.com/office/drawing/2014/main" val="903866118"/>
                  </a:ext>
                </a:extLst>
              </a:tr>
              <a:tr h="0">
                <a:tc rowSpan="3">
                  <a:txBody>
                    <a:bodyPr/>
                    <a:lstStyle/>
                    <a:p>
                      <a:r>
                        <a:rPr kumimoji="1" lang="ja-JP" altLang="en-US" sz="1000" b="0" dirty="0">
                          <a:solidFill>
                            <a:schemeClr val="tx1"/>
                          </a:solidFill>
                          <a:latin typeface="BIZ UDPゴシック" panose="020B0400000000000000" pitchFamily="50" charset="-128"/>
                          <a:ea typeface="BIZ UDPゴシック" panose="020B0400000000000000" pitchFamily="50" charset="-128"/>
                        </a:rPr>
                        <a:t>④旅館、ホテル</a:t>
                      </a:r>
                    </a:p>
                  </a:txBody>
                  <a:tcPr anchor="ctr">
                    <a:lnL w="12700"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A50021">
                        <a:alpha val="20000"/>
                      </a:srgbClr>
                    </a:solidFill>
                  </a:tcPr>
                </a:tc>
                <a:tc>
                  <a:txBody>
                    <a:bodyPr/>
                    <a:lstStyle/>
                    <a:p>
                      <a:pPr marL="0" marR="0" lvl="0" indent="0" algn="l" defTabSz="685800" rtl="0" eaLnBrk="1" fontAlgn="auto" latinLnBrk="0" hangingPunct="1">
                        <a:lnSpc>
                          <a:spcPts val="900"/>
                        </a:lnSpc>
                        <a:spcBef>
                          <a:spcPts val="0"/>
                        </a:spcBef>
                        <a:spcAft>
                          <a:spcPts val="0"/>
                        </a:spcAft>
                        <a:buClrTx/>
                        <a:buSzTx/>
                        <a:buFontTx/>
                        <a:buNone/>
                        <a:tabLst/>
                        <a:defRPr/>
                      </a:pPr>
                      <a:r>
                        <a:rPr kumimoji="1" lang="ja-JP" altLang="en-US" sz="900" b="0" dirty="0">
                          <a:solidFill>
                            <a:schemeClr val="tx1"/>
                          </a:solidFill>
                          <a:latin typeface="BIZ UDPゴシック" panose="020B0400000000000000" pitchFamily="50" charset="-128"/>
                          <a:ea typeface="BIZ UDPゴシック" panose="020B0400000000000000" pitchFamily="50" charset="-128"/>
                        </a:rPr>
                        <a:t>・特定建築物</a:t>
                      </a:r>
                      <a:endParaRPr kumimoji="1" lang="en-US" altLang="ja-JP" sz="900" b="0" dirty="0">
                        <a:solidFill>
                          <a:schemeClr val="tx1"/>
                        </a:solidFill>
                        <a:latin typeface="BIZ UDPゴシック" panose="020B0400000000000000" pitchFamily="50" charset="-128"/>
                        <a:ea typeface="BIZ UDPゴシック" panose="020B0400000000000000" pitchFamily="50" charset="-128"/>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A50021">
                        <a:alpha val="20000"/>
                      </a:srgbClr>
                    </a:solidFill>
                  </a:tcPr>
                </a:tc>
                <a:tc>
                  <a:txBody>
                    <a:bodyPr/>
                    <a:lstStyle/>
                    <a:p>
                      <a:pPr algn="ctr">
                        <a:lnSpc>
                          <a:spcPts val="1500"/>
                        </a:lnSpc>
                      </a:pPr>
                      <a:endParaRPr kumimoji="1" lang="ja-JP" altLang="en-US" sz="1050" b="0" dirty="0">
                        <a:solidFill>
                          <a:schemeClr val="tx1"/>
                        </a:solidFill>
                        <a:latin typeface="BIZ UDPゴシック" panose="020B0400000000000000" pitchFamily="50" charset="-128"/>
                        <a:ea typeface="BIZ UDPゴシック" panose="020B0400000000000000" pitchFamily="50" charset="-128"/>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85000"/>
                        <a:alpha val="79000"/>
                      </a:schemeClr>
                    </a:solidFill>
                  </a:tcPr>
                </a:tc>
                <a:tc>
                  <a:txBody>
                    <a:bodyPr/>
                    <a:lstStyle/>
                    <a:p>
                      <a:pPr marL="0" marR="0" lvl="0" indent="0" algn="ctr" defTabSz="685800" rtl="0" eaLnBrk="1" fontAlgn="auto" latinLnBrk="0" hangingPunct="1">
                        <a:lnSpc>
                          <a:spcPts val="1500"/>
                        </a:lnSpc>
                        <a:spcBef>
                          <a:spcPts val="0"/>
                        </a:spcBef>
                        <a:spcAft>
                          <a:spcPts val="0"/>
                        </a:spcAft>
                        <a:buClrTx/>
                        <a:buSzTx/>
                        <a:buFontTx/>
                        <a:buNone/>
                        <a:tabLst/>
                        <a:defRPr/>
                      </a:pPr>
                      <a:r>
                        <a:rPr kumimoji="1" lang="ja-JP" altLang="en-US" sz="1050" b="0" dirty="0">
                          <a:solidFill>
                            <a:schemeClr val="tx1"/>
                          </a:solidFill>
                          <a:latin typeface="BIZ UDPゴシック" panose="020B0400000000000000" pitchFamily="50" charset="-128"/>
                          <a:ea typeface="BIZ UDPゴシック" panose="020B0400000000000000" pitchFamily="50" charset="-128"/>
                        </a:rPr>
                        <a:t>●</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85000"/>
                        <a:alpha val="79000"/>
                      </a:schemeClr>
                    </a:solidFill>
                  </a:tcPr>
                </a:tc>
                <a:tc>
                  <a:txBody>
                    <a:bodyPr/>
                    <a:lstStyle/>
                    <a:p>
                      <a:pPr algn="ctr">
                        <a:lnSpc>
                          <a:spcPts val="1500"/>
                        </a:lnSpc>
                      </a:pPr>
                      <a:endParaRPr lang="ja-JP" altLang="en-US" sz="1050" dirty="0">
                        <a:latin typeface="BIZ UDPゴシック" panose="020B0400000000000000" pitchFamily="50" charset="-128"/>
                        <a:ea typeface="BIZ UDPゴシック" panose="020B0400000000000000" pitchFamily="50" charset="-128"/>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85000"/>
                        <a:alpha val="79000"/>
                      </a:schemeClr>
                    </a:solidFill>
                  </a:tcPr>
                </a:tc>
                <a:tc>
                  <a:txBody>
                    <a:bodyPr/>
                    <a:lstStyle/>
                    <a:p>
                      <a:pPr algn="ctr">
                        <a:lnSpc>
                          <a:spcPts val="1500"/>
                        </a:lnSpc>
                      </a:pPr>
                      <a:endParaRPr kumimoji="1" lang="ja-JP" altLang="en-US" sz="1050" b="0" dirty="0">
                        <a:solidFill>
                          <a:schemeClr val="tx1"/>
                        </a:solidFill>
                        <a:latin typeface="BIZ UDPゴシック" panose="020B0400000000000000" pitchFamily="50" charset="-128"/>
                        <a:ea typeface="BIZ UDPゴシック" panose="020B0400000000000000" pitchFamily="50" charset="-128"/>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85000"/>
                        <a:alpha val="79000"/>
                      </a:schemeClr>
                    </a:solidFill>
                  </a:tcPr>
                </a:tc>
                <a:tc>
                  <a:txBody>
                    <a:bodyPr/>
                    <a:lstStyle/>
                    <a:p>
                      <a:pPr algn="ctr">
                        <a:lnSpc>
                          <a:spcPts val="1500"/>
                        </a:lnSpc>
                      </a:pPr>
                      <a:r>
                        <a:rPr kumimoji="1" lang="ja-JP" altLang="en-US" sz="1050" b="0" dirty="0">
                          <a:solidFill>
                            <a:schemeClr val="tx1"/>
                          </a:solidFill>
                          <a:latin typeface="BIZ UDPゴシック" panose="020B0400000000000000" pitchFamily="50" charset="-128"/>
                          <a:ea typeface="BIZ UDPゴシック" panose="020B0400000000000000" pitchFamily="50" charset="-128"/>
                        </a:rPr>
                        <a:t>●</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85000"/>
                        <a:alpha val="79000"/>
                      </a:schemeClr>
                    </a:solidFill>
                  </a:tcPr>
                </a:tc>
                <a:tc>
                  <a:txBody>
                    <a:bodyPr/>
                    <a:lstStyle/>
                    <a:p>
                      <a:pPr algn="ctr">
                        <a:lnSpc>
                          <a:spcPts val="1500"/>
                        </a:lnSpc>
                      </a:pPr>
                      <a:endParaRPr kumimoji="1" lang="ja-JP" altLang="en-US" sz="1050" b="0" dirty="0">
                        <a:solidFill>
                          <a:schemeClr val="tx1"/>
                        </a:solidFill>
                        <a:latin typeface="BIZ UDPゴシック" panose="020B0400000000000000" pitchFamily="50" charset="-128"/>
                        <a:ea typeface="BIZ UDPゴシック" panose="020B0400000000000000" pitchFamily="50" charset="-128"/>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85000"/>
                        <a:alpha val="79000"/>
                      </a:schemeClr>
                    </a:solidFill>
                  </a:tcPr>
                </a:tc>
                <a:extLst>
                  <a:ext uri="{0D108BD9-81ED-4DB2-BD59-A6C34878D82A}">
                    <a16:rowId xmlns:a16="http://schemas.microsoft.com/office/drawing/2014/main" val="4147372802"/>
                  </a:ext>
                </a:extLst>
              </a:tr>
              <a:tr h="141888">
                <a:tc vMerge="1">
                  <a:txBody>
                    <a:bodyPr/>
                    <a:lstStyle/>
                    <a:p>
                      <a:endParaRPr kumimoji="1" lang="ja-JP" altLang="en-US"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a:lnSpc>
                          <a:spcPts val="900"/>
                        </a:lnSpc>
                      </a:pPr>
                      <a:r>
                        <a:rPr kumimoji="1" lang="ja-JP" altLang="en-US" sz="900" b="0" dirty="0">
                          <a:solidFill>
                            <a:schemeClr val="tx1"/>
                          </a:solidFill>
                          <a:latin typeface="BIZ UDPゴシック" panose="020B0400000000000000" pitchFamily="50" charset="-128"/>
                          <a:ea typeface="BIZ UDPゴシック" panose="020B0400000000000000" pitchFamily="50" charset="-128"/>
                        </a:rPr>
                        <a:t>・建築設備</a:t>
                      </a:r>
                      <a:endParaRPr kumimoji="1" lang="en-US" altLang="ja-JP" sz="900" b="0" dirty="0">
                        <a:solidFill>
                          <a:schemeClr val="tx1"/>
                        </a:solidFill>
                        <a:latin typeface="BIZ UDPゴシック" panose="020B0400000000000000" pitchFamily="50" charset="-128"/>
                        <a:ea typeface="BIZ UDPゴシック" panose="020B0400000000000000" pitchFamily="50" charset="-128"/>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A50021">
                        <a:alpha val="20000"/>
                      </a:srgbClr>
                    </a:solidFill>
                  </a:tcPr>
                </a:tc>
                <a:tc>
                  <a:txBody>
                    <a:bodyPr/>
                    <a:lstStyle/>
                    <a:p>
                      <a:pPr algn="ctr">
                        <a:lnSpc>
                          <a:spcPts val="1500"/>
                        </a:lnSpc>
                      </a:pPr>
                      <a:r>
                        <a:rPr kumimoji="1" lang="ja-JP" altLang="en-US" sz="1050" b="0" dirty="0">
                          <a:solidFill>
                            <a:schemeClr val="tx1"/>
                          </a:solidFill>
                          <a:latin typeface="BIZ UDPゴシック" panose="020B0400000000000000" pitchFamily="50" charset="-128"/>
                          <a:ea typeface="BIZ UDPゴシック" panose="020B0400000000000000" pitchFamily="50" charset="-128"/>
                        </a:rPr>
                        <a:t>●</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85000"/>
                        <a:alpha val="79000"/>
                      </a:schemeClr>
                    </a:solidFill>
                  </a:tcPr>
                </a:tc>
                <a:tc>
                  <a:txBody>
                    <a:bodyPr/>
                    <a:lstStyle/>
                    <a:p>
                      <a:pPr marL="0" marR="0" lvl="0" indent="0" algn="ctr" defTabSz="685800" rtl="0" eaLnBrk="1" fontAlgn="auto" latinLnBrk="0" hangingPunct="1">
                        <a:lnSpc>
                          <a:spcPts val="1500"/>
                        </a:lnSpc>
                        <a:spcBef>
                          <a:spcPts val="0"/>
                        </a:spcBef>
                        <a:spcAft>
                          <a:spcPts val="0"/>
                        </a:spcAft>
                        <a:buClrTx/>
                        <a:buSzTx/>
                        <a:buFontTx/>
                        <a:buNone/>
                        <a:tabLst/>
                        <a:defRPr/>
                      </a:pPr>
                      <a:r>
                        <a:rPr kumimoji="1" lang="ja-JP" altLang="en-US" sz="1050" b="0" dirty="0">
                          <a:solidFill>
                            <a:schemeClr val="tx1"/>
                          </a:solidFill>
                          <a:latin typeface="BIZ UDPゴシック" panose="020B0400000000000000" pitchFamily="50" charset="-128"/>
                          <a:ea typeface="BIZ UDPゴシック" panose="020B0400000000000000" pitchFamily="50" charset="-128"/>
                        </a:rPr>
                        <a:t>●</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85000"/>
                        <a:alpha val="79000"/>
                      </a:schemeClr>
                    </a:solidFill>
                  </a:tcPr>
                </a:tc>
                <a:tc>
                  <a:txBody>
                    <a:bodyPr/>
                    <a:lstStyle/>
                    <a:p>
                      <a:pPr algn="ctr">
                        <a:lnSpc>
                          <a:spcPts val="1500"/>
                        </a:lnSpc>
                      </a:pPr>
                      <a:r>
                        <a:rPr lang="ja-JP" altLang="en-US" sz="1050" dirty="0">
                          <a:latin typeface="BIZ UDPゴシック" panose="020B0400000000000000" pitchFamily="50" charset="-128"/>
                          <a:ea typeface="BIZ UDPゴシック" panose="020B0400000000000000" pitchFamily="50" charset="-128"/>
                        </a:rPr>
                        <a:t>●</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85000"/>
                        <a:alpha val="79000"/>
                      </a:schemeClr>
                    </a:solidFill>
                  </a:tcPr>
                </a:tc>
                <a:tc>
                  <a:txBody>
                    <a:bodyPr/>
                    <a:lstStyle/>
                    <a:p>
                      <a:pPr algn="ctr">
                        <a:lnSpc>
                          <a:spcPts val="1500"/>
                        </a:lnSpc>
                      </a:pPr>
                      <a:r>
                        <a:rPr kumimoji="1" lang="ja-JP" altLang="en-US" sz="1050" b="0" dirty="0">
                          <a:solidFill>
                            <a:schemeClr val="tx1"/>
                          </a:solidFill>
                          <a:latin typeface="BIZ UDPゴシック" panose="020B0400000000000000" pitchFamily="50" charset="-128"/>
                          <a:ea typeface="BIZ UDPゴシック" panose="020B0400000000000000" pitchFamily="50" charset="-128"/>
                        </a:rPr>
                        <a:t>●</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85000"/>
                        <a:alpha val="79000"/>
                      </a:schemeClr>
                    </a:solidFill>
                  </a:tcPr>
                </a:tc>
                <a:tc>
                  <a:txBody>
                    <a:bodyPr/>
                    <a:lstStyle/>
                    <a:p>
                      <a:pPr algn="ctr">
                        <a:lnSpc>
                          <a:spcPts val="1500"/>
                        </a:lnSpc>
                      </a:pPr>
                      <a:r>
                        <a:rPr kumimoji="1" lang="ja-JP" altLang="en-US" sz="1050" b="0" dirty="0">
                          <a:solidFill>
                            <a:schemeClr val="tx1"/>
                          </a:solidFill>
                          <a:latin typeface="BIZ UDPゴシック" panose="020B0400000000000000" pitchFamily="50" charset="-128"/>
                          <a:ea typeface="BIZ UDPゴシック" panose="020B0400000000000000" pitchFamily="50" charset="-128"/>
                        </a:rPr>
                        <a:t>●</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85000"/>
                        <a:alpha val="79000"/>
                      </a:schemeClr>
                    </a:solidFill>
                  </a:tcPr>
                </a:tc>
                <a:tc>
                  <a:txBody>
                    <a:bodyPr/>
                    <a:lstStyle/>
                    <a:p>
                      <a:pPr marL="0" marR="0" lvl="0" indent="0" algn="ctr" defTabSz="685800" rtl="0" eaLnBrk="1" fontAlgn="auto" latinLnBrk="0" hangingPunct="1">
                        <a:lnSpc>
                          <a:spcPts val="1500"/>
                        </a:lnSpc>
                        <a:spcBef>
                          <a:spcPts val="0"/>
                        </a:spcBef>
                        <a:spcAft>
                          <a:spcPts val="0"/>
                        </a:spcAft>
                        <a:buClrTx/>
                        <a:buSzTx/>
                        <a:buFontTx/>
                        <a:buNone/>
                        <a:tabLst/>
                        <a:defRPr/>
                      </a:pPr>
                      <a:r>
                        <a:rPr kumimoji="1" lang="ja-JP" altLang="en-US" sz="1050" b="0" dirty="0">
                          <a:solidFill>
                            <a:schemeClr val="tx1"/>
                          </a:solidFill>
                          <a:latin typeface="BIZ UDPゴシック" panose="020B0400000000000000" pitchFamily="50" charset="-128"/>
                          <a:ea typeface="BIZ UDPゴシック" panose="020B0400000000000000" pitchFamily="50" charset="-128"/>
                        </a:rPr>
                        <a:t>●</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85000"/>
                        <a:alpha val="79000"/>
                      </a:schemeClr>
                    </a:solidFill>
                  </a:tcPr>
                </a:tc>
                <a:extLst>
                  <a:ext uri="{0D108BD9-81ED-4DB2-BD59-A6C34878D82A}">
                    <a16:rowId xmlns:a16="http://schemas.microsoft.com/office/drawing/2014/main" val="2775354756"/>
                  </a:ext>
                </a:extLst>
              </a:tr>
              <a:tr h="324676">
                <a:tc vMerge="1">
                  <a:txBody>
                    <a:bodyPr/>
                    <a:lstStyle/>
                    <a:p>
                      <a:endParaRPr kumimoji="1" lang="ja-JP" altLang="en-US" sz="1000" b="0" dirty="0">
                        <a:solidFill>
                          <a:schemeClr val="tx1"/>
                        </a:solidFill>
                        <a:latin typeface="BIZ UDPゴシック" panose="020B0400000000000000" pitchFamily="50" charset="-128"/>
                        <a:ea typeface="BIZ UDPゴシック" panose="020B0400000000000000" pitchFamily="50" charset="-128"/>
                      </a:endParaRPr>
                    </a:p>
                  </a:txBody>
                  <a:tcPr anchor="ctr">
                    <a:lnL w="12700"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A50021">
                        <a:alpha val="30000"/>
                      </a:srgbClr>
                    </a:solidFill>
                  </a:tcPr>
                </a:tc>
                <a:tc>
                  <a:txBody>
                    <a:bodyPr/>
                    <a:lstStyle/>
                    <a:p>
                      <a:pPr algn="l">
                        <a:lnSpc>
                          <a:spcPts val="900"/>
                        </a:lnSpc>
                      </a:pPr>
                      <a:r>
                        <a:rPr kumimoji="1" lang="ja-JP" altLang="en-US" sz="900" b="0" dirty="0">
                          <a:solidFill>
                            <a:schemeClr val="tx1"/>
                          </a:solidFill>
                          <a:latin typeface="BIZ UDPゴシック" panose="020B0400000000000000" pitchFamily="50" charset="-128"/>
                          <a:ea typeface="BIZ UDPゴシック" panose="020B0400000000000000" pitchFamily="50" charset="-128"/>
                        </a:rPr>
                        <a:t>・防火設備</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A50021">
                        <a:alpha val="20000"/>
                      </a:srgbClr>
                    </a:solidFill>
                  </a:tcPr>
                </a:tc>
                <a:tc>
                  <a:txBody>
                    <a:bodyPr/>
                    <a:lstStyle/>
                    <a:p>
                      <a:pPr marL="0" marR="0" lvl="0" indent="0" algn="ctr" defTabSz="685800" rtl="0" eaLnBrk="1" fontAlgn="auto" latinLnBrk="0" hangingPunct="1">
                        <a:lnSpc>
                          <a:spcPts val="1000"/>
                        </a:lnSpc>
                        <a:spcBef>
                          <a:spcPts val="0"/>
                        </a:spcBef>
                        <a:spcAft>
                          <a:spcPts val="0"/>
                        </a:spcAft>
                        <a:buClrTx/>
                        <a:buSzTx/>
                        <a:buFontTx/>
                        <a:buNone/>
                        <a:tabLst/>
                        <a:defRPr/>
                      </a:pPr>
                      <a:r>
                        <a:rPr kumimoji="1" lang="ja-JP" altLang="en-US" sz="1050" b="0" dirty="0">
                          <a:solidFill>
                            <a:schemeClr val="tx1"/>
                          </a:solidFill>
                          <a:latin typeface="BIZ UDPゴシック" panose="020B0400000000000000" pitchFamily="50" charset="-128"/>
                          <a:ea typeface="BIZ UDPゴシック" panose="020B0400000000000000" pitchFamily="50" charset="-128"/>
                        </a:rPr>
                        <a:t>●</a:t>
                      </a:r>
                      <a:endParaRPr kumimoji="1" lang="en-US" altLang="ja-JP" sz="1050" b="0" dirty="0">
                        <a:solidFill>
                          <a:schemeClr val="tx1"/>
                        </a:solidFill>
                        <a:latin typeface="BIZ UDPゴシック" panose="020B0400000000000000" pitchFamily="50" charset="-128"/>
                        <a:ea typeface="BIZ UDPゴシック" panose="020B0400000000000000" pitchFamily="50" charset="-128"/>
                      </a:endParaRPr>
                    </a:p>
                    <a:p>
                      <a:pPr marL="0" marR="0" lvl="0" indent="0" algn="ctr" defTabSz="685800" rtl="0" eaLnBrk="1" fontAlgn="auto" latinLnBrk="0" hangingPunct="1">
                        <a:lnSpc>
                          <a:spcPts val="1000"/>
                        </a:lnSpc>
                        <a:spcBef>
                          <a:spcPts val="0"/>
                        </a:spcBef>
                        <a:spcAft>
                          <a:spcPts val="0"/>
                        </a:spcAft>
                        <a:buClrTx/>
                        <a:buSzTx/>
                        <a:buFontTx/>
                        <a:buNone/>
                        <a:tabLst/>
                        <a:defRPr/>
                      </a:pPr>
                      <a:r>
                        <a:rPr kumimoji="1" lang="ja-JP" altLang="en-US" sz="600" b="0" spc="-150" dirty="0">
                          <a:solidFill>
                            <a:schemeClr val="tx1"/>
                          </a:solidFill>
                          <a:latin typeface="BIZ UDPゴシック" panose="020B0400000000000000" pitchFamily="50" charset="-128"/>
                          <a:ea typeface="BIZ UDPゴシック" panose="020B0400000000000000" pitchFamily="50" charset="-128"/>
                        </a:rPr>
                        <a:t>常閉を除く</a:t>
                      </a:r>
                      <a:endParaRPr kumimoji="1" lang="ja-JP" altLang="en-US" sz="1050" b="0" dirty="0">
                        <a:solidFill>
                          <a:schemeClr val="tx1"/>
                        </a:solidFill>
                        <a:latin typeface="BIZ UDPゴシック" panose="020B0400000000000000" pitchFamily="50" charset="-128"/>
                        <a:ea typeface="BIZ UDPゴシック" panose="020B0400000000000000" pitchFamily="50" charset="-128"/>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85000"/>
                        <a:alpha val="79000"/>
                      </a:schemeClr>
                    </a:solidFill>
                  </a:tcPr>
                </a:tc>
                <a:tc>
                  <a:txBody>
                    <a:bodyPr/>
                    <a:lstStyle/>
                    <a:p>
                      <a:pPr marL="0" marR="0" lvl="0" indent="0" algn="ctr" defTabSz="685800" rtl="0" eaLnBrk="1" fontAlgn="auto" latinLnBrk="0" hangingPunct="1">
                        <a:lnSpc>
                          <a:spcPts val="1000"/>
                        </a:lnSpc>
                        <a:spcBef>
                          <a:spcPts val="0"/>
                        </a:spcBef>
                        <a:spcAft>
                          <a:spcPts val="0"/>
                        </a:spcAft>
                        <a:buClrTx/>
                        <a:buSzTx/>
                        <a:buFontTx/>
                        <a:buNone/>
                        <a:tabLst/>
                        <a:defRPr/>
                      </a:pPr>
                      <a:r>
                        <a:rPr kumimoji="1" lang="ja-JP" altLang="en-US" sz="1050" b="0" dirty="0">
                          <a:solidFill>
                            <a:srgbClr val="FF0000"/>
                          </a:solidFill>
                          <a:latin typeface="BIZ UDPゴシック" panose="020B0400000000000000" pitchFamily="50" charset="-128"/>
                          <a:ea typeface="BIZ UDPゴシック" panose="020B0400000000000000" pitchFamily="50" charset="-128"/>
                        </a:rPr>
                        <a:t>●</a:t>
                      </a:r>
                      <a:endParaRPr kumimoji="1" lang="en-US" altLang="ja-JP" sz="1050" b="0" dirty="0">
                        <a:solidFill>
                          <a:srgbClr val="FF0000"/>
                        </a:solidFill>
                        <a:latin typeface="BIZ UDPゴシック" panose="020B0400000000000000" pitchFamily="50" charset="-128"/>
                        <a:ea typeface="BIZ UDPゴシック" panose="020B0400000000000000" pitchFamily="50" charset="-128"/>
                      </a:endParaRPr>
                    </a:p>
                    <a:p>
                      <a:pPr marL="0" marR="0" lvl="0" indent="0" algn="ctr" defTabSz="685800" rtl="0" eaLnBrk="1" fontAlgn="auto" latinLnBrk="0" hangingPunct="1">
                        <a:lnSpc>
                          <a:spcPts val="1000"/>
                        </a:lnSpc>
                        <a:spcBef>
                          <a:spcPts val="0"/>
                        </a:spcBef>
                        <a:spcAft>
                          <a:spcPts val="0"/>
                        </a:spcAft>
                        <a:buClrTx/>
                        <a:buSzTx/>
                        <a:buFontTx/>
                        <a:buNone/>
                        <a:tabLst/>
                        <a:defRPr/>
                      </a:pPr>
                      <a:r>
                        <a:rPr kumimoji="1" lang="ja-JP" altLang="en-US" sz="600" b="0" spc="-150" dirty="0">
                          <a:solidFill>
                            <a:srgbClr val="FF0000"/>
                          </a:solidFill>
                          <a:latin typeface="BIZ UDPゴシック" panose="020B0400000000000000" pitchFamily="50" charset="-128"/>
                          <a:ea typeface="BIZ UDPゴシック" panose="020B0400000000000000" pitchFamily="50" charset="-128"/>
                        </a:rPr>
                        <a:t>常閉を含む</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85000"/>
                        <a:alpha val="79000"/>
                      </a:schemeClr>
                    </a:solidFill>
                  </a:tcPr>
                </a:tc>
                <a:tc>
                  <a:txBody>
                    <a:bodyPr/>
                    <a:lstStyle/>
                    <a:p>
                      <a:pPr marL="0" marR="0" lvl="0" indent="0" algn="ctr" defTabSz="685800" rtl="0" eaLnBrk="1" fontAlgn="auto" latinLnBrk="0" hangingPunct="1">
                        <a:lnSpc>
                          <a:spcPts val="1000"/>
                        </a:lnSpc>
                        <a:spcBef>
                          <a:spcPts val="0"/>
                        </a:spcBef>
                        <a:spcAft>
                          <a:spcPts val="0"/>
                        </a:spcAft>
                        <a:buClrTx/>
                        <a:buSzTx/>
                        <a:buFontTx/>
                        <a:buNone/>
                        <a:tabLst/>
                        <a:defRPr/>
                      </a:pPr>
                      <a:r>
                        <a:rPr kumimoji="1" lang="ja-JP" altLang="en-US" sz="1050" b="0" i="0" u="none" strike="noStrike" kern="1200" cap="none" spc="0" normalizeH="0" baseline="0" noProof="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a:t>
                      </a:r>
                      <a:endParaRPr kumimoji="1" lang="en-US" altLang="ja-JP" sz="1050" b="0" i="0" u="none" strike="noStrike" kern="1200" cap="none" spc="0" normalizeH="0" baseline="0" noProof="0">
                        <a:ln>
                          <a:noFill/>
                        </a:ln>
                        <a:solidFill>
                          <a:prstClr val="black"/>
                        </a:solidFill>
                        <a:effectLst/>
                        <a:uLnTx/>
                        <a:uFillTx/>
                        <a:latin typeface="BIZ UDPゴシック" panose="020B0400000000000000" pitchFamily="50" charset="-128"/>
                        <a:ea typeface="BIZ UDPゴシック" panose="020B0400000000000000" pitchFamily="50" charset="-128"/>
                        <a:cs typeface="+mn-cs"/>
                      </a:endParaRPr>
                    </a:p>
                    <a:p>
                      <a:pPr marL="0" marR="0" lvl="0" indent="0" algn="ctr" defTabSz="685800" rtl="0" eaLnBrk="1" fontAlgn="auto" latinLnBrk="0" hangingPunct="1">
                        <a:lnSpc>
                          <a:spcPts val="1000"/>
                        </a:lnSpc>
                        <a:spcBef>
                          <a:spcPts val="0"/>
                        </a:spcBef>
                        <a:spcAft>
                          <a:spcPts val="0"/>
                        </a:spcAft>
                        <a:buClrTx/>
                        <a:buSzTx/>
                        <a:buFontTx/>
                        <a:buNone/>
                        <a:tabLst/>
                        <a:defRPr/>
                      </a:pPr>
                      <a:r>
                        <a:rPr kumimoji="1" lang="ja-JP" altLang="en-US" sz="600" b="0" i="0" u="none" strike="noStrike" kern="1200" cap="none" spc="-150" normalizeH="0" baseline="0" noProof="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常閉を除く</a:t>
                      </a:r>
                      <a:endParaRPr kumimoji="1" lang="ja-JP" altLang="en-US" sz="9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85000"/>
                        <a:alpha val="79000"/>
                      </a:schemeClr>
                    </a:solidFill>
                  </a:tcPr>
                </a:tc>
                <a:tc>
                  <a:txBody>
                    <a:bodyPr/>
                    <a:lstStyle/>
                    <a:p>
                      <a:pPr marL="0" marR="0" lvl="0" indent="0" algn="ctr" defTabSz="685800" rtl="0" eaLnBrk="1" fontAlgn="auto" latinLnBrk="0" hangingPunct="1">
                        <a:lnSpc>
                          <a:spcPts val="1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a:t>
                      </a:r>
                      <a:endParaRPr kumimoji="1" lang="en-US" altLang="ja-JP" sz="105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endParaRPr>
                    </a:p>
                    <a:p>
                      <a:pPr marL="0" marR="0" lvl="0" indent="0" algn="ctr" defTabSz="685800" rtl="0" eaLnBrk="1" fontAlgn="auto" latinLnBrk="0" hangingPunct="1">
                        <a:lnSpc>
                          <a:spcPts val="1000"/>
                        </a:lnSpc>
                        <a:spcBef>
                          <a:spcPts val="0"/>
                        </a:spcBef>
                        <a:spcAft>
                          <a:spcPts val="0"/>
                        </a:spcAft>
                        <a:buClrTx/>
                        <a:buSzTx/>
                        <a:buFontTx/>
                        <a:buNone/>
                        <a:tabLst/>
                        <a:defRPr/>
                      </a:pPr>
                      <a:r>
                        <a:rPr kumimoji="1" lang="ja-JP" altLang="en-US" sz="600" b="0" i="0" u="none" strike="noStrike" kern="1200" cap="none" spc="-15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常閉を除く</a:t>
                      </a:r>
                      <a:endParaRPr kumimoji="1" lang="ja-JP" altLang="en-US" sz="9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85000"/>
                        <a:alpha val="79000"/>
                      </a:schemeClr>
                    </a:solidFill>
                  </a:tcPr>
                </a:tc>
                <a:tc>
                  <a:txBody>
                    <a:bodyPr/>
                    <a:lstStyle/>
                    <a:p>
                      <a:pPr marL="0" marR="0" lvl="0" indent="0" algn="ctr" defTabSz="685800" rtl="0" eaLnBrk="1" fontAlgn="auto" latinLnBrk="0" hangingPunct="1">
                        <a:lnSpc>
                          <a:spcPts val="1000"/>
                        </a:lnSpc>
                        <a:spcBef>
                          <a:spcPts val="0"/>
                        </a:spcBef>
                        <a:spcAft>
                          <a:spcPts val="0"/>
                        </a:spcAft>
                        <a:buClrTx/>
                        <a:buSzTx/>
                        <a:buFontTx/>
                        <a:buNone/>
                        <a:tabLst/>
                        <a:defRPr/>
                      </a:pPr>
                      <a:r>
                        <a:rPr kumimoji="1" lang="ja-JP" altLang="en-US" sz="1050" b="0" dirty="0">
                          <a:solidFill>
                            <a:srgbClr val="FF0000"/>
                          </a:solidFill>
                          <a:latin typeface="BIZ UDPゴシック" panose="020B0400000000000000" pitchFamily="50" charset="-128"/>
                          <a:ea typeface="BIZ UDPゴシック" panose="020B0400000000000000" pitchFamily="50" charset="-128"/>
                        </a:rPr>
                        <a:t>●</a:t>
                      </a:r>
                      <a:endParaRPr kumimoji="1" lang="en-US" altLang="ja-JP" sz="1050" b="0" dirty="0">
                        <a:solidFill>
                          <a:srgbClr val="FF0000"/>
                        </a:solidFill>
                        <a:latin typeface="BIZ UDPゴシック" panose="020B0400000000000000" pitchFamily="50" charset="-128"/>
                        <a:ea typeface="BIZ UDPゴシック" panose="020B0400000000000000" pitchFamily="50" charset="-128"/>
                      </a:endParaRPr>
                    </a:p>
                    <a:p>
                      <a:pPr marL="0" marR="0" lvl="0" indent="0" algn="ctr" defTabSz="685800" rtl="0" eaLnBrk="1" fontAlgn="auto" latinLnBrk="0" hangingPunct="1">
                        <a:lnSpc>
                          <a:spcPts val="1000"/>
                        </a:lnSpc>
                        <a:spcBef>
                          <a:spcPts val="0"/>
                        </a:spcBef>
                        <a:spcAft>
                          <a:spcPts val="0"/>
                        </a:spcAft>
                        <a:buClrTx/>
                        <a:buSzTx/>
                        <a:buFontTx/>
                        <a:buNone/>
                        <a:tabLst/>
                        <a:defRPr/>
                      </a:pPr>
                      <a:r>
                        <a:rPr kumimoji="1" lang="ja-JP" altLang="en-US" sz="600" b="0" spc="-150" dirty="0">
                          <a:solidFill>
                            <a:srgbClr val="FF0000"/>
                          </a:solidFill>
                          <a:latin typeface="BIZ UDPゴシック" panose="020B0400000000000000" pitchFamily="50" charset="-128"/>
                          <a:ea typeface="BIZ UDPゴシック" panose="020B0400000000000000" pitchFamily="50" charset="-128"/>
                        </a:rPr>
                        <a:t>常閉を含む</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85000"/>
                        <a:alpha val="79000"/>
                      </a:schemeClr>
                    </a:solidFill>
                  </a:tcPr>
                </a:tc>
                <a:tc>
                  <a:txBody>
                    <a:bodyPr/>
                    <a:lstStyle/>
                    <a:p>
                      <a:pPr marL="0" marR="0" lvl="0" indent="0" algn="ctr" defTabSz="685800" rtl="0" eaLnBrk="1" fontAlgn="auto" latinLnBrk="0" hangingPunct="1">
                        <a:lnSpc>
                          <a:spcPts val="1000"/>
                        </a:lnSpc>
                        <a:spcBef>
                          <a:spcPts val="0"/>
                        </a:spcBef>
                        <a:spcAft>
                          <a:spcPts val="0"/>
                        </a:spcAft>
                        <a:buClrTx/>
                        <a:buSzTx/>
                        <a:buFontTx/>
                        <a:buNone/>
                        <a:tabLst/>
                        <a:defRPr/>
                      </a:pPr>
                      <a:r>
                        <a:rPr kumimoji="1" lang="ja-JP" altLang="en-US" sz="1050" b="0" dirty="0">
                          <a:solidFill>
                            <a:schemeClr val="tx1"/>
                          </a:solidFill>
                          <a:latin typeface="BIZ UDPゴシック" panose="020B0400000000000000" pitchFamily="50" charset="-128"/>
                          <a:ea typeface="BIZ UDPゴシック" panose="020B0400000000000000" pitchFamily="50" charset="-128"/>
                        </a:rPr>
                        <a:t>●</a:t>
                      </a:r>
                      <a:endParaRPr kumimoji="1" lang="en-US" altLang="ja-JP" sz="1050" b="0" dirty="0">
                        <a:solidFill>
                          <a:schemeClr val="tx1"/>
                        </a:solidFill>
                        <a:latin typeface="BIZ UDPゴシック" panose="020B0400000000000000" pitchFamily="50" charset="-128"/>
                        <a:ea typeface="BIZ UDPゴシック" panose="020B0400000000000000" pitchFamily="50" charset="-128"/>
                      </a:endParaRPr>
                    </a:p>
                    <a:p>
                      <a:pPr marL="0" marR="0" lvl="0" indent="0" algn="ctr" defTabSz="685800" rtl="0" eaLnBrk="1" fontAlgn="auto" latinLnBrk="0" hangingPunct="1">
                        <a:lnSpc>
                          <a:spcPts val="1000"/>
                        </a:lnSpc>
                        <a:spcBef>
                          <a:spcPts val="0"/>
                        </a:spcBef>
                        <a:spcAft>
                          <a:spcPts val="0"/>
                        </a:spcAft>
                        <a:buClrTx/>
                        <a:buSzTx/>
                        <a:buFontTx/>
                        <a:buNone/>
                        <a:tabLst/>
                        <a:defRPr/>
                      </a:pPr>
                      <a:r>
                        <a:rPr kumimoji="1" lang="ja-JP" altLang="en-US" sz="600" b="0" spc="-150" dirty="0">
                          <a:solidFill>
                            <a:schemeClr val="tx1"/>
                          </a:solidFill>
                          <a:latin typeface="BIZ UDPゴシック" panose="020B0400000000000000" pitchFamily="50" charset="-128"/>
                          <a:ea typeface="BIZ UDPゴシック" panose="020B0400000000000000" pitchFamily="50" charset="-128"/>
                        </a:rPr>
                        <a:t>常閉を除く</a:t>
                      </a:r>
                      <a:endParaRPr kumimoji="1" lang="ja-JP" altLang="en-US" sz="1050" b="0" dirty="0">
                        <a:solidFill>
                          <a:schemeClr val="tx1"/>
                        </a:solidFill>
                        <a:latin typeface="BIZ UDPゴシック" panose="020B0400000000000000" pitchFamily="50" charset="-128"/>
                        <a:ea typeface="BIZ UDPゴシック" panose="020B0400000000000000" pitchFamily="50" charset="-128"/>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85000"/>
                        <a:alpha val="79000"/>
                      </a:schemeClr>
                    </a:solidFill>
                  </a:tcPr>
                </a:tc>
                <a:extLst>
                  <a:ext uri="{0D108BD9-81ED-4DB2-BD59-A6C34878D82A}">
                    <a16:rowId xmlns:a16="http://schemas.microsoft.com/office/drawing/2014/main" val="1188402015"/>
                  </a:ext>
                </a:extLst>
              </a:tr>
              <a:tr h="131037">
                <a:tc rowSpan="3">
                  <a:txBody>
                    <a:bodyPr/>
                    <a:lstStyle/>
                    <a:p>
                      <a:pPr>
                        <a:lnSpc>
                          <a:spcPts val="1100"/>
                        </a:lnSpc>
                      </a:pPr>
                      <a:r>
                        <a:rPr kumimoji="1" lang="ja-JP" altLang="en-US" sz="1000" b="0" dirty="0">
                          <a:solidFill>
                            <a:schemeClr val="tx1"/>
                          </a:solidFill>
                          <a:latin typeface="BIZ UDPゴシック" panose="020B0400000000000000" pitchFamily="50" charset="-128"/>
                          <a:ea typeface="BIZ UDPゴシック" panose="020B0400000000000000" pitchFamily="50" charset="-128"/>
                        </a:rPr>
                        <a:t>⑤学校、体育館等</a:t>
                      </a:r>
                      <a:endParaRPr kumimoji="1" lang="en-US" altLang="ja-JP" sz="1000" b="0" dirty="0">
                        <a:solidFill>
                          <a:schemeClr val="tx1"/>
                        </a:solidFill>
                        <a:latin typeface="BIZ UDPゴシック" panose="020B0400000000000000" pitchFamily="50" charset="-128"/>
                        <a:ea typeface="BIZ UDPゴシック" panose="020B0400000000000000" pitchFamily="50" charset="-128"/>
                      </a:endParaRPr>
                    </a:p>
                    <a:p>
                      <a:pPr>
                        <a:lnSpc>
                          <a:spcPts val="1100"/>
                        </a:lnSpc>
                      </a:pPr>
                      <a:r>
                        <a:rPr kumimoji="1" lang="ja-JP" altLang="en-US" sz="1000" b="0" dirty="0">
                          <a:solidFill>
                            <a:schemeClr val="tx1"/>
                          </a:solidFill>
                          <a:latin typeface="BIZ UDPゴシック" panose="020B0400000000000000" pitchFamily="50" charset="-128"/>
                          <a:ea typeface="BIZ UDPゴシック" panose="020B0400000000000000" pitchFamily="50" charset="-128"/>
                        </a:rPr>
                        <a:t>⑥博物館、スポーツ練習場等</a:t>
                      </a:r>
                      <a:endParaRPr kumimoji="1" lang="en-US" altLang="ja-JP" sz="1000" b="0" dirty="0">
                        <a:solidFill>
                          <a:schemeClr val="tx1"/>
                        </a:solidFill>
                        <a:latin typeface="BIZ UDPゴシック" panose="020B0400000000000000" pitchFamily="50" charset="-128"/>
                        <a:ea typeface="BIZ UDPゴシック" panose="020B0400000000000000" pitchFamily="50" charset="-128"/>
                      </a:endParaRPr>
                    </a:p>
                    <a:p>
                      <a:pPr>
                        <a:lnSpc>
                          <a:spcPts val="1100"/>
                        </a:lnSpc>
                      </a:pPr>
                      <a:r>
                        <a:rPr kumimoji="1" lang="ja-JP" altLang="en-US" sz="1000" b="0" dirty="0">
                          <a:solidFill>
                            <a:schemeClr val="tx1"/>
                          </a:solidFill>
                          <a:latin typeface="BIZ UDPゴシック" panose="020B0400000000000000" pitchFamily="50" charset="-128"/>
                          <a:ea typeface="BIZ UDPゴシック" panose="020B0400000000000000" pitchFamily="50" charset="-128"/>
                        </a:rPr>
                        <a:t>⑦百貨店、物品販売業を営む店舗等</a:t>
                      </a:r>
                      <a:endParaRPr kumimoji="1" lang="en-US" altLang="ja-JP" sz="1000" b="0" dirty="0">
                        <a:solidFill>
                          <a:schemeClr val="tx1"/>
                        </a:solidFill>
                        <a:latin typeface="BIZ UDPゴシック" panose="020B0400000000000000" pitchFamily="50" charset="-128"/>
                        <a:ea typeface="BIZ UDPゴシック" panose="020B0400000000000000" pitchFamily="50" charset="-128"/>
                      </a:endParaRPr>
                    </a:p>
                    <a:p>
                      <a:pPr>
                        <a:lnSpc>
                          <a:spcPts val="1100"/>
                        </a:lnSpc>
                      </a:pPr>
                      <a:r>
                        <a:rPr kumimoji="1" lang="ja-JP" altLang="en-US" sz="1000" b="0" dirty="0">
                          <a:solidFill>
                            <a:schemeClr val="tx1"/>
                          </a:solidFill>
                          <a:latin typeface="BIZ UDPゴシック" panose="020B0400000000000000" pitchFamily="50" charset="-128"/>
                          <a:ea typeface="BIZ UDPゴシック" panose="020B0400000000000000" pitchFamily="50" charset="-128"/>
                        </a:rPr>
                        <a:t>⑧料理店、飲食店等</a:t>
                      </a:r>
                      <a:endParaRPr kumimoji="1" lang="en-US" altLang="ja-JP" sz="1000" b="0" dirty="0">
                        <a:solidFill>
                          <a:schemeClr val="tx1"/>
                        </a:solidFill>
                        <a:latin typeface="BIZ UDPゴシック" panose="020B0400000000000000" pitchFamily="50" charset="-128"/>
                        <a:ea typeface="BIZ UDPゴシック" panose="020B0400000000000000" pitchFamily="50" charset="-128"/>
                      </a:endParaRPr>
                    </a:p>
                    <a:p>
                      <a:pPr>
                        <a:lnSpc>
                          <a:spcPts val="1100"/>
                        </a:lnSpc>
                      </a:pPr>
                      <a:r>
                        <a:rPr kumimoji="1" lang="ja-JP" altLang="en-US" sz="1000" b="0" dirty="0">
                          <a:solidFill>
                            <a:schemeClr val="tx1"/>
                          </a:solidFill>
                          <a:latin typeface="BIZ UDPゴシック" panose="020B0400000000000000" pitchFamily="50" charset="-128"/>
                          <a:ea typeface="BIZ UDPゴシック" panose="020B0400000000000000" pitchFamily="50" charset="-128"/>
                        </a:rPr>
                        <a:t>⑨事務所等</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A50021">
                        <a:alpha val="20000"/>
                      </a:srgbClr>
                    </a:solidFill>
                  </a:tcPr>
                </a:tc>
                <a:tc>
                  <a:txBody>
                    <a:bodyPr/>
                    <a:lstStyle/>
                    <a:p>
                      <a:pPr marL="0" marR="0" lvl="0" indent="0" algn="l" defTabSz="685800" rtl="0" eaLnBrk="1" fontAlgn="auto" latinLnBrk="0" hangingPunct="1">
                        <a:lnSpc>
                          <a:spcPts val="900"/>
                        </a:lnSpc>
                        <a:spcBef>
                          <a:spcPts val="0"/>
                        </a:spcBef>
                        <a:spcAft>
                          <a:spcPts val="0"/>
                        </a:spcAft>
                        <a:buClrTx/>
                        <a:buSzTx/>
                        <a:buFontTx/>
                        <a:buNone/>
                        <a:tabLst/>
                        <a:defRPr/>
                      </a:pPr>
                      <a:r>
                        <a:rPr kumimoji="1" lang="ja-JP" altLang="en-US" sz="900" b="0" dirty="0">
                          <a:solidFill>
                            <a:schemeClr val="tx1"/>
                          </a:solidFill>
                          <a:latin typeface="BIZ UDPゴシック" panose="020B0400000000000000" pitchFamily="50" charset="-128"/>
                          <a:ea typeface="BIZ UDPゴシック" panose="020B0400000000000000" pitchFamily="50" charset="-128"/>
                        </a:rPr>
                        <a:t>・特定建築物</a:t>
                      </a:r>
                      <a:endParaRPr kumimoji="1" lang="en-US" altLang="ja-JP" sz="900" b="0" dirty="0">
                        <a:solidFill>
                          <a:schemeClr val="tx1"/>
                        </a:solidFill>
                        <a:latin typeface="BIZ UDPゴシック" panose="020B0400000000000000" pitchFamily="50" charset="-128"/>
                        <a:ea typeface="BIZ UDPゴシック" panose="020B0400000000000000" pitchFamily="50" charset="-128"/>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A50021">
                        <a:alpha val="20000"/>
                      </a:srgbClr>
                    </a:solidFill>
                  </a:tcPr>
                </a:tc>
                <a:tc>
                  <a:txBody>
                    <a:bodyPr/>
                    <a:lstStyle/>
                    <a:p>
                      <a:pPr marL="0" marR="0" lvl="0" indent="0" algn="ctr" defTabSz="685800" rtl="0" eaLnBrk="1" fontAlgn="auto" latinLnBrk="0" hangingPunct="1">
                        <a:lnSpc>
                          <a:spcPts val="1500"/>
                        </a:lnSpc>
                        <a:spcBef>
                          <a:spcPts val="0"/>
                        </a:spcBef>
                        <a:spcAft>
                          <a:spcPts val="0"/>
                        </a:spcAft>
                        <a:buClrTx/>
                        <a:buSzTx/>
                        <a:buFontTx/>
                        <a:buNone/>
                        <a:tabLst/>
                        <a:defRPr/>
                      </a:pPr>
                      <a:r>
                        <a:rPr kumimoji="1" lang="ja-JP" altLang="en-US" sz="1050" b="0" dirty="0">
                          <a:solidFill>
                            <a:schemeClr val="tx1"/>
                          </a:solidFill>
                          <a:latin typeface="BIZ UDPゴシック" panose="020B0400000000000000" pitchFamily="50" charset="-128"/>
                          <a:ea typeface="BIZ UDPゴシック" panose="020B0400000000000000" pitchFamily="50" charset="-128"/>
                        </a:rPr>
                        <a:t>●</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85000"/>
                        <a:alpha val="79000"/>
                      </a:schemeClr>
                    </a:solidFill>
                  </a:tcPr>
                </a:tc>
                <a:tc>
                  <a:txBody>
                    <a:bodyPr/>
                    <a:lstStyle/>
                    <a:p>
                      <a:pPr algn="ctr">
                        <a:lnSpc>
                          <a:spcPts val="1500"/>
                        </a:lnSpc>
                      </a:pPr>
                      <a:endParaRPr lang="ja-JP" altLang="en-US" sz="1050" dirty="0">
                        <a:latin typeface="BIZ UDPゴシック" panose="020B0400000000000000" pitchFamily="50" charset="-128"/>
                        <a:ea typeface="BIZ UDPゴシック" panose="020B0400000000000000" pitchFamily="50" charset="-128"/>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85000"/>
                        <a:alpha val="79000"/>
                      </a:schemeClr>
                    </a:solidFill>
                  </a:tcPr>
                </a:tc>
                <a:tc>
                  <a:txBody>
                    <a:bodyPr/>
                    <a:lstStyle/>
                    <a:p>
                      <a:pPr algn="ctr">
                        <a:lnSpc>
                          <a:spcPts val="1500"/>
                        </a:lnSpc>
                      </a:pPr>
                      <a:endParaRPr kumimoji="1" lang="ja-JP" altLang="en-US" sz="1050" b="0" dirty="0">
                        <a:solidFill>
                          <a:schemeClr val="tx1"/>
                        </a:solidFill>
                        <a:latin typeface="BIZ UDPゴシック" panose="020B0400000000000000" pitchFamily="50" charset="-128"/>
                        <a:ea typeface="BIZ UDPゴシック" panose="020B0400000000000000" pitchFamily="50" charset="-128"/>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85000"/>
                        <a:alpha val="79000"/>
                      </a:schemeClr>
                    </a:solidFill>
                  </a:tcPr>
                </a:tc>
                <a:tc>
                  <a:txBody>
                    <a:bodyPr/>
                    <a:lstStyle/>
                    <a:p>
                      <a:pPr algn="ctr">
                        <a:lnSpc>
                          <a:spcPts val="1500"/>
                        </a:lnSpc>
                      </a:pPr>
                      <a:r>
                        <a:rPr kumimoji="1" lang="ja-JP" altLang="en-US" sz="1050" b="0" dirty="0">
                          <a:solidFill>
                            <a:schemeClr val="tx1"/>
                          </a:solidFill>
                          <a:latin typeface="BIZ UDPゴシック" panose="020B0400000000000000" pitchFamily="50" charset="-128"/>
                          <a:ea typeface="BIZ UDPゴシック" panose="020B0400000000000000" pitchFamily="50" charset="-128"/>
                        </a:rPr>
                        <a:t>●</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85000"/>
                        <a:alpha val="79000"/>
                      </a:schemeClr>
                    </a:solidFill>
                  </a:tcPr>
                </a:tc>
                <a:tc>
                  <a:txBody>
                    <a:bodyPr/>
                    <a:lstStyle/>
                    <a:p>
                      <a:pPr algn="ctr">
                        <a:lnSpc>
                          <a:spcPts val="1500"/>
                        </a:lnSpc>
                      </a:pPr>
                      <a:endParaRPr kumimoji="1" lang="ja-JP" altLang="en-US" sz="1050" b="0" dirty="0">
                        <a:solidFill>
                          <a:schemeClr val="tx1"/>
                        </a:solidFill>
                        <a:latin typeface="BIZ UDPゴシック" panose="020B0400000000000000" pitchFamily="50" charset="-128"/>
                        <a:ea typeface="BIZ UDPゴシック" panose="020B0400000000000000" pitchFamily="50" charset="-128"/>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85000"/>
                        <a:alpha val="79000"/>
                      </a:schemeClr>
                    </a:solidFill>
                  </a:tcPr>
                </a:tc>
                <a:tc>
                  <a:txBody>
                    <a:bodyPr/>
                    <a:lstStyle/>
                    <a:p>
                      <a:pPr algn="ctr">
                        <a:lnSpc>
                          <a:spcPts val="1500"/>
                        </a:lnSpc>
                      </a:pPr>
                      <a:endParaRPr kumimoji="1" lang="ja-JP" altLang="en-US" sz="1050" b="0" dirty="0">
                        <a:solidFill>
                          <a:schemeClr val="tx1"/>
                        </a:solidFill>
                        <a:latin typeface="BIZ UDPゴシック" panose="020B0400000000000000" pitchFamily="50" charset="-128"/>
                        <a:ea typeface="BIZ UDPゴシック" panose="020B0400000000000000" pitchFamily="50" charset="-128"/>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85000"/>
                        <a:alpha val="79000"/>
                      </a:schemeClr>
                    </a:solidFill>
                  </a:tcPr>
                </a:tc>
                <a:extLst>
                  <a:ext uri="{0D108BD9-81ED-4DB2-BD59-A6C34878D82A}">
                    <a16:rowId xmlns:a16="http://schemas.microsoft.com/office/drawing/2014/main" val="2185669614"/>
                  </a:ext>
                </a:extLst>
              </a:tr>
              <a:tr h="187361">
                <a:tc vMerge="1">
                  <a:txBody>
                    <a:bodyPr/>
                    <a:lstStyle/>
                    <a:p>
                      <a:endParaRPr kumimoji="1" lang="ja-JP" altLang="en-US"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a:lnSpc>
                          <a:spcPts val="900"/>
                        </a:lnSpc>
                      </a:pPr>
                      <a:r>
                        <a:rPr kumimoji="1" lang="ja-JP" altLang="en-US" sz="900" b="0" dirty="0">
                          <a:solidFill>
                            <a:schemeClr val="tx1"/>
                          </a:solidFill>
                          <a:latin typeface="BIZ UDPゴシック" panose="020B0400000000000000" pitchFamily="50" charset="-128"/>
                          <a:ea typeface="BIZ UDPゴシック" panose="020B0400000000000000" pitchFamily="50" charset="-128"/>
                        </a:rPr>
                        <a:t>・建築設備</a:t>
                      </a:r>
                      <a:endParaRPr kumimoji="1" lang="en-US" altLang="ja-JP" sz="900" b="0" dirty="0">
                        <a:solidFill>
                          <a:schemeClr val="tx1"/>
                        </a:solidFill>
                        <a:latin typeface="BIZ UDPゴシック" panose="020B0400000000000000" pitchFamily="50" charset="-128"/>
                        <a:ea typeface="BIZ UDPゴシック" panose="020B0400000000000000" pitchFamily="50" charset="-128"/>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A50021">
                        <a:alpha val="20000"/>
                      </a:srgbClr>
                    </a:solidFill>
                  </a:tcPr>
                </a:tc>
                <a:tc>
                  <a:txBody>
                    <a:bodyPr/>
                    <a:lstStyle/>
                    <a:p>
                      <a:pPr marL="0" marR="0" lvl="0" indent="0" algn="ctr" defTabSz="685800" rtl="0" eaLnBrk="1" fontAlgn="auto" latinLnBrk="0" hangingPunct="1">
                        <a:lnSpc>
                          <a:spcPts val="1500"/>
                        </a:lnSpc>
                        <a:spcBef>
                          <a:spcPts val="0"/>
                        </a:spcBef>
                        <a:spcAft>
                          <a:spcPts val="0"/>
                        </a:spcAft>
                        <a:buClrTx/>
                        <a:buSzTx/>
                        <a:buFontTx/>
                        <a:buNone/>
                        <a:tabLst/>
                        <a:defRPr/>
                      </a:pPr>
                      <a:r>
                        <a:rPr kumimoji="1" lang="ja-JP" altLang="en-US" sz="1050" b="0" dirty="0">
                          <a:solidFill>
                            <a:schemeClr val="tx1"/>
                          </a:solidFill>
                          <a:latin typeface="BIZ UDPゴシック" panose="020B0400000000000000" pitchFamily="50" charset="-128"/>
                          <a:ea typeface="BIZ UDPゴシック" panose="020B0400000000000000" pitchFamily="50" charset="-128"/>
                        </a:rPr>
                        <a:t>●</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85000"/>
                        <a:alpha val="79000"/>
                      </a:schemeClr>
                    </a:solidFill>
                  </a:tcPr>
                </a:tc>
                <a:tc>
                  <a:txBody>
                    <a:bodyPr/>
                    <a:lstStyle/>
                    <a:p>
                      <a:pPr algn="ctr">
                        <a:lnSpc>
                          <a:spcPts val="1500"/>
                        </a:lnSpc>
                      </a:pPr>
                      <a:r>
                        <a:rPr lang="ja-JP" altLang="en-US" sz="1050" dirty="0">
                          <a:latin typeface="BIZ UDPゴシック" panose="020B0400000000000000" pitchFamily="50" charset="-128"/>
                          <a:ea typeface="BIZ UDPゴシック" panose="020B0400000000000000" pitchFamily="50" charset="-128"/>
                        </a:rPr>
                        <a:t>●</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85000"/>
                        <a:alpha val="79000"/>
                      </a:schemeClr>
                    </a:solidFill>
                  </a:tcPr>
                </a:tc>
                <a:tc>
                  <a:txBody>
                    <a:bodyPr/>
                    <a:lstStyle/>
                    <a:p>
                      <a:pPr algn="ctr">
                        <a:lnSpc>
                          <a:spcPts val="1500"/>
                        </a:lnSpc>
                      </a:pPr>
                      <a:r>
                        <a:rPr kumimoji="1" lang="ja-JP" altLang="en-US" sz="1050" b="0" dirty="0">
                          <a:solidFill>
                            <a:schemeClr val="tx1"/>
                          </a:solidFill>
                          <a:latin typeface="BIZ UDPゴシック" panose="020B0400000000000000" pitchFamily="50" charset="-128"/>
                          <a:ea typeface="BIZ UDPゴシック" panose="020B0400000000000000" pitchFamily="50" charset="-128"/>
                        </a:rPr>
                        <a:t>●</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85000"/>
                        <a:alpha val="79000"/>
                      </a:schemeClr>
                    </a:solidFill>
                  </a:tcPr>
                </a:tc>
                <a:tc>
                  <a:txBody>
                    <a:bodyPr/>
                    <a:lstStyle/>
                    <a:p>
                      <a:pPr algn="ctr">
                        <a:lnSpc>
                          <a:spcPts val="1500"/>
                        </a:lnSpc>
                      </a:pPr>
                      <a:r>
                        <a:rPr kumimoji="1" lang="ja-JP" altLang="en-US" sz="1050" b="0" dirty="0">
                          <a:solidFill>
                            <a:schemeClr val="tx1"/>
                          </a:solidFill>
                          <a:latin typeface="BIZ UDPゴシック" panose="020B0400000000000000" pitchFamily="50" charset="-128"/>
                          <a:ea typeface="BIZ UDPゴシック" panose="020B0400000000000000" pitchFamily="50" charset="-128"/>
                        </a:rPr>
                        <a:t>●</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85000"/>
                        <a:alpha val="79000"/>
                      </a:schemeClr>
                    </a:solidFill>
                  </a:tcPr>
                </a:tc>
                <a:tc>
                  <a:txBody>
                    <a:bodyPr/>
                    <a:lstStyle/>
                    <a:p>
                      <a:pPr marL="0" marR="0" lvl="0" indent="0" algn="ctr" defTabSz="685800" rtl="0" eaLnBrk="1" fontAlgn="auto" latinLnBrk="0" hangingPunct="1">
                        <a:lnSpc>
                          <a:spcPts val="1500"/>
                        </a:lnSpc>
                        <a:spcBef>
                          <a:spcPts val="0"/>
                        </a:spcBef>
                        <a:spcAft>
                          <a:spcPts val="0"/>
                        </a:spcAft>
                        <a:buClrTx/>
                        <a:buSzTx/>
                        <a:buFontTx/>
                        <a:buNone/>
                        <a:tabLst/>
                        <a:defRPr/>
                      </a:pPr>
                      <a:r>
                        <a:rPr kumimoji="1" lang="ja-JP" altLang="en-US" sz="1050" b="0" dirty="0">
                          <a:solidFill>
                            <a:schemeClr val="tx1"/>
                          </a:solidFill>
                          <a:latin typeface="BIZ UDPゴシック" panose="020B0400000000000000" pitchFamily="50" charset="-128"/>
                          <a:ea typeface="BIZ UDPゴシック" panose="020B0400000000000000" pitchFamily="50" charset="-128"/>
                        </a:rPr>
                        <a:t>●</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85000"/>
                        <a:alpha val="79000"/>
                      </a:schemeClr>
                    </a:solidFill>
                  </a:tcPr>
                </a:tc>
                <a:tc>
                  <a:txBody>
                    <a:bodyPr/>
                    <a:lstStyle/>
                    <a:p>
                      <a:pPr marL="0" marR="0" lvl="0" indent="0" algn="ctr" defTabSz="685800" rtl="0" eaLnBrk="1" fontAlgn="auto" latinLnBrk="0" hangingPunct="1">
                        <a:lnSpc>
                          <a:spcPts val="1500"/>
                        </a:lnSpc>
                        <a:spcBef>
                          <a:spcPts val="0"/>
                        </a:spcBef>
                        <a:spcAft>
                          <a:spcPts val="0"/>
                        </a:spcAft>
                        <a:buClrTx/>
                        <a:buSzTx/>
                        <a:buFontTx/>
                        <a:buNone/>
                        <a:tabLst/>
                        <a:defRPr/>
                      </a:pPr>
                      <a:r>
                        <a:rPr kumimoji="1" lang="ja-JP" altLang="en-US" sz="1050" b="0" dirty="0">
                          <a:solidFill>
                            <a:schemeClr val="tx1"/>
                          </a:solidFill>
                          <a:latin typeface="BIZ UDPゴシック" panose="020B0400000000000000" pitchFamily="50" charset="-128"/>
                          <a:ea typeface="BIZ UDPゴシック" panose="020B0400000000000000" pitchFamily="50" charset="-128"/>
                        </a:rPr>
                        <a:t>●</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85000"/>
                        <a:alpha val="79000"/>
                      </a:schemeClr>
                    </a:solidFill>
                  </a:tcPr>
                </a:tc>
                <a:extLst>
                  <a:ext uri="{0D108BD9-81ED-4DB2-BD59-A6C34878D82A}">
                    <a16:rowId xmlns:a16="http://schemas.microsoft.com/office/drawing/2014/main" val="2033488268"/>
                  </a:ext>
                </a:extLst>
              </a:tr>
              <a:tr h="324676">
                <a:tc vMerge="1">
                  <a:txBody>
                    <a:bodyPr/>
                    <a:lstStyle/>
                    <a:p>
                      <a:pPr>
                        <a:lnSpc>
                          <a:spcPts val="1100"/>
                        </a:lnSpc>
                      </a:pPr>
                      <a:endParaRPr kumimoji="1" lang="ja-JP" altLang="en-US" sz="1000" b="0" dirty="0">
                        <a:solidFill>
                          <a:schemeClr val="tx1"/>
                        </a:solidFill>
                        <a:latin typeface="BIZ UDPゴシック" panose="020B0400000000000000" pitchFamily="50" charset="-128"/>
                        <a:ea typeface="BIZ UDPゴシック" panose="020B0400000000000000" pitchFamily="50" charset="-128"/>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A50021">
                        <a:alpha val="30000"/>
                      </a:srgbClr>
                    </a:solidFill>
                  </a:tcPr>
                </a:tc>
                <a:tc>
                  <a:txBody>
                    <a:bodyPr/>
                    <a:lstStyle/>
                    <a:p>
                      <a:pPr marL="0" marR="0" lvl="0" indent="0" algn="l" defTabSz="685800" rtl="0" eaLnBrk="1" fontAlgn="auto" latinLnBrk="0" hangingPunct="1">
                        <a:lnSpc>
                          <a:spcPts val="900"/>
                        </a:lnSpc>
                        <a:spcBef>
                          <a:spcPts val="0"/>
                        </a:spcBef>
                        <a:spcAft>
                          <a:spcPts val="0"/>
                        </a:spcAft>
                        <a:buClrTx/>
                        <a:buSzTx/>
                        <a:buFontTx/>
                        <a:buNone/>
                        <a:tabLst/>
                        <a:defRPr/>
                      </a:pPr>
                      <a:r>
                        <a:rPr kumimoji="1" lang="ja-JP" altLang="en-US" sz="900" b="0" dirty="0">
                          <a:solidFill>
                            <a:schemeClr val="tx1"/>
                          </a:solidFill>
                          <a:latin typeface="BIZ UDPゴシック" panose="020B0400000000000000" pitchFamily="50" charset="-128"/>
                          <a:ea typeface="BIZ UDPゴシック" panose="020B0400000000000000" pitchFamily="50" charset="-128"/>
                        </a:rPr>
                        <a:t>・防火設備</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A50021">
                        <a:alpha val="20000"/>
                      </a:srgbClr>
                    </a:solidFill>
                  </a:tcPr>
                </a:tc>
                <a:tc>
                  <a:txBody>
                    <a:bodyPr/>
                    <a:lstStyle/>
                    <a:p>
                      <a:pPr marL="0" marR="0" lvl="0" indent="0" algn="ctr" defTabSz="685800" rtl="0" eaLnBrk="1" fontAlgn="auto" latinLnBrk="0" hangingPunct="1">
                        <a:lnSpc>
                          <a:spcPts val="1000"/>
                        </a:lnSpc>
                        <a:spcBef>
                          <a:spcPts val="0"/>
                        </a:spcBef>
                        <a:spcAft>
                          <a:spcPts val="0"/>
                        </a:spcAft>
                        <a:buClrTx/>
                        <a:buSzTx/>
                        <a:buFontTx/>
                        <a:buNone/>
                        <a:tabLst/>
                        <a:defRPr/>
                      </a:pPr>
                      <a:r>
                        <a:rPr kumimoji="1" lang="ja-JP" altLang="en-US" sz="1050" b="0" dirty="0">
                          <a:solidFill>
                            <a:srgbClr val="FF0000"/>
                          </a:solidFill>
                          <a:latin typeface="BIZ UDPゴシック" panose="020B0400000000000000" pitchFamily="50" charset="-128"/>
                          <a:ea typeface="BIZ UDPゴシック" panose="020B0400000000000000" pitchFamily="50" charset="-128"/>
                        </a:rPr>
                        <a:t>●</a:t>
                      </a:r>
                      <a:endParaRPr kumimoji="1" lang="en-US" altLang="ja-JP" sz="1050" b="0" dirty="0">
                        <a:solidFill>
                          <a:srgbClr val="FF0000"/>
                        </a:solidFill>
                        <a:latin typeface="BIZ UDPゴシック" panose="020B0400000000000000" pitchFamily="50" charset="-128"/>
                        <a:ea typeface="BIZ UDPゴシック" panose="020B0400000000000000" pitchFamily="50" charset="-128"/>
                      </a:endParaRPr>
                    </a:p>
                    <a:p>
                      <a:pPr marL="0" marR="0" lvl="0" indent="0" algn="ctr" defTabSz="685800" rtl="0" eaLnBrk="1" fontAlgn="auto" latinLnBrk="0" hangingPunct="1">
                        <a:lnSpc>
                          <a:spcPts val="1000"/>
                        </a:lnSpc>
                        <a:spcBef>
                          <a:spcPts val="0"/>
                        </a:spcBef>
                        <a:spcAft>
                          <a:spcPts val="0"/>
                        </a:spcAft>
                        <a:buClrTx/>
                        <a:buSzTx/>
                        <a:buFontTx/>
                        <a:buNone/>
                        <a:tabLst/>
                        <a:defRPr/>
                      </a:pPr>
                      <a:r>
                        <a:rPr kumimoji="1" lang="ja-JP" altLang="en-US" sz="600" b="0" spc="-150" dirty="0">
                          <a:solidFill>
                            <a:srgbClr val="FF0000"/>
                          </a:solidFill>
                          <a:latin typeface="BIZ UDPゴシック" panose="020B0400000000000000" pitchFamily="50" charset="-128"/>
                          <a:ea typeface="BIZ UDPゴシック" panose="020B0400000000000000" pitchFamily="50" charset="-128"/>
                        </a:rPr>
                        <a:t>常閉を含む</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85000"/>
                        <a:alpha val="79000"/>
                      </a:schemeClr>
                    </a:solidFill>
                  </a:tcPr>
                </a:tc>
                <a:tc>
                  <a:txBody>
                    <a:bodyPr/>
                    <a:lstStyle/>
                    <a:p>
                      <a:pPr marL="0" marR="0" lvl="0" indent="0" algn="ctr" defTabSz="685800" rtl="0" eaLnBrk="1" fontAlgn="auto" latinLnBrk="0" hangingPunct="1">
                        <a:lnSpc>
                          <a:spcPts val="1000"/>
                        </a:lnSpc>
                        <a:spcBef>
                          <a:spcPts val="0"/>
                        </a:spcBef>
                        <a:spcAft>
                          <a:spcPts val="0"/>
                        </a:spcAft>
                        <a:buClrTx/>
                        <a:buSzTx/>
                        <a:buFontTx/>
                        <a:buNone/>
                        <a:tabLst/>
                        <a:defRPr/>
                      </a:pPr>
                      <a:r>
                        <a:rPr kumimoji="1" lang="ja-JP" altLang="en-US" sz="1050" b="0" i="0" u="none" strike="noStrike" kern="1200" cap="none" spc="0" normalizeH="0" baseline="0" noProof="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a:t>
                      </a:r>
                      <a:endParaRPr kumimoji="1" lang="en-US" altLang="ja-JP" sz="1050" b="0" i="0" u="none" strike="noStrike" kern="1200" cap="none" spc="0" normalizeH="0" baseline="0" noProof="0">
                        <a:ln>
                          <a:noFill/>
                        </a:ln>
                        <a:solidFill>
                          <a:prstClr val="black"/>
                        </a:solidFill>
                        <a:effectLst/>
                        <a:uLnTx/>
                        <a:uFillTx/>
                        <a:latin typeface="BIZ UDPゴシック" panose="020B0400000000000000" pitchFamily="50" charset="-128"/>
                        <a:ea typeface="BIZ UDPゴシック" panose="020B0400000000000000" pitchFamily="50" charset="-128"/>
                        <a:cs typeface="+mn-cs"/>
                      </a:endParaRPr>
                    </a:p>
                    <a:p>
                      <a:pPr marL="0" marR="0" lvl="0" indent="0" algn="ctr" defTabSz="685800" rtl="0" eaLnBrk="1" fontAlgn="auto" latinLnBrk="0" hangingPunct="1">
                        <a:lnSpc>
                          <a:spcPts val="1000"/>
                        </a:lnSpc>
                        <a:spcBef>
                          <a:spcPts val="0"/>
                        </a:spcBef>
                        <a:spcAft>
                          <a:spcPts val="0"/>
                        </a:spcAft>
                        <a:buClrTx/>
                        <a:buSzTx/>
                        <a:buFontTx/>
                        <a:buNone/>
                        <a:tabLst/>
                        <a:defRPr/>
                      </a:pPr>
                      <a:r>
                        <a:rPr kumimoji="1" lang="ja-JP" altLang="en-US" sz="600" b="0" i="0" u="none" strike="noStrike" kern="1200" cap="none" spc="-150" normalizeH="0" baseline="0" noProof="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常閉を除く</a:t>
                      </a:r>
                      <a:endParaRPr kumimoji="1" lang="ja-JP" altLang="en-US" sz="105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85000"/>
                        <a:alpha val="79000"/>
                      </a:schemeClr>
                    </a:solidFill>
                  </a:tcPr>
                </a:tc>
                <a:tc>
                  <a:txBody>
                    <a:bodyPr/>
                    <a:lstStyle/>
                    <a:p>
                      <a:pPr marL="0" marR="0" lvl="0" indent="0" algn="ctr" defTabSz="685800" rtl="0" eaLnBrk="1" fontAlgn="auto" latinLnBrk="0" hangingPunct="1">
                        <a:lnSpc>
                          <a:spcPts val="1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a:t>
                      </a:r>
                      <a:endParaRPr kumimoji="1" lang="en-US" altLang="ja-JP" sz="105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endParaRPr>
                    </a:p>
                    <a:p>
                      <a:pPr marL="0" marR="0" lvl="0" indent="0" algn="ctr" defTabSz="685800" rtl="0" eaLnBrk="1" fontAlgn="auto" latinLnBrk="0" hangingPunct="1">
                        <a:lnSpc>
                          <a:spcPts val="1000"/>
                        </a:lnSpc>
                        <a:spcBef>
                          <a:spcPts val="0"/>
                        </a:spcBef>
                        <a:spcAft>
                          <a:spcPts val="0"/>
                        </a:spcAft>
                        <a:buClrTx/>
                        <a:buSzTx/>
                        <a:buFontTx/>
                        <a:buNone/>
                        <a:tabLst/>
                        <a:defRPr/>
                      </a:pPr>
                      <a:r>
                        <a:rPr kumimoji="1" lang="ja-JP" altLang="en-US" sz="600" b="0" i="0" u="none" strike="noStrike" kern="1200" cap="none" spc="-15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常閉を除く</a:t>
                      </a:r>
                      <a:endParaRPr kumimoji="1" lang="ja-JP" altLang="en-US" sz="105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85000"/>
                        <a:alpha val="79000"/>
                      </a:schemeClr>
                    </a:solidFill>
                  </a:tcPr>
                </a:tc>
                <a:tc>
                  <a:txBody>
                    <a:bodyPr/>
                    <a:lstStyle/>
                    <a:p>
                      <a:pPr marL="0" marR="0" lvl="0" indent="0" algn="ctr" defTabSz="685800" rtl="0" eaLnBrk="1" fontAlgn="auto" latinLnBrk="0" hangingPunct="1">
                        <a:lnSpc>
                          <a:spcPts val="1000"/>
                        </a:lnSpc>
                        <a:spcBef>
                          <a:spcPts val="0"/>
                        </a:spcBef>
                        <a:spcAft>
                          <a:spcPts val="0"/>
                        </a:spcAft>
                        <a:buClrTx/>
                        <a:buSzTx/>
                        <a:buFontTx/>
                        <a:buNone/>
                        <a:tabLst/>
                        <a:defRPr/>
                      </a:pPr>
                      <a:r>
                        <a:rPr kumimoji="1" lang="ja-JP" altLang="en-US" sz="1050" b="0" dirty="0">
                          <a:solidFill>
                            <a:srgbClr val="FF0000"/>
                          </a:solidFill>
                          <a:latin typeface="BIZ UDPゴシック" panose="020B0400000000000000" pitchFamily="50" charset="-128"/>
                          <a:ea typeface="BIZ UDPゴシック" panose="020B0400000000000000" pitchFamily="50" charset="-128"/>
                        </a:rPr>
                        <a:t>●</a:t>
                      </a:r>
                      <a:endParaRPr kumimoji="1" lang="en-US" altLang="ja-JP" sz="1050" b="0" dirty="0">
                        <a:solidFill>
                          <a:srgbClr val="FF0000"/>
                        </a:solidFill>
                        <a:latin typeface="BIZ UDPゴシック" panose="020B0400000000000000" pitchFamily="50" charset="-128"/>
                        <a:ea typeface="BIZ UDPゴシック" panose="020B0400000000000000" pitchFamily="50" charset="-128"/>
                      </a:endParaRPr>
                    </a:p>
                    <a:p>
                      <a:pPr marL="0" marR="0" lvl="0" indent="0" algn="ctr" defTabSz="685800" rtl="0" eaLnBrk="1" fontAlgn="auto" latinLnBrk="0" hangingPunct="1">
                        <a:lnSpc>
                          <a:spcPts val="1000"/>
                        </a:lnSpc>
                        <a:spcBef>
                          <a:spcPts val="0"/>
                        </a:spcBef>
                        <a:spcAft>
                          <a:spcPts val="0"/>
                        </a:spcAft>
                        <a:buClrTx/>
                        <a:buSzTx/>
                        <a:buFontTx/>
                        <a:buNone/>
                        <a:tabLst/>
                        <a:defRPr/>
                      </a:pPr>
                      <a:r>
                        <a:rPr kumimoji="1" lang="ja-JP" altLang="en-US" sz="600" b="0" spc="-150" dirty="0">
                          <a:solidFill>
                            <a:srgbClr val="FF0000"/>
                          </a:solidFill>
                          <a:latin typeface="BIZ UDPゴシック" panose="020B0400000000000000" pitchFamily="50" charset="-128"/>
                          <a:ea typeface="BIZ UDPゴシック" panose="020B0400000000000000" pitchFamily="50" charset="-128"/>
                        </a:rPr>
                        <a:t>常閉を含む</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85000"/>
                        <a:alpha val="79000"/>
                      </a:schemeClr>
                    </a:solidFill>
                  </a:tcPr>
                </a:tc>
                <a:tc>
                  <a:txBody>
                    <a:bodyPr/>
                    <a:lstStyle/>
                    <a:p>
                      <a:pPr marL="0" marR="0" lvl="0" indent="0" algn="ctr" defTabSz="685800" rtl="0" eaLnBrk="1" fontAlgn="auto" latinLnBrk="0" hangingPunct="1">
                        <a:lnSpc>
                          <a:spcPts val="1000"/>
                        </a:lnSpc>
                        <a:spcBef>
                          <a:spcPts val="0"/>
                        </a:spcBef>
                        <a:spcAft>
                          <a:spcPts val="0"/>
                        </a:spcAft>
                        <a:buClrTx/>
                        <a:buSzTx/>
                        <a:buFontTx/>
                        <a:buNone/>
                        <a:tabLst/>
                        <a:defRPr/>
                      </a:pPr>
                      <a:r>
                        <a:rPr kumimoji="1" lang="ja-JP" altLang="en-US" sz="1050" b="0" i="0" u="none" strike="noStrike" kern="1200" cap="none" spc="0" normalizeH="0" baseline="0" noProof="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a:t>
                      </a:r>
                      <a:endParaRPr kumimoji="1" lang="en-US" altLang="ja-JP" sz="1050" b="0" i="0" u="none" strike="noStrike" kern="1200" cap="none" spc="0" normalizeH="0" baseline="0" noProof="0">
                        <a:ln>
                          <a:noFill/>
                        </a:ln>
                        <a:solidFill>
                          <a:prstClr val="black"/>
                        </a:solidFill>
                        <a:effectLst/>
                        <a:uLnTx/>
                        <a:uFillTx/>
                        <a:latin typeface="BIZ UDPゴシック" panose="020B0400000000000000" pitchFamily="50" charset="-128"/>
                        <a:ea typeface="BIZ UDPゴシック" panose="020B0400000000000000" pitchFamily="50" charset="-128"/>
                        <a:cs typeface="+mn-cs"/>
                      </a:endParaRPr>
                    </a:p>
                    <a:p>
                      <a:pPr marL="0" marR="0" lvl="0" indent="0" algn="ctr" defTabSz="685800" rtl="0" eaLnBrk="1" fontAlgn="auto" latinLnBrk="0" hangingPunct="1">
                        <a:lnSpc>
                          <a:spcPts val="1000"/>
                        </a:lnSpc>
                        <a:spcBef>
                          <a:spcPts val="0"/>
                        </a:spcBef>
                        <a:spcAft>
                          <a:spcPts val="0"/>
                        </a:spcAft>
                        <a:buClrTx/>
                        <a:buSzTx/>
                        <a:buFontTx/>
                        <a:buNone/>
                        <a:tabLst/>
                        <a:defRPr/>
                      </a:pPr>
                      <a:r>
                        <a:rPr kumimoji="1" lang="ja-JP" altLang="en-US" sz="600" b="0" i="0" u="none" strike="noStrike" kern="1200" cap="none" spc="-150" normalizeH="0" baseline="0" noProof="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常閉を除く</a:t>
                      </a:r>
                      <a:endParaRPr kumimoji="1" lang="ja-JP" altLang="en-US" sz="105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85000"/>
                        <a:alpha val="79000"/>
                      </a:schemeClr>
                    </a:solidFill>
                  </a:tcPr>
                </a:tc>
                <a:tc>
                  <a:txBody>
                    <a:bodyPr/>
                    <a:lstStyle/>
                    <a:p>
                      <a:pPr marL="0" marR="0" lvl="0" indent="0" algn="ctr" defTabSz="685800" rtl="0" eaLnBrk="1" fontAlgn="auto" latinLnBrk="0" hangingPunct="1">
                        <a:lnSpc>
                          <a:spcPts val="1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a:t>
                      </a:r>
                      <a:endParaRPr kumimoji="1" lang="en-US" altLang="ja-JP" sz="105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endParaRPr>
                    </a:p>
                    <a:p>
                      <a:pPr marL="0" marR="0" lvl="0" indent="0" algn="ctr" defTabSz="685800" rtl="0" eaLnBrk="1" fontAlgn="auto" latinLnBrk="0" hangingPunct="1">
                        <a:lnSpc>
                          <a:spcPts val="1000"/>
                        </a:lnSpc>
                        <a:spcBef>
                          <a:spcPts val="0"/>
                        </a:spcBef>
                        <a:spcAft>
                          <a:spcPts val="0"/>
                        </a:spcAft>
                        <a:buClrTx/>
                        <a:buSzTx/>
                        <a:buFontTx/>
                        <a:buNone/>
                        <a:tabLst/>
                        <a:defRPr/>
                      </a:pPr>
                      <a:r>
                        <a:rPr kumimoji="1" lang="ja-JP" altLang="en-US" sz="600" b="0" i="0" u="none" strike="noStrike" kern="1200" cap="none" spc="-15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常閉を除く</a:t>
                      </a:r>
                      <a:endParaRPr kumimoji="1" lang="ja-JP" altLang="en-US" sz="105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85000"/>
                        <a:alpha val="79000"/>
                      </a:schemeClr>
                    </a:solidFill>
                  </a:tcPr>
                </a:tc>
                <a:extLst>
                  <a:ext uri="{0D108BD9-81ED-4DB2-BD59-A6C34878D82A}">
                    <a16:rowId xmlns:a16="http://schemas.microsoft.com/office/drawing/2014/main" val="2843745080"/>
                  </a:ext>
                </a:extLst>
              </a:tr>
            </a:tbl>
          </a:graphicData>
        </a:graphic>
      </p:graphicFrame>
      <p:grpSp>
        <p:nvGrpSpPr>
          <p:cNvPr id="58" name="グループ化 57">
            <a:extLst>
              <a:ext uri="{FF2B5EF4-FFF2-40B4-BE49-F238E27FC236}">
                <a16:creationId xmlns:a16="http://schemas.microsoft.com/office/drawing/2014/main" id="{61526A87-6C79-6879-521F-25412E84BDB7}"/>
              </a:ext>
            </a:extLst>
          </p:cNvPr>
          <p:cNvGrpSpPr/>
          <p:nvPr/>
        </p:nvGrpSpPr>
        <p:grpSpPr>
          <a:xfrm>
            <a:off x="115310" y="734916"/>
            <a:ext cx="6557695" cy="425245"/>
            <a:chOff x="158433" y="2224965"/>
            <a:chExt cx="6652495" cy="425245"/>
          </a:xfrm>
        </p:grpSpPr>
        <p:sp>
          <p:nvSpPr>
            <p:cNvPr id="59" name="正方形/長方形 58">
              <a:extLst>
                <a:ext uri="{FF2B5EF4-FFF2-40B4-BE49-F238E27FC236}">
                  <a16:creationId xmlns:a16="http://schemas.microsoft.com/office/drawing/2014/main" id="{EFDCD5EA-553B-C17E-32BE-FF47B0257B94}"/>
                </a:ext>
              </a:extLst>
            </p:cNvPr>
            <p:cNvSpPr/>
            <p:nvPr/>
          </p:nvSpPr>
          <p:spPr>
            <a:xfrm>
              <a:off x="623820" y="2569285"/>
              <a:ext cx="4668937" cy="56919"/>
            </a:xfrm>
            <a:prstGeom prst="rect">
              <a:avLst/>
            </a:prstGeom>
            <a:solidFill>
              <a:srgbClr val="FFFF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2" name="正方形/長方形 61">
              <a:extLst>
                <a:ext uri="{FF2B5EF4-FFF2-40B4-BE49-F238E27FC236}">
                  <a16:creationId xmlns:a16="http://schemas.microsoft.com/office/drawing/2014/main" id="{21419791-BE45-606C-33BC-3A3D21E88FB3}"/>
                </a:ext>
              </a:extLst>
            </p:cNvPr>
            <p:cNvSpPr/>
            <p:nvPr/>
          </p:nvSpPr>
          <p:spPr>
            <a:xfrm>
              <a:off x="158433" y="2224965"/>
              <a:ext cx="6652495" cy="425245"/>
            </a:xfrm>
            <a:prstGeom prst="rect">
              <a:avLst/>
            </a:prstGeom>
            <a:noFill/>
            <a:ln>
              <a:noFill/>
            </a:ln>
          </p:spPr>
          <p:txBody>
            <a:bodyPr wrap="square" anchor="ctr">
              <a:spAutoFit/>
            </a:bodyPr>
            <a:lstStyle/>
            <a:p>
              <a:pPr>
                <a:lnSpc>
                  <a:spcPts val="3000"/>
                </a:lnSpc>
              </a:pPr>
              <a:r>
                <a:rPr lang="ja-JP" altLang="en-US" sz="2400" b="1" kern="100" dirty="0">
                  <a:latin typeface="BIZ UDPゴシック" panose="020B0400000000000000" pitchFamily="50" charset="-128"/>
                  <a:ea typeface="BIZ UDPゴシック" panose="020B0400000000000000" pitchFamily="50" charset="-128"/>
                  <a:cs typeface="Times New Roman" panose="02020603050405020304" pitchFamily="18" charset="0"/>
                </a:rPr>
                <a:t>１．定期報告種別・報告周期</a:t>
              </a:r>
              <a:r>
                <a:rPr lang="ja-JP" altLang="en-US" sz="1600" kern="100" dirty="0">
                  <a:latin typeface="BIZ UDPゴシック" panose="020B0400000000000000" pitchFamily="50" charset="-128"/>
                  <a:ea typeface="BIZ UDPゴシック" panose="020B0400000000000000" pitchFamily="50" charset="-128"/>
                  <a:cs typeface="Times New Roman" panose="02020603050405020304" pitchFamily="18" charset="0"/>
                </a:rPr>
                <a:t>が</a:t>
              </a:r>
              <a:r>
                <a:rPr lang="ja-JP" altLang="en-US" sz="2400" b="1" kern="100" dirty="0">
                  <a:latin typeface="BIZ UDPゴシック" panose="020B0400000000000000" pitchFamily="50" charset="-128"/>
                  <a:ea typeface="BIZ UDPゴシック" panose="020B0400000000000000" pitchFamily="50" charset="-128"/>
                  <a:cs typeface="Times New Roman" panose="02020603050405020304" pitchFamily="18" charset="0"/>
                </a:rPr>
                <a:t>変わり</a:t>
              </a:r>
              <a:r>
                <a:rPr lang="ja-JP" altLang="en-US" sz="1600" kern="100" dirty="0">
                  <a:latin typeface="BIZ UDPゴシック" panose="020B0400000000000000" pitchFamily="50" charset="-128"/>
                  <a:ea typeface="BIZ UDPゴシック" panose="020B0400000000000000" pitchFamily="50" charset="-128"/>
                  <a:cs typeface="Times New Roman" panose="02020603050405020304" pitchFamily="18" charset="0"/>
                </a:rPr>
                <a:t>ます</a:t>
              </a:r>
              <a:endParaRPr lang="ja-JP" altLang="en-US" sz="1600" b="1" kern="100" dirty="0">
                <a:latin typeface="BIZ UDPゴシック" panose="020B0400000000000000" pitchFamily="50" charset="-128"/>
                <a:ea typeface="BIZ UDPゴシック" panose="020B0400000000000000" pitchFamily="50" charset="-128"/>
                <a:cs typeface="Times New Roman" panose="02020603050405020304" pitchFamily="18" charset="0"/>
              </a:endParaRPr>
            </a:p>
          </p:txBody>
        </p:sp>
      </p:grpSp>
      <p:sp>
        <p:nvSpPr>
          <p:cNvPr id="64" name="正方形/長方形 63">
            <a:extLst>
              <a:ext uri="{FF2B5EF4-FFF2-40B4-BE49-F238E27FC236}">
                <a16:creationId xmlns:a16="http://schemas.microsoft.com/office/drawing/2014/main" id="{FE46FE67-04C4-BF62-CFF6-8B8D30CC5D10}"/>
              </a:ext>
            </a:extLst>
          </p:cNvPr>
          <p:cNvSpPr/>
          <p:nvPr/>
        </p:nvSpPr>
        <p:spPr>
          <a:xfrm>
            <a:off x="243742" y="2089417"/>
            <a:ext cx="1760166" cy="331501"/>
          </a:xfrm>
          <a:prstGeom prst="rect">
            <a:avLst/>
          </a:prstGeom>
          <a:noFill/>
          <a:ln>
            <a:noFill/>
          </a:ln>
        </p:spPr>
        <p:txBody>
          <a:bodyPr wrap="square" anchor="ctr">
            <a:spAutoFit/>
          </a:bodyPr>
          <a:lstStyle/>
          <a:p>
            <a:pPr>
              <a:lnSpc>
                <a:spcPts val="1000"/>
              </a:lnSpc>
            </a:pPr>
            <a:r>
              <a:rPr lang="en-US" altLang="ja-JP" sz="800" kern="100" dirty="0">
                <a:solidFill>
                  <a:schemeClr val="bg1"/>
                </a:solidFill>
                <a:latin typeface="BIZ UDPゴシック" panose="020B0400000000000000" pitchFamily="50" charset="-128"/>
                <a:ea typeface="BIZ UDPゴシック" panose="020B0400000000000000" pitchFamily="50" charset="-128"/>
                <a:cs typeface="Times New Roman" panose="02020603050405020304" pitchFamily="18" charset="0"/>
              </a:rPr>
              <a:t>※</a:t>
            </a:r>
            <a:r>
              <a:rPr lang="ja-JP" altLang="en-US" sz="800" kern="100" dirty="0">
                <a:solidFill>
                  <a:schemeClr val="bg1"/>
                </a:solidFill>
                <a:latin typeface="BIZ UDPゴシック" panose="020B0400000000000000" pitchFamily="50" charset="-128"/>
                <a:ea typeface="BIZ UDPゴシック" panose="020B0400000000000000" pitchFamily="50" charset="-128"/>
                <a:cs typeface="Times New Roman" panose="02020603050405020304" pitchFamily="18" charset="0"/>
              </a:rPr>
              <a:t>検査対象範囲は</a:t>
            </a:r>
            <a:endParaRPr lang="en-US" altLang="ja-JP" sz="800" kern="100" dirty="0">
              <a:solidFill>
                <a:schemeClr val="bg1"/>
              </a:solidFill>
              <a:latin typeface="BIZ UDPゴシック" panose="020B0400000000000000" pitchFamily="50" charset="-128"/>
              <a:ea typeface="BIZ UDPゴシック" panose="020B0400000000000000" pitchFamily="50" charset="-128"/>
              <a:cs typeface="Times New Roman" panose="02020603050405020304" pitchFamily="18" charset="0"/>
            </a:endParaRPr>
          </a:p>
          <a:p>
            <a:pPr>
              <a:lnSpc>
                <a:spcPts val="1000"/>
              </a:lnSpc>
            </a:pPr>
            <a:r>
              <a:rPr lang="ja-JP" altLang="en-US" sz="800" kern="100" dirty="0">
                <a:solidFill>
                  <a:schemeClr val="bg1"/>
                </a:solidFill>
                <a:latin typeface="BIZ UDPゴシック" panose="020B0400000000000000" pitchFamily="50" charset="-128"/>
                <a:ea typeface="BIZ UDPゴシック" panose="020B0400000000000000" pitchFamily="50" charset="-128"/>
                <a:cs typeface="Times New Roman" panose="02020603050405020304" pitchFamily="18" charset="0"/>
              </a:rPr>
              <a:t>「各階の主要なもの」に限ります。</a:t>
            </a:r>
            <a:endParaRPr lang="ja-JP" altLang="en-US" sz="400" kern="100" dirty="0">
              <a:solidFill>
                <a:schemeClr val="bg1"/>
              </a:solidFill>
              <a:latin typeface="BIZ UDPゴシック" panose="020B0400000000000000" pitchFamily="50" charset="-128"/>
              <a:ea typeface="BIZ UDPゴシック" panose="020B0400000000000000" pitchFamily="50" charset="-128"/>
              <a:cs typeface="Times New Roman" panose="02020603050405020304" pitchFamily="18" charset="0"/>
            </a:endParaRPr>
          </a:p>
        </p:txBody>
      </p:sp>
      <p:sp>
        <p:nvSpPr>
          <p:cNvPr id="65" name="正方形/長方形 64">
            <a:extLst>
              <a:ext uri="{FF2B5EF4-FFF2-40B4-BE49-F238E27FC236}">
                <a16:creationId xmlns:a16="http://schemas.microsoft.com/office/drawing/2014/main" id="{4C1E6649-0040-4236-40A0-D47C3DCC5133}"/>
              </a:ext>
            </a:extLst>
          </p:cNvPr>
          <p:cNvSpPr/>
          <p:nvPr/>
        </p:nvSpPr>
        <p:spPr>
          <a:xfrm>
            <a:off x="1952919" y="3367678"/>
            <a:ext cx="4905081" cy="397481"/>
          </a:xfrm>
          <a:prstGeom prst="rect">
            <a:avLst/>
          </a:prstGeom>
          <a:noFill/>
          <a:ln>
            <a:noFill/>
          </a:ln>
        </p:spPr>
        <p:txBody>
          <a:bodyPr wrap="square" anchor="ctr">
            <a:spAutoFit/>
          </a:bodyPr>
          <a:lstStyle/>
          <a:p>
            <a:pPr>
              <a:lnSpc>
                <a:spcPts val="3000"/>
              </a:lnSpc>
            </a:pPr>
            <a:r>
              <a:rPr lang="ja-JP" altLang="en-US" sz="900" kern="100" dirty="0">
                <a:latin typeface="BIZ UDPゴシック" panose="020B0400000000000000" pitchFamily="50" charset="-128"/>
                <a:ea typeface="BIZ UDPゴシック" panose="020B0400000000000000" pitchFamily="50" charset="-128"/>
                <a:cs typeface="Times New Roman" panose="02020603050405020304" pitchFamily="18" charset="0"/>
              </a:rPr>
              <a:t>注）「可動式防煙壁」は、建築設備の検査対象として新たに追加されます。</a:t>
            </a:r>
            <a:endParaRPr lang="en-US" altLang="ja-JP" sz="900" kern="100" dirty="0">
              <a:latin typeface="BIZ UDPゴシック" panose="020B0400000000000000" pitchFamily="50" charset="-128"/>
              <a:ea typeface="BIZ UDPゴシック" panose="020B0400000000000000" pitchFamily="50" charset="-128"/>
              <a:cs typeface="Times New Roman" panose="02020603050405020304" pitchFamily="18" charset="0"/>
            </a:endParaRPr>
          </a:p>
        </p:txBody>
      </p:sp>
    </p:spTree>
    <p:extLst>
      <p:ext uri="{BB962C8B-B14F-4D97-AF65-F5344CB8AC3E}">
        <p14:creationId xmlns:p14="http://schemas.microsoft.com/office/powerpoint/2010/main" val="28389554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3" name="表 42"/>
          <p:cNvGraphicFramePr>
            <a:graphicFrameLocks noGrp="1"/>
          </p:cNvGraphicFramePr>
          <p:nvPr>
            <p:extLst>
              <p:ext uri="{D42A27DB-BD31-4B8C-83A1-F6EECF244321}">
                <p14:modId xmlns:p14="http://schemas.microsoft.com/office/powerpoint/2010/main" val="2634535914"/>
              </p:ext>
            </p:extLst>
          </p:nvPr>
        </p:nvGraphicFramePr>
        <p:xfrm>
          <a:off x="107275" y="7242441"/>
          <a:ext cx="6628376" cy="2199798"/>
        </p:xfrm>
        <a:graphic>
          <a:graphicData uri="http://schemas.openxmlformats.org/drawingml/2006/table">
            <a:tbl>
              <a:tblPr firstRow="1" firstCol="1" bandRow="1">
                <a:tableStyleId>{5C22544A-7EE6-4342-B048-85BDC9FD1C3A}</a:tableStyleId>
              </a:tblPr>
              <a:tblGrid>
                <a:gridCol w="945410">
                  <a:extLst>
                    <a:ext uri="{9D8B030D-6E8A-4147-A177-3AD203B41FA5}">
                      <a16:colId xmlns:a16="http://schemas.microsoft.com/office/drawing/2014/main" val="20000"/>
                    </a:ext>
                  </a:extLst>
                </a:gridCol>
                <a:gridCol w="1955502">
                  <a:extLst>
                    <a:ext uri="{9D8B030D-6E8A-4147-A177-3AD203B41FA5}">
                      <a16:colId xmlns:a16="http://schemas.microsoft.com/office/drawing/2014/main" val="20001"/>
                    </a:ext>
                  </a:extLst>
                </a:gridCol>
                <a:gridCol w="2198907">
                  <a:extLst>
                    <a:ext uri="{9D8B030D-6E8A-4147-A177-3AD203B41FA5}">
                      <a16:colId xmlns:a16="http://schemas.microsoft.com/office/drawing/2014/main" val="4193148018"/>
                    </a:ext>
                  </a:extLst>
                </a:gridCol>
                <a:gridCol w="1528557">
                  <a:extLst>
                    <a:ext uri="{9D8B030D-6E8A-4147-A177-3AD203B41FA5}">
                      <a16:colId xmlns:a16="http://schemas.microsoft.com/office/drawing/2014/main" val="1359087049"/>
                    </a:ext>
                  </a:extLst>
                </a:gridCol>
              </a:tblGrid>
              <a:tr h="297736">
                <a:tc>
                  <a:txBody>
                    <a:bodyPr/>
                    <a:lstStyle/>
                    <a:p>
                      <a:pPr algn="ctr">
                        <a:spcAft>
                          <a:spcPts val="0"/>
                        </a:spcAft>
                      </a:pPr>
                      <a:r>
                        <a:rPr lang="ja-JP" altLang="en-US" sz="1050" b="0" kern="100" dirty="0">
                          <a:effectLst/>
                          <a:latin typeface="Meiryo UI" panose="020B0604030504040204" pitchFamily="50" charset="-128"/>
                          <a:ea typeface="Meiryo UI" panose="020B0604030504040204" pitchFamily="50" charset="-128"/>
                        </a:rPr>
                        <a:t>受付対象</a:t>
                      </a:r>
                      <a:endParaRPr lang="ja-JP" sz="1050" b="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A50021">
                        <a:alpha val="70000"/>
                      </a:srgbClr>
                    </a:solidFill>
                  </a:tcPr>
                </a:tc>
                <a:tc>
                  <a:txBody>
                    <a:bodyPr/>
                    <a:lstStyle/>
                    <a:p>
                      <a:pPr algn="ctr">
                        <a:spcAft>
                          <a:spcPts val="0"/>
                        </a:spcAft>
                      </a:pPr>
                      <a:r>
                        <a:rPr lang="ja-JP" sz="1050" b="0" kern="100" dirty="0">
                          <a:effectLst/>
                          <a:latin typeface="Meiryo UI" panose="020B0604030504040204" pitchFamily="50" charset="-128"/>
                          <a:ea typeface="Meiryo UI" panose="020B0604030504040204" pitchFamily="50" charset="-128"/>
                        </a:rPr>
                        <a:t>所管区域</a:t>
                      </a:r>
                      <a:endParaRPr lang="en-US" altLang="ja-JP" sz="1050" b="0" kern="100" dirty="0">
                        <a:effectLst/>
                        <a:latin typeface="Meiryo UI" panose="020B0604030504040204" pitchFamily="50" charset="-128"/>
                        <a:ea typeface="Meiryo UI" panose="020B0604030504040204" pitchFamily="50" charset="-128"/>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A50021">
                        <a:alpha val="70000"/>
                      </a:srgbClr>
                    </a:solidFill>
                  </a:tcPr>
                </a:tc>
                <a:tc>
                  <a:txBody>
                    <a:bodyPr/>
                    <a:lstStyle/>
                    <a:p>
                      <a:pPr algn="ctr">
                        <a:spcAft>
                          <a:spcPts val="0"/>
                        </a:spcAft>
                      </a:pPr>
                      <a:r>
                        <a:rPr lang="ja-JP" altLang="en-US" sz="1050" b="0" kern="100" dirty="0">
                          <a:effectLst/>
                          <a:latin typeface="Meiryo UI" panose="020B0604030504040204" pitchFamily="50" charset="-128"/>
                          <a:ea typeface="Meiryo UI" panose="020B0604030504040204" pitchFamily="50" charset="-128"/>
                        </a:rPr>
                        <a:t>所管部署・連絡先</a:t>
                      </a:r>
                      <a:endParaRPr lang="en-US" altLang="ja-JP" sz="1050" b="0" kern="100" dirty="0">
                        <a:effectLst/>
                        <a:latin typeface="Meiryo UI" panose="020B0604030504040204" pitchFamily="50" charset="-128"/>
                        <a:ea typeface="Meiryo UI" panose="020B0604030504040204" pitchFamily="50" charset="-128"/>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A50021">
                        <a:alpha val="70000"/>
                      </a:srgbClr>
                    </a:solidFill>
                  </a:tcPr>
                </a:tc>
                <a:tc>
                  <a:txBody>
                    <a:bodyPr/>
                    <a:lstStyle/>
                    <a:p>
                      <a:pPr algn="ctr">
                        <a:spcAft>
                          <a:spcPts val="0"/>
                        </a:spcAft>
                      </a:pPr>
                      <a:r>
                        <a:rPr lang="ja-JP" altLang="en-US" sz="1050" b="0" kern="100" dirty="0">
                          <a:effectLst/>
                          <a:latin typeface="Meiryo UI" panose="020B0604030504040204" pitchFamily="50" charset="-128"/>
                          <a:ea typeface="Meiryo UI" panose="020B0604030504040204" pitchFamily="50" charset="-128"/>
                        </a:rPr>
                        <a:t>住所</a:t>
                      </a:r>
                      <a:endParaRPr lang="en-US" altLang="ja-JP" sz="1050" b="0" kern="100" dirty="0">
                        <a:effectLst/>
                        <a:latin typeface="Meiryo UI" panose="020B0604030504040204" pitchFamily="50" charset="-128"/>
                        <a:ea typeface="Meiryo UI" panose="020B0604030504040204" pitchFamily="50" charset="-128"/>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A50021">
                        <a:alpha val="70000"/>
                      </a:srgbClr>
                    </a:solidFill>
                  </a:tcPr>
                </a:tc>
                <a:extLst>
                  <a:ext uri="{0D108BD9-81ED-4DB2-BD59-A6C34878D82A}">
                    <a16:rowId xmlns:a16="http://schemas.microsoft.com/office/drawing/2014/main" val="10000"/>
                  </a:ext>
                </a:extLst>
              </a:tr>
              <a:tr h="567540">
                <a:tc rowSpan="3">
                  <a:txBody>
                    <a:bodyPr/>
                    <a:lstStyle/>
                    <a:p>
                      <a:pPr algn="just">
                        <a:spcAft>
                          <a:spcPts val="0"/>
                        </a:spcAft>
                      </a:pPr>
                      <a:r>
                        <a:rPr lang="ja-JP" altLang="en-US" sz="1050" b="0" kern="100" dirty="0">
                          <a:effectLst/>
                          <a:latin typeface="Meiryo UI" panose="020B0604030504040204" pitchFamily="50" charset="-128"/>
                          <a:ea typeface="Meiryo UI" panose="020B0604030504040204" pitchFamily="50" charset="-128"/>
                          <a:cs typeface="Times New Roman" panose="02020603050405020304" pitchFamily="18" charset="0"/>
                        </a:rPr>
                        <a:t>・特定建築物</a:t>
                      </a:r>
                      <a:endParaRPr lang="en-US" altLang="ja-JP" sz="1050" b="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algn="just">
                        <a:spcAft>
                          <a:spcPts val="0"/>
                        </a:spcAft>
                      </a:pPr>
                      <a:r>
                        <a:rPr lang="ja-JP" altLang="en-US" sz="1050" b="0" kern="100" dirty="0">
                          <a:effectLst/>
                          <a:latin typeface="Meiryo UI" panose="020B0604030504040204" pitchFamily="50" charset="-128"/>
                          <a:ea typeface="Meiryo UI" panose="020B0604030504040204" pitchFamily="50" charset="-128"/>
                          <a:cs typeface="Times New Roman" panose="02020603050405020304" pitchFamily="18" charset="0"/>
                        </a:rPr>
                        <a:t>・建築設備</a:t>
                      </a:r>
                      <a:endParaRPr lang="en-US" altLang="ja-JP" sz="1050" b="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algn="just">
                        <a:spcAft>
                          <a:spcPts val="0"/>
                        </a:spcAft>
                      </a:pPr>
                      <a:r>
                        <a:rPr lang="ja-JP" altLang="en-US" sz="1050" b="0" kern="100" dirty="0">
                          <a:effectLst/>
                          <a:latin typeface="Meiryo UI" panose="020B0604030504040204" pitchFamily="50" charset="-128"/>
                          <a:ea typeface="Meiryo UI" panose="020B0604030504040204" pitchFamily="50" charset="-128"/>
                          <a:cs typeface="Times New Roman" panose="02020603050405020304" pitchFamily="18" charset="0"/>
                        </a:rPr>
                        <a:t>・防火設備</a:t>
                      </a:r>
                      <a:endParaRPr lang="ja-JP" sz="1050" b="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A50021">
                        <a:alpha val="71000"/>
                      </a:srgbClr>
                    </a:solidFill>
                  </a:tcPr>
                </a:tc>
                <a:tc>
                  <a:txBody>
                    <a:bodyPr/>
                    <a:lstStyle/>
                    <a:p>
                      <a:pPr algn="l">
                        <a:lnSpc>
                          <a:spcPts val="1100"/>
                        </a:lnSpc>
                        <a:spcAft>
                          <a:spcPts val="0"/>
                        </a:spcAft>
                      </a:pPr>
                      <a:r>
                        <a:rPr lang="ja-JP" sz="900" kern="100" dirty="0">
                          <a:effectLst/>
                          <a:latin typeface="Meiryo UI" panose="020B0604030504040204" pitchFamily="50" charset="-128"/>
                          <a:ea typeface="Meiryo UI" panose="020B0604030504040204" pitchFamily="50" charset="-128"/>
                        </a:rPr>
                        <a:t>竹原市、大竹市、江田島市、府中町、海田町、熊野町、坂町、安芸太田町、北広島町、大崎上島町</a:t>
                      </a:r>
                      <a:endParaRPr lang="ja-JP" sz="9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lumMod val="85000"/>
                        <a:alpha val="82000"/>
                      </a:schemeClr>
                    </a:solidFill>
                  </a:tcPr>
                </a:tc>
                <a:tc>
                  <a:txBody>
                    <a:bodyPr/>
                    <a:lstStyle/>
                    <a:p>
                      <a:pPr algn="just">
                        <a:lnSpc>
                          <a:spcPct val="100000"/>
                        </a:lnSpc>
                        <a:spcAft>
                          <a:spcPts val="0"/>
                        </a:spcAft>
                      </a:pPr>
                      <a:r>
                        <a:rPr lang="ja-JP" altLang="ja-JP" sz="900" kern="100" dirty="0">
                          <a:effectLst/>
                          <a:latin typeface="Meiryo UI" panose="020B0604030504040204" pitchFamily="50" charset="-128"/>
                          <a:ea typeface="Meiryo UI" panose="020B0604030504040204" pitchFamily="50" charset="-128"/>
                        </a:rPr>
                        <a:t>西部建設事務所建築課</a:t>
                      </a:r>
                      <a:endParaRPr lang="en-US" altLang="ja-JP" sz="900" kern="100" dirty="0">
                        <a:effectLst/>
                        <a:latin typeface="Meiryo UI" panose="020B0604030504040204" pitchFamily="50" charset="-128"/>
                        <a:ea typeface="Meiryo UI" panose="020B0604030504040204" pitchFamily="50" charset="-128"/>
                      </a:endParaRPr>
                    </a:p>
                    <a:p>
                      <a:pPr marL="0" marR="0" lvl="0" indent="0" algn="just" defTabSz="685800" rtl="0" eaLnBrk="1" fontAlgn="auto" latinLnBrk="0" hangingPunct="1">
                        <a:lnSpc>
                          <a:spcPct val="100000"/>
                        </a:lnSpc>
                        <a:spcBef>
                          <a:spcPts val="0"/>
                        </a:spcBef>
                        <a:spcAft>
                          <a:spcPts val="0"/>
                        </a:spcAft>
                        <a:buClrTx/>
                        <a:buSzTx/>
                        <a:buFontTx/>
                        <a:buNone/>
                        <a:tabLst/>
                        <a:defRPr/>
                      </a:pPr>
                      <a:r>
                        <a:rPr lang="ja-JP" altLang="en-US" sz="900" kern="100" dirty="0">
                          <a:effectLst/>
                          <a:latin typeface="Meiryo UI" panose="020B0604030504040204" pitchFamily="50" charset="-128"/>
                          <a:ea typeface="Meiryo UI" panose="020B0604030504040204" pitchFamily="50" charset="-128"/>
                        </a:rPr>
                        <a:t>（</a:t>
                      </a:r>
                      <a:r>
                        <a:rPr lang="en-US" altLang="ja-JP" sz="900" kern="100" dirty="0">
                          <a:effectLst/>
                          <a:latin typeface="Meiryo UI" panose="020B0604030504040204" pitchFamily="50" charset="-128"/>
                          <a:ea typeface="Meiryo UI" panose="020B0604030504040204" pitchFamily="50" charset="-128"/>
                        </a:rPr>
                        <a:t>082-250-8158</a:t>
                      </a:r>
                      <a:r>
                        <a:rPr lang="ja-JP" altLang="en-US" sz="900" kern="100" dirty="0">
                          <a:effectLst/>
                          <a:latin typeface="Meiryo UI" panose="020B0604030504040204" pitchFamily="50" charset="-128"/>
                          <a:ea typeface="Meiryo UI" panose="020B0604030504040204" pitchFamily="50" charset="-128"/>
                        </a:rPr>
                        <a:t>）</a:t>
                      </a:r>
                      <a:endParaRPr lang="ja-JP" sz="9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lumMod val="85000"/>
                        <a:alpha val="82000"/>
                      </a:schemeClr>
                    </a:solidFill>
                  </a:tcPr>
                </a:tc>
                <a:tc>
                  <a:txBody>
                    <a:bodyPr/>
                    <a:lstStyle/>
                    <a:p>
                      <a:pPr algn="just">
                        <a:lnSpc>
                          <a:spcPts val="1100"/>
                        </a:lnSpc>
                        <a:spcAft>
                          <a:spcPts val="0"/>
                        </a:spcAft>
                      </a:pPr>
                      <a:r>
                        <a:rPr lang="ja-JP" altLang="en-US" sz="900" kern="100" dirty="0">
                          <a:effectLst/>
                          <a:latin typeface="Meiryo UI" panose="020B0604030504040204" pitchFamily="50" charset="-128"/>
                          <a:ea typeface="Meiryo UI" panose="020B0604030504040204" pitchFamily="50" charset="-128"/>
                          <a:cs typeface="Times New Roman" panose="02020603050405020304" pitchFamily="18" charset="0"/>
                        </a:rPr>
                        <a:t>広島市南区比治山本町</a:t>
                      </a:r>
                      <a:endParaRPr lang="en-US" altLang="ja-JP" sz="9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algn="just">
                        <a:lnSpc>
                          <a:spcPts val="1100"/>
                        </a:lnSpc>
                        <a:spcAft>
                          <a:spcPts val="0"/>
                        </a:spcAft>
                      </a:pPr>
                      <a:r>
                        <a:rPr lang="en-US" altLang="ja-JP" sz="900" kern="100" dirty="0">
                          <a:effectLst/>
                          <a:latin typeface="Meiryo UI" panose="020B0604030504040204" pitchFamily="50" charset="-128"/>
                          <a:ea typeface="Meiryo UI" panose="020B0604030504040204" pitchFamily="50" charset="-128"/>
                          <a:cs typeface="Times New Roman" panose="02020603050405020304" pitchFamily="18" charset="0"/>
                        </a:rPr>
                        <a:t>16-12</a:t>
                      </a:r>
                      <a:endParaRPr lang="ja-JP" sz="9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lumMod val="85000"/>
                        <a:alpha val="82000"/>
                      </a:schemeClr>
                    </a:solidFill>
                  </a:tcPr>
                </a:tc>
                <a:extLst>
                  <a:ext uri="{0D108BD9-81ED-4DB2-BD59-A6C34878D82A}">
                    <a16:rowId xmlns:a16="http://schemas.microsoft.com/office/drawing/2014/main" val="10002"/>
                  </a:ext>
                </a:extLst>
              </a:tr>
              <a:tr h="565469">
                <a:tc vMerge="1">
                  <a:txBody>
                    <a:bodyPr/>
                    <a:lstStyle/>
                    <a:p>
                      <a:pPr algn="just">
                        <a:spcAft>
                          <a:spcPts val="0"/>
                        </a:spcAft>
                      </a:pPr>
                      <a:endParaRPr lang="ja-JP" sz="14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rgbClr val="C00000"/>
                      </a:solidFill>
                      <a:prstDash val="solid"/>
                      <a:round/>
                      <a:headEnd type="none" w="med" len="med"/>
                      <a:tailEnd type="none" w="med" len="med"/>
                    </a:lnL>
                    <a:solidFill>
                      <a:srgbClr val="A50021"/>
                    </a:solidFill>
                  </a:tcPr>
                </a:tc>
                <a:tc>
                  <a:txBody>
                    <a:bodyPr/>
                    <a:lstStyle/>
                    <a:p>
                      <a:pPr algn="l">
                        <a:lnSpc>
                          <a:spcPts val="1100"/>
                        </a:lnSpc>
                        <a:spcAft>
                          <a:spcPts val="0"/>
                        </a:spcAft>
                      </a:pPr>
                      <a:r>
                        <a:rPr lang="ja-JP" altLang="en-US" sz="900" kern="100" dirty="0">
                          <a:effectLst/>
                          <a:latin typeface="Meiryo UI" panose="020B0604030504040204" pitchFamily="50" charset="-128"/>
                          <a:ea typeface="Meiryo UI" panose="020B0604030504040204" pitchFamily="50" charset="-128"/>
                          <a:cs typeface="Times New Roman" panose="02020603050405020304" pitchFamily="18" charset="0"/>
                        </a:rPr>
                        <a:t>府中市、世羅町、神石高原町</a:t>
                      </a:r>
                      <a:endParaRPr lang="ja-JP" sz="9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lumMod val="85000"/>
                        <a:alpha val="82000"/>
                      </a:schemeClr>
                    </a:solidFill>
                  </a:tcPr>
                </a:tc>
                <a:tc>
                  <a:txBody>
                    <a:bodyPr/>
                    <a:lstStyle/>
                    <a:p>
                      <a:pPr algn="just">
                        <a:spcAft>
                          <a:spcPts val="0"/>
                        </a:spcAft>
                      </a:pPr>
                      <a:r>
                        <a:rPr lang="ja-JP" altLang="en-US" sz="900" kern="100" dirty="0">
                          <a:effectLst/>
                          <a:latin typeface="Meiryo UI" panose="020B0604030504040204" pitchFamily="50" charset="-128"/>
                          <a:ea typeface="Meiryo UI" panose="020B0604030504040204" pitchFamily="50" charset="-128"/>
                          <a:cs typeface="Times New Roman" panose="02020603050405020304" pitchFamily="18" charset="0"/>
                        </a:rPr>
                        <a:t>東部建設事務所建築課</a:t>
                      </a:r>
                      <a:endParaRPr lang="en-US" altLang="ja-JP" sz="9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algn="just">
                        <a:spcAft>
                          <a:spcPts val="0"/>
                        </a:spcAft>
                      </a:pPr>
                      <a:r>
                        <a:rPr lang="ja-JP" altLang="en-US" sz="900" kern="100" dirty="0">
                          <a:effectLst/>
                          <a:latin typeface="Meiryo UI" panose="020B0604030504040204" pitchFamily="50" charset="-128"/>
                          <a:ea typeface="Meiryo UI" panose="020B0604030504040204" pitchFamily="50" charset="-128"/>
                          <a:cs typeface="Times New Roman" panose="02020603050405020304" pitchFamily="18" charset="0"/>
                        </a:rPr>
                        <a:t>（</a:t>
                      </a:r>
                      <a:r>
                        <a:rPr lang="en-US" altLang="ja-JP" sz="900" kern="100" dirty="0">
                          <a:effectLst/>
                          <a:latin typeface="Meiryo UI" panose="020B0604030504040204" pitchFamily="50" charset="-128"/>
                          <a:ea typeface="Meiryo UI" panose="020B0604030504040204" pitchFamily="50" charset="-128"/>
                          <a:cs typeface="Times New Roman" panose="02020603050405020304" pitchFamily="18" charset="0"/>
                        </a:rPr>
                        <a:t>084-921-1572</a:t>
                      </a:r>
                      <a:r>
                        <a:rPr lang="ja-JP" altLang="en-US" sz="900" kern="100" dirty="0">
                          <a:effectLst/>
                          <a:latin typeface="Meiryo UI" panose="020B0604030504040204" pitchFamily="50" charset="-128"/>
                          <a:ea typeface="Meiryo UI" panose="020B0604030504040204" pitchFamily="50" charset="-128"/>
                          <a:cs typeface="Times New Roman" panose="02020603050405020304" pitchFamily="18" charset="0"/>
                        </a:rPr>
                        <a:t>）</a:t>
                      </a:r>
                      <a:endParaRPr lang="ja-JP" sz="9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lumMod val="85000"/>
                        <a:alpha val="82000"/>
                      </a:schemeClr>
                    </a:solidFill>
                  </a:tcPr>
                </a:tc>
                <a:tc>
                  <a:txBody>
                    <a:bodyPr/>
                    <a:lstStyle/>
                    <a:p>
                      <a:pPr algn="just">
                        <a:lnSpc>
                          <a:spcPts val="1700"/>
                        </a:lnSpc>
                        <a:spcAft>
                          <a:spcPts val="0"/>
                        </a:spcAft>
                      </a:pPr>
                      <a:r>
                        <a:rPr lang="ja-JP" altLang="en-US" sz="900" kern="100" dirty="0">
                          <a:effectLst/>
                          <a:latin typeface="Meiryo UI" panose="020B0604030504040204" pitchFamily="50" charset="-128"/>
                          <a:ea typeface="Meiryo UI" panose="020B0604030504040204" pitchFamily="50" charset="-128"/>
                          <a:cs typeface="Times New Roman" panose="02020603050405020304" pitchFamily="18" charset="0"/>
                        </a:rPr>
                        <a:t>福山市三吉町１丁目</a:t>
                      </a:r>
                      <a:r>
                        <a:rPr lang="en-US" altLang="ja-JP" sz="900" kern="100" dirty="0">
                          <a:effectLst/>
                          <a:latin typeface="Meiryo UI" panose="020B0604030504040204" pitchFamily="50" charset="-128"/>
                          <a:ea typeface="Meiryo UI" panose="020B0604030504040204" pitchFamily="50" charset="-128"/>
                          <a:cs typeface="Times New Roman" panose="02020603050405020304" pitchFamily="18" charset="0"/>
                        </a:rPr>
                        <a:t>1-1</a:t>
                      </a:r>
                      <a:endParaRPr lang="ja-JP" sz="9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lumMod val="85000"/>
                        <a:alpha val="82000"/>
                      </a:schemeClr>
                    </a:solidFill>
                  </a:tcPr>
                </a:tc>
                <a:extLst>
                  <a:ext uri="{0D108BD9-81ED-4DB2-BD59-A6C34878D82A}">
                    <a16:rowId xmlns:a16="http://schemas.microsoft.com/office/drawing/2014/main" val="3835060987"/>
                  </a:ext>
                </a:extLst>
              </a:tr>
              <a:tr h="316575">
                <a:tc vMerge="1">
                  <a:txBody>
                    <a:bodyPr/>
                    <a:lstStyle/>
                    <a:p>
                      <a:pPr algn="just">
                        <a:spcAft>
                          <a:spcPts val="0"/>
                        </a:spcAft>
                      </a:pPr>
                      <a:endParaRPr lang="ja-JP" sz="14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rgbClr val="C00000"/>
                      </a:solidFill>
                      <a:prstDash val="solid"/>
                      <a:round/>
                      <a:headEnd type="none" w="med" len="med"/>
                      <a:tailEnd type="none" w="med" len="med"/>
                    </a:lnL>
                    <a:solidFill>
                      <a:srgbClr val="A50021"/>
                    </a:solidFill>
                  </a:tcPr>
                </a:tc>
                <a:tc>
                  <a:txBody>
                    <a:bodyPr/>
                    <a:lstStyle/>
                    <a:p>
                      <a:pPr algn="l">
                        <a:lnSpc>
                          <a:spcPts val="1500"/>
                        </a:lnSpc>
                        <a:spcAft>
                          <a:spcPts val="0"/>
                        </a:spcAft>
                      </a:pPr>
                      <a:r>
                        <a:rPr lang="ja-JP" sz="900" kern="100" dirty="0">
                          <a:effectLst/>
                          <a:latin typeface="Meiryo UI" panose="020B0604030504040204" pitchFamily="50" charset="-128"/>
                          <a:ea typeface="Meiryo UI" panose="020B0604030504040204" pitchFamily="50" charset="-128"/>
                        </a:rPr>
                        <a:t>三次市、庄原市</a:t>
                      </a:r>
                      <a:r>
                        <a:rPr lang="ja-JP" altLang="en-US" sz="900" kern="100" dirty="0">
                          <a:effectLst/>
                          <a:latin typeface="Meiryo UI" panose="020B0604030504040204" pitchFamily="50" charset="-128"/>
                          <a:ea typeface="Meiryo UI" panose="020B0604030504040204" pitchFamily="50" charset="-128"/>
                        </a:rPr>
                        <a:t>、安芸高田市</a:t>
                      </a:r>
                      <a:endParaRPr lang="en-US" altLang="ja-JP" sz="900" kern="100" dirty="0">
                        <a:effectLst/>
                        <a:latin typeface="Meiryo UI" panose="020B0604030504040204" pitchFamily="50" charset="-128"/>
                        <a:ea typeface="Meiryo UI" panose="020B0604030504040204" pitchFamily="50" charset="-128"/>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lumMod val="85000"/>
                        <a:alpha val="82000"/>
                      </a:schemeClr>
                    </a:solidFill>
                  </a:tcPr>
                </a:tc>
                <a:tc>
                  <a:txBody>
                    <a:bodyPr/>
                    <a:lstStyle/>
                    <a:p>
                      <a:pPr algn="just">
                        <a:lnSpc>
                          <a:spcPct val="100000"/>
                        </a:lnSpc>
                        <a:spcAft>
                          <a:spcPts val="0"/>
                        </a:spcAft>
                      </a:pPr>
                      <a:r>
                        <a:rPr lang="ja-JP" altLang="ja-JP" sz="900" kern="100" dirty="0">
                          <a:effectLst/>
                          <a:latin typeface="Meiryo UI" panose="020B0604030504040204" pitchFamily="50" charset="-128"/>
                          <a:ea typeface="Meiryo UI" panose="020B0604030504040204" pitchFamily="50" charset="-128"/>
                        </a:rPr>
                        <a:t>北部建設事務所建築課</a:t>
                      </a:r>
                      <a:endParaRPr lang="en-US" altLang="ja-JP" sz="900" kern="100" dirty="0">
                        <a:effectLst/>
                        <a:latin typeface="Meiryo UI" panose="020B0604030504040204" pitchFamily="50" charset="-128"/>
                        <a:ea typeface="Meiryo UI" panose="020B0604030504040204" pitchFamily="50" charset="-128"/>
                      </a:endParaRPr>
                    </a:p>
                    <a:p>
                      <a:pPr marL="0" marR="0" lvl="0" indent="0" algn="just" defTabSz="685800" rtl="0" eaLnBrk="1" fontAlgn="auto" latinLnBrk="0" hangingPunct="1">
                        <a:lnSpc>
                          <a:spcPct val="100000"/>
                        </a:lnSpc>
                        <a:spcBef>
                          <a:spcPts val="0"/>
                        </a:spcBef>
                        <a:spcAft>
                          <a:spcPts val="0"/>
                        </a:spcAft>
                        <a:buClrTx/>
                        <a:buSzTx/>
                        <a:buFontTx/>
                        <a:buNone/>
                        <a:tabLst/>
                        <a:defRPr/>
                      </a:pPr>
                      <a:r>
                        <a:rPr lang="ja-JP" altLang="en-US" sz="900" kern="100" dirty="0">
                          <a:effectLst/>
                          <a:latin typeface="Meiryo UI" panose="020B0604030504040204" pitchFamily="50" charset="-128"/>
                          <a:ea typeface="Meiryo UI" panose="020B0604030504040204" pitchFamily="50" charset="-128"/>
                        </a:rPr>
                        <a:t>（</a:t>
                      </a:r>
                      <a:r>
                        <a:rPr lang="en-US" altLang="ja-JP" sz="900" kern="100" dirty="0">
                          <a:effectLst/>
                          <a:latin typeface="Meiryo UI" panose="020B0604030504040204" pitchFamily="50" charset="-128"/>
                          <a:ea typeface="Meiryo UI" panose="020B0604030504040204" pitchFamily="50" charset="-128"/>
                        </a:rPr>
                        <a:t>0824-63-5209</a:t>
                      </a:r>
                      <a:r>
                        <a:rPr lang="ja-JP" altLang="en-US" sz="900" kern="100" dirty="0">
                          <a:effectLst/>
                          <a:latin typeface="Meiryo UI" panose="020B0604030504040204" pitchFamily="50" charset="-128"/>
                          <a:ea typeface="Meiryo UI" panose="020B0604030504040204" pitchFamily="50" charset="-128"/>
                        </a:rPr>
                        <a:t>）</a:t>
                      </a:r>
                      <a:endParaRPr lang="ja-JP" sz="9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lumMod val="85000"/>
                        <a:alpha val="82000"/>
                      </a:schemeClr>
                    </a:solidFill>
                  </a:tcPr>
                </a:tc>
                <a:tc>
                  <a:txBody>
                    <a:bodyPr/>
                    <a:lstStyle/>
                    <a:p>
                      <a:pPr algn="just">
                        <a:lnSpc>
                          <a:spcPts val="1500"/>
                        </a:lnSpc>
                        <a:spcAft>
                          <a:spcPts val="0"/>
                        </a:spcAft>
                      </a:pPr>
                      <a:r>
                        <a:rPr lang="ja-JP" altLang="en-US" sz="900" kern="100" dirty="0">
                          <a:effectLst/>
                          <a:latin typeface="Meiryo UI" panose="020B0604030504040204" pitchFamily="50" charset="-128"/>
                          <a:ea typeface="Meiryo UI" panose="020B0604030504040204" pitchFamily="50" charset="-128"/>
                          <a:cs typeface="Times New Roman" panose="02020603050405020304" pitchFamily="18" charset="0"/>
                        </a:rPr>
                        <a:t>三次市十日市東４丁目</a:t>
                      </a:r>
                      <a:r>
                        <a:rPr lang="en-US" altLang="ja-JP" sz="900" kern="100" dirty="0">
                          <a:effectLst/>
                          <a:latin typeface="Meiryo UI" panose="020B0604030504040204" pitchFamily="50" charset="-128"/>
                          <a:ea typeface="Meiryo UI" panose="020B0604030504040204" pitchFamily="50" charset="-128"/>
                          <a:cs typeface="Times New Roman" panose="02020603050405020304" pitchFamily="18" charset="0"/>
                        </a:rPr>
                        <a:t>6-1</a:t>
                      </a:r>
                      <a:endParaRPr lang="ja-JP" sz="9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lumMod val="85000"/>
                        <a:alpha val="82000"/>
                      </a:schemeClr>
                    </a:solidFill>
                  </a:tcPr>
                </a:tc>
                <a:extLst>
                  <a:ext uri="{0D108BD9-81ED-4DB2-BD59-A6C34878D82A}">
                    <a16:rowId xmlns:a16="http://schemas.microsoft.com/office/drawing/2014/main" val="10003"/>
                  </a:ext>
                </a:extLst>
              </a:tr>
              <a:tr h="452478">
                <a:tc>
                  <a:txBody>
                    <a:bodyPr/>
                    <a:lstStyle/>
                    <a:p>
                      <a:pPr algn="just">
                        <a:spcAft>
                          <a:spcPts val="0"/>
                        </a:spcAft>
                      </a:pPr>
                      <a:r>
                        <a:rPr lang="ja-JP" altLang="en-US" sz="1050" b="0" kern="100" dirty="0">
                          <a:effectLst/>
                          <a:latin typeface="Meiryo UI" panose="020B0604030504040204" pitchFamily="50" charset="-128"/>
                          <a:ea typeface="Meiryo UI" panose="020B0604030504040204" pitchFamily="50" charset="-128"/>
                          <a:cs typeface="Times New Roman" panose="02020603050405020304" pitchFamily="18" charset="0"/>
                        </a:rPr>
                        <a:t>・昇降機</a:t>
                      </a:r>
                      <a:endParaRPr lang="en-US" altLang="ja-JP" sz="1050" b="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algn="just">
                        <a:spcAft>
                          <a:spcPts val="0"/>
                        </a:spcAft>
                      </a:pPr>
                      <a:r>
                        <a:rPr lang="ja-JP" altLang="en-US" sz="1050" b="0" kern="100" dirty="0">
                          <a:effectLst/>
                          <a:latin typeface="Meiryo UI" panose="020B0604030504040204" pitchFamily="50" charset="-128"/>
                          <a:ea typeface="Meiryo UI" panose="020B0604030504040204" pitchFamily="50" charset="-128"/>
                          <a:cs typeface="Times New Roman" panose="02020603050405020304" pitchFamily="18" charset="0"/>
                        </a:rPr>
                        <a:t>・遊戯施設</a:t>
                      </a:r>
                      <a:endParaRPr lang="ja-JP" sz="1050" b="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A50021">
                        <a:alpha val="71000"/>
                      </a:srgbClr>
                    </a:solidFill>
                  </a:tcPr>
                </a:tc>
                <a:tc>
                  <a:txBody>
                    <a:bodyPr/>
                    <a:lstStyle/>
                    <a:p>
                      <a:pPr algn="just">
                        <a:lnSpc>
                          <a:spcPts val="1500"/>
                        </a:lnSpc>
                        <a:spcAft>
                          <a:spcPts val="0"/>
                        </a:spcAft>
                      </a:pPr>
                      <a:r>
                        <a:rPr lang="ja-JP" altLang="en-US" sz="900" kern="100" dirty="0">
                          <a:effectLst/>
                          <a:latin typeface="Meiryo UI" panose="020B0604030504040204" pitchFamily="50" charset="-128"/>
                          <a:ea typeface="Meiryo UI" panose="020B0604030504040204" pitchFamily="50" charset="-128"/>
                          <a:cs typeface="Times New Roman" panose="02020603050405020304" pitchFamily="18" charset="0"/>
                        </a:rPr>
                        <a:t>県所管の全区域</a:t>
                      </a:r>
                      <a:endParaRPr lang="ja-JP" sz="9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lumMod val="85000"/>
                        <a:alpha val="82000"/>
                      </a:schemeClr>
                    </a:solidFill>
                  </a:tcPr>
                </a:tc>
                <a:tc>
                  <a:txBody>
                    <a:bodyPr/>
                    <a:lstStyle/>
                    <a:p>
                      <a:pPr algn="just">
                        <a:lnSpc>
                          <a:spcPct val="100000"/>
                        </a:lnSpc>
                        <a:spcAft>
                          <a:spcPts val="0"/>
                        </a:spcAft>
                      </a:pPr>
                      <a:r>
                        <a:rPr lang="en-US" altLang="ja-JP" sz="900" kern="100" dirty="0">
                          <a:effectLst/>
                          <a:latin typeface="Meiryo UI" panose="020B0604030504040204" pitchFamily="50" charset="-128"/>
                          <a:ea typeface="Meiryo UI" panose="020B0604030504040204" pitchFamily="50" charset="-128"/>
                          <a:cs typeface="Times New Roman" panose="02020603050405020304" pitchFamily="18" charset="0"/>
                        </a:rPr>
                        <a:t>(</a:t>
                      </a:r>
                      <a:r>
                        <a:rPr lang="ja-JP" altLang="en-US" sz="900" kern="100" dirty="0">
                          <a:effectLst/>
                          <a:latin typeface="Meiryo UI" panose="020B0604030504040204" pitchFamily="50" charset="-128"/>
                          <a:ea typeface="Meiryo UI" panose="020B0604030504040204" pitchFamily="50" charset="-128"/>
                          <a:cs typeface="Times New Roman" panose="02020603050405020304" pitchFamily="18" charset="0"/>
                        </a:rPr>
                        <a:t>一社</a:t>
                      </a:r>
                      <a:r>
                        <a:rPr lang="en-US" altLang="ja-JP" sz="900" kern="100" dirty="0">
                          <a:effectLst/>
                          <a:latin typeface="Meiryo UI" panose="020B0604030504040204" pitchFamily="50" charset="-128"/>
                          <a:ea typeface="Meiryo UI" panose="020B0604030504040204" pitchFamily="50" charset="-128"/>
                          <a:cs typeface="Times New Roman" panose="02020603050405020304" pitchFamily="18" charset="0"/>
                        </a:rPr>
                        <a:t>)</a:t>
                      </a:r>
                      <a:r>
                        <a:rPr lang="ja-JP" altLang="en-US" sz="900" kern="100" dirty="0">
                          <a:effectLst/>
                          <a:latin typeface="Meiryo UI" panose="020B0604030504040204" pitchFamily="50" charset="-128"/>
                          <a:ea typeface="Meiryo UI" panose="020B0604030504040204" pitchFamily="50" charset="-128"/>
                          <a:cs typeface="Times New Roman" panose="02020603050405020304" pitchFamily="18" charset="0"/>
                        </a:rPr>
                        <a:t>中国四国ブロック昇降機検査協議会　（</a:t>
                      </a:r>
                      <a:r>
                        <a:rPr lang="en-US" altLang="ja-JP" sz="900" kern="100" dirty="0">
                          <a:effectLst/>
                          <a:latin typeface="Meiryo UI" panose="020B0604030504040204" pitchFamily="50" charset="-128"/>
                          <a:ea typeface="Meiryo UI" panose="020B0604030504040204" pitchFamily="50" charset="-128"/>
                          <a:cs typeface="Times New Roman" panose="02020603050405020304" pitchFamily="18" charset="0"/>
                        </a:rPr>
                        <a:t>082-228-7141</a:t>
                      </a:r>
                      <a:r>
                        <a:rPr lang="ja-JP" altLang="en-US" sz="900" kern="100" dirty="0">
                          <a:effectLst/>
                          <a:latin typeface="Meiryo UI" panose="020B0604030504040204" pitchFamily="50" charset="-128"/>
                          <a:ea typeface="Meiryo UI" panose="020B0604030504040204" pitchFamily="50" charset="-128"/>
                          <a:cs typeface="Times New Roman" panose="02020603050405020304" pitchFamily="18" charset="0"/>
                        </a:rPr>
                        <a:t>）</a:t>
                      </a:r>
                      <a:endParaRPr lang="ja-JP" sz="9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lumMod val="85000"/>
                        <a:alpha val="82000"/>
                      </a:schemeClr>
                    </a:solidFill>
                  </a:tcPr>
                </a:tc>
                <a:tc>
                  <a:txBody>
                    <a:bodyPr/>
                    <a:lstStyle/>
                    <a:p>
                      <a:pPr algn="just">
                        <a:lnSpc>
                          <a:spcPts val="1100"/>
                        </a:lnSpc>
                        <a:spcAft>
                          <a:spcPts val="0"/>
                        </a:spcAft>
                      </a:pPr>
                      <a:r>
                        <a:rPr lang="ja-JP" altLang="en-US" sz="900" kern="100" dirty="0">
                          <a:effectLst/>
                          <a:latin typeface="Meiryo UI" panose="020B0604030504040204" pitchFamily="50" charset="-128"/>
                          <a:ea typeface="Meiryo UI" panose="020B0604030504040204" pitchFamily="50" charset="-128"/>
                          <a:cs typeface="Times New Roman" panose="02020603050405020304" pitchFamily="18" charset="0"/>
                        </a:rPr>
                        <a:t>広島市中区鉄砲町</a:t>
                      </a:r>
                      <a:r>
                        <a:rPr lang="en-US" altLang="ja-JP" sz="900" kern="100" dirty="0">
                          <a:effectLst/>
                          <a:latin typeface="Meiryo UI" panose="020B0604030504040204" pitchFamily="50" charset="-128"/>
                          <a:ea typeface="Meiryo UI" panose="020B0604030504040204" pitchFamily="50" charset="-128"/>
                          <a:cs typeface="Times New Roman" panose="02020603050405020304" pitchFamily="18" charset="0"/>
                        </a:rPr>
                        <a:t>1-20</a:t>
                      </a:r>
                    </a:p>
                    <a:p>
                      <a:pPr algn="just">
                        <a:lnSpc>
                          <a:spcPts val="1100"/>
                        </a:lnSpc>
                        <a:spcAft>
                          <a:spcPts val="0"/>
                        </a:spcAft>
                      </a:pPr>
                      <a:r>
                        <a:rPr lang="ja-JP" altLang="en-US" sz="900" kern="100" dirty="0">
                          <a:effectLst/>
                          <a:latin typeface="Meiryo UI" panose="020B0604030504040204" pitchFamily="50" charset="-128"/>
                          <a:ea typeface="Meiryo UI" panose="020B0604030504040204" pitchFamily="50" charset="-128"/>
                          <a:cs typeface="Times New Roman" panose="02020603050405020304" pitchFamily="18" charset="0"/>
                        </a:rPr>
                        <a:t>第三ウエノヤビル９階</a:t>
                      </a:r>
                      <a:endParaRPr lang="ja-JP" sz="9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lumMod val="85000"/>
                        <a:alpha val="82000"/>
                      </a:schemeClr>
                    </a:solidFill>
                  </a:tcPr>
                </a:tc>
                <a:extLst>
                  <a:ext uri="{0D108BD9-81ED-4DB2-BD59-A6C34878D82A}">
                    <a16:rowId xmlns:a16="http://schemas.microsoft.com/office/drawing/2014/main" val="3727472787"/>
                  </a:ext>
                </a:extLst>
              </a:tr>
            </a:tbl>
          </a:graphicData>
        </a:graphic>
      </p:graphicFrame>
      <p:grpSp>
        <p:nvGrpSpPr>
          <p:cNvPr id="6" name="グループ化 5">
            <a:extLst>
              <a:ext uri="{FF2B5EF4-FFF2-40B4-BE49-F238E27FC236}">
                <a16:creationId xmlns:a16="http://schemas.microsoft.com/office/drawing/2014/main" id="{269E1E46-2255-0CDD-09D1-BF76E5EE9483}"/>
              </a:ext>
            </a:extLst>
          </p:cNvPr>
          <p:cNvGrpSpPr/>
          <p:nvPr/>
        </p:nvGrpSpPr>
        <p:grpSpPr>
          <a:xfrm>
            <a:off x="122349" y="9495215"/>
            <a:ext cx="6638087" cy="390179"/>
            <a:chOff x="122349" y="9486722"/>
            <a:chExt cx="6638087" cy="390179"/>
          </a:xfrm>
        </p:grpSpPr>
        <p:pic>
          <p:nvPicPr>
            <p:cNvPr id="47" name="図 4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22349" y="9486722"/>
              <a:ext cx="975448" cy="390179"/>
            </a:xfrm>
            <a:prstGeom prst="rect">
              <a:avLst/>
            </a:prstGeom>
          </p:spPr>
        </p:pic>
        <p:sp>
          <p:nvSpPr>
            <p:cNvPr id="48" name="正方形/長方形 47"/>
            <p:cNvSpPr/>
            <p:nvPr/>
          </p:nvSpPr>
          <p:spPr>
            <a:xfrm>
              <a:off x="1155667" y="9527923"/>
              <a:ext cx="5604769" cy="307777"/>
            </a:xfrm>
            <a:prstGeom prst="rect">
              <a:avLst/>
            </a:prstGeom>
          </p:spPr>
          <p:txBody>
            <a:bodyPr wrap="square">
              <a:spAutoFit/>
            </a:bodyPr>
            <a:lstStyle/>
            <a:p>
              <a:r>
                <a:rPr lang="en-US" altLang="ja-JP" sz="1400" dirty="0">
                  <a:latin typeface="BIZ UDPゴシック" panose="020B0400000000000000" pitchFamily="50" charset="-128"/>
                  <a:ea typeface="BIZ UDPゴシック" panose="020B0400000000000000" pitchFamily="50" charset="-128"/>
                </a:rPr>
                <a:t>【</a:t>
              </a:r>
              <a:r>
                <a:rPr lang="ja-JP" altLang="en-US" sz="1400" dirty="0">
                  <a:latin typeface="BIZ UDPゴシック" panose="020B0400000000000000" pitchFamily="50" charset="-128"/>
                  <a:ea typeface="BIZ UDPゴシック" panose="020B0400000000000000" pitchFamily="50" charset="-128"/>
                </a:rPr>
                <a:t>お問合せ</a:t>
              </a:r>
              <a:r>
                <a:rPr lang="en-US" altLang="ja-JP" sz="1400" dirty="0">
                  <a:latin typeface="BIZ UDPゴシック" panose="020B0400000000000000" pitchFamily="50" charset="-128"/>
                  <a:ea typeface="BIZ UDPゴシック" panose="020B0400000000000000" pitchFamily="50" charset="-128"/>
                </a:rPr>
                <a:t>】 </a:t>
              </a:r>
              <a:r>
                <a:rPr lang="zh-TW" altLang="en-US" sz="1400" dirty="0">
                  <a:latin typeface="BIZ UDPゴシック" panose="020B0400000000000000" pitchFamily="50" charset="-128"/>
                  <a:ea typeface="BIZ UDPゴシック" panose="020B0400000000000000" pitchFamily="50" charset="-128"/>
                </a:rPr>
                <a:t>土木建築局建築課　建築安全担当　☎</a:t>
              </a:r>
              <a:r>
                <a:rPr lang="en-US" altLang="zh-TW" sz="1400" dirty="0">
                  <a:latin typeface="BIZ UDPゴシック" panose="020B0400000000000000" pitchFamily="50" charset="-128"/>
                  <a:ea typeface="BIZ UDPゴシック" panose="020B0400000000000000" pitchFamily="50" charset="-128"/>
                </a:rPr>
                <a:t>082-513-4133</a:t>
              </a:r>
              <a:endParaRPr lang="ja-JP" altLang="en-US" dirty="0">
                <a:latin typeface="BIZ UDPゴシック" panose="020B0400000000000000" pitchFamily="50" charset="-128"/>
                <a:ea typeface="BIZ UDPゴシック" panose="020B0400000000000000" pitchFamily="50" charset="-128"/>
              </a:endParaRPr>
            </a:p>
          </p:txBody>
        </p:sp>
      </p:grpSp>
      <p:grpSp>
        <p:nvGrpSpPr>
          <p:cNvPr id="11" name="グループ化 10">
            <a:extLst>
              <a:ext uri="{FF2B5EF4-FFF2-40B4-BE49-F238E27FC236}">
                <a16:creationId xmlns:a16="http://schemas.microsoft.com/office/drawing/2014/main" id="{3C927A4B-F6FA-F5C4-1BBB-CDC2FEBF6AE5}"/>
              </a:ext>
            </a:extLst>
          </p:cNvPr>
          <p:cNvGrpSpPr/>
          <p:nvPr/>
        </p:nvGrpSpPr>
        <p:grpSpPr>
          <a:xfrm>
            <a:off x="212485" y="2933888"/>
            <a:ext cx="6437048" cy="669113"/>
            <a:chOff x="210476" y="655773"/>
            <a:chExt cx="6437048" cy="669113"/>
          </a:xfrm>
        </p:grpSpPr>
        <p:sp>
          <p:nvSpPr>
            <p:cNvPr id="4" name="テキスト ボックス 3">
              <a:extLst>
                <a:ext uri="{FF2B5EF4-FFF2-40B4-BE49-F238E27FC236}">
                  <a16:creationId xmlns:a16="http://schemas.microsoft.com/office/drawing/2014/main" id="{DAEBDC57-BA39-CADD-4649-D59319203B59}"/>
                </a:ext>
              </a:extLst>
            </p:cNvPr>
            <p:cNvSpPr txBox="1"/>
            <p:nvPr/>
          </p:nvSpPr>
          <p:spPr>
            <a:xfrm>
              <a:off x="210476" y="655773"/>
              <a:ext cx="4622800" cy="307777"/>
            </a:xfrm>
            <a:prstGeom prst="rect">
              <a:avLst/>
            </a:prstGeom>
            <a:noFill/>
          </p:spPr>
          <p:txBody>
            <a:bodyPr wrap="square" rtlCol="0">
              <a:spAutoFit/>
            </a:bodyPr>
            <a:lstStyle/>
            <a:p>
              <a:r>
                <a:rPr kumimoji="1" lang="ja-JP" altLang="en-US" sz="1400" b="1" dirty="0">
                  <a:solidFill>
                    <a:srgbClr val="C00000"/>
                  </a:solidFill>
                </a:rPr>
                <a:t>■ 定期報告制度とは</a:t>
              </a:r>
            </a:p>
          </p:txBody>
        </p:sp>
        <p:cxnSp>
          <p:nvCxnSpPr>
            <p:cNvPr id="5" name="直線コネクタ 4">
              <a:extLst>
                <a:ext uri="{FF2B5EF4-FFF2-40B4-BE49-F238E27FC236}">
                  <a16:creationId xmlns:a16="http://schemas.microsoft.com/office/drawing/2014/main" id="{1D965949-20C1-502A-5E44-A7B473768691}"/>
                </a:ext>
              </a:extLst>
            </p:cNvPr>
            <p:cNvCxnSpPr>
              <a:cxnSpLocks/>
            </p:cNvCxnSpPr>
            <p:nvPr/>
          </p:nvCxnSpPr>
          <p:spPr>
            <a:xfrm>
              <a:off x="316967" y="919941"/>
              <a:ext cx="6200119" cy="0"/>
            </a:xfrm>
            <a:prstGeom prst="line">
              <a:avLst/>
            </a:prstGeom>
            <a:ln>
              <a:solidFill>
                <a:srgbClr val="C00000"/>
              </a:solidFill>
            </a:ln>
          </p:spPr>
          <p:style>
            <a:lnRef idx="1">
              <a:schemeClr val="accent1"/>
            </a:lnRef>
            <a:fillRef idx="0">
              <a:schemeClr val="accent1"/>
            </a:fillRef>
            <a:effectRef idx="0">
              <a:schemeClr val="accent1"/>
            </a:effectRef>
            <a:fontRef idx="minor">
              <a:schemeClr val="tx1"/>
            </a:fontRef>
          </p:style>
        </p:cxnSp>
        <p:sp>
          <p:nvSpPr>
            <p:cNvPr id="7" name="テキスト ボックス 6">
              <a:extLst>
                <a:ext uri="{FF2B5EF4-FFF2-40B4-BE49-F238E27FC236}">
                  <a16:creationId xmlns:a16="http://schemas.microsoft.com/office/drawing/2014/main" id="{6568D8E8-3FF4-79F4-DC84-1BE8FCD928DF}"/>
                </a:ext>
              </a:extLst>
            </p:cNvPr>
            <p:cNvSpPr txBox="1"/>
            <p:nvPr/>
          </p:nvSpPr>
          <p:spPr>
            <a:xfrm>
              <a:off x="252541" y="893999"/>
              <a:ext cx="6394983" cy="430887"/>
            </a:xfrm>
            <a:prstGeom prst="rect">
              <a:avLst/>
            </a:prstGeom>
            <a:noFill/>
          </p:spPr>
          <p:txBody>
            <a:bodyPr wrap="square" rtlCol="0">
              <a:spAutoFit/>
            </a:bodyPr>
            <a:lstStyle/>
            <a:p>
              <a:r>
                <a:rPr kumimoji="1" lang="ja-JP" altLang="en-US" sz="1100" dirty="0">
                  <a:latin typeface="Meiryo UI" panose="020B0604030504040204" pitchFamily="50" charset="-128"/>
                  <a:ea typeface="Meiryo UI" panose="020B0604030504040204" pitchFamily="50" charset="-128"/>
                </a:rPr>
                <a:t>建築基準法では、不特定多数の者が利用する建築物などの所有者が、定期的に専門技術を有する資格者に調査させて、その結果を</a:t>
              </a:r>
              <a:r>
                <a:rPr kumimoji="1" lang="ja-JP" altLang="en-US" sz="1100">
                  <a:latin typeface="Meiryo UI" panose="020B0604030504040204" pitchFamily="50" charset="-128"/>
                  <a:ea typeface="Meiryo UI" panose="020B0604030504040204" pitchFamily="50" charset="-128"/>
                </a:rPr>
                <a:t>特定行政庁に</a:t>
              </a:r>
              <a:r>
                <a:rPr kumimoji="1" lang="ja-JP" altLang="en-US" sz="1100" dirty="0">
                  <a:latin typeface="Meiryo UI" panose="020B0604030504040204" pitchFamily="50" charset="-128"/>
                  <a:ea typeface="Meiryo UI" panose="020B0604030504040204" pitchFamily="50" charset="-128"/>
                </a:rPr>
                <a:t>報告することを義務付けています。</a:t>
              </a:r>
            </a:p>
          </p:txBody>
        </p:sp>
      </p:grpSp>
      <p:grpSp>
        <p:nvGrpSpPr>
          <p:cNvPr id="8" name="グループ化 7">
            <a:extLst>
              <a:ext uri="{FF2B5EF4-FFF2-40B4-BE49-F238E27FC236}">
                <a16:creationId xmlns:a16="http://schemas.microsoft.com/office/drawing/2014/main" id="{241B5300-384B-DA71-E181-653D92BBEAD5}"/>
              </a:ext>
            </a:extLst>
          </p:cNvPr>
          <p:cNvGrpSpPr/>
          <p:nvPr/>
        </p:nvGrpSpPr>
        <p:grpSpPr>
          <a:xfrm>
            <a:off x="899216" y="3755990"/>
            <a:ext cx="5099540" cy="1995980"/>
            <a:chOff x="881667" y="1530532"/>
            <a:chExt cx="5099540" cy="1995980"/>
          </a:xfrm>
        </p:grpSpPr>
        <p:grpSp>
          <p:nvGrpSpPr>
            <p:cNvPr id="110" name="グループ化 109">
              <a:extLst>
                <a:ext uri="{FF2B5EF4-FFF2-40B4-BE49-F238E27FC236}">
                  <a16:creationId xmlns:a16="http://schemas.microsoft.com/office/drawing/2014/main" id="{3939DDA9-A41C-C97F-95C8-61D362740BDD}"/>
                </a:ext>
              </a:extLst>
            </p:cNvPr>
            <p:cNvGrpSpPr/>
            <p:nvPr/>
          </p:nvGrpSpPr>
          <p:grpSpPr>
            <a:xfrm>
              <a:off x="881667" y="1530532"/>
              <a:ext cx="5099540" cy="1995980"/>
              <a:chOff x="314939" y="4366092"/>
              <a:chExt cx="6110235" cy="2391569"/>
            </a:xfrm>
          </p:grpSpPr>
          <p:sp>
            <p:nvSpPr>
              <p:cNvPr id="10" name="テキスト ボックス 9">
                <a:extLst>
                  <a:ext uri="{FF2B5EF4-FFF2-40B4-BE49-F238E27FC236}">
                    <a16:creationId xmlns:a16="http://schemas.microsoft.com/office/drawing/2014/main" id="{A54A23A0-9E60-E9AF-0E24-B9AFA3194C51}"/>
                  </a:ext>
                </a:extLst>
              </p:cNvPr>
              <p:cNvSpPr txBox="1"/>
              <p:nvPr/>
            </p:nvSpPr>
            <p:spPr>
              <a:xfrm>
                <a:off x="2078007" y="6462641"/>
                <a:ext cx="2393968" cy="295020"/>
              </a:xfrm>
              <a:prstGeom prst="rect">
                <a:avLst/>
              </a:prstGeom>
              <a:noFill/>
            </p:spPr>
            <p:txBody>
              <a:bodyPr wrap="square" rtlCol="0">
                <a:spAutoFit/>
              </a:bodyPr>
              <a:lstStyle/>
              <a:p>
                <a:pPr algn="ctr"/>
                <a:r>
                  <a:rPr kumimoji="1" lang="en-US" altLang="ja-JP" sz="1000" b="1" dirty="0">
                    <a:latin typeface="Meiryo UI" panose="020B0604030504040204" pitchFamily="50" charset="-128"/>
                    <a:ea typeface="Meiryo UI" panose="020B0604030504040204" pitchFamily="50" charset="-128"/>
                  </a:rPr>
                  <a:t>《</a:t>
                </a:r>
                <a:r>
                  <a:rPr kumimoji="1" lang="ja-JP" altLang="en-US" sz="1000" b="1" dirty="0">
                    <a:latin typeface="Meiryo UI" panose="020B0604030504040204" pitchFamily="50" charset="-128"/>
                    <a:ea typeface="Meiryo UI" panose="020B0604030504040204" pitchFamily="50" charset="-128"/>
                  </a:rPr>
                  <a:t>定期報告制度の流れ</a:t>
                </a:r>
                <a:r>
                  <a:rPr kumimoji="1" lang="en-US" altLang="ja-JP" sz="1000" b="1" dirty="0">
                    <a:latin typeface="Meiryo UI" panose="020B0604030504040204" pitchFamily="50" charset="-128"/>
                    <a:ea typeface="Meiryo UI" panose="020B0604030504040204" pitchFamily="50" charset="-128"/>
                  </a:rPr>
                  <a:t>》</a:t>
                </a:r>
                <a:endParaRPr kumimoji="1" lang="ja-JP" altLang="en-US" sz="1000" b="1" dirty="0">
                  <a:latin typeface="Meiryo UI" panose="020B0604030504040204" pitchFamily="50" charset="-128"/>
                  <a:ea typeface="Meiryo UI" panose="020B0604030504040204" pitchFamily="50" charset="-128"/>
                </a:endParaRPr>
              </a:p>
            </p:txBody>
          </p:sp>
          <p:grpSp>
            <p:nvGrpSpPr>
              <p:cNvPr id="15" name="Group 2">
                <a:extLst>
                  <a:ext uri="{FF2B5EF4-FFF2-40B4-BE49-F238E27FC236}">
                    <a16:creationId xmlns:a16="http://schemas.microsoft.com/office/drawing/2014/main" id="{79DBD576-0838-E1FF-537D-B79129E8B57C}"/>
                  </a:ext>
                </a:extLst>
              </p:cNvPr>
              <p:cNvGrpSpPr>
                <a:grpSpLocks/>
              </p:cNvGrpSpPr>
              <p:nvPr/>
            </p:nvGrpSpPr>
            <p:grpSpPr bwMode="auto">
              <a:xfrm>
                <a:off x="2519179" y="4366092"/>
                <a:ext cx="1706296" cy="651163"/>
                <a:chOff x="5003" y="8269"/>
                <a:chExt cx="2689" cy="1025"/>
              </a:xfrm>
            </p:grpSpPr>
            <p:sp>
              <p:nvSpPr>
                <p:cNvPr id="16" name="Text Box 3">
                  <a:extLst>
                    <a:ext uri="{FF2B5EF4-FFF2-40B4-BE49-F238E27FC236}">
                      <a16:creationId xmlns:a16="http://schemas.microsoft.com/office/drawing/2014/main" id="{63C33E7D-AA1E-8F52-D73E-0B91AD48EDCE}"/>
                    </a:ext>
                  </a:extLst>
                </p:cNvPr>
                <p:cNvSpPr txBox="1">
                  <a:spLocks noChangeArrowheads="1"/>
                </p:cNvSpPr>
                <p:nvPr/>
              </p:nvSpPr>
              <p:spPr bwMode="auto">
                <a:xfrm>
                  <a:off x="5794" y="8484"/>
                  <a:ext cx="1898" cy="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74295" tIns="8890" rIns="74295" bIns="8890" numCol="1" anchor="t" anchorCtr="0" compatLnSpc="1">
                  <a:prstTxWarp prst="textNoShape">
                    <a:avLst/>
                  </a:prstTxWarp>
                </a:bodyPr>
                <a:lstStyle/>
                <a:p>
                  <a:pPr marL="0" marR="0" lvl="0" indent="0" algn="l" defTabSz="914400" rtl="0" eaLnBrk="0" fontAlgn="base" latinLnBrk="0" hangingPunct="0">
                    <a:lnSpc>
                      <a:spcPct val="96000"/>
                    </a:lnSpc>
                    <a:spcBef>
                      <a:spcPct val="0"/>
                    </a:spcBef>
                    <a:spcAft>
                      <a:spcPts val="800"/>
                    </a:spcAft>
                    <a:buClrTx/>
                    <a:buSzTx/>
                    <a:buFontTx/>
                    <a:buNone/>
                    <a:tabLst/>
                  </a:pPr>
                  <a:r>
                    <a:rPr kumimoji="0" lang="ja-JP" altLang="en-US" sz="9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建物所有者</a:t>
                  </a:r>
                </a:p>
                <a:p>
                  <a:pPr marL="0" marR="0" lvl="0" indent="0" algn="l" defTabSz="914400" rtl="0" eaLnBrk="0" fontAlgn="base" latinLnBrk="0" hangingPunct="0">
                    <a:lnSpc>
                      <a:spcPts val="200"/>
                    </a:lnSpc>
                    <a:spcBef>
                      <a:spcPct val="0"/>
                    </a:spcBef>
                    <a:spcAft>
                      <a:spcPts val="800"/>
                    </a:spcAft>
                    <a:buClrTx/>
                    <a:buSzTx/>
                    <a:buFontTx/>
                    <a:buNone/>
                    <a:tabLst/>
                  </a:pPr>
                  <a:r>
                    <a:rPr kumimoji="0" lang="ja-JP" altLang="en-US" sz="9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（管理者）</a:t>
                  </a:r>
                  <a:endParaRPr kumimoji="0" lang="ja-JP" altLang="ja-JP" sz="11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17" name="AutoShape 4">
                  <a:extLst>
                    <a:ext uri="{FF2B5EF4-FFF2-40B4-BE49-F238E27FC236}">
                      <a16:creationId xmlns:a16="http://schemas.microsoft.com/office/drawing/2014/main" id="{B8E2C64E-8385-7319-38C0-0E879387F2CB}"/>
                    </a:ext>
                  </a:extLst>
                </p:cNvPr>
                <p:cNvSpPr>
                  <a:spLocks noChangeArrowheads="1"/>
                </p:cNvSpPr>
                <p:nvPr/>
              </p:nvSpPr>
              <p:spPr bwMode="auto">
                <a:xfrm>
                  <a:off x="5003" y="8269"/>
                  <a:ext cx="2303" cy="1025"/>
                </a:xfrm>
                <a:prstGeom prst="roundRect">
                  <a:avLst>
                    <a:gd name="adj" fmla="val 16667"/>
                  </a:avLst>
                </a:prstGeom>
                <a:noFill/>
                <a:ln w="19050" cmpd="sng">
                  <a:solidFill>
                    <a:srgbClr val="A70324"/>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74295" tIns="8890" rIns="74295" bIns="8890" numCol="1" anchor="t" anchorCtr="0" compatLnSpc="1">
                  <a:prstTxWarp prst="textNoShape">
                    <a:avLst/>
                  </a:prstTxWarp>
                </a:bodyPr>
                <a:lstStyle/>
                <a:p>
                  <a:endParaRPr lang="ja-JP" altLang="en-US">
                    <a:latin typeface="Meiryo UI" panose="020B0604030504040204" pitchFamily="50" charset="-128"/>
                    <a:ea typeface="Meiryo UI" panose="020B0604030504040204" pitchFamily="50" charset="-128"/>
                  </a:endParaRPr>
                </a:p>
              </p:txBody>
            </p:sp>
            <p:grpSp>
              <p:nvGrpSpPr>
                <p:cNvPr id="18" name="Group 5">
                  <a:extLst>
                    <a:ext uri="{FF2B5EF4-FFF2-40B4-BE49-F238E27FC236}">
                      <a16:creationId xmlns:a16="http://schemas.microsoft.com/office/drawing/2014/main" id="{C2F71A47-16DD-1540-F14B-05EB3AFBE1EF}"/>
                    </a:ext>
                  </a:extLst>
                </p:cNvPr>
                <p:cNvGrpSpPr>
                  <a:grpSpLocks/>
                </p:cNvGrpSpPr>
                <p:nvPr/>
              </p:nvGrpSpPr>
              <p:grpSpPr bwMode="auto">
                <a:xfrm>
                  <a:off x="5245" y="8383"/>
                  <a:ext cx="502" cy="786"/>
                  <a:chOff x="3898" y="8426"/>
                  <a:chExt cx="375" cy="588"/>
                </a:xfrm>
              </p:grpSpPr>
              <p:sp>
                <p:nvSpPr>
                  <p:cNvPr id="20" name="Oval 6">
                    <a:extLst>
                      <a:ext uri="{FF2B5EF4-FFF2-40B4-BE49-F238E27FC236}">
                        <a16:creationId xmlns:a16="http://schemas.microsoft.com/office/drawing/2014/main" id="{957D91A0-0C8C-A1FE-13AD-86BA81A51ADC}"/>
                      </a:ext>
                    </a:extLst>
                  </p:cNvPr>
                  <p:cNvSpPr>
                    <a:spLocks noChangeArrowheads="1"/>
                  </p:cNvSpPr>
                  <p:nvPr/>
                </p:nvSpPr>
                <p:spPr bwMode="auto">
                  <a:xfrm>
                    <a:off x="3898" y="8426"/>
                    <a:ext cx="375" cy="375"/>
                  </a:xfrm>
                  <a:prstGeom prst="ellipse">
                    <a:avLst/>
                  </a:prstGeom>
                  <a:solidFill>
                    <a:schemeClr val="bg2">
                      <a:lumMod val="50000"/>
                    </a:schemeClr>
                  </a:solidFill>
                  <a:ln w="9525">
                    <a:solidFill>
                      <a:schemeClr val="bg2">
                        <a:lumMod val="50000"/>
                      </a:schemeClr>
                    </a:solidFill>
                    <a:round/>
                    <a:headEnd/>
                    <a:tailEnd/>
                  </a:ln>
                </p:spPr>
                <p:txBody>
                  <a:bodyPr vert="horz" wrap="square" lIns="74295" tIns="8890" rIns="74295" bIns="8890" numCol="1" anchor="t" anchorCtr="0" compatLnSpc="1">
                    <a:prstTxWarp prst="textNoShape">
                      <a:avLst/>
                    </a:prstTxWarp>
                  </a:bodyPr>
                  <a:lstStyle/>
                  <a:p>
                    <a:endParaRPr lang="ja-JP" altLang="en-US" dirty="0">
                      <a:latin typeface="Meiryo UI" panose="020B0604030504040204" pitchFamily="50" charset="-128"/>
                      <a:ea typeface="Meiryo UI" panose="020B0604030504040204" pitchFamily="50" charset="-128"/>
                    </a:endParaRPr>
                  </a:p>
                </p:txBody>
              </p:sp>
              <p:sp>
                <p:nvSpPr>
                  <p:cNvPr id="21" name="AutoShape 13">
                    <a:extLst>
                      <a:ext uri="{FF2B5EF4-FFF2-40B4-BE49-F238E27FC236}">
                        <a16:creationId xmlns:a16="http://schemas.microsoft.com/office/drawing/2014/main" id="{E59DDC3A-319B-2CE2-FDF2-10DE05B6773D}"/>
                      </a:ext>
                    </a:extLst>
                  </p:cNvPr>
                  <p:cNvSpPr>
                    <a:spLocks noChangeArrowheads="1"/>
                  </p:cNvSpPr>
                  <p:nvPr/>
                </p:nvSpPr>
                <p:spPr bwMode="auto">
                  <a:xfrm rot="16200000">
                    <a:off x="3962" y="8702"/>
                    <a:ext cx="248" cy="375"/>
                  </a:xfrm>
                  <a:prstGeom prst="flowChartDelay">
                    <a:avLst/>
                  </a:prstGeom>
                  <a:solidFill>
                    <a:schemeClr val="bg2">
                      <a:lumMod val="50000"/>
                    </a:schemeClr>
                  </a:solidFill>
                  <a:ln w="9525">
                    <a:solidFill>
                      <a:schemeClr val="bg2">
                        <a:lumMod val="50000"/>
                      </a:schemeClr>
                    </a:solidFill>
                    <a:miter lim="800000"/>
                    <a:headEnd/>
                    <a:tailEnd/>
                  </a:ln>
                  <a:effectLst/>
                  <a:extLst>
                    <a:ext uri="{AF507438-7753-43E0-B8FC-AC1667EBCBE1}">
                      <a14:hiddenEffects xmlns:a14="http://schemas.microsoft.com/office/drawing/2010/main">
                        <a:effectLst>
                          <a:outerShdw dist="35921" dir="2700000" algn="ctr" rotWithShape="0">
                            <a:srgbClr val="EEECE1"/>
                          </a:outerShdw>
                        </a:effectLst>
                      </a14:hiddenEffects>
                    </a:ext>
                  </a:extLst>
                </p:spPr>
                <p:txBody>
                  <a:bodyPr vert="horz" wrap="none" lIns="91440" tIns="45720" rIns="91440" bIns="45720" numCol="1" anchor="ctr" anchorCtr="0" compatLnSpc="1">
                    <a:prstTxWarp prst="textNoShape">
                      <a:avLst/>
                    </a:prstTxWarp>
                  </a:bodyPr>
                  <a:lstStyle/>
                  <a:p>
                    <a:endParaRPr lang="ja-JP" altLang="en-US">
                      <a:latin typeface="Meiryo UI" panose="020B0604030504040204" pitchFamily="50" charset="-128"/>
                      <a:ea typeface="Meiryo UI" panose="020B0604030504040204" pitchFamily="50" charset="-128"/>
                    </a:endParaRPr>
                  </a:p>
                </p:txBody>
              </p:sp>
            </p:grpSp>
          </p:grpSp>
          <p:grpSp>
            <p:nvGrpSpPr>
              <p:cNvPr id="44" name="グループ化 43">
                <a:extLst>
                  <a:ext uri="{FF2B5EF4-FFF2-40B4-BE49-F238E27FC236}">
                    <a16:creationId xmlns:a16="http://schemas.microsoft.com/office/drawing/2014/main" id="{A46476F4-533F-BACD-80B9-12C8C049D2BC}"/>
                  </a:ext>
                </a:extLst>
              </p:cNvPr>
              <p:cNvGrpSpPr/>
              <p:nvPr/>
            </p:nvGrpSpPr>
            <p:grpSpPr>
              <a:xfrm>
                <a:off x="314939" y="5745487"/>
                <a:ext cx="1461361" cy="651162"/>
                <a:chOff x="1072004" y="5593828"/>
                <a:chExt cx="1461361" cy="651162"/>
              </a:xfrm>
            </p:grpSpPr>
            <p:grpSp>
              <p:nvGrpSpPr>
                <p:cNvPr id="32" name="Group 2">
                  <a:extLst>
                    <a:ext uri="{FF2B5EF4-FFF2-40B4-BE49-F238E27FC236}">
                      <a16:creationId xmlns:a16="http://schemas.microsoft.com/office/drawing/2014/main" id="{06A99288-01F7-A32F-FA29-BD15F0F3CD6D}"/>
                    </a:ext>
                  </a:extLst>
                </p:cNvPr>
                <p:cNvGrpSpPr>
                  <a:grpSpLocks/>
                </p:cNvGrpSpPr>
                <p:nvPr/>
              </p:nvGrpSpPr>
              <p:grpSpPr bwMode="auto">
                <a:xfrm>
                  <a:off x="1072004" y="5593828"/>
                  <a:ext cx="1461361" cy="651162"/>
                  <a:chOff x="5024" y="8286"/>
                  <a:chExt cx="2303" cy="1025"/>
                </a:xfrm>
              </p:grpSpPr>
              <p:sp>
                <p:nvSpPr>
                  <p:cNvPr id="33" name="Text Box 3">
                    <a:extLst>
                      <a:ext uri="{FF2B5EF4-FFF2-40B4-BE49-F238E27FC236}">
                        <a16:creationId xmlns:a16="http://schemas.microsoft.com/office/drawing/2014/main" id="{8DCC75F0-6D09-A099-D913-FE06646916D5}"/>
                      </a:ext>
                    </a:extLst>
                  </p:cNvPr>
                  <p:cNvSpPr txBox="1">
                    <a:spLocks noChangeArrowheads="1"/>
                  </p:cNvSpPr>
                  <p:nvPr/>
                </p:nvSpPr>
                <p:spPr bwMode="auto">
                  <a:xfrm>
                    <a:off x="5075" y="8607"/>
                    <a:ext cx="1898" cy="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74295" tIns="8890" rIns="74295" bIns="8890" numCol="1" anchor="t" anchorCtr="0" compatLnSpc="1">
                    <a:prstTxWarp prst="textNoShape">
                      <a:avLst/>
                    </a:prstTxWarp>
                  </a:bodyPr>
                  <a:lstStyle/>
                  <a:p>
                    <a:pPr marL="0" marR="0" lvl="0" indent="0" algn="l" defTabSz="914400" rtl="0" eaLnBrk="0" fontAlgn="base" latinLnBrk="0" hangingPunct="0">
                      <a:lnSpc>
                        <a:spcPts val="600"/>
                      </a:lnSpc>
                      <a:spcBef>
                        <a:spcPct val="0"/>
                      </a:spcBef>
                      <a:spcAft>
                        <a:spcPts val="800"/>
                      </a:spcAft>
                      <a:buClrTx/>
                      <a:buSzTx/>
                      <a:buFontTx/>
                      <a:buNone/>
                      <a:tabLst/>
                    </a:pPr>
                    <a:r>
                      <a:rPr kumimoji="0" lang="ja-JP" altLang="en-US" sz="900" dirty="0">
                        <a:latin typeface="Meiryo UI" panose="020B0604030504040204" pitchFamily="50" charset="-128"/>
                        <a:ea typeface="Meiryo UI" panose="020B0604030504040204" pitchFamily="50" charset="-128"/>
                      </a:rPr>
                      <a:t>建築士などの</a:t>
                    </a:r>
                    <a:endParaRPr kumimoji="0" lang="en-US" altLang="ja-JP" sz="900" dirty="0">
                      <a:latin typeface="Meiryo UI" panose="020B0604030504040204" pitchFamily="50" charset="-128"/>
                      <a:ea typeface="Meiryo UI" panose="020B0604030504040204" pitchFamily="50" charset="-128"/>
                    </a:endParaRPr>
                  </a:p>
                  <a:p>
                    <a:pPr marL="0" marR="0" lvl="0" indent="0" algn="l" defTabSz="914400" rtl="0" eaLnBrk="0" fontAlgn="base" latinLnBrk="0" hangingPunct="0">
                      <a:lnSpc>
                        <a:spcPts val="600"/>
                      </a:lnSpc>
                      <a:spcBef>
                        <a:spcPct val="0"/>
                      </a:spcBef>
                      <a:spcAft>
                        <a:spcPts val="800"/>
                      </a:spcAft>
                      <a:buClrTx/>
                      <a:buSzTx/>
                      <a:buFontTx/>
                      <a:buNone/>
                      <a:tabLst/>
                    </a:pPr>
                    <a:r>
                      <a:rPr kumimoji="0" lang="ja-JP" altLang="en-US" sz="9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有資格者</a:t>
                    </a:r>
                    <a:endParaRPr kumimoji="0" lang="ja-JP" altLang="ja-JP" sz="11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34" name="AutoShape 4">
                    <a:extLst>
                      <a:ext uri="{FF2B5EF4-FFF2-40B4-BE49-F238E27FC236}">
                        <a16:creationId xmlns:a16="http://schemas.microsoft.com/office/drawing/2014/main" id="{8D72C0F7-AB4E-AEFC-31F4-AF1F4A9FEEE7}"/>
                      </a:ext>
                    </a:extLst>
                  </p:cNvPr>
                  <p:cNvSpPr>
                    <a:spLocks noChangeArrowheads="1"/>
                  </p:cNvSpPr>
                  <p:nvPr/>
                </p:nvSpPr>
                <p:spPr bwMode="auto">
                  <a:xfrm>
                    <a:off x="5024" y="8286"/>
                    <a:ext cx="2303" cy="1025"/>
                  </a:xfrm>
                  <a:prstGeom prst="roundRect">
                    <a:avLst>
                      <a:gd name="adj" fmla="val 16667"/>
                    </a:avLst>
                  </a:prstGeom>
                  <a:noFill/>
                  <a:ln w="19050" cmpd="sng">
                    <a:solidFill>
                      <a:srgbClr val="A70324"/>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74295" tIns="8890" rIns="74295" bIns="8890" numCol="1" anchor="t" anchorCtr="0" compatLnSpc="1">
                    <a:prstTxWarp prst="textNoShape">
                      <a:avLst/>
                    </a:prstTxWarp>
                  </a:bodyPr>
                  <a:lstStyle/>
                  <a:p>
                    <a:endParaRPr lang="ja-JP" altLang="en-US">
                      <a:latin typeface="Meiryo UI" panose="020B0604030504040204" pitchFamily="50" charset="-128"/>
                      <a:ea typeface="Meiryo UI" panose="020B0604030504040204" pitchFamily="50" charset="-128"/>
                    </a:endParaRPr>
                  </a:p>
                </p:txBody>
              </p:sp>
              <p:grpSp>
                <p:nvGrpSpPr>
                  <p:cNvPr id="35" name="Group 5">
                    <a:extLst>
                      <a:ext uri="{FF2B5EF4-FFF2-40B4-BE49-F238E27FC236}">
                        <a16:creationId xmlns:a16="http://schemas.microsoft.com/office/drawing/2014/main" id="{BB5AED3E-3EE3-1EA4-79BD-603F52A424C1}"/>
                      </a:ext>
                    </a:extLst>
                  </p:cNvPr>
                  <p:cNvGrpSpPr>
                    <a:grpSpLocks/>
                  </p:cNvGrpSpPr>
                  <p:nvPr/>
                </p:nvGrpSpPr>
                <p:grpSpPr bwMode="auto">
                  <a:xfrm>
                    <a:off x="6610" y="8400"/>
                    <a:ext cx="502" cy="767"/>
                    <a:chOff x="4931" y="8414"/>
                    <a:chExt cx="376" cy="572"/>
                  </a:xfrm>
                </p:grpSpPr>
                <p:sp>
                  <p:nvSpPr>
                    <p:cNvPr id="36" name="Oval 6">
                      <a:extLst>
                        <a:ext uri="{FF2B5EF4-FFF2-40B4-BE49-F238E27FC236}">
                          <a16:creationId xmlns:a16="http://schemas.microsoft.com/office/drawing/2014/main" id="{8441C721-497C-E622-01A0-A16F2252202E}"/>
                        </a:ext>
                      </a:extLst>
                    </p:cNvPr>
                    <p:cNvSpPr>
                      <a:spLocks noChangeArrowheads="1"/>
                    </p:cNvSpPr>
                    <p:nvPr/>
                  </p:nvSpPr>
                  <p:spPr bwMode="auto">
                    <a:xfrm>
                      <a:off x="4932" y="8414"/>
                      <a:ext cx="375" cy="375"/>
                    </a:xfrm>
                    <a:prstGeom prst="ellipse">
                      <a:avLst/>
                    </a:prstGeom>
                    <a:solidFill>
                      <a:schemeClr val="bg2">
                        <a:lumMod val="50000"/>
                      </a:schemeClr>
                    </a:solidFill>
                    <a:ln w="9525">
                      <a:solidFill>
                        <a:schemeClr val="bg2">
                          <a:lumMod val="50000"/>
                        </a:schemeClr>
                      </a:solidFill>
                      <a:round/>
                      <a:headEnd/>
                      <a:tailEnd/>
                    </a:ln>
                  </p:spPr>
                  <p:txBody>
                    <a:bodyPr vert="horz" wrap="square" lIns="74295" tIns="8890" rIns="74295" bIns="8890" numCol="1" anchor="t" anchorCtr="0" compatLnSpc="1">
                      <a:prstTxWarp prst="textNoShape">
                        <a:avLst/>
                      </a:prstTxWarp>
                    </a:bodyPr>
                    <a:lstStyle/>
                    <a:p>
                      <a:endParaRPr lang="ja-JP" altLang="en-US">
                        <a:latin typeface="Meiryo UI" panose="020B0604030504040204" pitchFamily="50" charset="-128"/>
                        <a:ea typeface="Meiryo UI" panose="020B0604030504040204" pitchFamily="50" charset="-128"/>
                      </a:endParaRPr>
                    </a:p>
                  </p:txBody>
                </p:sp>
                <p:sp>
                  <p:nvSpPr>
                    <p:cNvPr id="37" name="AutoShape 13">
                      <a:extLst>
                        <a:ext uri="{FF2B5EF4-FFF2-40B4-BE49-F238E27FC236}">
                          <a16:creationId xmlns:a16="http://schemas.microsoft.com/office/drawing/2014/main" id="{38617079-F3F7-A8E7-DB82-3AB792A7D94F}"/>
                        </a:ext>
                      </a:extLst>
                    </p:cNvPr>
                    <p:cNvSpPr>
                      <a:spLocks noChangeArrowheads="1"/>
                    </p:cNvSpPr>
                    <p:nvPr/>
                  </p:nvSpPr>
                  <p:spPr bwMode="auto">
                    <a:xfrm rot="16200000">
                      <a:off x="4995" y="8674"/>
                      <a:ext cx="248" cy="375"/>
                    </a:xfrm>
                    <a:prstGeom prst="flowChartDelay">
                      <a:avLst/>
                    </a:prstGeom>
                    <a:solidFill>
                      <a:schemeClr val="bg2">
                        <a:lumMod val="50000"/>
                      </a:schemeClr>
                    </a:solidFill>
                    <a:ln w="9525">
                      <a:solidFill>
                        <a:schemeClr val="bg2">
                          <a:lumMod val="50000"/>
                        </a:schemeClr>
                      </a:solidFill>
                      <a:miter lim="800000"/>
                      <a:headEnd/>
                      <a:tailEnd/>
                    </a:ln>
                    <a:effectLst/>
                    <a:extLst>
                      <a:ext uri="{AF507438-7753-43E0-B8FC-AC1667EBCBE1}">
                        <a14:hiddenEffects xmlns:a14="http://schemas.microsoft.com/office/drawing/2010/main">
                          <a:effectLst>
                            <a:outerShdw dist="35921" dir="2700000" algn="ctr" rotWithShape="0">
                              <a:srgbClr val="EEECE1"/>
                            </a:outerShdw>
                          </a:effectLst>
                        </a14:hiddenEffects>
                      </a:ext>
                    </a:extLst>
                  </p:spPr>
                  <p:txBody>
                    <a:bodyPr vert="horz" wrap="none" lIns="91440" tIns="45720" rIns="91440" bIns="45720" numCol="1" anchor="ctr" anchorCtr="0" compatLnSpc="1">
                      <a:prstTxWarp prst="textNoShape">
                        <a:avLst/>
                      </a:prstTxWarp>
                    </a:bodyPr>
                    <a:lstStyle/>
                    <a:p>
                      <a:endParaRPr lang="ja-JP" altLang="en-US">
                        <a:latin typeface="Meiryo UI" panose="020B0604030504040204" pitchFamily="50" charset="-128"/>
                        <a:ea typeface="Meiryo UI" panose="020B0604030504040204" pitchFamily="50" charset="-128"/>
                      </a:endParaRPr>
                    </a:p>
                  </p:txBody>
                </p:sp>
              </p:grpSp>
            </p:grpSp>
            <p:cxnSp>
              <p:nvCxnSpPr>
                <p:cNvPr id="39" name="直線コネクタ 38">
                  <a:extLst>
                    <a:ext uri="{FF2B5EF4-FFF2-40B4-BE49-F238E27FC236}">
                      <a16:creationId xmlns:a16="http://schemas.microsoft.com/office/drawing/2014/main" id="{93AC4B6A-1736-6F88-994A-4E3156AB8A1A}"/>
                    </a:ext>
                  </a:extLst>
                </p:cNvPr>
                <p:cNvCxnSpPr>
                  <a:cxnSpLocks/>
                </p:cNvCxnSpPr>
                <p:nvPr/>
              </p:nvCxnSpPr>
              <p:spPr>
                <a:xfrm flipH="1" flipV="1">
                  <a:off x="1995244" y="5882835"/>
                  <a:ext cx="115712" cy="136469"/>
                </a:xfrm>
                <a:prstGeom prst="line">
                  <a:avLst/>
                </a:prstGeom>
                <a:ln w="19050">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sp>
              <p:nvSpPr>
                <p:cNvPr id="42" name="楕円 41">
                  <a:extLst>
                    <a:ext uri="{FF2B5EF4-FFF2-40B4-BE49-F238E27FC236}">
                      <a16:creationId xmlns:a16="http://schemas.microsoft.com/office/drawing/2014/main" id="{A373CDE3-303D-0D1C-BA39-3DFE500CACC5}"/>
                    </a:ext>
                  </a:extLst>
                </p:cNvPr>
                <p:cNvSpPr/>
                <p:nvPr/>
              </p:nvSpPr>
              <p:spPr>
                <a:xfrm>
                  <a:off x="1943941" y="5819334"/>
                  <a:ext cx="63499" cy="63499"/>
                </a:xfrm>
                <a:prstGeom prst="ellipse">
                  <a:avLst/>
                </a:prstGeom>
                <a:solidFill>
                  <a:schemeClr val="bg2">
                    <a:lumMod val="50000"/>
                  </a:schemeClr>
                </a:solidFill>
                <a:ln>
                  <a:solidFill>
                    <a:schemeClr val="bg2">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grpSp>
          <p:grpSp>
            <p:nvGrpSpPr>
              <p:cNvPr id="50" name="Group 2">
                <a:extLst>
                  <a:ext uri="{FF2B5EF4-FFF2-40B4-BE49-F238E27FC236}">
                    <a16:creationId xmlns:a16="http://schemas.microsoft.com/office/drawing/2014/main" id="{BD060312-A0AC-E6C5-FE13-57D214C7F127}"/>
                  </a:ext>
                </a:extLst>
              </p:cNvPr>
              <p:cNvGrpSpPr>
                <a:grpSpLocks/>
              </p:cNvGrpSpPr>
              <p:nvPr/>
            </p:nvGrpSpPr>
            <p:grpSpPr bwMode="auto">
              <a:xfrm>
                <a:off x="4194244" y="5730215"/>
                <a:ext cx="2054028" cy="651163"/>
                <a:chOff x="3913" y="8267"/>
                <a:chExt cx="3237" cy="1025"/>
              </a:xfrm>
            </p:grpSpPr>
            <p:sp>
              <p:nvSpPr>
                <p:cNvPr id="55" name="Text Box 3">
                  <a:extLst>
                    <a:ext uri="{FF2B5EF4-FFF2-40B4-BE49-F238E27FC236}">
                      <a16:creationId xmlns:a16="http://schemas.microsoft.com/office/drawing/2014/main" id="{085AAC5D-98E8-0A52-EE60-F94372309476}"/>
                    </a:ext>
                  </a:extLst>
                </p:cNvPr>
                <p:cNvSpPr txBox="1">
                  <a:spLocks noChangeArrowheads="1"/>
                </p:cNvSpPr>
                <p:nvPr/>
              </p:nvSpPr>
              <p:spPr bwMode="auto">
                <a:xfrm>
                  <a:off x="3913" y="8551"/>
                  <a:ext cx="3237" cy="4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74295" tIns="8890" rIns="74295" bIns="8890" numCol="1" anchor="t" anchorCtr="0" compatLnSpc="1">
                  <a:prstTxWarp prst="textNoShape">
                    <a:avLst/>
                  </a:prstTxWarp>
                </a:bodyPr>
                <a:lstStyle/>
                <a:p>
                  <a:pPr marL="0" marR="0" lvl="0" indent="0" algn="ctr" defTabSz="914400" rtl="0" eaLnBrk="0" fontAlgn="base" latinLnBrk="0" hangingPunct="0">
                    <a:lnSpc>
                      <a:spcPts val="600"/>
                    </a:lnSpc>
                    <a:spcBef>
                      <a:spcPct val="0"/>
                    </a:spcBef>
                    <a:spcAft>
                      <a:spcPts val="800"/>
                    </a:spcAft>
                    <a:buClrTx/>
                    <a:buSzTx/>
                    <a:buFontTx/>
                    <a:buNone/>
                    <a:tabLst/>
                  </a:pPr>
                  <a:r>
                    <a:rPr kumimoji="0" lang="ja-JP" altLang="en-US" sz="900" dirty="0">
                      <a:latin typeface="Meiryo UI" panose="020B0604030504040204" pitchFamily="50" charset="-128"/>
                      <a:ea typeface="Meiryo UI" panose="020B0604030504040204" pitchFamily="50" charset="-128"/>
                    </a:rPr>
                    <a:t>特定行政庁</a:t>
                  </a:r>
                  <a:endParaRPr kumimoji="0" lang="en-US" altLang="ja-JP" sz="900" dirty="0">
                    <a:latin typeface="Meiryo UI" panose="020B0604030504040204" pitchFamily="50" charset="-128"/>
                    <a:ea typeface="Meiryo UI" panose="020B0604030504040204" pitchFamily="50" charset="-128"/>
                  </a:endParaRPr>
                </a:p>
                <a:p>
                  <a:pPr marL="0" marR="0" lvl="0" indent="0" algn="ctr" defTabSz="914400" rtl="0" eaLnBrk="0" fontAlgn="base" latinLnBrk="0" hangingPunct="0">
                    <a:lnSpc>
                      <a:spcPts val="600"/>
                    </a:lnSpc>
                    <a:spcBef>
                      <a:spcPct val="0"/>
                    </a:spcBef>
                    <a:spcAft>
                      <a:spcPts val="800"/>
                    </a:spcAft>
                    <a:buClrTx/>
                    <a:buSzTx/>
                    <a:buFontTx/>
                    <a:buNone/>
                    <a:tabLst/>
                  </a:pPr>
                  <a:r>
                    <a:rPr kumimoji="0" lang="ja-JP" altLang="en-US" sz="9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a:t>
                  </a:r>
                  <a:r>
                    <a:rPr kumimoji="0" lang="ja-JP" altLang="en-US" sz="900" dirty="0">
                      <a:latin typeface="Meiryo UI" panose="020B0604030504040204" pitchFamily="50" charset="-128"/>
                      <a:ea typeface="Meiryo UI" panose="020B0604030504040204" pitchFamily="50" charset="-128"/>
                    </a:rPr>
                    <a:t>各</a:t>
                  </a:r>
                  <a:r>
                    <a:rPr kumimoji="0" lang="ja-JP" altLang="en-US" sz="9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建設事務所建築課）</a:t>
                  </a:r>
                  <a:endParaRPr kumimoji="0" lang="ja-JP" altLang="ja-JP" sz="9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56" name="AutoShape 4">
                  <a:extLst>
                    <a:ext uri="{FF2B5EF4-FFF2-40B4-BE49-F238E27FC236}">
                      <a16:creationId xmlns:a16="http://schemas.microsoft.com/office/drawing/2014/main" id="{92E23AEF-B69C-0F60-4DCB-D6A5F8817C23}"/>
                    </a:ext>
                  </a:extLst>
                </p:cNvPr>
                <p:cNvSpPr>
                  <a:spLocks noChangeArrowheads="1"/>
                </p:cNvSpPr>
                <p:nvPr/>
              </p:nvSpPr>
              <p:spPr bwMode="auto">
                <a:xfrm>
                  <a:off x="4380" y="8267"/>
                  <a:ext cx="2303" cy="1025"/>
                </a:xfrm>
                <a:prstGeom prst="roundRect">
                  <a:avLst>
                    <a:gd name="adj" fmla="val 16667"/>
                  </a:avLst>
                </a:prstGeom>
                <a:noFill/>
                <a:ln w="19050" cmpd="sng">
                  <a:solidFill>
                    <a:srgbClr val="A70324"/>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74295" tIns="8890" rIns="74295" bIns="8890" numCol="1" anchor="t" anchorCtr="0" compatLnSpc="1">
                  <a:prstTxWarp prst="textNoShape">
                    <a:avLst/>
                  </a:prstTxWarp>
                </a:bodyPr>
                <a:lstStyle/>
                <a:p>
                  <a:endParaRPr lang="ja-JP" altLang="en-US">
                    <a:latin typeface="Meiryo UI" panose="020B0604030504040204" pitchFamily="50" charset="-128"/>
                    <a:ea typeface="Meiryo UI" panose="020B0604030504040204" pitchFamily="50" charset="-128"/>
                  </a:endParaRPr>
                </a:p>
              </p:txBody>
            </p:sp>
          </p:grpSp>
          <p:grpSp>
            <p:nvGrpSpPr>
              <p:cNvPr id="61" name="Group 8">
                <a:extLst>
                  <a:ext uri="{FF2B5EF4-FFF2-40B4-BE49-F238E27FC236}">
                    <a16:creationId xmlns:a16="http://schemas.microsoft.com/office/drawing/2014/main" id="{7FEB5D38-35BB-7B31-30F9-3F87794C2D60}"/>
                  </a:ext>
                </a:extLst>
              </p:cNvPr>
              <p:cNvGrpSpPr>
                <a:grpSpLocks/>
              </p:cNvGrpSpPr>
              <p:nvPr/>
            </p:nvGrpSpPr>
            <p:grpSpPr bwMode="auto">
              <a:xfrm>
                <a:off x="2497778" y="5108919"/>
                <a:ext cx="1435100" cy="1350596"/>
                <a:chOff x="4924" y="9467"/>
                <a:chExt cx="2261" cy="2126"/>
              </a:xfrm>
            </p:grpSpPr>
            <p:grpSp>
              <p:nvGrpSpPr>
                <p:cNvPr id="62" name="Group 9">
                  <a:extLst>
                    <a:ext uri="{FF2B5EF4-FFF2-40B4-BE49-F238E27FC236}">
                      <a16:creationId xmlns:a16="http://schemas.microsoft.com/office/drawing/2014/main" id="{03C5C7A2-1EAA-ABB0-E6C3-5DDCC6C40CA7}"/>
                    </a:ext>
                  </a:extLst>
                </p:cNvPr>
                <p:cNvGrpSpPr>
                  <a:grpSpLocks/>
                </p:cNvGrpSpPr>
                <p:nvPr/>
              </p:nvGrpSpPr>
              <p:grpSpPr bwMode="auto">
                <a:xfrm>
                  <a:off x="5556" y="9467"/>
                  <a:ext cx="658" cy="736"/>
                  <a:chOff x="2264" y="8355"/>
                  <a:chExt cx="563" cy="884"/>
                </a:xfrm>
              </p:grpSpPr>
              <p:sp>
                <p:nvSpPr>
                  <p:cNvPr id="65" name="Rectangle 11">
                    <a:extLst>
                      <a:ext uri="{FF2B5EF4-FFF2-40B4-BE49-F238E27FC236}">
                        <a16:creationId xmlns:a16="http://schemas.microsoft.com/office/drawing/2014/main" id="{E2952057-506D-375B-340D-A06B694C2C04}"/>
                      </a:ext>
                    </a:extLst>
                  </p:cNvPr>
                  <p:cNvSpPr>
                    <a:spLocks noChangeArrowheads="1"/>
                  </p:cNvSpPr>
                  <p:nvPr/>
                </p:nvSpPr>
                <p:spPr bwMode="auto">
                  <a:xfrm>
                    <a:off x="2264" y="8355"/>
                    <a:ext cx="143" cy="143"/>
                  </a:xfrm>
                  <a:prstGeom prst="rect">
                    <a:avLst/>
                  </a:prstGeom>
                  <a:solidFill>
                    <a:srgbClr val="FFFFFF"/>
                  </a:solidFill>
                  <a:ln w="9525">
                    <a:solidFill>
                      <a:srgbClr val="FFFFFF"/>
                    </a:solidFill>
                    <a:miter lim="800000"/>
                    <a:headEnd/>
                    <a:tailEnd/>
                  </a:ln>
                </p:spPr>
                <p:txBody>
                  <a:bodyPr vert="horz" wrap="square" lIns="74295" tIns="8890" rIns="74295" bIns="8890" numCol="1" anchor="t" anchorCtr="0" compatLnSpc="1">
                    <a:prstTxWarp prst="textNoShape">
                      <a:avLst/>
                    </a:prstTxWarp>
                  </a:bodyPr>
                  <a:lstStyle/>
                  <a:p>
                    <a:endParaRPr lang="ja-JP" altLang="en-US">
                      <a:latin typeface="Meiryo UI" panose="020B0604030504040204" pitchFamily="50" charset="-128"/>
                      <a:ea typeface="Meiryo UI" panose="020B0604030504040204" pitchFamily="50" charset="-128"/>
                    </a:endParaRPr>
                  </a:p>
                </p:txBody>
              </p:sp>
              <p:sp>
                <p:nvSpPr>
                  <p:cNvPr id="66" name="Rectangle 12">
                    <a:extLst>
                      <a:ext uri="{FF2B5EF4-FFF2-40B4-BE49-F238E27FC236}">
                        <a16:creationId xmlns:a16="http://schemas.microsoft.com/office/drawing/2014/main" id="{D2185592-8104-8674-87DB-3D2B34BF9957}"/>
                      </a:ext>
                    </a:extLst>
                  </p:cNvPr>
                  <p:cNvSpPr>
                    <a:spLocks noChangeArrowheads="1"/>
                  </p:cNvSpPr>
                  <p:nvPr/>
                </p:nvSpPr>
                <p:spPr bwMode="auto">
                  <a:xfrm>
                    <a:off x="2467" y="8355"/>
                    <a:ext cx="143" cy="143"/>
                  </a:xfrm>
                  <a:prstGeom prst="rect">
                    <a:avLst/>
                  </a:prstGeom>
                  <a:solidFill>
                    <a:srgbClr val="FFFFFF"/>
                  </a:solidFill>
                  <a:ln w="9525">
                    <a:solidFill>
                      <a:srgbClr val="FFFFFF"/>
                    </a:solidFill>
                    <a:miter lim="800000"/>
                    <a:headEnd/>
                    <a:tailEnd/>
                  </a:ln>
                </p:spPr>
                <p:txBody>
                  <a:bodyPr vert="horz" wrap="square" lIns="74295" tIns="8890" rIns="74295" bIns="8890" numCol="1" anchor="t" anchorCtr="0" compatLnSpc="1">
                    <a:prstTxWarp prst="textNoShape">
                      <a:avLst/>
                    </a:prstTxWarp>
                  </a:bodyPr>
                  <a:lstStyle/>
                  <a:p>
                    <a:endParaRPr lang="ja-JP" altLang="en-US">
                      <a:latin typeface="Meiryo UI" panose="020B0604030504040204" pitchFamily="50" charset="-128"/>
                      <a:ea typeface="Meiryo UI" panose="020B0604030504040204" pitchFamily="50" charset="-128"/>
                    </a:endParaRPr>
                  </a:p>
                </p:txBody>
              </p:sp>
              <p:sp>
                <p:nvSpPr>
                  <p:cNvPr id="67" name="Rectangle 13">
                    <a:extLst>
                      <a:ext uri="{FF2B5EF4-FFF2-40B4-BE49-F238E27FC236}">
                        <a16:creationId xmlns:a16="http://schemas.microsoft.com/office/drawing/2014/main" id="{A5890433-D754-C7BA-AC08-C94EA1143FD4}"/>
                      </a:ext>
                    </a:extLst>
                  </p:cNvPr>
                  <p:cNvSpPr>
                    <a:spLocks noChangeArrowheads="1"/>
                  </p:cNvSpPr>
                  <p:nvPr/>
                </p:nvSpPr>
                <p:spPr bwMode="auto">
                  <a:xfrm>
                    <a:off x="2684" y="8355"/>
                    <a:ext cx="143" cy="143"/>
                  </a:xfrm>
                  <a:prstGeom prst="rect">
                    <a:avLst/>
                  </a:prstGeom>
                  <a:solidFill>
                    <a:srgbClr val="FFFFFF"/>
                  </a:solidFill>
                  <a:ln w="9525">
                    <a:solidFill>
                      <a:srgbClr val="FFFFFF"/>
                    </a:solidFill>
                    <a:miter lim="800000"/>
                    <a:headEnd/>
                    <a:tailEnd/>
                  </a:ln>
                </p:spPr>
                <p:txBody>
                  <a:bodyPr vert="horz" wrap="square" lIns="74295" tIns="8890" rIns="74295" bIns="8890" numCol="1" anchor="t" anchorCtr="0" compatLnSpc="1">
                    <a:prstTxWarp prst="textNoShape">
                      <a:avLst/>
                    </a:prstTxWarp>
                  </a:bodyPr>
                  <a:lstStyle/>
                  <a:p>
                    <a:endParaRPr lang="ja-JP" altLang="en-US">
                      <a:latin typeface="Meiryo UI" panose="020B0604030504040204" pitchFamily="50" charset="-128"/>
                      <a:ea typeface="Meiryo UI" panose="020B0604030504040204" pitchFamily="50" charset="-128"/>
                    </a:endParaRPr>
                  </a:p>
                </p:txBody>
              </p:sp>
              <p:sp>
                <p:nvSpPr>
                  <p:cNvPr id="68" name="Rectangle 14">
                    <a:extLst>
                      <a:ext uri="{FF2B5EF4-FFF2-40B4-BE49-F238E27FC236}">
                        <a16:creationId xmlns:a16="http://schemas.microsoft.com/office/drawing/2014/main" id="{501AEA7B-9EB2-A96D-42ED-632950C49632}"/>
                      </a:ext>
                    </a:extLst>
                  </p:cNvPr>
                  <p:cNvSpPr>
                    <a:spLocks noChangeArrowheads="1"/>
                  </p:cNvSpPr>
                  <p:nvPr/>
                </p:nvSpPr>
                <p:spPr bwMode="auto">
                  <a:xfrm>
                    <a:off x="2264" y="8603"/>
                    <a:ext cx="143" cy="143"/>
                  </a:xfrm>
                  <a:prstGeom prst="rect">
                    <a:avLst/>
                  </a:prstGeom>
                  <a:solidFill>
                    <a:srgbClr val="FFFFFF"/>
                  </a:solidFill>
                  <a:ln w="9525">
                    <a:solidFill>
                      <a:srgbClr val="FFFFFF"/>
                    </a:solidFill>
                    <a:miter lim="800000"/>
                    <a:headEnd/>
                    <a:tailEnd/>
                  </a:ln>
                </p:spPr>
                <p:txBody>
                  <a:bodyPr vert="horz" wrap="square" lIns="74295" tIns="8890" rIns="74295" bIns="8890" numCol="1" anchor="t" anchorCtr="0" compatLnSpc="1">
                    <a:prstTxWarp prst="textNoShape">
                      <a:avLst/>
                    </a:prstTxWarp>
                  </a:bodyPr>
                  <a:lstStyle/>
                  <a:p>
                    <a:endParaRPr lang="ja-JP" altLang="en-US">
                      <a:latin typeface="Meiryo UI" panose="020B0604030504040204" pitchFamily="50" charset="-128"/>
                      <a:ea typeface="Meiryo UI" panose="020B0604030504040204" pitchFamily="50" charset="-128"/>
                    </a:endParaRPr>
                  </a:p>
                </p:txBody>
              </p:sp>
              <p:sp>
                <p:nvSpPr>
                  <p:cNvPr id="69" name="Rectangle 15">
                    <a:extLst>
                      <a:ext uri="{FF2B5EF4-FFF2-40B4-BE49-F238E27FC236}">
                        <a16:creationId xmlns:a16="http://schemas.microsoft.com/office/drawing/2014/main" id="{2DCA8CDC-334E-EAF9-46E8-010BC9B11772}"/>
                      </a:ext>
                    </a:extLst>
                  </p:cNvPr>
                  <p:cNvSpPr>
                    <a:spLocks noChangeArrowheads="1"/>
                  </p:cNvSpPr>
                  <p:nvPr/>
                </p:nvSpPr>
                <p:spPr bwMode="auto">
                  <a:xfrm>
                    <a:off x="2467" y="8603"/>
                    <a:ext cx="143" cy="143"/>
                  </a:xfrm>
                  <a:prstGeom prst="rect">
                    <a:avLst/>
                  </a:prstGeom>
                  <a:solidFill>
                    <a:srgbClr val="FFFFFF"/>
                  </a:solidFill>
                  <a:ln w="9525">
                    <a:solidFill>
                      <a:srgbClr val="FFFFFF"/>
                    </a:solidFill>
                    <a:miter lim="800000"/>
                    <a:headEnd/>
                    <a:tailEnd/>
                  </a:ln>
                </p:spPr>
                <p:txBody>
                  <a:bodyPr vert="horz" wrap="square" lIns="74295" tIns="8890" rIns="74295" bIns="8890" numCol="1" anchor="t" anchorCtr="0" compatLnSpc="1">
                    <a:prstTxWarp prst="textNoShape">
                      <a:avLst/>
                    </a:prstTxWarp>
                  </a:bodyPr>
                  <a:lstStyle/>
                  <a:p>
                    <a:endParaRPr lang="ja-JP" altLang="en-US">
                      <a:latin typeface="Meiryo UI" panose="020B0604030504040204" pitchFamily="50" charset="-128"/>
                      <a:ea typeface="Meiryo UI" panose="020B0604030504040204" pitchFamily="50" charset="-128"/>
                    </a:endParaRPr>
                  </a:p>
                </p:txBody>
              </p:sp>
              <p:sp>
                <p:nvSpPr>
                  <p:cNvPr id="70" name="Rectangle 16">
                    <a:extLst>
                      <a:ext uri="{FF2B5EF4-FFF2-40B4-BE49-F238E27FC236}">
                        <a16:creationId xmlns:a16="http://schemas.microsoft.com/office/drawing/2014/main" id="{EFB72C4B-E9F5-AD3C-CEF1-C438C33775DC}"/>
                      </a:ext>
                    </a:extLst>
                  </p:cNvPr>
                  <p:cNvSpPr>
                    <a:spLocks noChangeArrowheads="1"/>
                  </p:cNvSpPr>
                  <p:nvPr/>
                </p:nvSpPr>
                <p:spPr bwMode="auto">
                  <a:xfrm>
                    <a:off x="2684" y="8603"/>
                    <a:ext cx="143" cy="143"/>
                  </a:xfrm>
                  <a:prstGeom prst="rect">
                    <a:avLst/>
                  </a:prstGeom>
                  <a:solidFill>
                    <a:srgbClr val="FFFFFF"/>
                  </a:solidFill>
                  <a:ln w="9525">
                    <a:solidFill>
                      <a:srgbClr val="FFFFFF"/>
                    </a:solidFill>
                    <a:miter lim="800000"/>
                    <a:headEnd/>
                    <a:tailEnd/>
                  </a:ln>
                </p:spPr>
                <p:txBody>
                  <a:bodyPr vert="horz" wrap="square" lIns="74295" tIns="8890" rIns="74295" bIns="8890" numCol="1" anchor="t" anchorCtr="0" compatLnSpc="1">
                    <a:prstTxWarp prst="textNoShape">
                      <a:avLst/>
                    </a:prstTxWarp>
                  </a:bodyPr>
                  <a:lstStyle/>
                  <a:p>
                    <a:endParaRPr lang="ja-JP" altLang="en-US">
                      <a:latin typeface="Meiryo UI" panose="020B0604030504040204" pitchFamily="50" charset="-128"/>
                      <a:ea typeface="Meiryo UI" panose="020B0604030504040204" pitchFamily="50" charset="-128"/>
                    </a:endParaRPr>
                  </a:p>
                </p:txBody>
              </p:sp>
              <p:sp>
                <p:nvSpPr>
                  <p:cNvPr id="71" name="Rectangle 17">
                    <a:extLst>
                      <a:ext uri="{FF2B5EF4-FFF2-40B4-BE49-F238E27FC236}">
                        <a16:creationId xmlns:a16="http://schemas.microsoft.com/office/drawing/2014/main" id="{8BC77A44-1A98-CF1C-4B26-422417FD7A32}"/>
                      </a:ext>
                    </a:extLst>
                  </p:cNvPr>
                  <p:cNvSpPr>
                    <a:spLocks noChangeArrowheads="1"/>
                  </p:cNvSpPr>
                  <p:nvPr/>
                </p:nvSpPr>
                <p:spPr bwMode="auto">
                  <a:xfrm>
                    <a:off x="2264" y="8851"/>
                    <a:ext cx="143" cy="143"/>
                  </a:xfrm>
                  <a:prstGeom prst="rect">
                    <a:avLst/>
                  </a:prstGeom>
                  <a:solidFill>
                    <a:srgbClr val="FFFFFF"/>
                  </a:solidFill>
                  <a:ln w="9525">
                    <a:solidFill>
                      <a:srgbClr val="FFFFFF"/>
                    </a:solidFill>
                    <a:miter lim="800000"/>
                    <a:headEnd/>
                    <a:tailEnd/>
                  </a:ln>
                </p:spPr>
                <p:txBody>
                  <a:bodyPr vert="horz" wrap="square" lIns="74295" tIns="8890" rIns="74295" bIns="8890" numCol="1" anchor="t" anchorCtr="0" compatLnSpc="1">
                    <a:prstTxWarp prst="textNoShape">
                      <a:avLst/>
                    </a:prstTxWarp>
                  </a:bodyPr>
                  <a:lstStyle/>
                  <a:p>
                    <a:endParaRPr lang="ja-JP" altLang="en-US">
                      <a:latin typeface="Meiryo UI" panose="020B0604030504040204" pitchFamily="50" charset="-128"/>
                      <a:ea typeface="Meiryo UI" panose="020B0604030504040204" pitchFamily="50" charset="-128"/>
                    </a:endParaRPr>
                  </a:p>
                </p:txBody>
              </p:sp>
              <p:sp>
                <p:nvSpPr>
                  <p:cNvPr id="72" name="Rectangle 18">
                    <a:extLst>
                      <a:ext uri="{FF2B5EF4-FFF2-40B4-BE49-F238E27FC236}">
                        <a16:creationId xmlns:a16="http://schemas.microsoft.com/office/drawing/2014/main" id="{5A158397-CD1E-F94E-D645-6757720A885F}"/>
                      </a:ext>
                    </a:extLst>
                  </p:cNvPr>
                  <p:cNvSpPr>
                    <a:spLocks noChangeArrowheads="1"/>
                  </p:cNvSpPr>
                  <p:nvPr/>
                </p:nvSpPr>
                <p:spPr bwMode="auto">
                  <a:xfrm>
                    <a:off x="2467" y="8851"/>
                    <a:ext cx="143" cy="143"/>
                  </a:xfrm>
                  <a:prstGeom prst="rect">
                    <a:avLst/>
                  </a:prstGeom>
                  <a:solidFill>
                    <a:srgbClr val="FFFFFF"/>
                  </a:solidFill>
                  <a:ln w="9525">
                    <a:solidFill>
                      <a:srgbClr val="FFFFFF"/>
                    </a:solidFill>
                    <a:miter lim="800000"/>
                    <a:headEnd/>
                    <a:tailEnd/>
                  </a:ln>
                </p:spPr>
                <p:txBody>
                  <a:bodyPr vert="horz" wrap="square" lIns="74295" tIns="8890" rIns="74295" bIns="8890" numCol="1" anchor="t" anchorCtr="0" compatLnSpc="1">
                    <a:prstTxWarp prst="textNoShape">
                      <a:avLst/>
                    </a:prstTxWarp>
                  </a:bodyPr>
                  <a:lstStyle/>
                  <a:p>
                    <a:endParaRPr lang="ja-JP" altLang="en-US">
                      <a:latin typeface="Meiryo UI" panose="020B0604030504040204" pitchFamily="50" charset="-128"/>
                      <a:ea typeface="Meiryo UI" panose="020B0604030504040204" pitchFamily="50" charset="-128"/>
                    </a:endParaRPr>
                  </a:p>
                </p:txBody>
              </p:sp>
              <p:sp>
                <p:nvSpPr>
                  <p:cNvPr id="73" name="Rectangle 19">
                    <a:extLst>
                      <a:ext uri="{FF2B5EF4-FFF2-40B4-BE49-F238E27FC236}">
                        <a16:creationId xmlns:a16="http://schemas.microsoft.com/office/drawing/2014/main" id="{02ABE33B-F260-2F8B-FDBD-D81CFF273636}"/>
                      </a:ext>
                    </a:extLst>
                  </p:cNvPr>
                  <p:cNvSpPr>
                    <a:spLocks noChangeArrowheads="1"/>
                  </p:cNvSpPr>
                  <p:nvPr/>
                </p:nvSpPr>
                <p:spPr bwMode="auto">
                  <a:xfrm>
                    <a:off x="2684" y="8851"/>
                    <a:ext cx="143" cy="143"/>
                  </a:xfrm>
                  <a:prstGeom prst="rect">
                    <a:avLst/>
                  </a:prstGeom>
                  <a:solidFill>
                    <a:srgbClr val="FFFFFF"/>
                  </a:solidFill>
                  <a:ln w="9525">
                    <a:solidFill>
                      <a:srgbClr val="FFFFFF"/>
                    </a:solidFill>
                    <a:miter lim="800000"/>
                    <a:headEnd/>
                    <a:tailEnd/>
                  </a:ln>
                </p:spPr>
                <p:txBody>
                  <a:bodyPr vert="horz" wrap="square" lIns="74295" tIns="8890" rIns="74295" bIns="8890" numCol="1" anchor="t" anchorCtr="0" compatLnSpc="1">
                    <a:prstTxWarp prst="textNoShape">
                      <a:avLst/>
                    </a:prstTxWarp>
                  </a:bodyPr>
                  <a:lstStyle/>
                  <a:p>
                    <a:endParaRPr lang="ja-JP" altLang="en-US" dirty="0">
                      <a:latin typeface="Meiryo UI" panose="020B0604030504040204" pitchFamily="50" charset="-128"/>
                      <a:ea typeface="Meiryo UI" panose="020B0604030504040204" pitchFamily="50" charset="-128"/>
                    </a:endParaRPr>
                  </a:p>
                </p:txBody>
              </p:sp>
              <p:sp>
                <p:nvSpPr>
                  <p:cNvPr id="74" name="Rectangle 20">
                    <a:extLst>
                      <a:ext uri="{FF2B5EF4-FFF2-40B4-BE49-F238E27FC236}">
                        <a16:creationId xmlns:a16="http://schemas.microsoft.com/office/drawing/2014/main" id="{2078354E-7651-2896-A7CE-E6D2F3CC743F}"/>
                      </a:ext>
                    </a:extLst>
                  </p:cNvPr>
                  <p:cNvSpPr>
                    <a:spLocks noChangeArrowheads="1"/>
                  </p:cNvSpPr>
                  <p:nvPr/>
                </p:nvSpPr>
                <p:spPr bwMode="auto">
                  <a:xfrm>
                    <a:off x="2264" y="9096"/>
                    <a:ext cx="143" cy="143"/>
                  </a:xfrm>
                  <a:prstGeom prst="rect">
                    <a:avLst/>
                  </a:prstGeom>
                  <a:solidFill>
                    <a:srgbClr val="FFFFFF"/>
                  </a:solidFill>
                  <a:ln w="9525">
                    <a:solidFill>
                      <a:srgbClr val="FFFFFF"/>
                    </a:solidFill>
                    <a:miter lim="800000"/>
                    <a:headEnd/>
                    <a:tailEnd/>
                  </a:ln>
                </p:spPr>
                <p:txBody>
                  <a:bodyPr vert="horz" wrap="square" lIns="74295" tIns="8890" rIns="74295" bIns="8890" numCol="1" anchor="t" anchorCtr="0" compatLnSpc="1">
                    <a:prstTxWarp prst="textNoShape">
                      <a:avLst/>
                    </a:prstTxWarp>
                  </a:bodyPr>
                  <a:lstStyle/>
                  <a:p>
                    <a:endParaRPr lang="ja-JP" altLang="en-US">
                      <a:latin typeface="Meiryo UI" panose="020B0604030504040204" pitchFamily="50" charset="-128"/>
                      <a:ea typeface="Meiryo UI" panose="020B0604030504040204" pitchFamily="50" charset="-128"/>
                    </a:endParaRPr>
                  </a:p>
                </p:txBody>
              </p:sp>
              <p:sp>
                <p:nvSpPr>
                  <p:cNvPr id="75" name="Rectangle 21">
                    <a:extLst>
                      <a:ext uri="{FF2B5EF4-FFF2-40B4-BE49-F238E27FC236}">
                        <a16:creationId xmlns:a16="http://schemas.microsoft.com/office/drawing/2014/main" id="{46F7DB6F-27DA-29C9-E1B9-FFABEA5B75C4}"/>
                      </a:ext>
                    </a:extLst>
                  </p:cNvPr>
                  <p:cNvSpPr>
                    <a:spLocks noChangeArrowheads="1"/>
                  </p:cNvSpPr>
                  <p:nvPr/>
                </p:nvSpPr>
                <p:spPr bwMode="auto">
                  <a:xfrm>
                    <a:off x="2467" y="9096"/>
                    <a:ext cx="143" cy="143"/>
                  </a:xfrm>
                  <a:prstGeom prst="rect">
                    <a:avLst/>
                  </a:prstGeom>
                  <a:solidFill>
                    <a:srgbClr val="FFFFFF"/>
                  </a:solidFill>
                  <a:ln w="9525">
                    <a:solidFill>
                      <a:srgbClr val="FFFFFF"/>
                    </a:solidFill>
                    <a:miter lim="800000"/>
                    <a:headEnd/>
                    <a:tailEnd/>
                  </a:ln>
                </p:spPr>
                <p:txBody>
                  <a:bodyPr vert="horz" wrap="square" lIns="74295" tIns="8890" rIns="74295" bIns="8890" numCol="1" anchor="t" anchorCtr="0" compatLnSpc="1">
                    <a:prstTxWarp prst="textNoShape">
                      <a:avLst/>
                    </a:prstTxWarp>
                  </a:bodyPr>
                  <a:lstStyle/>
                  <a:p>
                    <a:endParaRPr lang="ja-JP" altLang="en-US">
                      <a:latin typeface="Meiryo UI" panose="020B0604030504040204" pitchFamily="50" charset="-128"/>
                      <a:ea typeface="Meiryo UI" panose="020B0604030504040204" pitchFamily="50" charset="-128"/>
                    </a:endParaRPr>
                  </a:p>
                </p:txBody>
              </p:sp>
              <p:sp>
                <p:nvSpPr>
                  <p:cNvPr id="76" name="Rectangle 22">
                    <a:extLst>
                      <a:ext uri="{FF2B5EF4-FFF2-40B4-BE49-F238E27FC236}">
                        <a16:creationId xmlns:a16="http://schemas.microsoft.com/office/drawing/2014/main" id="{86A153A9-C8F0-10E0-CB51-BCA8690D35B6}"/>
                      </a:ext>
                    </a:extLst>
                  </p:cNvPr>
                  <p:cNvSpPr>
                    <a:spLocks noChangeArrowheads="1"/>
                  </p:cNvSpPr>
                  <p:nvPr/>
                </p:nvSpPr>
                <p:spPr bwMode="auto">
                  <a:xfrm>
                    <a:off x="2684" y="9096"/>
                    <a:ext cx="143" cy="143"/>
                  </a:xfrm>
                  <a:prstGeom prst="rect">
                    <a:avLst/>
                  </a:prstGeom>
                  <a:solidFill>
                    <a:srgbClr val="FFFFFF"/>
                  </a:solidFill>
                  <a:ln w="9525">
                    <a:solidFill>
                      <a:srgbClr val="FFFFFF"/>
                    </a:solidFill>
                    <a:miter lim="800000"/>
                    <a:headEnd/>
                    <a:tailEnd/>
                  </a:ln>
                </p:spPr>
                <p:txBody>
                  <a:bodyPr vert="horz" wrap="square" lIns="74295" tIns="8890" rIns="74295" bIns="8890" numCol="1" anchor="t" anchorCtr="0" compatLnSpc="1">
                    <a:prstTxWarp prst="textNoShape">
                      <a:avLst/>
                    </a:prstTxWarp>
                  </a:bodyPr>
                  <a:lstStyle/>
                  <a:p>
                    <a:endParaRPr lang="ja-JP" altLang="en-US">
                      <a:latin typeface="Meiryo UI" panose="020B0604030504040204" pitchFamily="50" charset="-128"/>
                      <a:ea typeface="Meiryo UI" panose="020B0604030504040204" pitchFamily="50" charset="-128"/>
                    </a:endParaRPr>
                  </a:p>
                </p:txBody>
              </p:sp>
            </p:grpSp>
            <p:sp>
              <p:nvSpPr>
                <p:cNvPr id="63" name="Text Box 27">
                  <a:extLst>
                    <a:ext uri="{FF2B5EF4-FFF2-40B4-BE49-F238E27FC236}">
                      <a16:creationId xmlns:a16="http://schemas.microsoft.com/office/drawing/2014/main" id="{CCA70554-CBF7-D771-1AD7-6F96B15C1AFD}"/>
                    </a:ext>
                  </a:extLst>
                </p:cNvPr>
                <p:cNvSpPr txBox="1">
                  <a:spLocks noChangeArrowheads="1"/>
                </p:cNvSpPr>
                <p:nvPr/>
              </p:nvSpPr>
              <p:spPr bwMode="auto">
                <a:xfrm>
                  <a:off x="4924" y="11191"/>
                  <a:ext cx="2261" cy="4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74295" tIns="8890" rIns="74295" bIns="8890" numCol="1" anchor="t" anchorCtr="0" compatLnSpc="1">
                  <a:prstTxWarp prst="textNoShape">
                    <a:avLst/>
                  </a:prstTxWarp>
                </a:bodyPr>
                <a:lstStyle/>
                <a:p>
                  <a:pPr marL="0" marR="0" lvl="0" indent="0" algn="ctr" defTabSz="914400" rtl="0" eaLnBrk="0" fontAlgn="base" latinLnBrk="0" hangingPunct="0">
                    <a:lnSpc>
                      <a:spcPct val="96000"/>
                    </a:lnSpc>
                    <a:spcBef>
                      <a:spcPct val="0"/>
                    </a:spcBef>
                    <a:spcAft>
                      <a:spcPts val="800"/>
                    </a:spcAft>
                    <a:buClrTx/>
                    <a:buSzTx/>
                    <a:buFontTx/>
                    <a:buNone/>
                    <a:tabLst/>
                  </a:pPr>
                  <a:r>
                    <a:rPr kumimoji="0" lang="ja-JP" altLang="en-US" sz="90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定期報告対象建築物</a:t>
                  </a:r>
                  <a:endParaRPr kumimoji="0" lang="ja-JP" altLang="ja-JP" sz="90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grpSp>
          <p:cxnSp>
            <p:nvCxnSpPr>
              <p:cNvPr id="82" name="直線矢印コネクタ 81">
                <a:extLst>
                  <a:ext uri="{FF2B5EF4-FFF2-40B4-BE49-F238E27FC236}">
                    <a16:creationId xmlns:a16="http://schemas.microsoft.com/office/drawing/2014/main" id="{2BC3C064-B57F-3F46-53CF-5F908C5601F7}"/>
                  </a:ext>
                </a:extLst>
              </p:cNvPr>
              <p:cNvCxnSpPr>
                <a:cxnSpLocks/>
              </p:cNvCxnSpPr>
              <p:nvPr/>
            </p:nvCxnSpPr>
            <p:spPr>
              <a:xfrm flipH="1">
                <a:off x="1588307" y="5051129"/>
                <a:ext cx="745154" cy="569307"/>
              </a:xfrm>
              <a:prstGeom prst="straightConnector1">
                <a:avLst/>
              </a:prstGeom>
              <a:ln w="57150">
                <a:solidFill>
                  <a:srgbClr val="A70324"/>
                </a:solidFill>
                <a:tailEnd type="triangle"/>
              </a:ln>
            </p:spPr>
            <p:style>
              <a:lnRef idx="1">
                <a:schemeClr val="accent1"/>
              </a:lnRef>
              <a:fillRef idx="0">
                <a:schemeClr val="accent1"/>
              </a:fillRef>
              <a:effectRef idx="0">
                <a:schemeClr val="accent1"/>
              </a:effectRef>
              <a:fontRef idx="minor">
                <a:schemeClr val="tx1"/>
              </a:fontRef>
            </p:style>
          </p:cxnSp>
          <p:cxnSp>
            <p:nvCxnSpPr>
              <p:cNvPr id="85" name="直線矢印コネクタ 84">
                <a:extLst>
                  <a:ext uri="{FF2B5EF4-FFF2-40B4-BE49-F238E27FC236}">
                    <a16:creationId xmlns:a16="http://schemas.microsoft.com/office/drawing/2014/main" id="{887BAE6D-27E7-7767-9780-3BF2AC186CBF}"/>
                  </a:ext>
                </a:extLst>
              </p:cNvPr>
              <p:cNvCxnSpPr>
                <a:cxnSpLocks/>
              </p:cNvCxnSpPr>
              <p:nvPr/>
            </p:nvCxnSpPr>
            <p:spPr>
              <a:xfrm>
                <a:off x="4288824" y="4847560"/>
                <a:ext cx="723600" cy="597847"/>
              </a:xfrm>
              <a:prstGeom prst="straightConnector1">
                <a:avLst/>
              </a:prstGeom>
              <a:ln w="57150">
                <a:solidFill>
                  <a:srgbClr val="A70324"/>
                </a:solidFill>
                <a:tailEnd type="triangle"/>
              </a:ln>
            </p:spPr>
            <p:style>
              <a:lnRef idx="1">
                <a:schemeClr val="accent1"/>
              </a:lnRef>
              <a:fillRef idx="0">
                <a:schemeClr val="accent1"/>
              </a:fillRef>
              <a:effectRef idx="0">
                <a:schemeClr val="accent1"/>
              </a:effectRef>
              <a:fontRef idx="minor">
                <a:schemeClr val="tx1"/>
              </a:fontRef>
            </p:style>
          </p:cxnSp>
          <p:cxnSp>
            <p:nvCxnSpPr>
              <p:cNvPr id="88" name="直線矢印コネクタ 87">
                <a:extLst>
                  <a:ext uri="{FF2B5EF4-FFF2-40B4-BE49-F238E27FC236}">
                    <a16:creationId xmlns:a16="http://schemas.microsoft.com/office/drawing/2014/main" id="{96A46ED9-A7DC-EF94-3369-5C818C320826}"/>
                  </a:ext>
                </a:extLst>
              </p:cNvPr>
              <p:cNvCxnSpPr>
                <a:cxnSpLocks/>
              </p:cNvCxnSpPr>
              <p:nvPr/>
            </p:nvCxnSpPr>
            <p:spPr>
              <a:xfrm flipH="1" flipV="1">
                <a:off x="3986973" y="5034038"/>
                <a:ext cx="723600" cy="629798"/>
              </a:xfrm>
              <a:prstGeom prst="straightConnector1">
                <a:avLst/>
              </a:prstGeom>
              <a:ln w="57150">
                <a:solidFill>
                  <a:srgbClr val="A70324"/>
                </a:solidFill>
                <a:tailEnd type="triangle"/>
              </a:ln>
            </p:spPr>
            <p:style>
              <a:lnRef idx="1">
                <a:schemeClr val="accent1"/>
              </a:lnRef>
              <a:fillRef idx="0">
                <a:schemeClr val="accent1"/>
              </a:fillRef>
              <a:effectRef idx="0">
                <a:schemeClr val="accent1"/>
              </a:effectRef>
              <a:fontRef idx="minor">
                <a:schemeClr val="tx1"/>
              </a:fontRef>
            </p:style>
          </p:cxnSp>
          <p:cxnSp>
            <p:nvCxnSpPr>
              <p:cNvPr id="104" name="直線矢印コネクタ 103">
                <a:extLst>
                  <a:ext uri="{FF2B5EF4-FFF2-40B4-BE49-F238E27FC236}">
                    <a16:creationId xmlns:a16="http://schemas.microsoft.com/office/drawing/2014/main" id="{A7AA2F76-72F5-99B0-AA39-BBB3F974C508}"/>
                  </a:ext>
                </a:extLst>
              </p:cNvPr>
              <p:cNvCxnSpPr>
                <a:cxnSpLocks/>
              </p:cNvCxnSpPr>
              <p:nvPr/>
            </p:nvCxnSpPr>
            <p:spPr>
              <a:xfrm>
                <a:off x="2016551" y="5826326"/>
                <a:ext cx="612000" cy="0"/>
              </a:xfrm>
              <a:prstGeom prst="straightConnector1">
                <a:avLst/>
              </a:prstGeom>
              <a:ln w="57150">
                <a:solidFill>
                  <a:srgbClr val="A70324"/>
                </a:solidFill>
                <a:tailEnd type="triangle"/>
              </a:ln>
            </p:spPr>
            <p:style>
              <a:lnRef idx="1">
                <a:schemeClr val="accent1"/>
              </a:lnRef>
              <a:fillRef idx="0">
                <a:schemeClr val="accent1"/>
              </a:fillRef>
              <a:effectRef idx="0">
                <a:schemeClr val="accent1"/>
              </a:effectRef>
              <a:fontRef idx="minor">
                <a:schemeClr val="tx1"/>
              </a:fontRef>
            </p:style>
          </p:cxnSp>
          <p:sp>
            <p:nvSpPr>
              <p:cNvPr id="106" name="Text Box 3">
                <a:extLst>
                  <a:ext uri="{FF2B5EF4-FFF2-40B4-BE49-F238E27FC236}">
                    <a16:creationId xmlns:a16="http://schemas.microsoft.com/office/drawing/2014/main" id="{0A72F2F6-FD09-5B1F-4CB2-C4AE22A9D52D}"/>
                  </a:ext>
                </a:extLst>
              </p:cNvPr>
              <p:cNvSpPr txBox="1">
                <a:spLocks noChangeArrowheads="1"/>
              </p:cNvSpPr>
              <p:nvPr/>
            </p:nvSpPr>
            <p:spPr bwMode="auto">
              <a:xfrm>
                <a:off x="507574" y="5088346"/>
                <a:ext cx="1539418" cy="2816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74295" tIns="8890" rIns="74295" bIns="8890" numCol="1" anchor="t" anchorCtr="0" compatLnSpc="1">
                <a:prstTxWarp prst="textNoShape">
                  <a:avLst/>
                </a:prstTxWarp>
              </a:bodyPr>
              <a:lstStyle/>
              <a:p>
                <a:pPr marL="0" marR="0" lvl="0" indent="0" algn="l" defTabSz="914400" rtl="0" eaLnBrk="0" fontAlgn="base" latinLnBrk="0" hangingPunct="0">
                  <a:lnSpc>
                    <a:spcPct val="96000"/>
                  </a:lnSpc>
                  <a:spcBef>
                    <a:spcPct val="0"/>
                  </a:spcBef>
                  <a:spcAft>
                    <a:spcPts val="800"/>
                  </a:spcAft>
                  <a:buClrTx/>
                  <a:buSzTx/>
                  <a:buFontTx/>
                  <a:buNone/>
                  <a:tabLst/>
                </a:pPr>
                <a:r>
                  <a:rPr kumimoji="0" lang="ja-JP" altLang="en-US" sz="900" dirty="0">
                    <a:latin typeface="Meiryo UI" panose="020B0604030504040204" pitchFamily="50" charset="-128"/>
                    <a:ea typeface="Meiryo UI" panose="020B0604030504040204" pitchFamily="50" charset="-128"/>
                  </a:rPr>
                  <a:t>①調査・検査を依頼</a:t>
                </a:r>
                <a:endParaRPr kumimoji="0" lang="ja-JP" altLang="ja-JP" sz="9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107" name="Text Box 3">
                <a:extLst>
                  <a:ext uri="{FF2B5EF4-FFF2-40B4-BE49-F238E27FC236}">
                    <a16:creationId xmlns:a16="http://schemas.microsoft.com/office/drawing/2014/main" id="{F84689C9-72CA-35CD-4747-71F0DC9E4352}"/>
                  </a:ext>
                </a:extLst>
              </p:cNvPr>
              <p:cNvSpPr txBox="1">
                <a:spLocks noChangeArrowheads="1"/>
              </p:cNvSpPr>
              <p:nvPr/>
            </p:nvSpPr>
            <p:spPr bwMode="auto">
              <a:xfrm>
                <a:off x="1749469" y="5979726"/>
                <a:ext cx="1539418" cy="2816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74295" tIns="8890" rIns="74295" bIns="8890" numCol="1" anchor="t" anchorCtr="0" compatLnSpc="1">
                <a:prstTxWarp prst="textNoShape">
                  <a:avLst/>
                </a:prstTxWarp>
              </a:bodyPr>
              <a:lstStyle/>
              <a:p>
                <a:pPr marL="0" marR="0" lvl="0" indent="0" algn="l" defTabSz="914400" rtl="0" eaLnBrk="0" fontAlgn="base" latinLnBrk="0" hangingPunct="0">
                  <a:lnSpc>
                    <a:spcPts val="700"/>
                  </a:lnSpc>
                  <a:spcBef>
                    <a:spcPct val="0"/>
                  </a:spcBef>
                  <a:spcAft>
                    <a:spcPts val="800"/>
                  </a:spcAft>
                  <a:buClrTx/>
                  <a:buSzTx/>
                  <a:buFontTx/>
                  <a:buNone/>
                  <a:tabLst/>
                </a:pPr>
                <a:r>
                  <a:rPr kumimoji="0" lang="ja-JP" altLang="en-US" sz="9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②調査・検査</a:t>
                </a:r>
                <a:endParaRPr kumimoji="0" lang="en-US" altLang="ja-JP" sz="9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p>
                <a:pPr marL="0" marR="0" lvl="0" indent="0" algn="l" defTabSz="914400" rtl="0" eaLnBrk="0" fontAlgn="base" latinLnBrk="0" hangingPunct="0">
                  <a:lnSpc>
                    <a:spcPts val="700"/>
                  </a:lnSpc>
                  <a:spcBef>
                    <a:spcPct val="0"/>
                  </a:spcBef>
                  <a:spcAft>
                    <a:spcPts val="800"/>
                  </a:spcAft>
                  <a:buClrTx/>
                  <a:buSzTx/>
                  <a:buFontTx/>
                  <a:buNone/>
                  <a:tabLst/>
                </a:pPr>
                <a:r>
                  <a:rPr kumimoji="0" lang="ja-JP" altLang="en-US" sz="9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を実施</a:t>
                </a:r>
                <a:endParaRPr kumimoji="0" lang="ja-JP" altLang="ja-JP" sz="9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108" name="Text Box 3">
                <a:extLst>
                  <a:ext uri="{FF2B5EF4-FFF2-40B4-BE49-F238E27FC236}">
                    <a16:creationId xmlns:a16="http://schemas.microsoft.com/office/drawing/2014/main" id="{64F9D99D-84EC-4383-5CF1-AEDA28F524EB}"/>
                  </a:ext>
                </a:extLst>
              </p:cNvPr>
              <p:cNvSpPr txBox="1">
                <a:spLocks noChangeArrowheads="1"/>
              </p:cNvSpPr>
              <p:nvPr/>
            </p:nvSpPr>
            <p:spPr bwMode="auto">
              <a:xfrm>
                <a:off x="3487807" y="5544649"/>
                <a:ext cx="1539419" cy="2816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74295" tIns="8890" rIns="74295" bIns="8890" numCol="1" anchor="t" anchorCtr="0" compatLnSpc="1">
                <a:prstTxWarp prst="textNoShape">
                  <a:avLst/>
                </a:prstTxWarp>
              </a:bodyPr>
              <a:lstStyle/>
              <a:p>
                <a:pPr marL="0" marR="0" lvl="0" indent="0" algn="l" defTabSz="914400" rtl="0" eaLnBrk="0" fontAlgn="base" latinLnBrk="0" hangingPunct="0">
                  <a:lnSpc>
                    <a:spcPct val="96000"/>
                  </a:lnSpc>
                  <a:spcBef>
                    <a:spcPct val="0"/>
                  </a:spcBef>
                  <a:spcAft>
                    <a:spcPts val="800"/>
                  </a:spcAft>
                  <a:buClrTx/>
                  <a:buSzTx/>
                  <a:buFontTx/>
                  <a:buNone/>
                  <a:tabLst/>
                </a:pPr>
                <a:r>
                  <a:rPr kumimoji="0" lang="ja-JP" altLang="en-US" sz="900" dirty="0">
                    <a:latin typeface="Meiryo UI" panose="020B0604030504040204" pitchFamily="50" charset="-128"/>
                    <a:ea typeface="Meiryo UI" panose="020B0604030504040204" pitchFamily="50" charset="-128"/>
                  </a:rPr>
                  <a:t>④是正指導等</a:t>
                </a:r>
                <a:endParaRPr kumimoji="0" lang="en-US" altLang="ja-JP" sz="900" dirty="0">
                  <a:latin typeface="Meiryo UI" panose="020B0604030504040204" pitchFamily="50" charset="-128"/>
                  <a:ea typeface="Meiryo UI" panose="020B0604030504040204" pitchFamily="50" charset="-128"/>
                </a:endParaRPr>
              </a:p>
            </p:txBody>
          </p:sp>
          <p:sp>
            <p:nvSpPr>
              <p:cNvPr id="109" name="Text Box 3">
                <a:extLst>
                  <a:ext uri="{FF2B5EF4-FFF2-40B4-BE49-F238E27FC236}">
                    <a16:creationId xmlns:a16="http://schemas.microsoft.com/office/drawing/2014/main" id="{3E545258-3CC6-73C3-1DED-E4C6F4E37BF9}"/>
                  </a:ext>
                </a:extLst>
              </p:cNvPr>
              <p:cNvSpPr txBox="1">
                <a:spLocks noChangeArrowheads="1"/>
              </p:cNvSpPr>
              <p:nvPr/>
            </p:nvSpPr>
            <p:spPr bwMode="auto">
              <a:xfrm>
                <a:off x="4587196" y="4952105"/>
                <a:ext cx="1837978" cy="2756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74295" tIns="8890" rIns="74295" bIns="8890" numCol="1" anchor="t" anchorCtr="0" compatLnSpc="1">
                <a:prstTxWarp prst="textNoShape">
                  <a:avLst/>
                </a:prstTxWarp>
              </a:bodyPr>
              <a:lstStyle/>
              <a:p>
                <a:pPr marL="0" marR="0" lvl="0" indent="0" algn="l" defTabSz="914400" rtl="0" eaLnBrk="0" fontAlgn="base" latinLnBrk="0" hangingPunct="0">
                  <a:lnSpc>
                    <a:spcPct val="96000"/>
                  </a:lnSpc>
                  <a:spcBef>
                    <a:spcPct val="0"/>
                  </a:spcBef>
                  <a:spcAft>
                    <a:spcPts val="800"/>
                  </a:spcAft>
                  <a:buClrTx/>
                  <a:buSzTx/>
                  <a:buFontTx/>
                  <a:buNone/>
                  <a:tabLst/>
                </a:pPr>
                <a:r>
                  <a:rPr kumimoji="0" lang="ja-JP" altLang="en-US" sz="900" dirty="0">
                    <a:latin typeface="Meiryo UI" panose="020B0604030504040204" pitchFamily="50" charset="-128"/>
                    <a:ea typeface="Meiryo UI" panose="020B0604030504040204" pitchFamily="50" charset="-128"/>
                  </a:rPr>
                  <a:t>③調査・検査結果を報告</a:t>
                </a:r>
                <a:endParaRPr kumimoji="0" lang="en-US" altLang="ja-JP" sz="900" dirty="0">
                  <a:latin typeface="Meiryo UI" panose="020B0604030504040204" pitchFamily="50" charset="-128"/>
                  <a:ea typeface="Meiryo UI" panose="020B0604030504040204" pitchFamily="50" charset="-128"/>
                </a:endParaRPr>
              </a:p>
            </p:txBody>
          </p:sp>
        </p:grpSp>
        <p:pic>
          <p:nvPicPr>
            <p:cNvPr id="3" name="図 2">
              <a:extLst>
                <a:ext uri="{FF2B5EF4-FFF2-40B4-BE49-F238E27FC236}">
                  <a16:creationId xmlns:a16="http://schemas.microsoft.com/office/drawing/2014/main" id="{C9DB1D9A-5904-9BF2-6DED-CE0BB05CE766}"/>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950008" y="2169022"/>
              <a:ext cx="729328" cy="883758"/>
            </a:xfrm>
            <a:prstGeom prst="rect">
              <a:avLst/>
            </a:prstGeom>
          </p:spPr>
        </p:pic>
      </p:grpSp>
      <p:grpSp>
        <p:nvGrpSpPr>
          <p:cNvPr id="13" name="グループ化 12">
            <a:extLst>
              <a:ext uri="{FF2B5EF4-FFF2-40B4-BE49-F238E27FC236}">
                <a16:creationId xmlns:a16="http://schemas.microsoft.com/office/drawing/2014/main" id="{C174E550-4E19-3B60-0D55-CFCA5B670EAD}"/>
              </a:ext>
            </a:extLst>
          </p:cNvPr>
          <p:cNvGrpSpPr/>
          <p:nvPr/>
        </p:nvGrpSpPr>
        <p:grpSpPr>
          <a:xfrm>
            <a:off x="62719" y="6694665"/>
            <a:ext cx="6875208" cy="519067"/>
            <a:chOff x="44990" y="6801639"/>
            <a:chExt cx="6875208" cy="519067"/>
          </a:xfrm>
        </p:grpSpPr>
        <p:sp>
          <p:nvSpPr>
            <p:cNvPr id="117" name="テキスト ボックス 116">
              <a:extLst>
                <a:ext uri="{FF2B5EF4-FFF2-40B4-BE49-F238E27FC236}">
                  <a16:creationId xmlns:a16="http://schemas.microsoft.com/office/drawing/2014/main" id="{AB91B343-1D1C-973C-F552-D1A446534E78}"/>
                </a:ext>
              </a:extLst>
            </p:cNvPr>
            <p:cNvSpPr txBox="1"/>
            <p:nvPr/>
          </p:nvSpPr>
          <p:spPr>
            <a:xfrm>
              <a:off x="44990" y="6801639"/>
              <a:ext cx="6556383" cy="307777"/>
            </a:xfrm>
            <a:prstGeom prst="rect">
              <a:avLst/>
            </a:prstGeom>
            <a:noFill/>
          </p:spPr>
          <p:txBody>
            <a:bodyPr wrap="square" rtlCol="0">
              <a:spAutoFit/>
            </a:bodyPr>
            <a:lstStyle/>
            <a:p>
              <a:r>
                <a:rPr lang="ja-JP" altLang="en-US" sz="1400" b="1" dirty="0">
                  <a:solidFill>
                    <a:srgbClr val="C00000"/>
                  </a:solidFill>
                </a:rPr>
                <a:t>■書類の提出先</a:t>
              </a:r>
              <a:endParaRPr kumimoji="1" lang="ja-JP" altLang="en-US" sz="1400" b="1" dirty="0">
                <a:solidFill>
                  <a:srgbClr val="C00000"/>
                </a:solidFill>
              </a:endParaRPr>
            </a:p>
          </p:txBody>
        </p:sp>
        <p:cxnSp>
          <p:nvCxnSpPr>
            <p:cNvPr id="118" name="直線コネクタ 117">
              <a:extLst>
                <a:ext uri="{FF2B5EF4-FFF2-40B4-BE49-F238E27FC236}">
                  <a16:creationId xmlns:a16="http://schemas.microsoft.com/office/drawing/2014/main" id="{243A46B8-CBB8-8329-AB6C-79635E70DCF9}"/>
                </a:ext>
              </a:extLst>
            </p:cNvPr>
            <p:cNvCxnSpPr>
              <a:cxnSpLocks/>
            </p:cNvCxnSpPr>
            <p:nvPr/>
          </p:nvCxnSpPr>
          <p:spPr>
            <a:xfrm>
              <a:off x="152205" y="7074869"/>
              <a:ext cx="6200119" cy="0"/>
            </a:xfrm>
            <a:prstGeom prst="line">
              <a:avLst/>
            </a:prstGeom>
            <a:ln>
              <a:solidFill>
                <a:srgbClr val="C00000"/>
              </a:solidFill>
            </a:ln>
          </p:spPr>
          <p:style>
            <a:lnRef idx="1">
              <a:schemeClr val="accent1"/>
            </a:lnRef>
            <a:fillRef idx="0">
              <a:schemeClr val="accent1"/>
            </a:fillRef>
            <a:effectRef idx="0">
              <a:schemeClr val="accent1"/>
            </a:effectRef>
            <a:fontRef idx="minor">
              <a:schemeClr val="tx1"/>
            </a:fontRef>
          </p:style>
        </p:cxnSp>
        <p:sp>
          <p:nvSpPr>
            <p:cNvPr id="9" name="テキスト ボックス 8">
              <a:extLst>
                <a:ext uri="{FF2B5EF4-FFF2-40B4-BE49-F238E27FC236}">
                  <a16:creationId xmlns:a16="http://schemas.microsoft.com/office/drawing/2014/main" id="{4E5D2A62-EA4E-E61F-73DD-2AE9F6C49025}"/>
                </a:ext>
              </a:extLst>
            </p:cNvPr>
            <p:cNvSpPr txBox="1"/>
            <p:nvPr/>
          </p:nvSpPr>
          <p:spPr>
            <a:xfrm>
              <a:off x="50563" y="7059096"/>
              <a:ext cx="6869635" cy="261610"/>
            </a:xfrm>
            <a:prstGeom prst="rect">
              <a:avLst/>
            </a:prstGeom>
            <a:noFill/>
          </p:spPr>
          <p:txBody>
            <a:bodyPr wrap="square" rtlCol="0">
              <a:spAutoFit/>
            </a:bodyPr>
            <a:lstStyle/>
            <a:p>
              <a:r>
                <a:rPr kumimoji="1" lang="ja-JP" altLang="en-US" sz="1100" dirty="0">
                  <a:latin typeface="Meiryo UI" panose="020B0604030504040204" pitchFamily="50" charset="-128"/>
                  <a:ea typeface="Meiryo UI" panose="020B0604030504040204" pitchFamily="50" charset="-128"/>
                </a:rPr>
                <a:t>広島県が所管する区域について、広島県電子申請システムによる電子提出又は下記の提出窓口への持参で受付け</a:t>
              </a:r>
              <a:r>
                <a:rPr lang="ja-JP" altLang="en-US" sz="1100" dirty="0">
                  <a:latin typeface="Meiryo UI" panose="020B0604030504040204" pitchFamily="50" charset="-128"/>
                  <a:ea typeface="Meiryo UI" panose="020B0604030504040204" pitchFamily="50" charset="-128"/>
                </a:rPr>
                <a:t>ます</a:t>
              </a:r>
              <a:r>
                <a:rPr kumimoji="1" lang="ja-JP" altLang="en-US" sz="1100" dirty="0">
                  <a:latin typeface="Meiryo UI" panose="020B0604030504040204" pitchFamily="50" charset="-128"/>
                  <a:ea typeface="Meiryo UI" panose="020B0604030504040204" pitchFamily="50" charset="-128"/>
                </a:rPr>
                <a:t>。</a:t>
              </a:r>
            </a:p>
          </p:txBody>
        </p:sp>
      </p:grpSp>
      <p:grpSp>
        <p:nvGrpSpPr>
          <p:cNvPr id="14" name="グループ化 13">
            <a:extLst>
              <a:ext uri="{FF2B5EF4-FFF2-40B4-BE49-F238E27FC236}">
                <a16:creationId xmlns:a16="http://schemas.microsoft.com/office/drawing/2014/main" id="{2CCBA688-30B6-B1A5-56DB-C2E29D164393}"/>
              </a:ext>
            </a:extLst>
          </p:cNvPr>
          <p:cNvGrpSpPr/>
          <p:nvPr/>
        </p:nvGrpSpPr>
        <p:grpSpPr>
          <a:xfrm>
            <a:off x="204053" y="118509"/>
            <a:ext cx="6607966" cy="486800"/>
            <a:chOff x="210475" y="668809"/>
            <a:chExt cx="6607966" cy="486800"/>
          </a:xfrm>
        </p:grpSpPr>
        <p:sp>
          <p:nvSpPr>
            <p:cNvPr id="19" name="テキスト ボックス 18">
              <a:extLst>
                <a:ext uri="{FF2B5EF4-FFF2-40B4-BE49-F238E27FC236}">
                  <a16:creationId xmlns:a16="http://schemas.microsoft.com/office/drawing/2014/main" id="{B265E16E-9CC8-C0D5-995D-19BE5FEE8254}"/>
                </a:ext>
              </a:extLst>
            </p:cNvPr>
            <p:cNvSpPr txBox="1"/>
            <p:nvPr/>
          </p:nvSpPr>
          <p:spPr>
            <a:xfrm>
              <a:off x="210475" y="668809"/>
              <a:ext cx="5794703" cy="307777"/>
            </a:xfrm>
            <a:prstGeom prst="rect">
              <a:avLst/>
            </a:prstGeom>
            <a:noFill/>
          </p:spPr>
          <p:txBody>
            <a:bodyPr wrap="square" rtlCol="0">
              <a:spAutoFit/>
            </a:bodyPr>
            <a:lstStyle/>
            <a:p>
              <a:r>
                <a:rPr kumimoji="1" lang="ja-JP" altLang="en-US" sz="1400" b="1" dirty="0">
                  <a:solidFill>
                    <a:srgbClr val="C00000"/>
                  </a:solidFill>
                </a:rPr>
                <a:t>■ 定期報告制度の見直し前後における規定の適用に関する留意事項</a:t>
              </a:r>
            </a:p>
          </p:txBody>
        </p:sp>
        <p:cxnSp>
          <p:nvCxnSpPr>
            <p:cNvPr id="22" name="直線コネクタ 21">
              <a:extLst>
                <a:ext uri="{FF2B5EF4-FFF2-40B4-BE49-F238E27FC236}">
                  <a16:creationId xmlns:a16="http://schemas.microsoft.com/office/drawing/2014/main" id="{C83EB9D2-79DE-994F-8C3C-B0D3A63BB0DE}"/>
                </a:ext>
              </a:extLst>
            </p:cNvPr>
            <p:cNvCxnSpPr>
              <a:cxnSpLocks/>
            </p:cNvCxnSpPr>
            <p:nvPr/>
          </p:nvCxnSpPr>
          <p:spPr>
            <a:xfrm>
              <a:off x="316967" y="919941"/>
              <a:ext cx="6200119" cy="0"/>
            </a:xfrm>
            <a:prstGeom prst="line">
              <a:avLst/>
            </a:prstGeom>
            <a:ln>
              <a:solidFill>
                <a:srgbClr val="C00000"/>
              </a:solidFill>
            </a:ln>
          </p:spPr>
          <p:style>
            <a:lnRef idx="1">
              <a:schemeClr val="accent1"/>
            </a:lnRef>
            <a:fillRef idx="0">
              <a:schemeClr val="accent1"/>
            </a:fillRef>
            <a:effectRef idx="0">
              <a:schemeClr val="accent1"/>
            </a:effectRef>
            <a:fontRef idx="minor">
              <a:schemeClr val="tx1"/>
            </a:fontRef>
          </p:style>
        </p:cxnSp>
        <p:sp>
          <p:nvSpPr>
            <p:cNvPr id="23" name="テキスト ボックス 22">
              <a:extLst>
                <a:ext uri="{FF2B5EF4-FFF2-40B4-BE49-F238E27FC236}">
                  <a16:creationId xmlns:a16="http://schemas.microsoft.com/office/drawing/2014/main" id="{8BC5713A-4F78-D3C9-E084-80FDB1BC92F7}"/>
                </a:ext>
              </a:extLst>
            </p:cNvPr>
            <p:cNvSpPr txBox="1"/>
            <p:nvPr/>
          </p:nvSpPr>
          <p:spPr>
            <a:xfrm>
              <a:off x="252541" y="893999"/>
              <a:ext cx="6565900" cy="261610"/>
            </a:xfrm>
            <a:prstGeom prst="rect">
              <a:avLst/>
            </a:prstGeom>
            <a:noFill/>
          </p:spPr>
          <p:txBody>
            <a:bodyPr wrap="square" rtlCol="0">
              <a:spAutoFit/>
            </a:bodyPr>
            <a:lstStyle/>
            <a:p>
              <a:r>
                <a:rPr kumimoji="1" lang="ja-JP" altLang="en-US" sz="1100" dirty="0">
                  <a:latin typeface="Meiryo UI" panose="020B0604030504040204" pitchFamily="50" charset="-128"/>
                  <a:ea typeface="Meiryo UI" panose="020B0604030504040204" pitchFamily="50" charset="-128"/>
                </a:rPr>
                <a:t>調査（検査）日の時期によって適用される規定が異なりますので、ご留意ください。</a:t>
              </a:r>
            </a:p>
          </p:txBody>
        </p:sp>
      </p:grpSp>
      <p:graphicFrame>
        <p:nvGraphicFramePr>
          <p:cNvPr id="24" name="表 23">
            <a:extLst>
              <a:ext uri="{FF2B5EF4-FFF2-40B4-BE49-F238E27FC236}">
                <a16:creationId xmlns:a16="http://schemas.microsoft.com/office/drawing/2014/main" id="{E5C373C4-3F3B-A59F-B6DF-540BA5E0B447}"/>
              </a:ext>
            </a:extLst>
          </p:cNvPr>
          <p:cNvGraphicFramePr>
            <a:graphicFrameLocks noGrp="1"/>
          </p:cNvGraphicFramePr>
          <p:nvPr>
            <p:extLst>
              <p:ext uri="{D42A27DB-BD31-4B8C-83A1-F6EECF244321}">
                <p14:modId xmlns:p14="http://schemas.microsoft.com/office/powerpoint/2010/main" val="1022897692"/>
              </p:ext>
            </p:extLst>
          </p:nvPr>
        </p:nvGraphicFramePr>
        <p:xfrm>
          <a:off x="310545" y="605330"/>
          <a:ext cx="6261773" cy="2229246"/>
        </p:xfrm>
        <a:graphic>
          <a:graphicData uri="http://schemas.openxmlformats.org/drawingml/2006/table">
            <a:tbl>
              <a:tblPr firstRow="1" bandRow="1">
                <a:tableStyleId>{5C22544A-7EE6-4342-B048-85BDC9FD1C3A}</a:tableStyleId>
              </a:tblPr>
              <a:tblGrid>
                <a:gridCol w="335347">
                  <a:extLst>
                    <a:ext uri="{9D8B030D-6E8A-4147-A177-3AD203B41FA5}">
                      <a16:colId xmlns:a16="http://schemas.microsoft.com/office/drawing/2014/main" val="1184508740"/>
                    </a:ext>
                  </a:extLst>
                </a:gridCol>
                <a:gridCol w="2579908">
                  <a:extLst>
                    <a:ext uri="{9D8B030D-6E8A-4147-A177-3AD203B41FA5}">
                      <a16:colId xmlns:a16="http://schemas.microsoft.com/office/drawing/2014/main" val="4179472596"/>
                    </a:ext>
                  </a:extLst>
                </a:gridCol>
                <a:gridCol w="1955800">
                  <a:extLst>
                    <a:ext uri="{9D8B030D-6E8A-4147-A177-3AD203B41FA5}">
                      <a16:colId xmlns:a16="http://schemas.microsoft.com/office/drawing/2014/main" val="563181156"/>
                    </a:ext>
                  </a:extLst>
                </a:gridCol>
                <a:gridCol w="1390718">
                  <a:extLst>
                    <a:ext uri="{9D8B030D-6E8A-4147-A177-3AD203B41FA5}">
                      <a16:colId xmlns:a16="http://schemas.microsoft.com/office/drawing/2014/main" val="3321984751"/>
                    </a:ext>
                  </a:extLst>
                </a:gridCol>
              </a:tblGrid>
              <a:tr h="275136">
                <a:tc>
                  <a:txBody>
                    <a:bodyPr/>
                    <a:lstStyle/>
                    <a:p>
                      <a:endParaRPr kumimoji="1" lang="ja-JP" altLang="en-US" sz="1100" dirty="0">
                        <a:solidFill>
                          <a:schemeClr val="bg1"/>
                        </a:solidFill>
                        <a:latin typeface="Meiryo UI" panose="020B0604030504040204" pitchFamily="50" charset="-128"/>
                        <a:ea typeface="Meiryo UI" panose="020B0604030504040204" pitchFamily="50" charset="-128"/>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A70324">
                        <a:alpha val="70000"/>
                      </a:srgbClr>
                    </a:solidFill>
                  </a:tcPr>
                </a:tc>
                <a:tc gridSpan="2">
                  <a:txBody>
                    <a:bodyPr/>
                    <a:lstStyle/>
                    <a:p>
                      <a:pPr algn="ctr"/>
                      <a:r>
                        <a:rPr kumimoji="1" lang="ja-JP" altLang="en-US" sz="1100" b="0" dirty="0">
                          <a:solidFill>
                            <a:schemeClr val="bg1"/>
                          </a:solidFill>
                          <a:latin typeface="Meiryo UI" panose="020B0604030504040204" pitchFamily="50" charset="-128"/>
                          <a:ea typeface="Meiryo UI" panose="020B0604030504040204" pitchFamily="50" charset="-128"/>
                        </a:rPr>
                        <a:t>施行日・調査（検査）日・報告日の関係</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A70324">
                        <a:alpha val="70000"/>
                      </a:srgbClr>
                    </a:solidFill>
                  </a:tcPr>
                </a:tc>
                <a:tc hMerge="1">
                  <a:txBody>
                    <a:bodyPr/>
                    <a:lstStyle/>
                    <a:p>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100" b="0" dirty="0">
                          <a:solidFill>
                            <a:schemeClr val="bg1"/>
                          </a:solidFill>
                          <a:latin typeface="Meiryo UI" panose="020B0604030504040204" pitchFamily="50" charset="-128"/>
                          <a:ea typeface="Meiryo UI" panose="020B0604030504040204" pitchFamily="50" charset="-128"/>
                        </a:rPr>
                        <a:t>規定の適用</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A70324">
                        <a:alpha val="70000"/>
                      </a:srgbClr>
                    </a:solidFill>
                  </a:tcPr>
                </a:tc>
                <a:extLst>
                  <a:ext uri="{0D108BD9-81ED-4DB2-BD59-A6C34878D82A}">
                    <a16:rowId xmlns:a16="http://schemas.microsoft.com/office/drawing/2014/main" val="2984867935"/>
                  </a:ext>
                </a:extLst>
              </a:tr>
              <a:tr h="651370">
                <a:tc>
                  <a:txBody>
                    <a:bodyPr/>
                    <a:lstStyle/>
                    <a:p>
                      <a:pPr algn="ctr"/>
                      <a:r>
                        <a:rPr kumimoji="1" lang="ja-JP" altLang="en-US" sz="1100" dirty="0">
                          <a:solidFill>
                            <a:schemeClr val="bg1"/>
                          </a:solidFill>
                          <a:latin typeface="Meiryo UI" panose="020B0604030504040204" pitchFamily="50" charset="-128"/>
                          <a:ea typeface="Meiryo UI" panose="020B0604030504040204" pitchFamily="50" charset="-128"/>
                        </a:rPr>
                        <a:t>①</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A70324">
                        <a:alpha val="70000"/>
                      </a:srgbClr>
                    </a:solidFill>
                  </a:tcPr>
                </a:tc>
                <a:tc>
                  <a:txBody>
                    <a:bodyPr/>
                    <a:lstStyle/>
                    <a:p>
                      <a:r>
                        <a:rPr kumimoji="1" lang="ja-JP" altLang="en-US" sz="1100" b="0" dirty="0">
                          <a:solidFill>
                            <a:schemeClr val="tx1"/>
                          </a:solidFill>
                          <a:latin typeface="Meiryo UI" panose="020B0604030504040204" pitchFamily="50" charset="-128"/>
                          <a:ea typeface="Meiryo UI" panose="020B0604030504040204" pitchFamily="50" charset="-128"/>
                        </a:rPr>
                        <a:t>調査（検査）日・報告日がいずれも施行日よりも前の場合</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lumMod val="85000"/>
                        <a:alpha val="81000"/>
                      </a:schemeClr>
                    </a:solidFill>
                  </a:tcPr>
                </a:tc>
                <a:tc>
                  <a:txBody>
                    <a:bodyPr/>
                    <a:lstStyle/>
                    <a:p>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lumMod val="85000"/>
                        <a:alpha val="81000"/>
                      </a:schemeClr>
                    </a:solidFill>
                  </a:tcPr>
                </a:tc>
                <a:tc>
                  <a:txBody>
                    <a:bodyPr/>
                    <a:lstStyle/>
                    <a:p>
                      <a:pPr algn="ctr"/>
                      <a:r>
                        <a:rPr kumimoji="1" lang="ja-JP" altLang="en-US" sz="1100" b="0" dirty="0">
                          <a:solidFill>
                            <a:schemeClr val="tx1"/>
                          </a:solidFill>
                          <a:latin typeface="Meiryo UI" panose="020B0604030504040204" pitchFamily="50" charset="-128"/>
                          <a:ea typeface="Meiryo UI" panose="020B0604030504040204" pitchFamily="50" charset="-128"/>
                        </a:rPr>
                        <a:t>見直し</a:t>
                      </a:r>
                      <a:r>
                        <a:rPr kumimoji="1" lang="ja-JP" altLang="en-US" sz="1100" b="1" u="sng" dirty="0">
                          <a:solidFill>
                            <a:srgbClr val="FF0000"/>
                          </a:solidFill>
                          <a:latin typeface="Meiryo UI" panose="020B0604030504040204" pitchFamily="50" charset="-128"/>
                          <a:ea typeface="Meiryo UI" panose="020B0604030504040204" pitchFamily="50" charset="-128"/>
                        </a:rPr>
                        <a:t>前</a:t>
                      </a:r>
                      <a:r>
                        <a:rPr kumimoji="1" lang="ja-JP" altLang="en-US" sz="1100" b="0" dirty="0">
                          <a:solidFill>
                            <a:schemeClr val="tx1"/>
                          </a:solidFill>
                          <a:latin typeface="Meiryo UI" panose="020B0604030504040204" pitchFamily="50" charset="-128"/>
                          <a:ea typeface="Meiryo UI" panose="020B0604030504040204" pitchFamily="50" charset="-128"/>
                        </a:rPr>
                        <a:t>の規定</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lumMod val="85000"/>
                        <a:alpha val="81000"/>
                      </a:schemeClr>
                    </a:solidFill>
                  </a:tcPr>
                </a:tc>
                <a:extLst>
                  <a:ext uri="{0D108BD9-81ED-4DB2-BD59-A6C34878D82A}">
                    <a16:rowId xmlns:a16="http://schemas.microsoft.com/office/drawing/2014/main" val="621854007"/>
                  </a:ext>
                </a:extLst>
              </a:tr>
              <a:tr h="651370">
                <a:tc>
                  <a:txBody>
                    <a:bodyPr/>
                    <a:lstStyle/>
                    <a:p>
                      <a:pPr algn="ctr"/>
                      <a:r>
                        <a:rPr kumimoji="1" lang="ja-JP" altLang="en-US" sz="1100" dirty="0">
                          <a:solidFill>
                            <a:schemeClr val="bg1"/>
                          </a:solidFill>
                          <a:latin typeface="Meiryo UI" panose="020B0604030504040204" pitchFamily="50" charset="-128"/>
                          <a:ea typeface="Meiryo UI" panose="020B0604030504040204" pitchFamily="50" charset="-128"/>
                        </a:rPr>
                        <a:t>②</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A70324">
                        <a:alpha val="70000"/>
                      </a:srgbClr>
                    </a:solidFill>
                  </a:tcPr>
                </a:tc>
                <a:tc>
                  <a:txBody>
                    <a:bodyPr/>
                    <a:lstStyle/>
                    <a:p>
                      <a:r>
                        <a:rPr kumimoji="1" lang="ja-JP" altLang="en-US" sz="1100" dirty="0">
                          <a:solidFill>
                            <a:schemeClr val="tx1"/>
                          </a:solidFill>
                          <a:latin typeface="Meiryo UI" panose="020B0604030504040204" pitchFamily="50" charset="-128"/>
                          <a:ea typeface="Meiryo UI" panose="020B0604030504040204" pitchFamily="50" charset="-128"/>
                        </a:rPr>
                        <a:t>調査（検査）日が施行日よりも前で、かつ、報告日が施行日よりも後の場合</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lumMod val="85000"/>
                        <a:alpha val="81000"/>
                      </a:schemeClr>
                    </a:solidFill>
                  </a:tcPr>
                </a:tc>
                <a:tc>
                  <a:txBody>
                    <a:bodyPr/>
                    <a:lstStyle/>
                    <a:p>
                      <a:endParaRPr kumimoji="1" lang="ja-JP" altLang="en-US" sz="1100"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lumMod val="85000"/>
                        <a:alpha val="81000"/>
                      </a:schemeClr>
                    </a:solidFill>
                  </a:tcPr>
                </a:tc>
                <a:tc>
                  <a:txBody>
                    <a:bodyPr/>
                    <a:lstStyle/>
                    <a:p>
                      <a:pPr algn="ctr"/>
                      <a:r>
                        <a:rPr kumimoji="1" lang="ja-JP" altLang="en-US" sz="1100" dirty="0">
                          <a:solidFill>
                            <a:schemeClr val="tx1"/>
                          </a:solidFill>
                          <a:latin typeface="Meiryo UI" panose="020B0604030504040204" pitchFamily="50" charset="-128"/>
                          <a:ea typeface="Meiryo UI" panose="020B0604030504040204" pitchFamily="50" charset="-128"/>
                        </a:rPr>
                        <a:t>見直し</a:t>
                      </a:r>
                      <a:r>
                        <a:rPr kumimoji="1" lang="ja-JP" altLang="en-US" sz="1100" b="1" u="sng" dirty="0">
                          <a:solidFill>
                            <a:srgbClr val="FF0000"/>
                          </a:solidFill>
                          <a:latin typeface="Meiryo UI" panose="020B0604030504040204" pitchFamily="50" charset="-128"/>
                          <a:ea typeface="Meiryo UI" panose="020B0604030504040204" pitchFamily="50" charset="-128"/>
                        </a:rPr>
                        <a:t>前</a:t>
                      </a:r>
                      <a:r>
                        <a:rPr kumimoji="1" lang="ja-JP" altLang="en-US" sz="1100" dirty="0">
                          <a:solidFill>
                            <a:schemeClr val="tx1"/>
                          </a:solidFill>
                          <a:latin typeface="Meiryo UI" panose="020B0604030504040204" pitchFamily="50" charset="-128"/>
                          <a:ea typeface="Meiryo UI" panose="020B0604030504040204" pitchFamily="50" charset="-128"/>
                        </a:rPr>
                        <a:t>の規定</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lumMod val="85000"/>
                        <a:alpha val="81000"/>
                      </a:schemeClr>
                    </a:solidFill>
                  </a:tcPr>
                </a:tc>
                <a:extLst>
                  <a:ext uri="{0D108BD9-81ED-4DB2-BD59-A6C34878D82A}">
                    <a16:rowId xmlns:a16="http://schemas.microsoft.com/office/drawing/2014/main" val="192156274"/>
                  </a:ext>
                </a:extLst>
              </a:tr>
              <a:tr h="651370">
                <a:tc>
                  <a:txBody>
                    <a:bodyPr/>
                    <a:lstStyle/>
                    <a:p>
                      <a:pPr algn="ctr"/>
                      <a:r>
                        <a:rPr kumimoji="1" lang="ja-JP" altLang="en-US" sz="1100" dirty="0">
                          <a:solidFill>
                            <a:schemeClr val="bg1"/>
                          </a:solidFill>
                          <a:latin typeface="Meiryo UI" panose="020B0604030504040204" pitchFamily="50" charset="-128"/>
                          <a:ea typeface="Meiryo UI" panose="020B0604030504040204" pitchFamily="50" charset="-128"/>
                        </a:rPr>
                        <a:t>③</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A70324">
                        <a:alpha val="70000"/>
                      </a:srgbClr>
                    </a:solidFill>
                  </a:tcPr>
                </a:tc>
                <a:tc>
                  <a:txBody>
                    <a:bodyPr/>
                    <a:lstStyle/>
                    <a:p>
                      <a:r>
                        <a:rPr kumimoji="1" lang="ja-JP" altLang="en-US" sz="1100" dirty="0">
                          <a:solidFill>
                            <a:schemeClr val="tx1"/>
                          </a:solidFill>
                          <a:latin typeface="Meiryo UI" panose="020B0604030504040204" pitchFamily="50" charset="-128"/>
                          <a:ea typeface="Meiryo UI" panose="020B0604030504040204" pitchFamily="50" charset="-128"/>
                        </a:rPr>
                        <a:t>調査（検査）日・報告日がいずれも施行日よりも後の場合</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lumMod val="85000"/>
                        <a:alpha val="81000"/>
                      </a:schemeClr>
                    </a:solidFill>
                  </a:tcPr>
                </a:tc>
                <a:tc>
                  <a:txBody>
                    <a:bodyPr/>
                    <a:lstStyle/>
                    <a:p>
                      <a:endParaRPr kumimoji="1" lang="ja-JP" altLang="en-US" sz="1100"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lumMod val="85000"/>
                        <a:alpha val="81000"/>
                      </a:schemeClr>
                    </a:solidFill>
                  </a:tcPr>
                </a:tc>
                <a:tc>
                  <a:txBody>
                    <a:bodyPr/>
                    <a:lstStyle/>
                    <a:p>
                      <a:pPr algn="ctr"/>
                      <a:r>
                        <a:rPr kumimoji="1" lang="ja-JP" altLang="en-US" sz="1100" dirty="0">
                          <a:solidFill>
                            <a:schemeClr val="tx1"/>
                          </a:solidFill>
                          <a:latin typeface="Meiryo UI" panose="020B0604030504040204" pitchFamily="50" charset="-128"/>
                          <a:ea typeface="Meiryo UI" panose="020B0604030504040204" pitchFamily="50" charset="-128"/>
                        </a:rPr>
                        <a:t>見直し</a:t>
                      </a:r>
                      <a:r>
                        <a:rPr kumimoji="1" lang="ja-JP" altLang="en-US" sz="1100" b="1" u="sng" dirty="0">
                          <a:solidFill>
                            <a:srgbClr val="FF0000"/>
                          </a:solidFill>
                          <a:latin typeface="Meiryo UI" panose="020B0604030504040204" pitchFamily="50" charset="-128"/>
                          <a:ea typeface="Meiryo UI" panose="020B0604030504040204" pitchFamily="50" charset="-128"/>
                        </a:rPr>
                        <a:t>後</a:t>
                      </a:r>
                      <a:r>
                        <a:rPr kumimoji="1" lang="ja-JP" altLang="en-US" sz="1100" dirty="0">
                          <a:solidFill>
                            <a:schemeClr val="tx1"/>
                          </a:solidFill>
                          <a:latin typeface="Meiryo UI" panose="020B0604030504040204" pitchFamily="50" charset="-128"/>
                          <a:ea typeface="Meiryo UI" panose="020B0604030504040204" pitchFamily="50" charset="-128"/>
                        </a:rPr>
                        <a:t>の規定</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lumMod val="85000"/>
                        <a:alpha val="81000"/>
                      </a:schemeClr>
                    </a:solidFill>
                  </a:tcPr>
                </a:tc>
                <a:extLst>
                  <a:ext uri="{0D108BD9-81ED-4DB2-BD59-A6C34878D82A}">
                    <a16:rowId xmlns:a16="http://schemas.microsoft.com/office/drawing/2014/main" val="2729489876"/>
                  </a:ext>
                </a:extLst>
              </a:tr>
            </a:tbl>
          </a:graphicData>
        </a:graphic>
      </p:graphicFrame>
      <p:grpSp>
        <p:nvGrpSpPr>
          <p:cNvPr id="90" name="グループ化 89">
            <a:extLst>
              <a:ext uri="{FF2B5EF4-FFF2-40B4-BE49-F238E27FC236}">
                <a16:creationId xmlns:a16="http://schemas.microsoft.com/office/drawing/2014/main" id="{79AC69F7-5123-7111-73A3-94E0A426602D}"/>
              </a:ext>
            </a:extLst>
          </p:cNvPr>
          <p:cNvGrpSpPr/>
          <p:nvPr/>
        </p:nvGrpSpPr>
        <p:grpSpPr>
          <a:xfrm>
            <a:off x="3184557" y="856237"/>
            <a:ext cx="1929470" cy="527321"/>
            <a:chOff x="-3408076" y="3669799"/>
            <a:chExt cx="1929470" cy="527321"/>
          </a:xfrm>
        </p:grpSpPr>
        <p:sp>
          <p:nvSpPr>
            <p:cNvPr id="28" name="二等辺三角形 27">
              <a:extLst>
                <a:ext uri="{FF2B5EF4-FFF2-40B4-BE49-F238E27FC236}">
                  <a16:creationId xmlns:a16="http://schemas.microsoft.com/office/drawing/2014/main" id="{7A4B5A57-6782-10B6-A667-C31EC1A2D57A}"/>
                </a:ext>
              </a:extLst>
            </p:cNvPr>
            <p:cNvSpPr/>
            <p:nvPr/>
          </p:nvSpPr>
          <p:spPr>
            <a:xfrm>
              <a:off x="-3116905" y="3978869"/>
              <a:ext cx="216000" cy="216000"/>
            </a:xfrm>
            <a:prstGeom prst="triangle">
              <a:avLst/>
            </a:prstGeom>
            <a:noFill/>
            <a:ln w="1905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9" name="正方形/長方形 28">
              <a:extLst>
                <a:ext uri="{FF2B5EF4-FFF2-40B4-BE49-F238E27FC236}">
                  <a16:creationId xmlns:a16="http://schemas.microsoft.com/office/drawing/2014/main" id="{EE87EF13-2292-E227-5D9A-D2E47E7ACC5A}"/>
                </a:ext>
              </a:extLst>
            </p:cNvPr>
            <p:cNvSpPr/>
            <p:nvPr/>
          </p:nvSpPr>
          <p:spPr>
            <a:xfrm>
              <a:off x="-2568706" y="3978868"/>
              <a:ext cx="216000" cy="216000"/>
            </a:xfrm>
            <a:prstGeom prst="rect">
              <a:avLst/>
            </a:prstGeom>
            <a:noFill/>
            <a:ln w="1905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0" name="フローチャート: 結合子 29">
              <a:extLst>
                <a:ext uri="{FF2B5EF4-FFF2-40B4-BE49-F238E27FC236}">
                  <a16:creationId xmlns:a16="http://schemas.microsoft.com/office/drawing/2014/main" id="{98118608-4F51-DBE0-59B2-BE9B48ECE3FC}"/>
                </a:ext>
              </a:extLst>
            </p:cNvPr>
            <p:cNvSpPr/>
            <p:nvPr/>
          </p:nvSpPr>
          <p:spPr>
            <a:xfrm>
              <a:off x="-2023656" y="3981120"/>
              <a:ext cx="216000" cy="216000"/>
            </a:xfrm>
            <a:prstGeom prst="flowChartConnector">
              <a:avLst/>
            </a:prstGeom>
            <a:solidFill>
              <a:srgbClr val="FF0000"/>
            </a:solidFill>
            <a:ln w="1905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1" name="テキスト ボックス 30">
              <a:extLst>
                <a:ext uri="{FF2B5EF4-FFF2-40B4-BE49-F238E27FC236}">
                  <a16:creationId xmlns:a16="http://schemas.microsoft.com/office/drawing/2014/main" id="{F179E920-CC6C-4BCF-1B5E-D57DD24718A3}"/>
                </a:ext>
              </a:extLst>
            </p:cNvPr>
            <p:cNvSpPr txBox="1"/>
            <p:nvPr/>
          </p:nvSpPr>
          <p:spPr>
            <a:xfrm>
              <a:off x="-3408076" y="3709514"/>
              <a:ext cx="806450" cy="200055"/>
            </a:xfrm>
            <a:prstGeom prst="rect">
              <a:avLst/>
            </a:prstGeom>
            <a:noFill/>
          </p:spPr>
          <p:txBody>
            <a:bodyPr wrap="square" rtlCol="0">
              <a:spAutoFit/>
            </a:bodyPr>
            <a:lstStyle/>
            <a:p>
              <a:pPr algn="ctr"/>
              <a:r>
                <a:rPr kumimoji="1" lang="ja-JP" altLang="en-US" sz="700" dirty="0">
                  <a:latin typeface="Meiryo UI" panose="020B0604030504040204" pitchFamily="50" charset="-128"/>
                  <a:ea typeface="Meiryo UI" panose="020B0604030504040204" pitchFamily="50" charset="-128"/>
                </a:rPr>
                <a:t>調査</a:t>
              </a:r>
              <a:r>
                <a:rPr kumimoji="1" lang="en-US" altLang="ja-JP" sz="700" dirty="0">
                  <a:latin typeface="Meiryo UI" panose="020B0604030504040204" pitchFamily="50" charset="-128"/>
                  <a:ea typeface="Meiryo UI" panose="020B0604030504040204" pitchFamily="50" charset="-128"/>
                </a:rPr>
                <a:t>(</a:t>
              </a:r>
              <a:r>
                <a:rPr kumimoji="1" lang="ja-JP" altLang="en-US" sz="700" dirty="0">
                  <a:latin typeface="Meiryo UI" panose="020B0604030504040204" pitchFamily="50" charset="-128"/>
                  <a:ea typeface="Meiryo UI" panose="020B0604030504040204" pitchFamily="50" charset="-128"/>
                </a:rPr>
                <a:t>検査</a:t>
              </a:r>
              <a:r>
                <a:rPr kumimoji="1" lang="en-US" altLang="ja-JP" sz="700" dirty="0">
                  <a:latin typeface="Meiryo UI" panose="020B0604030504040204" pitchFamily="50" charset="-128"/>
                  <a:ea typeface="Meiryo UI" panose="020B0604030504040204" pitchFamily="50" charset="-128"/>
                </a:rPr>
                <a:t>)</a:t>
              </a:r>
              <a:r>
                <a:rPr kumimoji="1" lang="ja-JP" altLang="en-US" sz="700" dirty="0">
                  <a:latin typeface="Meiryo UI" panose="020B0604030504040204" pitchFamily="50" charset="-128"/>
                  <a:ea typeface="Meiryo UI" panose="020B0604030504040204" pitchFamily="50" charset="-128"/>
                </a:rPr>
                <a:t>日</a:t>
              </a:r>
            </a:p>
          </p:txBody>
        </p:sp>
        <p:sp>
          <p:nvSpPr>
            <p:cNvPr id="38" name="テキスト ボックス 37">
              <a:extLst>
                <a:ext uri="{FF2B5EF4-FFF2-40B4-BE49-F238E27FC236}">
                  <a16:creationId xmlns:a16="http://schemas.microsoft.com/office/drawing/2014/main" id="{07CAD526-846C-3935-53EB-EAE2BE60B2DA}"/>
                </a:ext>
              </a:extLst>
            </p:cNvPr>
            <p:cNvSpPr txBox="1"/>
            <p:nvPr/>
          </p:nvSpPr>
          <p:spPr>
            <a:xfrm>
              <a:off x="-2748124" y="3709514"/>
              <a:ext cx="585112" cy="200055"/>
            </a:xfrm>
            <a:prstGeom prst="rect">
              <a:avLst/>
            </a:prstGeom>
            <a:noFill/>
          </p:spPr>
          <p:txBody>
            <a:bodyPr wrap="square" rtlCol="0">
              <a:spAutoFit/>
            </a:bodyPr>
            <a:lstStyle/>
            <a:p>
              <a:pPr algn="ctr"/>
              <a:r>
                <a:rPr kumimoji="1" lang="ja-JP" altLang="en-US" sz="700" dirty="0">
                  <a:latin typeface="Meiryo UI" panose="020B0604030504040204" pitchFamily="50" charset="-128"/>
                  <a:ea typeface="Meiryo UI" panose="020B0604030504040204" pitchFamily="50" charset="-128"/>
                </a:rPr>
                <a:t>報告日</a:t>
              </a:r>
            </a:p>
          </p:txBody>
        </p:sp>
        <p:sp>
          <p:nvSpPr>
            <p:cNvPr id="40" name="テキスト ボックス 39">
              <a:extLst>
                <a:ext uri="{FF2B5EF4-FFF2-40B4-BE49-F238E27FC236}">
                  <a16:creationId xmlns:a16="http://schemas.microsoft.com/office/drawing/2014/main" id="{CF2DE531-EEED-610A-30C3-FDB3BBE6A1FD}"/>
                </a:ext>
              </a:extLst>
            </p:cNvPr>
            <p:cNvSpPr txBox="1"/>
            <p:nvPr/>
          </p:nvSpPr>
          <p:spPr>
            <a:xfrm>
              <a:off x="-2215173" y="3669799"/>
              <a:ext cx="585112" cy="307777"/>
            </a:xfrm>
            <a:prstGeom prst="rect">
              <a:avLst/>
            </a:prstGeom>
            <a:noFill/>
          </p:spPr>
          <p:txBody>
            <a:bodyPr wrap="square" rtlCol="0">
              <a:spAutoFit/>
            </a:bodyPr>
            <a:lstStyle/>
            <a:p>
              <a:pPr algn="ctr"/>
              <a:r>
                <a:rPr lang="ja-JP" altLang="en-US" sz="700" dirty="0">
                  <a:latin typeface="Meiryo UI" panose="020B0604030504040204" pitchFamily="50" charset="-128"/>
                  <a:ea typeface="Meiryo UI" panose="020B0604030504040204" pitchFamily="50" charset="-128"/>
                </a:rPr>
                <a:t>施行日</a:t>
              </a:r>
              <a:endParaRPr lang="en-US" altLang="ja-JP" sz="700" dirty="0">
                <a:latin typeface="Meiryo UI" panose="020B0604030504040204" pitchFamily="50" charset="-128"/>
                <a:ea typeface="Meiryo UI" panose="020B0604030504040204" pitchFamily="50" charset="-128"/>
              </a:endParaRPr>
            </a:p>
            <a:p>
              <a:pPr algn="ctr"/>
              <a:r>
                <a:rPr lang="ja-JP" altLang="en-US" sz="700" dirty="0">
                  <a:latin typeface="Meiryo UI" panose="020B0604030504040204" pitchFamily="50" charset="-128"/>
                  <a:ea typeface="Meiryo UI" panose="020B0604030504040204" pitchFamily="50" charset="-128"/>
                </a:rPr>
                <a:t>７</a:t>
              </a:r>
              <a:r>
                <a:rPr kumimoji="1" lang="ja-JP" altLang="en-US" sz="700" dirty="0">
                  <a:latin typeface="Meiryo UI" panose="020B0604030504040204" pitchFamily="50" charset="-128"/>
                  <a:ea typeface="Meiryo UI" panose="020B0604030504040204" pitchFamily="50" charset="-128"/>
                </a:rPr>
                <a:t>／１</a:t>
              </a:r>
            </a:p>
          </p:txBody>
        </p:sp>
        <p:cxnSp>
          <p:nvCxnSpPr>
            <p:cNvPr id="27" name="直線矢印コネクタ 26">
              <a:extLst>
                <a:ext uri="{FF2B5EF4-FFF2-40B4-BE49-F238E27FC236}">
                  <a16:creationId xmlns:a16="http://schemas.microsoft.com/office/drawing/2014/main" id="{BB9F8A36-B841-9AD0-5561-C24C39E065BA}"/>
                </a:ext>
              </a:extLst>
            </p:cNvPr>
            <p:cNvCxnSpPr/>
            <p:nvPr/>
          </p:nvCxnSpPr>
          <p:spPr>
            <a:xfrm>
              <a:off x="-3243906" y="4098246"/>
              <a:ext cx="1765300" cy="0"/>
            </a:xfrm>
            <a:prstGeom prst="straightConnector1">
              <a:avLst/>
            </a:prstGeom>
            <a:ln w="12700">
              <a:tailEnd type="triangle"/>
            </a:ln>
          </p:spPr>
          <p:style>
            <a:lnRef idx="1">
              <a:schemeClr val="accent5"/>
            </a:lnRef>
            <a:fillRef idx="0">
              <a:schemeClr val="accent5"/>
            </a:fillRef>
            <a:effectRef idx="0">
              <a:schemeClr val="accent5"/>
            </a:effectRef>
            <a:fontRef idx="minor">
              <a:schemeClr val="tx1"/>
            </a:fontRef>
          </p:style>
        </p:cxnSp>
      </p:grpSp>
      <p:grpSp>
        <p:nvGrpSpPr>
          <p:cNvPr id="89" name="グループ化 88">
            <a:extLst>
              <a:ext uri="{FF2B5EF4-FFF2-40B4-BE49-F238E27FC236}">
                <a16:creationId xmlns:a16="http://schemas.microsoft.com/office/drawing/2014/main" id="{D5D65120-62DC-DDCF-78F2-E2E796543630}"/>
              </a:ext>
            </a:extLst>
          </p:cNvPr>
          <p:cNvGrpSpPr/>
          <p:nvPr/>
        </p:nvGrpSpPr>
        <p:grpSpPr>
          <a:xfrm>
            <a:off x="3184557" y="1544696"/>
            <a:ext cx="1930949" cy="527321"/>
            <a:chOff x="-3393766" y="4392888"/>
            <a:chExt cx="1930949" cy="527321"/>
          </a:xfrm>
        </p:grpSpPr>
        <p:sp>
          <p:nvSpPr>
            <p:cNvPr id="51" name="二等辺三角形 50">
              <a:extLst>
                <a:ext uri="{FF2B5EF4-FFF2-40B4-BE49-F238E27FC236}">
                  <a16:creationId xmlns:a16="http://schemas.microsoft.com/office/drawing/2014/main" id="{E28CA953-FA45-0C33-F85B-CEE40738FECE}"/>
                </a:ext>
              </a:extLst>
            </p:cNvPr>
            <p:cNvSpPr/>
            <p:nvPr/>
          </p:nvSpPr>
          <p:spPr>
            <a:xfrm>
              <a:off x="-3101116" y="4701958"/>
              <a:ext cx="216000" cy="216000"/>
            </a:xfrm>
            <a:prstGeom prst="triangle">
              <a:avLst/>
            </a:prstGeom>
            <a:noFill/>
            <a:ln w="1905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3" name="正方形/長方形 52">
              <a:extLst>
                <a:ext uri="{FF2B5EF4-FFF2-40B4-BE49-F238E27FC236}">
                  <a16:creationId xmlns:a16="http://schemas.microsoft.com/office/drawing/2014/main" id="{E9F8691A-3D58-3CC9-113C-B4BD743FB160}"/>
                </a:ext>
              </a:extLst>
            </p:cNvPr>
            <p:cNvSpPr/>
            <p:nvPr/>
          </p:nvSpPr>
          <p:spPr>
            <a:xfrm>
              <a:off x="-2016425" y="4701957"/>
              <a:ext cx="216000" cy="216000"/>
            </a:xfrm>
            <a:prstGeom prst="rect">
              <a:avLst/>
            </a:prstGeom>
            <a:noFill/>
            <a:ln w="1905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4" name="フローチャート: 結合子 53">
              <a:extLst>
                <a:ext uri="{FF2B5EF4-FFF2-40B4-BE49-F238E27FC236}">
                  <a16:creationId xmlns:a16="http://schemas.microsoft.com/office/drawing/2014/main" id="{5849DF2A-B2BB-471D-3ACC-26433221D1EF}"/>
                </a:ext>
              </a:extLst>
            </p:cNvPr>
            <p:cNvSpPr/>
            <p:nvPr/>
          </p:nvSpPr>
          <p:spPr>
            <a:xfrm>
              <a:off x="-2556616" y="4704209"/>
              <a:ext cx="216000" cy="216000"/>
            </a:xfrm>
            <a:prstGeom prst="flowChartConnector">
              <a:avLst/>
            </a:prstGeom>
            <a:solidFill>
              <a:srgbClr val="FF0000"/>
            </a:solidFill>
            <a:ln w="1905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7" name="テキスト ボックス 56">
              <a:extLst>
                <a:ext uri="{FF2B5EF4-FFF2-40B4-BE49-F238E27FC236}">
                  <a16:creationId xmlns:a16="http://schemas.microsoft.com/office/drawing/2014/main" id="{6C1DF5A1-FABD-5F0B-386C-3730326786BA}"/>
                </a:ext>
              </a:extLst>
            </p:cNvPr>
            <p:cNvSpPr txBox="1"/>
            <p:nvPr/>
          </p:nvSpPr>
          <p:spPr>
            <a:xfrm>
              <a:off x="-3393766" y="4432603"/>
              <a:ext cx="806450" cy="200055"/>
            </a:xfrm>
            <a:prstGeom prst="rect">
              <a:avLst/>
            </a:prstGeom>
            <a:noFill/>
          </p:spPr>
          <p:txBody>
            <a:bodyPr wrap="square" rtlCol="0">
              <a:spAutoFit/>
            </a:bodyPr>
            <a:lstStyle/>
            <a:p>
              <a:pPr algn="ctr"/>
              <a:r>
                <a:rPr kumimoji="1" lang="ja-JP" altLang="en-US" sz="700" dirty="0">
                  <a:latin typeface="Meiryo UI" panose="020B0604030504040204" pitchFamily="50" charset="-128"/>
                  <a:ea typeface="Meiryo UI" panose="020B0604030504040204" pitchFamily="50" charset="-128"/>
                </a:rPr>
                <a:t>調査</a:t>
              </a:r>
              <a:r>
                <a:rPr kumimoji="1" lang="en-US" altLang="ja-JP" sz="700" dirty="0">
                  <a:latin typeface="Meiryo UI" panose="020B0604030504040204" pitchFamily="50" charset="-128"/>
                  <a:ea typeface="Meiryo UI" panose="020B0604030504040204" pitchFamily="50" charset="-128"/>
                </a:rPr>
                <a:t>(</a:t>
              </a:r>
              <a:r>
                <a:rPr kumimoji="1" lang="ja-JP" altLang="en-US" sz="700" dirty="0">
                  <a:latin typeface="Meiryo UI" panose="020B0604030504040204" pitchFamily="50" charset="-128"/>
                  <a:ea typeface="Meiryo UI" panose="020B0604030504040204" pitchFamily="50" charset="-128"/>
                </a:rPr>
                <a:t>検査</a:t>
              </a:r>
              <a:r>
                <a:rPr kumimoji="1" lang="en-US" altLang="ja-JP" sz="700" dirty="0">
                  <a:latin typeface="Meiryo UI" panose="020B0604030504040204" pitchFamily="50" charset="-128"/>
                  <a:ea typeface="Meiryo UI" panose="020B0604030504040204" pitchFamily="50" charset="-128"/>
                </a:rPr>
                <a:t>)</a:t>
              </a:r>
              <a:r>
                <a:rPr kumimoji="1" lang="ja-JP" altLang="en-US" sz="700" dirty="0">
                  <a:latin typeface="Meiryo UI" panose="020B0604030504040204" pitchFamily="50" charset="-128"/>
                  <a:ea typeface="Meiryo UI" panose="020B0604030504040204" pitchFamily="50" charset="-128"/>
                </a:rPr>
                <a:t>日</a:t>
              </a:r>
            </a:p>
          </p:txBody>
        </p:sp>
        <p:sp>
          <p:nvSpPr>
            <p:cNvPr id="58" name="テキスト ボックス 57">
              <a:extLst>
                <a:ext uri="{FF2B5EF4-FFF2-40B4-BE49-F238E27FC236}">
                  <a16:creationId xmlns:a16="http://schemas.microsoft.com/office/drawing/2014/main" id="{1E440F2B-9AD5-022D-46C4-732057921837}"/>
                </a:ext>
              </a:extLst>
            </p:cNvPr>
            <p:cNvSpPr txBox="1"/>
            <p:nvPr/>
          </p:nvSpPr>
          <p:spPr>
            <a:xfrm>
              <a:off x="-2197322" y="4432603"/>
              <a:ext cx="585112" cy="200055"/>
            </a:xfrm>
            <a:prstGeom prst="rect">
              <a:avLst/>
            </a:prstGeom>
            <a:noFill/>
          </p:spPr>
          <p:txBody>
            <a:bodyPr wrap="square" rtlCol="0">
              <a:spAutoFit/>
            </a:bodyPr>
            <a:lstStyle/>
            <a:p>
              <a:pPr algn="ctr"/>
              <a:r>
                <a:rPr kumimoji="1" lang="ja-JP" altLang="en-US" sz="700" dirty="0">
                  <a:latin typeface="Meiryo UI" panose="020B0604030504040204" pitchFamily="50" charset="-128"/>
                  <a:ea typeface="Meiryo UI" panose="020B0604030504040204" pitchFamily="50" charset="-128"/>
                </a:rPr>
                <a:t>報告日</a:t>
              </a:r>
            </a:p>
          </p:txBody>
        </p:sp>
        <p:sp>
          <p:nvSpPr>
            <p:cNvPr id="59" name="テキスト ボックス 58">
              <a:extLst>
                <a:ext uri="{FF2B5EF4-FFF2-40B4-BE49-F238E27FC236}">
                  <a16:creationId xmlns:a16="http://schemas.microsoft.com/office/drawing/2014/main" id="{FDE31630-01FD-C678-FFF4-883634400E5F}"/>
                </a:ext>
              </a:extLst>
            </p:cNvPr>
            <p:cNvSpPr txBox="1"/>
            <p:nvPr/>
          </p:nvSpPr>
          <p:spPr>
            <a:xfrm>
              <a:off x="-2749612" y="4392888"/>
              <a:ext cx="585112" cy="307777"/>
            </a:xfrm>
            <a:prstGeom prst="rect">
              <a:avLst/>
            </a:prstGeom>
            <a:noFill/>
          </p:spPr>
          <p:txBody>
            <a:bodyPr wrap="square" rtlCol="0">
              <a:spAutoFit/>
            </a:bodyPr>
            <a:lstStyle/>
            <a:p>
              <a:pPr algn="ctr"/>
              <a:r>
                <a:rPr lang="ja-JP" altLang="en-US" sz="700" dirty="0">
                  <a:latin typeface="Meiryo UI" panose="020B0604030504040204" pitchFamily="50" charset="-128"/>
                  <a:ea typeface="Meiryo UI" panose="020B0604030504040204" pitchFamily="50" charset="-128"/>
                </a:rPr>
                <a:t>施行日</a:t>
              </a:r>
              <a:endParaRPr lang="en-US" altLang="ja-JP" sz="700" dirty="0">
                <a:latin typeface="Meiryo UI" panose="020B0604030504040204" pitchFamily="50" charset="-128"/>
                <a:ea typeface="Meiryo UI" panose="020B0604030504040204" pitchFamily="50" charset="-128"/>
              </a:endParaRPr>
            </a:p>
            <a:p>
              <a:pPr algn="ctr"/>
              <a:r>
                <a:rPr lang="ja-JP" altLang="en-US" sz="700" dirty="0">
                  <a:latin typeface="Meiryo UI" panose="020B0604030504040204" pitchFamily="50" charset="-128"/>
                  <a:ea typeface="Meiryo UI" panose="020B0604030504040204" pitchFamily="50" charset="-128"/>
                </a:rPr>
                <a:t>７</a:t>
              </a:r>
              <a:r>
                <a:rPr kumimoji="1" lang="ja-JP" altLang="en-US" sz="700" dirty="0">
                  <a:latin typeface="Meiryo UI" panose="020B0604030504040204" pitchFamily="50" charset="-128"/>
                  <a:ea typeface="Meiryo UI" panose="020B0604030504040204" pitchFamily="50" charset="-128"/>
                </a:rPr>
                <a:t>／１</a:t>
              </a:r>
            </a:p>
          </p:txBody>
        </p:sp>
        <p:cxnSp>
          <p:nvCxnSpPr>
            <p:cNvPr id="49" name="直線矢印コネクタ 48">
              <a:extLst>
                <a:ext uri="{FF2B5EF4-FFF2-40B4-BE49-F238E27FC236}">
                  <a16:creationId xmlns:a16="http://schemas.microsoft.com/office/drawing/2014/main" id="{F22C634E-EBCB-23ED-5EE6-ADFF528E4FC3}"/>
                </a:ext>
              </a:extLst>
            </p:cNvPr>
            <p:cNvCxnSpPr/>
            <p:nvPr/>
          </p:nvCxnSpPr>
          <p:spPr>
            <a:xfrm>
              <a:off x="-3228117" y="4828955"/>
              <a:ext cx="1765300" cy="0"/>
            </a:xfrm>
            <a:prstGeom prst="straightConnector1">
              <a:avLst/>
            </a:prstGeom>
            <a:ln w="12700">
              <a:tailEnd type="triangle"/>
            </a:ln>
          </p:spPr>
          <p:style>
            <a:lnRef idx="1">
              <a:schemeClr val="accent5"/>
            </a:lnRef>
            <a:fillRef idx="0">
              <a:schemeClr val="accent5"/>
            </a:fillRef>
            <a:effectRef idx="0">
              <a:schemeClr val="accent5"/>
            </a:effectRef>
            <a:fontRef idx="minor">
              <a:schemeClr val="tx1"/>
            </a:fontRef>
          </p:style>
        </p:cxnSp>
      </p:grpSp>
      <p:grpSp>
        <p:nvGrpSpPr>
          <p:cNvPr id="87" name="グループ化 86">
            <a:extLst>
              <a:ext uri="{FF2B5EF4-FFF2-40B4-BE49-F238E27FC236}">
                <a16:creationId xmlns:a16="http://schemas.microsoft.com/office/drawing/2014/main" id="{93B6CCC3-8E6A-2919-12BB-15FEBB6B0D8E}"/>
              </a:ext>
            </a:extLst>
          </p:cNvPr>
          <p:cNvGrpSpPr/>
          <p:nvPr/>
        </p:nvGrpSpPr>
        <p:grpSpPr>
          <a:xfrm>
            <a:off x="3315920" y="2203829"/>
            <a:ext cx="1798107" cy="527321"/>
            <a:chOff x="-3276713" y="5125570"/>
            <a:chExt cx="1798107" cy="527321"/>
          </a:xfrm>
        </p:grpSpPr>
        <p:sp>
          <p:nvSpPr>
            <p:cNvPr id="77" name="二等辺三角形 76">
              <a:extLst>
                <a:ext uri="{FF2B5EF4-FFF2-40B4-BE49-F238E27FC236}">
                  <a16:creationId xmlns:a16="http://schemas.microsoft.com/office/drawing/2014/main" id="{E9A1B5E6-B80A-E07A-5045-ABB25CDF6AAD}"/>
                </a:ext>
              </a:extLst>
            </p:cNvPr>
            <p:cNvSpPr/>
            <p:nvPr/>
          </p:nvSpPr>
          <p:spPr>
            <a:xfrm>
              <a:off x="-2584152" y="5434640"/>
              <a:ext cx="216000" cy="216000"/>
            </a:xfrm>
            <a:prstGeom prst="triangle">
              <a:avLst/>
            </a:prstGeom>
            <a:noFill/>
            <a:ln w="1905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8" name="正方形/長方形 77">
              <a:extLst>
                <a:ext uri="{FF2B5EF4-FFF2-40B4-BE49-F238E27FC236}">
                  <a16:creationId xmlns:a16="http://schemas.microsoft.com/office/drawing/2014/main" id="{1A484C6B-C40F-60E8-9E64-FE659455536F}"/>
                </a:ext>
              </a:extLst>
            </p:cNvPr>
            <p:cNvSpPr/>
            <p:nvPr/>
          </p:nvSpPr>
          <p:spPr>
            <a:xfrm>
              <a:off x="-2024477" y="5434639"/>
              <a:ext cx="216000" cy="216000"/>
            </a:xfrm>
            <a:prstGeom prst="rect">
              <a:avLst/>
            </a:prstGeom>
            <a:noFill/>
            <a:ln w="1905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80" name="フローチャート: 結合子 79">
              <a:extLst>
                <a:ext uri="{FF2B5EF4-FFF2-40B4-BE49-F238E27FC236}">
                  <a16:creationId xmlns:a16="http://schemas.microsoft.com/office/drawing/2014/main" id="{B246D52A-93E8-C778-39D4-060CB5F9B824}"/>
                </a:ext>
              </a:extLst>
            </p:cNvPr>
            <p:cNvSpPr/>
            <p:nvPr/>
          </p:nvSpPr>
          <p:spPr>
            <a:xfrm>
              <a:off x="-3093316" y="5436891"/>
              <a:ext cx="216000" cy="216000"/>
            </a:xfrm>
            <a:prstGeom prst="flowChartConnector">
              <a:avLst/>
            </a:prstGeom>
            <a:solidFill>
              <a:srgbClr val="FF0000"/>
            </a:solidFill>
            <a:ln w="1905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81" name="テキスト ボックス 80">
              <a:extLst>
                <a:ext uri="{FF2B5EF4-FFF2-40B4-BE49-F238E27FC236}">
                  <a16:creationId xmlns:a16="http://schemas.microsoft.com/office/drawing/2014/main" id="{9974D4C6-D5B2-1360-CEEC-D7C72004D211}"/>
                </a:ext>
              </a:extLst>
            </p:cNvPr>
            <p:cNvSpPr txBox="1"/>
            <p:nvPr/>
          </p:nvSpPr>
          <p:spPr>
            <a:xfrm>
              <a:off x="-2867203" y="5165285"/>
              <a:ext cx="806450" cy="200055"/>
            </a:xfrm>
            <a:prstGeom prst="rect">
              <a:avLst/>
            </a:prstGeom>
            <a:noFill/>
          </p:spPr>
          <p:txBody>
            <a:bodyPr wrap="square" rtlCol="0">
              <a:spAutoFit/>
            </a:bodyPr>
            <a:lstStyle/>
            <a:p>
              <a:pPr algn="ctr"/>
              <a:r>
                <a:rPr kumimoji="1" lang="ja-JP" altLang="en-US" sz="700" dirty="0">
                  <a:latin typeface="Meiryo UI" panose="020B0604030504040204" pitchFamily="50" charset="-128"/>
                  <a:ea typeface="Meiryo UI" panose="020B0604030504040204" pitchFamily="50" charset="-128"/>
                </a:rPr>
                <a:t>調査</a:t>
              </a:r>
              <a:r>
                <a:rPr kumimoji="1" lang="en-US" altLang="ja-JP" sz="700" dirty="0">
                  <a:latin typeface="Meiryo UI" panose="020B0604030504040204" pitchFamily="50" charset="-128"/>
                  <a:ea typeface="Meiryo UI" panose="020B0604030504040204" pitchFamily="50" charset="-128"/>
                </a:rPr>
                <a:t>(</a:t>
              </a:r>
              <a:r>
                <a:rPr kumimoji="1" lang="ja-JP" altLang="en-US" sz="700" dirty="0">
                  <a:latin typeface="Meiryo UI" panose="020B0604030504040204" pitchFamily="50" charset="-128"/>
                  <a:ea typeface="Meiryo UI" panose="020B0604030504040204" pitchFamily="50" charset="-128"/>
                </a:rPr>
                <a:t>検査</a:t>
              </a:r>
              <a:r>
                <a:rPr kumimoji="1" lang="en-US" altLang="ja-JP" sz="700" dirty="0">
                  <a:latin typeface="Meiryo UI" panose="020B0604030504040204" pitchFamily="50" charset="-128"/>
                  <a:ea typeface="Meiryo UI" panose="020B0604030504040204" pitchFamily="50" charset="-128"/>
                </a:rPr>
                <a:t>)</a:t>
              </a:r>
              <a:r>
                <a:rPr kumimoji="1" lang="ja-JP" altLang="en-US" sz="700" dirty="0">
                  <a:latin typeface="Meiryo UI" panose="020B0604030504040204" pitchFamily="50" charset="-128"/>
                  <a:ea typeface="Meiryo UI" panose="020B0604030504040204" pitchFamily="50" charset="-128"/>
                </a:rPr>
                <a:t>日</a:t>
              </a:r>
            </a:p>
          </p:txBody>
        </p:sp>
        <p:sp>
          <p:nvSpPr>
            <p:cNvPr id="83" name="テキスト ボックス 82">
              <a:extLst>
                <a:ext uri="{FF2B5EF4-FFF2-40B4-BE49-F238E27FC236}">
                  <a16:creationId xmlns:a16="http://schemas.microsoft.com/office/drawing/2014/main" id="{82FD4D42-1422-5EA1-E0EF-A5472ED9ACA8}"/>
                </a:ext>
              </a:extLst>
            </p:cNvPr>
            <p:cNvSpPr txBox="1"/>
            <p:nvPr/>
          </p:nvSpPr>
          <p:spPr>
            <a:xfrm>
              <a:off x="-2195775" y="5165285"/>
              <a:ext cx="585112" cy="200055"/>
            </a:xfrm>
            <a:prstGeom prst="rect">
              <a:avLst/>
            </a:prstGeom>
            <a:noFill/>
          </p:spPr>
          <p:txBody>
            <a:bodyPr wrap="square" rtlCol="0">
              <a:spAutoFit/>
            </a:bodyPr>
            <a:lstStyle/>
            <a:p>
              <a:pPr algn="ctr"/>
              <a:r>
                <a:rPr kumimoji="1" lang="ja-JP" altLang="en-US" sz="700" dirty="0">
                  <a:latin typeface="Meiryo UI" panose="020B0604030504040204" pitchFamily="50" charset="-128"/>
                  <a:ea typeface="Meiryo UI" panose="020B0604030504040204" pitchFamily="50" charset="-128"/>
                </a:rPr>
                <a:t>報告日</a:t>
              </a:r>
            </a:p>
          </p:txBody>
        </p:sp>
        <p:sp>
          <p:nvSpPr>
            <p:cNvPr id="84" name="テキスト ボックス 83">
              <a:extLst>
                <a:ext uri="{FF2B5EF4-FFF2-40B4-BE49-F238E27FC236}">
                  <a16:creationId xmlns:a16="http://schemas.microsoft.com/office/drawing/2014/main" id="{6CF01438-1C2F-C206-63F8-E91C70BC55A5}"/>
                </a:ext>
              </a:extLst>
            </p:cNvPr>
            <p:cNvSpPr txBox="1"/>
            <p:nvPr/>
          </p:nvSpPr>
          <p:spPr>
            <a:xfrm>
              <a:off x="-3276713" y="5125570"/>
              <a:ext cx="585112" cy="307777"/>
            </a:xfrm>
            <a:prstGeom prst="rect">
              <a:avLst/>
            </a:prstGeom>
            <a:noFill/>
          </p:spPr>
          <p:txBody>
            <a:bodyPr wrap="square" rtlCol="0">
              <a:spAutoFit/>
            </a:bodyPr>
            <a:lstStyle/>
            <a:p>
              <a:pPr algn="ctr"/>
              <a:r>
                <a:rPr lang="ja-JP" altLang="en-US" sz="700" dirty="0">
                  <a:latin typeface="Meiryo UI" panose="020B0604030504040204" pitchFamily="50" charset="-128"/>
                  <a:ea typeface="Meiryo UI" panose="020B0604030504040204" pitchFamily="50" charset="-128"/>
                </a:rPr>
                <a:t>施行日</a:t>
              </a:r>
              <a:endParaRPr lang="en-US" altLang="ja-JP" sz="700" dirty="0">
                <a:latin typeface="Meiryo UI" panose="020B0604030504040204" pitchFamily="50" charset="-128"/>
                <a:ea typeface="Meiryo UI" panose="020B0604030504040204" pitchFamily="50" charset="-128"/>
              </a:endParaRPr>
            </a:p>
            <a:p>
              <a:pPr algn="ctr"/>
              <a:r>
                <a:rPr lang="ja-JP" altLang="en-US" sz="700" dirty="0">
                  <a:latin typeface="Meiryo UI" panose="020B0604030504040204" pitchFamily="50" charset="-128"/>
                  <a:ea typeface="Meiryo UI" panose="020B0604030504040204" pitchFamily="50" charset="-128"/>
                </a:rPr>
                <a:t>７</a:t>
              </a:r>
              <a:r>
                <a:rPr kumimoji="1" lang="ja-JP" altLang="en-US" sz="700" dirty="0">
                  <a:latin typeface="Meiryo UI" panose="020B0604030504040204" pitchFamily="50" charset="-128"/>
                  <a:ea typeface="Meiryo UI" panose="020B0604030504040204" pitchFamily="50" charset="-128"/>
                </a:rPr>
                <a:t>／１</a:t>
              </a:r>
            </a:p>
          </p:txBody>
        </p:sp>
        <p:cxnSp>
          <p:nvCxnSpPr>
            <p:cNvPr id="64" name="直線矢印コネクタ 63">
              <a:extLst>
                <a:ext uri="{FF2B5EF4-FFF2-40B4-BE49-F238E27FC236}">
                  <a16:creationId xmlns:a16="http://schemas.microsoft.com/office/drawing/2014/main" id="{9A25D627-88B6-39D2-ED6C-4BCA8DE35C6E}"/>
                </a:ext>
              </a:extLst>
            </p:cNvPr>
            <p:cNvCxnSpPr/>
            <p:nvPr/>
          </p:nvCxnSpPr>
          <p:spPr>
            <a:xfrm>
              <a:off x="-3243906" y="5554017"/>
              <a:ext cx="1765300" cy="0"/>
            </a:xfrm>
            <a:prstGeom prst="straightConnector1">
              <a:avLst/>
            </a:prstGeom>
            <a:ln w="12700">
              <a:tailEnd type="triangle"/>
            </a:ln>
          </p:spPr>
          <p:style>
            <a:lnRef idx="1">
              <a:schemeClr val="accent5"/>
            </a:lnRef>
            <a:fillRef idx="0">
              <a:schemeClr val="accent5"/>
            </a:fillRef>
            <a:effectRef idx="0">
              <a:schemeClr val="accent5"/>
            </a:effectRef>
            <a:fontRef idx="minor">
              <a:schemeClr val="tx1"/>
            </a:fontRef>
          </p:style>
        </p:cxnSp>
      </p:grpSp>
      <p:grpSp>
        <p:nvGrpSpPr>
          <p:cNvPr id="12" name="グループ化 11">
            <a:extLst>
              <a:ext uri="{FF2B5EF4-FFF2-40B4-BE49-F238E27FC236}">
                <a16:creationId xmlns:a16="http://schemas.microsoft.com/office/drawing/2014/main" id="{5E206336-0FF0-38C0-CFB8-7E18FD1973A9}"/>
              </a:ext>
            </a:extLst>
          </p:cNvPr>
          <p:cNvGrpSpPr/>
          <p:nvPr/>
        </p:nvGrpSpPr>
        <p:grpSpPr>
          <a:xfrm>
            <a:off x="-71438" y="5906853"/>
            <a:ext cx="7000875" cy="706976"/>
            <a:chOff x="-71438" y="5914426"/>
            <a:chExt cx="7000875" cy="706976"/>
          </a:xfrm>
        </p:grpSpPr>
        <p:grpSp>
          <p:nvGrpSpPr>
            <p:cNvPr id="2" name="グループ化 1">
              <a:extLst>
                <a:ext uri="{FF2B5EF4-FFF2-40B4-BE49-F238E27FC236}">
                  <a16:creationId xmlns:a16="http://schemas.microsoft.com/office/drawing/2014/main" id="{08119F5A-6B8A-F605-21C7-E8E3B35403CB}"/>
                </a:ext>
              </a:extLst>
            </p:cNvPr>
            <p:cNvGrpSpPr/>
            <p:nvPr/>
          </p:nvGrpSpPr>
          <p:grpSpPr>
            <a:xfrm>
              <a:off x="-71438" y="5914426"/>
              <a:ext cx="7000875" cy="706976"/>
              <a:chOff x="-107312" y="8756061"/>
              <a:chExt cx="7000875" cy="706976"/>
            </a:xfrm>
          </p:grpSpPr>
          <p:sp>
            <p:nvSpPr>
              <p:cNvPr id="86" name="角丸四角形 85"/>
              <p:cNvSpPr/>
              <p:nvPr/>
            </p:nvSpPr>
            <p:spPr>
              <a:xfrm>
                <a:off x="-107312" y="8756061"/>
                <a:ext cx="7000875" cy="706976"/>
              </a:xfrm>
              <a:prstGeom prst="roundRect">
                <a:avLst>
                  <a:gd name="adj" fmla="val 4945"/>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52" name="正方形/長方形 51"/>
              <p:cNvSpPr/>
              <p:nvPr/>
            </p:nvSpPr>
            <p:spPr>
              <a:xfrm>
                <a:off x="184936" y="8866588"/>
                <a:ext cx="5878285" cy="461665"/>
              </a:xfrm>
              <a:prstGeom prst="rect">
                <a:avLst/>
              </a:prstGeom>
            </p:spPr>
            <p:txBody>
              <a:bodyPr wrap="square">
                <a:spAutoFit/>
              </a:bodyPr>
              <a:lstStyle/>
              <a:p>
                <a:pPr algn="dist"/>
                <a:r>
                  <a:rPr lang="en-US" altLang="ja-JP" sz="2400" b="1" kern="100" dirty="0">
                    <a:latin typeface="BIZ UDPゴシック" panose="020B0400000000000000" pitchFamily="50" charset="-128"/>
                    <a:ea typeface="BIZ UDPゴシック" panose="020B0400000000000000" pitchFamily="50" charset="-128"/>
                    <a:cs typeface="Times New Roman" panose="02020603050405020304" pitchFamily="18" charset="0"/>
                  </a:rPr>
                  <a:t>【</a:t>
                </a:r>
                <a:r>
                  <a:rPr lang="ja-JP" altLang="en-US" sz="2400" b="1" kern="100" dirty="0">
                    <a:latin typeface="BIZ UDPゴシック" panose="020B0400000000000000" pitchFamily="50" charset="-128"/>
                    <a:ea typeface="BIZ UDPゴシック" panose="020B0400000000000000" pitchFamily="50" charset="-128"/>
                    <a:cs typeface="Times New Roman" panose="02020603050405020304" pitchFamily="18" charset="0"/>
                  </a:rPr>
                  <a:t>定期報告</a:t>
                </a:r>
                <a:r>
                  <a:rPr lang="en-US" altLang="ja-JP" sz="2400" b="1" kern="100" dirty="0">
                    <a:latin typeface="BIZ UDPゴシック" panose="020B0400000000000000" pitchFamily="50" charset="-128"/>
                    <a:ea typeface="BIZ UDPゴシック" panose="020B0400000000000000" pitchFamily="50" charset="-128"/>
                    <a:cs typeface="Times New Roman" panose="02020603050405020304" pitchFamily="18" charset="0"/>
                  </a:rPr>
                  <a:t>】</a:t>
                </a:r>
                <a:r>
                  <a:rPr lang="ja-JP" altLang="en-US" sz="2400" b="1" kern="100" dirty="0">
                    <a:latin typeface="BIZ UDPゴシック" panose="020B0400000000000000" pitchFamily="50" charset="-128"/>
                    <a:ea typeface="BIZ UDPゴシック" panose="020B0400000000000000" pitchFamily="50" charset="-128"/>
                    <a:cs typeface="Times New Roman" panose="02020603050405020304" pitchFamily="18" charset="0"/>
                  </a:rPr>
                  <a:t> </a:t>
                </a:r>
                <a:r>
                  <a:rPr lang="ja-JP" altLang="en-US" sz="2400" b="1" kern="100" dirty="0">
                    <a:solidFill>
                      <a:srgbClr val="A70324"/>
                    </a:solidFill>
                    <a:latin typeface="BIZ UDPゴシック" panose="020B0400000000000000" pitchFamily="50" charset="-128"/>
                    <a:ea typeface="BIZ UDPゴシック" panose="020B0400000000000000" pitchFamily="50" charset="-128"/>
                    <a:cs typeface="Times New Roman" panose="02020603050405020304" pitchFamily="18" charset="0"/>
                  </a:rPr>
                  <a:t>オンライン申請</a:t>
                </a:r>
                <a:r>
                  <a:rPr lang="ja-JP" altLang="en-US" b="1" kern="100" dirty="0">
                    <a:latin typeface="BIZ UDPゴシック" panose="020B0400000000000000" pitchFamily="50" charset="-128"/>
                    <a:ea typeface="BIZ UDPゴシック" panose="020B0400000000000000" pitchFamily="50" charset="-128"/>
                    <a:cs typeface="Times New Roman" panose="02020603050405020304" pitchFamily="18" charset="0"/>
                  </a:rPr>
                  <a:t>、始まっています！</a:t>
                </a:r>
                <a:endParaRPr lang="en-US" altLang="ja-JP" kern="100" dirty="0">
                  <a:latin typeface="BIZ UDPゴシック" panose="020B0400000000000000" pitchFamily="50" charset="-128"/>
                  <a:ea typeface="BIZ UDPゴシック" panose="020B0400000000000000" pitchFamily="50" charset="-128"/>
                  <a:cs typeface="Times New Roman" panose="02020603050405020304" pitchFamily="18" charset="0"/>
                </a:endParaRPr>
              </a:p>
            </p:txBody>
          </p:sp>
        </p:grpSp>
        <p:pic>
          <p:nvPicPr>
            <p:cNvPr id="79" name="図 78"/>
            <p:cNvPicPr>
              <a:picLocks noChangeAspect="1"/>
            </p:cNvPicPr>
            <p:nvPr/>
          </p:nvPicPr>
          <p:blipFill rotWithShape="1">
            <a:blip r:embed="rId4" cstate="print">
              <a:extLst>
                <a:ext uri="{28A0092B-C50C-407E-A947-70E740481C1C}">
                  <a14:useLocalDpi xmlns:a14="http://schemas.microsoft.com/office/drawing/2010/main" val="0"/>
                </a:ext>
              </a:extLst>
            </a:blip>
            <a:srcRect l="9248" t="9708" r="9506" b="9679"/>
            <a:stretch/>
          </p:blipFill>
          <p:spPr>
            <a:xfrm>
              <a:off x="6127333" y="6044061"/>
              <a:ext cx="528019" cy="523905"/>
            </a:xfrm>
            <a:prstGeom prst="rect">
              <a:avLst/>
            </a:prstGeom>
          </p:spPr>
        </p:pic>
      </p:grpSp>
    </p:spTree>
    <p:extLst>
      <p:ext uri="{BB962C8B-B14F-4D97-AF65-F5344CB8AC3E}">
        <p14:creationId xmlns:p14="http://schemas.microsoft.com/office/powerpoint/2010/main" val="2585761255"/>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1732</TotalTime>
  <Words>961</Words>
  <Application>Microsoft Office PowerPoint</Application>
  <PresentationFormat>A4 210 x 297 mm</PresentationFormat>
  <Paragraphs>207</Paragraphs>
  <Slides>2</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2</vt:i4>
      </vt:variant>
    </vt:vector>
  </HeadingPairs>
  <TitlesOfParts>
    <vt:vector size="8" baseType="lpstr">
      <vt:lpstr>BIZ UDPゴシック</vt:lpstr>
      <vt:lpstr>Meiryo UI</vt:lpstr>
      <vt:lpstr>Arial</vt:lpstr>
      <vt:lpstr>Calibri</vt:lpstr>
      <vt:lpstr>Calibri Light</vt:lpstr>
      <vt:lpstr>Office テーマ</vt:lpstr>
      <vt:lpstr>PowerPoint プレゼンテーション</vt:lpstr>
      <vt:lpstr>PowerPoint プレゼンテーション</vt:lpstr>
    </vt:vector>
  </TitlesOfParts>
  <Company>広島県庁</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福冨 剛史</dc:creator>
  <cp:lastModifiedBy>難波 美紀</cp:lastModifiedBy>
  <cp:revision>168</cp:revision>
  <cp:lastPrinted>2025-03-10T05:22:49Z</cp:lastPrinted>
  <dcterms:created xsi:type="dcterms:W3CDTF">2023-10-11T23:50:22Z</dcterms:created>
  <dcterms:modified xsi:type="dcterms:W3CDTF">2025-03-10T23:57:58Z</dcterms:modified>
</cp:coreProperties>
</file>