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sldIdLst>
    <p:sldId id="2147480442" r:id="rId3"/>
    <p:sldId id="2147480445" r:id="rId4"/>
    <p:sldId id="2147480441" r:id="rId5"/>
    <p:sldId id="258" r:id="rId6"/>
    <p:sldId id="256" r:id="rId7"/>
    <p:sldId id="257" r:id="rId8"/>
    <p:sldId id="2147480443" r:id="rId9"/>
    <p:sldId id="2147480438" r:id="rId10"/>
    <p:sldId id="2147480434" r:id="rId11"/>
    <p:sldId id="2147480437"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221" autoAdjust="0"/>
  </p:normalViewPr>
  <p:slideViewPr>
    <p:cSldViewPr snapToGrid="0">
      <p:cViewPr varScale="1">
        <p:scale>
          <a:sx n="60" d="100"/>
          <a:sy n="60" d="100"/>
        </p:scale>
        <p:origin x="96"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5365B45-23EE-489E-8846-3C79C98DCC72}"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833DE98-4B31-4F9C-A2B6-30663673C288}" type="slidenum">
              <a:rPr kumimoji="1" lang="ja-JP" altLang="en-US" smtClean="0"/>
              <a:t>‹#›</a:t>
            </a:fld>
            <a:endParaRPr kumimoji="1" lang="ja-JP" altLang="en-US"/>
          </a:p>
        </p:txBody>
      </p:sp>
    </p:spTree>
    <p:extLst>
      <p:ext uri="{BB962C8B-B14F-4D97-AF65-F5344CB8AC3E}">
        <p14:creationId xmlns:p14="http://schemas.microsoft.com/office/powerpoint/2010/main" val="1130989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EB5C2-38F3-BCBF-29DC-31BA847F8DC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ABFF799-3E01-3B35-B126-50BE2EB0FCC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8EE93DB-CBBE-7413-3FC4-BCF721EDC864}"/>
              </a:ext>
            </a:extLst>
          </p:cNvPr>
          <p:cNvSpPr>
            <a:spLocks noGrp="1"/>
          </p:cNvSpPr>
          <p:nvPr>
            <p:ph type="body" idx="1"/>
          </p:nvPr>
        </p:nvSpPr>
        <p:spPr/>
        <p:txBody>
          <a:bodyPr/>
          <a:lstStyle/>
          <a:p>
            <a:endParaRPr kumimoji="1" lang="en-US" altLang="ja-JP" dirty="0"/>
          </a:p>
        </p:txBody>
      </p:sp>
      <p:sp>
        <p:nvSpPr>
          <p:cNvPr id="4" name="スライド番号プレースホルダー 3">
            <a:extLst>
              <a:ext uri="{FF2B5EF4-FFF2-40B4-BE49-F238E27FC236}">
                <a16:creationId xmlns:a16="http://schemas.microsoft.com/office/drawing/2014/main" id="{6BA8295A-24B8-5454-AC45-8C7F64C395EA}"/>
              </a:ext>
            </a:extLst>
          </p:cNvPr>
          <p:cNvSpPr>
            <a:spLocks noGrp="1"/>
          </p:cNvSpPr>
          <p:nvPr>
            <p:ph type="sldNum" sz="quarter" idx="5"/>
          </p:nvPr>
        </p:nvSpPr>
        <p:spPr/>
        <p:txBody>
          <a:bodyPr/>
          <a:lstStyle/>
          <a:p>
            <a:fld id="{B833DE98-4B31-4F9C-A2B6-30663673C288}" type="slidenum">
              <a:rPr kumimoji="1" lang="ja-JP" altLang="en-US" smtClean="0"/>
              <a:t>1</a:t>
            </a:fld>
            <a:endParaRPr kumimoji="1" lang="ja-JP" altLang="en-US"/>
          </a:p>
        </p:txBody>
      </p:sp>
    </p:spTree>
    <p:extLst>
      <p:ext uri="{BB962C8B-B14F-4D97-AF65-F5344CB8AC3E}">
        <p14:creationId xmlns:p14="http://schemas.microsoft.com/office/powerpoint/2010/main" val="152491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27729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2CC6D-B88D-FB04-CC47-491073A087A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8071465-28D6-390B-42B7-E974496D375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3E29BC8-C674-17BD-F3B0-DFED5017209F}"/>
              </a:ext>
            </a:extLst>
          </p:cNvPr>
          <p:cNvSpPr>
            <a:spLocks noGrp="1"/>
          </p:cNvSpPr>
          <p:nvPr>
            <p:ph type="body" idx="1"/>
          </p:nvPr>
        </p:nvSpPr>
        <p:spPr/>
        <p:txBody>
          <a:bodyPr/>
          <a:lstStyle/>
          <a:p>
            <a:endParaRPr kumimoji="1" lang="en-US" altLang="ja-JP" dirty="0"/>
          </a:p>
        </p:txBody>
      </p:sp>
      <p:sp>
        <p:nvSpPr>
          <p:cNvPr id="4" name="スライド番号プレースホルダー 3">
            <a:extLst>
              <a:ext uri="{FF2B5EF4-FFF2-40B4-BE49-F238E27FC236}">
                <a16:creationId xmlns:a16="http://schemas.microsoft.com/office/drawing/2014/main" id="{2DFD5A0B-345A-103E-4A18-1BD4CD5EA450}"/>
              </a:ext>
            </a:extLst>
          </p:cNvPr>
          <p:cNvSpPr>
            <a:spLocks noGrp="1"/>
          </p:cNvSpPr>
          <p:nvPr>
            <p:ph type="sldNum" sz="quarter" idx="5"/>
          </p:nvPr>
        </p:nvSpPr>
        <p:spPr/>
        <p:txBody>
          <a:bodyPr/>
          <a:lstStyle/>
          <a:p>
            <a:fld id="{B833DE98-4B31-4F9C-A2B6-30663673C288}" type="slidenum">
              <a:rPr kumimoji="1" lang="ja-JP" altLang="en-US" smtClean="0"/>
              <a:t>2</a:t>
            </a:fld>
            <a:endParaRPr kumimoji="1" lang="ja-JP" altLang="en-US"/>
          </a:p>
        </p:txBody>
      </p:sp>
    </p:spTree>
    <p:extLst>
      <p:ext uri="{BB962C8B-B14F-4D97-AF65-F5344CB8AC3E}">
        <p14:creationId xmlns:p14="http://schemas.microsoft.com/office/powerpoint/2010/main" val="2708658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1072B-FA11-2024-E221-87815E54766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90B178C-69A6-C0A2-4499-2F3EB305BA2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B40FFF-FAAD-FEA8-13C4-4F8DE7D438C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35E72EC-4667-1F41-7251-8BB2507CBFC5}"/>
              </a:ext>
            </a:extLst>
          </p:cNvPr>
          <p:cNvSpPr>
            <a:spLocks noGrp="1"/>
          </p:cNvSpPr>
          <p:nvPr>
            <p:ph type="sldNum" sz="quarter" idx="5"/>
          </p:nvPr>
        </p:nvSpPr>
        <p:spPr/>
        <p:txBody>
          <a:bodyPr/>
          <a:lstStyle/>
          <a:p>
            <a:fld id="{B833DE98-4B31-4F9C-A2B6-30663673C288}" type="slidenum">
              <a:rPr kumimoji="1" lang="ja-JP" altLang="en-US" smtClean="0"/>
              <a:t>3</a:t>
            </a:fld>
            <a:endParaRPr kumimoji="1" lang="ja-JP" altLang="en-US"/>
          </a:p>
        </p:txBody>
      </p:sp>
    </p:spTree>
    <p:extLst>
      <p:ext uri="{BB962C8B-B14F-4D97-AF65-F5344CB8AC3E}">
        <p14:creationId xmlns:p14="http://schemas.microsoft.com/office/powerpoint/2010/main" val="350495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33DE98-4B31-4F9C-A2B6-30663673C288}" type="slidenum">
              <a:rPr kumimoji="1" lang="ja-JP" altLang="en-US" smtClean="0"/>
              <a:t>4</a:t>
            </a:fld>
            <a:endParaRPr kumimoji="1" lang="ja-JP" altLang="en-US"/>
          </a:p>
        </p:txBody>
      </p:sp>
    </p:spTree>
    <p:extLst>
      <p:ext uri="{BB962C8B-B14F-4D97-AF65-F5344CB8AC3E}">
        <p14:creationId xmlns:p14="http://schemas.microsoft.com/office/powerpoint/2010/main" val="367510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グループワークの内容は、パワーポイントに直接ご記入ください。↑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B833DE98-4B31-4F9C-A2B6-30663673C288}" type="slidenum">
              <a:rPr kumimoji="1" lang="ja-JP" altLang="en-US" smtClean="0"/>
              <a:t>5</a:t>
            </a:fld>
            <a:endParaRPr kumimoji="1" lang="ja-JP" altLang="en-US"/>
          </a:p>
        </p:txBody>
      </p:sp>
    </p:spTree>
    <p:extLst>
      <p:ext uri="{BB962C8B-B14F-4D97-AF65-F5344CB8AC3E}">
        <p14:creationId xmlns:p14="http://schemas.microsoft.com/office/powerpoint/2010/main" val="120069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33DE98-4B31-4F9C-A2B6-30663673C288}" type="slidenum">
              <a:rPr kumimoji="1" lang="ja-JP" altLang="en-US" smtClean="0"/>
              <a:t>6</a:t>
            </a:fld>
            <a:endParaRPr kumimoji="1" lang="ja-JP" altLang="en-US"/>
          </a:p>
        </p:txBody>
      </p:sp>
    </p:spTree>
    <p:extLst>
      <p:ext uri="{BB962C8B-B14F-4D97-AF65-F5344CB8AC3E}">
        <p14:creationId xmlns:p14="http://schemas.microsoft.com/office/powerpoint/2010/main" val="16643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84728-0939-84B6-0F32-E319351A1FB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EAF4002-B47C-681E-A402-84E0E0C903A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29831C6-AAB3-4528-2F2B-6735518D77C3}"/>
              </a:ext>
            </a:extLst>
          </p:cNvPr>
          <p:cNvSpPr>
            <a:spLocks noGrp="1"/>
          </p:cNvSpPr>
          <p:nvPr>
            <p:ph type="body" idx="1"/>
          </p:nvPr>
        </p:nvSpPr>
        <p:spPr/>
        <p:txBody>
          <a:bodyPr/>
          <a:lstStyle/>
          <a:p>
            <a:endParaRPr kumimoji="1" lang="en-US" altLang="ja-JP" dirty="0"/>
          </a:p>
        </p:txBody>
      </p:sp>
      <p:sp>
        <p:nvSpPr>
          <p:cNvPr id="4" name="スライド番号プレースホルダー 3">
            <a:extLst>
              <a:ext uri="{FF2B5EF4-FFF2-40B4-BE49-F238E27FC236}">
                <a16:creationId xmlns:a16="http://schemas.microsoft.com/office/drawing/2014/main" id="{2AC73824-30B4-A60F-E5A1-31097142F23F}"/>
              </a:ext>
            </a:extLst>
          </p:cNvPr>
          <p:cNvSpPr>
            <a:spLocks noGrp="1"/>
          </p:cNvSpPr>
          <p:nvPr>
            <p:ph type="sldNum" sz="quarter" idx="5"/>
          </p:nvPr>
        </p:nvSpPr>
        <p:spPr/>
        <p:txBody>
          <a:bodyPr/>
          <a:lstStyle/>
          <a:p>
            <a:fld id="{B833DE98-4B31-4F9C-A2B6-30663673C288}" type="slidenum">
              <a:rPr kumimoji="1" lang="ja-JP" altLang="en-US" smtClean="0"/>
              <a:t>7</a:t>
            </a:fld>
            <a:endParaRPr kumimoji="1" lang="ja-JP" altLang="en-US"/>
          </a:p>
        </p:txBody>
      </p:sp>
    </p:spTree>
    <p:extLst>
      <p:ext uri="{BB962C8B-B14F-4D97-AF65-F5344CB8AC3E}">
        <p14:creationId xmlns:p14="http://schemas.microsoft.com/office/powerpoint/2010/main" val="101306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グループワークの内容は、パワーポイントに直接ご記入ください。↑</a:t>
            </a:r>
            <a:endParaRPr kumimoji="1" lang="en-US" altLang="ja-JP" dirty="0"/>
          </a:p>
          <a:p>
            <a:endParaRPr kumimoji="1" lang="en-US" altLang="ja-JP" dirty="0"/>
          </a:p>
          <a:p>
            <a:r>
              <a:rPr kumimoji="1" lang="ja-JP" altLang="en-US" dirty="0"/>
              <a:t>○グループワーク終了後にワークシート１・２を、広島県地域共生社会推進課　地域包括ケア推進グループ　山邉宛てにメールにて送付いただきますようお願いいたします。</a:t>
            </a:r>
            <a:endParaRPr kumimoji="1" lang="en-US" altLang="ja-JP" dirty="0"/>
          </a:p>
          <a:p>
            <a:r>
              <a:rPr kumimoji="1" lang="ja-JP" altLang="en-US" dirty="0"/>
              <a:t>メールアドレス：</a:t>
            </a:r>
            <a:r>
              <a:rPr lang="en-US" altLang="ja-JP" b="0" i="0" dirty="0">
                <a:solidFill>
                  <a:srgbClr val="000000"/>
                </a:solidFill>
                <a:effectLst/>
                <a:latin typeface="Arial" panose="020B0604020202020204" pitchFamily="34" charset="0"/>
              </a:rPr>
              <a:t>fukyousei@pref.hiroshima.lg.jp</a:t>
            </a:r>
            <a:endParaRPr kumimoji="1" lang="ja-JP" altLang="en-US" dirty="0"/>
          </a:p>
        </p:txBody>
      </p:sp>
      <p:sp>
        <p:nvSpPr>
          <p:cNvPr id="4" name="スライド番号プレースホルダー 3"/>
          <p:cNvSpPr>
            <a:spLocks noGrp="1"/>
          </p:cNvSpPr>
          <p:nvPr>
            <p:ph type="sldNum" sz="quarter" idx="5"/>
          </p:nvPr>
        </p:nvSpPr>
        <p:spPr/>
        <p:txBody>
          <a:bodyPr/>
          <a:lstStyle/>
          <a:p>
            <a:fld id="{B833DE98-4B31-4F9C-A2B6-30663673C288}" type="slidenum">
              <a:rPr kumimoji="1" lang="ja-JP" altLang="en-US" smtClean="0"/>
              <a:t>8</a:t>
            </a:fld>
            <a:endParaRPr kumimoji="1" lang="ja-JP" altLang="en-US"/>
          </a:p>
        </p:txBody>
      </p:sp>
    </p:spTree>
    <p:extLst>
      <p:ext uri="{BB962C8B-B14F-4D97-AF65-F5344CB8AC3E}">
        <p14:creationId xmlns:p14="http://schemas.microsoft.com/office/powerpoint/2010/main" val="3940622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833DE98-4B31-4F9C-A2B6-30663673C288}" type="slidenum">
              <a:rPr kumimoji="1" lang="ja-JP" altLang="en-US" smtClean="0"/>
              <a:t>9</a:t>
            </a:fld>
            <a:endParaRPr kumimoji="1" lang="ja-JP" altLang="en-US"/>
          </a:p>
        </p:txBody>
      </p:sp>
    </p:spTree>
    <p:extLst>
      <p:ext uri="{BB962C8B-B14F-4D97-AF65-F5344CB8AC3E}">
        <p14:creationId xmlns:p14="http://schemas.microsoft.com/office/powerpoint/2010/main" val="3591606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AB2B97-2745-E906-D5C8-F6F9DE2BE65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EA12549-B064-8296-9B39-1D426CF03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4EA449E-227C-9CDB-8654-497535366BDE}"/>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C507C0B7-2392-1E00-53FE-32DF0D6FA2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4B304B-24A2-BACC-A70C-C7243B2A9204}"/>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519573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422FB8-B785-F80E-D68F-B29D4B9EC4A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818DDAB-3E69-7CC9-CB9A-498A968E7C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D53746-95AA-5408-B30B-E16CEB1F077E}"/>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631F6D4F-502D-342A-64B5-8EA0C56DFC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CE4B4D-8B91-1B66-2D48-80A4553E825E}"/>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5323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A01A670-8EE9-5FEE-CF48-50131E0E01B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31C6A14-948D-9793-BB15-FC38B26E39F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5DA1AC-69F5-5526-5155-C4829B3F945D}"/>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739F4043-D0E8-5D97-E64D-2603E37FE5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89B564-04FC-6B77-4FD0-4D79D46B039E}"/>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1483142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2"/>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16765" indent="0" algn="ctr">
              <a:buNone/>
              <a:defRPr>
                <a:solidFill>
                  <a:schemeClr val="tx1">
                    <a:tint val="75000"/>
                  </a:schemeClr>
                </a:solidFill>
              </a:defRPr>
            </a:lvl2pPr>
            <a:lvl3pPr marL="833532" indent="0" algn="ctr">
              <a:buNone/>
              <a:defRPr>
                <a:solidFill>
                  <a:schemeClr val="tx1">
                    <a:tint val="75000"/>
                  </a:schemeClr>
                </a:solidFill>
              </a:defRPr>
            </a:lvl3pPr>
            <a:lvl4pPr marL="1250297" indent="0" algn="ctr">
              <a:buNone/>
              <a:defRPr>
                <a:solidFill>
                  <a:schemeClr val="tx1">
                    <a:tint val="75000"/>
                  </a:schemeClr>
                </a:solidFill>
              </a:defRPr>
            </a:lvl4pPr>
            <a:lvl5pPr marL="1667063" indent="0" algn="ctr">
              <a:buNone/>
              <a:defRPr>
                <a:solidFill>
                  <a:schemeClr val="tx1">
                    <a:tint val="75000"/>
                  </a:schemeClr>
                </a:solidFill>
              </a:defRPr>
            </a:lvl5pPr>
            <a:lvl6pPr marL="2083829" indent="0" algn="ctr">
              <a:buNone/>
              <a:defRPr>
                <a:solidFill>
                  <a:schemeClr val="tx1">
                    <a:tint val="75000"/>
                  </a:schemeClr>
                </a:solidFill>
              </a:defRPr>
            </a:lvl6pPr>
            <a:lvl7pPr marL="2500595" indent="0" algn="ctr">
              <a:buNone/>
              <a:defRPr>
                <a:solidFill>
                  <a:schemeClr val="tx1">
                    <a:tint val="75000"/>
                  </a:schemeClr>
                </a:solidFill>
              </a:defRPr>
            </a:lvl7pPr>
            <a:lvl8pPr marL="2917360" indent="0" algn="ctr">
              <a:buNone/>
              <a:defRPr>
                <a:solidFill>
                  <a:schemeClr val="tx1">
                    <a:tint val="75000"/>
                  </a:schemeClr>
                </a:solidFill>
              </a:defRPr>
            </a:lvl8pPr>
            <a:lvl9pPr marL="333412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7D92B4-6508-41D4-9EF7-D6AEF9671C74}" type="datetime1">
              <a:rPr kumimoji="1" lang="ja-JP" altLang="en-US" smtClean="0"/>
              <a:t>2025/5/16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9369328" y="6525373"/>
            <a:ext cx="2844800" cy="365125"/>
          </a:xfrm>
        </p:spPr>
        <p:txBody>
          <a:bodyPr/>
          <a:lstStyle>
            <a:lvl1pPr>
              <a:defRPr sz="1823">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3739180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A504-10B7-4FDC-A72F-DBAB303AD3B3}" type="datetime1">
              <a:rPr kumimoji="1" lang="ja-JP" altLang="en-US" smtClean="0"/>
              <a:t>2025/5/16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9384945" y="6546771"/>
            <a:ext cx="2844800" cy="365125"/>
          </a:xfrm>
        </p:spPr>
        <p:txBody>
          <a:bodyPr/>
          <a:lstStyle>
            <a:lvl1pPr>
              <a:defRPr sz="1823">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4173426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6" y="4406907"/>
            <a:ext cx="10363200" cy="1362075"/>
          </a:xfrm>
        </p:spPr>
        <p:txBody>
          <a:bodyPr anchor="t"/>
          <a:lstStyle>
            <a:lvl1pPr algn="l">
              <a:defRPr sz="364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6" y="2906713"/>
            <a:ext cx="10363200" cy="1500187"/>
          </a:xfrm>
        </p:spPr>
        <p:txBody>
          <a:bodyPr anchor="b"/>
          <a:lstStyle>
            <a:lvl1pPr marL="0" indent="0">
              <a:buNone/>
              <a:defRPr sz="1823">
                <a:solidFill>
                  <a:schemeClr val="tx1">
                    <a:tint val="75000"/>
                  </a:schemeClr>
                </a:solidFill>
              </a:defRPr>
            </a:lvl1pPr>
            <a:lvl2pPr marL="416765" indent="0">
              <a:buNone/>
              <a:defRPr sz="1641">
                <a:solidFill>
                  <a:schemeClr val="tx1">
                    <a:tint val="75000"/>
                  </a:schemeClr>
                </a:solidFill>
              </a:defRPr>
            </a:lvl2pPr>
            <a:lvl3pPr marL="833532" indent="0">
              <a:buNone/>
              <a:defRPr sz="1459">
                <a:solidFill>
                  <a:schemeClr val="tx1">
                    <a:tint val="75000"/>
                  </a:schemeClr>
                </a:solidFill>
              </a:defRPr>
            </a:lvl3pPr>
            <a:lvl4pPr marL="1250297" indent="0">
              <a:buNone/>
              <a:defRPr sz="1276">
                <a:solidFill>
                  <a:schemeClr val="tx1">
                    <a:tint val="75000"/>
                  </a:schemeClr>
                </a:solidFill>
              </a:defRPr>
            </a:lvl4pPr>
            <a:lvl5pPr marL="1667063" indent="0">
              <a:buNone/>
              <a:defRPr sz="1276">
                <a:solidFill>
                  <a:schemeClr val="tx1">
                    <a:tint val="75000"/>
                  </a:schemeClr>
                </a:solidFill>
              </a:defRPr>
            </a:lvl5pPr>
            <a:lvl6pPr marL="2083829" indent="0">
              <a:buNone/>
              <a:defRPr sz="1276">
                <a:solidFill>
                  <a:schemeClr val="tx1">
                    <a:tint val="75000"/>
                  </a:schemeClr>
                </a:solidFill>
              </a:defRPr>
            </a:lvl6pPr>
            <a:lvl7pPr marL="2500595" indent="0">
              <a:buNone/>
              <a:defRPr sz="1276">
                <a:solidFill>
                  <a:schemeClr val="tx1">
                    <a:tint val="75000"/>
                  </a:schemeClr>
                </a:solidFill>
              </a:defRPr>
            </a:lvl7pPr>
            <a:lvl8pPr marL="2917360" indent="0">
              <a:buNone/>
              <a:defRPr sz="1276">
                <a:solidFill>
                  <a:schemeClr val="tx1">
                    <a:tint val="75000"/>
                  </a:schemeClr>
                </a:solidFill>
              </a:defRPr>
            </a:lvl8pPr>
            <a:lvl9pPr marL="3334127" indent="0">
              <a:buNone/>
              <a:defRPr sz="1276">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AE86058-3A7B-4690-B16B-7291FA33E453}" type="datetime1">
              <a:rPr kumimoji="1" lang="ja-JP" altLang="en-US" smtClean="0"/>
              <a:t>2025/5/16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44678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1" y="1600206"/>
            <a:ext cx="5384800" cy="4525963"/>
          </a:xfrm>
        </p:spPr>
        <p:txBody>
          <a:bodyPr/>
          <a:lstStyle>
            <a:lvl1pPr>
              <a:defRPr sz="2553"/>
            </a:lvl1pPr>
            <a:lvl2pPr>
              <a:defRPr sz="2187"/>
            </a:lvl2pPr>
            <a:lvl3pPr>
              <a:defRPr sz="1823"/>
            </a:lvl3pPr>
            <a:lvl4pPr>
              <a:defRPr sz="1641"/>
            </a:lvl4pPr>
            <a:lvl5pPr>
              <a:defRPr sz="1641"/>
            </a:lvl5pPr>
            <a:lvl6pPr>
              <a:defRPr sz="1641"/>
            </a:lvl6pPr>
            <a:lvl7pPr>
              <a:defRPr sz="1641"/>
            </a:lvl7pPr>
            <a:lvl8pPr>
              <a:defRPr sz="1641"/>
            </a:lvl8pPr>
            <a:lvl9pPr>
              <a:defRPr sz="164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6"/>
            <a:ext cx="5384800" cy="4525963"/>
          </a:xfrm>
        </p:spPr>
        <p:txBody>
          <a:bodyPr/>
          <a:lstStyle>
            <a:lvl1pPr>
              <a:defRPr sz="2553"/>
            </a:lvl1pPr>
            <a:lvl2pPr>
              <a:defRPr sz="2187"/>
            </a:lvl2pPr>
            <a:lvl3pPr>
              <a:defRPr sz="1823"/>
            </a:lvl3pPr>
            <a:lvl4pPr>
              <a:defRPr sz="1641"/>
            </a:lvl4pPr>
            <a:lvl5pPr>
              <a:defRPr sz="1641"/>
            </a:lvl5pPr>
            <a:lvl6pPr>
              <a:defRPr sz="1641"/>
            </a:lvl6pPr>
            <a:lvl7pPr>
              <a:defRPr sz="1641"/>
            </a:lvl7pPr>
            <a:lvl8pPr>
              <a:defRPr sz="1641"/>
            </a:lvl8pPr>
            <a:lvl9pPr>
              <a:defRPr sz="164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F48F20-132C-43D1-9A0F-521EBE120F9B}" type="datetime1">
              <a:rPr kumimoji="1" lang="ja-JP" altLang="en-US" smtClean="0"/>
              <a:t>2025/5/16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a:xfrm>
            <a:off x="9369328" y="6525373"/>
            <a:ext cx="2844800" cy="365125"/>
          </a:xfrm>
        </p:spPr>
        <p:txBody>
          <a:bodyPr/>
          <a:lstStyle>
            <a:lvl1pPr>
              <a:defRPr sz="1823">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1617337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1" y="1535113"/>
            <a:ext cx="5386917" cy="639762"/>
          </a:xfrm>
        </p:spPr>
        <p:txBody>
          <a:bodyPr anchor="b"/>
          <a:lstStyle>
            <a:lvl1pPr marL="0" indent="0">
              <a:buNone/>
              <a:defRPr sz="2187" b="1"/>
            </a:lvl1pPr>
            <a:lvl2pPr marL="416765" indent="0">
              <a:buNone/>
              <a:defRPr sz="1823" b="1"/>
            </a:lvl2pPr>
            <a:lvl3pPr marL="833532" indent="0">
              <a:buNone/>
              <a:defRPr sz="1641" b="1"/>
            </a:lvl3pPr>
            <a:lvl4pPr marL="1250297" indent="0">
              <a:buNone/>
              <a:defRPr sz="1459" b="1"/>
            </a:lvl4pPr>
            <a:lvl5pPr marL="1667063" indent="0">
              <a:buNone/>
              <a:defRPr sz="1459" b="1"/>
            </a:lvl5pPr>
            <a:lvl6pPr marL="2083829" indent="0">
              <a:buNone/>
              <a:defRPr sz="1459" b="1"/>
            </a:lvl6pPr>
            <a:lvl7pPr marL="2500595" indent="0">
              <a:buNone/>
              <a:defRPr sz="1459" b="1"/>
            </a:lvl7pPr>
            <a:lvl8pPr marL="2917360" indent="0">
              <a:buNone/>
              <a:defRPr sz="1459" b="1"/>
            </a:lvl8pPr>
            <a:lvl9pPr marL="3334127" indent="0">
              <a:buNone/>
              <a:defRPr sz="1459"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1" y="2174875"/>
            <a:ext cx="5386917" cy="3951288"/>
          </a:xfrm>
        </p:spPr>
        <p:txBody>
          <a:bodyPr/>
          <a:lstStyle>
            <a:lvl1pPr>
              <a:defRPr sz="2187"/>
            </a:lvl1pPr>
            <a:lvl2pPr>
              <a:defRPr sz="1823"/>
            </a:lvl2pPr>
            <a:lvl3pPr>
              <a:defRPr sz="1641"/>
            </a:lvl3pPr>
            <a:lvl4pPr>
              <a:defRPr sz="1459"/>
            </a:lvl4pPr>
            <a:lvl5pPr>
              <a:defRPr sz="1459"/>
            </a:lvl5pPr>
            <a:lvl6pPr>
              <a:defRPr sz="1459"/>
            </a:lvl6pPr>
            <a:lvl7pPr>
              <a:defRPr sz="1459"/>
            </a:lvl7pPr>
            <a:lvl8pPr>
              <a:defRPr sz="1459"/>
            </a:lvl8pPr>
            <a:lvl9pPr>
              <a:defRPr sz="145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70" y="1535113"/>
            <a:ext cx="5389034" cy="639762"/>
          </a:xfrm>
        </p:spPr>
        <p:txBody>
          <a:bodyPr anchor="b"/>
          <a:lstStyle>
            <a:lvl1pPr marL="0" indent="0">
              <a:buNone/>
              <a:defRPr sz="2187" b="1"/>
            </a:lvl1pPr>
            <a:lvl2pPr marL="416765" indent="0">
              <a:buNone/>
              <a:defRPr sz="1823" b="1"/>
            </a:lvl2pPr>
            <a:lvl3pPr marL="833532" indent="0">
              <a:buNone/>
              <a:defRPr sz="1641" b="1"/>
            </a:lvl3pPr>
            <a:lvl4pPr marL="1250297" indent="0">
              <a:buNone/>
              <a:defRPr sz="1459" b="1"/>
            </a:lvl4pPr>
            <a:lvl5pPr marL="1667063" indent="0">
              <a:buNone/>
              <a:defRPr sz="1459" b="1"/>
            </a:lvl5pPr>
            <a:lvl6pPr marL="2083829" indent="0">
              <a:buNone/>
              <a:defRPr sz="1459" b="1"/>
            </a:lvl6pPr>
            <a:lvl7pPr marL="2500595" indent="0">
              <a:buNone/>
              <a:defRPr sz="1459" b="1"/>
            </a:lvl7pPr>
            <a:lvl8pPr marL="2917360" indent="0">
              <a:buNone/>
              <a:defRPr sz="1459" b="1"/>
            </a:lvl8pPr>
            <a:lvl9pPr marL="3334127" indent="0">
              <a:buNone/>
              <a:defRPr sz="1459"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70" y="2174875"/>
            <a:ext cx="5389034" cy="3951288"/>
          </a:xfrm>
        </p:spPr>
        <p:txBody>
          <a:bodyPr/>
          <a:lstStyle>
            <a:lvl1pPr>
              <a:defRPr sz="2187"/>
            </a:lvl1pPr>
            <a:lvl2pPr>
              <a:defRPr sz="1823"/>
            </a:lvl2pPr>
            <a:lvl3pPr>
              <a:defRPr sz="1641"/>
            </a:lvl3pPr>
            <a:lvl4pPr>
              <a:defRPr sz="1459"/>
            </a:lvl4pPr>
            <a:lvl5pPr>
              <a:defRPr sz="1459"/>
            </a:lvl5pPr>
            <a:lvl6pPr>
              <a:defRPr sz="1459"/>
            </a:lvl6pPr>
            <a:lvl7pPr>
              <a:defRPr sz="1459"/>
            </a:lvl7pPr>
            <a:lvl8pPr>
              <a:defRPr sz="1459"/>
            </a:lvl8pPr>
            <a:lvl9pPr>
              <a:defRPr sz="145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1AADCF-29B3-4E79-B89C-038598B63AF4}" type="datetime1">
              <a:rPr kumimoji="1" lang="ja-JP" altLang="en-US" smtClean="0"/>
              <a:t>2025/5/16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3304292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A63B55-B91F-46D5-A8E7-1D278B95E29B}" type="datetime1">
              <a:rPr kumimoji="1" lang="ja-JP" altLang="en-US" smtClean="0"/>
              <a:t>2025/5/16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a:xfrm>
            <a:off x="9418655" y="6579965"/>
            <a:ext cx="2844800" cy="365125"/>
          </a:xfrm>
        </p:spPr>
        <p:txBody>
          <a:bodyPr/>
          <a:lstStyle>
            <a:lvl1pPr>
              <a:defRPr sz="1823">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3120642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9EA55-1929-466E-9C13-26E50BD36C18}" type="datetime1">
              <a:rPr kumimoji="1" lang="ja-JP" altLang="en-US" smtClean="0"/>
              <a:t>2025/5/16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a:xfrm>
            <a:off x="9387190" y="6546549"/>
            <a:ext cx="2844800" cy="365125"/>
          </a:xfrm>
        </p:spPr>
        <p:txBody>
          <a:bodyPr/>
          <a:lstStyle>
            <a:lvl1pPr>
              <a:defRPr sz="1823">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6680821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4011084" cy="1162050"/>
          </a:xfrm>
        </p:spPr>
        <p:txBody>
          <a:bodyPr anchor="b"/>
          <a:lstStyle>
            <a:lvl1pPr algn="l">
              <a:defRPr sz="1823"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7" y="273057"/>
            <a:ext cx="6815666" cy="5853113"/>
          </a:xfrm>
        </p:spPr>
        <p:txBody>
          <a:bodyPr/>
          <a:lstStyle>
            <a:lvl1pPr>
              <a:defRPr sz="2917"/>
            </a:lvl1pPr>
            <a:lvl2pPr>
              <a:defRPr sz="2553"/>
            </a:lvl2pPr>
            <a:lvl3pPr>
              <a:defRPr sz="2187"/>
            </a:lvl3pPr>
            <a:lvl4pPr>
              <a:defRPr sz="1823"/>
            </a:lvl4pPr>
            <a:lvl5pPr>
              <a:defRPr sz="1823"/>
            </a:lvl5pPr>
            <a:lvl6pPr>
              <a:defRPr sz="1823"/>
            </a:lvl6pPr>
            <a:lvl7pPr>
              <a:defRPr sz="1823"/>
            </a:lvl7pPr>
            <a:lvl8pPr>
              <a:defRPr sz="1823"/>
            </a:lvl8pPr>
            <a:lvl9pPr>
              <a:defRPr sz="182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0" y="1435103"/>
            <a:ext cx="4011084" cy="4691063"/>
          </a:xfrm>
        </p:spPr>
        <p:txBody>
          <a:bodyPr/>
          <a:lstStyle>
            <a:lvl1pPr marL="0" indent="0">
              <a:buNone/>
              <a:defRPr sz="1276"/>
            </a:lvl1pPr>
            <a:lvl2pPr marL="416765" indent="0">
              <a:buNone/>
              <a:defRPr sz="1094"/>
            </a:lvl2pPr>
            <a:lvl3pPr marL="833532" indent="0">
              <a:buNone/>
              <a:defRPr sz="911"/>
            </a:lvl3pPr>
            <a:lvl4pPr marL="1250297" indent="0">
              <a:buNone/>
              <a:defRPr sz="821"/>
            </a:lvl4pPr>
            <a:lvl5pPr marL="1667063" indent="0">
              <a:buNone/>
              <a:defRPr sz="821"/>
            </a:lvl5pPr>
            <a:lvl6pPr marL="2083829" indent="0">
              <a:buNone/>
              <a:defRPr sz="821"/>
            </a:lvl6pPr>
            <a:lvl7pPr marL="2500595" indent="0">
              <a:buNone/>
              <a:defRPr sz="821"/>
            </a:lvl7pPr>
            <a:lvl8pPr marL="2917360" indent="0">
              <a:buNone/>
              <a:defRPr sz="821"/>
            </a:lvl8pPr>
            <a:lvl9pPr marL="3334127" indent="0">
              <a:buNone/>
              <a:defRPr sz="82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323C05-C1C9-4AF2-908F-64C40B7EE91E}" type="datetime1">
              <a:rPr kumimoji="1" lang="ja-JP" altLang="en-US" smtClean="0"/>
              <a:t>2025/5/16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3206193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162671-4BDF-2CD9-5DF7-BA88B6B9051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1F9FCA-3019-2E9C-1A40-38DEC3EE43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588466-CAB8-5DB7-735B-19863F83F56B}"/>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8FAE67DE-A560-116A-9F41-8CE2027319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CB4E5F-2101-78DB-32D9-E3094FC707A0}"/>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2145047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1823"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2917"/>
            </a:lvl1pPr>
            <a:lvl2pPr marL="416765" indent="0">
              <a:buNone/>
              <a:defRPr sz="2553"/>
            </a:lvl2pPr>
            <a:lvl3pPr marL="833532" indent="0">
              <a:buNone/>
              <a:defRPr sz="2187"/>
            </a:lvl3pPr>
            <a:lvl4pPr marL="1250297" indent="0">
              <a:buNone/>
              <a:defRPr sz="1823"/>
            </a:lvl4pPr>
            <a:lvl5pPr marL="1667063" indent="0">
              <a:buNone/>
              <a:defRPr sz="1823"/>
            </a:lvl5pPr>
            <a:lvl6pPr marL="2083829" indent="0">
              <a:buNone/>
              <a:defRPr sz="1823"/>
            </a:lvl6pPr>
            <a:lvl7pPr marL="2500595" indent="0">
              <a:buNone/>
              <a:defRPr sz="1823"/>
            </a:lvl7pPr>
            <a:lvl8pPr marL="2917360" indent="0">
              <a:buNone/>
              <a:defRPr sz="1823"/>
            </a:lvl8pPr>
            <a:lvl9pPr marL="3334127" indent="0">
              <a:buNone/>
              <a:defRPr sz="1823"/>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276"/>
            </a:lvl1pPr>
            <a:lvl2pPr marL="416765" indent="0">
              <a:buNone/>
              <a:defRPr sz="1094"/>
            </a:lvl2pPr>
            <a:lvl3pPr marL="833532" indent="0">
              <a:buNone/>
              <a:defRPr sz="911"/>
            </a:lvl3pPr>
            <a:lvl4pPr marL="1250297" indent="0">
              <a:buNone/>
              <a:defRPr sz="821"/>
            </a:lvl4pPr>
            <a:lvl5pPr marL="1667063" indent="0">
              <a:buNone/>
              <a:defRPr sz="821"/>
            </a:lvl5pPr>
            <a:lvl6pPr marL="2083829" indent="0">
              <a:buNone/>
              <a:defRPr sz="821"/>
            </a:lvl6pPr>
            <a:lvl7pPr marL="2500595" indent="0">
              <a:buNone/>
              <a:defRPr sz="821"/>
            </a:lvl7pPr>
            <a:lvl8pPr marL="2917360" indent="0">
              <a:buNone/>
              <a:defRPr sz="821"/>
            </a:lvl8pPr>
            <a:lvl9pPr marL="3334127" indent="0">
              <a:buNone/>
              <a:defRPr sz="82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B3D869-22FC-4C3B-B65A-A15D0559952E}" type="datetime1">
              <a:rPr kumimoji="1" lang="ja-JP" altLang="en-US" smtClean="0"/>
              <a:t>2025/5/16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221625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DBF80C-EE0F-40B1-9445-94C47B0F8C72}" type="datetime1">
              <a:rPr kumimoji="1" lang="ja-JP" altLang="en-US" smtClean="0"/>
              <a:t>2025/5/16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2438000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5"/>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5"/>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865D18-836E-4DBE-AF43-C7D23FC40B5B}" type="datetime1">
              <a:rPr kumimoji="1" lang="ja-JP" altLang="en-US" smtClean="0"/>
              <a:t>2025/5/16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1243941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0" y="3886200"/>
            <a:ext cx="12192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28153" tIns="297694" rIns="297694" bIns="119077"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654" b="1" spc="248"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5126893" y="3886200"/>
            <a:ext cx="7065108"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28153" tIns="297694" rIns="297694" bIns="119077"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654" b="1" spc="248"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2129" y="0"/>
            <a:ext cx="12214129"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28153" tIns="160655" rIns="297694" bIns="160655" rtlCol="0" anchor="ctr"/>
          <a:lstStyle/>
          <a:p>
            <a:pPr>
              <a:lnSpc>
                <a:spcPct val="130000"/>
              </a:lnSpc>
              <a:spcAft>
                <a:spcPts val="992"/>
              </a:spcAft>
            </a:pPr>
            <a:endParaRPr kumimoji="1" lang="ja-JP" altLang="en-US" sz="1094" kern="900" spc="63">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6917270" y="5965474"/>
            <a:ext cx="4817076" cy="241476"/>
          </a:xfrm>
        </p:spPr>
        <p:txBody>
          <a:bodyPr wrap="square" lIns="0" tIns="0" rIns="0" bIns="0" anchor="b">
            <a:spAutoFit/>
          </a:bodyPr>
          <a:lstStyle>
            <a:lvl1pPr marL="0" indent="0">
              <a:spcAft>
                <a:spcPts val="364"/>
              </a:spcAft>
              <a:buNone/>
              <a:defRPr lang="ja-JP" altLang="en-US" sz="1549" spc="136" smtClean="0">
                <a:solidFill>
                  <a:schemeClr val="bg1"/>
                </a:solidFill>
              </a:defRPr>
            </a:lvl1pPr>
            <a:lvl2pPr marL="208383" indent="0">
              <a:spcAft>
                <a:spcPts val="364"/>
              </a:spcAft>
              <a:buNone/>
              <a:defRPr lang="ja-JP" altLang="en-US" sz="1641" smtClean="0">
                <a:latin typeface="+mn-lt"/>
                <a:ea typeface="+mn-ea"/>
              </a:defRPr>
            </a:lvl2pPr>
            <a:lvl3pPr marL="625149" indent="0">
              <a:spcAft>
                <a:spcPts val="364"/>
              </a:spcAft>
              <a:buNone/>
              <a:defRPr lang="ja-JP" altLang="en-US" sz="1641" smtClean="0">
                <a:latin typeface="+mn-lt"/>
                <a:ea typeface="+mn-ea"/>
              </a:defRPr>
            </a:lvl3pPr>
            <a:lvl4pPr marL="1041914" indent="0">
              <a:spcAft>
                <a:spcPts val="364"/>
              </a:spcAft>
              <a:buNone/>
              <a:defRPr lang="ja-JP" altLang="en-US" sz="1641" smtClean="0">
                <a:latin typeface="+mn-lt"/>
                <a:ea typeface="+mn-ea"/>
              </a:defRPr>
            </a:lvl4pPr>
            <a:lvl5pPr marL="1458681" indent="0">
              <a:spcAft>
                <a:spcPts val="364"/>
              </a:spcAft>
              <a:buNone/>
              <a:defRPr lang="ja-JP" altLang="en-US" sz="1641">
                <a:latin typeface="+mn-lt"/>
                <a:ea typeface="+mn-ea"/>
              </a:defRPr>
            </a:lvl5pPr>
          </a:lstStyle>
          <a:p>
            <a:pPr marL="0" lvl="0" defTabSz="416765"/>
            <a:r>
              <a:rPr kumimoji="1" lang="ja-JP" altLang="en-US"/>
              <a:t>マスター テキストの書式設定</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64842" y="6469301"/>
            <a:ext cx="4625200"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 y="1981205"/>
            <a:ext cx="12180937" cy="1904457"/>
          </a:xfrm>
        </p:spPr>
        <p:txBody>
          <a:bodyPr lIns="288000" tIns="180000" rIns="360000" bIns="72000" anchor="b"/>
          <a:lstStyle>
            <a:lvl1pPr>
              <a:defRPr sz="2187">
                <a:solidFill>
                  <a:schemeClr val="tx1"/>
                </a:solidFill>
              </a:defRPr>
            </a:lvl1pPr>
          </a:lstStyle>
          <a:p>
            <a:r>
              <a:rPr kumimoji="1" lang="ja-JP" altLang="en-US" dirty="0"/>
              <a:t>マスター タイトルの書式設定</a:t>
            </a:r>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11357" y="3901927"/>
            <a:ext cx="12214713" cy="333809"/>
          </a:xfrm>
        </p:spPr>
        <p:txBody>
          <a:bodyPr wrap="square" lIns="288000">
            <a:spAutoFit/>
          </a:bodyPr>
          <a:lstStyle>
            <a:lvl1pPr marL="0" indent="0">
              <a:buNone/>
              <a:defRPr lang="ja-JP" altLang="en-US" sz="1549" spc="136" smtClean="0">
                <a:solidFill>
                  <a:schemeClr val="bg1"/>
                </a:solidFill>
              </a:defRPr>
            </a:lvl1pPr>
            <a:lvl2pPr marL="208383" indent="0">
              <a:buNone/>
              <a:defRPr lang="ja-JP" altLang="en-US" sz="1549" smtClean="0">
                <a:solidFill>
                  <a:schemeClr val="bg1"/>
                </a:solidFill>
                <a:latin typeface="+mn-lt"/>
                <a:ea typeface="+mn-ea"/>
              </a:defRPr>
            </a:lvl2pPr>
            <a:lvl3pPr marL="625149" indent="0">
              <a:buNone/>
              <a:defRPr lang="ja-JP" altLang="en-US" sz="1549" smtClean="0">
                <a:solidFill>
                  <a:schemeClr val="bg1"/>
                </a:solidFill>
                <a:latin typeface="+mn-lt"/>
                <a:ea typeface="+mn-ea"/>
              </a:defRPr>
            </a:lvl3pPr>
            <a:lvl4pPr marL="1041914" indent="0">
              <a:buNone/>
              <a:defRPr lang="ja-JP" altLang="en-US" sz="1549" smtClean="0">
                <a:solidFill>
                  <a:schemeClr val="bg1"/>
                </a:solidFill>
                <a:latin typeface="+mn-lt"/>
                <a:ea typeface="+mn-ea"/>
              </a:defRPr>
            </a:lvl4pPr>
            <a:lvl5pPr marL="1458681" indent="0">
              <a:buNone/>
              <a:defRPr lang="ja-JP" altLang="en-US" sz="1549">
                <a:solidFill>
                  <a:schemeClr val="bg1"/>
                </a:solidFill>
                <a:latin typeface="+mn-lt"/>
                <a:ea typeface="+mn-ea"/>
              </a:defRPr>
            </a:lvl5pPr>
          </a:lstStyle>
          <a:p>
            <a:pPr marL="0" lvl="0" defTabSz="416765"/>
            <a:r>
              <a:rPr kumimoji="1" lang="ja-JP" altLang="en-US"/>
              <a:t>マスター テキストの書式設定</a:t>
            </a:r>
          </a:p>
        </p:txBody>
      </p:sp>
      <p:grpSp>
        <p:nvGrpSpPr>
          <p:cNvPr id="99" name="グループ化 98"/>
          <p:cNvGrpSpPr/>
          <p:nvPr userDrawn="1"/>
        </p:nvGrpSpPr>
        <p:grpSpPr>
          <a:xfrm>
            <a:off x="6940065" y="6379738"/>
            <a:ext cx="4740146" cy="173467"/>
            <a:chOff x="900632" y="1414463"/>
            <a:chExt cx="7938089" cy="357535"/>
          </a:xfrm>
          <a:solidFill>
            <a:schemeClr val="bg1">
              <a:alpha val="17000"/>
            </a:schemeClr>
          </a:solidFill>
        </p:grpSpPr>
        <p:sp>
          <p:nvSpPr>
            <p:cNvPr id="19"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0"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1"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2"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3"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4"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5"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6"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7"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8"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29"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0"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1"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2"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3"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4"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5"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6"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7"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8"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39"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0"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1"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2"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3"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4"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5"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6"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7"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8"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49"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0"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1"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2"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3"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4"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5"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6"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7"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8"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59"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0"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1"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2"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3"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4"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5"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6"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7"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8"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69"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0"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1"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2"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3"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4"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5"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6"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7"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8"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79"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0"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1"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2"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3"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4"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5"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6"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7"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8"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89"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0"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1"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2"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3"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4"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5"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6"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7"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sp>
          <p:nvSpPr>
            <p:cNvPr id="98"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641"/>
            </a:p>
          </p:txBody>
        </p:sp>
      </p:grpSp>
      <p:pic>
        <p:nvPicPr>
          <p:cNvPr id="2" name="図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741137" y="317906"/>
            <a:ext cx="4944753" cy="585267"/>
          </a:xfrm>
          <a:prstGeom prst="rect">
            <a:avLst/>
          </a:prstGeom>
        </p:spPr>
      </p:pic>
    </p:spTree>
    <p:extLst>
      <p:ext uri="{BB962C8B-B14F-4D97-AF65-F5344CB8AC3E}">
        <p14:creationId xmlns:p14="http://schemas.microsoft.com/office/powerpoint/2010/main" val="3467819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32"/>
            <a:ext cx="12193477"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55328" tIns="322347" rIns="322347" bIns="128939"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790" b="1" spc="269"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7408985" y="5"/>
            <a:ext cx="4795951"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55328" tIns="322347" rIns="322347" bIns="128939"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790" b="1" spc="269"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12192000" cy="827999"/>
          </a:xfrm>
        </p:spPr>
        <p:txBody>
          <a:bodyPr/>
          <a:lstStyle/>
          <a:p>
            <a:r>
              <a:rPr lang="ja-JP" altLang="en-US"/>
              <a:t>マスター タイトルの書式設定</a:t>
            </a:r>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10972697" y="6536163"/>
            <a:ext cx="776016" cy="278421"/>
          </a:xfrm>
          <a:prstGeom prst="rect">
            <a:avLst/>
          </a:prstGeom>
        </p:spPr>
        <p:txBody>
          <a:bodyPr vert="horz" lIns="0" tIns="0" rIns="0" bIns="0" rtlCol="0" anchor="t"/>
          <a:lstStyle>
            <a:lvl1pPr algn="r">
              <a:defRPr sz="1184"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3"/>
            <a:ext cx="12193477" cy="490739"/>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283" kern="900" spc="68" smtClean="0">
                <a:solidFill>
                  <a:schemeClr val="tx1"/>
                </a:solidFill>
              </a:defRPr>
            </a:lvl1pPr>
            <a:lvl2pPr>
              <a:defRPr lang="ja-JP" altLang="en-US" sz="1777" smtClean="0">
                <a:solidFill>
                  <a:schemeClr val="tx1"/>
                </a:solidFill>
                <a:latin typeface="+mn-lt"/>
                <a:ea typeface="+mn-ea"/>
              </a:defRPr>
            </a:lvl2pPr>
            <a:lvl3pPr>
              <a:defRPr lang="ja-JP" altLang="en-US" sz="1777" smtClean="0">
                <a:solidFill>
                  <a:schemeClr val="tx1"/>
                </a:solidFill>
                <a:latin typeface="+mn-lt"/>
                <a:ea typeface="+mn-ea"/>
              </a:defRPr>
            </a:lvl3pPr>
            <a:lvl4pPr>
              <a:defRPr lang="ja-JP" altLang="en-US" sz="1777" smtClean="0">
                <a:solidFill>
                  <a:schemeClr val="tx1"/>
                </a:solidFill>
                <a:latin typeface="+mn-lt"/>
                <a:ea typeface="+mn-ea"/>
              </a:defRPr>
            </a:lvl4pPr>
            <a:lvl5pPr>
              <a:defRPr lang="ja-JP" altLang="en-US" sz="1777">
                <a:solidFill>
                  <a:schemeClr val="tx1"/>
                </a:solidFill>
                <a:latin typeface="+mn-lt"/>
                <a:ea typeface="+mn-ea"/>
              </a:defRPr>
            </a:lvl5pPr>
          </a:lstStyle>
          <a:p>
            <a:pPr marL="0" lvl="0" defTabSz="451259">
              <a:spcAft>
                <a:spcPts val="987"/>
              </a:spcAft>
            </a:pPr>
            <a:r>
              <a:rPr kumimoji="1" lang="ja-JP" altLang="en-US"/>
              <a:t>マスター テキストの書式設定</a:t>
            </a:r>
          </a:p>
        </p:txBody>
      </p:sp>
    </p:spTree>
    <p:extLst>
      <p:ext uri="{BB962C8B-B14F-4D97-AF65-F5344CB8AC3E}">
        <p14:creationId xmlns:p14="http://schemas.microsoft.com/office/powerpoint/2010/main" val="1849466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907326" y="0"/>
            <a:ext cx="9284676"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55328" tIns="173959" rIns="322347" bIns="173959" rtlCol="0" anchor="ctr"/>
          <a:lstStyle/>
          <a:p>
            <a:pPr>
              <a:lnSpc>
                <a:spcPct val="130000"/>
              </a:lnSpc>
              <a:spcAft>
                <a:spcPts val="1074"/>
              </a:spcAft>
            </a:pPr>
            <a:endParaRPr kumimoji="1" lang="ja-JP" altLang="en-US" sz="1184" kern="900" spc="68">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32"/>
            <a:ext cx="2907323"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55328" tIns="322347" rIns="322347" bIns="128939"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790" b="1" spc="269"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3292418" y="2477198"/>
            <a:ext cx="4085542" cy="2360967"/>
          </a:xfrm>
        </p:spPr>
        <p:txBody>
          <a:bodyPr wrap="none" anchor="ctr">
            <a:spAutoFit/>
          </a:bodyPr>
          <a:lstStyle>
            <a:lvl1pPr>
              <a:defRPr lang="ja-JP" altLang="en-US" sz="1974" spc="269" smtClean="0"/>
            </a:lvl1pPr>
            <a:lvl2pPr>
              <a:defRPr lang="ja-JP" altLang="en-US" sz="1777" smtClean="0">
                <a:latin typeface="+mn-lt"/>
                <a:ea typeface="+mn-ea"/>
              </a:defRPr>
            </a:lvl2pPr>
            <a:lvl3pPr>
              <a:defRPr lang="ja-JP" altLang="en-US" sz="1777" smtClean="0">
                <a:latin typeface="+mn-lt"/>
                <a:ea typeface="+mn-ea"/>
              </a:defRPr>
            </a:lvl3pPr>
            <a:lvl4pPr>
              <a:defRPr lang="ja-JP" altLang="en-US" sz="1777" smtClean="0">
                <a:latin typeface="+mn-lt"/>
                <a:ea typeface="+mn-ea"/>
              </a:defRPr>
            </a:lvl4pPr>
            <a:lvl5pPr>
              <a:defRPr lang="ja-JP" altLang="en-US" sz="1777">
                <a:latin typeface="+mn-lt"/>
                <a:ea typeface="+mn-ea"/>
              </a:defRPr>
            </a:lvl5pPr>
          </a:lstStyle>
          <a:p>
            <a:pPr marL="338445" lvl="0" indent="-338445" defTabSz="451259">
              <a:lnSpc>
                <a:spcPct val="150000"/>
              </a:lnSpc>
              <a:buFont typeface="+mj-lt"/>
              <a:buAutoNum type="arabicPeriod"/>
            </a:pPr>
            <a:r>
              <a:rPr kumimoji="1" lang="ja-JP" altLang="en-US"/>
              <a:t>マスター テキストの書式設定</a:t>
            </a:r>
          </a:p>
          <a:p>
            <a:pPr marL="338445" lvl="1" indent="-338445" defTabSz="451259">
              <a:lnSpc>
                <a:spcPct val="150000"/>
              </a:lnSpc>
              <a:buFont typeface="+mj-lt"/>
              <a:buAutoNum type="arabicPeriod"/>
            </a:pPr>
            <a:r>
              <a:rPr kumimoji="1" lang="ja-JP" altLang="en-US"/>
              <a:t>第 </a:t>
            </a:r>
            <a:r>
              <a:rPr kumimoji="1" lang="en-US" altLang="ja-JP"/>
              <a:t>2 </a:t>
            </a:r>
            <a:r>
              <a:rPr kumimoji="1" lang="ja-JP" altLang="en-US"/>
              <a:t>レベル</a:t>
            </a:r>
          </a:p>
          <a:p>
            <a:pPr marL="338445" lvl="2" indent="-338445" defTabSz="451259">
              <a:lnSpc>
                <a:spcPct val="150000"/>
              </a:lnSpc>
              <a:buFont typeface="+mj-lt"/>
              <a:buAutoNum type="arabicPeriod"/>
            </a:pPr>
            <a:r>
              <a:rPr kumimoji="1" lang="ja-JP" altLang="en-US"/>
              <a:t>第 </a:t>
            </a:r>
            <a:r>
              <a:rPr kumimoji="1" lang="en-US" altLang="ja-JP"/>
              <a:t>3 </a:t>
            </a:r>
            <a:r>
              <a:rPr kumimoji="1" lang="ja-JP" altLang="en-US"/>
              <a:t>レベル</a:t>
            </a:r>
          </a:p>
          <a:p>
            <a:pPr marL="338445" lvl="3" indent="-338445" defTabSz="451259">
              <a:lnSpc>
                <a:spcPct val="150000"/>
              </a:lnSpc>
              <a:buFont typeface="+mj-lt"/>
              <a:buAutoNum type="arabicPeriod"/>
            </a:pPr>
            <a:r>
              <a:rPr kumimoji="1" lang="ja-JP" altLang="en-US"/>
              <a:t>第 </a:t>
            </a:r>
            <a:r>
              <a:rPr kumimoji="1" lang="en-US" altLang="ja-JP"/>
              <a:t>4 </a:t>
            </a:r>
            <a:r>
              <a:rPr kumimoji="1" lang="ja-JP" altLang="en-US"/>
              <a:t>レベル</a:t>
            </a:r>
          </a:p>
          <a:p>
            <a:pPr marL="338445" lvl="4" indent="-338445" defTabSz="451259">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grpSp>
        <p:nvGrpSpPr>
          <p:cNvPr id="153" name="グループ化 152"/>
          <p:cNvGrpSpPr/>
          <p:nvPr userDrawn="1"/>
        </p:nvGrpSpPr>
        <p:grpSpPr>
          <a:xfrm rot="16200000">
            <a:off x="-1050200" y="1560157"/>
            <a:ext cx="2819400" cy="156292"/>
            <a:chOff x="900632" y="1414463"/>
            <a:chExt cx="7938089" cy="357535"/>
          </a:xfrm>
          <a:solidFill>
            <a:schemeClr val="bg1">
              <a:alpha val="17000"/>
            </a:schemeClr>
          </a:solidFill>
        </p:grpSpPr>
        <p:sp>
          <p:nvSpPr>
            <p:cNvPr id="154"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55"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56"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57"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58"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59"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0"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1"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2"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3"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4"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5"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6"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7"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8"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69"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0"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1"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2"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3"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4"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5"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6"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7"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8"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79"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0"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1"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2"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3"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4"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5"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6"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7"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8"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89"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0"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1"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2"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3"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4"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5"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6"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7"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8"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199"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0"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1"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2"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3"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4"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5"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6"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7"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8"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09"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0"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1"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2"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3"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4"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5"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6"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7"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8"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19"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0"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1"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2"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3"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4"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5"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6"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7"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8"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29"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30"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31"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32"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sp>
          <p:nvSpPr>
            <p:cNvPr id="233"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777"/>
            </a:p>
          </p:txBody>
        </p:sp>
      </p:gr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407316" y="3543360"/>
            <a:ext cx="3721963" cy="2907321"/>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55328" tIns="322347" rIns="322347" bIns="128939"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790" b="1" spc="269" dirty="0">
              <a:solidFill>
                <a:schemeClr val="bg1"/>
              </a:solidFill>
              <a:latin typeface="Meiryo" panose="020B0604030504040204" pitchFamily="34" charset="-128"/>
              <a:ea typeface="Meiryo" panose="020B0604030504040204" pitchFamily="34" charset="-128"/>
            </a:endParaRPr>
          </a:p>
        </p:txBody>
      </p:sp>
      <p:pic>
        <p:nvPicPr>
          <p:cNvPr id="2" name="図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67802" y="5715005"/>
            <a:ext cx="1448160" cy="1005927"/>
          </a:xfrm>
          <a:prstGeom prst="rect">
            <a:avLst/>
          </a:prstGeom>
        </p:spPr>
      </p:pic>
    </p:spTree>
    <p:extLst>
      <p:ext uri="{BB962C8B-B14F-4D97-AF65-F5344CB8AC3E}">
        <p14:creationId xmlns:p14="http://schemas.microsoft.com/office/powerpoint/2010/main" val="15552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C9696B-A375-A16C-0AAD-E9D208AB187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6A402A-202D-13C7-648E-62F51058667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CA36296-8392-B1E4-349B-C67B2B7561F7}"/>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9A7AE2C0-BF4C-6816-3FB7-A2959F91B6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2B601B-C951-5298-9B37-33E58A3671E3}"/>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35468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38422F-2534-30B4-33E5-CBD80E7816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10A820-4ED4-197E-C5D9-F53C8A18977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DFB93AD-7EE3-8EFB-E79C-8ED650F3D7E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9FE04A-A0DA-F31A-207E-E3FFF6370E70}"/>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6" name="フッター プレースホルダー 5">
            <a:extLst>
              <a:ext uri="{FF2B5EF4-FFF2-40B4-BE49-F238E27FC236}">
                <a16:creationId xmlns:a16="http://schemas.microsoft.com/office/drawing/2014/main" id="{B2B25D68-CE0B-7A51-76FC-B2AE963B0F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A48E8B-DAB4-2A9A-D3CA-A508027AB3D9}"/>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228389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A7CC4F-18DA-31D3-1D40-0FD490FBF84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6DC039-ADFD-7C15-B292-0F2229904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B5EFAE6-229F-0AFC-1D58-E16E567DC24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CD92FCB-84B7-A315-7359-5CC50B56C4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E8307FA-301E-FA69-9C28-CCC2BBA913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E8D9ABC-4A60-3390-46DB-E7B90445B972}"/>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8" name="フッター プレースホルダー 7">
            <a:extLst>
              <a:ext uri="{FF2B5EF4-FFF2-40B4-BE49-F238E27FC236}">
                <a16:creationId xmlns:a16="http://schemas.microsoft.com/office/drawing/2014/main" id="{AAE894AD-F204-1312-D8C4-087695CE295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7169542-7C83-E4BA-4819-225438D2EC29}"/>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371390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3410C-CB82-12E0-8F63-2E2F6C379A5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45F0FB4-D6A9-E936-7400-398A510EBC1A}"/>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4" name="フッター プレースホルダー 3">
            <a:extLst>
              <a:ext uri="{FF2B5EF4-FFF2-40B4-BE49-F238E27FC236}">
                <a16:creationId xmlns:a16="http://schemas.microsoft.com/office/drawing/2014/main" id="{5334800F-2904-E5BA-EF7A-7129C4AA466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EA9491E-05D6-FDE5-4A95-D98F5188F1DB}"/>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46423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62D233-DC51-F72A-8B7B-E526E407BC2F}"/>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3" name="フッター プレースホルダー 2">
            <a:extLst>
              <a:ext uri="{FF2B5EF4-FFF2-40B4-BE49-F238E27FC236}">
                <a16:creationId xmlns:a16="http://schemas.microsoft.com/office/drawing/2014/main" id="{F5F163AB-C7ED-19F0-EB0A-DAA0D04C2E1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5579EBF-FA1A-0CF9-0C50-F3978652B9FC}"/>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360225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67BC1-48EB-8B97-FAC4-5FFC8642AFE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4FA3E4-7125-EB07-B4D8-507DFC14D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D840EFF-D719-5B7E-1764-AA15C5F17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814845-9AA0-6A43-45CF-FB94A0F225BA}"/>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6" name="フッター プレースホルダー 5">
            <a:extLst>
              <a:ext uri="{FF2B5EF4-FFF2-40B4-BE49-F238E27FC236}">
                <a16:creationId xmlns:a16="http://schemas.microsoft.com/office/drawing/2014/main" id="{B94567E0-0121-8740-19A4-D9A1AF26810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71151A-3257-F159-DBF4-3E2DDA1499FA}"/>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263377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401F6F-1D97-1468-DE5E-13B89B6F514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C92CE82-EE30-873A-7FC7-0E06628A38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057852E-0C38-8CAF-43EB-FAE8FB1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201BD94-784C-1AAC-93E4-81F86F4EA18C}"/>
              </a:ext>
            </a:extLst>
          </p:cNvPr>
          <p:cNvSpPr>
            <a:spLocks noGrp="1"/>
          </p:cNvSpPr>
          <p:nvPr>
            <p:ph type="dt" sz="half" idx="10"/>
          </p:nvPr>
        </p:nvSpPr>
        <p:spPr/>
        <p:txBody>
          <a:bodyPr/>
          <a:lstStyle/>
          <a:p>
            <a:fld id="{A3CE09AC-81E0-4307-8E3A-5D575F14F0CC}" type="datetimeFigureOut">
              <a:rPr kumimoji="1" lang="ja-JP" altLang="en-US" smtClean="0"/>
              <a:t>2025/5/16</a:t>
            </a:fld>
            <a:endParaRPr kumimoji="1" lang="ja-JP" altLang="en-US"/>
          </a:p>
        </p:txBody>
      </p:sp>
      <p:sp>
        <p:nvSpPr>
          <p:cNvPr id="6" name="フッター プレースホルダー 5">
            <a:extLst>
              <a:ext uri="{FF2B5EF4-FFF2-40B4-BE49-F238E27FC236}">
                <a16:creationId xmlns:a16="http://schemas.microsoft.com/office/drawing/2014/main" id="{47975979-10A0-9272-8063-6E0F061947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F5256B-103E-AB32-025C-0AB21D1172D7}"/>
              </a:ext>
            </a:extLst>
          </p:cNvPr>
          <p:cNvSpPr>
            <a:spLocks noGrp="1"/>
          </p:cNvSpPr>
          <p:nvPr>
            <p:ph type="sldNum" sz="quarter" idx="12"/>
          </p:nvPr>
        </p:nvSpPr>
        <p:spPr/>
        <p:txBody>
          <a:body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214705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87C6DD-10D6-0620-75B8-FF8E770E47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16A582-D0AA-AAE9-F1D1-17C6769DE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058E22-7D86-8A01-D485-A3951B6B16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CE09AC-81E0-4307-8E3A-5D575F14F0CC}" type="datetimeFigureOut">
              <a:rPr kumimoji="1" lang="ja-JP" altLang="en-US" smtClean="0"/>
              <a:t>2025/5/16</a:t>
            </a:fld>
            <a:endParaRPr kumimoji="1" lang="ja-JP" altLang="en-US"/>
          </a:p>
        </p:txBody>
      </p:sp>
      <p:sp>
        <p:nvSpPr>
          <p:cNvPr id="5" name="フッター プレースホルダー 4">
            <a:extLst>
              <a:ext uri="{FF2B5EF4-FFF2-40B4-BE49-F238E27FC236}">
                <a16:creationId xmlns:a16="http://schemas.microsoft.com/office/drawing/2014/main" id="{081E0319-D81A-F4FE-2927-29F7C7CF5E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E81A0AA-2E97-6681-7EA4-35A448EA5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DCAAE23-5C9E-4744-8525-96DD238531C5}" type="slidenum">
              <a:rPr kumimoji="1" lang="ja-JP" altLang="en-US" smtClean="0"/>
              <a:t>‹#›</a:t>
            </a:fld>
            <a:endParaRPr kumimoji="1" lang="ja-JP" altLang="en-US"/>
          </a:p>
        </p:txBody>
      </p:sp>
    </p:spTree>
    <p:extLst>
      <p:ext uri="{BB962C8B-B14F-4D97-AF65-F5344CB8AC3E}">
        <p14:creationId xmlns:p14="http://schemas.microsoft.com/office/powerpoint/2010/main" val="3233703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1" y="6356357"/>
            <a:ext cx="2844800" cy="365125"/>
          </a:xfrm>
          <a:prstGeom prst="rect">
            <a:avLst/>
          </a:prstGeom>
        </p:spPr>
        <p:txBody>
          <a:bodyPr vert="horz" lIns="91440" tIns="45720" rIns="91440" bIns="45720" rtlCol="0" anchor="ctr"/>
          <a:lstStyle>
            <a:lvl1pPr algn="l">
              <a:defRPr sz="1094">
                <a:solidFill>
                  <a:schemeClr val="tx1">
                    <a:tint val="75000"/>
                  </a:schemeClr>
                </a:solidFill>
              </a:defRPr>
            </a:lvl1pPr>
          </a:lstStyle>
          <a:p>
            <a:fld id="{7A46DF6A-4DFF-44B2-9171-23556E27A237}" type="datetime1">
              <a:rPr kumimoji="1" lang="ja-JP" altLang="en-US" smtClean="0"/>
              <a:t>2025/5/16</a:t>
            </a:fld>
            <a:endParaRPr kumimoji="1" lang="ja-JP" altLang="en-US" dirty="0"/>
          </a:p>
        </p:txBody>
      </p:sp>
      <p:sp>
        <p:nvSpPr>
          <p:cNvPr id="5" name="フッター プレースホルダー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094">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094">
                <a:solidFill>
                  <a:schemeClr val="tx1">
                    <a:tint val="75000"/>
                  </a:schemeClr>
                </a:solidFill>
              </a:defRPr>
            </a:lvl1p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17798221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sldNum="0" hdr="0" ftr="0" dt="0"/>
  <p:txStyles>
    <p:titleStyle>
      <a:lvl1pPr algn="ctr" defTabSz="833532" rtl="0" eaLnBrk="1" latinLnBrk="0" hangingPunct="1">
        <a:spcBef>
          <a:spcPct val="0"/>
        </a:spcBef>
        <a:buNone/>
        <a:defRPr kumimoji="1" sz="4011" kern="1200">
          <a:solidFill>
            <a:schemeClr val="tx1"/>
          </a:solidFill>
          <a:latin typeface="+mj-lt"/>
          <a:ea typeface="+mj-ea"/>
          <a:cs typeface="+mj-cs"/>
        </a:defRPr>
      </a:lvl1pPr>
    </p:titleStyle>
    <p:bodyStyle>
      <a:lvl1pPr marL="312574" indent="-312574" algn="l" defTabSz="833532" rtl="0" eaLnBrk="1" latinLnBrk="0" hangingPunct="1">
        <a:spcBef>
          <a:spcPct val="20000"/>
        </a:spcBef>
        <a:buFont typeface="Arial" panose="020B0604020202020204" pitchFamily="34" charset="0"/>
        <a:buChar char="•"/>
        <a:defRPr kumimoji="1" sz="2917" kern="1200">
          <a:solidFill>
            <a:schemeClr val="tx1"/>
          </a:solidFill>
          <a:latin typeface="+mn-lt"/>
          <a:ea typeface="+mn-ea"/>
          <a:cs typeface="+mn-cs"/>
        </a:defRPr>
      </a:lvl1pPr>
      <a:lvl2pPr marL="677244" indent="-260479" algn="l" defTabSz="833532" rtl="0" eaLnBrk="1" latinLnBrk="0" hangingPunct="1">
        <a:spcBef>
          <a:spcPct val="20000"/>
        </a:spcBef>
        <a:buFont typeface="Arial" panose="020B0604020202020204" pitchFamily="34" charset="0"/>
        <a:buChar char="–"/>
        <a:defRPr kumimoji="1" sz="2553" kern="1200">
          <a:solidFill>
            <a:schemeClr val="tx1"/>
          </a:solidFill>
          <a:latin typeface="+mn-lt"/>
          <a:ea typeface="+mn-ea"/>
          <a:cs typeface="+mn-cs"/>
        </a:defRPr>
      </a:lvl2pPr>
      <a:lvl3pPr marL="1041914" indent="-208383" algn="l" defTabSz="833532" rtl="0" eaLnBrk="1" latinLnBrk="0" hangingPunct="1">
        <a:spcBef>
          <a:spcPct val="20000"/>
        </a:spcBef>
        <a:buFont typeface="Arial" panose="020B0604020202020204" pitchFamily="34" charset="0"/>
        <a:buChar char="•"/>
        <a:defRPr kumimoji="1" sz="2187" kern="1200">
          <a:solidFill>
            <a:schemeClr val="tx1"/>
          </a:solidFill>
          <a:latin typeface="+mn-lt"/>
          <a:ea typeface="+mn-ea"/>
          <a:cs typeface="+mn-cs"/>
        </a:defRPr>
      </a:lvl3pPr>
      <a:lvl4pPr marL="1458681"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4pPr>
      <a:lvl5pPr marL="1875446"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5pPr>
      <a:lvl6pPr marL="2292212"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6pPr>
      <a:lvl7pPr marL="2708978"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7pPr>
      <a:lvl8pPr marL="3125744"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8pPr>
      <a:lvl9pPr marL="3542509" indent="-208383" algn="l" defTabSz="833532" rtl="0" eaLnBrk="1" latinLnBrk="0" hangingPunct="1">
        <a:spcBef>
          <a:spcPct val="20000"/>
        </a:spcBef>
        <a:buFont typeface="Arial" panose="020B0604020202020204" pitchFamily="34" charset="0"/>
        <a:buChar char="•"/>
        <a:defRPr kumimoji="1" sz="1823" kern="1200">
          <a:solidFill>
            <a:schemeClr val="tx1"/>
          </a:solidFill>
          <a:latin typeface="+mn-lt"/>
          <a:ea typeface="+mn-ea"/>
          <a:cs typeface="+mn-cs"/>
        </a:defRPr>
      </a:lvl9pPr>
    </p:bodyStyle>
    <p:otherStyle>
      <a:defPPr>
        <a:defRPr lang="ja-JP"/>
      </a:defPPr>
      <a:lvl1pPr marL="0" algn="l" defTabSz="833532" rtl="0" eaLnBrk="1" latinLnBrk="0" hangingPunct="1">
        <a:defRPr kumimoji="1" sz="1641" kern="1200">
          <a:solidFill>
            <a:schemeClr val="tx1"/>
          </a:solidFill>
          <a:latin typeface="+mn-lt"/>
          <a:ea typeface="+mn-ea"/>
          <a:cs typeface="+mn-cs"/>
        </a:defRPr>
      </a:lvl1pPr>
      <a:lvl2pPr marL="416765" algn="l" defTabSz="833532" rtl="0" eaLnBrk="1" latinLnBrk="0" hangingPunct="1">
        <a:defRPr kumimoji="1" sz="1641" kern="1200">
          <a:solidFill>
            <a:schemeClr val="tx1"/>
          </a:solidFill>
          <a:latin typeface="+mn-lt"/>
          <a:ea typeface="+mn-ea"/>
          <a:cs typeface="+mn-cs"/>
        </a:defRPr>
      </a:lvl2pPr>
      <a:lvl3pPr marL="833532" algn="l" defTabSz="833532" rtl="0" eaLnBrk="1" latinLnBrk="0" hangingPunct="1">
        <a:defRPr kumimoji="1" sz="1641" kern="1200">
          <a:solidFill>
            <a:schemeClr val="tx1"/>
          </a:solidFill>
          <a:latin typeface="+mn-lt"/>
          <a:ea typeface="+mn-ea"/>
          <a:cs typeface="+mn-cs"/>
        </a:defRPr>
      </a:lvl3pPr>
      <a:lvl4pPr marL="1250297" algn="l" defTabSz="833532" rtl="0" eaLnBrk="1" latinLnBrk="0" hangingPunct="1">
        <a:defRPr kumimoji="1" sz="1641" kern="1200">
          <a:solidFill>
            <a:schemeClr val="tx1"/>
          </a:solidFill>
          <a:latin typeface="+mn-lt"/>
          <a:ea typeface="+mn-ea"/>
          <a:cs typeface="+mn-cs"/>
        </a:defRPr>
      </a:lvl4pPr>
      <a:lvl5pPr marL="1667063" algn="l" defTabSz="833532" rtl="0" eaLnBrk="1" latinLnBrk="0" hangingPunct="1">
        <a:defRPr kumimoji="1" sz="1641" kern="1200">
          <a:solidFill>
            <a:schemeClr val="tx1"/>
          </a:solidFill>
          <a:latin typeface="+mn-lt"/>
          <a:ea typeface="+mn-ea"/>
          <a:cs typeface="+mn-cs"/>
        </a:defRPr>
      </a:lvl5pPr>
      <a:lvl6pPr marL="2083829" algn="l" defTabSz="833532" rtl="0" eaLnBrk="1" latinLnBrk="0" hangingPunct="1">
        <a:defRPr kumimoji="1" sz="1641" kern="1200">
          <a:solidFill>
            <a:schemeClr val="tx1"/>
          </a:solidFill>
          <a:latin typeface="+mn-lt"/>
          <a:ea typeface="+mn-ea"/>
          <a:cs typeface="+mn-cs"/>
        </a:defRPr>
      </a:lvl6pPr>
      <a:lvl7pPr marL="2500595" algn="l" defTabSz="833532" rtl="0" eaLnBrk="1" latinLnBrk="0" hangingPunct="1">
        <a:defRPr kumimoji="1" sz="1641" kern="1200">
          <a:solidFill>
            <a:schemeClr val="tx1"/>
          </a:solidFill>
          <a:latin typeface="+mn-lt"/>
          <a:ea typeface="+mn-ea"/>
          <a:cs typeface="+mn-cs"/>
        </a:defRPr>
      </a:lvl7pPr>
      <a:lvl8pPr marL="2917360" algn="l" defTabSz="833532" rtl="0" eaLnBrk="1" latinLnBrk="0" hangingPunct="1">
        <a:defRPr kumimoji="1" sz="1641" kern="1200">
          <a:solidFill>
            <a:schemeClr val="tx1"/>
          </a:solidFill>
          <a:latin typeface="+mn-lt"/>
          <a:ea typeface="+mn-ea"/>
          <a:cs typeface="+mn-cs"/>
        </a:defRPr>
      </a:lvl8pPr>
      <a:lvl9pPr marL="3334127" algn="l" defTabSz="833532" rtl="0" eaLnBrk="1" latinLnBrk="0" hangingPunct="1">
        <a:defRPr kumimoji="1" sz="16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urc.jp/houkatsu_0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54D57-AB9F-7A33-966E-AC11FEC2959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88C9F70-F373-5976-30ED-1280DCE32CEC}"/>
              </a:ext>
            </a:extLst>
          </p:cNvPr>
          <p:cNvSpPr>
            <a:spLocks noGrp="1"/>
          </p:cNvSpPr>
          <p:nvPr>
            <p:ph type="ctrTitle"/>
          </p:nvPr>
        </p:nvSpPr>
        <p:spPr>
          <a:xfrm>
            <a:off x="1524000" y="452726"/>
            <a:ext cx="9144000" cy="563562"/>
          </a:xfrm>
        </p:spPr>
        <p:txBody>
          <a:bodyPr>
            <a:noAutofit/>
          </a:bodyPr>
          <a:lstStyle/>
          <a:p>
            <a:r>
              <a:rPr kumimoji="1" lang="ja-JP" altLang="en-US" sz="2800" dirty="0">
                <a:latin typeface="ＭＳ ゴシック" panose="020B0609070205080204" pitchFamily="49" charset="-128"/>
                <a:ea typeface="ＭＳ ゴシック" panose="020B0609070205080204" pitchFamily="49" charset="-128"/>
              </a:rPr>
              <a:t>地域づくりのデザインを描こう！</a:t>
            </a:r>
            <a:br>
              <a:rPr kumimoji="1" lang="en-US" altLang="ja-JP" sz="2800" dirty="0">
                <a:latin typeface="ＭＳ ゴシック" panose="020B0609070205080204" pitchFamily="49" charset="-128"/>
                <a:ea typeface="ＭＳ ゴシック" panose="020B0609070205080204" pitchFamily="49" charset="-128"/>
              </a:rPr>
            </a:br>
            <a:r>
              <a:rPr kumimoji="1" lang="ja-JP" altLang="en-US" sz="2800" dirty="0">
                <a:latin typeface="ＭＳ ゴシック" panose="020B0609070205080204" pitchFamily="49" charset="-128"/>
                <a:ea typeface="ＭＳ ゴシック" panose="020B0609070205080204" pitchFamily="49" charset="-128"/>
              </a:rPr>
              <a:t>～総合事業ガイドラインの改正は見直しのチャンス～</a:t>
            </a:r>
          </a:p>
        </p:txBody>
      </p:sp>
      <p:sp>
        <p:nvSpPr>
          <p:cNvPr id="4" name="テキスト ボックス 3">
            <a:extLst>
              <a:ext uri="{FF2B5EF4-FFF2-40B4-BE49-F238E27FC236}">
                <a16:creationId xmlns:a16="http://schemas.microsoft.com/office/drawing/2014/main" id="{4E8D984B-29E4-05A3-82B7-C796F9A3F11D}"/>
              </a:ext>
            </a:extLst>
          </p:cNvPr>
          <p:cNvSpPr txBox="1"/>
          <p:nvPr/>
        </p:nvSpPr>
        <p:spPr>
          <a:xfrm>
            <a:off x="476538" y="1047428"/>
            <a:ext cx="11439525" cy="43396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solidFill>
                  <a:schemeClr val="tx1"/>
                </a:solidFill>
              </a:rPr>
              <a:t>★事前学習　１</a:t>
            </a:r>
            <a:endParaRPr lang="en-US" altLang="ja-JP" sz="2000" u="sng" dirty="0">
              <a:solidFill>
                <a:schemeClr val="tx1"/>
              </a:solidFill>
            </a:endParaRPr>
          </a:p>
          <a:p>
            <a:r>
              <a:rPr kumimoji="1" lang="ja-JP" altLang="en-US" sz="2000" dirty="0">
                <a:solidFill>
                  <a:schemeClr val="tx1"/>
                </a:solidFill>
              </a:rPr>
              <a:t>　まもなく総合事業開始から</a:t>
            </a:r>
            <a:r>
              <a:rPr kumimoji="1" lang="en-US" altLang="ja-JP" sz="2000" dirty="0">
                <a:solidFill>
                  <a:schemeClr val="tx1"/>
                </a:solidFill>
              </a:rPr>
              <a:t>10</a:t>
            </a:r>
            <a:r>
              <a:rPr kumimoji="1" lang="ja-JP" altLang="en-US" sz="2000" dirty="0">
                <a:solidFill>
                  <a:schemeClr val="tx1"/>
                </a:solidFill>
              </a:rPr>
              <a:t>年が経過しようとしています。いよいよ、</a:t>
            </a:r>
            <a:r>
              <a:rPr kumimoji="1" lang="en-US" altLang="ja-JP" sz="2000" dirty="0">
                <a:solidFill>
                  <a:schemeClr val="tx1"/>
                </a:solidFill>
              </a:rPr>
              <a:t>2025</a:t>
            </a:r>
            <a:r>
              <a:rPr lang="ja-JP" altLang="en-US" sz="2000" dirty="0">
                <a:solidFill>
                  <a:schemeClr val="tx1"/>
                </a:solidFill>
              </a:rPr>
              <a:t>年になりました。　</a:t>
            </a:r>
            <a:endParaRPr lang="en-US" altLang="ja-JP" sz="2000" dirty="0">
              <a:solidFill>
                <a:schemeClr val="tx1"/>
              </a:solidFill>
            </a:endParaRPr>
          </a:p>
          <a:p>
            <a:r>
              <a:rPr kumimoji="1" lang="ja-JP" altLang="en-US" sz="2000" dirty="0">
                <a:solidFill>
                  <a:schemeClr val="tx1"/>
                </a:solidFill>
              </a:rPr>
              <a:t>　来年度は、第</a:t>
            </a:r>
            <a:r>
              <a:rPr kumimoji="1" lang="en-US" altLang="ja-JP" sz="2000" dirty="0">
                <a:solidFill>
                  <a:schemeClr val="tx1"/>
                </a:solidFill>
              </a:rPr>
              <a:t>10</a:t>
            </a:r>
            <a:r>
              <a:rPr kumimoji="1" lang="ja-JP" altLang="en-US" sz="2000" dirty="0">
                <a:solidFill>
                  <a:schemeClr val="tx1"/>
                </a:solidFill>
              </a:rPr>
              <a:t>期の介護保険事業計画の策定の年になります。</a:t>
            </a:r>
            <a:endParaRPr kumimoji="1" lang="en-US" altLang="ja-JP" sz="2000" dirty="0">
              <a:solidFill>
                <a:schemeClr val="tx1"/>
              </a:solidFill>
            </a:endParaRPr>
          </a:p>
          <a:p>
            <a:pPr marL="342900" indent="-342900">
              <a:buFont typeface="Wingdings" panose="05000000000000000000" pitchFamily="2" charset="2"/>
              <a:buChar char="ü"/>
            </a:pPr>
            <a:r>
              <a:rPr lang="ja-JP" altLang="en-US" sz="2000" dirty="0">
                <a:solidFill>
                  <a:schemeClr val="tx1"/>
                </a:solidFill>
              </a:rPr>
              <a:t>　</a:t>
            </a:r>
            <a:r>
              <a:rPr lang="ja-JP" altLang="en-US" sz="2000" u="sng" dirty="0">
                <a:solidFill>
                  <a:schemeClr val="tx1"/>
                </a:solidFill>
                <a:effectLst>
                  <a:outerShdw blurRad="38100" dist="38100" dir="2700000" algn="tl">
                    <a:srgbClr val="000000">
                      <a:alpha val="43137"/>
                    </a:srgbClr>
                  </a:outerShdw>
                </a:effectLst>
              </a:rPr>
              <a:t>配布資料から今一度、改めて、</a:t>
            </a:r>
            <a:r>
              <a:rPr kumimoji="1" lang="ja-JP" altLang="en-US" sz="2000" u="sng" dirty="0">
                <a:solidFill>
                  <a:schemeClr val="tx1"/>
                </a:solidFill>
                <a:effectLst>
                  <a:outerShdw blurRad="38100" dist="38100" dir="2700000" algn="tl">
                    <a:srgbClr val="000000">
                      <a:alpha val="43137"/>
                    </a:srgbClr>
                  </a:outerShdw>
                </a:effectLst>
              </a:rPr>
              <a:t>わがまちの状況を確認してみましょう。</a:t>
            </a:r>
            <a:endParaRPr kumimoji="1" lang="en-US" altLang="ja-JP" sz="2000" dirty="0">
              <a:solidFill>
                <a:schemeClr val="tx1"/>
              </a:solidFill>
            </a:endParaRPr>
          </a:p>
          <a:p>
            <a:r>
              <a:rPr lang="ja-JP" altLang="en-US" sz="2000" dirty="0">
                <a:solidFill>
                  <a:schemeClr val="tx1"/>
                </a:solidFill>
              </a:rPr>
              <a:t>　　</a:t>
            </a:r>
            <a:r>
              <a:rPr lang="en-US" altLang="ja-JP" sz="1600" dirty="0">
                <a:solidFill>
                  <a:schemeClr val="tx1"/>
                </a:solidFill>
              </a:rPr>
              <a:t>【</a:t>
            </a:r>
            <a:r>
              <a:rPr lang="ja-JP" altLang="en-US" sz="1600" dirty="0">
                <a:solidFill>
                  <a:schemeClr val="tx1"/>
                </a:solidFill>
              </a:rPr>
              <a:t>配布資料①～④について</a:t>
            </a:r>
            <a:r>
              <a:rPr lang="en-US" altLang="ja-JP" sz="1600" dirty="0">
                <a:solidFill>
                  <a:schemeClr val="tx1"/>
                </a:solidFill>
              </a:rPr>
              <a:t>】</a:t>
            </a:r>
          </a:p>
          <a:p>
            <a:r>
              <a:rPr lang="ja-JP" altLang="en-US" sz="2000" dirty="0">
                <a:solidFill>
                  <a:schemeClr val="tx1"/>
                </a:solidFill>
              </a:rPr>
              <a:t>         </a:t>
            </a:r>
            <a:r>
              <a:rPr lang="ja-JP" altLang="en-US" sz="1600" dirty="0">
                <a:solidFill>
                  <a:schemeClr val="tx1"/>
                </a:solidFill>
              </a:rPr>
              <a:t>①事前学習用　各市町調整済み軽度認定率（全市町）</a:t>
            </a:r>
            <a:endParaRPr lang="en-US" altLang="ja-JP" sz="1600" dirty="0">
              <a:solidFill>
                <a:schemeClr val="tx1"/>
              </a:solidFill>
            </a:endParaRPr>
          </a:p>
          <a:p>
            <a:r>
              <a:rPr lang="ja-JP" altLang="en-US" sz="1600" dirty="0">
                <a:solidFill>
                  <a:schemeClr val="tx1"/>
                </a:solidFill>
              </a:rPr>
              <a:t>           ②事前学習用　後期高齢者の伸び率と要支援者の伸び率比較（全市町）</a:t>
            </a:r>
            <a:endParaRPr lang="en-US" altLang="ja-JP" sz="1600" dirty="0">
              <a:solidFill>
                <a:schemeClr val="tx1"/>
              </a:solidFill>
            </a:endParaRPr>
          </a:p>
          <a:p>
            <a:r>
              <a:rPr lang="ja-JP" altLang="en-US" sz="1600" dirty="0">
                <a:solidFill>
                  <a:schemeClr val="tx1"/>
                </a:solidFill>
              </a:rPr>
              <a:t>           ③事前学習用　新規認定平均年齢グラフ（全市町）</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　　　④総合事業の充実に向けたワークシート（三菱</a:t>
            </a:r>
            <a:r>
              <a:rPr lang="en-US" altLang="ja-JP" sz="1600" dirty="0">
                <a:solidFill>
                  <a:schemeClr val="tx1"/>
                </a:solidFill>
              </a:rPr>
              <a:t>UFJ</a:t>
            </a:r>
            <a:r>
              <a:rPr lang="ja-JP" altLang="en-US" sz="1600" dirty="0">
                <a:solidFill>
                  <a:schemeClr val="tx1"/>
                </a:solidFill>
              </a:rPr>
              <a:t>リサーチ＆コンサルティング作成）</a:t>
            </a:r>
            <a:endParaRPr lang="en-US" altLang="ja-JP" sz="1600" dirty="0">
              <a:solidFill>
                <a:schemeClr val="tx1"/>
              </a:solidFill>
            </a:endParaRPr>
          </a:p>
          <a:p>
            <a:r>
              <a:rPr lang="ja-JP" altLang="en-US" sz="1600" dirty="0">
                <a:solidFill>
                  <a:schemeClr val="tx1"/>
                </a:solidFill>
              </a:rPr>
              <a:t>　　　　ホームページからもダウンロード可能です。</a:t>
            </a:r>
            <a:endParaRPr lang="en-US" altLang="ja-JP" sz="1600" dirty="0">
              <a:solidFill>
                <a:schemeClr val="tx1"/>
              </a:solidFill>
            </a:endParaRPr>
          </a:p>
          <a:p>
            <a:r>
              <a:rPr lang="ja-JP" altLang="en-US" sz="1600" dirty="0">
                <a:solidFill>
                  <a:schemeClr val="tx1"/>
                </a:solidFill>
              </a:rPr>
              <a:t>　　　　　　　　　⇒</a:t>
            </a:r>
            <a:r>
              <a:rPr lang="ja-JP" altLang="en-US" sz="1600" dirty="0">
                <a:solidFill>
                  <a:srgbClr val="467886"/>
                </a:solidFill>
                <a:hlinkClick r:id="rId3">
                  <a:extLst>
                    <a:ext uri="{A12FA001-AC4F-418D-AE19-62706E023703}">
                      <ahyp:hlinkClr xmlns:ahyp="http://schemas.microsoft.com/office/drawing/2018/hyperlinkcolor" val="tx"/>
                    </a:ext>
                  </a:extLst>
                </a:hlinkClick>
              </a:rPr>
              <a:t>介護予防・日常生活支援総合事業 </a:t>
            </a:r>
            <a:r>
              <a:rPr lang="en-US" altLang="ja-JP" sz="1600" dirty="0">
                <a:solidFill>
                  <a:srgbClr val="467886"/>
                </a:solidFill>
                <a:hlinkClick r:id="rId3">
                  <a:extLst>
                    <a:ext uri="{A12FA001-AC4F-418D-AE19-62706E023703}">
                      <ahyp:hlinkClr xmlns:ahyp="http://schemas.microsoft.com/office/drawing/2018/hyperlinkcolor" val="tx"/>
                    </a:ext>
                  </a:extLst>
                </a:hlinkClick>
              </a:rPr>
              <a:t>| </a:t>
            </a:r>
            <a:r>
              <a:rPr lang="ja-JP" altLang="en-US" sz="1600" dirty="0">
                <a:solidFill>
                  <a:srgbClr val="467886"/>
                </a:solidFill>
                <a:hlinkClick r:id="rId3">
                  <a:extLst>
                    <a:ext uri="{A12FA001-AC4F-418D-AE19-62706E023703}">
                      <ahyp:hlinkClr xmlns:ahyp="http://schemas.microsoft.com/office/drawing/2018/hyperlinkcolor" val="tx"/>
                    </a:ext>
                  </a:extLst>
                </a:hlinkClick>
              </a:rPr>
              <a:t>三菱</a:t>
            </a:r>
            <a:r>
              <a:rPr lang="en-US" altLang="ja-JP" sz="1600" dirty="0">
                <a:solidFill>
                  <a:srgbClr val="467886"/>
                </a:solidFill>
                <a:hlinkClick r:id="rId3">
                  <a:extLst>
                    <a:ext uri="{A12FA001-AC4F-418D-AE19-62706E023703}">
                      <ahyp:hlinkClr xmlns:ahyp="http://schemas.microsoft.com/office/drawing/2018/hyperlinkcolor" val="tx"/>
                    </a:ext>
                  </a:extLst>
                </a:hlinkClick>
              </a:rPr>
              <a:t>UFJ</a:t>
            </a:r>
            <a:r>
              <a:rPr lang="ja-JP" altLang="en-US" sz="1600" dirty="0">
                <a:solidFill>
                  <a:srgbClr val="467886"/>
                </a:solidFill>
                <a:hlinkClick r:id="rId3">
                  <a:extLst>
                    <a:ext uri="{A12FA001-AC4F-418D-AE19-62706E023703}">
                      <ahyp:hlinkClr xmlns:ahyp="http://schemas.microsoft.com/office/drawing/2018/hyperlinkcolor" val="tx"/>
                    </a:ext>
                  </a:extLst>
                </a:hlinkClick>
              </a:rPr>
              <a:t>リサーチ</a:t>
            </a:r>
            <a:r>
              <a:rPr lang="en-US" altLang="ja-JP" sz="1600" dirty="0">
                <a:solidFill>
                  <a:srgbClr val="467886"/>
                </a:solidFill>
                <a:hlinkClick r:id="rId3">
                  <a:extLst>
                    <a:ext uri="{A12FA001-AC4F-418D-AE19-62706E023703}">
                      <ahyp:hlinkClr xmlns:ahyp="http://schemas.microsoft.com/office/drawing/2018/hyperlinkcolor" val="tx"/>
                    </a:ext>
                  </a:extLst>
                </a:hlinkClick>
              </a:rPr>
              <a:t>&amp;</a:t>
            </a:r>
            <a:r>
              <a:rPr lang="ja-JP" altLang="en-US" sz="1600" dirty="0">
                <a:solidFill>
                  <a:schemeClr val="tx1"/>
                </a:solidFill>
                <a:hlinkClick r:id="rId3">
                  <a:extLst>
                    <a:ext uri="{A12FA001-AC4F-418D-AE19-62706E023703}">
                      <ahyp:hlinkClr xmlns:ahyp="http://schemas.microsoft.com/office/drawing/2018/hyperlinkcolor" val="tx"/>
                    </a:ext>
                  </a:extLst>
                </a:hlinkClick>
              </a:rPr>
              <a:t>コンサルティング</a:t>
            </a:r>
            <a:endParaRPr lang="en-US" altLang="ja-JP" sz="1600" dirty="0">
              <a:solidFill>
                <a:schemeClr val="tx1"/>
              </a:solidFill>
            </a:endParaRPr>
          </a:p>
          <a:p>
            <a:r>
              <a:rPr lang="ja-JP" altLang="en-US" sz="1600" dirty="0">
                <a:solidFill>
                  <a:schemeClr val="tx1"/>
                </a:solidFill>
              </a:rPr>
              <a:t>　　　</a:t>
            </a:r>
            <a:r>
              <a:rPr lang="en-US" altLang="ja-JP" sz="1600" dirty="0">
                <a:solidFill>
                  <a:schemeClr val="tx1"/>
                </a:solidFill>
              </a:rPr>
              <a:t>【</a:t>
            </a:r>
            <a:r>
              <a:rPr lang="ja-JP" altLang="en-US" sz="1600" dirty="0">
                <a:solidFill>
                  <a:schemeClr val="tx1"/>
                </a:solidFill>
              </a:rPr>
              <a:t>作業</a:t>
            </a:r>
            <a:r>
              <a:rPr lang="en-US" altLang="ja-JP" sz="1600" dirty="0">
                <a:solidFill>
                  <a:schemeClr val="tx1"/>
                </a:solidFill>
              </a:rPr>
              <a:t>】</a:t>
            </a:r>
            <a:r>
              <a:rPr lang="ja-JP" altLang="en-US" sz="1600" dirty="0">
                <a:solidFill>
                  <a:schemeClr val="tx1"/>
                </a:solidFill>
              </a:rPr>
              <a:t>○ワークシート</a:t>
            </a:r>
            <a:r>
              <a:rPr lang="en-US" altLang="ja-JP" sz="1600" dirty="0">
                <a:solidFill>
                  <a:schemeClr val="tx1"/>
                </a:solidFill>
              </a:rPr>
              <a:t>1</a:t>
            </a:r>
            <a:r>
              <a:rPr lang="ja-JP" altLang="en-US" sz="1600" dirty="0">
                <a:solidFill>
                  <a:schemeClr val="tx1"/>
                </a:solidFill>
              </a:rPr>
              <a:t>～</a:t>
            </a:r>
            <a:r>
              <a:rPr lang="en-US" altLang="ja-JP" sz="1600" dirty="0">
                <a:solidFill>
                  <a:schemeClr val="tx1"/>
                </a:solidFill>
              </a:rPr>
              <a:t>5</a:t>
            </a:r>
            <a:r>
              <a:rPr lang="ja-JP" altLang="en-US" sz="1600" dirty="0">
                <a:solidFill>
                  <a:schemeClr val="tx1"/>
                </a:solidFill>
              </a:rPr>
              <a:t>の自治体名を変更すると、グラフが自動に生成されます。　　　　　</a:t>
            </a:r>
            <a:r>
              <a:rPr lang="ja-JP" altLang="en-US" sz="2000" dirty="0">
                <a:solidFill>
                  <a:schemeClr val="tx1"/>
                </a:solidFill>
              </a:rPr>
              <a:t>　　</a:t>
            </a:r>
            <a:endParaRPr lang="en-US" altLang="ja-JP" sz="2000" dirty="0">
              <a:solidFill>
                <a:schemeClr val="tx1"/>
              </a:solidFill>
            </a:endParaRPr>
          </a:p>
          <a:p>
            <a:r>
              <a:rPr lang="ja-JP" altLang="en-US" sz="2000" b="1" dirty="0">
                <a:solidFill>
                  <a:schemeClr val="tx1"/>
                </a:solidFill>
              </a:rPr>
              <a:t>　　参加当日、ご自身の自治体の配布資料①～④を印刷・持参して、グループワークに</a:t>
            </a:r>
            <a:endParaRPr lang="en-US" altLang="ja-JP" sz="2000" b="1" dirty="0">
              <a:solidFill>
                <a:schemeClr val="tx1"/>
              </a:solidFill>
            </a:endParaRPr>
          </a:p>
          <a:p>
            <a:r>
              <a:rPr lang="ja-JP" altLang="en-US" sz="2000" b="1" dirty="0">
                <a:solidFill>
                  <a:schemeClr val="tx1"/>
                </a:solidFill>
              </a:rPr>
              <a:t>　　ご参加ください。</a:t>
            </a:r>
            <a:endParaRPr lang="en-US" altLang="ja-JP" sz="2000" b="1" dirty="0">
              <a:solidFill>
                <a:schemeClr val="tx1"/>
              </a:solidFill>
            </a:endParaRPr>
          </a:p>
        </p:txBody>
      </p:sp>
      <p:sp>
        <p:nvSpPr>
          <p:cNvPr id="3" name="正方形/長方形 2">
            <a:extLst>
              <a:ext uri="{FF2B5EF4-FFF2-40B4-BE49-F238E27FC236}">
                <a16:creationId xmlns:a16="http://schemas.microsoft.com/office/drawing/2014/main" id="{015EB8A4-A07A-42FB-B5CB-FEE70F87E583}"/>
              </a:ext>
            </a:extLst>
          </p:cNvPr>
          <p:cNvSpPr/>
          <p:nvPr/>
        </p:nvSpPr>
        <p:spPr>
          <a:xfrm>
            <a:off x="200297" y="5503817"/>
            <a:ext cx="11848150" cy="1241889"/>
          </a:xfrm>
          <a:prstGeom prst="rect">
            <a:avLst/>
          </a:prstGeom>
          <a:noFill/>
          <a:ln w="38100">
            <a:solidFill>
              <a:srgbClr val="FFC000"/>
            </a:solidFill>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気づきの</a:t>
            </a:r>
            <a:r>
              <a:rPr lang="ja-JP" altLang="en-US" sz="1600" dirty="0">
                <a:solidFill>
                  <a:schemeClr val="tx1"/>
                </a:solidFill>
              </a:rPr>
              <a:t>ヒント</a:t>
            </a:r>
            <a:r>
              <a:rPr kumimoji="1" lang="ja-JP" altLang="en-US" sz="1600" dirty="0">
                <a:solidFill>
                  <a:schemeClr val="tx1"/>
                </a:solidFill>
              </a:rPr>
              <a:t>！</a:t>
            </a:r>
            <a:endParaRPr kumimoji="1" lang="en-US" altLang="ja-JP" sz="1600" dirty="0">
              <a:solidFill>
                <a:schemeClr val="tx1"/>
              </a:solidFill>
            </a:endParaRPr>
          </a:p>
          <a:p>
            <a:r>
              <a:rPr lang="ja-JP" altLang="en-US" sz="1600" dirty="0">
                <a:solidFill>
                  <a:schemeClr val="tx1"/>
                </a:solidFill>
              </a:rPr>
              <a:t>配布</a:t>
            </a:r>
            <a:r>
              <a:rPr kumimoji="1" lang="ja-JP" altLang="en-US" sz="1600" dirty="0">
                <a:solidFill>
                  <a:schemeClr val="tx1"/>
                </a:solidFill>
              </a:rPr>
              <a:t>資料から、</a:t>
            </a:r>
            <a:endParaRPr kumimoji="1" lang="en-US" altLang="ja-JP" sz="1600" dirty="0">
              <a:solidFill>
                <a:schemeClr val="tx1"/>
              </a:solidFill>
            </a:endParaRPr>
          </a:p>
          <a:p>
            <a:r>
              <a:rPr kumimoji="1" lang="ja-JP" altLang="en-US" sz="1600" dirty="0">
                <a:solidFill>
                  <a:schemeClr val="tx1"/>
                </a:solidFill>
              </a:rPr>
              <a:t>〇総合事業費の推移を見てみましょう。上限を超過していますか。</a:t>
            </a:r>
            <a:endParaRPr kumimoji="1" lang="en-US" altLang="ja-JP" sz="1600" dirty="0">
              <a:solidFill>
                <a:schemeClr val="tx1"/>
              </a:solidFill>
            </a:endParaRPr>
          </a:p>
          <a:p>
            <a:r>
              <a:rPr kumimoji="1" lang="ja-JP" altLang="en-US" sz="1600" dirty="0">
                <a:solidFill>
                  <a:schemeClr val="tx1"/>
                </a:solidFill>
              </a:rPr>
              <a:t>〇初回認定者の平均年齢はどのように推移していますか。</a:t>
            </a:r>
            <a:endParaRPr kumimoji="1" lang="en-US" altLang="ja-JP" sz="1600" dirty="0">
              <a:solidFill>
                <a:schemeClr val="tx1"/>
              </a:solidFill>
            </a:endParaRPr>
          </a:p>
          <a:p>
            <a:r>
              <a:rPr kumimoji="1" lang="ja-JP" altLang="en-US" sz="1600" dirty="0">
                <a:solidFill>
                  <a:schemeClr val="tx1"/>
                </a:solidFill>
              </a:rPr>
              <a:t>〇要支援認定者数は、後期高齢者数の伸び率に対して、どのように推移していますか。</a:t>
            </a:r>
            <a:endParaRPr kumimoji="1" lang="en-US" altLang="ja-JP" sz="1600" dirty="0">
              <a:solidFill>
                <a:schemeClr val="tx1"/>
              </a:solidFill>
            </a:endParaRPr>
          </a:p>
        </p:txBody>
      </p:sp>
      <p:sp>
        <p:nvSpPr>
          <p:cNvPr id="8" name="大かっこ 7">
            <a:extLst>
              <a:ext uri="{FF2B5EF4-FFF2-40B4-BE49-F238E27FC236}">
                <a16:creationId xmlns:a16="http://schemas.microsoft.com/office/drawing/2014/main" id="{20532D10-6A7F-AE17-0277-1B2A3E439608}"/>
              </a:ext>
            </a:extLst>
          </p:cNvPr>
          <p:cNvSpPr/>
          <p:nvPr/>
        </p:nvSpPr>
        <p:spPr>
          <a:xfrm>
            <a:off x="1062446" y="3577391"/>
            <a:ext cx="10223863" cy="1055111"/>
          </a:xfrm>
          <a:prstGeom prst="bracketPair">
            <a:avLst>
              <a:gd name="adj" fmla="val 11403"/>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34751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FF95AD66-EBF0-DAFB-9E77-9128C55C1A5A}"/>
              </a:ext>
            </a:extLst>
          </p:cNvPr>
          <p:cNvGrpSpPr/>
          <p:nvPr/>
        </p:nvGrpSpPr>
        <p:grpSpPr>
          <a:xfrm>
            <a:off x="184727" y="922021"/>
            <a:ext cx="11896437" cy="5874415"/>
            <a:chOff x="1269995" y="922021"/>
            <a:chExt cx="9652009" cy="5874415"/>
          </a:xfrm>
        </p:grpSpPr>
        <p:sp>
          <p:nvSpPr>
            <p:cNvPr id="5" name="正方形/長方形 4">
              <a:extLst>
                <a:ext uri="{FF2B5EF4-FFF2-40B4-BE49-F238E27FC236}">
                  <a16:creationId xmlns:a16="http://schemas.microsoft.com/office/drawing/2014/main" id="{C00C8D87-4C88-CFFE-A489-3EE70EDC7296}"/>
                </a:ext>
              </a:extLst>
            </p:cNvPr>
            <p:cNvSpPr/>
            <p:nvPr/>
          </p:nvSpPr>
          <p:spPr>
            <a:xfrm>
              <a:off x="1270000" y="922021"/>
              <a:ext cx="9652000" cy="481266"/>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marL="144463" indent="-144463">
                <a:defRPr/>
              </a:pPr>
              <a:r>
                <a:rPr lang="ja-JP" altLang="en-US" sz="1200" dirty="0">
                  <a:solidFill>
                    <a:prstClr val="black"/>
                  </a:solidFill>
                  <a:latin typeface="Meiryo UI" panose="020B0604030504040204" pitchFamily="50" charset="-128"/>
                  <a:ea typeface="Meiryo UI" panose="020B0604030504040204" pitchFamily="50" charset="-128"/>
                </a:rPr>
                <a:t>〇実施要綱の改正内容について具体的なイメージができるよう、事業例について、「介護予防・日常生活支援総合事業のガイドラインについて」（平成</a:t>
              </a:r>
              <a:r>
                <a:rPr lang="en-US" altLang="ja-JP" sz="1200" dirty="0">
                  <a:solidFill>
                    <a:prstClr val="black"/>
                  </a:solidFill>
                  <a:latin typeface="Meiryo UI" panose="020B0604030504040204" pitchFamily="50" charset="-128"/>
                  <a:ea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rPr>
                <a:t>年６月５日老発</a:t>
              </a:r>
              <a:r>
                <a:rPr lang="en-US" altLang="ja-JP" sz="1200" dirty="0">
                  <a:solidFill>
                    <a:prstClr val="black"/>
                  </a:solidFill>
                  <a:latin typeface="Meiryo UI" panose="020B0604030504040204" pitchFamily="50" charset="-128"/>
                  <a:ea typeface="Meiryo UI" panose="020B0604030504040204" pitchFamily="50" charset="-128"/>
                </a:rPr>
                <a:t>0605</a:t>
              </a:r>
              <a:r>
                <a:rPr lang="ja-JP" altLang="en-US" sz="1200" dirty="0">
                  <a:solidFill>
                    <a:prstClr val="black"/>
                  </a:solidFill>
                  <a:latin typeface="Meiryo UI" panose="020B0604030504040204" pitchFamily="50" charset="-128"/>
                  <a:ea typeface="Meiryo UI" panose="020B0604030504040204" pitchFamily="50" charset="-128"/>
                </a:rPr>
                <a:t>第５号厚生労働省老健局長通知）の一部を改正。</a:t>
              </a:r>
            </a:p>
          </p:txBody>
        </p:sp>
        <p:sp>
          <p:nvSpPr>
            <p:cNvPr id="6" name="正方形/長方形 5">
              <a:extLst>
                <a:ext uri="{FF2B5EF4-FFF2-40B4-BE49-F238E27FC236}">
                  <a16:creationId xmlns:a16="http://schemas.microsoft.com/office/drawing/2014/main" id="{12264FD0-44E0-4E39-669D-86420F64EA34}"/>
                </a:ext>
              </a:extLst>
            </p:cNvPr>
            <p:cNvSpPr/>
            <p:nvPr/>
          </p:nvSpPr>
          <p:spPr>
            <a:xfrm>
              <a:off x="1270000" y="1497310"/>
              <a:ext cx="4513580" cy="27053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200" b="1" dirty="0">
                  <a:solidFill>
                    <a:prstClr val="white"/>
                  </a:solidFill>
                  <a:latin typeface="Meiryo UI" panose="020B0604030504040204" pitchFamily="50" charset="-128"/>
                  <a:ea typeface="Meiryo UI" panose="020B0604030504040204" pitchFamily="50" charset="-128"/>
                </a:rPr>
                <a:t>従前相当サービス</a:t>
              </a:r>
            </a:p>
          </p:txBody>
        </p:sp>
        <p:sp>
          <p:nvSpPr>
            <p:cNvPr id="9" name="正方形/長方形 8">
              <a:extLst>
                <a:ext uri="{FF2B5EF4-FFF2-40B4-BE49-F238E27FC236}">
                  <a16:creationId xmlns:a16="http://schemas.microsoft.com/office/drawing/2014/main" id="{C56CEFBE-9BA8-2C3F-1BFE-6E4E9AB0E6CC}"/>
                </a:ext>
              </a:extLst>
            </p:cNvPr>
            <p:cNvSpPr/>
            <p:nvPr/>
          </p:nvSpPr>
          <p:spPr>
            <a:xfrm>
              <a:off x="6408420" y="1497310"/>
              <a:ext cx="4513580" cy="270530"/>
            </a:xfrm>
            <a:prstGeom prst="rect">
              <a:avLst/>
            </a:prstGeom>
            <a:solidFill>
              <a:schemeClr val="accent3"/>
            </a:solidFill>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200" b="1" dirty="0">
                  <a:solidFill>
                    <a:prstClr val="white"/>
                  </a:solidFill>
                  <a:latin typeface="Meiryo UI" panose="020B0604030504040204" pitchFamily="50" charset="-128"/>
                  <a:ea typeface="Meiryo UI" panose="020B0604030504040204" pitchFamily="50" charset="-128"/>
                </a:rPr>
                <a:t>多様なサービス・活動</a:t>
              </a:r>
            </a:p>
          </p:txBody>
        </p:sp>
        <p:sp>
          <p:nvSpPr>
            <p:cNvPr id="10" name="正方形/長方形 9">
              <a:extLst>
                <a:ext uri="{FF2B5EF4-FFF2-40B4-BE49-F238E27FC236}">
                  <a16:creationId xmlns:a16="http://schemas.microsoft.com/office/drawing/2014/main" id="{FA4ADF03-AA2D-FE23-A5F0-B0C111F8D00C}"/>
                </a:ext>
              </a:extLst>
            </p:cNvPr>
            <p:cNvSpPr/>
            <p:nvPr/>
          </p:nvSpPr>
          <p:spPr>
            <a:xfrm>
              <a:off x="1270000" y="1824991"/>
              <a:ext cx="4513580" cy="603885"/>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Clr>
                  <a:srgbClr val="4F81BD"/>
                </a:buClr>
                <a:buFont typeface="Wingdings" panose="05000000000000000000" pitchFamily="2" charset="2"/>
                <a:buChar char="l"/>
                <a:defRPr/>
              </a:pPr>
              <a:r>
                <a:rPr lang="ja-JP" altLang="en-US" sz="1050" dirty="0">
                  <a:solidFill>
                    <a:srgbClr val="4F81BD"/>
                  </a:solidFill>
                  <a:latin typeface="Meiryo UI" panose="020B0604030504040204" pitchFamily="50" charset="-128"/>
                  <a:ea typeface="Meiryo UI" panose="020B0604030504040204" pitchFamily="50" charset="-128"/>
                </a:rPr>
                <a:t>専門職による専門的な支援ニーズに総合的に応えるサービス</a:t>
              </a:r>
              <a:endParaRPr lang="en-US" altLang="ja-JP" sz="1050" dirty="0">
                <a:solidFill>
                  <a:srgbClr val="4F81BD"/>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r>
                <a:rPr lang="ja-JP" altLang="en-US" sz="1050" dirty="0">
                  <a:solidFill>
                    <a:srgbClr val="4F81BD"/>
                  </a:solidFill>
                  <a:latin typeface="Meiryo UI" panose="020B0604030504040204" pitchFamily="50" charset="-128"/>
                  <a:ea typeface="Meiryo UI" panose="020B0604030504040204" pitchFamily="50" charset="-128"/>
                </a:rPr>
                <a:t>想定される対象者は、進行性疾患や病態が安定しない者など</a:t>
              </a:r>
              <a:endParaRPr lang="en-US" altLang="ja-JP" sz="1050" dirty="0">
                <a:solidFill>
                  <a:srgbClr val="4F81BD"/>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r>
                <a:rPr lang="ja-JP" altLang="en-US" sz="1050" dirty="0">
                  <a:solidFill>
                    <a:srgbClr val="4F81BD"/>
                  </a:solidFill>
                  <a:latin typeface="Meiryo UI" panose="020B0604030504040204" pitchFamily="50" charset="-128"/>
                  <a:ea typeface="Meiryo UI" panose="020B0604030504040204" pitchFamily="50" charset="-128"/>
                </a:rPr>
                <a:t>サービスの内容は総合的なものであるほか一定の制約あり</a:t>
              </a:r>
              <a:endParaRPr lang="en-US" altLang="ja-JP" sz="1050" dirty="0">
                <a:solidFill>
                  <a:srgbClr val="4F81BD"/>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endParaRPr lang="en-US" altLang="ja-JP" sz="1050" dirty="0">
                <a:solidFill>
                  <a:srgbClr val="4F81BD"/>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endParaRPr lang="ja-JP" altLang="en-US" sz="1050" dirty="0">
                <a:solidFill>
                  <a:srgbClr val="4F81BD"/>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62CAF3D7-1079-EFD2-1705-C89623ADA07C}"/>
                </a:ext>
              </a:extLst>
            </p:cNvPr>
            <p:cNvSpPr/>
            <p:nvPr/>
          </p:nvSpPr>
          <p:spPr>
            <a:xfrm>
              <a:off x="6408420" y="1824990"/>
              <a:ext cx="4513580" cy="603885"/>
            </a:xfrm>
            <a:prstGeom prst="rect">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Clr>
                  <a:srgbClr val="9BBB59"/>
                </a:buClr>
                <a:buFont typeface="Wingdings" panose="05000000000000000000" pitchFamily="2" charset="2"/>
                <a:buChar char="l"/>
                <a:defRPr/>
              </a:pPr>
              <a:r>
                <a:rPr lang="ja-JP" altLang="en-US" sz="1050" dirty="0">
                  <a:solidFill>
                    <a:srgbClr val="9BBB59">
                      <a:lumMod val="75000"/>
                    </a:srgbClr>
                  </a:solidFill>
                  <a:latin typeface="Meiryo UI" panose="020B0604030504040204" pitchFamily="50" charset="-128"/>
                  <a:ea typeface="Meiryo UI" panose="020B0604030504040204" pitchFamily="50" charset="-128"/>
                </a:rPr>
                <a:t>地域住民を含む地域の多様な主体により展開されるサービスや活動</a:t>
              </a:r>
              <a:endParaRPr lang="en-US" altLang="ja-JP" sz="1050" dirty="0">
                <a:solidFill>
                  <a:srgbClr val="9BBB59">
                    <a:lumMod val="75000"/>
                  </a:srgbClr>
                </a:solidFill>
                <a:latin typeface="Meiryo UI" panose="020B0604030504040204" pitchFamily="50" charset="-128"/>
                <a:ea typeface="Meiryo UI" panose="020B0604030504040204" pitchFamily="50" charset="-128"/>
              </a:endParaRPr>
            </a:p>
            <a:p>
              <a:pPr marL="171450" indent="-171450">
                <a:buClr>
                  <a:srgbClr val="9BBB59"/>
                </a:buClr>
                <a:buFont typeface="Wingdings" panose="05000000000000000000" pitchFamily="2" charset="2"/>
                <a:buChar char="l"/>
                <a:defRPr/>
              </a:pPr>
              <a:r>
                <a:rPr lang="ja-JP" altLang="en-US" sz="1050" dirty="0">
                  <a:solidFill>
                    <a:srgbClr val="9BBB59">
                      <a:lumMod val="75000"/>
                    </a:srgbClr>
                  </a:solidFill>
                  <a:latin typeface="Meiryo UI" panose="020B0604030504040204" pitchFamily="50" charset="-128"/>
                  <a:ea typeface="Meiryo UI" panose="020B0604030504040204" pitchFamily="50" charset="-128"/>
                </a:rPr>
                <a:t>想定される対象者は、地域とのつながりの中で生活する要支援者等</a:t>
              </a:r>
              <a:endParaRPr lang="en-US" altLang="ja-JP" sz="1050" dirty="0">
                <a:solidFill>
                  <a:srgbClr val="9BBB59">
                    <a:lumMod val="75000"/>
                  </a:srgbClr>
                </a:solidFill>
                <a:latin typeface="Meiryo UI" panose="020B0604030504040204" pitchFamily="50" charset="-128"/>
                <a:ea typeface="Meiryo UI" panose="020B0604030504040204" pitchFamily="50" charset="-128"/>
              </a:endParaRPr>
            </a:p>
            <a:p>
              <a:pPr marL="171450" indent="-171450">
                <a:buClr>
                  <a:srgbClr val="9BBB59"/>
                </a:buClr>
                <a:buFont typeface="Wingdings" panose="05000000000000000000" pitchFamily="2" charset="2"/>
                <a:buChar char="l"/>
                <a:defRPr/>
              </a:pPr>
              <a:r>
                <a:rPr lang="ja-JP" altLang="en-US" sz="1050" dirty="0">
                  <a:solidFill>
                    <a:srgbClr val="9BBB59">
                      <a:lumMod val="75000"/>
                    </a:srgbClr>
                  </a:solidFill>
                  <a:latin typeface="Meiryo UI" panose="020B0604030504040204" pitchFamily="50" charset="-128"/>
                  <a:ea typeface="Meiryo UI" panose="020B0604030504040204" pitchFamily="50" charset="-128"/>
                </a:rPr>
                <a:t>サービスの内容は高齢者の視点に立って検討される</a:t>
              </a:r>
              <a:endParaRPr lang="en-US" altLang="ja-JP" sz="1050" dirty="0">
                <a:solidFill>
                  <a:srgbClr val="9BBB59">
                    <a:lumMod val="75000"/>
                  </a:srgbClr>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endParaRPr lang="en-US" altLang="ja-JP" sz="1050" dirty="0">
                <a:solidFill>
                  <a:srgbClr val="4F81BD"/>
                </a:solidFill>
                <a:latin typeface="Meiryo UI" panose="020B0604030504040204" pitchFamily="50" charset="-128"/>
                <a:ea typeface="Meiryo UI" panose="020B0604030504040204" pitchFamily="50" charset="-128"/>
              </a:endParaRPr>
            </a:p>
            <a:p>
              <a:pPr marL="171450" indent="-171450">
                <a:buClr>
                  <a:srgbClr val="4F81BD"/>
                </a:buClr>
                <a:buFont typeface="Wingdings" panose="05000000000000000000" pitchFamily="2" charset="2"/>
                <a:buChar char="l"/>
                <a:defRPr/>
              </a:pPr>
              <a:endParaRPr lang="ja-JP" altLang="en-US" sz="1050" dirty="0">
                <a:solidFill>
                  <a:srgbClr val="4F81BD"/>
                </a:solidFill>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id="{C46645D4-28A1-7FD9-5109-4C424EC71763}"/>
                </a:ext>
              </a:extLst>
            </p:cNvPr>
            <p:cNvGrpSpPr/>
            <p:nvPr/>
          </p:nvGrpSpPr>
          <p:grpSpPr>
            <a:xfrm>
              <a:off x="5729923" y="1632576"/>
              <a:ext cx="732155" cy="693895"/>
              <a:chOff x="4366895" y="2366805"/>
              <a:chExt cx="948998" cy="1205746"/>
            </a:xfrm>
            <a:solidFill>
              <a:schemeClr val="accent1"/>
            </a:solidFill>
          </p:grpSpPr>
          <p:pic>
            <p:nvPicPr>
              <p:cNvPr id="13" name="グラフィックス 12" descr="更新 単色塗りつぶし">
                <a:extLst>
                  <a:ext uri="{FF2B5EF4-FFF2-40B4-BE49-F238E27FC236}">
                    <a16:creationId xmlns:a16="http://schemas.microsoft.com/office/drawing/2014/main" id="{1DB002A3-C45C-80B7-90BF-DBACF1F43E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366895" y="2366805"/>
                <a:ext cx="847725" cy="914400"/>
              </a:xfrm>
              <a:prstGeom prst="rect">
                <a:avLst/>
              </a:prstGeom>
            </p:spPr>
          </p:pic>
          <p:pic>
            <p:nvPicPr>
              <p:cNvPr id="14" name="グラフィックス 13" descr="更新 単色塗りつぶし">
                <a:extLst>
                  <a:ext uri="{FF2B5EF4-FFF2-40B4-BE49-F238E27FC236}">
                    <a16:creationId xmlns:a16="http://schemas.microsoft.com/office/drawing/2014/main" id="{7455BC7C-4B0D-B0EA-79FA-AA03B6C263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800000" flipH="1">
                <a:off x="4468168" y="2658151"/>
                <a:ext cx="847725" cy="914400"/>
              </a:xfrm>
              <a:prstGeom prst="rect">
                <a:avLst/>
              </a:prstGeom>
            </p:spPr>
          </p:pic>
        </p:grpSp>
        <p:sp>
          <p:nvSpPr>
            <p:cNvPr id="16" name="テキスト ボックス 15">
              <a:extLst>
                <a:ext uri="{FF2B5EF4-FFF2-40B4-BE49-F238E27FC236}">
                  <a16:creationId xmlns:a16="http://schemas.microsoft.com/office/drawing/2014/main" id="{320F258B-FD6F-C7DF-2BB3-D8138A9DCFA8}"/>
                </a:ext>
              </a:extLst>
            </p:cNvPr>
            <p:cNvSpPr txBox="1"/>
            <p:nvPr/>
          </p:nvSpPr>
          <p:spPr>
            <a:xfrm>
              <a:off x="5857260" y="1470999"/>
              <a:ext cx="477481" cy="261610"/>
            </a:xfrm>
            <a:prstGeom prst="rect">
              <a:avLst/>
            </a:prstGeom>
            <a:noFill/>
          </p:spPr>
          <p:txBody>
            <a:bodyPr wrap="square" rtlCol="0">
              <a:spAutoFit/>
            </a:bodyPr>
            <a:lstStyle/>
            <a:p>
              <a:pPr algn="dist">
                <a:defRPr/>
              </a:pPr>
              <a:r>
                <a:rPr lang="ja-JP" altLang="en-US" sz="1100" b="1" dirty="0">
                  <a:solidFill>
                    <a:srgbClr val="F79646">
                      <a:lumMod val="60000"/>
                      <a:lumOff val="40000"/>
                    </a:srgbClr>
                  </a:solidFill>
                  <a:latin typeface="Meiryo UI" panose="020B0604030504040204" pitchFamily="50" charset="-128"/>
                  <a:ea typeface="Meiryo UI" panose="020B0604030504040204" pitchFamily="50" charset="-128"/>
                </a:rPr>
                <a:t>選択</a:t>
              </a:r>
            </a:p>
          </p:txBody>
        </p:sp>
        <p:sp>
          <p:nvSpPr>
            <p:cNvPr id="17" name="テキスト ボックス 16">
              <a:extLst>
                <a:ext uri="{FF2B5EF4-FFF2-40B4-BE49-F238E27FC236}">
                  <a16:creationId xmlns:a16="http://schemas.microsoft.com/office/drawing/2014/main" id="{D311B759-7E9E-90CA-DCFA-D81DB1750AC5}"/>
                </a:ext>
              </a:extLst>
            </p:cNvPr>
            <p:cNvSpPr txBox="1"/>
            <p:nvPr/>
          </p:nvSpPr>
          <p:spPr>
            <a:xfrm>
              <a:off x="5869498" y="2218671"/>
              <a:ext cx="477481" cy="261610"/>
            </a:xfrm>
            <a:prstGeom prst="rect">
              <a:avLst/>
            </a:prstGeom>
            <a:noFill/>
          </p:spPr>
          <p:txBody>
            <a:bodyPr wrap="square" rtlCol="0">
              <a:spAutoFit/>
            </a:bodyPr>
            <a:lstStyle/>
            <a:p>
              <a:pPr algn="dist">
                <a:defRPr/>
              </a:pPr>
              <a:r>
                <a:rPr lang="ja-JP" altLang="en-US" sz="1100" b="1" dirty="0">
                  <a:solidFill>
                    <a:srgbClr val="F79646">
                      <a:lumMod val="60000"/>
                      <a:lumOff val="40000"/>
                    </a:srgbClr>
                  </a:solidFill>
                  <a:latin typeface="Meiryo UI" panose="020B0604030504040204" pitchFamily="50" charset="-128"/>
                  <a:ea typeface="Meiryo UI" panose="020B0604030504040204" pitchFamily="50" charset="-128"/>
                </a:rPr>
                <a:t>支援</a:t>
              </a:r>
            </a:p>
          </p:txBody>
        </p:sp>
        <p:sp>
          <p:nvSpPr>
            <p:cNvPr id="18" name="正方形/長方形 17">
              <a:extLst>
                <a:ext uri="{FF2B5EF4-FFF2-40B4-BE49-F238E27FC236}">
                  <a16:creationId xmlns:a16="http://schemas.microsoft.com/office/drawing/2014/main" id="{0123153D-662B-CF31-B532-79C39EDADE41}"/>
                </a:ext>
              </a:extLst>
            </p:cNvPr>
            <p:cNvSpPr/>
            <p:nvPr/>
          </p:nvSpPr>
          <p:spPr>
            <a:xfrm>
              <a:off x="1270000" y="2484076"/>
              <a:ext cx="9651999" cy="27655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altLang="ja-JP" sz="1200" b="1" dirty="0">
                  <a:solidFill>
                    <a:srgbClr val="9BBB59">
                      <a:lumMod val="75000"/>
                    </a:srgbClr>
                  </a:solidFill>
                  <a:latin typeface="Meiryo UI" panose="020B0604030504040204" pitchFamily="50" charset="-128"/>
                  <a:ea typeface="Meiryo UI" panose="020B0604030504040204" pitchFamily="50" charset="-128"/>
                </a:rPr>
                <a:t>【</a:t>
              </a:r>
              <a:r>
                <a:rPr lang="ja-JP" altLang="en-US" sz="1200" b="1" dirty="0">
                  <a:solidFill>
                    <a:srgbClr val="9BBB59">
                      <a:lumMod val="75000"/>
                    </a:srgbClr>
                  </a:solidFill>
                  <a:latin typeface="Meiryo UI" panose="020B0604030504040204" pitchFamily="50" charset="-128"/>
                  <a:ea typeface="Meiryo UI" panose="020B0604030504040204" pitchFamily="50" charset="-128"/>
                </a:rPr>
                <a:t>高齢者の選択肢の拡大の視点にたった多様なサービス・活動</a:t>
              </a:r>
              <a:r>
                <a:rPr lang="en-US" altLang="ja-JP" sz="1200" b="1" dirty="0">
                  <a:solidFill>
                    <a:srgbClr val="9BBB59">
                      <a:lumMod val="75000"/>
                    </a:srgbClr>
                  </a:solidFill>
                  <a:latin typeface="Meiryo UI" panose="020B0604030504040204" pitchFamily="50" charset="-128"/>
                  <a:ea typeface="Meiryo UI" panose="020B0604030504040204" pitchFamily="50" charset="-128"/>
                </a:rPr>
                <a:t>A</a:t>
              </a:r>
              <a:r>
                <a:rPr lang="ja-JP" altLang="en-US" sz="1200" b="1" dirty="0">
                  <a:solidFill>
                    <a:srgbClr val="9BBB59">
                      <a:lumMod val="75000"/>
                    </a:srgbClr>
                  </a:solidFill>
                  <a:latin typeface="Meiryo UI" panose="020B0604030504040204" pitchFamily="50" charset="-128"/>
                  <a:ea typeface="Meiryo UI" panose="020B0604030504040204" pitchFamily="50" charset="-128"/>
                </a:rPr>
                <a:t>・</a:t>
              </a:r>
              <a:r>
                <a:rPr lang="en-US" altLang="ja-JP" sz="1200" b="1" dirty="0">
                  <a:solidFill>
                    <a:srgbClr val="9BBB59">
                      <a:lumMod val="75000"/>
                    </a:srgbClr>
                  </a:solidFill>
                  <a:latin typeface="Meiryo UI" panose="020B0604030504040204" pitchFamily="50" charset="-128"/>
                  <a:ea typeface="Meiryo UI" panose="020B0604030504040204" pitchFamily="50" charset="-128"/>
                </a:rPr>
                <a:t>B(D)</a:t>
              </a:r>
              <a:r>
                <a:rPr lang="ja-JP" altLang="en-US" sz="1200" b="1" dirty="0">
                  <a:solidFill>
                    <a:srgbClr val="9BBB59">
                      <a:lumMod val="75000"/>
                    </a:srgbClr>
                  </a:solidFill>
                  <a:latin typeface="Meiryo UI" panose="020B0604030504040204" pitchFamily="50" charset="-128"/>
                  <a:ea typeface="Meiryo UI" panose="020B0604030504040204" pitchFamily="50" charset="-128"/>
                </a:rPr>
                <a:t>のイメージ</a:t>
              </a:r>
              <a:r>
                <a:rPr lang="en-US" altLang="ja-JP" sz="1200" b="1" dirty="0">
                  <a:solidFill>
                    <a:srgbClr val="9BBB59">
                      <a:lumMod val="75000"/>
                    </a:srgbClr>
                  </a:solidFill>
                  <a:latin typeface="Meiryo UI" panose="020B0604030504040204" pitchFamily="50" charset="-128"/>
                  <a:ea typeface="Meiryo UI" panose="020B0604030504040204" pitchFamily="50" charset="-128"/>
                </a:rPr>
                <a:t>】</a:t>
              </a:r>
              <a:endParaRPr lang="ja-JP" altLang="en-US" sz="1200" b="1" dirty="0">
                <a:solidFill>
                  <a:srgbClr val="9BBB59">
                    <a:lumMod val="75000"/>
                  </a:srgbClr>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568B735D-3E47-5DDB-B9B2-4AEBD30C94D9}"/>
                </a:ext>
              </a:extLst>
            </p:cNvPr>
            <p:cNvSpPr txBox="1"/>
            <p:nvPr/>
          </p:nvSpPr>
          <p:spPr>
            <a:xfrm>
              <a:off x="1269997" y="3087942"/>
              <a:ext cx="4757421" cy="1400383"/>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地域住民が担い手となって活動することができる活動</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介護予防のための地域住民等による見守り的援助の実施</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03213" indent="-2222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多世代の地域住民が高齢者に対する生活支援や介護予防のための見守り的援助等を実施する（多様なサービス・活動の利用者が、自身ができる範囲で活動することも想定される）</a:t>
              </a:r>
              <a:endParaRPr lang="en-US" altLang="ja-JP" sz="1050" dirty="0">
                <a:solidFill>
                  <a:prstClr val="black"/>
                </a:solidFill>
                <a:latin typeface="Meiryo UI" panose="020B0604030504040204" pitchFamily="50" charset="-128"/>
                <a:ea typeface="Meiryo UI" panose="020B0604030504040204" pitchFamily="50" charset="-128"/>
              </a:endParaRPr>
            </a:p>
            <a:p>
              <a:pPr marL="303213" indent="-2222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有償・無償）ボランティア活動による場合は、サービス・活動Ｂ、雇用（ボランティアとの選択も可）による場合など、地域の多様な主体への委託による活動として実施する場合は、訪問型サービス・活動Ａとなる</a:t>
              </a:r>
            </a:p>
          </p:txBody>
        </p:sp>
        <p:sp>
          <p:nvSpPr>
            <p:cNvPr id="24" name="テキスト ボックス 23">
              <a:extLst>
                <a:ext uri="{FF2B5EF4-FFF2-40B4-BE49-F238E27FC236}">
                  <a16:creationId xmlns:a16="http://schemas.microsoft.com/office/drawing/2014/main" id="{C8692A8B-155D-8B10-853C-5A925AADF9AA}"/>
                </a:ext>
              </a:extLst>
            </p:cNvPr>
            <p:cNvSpPr txBox="1"/>
            <p:nvPr/>
          </p:nvSpPr>
          <p:spPr>
            <a:xfrm>
              <a:off x="1270000" y="2783722"/>
              <a:ext cx="4757421" cy="253916"/>
            </a:xfrm>
            <a:prstGeom prst="rect">
              <a:avLst/>
            </a:prstGeom>
            <a:solidFill>
              <a:schemeClr val="accent3"/>
            </a:solidFill>
          </p:spPr>
          <p:txBody>
            <a:bodyPr wrap="square">
              <a:spAutoFit/>
            </a:bodyPr>
            <a:lstStyle/>
            <a:p>
              <a:pPr algn="ctr">
                <a:buClr>
                  <a:srgbClr val="9BBB59"/>
                </a:buClr>
                <a:defRPr/>
              </a:pPr>
              <a:r>
                <a:rPr lang="ja-JP" altLang="en-US" sz="1050" b="1" dirty="0">
                  <a:solidFill>
                    <a:prstClr val="white"/>
                  </a:solidFill>
                  <a:latin typeface="Meiryo UI" panose="020B0604030504040204" pitchFamily="50" charset="-128"/>
                  <a:ea typeface="Meiryo UI" panose="020B0604030504040204" pitchFamily="50" charset="-128"/>
                </a:rPr>
                <a:t>訪問型の多様なサービス・活動のイメージ</a:t>
              </a:r>
              <a:endParaRPr lang="en-US" altLang="ja-JP" sz="1050" b="1" dirty="0">
                <a:solidFill>
                  <a:prstClr val="white"/>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0225DD0E-65E1-0EAD-3BAD-42BFB0F5A398}"/>
                </a:ext>
              </a:extLst>
            </p:cNvPr>
            <p:cNvSpPr txBox="1"/>
            <p:nvPr/>
          </p:nvSpPr>
          <p:spPr>
            <a:xfrm>
              <a:off x="6164583" y="2783722"/>
              <a:ext cx="4757421" cy="253916"/>
            </a:xfrm>
            <a:prstGeom prst="rect">
              <a:avLst/>
            </a:prstGeom>
            <a:solidFill>
              <a:schemeClr val="accent3"/>
            </a:solidFill>
          </p:spPr>
          <p:txBody>
            <a:bodyPr wrap="square">
              <a:spAutoFit/>
            </a:bodyPr>
            <a:lstStyle/>
            <a:p>
              <a:pPr algn="ctr">
                <a:buClr>
                  <a:srgbClr val="9BBB59"/>
                </a:buClr>
                <a:defRPr/>
              </a:pPr>
              <a:r>
                <a:rPr lang="ja-JP" altLang="en-US" sz="1050" b="1" dirty="0">
                  <a:solidFill>
                    <a:prstClr val="white"/>
                  </a:solidFill>
                  <a:latin typeface="Meiryo UI" panose="020B0604030504040204" pitchFamily="50" charset="-128"/>
                  <a:ea typeface="Meiryo UI" panose="020B0604030504040204" pitchFamily="50" charset="-128"/>
                </a:rPr>
                <a:t>通所型の多様なサービス・活動のイメージ</a:t>
              </a:r>
              <a:endParaRPr lang="en-US" altLang="ja-JP" sz="1050" b="1" dirty="0">
                <a:solidFill>
                  <a:prstClr val="white"/>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62139175-42EB-81E0-30A1-E1813AAEDFF9}"/>
                </a:ext>
              </a:extLst>
            </p:cNvPr>
            <p:cNvSpPr txBox="1"/>
            <p:nvPr/>
          </p:nvSpPr>
          <p:spPr>
            <a:xfrm>
              <a:off x="1269995" y="4560973"/>
              <a:ext cx="4757421" cy="769441"/>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高齢者の生活支援のための掃除、買い物等の一部の支援を行う活動　など</a:t>
              </a:r>
            </a:p>
            <a:p>
              <a:pPr marL="309563" indent="-22860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地域の訪問型サービスの利用者の支援ニーズを把握した結果、例えば、掃除がその大宗を占める場合、掃除に特化したサービス・活動を提供</a:t>
              </a:r>
              <a:endParaRPr lang="en-US" altLang="ja-JP" sz="1050" dirty="0">
                <a:solidFill>
                  <a:prstClr val="black"/>
                </a:solidFill>
                <a:latin typeface="Meiryo UI" panose="020B0604030504040204" pitchFamily="50" charset="-128"/>
                <a:ea typeface="Meiryo UI" panose="020B0604030504040204" pitchFamily="50" charset="-128"/>
              </a:endParaRPr>
            </a:p>
            <a:p>
              <a:pPr marL="309563" indent="-22860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地域の清掃業者に委託等を行う場合、サービス・活動Ａとなる</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DF76B9F4-B05A-9824-A3CF-01B324F5F9B9}"/>
                </a:ext>
              </a:extLst>
            </p:cNvPr>
            <p:cNvSpPr txBox="1"/>
            <p:nvPr/>
          </p:nvSpPr>
          <p:spPr>
            <a:xfrm>
              <a:off x="1269996" y="5480318"/>
              <a:ext cx="4757421" cy="1261884"/>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通院・買い物等の移動支援や移送前後の生活支援</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09563" indent="-219075">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地域住民の互助活動としての移動支援と付き添いであり、行き先は、介護予防・社会参加の推進の観点から、市町村と地域住民とが協議のもと定める</a:t>
              </a:r>
              <a:endParaRPr lang="en-US" altLang="ja-JP" sz="1050" dirty="0">
                <a:solidFill>
                  <a:prstClr val="black"/>
                </a:solidFill>
                <a:latin typeface="Meiryo UI" panose="020B0604030504040204" pitchFamily="50" charset="-128"/>
                <a:ea typeface="Meiryo UI" panose="020B0604030504040204" pitchFamily="50" charset="-128"/>
              </a:endParaRPr>
            </a:p>
            <a:p>
              <a:pPr marL="309563" indent="-219075">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原則としてサービス・活動Ｂ・Ｄでの実施を想定しているが、中間支援組織等への委託を行う場合はサービス・活動Ａの一部として実施することも可能</a:t>
              </a:r>
              <a:endParaRPr lang="en-US" altLang="ja-JP" sz="1050" dirty="0">
                <a:solidFill>
                  <a:prstClr val="black"/>
                </a:solidFill>
                <a:latin typeface="Meiryo UI" panose="020B0604030504040204" pitchFamily="50" charset="-128"/>
                <a:ea typeface="Meiryo UI" panose="020B0604030504040204" pitchFamily="50" charset="-128"/>
              </a:endParaRPr>
            </a:p>
            <a:p>
              <a:pPr marL="276225" indent="-185738">
                <a:spcBef>
                  <a:spcPts val="600"/>
                </a:spcBef>
                <a:buClr>
                  <a:srgbClr val="9BBB59"/>
                </a:buClr>
                <a:defRPr/>
              </a:pP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買い物支援については、通所型サービスを実施する場所あてに共同で配送を依頼することや、　移動販売を訪問型サービス・活動Ａとして実施することなども想定される</a:t>
              </a:r>
            </a:p>
          </p:txBody>
        </p:sp>
        <p:sp>
          <p:nvSpPr>
            <p:cNvPr id="28" name="テキスト ボックス 27">
              <a:extLst>
                <a:ext uri="{FF2B5EF4-FFF2-40B4-BE49-F238E27FC236}">
                  <a16:creationId xmlns:a16="http://schemas.microsoft.com/office/drawing/2014/main" id="{B7B56B9E-7AF3-8491-958E-1B97A850ACD6}"/>
                </a:ext>
              </a:extLst>
            </p:cNvPr>
            <p:cNvSpPr txBox="1"/>
            <p:nvPr/>
          </p:nvSpPr>
          <p:spPr>
            <a:xfrm>
              <a:off x="6164578" y="3059365"/>
              <a:ext cx="4757421" cy="1107996"/>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地域住民が担い手となって活動することができる活動</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03213" indent="-2222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多世代の地域住民が高齢者や例えば子どもなどの見守りを行う場、高齢者が自身のスキルを活かし、他の高齢者の支援を行う場、例えば農業などの地域産業と連動し、食品の加工や農作業などを行う場（多様なサービス・活動の利用者が、自身ができる範囲で活動することも想定される）</a:t>
              </a:r>
              <a:endParaRPr lang="en-US" altLang="ja-JP" sz="1050" dirty="0">
                <a:solidFill>
                  <a:prstClr val="black"/>
                </a:solidFill>
                <a:latin typeface="Meiryo UI" panose="020B0604030504040204" pitchFamily="50" charset="-128"/>
                <a:ea typeface="Meiryo UI" panose="020B0604030504040204" pitchFamily="50" charset="-128"/>
              </a:endParaRPr>
            </a:p>
            <a:p>
              <a:pPr marL="303213" indent="-2222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訪問型サービスと同様</a:t>
              </a:r>
            </a:p>
          </p:txBody>
        </p:sp>
        <p:sp>
          <p:nvSpPr>
            <p:cNvPr id="30" name="テキスト ボックス 29">
              <a:extLst>
                <a:ext uri="{FF2B5EF4-FFF2-40B4-BE49-F238E27FC236}">
                  <a16:creationId xmlns:a16="http://schemas.microsoft.com/office/drawing/2014/main" id="{0A8987B6-D360-84EB-C05E-5FB30A02D272}"/>
                </a:ext>
              </a:extLst>
            </p:cNvPr>
            <p:cNvSpPr txBox="1"/>
            <p:nvPr/>
          </p:nvSpPr>
          <p:spPr>
            <a:xfrm>
              <a:off x="6164577" y="4091614"/>
              <a:ext cx="4757421" cy="938719"/>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セルフケアの推進のため一定の期間を定めて行う運動習慣づけのための活動</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17500" indent="-2349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外出機会の低下等がみられる者、サービス・活動Ｃの利用終了直後の者などに対する運動習慣づけのための活動</a:t>
              </a:r>
              <a:endParaRPr lang="en-US" altLang="ja-JP" sz="1050" dirty="0">
                <a:solidFill>
                  <a:prstClr val="black"/>
                </a:solidFill>
                <a:latin typeface="Meiryo UI" panose="020B0604030504040204" pitchFamily="50" charset="-128"/>
                <a:ea typeface="Meiryo UI" panose="020B0604030504040204" pitchFamily="50" charset="-128"/>
              </a:endParaRPr>
            </a:p>
            <a:p>
              <a:pPr marL="317500" indent="-234950">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民間の運動・健康づくり施設への委託等（期間を定めて支援し、終了後は自主的な活動（セルフケア）に移行すること）を想定</a:t>
              </a:r>
            </a:p>
          </p:txBody>
        </p:sp>
        <p:sp>
          <p:nvSpPr>
            <p:cNvPr id="31" name="テキスト ボックス 30">
              <a:extLst>
                <a:ext uri="{FF2B5EF4-FFF2-40B4-BE49-F238E27FC236}">
                  <a16:creationId xmlns:a16="http://schemas.microsoft.com/office/drawing/2014/main" id="{4435FD09-2562-AB9E-92A3-71CF92D415E4}"/>
                </a:ext>
              </a:extLst>
            </p:cNvPr>
            <p:cNvSpPr txBox="1"/>
            <p:nvPr/>
          </p:nvSpPr>
          <p:spPr>
            <a:xfrm>
              <a:off x="6164575" y="4979373"/>
              <a:ext cx="4757421" cy="1107996"/>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高齢者の社会参加のための生涯学習等を含む多様な活動</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20675" indent="-238125">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高齢者が興味・関心があり、今後の外出機会の向上や社会参加に資する活動と連動するような、</a:t>
              </a:r>
              <a:r>
                <a:rPr lang="en-US" altLang="ja-JP" sz="1050" dirty="0">
                  <a:solidFill>
                    <a:prstClr val="black"/>
                  </a:solidFill>
                  <a:latin typeface="Meiryo UI" panose="020B0604030504040204" pitchFamily="50" charset="-128"/>
                  <a:ea typeface="Meiryo UI" panose="020B0604030504040204" pitchFamily="50" charset="-128"/>
                </a:rPr>
                <a:t>IT</a:t>
              </a:r>
              <a:r>
                <a:rPr lang="ja-JP" altLang="en-US" sz="1050" dirty="0">
                  <a:solidFill>
                    <a:prstClr val="black"/>
                  </a:solidFill>
                  <a:latin typeface="Meiryo UI" panose="020B0604030504040204" pitchFamily="50" charset="-128"/>
                  <a:ea typeface="Meiryo UI" panose="020B0604030504040204" pitchFamily="50" charset="-128"/>
                </a:rPr>
                <a:t>リテラシーの向上やスキルアップのための学習活動やサークル活動等への参加を支援</a:t>
              </a:r>
              <a:endParaRPr lang="en-US" altLang="ja-JP" sz="1050" dirty="0">
                <a:solidFill>
                  <a:prstClr val="black"/>
                </a:solidFill>
                <a:latin typeface="Meiryo UI" panose="020B0604030504040204" pitchFamily="50" charset="-128"/>
                <a:ea typeface="Meiryo UI" panose="020B0604030504040204" pitchFamily="50" charset="-128"/>
              </a:endParaRPr>
            </a:p>
            <a:p>
              <a:pPr marL="320675" indent="-238125">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当該活動を実施する多様な主体への委託等が想定（利用者の自己負担等に関わりのない活動経費の一部を定額で支援する手法が適切）</a:t>
              </a:r>
            </a:p>
          </p:txBody>
        </p:sp>
        <p:sp>
          <p:nvSpPr>
            <p:cNvPr id="32" name="テキスト ボックス 31">
              <a:extLst>
                <a:ext uri="{FF2B5EF4-FFF2-40B4-BE49-F238E27FC236}">
                  <a16:creationId xmlns:a16="http://schemas.microsoft.com/office/drawing/2014/main" id="{4BF2FA93-01E8-AA2A-3C5A-218A55BF4816}"/>
                </a:ext>
              </a:extLst>
            </p:cNvPr>
            <p:cNvSpPr txBox="1"/>
            <p:nvPr/>
          </p:nvSpPr>
          <p:spPr>
            <a:xfrm>
              <a:off x="6164574" y="6026995"/>
              <a:ext cx="4757421" cy="769441"/>
            </a:xfrm>
            <a:prstGeom prst="rect">
              <a:avLst/>
            </a:prstGeom>
            <a:noFill/>
          </p:spPr>
          <p:txBody>
            <a:bodyPr wrap="square">
              <a:spAutoFit/>
            </a:bodyPr>
            <a:lstStyle/>
            <a:p>
              <a:pPr marL="171450" indent="-171450">
                <a:buClr>
                  <a:srgbClr val="9BBB59"/>
                </a:buClr>
                <a:buFont typeface="Wingdings" panose="05000000000000000000" pitchFamily="2" charset="2"/>
                <a:buChar char="l"/>
                <a:defRPr/>
              </a:pPr>
              <a:r>
                <a:rPr lang="ja-JP" altLang="en-US" sz="1100" b="1" dirty="0">
                  <a:solidFill>
                    <a:srgbClr val="9BBB59">
                      <a:lumMod val="75000"/>
                    </a:srgbClr>
                  </a:solidFill>
                  <a:latin typeface="Meiryo UI" panose="020B0604030504040204" pitchFamily="50" charset="-128"/>
                  <a:ea typeface="Meiryo UI" panose="020B0604030504040204" pitchFamily="50" charset="-128"/>
                </a:rPr>
                <a:t>住民や地域の多様な主体相互の協力で行う入浴・食事等の支援</a:t>
              </a:r>
              <a:endParaRPr lang="en-US" altLang="ja-JP" sz="1100" b="1" dirty="0">
                <a:solidFill>
                  <a:srgbClr val="9BBB59">
                    <a:lumMod val="75000"/>
                  </a:srgbClr>
                </a:solidFill>
                <a:latin typeface="Meiryo UI" panose="020B0604030504040204" pitchFamily="50" charset="-128"/>
                <a:ea typeface="Meiryo UI" panose="020B0604030504040204" pitchFamily="50" charset="-128"/>
              </a:endParaRPr>
            </a:p>
            <a:p>
              <a:pPr marL="320675" indent="-230188">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多世代の地域住民が集まる場で、高齢者同士が入浴時の見守りや食事等の支援（配膳等）を行う活動</a:t>
              </a:r>
              <a:endParaRPr lang="en-US" altLang="ja-JP" sz="1050" dirty="0">
                <a:solidFill>
                  <a:prstClr val="black"/>
                </a:solidFill>
                <a:latin typeface="Meiryo UI" panose="020B0604030504040204" pitchFamily="50" charset="-128"/>
                <a:ea typeface="Meiryo UI" panose="020B0604030504040204" pitchFamily="50" charset="-128"/>
              </a:endParaRPr>
            </a:p>
            <a:p>
              <a:pPr marL="90488">
                <a:buClr>
                  <a:srgbClr val="9BBB59"/>
                </a:buClr>
                <a:defRPr/>
              </a:pPr>
              <a:r>
                <a:rPr lang="ja-JP" altLang="en-US" sz="1050" dirty="0">
                  <a:solidFill>
                    <a:prstClr val="black"/>
                  </a:solidFill>
                  <a:latin typeface="Meiryo UI" panose="020B0604030504040204" pitchFamily="50" charset="-128"/>
                  <a:ea typeface="Meiryo UI" panose="020B0604030504040204" pitchFamily="50" charset="-128"/>
                </a:rPr>
                <a:t>➥　入浴施設、公民館、図書館など地域の多様な空間を活用することを想定</a:t>
              </a:r>
            </a:p>
          </p:txBody>
        </p:sp>
      </p:grpSp>
      <p:sp>
        <p:nvSpPr>
          <p:cNvPr id="3" name="タイトル 18">
            <a:extLst>
              <a:ext uri="{FF2B5EF4-FFF2-40B4-BE49-F238E27FC236}">
                <a16:creationId xmlns:a16="http://schemas.microsoft.com/office/drawing/2014/main" id="{F73F7D8B-7B91-3A47-5125-58B09AFA0C82}"/>
              </a:ext>
            </a:extLst>
          </p:cNvPr>
          <p:cNvSpPr txBox="1">
            <a:spLocks/>
          </p:cNvSpPr>
          <p:nvPr/>
        </p:nvSpPr>
        <p:spPr>
          <a:xfrm>
            <a:off x="1143000" y="-1"/>
            <a:ext cx="9906000" cy="827999"/>
          </a:xfrm>
          <a:prstGeom prst="rect">
            <a:avLst/>
          </a:prstGeom>
        </p:spPr>
        <p:txBody>
          <a:bodyPr vert="horz" lIns="91440" tIns="45720" rIns="91440" bIns="45720" rtlCol="0" anchor="ctr">
            <a:normAutofit/>
          </a:bodyPr>
          <a:lstStyle>
            <a:lvl1pPr algn="ctr" defTabSz="844428" rtl="0" eaLnBrk="1" latinLnBrk="0" hangingPunct="1">
              <a:spcBef>
                <a:spcPct val="0"/>
              </a:spcBef>
              <a:buNone/>
              <a:defRPr kumimoji="1" sz="4063" kern="1200">
                <a:solidFill>
                  <a:schemeClr val="tx1"/>
                </a:solidFill>
                <a:latin typeface="+mj-lt"/>
                <a:ea typeface="+mj-ea"/>
                <a:cs typeface="+mj-cs"/>
              </a:defRPr>
            </a:lvl1pPr>
          </a:lstStyle>
          <a:p>
            <a:r>
              <a:rPr lang="ja-JP" altLang="en-US" sz="2000" b="1" dirty="0">
                <a:solidFill>
                  <a:srgbClr val="FFFFFF"/>
                </a:solidFill>
                <a:latin typeface="Meiryo UI" panose="020B0604030504040204" pitchFamily="50" charset="-128"/>
                <a:ea typeface="Meiryo UI" panose="020B0604030504040204" pitchFamily="50" charset="-128"/>
              </a:rPr>
              <a:t>多様なサービス・活動の例</a:t>
            </a:r>
            <a:r>
              <a:rPr lang="ja-JP" altLang="en-US" sz="1400" b="1" dirty="0">
                <a:solidFill>
                  <a:srgbClr val="FFFFFF"/>
                </a:solidFill>
                <a:latin typeface="Meiryo UI" panose="020B0604030504040204" pitchFamily="50" charset="-128"/>
                <a:ea typeface="Meiryo UI" panose="020B0604030504040204" pitchFamily="50" charset="-128"/>
              </a:rPr>
              <a:t>（令和６年度ガイドライン改正）</a:t>
            </a:r>
            <a:endParaRPr lang="ja-JP" altLang="en-US" sz="14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38CADA86-9D32-8EE1-52EA-8441C831819C}"/>
              </a:ext>
            </a:extLst>
          </p:cNvPr>
          <p:cNvSpPr txBox="1"/>
          <p:nvPr/>
        </p:nvSpPr>
        <p:spPr>
          <a:xfrm>
            <a:off x="10806545" y="6519437"/>
            <a:ext cx="1385455" cy="276999"/>
          </a:xfrm>
          <a:prstGeom prst="rect">
            <a:avLst/>
          </a:prstGeom>
          <a:noFill/>
        </p:spPr>
        <p:txBody>
          <a:bodyPr wrap="square" rtlCol="0">
            <a:spAutoFit/>
          </a:bodyPr>
          <a:lstStyle/>
          <a:p>
            <a:pPr algn="ctr"/>
            <a:r>
              <a:rPr kumimoji="1" lang="ja-JP" altLang="en-US" sz="1200" dirty="0"/>
              <a:t>厚生労働省資料</a:t>
            </a:r>
          </a:p>
        </p:txBody>
      </p:sp>
      <p:sp>
        <p:nvSpPr>
          <p:cNvPr id="7" name="テキスト ボックス 6">
            <a:extLst>
              <a:ext uri="{FF2B5EF4-FFF2-40B4-BE49-F238E27FC236}">
                <a16:creationId xmlns:a16="http://schemas.microsoft.com/office/drawing/2014/main" id="{11E3F2FA-43FE-32C4-3AB5-EF41BDFDD7E2}"/>
              </a:ext>
            </a:extLst>
          </p:cNvPr>
          <p:cNvSpPr txBox="1"/>
          <p:nvPr/>
        </p:nvSpPr>
        <p:spPr>
          <a:xfrm>
            <a:off x="415637" y="158044"/>
            <a:ext cx="727363" cy="400110"/>
          </a:xfrm>
          <a:prstGeom prst="rect">
            <a:avLst/>
          </a:prstGeom>
          <a:noFill/>
        </p:spPr>
        <p:txBody>
          <a:bodyPr wrap="square" rtlCol="0">
            <a:spAutoFit/>
          </a:bodyPr>
          <a:lstStyle/>
          <a:p>
            <a:r>
              <a:rPr kumimoji="1" lang="ja-JP" altLang="en-US" sz="2000" b="1" dirty="0">
                <a:solidFill>
                  <a:schemeClr val="bg1"/>
                </a:solidFill>
              </a:rPr>
              <a:t>参考</a:t>
            </a:r>
            <a:endParaRPr kumimoji="1" lang="ja-JP" altLang="en-US" b="1" dirty="0">
              <a:solidFill>
                <a:schemeClr val="bg1"/>
              </a:solidFill>
            </a:endParaRPr>
          </a:p>
        </p:txBody>
      </p:sp>
    </p:spTree>
    <p:extLst>
      <p:ext uri="{BB962C8B-B14F-4D97-AF65-F5344CB8AC3E}">
        <p14:creationId xmlns:p14="http://schemas.microsoft.com/office/powerpoint/2010/main" val="2783314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A055A-56F2-467E-E080-CF50FCCBE3A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95DD2AD-B951-2992-90B4-42784334A4EE}"/>
              </a:ext>
            </a:extLst>
          </p:cNvPr>
          <p:cNvSpPr>
            <a:spLocks noGrp="1"/>
          </p:cNvSpPr>
          <p:nvPr>
            <p:ph type="ctrTitle"/>
          </p:nvPr>
        </p:nvSpPr>
        <p:spPr>
          <a:xfrm>
            <a:off x="1524000" y="452726"/>
            <a:ext cx="9144000" cy="563562"/>
          </a:xfrm>
        </p:spPr>
        <p:txBody>
          <a:bodyPr>
            <a:noAutofit/>
          </a:bodyPr>
          <a:lstStyle/>
          <a:p>
            <a:r>
              <a:rPr kumimoji="1" lang="ja-JP" altLang="en-US" sz="2800" dirty="0">
                <a:latin typeface="ＭＳ ゴシック" panose="020B0609070205080204" pitchFamily="49" charset="-128"/>
                <a:ea typeface="ＭＳ ゴシック" panose="020B0609070205080204" pitchFamily="49" charset="-128"/>
              </a:rPr>
              <a:t>地域づくりのデザインを描こう！</a:t>
            </a:r>
            <a:br>
              <a:rPr kumimoji="1" lang="en-US" altLang="ja-JP" sz="2800" dirty="0">
                <a:latin typeface="ＭＳ ゴシック" panose="020B0609070205080204" pitchFamily="49" charset="-128"/>
                <a:ea typeface="ＭＳ ゴシック" panose="020B0609070205080204" pitchFamily="49" charset="-128"/>
              </a:rPr>
            </a:br>
            <a:r>
              <a:rPr kumimoji="1" lang="ja-JP" altLang="en-US" sz="2800" dirty="0">
                <a:latin typeface="ＭＳ ゴシック" panose="020B0609070205080204" pitchFamily="49" charset="-128"/>
                <a:ea typeface="ＭＳ ゴシック" panose="020B0609070205080204" pitchFamily="49" charset="-128"/>
              </a:rPr>
              <a:t>～総合事業ガイドラインの改正は見直しのチャンス～</a:t>
            </a:r>
          </a:p>
        </p:txBody>
      </p:sp>
      <p:sp>
        <p:nvSpPr>
          <p:cNvPr id="4" name="テキスト ボックス 3">
            <a:extLst>
              <a:ext uri="{FF2B5EF4-FFF2-40B4-BE49-F238E27FC236}">
                <a16:creationId xmlns:a16="http://schemas.microsoft.com/office/drawing/2014/main" id="{C0359B8C-7B7C-5D2A-7C79-C5A83C5823CE}"/>
              </a:ext>
            </a:extLst>
          </p:cNvPr>
          <p:cNvSpPr txBox="1"/>
          <p:nvPr/>
        </p:nvSpPr>
        <p:spPr>
          <a:xfrm>
            <a:off x="411758" y="1101664"/>
            <a:ext cx="11439525" cy="56117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solidFill>
                  <a:schemeClr val="tx1"/>
                </a:solidFill>
              </a:rPr>
              <a:t>★事前学習　１</a:t>
            </a:r>
            <a:r>
              <a:rPr lang="en-US" altLang="ja-JP" sz="2000" u="sng" dirty="0">
                <a:solidFill>
                  <a:schemeClr val="tx1"/>
                </a:solidFill>
              </a:rPr>
              <a:t>【</a:t>
            </a:r>
            <a:r>
              <a:rPr lang="ja-JP" altLang="en-US" sz="2000" u="sng" dirty="0">
                <a:solidFill>
                  <a:schemeClr val="tx1"/>
                </a:solidFill>
              </a:rPr>
              <a:t>行政参加者の方は、追加で作業をお願いします。</a:t>
            </a:r>
            <a:r>
              <a:rPr lang="en-US" altLang="ja-JP" sz="2000" u="sng" dirty="0">
                <a:solidFill>
                  <a:schemeClr val="tx1"/>
                </a:solidFill>
              </a:rPr>
              <a:t>】</a:t>
            </a:r>
          </a:p>
          <a:p>
            <a:endParaRPr lang="en-US" altLang="ja-JP" sz="1600" dirty="0">
              <a:solidFill>
                <a:schemeClr val="tx1"/>
              </a:solidFill>
            </a:endParaRPr>
          </a:p>
          <a:p>
            <a:r>
              <a:rPr lang="ja-JP" altLang="en-US" sz="1600" dirty="0">
                <a:solidFill>
                  <a:schemeClr val="tx1"/>
                </a:solidFill>
              </a:rPr>
              <a:t>　　　行政参加者の方は、</a:t>
            </a:r>
            <a:r>
              <a:rPr lang="ja-JP" altLang="en-US" sz="1600" u="sng" dirty="0">
                <a:solidFill>
                  <a:schemeClr val="tx1"/>
                </a:solidFill>
              </a:rPr>
              <a:t>スライド１の★事前学習１</a:t>
            </a:r>
            <a:r>
              <a:rPr lang="ja-JP" altLang="en-US" sz="1600" dirty="0">
                <a:solidFill>
                  <a:schemeClr val="tx1"/>
                </a:solidFill>
              </a:rPr>
              <a:t>に加えて、下記の作業を行い、グラフを完成させてください。　　　</a:t>
            </a:r>
            <a:endParaRPr lang="en-US" altLang="ja-JP" sz="1600" dirty="0">
              <a:solidFill>
                <a:schemeClr val="tx1"/>
              </a:solidFill>
            </a:endParaRPr>
          </a:p>
          <a:p>
            <a:endParaRPr lang="en-US" altLang="ja-JP" sz="1600" dirty="0">
              <a:solidFill>
                <a:schemeClr val="tx1"/>
              </a:solidFill>
            </a:endParaRPr>
          </a:p>
          <a:p>
            <a:r>
              <a:rPr lang="en-US" altLang="ja-JP" sz="1600" dirty="0">
                <a:solidFill>
                  <a:schemeClr val="tx1"/>
                </a:solidFill>
              </a:rPr>
              <a:t>【</a:t>
            </a:r>
            <a:r>
              <a:rPr lang="ja-JP" altLang="en-US" sz="1600" dirty="0">
                <a:solidFill>
                  <a:schemeClr val="tx1"/>
                </a:solidFill>
              </a:rPr>
              <a:t>作業</a:t>
            </a:r>
            <a:r>
              <a:rPr lang="en-US" altLang="ja-JP" sz="1600" dirty="0">
                <a:solidFill>
                  <a:schemeClr val="tx1"/>
                </a:solidFill>
              </a:rPr>
              <a:t>】</a:t>
            </a:r>
            <a:r>
              <a:rPr lang="ja-JP" altLang="en-US" sz="1600" dirty="0">
                <a:solidFill>
                  <a:schemeClr val="tx1"/>
                </a:solidFill>
              </a:rPr>
              <a:t>　 ④総合事業の充実に向けたワークシート（三菱</a:t>
            </a:r>
            <a:r>
              <a:rPr lang="en-US" altLang="ja-JP" sz="1600" dirty="0">
                <a:solidFill>
                  <a:schemeClr val="tx1"/>
                </a:solidFill>
              </a:rPr>
              <a:t>UFJ</a:t>
            </a:r>
            <a:r>
              <a:rPr lang="ja-JP" altLang="en-US" sz="1600" dirty="0">
                <a:solidFill>
                  <a:schemeClr val="tx1"/>
                </a:solidFill>
              </a:rPr>
              <a:t>リサーチ＆コンサルティング作成）の</a:t>
            </a:r>
            <a:endParaRPr lang="en-US" altLang="ja-JP" sz="1600" dirty="0">
              <a:solidFill>
                <a:schemeClr val="tx1"/>
              </a:solidFill>
            </a:endParaRPr>
          </a:p>
          <a:p>
            <a:r>
              <a:rPr lang="ja-JP" altLang="en-US" sz="1600" dirty="0">
                <a:solidFill>
                  <a:schemeClr val="tx1"/>
                </a:solidFill>
              </a:rPr>
              <a:t>　　　　　　ワークシート</a:t>
            </a:r>
            <a:r>
              <a:rPr lang="en-US" altLang="ja-JP" sz="1600" dirty="0">
                <a:solidFill>
                  <a:schemeClr val="tx1"/>
                </a:solidFill>
              </a:rPr>
              <a:t>4</a:t>
            </a:r>
            <a:r>
              <a:rPr lang="ja-JP" altLang="en-US" sz="1600" dirty="0">
                <a:solidFill>
                  <a:schemeClr val="tx1"/>
                </a:solidFill>
              </a:rPr>
              <a:t>－</a:t>
            </a:r>
            <a:r>
              <a:rPr lang="en-US" altLang="ja-JP" sz="1600" dirty="0">
                <a:solidFill>
                  <a:schemeClr val="tx1"/>
                </a:solidFill>
              </a:rPr>
              <a:t>2.</a:t>
            </a:r>
            <a:r>
              <a:rPr lang="ja-JP" altLang="en-US" sz="1600" dirty="0">
                <a:solidFill>
                  <a:schemeClr val="tx1"/>
                </a:solidFill>
              </a:rPr>
              <a:t>制約条件の中における持続可能性において、</a:t>
            </a:r>
            <a:endParaRPr lang="en-US" altLang="ja-JP" sz="1600" dirty="0">
              <a:solidFill>
                <a:schemeClr val="tx1"/>
              </a:solidFill>
            </a:endParaRPr>
          </a:p>
          <a:p>
            <a:r>
              <a:rPr lang="ja-JP" altLang="en-US" sz="1600" dirty="0">
                <a:solidFill>
                  <a:schemeClr val="tx1"/>
                </a:solidFill>
              </a:rPr>
              <a:t>　　　　　　</a:t>
            </a:r>
            <a:r>
              <a:rPr lang="ja-JP" altLang="en-US" sz="1600" u="sng" dirty="0">
                <a:solidFill>
                  <a:schemeClr val="tx1"/>
                </a:solidFill>
              </a:rPr>
              <a:t>地域支援事業交付金事業実績報告書のファイルを挿入し、グラフを完成させてください</a:t>
            </a:r>
            <a:r>
              <a:rPr lang="ja-JP" altLang="en-US" sz="1600" dirty="0">
                <a:solidFill>
                  <a:schemeClr val="tx1"/>
                </a:solidFill>
              </a:rPr>
              <a:t>。</a:t>
            </a:r>
            <a:endParaRPr lang="en-US" altLang="ja-JP" sz="1600" dirty="0">
              <a:solidFill>
                <a:schemeClr val="tx1"/>
              </a:solidFill>
            </a:endParaRPr>
          </a:p>
          <a:p>
            <a:endParaRPr lang="en-US" altLang="ja-JP" sz="1600" dirty="0">
              <a:solidFill>
                <a:schemeClr val="tx1"/>
              </a:solidFill>
            </a:endParaRPr>
          </a:p>
          <a:p>
            <a:pPr>
              <a:lnSpc>
                <a:spcPts val="1400"/>
              </a:lnSpc>
            </a:pPr>
            <a:r>
              <a:rPr lang="en-US" altLang="ja-JP" sz="1600" dirty="0">
                <a:solidFill>
                  <a:srgbClr val="FF0000"/>
                </a:solidFill>
              </a:rPr>
              <a:t>【</a:t>
            </a:r>
            <a:r>
              <a:rPr lang="ja-JP" altLang="en-US" sz="1600" dirty="0">
                <a:solidFill>
                  <a:srgbClr val="FF0000"/>
                </a:solidFill>
              </a:rPr>
              <a:t>注意事項</a:t>
            </a:r>
            <a:r>
              <a:rPr lang="en-US" altLang="ja-JP" sz="1600" dirty="0">
                <a:solidFill>
                  <a:srgbClr val="FF0000"/>
                </a:solidFill>
              </a:rPr>
              <a:t>】</a:t>
            </a:r>
            <a:r>
              <a:rPr lang="ja-JP" altLang="en-US" sz="1600" dirty="0">
                <a:solidFill>
                  <a:schemeClr val="tx1"/>
                </a:solidFill>
              </a:rPr>
              <a:t>　</a:t>
            </a:r>
            <a:endParaRPr lang="en-US" altLang="ja-JP" sz="1600" dirty="0">
              <a:solidFill>
                <a:schemeClr val="tx1"/>
              </a:solidFill>
            </a:endParaRPr>
          </a:p>
          <a:p>
            <a:pPr algn="l">
              <a:lnSpc>
                <a:spcPts val="1800"/>
              </a:lnSpc>
              <a:spcBef>
                <a:spcPts val="600"/>
              </a:spcBef>
              <a:spcAft>
                <a:spcPts val="600"/>
              </a:spcAft>
            </a:pPr>
            <a:r>
              <a:rPr lang="ja-JP" altLang="en-US" sz="1600" b="1" i="0" dirty="0">
                <a:solidFill>
                  <a:schemeClr val="tx1"/>
                </a:solidFill>
                <a:effectLst/>
                <a:latin typeface="__Inter_b59874"/>
              </a:rPr>
              <a:t>　１　マクロファイルの取扱いについて</a:t>
            </a:r>
            <a:br>
              <a:rPr lang="ja-JP" altLang="en-US" sz="1600" i="0" dirty="0">
                <a:solidFill>
                  <a:schemeClr val="tx1"/>
                </a:solidFill>
                <a:effectLst/>
                <a:latin typeface="__Inter_b59874"/>
              </a:rPr>
            </a:br>
            <a:r>
              <a:rPr lang="ja-JP" altLang="en-US" sz="1600" i="0" dirty="0">
                <a:solidFill>
                  <a:schemeClr val="tx1"/>
                </a:solidFill>
                <a:effectLst/>
                <a:latin typeface="__Inter_b59874"/>
              </a:rPr>
              <a:t>　　　職場のパソコンのセキュリティ上、マクロファイルの取り扱いが難しい場合には、各市町の</a:t>
            </a:r>
            <a:r>
              <a:rPr lang="ja-JP" altLang="en-US" sz="1600" dirty="0">
                <a:solidFill>
                  <a:schemeClr val="tx1"/>
                </a:solidFill>
                <a:latin typeface="__Inter_b59874"/>
              </a:rPr>
              <a:t>情報</a:t>
            </a:r>
            <a:r>
              <a:rPr lang="ja-JP" altLang="en-US" sz="1600" i="0" dirty="0">
                <a:solidFill>
                  <a:schemeClr val="tx1"/>
                </a:solidFill>
                <a:effectLst/>
                <a:latin typeface="__Inter_b59874"/>
              </a:rPr>
              <a:t>システム担当部署に</a:t>
            </a:r>
            <a:endParaRPr lang="en-US" altLang="ja-JP" sz="1600" i="0" dirty="0">
              <a:solidFill>
                <a:schemeClr val="tx1"/>
              </a:solidFill>
              <a:effectLst/>
              <a:latin typeface="__Inter_b59874"/>
            </a:endParaRPr>
          </a:p>
          <a:p>
            <a:pPr algn="l">
              <a:lnSpc>
                <a:spcPts val="1800"/>
              </a:lnSpc>
              <a:spcBef>
                <a:spcPts val="600"/>
              </a:spcBef>
              <a:spcAft>
                <a:spcPts val="600"/>
              </a:spcAft>
            </a:pPr>
            <a:r>
              <a:rPr lang="ja-JP" altLang="en-US" sz="1600" dirty="0">
                <a:solidFill>
                  <a:schemeClr val="tx1"/>
                </a:solidFill>
                <a:latin typeface="__Inter_b59874"/>
              </a:rPr>
              <a:t>　　　</a:t>
            </a:r>
            <a:r>
              <a:rPr lang="ja-JP" altLang="en-US" sz="1600" i="0" dirty="0">
                <a:solidFill>
                  <a:schemeClr val="tx1"/>
                </a:solidFill>
                <a:effectLst/>
                <a:latin typeface="__Inter_b59874"/>
              </a:rPr>
              <a:t>ご相談いただくとともに、可能な範囲でご対応いただければ</a:t>
            </a:r>
            <a:r>
              <a:rPr lang="ja-JP" altLang="en-US" sz="1600" dirty="0">
                <a:solidFill>
                  <a:schemeClr val="tx1"/>
                </a:solidFill>
                <a:latin typeface="__Inter_b59874"/>
              </a:rPr>
              <a:t>幸いです</a:t>
            </a:r>
            <a:r>
              <a:rPr lang="ja-JP" altLang="en-US" sz="1600" i="0" dirty="0">
                <a:solidFill>
                  <a:schemeClr val="tx1"/>
                </a:solidFill>
                <a:effectLst/>
                <a:latin typeface="__Inter_b59874"/>
              </a:rPr>
              <a:t>。</a:t>
            </a:r>
            <a:endParaRPr lang="en-US" altLang="ja-JP" sz="1600" i="0" dirty="0">
              <a:solidFill>
                <a:schemeClr val="tx1"/>
              </a:solidFill>
              <a:effectLst/>
              <a:latin typeface="__Inter_b59874"/>
            </a:endParaRPr>
          </a:p>
          <a:p>
            <a:pPr algn="l">
              <a:lnSpc>
                <a:spcPts val="1800"/>
              </a:lnSpc>
              <a:spcBef>
                <a:spcPts val="600"/>
              </a:spcBef>
              <a:spcAft>
                <a:spcPts val="600"/>
              </a:spcAft>
            </a:pPr>
            <a:r>
              <a:rPr lang="ja-JP" altLang="en-US" sz="1600" dirty="0">
                <a:solidFill>
                  <a:schemeClr val="tx1"/>
                </a:solidFill>
                <a:latin typeface="__Inter_b59874"/>
              </a:rPr>
              <a:t>　</a:t>
            </a:r>
            <a:r>
              <a:rPr lang="ja-JP" altLang="en-US" sz="1600" b="1" i="0" dirty="0">
                <a:solidFill>
                  <a:schemeClr val="tx1"/>
                </a:solidFill>
                <a:effectLst/>
                <a:latin typeface="__Inter_b59874"/>
              </a:rPr>
              <a:t>２　地域支援事業交付金担当者との相談について</a:t>
            </a:r>
            <a:br>
              <a:rPr lang="ja-JP" altLang="en-US" sz="1600" i="0" dirty="0">
                <a:solidFill>
                  <a:schemeClr val="tx1"/>
                </a:solidFill>
                <a:effectLst/>
                <a:latin typeface="__Inter_b59874"/>
              </a:rPr>
            </a:br>
            <a:r>
              <a:rPr lang="ja-JP" altLang="en-US" sz="1600" i="0" dirty="0">
                <a:solidFill>
                  <a:schemeClr val="tx1"/>
                </a:solidFill>
                <a:effectLst/>
                <a:latin typeface="__Inter_b59874"/>
              </a:rPr>
              <a:t>　　　地域支援事業交付金担当者ではない行政担当者の方は、担当者と相談のうえで、ファイルを挿入し、可能な範囲でグ</a:t>
            </a:r>
            <a:endParaRPr lang="en-US" altLang="ja-JP" sz="1600" i="0" dirty="0">
              <a:solidFill>
                <a:schemeClr val="tx1"/>
              </a:solidFill>
              <a:effectLst/>
              <a:latin typeface="__Inter_b59874"/>
            </a:endParaRPr>
          </a:p>
          <a:p>
            <a:pPr algn="l">
              <a:lnSpc>
                <a:spcPts val="1800"/>
              </a:lnSpc>
              <a:spcBef>
                <a:spcPts val="600"/>
              </a:spcBef>
              <a:spcAft>
                <a:spcPts val="600"/>
              </a:spcAft>
            </a:pPr>
            <a:r>
              <a:rPr lang="ja-JP" altLang="en-US" sz="1600" dirty="0">
                <a:solidFill>
                  <a:schemeClr val="tx1"/>
                </a:solidFill>
                <a:latin typeface="__Inter_b59874"/>
              </a:rPr>
              <a:t>　　　</a:t>
            </a:r>
            <a:r>
              <a:rPr lang="ja-JP" altLang="en-US" sz="1600" i="0" dirty="0">
                <a:solidFill>
                  <a:schemeClr val="tx1"/>
                </a:solidFill>
                <a:effectLst/>
                <a:latin typeface="__Inter_b59874"/>
              </a:rPr>
              <a:t>ラフを完成させていただけますと幸いです。</a:t>
            </a:r>
          </a:p>
          <a:p>
            <a:pPr algn="l">
              <a:lnSpc>
                <a:spcPts val="1800"/>
              </a:lnSpc>
              <a:spcBef>
                <a:spcPts val="600"/>
              </a:spcBef>
              <a:spcAft>
                <a:spcPts val="600"/>
              </a:spcAft>
            </a:pPr>
            <a:r>
              <a:rPr lang="ja-JP" altLang="en-US" sz="1600" i="0" dirty="0">
                <a:solidFill>
                  <a:schemeClr val="tx1"/>
                </a:solidFill>
                <a:effectLst/>
                <a:latin typeface="__Inter_b59874"/>
              </a:rPr>
              <a:t>　</a:t>
            </a:r>
            <a:r>
              <a:rPr lang="ja-JP" altLang="en-US" sz="1600" b="1" i="0" dirty="0">
                <a:solidFill>
                  <a:schemeClr val="tx1"/>
                </a:solidFill>
                <a:effectLst/>
                <a:latin typeface="__Inter_b59874"/>
              </a:rPr>
              <a:t>３　グループワークでの共有について</a:t>
            </a:r>
            <a:br>
              <a:rPr lang="ja-JP" altLang="en-US" sz="1600" i="0" dirty="0">
                <a:solidFill>
                  <a:schemeClr val="tx1"/>
                </a:solidFill>
                <a:effectLst/>
                <a:latin typeface="__Inter_b59874"/>
              </a:rPr>
            </a:br>
            <a:r>
              <a:rPr lang="ja-JP" altLang="en-US" sz="1600" i="0" dirty="0">
                <a:solidFill>
                  <a:schemeClr val="tx1"/>
                </a:solidFill>
                <a:effectLst/>
                <a:latin typeface="__Inter_b59874"/>
              </a:rPr>
              <a:t>　　　当日のグループワークにおいて、地域支援事業交付金の実績額のグラフを</a:t>
            </a:r>
            <a:r>
              <a:rPr lang="ja-JP" altLang="en-US" sz="1600" dirty="0">
                <a:solidFill>
                  <a:schemeClr val="tx1"/>
                </a:solidFill>
                <a:latin typeface="__Inter_b59874"/>
              </a:rPr>
              <a:t>他</a:t>
            </a:r>
            <a:r>
              <a:rPr lang="ja-JP" altLang="en-US" sz="1600" i="0" dirty="0">
                <a:solidFill>
                  <a:schemeClr val="tx1"/>
                </a:solidFill>
                <a:effectLst/>
                <a:latin typeface="__Inter_b59874"/>
              </a:rPr>
              <a:t>の参加者と共有できる場合は、完成した</a:t>
            </a:r>
            <a:endParaRPr lang="en-US" altLang="ja-JP" sz="1600" i="0" dirty="0">
              <a:solidFill>
                <a:schemeClr val="tx1"/>
              </a:solidFill>
              <a:effectLst/>
              <a:latin typeface="__Inter_b59874"/>
            </a:endParaRPr>
          </a:p>
          <a:p>
            <a:pPr algn="l">
              <a:lnSpc>
                <a:spcPts val="1800"/>
              </a:lnSpc>
              <a:spcBef>
                <a:spcPts val="600"/>
              </a:spcBef>
              <a:spcAft>
                <a:spcPts val="600"/>
              </a:spcAft>
            </a:pPr>
            <a:r>
              <a:rPr lang="ja-JP" altLang="en-US" sz="1600" dirty="0">
                <a:solidFill>
                  <a:schemeClr val="tx1"/>
                </a:solidFill>
                <a:latin typeface="__Inter_b59874"/>
              </a:rPr>
              <a:t>　　　</a:t>
            </a:r>
            <a:r>
              <a:rPr lang="ja-JP" altLang="en-US" sz="1600" i="0" dirty="0">
                <a:solidFill>
                  <a:schemeClr val="tx1"/>
                </a:solidFill>
                <a:effectLst/>
                <a:latin typeface="__Inter_b59874"/>
              </a:rPr>
              <a:t>ワークシートをご持参のうえご参加してください。ただし、グラフの共有が難しい場合は、</a:t>
            </a:r>
            <a:r>
              <a:rPr lang="ja-JP" altLang="en-US" sz="1600" dirty="0">
                <a:solidFill>
                  <a:schemeClr val="tx1"/>
                </a:solidFill>
                <a:latin typeface="__Inter_b59874"/>
              </a:rPr>
              <a:t>この部分は</a:t>
            </a:r>
            <a:r>
              <a:rPr lang="ja-JP" altLang="en-US" sz="1600" i="0" dirty="0">
                <a:solidFill>
                  <a:schemeClr val="tx1"/>
                </a:solidFill>
                <a:effectLst/>
                <a:latin typeface="__Inter_b59874"/>
              </a:rPr>
              <a:t>ご準備いただ</a:t>
            </a:r>
            <a:endParaRPr lang="en-US" altLang="ja-JP" sz="1600" i="0" dirty="0">
              <a:solidFill>
                <a:schemeClr val="tx1"/>
              </a:solidFill>
              <a:effectLst/>
              <a:latin typeface="__Inter_b59874"/>
            </a:endParaRPr>
          </a:p>
          <a:p>
            <a:pPr algn="l">
              <a:lnSpc>
                <a:spcPts val="1800"/>
              </a:lnSpc>
              <a:spcBef>
                <a:spcPts val="600"/>
              </a:spcBef>
              <a:spcAft>
                <a:spcPts val="600"/>
              </a:spcAft>
            </a:pPr>
            <a:r>
              <a:rPr lang="ja-JP" altLang="en-US" sz="1600" dirty="0">
                <a:solidFill>
                  <a:schemeClr val="tx1"/>
                </a:solidFill>
                <a:latin typeface="__Inter_b59874"/>
              </a:rPr>
              <a:t>　　　</a:t>
            </a:r>
            <a:r>
              <a:rPr lang="ja-JP" altLang="en-US" sz="1600" i="0" dirty="0">
                <a:solidFill>
                  <a:schemeClr val="tx1"/>
                </a:solidFill>
                <a:effectLst/>
                <a:latin typeface="__Inter_b59874"/>
              </a:rPr>
              <a:t>く必要はございません。</a:t>
            </a:r>
            <a:endParaRPr lang="en-US" altLang="ja-JP" sz="1600" i="0" dirty="0">
              <a:solidFill>
                <a:schemeClr val="tx1"/>
              </a:solidFill>
              <a:effectLst/>
              <a:latin typeface="__Inter_b59874"/>
            </a:endParaRPr>
          </a:p>
        </p:txBody>
      </p:sp>
    </p:spTree>
    <p:extLst>
      <p:ext uri="{BB962C8B-B14F-4D97-AF65-F5344CB8AC3E}">
        <p14:creationId xmlns:p14="http://schemas.microsoft.com/office/powerpoint/2010/main" val="79579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A0AE8-AACE-BCEA-30D5-0779A812515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B591CE4-C542-97E8-A43B-77E009423938}"/>
              </a:ext>
            </a:extLst>
          </p:cNvPr>
          <p:cNvSpPr>
            <a:spLocks noGrp="1"/>
          </p:cNvSpPr>
          <p:nvPr>
            <p:ph type="ctrTitle"/>
          </p:nvPr>
        </p:nvSpPr>
        <p:spPr>
          <a:xfrm>
            <a:off x="1524000" y="452726"/>
            <a:ext cx="9144000" cy="563562"/>
          </a:xfrm>
        </p:spPr>
        <p:txBody>
          <a:bodyPr>
            <a:noAutofit/>
          </a:bodyPr>
          <a:lstStyle/>
          <a:p>
            <a:r>
              <a:rPr kumimoji="1" lang="ja-JP" altLang="en-US" sz="2800" dirty="0">
                <a:latin typeface="ＭＳ ゴシック" panose="020B0609070205080204" pitchFamily="49" charset="-128"/>
                <a:ea typeface="ＭＳ ゴシック" panose="020B0609070205080204" pitchFamily="49" charset="-128"/>
              </a:rPr>
              <a:t>地域づくりのデザインを描こう！</a:t>
            </a:r>
            <a:br>
              <a:rPr kumimoji="1" lang="en-US" altLang="ja-JP" sz="2800" dirty="0">
                <a:latin typeface="ＭＳ ゴシック" panose="020B0609070205080204" pitchFamily="49" charset="-128"/>
                <a:ea typeface="ＭＳ ゴシック" panose="020B0609070205080204" pitchFamily="49" charset="-128"/>
              </a:rPr>
            </a:br>
            <a:r>
              <a:rPr kumimoji="1" lang="ja-JP" altLang="en-US" sz="2800" dirty="0">
                <a:latin typeface="ＭＳ ゴシック" panose="020B0609070205080204" pitchFamily="49" charset="-128"/>
                <a:ea typeface="ＭＳ ゴシック" panose="020B0609070205080204" pitchFamily="49" charset="-128"/>
              </a:rPr>
              <a:t>～総合事業ガイドラインの改正は見直しのチャンス～</a:t>
            </a:r>
          </a:p>
        </p:txBody>
      </p:sp>
      <p:sp>
        <p:nvSpPr>
          <p:cNvPr id="4" name="テキスト ボックス 3">
            <a:extLst>
              <a:ext uri="{FF2B5EF4-FFF2-40B4-BE49-F238E27FC236}">
                <a16:creationId xmlns:a16="http://schemas.microsoft.com/office/drawing/2014/main" id="{2D1EC7D0-A063-3A54-1D2E-790D1BF92EA6}"/>
              </a:ext>
            </a:extLst>
          </p:cNvPr>
          <p:cNvSpPr txBox="1"/>
          <p:nvPr/>
        </p:nvSpPr>
        <p:spPr>
          <a:xfrm>
            <a:off x="224590" y="1099682"/>
            <a:ext cx="11691474"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t>★事前学習　２</a:t>
            </a:r>
            <a:endParaRPr lang="en-US" altLang="ja-JP" sz="2000" u="sng" dirty="0"/>
          </a:p>
          <a:p>
            <a:pPr marL="342900" indent="-342900">
              <a:buFont typeface="Wingdings" panose="05000000000000000000" pitchFamily="2" charset="2"/>
              <a:buChar char="ü"/>
            </a:pPr>
            <a:r>
              <a:rPr lang="ja-JP" altLang="en-US" sz="2000" dirty="0"/>
              <a:t>自身が関わっている、関わったことがある</a:t>
            </a:r>
            <a:r>
              <a:rPr lang="en-US" altLang="ja-JP" sz="2000" dirty="0"/>
              <a:t>1</a:t>
            </a:r>
            <a:r>
              <a:rPr lang="ja-JP" altLang="en-US" sz="2000" dirty="0"/>
              <a:t>人の高齢者の困りごと（ニーズ）を思い浮かべながら、</a:t>
            </a:r>
            <a:endParaRPr lang="en-US" altLang="ja-JP" sz="2000" dirty="0"/>
          </a:p>
          <a:p>
            <a:r>
              <a:rPr lang="ja-JP" altLang="en-US" sz="2000" dirty="0">
                <a:solidFill>
                  <a:srgbClr val="FF0000"/>
                </a:solidFill>
              </a:rPr>
              <a:t>　 </a:t>
            </a:r>
            <a:r>
              <a:rPr lang="ja-JP" altLang="en-US" sz="2000" dirty="0">
                <a:solidFill>
                  <a:schemeClr val="tx1"/>
                </a:solidFill>
              </a:rPr>
              <a:t>そのニーズに対応するには、どのような資源や方法があるか考えてみましょう。（１つ以上）</a:t>
            </a:r>
            <a:endParaRPr lang="en-US" altLang="ja-JP" sz="2000" dirty="0">
              <a:solidFill>
                <a:schemeClr val="tx1"/>
              </a:solidFill>
            </a:endParaRPr>
          </a:p>
          <a:p>
            <a:r>
              <a:rPr lang="ja-JP" altLang="en-US" sz="2000" dirty="0">
                <a:solidFill>
                  <a:schemeClr val="tx1"/>
                </a:solidFill>
              </a:rPr>
              <a:t>　（介護サービスや高齢者関連サービスに限定せず、地域内のあらゆるサービスや人と人とのつなが</a:t>
            </a:r>
            <a:endParaRPr lang="en-US" altLang="ja-JP" sz="2000" dirty="0">
              <a:solidFill>
                <a:schemeClr val="tx1"/>
              </a:solidFill>
            </a:endParaRPr>
          </a:p>
          <a:p>
            <a:r>
              <a:rPr lang="ja-JP" altLang="en-US" sz="2000" dirty="0">
                <a:solidFill>
                  <a:schemeClr val="tx1"/>
                </a:solidFill>
              </a:rPr>
              <a:t>　　りの中で出来そうなこと等）</a:t>
            </a:r>
            <a:endParaRPr lang="en-US" altLang="ja-JP" sz="2000" dirty="0">
              <a:solidFill>
                <a:schemeClr val="tx1"/>
              </a:solidFill>
            </a:endParaRPr>
          </a:p>
          <a:p>
            <a:r>
              <a:rPr lang="ja-JP" altLang="en-US" sz="2000" dirty="0"/>
              <a:t>　　　　　　　　　　</a:t>
            </a:r>
            <a:r>
              <a:rPr lang="ja-JP" altLang="en-US" sz="2000" dirty="0">
                <a:solidFill>
                  <a:srgbClr val="0070C0"/>
                </a:solidFill>
              </a:rPr>
              <a:t>〇従前相当サービス（訪問・通所）から一部のサービスを切り出してみると</a:t>
            </a:r>
            <a:r>
              <a:rPr lang="en-US" altLang="ja-JP" sz="2000" dirty="0">
                <a:solidFill>
                  <a:srgbClr val="0070C0"/>
                </a:solidFill>
              </a:rPr>
              <a:t>…</a:t>
            </a:r>
          </a:p>
          <a:p>
            <a:r>
              <a:rPr lang="ja-JP" altLang="en-US" sz="2000" dirty="0"/>
              <a:t>　　　　　　　　　　　</a:t>
            </a:r>
            <a:r>
              <a:rPr lang="ja-JP" altLang="en-US" sz="2000" u="sng" dirty="0"/>
              <a:t>通所</a:t>
            </a:r>
            <a:endParaRPr lang="en-US" altLang="ja-JP" sz="2000" dirty="0"/>
          </a:p>
          <a:p>
            <a:r>
              <a:rPr lang="ja-JP" altLang="en-US" sz="2000" dirty="0"/>
              <a:t>　　　　　　　　　　　・送迎　　　　　　　</a:t>
            </a:r>
            <a:r>
              <a:rPr lang="en-US" altLang="ja-JP" sz="2000" dirty="0"/>
              <a:t>×</a:t>
            </a:r>
            <a:r>
              <a:rPr lang="ja-JP" altLang="en-US" sz="2000" dirty="0"/>
              <a:t>　　</a:t>
            </a:r>
            <a:r>
              <a:rPr lang="ja-JP" altLang="en-US" sz="2000" b="1" dirty="0">
                <a:solidFill>
                  <a:srgbClr val="0070C0"/>
                </a:solidFill>
              </a:rPr>
              <a:t>？</a:t>
            </a:r>
            <a:r>
              <a:rPr lang="ja-JP" altLang="en-US" sz="2000" dirty="0"/>
              <a:t>　　</a:t>
            </a:r>
            <a:endParaRPr lang="en-US" altLang="ja-JP" sz="2000" dirty="0"/>
          </a:p>
          <a:p>
            <a:r>
              <a:rPr lang="ja-JP" altLang="en-US" sz="2000" dirty="0"/>
              <a:t>　　　　　　　　　　　・食事の提供　　　　</a:t>
            </a:r>
            <a:r>
              <a:rPr lang="en-US" altLang="ja-JP" sz="2000" dirty="0"/>
              <a:t>×</a:t>
            </a:r>
            <a:r>
              <a:rPr lang="ja-JP" altLang="en-US" sz="2000" dirty="0"/>
              <a:t>　　</a:t>
            </a:r>
            <a:r>
              <a:rPr lang="ja-JP" altLang="en-US" sz="2000" b="1" dirty="0">
                <a:solidFill>
                  <a:srgbClr val="0070C0"/>
                </a:solidFill>
              </a:rPr>
              <a:t>？</a:t>
            </a:r>
            <a:endParaRPr lang="en-US" altLang="ja-JP" sz="2000" b="1" dirty="0">
              <a:solidFill>
                <a:srgbClr val="0070C0"/>
              </a:solidFill>
            </a:endParaRPr>
          </a:p>
          <a:p>
            <a:r>
              <a:rPr lang="ja-JP" altLang="en-US" sz="2000" dirty="0"/>
              <a:t>　　　　　　　　　　　・入浴　　　　　　　</a:t>
            </a:r>
            <a:r>
              <a:rPr lang="en-US" altLang="ja-JP" sz="2000" dirty="0"/>
              <a:t>×</a:t>
            </a:r>
            <a:r>
              <a:rPr lang="ja-JP" altLang="en-US" sz="2000" dirty="0"/>
              <a:t>　　</a:t>
            </a:r>
            <a:r>
              <a:rPr lang="ja-JP" altLang="en-US" sz="2000" b="1" dirty="0">
                <a:solidFill>
                  <a:srgbClr val="0070C0"/>
                </a:solidFill>
              </a:rPr>
              <a:t>？</a:t>
            </a:r>
            <a:endParaRPr lang="en-US" altLang="ja-JP" sz="2000" b="1" dirty="0">
              <a:solidFill>
                <a:srgbClr val="0070C0"/>
              </a:solidFill>
            </a:endParaRPr>
          </a:p>
          <a:p>
            <a:r>
              <a:rPr lang="ja-JP" altLang="en-US" sz="2000" dirty="0"/>
              <a:t>　　　　　　　　　　　・短時間リハ　　　　</a:t>
            </a:r>
            <a:r>
              <a:rPr lang="en-US" altLang="ja-JP" sz="2000" dirty="0"/>
              <a:t>×</a:t>
            </a:r>
            <a:r>
              <a:rPr lang="ja-JP" altLang="en-US" sz="2000" dirty="0"/>
              <a:t>　　</a:t>
            </a:r>
            <a:r>
              <a:rPr lang="ja-JP" altLang="en-US" sz="2000" b="1" dirty="0">
                <a:solidFill>
                  <a:srgbClr val="0070C0"/>
                </a:solidFill>
              </a:rPr>
              <a:t>？</a:t>
            </a:r>
            <a:endParaRPr lang="en-US" altLang="ja-JP" sz="2000" b="1" dirty="0">
              <a:solidFill>
                <a:srgbClr val="0070C0"/>
              </a:solidFill>
            </a:endParaRPr>
          </a:p>
          <a:p>
            <a:r>
              <a:rPr lang="ja-JP" altLang="en-US" sz="2000" dirty="0"/>
              <a:t>　　　　　　　　　　　・レクリエーション　</a:t>
            </a:r>
            <a:r>
              <a:rPr lang="en-US" altLang="ja-JP" sz="2000" dirty="0"/>
              <a:t>×</a:t>
            </a:r>
            <a:r>
              <a:rPr lang="ja-JP" altLang="en-US" sz="2000" dirty="0"/>
              <a:t>　　</a:t>
            </a:r>
            <a:r>
              <a:rPr lang="ja-JP" altLang="en-US" sz="2000" b="1" dirty="0">
                <a:solidFill>
                  <a:srgbClr val="0070C0"/>
                </a:solidFill>
              </a:rPr>
              <a:t>？</a:t>
            </a:r>
            <a:endParaRPr lang="en-US" altLang="ja-JP" sz="2000" b="1" dirty="0">
              <a:solidFill>
                <a:srgbClr val="0070C0"/>
              </a:solidFill>
            </a:endParaRPr>
          </a:p>
          <a:p>
            <a:r>
              <a:rPr lang="ja-JP" altLang="en-US" sz="2000" dirty="0"/>
              <a:t>　　　　　　　　　　　・コミュニケーション</a:t>
            </a:r>
            <a:r>
              <a:rPr lang="en-US" altLang="ja-JP" sz="2000" dirty="0"/>
              <a:t>×</a:t>
            </a:r>
            <a:r>
              <a:rPr lang="ja-JP" altLang="en-US" sz="2000" dirty="0"/>
              <a:t>　　</a:t>
            </a:r>
            <a:r>
              <a:rPr lang="ja-JP" altLang="en-US" sz="2000" b="1" dirty="0">
                <a:solidFill>
                  <a:srgbClr val="0070C0"/>
                </a:solidFill>
              </a:rPr>
              <a:t>？</a:t>
            </a:r>
            <a:endParaRPr lang="en-US" altLang="ja-JP" sz="2000" b="1" dirty="0">
              <a:solidFill>
                <a:srgbClr val="0070C0"/>
              </a:solidFill>
            </a:endParaRPr>
          </a:p>
          <a:p>
            <a:endParaRPr lang="en-US" altLang="ja-JP" sz="2000" dirty="0"/>
          </a:p>
          <a:p>
            <a:endParaRPr lang="en-US" altLang="ja-JP" sz="2000" dirty="0"/>
          </a:p>
          <a:p>
            <a:endParaRPr lang="en-US" altLang="ja-JP" sz="2000" dirty="0"/>
          </a:p>
          <a:p>
            <a:endParaRPr lang="en-US" altLang="ja-JP" sz="2000" dirty="0"/>
          </a:p>
          <a:p>
            <a:endParaRPr lang="en-US" altLang="ja-JP" sz="2000" dirty="0"/>
          </a:p>
        </p:txBody>
      </p:sp>
      <p:sp>
        <p:nvSpPr>
          <p:cNvPr id="8" name="テキスト ボックス 7">
            <a:extLst>
              <a:ext uri="{FF2B5EF4-FFF2-40B4-BE49-F238E27FC236}">
                <a16:creationId xmlns:a16="http://schemas.microsoft.com/office/drawing/2014/main" id="{FCCEA3F4-CC35-0D52-DC68-78CB45C0EB83}"/>
              </a:ext>
            </a:extLst>
          </p:cNvPr>
          <p:cNvSpPr txBox="1"/>
          <p:nvPr/>
        </p:nvSpPr>
        <p:spPr>
          <a:xfrm>
            <a:off x="689811" y="5123804"/>
            <a:ext cx="10977525" cy="1477328"/>
          </a:xfrm>
          <a:prstGeom prst="rect">
            <a:avLst/>
          </a:prstGeom>
          <a:noFill/>
          <a:ln w="38100">
            <a:solidFill>
              <a:srgbClr val="FFC000"/>
            </a:solidFill>
            <a:prstDash val="dash"/>
          </a:ln>
        </p:spPr>
        <p:txBody>
          <a:bodyPr wrap="square" rtlCol="0">
            <a:spAutoFit/>
          </a:bodyPr>
          <a:lstStyle/>
          <a:p>
            <a:r>
              <a:rPr lang="ja-JP" altLang="en-US" dirty="0"/>
              <a:t>かけ合わせる資源の気づきのヒント！</a:t>
            </a:r>
            <a:endParaRPr kumimoji="1" lang="en-US" altLang="ja-JP" dirty="0"/>
          </a:p>
          <a:p>
            <a:r>
              <a:rPr kumimoji="1" lang="ja-JP" altLang="en-US" dirty="0"/>
              <a:t>〇病院・学校・スーパー</a:t>
            </a:r>
            <a:r>
              <a:rPr lang="ja-JP" altLang="en-US" dirty="0"/>
              <a:t>・ドラッグストア・郵便局・</a:t>
            </a:r>
            <a:r>
              <a:rPr kumimoji="1" lang="ja-JP" altLang="en-US" dirty="0"/>
              <a:t>公共交通機関</a:t>
            </a:r>
            <a:r>
              <a:rPr lang="ja-JP" altLang="en-US" dirty="0"/>
              <a:t>など</a:t>
            </a:r>
            <a:r>
              <a:rPr kumimoji="1" lang="ja-JP" altLang="en-US" dirty="0"/>
              <a:t>主要な社会資源</a:t>
            </a:r>
            <a:endParaRPr kumimoji="1" lang="en-US" altLang="ja-JP" dirty="0"/>
          </a:p>
          <a:p>
            <a:r>
              <a:rPr lang="ja-JP" altLang="en-US" dirty="0"/>
              <a:t>〇</a:t>
            </a:r>
            <a:r>
              <a:rPr kumimoji="1" lang="ja-JP" altLang="en-US" dirty="0"/>
              <a:t>地域食堂や地元の商店街、フードコート・温泉施設の飲食スペース</a:t>
            </a:r>
            <a:endParaRPr kumimoji="1" lang="en-US" altLang="ja-JP" dirty="0"/>
          </a:p>
          <a:p>
            <a:r>
              <a:rPr kumimoji="1" lang="ja-JP" altLang="en-US" dirty="0"/>
              <a:t>〇</a:t>
            </a:r>
            <a:r>
              <a:rPr lang="ja-JP" altLang="en-US" dirty="0"/>
              <a:t>家事代行サービス・コインランドリー・宅配クリーニングサービス・配食サービス</a:t>
            </a:r>
            <a:endParaRPr lang="en-US" altLang="ja-JP" dirty="0"/>
          </a:p>
          <a:p>
            <a:r>
              <a:rPr kumimoji="1" lang="ja-JP" altLang="en-US" dirty="0"/>
              <a:t>〇高齢者に人気のあるサービスや場所、</a:t>
            </a:r>
            <a:r>
              <a:rPr lang="ja-JP" altLang="en-US" dirty="0"/>
              <a:t>障がいや子どもに関連する施設</a:t>
            </a:r>
            <a:r>
              <a:rPr kumimoji="1" lang="ja-JP" altLang="en-US" dirty="0"/>
              <a:t>など</a:t>
            </a:r>
          </a:p>
        </p:txBody>
      </p:sp>
      <p:sp>
        <p:nvSpPr>
          <p:cNvPr id="5" name="テキスト ボックス 4">
            <a:extLst>
              <a:ext uri="{FF2B5EF4-FFF2-40B4-BE49-F238E27FC236}">
                <a16:creationId xmlns:a16="http://schemas.microsoft.com/office/drawing/2014/main" id="{740CB7FC-F86A-E574-B877-0313E34445AB}"/>
              </a:ext>
            </a:extLst>
          </p:cNvPr>
          <p:cNvSpPr txBox="1"/>
          <p:nvPr/>
        </p:nvSpPr>
        <p:spPr>
          <a:xfrm>
            <a:off x="7141098" y="2860717"/>
            <a:ext cx="4106779" cy="1908215"/>
          </a:xfrm>
          <a:prstGeom prst="rect">
            <a:avLst/>
          </a:prstGeom>
          <a:noFill/>
        </p:spPr>
        <p:txBody>
          <a:bodyPr wrap="square" rtlCol="0">
            <a:spAutoFit/>
          </a:bodyPr>
          <a:lstStyle/>
          <a:p>
            <a:r>
              <a:rPr kumimoji="1" lang="ja-JP" altLang="en-US" sz="2000" u="sng" dirty="0"/>
              <a:t>訪問</a:t>
            </a:r>
            <a:endParaRPr kumimoji="1" lang="en-US" altLang="ja-JP" sz="2000" dirty="0"/>
          </a:p>
          <a:p>
            <a:r>
              <a:rPr kumimoji="1" lang="ja-JP" altLang="en-US" sz="2000" dirty="0"/>
              <a:t>・掃除　　　　　</a:t>
            </a:r>
            <a:r>
              <a:rPr kumimoji="1" lang="en-US" altLang="ja-JP" sz="2000" dirty="0"/>
              <a:t>×</a:t>
            </a:r>
            <a:r>
              <a:rPr kumimoji="1" lang="ja-JP" altLang="en-US" sz="2000" dirty="0"/>
              <a:t>　　</a:t>
            </a:r>
            <a:r>
              <a:rPr kumimoji="1" lang="ja-JP" altLang="en-US" sz="2000" b="1" dirty="0">
                <a:solidFill>
                  <a:srgbClr val="00B0F0"/>
                </a:solidFill>
              </a:rPr>
              <a:t>？</a:t>
            </a:r>
            <a:endParaRPr kumimoji="1" lang="en-US" altLang="ja-JP" sz="2000" b="1" dirty="0">
              <a:solidFill>
                <a:srgbClr val="00B0F0"/>
              </a:solidFill>
            </a:endParaRPr>
          </a:p>
          <a:p>
            <a:r>
              <a:rPr lang="ja-JP" altLang="en-US" sz="2000" dirty="0"/>
              <a:t>・洗濯　　　　　</a:t>
            </a:r>
            <a:r>
              <a:rPr lang="en-US" altLang="ja-JP" sz="2000" dirty="0"/>
              <a:t>×</a:t>
            </a:r>
            <a:r>
              <a:rPr lang="ja-JP" altLang="en-US" sz="2000" dirty="0"/>
              <a:t>　　</a:t>
            </a:r>
            <a:r>
              <a:rPr lang="ja-JP" altLang="en-US" sz="2000" b="1" dirty="0">
                <a:solidFill>
                  <a:srgbClr val="00B0F0"/>
                </a:solidFill>
              </a:rPr>
              <a:t>？</a:t>
            </a:r>
            <a:endParaRPr lang="en-US" altLang="ja-JP" sz="2000" b="1" dirty="0">
              <a:solidFill>
                <a:srgbClr val="00B0F0"/>
              </a:solidFill>
            </a:endParaRPr>
          </a:p>
          <a:p>
            <a:r>
              <a:rPr lang="ja-JP" altLang="en-US" sz="2000" dirty="0"/>
              <a:t>・買物　　　　　</a:t>
            </a:r>
            <a:r>
              <a:rPr lang="en-US" altLang="ja-JP" sz="2000" dirty="0"/>
              <a:t>×</a:t>
            </a:r>
            <a:r>
              <a:rPr lang="ja-JP" altLang="en-US" sz="2000" dirty="0"/>
              <a:t>　　</a:t>
            </a:r>
            <a:r>
              <a:rPr lang="ja-JP" altLang="en-US" sz="2000" b="1" dirty="0">
                <a:solidFill>
                  <a:srgbClr val="00B0F0"/>
                </a:solidFill>
              </a:rPr>
              <a:t>？</a:t>
            </a:r>
            <a:endParaRPr lang="en-US" altLang="ja-JP" sz="2000" b="1" dirty="0">
              <a:solidFill>
                <a:srgbClr val="00B0F0"/>
              </a:solidFill>
            </a:endParaRPr>
          </a:p>
          <a:p>
            <a:r>
              <a:rPr lang="ja-JP" altLang="en-US" sz="2000" dirty="0"/>
              <a:t>・調理　　　　　</a:t>
            </a:r>
            <a:r>
              <a:rPr lang="en-US" altLang="ja-JP" sz="2000" dirty="0"/>
              <a:t>×</a:t>
            </a:r>
            <a:r>
              <a:rPr lang="ja-JP" altLang="en-US" sz="2000" dirty="0"/>
              <a:t>　　</a:t>
            </a:r>
            <a:r>
              <a:rPr lang="ja-JP" altLang="en-US" sz="2000" b="1" dirty="0">
                <a:solidFill>
                  <a:srgbClr val="00B0F0"/>
                </a:solidFill>
              </a:rPr>
              <a:t>？</a:t>
            </a:r>
            <a:endParaRPr lang="en-US" altLang="ja-JP" sz="2000" b="1" dirty="0">
              <a:solidFill>
                <a:srgbClr val="00B0F0"/>
              </a:solidFill>
            </a:endParaRPr>
          </a:p>
          <a:p>
            <a:endParaRPr lang="en-US" altLang="ja-JP" b="1" dirty="0">
              <a:solidFill>
                <a:srgbClr val="00B0F0"/>
              </a:solidFill>
            </a:endParaRPr>
          </a:p>
        </p:txBody>
      </p:sp>
      <p:pic>
        <p:nvPicPr>
          <p:cNvPr id="9" name="図 8">
            <a:extLst>
              <a:ext uri="{FF2B5EF4-FFF2-40B4-BE49-F238E27FC236}">
                <a16:creationId xmlns:a16="http://schemas.microsoft.com/office/drawing/2014/main" id="{E932D4C6-857F-ABC7-4B5D-BE13EEE36F82}"/>
              </a:ext>
            </a:extLst>
          </p:cNvPr>
          <p:cNvPicPr>
            <a:picLocks noChangeAspect="1"/>
          </p:cNvPicPr>
          <p:nvPr/>
        </p:nvPicPr>
        <p:blipFill>
          <a:blip r:embed="rId3"/>
          <a:stretch>
            <a:fillRect/>
          </a:stretch>
        </p:blipFill>
        <p:spPr>
          <a:xfrm>
            <a:off x="10899941" y="4423736"/>
            <a:ext cx="650378" cy="977306"/>
          </a:xfrm>
          <a:prstGeom prst="rect">
            <a:avLst/>
          </a:prstGeom>
        </p:spPr>
      </p:pic>
      <p:pic>
        <p:nvPicPr>
          <p:cNvPr id="10" name="図 9">
            <a:extLst>
              <a:ext uri="{FF2B5EF4-FFF2-40B4-BE49-F238E27FC236}">
                <a16:creationId xmlns:a16="http://schemas.microsoft.com/office/drawing/2014/main" id="{F2CC448D-E5C7-A1E9-A572-AB4EE3C50D1C}"/>
              </a:ext>
            </a:extLst>
          </p:cNvPr>
          <p:cNvPicPr>
            <a:picLocks noChangeAspect="1"/>
          </p:cNvPicPr>
          <p:nvPr/>
        </p:nvPicPr>
        <p:blipFill>
          <a:blip r:embed="rId4"/>
          <a:stretch>
            <a:fillRect/>
          </a:stretch>
        </p:blipFill>
        <p:spPr>
          <a:xfrm>
            <a:off x="9999458" y="4379126"/>
            <a:ext cx="726586" cy="1030822"/>
          </a:xfrm>
          <a:prstGeom prst="rect">
            <a:avLst/>
          </a:prstGeom>
        </p:spPr>
      </p:pic>
      <p:sp>
        <p:nvSpPr>
          <p:cNvPr id="3" name="楕円 2">
            <a:extLst>
              <a:ext uri="{FF2B5EF4-FFF2-40B4-BE49-F238E27FC236}">
                <a16:creationId xmlns:a16="http://schemas.microsoft.com/office/drawing/2014/main" id="{C4565AD2-11C7-5D65-51E2-F5F13EDFDD3F}"/>
              </a:ext>
            </a:extLst>
          </p:cNvPr>
          <p:cNvSpPr/>
          <p:nvPr/>
        </p:nvSpPr>
        <p:spPr>
          <a:xfrm>
            <a:off x="308020" y="2791327"/>
            <a:ext cx="2242675" cy="1908215"/>
          </a:xfrm>
          <a:prstGeom prst="ellipse">
            <a:avLst/>
          </a:prstGeom>
          <a:noFill/>
          <a:ln w="28575">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高齢者の生活</a:t>
            </a:r>
            <a:endParaRPr kumimoji="1" lang="en-US" altLang="ja-JP" dirty="0">
              <a:solidFill>
                <a:schemeClr val="tx1"/>
              </a:solidFill>
            </a:endParaRPr>
          </a:p>
          <a:p>
            <a:pPr algn="ctr"/>
            <a:r>
              <a:rPr kumimoji="1" lang="ja-JP" altLang="en-US" dirty="0">
                <a:solidFill>
                  <a:schemeClr val="tx1"/>
                </a:solidFill>
              </a:rPr>
              <a:t>困りごと</a:t>
            </a:r>
            <a:endParaRPr kumimoji="1" lang="en-US" altLang="ja-JP" dirty="0">
              <a:solidFill>
                <a:schemeClr val="tx1"/>
              </a:solidFill>
            </a:endParaRPr>
          </a:p>
          <a:p>
            <a:pPr algn="ctr"/>
            <a:r>
              <a:rPr kumimoji="1" lang="ja-JP" altLang="en-US" dirty="0">
                <a:solidFill>
                  <a:schemeClr val="tx1"/>
                </a:solidFill>
              </a:rPr>
              <a:t>（ニーズ）</a:t>
            </a:r>
          </a:p>
        </p:txBody>
      </p:sp>
      <p:cxnSp>
        <p:nvCxnSpPr>
          <p:cNvPr id="11" name="直線コネクタ 10">
            <a:extLst>
              <a:ext uri="{FF2B5EF4-FFF2-40B4-BE49-F238E27FC236}">
                <a16:creationId xmlns:a16="http://schemas.microsoft.com/office/drawing/2014/main" id="{CC5D47D9-05E9-D61B-2E2E-AF6CD1038B94}"/>
              </a:ext>
            </a:extLst>
          </p:cNvPr>
          <p:cNvCxnSpPr>
            <a:cxnSpLocks/>
            <a:stCxn id="3" idx="6"/>
          </p:cNvCxnSpPr>
          <p:nvPr/>
        </p:nvCxnSpPr>
        <p:spPr>
          <a:xfrm flipV="1">
            <a:off x="2550695" y="3429000"/>
            <a:ext cx="571197" cy="316435"/>
          </a:xfrm>
          <a:prstGeom prst="line">
            <a:avLst/>
          </a:prstGeom>
        </p:spPr>
        <p:style>
          <a:lnRef idx="2">
            <a:schemeClr val="dk1"/>
          </a:lnRef>
          <a:fillRef idx="0">
            <a:schemeClr val="dk1"/>
          </a:fillRef>
          <a:effectRef idx="1">
            <a:schemeClr val="dk1"/>
          </a:effectRef>
          <a:fontRef idx="minor">
            <a:schemeClr val="tx1"/>
          </a:fontRef>
        </p:style>
      </p:cxnSp>
      <p:cxnSp>
        <p:nvCxnSpPr>
          <p:cNvPr id="14" name="直線コネクタ 13">
            <a:extLst>
              <a:ext uri="{FF2B5EF4-FFF2-40B4-BE49-F238E27FC236}">
                <a16:creationId xmlns:a16="http://schemas.microsoft.com/office/drawing/2014/main" id="{3E9696F9-3E67-EB4A-0923-A46F5B0B4D83}"/>
              </a:ext>
            </a:extLst>
          </p:cNvPr>
          <p:cNvCxnSpPr>
            <a:cxnSpLocks/>
            <a:stCxn id="3" idx="6"/>
          </p:cNvCxnSpPr>
          <p:nvPr/>
        </p:nvCxnSpPr>
        <p:spPr>
          <a:xfrm>
            <a:off x="2550695" y="3745435"/>
            <a:ext cx="571197" cy="52176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86398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CEC901E-CC32-9652-618A-BE19B854EBED}"/>
              </a:ext>
            </a:extLst>
          </p:cNvPr>
          <p:cNvSpPr txBox="1">
            <a:spLocks/>
          </p:cNvSpPr>
          <p:nvPr/>
        </p:nvSpPr>
        <p:spPr>
          <a:xfrm>
            <a:off x="1524000" y="149621"/>
            <a:ext cx="9144000" cy="563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ＭＳ ゴシック" panose="020B0609070205080204" pitchFamily="49" charset="-128"/>
                <a:ea typeface="ＭＳ ゴシック" panose="020B0609070205080204" pitchFamily="49" charset="-128"/>
              </a:rPr>
              <a:t>地域づくりのデザインを描こう！</a:t>
            </a:r>
            <a:br>
              <a:rPr lang="en-US" altLang="ja-JP" sz="2800" dirty="0">
                <a:latin typeface="ＭＳ ゴシック" panose="020B0609070205080204" pitchFamily="49" charset="-128"/>
                <a:ea typeface="ＭＳ ゴシック" panose="020B0609070205080204" pitchFamily="49" charset="-128"/>
              </a:rPr>
            </a:br>
            <a:r>
              <a:rPr lang="ja-JP" altLang="en-US" sz="2800" dirty="0">
                <a:latin typeface="ＭＳ ゴシック" panose="020B0609070205080204" pitchFamily="49" charset="-128"/>
                <a:ea typeface="ＭＳ ゴシック" panose="020B0609070205080204" pitchFamily="49" charset="-128"/>
              </a:rPr>
              <a:t>～総合事業ガイドラインの改正は見直しのチャンス～</a:t>
            </a:r>
          </a:p>
        </p:txBody>
      </p:sp>
      <p:sp>
        <p:nvSpPr>
          <p:cNvPr id="5" name="テキスト ボックス 4">
            <a:extLst>
              <a:ext uri="{FF2B5EF4-FFF2-40B4-BE49-F238E27FC236}">
                <a16:creationId xmlns:a16="http://schemas.microsoft.com/office/drawing/2014/main" id="{A91F1993-1073-E799-AD6B-2136B419B36D}"/>
              </a:ext>
            </a:extLst>
          </p:cNvPr>
          <p:cNvSpPr txBox="1"/>
          <p:nvPr/>
        </p:nvSpPr>
        <p:spPr>
          <a:xfrm>
            <a:off x="752475" y="834274"/>
            <a:ext cx="11291742" cy="163121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Wingdings" panose="05000000000000000000" pitchFamily="2" charset="2"/>
              <a:buChar char="l"/>
            </a:pPr>
            <a:r>
              <a:rPr kumimoji="1" lang="ja-JP" altLang="en-US" sz="2000" dirty="0"/>
              <a:t>高齢者のニーズを把握し、多様なサービス・活動を創出しましょう。</a:t>
            </a:r>
            <a:endParaRPr kumimoji="1" lang="en-US" altLang="ja-JP" sz="2000" dirty="0"/>
          </a:p>
          <a:p>
            <a:r>
              <a:rPr lang="ja-JP" altLang="en-US" sz="2000" dirty="0"/>
              <a:t>　 </a:t>
            </a:r>
            <a:r>
              <a:rPr kumimoji="1" lang="ja-JP" altLang="en-US" sz="2000" dirty="0"/>
              <a:t>同じ地域に住んでいる高齢者のニーズはみんな同じでしょうか。</a:t>
            </a:r>
            <a:endParaRPr kumimoji="1" lang="en-US" altLang="ja-JP" sz="2000" dirty="0"/>
          </a:p>
          <a:p>
            <a:r>
              <a:rPr kumimoji="1" lang="ja-JP" altLang="en-US" sz="2000" dirty="0"/>
              <a:t>（事例）自宅からスーパーに１人で歩いて買い物に行くことに不安を抱え、日々の食事に困って　　</a:t>
            </a:r>
            <a:endParaRPr kumimoji="1" lang="en-US" altLang="ja-JP" sz="2000" dirty="0"/>
          </a:p>
          <a:p>
            <a:r>
              <a:rPr lang="ja-JP" altLang="en-US" sz="2000" dirty="0"/>
              <a:t>　　　　</a:t>
            </a:r>
            <a:r>
              <a:rPr kumimoji="1" lang="ja-JP" altLang="en-US" sz="2000" dirty="0"/>
              <a:t>いる高齢者がいます。あなたなら、高齢者のニーズに対して、どのような生活支援をイ</a:t>
            </a:r>
            <a:endParaRPr kumimoji="1" lang="en-US" altLang="ja-JP" sz="2000" dirty="0"/>
          </a:p>
          <a:p>
            <a:r>
              <a:rPr lang="ja-JP" altLang="en-US" sz="2000" dirty="0"/>
              <a:t>　　　　</a:t>
            </a:r>
            <a:r>
              <a:rPr kumimoji="1" lang="ja-JP" altLang="en-US" sz="2000" dirty="0"/>
              <a:t>メージしますか。</a:t>
            </a:r>
            <a:endParaRPr kumimoji="1" lang="en-US" altLang="ja-JP" sz="2000" dirty="0"/>
          </a:p>
        </p:txBody>
      </p:sp>
      <p:sp>
        <p:nvSpPr>
          <p:cNvPr id="7" name="テキスト ボックス 6">
            <a:extLst>
              <a:ext uri="{FF2B5EF4-FFF2-40B4-BE49-F238E27FC236}">
                <a16:creationId xmlns:a16="http://schemas.microsoft.com/office/drawing/2014/main" id="{E249EA69-56AC-3446-AAB9-878076FBDAA2}"/>
              </a:ext>
            </a:extLst>
          </p:cNvPr>
          <p:cNvSpPr txBox="1"/>
          <p:nvPr/>
        </p:nvSpPr>
        <p:spPr>
          <a:xfrm>
            <a:off x="1025237" y="2538405"/>
            <a:ext cx="11018979" cy="4247317"/>
          </a:xfrm>
          <a:prstGeom prst="rect">
            <a:avLst/>
          </a:prstGeom>
          <a:noFill/>
        </p:spPr>
        <p:txBody>
          <a:bodyPr wrap="square" rtlCol="0">
            <a:spAutoFit/>
          </a:bodyPr>
          <a:lstStyle/>
          <a:p>
            <a:r>
              <a:rPr kumimoji="1" lang="ja-JP" altLang="en-US" dirty="0"/>
              <a:t>（回答例）</a:t>
            </a:r>
            <a:r>
              <a:rPr kumimoji="1" lang="en-US" altLang="ja-JP" dirty="0"/>
              <a:t>※</a:t>
            </a:r>
            <a:r>
              <a:rPr kumimoji="1" lang="ja-JP" altLang="en-US" dirty="0"/>
              <a:t>ニーズに対して過剰なサービスや支援は本人の自立を阻害する可能性はないか。</a:t>
            </a:r>
            <a:endParaRPr kumimoji="1" lang="en-US" altLang="ja-JP" dirty="0"/>
          </a:p>
          <a:p>
            <a:r>
              <a:rPr lang="ja-JP" altLang="en-US" dirty="0"/>
              <a:t>　　　　　</a:t>
            </a:r>
            <a:r>
              <a:rPr lang="en-US" altLang="ja-JP" dirty="0"/>
              <a:t>※</a:t>
            </a:r>
            <a:r>
              <a:rPr kumimoji="1" lang="ja-JP" altLang="en-US" dirty="0"/>
              <a:t>フレイル状態の人は活動量の低下が要因となっていることを意識することが必要ではないか。</a:t>
            </a:r>
            <a:endParaRPr kumimoji="1" lang="en-US" altLang="ja-JP" dirty="0"/>
          </a:p>
          <a:p>
            <a:pPr marL="285750" indent="-285750">
              <a:buFont typeface="Wingdings" panose="05000000000000000000" pitchFamily="2" charset="2"/>
              <a:buChar char="ü"/>
            </a:pPr>
            <a:r>
              <a:rPr lang="ja-JP" altLang="en-US" u="sng" dirty="0">
                <a:highlight>
                  <a:srgbClr val="FFFF00"/>
                </a:highlight>
              </a:rPr>
              <a:t>これまでどおり、スーパーに歩いて買い物に行って、自分で食事を作りたい。</a:t>
            </a:r>
            <a:endParaRPr lang="en-US" altLang="ja-JP" u="sng" dirty="0">
              <a:highlight>
                <a:srgbClr val="FFFF00"/>
              </a:highlight>
            </a:endParaRPr>
          </a:p>
          <a:p>
            <a:r>
              <a:rPr kumimoji="1" lang="ja-JP" altLang="en-US" dirty="0"/>
              <a:t>　　  ⇒短期集中</a:t>
            </a:r>
            <a:r>
              <a:rPr kumimoji="1" lang="en-US" altLang="ja-JP" dirty="0"/>
              <a:t>C</a:t>
            </a:r>
            <a:r>
              <a:rPr kumimoji="1" lang="ja-JP" altLang="en-US" dirty="0"/>
              <a:t>プログラムへの参加や、スーパーへの通いの場の</a:t>
            </a:r>
            <a:r>
              <a:rPr lang="ja-JP" altLang="en-US" dirty="0"/>
              <a:t>創設についてコーディネートする。</a:t>
            </a:r>
            <a:endParaRPr kumimoji="1" lang="en-US" altLang="ja-JP" dirty="0"/>
          </a:p>
          <a:p>
            <a:r>
              <a:rPr lang="ja-JP" altLang="en-US" dirty="0"/>
              <a:t>　　  ⇒いっしょにスーパーまで歩いてくれる隣人・友人をコーディネートする。</a:t>
            </a:r>
            <a:endParaRPr lang="en-US" altLang="ja-JP" dirty="0"/>
          </a:p>
          <a:p>
            <a:pPr marL="285750" indent="-285750">
              <a:buFont typeface="Wingdings" panose="05000000000000000000" pitchFamily="2" charset="2"/>
              <a:buChar char="ü"/>
            </a:pPr>
            <a:r>
              <a:rPr lang="ja-JP" altLang="en-US" u="sng" dirty="0">
                <a:highlight>
                  <a:srgbClr val="FFFF00"/>
                </a:highlight>
              </a:rPr>
              <a:t>買い物の重い荷物を持つことが負担になっているので、誰かにサポートしてほしい。</a:t>
            </a:r>
            <a:endParaRPr lang="en-US" altLang="ja-JP" u="sng" dirty="0">
              <a:highlight>
                <a:srgbClr val="FFFF00"/>
              </a:highlight>
            </a:endParaRPr>
          </a:p>
          <a:p>
            <a:r>
              <a:rPr lang="ja-JP" altLang="en-US" dirty="0"/>
              <a:t>　　 ⇒買い物の荷物を配達してくれる民間サービスのコーディネートを行う。</a:t>
            </a:r>
            <a:endParaRPr lang="en-US" altLang="ja-JP" dirty="0"/>
          </a:p>
          <a:p>
            <a:r>
              <a:rPr lang="ja-JP" altLang="en-US" dirty="0"/>
              <a:t>　　 ⇒自宅までの坂道や階段を上がるときに、荷物を持ってくれる隣人・友人をコーディネートする。</a:t>
            </a:r>
            <a:endParaRPr lang="en-US" altLang="ja-JP" dirty="0"/>
          </a:p>
          <a:p>
            <a:pPr marL="285750" indent="-285750">
              <a:buFont typeface="Wingdings" panose="05000000000000000000" pitchFamily="2" charset="2"/>
              <a:buChar char="ü"/>
            </a:pPr>
            <a:r>
              <a:rPr lang="ja-JP" altLang="en-US" u="sng" dirty="0">
                <a:highlight>
                  <a:srgbClr val="FFFF00"/>
                </a:highlight>
              </a:rPr>
              <a:t>途中、休みながらであればスーパーに歩いて行ける。買い物に行くことが楽しみ。</a:t>
            </a:r>
            <a:endParaRPr lang="en-US" altLang="ja-JP" u="sng" dirty="0">
              <a:highlight>
                <a:srgbClr val="FFFF00"/>
              </a:highlight>
            </a:endParaRPr>
          </a:p>
          <a:p>
            <a:r>
              <a:rPr lang="ja-JP" altLang="en-US" dirty="0"/>
              <a:t>　　 ⇒自宅とスーパーの途中に、休憩できるベンチの設置に向けて、地元の企業や自治会等と協働する。</a:t>
            </a:r>
            <a:endParaRPr lang="en-US" altLang="ja-JP" dirty="0"/>
          </a:p>
          <a:p>
            <a:pPr marL="285750" indent="-285750">
              <a:buFont typeface="Wingdings" panose="05000000000000000000" pitchFamily="2" charset="2"/>
              <a:buChar char="ü"/>
            </a:pPr>
            <a:r>
              <a:rPr lang="ja-JP" altLang="en-US" u="sng" dirty="0">
                <a:highlight>
                  <a:srgbClr val="FFFF00"/>
                </a:highlight>
              </a:rPr>
              <a:t>食材を見て、今日の食事を何にするか考えることが楽しみ。友人とスーパーでおしゃべりもしたい。</a:t>
            </a:r>
            <a:endParaRPr lang="en-US" altLang="ja-JP" u="sng" dirty="0">
              <a:highlight>
                <a:srgbClr val="FFFF00"/>
              </a:highlight>
            </a:endParaRPr>
          </a:p>
          <a:p>
            <a:r>
              <a:rPr lang="ja-JP" altLang="en-US" dirty="0"/>
              <a:t>　 　⇒移動販売の誘致や、買い物ツアーの企画のため、地元企業へアプローチする。</a:t>
            </a:r>
            <a:endParaRPr lang="en-US" altLang="ja-JP" dirty="0"/>
          </a:p>
          <a:p>
            <a:pPr marL="285750" indent="-285750">
              <a:buFont typeface="Wingdings" panose="05000000000000000000" pitchFamily="2" charset="2"/>
              <a:buChar char="ü"/>
            </a:pPr>
            <a:r>
              <a:rPr lang="ja-JP" altLang="en-US" u="sng" dirty="0">
                <a:highlight>
                  <a:srgbClr val="FFFF00"/>
                </a:highlight>
              </a:rPr>
              <a:t>買い物に歩いていくことも難しくなり、食事をつくることも段々と難しくなっている。</a:t>
            </a:r>
            <a:endParaRPr lang="en-US" altLang="ja-JP" u="sng" dirty="0">
              <a:highlight>
                <a:srgbClr val="FFFF00"/>
              </a:highlight>
            </a:endParaRPr>
          </a:p>
          <a:p>
            <a:r>
              <a:rPr lang="ja-JP" altLang="en-US" dirty="0"/>
              <a:t>　 　⇒配食サービスのコーディネートを行う。週１回のサロンの食事会への参加を提案する。</a:t>
            </a:r>
            <a:endParaRPr lang="en-US" altLang="ja-JP" dirty="0"/>
          </a:p>
          <a:p>
            <a:r>
              <a:rPr lang="ja-JP" altLang="en-US" dirty="0"/>
              <a:t>　 　⇒スーパーの弁当の配達を担ってもらえる有償ボランティアのコーディネートを行う。</a:t>
            </a:r>
            <a:endParaRPr lang="en-US" altLang="ja-JP" dirty="0"/>
          </a:p>
        </p:txBody>
      </p:sp>
      <p:sp>
        <p:nvSpPr>
          <p:cNvPr id="8" name="吹き出し: 円形 7">
            <a:extLst>
              <a:ext uri="{FF2B5EF4-FFF2-40B4-BE49-F238E27FC236}">
                <a16:creationId xmlns:a16="http://schemas.microsoft.com/office/drawing/2014/main" id="{AC47201F-9057-B8FF-6D76-E325536C664F}"/>
              </a:ext>
            </a:extLst>
          </p:cNvPr>
          <p:cNvSpPr/>
          <p:nvPr/>
        </p:nvSpPr>
        <p:spPr>
          <a:xfrm>
            <a:off x="64655" y="2522363"/>
            <a:ext cx="960582" cy="2426456"/>
          </a:xfrm>
          <a:prstGeom prst="wedgeEllipseCallout">
            <a:avLst>
              <a:gd name="adj1" fmla="val 36284"/>
              <a:gd name="adj2" fmla="val -163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rPr>
              <a:t>高齢者のニーズは</a:t>
            </a:r>
            <a:endParaRPr kumimoji="1" lang="en-US" altLang="ja-JP" sz="1400" dirty="0">
              <a:solidFill>
                <a:schemeClr val="tx1"/>
              </a:solidFill>
            </a:endParaRPr>
          </a:p>
          <a:p>
            <a:pPr algn="ctr"/>
            <a:r>
              <a:rPr kumimoji="1" lang="ja-JP" altLang="en-US" sz="1400" dirty="0">
                <a:solidFill>
                  <a:schemeClr val="tx1"/>
                </a:solidFill>
              </a:rPr>
              <a:t>多様なので、多様な</a:t>
            </a:r>
            <a:endParaRPr kumimoji="1" lang="en-US" altLang="ja-JP" sz="1400" dirty="0">
              <a:solidFill>
                <a:schemeClr val="tx1"/>
              </a:solidFill>
            </a:endParaRPr>
          </a:p>
          <a:p>
            <a:pPr algn="ctr"/>
            <a:r>
              <a:rPr kumimoji="1" lang="ja-JP" altLang="en-US" sz="1400" dirty="0">
                <a:solidFill>
                  <a:schemeClr val="tx1"/>
                </a:solidFill>
              </a:rPr>
              <a:t>選択肢が必要</a:t>
            </a:r>
            <a:endParaRPr kumimoji="1" lang="ja-JP" altLang="en-US" sz="1400" dirty="0"/>
          </a:p>
        </p:txBody>
      </p:sp>
      <p:sp>
        <p:nvSpPr>
          <p:cNvPr id="9" name="吹き出し: 円形 8">
            <a:extLst>
              <a:ext uri="{FF2B5EF4-FFF2-40B4-BE49-F238E27FC236}">
                <a16:creationId xmlns:a16="http://schemas.microsoft.com/office/drawing/2014/main" id="{79163EA5-3D5C-0D35-C776-D1D328BFDF9F}"/>
              </a:ext>
            </a:extLst>
          </p:cNvPr>
          <p:cNvSpPr/>
          <p:nvPr/>
        </p:nvSpPr>
        <p:spPr>
          <a:xfrm>
            <a:off x="10594110" y="5612707"/>
            <a:ext cx="1597890" cy="969820"/>
          </a:xfrm>
          <a:prstGeom prst="wedgeEllipseCallout">
            <a:avLst>
              <a:gd name="adj1" fmla="val -79246"/>
              <a:gd name="adj2" fmla="val -37608"/>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民間企業へマーケット情報の提供も必要</a:t>
            </a:r>
            <a:endParaRPr kumimoji="1" lang="ja-JP" altLang="en-US" sz="1400" dirty="0"/>
          </a:p>
        </p:txBody>
      </p:sp>
      <p:sp>
        <p:nvSpPr>
          <p:cNvPr id="2" name="吹き出し: 円形 1">
            <a:extLst>
              <a:ext uri="{FF2B5EF4-FFF2-40B4-BE49-F238E27FC236}">
                <a16:creationId xmlns:a16="http://schemas.microsoft.com/office/drawing/2014/main" id="{255363B8-7A23-2417-958D-86B9764CBE6E}"/>
              </a:ext>
            </a:extLst>
          </p:cNvPr>
          <p:cNvSpPr/>
          <p:nvPr/>
        </p:nvSpPr>
        <p:spPr>
          <a:xfrm>
            <a:off x="64655" y="5037776"/>
            <a:ext cx="960582" cy="1714005"/>
          </a:xfrm>
          <a:prstGeom prst="wedgeEllipseCallout">
            <a:avLst>
              <a:gd name="adj1" fmla="val 36284"/>
              <a:gd name="adj2" fmla="val -163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a:solidFill>
                  <a:schemeClr val="tx1"/>
                </a:solidFill>
              </a:rPr>
              <a:t>全てのニーズを総合事業で受け止める必要はない</a:t>
            </a:r>
            <a:endParaRPr lang="en-US" altLang="ja-JP" sz="1400" dirty="0">
              <a:solidFill>
                <a:schemeClr val="tx1"/>
              </a:solidFill>
            </a:endParaRPr>
          </a:p>
        </p:txBody>
      </p:sp>
      <p:sp>
        <p:nvSpPr>
          <p:cNvPr id="3" name="テキスト ボックス 2">
            <a:extLst>
              <a:ext uri="{FF2B5EF4-FFF2-40B4-BE49-F238E27FC236}">
                <a16:creationId xmlns:a16="http://schemas.microsoft.com/office/drawing/2014/main" id="{968C607C-81DA-19BB-61EC-F61224036F17}"/>
              </a:ext>
            </a:extLst>
          </p:cNvPr>
          <p:cNvSpPr txBox="1"/>
          <p:nvPr/>
        </p:nvSpPr>
        <p:spPr>
          <a:xfrm>
            <a:off x="9520990" y="48785"/>
            <a:ext cx="2606841" cy="368310"/>
          </a:xfrm>
          <a:prstGeom prst="rect">
            <a:avLst/>
          </a:prstGeom>
          <a:noFill/>
          <a:ln>
            <a:solidFill>
              <a:schemeClr val="tx1"/>
            </a:solidFill>
          </a:ln>
        </p:spPr>
        <p:txBody>
          <a:bodyPr wrap="square" rtlCol="0">
            <a:spAutoFit/>
          </a:bodyPr>
          <a:lstStyle/>
          <a:p>
            <a:pPr algn="ctr"/>
            <a:r>
              <a:rPr kumimoji="1" lang="ja-JP" altLang="en-US" dirty="0"/>
              <a:t>事前学習（参考資料）</a:t>
            </a:r>
          </a:p>
        </p:txBody>
      </p:sp>
    </p:spTree>
    <p:extLst>
      <p:ext uri="{BB962C8B-B14F-4D97-AF65-F5344CB8AC3E}">
        <p14:creationId xmlns:p14="http://schemas.microsoft.com/office/powerpoint/2010/main" val="2705272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A74991-D6F9-7108-74F9-C2066945946C}"/>
              </a:ext>
            </a:extLst>
          </p:cNvPr>
          <p:cNvSpPr>
            <a:spLocks noGrp="1"/>
          </p:cNvSpPr>
          <p:nvPr>
            <p:ph type="ctrTitle"/>
          </p:nvPr>
        </p:nvSpPr>
        <p:spPr>
          <a:xfrm>
            <a:off x="1524000" y="477480"/>
            <a:ext cx="9144000" cy="563562"/>
          </a:xfrm>
        </p:spPr>
        <p:txBody>
          <a:bodyPr>
            <a:noAutofit/>
          </a:bodyPr>
          <a:lstStyle/>
          <a:p>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br>
              <a:rPr kumimoji="1" lang="en-US" altLang="ja-JP" sz="2800" dirty="0">
                <a:latin typeface="ＭＳ ゴシック" panose="020B0609070205080204" pitchFamily="49" charset="-128"/>
                <a:ea typeface="ＭＳ ゴシック" panose="020B0609070205080204" pitchFamily="49" charset="-128"/>
              </a:rPr>
            </a:br>
            <a:r>
              <a:rPr kumimoji="1" lang="ja-JP" altLang="en-US" sz="2800" dirty="0">
                <a:latin typeface="ＭＳ ゴシック" panose="020B0609070205080204" pitchFamily="49" charset="-128"/>
                <a:ea typeface="ＭＳ ゴシック" panose="020B0609070205080204" pitchFamily="49" charset="-128"/>
              </a:rPr>
              <a:t>地域づくりのデザインを描こう！</a:t>
            </a:r>
            <a:br>
              <a:rPr kumimoji="1" lang="en-US" altLang="ja-JP" sz="2800" dirty="0">
                <a:latin typeface="ＭＳ ゴシック" panose="020B0609070205080204" pitchFamily="49" charset="-128"/>
                <a:ea typeface="ＭＳ ゴシック" panose="020B0609070205080204" pitchFamily="49" charset="-128"/>
              </a:rPr>
            </a:br>
            <a:r>
              <a:rPr kumimoji="1" lang="ja-JP" altLang="en-US" sz="2800" dirty="0">
                <a:latin typeface="ＭＳ ゴシック" panose="020B0609070205080204" pitchFamily="49" charset="-128"/>
                <a:ea typeface="ＭＳ ゴシック" panose="020B0609070205080204" pitchFamily="49" charset="-128"/>
              </a:rPr>
              <a:t>～総合事業ガイドラインの改正は見直しのチャンス～</a:t>
            </a:r>
          </a:p>
        </p:txBody>
      </p:sp>
      <p:sp>
        <p:nvSpPr>
          <p:cNvPr id="4" name="テキスト ボックス 3">
            <a:extLst>
              <a:ext uri="{FF2B5EF4-FFF2-40B4-BE49-F238E27FC236}">
                <a16:creationId xmlns:a16="http://schemas.microsoft.com/office/drawing/2014/main" id="{7B31FFFB-D40C-FD54-EA7A-E708D24669C1}"/>
              </a:ext>
            </a:extLst>
          </p:cNvPr>
          <p:cNvSpPr txBox="1"/>
          <p:nvPr/>
        </p:nvSpPr>
        <p:spPr>
          <a:xfrm>
            <a:off x="376237" y="1348484"/>
            <a:ext cx="11439525" cy="49859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t>ワーク１（グループワーク）</a:t>
            </a:r>
            <a:endParaRPr lang="en-US" altLang="ja-JP" sz="2000" u="sng" dirty="0"/>
          </a:p>
          <a:p>
            <a:r>
              <a:rPr lang="ja-JP" altLang="en-US" dirty="0">
                <a:solidFill>
                  <a:schemeClr val="tx1"/>
                </a:solidFill>
              </a:rPr>
              <a:t>・参加者名簿に司会・発表者・書記が記載されていますので、早速グループワークを始めてください。</a:t>
            </a:r>
            <a:endParaRPr lang="en-US" altLang="ja-JP" sz="2000" dirty="0">
              <a:solidFill>
                <a:schemeClr val="tx1"/>
              </a:solidFill>
            </a:endParaRPr>
          </a:p>
          <a:p>
            <a:endParaRPr lang="en-US" altLang="ja-JP" sz="2000" dirty="0">
              <a:solidFill>
                <a:schemeClr val="tx1"/>
              </a:solidFill>
            </a:endParaRPr>
          </a:p>
          <a:p>
            <a:r>
              <a:rPr lang="ja-JP" altLang="en-US" sz="2000" u="sng" dirty="0">
                <a:solidFill>
                  <a:schemeClr val="tx1"/>
                </a:solidFill>
              </a:rPr>
              <a:t>○事前学習の内容を共有しましょう。</a:t>
            </a:r>
            <a:endParaRPr lang="en-US" altLang="ja-JP" sz="2000" u="sng" dirty="0">
              <a:solidFill>
                <a:schemeClr val="tx1"/>
              </a:solidFill>
            </a:endParaRPr>
          </a:p>
          <a:p>
            <a:r>
              <a:rPr lang="ja-JP" altLang="en-US" sz="2000" dirty="0">
                <a:solidFill>
                  <a:schemeClr val="tx1"/>
                </a:solidFill>
              </a:rPr>
              <a:t>　①持参したシートを見ながら、事前学習１を通して、どのように感じたか感想を共有しましょう。</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endParaRPr lang="en-US" altLang="ja-JP" sz="2000" dirty="0">
              <a:solidFill>
                <a:schemeClr val="tx1"/>
              </a:solidFill>
            </a:endParaRPr>
          </a:p>
          <a:p>
            <a:r>
              <a:rPr lang="ja-JP" altLang="en-US" sz="2000" dirty="0">
                <a:solidFill>
                  <a:schemeClr val="tx1"/>
                </a:solidFill>
              </a:rPr>
              <a:t>　②事前学習２の中で、自身が関わっている、関わったことがある１人の</a:t>
            </a:r>
            <a:r>
              <a:rPr lang="ja-JP" altLang="en-US" sz="2000" u="sng" dirty="0">
                <a:solidFill>
                  <a:schemeClr val="tx1"/>
                </a:solidFill>
              </a:rPr>
              <a:t>高齢者の困りごと（ニー</a:t>
            </a:r>
            <a:endParaRPr lang="en-US" altLang="ja-JP" sz="2000" u="sng" dirty="0">
              <a:solidFill>
                <a:schemeClr val="tx1"/>
              </a:solidFill>
            </a:endParaRPr>
          </a:p>
          <a:p>
            <a:r>
              <a:rPr lang="ja-JP" altLang="en-US" sz="2000" dirty="0">
                <a:solidFill>
                  <a:schemeClr val="tx1"/>
                </a:solidFill>
              </a:rPr>
              <a:t>　　</a:t>
            </a:r>
            <a:r>
              <a:rPr lang="ja-JP" altLang="en-US" sz="2000" u="sng" dirty="0">
                <a:solidFill>
                  <a:schemeClr val="tx1"/>
                </a:solidFill>
              </a:rPr>
              <a:t>ズ）</a:t>
            </a:r>
            <a:r>
              <a:rPr lang="ja-JP" altLang="en-US" sz="2000" dirty="0">
                <a:solidFill>
                  <a:schemeClr val="tx1"/>
                </a:solidFill>
              </a:rPr>
              <a:t>と、介護サービスや高齢者関連サービスに限定せず、</a:t>
            </a:r>
            <a:r>
              <a:rPr lang="ja-JP" altLang="en-US" sz="2000" u="sng" dirty="0">
                <a:solidFill>
                  <a:schemeClr val="tx1"/>
                </a:solidFill>
              </a:rPr>
              <a:t>そのニーズに対応する資源や方法</a:t>
            </a:r>
            <a:r>
              <a:rPr lang="ja-JP" altLang="en-US" sz="2000" dirty="0">
                <a:solidFill>
                  <a:schemeClr val="tx1"/>
                </a:solidFill>
              </a:rPr>
              <a:t>な</a:t>
            </a:r>
            <a:endParaRPr lang="en-US" altLang="ja-JP" sz="2000" dirty="0">
              <a:solidFill>
                <a:schemeClr val="tx1"/>
              </a:solidFill>
            </a:endParaRPr>
          </a:p>
          <a:p>
            <a:r>
              <a:rPr lang="ja-JP" altLang="en-US" sz="2000" dirty="0">
                <a:solidFill>
                  <a:schemeClr val="tx1"/>
                </a:solidFill>
              </a:rPr>
              <a:t>　　どについて、共有しましょう。</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endParaRPr lang="en-US" altLang="ja-JP" sz="2000" dirty="0"/>
          </a:p>
          <a:p>
            <a:endParaRPr lang="en-US" altLang="ja-JP" sz="2000" dirty="0"/>
          </a:p>
          <a:p>
            <a:endParaRPr lang="en-US" altLang="ja-JP" sz="2000" dirty="0"/>
          </a:p>
        </p:txBody>
      </p:sp>
      <p:sp>
        <p:nvSpPr>
          <p:cNvPr id="3" name="テキスト ボックス 2">
            <a:extLst>
              <a:ext uri="{FF2B5EF4-FFF2-40B4-BE49-F238E27FC236}">
                <a16:creationId xmlns:a16="http://schemas.microsoft.com/office/drawing/2014/main" id="{463E55D0-A14E-6282-B34C-2E74C9AB2655}"/>
              </a:ext>
            </a:extLst>
          </p:cNvPr>
          <p:cNvSpPr txBox="1"/>
          <p:nvPr/>
        </p:nvSpPr>
        <p:spPr>
          <a:xfrm>
            <a:off x="10299030" y="48123"/>
            <a:ext cx="1822723" cy="369332"/>
          </a:xfrm>
          <a:prstGeom prst="rect">
            <a:avLst/>
          </a:prstGeom>
          <a:noFill/>
          <a:ln>
            <a:solidFill>
              <a:schemeClr val="tx1"/>
            </a:solidFill>
          </a:ln>
        </p:spPr>
        <p:txBody>
          <a:bodyPr wrap="square" rtlCol="0">
            <a:spAutoFit/>
          </a:bodyPr>
          <a:lstStyle/>
          <a:p>
            <a:pPr algn="ctr"/>
            <a:r>
              <a:rPr kumimoji="1" lang="ja-JP" altLang="en-US" dirty="0"/>
              <a:t>ワークシート１</a:t>
            </a:r>
          </a:p>
        </p:txBody>
      </p:sp>
      <p:sp>
        <p:nvSpPr>
          <p:cNvPr id="5" name="テキスト ボックス 4">
            <a:extLst>
              <a:ext uri="{FF2B5EF4-FFF2-40B4-BE49-F238E27FC236}">
                <a16:creationId xmlns:a16="http://schemas.microsoft.com/office/drawing/2014/main" id="{BEDE53EC-5114-8F43-2CD5-CED55D27246F}"/>
              </a:ext>
            </a:extLst>
          </p:cNvPr>
          <p:cNvSpPr txBox="1"/>
          <p:nvPr/>
        </p:nvSpPr>
        <p:spPr>
          <a:xfrm>
            <a:off x="10844463" y="505105"/>
            <a:ext cx="944489" cy="523220"/>
          </a:xfrm>
          <a:prstGeom prst="rect">
            <a:avLst/>
          </a:prstGeom>
          <a:noFill/>
        </p:spPr>
        <p:txBody>
          <a:bodyPr wrap="none" rtlCol="0">
            <a:spAutoFit/>
          </a:bodyPr>
          <a:lstStyle/>
          <a:p>
            <a:r>
              <a:rPr lang="en-US" altLang="ja-JP" sz="2800" dirty="0"/>
              <a:t>2</a:t>
            </a:r>
            <a:r>
              <a:rPr kumimoji="1" lang="en-US" altLang="ja-JP" sz="2800" dirty="0"/>
              <a:t>0</a:t>
            </a:r>
            <a:r>
              <a:rPr kumimoji="1" lang="ja-JP" altLang="en-US" sz="2800" dirty="0"/>
              <a:t>分</a:t>
            </a:r>
          </a:p>
        </p:txBody>
      </p:sp>
    </p:spTree>
    <p:extLst>
      <p:ext uri="{BB962C8B-B14F-4D97-AF65-F5344CB8AC3E}">
        <p14:creationId xmlns:p14="http://schemas.microsoft.com/office/powerpoint/2010/main" val="226718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7686D36-169B-1333-9198-34A6C2FC25DC}"/>
              </a:ext>
            </a:extLst>
          </p:cNvPr>
          <p:cNvSpPr txBox="1"/>
          <p:nvPr/>
        </p:nvSpPr>
        <p:spPr>
          <a:xfrm>
            <a:off x="175491" y="192223"/>
            <a:ext cx="11794837" cy="24622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t>ワーク２（グループワーク）</a:t>
            </a:r>
            <a:endParaRPr lang="en-US" altLang="ja-JP" sz="2000" u="sng" dirty="0"/>
          </a:p>
          <a:p>
            <a:pPr marL="342900" indent="-342900">
              <a:buFont typeface="Wingdings" panose="05000000000000000000" pitchFamily="2" charset="2"/>
              <a:buChar char="ü"/>
            </a:pPr>
            <a:r>
              <a:rPr kumimoji="1" lang="ja-JP" altLang="en-US" sz="2000" dirty="0">
                <a:highlight>
                  <a:srgbClr val="FFFF00"/>
                </a:highlight>
              </a:rPr>
              <a:t>多様なサービス・活動の創出について、アイディアを出し合いましょう。</a:t>
            </a:r>
            <a:endParaRPr lang="en-US" altLang="ja-JP" sz="2000" dirty="0">
              <a:highlight>
                <a:srgbClr val="FFFF00"/>
              </a:highlight>
            </a:endParaRPr>
          </a:p>
          <a:p>
            <a:r>
              <a:rPr lang="en-US" altLang="ja-JP" dirty="0">
                <a:highlight>
                  <a:srgbClr val="FFFFFF"/>
                </a:highlight>
              </a:rPr>
              <a:t>【</a:t>
            </a:r>
            <a:r>
              <a:rPr lang="ja-JP" altLang="en-US" dirty="0">
                <a:highlight>
                  <a:srgbClr val="FFFFFF"/>
                </a:highlight>
              </a:rPr>
              <a:t>考え方の視点</a:t>
            </a:r>
            <a:r>
              <a:rPr lang="en-US" altLang="ja-JP" dirty="0">
                <a:highlight>
                  <a:srgbClr val="FFFFFF"/>
                </a:highlight>
              </a:rPr>
              <a:t>】</a:t>
            </a:r>
            <a:endParaRPr kumimoji="1" lang="en-US" altLang="ja-JP" sz="2000" dirty="0">
              <a:highlight>
                <a:srgbClr val="FFFFFF"/>
              </a:highlight>
            </a:endParaRPr>
          </a:p>
          <a:p>
            <a:r>
              <a:rPr kumimoji="1" lang="ja-JP" altLang="en-US" sz="1600" dirty="0"/>
              <a:t>　○高齢者の目線に立ち、選択肢の拡大を</a:t>
            </a:r>
            <a:r>
              <a:rPr lang="ja-JP" altLang="en-US" sz="1600" dirty="0"/>
              <a:t>考えましょう</a:t>
            </a:r>
            <a:r>
              <a:rPr kumimoji="1" lang="ja-JP" altLang="en-US" sz="1600" dirty="0"/>
              <a:t>。</a:t>
            </a:r>
            <a:endParaRPr lang="en-US" altLang="ja-JP" sz="1600" dirty="0"/>
          </a:p>
          <a:p>
            <a:r>
              <a:rPr lang="ja-JP" altLang="en-US" sz="1600" dirty="0"/>
              <a:t>　○従前相当サービスから、</a:t>
            </a:r>
            <a:r>
              <a:rPr kumimoji="1" lang="ja-JP" altLang="en-US" sz="1600" dirty="0"/>
              <a:t>多様なサービス・活動へのシフトを意識しましょう。</a:t>
            </a:r>
            <a:endParaRPr lang="en-US" altLang="ja-JP" sz="1600" dirty="0"/>
          </a:p>
          <a:p>
            <a:r>
              <a:rPr lang="ja-JP" altLang="en-US" sz="1600" dirty="0">
                <a:solidFill>
                  <a:schemeClr val="tx1"/>
                </a:solidFill>
              </a:rPr>
              <a:t>　○介護事業者以外の民間企業等へのアプローチを意識して考えてみましょう。</a:t>
            </a:r>
            <a:endParaRPr lang="en-US" altLang="ja-JP" sz="1600" dirty="0">
              <a:solidFill>
                <a:schemeClr val="tx1"/>
              </a:solidFill>
            </a:endParaRPr>
          </a:p>
          <a:p>
            <a:r>
              <a:rPr lang="ja-JP" altLang="en-US" sz="1600" dirty="0">
                <a:solidFill>
                  <a:schemeClr val="tx1"/>
                </a:solidFill>
              </a:rPr>
              <a:t> 　　例：スーパー、ショッピングモール、温浴施設、道の駅、スポーツクラブ、清掃業者、食品加工・農業関係業者など</a:t>
            </a:r>
            <a:endParaRPr lang="en-US" altLang="ja-JP" sz="1600" dirty="0">
              <a:solidFill>
                <a:schemeClr val="tx1"/>
              </a:solidFill>
            </a:endParaRPr>
          </a:p>
          <a:p>
            <a:r>
              <a:rPr lang="ja-JP" altLang="en-US" sz="1600" dirty="0">
                <a:solidFill>
                  <a:schemeClr val="tx1"/>
                </a:solidFill>
              </a:rPr>
              <a:t>　○新たに創り出すサービス・活動のみならず、現在、既存の資源で実施しているサービス・活動内容（</a:t>
            </a:r>
            <a:r>
              <a:rPr lang="en-US" altLang="ja-JP" sz="1600" dirty="0">
                <a:solidFill>
                  <a:schemeClr val="tx1"/>
                </a:solidFill>
              </a:rPr>
              <a:t>A,B</a:t>
            </a:r>
            <a:r>
              <a:rPr lang="ja-JP" altLang="en-US" sz="1600" dirty="0">
                <a:solidFill>
                  <a:schemeClr val="tx1"/>
                </a:solidFill>
              </a:rPr>
              <a:t>類型等）の見直し</a:t>
            </a:r>
            <a:endParaRPr lang="en-US" altLang="ja-JP" sz="1600" dirty="0">
              <a:solidFill>
                <a:schemeClr val="tx1"/>
              </a:solidFill>
            </a:endParaRPr>
          </a:p>
          <a:p>
            <a:r>
              <a:rPr lang="ja-JP" altLang="en-US" sz="1600" dirty="0">
                <a:solidFill>
                  <a:schemeClr val="tx1"/>
                </a:solidFill>
              </a:rPr>
              <a:t>　　や他分野（障害福祉や子ども関係）の施設で行われているサービス・活動の利用等、発想を展開させてみましょう。</a:t>
            </a:r>
            <a:endParaRPr lang="en-US" altLang="ja-JP" sz="1600" dirty="0">
              <a:solidFill>
                <a:schemeClr val="tx1"/>
              </a:solidFill>
            </a:endParaRPr>
          </a:p>
        </p:txBody>
      </p:sp>
      <p:graphicFrame>
        <p:nvGraphicFramePr>
          <p:cNvPr id="6" name="表 5">
            <a:extLst>
              <a:ext uri="{FF2B5EF4-FFF2-40B4-BE49-F238E27FC236}">
                <a16:creationId xmlns:a16="http://schemas.microsoft.com/office/drawing/2014/main" id="{410FCBB3-6E2A-49D3-553D-7D06C4CDF766}"/>
              </a:ext>
            </a:extLst>
          </p:cNvPr>
          <p:cNvGraphicFramePr>
            <a:graphicFrameLocks noGrp="1"/>
          </p:cNvGraphicFramePr>
          <p:nvPr>
            <p:extLst>
              <p:ext uri="{D42A27DB-BD31-4B8C-83A1-F6EECF244321}">
                <p14:modId xmlns:p14="http://schemas.microsoft.com/office/powerpoint/2010/main" val="757715365"/>
              </p:ext>
            </p:extLst>
          </p:nvPr>
        </p:nvGraphicFramePr>
        <p:xfrm>
          <a:off x="162965" y="2776334"/>
          <a:ext cx="11794837" cy="3636359"/>
        </p:xfrm>
        <a:graphic>
          <a:graphicData uri="http://schemas.openxmlformats.org/drawingml/2006/table">
            <a:tbl>
              <a:tblPr firstRow="1" bandRow="1">
                <a:tableStyleId>{93296810-A885-4BE3-A3E7-6D5BEEA58F35}</a:tableStyleId>
              </a:tblPr>
              <a:tblGrid>
                <a:gridCol w="1943950">
                  <a:extLst>
                    <a:ext uri="{9D8B030D-6E8A-4147-A177-3AD203B41FA5}">
                      <a16:colId xmlns:a16="http://schemas.microsoft.com/office/drawing/2014/main" val="4103492894"/>
                    </a:ext>
                  </a:extLst>
                </a:gridCol>
                <a:gridCol w="5826594">
                  <a:extLst>
                    <a:ext uri="{9D8B030D-6E8A-4147-A177-3AD203B41FA5}">
                      <a16:colId xmlns:a16="http://schemas.microsoft.com/office/drawing/2014/main" val="2605030215"/>
                    </a:ext>
                  </a:extLst>
                </a:gridCol>
                <a:gridCol w="1785257">
                  <a:extLst>
                    <a:ext uri="{9D8B030D-6E8A-4147-A177-3AD203B41FA5}">
                      <a16:colId xmlns:a16="http://schemas.microsoft.com/office/drawing/2014/main" val="3333283432"/>
                    </a:ext>
                  </a:extLst>
                </a:gridCol>
                <a:gridCol w="2239036">
                  <a:extLst>
                    <a:ext uri="{9D8B030D-6E8A-4147-A177-3AD203B41FA5}">
                      <a16:colId xmlns:a16="http://schemas.microsoft.com/office/drawing/2014/main" val="2087400316"/>
                    </a:ext>
                  </a:extLst>
                </a:gridCol>
              </a:tblGrid>
              <a:tr h="618839">
                <a:tc>
                  <a:txBody>
                    <a:bodyPr/>
                    <a:lstStyle/>
                    <a:p>
                      <a:pPr algn="ctr"/>
                      <a:r>
                        <a:rPr kumimoji="1" lang="ja-JP" altLang="en-US" sz="1600" dirty="0"/>
                        <a:t>高齢者のニーズ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bg1"/>
                          </a:solidFill>
                        </a:rPr>
                        <a:t>サービス・活動内容のイメージ</a:t>
                      </a:r>
                    </a:p>
                  </a:txBody>
                  <a:tcPr anchor="ctr"/>
                </a:tc>
                <a:tc>
                  <a:txBody>
                    <a:bodyPr/>
                    <a:lstStyle/>
                    <a:p>
                      <a:pPr algn="ctr"/>
                      <a:r>
                        <a:rPr kumimoji="1" lang="ja-JP" altLang="en-US" sz="1600" dirty="0">
                          <a:solidFill>
                            <a:schemeClr val="bg1"/>
                          </a:solidFill>
                        </a:rPr>
                        <a:t>実施主体</a:t>
                      </a:r>
                      <a:endParaRPr kumimoji="1" lang="en-US" altLang="ja-JP" sz="1600" dirty="0">
                        <a:solidFill>
                          <a:schemeClr val="bg1"/>
                        </a:solidFill>
                      </a:endParaRPr>
                    </a:p>
                    <a:p>
                      <a:pPr algn="ctr"/>
                      <a:r>
                        <a:rPr kumimoji="1" lang="ja-JP" altLang="en-US" sz="1200" dirty="0">
                          <a:solidFill>
                            <a:schemeClr val="bg1"/>
                          </a:solidFill>
                        </a:rPr>
                        <a:t>（民間企業、住民等）</a:t>
                      </a:r>
                    </a:p>
                  </a:txBody>
                  <a:tcPr marT="72000" marB="36000" anchor="ctr"/>
                </a:tc>
                <a:tc>
                  <a:txBody>
                    <a:bodyPr/>
                    <a:lstStyle/>
                    <a:p>
                      <a:pPr algn="ctr"/>
                      <a:r>
                        <a:rPr kumimoji="1" lang="ja-JP" altLang="en-US" sz="1600" dirty="0">
                          <a:solidFill>
                            <a:schemeClr val="bg1"/>
                          </a:solidFill>
                        </a:rPr>
                        <a:t>支援の提供者</a:t>
                      </a:r>
                      <a:endParaRPr kumimoji="1" lang="en-US" altLang="ja-JP" sz="1600" dirty="0">
                        <a:solidFill>
                          <a:schemeClr val="bg1"/>
                        </a:solidFill>
                      </a:endParaRPr>
                    </a:p>
                    <a:p>
                      <a:pPr algn="ctr"/>
                      <a:r>
                        <a:rPr kumimoji="1" lang="ja-JP" altLang="en-US" sz="1200" dirty="0">
                          <a:solidFill>
                            <a:schemeClr val="bg1"/>
                          </a:solidFill>
                        </a:rPr>
                        <a:t>（ボランティア、専門職等）</a:t>
                      </a:r>
                    </a:p>
                  </a:txBody>
                  <a:tcPr anchor="ctr"/>
                </a:tc>
                <a:extLst>
                  <a:ext uri="{0D108BD9-81ED-4DB2-BD59-A6C34878D82A}">
                    <a16:rowId xmlns:a16="http://schemas.microsoft.com/office/drawing/2014/main" val="736894151"/>
                  </a:ext>
                </a:extLst>
              </a:tr>
              <a:tr h="2489704">
                <a:tc>
                  <a:txBody>
                    <a:bodyPr/>
                    <a:lstStyle/>
                    <a:p>
                      <a:pPr algn="l"/>
                      <a:r>
                        <a:rPr kumimoji="1" lang="ja-JP" altLang="en-US" sz="1600" dirty="0"/>
                        <a:t>（例）買い物</a:t>
                      </a:r>
                      <a:endParaRPr kumimoji="1" lang="en-US" altLang="ja-JP" sz="1600" dirty="0"/>
                    </a:p>
                    <a:p>
                      <a:pPr algn="l"/>
                      <a:r>
                        <a:rPr kumimoji="1" lang="en-US" altLang="ja-JP" sz="1600" dirty="0">
                          <a:solidFill>
                            <a:srgbClr val="FF0000"/>
                          </a:solidFill>
                        </a:rPr>
                        <a:t>※</a:t>
                      </a:r>
                      <a:r>
                        <a:rPr kumimoji="1" lang="ja-JP" altLang="en-US" sz="1600" dirty="0">
                          <a:solidFill>
                            <a:srgbClr val="FF0000"/>
                          </a:solidFill>
                        </a:rPr>
                        <a:t>高齢者のデマン</a:t>
                      </a:r>
                      <a:endParaRPr kumimoji="1" lang="en-US" altLang="ja-JP" sz="1600" dirty="0">
                        <a:solidFill>
                          <a:srgbClr val="FF0000"/>
                        </a:solidFill>
                      </a:endParaRPr>
                    </a:p>
                    <a:p>
                      <a:pPr algn="l"/>
                      <a:r>
                        <a:rPr kumimoji="1" lang="ja-JP" altLang="en-US" sz="1600" dirty="0">
                          <a:solidFill>
                            <a:srgbClr val="FF0000"/>
                          </a:solidFill>
                        </a:rPr>
                        <a:t>ドではなく、ニーズを検討してください。</a:t>
                      </a:r>
                      <a:endParaRPr kumimoji="1" lang="en-US" altLang="ja-JP" sz="1600" dirty="0">
                        <a:solidFill>
                          <a:srgbClr val="FF0000"/>
                        </a:solidFill>
                      </a:endParaRPr>
                    </a:p>
                  </a:txBody>
                  <a:tcPr anchor="ctr"/>
                </a:tc>
                <a:tc>
                  <a:txBody>
                    <a:bodyPr/>
                    <a:lstStyle/>
                    <a:p>
                      <a:pPr algn="l"/>
                      <a:r>
                        <a:rPr kumimoji="1" lang="ja-JP" altLang="en-US" sz="1600" dirty="0"/>
                        <a:t>●スーパー </a:t>
                      </a:r>
                      <a:r>
                        <a:rPr kumimoji="1" lang="en-US" altLang="ja-JP" sz="1600" dirty="0"/>
                        <a:t>× </a:t>
                      </a:r>
                      <a:r>
                        <a:rPr kumimoji="1" lang="ja-JP" altLang="en-US" sz="1600" dirty="0"/>
                        <a:t>送迎付き通所型サービス（お買い物ミニディ）</a:t>
                      </a:r>
                      <a:endParaRPr kumimoji="1" lang="en-US" altLang="ja-JP" sz="1600" dirty="0"/>
                    </a:p>
                    <a:p>
                      <a:pPr algn="l"/>
                      <a:endParaRPr kumimoji="1" lang="en-US" altLang="ja-JP" sz="1600" dirty="0"/>
                    </a:p>
                    <a:p>
                      <a:pPr marL="171450" indent="-171450" algn="l">
                        <a:buFont typeface="Wingdings" panose="05000000000000000000" pitchFamily="2" charset="2"/>
                        <a:buChar char="Ø"/>
                      </a:pPr>
                      <a:r>
                        <a:rPr kumimoji="1" lang="ja-JP" altLang="en-US" sz="1600" dirty="0"/>
                        <a:t>対象者：要支援認定者又は基本チェックリストで該当する方</a:t>
                      </a:r>
                      <a:endParaRPr kumimoji="1" lang="en-US" altLang="ja-JP" sz="1600" dirty="0"/>
                    </a:p>
                    <a:p>
                      <a:pPr marL="171450" indent="-171450" algn="l">
                        <a:buFont typeface="Wingdings" panose="05000000000000000000" pitchFamily="2" charset="2"/>
                        <a:buChar char="Ø"/>
                      </a:pPr>
                      <a:r>
                        <a:rPr kumimoji="1" lang="ja-JP" altLang="en-US" sz="1600" dirty="0"/>
                        <a:t>利用回数：１回</a:t>
                      </a:r>
                      <a:r>
                        <a:rPr kumimoji="1" lang="en-US" altLang="ja-JP" sz="1600" dirty="0"/>
                        <a:t>/</a:t>
                      </a:r>
                      <a:r>
                        <a:rPr kumimoji="1" lang="ja-JP" altLang="en-US" sz="1600" dirty="0"/>
                        <a:t>週</a:t>
                      </a:r>
                      <a:endParaRPr kumimoji="1" lang="en-US" altLang="ja-JP" sz="1600" dirty="0"/>
                    </a:p>
                    <a:p>
                      <a:pPr marL="171450" indent="-171450" algn="l">
                        <a:buFont typeface="Wingdings" panose="05000000000000000000" pitchFamily="2" charset="2"/>
                        <a:buChar char="Ø"/>
                      </a:pPr>
                      <a:r>
                        <a:rPr kumimoji="1" lang="ja-JP" altLang="en-US" sz="1600" dirty="0"/>
                        <a:t>活動時間：</a:t>
                      </a:r>
                      <a:r>
                        <a:rPr kumimoji="1" lang="en-US" altLang="ja-JP" sz="1600" dirty="0"/>
                        <a:t>10</a:t>
                      </a:r>
                      <a:r>
                        <a:rPr kumimoji="1" lang="ja-JP" altLang="en-US" sz="1600" dirty="0"/>
                        <a:t>時～</a:t>
                      </a:r>
                      <a:r>
                        <a:rPr kumimoji="1" lang="en-US" altLang="ja-JP" sz="1600" dirty="0"/>
                        <a:t>13</a:t>
                      </a:r>
                      <a:r>
                        <a:rPr kumimoji="1" lang="ja-JP" altLang="en-US" sz="1600" dirty="0"/>
                        <a:t>時</a:t>
                      </a:r>
                      <a:endParaRPr kumimoji="1" lang="en-US" altLang="ja-JP" sz="1600" dirty="0"/>
                    </a:p>
                    <a:p>
                      <a:pPr marL="171450" indent="-171450" algn="l">
                        <a:buFont typeface="Wingdings" panose="05000000000000000000" pitchFamily="2" charset="2"/>
                        <a:buChar char="Ø"/>
                      </a:pPr>
                      <a:r>
                        <a:rPr kumimoji="1" lang="ja-JP" altLang="en-US" sz="1600" dirty="0"/>
                        <a:t>送迎：自宅からスーパーまでの送迎あり</a:t>
                      </a:r>
                      <a:endParaRPr kumimoji="1" lang="en-US" altLang="ja-JP" sz="1600" dirty="0"/>
                    </a:p>
                    <a:p>
                      <a:pPr marL="171450" indent="-171450" algn="l">
                        <a:buFont typeface="Wingdings" panose="05000000000000000000" pitchFamily="2" charset="2"/>
                        <a:buChar char="Ø"/>
                      </a:pPr>
                      <a:r>
                        <a:rPr kumimoji="1" lang="ja-JP" altLang="en-US" sz="1600" dirty="0"/>
                        <a:t>活動内容：血圧・体調チェック、体操・レクリエーション、お買い物、昼食（店舗で購入）・交流</a:t>
                      </a:r>
                      <a:endParaRPr kumimoji="1" lang="en-US" altLang="ja-JP" sz="1600" dirty="0"/>
                    </a:p>
                    <a:p>
                      <a:pPr marL="171450" indent="-171450" algn="l">
                        <a:buFont typeface="Wingdings" panose="05000000000000000000" pitchFamily="2" charset="2"/>
                        <a:buChar char="Ø"/>
                      </a:pPr>
                      <a:endParaRPr kumimoji="1" lang="en-US" altLang="ja-JP" sz="1600" dirty="0"/>
                    </a:p>
                    <a:p>
                      <a:pPr marL="171450" indent="-171450" algn="l">
                        <a:buFont typeface="Wingdings" panose="05000000000000000000" pitchFamily="2" charset="2"/>
                        <a:buChar char="Ø"/>
                      </a:pPr>
                      <a:endParaRPr kumimoji="1" lang="ja-JP" altLang="en-US" sz="1600" dirty="0"/>
                    </a:p>
                    <a:p>
                      <a:pPr algn="l"/>
                      <a:r>
                        <a:rPr kumimoji="1" lang="ja-JP" altLang="en-US" sz="1600" dirty="0"/>
                        <a:t>　</a:t>
                      </a:r>
                    </a:p>
                  </a:txBody>
                  <a:tcPr anchor="ctr"/>
                </a:tc>
                <a:tc>
                  <a:txBody>
                    <a:bodyPr/>
                    <a:lstStyle/>
                    <a:p>
                      <a:pPr algn="l"/>
                      <a:r>
                        <a:rPr kumimoji="1" lang="ja-JP" altLang="en-US" sz="1600" dirty="0"/>
                        <a:t>スーパー</a:t>
                      </a:r>
                    </a:p>
                  </a:txBody>
                  <a:tcPr anchor="ctr"/>
                </a:tc>
                <a:tc>
                  <a:txBody>
                    <a:bodyPr/>
                    <a:lstStyle/>
                    <a:p>
                      <a:pPr algn="l"/>
                      <a:r>
                        <a:rPr kumimoji="1" lang="ja-JP" altLang="en-US" sz="1600" dirty="0"/>
                        <a:t>　元気高齢者</a:t>
                      </a:r>
                      <a:endParaRPr kumimoji="1" lang="en-US" altLang="ja-JP" sz="1600" dirty="0"/>
                    </a:p>
                    <a:p>
                      <a:pPr algn="l"/>
                      <a:r>
                        <a:rPr kumimoji="1" lang="ja-JP" altLang="en-US" sz="1600" dirty="0"/>
                        <a:t>（シルバー人材センター会員）</a:t>
                      </a:r>
                      <a:endParaRPr kumimoji="1" lang="en-US" altLang="ja-JP" sz="1600" dirty="0"/>
                    </a:p>
                    <a:p>
                      <a:pPr marL="171450" indent="-171450" algn="l">
                        <a:buFont typeface="Arial" panose="020B0604020202020204" pitchFamily="34" charset="0"/>
                        <a:buChar char="•"/>
                      </a:pPr>
                      <a:r>
                        <a:rPr kumimoji="1" lang="ja-JP" altLang="en-US" sz="1600" dirty="0"/>
                        <a:t>送迎運転手</a:t>
                      </a:r>
                      <a:endParaRPr kumimoji="1" lang="en-US" altLang="ja-JP" sz="1600" dirty="0"/>
                    </a:p>
                    <a:p>
                      <a:pPr marL="171450" indent="-171450" algn="l">
                        <a:buFont typeface="Arial" panose="020B0604020202020204" pitchFamily="34" charset="0"/>
                        <a:buChar char="•"/>
                      </a:pPr>
                      <a:r>
                        <a:rPr kumimoji="1" lang="ja-JP" altLang="en-US" sz="1600" dirty="0"/>
                        <a:t>現地運営スタッフ</a:t>
                      </a:r>
                      <a:endParaRPr kumimoji="1" lang="en-US" altLang="ja-JP" sz="1600" dirty="0"/>
                    </a:p>
                  </a:txBody>
                  <a:tcPr anchor="ctr"/>
                </a:tc>
                <a:extLst>
                  <a:ext uri="{0D108BD9-81ED-4DB2-BD59-A6C34878D82A}">
                    <a16:rowId xmlns:a16="http://schemas.microsoft.com/office/drawing/2014/main" val="1527904358"/>
                  </a:ext>
                </a:extLst>
              </a:tr>
            </a:tbl>
          </a:graphicData>
        </a:graphic>
      </p:graphicFrame>
    </p:spTree>
    <p:extLst>
      <p:ext uri="{BB962C8B-B14F-4D97-AF65-F5344CB8AC3E}">
        <p14:creationId xmlns:p14="http://schemas.microsoft.com/office/powerpoint/2010/main" val="136162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9BFC8-A3E8-BE7D-BAEF-FB52546148D8}"/>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B903AB2-0089-5449-C00D-16F8AD4C96ED}"/>
              </a:ext>
            </a:extLst>
          </p:cNvPr>
          <p:cNvSpPr txBox="1"/>
          <p:nvPr/>
        </p:nvSpPr>
        <p:spPr>
          <a:xfrm>
            <a:off x="166782" y="407651"/>
            <a:ext cx="11794837" cy="59400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u="sng" dirty="0"/>
              <a:t>ワーク２（グループワーク）の進め方</a:t>
            </a:r>
            <a:endParaRPr lang="en-US" altLang="ja-JP" sz="2000" u="sng" dirty="0"/>
          </a:p>
          <a:p>
            <a:endParaRPr lang="en-US" altLang="ja-JP" sz="2000" u="sng" dirty="0"/>
          </a:p>
          <a:p>
            <a:r>
              <a:rPr lang="ja-JP" altLang="en-US" sz="2000" dirty="0"/>
              <a:t>①　グループの中で共有した、高齢者の困りごと（例えば、買い物、掃除、洗濯、入浴など）から、</a:t>
            </a:r>
            <a:endParaRPr lang="en-US" altLang="ja-JP" sz="2000" dirty="0"/>
          </a:p>
          <a:p>
            <a:r>
              <a:rPr lang="ja-JP" altLang="en-US" sz="2000" dirty="0"/>
              <a:t>　　そのニーズに合う「サービス・活動内容のイメージ・実施主体・支援の提供者」を具体的に考え</a:t>
            </a:r>
            <a:endParaRPr lang="en-US" altLang="ja-JP" sz="2000" dirty="0"/>
          </a:p>
          <a:p>
            <a:r>
              <a:rPr lang="ja-JP" altLang="en-US" sz="2000" dirty="0"/>
              <a:t>　　てみましょう。</a:t>
            </a:r>
            <a:endParaRPr lang="en-US" altLang="ja-JP" sz="2000" dirty="0"/>
          </a:p>
          <a:p>
            <a:r>
              <a:rPr lang="ja-JP" altLang="en-US" sz="2000" dirty="0"/>
              <a:t>　　（グループで協力して、１つ以上のサービス・活動を作り上げてみてください。）</a:t>
            </a:r>
            <a:endParaRPr lang="en-US" altLang="ja-JP" sz="2000" dirty="0"/>
          </a:p>
          <a:p>
            <a:endParaRPr lang="en-US" altLang="ja-JP" sz="2000" dirty="0"/>
          </a:p>
          <a:p>
            <a:r>
              <a:rPr lang="ja-JP" altLang="en-US" sz="2000" dirty="0"/>
              <a:t>②　グループワーク終了後、書記の方は、地域共生社会推進課の組織メール宛てに</a:t>
            </a:r>
            <a:endParaRPr lang="en-US" altLang="ja-JP" sz="2000" dirty="0"/>
          </a:p>
          <a:p>
            <a:r>
              <a:rPr lang="ja-JP" altLang="en-US" sz="2000" dirty="0"/>
              <a:t>　　</a:t>
            </a:r>
            <a:r>
              <a:rPr lang="en-US" altLang="ja-JP" sz="2000" dirty="0"/>
              <a:t>『</a:t>
            </a:r>
            <a:r>
              <a:rPr lang="ja-JP" altLang="en-US" sz="2000" dirty="0"/>
              <a:t>ワークシート１・２</a:t>
            </a:r>
            <a:r>
              <a:rPr lang="en-US" altLang="ja-JP" sz="2000" dirty="0"/>
              <a:t>』</a:t>
            </a:r>
            <a:r>
              <a:rPr lang="ja-JP" altLang="en-US" sz="2000" dirty="0"/>
              <a:t>を送付してください。</a:t>
            </a:r>
            <a:endParaRPr lang="en-US" altLang="ja-JP" sz="2000" dirty="0"/>
          </a:p>
          <a:p>
            <a:r>
              <a:rPr lang="ja-JP" altLang="en-US" sz="2000" dirty="0"/>
              <a:t>　</a:t>
            </a:r>
            <a:endParaRPr lang="en-US" altLang="ja-JP" sz="2000" dirty="0"/>
          </a:p>
          <a:p>
            <a:r>
              <a:rPr lang="ja-JP" altLang="en-US" sz="2000" dirty="0"/>
              <a:t>　　宛先メールアドレス：</a:t>
            </a:r>
            <a:r>
              <a:rPr lang="en-US" altLang="ja-JP" sz="2000" u="sng" dirty="0"/>
              <a:t>fukyousei@pref.hiroshima.lg.jp</a:t>
            </a:r>
            <a:r>
              <a:rPr lang="ja-JP" altLang="en-US" sz="2000" dirty="0"/>
              <a:t>　</a:t>
            </a:r>
            <a:endParaRPr lang="en-US" altLang="ja-JP" sz="2000" dirty="0"/>
          </a:p>
          <a:p>
            <a:r>
              <a:rPr lang="ja-JP" altLang="en-US" sz="2000" dirty="0"/>
              <a:t>　　（広島県地域共生社会推進課　地域包括ケア推進グループ　山邉宛て）</a:t>
            </a:r>
            <a:endParaRPr lang="en-US" altLang="ja-JP" sz="2000" dirty="0"/>
          </a:p>
          <a:p>
            <a:endParaRPr lang="en-US" altLang="ja-JP" sz="2000" dirty="0"/>
          </a:p>
          <a:p>
            <a:r>
              <a:rPr lang="ja-JP" altLang="en-US" sz="2000" dirty="0"/>
              <a:t>　</a:t>
            </a:r>
            <a:r>
              <a:rPr lang="en-US" altLang="ja-JP" sz="2000" dirty="0"/>
              <a:t>※</a:t>
            </a:r>
            <a:r>
              <a:rPr lang="ja-JP" altLang="en-US" sz="2000" dirty="0"/>
              <a:t>作成途中でも構いませんので、お手数をおかけしますが、よろしくお願いいたします。</a:t>
            </a:r>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p:txBody>
      </p:sp>
      <p:pic>
        <p:nvPicPr>
          <p:cNvPr id="4" name="図 3">
            <a:extLst>
              <a:ext uri="{FF2B5EF4-FFF2-40B4-BE49-F238E27FC236}">
                <a16:creationId xmlns:a16="http://schemas.microsoft.com/office/drawing/2014/main" id="{596A07B2-0A44-AA87-2809-1CA7E715F10B}"/>
              </a:ext>
            </a:extLst>
          </p:cNvPr>
          <p:cNvPicPr>
            <a:picLocks noChangeAspect="1"/>
          </p:cNvPicPr>
          <p:nvPr/>
        </p:nvPicPr>
        <p:blipFill>
          <a:blip r:embed="rId3"/>
          <a:stretch>
            <a:fillRect/>
          </a:stretch>
        </p:blipFill>
        <p:spPr>
          <a:xfrm>
            <a:off x="10487938" y="5243566"/>
            <a:ext cx="925132" cy="1526357"/>
          </a:xfrm>
          <a:prstGeom prst="rect">
            <a:avLst/>
          </a:prstGeom>
        </p:spPr>
      </p:pic>
      <p:pic>
        <p:nvPicPr>
          <p:cNvPr id="5" name="図 4">
            <a:extLst>
              <a:ext uri="{FF2B5EF4-FFF2-40B4-BE49-F238E27FC236}">
                <a16:creationId xmlns:a16="http://schemas.microsoft.com/office/drawing/2014/main" id="{3AF386DB-1AD7-6D87-9A45-7FE30E97DE89}"/>
              </a:ext>
            </a:extLst>
          </p:cNvPr>
          <p:cNvPicPr>
            <a:picLocks noChangeAspect="1"/>
          </p:cNvPicPr>
          <p:nvPr/>
        </p:nvPicPr>
        <p:blipFill>
          <a:blip r:embed="rId4"/>
          <a:stretch>
            <a:fillRect/>
          </a:stretch>
        </p:blipFill>
        <p:spPr>
          <a:xfrm>
            <a:off x="1136466" y="5208187"/>
            <a:ext cx="2735623" cy="1709780"/>
          </a:xfrm>
          <a:prstGeom prst="rect">
            <a:avLst/>
          </a:prstGeom>
        </p:spPr>
      </p:pic>
      <p:sp>
        <p:nvSpPr>
          <p:cNvPr id="6" name="テキスト ボックス 5">
            <a:extLst>
              <a:ext uri="{FF2B5EF4-FFF2-40B4-BE49-F238E27FC236}">
                <a16:creationId xmlns:a16="http://schemas.microsoft.com/office/drawing/2014/main" id="{0F561AA6-F5FB-24E1-1196-968C5BB6DCA7}"/>
              </a:ext>
            </a:extLst>
          </p:cNvPr>
          <p:cNvSpPr txBox="1"/>
          <p:nvPr/>
        </p:nvSpPr>
        <p:spPr>
          <a:xfrm>
            <a:off x="10940715" y="489063"/>
            <a:ext cx="944489" cy="523220"/>
          </a:xfrm>
          <a:prstGeom prst="rect">
            <a:avLst/>
          </a:prstGeom>
          <a:noFill/>
        </p:spPr>
        <p:txBody>
          <a:bodyPr wrap="none" rtlCol="0">
            <a:spAutoFit/>
          </a:bodyPr>
          <a:lstStyle/>
          <a:p>
            <a:r>
              <a:rPr kumimoji="1" lang="en-US" altLang="ja-JP" sz="2800" dirty="0"/>
              <a:t>40</a:t>
            </a:r>
            <a:r>
              <a:rPr kumimoji="1" lang="ja-JP" altLang="en-US" sz="2800" dirty="0"/>
              <a:t>分</a:t>
            </a:r>
          </a:p>
        </p:txBody>
      </p:sp>
    </p:spTree>
    <p:extLst>
      <p:ext uri="{BB962C8B-B14F-4D97-AF65-F5344CB8AC3E}">
        <p14:creationId xmlns:p14="http://schemas.microsoft.com/office/powerpoint/2010/main" val="604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C914325-3F8E-A2F6-0E47-93A673B3671D}"/>
              </a:ext>
            </a:extLst>
          </p:cNvPr>
          <p:cNvGraphicFramePr>
            <a:graphicFrameLocks noGrp="1"/>
          </p:cNvGraphicFramePr>
          <p:nvPr>
            <p:extLst>
              <p:ext uri="{D42A27DB-BD31-4B8C-83A1-F6EECF244321}">
                <p14:modId xmlns:p14="http://schemas.microsoft.com/office/powerpoint/2010/main" val="226997969"/>
              </p:ext>
            </p:extLst>
          </p:nvPr>
        </p:nvGraphicFramePr>
        <p:xfrm>
          <a:off x="198581" y="624699"/>
          <a:ext cx="11794837" cy="6145557"/>
        </p:xfrm>
        <a:graphic>
          <a:graphicData uri="http://schemas.openxmlformats.org/drawingml/2006/table">
            <a:tbl>
              <a:tblPr firstRow="1" bandRow="1">
                <a:tableStyleId>{93296810-A885-4BE3-A3E7-6D5BEEA58F35}</a:tableStyleId>
              </a:tblPr>
              <a:tblGrid>
                <a:gridCol w="1943950">
                  <a:extLst>
                    <a:ext uri="{9D8B030D-6E8A-4147-A177-3AD203B41FA5}">
                      <a16:colId xmlns:a16="http://schemas.microsoft.com/office/drawing/2014/main" val="4103492894"/>
                    </a:ext>
                  </a:extLst>
                </a:gridCol>
                <a:gridCol w="5939023">
                  <a:extLst>
                    <a:ext uri="{9D8B030D-6E8A-4147-A177-3AD203B41FA5}">
                      <a16:colId xmlns:a16="http://schemas.microsoft.com/office/drawing/2014/main" val="3011877982"/>
                    </a:ext>
                  </a:extLst>
                </a:gridCol>
                <a:gridCol w="1875345">
                  <a:extLst>
                    <a:ext uri="{9D8B030D-6E8A-4147-A177-3AD203B41FA5}">
                      <a16:colId xmlns:a16="http://schemas.microsoft.com/office/drawing/2014/main" val="3333283432"/>
                    </a:ext>
                  </a:extLst>
                </a:gridCol>
                <a:gridCol w="2036519">
                  <a:extLst>
                    <a:ext uri="{9D8B030D-6E8A-4147-A177-3AD203B41FA5}">
                      <a16:colId xmlns:a16="http://schemas.microsoft.com/office/drawing/2014/main" val="2087400316"/>
                    </a:ext>
                  </a:extLst>
                </a:gridCol>
              </a:tblGrid>
              <a:tr h="837849">
                <a:tc>
                  <a:txBody>
                    <a:bodyPr/>
                    <a:lstStyle/>
                    <a:p>
                      <a:pPr algn="ctr"/>
                      <a:r>
                        <a:rPr kumimoji="1" lang="ja-JP" altLang="en-US" sz="1600" dirty="0"/>
                        <a:t>高齢者のニーズ</a:t>
                      </a:r>
                      <a:endParaRPr kumimoji="1" lang="en-US" altLang="ja-JP" sz="1600" dirty="0"/>
                    </a:p>
                  </a:txBody>
                  <a:tcPr anchor="ctr"/>
                </a:tc>
                <a:tc>
                  <a:txBody>
                    <a:bodyPr/>
                    <a:lstStyle/>
                    <a:p>
                      <a:pPr algn="ctr"/>
                      <a:r>
                        <a:rPr kumimoji="1" lang="ja-JP" altLang="en-US" sz="1600" dirty="0">
                          <a:solidFill>
                            <a:schemeClr val="bg1"/>
                          </a:solidFill>
                        </a:rPr>
                        <a:t>サービス・活動内容のイメージ</a:t>
                      </a:r>
                      <a:endParaRPr kumimoji="1" lang="en-US" altLang="ja-JP" sz="1600" dirty="0">
                        <a:solidFill>
                          <a:schemeClr val="bg1"/>
                        </a:solidFill>
                      </a:endParaRPr>
                    </a:p>
                  </a:txBody>
                  <a:tcPr anchor="ctr"/>
                </a:tc>
                <a:tc>
                  <a:txBody>
                    <a:bodyPr/>
                    <a:lstStyle/>
                    <a:p>
                      <a:pPr algn="ctr"/>
                      <a:r>
                        <a:rPr kumimoji="1" lang="ja-JP" altLang="en-US" sz="1600" dirty="0"/>
                        <a:t>実施主体</a:t>
                      </a:r>
                      <a:endParaRPr kumimoji="1" lang="en-US" altLang="ja-JP" sz="1100" dirty="0"/>
                    </a:p>
                    <a:p>
                      <a:pPr algn="ctr"/>
                      <a:r>
                        <a:rPr kumimoji="1" lang="ja-JP" altLang="en-US" sz="1100" dirty="0"/>
                        <a:t>（民間企業、住民等）</a:t>
                      </a:r>
                    </a:p>
                    <a:p>
                      <a:pPr algn="ctr"/>
                      <a:endParaRPr kumimoji="1" lang="ja-JP" altLang="en-US" sz="1600" dirty="0">
                        <a:solidFill>
                          <a:srgbClr val="FF0000"/>
                        </a:solidFill>
                      </a:endParaRPr>
                    </a:p>
                  </a:txBody>
                  <a:tcPr marL="180000" marT="144000" marB="0" anchor="b" anchorCtr="1"/>
                </a:tc>
                <a:tc>
                  <a:txBody>
                    <a:bodyPr/>
                    <a:lstStyle/>
                    <a:p>
                      <a:pPr algn="ctr"/>
                      <a:r>
                        <a:rPr kumimoji="1" lang="ja-JP" altLang="en-US" sz="1600" dirty="0"/>
                        <a:t>支援の提供者</a:t>
                      </a:r>
                      <a:endParaRPr kumimoji="1" lang="en-US" altLang="ja-JP" sz="1600" dirty="0"/>
                    </a:p>
                    <a:p>
                      <a:pPr algn="ctr"/>
                      <a:r>
                        <a:rPr kumimoji="1" lang="ja-JP" altLang="en-US" sz="1100" dirty="0"/>
                        <a:t>（ボランティア、専門職等）</a:t>
                      </a:r>
                      <a:endParaRPr kumimoji="1" lang="ja-JP" altLang="en-US" sz="1200" dirty="0"/>
                    </a:p>
                  </a:txBody>
                  <a:tcPr anchor="ctr"/>
                </a:tc>
                <a:extLst>
                  <a:ext uri="{0D108BD9-81ED-4DB2-BD59-A6C34878D82A}">
                    <a16:rowId xmlns:a16="http://schemas.microsoft.com/office/drawing/2014/main" val="736894151"/>
                  </a:ext>
                </a:extLst>
              </a:tr>
              <a:tr h="1769236">
                <a:tc>
                  <a:txBody>
                    <a:bodyPr/>
                    <a:lstStyle/>
                    <a:p>
                      <a:pPr algn="l"/>
                      <a:endParaRPr kumimoji="1" lang="ja-JP" altLang="en-US" sz="1400" dirty="0"/>
                    </a:p>
                  </a:txBody>
                  <a:tcPr anchor="ctr"/>
                </a:tc>
                <a:tc>
                  <a:txBody>
                    <a:bodyPr/>
                    <a:lstStyle/>
                    <a:p>
                      <a:pPr algn="l"/>
                      <a:endParaRPr kumimoji="1" lang="ja-JP" altLang="en-US" sz="1400" dirty="0"/>
                    </a:p>
                  </a:txBody>
                  <a:tcPr anchor="ctr"/>
                </a:tc>
                <a:tc>
                  <a:txBody>
                    <a:bodyPr/>
                    <a:lstStyle/>
                    <a:p>
                      <a:pPr algn="l"/>
                      <a:endParaRPr kumimoji="1" lang="ja-JP" altLang="en-US" sz="1400" dirty="0"/>
                    </a:p>
                  </a:txBody>
                  <a:tcPr anchor="ctr"/>
                </a:tc>
                <a:tc>
                  <a:txBody>
                    <a:bodyPr/>
                    <a:lstStyle/>
                    <a:p>
                      <a:pPr algn="l"/>
                      <a:endParaRPr kumimoji="1" lang="en-US" altLang="ja-JP" sz="1400" dirty="0"/>
                    </a:p>
                  </a:txBody>
                  <a:tcPr anchor="ctr"/>
                </a:tc>
                <a:extLst>
                  <a:ext uri="{0D108BD9-81ED-4DB2-BD59-A6C34878D82A}">
                    <a16:rowId xmlns:a16="http://schemas.microsoft.com/office/drawing/2014/main" val="1527904358"/>
                  </a:ext>
                </a:extLst>
              </a:tr>
              <a:tr h="1769236">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604871863"/>
                  </a:ext>
                </a:extLst>
              </a:tr>
              <a:tr h="1769236">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3829434288"/>
                  </a:ext>
                </a:extLst>
              </a:tr>
            </a:tbl>
          </a:graphicData>
        </a:graphic>
      </p:graphicFrame>
      <p:sp>
        <p:nvSpPr>
          <p:cNvPr id="3" name="テキスト ボックス 2">
            <a:extLst>
              <a:ext uri="{FF2B5EF4-FFF2-40B4-BE49-F238E27FC236}">
                <a16:creationId xmlns:a16="http://schemas.microsoft.com/office/drawing/2014/main" id="{5E956845-0046-9ADC-1DBB-09EFD10272D3}"/>
              </a:ext>
            </a:extLst>
          </p:cNvPr>
          <p:cNvSpPr txBox="1"/>
          <p:nvPr/>
        </p:nvSpPr>
        <p:spPr>
          <a:xfrm>
            <a:off x="10186736" y="144379"/>
            <a:ext cx="1822723" cy="369332"/>
          </a:xfrm>
          <a:prstGeom prst="rect">
            <a:avLst/>
          </a:prstGeom>
          <a:noFill/>
          <a:ln>
            <a:solidFill>
              <a:schemeClr val="tx1"/>
            </a:solidFill>
          </a:ln>
        </p:spPr>
        <p:txBody>
          <a:bodyPr wrap="square" rtlCol="0">
            <a:spAutoFit/>
          </a:bodyPr>
          <a:lstStyle/>
          <a:p>
            <a:pPr algn="ctr"/>
            <a:r>
              <a:rPr kumimoji="1" lang="ja-JP" altLang="en-US" dirty="0"/>
              <a:t>ワークシート２</a:t>
            </a:r>
          </a:p>
        </p:txBody>
      </p:sp>
    </p:spTree>
    <p:extLst>
      <p:ext uri="{BB962C8B-B14F-4D97-AF65-F5344CB8AC3E}">
        <p14:creationId xmlns:p14="http://schemas.microsoft.com/office/powerpoint/2010/main" val="231991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9">
            <a:extLst>
              <a:ext uri="{FF2B5EF4-FFF2-40B4-BE49-F238E27FC236}">
                <a16:creationId xmlns:a16="http://schemas.microsoft.com/office/drawing/2014/main" id="{598E414E-E824-B4B8-40A6-81A53B9F174B}"/>
              </a:ext>
            </a:extLst>
          </p:cNvPr>
          <p:cNvGraphicFramePr>
            <a:graphicFrameLocks noGrp="1"/>
          </p:cNvGraphicFramePr>
          <p:nvPr>
            <p:extLst>
              <p:ext uri="{D42A27DB-BD31-4B8C-83A1-F6EECF244321}">
                <p14:modId xmlns:p14="http://schemas.microsoft.com/office/powerpoint/2010/main" val="424962610"/>
              </p:ext>
            </p:extLst>
          </p:nvPr>
        </p:nvGraphicFramePr>
        <p:xfrm>
          <a:off x="720436" y="1968052"/>
          <a:ext cx="11379200" cy="4834195"/>
        </p:xfrm>
        <a:graphic>
          <a:graphicData uri="http://schemas.openxmlformats.org/drawingml/2006/table">
            <a:tbl>
              <a:tblPr firstRow="1" bandRow="1">
                <a:tableStyleId>{5940675A-B579-460E-94D1-54222C63F5DA}</a:tableStyleId>
              </a:tblPr>
              <a:tblGrid>
                <a:gridCol w="943974">
                  <a:extLst>
                    <a:ext uri="{9D8B030D-6E8A-4147-A177-3AD203B41FA5}">
                      <a16:colId xmlns:a16="http://schemas.microsoft.com/office/drawing/2014/main" val="3456625329"/>
                    </a:ext>
                  </a:extLst>
                </a:gridCol>
                <a:gridCol w="2242398">
                  <a:extLst>
                    <a:ext uri="{9D8B030D-6E8A-4147-A177-3AD203B41FA5}">
                      <a16:colId xmlns:a16="http://schemas.microsoft.com/office/drawing/2014/main" val="3229933924"/>
                    </a:ext>
                  </a:extLst>
                </a:gridCol>
                <a:gridCol w="1374823">
                  <a:extLst>
                    <a:ext uri="{9D8B030D-6E8A-4147-A177-3AD203B41FA5}">
                      <a16:colId xmlns:a16="http://schemas.microsoft.com/office/drawing/2014/main" val="3802470083"/>
                    </a:ext>
                  </a:extLst>
                </a:gridCol>
                <a:gridCol w="1374823">
                  <a:extLst>
                    <a:ext uri="{9D8B030D-6E8A-4147-A177-3AD203B41FA5}">
                      <a16:colId xmlns:a16="http://schemas.microsoft.com/office/drawing/2014/main" val="3090841753"/>
                    </a:ext>
                  </a:extLst>
                </a:gridCol>
                <a:gridCol w="2518962">
                  <a:extLst>
                    <a:ext uri="{9D8B030D-6E8A-4147-A177-3AD203B41FA5}">
                      <a16:colId xmlns:a16="http://schemas.microsoft.com/office/drawing/2014/main" val="3227355197"/>
                    </a:ext>
                  </a:extLst>
                </a:gridCol>
                <a:gridCol w="2518962">
                  <a:extLst>
                    <a:ext uri="{9D8B030D-6E8A-4147-A177-3AD203B41FA5}">
                      <a16:colId xmlns:a16="http://schemas.microsoft.com/office/drawing/2014/main" val="4169818982"/>
                    </a:ext>
                  </a:extLst>
                </a:gridCol>
                <a:gridCol w="405258">
                  <a:extLst>
                    <a:ext uri="{9D8B030D-6E8A-4147-A177-3AD203B41FA5}">
                      <a16:colId xmlns:a16="http://schemas.microsoft.com/office/drawing/2014/main" val="3976448648"/>
                    </a:ext>
                  </a:extLst>
                </a:gridCol>
              </a:tblGrid>
              <a:tr h="205313">
                <a:tc rowSpan="3">
                  <a:txBody>
                    <a:bodyPr/>
                    <a:lstStyle/>
                    <a:p>
                      <a:pPr algn="ctr"/>
                      <a:endParaRPr kumimoji="1" lang="ja-JP" altLang="en-US" sz="10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rowSpan="3">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bg1"/>
                          </a:solidFill>
                          <a:latin typeface="Meiryo UI" panose="020B0604030504040204" pitchFamily="50" charset="-128"/>
                          <a:ea typeface="Meiryo UI" panose="020B0604030504040204" pitchFamily="50" charset="-128"/>
                        </a:rPr>
                        <a:t>従前相当サービス</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5">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r>
                        <a:rPr kumimoji="1" lang="ja-JP" altLang="en-US" sz="800" dirty="0">
                          <a:solidFill>
                            <a:schemeClr val="bg1"/>
                          </a:solidFill>
                          <a:latin typeface="Meiryo UI" panose="020B0604030504040204" pitchFamily="50" charset="-128"/>
                          <a:ea typeface="Meiryo UI" panose="020B0604030504040204" pitchFamily="50" charset="-128"/>
                        </a:rPr>
                        <a:t>多様なサービス・活動</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endParaRPr kumimoji="1" lang="ja-JP" altLang="en-US" sz="10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203730628"/>
                  </a:ext>
                </a:extLst>
              </a:tr>
              <a:tr h="322635">
                <a:tc vMerge="1">
                  <a:txBody>
                    <a:bodyPr/>
                    <a:lstStyle/>
                    <a:p>
                      <a:pPr algn="ctr"/>
                      <a:endParaRPr kumimoji="1" lang="ja-JP" altLang="en-US"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サービス・活動</a:t>
                      </a:r>
                      <a:r>
                        <a:rPr kumimoji="1" lang="en-US" altLang="ja-JP" sz="800" dirty="0">
                          <a:solidFill>
                            <a:schemeClr val="bg1"/>
                          </a:solidFill>
                          <a:latin typeface="Meiryo UI" panose="020B0604030504040204" pitchFamily="50" charset="-128"/>
                          <a:ea typeface="Meiryo UI" panose="020B0604030504040204" pitchFamily="50" charset="-128"/>
                        </a:rPr>
                        <a:t>A</a:t>
                      </a:r>
                    </a:p>
                    <a:p>
                      <a:pPr algn="ctr"/>
                      <a:r>
                        <a:rPr kumimoji="1" lang="ja-JP" altLang="en-US" sz="800" dirty="0">
                          <a:solidFill>
                            <a:schemeClr val="bg1"/>
                          </a:solidFill>
                          <a:latin typeface="Meiryo UI" panose="020B0604030504040204" pitchFamily="50" charset="-128"/>
                          <a:ea typeface="Meiryo UI" panose="020B0604030504040204" pitchFamily="50" charset="-128"/>
                        </a:rPr>
                        <a:t>（多様な主体によるサービス・活動）</a:t>
                      </a:r>
                      <a:endParaRPr kumimoji="1" lang="en-US" altLang="ja-JP" sz="8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endParaRPr kumimoji="1" lang="ja-JP" altLang="en-US" sz="10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a:txBody>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サービス・活動</a:t>
                      </a:r>
                      <a:r>
                        <a:rPr kumimoji="1" lang="en-US" altLang="ja-JP" sz="800" dirty="0">
                          <a:solidFill>
                            <a:schemeClr val="bg1"/>
                          </a:solidFill>
                          <a:latin typeface="Meiryo UI" panose="020B0604030504040204" pitchFamily="50" charset="-128"/>
                          <a:ea typeface="Meiryo UI" panose="020B0604030504040204" pitchFamily="50" charset="-128"/>
                        </a:rPr>
                        <a:t>B</a:t>
                      </a:r>
                      <a:r>
                        <a:rPr kumimoji="1" lang="ja-JP" altLang="en-US" sz="800" dirty="0">
                          <a:solidFill>
                            <a:schemeClr val="bg1"/>
                          </a:solidFill>
                          <a:latin typeface="Meiryo UI" panose="020B0604030504040204" pitchFamily="50" charset="-128"/>
                          <a:ea typeface="Meiryo UI" panose="020B0604030504040204" pitchFamily="50" charset="-128"/>
                        </a:rPr>
                        <a:t>、</a:t>
                      </a:r>
                      <a:endParaRPr kumimoji="1" lang="en-US" altLang="ja-JP" sz="800" dirty="0">
                        <a:solidFill>
                          <a:schemeClr val="bg1"/>
                        </a:solidFill>
                        <a:latin typeface="Meiryo UI" panose="020B0604030504040204" pitchFamily="50" charset="-128"/>
                        <a:ea typeface="Meiryo UI" panose="020B0604030504040204" pitchFamily="50" charset="-128"/>
                      </a:endParaRPr>
                    </a:p>
                    <a:p>
                      <a:pPr algn="ctr"/>
                      <a:r>
                        <a:rPr kumimoji="1" lang="ja-JP" altLang="en-US" sz="800" dirty="0">
                          <a:solidFill>
                            <a:schemeClr val="bg1"/>
                          </a:solidFill>
                          <a:latin typeface="Meiryo UI" panose="020B0604030504040204" pitchFamily="50" charset="-128"/>
                          <a:ea typeface="Meiryo UI" panose="020B0604030504040204" pitchFamily="50" charset="-128"/>
                        </a:rPr>
                        <a:t>サービス・活動</a:t>
                      </a:r>
                      <a:r>
                        <a:rPr kumimoji="1" lang="en-US" altLang="ja-JP" sz="800" dirty="0">
                          <a:solidFill>
                            <a:schemeClr val="bg1"/>
                          </a:solidFill>
                          <a:latin typeface="Meiryo UI" panose="020B0604030504040204" pitchFamily="50" charset="-128"/>
                          <a:ea typeface="Meiryo UI" panose="020B0604030504040204" pitchFamily="50" charset="-128"/>
                        </a:rPr>
                        <a:t>D</a:t>
                      </a:r>
                      <a:r>
                        <a:rPr kumimoji="1" lang="ja-JP" altLang="en-US" sz="800" dirty="0">
                          <a:solidFill>
                            <a:schemeClr val="bg1"/>
                          </a:solidFill>
                          <a:latin typeface="Meiryo UI" panose="020B0604030504040204" pitchFamily="50" charset="-128"/>
                          <a:ea typeface="Meiryo UI" panose="020B0604030504040204" pitchFamily="50" charset="-128"/>
                        </a:rPr>
                        <a:t>（訪問型のみ）</a:t>
                      </a:r>
                      <a:endParaRPr kumimoji="1" lang="en-US" altLang="ja-JP" sz="800" dirty="0">
                        <a:solidFill>
                          <a:schemeClr val="bg1"/>
                        </a:solidFill>
                        <a:latin typeface="Meiryo UI" panose="020B0604030504040204" pitchFamily="50" charset="-128"/>
                        <a:ea typeface="Meiryo UI" panose="020B0604030504040204" pitchFamily="50" charset="-128"/>
                      </a:endParaRPr>
                    </a:p>
                    <a:p>
                      <a:pPr algn="ctr"/>
                      <a:r>
                        <a:rPr kumimoji="1" lang="ja-JP" altLang="en-US" sz="800" dirty="0">
                          <a:solidFill>
                            <a:schemeClr val="bg1"/>
                          </a:solidFill>
                          <a:latin typeface="Meiryo UI" panose="020B0604030504040204" pitchFamily="50" charset="-128"/>
                          <a:ea typeface="Meiryo UI" panose="020B0604030504040204" pitchFamily="50" charset="-128"/>
                        </a:rPr>
                        <a:t>（住民主体によるサービス・活動）</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a:txBody>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サービス・活動Ｃ</a:t>
                      </a:r>
                      <a:endParaRPr kumimoji="1" lang="en-US" altLang="ja-JP" sz="800" dirty="0">
                        <a:solidFill>
                          <a:schemeClr val="bg1"/>
                        </a:solidFill>
                        <a:latin typeface="Meiryo UI" panose="020B0604030504040204" pitchFamily="50" charset="-128"/>
                        <a:ea typeface="Meiryo UI" panose="020B0604030504040204" pitchFamily="50" charset="-128"/>
                      </a:endParaRPr>
                    </a:p>
                    <a:p>
                      <a:pPr algn="ctr"/>
                      <a:r>
                        <a:rPr kumimoji="1" lang="ja-JP" altLang="en-US" sz="800" dirty="0">
                          <a:solidFill>
                            <a:schemeClr val="bg1"/>
                          </a:solidFill>
                          <a:latin typeface="Meiryo UI" panose="020B0604030504040204" pitchFamily="50" charset="-128"/>
                          <a:ea typeface="Meiryo UI" panose="020B0604030504040204" pitchFamily="50" charset="-128"/>
                        </a:rPr>
                        <a:t>（短期集中予防サービス）</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その他</a:t>
                      </a:r>
                    </a:p>
                  </a:txBody>
                  <a:tcPr vert="eaVert"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43695318"/>
                  </a:ext>
                </a:extLst>
              </a:tr>
              <a:tr h="205313">
                <a:tc vMerge="1">
                  <a:txBody>
                    <a:bodyPr/>
                    <a:lstStyle/>
                    <a:p>
                      <a:pPr algn="ctr"/>
                      <a:endParaRPr kumimoji="1" lang="ja-JP" altLang="en-US"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指定</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bg1"/>
                          </a:solidFill>
                          <a:latin typeface="Meiryo UI" panose="020B0604030504040204" pitchFamily="50" charset="-128"/>
                          <a:ea typeface="Meiryo UI" panose="020B0604030504040204" pitchFamily="50" charset="-128"/>
                        </a:rPr>
                        <a:t>委託</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sz="1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sz="1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87935157"/>
                  </a:ext>
                </a:extLst>
              </a:tr>
              <a:tr h="205313">
                <a:tc>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実施手法</a:t>
                      </a: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eiryo UI" panose="020B0604030504040204" pitchFamily="50" charset="-128"/>
                          <a:ea typeface="Meiryo UI" panose="020B0604030504040204" pitchFamily="50" charset="-128"/>
                        </a:rPr>
                        <a:t>指定事業者が行うもの（第１号事業支給費の支給）</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marL="0" marR="0" lvl="0" indent="0" algn="ctr" defTabSz="833532"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eiryo UI" panose="020B0604030504040204" pitchFamily="50" charset="-128"/>
                          <a:ea typeface="Meiryo UI" panose="020B0604030504040204" pitchFamily="50" charset="-128"/>
                        </a:rPr>
                        <a:t>委託費の支払い</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活動団体等に対する補助・助成</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委託費の支払い</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rowSpan="11">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これらによらないもの　（委託と補助の組み合わせなど）</a:t>
                      </a:r>
                    </a:p>
                  </a:txBody>
                  <a:tcPr vert="eaVert" anchor="ctr">
                    <a:lnL w="12700" cap="flat" cmpd="sng" algn="ctr">
                      <a:solidFill>
                        <a:schemeClr val="accent1">
                          <a:lumMod val="40000"/>
                          <a:lumOff val="6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02475060"/>
                  </a:ext>
                </a:extLst>
              </a:tr>
              <a:tr h="439957">
                <a:tc>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想定される</a:t>
                      </a:r>
                      <a:endParaRPr kumimoji="1" lang="en-US" altLang="ja-JP" sz="800" b="0" dirty="0">
                        <a:solidFill>
                          <a:schemeClr val="bg1"/>
                        </a:solidFill>
                        <a:latin typeface="Meiryo UI" panose="020B0604030504040204" pitchFamily="50" charset="-128"/>
                        <a:ea typeface="Meiryo UI" panose="020B0604030504040204" pitchFamily="50" charset="-128"/>
                      </a:endParaRPr>
                    </a:p>
                    <a:p>
                      <a:pPr algn="ctr"/>
                      <a:r>
                        <a:rPr kumimoji="1" lang="ja-JP" altLang="en-US" sz="800" b="0" dirty="0">
                          <a:solidFill>
                            <a:schemeClr val="bg1"/>
                          </a:solidFill>
                          <a:latin typeface="Meiryo UI" panose="020B0604030504040204" pitchFamily="50" charset="-128"/>
                          <a:ea typeface="Meiryo UI" panose="020B0604030504040204" pitchFamily="50" charset="-128"/>
                        </a:rPr>
                        <a:t>実施主体</a:t>
                      </a: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介護サービス事業者等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indent="68263"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（訪問介護・通所介護等事業者）</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介護サービス事業者等以外の多様な主体</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（介護サービス事業者等）</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171450" indent="-171450" algn="l">
                        <a:buClr>
                          <a:schemeClr val="tx2"/>
                        </a:buClr>
                        <a:buFont typeface="Wingdings" panose="05000000000000000000" pitchFamily="2" charset="2"/>
                        <a:buChar char="l"/>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ボランティア活動など地域住民の主体的な活動を行う団体</a:t>
                      </a: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当該活動を支援する団体</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保健医療に関する専門的な知識を有する者が置かれる団体・機関等</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171450" indent="-171450" algn="l">
                        <a:buClr>
                          <a:schemeClr val="tx2"/>
                        </a:buClr>
                        <a:buFont typeface="Wingdings" panose="05000000000000000000" pitchFamily="2" charset="2"/>
                        <a:buChar char="l"/>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48827677"/>
                  </a:ext>
                </a:extLst>
              </a:tr>
              <a:tr h="205313">
                <a:tc>
                  <a:txBody>
                    <a:bodyPr/>
                    <a:lstStyle/>
                    <a:p>
                      <a:pPr algn="ctr"/>
                      <a:r>
                        <a:rPr kumimoji="1" lang="ja-JP" altLang="en-US" sz="800" b="0">
                          <a:solidFill>
                            <a:schemeClr val="bg1"/>
                          </a:solidFill>
                          <a:latin typeface="Meiryo UI" panose="020B0604030504040204" pitchFamily="50" charset="-128"/>
                          <a:ea typeface="Meiryo UI" panose="020B0604030504040204" pitchFamily="50" charset="-128"/>
                        </a:rPr>
                        <a:t>基準</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国が定める基準</a:t>
                      </a:r>
                      <a:r>
                        <a:rPr kumimoji="1" lang="en-US" altLang="ja-JP" sz="6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を例にしたもの</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サービス・活動の内容に応じて市町村が定めるもの</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ap="flat" cmpd="sng" algn="ctr">
                      <a:solidFill>
                        <a:schemeClr val="accent1">
                          <a:lumMod val="60000"/>
                          <a:lumOff val="4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ap="flat" cmpd="sng" algn="ctr">
                      <a:solidFill>
                        <a:schemeClr val="accent1">
                          <a:lumMod val="40000"/>
                          <a:lumOff val="6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ap="flat" cmpd="sng" algn="ctr">
                      <a:solidFill>
                        <a:schemeClr val="accent1">
                          <a:lumMod val="40000"/>
                          <a:lumOff val="60000"/>
                        </a:schemeClr>
                      </a:solidFill>
                      <a:prstDash val="solid"/>
                      <a:round/>
                      <a:headEnd type="none" w="med" len="med"/>
                      <a:tailEnd type="none" w="med" len="med"/>
                    </a:lnT>
                  </a:tcPr>
                </a:tc>
                <a:tc v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19042680"/>
                  </a:ext>
                </a:extLst>
              </a:tr>
              <a:tr h="205313">
                <a:tc rowSpan="2">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費用</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indent="0" algn="ct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国が定める額</a:t>
                      </a:r>
                      <a:r>
                        <a:rPr kumimoji="1" lang="en-US" altLang="ja-JP" sz="6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（単位数）</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rowSpan="2" gridSpan="3">
                  <a:txBody>
                    <a:bodyPr/>
                    <a:lstStyle/>
                    <a:p>
                      <a:pPr marL="0" indent="0" algn="ct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サービス・活動の内容に応じて市町村が定める額</a:t>
                      </a:r>
                    </a:p>
                  </a:txBody>
                  <a:tcPr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tcPr>
                </a:tc>
                <a:tc rowSpan="2"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tcPr>
                </a:tc>
                <a:tc vMerge="1">
                  <a:txBody>
                    <a:bodyPr/>
                    <a:lstStyle/>
                    <a:p>
                      <a:pPr marL="171450" marR="0" lvl="0" indent="-171450" algn="l" defTabSz="833532"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693919799"/>
                  </a:ext>
                </a:extLst>
              </a:tr>
              <a:tr h="205313">
                <a:tc vMerge="1">
                  <a:txBody>
                    <a:bodyPr/>
                    <a:lstStyle/>
                    <a:p>
                      <a:endParaRPr kumimoji="1" lang="ja-JP" altLang="en-US"/>
                    </a:p>
                  </a:txBody>
                  <a:tcPr/>
                </a:tc>
                <a:tc>
                  <a:txBody>
                    <a:bodyPr/>
                    <a:lstStyle/>
                    <a:p>
                      <a:pPr marL="0" indent="0" algn="ct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額の変更のみ可</a:t>
                      </a: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加算設定も可</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60604227"/>
                  </a:ext>
                </a:extLst>
              </a:tr>
              <a:tr h="557279">
                <a:tc>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対象者</a:t>
                      </a: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要支援者・事業対象者</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要支援者・事業対象者</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継続利用要介護者</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ap="flat" cmpd="sng" algn="ctr">
                      <a:solidFill>
                        <a:schemeClr val="accent1">
                          <a:lumMod val="40000"/>
                          <a:lumOff val="60000"/>
                        </a:schemeClr>
                      </a:solidFill>
                      <a:prstDash val="solid"/>
                      <a:round/>
                      <a:headEnd type="none" w="med" len="med"/>
                      <a:tailEnd type="none" w="med" len="med"/>
                    </a:lnT>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要支援者・事業対象者</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zh-TW" altLang="en-US" sz="800" b="0" dirty="0">
                          <a:solidFill>
                            <a:schemeClr val="tx1"/>
                          </a:solidFill>
                          <a:latin typeface="Meiryo UI" panose="020B0604030504040204" pitchFamily="50" charset="-128"/>
                          <a:ea typeface="Meiryo UI" panose="020B0604030504040204" pitchFamily="50" charset="-128"/>
                        </a:rPr>
                        <a:t>継続利用要介護者</a:t>
                      </a:r>
                      <a:endParaRPr kumimoji="1" lang="ja-JP" altLang="en-US" sz="800" b="0" dirty="0">
                        <a:solidFill>
                          <a:schemeClr val="tx1"/>
                        </a:solidFill>
                        <a:latin typeface="Meiryo UI" panose="020B0604030504040204" pitchFamily="50" charset="-128"/>
                        <a:ea typeface="Meiryo UI" panose="020B0604030504040204" pitchFamily="50" charset="-128"/>
                      </a:endParaRPr>
                    </a:p>
                    <a:p>
                      <a:pPr marL="184150" indent="-120650" algn="l">
                        <a:buClr>
                          <a:schemeClr val="accent1"/>
                        </a:buClr>
                        <a:buFont typeface="Wingdings" panose="05000000000000000000" pitchFamily="2" charset="2"/>
                        <a:buNone/>
                      </a:pPr>
                      <a:r>
                        <a:rPr kumimoji="1" lang="en-US" altLang="ja-JP" sz="700" b="0" dirty="0">
                          <a:solidFill>
                            <a:schemeClr val="tx1"/>
                          </a:solidFill>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対象者以外の地域住民が参加することも想定</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要支援者・事業対象者のうち、目標達成のための計画的な支援を短期集中的に行うことにより、介護予防・自立支援の効果が増大すると認められる者</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extLst>
                  <a:ext uri="{0D108BD9-81ED-4DB2-BD59-A6C34878D82A}">
                    <a16:rowId xmlns:a16="http://schemas.microsoft.com/office/drawing/2014/main" val="1670752570"/>
                  </a:ext>
                </a:extLst>
              </a:tr>
              <a:tr h="659935">
                <a:tc>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サービス内容</a:t>
                      </a:r>
                      <a:endParaRPr kumimoji="1" lang="en-US" altLang="ja-JP" sz="800" b="0" dirty="0">
                        <a:solidFill>
                          <a:schemeClr val="bg1"/>
                        </a:solidFill>
                        <a:latin typeface="Meiryo UI" panose="020B0604030504040204" pitchFamily="50" charset="-128"/>
                        <a:ea typeface="Meiryo UI" panose="020B0604030504040204" pitchFamily="50" charset="-128"/>
                      </a:endParaRPr>
                    </a:p>
                    <a:p>
                      <a:pPr algn="ctr"/>
                      <a:r>
                        <a:rPr kumimoji="1" lang="ja-JP" altLang="en-US" sz="800" b="0" dirty="0">
                          <a:solidFill>
                            <a:schemeClr val="bg1"/>
                          </a:solidFill>
                          <a:latin typeface="Meiryo UI" panose="020B0604030504040204" pitchFamily="50" charset="-128"/>
                          <a:ea typeface="Meiryo UI" panose="020B0604030504040204" pitchFamily="50" charset="-128"/>
                        </a:rPr>
                        <a:t>（訪問型）</a:t>
                      </a:r>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indent="0"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旧介護予防訪問介護と同様*</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85725" indent="-85725" algn="l">
                        <a:buClr>
                          <a:schemeClr val="accent1"/>
                        </a:buClr>
                        <a:buFont typeface="Wingdings" panose="05000000000000000000" pitchFamily="2" charset="2"/>
                        <a:buNone/>
                      </a:pPr>
                      <a:r>
                        <a:rPr kumimoji="1" lang="ja-JP" altLang="en-US" sz="700" b="0" dirty="0">
                          <a:solidFill>
                            <a:schemeClr val="tx1"/>
                          </a:solidFill>
                          <a:latin typeface="Meiryo UI" panose="020B0604030504040204" pitchFamily="50" charset="-128"/>
                          <a:ea typeface="Meiryo UI" panose="020B0604030504040204" pitchFamily="50" charset="-128"/>
                        </a:rPr>
                        <a:t>*</a:t>
                      </a:r>
                      <a:r>
                        <a:rPr kumimoji="1" lang="en-US" altLang="ja-JP" sz="700" b="0" dirty="0">
                          <a:solidFill>
                            <a:schemeClr val="tx1"/>
                          </a:solidFill>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身体介護・生活援助に該当する内容を総合的かつ</a:t>
                      </a:r>
                      <a:r>
                        <a:rPr kumimoji="1" lang="ja-JP" altLang="en-US" sz="700" b="0">
                          <a:solidFill>
                            <a:schemeClr val="tx1"/>
                          </a:solidFill>
                          <a:latin typeface="Meiryo UI" panose="020B0604030504040204" pitchFamily="50" charset="-128"/>
                          <a:ea typeface="Meiryo UI" panose="020B0604030504040204" pitchFamily="50" charset="-128"/>
                        </a:rPr>
                        <a:t>偏りなく老計</a:t>
                      </a:r>
                      <a:r>
                        <a:rPr kumimoji="1" lang="en-US" altLang="ja-JP" sz="700" b="0" dirty="0">
                          <a:solidFill>
                            <a:schemeClr val="tx1"/>
                          </a:solidFill>
                          <a:latin typeface="Meiryo UI" panose="020B0604030504040204" pitchFamily="50" charset="-128"/>
                          <a:ea typeface="Meiryo UI" panose="020B0604030504040204" pitchFamily="50" charset="-128"/>
                        </a:rPr>
                        <a:t>10</a:t>
                      </a:r>
                      <a:r>
                        <a:rPr kumimoji="1" lang="ja-JP" altLang="en-US" sz="700" b="0" dirty="0">
                          <a:solidFill>
                            <a:schemeClr val="tx1"/>
                          </a:solidFill>
                          <a:latin typeface="Meiryo UI" panose="020B0604030504040204" pitchFamily="50" charset="-128"/>
                          <a:ea typeface="Meiryo UI" panose="020B0604030504040204" pitchFamily="50" charset="-128"/>
                        </a:rPr>
                        <a:t>号の範囲内で実施することが求められる</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高齢者が担い手となって活動（就労的活動を含む。）することができる活動</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介護予防のための地域住民等による見守り的援助の実施</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高齢者の生活支援のための掃除、買い物等の一部の支援*を行う活動　など</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indent="171450" algn="l">
                        <a:buClr>
                          <a:schemeClr val="accent1"/>
                        </a:buClr>
                        <a:buFont typeface="Wingdings" panose="05000000000000000000" pitchFamily="2" charset="2"/>
                        <a:buNone/>
                      </a:pPr>
                      <a:r>
                        <a:rPr kumimoji="1" lang="ja-JP" altLang="en-US" sz="700" b="0" dirty="0">
                          <a:solidFill>
                            <a:schemeClr val="tx1"/>
                          </a:solidFill>
                          <a:latin typeface="Meiryo UI" panose="020B0604030504040204" pitchFamily="50" charset="-128"/>
                          <a:ea typeface="Meiryo UI" panose="020B0604030504040204" pitchFamily="50" charset="-128"/>
                        </a:rPr>
                        <a:t>*</a:t>
                      </a:r>
                      <a:r>
                        <a:rPr kumimoji="1" lang="en-US" altLang="ja-JP" sz="700" b="0" dirty="0">
                          <a:solidFill>
                            <a:schemeClr val="tx1"/>
                          </a:solidFill>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市町村の判断により老計</a:t>
                      </a:r>
                      <a:r>
                        <a:rPr kumimoji="1" lang="en-US" altLang="ja-JP" sz="700" b="0" dirty="0">
                          <a:solidFill>
                            <a:schemeClr val="tx1"/>
                          </a:solidFill>
                          <a:latin typeface="Meiryo UI" panose="020B0604030504040204" pitchFamily="50" charset="-128"/>
                          <a:ea typeface="Meiryo UI" panose="020B0604030504040204" pitchFamily="50" charset="-128"/>
                        </a:rPr>
                        <a:t>10</a:t>
                      </a:r>
                      <a:r>
                        <a:rPr kumimoji="1" lang="ja-JP" altLang="en-US" sz="700" b="0" dirty="0">
                          <a:solidFill>
                            <a:schemeClr val="tx1"/>
                          </a:solidFill>
                          <a:latin typeface="Meiryo UI" panose="020B0604030504040204" pitchFamily="50" charset="-128"/>
                          <a:ea typeface="Meiryo UI" panose="020B0604030504040204" pitchFamily="50" charset="-128"/>
                        </a:rPr>
                        <a:t>号の範囲を越えてサービス・活動を行うことも可能</a:t>
                      </a:r>
                      <a:endParaRPr kumimoji="1" lang="en-US" altLang="ja-JP" sz="7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通院・買い物等の移動支援や移送前後の生活支援</a:t>
                      </a:r>
                      <a:r>
                        <a:rPr kumimoji="1" lang="ja-JP" altLang="en-US" sz="700" b="0" dirty="0">
                          <a:solidFill>
                            <a:schemeClr val="tx1"/>
                          </a:solidFill>
                          <a:latin typeface="Meiryo UI" panose="020B0604030504040204" pitchFamily="50" charset="-128"/>
                          <a:ea typeface="Meiryo UI" panose="020B0604030504040204" pitchFamily="50" charset="-128"/>
                        </a:rPr>
                        <a:t>（原則としてＢ・Ｄでの実施を想定）</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ap="flat" cmpd="sng" algn="ctr">
                      <a:solidFill>
                        <a:schemeClr val="accent1">
                          <a:lumMod val="40000"/>
                          <a:lumOff val="60000"/>
                        </a:schemeClr>
                      </a:solidFill>
                      <a:prstDash val="solid"/>
                      <a:round/>
                      <a:headEnd type="none" w="med" len="med"/>
                      <a:tailEnd type="none" w="med" len="med"/>
                    </a:lnT>
                  </a:tcPr>
                </a:tc>
                <a:tc rowSpan="3">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対象者に対し、３月以上６月以下の期間を定めて保健医療に関する専門的な知識を有する者により提供される短期集中的なサービス</a:t>
                      </a:r>
                    </a:p>
                  </a:txBody>
                  <a:tcPr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accent1">
                          <a:lumMod val="40000"/>
                          <a:lumOff val="6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val="1672742817"/>
                  </a:ext>
                </a:extLst>
              </a:tr>
              <a:tr h="557279">
                <a:tc rowSpan="2">
                  <a:txBody>
                    <a:bodyPr/>
                    <a:lstStyle/>
                    <a:p>
                      <a:pPr algn="ctr"/>
                      <a:r>
                        <a:rPr kumimoji="1" lang="ja-JP" altLang="en-US" sz="800" b="0">
                          <a:solidFill>
                            <a:schemeClr val="bg1"/>
                          </a:solidFill>
                          <a:latin typeface="Meiryo UI" panose="020B0604030504040204" pitchFamily="50" charset="-128"/>
                          <a:ea typeface="Meiryo UI" panose="020B0604030504040204" pitchFamily="50" charset="-128"/>
                        </a:rPr>
                        <a:t>サービス内容</a:t>
                      </a:r>
                      <a:endParaRPr kumimoji="1" lang="en-US" altLang="ja-JP" sz="800" b="0" dirty="0">
                        <a:solidFill>
                          <a:schemeClr val="bg1"/>
                        </a:solidFill>
                        <a:latin typeface="Meiryo UI" panose="020B0604030504040204" pitchFamily="50" charset="-128"/>
                        <a:ea typeface="Meiryo UI" panose="020B0604030504040204" pitchFamily="50" charset="-128"/>
                      </a:endParaRPr>
                    </a:p>
                    <a:p>
                      <a:pPr algn="ctr"/>
                      <a:r>
                        <a:rPr kumimoji="1" lang="ja-JP" altLang="en-US" sz="800" b="0">
                          <a:solidFill>
                            <a:schemeClr val="bg1"/>
                          </a:solidFill>
                          <a:latin typeface="Meiryo UI" panose="020B0604030504040204" pitchFamily="50" charset="-128"/>
                          <a:ea typeface="Meiryo UI" panose="020B0604030504040204" pitchFamily="50" charset="-128"/>
                        </a:rPr>
                        <a:t>（通所型）</a:t>
                      </a:r>
                      <a:endParaRPr kumimoji="1" lang="ja-JP" altLang="en-US"/>
                    </a:p>
                  </a:txBody>
                  <a:tcPr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rowSpan="2">
                  <a:txBody>
                    <a:bodyPr/>
                    <a:lstStyle/>
                    <a:p>
                      <a:pPr marL="109538" indent="-109538" algn="l">
                        <a:buClr>
                          <a:schemeClr val="accent1"/>
                        </a:buClr>
                        <a:buFont typeface="Wingdings" panose="05000000000000000000" pitchFamily="2" charset="2"/>
                        <a:buNone/>
                      </a:pPr>
                      <a:r>
                        <a:rPr kumimoji="1" lang="ja-JP" altLang="en-US" sz="700" b="0" dirty="0">
                          <a:solidFill>
                            <a:schemeClr val="tx1"/>
                          </a:solidFill>
                          <a:latin typeface="Meiryo UI" panose="020B0604030504040204" pitchFamily="50" charset="-128"/>
                          <a:ea typeface="Meiryo UI" panose="020B0604030504040204" pitchFamily="50" charset="-128"/>
                        </a:rPr>
                        <a:t>旧介護予防通所介護と同様*</a:t>
                      </a:r>
                      <a:endParaRPr kumimoji="1" lang="en-US" altLang="ja-JP" sz="700" b="0" dirty="0">
                        <a:solidFill>
                          <a:schemeClr val="tx1"/>
                        </a:solidFill>
                        <a:latin typeface="Meiryo UI" panose="020B0604030504040204" pitchFamily="50" charset="-128"/>
                        <a:ea typeface="Meiryo UI" panose="020B0604030504040204" pitchFamily="50" charset="-128"/>
                      </a:endParaRPr>
                    </a:p>
                    <a:p>
                      <a:pPr marL="82550" indent="-82550" algn="l">
                        <a:buClr>
                          <a:schemeClr val="accent1"/>
                        </a:buClr>
                        <a:buFont typeface="Arial" panose="020B0604020202020204" pitchFamily="34" charset="0"/>
                        <a:buNone/>
                      </a:pPr>
                      <a:r>
                        <a:rPr kumimoji="1" lang="ja-JP" altLang="en-US" sz="700" b="0" dirty="0">
                          <a:solidFill>
                            <a:schemeClr val="tx1"/>
                          </a:solidFill>
                          <a:latin typeface="Meiryo UI" panose="020B0604030504040204" pitchFamily="50" charset="-128"/>
                          <a:ea typeface="Meiryo UI" panose="020B0604030504040204" pitchFamily="50" charset="-128"/>
                        </a:rPr>
                        <a:t>* 運動器機能向上サービス、入浴支援、食事支援、送迎等を総合的に行うことが求められる</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a:lnL w="28575"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180975" indent="-180975">
                        <a:buClr>
                          <a:schemeClr val="accent1"/>
                        </a:buClr>
                        <a:buFont typeface="Wingdings" panose="05000000000000000000" pitchFamily="2" charset="2"/>
                        <a:buChar char="l"/>
                      </a:pPr>
                      <a:r>
                        <a:rPr kumimoji="1" lang="ja-JP" altLang="en-US" sz="800" dirty="0">
                          <a:latin typeface="Meiryo UI" panose="020B0604030504040204" pitchFamily="50" charset="-128"/>
                          <a:ea typeface="Meiryo UI" panose="020B0604030504040204" pitchFamily="50" charset="-128"/>
                        </a:rPr>
                        <a:t>高齢者が担い手となって活動（就労的活動を含む。）することができる活動</a:t>
                      </a:r>
                      <a:endParaRPr kumimoji="1" lang="en-US" altLang="ja-JP" sz="800" dirty="0">
                        <a:latin typeface="Meiryo UI" panose="020B0604030504040204" pitchFamily="50" charset="-128"/>
                        <a:ea typeface="Meiryo UI" panose="020B0604030504040204" pitchFamily="50" charset="-128"/>
                      </a:endParaRPr>
                    </a:p>
                    <a:p>
                      <a:pPr marL="180975" indent="-180975">
                        <a:buClr>
                          <a:schemeClr val="accent1"/>
                        </a:buClr>
                        <a:buFont typeface="Wingdings" panose="05000000000000000000" pitchFamily="2" charset="2"/>
                        <a:buChar char="l"/>
                      </a:pPr>
                      <a:r>
                        <a:rPr kumimoji="1" lang="ja-JP" altLang="en-US" sz="800" dirty="0">
                          <a:latin typeface="Meiryo UI" panose="020B0604030504040204" pitchFamily="50" charset="-128"/>
                          <a:ea typeface="Meiryo UI" panose="020B0604030504040204" pitchFamily="50" charset="-128"/>
                        </a:rPr>
                        <a:t>セルフケアの推進のため一定の期間を定めて行う運動習慣をつけるための活動</a:t>
                      </a:r>
                      <a:endParaRPr kumimoji="1" lang="en-US" altLang="ja-JP" sz="800" dirty="0">
                        <a:latin typeface="Meiryo UI" panose="020B0604030504040204" pitchFamily="50" charset="-128"/>
                        <a:ea typeface="Meiryo UI" panose="020B0604030504040204" pitchFamily="50" charset="-128"/>
                      </a:endParaRPr>
                    </a:p>
                    <a:p>
                      <a:pPr marL="180975" indent="-180975">
                        <a:buClr>
                          <a:schemeClr val="accent1"/>
                        </a:buClr>
                        <a:buFont typeface="Wingdings" panose="05000000000000000000" pitchFamily="2" charset="2"/>
                        <a:buChar char="l"/>
                      </a:pPr>
                      <a:r>
                        <a:rPr kumimoji="1" lang="ja-JP" altLang="en-US" sz="800" dirty="0">
                          <a:latin typeface="Meiryo UI" panose="020B0604030504040204" pitchFamily="50" charset="-128"/>
                          <a:ea typeface="Meiryo UI" panose="020B0604030504040204" pitchFamily="50" charset="-128"/>
                        </a:rPr>
                        <a:t>高齢者の社会参加のための生涯学習等を含む多様な活動を支援するもの</a:t>
                      </a:r>
                      <a:endParaRPr kumimoji="1" lang="en-US" altLang="ja-JP" sz="800" dirty="0">
                        <a:latin typeface="Meiryo UI" panose="020B0604030504040204" pitchFamily="50" charset="-128"/>
                        <a:ea typeface="Meiryo UI" panose="020B0604030504040204" pitchFamily="50" charset="-128"/>
                      </a:endParaRPr>
                    </a:p>
                    <a:p>
                      <a:pPr marL="180975" indent="-180975">
                        <a:buClr>
                          <a:schemeClr val="accent1"/>
                        </a:buClr>
                        <a:buFont typeface="Wingdings" panose="05000000000000000000" pitchFamily="2" charset="2"/>
                        <a:buChar char="l"/>
                      </a:pPr>
                      <a:r>
                        <a:rPr kumimoji="1" lang="ja-JP" altLang="en-US" sz="800" dirty="0">
                          <a:latin typeface="Meiryo UI" panose="020B0604030504040204" pitchFamily="50" charset="-128"/>
                          <a:ea typeface="Meiryo UI" panose="020B0604030504040204" pitchFamily="50" charset="-128"/>
                        </a:rPr>
                        <a:t>住民や地域の多様な主体相互の協力で行う入浴、食事等を支援する活動　など</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kumimoji="1" lang="ja-JP" altLang="en-US" dirty="0"/>
                    </a:p>
                  </a:txBody>
                  <a:tcPr>
                    <a:lnL w="12700" cap="flat" cmpd="sng" algn="ctr">
                      <a:solidFill>
                        <a:schemeClr val="accent1">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accent1">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lnL w="12700" cmpd="sng">
                      <a:noFill/>
                    </a:lnL>
                    <a:lnT w="12700" cap="flat" cmpd="sng" algn="ctr">
                      <a:solidFill>
                        <a:schemeClr val="accent1"/>
                      </a:solidFill>
                      <a:prstDash val="solid"/>
                      <a:round/>
                      <a:headEnd type="none" w="med" len="med"/>
                      <a:tailEnd type="none" w="med" len="med"/>
                    </a:lnT>
                  </a:tcPr>
                </a:tc>
                <a:tc v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13979653"/>
                  </a:ext>
                </a:extLst>
              </a:tr>
              <a:tr h="141337">
                <a:tc vMerge="1">
                  <a:txBody>
                    <a:bodyPr/>
                    <a:lstStyle/>
                    <a:p>
                      <a:endParaRPr kumimoji="1" lang="ja-JP" altLang="en-US"/>
                    </a:p>
                  </a:txBody>
                  <a:tcPr/>
                </a:tc>
                <a:tc vMerge="1">
                  <a:txBody>
                    <a:bodyPr/>
                    <a:lstStyle/>
                    <a:p>
                      <a:endParaRPr kumimoji="1" lang="ja-JP" altLang="en-US"/>
                    </a:p>
                  </a:txBody>
                  <a:tcPr/>
                </a:tc>
                <a:tc>
                  <a:txBody>
                    <a:bodyPr/>
                    <a:lstStyle/>
                    <a:p>
                      <a:pPr marL="0" indent="0">
                        <a:lnSpc>
                          <a:spcPts val="300"/>
                        </a:lnSpc>
                        <a:buClr>
                          <a:schemeClr val="accent1"/>
                        </a:buClr>
                        <a:buFont typeface="Wingdings" panose="05000000000000000000" pitchFamily="2" charset="2"/>
                        <a:buNone/>
                      </a:pPr>
                      <a:endParaRPr kumimoji="1" lang="ja-JP" altLang="en-US" sz="800" dirty="0">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171450" indent="-171450">
                        <a:lnSpc>
                          <a:spcPts val="300"/>
                        </a:lnSpc>
                        <a:buClr>
                          <a:schemeClr val="accent1"/>
                        </a:buClr>
                        <a:buFont typeface="Wingdings" panose="05000000000000000000" pitchFamily="2" charset="2"/>
                        <a:buChar char="l"/>
                      </a:pPr>
                      <a:r>
                        <a:rPr kumimoji="1" lang="ja-JP" altLang="en-US" sz="700" dirty="0">
                          <a:latin typeface="Meiryo UI" panose="020B0604030504040204" pitchFamily="50" charset="-128"/>
                          <a:ea typeface="Meiryo UI" panose="020B0604030504040204" pitchFamily="50" charset="-128"/>
                        </a:rPr>
                        <a:t>送迎のみの実施</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nSpc>
                          <a:spcPts val="300"/>
                        </a:lnSpc>
                      </a:pPr>
                      <a:endParaRPr kumimoji="1" lang="ja-JP" altLang="en-US" sz="8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55561805"/>
                  </a:ext>
                </a:extLst>
              </a:tr>
              <a:tr h="205313">
                <a:tc rowSpan="2">
                  <a:txBody>
                    <a:bodyPr/>
                    <a:lstStyle/>
                    <a:p>
                      <a:pPr algn="ctr"/>
                      <a:r>
                        <a:rPr kumimoji="1" lang="ja-JP" altLang="en-US" sz="800" b="0" dirty="0">
                          <a:solidFill>
                            <a:schemeClr val="bg1"/>
                          </a:solidFill>
                          <a:latin typeface="Meiryo UI" panose="020B0604030504040204" pitchFamily="50" charset="-128"/>
                          <a:ea typeface="Meiryo UI" panose="020B0604030504040204" pitchFamily="50" charset="-128"/>
                        </a:rPr>
                        <a:t>支援の</a:t>
                      </a:r>
                      <a:endParaRPr kumimoji="1" lang="en-US" altLang="ja-JP" sz="800" b="0" dirty="0">
                        <a:solidFill>
                          <a:schemeClr val="bg1"/>
                        </a:solidFill>
                        <a:latin typeface="Meiryo UI" panose="020B0604030504040204" pitchFamily="50" charset="-128"/>
                        <a:ea typeface="Meiryo UI" panose="020B0604030504040204" pitchFamily="50" charset="-128"/>
                      </a:endParaRPr>
                    </a:p>
                    <a:p>
                      <a:pPr algn="ctr"/>
                      <a:r>
                        <a:rPr kumimoji="1" lang="ja-JP" altLang="en-US" sz="800" b="0" dirty="0">
                          <a:solidFill>
                            <a:schemeClr val="bg1"/>
                          </a:solidFill>
                          <a:latin typeface="Meiryo UI" panose="020B0604030504040204" pitchFamily="50" charset="-128"/>
                          <a:ea typeface="Meiryo UI" panose="020B0604030504040204" pitchFamily="50" charset="-128"/>
                        </a:rPr>
                        <a:t>提供者</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109538" indent="-109538" algn="ctr">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国が定める基準による</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307975" indent="-6350" algn="ctr">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市町村が定める基準による</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lnT w="12700" cmpd="sng">
                      <a:noFill/>
                    </a:lnT>
                  </a:tcPr>
                </a:tc>
                <a:tc hMerge="1">
                  <a:txBody>
                    <a:bodyPr/>
                    <a:lstStyle/>
                    <a:p>
                      <a:pPr marL="171450" indent="-171450" algn="l">
                        <a:buClr>
                          <a:schemeClr val="accent1"/>
                        </a:buClr>
                        <a:buFont typeface="Wingdings" panose="05000000000000000000" pitchFamily="2" charset="2"/>
                        <a:buChar char="l"/>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171450" indent="-171450" algn="l">
                        <a:buClr>
                          <a:schemeClr val="accent1"/>
                        </a:buClr>
                        <a:buFont typeface="Wingdings" panose="05000000000000000000" pitchFamily="2" charset="2"/>
                        <a:buChar char="l"/>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1">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accent1">
                          <a:lumMod val="40000"/>
                          <a:lumOff val="6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55995103"/>
                  </a:ext>
                </a:extLst>
              </a:tr>
              <a:tr h="557279">
                <a:tc vMerge="1">
                  <a:txBody>
                    <a:bodyPr/>
                    <a:lstStyle/>
                    <a:p>
                      <a:endParaRPr kumimoji="1" lang="ja-JP" altLang="en-US"/>
                    </a:p>
                  </a:txBody>
                  <a:tcPr>
                    <a:lnT w="12700" cap="flat" cmpd="sng" algn="ctr">
                      <a:solidFill>
                        <a:schemeClr val="bg1"/>
                      </a:solidFill>
                      <a:prstDash val="solid"/>
                      <a:round/>
                      <a:headEnd type="none" w="med" len="med"/>
                      <a:tailEnd type="none" w="med" len="med"/>
                    </a:lnT>
                  </a:tcPr>
                </a:tc>
                <a:tc>
                  <a:txBody>
                    <a:bodyPr/>
                    <a:lstStyle/>
                    <a:p>
                      <a:pPr marL="109538" indent="-109538"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訪問型</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訪問介護員等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09538" indent="233363"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サービス提供責任者</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298450" indent="-298450"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通所型</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生活相談員、看護職員</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298450" indent="44450" algn="l">
                        <a:buClr>
                          <a:schemeClr val="accent1"/>
                        </a:buClr>
                        <a:buFont typeface="Wingdings" panose="05000000000000000000" pitchFamily="2" charset="2"/>
                        <a:buNone/>
                      </a:pPr>
                      <a:r>
                        <a:rPr kumimoji="1" lang="ja-JP" altLang="en-US" sz="800" b="0" dirty="0">
                          <a:solidFill>
                            <a:schemeClr val="tx1"/>
                          </a:solidFill>
                          <a:latin typeface="Meiryo UI" panose="020B0604030504040204" pitchFamily="50" charset="-128"/>
                          <a:ea typeface="Meiryo UI" panose="020B0604030504040204" pitchFamily="50" charset="-128"/>
                        </a:rPr>
                        <a:t>介護職員、機能訓練指導員</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地域の多様な主体の従事者</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高齢者を含む多世代の地域住民</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lgn="l">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（有償・無償のボランティア）</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marL="171450" indent="-171450">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有償・無償のボランティア</a:t>
                      </a: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indent="-171450">
                        <a:buClr>
                          <a:schemeClr val="accent1"/>
                        </a:buClr>
                        <a:buFont typeface="Wingdings" panose="05000000000000000000" pitchFamily="2" charset="2"/>
                        <a:buChar char="l"/>
                      </a:pPr>
                      <a:r>
                        <a:rPr kumimoji="1" lang="ja-JP" altLang="en-US" sz="800" dirty="0">
                          <a:latin typeface="Meiryo UI" panose="020B0604030504040204" pitchFamily="50" charset="-128"/>
                          <a:ea typeface="Meiryo UI" panose="020B0604030504040204" pitchFamily="50" charset="-128"/>
                        </a:rPr>
                        <a:t>マッチングなどの利用調整を行う者</a:t>
                      </a:r>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Clr>
                          <a:schemeClr val="accent1"/>
                        </a:buClr>
                        <a:buFont typeface="Wingdings" panose="05000000000000000000" pitchFamily="2" charset="2"/>
                        <a:buChar char="l"/>
                      </a:pPr>
                      <a:r>
                        <a:rPr kumimoji="1" lang="ja-JP" altLang="en-US" sz="800" b="0" dirty="0">
                          <a:solidFill>
                            <a:schemeClr val="tx1"/>
                          </a:solidFill>
                          <a:latin typeface="Meiryo UI" panose="020B0604030504040204" pitchFamily="50" charset="-128"/>
                          <a:ea typeface="Meiryo UI" panose="020B0604030504040204" pitchFamily="50" charset="-128"/>
                        </a:rPr>
                        <a:t>保健医療専門職</a:t>
                      </a:r>
                      <a:endParaRPr kumimoji="1" lang="ja-JP" altLang="en-US" sz="1600" dirty="0"/>
                    </a:p>
                  </a:txBody>
                  <a:tcP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lnL w="12700" cap="flat" cmpd="sng" algn="ctr">
                      <a:solidFill>
                        <a:schemeClr val="accent1">
                          <a:lumMod val="40000"/>
                          <a:lumOff val="60000"/>
                        </a:schemeClr>
                      </a:solidFill>
                      <a:prstDash val="solid"/>
                      <a:round/>
                      <a:headEnd type="none" w="med" len="med"/>
                      <a:tailEnd type="none" w="med" len="med"/>
                    </a:lnL>
                  </a:tcPr>
                </a:tc>
                <a:extLst>
                  <a:ext uri="{0D108BD9-81ED-4DB2-BD59-A6C34878D82A}">
                    <a16:rowId xmlns:a16="http://schemas.microsoft.com/office/drawing/2014/main" val="1633539155"/>
                  </a:ext>
                </a:extLst>
              </a:tr>
            </a:tbl>
          </a:graphicData>
        </a:graphic>
      </p:graphicFrame>
      <p:grpSp>
        <p:nvGrpSpPr>
          <p:cNvPr id="2" name="グループ化 1">
            <a:extLst>
              <a:ext uri="{FF2B5EF4-FFF2-40B4-BE49-F238E27FC236}">
                <a16:creationId xmlns:a16="http://schemas.microsoft.com/office/drawing/2014/main" id="{73A14256-DCDC-8BFB-D934-5393A5C60E27}"/>
              </a:ext>
            </a:extLst>
          </p:cNvPr>
          <p:cNvGrpSpPr/>
          <p:nvPr/>
        </p:nvGrpSpPr>
        <p:grpSpPr>
          <a:xfrm>
            <a:off x="110836" y="894862"/>
            <a:ext cx="11988799" cy="1036320"/>
            <a:chOff x="249383" y="894862"/>
            <a:chExt cx="11776362" cy="1036320"/>
          </a:xfrm>
        </p:grpSpPr>
        <p:sp>
          <p:nvSpPr>
            <p:cNvPr id="6" name="正方形/長方形 5">
              <a:extLst>
                <a:ext uri="{FF2B5EF4-FFF2-40B4-BE49-F238E27FC236}">
                  <a16:creationId xmlns:a16="http://schemas.microsoft.com/office/drawing/2014/main" id="{1A6FD91E-7235-220F-D24A-B868052532E3}"/>
                </a:ext>
              </a:extLst>
            </p:cNvPr>
            <p:cNvSpPr/>
            <p:nvPr/>
          </p:nvSpPr>
          <p:spPr>
            <a:xfrm>
              <a:off x="249383" y="894862"/>
              <a:ext cx="11776362" cy="1036320"/>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marL="144463" indent="-144463">
                <a:defRPr/>
              </a:pPr>
              <a:r>
                <a:rPr lang="ja-JP" altLang="en-US" sz="1200" dirty="0">
                  <a:solidFill>
                    <a:prstClr val="black"/>
                  </a:solidFill>
                  <a:latin typeface="Meiryo UI" panose="020B0604030504040204" pitchFamily="50" charset="-128"/>
                  <a:ea typeface="Meiryo UI" panose="020B0604030504040204" pitchFamily="50" charset="-128"/>
                </a:rPr>
                <a:t>〇国が示す総合事業の類型について、あくまでも制度に基づく実施手法等による分類であること、</a:t>
              </a:r>
              <a:r>
                <a:rPr lang="ja-JP" altLang="en-US" sz="1200" b="1" dirty="0">
                  <a:solidFill>
                    <a:prstClr val="black"/>
                  </a:solidFill>
                  <a:latin typeface="Meiryo UI" panose="020B0604030504040204" pitchFamily="50" charset="-128"/>
                  <a:ea typeface="Meiryo UI" panose="020B0604030504040204" pitchFamily="50" charset="-128"/>
                </a:rPr>
                <a:t>多様なサービス・活動は、高齢者の目線に立ち、選択肢の拡充を図るものであることを明確化</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7" name="テキスト ボックス 6">
              <a:extLst>
                <a:ext uri="{FF2B5EF4-FFF2-40B4-BE49-F238E27FC236}">
                  <a16:creationId xmlns:a16="http://schemas.microsoft.com/office/drawing/2014/main" id="{44E77F63-D4AE-2364-8BD6-ED57F5DBF8F4}"/>
                </a:ext>
              </a:extLst>
            </p:cNvPr>
            <p:cNvSpPr txBox="1"/>
            <p:nvPr/>
          </p:nvSpPr>
          <p:spPr>
            <a:xfrm>
              <a:off x="548783" y="1299346"/>
              <a:ext cx="11132201" cy="503151"/>
            </a:xfrm>
            <a:prstGeom prst="rect">
              <a:avLst/>
            </a:prstGeom>
            <a:solidFill>
              <a:srgbClr val="FDEADA">
                <a:alpha val="74902"/>
              </a:srgbClr>
            </a:solidFill>
            <a:ln w="9525">
              <a:solidFill>
                <a:schemeClr val="tx1"/>
              </a:solidFill>
              <a:prstDash val="dash"/>
            </a:ln>
          </p:spPr>
          <p:style>
            <a:lnRef idx="2">
              <a:schemeClr val="dk1"/>
            </a:lnRef>
            <a:fillRef idx="1">
              <a:schemeClr val="lt1"/>
            </a:fillRef>
            <a:effectRef idx="0">
              <a:schemeClr val="dk1"/>
            </a:effectRef>
            <a:fontRef idx="minor">
              <a:schemeClr val="dk1"/>
            </a:fontRef>
          </p:style>
          <p:txBody>
            <a:bodyPr wrap="square">
              <a:spAutoFit/>
            </a:bodyPr>
            <a:lstStyle/>
            <a:p>
              <a:pPr>
                <a:lnSpc>
                  <a:spcPts val="1100"/>
                </a:lnSpc>
                <a:defRPr/>
              </a:pPr>
              <a:r>
                <a:rPr lang="ja-JP" altLang="en-US" sz="900" dirty="0">
                  <a:solidFill>
                    <a:prstClr val="black"/>
                  </a:solidFill>
                  <a:latin typeface="Meiryo UI" panose="020B0604030504040204" pitchFamily="50" charset="-128"/>
                  <a:ea typeface="Meiryo UI" panose="020B0604030504040204" pitchFamily="50" charset="-128"/>
                </a:rPr>
                <a:t>・ 高齢者が担い手となって活動（就労的活動を含む。）できるサービス、高齢者の日常生活支援を行うサービスなど、高齢者の目線に立ったサービスのコンセプトを軸とする多様な事業のあり方の例示</a:t>
              </a:r>
              <a:endParaRPr lang="en-US" altLang="ja-JP" sz="900" dirty="0">
                <a:solidFill>
                  <a:prstClr val="black"/>
                </a:solidFill>
                <a:latin typeface="Meiryo UI" panose="020B0604030504040204" pitchFamily="50" charset="-128"/>
                <a:ea typeface="Meiryo UI" panose="020B0604030504040204" pitchFamily="50" charset="-128"/>
              </a:endParaRPr>
            </a:p>
            <a:p>
              <a:pPr>
                <a:lnSpc>
                  <a:spcPts val="1100"/>
                </a:lnSpc>
                <a:defRPr/>
              </a:pPr>
              <a:r>
                <a:rPr lang="ja-JP" altLang="en-US" sz="900" dirty="0">
                  <a:solidFill>
                    <a:prstClr val="black"/>
                  </a:solidFill>
                  <a:latin typeface="Meiryo UI" panose="020B0604030504040204" pitchFamily="50" charset="-128"/>
                  <a:ea typeface="Meiryo UI" panose="020B0604030504040204" pitchFamily="50" charset="-128"/>
                </a:rPr>
                <a:t>・ 予防給付時代の制度的分類にとらわれない、訪問と通所、一般介護予防事業、高齢者の保健事業や保険外サービスなどを柔軟に組み合わせた新たなサービス・活動モデルの例示</a:t>
              </a:r>
            </a:p>
            <a:p>
              <a:pPr>
                <a:lnSpc>
                  <a:spcPts val="1100"/>
                </a:lnSpc>
                <a:defRPr/>
              </a:pPr>
              <a:r>
                <a:rPr lang="ja-JP" altLang="en-US" sz="900" dirty="0">
                  <a:solidFill>
                    <a:prstClr val="black"/>
                  </a:solidFill>
                  <a:latin typeface="Meiryo UI" panose="020B0604030504040204" pitchFamily="50" charset="-128"/>
                  <a:ea typeface="Meiryo UI" panose="020B0604030504040204" pitchFamily="50" charset="-128"/>
                </a:rPr>
                <a:t>など、高齢者がその選択と参加の際にわかりやすく、また、市町村がこれまで国が示してきたサービス類型に縛られず総合事業を弾力的に展開できるような事業のあり方を検討することが必要である。</a:t>
              </a:r>
            </a:p>
          </p:txBody>
        </p:sp>
      </p:grpSp>
      <p:grpSp>
        <p:nvGrpSpPr>
          <p:cNvPr id="3" name="グループ化 2">
            <a:extLst>
              <a:ext uri="{FF2B5EF4-FFF2-40B4-BE49-F238E27FC236}">
                <a16:creationId xmlns:a16="http://schemas.microsoft.com/office/drawing/2014/main" id="{9743C4D8-FBD5-1C09-7086-6D4136D9348F}"/>
              </a:ext>
            </a:extLst>
          </p:cNvPr>
          <p:cNvGrpSpPr/>
          <p:nvPr/>
        </p:nvGrpSpPr>
        <p:grpSpPr>
          <a:xfrm>
            <a:off x="110836" y="1978335"/>
            <a:ext cx="8829965" cy="4813628"/>
            <a:chOff x="1269999" y="1986158"/>
            <a:chExt cx="8829965" cy="4813628"/>
          </a:xfrm>
        </p:grpSpPr>
        <p:sp>
          <p:nvSpPr>
            <p:cNvPr id="9" name="正方形/長方形 8">
              <a:extLst>
                <a:ext uri="{FF2B5EF4-FFF2-40B4-BE49-F238E27FC236}">
                  <a16:creationId xmlns:a16="http://schemas.microsoft.com/office/drawing/2014/main" id="{8CC82777-7ECE-1D62-3186-0690906787EE}"/>
                </a:ext>
              </a:extLst>
            </p:cNvPr>
            <p:cNvSpPr/>
            <p:nvPr/>
          </p:nvSpPr>
          <p:spPr>
            <a:xfrm>
              <a:off x="1269999" y="1986158"/>
              <a:ext cx="387008" cy="48136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defRPr/>
              </a:pPr>
              <a:r>
                <a:rPr lang="ja-JP" altLang="en-US" sz="1200" dirty="0">
                  <a:solidFill>
                    <a:prstClr val="white"/>
                  </a:solidFill>
                  <a:latin typeface="Meiryo UI" panose="020B0604030504040204" pitchFamily="50" charset="-128"/>
                  <a:ea typeface="Meiryo UI" panose="020B0604030504040204" pitchFamily="50" charset="-128"/>
                </a:rPr>
                <a:t>実施要綱改正後</a:t>
              </a:r>
            </a:p>
          </p:txBody>
        </p:sp>
        <p:sp>
          <p:nvSpPr>
            <p:cNvPr id="10" name="四角形: 角を丸くする 9">
              <a:extLst>
                <a:ext uri="{FF2B5EF4-FFF2-40B4-BE49-F238E27FC236}">
                  <a16:creationId xmlns:a16="http://schemas.microsoft.com/office/drawing/2014/main" id="{66F9D186-C912-4E8C-1098-64354D83A034}"/>
                </a:ext>
              </a:extLst>
            </p:cNvPr>
            <p:cNvSpPr/>
            <p:nvPr/>
          </p:nvSpPr>
          <p:spPr>
            <a:xfrm>
              <a:off x="9827821" y="4726361"/>
              <a:ext cx="272143" cy="1244600"/>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defRPr/>
              </a:pPr>
              <a:r>
                <a:rPr lang="ja-JP" altLang="en-US" sz="700" dirty="0">
                  <a:solidFill>
                    <a:srgbClr val="9BBB59">
                      <a:lumMod val="75000"/>
                    </a:srgbClr>
                  </a:solidFill>
                  <a:latin typeface="Meiryo UI" panose="020B0604030504040204" pitchFamily="50" charset="-128"/>
                  <a:ea typeface="Meiryo UI" panose="020B0604030504040204" pitchFamily="50" charset="-128"/>
                </a:rPr>
                <a:t>ガイドライン改正</a:t>
              </a:r>
            </a:p>
          </p:txBody>
        </p:sp>
      </p:grpSp>
      <p:sp>
        <p:nvSpPr>
          <p:cNvPr id="4" name="タイトル 18">
            <a:extLst>
              <a:ext uri="{FF2B5EF4-FFF2-40B4-BE49-F238E27FC236}">
                <a16:creationId xmlns:a16="http://schemas.microsoft.com/office/drawing/2014/main" id="{B0D07246-89EC-1CC1-9418-B924BDEB3C67}"/>
              </a:ext>
            </a:extLst>
          </p:cNvPr>
          <p:cNvSpPr txBox="1">
            <a:spLocks/>
          </p:cNvSpPr>
          <p:nvPr/>
        </p:nvSpPr>
        <p:spPr>
          <a:xfrm>
            <a:off x="1143000" y="0"/>
            <a:ext cx="9906000" cy="738910"/>
          </a:xfrm>
          <a:prstGeom prst="rect">
            <a:avLst/>
          </a:prstGeom>
        </p:spPr>
        <p:txBody>
          <a:bodyPr vert="horz" lIns="91440" tIns="45720" rIns="91440" bIns="45720" rtlCol="0" anchor="ctr">
            <a:normAutofit/>
          </a:bodyPr>
          <a:lstStyle>
            <a:lvl1pPr algn="ctr" defTabSz="844428" rtl="0" eaLnBrk="1" latinLnBrk="0" hangingPunct="1">
              <a:spcBef>
                <a:spcPct val="0"/>
              </a:spcBef>
              <a:buNone/>
              <a:defRPr kumimoji="1" sz="4063" kern="1200">
                <a:solidFill>
                  <a:schemeClr val="tx1"/>
                </a:solidFill>
                <a:latin typeface="+mj-lt"/>
                <a:ea typeface="+mj-ea"/>
                <a:cs typeface="+mj-cs"/>
              </a:defRPr>
            </a:lvl1pPr>
          </a:lstStyle>
          <a:p>
            <a:r>
              <a:rPr lang="ja-JP" altLang="en-US" sz="2000" b="1" dirty="0">
                <a:solidFill>
                  <a:srgbClr val="FFFFFF"/>
                </a:solidFill>
                <a:latin typeface="Meiryo UI" panose="020B0604030504040204" pitchFamily="50" charset="-128"/>
                <a:ea typeface="Meiryo UI" panose="020B0604030504040204" pitchFamily="50" charset="-128"/>
              </a:rPr>
              <a:t>多様なサービス・活動の交付金上の分類</a:t>
            </a:r>
            <a:r>
              <a:rPr lang="ja-JP" altLang="en-US" sz="1400" b="1" dirty="0">
                <a:solidFill>
                  <a:srgbClr val="FFFFFF"/>
                </a:solidFill>
                <a:latin typeface="Meiryo UI" panose="020B0604030504040204" pitchFamily="50" charset="-128"/>
                <a:ea typeface="Meiryo UI" panose="020B0604030504040204" pitchFamily="50" charset="-128"/>
              </a:rPr>
              <a:t>（令和６年度要綱改正）</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4F7E2B62-E525-5B30-391E-F6F6420670EE}"/>
              </a:ext>
            </a:extLst>
          </p:cNvPr>
          <p:cNvSpPr txBox="1"/>
          <p:nvPr/>
        </p:nvSpPr>
        <p:spPr>
          <a:xfrm>
            <a:off x="10806545" y="6519437"/>
            <a:ext cx="1385455" cy="276999"/>
          </a:xfrm>
          <a:prstGeom prst="rect">
            <a:avLst/>
          </a:prstGeom>
          <a:noFill/>
        </p:spPr>
        <p:txBody>
          <a:bodyPr wrap="square" rtlCol="0">
            <a:spAutoFit/>
          </a:bodyPr>
          <a:lstStyle/>
          <a:p>
            <a:pPr algn="ctr"/>
            <a:r>
              <a:rPr kumimoji="1" lang="ja-JP" altLang="en-US" sz="1200" dirty="0"/>
              <a:t>厚生労働省資料</a:t>
            </a:r>
          </a:p>
        </p:txBody>
      </p:sp>
      <p:sp>
        <p:nvSpPr>
          <p:cNvPr id="8" name="テキスト ボックス 7">
            <a:extLst>
              <a:ext uri="{FF2B5EF4-FFF2-40B4-BE49-F238E27FC236}">
                <a16:creationId xmlns:a16="http://schemas.microsoft.com/office/drawing/2014/main" id="{BD2C59D9-B5B0-EB30-DCBC-7BE51CCDBB7E}"/>
              </a:ext>
            </a:extLst>
          </p:cNvPr>
          <p:cNvSpPr txBox="1"/>
          <p:nvPr/>
        </p:nvSpPr>
        <p:spPr>
          <a:xfrm>
            <a:off x="415637" y="158044"/>
            <a:ext cx="727363" cy="400110"/>
          </a:xfrm>
          <a:prstGeom prst="rect">
            <a:avLst/>
          </a:prstGeom>
          <a:noFill/>
        </p:spPr>
        <p:txBody>
          <a:bodyPr wrap="square" rtlCol="0">
            <a:spAutoFit/>
          </a:bodyPr>
          <a:lstStyle/>
          <a:p>
            <a:r>
              <a:rPr kumimoji="1" lang="ja-JP" altLang="en-US" sz="2000" b="1" dirty="0">
                <a:solidFill>
                  <a:schemeClr val="bg1"/>
                </a:solidFill>
              </a:rPr>
              <a:t>参考</a:t>
            </a:r>
            <a:endParaRPr kumimoji="1" lang="ja-JP" altLang="en-US" b="1" dirty="0">
              <a:solidFill>
                <a:schemeClr val="bg1"/>
              </a:solidFill>
            </a:endParaRPr>
          </a:p>
        </p:txBody>
      </p:sp>
    </p:spTree>
    <p:extLst>
      <p:ext uri="{BB962C8B-B14F-4D97-AF65-F5344CB8AC3E}">
        <p14:creationId xmlns:p14="http://schemas.microsoft.com/office/powerpoint/2010/main" val="15119031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3481</TotalTime>
  <Words>3711</Words>
  <Application>Microsoft Office PowerPoint</Application>
  <PresentationFormat>ワイド画面</PresentationFormat>
  <Paragraphs>309</Paragraphs>
  <Slides>10</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10</vt:i4>
      </vt:variant>
    </vt:vector>
  </HeadingPairs>
  <TitlesOfParts>
    <vt:vector size="21" baseType="lpstr">
      <vt:lpstr>__Inter_b59874</vt:lpstr>
      <vt:lpstr>Meiryo UI</vt:lpstr>
      <vt:lpstr>ＭＳ ゴシック</vt:lpstr>
      <vt:lpstr>Meiryo</vt:lpstr>
      <vt:lpstr>游ゴシック</vt:lpstr>
      <vt:lpstr>游ゴシック Light</vt:lpstr>
      <vt:lpstr>Arial</vt:lpstr>
      <vt:lpstr>Calibri</vt:lpstr>
      <vt:lpstr>Wingdings</vt:lpstr>
      <vt:lpstr>Office テーマ</vt:lpstr>
      <vt:lpstr>28_Office ​​テーマ</vt:lpstr>
      <vt:lpstr>地域づくりのデザインを描こう！ ～総合事業ガイドラインの改正は見直しのチャンス～</vt:lpstr>
      <vt:lpstr>地域づくりのデザインを描こう！ ～総合事業ガイドラインの改正は見直しのチャンス～</vt:lpstr>
      <vt:lpstr>地域づくりのデザインを描こう！ ～総合事業ガイドラインの改正は見直しのチャンス～</vt:lpstr>
      <vt:lpstr>PowerPoint プレゼンテーション</vt:lpstr>
      <vt:lpstr>       地域づくりのデザインを描こう！ ～総合事業ガイドラインの改正は見直しのチャンス～</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橋本 正和</dc:creator>
  <cp:lastModifiedBy>山邉 なごみ</cp:lastModifiedBy>
  <cp:revision>67</cp:revision>
  <cp:lastPrinted>2025-05-12T00:39:45Z</cp:lastPrinted>
  <dcterms:created xsi:type="dcterms:W3CDTF">2025-04-01T23:31:57Z</dcterms:created>
  <dcterms:modified xsi:type="dcterms:W3CDTF">2025-05-16T04:43:38Z</dcterms:modified>
</cp:coreProperties>
</file>