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sldIdLst>
    <p:sldId id="2147480442" r:id="rId3"/>
    <p:sldId id="2147480445" r:id="rId4"/>
    <p:sldId id="2147480441" r:id="rId5"/>
    <p:sldId id="258" r:id="rId6"/>
    <p:sldId id="256" r:id="rId7"/>
    <p:sldId id="257" r:id="rId8"/>
    <p:sldId id="2147480443" r:id="rId9"/>
    <p:sldId id="2147480438" r:id="rId10"/>
    <p:sldId id="2147480434" r:id="rId11"/>
    <p:sldId id="2147480437"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221" autoAdjust="0"/>
  </p:normalViewPr>
  <p:slideViewPr>
    <p:cSldViewPr snapToGrid="0">
      <p:cViewPr varScale="1">
        <p:scale>
          <a:sx n="60" d="100"/>
          <a:sy n="60" d="100"/>
        </p:scale>
        <p:origin x="9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5365B45-23EE-489E-8846-3C79C98DCC72}"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833DE98-4B31-4F9C-A2B6-30663673C288}" type="slidenum">
              <a:rPr kumimoji="1" lang="ja-JP" altLang="en-US" smtClean="0"/>
              <a:t>‹#›</a:t>
            </a:fld>
            <a:endParaRPr kumimoji="1" lang="ja-JP" altLang="en-US"/>
          </a:p>
        </p:txBody>
      </p:sp>
    </p:spTree>
    <p:extLst>
      <p:ext uri="{BB962C8B-B14F-4D97-AF65-F5344CB8AC3E}">
        <p14:creationId xmlns:p14="http://schemas.microsoft.com/office/powerpoint/2010/main" val="1130989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EB5C2-38F3-BCBF-29DC-31BA847F8DC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ABFF799-3E01-3B35-B126-50BE2EB0FCC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8EE93DB-CBBE-7413-3FC4-BCF721EDC864}"/>
              </a:ext>
            </a:extLst>
          </p:cNvPr>
          <p:cNvSpPr>
            <a:spLocks noGrp="1"/>
          </p:cNvSpPr>
          <p:nvPr>
            <p:ph type="body" idx="1"/>
          </p:nvPr>
        </p:nvSpPr>
        <p:spPr/>
        <p:txBody>
          <a:bodyPr/>
          <a:lstStyle/>
          <a:p>
            <a:endParaRPr kumimoji="1" lang="en-US" altLang="ja-JP" dirty="0"/>
          </a:p>
        </p:txBody>
      </p:sp>
      <p:sp>
        <p:nvSpPr>
          <p:cNvPr id="4" name="スライド番号プレースホルダー 3">
            <a:extLst>
              <a:ext uri="{FF2B5EF4-FFF2-40B4-BE49-F238E27FC236}">
                <a16:creationId xmlns:a16="http://schemas.microsoft.com/office/drawing/2014/main" id="{6BA8295A-24B8-5454-AC45-8C7F64C395EA}"/>
              </a:ext>
            </a:extLst>
          </p:cNvPr>
          <p:cNvSpPr>
            <a:spLocks noGrp="1"/>
          </p:cNvSpPr>
          <p:nvPr>
            <p:ph type="sldNum" sz="quarter" idx="5"/>
          </p:nvPr>
        </p:nvSpPr>
        <p:spPr/>
        <p:txBody>
          <a:bodyPr/>
          <a:lstStyle/>
          <a:p>
            <a:fld id="{B833DE98-4B31-4F9C-A2B6-30663673C288}" type="slidenum">
              <a:rPr kumimoji="1" lang="ja-JP" altLang="en-US" smtClean="0"/>
              <a:t>1</a:t>
            </a:fld>
            <a:endParaRPr kumimoji="1" lang="ja-JP" altLang="en-US"/>
          </a:p>
        </p:txBody>
      </p:sp>
    </p:spTree>
    <p:extLst>
      <p:ext uri="{BB962C8B-B14F-4D97-AF65-F5344CB8AC3E}">
        <p14:creationId xmlns:p14="http://schemas.microsoft.com/office/powerpoint/2010/main" val="152491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27729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2CC6D-B88D-FB04-CC47-491073A087A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8071465-28D6-390B-42B7-E974496D375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3E29BC8-C674-17BD-F3B0-DFED5017209F}"/>
              </a:ext>
            </a:extLst>
          </p:cNvPr>
          <p:cNvSpPr>
            <a:spLocks noGrp="1"/>
          </p:cNvSpPr>
          <p:nvPr>
            <p:ph type="body" idx="1"/>
          </p:nvPr>
        </p:nvSpPr>
        <p:spPr/>
        <p:txBody>
          <a:bodyPr/>
          <a:lstStyle/>
          <a:p>
            <a:endParaRPr kumimoji="1" lang="en-US" altLang="ja-JP" dirty="0"/>
          </a:p>
        </p:txBody>
      </p:sp>
      <p:sp>
        <p:nvSpPr>
          <p:cNvPr id="4" name="スライド番号プレースホルダー 3">
            <a:extLst>
              <a:ext uri="{FF2B5EF4-FFF2-40B4-BE49-F238E27FC236}">
                <a16:creationId xmlns:a16="http://schemas.microsoft.com/office/drawing/2014/main" id="{2DFD5A0B-345A-103E-4A18-1BD4CD5EA450}"/>
              </a:ext>
            </a:extLst>
          </p:cNvPr>
          <p:cNvSpPr>
            <a:spLocks noGrp="1"/>
          </p:cNvSpPr>
          <p:nvPr>
            <p:ph type="sldNum" sz="quarter" idx="5"/>
          </p:nvPr>
        </p:nvSpPr>
        <p:spPr/>
        <p:txBody>
          <a:bodyPr/>
          <a:lstStyle/>
          <a:p>
            <a:fld id="{B833DE98-4B31-4F9C-A2B6-30663673C288}" type="slidenum">
              <a:rPr kumimoji="1" lang="ja-JP" altLang="en-US" smtClean="0"/>
              <a:t>2</a:t>
            </a:fld>
            <a:endParaRPr kumimoji="1" lang="ja-JP" altLang="en-US"/>
          </a:p>
        </p:txBody>
      </p:sp>
    </p:spTree>
    <p:extLst>
      <p:ext uri="{BB962C8B-B14F-4D97-AF65-F5344CB8AC3E}">
        <p14:creationId xmlns:p14="http://schemas.microsoft.com/office/powerpoint/2010/main" val="2708658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1072B-FA11-2024-E221-87815E54766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90B178C-69A6-C0A2-4499-2F3EB305BA2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6B40FFF-FAAD-FEA8-13C4-4F8DE7D438CE}"/>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35E72EC-4667-1F41-7251-8BB2507CBFC5}"/>
              </a:ext>
            </a:extLst>
          </p:cNvPr>
          <p:cNvSpPr>
            <a:spLocks noGrp="1"/>
          </p:cNvSpPr>
          <p:nvPr>
            <p:ph type="sldNum" sz="quarter" idx="5"/>
          </p:nvPr>
        </p:nvSpPr>
        <p:spPr/>
        <p:txBody>
          <a:bodyPr/>
          <a:lstStyle/>
          <a:p>
            <a:fld id="{B833DE98-4B31-4F9C-A2B6-30663673C288}" type="slidenum">
              <a:rPr kumimoji="1" lang="ja-JP" altLang="en-US" smtClean="0"/>
              <a:t>3</a:t>
            </a:fld>
            <a:endParaRPr kumimoji="1" lang="ja-JP" altLang="en-US"/>
          </a:p>
        </p:txBody>
      </p:sp>
    </p:spTree>
    <p:extLst>
      <p:ext uri="{BB962C8B-B14F-4D97-AF65-F5344CB8AC3E}">
        <p14:creationId xmlns:p14="http://schemas.microsoft.com/office/powerpoint/2010/main" val="350495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33DE98-4B31-4F9C-A2B6-30663673C288}" type="slidenum">
              <a:rPr kumimoji="1" lang="ja-JP" altLang="en-US" smtClean="0"/>
              <a:t>4</a:t>
            </a:fld>
            <a:endParaRPr kumimoji="1" lang="ja-JP" altLang="en-US"/>
          </a:p>
        </p:txBody>
      </p:sp>
    </p:spTree>
    <p:extLst>
      <p:ext uri="{BB962C8B-B14F-4D97-AF65-F5344CB8AC3E}">
        <p14:creationId xmlns:p14="http://schemas.microsoft.com/office/powerpoint/2010/main" val="367510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グループワークの内容は、パワーポイントに直接ご記入ください。↑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833DE98-4B31-4F9C-A2B6-30663673C288}" type="slidenum">
              <a:rPr kumimoji="1" lang="ja-JP" altLang="en-US" smtClean="0"/>
              <a:t>5</a:t>
            </a:fld>
            <a:endParaRPr kumimoji="1" lang="ja-JP" altLang="en-US"/>
          </a:p>
        </p:txBody>
      </p:sp>
    </p:spTree>
    <p:extLst>
      <p:ext uri="{BB962C8B-B14F-4D97-AF65-F5344CB8AC3E}">
        <p14:creationId xmlns:p14="http://schemas.microsoft.com/office/powerpoint/2010/main" val="1200690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833DE98-4B31-4F9C-A2B6-30663673C288}" type="slidenum">
              <a:rPr kumimoji="1" lang="ja-JP" altLang="en-US" smtClean="0"/>
              <a:t>6</a:t>
            </a:fld>
            <a:endParaRPr kumimoji="1" lang="ja-JP" altLang="en-US"/>
          </a:p>
        </p:txBody>
      </p:sp>
    </p:spTree>
    <p:extLst>
      <p:ext uri="{BB962C8B-B14F-4D97-AF65-F5344CB8AC3E}">
        <p14:creationId xmlns:p14="http://schemas.microsoft.com/office/powerpoint/2010/main" val="16643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384728-0939-84B6-0F32-E319351A1FB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EAF4002-B47C-681E-A402-84E0E0C903A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29831C6-AAB3-4528-2F2B-6735518D77C3}"/>
              </a:ext>
            </a:extLst>
          </p:cNvPr>
          <p:cNvSpPr>
            <a:spLocks noGrp="1"/>
          </p:cNvSpPr>
          <p:nvPr>
            <p:ph type="body" idx="1"/>
          </p:nvPr>
        </p:nvSpPr>
        <p:spPr/>
        <p:txBody>
          <a:bodyPr/>
          <a:lstStyle/>
          <a:p>
            <a:endParaRPr kumimoji="1" lang="en-US" altLang="ja-JP" dirty="0"/>
          </a:p>
        </p:txBody>
      </p:sp>
      <p:sp>
        <p:nvSpPr>
          <p:cNvPr id="4" name="スライド番号プレースホルダー 3">
            <a:extLst>
              <a:ext uri="{FF2B5EF4-FFF2-40B4-BE49-F238E27FC236}">
                <a16:creationId xmlns:a16="http://schemas.microsoft.com/office/drawing/2014/main" id="{2AC73824-30B4-A60F-E5A1-31097142F23F}"/>
              </a:ext>
            </a:extLst>
          </p:cNvPr>
          <p:cNvSpPr>
            <a:spLocks noGrp="1"/>
          </p:cNvSpPr>
          <p:nvPr>
            <p:ph type="sldNum" sz="quarter" idx="5"/>
          </p:nvPr>
        </p:nvSpPr>
        <p:spPr/>
        <p:txBody>
          <a:bodyPr/>
          <a:lstStyle/>
          <a:p>
            <a:fld id="{B833DE98-4B31-4F9C-A2B6-30663673C288}" type="slidenum">
              <a:rPr kumimoji="1" lang="ja-JP" altLang="en-US" smtClean="0"/>
              <a:t>7</a:t>
            </a:fld>
            <a:endParaRPr kumimoji="1" lang="ja-JP" altLang="en-US"/>
          </a:p>
        </p:txBody>
      </p:sp>
    </p:spTree>
    <p:extLst>
      <p:ext uri="{BB962C8B-B14F-4D97-AF65-F5344CB8AC3E}">
        <p14:creationId xmlns:p14="http://schemas.microsoft.com/office/powerpoint/2010/main" val="101306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グループワークの内容は、パワーポイントに直接ご記入ください。↑</a:t>
            </a:r>
            <a:endParaRPr kumimoji="1" lang="en-US" altLang="ja-JP" dirty="0"/>
          </a:p>
          <a:p>
            <a:endParaRPr kumimoji="1" lang="en-US" altLang="ja-JP" dirty="0"/>
          </a:p>
          <a:p>
            <a:r>
              <a:rPr kumimoji="1" lang="ja-JP" altLang="en-US" dirty="0"/>
              <a:t>○グループワーク終了後にワークシート１・２を、広島県地域共生社会推進課　地域包括ケア推進グループ　山邉宛てにメールにて送付いただきますようお願いいたします。</a:t>
            </a:r>
            <a:endParaRPr kumimoji="1" lang="en-US" altLang="ja-JP" dirty="0"/>
          </a:p>
          <a:p>
            <a:r>
              <a:rPr kumimoji="1" lang="ja-JP" altLang="en-US" dirty="0"/>
              <a:t>メールアドレス：</a:t>
            </a:r>
            <a:r>
              <a:rPr lang="en-US" altLang="ja-JP" b="0" i="0" dirty="0">
                <a:solidFill>
                  <a:srgbClr val="000000"/>
                </a:solidFill>
                <a:effectLst/>
                <a:latin typeface="Arial" panose="020B0604020202020204" pitchFamily="34" charset="0"/>
              </a:rPr>
              <a:t>fukyousei@pref.hiroshima.lg.jp</a:t>
            </a:r>
            <a:endParaRPr kumimoji="1" lang="ja-JP" altLang="en-US" dirty="0"/>
          </a:p>
        </p:txBody>
      </p:sp>
      <p:sp>
        <p:nvSpPr>
          <p:cNvPr id="4" name="スライド番号プレースホルダー 3"/>
          <p:cNvSpPr>
            <a:spLocks noGrp="1"/>
          </p:cNvSpPr>
          <p:nvPr>
            <p:ph type="sldNum" sz="quarter" idx="5"/>
          </p:nvPr>
        </p:nvSpPr>
        <p:spPr/>
        <p:txBody>
          <a:bodyPr/>
          <a:lstStyle/>
          <a:p>
            <a:fld id="{B833DE98-4B31-4F9C-A2B6-30663673C288}" type="slidenum">
              <a:rPr kumimoji="1" lang="ja-JP" altLang="en-US" smtClean="0"/>
              <a:t>8</a:t>
            </a:fld>
            <a:endParaRPr kumimoji="1" lang="ja-JP" altLang="en-US"/>
          </a:p>
        </p:txBody>
      </p:sp>
    </p:spTree>
    <p:extLst>
      <p:ext uri="{BB962C8B-B14F-4D97-AF65-F5344CB8AC3E}">
        <p14:creationId xmlns:p14="http://schemas.microsoft.com/office/powerpoint/2010/main" val="3940622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833DE98-4B31-4F9C-A2B6-30663673C288}" type="slidenum">
              <a:rPr kumimoji="1" lang="ja-JP" altLang="en-US" smtClean="0"/>
              <a:t>9</a:t>
            </a:fld>
            <a:endParaRPr kumimoji="1" lang="ja-JP" altLang="en-US"/>
          </a:p>
        </p:txBody>
      </p:sp>
    </p:spTree>
    <p:extLst>
      <p:ext uri="{BB962C8B-B14F-4D97-AF65-F5344CB8AC3E}">
        <p14:creationId xmlns:p14="http://schemas.microsoft.com/office/powerpoint/2010/main" val="359160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AB2B97-2745-E906-D5C8-F6F9DE2BE65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EA12549-B064-8296-9B39-1D426CF03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4EA449E-227C-9CDB-8654-497535366BDE}"/>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C507C0B7-2392-1E00-53FE-32DF0D6FA2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4B304B-24A2-BACC-A70C-C7243B2A9204}"/>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519573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422FB8-B785-F80E-D68F-B29D4B9EC4A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818DDAB-3E69-7CC9-CB9A-498A968E7C7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D53746-95AA-5408-B30B-E16CEB1F077E}"/>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631F6D4F-502D-342A-64B5-8EA0C56DFC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CE4B4D-8B91-1B66-2D48-80A4553E825E}"/>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5323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A01A670-8EE9-5FEE-CF48-50131E0E01B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31C6A14-948D-9793-BB15-FC38B26E39F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5DA1AC-69F5-5526-5155-C4829B3F945D}"/>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739F4043-D0E8-5D97-E64D-2603E37FE5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89B564-04FC-6B77-4FD0-4D79D46B039E}"/>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1483142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2"/>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16765" indent="0" algn="ctr">
              <a:buNone/>
              <a:defRPr>
                <a:solidFill>
                  <a:schemeClr val="tx1">
                    <a:tint val="75000"/>
                  </a:schemeClr>
                </a:solidFill>
              </a:defRPr>
            </a:lvl2pPr>
            <a:lvl3pPr marL="833532" indent="0" algn="ctr">
              <a:buNone/>
              <a:defRPr>
                <a:solidFill>
                  <a:schemeClr val="tx1">
                    <a:tint val="75000"/>
                  </a:schemeClr>
                </a:solidFill>
              </a:defRPr>
            </a:lvl3pPr>
            <a:lvl4pPr marL="1250297" indent="0" algn="ctr">
              <a:buNone/>
              <a:defRPr>
                <a:solidFill>
                  <a:schemeClr val="tx1">
                    <a:tint val="75000"/>
                  </a:schemeClr>
                </a:solidFill>
              </a:defRPr>
            </a:lvl4pPr>
            <a:lvl5pPr marL="1667063" indent="0" algn="ctr">
              <a:buNone/>
              <a:defRPr>
                <a:solidFill>
                  <a:schemeClr val="tx1">
                    <a:tint val="75000"/>
                  </a:schemeClr>
                </a:solidFill>
              </a:defRPr>
            </a:lvl5pPr>
            <a:lvl6pPr marL="2083829" indent="0" algn="ctr">
              <a:buNone/>
              <a:defRPr>
                <a:solidFill>
                  <a:schemeClr val="tx1">
                    <a:tint val="75000"/>
                  </a:schemeClr>
                </a:solidFill>
              </a:defRPr>
            </a:lvl6pPr>
            <a:lvl7pPr marL="2500595" indent="0" algn="ctr">
              <a:buNone/>
              <a:defRPr>
                <a:solidFill>
                  <a:schemeClr val="tx1">
                    <a:tint val="75000"/>
                  </a:schemeClr>
                </a:solidFill>
              </a:defRPr>
            </a:lvl7pPr>
            <a:lvl8pPr marL="2917360" indent="0" algn="ctr">
              <a:buNone/>
              <a:defRPr>
                <a:solidFill>
                  <a:schemeClr val="tx1">
                    <a:tint val="75000"/>
                  </a:schemeClr>
                </a:solidFill>
              </a:defRPr>
            </a:lvl8pPr>
            <a:lvl9pPr marL="333412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7D92B4-6508-41D4-9EF7-D6AEF9671C74}" type="datetime1">
              <a:rPr kumimoji="1" lang="ja-JP" altLang="en-US" smtClean="0"/>
              <a:t>2025/5/16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369328" y="6525373"/>
            <a:ext cx="2844800" cy="365125"/>
          </a:xfrm>
        </p:spPr>
        <p:txBody>
          <a:bodyPr/>
          <a:lstStyle>
            <a:lvl1pPr>
              <a:defRPr sz="1823">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3739180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A504-10B7-4FDC-A72F-DBAB303AD3B3}" type="datetime1">
              <a:rPr kumimoji="1" lang="ja-JP" altLang="en-US" smtClean="0"/>
              <a:t>2025/5/16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384945" y="6546771"/>
            <a:ext cx="2844800" cy="365125"/>
          </a:xfrm>
        </p:spPr>
        <p:txBody>
          <a:bodyPr/>
          <a:lstStyle>
            <a:lvl1pPr>
              <a:defRPr sz="1823">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417342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6" y="4406907"/>
            <a:ext cx="10363200" cy="1362075"/>
          </a:xfrm>
        </p:spPr>
        <p:txBody>
          <a:bodyPr anchor="t"/>
          <a:lstStyle>
            <a:lvl1pPr algn="l">
              <a:defRPr sz="364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6" y="2906713"/>
            <a:ext cx="10363200" cy="1500187"/>
          </a:xfrm>
        </p:spPr>
        <p:txBody>
          <a:bodyPr anchor="b"/>
          <a:lstStyle>
            <a:lvl1pPr marL="0" indent="0">
              <a:buNone/>
              <a:defRPr sz="1823">
                <a:solidFill>
                  <a:schemeClr val="tx1">
                    <a:tint val="75000"/>
                  </a:schemeClr>
                </a:solidFill>
              </a:defRPr>
            </a:lvl1pPr>
            <a:lvl2pPr marL="416765" indent="0">
              <a:buNone/>
              <a:defRPr sz="1641">
                <a:solidFill>
                  <a:schemeClr val="tx1">
                    <a:tint val="75000"/>
                  </a:schemeClr>
                </a:solidFill>
              </a:defRPr>
            </a:lvl2pPr>
            <a:lvl3pPr marL="833532" indent="0">
              <a:buNone/>
              <a:defRPr sz="1459">
                <a:solidFill>
                  <a:schemeClr val="tx1">
                    <a:tint val="75000"/>
                  </a:schemeClr>
                </a:solidFill>
              </a:defRPr>
            </a:lvl3pPr>
            <a:lvl4pPr marL="1250297" indent="0">
              <a:buNone/>
              <a:defRPr sz="1276">
                <a:solidFill>
                  <a:schemeClr val="tx1">
                    <a:tint val="75000"/>
                  </a:schemeClr>
                </a:solidFill>
              </a:defRPr>
            </a:lvl4pPr>
            <a:lvl5pPr marL="1667063" indent="0">
              <a:buNone/>
              <a:defRPr sz="1276">
                <a:solidFill>
                  <a:schemeClr val="tx1">
                    <a:tint val="75000"/>
                  </a:schemeClr>
                </a:solidFill>
              </a:defRPr>
            </a:lvl5pPr>
            <a:lvl6pPr marL="2083829" indent="0">
              <a:buNone/>
              <a:defRPr sz="1276">
                <a:solidFill>
                  <a:schemeClr val="tx1">
                    <a:tint val="75000"/>
                  </a:schemeClr>
                </a:solidFill>
              </a:defRPr>
            </a:lvl6pPr>
            <a:lvl7pPr marL="2500595" indent="0">
              <a:buNone/>
              <a:defRPr sz="1276">
                <a:solidFill>
                  <a:schemeClr val="tx1">
                    <a:tint val="75000"/>
                  </a:schemeClr>
                </a:solidFill>
              </a:defRPr>
            </a:lvl7pPr>
            <a:lvl8pPr marL="2917360" indent="0">
              <a:buNone/>
              <a:defRPr sz="1276">
                <a:solidFill>
                  <a:schemeClr val="tx1">
                    <a:tint val="75000"/>
                  </a:schemeClr>
                </a:solidFill>
              </a:defRPr>
            </a:lvl8pPr>
            <a:lvl9pPr marL="3334127" indent="0">
              <a:buNone/>
              <a:defRPr sz="1276">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AE86058-3A7B-4690-B16B-7291FA33E453}" type="datetime1">
              <a:rPr kumimoji="1" lang="ja-JP" altLang="en-US" smtClean="0"/>
              <a:t>2025/5/16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44678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1" y="1600206"/>
            <a:ext cx="5384800" cy="4525963"/>
          </a:xfrm>
        </p:spPr>
        <p:txBody>
          <a:bodyPr/>
          <a:lstStyle>
            <a:lvl1pPr>
              <a:defRPr sz="2553"/>
            </a:lvl1pPr>
            <a:lvl2pPr>
              <a:defRPr sz="2187"/>
            </a:lvl2pPr>
            <a:lvl3pPr>
              <a:defRPr sz="1823"/>
            </a:lvl3pPr>
            <a:lvl4pPr>
              <a:defRPr sz="1641"/>
            </a:lvl4pPr>
            <a:lvl5pPr>
              <a:defRPr sz="1641"/>
            </a:lvl5pPr>
            <a:lvl6pPr>
              <a:defRPr sz="1641"/>
            </a:lvl6pPr>
            <a:lvl7pPr>
              <a:defRPr sz="1641"/>
            </a:lvl7pPr>
            <a:lvl8pPr>
              <a:defRPr sz="1641"/>
            </a:lvl8pPr>
            <a:lvl9pPr>
              <a:defRPr sz="164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6"/>
            <a:ext cx="5384800" cy="4525963"/>
          </a:xfrm>
        </p:spPr>
        <p:txBody>
          <a:bodyPr/>
          <a:lstStyle>
            <a:lvl1pPr>
              <a:defRPr sz="2553"/>
            </a:lvl1pPr>
            <a:lvl2pPr>
              <a:defRPr sz="2187"/>
            </a:lvl2pPr>
            <a:lvl3pPr>
              <a:defRPr sz="1823"/>
            </a:lvl3pPr>
            <a:lvl4pPr>
              <a:defRPr sz="1641"/>
            </a:lvl4pPr>
            <a:lvl5pPr>
              <a:defRPr sz="1641"/>
            </a:lvl5pPr>
            <a:lvl6pPr>
              <a:defRPr sz="1641"/>
            </a:lvl6pPr>
            <a:lvl7pPr>
              <a:defRPr sz="1641"/>
            </a:lvl7pPr>
            <a:lvl8pPr>
              <a:defRPr sz="1641"/>
            </a:lvl8pPr>
            <a:lvl9pPr>
              <a:defRPr sz="164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F48F20-132C-43D1-9A0F-521EBE120F9B}" type="datetime1">
              <a:rPr kumimoji="1" lang="ja-JP" altLang="en-US" smtClean="0"/>
              <a:t>2025/5/16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a:xfrm>
            <a:off x="9369328" y="6525373"/>
            <a:ext cx="2844800" cy="365125"/>
          </a:xfrm>
        </p:spPr>
        <p:txBody>
          <a:bodyPr/>
          <a:lstStyle>
            <a:lvl1pPr>
              <a:defRPr sz="1823">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1617337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1" y="1535113"/>
            <a:ext cx="5386917" cy="639762"/>
          </a:xfrm>
        </p:spPr>
        <p:txBody>
          <a:bodyPr anchor="b"/>
          <a:lstStyle>
            <a:lvl1pPr marL="0" indent="0">
              <a:buNone/>
              <a:defRPr sz="2187" b="1"/>
            </a:lvl1pPr>
            <a:lvl2pPr marL="416765" indent="0">
              <a:buNone/>
              <a:defRPr sz="1823" b="1"/>
            </a:lvl2pPr>
            <a:lvl3pPr marL="833532" indent="0">
              <a:buNone/>
              <a:defRPr sz="1641" b="1"/>
            </a:lvl3pPr>
            <a:lvl4pPr marL="1250297" indent="0">
              <a:buNone/>
              <a:defRPr sz="1459" b="1"/>
            </a:lvl4pPr>
            <a:lvl5pPr marL="1667063" indent="0">
              <a:buNone/>
              <a:defRPr sz="1459" b="1"/>
            </a:lvl5pPr>
            <a:lvl6pPr marL="2083829" indent="0">
              <a:buNone/>
              <a:defRPr sz="1459" b="1"/>
            </a:lvl6pPr>
            <a:lvl7pPr marL="2500595" indent="0">
              <a:buNone/>
              <a:defRPr sz="1459" b="1"/>
            </a:lvl7pPr>
            <a:lvl8pPr marL="2917360" indent="0">
              <a:buNone/>
              <a:defRPr sz="1459" b="1"/>
            </a:lvl8pPr>
            <a:lvl9pPr marL="3334127" indent="0">
              <a:buNone/>
              <a:defRPr sz="1459"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1" y="2174875"/>
            <a:ext cx="5386917" cy="3951288"/>
          </a:xfrm>
        </p:spPr>
        <p:txBody>
          <a:bodyPr/>
          <a:lstStyle>
            <a:lvl1pPr>
              <a:defRPr sz="2187"/>
            </a:lvl1pPr>
            <a:lvl2pPr>
              <a:defRPr sz="1823"/>
            </a:lvl2pPr>
            <a:lvl3pPr>
              <a:defRPr sz="1641"/>
            </a:lvl3pPr>
            <a:lvl4pPr>
              <a:defRPr sz="1459"/>
            </a:lvl4pPr>
            <a:lvl5pPr>
              <a:defRPr sz="1459"/>
            </a:lvl5pPr>
            <a:lvl6pPr>
              <a:defRPr sz="1459"/>
            </a:lvl6pPr>
            <a:lvl7pPr>
              <a:defRPr sz="1459"/>
            </a:lvl7pPr>
            <a:lvl8pPr>
              <a:defRPr sz="1459"/>
            </a:lvl8pPr>
            <a:lvl9pPr>
              <a:defRPr sz="14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70" y="1535113"/>
            <a:ext cx="5389034" cy="639762"/>
          </a:xfrm>
        </p:spPr>
        <p:txBody>
          <a:bodyPr anchor="b"/>
          <a:lstStyle>
            <a:lvl1pPr marL="0" indent="0">
              <a:buNone/>
              <a:defRPr sz="2187" b="1"/>
            </a:lvl1pPr>
            <a:lvl2pPr marL="416765" indent="0">
              <a:buNone/>
              <a:defRPr sz="1823" b="1"/>
            </a:lvl2pPr>
            <a:lvl3pPr marL="833532" indent="0">
              <a:buNone/>
              <a:defRPr sz="1641" b="1"/>
            </a:lvl3pPr>
            <a:lvl4pPr marL="1250297" indent="0">
              <a:buNone/>
              <a:defRPr sz="1459" b="1"/>
            </a:lvl4pPr>
            <a:lvl5pPr marL="1667063" indent="0">
              <a:buNone/>
              <a:defRPr sz="1459" b="1"/>
            </a:lvl5pPr>
            <a:lvl6pPr marL="2083829" indent="0">
              <a:buNone/>
              <a:defRPr sz="1459" b="1"/>
            </a:lvl6pPr>
            <a:lvl7pPr marL="2500595" indent="0">
              <a:buNone/>
              <a:defRPr sz="1459" b="1"/>
            </a:lvl7pPr>
            <a:lvl8pPr marL="2917360" indent="0">
              <a:buNone/>
              <a:defRPr sz="1459" b="1"/>
            </a:lvl8pPr>
            <a:lvl9pPr marL="3334127" indent="0">
              <a:buNone/>
              <a:defRPr sz="1459"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70" y="2174875"/>
            <a:ext cx="5389034" cy="3951288"/>
          </a:xfrm>
        </p:spPr>
        <p:txBody>
          <a:bodyPr/>
          <a:lstStyle>
            <a:lvl1pPr>
              <a:defRPr sz="2187"/>
            </a:lvl1pPr>
            <a:lvl2pPr>
              <a:defRPr sz="1823"/>
            </a:lvl2pPr>
            <a:lvl3pPr>
              <a:defRPr sz="1641"/>
            </a:lvl3pPr>
            <a:lvl4pPr>
              <a:defRPr sz="1459"/>
            </a:lvl4pPr>
            <a:lvl5pPr>
              <a:defRPr sz="1459"/>
            </a:lvl5pPr>
            <a:lvl6pPr>
              <a:defRPr sz="1459"/>
            </a:lvl6pPr>
            <a:lvl7pPr>
              <a:defRPr sz="1459"/>
            </a:lvl7pPr>
            <a:lvl8pPr>
              <a:defRPr sz="1459"/>
            </a:lvl8pPr>
            <a:lvl9pPr>
              <a:defRPr sz="14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1AADCF-29B3-4E79-B89C-038598B63AF4}" type="datetime1">
              <a:rPr kumimoji="1" lang="ja-JP" altLang="en-US" smtClean="0"/>
              <a:t>2025/5/16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3304292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A63B55-B91F-46D5-A8E7-1D278B95E29B}" type="datetime1">
              <a:rPr kumimoji="1" lang="ja-JP" altLang="en-US" smtClean="0"/>
              <a:t>2025/5/16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a:xfrm>
            <a:off x="9418655" y="6579965"/>
            <a:ext cx="2844800" cy="365125"/>
          </a:xfrm>
        </p:spPr>
        <p:txBody>
          <a:bodyPr/>
          <a:lstStyle>
            <a:lvl1pPr>
              <a:defRPr sz="1823">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3120642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9EA55-1929-466E-9C13-26E50BD36C18}" type="datetime1">
              <a:rPr kumimoji="1" lang="ja-JP" altLang="en-US" smtClean="0"/>
              <a:t>2025/5/16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a:xfrm>
            <a:off x="9387190" y="6546549"/>
            <a:ext cx="2844800" cy="365125"/>
          </a:xfrm>
        </p:spPr>
        <p:txBody>
          <a:bodyPr/>
          <a:lstStyle>
            <a:lvl1pPr>
              <a:defRPr sz="1823">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668082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4011084" cy="1162050"/>
          </a:xfrm>
        </p:spPr>
        <p:txBody>
          <a:bodyPr anchor="b"/>
          <a:lstStyle>
            <a:lvl1pPr algn="l">
              <a:defRPr sz="1823"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7" y="273057"/>
            <a:ext cx="6815666" cy="5853113"/>
          </a:xfrm>
        </p:spPr>
        <p:txBody>
          <a:bodyPr/>
          <a:lstStyle>
            <a:lvl1pPr>
              <a:defRPr sz="2917"/>
            </a:lvl1pPr>
            <a:lvl2pPr>
              <a:defRPr sz="2553"/>
            </a:lvl2pPr>
            <a:lvl3pPr>
              <a:defRPr sz="2187"/>
            </a:lvl3pPr>
            <a:lvl4pPr>
              <a:defRPr sz="1823"/>
            </a:lvl4pPr>
            <a:lvl5pPr>
              <a:defRPr sz="1823"/>
            </a:lvl5pPr>
            <a:lvl6pPr>
              <a:defRPr sz="1823"/>
            </a:lvl6pPr>
            <a:lvl7pPr>
              <a:defRPr sz="1823"/>
            </a:lvl7pPr>
            <a:lvl8pPr>
              <a:defRPr sz="1823"/>
            </a:lvl8pPr>
            <a:lvl9pPr>
              <a:defRPr sz="182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0" y="1435103"/>
            <a:ext cx="4011084" cy="4691063"/>
          </a:xfrm>
        </p:spPr>
        <p:txBody>
          <a:bodyPr/>
          <a:lstStyle>
            <a:lvl1pPr marL="0" indent="0">
              <a:buNone/>
              <a:defRPr sz="1276"/>
            </a:lvl1pPr>
            <a:lvl2pPr marL="416765" indent="0">
              <a:buNone/>
              <a:defRPr sz="1094"/>
            </a:lvl2pPr>
            <a:lvl3pPr marL="833532" indent="0">
              <a:buNone/>
              <a:defRPr sz="911"/>
            </a:lvl3pPr>
            <a:lvl4pPr marL="1250297" indent="0">
              <a:buNone/>
              <a:defRPr sz="821"/>
            </a:lvl4pPr>
            <a:lvl5pPr marL="1667063" indent="0">
              <a:buNone/>
              <a:defRPr sz="821"/>
            </a:lvl5pPr>
            <a:lvl6pPr marL="2083829" indent="0">
              <a:buNone/>
              <a:defRPr sz="821"/>
            </a:lvl6pPr>
            <a:lvl7pPr marL="2500595" indent="0">
              <a:buNone/>
              <a:defRPr sz="821"/>
            </a:lvl7pPr>
            <a:lvl8pPr marL="2917360" indent="0">
              <a:buNone/>
              <a:defRPr sz="821"/>
            </a:lvl8pPr>
            <a:lvl9pPr marL="3334127" indent="0">
              <a:buNone/>
              <a:defRPr sz="82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323C05-C1C9-4AF2-908F-64C40B7EE91E}" type="datetime1">
              <a:rPr kumimoji="1" lang="ja-JP" altLang="en-US" smtClean="0"/>
              <a:t>2025/5/16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320619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162671-4BDF-2CD9-5DF7-BA88B6B9051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1F9FCA-3019-2E9C-1A40-38DEC3EE43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588466-CAB8-5DB7-735B-19863F83F56B}"/>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8FAE67DE-A560-116A-9F41-8CE2027319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CB4E5F-2101-78DB-32D9-E3094FC707A0}"/>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2145047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1823"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2917"/>
            </a:lvl1pPr>
            <a:lvl2pPr marL="416765" indent="0">
              <a:buNone/>
              <a:defRPr sz="2553"/>
            </a:lvl2pPr>
            <a:lvl3pPr marL="833532" indent="0">
              <a:buNone/>
              <a:defRPr sz="2187"/>
            </a:lvl3pPr>
            <a:lvl4pPr marL="1250297" indent="0">
              <a:buNone/>
              <a:defRPr sz="1823"/>
            </a:lvl4pPr>
            <a:lvl5pPr marL="1667063" indent="0">
              <a:buNone/>
              <a:defRPr sz="1823"/>
            </a:lvl5pPr>
            <a:lvl6pPr marL="2083829" indent="0">
              <a:buNone/>
              <a:defRPr sz="1823"/>
            </a:lvl6pPr>
            <a:lvl7pPr marL="2500595" indent="0">
              <a:buNone/>
              <a:defRPr sz="1823"/>
            </a:lvl7pPr>
            <a:lvl8pPr marL="2917360" indent="0">
              <a:buNone/>
              <a:defRPr sz="1823"/>
            </a:lvl8pPr>
            <a:lvl9pPr marL="3334127" indent="0">
              <a:buNone/>
              <a:defRPr sz="1823"/>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276"/>
            </a:lvl1pPr>
            <a:lvl2pPr marL="416765" indent="0">
              <a:buNone/>
              <a:defRPr sz="1094"/>
            </a:lvl2pPr>
            <a:lvl3pPr marL="833532" indent="0">
              <a:buNone/>
              <a:defRPr sz="911"/>
            </a:lvl3pPr>
            <a:lvl4pPr marL="1250297" indent="0">
              <a:buNone/>
              <a:defRPr sz="821"/>
            </a:lvl4pPr>
            <a:lvl5pPr marL="1667063" indent="0">
              <a:buNone/>
              <a:defRPr sz="821"/>
            </a:lvl5pPr>
            <a:lvl6pPr marL="2083829" indent="0">
              <a:buNone/>
              <a:defRPr sz="821"/>
            </a:lvl6pPr>
            <a:lvl7pPr marL="2500595" indent="0">
              <a:buNone/>
              <a:defRPr sz="821"/>
            </a:lvl7pPr>
            <a:lvl8pPr marL="2917360" indent="0">
              <a:buNone/>
              <a:defRPr sz="821"/>
            </a:lvl8pPr>
            <a:lvl9pPr marL="3334127" indent="0">
              <a:buNone/>
              <a:defRPr sz="82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B3D869-22FC-4C3B-B65A-A15D0559952E}" type="datetime1">
              <a:rPr kumimoji="1" lang="ja-JP" altLang="en-US" smtClean="0"/>
              <a:t>2025/5/16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221625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DBF80C-EE0F-40B1-9445-94C47B0F8C72}" type="datetime1">
              <a:rPr kumimoji="1" lang="ja-JP" altLang="en-US" smtClean="0"/>
              <a:t>2025/5/16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2438000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5"/>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5"/>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865D18-836E-4DBE-AF43-C7D23FC40B5B}" type="datetime1">
              <a:rPr kumimoji="1" lang="ja-JP" altLang="en-US" smtClean="0"/>
              <a:t>2025/5/16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1243941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0" y="3886200"/>
            <a:ext cx="12192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28153" tIns="297694" rIns="297694" bIns="119077"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654" b="1" spc="248"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5126893" y="3886200"/>
            <a:ext cx="7065108"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28153" tIns="297694" rIns="297694" bIns="119077"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654" b="1" spc="248"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2129" y="0"/>
            <a:ext cx="12214129"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28153" tIns="160655" rIns="297694" bIns="160655" rtlCol="0" anchor="ctr"/>
          <a:lstStyle/>
          <a:p>
            <a:pPr>
              <a:lnSpc>
                <a:spcPct val="130000"/>
              </a:lnSpc>
              <a:spcAft>
                <a:spcPts val="992"/>
              </a:spcAft>
            </a:pPr>
            <a:endParaRPr kumimoji="1" lang="ja-JP" altLang="en-US" sz="1094" kern="900" spc="63">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6917270" y="5965474"/>
            <a:ext cx="4817076" cy="241476"/>
          </a:xfrm>
        </p:spPr>
        <p:txBody>
          <a:bodyPr wrap="square" lIns="0" tIns="0" rIns="0" bIns="0" anchor="b">
            <a:spAutoFit/>
          </a:bodyPr>
          <a:lstStyle>
            <a:lvl1pPr marL="0" indent="0">
              <a:spcAft>
                <a:spcPts val="364"/>
              </a:spcAft>
              <a:buNone/>
              <a:defRPr lang="ja-JP" altLang="en-US" sz="1549" spc="136" smtClean="0">
                <a:solidFill>
                  <a:schemeClr val="bg1"/>
                </a:solidFill>
              </a:defRPr>
            </a:lvl1pPr>
            <a:lvl2pPr marL="208383" indent="0">
              <a:spcAft>
                <a:spcPts val="364"/>
              </a:spcAft>
              <a:buNone/>
              <a:defRPr lang="ja-JP" altLang="en-US" sz="1641" smtClean="0">
                <a:latin typeface="+mn-lt"/>
                <a:ea typeface="+mn-ea"/>
              </a:defRPr>
            </a:lvl2pPr>
            <a:lvl3pPr marL="625149" indent="0">
              <a:spcAft>
                <a:spcPts val="364"/>
              </a:spcAft>
              <a:buNone/>
              <a:defRPr lang="ja-JP" altLang="en-US" sz="1641" smtClean="0">
                <a:latin typeface="+mn-lt"/>
                <a:ea typeface="+mn-ea"/>
              </a:defRPr>
            </a:lvl3pPr>
            <a:lvl4pPr marL="1041914" indent="0">
              <a:spcAft>
                <a:spcPts val="364"/>
              </a:spcAft>
              <a:buNone/>
              <a:defRPr lang="ja-JP" altLang="en-US" sz="1641" smtClean="0">
                <a:latin typeface="+mn-lt"/>
                <a:ea typeface="+mn-ea"/>
              </a:defRPr>
            </a:lvl4pPr>
            <a:lvl5pPr marL="1458681" indent="0">
              <a:spcAft>
                <a:spcPts val="364"/>
              </a:spcAft>
              <a:buNone/>
              <a:defRPr lang="ja-JP" altLang="en-US" sz="1641">
                <a:latin typeface="+mn-lt"/>
                <a:ea typeface="+mn-ea"/>
              </a:defRPr>
            </a:lvl5pPr>
          </a:lstStyle>
          <a:p>
            <a:pPr marL="0" lvl="0" defTabSz="416765"/>
            <a:r>
              <a:rPr kumimoji="1" lang="ja-JP" altLang="en-US"/>
              <a:t>マスター テキストの書式設定</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64842" y="6469301"/>
            <a:ext cx="4625200"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 y="1981205"/>
            <a:ext cx="12180937" cy="1904457"/>
          </a:xfrm>
        </p:spPr>
        <p:txBody>
          <a:bodyPr lIns="288000" tIns="180000" rIns="360000" bIns="72000" anchor="b"/>
          <a:lstStyle>
            <a:lvl1pPr>
              <a:defRPr sz="2187">
                <a:solidFill>
                  <a:schemeClr val="tx1"/>
                </a:solidFill>
              </a:defRPr>
            </a:lvl1pPr>
          </a:lstStyle>
          <a:p>
            <a:r>
              <a:rPr kumimoji="1" lang="ja-JP" altLang="en-US" dirty="0"/>
              <a:t>マスター タイトルの書式設定</a:t>
            </a:r>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11357" y="3901927"/>
            <a:ext cx="12214713" cy="333809"/>
          </a:xfrm>
        </p:spPr>
        <p:txBody>
          <a:bodyPr wrap="square" lIns="288000">
            <a:spAutoFit/>
          </a:bodyPr>
          <a:lstStyle>
            <a:lvl1pPr marL="0" indent="0">
              <a:buNone/>
              <a:defRPr lang="ja-JP" altLang="en-US" sz="1549" spc="136" smtClean="0">
                <a:solidFill>
                  <a:schemeClr val="bg1"/>
                </a:solidFill>
              </a:defRPr>
            </a:lvl1pPr>
            <a:lvl2pPr marL="208383" indent="0">
              <a:buNone/>
              <a:defRPr lang="ja-JP" altLang="en-US" sz="1549" smtClean="0">
                <a:solidFill>
                  <a:schemeClr val="bg1"/>
                </a:solidFill>
                <a:latin typeface="+mn-lt"/>
                <a:ea typeface="+mn-ea"/>
              </a:defRPr>
            </a:lvl2pPr>
            <a:lvl3pPr marL="625149" indent="0">
              <a:buNone/>
              <a:defRPr lang="ja-JP" altLang="en-US" sz="1549" smtClean="0">
                <a:solidFill>
                  <a:schemeClr val="bg1"/>
                </a:solidFill>
                <a:latin typeface="+mn-lt"/>
                <a:ea typeface="+mn-ea"/>
              </a:defRPr>
            </a:lvl3pPr>
            <a:lvl4pPr marL="1041914" indent="0">
              <a:buNone/>
              <a:defRPr lang="ja-JP" altLang="en-US" sz="1549" smtClean="0">
                <a:solidFill>
                  <a:schemeClr val="bg1"/>
                </a:solidFill>
                <a:latin typeface="+mn-lt"/>
                <a:ea typeface="+mn-ea"/>
              </a:defRPr>
            </a:lvl4pPr>
            <a:lvl5pPr marL="1458681" indent="0">
              <a:buNone/>
              <a:defRPr lang="ja-JP" altLang="en-US" sz="1549">
                <a:solidFill>
                  <a:schemeClr val="bg1"/>
                </a:solidFill>
                <a:latin typeface="+mn-lt"/>
                <a:ea typeface="+mn-ea"/>
              </a:defRPr>
            </a:lvl5pPr>
          </a:lstStyle>
          <a:p>
            <a:pPr marL="0" lvl="0" defTabSz="416765"/>
            <a:r>
              <a:rPr kumimoji="1" lang="ja-JP" altLang="en-US"/>
              <a:t>マスター テキストの書式設定</a:t>
            </a:r>
          </a:p>
        </p:txBody>
      </p:sp>
      <p:grpSp>
        <p:nvGrpSpPr>
          <p:cNvPr id="99" name="グループ化 98"/>
          <p:cNvGrpSpPr/>
          <p:nvPr userDrawn="1"/>
        </p:nvGrpSpPr>
        <p:grpSpPr>
          <a:xfrm>
            <a:off x="6940065" y="6379738"/>
            <a:ext cx="4740146" cy="173467"/>
            <a:chOff x="900632" y="1414463"/>
            <a:chExt cx="7938089" cy="357535"/>
          </a:xfrm>
          <a:solidFill>
            <a:schemeClr val="bg1">
              <a:alpha val="17000"/>
            </a:schemeClr>
          </a:solidFill>
        </p:grpSpPr>
        <p:sp>
          <p:nvSpPr>
            <p:cNvPr id="19"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0"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1"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2"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3"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4"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5"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6"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7"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8"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29"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0"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1"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2"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3"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4"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5"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6"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7"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8"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39"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0"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1"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2"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3"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4"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5"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6"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7"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8"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49"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0"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1"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2"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3"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4"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5"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6"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7"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8"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59"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0"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1"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2"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3"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4"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5"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6"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7"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8"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69"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0"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1"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2"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3"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4"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5"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6"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7"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8"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79"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0"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1"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2"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3"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4"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5"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6"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7"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8"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89"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0"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1"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2"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3"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4"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5"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6"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7"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sp>
          <p:nvSpPr>
            <p:cNvPr id="98"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641"/>
            </a:p>
          </p:txBody>
        </p:sp>
      </p:gr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741137" y="317906"/>
            <a:ext cx="4944753" cy="585267"/>
          </a:xfrm>
          <a:prstGeom prst="rect">
            <a:avLst/>
          </a:prstGeom>
        </p:spPr>
      </p:pic>
    </p:spTree>
    <p:extLst>
      <p:ext uri="{BB962C8B-B14F-4D97-AF65-F5344CB8AC3E}">
        <p14:creationId xmlns:p14="http://schemas.microsoft.com/office/powerpoint/2010/main" val="3467819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32"/>
            <a:ext cx="12193477"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55328" tIns="322347" rIns="322347" bIns="1289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790" b="1" spc="269"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7408985" y="5"/>
            <a:ext cx="4795951"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55328" tIns="322347" rIns="322347" bIns="1289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790" b="1" spc="269"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12192000" cy="827999"/>
          </a:xfrm>
        </p:spPr>
        <p:txBody>
          <a:bodyPr/>
          <a:lstStyle/>
          <a:p>
            <a:r>
              <a:rPr lang="ja-JP" altLang="en-US"/>
              <a:t>マスター タイトルの書式設定</a:t>
            </a:r>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10972697" y="6536163"/>
            <a:ext cx="776016" cy="278421"/>
          </a:xfrm>
          <a:prstGeom prst="rect">
            <a:avLst/>
          </a:prstGeom>
        </p:spPr>
        <p:txBody>
          <a:bodyPr vert="horz" lIns="0" tIns="0" rIns="0" bIns="0" rtlCol="0" anchor="t"/>
          <a:lstStyle>
            <a:lvl1pPr algn="r">
              <a:defRPr sz="1184"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3"/>
            <a:ext cx="12193477" cy="490739"/>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283" kern="900" spc="68" smtClean="0">
                <a:solidFill>
                  <a:schemeClr val="tx1"/>
                </a:solidFill>
              </a:defRPr>
            </a:lvl1pPr>
            <a:lvl2pPr>
              <a:defRPr lang="ja-JP" altLang="en-US" sz="1777" smtClean="0">
                <a:solidFill>
                  <a:schemeClr val="tx1"/>
                </a:solidFill>
                <a:latin typeface="+mn-lt"/>
                <a:ea typeface="+mn-ea"/>
              </a:defRPr>
            </a:lvl2pPr>
            <a:lvl3pPr>
              <a:defRPr lang="ja-JP" altLang="en-US" sz="1777" smtClean="0">
                <a:solidFill>
                  <a:schemeClr val="tx1"/>
                </a:solidFill>
                <a:latin typeface="+mn-lt"/>
                <a:ea typeface="+mn-ea"/>
              </a:defRPr>
            </a:lvl3pPr>
            <a:lvl4pPr>
              <a:defRPr lang="ja-JP" altLang="en-US" sz="1777" smtClean="0">
                <a:solidFill>
                  <a:schemeClr val="tx1"/>
                </a:solidFill>
                <a:latin typeface="+mn-lt"/>
                <a:ea typeface="+mn-ea"/>
              </a:defRPr>
            </a:lvl4pPr>
            <a:lvl5pPr>
              <a:defRPr lang="ja-JP" altLang="en-US" sz="1777">
                <a:solidFill>
                  <a:schemeClr val="tx1"/>
                </a:solidFill>
                <a:latin typeface="+mn-lt"/>
                <a:ea typeface="+mn-ea"/>
              </a:defRPr>
            </a:lvl5pPr>
          </a:lstStyle>
          <a:p>
            <a:pPr marL="0" lvl="0" defTabSz="451259">
              <a:spcAft>
                <a:spcPts val="987"/>
              </a:spcAft>
            </a:pPr>
            <a:r>
              <a:rPr kumimoji="1" lang="ja-JP" altLang="en-US"/>
              <a:t>マスター テキストの書式設定</a:t>
            </a:r>
          </a:p>
        </p:txBody>
      </p:sp>
    </p:spTree>
    <p:extLst>
      <p:ext uri="{BB962C8B-B14F-4D97-AF65-F5344CB8AC3E}">
        <p14:creationId xmlns:p14="http://schemas.microsoft.com/office/powerpoint/2010/main" val="1849466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907326" y="0"/>
            <a:ext cx="9284676"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55328" tIns="173959" rIns="322347" bIns="173959" rtlCol="0" anchor="ctr"/>
          <a:lstStyle/>
          <a:p>
            <a:pPr>
              <a:lnSpc>
                <a:spcPct val="130000"/>
              </a:lnSpc>
              <a:spcAft>
                <a:spcPts val="1074"/>
              </a:spcAft>
            </a:pPr>
            <a:endParaRPr kumimoji="1" lang="ja-JP" altLang="en-US" sz="1184" kern="900" spc="68">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32"/>
            <a:ext cx="2907323"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55328" tIns="322347" rIns="322347" bIns="128939"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790" b="1" spc="269"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3292418" y="2477198"/>
            <a:ext cx="4085542" cy="2360967"/>
          </a:xfrm>
        </p:spPr>
        <p:txBody>
          <a:bodyPr wrap="none" anchor="ctr">
            <a:spAutoFit/>
          </a:bodyPr>
          <a:lstStyle>
            <a:lvl1pPr>
              <a:defRPr lang="ja-JP" altLang="en-US" sz="1974" spc="269" smtClean="0"/>
            </a:lvl1pPr>
            <a:lvl2pPr>
              <a:defRPr lang="ja-JP" altLang="en-US" sz="1777" smtClean="0">
                <a:latin typeface="+mn-lt"/>
                <a:ea typeface="+mn-ea"/>
              </a:defRPr>
            </a:lvl2pPr>
            <a:lvl3pPr>
              <a:defRPr lang="ja-JP" altLang="en-US" sz="1777" smtClean="0">
                <a:latin typeface="+mn-lt"/>
                <a:ea typeface="+mn-ea"/>
              </a:defRPr>
            </a:lvl3pPr>
            <a:lvl4pPr>
              <a:defRPr lang="ja-JP" altLang="en-US" sz="1777" smtClean="0">
                <a:latin typeface="+mn-lt"/>
                <a:ea typeface="+mn-ea"/>
              </a:defRPr>
            </a:lvl4pPr>
            <a:lvl5pPr>
              <a:defRPr lang="ja-JP" altLang="en-US" sz="1777">
                <a:latin typeface="+mn-lt"/>
                <a:ea typeface="+mn-ea"/>
              </a:defRPr>
            </a:lvl5pPr>
          </a:lstStyle>
          <a:p>
            <a:pPr marL="338445" lvl="0" indent="-338445" defTabSz="451259">
              <a:lnSpc>
                <a:spcPct val="150000"/>
              </a:lnSpc>
              <a:buFont typeface="+mj-lt"/>
              <a:buAutoNum type="arabicPeriod"/>
            </a:pPr>
            <a:r>
              <a:rPr kumimoji="1" lang="ja-JP" altLang="en-US"/>
              <a:t>マスター テキストの書式設定</a:t>
            </a:r>
          </a:p>
          <a:p>
            <a:pPr marL="338445" lvl="1" indent="-338445" defTabSz="451259">
              <a:lnSpc>
                <a:spcPct val="150000"/>
              </a:lnSpc>
              <a:buFont typeface="+mj-lt"/>
              <a:buAutoNum type="arabicPeriod"/>
            </a:pPr>
            <a:r>
              <a:rPr kumimoji="1" lang="ja-JP" altLang="en-US"/>
              <a:t>第 </a:t>
            </a:r>
            <a:r>
              <a:rPr kumimoji="1" lang="en-US" altLang="ja-JP"/>
              <a:t>2 </a:t>
            </a:r>
            <a:r>
              <a:rPr kumimoji="1" lang="ja-JP" altLang="en-US"/>
              <a:t>レベル</a:t>
            </a:r>
          </a:p>
          <a:p>
            <a:pPr marL="338445" lvl="2" indent="-338445" defTabSz="451259">
              <a:lnSpc>
                <a:spcPct val="150000"/>
              </a:lnSpc>
              <a:buFont typeface="+mj-lt"/>
              <a:buAutoNum type="arabicPeriod"/>
            </a:pPr>
            <a:r>
              <a:rPr kumimoji="1" lang="ja-JP" altLang="en-US"/>
              <a:t>第 </a:t>
            </a:r>
            <a:r>
              <a:rPr kumimoji="1" lang="en-US" altLang="ja-JP"/>
              <a:t>3 </a:t>
            </a:r>
            <a:r>
              <a:rPr kumimoji="1" lang="ja-JP" altLang="en-US"/>
              <a:t>レベル</a:t>
            </a:r>
          </a:p>
          <a:p>
            <a:pPr marL="338445" lvl="3" indent="-338445" defTabSz="451259">
              <a:lnSpc>
                <a:spcPct val="150000"/>
              </a:lnSpc>
              <a:buFont typeface="+mj-lt"/>
              <a:buAutoNum type="arabicPeriod"/>
            </a:pPr>
            <a:r>
              <a:rPr kumimoji="1" lang="ja-JP" altLang="en-US"/>
              <a:t>第 </a:t>
            </a:r>
            <a:r>
              <a:rPr kumimoji="1" lang="en-US" altLang="ja-JP"/>
              <a:t>4 </a:t>
            </a:r>
            <a:r>
              <a:rPr kumimoji="1" lang="ja-JP" altLang="en-US"/>
              <a:t>レベル</a:t>
            </a:r>
          </a:p>
          <a:p>
            <a:pPr marL="338445" lvl="4" indent="-338445" defTabSz="451259">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grpSp>
        <p:nvGrpSpPr>
          <p:cNvPr id="153" name="グループ化 152"/>
          <p:cNvGrpSpPr/>
          <p:nvPr userDrawn="1"/>
        </p:nvGrpSpPr>
        <p:grpSpPr>
          <a:xfrm rot="16200000">
            <a:off x="-1050200" y="1560157"/>
            <a:ext cx="2819400" cy="156292"/>
            <a:chOff x="900632" y="1414463"/>
            <a:chExt cx="7938089" cy="357535"/>
          </a:xfrm>
          <a:solidFill>
            <a:schemeClr val="bg1">
              <a:alpha val="17000"/>
            </a:schemeClr>
          </a:solidFill>
        </p:grpSpPr>
        <p:sp>
          <p:nvSpPr>
            <p:cNvPr id="154" name="Freeform 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55" name="Freeform 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56" name="Freeform 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57" name="Freeform 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58" name="Freeform 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59" name="Freeform 1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0" name="Freeform 1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1" name="Freeform 1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2" name="Freeform 1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3" name="Freeform 1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4" name="Freeform 1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5" name="Freeform 1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6" name="Freeform 1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7" name="Freeform 1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8" name="Freeform 1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69" name="Freeform 2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0" name="Freeform 2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1" name="Freeform 2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2" name="Freeform 2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3" name="Freeform 2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4" name="Freeform 2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5" name="Freeform 2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6" name="Freeform 2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7" name="Freeform 2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8" name="Freeform 2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79" name="Freeform 3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0" name="Freeform 3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1" name="Freeform 3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2" name="Freeform 3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3" name="Freeform 3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4" name="Freeform 3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5" name="Freeform 3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6" name="Freeform 3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7" name="Freeform 3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8" name="Freeform 3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89" name="Freeform 4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0" name="Freeform 4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1" name="Freeform 4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2" name="Freeform 4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3" name="Freeform 4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4" name="Freeform 45"/>
            <p:cNvSpPr>
              <a:spLocks/>
            </p:cNvSpPr>
            <p:nvPr userDrawn="1"/>
          </p:nvSpPr>
          <p:spPr bwMode="auto">
            <a:xfrm>
              <a:off x="900632" y="1414463"/>
              <a:ext cx="250067" cy="283134"/>
            </a:xfrm>
            <a:custGeom>
              <a:avLst/>
              <a:gdLst>
                <a:gd name="T0" fmla="*/ 0 w 140"/>
                <a:gd name="T1" fmla="*/ 3 h 158"/>
                <a:gd name="T2" fmla="*/ 2 w 140"/>
                <a:gd name="T3" fmla="*/ 0 h 158"/>
                <a:gd name="T4" fmla="*/ 23 w 140"/>
                <a:gd name="T5" fmla="*/ 0 h 158"/>
                <a:gd name="T6" fmla="*/ 27 w 140"/>
                <a:gd name="T7" fmla="*/ 3 h 158"/>
                <a:gd name="T8" fmla="*/ 70 w 140"/>
                <a:gd name="T9" fmla="*/ 100 h 158"/>
                <a:gd name="T10" fmla="*/ 71 w 140"/>
                <a:gd name="T11" fmla="*/ 100 h 158"/>
                <a:gd name="T12" fmla="*/ 113 w 140"/>
                <a:gd name="T13" fmla="*/ 3 h 158"/>
                <a:gd name="T14" fmla="*/ 117 w 140"/>
                <a:gd name="T15" fmla="*/ 0 h 158"/>
                <a:gd name="T16" fmla="*/ 138 w 140"/>
                <a:gd name="T17" fmla="*/ 0 h 158"/>
                <a:gd name="T18" fmla="*/ 140 w 140"/>
                <a:gd name="T19" fmla="*/ 3 h 158"/>
                <a:gd name="T20" fmla="*/ 140 w 140"/>
                <a:gd name="T21" fmla="*/ 156 h 158"/>
                <a:gd name="T22" fmla="*/ 138 w 140"/>
                <a:gd name="T23" fmla="*/ 158 h 158"/>
                <a:gd name="T24" fmla="*/ 118 w 140"/>
                <a:gd name="T25" fmla="*/ 158 h 158"/>
                <a:gd name="T26" fmla="*/ 115 w 140"/>
                <a:gd name="T27" fmla="*/ 156 h 158"/>
                <a:gd name="T28" fmla="*/ 115 w 140"/>
                <a:gd name="T29" fmla="*/ 59 h 158"/>
                <a:gd name="T30" fmla="*/ 114 w 140"/>
                <a:gd name="T31" fmla="*/ 59 h 158"/>
                <a:gd name="T32" fmla="*/ 81 w 140"/>
                <a:gd name="T33" fmla="*/ 133 h 158"/>
                <a:gd name="T34" fmla="*/ 77 w 140"/>
                <a:gd name="T35" fmla="*/ 136 h 158"/>
                <a:gd name="T36" fmla="*/ 63 w 140"/>
                <a:gd name="T37" fmla="*/ 136 h 158"/>
                <a:gd name="T38" fmla="*/ 59 w 140"/>
                <a:gd name="T39" fmla="*/ 133 h 158"/>
                <a:gd name="T40" fmla="*/ 25 w 140"/>
                <a:gd name="T41" fmla="*/ 59 h 158"/>
                <a:gd name="T42" fmla="*/ 25 w 140"/>
                <a:gd name="T43" fmla="*/ 59 h 158"/>
                <a:gd name="T44" fmla="*/ 25 w 140"/>
                <a:gd name="T45" fmla="*/ 156 h 158"/>
                <a:gd name="T46" fmla="*/ 22 w 140"/>
                <a:gd name="T47" fmla="*/ 158 h 158"/>
                <a:gd name="T48" fmla="*/ 2 w 140"/>
                <a:gd name="T49" fmla="*/ 158 h 158"/>
                <a:gd name="T50" fmla="*/ 0 w 140"/>
                <a:gd name="T51" fmla="*/ 156 h 158"/>
                <a:gd name="T52" fmla="*/ 0 w 140"/>
                <a:gd name="T53"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158">
                  <a:moveTo>
                    <a:pt x="0" y="3"/>
                  </a:moveTo>
                  <a:cubicBezTo>
                    <a:pt x="0" y="1"/>
                    <a:pt x="1" y="0"/>
                    <a:pt x="2" y="0"/>
                  </a:cubicBezTo>
                  <a:cubicBezTo>
                    <a:pt x="23" y="0"/>
                    <a:pt x="23" y="0"/>
                    <a:pt x="23" y="0"/>
                  </a:cubicBezTo>
                  <a:cubicBezTo>
                    <a:pt x="25" y="0"/>
                    <a:pt x="26" y="1"/>
                    <a:pt x="27" y="3"/>
                  </a:cubicBezTo>
                  <a:cubicBezTo>
                    <a:pt x="70" y="100"/>
                    <a:pt x="70" y="100"/>
                    <a:pt x="70" y="100"/>
                  </a:cubicBezTo>
                  <a:cubicBezTo>
                    <a:pt x="71" y="100"/>
                    <a:pt x="71" y="100"/>
                    <a:pt x="71" y="100"/>
                  </a:cubicBezTo>
                  <a:cubicBezTo>
                    <a:pt x="113" y="3"/>
                    <a:pt x="113" y="3"/>
                    <a:pt x="113" y="3"/>
                  </a:cubicBezTo>
                  <a:cubicBezTo>
                    <a:pt x="114" y="1"/>
                    <a:pt x="115" y="0"/>
                    <a:pt x="117" y="0"/>
                  </a:cubicBezTo>
                  <a:cubicBezTo>
                    <a:pt x="138" y="0"/>
                    <a:pt x="138" y="0"/>
                    <a:pt x="138" y="0"/>
                  </a:cubicBezTo>
                  <a:cubicBezTo>
                    <a:pt x="139" y="0"/>
                    <a:pt x="140" y="1"/>
                    <a:pt x="140" y="3"/>
                  </a:cubicBezTo>
                  <a:cubicBezTo>
                    <a:pt x="140" y="156"/>
                    <a:pt x="140" y="156"/>
                    <a:pt x="140" y="156"/>
                  </a:cubicBezTo>
                  <a:cubicBezTo>
                    <a:pt x="140" y="157"/>
                    <a:pt x="139" y="158"/>
                    <a:pt x="138" y="158"/>
                  </a:cubicBezTo>
                  <a:cubicBezTo>
                    <a:pt x="118" y="158"/>
                    <a:pt x="118" y="158"/>
                    <a:pt x="118" y="158"/>
                  </a:cubicBezTo>
                  <a:cubicBezTo>
                    <a:pt x="116" y="158"/>
                    <a:pt x="115" y="157"/>
                    <a:pt x="115" y="156"/>
                  </a:cubicBezTo>
                  <a:cubicBezTo>
                    <a:pt x="115" y="59"/>
                    <a:pt x="115" y="59"/>
                    <a:pt x="115" y="59"/>
                  </a:cubicBezTo>
                  <a:cubicBezTo>
                    <a:pt x="114" y="59"/>
                    <a:pt x="114" y="59"/>
                    <a:pt x="114" y="59"/>
                  </a:cubicBezTo>
                  <a:cubicBezTo>
                    <a:pt x="81" y="133"/>
                    <a:pt x="81" y="133"/>
                    <a:pt x="81" y="133"/>
                  </a:cubicBezTo>
                  <a:cubicBezTo>
                    <a:pt x="80" y="136"/>
                    <a:pt x="79" y="136"/>
                    <a:pt x="77" y="136"/>
                  </a:cubicBezTo>
                  <a:cubicBezTo>
                    <a:pt x="63" y="136"/>
                    <a:pt x="63" y="136"/>
                    <a:pt x="63" y="136"/>
                  </a:cubicBezTo>
                  <a:cubicBezTo>
                    <a:pt x="61" y="136"/>
                    <a:pt x="60" y="136"/>
                    <a:pt x="59" y="133"/>
                  </a:cubicBezTo>
                  <a:cubicBezTo>
                    <a:pt x="25" y="59"/>
                    <a:pt x="25" y="59"/>
                    <a:pt x="25" y="59"/>
                  </a:cubicBezTo>
                  <a:cubicBezTo>
                    <a:pt x="25" y="59"/>
                    <a:pt x="25" y="59"/>
                    <a:pt x="25" y="59"/>
                  </a:cubicBezTo>
                  <a:cubicBezTo>
                    <a:pt x="25" y="156"/>
                    <a:pt x="25" y="156"/>
                    <a:pt x="25" y="156"/>
                  </a:cubicBezTo>
                  <a:cubicBezTo>
                    <a:pt x="25" y="157"/>
                    <a:pt x="24" y="158"/>
                    <a:pt x="22"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5" name="Freeform 46"/>
            <p:cNvSpPr>
              <a:spLocks noEditPoints="1"/>
            </p:cNvSpPr>
            <p:nvPr userDrawn="1"/>
          </p:nvSpPr>
          <p:spPr bwMode="auto">
            <a:xfrm>
              <a:off x="1202367" y="1414463"/>
              <a:ext cx="45467" cy="283134"/>
            </a:xfrm>
            <a:custGeom>
              <a:avLst/>
              <a:gdLst>
                <a:gd name="T0" fmla="*/ 2 w 26"/>
                <a:gd name="T1" fmla="*/ 25 h 158"/>
                <a:gd name="T2" fmla="*/ 0 w 26"/>
                <a:gd name="T3" fmla="*/ 23 h 158"/>
                <a:gd name="T4" fmla="*/ 0 w 26"/>
                <a:gd name="T5" fmla="*/ 3 h 158"/>
                <a:gd name="T6" fmla="*/ 2 w 26"/>
                <a:gd name="T7" fmla="*/ 0 h 158"/>
                <a:gd name="T8" fmla="*/ 24 w 26"/>
                <a:gd name="T9" fmla="*/ 0 h 158"/>
                <a:gd name="T10" fmla="*/ 26 w 26"/>
                <a:gd name="T11" fmla="*/ 3 h 158"/>
                <a:gd name="T12" fmla="*/ 26 w 26"/>
                <a:gd name="T13" fmla="*/ 23 h 158"/>
                <a:gd name="T14" fmla="*/ 24 w 26"/>
                <a:gd name="T15" fmla="*/ 25 h 158"/>
                <a:gd name="T16" fmla="*/ 2 w 26"/>
                <a:gd name="T17" fmla="*/ 25 h 158"/>
                <a:gd name="T18" fmla="*/ 2 w 26"/>
                <a:gd name="T19" fmla="*/ 158 h 158"/>
                <a:gd name="T20" fmla="*/ 0 w 26"/>
                <a:gd name="T21" fmla="*/ 156 h 158"/>
                <a:gd name="T22" fmla="*/ 0 w 26"/>
                <a:gd name="T23" fmla="*/ 49 h 158"/>
                <a:gd name="T24" fmla="*/ 2 w 26"/>
                <a:gd name="T25" fmla="*/ 46 h 158"/>
                <a:gd name="T26" fmla="*/ 24 w 26"/>
                <a:gd name="T27" fmla="*/ 46 h 158"/>
                <a:gd name="T28" fmla="*/ 26 w 26"/>
                <a:gd name="T29" fmla="*/ 49 h 158"/>
                <a:gd name="T30" fmla="*/ 26 w 26"/>
                <a:gd name="T31" fmla="*/ 156 h 158"/>
                <a:gd name="T32" fmla="*/ 24 w 26"/>
                <a:gd name="T33" fmla="*/ 158 h 158"/>
                <a:gd name="T34" fmla="*/ 2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2" y="25"/>
                  </a:moveTo>
                  <a:cubicBezTo>
                    <a:pt x="1" y="25"/>
                    <a:pt x="0" y="24"/>
                    <a:pt x="0" y="23"/>
                  </a:cubicBezTo>
                  <a:cubicBezTo>
                    <a:pt x="0" y="3"/>
                    <a:pt x="0" y="3"/>
                    <a:pt x="0" y="3"/>
                  </a:cubicBezTo>
                  <a:cubicBezTo>
                    <a:pt x="0" y="1"/>
                    <a:pt x="1" y="0"/>
                    <a:pt x="2" y="0"/>
                  </a:cubicBezTo>
                  <a:cubicBezTo>
                    <a:pt x="24" y="0"/>
                    <a:pt x="24" y="0"/>
                    <a:pt x="24" y="0"/>
                  </a:cubicBezTo>
                  <a:cubicBezTo>
                    <a:pt x="25" y="0"/>
                    <a:pt x="26" y="1"/>
                    <a:pt x="26" y="3"/>
                  </a:cubicBezTo>
                  <a:cubicBezTo>
                    <a:pt x="26" y="23"/>
                    <a:pt x="26" y="23"/>
                    <a:pt x="26" y="23"/>
                  </a:cubicBezTo>
                  <a:cubicBezTo>
                    <a:pt x="26" y="24"/>
                    <a:pt x="25" y="25"/>
                    <a:pt x="24" y="25"/>
                  </a:cubicBezTo>
                  <a:lnTo>
                    <a:pt x="2" y="25"/>
                  </a:lnTo>
                  <a:close/>
                  <a:moveTo>
                    <a:pt x="2" y="158"/>
                  </a:moveTo>
                  <a:cubicBezTo>
                    <a:pt x="1" y="158"/>
                    <a:pt x="0" y="157"/>
                    <a:pt x="0" y="156"/>
                  </a:cubicBezTo>
                  <a:cubicBezTo>
                    <a:pt x="0" y="49"/>
                    <a:pt x="0" y="49"/>
                    <a:pt x="0" y="49"/>
                  </a:cubicBezTo>
                  <a:cubicBezTo>
                    <a:pt x="0" y="47"/>
                    <a:pt x="1" y="46"/>
                    <a:pt x="2" y="46"/>
                  </a:cubicBezTo>
                  <a:cubicBezTo>
                    <a:pt x="24" y="46"/>
                    <a:pt x="24" y="46"/>
                    <a:pt x="24" y="46"/>
                  </a:cubicBezTo>
                  <a:cubicBezTo>
                    <a:pt x="25" y="46"/>
                    <a:pt x="26" y="47"/>
                    <a:pt x="26" y="49"/>
                  </a:cubicBezTo>
                  <a:cubicBezTo>
                    <a:pt x="26" y="156"/>
                    <a:pt x="26" y="156"/>
                    <a:pt x="26" y="156"/>
                  </a:cubicBezTo>
                  <a:cubicBezTo>
                    <a:pt x="26" y="157"/>
                    <a:pt x="25" y="158"/>
                    <a:pt x="24" y="158"/>
                  </a:cubicBezTo>
                  <a:lnTo>
                    <a:pt x="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6" name="Freeform 47"/>
            <p:cNvSpPr>
              <a:spLocks/>
            </p:cNvSpPr>
            <p:nvPr userDrawn="1"/>
          </p:nvSpPr>
          <p:spPr bwMode="auto">
            <a:xfrm>
              <a:off x="1297433" y="1492997"/>
              <a:ext cx="167400"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6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1"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7" name="Freeform 48"/>
            <p:cNvSpPr>
              <a:spLocks noEditPoints="1"/>
            </p:cNvSpPr>
            <p:nvPr userDrawn="1"/>
          </p:nvSpPr>
          <p:spPr bwMode="auto">
            <a:xfrm>
              <a:off x="1512367" y="1414463"/>
              <a:ext cx="45467" cy="283134"/>
            </a:xfrm>
            <a:custGeom>
              <a:avLst/>
              <a:gdLst>
                <a:gd name="T0" fmla="*/ 3 w 26"/>
                <a:gd name="T1" fmla="*/ 25 h 158"/>
                <a:gd name="T2" fmla="*/ 0 w 26"/>
                <a:gd name="T3" fmla="*/ 23 h 158"/>
                <a:gd name="T4" fmla="*/ 0 w 26"/>
                <a:gd name="T5" fmla="*/ 3 h 158"/>
                <a:gd name="T6" fmla="*/ 3 w 26"/>
                <a:gd name="T7" fmla="*/ 0 h 158"/>
                <a:gd name="T8" fmla="*/ 24 w 26"/>
                <a:gd name="T9" fmla="*/ 0 h 158"/>
                <a:gd name="T10" fmla="*/ 26 w 26"/>
                <a:gd name="T11" fmla="*/ 3 h 158"/>
                <a:gd name="T12" fmla="*/ 26 w 26"/>
                <a:gd name="T13" fmla="*/ 23 h 158"/>
                <a:gd name="T14" fmla="*/ 24 w 26"/>
                <a:gd name="T15" fmla="*/ 25 h 158"/>
                <a:gd name="T16" fmla="*/ 3 w 26"/>
                <a:gd name="T17" fmla="*/ 25 h 158"/>
                <a:gd name="T18" fmla="*/ 3 w 26"/>
                <a:gd name="T19" fmla="*/ 158 h 158"/>
                <a:gd name="T20" fmla="*/ 0 w 26"/>
                <a:gd name="T21" fmla="*/ 156 h 158"/>
                <a:gd name="T22" fmla="*/ 0 w 26"/>
                <a:gd name="T23" fmla="*/ 49 h 158"/>
                <a:gd name="T24" fmla="*/ 3 w 26"/>
                <a:gd name="T25" fmla="*/ 46 h 158"/>
                <a:gd name="T26" fmla="*/ 24 w 26"/>
                <a:gd name="T27" fmla="*/ 46 h 158"/>
                <a:gd name="T28" fmla="*/ 26 w 26"/>
                <a:gd name="T29" fmla="*/ 49 h 158"/>
                <a:gd name="T30" fmla="*/ 26 w 26"/>
                <a:gd name="T31" fmla="*/ 156 h 158"/>
                <a:gd name="T32" fmla="*/ 24 w 26"/>
                <a:gd name="T33" fmla="*/ 158 h 158"/>
                <a:gd name="T34" fmla="*/ 3 w 26"/>
                <a:gd name="T35"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158">
                  <a:moveTo>
                    <a:pt x="3" y="25"/>
                  </a:moveTo>
                  <a:cubicBezTo>
                    <a:pt x="1" y="25"/>
                    <a:pt x="0" y="24"/>
                    <a:pt x="0" y="23"/>
                  </a:cubicBezTo>
                  <a:cubicBezTo>
                    <a:pt x="0" y="3"/>
                    <a:pt x="0" y="3"/>
                    <a:pt x="0" y="3"/>
                  </a:cubicBezTo>
                  <a:cubicBezTo>
                    <a:pt x="0" y="1"/>
                    <a:pt x="1" y="0"/>
                    <a:pt x="3" y="0"/>
                  </a:cubicBezTo>
                  <a:cubicBezTo>
                    <a:pt x="24" y="0"/>
                    <a:pt x="24" y="0"/>
                    <a:pt x="24" y="0"/>
                  </a:cubicBezTo>
                  <a:cubicBezTo>
                    <a:pt x="25" y="0"/>
                    <a:pt x="26" y="1"/>
                    <a:pt x="26" y="3"/>
                  </a:cubicBezTo>
                  <a:cubicBezTo>
                    <a:pt x="26" y="23"/>
                    <a:pt x="26" y="23"/>
                    <a:pt x="26" y="23"/>
                  </a:cubicBezTo>
                  <a:cubicBezTo>
                    <a:pt x="26" y="24"/>
                    <a:pt x="25" y="25"/>
                    <a:pt x="24" y="25"/>
                  </a:cubicBezTo>
                  <a:lnTo>
                    <a:pt x="3" y="25"/>
                  </a:lnTo>
                  <a:close/>
                  <a:moveTo>
                    <a:pt x="3" y="158"/>
                  </a:moveTo>
                  <a:cubicBezTo>
                    <a:pt x="1" y="158"/>
                    <a:pt x="0" y="157"/>
                    <a:pt x="0" y="156"/>
                  </a:cubicBezTo>
                  <a:cubicBezTo>
                    <a:pt x="0" y="49"/>
                    <a:pt x="0" y="49"/>
                    <a:pt x="0" y="49"/>
                  </a:cubicBezTo>
                  <a:cubicBezTo>
                    <a:pt x="0" y="47"/>
                    <a:pt x="1" y="46"/>
                    <a:pt x="3" y="46"/>
                  </a:cubicBezTo>
                  <a:cubicBezTo>
                    <a:pt x="24" y="46"/>
                    <a:pt x="24" y="46"/>
                    <a:pt x="24" y="46"/>
                  </a:cubicBezTo>
                  <a:cubicBezTo>
                    <a:pt x="25" y="46"/>
                    <a:pt x="26" y="47"/>
                    <a:pt x="26" y="49"/>
                  </a:cubicBezTo>
                  <a:cubicBezTo>
                    <a:pt x="26" y="156"/>
                    <a:pt x="26" y="156"/>
                    <a:pt x="26" y="156"/>
                  </a:cubicBezTo>
                  <a:cubicBezTo>
                    <a:pt x="26" y="157"/>
                    <a:pt x="25" y="158"/>
                    <a:pt x="24" y="158"/>
                  </a:cubicBezTo>
                  <a:lnTo>
                    <a:pt x="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8" name="Freeform 49"/>
            <p:cNvSpPr>
              <a:spLocks/>
            </p:cNvSpPr>
            <p:nvPr userDrawn="1"/>
          </p:nvSpPr>
          <p:spPr bwMode="auto">
            <a:xfrm>
              <a:off x="1595034" y="1492997"/>
              <a:ext cx="167400" cy="208734"/>
            </a:xfrm>
            <a:custGeom>
              <a:avLst/>
              <a:gdLst>
                <a:gd name="T0" fmla="*/ 1 w 95"/>
                <a:gd name="T1" fmla="*/ 99 h 117"/>
                <a:gd name="T2" fmla="*/ 1 w 95"/>
                <a:gd name="T3" fmla="*/ 96 h 117"/>
                <a:gd name="T4" fmla="*/ 14 w 95"/>
                <a:gd name="T5" fmla="*/ 82 h 117"/>
                <a:gd name="T6" fmla="*/ 17 w 95"/>
                <a:gd name="T7" fmla="*/ 82 h 117"/>
                <a:gd name="T8" fmla="*/ 50 w 95"/>
                <a:gd name="T9" fmla="*/ 95 h 117"/>
                <a:gd name="T10" fmla="*/ 70 w 95"/>
                <a:gd name="T11" fmla="*/ 81 h 117"/>
                <a:gd name="T12" fmla="*/ 52 w 95"/>
                <a:gd name="T13" fmla="*/ 69 h 117"/>
                <a:gd name="T14" fmla="*/ 40 w 95"/>
                <a:gd name="T15" fmla="*/ 68 h 117"/>
                <a:gd name="T16" fmla="*/ 5 w 95"/>
                <a:gd name="T17" fmla="*/ 35 h 117"/>
                <a:gd name="T18" fmla="*/ 49 w 95"/>
                <a:gd name="T19" fmla="*/ 0 h 117"/>
                <a:gd name="T20" fmla="*/ 91 w 95"/>
                <a:gd name="T21" fmla="*/ 13 h 117"/>
                <a:gd name="T22" fmla="*/ 91 w 95"/>
                <a:gd name="T23" fmla="*/ 17 h 117"/>
                <a:gd name="T24" fmla="*/ 80 w 95"/>
                <a:gd name="T25" fmla="*/ 30 h 117"/>
                <a:gd name="T26" fmla="*/ 77 w 95"/>
                <a:gd name="T27" fmla="*/ 31 h 117"/>
                <a:gd name="T28" fmla="*/ 47 w 95"/>
                <a:gd name="T29" fmla="*/ 22 h 117"/>
                <a:gd name="T30" fmla="*/ 30 w 95"/>
                <a:gd name="T31" fmla="*/ 33 h 117"/>
                <a:gd name="T32" fmla="*/ 49 w 95"/>
                <a:gd name="T33" fmla="*/ 45 h 117"/>
                <a:gd name="T34" fmla="*/ 61 w 95"/>
                <a:gd name="T35" fmla="*/ 46 h 117"/>
                <a:gd name="T36" fmla="*/ 95 w 95"/>
                <a:gd name="T37" fmla="*/ 79 h 117"/>
                <a:gd name="T38" fmla="*/ 49 w 95"/>
                <a:gd name="T39" fmla="*/ 117 h 117"/>
                <a:gd name="T40" fmla="*/ 1 w 95"/>
                <a:gd name="T41" fmla="*/ 9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17">
                  <a:moveTo>
                    <a:pt x="1" y="99"/>
                  </a:moveTo>
                  <a:cubicBezTo>
                    <a:pt x="0" y="98"/>
                    <a:pt x="0" y="97"/>
                    <a:pt x="1" y="96"/>
                  </a:cubicBezTo>
                  <a:cubicBezTo>
                    <a:pt x="14" y="82"/>
                    <a:pt x="14" y="82"/>
                    <a:pt x="14" y="82"/>
                  </a:cubicBezTo>
                  <a:cubicBezTo>
                    <a:pt x="15" y="81"/>
                    <a:pt x="16" y="81"/>
                    <a:pt x="17" y="82"/>
                  </a:cubicBezTo>
                  <a:cubicBezTo>
                    <a:pt x="25" y="89"/>
                    <a:pt x="38" y="95"/>
                    <a:pt x="50" y="95"/>
                  </a:cubicBezTo>
                  <a:cubicBezTo>
                    <a:pt x="63" y="95"/>
                    <a:pt x="70" y="89"/>
                    <a:pt x="70" y="81"/>
                  </a:cubicBezTo>
                  <a:cubicBezTo>
                    <a:pt x="70" y="75"/>
                    <a:pt x="66" y="70"/>
                    <a:pt x="52" y="69"/>
                  </a:cubicBezTo>
                  <a:cubicBezTo>
                    <a:pt x="40" y="68"/>
                    <a:pt x="40" y="68"/>
                    <a:pt x="40" y="68"/>
                  </a:cubicBezTo>
                  <a:cubicBezTo>
                    <a:pt x="17" y="66"/>
                    <a:pt x="5" y="54"/>
                    <a:pt x="5" y="35"/>
                  </a:cubicBezTo>
                  <a:cubicBezTo>
                    <a:pt x="5" y="13"/>
                    <a:pt x="21" y="0"/>
                    <a:pt x="49" y="0"/>
                  </a:cubicBezTo>
                  <a:cubicBezTo>
                    <a:pt x="66" y="0"/>
                    <a:pt x="81" y="6"/>
                    <a:pt x="91" y="13"/>
                  </a:cubicBezTo>
                  <a:cubicBezTo>
                    <a:pt x="92" y="14"/>
                    <a:pt x="92" y="16"/>
                    <a:pt x="91" y="17"/>
                  </a:cubicBezTo>
                  <a:cubicBezTo>
                    <a:pt x="80" y="30"/>
                    <a:pt x="80" y="30"/>
                    <a:pt x="80" y="30"/>
                  </a:cubicBezTo>
                  <a:cubicBezTo>
                    <a:pt x="79" y="32"/>
                    <a:pt x="78" y="32"/>
                    <a:pt x="77" y="31"/>
                  </a:cubicBezTo>
                  <a:cubicBezTo>
                    <a:pt x="70" y="26"/>
                    <a:pt x="58" y="22"/>
                    <a:pt x="47" y="22"/>
                  </a:cubicBezTo>
                  <a:cubicBezTo>
                    <a:pt x="36" y="22"/>
                    <a:pt x="30" y="26"/>
                    <a:pt x="30" y="33"/>
                  </a:cubicBezTo>
                  <a:cubicBezTo>
                    <a:pt x="30" y="40"/>
                    <a:pt x="34" y="44"/>
                    <a:pt x="49" y="45"/>
                  </a:cubicBezTo>
                  <a:cubicBezTo>
                    <a:pt x="61" y="46"/>
                    <a:pt x="61" y="46"/>
                    <a:pt x="61" y="46"/>
                  </a:cubicBezTo>
                  <a:cubicBezTo>
                    <a:pt x="84" y="48"/>
                    <a:pt x="95" y="60"/>
                    <a:pt x="95" y="79"/>
                  </a:cubicBezTo>
                  <a:cubicBezTo>
                    <a:pt x="95" y="101"/>
                    <a:pt x="79" y="117"/>
                    <a:pt x="49" y="117"/>
                  </a:cubicBezTo>
                  <a:cubicBezTo>
                    <a:pt x="26" y="117"/>
                    <a:pt x="10" y="107"/>
                    <a:pt x="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199" name="Freeform 50"/>
            <p:cNvSpPr>
              <a:spLocks/>
            </p:cNvSpPr>
            <p:nvPr userDrawn="1"/>
          </p:nvSpPr>
          <p:spPr bwMode="auto">
            <a:xfrm>
              <a:off x="1789301"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0" name="Freeform 51"/>
            <p:cNvSpPr>
              <a:spLocks/>
            </p:cNvSpPr>
            <p:nvPr userDrawn="1"/>
          </p:nvSpPr>
          <p:spPr bwMode="auto">
            <a:xfrm>
              <a:off x="1925702"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1" name="Freeform 52"/>
            <p:cNvSpPr>
              <a:spLocks/>
            </p:cNvSpPr>
            <p:nvPr userDrawn="1"/>
          </p:nvSpPr>
          <p:spPr bwMode="auto">
            <a:xfrm>
              <a:off x="2084836" y="1497130"/>
              <a:ext cx="183934" cy="274867"/>
            </a:xfrm>
            <a:custGeom>
              <a:avLst/>
              <a:gdLst>
                <a:gd name="T0" fmla="*/ 17 w 104"/>
                <a:gd name="T1" fmla="*/ 154 h 154"/>
                <a:gd name="T2" fmla="*/ 14 w 104"/>
                <a:gd name="T3" fmla="*/ 151 h 154"/>
                <a:gd name="T4" fmla="*/ 14 w 104"/>
                <a:gd name="T5" fmla="*/ 133 h 154"/>
                <a:gd name="T6" fmla="*/ 17 w 104"/>
                <a:gd name="T7" fmla="*/ 131 h 154"/>
                <a:gd name="T8" fmla="*/ 21 w 104"/>
                <a:gd name="T9" fmla="*/ 131 h 154"/>
                <a:gd name="T10" fmla="*/ 38 w 104"/>
                <a:gd name="T11" fmla="*/ 117 h 154"/>
                <a:gd name="T12" fmla="*/ 41 w 104"/>
                <a:gd name="T13" fmla="*/ 108 h 154"/>
                <a:gd name="T14" fmla="*/ 0 w 104"/>
                <a:gd name="T15" fmla="*/ 3 h 154"/>
                <a:gd name="T16" fmla="*/ 2 w 104"/>
                <a:gd name="T17" fmla="*/ 0 h 154"/>
                <a:gd name="T18" fmla="*/ 25 w 104"/>
                <a:gd name="T19" fmla="*/ 0 h 154"/>
                <a:gd name="T20" fmla="*/ 28 w 104"/>
                <a:gd name="T21" fmla="*/ 3 h 154"/>
                <a:gd name="T22" fmla="*/ 53 w 104"/>
                <a:gd name="T23" fmla="*/ 76 h 154"/>
                <a:gd name="T24" fmla="*/ 53 w 104"/>
                <a:gd name="T25" fmla="*/ 76 h 154"/>
                <a:gd name="T26" fmla="*/ 77 w 104"/>
                <a:gd name="T27" fmla="*/ 3 h 154"/>
                <a:gd name="T28" fmla="*/ 80 w 104"/>
                <a:gd name="T29" fmla="*/ 0 h 154"/>
                <a:gd name="T30" fmla="*/ 102 w 104"/>
                <a:gd name="T31" fmla="*/ 0 h 154"/>
                <a:gd name="T32" fmla="*/ 104 w 104"/>
                <a:gd name="T33" fmla="*/ 3 h 154"/>
                <a:gd name="T34" fmla="*/ 61 w 104"/>
                <a:gd name="T35" fmla="*/ 119 h 154"/>
                <a:gd name="T36" fmla="*/ 24 w 104"/>
                <a:gd name="T37" fmla="*/ 154 h 154"/>
                <a:gd name="T38" fmla="*/ 17 w 104"/>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54">
                  <a:moveTo>
                    <a:pt x="17" y="154"/>
                  </a:moveTo>
                  <a:cubicBezTo>
                    <a:pt x="15" y="154"/>
                    <a:pt x="14" y="153"/>
                    <a:pt x="14" y="151"/>
                  </a:cubicBezTo>
                  <a:cubicBezTo>
                    <a:pt x="14" y="133"/>
                    <a:pt x="14" y="133"/>
                    <a:pt x="14" y="133"/>
                  </a:cubicBezTo>
                  <a:cubicBezTo>
                    <a:pt x="14" y="131"/>
                    <a:pt x="15" y="131"/>
                    <a:pt x="17" y="131"/>
                  </a:cubicBezTo>
                  <a:cubicBezTo>
                    <a:pt x="21" y="131"/>
                    <a:pt x="21" y="131"/>
                    <a:pt x="21" y="131"/>
                  </a:cubicBezTo>
                  <a:cubicBezTo>
                    <a:pt x="30" y="131"/>
                    <a:pt x="34" y="127"/>
                    <a:pt x="38" y="117"/>
                  </a:cubicBezTo>
                  <a:cubicBezTo>
                    <a:pt x="41" y="108"/>
                    <a:pt x="41" y="108"/>
                    <a:pt x="41" y="108"/>
                  </a:cubicBezTo>
                  <a:cubicBezTo>
                    <a:pt x="0" y="3"/>
                    <a:pt x="0" y="3"/>
                    <a:pt x="0" y="3"/>
                  </a:cubicBezTo>
                  <a:cubicBezTo>
                    <a:pt x="0" y="1"/>
                    <a:pt x="0" y="0"/>
                    <a:pt x="2" y="0"/>
                  </a:cubicBezTo>
                  <a:cubicBezTo>
                    <a:pt x="25" y="0"/>
                    <a:pt x="25" y="0"/>
                    <a:pt x="25" y="0"/>
                  </a:cubicBezTo>
                  <a:cubicBezTo>
                    <a:pt x="26" y="0"/>
                    <a:pt x="27" y="1"/>
                    <a:pt x="28" y="3"/>
                  </a:cubicBezTo>
                  <a:cubicBezTo>
                    <a:pt x="53" y="76"/>
                    <a:pt x="53" y="76"/>
                    <a:pt x="53" y="76"/>
                  </a:cubicBezTo>
                  <a:cubicBezTo>
                    <a:pt x="53" y="76"/>
                    <a:pt x="53" y="76"/>
                    <a:pt x="53" y="76"/>
                  </a:cubicBezTo>
                  <a:cubicBezTo>
                    <a:pt x="77" y="3"/>
                    <a:pt x="77" y="3"/>
                    <a:pt x="77" y="3"/>
                  </a:cubicBezTo>
                  <a:cubicBezTo>
                    <a:pt x="78" y="1"/>
                    <a:pt x="79" y="0"/>
                    <a:pt x="80" y="0"/>
                  </a:cubicBezTo>
                  <a:cubicBezTo>
                    <a:pt x="102" y="0"/>
                    <a:pt x="102" y="0"/>
                    <a:pt x="102" y="0"/>
                  </a:cubicBezTo>
                  <a:cubicBezTo>
                    <a:pt x="104" y="0"/>
                    <a:pt x="104" y="1"/>
                    <a:pt x="104" y="3"/>
                  </a:cubicBezTo>
                  <a:cubicBezTo>
                    <a:pt x="61" y="119"/>
                    <a:pt x="61" y="119"/>
                    <a:pt x="61" y="119"/>
                  </a:cubicBezTo>
                  <a:cubicBezTo>
                    <a:pt x="52" y="145"/>
                    <a:pt x="42" y="154"/>
                    <a:pt x="24" y="154"/>
                  </a:cubicBezTo>
                  <a:lnTo>
                    <a:pt x="17"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2" name="Freeform 53"/>
            <p:cNvSpPr>
              <a:spLocks noEditPoints="1"/>
            </p:cNvSpPr>
            <p:nvPr userDrawn="1"/>
          </p:nvSpPr>
          <p:spPr bwMode="auto">
            <a:xfrm>
              <a:off x="235350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3" name="Freeform 54"/>
            <p:cNvSpPr>
              <a:spLocks/>
            </p:cNvSpPr>
            <p:nvPr userDrawn="1"/>
          </p:nvSpPr>
          <p:spPr bwMode="auto">
            <a:xfrm>
              <a:off x="2553970" y="1414463"/>
              <a:ext cx="109534" cy="283134"/>
            </a:xfrm>
            <a:custGeom>
              <a:avLst/>
              <a:gdLst>
                <a:gd name="T0" fmla="*/ 14 w 61"/>
                <a:gd name="T1" fmla="*/ 158 h 158"/>
                <a:gd name="T2" fmla="*/ 12 w 61"/>
                <a:gd name="T3" fmla="*/ 156 h 158"/>
                <a:gd name="T4" fmla="*/ 12 w 61"/>
                <a:gd name="T5" fmla="*/ 68 h 158"/>
                <a:gd name="T6" fmla="*/ 10 w 61"/>
                <a:gd name="T7" fmla="*/ 66 h 158"/>
                <a:gd name="T8" fmla="*/ 3 w 61"/>
                <a:gd name="T9" fmla="*/ 66 h 158"/>
                <a:gd name="T10" fmla="*/ 0 w 61"/>
                <a:gd name="T11" fmla="*/ 64 h 158"/>
                <a:gd name="T12" fmla="*/ 0 w 61"/>
                <a:gd name="T13" fmla="*/ 49 h 158"/>
                <a:gd name="T14" fmla="*/ 3 w 61"/>
                <a:gd name="T15" fmla="*/ 46 h 158"/>
                <a:gd name="T16" fmla="*/ 10 w 61"/>
                <a:gd name="T17" fmla="*/ 46 h 158"/>
                <a:gd name="T18" fmla="*/ 12 w 61"/>
                <a:gd name="T19" fmla="*/ 45 h 158"/>
                <a:gd name="T20" fmla="*/ 12 w 61"/>
                <a:gd name="T21" fmla="*/ 38 h 158"/>
                <a:gd name="T22" fmla="*/ 49 w 61"/>
                <a:gd name="T23" fmla="*/ 0 h 158"/>
                <a:gd name="T24" fmla="*/ 59 w 61"/>
                <a:gd name="T25" fmla="*/ 0 h 158"/>
                <a:gd name="T26" fmla="*/ 61 w 61"/>
                <a:gd name="T27" fmla="*/ 3 h 158"/>
                <a:gd name="T28" fmla="*/ 61 w 61"/>
                <a:gd name="T29" fmla="*/ 21 h 158"/>
                <a:gd name="T30" fmla="*/ 59 w 61"/>
                <a:gd name="T31" fmla="*/ 24 h 158"/>
                <a:gd name="T32" fmla="*/ 52 w 61"/>
                <a:gd name="T33" fmla="*/ 24 h 158"/>
                <a:gd name="T34" fmla="*/ 37 w 61"/>
                <a:gd name="T35" fmla="*/ 37 h 158"/>
                <a:gd name="T36" fmla="*/ 37 w 61"/>
                <a:gd name="T37" fmla="*/ 45 h 158"/>
                <a:gd name="T38" fmla="*/ 39 w 61"/>
                <a:gd name="T39" fmla="*/ 46 h 158"/>
                <a:gd name="T40" fmla="*/ 59 w 61"/>
                <a:gd name="T41" fmla="*/ 46 h 158"/>
                <a:gd name="T42" fmla="*/ 61 w 61"/>
                <a:gd name="T43" fmla="*/ 49 h 158"/>
                <a:gd name="T44" fmla="*/ 61 w 61"/>
                <a:gd name="T45" fmla="*/ 64 h 158"/>
                <a:gd name="T46" fmla="*/ 59 w 61"/>
                <a:gd name="T47" fmla="*/ 66 h 158"/>
                <a:gd name="T48" fmla="*/ 39 w 61"/>
                <a:gd name="T49" fmla="*/ 66 h 158"/>
                <a:gd name="T50" fmla="*/ 37 w 61"/>
                <a:gd name="T51" fmla="*/ 68 h 158"/>
                <a:gd name="T52" fmla="*/ 37 w 61"/>
                <a:gd name="T53" fmla="*/ 156 h 158"/>
                <a:gd name="T54" fmla="*/ 35 w 61"/>
                <a:gd name="T55" fmla="*/ 158 h 158"/>
                <a:gd name="T56" fmla="*/ 14 w 61"/>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158">
                  <a:moveTo>
                    <a:pt x="14" y="158"/>
                  </a:moveTo>
                  <a:cubicBezTo>
                    <a:pt x="12" y="158"/>
                    <a:pt x="12" y="157"/>
                    <a:pt x="12" y="156"/>
                  </a:cubicBezTo>
                  <a:cubicBezTo>
                    <a:pt x="12" y="68"/>
                    <a:pt x="12" y="68"/>
                    <a:pt x="12" y="68"/>
                  </a:cubicBezTo>
                  <a:cubicBezTo>
                    <a:pt x="12" y="67"/>
                    <a:pt x="11" y="66"/>
                    <a:pt x="10" y="66"/>
                  </a:cubicBezTo>
                  <a:cubicBezTo>
                    <a:pt x="3" y="66"/>
                    <a:pt x="3" y="66"/>
                    <a:pt x="3" y="66"/>
                  </a:cubicBezTo>
                  <a:cubicBezTo>
                    <a:pt x="1" y="66"/>
                    <a:pt x="0" y="66"/>
                    <a:pt x="0" y="64"/>
                  </a:cubicBezTo>
                  <a:cubicBezTo>
                    <a:pt x="0" y="49"/>
                    <a:pt x="0" y="49"/>
                    <a:pt x="0" y="49"/>
                  </a:cubicBezTo>
                  <a:cubicBezTo>
                    <a:pt x="0" y="47"/>
                    <a:pt x="1" y="46"/>
                    <a:pt x="3" y="46"/>
                  </a:cubicBezTo>
                  <a:cubicBezTo>
                    <a:pt x="10" y="46"/>
                    <a:pt x="10" y="46"/>
                    <a:pt x="10" y="46"/>
                  </a:cubicBezTo>
                  <a:cubicBezTo>
                    <a:pt x="11" y="46"/>
                    <a:pt x="12" y="46"/>
                    <a:pt x="12" y="45"/>
                  </a:cubicBezTo>
                  <a:cubicBezTo>
                    <a:pt x="12" y="38"/>
                    <a:pt x="12" y="38"/>
                    <a:pt x="12" y="38"/>
                  </a:cubicBezTo>
                  <a:cubicBezTo>
                    <a:pt x="12" y="12"/>
                    <a:pt x="24" y="0"/>
                    <a:pt x="49" y="0"/>
                  </a:cubicBezTo>
                  <a:cubicBezTo>
                    <a:pt x="59" y="0"/>
                    <a:pt x="59" y="0"/>
                    <a:pt x="59" y="0"/>
                  </a:cubicBezTo>
                  <a:cubicBezTo>
                    <a:pt x="60" y="0"/>
                    <a:pt x="61" y="1"/>
                    <a:pt x="61" y="3"/>
                  </a:cubicBezTo>
                  <a:cubicBezTo>
                    <a:pt x="61" y="21"/>
                    <a:pt x="61" y="21"/>
                    <a:pt x="61" y="21"/>
                  </a:cubicBezTo>
                  <a:cubicBezTo>
                    <a:pt x="61" y="23"/>
                    <a:pt x="60" y="24"/>
                    <a:pt x="59" y="24"/>
                  </a:cubicBezTo>
                  <a:cubicBezTo>
                    <a:pt x="52" y="24"/>
                    <a:pt x="52" y="24"/>
                    <a:pt x="52" y="24"/>
                  </a:cubicBezTo>
                  <a:cubicBezTo>
                    <a:pt x="40" y="24"/>
                    <a:pt x="37" y="26"/>
                    <a:pt x="37" y="37"/>
                  </a:cubicBezTo>
                  <a:cubicBezTo>
                    <a:pt x="37" y="45"/>
                    <a:pt x="37" y="45"/>
                    <a:pt x="37" y="45"/>
                  </a:cubicBezTo>
                  <a:cubicBezTo>
                    <a:pt x="37" y="46"/>
                    <a:pt x="38" y="46"/>
                    <a:pt x="39" y="46"/>
                  </a:cubicBezTo>
                  <a:cubicBezTo>
                    <a:pt x="59" y="46"/>
                    <a:pt x="59" y="46"/>
                    <a:pt x="59" y="46"/>
                  </a:cubicBezTo>
                  <a:cubicBezTo>
                    <a:pt x="60" y="46"/>
                    <a:pt x="61" y="47"/>
                    <a:pt x="61" y="49"/>
                  </a:cubicBezTo>
                  <a:cubicBezTo>
                    <a:pt x="61" y="64"/>
                    <a:pt x="61" y="64"/>
                    <a:pt x="61" y="64"/>
                  </a:cubicBezTo>
                  <a:cubicBezTo>
                    <a:pt x="61" y="66"/>
                    <a:pt x="60" y="66"/>
                    <a:pt x="59" y="66"/>
                  </a:cubicBezTo>
                  <a:cubicBezTo>
                    <a:pt x="39" y="66"/>
                    <a:pt x="39" y="66"/>
                    <a:pt x="39" y="66"/>
                  </a:cubicBezTo>
                  <a:cubicBezTo>
                    <a:pt x="38" y="66"/>
                    <a:pt x="37" y="67"/>
                    <a:pt x="37" y="68"/>
                  </a:cubicBezTo>
                  <a:cubicBezTo>
                    <a:pt x="37" y="156"/>
                    <a:pt x="37" y="156"/>
                    <a:pt x="37" y="156"/>
                  </a:cubicBezTo>
                  <a:cubicBezTo>
                    <a:pt x="37" y="157"/>
                    <a:pt x="37" y="158"/>
                    <a:pt x="35" y="158"/>
                  </a:cubicBezTo>
                  <a:lnTo>
                    <a:pt x="1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4" name="Freeform 55"/>
            <p:cNvSpPr>
              <a:spLocks/>
            </p:cNvSpPr>
            <p:nvPr userDrawn="1"/>
          </p:nvSpPr>
          <p:spPr bwMode="auto">
            <a:xfrm>
              <a:off x="2762704" y="1414463"/>
              <a:ext cx="208734" cy="283134"/>
            </a:xfrm>
            <a:custGeom>
              <a:avLst/>
              <a:gdLst>
                <a:gd name="T0" fmla="*/ 0 w 117"/>
                <a:gd name="T1" fmla="*/ 3 h 158"/>
                <a:gd name="T2" fmla="*/ 2 w 117"/>
                <a:gd name="T3" fmla="*/ 0 h 158"/>
                <a:gd name="T4" fmla="*/ 25 w 117"/>
                <a:gd name="T5" fmla="*/ 0 h 158"/>
                <a:gd name="T6" fmla="*/ 27 w 117"/>
                <a:gd name="T7" fmla="*/ 3 h 158"/>
                <a:gd name="T8" fmla="*/ 27 w 117"/>
                <a:gd name="T9" fmla="*/ 65 h 158"/>
                <a:gd name="T10" fmla="*/ 29 w 117"/>
                <a:gd name="T11" fmla="*/ 66 h 158"/>
                <a:gd name="T12" fmla="*/ 89 w 117"/>
                <a:gd name="T13" fmla="*/ 66 h 158"/>
                <a:gd name="T14" fmla="*/ 90 w 117"/>
                <a:gd name="T15" fmla="*/ 65 h 158"/>
                <a:gd name="T16" fmla="*/ 90 w 117"/>
                <a:gd name="T17" fmla="*/ 3 h 158"/>
                <a:gd name="T18" fmla="*/ 92 w 117"/>
                <a:gd name="T19" fmla="*/ 0 h 158"/>
                <a:gd name="T20" fmla="*/ 115 w 117"/>
                <a:gd name="T21" fmla="*/ 0 h 158"/>
                <a:gd name="T22" fmla="*/ 117 w 117"/>
                <a:gd name="T23" fmla="*/ 3 h 158"/>
                <a:gd name="T24" fmla="*/ 117 w 117"/>
                <a:gd name="T25" fmla="*/ 156 h 158"/>
                <a:gd name="T26" fmla="*/ 115 w 117"/>
                <a:gd name="T27" fmla="*/ 158 h 158"/>
                <a:gd name="T28" fmla="*/ 92 w 117"/>
                <a:gd name="T29" fmla="*/ 158 h 158"/>
                <a:gd name="T30" fmla="*/ 90 w 117"/>
                <a:gd name="T31" fmla="*/ 156 h 158"/>
                <a:gd name="T32" fmla="*/ 90 w 117"/>
                <a:gd name="T33" fmla="*/ 92 h 158"/>
                <a:gd name="T34" fmla="*/ 89 w 117"/>
                <a:gd name="T35" fmla="*/ 91 h 158"/>
                <a:gd name="T36" fmla="*/ 29 w 117"/>
                <a:gd name="T37" fmla="*/ 91 h 158"/>
                <a:gd name="T38" fmla="*/ 27 w 117"/>
                <a:gd name="T39" fmla="*/ 92 h 158"/>
                <a:gd name="T40" fmla="*/ 27 w 117"/>
                <a:gd name="T41" fmla="*/ 156 h 158"/>
                <a:gd name="T42" fmla="*/ 25 w 117"/>
                <a:gd name="T43" fmla="*/ 158 h 158"/>
                <a:gd name="T44" fmla="*/ 2 w 117"/>
                <a:gd name="T45" fmla="*/ 158 h 158"/>
                <a:gd name="T46" fmla="*/ 0 w 117"/>
                <a:gd name="T47" fmla="*/ 156 h 158"/>
                <a:gd name="T48" fmla="*/ 0 w 117"/>
                <a:gd name="T49"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58">
                  <a:moveTo>
                    <a:pt x="0" y="3"/>
                  </a:moveTo>
                  <a:cubicBezTo>
                    <a:pt x="0" y="1"/>
                    <a:pt x="1" y="0"/>
                    <a:pt x="2" y="0"/>
                  </a:cubicBezTo>
                  <a:cubicBezTo>
                    <a:pt x="25" y="0"/>
                    <a:pt x="25" y="0"/>
                    <a:pt x="25" y="0"/>
                  </a:cubicBezTo>
                  <a:cubicBezTo>
                    <a:pt x="26" y="0"/>
                    <a:pt x="27" y="1"/>
                    <a:pt x="27" y="3"/>
                  </a:cubicBezTo>
                  <a:cubicBezTo>
                    <a:pt x="27" y="65"/>
                    <a:pt x="27" y="65"/>
                    <a:pt x="27" y="65"/>
                  </a:cubicBezTo>
                  <a:cubicBezTo>
                    <a:pt x="27" y="66"/>
                    <a:pt x="28" y="66"/>
                    <a:pt x="29" y="66"/>
                  </a:cubicBezTo>
                  <a:cubicBezTo>
                    <a:pt x="89" y="66"/>
                    <a:pt x="89" y="66"/>
                    <a:pt x="89" y="66"/>
                  </a:cubicBezTo>
                  <a:cubicBezTo>
                    <a:pt x="89" y="66"/>
                    <a:pt x="90" y="66"/>
                    <a:pt x="90" y="65"/>
                  </a:cubicBezTo>
                  <a:cubicBezTo>
                    <a:pt x="90" y="3"/>
                    <a:pt x="90" y="3"/>
                    <a:pt x="90" y="3"/>
                  </a:cubicBezTo>
                  <a:cubicBezTo>
                    <a:pt x="90" y="1"/>
                    <a:pt x="91" y="0"/>
                    <a:pt x="92" y="0"/>
                  </a:cubicBezTo>
                  <a:cubicBezTo>
                    <a:pt x="115" y="0"/>
                    <a:pt x="115" y="0"/>
                    <a:pt x="115" y="0"/>
                  </a:cubicBezTo>
                  <a:cubicBezTo>
                    <a:pt x="116" y="0"/>
                    <a:pt x="117" y="1"/>
                    <a:pt x="117" y="3"/>
                  </a:cubicBezTo>
                  <a:cubicBezTo>
                    <a:pt x="117" y="156"/>
                    <a:pt x="117" y="156"/>
                    <a:pt x="117" y="156"/>
                  </a:cubicBezTo>
                  <a:cubicBezTo>
                    <a:pt x="117" y="157"/>
                    <a:pt x="116" y="158"/>
                    <a:pt x="115" y="158"/>
                  </a:cubicBezTo>
                  <a:cubicBezTo>
                    <a:pt x="92" y="158"/>
                    <a:pt x="92" y="158"/>
                    <a:pt x="92" y="158"/>
                  </a:cubicBezTo>
                  <a:cubicBezTo>
                    <a:pt x="91" y="158"/>
                    <a:pt x="90" y="157"/>
                    <a:pt x="90" y="156"/>
                  </a:cubicBezTo>
                  <a:cubicBezTo>
                    <a:pt x="90" y="92"/>
                    <a:pt x="90" y="92"/>
                    <a:pt x="90" y="92"/>
                  </a:cubicBezTo>
                  <a:cubicBezTo>
                    <a:pt x="90" y="91"/>
                    <a:pt x="89" y="91"/>
                    <a:pt x="89" y="91"/>
                  </a:cubicBezTo>
                  <a:cubicBezTo>
                    <a:pt x="29" y="91"/>
                    <a:pt x="29" y="91"/>
                    <a:pt x="29" y="91"/>
                  </a:cubicBezTo>
                  <a:cubicBezTo>
                    <a:pt x="28" y="91"/>
                    <a:pt x="27" y="91"/>
                    <a:pt x="27" y="92"/>
                  </a:cubicBezTo>
                  <a:cubicBezTo>
                    <a:pt x="27" y="156"/>
                    <a:pt x="27" y="156"/>
                    <a:pt x="27" y="156"/>
                  </a:cubicBezTo>
                  <a:cubicBezTo>
                    <a:pt x="27" y="157"/>
                    <a:pt x="26" y="158"/>
                    <a:pt x="25"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5" name="Freeform 56"/>
            <p:cNvSpPr>
              <a:spLocks noEditPoints="1"/>
            </p:cNvSpPr>
            <p:nvPr userDrawn="1"/>
          </p:nvSpPr>
          <p:spPr bwMode="auto">
            <a:xfrm>
              <a:off x="3014838" y="1492997"/>
              <a:ext cx="175667" cy="208734"/>
            </a:xfrm>
            <a:custGeom>
              <a:avLst/>
              <a:gdLst>
                <a:gd name="T0" fmla="*/ 4 w 99"/>
                <a:gd name="T1" fmla="*/ 85 h 117"/>
                <a:gd name="T2" fmla="*/ 0 w 99"/>
                <a:gd name="T3" fmla="*/ 58 h 117"/>
                <a:gd name="T4" fmla="*/ 4 w 99"/>
                <a:gd name="T5" fmla="*/ 31 h 117"/>
                <a:gd name="T6" fmla="*/ 49 w 99"/>
                <a:gd name="T7" fmla="*/ 0 h 117"/>
                <a:gd name="T8" fmla="*/ 95 w 99"/>
                <a:gd name="T9" fmla="*/ 31 h 117"/>
                <a:gd name="T10" fmla="*/ 99 w 99"/>
                <a:gd name="T11" fmla="*/ 64 h 117"/>
                <a:gd name="T12" fmla="*/ 97 w 99"/>
                <a:gd name="T13" fmla="*/ 66 h 117"/>
                <a:gd name="T14" fmla="*/ 28 w 99"/>
                <a:gd name="T15" fmla="*/ 66 h 117"/>
                <a:gd name="T16" fmla="*/ 26 w 99"/>
                <a:gd name="T17" fmla="*/ 68 h 117"/>
                <a:gd name="T18" fmla="*/ 28 w 99"/>
                <a:gd name="T19" fmla="*/ 76 h 117"/>
                <a:gd name="T20" fmla="*/ 53 w 99"/>
                <a:gd name="T21" fmla="*/ 93 h 117"/>
                <a:gd name="T22" fmla="*/ 79 w 99"/>
                <a:gd name="T23" fmla="*/ 83 h 117"/>
                <a:gd name="T24" fmla="*/ 83 w 99"/>
                <a:gd name="T25" fmla="*/ 82 h 117"/>
                <a:gd name="T26" fmla="*/ 96 w 99"/>
                <a:gd name="T27" fmla="*/ 94 h 117"/>
                <a:gd name="T28" fmla="*/ 97 w 99"/>
                <a:gd name="T29" fmla="*/ 98 h 117"/>
                <a:gd name="T30" fmla="*/ 51 w 99"/>
                <a:gd name="T31" fmla="*/ 117 h 117"/>
                <a:gd name="T32" fmla="*/ 4 w 99"/>
                <a:gd name="T33" fmla="*/ 85 h 117"/>
                <a:gd name="T34" fmla="*/ 71 w 99"/>
                <a:gd name="T35" fmla="*/ 36 h 117"/>
                <a:gd name="T36" fmla="*/ 50 w 99"/>
                <a:gd name="T37" fmla="*/ 22 h 117"/>
                <a:gd name="T38" fmla="*/ 28 w 99"/>
                <a:gd name="T39" fmla="*/ 36 h 117"/>
                <a:gd name="T40" fmla="*/ 26 w 99"/>
                <a:gd name="T41" fmla="*/ 46 h 117"/>
                <a:gd name="T42" fmla="*/ 28 w 99"/>
                <a:gd name="T43" fmla="*/ 47 h 117"/>
                <a:gd name="T44" fmla="*/ 71 w 99"/>
                <a:gd name="T45" fmla="*/ 47 h 117"/>
                <a:gd name="T46" fmla="*/ 73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2" y="78"/>
                    <a:pt x="0" y="70"/>
                    <a:pt x="0" y="58"/>
                  </a:cubicBezTo>
                  <a:cubicBezTo>
                    <a:pt x="0" y="47"/>
                    <a:pt x="2" y="38"/>
                    <a:pt x="4" y="31"/>
                  </a:cubicBezTo>
                  <a:cubicBezTo>
                    <a:pt x="10" y="11"/>
                    <a:pt x="27" y="0"/>
                    <a:pt x="49" y="0"/>
                  </a:cubicBezTo>
                  <a:cubicBezTo>
                    <a:pt x="72" y="0"/>
                    <a:pt x="89" y="12"/>
                    <a:pt x="95" y="31"/>
                  </a:cubicBezTo>
                  <a:cubicBezTo>
                    <a:pt x="98" y="38"/>
                    <a:pt x="99" y="46"/>
                    <a:pt x="99" y="64"/>
                  </a:cubicBezTo>
                  <a:cubicBezTo>
                    <a:pt x="99" y="66"/>
                    <a:pt x="98" y="66"/>
                    <a:pt x="97" y="66"/>
                  </a:cubicBezTo>
                  <a:cubicBezTo>
                    <a:pt x="28" y="66"/>
                    <a:pt x="28" y="66"/>
                    <a:pt x="28" y="66"/>
                  </a:cubicBezTo>
                  <a:cubicBezTo>
                    <a:pt x="27" y="66"/>
                    <a:pt x="26" y="67"/>
                    <a:pt x="26" y="68"/>
                  </a:cubicBezTo>
                  <a:cubicBezTo>
                    <a:pt x="26" y="71"/>
                    <a:pt x="27" y="74"/>
                    <a:pt x="28" y="76"/>
                  </a:cubicBezTo>
                  <a:cubicBezTo>
                    <a:pt x="32" y="87"/>
                    <a:pt x="40" y="93"/>
                    <a:pt x="53" y="93"/>
                  </a:cubicBezTo>
                  <a:cubicBezTo>
                    <a:pt x="65" y="93"/>
                    <a:pt x="74" y="89"/>
                    <a:pt x="79" y="83"/>
                  </a:cubicBezTo>
                  <a:cubicBezTo>
                    <a:pt x="80" y="82"/>
                    <a:pt x="81" y="81"/>
                    <a:pt x="83" y="82"/>
                  </a:cubicBezTo>
                  <a:cubicBezTo>
                    <a:pt x="96" y="94"/>
                    <a:pt x="96" y="94"/>
                    <a:pt x="96" y="94"/>
                  </a:cubicBezTo>
                  <a:cubicBezTo>
                    <a:pt x="97" y="95"/>
                    <a:pt x="97" y="96"/>
                    <a:pt x="97" y="98"/>
                  </a:cubicBezTo>
                  <a:cubicBezTo>
                    <a:pt x="87" y="109"/>
                    <a:pt x="71" y="117"/>
                    <a:pt x="51" y="117"/>
                  </a:cubicBezTo>
                  <a:cubicBezTo>
                    <a:pt x="27" y="117"/>
                    <a:pt x="10" y="105"/>
                    <a:pt x="4" y="85"/>
                  </a:cubicBezTo>
                  <a:close/>
                  <a:moveTo>
                    <a:pt x="71" y="36"/>
                  </a:moveTo>
                  <a:cubicBezTo>
                    <a:pt x="68" y="27"/>
                    <a:pt x="60" y="22"/>
                    <a:pt x="50" y="22"/>
                  </a:cubicBezTo>
                  <a:cubicBezTo>
                    <a:pt x="39" y="22"/>
                    <a:pt x="31" y="27"/>
                    <a:pt x="28" y="36"/>
                  </a:cubicBezTo>
                  <a:cubicBezTo>
                    <a:pt x="27" y="39"/>
                    <a:pt x="26" y="42"/>
                    <a:pt x="26" y="46"/>
                  </a:cubicBezTo>
                  <a:cubicBezTo>
                    <a:pt x="26" y="47"/>
                    <a:pt x="27" y="47"/>
                    <a:pt x="28" y="47"/>
                  </a:cubicBezTo>
                  <a:cubicBezTo>
                    <a:pt x="71" y="47"/>
                    <a:pt x="71" y="47"/>
                    <a:pt x="71" y="47"/>
                  </a:cubicBezTo>
                  <a:cubicBezTo>
                    <a:pt x="72" y="47"/>
                    <a:pt x="73" y="47"/>
                    <a:pt x="73" y="46"/>
                  </a:cubicBezTo>
                  <a:cubicBezTo>
                    <a:pt x="73"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6" name="Freeform 57"/>
            <p:cNvSpPr>
              <a:spLocks noEditPoints="1"/>
            </p:cNvSpPr>
            <p:nvPr userDrawn="1"/>
          </p:nvSpPr>
          <p:spPr bwMode="auto">
            <a:xfrm>
              <a:off x="322150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8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1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4" y="111"/>
                    <a:pt x="53" y="117"/>
                    <a:pt x="37"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8"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1"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7" name="Freeform 58"/>
            <p:cNvSpPr>
              <a:spLocks/>
            </p:cNvSpPr>
            <p:nvPr userDrawn="1"/>
          </p:nvSpPr>
          <p:spPr bwMode="auto">
            <a:xfrm>
              <a:off x="3434373" y="1414463"/>
              <a:ext cx="76467" cy="285201"/>
            </a:xfrm>
            <a:custGeom>
              <a:avLst/>
              <a:gdLst>
                <a:gd name="T0" fmla="*/ 30 w 43"/>
                <a:gd name="T1" fmla="*/ 159 h 159"/>
                <a:gd name="T2" fmla="*/ 0 w 43"/>
                <a:gd name="T3" fmla="*/ 127 h 159"/>
                <a:gd name="T4" fmla="*/ 0 w 43"/>
                <a:gd name="T5" fmla="*/ 3 h 159"/>
                <a:gd name="T6" fmla="*/ 2 w 43"/>
                <a:gd name="T7" fmla="*/ 0 h 159"/>
                <a:gd name="T8" fmla="*/ 23 w 43"/>
                <a:gd name="T9" fmla="*/ 0 h 159"/>
                <a:gd name="T10" fmla="*/ 26 w 43"/>
                <a:gd name="T11" fmla="*/ 3 h 159"/>
                <a:gd name="T12" fmla="*/ 26 w 43"/>
                <a:gd name="T13" fmla="*/ 126 h 159"/>
                <a:gd name="T14" fmla="*/ 35 w 43"/>
                <a:gd name="T15" fmla="*/ 136 h 159"/>
                <a:gd name="T16" fmla="*/ 41 w 43"/>
                <a:gd name="T17" fmla="*/ 136 h 159"/>
                <a:gd name="T18" fmla="*/ 43 w 43"/>
                <a:gd name="T19" fmla="*/ 139 h 159"/>
                <a:gd name="T20" fmla="*/ 43 w 43"/>
                <a:gd name="T21" fmla="*/ 157 h 159"/>
                <a:gd name="T22" fmla="*/ 41 w 43"/>
                <a:gd name="T23" fmla="*/ 159 h 159"/>
                <a:gd name="T24" fmla="*/ 30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0" y="159"/>
                  </a:moveTo>
                  <a:cubicBezTo>
                    <a:pt x="9" y="159"/>
                    <a:pt x="0" y="149"/>
                    <a:pt x="0" y="127"/>
                  </a:cubicBezTo>
                  <a:cubicBezTo>
                    <a:pt x="0" y="3"/>
                    <a:pt x="0" y="3"/>
                    <a:pt x="0" y="3"/>
                  </a:cubicBezTo>
                  <a:cubicBezTo>
                    <a:pt x="0" y="1"/>
                    <a:pt x="1" y="0"/>
                    <a:pt x="2" y="0"/>
                  </a:cubicBezTo>
                  <a:cubicBezTo>
                    <a:pt x="23" y="0"/>
                    <a:pt x="23" y="0"/>
                    <a:pt x="23" y="0"/>
                  </a:cubicBezTo>
                  <a:cubicBezTo>
                    <a:pt x="25" y="0"/>
                    <a:pt x="26" y="1"/>
                    <a:pt x="26" y="3"/>
                  </a:cubicBezTo>
                  <a:cubicBezTo>
                    <a:pt x="26" y="126"/>
                    <a:pt x="26" y="126"/>
                    <a:pt x="26" y="126"/>
                  </a:cubicBezTo>
                  <a:cubicBezTo>
                    <a:pt x="26" y="134"/>
                    <a:pt x="29" y="136"/>
                    <a:pt x="35"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0"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8" name="Freeform 59"/>
            <p:cNvSpPr>
              <a:spLocks/>
            </p:cNvSpPr>
            <p:nvPr userDrawn="1"/>
          </p:nvSpPr>
          <p:spPr bwMode="auto">
            <a:xfrm>
              <a:off x="3525306" y="1435130"/>
              <a:ext cx="99200" cy="264534"/>
            </a:xfrm>
            <a:custGeom>
              <a:avLst/>
              <a:gdLst>
                <a:gd name="T0" fmla="*/ 42 w 56"/>
                <a:gd name="T1" fmla="*/ 147 h 147"/>
                <a:gd name="T2" fmla="*/ 11 w 56"/>
                <a:gd name="T3" fmla="*/ 115 h 147"/>
                <a:gd name="T4" fmla="*/ 11 w 56"/>
                <a:gd name="T5" fmla="*/ 56 h 147"/>
                <a:gd name="T6" fmla="*/ 10 w 56"/>
                <a:gd name="T7" fmla="*/ 54 h 147"/>
                <a:gd name="T8" fmla="*/ 2 w 56"/>
                <a:gd name="T9" fmla="*/ 54 h 147"/>
                <a:gd name="T10" fmla="*/ 0 w 56"/>
                <a:gd name="T11" fmla="*/ 52 h 147"/>
                <a:gd name="T12" fmla="*/ 0 w 56"/>
                <a:gd name="T13" fmla="*/ 37 h 147"/>
                <a:gd name="T14" fmla="*/ 2 w 56"/>
                <a:gd name="T15" fmla="*/ 34 h 147"/>
                <a:gd name="T16" fmla="*/ 10 w 56"/>
                <a:gd name="T17" fmla="*/ 34 h 147"/>
                <a:gd name="T18" fmla="*/ 11 w 56"/>
                <a:gd name="T19" fmla="*/ 33 h 147"/>
                <a:gd name="T20" fmla="*/ 11 w 56"/>
                <a:gd name="T21" fmla="*/ 2 h 147"/>
                <a:gd name="T22" fmla="*/ 13 w 56"/>
                <a:gd name="T23" fmla="*/ 0 h 147"/>
                <a:gd name="T24" fmla="*/ 35 w 56"/>
                <a:gd name="T25" fmla="*/ 0 h 147"/>
                <a:gd name="T26" fmla="*/ 37 w 56"/>
                <a:gd name="T27" fmla="*/ 2 h 147"/>
                <a:gd name="T28" fmla="*/ 37 w 56"/>
                <a:gd name="T29" fmla="*/ 33 h 147"/>
                <a:gd name="T30" fmla="*/ 38 w 56"/>
                <a:gd name="T31" fmla="*/ 34 h 147"/>
                <a:gd name="T32" fmla="*/ 53 w 56"/>
                <a:gd name="T33" fmla="*/ 34 h 147"/>
                <a:gd name="T34" fmla="*/ 56 w 56"/>
                <a:gd name="T35" fmla="*/ 37 h 147"/>
                <a:gd name="T36" fmla="*/ 56 w 56"/>
                <a:gd name="T37" fmla="*/ 52 h 147"/>
                <a:gd name="T38" fmla="*/ 53 w 56"/>
                <a:gd name="T39" fmla="*/ 54 h 147"/>
                <a:gd name="T40" fmla="*/ 38 w 56"/>
                <a:gd name="T41" fmla="*/ 54 h 147"/>
                <a:gd name="T42" fmla="*/ 37 w 56"/>
                <a:gd name="T43" fmla="*/ 56 h 147"/>
                <a:gd name="T44" fmla="*/ 37 w 56"/>
                <a:gd name="T45" fmla="*/ 114 h 147"/>
                <a:gd name="T46" fmla="*/ 47 w 56"/>
                <a:gd name="T47" fmla="*/ 124 h 147"/>
                <a:gd name="T48" fmla="*/ 53 w 56"/>
                <a:gd name="T49" fmla="*/ 124 h 147"/>
                <a:gd name="T50" fmla="*/ 56 w 56"/>
                <a:gd name="T51" fmla="*/ 127 h 147"/>
                <a:gd name="T52" fmla="*/ 56 w 56"/>
                <a:gd name="T53" fmla="*/ 145 h 147"/>
                <a:gd name="T54" fmla="*/ 53 w 56"/>
                <a:gd name="T55" fmla="*/ 147 h 147"/>
                <a:gd name="T56" fmla="*/ 42 w 56"/>
                <a:gd name="T5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 h="147">
                  <a:moveTo>
                    <a:pt x="42" y="147"/>
                  </a:moveTo>
                  <a:cubicBezTo>
                    <a:pt x="20" y="147"/>
                    <a:pt x="11" y="136"/>
                    <a:pt x="11" y="115"/>
                  </a:cubicBezTo>
                  <a:cubicBezTo>
                    <a:pt x="11" y="56"/>
                    <a:pt x="11" y="56"/>
                    <a:pt x="11" y="56"/>
                  </a:cubicBezTo>
                  <a:cubicBezTo>
                    <a:pt x="11" y="55"/>
                    <a:pt x="11" y="54"/>
                    <a:pt x="10" y="54"/>
                  </a:cubicBezTo>
                  <a:cubicBezTo>
                    <a:pt x="2" y="54"/>
                    <a:pt x="2" y="54"/>
                    <a:pt x="2" y="54"/>
                  </a:cubicBezTo>
                  <a:cubicBezTo>
                    <a:pt x="1" y="54"/>
                    <a:pt x="0" y="54"/>
                    <a:pt x="0" y="52"/>
                  </a:cubicBezTo>
                  <a:cubicBezTo>
                    <a:pt x="0" y="37"/>
                    <a:pt x="0" y="37"/>
                    <a:pt x="0" y="37"/>
                  </a:cubicBezTo>
                  <a:cubicBezTo>
                    <a:pt x="0" y="35"/>
                    <a:pt x="1" y="34"/>
                    <a:pt x="2" y="34"/>
                  </a:cubicBezTo>
                  <a:cubicBezTo>
                    <a:pt x="10" y="34"/>
                    <a:pt x="10" y="34"/>
                    <a:pt x="10" y="34"/>
                  </a:cubicBezTo>
                  <a:cubicBezTo>
                    <a:pt x="11" y="34"/>
                    <a:pt x="11" y="34"/>
                    <a:pt x="11" y="33"/>
                  </a:cubicBezTo>
                  <a:cubicBezTo>
                    <a:pt x="11" y="2"/>
                    <a:pt x="11" y="2"/>
                    <a:pt x="11" y="2"/>
                  </a:cubicBezTo>
                  <a:cubicBezTo>
                    <a:pt x="11" y="1"/>
                    <a:pt x="12" y="0"/>
                    <a:pt x="13" y="0"/>
                  </a:cubicBezTo>
                  <a:cubicBezTo>
                    <a:pt x="35" y="0"/>
                    <a:pt x="35" y="0"/>
                    <a:pt x="35" y="0"/>
                  </a:cubicBezTo>
                  <a:cubicBezTo>
                    <a:pt x="36" y="0"/>
                    <a:pt x="37" y="1"/>
                    <a:pt x="37" y="2"/>
                  </a:cubicBezTo>
                  <a:cubicBezTo>
                    <a:pt x="37" y="33"/>
                    <a:pt x="37" y="33"/>
                    <a:pt x="37" y="33"/>
                  </a:cubicBezTo>
                  <a:cubicBezTo>
                    <a:pt x="37" y="34"/>
                    <a:pt x="37" y="34"/>
                    <a:pt x="38" y="34"/>
                  </a:cubicBezTo>
                  <a:cubicBezTo>
                    <a:pt x="53" y="34"/>
                    <a:pt x="53" y="34"/>
                    <a:pt x="53" y="34"/>
                  </a:cubicBezTo>
                  <a:cubicBezTo>
                    <a:pt x="55" y="34"/>
                    <a:pt x="56" y="35"/>
                    <a:pt x="56" y="37"/>
                  </a:cubicBezTo>
                  <a:cubicBezTo>
                    <a:pt x="56" y="52"/>
                    <a:pt x="56" y="52"/>
                    <a:pt x="56" y="52"/>
                  </a:cubicBezTo>
                  <a:cubicBezTo>
                    <a:pt x="56" y="54"/>
                    <a:pt x="55" y="54"/>
                    <a:pt x="53" y="54"/>
                  </a:cubicBezTo>
                  <a:cubicBezTo>
                    <a:pt x="38" y="54"/>
                    <a:pt x="38" y="54"/>
                    <a:pt x="38" y="54"/>
                  </a:cubicBezTo>
                  <a:cubicBezTo>
                    <a:pt x="37" y="54"/>
                    <a:pt x="37" y="55"/>
                    <a:pt x="37" y="56"/>
                  </a:cubicBezTo>
                  <a:cubicBezTo>
                    <a:pt x="37" y="114"/>
                    <a:pt x="37" y="114"/>
                    <a:pt x="37" y="114"/>
                  </a:cubicBezTo>
                  <a:cubicBezTo>
                    <a:pt x="37" y="122"/>
                    <a:pt x="40" y="124"/>
                    <a:pt x="47" y="124"/>
                  </a:cubicBezTo>
                  <a:cubicBezTo>
                    <a:pt x="53" y="124"/>
                    <a:pt x="53" y="124"/>
                    <a:pt x="53" y="124"/>
                  </a:cubicBezTo>
                  <a:cubicBezTo>
                    <a:pt x="55" y="124"/>
                    <a:pt x="56" y="125"/>
                    <a:pt x="56" y="127"/>
                  </a:cubicBezTo>
                  <a:cubicBezTo>
                    <a:pt x="56" y="145"/>
                    <a:pt x="56" y="145"/>
                    <a:pt x="56" y="145"/>
                  </a:cubicBezTo>
                  <a:cubicBezTo>
                    <a:pt x="56" y="146"/>
                    <a:pt x="55" y="147"/>
                    <a:pt x="53" y="147"/>
                  </a:cubicBezTo>
                  <a:lnTo>
                    <a:pt x="42" y="1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09" name="Freeform 60"/>
            <p:cNvSpPr>
              <a:spLocks/>
            </p:cNvSpPr>
            <p:nvPr userDrawn="1"/>
          </p:nvSpPr>
          <p:spPr bwMode="auto">
            <a:xfrm>
              <a:off x="3663773" y="1414463"/>
              <a:ext cx="167400" cy="283134"/>
            </a:xfrm>
            <a:custGeom>
              <a:avLst/>
              <a:gdLst>
                <a:gd name="T0" fmla="*/ 71 w 94"/>
                <a:gd name="T1" fmla="*/ 158 h 158"/>
                <a:gd name="T2" fmla="*/ 69 w 94"/>
                <a:gd name="T3" fmla="*/ 156 h 158"/>
                <a:gd name="T4" fmla="*/ 69 w 94"/>
                <a:gd name="T5" fmla="*/ 91 h 158"/>
                <a:gd name="T6" fmla="*/ 47 w 94"/>
                <a:gd name="T7" fmla="*/ 67 h 158"/>
                <a:gd name="T8" fmla="*/ 26 w 94"/>
                <a:gd name="T9" fmla="*/ 91 h 158"/>
                <a:gd name="T10" fmla="*/ 26 w 94"/>
                <a:gd name="T11" fmla="*/ 156 h 158"/>
                <a:gd name="T12" fmla="*/ 24 w 94"/>
                <a:gd name="T13" fmla="*/ 158 h 158"/>
                <a:gd name="T14" fmla="*/ 3 w 94"/>
                <a:gd name="T15" fmla="*/ 158 h 158"/>
                <a:gd name="T16" fmla="*/ 0 w 94"/>
                <a:gd name="T17" fmla="*/ 156 h 158"/>
                <a:gd name="T18" fmla="*/ 0 w 94"/>
                <a:gd name="T19" fmla="*/ 3 h 158"/>
                <a:gd name="T20" fmla="*/ 3 w 94"/>
                <a:gd name="T21" fmla="*/ 0 h 158"/>
                <a:gd name="T22" fmla="*/ 24 w 94"/>
                <a:gd name="T23" fmla="*/ 0 h 158"/>
                <a:gd name="T24" fmla="*/ 26 w 94"/>
                <a:gd name="T25" fmla="*/ 3 h 158"/>
                <a:gd name="T26" fmla="*/ 26 w 94"/>
                <a:gd name="T27" fmla="*/ 57 h 158"/>
                <a:gd name="T28" fmla="*/ 26 w 94"/>
                <a:gd name="T29" fmla="*/ 57 h 158"/>
                <a:gd name="T30" fmla="*/ 56 w 94"/>
                <a:gd name="T31" fmla="*/ 44 h 158"/>
                <a:gd name="T32" fmla="*/ 94 w 94"/>
                <a:gd name="T33" fmla="*/ 85 h 158"/>
                <a:gd name="T34" fmla="*/ 94 w 94"/>
                <a:gd name="T35" fmla="*/ 156 h 158"/>
                <a:gd name="T36" fmla="*/ 92 w 94"/>
                <a:gd name="T37" fmla="*/ 158 h 158"/>
                <a:gd name="T38" fmla="*/ 71 w 94"/>
                <a:gd name="T3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58">
                  <a:moveTo>
                    <a:pt x="71" y="158"/>
                  </a:moveTo>
                  <a:cubicBezTo>
                    <a:pt x="69" y="158"/>
                    <a:pt x="69" y="157"/>
                    <a:pt x="69" y="156"/>
                  </a:cubicBezTo>
                  <a:cubicBezTo>
                    <a:pt x="69" y="91"/>
                    <a:pt x="69" y="91"/>
                    <a:pt x="69" y="91"/>
                  </a:cubicBezTo>
                  <a:cubicBezTo>
                    <a:pt x="69" y="77"/>
                    <a:pt x="61" y="67"/>
                    <a:pt x="47" y="67"/>
                  </a:cubicBezTo>
                  <a:cubicBezTo>
                    <a:pt x="34" y="67"/>
                    <a:pt x="26" y="77"/>
                    <a:pt x="26" y="91"/>
                  </a:cubicBezTo>
                  <a:cubicBezTo>
                    <a:pt x="26" y="156"/>
                    <a:pt x="26" y="156"/>
                    <a:pt x="26" y="156"/>
                  </a:cubicBezTo>
                  <a:cubicBezTo>
                    <a:pt x="26" y="157"/>
                    <a:pt x="25" y="158"/>
                    <a:pt x="24" y="158"/>
                  </a:cubicBezTo>
                  <a:cubicBezTo>
                    <a:pt x="3" y="158"/>
                    <a:pt x="3" y="158"/>
                    <a:pt x="3" y="158"/>
                  </a:cubicBezTo>
                  <a:cubicBezTo>
                    <a:pt x="1" y="158"/>
                    <a:pt x="0" y="157"/>
                    <a:pt x="0" y="156"/>
                  </a:cubicBezTo>
                  <a:cubicBezTo>
                    <a:pt x="0" y="3"/>
                    <a:pt x="0" y="3"/>
                    <a:pt x="0" y="3"/>
                  </a:cubicBezTo>
                  <a:cubicBezTo>
                    <a:pt x="0" y="1"/>
                    <a:pt x="1" y="0"/>
                    <a:pt x="3" y="0"/>
                  </a:cubicBezTo>
                  <a:cubicBezTo>
                    <a:pt x="24" y="0"/>
                    <a:pt x="24" y="0"/>
                    <a:pt x="24" y="0"/>
                  </a:cubicBezTo>
                  <a:cubicBezTo>
                    <a:pt x="25" y="0"/>
                    <a:pt x="26" y="1"/>
                    <a:pt x="26" y="3"/>
                  </a:cubicBezTo>
                  <a:cubicBezTo>
                    <a:pt x="26" y="57"/>
                    <a:pt x="26" y="57"/>
                    <a:pt x="26" y="57"/>
                  </a:cubicBezTo>
                  <a:cubicBezTo>
                    <a:pt x="26" y="57"/>
                    <a:pt x="26" y="57"/>
                    <a:pt x="26" y="57"/>
                  </a:cubicBezTo>
                  <a:cubicBezTo>
                    <a:pt x="31" y="50"/>
                    <a:pt x="41" y="44"/>
                    <a:pt x="56" y="44"/>
                  </a:cubicBezTo>
                  <a:cubicBezTo>
                    <a:pt x="80" y="44"/>
                    <a:pt x="94" y="61"/>
                    <a:pt x="94" y="85"/>
                  </a:cubicBezTo>
                  <a:cubicBezTo>
                    <a:pt x="94" y="156"/>
                    <a:pt x="94" y="156"/>
                    <a:pt x="94" y="156"/>
                  </a:cubicBezTo>
                  <a:cubicBezTo>
                    <a:pt x="94" y="157"/>
                    <a:pt x="94" y="158"/>
                    <a:pt x="92" y="158"/>
                  </a:cubicBezTo>
                  <a:lnTo>
                    <a:pt x="71"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0" name="Freeform 61"/>
            <p:cNvSpPr>
              <a:spLocks/>
            </p:cNvSpPr>
            <p:nvPr userDrawn="1"/>
          </p:nvSpPr>
          <p:spPr bwMode="auto">
            <a:xfrm>
              <a:off x="3880774" y="1647997"/>
              <a:ext cx="45467" cy="95067"/>
            </a:xfrm>
            <a:custGeom>
              <a:avLst/>
              <a:gdLst>
                <a:gd name="T0" fmla="*/ 0 w 26"/>
                <a:gd name="T1" fmla="*/ 2 h 54"/>
                <a:gd name="T2" fmla="*/ 2 w 26"/>
                <a:gd name="T3" fmla="*/ 0 h 54"/>
                <a:gd name="T4" fmla="*/ 24 w 26"/>
                <a:gd name="T5" fmla="*/ 0 h 54"/>
                <a:gd name="T6" fmla="*/ 26 w 26"/>
                <a:gd name="T7" fmla="*/ 2 h 54"/>
                <a:gd name="T8" fmla="*/ 26 w 26"/>
                <a:gd name="T9" fmla="*/ 27 h 54"/>
                <a:gd name="T10" fmla="*/ 24 w 26"/>
                <a:gd name="T11" fmla="*/ 32 h 54"/>
                <a:gd name="T12" fmla="*/ 5 w 26"/>
                <a:gd name="T13" fmla="*/ 52 h 54"/>
                <a:gd name="T14" fmla="*/ 2 w 26"/>
                <a:gd name="T15" fmla="*/ 54 h 54"/>
                <a:gd name="T16" fmla="*/ 0 w 26"/>
                <a:gd name="T17" fmla="*/ 51 h 54"/>
                <a:gd name="T18" fmla="*/ 0 w 26"/>
                <a:gd name="T19"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54">
                  <a:moveTo>
                    <a:pt x="0" y="2"/>
                  </a:moveTo>
                  <a:cubicBezTo>
                    <a:pt x="0" y="1"/>
                    <a:pt x="0" y="0"/>
                    <a:pt x="2" y="0"/>
                  </a:cubicBezTo>
                  <a:cubicBezTo>
                    <a:pt x="24" y="0"/>
                    <a:pt x="24" y="0"/>
                    <a:pt x="24" y="0"/>
                  </a:cubicBezTo>
                  <a:cubicBezTo>
                    <a:pt x="25" y="0"/>
                    <a:pt x="26" y="1"/>
                    <a:pt x="26" y="2"/>
                  </a:cubicBezTo>
                  <a:cubicBezTo>
                    <a:pt x="26" y="27"/>
                    <a:pt x="26" y="27"/>
                    <a:pt x="26" y="27"/>
                  </a:cubicBezTo>
                  <a:cubicBezTo>
                    <a:pt x="26" y="30"/>
                    <a:pt x="26" y="31"/>
                    <a:pt x="24" y="32"/>
                  </a:cubicBezTo>
                  <a:cubicBezTo>
                    <a:pt x="5" y="52"/>
                    <a:pt x="5" y="52"/>
                    <a:pt x="5" y="52"/>
                  </a:cubicBezTo>
                  <a:cubicBezTo>
                    <a:pt x="4" y="53"/>
                    <a:pt x="3" y="54"/>
                    <a:pt x="2" y="54"/>
                  </a:cubicBezTo>
                  <a:cubicBezTo>
                    <a:pt x="0" y="54"/>
                    <a:pt x="0" y="53"/>
                    <a:pt x="0" y="51"/>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1" name="Freeform 62"/>
            <p:cNvSpPr>
              <a:spLocks/>
            </p:cNvSpPr>
            <p:nvPr userDrawn="1"/>
          </p:nvSpPr>
          <p:spPr bwMode="auto">
            <a:xfrm>
              <a:off x="4041974" y="1414463"/>
              <a:ext cx="183934" cy="283134"/>
            </a:xfrm>
            <a:custGeom>
              <a:avLst/>
              <a:gdLst>
                <a:gd name="T0" fmla="*/ 0 w 103"/>
                <a:gd name="T1" fmla="*/ 3 h 158"/>
                <a:gd name="T2" fmla="*/ 2 w 103"/>
                <a:gd name="T3" fmla="*/ 0 h 158"/>
                <a:gd name="T4" fmla="*/ 25 w 103"/>
                <a:gd name="T5" fmla="*/ 0 h 158"/>
                <a:gd name="T6" fmla="*/ 27 w 103"/>
                <a:gd name="T7" fmla="*/ 3 h 158"/>
                <a:gd name="T8" fmla="*/ 27 w 103"/>
                <a:gd name="T9" fmla="*/ 132 h 158"/>
                <a:gd name="T10" fmla="*/ 29 w 103"/>
                <a:gd name="T11" fmla="*/ 133 h 158"/>
                <a:gd name="T12" fmla="*/ 101 w 103"/>
                <a:gd name="T13" fmla="*/ 133 h 158"/>
                <a:gd name="T14" fmla="*/ 103 w 103"/>
                <a:gd name="T15" fmla="*/ 136 h 158"/>
                <a:gd name="T16" fmla="*/ 103 w 103"/>
                <a:gd name="T17" fmla="*/ 156 h 158"/>
                <a:gd name="T18" fmla="*/ 101 w 103"/>
                <a:gd name="T19" fmla="*/ 158 h 158"/>
                <a:gd name="T20" fmla="*/ 2 w 103"/>
                <a:gd name="T21" fmla="*/ 158 h 158"/>
                <a:gd name="T22" fmla="*/ 0 w 103"/>
                <a:gd name="T23" fmla="*/ 156 h 158"/>
                <a:gd name="T24" fmla="*/ 0 w 103"/>
                <a:gd name="T25"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58">
                  <a:moveTo>
                    <a:pt x="0" y="3"/>
                  </a:moveTo>
                  <a:cubicBezTo>
                    <a:pt x="0" y="1"/>
                    <a:pt x="1" y="0"/>
                    <a:pt x="2" y="0"/>
                  </a:cubicBezTo>
                  <a:cubicBezTo>
                    <a:pt x="25" y="0"/>
                    <a:pt x="25" y="0"/>
                    <a:pt x="25" y="0"/>
                  </a:cubicBezTo>
                  <a:cubicBezTo>
                    <a:pt x="26" y="0"/>
                    <a:pt x="27" y="1"/>
                    <a:pt x="27" y="3"/>
                  </a:cubicBezTo>
                  <a:cubicBezTo>
                    <a:pt x="27" y="132"/>
                    <a:pt x="27" y="132"/>
                    <a:pt x="27" y="132"/>
                  </a:cubicBezTo>
                  <a:cubicBezTo>
                    <a:pt x="27" y="133"/>
                    <a:pt x="28" y="133"/>
                    <a:pt x="29" y="133"/>
                  </a:cubicBezTo>
                  <a:cubicBezTo>
                    <a:pt x="101" y="133"/>
                    <a:pt x="101" y="133"/>
                    <a:pt x="101" y="133"/>
                  </a:cubicBezTo>
                  <a:cubicBezTo>
                    <a:pt x="102" y="133"/>
                    <a:pt x="103" y="134"/>
                    <a:pt x="103" y="136"/>
                  </a:cubicBezTo>
                  <a:cubicBezTo>
                    <a:pt x="103" y="156"/>
                    <a:pt x="103" y="156"/>
                    <a:pt x="103" y="156"/>
                  </a:cubicBezTo>
                  <a:cubicBezTo>
                    <a:pt x="103" y="157"/>
                    <a:pt x="102" y="158"/>
                    <a:pt x="101" y="158"/>
                  </a:cubicBezTo>
                  <a:cubicBezTo>
                    <a:pt x="2" y="158"/>
                    <a:pt x="2" y="158"/>
                    <a:pt x="2" y="158"/>
                  </a:cubicBezTo>
                  <a:cubicBezTo>
                    <a:pt x="1" y="158"/>
                    <a:pt x="0" y="157"/>
                    <a:pt x="0" y="156"/>
                  </a:cubicBezTo>
                  <a:lnTo>
                    <a:pt x="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2" name="Freeform 63"/>
            <p:cNvSpPr>
              <a:spLocks noEditPoints="1"/>
            </p:cNvSpPr>
            <p:nvPr userDrawn="1"/>
          </p:nvSpPr>
          <p:spPr bwMode="auto">
            <a:xfrm>
              <a:off x="4254842" y="1492997"/>
              <a:ext cx="167400" cy="208734"/>
            </a:xfrm>
            <a:custGeom>
              <a:avLst/>
              <a:gdLst>
                <a:gd name="T0" fmla="*/ 72 w 94"/>
                <a:gd name="T1" fmla="*/ 114 h 117"/>
                <a:gd name="T2" fmla="*/ 70 w 94"/>
                <a:gd name="T3" fmla="*/ 112 h 117"/>
                <a:gd name="T4" fmla="*/ 70 w 94"/>
                <a:gd name="T5" fmla="*/ 104 h 117"/>
                <a:gd name="T6" fmla="*/ 69 w 94"/>
                <a:gd name="T7" fmla="*/ 104 h 117"/>
                <a:gd name="T8" fmla="*/ 38 w 94"/>
                <a:gd name="T9" fmla="*/ 117 h 117"/>
                <a:gd name="T10" fmla="*/ 0 w 94"/>
                <a:gd name="T11" fmla="*/ 82 h 117"/>
                <a:gd name="T12" fmla="*/ 45 w 94"/>
                <a:gd name="T13" fmla="*/ 47 h 117"/>
                <a:gd name="T14" fmla="*/ 68 w 94"/>
                <a:gd name="T15" fmla="*/ 47 h 117"/>
                <a:gd name="T16" fmla="*/ 69 w 94"/>
                <a:gd name="T17" fmla="*/ 46 h 117"/>
                <a:gd name="T18" fmla="*/ 69 w 94"/>
                <a:gd name="T19" fmla="*/ 40 h 117"/>
                <a:gd name="T20" fmla="*/ 44 w 94"/>
                <a:gd name="T21" fmla="*/ 22 h 117"/>
                <a:gd name="T22" fmla="*/ 19 w 94"/>
                <a:gd name="T23" fmla="*/ 29 h 117"/>
                <a:gd name="T24" fmla="*/ 16 w 94"/>
                <a:gd name="T25" fmla="*/ 29 h 117"/>
                <a:gd name="T26" fmla="*/ 7 w 94"/>
                <a:gd name="T27" fmla="*/ 14 h 117"/>
                <a:gd name="T28" fmla="*/ 8 w 94"/>
                <a:gd name="T29" fmla="*/ 11 h 117"/>
                <a:gd name="T30" fmla="*/ 47 w 94"/>
                <a:gd name="T31" fmla="*/ 0 h 117"/>
                <a:gd name="T32" fmla="*/ 94 w 94"/>
                <a:gd name="T33" fmla="*/ 39 h 117"/>
                <a:gd name="T34" fmla="*/ 94 w 94"/>
                <a:gd name="T35" fmla="*/ 112 h 117"/>
                <a:gd name="T36" fmla="*/ 91 w 94"/>
                <a:gd name="T37" fmla="*/ 114 h 117"/>
                <a:gd name="T38" fmla="*/ 72 w 94"/>
                <a:gd name="T39" fmla="*/ 114 h 117"/>
                <a:gd name="T40" fmla="*/ 69 w 94"/>
                <a:gd name="T41" fmla="*/ 76 h 117"/>
                <a:gd name="T42" fmla="*/ 69 w 94"/>
                <a:gd name="T43" fmla="*/ 68 h 117"/>
                <a:gd name="T44" fmla="*/ 68 w 94"/>
                <a:gd name="T45" fmla="*/ 66 h 117"/>
                <a:gd name="T46" fmla="*/ 49 w 94"/>
                <a:gd name="T47" fmla="*/ 66 h 117"/>
                <a:gd name="T48" fmla="*/ 25 w 94"/>
                <a:gd name="T49" fmla="*/ 82 h 117"/>
                <a:gd name="T50" fmla="*/ 44 w 94"/>
                <a:gd name="T51" fmla="*/ 95 h 117"/>
                <a:gd name="T52" fmla="*/ 69 w 94"/>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117">
                  <a:moveTo>
                    <a:pt x="72" y="114"/>
                  </a:moveTo>
                  <a:cubicBezTo>
                    <a:pt x="71" y="114"/>
                    <a:pt x="70" y="113"/>
                    <a:pt x="70" y="112"/>
                  </a:cubicBezTo>
                  <a:cubicBezTo>
                    <a:pt x="70" y="104"/>
                    <a:pt x="70" y="104"/>
                    <a:pt x="70" y="104"/>
                  </a:cubicBezTo>
                  <a:cubicBezTo>
                    <a:pt x="69" y="104"/>
                    <a:pt x="69" y="104"/>
                    <a:pt x="69" y="104"/>
                  </a:cubicBezTo>
                  <a:cubicBezTo>
                    <a:pt x="64" y="111"/>
                    <a:pt x="54" y="117"/>
                    <a:pt x="38" y="117"/>
                  </a:cubicBezTo>
                  <a:cubicBezTo>
                    <a:pt x="17" y="117"/>
                    <a:pt x="0" y="106"/>
                    <a:pt x="0" y="82"/>
                  </a:cubicBezTo>
                  <a:cubicBezTo>
                    <a:pt x="0" y="58"/>
                    <a:pt x="17" y="47"/>
                    <a:pt x="45" y="47"/>
                  </a:cubicBezTo>
                  <a:cubicBezTo>
                    <a:pt x="68" y="47"/>
                    <a:pt x="68" y="47"/>
                    <a:pt x="68" y="47"/>
                  </a:cubicBezTo>
                  <a:cubicBezTo>
                    <a:pt x="69" y="47"/>
                    <a:pt x="69" y="47"/>
                    <a:pt x="69" y="46"/>
                  </a:cubicBezTo>
                  <a:cubicBezTo>
                    <a:pt x="69" y="40"/>
                    <a:pt x="69" y="40"/>
                    <a:pt x="69" y="40"/>
                  </a:cubicBezTo>
                  <a:cubicBezTo>
                    <a:pt x="69" y="28"/>
                    <a:pt x="63" y="22"/>
                    <a:pt x="44" y="22"/>
                  </a:cubicBezTo>
                  <a:cubicBezTo>
                    <a:pt x="32" y="22"/>
                    <a:pt x="24" y="25"/>
                    <a:pt x="19" y="29"/>
                  </a:cubicBezTo>
                  <a:cubicBezTo>
                    <a:pt x="18" y="30"/>
                    <a:pt x="16" y="30"/>
                    <a:pt x="16" y="29"/>
                  </a:cubicBezTo>
                  <a:cubicBezTo>
                    <a:pt x="7" y="14"/>
                    <a:pt x="7" y="14"/>
                    <a:pt x="7" y="14"/>
                  </a:cubicBezTo>
                  <a:cubicBezTo>
                    <a:pt x="6" y="13"/>
                    <a:pt x="7" y="11"/>
                    <a:pt x="8" y="11"/>
                  </a:cubicBezTo>
                  <a:cubicBezTo>
                    <a:pt x="17" y="4"/>
                    <a:pt x="29" y="0"/>
                    <a:pt x="47" y="0"/>
                  </a:cubicBezTo>
                  <a:cubicBezTo>
                    <a:pt x="81" y="0"/>
                    <a:pt x="94" y="11"/>
                    <a:pt x="94" y="39"/>
                  </a:cubicBezTo>
                  <a:cubicBezTo>
                    <a:pt x="94" y="112"/>
                    <a:pt x="94" y="112"/>
                    <a:pt x="94" y="112"/>
                  </a:cubicBezTo>
                  <a:cubicBezTo>
                    <a:pt x="94" y="113"/>
                    <a:pt x="93" y="114"/>
                    <a:pt x="91" y="114"/>
                  </a:cubicBezTo>
                  <a:lnTo>
                    <a:pt x="72" y="114"/>
                  </a:lnTo>
                  <a:close/>
                  <a:moveTo>
                    <a:pt x="69" y="76"/>
                  </a:moveTo>
                  <a:cubicBezTo>
                    <a:pt x="69" y="68"/>
                    <a:pt x="69" y="68"/>
                    <a:pt x="69" y="68"/>
                  </a:cubicBezTo>
                  <a:cubicBezTo>
                    <a:pt x="69" y="67"/>
                    <a:pt x="69" y="66"/>
                    <a:pt x="68" y="66"/>
                  </a:cubicBezTo>
                  <a:cubicBezTo>
                    <a:pt x="49" y="66"/>
                    <a:pt x="49" y="66"/>
                    <a:pt x="49" y="66"/>
                  </a:cubicBezTo>
                  <a:cubicBezTo>
                    <a:pt x="33" y="66"/>
                    <a:pt x="25" y="71"/>
                    <a:pt x="25" y="82"/>
                  </a:cubicBezTo>
                  <a:cubicBezTo>
                    <a:pt x="25" y="91"/>
                    <a:pt x="32"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3" name="Freeform 64"/>
            <p:cNvSpPr>
              <a:spLocks noEditPoints="1"/>
            </p:cNvSpPr>
            <p:nvPr userDrawn="1"/>
          </p:nvSpPr>
          <p:spPr bwMode="auto">
            <a:xfrm>
              <a:off x="4469776" y="1414463"/>
              <a:ext cx="175667" cy="287267"/>
            </a:xfrm>
            <a:custGeom>
              <a:avLst/>
              <a:gdLst>
                <a:gd name="T0" fmla="*/ 26 w 98"/>
                <a:gd name="T1" fmla="*/ 147 h 161"/>
                <a:gd name="T2" fmla="*/ 26 w 98"/>
                <a:gd name="T3" fmla="*/ 147 h 161"/>
                <a:gd name="T4" fmla="*/ 26 w 98"/>
                <a:gd name="T5" fmla="*/ 156 h 161"/>
                <a:gd name="T6" fmla="*/ 23 w 98"/>
                <a:gd name="T7" fmla="*/ 158 h 161"/>
                <a:gd name="T8" fmla="*/ 2 w 98"/>
                <a:gd name="T9" fmla="*/ 158 h 161"/>
                <a:gd name="T10" fmla="*/ 0 w 98"/>
                <a:gd name="T11" fmla="*/ 156 h 161"/>
                <a:gd name="T12" fmla="*/ 0 w 98"/>
                <a:gd name="T13" fmla="*/ 3 h 161"/>
                <a:gd name="T14" fmla="*/ 2 w 98"/>
                <a:gd name="T15" fmla="*/ 0 h 161"/>
                <a:gd name="T16" fmla="*/ 23 w 98"/>
                <a:gd name="T17" fmla="*/ 0 h 161"/>
                <a:gd name="T18" fmla="*/ 26 w 98"/>
                <a:gd name="T19" fmla="*/ 3 h 161"/>
                <a:gd name="T20" fmla="*/ 26 w 98"/>
                <a:gd name="T21" fmla="*/ 57 h 161"/>
                <a:gd name="T22" fmla="*/ 26 w 98"/>
                <a:gd name="T23" fmla="*/ 57 h 161"/>
                <a:gd name="T24" fmla="*/ 56 w 98"/>
                <a:gd name="T25" fmla="*/ 44 h 161"/>
                <a:gd name="T26" fmla="*/ 94 w 98"/>
                <a:gd name="T27" fmla="*/ 71 h 161"/>
                <a:gd name="T28" fmla="*/ 98 w 98"/>
                <a:gd name="T29" fmla="*/ 102 h 161"/>
                <a:gd name="T30" fmla="*/ 94 w 98"/>
                <a:gd name="T31" fmla="*/ 134 h 161"/>
                <a:gd name="T32" fmla="*/ 56 w 98"/>
                <a:gd name="T33" fmla="*/ 161 h 161"/>
                <a:gd name="T34" fmla="*/ 26 w 98"/>
                <a:gd name="T35" fmla="*/ 147 h 161"/>
                <a:gd name="T36" fmla="*/ 69 w 98"/>
                <a:gd name="T37" fmla="*/ 123 h 161"/>
                <a:gd name="T38" fmla="*/ 72 w 98"/>
                <a:gd name="T39" fmla="*/ 102 h 161"/>
                <a:gd name="T40" fmla="*/ 69 w 98"/>
                <a:gd name="T41" fmla="*/ 81 h 161"/>
                <a:gd name="T42" fmla="*/ 49 w 98"/>
                <a:gd name="T43" fmla="*/ 67 h 161"/>
                <a:gd name="T44" fmla="*/ 28 w 98"/>
                <a:gd name="T45" fmla="*/ 81 h 161"/>
                <a:gd name="T46" fmla="*/ 26 w 98"/>
                <a:gd name="T47" fmla="*/ 102 h 161"/>
                <a:gd name="T48" fmla="*/ 28 w 98"/>
                <a:gd name="T49" fmla="*/ 123 h 161"/>
                <a:gd name="T50" fmla="*/ 49 w 98"/>
                <a:gd name="T51" fmla="*/ 137 h 161"/>
                <a:gd name="T52" fmla="*/ 69 w 98"/>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61">
                  <a:moveTo>
                    <a:pt x="26" y="147"/>
                  </a:moveTo>
                  <a:cubicBezTo>
                    <a:pt x="26" y="147"/>
                    <a:pt x="26" y="147"/>
                    <a:pt x="26" y="147"/>
                  </a:cubicBezTo>
                  <a:cubicBezTo>
                    <a:pt x="26" y="156"/>
                    <a:pt x="26" y="156"/>
                    <a:pt x="26" y="156"/>
                  </a:cubicBezTo>
                  <a:cubicBezTo>
                    <a:pt x="26" y="157"/>
                    <a:pt x="25" y="158"/>
                    <a:pt x="23" y="158"/>
                  </a:cubicBezTo>
                  <a:cubicBezTo>
                    <a:pt x="2" y="158"/>
                    <a:pt x="2" y="158"/>
                    <a:pt x="2" y="158"/>
                  </a:cubicBezTo>
                  <a:cubicBezTo>
                    <a:pt x="1" y="158"/>
                    <a:pt x="0" y="157"/>
                    <a:pt x="0" y="156"/>
                  </a:cubicBezTo>
                  <a:cubicBezTo>
                    <a:pt x="0" y="3"/>
                    <a:pt x="0" y="3"/>
                    <a:pt x="0" y="3"/>
                  </a:cubicBezTo>
                  <a:cubicBezTo>
                    <a:pt x="0" y="1"/>
                    <a:pt x="1" y="0"/>
                    <a:pt x="2" y="0"/>
                  </a:cubicBezTo>
                  <a:cubicBezTo>
                    <a:pt x="23" y="0"/>
                    <a:pt x="23" y="0"/>
                    <a:pt x="23" y="0"/>
                  </a:cubicBezTo>
                  <a:cubicBezTo>
                    <a:pt x="25" y="0"/>
                    <a:pt x="26" y="1"/>
                    <a:pt x="26" y="3"/>
                  </a:cubicBezTo>
                  <a:cubicBezTo>
                    <a:pt x="26" y="57"/>
                    <a:pt x="26" y="57"/>
                    <a:pt x="26" y="57"/>
                  </a:cubicBezTo>
                  <a:cubicBezTo>
                    <a:pt x="26" y="57"/>
                    <a:pt x="26" y="57"/>
                    <a:pt x="26" y="57"/>
                  </a:cubicBezTo>
                  <a:cubicBezTo>
                    <a:pt x="31" y="49"/>
                    <a:pt x="40" y="44"/>
                    <a:pt x="56" y="44"/>
                  </a:cubicBezTo>
                  <a:cubicBezTo>
                    <a:pt x="75" y="44"/>
                    <a:pt x="88" y="53"/>
                    <a:pt x="94" y="71"/>
                  </a:cubicBezTo>
                  <a:cubicBezTo>
                    <a:pt x="97" y="79"/>
                    <a:pt x="98" y="87"/>
                    <a:pt x="98" y="102"/>
                  </a:cubicBezTo>
                  <a:cubicBezTo>
                    <a:pt x="98" y="117"/>
                    <a:pt x="97" y="125"/>
                    <a:pt x="94" y="134"/>
                  </a:cubicBezTo>
                  <a:cubicBezTo>
                    <a:pt x="88" y="151"/>
                    <a:pt x="75" y="161"/>
                    <a:pt x="56" y="161"/>
                  </a:cubicBezTo>
                  <a:cubicBezTo>
                    <a:pt x="40" y="161"/>
                    <a:pt x="31" y="155"/>
                    <a:pt x="26" y="147"/>
                  </a:cubicBezTo>
                  <a:close/>
                  <a:moveTo>
                    <a:pt x="69" y="123"/>
                  </a:moveTo>
                  <a:cubicBezTo>
                    <a:pt x="71" y="118"/>
                    <a:pt x="72" y="112"/>
                    <a:pt x="72" y="102"/>
                  </a:cubicBezTo>
                  <a:cubicBezTo>
                    <a:pt x="72" y="92"/>
                    <a:pt x="71" y="86"/>
                    <a:pt x="69" y="81"/>
                  </a:cubicBezTo>
                  <a:cubicBezTo>
                    <a:pt x="66" y="72"/>
                    <a:pt x="59" y="67"/>
                    <a:pt x="49" y="67"/>
                  </a:cubicBezTo>
                  <a:cubicBezTo>
                    <a:pt x="38" y="67"/>
                    <a:pt x="31" y="72"/>
                    <a:pt x="28" y="81"/>
                  </a:cubicBezTo>
                  <a:cubicBezTo>
                    <a:pt x="26" y="86"/>
                    <a:pt x="26" y="92"/>
                    <a:pt x="26" y="102"/>
                  </a:cubicBezTo>
                  <a:cubicBezTo>
                    <a:pt x="26" y="112"/>
                    <a:pt x="26" y="118"/>
                    <a:pt x="28" y="123"/>
                  </a:cubicBezTo>
                  <a:cubicBezTo>
                    <a:pt x="31" y="132"/>
                    <a:pt x="38" y="137"/>
                    <a:pt x="49" y="137"/>
                  </a:cubicBezTo>
                  <a:cubicBezTo>
                    <a:pt x="59" y="137"/>
                    <a:pt x="66" y="132"/>
                    <a:pt x="69"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4" name="Freeform 65"/>
            <p:cNvSpPr>
              <a:spLocks noEditPoints="1"/>
            </p:cNvSpPr>
            <p:nvPr userDrawn="1"/>
          </p:nvSpPr>
          <p:spPr bwMode="auto">
            <a:xfrm>
              <a:off x="4676443" y="1492997"/>
              <a:ext cx="177734" cy="208734"/>
            </a:xfrm>
            <a:custGeom>
              <a:avLst/>
              <a:gdLst>
                <a:gd name="T0" fmla="*/ 4 w 100"/>
                <a:gd name="T1" fmla="*/ 86 h 117"/>
                <a:gd name="T2" fmla="*/ 0 w 100"/>
                <a:gd name="T3" fmla="*/ 58 h 117"/>
                <a:gd name="T4" fmla="*/ 4 w 100"/>
                <a:gd name="T5" fmla="*/ 31 h 117"/>
                <a:gd name="T6" fmla="*/ 50 w 100"/>
                <a:gd name="T7" fmla="*/ 0 h 117"/>
                <a:gd name="T8" fmla="*/ 96 w 100"/>
                <a:gd name="T9" fmla="*/ 31 h 117"/>
                <a:gd name="T10" fmla="*/ 100 w 100"/>
                <a:gd name="T11" fmla="*/ 58 h 117"/>
                <a:gd name="T12" fmla="*/ 96 w 100"/>
                <a:gd name="T13" fmla="*/ 86 h 117"/>
                <a:gd name="T14" fmla="*/ 50 w 100"/>
                <a:gd name="T15" fmla="*/ 117 h 117"/>
                <a:gd name="T16" fmla="*/ 4 w 100"/>
                <a:gd name="T17" fmla="*/ 86 h 117"/>
                <a:gd name="T18" fmla="*/ 71 w 100"/>
                <a:gd name="T19" fmla="*/ 79 h 117"/>
                <a:gd name="T20" fmla="*/ 73 w 100"/>
                <a:gd name="T21" fmla="*/ 58 h 117"/>
                <a:gd name="T22" fmla="*/ 71 w 100"/>
                <a:gd name="T23" fmla="*/ 38 h 117"/>
                <a:gd name="T24" fmla="*/ 50 w 100"/>
                <a:gd name="T25" fmla="*/ 23 h 117"/>
                <a:gd name="T26" fmla="*/ 29 w 100"/>
                <a:gd name="T27" fmla="*/ 38 h 117"/>
                <a:gd name="T28" fmla="*/ 27 w 100"/>
                <a:gd name="T29" fmla="*/ 58 h 117"/>
                <a:gd name="T30" fmla="*/ 29 w 100"/>
                <a:gd name="T31" fmla="*/ 79 h 117"/>
                <a:gd name="T32" fmla="*/ 50 w 100"/>
                <a:gd name="T33" fmla="*/ 93 h 117"/>
                <a:gd name="T34" fmla="*/ 71 w 100"/>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17">
                  <a:moveTo>
                    <a:pt x="4" y="86"/>
                  </a:moveTo>
                  <a:cubicBezTo>
                    <a:pt x="2" y="78"/>
                    <a:pt x="0" y="70"/>
                    <a:pt x="0" y="58"/>
                  </a:cubicBezTo>
                  <a:cubicBezTo>
                    <a:pt x="0" y="46"/>
                    <a:pt x="2" y="38"/>
                    <a:pt x="4" y="31"/>
                  </a:cubicBezTo>
                  <a:cubicBezTo>
                    <a:pt x="10" y="11"/>
                    <a:pt x="28" y="0"/>
                    <a:pt x="50" y="0"/>
                  </a:cubicBezTo>
                  <a:cubicBezTo>
                    <a:pt x="73" y="0"/>
                    <a:pt x="90" y="11"/>
                    <a:pt x="96" y="31"/>
                  </a:cubicBezTo>
                  <a:cubicBezTo>
                    <a:pt x="99" y="38"/>
                    <a:pt x="100" y="46"/>
                    <a:pt x="100" y="58"/>
                  </a:cubicBezTo>
                  <a:cubicBezTo>
                    <a:pt x="100" y="70"/>
                    <a:pt x="99" y="78"/>
                    <a:pt x="96" y="86"/>
                  </a:cubicBezTo>
                  <a:cubicBezTo>
                    <a:pt x="90" y="105"/>
                    <a:pt x="73" y="117"/>
                    <a:pt x="50" y="117"/>
                  </a:cubicBezTo>
                  <a:cubicBezTo>
                    <a:pt x="28" y="117"/>
                    <a:pt x="10" y="105"/>
                    <a:pt x="4" y="86"/>
                  </a:cubicBezTo>
                  <a:close/>
                  <a:moveTo>
                    <a:pt x="71" y="79"/>
                  </a:moveTo>
                  <a:cubicBezTo>
                    <a:pt x="73" y="73"/>
                    <a:pt x="73" y="68"/>
                    <a:pt x="73" y="58"/>
                  </a:cubicBezTo>
                  <a:cubicBezTo>
                    <a:pt x="73" y="49"/>
                    <a:pt x="73" y="44"/>
                    <a:pt x="71" y="38"/>
                  </a:cubicBezTo>
                  <a:cubicBezTo>
                    <a:pt x="68" y="28"/>
                    <a:pt x="61" y="23"/>
                    <a:pt x="50" y="23"/>
                  </a:cubicBezTo>
                  <a:cubicBezTo>
                    <a:pt x="40" y="23"/>
                    <a:pt x="32" y="28"/>
                    <a:pt x="29" y="38"/>
                  </a:cubicBezTo>
                  <a:cubicBezTo>
                    <a:pt x="27" y="44"/>
                    <a:pt x="27" y="49"/>
                    <a:pt x="27" y="58"/>
                  </a:cubicBezTo>
                  <a:cubicBezTo>
                    <a:pt x="27" y="68"/>
                    <a:pt x="27" y="73"/>
                    <a:pt x="29" y="79"/>
                  </a:cubicBezTo>
                  <a:cubicBezTo>
                    <a:pt x="32" y="88"/>
                    <a:pt x="40" y="93"/>
                    <a:pt x="50" y="93"/>
                  </a:cubicBezTo>
                  <a:cubicBezTo>
                    <a:pt x="61" y="93"/>
                    <a:pt x="68" y="88"/>
                    <a:pt x="71"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5" name="Freeform 66"/>
            <p:cNvSpPr>
              <a:spLocks/>
            </p:cNvSpPr>
            <p:nvPr userDrawn="1"/>
          </p:nvSpPr>
          <p:spPr bwMode="auto">
            <a:xfrm>
              <a:off x="4891377" y="1497130"/>
              <a:ext cx="167400" cy="204601"/>
            </a:xfrm>
            <a:custGeom>
              <a:avLst/>
              <a:gdLst>
                <a:gd name="T0" fmla="*/ 70 w 94"/>
                <a:gd name="T1" fmla="*/ 112 h 115"/>
                <a:gd name="T2" fmla="*/ 68 w 94"/>
                <a:gd name="T3" fmla="*/ 110 h 115"/>
                <a:gd name="T4" fmla="*/ 68 w 94"/>
                <a:gd name="T5" fmla="*/ 102 h 115"/>
                <a:gd name="T6" fmla="*/ 68 w 94"/>
                <a:gd name="T7" fmla="*/ 102 h 115"/>
                <a:gd name="T8" fmla="*/ 39 w 94"/>
                <a:gd name="T9" fmla="*/ 115 h 115"/>
                <a:gd name="T10" fmla="*/ 0 w 94"/>
                <a:gd name="T11" fmla="*/ 73 h 115"/>
                <a:gd name="T12" fmla="*/ 0 w 94"/>
                <a:gd name="T13" fmla="*/ 3 h 115"/>
                <a:gd name="T14" fmla="*/ 3 w 94"/>
                <a:gd name="T15" fmla="*/ 0 h 115"/>
                <a:gd name="T16" fmla="*/ 24 w 94"/>
                <a:gd name="T17" fmla="*/ 0 h 115"/>
                <a:gd name="T18" fmla="*/ 26 w 94"/>
                <a:gd name="T19" fmla="*/ 3 h 115"/>
                <a:gd name="T20" fmla="*/ 26 w 94"/>
                <a:gd name="T21" fmla="*/ 67 h 115"/>
                <a:gd name="T22" fmla="*/ 47 w 94"/>
                <a:gd name="T23" fmla="*/ 91 h 115"/>
                <a:gd name="T24" fmla="*/ 68 w 94"/>
                <a:gd name="T25" fmla="*/ 67 h 115"/>
                <a:gd name="T26" fmla="*/ 68 w 94"/>
                <a:gd name="T27" fmla="*/ 3 h 115"/>
                <a:gd name="T28" fmla="*/ 70 w 94"/>
                <a:gd name="T29" fmla="*/ 0 h 115"/>
                <a:gd name="T30" fmla="*/ 91 w 94"/>
                <a:gd name="T31" fmla="*/ 0 h 115"/>
                <a:gd name="T32" fmla="*/ 94 w 94"/>
                <a:gd name="T33" fmla="*/ 3 h 115"/>
                <a:gd name="T34" fmla="*/ 94 w 94"/>
                <a:gd name="T35" fmla="*/ 110 h 115"/>
                <a:gd name="T36" fmla="*/ 91 w 94"/>
                <a:gd name="T37" fmla="*/ 112 h 115"/>
                <a:gd name="T38" fmla="*/ 70 w 94"/>
                <a:gd name="T39" fmla="*/ 1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5">
                  <a:moveTo>
                    <a:pt x="70" y="112"/>
                  </a:moveTo>
                  <a:cubicBezTo>
                    <a:pt x="69" y="112"/>
                    <a:pt x="68" y="111"/>
                    <a:pt x="68" y="110"/>
                  </a:cubicBezTo>
                  <a:cubicBezTo>
                    <a:pt x="68" y="102"/>
                    <a:pt x="68" y="102"/>
                    <a:pt x="68" y="102"/>
                  </a:cubicBezTo>
                  <a:cubicBezTo>
                    <a:pt x="68" y="102"/>
                    <a:pt x="68" y="102"/>
                    <a:pt x="68" y="102"/>
                  </a:cubicBezTo>
                  <a:cubicBezTo>
                    <a:pt x="62" y="109"/>
                    <a:pt x="53" y="115"/>
                    <a:pt x="39" y="115"/>
                  </a:cubicBezTo>
                  <a:cubicBezTo>
                    <a:pt x="15" y="115"/>
                    <a:pt x="0" y="97"/>
                    <a:pt x="0" y="73"/>
                  </a:cubicBezTo>
                  <a:cubicBezTo>
                    <a:pt x="0" y="3"/>
                    <a:pt x="0" y="3"/>
                    <a:pt x="0" y="3"/>
                  </a:cubicBezTo>
                  <a:cubicBezTo>
                    <a:pt x="0" y="1"/>
                    <a:pt x="1" y="0"/>
                    <a:pt x="3" y="0"/>
                  </a:cubicBezTo>
                  <a:cubicBezTo>
                    <a:pt x="24" y="0"/>
                    <a:pt x="24" y="0"/>
                    <a:pt x="24" y="0"/>
                  </a:cubicBezTo>
                  <a:cubicBezTo>
                    <a:pt x="25" y="0"/>
                    <a:pt x="26" y="1"/>
                    <a:pt x="26" y="3"/>
                  </a:cubicBezTo>
                  <a:cubicBezTo>
                    <a:pt x="26" y="67"/>
                    <a:pt x="26" y="67"/>
                    <a:pt x="26" y="67"/>
                  </a:cubicBezTo>
                  <a:cubicBezTo>
                    <a:pt x="26" y="81"/>
                    <a:pt x="33" y="91"/>
                    <a:pt x="47" y="91"/>
                  </a:cubicBezTo>
                  <a:cubicBezTo>
                    <a:pt x="60" y="91"/>
                    <a:pt x="68" y="81"/>
                    <a:pt x="68" y="67"/>
                  </a:cubicBezTo>
                  <a:cubicBezTo>
                    <a:pt x="68" y="3"/>
                    <a:pt x="68" y="3"/>
                    <a:pt x="68" y="3"/>
                  </a:cubicBezTo>
                  <a:cubicBezTo>
                    <a:pt x="68" y="1"/>
                    <a:pt x="69" y="0"/>
                    <a:pt x="70" y="0"/>
                  </a:cubicBezTo>
                  <a:cubicBezTo>
                    <a:pt x="91" y="0"/>
                    <a:pt x="91" y="0"/>
                    <a:pt x="91" y="0"/>
                  </a:cubicBezTo>
                  <a:cubicBezTo>
                    <a:pt x="93" y="0"/>
                    <a:pt x="94" y="1"/>
                    <a:pt x="94" y="3"/>
                  </a:cubicBezTo>
                  <a:cubicBezTo>
                    <a:pt x="94" y="110"/>
                    <a:pt x="94" y="110"/>
                    <a:pt x="94" y="110"/>
                  </a:cubicBezTo>
                  <a:cubicBezTo>
                    <a:pt x="94" y="111"/>
                    <a:pt x="93" y="112"/>
                    <a:pt x="91" y="112"/>
                  </a:cubicBez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6" name="Freeform 67"/>
            <p:cNvSpPr>
              <a:spLocks/>
            </p:cNvSpPr>
            <p:nvPr userDrawn="1"/>
          </p:nvSpPr>
          <p:spPr bwMode="auto">
            <a:xfrm>
              <a:off x="5108377" y="1492997"/>
              <a:ext cx="142600" cy="204601"/>
            </a:xfrm>
            <a:custGeom>
              <a:avLst/>
              <a:gdLst>
                <a:gd name="T0" fmla="*/ 3 w 80"/>
                <a:gd name="T1" fmla="*/ 114 h 114"/>
                <a:gd name="T2" fmla="*/ 0 w 80"/>
                <a:gd name="T3" fmla="*/ 112 h 114"/>
                <a:gd name="T4" fmla="*/ 0 w 80"/>
                <a:gd name="T5" fmla="*/ 5 h 114"/>
                <a:gd name="T6" fmla="*/ 3 w 80"/>
                <a:gd name="T7" fmla="*/ 2 h 114"/>
                <a:gd name="T8" fmla="*/ 24 w 80"/>
                <a:gd name="T9" fmla="*/ 2 h 114"/>
                <a:gd name="T10" fmla="*/ 26 w 80"/>
                <a:gd name="T11" fmla="*/ 5 h 114"/>
                <a:gd name="T12" fmla="*/ 26 w 80"/>
                <a:gd name="T13" fmla="*/ 14 h 114"/>
                <a:gd name="T14" fmla="*/ 27 w 80"/>
                <a:gd name="T15" fmla="*/ 14 h 114"/>
                <a:gd name="T16" fmla="*/ 56 w 80"/>
                <a:gd name="T17" fmla="*/ 0 h 114"/>
                <a:gd name="T18" fmla="*/ 79 w 80"/>
                <a:gd name="T19" fmla="*/ 9 h 114"/>
                <a:gd name="T20" fmla="*/ 79 w 80"/>
                <a:gd name="T21" fmla="*/ 12 h 114"/>
                <a:gd name="T22" fmla="*/ 67 w 80"/>
                <a:gd name="T23" fmla="*/ 28 h 114"/>
                <a:gd name="T24" fmla="*/ 64 w 80"/>
                <a:gd name="T25" fmla="*/ 28 h 114"/>
                <a:gd name="T26" fmla="*/ 47 w 80"/>
                <a:gd name="T27" fmla="*/ 23 h 114"/>
                <a:gd name="T28" fmla="*/ 26 w 80"/>
                <a:gd name="T29" fmla="*/ 51 h 114"/>
                <a:gd name="T30" fmla="*/ 26 w 80"/>
                <a:gd name="T31" fmla="*/ 112 h 114"/>
                <a:gd name="T32" fmla="*/ 24 w 80"/>
                <a:gd name="T33" fmla="*/ 114 h 114"/>
                <a:gd name="T34" fmla="*/ 3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3" y="114"/>
                  </a:move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4"/>
                    <a:pt x="26" y="14"/>
                    <a:pt x="26" y="14"/>
                  </a:cubicBezTo>
                  <a:cubicBezTo>
                    <a:pt x="27" y="14"/>
                    <a:pt x="27" y="14"/>
                    <a:pt x="27" y="14"/>
                  </a:cubicBezTo>
                  <a:cubicBezTo>
                    <a:pt x="32" y="6"/>
                    <a:pt x="41" y="0"/>
                    <a:pt x="56" y="0"/>
                  </a:cubicBezTo>
                  <a:cubicBezTo>
                    <a:pt x="64" y="0"/>
                    <a:pt x="73" y="3"/>
                    <a:pt x="79" y="9"/>
                  </a:cubicBezTo>
                  <a:cubicBezTo>
                    <a:pt x="80" y="10"/>
                    <a:pt x="80" y="11"/>
                    <a:pt x="79" y="12"/>
                  </a:cubicBezTo>
                  <a:cubicBezTo>
                    <a:pt x="67" y="28"/>
                    <a:pt x="67" y="28"/>
                    <a:pt x="67" y="28"/>
                  </a:cubicBezTo>
                  <a:cubicBezTo>
                    <a:pt x="66" y="29"/>
                    <a:pt x="65" y="29"/>
                    <a:pt x="64" y="28"/>
                  </a:cubicBezTo>
                  <a:cubicBezTo>
                    <a:pt x="59" y="25"/>
                    <a:pt x="53" y="23"/>
                    <a:pt x="47" y="23"/>
                  </a:cubicBezTo>
                  <a:cubicBezTo>
                    <a:pt x="33" y="23"/>
                    <a:pt x="26" y="33"/>
                    <a:pt x="26" y="51"/>
                  </a:cubicBezTo>
                  <a:cubicBezTo>
                    <a:pt x="26" y="112"/>
                    <a:pt x="26" y="112"/>
                    <a:pt x="26" y="112"/>
                  </a:cubicBezTo>
                  <a:cubicBezTo>
                    <a:pt x="26" y="113"/>
                    <a:pt x="25" y="114"/>
                    <a:pt x="24" y="114"/>
                  </a:cubicBezTo>
                  <a:lnTo>
                    <a:pt x="3"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7" name="Freeform 68"/>
            <p:cNvSpPr>
              <a:spLocks noEditPoints="1"/>
            </p:cNvSpPr>
            <p:nvPr userDrawn="1"/>
          </p:nvSpPr>
          <p:spPr bwMode="auto">
            <a:xfrm>
              <a:off x="5331578"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8" name="Freeform 69"/>
            <p:cNvSpPr>
              <a:spLocks/>
            </p:cNvSpPr>
            <p:nvPr userDrawn="1"/>
          </p:nvSpPr>
          <p:spPr bwMode="auto">
            <a:xfrm>
              <a:off x="5546512" y="1492997"/>
              <a:ext cx="167400" cy="204601"/>
            </a:xfrm>
            <a:custGeom>
              <a:avLst/>
              <a:gdLst>
                <a:gd name="T0" fmla="*/ 71 w 94"/>
                <a:gd name="T1" fmla="*/ 114 h 114"/>
                <a:gd name="T2" fmla="*/ 68 w 94"/>
                <a:gd name="T3" fmla="*/ 112 h 114"/>
                <a:gd name="T4" fmla="*/ 68 w 94"/>
                <a:gd name="T5" fmla="*/ 47 h 114"/>
                <a:gd name="T6" fmla="*/ 47 w 94"/>
                <a:gd name="T7" fmla="*/ 23 h 114"/>
                <a:gd name="T8" fmla="*/ 26 w 94"/>
                <a:gd name="T9" fmla="*/ 47 h 114"/>
                <a:gd name="T10" fmla="*/ 26 w 94"/>
                <a:gd name="T11" fmla="*/ 112 h 114"/>
                <a:gd name="T12" fmla="*/ 24 w 94"/>
                <a:gd name="T13" fmla="*/ 114 h 114"/>
                <a:gd name="T14" fmla="*/ 2 w 94"/>
                <a:gd name="T15" fmla="*/ 114 h 114"/>
                <a:gd name="T16" fmla="*/ 0 w 94"/>
                <a:gd name="T17" fmla="*/ 112 h 114"/>
                <a:gd name="T18" fmla="*/ 0 w 94"/>
                <a:gd name="T19" fmla="*/ 5 h 114"/>
                <a:gd name="T20" fmla="*/ 2 w 94"/>
                <a:gd name="T21" fmla="*/ 2 h 114"/>
                <a:gd name="T22" fmla="*/ 24 w 94"/>
                <a:gd name="T23" fmla="*/ 2 h 114"/>
                <a:gd name="T24" fmla="*/ 26 w 94"/>
                <a:gd name="T25" fmla="*/ 5 h 114"/>
                <a:gd name="T26" fmla="*/ 26 w 94"/>
                <a:gd name="T27" fmla="*/ 13 h 114"/>
                <a:gd name="T28" fmla="*/ 26 w 94"/>
                <a:gd name="T29" fmla="*/ 13 h 114"/>
                <a:gd name="T30" fmla="*/ 56 w 94"/>
                <a:gd name="T31" fmla="*/ 0 h 114"/>
                <a:gd name="T32" fmla="*/ 94 w 94"/>
                <a:gd name="T33" fmla="*/ 41 h 114"/>
                <a:gd name="T34" fmla="*/ 94 w 94"/>
                <a:gd name="T35" fmla="*/ 112 h 114"/>
                <a:gd name="T36" fmla="*/ 92 w 94"/>
                <a:gd name="T37" fmla="*/ 114 h 114"/>
                <a:gd name="T38" fmla="*/ 71 w 94"/>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14">
                  <a:moveTo>
                    <a:pt x="71" y="114"/>
                  </a:moveTo>
                  <a:cubicBezTo>
                    <a:pt x="69" y="114"/>
                    <a:pt x="68" y="113"/>
                    <a:pt x="68" y="112"/>
                  </a:cubicBezTo>
                  <a:cubicBezTo>
                    <a:pt x="68" y="47"/>
                    <a:pt x="68" y="47"/>
                    <a:pt x="68" y="47"/>
                  </a:cubicBezTo>
                  <a:cubicBezTo>
                    <a:pt x="68" y="33"/>
                    <a:pt x="61" y="23"/>
                    <a:pt x="47" y="23"/>
                  </a:cubicBezTo>
                  <a:cubicBezTo>
                    <a:pt x="34" y="23"/>
                    <a:pt x="26" y="33"/>
                    <a:pt x="26" y="47"/>
                  </a:cubicBezTo>
                  <a:cubicBezTo>
                    <a:pt x="26" y="112"/>
                    <a:pt x="26" y="112"/>
                    <a:pt x="26" y="112"/>
                  </a:cubicBezTo>
                  <a:cubicBezTo>
                    <a:pt x="26" y="113"/>
                    <a:pt x="25" y="114"/>
                    <a:pt x="24" y="114"/>
                  </a:cubicBezTo>
                  <a:cubicBezTo>
                    <a:pt x="2" y="114"/>
                    <a:pt x="2" y="114"/>
                    <a:pt x="2" y="114"/>
                  </a:cubicBez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6"/>
                    <a:pt x="41" y="0"/>
                    <a:pt x="56" y="0"/>
                  </a:cubicBezTo>
                  <a:cubicBezTo>
                    <a:pt x="79" y="0"/>
                    <a:pt x="94" y="17"/>
                    <a:pt x="94" y="41"/>
                  </a:cubicBezTo>
                  <a:cubicBezTo>
                    <a:pt x="94" y="112"/>
                    <a:pt x="94" y="112"/>
                    <a:pt x="94" y="112"/>
                  </a:cubicBezTo>
                  <a:cubicBezTo>
                    <a:pt x="94" y="113"/>
                    <a:pt x="93"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19" name="Freeform 70"/>
            <p:cNvSpPr>
              <a:spLocks noEditPoints="1"/>
            </p:cNvSpPr>
            <p:nvPr userDrawn="1"/>
          </p:nvSpPr>
          <p:spPr bwMode="auto">
            <a:xfrm>
              <a:off x="5753179" y="1414463"/>
              <a:ext cx="175667" cy="287267"/>
            </a:xfrm>
            <a:custGeom>
              <a:avLst/>
              <a:gdLst>
                <a:gd name="T0" fmla="*/ 75 w 99"/>
                <a:gd name="T1" fmla="*/ 158 h 161"/>
                <a:gd name="T2" fmla="*/ 73 w 99"/>
                <a:gd name="T3" fmla="*/ 156 h 161"/>
                <a:gd name="T4" fmla="*/ 73 w 99"/>
                <a:gd name="T5" fmla="*/ 147 h 161"/>
                <a:gd name="T6" fmla="*/ 73 w 99"/>
                <a:gd name="T7" fmla="*/ 147 h 161"/>
                <a:gd name="T8" fmla="*/ 43 w 99"/>
                <a:gd name="T9" fmla="*/ 161 h 161"/>
                <a:gd name="T10" fmla="*/ 4 w 99"/>
                <a:gd name="T11" fmla="*/ 134 h 161"/>
                <a:gd name="T12" fmla="*/ 0 w 99"/>
                <a:gd name="T13" fmla="*/ 102 h 161"/>
                <a:gd name="T14" fmla="*/ 4 w 99"/>
                <a:gd name="T15" fmla="*/ 71 h 161"/>
                <a:gd name="T16" fmla="*/ 43 w 99"/>
                <a:gd name="T17" fmla="*/ 44 h 161"/>
                <a:gd name="T18" fmla="*/ 73 w 99"/>
                <a:gd name="T19" fmla="*/ 57 h 161"/>
                <a:gd name="T20" fmla="*/ 73 w 99"/>
                <a:gd name="T21" fmla="*/ 57 h 161"/>
                <a:gd name="T22" fmla="*/ 73 w 99"/>
                <a:gd name="T23" fmla="*/ 3 h 161"/>
                <a:gd name="T24" fmla="*/ 75 w 99"/>
                <a:gd name="T25" fmla="*/ 0 h 161"/>
                <a:gd name="T26" fmla="*/ 97 w 99"/>
                <a:gd name="T27" fmla="*/ 0 h 161"/>
                <a:gd name="T28" fmla="*/ 99 w 99"/>
                <a:gd name="T29" fmla="*/ 3 h 161"/>
                <a:gd name="T30" fmla="*/ 99 w 99"/>
                <a:gd name="T31" fmla="*/ 156 h 161"/>
                <a:gd name="T32" fmla="*/ 97 w 99"/>
                <a:gd name="T33" fmla="*/ 158 h 161"/>
                <a:gd name="T34" fmla="*/ 75 w 99"/>
                <a:gd name="T35" fmla="*/ 158 h 161"/>
                <a:gd name="T36" fmla="*/ 71 w 99"/>
                <a:gd name="T37" fmla="*/ 123 h 161"/>
                <a:gd name="T38" fmla="*/ 73 w 99"/>
                <a:gd name="T39" fmla="*/ 102 h 161"/>
                <a:gd name="T40" fmla="*/ 71 w 99"/>
                <a:gd name="T41" fmla="*/ 81 h 161"/>
                <a:gd name="T42" fmla="*/ 50 w 99"/>
                <a:gd name="T43" fmla="*/ 67 h 161"/>
                <a:gd name="T44" fmla="*/ 29 w 99"/>
                <a:gd name="T45" fmla="*/ 81 h 161"/>
                <a:gd name="T46" fmla="*/ 27 w 99"/>
                <a:gd name="T47" fmla="*/ 102 h 161"/>
                <a:gd name="T48" fmla="*/ 29 w 99"/>
                <a:gd name="T49" fmla="*/ 123 h 161"/>
                <a:gd name="T50" fmla="*/ 50 w 99"/>
                <a:gd name="T51" fmla="*/ 137 h 161"/>
                <a:gd name="T52" fmla="*/ 71 w 99"/>
                <a:gd name="T53" fmla="*/ 12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61">
                  <a:moveTo>
                    <a:pt x="75" y="158"/>
                  </a:moveTo>
                  <a:cubicBezTo>
                    <a:pt x="74" y="158"/>
                    <a:pt x="73" y="157"/>
                    <a:pt x="73" y="156"/>
                  </a:cubicBezTo>
                  <a:cubicBezTo>
                    <a:pt x="73" y="147"/>
                    <a:pt x="73" y="147"/>
                    <a:pt x="73" y="147"/>
                  </a:cubicBezTo>
                  <a:cubicBezTo>
                    <a:pt x="73" y="147"/>
                    <a:pt x="73" y="147"/>
                    <a:pt x="73" y="147"/>
                  </a:cubicBezTo>
                  <a:cubicBezTo>
                    <a:pt x="67" y="155"/>
                    <a:pt x="58" y="161"/>
                    <a:pt x="43" y="161"/>
                  </a:cubicBezTo>
                  <a:cubicBezTo>
                    <a:pt x="24" y="161"/>
                    <a:pt x="10" y="151"/>
                    <a:pt x="4" y="134"/>
                  </a:cubicBezTo>
                  <a:cubicBezTo>
                    <a:pt x="2" y="125"/>
                    <a:pt x="0" y="117"/>
                    <a:pt x="0" y="102"/>
                  </a:cubicBezTo>
                  <a:cubicBezTo>
                    <a:pt x="0" y="87"/>
                    <a:pt x="2" y="79"/>
                    <a:pt x="4" y="71"/>
                  </a:cubicBezTo>
                  <a:cubicBezTo>
                    <a:pt x="10" y="53"/>
                    <a:pt x="24" y="44"/>
                    <a:pt x="43" y="44"/>
                  </a:cubicBezTo>
                  <a:cubicBezTo>
                    <a:pt x="58" y="44"/>
                    <a:pt x="67" y="49"/>
                    <a:pt x="73" y="57"/>
                  </a:cubicBezTo>
                  <a:cubicBezTo>
                    <a:pt x="73" y="57"/>
                    <a:pt x="73" y="57"/>
                    <a:pt x="73" y="57"/>
                  </a:cubicBezTo>
                  <a:cubicBezTo>
                    <a:pt x="73" y="3"/>
                    <a:pt x="73" y="3"/>
                    <a:pt x="73" y="3"/>
                  </a:cubicBezTo>
                  <a:cubicBezTo>
                    <a:pt x="73" y="1"/>
                    <a:pt x="74" y="0"/>
                    <a:pt x="75" y="0"/>
                  </a:cubicBezTo>
                  <a:cubicBezTo>
                    <a:pt x="97" y="0"/>
                    <a:pt x="97" y="0"/>
                    <a:pt x="97" y="0"/>
                  </a:cubicBezTo>
                  <a:cubicBezTo>
                    <a:pt x="98" y="0"/>
                    <a:pt x="99" y="1"/>
                    <a:pt x="99" y="3"/>
                  </a:cubicBezTo>
                  <a:cubicBezTo>
                    <a:pt x="99" y="156"/>
                    <a:pt x="99" y="156"/>
                    <a:pt x="99" y="156"/>
                  </a:cubicBezTo>
                  <a:cubicBezTo>
                    <a:pt x="99" y="157"/>
                    <a:pt x="98" y="158"/>
                    <a:pt x="97" y="158"/>
                  </a:cubicBezTo>
                  <a:lnTo>
                    <a:pt x="75" y="158"/>
                  </a:lnTo>
                  <a:close/>
                  <a:moveTo>
                    <a:pt x="71" y="123"/>
                  </a:moveTo>
                  <a:cubicBezTo>
                    <a:pt x="72" y="118"/>
                    <a:pt x="73" y="112"/>
                    <a:pt x="73" y="102"/>
                  </a:cubicBezTo>
                  <a:cubicBezTo>
                    <a:pt x="73" y="92"/>
                    <a:pt x="72" y="86"/>
                    <a:pt x="71" y="81"/>
                  </a:cubicBezTo>
                  <a:cubicBezTo>
                    <a:pt x="68" y="72"/>
                    <a:pt x="60" y="67"/>
                    <a:pt x="50" y="67"/>
                  </a:cubicBezTo>
                  <a:cubicBezTo>
                    <a:pt x="39" y="67"/>
                    <a:pt x="32" y="72"/>
                    <a:pt x="29" y="81"/>
                  </a:cubicBezTo>
                  <a:cubicBezTo>
                    <a:pt x="28" y="86"/>
                    <a:pt x="27" y="92"/>
                    <a:pt x="27" y="102"/>
                  </a:cubicBezTo>
                  <a:cubicBezTo>
                    <a:pt x="27" y="112"/>
                    <a:pt x="28" y="118"/>
                    <a:pt x="29" y="123"/>
                  </a:cubicBezTo>
                  <a:cubicBezTo>
                    <a:pt x="32" y="132"/>
                    <a:pt x="39" y="137"/>
                    <a:pt x="50" y="137"/>
                  </a:cubicBezTo>
                  <a:cubicBezTo>
                    <a:pt x="60" y="137"/>
                    <a:pt x="68" y="132"/>
                    <a:pt x="71"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0" name="Freeform 71"/>
            <p:cNvSpPr>
              <a:spLocks/>
            </p:cNvSpPr>
            <p:nvPr userDrawn="1"/>
          </p:nvSpPr>
          <p:spPr bwMode="auto">
            <a:xfrm>
              <a:off x="6023913" y="1414463"/>
              <a:ext cx="328601" cy="283134"/>
            </a:xfrm>
            <a:custGeom>
              <a:avLst/>
              <a:gdLst>
                <a:gd name="T0" fmla="*/ 125 w 184"/>
                <a:gd name="T1" fmla="*/ 158 h 158"/>
                <a:gd name="T2" fmla="*/ 122 w 184"/>
                <a:gd name="T3" fmla="*/ 156 h 158"/>
                <a:gd name="T4" fmla="*/ 92 w 184"/>
                <a:gd name="T5" fmla="*/ 48 h 158"/>
                <a:gd name="T6" fmla="*/ 92 w 184"/>
                <a:gd name="T7" fmla="*/ 48 h 158"/>
                <a:gd name="T8" fmla="*/ 61 w 184"/>
                <a:gd name="T9" fmla="*/ 156 h 158"/>
                <a:gd name="T10" fmla="*/ 59 w 184"/>
                <a:gd name="T11" fmla="*/ 158 h 158"/>
                <a:gd name="T12" fmla="*/ 41 w 184"/>
                <a:gd name="T13" fmla="*/ 158 h 158"/>
                <a:gd name="T14" fmla="*/ 39 w 184"/>
                <a:gd name="T15" fmla="*/ 156 h 158"/>
                <a:gd name="T16" fmla="*/ 0 w 184"/>
                <a:gd name="T17" fmla="*/ 3 h 158"/>
                <a:gd name="T18" fmla="*/ 2 w 184"/>
                <a:gd name="T19" fmla="*/ 0 h 158"/>
                <a:gd name="T20" fmla="*/ 23 w 184"/>
                <a:gd name="T21" fmla="*/ 0 h 158"/>
                <a:gd name="T22" fmla="*/ 26 w 184"/>
                <a:gd name="T23" fmla="*/ 3 h 158"/>
                <a:gd name="T24" fmla="*/ 51 w 184"/>
                <a:gd name="T25" fmla="*/ 109 h 158"/>
                <a:gd name="T26" fmla="*/ 52 w 184"/>
                <a:gd name="T27" fmla="*/ 109 h 158"/>
                <a:gd name="T28" fmla="*/ 81 w 184"/>
                <a:gd name="T29" fmla="*/ 3 h 158"/>
                <a:gd name="T30" fmla="*/ 84 w 184"/>
                <a:gd name="T31" fmla="*/ 0 h 158"/>
                <a:gd name="T32" fmla="*/ 100 w 184"/>
                <a:gd name="T33" fmla="*/ 0 h 158"/>
                <a:gd name="T34" fmla="*/ 103 w 184"/>
                <a:gd name="T35" fmla="*/ 3 h 158"/>
                <a:gd name="T36" fmla="*/ 133 w 184"/>
                <a:gd name="T37" fmla="*/ 109 h 158"/>
                <a:gd name="T38" fmla="*/ 133 w 184"/>
                <a:gd name="T39" fmla="*/ 109 h 158"/>
                <a:gd name="T40" fmla="*/ 158 w 184"/>
                <a:gd name="T41" fmla="*/ 3 h 158"/>
                <a:gd name="T42" fmla="*/ 161 w 184"/>
                <a:gd name="T43" fmla="*/ 0 h 158"/>
                <a:gd name="T44" fmla="*/ 182 w 184"/>
                <a:gd name="T45" fmla="*/ 0 h 158"/>
                <a:gd name="T46" fmla="*/ 184 w 184"/>
                <a:gd name="T47" fmla="*/ 3 h 158"/>
                <a:gd name="T48" fmla="*/ 146 w 184"/>
                <a:gd name="T49" fmla="*/ 156 h 158"/>
                <a:gd name="T50" fmla="*/ 143 w 184"/>
                <a:gd name="T51" fmla="*/ 158 h 158"/>
                <a:gd name="T52" fmla="*/ 125 w 184"/>
                <a:gd name="T53"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4" h="158">
                  <a:moveTo>
                    <a:pt x="125" y="158"/>
                  </a:moveTo>
                  <a:cubicBezTo>
                    <a:pt x="124" y="158"/>
                    <a:pt x="123" y="157"/>
                    <a:pt x="122" y="156"/>
                  </a:cubicBezTo>
                  <a:cubicBezTo>
                    <a:pt x="92" y="48"/>
                    <a:pt x="92" y="48"/>
                    <a:pt x="92" y="48"/>
                  </a:cubicBezTo>
                  <a:cubicBezTo>
                    <a:pt x="92" y="48"/>
                    <a:pt x="92" y="48"/>
                    <a:pt x="92" y="48"/>
                  </a:cubicBezTo>
                  <a:cubicBezTo>
                    <a:pt x="61" y="156"/>
                    <a:pt x="61" y="156"/>
                    <a:pt x="61" y="156"/>
                  </a:cubicBezTo>
                  <a:cubicBezTo>
                    <a:pt x="61" y="157"/>
                    <a:pt x="60" y="158"/>
                    <a:pt x="59" y="158"/>
                  </a:cubicBezTo>
                  <a:cubicBezTo>
                    <a:pt x="41" y="158"/>
                    <a:pt x="41" y="158"/>
                    <a:pt x="41" y="158"/>
                  </a:cubicBezTo>
                  <a:cubicBezTo>
                    <a:pt x="40" y="158"/>
                    <a:pt x="39" y="157"/>
                    <a:pt x="39" y="156"/>
                  </a:cubicBezTo>
                  <a:cubicBezTo>
                    <a:pt x="0" y="3"/>
                    <a:pt x="0" y="3"/>
                    <a:pt x="0" y="3"/>
                  </a:cubicBezTo>
                  <a:cubicBezTo>
                    <a:pt x="0" y="1"/>
                    <a:pt x="0" y="0"/>
                    <a:pt x="2" y="0"/>
                  </a:cubicBezTo>
                  <a:cubicBezTo>
                    <a:pt x="23" y="0"/>
                    <a:pt x="23" y="0"/>
                    <a:pt x="23" y="0"/>
                  </a:cubicBezTo>
                  <a:cubicBezTo>
                    <a:pt x="25" y="0"/>
                    <a:pt x="26" y="1"/>
                    <a:pt x="26" y="3"/>
                  </a:cubicBezTo>
                  <a:cubicBezTo>
                    <a:pt x="51" y="109"/>
                    <a:pt x="51" y="109"/>
                    <a:pt x="51" y="109"/>
                  </a:cubicBezTo>
                  <a:cubicBezTo>
                    <a:pt x="52" y="109"/>
                    <a:pt x="52" y="109"/>
                    <a:pt x="52" y="109"/>
                  </a:cubicBezTo>
                  <a:cubicBezTo>
                    <a:pt x="81" y="3"/>
                    <a:pt x="81" y="3"/>
                    <a:pt x="81" y="3"/>
                  </a:cubicBezTo>
                  <a:cubicBezTo>
                    <a:pt x="82" y="1"/>
                    <a:pt x="83" y="0"/>
                    <a:pt x="84" y="0"/>
                  </a:cubicBezTo>
                  <a:cubicBezTo>
                    <a:pt x="100" y="0"/>
                    <a:pt x="100" y="0"/>
                    <a:pt x="100" y="0"/>
                  </a:cubicBezTo>
                  <a:cubicBezTo>
                    <a:pt x="102" y="0"/>
                    <a:pt x="102" y="1"/>
                    <a:pt x="103" y="3"/>
                  </a:cubicBezTo>
                  <a:cubicBezTo>
                    <a:pt x="133" y="109"/>
                    <a:pt x="133" y="109"/>
                    <a:pt x="133" y="109"/>
                  </a:cubicBezTo>
                  <a:cubicBezTo>
                    <a:pt x="133" y="109"/>
                    <a:pt x="133" y="109"/>
                    <a:pt x="133" y="109"/>
                  </a:cubicBezTo>
                  <a:cubicBezTo>
                    <a:pt x="158" y="3"/>
                    <a:pt x="158" y="3"/>
                    <a:pt x="158" y="3"/>
                  </a:cubicBezTo>
                  <a:cubicBezTo>
                    <a:pt x="158" y="1"/>
                    <a:pt x="159" y="0"/>
                    <a:pt x="161" y="0"/>
                  </a:cubicBezTo>
                  <a:cubicBezTo>
                    <a:pt x="182" y="0"/>
                    <a:pt x="182" y="0"/>
                    <a:pt x="182" y="0"/>
                  </a:cubicBezTo>
                  <a:cubicBezTo>
                    <a:pt x="184" y="0"/>
                    <a:pt x="184" y="1"/>
                    <a:pt x="184" y="3"/>
                  </a:cubicBezTo>
                  <a:cubicBezTo>
                    <a:pt x="146" y="156"/>
                    <a:pt x="146" y="156"/>
                    <a:pt x="146" y="156"/>
                  </a:cubicBezTo>
                  <a:cubicBezTo>
                    <a:pt x="145" y="157"/>
                    <a:pt x="144" y="158"/>
                    <a:pt x="143" y="158"/>
                  </a:cubicBezTo>
                  <a:lnTo>
                    <a:pt x="12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1" name="Freeform 72"/>
            <p:cNvSpPr>
              <a:spLocks noEditPoints="1"/>
            </p:cNvSpPr>
            <p:nvPr userDrawn="1"/>
          </p:nvSpPr>
          <p:spPr bwMode="auto">
            <a:xfrm>
              <a:off x="6360781" y="1492997"/>
              <a:ext cx="175667" cy="208734"/>
            </a:xfrm>
            <a:custGeom>
              <a:avLst/>
              <a:gdLst>
                <a:gd name="T0" fmla="*/ 4 w 99"/>
                <a:gd name="T1" fmla="*/ 85 h 117"/>
                <a:gd name="T2" fmla="*/ 0 w 99"/>
                <a:gd name="T3" fmla="*/ 58 h 117"/>
                <a:gd name="T4" fmla="*/ 3 w 99"/>
                <a:gd name="T5" fmla="*/ 31 h 117"/>
                <a:gd name="T6" fmla="*/ 49 w 99"/>
                <a:gd name="T7" fmla="*/ 0 h 117"/>
                <a:gd name="T8" fmla="*/ 95 w 99"/>
                <a:gd name="T9" fmla="*/ 31 h 117"/>
                <a:gd name="T10" fmla="*/ 99 w 99"/>
                <a:gd name="T11" fmla="*/ 64 h 117"/>
                <a:gd name="T12" fmla="*/ 96 w 99"/>
                <a:gd name="T13" fmla="*/ 66 h 117"/>
                <a:gd name="T14" fmla="*/ 27 w 99"/>
                <a:gd name="T15" fmla="*/ 66 h 117"/>
                <a:gd name="T16" fmla="*/ 26 w 99"/>
                <a:gd name="T17" fmla="*/ 68 h 117"/>
                <a:gd name="T18" fmla="*/ 27 w 99"/>
                <a:gd name="T19" fmla="*/ 76 h 117"/>
                <a:gd name="T20" fmla="*/ 52 w 99"/>
                <a:gd name="T21" fmla="*/ 93 h 117"/>
                <a:gd name="T22" fmla="*/ 79 w 99"/>
                <a:gd name="T23" fmla="*/ 83 h 117"/>
                <a:gd name="T24" fmla="*/ 82 w 99"/>
                <a:gd name="T25" fmla="*/ 82 h 117"/>
                <a:gd name="T26" fmla="*/ 96 w 99"/>
                <a:gd name="T27" fmla="*/ 94 h 117"/>
                <a:gd name="T28" fmla="*/ 96 w 99"/>
                <a:gd name="T29" fmla="*/ 98 h 117"/>
                <a:gd name="T30" fmla="*/ 50 w 99"/>
                <a:gd name="T31" fmla="*/ 117 h 117"/>
                <a:gd name="T32" fmla="*/ 4 w 99"/>
                <a:gd name="T33" fmla="*/ 85 h 117"/>
                <a:gd name="T34" fmla="*/ 71 w 99"/>
                <a:gd name="T35" fmla="*/ 36 h 117"/>
                <a:gd name="T36" fmla="*/ 49 w 99"/>
                <a:gd name="T37" fmla="*/ 22 h 117"/>
                <a:gd name="T38" fmla="*/ 27 w 99"/>
                <a:gd name="T39" fmla="*/ 36 h 117"/>
                <a:gd name="T40" fmla="*/ 26 w 99"/>
                <a:gd name="T41" fmla="*/ 46 h 117"/>
                <a:gd name="T42" fmla="*/ 27 w 99"/>
                <a:gd name="T43" fmla="*/ 47 h 117"/>
                <a:gd name="T44" fmla="*/ 71 w 99"/>
                <a:gd name="T45" fmla="*/ 47 h 117"/>
                <a:gd name="T46" fmla="*/ 72 w 99"/>
                <a:gd name="T47" fmla="*/ 46 h 117"/>
                <a:gd name="T48" fmla="*/ 71 w 99"/>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9"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9" y="46"/>
                    <a:pt x="99" y="64"/>
                  </a:cubicBezTo>
                  <a:cubicBezTo>
                    <a:pt x="99" y="66"/>
                    <a:pt x="98" y="66"/>
                    <a:pt x="96" y="66"/>
                  </a:cubicBezTo>
                  <a:cubicBezTo>
                    <a:pt x="27" y="66"/>
                    <a:pt x="27" y="66"/>
                    <a:pt x="27" y="66"/>
                  </a:cubicBezTo>
                  <a:cubicBezTo>
                    <a:pt x="26" y="66"/>
                    <a:pt x="26" y="67"/>
                    <a:pt x="26" y="68"/>
                  </a:cubicBezTo>
                  <a:cubicBezTo>
                    <a:pt x="26" y="71"/>
                    <a:pt x="27"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7" y="109"/>
                    <a:pt x="71" y="117"/>
                    <a:pt x="50" y="117"/>
                  </a:cubicBezTo>
                  <a:cubicBezTo>
                    <a:pt x="27"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2" name="Freeform 73"/>
            <p:cNvSpPr>
              <a:spLocks/>
            </p:cNvSpPr>
            <p:nvPr userDrawn="1"/>
          </p:nvSpPr>
          <p:spPr bwMode="auto">
            <a:xfrm>
              <a:off x="6573648" y="1414463"/>
              <a:ext cx="76467" cy="285201"/>
            </a:xfrm>
            <a:custGeom>
              <a:avLst/>
              <a:gdLst>
                <a:gd name="T0" fmla="*/ 31 w 43"/>
                <a:gd name="T1" fmla="*/ 159 h 159"/>
                <a:gd name="T2" fmla="*/ 0 w 43"/>
                <a:gd name="T3" fmla="*/ 127 h 159"/>
                <a:gd name="T4" fmla="*/ 0 w 43"/>
                <a:gd name="T5" fmla="*/ 3 h 159"/>
                <a:gd name="T6" fmla="*/ 3 w 43"/>
                <a:gd name="T7" fmla="*/ 0 h 159"/>
                <a:gd name="T8" fmla="*/ 24 w 43"/>
                <a:gd name="T9" fmla="*/ 0 h 159"/>
                <a:gd name="T10" fmla="*/ 26 w 43"/>
                <a:gd name="T11" fmla="*/ 3 h 159"/>
                <a:gd name="T12" fmla="*/ 26 w 43"/>
                <a:gd name="T13" fmla="*/ 126 h 159"/>
                <a:gd name="T14" fmla="*/ 36 w 43"/>
                <a:gd name="T15" fmla="*/ 136 h 159"/>
                <a:gd name="T16" fmla="*/ 41 w 43"/>
                <a:gd name="T17" fmla="*/ 136 h 159"/>
                <a:gd name="T18" fmla="*/ 43 w 43"/>
                <a:gd name="T19" fmla="*/ 139 h 159"/>
                <a:gd name="T20" fmla="*/ 43 w 43"/>
                <a:gd name="T21" fmla="*/ 157 h 159"/>
                <a:gd name="T22" fmla="*/ 41 w 43"/>
                <a:gd name="T23" fmla="*/ 159 h 159"/>
                <a:gd name="T24" fmla="*/ 31 w 43"/>
                <a:gd name="T25"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59">
                  <a:moveTo>
                    <a:pt x="31" y="159"/>
                  </a:moveTo>
                  <a:cubicBezTo>
                    <a:pt x="9" y="159"/>
                    <a:pt x="0" y="149"/>
                    <a:pt x="0" y="127"/>
                  </a:cubicBezTo>
                  <a:cubicBezTo>
                    <a:pt x="0" y="3"/>
                    <a:pt x="0" y="3"/>
                    <a:pt x="0" y="3"/>
                  </a:cubicBezTo>
                  <a:cubicBezTo>
                    <a:pt x="0" y="1"/>
                    <a:pt x="1" y="0"/>
                    <a:pt x="3" y="0"/>
                  </a:cubicBezTo>
                  <a:cubicBezTo>
                    <a:pt x="24" y="0"/>
                    <a:pt x="24" y="0"/>
                    <a:pt x="24" y="0"/>
                  </a:cubicBezTo>
                  <a:cubicBezTo>
                    <a:pt x="25" y="0"/>
                    <a:pt x="26" y="1"/>
                    <a:pt x="26" y="3"/>
                  </a:cubicBezTo>
                  <a:cubicBezTo>
                    <a:pt x="26" y="126"/>
                    <a:pt x="26" y="126"/>
                    <a:pt x="26" y="126"/>
                  </a:cubicBezTo>
                  <a:cubicBezTo>
                    <a:pt x="26" y="134"/>
                    <a:pt x="29" y="136"/>
                    <a:pt x="36" y="136"/>
                  </a:cubicBezTo>
                  <a:cubicBezTo>
                    <a:pt x="41" y="136"/>
                    <a:pt x="41" y="136"/>
                    <a:pt x="41" y="136"/>
                  </a:cubicBezTo>
                  <a:cubicBezTo>
                    <a:pt x="42" y="136"/>
                    <a:pt x="43" y="137"/>
                    <a:pt x="43" y="139"/>
                  </a:cubicBezTo>
                  <a:cubicBezTo>
                    <a:pt x="43" y="157"/>
                    <a:pt x="43" y="157"/>
                    <a:pt x="43" y="157"/>
                  </a:cubicBezTo>
                  <a:cubicBezTo>
                    <a:pt x="43" y="158"/>
                    <a:pt x="42" y="159"/>
                    <a:pt x="41" y="159"/>
                  </a:cubicBezTo>
                  <a:lnTo>
                    <a:pt x="3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3" name="Freeform 74"/>
            <p:cNvSpPr>
              <a:spLocks/>
            </p:cNvSpPr>
            <p:nvPr userDrawn="1"/>
          </p:nvSpPr>
          <p:spPr bwMode="auto">
            <a:xfrm>
              <a:off x="6668715"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4"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4" name="Freeform 75"/>
            <p:cNvSpPr>
              <a:spLocks noEditPoints="1"/>
            </p:cNvSpPr>
            <p:nvPr userDrawn="1"/>
          </p:nvSpPr>
          <p:spPr bwMode="auto">
            <a:xfrm>
              <a:off x="6798916" y="1492997"/>
              <a:ext cx="165334"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9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9" y="66"/>
                    <a:pt x="49" y="66"/>
                    <a:pt x="49"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5" name="Freeform 76"/>
            <p:cNvSpPr>
              <a:spLocks/>
            </p:cNvSpPr>
            <p:nvPr userDrawn="1"/>
          </p:nvSpPr>
          <p:spPr bwMode="auto">
            <a:xfrm>
              <a:off x="7011783" y="1492997"/>
              <a:ext cx="142600" cy="204601"/>
            </a:xfrm>
            <a:custGeom>
              <a:avLst/>
              <a:gdLst>
                <a:gd name="T0" fmla="*/ 2 w 80"/>
                <a:gd name="T1" fmla="*/ 114 h 114"/>
                <a:gd name="T2" fmla="*/ 0 w 80"/>
                <a:gd name="T3" fmla="*/ 112 h 114"/>
                <a:gd name="T4" fmla="*/ 0 w 80"/>
                <a:gd name="T5" fmla="*/ 5 h 114"/>
                <a:gd name="T6" fmla="*/ 2 w 80"/>
                <a:gd name="T7" fmla="*/ 2 h 114"/>
                <a:gd name="T8" fmla="*/ 24 w 80"/>
                <a:gd name="T9" fmla="*/ 2 h 114"/>
                <a:gd name="T10" fmla="*/ 26 w 80"/>
                <a:gd name="T11" fmla="*/ 5 h 114"/>
                <a:gd name="T12" fmla="*/ 26 w 80"/>
                <a:gd name="T13" fmla="*/ 14 h 114"/>
                <a:gd name="T14" fmla="*/ 26 w 80"/>
                <a:gd name="T15" fmla="*/ 14 h 114"/>
                <a:gd name="T16" fmla="*/ 55 w 80"/>
                <a:gd name="T17" fmla="*/ 0 h 114"/>
                <a:gd name="T18" fmla="*/ 79 w 80"/>
                <a:gd name="T19" fmla="*/ 9 h 114"/>
                <a:gd name="T20" fmla="*/ 79 w 80"/>
                <a:gd name="T21" fmla="*/ 12 h 114"/>
                <a:gd name="T22" fmla="*/ 67 w 80"/>
                <a:gd name="T23" fmla="*/ 28 h 114"/>
                <a:gd name="T24" fmla="*/ 63 w 80"/>
                <a:gd name="T25" fmla="*/ 28 h 114"/>
                <a:gd name="T26" fmla="*/ 47 w 80"/>
                <a:gd name="T27" fmla="*/ 23 h 114"/>
                <a:gd name="T28" fmla="*/ 26 w 80"/>
                <a:gd name="T29" fmla="*/ 51 h 114"/>
                <a:gd name="T30" fmla="*/ 26 w 80"/>
                <a:gd name="T31" fmla="*/ 112 h 114"/>
                <a:gd name="T32" fmla="*/ 24 w 80"/>
                <a:gd name="T33" fmla="*/ 114 h 114"/>
                <a:gd name="T34" fmla="*/ 2 w 80"/>
                <a:gd name="T3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14">
                  <a:moveTo>
                    <a:pt x="2" y="114"/>
                  </a:moveTo>
                  <a:cubicBezTo>
                    <a:pt x="1" y="114"/>
                    <a:pt x="0" y="113"/>
                    <a:pt x="0" y="112"/>
                  </a:cubicBezTo>
                  <a:cubicBezTo>
                    <a:pt x="0" y="5"/>
                    <a:pt x="0" y="5"/>
                    <a:pt x="0" y="5"/>
                  </a:cubicBezTo>
                  <a:cubicBezTo>
                    <a:pt x="0" y="3"/>
                    <a:pt x="1" y="2"/>
                    <a:pt x="2" y="2"/>
                  </a:cubicBezTo>
                  <a:cubicBezTo>
                    <a:pt x="24" y="2"/>
                    <a:pt x="24" y="2"/>
                    <a:pt x="24" y="2"/>
                  </a:cubicBezTo>
                  <a:cubicBezTo>
                    <a:pt x="25" y="2"/>
                    <a:pt x="26" y="3"/>
                    <a:pt x="26" y="5"/>
                  </a:cubicBezTo>
                  <a:cubicBezTo>
                    <a:pt x="26" y="14"/>
                    <a:pt x="26" y="14"/>
                    <a:pt x="26" y="14"/>
                  </a:cubicBezTo>
                  <a:cubicBezTo>
                    <a:pt x="26" y="14"/>
                    <a:pt x="26" y="14"/>
                    <a:pt x="26" y="14"/>
                  </a:cubicBezTo>
                  <a:cubicBezTo>
                    <a:pt x="32" y="6"/>
                    <a:pt x="41" y="0"/>
                    <a:pt x="55" y="0"/>
                  </a:cubicBezTo>
                  <a:cubicBezTo>
                    <a:pt x="64" y="0"/>
                    <a:pt x="73" y="3"/>
                    <a:pt x="79" y="9"/>
                  </a:cubicBezTo>
                  <a:cubicBezTo>
                    <a:pt x="80" y="10"/>
                    <a:pt x="80" y="11"/>
                    <a:pt x="79" y="12"/>
                  </a:cubicBezTo>
                  <a:cubicBezTo>
                    <a:pt x="67" y="28"/>
                    <a:pt x="67" y="28"/>
                    <a:pt x="67" y="28"/>
                  </a:cubicBezTo>
                  <a:cubicBezTo>
                    <a:pt x="66" y="29"/>
                    <a:pt x="65" y="29"/>
                    <a:pt x="63" y="28"/>
                  </a:cubicBezTo>
                  <a:cubicBezTo>
                    <a:pt x="58" y="25"/>
                    <a:pt x="53" y="23"/>
                    <a:pt x="47" y="23"/>
                  </a:cubicBezTo>
                  <a:cubicBezTo>
                    <a:pt x="32" y="23"/>
                    <a:pt x="26" y="33"/>
                    <a:pt x="26" y="51"/>
                  </a:cubicBezTo>
                  <a:cubicBezTo>
                    <a:pt x="26" y="112"/>
                    <a:pt x="26" y="112"/>
                    <a:pt x="26" y="112"/>
                  </a:cubicBezTo>
                  <a:cubicBezTo>
                    <a:pt x="26" y="113"/>
                    <a:pt x="25" y="114"/>
                    <a:pt x="24" y="114"/>
                  </a:cubicBezTo>
                  <a:lnTo>
                    <a:pt x="2"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6" name="Freeform 77"/>
            <p:cNvSpPr>
              <a:spLocks noEditPoints="1"/>
            </p:cNvSpPr>
            <p:nvPr userDrawn="1"/>
          </p:nvSpPr>
          <p:spPr bwMode="auto">
            <a:xfrm>
              <a:off x="7166783" y="1492997"/>
              <a:ext cx="175667" cy="208734"/>
            </a:xfrm>
            <a:custGeom>
              <a:avLst/>
              <a:gdLst>
                <a:gd name="T0" fmla="*/ 4 w 98"/>
                <a:gd name="T1" fmla="*/ 85 h 117"/>
                <a:gd name="T2" fmla="*/ 0 w 98"/>
                <a:gd name="T3" fmla="*/ 58 h 117"/>
                <a:gd name="T4" fmla="*/ 3 w 98"/>
                <a:gd name="T5" fmla="*/ 31 h 117"/>
                <a:gd name="T6" fmla="*/ 49 w 98"/>
                <a:gd name="T7" fmla="*/ 0 h 117"/>
                <a:gd name="T8" fmla="*/ 95 w 98"/>
                <a:gd name="T9" fmla="*/ 31 h 117"/>
                <a:gd name="T10" fmla="*/ 98 w 98"/>
                <a:gd name="T11" fmla="*/ 64 h 117"/>
                <a:gd name="T12" fmla="*/ 96 w 98"/>
                <a:gd name="T13" fmla="*/ 66 h 117"/>
                <a:gd name="T14" fmla="*/ 27 w 98"/>
                <a:gd name="T15" fmla="*/ 66 h 117"/>
                <a:gd name="T16" fmla="*/ 26 w 98"/>
                <a:gd name="T17" fmla="*/ 68 h 117"/>
                <a:gd name="T18" fmla="*/ 27 w 98"/>
                <a:gd name="T19" fmla="*/ 76 h 117"/>
                <a:gd name="T20" fmla="*/ 52 w 98"/>
                <a:gd name="T21" fmla="*/ 93 h 117"/>
                <a:gd name="T22" fmla="*/ 79 w 98"/>
                <a:gd name="T23" fmla="*/ 83 h 117"/>
                <a:gd name="T24" fmla="*/ 82 w 98"/>
                <a:gd name="T25" fmla="*/ 82 h 117"/>
                <a:gd name="T26" fmla="*/ 96 w 98"/>
                <a:gd name="T27" fmla="*/ 94 h 117"/>
                <a:gd name="T28" fmla="*/ 96 w 98"/>
                <a:gd name="T29" fmla="*/ 98 h 117"/>
                <a:gd name="T30" fmla="*/ 50 w 98"/>
                <a:gd name="T31" fmla="*/ 117 h 117"/>
                <a:gd name="T32" fmla="*/ 4 w 98"/>
                <a:gd name="T33" fmla="*/ 85 h 117"/>
                <a:gd name="T34" fmla="*/ 71 w 98"/>
                <a:gd name="T35" fmla="*/ 36 h 117"/>
                <a:gd name="T36" fmla="*/ 49 w 98"/>
                <a:gd name="T37" fmla="*/ 22 h 117"/>
                <a:gd name="T38" fmla="*/ 27 w 98"/>
                <a:gd name="T39" fmla="*/ 36 h 117"/>
                <a:gd name="T40" fmla="*/ 26 w 98"/>
                <a:gd name="T41" fmla="*/ 46 h 117"/>
                <a:gd name="T42" fmla="*/ 27 w 98"/>
                <a:gd name="T43" fmla="*/ 47 h 117"/>
                <a:gd name="T44" fmla="*/ 71 w 98"/>
                <a:gd name="T45" fmla="*/ 47 h 117"/>
                <a:gd name="T46" fmla="*/ 72 w 98"/>
                <a:gd name="T47" fmla="*/ 46 h 117"/>
                <a:gd name="T48" fmla="*/ 71 w 98"/>
                <a:gd name="T49" fmla="*/ 3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8" h="117">
                  <a:moveTo>
                    <a:pt x="4" y="85"/>
                  </a:moveTo>
                  <a:cubicBezTo>
                    <a:pt x="1" y="78"/>
                    <a:pt x="0" y="70"/>
                    <a:pt x="0" y="58"/>
                  </a:cubicBezTo>
                  <a:cubicBezTo>
                    <a:pt x="0" y="47"/>
                    <a:pt x="1" y="38"/>
                    <a:pt x="3" y="31"/>
                  </a:cubicBezTo>
                  <a:cubicBezTo>
                    <a:pt x="10" y="11"/>
                    <a:pt x="27" y="0"/>
                    <a:pt x="49" y="0"/>
                  </a:cubicBezTo>
                  <a:cubicBezTo>
                    <a:pt x="72" y="0"/>
                    <a:pt x="89" y="12"/>
                    <a:pt x="95" y="31"/>
                  </a:cubicBezTo>
                  <a:cubicBezTo>
                    <a:pt x="97" y="38"/>
                    <a:pt x="98" y="46"/>
                    <a:pt x="98" y="64"/>
                  </a:cubicBezTo>
                  <a:cubicBezTo>
                    <a:pt x="98" y="66"/>
                    <a:pt x="98" y="66"/>
                    <a:pt x="96" y="66"/>
                  </a:cubicBezTo>
                  <a:cubicBezTo>
                    <a:pt x="27" y="66"/>
                    <a:pt x="27" y="66"/>
                    <a:pt x="27" y="66"/>
                  </a:cubicBezTo>
                  <a:cubicBezTo>
                    <a:pt x="26" y="66"/>
                    <a:pt x="26" y="67"/>
                    <a:pt x="26" y="68"/>
                  </a:cubicBezTo>
                  <a:cubicBezTo>
                    <a:pt x="26" y="71"/>
                    <a:pt x="26" y="74"/>
                    <a:pt x="27" y="76"/>
                  </a:cubicBezTo>
                  <a:cubicBezTo>
                    <a:pt x="31" y="87"/>
                    <a:pt x="40" y="93"/>
                    <a:pt x="52" y="93"/>
                  </a:cubicBezTo>
                  <a:cubicBezTo>
                    <a:pt x="65" y="93"/>
                    <a:pt x="73" y="89"/>
                    <a:pt x="79" y="83"/>
                  </a:cubicBezTo>
                  <a:cubicBezTo>
                    <a:pt x="80" y="82"/>
                    <a:pt x="81" y="81"/>
                    <a:pt x="82" y="82"/>
                  </a:cubicBezTo>
                  <a:cubicBezTo>
                    <a:pt x="96" y="94"/>
                    <a:pt x="96" y="94"/>
                    <a:pt x="96" y="94"/>
                  </a:cubicBezTo>
                  <a:cubicBezTo>
                    <a:pt x="97" y="95"/>
                    <a:pt x="97" y="96"/>
                    <a:pt x="96" y="98"/>
                  </a:cubicBezTo>
                  <a:cubicBezTo>
                    <a:pt x="86" y="109"/>
                    <a:pt x="71" y="117"/>
                    <a:pt x="50" y="117"/>
                  </a:cubicBezTo>
                  <a:cubicBezTo>
                    <a:pt x="26" y="117"/>
                    <a:pt x="10" y="105"/>
                    <a:pt x="4" y="85"/>
                  </a:cubicBezTo>
                  <a:close/>
                  <a:moveTo>
                    <a:pt x="71" y="36"/>
                  </a:moveTo>
                  <a:cubicBezTo>
                    <a:pt x="68" y="27"/>
                    <a:pt x="60" y="22"/>
                    <a:pt x="49" y="22"/>
                  </a:cubicBezTo>
                  <a:cubicBezTo>
                    <a:pt x="39" y="22"/>
                    <a:pt x="30" y="27"/>
                    <a:pt x="27" y="36"/>
                  </a:cubicBezTo>
                  <a:cubicBezTo>
                    <a:pt x="26" y="39"/>
                    <a:pt x="26" y="42"/>
                    <a:pt x="26" y="46"/>
                  </a:cubicBezTo>
                  <a:cubicBezTo>
                    <a:pt x="26" y="47"/>
                    <a:pt x="26" y="47"/>
                    <a:pt x="27" y="47"/>
                  </a:cubicBezTo>
                  <a:cubicBezTo>
                    <a:pt x="71" y="47"/>
                    <a:pt x="71" y="47"/>
                    <a:pt x="71" y="47"/>
                  </a:cubicBezTo>
                  <a:cubicBezTo>
                    <a:pt x="72" y="47"/>
                    <a:pt x="72" y="47"/>
                    <a:pt x="72" y="46"/>
                  </a:cubicBezTo>
                  <a:cubicBezTo>
                    <a:pt x="72" y="42"/>
                    <a:pt x="72" y="39"/>
                    <a:pt x="7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7" name="Freeform 78"/>
            <p:cNvSpPr>
              <a:spLocks noEditPoints="1"/>
            </p:cNvSpPr>
            <p:nvPr userDrawn="1"/>
          </p:nvSpPr>
          <p:spPr bwMode="auto">
            <a:xfrm>
              <a:off x="7439584" y="1492997"/>
              <a:ext cx="177734" cy="208734"/>
            </a:xfrm>
            <a:custGeom>
              <a:avLst/>
              <a:gdLst>
                <a:gd name="T0" fmla="*/ 3 w 99"/>
                <a:gd name="T1" fmla="*/ 86 h 117"/>
                <a:gd name="T2" fmla="*/ 0 w 99"/>
                <a:gd name="T3" fmla="*/ 58 h 117"/>
                <a:gd name="T4" fmla="*/ 3 w 99"/>
                <a:gd name="T5" fmla="*/ 31 h 117"/>
                <a:gd name="T6" fmla="*/ 49 w 99"/>
                <a:gd name="T7" fmla="*/ 0 h 117"/>
                <a:gd name="T8" fmla="*/ 95 w 99"/>
                <a:gd name="T9" fmla="*/ 31 h 117"/>
                <a:gd name="T10" fmla="*/ 99 w 99"/>
                <a:gd name="T11" fmla="*/ 58 h 117"/>
                <a:gd name="T12" fmla="*/ 95 w 99"/>
                <a:gd name="T13" fmla="*/ 86 h 117"/>
                <a:gd name="T14" fmla="*/ 49 w 99"/>
                <a:gd name="T15" fmla="*/ 117 h 117"/>
                <a:gd name="T16" fmla="*/ 3 w 99"/>
                <a:gd name="T17" fmla="*/ 86 h 117"/>
                <a:gd name="T18" fmla="*/ 70 w 99"/>
                <a:gd name="T19" fmla="*/ 79 h 117"/>
                <a:gd name="T20" fmla="*/ 73 w 99"/>
                <a:gd name="T21" fmla="*/ 58 h 117"/>
                <a:gd name="T22" fmla="*/ 70 w 99"/>
                <a:gd name="T23" fmla="*/ 38 h 117"/>
                <a:gd name="T24" fmla="*/ 49 w 99"/>
                <a:gd name="T25" fmla="*/ 23 h 117"/>
                <a:gd name="T26" fmla="*/ 28 w 99"/>
                <a:gd name="T27" fmla="*/ 38 h 117"/>
                <a:gd name="T28" fmla="*/ 26 w 99"/>
                <a:gd name="T29" fmla="*/ 58 h 117"/>
                <a:gd name="T30" fmla="*/ 28 w 99"/>
                <a:gd name="T31" fmla="*/ 79 h 117"/>
                <a:gd name="T32" fmla="*/ 49 w 99"/>
                <a:gd name="T33" fmla="*/ 93 h 117"/>
                <a:gd name="T34" fmla="*/ 70 w 99"/>
                <a:gd name="T35" fmla="*/ 7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17">
                  <a:moveTo>
                    <a:pt x="3" y="86"/>
                  </a:moveTo>
                  <a:cubicBezTo>
                    <a:pt x="1" y="78"/>
                    <a:pt x="0" y="70"/>
                    <a:pt x="0" y="58"/>
                  </a:cubicBezTo>
                  <a:cubicBezTo>
                    <a:pt x="0" y="46"/>
                    <a:pt x="1" y="38"/>
                    <a:pt x="3" y="31"/>
                  </a:cubicBezTo>
                  <a:cubicBezTo>
                    <a:pt x="10" y="11"/>
                    <a:pt x="27" y="0"/>
                    <a:pt x="49" y="0"/>
                  </a:cubicBezTo>
                  <a:cubicBezTo>
                    <a:pt x="72" y="0"/>
                    <a:pt x="89" y="11"/>
                    <a:pt x="95" y="31"/>
                  </a:cubicBezTo>
                  <a:cubicBezTo>
                    <a:pt x="98" y="38"/>
                    <a:pt x="99" y="46"/>
                    <a:pt x="99" y="58"/>
                  </a:cubicBezTo>
                  <a:cubicBezTo>
                    <a:pt x="99" y="70"/>
                    <a:pt x="98" y="78"/>
                    <a:pt x="95" y="86"/>
                  </a:cubicBezTo>
                  <a:cubicBezTo>
                    <a:pt x="89" y="105"/>
                    <a:pt x="72" y="117"/>
                    <a:pt x="49" y="117"/>
                  </a:cubicBezTo>
                  <a:cubicBezTo>
                    <a:pt x="27" y="117"/>
                    <a:pt x="10" y="105"/>
                    <a:pt x="3" y="86"/>
                  </a:cubicBezTo>
                  <a:close/>
                  <a:moveTo>
                    <a:pt x="70" y="79"/>
                  </a:moveTo>
                  <a:cubicBezTo>
                    <a:pt x="72" y="73"/>
                    <a:pt x="73" y="68"/>
                    <a:pt x="73" y="58"/>
                  </a:cubicBezTo>
                  <a:cubicBezTo>
                    <a:pt x="73" y="49"/>
                    <a:pt x="72" y="44"/>
                    <a:pt x="70" y="38"/>
                  </a:cubicBezTo>
                  <a:cubicBezTo>
                    <a:pt x="67" y="28"/>
                    <a:pt x="60" y="23"/>
                    <a:pt x="49" y="23"/>
                  </a:cubicBezTo>
                  <a:cubicBezTo>
                    <a:pt x="39" y="23"/>
                    <a:pt x="32" y="28"/>
                    <a:pt x="28" y="38"/>
                  </a:cubicBezTo>
                  <a:cubicBezTo>
                    <a:pt x="27" y="44"/>
                    <a:pt x="26" y="49"/>
                    <a:pt x="26" y="58"/>
                  </a:cubicBezTo>
                  <a:cubicBezTo>
                    <a:pt x="26" y="68"/>
                    <a:pt x="27" y="73"/>
                    <a:pt x="28" y="79"/>
                  </a:cubicBezTo>
                  <a:cubicBezTo>
                    <a:pt x="32" y="88"/>
                    <a:pt x="39"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8" name="Freeform 79"/>
            <p:cNvSpPr>
              <a:spLocks/>
            </p:cNvSpPr>
            <p:nvPr userDrawn="1"/>
          </p:nvSpPr>
          <p:spPr bwMode="auto">
            <a:xfrm>
              <a:off x="7642118" y="1414463"/>
              <a:ext cx="107467" cy="283134"/>
            </a:xfrm>
            <a:custGeom>
              <a:avLst/>
              <a:gdLst>
                <a:gd name="T0" fmla="*/ 13 w 60"/>
                <a:gd name="T1" fmla="*/ 158 h 158"/>
                <a:gd name="T2" fmla="*/ 11 w 60"/>
                <a:gd name="T3" fmla="*/ 156 h 158"/>
                <a:gd name="T4" fmla="*/ 11 w 60"/>
                <a:gd name="T5" fmla="*/ 68 h 158"/>
                <a:gd name="T6" fmla="*/ 9 w 60"/>
                <a:gd name="T7" fmla="*/ 66 h 158"/>
                <a:gd name="T8" fmla="*/ 2 w 60"/>
                <a:gd name="T9" fmla="*/ 66 h 158"/>
                <a:gd name="T10" fmla="*/ 0 w 60"/>
                <a:gd name="T11" fmla="*/ 64 h 158"/>
                <a:gd name="T12" fmla="*/ 0 w 60"/>
                <a:gd name="T13" fmla="*/ 49 h 158"/>
                <a:gd name="T14" fmla="*/ 2 w 60"/>
                <a:gd name="T15" fmla="*/ 46 h 158"/>
                <a:gd name="T16" fmla="*/ 9 w 60"/>
                <a:gd name="T17" fmla="*/ 46 h 158"/>
                <a:gd name="T18" fmla="*/ 11 w 60"/>
                <a:gd name="T19" fmla="*/ 45 h 158"/>
                <a:gd name="T20" fmla="*/ 11 w 60"/>
                <a:gd name="T21" fmla="*/ 38 h 158"/>
                <a:gd name="T22" fmla="*/ 48 w 60"/>
                <a:gd name="T23" fmla="*/ 0 h 158"/>
                <a:gd name="T24" fmla="*/ 58 w 60"/>
                <a:gd name="T25" fmla="*/ 0 h 158"/>
                <a:gd name="T26" fmla="*/ 60 w 60"/>
                <a:gd name="T27" fmla="*/ 3 h 158"/>
                <a:gd name="T28" fmla="*/ 60 w 60"/>
                <a:gd name="T29" fmla="*/ 21 h 158"/>
                <a:gd name="T30" fmla="*/ 58 w 60"/>
                <a:gd name="T31" fmla="*/ 24 h 158"/>
                <a:gd name="T32" fmla="*/ 51 w 60"/>
                <a:gd name="T33" fmla="*/ 24 h 158"/>
                <a:gd name="T34" fmla="*/ 37 w 60"/>
                <a:gd name="T35" fmla="*/ 37 h 158"/>
                <a:gd name="T36" fmla="*/ 37 w 60"/>
                <a:gd name="T37" fmla="*/ 45 h 158"/>
                <a:gd name="T38" fmla="*/ 38 w 60"/>
                <a:gd name="T39" fmla="*/ 46 h 158"/>
                <a:gd name="T40" fmla="*/ 58 w 60"/>
                <a:gd name="T41" fmla="*/ 46 h 158"/>
                <a:gd name="T42" fmla="*/ 60 w 60"/>
                <a:gd name="T43" fmla="*/ 49 h 158"/>
                <a:gd name="T44" fmla="*/ 60 w 60"/>
                <a:gd name="T45" fmla="*/ 64 h 158"/>
                <a:gd name="T46" fmla="*/ 58 w 60"/>
                <a:gd name="T47" fmla="*/ 66 h 158"/>
                <a:gd name="T48" fmla="*/ 38 w 60"/>
                <a:gd name="T49" fmla="*/ 66 h 158"/>
                <a:gd name="T50" fmla="*/ 37 w 60"/>
                <a:gd name="T51" fmla="*/ 68 h 158"/>
                <a:gd name="T52" fmla="*/ 37 w 60"/>
                <a:gd name="T53" fmla="*/ 156 h 158"/>
                <a:gd name="T54" fmla="*/ 34 w 60"/>
                <a:gd name="T55" fmla="*/ 158 h 158"/>
                <a:gd name="T56" fmla="*/ 13 w 60"/>
                <a:gd name="T57"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 h="158">
                  <a:moveTo>
                    <a:pt x="13" y="158"/>
                  </a:moveTo>
                  <a:cubicBezTo>
                    <a:pt x="12" y="158"/>
                    <a:pt x="11" y="157"/>
                    <a:pt x="11" y="156"/>
                  </a:cubicBezTo>
                  <a:cubicBezTo>
                    <a:pt x="11" y="68"/>
                    <a:pt x="11" y="68"/>
                    <a:pt x="11" y="68"/>
                  </a:cubicBezTo>
                  <a:cubicBezTo>
                    <a:pt x="11" y="67"/>
                    <a:pt x="10" y="66"/>
                    <a:pt x="9" y="66"/>
                  </a:cubicBezTo>
                  <a:cubicBezTo>
                    <a:pt x="2" y="66"/>
                    <a:pt x="2" y="66"/>
                    <a:pt x="2" y="66"/>
                  </a:cubicBezTo>
                  <a:cubicBezTo>
                    <a:pt x="1" y="66"/>
                    <a:pt x="0" y="66"/>
                    <a:pt x="0" y="64"/>
                  </a:cubicBezTo>
                  <a:cubicBezTo>
                    <a:pt x="0" y="49"/>
                    <a:pt x="0" y="49"/>
                    <a:pt x="0" y="49"/>
                  </a:cubicBezTo>
                  <a:cubicBezTo>
                    <a:pt x="0" y="47"/>
                    <a:pt x="1" y="46"/>
                    <a:pt x="2" y="46"/>
                  </a:cubicBezTo>
                  <a:cubicBezTo>
                    <a:pt x="9" y="46"/>
                    <a:pt x="9" y="46"/>
                    <a:pt x="9" y="46"/>
                  </a:cubicBezTo>
                  <a:cubicBezTo>
                    <a:pt x="10" y="46"/>
                    <a:pt x="11" y="46"/>
                    <a:pt x="11" y="45"/>
                  </a:cubicBezTo>
                  <a:cubicBezTo>
                    <a:pt x="11" y="38"/>
                    <a:pt x="11" y="38"/>
                    <a:pt x="11" y="38"/>
                  </a:cubicBezTo>
                  <a:cubicBezTo>
                    <a:pt x="11" y="12"/>
                    <a:pt x="23" y="0"/>
                    <a:pt x="48" y="0"/>
                  </a:cubicBezTo>
                  <a:cubicBezTo>
                    <a:pt x="58" y="0"/>
                    <a:pt x="58" y="0"/>
                    <a:pt x="58" y="0"/>
                  </a:cubicBezTo>
                  <a:cubicBezTo>
                    <a:pt x="59" y="0"/>
                    <a:pt x="60" y="1"/>
                    <a:pt x="60" y="3"/>
                  </a:cubicBezTo>
                  <a:cubicBezTo>
                    <a:pt x="60" y="21"/>
                    <a:pt x="60" y="21"/>
                    <a:pt x="60" y="21"/>
                  </a:cubicBezTo>
                  <a:cubicBezTo>
                    <a:pt x="60" y="23"/>
                    <a:pt x="59" y="24"/>
                    <a:pt x="58" y="24"/>
                  </a:cubicBezTo>
                  <a:cubicBezTo>
                    <a:pt x="51" y="24"/>
                    <a:pt x="51" y="24"/>
                    <a:pt x="51" y="24"/>
                  </a:cubicBezTo>
                  <a:cubicBezTo>
                    <a:pt x="39" y="24"/>
                    <a:pt x="37" y="26"/>
                    <a:pt x="37" y="37"/>
                  </a:cubicBezTo>
                  <a:cubicBezTo>
                    <a:pt x="37" y="45"/>
                    <a:pt x="37" y="45"/>
                    <a:pt x="37" y="45"/>
                  </a:cubicBezTo>
                  <a:cubicBezTo>
                    <a:pt x="37" y="46"/>
                    <a:pt x="37" y="46"/>
                    <a:pt x="38" y="46"/>
                  </a:cubicBezTo>
                  <a:cubicBezTo>
                    <a:pt x="58" y="46"/>
                    <a:pt x="58" y="46"/>
                    <a:pt x="58" y="46"/>
                  </a:cubicBezTo>
                  <a:cubicBezTo>
                    <a:pt x="59" y="46"/>
                    <a:pt x="60" y="47"/>
                    <a:pt x="60" y="49"/>
                  </a:cubicBezTo>
                  <a:cubicBezTo>
                    <a:pt x="60" y="64"/>
                    <a:pt x="60" y="64"/>
                    <a:pt x="60" y="64"/>
                  </a:cubicBezTo>
                  <a:cubicBezTo>
                    <a:pt x="60" y="66"/>
                    <a:pt x="59" y="66"/>
                    <a:pt x="58" y="66"/>
                  </a:cubicBezTo>
                  <a:cubicBezTo>
                    <a:pt x="38" y="66"/>
                    <a:pt x="38" y="66"/>
                    <a:pt x="38" y="66"/>
                  </a:cubicBezTo>
                  <a:cubicBezTo>
                    <a:pt x="37" y="66"/>
                    <a:pt x="37" y="67"/>
                    <a:pt x="37" y="68"/>
                  </a:cubicBezTo>
                  <a:cubicBezTo>
                    <a:pt x="37" y="156"/>
                    <a:pt x="37" y="156"/>
                    <a:pt x="37" y="156"/>
                  </a:cubicBezTo>
                  <a:cubicBezTo>
                    <a:pt x="37" y="157"/>
                    <a:pt x="36" y="158"/>
                    <a:pt x="34" y="158"/>
                  </a:cubicBez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29" name="Freeform 80"/>
            <p:cNvSpPr>
              <a:spLocks/>
            </p:cNvSpPr>
            <p:nvPr userDrawn="1"/>
          </p:nvSpPr>
          <p:spPr bwMode="auto">
            <a:xfrm>
              <a:off x="7826052" y="1414463"/>
              <a:ext cx="171534" cy="287267"/>
            </a:xfrm>
            <a:custGeom>
              <a:avLst/>
              <a:gdLst>
                <a:gd name="T0" fmla="*/ 1 w 96"/>
                <a:gd name="T1" fmla="*/ 138 h 161"/>
                <a:gd name="T2" fmla="*/ 18 w 96"/>
                <a:gd name="T3" fmla="*/ 126 h 161"/>
                <a:gd name="T4" fmla="*/ 21 w 96"/>
                <a:gd name="T5" fmla="*/ 126 h 161"/>
                <a:gd name="T6" fmla="*/ 42 w 96"/>
                <a:gd name="T7" fmla="*/ 136 h 161"/>
                <a:gd name="T8" fmla="*/ 68 w 96"/>
                <a:gd name="T9" fmla="*/ 105 h 161"/>
                <a:gd name="T10" fmla="*/ 68 w 96"/>
                <a:gd name="T11" fmla="*/ 3 h 161"/>
                <a:gd name="T12" fmla="*/ 71 w 96"/>
                <a:gd name="T13" fmla="*/ 0 h 161"/>
                <a:gd name="T14" fmla="*/ 93 w 96"/>
                <a:gd name="T15" fmla="*/ 0 h 161"/>
                <a:gd name="T16" fmla="*/ 96 w 96"/>
                <a:gd name="T17" fmla="*/ 3 h 161"/>
                <a:gd name="T18" fmla="*/ 96 w 96"/>
                <a:gd name="T19" fmla="*/ 105 h 161"/>
                <a:gd name="T20" fmla="*/ 41 w 96"/>
                <a:gd name="T21" fmla="*/ 161 h 161"/>
                <a:gd name="T22" fmla="*/ 0 w 96"/>
                <a:gd name="T23" fmla="*/ 142 h 161"/>
                <a:gd name="T24" fmla="*/ 1 w 96"/>
                <a:gd name="T25" fmla="*/ 1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61">
                  <a:moveTo>
                    <a:pt x="1" y="138"/>
                  </a:moveTo>
                  <a:cubicBezTo>
                    <a:pt x="18" y="126"/>
                    <a:pt x="18" y="126"/>
                    <a:pt x="18" y="126"/>
                  </a:cubicBezTo>
                  <a:cubicBezTo>
                    <a:pt x="19" y="125"/>
                    <a:pt x="20" y="125"/>
                    <a:pt x="21" y="126"/>
                  </a:cubicBezTo>
                  <a:cubicBezTo>
                    <a:pt x="25" y="131"/>
                    <a:pt x="33" y="136"/>
                    <a:pt x="42" y="136"/>
                  </a:cubicBezTo>
                  <a:cubicBezTo>
                    <a:pt x="59" y="136"/>
                    <a:pt x="68" y="126"/>
                    <a:pt x="68" y="105"/>
                  </a:cubicBezTo>
                  <a:cubicBezTo>
                    <a:pt x="68" y="3"/>
                    <a:pt x="68" y="3"/>
                    <a:pt x="68" y="3"/>
                  </a:cubicBezTo>
                  <a:cubicBezTo>
                    <a:pt x="68" y="1"/>
                    <a:pt x="69" y="0"/>
                    <a:pt x="71" y="0"/>
                  </a:cubicBezTo>
                  <a:cubicBezTo>
                    <a:pt x="93" y="0"/>
                    <a:pt x="93" y="0"/>
                    <a:pt x="93" y="0"/>
                  </a:cubicBezTo>
                  <a:cubicBezTo>
                    <a:pt x="95" y="0"/>
                    <a:pt x="96" y="1"/>
                    <a:pt x="96" y="3"/>
                  </a:cubicBezTo>
                  <a:cubicBezTo>
                    <a:pt x="96" y="105"/>
                    <a:pt x="96" y="105"/>
                    <a:pt x="96" y="105"/>
                  </a:cubicBezTo>
                  <a:cubicBezTo>
                    <a:pt x="96" y="141"/>
                    <a:pt x="75" y="161"/>
                    <a:pt x="41" y="161"/>
                  </a:cubicBezTo>
                  <a:cubicBezTo>
                    <a:pt x="23" y="161"/>
                    <a:pt x="7" y="152"/>
                    <a:pt x="0" y="142"/>
                  </a:cubicBezTo>
                  <a:cubicBezTo>
                    <a:pt x="0" y="140"/>
                    <a:pt x="0" y="139"/>
                    <a:pt x="1" y="1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30" name="Freeform 81"/>
            <p:cNvSpPr>
              <a:spLocks noEditPoints="1"/>
            </p:cNvSpPr>
            <p:nvPr userDrawn="1"/>
          </p:nvSpPr>
          <p:spPr bwMode="auto">
            <a:xfrm>
              <a:off x="8034786" y="1492997"/>
              <a:ext cx="167400" cy="208734"/>
            </a:xfrm>
            <a:custGeom>
              <a:avLst/>
              <a:gdLst>
                <a:gd name="T0" fmla="*/ 71 w 93"/>
                <a:gd name="T1" fmla="*/ 114 h 117"/>
                <a:gd name="T2" fmla="*/ 69 w 93"/>
                <a:gd name="T3" fmla="*/ 112 h 117"/>
                <a:gd name="T4" fmla="*/ 69 w 93"/>
                <a:gd name="T5" fmla="*/ 104 h 117"/>
                <a:gd name="T6" fmla="*/ 69 w 93"/>
                <a:gd name="T7" fmla="*/ 104 h 117"/>
                <a:gd name="T8" fmla="*/ 37 w 93"/>
                <a:gd name="T9" fmla="*/ 117 h 117"/>
                <a:gd name="T10" fmla="*/ 0 w 93"/>
                <a:gd name="T11" fmla="*/ 82 h 117"/>
                <a:gd name="T12" fmla="*/ 44 w 93"/>
                <a:gd name="T13" fmla="*/ 47 h 117"/>
                <a:gd name="T14" fmla="*/ 67 w 93"/>
                <a:gd name="T15" fmla="*/ 47 h 117"/>
                <a:gd name="T16" fmla="*/ 68 w 93"/>
                <a:gd name="T17" fmla="*/ 46 h 117"/>
                <a:gd name="T18" fmla="*/ 68 w 93"/>
                <a:gd name="T19" fmla="*/ 40 h 117"/>
                <a:gd name="T20" fmla="*/ 44 w 93"/>
                <a:gd name="T21" fmla="*/ 22 h 117"/>
                <a:gd name="T22" fmla="*/ 18 w 93"/>
                <a:gd name="T23" fmla="*/ 29 h 117"/>
                <a:gd name="T24" fmla="*/ 15 w 93"/>
                <a:gd name="T25" fmla="*/ 29 h 117"/>
                <a:gd name="T26" fmla="*/ 6 w 93"/>
                <a:gd name="T27" fmla="*/ 14 h 117"/>
                <a:gd name="T28" fmla="*/ 7 w 93"/>
                <a:gd name="T29" fmla="*/ 11 h 117"/>
                <a:gd name="T30" fmla="*/ 46 w 93"/>
                <a:gd name="T31" fmla="*/ 0 h 117"/>
                <a:gd name="T32" fmla="*/ 93 w 93"/>
                <a:gd name="T33" fmla="*/ 39 h 117"/>
                <a:gd name="T34" fmla="*/ 93 w 93"/>
                <a:gd name="T35" fmla="*/ 112 h 117"/>
                <a:gd name="T36" fmla="*/ 91 w 93"/>
                <a:gd name="T37" fmla="*/ 114 h 117"/>
                <a:gd name="T38" fmla="*/ 71 w 93"/>
                <a:gd name="T39" fmla="*/ 114 h 117"/>
                <a:gd name="T40" fmla="*/ 68 w 93"/>
                <a:gd name="T41" fmla="*/ 76 h 117"/>
                <a:gd name="T42" fmla="*/ 68 w 93"/>
                <a:gd name="T43" fmla="*/ 68 h 117"/>
                <a:gd name="T44" fmla="*/ 67 w 93"/>
                <a:gd name="T45" fmla="*/ 66 h 117"/>
                <a:gd name="T46" fmla="*/ 48 w 93"/>
                <a:gd name="T47" fmla="*/ 66 h 117"/>
                <a:gd name="T48" fmla="*/ 24 w 93"/>
                <a:gd name="T49" fmla="*/ 82 h 117"/>
                <a:gd name="T50" fmla="*/ 44 w 93"/>
                <a:gd name="T51" fmla="*/ 95 h 117"/>
                <a:gd name="T52" fmla="*/ 68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1" y="114"/>
                  </a:moveTo>
                  <a:cubicBezTo>
                    <a:pt x="70" y="114"/>
                    <a:pt x="69" y="113"/>
                    <a:pt x="69" y="112"/>
                  </a:cubicBezTo>
                  <a:cubicBezTo>
                    <a:pt x="69" y="104"/>
                    <a:pt x="69" y="104"/>
                    <a:pt x="69" y="104"/>
                  </a:cubicBezTo>
                  <a:cubicBezTo>
                    <a:pt x="69" y="104"/>
                    <a:pt x="69" y="104"/>
                    <a:pt x="69" y="104"/>
                  </a:cubicBezTo>
                  <a:cubicBezTo>
                    <a:pt x="63" y="111"/>
                    <a:pt x="53" y="117"/>
                    <a:pt x="37" y="117"/>
                  </a:cubicBezTo>
                  <a:cubicBezTo>
                    <a:pt x="17" y="117"/>
                    <a:pt x="0" y="106"/>
                    <a:pt x="0" y="82"/>
                  </a:cubicBezTo>
                  <a:cubicBezTo>
                    <a:pt x="0" y="58"/>
                    <a:pt x="17" y="47"/>
                    <a:pt x="44" y="47"/>
                  </a:cubicBezTo>
                  <a:cubicBezTo>
                    <a:pt x="67" y="47"/>
                    <a:pt x="67" y="47"/>
                    <a:pt x="67" y="47"/>
                  </a:cubicBezTo>
                  <a:cubicBezTo>
                    <a:pt x="68" y="47"/>
                    <a:pt x="68" y="47"/>
                    <a:pt x="68" y="46"/>
                  </a:cubicBezTo>
                  <a:cubicBezTo>
                    <a:pt x="68" y="40"/>
                    <a:pt x="68" y="40"/>
                    <a:pt x="68" y="40"/>
                  </a:cubicBezTo>
                  <a:cubicBezTo>
                    <a:pt x="68" y="28"/>
                    <a:pt x="62" y="22"/>
                    <a:pt x="44" y="22"/>
                  </a:cubicBezTo>
                  <a:cubicBezTo>
                    <a:pt x="31" y="22"/>
                    <a:pt x="23" y="25"/>
                    <a:pt x="18" y="29"/>
                  </a:cubicBezTo>
                  <a:cubicBezTo>
                    <a:pt x="17" y="30"/>
                    <a:pt x="16" y="30"/>
                    <a:pt x="15" y="29"/>
                  </a:cubicBezTo>
                  <a:cubicBezTo>
                    <a:pt x="6" y="14"/>
                    <a:pt x="6" y="14"/>
                    <a:pt x="6" y="14"/>
                  </a:cubicBezTo>
                  <a:cubicBezTo>
                    <a:pt x="6" y="13"/>
                    <a:pt x="6" y="11"/>
                    <a:pt x="7" y="11"/>
                  </a:cubicBezTo>
                  <a:cubicBezTo>
                    <a:pt x="16" y="4"/>
                    <a:pt x="28" y="0"/>
                    <a:pt x="46" y="0"/>
                  </a:cubicBezTo>
                  <a:cubicBezTo>
                    <a:pt x="80" y="0"/>
                    <a:pt x="93" y="11"/>
                    <a:pt x="93" y="39"/>
                  </a:cubicBezTo>
                  <a:cubicBezTo>
                    <a:pt x="93" y="112"/>
                    <a:pt x="93" y="112"/>
                    <a:pt x="93" y="112"/>
                  </a:cubicBezTo>
                  <a:cubicBezTo>
                    <a:pt x="93" y="113"/>
                    <a:pt x="92" y="114"/>
                    <a:pt x="91" y="114"/>
                  </a:cubicBezTo>
                  <a:lnTo>
                    <a:pt x="71" y="114"/>
                  </a:lnTo>
                  <a:close/>
                  <a:moveTo>
                    <a:pt x="68" y="76"/>
                  </a:moveTo>
                  <a:cubicBezTo>
                    <a:pt x="68" y="68"/>
                    <a:pt x="68" y="68"/>
                    <a:pt x="68" y="68"/>
                  </a:cubicBezTo>
                  <a:cubicBezTo>
                    <a:pt x="68" y="67"/>
                    <a:pt x="68" y="66"/>
                    <a:pt x="67" y="66"/>
                  </a:cubicBezTo>
                  <a:cubicBezTo>
                    <a:pt x="48" y="66"/>
                    <a:pt x="48" y="66"/>
                    <a:pt x="48" y="66"/>
                  </a:cubicBezTo>
                  <a:cubicBezTo>
                    <a:pt x="32" y="66"/>
                    <a:pt x="24" y="71"/>
                    <a:pt x="24" y="82"/>
                  </a:cubicBezTo>
                  <a:cubicBezTo>
                    <a:pt x="24" y="91"/>
                    <a:pt x="31" y="95"/>
                    <a:pt x="44" y="95"/>
                  </a:cubicBezTo>
                  <a:cubicBezTo>
                    <a:pt x="60" y="95"/>
                    <a:pt x="68" y="89"/>
                    <a:pt x="68"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31" name="Freeform 82"/>
            <p:cNvSpPr>
              <a:spLocks noEditPoints="1"/>
            </p:cNvSpPr>
            <p:nvPr userDrawn="1"/>
          </p:nvSpPr>
          <p:spPr bwMode="auto">
            <a:xfrm>
              <a:off x="8249720" y="1492997"/>
              <a:ext cx="173600" cy="279001"/>
            </a:xfrm>
            <a:custGeom>
              <a:avLst/>
              <a:gdLst>
                <a:gd name="T0" fmla="*/ 2 w 98"/>
                <a:gd name="T1" fmla="*/ 156 h 156"/>
                <a:gd name="T2" fmla="*/ 0 w 98"/>
                <a:gd name="T3" fmla="*/ 153 h 156"/>
                <a:gd name="T4" fmla="*/ 0 w 98"/>
                <a:gd name="T5" fmla="*/ 5 h 156"/>
                <a:gd name="T6" fmla="*/ 2 w 98"/>
                <a:gd name="T7" fmla="*/ 2 h 156"/>
                <a:gd name="T8" fmla="*/ 24 w 98"/>
                <a:gd name="T9" fmla="*/ 2 h 156"/>
                <a:gd name="T10" fmla="*/ 26 w 98"/>
                <a:gd name="T11" fmla="*/ 5 h 156"/>
                <a:gd name="T12" fmla="*/ 26 w 98"/>
                <a:gd name="T13" fmla="*/ 13 h 156"/>
                <a:gd name="T14" fmla="*/ 26 w 98"/>
                <a:gd name="T15" fmla="*/ 13 h 156"/>
                <a:gd name="T16" fmla="*/ 56 w 98"/>
                <a:gd name="T17" fmla="*/ 0 h 156"/>
                <a:gd name="T18" fmla="*/ 94 w 98"/>
                <a:gd name="T19" fmla="*/ 27 h 156"/>
                <a:gd name="T20" fmla="*/ 98 w 98"/>
                <a:gd name="T21" fmla="*/ 58 h 156"/>
                <a:gd name="T22" fmla="*/ 94 w 98"/>
                <a:gd name="T23" fmla="*/ 90 h 156"/>
                <a:gd name="T24" fmla="*/ 56 w 98"/>
                <a:gd name="T25" fmla="*/ 117 h 156"/>
                <a:gd name="T26" fmla="*/ 26 w 98"/>
                <a:gd name="T27" fmla="*/ 103 h 156"/>
                <a:gd name="T28" fmla="*/ 26 w 98"/>
                <a:gd name="T29" fmla="*/ 103 h 156"/>
                <a:gd name="T30" fmla="*/ 26 w 98"/>
                <a:gd name="T31" fmla="*/ 153 h 156"/>
                <a:gd name="T32" fmla="*/ 24 w 98"/>
                <a:gd name="T33" fmla="*/ 156 h 156"/>
                <a:gd name="T34" fmla="*/ 2 w 98"/>
                <a:gd name="T35" fmla="*/ 156 h 156"/>
                <a:gd name="T36" fmla="*/ 70 w 98"/>
                <a:gd name="T37" fmla="*/ 79 h 156"/>
                <a:gd name="T38" fmla="*/ 72 w 98"/>
                <a:gd name="T39" fmla="*/ 58 h 156"/>
                <a:gd name="T40" fmla="*/ 70 w 98"/>
                <a:gd name="T41" fmla="*/ 37 h 156"/>
                <a:gd name="T42" fmla="*/ 49 w 98"/>
                <a:gd name="T43" fmla="*/ 23 h 156"/>
                <a:gd name="T44" fmla="*/ 28 w 98"/>
                <a:gd name="T45" fmla="*/ 37 h 156"/>
                <a:gd name="T46" fmla="*/ 26 w 98"/>
                <a:gd name="T47" fmla="*/ 58 h 156"/>
                <a:gd name="T48" fmla="*/ 28 w 98"/>
                <a:gd name="T49" fmla="*/ 79 h 156"/>
                <a:gd name="T50" fmla="*/ 49 w 98"/>
                <a:gd name="T51" fmla="*/ 93 h 156"/>
                <a:gd name="T52" fmla="*/ 70 w 98"/>
                <a:gd name="T53" fmla="*/ 79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8" h="156">
                  <a:moveTo>
                    <a:pt x="2" y="156"/>
                  </a:moveTo>
                  <a:cubicBezTo>
                    <a:pt x="1" y="156"/>
                    <a:pt x="0" y="155"/>
                    <a:pt x="0" y="153"/>
                  </a:cubicBezTo>
                  <a:cubicBezTo>
                    <a:pt x="0" y="5"/>
                    <a:pt x="0" y="5"/>
                    <a:pt x="0" y="5"/>
                  </a:cubicBezTo>
                  <a:cubicBezTo>
                    <a:pt x="0" y="3"/>
                    <a:pt x="1" y="2"/>
                    <a:pt x="2" y="2"/>
                  </a:cubicBezTo>
                  <a:cubicBezTo>
                    <a:pt x="24" y="2"/>
                    <a:pt x="24" y="2"/>
                    <a:pt x="24" y="2"/>
                  </a:cubicBezTo>
                  <a:cubicBezTo>
                    <a:pt x="25" y="2"/>
                    <a:pt x="26" y="3"/>
                    <a:pt x="26" y="5"/>
                  </a:cubicBezTo>
                  <a:cubicBezTo>
                    <a:pt x="26" y="13"/>
                    <a:pt x="26" y="13"/>
                    <a:pt x="26" y="13"/>
                  </a:cubicBezTo>
                  <a:cubicBezTo>
                    <a:pt x="26" y="13"/>
                    <a:pt x="26" y="13"/>
                    <a:pt x="26" y="13"/>
                  </a:cubicBezTo>
                  <a:cubicBezTo>
                    <a:pt x="31" y="5"/>
                    <a:pt x="41" y="0"/>
                    <a:pt x="56" y="0"/>
                  </a:cubicBezTo>
                  <a:cubicBezTo>
                    <a:pt x="75" y="0"/>
                    <a:pt x="89" y="9"/>
                    <a:pt x="94" y="27"/>
                  </a:cubicBezTo>
                  <a:cubicBezTo>
                    <a:pt x="97" y="35"/>
                    <a:pt x="98" y="43"/>
                    <a:pt x="98" y="58"/>
                  </a:cubicBezTo>
                  <a:cubicBezTo>
                    <a:pt x="98" y="73"/>
                    <a:pt x="97" y="81"/>
                    <a:pt x="94" y="90"/>
                  </a:cubicBezTo>
                  <a:cubicBezTo>
                    <a:pt x="89" y="107"/>
                    <a:pt x="75" y="117"/>
                    <a:pt x="56" y="117"/>
                  </a:cubicBezTo>
                  <a:cubicBezTo>
                    <a:pt x="41" y="117"/>
                    <a:pt x="31" y="111"/>
                    <a:pt x="26" y="103"/>
                  </a:cubicBezTo>
                  <a:cubicBezTo>
                    <a:pt x="26" y="103"/>
                    <a:pt x="26" y="103"/>
                    <a:pt x="26" y="103"/>
                  </a:cubicBezTo>
                  <a:cubicBezTo>
                    <a:pt x="26" y="153"/>
                    <a:pt x="26" y="153"/>
                    <a:pt x="26" y="153"/>
                  </a:cubicBezTo>
                  <a:cubicBezTo>
                    <a:pt x="26" y="155"/>
                    <a:pt x="25" y="156"/>
                    <a:pt x="24" y="156"/>
                  </a:cubicBezTo>
                  <a:lnTo>
                    <a:pt x="2" y="156"/>
                  </a:lnTo>
                  <a:close/>
                  <a:moveTo>
                    <a:pt x="70" y="79"/>
                  </a:moveTo>
                  <a:cubicBezTo>
                    <a:pt x="71" y="74"/>
                    <a:pt x="72" y="68"/>
                    <a:pt x="72" y="58"/>
                  </a:cubicBezTo>
                  <a:cubicBezTo>
                    <a:pt x="72" y="48"/>
                    <a:pt x="71" y="42"/>
                    <a:pt x="70" y="37"/>
                  </a:cubicBezTo>
                  <a:cubicBezTo>
                    <a:pt x="67" y="28"/>
                    <a:pt x="60" y="23"/>
                    <a:pt x="49" y="23"/>
                  </a:cubicBezTo>
                  <a:cubicBezTo>
                    <a:pt x="38" y="23"/>
                    <a:pt x="31" y="28"/>
                    <a:pt x="28" y="37"/>
                  </a:cubicBezTo>
                  <a:cubicBezTo>
                    <a:pt x="27" y="42"/>
                    <a:pt x="26" y="48"/>
                    <a:pt x="26" y="58"/>
                  </a:cubicBezTo>
                  <a:cubicBezTo>
                    <a:pt x="26" y="68"/>
                    <a:pt x="27" y="74"/>
                    <a:pt x="28" y="79"/>
                  </a:cubicBezTo>
                  <a:cubicBezTo>
                    <a:pt x="31" y="88"/>
                    <a:pt x="38" y="93"/>
                    <a:pt x="49" y="93"/>
                  </a:cubicBezTo>
                  <a:cubicBezTo>
                    <a:pt x="60" y="93"/>
                    <a:pt x="67" y="88"/>
                    <a:pt x="7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32" name="Freeform 83"/>
            <p:cNvSpPr>
              <a:spLocks noEditPoints="1"/>
            </p:cNvSpPr>
            <p:nvPr userDrawn="1"/>
          </p:nvSpPr>
          <p:spPr bwMode="auto">
            <a:xfrm>
              <a:off x="8456387" y="1492997"/>
              <a:ext cx="165334" cy="208734"/>
            </a:xfrm>
            <a:custGeom>
              <a:avLst/>
              <a:gdLst>
                <a:gd name="T0" fmla="*/ 72 w 93"/>
                <a:gd name="T1" fmla="*/ 114 h 117"/>
                <a:gd name="T2" fmla="*/ 69 w 93"/>
                <a:gd name="T3" fmla="*/ 112 h 117"/>
                <a:gd name="T4" fmla="*/ 69 w 93"/>
                <a:gd name="T5" fmla="*/ 104 h 117"/>
                <a:gd name="T6" fmla="*/ 69 w 93"/>
                <a:gd name="T7" fmla="*/ 104 h 117"/>
                <a:gd name="T8" fmla="*/ 38 w 93"/>
                <a:gd name="T9" fmla="*/ 117 h 117"/>
                <a:gd name="T10" fmla="*/ 0 w 93"/>
                <a:gd name="T11" fmla="*/ 82 h 117"/>
                <a:gd name="T12" fmla="*/ 45 w 93"/>
                <a:gd name="T13" fmla="*/ 47 h 117"/>
                <a:gd name="T14" fmla="*/ 67 w 93"/>
                <a:gd name="T15" fmla="*/ 47 h 117"/>
                <a:gd name="T16" fmla="*/ 69 w 93"/>
                <a:gd name="T17" fmla="*/ 46 h 117"/>
                <a:gd name="T18" fmla="*/ 69 w 93"/>
                <a:gd name="T19" fmla="*/ 40 h 117"/>
                <a:gd name="T20" fmla="*/ 44 w 93"/>
                <a:gd name="T21" fmla="*/ 22 h 117"/>
                <a:gd name="T22" fmla="*/ 19 w 93"/>
                <a:gd name="T23" fmla="*/ 29 h 117"/>
                <a:gd name="T24" fmla="*/ 15 w 93"/>
                <a:gd name="T25" fmla="*/ 29 h 117"/>
                <a:gd name="T26" fmla="*/ 7 w 93"/>
                <a:gd name="T27" fmla="*/ 14 h 117"/>
                <a:gd name="T28" fmla="*/ 7 w 93"/>
                <a:gd name="T29" fmla="*/ 11 h 117"/>
                <a:gd name="T30" fmla="*/ 47 w 93"/>
                <a:gd name="T31" fmla="*/ 0 h 117"/>
                <a:gd name="T32" fmla="*/ 93 w 93"/>
                <a:gd name="T33" fmla="*/ 39 h 117"/>
                <a:gd name="T34" fmla="*/ 93 w 93"/>
                <a:gd name="T35" fmla="*/ 112 h 117"/>
                <a:gd name="T36" fmla="*/ 91 w 93"/>
                <a:gd name="T37" fmla="*/ 114 h 117"/>
                <a:gd name="T38" fmla="*/ 72 w 93"/>
                <a:gd name="T39" fmla="*/ 114 h 117"/>
                <a:gd name="T40" fmla="*/ 69 w 93"/>
                <a:gd name="T41" fmla="*/ 76 h 117"/>
                <a:gd name="T42" fmla="*/ 69 w 93"/>
                <a:gd name="T43" fmla="*/ 68 h 117"/>
                <a:gd name="T44" fmla="*/ 67 w 93"/>
                <a:gd name="T45" fmla="*/ 66 h 117"/>
                <a:gd name="T46" fmla="*/ 49 w 93"/>
                <a:gd name="T47" fmla="*/ 66 h 117"/>
                <a:gd name="T48" fmla="*/ 25 w 93"/>
                <a:gd name="T49" fmla="*/ 82 h 117"/>
                <a:gd name="T50" fmla="*/ 44 w 93"/>
                <a:gd name="T51" fmla="*/ 95 h 117"/>
                <a:gd name="T52" fmla="*/ 69 w 93"/>
                <a:gd name="T53" fmla="*/ 7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 h="117">
                  <a:moveTo>
                    <a:pt x="72" y="114"/>
                  </a:moveTo>
                  <a:cubicBezTo>
                    <a:pt x="70" y="114"/>
                    <a:pt x="69" y="113"/>
                    <a:pt x="69" y="112"/>
                  </a:cubicBezTo>
                  <a:cubicBezTo>
                    <a:pt x="69" y="104"/>
                    <a:pt x="69" y="104"/>
                    <a:pt x="69" y="104"/>
                  </a:cubicBezTo>
                  <a:cubicBezTo>
                    <a:pt x="69" y="104"/>
                    <a:pt x="69" y="104"/>
                    <a:pt x="69" y="104"/>
                  </a:cubicBezTo>
                  <a:cubicBezTo>
                    <a:pt x="64" y="111"/>
                    <a:pt x="53" y="117"/>
                    <a:pt x="38" y="117"/>
                  </a:cubicBezTo>
                  <a:cubicBezTo>
                    <a:pt x="17" y="117"/>
                    <a:pt x="0" y="106"/>
                    <a:pt x="0" y="82"/>
                  </a:cubicBezTo>
                  <a:cubicBezTo>
                    <a:pt x="0" y="58"/>
                    <a:pt x="17" y="47"/>
                    <a:pt x="45" y="47"/>
                  </a:cubicBezTo>
                  <a:cubicBezTo>
                    <a:pt x="67" y="47"/>
                    <a:pt x="67" y="47"/>
                    <a:pt x="67" y="47"/>
                  </a:cubicBezTo>
                  <a:cubicBezTo>
                    <a:pt x="68" y="47"/>
                    <a:pt x="69" y="47"/>
                    <a:pt x="69" y="46"/>
                  </a:cubicBezTo>
                  <a:cubicBezTo>
                    <a:pt x="69" y="40"/>
                    <a:pt x="69" y="40"/>
                    <a:pt x="69" y="40"/>
                  </a:cubicBezTo>
                  <a:cubicBezTo>
                    <a:pt x="69" y="28"/>
                    <a:pt x="63" y="22"/>
                    <a:pt x="44" y="22"/>
                  </a:cubicBezTo>
                  <a:cubicBezTo>
                    <a:pt x="31" y="22"/>
                    <a:pt x="24" y="25"/>
                    <a:pt x="19" y="29"/>
                  </a:cubicBezTo>
                  <a:cubicBezTo>
                    <a:pt x="17" y="30"/>
                    <a:pt x="16" y="30"/>
                    <a:pt x="15" y="29"/>
                  </a:cubicBezTo>
                  <a:cubicBezTo>
                    <a:pt x="7" y="14"/>
                    <a:pt x="7" y="14"/>
                    <a:pt x="7" y="14"/>
                  </a:cubicBezTo>
                  <a:cubicBezTo>
                    <a:pt x="6" y="13"/>
                    <a:pt x="6" y="11"/>
                    <a:pt x="7" y="11"/>
                  </a:cubicBezTo>
                  <a:cubicBezTo>
                    <a:pt x="16" y="4"/>
                    <a:pt x="28" y="0"/>
                    <a:pt x="47" y="0"/>
                  </a:cubicBezTo>
                  <a:cubicBezTo>
                    <a:pt x="81" y="0"/>
                    <a:pt x="93" y="11"/>
                    <a:pt x="93" y="39"/>
                  </a:cubicBezTo>
                  <a:cubicBezTo>
                    <a:pt x="93" y="112"/>
                    <a:pt x="93" y="112"/>
                    <a:pt x="93" y="112"/>
                  </a:cubicBezTo>
                  <a:cubicBezTo>
                    <a:pt x="93" y="113"/>
                    <a:pt x="92" y="114"/>
                    <a:pt x="91" y="114"/>
                  </a:cubicBezTo>
                  <a:lnTo>
                    <a:pt x="72" y="114"/>
                  </a:lnTo>
                  <a:close/>
                  <a:moveTo>
                    <a:pt x="69" y="76"/>
                  </a:moveTo>
                  <a:cubicBezTo>
                    <a:pt x="69" y="68"/>
                    <a:pt x="69" y="68"/>
                    <a:pt x="69" y="68"/>
                  </a:cubicBezTo>
                  <a:cubicBezTo>
                    <a:pt x="69" y="67"/>
                    <a:pt x="68" y="66"/>
                    <a:pt x="67" y="66"/>
                  </a:cubicBezTo>
                  <a:cubicBezTo>
                    <a:pt x="49" y="66"/>
                    <a:pt x="49" y="66"/>
                    <a:pt x="49" y="66"/>
                  </a:cubicBezTo>
                  <a:cubicBezTo>
                    <a:pt x="32" y="66"/>
                    <a:pt x="25" y="71"/>
                    <a:pt x="25" y="82"/>
                  </a:cubicBezTo>
                  <a:cubicBezTo>
                    <a:pt x="25" y="91"/>
                    <a:pt x="31" y="95"/>
                    <a:pt x="44" y="95"/>
                  </a:cubicBezTo>
                  <a:cubicBezTo>
                    <a:pt x="60" y="95"/>
                    <a:pt x="69" y="89"/>
                    <a:pt x="69"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sp>
          <p:nvSpPr>
            <p:cNvPr id="233" name="Freeform 84"/>
            <p:cNvSpPr>
              <a:spLocks/>
            </p:cNvSpPr>
            <p:nvPr userDrawn="1"/>
          </p:nvSpPr>
          <p:spPr bwMode="auto">
            <a:xfrm>
              <a:off x="8669254" y="1492997"/>
              <a:ext cx="169467" cy="204601"/>
            </a:xfrm>
            <a:custGeom>
              <a:avLst/>
              <a:gdLst>
                <a:gd name="T0" fmla="*/ 71 w 95"/>
                <a:gd name="T1" fmla="*/ 114 h 114"/>
                <a:gd name="T2" fmla="*/ 69 w 95"/>
                <a:gd name="T3" fmla="*/ 112 h 114"/>
                <a:gd name="T4" fmla="*/ 69 w 95"/>
                <a:gd name="T5" fmla="*/ 47 h 114"/>
                <a:gd name="T6" fmla="*/ 48 w 95"/>
                <a:gd name="T7" fmla="*/ 23 h 114"/>
                <a:gd name="T8" fmla="*/ 26 w 95"/>
                <a:gd name="T9" fmla="*/ 47 h 114"/>
                <a:gd name="T10" fmla="*/ 26 w 95"/>
                <a:gd name="T11" fmla="*/ 112 h 114"/>
                <a:gd name="T12" fmla="*/ 24 w 95"/>
                <a:gd name="T13" fmla="*/ 114 h 114"/>
                <a:gd name="T14" fmla="*/ 3 w 95"/>
                <a:gd name="T15" fmla="*/ 114 h 114"/>
                <a:gd name="T16" fmla="*/ 0 w 95"/>
                <a:gd name="T17" fmla="*/ 112 h 114"/>
                <a:gd name="T18" fmla="*/ 0 w 95"/>
                <a:gd name="T19" fmla="*/ 5 h 114"/>
                <a:gd name="T20" fmla="*/ 3 w 95"/>
                <a:gd name="T21" fmla="*/ 2 h 114"/>
                <a:gd name="T22" fmla="*/ 24 w 95"/>
                <a:gd name="T23" fmla="*/ 2 h 114"/>
                <a:gd name="T24" fmla="*/ 26 w 95"/>
                <a:gd name="T25" fmla="*/ 5 h 114"/>
                <a:gd name="T26" fmla="*/ 26 w 95"/>
                <a:gd name="T27" fmla="*/ 13 h 114"/>
                <a:gd name="T28" fmla="*/ 27 w 95"/>
                <a:gd name="T29" fmla="*/ 13 h 114"/>
                <a:gd name="T30" fmla="*/ 56 w 95"/>
                <a:gd name="T31" fmla="*/ 0 h 114"/>
                <a:gd name="T32" fmla="*/ 95 w 95"/>
                <a:gd name="T33" fmla="*/ 41 h 114"/>
                <a:gd name="T34" fmla="*/ 95 w 95"/>
                <a:gd name="T35" fmla="*/ 112 h 114"/>
                <a:gd name="T36" fmla="*/ 92 w 95"/>
                <a:gd name="T37" fmla="*/ 114 h 114"/>
                <a:gd name="T38" fmla="*/ 71 w 95"/>
                <a:gd name="T3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 h="114">
                  <a:moveTo>
                    <a:pt x="71" y="114"/>
                  </a:moveTo>
                  <a:cubicBezTo>
                    <a:pt x="70" y="114"/>
                    <a:pt x="69" y="113"/>
                    <a:pt x="69" y="112"/>
                  </a:cubicBezTo>
                  <a:cubicBezTo>
                    <a:pt x="69" y="47"/>
                    <a:pt x="69" y="47"/>
                    <a:pt x="69" y="47"/>
                  </a:cubicBezTo>
                  <a:cubicBezTo>
                    <a:pt x="69" y="33"/>
                    <a:pt x="62" y="23"/>
                    <a:pt x="48" y="23"/>
                  </a:cubicBezTo>
                  <a:cubicBezTo>
                    <a:pt x="34" y="23"/>
                    <a:pt x="26" y="33"/>
                    <a:pt x="26" y="47"/>
                  </a:cubicBezTo>
                  <a:cubicBezTo>
                    <a:pt x="26" y="112"/>
                    <a:pt x="26" y="112"/>
                    <a:pt x="26" y="112"/>
                  </a:cubicBezTo>
                  <a:cubicBezTo>
                    <a:pt x="26" y="113"/>
                    <a:pt x="25" y="114"/>
                    <a:pt x="24" y="114"/>
                  </a:cubicBezTo>
                  <a:cubicBezTo>
                    <a:pt x="3" y="114"/>
                    <a:pt x="3" y="114"/>
                    <a:pt x="3" y="114"/>
                  </a:cubicBezTo>
                  <a:cubicBezTo>
                    <a:pt x="1" y="114"/>
                    <a:pt x="0" y="113"/>
                    <a:pt x="0" y="112"/>
                  </a:cubicBezTo>
                  <a:cubicBezTo>
                    <a:pt x="0" y="5"/>
                    <a:pt x="0" y="5"/>
                    <a:pt x="0" y="5"/>
                  </a:cubicBezTo>
                  <a:cubicBezTo>
                    <a:pt x="0" y="3"/>
                    <a:pt x="1" y="2"/>
                    <a:pt x="3" y="2"/>
                  </a:cubicBezTo>
                  <a:cubicBezTo>
                    <a:pt x="24" y="2"/>
                    <a:pt x="24" y="2"/>
                    <a:pt x="24" y="2"/>
                  </a:cubicBezTo>
                  <a:cubicBezTo>
                    <a:pt x="25" y="2"/>
                    <a:pt x="26" y="3"/>
                    <a:pt x="26" y="5"/>
                  </a:cubicBezTo>
                  <a:cubicBezTo>
                    <a:pt x="26" y="13"/>
                    <a:pt x="26" y="13"/>
                    <a:pt x="26" y="13"/>
                  </a:cubicBezTo>
                  <a:cubicBezTo>
                    <a:pt x="27" y="13"/>
                    <a:pt x="27" y="13"/>
                    <a:pt x="27" y="13"/>
                  </a:cubicBezTo>
                  <a:cubicBezTo>
                    <a:pt x="31" y="6"/>
                    <a:pt x="41" y="0"/>
                    <a:pt x="56" y="0"/>
                  </a:cubicBezTo>
                  <a:cubicBezTo>
                    <a:pt x="80" y="0"/>
                    <a:pt x="95" y="17"/>
                    <a:pt x="95" y="41"/>
                  </a:cubicBezTo>
                  <a:cubicBezTo>
                    <a:pt x="95" y="112"/>
                    <a:pt x="95" y="112"/>
                    <a:pt x="95" y="112"/>
                  </a:cubicBezTo>
                  <a:cubicBezTo>
                    <a:pt x="95" y="113"/>
                    <a:pt x="94" y="114"/>
                    <a:pt x="92" y="114"/>
                  </a:cubicBezTo>
                  <a:lnTo>
                    <a:pt x="71" y="1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1777"/>
            </a:p>
          </p:txBody>
        </p:sp>
      </p:gr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407316" y="3543360"/>
            <a:ext cx="3721963" cy="2907321"/>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55328" tIns="322347" rIns="322347" bIns="1289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790" b="1" spc="269" dirty="0">
              <a:solidFill>
                <a:schemeClr val="bg1"/>
              </a:solidFill>
              <a:latin typeface="Meiryo" panose="020B0604030504040204" pitchFamily="34" charset="-128"/>
              <a:ea typeface="Meiryo" panose="020B0604030504040204" pitchFamily="34" charset="-128"/>
            </a:endParaRPr>
          </a:p>
        </p:txBody>
      </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67802" y="5715005"/>
            <a:ext cx="1448160" cy="1005927"/>
          </a:xfrm>
          <a:prstGeom prst="rect">
            <a:avLst/>
          </a:prstGeom>
        </p:spPr>
      </p:pic>
    </p:spTree>
    <p:extLst>
      <p:ext uri="{BB962C8B-B14F-4D97-AF65-F5344CB8AC3E}">
        <p14:creationId xmlns:p14="http://schemas.microsoft.com/office/powerpoint/2010/main" val="15552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C9696B-A375-A16C-0AAD-E9D208AB187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6A402A-202D-13C7-648E-62F51058667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CA36296-8392-B1E4-349B-C67B2B7561F7}"/>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9A7AE2C0-BF4C-6816-3FB7-A2959F91B6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2B601B-C951-5298-9B37-33E58A3671E3}"/>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35468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38422F-2534-30B4-33E5-CBD80E7816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10A820-4ED4-197E-C5D9-F53C8A18977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DFB93AD-7EE3-8EFB-E79C-8ED650F3D7E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9FE04A-A0DA-F31A-207E-E3FFF6370E70}"/>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6" name="フッター プレースホルダー 5">
            <a:extLst>
              <a:ext uri="{FF2B5EF4-FFF2-40B4-BE49-F238E27FC236}">
                <a16:creationId xmlns:a16="http://schemas.microsoft.com/office/drawing/2014/main" id="{B2B25D68-CE0B-7A51-76FC-B2AE963B0F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A48E8B-DAB4-2A9A-D3CA-A508027AB3D9}"/>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228389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A7CC4F-18DA-31D3-1D40-0FD490FBF84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6DC039-ADFD-7C15-B292-0F2229904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B5EFAE6-229F-0AFC-1D58-E16E567DC24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CD92FCB-84B7-A315-7359-5CC50B56C4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E8307FA-301E-FA69-9C28-CCC2BBA913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E8D9ABC-4A60-3390-46DB-E7B90445B972}"/>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8" name="フッター プレースホルダー 7">
            <a:extLst>
              <a:ext uri="{FF2B5EF4-FFF2-40B4-BE49-F238E27FC236}">
                <a16:creationId xmlns:a16="http://schemas.microsoft.com/office/drawing/2014/main" id="{AAE894AD-F204-1312-D8C4-087695CE295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7169542-7C83-E4BA-4819-225438D2EC29}"/>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371390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3410C-CB82-12E0-8F63-2E2F6C379A5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45F0FB4-D6A9-E936-7400-398A510EBC1A}"/>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4" name="フッター プレースホルダー 3">
            <a:extLst>
              <a:ext uri="{FF2B5EF4-FFF2-40B4-BE49-F238E27FC236}">
                <a16:creationId xmlns:a16="http://schemas.microsoft.com/office/drawing/2014/main" id="{5334800F-2904-E5BA-EF7A-7129C4AA466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EA9491E-05D6-FDE5-4A95-D98F5188F1DB}"/>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46423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62D233-DC51-F72A-8B7B-E526E407BC2F}"/>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3" name="フッター プレースホルダー 2">
            <a:extLst>
              <a:ext uri="{FF2B5EF4-FFF2-40B4-BE49-F238E27FC236}">
                <a16:creationId xmlns:a16="http://schemas.microsoft.com/office/drawing/2014/main" id="{F5F163AB-C7ED-19F0-EB0A-DAA0D04C2E1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5579EBF-FA1A-0CF9-0C50-F3978652B9FC}"/>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360225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67BC1-48EB-8B97-FAC4-5FFC8642AFE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4FA3E4-7125-EB07-B4D8-507DFC14D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D840EFF-D719-5B7E-1764-AA15C5F17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814845-9AA0-6A43-45CF-FB94A0F225BA}"/>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6" name="フッター プレースホルダー 5">
            <a:extLst>
              <a:ext uri="{FF2B5EF4-FFF2-40B4-BE49-F238E27FC236}">
                <a16:creationId xmlns:a16="http://schemas.microsoft.com/office/drawing/2014/main" id="{B94567E0-0121-8740-19A4-D9A1AF2681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71151A-3257-F159-DBF4-3E2DDA1499FA}"/>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263377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401F6F-1D97-1468-DE5E-13B89B6F51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C92CE82-EE30-873A-7FC7-0E06628A38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057852E-0C38-8CAF-43EB-FAE8FB1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201BD94-784C-1AAC-93E4-81F86F4EA18C}"/>
              </a:ext>
            </a:extLst>
          </p:cNvPr>
          <p:cNvSpPr>
            <a:spLocks noGrp="1"/>
          </p:cNvSpPr>
          <p:nvPr>
            <p:ph type="dt" sz="half" idx="10"/>
          </p:nvPr>
        </p:nvSpPr>
        <p:spPr/>
        <p:txBody>
          <a:bodyPr/>
          <a:lstStyle/>
          <a:p>
            <a:fld id="{A3CE09AC-81E0-4307-8E3A-5D575F14F0CC}" type="datetimeFigureOut">
              <a:rPr kumimoji="1" lang="ja-JP" altLang="en-US" smtClean="0"/>
              <a:t>2025/5/16</a:t>
            </a:fld>
            <a:endParaRPr kumimoji="1" lang="ja-JP" altLang="en-US"/>
          </a:p>
        </p:txBody>
      </p:sp>
      <p:sp>
        <p:nvSpPr>
          <p:cNvPr id="6" name="フッター プレースホルダー 5">
            <a:extLst>
              <a:ext uri="{FF2B5EF4-FFF2-40B4-BE49-F238E27FC236}">
                <a16:creationId xmlns:a16="http://schemas.microsoft.com/office/drawing/2014/main" id="{47975979-10A0-9272-8063-6E0F061947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F5256B-103E-AB32-025C-0AB21D1172D7}"/>
              </a:ext>
            </a:extLst>
          </p:cNvPr>
          <p:cNvSpPr>
            <a:spLocks noGrp="1"/>
          </p:cNvSpPr>
          <p:nvPr>
            <p:ph type="sldNum" sz="quarter" idx="12"/>
          </p:nvPr>
        </p:nvSpPr>
        <p:spPr/>
        <p:txBody>
          <a:body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214705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87C6DD-10D6-0620-75B8-FF8E770E4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16A582-D0AA-AAE9-F1D1-17C6769DE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058E22-7D86-8A01-D485-A3951B6B16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CE09AC-81E0-4307-8E3A-5D575F14F0CC}" type="datetimeFigureOut">
              <a:rPr kumimoji="1" lang="ja-JP" altLang="en-US" smtClean="0"/>
              <a:t>2025/5/16</a:t>
            </a:fld>
            <a:endParaRPr kumimoji="1" lang="ja-JP" altLang="en-US"/>
          </a:p>
        </p:txBody>
      </p:sp>
      <p:sp>
        <p:nvSpPr>
          <p:cNvPr id="5" name="フッター プレースホルダー 4">
            <a:extLst>
              <a:ext uri="{FF2B5EF4-FFF2-40B4-BE49-F238E27FC236}">
                <a16:creationId xmlns:a16="http://schemas.microsoft.com/office/drawing/2014/main" id="{081E0319-D81A-F4FE-2927-29F7C7CF5E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E81A0AA-2E97-6681-7EA4-35A448EA5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DCAAE23-5C9E-4744-8525-96DD238531C5}" type="slidenum">
              <a:rPr kumimoji="1" lang="ja-JP" altLang="en-US" smtClean="0"/>
              <a:t>‹#›</a:t>
            </a:fld>
            <a:endParaRPr kumimoji="1" lang="ja-JP" altLang="en-US"/>
          </a:p>
        </p:txBody>
      </p:sp>
    </p:spTree>
    <p:extLst>
      <p:ext uri="{BB962C8B-B14F-4D97-AF65-F5344CB8AC3E}">
        <p14:creationId xmlns:p14="http://schemas.microsoft.com/office/powerpoint/2010/main" val="323370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1" y="6356357"/>
            <a:ext cx="2844800" cy="365125"/>
          </a:xfrm>
          <a:prstGeom prst="rect">
            <a:avLst/>
          </a:prstGeom>
        </p:spPr>
        <p:txBody>
          <a:bodyPr vert="horz" lIns="91440" tIns="45720" rIns="91440" bIns="45720" rtlCol="0" anchor="ctr"/>
          <a:lstStyle>
            <a:lvl1pPr algn="l">
              <a:defRPr sz="1094">
                <a:solidFill>
                  <a:schemeClr val="tx1">
                    <a:tint val="75000"/>
                  </a:schemeClr>
                </a:solidFill>
              </a:defRPr>
            </a:lvl1pPr>
          </a:lstStyle>
          <a:p>
            <a:fld id="{7A46DF6A-4DFF-44B2-9171-23556E27A237}" type="datetime1">
              <a:rPr kumimoji="1" lang="ja-JP" altLang="en-US" smtClean="0"/>
              <a:t>2025/5/16</a:t>
            </a:fld>
            <a:endParaRPr kumimoji="1" lang="ja-JP" altLang="en-US" dirty="0"/>
          </a:p>
        </p:txBody>
      </p:sp>
      <p:sp>
        <p:nvSpPr>
          <p:cNvPr id="5" name="フッター プレースホルダー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094">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094">
                <a:solidFill>
                  <a:schemeClr val="tx1">
                    <a:tint val="75000"/>
                  </a:schemeClr>
                </a:solidFill>
              </a:defRPr>
            </a:lvl1p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17798221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ftr="0" dt="0"/>
  <p:txStyles>
    <p:titleStyle>
      <a:lvl1pPr algn="ctr" defTabSz="833532" rtl="0" eaLnBrk="1" latinLnBrk="0" hangingPunct="1">
        <a:spcBef>
          <a:spcPct val="0"/>
        </a:spcBef>
        <a:buNone/>
        <a:defRPr kumimoji="1" sz="4011" kern="1200">
          <a:solidFill>
            <a:schemeClr val="tx1"/>
          </a:solidFill>
          <a:latin typeface="+mj-lt"/>
          <a:ea typeface="+mj-ea"/>
          <a:cs typeface="+mj-cs"/>
        </a:defRPr>
      </a:lvl1pPr>
    </p:titleStyle>
    <p:bodyStyle>
      <a:lvl1pPr marL="312574" indent="-312574" algn="l" defTabSz="833532" rtl="0" eaLnBrk="1" latinLnBrk="0" hangingPunct="1">
        <a:spcBef>
          <a:spcPct val="20000"/>
        </a:spcBef>
        <a:buFont typeface="Arial" panose="020B0604020202020204" pitchFamily="34" charset="0"/>
        <a:buChar char="•"/>
        <a:defRPr kumimoji="1" sz="2917" kern="1200">
          <a:solidFill>
            <a:schemeClr val="tx1"/>
          </a:solidFill>
          <a:latin typeface="+mn-lt"/>
          <a:ea typeface="+mn-ea"/>
          <a:cs typeface="+mn-cs"/>
        </a:defRPr>
      </a:lvl1pPr>
      <a:lvl2pPr marL="677244" indent="-260479" algn="l" defTabSz="833532" rtl="0" eaLnBrk="1" latinLnBrk="0" hangingPunct="1">
        <a:spcBef>
          <a:spcPct val="20000"/>
        </a:spcBef>
        <a:buFont typeface="Arial" panose="020B0604020202020204" pitchFamily="34" charset="0"/>
        <a:buChar char="–"/>
        <a:defRPr kumimoji="1" sz="2553" kern="1200">
          <a:solidFill>
            <a:schemeClr val="tx1"/>
          </a:solidFill>
          <a:latin typeface="+mn-lt"/>
          <a:ea typeface="+mn-ea"/>
          <a:cs typeface="+mn-cs"/>
        </a:defRPr>
      </a:lvl2pPr>
      <a:lvl3pPr marL="1041914" indent="-208383" algn="l" defTabSz="833532" rtl="0" eaLnBrk="1" latinLnBrk="0" hangingPunct="1">
        <a:spcBef>
          <a:spcPct val="20000"/>
        </a:spcBef>
        <a:buFont typeface="Arial" panose="020B0604020202020204" pitchFamily="34" charset="0"/>
        <a:buChar char="•"/>
        <a:defRPr kumimoji="1" sz="2187" kern="1200">
          <a:solidFill>
            <a:schemeClr val="tx1"/>
          </a:solidFill>
          <a:latin typeface="+mn-lt"/>
          <a:ea typeface="+mn-ea"/>
          <a:cs typeface="+mn-cs"/>
        </a:defRPr>
      </a:lvl3pPr>
      <a:lvl4pPr marL="1458681"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4pPr>
      <a:lvl5pPr marL="1875446"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5pPr>
      <a:lvl6pPr marL="2292212"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6pPr>
      <a:lvl7pPr marL="2708978"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7pPr>
      <a:lvl8pPr marL="3125744"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8pPr>
      <a:lvl9pPr marL="3542509" indent="-208383" algn="l" defTabSz="833532" rtl="0" eaLnBrk="1" latinLnBrk="0" hangingPunct="1">
        <a:spcBef>
          <a:spcPct val="20000"/>
        </a:spcBef>
        <a:buFont typeface="Arial" panose="020B0604020202020204" pitchFamily="34" charset="0"/>
        <a:buChar char="•"/>
        <a:defRPr kumimoji="1" sz="1823" kern="1200">
          <a:solidFill>
            <a:schemeClr val="tx1"/>
          </a:solidFill>
          <a:latin typeface="+mn-lt"/>
          <a:ea typeface="+mn-ea"/>
          <a:cs typeface="+mn-cs"/>
        </a:defRPr>
      </a:lvl9pPr>
    </p:bodyStyle>
    <p:otherStyle>
      <a:defPPr>
        <a:defRPr lang="ja-JP"/>
      </a:defPPr>
      <a:lvl1pPr marL="0" algn="l" defTabSz="833532" rtl="0" eaLnBrk="1" latinLnBrk="0" hangingPunct="1">
        <a:defRPr kumimoji="1" sz="1641" kern="1200">
          <a:solidFill>
            <a:schemeClr val="tx1"/>
          </a:solidFill>
          <a:latin typeface="+mn-lt"/>
          <a:ea typeface="+mn-ea"/>
          <a:cs typeface="+mn-cs"/>
        </a:defRPr>
      </a:lvl1pPr>
      <a:lvl2pPr marL="416765" algn="l" defTabSz="833532" rtl="0" eaLnBrk="1" latinLnBrk="0" hangingPunct="1">
        <a:defRPr kumimoji="1" sz="1641" kern="1200">
          <a:solidFill>
            <a:schemeClr val="tx1"/>
          </a:solidFill>
          <a:latin typeface="+mn-lt"/>
          <a:ea typeface="+mn-ea"/>
          <a:cs typeface="+mn-cs"/>
        </a:defRPr>
      </a:lvl2pPr>
      <a:lvl3pPr marL="833532" algn="l" defTabSz="833532" rtl="0" eaLnBrk="1" latinLnBrk="0" hangingPunct="1">
        <a:defRPr kumimoji="1" sz="1641" kern="1200">
          <a:solidFill>
            <a:schemeClr val="tx1"/>
          </a:solidFill>
          <a:latin typeface="+mn-lt"/>
          <a:ea typeface="+mn-ea"/>
          <a:cs typeface="+mn-cs"/>
        </a:defRPr>
      </a:lvl3pPr>
      <a:lvl4pPr marL="1250297" algn="l" defTabSz="833532" rtl="0" eaLnBrk="1" latinLnBrk="0" hangingPunct="1">
        <a:defRPr kumimoji="1" sz="1641" kern="1200">
          <a:solidFill>
            <a:schemeClr val="tx1"/>
          </a:solidFill>
          <a:latin typeface="+mn-lt"/>
          <a:ea typeface="+mn-ea"/>
          <a:cs typeface="+mn-cs"/>
        </a:defRPr>
      </a:lvl4pPr>
      <a:lvl5pPr marL="1667063" algn="l" defTabSz="833532" rtl="0" eaLnBrk="1" latinLnBrk="0" hangingPunct="1">
        <a:defRPr kumimoji="1" sz="1641" kern="1200">
          <a:solidFill>
            <a:schemeClr val="tx1"/>
          </a:solidFill>
          <a:latin typeface="+mn-lt"/>
          <a:ea typeface="+mn-ea"/>
          <a:cs typeface="+mn-cs"/>
        </a:defRPr>
      </a:lvl5pPr>
      <a:lvl6pPr marL="2083829" algn="l" defTabSz="833532" rtl="0" eaLnBrk="1" latinLnBrk="0" hangingPunct="1">
        <a:defRPr kumimoji="1" sz="1641" kern="1200">
          <a:solidFill>
            <a:schemeClr val="tx1"/>
          </a:solidFill>
          <a:latin typeface="+mn-lt"/>
          <a:ea typeface="+mn-ea"/>
          <a:cs typeface="+mn-cs"/>
        </a:defRPr>
      </a:lvl6pPr>
      <a:lvl7pPr marL="2500595" algn="l" defTabSz="833532" rtl="0" eaLnBrk="1" latinLnBrk="0" hangingPunct="1">
        <a:defRPr kumimoji="1" sz="1641" kern="1200">
          <a:solidFill>
            <a:schemeClr val="tx1"/>
          </a:solidFill>
          <a:latin typeface="+mn-lt"/>
          <a:ea typeface="+mn-ea"/>
          <a:cs typeface="+mn-cs"/>
        </a:defRPr>
      </a:lvl7pPr>
      <a:lvl8pPr marL="2917360" algn="l" defTabSz="833532" rtl="0" eaLnBrk="1" latinLnBrk="0" hangingPunct="1">
        <a:defRPr kumimoji="1" sz="1641" kern="1200">
          <a:solidFill>
            <a:schemeClr val="tx1"/>
          </a:solidFill>
          <a:latin typeface="+mn-lt"/>
          <a:ea typeface="+mn-ea"/>
          <a:cs typeface="+mn-cs"/>
        </a:defRPr>
      </a:lvl8pPr>
      <a:lvl9pPr marL="3334127" algn="l" defTabSz="833532" rtl="0" eaLnBrk="1" latinLnBrk="0" hangingPunct="1">
        <a:defRPr kumimoji="1" sz="16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urc.jp/houkatsu_0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54D57-AB9F-7A33-966E-AC11FEC2959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88C9F70-F373-5976-30ED-1280DCE32CEC}"/>
              </a:ext>
            </a:extLst>
          </p:cNvPr>
          <p:cNvSpPr>
            <a:spLocks noGrp="1"/>
          </p:cNvSpPr>
          <p:nvPr>
            <p:ph type="ctrTitle"/>
          </p:nvPr>
        </p:nvSpPr>
        <p:spPr>
          <a:xfrm>
            <a:off x="1524000" y="452726"/>
            <a:ext cx="9144000" cy="563562"/>
          </a:xfrm>
        </p:spPr>
        <p:txBody>
          <a:bodyPr>
            <a:noAutofit/>
          </a:bodyPr>
          <a:lstStyle/>
          <a:p>
            <a:r>
              <a:rPr kumimoji="1" lang="ja-JP" altLang="en-US" sz="2800" dirty="0">
                <a:latin typeface="ＭＳ ゴシック" panose="020B0609070205080204" pitchFamily="49" charset="-128"/>
                <a:ea typeface="ＭＳ ゴシック" panose="020B0609070205080204" pitchFamily="49" charset="-128"/>
              </a:rPr>
              <a:t>地域づくりのデザインを描こう！</a:t>
            </a:r>
            <a:br>
              <a:rPr kumimoji="1" lang="en-US" altLang="ja-JP" sz="2800" dirty="0">
                <a:latin typeface="ＭＳ ゴシック" panose="020B0609070205080204" pitchFamily="49" charset="-128"/>
                <a:ea typeface="ＭＳ ゴシック" panose="020B0609070205080204" pitchFamily="49" charset="-128"/>
              </a:rPr>
            </a:br>
            <a:r>
              <a:rPr kumimoji="1" lang="ja-JP" altLang="en-US" sz="2800" dirty="0">
                <a:latin typeface="ＭＳ ゴシック" panose="020B0609070205080204" pitchFamily="49" charset="-128"/>
                <a:ea typeface="ＭＳ ゴシック" panose="020B0609070205080204" pitchFamily="49" charset="-128"/>
              </a:rPr>
              <a:t>～総合事業ガイドラインの改正は見直しのチャンス～</a:t>
            </a:r>
          </a:p>
        </p:txBody>
      </p:sp>
      <p:sp>
        <p:nvSpPr>
          <p:cNvPr id="4" name="テキスト ボックス 3">
            <a:extLst>
              <a:ext uri="{FF2B5EF4-FFF2-40B4-BE49-F238E27FC236}">
                <a16:creationId xmlns:a16="http://schemas.microsoft.com/office/drawing/2014/main" id="{4E8D984B-29E4-05A3-82B7-C796F9A3F11D}"/>
              </a:ext>
            </a:extLst>
          </p:cNvPr>
          <p:cNvSpPr txBox="1"/>
          <p:nvPr/>
        </p:nvSpPr>
        <p:spPr>
          <a:xfrm>
            <a:off x="476538" y="1047428"/>
            <a:ext cx="11439525" cy="43396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solidFill>
                  <a:schemeClr val="tx1"/>
                </a:solidFill>
              </a:rPr>
              <a:t>★事前学習　１</a:t>
            </a:r>
            <a:endParaRPr lang="en-US" altLang="ja-JP" sz="2000" u="sng" dirty="0">
              <a:solidFill>
                <a:schemeClr val="tx1"/>
              </a:solidFill>
            </a:endParaRPr>
          </a:p>
          <a:p>
            <a:r>
              <a:rPr kumimoji="1" lang="ja-JP" altLang="en-US" sz="2000" dirty="0">
                <a:solidFill>
                  <a:schemeClr val="tx1"/>
                </a:solidFill>
              </a:rPr>
              <a:t>　まもなく総合事業開始から</a:t>
            </a:r>
            <a:r>
              <a:rPr kumimoji="1" lang="en-US" altLang="ja-JP" sz="2000" dirty="0">
                <a:solidFill>
                  <a:schemeClr val="tx1"/>
                </a:solidFill>
              </a:rPr>
              <a:t>10</a:t>
            </a:r>
            <a:r>
              <a:rPr kumimoji="1" lang="ja-JP" altLang="en-US" sz="2000" dirty="0">
                <a:solidFill>
                  <a:schemeClr val="tx1"/>
                </a:solidFill>
              </a:rPr>
              <a:t>年が経過しようとしています。いよいよ、</a:t>
            </a:r>
            <a:r>
              <a:rPr kumimoji="1" lang="en-US" altLang="ja-JP" sz="2000" dirty="0">
                <a:solidFill>
                  <a:schemeClr val="tx1"/>
                </a:solidFill>
              </a:rPr>
              <a:t>2025</a:t>
            </a:r>
            <a:r>
              <a:rPr lang="ja-JP" altLang="en-US" sz="2000" dirty="0">
                <a:solidFill>
                  <a:schemeClr val="tx1"/>
                </a:solidFill>
              </a:rPr>
              <a:t>年になりました。　</a:t>
            </a:r>
            <a:endParaRPr lang="en-US" altLang="ja-JP" sz="2000" dirty="0">
              <a:solidFill>
                <a:schemeClr val="tx1"/>
              </a:solidFill>
            </a:endParaRPr>
          </a:p>
          <a:p>
            <a:r>
              <a:rPr kumimoji="1" lang="ja-JP" altLang="en-US" sz="2000" dirty="0">
                <a:solidFill>
                  <a:schemeClr val="tx1"/>
                </a:solidFill>
              </a:rPr>
              <a:t>　来年度は、第</a:t>
            </a:r>
            <a:r>
              <a:rPr kumimoji="1" lang="en-US" altLang="ja-JP" sz="2000" dirty="0">
                <a:solidFill>
                  <a:schemeClr val="tx1"/>
                </a:solidFill>
              </a:rPr>
              <a:t>10</a:t>
            </a:r>
            <a:r>
              <a:rPr kumimoji="1" lang="ja-JP" altLang="en-US" sz="2000" dirty="0">
                <a:solidFill>
                  <a:schemeClr val="tx1"/>
                </a:solidFill>
              </a:rPr>
              <a:t>期の介護保険事業計画の策定の年になります。</a:t>
            </a:r>
            <a:endParaRPr kumimoji="1" lang="en-US" altLang="ja-JP" sz="2000" dirty="0">
              <a:solidFill>
                <a:schemeClr val="tx1"/>
              </a:solidFill>
            </a:endParaRPr>
          </a:p>
          <a:p>
            <a:pPr marL="342900" indent="-342900">
              <a:buFont typeface="Wingdings" panose="05000000000000000000" pitchFamily="2" charset="2"/>
              <a:buChar char="ü"/>
            </a:pPr>
            <a:r>
              <a:rPr lang="ja-JP" altLang="en-US" sz="2000" dirty="0">
                <a:solidFill>
                  <a:schemeClr val="tx1"/>
                </a:solidFill>
              </a:rPr>
              <a:t>　</a:t>
            </a:r>
            <a:r>
              <a:rPr lang="ja-JP" altLang="en-US" sz="2000" u="sng" dirty="0">
                <a:solidFill>
                  <a:schemeClr val="tx1"/>
                </a:solidFill>
                <a:effectLst>
                  <a:outerShdw blurRad="38100" dist="38100" dir="2700000" algn="tl">
                    <a:srgbClr val="000000">
                      <a:alpha val="43137"/>
                    </a:srgbClr>
                  </a:outerShdw>
                </a:effectLst>
              </a:rPr>
              <a:t>配布資料から今一度、改めて、</a:t>
            </a:r>
            <a:r>
              <a:rPr kumimoji="1" lang="ja-JP" altLang="en-US" sz="2000" u="sng" dirty="0">
                <a:solidFill>
                  <a:schemeClr val="tx1"/>
                </a:solidFill>
                <a:effectLst>
                  <a:outerShdw blurRad="38100" dist="38100" dir="2700000" algn="tl">
                    <a:srgbClr val="000000">
                      <a:alpha val="43137"/>
                    </a:srgbClr>
                  </a:outerShdw>
                </a:effectLst>
              </a:rPr>
              <a:t>わがまちの状況を確認してみましょう。</a:t>
            </a:r>
            <a:endParaRPr kumimoji="1" lang="en-US" altLang="ja-JP" sz="2000" dirty="0">
              <a:solidFill>
                <a:schemeClr val="tx1"/>
              </a:solidFill>
            </a:endParaRPr>
          </a:p>
          <a:p>
            <a:r>
              <a:rPr lang="ja-JP" altLang="en-US" sz="2000" dirty="0">
                <a:solidFill>
                  <a:schemeClr val="tx1"/>
                </a:solidFill>
              </a:rPr>
              <a:t>　　</a:t>
            </a:r>
            <a:r>
              <a:rPr lang="en-US" altLang="ja-JP" sz="1600" dirty="0">
                <a:solidFill>
                  <a:schemeClr val="tx1"/>
                </a:solidFill>
              </a:rPr>
              <a:t>【</a:t>
            </a:r>
            <a:r>
              <a:rPr lang="ja-JP" altLang="en-US" sz="1600" dirty="0">
                <a:solidFill>
                  <a:schemeClr val="tx1"/>
                </a:solidFill>
              </a:rPr>
              <a:t>配布資料①～④について</a:t>
            </a:r>
            <a:r>
              <a:rPr lang="en-US" altLang="ja-JP" sz="1600" dirty="0">
                <a:solidFill>
                  <a:schemeClr val="tx1"/>
                </a:solidFill>
              </a:rPr>
              <a:t>】</a:t>
            </a:r>
          </a:p>
          <a:p>
            <a:r>
              <a:rPr lang="ja-JP" altLang="en-US" sz="2000" dirty="0">
                <a:solidFill>
                  <a:schemeClr val="tx1"/>
                </a:solidFill>
              </a:rPr>
              <a:t>         </a:t>
            </a:r>
            <a:r>
              <a:rPr lang="ja-JP" altLang="en-US" sz="1600" dirty="0">
                <a:solidFill>
                  <a:schemeClr val="tx1"/>
                </a:solidFill>
              </a:rPr>
              <a:t>①事前学習用　各市町調整済み軽度認定率（全市町）</a:t>
            </a:r>
            <a:endParaRPr lang="en-US" altLang="ja-JP" sz="1600" dirty="0">
              <a:solidFill>
                <a:schemeClr val="tx1"/>
              </a:solidFill>
            </a:endParaRPr>
          </a:p>
          <a:p>
            <a:r>
              <a:rPr lang="ja-JP" altLang="en-US" sz="1600" dirty="0">
                <a:solidFill>
                  <a:schemeClr val="tx1"/>
                </a:solidFill>
              </a:rPr>
              <a:t>           ②事前学習用　後期高齢者の伸び率と要支援者の伸び率比較（全市町）</a:t>
            </a:r>
            <a:endParaRPr lang="en-US" altLang="ja-JP" sz="1600" dirty="0">
              <a:solidFill>
                <a:schemeClr val="tx1"/>
              </a:solidFill>
            </a:endParaRPr>
          </a:p>
          <a:p>
            <a:r>
              <a:rPr lang="ja-JP" altLang="en-US" sz="1600" dirty="0">
                <a:solidFill>
                  <a:schemeClr val="tx1"/>
                </a:solidFill>
              </a:rPr>
              <a:t>           ③事前学習用　新規認定平均年齢グラフ（全市町）</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　　　④総合事業の充実に向けたワークシート（三菱</a:t>
            </a:r>
            <a:r>
              <a:rPr lang="en-US" altLang="ja-JP" sz="1600" dirty="0">
                <a:solidFill>
                  <a:schemeClr val="tx1"/>
                </a:solidFill>
              </a:rPr>
              <a:t>UFJ</a:t>
            </a:r>
            <a:r>
              <a:rPr lang="ja-JP" altLang="en-US" sz="1600" dirty="0">
                <a:solidFill>
                  <a:schemeClr val="tx1"/>
                </a:solidFill>
              </a:rPr>
              <a:t>リサーチ＆コンサルティング作成）</a:t>
            </a:r>
            <a:endParaRPr lang="en-US" altLang="ja-JP" sz="1600" dirty="0">
              <a:solidFill>
                <a:schemeClr val="tx1"/>
              </a:solidFill>
            </a:endParaRPr>
          </a:p>
          <a:p>
            <a:r>
              <a:rPr lang="ja-JP" altLang="en-US" sz="1600" dirty="0">
                <a:solidFill>
                  <a:schemeClr val="tx1"/>
                </a:solidFill>
              </a:rPr>
              <a:t>　　　　ホームページからもダウンロード可能です。</a:t>
            </a:r>
            <a:endParaRPr lang="en-US" altLang="ja-JP" sz="1600" dirty="0">
              <a:solidFill>
                <a:schemeClr val="tx1"/>
              </a:solidFill>
            </a:endParaRPr>
          </a:p>
          <a:p>
            <a:r>
              <a:rPr lang="ja-JP" altLang="en-US" sz="1600" dirty="0">
                <a:solidFill>
                  <a:schemeClr val="tx1"/>
                </a:solidFill>
              </a:rPr>
              <a:t>　　　　　　　　　⇒</a:t>
            </a:r>
            <a:r>
              <a:rPr lang="ja-JP" altLang="en-US" sz="1600" dirty="0">
                <a:solidFill>
                  <a:srgbClr val="467886"/>
                </a:solidFill>
                <a:hlinkClick r:id="rId3">
                  <a:extLst>
                    <a:ext uri="{A12FA001-AC4F-418D-AE19-62706E023703}">
                      <ahyp:hlinkClr xmlns:ahyp="http://schemas.microsoft.com/office/drawing/2018/hyperlinkcolor" val="tx"/>
                    </a:ext>
                  </a:extLst>
                </a:hlinkClick>
              </a:rPr>
              <a:t>介護予防・日常生活支援総合事業 </a:t>
            </a:r>
            <a:r>
              <a:rPr lang="en-US" altLang="ja-JP" sz="1600" dirty="0">
                <a:solidFill>
                  <a:srgbClr val="467886"/>
                </a:solidFill>
                <a:hlinkClick r:id="rId3">
                  <a:extLst>
                    <a:ext uri="{A12FA001-AC4F-418D-AE19-62706E023703}">
                      <ahyp:hlinkClr xmlns:ahyp="http://schemas.microsoft.com/office/drawing/2018/hyperlinkcolor" val="tx"/>
                    </a:ext>
                  </a:extLst>
                </a:hlinkClick>
              </a:rPr>
              <a:t>| </a:t>
            </a:r>
            <a:r>
              <a:rPr lang="ja-JP" altLang="en-US" sz="1600" dirty="0">
                <a:solidFill>
                  <a:srgbClr val="467886"/>
                </a:solidFill>
                <a:hlinkClick r:id="rId3">
                  <a:extLst>
                    <a:ext uri="{A12FA001-AC4F-418D-AE19-62706E023703}">
                      <ahyp:hlinkClr xmlns:ahyp="http://schemas.microsoft.com/office/drawing/2018/hyperlinkcolor" val="tx"/>
                    </a:ext>
                  </a:extLst>
                </a:hlinkClick>
              </a:rPr>
              <a:t>三菱</a:t>
            </a:r>
            <a:r>
              <a:rPr lang="en-US" altLang="ja-JP" sz="1600" dirty="0">
                <a:solidFill>
                  <a:srgbClr val="467886"/>
                </a:solidFill>
                <a:hlinkClick r:id="rId3">
                  <a:extLst>
                    <a:ext uri="{A12FA001-AC4F-418D-AE19-62706E023703}">
                      <ahyp:hlinkClr xmlns:ahyp="http://schemas.microsoft.com/office/drawing/2018/hyperlinkcolor" val="tx"/>
                    </a:ext>
                  </a:extLst>
                </a:hlinkClick>
              </a:rPr>
              <a:t>UFJ</a:t>
            </a:r>
            <a:r>
              <a:rPr lang="ja-JP" altLang="en-US" sz="1600" dirty="0">
                <a:solidFill>
                  <a:srgbClr val="467886"/>
                </a:solidFill>
                <a:hlinkClick r:id="rId3">
                  <a:extLst>
                    <a:ext uri="{A12FA001-AC4F-418D-AE19-62706E023703}">
                      <ahyp:hlinkClr xmlns:ahyp="http://schemas.microsoft.com/office/drawing/2018/hyperlinkcolor" val="tx"/>
                    </a:ext>
                  </a:extLst>
                </a:hlinkClick>
              </a:rPr>
              <a:t>リサーチ</a:t>
            </a:r>
            <a:r>
              <a:rPr lang="en-US" altLang="ja-JP" sz="1600" dirty="0">
                <a:solidFill>
                  <a:srgbClr val="467886"/>
                </a:solidFill>
                <a:hlinkClick r:id="rId3">
                  <a:extLst>
                    <a:ext uri="{A12FA001-AC4F-418D-AE19-62706E023703}">
                      <ahyp:hlinkClr xmlns:ahyp="http://schemas.microsoft.com/office/drawing/2018/hyperlinkcolor" val="tx"/>
                    </a:ext>
                  </a:extLst>
                </a:hlinkClick>
              </a:rPr>
              <a:t>&amp;</a:t>
            </a:r>
            <a:r>
              <a:rPr lang="ja-JP" altLang="en-US" sz="1600" dirty="0">
                <a:solidFill>
                  <a:schemeClr val="tx1"/>
                </a:solidFill>
                <a:hlinkClick r:id="rId3">
                  <a:extLst>
                    <a:ext uri="{A12FA001-AC4F-418D-AE19-62706E023703}">
                      <ahyp:hlinkClr xmlns:ahyp="http://schemas.microsoft.com/office/drawing/2018/hyperlinkcolor" val="tx"/>
                    </a:ext>
                  </a:extLst>
                </a:hlinkClick>
              </a:rPr>
              <a:t>コンサルティング</a:t>
            </a:r>
            <a:endParaRPr lang="en-US" altLang="ja-JP" sz="1600" dirty="0">
              <a:solidFill>
                <a:schemeClr val="tx1"/>
              </a:solidFill>
            </a:endParaRPr>
          </a:p>
          <a:p>
            <a:r>
              <a:rPr lang="ja-JP" altLang="en-US" sz="1600" dirty="0">
                <a:solidFill>
                  <a:schemeClr val="tx1"/>
                </a:solidFill>
              </a:rPr>
              <a:t>　　　</a:t>
            </a:r>
            <a:r>
              <a:rPr lang="en-US" altLang="ja-JP" sz="1600" dirty="0">
                <a:solidFill>
                  <a:schemeClr val="tx1"/>
                </a:solidFill>
              </a:rPr>
              <a:t>【</a:t>
            </a:r>
            <a:r>
              <a:rPr lang="ja-JP" altLang="en-US" sz="1600" dirty="0">
                <a:solidFill>
                  <a:schemeClr val="tx1"/>
                </a:solidFill>
              </a:rPr>
              <a:t>作業</a:t>
            </a:r>
            <a:r>
              <a:rPr lang="en-US" altLang="ja-JP" sz="1600" dirty="0">
                <a:solidFill>
                  <a:schemeClr val="tx1"/>
                </a:solidFill>
              </a:rPr>
              <a:t>】</a:t>
            </a:r>
            <a:r>
              <a:rPr lang="ja-JP" altLang="en-US" sz="1600" dirty="0">
                <a:solidFill>
                  <a:schemeClr val="tx1"/>
                </a:solidFill>
              </a:rPr>
              <a:t>○ワークシート</a:t>
            </a:r>
            <a:r>
              <a:rPr lang="en-US" altLang="ja-JP" sz="1600" dirty="0">
                <a:solidFill>
                  <a:schemeClr val="tx1"/>
                </a:solidFill>
              </a:rPr>
              <a:t>1</a:t>
            </a:r>
            <a:r>
              <a:rPr lang="ja-JP" altLang="en-US" sz="1600" dirty="0">
                <a:solidFill>
                  <a:schemeClr val="tx1"/>
                </a:solidFill>
              </a:rPr>
              <a:t>～</a:t>
            </a:r>
            <a:r>
              <a:rPr lang="en-US" altLang="ja-JP" sz="1600" dirty="0">
                <a:solidFill>
                  <a:schemeClr val="tx1"/>
                </a:solidFill>
              </a:rPr>
              <a:t>5</a:t>
            </a:r>
            <a:r>
              <a:rPr lang="ja-JP" altLang="en-US" sz="1600" dirty="0">
                <a:solidFill>
                  <a:schemeClr val="tx1"/>
                </a:solidFill>
              </a:rPr>
              <a:t>の自治体名を変更すると、グラフが自動に生成されます。　　　　　</a:t>
            </a:r>
            <a:r>
              <a:rPr lang="ja-JP" altLang="en-US" sz="2000" dirty="0">
                <a:solidFill>
                  <a:schemeClr val="tx1"/>
                </a:solidFill>
              </a:rPr>
              <a:t>　　</a:t>
            </a:r>
            <a:endParaRPr lang="en-US" altLang="ja-JP" sz="2000" dirty="0">
              <a:solidFill>
                <a:schemeClr val="tx1"/>
              </a:solidFill>
            </a:endParaRPr>
          </a:p>
          <a:p>
            <a:r>
              <a:rPr lang="ja-JP" altLang="en-US" sz="2000" b="1" dirty="0">
                <a:solidFill>
                  <a:schemeClr val="tx1"/>
                </a:solidFill>
              </a:rPr>
              <a:t>　　参加当日、ご自身の自治体の配布資料①～④を印刷・持参して、グループワークに</a:t>
            </a:r>
            <a:endParaRPr lang="en-US" altLang="ja-JP" sz="2000" b="1" dirty="0">
              <a:solidFill>
                <a:schemeClr val="tx1"/>
              </a:solidFill>
            </a:endParaRPr>
          </a:p>
          <a:p>
            <a:r>
              <a:rPr lang="ja-JP" altLang="en-US" sz="2000" b="1" dirty="0">
                <a:solidFill>
                  <a:schemeClr val="tx1"/>
                </a:solidFill>
              </a:rPr>
              <a:t>　　ご参加ください。</a:t>
            </a:r>
            <a:endParaRPr lang="en-US" altLang="ja-JP" sz="2000" b="1" dirty="0">
              <a:solidFill>
                <a:schemeClr val="tx1"/>
              </a:solidFill>
            </a:endParaRPr>
          </a:p>
        </p:txBody>
      </p:sp>
      <p:sp>
        <p:nvSpPr>
          <p:cNvPr id="3" name="正方形/長方形 2">
            <a:extLst>
              <a:ext uri="{FF2B5EF4-FFF2-40B4-BE49-F238E27FC236}">
                <a16:creationId xmlns:a16="http://schemas.microsoft.com/office/drawing/2014/main" id="{015EB8A4-A07A-42FB-B5CB-FEE70F87E583}"/>
              </a:ext>
            </a:extLst>
          </p:cNvPr>
          <p:cNvSpPr/>
          <p:nvPr/>
        </p:nvSpPr>
        <p:spPr>
          <a:xfrm>
            <a:off x="200297" y="5503817"/>
            <a:ext cx="11848150" cy="1241889"/>
          </a:xfrm>
          <a:prstGeom prst="rect">
            <a:avLst/>
          </a:prstGeom>
          <a:noFill/>
          <a:ln w="38100">
            <a:solidFill>
              <a:srgbClr val="FFC000"/>
            </a:solidFill>
            <a:prstDash val="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気づきの</a:t>
            </a:r>
            <a:r>
              <a:rPr lang="ja-JP" altLang="en-US" sz="1600" dirty="0">
                <a:solidFill>
                  <a:schemeClr val="tx1"/>
                </a:solidFill>
              </a:rPr>
              <a:t>ヒント</a:t>
            </a:r>
            <a:r>
              <a:rPr kumimoji="1" lang="ja-JP" altLang="en-US" sz="1600" dirty="0">
                <a:solidFill>
                  <a:schemeClr val="tx1"/>
                </a:solidFill>
              </a:rPr>
              <a:t>！</a:t>
            </a:r>
            <a:endParaRPr kumimoji="1" lang="en-US" altLang="ja-JP" sz="1600" dirty="0">
              <a:solidFill>
                <a:schemeClr val="tx1"/>
              </a:solidFill>
            </a:endParaRPr>
          </a:p>
          <a:p>
            <a:r>
              <a:rPr lang="ja-JP" altLang="en-US" sz="1600" dirty="0">
                <a:solidFill>
                  <a:schemeClr val="tx1"/>
                </a:solidFill>
              </a:rPr>
              <a:t>配布</a:t>
            </a:r>
            <a:r>
              <a:rPr kumimoji="1" lang="ja-JP" altLang="en-US" sz="1600" dirty="0">
                <a:solidFill>
                  <a:schemeClr val="tx1"/>
                </a:solidFill>
              </a:rPr>
              <a:t>資料から、</a:t>
            </a:r>
            <a:endParaRPr kumimoji="1" lang="en-US" altLang="ja-JP" sz="1600" dirty="0">
              <a:solidFill>
                <a:schemeClr val="tx1"/>
              </a:solidFill>
            </a:endParaRPr>
          </a:p>
          <a:p>
            <a:r>
              <a:rPr kumimoji="1" lang="ja-JP" altLang="en-US" sz="1600" dirty="0">
                <a:solidFill>
                  <a:schemeClr val="tx1"/>
                </a:solidFill>
              </a:rPr>
              <a:t>〇総合事業費の推移を見てみましょう。上限を超過していますか。</a:t>
            </a:r>
            <a:endParaRPr kumimoji="1" lang="en-US" altLang="ja-JP" sz="1600" dirty="0">
              <a:solidFill>
                <a:schemeClr val="tx1"/>
              </a:solidFill>
            </a:endParaRPr>
          </a:p>
          <a:p>
            <a:r>
              <a:rPr kumimoji="1" lang="ja-JP" altLang="en-US" sz="1600" dirty="0">
                <a:solidFill>
                  <a:schemeClr val="tx1"/>
                </a:solidFill>
              </a:rPr>
              <a:t>〇初回認定者の平均年齢はどのように推移していますか。</a:t>
            </a:r>
            <a:endParaRPr kumimoji="1" lang="en-US" altLang="ja-JP" sz="1600" dirty="0">
              <a:solidFill>
                <a:schemeClr val="tx1"/>
              </a:solidFill>
            </a:endParaRPr>
          </a:p>
          <a:p>
            <a:r>
              <a:rPr kumimoji="1" lang="ja-JP" altLang="en-US" sz="1600" dirty="0">
                <a:solidFill>
                  <a:schemeClr val="tx1"/>
                </a:solidFill>
              </a:rPr>
              <a:t>〇要支援認定者数は、後期高齢者数の伸び率に対して、どのように推移していますか。</a:t>
            </a:r>
            <a:endParaRPr kumimoji="1" lang="en-US" altLang="ja-JP" sz="1600" dirty="0">
              <a:solidFill>
                <a:schemeClr val="tx1"/>
              </a:solidFill>
            </a:endParaRPr>
          </a:p>
        </p:txBody>
      </p:sp>
      <p:sp>
        <p:nvSpPr>
          <p:cNvPr id="8" name="大かっこ 7">
            <a:extLst>
              <a:ext uri="{FF2B5EF4-FFF2-40B4-BE49-F238E27FC236}">
                <a16:creationId xmlns:a16="http://schemas.microsoft.com/office/drawing/2014/main" id="{20532D10-6A7F-AE17-0277-1B2A3E439608}"/>
              </a:ext>
            </a:extLst>
          </p:cNvPr>
          <p:cNvSpPr/>
          <p:nvPr/>
        </p:nvSpPr>
        <p:spPr>
          <a:xfrm>
            <a:off x="1062446" y="3577391"/>
            <a:ext cx="10223863" cy="1055111"/>
          </a:xfrm>
          <a:prstGeom prst="bracketPair">
            <a:avLst>
              <a:gd name="adj" fmla="val 11403"/>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34751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FF95AD66-EBF0-DAFB-9E77-9128C55C1A5A}"/>
              </a:ext>
            </a:extLst>
          </p:cNvPr>
          <p:cNvGrpSpPr/>
          <p:nvPr/>
        </p:nvGrpSpPr>
        <p:grpSpPr>
          <a:xfrm>
            <a:off x="184727" y="922021"/>
            <a:ext cx="11896437" cy="5874415"/>
            <a:chOff x="1269995" y="922021"/>
            <a:chExt cx="9652009" cy="5874415"/>
          </a:xfrm>
        </p:grpSpPr>
        <p:sp>
          <p:nvSpPr>
            <p:cNvPr id="5" name="正方形/長方形 4">
              <a:extLst>
                <a:ext uri="{FF2B5EF4-FFF2-40B4-BE49-F238E27FC236}">
                  <a16:creationId xmlns:a16="http://schemas.microsoft.com/office/drawing/2014/main" id="{C00C8D87-4C88-CFFE-A489-3EE70EDC7296}"/>
                </a:ext>
              </a:extLst>
            </p:cNvPr>
            <p:cNvSpPr/>
            <p:nvPr/>
          </p:nvSpPr>
          <p:spPr>
            <a:xfrm>
              <a:off x="1270000" y="922021"/>
              <a:ext cx="9652000" cy="48126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44463" indent="-144463">
                <a:defRPr/>
              </a:pPr>
              <a:r>
                <a:rPr lang="ja-JP" altLang="en-US" sz="1200" dirty="0">
                  <a:solidFill>
                    <a:prstClr val="black"/>
                  </a:solidFill>
                  <a:latin typeface="Meiryo UI" panose="020B0604030504040204" pitchFamily="50" charset="-128"/>
                  <a:ea typeface="Meiryo UI" panose="020B0604030504040204" pitchFamily="50" charset="-128"/>
                </a:rPr>
                <a:t>〇実施要綱の改正内容について具体的なイメージができるよう、事業例について、「介護予防・日常生活支援総合事業のガイドラインについて」（平成</a:t>
              </a:r>
              <a:r>
                <a:rPr lang="en-US" altLang="ja-JP" sz="1200" dirty="0">
                  <a:solidFill>
                    <a:prstClr val="black"/>
                  </a:solidFill>
                  <a:latin typeface="Meiryo UI" panose="020B0604030504040204" pitchFamily="50" charset="-128"/>
                  <a:ea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rPr>
                <a:t>年６月５日老発</a:t>
              </a:r>
              <a:r>
                <a:rPr lang="en-US" altLang="ja-JP" sz="1200" dirty="0">
                  <a:solidFill>
                    <a:prstClr val="black"/>
                  </a:solidFill>
                  <a:latin typeface="Meiryo UI" panose="020B0604030504040204" pitchFamily="50" charset="-128"/>
                  <a:ea typeface="Meiryo UI" panose="020B0604030504040204" pitchFamily="50" charset="-128"/>
                </a:rPr>
                <a:t>0605</a:t>
              </a:r>
              <a:r>
                <a:rPr lang="ja-JP" altLang="en-US" sz="1200" dirty="0">
                  <a:solidFill>
                    <a:prstClr val="black"/>
                  </a:solidFill>
                  <a:latin typeface="Meiryo UI" panose="020B0604030504040204" pitchFamily="50" charset="-128"/>
                  <a:ea typeface="Meiryo UI" panose="020B0604030504040204" pitchFamily="50" charset="-128"/>
                </a:rPr>
                <a:t>第５号厚生労働省老健局長通知）の一部を改正。</a:t>
              </a:r>
            </a:p>
          </p:txBody>
        </p:sp>
        <p:sp>
          <p:nvSpPr>
            <p:cNvPr id="6" name="正方形/長方形 5">
              <a:extLst>
                <a:ext uri="{FF2B5EF4-FFF2-40B4-BE49-F238E27FC236}">
                  <a16:creationId xmlns:a16="http://schemas.microsoft.com/office/drawing/2014/main" id="{12264FD0-44E0-4E39-669D-86420F64EA34}"/>
                </a:ext>
              </a:extLst>
            </p:cNvPr>
            <p:cNvSpPr/>
            <p:nvPr/>
          </p:nvSpPr>
          <p:spPr>
            <a:xfrm>
              <a:off x="1270000" y="1497310"/>
              <a:ext cx="4513580" cy="27053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200" b="1" dirty="0">
                  <a:solidFill>
                    <a:prstClr val="white"/>
                  </a:solidFill>
                  <a:latin typeface="Meiryo UI" panose="020B0604030504040204" pitchFamily="50" charset="-128"/>
                  <a:ea typeface="Meiryo UI" panose="020B0604030504040204" pitchFamily="50" charset="-128"/>
                </a:rPr>
                <a:t>従前相当サービス</a:t>
              </a:r>
            </a:p>
          </p:txBody>
        </p:sp>
        <p:sp>
          <p:nvSpPr>
            <p:cNvPr id="9" name="正方形/長方形 8">
              <a:extLst>
                <a:ext uri="{FF2B5EF4-FFF2-40B4-BE49-F238E27FC236}">
                  <a16:creationId xmlns:a16="http://schemas.microsoft.com/office/drawing/2014/main" id="{C56CEFBE-9BA8-2C3F-1BFE-6E4E9AB0E6CC}"/>
                </a:ext>
              </a:extLst>
            </p:cNvPr>
            <p:cNvSpPr/>
            <p:nvPr/>
          </p:nvSpPr>
          <p:spPr>
            <a:xfrm>
              <a:off x="6408420" y="1497310"/>
              <a:ext cx="4513580" cy="270530"/>
            </a:xfrm>
            <a:prstGeom prst="rect">
              <a:avLst/>
            </a:prstGeom>
            <a:solidFill>
              <a:schemeClr val="accent3"/>
            </a:solidFill>
            <a:ln>
              <a:solidFill>
                <a:schemeClr val="accent3"/>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200" b="1" dirty="0">
                  <a:solidFill>
                    <a:prstClr val="white"/>
                  </a:solidFill>
                  <a:latin typeface="Meiryo UI" panose="020B0604030504040204" pitchFamily="50" charset="-128"/>
                  <a:ea typeface="Meiryo UI" panose="020B0604030504040204" pitchFamily="50" charset="-128"/>
                </a:rPr>
                <a:t>多様なサービス・活動</a:t>
              </a:r>
            </a:p>
          </p:txBody>
        </p:sp>
        <p:sp>
          <p:nvSpPr>
            <p:cNvPr id="10" name="正方形/長方形 9">
              <a:extLst>
                <a:ext uri="{FF2B5EF4-FFF2-40B4-BE49-F238E27FC236}">
                  <a16:creationId xmlns:a16="http://schemas.microsoft.com/office/drawing/2014/main" id="{FA4ADF03-AA2D-FE23-A5F0-B0C111F8D00C}"/>
                </a:ext>
              </a:extLst>
            </p:cNvPr>
            <p:cNvSpPr/>
            <p:nvPr/>
          </p:nvSpPr>
          <p:spPr>
            <a:xfrm>
              <a:off x="1270000" y="1824991"/>
              <a:ext cx="4513580" cy="603885"/>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Clr>
                  <a:srgbClr val="4F81BD"/>
                </a:buClr>
                <a:buFont typeface="Wingdings" panose="05000000000000000000" pitchFamily="2" charset="2"/>
                <a:buChar char="l"/>
                <a:defRPr/>
              </a:pPr>
              <a:r>
                <a:rPr lang="ja-JP" altLang="en-US" sz="1050" dirty="0">
                  <a:solidFill>
                    <a:srgbClr val="4F81BD"/>
                  </a:solidFill>
                  <a:latin typeface="Meiryo UI" panose="020B0604030504040204" pitchFamily="50" charset="-128"/>
                  <a:ea typeface="Meiryo UI" panose="020B0604030504040204" pitchFamily="50" charset="-128"/>
                </a:rPr>
                <a:t>専門職による専門的な支援ニーズに総合的に応えるサービス</a:t>
              </a:r>
              <a:endParaRPr lang="en-US" altLang="ja-JP" sz="1050" dirty="0">
                <a:solidFill>
                  <a:srgbClr val="4F81BD"/>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r>
                <a:rPr lang="ja-JP" altLang="en-US" sz="1050" dirty="0">
                  <a:solidFill>
                    <a:srgbClr val="4F81BD"/>
                  </a:solidFill>
                  <a:latin typeface="Meiryo UI" panose="020B0604030504040204" pitchFamily="50" charset="-128"/>
                  <a:ea typeface="Meiryo UI" panose="020B0604030504040204" pitchFamily="50" charset="-128"/>
                </a:rPr>
                <a:t>想定される対象者は、進行性疾患や病態が安定しない者など</a:t>
              </a:r>
              <a:endParaRPr lang="en-US" altLang="ja-JP" sz="1050" dirty="0">
                <a:solidFill>
                  <a:srgbClr val="4F81BD"/>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r>
                <a:rPr lang="ja-JP" altLang="en-US" sz="1050" dirty="0">
                  <a:solidFill>
                    <a:srgbClr val="4F81BD"/>
                  </a:solidFill>
                  <a:latin typeface="Meiryo UI" panose="020B0604030504040204" pitchFamily="50" charset="-128"/>
                  <a:ea typeface="Meiryo UI" panose="020B0604030504040204" pitchFamily="50" charset="-128"/>
                </a:rPr>
                <a:t>サービスの内容は総合的なものであるほか一定の制約あり</a:t>
              </a:r>
              <a:endParaRPr lang="en-US" altLang="ja-JP" sz="1050" dirty="0">
                <a:solidFill>
                  <a:srgbClr val="4F81BD"/>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endParaRPr lang="en-US" altLang="ja-JP" sz="1050" dirty="0">
                <a:solidFill>
                  <a:srgbClr val="4F81BD"/>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endParaRPr lang="ja-JP" altLang="en-US" sz="1050" dirty="0">
                <a:solidFill>
                  <a:srgbClr val="4F81BD"/>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62CAF3D7-1079-EFD2-1705-C89623ADA07C}"/>
                </a:ext>
              </a:extLst>
            </p:cNvPr>
            <p:cNvSpPr/>
            <p:nvPr/>
          </p:nvSpPr>
          <p:spPr>
            <a:xfrm>
              <a:off x="6408420" y="1824990"/>
              <a:ext cx="4513580" cy="603885"/>
            </a:xfrm>
            <a:prstGeom prst="rect">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Clr>
                  <a:srgbClr val="9BBB59"/>
                </a:buClr>
                <a:buFont typeface="Wingdings" panose="05000000000000000000" pitchFamily="2" charset="2"/>
                <a:buChar char="l"/>
                <a:defRPr/>
              </a:pPr>
              <a:r>
                <a:rPr lang="ja-JP" altLang="en-US" sz="1050" dirty="0">
                  <a:solidFill>
                    <a:srgbClr val="9BBB59">
                      <a:lumMod val="75000"/>
                    </a:srgbClr>
                  </a:solidFill>
                  <a:latin typeface="Meiryo UI" panose="020B0604030504040204" pitchFamily="50" charset="-128"/>
                  <a:ea typeface="Meiryo UI" panose="020B0604030504040204" pitchFamily="50" charset="-128"/>
                </a:rPr>
                <a:t>地域住民を含む地域の多様な主体により展開されるサービスや活動</a:t>
              </a:r>
              <a:endParaRPr lang="en-US" altLang="ja-JP" sz="1050" dirty="0">
                <a:solidFill>
                  <a:srgbClr val="9BBB59">
                    <a:lumMod val="75000"/>
                  </a:srgbClr>
                </a:solidFill>
                <a:latin typeface="Meiryo UI" panose="020B0604030504040204" pitchFamily="50" charset="-128"/>
                <a:ea typeface="Meiryo UI" panose="020B0604030504040204" pitchFamily="50" charset="-128"/>
              </a:endParaRPr>
            </a:p>
            <a:p>
              <a:pPr marL="171450" indent="-171450">
                <a:buClr>
                  <a:srgbClr val="9BBB59"/>
                </a:buClr>
                <a:buFont typeface="Wingdings" panose="05000000000000000000" pitchFamily="2" charset="2"/>
                <a:buChar char="l"/>
                <a:defRPr/>
              </a:pPr>
              <a:r>
                <a:rPr lang="ja-JP" altLang="en-US" sz="1050" dirty="0">
                  <a:solidFill>
                    <a:srgbClr val="9BBB59">
                      <a:lumMod val="75000"/>
                    </a:srgbClr>
                  </a:solidFill>
                  <a:latin typeface="Meiryo UI" panose="020B0604030504040204" pitchFamily="50" charset="-128"/>
                  <a:ea typeface="Meiryo UI" panose="020B0604030504040204" pitchFamily="50" charset="-128"/>
                </a:rPr>
                <a:t>想定される対象者は、地域とのつながりの中で生活する要支援者等</a:t>
              </a:r>
              <a:endParaRPr lang="en-US" altLang="ja-JP" sz="1050" dirty="0">
                <a:solidFill>
                  <a:srgbClr val="9BBB59">
                    <a:lumMod val="75000"/>
                  </a:srgbClr>
                </a:solidFill>
                <a:latin typeface="Meiryo UI" panose="020B0604030504040204" pitchFamily="50" charset="-128"/>
                <a:ea typeface="Meiryo UI" panose="020B0604030504040204" pitchFamily="50" charset="-128"/>
              </a:endParaRPr>
            </a:p>
            <a:p>
              <a:pPr marL="171450" indent="-171450">
                <a:buClr>
                  <a:srgbClr val="9BBB59"/>
                </a:buClr>
                <a:buFont typeface="Wingdings" panose="05000000000000000000" pitchFamily="2" charset="2"/>
                <a:buChar char="l"/>
                <a:defRPr/>
              </a:pPr>
              <a:r>
                <a:rPr lang="ja-JP" altLang="en-US" sz="1050" dirty="0">
                  <a:solidFill>
                    <a:srgbClr val="9BBB59">
                      <a:lumMod val="75000"/>
                    </a:srgbClr>
                  </a:solidFill>
                  <a:latin typeface="Meiryo UI" panose="020B0604030504040204" pitchFamily="50" charset="-128"/>
                  <a:ea typeface="Meiryo UI" panose="020B0604030504040204" pitchFamily="50" charset="-128"/>
                </a:rPr>
                <a:t>サービスの内容は高齢者の視点に立って検討される</a:t>
              </a:r>
              <a:endParaRPr lang="en-US" altLang="ja-JP" sz="1050" dirty="0">
                <a:solidFill>
                  <a:srgbClr val="9BBB59">
                    <a:lumMod val="75000"/>
                  </a:srgbClr>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endParaRPr lang="en-US" altLang="ja-JP" sz="1050" dirty="0">
                <a:solidFill>
                  <a:srgbClr val="4F81BD"/>
                </a:solidFill>
                <a:latin typeface="Meiryo UI" panose="020B0604030504040204" pitchFamily="50" charset="-128"/>
                <a:ea typeface="Meiryo UI" panose="020B0604030504040204" pitchFamily="50" charset="-128"/>
              </a:endParaRPr>
            </a:p>
            <a:p>
              <a:pPr marL="171450" indent="-171450">
                <a:buClr>
                  <a:srgbClr val="4F81BD"/>
                </a:buClr>
                <a:buFont typeface="Wingdings" panose="05000000000000000000" pitchFamily="2" charset="2"/>
                <a:buChar char="l"/>
                <a:defRPr/>
              </a:pPr>
              <a:endParaRPr lang="ja-JP" altLang="en-US" sz="1050" dirty="0">
                <a:solidFill>
                  <a:srgbClr val="4F81BD"/>
                </a:solidFill>
                <a:latin typeface="Meiryo UI" panose="020B0604030504040204" pitchFamily="50" charset="-128"/>
                <a:ea typeface="Meiryo UI" panose="020B0604030504040204" pitchFamily="50" charset="-128"/>
              </a:endParaRPr>
            </a:p>
          </p:txBody>
        </p:sp>
        <p:grpSp>
          <p:nvGrpSpPr>
            <p:cNvPr id="15" name="グループ化 14">
              <a:extLst>
                <a:ext uri="{FF2B5EF4-FFF2-40B4-BE49-F238E27FC236}">
                  <a16:creationId xmlns:a16="http://schemas.microsoft.com/office/drawing/2014/main" id="{C46645D4-28A1-7FD9-5109-4C424EC71763}"/>
                </a:ext>
              </a:extLst>
            </p:cNvPr>
            <p:cNvGrpSpPr/>
            <p:nvPr/>
          </p:nvGrpSpPr>
          <p:grpSpPr>
            <a:xfrm>
              <a:off x="5729923" y="1632576"/>
              <a:ext cx="732155" cy="693895"/>
              <a:chOff x="4366895" y="2366805"/>
              <a:chExt cx="948998" cy="1205746"/>
            </a:xfrm>
            <a:solidFill>
              <a:schemeClr val="accent1"/>
            </a:solidFill>
          </p:grpSpPr>
          <p:pic>
            <p:nvPicPr>
              <p:cNvPr id="13" name="グラフィックス 12" descr="更新 単色塗りつぶし">
                <a:extLst>
                  <a:ext uri="{FF2B5EF4-FFF2-40B4-BE49-F238E27FC236}">
                    <a16:creationId xmlns:a16="http://schemas.microsoft.com/office/drawing/2014/main" id="{1DB002A3-C45C-80B7-90BF-DBACF1F43E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4366895" y="2366805"/>
                <a:ext cx="847725" cy="914400"/>
              </a:xfrm>
              <a:prstGeom prst="rect">
                <a:avLst/>
              </a:prstGeom>
            </p:spPr>
          </p:pic>
          <p:pic>
            <p:nvPicPr>
              <p:cNvPr id="14" name="グラフィックス 13" descr="更新 単色塗りつぶし">
                <a:extLst>
                  <a:ext uri="{FF2B5EF4-FFF2-40B4-BE49-F238E27FC236}">
                    <a16:creationId xmlns:a16="http://schemas.microsoft.com/office/drawing/2014/main" id="{7455BC7C-4B0D-B0EA-79FA-AA03B6C263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flipH="1">
                <a:off x="4468168" y="2658151"/>
                <a:ext cx="847725" cy="914400"/>
              </a:xfrm>
              <a:prstGeom prst="rect">
                <a:avLst/>
              </a:prstGeom>
            </p:spPr>
          </p:pic>
        </p:grpSp>
        <p:sp>
          <p:nvSpPr>
            <p:cNvPr id="16" name="テキスト ボックス 15">
              <a:extLst>
                <a:ext uri="{FF2B5EF4-FFF2-40B4-BE49-F238E27FC236}">
                  <a16:creationId xmlns:a16="http://schemas.microsoft.com/office/drawing/2014/main" id="{320F258B-FD6F-C7DF-2BB3-D8138A9DCFA8}"/>
                </a:ext>
              </a:extLst>
            </p:cNvPr>
            <p:cNvSpPr txBox="1"/>
            <p:nvPr/>
          </p:nvSpPr>
          <p:spPr>
            <a:xfrm>
              <a:off x="5857260" y="1470999"/>
              <a:ext cx="477481" cy="261610"/>
            </a:xfrm>
            <a:prstGeom prst="rect">
              <a:avLst/>
            </a:prstGeom>
            <a:noFill/>
          </p:spPr>
          <p:txBody>
            <a:bodyPr wrap="square" rtlCol="0">
              <a:spAutoFit/>
            </a:bodyPr>
            <a:lstStyle/>
            <a:p>
              <a:pPr algn="dist">
                <a:defRPr/>
              </a:pPr>
              <a:r>
                <a:rPr lang="ja-JP" altLang="en-US" sz="1100" b="1" dirty="0">
                  <a:solidFill>
                    <a:srgbClr val="F79646">
                      <a:lumMod val="60000"/>
                      <a:lumOff val="40000"/>
                    </a:srgbClr>
                  </a:solidFill>
                  <a:latin typeface="Meiryo UI" panose="020B0604030504040204" pitchFamily="50" charset="-128"/>
                  <a:ea typeface="Meiryo UI" panose="020B0604030504040204" pitchFamily="50" charset="-128"/>
                </a:rPr>
                <a:t>選択</a:t>
              </a:r>
            </a:p>
          </p:txBody>
        </p:sp>
        <p:sp>
          <p:nvSpPr>
            <p:cNvPr id="17" name="テキスト ボックス 16">
              <a:extLst>
                <a:ext uri="{FF2B5EF4-FFF2-40B4-BE49-F238E27FC236}">
                  <a16:creationId xmlns:a16="http://schemas.microsoft.com/office/drawing/2014/main" id="{D311B759-7E9E-90CA-DCFA-D81DB1750AC5}"/>
                </a:ext>
              </a:extLst>
            </p:cNvPr>
            <p:cNvSpPr txBox="1"/>
            <p:nvPr/>
          </p:nvSpPr>
          <p:spPr>
            <a:xfrm>
              <a:off x="5869498" y="2218671"/>
              <a:ext cx="477481" cy="261610"/>
            </a:xfrm>
            <a:prstGeom prst="rect">
              <a:avLst/>
            </a:prstGeom>
            <a:noFill/>
          </p:spPr>
          <p:txBody>
            <a:bodyPr wrap="square" rtlCol="0">
              <a:spAutoFit/>
            </a:bodyPr>
            <a:lstStyle/>
            <a:p>
              <a:pPr algn="dist">
                <a:defRPr/>
              </a:pPr>
              <a:r>
                <a:rPr lang="ja-JP" altLang="en-US" sz="1100" b="1" dirty="0">
                  <a:solidFill>
                    <a:srgbClr val="F79646">
                      <a:lumMod val="60000"/>
                      <a:lumOff val="40000"/>
                    </a:srgbClr>
                  </a:solidFill>
                  <a:latin typeface="Meiryo UI" panose="020B0604030504040204" pitchFamily="50" charset="-128"/>
                  <a:ea typeface="Meiryo UI" panose="020B0604030504040204" pitchFamily="50" charset="-128"/>
                </a:rPr>
                <a:t>支援</a:t>
              </a:r>
            </a:p>
          </p:txBody>
        </p:sp>
        <p:sp>
          <p:nvSpPr>
            <p:cNvPr id="18" name="正方形/長方形 17">
              <a:extLst>
                <a:ext uri="{FF2B5EF4-FFF2-40B4-BE49-F238E27FC236}">
                  <a16:creationId xmlns:a16="http://schemas.microsoft.com/office/drawing/2014/main" id="{0123153D-662B-CF31-B532-79C39EDADE41}"/>
                </a:ext>
              </a:extLst>
            </p:cNvPr>
            <p:cNvSpPr/>
            <p:nvPr/>
          </p:nvSpPr>
          <p:spPr>
            <a:xfrm>
              <a:off x="1270000" y="2484076"/>
              <a:ext cx="9651999" cy="2765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en-US" altLang="ja-JP" sz="1200" b="1" dirty="0">
                  <a:solidFill>
                    <a:srgbClr val="9BBB59">
                      <a:lumMod val="75000"/>
                    </a:srgbClr>
                  </a:solidFill>
                  <a:latin typeface="Meiryo UI" panose="020B0604030504040204" pitchFamily="50" charset="-128"/>
                  <a:ea typeface="Meiryo UI" panose="020B0604030504040204" pitchFamily="50" charset="-128"/>
                </a:rPr>
                <a:t>【</a:t>
              </a:r>
              <a:r>
                <a:rPr lang="ja-JP" altLang="en-US" sz="1200" b="1" dirty="0">
                  <a:solidFill>
                    <a:srgbClr val="9BBB59">
                      <a:lumMod val="75000"/>
                    </a:srgbClr>
                  </a:solidFill>
                  <a:latin typeface="Meiryo UI" panose="020B0604030504040204" pitchFamily="50" charset="-128"/>
                  <a:ea typeface="Meiryo UI" panose="020B0604030504040204" pitchFamily="50" charset="-128"/>
                </a:rPr>
                <a:t>高齢者の選択肢の拡大の視点にたった多様なサービス・活動</a:t>
              </a:r>
              <a:r>
                <a:rPr lang="en-US" altLang="ja-JP" sz="1200" b="1" dirty="0">
                  <a:solidFill>
                    <a:srgbClr val="9BBB59">
                      <a:lumMod val="75000"/>
                    </a:srgbClr>
                  </a:solidFill>
                  <a:latin typeface="Meiryo UI" panose="020B0604030504040204" pitchFamily="50" charset="-128"/>
                  <a:ea typeface="Meiryo UI" panose="020B0604030504040204" pitchFamily="50" charset="-128"/>
                </a:rPr>
                <a:t>A</a:t>
              </a:r>
              <a:r>
                <a:rPr lang="ja-JP" altLang="en-US" sz="1200" b="1" dirty="0">
                  <a:solidFill>
                    <a:srgbClr val="9BBB59">
                      <a:lumMod val="75000"/>
                    </a:srgbClr>
                  </a:solidFill>
                  <a:latin typeface="Meiryo UI" panose="020B0604030504040204" pitchFamily="50" charset="-128"/>
                  <a:ea typeface="Meiryo UI" panose="020B0604030504040204" pitchFamily="50" charset="-128"/>
                </a:rPr>
                <a:t>・</a:t>
              </a:r>
              <a:r>
                <a:rPr lang="en-US" altLang="ja-JP" sz="1200" b="1" dirty="0">
                  <a:solidFill>
                    <a:srgbClr val="9BBB59">
                      <a:lumMod val="75000"/>
                    </a:srgbClr>
                  </a:solidFill>
                  <a:latin typeface="Meiryo UI" panose="020B0604030504040204" pitchFamily="50" charset="-128"/>
                  <a:ea typeface="Meiryo UI" panose="020B0604030504040204" pitchFamily="50" charset="-128"/>
                </a:rPr>
                <a:t>B(D)</a:t>
              </a:r>
              <a:r>
                <a:rPr lang="ja-JP" altLang="en-US" sz="1200" b="1" dirty="0">
                  <a:solidFill>
                    <a:srgbClr val="9BBB59">
                      <a:lumMod val="75000"/>
                    </a:srgbClr>
                  </a:solidFill>
                  <a:latin typeface="Meiryo UI" panose="020B0604030504040204" pitchFamily="50" charset="-128"/>
                  <a:ea typeface="Meiryo UI" panose="020B0604030504040204" pitchFamily="50" charset="-128"/>
                </a:rPr>
                <a:t>のイメージ</a:t>
              </a:r>
              <a:r>
                <a:rPr lang="en-US" altLang="ja-JP" sz="1200" b="1" dirty="0">
                  <a:solidFill>
                    <a:srgbClr val="9BBB59">
                      <a:lumMod val="75000"/>
                    </a:srgbClr>
                  </a:solidFill>
                  <a:latin typeface="Meiryo UI" panose="020B0604030504040204" pitchFamily="50" charset="-128"/>
                  <a:ea typeface="Meiryo UI" panose="020B0604030504040204" pitchFamily="50" charset="-128"/>
                </a:rPr>
                <a:t>】</a:t>
              </a:r>
              <a:endParaRPr lang="ja-JP" altLang="en-US" sz="1200" b="1" dirty="0">
                <a:solidFill>
                  <a:srgbClr val="9BBB59">
                    <a:lumMod val="75000"/>
                  </a:srgbClr>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568B735D-3E47-5DDB-B9B2-4AEBD30C94D9}"/>
                </a:ext>
              </a:extLst>
            </p:cNvPr>
            <p:cNvSpPr txBox="1"/>
            <p:nvPr/>
          </p:nvSpPr>
          <p:spPr>
            <a:xfrm>
              <a:off x="1269997" y="3087942"/>
              <a:ext cx="4757421" cy="1400383"/>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地域住民が担い手となって活動することができる活動</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介護予防のための地域住民等による見守り的援助の実施</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03213" indent="-2222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多世代の地域住民が高齢者に対する生活支援や介護予防のための見守り的援助等を実施する（多様なサービス・活動の利用者が、自身ができる範囲で活動することも想定される）</a:t>
              </a:r>
              <a:endParaRPr lang="en-US" altLang="ja-JP" sz="1050" dirty="0">
                <a:solidFill>
                  <a:prstClr val="black"/>
                </a:solidFill>
                <a:latin typeface="Meiryo UI" panose="020B0604030504040204" pitchFamily="50" charset="-128"/>
                <a:ea typeface="Meiryo UI" panose="020B0604030504040204" pitchFamily="50" charset="-128"/>
              </a:endParaRPr>
            </a:p>
            <a:p>
              <a:pPr marL="303213" indent="-2222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有償・無償）ボランティア活動による場合は、サービス・活動Ｂ、雇用（ボランティアとの選択も可）による場合など、地域の多様な主体への委託による活動として実施する場合は、訪問型サービス・活動Ａとなる</a:t>
              </a:r>
            </a:p>
          </p:txBody>
        </p:sp>
        <p:sp>
          <p:nvSpPr>
            <p:cNvPr id="24" name="テキスト ボックス 23">
              <a:extLst>
                <a:ext uri="{FF2B5EF4-FFF2-40B4-BE49-F238E27FC236}">
                  <a16:creationId xmlns:a16="http://schemas.microsoft.com/office/drawing/2014/main" id="{C8692A8B-155D-8B10-853C-5A925AADF9AA}"/>
                </a:ext>
              </a:extLst>
            </p:cNvPr>
            <p:cNvSpPr txBox="1"/>
            <p:nvPr/>
          </p:nvSpPr>
          <p:spPr>
            <a:xfrm>
              <a:off x="1270000" y="2783722"/>
              <a:ext cx="4757421" cy="253916"/>
            </a:xfrm>
            <a:prstGeom prst="rect">
              <a:avLst/>
            </a:prstGeom>
            <a:solidFill>
              <a:schemeClr val="accent3"/>
            </a:solidFill>
          </p:spPr>
          <p:txBody>
            <a:bodyPr wrap="square">
              <a:spAutoFit/>
            </a:bodyPr>
            <a:lstStyle/>
            <a:p>
              <a:pPr algn="ctr">
                <a:buClr>
                  <a:srgbClr val="9BBB59"/>
                </a:buClr>
                <a:defRPr/>
              </a:pPr>
              <a:r>
                <a:rPr lang="ja-JP" altLang="en-US" sz="1050" b="1" dirty="0">
                  <a:solidFill>
                    <a:prstClr val="white"/>
                  </a:solidFill>
                  <a:latin typeface="Meiryo UI" panose="020B0604030504040204" pitchFamily="50" charset="-128"/>
                  <a:ea typeface="Meiryo UI" panose="020B0604030504040204" pitchFamily="50" charset="-128"/>
                </a:rPr>
                <a:t>訪問型の多様なサービス・活動のイメージ</a:t>
              </a:r>
              <a:endParaRPr lang="en-US" altLang="ja-JP" sz="1050" b="1" dirty="0">
                <a:solidFill>
                  <a:prstClr val="white"/>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0225DD0E-65E1-0EAD-3BAD-42BFB0F5A398}"/>
                </a:ext>
              </a:extLst>
            </p:cNvPr>
            <p:cNvSpPr txBox="1"/>
            <p:nvPr/>
          </p:nvSpPr>
          <p:spPr>
            <a:xfrm>
              <a:off x="6164583" y="2783722"/>
              <a:ext cx="4757421" cy="253916"/>
            </a:xfrm>
            <a:prstGeom prst="rect">
              <a:avLst/>
            </a:prstGeom>
            <a:solidFill>
              <a:schemeClr val="accent3"/>
            </a:solidFill>
          </p:spPr>
          <p:txBody>
            <a:bodyPr wrap="square">
              <a:spAutoFit/>
            </a:bodyPr>
            <a:lstStyle/>
            <a:p>
              <a:pPr algn="ctr">
                <a:buClr>
                  <a:srgbClr val="9BBB59"/>
                </a:buClr>
                <a:defRPr/>
              </a:pPr>
              <a:r>
                <a:rPr lang="ja-JP" altLang="en-US" sz="1050" b="1" dirty="0">
                  <a:solidFill>
                    <a:prstClr val="white"/>
                  </a:solidFill>
                  <a:latin typeface="Meiryo UI" panose="020B0604030504040204" pitchFamily="50" charset="-128"/>
                  <a:ea typeface="Meiryo UI" panose="020B0604030504040204" pitchFamily="50" charset="-128"/>
                </a:rPr>
                <a:t>通所型の多様なサービス・活動のイメージ</a:t>
              </a:r>
              <a:endParaRPr lang="en-US" altLang="ja-JP" sz="1050" b="1" dirty="0">
                <a:solidFill>
                  <a:prstClr val="white"/>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62139175-42EB-81E0-30A1-E1813AAEDFF9}"/>
                </a:ext>
              </a:extLst>
            </p:cNvPr>
            <p:cNvSpPr txBox="1"/>
            <p:nvPr/>
          </p:nvSpPr>
          <p:spPr>
            <a:xfrm>
              <a:off x="1269995" y="4560973"/>
              <a:ext cx="4757421" cy="769441"/>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高齢者の生活支援のための掃除、買い物等の一部の支援を行う活動　など</a:t>
              </a:r>
            </a:p>
            <a:p>
              <a:pPr marL="309563" indent="-22860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地域の訪問型サービスの利用者の支援ニーズを把握した結果、例えば、掃除がその大宗を占める場合、掃除に特化したサービス・活動を提供</a:t>
              </a:r>
              <a:endParaRPr lang="en-US" altLang="ja-JP" sz="1050" dirty="0">
                <a:solidFill>
                  <a:prstClr val="black"/>
                </a:solidFill>
                <a:latin typeface="Meiryo UI" panose="020B0604030504040204" pitchFamily="50" charset="-128"/>
                <a:ea typeface="Meiryo UI" panose="020B0604030504040204" pitchFamily="50" charset="-128"/>
              </a:endParaRPr>
            </a:p>
            <a:p>
              <a:pPr marL="309563" indent="-22860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地域の清掃業者に委託等を行う場合、サービス・活動Ａとなる</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DF76B9F4-B05A-9824-A3CF-01B324F5F9B9}"/>
                </a:ext>
              </a:extLst>
            </p:cNvPr>
            <p:cNvSpPr txBox="1"/>
            <p:nvPr/>
          </p:nvSpPr>
          <p:spPr>
            <a:xfrm>
              <a:off x="1269996" y="5480318"/>
              <a:ext cx="4757421" cy="1261884"/>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通院・買い物等の移動支援や移送前後の生活支援</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09563" indent="-219075">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地域住民の互助活動としての移動支援と付き添いであり、行き先は、介護予防・社会参加の推進の観点から、市町村と地域住民とが協議のもと定める</a:t>
              </a:r>
              <a:endParaRPr lang="en-US" altLang="ja-JP" sz="1050" dirty="0">
                <a:solidFill>
                  <a:prstClr val="black"/>
                </a:solidFill>
                <a:latin typeface="Meiryo UI" panose="020B0604030504040204" pitchFamily="50" charset="-128"/>
                <a:ea typeface="Meiryo UI" panose="020B0604030504040204" pitchFamily="50" charset="-128"/>
              </a:endParaRPr>
            </a:p>
            <a:p>
              <a:pPr marL="309563" indent="-219075">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原則としてサービス・活動Ｂ・Ｄでの実施を想定しているが、中間支援組織等への委託を行う場合はサービス・活動Ａの一部として実施することも可能</a:t>
              </a:r>
              <a:endParaRPr lang="en-US" altLang="ja-JP" sz="1050" dirty="0">
                <a:solidFill>
                  <a:prstClr val="black"/>
                </a:solidFill>
                <a:latin typeface="Meiryo UI" panose="020B0604030504040204" pitchFamily="50" charset="-128"/>
                <a:ea typeface="Meiryo UI" panose="020B0604030504040204" pitchFamily="50" charset="-128"/>
              </a:endParaRPr>
            </a:p>
            <a:p>
              <a:pPr marL="276225" indent="-185738">
                <a:spcBef>
                  <a:spcPts val="600"/>
                </a:spcBef>
                <a:buClr>
                  <a:srgbClr val="9BBB59"/>
                </a:buClr>
                <a:defRPr/>
              </a:pP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買い物支援については、通所型サービスを実施する場所あてに共同で配送を依頼することや、　移動販売を訪問型サービス・活動Ａとして実施することなども想定される</a:t>
              </a:r>
            </a:p>
          </p:txBody>
        </p:sp>
        <p:sp>
          <p:nvSpPr>
            <p:cNvPr id="28" name="テキスト ボックス 27">
              <a:extLst>
                <a:ext uri="{FF2B5EF4-FFF2-40B4-BE49-F238E27FC236}">
                  <a16:creationId xmlns:a16="http://schemas.microsoft.com/office/drawing/2014/main" id="{B7B56B9E-7AF3-8491-958E-1B97A850ACD6}"/>
                </a:ext>
              </a:extLst>
            </p:cNvPr>
            <p:cNvSpPr txBox="1"/>
            <p:nvPr/>
          </p:nvSpPr>
          <p:spPr>
            <a:xfrm>
              <a:off x="6164578" y="3059365"/>
              <a:ext cx="4757421" cy="1107996"/>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地域住民が担い手となって活動することができる活動</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03213" indent="-2222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多世代の地域住民が高齢者や例えば子どもなどの見守りを行う場、高齢者が自身のスキルを活かし、他の高齢者の支援を行う場、例えば農業などの地域産業と連動し、食品の加工や農作業などを行う場（多様なサービス・活動の利用者が、自身ができる範囲で活動することも想定される）</a:t>
              </a:r>
              <a:endParaRPr lang="en-US" altLang="ja-JP" sz="1050" dirty="0">
                <a:solidFill>
                  <a:prstClr val="black"/>
                </a:solidFill>
                <a:latin typeface="Meiryo UI" panose="020B0604030504040204" pitchFamily="50" charset="-128"/>
                <a:ea typeface="Meiryo UI" panose="020B0604030504040204" pitchFamily="50" charset="-128"/>
              </a:endParaRPr>
            </a:p>
            <a:p>
              <a:pPr marL="303213" indent="-2222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訪問型サービスと同様</a:t>
              </a:r>
            </a:p>
          </p:txBody>
        </p:sp>
        <p:sp>
          <p:nvSpPr>
            <p:cNvPr id="30" name="テキスト ボックス 29">
              <a:extLst>
                <a:ext uri="{FF2B5EF4-FFF2-40B4-BE49-F238E27FC236}">
                  <a16:creationId xmlns:a16="http://schemas.microsoft.com/office/drawing/2014/main" id="{0A8987B6-D360-84EB-C05E-5FB30A02D272}"/>
                </a:ext>
              </a:extLst>
            </p:cNvPr>
            <p:cNvSpPr txBox="1"/>
            <p:nvPr/>
          </p:nvSpPr>
          <p:spPr>
            <a:xfrm>
              <a:off x="6164577" y="4091614"/>
              <a:ext cx="4757421" cy="938719"/>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セルフケアの推進のため一定の期間を定めて行う運動習慣づけのための活動</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17500" indent="-2349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外出機会の低下等がみられる者、サービス・活動Ｃの利用終了直後の者などに対する運動習慣づけのための活動</a:t>
              </a:r>
              <a:endParaRPr lang="en-US" altLang="ja-JP" sz="1050" dirty="0">
                <a:solidFill>
                  <a:prstClr val="black"/>
                </a:solidFill>
                <a:latin typeface="Meiryo UI" panose="020B0604030504040204" pitchFamily="50" charset="-128"/>
                <a:ea typeface="Meiryo UI" panose="020B0604030504040204" pitchFamily="50" charset="-128"/>
              </a:endParaRPr>
            </a:p>
            <a:p>
              <a:pPr marL="317500" indent="-234950">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民間の運動・健康づくり施設への委託等（期間を定めて支援し、終了後は自主的な活動（セルフケア）に移行すること）を想定</a:t>
              </a:r>
            </a:p>
          </p:txBody>
        </p:sp>
        <p:sp>
          <p:nvSpPr>
            <p:cNvPr id="31" name="テキスト ボックス 30">
              <a:extLst>
                <a:ext uri="{FF2B5EF4-FFF2-40B4-BE49-F238E27FC236}">
                  <a16:creationId xmlns:a16="http://schemas.microsoft.com/office/drawing/2014/main" id="{4435FD09-2562-AB9E-92A3-71CF92D415E4}"/>
                </a:ext>
              </a:extLst>
            </p:cNvPr>
            <p:cNvSpPr txBox="1"/>
            <p:nvPr/>
          </p:nvSpPr>
          <p:spPr>
            <a:xfrm>
              <a:off x="6164575" y="4979373"/>
              <a:ext cx="4757421" cy="1107996"/>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高齢者の社会参加のための生涯学習等を含む多様な活動</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20675" indent="-238125">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高齢者が興味・関心があり、今後の外出機会の向上や社会参加に資する活動と連動するような、</a:t>
              </a:r>
              <a:r>
                <a:rPr lang="en-US" altLang="ja-JP" sz="1050" dirty="0">
                  <a:solidFill>
                    <a:prstClr val="black"/>
                  </a:solidFill>
                  <a:latin typeface="Meiryo UI" panose="020B0604030504040204" pitchFamily="50" charset="-128"/>
                  <a:ea typeface="Meiryo UI" panose="020B0604030504040204" pitchFamily="50" charset="-128"/>
                </a:rPr>
                <a:t>IT</a:t>
              </a:r>
              <a:r>
                <a:rPr lang="ja-JP" altLang="en-US" sz="1050" dirty="0">
                  <a:solidFill>
                    <a:prstClr val="black"/>
                  </a:solidFill>
                  <a:latin typeface="Meiryo UI" panose="020B0604030504040204" pitchFamily="50" charset="-128"/>
                  <a:ea typeface="Meiryo UI" panose="020B0604030504040204" pitchFamily="50" charset="-128"/>
                </a:rPr>
                <a:t>リテラシーの向上やスキルアップのための学習活動やサークル活動等への参加を支援</a:t>
              </a:r>
              <a:endParaRPr lang="en-US" altLang="ja-JP" sz="1050" dirty="0">
                <a:solidFill>
                  <a:prstClr val="black"/>
                </a:solidFill>
                <a:latin typeface="Meiryo UI" panose="020B0604030504040204" pitchFamily="50" charset="-128"/>
                <a:ea typeface="Meiryo UI" panose="020B0604030504040204" pitchFamily="50" charset="-128"/>
              </a:endParaRPr>
            </a:p>
            <a:p>
              <a:pPr marL="320675" indent="-238125">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当該活動を実施する多様な主体への委託等が想定（利用者の自己負担等に関わりのない活動経費の一部を定額で支援する手法が適切）</a:t>
              </a:r>
            </a:p>
          </p:txBody>
        </p:sp>
        <p:sp>
          <p:nvSpPr>
            <p:cNvPr id="32" name="テキスト ボックス 31">
              <a:extLst>
                <a:ext uri="{FF2B5EF4-FFF2-40B4-BE49-F238E27FC236}">
                  <a16:creationId xmlns:a16="http://schemas.microsoft.com/office/drawing/2014/main" id="{4BF2FA93-01E8-AA2A-3C5A-218A55BF4816}"/>
                </a:ext>
              </a:extLst>
            </p:cNvPr>
            <p:cNvSpPr txBox="1"/>
            <p:nvPr/>
          </p:nvSpPr>
          <p:spPr>
            <a:xfrm>
              <a:off x="6164574" y="6026995"/>
              <a:ext cx="4757421" cy="769441"/>
            </a:xfrm>
            <a:prstGeom prst="rect">
              <a:avLst/>
            </a:prstGeom>
            <a:noFill/>
          </p:spPr>
          <p:txBody>
            <a:bodyPr wrap="square">
              <a:spAutoFit/>
            </a:bodyPr>
            <a:lstStyle/>
            <a:p>
              <a:pPr marL="171450" indent="-171450">
                <a:buClr>
                  <a:srgbClr val="9BBB59"/>
                </a:buClr>
                <a:buFont typeface="Wingdings" panose="05000000000000000000" pitchFamily="2" charset="2"/>
                <a:buChar char="l"/>
                <a:defRPr/>
              </a:pPr>
              <a:r>
                <a:rPr lang="ja-JP" altLang="en-US" sz="1100" b="1" dirty="0">
                  <a:solidFill>
                    <a:srgbClr val="9BBB59">
                      <a:lumMod val="75000"/>
                    </a:srgbClr>
                  </a:solidFill>
                  <a:latin typeface="Meiryo UI" panose="020B0604030504040204" pitchFamily="50" charset="-128"/>
                  <a:ea typeface="Meiryo UI" panose="020B0604030504040204" pitchFamily="50" charset="-128"/>
                </a:rPr>
                <a:t>住民や地域の多様な主体相互の協力で行う入浴・食事等の支援</a:t>
              </a:r>
              <a:endParaRPr lang="en-US" altLang="ja-JP" sz="1100" b="1" dirty="0">
                <a:solidFill>
                  <a:srgbClr val="9BBB59">
                    <a:lumMod val="75000"/>
                  </a:srgbClr>
                </a:solidFill>
                <a:latin typeface="Meiryo UI" panose="020B0604030504040204" pitchFamily="50" charset="-128"/>
                <a:ea typeface="Meiryo UI" panose="020B0604030504040204" pitchFamily="50" charset="-128"/>
              </a:endParaRPr>
            </a:p>
            <a:p>
              <a:pPr marL="320675" indent="-230188">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多世代の地域住民が集まる場で、高齢者同士が入浴時の見守りや食事等の支援（配膳等）を行う活動</a:t>
              </a:r>
              <a:endParaRPr lang="en-US" altLang="ja-JP" sz="1050" dirty="0">
                <a:solidFill>
                  <a:prstClr val="black"/>
                </a:solidFill>
                <a:latin typeface="Meiryo UI" panose="020B0604030504040204" pitchFamily="50" charset="-128"/>
                <a:ea typeface="Meiryo UI" panose="020B0604030504040204" pitchFamily="50" charset="-128"/>
              </a:endParaRPr>
            </a:p>
            <a:p>
              <a:pPr marL="90488">
                <a:buClr>
                  <a:srgbClr val="9BBB59"/>
                </a:buClr>
                <a:defRPr/>
              </a:pPr>
              <a:r>
                <a:rPr lang="ja-JP" altLang="en-US" sz="1050" dirty="0">
                  <a:solidFill>
                    <a:prstClr val="black"/>
                  </a:solidFill>
                  <a:latin typeface="Meiryo UI" panose="020B0604030504040204" pitchFamily="50" charset="-128"/>
                  <a:ea typeface="Meiryo UI" panose="020B0604030504040204" pitchFamily="50" charset="-128"/>
                </a:rPr>
                <a:t>➥　入浴施設、公民館、図書館など地域の多様な空間を活用することを想定</a:t>
              </a:r>
            </a:p>
          </p:txBody>
        </p:sp>
      </p:grpSp>
      <p:sp>
        <p:nvSpPr>
          <p:cNvPr id="3" name="タイトル 18">
            <a:extLst>
              <a:ext uri="{FF2B5EF4-FFF2-40B4-BE49-F238E27FC236}">
                <a16:creationId xmlns:a16="http://schemas.microsoft.com/office/drawing/2014/main" id="{F73F7D8B-7B91-3A47-5125-58B09AFA0C82}"/>
              </a:ext>
            </a:extLst>
          </p:cNvPr>
          <p:cNvSpPr txBox="1">
            <a:spLocks/>
          </p:cNvSpPr>
          <p:nvPr/>
        </p:nvSpPr>
        <p:spPr>
          <a:xfrm>
            <a:off x="1143000" y="-1"/>
            <a:ext cx="9906000" cy="827999"/>
          </a:xfrm>
          <a:prstGeom prst="rect">
            <a:avLst/>
          </a:prstGeom>
        </p:spPr>
        <p:txBody>
          <a:bodyPr vert="horz" lIns="91440" tIns="45720" rIns="91440" bIns="45720" rtlCol="0" anchor="ctr">
            <a:normAutofit/>
          </a:bodyPr>
          <a:lstStyle>
            <a:lvl1pPr algn="ctr" defTabSz="844428" rtl="0" eaLnBrk="1" latinLnBrk="0" hangingPunct="1">
              <a:spcBef>
                <a:spcPct val="0"/>
              </a:spcBef>
              <a:buNone/>
              <a:defRPr kumimoji="1" sz="4063" kern="1200">
                <a:solidFill>
                  <a:schemeClr val="tx1"/>
                </a:solidFill>
                <a:latin typeface="+mj-lt"/>
                <a:ea typeface="+mj-ea"/>
                <a:cs typeface="+mj-cs"/>
              </a:defRPr>
            </a:lvl1pPr>
          </a:lstStyle>
          <a:p>
            <a:r>
              <a:rPr lang="ja-JP" altLang="en-US" sz="2000" b="1" dirty="0">
                <a:solidFill>
                  <a:srgbClr val="FFFFFF"/>
                </a:solidFill>
                <a:latin typeface="Meiryo UI" panose="020B0604030504040204" pitchFamily="50" charset="-128"/>
                <a:ea typeface="Meiryo UI" panose="020B0604030504040204" pitchFamily="50" charset="-128"/>
              </a:rPr>
              <a:t>多様なサービス・活動の例</a:t>
            </a:r>
            <a:r>
              <a:rPr lang="ja-JP" altLang="en-US" sz="1400" b="1" dirty="0">
                <a:solidFill>
                  <a:srgbClr val="FFFFFF"/>
                </a:solidFill>
                <a:latin typeface="Meiryo UI" panose="020B0604030504040204" pitchFamily="50" charset="-128"/>
                <a:ea typeface="Meiryo UI" panose="020B0604030504040204" pitchFamily="50" charset="-128"/>
              </a:rPr>
              <a:t>（令和６年度ガイドライン改正）</a:t>
            </a:r>
            <a:endParaRPr lang="ja-JP" altLang="en-US" sz="14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38CADA86-9D32-8EE1-52EA-8441C831819C}"/>
              </a:ext>
            </a:extLst>
          </p:cNvPr>
          <p:cNvSpPr txBox="1"/>
          <p:nvPr/>
        </p:nvSpPr>
        <p:spPr>
          <a:xfrm>
            <a:off x="10806545" y="6519437"/>
            <a:ext cx="1385455" cy="276999"/>
          </a:xfrm>
          <a:prstGeom prst="rect">
            <a:avLst/>
          </a:prstGeom>
          <a:noFill/>
        </p:spPr>
        <p:txBody>
          <a:bodyPr wrap="square" rtlCol="0">
            <a:spAutoFit/>
          </a:bodyPr>
          <a:lstStyle/>
          <a:p>
            <a:pPr algn="ctr"/>
            <a:r>
              <a:rPr kumimoji="1" lang="ja-JP" altLang="en-US" sz="1200" dirty="0"/>
              <a:t>厚生労働省資料</a:t>
            </a:r>
          </a:p>
        </p:txBody>
      </p:sp>
      <p:sp>
        <p:nvSpPr>
          <p:cNvPr id="7" name="テキスト ボックス 6">
            <a:extLst>
              <a:ext uri="{FF2B5EF4-FFF2-40B4-BE49-F238E27FC236}">
                <a16:creationId xmlns:a16="http://schemas.microsoft.com/office/drawing/2014/main" id="{11E3F2FA-43FE-32C4-3AB5-EF41BDFDD7E2}"/>
              </a:ext>
            </a:extLst>
          </p:cNvPr>
          <p:cNvSpPr txBox="1"/>
          <p:nvPr/>
        </p:nvSpPr>
        <p:spPr>
          <a:xfrm>
            <a:off x="415637" y="158044"/>
            <a:ext cx="727363" cy="400110"/>
          </a:xfrm>
          <a:prstGeom prst="rect">
            <a:avLst/>
          </a:prstGeom>
          <a:noFill/>
        </p:spPr>
        <p:txBody>
          <a:bodyPr wrap="square" rtlCol="0">
            <a:spAutoFit/>
          </a:bodyPr>
          <a:lstStyle/>
          <a:p>
            <a:r>
              <a:rPr kumimoji="1" lang="ja-JP" altLang="en-US" sz="2000" b="1" dirty="0">
                <a:solidFill>
                  <a:schemeClr val="bg1"/>
                </a:solidFill>
              </a:rPr>
              <a:t>参考</a:t>
            </a:r>
            <a:endParaRPr kumimoji="1" lang="ja-JP" altLang="en-US" b="1" dirty="0">
              <a:solidFill>
                <a:schemeClr val="bg1"/>
              </a:solidFill>
            </a:endParaRPr>
          </a:p>
        </p:txBody>
      </p:sp>
    </p:spTree>
    <p:extLst>
      <p:ext uri="{BB962C8B-B14F-4D97-AF65-F5344CB8AC3E}">
        <p14:creationId xmlns:p14="http://schemas.microsoft.com/office/powerpoint/2010/main" val="2783314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A055A-56F2-467E-E080-CF50FCCBE3A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95DD2AD-B951-2992-90B4-42784334A4EE}"/>
              </a:ext>
            </a:extLst>
          </p:cNvPr>
          <p:cNvSpPr>
            <a:spLocks noGrp="1"/>
          </p:cNvSpPr>
          <p:nvPr>
            <p:ph type="ctrTitle"/>
          </p:nvPr>
        </p:nvSpPr>
        <p:spPr>
          <a:xfrm>
            <a:off x="1524000" y="452726"/>
            <a:ext cx="9144000" cy="563562"/>
          </a:xfrm>
        </p:spPr>
        <p:txBody>
          <a:bodyPr>
            <a:noAutofit/>
          </a:bodyPr>
          <a:lstStyle/>
          <a:p>
            <a:r>
              <a:rPr kumimoji="1" lang="ja-JP" altLang="en-US" sz="2800" dirty="0">
                <a:latin typeface="ＭＳ ゴシック" panose="020B0609070205080204" pitchFamily="49" charset="-128"/>
                <a:ea typeface="ＭＳ ゴシック" panose="020B0609070205080204" pitchFamily="49" charset="-128"/>
              </a:rPr>
              <a:t>地域づくりのデザインを描こう！</a:t>
            </a:r>
            <a:br>
              <a:rPr kumimoji="1" lang="en-US" altLang="ja-JP" sz="2800" dirty="0">
                <a:latin typeface="ＭＳ ゴシック" panose="020B0609070205080204" pitchFamily="49" charset="-128"/>
                <a:ea typeface="ＭＳ ゴシック" panose="020B0609070205080204" pitchFamily="49" charset="-128"/>
              </a:rPr>
            </a:br>
            <a:r>
              <a:rPr kumimoji="1" lang="ja-JP" altLang="en-US" sz="2800" dirty="0">
                <a:latin typeface="ＭＳ ゴシック" panose="020B0609070205080204" pitchFamily="49" charset="-128"/>
                <a:ea typeface="ＭＳ ゴシック" panose="020B0609070205080204" pitchFamily="49" charset="-128"/>
              </a:rPr>
              <a:t>～総合事業ガイドラインの改正は見直しのチャンス～</a:t>
            </a:r>
          </a:p>
        </p:txBody>
      </p:sp>
      <p:sp>
        <p:nvSpPr>
          <p:cNvPr id="4" name="テキスト ボックス 3">
            <a:extLst>
              <a:ext uri="{FF2B5EF4-FFF2-40B4-BE49-F238E27FC236}">
                <a16:creationId xmlns:a16="http://schemas.microsoft.com/office/drawing/2014/main" id="{C0359B8C-7B7C-5D2A-7C79-C5A83C5823CE}"/>
              </a:ext>
            </a:extLst>
          </p:cNvPr>
          <p:cNvSpPr txBox="1"/>
          <p:nvPr/>
        </p:nvSpPr>
        <p:spPr>
          <a:xfrm>
            <a:off x="411758" y="1101664"/>
            <a:ext cx="11439525" cy="56117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solidFill>
                  <a:schemeClr val="tx1"/>
                </a:solidFill>
              </a:rPr>
              <a:t>★事前学習　１</a:t>
            </a:r>
            <a:r>
              <a:rPr lang="en-US" altLang="ja-JP" sz="2000" u="sng" dirty="0">
                <a:solidFill>
                  <a:schemeClr val="tx1"/>
                </a:solidFill>
              </a:rPr>
              <a:t>【</a:t>
            </a:r>
            <a:r>
              <a:rPr lang="ja-JP" altLang="en-US" sz="2000" u="sng" dirty="0">
                <a:solidFill>
                  <a:schemeClr val="tx1"/>
                </a:solidFill>
              </a:rPr>
              <a:t>行政参加者の方は、追加で作業をお願いします。</a:t>
            </a:r>
            <a:r>
              <a:rPr lang="en-US" altLang="ja-JP" sz="2000" u="sng" dirty="0">
                <a:solidFill>
                  <a:schemeClr val="tx1"/>
                </a:solidFill>
              </a:rPr>
              <a:t>】</a:t>
            </a:r>
          </a:p>
          <a:p>
            <a:endParaRPr lang="en-US" altLang="ja-JP" sz="1600" dirty="0">
              <a:solidFill>
                <a:schemeClr val="tx1"/>
              </a:solidFill>
            </a:endParaRPr>
          </a:p>
          <a:p>
            <a:r>
              <a:rPr lang="ja-JP" altLang="en-US" sz="1600" dirty="0">
                <a:solidFill>
                  <a:schemeClr val="tx1"/>
                </a:solidFill>
              </a:rPr>
              <a:t>　　　行政参加者の方は、</a:t>
            </a:r>
            <a:r>
              <a:rPr lang="ja-JP" altLang="en-US" sz="1600" u="sng" dirty="0">
                <a:solidFill>
                  <a:schemeClr val="tx1"/>
                </a:solidFill>
              </a:rPr>
              <a:t>スライド１の★事前学習１</a:t>
            </a:r>
            <a:r>
              <a:rPr lang="ja-JP" altLang="en-US" sz="1600" dirty="0">
                <a:solidFill>
                  <a:schemeClr val="tx1"/>
                </a:solidFill>
              </a:rPr>
              <a:t>に加えて、下記の作業を行い、グラフを完成させてください。　　　</a:t>
            </a:r>
            <a:endParaRPr lang="en-US" altLang="ja-JP" sz="1600" dirty="0">
              <a:solidFill>
                <a:schemeClr val="tx1"/>
              </a:solidFill>
            </a:endParaRPr>
          </a:p>
          <a:p>
            <a:endParaRPr lang="en-US" altLang="ja-JP" sz="1600" dirty="0">
              <a:solidFill>
                <a:schemeClr val="tx1"/>
              </a:solidFill>
            </a:endParaRPr>
          </a:p>
          <a:p>
            <a:r>
              <a:rPr lang="en-US" altLang="ja-JP" sz="1600" dirty="0">
                <a:solidFill>
                  <a:schemeClr val="tx1"/>
                </a:solidFill>
              </a:rPr>
              <a:t>【</a:t>
            </a:r>
            <a:r>
              <a:rPr lang="ja-JP" altLang="en-US" sz="1600" dirty="0">
                <a:solidFill>
                  <a:schemeClr val="tx1"/>
                </a:solidFill>
              </a:rPr>
              <a:t>作業</a:t>
            </a:r>
            <a:r>
              <a:rPr lang="en-US" altLang="ja-JP" sz="1600" dirty="0">
                <a:solidFill>
                  <a:schemeClr val="tx1"/>
                </a:solidFill>
              </a:rPr>
              <a:t>】</a:t>
            </a:r>
            <a:r>
              <a:rPr lang="ja-JP" altLang="en-US" sz="1600" dirty="0">
                <a:solidFill>
                  <a:schemeClr val="tx1"/>
                </a:solidFill>
              </a:rPr>
              <a:t>　 ④総合事業の充実に向けたワークシート（三菱</a:t>
            </a:r>
            <a:r>
              <a:rPr lang="en-US" altLang="ja-JP" sz="1600" dirty="0">
                <a:solidFill>
                  <a:schemeClr val="tx1"/>
                </a:solidFill>
              </a:rPr>
              <a:t>UFJ</a:t>
            </a:r>
            <a:r>
              <a:rPr lang="ja-JP" altLang="en-US" sz="1600" dirty="0">
                <a:solidFill>
                  <a:schemeClr val="tx1"/>
                </a:solidFill>
              </a:rPr>
              <a:t>リサーチ＆コンサルティング作成）の</a:t>
            </a:r>
            <a:endParaRPr lang="en-US" altLang="ja-JP" sz="1600" dirty="0">
              <a:solidFill>
                <a:schemeClr val="tx1"/>
              </a:solidFill>
            </a:endParaRPr>
          </a:p>
          <a:p>
            <a:r>
              <a:rPr lang="ja-JP" altLang="en-US" sz="1600" dirty="0">
                <a:solidFill>
                  <a:schemeClr val="tx1"/>
                </a:solidFill>
              </a:rPr>
              <a:t>　　　　　　ワークシート</a:t>
            </a:r>
            <a:r>
              <a:rPr lang="en-US" altLang="ja-JP" sz="1600" dirty="0">
                <a:solidFill>
                  <a:schemeClr val="tx1"/>
                </a:solidFill>
              </a:rPr>
              <a:t>4</a:t>
            </a:r>
            <a:r>
              <a:rPr lang="ja-JP" altLang="en-US" sz="1600" dirty="0">
                <a:solidFill>
                  <a:schemeClr val="tx1"/>
                </a:solidFill>
              </a:rPr>
              <a:t>－</a:t>
            </a:r>
            <a:r>
              <a:rPr lang="en-US" altLang="ja-JP" sz="1600" dirty="0">
                <a:solidFill>
                  <a:schemeClr val="tx1"/>
                </a:solidFill>
              </a:rPr>
              <a:t>2.</a:t>
            </a:r>
            <a:r>
              <a:rPr lang="ja-JP" altLang="en-US" sz="1600" dirty="0">
                <a:solidFill>
                  <a:schemeClr val="tx1"/>
                </a:solidFill>
              </a:rPr>
              <a:t>制約条件の中における持続可能性において、</a:t>
            </a:r>
            <a:endParaRPr lang="en-US" altLang="ja-JP" sz="1600" dirty="0">
              <a:solidFill>
                <a:schemeClr val="tx1"/>
              </a:solidFill>
            </a:endParaRPr>
          </a:p>
          <a:p>
            <a:r>
              <a:rPr lang="ja-JP" altLang="en-US" sz="1600" dirty="0">
                <a:solidFill>
                  <a:schemeClr val="tx1"/>
                </a:solidFill>
              </a:rPr>
              <a:t>　　　　　　</a:t>
            </a:r>
            <a:r>
              <a:rPr lang="ja-JP" altLang="en-US" sz="1600" u="sng" dirty="0">
                <a:solidFill>
                  <a:schemeClr val="tx1"/>
                </a:solidFill>
              </a:rPr>
              <a:t>地域支援事業交付金事業実績報告書のファイルを挿入し、グラフを完成させてください</a:t>
            </a:r>
            <a:r>
              <a:rPr lang="ja-JP" altLang="en-US" sz="1600" dirty="0">
                <a:solidFill>
                  <a:schemeClr val="tx1"/>
                </a:solidFill>
              </a:rPr>
              <a:t>。</a:t>
            </a:r>
            <a:endParaRPr lang="en-US" altLang="ja-JP" sz="1600" dirty="0">
              <a:solidFill>
                <a:schemeClr val="tx1"/>
              </a:solidFill>
            </a:endParaRPr>
          </a:p>
          <a:p>
            <a:endParaRPr lang="en-US" altLang="ja-JP" sz="1600" dirty="0">
              <a:solidFill>
                <a:schemeClr val="tx1"/>
              </a:solidFill>
            </a:endParaRPr>
          </a:p>
          <a:p>
            <a:pPr>
              <a:lnSpc>
                <a:spcPts val="1400"/>
              </a:lnSpc>
            </a:pPr>
            <a:r>
              <a:rPr lang="en-US" altLang="ja-JP" sz="1600" dirty="0">
                <a:solidFill>
                  <a:srgbClr val="FF0000"/>
                </a:solidFill>
              </a:rPr>
              <a:t>【</a:t>
            </a:r>
            <a:r>
              <a:rPr lang="ja-JP" altLang="en-US" sz="1600" dirty="0">
                <a:solidFill>
                  <a:srgbClr val="FF0000"/>
                </a:solidFill>
              </a:rPr>
              <a:t>注意事項</a:t>
            </a:r>
            <a:r>
              <a:rPr lang="en-US" altLang="ja-JP" sz="1600" dirty="0">
                <a:solidFill>
                  <a:srgbClr val="FF0000"/>
                </a:solidFill>
              </a:rPr>
              <a:t>】</a:t>
            </a:r>
            <a:r>
              <a:rPr lang="ja-JP" altLang="en-US" sz="1600" dirty="0">
                <a:solidFill>
                  <a:schemeClr val="tx1"/>
                </a:solidFill>
              </a:rPr>
              <a:t>　</a:t>
            </a:r>
            <a:endParaRPr lang="en-US" altLang="ja-JP" sz="1600" dirty="0">
              <a:solidFill>
                <a:schemeClr val="tx1"/>
              </a:solidFill>
            </a:endParaRPr>
          </a:p>
          <a:p>
            <a:pPr algn="l">
              <a:lnSpc>
                <a:spcPts val="1800"/>
              </a:lnSpc>
              <a:spcBef>
                <a:spcPts val="600"/>
              </a:spcBef>
              <a:spcAft>
                <a:spcPts val="600"/>
              </a:spcAft>
            </a:pPr>
            <a:r>
              <a:rPr lang="ja-JP" altLang="en-US" sz="1600" b="1" i="0" dirty="0">
                <a:solidFill>
                  <a:schemeClr val="tx1"/>
                </a:solidFill>
                <a:effectLst/>
                <a:latin typeface="__Inter_b59874"/>
              </a:rPr>
              <a:t>　１　マクロファイルの取扱いについて</a:t>
            </a:r>
            <a:br>
              <a:rPr lang="ja-JP" altLang="en-US" sz="1600" i="0" dirty="0">
                <a:solidFill>
                  <a:schemeClr val="tx1"/>
                </a:solidFill>
                <a:effectLst/>
                <a:latin typeface="__Inter_b59874"/>
              </a:rPr>
            </a:br>
            <a:r>
              <a:rPr lang="ja-JP" altLang="en-US" sz="1600" i="0" dirty="0">
                <a:solidFill>
                  <a:schemeClr val="tx1"/>
                </a:solidFill>
                <a:effectLst/>
                <a:latin typeface="__Inter_b59874"/>
              </a:rPr>
              <a:t>　　　職場のパソコンのセキュリティ上、マクロファイルの取り扱いが難しい場合には、各市町の</a:t>
            </a:r>
            <a:r>
              <a:rPr lang="ja-JP" altLang="en-US" sz="1600" dirty="0">
                <a:solidFill>
                  <a:schemeClr val="tx1"/>
                </a:solidFill>
                <a:latin typeface="__Inter_b59874"/>
              </a:rPr>
              <a:t>情報</a:t>
            </a:r>
            <a:r>
              <a:rPr lang="ja-JP" altLang="en-US" sz="1600" i="0" dirty="0">
                <a:solidFill>
                  <a:schemeClr val="tx1"/>
                </a:solidFill>
                <a:effectLst/>
                <a:latin typeface="__Inter_b59874"/>
              </a:rPr>
              <a:t>システム担当部署に</a:t>
            </a:r>
            <a:endParaRPr lang="en-US" altLang="ja-JP" sz="1600" i="0" dirty="0">
              <a:solidFill>
                <a:schemeClr val="tx1"/>
              </a:solidFill>
              <a:effectLst/>
              <a:latin typeface="__Inter_b59874"/>
            </a:endParaRPr>
          </a:p>
          <a:p>
            <a:pPr algn="l">
              <a:lnSpc>
                <a:spcPts val="1800"/>
              </a:lnSpc>
              <a:spcBef>
                <a:spcPts val="600"/>
              </a:spcBef>
              <a:spcAft>
                <a:spcPts val="600"/>
              </a:spcAft>
            </a:pPr>
            <a:r>
              <a:rPr lang="ja-JP" altLang="en-US" sz="1600" dirty="0">
                <a:solidFill>
                  <a:schemeClr val="tx1"/>
                </a:solidFill>
                <a:latin typeface="__Inter_b59874"/>
              </a:rPr>
              <a:t>　　　</a:t>
            </a:r>
            <a:r>
              <a:rPr lang="ja-JP" altLang="en-US" sz="1600" i="0" dirty="0">
                <a:solidFill>
                  <a:schemeClr val="tx1"/>
                </a:solidFill>
                <a:effectLst/>
                <a:latin typeface="__Inter_b59874"/>
              </a:rPr>
              <a:t>ご相談いただくとともに、可能な範囲でご対応いただければ</a:t>
            </a:r>
            <a:r>
              <a:rPr lang="ja-JP" altLang="en-US" sz="1600" dirty="0">
                <a:solidFill>
                  <a:schemeClr val="tx1"/>
                </a:solidFill>
                <a:latin typeface="__Inter_b59874"/>
              </a:rPr>
              <a:t>幸いです</a:t>
            </a:r>
            <a:r>
              <a:rPr lang="ja-JP" altLang="en-US" sz="1600" i="0" dirty="0">
                <a:solidFill>
                  <a:schemeClr val="tx1"/>
                </a:solidFill>
                <a:effectLst/>
                <a:latin typeface="__Inter_b59874"/>
              </a:rPr>
              <a:t>。</a:t>
            </a:r>
            <a:endParaRPr lang="en-US" altLang="ja-JP" sz="1600" i="0" dirty="0">
              <a:solidFill>
                <a:schemeClr val="tx1"/>
              </a:solidFill>
              <a:effectLst/>
              <a:latin typeface="__Inter_b59874"/>
            </a:endParaRPr>
          </a:p>
          <a:p>
            <a:pPr algn="l">
              <a:lnSpc>
                <a:spcPts val="1800"/>
              </a:lnSpc>
              <a:spcBef>
                <a:spcPts val="600"/>
              </a:spcBef>
              <a:spcAft>
                <a:spcPts val="600"/>
              </a:spcAft>
            </a:pPr>
            <a:r>
              <a:rPr lang="ja-JP" altLang="en-US" sz="1600" dirty="0">
                <a:solidFill>
                  <a:schemeClr val="tx1"/>
                </a:solidFill>
                <a:latin typeface="__Inter_b59874"/>
              </a:rPr>
              <a:t>　</a:t>
            </a:r>
            <a:r>
              <a:rPr lang="ja-JP" altLang="en-US" sz="1600" b="1" i="0" dirty="0">
                <a:solidFill>
                  <a:schemeClr val="tx1"/>
                </a:solidFill>
                <a:effectLst/>
                <a:latin typeface="__Inter_b59874"/>
              </a:rPr>
              <a:t>２　地域支援事業交付金担当者との相談について</a:t>
            </a:r>
            <a:br>
              <a:rPr lang="ja-JP" altLang="en-US" sz="1600" i="0" dirty="0">
                <a:solidFill>
                  <a:schemeClr val="tx1"/>
                </a:solidFill>
                <a:effectLst/>
                <a:latin typeface="__Inter_b59874"/>
              </a:rPr>
            </a:br>
            <a:r>
              <a:rPr lang="ja-JP" altLang="en-US" sz="1600" i="0" dirty="0">
                <a:solidFill>
                  <a:schemeClr val="tx1"/>
                </a:solidFill>
                <a:effectLst/>
                <a:latin typeface="__Inter_b59874"/>
              </a:rPr>
              <a:t>　　　地域支援事業交付金担当者ではない行政担当者の方は、担当者と相談のうえで、ファイルを挿入し、可能な範囲でグ</a:t>
            </a:r>
            <a:endParaRPr lang="en-US" altLang="ja-JP" sz="1600" i="0" dirty="0">
              <a:solidFill>
                <a:schemeClr val="tx1"/>
              </a:solidFill>
              <a:effectLst/>
              <a:latin typeface="__Inter_b59874"/>
            </a:endParaRPr>
          </a:p>
          <a:p>
            <a:pPr algn="l">
              <a:lnSpc>
                <a:spcPts val="1800"/>
              </a:lnSpc>
              <a:spcBef>
                <a:spcPts val="600"/>
              </a:spcBef>
              <a:spcAft>
                <a:spcPts val="600"/>
              </a:spcAft>
            </a:pPr>
            <a:r>
              <a:rPr lang="ja-JP" altLang="en-US" sz="1600" dirty="0">
                <a:solidFill>
                  <a:schemeClr val="tx1"/>
                </a:solidFill>
                <a:latin typeface="__Inter_b59874"/>
              </a:rPr>
              <a:t>　　　</a:t>
            </a:r>
            <a:r>
              <a:rPr lang="ja-JP" altLang="en-US" sz="1600" i="0" dirty="0">
                <a:solidFill>
                  <a:schemeClr val="tx1"/>
                </a:solidFill>
                <a:effectLst/>
                <a:latin typeface="__Inter_b59874"/>
              </a:rPr>
              <a:t>ラフを完成させていただけますと幸いです。</a:t>
            </a:r>
          </a:p>
          <a:p>
            <a:pPr algn="l">
              <a:lnSpc>
                <a:spcPts val="1800"/>
              </a:lnSpc>
              <a:spcBef>
                <a:spcPts val="600"/>
              </a:spcBef>
              <a:spcAft>
                <a:spcPts val="600"/>
              </a:spcAft>
            </a:pPr>
            <a:r>
              <a:rPr lang="ja-JP" altLang="en-US" sz="1600" i="0" dirty="0">
                <a:solidFill>
                  <a:schemeClr val="tx1"/>
                </a:solidFill>
                <a:effectLst/>
                <a:latin typeface="__Inter_b59874"/>
              </a:rPr>
              <a:t>　</a:t>
            </a:r>
            <a:r>
              <a:rPr lang="ja-JP" altLang="en-US" sz="1600" b="1" i="0" dirty="0">
                <a:solidFill>
                  <a:schemeClr val="tx1"/>
                </a:solidFill>
                <a:effectLst/>
                <a:latin typeface="__Inter_b59874"/>
              </a:rPr>
              <a:t>３　グループワークでの共有について</a:t>
            </a:r>
            <a:br>
              <a:rPr lang="ja-JP" altLang="en-US" sz="1600" i="0" dirty="0">
                <a:solidFill>
                  <a:schemeClr val="tx1"/>
                </a:solidFill>
                <a:effectLst/>
                <a:latin typeface="__Inter_b59874"/>
              </a:rPr>
            </a:br>
            <a:r>
              <a:rPr lang="ja-JP" altLang="en-US" sz="1600" i="0" dirty="0">
                <a:solidFill>
                  <a:schemeClr val="tx1"/>
                </a:solidFill>
                <a:effectLst/>
                <a:latin typeface="__Inter_b59874"/>
              </a:rPr>
              <a:t>　　　当日のグループワークにおいて、地域支援事業交付金の実績額のグラフを</a:t>
            </a:r>
            <a:r>
              <a:rPr lang="ja-JP" altLang="en-US" sz="1600" dirty="0">
                <a:solidFill>
                  <a:schemeClr val="tx1"/>
                </a:solidFill>
                <a:latin typeface="__Inter_b59874"/>
              </a:rPr>
              <a:t>他</a:t>
            </a:r>
            <a:r>
              <a:rPr lang="ja-JP" altLang="en-US" sz="1600" i="0" dirty="0">
                <a:solidFill>
                  <a:schemeClr val="tx1"/>
                </a:solidFill>
                <a:effectLst/>
                <a:latin typeface="__Inter_b59874"/>
              </a:rPr>
              <a:t>の参加者と共有できる場合は、完成した</a:t>
            </a:r>
            <a:endParaRPr lang="en-US" altLang="ja-JP" sz="1600" i="0" dirty="0">
              <a:solidFill>
                <a:schemeClr val="tx1"/>
              </a:solidFill>
              <a:effectLst/>
              <a:latin typeface="__Inter_b59874"/>
            </a:endParaRPr>
          </a:p>
          <a:p>
            <a:pPr algn="l">
              <a:lnSpc>
                <a:spcPts val="1800"/>
              </a:lnSpc>
              <a:spcBef>
                <a:spcPts val="600"/>
              </a:spcBef>
              <a:spcAft>
                <a:spcPts val="600"/>
              </a:spcAft>
            </a:pPr>
            <a:r>
              <a:rPr lang="ja-JP" altLang="en-US" sz="1600" dirty="0">
                <a:solidFill>
                  <a:schemeClr val="tx1"/>
                </a:solidFill>
                <a:latin typeface="__Inter_b59874"/>
              </a:rPr>
              <a:t>　　　</a:t>
            </a:r>
            <a:r>
              <a:rPr lang="ja-JP" altLang="en-US" sz="1600" i="0" dirty="0">
                <a:solidFill>
                  <a:schemeClr val="tx1"/>
                </a:solidFill>
                <a:effectLst/>
                <a:latin typeface="__Inter_b59874"/>
              </a:rPr>
              <a:t>ワークシートをご持参のうえご参加してください。ただし、グラフの共有が難しい場合は、</a:t>
            </a:r>
            <a:r>
              <a:rPr lang="ja-JP" altLang="en-US" sz="1600" dirty="0">
                <a:solidFill>
                  <a:schemeClr val="tx1"/>
                </a:solidFill>
                <a:latin typeface="__Inter_b59874"/>
              </a:rPr>
              <a:t>この部分は</a:t>
            </a:r>
            <a:r>
              <a:rPr lang="ja-JP" altLang="en-US" sz="1600" i="0" dirty="0">
                <a:solidFill>
                  <a:schemeClr val="tx1"/>
                </a:solidFill>
                <a:effectLst/>
                <a:latin typeface="__Inter_b59874"/>
              </a:rPr>
              <a:t>ご準備いただ</a:t>
            </a:r>
            <a:endParaRPr lang="en-US" altLang="ja-JP" sz="1600" i="0" dirty="0">
              <a:solidFill>
                <a:schemeClr val="tx1"/>
              </a:solidFill>
              <a:effectLst/>
              <a:latin typeface="__Inter_b59874"/>
            </a:endParaRPr>
          </a:p>
          <a:p>
            <a:pPr algn="l">
              <a:lnSpc>
                <a:spcPts val="1800"/>
              </a:lnSpc>
              <a:spcBef>
                <a:spcPts val="600"/>
              </a:spcBef>
              <a:spcAft>
                <a:spcPts val="600"/>
              </a:spcAft>
            </a:pPr>
            <a:r>
              <a:rPr lang="ja-JP" altLang="en-US" sz="1600" dirty="0">
                <a:solidFill>
                  <a:schemeClr val="tx1"/>
                </a:solidFill>
                <a:latin typeface="__Inter_b59874"/>
              </a:rPr>
              <a:t>　　　</a:t>
            </a:r>
            <a:r>
              <a:rPr lang="ja-JP" altLang="en-US" sz="1600" i="0" dirty="0">
                <a:solidFill>
                  <a:schemeClr val="tx1"/>
                </a:solidFill>
                <a:effectLst/>
                <a:latin typeface="__Inter_b59874"/>
              </a:rPr>
              <a:t>く必要はございません。</a:t>
            </a:r>
            <a:endParaRPr lang="en-US" altLang="ja-JP" sz="1600" i="0" dirty="0">
              <a:solidFill>
                <a:schemeClr val="tx1"/>
              </a:solidFill>
              <a:effectLst/>
              <a:latin typeface="__Inter_b59874"/>
            </a:endParaRPr>
          </a:p>
        </p:txBody>
      </p:sp>
    </p:spTree>
    <p:extLst>
      <p:ext uri="{BB962C8B-B14F-4D97-AF65-F5344CB8AC3E}">
        <p14:creationId xmlns:p14="http://schemas.microsoft.com/office/powerpoint/2010/main" val="79579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A0AE8-AACE-BCEA-30D5-0779A812515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B591CE4-C542-97E8-A43B-77E009423938}"/>
              </a:ext>
            </a:extLst>
          </p:cNvPr>
          <p:cNvSpPr>
            <a:spLocks noGrp="1"/>
          </p:cNvSpPr>
          <p:nvPr>
            <p:ph type="ctrTitle"/>
          </p:nvPr>
        </p:nvSpPr>
        <p:spPr>
          <a:xfrm>
            <a:off x="1524000" y="452726"/>
            <a:ext cx="9144000" cy="563562"/>
          </a:xfrm>
        </p:spPr>
        <p:txBody>
          <a:bodyPr>
            <a:noAutofit/>
          </a:bodyPr>
          <a:lstStyle/>
          <a:p>
            <a:r>
              <a:rPr kumimoji="1" lang="ja-JP" altLang="en-US" sz="2800" dirty="0">
                <a:latin typeface="ＭＳ ゴシック" panose="020B0609070205080204" pitchFamily="49" charset="-128"/>
                <a:ea typeface="ＭＳ ゴシック" panose="020B0609070205080204" pitchFamily="49" charset="-128"/>
              </a:rPr>
              <a:t>地域づくりのデザインを描こう！</a:t>
            </a:r>
            <a:br>
              <a:rPr kumimoji="1" lang="en-US" altLang="ja-JP" sz="2800" dirty="0">
                <a:latin typeface="ＭＳ ゴシック" panose="020B0609070205080204" pitchFamily="49" charset="-128"/>
                <a:ea typeface="ＭＳ ゴシック" panose="020B0609070205080204" pitchFamily="49" charset="-128"/>
              </a:rPr>
            </a:br>
            <a:r>
              <a:rPr kumimoji="1" lang="ja-JP" altLang="en-US" sz="2800" dirty="0">
                <a:latin typeface="ＭＳ ゴシック" panose="020B0609070205080204" pitchFamily="49" charset="-128"/>
                <a:ea typeface="ＭＳ ゴシック" panose="020B0609070205080204" pitchFamily="49" charset="-128"/>
              </a:rPr>
              <a:t>～総合事業ガイドラインの改正は見直しのチャンス～</a:t>
            </a:r>
          </a:p>
        </p:txBody>
      </p:sp>
      <p:sp>
        <p:nvSpPr>
          <p:cNvPr id="4" name="テキスト ボックス 3">
            <a:extLst>
              <a:ext uri="{FF2B5EF4-FFF2-40B4-BE49-F238E27FC236}">
                <a16:creationId xmlns:a16="http://schemas.microsoft.com/office/drawing/2014/main" id="{2D1EC7D0-A063-3A54-1D2E-790D1BF92EA6}"/>
              </a:ext>
            </a:extLst>
          </p:cNvPr>
          <p:cNvSpPr txBox="1"/>
          <p:nvPr/>
        </p:nvSpPr>
        <p:spPr>
          <a:xfrm>
            <a:off x="224590" y="1099682"/>
            <a:ext cx="11691474"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t>★事前学習　２</a:t>
            </a:r>
            <a:endParaRPr lang="en-US" altLang="ja-JP" sz="2000" u="sng" dirty="0"/>
          </a:p>
          <a:p>
            <a:pPr marL="342900" indent="-342900">
              <a:buFont typeface="Wingdings" panose="05000000000000000000" pitchFamily="2" charset="2"/>
              <a:buChar char="ü"/>
            </a:pPr>
            <a:r>
              <a:rPr lang="ja-JP" altLang="en-US" sz="2000" dirty="0"/>
              <a:t>自身が関わっている、関わったことがある</a:t>
            </a:r>
            <a:r>
              <a:rPr lang="en-US" altLang="ja-JP" sz="2000" dirty="0"/>
              <a:t>1</a:t>
            </a:r>
            <a:r>
              <a:rPr lang="ja-JP" altLang="en-US" sz="2000" dirty="0"/>
              <a:t>人の高齢者の困りごと（ニーズ）を思い浮かべながら、</a:t>
            </a:r>
            <a:endParaRPr lang="en-US" altLang="ja-JP" sz="2000" dirty="0"/>
          </a:p>
          <a:p>
            <a:r>
              <a:rPr lang="ja-JP" altLang="en-US" sz="2000" dirty="0">
                <a:solidFill>
                  <a:srgbClr val="FF0000"/>
                </a:solidFill>
              </a:rPr>
              <a:t>　 </a:t>
            </a:r>
            <a:r>
              <a:rPr lang="ja-JP" altLang="en-US" sz="2000" dirty="0">
                <a:solidFill>
                  <a:schemeClr val="tx1"/>
                </a:solidFill>
              </a:rPr>
              <a:t>そのニーズに対応するには、どのような資源や方法があるか考えてみましょう。（１つ以上）</a:t>
            </a:r>
            <a:endParaRPr lang="en-US" altLang="ja-JP" sz="2000" dirty="0">
              <a:solidFill>
                <a:schemeClr val="tx1"/>
              </a:solidFill>
            </a:endParaRPr>
          </a:p>
          <a:p>
            <a:r>
              <a:rPr lang="ja-JP" altLang="en-US" sz="2000" dirty="0">
                <a:solidFill>
                  <a:schemeClr val="tx1"/>
                </a:solidFill>
              </a:rPr>
              <a:t>　（介護サービスや高齢者関連サービスに限定せず、地域内のあらゆるサービスや人と人とのつなが</a:t>
            </a:r>
            <a:endParaRPr lang="en-US" altLang="ja-JP" sz="2000" dirty="0">
              <a:solidFill>
                <a:schemeClr val="tx1"/>
              </a:solidFill>
            </a:endParaRPr>
          </a:p>
          <a:p>
            <a:r>
              <a:rPr lang="ja-JP" altLang="en-US" sz="2000" dirty="0">
                <a:solidFill>
                  <a:schemeClr val="tx1"/>
                </a:solidFill>
              </a:rPr>
              <a:t>　　りの中で出来そうなこと等）</a:t>
            </a:r>
            <a:endParaRPr lang="en-US" altLang="ja-JP" sz="2000" dirty="0">
              <a:solidFill>
                <a:schemeClr val="tx1"/>
              </a:solidFill>
            </a:endParaRPr>
          </a:p>
          <a:p>
            <a:r>
              <a:rPr lang="ja-JP" altLang="en-US" sz="2000" dirty="0"/>
              <a:t>　　　　　　　　　　</a:t>
            </a:r>
            <a:r>
              <a:rPr lang="ja-JP" altLang="en-US" sz="2000" dirty="0">
                <a:solidFill>
                  <a:srgbClr val="0070C0"/>
                </a:solidFill>
              </a:rPr>
              <a:t>〇従前相当サービス（訪問・通所）から一部のサービスを切り出してみると</a:t>
            </a:r>
            <a:r>
              <a:rPr lang="en-US" altLang="ja-JP" sz="2000" dirty="0">
                <a:solidFill>
                  <a:srgbClr val="0070C0"/>
                </a:solidFill>
              </a:rPr>
              <a:t>…</a:t>
            </a:r>
          </a:p>
          <a:p>
            <a:r>
              <a:rPr lang="ja-JP" altLang="en-US" sz="2000" dirty="0"/>
              <a:t>　　　　　　　　　　　</a:t>
            </a:r>
            <a:r>
              <a:rPr lang="ja-JP" altLang="en-US" sz="2000" u="sng" dirty="0"/>
              <a:t>通所</a:t>
            </a:r>
            <a:endParaRPr lang="en-US" altLang="ja-JP" sz="2000" dirty="0"/>
          </a:p>
          <a:p>
            <a:r>
              <a:rPr lang="ja-JP" altLang="en-US" sz="2000" dirty="0"/>
              <a:t>　　　　　　　　　　　・送迎　　　　　　　</a:t>
            </a:r>
            <a:r>
              <a:rPr lang="en-US" altLang="ja-JP" sz="2000" dirty="0"/>
              <a:t>×</a:t>
            </a:r>
            <a:r>
              <a:rPr lang="ja-JP" altLang="en-US" sz="2000" dirty="0"/>
              <a:t>　　</a:t>
            </a:r>
            <a:r>
              <a:rPr lang="ja-JP" altLang="en-US" sz="2000" b="1" dirty="0">
                <a:solidFill>
                  <a:srgbClr val="0070C0"/>
                </a:solidFill>
              </a:rPr>
              <a:t>？</a:t>
            </a:r>
            <a:r>
              <a:rPr lang="ja-JP" altLang="en-US" sz="2000" dirty="0"/>
              <a:t>　　</a:t>
            </a:r>
            <a:endParaRPr lang="en-US" altLang="ja-JP" sz="2000" dirty="0"/>
          </a:p>
          <a:p>
            <a:r>
              <a:rPr lang="ja-JP" altLang="en-US" sz="2000" dirty="0"/>
              <a:t>　　　　　　　　　　　・食事の提供　　　　</a:t>
            </a:r>
            <a:r>
              <a:rPr lang="en-US" altLang="ja-JP" sz="2000" dirty="0"/>
              <a:t>×</a:t>
            </a:r>
            <a:r>
              <a:rPr lang="ja-JP" altLang="en-US" sz="2000" dirty="0"/>
              <a:t>　　</a:t>
            </a:r>
            <a:r>
              <a:rPr lang="ja-JP" altLang="en-US" sz="2000" b="1" dirty="0">
                <a:solidFill>
                  <a:srgbClr val="0070C0"/>
                </a:solidFill>
              </a:rPr>
              <a:t>？</a:t>
            </a:r>
            <a:endParaRPr lang="en-US" altLang="ja-JP" sz="2000" b="1" dirty="0">
              <a:solidFill>
                <a:srgbClr val="0070C0"/>
              </a:solidFill>
            </a:endParaRPr>
          </a:p>
          <a:p>
            <a:r>
              <a:rPr lang="ja-JP" altLang="en-US" sz="2000" dirty="0"/>
              <a:t>　　　　　　　　　　　・入浴　　　　　　　</a:t>
            </a:r>
            <a:r>
              <a:rPr lang="en-US" altLang="ja-JP" sz="2000" dirty="0"/>
              <a:t>×</a:t>
            </a:r>
            <a:r>
              <a:rPr lang="ja-JP" altLang="en-US" sz="2000" dirty="0"/>
              <a:t>　　</a:t>
            </a:r>
            <a:r>
              <a:rPr lang="ja-JP" altLang="en-US" sz="2000" b="1" dirty="0">
                <a:solidFill>
                  <a:srgbClr val="0070C0"/>
                </a:solidFill>
              </a:rPr>
              <a:t>？</a:t>
            </a:r>
            <a:endParaRPr lang="en-US" altLang="ja-JP" sz="2000" b="1" dirty="0">
              <a:solidFill>
                <a:srgbClr val="0070C0"/>
              </a:solidFill>
            </a:endParaRPr>
          </a:p>
          <a:p>
            <a:r>
              <a:rPr lang="ja-JP" altLang="en-US" sz="2000" dirty="0"/>
              <a:t>　　　　　　　　　　　・短時間リハ　　　　</a:t>
            </a:r>
            <a:r>
              <a:rPr lang="en-US" altLang="ja-JP" sz="2000" dirty="0"/>
              <a:t>×</a:t>
            </a:r>
            <a:r>
              <a:rPr lang="ja-JP" altLang="en-US" sz="2000" dirty="0"/>
              <a:t>　　</a:t>
            </a:r>
            <a:r>
              <a:rPr lang="ja-JP" altLang="en-US" sz="2000" b="1" dirty="0">
                <a:solidFill>
                  <a:srgbClr val="0070C0"/>
                </a:solidFill>
              </a:rPr>
              <a:t>？</a:t>
            </a:r>
            <a:endParaRPr lang="en-US" altLang="ja-JP" sz="2000" b="1" dirty="0">
              <a:solidFill>
                <a:srgbClr val="0070C0"/>
              </a:solidFill>
            </a:endParaRPr>
          </a:p>
          <a:p>
            <a:r>
              <a:rPr lang="ja-JP" altLang="en-US" sz="2000" dirty="0"/>
              <a:t>　　　　　　　　　　　・レクリエーション　</a:t>
            </a:r>
            <a:r>
              <a:rPr lang="en-US" altLang="ja-JP" sz="2000" dirty="0"/>
              <a:t>×</a:t>
            </a:r>
            <a:r>
              <a:rPr lang="ja-JP" altLang="en-US" sz="2000" dirty="0"/>
              <a:t>　　</a:t>
            </a:r>
            <a:r>
              <a:rPr lang="ja-JP" altLang="en-US" sz="2000" b="1" dirty="0">
                <a:solidFill>
                  <a:srgbClr val="0070C0"/>
                </a:solidFill>
              </a:rPr>
              <a:t>？</a:t>
            </a:r>
            <a:endParaRPr lang="en-US" altLang="ja-JP" sz="2000" b="1" dirty="0">
              <a:solidFill>
                <a:srgbClr val="0070C0"/>
              </a:solidFill>
            </a:endParaRPr>
          </a:p>
          <a:p>
            <a:r>
              <a:rPr lang="ja-JP" altLang="en-US" sz="2000" dirty="0"/>
              <a:t>　　　　　　　　　　　・コミュニケーション</a:t>
            </a:r>
            <a:r>
              <a:rPr lang="en-US" altLang="ja-JP" sz="2000" dirty="0"/>
              <a:t>×</a:t>
            </a:r>
            <a:r>
              <a:rPr lang="ja-JP" altLang="en-US" sz="2000" dirty="0"/>
              <a:t>　　</a:t>
            </a:r>
            <a:r>
              <a:rPr lang="ja-JP" altLang="en-US" sz="2000" b="1" dirty="0">
                <a:solidFill>
                  <a:srgbClr val="0070C0"/>
                </a:solidFill>
              </a:rPr>
              <a:t>？</a:t>
            </a:r>
            <a:endParaRPr lang="en-US" altLang="ja-JP" sz="2000" b="1" dirty="0">
              <a:solidFill>
                <a:srgbClr val="0070C0"/>
              </a:solidFill>
            </a:endParaRPr>
          </a:p>
          <a:p>
            <a:endParaRPr lang="en-US" altLang="ja-JP" sz="2000" dirty="0"/>
          </a:p>
          <a:p>
            <a:endParaRPr lang="en-US" altLang="ja-JP" sz="2000" dirty="0"/>
          </a:p>
          <a:p>
            <a:endParaRPr lang="en-US" altLang="ja-JP" sz="2000" dirty="0"/>
          </a:p>
          <a:p>
            <a:endParaRPr lang="en-US" altLang="ja-JP" sz="2000" dirty="0"/>
          </a:p>
          <a:p>
            <a:endParaRPr lang="en-US" altLang="ja-JP" sz="2000" dirty="0"/>
          </a:p>
        </p:txBody>
      </p:sp>
      <p:sp>
        <p:nvSpPr>
          <p:cNvPr id="8" name="テキスト ボックス 7">
            <a:extLst>
              <a:ext uri="{FF2B5EF4-FFF2-40B4-BE49-F238E27FC236}">
                <a16:creationId xmlns:a16="http://schemas.microsoft.com/office/drawing/2014/main" id="{FCCEA3F4-CC35-0D52-DC68-78CB45C0EB83}"/>
              </a:ext>
            </a:extLst>
          </p:cNvPr>
          <p:cNvSpPr txBox="1"/>
          <p:nvPr/>
        </p:nvSpPr>
        <p:spPr>
          <a:xfrm>
            <a:off x="689811" y="5123804"/>
            <a:ext cx="10977525" cy="1477328"/>
          </a:xfrm>
          <a:prstGeom prst="rect">
            <a:avLst/>
          </a:prstGeom>
          <a:noFill/>
          <a:ln w="38100">
            <a:solidFill>
              <a:srgbClr val="FFC000"/>
            </a:solidFill>
            <a:prstDash val="dash"/>
          </a:ln>
        </p:spPr>
        <p:txBody>
          <a:bodyPr wrap="square" rtlCol="0">
            <a:spAutoFit/>
          </a:bodyPr>
          <a:lstStyle/>
          <a:p>
            <a:r>
              <a:rPr lang="ja-JP" altLang="en-US" dirty="0"/>
              <a:t>かけ合わせる資源の気づきのヒント！</a:t>
            </a:r>
            <a:endParaRPr kumimoji="1" lang="en-US" altLang="ja-JP" dirty="0"/>
          </a:p>
          <a:p>
            <a:r>
              <a:rPr kumimoji="1" lang="ja-JP" altLang="en-US" dirty="0"/>
              <a:t>〇病院・学校・スーパー</a:t>
            </a:r>
            <a:r>
              <a:rPr lang="ja-JP" altLang="en-US" dirty="0"/>
              <a:t>・ドラッグストア・郵便局・</a:t>
            </a:r>
            <a:r>
              <a:rPr kumimoji="1" lang="ja-JP" altLang="en-US" dirty="0"/>
              <a:t>公共交通機関</a:t>
            </a:r>
            <a:r>
              <a:rPr lang="ja-JP" altLang="en-US" dirty="0"/>
              <a:t>など</a:t>
            </a:r>
            <a:r>
              <a:rPr kumimoji="1" lang="ja-JP" altLang="en-US" dirty="0"/>
              <a:t>主要な社会資源</a:t>
            </a:r>
            <a:endParaRPr kumimoji="1" lang="en-US" altLang="ja-JP" dirty="0"/>
          </a:p>
          <a:p>
            <a:r>
              <a:rPr lang="ja-JP" altLang="en-US" dirty="0"/>
              <a:t>〇</a:t>
            </a:r>
            <a:r>
              <a:rPr kumimoji="1" lang="ja-JP" altLang="en-US" dirty="0"/>
              <a:t>地域食堂や地元の商店街、フードコート・温泉施設の飲食スペース</a:t>
            </a:r>
            <a:endParaRPr kumimoji="1" lang="en-US" altLang="ja-JP" dirty="0"/>
          </a:p>
          <a:p>
            <a:r>
              <a:rPr kumimoji="1" lang="ja-JP" altLang="en-US" dirty="0"/>
              <a:t>〇</a:t>
            </a:r>
            <a:r>
              <a:rPr lang="ja-JP" altLang="en-US" dirty="0"/>
              <a:t>家事代行サービス・コインランドリー・宅配クリーニングサービス・配食サービス</a:t>
            </a:r>
            <a:endParaRPr lang="en-US" altLang="ja-JP" dirty="0"/>
          </a:p>
          <a:p>
            <a:r>
              <a:rPr kumimoji="1" lang="ja-JP" altLang="en-US" dirty="0"/>
              <a:t>〇高齢者に人気のあるサービスや場所、</a:t>
            </a:r>
            <a:r>
              <a:rPr lang="ja-JP" altLang="en-US" dirty="0"/>
              <a:t>障がいや子どもに関連する施設</a:t>
            </a:r>
            <a:r>
              <a:rPr kumimoji="1" lang="ja-JP" altLang="en-US" dirty="0"/>
              <a:t>など</a:t>
            </a:r>
          </a:p>
        </p:txBody>
      </p:sp>
      <p:sp>
        <p:nvSpPr>
          <p:cNvPr id="5" name="テキスト ボックス 4">
            <a:extLst>
              <a:ext uri="{FF2B5EF4-FFF2-40B4-BE49-F238E27FC236}">
                <a16:creationId xmlns:a16="http://schemas.microsoft.com/office/drawing/2014/main" id="{740CB7FC-F86A-E574-B877-0313E34445AB}"/>
              </a:ext>
            </a:extLst>
          </p:cNvPr>
          <p:cNvSpPr txBox="1"/>
          <p:nvPr/>
        </p:nvSpPr>
        <p:spPr>
          <a:xfrm>
            <a:off x="7141098" y="2860717"/>
            <a:ext cx="4106779" cy="1908215"/>
          </a:xfrm>
          <a:prstGeom prst="rect">
            <a:avLst/>
          </a:prstGeom>
          <a:noFill/>
        </p:spPr>
        <p:txBody>
          <a:bodyPr wrap="square" rtlCol="0">
            <a:spAutoFit/>
          </a:bodyPr>
          <a:lstStyle/>
          <a:p>
            <a:r>
              <a:rPr kumimoji="1" lang="ja-JP" altLang="en-US" sz="2000" u="sng" dirty="0"/>
              <a:t>訪問</a:t>
            </a:r>
            <a:endParaRPr kumimoji="1" lang="en-US" altLang="ja-JP" sz="2000" dirty="0"/>
          </a:p>
          <a:p>
            <a:r>
              <a:rPr kumimoji="1" lang="ja-JP" altLang="en-US" sz="2000" dirty="0"/>
              <a:t>・掃除　　　　　</a:t>
            </a:r>
            <a:r>
              <a:rPr kumimoji="1" lang="en-US" altLang="ja-JP" sz="2000" dirty="0"/>
              <a:t>×</a:t>
            </a:r>
            <a:r>
              <a:rPr kumimoji="1" lang="ja-JP" altLang="en-US" sz="2000" dirty="0"/>
              <a:t>　　</a:t>
            </a:r>
            <a:r>
              <a:rPr kumimoji="1" lang="ja-JP" altLang="en-US" sz="2000" b="1" dirty="0">
                <a:solidFill>
                  <a:srgbClr val="00B0F0"/>
                </a:solidFill>
              </a:rPr>
              <a:t>？</a:t>
            </a:r>
            <a:endParaRPr kumimoji="1" lang="en-US" altLang="ja-JP" sz="2000" b="1" dirty="0">
              <a:solidFill>
                <a:srgbClr val="00B0F0"/>
              </a:solidFill>
            </a:endParaRPr>
          </a:p>
          <a:p>
            <a:r>
              <a:rPr lang="ja-JP" altLang="en-US" sz="2000" dirty="0"/>
              <a:t>・洗濯　　　　　</a:t>
            </a:r>
            <a:r>
              <a:rPr lang="en-US" altLang="ja-JP" sz="2000" dirty="0"/>
              <a:t>×</a:t>
            </a:r>
            <a:r>
              <a:rPr lang="ja-JP" altLang="en-US" sz="2000" dirty="0"/>
              <a:t>　　</a:t>
            </a:r>
            <a:r>
              <a:rPr lang="ja-JP" altLang="en-US" sz="2000" b="1" dirty="0">
                <a:solidFill>
                  <a:srgbClr val="00B0F0"/>
                </a:solidFill>
              </a:rPr>
              <a:t>？</a:t>
            </a:r>
            <a:endParaRPr lang="en-US" altLang="ja-JP" sz="2000" b="1" dirty="0">
              <a:solidFill>
                <a:srgbClr val="00B0F0"/>
              </a:solidFill>
            </a:endParaRPr>
          </a:p>
          <a:p>
            <a:r>
              <a:rPr lang="ja-JP" altLang="en-US" sz="2000" dirty="0"/>
              <a:t>・買物　　　　　</a:t>
            </a:r>
            <a:r>
              <a:rPr lang="en-US" altLang="ja-JP" sz="2000" dirty="0"/>
              <a:t>×</a:t>
            </a:r>
            <a:r>
              <a:rPr lang="ja-JP" altLang="en-US" sz="2000" dirty="0"/>
              <a:t>　　</a:t>
            </a:r>
            <a:r>
              <a:rPr lang="ja-JP" altLang="en-US" sz="2000" b="1" dirty="0">
                <a:solidFill>
                  <a:srgbClr val="00B0F0"/>
                </a:solidFill>
              </a:rPr>
              <a:t>？</a:t>
            </a:r>
            <a:endParaRPr lang="en-US" altLang="ja-JP" sz="2000" b="1" dirty="0">
              <a:solidFill>
                <a:srgbClr val="00B0F0"/>
              </a:solidFill>
            </a:endParaRPr>
          </a:p>
          <a:p>
            <a:r>
              <a:rPr lang="ja-JP" altLang="en-US" sz="2000" dirty="0"/>
              <a:t>・調理　　　　　</a:t>
            </a:r>
            <a:r>
              <a:rPr lang="en-US" altLang="ja-JP" sz="2000" dirty="0"/>
              <a:t>×</a:t>
            </a:r>
            <a:r>
              <a:rPr lang="ja-JP" altLang="en-US" sz="2000" dirty="0"/>
              <a:t>　　</a:t>
            </a:r>
            <a:r>
              <a:rPr lang="ja-JP" altLang="en-US" sz="2000" b="1" dirty="0">
                <a:solidFill>
                  <a:srgbClr val="00B0F0"/>
                </a:solidFill>
              </a:rPr>
              <a:t>？</a:t>
            </a:r>
            <a:endParaRPr lang="en-US" altLang="ja-JP" sz="2000" b="1" dirty="0">
              <a:solidFill>
                <a:srgbClr val="00B0F0"/>
              </a:solidFill>
            </a:endParaRPr>
          </a:p>
          <a:p>
            <a:endParaRPr lang="en-US" altLang="ja-JP" b="1" dirty="0">
              <a:solidFill>
                <a:srgbClr val="00B0F0"/>
              </a:solidFill>
            </a:endParaRPr>
          </a:p>
        </p:txBody>
      </p:sp>
      <p:pic>
        <p:nvPicPr>
          <p:cNvPr id="9" name="図 8">
            <a:extLst>
              <a:ext uri="{FF2B5EF4-FFF2-40B4-BE49-F238E27FC236}">
                <a16:creationId xmlns:a16="http://schemas.microsoft.com/office/drawing/2014/main" id="{E932D4C6-857F-ABC7-4B5D-BE13EEE36F82}"/>
              </a:ext>
            </a:extLst>
          </p:cNvPr>
          <p:cNvPicPr>
            <a:picLocks noChangeAspect="1"/>
          </p:cNvPicPr>
          <p:nvPr/>
        </p:nvPicPr>
        <p:blipFill>
          <a:blip r:embed="rId3"/>
          <a:stretch>
            <a:fillRect/>
          </a:stretch>
        </p:blipFill>
        <p:spPr>
          <a:xfrm>
            <a:off x="10899941" y="4423736"/>
            <a:ext cx="650378" cy="977306"/>
          </a:xfrm>
          <a:prstGeom prst="rect">
            <a:avLst/>
          </a:prstGeom>
        </p:spPr>
      </p:pic>
      <p:pic>
        <p:nvPicPr>
          <p:cNvPr id="10" name="図 9">
            <a:extLst>
              <a:ext uri="{FF2B5EF4-FFF2-40B4-BE49-F238E27FC236}">
                <a16:creationId xmlns:a16="http://schemas.microsoft.com/office/drawing/2014/main" id="{F2CC448D-E5C7-A1E9-A572-AB4EE3C50D1C}"/>
              </a:ext>
            </a:extLst>
          </p:cNvPr>
          <p:cNvPicPr>
            <a:picLocks noChangeAspect="1"/>
          </p:cNvPicPr>
          <p:nvPr/>
        </p:nvPicPr>
        <p:blipFill>
          <a:blip r:embed="rId4"/>
          <a:stretch>
            <a:fillRect/>
          </a:stretch>
        </p:blipFill>
        <p:spPr>
          <a:xfrm>
            <a:off x="9999458" y="4379126"/>
            <a:ext cx="726586" cy="1030822"/>
          </a:xfrm>
          <a:prstGeom prst="rect">
            <a:avLst/>
          </a:prstGeom>
        </p:spPr>
      </p:pic>
      <p:sp>
        <p:nvSpPr>
          <p:cNvPr id="3" name="楕円 2">
            <a:extLst>
              <a:ext uri="{FF2B5EF4-FFF2-40B4-BE49-F238E27FC236}">
                <a16:creationId xmlns:a16="http://schemas.microsoft.com/office/drawing/2014/main" id="{C4565AD2-11C7-5D65-51E2-F5F13EDFDD3F}"/>
              </a:ext>
            </a:extLst>
          </p:cNvPr>
          <p:cNvSpPr/>
          <p:nvPr/>
        </p:nvSpPr>
        <p:spPr>
          <a:xfrm>
            <a:off x="308020" y="2791327"/>
            <a:ext cx="2242675" cy="1908215"/>
          </a:xfrm>
          <a:prstGeom prst="ellipse">
            <a:avLst/>
          </a:prstGeom>
          <a:noFill/>
          <a:ln w="28575">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高齢者の生活</a:t>
            </a:r>
            <a:endParaRPr kumimoji="1" lang="en-US" altLang="ja-JP" dirty="0">
              <a:solidFill>
                <a:schemeClr val="tx1"/>
              </a:solidFill>
            </a:endParaRPr>
          </a:p>
          <a:p>
            <a:pPr algn="ctr"/>
            <a:r>
              <a:rPr kumimoji="1" lang="ja-JP" altLang="en-US" dirty="0">
                <a:solidFill>
                  <a:schemeClr val="tx1"/>
                </a:solidFill>
              </a:rPr>
              <a:t>困りごと</a:t>
            </a:r>
            <a:endParaRPr kumimoji="1" lang="en-US" altLang="ja-JP" dirty="0">
              <a:solidFill>
                <a:schemeClr val="tx1"/>
              </a:solidFill>
            </a:endParaRPr>
          </a:p>
          <a:p>
            <a:pPr algn="ctr"/>
            <a:r>
              <a:rPr kumimoji="1" lang="ja-JP" altLang="en-US" dirty="0">
                <a:solidFill>
                  <a:schemeClr val="tx1"/>
                </a:solidFill>
              </a:rPr>
              <a:t>（ニーズ）</a:t>
            </a:r>
          </a:p>
        </p:txBody>
      </p:sp>
      <p:cxnSp>
        <p:nvCxnSpPr>
          <p:cNvPr id="11" name="直線コネクタ 10">
            <a:extLst>
              <a:ext uri="{FF2B5EF4-FFF2-40B4-BE49-F238E27FC236}">
                <a16:creationId xmlns:a16="http://schemas.microsoft.com/office/drawing/2014/main" id="{CC5D47D9-05E9-D61B-2E2E-AF6CD1038B94}"/>
              </a:ext>
            </a:extLst>
          </p:cNvPr>
          <p:cNvCxnSpPr>
            <a:cxnSpLocks/>
            <a:stCxn id="3" idx="6"/>
          </p:cNvCxnSpPr>
          <p:nvPr/>
        </p:nvCxnSpPr>
        <p:spPr>
          <a:xfrm flipV="1">
            <a:off x="2550695" y="3429000"/>
            <a:ext cx="571197" cy="316435"/>
          </a:xfrm>
          <a:prstGeom prst="line">
            <a:avLst/>
          </a:prstGeom>
        </p:spPr>
        <p:style>
          <a:lnRef idx="2">
            <a:schemeClr val="dk1"/>
          </a:lnRef>
          <a:fillRef idx="0">
            <a:schemeClr val="dk1"/>
          </a:fillRef>
          <a:effectRef idx="1">
            <a:schemeClr val="dk1"/>
          </a:effectRef>
          <a:fontRef idx="minor">
            <a:schemeClr val="tx1"/>
          </a:fontRef>
        </p:style>
      </p:cxnSp>
      <p:cxnSp>
        <p:nvCxnSpPr>
          <p:cNvPr id="14" name="直線コネクタ 13">
            <a:extLst>
              <a:ext uri="{FF2B5EF4-FFF2-40B4-BE49-F238E27FC236}">
                <a16:creationId xmlns:a16="http://schemas.microsoft.com/office/drawing/2014/main" id="{3E9696F9-3E67-EB4A-0923-A46F5B0B4D83}"/>
              </a:ext>
            </a:extLst>
          </p:cNvPr>
          <p:cNvCxnSpPr>
            <a:cxnSpLocks/>
            <a:stCxn id="3" idx="6"/>
          </p:cNvCxnSpPr>
          <p:nvPr/>
        </p:nvCxnSpPr>
        <p:spPr>
          <a:xfrm>
            <a:off x="2550695" y="3745435"/>
            <a:ext cx="571197" cy="52176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86398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6CEC901E-CC32-9652-618A-BE19B854EBED}"/>
              </a:ext>
            </a:extLst>
          </p:cNvPr>
          <p:cNvSpPr txBox="1">
            <a:spLocks/>
          </p:cNvSpPr>
          <p:nvPr/>
        </p:nvSpPr>
        <p:spPr>
          <a:xfrm>
            <a:off x="1524000" y="149621"/>
            <a:ext cx="9144000" cy="5635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ＭＳ ゴシック" panose="020B0609070205080204" pitchFamily="49" charset="-128"/>
                <a:ea typeface="ＭＳ ゴシック" panose="020B0609070205080204" pitchFamily="49" charset="-128"/>
              </a:rPr>
              <a:t>地域づくりのデザインを描こう！</a:t>
            </a:r>
            <a:br>
              <a:rPr lang="en-US" altLang="ja-JP" sz="2800" dirty="0">
                <a:latin typeface="ＭＳ ゴシック" panose="020B0609070205080204" pitchFamily="49" charset="-128"/>
                <a:ea typeface="ＭＳ ゴシック" panose="020B0609070205080204" pitchFamily="49" charset="-128"/>
              </a:rPr>
            </a:br>
            <a:r>
              <a:rPr lang="ja-JP" altLang="en-US" sz="2800" dirty="0">
                <a:latin typeface="ＭＳ ゴシック" panose="020B0609070205080204" pitchFamily="49" charset="-128"/>
                <a:ea typeface="ＭＳ ゴシック" panose="020B0609070205080204" pitchFamily="49" charset="-128"/>
              </a:rPr>
              <a:t>～総合事業ガイドラインの改正は見直しのチャンス～</a:t>
            </a:r>
          </a:p>
        </p:txBody>
      </p:sp>
      <p:sp>
        <p:nvSpPr>
          <p:cNvPr id="5" name="テキスト ボックス 4">
            <a:extLst>
              <a:ext uri="{FF2B5EF4-FFF2-40B4-BE49-F238E27FC236}">
                <a16:creationId xmlns:a16="http://schemas.microsoft.com/office/drawing/2014/main" id="{A91F1993-1073-E799-AD6B-2136B419B36D}"/>
              </a:ext>
            </a:extLst>
          </p:cNvPr>
          <p:cNvSpPr txBox="1"/>
          <p:nvPr/>
        </p:nvSpPr>
        <p:spPr>
          <a:xfrm>
            <a:off x="752475" y="834274"/>
            <a:ext cx="11291742" cy="163121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Wingdings" panose="05000000000000000000" pitchFamily="2" charset="2"/>
              <a:buChar char="l"/>
            </a:pPr>
            <a:r>
              <a:rPr kumimoji="1" lang="ja-JP" altLang="en-US" sz="2000" dirty="0"/>
              <a:t>高齢者のニーズを把握し、多様なサービス・活動を創出しましょう。</a:t>
            </a:r>
            <a:endParaRPr kumimoji="1" lang="en-US" altLang="ja-JP" sz="2000" dirty="0"/>
          </a:p>
          <a:p>
            <a:r>
              <a:rPr lang="ja-JP" altLang="en-US" sz="2000" dirty="0"/>
              <a:t>　 </a:t>
            </a:r>
            <a:r>
              <a:rPr kumimoji="1" lang="ja-JP" altLang="en-US" sz="2000" dirty="0"/>
              <a:t>同じ地域に住んでいる高齢者のニーズはみんな同じでしょうか。</a:t>
            </a:r>
            <a:endParaRPr kumimoji="1" lang="en-US" altLang="ja-JP" sz="2000" dirty="0"/>
          </a:p>
          <a:p>
            <a:r>
              <a:rPr kumimoji="1" lang="ja-JP" altLang="en-US" sz="2000" dirty="0"/>
              <a:t>（事例）自宅からスーパーに１人で歩いて買い物に行くことに不安を抱え、日々の食事に困って　　</a:t>
            </a:r>
            <a:endParaRPr kumimoji="1" lang="en-US" altLang="ja-JP" sz="2000" dirty="0"/>
          </a:p>
          <a:p>
            <a:r>
              <a:rPr lang="ja-JP" altLang="en-US" sz="2000" dirty="0"/>
              <a:t>　　　　</a:t>
            </a:r>
            <a:r>
              <a:rPr kumimoji="1" lang="ja-JP" altLang="en-US" sz="2000" dirty="0"/>
              <a:t>いる高齢者がいます。あなたなら、高齢者のニーズに対して、どのような生活支援をイ</a:t>
            </a:r>
            <a:endParaRPr kumimoji="1" lang="en-US" altLang="ja-JP" sz="2000" dirty="0"/>
          </a:p>
          <a:p>
            <a:r>
              <a:rPr lang="ja-JP" altLang="en-US" sz="2000" dirty="0"/>
              <a:t>　　　　</a:t>
            </a:r>
            <a:r>
              <a:rPr kumimoji="1" lang="ja-JP" altLang="en-US" sz="2000" dirty="0"/>
              <a:t>メージしますか。</a:t>
            </a:r>
            <a:endParaRPr kumimoji="1" lang="en-US" altLang="ja-JP" sz="2000" dirty="0"/>
          </a:p>
        </p:txBody>
      </p:sp>
      <p:sp>
        <p:nvSpPr>
          <p:cNvPr id="7" name="テキスト ボックス 6">
            <a:extLst>
              <a:ext uri="{FF2B5EF4-FFF2-40B4-BE49-F238E27FC236}">
                <a16:creationId xmlns:a16="http://schemas.microsoft.com/office/drawing/2014/main" id="{E249EA69-56AC-3446-AAB9-878076FBDAA2}"/>
              </a:ext>
            </a:extLst>
          </p:cNvPr>
          <p:cNvSpPr txBox="1"/>
          <p:nvPr/>
        </p:nvSpPr>
        <p:spPr>
          <a:xfrm>
            <a:off x="1025237" y="2538405"/>
            <a:ext cx="11018979" cy="4247317"/>
          </a:xfrm>
          <a:prstGeom prst="rect">
            <a:avLst/>
          </a:prstGeom>
          <a:noFill/>
        </p:spPr>
        <p:txBody>
          <a:bodyPr wrap="square" rtlCol="0">
            <a:spAutoFit/>
          </a:bodyPr>
          <a:lstStyle/>
          <a:p>
            <a:r>
              <a:rPr kumimoji="1" lang="ja-JP" altLang="en-US" dirty="0"/>
              <a:t>（回答例）</a:t>
            </a:r>
            <a:r>
              <a:rPr kumimoji="1" lang="en-US" altLang="ja-JP" dirty="0"/>
              <a:t>※</a:t>
            </a:r>
            <a:r>
              <a:rPr kumimoji="1" lang="ja-JP" altLang="en-US" dirty="0"/>
              <a:t>ニーズに対して過剰なサービスや支援は本人の自立を阻害する可能性はないか。</a:t>
            </a:r>
            <a:endParaRPr kumimoji="1" lang="en-US" altLang="ja-JP" dirty="0"/>
          </a:p>
          <a:p>
            <a:r>
              <a:rPr lang="ja-JP" altLang="en-US" dirty="0"/>
              <a:t>　　　　　</a:t>
            </a:r>
            <a:r>
              <a:rPr lang="en-US" altLang="ja-JP" dirty="0"/>
              <a:t>※</a:t>
            </a:r>
            <a:r>
              <a:rPr kumimoji="1" lang="ja-JP" altLang="en-US" dirty="0"/>
              <a:t>フレイル状態の人は活動量の低下が要因となっていることを意識することが必要ではないか。</a:t>
            </a:r>
            <a:endParaRPr kumimoji="1" lang="en-US" altLang="ja-JP" dirty="0"/>
          </a:p>
          <a:p>
            <a:pPr marL="285750" indent="-285750">
              <a:buFont typeface="Wingdings" panose="05000000000000000000" pitchFamily="2" charset="2"/>
              <a:buChar char="ü"/>
            </a:pPr>
            <a:r>
              <a:rPr lang="ja-JP" altLang="en-US" u="sng" dirty="0">
                <a:highlight>
                  <a:srgbClr val="FFFF00"/>
                </a:highlight>
              </a:rPr>
              <a:t>これまでどおり、スーパーに歩いて買い物に行って、自分で食事を作りたい。</a:t>
            </a:r>
            <a:endParaRPr lang="en-US" altLang="ja-JP" u="sng" dirty="0">
              <a:highlight>
                <a:srgbClr val="FFFF00"/>
              </a:highlight>
            </a:endParaRPr>
          </a:p>
          <a:p>
            <a:r>
              <a:rPr kumimoji="1" lang="ja-JP" altLang="en-US" dirty="0"/>
              <a:t>　　  ⇒短期集中</a:t>
            </a:r>
            <a:r>
              <a:rPr kumimoji="1" lang="en-US" altLang="ja-JP" dirty="0"/>
              <a:t>C</a:t>
            </a:r>
            <a:r>
              <a:rPr kumimoji="1" lang="ja-JP" altLang="en-US" dirty="0"/>
              <a:t>プログラムへの参加や、スーパーへの通いの場の</a:t>
            </a:r>
            <a:r>
              <a:rPr lang="ja-JP" altLang="en-US" dirty="0"/>
              <a:t>創設についてコーディネートする。</a:t>
            </a:r>
            <a:endParaRPr kumimoji="1" lang="en-US" altLang="ja-JP" dirty="0"/>
          </a:p>
          <a:p>
            <a:r>
              <a:rPr lang="ja-JP" altLang="en-US" dirty="0"/>
              <a:t>　　  ⇒いっしょにスーパーまで歩いてくれる隣人・友人をコーディネートする。</a:t>
            </a:r>
            <a:endParaRPr lang="en-US" altLang="ja-JP" dirty="0"/>
          </a:p>
          <a:p>
            <a:pPr marL="285750" indent="-285750">
              <a:buFont typeface="Wingdings" panose="05000000000000000000" pitchFamily="2" charset="2"/>
              <a:buChar char="ü"/>
            </a:pPr>
            <a:r>
              <a:rPr lang="ja-JP" altLang="en-US" u="sng" dirty="0">
                <a:highlight>
                  <a:srgbClr val="FFFF00"/>
                </a:highlight>
              </a:rPr>
              <a:t>買い物の重い荷物を持つことが負担になっているので、誰かにサポートしてほしい。</a:t>
            </a:r>
            <a:endParaRPr lang="en-US" altLang="ja-JP" u="sng" dirty="0">
              <a:highlight>
                <a:srgbClr val="FFFF00"/>
              </a:highlight>
            </a:endParaRPr>
          </a:p>
          <a:p>
            <a:r>
              <a:rPr lang="ja-JP" altLang="en-US" dirty="0"/>
              <a:t>　　 ⇒買い物の荷物を配達してくれる民間サービスのコーディネートを行う。</a:t>
            </a:r>
            <a:endParaRPr lang="en-US" altLang="ja-JP" dirty="0"/>
          </a:p>
          <a:p>
            <a:r>
              <a:rPr lang="ja-JP" altLang="en-US" dirty="0"/>
              <a:t>　　 ⇒自宅までの坂道や階段を上がるときに、荷物を持ってくれる隣人・友人をコーディネートする。</a:t>
            </a:r>
            <a:endParaRPr lang="en-US" altLang="ja-JP" dirty="0"/>
          </a:p>
          <a:p>
            <a:pPr marL="285750" indent="-285750">
              <a:buFont typeface="Wingdings" panose="05000000000000000000" pitchFamily="2" charset="2"/>
              <a:buChar char="ü"/>
            </a:pPr>
            <a:r>
              <a:rPr lang="ja-JP" altLang="en-US" u="sng" dirty="0">
                <a:highlight>
                  <a:srgbClr val="FFFF00"/>
                </a:highlight>
              </a:rPr>
              <a:t>途中、休みながらであればスーパーに歩いて行ける。買い物に行くことが楽しみ。</a:t>
            </a:r>
            <a:endParaRPr lang="en-US" altLang="ja-JP" u="sng" dirty="0">
              <a:highlight>
                <a:srgbClr val="FFFF00"/>
              </a:highlight>
            </a:endParaRPr>
          </a:p>
          <a:p>
            <a:r>
              <a:rPr lang="ja-JP" altLang="en-US" dirty="0"/>
              <a:t>　　 ⇒自宅とスーパーの途中に、休憩できるベンチの設置に向けて、地元の企業や自治会等と協働する。</a:t>
            </a:r>
            <a:endParaRPr lang="en-US" altLang="ja-JP" dirty="0"/>
          </a:p>
          <a:p>
            <a:pPr marL="285750" indent="-285750">
              <a:buFont typeface="Wingdings" panose="05000000000000000000" pitchFamily="2" charset="2"/>
              <a:buChar char="ü"/>
            </a:pPr>
            <a:r>
              <a:rPr lang="ja-JP" altLang="en-US" u="sng" dirty="0">
                <a:highlight>
                  <a:srgbClr val="FFFF00"/>
                </a:highlight>
              </a:rPr>
              <a:t>食材を見て、今日の食事を何にするか考えることが楽しみ。友人とスーパーでおしゃべりもしたい。</a:t>
            </a:r>
            <a:endParaRPr lang="en-US" altLang="ja-JP" u="sng" dirty="0">
              <a:highlight>
                <a:srgbClr val="FFFF00"/>
              </a:highlight>
            </a:endParaRPr>
          </a:p>
          <a:p>
            <a:r>
              <a:rPr lang="ja-JP" altLang="en-US" dirty="0"/>
              <a:t>　 　⇒移動販売の誘致や、買い物ツアーの企画のため、地元企業へアプローチする。</a:t>
            </a:r>
            <a:endParaRPr lang="en-US" altLang="ja-JP" dirty="0"/>
          </a:p>
          <a:p>
            <a:pPr marL="285750" indent="-285750">
              <a:buFont typeface="Wingdings" panose="05000000000000000000" pitchFamily="2" charset="2"/>
              <a:buChar char="ü"/>
            </a:pPr>
            <a:r>
              <a:rPr lang="ja-JP" altLang="en-US" u="sng" dirty="0">
                <a:highlight>
                  <a:srgbClr val="FFFF00"/>
                </a:highlight>
              </a:rPr>
              <a:t>買い物に歩いていくことも難しくなり、食事をつくることも段々と難しくなっている。</a:t>
            </a:r>
            <a:endParaRPr lang="en-US" altLang="ja-JP" u="sng" dirty="0">
              <a:highlight>
                <a:srgbClr val="FFFF00"/>
              </a:highlight>
            </a:endParaRPr>
          </a:p>
          <a:p>
            <a:r>
              <a:rPr lang="ja-JP" altLang="en-US" dirty="0"/>
              <a:t>　 　⇒配食サービスのコーディネートを行う。週１回のサロンの食事会への参加を提案する。</a:t>
            </a:r>
            <a:endParaRPr lang="en-US" altLang="ja-JP" dirty="0"/>
          </a:p>
          <a:p>
            <a:r>
              <a:rPr lang="ja-JP" altLang="en-US" dirty="0"/>
              <a:t>　 　⇒スーパーの弁当の配達を担ってもらえる有償ボランティアのコーディネートを行う。</a:t>
            </a:r>
            <a:endParaRPr lang="en-US" altLang="ja-JP" dirty="0"/>
          </a:p>
        </p:txBody>
      </p:sp>
      <p:sp>
        <p:nvSpPr>
          <p:cNvPr id="8" name="吹き出し: 円形 7">
            <a:extLst>
              <a:ext uri="{FF2B5EF4-FFF2-40B4-BE49-F238E27FC236}">
                <a16:creationId xmlns:a16="http://schemas.microsoft.com/office/drawing/2014/main" id="{AC47201F-9057-B8FF-6D76-E325536C664F}"/>
              </a:ext>
            </a:extLst>
          </p:cNvPr>
          <p:cNvSpPr/>
          <p:nvPr/>
        </p:nvSpPr>
        <p:spPr>
          <a:xfrm>
            <a:off x="64655" y="2522363"/>
            <a:ext cx="960582" cy="2426456"/>
          </a:xfrm>
          <a:prstGeom prst="wedgeEllipseCallout">
            <a:avLst>
              <a:gd name="adj1" fmla="val 36284"/>
              <a:gd name="adj2" fmla="val -163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rPr>
              <a:t>高齢者のニーズは</a:t>
            </a:r>
            <a:endParaRPr kumimoji="1" lang="en-US" altLang="ja-JP" sz="1400" dirty="0">
              <a:solidFill>
                <a:schemeClr val="tx1"/>
              </a:solidFill>
            </a:endParaRPr>
          </a:p>
          <a:p>
            <a:pPr algn="ctr"/>
            <a:r>
              <a:rPr kumimoji="1" lang="ja-JP" altLang="en-US" sz="1400" dirty="0">
                <a:solidFill>
                  <a:schemeClr val="tx1"/>
                </a:solidFill>
              </a:rPr>
              <a:t>多様なので、多様な</a:t>
            </a:r>
            <a:endParaRPr kumimoji="1" lang="en-US" altLang="ja-JP" sz="1400" dirty="0">
              <a:solidFill>
                <a:schemeClr val="tx1"/>
              </a:solidFill>
            </a:endParaRPr>
          </a:p>
          <a:p>
            <a:pPr algn="ctr"/>
            <a:r>
              <a:rPr kumimoji="1" lang="ja-JP" altLang="en-US" sz="1400" dirty="0">
                <a:solidFill>
                  <a:schemeClr val="tx1"/>
                </a:solidFill>
              </a:rPr>
              <a:t>選択肢が必要</a:t>
            </a:r>
            <a:endParaRPr kumimoji="1" lang="ja-JP" altLang="en-US" sz="1400" dirty="0"/>
          </a:p>
        </p:txBody>
      </p:sp>
      <p:sp>
        <p:nvSpPr>
          <p:cNvPr id="9" name="吹き出し: 円形 8">
            <a:extLst>
              <a:ext uri="{FF2B5EF4-FFF2-40B4-BE49-F238E27FC236}">
                <a16:creationId xmlns:a16="http://schemas.microsoft.com/office/drawing/2014/main" id="{79163EA5-3D5C-0D35-C776-D1D328BFDF9F}"/>
              </a:ext>
            </a:extLst>
          </p:cNvPr>
          <p:cNvSpPr/>
          <p:nvPr/>
        </p:nvSpPr>
        <p:spPr>
          <a:xfrm>
            <a:off x="10594110" y="5612707"/>
            <a:ext cx="1597890" cy="969820"/>
          </a:xfrm>
          <a:prstGeom prst="wedgeEllipseCallout">
            <a:avLst>
              <a:gd name="adj1" fmla="val -79246"/>
              <a:gd name="adj2" fmla="val -37608"/>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民間企業へマーケット情報の提供も必要</a:t>
            </a:r>
            <a:endParaRPr kumimoji="1" lang="ja-JP" altLang="en-US" sz="1400" dirty="0"/>
          </a:p>
        </p:txBody>
      </p:sp>
      <p:sp>
        <p:nvSpPr>
          <p:cNvPr id="2" name="吹き出し: 円形 1">
            <a:extLst>
              <a:ext uri="{FF2B5EF4-FFF2-40B4-BE49-F238E27FC236}">
                <a16:creationId xmlns:a16="http://schemas.microsoft.com/office/drawing/2014/main" id="{255363B8-7A23-2417-958D-86B9764CBE6E}"/>
              </a:ext>
            </a:extLst>
          </p:cNvPr>
          <p:cNvSpPr/>
          <p:nvPr/>
        </p:nvSpPr>
        <p:spPr>
          <a:xfrm>
            <a:off x="64655" y="5037776"/>
            <a:ext cx="960582" cy="1714005"/>
          </a:xfrm>
          <a:prstGeom prst="wedgeEllipseCallout">
            <a:avLst>
              <a:gd name="adj1" fmla="val 36284"/>
              <a:gd name="adj2" fmla="val -163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a:solidFill>
                  <a:schemeClr val="tx1"/>
                </a:solidFill>
              </a:rPr>
              <a:t>全てのニーズを総合事業で受け止める必要はない</a:t>
            </a:r>
            <a:endParaRPr lang="en-US" altLang="ja-JP" sz="1400" dirty="0">
              <a:solidFill>
                <a:schemeClr val="tx1"/>
              </a:solidFill>
            </a:endParaRPr>
          </a:p>
        </p:txBody>
      </p:sp>
      <p:sp>
        <p:nvSpPr>
          <p:cNvPr id="3" name="テキスト ボックス 2">
            <a:extLst>
              <a:ext uri="{FF2B5EF4-FFF2-40B4-BE49-F238E27FC236}">
                <a16:creationId xmlns:a16="http://schemas.microsoft.com/office/drawing/2014/main" id="{968C607C-81DA-19BB-61EC-F61224036F17}"/>
              </a:ext>
            </a:extLst>
          </p:cNvPr>
          <p:cNvSpPr txBox="1"/>
          <p:nvPr/>
        </p:nvSpPr>
        <p:spPr>
          <a:xfrm>
            <a:off x="9520990" y="48785"/>
            <a:ext cx="2606841" cy="368310"/>
          </a:xfrm>
          <a:prstGeom prst="rect">
            <a:avLst/>
          </a:prstGeom>
          <a:noFill/>
          <a:ln>
            <a:solidFill>
              <a:schemeClr val="tx1"/>
            </a:solidFill>
          </a:ln>
        </p:spPr>
        <p:txBody>
          <a:bodyPr wrap="square" rtlCol="0">
            <a:spAutoFit/>
          </a:bodyPr>
          <a:lstStyle/>
          <a:p>
            <a:pPr algn="ctr"/>
            <a:r>
              <a:rPr kumimoji="1" lang="ja-JP" altLang="en-US" dirty="0"/>
              <a:t>事前学習（参考資料）</a:t>
            </a:r>
          </a:p>
        </p:txBody>
      </p:sp>
    </p:spTree>
    <p:extLst>
      <p:ext uri="{BB962C8B-B14F-4D97-AF65-F5344CB8AC3E}">
        <p14:creationId xmlns:p14="http://schemas.microsoft.com/office/powerpoint/2010/main" val="2705272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74991-D6F9-7108-74F9-C2066945946C}"/>
              </a:ext>
            </a:extLst>
          </p:cNvPr>
          <p:cNvSpPr>
            <a:spLocks noGrp="1"/>
          </p:cNvSpPr>
          <p:nvPr>
            <p:ph type="ctrTitle"/>
          </p:nvPr>
        </p:nvSpPr>
        <p:spPr>
          <a:xfrm>
            <a:off x="1524000" y="477480"/>
            <a:ext cx="9144000" cy="563562"/>
          </a:xfrm>
        </p:spPr>
        <p:txBody>
          <a:bodyPr>
            <a:noAutofit/>
          </a:bodyPr>
          <a:lstStyle/>
          <a:p>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br>
              <a:rPr kumimoji="1" lang="en-US" altLang="ja-JP" sz="2800" dirty="0">
                <a:latin typeface="ＭＳ ゴシック" panose="020B0609070205080204" pitchFamily="49" charset="-128"/>
                <a:ea typeface="ＭＳ ゴシック" panose="020B0609070205080204" pitchFamily="49" charset="-128"/>
              </a:rPr>
            </a:br>
            <a:r>
              <a:rPr kumimoji="1" lang="ja-JP" altLang="en-US" sz="2800" dirty="0">
                <a:latin typeface="ＭＳ ゴシック" panose="020B0609070205080204" pitchFamily="49" charset="-128"/>
                <a:ea typeface="ＭＳ ゴシック" panose="020B0609070205080204" pitchFamily="49" charset="-128"/>
              </a:rPr>
              <a:t>地域づくりのデザインを描こう！</a:t>
            </a:r>
            <a:br>
              <a:rPr kumimoji="1" lang="en-US" altLang="ja-JP" sz="2800" dirty="0">
                <a:latin typeface="ＭＳ ゴシック" panose="020B0609070205080204" pitchFamily="49" charset="-128"/>
                <a:ea typeface="ＭＳ ゴシック" panose="020B0609070205080204" pitchFamily="49" charset="-128"/>
              </a:rPr>
            </a:br>
            <a:r>
              <a:rPr kumimoji="1" lang="ja-JP" altLang="en-US" sz="2800" dirty="0">
                <a:latin typeface="ＭＳ ゴシック" panose="020B0609070205080204" pitchFamily="49" charset="-128"/>
                <a:ea typeface="ＭＳ ゴシック" panose="020B0609070205080204" pitchFamily="49" charset="-128"/>
              </a:rPr>
              <a:t>～総合事業ガイドラインの改正は見直しのチャンス～</a:t>
            </a:r>
          </a:p>
        </p:txBody>
      </p:sp>
      <p:sp>
        <p:nvSpPr>
          <p:cNvPr id="4" name="テキスト ボックス 3">
            <a:extLst>
              <a:ext uri="{FF2B5EF4-FFF2-40B4-BE49-F238E27FC236}">
                <a16:creationId xmlns:a16="http://schemas.microsoft.com/office/drawing/2014/main" id="{7B31FFFB-D40C-FD54-EA7A-E708D24669C1}"/>
              </a:ext>
            </a:extLst>
          </p:cNvPr>
          <p:cNvSpPr txBox="1"/>
          <p:nvPr/>
        </p:nvSpPr>
        <p:spPr>
          <a:xfrm>
            <a:off x="376237" y="1348484"/>
            <a:ext cx="11439525" cy="49859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t>ワーク１（グループワーク）</a:t>
            </a:r>
            <a:endParaRPr lang="en-US" altLang="ja-JP" sz="2000" u="sng" dirty="0"/>
          </a:p>
          <a:p>
            <a:r>
              <a:rPr lang="ja-JP" altLang="en-US" dirty="0">
                <a:solidFill>
                  <a:schemeClr val="tx1"/>
                </a:solidFill>
              </a:rPr>
              <a:t>・参加者名簿に司会・発表者・書記が記載されていますので、早速グループワークを始めてください。</a:t>
            </a:r>
            <a:endParaRPr lang="en-US" altLang="ja-JP" sz="2000" dirty="0">
              <a:solidFill>
                <a:schemeClr val="tx1"/>
              </a:solidFill>
            </a:endParaRPr>
          </a:p>
          <a:p>
            <a:endParaRPr lang="en-US" altLang="ja-JP" sz="2000" dirty="0">
              <a:solidFill>
                <a:schemeClr val="tx1"/>
              </a:solidFill>
            </a:endParaRPr>
          </a:p>
          <a:p>
            <a:r>
              <a:rPr lang="ja-JP" altLang="en-US" sz="2000" u="sng" dirty="0">
                <a:solidFill>
                  <a:schemeClr val="tx1"/>
                </a:solidFill>
              </a:rPr>
              <a:t>○事前学習の内容を共有しましょう。</a:t>
            </a:r>
            <a:endParaRPr lang="en-US" altLang="ja-JP" sz="2000" u="sng" dirty="0">
              <a:solidFill>
                <a:schemeClr val="tx1"/>
              </a:solidFill>
            </a:endParaRPr>
          </a:p>
          <a:p>
            <a:r>
              <a:rPr lang="ja-JP" altLang="en-US" sz="2000" dirty="0">
                <a:solidFill>
                  <a:schemeClr val="tx1"/>
                </a:solidFill>
              </a:rPr>
              <a:t>　①持参したシートを見ながら、事前学習１を通して、どのように感じたか感想を共有しましょう。</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endParaRPr lang="en-US" altLang="ja-JP" sz="2000" dirty="0">
              <a:solidFill>
                <a:schemeClr val="tx1"/>
              </a:solidFill>
            </a:endParaRPr>
          </a:p>
          <a:p>
            <a:r>
              <a:rPr lang="ja-JP" altLang="en-US" sz="2000" dirty="0">
                <a:solidFill>
                  <a:schemeClr val="tx1"/>
                </a:solidFill>
              </a:rPr>
              <a:t>　②事前学習２の中で、自身が関わっている、関わったことがある１人の</a:t>
            </a:r>
            <a:r>
              <a:rPr lang="ja-JP" altLang="en-US" sz="2000" u="sng" dirty="0">
                <a:solidFill>
                  <a:schemeClr val="tx1"/>
                </a:solidFill>
              </a:rPr>
              <a:t>高齢者の困りごと（ニー</a:t>
            </a:r>
            <a:endParaRPr lang="en-US" altLang="ja-JP" sz="2000" u="sng" dirty="0">
              <a:solidFill>
                <a:schemeClr val="tx1"/>
              </a:solidFill>
            </a:endParaRPr>
          </a:p>
          <a:p>
            <a:r>
              <a:rPr lang="ja-JP" altLang="en-US" sz="2000" dirty="0">
                <a:solidFill>
                  <a:schemeClr val="tx1"/>
                </a:solidFill>
              </a:rPr>
              <a:t>　　</a:t>
            </a:r>
            <a:r>
              <a:rPr lang="ja-JP" altLang="en-US" sz="2000" u="sng" dirty="0">
                <a:solidFill>
                  <a:schemeClr val="tx1"/>
                </a:solidFill>
              </a:rPr>
              <a:t>ズ）</a:t>
            </a:r>
            <a:r>
              <a:rPr lang="ja-JP" altLang="en-US" sz="2000" dirty="0">
                <a:solidFill>
                  <a:schemeClr val="tx1"/>
                </a:solidFill>
              </a:rPr>
              <a:t>と、介護サービスや高齢者関連サービスに限定せず、</a:t>
            </a:r>
            <a:r>
              <a:rPr lang="ja-JP" altLang="en-US" sz="2000" u="sng" dirty="0">
                <a:solidFill>
                  <a:schemeClr val="tx1"/>
                </a:solidFill>
              </a:rPr>
              <a:t>そのニーズに対応する資源や方法</a:t>
            </a:r>
            <a:r>
              <a:rPr lang="ja-JP" altLang="en-US" sz="2000" dirty="0">
                <a:solidFill>
                  <a:schemeClr val="tx1"/>
                </a:solidFill>
              </a:rPr>
              <a:t>な</a:t>
            </a:r>
            <a:endParaRPr lang="en-US" altLang="ja-JP" sz="2000" dirty="0">
              <a:solidFill>
                <a:schemeClr val="tx1"/>
              </a:solidFill>
            </a:endParaRPr>
          </a:p>
          <a:p>
            <a:r>
              <a:rPr lang="ja-JP" altLang="en-US" sz="2000" dirty="0">
                <a:solidFill>
                  <a:schemeClr val="tx1"/>
                </a:solidFill>
              </a:rPr>
              <a:t>　　どについて、共有しましょう。</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endParaRPr lang="en-US" altLang="ja-JP" sz="2000" dirty="0"/>
          </a:p>
          <a:p>
            <a:endParaRPr lang="en-US" altLang="ja-JP" sz="2000" dirty="0"/>
          </a:p>
          <a:p>
            <a:endParaRPr lang="en-US" altLang="ja-JP" sz="2000" dirty="0"/>
          </a:p>
        </p:txBody>
      </p:sp>
      <p:sp>
        <p:nvSpPr>
          <p:cNvPr id="3" name="テキスト ボックス 2">
            <a:extLst>
              <a:ext uri="{FF2B5EF4-FFF2-40B4-BE49-F238E27FC236}">
                <a16:creationId xmlns:a16="http://schemas.microsoft.com/office/drawing/2014/main" id="{463E55D0-A14E-6282-B34C-2E74C9AB2655}"/>
              </a:ext>
            </a:extLst>
          </p:cNvPr>
          <p:cNvSpPr txBox="1"/>
          <p:nvPr/>
        </p:nvSpPr>
        <p:spPr>
          <a:xfrm>
            <a:off x="10299030" y="48123"/>
            <a:ext cx="1822723" cy="369332"/>
          </a:xfrm>
          <a:prstGeom prst="rect">
            <a:avLst/>
          </a:prstGeom>
          <a:noFill/>
          <a:ln>
            <a:solidFill>
              <a:schemeClr val="tx1"/>
            </a:solidFill>
          </a:ln>
        </p:spPr>
        <p:txBody>
          <a:bodyPr wrap="square" rtlCol="0">
            <a:spAutoFit/>
          </a:bodyPr>
          <a:lstStyle/>
          <a:p>
            <a:pPr algn="ctr"/>
            <a:r>
              <a:rPr kumimoji="1" lang="ja-JP" altLang="en-US" dirty="0"/>
              <a:t>ワークシート１</a:t>
            </a:r>
          </a:p>
        </p:txBody>
      </p:sp>
      <p:sp>
        <p:nvSpPr>
          <p:cNvPr id="5" name="テキスト ボックス 4">
            <a:extLst>
              <a:ext uri="{FF2B5EF4-FFF2-40B4-BE49-F238E27FC236}">
                <a16:creationId xmlns:a16="http://schemas.microsoft.com/office/drawing/2014/main" id="{BEDE53EC-5114-8F43-2CD5-CED55D27246F}"/>
              </a:ext>
            </a:extLst>
          </p:cNvPr>
          <p:cNvSpPr txBox="1"/>
          <p:nvPr/>
        </p:nvSpPr>
        <p:spPr>
          <a:xfrm>
            <a:off x="10844463" y="505105"/>
            <a:ext cx="944489" cy="523220"/>
          </a:xfrm>
          <a:prstGeom prst="rect">
            <a:avLst/>
          </a:prstGeom>
          <a:noFill/>
        </p:spPr>
        <p:txBody>
          <a:bodyPr wrap="none" rtlCol="0">
            <a:spAutoFit/>
          </a:bodyPr>
          <a:lstStyle/>
          <a:p>
            <a:r>
              <a:rPr lang="en-US" altLang="ja-JP" sz="2800" dirty="0"/>
              <a:t>2</a:t>
            </a:r>
            <a:r>
              <a:rPr kumimoji="1" lang="en-US" altLang="ja-JP" sz="2800" dirty="0"/>
              <a:t>0</a:t>
            </a:r>
            <a:r>
              <a:rPr kumimoji="1" lang="ja-JP" altLang="en-US" sz="2800" dirty="0"/>
              <a:t>分</a:t>
            </a:r>
          </a:p>
        </p:txBody>
      </p:sp>
    </p:spTree>
    <p:extLst>
      <p:ext uri="{BB962C8B-B14F-4D97-AF65-F5344CB8AC3E}">
        <p14:creationId xmlns:p14="http://schemas.microsoft.com/office/powerpoint/2010/main" val="226718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7686D36-169B-1333-9198-34A6C2FC25DC}"/>
              </a:ext>
            </a:extLst>
          </p:cNvPr>
          <p:cNvSpPr txBox="1"/>
          <p:nvPr/>
        </p:nvSpPr>
        <p:spPr>
          <a:xfrm>
            <a:off x="175491" y="192223"/>
            <a:ext cx="11794837" cy="24622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t>ワーク２（グループワーク）</a:t>
            </a:r>
            <a:endParaRPr lang="en-US" altLang="ja-JP" sz="2000" u="sng" dirty="0"/>
          </a:p>
          <a:p>
            <a:pPr marL="342900" indent="-342900">
              <a:buFont typeface="Wingdings" panose="05000000000000000000" pitchFamily="2" charset="2"/>
              <a:buChar char="ü"/>
            </a:pPr>
            <a:r>
              <a:rPr kumimoji="1" lang="ja-JP" altLang="en-US" sz="2000" dirty="0">
                <a:highlight>
                  <a:srgbClr val="FFFF00"/>
                </a:highlight>
              </a:rPr>
              <a:t>多様なサービス・活動の創出について、アイディアを出し合いましょう。</a:t>
            </a:r>
            <a:endParaRPr lang="en-US" altLang="ja-JP" sz="2000" dirty="0">
              <a:highlight>
                <a:srgbClr val="FFFF00"/>
              </a:highlight>
            </a:endParaRPr>
          </a:p>
          <a:p>
            <a:r>
              <a:rPr lang="en-US" altLang="ja-JP" dirty="0">
                <a:highlight>
                  <a:srgbClr val="FFFFFF"/>
                </a:highlight>
              </a:rPr>
              <a:t>【</a:t>
            </a:r>
            <a:r>
              <a:rPr lang="ja-JP" altLang="en-US" dirty="0">
                <a:highlight>
                  <a:srgbClr val="FFFFFF"/>
                </a:highlight>
              </a:rPr>
              <a:t>考え方の視点</a:t>
            </a:r>
            <a:r>
              <a:rPr lang="en-US" altLang="ja-JP" dirty="0">
                <a:highlight>
                  <a:srgbClr val="FFFFFF"/>
                </a:highlight>
              </a:rPr>
              <a:t>】</a:t>
            </a:r>
            <a:endParaRPr kumimoji="1" lang="en-US" altLang="ja-JP" sz="2000" dirty="0">
              <a:highlight>
                <a:srgbClr val="FFFFFF"/>
              </a:highlight>
            </a:endParaRPr>
          </a:p>
          <a:p>
            <a:r>
              <a:rPr kumimoji="1" lang="ja-JP" altLang="en-US" sz="1600" dirty="0"/>
              <a:t>　○高齢者の目線に立ち、選択肢の拡大を</a:t>
            </a:r>
            <a:r>
              <a:rPr lang="ja-JP" altLang="en-US" sz="1600" dirty="0"/>
              <a:t>考えましょう</a:t>
            </a:r>
            <a:r>
              <a:rPr kumimoji="1" lang="ja-JP" altLang="en-US" sz="1600" dirty="0"/>
              <a:t>。</a:t>
            </a:r>
            <a:endParaRPr lang="en-US" altLang="ja-JP" sz="1600" dirty="0"/>
          </a:p>
          <a:p>
            <a:r>
              <a:rPr lang="ja-JP" altLang="en-US" sz="1600" dirty="0"/>
              <a:t>　○従前相当サービスから、</a:t>
            </a:r>
            <a:r>
              <a:rPr kumimoji="1" lang="ja-JP" altLang="en-US" sz="1600" dirty="0"/>
              <a:t>多様なサービス・活動へのシフトを意識しましょう。</a:t>
            </a:r>
            <a:endParaRPr lang="en-US" altLang="ja-JP" sz="1600" dirty="0"/>
          </a:p>
          <a:p>
            <a:r>
              <a:rPr lang="ja-JP" altLang="en-US" sz="1600" dirty="0">
                <a:solidFill>
                  <a:schemeClr val="tx1"/>
                </a:solidFill>
              </a:rPr>
              <a:t>　○介護事業者以外の民間企業等へのアプローチを意識して考えてみましょう。</a:t>
            </a:r>
            <a:endParaRPr lang="en-US" altLang="ja-JP" sz="1600" dirty="0">
              <a:solidFill>
                <a:schemeClr val="tx1"/>
              </a:solidFill>
            </a:endParaRPr>
          </a:p>
          <a:p>
            <a:r>
              <a:rPr lang="ja-JP" altLang="en-US" sz="1600" dirty="0">
                <a:solidFill>
                  <a:schemeClr val="tx1"/>
                </a:solidFill>
              </a:rPr>
              <a:t> 　　例：スーパー、ショッピングモール、温浴施設、道の駅、スポーツクラブ、清掃業者、食品加工・農業関係業者など</a:t>
            </a:r>
            <a:endParaRPr lang="en-US" altLang="ja-JP" sz="1600" dirty="0">
              <a:solidFill>
                <a:schemeClr val="tx1"/>
              </a:solidFill>
            </a:endParaRPr>
          </a:p>
          <a:p>
            <a:r>
              <a:rPr lang="ja-JP" altLang="en-US" sz="1600" dirty="0">
                <a:solidFill>
                  <a:schemeClr val="tx1"/>
                </a:solidFill>
              </a:rPr>
              <a:t>　○新たに創り出すサービス・活動のみならず、現在、既存の資源で実施しているサービス・活動内容（</a:t>
            </a:r>
            <a:r>
              <a:rPr lang="en-US" altLang="ja-JP" sz="1600" dirty="0">
                <a:solidFill>
                  <a:schemeClr val="tx1"/>
                </a:solidFill>
              </a:rPr>
              <a:t>A,B</a:t>
            </a:r>
            <a:r>
              <a:rPr lang="ja-JP" altLang="en-US" sz="1600" dirty="0">
                <a:solidFill>
                  <a:schemeClr val="tx1"/>
                </a:solidFill>
              </a:rPr>
              <a:t>類型等）の見直し</a:t>
            </a:r>
            <a:endParaRPr lang="en-US" altLang="ja-JP" sz="1600" dirty="0">
              <a:solidFill>
                <a:schemeClr val="tx1"/>
              </a:solidFill>
            </a:endParaRPr>
          </a:p>
          <a:p>
            <a:r>
              <a:rPr lang="ja-JP" altLang="en-US" sz="1600" dirty="0">
                <a:solidFill>
                  <a:schemeClr val="tx1"/>
                </a:solidFill>
              </a:rPr>
              <a:t>　　や他分野（障害福祉や子ども関係）の施設で行われているサービス・活動の利用等、発想を展開させてみましょう。</a:t>
            </a:r>
            <a:endParaRPr lang="en-US" altLang="ja-JP" sz="1600" dirty="0">
              <a:solidFill>
                <a:schemeClr val="tx1"/>
              </a:solidFill>
            </a:endParaRPr>
          </a:p>
        </p:txBody>
      </p:sp>
      <p:graphicFrame>
        <p:nvGraphicFramePr>
          <p:cNvPr id="6" name="表 5">
            <a:extLst>
              <a:ext uri="{FF2B5EF4-FFF2-40B4-BE49-F238E27FC236}">
                <a16:creationId xmlns:a16="http://schemas.microsoft.com/office/drawing/2014/main" id="{410FCBB3-6E2A-49D3-553D-7D06C4CDF766}"/>
              </a:ext>
            </a:extLst>
          </p:cNvPr>
          <p:cNvGraphicFramePr>
            <a:graphicFrameLocks noGrp="1"/>
          </p:cNvGraphicFramePr>
          <p:nvPr>
            <p:extLst>
              <p:ext uri="{D42A27DB-BD31-4B8C-83A1-F6EECF244321}">
                <p14:modId xmlns:p14="http://schemas.microsoft.com/office/powerpoint/2010/main" val="757715365"/>
              </p:ext>
            </p:extLst>
          </p:nvPr>
        </p:nvGraphicFramePr>
        <p:xfrm>
          <a:off x="162965" y="2776334"/>
          <a:ext cx="11794837" cy="3636359"/>
        </p:xfrm>
        <a:graphic>
          <a:graphicData uri="http://schemas.openxmlformats.org/drawingml/2006/table">
            <a:tbl>
              <a:tblPr firstRow="1" bandRow="1">
                <a:tableStyleId>{93296810-A885-4BE3-A3E7-6D5BEEA58F35}</a:tableStyleId>
              </a:tblPr>
              <a:tblGrid>
                <a:gridCol w="1943950">
                  <a:extLst>
                    <a:ext uri="{9D8B030D-6E8A-4147-A177-3AD203B41FA5}">
                      <a16:colId xmlns:a16="http://schemas.microsoft.com/office/drawing/2014/main" val="4103492894"/>
                    </a:ext>
                  </a:extLst>
                </a:gridCol>
                <a:gridCol w="5826594">
                  <a:extLst>
                    <a:ext uri="{9D8B030D-6E8A-4147-A177-3AD203B41FA5}">
                      <a16:colId xmlns:a16="http://schemas.microsoft.com/office/drawing/2014/main" val="2605030215"/>
                    </a:ext>
                  </a:extLst>
                </a:gridCol>
                <a:gridCol w="1785257">
                  <a:extLst>
                    <a:ext uri="{9D8B030D-6E8A-4147-A177-3AD203B41FA5}">
                      <a16:colId xmlns:a16="http://schemas.microsoft.com/office/drawing/2014/main" val="3333283432"/>
                    </a:ext>
                  </a:extLst>
                </a:gridCol>
                <a:gridCol w="2239036">
                  <a:extLst>
                    <a:ext uri="{9D8B030D-6E8A-4147-A177-3AD203B41FA5}">
                      <a16:colId xmlns:a16="http://schemas.microsoft.com/office/drawing/2014/main" val="2087400316"/>
                    </a:ext>
                  </a:extLst>
                </a:gridCol>
              </a:tblGrid>
              <a:tr h="618839">
                <a:tc>
                  <a:txBody>
                    <a:bodyPr/>
                    <a:lstStyle/>
                    <a:p>
                      <a:pPr algn="ctr"/>
                      <a:r>
                        <a:rPr kumimoji="1" lang="ja-JP" altLang="en-US" sz="1600" dirty="0"/>
                        <a:t>高齢者のニーズ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bg1"/>
                          </a:solidFill>
                        </a:rPr>
                        <a:t>サービス・活動内容のイメージ</a:t>
                      </a:r>
                    </a:p>
                  </a:txBody>
                  <a:tcPr anchor="ctr"/>
                </a:tc>
                <a:tc>
                  <a:txBody>
                    <a:bodyPr/>
                    <a:lstStyle/>
                    <a:p>
                      <a:pPr algn="ctr"/>
                      <a:r>
                        <a:rPr kumimoji="1" lang="ja-JP" altLang="en-US" sz="1600" dirty="0">
                          <a:solidFill>
                            <a:schemeClr val="bg1"/>
                          </a:solidFill>
                        </a:rPr>
                        <a:t>実施主体</a:t>
                      </a:r>
                      <a:endParaRPr kumimoji="1" lang="en-US" altLang="ja-JP" sz="1600" dirty="0">
                        <a:solidFill>
                          <a:schemeClr val="bg1"/>
                        </a:solidFill>
                      </a:endParaRPr>
                    </a:p>
                    <a:p>
                      <a:pPr algn="ctr"/>
                      <a:r>
                        <a:rPr kumimoji="1" lang="ja-JP" altLang="en-US" sz="1200" dirty="0">
                          <a:solidFill>
                            <a:schemeClr val="bg1"/>
                          </a:solidFill>
                        </a:rPr>
                        <a:t>（民間企業、住民等）</a:t>
                      </a:r>
                    </a:p>
                  </a:txBody>
                  <a:tcPr marT="72000" marB="36000" anchor="ctr"/>
                </a:tc>
                <a:tc>
                  <a:txBody>
                    <a:bodyPr/>
                    <a:lstStyle/>
                    <a:p>
                      <a:pPr algn="ctr"/>
                      <a:r>
                        <a:rPr kumimoji="1" lang="ja-JP" altLang="en-US" sz="1600" dirty="0">
                          <a:solidFill>
                            <a:schemeClr val="bg1"/>
                          </a:solidFill>
                        </a:rPr>
                        <a:t>支援の提供者</a:t>
                      </a:r>
                      <a:endParaRPr kumimoji="1" lang="en-US" altLang="ja-JP" sz="1600" dirty="0">
                        <a:solidFill>
                          <a:schemeClr val="bg1"/>
                        </a:solidFill>
                      </a:endParaRPr>
                    </a:p>
                    <a:p>
                      <a:pPr algn="ctr"/>
                      <a:r>
                        <a:rPr kumimoji="1" lang="ja-JP" altLang="en-US" sz="1200" dirty="0">
                          <a:solidFill>
                            <a:schemeClr val="bg1"/>
                          </a:solidFill>
                        </a:rPr>
                        <a:t>（ボランティア、専門職等）</a:t>
                      </a:r>
                    </a:p>
                  </a:txBody>
                  <a:tcPr anchor="ctr"/>
                </a:tc>
                <a:extLst>
                  <a:ext uri="{0D108BD9-81ED-4DB2-BD59-A6C34878D82A}">
                    <a16:rowId xmlns:a16="http://schemas.microsoft.com/office/drawing/2014/main" val="736894151"/>
                  </a:ext>
                </a:extLst>
              </a:tr>
              <a:tr h="2489704">
                <a:tc>
                  <a:txBody>
                    <a:bodyPr/>
                    <a:lstStyle/>
                    <a:p>
                      <a:pPr algn="l"/>
                      <a:r>
                        <a:rPr kumimoji="1" lang="ja-JP" altLang="en-US" sz="1600" dirty="0"/>
                        <a:t>（例）買い物</a:t>
                      </a:r>
                      <a:endParaRPr kumimoji="1" lang="en-US" altLang="ja-JP" sz="1600" dirty="0"/>
                    </a:p>
                    <a:p>
                      <a:pPr algn="l"/>
                      <a:r>
                        <a:rPr kumimoji="1" lang="en-US" altLang="ja-JP" sz="1600" dirty="0">
                          <a:solidFill>
                            <a:srgbClr val="FF0000"/>
                          </a:solidFill>
                        </a:rPr>
                        <a:t>※</a:t>
                      </a:r>
                      <a:r>
                        <a:rPr kumimoji="1" lang="ja-JP" altLang="en-US" sz="1600" dirty="0">
                          <a:solidFill>
                            <a:srgbClr val="FF0000"/>
                          </a:solidFill>
                        </a:rPr>
                        <a:t>高齢者のデマン</a:t>
                      </a:r>
                      <a:endParaRPr kumimoji="1" lang="en-US" altLang="ja-JP" sz="1600" dirty="0">
                        <a:solidFill>
                          <a:srgbClr val="FF0000"/>
                        </a:solidFill>
                      </a:endParaRPr>
                    </a:p>
                    <a:p>
                      <a:pPr algn="l"/>
                      <a:r>
                        <a:rPr kumimoji="1" lang="ja-JP" altLang="en-US" sz="1600" dirty="0">
                          <a:solidFill>
                            <a:srgbClr val="FF0000"/>
                          </a:solidFill>
                        </a:rPr>
                        <a:t>ドではなく、ニーズを検討してください。</a:t>
                      </a:r>
                      <a:endParaRPr kumimoji="1" lang="en-US" altLang="ja-JP" sz="1600" dirty="0">
                        <a:solidFill>
                          <a:srgbClr val="FF0000"/>
                        </a:solidFill>
                      </a:endParaRPr>
                    </a:p>
                  </a:txBody>
                  <a:tcPr anchor="ctr"/>
                </a:tc>
                <a:tc>
                  <a:txBody>
                    <a:bodyPr/>
                    <a:lstStyle/>
                    <a:p>
                      <a:pPr algn="l"/>
                      <a:r>
                        <a:rPr kumimoji="1" lang="ja-JP" altLang="en-US" sz="1600" dirty="0"/>
                        <a:t>●スーパー </a:t>
                      </a:r>
                      <a:r>
                        <a:rPr kumimoji="1" lang="en-US" altLang="ja-JP" sz="1600" dirty="0"/>
                        <a:t>× </a:t>
                      </a:r>
                      <a:r>
                        <a:rPr kumimoji="1" lang="ja-JP" altLang="en-US" sz="1600" dirty="0"/>
                        <a:t>送迎付き通所型サービス（お買い物ミニディ）</a:t>
                      </a:r>
                      <a:endParaRPr kumimoji="1" lang="en-US" altLang="ja-JP" sz="1600" dirty="0"/>
                    </a:p>
                    <a:p>
                      <a:pPr algn="l"/>
                      <a:endParaRPr kumimoji="1" lang="en-US" altLang="ja-JP" sz="1600" dirty="0"/>
                    </a:p>
                    <a:p>
                      <a:pPr marL="171450" indent="-171450" algn="l">
                        <a:buFont typeface="Wingdings" panose="05000000000000000000" pitchFamily="2" charset="2"/>
                        <a:buChar char="Ø"/>
                      </a:pPr>
                      <a:r>
                        <a:rPr kumimoji="1" lang="ja-JP" altLang="en-US" sz="1600" dirty="0"/>
                        <a:t>対象者：要支援認定者又は基本チェックリストで該当する方</a:t>
                      </a:r>
                      <a:endParaRPr kumimoji="1" lang="en-US" altLang="ja-JP" sz="1600" dirty="0"/>
                    </a:p>
                    <a:p>
                      <a:pPr marL="171450" indent="-171450" algn="l">
                        <a:buFont typeface="Wingdings" panose="05000000000000000000" pitchFamily="2" charset="2"/>
                        <a:buChar char="Ø"/>
                      </a:pPr>
                      <a:r>
                        <a:rPr kumimoji="1" lang="ja-JP" altLang="en-US" sz="1600" dirty="0"/>
                        <a:t>利用回数：１回</a:t>
                      </a:r>
                      <a:r>
                        <a:rPr kumimoji="1" lang="en-US" altLang="ja-JP" sz="1600" dirty="0"/>
                        <a:t>/</a:t>
                      </a:r>
                      <a:r>
                        <a:rPr kumimoji="1" lang="ja-JP" altLang="en-US" sz="1600" dirty="0"/>
                        <a:t>週</a:t>
                      </a:r>
                      <a:endParaRPr kumimoji="1" lang="en-US" altLang="ja-JP" sz="1600" dirty="0"/>
                    </a:p>
                    <a:p>
                      <a:pPr marL="171450" indent="-171450" algn="l">
                        <a:buFont typeface="Wingdings" panose="05000000000000000000" pitchFamily="2" charset="2"/>
                        <a:buChar char="Ø"/>
                      </a:pPr>
                      <a:r>
                        <a:rPr kumimoji="1" lang="ja-JP" altLang="en-US" sz="1600" dirty="0"/>
                        <a:t>活動時間：</a:t>
                      </a:r>
                      <a:r>
                        <a:rPr kumimoji="1" lang="en-US" altLang="ja-JP" sz="1600" dirty="0"/>
                        <a:t>10</a:t>
                      </a:r>
                      <a:r>
                        <a:rPr kumimoji="1" lang="ja-JP" altLang="en-US" sz="1600" dirty="0"/>
                        <a:t>時～</a:t>
                      </a:r>
                      <a:r>
                        <a:rPr kumimoji="1" lang="en-US" altLang="ja-JP" sz="1600" dirty="0"/>
                        <a:t>13</a:t>
                      </a:r>
                      <a:r>
                        <a:rPr kumimoji="1" lang="ja-JP" altLang="en-US" sz="1600" dirty="0"/>
                        <a:t>時</a:t>
                      </a:r>
                      <a:endParaRPr kumimoji="1" lang="en-US" altLang="ja-JP" sz="1600" dirty="0"/>
                    </a:p>
                    <a:p>
                      <a:pPr marL="171450" indent="-171450" algn="l">
                        <a:buFont typeface="Wingdings" panose="05000000000000000000" pitchFamily="2" charset="2"/>
                        <a:buChar char="Ø"/>
                      </a:pPr>
                      <a:r>
                        <a:rPr kumimoji="1" lang="ja-JP" altLang="en-US" sz="1600" dirty="0"/>
                        <a:t>送迎：自宅からスーパーまでの送迎あり</a:t>
                      </a:r>
                      <a:endParaRPr kumimoji="1" lang="en-US" altLang="ja-JP" sz="1600" dirty="0"/>
                    </a:p>
                    <a:p>
                      <a:pPr marL="171450" indent="-171450" algn="l">
                        <a:buFont typeface="Wingdings" panose="05000000000000000000" pitchFamily="2" charset="2"/>
                        <a:buChar char="Ø"/>
                      </a:pPr>
                      <a:r>
                        <a:rPr kumimoji="1" lang="ja-JP" altLang="en-US" sz="1600" dirty="0"/>
                        <a:t>活動内容：血圧・体調チェック、体操・レクリエーション、お買い物、昼食（店舗で購入）・交流</a:t>
                      </a:r>
                      <a:endParaRPr kumimoji="1" lang="en-US" altLang="ja-JP" sz="1600" dirty="0"/>
                    </a:p>
                    <a:p>
                      <a:pPr marL="171450" indent="-171450" algn="l">
                        <a:buFont typeface="Wingdings" panose="05000000000000000000" pitchFamily="2" charset="2"/>
                        <a:buChar char="Ø"/>
                      </a:pPr>
                      <a:endParaRPr kumimoji="1" lang="en-US" altLang="ja-JP" sz="1600" dirty="0"/>
                    </a:p>
                    <a:p>
                      <a:pPr marL="171450" indent="-171450" algn="l">
                        <a:buFont typeface="Wingdings" panose="05000000000000000000" pitchFamily="2" charset="2"/>
                        <a:buChar char="Ø"/>
                      </a:pPr>
                      <a:endParaRPr kumimoji="1" lang="ja-JP" altLang="en-US" sz="1600" dirty="0"/>
                    </a:p>
                    <a:p>
                      <a:pPr algn="l"/>
                      <a:r>
                        <a:rPr kumimoji="1" lang="ja-JP" altLang="en-US" sz="1600" dirty="0"/>
                        <a:t>　</a:t>
                      </a:r>
                    </a:p>
                  </a:txBody>
                  <a:tcPr anchor="ctr"/>
                </a:tc>
                <a:tc>
                  <a:txBody>
                    <a:bodyPr/>
                    <a:lstStyle/>
                    <a:p>
                      <a:pPr algn="l"/>
                      <a:r>
                        <a:rPr kumimoji="1" lang="ja-JP" altLang="en-US" sz="1600" dirty="0"/>
                        <a:t>スーパー</a:t>
                      </a:r>
                    </a:p>
                  </a:txBody>
                  <a:tcPr anchor="ctr"/>
                </a:tc>
                <a:tc>
                  <a:txBody>
                    <a:bodyPr/>
                    <a:lstStyle/>
                    <a:p>
                      <a:pPr algn="l"/>
                      <a:r>
                        <a:rPr kumimoji="1" lang="ja-JP" altLang="en-US" sz="1600" dirty="0"/>
                        <a:t>　元気高齢者</a:t>
                      </a:r>
                      <a:endParaRPr kumimoji="1" lang="en-US" altLang="ja-JP" sz="1600" dirty="0"/>
                    </a:p>
                    <a:p>
                      <a:pPr algn="l"/>
                      <a:r>
                        <a:rPr kumimoji="1" lang="ja-JP" altLang="en-US" sz="1600" dirty="0"/>
                        <a:t>（シルバー人材センター会員）</a:t>
                      </a:r>
                      <a:endParaRPr kumimoji="1" lang="en-US" altLang="ja-JP" sz="1600" dirty="0"/>
                    </a:p>
                    <a:p>
                      <a:pPr marL="171450" indent="-171450" algn="l">
                        <a:buFont typeface="Arial" panose="020B0604020202020204" pitchFamily="34" charset="0"/>
                        <a:buChar char="•"/>
                      </a:pPr>
                      <a:r>
                        <a:rPr kumimoji="1" lang="ja-JP" altLang="en-US" sz="1600" dirty="0"/>
                        <a:t>送迎運転手</a:t>
                      </a:r>
                      <a:endParaRPr kumimoji="1" lang="en-US" altLang="ja-JP" sz="1600" dirty="0"/>
                    </a:p>
                    <a:p>
                      <a:pPr marL="171450" indent="-171450" algn="l">
                        <a:buFont typeface="Arial" panose="020B0604020202020204" pitchFamily="34" charset="0"/>
                        <a:buChar char="•"/>
                      </a:pPr>
                      <a:r>
                        <a:rPr kumimoji="1" lang="ja-JP" altLang="en-US" sz="1600" dirty="0"/>
                        <a:t>現地運営スタッフ</a:t>
                      </a:r>
                      <a:endParaRPr kumimoji="1" lang="en-US" altLang="ja-JP" sz="1600" dirty="0"/>
                    </a:p>
                  </a:txBody>
                  <a:tcPr anchor="ctr"/>
                </a:tc>
                <a:extLst>
                  <a:ext uri="{0D108BD9-81ED-4DB2-BD59-A6C34878D82A}">
                    <a16:rowId xmlns:a16="http://schemas.microsoft.com/office/drawing/2014/main" val="1527904358"/>
                  </a:ext>
                </a:extLst>
              </a:tr>
            </a:tbl>
          </a:graphicData>
        </a:graphic>
      </p:graphicFrame>
    </p:spTree>
    <p:extLst>
      <p:ext uri="{BB962C8B-B14F-4D97-AF65-F5344CB8AC3E}">
        <p14:creationId xmlns:p14="http://schemas.microsoft.com/office/powerpoint/2010/main" val="136162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9BFC8-A3E8-BE7D-BAEF-FB52546148D8}"/>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B903AB2-0089-5449-C00D-16F8AD4C96ED}"/>
              </a:ext>
            </a:extLst>
          </p:cNvPr>
          <p:cNvSpPr txBox="1"/>
          <p:nvPr/>
        </p:nvSpPr>
        <p:spPr>
          <a:xfrm>
            <a:off x="166782" y="407651"/>
            <a:ext cx="11794837" cy="59400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u="sng" dirty="0"/>
              <a:t>ワーク２（グループワーク）の進め方</a:t>
            </a:r>
            <a:endParaRPr lang="en-US" altLang="ja-JP" sz="2000" u="sng" dirty="0"/>
          </a:p>
          <a:p>
            <a:endParaRPr lang="en-US" altLang="ja-JP" sz="2000" u="sng" dirty="0"/>
          </a:p>
          <a:p>
            <a:r>
              <a:rPr lang="ja-JP" altLang="en-US" sz="2000" dirty="0"/>
              <a:t>①　グループの中で共有した、高齢者の困りごと（例えば、買い物、掃除、洗濯、入浴など）から、</a:t>
            </a:r>
            <a:endParaRPr lang="en-US" altLang="ja-JP" sz="2000" dirty="0"/>
          </a:p>
          <a:p>
            <a:r>
              <a:rPr lang="ja-JP" altLang="en-US" sz="2000" dirty="0"/>
              <a:t>　　そのニーズに合う「サービス・活動内容のイメージ・実施主体・支援の提供者」を具体的に考え</a:t>
            </a:r>
            <a:endParaRPr lang="en-US" altLang="ja-JP" sz="2000" dirty="0"/>
          </a:p>
          <a:p>
            <a:r>
              <a:rPr lang="ja-JP" altLang="en-US" sz="2000" dirty="0"/>
              <a:t>　　てみましょう。</a:t>
            </a:r>
            <a:endParaRPr lang="en-US" altLang="ja-JP" sz="2000" dirty="0"/>
          </a:p>
          <a:p>
            <a:r>
              <a:rPr lang="ja-JP" altLang="en-US" sz="2000" dirty="0"/>
              <a:t>　　（グループで協力して、１つ以上のサービス・活動を作り上げてみてください。）</a:t>
            </a:r>
            <a:endParaRPr lang="en-US" altLang="ja-JP" sz="2000" dirty="0"/>
          </a:p>
          <a:p>
            <a:endParaRPr lang="en-US" altLang="ja-JP" sz="2000" dirty="0"/>
          </a:p>
          <a:p>
            <a:r>
              <a:rPr lang="ja-JP" altLang="en-US" sz="2000" dirty="0"/>
              <a:t>②　グループワーク終了後、書記の方は、地域共生社会推進課の組織メール宛てに</a:t>
            </a:r>
            <a:endParaRPr lang="en-US" altLang="ja-JP" sz="2000" dirty="0"/>
          </a:p>
          <a:p>
            <a:r>
              <a:rPr lang="ja-JP" altLang="en-US" sz="2000" dirty="0"/>
              <a:t>　　</a:t>
            </a:r>
            <a:r>
              <a:rPr lang="en-US" altLang="ja-JP" sz="2000" dirty="0"/>
              <a:t>『</a:t>
            </a:r>
            <a:r>
              <a:rPr lang="ja-JP" altLang="en-US" sz="2000" dirty="0"/>
              <a:t>ワークシート１・２</a:t>
            </a:r>
            <a:r>
              <a:rPr lang="en-US" altLang="ja-JP" sz="2000" dirty="0"/>
              <a:t>』</a:t>
            </a:r>
            <a:r>
              <a:rPr lang="ja-JP" altLang="en-US" sz="2000" dirty="0"/>
              <a:t>を送付してください。</a:t>
            </a:r>
            <a:endParaRPr lang="en-US" altLang="ja-JP" sz="2000" dirty="0"/>
          </a:p>
          <a:p>
            <a:r>
              <a:rPr lang="ja-JP" altLang="en-US" sz="2000" dirty="0"/>
              <a:t>　</a:t>
            </a:r>
            <a:endParaRPr lang="en-US" altLang="ja-JP" sz="2000" dirty="0"/>
          </a:p>
          <a:p>
            <a:r>
              <a:rPr lang="ja-JP" altLang="en-US" sz="2000" dirty="0"/>
              <a:t>　　宛先メールアドレス：</a:t>
            </a:r>
            <a:r>
              <a:rPr lang="en-US" altLang="ja-JP" sz="2000" u="sng" dirty="0"/>
              <a:t>fukyousei@pref.hiroshima.lg.jp</a:t>
            </a:r>
            <a:r>
              <a:rPr lang="ja-JP" altLang="en-US" sz="2000" dirty="0"/>
              <a:t>　</a:t>
            </a:r>
            <a:endParaRPr lang="en-US" altLang="ja-JP" sz="2000" dirty="0"/>
          </a:p>
          <a:p>
            <a:r>
              <a:rPr lang="ja-JP" altLang="en-US" sz="2000" dirty="0"/>
              <a:t>　　（広島県地域共生社会推進課　地域包括ケア推進グループ　山邉宛て）</a:t>
            </a:r>
            <a:endParaRPr lang="en-US" altLang="ja-JP" sz="2000" dirty="0"/>
          </a:p>
          <a:p>
            <a:endParaRPr lang="en-US" altLang="ja-JP" sz="2000" dirty="0"/>
          </a:p>
          <a:p>
            <a:r>
              <a:rPr lang="ja-JP" altLang="en-US" sz="2000" dirty="0"/>
              <a:t>　</a:t>
            </a:r>
            <a:r>
              <a:rPr lang="en-US" altLang="ja-JP" sz="2000" dirty="0"/>
              <a:t>※</a:t>
            </a:r>
            <a:r>
              <a:rPr lang="ja-JP" altLang="en-US" sz="2000" dirty="0"/>
              <a:t>作成途中でも構いませんので、お手数をおかけしますが、よろしくお願いいたします。</a:t>
            </a:r>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p:txBody>
      </p:sp>
      <p:pic>
        <p:nvPicPr>
          <p:cNvPr id="4" name="図 3">
            <a:extLst>
              <a:ext uri="{FF2B5EF4-FFF2-40B4-BE49-F238E27FC236}">
                <a16:creationId xmlns:a16="http://schemas.microsoft.com/office/drawing/2014/main" id="{596A07B2-0A44-AA87-2809-1CA7E715F10B}"/>
              </a:ext>
            </a:extLst>
          </p:cNvPr>
          <p:cNvPicPr>
            <a:picLocks noChangeAspect="1"/>
          </p:cNvPicPr>
          <p:nvPr/>
        </p:nvPicPr>
        <p:blipFill>
          <a:blip r:embed="rId3"/>
          <a:stretch>
            <a:fillRect/>
          </a:stretch>
        </p:blipFill>
        <p:spPr>
          <a:xfrm>
            <a:off x="10487938" y="5243566"/>
            <a:ext cx="925132" cy="1526357"/>
          </a:xfrm>
          <a:prstGeom prst="rect">
            <a:avLst/>
          </a:prstGeom>
        </p:spPr>
      </p:pic>
      <p:pic>
        <p:nvPicPr>
          <p:cNvPr id="5" name="図 4">
            <a:extLst>
              <a:ext uri="{FF2B5EF4-FFF2-40B4-BE49-F238E27FC236}">
                <a16:creationId xmlns:a16="http://schemas.microsoft.com/office/drawing/2014/main" id="{3AF386DB-1AD7-6D87-9A45-7FE30E97DE89}"/>
              </a:ext>
            </a:extLst>
          </p:cNvPr>
          <p:cNvPicPr>
            <a:picLocks noChangeAspect="1"/>
          </p:cNvPicPr>
          <p:nvPr/>
        </p:nvPicPr>
        <p:blipFill>
          <a:blip r:embed="rId4"/>
          <a:stretch>
            <a:fillRect/>
          </a:stretch>
        </p:blipFill>
        <p:spPr>
          <a:xfrm>
            <a:off x="1136466" y="5208187"/>
            <a:ext cx="2735623" cy="1709780"/>
          </a:xfrm>
          <a:prstGeom prst="rect">
            <a:avLst/>
          </a:prstGeom>
        </p:spPr>
      </p:pic>
      <p:sp>
        <p:nvSpPr>
          <p:cNvPr id="6" name="テキスト ボックス 5">
            <a:extLst>
              <a:ext uri="{FF2B5EF4-FFF2-40B4-BE49-F238E27FC236}">
                <a16:creationId xmlns:a16="http://schemas.microsoft.com/office/drawing/2014/main" id="{0F561AA6-F5FB-24E1-1196-968C5BB6DCA7}"/>
              </a:ext>
            </a:extLst>
          </p:cNvPr>
          <p:cNvSpPr txBox="1"/>
          <p:nvPr/>
        </p:nvSpPr>
        <p:spPr>
          <a:xfrm>
            <a:off x="10940715" y="489063"/>
            <a:ext cx="944489" cy="523220"/>
          </a:xfrm>
          <a:prstGeom prst="rect">
            <a:avLst/>
          </a:prstGeom>
          <a:noFill/>
        </p:spPr>
        <p:txBody>
          <a:bodyPr wrap="none" rtlCol="0">
            <a:spAutoFit/>
          </a:bodyPr>
          <a:lstStyle/>
          <a:p>
            <a:r>
              <a:rPr kumimoji="1" lang="en-US" altLang="ja-JP" sz="2800" dirty="0"/>
              <a:t>40</a:t>
            </a:r>
            <a:r>
              <a:rPr kumimoji="1" lang="ja-JP" altLang="en-US" sz="2800" dirty="0"/>
              <a:t>分</a:t>
            </a:r>
          </a:p>
        </p:txBody>
      </p:sp>
    </p:spTree>
    <p:extLst>
      <p:ext uri="{BB962C8B-B14F-4D97-AF65-F5344CB8AC3E}">
        <p14:creationId xmlns:p14="http://schemas.microsoft.com/office/powerpoint/2010/main" val="604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1C914325-3F8E-A2F6-0E47-93A673B3671D}"/>
              </a:ext>
            </a:extLst>
          </p:cNvPr>
          <p:cNvGraphicFramePr>
            <a:graphicFrameLocks noGrp="1"/>
          </p:cNvGraphicFramePr>
          <p:nvPr>
            <p:extLst>
              <p:ext uri="{D42A27DB-BD31-4B8C-83A1-F6EECF244321}">
                <p14:modId xmlns:p14="http://schemas.microsoft.com/office/powerpoint/2010/main" val="226997969"/>
              </p:ext>
            </p:extLst>
          </p:nvPr>
        </p:nvGraphicFramePr>
        <p:xfrm>
          <a:off x="198581" y="624699"/>
          <a:ext cx="11794837" cy="6145557"/>
        </p:xfrm>
        <a:graphic>
          <a:graphicData uri="http://schemas.openxmlformats.org/drawingml/2006/table">
            <a:tbl>
              <a:tblPr firstRow="1" bandRow="1">
                <a:tableStyleId>{93296810-A885-4BE3-A3E7-6D5BEEA58F35}</a:tableStyleId>
              </a:tblPr>
              <a:tblGrid>
                <a:gridCol w="1943950">
                  <a:extLst>
                    <a:ext uri="{9D8B030D-6E8A-4147-A177-3AD203B41FA5}">
                      <a16:colId xmlns:a16="http://schemas.microsoft.com/office/drawing/2014/main" val="4103492894"/>
                    </a:ext>
                  </a:extLst>
                </a:gridCol>
                <a:gridCol w="5939023">
                  <a:extLst>
                    <a:ext uri="{9D8B030D-6E8A-4147-A177-3AD203B41FA5}">
                      <a16:colId xmlns:a16="http://schemas.microsoft.com/office/drawing/2014/main" val="3011877982"/>
                    </a:ext>
                  </a:extLst>
                </a:gridCol>
                <a:gridCol w="1875345">
                  <a:extLst>
                    <a:ext uri="{9D8B030D-6E8A-4147-A177-3AD203B41FA5}">
                      <a16:colId xmlns:a16="http://schemas.microsoft.com/office/drawing/2014/main" val="3333283432"/>
                    </a:ext>
                  </a:extLst>
                </a:gridCol>
                <a:gridCol w="2036519">
                  <a:extLst>
                    <a:ext uri="{9D8B030D-6E8A-4147-A177-3AD203B41FA5}">
                      <a16:colId xmlns:a16="http://schemas.microsoft.com/office/drawing/2014/main" val="2087400316"/>
                    </a:ext>
                  </a:extLst>
                </a:gridCol>
              </a:tblGrid>
              <a:tr h="837849">
                <a:tc>
                  <a:txBody>
                    <a:bodyPr/>
                    <a:lstStyle/>
                    <a:p>
                      <a:pPr algn="ctr"/>
                      <a:r>
                        <a:rPr kumimoji="1" lang="ja-JP" altLang="en-US" sz="1600" dirty="0"/>
                        <a:t>高齢者のニーズ</a:t>
                      </a:r>
                      <a:endParaRPr kumimoji="1" lang="en-US" altLang="ja-JP" sz="1600" dirty="0"/>
                    </a:p>
                  </a:txBody>
                  <a:tcPr anchor="ctr"/>
                </a:tc>
                <a:tc>
                  <a:txBody>
                    <a:bodyPr/>
                    <a:lstStyle/>
                    <a:p>
                      <a:pPr algn="ctr"/>
                      <a:r>
                        <a:rPr kumimoji="1" lang="ja-JP" altLang="en-US" sz="1600" dirty="0">
                          <a:solidFill>
                            <a:schemeClr val="bg1"/>
                          </a:solidFill>
                        </a:rPr>
                        <a:t>サービス・活動内容のイメージ</a:t>
                      </a:r>
                      <a:endParaRPr kumimoji="1" lang="en-US" altLang="ja-JP" sz="1600" dirty="0">
                        <a:solidFill>
                          <a:schemeClr val="bg1"/>
                        </a:solidFill>
                      </a:endParaRPr>
                    </a:p>
                  </a:txBody>
                  <a:tcPr anchor="ctr"/>
                </a:tc>
                <a:tc>
                  <a:txBody>
                    <a:bodyPr/>
                    <a:lstStyle/>
                    <a:p>
                      <a:pPr algn="ctr"/>
                      <a:r>
                        <a:rPr kumimoji="1" lang="ja-JP" altLang="en-US" sz="1600" dirty="0"/>
                        <a:t>実施主体</a:t>
                      </a:r>
                      <a:endParaRPr kumimoji="1" lang="en-US" altLang="ja-JP" sz="1100" dirty="0"/>
                    </a:p>
                    <a:p>
                      <a:pPr algn="ctr"/>
                      <a:r>
                        <a:rPr kumimoji="1" lang="ja-JP" altLang="en-US" sz="1100" dirty="0"/>
                        <a:t>（民間企業、住民等）</a:t>
                      </a:r>
                    </a:p>
                    <a:p>
                      <a:pPr algn="ctr"/>
                      <a:endParaRPr kumimoji="1" lang="ja-JP" altLang="en-US" sz="1600" dirty="0">
                        <a:solidFill>
                          <a:srgbClr val="FF0000"/>
                        </a:solidFill>
                      </a:endParaRPr>
                    </a:p>
                  </a:txBody>
                  <a:tcPr marL="180000" marT="144000" marB="0" anchor="b" anchorCtr="1"/>
                </a:tc>
                <a:tc>
                  <a:txBody>
                    <a:bodyPr/>
                    <a:lstStyle/>
                    <a:p>
                      <a:pPr algn="ctr"/>
                      <a:r>
                        <a:rPr kumimoji="1" lang="ja-JP" altLang="en-US" sz="1600" dirty="0"/>
                        <a:t>支援の提供者</a:t>
                      </a:r>
                      <a:endParaRPr kumimoji="1" lang="en-US" altLang="ja-JP" sz="1600" dirty="0"/>
                    </a:p>
                    <a:p>
                      <a:pPr algn="ctr"/>
                      <a:r>
                        <a:rPr kumimoji="1" lang="ja-JP" altLang="en-US" sz="1100" dirty="0"/>
                        <a:t>（ボランティア、専門職等）</a:t>
                      </a:r>
                      <a:endParaRPr kumimoji="1" lang="ja-JP" altLang="en-US" sz="1200" dirty="0"/>
                    </a:p>
                  </a:txBody>
                  <a:tcPr anchor="ctr"/>
                </a:tc>
                <a:extLst>
                  <a:ext uri="{0D108BD9-81ED-4DB2-BD59-A6C34878D82A}">
                    <a16:rowId xmlns:a16="http://schemas.microsoft.com/office/drawing/2014/main" val="736894151"/>
                  </a:ext>
                </a:extLst>
              </a:tr>
              <a:tr h="1769236">
                <a:tc>
                  <a:txBody>
                    <a:bodyPr/>
                    <a:lstStyle/>
                    <a:p>
                      <a:pPr algn="l"/>
                      <a:endParaRPr kumimoji="1" lang="ja-JP" altLang="en-US" sz="1400" dirty="0"/>
                    </a:p>
                  </a:txBody>
                  <a:tcPr anchor="ctr"/>
                </a:tc>
                <a:tc>
                  <a:txBody>
                    <a:bodyPr/>
                    <a:lstStyle/>
                    <a:p>
                      <a:pPr algn="l"/>
                      <a:endParaRPr kumimoji="1" lang="ja-JP" altLang="en-US" sz="1400" dirty="0"/>
                    </a:p>
                  </a:txBody>
                  <a:tcPr anchor="ctr"/>
                </a:tc>
                <a:tc>
                  <a:txBody>
                    <a:bodyPr/>
                    <a:lstStyle/>
                    <a:p>
                      <a:pPr algn="l"/>
                      <a:endParaRPr kumimoji="1" lang="ja-JP" altLang="en-US" sz="1400" dirty="0"/>
                    </a:p>
                  </a:txBody>
                  <a:tcPr anchor="ctr"/>
                </a:tc>
                <a:tc>
                  <a:txBody>
                    <a:bodyPr/>
                    <a:lstStyle/>
                    <a:p>
                      <a:pPr algn="l"/>
                      <a:endParaRPr kumimoji="1" lang="en-US" altLang="ja-JP" sz="1400" dirty="0"/>
                    </a:p>
                  </a:txBody>
                  <a:tcPr anchor="ctr"/>
                </a:tc>
                <a:extLst>
                  <a:ext uri="{0D108BD9-81ED-4DB2-BD59-A6C34878D82A}">
                    <a16:rowId xmlns:a16="http://schemas.microsoft.com/office/drawing/2014/main" val="1527904358"/>
                  </a:ext>
                </a:extLst>
              </a:tr>
              <a:tr h="1769236">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604871863"/>
                  </a:ext>
                </a:extLst>
              </a:tr>
              <a:tr h="1769236">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3829434288"/>
                  </a:ext>
                </a:extLst>
              </a:tr>
            </a:tbl>
          </a:graphicData>
        </a:graphic>
      </p:graphicFrame>
      <p:sp>
        <p:nvSpPr>
          <p:cNvPr id="3" name="テキスト ボックス 2">
            <a:extLst>
              <a:ext uri="{FF2B5EF4-FFF2-40B4-BE49-F238E27FC236}">
                <a16:creationId xmlns:a16="http://schemas.microsoft.com/office/drawing/2014/main" id="{5E956845-0046-9ADC-1DBB-09EFD10272D3}"/>
              </a:ext>
            </a:extLst>
          </p:cNvPr>
          <p:cNvSpPr txBox="1"/>
          <p:nvPr/>
        </p:nvSpPr>
        <p:spPr>
          <a:xfrm>
            <a:off x="10186736" y="144379"/>
            <a:ext cx="1822723" cy="369332"/>
          </a:xfrm>
          <a:prstGeom prst="rect">
            <a:avLst/>
          </a:prstGeom>
          <a:noFill/>
          <a:ln>
            <a:solidFill>
              <a:schemeClr val="tx1"/>
            </a:solidFill>
          </a:ln>
        </p:spPr>
        <p:txBody>
          <a:bodyPr wrap="square" rtlCol="0">
            <a:spAutoFit/>
          </a:bodyPr>
          <a:lstStyle/>
          <a:p>
            <a:pPr algn="ctr"/>
            <a:r>
              <a:rPr kumimoji="1" lang="ja-JP" altLang="en-US" dirty="0"/>
              <a:t>ワークシート２</a:t>
            </a:r>
          </a:p>
        </p:txBody>
      </p:sp>
    </p:spTree>
    <p:extLst>
      <p:ext uri="{BB962C8B-B14F-4D97-AF65-F5344CB8AC3E}">
        <p14:creationId xmlns:p14="http://schemas.microsoft.com/office/powerpoint/2010/main" val="231991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9">
            <a:extLst>
              <a:ext uri="{FF2B5EF4-FFF2-40B4-BE49-F238E27FC236}">
                <a16:creationId xmlns:a16="http://schemas.microsoft.com/office/drawing/2014/main" id="{598E414E-E824-B4B8-40A6-81A53B9F174B}"/>
              </a:ext>
            </a:extLst>
          </p:cNvPr>
          <p:cNvGraphicFramePr>
            <a:graphicFrameLocks noGrp="1"/>
          </p:cNvGraphicFramePr>
          <p:nvPr>
            <p:extLst>
              <p:ext uri="{D42A27DB-BD31-4B8C-83A1-F6EECF244321}">
                <p14:modId xmlns:p14="http://schemas.microsoft.com/office/powerpoint/2010/main" val="424962610"/>
              </p:ext>
            </p:extLst>
          </p:nvPr>
        </p:nvGraphicFramePr>
        <p:xfrm>
          <a:off x="720436" y="1968052"/>
          <a:ext cx="11379200" cy="4834195"/>
        </p:xfrm>
        <a:graphic>
          <a:graphicData uri="http://schemas.openxmlformats.org/drawingml/2006/table">
            <a:tbl>
              <a:tblPr firstRow="1" bandRow="1">
                <a:tableStyleId>{5940675A-B579-460E-94D1-54222C63F5DA}</a:tableStyleId>
              </a:tblPr>
              <a:tblGrid>
                <a:gridCol w="943974">
                  <a:extLst>
                    <a:ext uri="{9D8B030D-6E8A-4147-A177-3AD203B41FA5}">
                      <a16:colId xmlns:a16="http://schemas.microsoft.com/office/drawing/2014/main" val="3456625329"/>
                    </a:ext>
                  </a:extLst>
                </a:gridCol>
                <a:gridCol w="2242398">
                  <a:extLst>
                    <a:ext uri="{9D8B030D-6E8A-4147-A177-3AD203B41FA5}">
                      <a16:colId xmlns:a16="http://schemas.microsoft.com/office/drawing/2014/main" val="3229933924"/>
                    </a:ext>
                  </a:extLst>
                </a:gridCol>
                <a:gridCol w="1374823">
                  <a:extLst>
                    <a:ext uri="{9D8B030D-6E8A-4147-A177-3AD203B41FA5}">
                      <a16:colId xmlns:a16="http://schemas.microsoft.com/office/drawing/2014/main" val="3802470083"/>
                    </a:ext>
                  </a:extLst>
                </a:gridCol>
                <a:gridCol w="1374823">
                  <a:extLst>
                    <a:ext uri="{9D8B030D-6E8A-4147-A177-3AD203B41FA5}">
                      <a16:colId xmlns:a16="http://schemas.microsoft.com/office/drawing/2014/main" val="3090841753"/>
                    </a:ext>
                  </a:extLst>
                </a:gridCol>
                <a:gridCol w="2518962">
                  <a:extLst>
                    <a:ext uri="{9D8B030D-6E8A-4147-A177-3AD203B41FA5}">
                      <a16:colId xmlns:a16="http://schemas.microsoft.com/office/drawing/2014/main" val="3227355197"/>
                    </a:ext>
                  </a:extLst>
                </a:gridCol>
                <a:gridCol w="2518962">
                  <a:extLst>
                    <a:ext uri="{9D8B030D-6E8A-4147-A177-3AD203B41FA5}">
                      <a16:colId xmlns:a16="http://schemas.microsoft.com/office/drawing/2014/main" val="4169818982"/>
                    </a:ext>
                  </a:extLst>
                </a:gridCol>
                <a:gridCol w="405258">
                  <a:extLst>
                    <a:ext uri="{9D8B030D-6E8A-4147-A177-3AD203B41FA5}">
                      <a16:colId xmlns:a16="http://schemas.microsoft.com/office/drawing/2014/main" val="3976448648"/>
                    </a:ext>
                  </a:extLst>
                </a:gridCol>
              </a:tblGrid>
              <a:tr h="205313">
                <a:tc rowSpan="3">
                  <a:txBody>
                    <a:bodyPr/>
                    <a:lstStyle/>
                    <a:p>
                      <a:pPr algn="ct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solidFill>
                  </a:tcPr>
                </a:tc>
                <a:tc rowSpan="3">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bg1"/>
                          </a:solidFill>
                          <a:latin typeface="Meiryo UI" panose="020B0604030504040204" pitchFamily="50" charset="-128"/>
                          <a:ea typeface="Meiryo UI" panose="020B0604030504040204" pitchFamily="50" charset="-128"/>
                        </a:rPr>
                        <a:t>従前相当サービス</a:t>
                      </a:r>
                      <a:endParaRPr kumimoji="1" lang="en-US" altLang="ja-JP"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r>
                        <a:rPr kumimoji="1" lang="ja-JP" altLang="en-US" sz="800" dirty="0">
                          <a:solidFill>
                            <a:schemeClr val="bg1"/>
                          </a:solidFill>
                          <a:latin typeface="Meiryo UI" panose="020B0604030504040204" pitchFamily="50" charset="-128"/>
                          <a:ea typeface="Meiryo UI" panose="020B0604030504040204" pitchFamily="50" charset="-128"/>
                        </a:rPr>
                        <a:t>多様なサービス・活動</a:t>
                      </a:r>
                      <a:endParaRPr kumimoji="1" lang="en-US" altLang="ja-JP"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4203730628"/>
                  </a:ext>
                </a:extLst>
              </a:tr>
              <a:tr h="322635">
                <a:tc vMerge="1">
                  <a:txBody>
                    <a:bodyPr/>
                    <a:lstStyle/>
                    <a:p>
                      <a:pPr algn="ctr"/>
                      <a:endParaRPr kumimoji="1" lang="ja-JP" altLang="en-US"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サービス・活動</a:t>
                      </a:r>
                      <a:r>
                        <a:rPr kumimoji="1" lang="en-US" altLang="ja-JP" sz="800" dirty="0">
                          <a:solidFill>
                            <a:schemeClr val="bg1"/>
                          </a:solidFill>
                          <a:latin typeface="Meiryo UI" panose="020B0604030504040204" pitchFamily="50" charset="-128"/>
                          <a:ea typeface="Meiryo UI" panose="020B0604030504040204" pitchFamily="50" charset="-128"/>
                        </a:rPr>
                        <a:t>A</a:t>
                      </a:r>
                    </a:p>
                    <a:p>
                      <a:pPr algn="ctr"/>
                      <a:r>
                        <a:rPr kumimoji="1" lang="ja-JP" altLang="en-US" sz="800" dirty="0">
                          <a:solidFill>
                            <a:schemeClr val="bg1"/>
                          </a:solidFill>
                          <a:latin typeface="Meiryo UI" panose="020B0604030504040204" pitchFamily="50" charset="-128"/>
                          <a:ea typeface="Meiryo UI" panose="020B0604030504040204" pitchFamily="50" charset="-128"/>
                        </a:rPr>
                        <a:t>（多様な主体によるサービス・活動）</a:t>
                      </a:r>
                      <a:endParaRPr kumimoji="1" lang="en-US" altLang="ja-JP" sz="8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endParaRPr kumimoji="1" lang="ja-JP" altLang="en-US" sz="10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サービス・活動</a:t>
                      </a:r>
                      <a:r>
                        <a:rPr kumimoji="1" lang="en-US" altLang="ja-JP" sz="800" dirty="0">
                          <a:solidFill>
                            <a:schemeClr val="bg1"/>
                          </a:solidFill>
                          <a:latin typeface="Meiryo UI" panose="020B0604030504040204" pitchFamily="50" charset="-128"/>
                          <a:ea typeface="Meiryo UI" panose="020B0604030504040204" pitchFamily="50" charset="-128"/>
                        </a:rPr>
                        <a:t>B</a:t>
                      </a:r>
                      <a:r>
                        <a:rPr kumimoji="1" lang="ja-JP" altLang="en-US" sz="800" dirty="0">
                          <a:solidFill>
                            <a:schemeClr val="bg1"/>
                          </a:solidFill>
                          <a:latin typeface="Meiryo UI" panose="020B0604030504040204" pitchFamily="50" charset="-128"/>
                          <a:ea typeface="Meiryo UI" panose="020B0604030504040204" pitchFamily="50" charset="-128"/>
                        </a:rPr>
                        <a:t>、</a:t>
                      </a:r>
                      <a:endParaRPr kumimoji="1" lang="en-US" altLang="ja-JP" sz="800" dirty="0">
                        <a:solidFill>
                          <a:schemeClr val="bg1"/>
                        </a:solidFill>
                        <a:latin typeface="Meiryo UI" panose="020B0604030504040204" pitchFamily="50" charset="-128"/>
                        <a:ea typeface="Meiryo UI" panose="020B0604030504040204" pitchFamily="50" charset="-128"/>
                      </a:endParaRPr>
                    </a:p>
                    <a:p>
                      <a:pPr algn="ctr"/>
                      <a:r>
                        <a:rPr kumimoji="1" lang="ja-JP" altLang="en-US" sz="800" dirty="0">
                          <a:solidFill>
                            <a:schemeClr val="bg1"/>
                          </a:solidFill>
                          <a:latin typeface="Meiryo UI" panose="020B0604030504040204" pitchFamily="50" charset="-128"/>
                          <a:ea typeface="Meiryo UI" panose="020B0604030504040204" pitchFamily="50" charset="-128"/>
                        </a:rPr>
                        <a:t>サービス・活動</a:t>
                      </a:r>
                      <a:r>
                        <a:rPr kumimoji="1" lang="en-US" altLang="ja-JP" sz="800" dirty="0">
                          <a:solidFill>
                            <a:schemeClr val="bg1"/>
                          </a:solidFill>
                          <a:latin typeface="Meiryo UI" panose="020B0604030504040204" pitchFamily="50" charset="-128"/>
                          <a:ea typeface="Meiryo UI" panose="020B0604030504040204" pitchFamily="50" charset="-128"/>
                        </a:rPr>
                        <a:t>D</a:t>
                      </a:r>
                      <a:r>
                        <a:rPr kumimoji="1" lang="ja-JP" altLang="en-US" sz="800" dirty="0">
                          <a:solidFill>
                            <a:schemeClr val="bg1"/>
                          </a:solidFill>
                          <a:latin typeface="Meiryo UI" panose="020B0604030504040204" pitchFamily="50" charset="-128"/>
                          <a:ea typeface="Meiryo UI" panose="020B0604030504040204" pitchFamily="50" charset="-128"/>
                        </a:rPr>
                        <a:t>（訪問型のみ）</a:t>
                      </a:r>
                      <a:endParaRPr kumimoji="1" lang="en-US" altLang="ja-JP" sz="800" dirty="0">
                        <a:solidFill>
                          <a:schemeClr val="bg1"/>
                        </a:solidFill>
                        <a:latin typeface="Meiryo UI" panose="020B0604030504040204" pitchFamily="50" charset="-128"/>
                        <a:ea typeface="Meiryo UI" panose="020B0604030504040204" pitchFamily="50" charset="-128"/>
                      </a:endParaRPr>
                    </a:p>
                    <a:p>
                      <a:pPr algn="ctr"/>
                      <a:r>
                        <a:rPr kumimoji="1" lang="ja-JP" altLang="en-US" sz="800" dirty="0">
                          <a:solidFill>
                            <a:schemeClr val="bg1"/>
                          </a:solidFill>
                          <a:latin typeface="Meiryo UI" panose="020B0604030504040204" pitchFamily="50" charset="-128"/>
                          <a:ea typeface="Meiryo UI" panose="020B0604030504040204" pitchFamily="50" charset="-128"/>
                        </a:rPr>
                        <a:t>（住民主体によるサービス・活動）</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サービス・活動Ｃ</a:t>
                      </a:r>
                      <a:endParaRPr kumimoji="1" lang="en-US" altLang="ja-JP" sz="800" dirty="0">
                        <a:solidFill>
                          <a:schemeClr val="bg1"/>
                        </a:solidFill>
                        <a:latin typeface="Meiryo UI" panose="020B0604030504040204" pitchFamily="50" charset="-128"/>
                        <a:ea typeface="Meiryo UI" panose="020B0604030504040204" pitchFamily="50" charset="-128"/>
                      </a:endParaRPr>
                    </a:p>
                    <a:p>
                      <a:pPr algn="ctr"/>
                      <a:r>
                        <a:rPr kumimoji="1" lang="ja-JP" altLang="en-US" sz="800" dirty="0">
                          <a:solidFill>
                            <a:schemeClr val="bg1"/>
                          </a:solidFill>
                          <a:latin typeface="Meiryo UI" panose="020B0604030504040204" pitchFamily="50" charset="-128"/>
                          <a:ea typeface="Meiryo UI" panose="020B0604030504040204" pitchFamily="50" charset="-128"/>
                        </a:rPr>
                        <a:t>（短期集中予防サービス）</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その他</a:t>
                      </a:r>
                    </a:p>
                  </a:txBody>
                  <a:tcPr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43695318"/>
                  </a:ext>
                </a:extLst>
              </a:tr>
              <a:tr h="205313">
                <a:tc vMerge="1">
                  <a:txBody>
                    <a:bodyPr/>
                    <a:lstStyle/>
                    <a:p>
                      <a:pPr algn="ctr"/>
                      <a:endParaRPr kumimoji="1" lang="ja-JP" altLang="en-US"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指定</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bg1"/>
                          </a:solidFill>
                          <a:latin typeface="Meiryo UI" panose="020B0604030504040204" pitchFamily="50" charset="-128"/>
                          <a:ea typeface="Meiryo UI" panose="020B0604030504040204" pitchFamily="50" charset="-128"/>
                        </a:rPr>
                        <a:t>委託</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sz="1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sz="1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87935157"/>
                  </a:ext>
                </a:extLst>
              </a:tr>
              <a:tr h="205313">
                <a:tc>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実施手法</a:t>
                      </a: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eiryo UI" panose="020B0604030504040204" pitchFamily="50" charset="-128"/>
                          <a:ea typeface="Meiryo UI" panose="020B0604030504040204" pitchFamily="50" charset="-128"/>
                        </a:rPr>
                        <a:t>指定事業者が行うもの（第１号事業支給費の支給）</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marL="0" marR="0" lvl="0" indent="0" algn="ctr" defTabSz="833532"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eiryo UI" panose="020B0604030504040204" pitchFamily="50" charset="-128"/>
                          <a:ea typeface="Meiryo UI" panose="020B0604030504040204" pitchFamily="50" charset="-128"/>
                        </a:rPr>
                        <a:t>委託費の支払い</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活動団体等に対する補助・助成</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委託費の支払い</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rowSpan="11">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これらによらないもの　（委託と補助の組み合わせなど）</a:t>
                      </a:r>
                    </a:p>
                  </a:txBody>
                  <a:tcPr vert="eaVert" anchor="ctr">
                    <a:lnL w="12700" cap="flat" cmpd="sng" algn="ctr">
                      <a:solidFill>
                        <a:schemeClr val="accent1">
                          <a:lumMod val="40000"/>
                          <a:lumOff val="6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02475060"/>
                  </a:ext>
                </a:extLst>
              </a:tr>
              <a:tr h="439957">
                <a:tc>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想定される</a:t>
                      </a:r>
                      <a:endParaRPr kumimoji="1" lang="en-US" altLang="ja-JP" sz="800" b="0" dirty="0">
                        <a:solidFill>
                          <a:schemeClr val="bg1"/>
                        </a:solidFill>
                        <a:latin typeface="Meiryo UI" panose="020B0604030504040204" pitchFamily="50" charset="-128"/>
                        <a:ea typeface="Meiryo UI" panose="020B0604030504040204" pitchFamily="50" charset="-128"/>
                      </a:endParaRPr>
                    </a:p>
                    <a:p>
                      <a:pPr algn="ctr"/>
                      <a:r>
                        <a:rPr kumimoji="1" lang="ja-JP" altLang="en-US" sz="800" b="0" dirty="0">
                          <a:solidFill>
                            <a:schemeClr val="bg1"/>
                          </a:solidFill>
                          <a:latin typeface="Meiryo UI" panose="020B0604030504040204" pitchFamily="50" charset="-128"/>
                          <a:ea typeface="Meiryo UI" panose="020B0604030504040204" pitchFamily="50" charset="-128"/>
                        </a:rPr>
                        <a:t>実施主体</a:t>
                      </a: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介護サービス事業者等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indent="68263"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（訪問介護・通所介護等事業者）</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介護サービス事業者等以外の多様な主体</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（介護サービス事業者等）</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indent="-171450" algn="l">
                        <a:buClr>
                          <a:schemeClr val="tx2"/>
                        </a:buClr>
                        <a:buFont typeface="Wingdings" panose="05000000000000000000" pitchFamily="2" charset="2"/>
                        <a:buChar char="l"/>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ボランティア活動など地域住民の主体的な活動を行う団体</a:t>
                      </a: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当該活動を支援する団体</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保健医療に関する専門的な知識を有する者が置かれる団体・機関等</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171450" indent="-171450" algn="l">
                        <a:buClr>
                          <a:schemeClr val="tx2"/>
                        </a:buClr>
                        <a:buFont typeface="Wingdings" panose="05000000000000000000" pitchFamily="2" charset="2"/>
                        <a:buChar char="l"/>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248827677"/>
                  </a:ext>
                </a:extLst>
              </a:tr>
              <a:tr h="205313">
                <a:tc>
                  <a:txBody>
                    <a:bodyPr/>
                    <a:lstStyle/>
                    <a:p>
                      <a:pPr algn="ctr"/>
                      <a:r>
                        <a:rPr kumimoji="1" lang="ja-JP" altLang="en-US" sz="800" b="0">
                          <a:solidFill>
                            <a:schemeClr val="bg1"/>
                          </a:solidFill>
                          <a:latin typeface="Meiryo UI" panose="020B0604030504040204" pitchFamily="50" charset="-128"/>
                          <a:ea typeface="Meiryo UI" panose="020B0604030504040204" pitchFamily="50" charset="-128"/>
                        </a:rPr>
                        <a:t>基準</a:t>
                      </a:r>
                      <a:endParaRPr kumimoji="1" lang="en-US" altLang="ja-JP"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国が定める基準</a:t>
                      </a:r>
                      <a:r>
                        <a:rPr kumimoji="1" lang="en-US" altLang="ja-JP" sz="600" b="0" dirty="0">
                          <a:solidFill>
                            <a:schemeClr val="tx1"/>
                          </a:solidFill>
                          <a:latin typeface="Meiryo UI" panose="020B0604030504040204" pitchFamily="50" charset="-128"/>
                          <a:ea typeface="Meiryo UI" panose="020B0604030504040204" pitchFamily="50" charset="-128"/>
                        </a:rPr>
                        <a:t>※1</a:t>
                      </a:r>
                      <a:r>
                        <a:rPr kumimoji="1" lang="ja-JP" altLang="en-US" sz="800" b="0" dirty="0">
                          <a:solidFill>
                            <a:schemeClr val="tx1"/>
                          </a:solidFill>
                          <a:latin typeface="Meiryo UI" panose="020B0604030504040204" pitchFamily="50" charset="-128"/>
                          <a:ea typeface="Meiryo UI" panose="020B0604030504040204" pitchFamily="50" charset="-128"/>
                        </a:rPr>
                        <a:t>を例にしたもの</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サービス・活動の内容に応じて市町村が定めるもの</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ap="flat" cmpd="sng" algn="ctr">
                      <a:solidFill>
                        <a:schemeClr val="accent1">
                          <a:lumMod val="60000"/>
                          <a:lumOff val="4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ap="flat" cmpd="sng" algn="ctr">
                      <a:solidFill>
                        <a:schemeClr val="accent1">
                          <a:lumMod val="40000"/>
                          <a:lumOff val="6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ap="flat" cmpd="sng" algn="ctr">
                      <a:solidFill>
                        <a:schemeClr val="accent1">
                          <a:lumMod val="40000"/>
                          <a:lumOff val="60000"/>
                        </a:schemeClr>
                      </a:solidFill>
                      <a:prstDash val="solid"/>
                      <a:round/>
                      <a:headEnd type="none" w="med" len="med"/>
                      <a:tailEnd type="none" w="med" len="med"/>
                    </a:lnT>
                  </a:tcPr>
                </a:tc>
                <a:tc v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19042680"/>
                  </a:ext>
                </a:extLst>
              </a:tr>
              <a:tr h="205313">
                <a:tc rowSpan="2">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費用</a:t>
                      </a:r>
                      <a:endParaRPr kumimoji="1" lang="en-US" altLang="ja-JP" sz="8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indent="0" algn="ct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国が定める額</a:t>
                      </a:r>
                      <a:r>
                        <a:rPr kumimoji="1" lang="en-US" altLang="ja-JP" sz="6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（単位数）</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rowSpan="2" gridSpan="3">
                  <a:txBody>
                    <a:bodyPr/>
                    <a:lstStyle/>
                    <a:p>
                      <a:pPr marL="0" indent="0" algn="ct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サービス・活動の内容に応じて市町村が定める額</a:t>
                      </a:r>
                    </a:p>
                  </a:txBody>
                  <a:tcPr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tcPr>
                </a:tc>
                <a:tc rowSpan="2"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tcPr>
                </a:tc>
                <a:tc vMerge="1">
                  <a:txBody>
                    <a:bodyPr/>
                    <a:lstStyle/>
                    <a:p>
                      <a:pPr marL="171450" marR="0" lvl="0" indent="-171450" algn="l" defTabSz="833532"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93919799"/>
                  </a:ext>
                </a:extLst>
              </a:tr>
              <a:tr h="205313">
                <a:tc vMerge="1">
                  <a:txBody>
                    <a:bodyPr/>
                    <a:lstStyle/>
                    <a:p>
                      <a:endParaRPr kumimoji="1" lang="ja-JP" altLang="en-US"/>
                    </a:p>
                  </a:txBody>
                  <a:tcPr/>
                </a:tc>
                <a:tc>
                  <a:txBody>
                    <a:bodyPr/>
                    <a:lstStyle/>
                    <a:p>
                      <a:pPr marL="0" indent="0" algn="ct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額の変更のみ可</a:t>
                      </a: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加算設定も可</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60604227"/>
                  </a:ext>
                </a:extLst>
              </a:tr>
              <a:tr h="557279">
                <a:tc>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対象者</a:t>
                      </a: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要支援者・事業対象者</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要支援者・事業対象者</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継続利用要介護者</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ap="flat" cmpd="sng" algn="ctr">
                      <a:solidFill>
                        <a:schemeClr val="accent1">
                          <a:lumMod val="40000"/>
                          <a:lumOff val="60000"/>
                        </a:schemeClr>
                      </a:solidFill>
                      <a:prstDash val="solid"/>
                      <a:round/>
                      <a:headEnd type="none" w="med" len="med"/>
                      <a:tailEnd type="none" w="med" len="med"/>
                    </a:lnT>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要支援者・事業対象者</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zh-TW" altLang="en-US" sz="800" b="0" dirty="0">
                          <a:solidFill>
                            <a:schemeClr val="tx1"/>
                          </a:solidFill>
                          <a:latin typeface="Meiryo UI" panose="020B0604030504040204" pitchFamily="50" charset="-128"/>
                          <a:ea typeface="Meiryo UI" panose="020B0604030504040204" pitchFamily="50" charset="-128"/>
                        </a:rPr>
                        <a:t>継続利用要介護者</a:t>
                      </a:r>
                      <a:endParaRPr kumimoji="1" lang="ja-JP" altLang="en-US" sz="800" b="0" dirty="0">
                        <a:solidFill>
                          <a:schemeClr val="tx1"/>
                        </a:solidFill>
                        <a:latin typeface="Meiryo UI" panose="020B0604030504040204" pitchFamily="50" charset="-128"/>
                        <a:ea typeface="Meiryo UI" panose="020B0604030504040204" pitchFamily="50" charset="-128"/>
                      </a:endParaRPr>
                    </a:p>
                    <a:p>
                      <a:pPr marL="184150" indent="-120650" algn="l">
                        <a:buClr>
                          <a:schemeClr val="accent1"/>
                        </a:buClr>
                        <a:buFont typeface="Wingdings" panose="05000000000000000000" pitchFamily="2" charset="2"/>
                        <a:buNone/>
                      </a:pPr>
                      <a:r>
                        <a:rPr kumimoji="1" lang="en-US" altLang="ja-JP" sz="700" b="0" dirty="0">
                          <a:solidFill>
                            <a:schemeClr val="tx1"/>
                          </a:solidFill>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対象者以外の地域住民が参加することも想定</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要支援者・事業対象者のうち、目標達成のための計画的な支援を短期集中的に行うことにより、介護予防・自立支援の効果が増大すると認められる者</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extLst>
                  <a:ext uri="{0D108BD9-81ED-4DB2-BD59-A6C34878D82A}">
                    <a16:rowId xmlns:a16="http://schemas.microsoft.com/office/drawing/2014/main" val="1670752570"/>
                  </a:ext>
                </a:extLst>
              </a:tr>
              <a:tr h="659935">
                <a:tc>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サービス内容</a:t>
                      </a:r>
                      <a:endParaRPr kumimoji="1" lang="en-US" altLang="ja-JP" sz="800" b="0" dirty="0">
                        <a:solidFill>
                          <a:schemeClr val="bg1"/>
                        </a:solidFill>
                        <a:latin typeface="Meiryo UI" panose="020B0604030504040204" pitchFamily="50" charset="-128"/>
                        <a:ea typeface="Meiryo UI" panose="020B0604030504040204" pitchFamily="50" charset="-128"/>
                      </a:endParaRPr>
                    </a:p>
                    <a:p>
                      <a:pPr algn="ctr"/>
                      <a:r>
                        <a:rPr kumimoji="1" lang="ja-JP" altLang="en-US" sz="800" b="0" dirty="0">
                          <a:solidFill>
                            <a:schemeClr val="bg1"/>
                          </a:solidFill>
                          <a:latin typeface="Meiryo UI" panose="020B0604030504040204" pitchFamily="50" charset="-128"/>
                          <a:ea typeface="Meiryo UI" panose="020B0604030504040204" pitchFamily="50" charset="-128"/>
                        </a:rPr>
                        <a:t>（訪問型）</a:t>
                      </a:r>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indent="0"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旧介護予防訪問介護と同様*</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85725" indent="-85725" algn="l">
                        <a:buClr>
                          <a:schemeClr val="accent1"/>
                        </a:buClr>
                        <a:buFont typeface="Wingdings" panose="05000000000000000000" pitchFamily="2" charset="2"/>
                        <a:buNone/>
                      </a:pPr>
                      <a:r>
                        <a:rPr kumimoji="1" lang="ja-JP" altLang="en-US" sz="700" b="0" dirty="0">
                          <a:solidFill>
                            <a:schemeClr val="tx1"/>
                          </a:solidFill>
                          <a:latin typeface="Meiryo UI" panose="020B0604030504040204" pitchFamily="50" charset="-128"/>
                          <a:ea typeface="Meiryo UI" panose="020B0604030504040204" pitchFamily="50" charset="-128"/>
                        </a:rPr>
                        <a:t>*</a:t>
                      </a:r>
                      <a:r>
                        <a:rPr kumimoji="1" lang="en-US" altLang="ja-JP" sz="700" b="0" dirty="0">
                          <a:solidFill>
                            <a:schemeClr val="tx1"/>
                          </a:solidFill>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身体介護・生活援助に該当する内容を総合的かつ</a:t>
                      </a:r>
                      <a:r>
                        <a:rPr kumimoji="1" lang="ja-JP" altLang="en-US" sz="700" b="0">
                          <a:solidFill>
                            <a:schemeClr val="tx1"/>
                          </a:solidFill>
                          <a:latin typeface="Meiryo UI" panose="020B0604030504040204" pitchFamily="50" charset="-128"/>
                          <a:ea typeface="Meiryo UI" panose="020B0604030504040204" pitchFamily="50" charset="-128"/>
                        </a:rPr>
                        <a:t>偏りなく老計</a:t>
                      </a:r>
                      <a:r>
                        <a:rPr kumimoji="1" lang="en-US" altLang="ja-JP" sz="700" b="0" dirty="0">
                          <a:solidFill>
                            <a:schemeClr val="tx1"/>
                          </a:solidFill>
                          <a:latin typeface="Meiryo UI" panose="020B0604030504040204" pitchFamily="50" charset="-128"/>
                          <a:ea typeface="Meiryo UI" panose="020B0604030504040204" pitchFamily="50" charset="-128"/>
                        </a:rPr>
                        <a:t>10</a:t>
                      </a:r>
                      <a:r>
                        <a:rPr kumimoji="1" lang="ja-JP" altLang="en-US" sz="700" b="0" dirty="0">
                          <a:solidFill>
                            <a:schemeClr val="tx1"/>
                          </a:solidFill>
                          <a:latin typeface="Meiryo UI" panose="020B0604030504040204" pitchFamily="50" charset="-128"/>
                          <a:ea typeface="Meiryo UI" panose="020B0604030504040204" pitchFamily="50" charset="-128"/>
                        </a:rPr>
                        <a:t>号の範囲内で実施することが求められる</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高齢者が担い手となって活動（就労的活動を含む。）することができる活動</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介護予防のための地域住民等による見守り的援助の実施</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高齢者の生活支援のための掃除、買い物等の一部の支援*を行う活動　など</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indent="171450" algn="l">
                        <a:buClr>
                          <a:schemeClr val="accent1"/>
                        </a:buClr>
                        <a:buFont typeface="Wingdings" panose="05000000000000000000" pitchFamily="2" charset="2"/>
                        <a:buNone/>
                      </a:pPr>
                      <a:r>
                        <a:rPr kumimoji="1" lang="ja-JP" altLang="en-US" sz="700" b="0" dirty="0">
                          <a:solidFill>
                            <a:schemeClr val="tx1"/>
                          </a:solidFill>
                          <a:latin typeface="Meiryo UI" panose="020B0604030504040204" pitchFamily="50" charset="-128"/>
                          <a:ea typeface="Meiryo UI" panose="020B0604030504040204" pitchFamily="50" charset="-128"/>
                        </a:rPr>
                        <a:t>*</a:t>
                      </a:r>
                      <a:r>
                        <a:rPr kumimoji="1" lang="en-US" altLang="ja-JP" sz="700" b="0" dirty="0">
                          <a:solidFill>
                            <a:schemeClr val="tx1"/>
                          </a:solidFill>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市町村の判断により老計</a:t>
                      </a:r>
                      <a:r>
                        <a:rPr kumimoji="1" lang="en-US" altLang="ja-JP" sz="700" b="0" dirty="0">
                          <a:solidFill>
                            <a:schemeClr val="tx1"/>
                          </a:solidFill>
                          <a:latin typeface="Meiryo UI" panose="020B0604030504040204" pitchFamily="50" charset="-128"/>
                          <a:ea typeface="Meiryo UI" panose="020B0604030504040204" pitchFamily="50" charset="-128"/>
                        </a:rPr>
                        <a:t>10</a:t>
                      </a:r>
                      <a:r>
                        <a:rPr kumimoji="1" lang="ja-JP" altLang="en-US" sz="700" b="0" dirty="0">
                          <a:solidFill>
                            <a:schemeClr val="tx1"/>
                          </a:solidFill>
                          <a:latin typeface="Meiryo UI" panose="020B0604030504040204" pitchFamily="50" charset="-128"/>
                          <a:ea typeface="Meiryo UI" panose="020B0604030504040204" pitchFamily="50" charset="-128"/>
                        </a:rPr>
                        <a:t>号の範囲を越えてサービス・活動を行うことも可能</a:t>
                      </a:r>
                      <a:endParaRPr kumimoji="1" lang="en-US" altLang="ja-JP" sz="7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通院・買い物等の移動支援や移送前後の生活支援</a:t>
                      </a:r>
                      <a:r>
                        <a:rPr kumimoji="1" lang="ja-JP" altLang="en-US" sz="700" b="0" dirty="0">
                          <a:solidFill>
                            <a:schemeClr val="tx1"/>
                          </a:solidFill>
                          <a:latin typeface="Meiryo UI" panose="020B0604030504040204" pitchFamily="50" charset="-128"/>
                          <a:ea typeface="Meiryo UI" panose="020B0604030504040204" pitchFamily="50" charset="-128"/>
                        </a:rPr>
                        <a:t>（原則としてＢ・Ｄでの実施を想定）</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ap="flat" cmpd="sng" algn="ctr">
                      <a:solidFill>
                        <a:schemeClr val="accent1">
                          <a:lumMod val="40000"/>
                          <a:lumOff val="60000"/>
                        </a:schemeClr>
                      </a:solidFill>
                      <a:prstDash val="solid"/>
                      <a:round/>
                      <a:headEnd type="none" w="med" len="med"/>
                      <a:tailEnd type="none" w="med" len="med"/>
                    </a:lnT>
                  </a:tcPr>
                </a:tc>
                <a:tc rowSpan="3">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対象者に対し、３月以上６月以下の期間を定めて保健医療に関する専門的な知識を有する者により提供される短期集中的なサービス</a:t>
                      </a:r>
                    </a:p>
                  </a:txBody>
                  <a:tcPr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accent1">
                          <a:lumMod val="40000"/>
                          <a:lumOff val="6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val="1672742817"/>
                  </a:ext>
                </a:extLst>
              </a:tr>
              <a:tr h="557279">
                <a:tc rowSpan="2">
                  <a:txBody>
                    <a:bodyPr/>
                    <a:lstStyle/>
                    <a:p>
                      <a:pPr algn="ctr"/>
                      <a:r>
                        <a:rPr kumimoji="1" lang="ja-JP" altLang="en-US" sz="800" b="0">
                          <a:solidFill>
                            <a:schemeClr val="bg1"/>
                          </a:solidFill>
                          <a:latin typeface="Meiryo UI" panose="020B0604030504040204" pitchFamily="50" charset="-128"/>
                          <a:ea typeface="Meiryo UI" panose="020B0604030504040204" pitchFamily="50" charset="-128"/>
                        </a:rPr>
                        <a:t>サービス内容</a:t>
                      </a:r>
                      <a:endParaRPr kumimoji="1" lang="en-US" altLang="ja-JP" sz="800" b="0" dirty="0">
                        <a:solidFill>
                          <a:schemeClr val="bg1"/>
                        </a:solidFill>
                        <a:latin typeface="Meiryo UI" panose="020B0604030504040204" pitchFamily="50" charset="-128"/>
                        <a:ea typeface="Meiryo UI" panose="020B0604030504040204" pitchFamily="50" charset="-128"/>
                      </a:endParaRPr>
                    </a:p>
                    <a:p>
                      <a:pPr algn="ctr"/>
                      <a:r>
                        <a:rPr kumimoji="1" lang="ja-JP" altLang="en-US" sz="800" b="0">
                          <a:solidFill>
                            <a:schemeClr val="bg1"/>
                          </a:solidFill>
                          <a:latin typeface="Meiryo UI" panose="020B0604030504040204" pitchFamily="50" charset="-128"/>
                          <a:ea typeface="Meiryo UI" panose="020B0604030504040204" pitchFamily="50" charset="-128"/>
                        </a:rPr>
                        <a:t>（通所型）</a:t>
                      </a:r>
                      <a:endParaRPr kumimoji="1" lang="ja-JP" altLang="en-US"/>
                    </a:p>
                  </a:txBody>
                  <a:tcPr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pPr marL="109538" indent="-109538" algn="l">
                        <a:buClr>
                          <a:schemeClr val="accent1"/>
                        </a:buClr>
                        <a:buFont typeface="Wingdings" panose="05000000000000000000" pitchFamily="2" charset="2"/>
                        <a:buNone/>
                      </a:pPr>
                      <a:r>
                        <a:rPr kumimoji="1" lang="ja-JP" altLang="en-US" sz="700" b="0" dirty="0">
                          <a:solidFill>
                            <a:schemeClr val="tx1"/>
                          </a:solidFill>
                          <a:latin typeface="Meiryo UI" panose="020B0604030504040204" pitchFamily="50" charset="-128"/>
                          <a:ea typeface="Meiryo UI" panose="020B0604030504040204" pitchFamily="50" charset="-128"/>
                        </a:rPr>
                        <a:t>旧介護予防通所介護と同様*</a:t>
                      </a:r>
                      <a:endParaRPr kumimoji="1" lang="en-US" altLang="ja-JP" sz="700" b="0" dirty="0">
                        <a:solidFill>
                          <a:schemeClr val="tx1"/>
                        </a:solidFill>
                        <a:latin typeface="Meiryo UI" panose="020B0604030504040204" pitchFamily="50" charset="-128"/>
                        <a:ea typeface="Meiryo UI" panose="020B0604030504040204" pitchFamily="50" charset="-128"/>
                      </a:endParaRPr>
                    </a:p>
                    <a:p>
                      <a:pPr marL="82550" indent="-82550" algn="l">
                        <a:buClr>
                          <a:schemeClr val="accent1"/>
                        </a:buClr>
                        <a:buFont typeface="Arial" panose="020B0604020202020204" pitchFamily="34" charset="0"/>
                        <a:buNone/>
                      </a:pPr>
                      <a:r>
                        <a:rPr kumimoji="1" lang="ja-JP" altLang="en-US" sz="700" b="0" dirty="0">
                          <a:solidFill>
                            <a:schemeClr val="tx1"/>
                          </a:solidFill>
                          <a:latin typeface="Meiryo UI" panose="020B0604030504040204" pitchFamily="50" charset="-128"/>
                          <a:ea typeface="Meiryo UI" panose="020B0604030504040204" pitchFamily="50" charset="-128"/>
                        </a:rPr>
                        <a:t>* 運動器機能向上サービス、入浴支援、食事支援、送迎等を総合的に行うことが求められる</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a:lnL w="28575"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180975" indent="-180975">
                        <a:buClr>
                          <a:schemeClr val="accent1"/>
                        </a:buClr>
                        <a:buFont typeface="Wingdings" panose="05000000000000000000" pitchFamily="2" charset="2"/>
                        <a:buChar char="l"/>
                      </a:pPr>
                      <a:r>
                        <a:rPr kumimoji="1" lang="ja-JP" altLang="en-US" sz="800" dirty="0">
                          <a:latin typeface="Meiryo UI" panose="020B0604030504040204" pitchFamily="50" charset="-128"/>
                          <a:ea typeface="Meiryo UI" panose="020B0604030504040204" pitchFamily="50" charset="-128"/>
                        </a:rPr>
                        <a:t>高齢者が担い手となって活動（就労的活動を含む。）することができる活動</a:t>
                      </a:r>
                      <a:endParaRPr kumimoji="1" lang="en-US" altLang="ja-JP" sz="800" dirty="0">
                        <a:latin typeface="Meiryo UI" panose="020B0604030504040204" pitchFamily="50" charset="-128"/>
                        <a:ea typeface="Meiryo UI" panose="020B0604030504040204" pitchFamily="50" charset="-128"/>
                      </a:endParaRPr>
                    </a:p>
                    <a:p>
                      <a:pPr marL="180975" indent="-180975">
                        <a:buClr>
                          <a:schemeClr val="accent1"/>
                        </a:buClr>
                        <a:buFont typeface="Wingdings" panose="05000000000000000000" pitchFamily="2" charset="2"/>
                        <a:buChar char="l"/>
                      </a:pPr>
                      <a:r>
                        <a:rPr kumimoji="1" lang="ja-JP" altLang="en-US" sz="800" dirty="0">
                          <a:latin typeface="Meiryo UI" panose="020B0604030504040204" pitchFamily="50" charset="-128"/>
                          <a:ea typeface="Meiryo UI" panose="020B0604030504040204" pitchFamily="50" charset="-128"/>
                        </a:rPr>
                        <a:t>セルフケアの推進のため一定の期間を定めて行う運動習慣をつけるための活動</a:t>
                      </a:r>
                      <a:endParaRPr kumimoji="1" lang="en-US" altLang="ja-JP" sz="800" dirty="0">
                        <a:latin typeface="Meiryo UI" panose="020B0604030504040204" pitchFamily="50" charset="-128"/>
                        <a:ea typeface="Meiryo UI" panose="020B0604030504040204" pitchFamily="50" charset="-128"/>
                      </a:endParaRPr>
                    </a:p>
                    <a:p>
                      <a:pPr marL="180975" indent="-180975">
                        <a:buClr>
                          <a:schemeClr val="accent1"/>
                        </a:buClr>
                        <a:buFont typeface="Wingdings" panose="05000000000000000000" pitchFamily="2" charset="2"/>
                        <a:buChar char="l"/>
                      </a:pPr>
                      <a:r>
                        <a:rPr kumimoji="1" lang="ja-JP" altLang="en-US" sz="800" dirty="0">
                          <a:latin typeface="Meiryo UI" panose="020B0604030504040204" pitchFamily="50" charset="-128"/>
                          <a:ea typeface="Meiryo UI" panose="020B0604030504040204" pitchFamily="50" charset="-128"/>
                        </a:rPr>
                        <a:t>高齢者の社会参加のための生涯学習等を含む多様な活動を支援するもの</a:t>
                      </a:r>
                      <a:endParaRPr kumimoji="1" lang="en-US" altLang="ja-JP" sz="800" dirty="0">
                        <a:latin typeface="Meiryo UI" panose="020B0604030504040204" pitchFamily="50" charset="-128"/>
                        <a:ea typeface="Meiryo UI" panose="020B0604030504040204" pitchFamily="50" charset="-128"/>
                      </a:endParaRPr>
                    </a:p>
                    <a:p>
                      <a:pPr marL="180975" indent="-180975">
                        <a:buClr>
                          <a:schemeClr val="accent1"/>
                        </a:buClr>
                        <a:buFont typeface="Wingdings" panose="05000000000000000000" pitchFamily="2" charset="2"/>
                        <a:buChar char="l"/>
                      </a:pPr>
                      <a:r>
                        <a:rPr kumimoji="1" lang="ja-JP" altLang="en-US" sz="800" dirty="0">
                          <a:latin typeface="Meiryo UI" panose="020B0604030504040204" pitchFamily="50" charset="-128"/>
                          <a:ea typeface="Meiryo UI" panose="020B0604030504040204" pitchFamily="50" charset="-128"/>
                        </a:rPr>
                        <a:t>住民や地域の多様な主体相互の協力で行う入浴、食事等を支援する活動　など</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kumimoji="1" lang="ja-JP" altLang="en-US" dirty="0"/>
                    </a:p>
                  </a:txBody>
                  <a:tcPr>
                    <a:lnL w="12700" cap="flat" cmpd="sng" algn="ctr">
                      <a:solidFill>
                        <a:schemeClr val="accent1">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accent1">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lnL w="12700" cmpd="sng">
                      <a:noFill/>
                    </a:lnL>
                    <a:lnT w="12700" cap="flat" cmpd="sng" algn="ctr">
                      <a:solidFill>
                        <a:schemeClr val="accent1"/>
                      </a:solidFill>
                      <a:prstDash val="solid"/>
                      <a:round/>
                      <a:headEnd type="none" w="med" len="med"/>
                      <a:tailEnd type="none" w="med" len="med"/>
                    </a:lnT>
                  </a:tcPr>
                </a:tc>
                <a:tc v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13979653"/>
                  </a:ext>
                </a:extLst>
              </a:tr>
              <a:tr h="141337">
                <a:tc vMerge="1">
                  <a:txBody>
                    <a:bodyPr/>
                    <a:lstStyle/>
                    <a:p>
                      <a:endParaRPr kumimoji="1" lang="ja-JP" altLang="en-US"/>
                    </a:p>
                  </a:txBody>
                  <a:tcPr/>
                </a:tc>
                <a:tc vMerge="1">
                  <a:txBody>
                    <a:bodyPr/>
                    <a:lstStyle/>
                    <a:p>
                      <a:endParaRPr kumimoji="1" lang="ja-JP" altLang="en-US"/>
                    </a:p>
                  </a:txBody>
                  <a:tcPr/>
                </a:tc>
                <a:tc>
                  <a:txBody>
                    <a:bodyPr/>
                    <a:lstStyle/>
                    <a:p>
                      <a:pPr marL="0" indent="0">
                        <a:lnSpc>
                          <a:spcPts val="300"/>
                        </a:lnSpc>
                        <a:buClr>
                          <a:schemeClr val="accent1"/>
                        </a:buClr>
                        <a:buFont typeface="Wingdings" panose="05000000000000000000" pitchFamily="2" charset="2"/>
                        <a:buNone/>
                      </a:pPr>
                      <a:endParaRPr kumimoji="1" lang="ja-JP" altLang="en-US" sz="800" dirty="0">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171450" indent="-171450">
                        <a:lnSpc>
                          <a:spcPts val="300"/>
                        </a:lnSpc>
                        <a:buClr>
                          <a:schemeClr val="accent1"/>
                        </a:buClr>
                        <a:buFont typeface="Wingdings" panose="05000000000000000000" pitchFamily="2" charset="2"/>
                        <a:buChar char="l"/>
                      </a:pPr>
                      <a:r>
                        <a:rPr kumimoji="1" lang="ja-JP" altLang="en-US" sz="700" dirty="0">
                          <a:latin typeface="Meiryo UI" panose="020B0604030504040204" pitchFamily="50" charset="-128"/>
                          <a:ea typeface="Meiryo UI" panose="020B0604030504040204" pitchFamily="50" charset="-128"/>
                        </a:rPr>
                        <a:t>送迎のみの実施</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nSpc>
                          <a:spcPts val="300"/>
                        </a:lnSpc>
                      </a:pPr>
                      <a:endParaRPr kumimoji="1" lang="ja-JP" altLang="en-US" sz="8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55561805"/>
                  </a:ext>
                </a:extLst>
              </a:tr>
              <a:tr h="205313">
                <a:tc rowSpan="2">
                  <a:txBody>
                    <a:bodyPr/>
                    <a:lstStyle/>
                    <a:p>
                      <a:pPr algn="ctr"/>
                      <a:r>
                        <a:rPr kumimoji="1" lang="ja-JP" altLang="en-US" sz="800" b="0" dirty="0">
                          <a:solidFill>
                            <a:schemeClr val="bg1"/>
                          </a:solidFill>
                          <a:latin typeface="Meiryo UI" panose="020B0604030504040204" pitchFamily="50" charset="-128"/>
                          <a:ea typeface="Meiryo UI" panose="020B0604030504040204" pitchFamily="50" charset="-128"/>
                        </a:rPr>
                        <a:t>支援の</a:t>
                      </a:r>
                      <a:endParaRPr kumimoji="1" lang="en-US" altLang="ja-JP" sz="800" b="0" dirty="0">
                        <a:solidFill>
                          <a:schemeClr val="bg1"/>
                        </a:solidFill>
                        <a:latin typeface="Meiryo UI" panose="020B0604030504040204" pitchFamily="50" charset="-128"/>
                        <a:ea typeface="Meiryo UI" panose="020B0604030504040204" pitchFamily="50" charset="-128"/>
                      </a:endParaRPr>
                    </a:p>
                    <a:p>
                      <a:pPr algn="ctr"/>
                      <a:r>
                        <a:rPr kumimoji="1" lang="ja-JP" altLang="en-US" sz="800" b="0" dirty="0">
                          <a:solidFill>
                            <a:schemeClr val="bg1"/>
                          </a:solidFill>
                          <a:latin typeface="Meiryo UI" panose="020B0604030504040204" pitchFamily="50" charset="-128"/>
                          <a:ea typeface="Meiryo UI" panose="020B0604030504040204" pitchFamily="50" charset="-128"/>
                        </a:rPr>
                        <a:t>提供者</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09538" indent="-109538" algn="ctr">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国が定める基準による</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307975" indent="-6350" algn="ctr">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市町村が定める基準による</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lnT w="12700" cmpd="sng">
                      <a:noFill/>
                    </a:lnT>
                  </a:tcPr>
                </a:tc>
                <a:tc hMerge="1">
                  <a:txBody>
                    <a:bodyPr/>
                    <a:lstStyle/>
                    <a:p>
                      <a:pPr marL="171450" indent="-171450" algn="l">
                        <a:buClr>
                          <a:schemeClr val="accent1"/>
                        </a:buClr>
                        <a:buFont typeface="Wingdings" panose="05000000000000000000" pitchFamily="2" charset="2"/>
                        <a:buChar char="l"/>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indent="-171450" algn="l">
                        <a:buClr>
                          <a:schemeClr val="accent1"/>
                        </a:buClr>
                        <a:buFont typeface="Wingdings" panose="05000000000000000000" pitchFamily="2" charset="2"/>
                        <a:buChar char="l"/>
                      </a:pP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1">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8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accent1">
                          <a:lumMod val="40000"/>
                          <a:lumOff val="6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55995103"/>
                  </a:ext>
                </a:extLst>
              </a:tr>
              <a:tr h="557279">
                <a:tc vMerge="1">
                  <a:txBody>
                    <a:bodyPr/>
                    <a:lstStyle/>
                    <a:p>
                      <a:endParaRPr kumimoji="1" lang="ja-JP" altLang="en-US"/>
                    </a:p>
                  </a:txBody>
                  <a:tcPr>
                    <a:lnT w="12700" cap="flat" cmpd="sng" algn="ctr">
                      <a:solidFill>
                        <a:schemeClr val="bg1"/>
                      </a:solidFill>
                      <a:prstDash val="solid"/>
                      <a:round/>
                      <a:headEnd type="none" w="med" len="med"/>
                      <a:tailEnd type="none" w="med" len="med"/>
                    </a:lnT>
                  </a:tcPr>
                </a:tc>
                <a:tc>
                  <a:txBody>
                    <a:bodyPr/>
                    <a:lstStyle/>
                    <a:p>
                      <a:pPr marL="109538" indent="-109538"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訪問型</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訪問介護員等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09538" indent="233363"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サービス提供責任者</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298450" indent="-298450"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通所型</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生活相談員、看護職員</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298450" indent="44450" algn="l">
                        <a:buClr>
                          <a:schemeClr val="accent1"/>
                        </a:buClr>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介護職員、機能訓練指導員</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地域の多様な主体の従事者</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高齢者を含む多世代の地域住民</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lgn="l">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（有償・無償のボランティア）</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marL="171450" indent="-171450">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有償・無償のボランティア</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indent="-171450">
                        <a:buClr>
                          <a:schemeClr val="accent1"/>
                        </a:buClr>
                        <a:buFont typeface="Wingdings" panose="05000000000000000000" pitchFamily="2" charset="2"/>
                        <a:buChar char="l"/>
                      </a:pPr>
                      <a:r>
                        <a:rPr kumimoji="1" lang="ja-JP" altLang="en-US" sz="800" dirty="0">
                          <a:latin typeface="Meiryo UI" panose="020B0604030504040204" pitchFamily="50" charset="-128"/>
                          <a:ea typeface="Meiryo UI" panose="020B0604030504040204" pitchFamily="50" charset="-128"/>
                        </a:rPr>
                        <a:t>マッチングなどの利用調整を行う者</a:t>
                      </a:r>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Clr>
                          <a:schemeClr val="accent1"/>
                        </a:buClr>
                        <a:buFont typeface="Wingdings" panose="05000000000000000000" pitchFamily="2" charset="2"/>
                        <a:buChar char="l"/>
                      </a:pPr>
                      <a:r>
                        <a:rPr kumimoji="1" lang="ja-JP" altLang="en-US" sz="800" b="0" dirty="0">
                          <a:solidFill>
                            <a:schemeClr val="tx1"/>
                          </a:solidFill>
                          <a:latin typeface="Meiryo UI" panose="020B0604030504040204" pitchFamily="50" charset="-128"/>
                          <a:ea typeface="Meiryo UI" panose="020B0604030504040204" pitchFamily="50" charset="-128"/>
                        </a:rPr>
                        <a:t>保健医療専門職</a:t>
                      </a:r>
                      <a:endParaRPr kumimoji="1" lang="ja-JP" altLang="en-US" sz="1600" dirty="0"/>
                    </a:p>
                  </a:txBody>
                  <a:tcP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lnL w="12700" cap="flat" cmpd="sng" algn="ctr">
                      <a:solidFill>
                        <a:schemeClr val="accent1">
                          <a:lumMod val="40000"/>
                          <a:lumOff val="60000"/>
                        </a:schemeClr>
                      </a:solidFill>
                      <a:prstDash val="solid"/>
                      <a:round/>
                      <a:headEnd type="none" w="med" len="med"/>
                      <a:tailEnd type="none" w="med" len="med"/>
                    </a:lnL>
                  </a:tcPr>
                </a:tc>
                <a:extLst>
                  <a:ext uri="{0D108BD9-81ED-4DB2-BD59-A6C34878D82A}">
                    <a16:rowId xmlns:a16="http://schemas.microsoft.com/office/drawing/2014/main" val="1633539155"/>
                  </a:ext>
                </a:extLst>
              </a:tr>
            </a:tbl>
          </a:graphicData>
        </a:graphic>
      </p:graphicFrame>
      <p:grpSp>
        <p:nvGrpSpPr>
          <p:cNvPr id="2" name="グループ化 1">
            <a:extLst>
              <a:ext uri="{FF2B5EF4-FFF2-40B4-BE49-F238E27FC236}">
                <a16:creationId xmlns:a16="http://schemas.microsoft.com/office/drawing/2014/main" id="{73A14256-DCDC-8BFB-D934-5393A5C60E27}"/>
              </a:ext>
            </a:extLst>
          </p:cNvPr>
          <p:cNvGrpSpPr/>
          <p:nvPr/>
        </p:nvGrpSpPr>
        <p:grpSpPr>
          <a:xfrm>
            <a:off x="110836" y="894862"/>
            <a:ext cx="11988799" cy="1036320"/>
            <a:chOff x="249383" y="894862"/>
            <a:chExt cx="11776362" cy="1036320"/>
          </a:xfrm>
        </p:grpSpPr>
        <p:sp>
          <p:nvSpPr>
            <p:cNvPr id="6" name="正方形/長方形 5">
              <a:extLst>
                <a:ext uri="{FF2B5EF4-FFF2-40B4-BE49-F238E27FC236}">
                  <a16:creationId xmlns:a16="http://schemas.microsoft.com/office/drawing/2014/main" id="{1A6FD91E-7235-220F-D24A-B868052532E3}"/>
                </a:ext>
              </a:extLst>
            </p:cNvPr>
            <p:cNvSpPr/>
            <p:nvPr/>
          </p:nvSpPr>
          <p:spPr>
            <a:xfrm>
              <a:off x="249383" y="894862"/>
              <a:ext cx="11776362" cy="103632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44463" indent="-144463">
                <a:defRPr/>
              </a:pPr>
              <a:r>
                <a:rPr lang="ja-JP" altLang="en-US" sz="1200" dirty="0">
                  <a:solidFill>
                    <a:prstClr val="black"/>
                  </a:solidFill>
                  <a:latin typeface="Meiryo UI" panose="020B0604030504040204" pitchFamily="50" charset="-128"/>
                  <a:ea typeface="Meiryo UI" panose="020B0604030504040204" pitchFamily="50" charset="-128"/>
                </a:rPr>
                <a:t>〇国が示す総合事業の類型について、あくまでも制度に基づく実施手法等による分類であること、</a:t>
              </a:r>
              <a:r>
                <a:rPr lang="ja-JP" altLang="en-US" sz="1200" b="1" dirty="0">
                  <a:solidFill>
                    <a:prstClr val="black"/>
                  </a:solidFill>
                  <a:latin typeface="Meiryo UI" panose="020B0604030504040204" pitchFamily="50" charset="-128"/>
                  <a:ea typeface="Meiryo UI" panose="020B0604030504040204" pitchFamily="50" charset="-128"/>
                </a:rPr>
                <a:t>多様なサービス・活動は、高齢者の目線に立ち、選択肢の拡充を図るものであることを明確化</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7" name="テキスト ボックス 6">
              <a:extLst>
                <a:ext uri="{FF2B5EF4-FFF2-40B4-BE49-F238E27FC236}">
                  <a16:creationId xmlns:a16="http://schemas.microsoft.com/office/drawing/2014/main" id="{44E77F63-D4AE-2364-8BD6-ED57F5DBF8F4}"/>
                </a:ext>
              </a:extLst>
            </p:cNvPr>
            <p:cNvSpPr txBox="1"/>
            <p:nvPr/>
          </p:nvSpPr>
          <p:spPr>
            <a:xfrm>
              <a:off x="548783" y="1299346"/>
              <a:ext cx="11132201" cy="503151"/>
            </a:xfrm>
            <a:prstGeom prst="rect">
              <a:avLst/>
            </a:prstGeom>
            <a:solidFill>
              <a:srgbClr val="FDEADA">
                <a:alpha val="74902"/>
              </a:srgbClr>
            </a:solidFill>
            <a:ln w="9525">
              <a:solidFill>
                <a:schemeClr val="tx1"/>
              </a:solidFill>
              <a:prstDash val="dash"/>
            </a:ln>
          </p:spPr>
          <p:style>
            <a:lnRef idx="2">
              <a:schemeClr val="dk1"/>
            </a:lnRef>
            <a:fillRef idx="1">
              <a:schemeClr val="lt1"/>
            </a:fillRef>
            <a:effectRef idx="0">
              <a:schemeClr val="dk1"/>
            </a:effectRef>
            <a:fontRef idx="minor">
              <a:schemeClr val="dk1"/>
            </a:fontRef>
          </p:style>
          <p:txBody>
            <a:bodyPr wrap="square">
              <a:spAutoFit/>
            </a:bodyPr>
            <a:lstStyle/>
            <a:p>
              <a:pPr>
                <a:lnSpc>
                  <a:spcPts val="1100"/>
                </a:lnSpc>
                <a:defRPr/>
              </a:pPr>
              <a:r>
                <a:rPr lang="ja-JP" altLang="en-US" sz="900" dirty="0">
                  <a:solidFill>
                    <a:prstClr val="black"/>
                  </a:solidFill>
                  <a:latin typeface="Meiryo UI" panose="020B0604030504040204" pitchFamily="50" charset="-128"/>
                  <a:ea typeface="Meiryo UI" panose="020B0604030504040204" pitchFamily="50" charset="-128"/>
                </a:rPr>
                <a:t>・ 高齢者が担い手となって活動（就労的活動を含む。）できるサービス、高齢者の日常生活支援を行うサービスなど、高齢者の目線に立ったサービスのコンセプトを軸とする多様な事業のあり方の例示</a:t>
              </a:r>
              <a:endParaRPr lang="en-US" altLang="ja-JP" sz="900" dirty="0">
                <a:solidFill>
                  <a:prstClr val="black"/>
                </a:solidFill>
                <a:latin typeface="Meiryo UI" panose="020B0604030504040204" pitchFamily="50" charset="-128"/>
                <a:ea typeface="Meiryo UI" panose="020B0604030504040204" pitchFamily="50" charset="-128"/>
              </a:endParaRPr>
            </a:p>
            <a:p>
              <a:pPr>
                <a:lnSpc>
                  <a:spcPts val="1100"/>
                </a:lnSpc>
                <a:defRPr/>
              </a:pPr>
              <a:r>
                <a:rPr lang="ja-JP" altLang="en-US" sz="900" dirty="0">
                  <a:solidFill>
                    <a:prstClr val="black"/>
                  </a:solidFill>
                  <a:latin typeface="Meiryo UI" panose="020B0604030504040204" pitchFamily="50" charset="-128"/>
                  <a:ea typeface="Meiryo UI" panose="020B0604030504040204" pitchFamily="50" charset="-128"/>
                </a:rPr>
                <a:t>・ 予防給付時代の制度的分類にとらわれない、訪問と通所、一般介護予防事業、高齢者の保健事業や保険外サービスなどを柔軟に組み合わせた新たなサービス・活動モデルの例示</a:t>
              </a:r>
            </a:p>
            <a:p>
              <a:pPr>
                <a:lnSpc>
                  <a:spcPts val="1100"/>
                </a:lnSpc>
                <a:defRPr/>
              </a:pPr>
              <a:r>
                <a:rPr lang="ja-JP" altLang="en-US" sz="900" dirty="0">
                  <a:solidFill>
                    <a:prstClr val="black"/>
                  </a:solidFill>
                  <a:latin typeface="Meiryo UI" panose="020B0604030504040204" pitchFamily="50" charset="-128"/>
                  <a:ea typeface="Meiryo UI" panose="020B0604030504040204" pitchFamily="50" charset="-128"/>
                </a:rPr>
                <a:t>など、高齢者がその選択と参加の際にわかりやすく、また、市町村がこれまで国が示してきたサービス類型に縛られず総合事業を弾力的に展開できるような事業のあり方を検討することが必要である。</a:t>
              </a:r>
            </a:p>
          </p:txBody>
        </p:sp>
      </p:grpSp>
      <p:grpSp>
        <p:nvGrpSpPr>
          <p:cNvPr id="3" name="グループ化 2">
            <a:extLst>
              <a:ext uri="{FF2B5EF4-FFF2-40B4-BE49-F238E27FC236}">
                <a16:creationId xmlns:a16="http://schemas.microsoft.com/office/drawing/2014/main" id="{9743C4D8-FBD5-1C09-7086-6D4136D9348F}"/>
              </a:ext>
            </a:extLst>
          </p:cNvPr>
          <p:cNvGrpSpPr/>
          <p:nvPr/>
        </p:nvGrpSpPr>
        <p:grpSpPr>
          <a:xfrm>
            <a:off x="110836" y="1978335"/>
            <a:ext cx="8829965" cy="4813628"/>
            <a:chOff x="1269999" y="1986158"/>
            <a:chExt cx="8829965" cy="4813628"/>
          </a:xfrm>
        </p:grpSpPr>
        <p:sp>
          <p:nvSpPr>
            <p:cNvPr id="9" name="正方形/長方形 8">
              <a:extLst>
                <a:ext uri="{FF2B5EF4-FFF2-40B4-BE49-F238E27FC236}">
                  <a16:creationId xmlns:a16="http://schemas.microsoft.com/office/drawing/2014/main" id="{8CC82777-7ECE-1D62-3186-0690906787EE}"/>
                </a:ext>
              </a:extLst>
            </p:cNvPr>
            <p:cNvSpPr/>
            <p:nvPr/>
          </p:nvSpPr>
          <p:spPr>
            <a:xfrm>
              <a:off x="1269999" y="1986158"/>
              <a:ext cx="387008" cy="48136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defRPr/>
              </a:pPr>
              <a:r>
                <a:rPr lang="ja-JP" altLang="en-US" sz="1200" dirty="0">
                  <a:solidFill>
                    <a:prstClr val="white"/>
                  </a:solidFill>
                  <a:latin typeface="Meiryo UI" panose="020B0604030504040204" pitchFamily="50" charset="-128"/>
                  <a:ea typeface="Meiryo UI" panose="020B0604030504040204" pitchFamily="50" charset="-128"/>
                </a:rPr>
                <a:t>実施要綱改正後</a:t>
              </a:r>
            </a:p>
          </p:txBody>
        </p:sp>
        <p:sp>
          <p:nvSpPr>
            <p:cNvPr id="10" name="四角形: 角を丸くする 9">
              <a:extLst>
                <a:ext uri="{FF2B5EF4-FFF2-40B4-BE49-F238E27FC236}">
                  <a16:creationId xmlns:a16="http://schemas.microsoft.com/office/drawing/2014/main" id="{66F9D186-C912-4E8C-1098-64354D83A034}"/>
                </a:ext>
              </a:extLst>
            </p:cNvPr>
            <p:cNvSpPr/>
            <p:nvPr/>
          </p:nvSpPr>
          <p:spPr>
            <a:xfrm>
              <a:off x="9827821" y="4726361"/>
              <a:ext cx="272143" cy="1244600"/>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defRPr/>
              </a:pPr>
              <a:r>
                <a:rPr lang="ja-JP" altLang="en-US" sz="700" dirty="0">
                  <a:solidFill>
                    <a:srgbClr val="9BBB59">
                      <a:lumMod val="75000"/>
                    </a:srgbClr>
                  </a:solidFill>
                  <a:latin typeface="Meiryo UI" panose="020B0604030504040204" pitchFamily="50" charset="-128"/>
                  <a:ea typeface="Meiryo UI" panose="020B0604030504040204" pitchFamily="50" charset="-128"/>
                </a:rPr>
                <a:t>ガイドライン改正</a:t>
              </a:r>
            </a:p>
          </p:txBody>
        </p:sp>
      </p:grpSp>
      <p:sp>
        <p:nvSpPr>
          <p:cNvPr id="4" name="タイトル 18">
            <a:extLst>
              <a:ext uri="{FF2B5EF4-FFF2-40B4-BE49-F238E27FC236}">
                <a16:creationId xmlns:a16="http://schemas.microsoft.com/office/drawing/2014/main" id="{B0D07246-89EC-1CC1-9418-B924BDEB3C67}"/>
              </a:ext>
            </a:extLst>
          </p:cNvPr>
          <p:cNvSpPr txBox="1">
            <a:spLocks/>
          </p:cNvSpPr>
          <p:nvPr/>
        </p:nvSpPr>
        <p:spPr>
          <a:xfrm>
            <a:off x="1143000" y="0"/>
            <a:ext cx="9906000" cy="738910"/>
          </a:xfrm>
          <a:prstGeom prst="rect">
            <a:avLst/>
          </a:prstGeom>
        </p:spPr>
        <p:txBody>
          <a:bodyPr vert="horz" lIns="91440" tIns="45720" rIns="91440" bIns="45720" rtlCol="0" anchor="ctr">
            <a:normAutofit/>
          </a:bodyPr>
          <a:lstStyle>
            <a:lvl1pPr algn="ctr" defTabSz="844428" rtl="0" eaLnBrk="1" latinLnBrk="0" hangingPunct="1">
              <a:spcBef>
                <a:spcPct val="0"/>
              </a:spcBef>
              <a:buNone/>
              <a:defRPr kumimoji="1" sz="4063" kern="1200">
                <a:solidFill>
                  <a:schemeClr val="tx1"/>
                </a:solidFill>
                <a:latin typeface="+mj-lt"/>
                <a:ea typeface="+mj-ea"/>
                <a:cs typeface="+mj-cs"/>
              </a:defRPr>
            </a:lvl1pPr>
          </a:lstStyle>
          <a:p>
            <a:r>
              <a:rPr lang="ja-JP" altLang="en-US" sz="2000" b="1" dirty="0">
                <a:solidFill>
                  <a:srgbClr val="FFFFFF"/>
                </a:solidFill>
                <a:latin typeface="Meiryo UI" panose="020B0604030504040204" pitchFamily="50" charset="-128"/>
                <a:ea typeface="Meiryo UI" panose="020B0604030504040204" pitchFamily="50" charset="-128"/>
              </a:rPr>
              <a:t>多様なサービス・活動の交付金上の分類</a:t>
            </a:r>
            <a:r>
              <a:rPr lang="ja-JP" altLang="en-US" sz="1400" b="1" dirty="0">
                <a:solidFill>
                  <a:srgbClr val="FFFFFF"/>
                </a:solidFill>
                <a:latin typeface="Meiryo UI" panose="020B0604030504040204" pitchFamily="50" charset="-128"/>
                <a:ea typeface="Meiryo UI" panose="020B0604030504040204" pitchFamily="50" charset="-128"/>
              </a:rPr>
              <a:t>（令和６年度要綱改正）</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4F7E2B62-E525-5B30-391E-F6F6420670EE}"/>
              </a:ext>
            </a:extLst>
          </p:cNvPr>
          <p:cNvSpPr txBox="1"/>
          <p:nvPr/>
        </p:nvSpPr>
        <p:spPr>
          <a:xfrm>
            <a:off x="10806545" y="6519437"/>
            <a:ext cx="1385455" cy="276999"/>
          </a:xfrm>
          <a:prstGeom prst="rect">
            <a:avLst/>
          </a:prstGeom>
          <a:noFill/>
        </p:spPr>
        <p:txBody>
          <a:bodyPr wrap="square" rtlCol="0">
            <a:spAutoFit/>
          </a:bodyPr>
          <a:lstStyle/>
          <a:p>
            <a:pPr algn="ctr"/>
            <a:r>
              <a:rPr kumimoji="1" lang="ja-JP" altLang="en-US" sz="1200" dirty="0"/>
              <a:t>厚生労働省資料</a:t>
            </a:r>
          </a:p>
        </p:txBody>
      </p:sp>
      <p:sp>
        <p:nvSpPr>
          <p:cNvPr id="8" name="テキスト ボックス 7">
            <a:extLst>
              <a:ext uri="{FF2B5EF4-FFF2-40B4-BE49-F238E27FC236}">
                <a16:creationId xmlns:a16="http://schemas.microsoft.com/office/drawing/2014/main" id="{BD2C59D9-B5B0-EB30-DCBC-7BE51CCDBB7E}"/>
              </a:ext>
            </a:extLst>
          </p:cNvPr>
          <p:cNvSpPr txBox="1"/>
          <p:nvPr/>
        </p:nvSpPr>
        <p:spPr>
          <a:xfrm>
            <a:off x="415637" y="158044"/>
            <a:ext cx="727363" cy="400110"/>
          </a:xfrm>
          <a:prstGeom prst="rect">
            <a:avLst/>
          </a:prstGeom>
          <a:noFill/>
        </p:spPr>
        <p:txBody>
          <a:bodyPr wrap="square" rtlCol="0">
            <a:spAutoFit/>
          </a:bodyPr>
          <a:lstStyle/>
          <a:p>
            <a:r>
              <a:rPr kumimoji="1" lang="ja-JP" altLang="en-US" sz="2000" b="1" dirty="0">
                <a:solidFill>
                  <a:schemeClr val="bg1"/>
                </a:solidFill>
              </a:rPr>
              <a:t>参考</a:t>
            </a:r>
            <a:endParaRPr kumimoji="1" lang="ja-JP" altLang="en-US" b="1" dirty="0">
              <a:solidFill>
                <a:schemeClr val="bg1"/>
              </a:solidFill>
            </a:endParaRPr>
          </a:p>
        </p:txBody>
      </p:sp>
    </p:spTree>
    <p:extLst>
      <p:ext uri="{BB962C8B-B14F-4D97-AF65-F5344CB8AC3E}">
        <p14:creationId xmlns:p14="http://schemas.microsoft.com/office/powerpoint/2010/main" val="15119031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3481</TotalTime>
  <Words>3711</Words>
  <Application>Microsoft Office PowerPoint</Application>
  <PresentationFormat>ワイド画面</PresentationFormat>
  <Paragraphs>309</Paragraphs>
  <Slides>10</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10</vt:i4>
      </vt:variant>
    </vt:vector>
  </HeadingPairs>
  <TitlesOfParts>
    <vt:vector size="21" baseType="lpstr">
      <vt:lpstr>__Inter_b59874</vt:lpstr>
      <vt:lpstr>Meiryo UI</vt:lpstr>
      <vt:lpstr>ＭＳ ゴシック</vt:lpstr>
      <vt:lpstr>Meiryo</vt:lpstr>
      <vt:lpstr>游ゴシック</vt:lpstr>
      <vt:lpstr>游ゴシック Light</vt:lpstr>
      <vt:lpstr>Arial</vt:lpstr>
      <vt:lpstr>Calibri</vt:lpstr>
      <vt:lpstr>Wingdings</vt:lpstr>
      <vt:lpstr>Office テーマ</vt:lpstr>
      <vt:lpstr>28_Office ​​テーマ</vt:lpstr>
      <vt:lpstr>地域づくりのデザインを描こう！ ～総合事業ガイドラインの改正は見直しのチャンス～</vt:lpstr>
      <vt:lpstr>地域づくりのデザインを描こう！ ～総合事業ガイドラインの改正は見直しのチャンス～</vt:lpstr>
      <vt:lpstr>地域づくりのデザインを描こう！ ～総合事業ガイドラインの改正は見直しのチャンス～</vt:lpstr>
      <vt:lpstr>PowerPoint プレゼンテーション</vt:lpstr>
      <vt:lpstr>       地域づくりのデザインを描こう！ ～総合事業ガイドラインの改正は見直しのチャンス～</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橋本 正和</dc:creator>
  <cp:lastModifiedBy>山邉 なごみ</cp:lastModifiedBy>
  <cp:revision>67</cp:revision>
  <cp:lastPrinted>2025-05-12T00:39:45Z</cp:lastPrinted>
  <dcterms:created xsi:type="dcterms:W3CDTF">2025-04-01T23:31:57Z</dcterms:created>
  <dcterms:modified xsi:type="dcterms:W3CDTF">2025-05-16T04:43:38Z</dcterms:modified>
</cp:coreProperties>
</file>