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60" r:id="rId5"/>
  </p:sldIdLst>
  <p:sldSz cx="10440988" cy="7200900"/>
  <p:notesSz cx="6797675" cy="9926638"/>
  <p:defaultTextStyle>
    <a:defPPr>
      <a:defRPr lang="ja-JP"/>
    </a:defPPr>
    <a:lvl1pPr marL="0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83489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66978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50467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33956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17445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00934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84423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67912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CE6"/>
    <a:srgbClr val="A4A8AA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2"/>
    <p:restoredTop sz="94660"/>
  </p:normalViewPr>
  <p:slideViewPr>
    <p:cSldViewPr>
      <p:cViewPr varScale="1">
        <p:scale>
          <a:sx n="87" d="100"/>
          <a:sy n="87" d="100"/>
        </p:scale>
        <p:origin x="-1140" y="-90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0DD66-9ACD-43EA-A9BD-7A67C0284F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5A06C-07D6-4F7B-A494-7F0439297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05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3A28E-09D3-4952-9519-51C77BFE36C5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C55C0-4D13-4E26-8FA4-456B1F072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6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83489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66978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50467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33956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17445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00934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84423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67912" algn="l" defTabSz="96697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83076" y="2236948"/>
            <a:ext cx="8874840" cy="154352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66150" y="4080512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82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26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288373"/>
            <a:ext cx="2349222" cy="614410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49" y="288373"/>
            <a:ext cx="6873651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02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9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24768" y="4627247"/>
            <a:ext cx="8874840" cy="1430179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8" y="3052050"/>
            <a:ext cx="8874840" cy="1575195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4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9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9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9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29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2" y="1680211"/>
            <a:ext cx="4611436" cy="47522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4" y="1680211"/>
            <a:ext cx="4611436" cy="47522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5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3" y="1611869"/>
            <a:ext cx="4613249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53" y="2283621"/>
            <a:ext cx="4613249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9" y="1611869"/>
            <a:ext cx="4615062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9" y="2283621"/>
            <a:ext cx="4615062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50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19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bg>
      <p:bgPr>
        <a:blipFill>
          <a:blip r:embed="rId1">
            <a:alphaModFix amt="20000"/>
          </a:blip>
          <a:stretch>
            <a:fillRect l="17000" t="4000" r="17000" b="4000"/>
          </a:stretch>
        </a:blip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444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522051" y="286702"/>
            <a:ext cx="3435013" cy="12201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286704"/>
            <a:ext cx="5836802" cy="614576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1" y="1506857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37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046508" y="5040632"/>
            <a:ext cx="6264593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8" y="643416"/>
            <a:ext cx="6264593" cy="432054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8" y="5635706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326383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3" y="288372"/>
            <a:ext cx="9396889" cy="1200150"/>
          </a:xfrm>
          <a:prstGeom prst="rect">
            <a:avLst/>
          </a:prstGeom>
        </p:spPr>
        <p:txBody>
          <a:bodyPr vert="horz" lIns="96698" tIns="48349" rIns="96698" bIns="4834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3" y="1680211"/>
            <a:ext cx="9396889" cy="4752261"/>
          </a:xfrm>
          <a:prstGeom prst="rect">
            <a:avLst/>
          </a:prstGeom>
        </p:spPr>
        <p:txBody>
          <a:bodyPr vert="horz" lIns="96698" tIns="48349" rIns="96698" bIns="48349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6674170"/>
            <a:ext cx="2436231" cy="383381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F049E-257B-42C7-8597-F5333DC2800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9" y="6674170"/>
            <a:ext cx="3306313" cy="383381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9" y="6674170"/>
            <a:ext cx="2436231" cy="383381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651C-2B8D-40AE-B43A-EA463BE90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36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978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617" indent="-362617" algn="l" defTabSz="9669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defTabSz="9669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723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12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701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9190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679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6168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9657" indent="-241745" algn="l" defTabSz="9669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サブタイトル 2"/>
          <p:cNvSpPr>
            <a:spLocks noGrp="1"/>
          </p:cNvSpPr>
          <p:nvPr>
            <p:ph type="title" idx="4294967295"/>
          </p:nvPr>
        </p:nvSpPr>
        <p:spPr>
          <a:xfrm>
            <a:off x="2559548" y="180070"/>
            <a:ext cx="7710488" cy="120015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ja-JP" altLang="en-US" sz="2400" b="1" dirty="0" smtClean="0">
                <a:ln w="12700">
                  <a:noFill/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広島県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へいわ創造機構ひろしまの研究事業を担う</a:t>
            </a:r>
            <a:endParaRPr lang="en-US" altLang="ja-JP" sz="2400" b="1" dirty="0" smtClean="0">
              <a:ln w="12700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3600" b="1" dirty="0" smtClean="0">
                <a:ln w="12700">
                  <a:noFill/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特任研究員の募集</a:t>
            </a:r>
            <a:endParaRPr lang="en-US" altLang="ja-JP" sz="3600" b="1" dirty="0">
              <a:ln w="12700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13" name="サブタイトル 2"/>
          <p:cNvSpPr txBox="1">
            <a:spLocks noGrp="1"/>
          </p:cNvSpPr>
          <p:nvPr>
            <p:ph idx="4294967295"/>
          </p:nvPr>
        </p:nvSpPr>
        <p:spPr>
          <a:xfrm>
            <a:off x="459835" y="1469581"/>
            <a:ext cx="4181229" cy="2212693"/>
          </a:xfrm>
          <a:prstGeom prst="rect">
            <a:avLst/>
          </a:prstGeom>
          <a:noFill/>
          <a:ln w="19050">
            <a:noFill/>
          </a:ln>
        </p:spPr>
        <p:txBody>
          <a:bodyPr vert="horz" lIns="96698" tIns="48349" rIns="96698" bIns="48349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ja-JP" sz="6000" b="1" u="sng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事業の背景</a:t>
            </a:r>
            <a:endParaRPr lang="ja-JP" altLang="ja-JP" sz="6000" b="1" u="sng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20000"/>
              </a:lnSpc>
            </a:pPr>
            <a:endParaRPr lang="ja-JP" altLang="ja-JP" b="1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広島県／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へいわ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創造機構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ひろしま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では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核兵器のない平和な国際社会の実現は</a:t>
            </a:r>
            <a:r>
              <a:rPr lang="ja-JP" altLang="en-US" sz="4800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広島の使命と役割であると考え</a:t>
            </a:r>
            <a:r>
              <a:rPr lang="ja-JP" altLang="en-US" sz="4800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endParaRPr lang="ja-JP" altLang="en-US" sz="4800" dirty="0" smtClean="0">
              <a:solidFill>
                <a:srgbClr val="FF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 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核抑止力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頼らない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安全保障のあり方について</a:t>
            </a:r>
            <a:endParaRPr lang="ja-JP" altLang="en-US" sz="4800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 国内外の研究を精査し、</a:t>
            </a: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 新たに必要となる研究を委託したり、幅広い分野から</a:t>
            </a: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アイデアを収集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たりし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ながら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 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核抑止から脱却する方策について、中・長期的なビジ</a:t>
            </a:r>
            <a:endParaRPr>
              <a:solidFill>
                <a:schemeClr val="tx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ョンづくりに取り組み、ひいては各国政府へ示唆を</a:t>
            </a: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与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える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政策づくり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を目指していま</a:t>
            </a:r>
            <a:r>
              <a:rPr lang="ja-JP" altLang="en-US" sz="4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す。</a:t>
            </a:r>
            <a:endParaRPr lang="ja-JP" altLang="en-US" sz="48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14" name="サブタイトル 2"/>
          <p:cNvSpPr txBox="1"/>
          <p:nvPr/>
        </p:nvSpPr>
        <p:spPr>
          <a:xfrm>
            <a:off x="5025460" y="1689292"/>
            <a:ext cx="4873359" cy="577562"/>
          </a:xfrm>
          <a:prstGeom prst="rect">
            <a:avLst/>
          </a:prstGeom>
          <a:solidFill>
            <a:srgbClr val="2CBCE6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6698" tIns="48349" rIns="96698" bIns="48349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u="sng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求められる役割と人物像</a:t>
            </a:r>
          </a:p>
          <a:p>
            <a:r>
              <a:rPr lang="ja-JP" altLang="en-US" sz="1500" b="1" u="sng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～この“しごと”を託したい“ひと”～</a:t>
            </a:r>
          </a:p>
        </p:txBody>
      </p:sp>
      <p:pic>
        <p:nvPicPr>
          <p:cNvPr id="1115" name="Picture 3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08298" y="10225186"/>
            <a:ext cx="11701386" cy="6451966"/>
          </a:xfrm>
          <a:prstGeom prst="rect">
            <a:avLst/>
          </a:prstGeom>
          <a:noFill/>
          <a:ln>
            <a:noFill/>
          </a:ln>
        </p:spPr>
      </p:pic>
      <p:sp>
        <p:nvSpPr>
          <p:cNvPr id="1116" name="サブタイトル 2"/>
          <p:cNvSpPr txBox="1"/>
          <p:nvPr/>
        </p:nvSpPr>
        <p:spPr>
          <a:xfrm>
            <a:off x="323950" y="3836162"/>
            <a:ext cx="4320480" cy="432048"/>
          </a:xfrm>
          <a:prstGeom prst="rect">
            <a:avLst/>
          </a:prstGeom>
          <a:noFill/>
          <a:ln w="19050">
            <a:noFill/>
          </a:ln>
        </p:spPr>
        <p:txBody>
          <a:bodyPr vert="horz" lIns="96698" tIns="48349" rIns="96698" bIns="4834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u="sng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組織の</a:t>
            </a:r>
            <a:r>
              <a:rPr lang="ja-JP" altLang="en-US" sz="1500" b="1" u="sng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イメージ</a:t>
            </a:r>
            <a:endParaRPr lang="en-US" altLang="ja-JP" sz="1500" b="1" u="sng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500" u="sng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500" u="sng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ja-JP" altLang="ja-JP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cxnSp>
        <p:nvCxnSpPr>
          <p:cNvPr id="1117" name="直線コネクタ 29"/>
          <p:cNvCxnSpPr/>
          <p:nvPr/>
        </p:nvCxnSpPr>
        <p:spPr>
          <a:xfrm>
            <a:off x="1802816" y="5038184"/>
            <a:ext cx="1527797" cy="0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118" name="正方形/長方形 31"/>
          <p:cNvSpPr/>
          <p:nvPr/>
        </p:nvSpPr>
        <p:spPr>
          <a:xfrm>
            <a:off x="929986" y="4737914"/>
            <a:ext cx="875838" cy="6223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9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国際・平和推進</a:t>
            </a:r>
            <a:r>
              <a:rPr lang="ja-JP" sz="9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担当</a:t>
            </a: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部長</a:t>
            </a:r>
            <a:endParaRPr lang="ja-JP" sz="9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</p:txBody>
      </p:sp>
      <p:sp>
        <p:nvSpPr>
          <p:cNvPr id="1119" name="正方形/長方形 33"/>
          <p:cNvSpPr/>
          <p:nvPr/>
        </p:nvSpPr>
        <p:spPr>
          <a:xfrm>
            <a:off x="687340" y="5824157"/>
            <a:ext cx="936104" cy="621429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sysDash"/>
          </a:ln>
          <a:effectLst>
            <a:outerShdw blurRad="165100" dist="50800" dir="5400000" sx="22000" sy="22000" algn="ctr" rotWithShape="0">
              <a:srgbClr val="0070C0"/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 smtClean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（へいわ創造機構</a:t>
            </a:r>
            <a:endParaRPr lang="ja-JP" sz="9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 smtClean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ひろしま）</a:t>
            </a:r>
            <a:endParaRPr lang="ja-JP" altLang="en-US" sz="900" dirty="0" smtClean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 smtClean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プリンシパル</a:t>
            </a:r>
            <a:r>
              <a:rPr lang="ja-JP" sz="900" dirty="0" smtClean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・</a:t>
            </a:r>
            <a:endParaRPr lang="ja-JP" altLang="en-US" sz="900" dirty="0" smtClean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ディレクター</a:t>
            </a:r>
          </a:p>
        </p:txBody>
      </p:sp>
      <p:sp>
        <p:nvSpPr>
          <p:cNvPr id="1120" name="正方形/長方形 40"/>
          <p:cNvSpPr/>
          <p:nvPr/>
        </p:nvSpPr>
        <p:spPr>
          <a:xfrm>
            <a:off x="3620229" y="4320450"/>
            <a:ext cx="736265" cy="60622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平和構築</a:t>
            </a:r>
          </a:p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グループ</a:t>
            </a:r>
          </a:p>
        </p:txBody>
      </p:sp>
      <p:sp>
        <p:nvSpPr>
          <p:cNvPr id="1121" name="テキスト ボックス 42"/>
          <p:cNvSpPr txBox="1"/>
          <p:nvPr/>
        </p:nvSpPr>
        <p:spPr>
          <a:xfrm>
            <a:off x="5025460" y="2575926"/>
            <a:ext cx="792088" cy="307777"/>
          </a:xfrm>
          <a:prstGeom prst="rect">
            <a:avLst/>
          </a:prstGeom>
          <a:solidFill>
            <a:srgbClr val="2CBCE6">
              <a:alpha val="87000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役 割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22" name="テキスト ボックス 43"/>
          <p:cNvSpPr txBox="1"/>
          <p:nvPr/>
        </p:nvSpPr>
        <p:spPr>
          <a:xfrm>
            <a:off x="5025460" y="3682273"/>
            <a:ext cx="792088" cy="307777"/>
          </a:xfrm>
          <a:prstGeom prst="rect">
            <a:avLst/>
          </a:prstGeom>
          <a:solidFill>
            <a:srgbClr val="2CBCE6">
              <a:alpha val="87000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人物像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23" name="テキスト ボックス 44"/>
          <p:cNvSpPr txBox="1"/>
          <p:nvPr/>
        </p:nvSpPr>
        <p:spPr>
          <a:xfrm>
            <a:off x="5107321" y="4094752"/>
            <a:ext cx="4811648" cy="2481966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txBody>
          <a:bodyPr wrap="square" lIns="96698" tIns="48349" rIns="96698" bIns="48349" rtlCol="0">
            <a:spAutoFit/>
          </a:bodyPr>
          <a:lstStyle/>
          <a:p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　核兵器のない平和な国際社会</a:t>
            </a:r>
            <a:r>
              <a:rPr lang="ja-JP" altLang="en-US" sz="13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実現</a:t>
            </a:r>
            <a:r>
              <a:rPr lang="ja-JP" altLang="en-US" sz="13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向けた本県の取組　</a:t>
            </a:r>
            <a:endParaRPr lang="en-US" altLang="ja-JP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に理解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と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情熱を持っていること</a:t>
            </a:r>
            <a:endParaRPr lang="ja-JP" altLang="en-US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　核兵器、核抑止論、国際政治、安全保障に係る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高度な専</a:t>
            </a:r>
            <a:endParaRPr lang="ja-JP" altLang="en-US" sz="1300" b="1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門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知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識を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持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ち、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核抑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止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力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に頼らない安全保障のあり方につ</a:t>
            </a:r>
            <a:endParaRPr lang="ja-JP" altLang="en-US" sz="1300" b="1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いて、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追求していく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意志と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能力を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有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て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いる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こと。</a:t>
            </a:r>
            <a:endParaRPr lang="ja-JP" altLang="en-US" sz="1300" b="1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300" b="1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○　業務に必要となる高度な英語力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及び日本語能力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を有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して</a:t>
            </a:r>
            <a:endParaRPr lang="en-US" altLang="ja-JP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いること。</a:t>
            </a:r>
            <a:endParaRPr lang="ja-JP" altLang="en-US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3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lang="en-US" altLang="ja-JP" sz="14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ja-JP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24" name="テキスト ボックス 45"/>
          <p:cNvSpPr txBox="1"/>
          <p:nvPr/>
        </p:nvSpPr>
        <p:spPr>
          <a:xfrm>
            <a:off x="5025460" y="2883703"/>
            <a:ext cx="5071352" cy="696862"/>
          </a:xfrm>
          <a:prstGeom prst="rect">
            <a:avLst/>
          </a:prstGeom>
          <a:noFill/>
        </p:spPr>
        <p:txBody>
          <a:bodyPr wrap="square" lIns="96698" tIns="48349" rIns="96698" bIns="48349" rtlCol="0">
            <a:spAutoFit/>
          </a:bodyPr>
          <a:lstStyle/>
          <a:p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 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核抑止力に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頼らない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安全保障のあり方について、調査・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研究活動に従事するとともに、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国際会議を通じた研究成果の発信等について、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企画・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助言し、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実施を</a:t>
            </a:r>
            <a:r>
              <a:rPr lang="ja-JP" altLang="en-US" sz="1300" b="1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支援す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る。</a:t>
            </a:r>
            <a:endParaRPr lang="ja-JP" altLang="en-US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1125" name="図 29"/>
          <p:cNvPicPr>
            <a:picLocks noChangeAspect="1"/>
          </p:cNvPicPr>
          <p:nvPr/>
        </p:nvPicPr>
        <p:blipFill>
          <a:blip r:embed="rId2"/>
          <a:srcRect l="39719" t="25623" r="38956" b="37392"/>
          <a:stretch>
            <a:fillRect/>
          </a:stretch>
        </p:blipFill>
        <p:spPr>
          <a:xfrm>
            <a:off x="398101" y="72450"/>
            <a:ext cx="1207778" cy="1178229"/>
          </a:xfrm>
          <a:prstGeom prst="rect">
            <a:avLst/>
          </a:prstGeom>
        </p:spPr>
      </p:pic>
      <p:sp>
        <p:nvSpPr>
          <p:cNvPr id="1126" name="四角形 30"/>
          <p:cNvSpPr/>
          <p:nvPr/>
        </p:nvSpPr>
        <p:spPr>
          <a:xfrm>
            <a:off x="459835" y="1216601"/>
            <a:ext cx="950624" cy="25298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>
                <a:solidFill>
                  <a:schemeClr val="accent2">
                    <a:lumMod val="75000"/>
                  </a:schemeClr>
                </a:solidFill>
              </a:rPr>
              <a:t>広島県</a:t>
            </a:r>
            <a:endParaRPr lang="ja-JP" altLang="en-US" sz="14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7" name="テキスト ボックス 32"/>
          <p:cNvSpPr txBox="1"/>
          <p:nvPr/>
        </p:nvSpPr>
        <p:spPr>
          <a:xfrm>
            <a:off x="459835" y="4239697"/>
            <a:ext cx="3016126" cy="296753"/>
          </a:xfrm>
          <a:prstGeom prst="rect">
            <a:avLst/>
          </a:prstGeom>
          <a:noFill/>
        </p:spPr>
        <p:txBody>
          <a:bodyPr wrap="square" lIns="96698" tIns="48349" rIns="96698" bIns="48349" rtlCol="0">
            <a:spAutoFit/>
          </a:bodyPr>
          <a:lstStyle/>
          <a:p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平和推進プロジェクト・チーム</a:t>
            </a:r>
            <a:r>
              <a:rPr lang="ja-JP" altLang="en-US" sz="13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  <a:endParaRPr lang="ja-JP" altLang="en-US" sz="1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28" name="正方形/長方形 33"/>
          <p:cNvSpPr/>
          <p:nvPr/>
        </p:nvSpPr>
        <p:spPr>
          <a:xfrm>
            <a:off x="2124494" y="4737914"/>
            <a:ext cx="909713" cy="6223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9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担当課長</a:t>
            </a:r>
            <a:endParaRPr lang="ja-JP" altLang="en-US"/>
          </a:p>
          <a:p>
            <a:pPr algn="ctr">
              <a:lnSpc>
                <a:spcPts val="9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(平和推進担当)</a:t>
            </a:r>
            <a:endParaRPr lang="ja-JP" sz="9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</p:txBody>
      </p:sp>
      <p:sp>
        <p:nvSpPr>
          <p:cNvPr id="1129" name="正方形/長方形 37"/>
          <p:cNvSpPr/>
          <p:nvPr/>
        </p:nvSpPr>
        <p:spPr>
          <a:xfrm>
            <a:off x="3620229" y="5154224"/>
            <a:ext cx="736265" cy="60622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構想推進</a:t>
            </a:r>
            <a:endParaRPr lang="ja-JP" altLang="en-US"/>
          </a:p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グループ</a:t>
            </a:r>
          </a:p>
        </p:txBody>
      </p:sp>
      <p:sp>
        <p:nvSpPr>
          <p:cNvPr id="1130" name="正方形/長方形 38"/>
          <p:cNvSpPr/>
          <p:nvPr/>
        </p:nvSpPr>
        <p:spPr>
          <a:xfrm>
            <a:off x="3620229" y="5929515"/>
            <a:ext cx="736265" cy="62293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国際連携</a:t>
            </a:r>
          </a:p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グループ</a:t>
            </a:r>
            <a:endParaRPr lang="ja-JP" sz="9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</p:txBody>
      </p:sp>
      <p:cxnSp>
        <p:nvCxnSpPr>
          <p:cNvPr id="1131" name="直線コネクタ 41"/>
          <p:cNvCxnSpPr/>
          <p:nvPr/>
        </p:nvCxnSpPr>
        <p:spPr>
          <a:xfrm flipV="1">
            <a:off x="3335575" y="4627471"/>
            <a:ext cx="291954" cy="197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132" name="直線コネクタ 42"/>
          <p:cNvCxnSpPr/>
          <p:nvPr/>
        </p:nvCxnSpPr>
        <p:spPr>
          <a:xfrm flipV="1">
            <a:off x="3335575" y="5453683"/>
            <a:ext cx="291954" cy="197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133" name="直線コネクタ 43"/>
          <p:cNvCxnSpPr/>
          <p:nvPr/>
        </p:nvCxnSpPr>
        <p:spPr>
          <a:xfrm flipH="1">
            <a:off x="3335575" y="4629449"/>
            <a:ext cx="0" cy="822792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134" name="直線コネクタ 44"/>
          <p:cNvCxnSpPr/>
          <p:nvPr/>
        </p:nvCxnSpPr>
        <p:spPr>
          <a:xfrm>
            <a:off x="1963391" y="5028908"/>
            <a:ext cx="0" cy="1212074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135" name="直線コネクタ 45"/>
          <p:cNvCxnSpPr>
            <a:endCxn id="1130" idx="1"/>
          </p:cNvCxnSpPr>
          <p:nvPr/>
        </p:nvCxnSpPr>
        <p:spPr>
          <a:xfrm>
            <a:off x="1963391" y="6240517"/>
            <a:ext cx="1656839" cy="0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136" name="正方形/長方形 36"/>
          <p:cNvSpPr/>
          <p:nvPr/>
        </p:nvSpPr>
        <p:spPr>
          <a:xfrm>
            <a:off x="2124494" y="5929515"/>
            <a:ext cx="909713" cy="6223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9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担当課長</a:t>
            </a:r>
            <a:endParaRPr lang="ja-JP" altLang="en-US"/>
          </a:p>
          <a:p>
            <a:pPr algn="ctr">
              <a:lnSpc>
                <a:spcPts val="900"/>
              </a:lnSpc>
              <a:spcAft>
                <a:spcPts val="0"/>
              </a:spcAft>
            </a:pPr>
            <a:r>
              <a:rPr lang="ja-JP" sz="9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(国際連携担当)</a:t>
            </a:r>
            <a:endParaRPr lang="ja-JP" sz="9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</p:txBody>
      </p:sp>
      <p:sp>
        <p:nvSpPr>
          <p:cNvPr id="1137" name="正方形/長方形 34"/>
          <p:cNvSpPr/>
          <p:nvPr/>
        </p:nvSpPr>
        <p:spPr>
          <a:xfrm>
            <a:off x="2053516" y="5824157"/>
            <a:ext cx="2370982" cy="1086186"/>
          </a:xfrm>
          <a:prstGeom prst="rect">
            <a:avLst/>
          </a:prstGeom>
          <a:noFill/>
          <a:ln w="38100" cap="flat" cmpd="dbl" algn="ctr">
            <a:solidFill>
              <a:srgbClr val="2CBCE6"/>
            </a:solidFill>
            <a:prstDash val="solid"/>
          </a:ln>
          <a:effectLst/>
        </p:spPr>
        <p:txBody>
          <a:bodyPr rot="0" spcFirstLastPara="0" vert="horz" wrap="square" lIns="0" tIns="0" rIns="0" bIns="108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ja-JP" altLang="en-US" sz="1200" b="1" dirty="0" smtClean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/>
              </a:rPr>
              <a:t>特任研究員</a:t>
            </a:r>
            <a:endParaRPr lang="ja-JP" sz="1200" b="1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245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1954</TotalTime>
  <Words>100</Words>
  <Application>JUST Focus</Application>
  <Paragraphs>51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HGｺﾞｼｯｸM</vt:lpstr>
      <vt:lpstr>HG丸ｺﾞｼｯｸM-PRO</vt:lpstr>
      <vt:lpstr>ＭＳ Ｐゴシック</vt:lpstr>
      <vt:lpstr>Arial</vt:lpstr>
      <vt:lpstr>Calibri</vt:lpstr>
      <vt:lpstr>Office ​​テーマ</vt:lpstr>
      <vt:lpstr>ひろしまイニシアティブの推進を担う 国際連携コーディネーターの募集</vt:lpstr>
    </vt:vector>
  </TitlesOfParts>
  <Company>広島県庁</Company>
  <LinksUpToDate>false</LinksUpToDate>
  <SharedDoc>false</SharedDoc>
  <HyperlinksChanged>false</HyperlinksChanged>
  <AppVersion>5.0.2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Administrator</dc:creator>
  <cp:lastModifiedBy>谷山 裕子</cp:lastModifiedBy>
  <cp:lastPrinted>2021-03-03T07:41:03Z</cp:lastPrinted>
  <dcterms:created xsi:type="dcterms:W3CDTF">2019-07-19T03:00:01Z</dcterms:created>
  <dcterms:modified xsi:type="dcterms:W3CDTF">2025-02-19T05:35:08Z</dcterms:modified>
  <cp:revision>95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