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75" r:id="rId4"/>
    <p:sldId id="271" r:id="rId5"/>
    <p:sldId id="272" r:id="rId6"/>
    <p:sldId id="273" r:id="rId7"/>
    <p:sldId id="276" r:id="rId8"/>
    <p:sldId id="277" r:id="rId9"/>
  </p:sldIdLst>
  <p:sldSz cx="9144000" cy="6858000" type="screen4x3"/>
  <p:notesSz cx="9869488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7E9"/>
    <a:srgbClr val="E51BBA"/>
    <a:srgbClr val="03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7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6779" cy="337958"/>
          </a:xfrm>
          <a:prstGeom prst="rect">
            <a:avLst/>
          </a:prstGeom>
        </p:spPr>
        <p:txBody>
          <a:bodyPr vert="horz" lIns="90640" tIns="45318" rIns="90640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90429" y="3"/>
            <a:ext cx="4276779" cy="337958"/>
          </a:xfrm>
          <a:prstGeom prst="rect">
            <a:avLst/>
          </a:prstGeom>
        </p:spPr>
        <p:txBody>
          <a:bodyPr vert="horz" lIns="90640" tIns="45318" rIns="90640" bIns="4531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6397809"/>
            <a:ext cx="4276779" cy="337957"/>
          </a:xfrm>
          <a:prstGeom prst="rect">
            <a:avLst/>
          </a:prstGeom>
        </p:spPr>
        <p:txBody>
          <a:bodyPr vert="horz" lIns="90640" tIns="45318" rIns="90640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90429" y="6397809"/>
            <a:ext cx="4276779" cy="337957"/>
          </a:xfrm>
          <a:prstGeom prst="rect">
            <a:avLst/>
          </a:prstGeom>
        </p:spPr>
        <p:txBody>
          <a:bodyPr vert="horz" lIns="90640" tIns="45318" rIns="90640" bIns="45318" rtlCol="0" anchor="b"/>
          <a:lstStyle>
            <a:lvl1pPr algn="r">
              <a:defRPr sz="1200"/>
            </a:lvl1pPr>
          </a:lstStyle>
          <a:p>
            <a:fld id="{58791E76-4EB9-4F76-9BCC-6E7B30F359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0057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76779" cy="337958"/>
          </a:xfrm>
          <a:prstGeom prst="rect">
            <a:avLst/>
          </a:prstGeom>
        </p:spPr>
        <p:txBody>
          <a:bodyPr vert="horz" lIns="90640" tIns="45318" rIns="90640" bIns="453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9" y="3"/>
            <a:ext cx="4276779" cy="337958"/>
          </a:xfrm>
          <a:prstGeom prst="rect">
            <a:avLst/>
          </a:prstGeom>
        </p:spPr>
        <p:txBody>
          <a:bodyPr vert="horz" lIns="90640" tIns="45318" rIns="90640" bIns="4531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417888" y="841375"/>
            <a:ext cx="3033712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40" tIns="45318" rIns="90640" bIns="453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50" y="3241589"/>
            <a:ext cx="7895590" cy="2652207"/>
          </a:xfrm>
          <a:prstGeom prst="rect">
            <a:avLst/>
          </a:prstGeom>
        </p:spPr>
        <p:txBody>
          <a:bodyPr vert="horz" lIns="90640" tIns="45318" rIns="90640" bIns="453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809"/>
            <a:ext cx="4276779" cy="337957"/>
          </a:xfrm>
          <a:prstGeom prst="rect">
            <a:avLst/>
          </a:prstGeom>
        </p:spPr>
        <p:txBody>
          <a:bodyPr vert="horz" lIns="90640" tIns="45318" rIns="90640" bIns="453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9" y="6397809"/>
            <a:ext cx="4276779" cy="337957"/>
          </a:xfrm>
          <a:prstGeom prst="rect">
            <a:avLst/>
          </a:prstGeom>
        </p:spPr>
        <p:txBody>
          <a:bodyPr vert="horz" lIns="90640" tIns="45318" rIns="90640" bIns="45318" rtlCol="0" anchor="b"/>
          <a:lstStyle>
            <a:lvl1pPr algn="r">
              <a:defRPr sz="1200"/>
            </a:lvl1pPr>
          </a:lstStyle>
          <a:p>
            <a:fld id="{624CB391-BC3D-4627-929B-25F3E73D11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681793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○親同士のつながりづくりのため、</a:t>
            </a:r>
            <a:r>
              <a:rPr lang="en-US" altLang="ja-JP" dirty="0"/>
              <a:t>20</a:t>
            </a:r>
            <a:r>
              <a:rPr lang="ja-JP" altLang="en-US" dirty="0"/>
              <a:t>分程度子育てについて、意見交流をする場であることを伝える。</a:t>
            </a:r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趣旨の説明（親プロ）</a:t>
            </a:r>
          </a:p>
          <a:p>
            <a:r>
              <a:rPr lang="ja-JP" altLang="en-US" dirty="0"/>
              <a:t>○「ねらい」を説明し、子育てに正解はなく気軽に話し合う場であることを伝える。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596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986949" y="3241589"/>
            <a:ext cx="8567265" cy="2652207"/>
          </a:xfrm>
        </p:spPr>
        <p:txBody>
          <a:bodyPr/>
          <a:lstStyle/>
          <a:p>
            <a:r>
              <a:rPr lang="ja-JP" altLang="en-US" dirty="0"/>
              <a:t>○　初対面の人でも、自由に意見を出せるようにするためのウォーミングアップとする。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○　和やかな雰囲気づくりに配慮する。</a:t>
            </a:r>
            <a:endParaRPr lang="en-US" altLang="ja-JP" dirty="0"/>
          </a:p>
          <a:p>
            <a:endParaRPr lang="ja-JP" altLang="en-US" dirty="0"/>
          </a:p>
          <a:p>
            <a:r>
              <a:rPr lang="ja-JP" altLang="en-US" dirty="0"/>
              <a:t>〇　③については、参加者の様子を見て変更してもよい。</a:t>
            </a:r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471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3つの約束があります。</a:t>
            </a:r>
          </a:p>
          <a:p>
            <a:endParaRPr/>
          </a:p>
          <a:p>
            <a:r>
              <a:t>😀パスもあり</a:t>
            </a: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ヘッダー プレースホルダー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33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5005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4" name="ノー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9239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4" name="ノート プレースホルダー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45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〇　話し合って気づいたこと（知ったこと）や安心したこと等を振り返ってもらう。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220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33712" cy="22748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〇　話し合って気づいたこと（知ったこと）や安心したこと等を振り返ってもらう。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ヘッダー プレースホルダー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85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09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821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43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、代替）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xfrm>
            <a:off x="473273" y="2169914"/>
            <a:ext cx="8197454" cy="2509242"/>
          </a:xfrm>
          <a:prstGeom prst="rect">
            <a:avLst/>
          </a:prstGeom>
        </p:spPr>
        <p:txBody>
          <a:bodyPr anchor="ctr"/>
          <a:lstStyle>
            <a:lvl1pPr>
              <a:defRPr sz="7312" spc="146"/>
            </a:lvl1pPr>
          </a:lstStyle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0805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549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73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60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16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574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955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83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626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8A6A-360B-4BF3-8913-480395F96A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20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テスト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07" y="123893"/>
            <a:ext cx="4703445" cy="12792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WordArt 2"/>
          <p:cNvSpPr txBox="1">
            <a:spLocks noGrp="1" noChangeArrowheads="1" noChangeShapeType="1" noTextEdit="1"/>
          </p:cNvSpPr>
          <p:nvPr>
            <p:ph type="subTitle" idx="1"/>
          </p:nvPr>
        </p:nvSpPr>
        <p:spPr bwMode="auto">
          <a:xfrm>
            <a:off x="1513643" y="1349942"/>
            <a:ext cx="6308100" cy="847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r>
              <a:rPr lang="ja-JP" altLang="en-US" sz="30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お父さんの子育てトーク！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04887" y="6188184"/>
            <a:ext cx="422435" cy="463935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1</a:t>
            </a:fld>
            <a:endParaRPr lang="ja-JP" altLang="en-US" sz="3600" dirty="0"/>
          </a:p>
        </p:txBody>
      </p:sp>
      <p:sp>
        <p:nvSpPr>
          <p:cNvPr id="6" name="WordArt 3"/>
          <p:cNvSpPr txBox="1">
            <a:spLocks noChangeArrowheads="1" noChangeShapeType="1" noTextEdit="1"/>
          </p:cNvSpPr>
          <p:nvPr/>
        </p:nvSpPr>
        <p:spPr bwMode="auto">
          <a:xfrm>
            <a:off x="2210735" y="2241268"/>
            <a:ext cx="4207588" cy="31899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numCol="1" fromWordArt="1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/>
            <a:r>
              <a:rPr lang="ja-JP" altLang="en-US" sz="1500" b="1" dirty="0">
                <a:ln w="9525" cap="flat" cmpd="sng" algn="ctr">
                  <a:solidFill>
                    <a:srgbClr val="000000"/>
                  </a:solidFill>
                  <a:prstDash val="solid"/>
                  <a:round/>
                </a:ln>
                <a:solidFill>
                  <a:srgbClr val="FF6600"/>
                </a:solidFill>
                <a:latin typeface="ＭＳ Ｐゴシック" panose="020B0600070205080204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～「父親」の楽しみを持ち寄ろう～</a:t>
            </a:r>
            <a:endParaRPr lang="ja-JP" altLang="en-US" sz="90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23686" y="685801"/>
            <a:ext cx="1418897" cy="4611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700" dirty="0"/>
              <a:t>No.25</a:t>
            </a:r>
            <a:endParaRPr lang="ja-JP" altLang="en-US" sz="2700" dirty="0"/>
          </a:p>
        </p:txBody>
      </p:sp>
      <p:pic>
        <p:nvPicPr>
          <p:cNvPr id="1026" name="Picture 2" descr="25-1（表紙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31" y="2629180"/>
            <a:ext cx="5901993" cy="408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日付プレースホルダー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96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804307" y="1306286"/>
            <a:ext cx="5584371" cy="96338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5400" dirty="0"/>
              <a:t>自己紹介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555296" y="2767693"/>
            <a:ext cx="6082393" cy="293914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300" dirty="0"/>
              <a:t>①　自分の名前</a:t>
            </a:r>
            <a:endParaRPr lang="en-US" altLang="ja-JP" sz="3300" dirty="0"/>
          </a:p>
          <a:p>
            <a:endParaRPr lang="en-US" altLang="ja-JP" sz="3300" dirty="0"/>
          </a:p>
          <a:p>
            <a:r>
              <a:rPr lang="ja-JP" altLang="en-US" sz="3300" dirty="0"/>
              <a:t>②　子供の名前、年齢</a:t>
            </a:r>
            <a:endParaRPr lang="en-US" altLang="ja-JP" sz="3300" dirty="0"/>
          </a:p>
          <a:p>
            <a:endParaRPr lang="en-US" altLang="ja-JP" sz="3300" dirty="0"/>
          </a:p>
          <a:p>
            <a:r>
              <a:rPr lang="ja-JP" altLang="en-US" sz="3300" dirty="0"/>
              <a:t>③　マイブーム、趣味など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303740" y="6336033"/>
            <a:ext cx="642948" cy="373686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2</a:t>
            </a:fld>
            <a:endParaRPr lang="ja-JP" altLang="en-US" sz="360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89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３つの約束…"/>
          <p:cNvSpPr txBox="1">
            <a:spLocks noGrp="1"/>
          </p:cNvSpPr>
          <p:nvPr>
            <p:ph type="title"/>
          </p:nvPr>
        </p:nvSpPr>
        <p:spPr>
          <a:xfrm>
            <a:off x="299545" y="709447"/>
            <a:ext cx="8631621" cy="44786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170372">
              <a:defRPr sz="5511" spc="110"/>
            </a:pPr>
            <a:r>
              <a:rPr dirty="0"/>
              <a:t>３つの約束</a:t>
            </a:r>
          </a:p>
          <a:p>
            <a:pPr defTabSz="170372">
              <a:defRPr sz="5511" spc="110"/>
            </a:pPr>
            <a:endParaRPr dirty="0"/>
          </a:p>
          <a:p>
            <a:pPr defTabSz="170372">
              <a:defRPr sz="5511" spc="110"/>
            </a:pPr>
            <a:r>
              <a:rPr sz="4000" dirty="0"/>
              <a:t>❶ </a:t>
            </a:r>
            <a:r>
              <a:rPr sz="4000" dirty="0" err="1"/>
              <a:t>同じくらい話しましょう</a:t>
            </a:r>
            <a:br>
              <a:rPr lang="en-US" sz="4000" dirty="0"/>
            </a:br>
            <a:endParaRPr sz="4000" dirty="0"/>
          </a:p>
          <a:p>
            <a:pPr defTabSz="170372">
              <a:defRPr sz="5511" spc="110"/>
            </a:pPr>
            <a:r>
              <a:rPr sz="4000" dirty="0"/>
              <a:t>❷ </a:t>
            </a:r>
            <a:r>
              <a:rPr sz="4000" dirty="0" err="1"/>
              <a:t>みんなの意見を受け止めましょう</a:t>
            </a:r>
            <a:br>
              <a:rPr lang="en-US" sz="4000" dirty="0"/>
            </a:br>
            <a:endParaRPr sz="4000" dirty="0"/>
          </a:p>
          <a:p>
            <a:pPr defTabSz="170372">
              <a:defRPr sz="5511" spc="110"/>
            </a:pPr>
            <a:r>
              <a:rPr sz="4000" dirty="0"/>
              <a:t>❸ </a:t>
            </a:r>
            <a:r>
              <a:rPr sz="4000" dirty="0" err="1"/>
              <a:t>秘密は守りましょう</a:t>
            </a:r>
            <a:endParaRPr sz="40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2"/>
          </p:nvPr>
        </p:nvSpPr>
        <p:spPr>
          <a:xfrm>
            <a:off x="8632162" y="6356351"/>
            <a:ext cx="299002" cy="365125"/>
          </a:xfrm>
        </p:spPr>
        <p:txBody>
          <a:bodyPr/>
          <a:lstStyle/>
          <a:p>
            <a:fld id="{86CB4B4D-7CA3-9044-876B-883B54F8677D}" type="slidenum">
              <a:rPr lang="en-US" altLang="ja-JP" sz="3600" smtClean="0"/>
              <a:t>3</a:t>
            </a:fld>
            <a:endParaRPr lang="ja-JP" altLang="en-US" sz="3600" dirty="0"/>
          </a:p>
        </p:txBody>
      </p:sp>
      <p:sp>
        <p:nvSpPr>
          <p:cNvPr id="9" name="円/楕円 8"/>
          <p:cNvSpPr/>
          <p:nvPr/>
        </p:nvSpPr>
        <p:spPr>
          <a:xfrm>
            <a:off x="2726226" y="4998807"/>
            <a:ext cx="3778257" cy="1482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950" dirty="0"/>
              <a:t>パスあり</a:t>
            </a:r>
          </a:p>
        </p:txBody>
      </p:sp>
    </p:spTree>
    <p:extLst>
      <p:ext uri="{BB962C8B-B14F-4D97-AF65-F5344CB8AC3E}">
        <p14:creationId xmlns:p14="http://schemas.microsoft.com/office/powerpoint/2010/main" val="39577657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29620" y="6073060"/>
            <a:ext cx="453154" cy="641062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4</a:t>
            </a:fld>
            <a:endParaRPr lang="ja-JP" altLang="en-US" sz="3600" dirty="0"/>
          </a:p>
        </p:txBody>
      </p:sp>
      <p:pic>
        <p:nvPicPr>
          <p:cNvPr id="2050" name="Picture 2" descr="早く生まれておい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2" y="2664372"/>
            <a:ext cx="3656926" cy="419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考えましょう，出し合いましょう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20" y="168121"/>
            <a:ext cx="4273230" cy="57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151721" y="936474"/>
            <a:ext cx="7912341" cy="1601773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kern="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Times New Roman" panose="02020603050405020304" pitchFamily="18" charset="0"/>
              </a:rPr>
              <a:t>①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初めて「親」になった頃のことを</a:t>
            </a:r>
            <a:endParaRPr lang="en-US" altLang="ja-JP" sz="3600" kern="1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思い出してみましょう。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353039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08126" y="6122487"/>
            <a:ext cx="453154" cy="641062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5</a:t>
            </a:fld>
            <a:endParaRPr lang="ja-JP" altLang="en-US" sz="3600" dirty="0"/>
          </a:p>
        </p:txBody>
      </p:sp>
      <p:pic>
        <p:nvPicPr>
          <p:cNvPr id="2051" name="Picture 3" descr="考えましょう，出し合いましょ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2" y="238546"/>
            <a:ext cx="4289278" cy="62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akk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" y="2687717"/>
            <a:ext cx="4005032" cy="387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112600" y="914086"/>
            <a:ext cx="8395525" cy="1718523"/>
          </a:xfrm>
          <a:prstGeom prst="round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②最近のお子さんとの関わりについて</a:t>
            </a:r>
            <a:endParaRPr lang="en-US" altLang="ja-JP" sz="3600" kern="1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r>
              <a:rPr lang="en-US" altLang="ja-JP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</a:t>
            </a:r>
            <a:r>
              <a:rPr lang="ja-JP" altLang="en-US" sz="3600" kern="1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振り返ってみましょう。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330064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594623" y="6216938"/>
            <a:ext cx="453154" cy="641062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6</a:t>
            </a:fld>
            <a:endParaRPr lang="ja-JP" altLang="en-US" sz="3600" dirty="0"/>
          </a:p>
        </p:txBody>
      </p:sp>
      <p:pic>
        <p:nvPicPr>
          <p:cNvPr id="2051" name="Picture 3" descr="考えましょう，出し合いましょ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18818"/>
            <a:ext cx="4454729" cy="62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25-2（挿絵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9" y="2816835"/>
            <a:ext cx="3975586" cy="397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46956" y="911825"/>
            <a:ext cx="8626553" cy="1760429"/>
          </a:xfrm>
          <a:prstGeom prst="rect">
            <a:avLst/>
          </a:prstGeom>
          <a:solidFill>
            <a:srgbClr val="03ED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dirty="0">
                <a:solidFill>
                  <a:schemeClr val="tx1"/>
                </a:solidFill>
              </a:rPr>
              <a:t>③「悩み」や「疑問」を解決するための</a:t>
            </a:r>
            <a:endParaRPr lang="en-US" altLang="ja-JP" sz="3600" dirty="0">
              <a:solidFill>
                <a:schemeClr val="tx1"/>
              </a:solidFill>
            </a:endParaRPr>
          </a:p>
          <a:p>
            <a:r>
              <a:rPr lang="en-US" altLang="ja-JP" sz="3600" dirty="0">
                <a:solidFill>
                  <a:schemeClr val="tx1"/>
                </a:solidFill>
              </a:rPr>
              <a:t>    </a:t>
            </a:r>
            <a:r>
              <a:rPr lang="ja-JP" altLang="en-US" sz="3600" dirty="0">
                <a:solidFill>
                  <a:schemeClr val="tx1"/>
                </a:solidFill>
              </a:rPr>
              <a:t>アイディアを出し合いましょう。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77242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36864" y="173485"/>
            <a:ext cx="4046852" cy="553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学習を振り返りましょう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08426" y="6358280"/>
            <a:ext cx="660355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7</a:t>
            </a:fld>
            <a:endParaRPr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236863" y="995716"/>
            <a:ext cx="8662771" cy="14242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/>
              <a:t>自分の中で、分かったこと、</a:t>
            </a:r>
            <a:endParaRPr kumimoji="1" lang="en-US" altLang="ja-JP" sz="3600" dirty="0"/>
          </a:p>
          <a:p>
            <a:r>
              <a:rPr kumimoji="1" lang="ja-JP" altLang="en-US" sz="3600" dirty="0"/>
              <a:t>考えが変わったことがあれば交流しましょう。</a:t>
            </a:r>
            <a:endParaRPr kumimoji="1" lang="en-US" altLang="ja-JP" sz="3600" dirty="0"/>
          </a:p>
        </p:txBody>
      </p:sp>
      <p:pic>
        <p:nvPicPr>
          <p:cNvPr id="6" name="Picture 2" descr="25-1（表紙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62" y="2617334"/>
            <a:ext cx="5352013" cy="373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3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308426" y="6358280"/>
            <a:ext cx="660355" cy="273844"/>
          </a:xfrm>
        </p:spPr>
        <p:txBody>
          <a:bodyPr/>
          <a:lstStyle/>
          <a:p>
            <a:fld id="{D1378A6A-360B-4BF3-8913-480395F96A51}" type="slidenum">
              <a:rPr lang="ja-JP" altLang="en-US" sz="3600"/>
              <a:t>8</a:t>
            </a:fld>
            <a:endParaRPr lang="ja-JP" altLang="en-US" sz="3600" dirty="0"/>
          </a:p>
        </p:txBody>
      </p:sp>
      <p:sp>
        <p:nvSpPr>
          <p:cNvPr id="4" name="正方形/長方形 3"/>
          <p:cNvSpPr/>
          <p:nvPr/>
        </p:nvSpPr>
        <p:spPr>
          <a:xfrm>
            <a:off x="365760" y="379004"/>
            <a:ext cx="8423516" cy="16468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/>
              <a:t>本日は御参加いただきありがとうございました。</a:t>
            </a:r>
            <a:r>
              <a:rPr lang="ja-JP" altLang="en-US" sz="3200" dirty="0"/>
              <a:t>講座後のアンケートにご協力ください。</a:t>
            </a:r>
            <a:endParaRPr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620136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1017</TotalTime>
  <Words>273</Words>
  <Application>Microsoft Office PowerPoint</Application>
  <PresentationFormat>画面に合わせる (4:3)</PresentationFormat>
  <Paragraphs>51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HGPｺﾞｼｯｸE</vt:lpstr>
      <vt:lpstr>HG創英角ｺﾞｼｯｸUB</vt:lpstr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３つの約束  ❶ 同じくらい話しましょう  ❷ みんなの意見を受け止めましょう  ❸ 秘密は守りましょう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広島県庁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武原 智明</dc:creator>
  <cp:lastModifiedBy>荒木 絵里香</cp:lastModifiedBy>
  <cp:revision>88</cp:revision>
  <cp:lastPrinted>2022-03-15T04:30:02Z</cp:lastPrinted>
  <dcterms:created xsi:type="dcterms:W3CDTF">2021-07-06T06:39:08Z</dcterms:created>
  <dcterms:modified xsi:type="dcterms:W3CDTF">2025-01-24T04:47:43Z</dcterms:modified>
</cp:coreProperties>
</file>