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8" r:id="rId2"/>
    <p:sldId id="260" r:id="rId3"/>
    <p:sldId id="259" r:id="rId4"/>
    <p:sldId id="261" r:id="rId5"/>
  </p:sldIdLst>
  <p:sldSz cx="12192000" cy="16256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09" autoAdjust="0"/>
    <p:restoredTop sz="94660"/>
  </p:normalViewPr>
  <p:slideViewPr>
    <p:cSldViewPr snapToGrid="0">
      <p:cViewPr varScale="1">
        <p:scale>
          <a:sx n="38" d="100"/>
          <a:sy n="38" d="100"/>
        </p:scale>
        <p:origin x="2408"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C7DF27B-C36E-4D0E-8F98-FFED89A7C191}" type="datetimeFigureOut">
              <a:rPr kumimoji="1" lang="ja-JP" altLang="en-US" smtClean="0"/>
              <a:t>2025/1/9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463877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7DF27B-C36E-4D0E-8F98-FFED89A7C191}" type="datetimeFigureOut">
              <a:rPr kumimoji="1" lang="ja-JP" altLang="en-US" smtClean="0"/>
              <a:t>2025/1/9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3388468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7DF27B-C36E-4D0E-8F98-FFED89A7C191}" type="datetimeFigureOut">
              <a:rPr kumimoji="1" lang="ja-JP" altLang="en-US" smtClean="0"/>
              <a:t>2025/1/9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3136883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7DF27B-C36E-4D0E-8F98-FFED89A7C191}" type="datetimeFigureOut">
              <a:rPr kumimoji="1" lang="ja-JP" altLang="en-US" smtClean="0"/>
              <a:t>2025/1/9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3776790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C7DF27B-C36E-4D0E-8F98-FFED89A7C191}" type="datetimeFigureOut">
              <a:rPr kumimoji="1" lang="ja-JP" altLang="en-US" smtClean="0"/>
              <a:t>2025/1/9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1100814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C7DF27B-C36E-4D0E-8F98-FFED89A7C191}" type="datetimeFigureOut">
              <a:rPr kumimoji="1" lang="ja-JP" altLang="en-US" smtClean="0"/>
              <a:t>2025/1/9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2211602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C7DF27B-C36E-4D0E-8F98-FFED89A7C191}" type="datetimeFigureOut">
              <a:rPr kumimoji="1" lang="ja-JP" altLang="en-US" smtClean="0"/>
              <a:t>2025/1/9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3185536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C7DF27B-C36E-4D0E-8F98-FFED89A7C191}" type="datetimeFigureOut">
              <a:rPr kumimoji="1" lang="ja-JP" altLang="en-US" smtClean="0"/>
              <a:t>2025/1/9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792948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7DF27B-C36E-4D0E-8F98-FFED89A7C191}" type="datetimeFigureOut">
              <a:rPr kumimoji="1" lang="ja-JP" altLang="en-US" smtClean="0"/>
              <a:t>2025/1/9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2281067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C7DF27B-C36E-4D0E-8F98-FFED89A7C191}" type="datetimeFigureOut">
              <a:rPr kumimoji="1" lang="ja-JP" altLang="en-US" smtClean="0"/>
              <a:t>2025/1/9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533452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C7DF27B-C36E-4D0E-8F98-FFED89A7C191}" type="datetimeFigureOut">
              <a:rPr kumimoji="1" lang="ja-JP" altLang="en-US" smtClean="0"/>
              <a:t>2025/1/9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805997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82000"/>
                  </a:schemeClr>
                </a:solidFill>
              </a:defRPr>
            </a:lvl1pPr>
          </a:lstStyle>
          <a:p>
            <a:fld id="{0C7DF27B-C36E-4D0E-8F98-FFED89A7C191}" type="datetimeFigureOut">
              <a:rPr kumimoji="1" lang="ja-JP" altLang="en-US" smtClean="0"/>
              <a:t>2025/1/9</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82000"/>
                  </a:schemeClr>
                </a:solidFill>
              </a:defRPr>
            </a:lvl1p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12044132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テキスト ボックス 69">
            <a:extLst>
              <a:ext uri="{FF2B5EF4-FFF2-40B4-BE49-F238E27FC236}">
                <a16:creationId xmlns:a16="http://schemas.microsoft.com/office/drawing/2014/main" id="{9E892B5A-F72B-9E14-3FAA-7D12F6E73F7B}"/>
              </a:ext>
            </a:extLst>
          </p:cNvPr>
          <p:cNvSpPr txBox="1"/>
          <p:nvPr/>
        </p:nvSpPr>
        <p:spPr>
          <a:xfrm>
            <a:off x="623130" y="10819344"/>
            <a:ext cx="11082684" cy="5262979"/>
          </a:xfrm>
          <a:prstGeom prst="rect">
            <a:avLst/>
          </a:prstGeom>
          <a:noFill/>
          <a:ln w="41275">
            <a:noFill/>
          </a:ln>
        </p:spPr>
        <p:txBody>
          <a:bodyPr wrap="square" rtlCol="0">
            <a:spAutoFit/>
          </a:bodyPr>
          <a:lstStyle/>
          <a:p>
            <a:pPr algn="l"/>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〇</a:t>
            </a:r>
            <a:r>
              <a:rPr lang="ja-JP" altLang="ja-JP" sz="2400" b="1" u="sng" kern="100" dirty="0">
                <a:effectLst/>
                <a:latin typeface="游明朝" panose="02020400000000000000" pitchFamily="18" charset="-128"/>
                <a:ea typeface="游ゴシック" panose="020B0400000000000000" pitchFamily="50" charset="-128"/>
                <a:cs typeface="Times New Roman" panose="02020603050405020304" pitchFamily="18" charset="0"/>
              </a:rPr>
              <a:t>お手続きは任意です</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ので、手間や証明書の発行手数料を踏まえ、</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申請</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するか</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l"/>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どうかをご検討ください。</a:t>
            </a:r>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en-US" altLang="ja-JP" sz="2400" kern="100" dirty="0">
                <a:effectLst/>
                <a:latin typeface="游ゴシック" panose="020B0400000000000000" pitchFamily="50" charset="-128"/>
                <a:ea typeface="游明朝" panose="02020400000000000000" pitchFamily="18" charset="-128"/>
                <a:cs typeface="Times New Roman" panose="02020603050405020304" pitchFamily="18" charset="0"/>
              </a:rPr>
              <a:t> </a:t>
            </a:r>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〇</a:t>
            </a:r>
            <a:r>
              <a:rPr lang="ja-JP" altLang="ja-JP" sz="2400" b="1" u="sng" kern="100" dirty="0">
                <a:effectLst/>
                <a:latin typeface="游明朝" panose="02020400000000000000" pitchFamily="18" charset="-128"/>
                <a:ea typeface="游ゴシック" panose="020B0400000000000000" pitchFamily="50" charset="-128"/>
                <a:cs typeface="Times New Roman" panose="02020603050405020304" pitchFamily="18" charset="0"/>
              </a:rPr>
              <a:t>お支払いする金額より、証明書の発行手数料が高くなる</a:t>
            </a:r>
            <a:r>
              <a:rPr lang="ja-JP" altLang="ja-JP" sz="2400" u="sng" kern="100" dirty="0">
                <a:effectLst/>
                <a:latin typeface="游明朝" panose="02020400000000000000" pitchFamily="18" charset="-128"/>
                <a:ea typeface="游ゴシック" panose="020B0400000000000000" pitchFamily="50" charset="-128"/>
                <a:cs typeface="Times New Roman" panose="02020603050405020304" pitchFamily="18" charset="0"/>
              </a:rPr>
              <a:t>場合があります。</a:t>
            </a:r>
            <a:endParaRPr lang="en-US" altLang="ja-JP" sz="2400" u="sng" kern="100" dirty="0">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※発行手数料については、医療機関</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・薬局</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ごとに異なるため、作成依頼する</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l"/>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医療機関へご</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確認</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ください。</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l"/>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000" kern="100" dirty="0">
                <a:latin typeface="游明朝" panose="02020400000000000000" pitchFamily="18" charset="-128"/>
                <a:ea typeface="游ゴシック" panose="020B0400000000000000" pitchFamily="50" charset="-128"/>
                <a:cs typeface="Times New Roman" panose="02020603050405020304" pitchFamily="18" charset="0"/>
              </a:rPr>
              <a:t>（例：償還払い予想額</a:t>
            </a:r>
            <a:r>
              <a:rPr lang="en-US" altLang="ja-JP" sz="2000" kern="100" dirty="0">
                <a:latin typeface="游明朝" panose="02020400000000000000" pitchFamily="18" charset="-128"/>
                <a:ea typeface="游ゴシック" panose="020B0400000000000000" pitchFamily="50" charset="-128"/>
                <a:cs typeface="Times New Roman" panose="02020603050405020304" pitchFamily="18" charset="0"/>
              </a:rPr>
              <a:t>3,000</a:t>
            </a:r>
            <a:r>
              <a:rPr lang="ja-JP" altLang="en-US" sz="2000" kern="100" dirty="0">
                <a:latin typeface="游明朝" panose="02020400000000000000" pitchFamily="18" charset="-128"/>
                <a:ea typeface="游ゴシック" panose="020B0400000000000000" pitchFamily="50" charset="-128"/>
                <a:cs typeface="Times New Roman" panose="02020603050405020304" pitchFamily="18" charset="0"/>
              </a:rPr>
              <a:t>円、発行手数料</a:t>
            </a:r>
            <a:r>
              <a:rPr lang="en-US" altLang="ja-JP" sz="2000" kern="100" dirty="0">
                <a:latin typeface="游明朝" panose="02020400000000000000" pitchFamily="18" charset="-128"/>
                <a:ea typeface="游ゴシック" panose="020B0400000000000000" pitchFamily="50" charset="-128"/>
                <a:cs typeface="Times New Roman" panose="02020603050405020304" pitchFamily="18" charset="0"/>
              </a:rPr>
              <a:t>3,300</a:t>
            </a:r>
            <a:r>
              <a:rPr lang="ja-JP" altLang="en-US" sz="2000" kern="100" dirty="0">
                <a:latin typeface="游明朝" panose="02020400000000000000" pitchFamily="18" charset="-128"/>
                <a:ea typeface="游ゴシック" panose="020B0400000000000000" pitchFamily="50" charset="-128"/>
                <a:cs typeface="Times New Roman" panose="02020603050405020304" pitchFamily="18" charset="0"/>
              </a:rPr>
              <a:t>円の場合、</a:t>
            </a:r>
            <a:r>
              <a:rPr lang="en-US" altLang="ja-JP" sz="2000" kern="100" dirty="0">
                <a:latin typeface="游明朝" panose="02020400000000000000" pitchFamily="18" charset="-128"/>
                <a:ea typeface="游ゴシック" panose="020B0400000000000000" pitchFamily="50" charset="-128"/>
                <a:cs typeface="Times New Roman" panose="02020603050405020304" pitchFamily="18" charset="0"/>
              </a:rPr>
              <a:t>300</a:t>
            </a:r>
            <a:r>
              <a:rPr lang="ja-JP" altLang="en-US" sz="2000" kern="100" dirty="0">
                <a:latin typeface="游明朝" panose="02020400000000000000" pitchFamily="18" charset="-128"/>
                <a:ea typeface="游ゴシック" panose="020B0400000000000000" pitchFamily="50" charset="-128"/>
                <a:cs typeface="Times New Roman" panose="02020603050405020304" pitchFamily="18" charset="0"/>
              </a:rPr>
              <a:t>円のマイナス）</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en-US" altLang="ja-JP" sz="2400" kern="100" dirty="0">
                <a:effectLst/>
                <a:latin typeface="游ゴシック" panose="020B0400000000000000" pitchFamily="50" charset="-128"/>
                <a:ea typeface="游明朝" panose="02020400000000000000" pitchFamily="18" charset="-128"/>
                <a:cs typeface="Times New Roman" panose="02020603050405020304" pitchFamily="18" charset="0"/>
              </a:rPr>
              <a:t> </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〇</a:t>
            </a:r>
            <a:r>
              <a:rPr lang="ja-JP" altLang="ja-JP" sz="2400" b="1" u="sng" kern="100" dirty="0">
                <a:effectLst/>
                <a:latin typeface="游明朝" panose="02020400000000000000" pitchFamily="18" charset="-128"/>
                <a:ea typeface="游ゴシック" panose="020B0400000000000000" pitchFamily="50" charset="-128"/>
                <a:cs typeface="Times New Roman" panose="02020603050405020304" pitchFamily="18" charset="0"/>
              </a:rPr>
              <a:t>高額療養費を超えてお支払いすることはできません。</a:t>
            </a:r>
            <a:endParaRPr lang="en-US" altLang="ja-JP" sz="2400" b="1" u="sng" kern="100" dirty="0">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※高額療養費：健康保険の医療費制度です。</a:t>
            </a:r>
            <a:endParaRPr lang="en-US"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高額な医療費の支払いが生じた場合に</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所得や年齢等により定められた</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l"/>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限度額を超えて支払った医療費を</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加入する健康保険</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組合</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が支給します。</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en-US" sz="24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詳しくは、加入する健康保険</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組合</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にご確認ください。</a:t>
            </a:r>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sz="2400" dirty="0"/>
          </a:p>
        </p:txBody>
      </p:sp>
      <p:sp>
        <p:nvSpPr>
          <p:cNvPr id="12" name="正方形/長方形 11">
            <a:extLst>
              <a:ext uri="{FF2B5EF4-FFF2-40B4-BE49-F238E27FC236}">
                <a16:creationId xmlns:a16="http://schemas.microsoft.com/office/drawing/2014/main" id="{D1AAD7BD-2292-7F33-0266-2EB6D2E4CE9B}"/>
              </a:ext>
            </a:extLst>
          </p:cNvPr>
          <p:cNvSpPr/>
          <p:nvPr/>
        </p:nvSpPr>
        <p:spPr>
          <a:xfrm>
            <a:off x="450702" y="10737937"/>
            <a:ext cx="11255111" cy="5136739"/>
          </a:xfrm>
          <a:prstGeom prst="rect">
            <a:avLst/>
          </a:prstGeom>
          <a:noFill/>
          <a:ln w="127000" cmpd="thickThin">
            <a:solidFill>
              <a:schemeClr val="dk1"/>
            </a:solidFill>
            <a:extLst>
              <a:ext uri="{C807C97D-BFC1-408E-A445-0C87EB9F89A2}">
                <ask:lineSketchStyleProps xmlns:ask="http://schemas.microsoft.com/office/drawing/2018/sketchyshapes" sd="1219033472">
                  <a:custGeom>
                    <a:avLst/>
                    <a:gdLst>
                      <a:gd name="connsiteX0" fmla="*/ 0 w 10916965"/>
                      <a:gd name="connsiteY0" fmla="*/ 0 h 4893647"/>
                      <a:gd name="connsiteX1" fmla="*/ 573141 w 10916965"/>
                      <a:gd name="connsiteY1" fmla="*/ 0 h 4893647"/>
                      <a:gd name="connsiteX2" fmla="*/ 927942 w 10916965"/>
                      <a:gd name="connsiteY2" fmla="*/ 0 h 4893647"/>
                      <a:gd name="connsiteX3" fmla="*/ 1828592 w 10916965"/>
                      <a:gd name="connsiteY3" fmla="*/ 0 h 4893647"/>
                      <a:gd name="connsiteX4" fmla="*/ 2401732 w 10916965"/>
                      <a:gd name="connsiteY4" fmla="*/ 0 h 4893647"/>
                      <a:gd name="connsiteX5" fmla="*/ 2974873 w 10916965"/>
                      <a:gd name="connsiteY5" fmla="*/ 0 h 4893647"/>
                      <a:gd name="connsiteX6" fmla="*/ 3875523 w 10916965"/>
                      <a:gd name="connsiteY6" fmla="*/ 0 h 4893647"/>
                      <a:gd name="connsiteX7" fmla="*/ 4339494 w 10916965"/>
                      <a:gd name="connsiteY7" fmla="*/ 0 h 4893647"/>
                      <a:gd name="connsiteX8" fmla="*/ 5240143 w 10916965"/>
                      <a:gd name="connsiteY8" fmla="*/ 0 h 4893647"/>
                      <a:gd name="connsiteX9" fmla="*/ 6140793 w 10916965"/>
                      <a:gd name="connsiteY9" fmla="*/ 0 h 4893647"/>
                      <a:gd name="connsiteX10" fmla="*/ 6823103 w 10916965"/>
                      <a:gd name="connsiteY10" fmla="*/ 0 h 4893647"/>
                      <a:gd name="connsiteX11" fmla="*/ 7723753 w 10916965"/>
                      <a:gd name="connsiteY11" fmla="*/ 0 h 4893647"/>
                      <a:gd name="connsiteX12" fmla="*/ 8296893 w 10916965"/>
                      <a:gd name="connsiteY12" fmla="*/ 0 h 4893647"/>
                      <a:gd name="connsiteX13" fmla="*/ 8870034 w 10916965"/>
                      <a:gd name="connsiteY13" fmla="*/ 0 h 4893647"/>
                      <a:gd name="connsiteX14" fmla="*/ 9661514 w 10916965"/>
                      <a:gd name="connsiteY14" fmla="*/ 0 h 4893647"/>
                      <a:gd name="connsiteX15" fmla="*/ 10234655 w 10916965"/>
                      <a:gd name="connsiteY15" fmla="*/ 0 h 4893647"/>
                      <a:gd name="connsiteX16" fmla="*/ 10916965 w 10916965"/>
                      <a:gd name="connsiteY16" fmla="*/ 0 h 4893647"/>
                      <a:gd name="connsiteX17" fmla="*/ 10916965 w 10916965"/>
                      <a:gd name="connsiteY17" fmla="*/ 796965 h 4893647"/>
                      <a:gd name="connsiteX18" fmla="*/ 10916965 w 10916965"/>
                      <a:gd name="connsiteY18" fmla="*/ 1544994 h 4893647"/>
                      <a:gd name="connsiteX19" fmla="*/ 10916965 w 10916965"/>
                      <a:gd name="connsiteY19" fmla="*/ 2293023 h 4893647"/>
                      <a:gd name="connsiteX20" fmla="*/ 10916965 w 10916965"/>
                      <a:gd name="connsiteY20" fmla="*/ 2845306 h 4893647"/>
                      <a:gd name="connsiteX21" fmla="*/ 10916965 w 10916965"/>
                      <a:gd name="connsiteY21" fmla="*/ 3446526 h 4893647"/>
                      <a:gd name="connsiteX22" fmla="*/ 10916965 w 10916965"/>
                      <a:gd name="connsiteY22" fmla="*/ 4194555 h 4893647"/>
                      <a:gd name="connsiteX23" fmla="*/ 10916965 w 10916965"/>
                      <a:gd name="connsiteY23" fmla="*/ 4893647 h 4893647"/>
                      <a:gd name="connsiteX24" fmla="*/ 10452994 w 10916965"/>
                      <a:gd name="connsiteY24" fmla="*/ 4893647 h 4893647"/>
                      <a:gd name="connsiteX25" fmla="*/ 10098193 w 10916965"/>
                      <a:gd name="connsiteY25" fmla="*/ 4893647 h 4893647"/>
                      <a:gd name="connsiteX26" fmla="*/ 9743391 w 10916965"/>
                      <a:gd name="connsiteY26" fmla="*/ 4893647 h 4893647"/>
                      <a:gd name="connsiteX27" fmla="*/ 9061081 w 10916965"/>
                      <a:gd name="connsiteY27" fmla="*/ 4893647 h 4893647"/>
                      <a:gd name="connsiteX28" fmla="*/ 8597110 w 10916965"/>
                      <a:gd name="connsiteY28" fmla="*/ 4893647 h 4893647"/>
                      <a:gd name="connsiteX29" fmla="*/ 7805630 w 10916965"/>
                      <a:gd name="connsiteY29" fmla="*/ 4893647 h 4893647"/>
                      <a:gd name="connsiteX30" fmla="*/ 7341659 w 10916965"/>
                      <a:gd name="connsiteY30" fmla="*/ 4893647 h 4893647"/>
                      <a:gd name="connsiteX31" fmla="*/ 6550179 w 10916965"/>
                      <a:gd name="connsiteY31" fmla="*/ 4893647 h 4893647"/>
                      <a:gd name="connsiteX32" fmla="*/ 6195378 w 10916965"/>
                      <a:gd name="connsiteY32" fmla="*/ 4893647 h 4893647"/>
                      <a:gd name="connsiteX33" fmla="*/ 5403898 w 10916965"/>
                      <a:gd name="connsiteY33" fmla="*/ 4893647 h 4893647"/>
                      <a:gd name="connsiteX34" fmla="*/ 4939927 w 10916965"/>
                      <a:gd name="connsiteY34" fmla="*/ 4893647 h 4893647"/>
                      <a:gd name="connsiteX35" fmla="*/ 4585125 w 10916965"/>
                      <a:gd name="connsiteY35" fmla="*/ 4893647 h 4893647"/>
                      <a:gd name="connsiteX36" fmla="*/ 4121154 w 10916965"/>
                      <a:gd name="connsiteY36" fmla="*/ 4893647 h 4893647"/>
                      <a:gd name="connsiteX37" fmla="*/ 3329674 w 10916965"/>
                      <a:gd name="connsiteY37" fmla="*/ 4893647 h 4893647"/>
                      <a:gd name="connsiteX38" fmla="*/ 2865703 w 10916965"/>
                      <a:gd name="connsiteY38" fmla="*/ 4893647 h 4893647"/>
                      <a:gd name="connsiteX39" fmla="*/ 2510902 w 10916965"/>
                      <a:gd name="connsiteY39" fmla="*/ 4893647 h 4893647"/>
                      <a:gd name="connsiteX40" fmla="*/ 2046931 w 10916965"/>
                      <a:gd name="connsiteY40" fmla="*/ 4893647 h 4893647"/>
                      <a:gd name="connsiteX41" fmla="*/ 1473790 w 10916965"/>
                      <a:gd name="connsiteY41" fmla="*/ 4893647 h 4893647"/>
                      <a:gd name="connsiteX42" fmla="*/ 791480 w 10916965"/>
                      <a:gd name="connsiteY42" fmla="*/ 4893647 h 4893647"/>
                      <a:gd name="connsiteX43" fmla="*/ 0 w 10916965"/>
                      <a:gd name="connsiteY43" fmla="*/ 4893647 h 4893647"/>
                      <a:gd name="connsiteX44" fmla="*/ 0 w 10916965"/>
                      <a:gd name="connsiteY44" fmla="*/ 4096682 h 4893647"/>
                      <a:gd name="connsiteX45" fmla="*/ 0 w 10916965"/>
                      <a:gd name="connsiteY45" fmla="*/ 3397589 h 4893647"/>
                      <a:gd name="connsiteX46" fmla="*/ 0 w 10916965"/>
                      <a:gd name="connsiteY46" fmla="*/ 2698497 h 4893647"/>
                      <a:gd name="connsiteX47" fmla="*/ 0 w 10916965"/>
                      <a:gd name="connsiteY47" fmla="*/ 1999404 h 4893647"/>
                      <a:gd name="connsiteX48" fmla="*/ 0 w 10916965"/>
                      <a:gd name="connsiteY48" fmla="*/ 1300312 h 4893647"/>
                      <a:gd name="connsiteX49" fmla="*/ 0 w 10916965"/>
                      <a:gd name="connsiteY49" fmla="*/ 650156 h 4893647"/>
                      <a:gd name="connsiteX50" fmla="*/ 0 w 10916965"/>
                      <a:gd name="connsiteY50" fmla="*/ 0 h 4893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916965" h="4893647" extrusionOk="0">
                        <a:moveTo>
                          <a:pt x="0" y="0"/>
                        </a:moveTo>
                        <a:cubicBezTo>
                          <a:pt x="242688" y="22122"/>
                          <a:pt x="302243" y="19777"/>
                          <a:pt x="573141" y="0"/>
                        </a:cubicBezTo>
                        <a:cubicBezTo>
                          <a:pt x="844039" y="-19777"/>
                          <a:pt x="817752" y="14238"/>
                          <a:pt x="927942" y="0"/>
                        </a:cubicBezTo>
                        <a:cubicBezTo>
                          <a:pt x="1038132" y="-14238"/>
                          <a:pt x="1433327" y="5279"/>
                          <a:pt x="1828592" y="0"/>
                        </a:cubicBezTo>
                        <a:cubicBezTo>
                          <a:pt x="2223857" y="-5279"/>
                          <a:pt x="2246056" y="752"/>
                          <a:pt x="2401732" y="0"/>
                        </a:cubicBezTo>
                        <a:cubicBezTo>
                          <a:pt x="2557408" y="-752"/>
                          <a:pt x="2722621" y="-15648"/>
                          <a:pt x="2974873" y="0"/>
                        </a:cubicBezTo>
                        <a:cubicBezTo>
                          <a:pt x="3227125" y="15648"/>
                          <a:pt x="3553698" y="37399"/>
                          <a:pt x="3875523" y="0"/>
                        </a:cubicBezTo>
                        <a:cubicBezTo>
                          <a:pt x="4197348" y="-37399"/>
                          <a:pt x="4191380" y="17176"/>
                          <a:pt x="4339494" y="0"/>
                        </a:cubicBezTo>
                        <a:cubicBezTo>
                          <a:pt x="4487608" y="-17176"/>
                          <a:pt x="4812495" y="36395"/>
                          <a:pt x="5240143" y="0"/>
                        </a:cubicBezTo>
                        <a:cubicBezTo>
                          <a:pt x="5667791" y="-36395"/>
                          <a:pt x="5921885" y="-10985"/>
                          <a:pt x="6140793" y="0"/>
                        </a:cubicBezTo>
                        <a:cubicBezTo>
                          <a:pt x="6359701" y="10985"/>
                          <a:pt x="6672218" y="-9414"/>
                          <a:pt x="6823103" y="0"/>
                        </a:cubicBezTo>
                        <a:cubicBezTo>
                          <a:pt x="6973988" y="9414"/>
                          <a:pt x="7428251" y="22277"/>
                          <a:pt x="7723753" y="0"/>
                        </a:cubicBezTo>
                        <a:cubicBezTo>
                          <a:pt x="8019255" y="-22277"/>
                          <a:pt x="8157287" y="26421"/>
                          <a:pt x="8296893" y="0"/>
                        </a:cubicBezTo>
                        <a:cubicBezTo>
                          <a:pt x="8436499" y="-26421"/>
                          <a:pt x="8677044" y="11751"/>
                          <a:pt x="8870034" y="0"/>
                        </a:cubicBezTo>
                        <a:cubicBezTo>
                          <a:pt x="9063024" y="-11751"/>
                          <a:pt x="9311401" y="-22321"/>
                          <a:pt x="9661514" y="0"/>
                        </a:cubicBezTo>
                        <a:cubicBezTo>
                          <a:pt x="10011627" y="22321"/>
                          <a:pt x="10091158" y="-19496"/>
                          <a:pt x="10234655" y="0"/>
                        </a:cubicBezTo>
                        <a:cubicBezTo>
                          <a:pt x="10378152" y="19496"/>
                          <a:pt x="10589399" y="-26100"/>
                          <a:pt x="10916965" y="0"/>
                        </a:cubicBezTo>
                        <a:cubicBezTo>
                          <a:pt x="10887545" y="333415"/>
                          <a:pt x="10921917" y="429950"/>
                          <a:pt x="10916965" y="796965"/>
                        </a:cubicBezTo>
                        <a:cubicBezTo>
                          <a:pt x="10912013" y="1163980"/>
                          <a:pt x="10880483" y="1321153"/>
                          <a:pt x="10916965" y="1544994"/>
                        </a:cubicBezTo>
                        <a:cubicBezTo>
                          <a:pt x="10953447" y="1768835"/>
                          <a:pt x="10888438" y="2105798"/>
                          <a:pt x="10916965" y="2293023"/>
                        </a:cubicBezTo>
                        <a:cubicBezTo>
                          <a:pt x="10945492" y="2480248"/>
                          <a:pt x="10924714" y="2614433"/>
                          <a:pt x="10916965" y="2845306"/>
                        </a:cubicBezTo>
                        <a:cubicBezTo>
                          <a:pt x="10909216" y="3076179"/>
                          <a:pt x="10928365" y="3255327"/>
                          <a:pt x="10916965" y="3446526"/>
                        </a:cubicBezTo>
                        <a:cubicBezTo>
                          <a:pt x="10905565" y="3637725"/>
                          <a:pt x="10925569" y="3858897"/>
                          <a:pt x="10916965" y="4194555"/>
                        </a:cubicBezTo>
                        <a:cubicBezTo>
                          <a:pt x="10908361" y="4530213"/>
                          <a:pt x="10911571" y="4698654"/>
                          <a:pt x="10916965" y="4893647"/>
                        </a:cubicBezTo>
                        <a:cubicBezTo>
                          <a:pt x="10768495" y="4907929"/>
                          <a:pt x="10650821" y="4916292"/>
                          <a:pt x="10452994" y="4893647"/>
                        </a:cubicBezTo>
                        <a:cubicBezTo>
                          <a:pt x="10255167" y="4871002"/>
                          <a:pt x="10244870" y="4904528"/>
                          <a:pt x="10098193" y="4893647"/>
                        </a:cubicBezTo>
                        <a:cubicBezTo>
                          <a:pt x="9951516" y="4882766"/>
                          <a:pt x="9823935" y="4888782"/>
                          <a:pt x="9743391" y="4893647"/>
                        </a:cubicBezTo>
                        <a:cubicBezTo>
                          <a:pt x="9662847" y="4898512"/>
                          <a:pt x="9337323" y="4905145"/>
                          <a:pt x="9061081" y="4893647"/>
                        </a:cubicBezTo>
                        <a:cubicBezTo>
                          <a:pt x="8784839" y="4882150"/>
                          <a:pt x="8750034" y="4887302"/>
                          <a:pt x="8597110" y="4893647"/>
                        </a:cubicBezTo>
                        <a:cubicBezTo>
                          <a:pt x="8444186" y="4899992"/>
                          <a:pt x="7987371" y="4909008"/>
                          <a:pt x="7805630" y="4893647"/>
                        </a:cubicBezTo>
                        <a:cubicBezTo>
                          <a:pt x="7623889" y="4878286"/>
                          <a:pt x="7525249" y="4892833"/>
                          <a:pt x="7341659" y="4893647"/>
                        </a:cubicBezTo>
                        <a:cubicBezTo>
                          <a:pt x="7158069" y="4894461"/>
                          <a:pt x="6922606" y="4895339"/>
                          <a:pt x="6550179" y="4893647"/>
                        </a:cubicBezTo>
                        <a:cubicBezTo>
                          <a:pt x="6177752" y="4891955"/>
                          <a:pt x="6342188" y="4885193"/>
                          <a:pt x="6195378" y="4893647"/>
                        </a:cubicBezTo>
                        <a:cubicBezTo>
                          <a:pt x="6048568" y="4902101"/>
                          <a:pt x="5570147" y="4857856"/>
                          <a:pt x="5403898" y="4893647"/>
                        </a:cubicBezTo>
                        <a:cubicBezTo>
                          <a:pt x="5237649" y="4929438"/>
                          <a:pt x="5065585" y="4900303"/>
                          <a:pt x="4939927" y="4893647"/>
                        </a:cubicBezTo>
                        <a:cubicBezTo>
                          <a:pt x="4814269" y="4886991"/>
                          <a:pt x="4692766" y="4878537"/>
                          <a:pt x="4585125" y="4893647"/>
                        </a:cubicBezTo>
                        <a:cubicBezTo>
                          <a:pt x="4477484" y="4908757"/>
                          <a:pt x="4307913" y="4901553"/>
                          <a:pt x="4121154" y="4893647"/>
                        </a:cubicBezTo>
                        <a:cubicBezTo>
                          <a:pt x="3934395" y="4885741"/>
                          <a:pt x="3688338" y="4888036"/>
                          <a:pt x="3329674" y="4893647"/>
                        </a:cubicBezTo>
                        <a:cubicBezTo>
                          <a:pt x="2971010" y="4899258"/>
                          <a:pt x="2976615" y="4883602"/>
                          <a:pt x="2865703" y="4893647"/>
                        </a:cubicBezTo>
                        <a:cubicBezTo>
                          <a:pt x="2754791" y="4903692"/>
                          <a:pt x="2658646" y="4901235"/>
                          <a:pt x="2510902" y="4893647"/>
                        </a:cubicBezTo>
                        <a:cubicBezTo>
                          <a:pt x="2363158" y="4886059"/>
                          <a:pt x="2179673" y="4916189"/>
                          <a:pt x="2046931" y="4893647"/>
                        </a:cubicBezTo>
                        <a:cubicBezTo>
                          <a:pt x="1914189" y="4871105"/>
                          <a:pt x="1689459" y="4910927"/>
                          <a:pt x="1473790" y="4893647"/>
                        </a:cubicBezTo>
                        <a:cubicBezTo>
                          <a:pt x="1258121" y="4876367"/>
                          <a:pt x="1033391" y="4865530"/>
                          <a:pt x="791480" y="4893647"/>
                        </a:cubicBezTo>
                        <a:cubicBezTo>
                          <a:pt x="549569" y="4921765"/>
                          <a:pt x="295707" y="4871514"/>
                          <a:pt x="0" y="4893647"/>
                        </a:cubicBezTo>
                        <a:cubicBezTo>
                          <a:pt x="-36985" y="4676444"/>
                          <a:pt x="17150" y="4351890"/>
                          <a:pt x="0" y="4096682"/>
                        </a:cubicBezTo>
                        <a:cubicBezTo>
                          <a:pt x="-17150" y="3841474"/>
                          <a:pt x="1756" y="3582875"/>
                          <a:pt x="0" y="3397589"/>
                        </a:cubicBezTo>
                        <a:cubicBezTo>
                          <a:pt x="-1756" y="3212303"/>
                          <a:pt x="6257" y="2901106"/>
                          <a:pt x="0" y="2698497"/>
                        </a:cubicBezTo>
                        <a:cubicBezTo>
                          <a:pt x="-6257" y="2495888"/>
                          <a:pt x="33117" y="2292006"/>
                          <a:pt x="0" y="1999404"/>
                        </a:cubicBezTo>
                        <a:cubicBezTo>
                          <a:pt x="-33117" y="1706802"/>
                          <a:pt x="28918" y="1609970"/>
                          <a:pt x="0" y="1300312"/>
                        </a:cubicBezTo>
                        <a:cubicBezTo>
                          <a:pt x="-28918" y="990654"/>
                          <a:pt x="10885" y="944053"/>
                          <a:pt x="0" y="650156"/>
                        </a:cubicBezTo>
                        <a:cubicBezTo>
                          <a:pt x="-10885" y="356259"/>
                          <a:pt x="10561" y="265821"/>
                          <a:pt x="0" y="0"/>
                        </a:cubicBezTo>
                        <a:close/>
                      </a:path>
                    </a:pathLst>
                  </a:custGeom>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角丸四角形吹き出し 6">
            <a:extLst>
              <a:ext uri="{FF2B5EF4-FFF2-40B4-BE49-F238E27FC236}">
                <a16:creationId xmlns:a16="http://schemas.microsoft.com/office/drawing/2014/main" id="{94BCAB52-F911-6C95-3E5A-9735287D51B6}"/>
              </a:ext>
            </a:extLst>
          </p:cNvPr>
          <p:cNvSpPr/>
          <p:nvPr/>
        </p:nvSpPr>
        <p:spPr>
          <a:xfrm>
            <a:off x="2412922" y="1963858"/>
            <a:ext cx="5935217" cy="965137"/>
          </a:xfrm>
          <a:prstGeom prst="wedgeRoundRectCallout">
            <a:avLst>
              <a:gd name="adj1" fmla="val -55264"/>
              <a:gd name="adj2" fmla="val 32456"/>
              <a:gd name="adj3" fmla="val 16667"/>
            </a:avLst>
          </a:prstGeom>
        </p:spPr>
        <p:style>
          <a:lnRef idx="2">
            <a:schemeClr val="dk1"/>
          </a:lnRef>
          <a:fillRef idx="1">
            <a:schemeClr val="lt1"/>
          </a:fillRef>
          <a:effectRef idx="0">
            <a:schemeClr val="dk1"/>
          </a:effectRef>
          <a:fontRef idx="minor">
            <a:schemeClr val="dk1"/>
          </a:fontRef>
        </p:style>
        <p:txBody>
          <a:bodyPr rot="0" spcFirstLastPara="0" vert="horz" wrap="square" lIns="18000" tIns="45720" rIns="18000" bIns="45720" numCol="1" spcCol="0" rtlCol="0" fromWordArt="0" anchor="ctr" anchorCtr="0" forceAA="0" compatLnSpc="1">
            <a:prstTxWarp prst="textNoShape">
              <a:avLst/>
            </a:prstTxWarp>
            <a:noAutofit/>
          </a:bodyPr>
          <a:lstStyle/>
          <a:p>
            <a:pPr algn="just"/>
            <a:r>
              <a:rPr lang="ja-JP" altLang="en-US" kern="100" dirty="0">
                <a:effectLst/>
                <a:ea typeface="游ゴシック" panose="020B0400000000000000" pitchFamily="50" charset="-128"/>
                <a:cs typeface="Times New Roman" panose="02020603050405020304" pitchFamily="18" charset="0"/>
              </a:rPr>
              <a:t>　</a:t>
            </a:r>
            <a:r>
              <a:rPr lang="ja-JP" kern="100" dirty="0">
                <a:effectLst/>
                <a:ea typeface="游ゴシック" panose="020B0400000000000000" pitchFamily="50" charset="-128"/>
                <a:cs typeface="Times New Roman" panose="02020603050405020304" pitchFamily="18" charset="0"/>
              </a:rPr>
              <a:t>受給者証が届くまでに支払った指定難病の医療費は、</a:t>
            </a:r>
            <a:endParaRPr lang="en-US" altLang="ja-JP" kern="100" dirty="0">
              <a:effectLst/>
              <a:ea typeface="游ゴシック" panose="020B0400000000000000" pitchFamily="50" charset="-128"/>
              <a:cs typeface="Times New Roman" panose="02020603050405020304" pitchFamily="18" charset="0"/>
            </a:endParaRPr>
          </a:p>
          <a:p>
            <a:pPr algn="just"/>
            <a:r>
              <a:rPr lang="ja-JP" altLang="en-US" kern="100" dirty="0">
                <a:effectLst/>
                <a:ea typeface="游ゴシック" panose="020B0400000000000000" pitchFamily="50" charset="-128"/>
                <a:cs typeface="Times New Roman" panose="02020603050405020304" pitchFamily="18" charset="0"/>
              </a:rPr>
              <a:t>　</a:t>
            </a:r>
            <a:r>
              <a:rPr lang="ja-JP" kern="100" dirty="0">
                <a:effectLst/>
                <a:ea typeface="游ゴシック" panose="020B0400000000000000" pitchFamily="50" charset="-128"/>
                <a:cs typeface="Times New Roman" panose="02020603050405020304" pitchFamily="18" charset="0"/>
              </a:rPr>
              <a:t>どうすれば返してもらえるか</a:t>
            </a:r>
            <a:r>
              <a:rPr lang="ja-JP" sz="2000" kern="100" dirty="0">
                <a:effectLst/>
                <a:ea typeface="游ゴシック" panose="020B0400000000000000" pitchFamily="50" charset="-128"/>
                <a:cs typeface="Times New Roman" panose="02020603050405020304" pitchFamily="18" charset="0"/>
              </a:rPr>
              <a:t>な？</a:t>
            </a:r>
            <a:endParaRPr lang="ja-JP" sz="2000" kern="100" dirty="0">
              <a:effectLst/>
              <a:ea typeface="游明朝" panose="02020400000000000000" pitchFamily="18" charset="-128"/>
              <a:cs typeface="Times New Roman" panose="02020603050405020304" pitchFamily="18" charset="0"/>
            </a:endParaRPr>
          </a:p>
        </p:txBody>
      </p:sp>
      <p:sp>
        <p:nvSpPr>
          <p:cNvPr id="58" name="角丸四角形吹き出し 9">
            <a:extLst>
              <a:ext uri="{FF2B5EF4-FFF2-40B4-BE49-F238E27FC236}">
                <a16:creationId xmlns:a16="http://schemas.microsoft.com/office/drawing/2014/main" id="{887A24CD-FF97-750C-5AD5-06BD92BA042D}"/>
              </a:ext>
            </a:extLst>
          </p:cNvPr>
          <p:cNvSpPr/>
          <p:nvPr/>
        </p:nvSpPr>
        <p:spPr>
          <a:xfrm>
            <a:off x="2892934" y="3168073"/>
            <a:ext cx="6919934" cy="1426729"/>
          </a:xfrm>
          <a:prstGeom prst="wedgeRoundRectCallout">
            <a:avLst>
              <a:gd name="adj1" fmla="val 55429"/>
              <a:gd name="adj2" fmla="val 14710"/>
              <a:gd name="adj3" fmla="val 16667"/>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18000" tIns="36000" rIns="18000" bIns="36000" numCol="1" spcCol="0" rtlCol="0" fromWordArt="0" anchor="ctr" anchorCtr="0" forceAA="0" compatLnSpc="1">
            <a:prstTxWarp prst="textNoShape">
              <a:avLst/>
            </a:prstTxWarp>
            <a:noAutofit/>
          </a:bodyPr>
          <a:lstStyle/>
          <a:p>
            <a:pPr algn="just"/>
            <a:r>
              <a:rPr lang="ja-JP" altLang="en-US" kern="100" dirty="0">
                <a:effectLst/>
                <a:latin typeface="游明朝" panose="02020400000000000000" pitchFamily="18" charset="-128"/>
                <a:ea typeface="游ゴシック" panose="020B0400000000000000" pitchFamily="50" charset="-128"/>
                <a:cs typeface="Times New Roman" panose="02020603050405020304" pitchFamily="18" charset="0"/>
              </a:rPr>
              <a:t>　　受給者証の有効期間内であっても、</a:t>
            </a:r>
            <a:r>
              <a:rPr lang="ja-JP" kern="100" dirty="0">
                <a:effectLst/>
                <a:latin typeface="游明朝" panose="02020400000000000000" pitchFamily="18" charset="-128"/>
                <a:ea typeface="游ゴシック" panose="020B0400000000000000" pitchFamily="50" charset="-128"/>
                <a:cs typeface="Times New Roman" panose="02020603050405020304" pitchFamily="18" charset="0"/>
              </a:rPr>
              <a:t>受給者証を提示できず、</a:t>
            </a:r>
            <a:endParaRPr lang="en-US" altLang="ja-JP"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r>
              <a:rPr lang="ja-JP" altLang="en-US" kern="100" dirty="0">
                <a:latin typeface="游明朝" panose="02020400000000000000" pitchFamily="18" charset="-128"/>
                <a:ea typeface="游ゴシック" panose="020B0400000000000000" pitchFamily="50" charset="-128"/>
                <a:cs typeface="Times New Roman" panose="02020603050405020304" pitchFamily="18" charset="0"/>
              </a:rPr>
              <a:t>　</a:t>
            </a:r>
            <a:r>
              <a:rPr lang="ja-JP" kern="100" dirty="0">
                <a:effectLst/>
                <a:latin typeface="游明朝" panose="02020400000000000000" pitchFamily="18" charset="-128"/>
                <a:ea typeface="游ゴシック" panose="020B0400000000000000" pitchFamily="50" charset="-128"/>
                <a:cs typeface="Times New Roman" panose="02020603050405020304" pitchFamily="18" charset="0"/>
              </a:rPr>
              <a:t>指定難病の医療費等を支払った場合、償還払い</a:t>
            </a:r>
            <a:r>
              <a:rPr lang="ja-JP" altLang="en-US" kern="100" dirty="0">
                <a:latin typeface="游明朝" panose="02020400000000000000" pitchFamily="18" charset="-128"/>
                <a:ea typeface="游ゴシック" panose="020B0400000000000000" pitchFamily="50" charset="-128"/>
                <a:cs typeface="Times New Roman" panose="02020603050405020304" pitchFamily="18" charset="0"/>
              </a:rPr>
              <a:t>申請</a:t>
            </a:r>
            <a:r>
              <a:rPr lang="ja-JP" kern="100" dirty="0">
                <a:effectLst/>
                <a:latin typeface="游明朝" panose="02020400000000000000" pitchFamily="18" charset="-128"/>
                <a:ea typeface="游ゴシック" panose="020B0400000000000000" pitchFamily="50" charset="-128"/>
                <a:cs typeface="Times New Roman" panose="02020603050405020304" pitchFamily="18" charset="0"/>
              </a:rPr>
              <a:t>によって</a:t>
            </a:r>
            <a:endParaRPr lang="en-US" altLang="ja-JP"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r>
              <a:rPr lang="ja-JP" altLang="en-US" kern="100" dirty="0">
                <a:latin typeface="游明朝" panose="02020400000000000000" pitchFamily="18" charset="-128"/>
                <a:ea typeface="游ゴシック" panose="020B0400000000000000" pitchFamily="50" charset="-128"/>
                <a:cs typeface="Times New Roman" panose="02020603050405020304" pitchFamily="18" charset="0"/>
              </a:rPr>
              <a:t>　</a:t>
            </a:r>
            <a:r>
              <a:rPr lang="ja-JP" kern="100" dirty="0">
                <a:effectLst/>
                <a:latin typeface="游明朝" panose="02020400000000000000" pitchFamily="18" charset="-128"/>
                <a:ea typeface="游ゴシック" panose="020B0400000000000000" pitchFamily="50" charset="-128"/>
                <a:cs typeface="Times New Roman" panose="02020603050405020304" pitchFamily="18" charset="0"/>
              </a:rPr>
              <a:t>差額が返金されます。</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b="1"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b="1" u="sng" kern="100" dirty="0">
                <a:effectLst/>
                <a:latin typeface="游明朝" panose="02020400000000000000" pitchFamily="18" charset="-128"/>
                <a:ea typeface="游ゴシック" panose="020B0400000000000000" pitchFamily="50" charset="-128"/>
                <a:cs typeface="Times New Roman" panose="02020603050405020304" pitchFamily="18" charset="0"/>
              </a:rPr>
              <a:t>次のとおり、必要書類をそろえて</a:t>
            </a:r>
            <a:r>
              <a:rPr lang="ja-JP" altLang="en-US" b="1" u="sng" kern="100" dirty="0">
                <a:latin typeface="游明朝" panose="02020400000000000000" pitchFamily="18" charset="-128"/>
                <a:ea typeface="游ゴシック" panose="020B0400000000000000" pitchFamily="50" charset="-128"/>
                <a:cs typeface="Times New Roman" panose="02020603050405020304" pitchFamily="18" charset="0"/>
              </a:rPr>
              <a:t>提出</a:t>
            </a:r>
            <a:r>
              <a:rPr lang="ja-JP" kern="100" dirty="0">
                <a:effectLst/>
                <a:latin typeface="游明朝" panose="02020400000000000000" pitchFamily="18" charset="-128"/>
                <a:ea typeface="游ゴシック" panose="020B0400000000000000" pitchFamily="50" charset="-128"/>
                <a:cs typeface="Times New Roman" panose="02020603050405020304" pitchFamily="18" charset="0"/>
              </a:rPr>
              <a:t>してください。</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66" name="Rectangle 87">
            <a:extLst>
              <a:ext uri="{FF2B5EF4-FFF2-40B4-BE49-F238E27FC236}">
                <a16:creationId xmlns:a16="http://schemas.microsoft.com/office/drawing/2014/main" id="{FD0663A8-1DFD-5855-59EF-C008BDEE7632}"/>
              </a:ext>
            </a:extLst>
          </p:cNvPr>
          <p:cNvSpPr>
            <a:spLocks noChangeArrowheads="1"/>
          </p:cNvSpPr>
          <p:nvPr/>
        </p:nvSpPr>
        <p:spPr bwMode="auto">
          <a:xfrm>
            <a:off x="152400" y="27059"/>
            <a:ext cx="18473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4000"/>
          </a:p>
        </p:txBody>
      </p:sp>
      <p:sp>
        <p:nvSpPr>
          <p:cNvPr id="68" name="Rectangle 96">
            <a:extLst>
              <a:ext uri="{FF2B5EF4-FFF2-40B4-BE49-F238E27FC236}">
                <a16:creationId xmlns:a16="http://schemas.microsoft.com/office/drawing/2014/main" id="{005E01E8-E7B5-989B-B05B-583B76B98185}"/>
              </a:ext>
            </a:extLst>
          </p:cNvPr>
          <p:cNvSpPr>
            <a:spLocks noChangeArrowheads="1"/>
          </p:cNvSpPr>
          <p:nvPr/>
        </p:nvSpPr>
        <p:spPr bwMode="auto">
          <a:xfrm>
            <a:off x="152400" y="255659"/>
            <a:ext cx="18473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4000"/>
          </a:p>
        </p:txBody>
      </p:sp>
      <p:sp>
        <p:nvSpPr>
          <p:cNvPr id="69" name="テキスト ボックス 68">
            <a:extLst>
              <a:ext uri="{FF2B5EF4-FFF2-40B4-BE49-F238E27FC236}">
                <a16:creationId xmlns:a16="http://schemas.microsoft.com/office/drawing/2014/main" id="{966CC159-B9BC-51D4-7180-329EA3F1C8F6}"/>
              </a:ext>
            </a:extLst>
          </p:cNvPr>
          <p:cNvSpPr txBox="1"/>
          <p:nvPr/>
        </p:nvSpPr>
        <p:spPr>
          <a:xfrm>
            <a:off x="688024" y="5591462"/>
            <a:ext cx="11017790" cy="4247317"/>
          </a:xfrm>
          <a:prstGeom prst="rect">
            <a:avLst/>
          </a:prstGeom>
          <a:noFill/>
        </p:spPr>
        <p:txBody>
          <a:bodyPr wrap="square" rtlCol="0">
            <a:spAutoFit/>
          </a:bodyPr>
          <a:lstStyle/>
          <a:p>
            <a:r>
              <a:rPr kumimoji="1" lang="ja-JP" altLang="en-US" sz="2400" b="1" dirty="0"/>
              <a:t>① 特定医療費（指定難病）償還払申請書</a:t>
            </a:r>
            <a:endParaRPr kumimoji="1" lang="ja-JP" altLang="en-US" b="1" dirty="0"/>
          </a:p>
          <a:p>
            <a:r>
              <a:rPr kumimoji="1" lang="ja-JP" altLang="en-US" dirty="0"/>
              <a:t>　　 受給者以外が申請者となる場合は、委任欄への記入が必要です。</a:t>
            </a:r>
          </a:p>
          <a:p>
            <a:r>
              <a:rPr kumimoji="1" lang="ja-JP" altLang="en-US" dirty="0"/>
              <a:t>　　 申請者（受任者）の口座情報を記入してください。</a:t>
            </a:r>
            <a:r>
              <a:rPr kumimoji="1" lang="en-US" altLang="ja-JP" dirty="0"/>
              <a:t>※</a:t>
            </a:r>
            <a:r>
              <a:rPr kumimoji="1" lang="ja-JP" altLang="en-US" dirty="0"/>
              <a:t>申請者と口座名義が異なると返金できません。</a:t>
            </a:r>
          </a:p>
          <a:p>
            <a:endParaRPr kumimoji="1" lang="ja-JP" altLang="en-US" dirty="0"/>
          </a:p>
          <a:p>
            <a:r>
              <a:rPr kumimoji="1" lang="ja-JP" altLang="en-US" sz="2400" b="1" dirty="0"/>
              <a:t>② 診療報酬等領収証明書</a:t>
            </a:r>
            <a:r>
              <a:rPr kumimoji="1" lang="ja-JP" altLang="en-US" sz="2000" b="1" dirty="0"/>
              <a:t>（</a:t>
            </a:r>
            <a:r>
              <a:rPr kumimoji="1" lang="en-US" altLang="ja-JP" sz="2000" b="1" dirty="0"/>
              <a:t>※</a:t>
            </a:r>
            <a:r>
              <a:rPr kumimoji="1" lang="ja-JP" altLang="en-US" sz="2000" b="1" dirty="0"/>
              <a:t>領収書及び明細書による証明はできません）</a:t>
            </a:r>
            <a:endParaRPr kumimoji="1" lang="ja-JP" altLang="en-US" sz="2400" b="1" dirty="0"/>
          </a:p>
          <a:p>
            <a:r>
              <a:rPr kumimoji="1" lang="ja-JP" altLang="en-US" dirty="0"/>
              <a:t>　　　 受診した医療機関・薬局へ作成依頼してください。</a:t>
            </a:r>
          </a:p>
          <a:p>
            <a:r>
              <a:rPr kumimoji="1" lang="ja-JP" altLang="en-US" dirty="0"/>
              <a:t>　　　 医療機関・薬局ごとに作成が必要です。</a:t>
            </a:r>
          </a:p>
          <a:p>
            <a:r>
              <a:rPr kumimoji="1" lang="ja-JP" altLang="en-US" dirty="0"/>
              <a:t>　　　</a:t>
            </a:r>
            <a:r>
              <a:rPr kumimoji="1" lang="en-US" altLang="ja-JP" dirty="0">
                <a:highlight>
                  <a:srgbClr val="00FFFF"/>
                </a:highlight>
              </a:rPr>
              <a:t>※</a:t>
            </a:r>
            <a:r>
              <a:rPr kumimoji="1" lang="ja-JP" altLang="en-US" dirty="0">
                <a:highlight>
                  <a:srgbClr val="00FFFF"/>
                </a:highlight>
              </a:rPr>
              <a:t>証明書の発行手数料は申請者負担です。</a:t>
            </a:r>
            <a:endParaRPr kumimoji="1" lang="en-US" altLang="ja-JP" dirty="0">
              <a:highlight>
                <a:srgbClr val="00FFFF"/>
              </a:highlight>
            </a:endParaRPr>
          </a:p>
          <a:p>
            <a:endParaRPr kumimoji="1" lang="en-US" altLang="ja-JP" dirty="0"/>
          </a:p>
          <a:p>
            <a:r>
              <a:rPr kumimoji="1" lang="ja-JP" altLang="en-US" sz="2400" b="1" dirty="0"/>
              <a:t>③申請者の振</a:t>
            </a:r>
            <a:r>
              <a:rPr lang="ja-JP" altLang="ja-JP" sz="2400" b="1" dirty="0">
                <a:effectLst/>
                <a:ea typeface="游ゴシック" panose="020B0400000000000000" pitchFamily="50" charset="-128"/>
                <a:cs typeface="Times New Roman" panose="02020603050405020304" pitchFamily="18" charset="0"/>
              </a:rPr>
              <a:t>込先口座のわかるもの（通帳２ページ目など）の写し</a:t>
            </a:r>
            <a:endParaRPr lang="en-US" altLang="ja-JP" sz="2400" b="1" dirty="0">
              <a:effectLst/>
              <a:ea typeface="游ゴシック" panose="020B0400000000000000" pitchFamily="50" charset="-128"/>
              <a:cs typeface="Times New Roman" panose="02020603050405020304" pitchFamily="18" charset="0"/>
            </a:endParaRPr>
          </a:p>
          <a:p>
            <a:endParaRPr lang="en-US" altLang="ja-JP" sz="2400" b="1" dirty="0">
              <a:effectLst/>
              <a:ea typeface="游ゴシック" panose="020B0400000000000000" pitchFamily="50" charset="-128"/>
              <a:cs typeface="Times New Roman" panose="02020603050405020304" pitchFamily="18" charset="0"/>
            </a:endParaRPr>
          </a:p>
          <a:p>
            <a:r>
              <a:rPr kumimoji="1" lang="ja-JP" altLang="en-US" sz="2400" b="1" dirty="0">
                <a:ea typeface="游ゴシック" panose="020B0400000000000000" pitchFamily="50" charset="-128"/>
                <a:cs typeface="Times New Roman" panose="02020603050405020304" pitchFamily="18" charset="0"/>
              </a:rPr>
              <a:t>④受給者証及び自己負担上限額管理票の写し</a:t>
            </a:r>
            <a:endParaRPr kumimoji="1" lang="en-US" altLang="ja-JP" sz="2400" b="1" dirty="0">
              <a:ea typeface="游ゴシック" panose="020B0400000000000000" pitchFamily="50" charset="-128"/>
              <a:cs typeface="Times New Roman" panose="02020603050405020304" pitchFamily="18" charset="0"/>
            </a:endParaRPr>
          </a:p>
          <a:p>
            <a:endParaRPr kumimoji="1" lang="en-US" altLang="ja-JP" sz="2400" b="1" dirty="0">
              <a:ea typeface="游ゴシック" panose="020B0400000000000000" pitchFamily="50" charset="-128"/>
              <a:cs typeface="Times New Roman" panose="02020603050405020304" pitchFamily="18" charset="0"/>
            </a:endParaRPr>
          </a:p>
        </p:txBody>
      </p:sp>
      <p:sp>
        <p:nvSpPr>
          <p:cNvPr id="71" name="四角形: 角を丸くする 6">
            <a:extLst>
              <a:ext uri="{FF2B5EF4-FFF2-40B4-BE49-F238E27FC236}">
                <a16:creationId xmlns:a16="http://schemas.microsoft.com/office/drawing/2014/main" id="{7FCFF92A-B9F7-B7D6-8243-0890DDCE376B}"/>
              </a:ext>
            </a:extLst>
          </p:cNvPr>
          <p:cNvSpPr txBox="1"/>
          <p:nvPr/>
        </p:nvSpPr>
        <p:spPr>
          <a:xfrm>
            <a:off x="315237" y="6887"/>
            <a:ext cx="11432868" cy="1014473"/>
          </a:xfrm>
          <a:prstGeom prst="rect">
            <a:avLst/>
          </a:prstGeom>
          <a:solidFill>
            <a:srgbClr val="002060"/>
          </a:solidFill>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4000" b="1" i="0" u="none" strike="noStrike" cap="none" normalizeH="0" baseline="0" dirty="0">
                <a:ln>
                  <a:noFill/>
                </a:ln>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rPr>
              <a:t>特定医療費（指定難病）</a:t>
            </a:r>
            <a:r>
              <a:rPr kumimoji="0" lang="ja-JP" altLang="en-US" sz="4000" b="1" i="0" u="none" strike="noStrike" cap="none" normalizeH="0" baseline="0" dirty="0">
                <a:ln>
                  <a:noFill/>
                </a:ln>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rPr>
              <a:t>償還払い</a:t>
            </a:r>
            <a:r>
              <a:rPr lang="ja-JP" altLang="en-US" sz="4000" b="1" dirty="0">
                <a:solidFill>
                  <a:schemeClr val="bg1"/>
                </a:solidFill>
                <a:latin typeface="游ゴシック" panose="020B0400000000000000" pitchFamily="50" charset="-128"/>
                <a:ea typeface="游ゴシック" panose="020B0400000000000000" pitchFamily="50" charset="-128"/>
                <a:cs typeface="Times New Roman" panose="02020603050405020304" pitchFamily="18" charset="0"/>
              </a:rPr>
              <a:t>申請</a:t>
            </a:r>
            <a:r>
              <a:rPr kumimoji="0" lang="ja-JP" altLang="en-US" sz="4000" b="1" i="0" u="none" strike="noStrike" cap="none" normalizeH="0" baseline="0" dirty="0">
                <a:ln>
                  <a:noFill/>
                </a:ln>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rPr>
              <a:t>のご案内</a:t>
            </a:r>
            <a:endParaRPr kumimoji="0" lang="ja-JP" altLang="en-US" sz="3200" b="0" i="0" u="none" strike="noStrike" cap="none" normalizeH="0" baseline="0" dirty="0">
              <a:ln>
                <a:noFill/>
              </a:ln>
              <a:solidFill>
                <a:schemeClr val="bg1"/>
              </a:solidFill>
              <a:effectLst/>
              <a:latin typeface="Arial" panose="020B0604020202020204" pitchFamily="34" charset="0"/>
            </a:endParaRPr>
          </a:p>
        </p:txBody>
      </p:sp>
      <p:sp>
        <p:nvSpPr>
          <p:cNvPr id="73" name="テキスト ボックス 72">
            <a:extLst>
              <a:ext uri="{FF2B5EF4-FFF2-40B4-BE49-F238E27FC236}">
                <a16:creationId xmlns:a16="http://schemas.microsoft.com/office/drawing/2014/main" id="{99AA003A-D345-3FAB-7B2A-E54BB167D7CA}"/>
              </a:ext>
            </a:extLst>
          </p:cNvPr>
          <p:cNvSpPr txBox="1"/>
          <p:nvPr/>
        </p:nvSpPr>
        <p:spPr>
          <a:xfrm>
            <a:off x="501761" y="1235526"/>
            <a:ext cx="6179703" cy="584775"/>
          </a:xfrm>
          <a:prstGeom prst="rect">
            <a:avLst/>
          </a:prstGeom>
          <a:noFill/>
          <a:ln>
            <a:noFill/>
          </a:ln>
        </p:spPr>
        <p:txBody>
          <a:bodyPr wrap="square" rtlCol="0">
            <a:spAutoFit/>
          </a:bodyPr>
          <a:lstStyle/>
          <a:p>
            <a:pPr algn="just"/>
            <a:r>
              <a:rPr lang="ja-JP" altLang="ja-JP" sz="3200" b="1" kern="100" dirty="0">
                <a:effectLst/>
                <a:latin typeface="游明朝" panose="02020400000000000000" pitchFamily="18" charset="-128"/>
                <a:ea typeface="Meiryo UI" panose="020B0604030504040204" pitchFamily="50" charset="-128"/>
                <a:cs typeface="Times New Roman" panose="02020603050405020304" pitchFamily="18" charset="0"/>
              </a:rPr>
              <a:t>償還払い</a:t>
            </a:r>
            <a:r>
              <a:rPr lang="ja-JP" altLang="en-US" sz="3200" b="1" kern="100" dirty="0">
                <a:latin typeface="游明朝" panose="02020400000000000000" pitchFamily="18" charset="-128"/>
                <a:ea typeface="Meiryo UI" panose="020B0604030504040204" pitchFamily="50" charset="-128"/>
                <a:cs typeface="Times New Roman" panose="02020603050405020304" pitchFamily="18" charset="0"/>
              </a:rPr>
              <a:t>申請</a:t>
            </a:r>
            <a:r>
              <a:rPr lang="ja-JP" altLang="ja-JP" sz="3200" b="1" kern="100" dirty="0">
                <a:effectLst/>
                <a:latin typeface="游明朝" panose="02020400000000000000" pitchFamily="18" charset="-128"/>
                <a:ea typeface="Meiryo UI" panose="020B0604030504040204" pitchFamily="50" charset="-128"/>
                <a:cs typeface="Times New Roman" panose="02020603050405020304" pitchFamily="18" charset="0"/>
              </a:rPr>
              <a:t>とは？　　　　　　　　　　　　　　　　　　　　　　　　　　　　　　　　　　　　　　</a:t>
            </a:r>
            <a:endParaRPr lang="ja-JP"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75" name="テキスト ボックス 74">
            <a:extLst>
              <a:ext uri="{FF2B5EF4-FFF2-40B4-BE49-F238E27FC236}">
                <a16:creationId xmlns:a16="http://schemas.microsoft.com/office/drawing/2014/main" id="{9D1E5146-6850-2C80-BD3A-B967F275B352}"/>
              </a:ext>
            </a:extLst>
          </p:cNvPr>
          <p:cNvSpPr txBox="1"/>
          <p:nvPr/>
        </p:nvSpPr>
        <p:spPr>
          <a:xfrm>
            <a:off x="501764" y="4836096"/>
            <a:ext cx="6179703" cy="584775"/>
          </a:xfrm>
          <a:prstGeom prst="rect">
            <a:avLst/>
          </a:prstGeom>
          <a:noFill/>
          <a:ln>
            <a:noFill/>
          </a:ln>
        </p:spPr>
        <p:txBody>
          <a:bodyPr wrap="square" rtlCol="0">
            <a:spAutoFit/>
          </a:bodyPr>
          <a:lstStyle/>
          <a:p>
            <a:pPr algn="just"/>
            <a:r>
              <a:rPr lang="ja-JP" altLang="ja-JP" sz="3200" b="1" kern="100" dirty="0">
                <a:effectLst/>
                <a:latin typeface="游明朝" panose="02020400000000000000" pitchFamily="18" charset="-128"/>
                <a:ea typeface="Meiryo UI" panose="020B0604030504040204" pitchFamily="50" charset="-128"/>
                <a:cs typeface="Times New Roman" panose="02020603050405020304" pitchFamily="18" charset="0"/>
              </a:rPr>
              <a:t>償還払い請求</a:t>
            </a:r>
            <a:r>
              <a:rPr lang="ja-JP" altLang="en-US" sz="3200" b="1" kern="100" dirty="0">
                <a:effectLst/>
                <a:latin typeface="游明朝" panose="02020400000000000000" pitchFamily="18" charset="-128"/>
                <a:ea typeface="Meiryo UI" panose="020B0604030504040204" pitchFamily="50" charset="-128"/>
                <a:cs typeface="Times New Roman" panose="02020603050405020304" pitchFamily="18" charset="0"/>
              </a:rPr>
              <a:t>に必要な書類</a:t>
            </a:r>
            <a:r>
              <a:rPr lang="ja-JP" altLang="ja-JP" sz="3200" b="1" kern="100" dirty="0">
                <a:effectLst/>
                <a:latin typeface="游明朝" panose="02020400000000000000" pitchFamily="18" charset="-128"/>
                <a:ea typeface="Meiryo UI" panose="020B0604030504040204" pitchFamily="50" charset="-128"/>
                <a:cs typeface="Times New Roman" panose="02020603050405020304" pitchFamily="18" charset="0"/>
              </a:rPr>
              <a:t>　　　　　　　　　　　　　　　　　　　　　　　　　　　　　　　　　　　　　　</a:t>
            </a:r>
            <a:endParaRPr lang="ja-JP"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76" name="正方形/長方形 75">
            <a:extLst>
              <a:ext uri="{FF2B5EF4-FFF2-40B4-BE49-F238E27FC236}">
                <a16:creationId xmlns:a16="http://schemas.microsoft.com/office/drawing/2014/main" id="{4040DE0C-F514-9223-0EEC-5194CFE30393}"/>
              </a:ext>
            </a:extLst>
          </p:cNvPr>
          <p:cNvSpPr/>
          <p:nvPr/>
        </p:nvSpPr>
        <p:spPr>
          <a:xfrm>
            <a:off x="450702" y="5460768"/>
            <a:ext cx="11274918" cy="4378011"/>
          </a:xfrm>
          <a:prstGeom prst="rect">
            <a:avLst/>
          </a:prstGeom>
          <a:noFill/>
          <a:ln w="381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3" name="グラフィックス 2" descr="困った顔 (塗りつぶしなし) 単色塗りつぶし">
            <a:extLst>
              <a:ext uri="{FF2B5EF4-FFF2-40B4-BE49-F238E27FC236}">
                <a16:creationId xmlns:a16="http://schemas.microsoft.com/office/drawing/2014/main" id="{7105D2EF-07B2-4EB3-0505-D84CF452928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7056" y="1951927"/>
            <a:ext cx="1210654" cy="1210654"/>
          </a:xfrm>
          <a:prstGeom prst="rect">
            <a:avLst/>
          </a:prstGeom>
        </p:spPr>
      </p:pic>
      <p:pic>
        <p:nvPicPr>
          <p:cNvPr id="5" name="グラフィックス 4" descr="ニヤリとした顔 (塗りつぶしなし) 単色塗りつぶし">
            <a:extLst>
              <a:ext uri="{FF2B5EF4-FFF2-40B4-BE49-F238E27FC236}">
                <a16:creationId xmlns:a16="http://schemas.microsoft.com/office/drawing/2014/main" id="{60B3285D-A0F7-2FED-548D-4F8CB945BD2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234324" y="3392811"/>
            <a:ext cx="1210654" cy="1210654"/>
          </a:xfrm>
          <a:prstGeom prst="rect">
            <a:avLst/>
          </a:prstGeom>
        </p:spPr>
      </p:pic>
      <p:pic>
        <p:nvPicPr>
          <p:cNvPr id="7" name="グラフィックス 6" descr="感嘆符 単色塗りつぶし">
            <a:extLst>
              <a:ext uri="{FF2B5EF4-FFF2-40B4-BE49-F238E27FC236}">
                <a16:creationId xmlns:a16="http://schemas.microsoft.com/office/drawing/2014/main" id="{A14E7F00-152B-C4CA-9020-232D6545D7A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1332166">
            <a:off x="11083027" y="3152726"/>
            <a:ext cx="492896" cy="492896"/>
          </a:xfrm>
          <a:prstGeom prst="rect">
            <a:avLst/>
          </a:prstGeom>
        </p:spPr>
      </p:pic>
      <p:pic>
        <p:nvPicPr>
          <p:cNvPr id="9" name="グラフィックス 8" descr="疑問符 単色塗りつぶし">
            <a:extLst>
              <a:ext uri="{FF2B5EF4-FFF2-40B4-BE49-F238E27FC236}">
                <a16:creationId xmlns:a16="http://schemas.microsoft.com/office/drawing/2014/main" id="{18D92B45-3796-7264-0384-7679DACA7D9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20290897">
            <a:off x="469845" y="1924323"/>
            <a:ext cx="671343" cy="671343"/>
          </a:xfrm>
          <a:prstGeom prst="rect">
            <a:avLst/>
          </a:prstGeom>
        </p:spPr>
      </p:pic>
      <p:grpSp>
        <p:nvGrpSpPr>
          <p:cNvPr id="2" name="グループ化 1">
            <a:extLst>
              <a:ext uri="{FF2B5EF4-FFF2-40B4-BE49-F238E27FC236}">
                <a16:creationId xmlns:a16="http://schemas.microsoft.com/office/drawing/2014/main" id="{B18B49EF-91C7-9372-D74A-6A189945A6A9}"/>
              </a:ext>
            </a:extLst>
          </p:cNvPr>
          <p:cNvGrpSpPr/>
          <p:nvPr/>
        </p:nvGrpSpPr>
        <p:grpSpPr>
          <a:xfrm>
            <a:off x="691091" y="10048019"/>
            <a:ext cx="6193575" cy="689918"/>
            <a:chOff x="691091" y="10623746"/>
            <a:chExt cx="6193575" cy="689918"/>
          </a:xfrm>
        </p:grpSpPr>
        <p:sp>
          <p:nvSpPr>
            <p:cNvPr id="13" name="テキスト ボックス 12">
              <a:extLst>
                <a:ext uri="{FF2B5EF4-FFF2-40B4-BE49-F238E27FC236}">
                  <a16:creationId xmlns:a16="http://schemas.microsoft.com/office/drawing/2014/main" id="{0684A43E-1FC5-1663-DC26-36EF53E99F9E}"/>
                </a:ext>
              </a:extLst>
            </p:cNvPr>
            <p:cNvSpPr txBox="1"/>
            <p:nvPr/>
          </p:nvSpPr>
          <p:spPr>
            <a:xfrm>
              <a:off x="704963" y="10728889"/>
              <a:ext cx="6179703" cy="584775"/>
            </a:xfrm>
            <a:prstGeom prst="rect">
              <a:avLst/>
            </a:prstGeom>
            <a:noFill/>
            <a:ln>
              <a:noFill/>
            </a:ln>
          </p:spPr>
          <p:txBody>
            <a:bodyPr wrap="square" rtlCol="0">
              <a:spAutoFit/>
            </a:bodyPr>
            <a:lstStyle/>
            <a:p>
              <a:pPr algn="just"/>
              <a:r>
                <a:rPr lang="ja-JP" altLang="en-US" sz="3200" b="1" kern="100" dirty="0">
                  <a:effectLst/>
                  <a:latin typeface="游明朝" panose="02020400000000000000" pitchFamily="18" charset="-128"/>
                  <a:ea typeface="Meiryo UI" panose="020B0604030504040204" pitchFamily="50" charset="-128"/>
                  <a:cs typeface="Times New Roman" panose="02020603050405020304" pitchFamily="18" charset="0"/>
                </a:rPr>
                <a:t>　　留意事項</a:t>
              </a:r>
              <a:r>
                <a:rPr lang="ja-JP" altLang="ja-JP" sz="3200" b="1" kern="100" dirty="0">
                  <a:effectLst/>
                  <a:latin typeface="游明朝" panose="02020400000000000000" pitchFamily="18" charset="-128"/>
                  <a:ea typeface="Meiryo UI" panose="020B0604030504040204" pitchFamily="50" charset="-128"/>
                  <a:cs typeface="Times New Roman" panose="02020603050405020304" pitchFamily="18" charset="0"/>
                </a:rPr>
                <a:t>　　　　　　　　　　　　　　　　　　　　　　　　　　　　　　　　</a:t>
              </a:r>
              <a:endParaRPr lang="ja-JP"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14" name="グラフィックス 13" descr="警告 単色塗りつぶし">
              <a:extLst>
                <a:ext uri="{FF2B5EF4-FFF2-40B4-BE49-F238E27FC236}">
                  <a16:creationId xmlns:a16="http://schemas.microsoft.com/office/drawing/2014/main" id="{6D18D128-FB19-8BCE-5327-34811EC576ED}"/>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2943224" y="10623749"/>
              <a:ext cx="631596" cy="631596"/>
            </a:xfrm>
            <a:prstGeom prst="rect">
              <a:avLst/>
            </a:prstGeom>
          </p:spPr>
        </p:pic>
        <p:pic>
          <p:nvPicPr>
            <p:cNvPr id="11" name="グラフィックス 10" descr="警告 単色塗りつぶし">
              <a:extLst>
                <a:ext uri="{FF2B5EF4-FFF2-40B4-BE49-F238E27FC236}">
                  <a16:creationId xmlns:a16="http://schemas.microsoft.com/office/drawing/2014/main" id="{475EC9A7-6AEF-BEC2-EAF7-6773553C7068}"/>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691091" y="10623746"/>
              <a:ext cx="631596" cy="631596"/>
            </a:xfrm>
            <a:prstGeom prst="rect">
              <a:avLst/>
            </a:prstGeom>
          </p:spPr>
        </p:pic>
      </p:grpSp>
    </p:spTree>
    <p:extLst>
      <p:ext uri="{BB962C8B-B14F-4D97-AF65-F5344CB8AC3E}">
        <p14:creationId xmlns:p14="http://schemas.microsoft.com/office/powerpoint/2010/main" val="614525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3051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5B8A5FC-5312-1271-7391-C7ED65F4FE32}"/>
              </a:ext>
            </a:extLst>
          </p:cNvPr>
          <p:cNvSpPr txBox="1"/>
          <p:nvPr/>
        </p:nvSpPr>
        <p:spPr>
          <a:xfrm>
            <a:off x="165281" y="3097236"/>
            <a:ext cx="11880000" cy="6370975"/>
          </a:xfrm>
          <a:prstGeom prst="rect">
            <a:avLst/>
          </a:prstGeom>
          <a:noFill/>
          <a:ln w="25400">
            <a:solidFill>
              <a:schemeClr val="dk1"/>
            </a:solidFill>
          </a:ln>
        </p:spPr>
        <p:txBody>
          <a:bodyPr wrap="square" rtlCol="0">
            <a:spAutoFit/>
          </a:bodyPr>
          <a:lstStyle/>
          <a:p>
            <a:pPr marL="558800" indent="-558800" algn="just"/>
            <a:r>
              <a:rPr lang="ja-JP" altLang="ja-JP" sz="2400" b="1" dirty="0">
                <a:effectLst/>
                <a:ea typeface="游ゴシック" panose="020B0400000000000000" pitchFamily="50" charset="-128"/>
                <a:cs typeface="Times New Roman" panose="02020603050405020304" pitchFamily="18" charset="0"/>
              </a:rPr>
              <a:t>Ｑ</a:t>
            </a:r>
            <a:r>
              <a:rPr lang="ja-JP" altLang="en-US" sz="2400" b="1" dirty="0">
                <a:effectLst/>
                <a:ea typeface="游ゴシック" panose="020B0400000000000000" pitchFamily="50" charset="-128"/>
                <a:cs typeface="Times New Roman" panose="02020603050405020304" pitchFamily="18" charset="0"/>
              </a:rPr>
              <a:t>２</a:t>
            </a:r>
            <a:r>
              <a:rPr lang="ja-JP" altLang="ja-JP" sz="2400" b="1" dirty="0">
                <a:effectLst/>
                <a:ea typeface="游ゴシック" panose="020B0400000000000000" pitchFamily="50" charset="-128"/>
                <a:cs typeface="Times New Roman" panose="02020603050405020304" pitchFamily="18" charset="0"/>
              </a:rPr>
              <a:t>　償還払いの対象は？</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Ａ</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２</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〇</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 受給者証の有効期間内に、指定医療機関で行われる、受給者証に記載された</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指定難病及び当該指定難病に付随して発生する傷病に関する保険診療</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〇</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各月の支払合計額と受給者証記載の月額自己負担上限額の差額</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 〇</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保険の自己負担割合が３割の方は、２割負担に軽減され</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るので、その</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差額</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endPar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en-US" altLang="ja-JP" sz="2400" b="1" kern="100" dirty="0">
                <a:highlight>
                  <a:srgbClr val="00FFFF"/>
                </a:highlight>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2400" b="1" kern="100" dirty="0">
                <a:highlight>
                  <a:srgbClr val="00FFFF"/>
                </a:highlight>
                <a:latin typeface="游明朝" panose="02020400000000000000" pitchFamily="18" charset="-128"/>
                <a:ea typeface="游ゴシック" panose="020B0400000000000000" pitchFamily="50" charset="-128"/>
                <a:cs typeface="Times New Roman" panose="02020603050405020304" pitchFamily="18" charset="0"/>
              </a:rPr>
              <a:t>対象とならないもの</a:t>
            </a:r>
            <a:endParaRPr lang="en-US" altLang="ja-JP" sz="2400" b="1" kern="100" dirty="0">
              <a:effectLst/>
              <a:highlight>
                <a:srgbClr val="00FFFF"/>
              </a:highligh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①</a:t>
            </a:r>
            <a:r>
              <a:rPr lang="ja-JP" altLang="ja-JP" sz="2400" u="sng" kern="100" dirty="0">
                <a:effectLst/>
                <a:latin typeface="游明朝" panose="02020400000000000000" pitchFamily="18" charset="-128"/>
                <a:ea typeface="游ゴシック" panose="020B0400000000000000" pitchFamily="50" charset="-128"/>
                <a:cs typeface="Times New Roman" panose="02020603050405020304" pitchFamily="18" charset="0"/>
              </a:rPr>
              <a:t>指定難病以外、受給者証有効期間外、指定医療機関以外、保険適用外の診療。</a:t>
            </a:r>
            <a:endParaRPr lang="en-US" altLang="ja-JP" sz="2400" u="sng"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②</a:t>
            </a:r>
            <a:r>
              <a:rPr lang="ja-JP" altLang="en-US" sz="2400" u="sng" kern="100" dirty="0">
                <a:latin typeface="游明朝" panose="02020400000000000000" pitchFamily="18" charset="-128"/>
                <a:ea typeface="游ゴシック" panose="020B0400000000000000" pitchFamily="50" charset="-128"/>
                <a:cs typeface="Times New Roman" panose="02020603050405020304" pitchFamily="18" charset="0"/>
              </a:rPr>
              <a:t>保険適用外の費用</a:t>
            </a:r>
            <a:endParaRPr lang="en-US" altLang="ja-JP" sz="2400" u="sng" kern="100" dirty="0">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例</a:t>
            </a:r>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個室料、食費、文書料、介護保険の利用限度額を超えた介護サービス</a:t>
            </a: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③</a:t>
            </a:r>
            <a:r>
              <a:rPr lang="ja-JP" altLang="en-US" sz="2400" u="sng" kern="100" dirty="0">
                <a:latin typeface="游明朝" panose="02020400000000000000" pitchFamily="18" charset="-128"/>
                <a:ea typeface="游ゴシック" panose="020B0400000000000000" pitchFamily="50" charset="-128"/>
                <a:cs typeface="Times New Roman" panose="02020603050405020304" pitchFamily="18" charset="0"/>
              </a:rPr>
              <a:t>療養費の支給対象となった費用</a:t>
            </a:r>
            <a:endParaRPr lang="en-US" altLang="ja-JP" sz="2400" u="sng" kern="100" dirty="0">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例</a:t>
            </a:r>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窓口で</a:t>
            </a:r>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10</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割負担した医療費、治療用装具、海外での医療費</a:t>
            </a:r>
            <a:endPar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endParaRPr>
          </a:p>
          <a:p>
            <a:pPr lvl="0" algn="just"/>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en-US" altLang="ja-JP" sz="2400" kern="100" dirty="0">
                <a:effectLst/>
                <a:latin typeface="Segoe UI Symbol" panose="020B0502040204020203" pitchFamily="34" charset="0"/>
                <a:ea typeface="游ゴシック" panose="020B0400000000000000" pitchFamily="50" charset="-128"/>
                <a:cs typeface="Segoe UI Symbol" panose="020B0502040204020203" pitchFamily="34" charset="0"/>
              </a:rPr>
              <a:t> </a:t>
            </a: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　</a:t>
            </a:r>
            <a:r>
              <a:rPr lang="en-US" altLang="ja-JP" sz="2400" b="1" kern="100" dirty="0">
                <a:highlight>
                  <a:srgbClr val="00FFFF"/>
                </a:highlight>
                <a:latin typeface="游明朝" panose="02020400000000000000" pitchFamily="18" charset="-128"/>
                <a:ea typeface="游明朝" panose="02020400000000000000" pitchFamily="18" charset="-128"/>
                <a:cs typeface="Times New Roman" panose="02020603050405020304" pitchFamily="18" charset="0"/>
              </a:rPr>
              <a:t>※</a:t>
            </a:r>
            <a:r>
              <a:rPr lang="ja-JP" altLang="ja-JP" sz="2400" b="1" kern="100" dirty="0">
                <a:effectLst/>
                <a:highlight>
                  <a:srgbClr val="00FFFF"/>
                </a:highlight>
                <a:latin typeface="游明朝" panose="02020400000000000000" pitchFamily="18" charset="-128"/>
                <a:ea typeface="游ゴシック" panose="020B0400000000000000" pitchFamily="50" charset="-128"/>
                <a:cs typeface="Times New Roman" panose="02020603050405020304" pitchFamily="18" charset="0"/>
              </a:rPr>
              <a:t>保険優先の制度です</a:t>
            </a:r>
            <a:endParaRPr lang="en-US" altLang="ja-JP" sz="2400" b="1" kern="100" dirty="0">
              <a:highlight>
                <a:srgbClr val="00FFFF"/>
              </a:highlight>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en-US" sz="2400" b="1"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広島県</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からの</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返金</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額は高額療養費の自己負担上限額までとなります。</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en-US" sz="24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高額療養費の自己負担上限額を超える医療費については、健康保険から支給され</a:t>
            </a:r>
            <a:endPar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endParaRPr>
          </a:p>
          <a:p>
            <a:pPr algn="l"/>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ます</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a:t>
            </a:r>
            <a:r>
              <a:rPr lang="ja-JP" altLang="ja-JP" sz="2400" dirty="0">
                <a:effectLst/>
                <a:ea typeface="游ゴシック" panose="020B0400000000000000" pitchFamily="50" charset="-128"/>
                <a:cs typeface="Times New Roman" panose="02020603050405020304" pitchFamily="18" charset="0"/>
              </a:rPr>
              <a:t>高額療養費については、加入する健康保険</a:t>
            </a:r>
            <a:r>
              <a:rPr lang="ja-JP" altLang="en-US" sz="2400" dirty="0">
                <a:effectLst/>
                <a:ea typeface="游ゴシック" panose="020B0400000000000000" pitchFamily="50" charset="-128"/>
                <a:cs typeface="Times New Roman" panose="02020603050405020304" pitchFamily="18" charset="0"/>
              </a:rPr>
              <a:t>組合</a:t>
            </a:r>
            <a:r>
              <a:rPr lang="ja-JP" altLang="ja-JP" sz="2400" dirty="0">
                <a:effectLst/>
                <a:ea typeface="游ゴシック" panose="020B0400000000000000" pitchFamily="50" charset="-128"/>
                <a:cs typeface="Times New Roman" panose="02020603050405020304" pitchFamily="18" charset="0"/>
              </a:rPr>
              <a:t>にお問い合わせください。</a:t>
            </a:r>
            <a:endParaRPr lang="en-US" altLang="ja-JP" sz="2400" dirty="0">
              <a:effectLst/>
              <a:ea typeface="游ゴシック" panose="020B0400000000000000" pitchFamily="50"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CF83BC3B-1DBC-DD3D-2311-C9D19FCF5137}"/>
              </a:ext>
            </a:extLst>
          </p:cNvPr>
          <p:cNvSpPr txBox="1"/>
          <p:nvPr/>
        </p:nvSpPr>
        <p:spPr>
          <a:xfrm>
            <a:off x="165281" y="9687346"/>
            <a:ext cx="11880000" cy="1938992"/>
          </a:xfrm>
          <a:prstGeom prst="rect">
            <a:avLst/>
          </a:prstGeom>
          <a:noFill/>
          <a:ln w="25400">
            <a:solidFill>
              <a:schemeClr val="dk1"/>
            </a:solidFill>
          </a:ln>
        </p:spPr>
        <p:txBody>
          <a:bodyPr wrap="square" rtlCol="0">
            <a:spAutoFit/>
          </a:bodyPr>
          <a:lstStyle/>
          <a:p>
            <a:pPr marL="558800" indent="-558800" algn="just"/>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Ｑ</a:t>
            </a:r>
            <a:r>
              <a:rPr lang="ja-JP" altLang="en-US" sz="2400" b="1" kern="100" dirty="0">
                <a:effectLst/>
                <a:latin typeface="游明朝" panose="02020400000000000000" pitchFamily="18" charset="-128"/>
                <a:ea typeface="游ゴシック" panose="020B0400000000000000" pitchFamily="50" charset="-128"/>
                <a:cs typeface="Times New Roman" panose="02020603050405020304" pitchFamily="18" charset="0"/>
              </a:rPr>
              <a:t>３</a:t>
            </a:r>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　請求書類を送ったのですが、いつ頃、返金されますか？</a:t>
            </a:r>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558800" indent="-558800" algn="just"/>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Ａ</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３</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　おおむね、４</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～５</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か月要します。</a:t>
            </a:r>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539750" indent="-139700" algn="just"/>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ただし、審査状況に応じて更に時間を要する場合があります</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539750" indent="-139700" algn="just"/>
            <a:r>
              <a:rPr lang="ja-JP" altLang="en-US" sz="24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入金</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通知は行っておりませんので、振込は通帳記入でご確認ください。</a:t>
            </a:r>
          </a:p>
          <a:p>
            <a:pPr marL="539750" indent="-139700" algn="just"/>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　振込名義は「</a:t>
            </a:r>
            <a:r>
              <a:rPr lang="ja-JP" altLang="en-US" sz="2400" b="1" kern="100" dirty="0">
                <a:effectLst/>
                <a:latin typeface="游明朝" panose="02020400000000000000" pitchFamily="18" charset="-128"/>
                <a:ea typeface="游ゴシック" panose="020B0400000000000000" pitchFamily="50" charset="-128"/>
                <a:cs typeface="Times New Roman" panose="02020603050405020304" pitchFamily="18" charset="0"/>
              </a:rPr>
              <a:t>ｹﾝ ｼｯﾍﾟｲﾀｲｻｸｶ</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」です。</a:t>
            </a:r>
          </a:p>
        </p:txBody>
      </p:sp>
      <p:sp>
        <p:nvSpPr>
          <p:cNvPr id="7" name="テキスト ボックス 6">
            <a:extLst>
              <a:ext uri="{FF2B5EF4-FFF2-40B4-BE49-F238E27FC236}">
                <a16:creationId xmlns:a16="http://schemas.microsoft.com/office/drawing/2014/main" id="{1C0FE0E8-E87F-497A-2376-621EB55A8804}"/>
              </a:ext>
            </a:extLst>
          </p:cNvPr>
          <p:cNvSpPr txBox="1"/>
          <p:nvPr/>
        </p:nvSpPr>
        <p:spPr>
          <a:xfrm>
            <a:off x="165281" y="14126712"/>
            <a:ext cx="11880000" cy="1200329"/>
          </a:xfrm>
          <a:prstGeom prst="rect">
            <a:avLst/>
          </a:prstGeom>
          <a:noFill/>
          <a:ln w="25400">
            <a:solidFill>
              <a:schemeClr val="dk1"/>
            </a:solidFill>
          </a:ln>
        </p:spPr>
        <p:txBody>
          <a:bodyPr wrap="square" rtlCol="0">
            <a:spAutoFit/>
          </a:bodyPr>
          <a:lstStyle/>
          <a:p>
            <a:pPr marL="558800" indent="-558800" algn="just"/>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Ｑ</a:t>
            </a:r>
            <a:r>
              <a:rPr lang="ja-JP" altLang="en-US" sz="2400" b="1" kern="100" dirty="0">
                <a:effectLst/>
                <a:latin typeface="游明朝" panose="02020400000000000000" pitchFamily="18" charset="-128"/>
                <a:ea typeface="游ゴシック" panose="020B0400000000000000" pitchFamily="50" charset="-128"/>
                <a:cs typeface="Times New Roman" panose="02020603050405020304" pitchFamily="18" charset="0"/>
              </a:rPr>
              <a:t>５</a:t>
            </a:r>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b="1" kern="100" dirty="0">
                <a:effectLst/>
                <a:latin typeface="游明朝" panose="02020400000000000000" pitchFamily="18" charset="-128"/>
                <a:ea typeface="游ゴシック" panose="020B0400000000000000" pitchFamily="50" charset="-128"/>
                <a:cs typeface="Times New Roman" panose="02020603050405020304" pitchFamily="18" charset="0"/>
              </a:rPr>
              <a:t>問い合わせ先・提出先はどこですか？</a:t>
            </a:r>
            <a:endParaRPr lang="en-US" altLang="ja-JP" sz="2400" b="1" kern="100" dirty="0">
              <a:latin typeface="游明朝" panose="02020400000000000000" pitchFamily="18" charset="-128"/>
              <a:ea typeface="游明朝" panose="02020400000000000000" pitchFamily="18" charset="-128"/>
              <a:cs typeface="Times New Roman" panose="02020603050405020304" pitchFamily="18" charset="0"/>
            </a:endParaRPr>
          </a:p>
          <a:p>
            <a:pPr marL="558800" indent="-558800" algn="just"/>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Ａ</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５</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お住いの管轄の保健所になります。</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　　　各保健所の住所・電話番号等は裏面をご覧ください。</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p:txBody>
      </p:sp>
      <p:sp>
        <p:nvSpPr>
          <p:cNvPr id="9" name="四角形: 角を丸くする 6">
            <a:extLst>
              <a:ext uri="{FF2B5EF4-FFF2-40B4-BE49-F238E27FC236}">
                <a16:creationId xmlns:a16="http://schemas.microsoft.com/office/drawing/2014/main" id="{65E31777-E80E-0779-B6AB-6FB0CB1D875A}"/>
              </a:ext>
            </a:extLst>
          </p:cNvPr>
          <p:cNvSpPr txBox="1"/>
          <p:nvPr/>
        </p:nvSpPr>
        <p:spPr>
          <a:xfrm>
            <a:off x="155917" y="15514336"/>
            <a:ext cx="11880000" cy="796110"/>
          </a:xfrm>
          <a:prstGeom prst="rect">
            <a:avLst/>
          </a:prstGeom>
          <a:solidFill>
            <a:srgbClr val="002060"/>
          </a:solidFill>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kumimoji="1" lang="ja-JP" altLang="en-US" sz="2400" b="1" dirty="0">
                <a:latin typeface="BIZ UDゴシック" panose="020B0400000000000000" pitchFamily="49" charset="-128"/>
                <a:ea typeface="BIZ UDゴシック" panose="020B0400000000000000" pitchFamily="49" charset="-128"/>
              </a:rPr>
              <a:t>広島県　健康福祉局　疾病対策課　疾病対策グループ</a:t>
            </a:r>
            <a:endParaRPr kumimoji="1" lang="en-US" altLang="ja-JP" sz="2400" b="1" dirty="0">
              <a:latin typeface="BIZ UDゴシック" panose="020B0400000000000000" pitchFamily="49" charset="-128"/>
              <a:ea typeface="BIZ UDゴシック" panose="020B0400000000000000" pitchFamily="49" charset="-128"/>
            </a:endParaRPr>
          </a:p>
        </p:txBody>
      </p:sp>
      <p:sp>
        <p:nvSpPr>
          <p:cNvPr id="10" name="テキスト ボックス 9">
            <a:extLst>
              <a:ext uri="{FF2B5EF4-FFF2-40B4-BE49-F238E27FC236}">
                <a16:creationId xmlns:a16="http://schemas.microsoft.com/office/drawing/2014/main" id="{24584ABB-5A68-AC77-5174-41861390F33A}"/>
              </a:ext>
            </a:extLst>
          </p:cNvPr>
          <p:cNvSpPr txBox="1"/>
          <p:nvPr/>
        </p:nvSpPr>
        <p:spPr>
          <a:xfrm>
            <a:off x="165281" y="11845473"/>
            <a:ext cx="11880000" cy="2062103"/>
          </a:xfrm>
          <a:prstGeom prst="rect">
            <a:avLst/>
          </a:prstGeom>
          <a:noFill/>
          <a:ln w="25400">
            <a:solidFill>
              <a:schemeClr val="dk1"/>
            </a:solidFill>
          </a:ln>
        </p:spPr>
        <p:txBody>
          <a:bodyPr wrap="square" rtlCol="0">
            <a:spAutoFit/>
          </a:bodyPr>
          <a:lstStyle/>
          <a:p>
            <a:pPr marL="558800" indent="-558800" algn="just"/>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Ｑ</a:t>
            </a:r>
            <a:r>
              <a:rPr lang="ja-JP" altLang="en-US" sz="2400" b="1" kern="100" dirty="0">
                <a:latin typeface="游明朝" panose="02020400000000000000" pitchFamily="18" charset="-128"/>
                <a:ea typeface="游ゴシック" panose="020B0400000000000000" pitchFamily="50" charset="-128"/>
                <a:cs typeface="Times New Roman" panose="02020603050405020304" pitchFamily="18" charset="0"/>
              </a:rPr>
              <a:t>４</a:t>
            </a:r>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b="1" kern="100" dirty="0">
                <a:effectLst/>
                <a:latin typeface="游明朝" panose="02020400000000000000" pitchFamily="18" charset="-128"/>
                <a:ea typeface="游ゴシック" panose="020B0400000000000000" pitchFamily="50" charset="-128"/>
                <a:cs typeface="Times New Roman" panose="02020603050405020304" pitchFamily="18" charset="0"/>
              </a:rPr>
              <a:t>申請書や</a:t>
            </a:r>
            <a:r>
              <a:rPr lang="ja-JP" altLang="en-US" sz="2400" b="1" kern="100" dirty="0">
                <a:latin typeface="游明朝" panose="02020400000000000000" pitchFamily="18" charset="-128"/>
                <a:ea typeface="游ゴシック" panose="020B0400000000000000" pitchFamily="50" charset="-128"/>
                <a:cs typeface="Times New Roman" panose="02020603050405020304" pitchFamily="18" charset="0"/>
              </a:rPr>
              <a:t>証明書の様式はどこでもらえますか？</a:t>
            </a:r>
            <a:endParaRPr lang="en-US" altLang="ja-JP" sz="2400" b="1" kern="100" dirty="0">
              <a:latin typeface="游明朝" panose="02020400000000000000" pitchFamily="18" charset="-128"/>
              <a:ea typeface="游明朝" panose="02020400000000000000" pitchFamily="18" charset="-128"/>
              <a:cs typeface="Times New Roman" panose="02020603050405020304" pitchFamily="18" charset="0"/>
            </a:endParaRPr>
          </a:p>
          <a:p>
            <a:pPr marL="558800" indent="-558800" algn="just"/>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Ａ</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４</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広島県のホームページに掲載してします。</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難病医療費助成制度について（広島県ホームページ）</a:t>
            </a:r>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800" kern="100" dirty="0">
                <a:latin typeface="游明朝" panose="02020400000000000000" pitchFamily="18" charset="-128"/>
                <a:ea typeface="游ゴシック" panose="020B0400000000000000" pitchFamily="50" charset="-128"/>
                <a:cs typeface="Times New Roman" panose="02020603050405020304" pitchFamily="18" charset="0"/>
              </a:rPr>
              <a:t>　　</a:t>
            </a:r>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https://www.pref.hiroshima.lg.jp/soshiki/57/shinnannbyou.html</a:t>
            </a:r>
            <a:endParaRPr lang="en-US" altLang="ja-JP" sz="2800" kern="100" dirty="0">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8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ホームページによるダウンロードが難しい場合、保健所でも配布しています。</a:t>
            </a:r>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 name="四角形: 角を丸くする 6">
            <a:extLst>
              <a:ext uri="{FF2B5EF4-FFF2-40B4-BE49-F238E27FC236}">
                <a16:creationId xmlns:a16="http://schemas.microsoft.com/office/drawing/2014/main" id="{FE49FEB0-079B-A98E-F8A2-60B376293BBD}"/>
              </a:ext>
            </a:extLst>
          </p:cNvPr>
          <p:cNvSpPr txBox="1"/>
          <p:nvPr/>
        </p:nvSpPr>
        <p:spPr>
          <a:xfrm>
            <a:off x="155917" y="2432"/>
            <a:ext cx="11880000" cy="796110"/>
          </a:xfrm>
          <a:prstGeom prst="rect">
            <a:avLst/>
          </a:prstGeom>
          <a:solidFill>
            <a:srgbClr val="002060"/>
          </a:solidFill>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4000" b="1" i="0" u="none" strike="noStrike" cap="none" normalizeH="0" baseline="0" dirty="0">
                <a:ln>
                  <a:noFill/>
                </a:ln>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rPr>
              <a:t>償還払いに関する</a:t>
            </a:r>
            <a:r>
              <a:rPr kumimoji="0" lang="en-US" altLang="ja-JP" sz="4000" b="1" i="0" u="none" strike="noStrike" cap="none" normalizeH="0" baseline="0" dirty="0">
                <a:ln>
                  <a:noFill/>
                </a:ln>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rPr>
              <a:t>Q</a:t>
            </a:r>
            <a:r>
              <a:rPr kumimoji="0" lang="ja-JP" altLang="en-US" sz="4000" b="1" i="0" u="none" strike="noStrike" cap="none" normalizeH="0" baseline="0" dirty="0">
                <a:ln>
                  <a:noFill/>
                </a:ln>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kumimoji="0" lang="en-US" altLang="ja-JP" sz="4000" b="1" i="0" u="none" strike="noStrike" cap="none" normalizeH="0" baseline="0" dirty="0">
                <a:ln>
                  <a:noFill/>
                </a:ln>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rPr>
              <a:t>A</a:t>
            </a:r>
            <a:endParaRPr kumimoji="0" lang="ja-JP" altLang="en-US" sz="3200" b="0" i="0" u="none" strike="noStrike" cap="none" normalizeH="0" baseline="0" dirty="0">
              <a:ln>
                <a:noFill/>
              </a:ln>
              <a:solidFill>
                <a:schemeClr val="bg1"/>
              </a:solidFill>
              <a:effectLst/>
              <a:latin typeface="Arial" panose="020B0604020202020204" pitchFamily="34" charset="0"/>
            </a:endParaRPr>
          </a:p>
        </p:txBody>
      </p:sp>
      <p:sp>
        <p:nvSpPr>
          <p:cNvPr id="3" name="テキスト ボックス 2">
            <a:extLst>
              <a:ext uri="{FF2B5EF4-FFF2-40B4-BE49-F238E27FC236}">
                <a16:creationId xmlns:a16="http://schemas.microsoft.com/office/drawing/2014/main" id="{C1728438-AB02-CF97-BDE7-1034F7B92D13}"/>
              </a:ext>
            </a:extLst>
          </p:cNvPr>
          <p:cNvSpPr txBox="1"/>
          <p:nvPr/>
        </p:nvSpPr>
        <p:spPr>
          <a:xfrm>
            <a:off x="165281" y="939109"/>
            <a:ext cx="11880000" cy="1938992"/>
          </a:xfrm>
          <a:prstGeom prst="rect">
            <a:avLst/>
          </a:prstGeom>
          <a:noFill/>
          <a:ln w="25400">
            <a:solidFill>
              <a:schemeClr val="dk1"/>
            </a:solidFill>
          </a:ln>
        </p:spPr>
        <p:txBody>
          <a:bodyPr wrap="square" rtlCol="0">
            <a:spAutoFit/>
          </a:bodyPr>
          <a:lstStyle/>
          <a:p>
            <a:pPr marL="558800" indent="-558800" algn="just"/>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Ｑ</a:t>
            </a:r>
            <a:r>
              <a:rPr lang="ja-JP" altLang="en-US" sz="2400" b="1" kern="100" dirty="0">
                <a:effectLst/>
                <a:latin typeface="游明朝" panose="02020400000000000000" pitchFamily="18" charset="-128"/>
                <a:ea typeface="游ゴシック" panose="020B0400000000000000" pitchFamily="50" charset="-128"/>
                <a:cs typeface="Times New Roman" panose="02020603050405020304" pitchFamily="18" charset="0"/>
              </a:rPr>
              <a:t>１</a:t>
            </a:r>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b="1" kern="100" dirty="0">
                <a:effectLst/>
                <a:latin typeface="游明朝" panose="02020400000000000000" pitchFamily="18" charset="-128"/>
                <a:ea typeface="游ゴシック" panose="020B0400000000000000" pitchFamily="50" charset="-128"/>
                <a:cs typeface="Times New Roman" panose="02020603050405020304" pitchFamily="18" charset="0"/>
              </a:rPr>
              <a:t>償還払い申請は必ず行う必要があり</a:t>
            </a:r>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ますか？</a:t>
            </a:r>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558800" indent="-558800" algn="just"/>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Ａ</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１</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必ず行う必要はありません</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539750" indent="-139700" algn="just"/>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医療機関・薬局から払いすぎた分を返金してもらえる場合もあるので、まずは</a:t>
            </a:r>
            <a:endPar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endParaRPr>
          </a:p>
          <a:p>
            <a:pPr marL="539750" indent="-1397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医療機関・薬局へお問い合わせください。医療機関・薬局から返金をしてもら</a:t>
            </a:r>
            <a:endPar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endParaRPr>
          </a:p>
          <a:p>
            <a:pPr marL="539750" indent="-1397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えなかった場合は、償還払い申請をご検討ください。</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791721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6">
            <a:extLst>
              <a:ext uri="{FF2B5EF4-FFF2-40B4-BE49-F238E27FC236}">
                <a16:creationId xmlns:a16="http://schemas.microsoft.com/office/drawing/2014/main" id="{B5B47B04-9934-039C-F853-EFFF4055F06F}"/>
              </a:ext>
            </a:extLst>
          </p:cNvPr>
          <p:cNvSpPr txBox="1"/>
          <p:nvPr/>
        </p:nvSpPr>
        <p:spPr>
          <a:xfrm>
            <a:off x="155917" y="2431"/>
            <a:ext cx="11880000" cy="1014473"/>
          </a:xfrm>
          <a:prstGeom prst="rect">
            <a:avLst/>
          </a:prstGeom>
          <a:solidFill>
            <a:srgbClr val="002060"/>
          </a:solidFill>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4000" b="1" dirty="0">
                <a:solidFill>
                  <a:schemeClr val="bg1"/>
                </a:solidFill>
                <a:latin typeface="游ゴシック" panose="020B0400000000000000" pitchFamily="50" charset="-128"/>
                <a:ea typeface="游ゴシック" panose="020B0400000000000000" pitchFamily="50" charset="-128"/>
                <a:cs typeface="Times New Roman" panose="02020603050405020304" pitchFamily="18" charset="0"/>
              </a:rPr>
              <a:t>お問い合わせ先・提出先</a:t>
            </a:r>
            <a:endParaRPr kumimoji="0" lang="ja-JP" altLang="en-US" sz="3200" b="0" i="0" u="none" strike="noStrike" cap="none" normalizeH="0" baseline="0" dirty="0">
              <a:ln>
                <a:noFill/>
              </a:ln>
              <a:solidFill>
                <a:schemeClr val="bg1"/>
              </a:solidFill>
              <a:effectLst/>
              <a:latin typeface="Arial" panose="020B0604020202020204" pitchFamily="34" charset="0"/>
            </a:endParaRPr>
          </a:p>
        </p:txBody>
      </p:sp>
      <p:graphicFrame>
        <p:nvGraphicFramePr>
          <p:cNvPr id="5" name="表 4">
            <a:extLst>
              <a:ext uri="{FF2B5EF4-FFF2-40B4-BE49-F238E27FC236}">
                <a16:creationId xmlns:a16="http://schemas.microsoft.com/office/drawing/2014/main" id="{5C75BC32-17CD-0CF5-46B4-42F7576BD14C}"/>
              </a:ext>
            </a:extLst>
          </p:cNvPr>
          <p:cNvGraphicFramePr>
            <a:graphicFrameLocks noGrp="1"/>
          </p:cNvGraphicFramePr>
          <p:nvPr>
            <p:extLst>
              <p:ext uri="{D42A27DB-BD31-4B8C-83A1-F6EECF244321}">
                <p14:modId xmlns:p14="http://schemas.microsoft.com/office/powerpoint/2010/main" val="4146224550"/>
              </p:ext>
            </p:extLst>
          </p:nvPr>
        </p:nvGraphicFramePr>
        <p:xfrm>
          <a:off x="575733" y="1811863"/>
          <a:ext cx="11040533" cy="13953066"/>
        </p:xfrm>
        <a:graphic>
          <a:graphicData uri="http://schemas.openxmlformats.org/drawingml/2006/table">
            <a:tbl>
              <a:tblPr firstRow="1" firstCol="1" bandRow="1"/>
              <a:tblGrid>
                <a:gridCol w="3047702">
                  <a:extLst>
                    <a:ext uri="{9D8B030D-6E8A-4147-A177-3AD203B41FA5}">
                      <a16:colId xmlns:a16="http://schemas.microsoft.com/office/drawing/2014/main" val="746158208"/>
                    </a:ext>
                  </a:extLst>
                </a:gridCol>
                <a:gridCol w="3045385">
                  <a:extLst>
                    <a:ext uri="{9D8B030D-6E8A-4147-A177-3AD203B41FA5}">
                      <a16:colId xmlns:a16="http://schemas.microsoft.com/office/drawing/2014/main" val="3836896579"/>
                    </a:ext>
                  </a:extLst>
                </a:gridCol>
                <a:gridCol w="4947446">
                  <a:extLst>
                    <a:ext uri="{9D8B030D-6E8A-4147-A177-3AD203B41FA5}">
                      <a16:colId xmlns:a16="http://schemas.microsoft.com/office/drawing/2014/main" val="3665612061"/>
                    </a:ext>
                  </a:extLst>
                </a:gridCol>
              </a:tblGrid>
              <a:tr h="607598">
                <a:tc>
                  <a:txBody>
                    <a:bodyPr/>
                    <a:lstStyle/>
                    <a:p>
                      <a:pPr algn="ctr">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お住いの地域</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問い合わせ・提出先</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所在地 ／ 電話</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57025541"/>
                  </a:ext>
                </a:extLst>
              </a:tr>
              <a:tr h="1358368">
                <a:tc>
                  <a:txBody>
                    <a:bodyPr/>
                    <a:lstStyle/>
                    <a:p>
                      <a:pPr marL="66675" algn="l">
                        <a:lnSpc>
                          <a:spcPct val="100000"/>
                        </a:lnSpc>
                        <a:spcBef>
                          <a:spcPts val="600"/>
                        </a:spcBef>
                        <a:spcAft>
                          <a:spcPts val="600"/>
                        </a:spcAft>
                      </a:pPr>
                      <a:r>
                        <a:rPr lang="ja-JP" sz="2000" kern="100" dirty="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大竹市、廿日市市</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3655" algn="dist">
                        <a:lnSpc>
                          <a:spcPct val="100000"/>
                        </a:lnSpc>
                        <a:spcBef>
                          <a:spcPts val="600"/>
                        </a:spcBef>
                        <a:spcAft>
                          <a:spcPts val="600"/>
                        </a:spcAft>
                      </a:pPr>
                      <a:r>
                        <a:rPr lang="ja-JP" alt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西</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部保健所</a:t>
                      </a:r>
                      <a:b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（保健課 健康増進係）</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738-0004 </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廿日市市桜尾二丁目</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2-68</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0829</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32-1181</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2515279"/>
                  </a:ext>
                </a:extLst>
              </a:tr>
              <a:tr h="1880021">
                <a:tc>
                  <a:txBody>
                    <a:bodyPr/>
                    <a:lstStyle/>
                    <a:p>
                      <a:pPr marL="66675" algn="l">
                        <a:lnSpc>
                          <a:spcPct val="100000"/>
                        </a:lnSpc>
                        <a:spcBef>
                          <a:spcPts val="600"/>
                        </a:spcBef>
                        <a:spcAft>
                          <a:spcPts val="600"/>
                        </a:spcAft>
                      </a:pPr>
                      <a:r>
                        <a:rPr lang="ja-JP" sz="2000" kern="100" dirty="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安芸高田市</a:t>
                      </a:r>
                      <a:br>
                        <a:rPr lang="en-US" sz="2000" kern="100" dirty="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dirty="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府中町、海田町</a:t>
                      </a:r>
                      <a:br>
                        <a:rPr lang="en-US" sz="2000" kern="100" dirty="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dirty="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熊野町、坂町</a:t>
                      </a:r>
                      <a:br>
                        <a:rPr lang="en-US" sz="2000" kern="100" dirty="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dirty="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安芸太田町、北広島町</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3655"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西部保健所 広島支所</a:t>
                      </a:r>
                      <a:b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（保健課 健康増進係）</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730-0011 </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広島市中区基町</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10-52</a:t>
                      </a:r>
                      <a:b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　　　　　　（広島県農林庁舎１階）</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082</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513-5526</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53886528"/>
                  </a:ext>
                </a:extLst>
              </a:tr>
              <a:tr h="1957186">
                <a:tc>
                  <a:txBody>
                    <a:bodyPr/>
                    <a:lstStyle/>
                    <a:p>
                      <a:pPr marL="66675" algn="l">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呉市</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3655"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呉市保健所</a:t>
                      </a:r>
                      <a:b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（地域保健課）</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737-0041 </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呉市和庄一丁目</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2-13</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0823</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25-3525</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just">
                        <a:lnSpc>
                          <a:spcPct val="100000"/>
                        </a:lnSpc>
                        <a:spcBef>
                          <a:spcPts val="0"/>
                        </a:spcBef>
                        <a:spcAft>
                          <a:spcPts val="0"/>
                        </a:spcAft>
                      </a:pPr>
                      <a:r>
                        <a:rPr lang="ja-JP" sz="18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ja-JP" sz="1800" u="sng" kern="100" dirty="0">
                          <a:effectLst/>
                          <a:latin typeface="Century" panose="02040604050505020304" pitchFamily="18" charset="0"/>
                          <a:ea typeface="BIZ UDゴシック" panose="020B0400000000000000" pitchFamily="49" charset="-128"/>
                          <a:cs typeface="Times New Roman" panose="02020603050405020304" pitchFamily="18" charset="0"/>
                        </a:rPr>
                        <a:t>東保健センター</a:t>
                      </a:r>
                      <a:r>
                        <a:rPr lang="ja-JP" sz="1800" kern="100" dirty="0">
                          <a:effectLst/>
                          <a:latin typeface="Century" panose="02040604050505020304" pitchFamily="18" charset="0"/>
                          <a:ea typeface="BIZ UDゴシック" panose="020B0400000000000000" pitchFamily="49" charset="-128"/>
                          <a:cs typeface="Times New Roman" panose="02020603050405020304" pitchFamily="18" charset="0"/>
                        </a:rPr>
                        <a:t>又は</a:t>
                      </a:r>
                      <a:r>
                        <a:rPr lang="ja-JP" sz="1800" u="sng" kern="100" dirty="0">
                          <a:effectLst/>
                          <a:latin typeface="Century" panose="02040604050505020304" pitchFamily="18" charset="0"/>
                          <a:ea typeface="BIZ UDゴシック" panose="020B0400000000000000" pitchFamily="49" charset="-128"/>
                          <a:cs typeface="Times New Roman" panose="02020603050405020304" pitchFamily="18" charset="0"/>
                        </a:rPr>
                        <a:t>各保健出張所</a:t>
                      </a:r>
                      <a:r>
                        <a:rPr lang="ja-JP" sz="1800" kern="100" dirty="0">
                          <a:effectLst/>
                          <a:latin typeface="Century" panose="02040604050505020304" pitchFamily="18" charset="0"/>
                          <a:ea typeface="BIZ UDゴシック" panose="020B0400000000000000" pitchFamily="49" charset="-128"/>
                          <a:cs typeface="Times New Roman" panose="02020603050405020304" pitchFamily="18" charset="0"/>
                        </a:rPr>
                        <a:t>でも</a:t>
                      </a:r>
                      <a:endParaRPr lang="en-US" altLang="ja-JP" sz="1800" kern="100" dirty="0">
                        <a:effectLst/>
                        <a:latin typeface="Century" panose="02040604050505020304" pitchFamily="18" charset="0"/>
                        <a:ea typeface="BIZ UDゴシック" panose="020B0400000000000000" pitchFamily="49" charset="-128"/>
                        <a:cs typeface="Times New Roman" panose="02020603050405020304" pitchFamily="18" charset="0"/>
                      </a:endParaRPr>
                    </a:p>
                    <a:p>
                      <a:pPr marL="133350" indent="-133350" algn="just">
                        <a:lnSpc>
                          <a:spcPct val="100000"/>
                        </a:lnSpc>
                        <a:spcBef>
                          <a:spcPts val="0"/>
                        </a:spcBef>
                        <a:spcAft>
                          <a:spcPts val="0"/>
                        </a:spcAft>
                      </a:pPr>
                      <a:r>
                        <a:rPr lang="ja-JP" altLang="en-US" sz="1800" kern="100" dirty="0">
                          <a:effectLst/>
                          <a:latin typeface="Century" panose="02040604050505020304" pitchFamily="18" charset="0"/>
                          <a:ea typeface="BIZ UDゴシック" panose="020B0400000000000000" pitchFamily="49" charset="-128"/>
                          <a:cs typeface="Times New Roman" panose="02020603050405020304" pitchFamily="18" charset="0"/>
                        </a:rPr>
                        <a:t>　</a:t>
                      </a:r>
                      <a:r>
                        <a:rPr lang="ja-JP" sz="1800" kern="100" dirty="0">
                          <a:effectLst/>
                          <a:latin typeface="Century" panose="02040604050505020304" pitchFamily="18" charset="0"/>
                          <a:ea typeface="BIZ UDゴシック" panose="020B0400000000000000" pitchFamily="49" charset="-128"/>
                          <a:cs typeface="Times New Roman" panose="02020603050405020304" pitchFamily="18" charset="0"/>
                        </a:rPr>
                        <a:t>受け付けます。</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32187525"/>
                  </a:ext>
                </a:extLst>
              </a:tr>
              <a:tr h="1182761">
                <a:tc>
                  <a:txBody>
                    <a:bodyPr/>
                    <a:lstStyle/>
                    <a:p>
                      <a:pPr marL="66675" algn="l">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江田島市</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3655"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西部保健所 呉支所</a:t>
                      </a:r>
                      <a:b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（厚生保健課 保健係）</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737-0811 </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呉市西中央一丁目</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3-25</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0823</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22-5400</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6815622"/>
                  </a:ext>
                </a:extLst>
              </a:tr>
              <a:tr h="1320147">
                <a:tc>
                  <a:txBody>
                    <a:bodyPr/>
                    <a:lstStyle/>
                    <a:p>
                      <a:pPr marL="66675" algn="l">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竹原市、東広島市</a:t>
                      </a:r>
                      <a:br>
                        <a:rPr lang="en-US"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大崎上島町</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3655"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西部東保健所</a:t>
                      </a:r>
                      <a:b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（保健課 健康増進係）</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739-0014 </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東広島市西条昭和町</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13-10</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082</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422-6911</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74919835"/>
                  </a:ext>
                </a:extLst>
              </a:tr>
              <a:tr h="1257135">
                <a:tc>
                  <a:txBody>
                    <a:bodyPr/>
                    <a:lstStyle/>
                    <a:p>
                      <a:pPr marL="66675" algn="l">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三原市、尾道市</a:t>
                      </a:r>
                      <a:br>
                        <a:rPr lang="en-US"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世羅町</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3655"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東部保健所</a:t>
                      </a:r>
                      <a:b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（保健課 健康増進係）</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722-0002 </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尾道市古浜町</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26-12</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0848</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25-2011</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17769860"/>
                  </a:ext>
                </a:extLst>
              </a:tr>
              <a:tr h="1957186">
                <a:tc>
                  <a:txBody>
                    <a:bodyPr/>
                    <a:lstStyle/>
                    <a:p>
                      <a:pPr marL="66675" algn="l">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福山市</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3655"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福山市保健所</a:t>
                      </a:r>
                      <a:b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（保健予防課）</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720-8512 </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福山市三吉町南二丁目</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11-22</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084</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928-1127</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just">
                        <a:lnSpc>
                          <a:spcPct val="100000"/>
                        </a:lnSpc>
                        <a:spcBef>
                          <a:spcPts val="0"/>
                        </a:spcBef>
                        <a:spcAft>
                          <a:spcPts val="0"/>
                        </a:spcAft>
                      </a:pPr>
                      <a:r>
                        <a:rPr lang="ja-JP" sz="1800" kern="100" dirty="0">
                          <a:effectLst/>
                          <a:latin typeface="Century" panose="02040604050505020304" pitchFamily="18" charset="0"/>
                          <a:ea typeface="BIZ UDゴシック" panose="020B0400000000000000" pitchFamily="49" charset="-128"/>
                          <a:cs typeface="Times New Roman" panose="02020603050405020304" pitchFamily="18" charset="0"/>
                        </a:rPr>
                        <a:t>※福山市</a:t>
                      </a:r>
                      <a:r>
                        <a:rPr lang="ja-JP" sz="1800" u="sng" kern="100" dirty="0">
                          <a:effectLst/>
                          <a:latin typeface="Century" panose="02040604050505020304" pitchFamily="18" charset="0"/>
                          <a:ea typeface="BIZ UDゴシック" panose="020B0400000000000000" pitchFamily="49" charset="-128"/>
                          <a:cs typeface="Times New Roman" panose="02020603050405020304" pitchFamily="18" charset="0"/>
                        </a:rPr>
                        <a:t>各支所（保健福祉課）</a:t>
                      </a:r>
                      <a:r>
                        <a:rPr lang="ja-JP" sz="1800" kern="100" dirty="0">
                          <a:effectLst/>
                          <a:latin typeface="Century" panose="02040604050505020304" pitchFamily="18" charset="0"/>
                          <a:ea typeface="BIZ UDゴシック" panose="020B0400000000000000" pitchFamily="49" charset="-128"/>
                          <a:cs typeface="Times New Roman" panose="02020603050405020304" pitchFamily="18" charset="0"/>
                        </a:rPr>
                        <a:t>でも</a:t>
                      </a:r>
                      <a:endParaRPr lang="en-US" altLang="ja-JP" sz="1800" kern="100" dirty="0">
                        <a:effectLst/>
                        <a:latin typeface="Century" panose="02040604050505020304" pitchFamily="18" charset="0"/>
                        <a:ea typeface="BIZ UDゴシック" panose="020B0400000000000000" pitchFamily="49" charset="-128"/>
                        <a:cs typeface="Times New Roman" panose="02020603050405020304" pitchFamily="18" charset="0"/>
                      </a:endParaRPr>
                    </a:p>
                    <a:p>
                      <a:pPr marL="133350" indent="-133350" algn="just">
                        <a:lnSpc>
                          <a:spcPct val="100000"/>
                        </a:lnSpc>
                        <a:spcBef>
                          <a:spcPts val="0"/>
                        </a:spcBef>
                        <a:spcAft>
                          <a:spcPts val="0"/>
                        </a:spcAft>
                      </a:pPr>
                      <a:r>
                        <a:rPr lang="ja-JP" altLang="en-US" sz="1800" kern="100" dirty="0">
                          <a:effectLst/>
                          <a:latin typeface="Century" panose="02040604050505020304" pitchFamily="18" charset="0"/>
                          <a:ea typeface="BIZ UDゴシック" panose="020B0400000000000000" pitchFamily="49" charset="-128"/>
                          <a:cs typeface="Times New Roman" panose="02020603050405020304" pitchFamily="18" charset="0"/>
                        </a:rPr>
                        <a:t>　</a:t>
                      </a:r>
                      <a:r>
                        <a:rPr lang="ja-JP" sz="1800" kern="100" dirty="0">
                          <a:effectLst/>
                          <a:latin typeface="Century" panose="02040604050505020304" pitchFamily="18" charset="0"/>
                          <a:ea typeface="BIZ UDゴシック" panose="020B0400000000000000" pitchFamily="49" charset="-128"/>
                          <a:cs typeface="Times New Roman" panose="02020603050405020304" pitchFamily="18" charset="0"/>
                        </a:rPr>
                        <a:t>受け付けます。</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40714530"/>
                  </a:ext>
                </a:extLst>
              </a:tr>
              <a:tr h="1273662">
                <a:tc>
                  <a:txBody>
                    <a:bodyPr/>
                    <a:lstStyle/>
                    <a:p>
                      <a:pPr marL="66675" algn="l">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府中市、神石高原町</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3655"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東部保健所 福山支所</a:t>
                      </a:r>
                      <a:b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保健課 健康増進係</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720-8511 </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福山市三吉町一丁目</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1-1</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084</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921-1311</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7527070"/>
                  </a:ext>
                </a:extLst>
              </a:tr>
              <a:tr h="1159002">
                <a:tc>
                  <a:txBody>
                    <a:bodyPr/>
                    <a:lstStyle/>
                    <a:p>
                      <a:pPr marL="66675" algn="l">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三次市、庄原市</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2F2F2"/>
                    </a:solidFill>
                  </a:tcPr>
                </a:tc>
                <a:tc>
                  <a:txBody>
                    <a:bodyPr/>
                    <a:lstStyle/>
                    <a:p>
                      <a:pPr marL="33655"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北部保健所</a:t>
                      </a:r>
                      <a:b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（保健課 健康増進係）</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728-0013 </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三次市十日市東四丁目</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6-1</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0824</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63-5181</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40463950"/>
                  </a:ext>
                </a:extLst>
              </a:tr>
            </a:tbl>
          </a:graphicData>
        </a:graphic>
      </p:graphicFrame>
      <p:sp>
        <p:nvSpPr>
          <p:cNvPr id="3" name="テキスト ボックス 2">
            <a:extLst>
              <a:ext uri="{FF2B5EF4-FFF2-40B4-BE49-F238E27FC236}">
                <a16:creationId xmlns:a16="http://schemas.microsoft.com/office/drawing/2014/main" id="{16343A5D-3A0A-327A-55FB-B05184A464B7}"/>
              </a:ext>
            </a:extLst>
          </p:cNvPr>
          <p:cNvSpPr txBox="1"/>
          <p:nvPr/>
        </p:nvSpPr>
        <p:spPr>
          <a:xfrm>
            <a:off x="5361272" y="1183909"/>
            <a:ext cx="6567639" cy="369332"/>
          </a:xfrm>
          <a:prstGeom prst="rect">
            <a:avLst/>
          </a:prstGeom>
          <a:noFill/>
        </p:spPr>
        <p:txBody>
          <a:bodyPr wrap="square" rtlCol="0">
            <a:spAutoFit/>
          </a:bodyPr>
          <a:lstStyle/>
          <a:p>
            <a:r>
              <a:rPr kumimoji="1" lang="ja-JP" altLang="en-US" dirty="0"/>
              <a:t>（　広島県　健康福祉局　疾病対策課　☎</a:t>
            </a:r>
            <a:r>
              <a:rPr kumimoji="1" lang="en-US" altLang="ja-JP" dirty="0"/>
              <a:t>(082)513-3070</a:t>
            </a:r>
            <a:r>
              <a:rPr kumimoji="1" lang="ja-JP" altLang="en-US" dirty="0"/>
              <a:t>　）</a:t>
            </a:r>
          </a:p>
        </p:txBody>
      </p:sp>
    </p:spTree>
    <p:extLst>
      <p:ext uri="{BB962C8B-B14F-4D97-AF65-F5344CB8AC3E}">
        <p14:creationId xmlns:p14="http://schemas.microsoft.com/office/powerpoint/2010/main" val="248448579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1004</TotalTime>
  <Words>1151</Words>
  <Application>Microsoft Office PowerPoint</Application>
  <PresentationFormat>ユーザー設定</PresentationFormat>
  <Paragraphs>117</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BIZ UDゴシック</vt:lpstr>
      <vt:lpstr>游ゴシック</vt:lpstr>
      <vt:lpstr>游明朝</vt:lpstr>
      <vt:lpstr>Aptos</vt:lpstr>
      <vt:lpstr>Aptos Display</vt:lpstr>
      <vt:lpstr>Arial</vt:lpstr>
      <vt:lpstr>Century</vt:lpstr>
      <vt:lpstr>Segoe UI Symbol</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Hiroshima Prefecture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中谷 珠子</dc:creator>
  <cp:lastModifiedBy>中谷 珠子</cp:lastModifiedBy>
  <cp:revision>57</cp:revision>
  <cp:lastPrinted>2025-01-09T01:21:51Z</cp:lastPrinted>
  <dcterms:created xsi:type="dcterms:W3CDTF">2024-09-25T06:25:10Z</dcterms:created>
  <dcterms:modified xsi:type="dcterms:W3CDTF">2025-01-09T01:28:21Z</dcterms:modified>
</cp:coreProperties>
</file>