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8345" autoAdjust="0"/>
    <p:restoredTop sz="95658" autoAdjust="0"/>
  </p:normalViewPr>
  <p:slideViewPr>
    <p:cSldViewPr>
      <p:cViewPr>
        <p:scale>
          <a:sx n="80" d="100"/>
          <a:sy n="80" d="100"/>
        </p:scale>
        <p:origin x="768" y="6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60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207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811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415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3018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62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6226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830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2023/4/28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9154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2023/4/28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439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2023/4/28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067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2023/4/28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047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5778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1pPr>
            <a:lvl2pPr marL="66038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2023/4/28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798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4044"/>
            </a:lvl1pPr>
            <a:lvl2pPr>
              <a:defRPr sz="3467"/>
            </a:lvl2pPr>
            <a:lvl3pPr>
              <a:defRPr sz="2889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4044"/>
            </a:lvl1pPr>
            <a:lvl2pPr>
              <a:defRPr sz="3467"/>
            </a:lvl2pPr>
            <a:lvl3pPr>
              <a:defRPr sz="2889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2023/4/28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555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3467"/>
            </a:lvl1pPr>
            <a:lvl2pPr>
              <a:defRPr sz="2889"/>
            </a:lvl2pPr>
            <a:lvl3pPr>
              <a:defRPr sz="2600"/>
            </a:lvl3pPr>
            <a:lvl4pPr>
              <a:defRPr sz="2311"/>
            </a:lvl4pPr>
            <a:lvl5pPr>
              <a:defRPr sz="2311"/>
            </a:lvl5pPr>
            <a:lvl6pPr>
              <a:defRPr sz="2311"/>
            </a:lvl6pPr>
            <a:lvl7pPr>
              <a:defRPr sz="2311"/>
            </a:lvl7pPr>
            <a:lvl8pPr>
              <a:defRPr sz="2311"/>
            </a:lvl8pPr>
            <a:lvl9pPr>
              <a:defRPr sz="231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3467"/>
            </a:lvl1pPr>
            <a:lvl2pPr>
              <a:defRPr sz="2889"/>
            </a:lvl2pPr>
            <a:lvl3pPr>
              <a:defRPr sz="2600"/>
            </a:lvl3pPr>
            <a:lvl4pPr>
              <a:defRPr sz="2311"/>
            </a:lvl4pPr>
            <a:lvl5pPr>
              <a:defRPr sz="2311"/>
            </a:lvl5pPr>
            <a:lvl6pPr>
              <a:defRPr sz="2311"/>
            </a:lvl6pPr>
            <a:lvl7pPr>
              <a:defRPr sz="2311"/>
            </a:lvl7pPr>
            <a:lvl8pPr>
              <a:defRPr sz="2311"/>
            </a:lvl8pPr>
            <a:lvl9pPr>
              <a:defRPr sz="231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2023/4/28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9646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2023/4/28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5793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2023/4/28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4724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889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2022"/>
            </a:lvl1pPr>
            <a:lvl2pPr marL="660380" indent="0">
              <a:buNone/>
              <a:defRPr sz="1733"/>
            </a:lvl2pPr>
            <a:lvl3pPr marL="1320759" indent="0">
              <a:buNone/>
              <a:defRPr sz="1444"/>
            </a:lvl3pPr>
            <a:lvl4pPr marL="1981139" indent="0">
              <a:buNone/>
              <a:defRPr sz="1300"/>
            </a:lvl4pPr>
            <a:lvl5pPr marL="2641519" indent="0">
              <a:buNone/>
              <a:defRPr sz="1300"/>
            </a:lvl5pPr>
            <a:lvl6pPr marL="3301898" indent="0">
              <a:buNone/>
              <a:defRPr sz="1300"/>
            </a:lvl6pPr>
            <a:lvl7pPr marL="3962278" indent="0">
              <a:buNone/>
              <a:defRPr sz="1300"/>
            </a:lvl7pPr>
            <a:lvl8pPr marL="4622658" indent="0">
              <a:buNone/>
              <a:defRPr sz="1300"/>
            </a:lvl8pPr>
            <a:lvl9pPr marL="5283037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2023/4/28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9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889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2022"/>
            </a:lvl1pPr>
            <a:lvl2pPr marL="660380" indent="0">
              <a:buNone/>
              <a:defRPr sz="1733"/>
            </a:lvl2pPr>
            <a:lvl3pPr marL="1320759" indent="0">
              <a:buNone/>
              <a:defRPr sz="1444"/>
            </a:lvl3pPr>
            <a:lvl4pPr marL="1981139" indent="0">
              <a:buNone/>
              <a:defRPr sz="1300"/>
            </a:lvl4pPr>
            <a:lvl5pPr marL="2641519" indent="0">
              <a:buNone/>
              <a:defRPr sz="1300"/>
            </a:lvl5pPr>
            <a:lvl6pPr marL="3301898" indent="0">
              <a:buNone/>
              <a:defRPr sz="1300"/>
            </a:lvl6pPr>
            <a:lvl7pPr marL="3962278" indent="0">
              <a:buNone/>
              <a:defRPr sz="1300"/>
            </a:lvl7pPr>
            <a:lvl8pPr marL="4622658" indent="0">
              <a:buNone/>
              <a:defRPr sz="1300"/>
            </a:lvl8pPr>
            <a:lvl9pPr marL="5283037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2023/4/28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5282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2D545-8467-428C-B4B7-668AFE11EB3F}" type="datetimeFigureOut">
              <a:rPr kumimoji="1" lang="ja-JP" altLang="en-US" smtClean="0"/>
              <a:t>2023/4/28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10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20759" rtl="0" eaLnBrk="1" latinLnBrk="0" hangingPunct="1">
        <a:spcBef>
          <a:spcPct val="0"/>
        </a:spcBef>
        <a:buNone/>
        <a:defRPr kumimoji="1"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95285" indent="-495285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4622" kern="1200">
          <a:solidFill>
            <a:schemeClr val="tx1"/>
          </a:solidFill>
          <a:latin typeface="+mn-lt"/>
          <a:ea typeface="+mn-ea"/>
          <a:cs typeface="+mn-cs"/>
        </a:defRPr>
      </a:lvl1pPr>
      <a:lvl2pPr marL="1073117" indent="-412737" algn="l" defTabSz="1320759" rtl="0" eaLnBrk="1" latinLnBrk="0" hangingPunct="1">
        <a:spcBef>
          <a:spcPct val="20000"/>
        </a:spcBef>
        <a:buFont typeface="Arial" pitchFamily="34" charset="0"/>
        <a:buChar char="–"/>
        <a:defRPr kumimoji="1" sz="4044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spcBef>
          <a:spcPct val="20000"/>
        </a:spcBef>
        <a:buFont typeface="Arial" pitchFamily="34" charset="0"/>
        <a:buChar char="–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spcBef>
          <a:spcPct val="20000"/>
        </a:spcBef>
        <a:buFont typeface="Arial" pitchFamily="34" charset="0"/>
        <a:buChar char="»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角丸四角形 5"/>
          <p:cNvSpPr/>
          <p:nvPr/>
        </p:nvSpPr>
        <p:spPr>
          <a:xfrm>
            <a:off x="332656" y="1182952"/>
            <a:ext cx="6264696" cy="2844978"/>
          </a:xfrm>
          <a:prstGeom prst="roundRect">
            <a:avLst>
              <a:gd name="adj" fmla="val 649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686534" y="314291"/>
            <a:ext cx="7920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/>
              <a:t>（様式</a:t>
            </a:r>
            <a:r>
              <a:rPr lang="ja-JP" altLang="en-US" sz="1000" dirty="0" smtClean="0"/>
              <a:t>第</a:t>
            </a:r>
            <a:r>
              <a:rPr lang="ja-JP" altLang="en-US" sz="1000" dirty="0"/>
              <a:t>３</a:t>
            </a:r>
            <a:r>
              <a:rPr kumimoji="1" lang="ja-JP" altLang="en-US" sz="1000" dirty="0" smtClean="0"/>
              <a:t>）</a:t>
            </a:r>
            <a:endParaRPr kumimoji="1" lang="ja-JP" altLang="en-US" sz="1000" dirty="0"/>
          </a:p>
        </p:txBody>
      </p:sp>
      <p:pic>
        <p:nvPicPr>
          <p:cNvPr id="24" name="図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656" y="5761743"/>
            <a:ext cx="6264696" cy="3007681"/>
          </a:xfrm>
          <a:prstGeom prst="rect">
            <a:avLst/>
          </a:prstGeom>
        </p:spPr>
      </p:pic>
      <p:sp>
        <p:nvSpPr>
          <p:cNvPr id="27" name="テキスト ボックス 26"/>
          <p:cNvSpPr txBox="1"/>
          <p:nvPr/>
        </p:nvSpPr>
        <p:spPr>
          <a:xfrm>
            <a:off x="332656" y="5828129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添付欄</a:t>
            </a:r>
            <a:endParaRPr lang="ja-JP" altLang="en-US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7089009"/>
              </p:ext>
            </p:extLst>
          </p:nvPr>
        </p:nvGraphicFramePr>
        <p:xfrm>
          <a:off x="692693" y="679376"/>
          <a:ext cx="5688635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9">
                  <a:extLst>
                    <a:ext uri="{9D8B030D-6E8A-4147-A177-3AD203B41FA5}">
                      <a16:colId xmlns="" xmlns:a16="http://schemas.microsoft.com/office/drawing/2014/main" val="2440440742"/>
                    </a:ext>
                  </a:extLst>
                </a:gridCol>
                <a:gridCol w="1224136">
                  <a:extLst>
                    <a:ext uri="{9D8B030D-6E8A-4147-A177-3AD203B41FA5}">
                      <a16:colId xmlns="" xmlns:a16="http://schemas.microsoft.com/office/drawing/2014/main" val="4116216465"/>
                    </a:ext>
                  </a:extLst>
                </a:gridCol>
                <a:gridCol w="648072">
                  <a:extLst>
                    <a:ext uri="{9D8B030D-6E8A-4147-A177-3AD203B41FA5}">
                      <a16:colId xmlns="" xmlns:a16="http://schemas.microsoft.com/office/drawing/2014/main" val="2708224815"/>
                    </a:ext>
                  </a:extLst>
                </a:gridCol>
                <a:gridCol w="1440160">
                  <a:extLst>
                    <a:ext uri="{9D8B030D-6E8A-4147-A177-3AD203B41FA5}">
                      <a16:colId xmlns="" xmlns:a16="http://schemas.microsoft.com/office/drawing/2014/main" val="1297180548"/>
                    </a:ext>
                  </a:extLst>
                </a:gridCol>
                <a:gridCol w="648072">
                  <a:extLst>
                    <a:ext uri="{9D8B030D-6E8A-4147-A177-3AD203B41FA5}">
                      <a16:colId xmlns="" xmlns:a16="http://schemas.microsoft.com/office/drawing/2014/main" val="1850053096"/>
                    </a:ext>
                  </a:extLst>
                </a:gridCol>
                <a:gridCol w="1224136">
                  <a:extLst>
                    <a:ext uri="{9D8B030D-6E8A-4147-A177-3AD203B41FA5}">
                      <a16:colId xmlns="" xmlns:a16="http://schemas.microsoft.com/office/drawing/2014/main" val="1239537650"/>
                    </a:ext>
                  </a:extLst>
                </a:gridCol>
              </a:tblGrid>
              <a:tr h="358180"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職業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部門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被推薦者氏名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撮影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年月日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328613149"/>
                  </a:ext>
                </a:extLst>
              </a:tr>
            </a:tbl>
          </a:graphicData>
        </a:graphic>
      </p:graphicFrame>
      <p:graphicFrame>
        <p:nvGraphicFramePr>
          <p:cNvPr id="3" name="表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217847224"/>
              </p:ext>
            </p:extLst>
          </p:nvPr>
        </p:nvGraphicFramePr>
        <p:xfrm>
          <a:off x="332656" y="4088904"/>
          <a:ext cx="6264696" cy="815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="" xmlns:a16="http://schemas.microsoft.com/office/drawing/2014/main" val="3054784901"/>
                    </a:ext>
                  </a:extLst>
                </a:gridCol>
                <a:gridCol w="5688632">
                  <a:extLst>
                    <a:ext uri="{9D8B030D-6E8A-4147-A177-3AD203B41FA5}">
                      <a16:colId xmlns="" xmlns:a16="http://schemas.microsoft.com/office/drawing/2014/main" val="3503925816"/>
                    </a:ext>
                  </a:extLst>
                </a:gridCol>
              </a:tblGrid>
              <a:tr h="8152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写真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説明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252334357"/>
                  </a:ext>
                </a:extLst>
              </a:tr>
            </a:tbl>
          </a:graphicData>
        </a:graphic>
      </p:graphicFrame>
      <p:graphicFrame>
        <p:nvGraphicFramePr>
          <p:cNvPr id="25" name="表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2165494"/>
              </p:ext>
            </p:extLst>
          </p:nvPr>
        </p:nvGraphicFramePr>
        <p:xfrm>
          <a:off x="344066" y="8865871"/>
          <a:ext cx="6264696" cy="6236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="" xmlns:a16="http://schemas.microsoft.com/office/drawing/2014/main" val="3054784901"/>
                    </a:ext>
                  </a:extLst>
                </a:gridCol>
                <a:gridCol w="5688632">
                  <a:extLst>
                    <a:ext uri="{9D8B030D-6E8A-4147-A177-3AD203B41FA5}">
                      <a16:colId xmlns="" xmlns:a16="http://schemas.microsoft.com/office/drawing/2014/main" val="3503925816"/>
                    </a:ext>
                  </a:extLst>
                </a:gridCol>
              </a:tblGrid>
              <a:tr h="6236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写真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説明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252334357"/>
                  </a:ext>
                </a:extLst>
              </a:tr>
            </a:tbl>
          </a:graphicData>
        </a:graphic>
      </p:graphicFrame>
      <p:graphicFrame>
        <p:nvGraphicFramePr>
          <p:cNvPr id="26" name="表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7443244"/>
              </p:ext>
            </p:extLst>
          </p:nvPr>
        </p:nvGraphicFramePr>
        <p:xfrm>
          <a:off x="692692" y="5215880"/>
          <a:ext cx="5832652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9">
                  <a:extLst>
                    <a:ext uri="{9D8B030D-6E8A-4147-A177-3AD203B41FA5}">
                      <a16:colId xmlns="" xmlns:a16="http://schemas.microsoft.com/office/drawing/2014/main" val="2440440742"/>
                    </a:ext>
                  </a:extLst>
                </a:gridCol>
                <a:gridCol w="1224136">
                  <a:extLst>
                    <a:ext uri="{9D8B030D-6E8A-4147-A177-3AD203B41FA5}">
                      <a16:colId xmlns="" xmlns:a16="http://schemas.microsoft.com/office/drawing/2014/main" val="4116216465"/>
                    </a:ext>
                  </a:extLst>
                </a:gridCol>
                <a:gridCol w="648072">
                  <a:extLst>
                    <a:ext uri="{9D8B030D-6E8A-4147-A177-3AD203B41FA5}">
                      <a16:colId xmlns="" xmlns:a16="http://schemas.microsoft.com/office/drawing/2014/main" val="2708224815"/>
                    </a:ext>
                  </a:extLst>
                </a:gridCol>
                <a:gridCol w="1440160">
                  <a:extLst>
                    <a:ext uri="{9D8B030D-6E8A-4147-A177-3AD203B41FA5}">
                      <a16:colId xmlns="" xmlns:a16="http://schemas.microsoft.com/office/drawing/2014/main" val="1297180548"/>
                    </a:ext>
                  </a:extLst>
                </a:gridCol>
                <a:gridCol w="720080">
                  <a:extLst>
                    <a:ext uri="{9D8B030D-6E8A-4147-A177-3AD203B41FA5}">
                      <a16:colId xmlns="" xmlns:a16="http://schemas.microsoft.com/office/drawing/2014/main" val="1850053096"/>
                    </a:ext>
                  </a:extLst>
                </a:gridCol>
                <a:gridCol w="1296145">
                  <a:extLst>
                    <a:ext uri="{9D8B030D-6E8A-4147-A177-3AD203B41FA5}">
                      <a16:colId xmlns="" xmlns:a16="http://schemas.microsoft.com/office/drawing/2014/main" val="1239537650"/>
                    </a:ext>
                  </a:extLst>
                </a:gridCol>
              </a:tblGrid>
              <a:tr h="358180"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職業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部門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被推薦者氏名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撮影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年月日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328613149"/>
                  </a:ext>
                </a:extLst>
              </a:tr>
            </a:tbl>
          </a:graphicData>
        </a:graphic>
      </p:graphicFrame>
      <p:sp>
        <p:nvSpPr>
          <p:cNvPr id="11" name="テキスト ボックス 10"/>
          <p:cNvSpPr txBox="1"/>
          <p:nvPr/>
        </p:nvSpPr>
        <p:spPr>
          <a:xfrm>
            <a:off x="358403" y="1199991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添付欄</a:t>
            </a:r>
            <a:endParaRPr lang="ja-JP" altLang="en-US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32656" y="1496561"/>
            <a:ext cx="6264696" cy="25203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normAutofit/>
          </a:bodyPr>
          <a:lstStyle/>
          <a:p>
            <a:pPr algn="just">
              <a:lnSpc>
                <a:spcPts val="14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写真添付の際の留意事項（本様式使用の際は本記述を削除してから写真を添付すること。）</a:t>
            </a:r>
            <a:endParaRPr lang="en-US" altLang="ja-JP" sz="12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just">
              <a:lnSpc>
                <a:spcPts val="1400"/>
              </a:lnSpc>
            </a:pPr>
            <a:endParaRPr lang="en-US" altLang="ja-JP" sz="12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just">
              <a:lnSpc>
                <a:spcPts val="14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・調書</a:t>
            </a:r>
            <a:r>
              <a:rPr lang="ja-JP" altLang="en-US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ja-JP" altLang="en-US" sz="120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</a:t>
            </a:r>
            <a:r>
              <a:rPr lang="ja-JP" altLang="en-US" sz="120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20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r>
              <a:rPr lang="ja-JP" altLang="en-US" sz="120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３）に</a:t>
            </a:r>
            <a:r>
              <a:rPr lang="ja-JP" altLang="en-US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記載した技能･功績等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が具体的に分かる</a:t>
            </a:r>
            <a:r>
              <a:rPr lang="ja-JP" altLang="en-US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作品の写真や作業風景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等の写真を「写真添付欄」内に添付し</a:t>
            </a:r>
            <a:r>
              <a:rPr lang="ja-JP" altLang="en-US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、写真の内容についての説明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を「</a:t>
            </a:r>
            <a:r>
              <a:rPr lang="ja-JP" altLang="en-US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写真説明」欄に簡潔に記入すること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</a:p>
          <a:p>
            <a:pPr algn="just">
              <a:lnSpc>
                <a:spcPts val="14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・作品及び被</a:t>
            </a:r>
            <a:r>
              <a:rPr lang="ja-JP" altLang="en-US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推薦者本人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と分かる</a:t>
            </a:r>
            <a:r>
              <a:rPr lang="ja-JP" altLang="en-US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直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近１年以内に撮影された作業</a:t>
            </a:r>
            <a:r>
              <a:rPr lang="ja-JP" altLang="en-US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風景の写真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を各１枚</a:t>
            </a:r>
            <a:r>
              <a:rPr lang="ja-JP" altLang="en-US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以上添付すること。</a:t>
            </a:r>
          </a:p>
          <a:p>
            <a:pPr algn="just">
              <a:lnSpc>
                <a:spcPts val="14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・写真の枚数に制限はないが、写真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様式は計</a:t>
            </a:r>
            <a:r>
              <a:rPr lang="en-US" altLang="ja-JP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</a:t>
            </a:r>
            <a:r>
              <a:rPr lang="ja-JP" altLang="en-US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枚以内とする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こと</a:t>
            </a:r>
            <a:endParaRPr lang="en-US" altLang="ja-JP" sz="12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just">
              <a:lnSpc>
                <a:spcPts val="14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</a:t>
            </a:r>
            <a:r>
              <a:rPr lang="ja-JP" altLang="en-US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改善事案等の功績を記載する場合、写真に代えて図表を添付しても差し支えない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lang="ja-JP" altLang="en-US" sz="12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80629" y="314291"/>
            <a:ext cx="1584176" cy="24622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 smtClean="0">
                <a:solidFill>
                  <a:schemeClr val="tx1"/>
                </a:solidFill>
              </a:rPr>
              <a:t>【</a:t>
            </a:r>
            <a:r>
              <a:rPr kumimoji="1" lang="ja-JP" altLang="en-US" sz="1000" dirty="0" smtClean="0">
                <a:solidFill>
                  <a:schemeClr val="tx1"/>
                </a:solidFill>
              </a:rPr>
              <a:t>広島県技能者表彰</a:t>
            </a:r>
            <a:r>
              <a:rPr kumimoji="1" lang="en-US" altLang="ja-JP" sz="1000" dirty="0" smtClean="0">
                <a:solidFill>
                  <a:schemeClr val="tx1"/>
                </a:solidFill>
              </a:rPr>
              <a:t>】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1433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765FE0DA-D247-486C-BF42-DBB9705F90D8}" vid="{BD63521F-5098-41E8-9264-55C75258C88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346</TotalTime>
  <Words>182</Words>
  <Application>Microsoft Office PowerPoint</Application>
  <PresentationFormat>A4 210 x 297 mm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ＭＳ 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積山 真由美</dc:creator>
  <cp:lastModifiedBy>積山 真由美</cp:lastModifiedBy>
  <cp:revision>10</cp:revision>
  <cp:lastPrinted>2022-05-10T00:16:40Z</cp:lastPrinted>
  <dcterms:created xsi:type="dcterms:W3CDTF">2021-11-11T05:31:38Z</dcterms:created>
  <dcterms:modified xsi:type="dcterms:W3CDTF">2023-04-28T02:56:30Z</dcterms:modified>
</cp:coreProperties>
</file>