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345" autoAdjust="0"/>
    <p:restoredTop sz="95658" autoAdjust="0"/>
  </p:normalViewPr>
  <p:slideViewPr>
    <p:cSldViewPr>
      <p:cViewPr>
        <p:scale>
          <a:sx n="90" d="100"/>
          <a:sy n="90" d="100"/>
        </p:scale>
        <p:origin x="546" y="-93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660380" indent="0" algn="ctr">
              <a:buNone/>
              <a:defRPr>
                <a:solidFill>
                  <a:schemeClr val="tx1">
                    <a:tint val="75000"/>
                  </a:schemeClr>
                </a:solidFill>
              </a:defRPr>
            </a:lvl2pPr>
            <a:lvl3pPr marL="1320759" indent="0" algn="ctr">
              <a:buNone/>
              <a:defRPr>
                <a:solidFill>
                  <a:schemeClr val="tx1">
                    <a:tint val="75000"/>
                  </a:schemeClr>
                </a:solidFill>
              </a:defRPr>
            </a:lvl3pPr>
            <a:lvl4pPr marL="1981139" indent="0" algn="ctr">
              <a:buNone/>
              <a:defRPr>
                <a:solidFill>
                  <a:schemeClr val="tx1">
                    <a:tint val="75000"/>
                  </a:schemeClr>
                </a:solidFill>
              </a:defRPr>
            </a:lvl4pPr>
            <a:lvl5pPr marL="2641519" indent="0" algn="ctr">
              <a:buNone/>
              <a:defRPr>
                <a:solidFill>
                  <a:schemeClr val="tx1">
                    <a:tint val="75000"/>
                  </a:schemeClr>
                </a:solidFill>
              </a:defRPr>
            </a:lvl5pPr>
            <a:lvl6pPr marL="3301898" indent="0" algn="ctr">
              <a:buNone/>
              <a:defRPr>
                <a:solidFill>
                  <a:schemeClr val="tx1">
                    <a:tint val="75000"/>
                  </a:schemeClr>
                </a:solidFill>
              </a:defRPr>
            </a:lvl6pPr>
            <a:lvl7pPr marL="3962278" indent="0" algn="ctr">
              <a:buNone/>
              <a:defRPr>
                <a:solidFill>
                  <a:schemeClr val="tx1">
                    <a:tint val="75000"/>
                  </a:schemeClr>
                </a:solidFill>
              </a:defRPr>
            </a:lvl7pPr>
            <a:lvl8pPr marL="4622658" indent="0" algn="ctr">
              <a:buNone/>
              <a:defRPr>
                <a:solidFill>
                  <a:schemeClr val="tx1">
                    <a:tint val="75000"/>
                  </a:schemeClr>
                </a:solidFill>
              </a:defRPr>
            </a:lvl8pPr>
            <a:lvl9pPr marL="5283037"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2023/4/28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2023/4/28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2023/4/28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2023/4/28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5778"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889">
                <a:solidFill>
                  <a:schemeClr val="tx1">
                    <a:tint val="75000"/>
                  </a:schemeClr>
                </a:solidFill>
              </a:defRPr>
            </a:lvl1pPr>
            <a:lvl2pPr marL="660380" indent="0">
              <a:buNone/>
              <a:defRPr sz="2600">
                <a:solidFill>
                  <a:schemeClr val="tx1">
                    <a:tint val="75000"/>
                  </a:schemeClr>
                </a:solidFill>
              </a:defRPr>
            </a:lvl2pPr>
            <a:lvl3pPr marL="1320759" indent="0">
              <a:buNone/>
              <a:defRPr sz="2311">
                <a:solidFill>
                  <a:schemeClr val="tx1">
                    <a:tint val="75000"/>
                  </a:schemeClr>
                </a:solidFill>
              </a:defRPr>
            </a:lvl3pPr>
            <a:lvl4pPr marL="1981139" indent="0">
              <a:buNone/>
              <a:defRPr sz="2022">
                <a:solidFill>
                  <a:schemeClr val="tx1">
                    <a:tint val="75000"/>
                  </a:schemeClr>
                </a:solidFill>
              </a:defRPr>
            </a:lvl4pPr>
            <a:lvl5pPr marL="2641519" indent="0">
              <a:buNone/>
              <a:defRPr sz="2022">
                <a:solidFill>
                  <a:schemeClr val="tx1">
                    <a:tint val="75000"/>
                  </a:schemeClr>
                </a:solidFill>
              </a:defRPr>
            </a:lvl5pPr>
            <a:lvl6pPr marL="3301898" indent="0">
              <a:buNone/>
              <a:defRPr sz="2022">
                <a:solidFill>
                  <a:schemeClr val="tx1">
                    <a:tint val="75000"/>
                  </a:schemeClr>
                </a:solidFill>
              </a:defRPr>
            </a:lvl6pPr>
            <a:lvl7pPr marL="3962278" indent="0">
              <a:buNone/>
              <a:defRPr sz="2022">
                <a:solidFill>
                  <a:schemeClr val="tx1">
                    <a:tint val="75000"/>
                  </a:schemeClr>
                </a:solidFill>
              </a:defRPr>
            </a:lvl7pPr>
            <a:lvl8pPr marL="4622658" indent="0">
              <a:buNone/>
              <a:defRPr sz="2022">
                <a:solidFill>
                  <a:schemeClr val="tx1">
                    <a:tint val="75000"/>
                  </a:schemeClr>
                </a:solidFill>
              </a:defRPr>
            </a:lvl8pPr>
            <a:lvl9pPr marL="5283037" indent="0">
              <a:buNone/>
              <a:defRPr sz="2022">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2023/4/28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2023/4/28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2023/4/28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2023/4/28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2023/4/28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889"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94406"/>
            <a:ext cx="3833813"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2023/4/28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889"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2023/4/28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7372D545-8467-428C-B4B7-668AFE11EB3F}" type="datetimeFigureOut">
              <a:rPr kumimoji="1" lang="ja-JP" altLang="en-US" smtClean="0"/>
              <a:t>2023/4/28</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20759" rtl="0" eaLnBrk="1" latinLnBrk="0" hangingPunct="1">
        <a:spcBef>
          <a:spcPct val="0"/>
        </a:spcBef>
        <a:buNone/>
        <a:defRPr kumimoji="1" sz="6355" kern="1200">
          <a:solidFill>
            <a:schemeClr val="tx1"/>
          </a:solidFill>
          <a:latin typeface="+mj-lt"/>
          <a:ea typeface="+mj-ea"/>
          <a:cs typeface="+mj-cs"/>
        </a:defRPr>
      </a:lvl1pPr>
    </p:titleStyle>
    <p:bodyStyle>
      <a:lvl1pPr marL="495285" indent="-495285" algn="l" defTabSz="1320759" rtl="0" eaLnBrk="1" latinLnBrk="0" hangingPunct="1">
        <a:spcBef>
          <a:spcPct val="20000"/>
        </a:spcBef>
        <a:buFont typeface="Arial" pitchFamily="34" charset="0"/>
        <a:buChar char="•"/>
        <a:defRPr kumimoji="1" sz="4622" kern="1200">
          <a:solidFill>
            <a:schemeClr val="tx1"/>
          </a:solidFill>
          <a:latin typeface="+mn-lt"/>
          <a:ea typeface="+mn-ea"/>
          <a:cs typeface="+mn-cs"/>
        </a:defRPr>
      </a:lvl1pPr>
      <a:lvl2pPr marL="1073117" indent="-412737" algn="l" defTabSz="1320759" rtl="0" eaLnBrk="1" latinLnBrk="0" hangingPunct="1">
        <a:spcBef>
          <a:spcPct val="20000"/>
        </a:spcBef>
        <a:buFont typeface="Arial" pitchFamily="34" charset="0"/>
        <a:buChar char="–"/>
        <a:defRPr kumimoji="1" sz="4044" kern="1200">
          <a:solidFill>
            <a:schemeClr val="tx1"/>
          </a:solidFill>
          <a:latin typeface="+mn-lt"/>
          <a:ea typeface="+mn-ea"/>
          <a:cs typeface="+mn-cs"/>
        </a:defRPr>
      </a:lvl2pPr>
      <a:lvl3pPr marL="1650949" indent="-330190" algn="l" defTabSz="1320759" rtl="0" eaLnBrk="1" latinLnBrk="0" hangingPunct="1">
        <a:spcBef>
          <a:spcPct val="20000"/>
        </a:spcBef>
        <a:buFont typeface="Arial" pitchFamily="34" charset="0"/>
        <a:buChar char="•"/>
        <a:defRPr kumimoji="1" sz="3467" kern="1200">
          <a:solidFill>
            <a:schemeClr val="tx1"/>
          </a:solidFill>
          <a:latin typeface="+mn-lt"/>
          <a:ea typeface="+mn-ea"/>
          <a:cs typeface="+mn-cs"/>
        </a:defRPr>
      </a:lvl3pPr>
      <a:lvl4pPr marL="231132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4pPr>
      <a:lvl5pPr marL="297170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5pPr>
      <a:lvl6pPr marL="363208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246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84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3227"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角丸四角形 5"/>
          <p:cNvSpPr/>
          <p:nvPr/>
        </p:nvSpPr>
        <p:spPr>
          <a:xfrm>
            <a:off x="332656" y="1182952"/>
            <a:ext cx="6264696" cy="2844978"/>
          </a:xfrm>
          <a:prstGeom prst="roundRect">
            <a:avLst>
              <a:gd name="adj" fmla="val 649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1686534" y="314291"/>
            <a:ext cx="792088" cy="246221"/>
          </a:xfrm>
          <a:prstGeom prst="rect">
            <a:avLst/>
          </a:prstGeom>
          <a:noFill/>
        </p:spPr>
        <p:txBody>
          <a:bodyPr wrap="square" rtlCol="0">
            <a:spAutoFit/>
          </a:bodyPr>
          <a:lstStyle/>
          <a:p>
            <a:r>
              <a:rPr kumimoji="1" lang="ja-JP" altLang="en-US" sz="1000" dirty="0" smtClean="0"/>
              <a:t>（様式</a:t>
            </a:r>
            <a:r>
              <a:rPr lang="ja-JP" altLang="en-US" sz="1000" dirty="0" smtClean="0"/>
              <a:t>第</a:t>
            </a:r>
            <a:r>
              <a:rPr lang="ja-JP" altLang="en-US" sz="1000" dirty="0"/>
              <a:t>３</a:t>
            </a:r>
            <a:r>
              <a:rPr kumimoji="1" lang="ja-JP" altLang="en-US" sz="1000" dirty="0" smtClean="0"/>
              <a:t>）</a:t>
            </a:r>
            <a:endParaRPr kumimoji="1" lang="ja-JP" altLang="en-US" sz="1000" dirty="0"/>
          </a:p>
        </p:txBody>
      </p:sp>
      <p:pic>
        <p:nvPicPr>
          <p:cNvPr id="24" name="図 23"/>
          <p:cNvPicPr>
            <a:picLocks noChangeAspect="1"/>
          </p:cNvPicPr>
          <p:nvPr/>
        </p:nvPicPr>
        <p:blipFill>
          <a:blip r:embed="rId2"/>
          <a:stretch>
            <a:fillRect/>
          </a:stretch>
        </p:blipFill>
        <p:spPr>
          <a:xfrm>
            <a:off x="404662" y="5858191"/>
            <a:ext cx="6264696" cy="2876626"/>
          </a:xfrm>
          <a:prstGeom prst="rect">
            <a:avLst/>
          </a:prstGeom>
        </p:spPr>
      </p:pic>
      <p:sp>
        <p:nvSpPr>
          <p:cNvPr id="27" name="テキスト ボックス 26"/>
          <p:cNvSpPr txBox="1"/>
          <p:nvPr/>
        </p:nvSpPr>
        <p:spPr>
          <a:xfrm>
            <a:off x="499980" y="5923004"/>
            <a:ext cx="1080120" cy="276999"/>
          </a:xfrm>
          <a:prstGeom prst="rect">
            <a:avLst/>
          </a:prstGeom>
          <a:noFill/>
        </p:spPr>
        <p:txBody>
          <a:bodyPr wrap="square" rtlCol="0">
            <a:spAutoFit/>
          </a:bodyPr>
          <a:lstStyle/>
          <a:p>
            <a:pPr algn="just"/>
            <a:r>
              <a:rPr lang="ja-JP" altLang="en-US" sz="1200" dirty="0">
                <a:latin typeface="ＭＳ ゴシック" panose="020B0609070205080204" pitchFamily="49" charset="-128"/>
                <a:ea typeface="ＭＳ ゴシック" panose="020B0609070205080204" pitchFamily="49" charset="-128"/>
              </a:rPr>
              <a:t>写真</a:t>
            </a:r>
            <a:r>
              <a:rPr lang="ja-JP" altLang="en-US" sz="1200" dirty="0" smtClean="0">
                <a:latin typeface="ＭＳ ゴシック" panose="020B0609070205080204" pitchFamily="49" charset="-128"/>
                <a:ea typeface="ＭＳ ゴシック" panose="020B0609070205080204" pitchFamily="49" charset="-128"/>
              </a:rPr>
              <a:t>添付欄</a:t>
            </a:r>
            <a:endParaRPr lang="ja-JP" altLang="en-US" sz="1200" dirty="0">
              <a:latin typeface="ＭＳ ゴシック" panose="020B0609070205080204" pitchFamily="49" charset="-128"/>
              <a:ea typeface="ＭＳ ゴシック" panose="020B0609070205080204" pitchFamily="49"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676151110"/>
              </p:ext>
            </p:extLst>
          </p:nvPr>
        </p:nvGraphicFramePr>
        <p:xfrm>
          <a:off x="692693" y="679376"/>
          <a:ext cx="5688635" cy="457200"/>
        </p:xfrm>
        <a:graphic>
          <a:graphicData uri="http://schemas.openxmlformats.org/drawingml/2006/table">
            <a:tbl>
              <a:tblPr firstRow="1" bandRow="1">
                <a:tableStyleId>{5C22544A-7EE6-4342-B048-85BDC9FD1C3A}</a:tableStyleId>
              </a:tblPr>
              <a:tblGrid>
                <a:gridCol w="504059">
                  <a:extLst>
                    <a:ext uri="{9D8B030D-6E8A-4147-A177-3AD203B41FA5}">
                      <a16:colId xmlns="" xmlns:a16="http://schemas.microsoft.com/office/drawing/2014/main" val="2440440742"/>
                    </a:ext>
                  </a:extLst>
                </a:gridCol>
                <a:gridCol w="1224136">
                  <a:extLst>
                    <a:ext uri="{9D8B030D-6E8A-4147-A177-3AD203B41FA5}">
                      <a16:colId xmlns="" xmlns:a16="http://schemas.microsoft.com/office/drawing/2014/main" val="4116216465"/>
                    </a:ext>
                  </a:extLst>
                </a:gridCol>
                <a:gridCol w="648072">
                  <a:extLst>
                    <a:ext uri="{9D8B030D-6E8A-4147-A177-3AD203B41FA5}">
                      <a16:colId xmlns="" xmlns:a16="http://schemas.microsoft.com/office/drawing/2014/main" val="2708224815"/>
                    </a:ext>
                  </a:extLst>
                </a:gridCol>
                <a:gridCol w="1440160">
                  <a:extLst>
                    <a:ext uri="{9D8B030D-6E8A-4147-A177-3AD203B41FA5}">
                      <a16:colId xmlns="" xmlns:a16="http://schemas.microsoft.com/office/drawing/2014/main" val="1297180548"/>
                    </a:ext>
                  </a:extLst>
                </a:gridCol>
                <a:gridCol w="648072">
                  <a:extLst>
                    <a:ext uri="{9D8B030D-6E8A-4147-A177-3AD203B41FA5}">
                      <a16:colId xmlns="" xmlns:a16="http://schemas.microsoft.com/office/drawing/2014/main" val="1850053096"/>
                    </a:ext>
                  </a:extLst>
                </a:gridCol>
                <a:gridCol w="1224136">
                  <a:extLst>
                    <a:ext uri="{9D8B030D-6E8A-4147-A177-3AD203B41FA5}">
                      <a16:colId xmlns="" xmlns:a16="http://schemas.microsoft.com/office/drawing/2014/main" val="1239537650"/>
                    </a:ext>
                  </a:extLst>
                </a:gridCol>
              </a:tblGrid>
              <a:tr h="358180">
                <a:tc>
                  <a:txBody>
                    <a:bodyPr/>
                    <a:lstStyle/>
                    <a:p>
                      <a:r>
                        <a:rPr kumimoji="1" lang="ja-JP" altLang="en-US" sz="1200" b="0" dirty="0" smtClean="0">
                          <a:solidFill>
                            <a:schemeClr val="tx1"/>
                          </a:solidFill>
                        </a:rPr>
                        <a:t>職業</a:t>
                      </a:r>
                      <a:endParaRPr kumimoji="1" lang="en-US" altLang="ja-JP" sz="1200" b="0" dirty="0" smtClean="0">
                        <a:solidFill>
                          <a:schemeClr val="tx1"/>
                        </a:solidFill>
                      </a:endParaRPr>
                    </a:p>
                    <a:p>
                      <a:r>
                        <a:rPr kumimoji="1" lang="ja-JP" altLang="en-US" sz="1200" b="0" dirty="0" smtClean="0">
                          <a:solidFill>
                            <a:schemeClr val="tx1"/>
                          </a:solidFill>
                        </a:rPr>
                        <a:t>部門</a:t>
                      </a:r>
                      <a:endParaRPr kumimoji="1" lang="ja-JP" alt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b="0" dirty="0" smtClean="0">
                          <a:solidFill>
                            <a:srgbClr val="FF0000"/>
                          </a:solidFill>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0" dirty="0" smtClean="0">
                          <a:solidFill>
                            <a:schemeClr val="tx1"/>
                          </a:solidFill>
                        </a:rPr>
                        <a:t>被推薦者氏名</a:t>
                      </a:r>
                      <a:endParaRPr kumimoji="1" lang="ja-JP" alt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zh-TW" altLang="en-US" sz="1000" b="0" dirty="0" smtClean="0">
                          <a:solidFill>
                            <a:srgbClr val="FF0000"/>
                          </a:solidFill>
                        </a:rPr>
                        <a:t>○○電気株式会社○○工場長○○○○</a:t>
                      </a:r>
                      <a:endParaRPr kumimoji="1" lang="ja-JP" altLang="en-US" sz="1000" b="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0" dirty="0" smtClean="0">
                          <a:solidFill>
                            <a:schemeClr val="tx1"/>
                          </a:solidFill>
                        </a:rPr>
                        <a:t>撮影</a:t>
                      </a:r>
                      <a:endParaRPr kumimoji="1" lang="en-US" altLang="ja-JP" sz="1200" b="0" dirty="0" smtClean="0">
                        <a:solidFill>
                          <a:schemeClr val="tx1"/>
                        </a:solidFill>
                      </a:endParaRPr>
                    </a:p>
                    <a:p>
                      <a:r>
                        <a:rPr kumimoji="1" lang="ja-JP" altLang="en-US" sz="1200" b="0" dirty="0" smtClean="0">
                          <a:solidFill>
                            <a:schemeClr val="tx1"/>
                          </a:solidFill>
                        </a:rPr>
                        <a:t>年月日</a:t>
                      </a:r>
                      <a:endParaRPr kumimoji="1" lang="ja-JP" alt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0" dirty="0" smtClean="0">
                          <a:solidFill>
                            <a:srgbClr val="FF0000"/>
                          </a:solidFill>
                        </a:rPr>
                        <a:t>令和〇年〇月○日</a:t>
                      </a:r>
                      <a:endParaRPr kumimoji="1" lang="en-US" altLang="ja-JP" sz="1200" b="0" dirty="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328613149"/>
                  </a:ext>
                </a:extLst>
              </a:tr>
            </a:tbl>
          </a:graphicData>
        </a:graphic>
      </p:graphicFrame>
      <p:graphicFrame>
        <p:nvGraphicFramePr>
          <p:cNvPr id="3" name="表 2"/>
          <p:cNvGraphicFramePr>
            <a:graphicFrameLocks noGrp="1" noChangeAspect="1"/>
          </p:cNvGraphicFramePr>
          <p:nvPr>
            <p:extLst>
              <p:ext uri="{D42A27DB-BD31-4B8C-83A1-F6EECF244321}">
                <p14:modId xmlns:p14="http://schemas.microsoft.com/office/powerpoint/2010/main" val="3378057686"/>
              </p:ext>
            </p:extLst>
          </p:nvPr>
        </p:nvGraphicFramePr>
        <p:xfrm>
          <a:off x="332656" y="4088904"/>
          <a:ext cx="6264696" cy="815278"/>
        </p:xfrm>
        <a:graphic>
          <a:graphicData uri="http://schemas.openxmlformats.org/drawingml/2006/table">
            <a:tbl>
              <a:tblPr firstRow="1" bandRow="1">
                <a:tableStyleId>{5C22544A-7EE6-4342-B048-85BDC9FD1C3A}</a:tableStyleId>
              </a:tblPr>
              <a:tblGrid>
                <a:gridCol w="576064">
                  <a:extLst>
                    <a:ext uri="{9D8B030D-6E8A-4147-A177-3AD203B41FA5}">
                      <a16:colId xmlns="" xmlns:a16="http://schemas.microsoft.com/office/drawing/2014/main" val="3054784901"/>
                    </a:ext>
                  </a:extLst>
                </a:gridCol>
                <a:gridCol w="5688632">
                  <a:extLst>
                    <a:ext uri="{9D8B030D-6E8A-4147-A177-3AD203B41FA5}">
                      <a16:colId xmlns="" xmlns:a16="http://schemas.microsoft.com/office/drawing/2014/main" val="3503925816"/>
                    </a:ext>
                  </a:extLst>
                </a:gridCol>
              </a:tblGrid>
              <a:tr h="815278">
                <a:tc>
                  <a:txBody>
                    <a:bodyPr/>
                    <a:lstStyle/>
                    <a:p>
                      <a:pPr algn="ctr"/>
                      <a:r>
                        <a:rPr kumimoji="1" lang="ja-JP" altLang="en-US" sz="1200" b="0" dirty="0" smtClean="0">
                          <a:solidFill>
                            <a:schemeClr val="tx1"/>
                          </a:solidFill>
                        </a:rPr>
                        <a:t>写真</a:t>
                      </a:r>
                      <a:endParaRPr kumimoji="1" lang="en-US" altLang="ja-JP" sz="1200" b="0" dirty="0" smtClean="0">
                        <a:solidFill>
                          <a:schemeClr val="tx1"/>
                        </a:solidFill>
                      </a:endParaRPr>
                    </a:p>
                    <a:p>
                      <a:pPr algn="ctr"/>
                      <a:r>
                        <a:rPr kumimoji="1" lang="ja-JP" altLang="en-US" sz="1200" b="0" dirty="0" smtClean="0">
                          <a:solidFill>
                            <a:schemeClr val="tx1"/>
                          </a:solidFill>
                        </a:rPr>
                        <a:t>説明</a:t>
                      </a:r>
                      <a:endParaRPr kumimoji="1" lang="ja-JP" alt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ja-JP" altLang="en-US" sz="1100" b="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 セレン整流スタック組立ての経験と研究の中からシリコン固定加圧方法とねじ締め方法によるシリコンスタック組立技能を</a:t>
                      </a:r>
                      <a:r>
                        <a:rPr lang="ja-JP" altLang="en-US" sz="1100" b="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生み出し、○○用</a:t>
                      </a:r>
                      <a:r>
                        <a:rPr lang="ja-JP" altLang="en-US" sz="1100" b="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シリコン整流器を開発した。</a:t>
                      </a:r>
                      <a:endParaRPr lang="ja-JP" altLang="ja-JP" sz="1100" b="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252334357"/>
                  </a:ext>
                </a:extLst>
              </a:tr>
            </a:tbl>
          </a:graphicData>
        </a:graphic>
      </p:graphicFrame>
      <p:graphicFrame>
        <p:nvGraphicFramePr>
          <p:cNvPr id="25" name="表 24"/>
          <p:cNvGraphicFramePr>
            <a:graphicFrameLocks noGrp="1"/>
          </p:cNvGraphicFramePr>
          <p:nvPr>
            <p:extLst>
              <p:ext uri="{D42A27DB-BD31-4B8C-83A1-F6EECF244321}">
                <p14:modId xmlns:p14="http://schemas.microsoft.com/office/powerpoint/2010/main" val="3460372506"/>
              </p:ext>
            </p:extLst>
          </p:nvPr>
        </p:nvGraphicFramePr>
        <p:xfrm>
          <a:off x="344066" y="8865871"/>
          <a:ext cx="6264696" cy="822960"/>
        </p:xfrm>
        <a:graphic>
          <a:graphicData uri="http://schemas.openxmlformats.org/drawingml/2006/table">
            <a:tbl>
              <a:tblPr firstRow="1" bandRow="1">
                <a:tableStyleId>{5C22544A-7EE6-4342-B048-85BDC9FD1C3A}</a:tableStyleId>
              </a:tblPr>
              <a:tblGrid>
                <a:gridCol w="576064">
                  <a:extLst>
                    <a:ext uri="{9D8B030D-6E8A-4147-A177-3AD203B41FA5}">
                      <a16:colId xmlns="" xmlns:a16="http://schemas.microsoft.com/office/drawing/2014/main" val="3054784901"/>
                    </a:ext>
                  </a:extLst>
                </a:gridCol>
                <a:gridCol w="5688632">
                  <a:extLst>
                    <a:ext uri="{9D8B030D-6E8A-4147-A177-3AD203B41FA5}">
                      <a16:colId xmlns="" xmlns:a16="http://schemas.microsoft.com/office/drawing/2014/main" val="3503925816"/>
                    </a:ext>
                  </a:extLst>
                </a:gridCol>
              </a:tblGrid>
              <a:tr h="623633">
                <a:tc>
                  <a:txBody>
                    <a:bodyPr/>
                    <a:lstStyle/>
                    <a:p>
                      <a:pPr algn="ctr"/>
                      <a:r>
                        <a:rPr kumimoji="1" lang="ja-JP" altLang="en-US" sz="1200" b="0" dirty="0" smtClean="0">
                          <a:solidFill>
                            <a:schemeClr val="tx1"/>
                          </a:solidFill>
                        </a:rPr>
                        <a:t>写真</a:t>
                      </a:r>
                      <a:endParaRPr kumimoji="1" lang="en-US" altLang="ja-JP" sz="1200" b="0" dirty="0" smtClean="0">
                        <a:solidFill>
                          <a:schemeClr val="tx1"/>
                        </a:solidFill>
                      </a:endParaRPr>
                    </a:p>
                    <a:p>
                      <a:pPr algn="ctr"/>
                      <a:r>
                        <a:rPr kumimoji="1" lang="ja-JP" altLang="en-US" sz="1200" b="0" dirty="0" smtClean="0">
                          <a:solidFill>
                            <a:schemeClr val="tx1"/>
                          </a:solidFill>
                        </a:rPr>
                        <a:t>説明</a:t>
                      </a:r>
                      <a:endParaRPr kumimoji="1" lang="ja-JP" alt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rgbClr val="FF0000"/>
                          </a:solidFill>
                        </a:rPr>
                        <a:t>トランジスターインバータはノイズに弱く、その機能は束線製作と配線方法に大きく左右される。特に、束線製作は配線を行う基礎となることから、シリコン整流器組立ての優れたノウハウをベースに応用と改善を重ねることにより、多機種に通用する束線製作技能を生み出した。</a:t>
                      </a:r>
                      <a:endParaRPr kumimoji="1" lang="ja-JP" altLang="en-US" sz="1200" b="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252334357"/>
                  </a:ext>
                </a:extLst>
              </a:tr>
            </a:tbl>
          </a:graphicData>
        </a:graphic>
      </p:graphicFrame>
      <p:graphicFrame>
        <p:nvGraphicFramePr>
          <p:cNvPr id="26" name="表 25"/>
          <p:cNvGraphicFramePr>
            <a:graphicFrameLocks noGrp="1"/>
          </p:cNvGraphicFramePr>
          <p:nvPr>
            <p:extLst>
              <p:ext uri="{D42A27DB-BD31-4B8C-83A1-F6EECF244321}">
                <p14:modId xmlns:p14="http://schemas.microsoft.com/office/powerpoint/2010/main" val="2006062315"/>
              </p:ext>
            </p:extLst>
          </p:nvPr>
        </p:nvGraphicFramePr>
        <p:xfrm>
          <a:off x="692692" y="5215880"/>
          <a:ext cx="5832652" cy="457200"/>
        </p:xfrm>
        <a:graphic>
          <a:graphicData uri="http://schemas.openxmlformats.org/drawingml/2006/table">
            <a:tbl>
              <a:tblPr firstRow="1" bandRow="1">
                <a:tableStyleId>{5C22544A-7EE6-4342-B048-85BDC9FD1C3A}</a:tableStyleId>
              </a:tblPr>
              <a:tblGrid>
                <a:gridCol w="504059">
                  <a:extLst>
                    <a:ext uri="{9D8B030D-6E8A-4147-A177-3AD203B41FA5}">
                      <a16:colId xmlns="" xmlns:a16="http://schemas.microsoft.com/office/drawing/2014/main" val="2440440742"/>
                    </a:ext>
                  </a:extLst>
                </a:gridCol>
                <a:gridCol w="1224136">
                  <a:extLst>
                    <a:ext uri="{9D8B030D-6E8A-4147-A177-3AD203B41FA5}">
                      <a16:colId xmlns="" xmlns:a16="http://schemas.microsoft.com/office/drawing/2014/main" val="4116216465"/>
                    </a:ext>
                  </a:extLst>
                </a:gridCol>
                <a:gridCol w="648072">
                  <a:extLst>
                    <a:ext uri="{9D8B030D-6E8A-4147-A177-3AD203B41FA5}">
                      <a16:colId xmlns="" xmlns:a16="http://schemas.microsoft.com/office/drawing/2014/main" val="2708224815"/>
                    </a:ext>
                  </a:extLst>
                </a:gridCol>
                <a:gridCol w="1440160">
                  <a:extLst>
                    <a:ext uri="{9D8B030D-6E8A-4147-A177-3AD203B41FA5}">
                      <a16:colId xmlns="" xmlns:a16="http://schemas.microsoft.com/office/drawing/2014/main" val="1297180548"/>
                    </a:ext>
                  </a:extLst>
                </a:gridCol>
                <a:gridCol w="720080">
                  <a:extLst>
                    <a:ext uri="{9D8B030D-6E8A-4147-A177-3AD203B41FA5}">
                      <a16:colId xmlns="" xmlns:a16="http://schemas.microsoft.com/office/drawing/2014/main" val="1850053096"/>
                    </a:ext>
                  </a:extLst>
                </a:gridCol>
                <a:gridCol w="1296145">
                  <a:extLst>
                    <a:ext uri="{9D8B030D-6E8A-4147-A177-3AD203B41FA5}">
                      <a16:colId xmlns="" xmlns:a16="http://schemas.microsoft.com/office/drawing/2014/main" val="1239537650"/>
                    </a:ext>
                  </a:extLst>
                </a:gridCol>
              </a:tblGrid>
              <a:tr h="358180">
                <a:tc>
                  <a:txBody>
                    <a:bodyPr/>
                    <a:lstStyle/>
                    <a:p>
                      <a:r>
                        <a:rPr kumimoji="1" lang="ja-JP" altLang="en-US" sz="1200" b="0" dirty="0" smtClean="0">
                          <a:solidFill>
                            <a:schemeClr val="tx1"/>
                          </a:solidFill>
                        </a:rPr>
                        <a:t>職業</a:t>
                      </a:r>
                      <a:endParaRPr kumimoji="1" lang="en-US" altLang="ja-JP" sz="1200" b="0" dirty="0" smtClean="0">
                        <a:solidFill>
                          <a:schemeClr val="tx1"/>
                        </a:solidFill>
                      </a:endParaRPr>
                    </a:p>
                    <a:p>
                      <a:r>
                        <a:rPr kumimoji="1" lang="ja-JP" altLang="en-US" sz="1200" b="0" dirty="0" smtClean="0">
                          <a:solidFill>
                            <a:schemeClr val="tx1"/>
                          </a:solidFill>
                        </a:rPr>
                        <a:t>部門</a:t>
                      </a:r>
                      <a:endParaRPr kumimoji="1" lang="ja-JP" alt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b="0" dirty="0" smtClean="0">
                          <a:solidFill>
                            <a:srgbClr val="FF0000"/>
                          </a:solidFill>
                        </a:rPr>
                        <a:t>5</a:t>
                      </a:r>
                      <a:endParaRPr kumimoji="1" lang="ja-JP" altLang="en-US" sz="1200" b="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0" dirty="0" smtClean="0">
                          <a:solidFill>
                            <a:schemeClr val="tx1"/>
                          </a:solidFill>
                        </a:rPr>
                        <a:t>被推薦者氏名</a:t>
                      </a:r>
                      <a:endParaRPr kumimoji="1" lang="ja-JP" alt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zh-TW" altLang="en-US" sz="1000" b="0" dirty="0" smtClean="0">
                          <a:solidFill>
                            <a:srgbClr val="FF0000"/>
                          </a:solidFill>
                        </a:rPr>
                        <a:t>○○電気株式会社○○工場長○○○○</a:t>
                      </a:r>
                      <a:endParaRPr kumimoji="1" lang="ja-JP" altLang="en-US" sz="1000" b="0" dirty="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0" dirty="0" smtClean="0">
                          <a:solidFill>
                            <a:schemeClr val="tx1"/>
                          </a:solidFill>
                        </a:rPr>
                        <a:t>撮影</a:t>
                      </a:r>
                      <a:endParaRPr kumimoji="1" lang="en-US" altLang="ja-JP" sz="1200" b="0" dirty="0" smtClean="0">
                        <a:solidFill>
                          <a:schemeClr val="tx1"/>
                        </a:solidFill>
                      </a:endParaRPr>
                    </a:p>
                    <a:p>
                      <a:r>
                        <a:rPr kumimoji="1" lang="ja-JP" altLang="en-US" sz="1200" b="0" dirty="0" smtClean="0">
                          <a:solidFill>
                            <a:schemeClr val="tx1"/>
                          </a:solidFill>
                        </a:rPr>
                        <a:t>年月日</a:t>
                      </a:r>
                      <a:endParaRPr kumimoji="1" lang="ja-JP" alt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200" b="0" dirty="0" smtClean="0">
                          <a:solidFill>
                            <a:srgbClr val="FF0000"/>
                          </a:solidFill>
                        </a:rPr>
                        <a:t>令和〇年</a:t>
                      </a:r>
                      <a:r>
                        <a:rPr kumimoji="1" lang="ja-JP" altLang="en-US" sz="1200" b="0" smtClean="0">
                          <a:solidFill>
                            <a:srgbClr val="FF0000"/>
                          </a:solidFill>
                        </a:rPr>
                        <a:t>〇月○日</a:t>
                      </a:r>
                      <a:endParaRPr kumimoji="1" lang="en-US" altLang="ja-JP" sz="1200" b="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328613149"/>
                  </a:ext>
                </a:extLst>
              </a:tr>
            </a:tbl>
          </a:graphicData>
        </a:graphic>
      </p:graphicFrame>
      <p:sp>
        <p:nvSpPr>
          <p:cNvPr id="11" name="テキスト ボックス 10"/>
          <p:cNvSpPr txBox="1"/>
          <p:nvPr/>
        </p:nvSpPr>
        <p:spPr>
          <a:xfrm>
            <a:off x="358403" y="1199991"/>
            <a:ext cx="1080120" cy="276999"/>
          </a:xfrm>
          <a:prstGeom prst="rect">
            <a:avLst/>
          </a:prstGeom>
          <a:noFill/>
        </p:spPr>
        <p:txBody>
          <a:bodyPr wrap="square" rtlCol="0">
            <a:spAutoFit/>
          </a:bodyPr>
          <a:lstStyle/>
          <a:p>
            <a:pPr algn="just"/>
            <a:r>
              <a:rPr lang="ja-JP" altLang="en-US" sz="1200" dirty="0">
                <a:latin typeface="ＭＳ ゴシック" panose="020B0609070205080204" pitchFamily="49" charset="-128"/>
                <a:ea typeface="ＭＳ ゴシック" panose="020B0609070205080204" pitchFamily="49" charset="-128"/>
              </a:rPr>
              <a:t>写真</a:t>
            </a:r>
            <a:r>
              <a:rPr lang="ja-JP" altLang="en-US" sz="1200" dirty="0" smtClean="0">
                <a:latin typeface="ＭＳ ゴシック" panose="020B0609070205080204" pitchFamily="49" charset="-128"/>
                <a:ea typeface="ＭＳ ゴシック" panose="020B0609070205080204" pitchFamily="49" charset="-128"/>
              </a:rPr>
              <a:t>添付欄</a:t>
            </a:r>
            <a:endParaRPr lang="ja-JP" altLang="en-US" sz="1200" dirty="0">
              <a:latin typeface="ＭＳ ゴシック" panose="020B0609070205080204" pitchFamily="49" charset="-128"/>
              <a:ea typeface="ＭＳ ゴシック" panose="020B0609070205080204" pitchFamily="49" charset="-128"/>
            </a:endParaRPr>
          </a:p>
        </p:txBody>
      </p:sp>
      <p:sp>
        <p:nvSpPr>
          <p:cNvPr id="5" name="正方形/長方形 4"/>
          <p:cNvSpPr/>
          <p:nvPr/>
        </p:nvSpPr>
        <p:spPr>
          <a:xfrm>
            <a:off x="80629" y="314291"/>
            <a:ext cx="1584176" cy="246221"/>
          </a:xfrm>
          <a:prstGeom prst="rect">
            <a:avLst/>
          </a:prstGeom>
          <a:no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000" dirty="0" smtClean="0">
                <a:solidFill>
                  <a:schemeClr val="tx1"/>
                </a:solidFill>
              </a:rPr>
              <a:t>【</a:t>
            </a:r>
            <a:r>
              <a:rPr kumimoji="1" lang="ja-JP" altLang="en-US" sz="1000" dirty="0" smtClean="0">
                <a:solidFill>
                  <a:schemeClr val="tx1"/>
                </a:solidFill>
              </a:rPr>
              <a:t>広島県技能者表彰</a:t>
            </a:r>
            <a:r>
              <a:rPr kumimoji="1" lang="en-US" altLang="ja-JP" sz="1000" dirty="0" smtClean="0">
                <a:solidFill>
                  <a:schemeClr val="tx1"/>
                </a:solidFill>
              </a:rPr>
              <a:t>】</a:t>
            </a:r>
            <a:endParaRPr kumimoji="1" lang="ja-JP" altLang="en-US" sz="1000" dirty="0">
              <a:solidFill>
                <a:schemeClr val="tx1"/>
              </a:solidFill>
            </a:endParaRPr>
          </a:p>
        </p:txBody>
      </p:sp>
      <p:grpSp>
        <p:nvGrpSpPr>
          <p:cNvPr id="13" name="グループ化 12"/>
          <p:cNvGrpSpPr/>
          <p:nvPr/>
        </p:nvGrpSpPr>
        <p:grpSpPr>
          <a:xfrm>
            <a:off x="2082578" y="1518800"/>
            <a:ext cx="2668906" cy="2378075"/>
            <a:chOff x="0" y="102508"/>
            <a:chExt cx="2669012" cy="3009050"/>
          </a:xfrm>
        </p:grpSpPr>
        <p:sp>
          <p:nvSpPr>
            <p:cNvPr id="14" name="直方体 13"/>
            <p:cNvSpPr/>
            <p:nvPr/>
          </p:nvSpPr>
          <p:spPr>
            <a:xfrm>
              <a:off x="0" y="374073"/>
              <a:ext cx="1582420" cy="2737485"/>
            </a:xfrm>
            <a:prstGeom prst="cube">
              <a:avLst>
                <a:gd name="adj" fmla="val 30853"/>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5" name="直方体 14"/>
            <p:cNvSpPr/>
            <p:nvPr/>
          </p:nvSpPr>
          <p:spPr>
            <a:xfrm>
              <a:off x="1086592" y="374073"/>
              <a:ext cx="1582420" cy="2737485"/>
            </a:xfrm>
            <a:prstGeom prst="cube">
              <a:avLst>
                <a:gd name="adj" fmla="val 30853"/>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6" name="角丸四角形 15"/>
            <p:cNvSpPr/>
            <p:nvPr/>
          </p:nvSpPr>
          <p:spPr>
            <a:xfrm>
              <a:off x="195943" y="1110343"/>
              <a:ext cx="759767" cy="95596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7" name="角丸四角形 16"/>
            <p:cNvSpPr/>
            <p:nvPr/>
          </p:nvSpPr>
          <p:spPr>
            <a:xfrm>
              <a:off x="1264722" y="1110343"/>
              <a:ext cx="759767" cy="95596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8" name="直方体 17"/>
            <p:cNvSpPr/>
            <p:nvPr/>
          </p:nvSpPr>
          <p:spPr>
            <a:xfrm>
              <a:off x="93799" y="589395"/>
              <a:ext cx="88900" cy="350520"/>
            </a:xfrm>
            <a:prstGeom prst="cube">
              <a:avLst>
                <a:gd name="adj" fmla="val 30853"/>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9" name="直方体 18"/>
            <p:cNvSpPr/>
            <p:nvPr/>
          </p:nvSpPr>
          <p:spPr>
            <a:xfrm>
              <a:off x="2084119" y="589395"/>
              <a:ext cx="88900" cy="350520"/>
            </a:xfrm>
            <a:prstGeom prst="cube">
              <a:avLst>
                <a:gd name="adj" fmla="val 30853"/>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0" name="直方体 19"/>
            <p:cNvSpPr/>
            <p:nvPr/>
          </p:nvSpPr>
          <p:spPr>
            <a:xfrm>
              <a:off x="2459998" y="159115"/>
              <a:ext cx="88900" cy="350520"/>
            </a:xfrm>
            <a:prstGeom prst="cube">
              <a:avLst>
                <a:gd name="adj" fmla="val 30853"/>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1" name="直方体 20"/>
            <p:cNvSpPr/>
            <p:nvPr/>
          </p:nvSpPr>
          <p:spPr>
            <a:xfrm>
              <a:off x="11875" y="102508"/>
              <a:ext cx="2656839" cy="515620"/>
            </a:xfrm>
            <a:prstGeom prst="cube">
              <a:avLst>
                <a:gd name="adj" fmla="val 92862"/>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2" name="円/楕円 21"/>
            <p:cNvSpPr/>
            <p:nvPr/>
          </p:nvSpPr>
          <p:spPr>
            <a:xfrm flipH="1">
              <a:off x="920338" y="2214748"/>
              <a:ext cx="45720" cy="4572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8" name="円/楕円 27"/>
            <p:cNvSpPr/>
            <p:nvPr/>
          </p:nvSpPr>
          <p:spPr>
            <a:xfrm flipH="1">
              <a:off x="1217221" y="2214748"/>
              <a:ext cx="45720" cy="4572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29" name="角丸四角形吹き出し 28"/>
          <p:cNvSpPr/>
          <p:nvPr/>
        </p:nvSpPr>
        <p:spPr>
          <a:xfrm>
            <a:off x="4902285" y="1742878"/>
            <a:ext cx="1353820" cy="1163955"/>
          </a:xfrm>
          <a:prstGeom prst="wedgeRoundRectCallout">
            <a:avLst>
              <a:gd name="adj1" fmla="val -70308"/>
              <a:gd name="adj2" fmla="val 70936"/>
              <a:gd name="adj3" fmla="val 16667"/>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l">
              <a:spcAft>
                <a:spcPts val="0"/>
              </a:spcAft>
            </a:pPr>
            <a:r>
              <a:rPr lang="ja-JP" sz="1000" kern="100" dirty="0">
                <a:solidFill>
                  <a:srgbClr val="000000"/>
                </a:solidFill>
                <a:effectLst/>
                <a:ea typeface="ＭＳ 明朝" panose="02020609040205080304" pitchFamily="17" charset="-128"/>
                <a:cs typeface="Times New Roman" panose="02020603050405020304" pitchFamily="18" charset="0"/>
              </a:rPr>
              <a:t>最終的な製品や部品を</a:t>
            </a:r>
            <a:r>
              <a:rPr lang="ja-JP" sz="1000" kern="100" dirty="0" smtClean="0">
                <a:solidFill>
                  <a:srgbClr val="000000"/>
                </a:solidFill>
                <a:effectLst/>
                <a:ea typeface="ＭＳ 明朝" panose="02020609040205080304" pitchFamily="17" charset="-128"/>
                <a:cs typeface="Times New Roman" panose="02020603050405020304" pitchFamily="18" charset="0"/>
              </a:rPr>
              <a:t>並べ</a:t>
            </a:r>
            <a:r>
              <a:rPr lang="ja-JP" altLang="en-US" sz="1000" kern="100" dirty="0" smtClean="0">
                <a:solidFill>
                  <a:srgbClr val="000000"/>
                </a:solidFill>
                <a:effectLst/>
                <a:ea typeface="ＭＳ 明朝" panose="02020609040205080304" pitchFamily="17" charset="-128"/>
                <a:cs typeface="Times New Roman" panose="02020603050405020304" pitchFamily="18" charset="0"/>
              </a:rPr>
              <a:t>、</a:t>
            </a:r>
            <a:r>
              <a:rPr lang="ja-JP" sz="1000" kern="100" dirty="0" smtClean="0">
                <a:solidFill>
                  <a:srgbClr val="000000"/>
                </a:solidFill>
                <a:effectLst/>
                <a:ea typeface="ＭＳ 明朝" panose="02020609040205080304" pitchFamily="17" charset="-128"/>
                <a:cs typeface="Times New Roman" panose="02020603050405020304" pitchFamily="18" charset="0"/>
              </a:rPr>
              <a:t>繊細さ</a:t>
            </a:r>
            <a:r>
              <a:rPr lang="ja-JP" sz="1000" kern="100" dirty="0">
                <a:solidFill>
                  <a:srgbClr val="000000"/>
                </a:solidFill>
                <a:effectLst/>
                <a:ea typeface="ＭＳ 明朝" panose="02020609040205080304" pitchFamily="17" charset="-128"/>
                <a:cs typeface="Times New Roman" panose="02020603050405020304" pitchFamily="18" charset="0"/>
              </a:rPr>
              <a:t>がポイントの場合、該当部分が分かる鮮明な写真を添付すると分かりやすい。</a:t>
            </a:r>
            <a:endParaRPr lang="ja-JP" sz="1050" kern="100" dirty="0">
              <a:effectLst/>
              <a:ea typeface="ＭＳ 明朝" panose="02020609040205080304" pitchFamily="17" charset="-128"/>
              <a:cs typeface="Times New Roman" panose="02020603050405020304" pitchFamily="18" charset="0"/>
            </a:endParaRPr>
          </a:p>
        </p:txBody>
      </p:sp>
      <p:sp>
        <p:nvSpPr>
          <p:cNvPr id="30" name="角丸四角形吹き出し 29"/>
          <p:cNvSpPr/>
          <p:nvPr/>
        </p:nvSpPr>
        <p:spPr>
          <a:xfrm>
            <a:off x="472764" y="1881523"/>
            <a:ext cx="1353820" cy="811530"/>
          </a:xfrm>
          <a:prstGeom prst="wedgeRoundRectCallout">
            <a:avLst>
              <a:gd name="adj1" fmla="val 55799"/>
              <a:gd name="adj2" fmla="val 86625"/>
              <a:gd name="adj3" fmla="val 16667"/>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l">
              <a:spcAft>
                <a:spcPts val="0"/>
              </a:spcAft>
            </a:pPr>
            <a:r>
              <a:rPr lang="ja-JP" sz="1000" kern="100">
                <a:solidFill>
                  <a:srgbClr val="000000"/>
                </a:solidFill>
                <a:effectLst/>
                <a:ea typeface="ＭＳ 明朝" panose="02020609040205080304" pitchFamily="17" charset="-128"/>
                <a:cs typeface="Times New Roman" panose="02020603050405020304" pitchFamily="18" charset="0"/>
              </a:rPr>
              <a:t>作品や部品の説明（卓越した技能を要する部分など）があると分かりやすい。</a:t>
            </a:r>
            <a:endParaRPr lang="ja-JP" sz="1050" kern="100">
              <a:effectLst/>
              <a:ea typeface="ＭＳ 明朝" panose="02020609040205080304" pitchFamily="17" charset="-128"/>
              <a:cs typeface="Times New Roman" panose="02020603050405020304" pitchFamily="18" charset="0"/>
            </a:endParaRPr>
          </a:p>
        </p:txBody>
      </p:sp>
      <p:grpSp>
        <p:nvGrpSpPr>
          <p:cNvPr id="31" name="グループ化 30"/>
          <p:cNvGrpSpPr/>
          <p:nvPr/>
        </p:nvGrpSpPr>
        <p:grpSpPr>
          <a:xfrm>
            <a:off x="2548810" y="6177803"/>
            <a:ext cx="2356616" cy="2370748"/>
            <a:chOff x="0" y="0"/>
            <a:chExt cx="2665353" cy="2717110"/>
          </a:xfrm>
        </p:grpSpPr>
        <p:sp>
          <p:nvSpPr>
            <p:cNvPr id="32" name="爆発 2 31"/>
            <p:cNvSpPr/>
            <p:nvPr/>
          </p:nvSpPr>
          <p:spPr>
            <a:xfrm rot="799415">
              <a:off x="0" y="1164566"/>
              <a:ext cx="1207135" cy="888365"/>
            </a:xfrm>
            <a:prstGeom prst="irregularSeal2">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3" name="アーチ 32"/>
            <p:cNvSpPr/>
            <p:nvPr/>
          </p:nvSpPr>
          <p:spPr>
            <a:xfrm>
              <a:off x="819509" y="923026"/>
              <a:ext cx="1474470" cy="516890"/>
            </a:xfrm>
            <a:prstGeom prst="blockArc">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4" name="フローチャート : 論理積ゲート 23"/>
            <p:cNvSpPr/>
            <p:nvPr/>
          </p:nvSpPr>
          <p:spPr>
            <a:xfrm rot="16200000">
              <a:off x="1082615" y="1134373"/>
              <a:ext cx="2096135" cy="1069340"/>
            </a:xfrm>
            <a:prstGeom prst="flowChartDelay">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5" name="円/楕円 34"/>
            <p:cNvSpPr/>
            <p:nvPr/>
          </p:nvSpPr>
          <p:spPr>
            <a:xfrm>
              <a:off x="1673524" y="0"/>
              <a:ext cx="923026" cy="923026"/>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6" name="フローチャート : 磁気ディスク 24"/>
            <p:cNvSpPr/>
            <p:nvPr/>
          </p:nvSpPr>
          <p:spPr>
            <a:xfrm>
              <a:off x="60385" y="2096218"/>
              <a:ext cx="1406106" cy="526212"/>
            </a:xfrm>
            <a:prstGeom prst="flowChartMagneticDisk">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7" name="正方形/長方形 36"/>
            <p:cNvSpPr/>
            <p:nvPr/>
          </p:nvSpPr>
          <p:spPr>
            <a:xfrm>
              <a:off x="819509" y="60384"/>
              <a:ext cx="146649" cy="212209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8" name="アーチ 37"/>
            <p:cNvSpPr/>
            <p:nvPr/>
          </p:nvSpPr>
          <p:spPr>
            <a:xfrm flipV="1">
              <a:off x="819509" y="776377"/>
              <a:ext cx="1474470" cy="948690"/>
            </a:xfrm>
            <a:prstGeom prst="blockArc">
              <a:avLst>
                <a:gd name="adj1" fmla="val 10800000"/>
                <a:gd name="adj2" fmla="val 21545406"/>
                <a:gd name="adj3" fmla="val 20446"/>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grpSp>
        <p:nvGrpSpPr>
          <p:cNvPr id="39" name="グループ化 38"/>
          <p:cNvGrpSpPr/>
          <p:nvPr/>
        </p:nvGrpSpPr>
        <p:grpSpPr>
          <a:xfrm>
            <a:off x="1226635" y="6721522"/>
            <a:ext cx="797561" cy="1643381"/>
            <a:chOff x="0" y="0"/>
            <a:chExt cx="798053" cy="1643433"/>
          </a:xfrm>
        </p:grpSpPr>
        <p:sp>
          <p:nvSpPr>
            <p:cNvPr id="40" name="フローチャート : 論理積ゲート 27"/>
            <p:cNvSpPr/>
            <p:nvPr/>
          </p:nvSpPr>
          <p:spPr>
            <a:xfrm rot="16200000">
              <a:off x="77638" y="603849"/>
              <a:ext cx="1000125" cy="440704"/>
            </a:xfrm>
            <a:prstGeom prst="flowChartDelay">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1" name="円/楕円 40"/>
            <p:cNvSpPr/>
            <p:nvPr/>
          </p:nvSpPr>
          <p:spPr>
            <a:xfrm>
              <a:off x="353683" y="0"/>
              <a:ext cx="440055" cy="44005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2" name="フローチャート : 論理積ゲート 29"/>
            <p:cNvSpPr/>
            <p:nvPr/>
          </p:nvSpPr>
          <p:spPr>
            <a:xfrm rot="16200000">
              <a:off x="-112144" y="741871"/>
              <a:ext cx="1000125" cy="440690"/>
            </a:xfrm>
            <a:prstGeom prst="flowChartDelay">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3" name="円/楕円 42"/>
            <p:cNvSpPr/>
            <p:nvPr/>
          </p:nvSpPr>
          <p:spPr>
            <a:xfrm>
              <a:off x="172528" y="138023"/>
              <a:ext cx="440055" cy="44005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4" name="フローチャート : 論理積ゲート 31"/>
            <p:cNvSpPr/>
            <p:nvPr/>
          </p:nvSpPr>
          <p:spPr>
            <a:xfrm rot="16200000">
              <a:off x="-276045" y="923026"/>
              <a:ext cx="1000125" cy="440690"/>
            </a:xfrm>
            <a:prstGeom prst="flowChartDelay">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5" name="円/楕円 44"/>
            <p:cNvSpPr/>
            <p:nvPr/>
          </p:nvSpPr>
          <p:spPr>
            <a:xfrm>
              <a:off x="0" y="319177"/>
              <a:ext cx="440055" cy="44005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46" name="角丸四角形吹き出し 45"/>
          <p:cNvSpPr/>
          <p:nvPr/>
        </p:nvSpPr>
        <p:spPr>
          <a:xfrm>
            <a:off x="5110284" y="6240091"/>
            <a:ext cx="1353820" cy="839470"/>
          </a:xfrm>
          <a:prstGeom prst="wedgeRoundRectCallout">
            <a:avLst>
              <a:gd name="adj1" fmla="val -70308"/>
              <a:gd name="adj2" fmla="val 70936"/>
              <a:gd name="adj3" fmla="val 16667"/>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l">
              <a:spcAft>
                <a:spcPts val="0"/>
              </a:spcAft>
            </a:pPr>
            <a:r>
              <a:rPr lang="ja-JP" sz="1000" kern="100">
                <a:solidFill>
                  <a:srgbClr val="000000"/>
                </a:solidFill>
                <a:effectLst/>
                <a:ea typeface="ＭＳ 明朝" panose="02020609040205080304" pitchFamily="17" charset="-128"/>
                <a:cs typeface="Times New Roman" panose="02020603050405020304" pitchFamily="18" charset="0"/>
              </a:rPr>
              <a:t>卓越した技能を説明するための写真を添付すること</a:t>
            </a:r>
            <a:endParaRPr lang="ja-JP" sz="1050" kern="100">
              <a:effectLst/>
              <a:ea typeface="ＭＳ 明朝" panose="02020609040205080304" pitchFamily="17" charset="-128"/>
              <a:cs typeface="Times New Roman" panose="02020603050405020304" pitchFamily="18" charset="0"/>
            </a:endParaRPr>
          </a:p>
        </p:txBody>
      </p:sp>
      <p:sp>
        <p:nvSpPr>
          <p:cNvPr id="47" name="テキスト ボックス 46"/>
          <p:cNvSpPr txBox="1"/>
          <p:nvPr/>
        </p:nvSpPr>
        <p:spPr>
          <a:xfrm>
            <a:off x="2744922" y="309075"/>
            <a:ext cx="1100510" cy="246221"/>
          </a:xfrm>
          <a:prstGeom prst="rect">
            <a:avLst/>
          </a:prstGeom>
          <a:noFill/>
        </p:spPr>
        <p:txBody>
          <a:bodyPr wrap="square" rtlCol="0">
            <a:spAutoFit/>
          </a:bodyPr>
          <a:lstStyle/>
          <a:p>
            <a:r>
              <a:rPr lang="ja-JP" altLang="en-US" sz="1000" dirty="0" smtClean="0"/>
              <a:t>≪記載例≫</a:t>
            </a:r>
            <a:endParaRPr kumimoji="1" lang="ja-JP" altLang="en-US" sz="1000" dirty="0"/>
          </a:p>
        </p:txBody>
      </p:sp>
    </p:spTree>
    <p:extLst>
      <p:ext uri="{BB962C8B-B14F-4D97-AF65-F5344CB8AC3E}">
        <p14:creationId xmlns:p14="http://schemas.microsoft.com/office/powerpoint/2010/main" val="23914332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docProps/app.xml><?xml version="1.0" encoding="utf-8"?>
<Properties xmlns="http://schemas.openxmlformats.org/officeDocument/2006/extended-properties" xmlns:vt="http://schemas.openxmlformats.org/officeDocument/2006/docPropsVTypes">
  <Template>blank</Template>
  <TotalTime>362</TotalTime>
  <Words>224</Words>
  <Application>Microsoft Office PowerPoint</Application>
  <PresentationFormat>A4 210 x 297 mm</PresentationFormat>
  <Paragraphs>30</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ＭＳ Ｐゴシック</vt:lpstr>
      <vt:lpstr>ＭＳ ゴシック</vt:lpstr>
      <vt:lpstr>ＭＳ 明朝</vt:lpstr>
      <vt:lpstr>新細明體</vt:lpstr>
      <vt:lpstr>Arial</vt:lpstr>
      <vt:lpstr>Calibri</vt:lpstr>
      <vt:lpstr>Century</vt:lpstr>
      <vt:lpstr>Times New Roman</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積山 真由美</dc:creator>
  <cp:lastModifiedBy>積山 真由美</cp:lastModifiedBy>
  <cp:revision>13</cp:revision>
  <cp:lastPrinted>2022-05-10T00:20:48Z</cp:lastPrinted>
  <dcterms:created xsi:type="dcterms:W3CDTF">2021-11-11T05:31:38Z</dcterms:created>
  <dcterms:modified xsi:type="dcterms:W3CDTF">2023-04-28T05:19:21Z</dcterms:modified>
</cp:coreProperties>
</file>