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15F7"/>
    <a:srgbClr val="52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865" autoAdjust="0"/>
    <p:restoredTop sz="94660"/>
  </p:normalViewPr>
  <p:slideViewPr>
    <p:cSldViewPr snapToGrid="0">
      <p:cViewPr varScale="1">
        <p:scale>
          <a:sx n="46" d="100"/>
          <a:sy n="46" d="100"/>
        </p:scale>
        <p:origin x="25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18D9F-2639-42A3-8341-43E11206172E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6150-0AA9-459A-AD28-9748B05331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79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18D9F-2639-42A3-8341-43E11206172E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6150-0AA9-459A-AD28-9748B05331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257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18D9F-2639-42A3-8341-43E11206172E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6150-0AA9-459A-AD28-9748B05331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5181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18D9F-2639-42A3-8341-43E11206172E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6150-0AA9-459A-AD28-9748B05331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3485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18D9F-2639-42A3-8341-43E11206172E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6150-0AA9-459A-AD28-9748B05331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8243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18D9F-2639-42A3-8341-43E11206172E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6150-0AA9-459A-AD28-9748B05331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176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18D9F-2639-42A3-8341-43E11206172E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6150-0AA9-459A-AD28-9748B05331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9416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18D9F-2639-42A3-8341-43E11206172E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6150-0AA9-459A-AD28-9748B05331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5201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18D9F-2639-42A3-8341-43E11206172E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6150-0AA9-459A-AD28-9748B05331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6729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18D9F-2639-42A3-8341-43E11206172E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6150-0AA9-459A-AD28-9748B05331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1977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18D9F-2639-42A3-8341-43E11206172E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6150-0AA9-459A-AD28-9748B05331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2528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18D9F-2639-42A3-8341-43E11206172E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36150-0AA9-459A-AD28-9748B05331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0030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1482" y="7666795"/>
            <a:ext cx="2020224" cy="1999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角丸四角形 22"/>
          <p:cNvSpPr/>
          <p:nvPr/>
        </p:nvSpPr>
        <p:spPr>
          <a:xfrm>
            <a:off x="122297" y="7473791"/>
            <a:ext cx="6602944" cy="2279550"/>
          </a:xfrm>
          <a:prstGeom prst="roundRect">
            <a:avLst>
              <a:gd name="adj" fmla="val 8836"/>
            </a:avLst>
          </a:prstGeom>
          <a:noFill/>
          <a:ln w="381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236622" y="173183"/>
            <a:ext cx="2279650" cy="286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農薬を使用する皆さんへ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4064053" y="1044944"/>
            <a:ext cx="29550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zh-TW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広島県農薬危害防止運動</a:t>
            </a:r>
            <a:r>
              <a:rPr lang="en-US" altLang="zh-TW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zh-TW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en-US" altLang="zh-TW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zh-TW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６月１日～８月３１日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124738" y="1680301"/>
            <a:ext cx="6585030" cy="4137146"/>
          </a:xfrm>
          <a:prstGeom prst="roundRect">
            <a:avLst>
              <a:gd name="adj" fmla="val 6589"/>
            </a:avLst>
          </a:prstGeom>
          <a:noFill/>
          <a:ln w="381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00B050"/>
              </a:solidFill>
            </a:endParaRP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236622" y="1506339"/>
            <a:ext cx="4214054" cy="408885"/>
          </a:xfrm>
          <a:prstGeom prst="rect">
            <a:avLst/>
          </a:prstGeom>
          <a:solidFill>
            <a:srgbClr val="FFFFFF"/>
          </a:solidFill>
          <a:ln w="222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>
                <a:solidFill>
                  <a:prstClr val="black"/>
                </a:solidFill>
                <a:latin typeface="Century" pitchFamily="18" charset="0"/>
                <a:ea typeface="ＭＳ ゴシック" pitchFamily="49" charset="-128"/>
                <a:cs typeface="ＭＳ Ｐゴシック" pitchFamily="50" charset="-128"/>
              </a:rPr>
              <a:t>農薬危害防止講習会に参加しましょう</a:t>
            </a:r>
            <a:endParaRPr lang="ja-JP" altLang="ja-JP" b="1" dirty="0">
              <a:solidFill>
                <a:prstClr val="black"/>
              </a:solidFill>
              <a:latin typeface="Arial" pitchFamily="34" charset="0"/>
              <a:cs typeface="ＭＳ Ｐゴシック" pitchFamily="50" charset="-128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33676" y="1943727"/>
            <a:ext cx="6670267" cy="103773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-180000" defTabSz="36000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■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農薬取締法や毒物及び劇物取締法等の関係法令、農薬の飛散防止対策等、農薬の安全かつ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indent="-180000" defTabSz="36000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適正な使用及び保管管理に必要な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indent="-180000" defTabSz="36000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基礎知識を学習できます。</a:t>
            </a:r>
          </a:p>
          <a:p>
            <a:pPr indent="-180000" defTabSz="36000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</a:pPr>
            <a:endParaRPr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  <a:p>
            <a:pPr indent="-180000" defTabSz="36000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</a:pPr>
            <a:endParaRPr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  <a:p>
            <a:pPr indent="-180000" defTabSz="36000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</a:pPr>
            <a:endParaRPr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  <a:p>
            <a:pPr indent="-180000" defTabSz="36000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</a:pPr>
            <a:endParaRPr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  <a:p>
            <a:pPr indent="-180000" defTabSz="36000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</a:pPr>
            <a:endParaRPr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  <a:p>
            <a:pPr indent="-180000" defTabSz="36000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</a:pPr>
            <a:endParaRPr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  <a:p>
            <a:pPr indent="-180000" defTabSz="36000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</a:pPr>
            <a:endParaRPr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  <a:p>
            <a:pPr indent="-180000" defTabSz="36000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</a:pPr>
            <a:endParaRPr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  <a:p>
            <a:pPr indent="-180000" defTabSz="36000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</a:pPr>
            <a:endParaRPr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  <a:p>
            <a:pPr indent="-180000" defTabSz="36000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</a:pPr>
            <a:endParaRPr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  <a:p>
            <a:pPr indent="-180000" defTabSz="36000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　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※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入場者多数の場合は、入場をお断りする場合があります。</a:t>
            </a:r>
          </a:p>
          <a:p>
            <a:pPr indent="-180000" defTabSz="36000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　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※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会場によっては、駐車場の数に制限があります。</a:t>
            </a:r>
            <a:endParaRPr lang="en-US" altLang="ja-JP" sz="1200" dirty="0">
              <a:latin typeface="ＭＳ ゴシック" pitchFamily="49" charset="-128"/>
              <a:ea typeface="ＭＳ ゴシック" pitchFamily="49" charset="-128"/>
              <a:cs typeface="ＭＳ Ｐゴシック" pitchFamily="50" charset="-128"/>
            </a:endParaRPr>
          </a:p>
          <a:p>
            <a:pPr indent="-180000" defTabSz="360000" fontAlgn="base">
              <a:lnSpc>
                <a:spcPts val="17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11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2928467" y="2320026"/>
            <a:ext cx="2341745" cy="298161"/>
            <a:chOff x="396626" y="69827"/>
            <a:chExt cx="2390319" cy="346711"/>
          </a:xfrm>
        </p:grpSpPr>
        <p:sp>
          <p:nvSpPr>
            <p:cNvPr id="12" name="テキスト ボックス 2"/>
            <p:cNvSpPr txBox="1"/>
            <p:nvPr/>
          </p:nvSpPr>
          <p:spPr>
            <a:xfrm>
              <a:off x="396626" y="96110"/>
              <a:ext cx="1854131" cy="30420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ja-JP" sz="1100" b="1" kern="1200" dirty="0">
                  <a:solidFill>
                    <a:srgbClr val="000000"/>
                  </a:solidFill>
                  <a:effectLst/>
                  <a:latin typeface="+mn-ea"/>
                  <a:cs typeface="Times New Roman" panose="02020603050405020304" pitchFamily="18" charset="0"/>
                </a:rPr>
                <a:t>広島県　農薬危害防止運動</a:t>
              </a:r>
              <a:endParaRPr lang="ja-JP" sz="900" b="1" dirty="0">
                <a:effectLst/>
                <a:latin typeface="+mn-ea"/>
                <a:cs typeface="ＭＳ Ｐゴシック" panose="020B0600070205080204" pitchFamily="50" charset="-128"/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2301592" y="69827"/>
              <a:ext cx="485353" cy="346711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900" b="1" kern="1200" dirty="0">
                  <a:solidFill>
                    <a:srgbClr val="FFFFFF"/>
                  </a:solidFill>
                  <a:effectLst/>
                  <a:latin typeface="+mn-ea"/>
                  <a:cs typeface="Times New Roman" panose="02020603050405020304" pitchFamily="18" charset="0"/>
                </a:rPr>
                <a:t>検索</a:t>
              </a:r>
              <a:endParaRPr lang="ja-JP" sz="600" b="1" dirty="0">
                <a:effectLst/>
                <a:latin typeface="+mn-ea"/>
                <a:cs typeface="ＭＳ Ｐゴシック" panose="020B0600070205080204" pitchFamily="50" charset="-128"/>
              </a:endParaRPr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5297814" y="2463827"/>
            <a:ext cx="1439259" cy="382461"/>
            <a:chOff x="2768082" y="-49511"/>
            <a:chExt cx="864356" cy="628303"/>
          </a:xfrm>
        </p:grpSpPr>
        <p:sp>
          <p:nvSpPr>
            <p:cNvPr id="15" name="下矢印 14"/>
            <p:cNvSpPr/>
            <p:nvPr/>
          </p:nvSpPr>
          <p:spPr>
            <a:xfrm rot="17662877" flipV="1">
              <a:off x="2663445" y="55126"/>
              <a:ext cx="425957" cy="216684"/>
            </a:xfrm>
            <a:prstGeom prst="downArrow">
              <a:avLst>
                <a:gd name="adj1" fmla="val 50000"/>
                <a:gd name="adj2" fmla="val 57559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2942962" y="123741"/>
              <a:ext cx="689476" cy="45505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ja-JP" sz="1200" b="1" kern="1200" dirty="0">
                  <a:solidFill>
                    <a:srgbClr val="000000"/>
                  </a:solidFill>
                  <a:effectLst/>
                  <a:latin typeface="+mn-ea"/>
                  <a:cs typeface="Times New Roman" panose="02020603050405020304" pitchFamily="18" charset="0"/>
                </a:rPr>
                <a:t>クリック</a:t>
              </a:r>
              <a:endParaRPr lang="ja-JP" sz="1200" dirty="0">
                <a:effectLst/>
                <a:latin typeface="+mn-ea"/>
                <a:cs typeface="ＭＳ Ｐゴシック" panose="020B0600070205080204" pitchFamily="50" charset="-128"/>
              </a:endParaRPr>
            </a:p>
          </p:txBody>
        </p:sp>
      </p:grpSp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5394358"/>
              </p:ext>
            </p:extLst>
          </p:nvPr>
        </p:nvGraphicFramePr>
        <p:xfrm>
          <a:off x="252836" y="2810410"/>
          <a:ext cx="6298289" cy="252175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946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2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711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86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highlight>
                            <a:srgbClr val="0000FF"/>
                          </a:highlight>
                        </a:rPr>
                        <a:t>開催日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highlight>
                            <a:srgbClr val="0000FF"/>
                          </a:highlight>
                        </a:rPr>
                        <a:t>時　間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highlight>
                            <a:srgbClr val="0000FF"/>
                          </a:highlight>
                        </a:rPr>
                        <a:t>場　　所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6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令和６年</a:t>
                      </a:r>
                      <a:r>
                        <a:rPr kumimoji="1" lang="ja-JP" altLang="ja-JP" sz="1100" kern="1200" dirty="0">
                          <a:effectLst/>
                        </a:rPr>
                        <a:t>６月</a:t>
                      </a:r>
                      <a:r>
                        <a:rPr kumimoji="1" lang="ja-JP" altLang="en-US" sz="1100" kern="1200" dirty="0">
                          <a:effectLst/>
                        </a:rPr>
                        <a:t>４</a:t>
                      </a:r>
                      <a:r>
                        <a:rPr kumimoji="1" lang="ja-JP" altLang="ja-JP" sz="1100" kern="1200" dirty="0">
                          <a:effectLst/>
                        </a:rPr>
                        <a:t>日（火）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en-US" altLang="ja-JP" sz="1200" kern="1200" dirty="0">
                          <a:effectLst/>
                        </a:rPr>
                        <a:t>13</a:t>
                      </a:r>
                      <a:r>
                        <a:rPr kumimoji="1" lang="ja-JP" altLang="en-US" sz="1200" kern="1200" dirty="0">
                          <a:effectLst/>
                        </a:rPr>
                        <a:t>：</a:t>
                      </a:r>
                      <a:r>
                        <a:rPr kumimoji="1" lang="en-US" altLang="ja-JP" sz="1200" kern="1200" dirty="0">
                          <a:effectLst/>
                        </a:rPr>
                        <a:t>20</a:t>
                      </a:r>
                      <a:r>
                        <a:rPr kumimoji="1" lang="ja-JP" altLang="ja-JP" sz="1200" kern="1200" dirty="0">
                          <a:effectLst/>
                        </a:rPr>
                        <a:t>～</a:t>
                      </a:r>
                      <a:r>
                        <a:rPr kumimoji="1" lang="en-US" altLang="ja-JP" sz="1200" kern="1200" dirty="0">
                          <a:effectLst/>
                        </a:rPr>
                        <a:t>16</a:t>
                      </a:r>
                      <a:r>
                        <a:rPr kumimoji="1" lang="ja-JP" altLang="en-US" sz="1200" kern="1200" dirty="0">
                          <a:effectLst/>
                        </a:rPr>
                        <a:t>：</a:t>
                      </a:r>
                      <a:r>
                        <a:rPr kumimoji="1" lang="en-US" altLang="ja-JP" sz="1200" kern="1200" dirty="0">
                          <a:effectLst/>
                        </a:rPr>
                        <a:t>00</a:t>
                      </a:r>
                      <a:endParaRPr kumimoji="1" lang="ja-JP" altLang="en-US" sz="1200" kern="1200" dirty="0">
                        <a:effectLst/>
                      </a:endParaRPr>
                    </a:p>
                    <a:p>
                      <a:pPr algn="l">
                        <a:lnSpc>
                          <a:spcPts val="1800"/>
                        </a:lnSpc>
                      </a:pPr>
                      <a:r>
                        <a:rPr kumimoji="1" lang="en-US" altLang="ja-JP" sz="1200" kern="1200" dirty="0">
                          <a:effectLst/>
                        </a:rPr>
                        <a:t>(</a:t>
                      </a:r>
                      <a:r>
                        <a:rPr kumimoji="1" lang="ja-JP" altLang="en-US" sz="1100" kern="1200" dirty="0">
                          <a:effectLst/>
                        </a:rPr>
                        <a:t>受付時間：</a:t>
                      </a:r>
                      <a:r>
                        <a:rPr kumimoji="1" lang="en-US" altLang="ja-JP" sz="1100" kern="1200" dirty="0">
                          <a:effectLst/>
                        </a:rPr>
                        <a:t>12</a:t>
                      </a:r>
                      <a:r>
                        <a:rPr kumimoji="1" lang="ja-JP" altLang="en-US" sz="1100" kern="1200" dirty="0">
                          <a:effectLst/>
                        </a:rPr>
                        <a:t>：</a:t>
                      </a:r>
                      <a:r>
                        <a:rPr kumimoji="1" lang="en-US" altLang="ja-JP" sz="1100" kern="1200" dirty="0">
                          <a:effectLst/>
                        </a:rPr>
                        <a:t>50</a:t>
                      </a:r>
                      <a:r>
                        <a:rPr kumimoji="1" lang="ja-JP" altLang="ja-JP" sz="1000" kern="1200" dirty="0">
                          <a:effectLst/>
                        </a:rPr>
                        <a:t>～</a:t>
                      </a:r>
                      <a:r>
                        <a:rPr kumimoji="1" lang="en-US" altLang="ja-JP" sz="1200" kern="1200" dirty="0">
                          <a:effectLst/>
                        </a:rPr>
                        <a:t>)</a:t>
                      </a:r>
                    </a:p>
                    <a:p>
                      <a:pPr algn="ctr">
                        <a:lnSpc>
                          <a:spcPts val="1800"/>
                        </a:lnSpc>
                      </a:pPr>
                      <a:endParaRPr kumimoji="1" lang="en-US" altLang="ja-JP" sz="1200" kern="1200" dirty="0">
                        <a:effectLst/>
                      </a:endParaRPr>
                    </a:p>
                    <a:p>
                      <a:pPr algn="l">
                        <a:lnSpc>
                          <a:spcPts val="1800"/>
                        </a:lnSpc>
                      </a:pPr>
                      <a:r>
                        <a:rPr kumimoji="1" lang="en-US" altLang="ja-JP" sz="1000" kern="1200" dirty="0">
                          <a:effectLst/>
                        </a:rPr>
                        <a:t>※</a:t>
                      </a:r>
                      <a:r>
                        <a:rPr kumimoji="1" lang="ja-JP" altLang="en-US" sz="1000" kern="1200" dirty="0">
                          <a:effectLst/>
                        </a:rPr>
                        <a:t>希望者に対し、</a:t>
                      </a:r>
                      <a:r>
                        <a:rPr lang="ja-JP" altLang="en-US" sz="1000" dirty="0"/>
                        <a:t>講習会終了後、広島県植物防疫協会による広島県農薬適正使用アドバイザーの認定試験が行われます</a:t>
                      </a:r>
                      <a:r>
                        <a:rPr kumimoji="1" lang="ja-JP" altLang="ja-JP" sz="1000" kern="1200" dirty="0">
                          <a:effectLst/>
                        </a:rPr>
                        <a:t>。</a:t>
                      </a:r>
                      <a:endParaRPr kumimoji="1" lang="ja-JP" altLang="ja-JP" sz="1000" kern="1200" dirty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50" kern="1200" dirty="0">
                          <a:effectLst/>
                        </a:rPr>
                        <a:t>【</a:t>
                      </a:r>
                      <a:r>
                        <a:rPr kumimoji="1" lang="ja-JP" altLang="ja-JP" sz="1050" kern="1200" dirty="0">
                          <a:effectLst/>
                        </a:rPr>
                        <a:t>東広島市</a:t>
                      </a:r>
                      <a:r>
                        <a:rPr kumimoji="1" lang="en-US" altLang="ja-JP" sz="1050" kern="1200" dirty="0">
                          <a:effectLst/>
                        </a:rPr>
                        <a:t>】</a:t>
                      </a:r>
                      <a:r>
                        <a:rPr kumimoji="1" lang="ja-JP" altLang="en-US" sz="1050" kern="1200" dirty="0">
                          <a:effectLst/>
                        </a:rPr>
                        <a:t>東広島市八本松原６８６９</a:t>
                      </a:r>
                    </a:p>
                    <a:p>
                      <a:pPr algn="l"/>
                      <a:r>
                        <a:rPr kumimoji="1" lang="ja-JP" altLang="ja-JP" sz="1050" kern="1200" dirty="0">
                          <a:effectLst/>
                        </a:rPr>
                        <a:t>農業技術センター　１Ｆ講堂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86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ja-JP" sz="1100" kern="1200" dirty="0">
                          <a:effectLst/>
                        </a:rPr>
                        <a:t>令和</a:t>
                      </a:r>
                      <a:r>
                        <a:rPr kumimoji="1" lang="ja-JP" altLang="en-US" sz="1100" kern="1200" dirty="0">
                          <a:effectLst/>
                        </a:rPr>
                        <a:t>６</a:t>
                      </a:r>
                      <a:r>
                        <a:rPr kumimoji="1" lang="ja-JP" altLang="ja-JP" sz="1100" kern="1200" dirty="0">
                          <a:effectLst/>
                        </a:rPr>
                        <a:t>年６月</a:t>
                      </a:r>
                      <a:r>
                        <a:rPr kumimoji="1" lang="en-US" altLang="ja-JP" sz="1100" kern="1200" dirty="0">
                          <a:effectLst/>
                        </a:rPr>
                        <a:t>11</a:t>
                      </a:r>
                      <a:r>
                        <a:rPr kumimoji="1" lang="ja-JP" altLang="ja-JP" sz="1100" kern="1200" dirty="0">
                          <a:effectLst/>
                        </a:rPr>
                        <a:t>日（火）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50" kern="1200" dirty="0">
                          <a:effectLst/>
                        </a:rPr>
                        <a:t>【</a:t>
                      </a:r>
                      <a:r>
                        <a:rPr kumimoji="1" lang="ja-JP" altLang="en-US" sz="1050" kern="1200" dirty="0">
                          <a:effectLst/>
                        </a:rPr>
                        <a:t>呉市</a:t>
                      </a:r>
                      <a:r>
                        <a:rPr kumimoji="1" lang="en-US" altLang="ja-JP" sz="1050" kern="1200" dirty="0">
                          <a:effectLst/>
                        </a:rPr>
                        <a:t>】</a:t>
                      </a:r>
                      <a:r>
                        <a:rPr kumimoji="1" lang="ja-JP" altLang="en-US" sz="1050" kern="1200" dirty="0">
                          <a:effectLst/>
                        </a:rPr>
                        <a:t>呉市中通１－１－２</a:t>
                      </a:r>
                    </a:p>
                    <a:p>
                      <a:pPr algn="l"/>
                      <a:r>
                        <a:rPr kumimoji="1" lang="ja-JP" altLang="en-US" sz="1050" kern="1200" dirty="0">
                          <a:effectLst/>
                        </a:rPr>
                        <a:t>呉</a:t>
                      </a:r>
                      <a:r>
                        <a:rPr kumimoji="1" lang="ja-JP" altLang="ja-JP" sz="1050" kern="1200" dirty="0">
                          <a:effectLst/>
                        </a:rPr>
                        <a:t>市</a:t>
                      </a:r>
                      <a:r>
                        <a:rPr kumimoji="1" lang="ja-JP" altLang="en-US" sz="1050" kern="1200" dirty="0">
                          <a:effectLst/>
                        </a:rPr>
                        <a:t>きんろうプラザ</a:t>
                      </a:r>
                      <a:r>
                        <a:rPr kumimoji="1" lang="ja-JP" altLang="ja-JP" sz="1050" kern="1200" dirty="0">
                          <a:effectLst/>
                        </a:rPr>
                        <a:t>　</a:t>
                      </a:r>
                      <a:r>
                        <a:rPr kumimoji="1" lang="ja-JP" altLang="en-US" sz="1050" kern="1200" dirty="0">
                          <a:effectLst/>
                        </a:rPr>
                        <a:t>３</a:t>
                      </a:r>
                      <a:r>
                        <a:rPr kumimoji="1" lang="ja-JP" altLang="ja-JP" sz="1050" kern="1200" dirty="0">
                          <a:effectLst/>
                        </a:rPr>
                        <a:t>Ｆ</a:t>
                      </a:r>
                      <a:r>
                        <a:rPr kumimoji="1" lang="ja-JP" altLang="en-US" sz="1050" kern="1200" dirty="0">
                          <a:effectLst/>
                        </a:rPr>
                        <a:t>大</a:t>
                      </a:r>
                      <a:r>
                        <a:rPr kumimoji="1" lang="ja-JP" altLang="ja-JP" sz="1050" kern="1200" dirty="0">
                          <a:effectLst/>
                        </a:rPr>
                        <a:t>ホール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86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ja-JP" sz="1100" kern="1200" dirty="0">
                          <a:effectLst/>
                        </a:rPr>
                        <a:t>令和</a:t>
                      </a:r>
                      <a:r>
                        <a:rPr kumimoji="1" lang="ja-JP" altLang="en-US" sz="1100" kern="1200" dirty="0">
                          <a:effectLst/>
                        </a:rPr>
                        <a:t>６</a:t>
                      </a:r>
                      <a:r>
                        <a:rPr kumimoji="1" lang="ja-JP" altLang="ja-JP" sz="1100" kern="1200" dirty="0">
                          <a:effectLst/>
                        </a:rPr>
                        <a:t>年６月</a:t>
                      </a:r>
                      <a:r>
                        <a:rPr kumimoji="1" lang="en-US" altLang="ja-JP" sz="1100" kern="1200" dirty="0">
                          <a:effectLst/>
                        </a:rPr>
                        <a:t>18</a:t>
                      </a:r>
                      <a:r>
                        <a:rPr kumimoji="1" lang="ja-JP" altLang="ja-JP" sz="1100" kern="1200" dirty="0">
                          <a:effectLst/>
                        </a:rPr>
                        <a:t>日（火）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50" kern="1200" dirty="0">
                          <a:effectLst/>
                        </a:rPr>
                        <a:t>【</a:t>
                      </a:r>
                      <a:r>
                        <a:rPr kumimoji="1" lang="ja-JP" altLang="ja-JP" sz="1050" kern="1200" dirty="0">
                          <a:effectLst/>
                        </a:rPr>
                        <a:t>福山市</a:t>
                      </a:r>
                      <a:r>
                        <a:rPr kumimoji="1" lang="en-US" altLang="ja-JP" sz="1050" kern="1200" dirty="0">
                          <a:effectLst/>
                        </a:rPr>
                        <a:t>】</a:t>
                      </a:r>
                      <a:r>
                        <a:rPr kumimoji="1" lang="ja-JP" altLang="en-US" sz="1050" kern="1200" dirty="0">
                          <a:effectLst/>
                        </a:rPr>
                        <a:t>福山市東深津町３－２－１３</a:t>
                      </a:r>
                    </a:p>
                    <a:p>
                      <a:pPr algn="l"/>
                      <a:r>
                        <a:rPr kumimoji="1" lang="ja-JP" altLang="en-US" sz="1050" kern="1200" dirty="0">
                          <a:effectLst/>
                        </a:rPr>
                        <a:t>備後地域地場産業振興センター　４Ｆ大会議室</a:t>
                      </a:r>
                      <a:endParaRPr kumimoji="1" lang="en-US" altLang="ja-JP" sz="1050" kern="1200" dirty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86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ja-JP" sz="1100" kern="1200" dirty="0">
                          <a:effectLst/>
                        </a:rPr>
                        <a:t>令和</a:t>
                      </a:r>
                      <a:r>
                        <a:rPr kumimoji="1" lang="ja-JP" altLang="en-US" sz="1100" kern="1200" dirty="0">
                          <a:effectLst/>
                        </a:rPr>
                        <a:t>６</a:t>
                      </a:r>
                      <a:r>
                        <a:rPr kumimoji="1" lang="ja-JP" altLang="ja-JP" sz="1100" kern="1200" dirty="0">
                          <a:effectLst/>
                        </a:rPr>
                        <a:t>年６月</a:t>
                      </a:r>
                      <a:r>
                        <a:rPr kumimoji="1" lang="en-US" altLang="ja-JP" sz="1100" kern="1200" dirty="0">
                          <a:effectLst/>
                        </a:rPr>
                        <a:t>25</a:t>
                      </a:r>
                      <a:r>
                        <a:rPr kumimoji="1" lang="ja-JP" altLang="ja-JP" sz="1100" kern="1200" dirty="0">
                          <a:effectLst/>
                        </a:rPr>
                        <a:t>日（火）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kern="1200" dirty="0">
                          <a:effectLst/>
                        </a:rPr>
                        <a:t>【</a:t>
                      </a:r>
                      <a:r>
                        <a:rPr kumimoji="1" lang="ja-JP" altLang="en-US" sz="1050" kern="1200" dirty="0">
                          <a:effectLst/>
                        </a:rPr>
                        <a:t>三次</a:t>
                      </a:r>
                      <a:r>
                        <a:rPr kumimoji="1" lang="ja-JP" altLang="ja-JP" sz="1050" kern="1200" dirty="0">
                          <a:effectLst/>
                        </a:rPr>
                        <a:t>市</a:t>
                      </a:r>
                      <a:r>
                        <a:rPr kumimoji="1" lang="en-US" altLang="ja-JP" sz="1050" kern="1200" dirty="0">
                          <a:effectLst/>
                        </a:rPr>
                        <a:t>】</a:t>
                      </a:r>
                      <a:r>
                        <a:rPr kumimoji="1" lang="ja-JP" altLang="en-US" sz="1050" kern="1200" dirty="0">
                          <a:effectLst/>
                        </a:rPr>
                        <a:t>三次市十日市南１－２－１８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kern="1200" dirty="0">
                          <a:effectLst/>
                        </a:rPr>
                        <a:t>十日市きんさいセンター</a:t>
                      </a:r>
                      <a:r>
                        <a:rPr kumimoji="1" lang="ja-JP" altLang="ja-JP" sz="1050" kern="1200" dirty="0">
                          <a:effectLst/>
                        </a:rPr>
                        <a:t>　</a:t>
                      </a:r>
                      <a:r>
                        <a:rPr kumimoji="1" lang="ja-JP" altLang="en-US" sz="1050" kern="1200" dirty="0">
                          <a:effectLst/>
                        </a:rPr>
                        <a:t>１</a:t>
                      </a:r>
                      <a:r>
                        <a:rPr kumimoji="1" lang="ja-JP" altLang="ja-JP" sz="1050" kern="1200" dirty="0">
                          <a:effectLst/>
                        </a:rPr>
                        <a:t>Ｆホール</a:t>
                      </a:r>
                      <a:endParaRPr kumimoji="1" lang="en-US" altLang="ja-JP" sz="1050" kern="1200" dirty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06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ja-JP" sz="1100" kern="1200" dirty="0">
                          <a:effectLst/>
                        </a:rPr>
                        <a:t>令和</a:t>
                      </a:r>
                      <a:r>
                        <a:rPr kumimoji="1" lang="ja-JP" altLang="en-US" sz="1100" kern="1200" dirty="0">
                          <a:effectLst/>
                        </a:rPr>
                        <a:t>６</a:t>
                      </a:r>
                      <a:r>
                        <a:rPr kumimoji="1" lang="ja-JP" altLang="ja-JP" sz="1100" kern="1200" dirty="0">
                          <a:effectLst/>
                        </a:rPr>
                        <a:t>年</a:t>
                      </a:r>
                      <a:r>
                        <a:rPr kumimoji="1" lang="ja-JP" altLang="en-US" sz="1100" kern="1200" dirty="0">
                          <a:effectLst/>
                        </a:rPr>
                        <a:t>７</a:t>
                      </a:r>
                      <a:r>
                        <a:rPr kumimoji="1" lang="ja-JP" altLang="ja-JP" sz="1100" kern="1200" dirty="0">
                          <a:effectLst/>
                        </a:rPr>
                        <a:t>月</a:t>
                      </a:r>
                      <a:r>
                        <a:rPr kumimoji="1" lang="ja-JP" altLang="en-US" sz="1100" kern="1200" dirty="0">
                          <a:effectLst/>
                        </a:rPr>
                        <a:t>２</a:t>
                      </a:r>
                      <a:r>
                        <a:rPr kumimoji="1" lang="ja-JP" altLang="ja-JP" sz="1100" kern="1200" dirty="0">
                          <a:effectLst/>
                        </a:rPr>
                        <a:t>日（火）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kern="1200" dirty="0">
                          <a:effectLst/>
                        </a:rPr>
                        <a:t>【</a:t>
                      </a:r>
                      <a:r>
                        <a:rPr kumimoji="1" lang="ja-JP" altLang="ja-JP" sz="1050" kern="1200" dirty="0">
                          <a:effectLst/>
                        </a:rPr>
                        <a:t>広島市</a:t>
                      </a:r>
                      <a:r>
                        <a:rPr kumimoji="1" lang="en-US" altLang="ja-JP" sz="1050" kern="1200" dirty="0">
                          <a:effectLst/>
                        </a:rPr>
                        <a:t>】</a:t>
                      </a:r>
                      <a:r>
                        <a:rPr kumimoji="1" lang="ja-JP" altLang="en-US" sz="1050" kern="1200" dirty="0">
                          <a:effectLst/>
                        </a:rPr>
                        <a:t>広島市中区千田町３－７－４７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050" kern="1200" dirty="0">
                          <a:effectLst/>
                        </a:rPr>
                        <a:t>広島県情報プラザ　２Ｆ第一・第二研修室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" name="角丸四角形 19"/>
          <p:cNvSpPr/>
          <p:nvPr/>
        </p:nvSpPr>
        <p:spPr>
          <a:xfrm>
            <a:off x="120318" y="6085840"/>
            <a:ext cx="6589449" cy="1020661"/>
          </a:xfrm>
          <a:prstGeom prst="roundRect">
            <a:avLst/>
          </a:prstGeom>
          <a:noFill/>
          <a:ln w="381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241852" y="5904500"/>
            <a:ext cx="2992084" cy="323762"/>
          </a:xfrm>
          <a:prstGeom prst="rect">
            <a:avLst/>
          </a:prstGeom>
          <a:solidFill>
            <a:srgbClr val="FFFFFF"/>
          </a:solidFill>
          <a:ln w="222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周辺住民等にお知らせを！</a:t>
            </a:r>
            <a:endParaRPr kumimoji="1" lang="ja-JP" altLang="ja-JP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93010" y="6278844"/>
            <a:ext cx="6644064" cy="79014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360000" rtl="0" eaLnBrk="1" fontAlgn="base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■</a:t>
            </a:r>
            <a:r>
              <a:rPr kumimoji="1" lang="ja-JP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農薬を散布するときは、周辺住民や近隣の農作物栽培者、養蜂家への周知を徹底しましょう。</a:t>
            </a:r>
          </a:p>
          <a:p>
            <a:pPr marL="0" marR="0" lvl="0" indent="0" algn="just" defTabSz="360000" rtl="0" eaLnBrk="1" fontAlgn="base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200" dirty="0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■無人航空機（無人ヘリコプターのみ）により空中散布を行うときは、県へ実施計画書を提出</a:t>
            </a:r>
            <a:endParaRPr lang="en-US" altLang="ja-JP" sz="1200" dirty="0">
              <a:latin typeface="ＭＳ ゴシック" pitchFamily="49" charset="-128"/>
              <a:ea typeface="ＭＳ ゴシック" pitchFamily="49" charset="-128"/>
              <a:cs typeface="ＭＳ Ｐゴシック" pitchFamily="50" charset="-128"/>
            </a:endParaRPr>
          </a:p>
          <a:p>
            <a:pPr marL="0" marR="0" lvl="0" indent="0" defTabSz="360000" rtl="0" eaLnBrk="1" fontAlgn="base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200" dirty="0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　しましょう。</a:t>
            </a:r>
            <a:endParaRPr kumimoji="1" lang="ja-JP" altLang="en-US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itchFamily="49" charset="-128"/>
              <a:ea typeface="ＭＳ ゴシック" pitchFamily="49" charset="-128"/>
              <a:cs typeface="ＭＳ Ｐゴシック" pitchFamily="50" charset="-128"/>
            </a:endParaRPr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241852" y="7302429"/>
            <a:ext cx="4392490" cy="323762"/>
          </a:xfrm>
          <a:prstGeom prst="rect">
            <a:avLst/>
          </a:prstGeom>
          <a:solidFill>
            <a:srgbClr val="FFFFFF"/>
          </a:solidFill>
          <a:ln w="222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購入、使用の前に商品ラベルの確認を！</a:t>
            </a:r>
            <a:endParaRPr kumimoji="1" lang="ja-JP" altLang="ja-JP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120318" y="7645650"/>
            <a:ext cx="5521260" cy="20882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87313" indent="-87313" algn="just" defTabSz="36000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■農薬に関する最新の情報収集に努めましょう。</a:t>
            </a:r>
            <a:endParaRPr lang="en-US" altLang="ja-JP" sz="1200" dirty="0">
              <a:latin typeface="ＭＳ ゴシック" pitchFamily="49" charset="-128"/>
              <a:ea typeface="ＭＳ ゴシック" pitchFamily="49" charset="-128"/>
              <a:cs typeface="ＭＳ Ｐゴシック" pitchFamily="50" charset="-128"/>
            </a:endParaRPr>
          </a:p>
          <a:p>
            <a:pPr marL="87313" lvl="0" indent="-87313" algn="just" defTabSz="36000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■必ず登録農薬（「農林水産省登録第○○○○○号」という</a:t>
            </a:r>
            <a:endParaRPr lang="en-US" altLang="ja-JP" sz="1200" dirty="0">
              <a:latin typeface="ＭＳ ゴシック" pitchFamily="49" charset="-128"/>
              <a:ea typeface="ＭＳ ゴシック" pitchFamily="49" charset="-128"/>
              <a:cs typeface="ＭＳ Ｐゴシック" pitchFamily="50" charset="-128"/>
            </a:endParaRPr>
          </a:p>
          <a:p>
            <a:pPr marL="87313" lvl="0" indent="-87313" algn="just" defTabSz="36000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　記載のある農薬）を使用しましょう。</a:t>
            </a:r>
            <a:endParaRPr kumimoji="1" lang="ja-JP" altLang="en-US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itchFamily="49" charset="-128"/>
              <a:ea typeface="ＭＳ ゴシック" pitchFamily="49" charset="-128"/>
              <a:cs typeface="ＭＳ Ｐゴシック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■農薬の有効期限を確かめて計画的に購入しましょう。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■農薬ラベルに記載された事項（適用作物、使用量・希釈倍率、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使用時期、総使用回数等）を必ず守りましょう。</a:t>
            </a:r>
          </a:p>
          <a:p>
            <a:pPr>
              <a:lnSpc>
                <a:spcPts val="20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■毒物・劇物の農薬を購入するには、印鑑が必要です。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また、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18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才未満の人は購入することができません。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6" name="タイトル 3"/>
          <p:cNvSpPr txBox="1">
            <a:spLocks/>
          </p:cNvSpPr>
          <p:nvPr/>
        </p:nvSpPr>
        <p:spPr>
          <a:xfrm>
            <a:off x="43806" y="432431"/>
            <a:ext cx="6716351" cy="56193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rtlCol="0" anchor="b">
            <a:sp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700"/>
              </a:lnSpc>
            </a:pPr>
            <a:r>
              <a:rPr lang="ja-JP" altLang="en-US" sz="3800" i="1" dirty="0">
                <a:ln w="0"/>
                <a:solidFill>
                  <a:srgbClr val="3015F7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農薬は正しく使いましょう！！</a:t>
            </a:r>
          </a:p>
        </p:txBody>
      </p:sp>
    </p:spTree>
    <p:extLst>
      <p:ext uri="{BB962C8B-B14F-4D97-AF65-F5344CB8AC3E}">
        <p14:creationId xmlns:p14="http://schemas.microsoft.com/office/powerpoint/2010/main" val="3037816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7534" y="6814864"/>
            <a:ext cx="2638892" cy="1821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9831" y="8191186"/>
            <a:ext cx="1053893" cy="966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角丸四角形 18"/>
          <p:cNvSpPr/>
          <p:nvPr/>
        </p:nvSpPr>
        <p:spPr>
          <a:xfrm>
            <a:off x="130641" y="6877705"/>
            <a:ext cx="6593083" cy="2279550"/>
          </a:xfrm>
          <a:prstGeom prst="roundRect">
            <a:avLst>
              <a:gd name="adj" fmla="val 8836"/>
            </a:avLst>
          </a:prstGeom>
          <a:noFill/>
          <a:ln w="381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6" name="Picture 1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7026" y="5177205"/>
            <a:ext cx="1672791" cy="1329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角丸四角形 5"/>
          <p:cNvSpPr/>
          <p:nvPr/>
        </p:nvSpPr>
        <p:spPr>
          <a:xfrm>
            <a:off x="134276" y="332498"/>
            <a:ext cx="6589448" cy="1962081"/>
          </a:xfrm>
          <a:prstGeom prst="roundRect">
            <a:avLst>
              <a:gd name="adj" fmla="val 10788"/>
            </a:avLst>
          </a:prstGeom>
          <a:noFill/>
          <a:ln w="381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0163" y="431002"/>
            <a:ext cx="1994661" cy="1800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正方形/長方形 6"/>
          <p:cNvSpPr/>
          <p:nvPr/>
        </p:nvSpPr>
        <p:spPr>
          <a:xfrm>
            <a:off x="134276" y="556040"/>
            <a:ext cx="4952371" cy="1374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3" indent="-87313" algn="just" defTabSz="360000">
              <a:lnSpc>
                <a:spcPts val="2000"/>
              </a:lnSpc>
              <a:buNone/>
            </a:pPr>
            <a:r>
              <a:rPr lang="ja-JP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■近接ほ場で栽培されている作物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ja-JP" altLang="en-US" sz="1200" dirty="0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学校、公園、住宅地周辺、</a:t>
            </a:r>
            <a:endParaRPr lang="en-US" altLang="ja-JP" sz="1200" dirty="0">
              <a:latin typeface="ＭＳ ゴシック" pitchFamily="49" charset="-128"/>
              <a:ea typeface="ＭＳ ゴシック" pitchFamily="49" charset="-128"/>
              <a:cs typeface="ＭＳ Ｐゴシック" pitchFamily="50" charset="-128"/>
            </a:endParaRPr>
          </a:p>
          <a:p>
            <a:pPr marL="87313" indent="-87313" algn="just" defTabSz="360000">
              <a:lnSpc>
                <a:spcPts val="2000"/>
              </a:lnSpc>
              <a:buNone/>
            </a:pPr>
            <a:r>
              <a:rPr lang="ja-JP" altLang="en-US" sz="1200" dirty="0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　蜜蜂等</a:t>
            </a:r>
            <a:r>
              <a:rPr lang="ja-JP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への農薬飛散防止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対策を徹底</a:t>
            </a:r>
            <a:r>
              <a:rPr lang="ja-JP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しましょう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87313" indent="-87313" algn="just" defTabSz="360000">
              <a:lnSpc>
                <a:spcPts val="2000"/>
              </a:lnSpc>
              <a:buNone/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基準を超える農薬が残留する農作物の販売等は禁止されています。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87313" indent="-87313" algn="just" defTabSz="360000">
              <a:lnSpc>
                <a:spcPts val="2000"/>
              </a:lnSpc>
              <a:buNone/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■クロルピクリンを含有する農薬を使用する時は、農薬揮散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87313" indent="-87313" algn="just" defTabSz="360000">
              <a:lnSpc>
                <a:spcPts val="2000"/>
              </a:lnSpc>
              <a:buNone/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防止対策を徹底しましょう。</a:t>
            </a:r>
            <a:endParaRPr lang="ja-JP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2512364" y="1745426"/>
            <a:ext cx="2232248" cy="438353"/>
          </a:xfrm>
          <a:prstGeom prst="wedgeRoundRectCallout">
            <a:avLst>
              <a:gd name="adj1" fmla="val 56813"/>
              <a:gd name="adj2" fmla="val -96938"/>
              <a:gd name="adj3" fmla="val 16667"/>
            </a:avLst>
          </a:prstGeom>
          <a:noFill/>
          <a:ln w="28575" cmpd="sng">
            <a:solidFill>
              <a:srgbClr val="000000"/>
            </a:solidFill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風の強さ、風向きに注意。</a:t>
            </a:r>
            <a:endParaRPr kumimoji="1" lang="en-US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itchFamily="49" charset="-128"/>
              <a:ea typeface="ＭＳ ゴシック" pitchFamily="49" charset="-128"/>
              <a:cs typeface="ＭＳ Ｐゴシック" pitchFamily="50" charset="-128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334423" y="141155"/>
            <a:ext cx="2340589" cy="323762"/>
          </a:xfrm>
          <a:prstGeom prst="rect">
            <a:avLst/>
          </a:prstGeom>
          <a:solidFill>
            <a:srgbClr val="FFFFFF"/>
          </a:solidFill>
          <a:ln w="222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b="1" dirty="0">
                <a:latin typeface="Century" pitchFamily="18" charset="0"/>
                <a:ea typeface="ＭＳ ゴシック" pitchFamily="49" charset="-128"/>
                <a:cs typeface="ＭＳ Ｐゴシック" pitchFamily="50" charset="-128"/>
              </a:rPr>
              <a:t>飛散防止の徹底を！</a:t>
            </a:r>
            <a:endParaRPr kumimoji="1" lang="ja-JP" altLang="ja-JP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134276" y="2680002"/>
            <a:ext cx="6589448" cy="3834289"/>
          </a:xfrm>
          <a:prstGeom prst="roundRect">
            <a:avLst>
              <a:gd name="adj" fmla="val 8836"/>
            </a:avLst>
          </a:prstGeom>
          <a:noFill/>
          <a:ln w="381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334423" y="2518121"/>
            <a:ext cx="5728388" cy="323762"/>
          </a:xfrm>
          <a:prstGeom prst="rect">
            <a:avLst/>
          </a:prstGeom>
          <a:solidFill>
            <a:srgbClr val="FFFFFF"/>
          </a:solidFill>
          <a:ln w="222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他の容器に移しかえない</a:t>
            </a:r>
            <a:r>
              <a:rPr kumimoji="1" lang="ja-JP" alt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！記帳、保管</a:t>
            </a:r>
            <a:r>
              <a:rPr kumimoji="1" lang="ja-JP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をしっかりと！</a:t>
            </a:r>
            <a:endParaRPr kumimoji="1" lang="ja-JP" altLang="ja-JP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85154" y="2929172"/>
            <a:ext cx="6886667" cy="3388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3" indent="-87313">
              <a:lnSpc>
                <a:spcPts val="20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■毒物である農薬は「医薬用外毒物」、劇物である農薬は「医療用外劇物」の</a:t>
            </a:r>
          </a:p>
          <a:p>
            <a:pPr marL="87313" indent="-87313">
              <a:lnSpc>
                <a:spcPts val="20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表示をした，鍵のかかる専用の保管庫への保管が義務付けられています。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87313" indent="-87313">
              <a:lnSpc>
                <a:spcPts val="20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食品類とは区分して、作業に関係のない者が手にすることのないように！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87313" indent="-87313">
              <a:lnSpc>
                <a:spcPts val="20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■農薬を他の容器（清涼飲料水の容器等）へ移し替えてはいけません。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87313" indent="-87313">
              <a:lnSpc>
                <a:spcPts val="20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■盗難、紛失の場合は、直ちに最寄りの警察署へ、漏れ・流出等で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87313" indent="-87313">
              <a:lnSpc>
                <a:spcPts val="20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多数の人に危害が生じるおそれがあるときは、保健所・警察署・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87313" indent="-87313">
              <a:lnSpc>
                <a:spcPts val="20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消防機関へ届け出ましょう。　</a:t>
            </a:r>
          </a:p>
          <a:p>
            <a:pPr marL="87313" indent="-87313">
              <a:lnSpc>
                <a:spcPts val="20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■保管及び運搬の際は、農薬が漏れたり、流出したりしないよう注意しましょう。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87313" indent="-87313">
              <a:lnSpc>
                <a:spcPts val="20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容器等は完全に密栓し、破損がないことを十分に確認しましょう。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87313" lvl="0" indent="-87313">
              <a:lnSpc>
                <a:spcPts val="20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■不用農薬・空容器等の処理は、産業廃棄物処理業者に処理を委託</a:t>
            </a:r>
          </a:p>
          <a:p>
            <a:pPr marL="87313" lvl="0" indent="-87313">
              <a:lnSpc>
                <a:spcPts val="20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　するなど適切に行いましょう。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87313" lvl="0" indent="-87313">
              <a:lnSpc>
                <a:spcPts val="2000"/>
              </a:lnSpc>
            </a:pPr>
            <a:r>
              <a:rPr lang="ja-JP" altLang="en-US" sz="1200" dirty="0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■農薬の使用簿に必要事項（年月日、場所、作物、農薬名、</a:t>
            </a:r>
          </a:p>
          <a:p>
            <a:pPr marL="87313" lvl="0" indent="-87313">
              <a:lnSpc>
                <a:spcPts val="2000"/>
              </a:lnSpc>
            </a:pPr>
            <a:r>
              <a:rPr lang="ja-JP" altLang="en-US" sz="1200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　使</a:t>
            </a:r>
            <a:r>
              <a:rPr lang="ja-JP" altLang="en-US" sz="1200" dirty="0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用量・希釈倍数等）を記帳しましょう。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14" name="Picture 1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5160" y="2964797"/>
            <a:ext cx="721742" cy="845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306" y="3870961"/>
            <a:ext cx="754736" cy="831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8494" y="5854328"/>
            <a:ext cx="739846" cy="685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334423" y="6737832"/>
            <a:ext cx="2990668" cy="323762"/>
          </a:xfrm>
          <a:prstGeom prst="rect">
            <a:avLst/>
          </a:prstGeom>
          <a:solidFill>
            <a:srgbClr val="FFFFFF"/>
          </a:solidFill>
          <a:ln w="222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b="1" dirty="0">
                <a:latin typeface="Century" pitchFamily="18" charset="0"/>
                <a:ea typeface="ＭＳ ゴシック" pitchFamily="49" charset="-128"/>
                <a:cs typeface="ＭＳ Ｐゴシック" pitchFamily="50" charset="-128"/>
              </a:rPr>
              <a:t>農薬事故を防ぎましょう！</a:t>
            </a:r>
            <a:endParaRPr kumimoji="1" lang="ja-JP" altLang="ja-JP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214587" y="7061594"/>
            <a:ext cx="3766593" cy="2144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■朝夕の涼しい時に散布し、</a:t>
            </a:r>
            <a:r>
              <a:rPr lang="ja-JP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同じ人による２時間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以上の散布作業は避け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ましょう。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  <a:p>
            <a:pPr lv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ja-JP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</a:t>
            </a:r>
            <a:r>
              <a:rPr lang="ja-JP" altLang="en-US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散布中、</a:t>
            </a:r>
            <a:r>
              <a:rPr lang="ja-JP" altLang="ja-JP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めまいや頭痛がしたり</a:t>
            </a:r>
            <a:r>
              <a:rPr lang="ja-JP" altLang="en-US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ja-JP" altLang="ja-JP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気分が少しでも</a:t>
            </a:r>
            <a:endParaRPr lang="en-US" altLang="ja-JP" sz="12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ja-JP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悪くなったりした人は</a:t>
            </a:r>
            <a:r>
              <a:rPr lang="ja-JP" altLang="en-US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ja-JP" altLang="ja-JP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直ちに医師に使用した</a:t>
            </a:r>
            <a:endParaRPr lang="en-US" altLang="ja-JP" sz="12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ja-JP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農薬名を告げて診察を受けましょう。</a:t>
            </a:r>
            <a:endParaRPr lang="en-US" altLang="ja-JP" sz="12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■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散布後は、散布器具・作業衣や身体に農薬が残ら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  <a:p>
            <a:pPr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　ないよう、しっかり洗浄しましょう。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  <a:p>
            <a:pPr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　また、飲酒しないで早く寝ましょう。</a:t>
            </a:r>
            <a:endParaRPr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130641" y="9341144"/>
            <a:ext cx="5735694" cy="432048"/>
          </a:xfrm>
          <a:prstGeom prst="roundRect">
            <a:avLst/>
          </a:prstGeom>
          <a:noFill/>
          <a:ln w="38100" cmpd="dbl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農薬についてのお問い合わせは、県庁農業技術課（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Tel:082-513-3559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）へ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毒物又は劇物についてのお問い合わせは、県庁薬務課（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Tel:082-513-3222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）へ</a:t>
            </a:r>
            <a:endParaRPr lang="ja-JP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5907751" y="9429070"/>
            <a:ext cx="9502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ja-JP" sz="9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Arial"/>
              </a:rPr>
              <a:t>イラスト</a:t>
            </a:r>
            <a:endParaRPr lang="en-US" altLang="ja-JP" sz="9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Arial"/>
            </a:endParaRPr>
          </a:p>
          <a:p>
            <a:pPr algn="just">
              <a:spcAft>
                <a:spcPts val="0"/>
              </a:spcAft>
            </a:pPr>
            <a:r>
              <a:rPr lang="ja-JP" altLang="en-US" sz="9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Arial"/>
              </a:rPr>
              <a:t>ＪＡ</a:t>
            </a:r>
            <a:r>
              <a:rPr lang="ja-JP" altLang="ja-JP" sz="9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全農提供</a:t>
            </a:r>
            <a:endParaRPr lang="ja-JP" altLang="ja-JP" sz="90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40159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310</TotalTime>
  <Words>888</Words>
  <Application>Microsoft Office PowerPoint</Application>
  <PresentationFormat>A4 210 x 297 mm</PresentationFormat>
  <Paragraphs>92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BIZ UDPゴシック</vt:lpstr>
      <vt:lpstr>ＭＳ ゴシック</vt:lpstr>
      <vt:lpstr>Arial</vt:lpstr>
      <vt:lpstr>Calibri</vt:lpstr>
      <vt:lpstr>Calibri Light</vt:lpstr>
      <vt:lpstr>Century</vt:lpstr>
      <vt:lpstr>Office テーマ</vt:lpstr>
      <vt:lpstr>農薬を使用する皆さんへ</vt:lpstr>
      <vt:lpstr>PowerPoint プレゼンテーション</vt:lpstr>
    </vt:vector>
  </TitlesOfParts>
  <Company>広島県庁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農薬を使用する皆さんへ</dc:title>
  <dc:creator>山本 美由記</dc:creator>
  <cp:lastModifiedBy>明莉 吉岡</cp:lastModifiedBy>
  <cp:revision>29</cp:revision>
  <cp:lastPrinted>2024-04-08T01:39:58Z</cp:lastPrinted>
  <dcterms:created xsi:type="dcterms:W3CDTF">2021-12-28T04:07:44Z</dcterms:created>
  <dcterms:modified xsi:type="dcterms:W3CDTF">2024-04-09T07:55:40Z</dcterms:modified>
</cp:coreProperties>
</file>