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4"/>
  </p:notesMasterIdLst>
  <p:handoutMasterIdLst>
    <p:handoutMasterId r:id="rId35"/>
  </p:handoutMasterIdLst>
  <p:sldIdLst>
    <p:sldId id="310" r:id="rId3"/>
    <p:sldId id="311" r:id="rId4"/>
    <p:sldId id="312" r:id="rId5"/>
    <p:sldId id="313" r:id="rId6"/>
    <p:sldId id="314" r:id="rId7"/>
    <p:sldId id="315" r:id="rId8"/>
    <p:sldId id="264" r:id="rId9"/>
    <p:sldId id="265" r:id="rId10"/>
    <p:sldId id="267" r:id="rId11"/>
    <p:sldId id="301" r:id="rId12"/>
    <p:sldId id="269" r:id="rId13"/>
    <p:sldId id="270" r:id="rId14"/>
    <p:sldId id="317" r:id="rId15"/>
    <p:sldId id="318" r:id="rId16"/>
    <p:sldId id="319" r:id="rId17"/>
    <p:sldId id="271" r:id="rId18"/>
    <p:sldId id="275" r:id="rId19"/>
    <p:sldId id="276" r:id="rId20"/>
    <p:sldId id="272" r:id="rId21"/>
    <p:sldId id="273" r:id="rId22"/>
    <p:sldId id="274" r:id="rId23"/>
    <p:sldId id="277" r:id="rId24"/>
    <p:sldId id="278" r:id="rId25"/>
    <p:sldId id="279" r:id="rId26"/>
    <p:sldId id="280" r:id="rId27"/>
    <p:sldId id="287" r:id="rId28"/>
    <p:sldId id="300" r:id="rId29"/>
    <p:sldId id="289" r:id="rId30"/>
    <p:sldId id="290" r:id="rId31"/>
    <p:sldId id="291" r:id="rId32"/>
    <p:sldId id="292" r:id="rId3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FFFFCC"/>
    <a:srgbClr val="CCCCFF"/>
    <a:srgbClr val="FFCCCC"/>
    <a:srgbClr val="CCFFCC"/>
    <a:srgbClr val="CCFFFF"/>
    <a:srgbClr val="0033CC"/>
    <a:srgbClr val="FF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6" autoAdjust="0"/>
    <p:restoredTop sz="64871" autoAdjust="0"/>
  </p:normalViewPr>
  <p:slideViewPr>
    <p:cSldViewPr>
      <p:cViewPr varScale="1">
        <p:scale>
          <a:sx n="77" d="100"/>
          <a:sy n="77" d="100"/>
        </p:scale>
        <p:origin x="2924" y="72"/>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00" d="100"/>
        <a:sy n="100" d="100"/>
      </p:scale>
      <p:origin x="0" y="0"/>
    </p:cViewPr>
  </p:sorterViewPr>
  <p:notesViewPr>
    <p:cSldViewPr>
      <p:cViewPr varScale="1">
        <p:scale>
          <a:sx n="80" d="100"/>
          <a:sy n="80" d="100"/>
        </p:scale>
        <p:origin x="3924" y="76"/>
      </p:cViewPr>
      <p:guideLst/>
    </p:cSldViewPr>
  </p:notesViewPr>
  <p:gridSpacing cx="60128" cy="6012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25265243848972E-2"/>
          <c:y val="0"/>
          <c:w val="0.75163398692810457"/>
          <c:h val="0.88688946015424164"/>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elete val="1"/>
          </c:dLbls>
          <c:val>
            <c:numRef>
              <c:f>'情報提供(４市町）'!$F$20:$F$22</c:f>
              <c:numCache>
                <c:formatCode>0.0_ "%"</c:formatCode>
                <c:ptCount val="3"/>
                <c:pt idx="0">
                  <c:v>85.64</c:v>
                </c:pt>
                <c:pt idx="1">
                  <c:v>12.71</c:v>
                </c:pt>
                <c:pt idx="2">
                  <c:v>1.66</c:v>
                </c:pt>
              </c:numCache>
            </c:numRef>
          </c:val>
        </c:ser>
        <c:ser>
          <c:idx val="1"/>
          <c:order val="1"/>
          <c:tx>
            <c:strRef>
              <c:f>'情報提供(４市町）'!$C$20:$C$22</c:f>
              <c:strCache>
                <c:ptCount val="3"/>
                <c:pt idx="0">
                  <c:v>肯定的な割合</c:v>
                </c:pt>
                <c:pt idx="1">
                  <c:v>肯定的でない割合</c:v>
                </c:pt>
                <c:pt idx="2">
                  <c:v>無</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Lit>
              <c:formatCode>General</c:formatCode>
              <c:ptCount val="1"/>
              <c:pt idx="0">
                <c:v>1</c:v>
              </c:pt>
            </c:numLit>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786" cy="496966"/>
          </a:xfrm>
          <a:prstGeom prst="rect">
            <a:avLst/>
          </a:prstGeom>
        </p:spPr>
        <p:txBody>
          <a:bodyPr vert="horz" lIns="91519" tIns="45760" rIns="91519" bIns="4576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1"/>
            <a:ext cx="2949786" cy="496966"/>
          </a:xfrm>
          <a:prstGeom prst="rect">
            <a:avLst/>
          </a:prstGeom>
        </p:spPr>
        <p:txBody>
          <a:bodyPr vert="horz" lIns="91519" tIns="45760" rIns="91519" bIns="45760" rtlCol="0"/>
          <a:lstStyle>
            <a:lvl1pPr algn="r">
              <a:defRPr sz="1200"/>
            </a:lvl1pPr>
          </a:lstStyle>
          <a:p>
            <a:fld id="{2DDF3459-82DC-46DD-9BF2-80BEAE32143F}" type="datetimeFigureOut">
              <a:rPr kumimoji="1" lang="ja-JP" altLang="en-US" smtClean="0"/>
              <a:t>2023/10/30</a:t>
            </a:fld>
            <a:endParaRPr kumimoji="1" lang="ja-JP" altLang="en-US"/>
          </a:p>
        </p:txBody>
      </p:sp>
      <p:sp>
        <p:nvSpPr>
          <p:cNvPr id="4" name="フッター プレースホルダー 3"/>
          <p:cNvSpPr>
            <a:spLocks noGrp="1"/>
          </p:cNvSpPr>
          <p:nvPr>
            <p:ph type="ftr" sz="quarter" idx="2"/>
          </p:nvPr>
        </p:nvSpPr>
        <p:spPr>
          <a:xfrm>
            <a:off x="3" y="9440647"/>
            <a:ext cx="2949786" cy="496966"/>
          </a:xfrm>
          <a:prstGeom prst="rect">
            <a:avLst/>
          </a:prstGeom>
        </p:spPr>
        <p:txBody>
          <a:bodyPr vert="horz" lIns="91519" tIns="45760" rIns="91519" bIns="4576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6" cy="496966"/>
          </a:xfrm>
          <a:prstGeom prst="rect">
            <a:avLst/>
          </a:prstGeom>
        </p:spPr>
        <p:txBody>
          <a:bodyPr vert="horz" lIns="91519" tIns="45760" rIns="91519" bIns="45760" rtlCol="0" anchor="b"/>
          <a:lstStyle>
            <a:lvl1pPr algn="r">
              <a:defRPr sz="1200"/>
            </a:lvl1pPr>
          </a:lstStyle>
          <a:p>
            <a:fld id="{8C48C32E-A46B-471F-B8DD-9F5729103917}" type="slidenum">
              <a:rPr kumimoji="1" lang="ja-JP" altLang="en-US" smtClean="0"/>
              <a:t>‹#›</a:t>
            </a:fld>
            <a:endParaRPr kumimoji="1" lang="ja-JP" altLang="en-US"/>
          </a:p>
        </p:txBody>
      </p:sp>
    </p:spTree>
    <p:extLst>
      <p:ext uri="{BB962C8B-B14F-4D97-AF65-F5344CB8AC3E}">
        <p14:creationId xmlns:p14="http://schemas.microsoft.com/office/powerpoint/2010/main" val="2031567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786" cy="496966"/>
          </a:xfrm>
          <a:prstGeom prst="rect">
            <a:avLst/>
          </a:prstGeom>
        </p:spPr>
        <p:txBody>
          <a:bodyPr vert="horz" lIns="91519" tIns="45760" rIns="91519" bIns="457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6966"/>
          </a:xfrm>
          <a:prstGeom prst="rect">
            <a:avLst/>
          </a:prstGeom>
        </p:spPr>
        <p:txBody>
          <a:bodyPr vert="horz" lIns="91519" tIns="45760" rIns="91519" bIns="45760" rtlCol="0"/>
          <a:lstStyle>
            <a:lvl1pPr algn="r">
              <a:defRPr sz="1200"/>
            </a:lvl1pPr>
          </a:lstStyle>
          <a:p>
            <a:fld id="{5F7A8A27-3DB8-4EC7-A22B-4E4D4F4CC082}" type="datetimeFigureOut">
              <a:rPr kumimoji="1" lang="ja-JP" altLang="en-US" smtClean="0"/>
              <a:t>2023/10/30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19" tIns="45760" rIns="91519" bIns="45760" rtlCol="0" anchor="ctr"/>
          <a:lstStyle/>
          <a:p>
            <a:endParaRPr lang="ja-JP" altLang="en-US"/>
          </a:p>
        </p:txBody>
      </p:sp>
      <p:sp>
        <p:nvSpPr>
          <p:cNvPr id="5" name="ノート プレースホルダー 4"/>
          <p:cNvSpPr>
            <a:spLocks noGrp="1"/>
          </p:cNvSpPr>
          <p:nvPr>
            <p:ph type="body" sz="quarter" idx="3"/>
          </p:nvPr>
        </p:nvSpPr>
        <p:spPr>
          <a:xfrm>
            <a:off x="680721" y="4721189"/>
            <a:ext cx="5445760" cy="4472703"/>
          </a:xfrm>
          <a:prstGeom prst="rect">
            <a:avLst/>
          </a:prstGeom>
        </p:spPr>
        <p:txBody>
          <a:bodyPr vert="horz" lIns="91519" tIns="45760" rIns="91519" bIns="4576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47"/>
            <a:ext cx="2949786" cy="496966"/>
          </a:xfrm>
          <a:prstGeom prst="rect">
            <a:avLst/>
          </a:prstGeom>
        </p:spPr>
        <p:txBody>
          <a:bodyPr vert="horz" lIns="91519" tIns="45760" rIns="91519" bIns="457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6966"/>
          </a:xfrm>
          <a:prstGeom prst="rect">
            <a:avLst/>
          </a:prstGeom>
        </p:spPr>
        <p:txBody>
          <a:bodyPr vert="horz" lIns="91519" tIns="45760" rIns="91519" bIns="45760" rtlCol="0" anchor="b"/>
          <a:lstStyle>
            <a:lvl1pPr algn="r">
              <a:defRPr sz="1200"/>
            </a:lvl1pPr>
          </a:lstStyle>
          <a:p>
            <a:fld id="{DEEBD4A1-512B-4A9F-9B5B-463F47D1592D}" type="slidenum">
              <a:rPr kumimoji="1" lang="ja-JP" altLang="en-US" smtClean="0"/>
              <a:t>‹#›</a:t>
            </a:fld>
            <a:endParaRPr kumimoji="1" lang="ja-JP" altLang="en-US"/>
          </a:p>
        </p:txBody>
      </p:sp>
    </p:spTree>
    <p:extLst>
      <p:ext uri="{BB962C8B-B14F-4D97-AF65-F5344CB8AC3E}">
        <p14:creationId xmlns:p14="http://schemas.microsoft.com/office/powerpoint/2010/main" val="38402214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23;p3:notes"/>
          <p:cNvSpPr txBox="1">
            <a:spLocks noGrp="1"/>
          </p:cNvSpPr>
          <p:nvPr>
            <p:ph type="body" idx="1"/>
          </p:nvPr>
        </p:nvSpPr>
        <p:spPr>
          <a:xfrm>
            <a:off x="517459" y="4720909"/>
            <a:ext cx="5712160" cy="4096952"/>
          </a:xfrm>
          <a:noFill/>
        </p:spPr>
        <p:txBody>
          <a:bodyPr lIns="82701" tIns="82701" rIns="82701" bIns="82701"/>
          <a:lstStyle/>
          <a:p>
            <a:pPr eaLnBrk="1" hangingPunct="1"/>
            <a:r>
              <a:rPr lang="ja-JP" altLang="en-US" dirty="0">
                <a:latin typeface="+mj-ea"/>
              </a:rPr>
              <a:t>　本日</a:t>
            </a:r>
            <a:r>
              <a:rPr lang="ja-JP" altLang="en-US" dirty="0" smtClean="0">
                <a:latin typeface="+mj-ea"/>
              </a:rPr>
              <a:t>は、「</a:t>
            </a:r>
            <a:r>
              <a:rPr lang="en-US" altLang="ja-JP" dirty="0">
                <a:latin typeface="+mj-ea"/>
              </a:rPr>
              <a:t>『</a:t>
            </a:r>
            <a:r>
              <a:rPr lang="ja-JP" altLang="en-US" dirty="0">
                <a:latin typeface="+mj-ea"/>
              </a:rPr>
              <a:t>親の力</a:t>
            </a:r>
            <a:r>
              <a:rPr lang="en-US" altLang="ja-JP" dirty="0">
                <a:latin typeface="+mj-ea"/>
              </a:rPr>
              <a:t>』</a:t>
            </a:r>
            <a:r>
              <a:rPr lang="ja-JP" altLang="en-US" dirty="0">
                <a:latin typeface="+mj-ea"/>
              </a:rPr>
              <a:t>をまなびあう学習プログラム」ファシリテーター養成講座に御参加いただきありがとうございます。</a:t>
            </a:r>
          </a:p>
          <a:p>
            <a:pPr eaLnBrk="1" hangingPunct="1"/>
            <a:r>
              <a:rPr lang="ja-JP" altLang="en-US" dirty="0">
                <a:latin typeface="+mj-ea"/>
              </a:rPr>
              <a:t>〇〇（所属）の□□（氏名）です。どうぞよろしくお願いします。</a:t>
            </a:r>
            <a:endParaRPr lang="en-US" altLang="ja-JP" dirty="0">
              <a:latin typeface="+mj-ea"/>
            </a:endParaRPr>
          </a:p>
          <a:p>
            <a:pPr eaLnBrk="1" hangingPunct="1"/>
            <a:r>
              <a:rPr lang="ja-JP" altLang="en-US" dirty="0">
                <a:latin typeface="+mj-ea"/>
              </a:rPr>
              <a:t>　</a:t>
            </a:r>
            <a:r>
              <a:rPr lang="ja-JP" altLang="en-US" dirty="0" smtClean="0">
                <a:latin typeface="+mj-ea"/>
              </a:rPr>
              <a:t>広島県</a:t>
            </a:r>
            <a:r>
              <a:rPr lang="ja-JP" altLang="en-US" dirty="0">
                <a:latin typeface="+mj-ea"/>
              </a:rPr>
              <a:t>教育委員会で</a:t>
            </a:r>
            <a:r>
              <a:rPr lang="ja-JP" altLang="en-US" dirty="0" smtClean="0">
                <a:latin typeface="+mj-ea"/>
              </a:rPr>
              <a:t>は、 </a:t>
            </a:r>
            <a:r>
              <a:rPr lang="ja-JP" altLang="en-US" dirty="0">
                <a:latin typeface="+mj-ea"/>
              </a:rPr>
              <a:t>家庭の教育力向上を</a:t>
            </a:r>
            <a:r>
              <a:rPr lang="ja-JP" altLang="en-US" dirty="0" smtClean="0">
                <a:latin typeface="+mj-ea"/>
              </a:rPr>
              <a:t>目指し、「</a:t>
            </a:r>
            <a:r>
              <a:rPr lang="en-US" altLang="ja-JP" dirty="0">
                <a:latin typeface="+mj-ea"/>
              </a:rPr>
              <a:t>『</a:t>
            </a:r>
            <a:r>
              <a:rPr lang="ja-JP" altLang="en-US" dirty="0">
                <a:latin typeface="+mj-ea"/>
              </a:rPr>
              <a:t>親の力</a:t>
            </a:r>
            <a:r>
              <a:rPr lang="en-US" altLang="ja-JP" dirty="0">
                <a:latin typeface="+mj-ea"/>
              </a:rPr>
              <a:t>』</a:t>
            </a:r>
            <a:r>
              <a:rPr lang="ja-JP" altLang="en-US" dirty="0">
                <a:latin typeface="+mj-ea"/>
              </a:rPr>
              <a:t>をまなびあう学習プログラム</a:t>
            </a:r>
            <a:r>
              <a:rPr lang="ja-JP" altLang="en-US" dirty="0" smtClean="0">
                <a:latin typeface="+mj-ea"/>
              </a:rPr>
              <a:t>」、通称、「</a:t>
            </a:r>
            <a:r>
              <a:rPr lang="ja-JP" altLang="en-US" dirty="0">
                <a:latin typeface="+mj-ea"/>
              </a:rPr>
              <a:t>親プロ」といいます</a:t>
            </a:r>
            <a:r>
              <a:rPr lang="ja-JP" altLang="en-US" dirty="0" smtClean="0">
                <a:latin typeface="+mj-ea"/>
              </a:rPr>
              <a:t>が、これ</a:t>
            </a:r>
            <a:r>
              <a:rPr lang="ja-JP" altLang="en-US" dirty="0">
                <a:latin typeface="+mj-ea"/>
              </a:rPr>
              <a:t>を活用した講座が県内各地で実施される</a:t>
            </a:r>
            <a:r>
              <a:rPr lang="ja-JP" altLang="en-US" dirty="0" smtClean="0">
                <a:latin typeface="+mj-ea"/>
              </a:rPr>
              <a:t>よう、様々</a:t>
            </a:r>
            <a:r>
              <a:rPr lang="ja-JP" altLang="en-US" dirty="0">
                <a:latin typeface="+mj-ea"/>
              </a:rPr>
              <a:t>な取組を行って</a:t>
            </a:r>
            <a:r>
              <a:rPr lang="ja-JP" altLang="en-US" dirty="0" smtClean="0">
                <a:latin typeface="+mj-ea"/>
              </a:rPr>
              <a:t>います。</a:t>
            </a:r>
            <a:endParaRPr lang="en-US" altLang="ja-JP" dirty="0">
              <a:latin typeface="+mj-ea"/>
            </a:endParaRPr>
          </a:p>
          <a:p>
            <a:pPr eaLnBrk="1" hangingPunct="1"/>
            <a:r>
              <a:rPr lang="ja-JP" altLang="en-US" dirty="0" smtClean="0">
                <a:latin typeface="+mj-ea"/>
              </a:rPr>
              <a:t>今回、○○市（町）でも、この</a:t>
            </a:r>
            <a:r>
              <a:rPr lang="ja-JP" altLang="en-US" dirty="0">
                <a:latin typeface="+mj-ea"/>
              </a:rPr>
              <a:t>「親プロ」講座を実施していく上で必要なファシリテーターの方を新たに養成していくことと</a:t>
            </a:r>
            <a:r>
              <a:rPr lang="ja-JP" altLang="en-US" dirty="0" smtClean="0">
                <a:latin typeface="+mj-ea"/>
              </a:rPr>
              <a:t>なり、今日</a:t>
            </a:r>
            <a:r>
              <a:rPr lang="ja-JP" altLang="en-US" dirty="0">
                <a:latin typeface="+mj-ea"/>
              </a:rPr>
              <a:t>はみなさんに集まっていただきました。ありがとうございます</a:t>
            </a:r>
            <a:r>
              <a:rPr lang="ja-JP" altLang="en-US" dirty="0" smtClean="0">
                <a:latin typeface="+mj-ea"/>
              </a:rPr>
              <a:t>。</a:t>
            </a:r>
            <a:endParaRPr lang="ja-JP" altLang="en-US" dirty="0">
              <a:latin typeface="+mj-ea"/>
            </a:endParaRPr>
          </a:p>
          <a:p>
            <a:pPr eaLnBrk="1" hangingPunct="1">
              <a:lnSpc>
                <a:spcPct val="120000"/>
              </a:lnSpc>
            </a:pPr>
            <a:r>
              <a:rPr lang="ja-JP" altLang="en-US" sz="1400" dirty="0">
                <a:latin typeface="+mj-ea"/>
              </a:rPr>
              <a:t>　　</a:t>
            </a:r>
          </a:p>
          <a:p>
            <a:pPr eaLnBrk="1" hangingPunct="1">
              <a:lnSpc>
                <a:spcPct val="120000"/>
              </a:lnSpc>
            </a:pPr>
            <a:r>
              <a:rPr lang="ja-JP" altLang="en-US" dirty="0">
                <a:latin typeface="+mj-ea"/>
              </a:rPr>
              <a:t>　それでは</a:t>
            </a:r>
            <a:r>
              <a:rPr lang="ja-JP" altLang="en-US" dirty="0" smtClean="0">
                <a:latin typeface="+mj-ea"/>
              </a:rPr>
              <a:t>まず、今回</a:t>
            </a:r>
            <a:r>
              <a:rPr lang="ja-JP" altLang="en-US" dirty="0">
                <a:latin typeface="+mj-ea"/>
              </a:rPr>
              <a:t>皆さんに取り組んでいただきます</a:t>
            </a:r>
            <a:r>
              <a:rPr lang="ja-JP" altLang="en-US" dirty="0" smtClean="0">
                <a:latin typeface="+mj-ea"/>
              </a:rPr>
              <a:t>「</a:t>
            </a:r>
            <a:r>
              <a:rPr lang="en-US" altLang="ja-JP" dirty="0" smtClean="0">
                <a:latin typeface="+mj-ea"/>
              </a:rPr>
              <a:t>『</a:t>
            </a:r>
            <a:r>
              <a:rPr lang="ja-JP" altLang="en-US" dirty="0" smtClean="0">
                <a:latin typeface="+mj-ea"/>
              </a:rPr>
              <a:t>親</a:t>
            </a:r>
            <a:r>
              <a:rPr lang="ja-JP" altLang="en-US" dirty="0">
                <a:latin typeface="+mj-ea"/>
              </a:rPr>
              <a:t>の</a:t>
            </a:r>
            <a:r>
              <a:rPr lang="ja-JP" altLang="en-US" dirty="0" smtClean="0">
                <a:latin typeface="+mj-ea"/>
              </a:rPr>
              <a:t>力</a:t>
            </a:r>
            <a:r>
              <a:rPr lang="en-US" altLang="ja-JP" dirty="0" smtClean="0">
                <a:latin typeface="+mj-ea"/>
              </a:rPr>
              <a:t>』</a:t>
            </a:r>
            <a:r>
              <a:rPr lang="ja-JP" altLang="en-US" dirty="0" smtClean="0">
                <a:latin typeface="+mj-ea"/>
              </a:rPr>
              <a:t>を</a:t>
            </a:r>
            <a:r>
              <a:rPr lang="ja-JP" altLang="en-US" dirty="0">
                <a:latin typeface="+mj-ea"/>
              </a:rPr>
              <a:t>まなびあう学習プログラム」の概要に</a:t>
            </a:r>
            <a:r>
              <a:rPr lang="ja-JP" altLang="en-US" dirty="0" smtClean="0">
                <a:latin typeface="+mj-ea"/>
              </a:rPr>
              <a:t>ついて、お話し</a:t>
            </a:r>
            <a:r>
              <a:rPr lang="ja-JP" altLang="en-US" dirty="0">
                <a:latin typeface="+mj-ea"/>
              </a:rPr>
              <a:t>します。 </a:t>
            </a:r>
          </a:p>
          <a:p>
            <a:pPr eaLnBrk="1" hangingPunct="1">
              <a:lnSpc>
                <a:spcPct val="120000"/>
              </a:lnSpc>
            </a:pPr>
            <a:r>
              <a:rPr lang="ja-JP" altLang="en-US" dirty="0">
                <a:latin typeface="+mj-ea"/>
              </a:rPr>
              <a:t>　この後のコマ「模擬講座体験」で皆さんに</a:t>
            </a:r>
            <a:r>
              <a:rPr lang="ja-JP" altLang="en-US" dirty="0" smtClean="0">
                <a:latin typeface="+mj-ea"/>
              </a:rPr>
              <a:t>は、子育て</a:t>
            </a:r>
            <a:r>
              <a:rPr lang="ja-JP" altLang="en-US" dirty="0">
                <a:latin typeface="+mj-ea"/>
              </a:rPr>
              <a:t>真</a:t>
            </a:r>
            <a:r>
              <a:rPr lang="ja-JP" altLang="en-US" dirty="0" err="1">
                <a:latin typeface="+mj-ea"/>
              </a:rPr>
              <a:t>っ</a:t>
            </a:r>
            <a:r>
              <a:rPr lang="ja-JP" altLang="en-US" dirty="0">
                <a:latin typeface="+mj-ea"/>
              </a:rPr>
              <a:t>最中の</a:t>
            </a:r>
            <a:r>
              <a:rPr lang="ja-JP" altLang="en-US" dirty="0" smtClean="0">
                <a:latin typeface="+mj-ea"/>
              </a:rPr>
              <a:t>親、参加者</a:t>
            </a:r>
            <a:r>
              <a:rPr lang="ja-JP" altLang="en-US" dirty="0">
                <a:latin typeface="+mj-ea"/>
              </a:rPr>
              <a:t>の役に「変身」して</a:t>
            </a:r>
            <a:r>
              <a:rPr lang="ja-JP" altLang="en-US" dirty="0" smtClean="0">
                <a:latin typeface="+mj-ea"/>
              </a:rPr>
              <a:t>いただいて、「</a:t>
            </a:r>
            <a:r>
              <a:rPr lang="ja-JP" altLang="en-US" dirty="0">
                <a:latin typeface="+mj-ea"/>
              </a:rPr>
              <a:t>親プロ」を体験していただきます</a:t>
            </a:r>
            <a:r>
              <a:rPr lang="ja-JP" altLang="en-US" dirty="0" smtClean="0">
                <a:latin typeface="+mj-ea"/>
              </a:rPr>
              <a:t>。</a:t>
            </a:r>
            <a:endParaRPr lang="en-US" altLang="ja-JP" dirty="0" smtClean="0">
              <a:latin typeface="+mj-ea"/>
            </a:endParaRPr>
          </a:p>
          <a:p>
            <a:pPr eaLnBrk="1" hangingPunct="1">
              <a:lnSpc>
                <a:spcPct val="120000"/>
              </a:lnSpc>
            </a:pPr>
            <a:r>
              <a:rPr lang="ja-JP" altLang="en-US" dirty="0" smtClean="0">
                <a:latin typeface="+mj-ea"/>
              </a:rPr>
              <a:t>　その</a:t>
            </a:r>
            <a:r>
              <a:rPr lang="ja-JP" altLang="en-US" dirty="0">
                <a:latin typeface="+mj-ea"/>
              </a:rPr>
              <a:t>前</a:t>
            </a:r>
            <a:r>
              <a:rPr lang="ja-JP" altLang="en-US" dirty="0" smtClean="0">
                <a:latin typeface="+mj-ea"/>
              </a:rPr>
              <a:t>に、家庭</a:t>
            </a:r>
            <a:r>
              <a:rPr lang="ja-JP" altLang="en-US" dirty="0">
                <a:latin typeface="+mj-ea"/>
              </a:rPr>
              <a:t>教育や子育て</a:t>
            </a:r>
            <a:r>
              <a:rPr lang="ja-JP" altLang="en-US" dirty="0" smtClean="0">
                <a:latin typeface="+mj-ea"/>
              </a:rPr>
              <a:t>を取り巻く状況</a:t>
            </a:r>
            <a:r>
              <a:rPr lang="ja-JP" altLang="en-US" dirty="0">
                <a:latin typeface="+mj-ea"/>
              </a:rPr>
              <a:t>に</a:t>
            </a:r>
            <a:r>
              <a:rPr lang="ja-JP" altLang="en-US" dirty="0" smtClean="0">
                <a:latin typeface="+mj-ea"/>
              </a:rPr>
              <a:t>ついて、また、「</a:t>
            </a:r>
            <a:r>
              <a:rPr lang="ja-JP" altLang="en-US" dirty="0">
                <a:latin typeface="+mj-ea"/>
              </a:rPr>
              <a:t>家庭教育を支援する者」と</a:t>
            </a:r>
            <a:r>
              <a:rPr lang="ja-JP" altLang="en-US" dirty="0" smtClean="0">
                <a:latin typeface="+mj-ea"/>
              </a:rPr>
              <a:t>して、皆さん</a:t>
            </a:r>
            <a:r>
              <a:rPr lang="ja-JP" altLang="en-US" dirty="0">
                <a:latin typeface="+mj-ea"/>
              </a:rPr>
              <a:t>にどのような役割を担っていただくことになるのかを知っていただきたいと思っています</a:t>
            </a:r>
            <a:r>
              <a:rPr lang="ja-JP" altLang="en-US" dirty="0" smtClean="0">
                <a:latin typeface="+mj-ea"/>
              </a:rPr>
              <a:t>ので、これら</a:t>
            </a:r>
            <a:r>
              <a:rPr lang="ja-JP" altLang="en-US" dirty="0">
                <a:latin typeface="+mj-ea"/>
              </a:rPr>
              <a:t>の点を意識して聞いていただければと思います。よろしくお願いします。</a:t>
            </a:r>
          </a:p>
          <a:p>
            <a:endParaRPr lang="ja-JP" altLang="ja-JP" dirty="0" smtClean="0"/>
          </a:p>
        </p:txBody>
      </p:sp>
      <p:sp>
        <p:nvSpPr>
          <p:cNvPr id="29699" name="Google Shape;24;p3:notes"/>
          <p:cNvSpPr>
            <a:spLocks noGrp="1" noRot="1" noChangeAspect="1" noTextEdit="1"/>
          </p:cNvSpPr>
          <p:nvPr>
            <p:ph type="sldImg" idx="2"/>
          </p:nvPr>
        </p:nvSpPr>
        <p:spPr bwMode="auto">
          <a:xfrm>
            <a:off x="919163" y="746125"/>
            <a:ext cx="4968875" cy="37274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3396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pPr eaLnBrk="1" hangingPunct="1"/>
            <a:r>
              <a:rPr lang="ja-JP" altLang="en-US" dirty="0">
                <a:latin typeface="+mj-ea"/>
              </a:rPr>
              <a:t>　特徴の</a:t>
            </a:r>
            <a:r>
              <a:rPr lang="en-US" altLang="ja-JP" dirty="0">
                <a:latin typeface="+mj-ea"/>
              </a:rPr>
              <a:t>1</a:t>
            </a:r>
            <a:r>
              <a:rPr lang="ja-JP" altLang="en-US" dirty="0">
                <a:latin typeface="+mj-ea"/>
              </a:rPr>
              <a:t>点目</a:t>
            </a:r>
            <a:r>
              <a:rPr lang="ja-JP" altLang="en-US" dirty="0" smtClean="0"/>
              <a:t>は、「参加型」ということです。</a:t>
            </a:r>
            <a:endParaRPr lang="en-US" altLang="ja-JP" dirty="0" smtClean="0"/>
          </a:p>
          <a:p>
            <a:pPr eaLnBrk="1" hangingPunct="1"/>
            <a:r>
              <a:rPr lang="ja-JP" altLang="en-US" dirty="0" smtClean="0"/>
              <a:t>　「親の学び」を創り上げるために、成人教育（大人の学び）の考え方をもとに開発されています。</a:t>
            </a:r>
          </a:p>
          <a:p>
            <a:pPr eaLnBrk="1" hangingPunct="1"/>
            <a:endParaRPr lang="en-US" altLang="ja-JP" dirty="0"/>
          </a:p>
          <a:p>
            <a:pPr eaLnBrk="1" hangingPunct="1"/>
            <a:r>
              <a:rPr lang="ja-JP" altLang="en-US" dirty="0" smtClean="0"/>
              <a:t>　学習の方法としては、講演を聴くなどの学習方法ではなく、参加者同士が話し合い、知恵を出し合い、お互いに学び合う、参加者が「学びの主体」となる「参加型学習方法」を採用しています。「寄って」「話して」子育てを振り返り学びあう中で、親が「自ら気づき」「自ら学べる」力を生み出すことが、このプログラムの大きな「ねらい」です。</a:t>
            </a:r>
            <a:endParaRPr lang="en-US" altLang="ja-JP" dirty="0" smtClean="0"/>
          </a:p>
          <a:p>
            <a:pPr eaLnBrk="1" hangingPunct="1"/>
            <a:endParaRPr lang="en-US" altLang="ja-JP" dirty="0"/>
          </a:p>
          <a:p>
            <a:pPr eaLnBrk="1" hangingPunct="1"/>
            <a:r>
              <a:rPr lang="ja-JP" altLang="en-US" dirty="0" smtClean="0"/>
              <a:t>　このプログラムにいわゆる「正解」はありません。</a:t>
            </a:r>
          </a:p>
          <a:p>
            <a:pPr eaLnBrk="1" hangingPunct="1">
              <a:lnSpc>
                <a:spcPct val="120000"/>
              </a:lnSpc>
            </a:pPr>
            <a:r>
              <a:rPr lang="ja-JP" altLang="en-US" dirty="0" smtClean="0"/>
              <a:t>　参加者同士が共感を深めるなかで、それぞれが自分に合った答えを見つけ、「親の力」を高めていく。</a:t>
            </a:r>
            <a:endParaRPr lang="en-US" altLang="ja-JP" dirty="0" smtClean="0"/>
          </a:p>
          <a:p>
            <a:pPr eaLnBrk="1" hangingPunct="1">
              <a:lnSpc>
                <a:spcPct val="120000"/>
              </a:lnSpc>
            </a:pPr>
            <a:r>
              <a:rPr lang="ja-JP" altLang="en-US" dirty="0" smtClean="0"/>
              <a:t>　そして、出会いをきっかけにネットワークがつながっていく－それがこのプログラムの最大の「特徴」です。</a:t>
            </a:r>
          </a:p>
          <a:p>
            <a:pPr eaLnBrk="1" hangingPunct="1">
              <a:lnSpc>
                <a:spcPct val="120000"/>
              </a:lnSpc>
            </a:pPr>
            <a:endParaRPr lang="en-US" altLang="ja-JP" dirty="0"/>
          </a:p>
          <a:p>
            <a:pPr eaLnBrk="1" hangingPunct="1">
              <a:lnSpc>
                <a:spcPct val="120000"/>
              </a:lnSpc>
            </a:pPr>
            <a:r>
              <a:rPr lang="ja-JP" altLang="en-US" dirty="0" smtClean="0"/>
              <a:t>　あふれる子育ての情報に振り回されず、自分にあった方法や考え方を自らで選び取る力をつけてほしいと考えています。</a:t>
            </a:r>
          </a:p>
          <a:p>
            <a:pPr>
              <a:lnSpc>
                <a:spcPct val="150000"/>
              </a:lnSpc>
            </a:pPr>
            <a:endParaRPr lang="en-US" altLang="ja-JP" dirty="0"/>
          </a:p>
        </p:txBody>
      </p:sp>
    </p:spTree>
    <p:extLst>
      <p:ext uri="{BB962C8B-B14F-4D97-AF65-F5344CB8AC3E}">
        <p14:creationId xmlns:p14="http://schemas.microsoft.com/office/powerpoint/2010/main" val="292684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82638"/>
            <a:ext cx="4970463" cy="3729037"/>
          </a:xfrm>
        </p:spPr>
      </p:sp>
      <p:sp>
        <p:nvSpPr>
          <p:cNvPr id="3" name="ノート プレースホルダー 2"/>
          <p:cNvSpPr>
            <a:spLocks noGrp="1"/>
          </p:cNvSpPr>
          <p:nvPr>
            <p:ph type="body" idx="1"/>
          </p:nvPr>
        </p:nvSpPr>
        <p:spPr>
          <a:xfrm>
            <a:off x="693860" y="4548774"/>
            <a:ext cx="5419481" cy="5033963"/>
          </a:xfrm>
        </p:spPr>
        <p:txBody>
          <a:bodyPr/>
          <a:lstStyle/>
          <a:p>
            <a:pPr eaLnBrk="1" hangingPunct="1"/>
            <a:r>
              <a:rPr lang="ja-JP" altLang="en-US" sz="1100" dirty="0">
                <a:latin typeface="+mj-ea"/>
                <a:ea typeface="+mj-ea"/>
              </a:rPr>
              <a:t>　特徴の２点目は、子育て段階に応じたプログラムです。</a:t>
            </a:r>
          </a:p>
          <a:p>
            <a:pPr eaLnBrk="1" hangingPunct="1"/>
            <a:r>
              <a:rPr lang="ja-JP" altLang="en-US" sz="1100" dirty="0">
                <a:latin typeface="+mj-ea"/>
                <a:ea typeface="+mj-ea"/>
              </a:rPr>
              <a:t>　子供の発達段階や、それに伴う親の悩み・不安などに応じて、学習することができます。　</a:t>
            </a:r>
            <a:endParaRPr lang="en-US" altLang="ja-JP" sz="1100" dirty="0">
              <a:latin typeface="+mj-ea"/>
              <a:ea typeface="+mj-ea"/>
            </a:endParaRPr>
          </a:p>
          <a:p>
            <a:pPr eaLnBrk="1" hangingPunct="1"/>
            <a:r>
              <a:rPr lang="ja-JP" altLang="en-US" sz="1100" dirty="0">
                <a:latin typeface="+mj-ea"/>
                <a:ea typeface="+mj-ea"/>
              </a:rPr>
              <a:t>◎　資料の「学習プログラム一覧」を御覧ください。</a:t>
            </a:r>
          </a:p>
          <a:p>
            <a:pPr eaLnBrk="1" hangingPunct="1"/>
            <a:r>
              <a:rPr lang="ja-JP" altLang="en-US" sz="1100" dirty="0">
                <a:latin typeface="+mj-ea"/>
                <a:ea typeface="+mj-ea"/>
              </a:rPr>
              <a:t>　</a:t>
            </a:r>
            <a:endParaRPr lang="en-US" altLang="ja-JP" sz="1100" dirty="0">
              <a:latin typeface="+mj-ea"/>
              <a:ea typeface="+mj-ea"/>
            </a:endParaRPr>
          </a:p>
          <a:p>
            <a:pPr eaLnBrk="1" hangingPunct="1"/>
            <a:r>
              <a:rPr lang="ja-JP" altLang="en-US" sz="1100" dirty="0">
                <a:latin typeface="+mj-ea"/>
                <a:ea typeface="+mj-ea"/>
              </a:rPr>
              <a:t>　子育て段階に応じた</a:t>
            </a:r>
            <a:r>
              <a:rPr lang="en-US" altLang="ja-JP" sz="1100" dirty="0">
                <a:latin typeface="+mj-ea"/>
                <a:ea typeface="+mj-ea"/>
              </a:rPr>
              <a:t>24</a:t>
            </a:r>
            <a:r>
              <a:rPr lang="ja-JP" altLang="en-US" sz="1100" dirty="0">
                <a:latin typeface="+mj-ea"/>
                <a:ea typeface="+mj-ea"/>
              </a:rPr>
              <a:t>の教材、多様化する現代的課題に対応した７教材、親子のコミュニケーションの方法を考える６教材と短時間でできる２教材、アレンジ版を含めて</a:t>
            </a:r>
            <a:r>
              <a:rPr lang="en-US" altLang="ja-JP" sz="1100" dirty="0">
                <a:latin typeface="+mj-ea"/>
                <a:ea typeface="+mj-ea"/>
              </a:rPr>
              <a:t>44</a:t>
            </a:r>
            <a:r>
              <a:rPr lang="ja-JP" altLang="en-US" sz="1100" dirty="0">
                <a:latin typeface="+mj-ea"/>
                <a:ea typeface="+mj-ea"/>
              </a:rPr>
              <a:t>教材（ワークシート）を活用しています。</a:t>
            </a:r>
            <a:endParaRPr lang="en-US" altLang="ja-JP" sz="1100" dirty="0">
              <a:latin typeface="+mj-ea"/>
              <a:ea typeface="+mj-ea"/>
            </a:endParaRPr>
          </a:p>
          <a:p>
            <a:pPr eaLnBrk="1" hangingPunct="1">
              <a:lnSpc>
                <a:spcPct val="120000"/>
              </a:lnSpc>
            </a:pPr>
            <a:r>
              <a:rPr lang="ja-JP" altLang="en-US" sz="1100" dirty="0">
                <a:latin typeface="+mj-ea"/>
                <a:ea typeface="+mj-ea"/>
              </a:rPr>
              <a:t>　中学・高校生などの青少年やまもなく親になる人を対象とした「子育て準備期」では、「自分の親子関係を振り返ったり、親となる自分を想像することで、これからの自分の生き方を考える」ことがねらいです。</a:t>
            </a:r>
            <a:endParaRPr lang="en-US" altLang="ja-JP" sz="1100" dirty="0">
              <a:latin typeface="+mj-ea"/>
              <a:ea typeface="+mj-ea"/>
            </a:endParaRPr>
          </a:p>
          <a:p>
            <a:pPr eaLnBrk="1" hangingPunct="1">
              <a:lnSpc>
                <a:spcPct val="120000"/>
              </a:lnSpc>
            </a:pPr>
            <a:r>
              <a:rPr lang="ja-JP" altLang="en-US" sz="1100" dirty="0">
                <a:latin typeface="+mj-ea"/>
                <a:ea typeface="+mj-ea"/>
              </a:rPr>
              <a:t>　０歳児から小学校の３年生までの親を対象とした「子育て前期」では、 「子供がいる生活を受け入れるとともに、子供の成長の過程を余裕を持って楽しみ、子供をしっかりと受けとめる」ことがねらいです。</a:t>
            </a:r>
            <a:endParaRPr lang="en-US" altLang="ja-JP" sz="1100" dirty="0">
              <a:latin typeface="+mj-ea"/>
              <a:ea typeface="+mj-ea"/>
            </a:endParaRPr>
          </a:p>
          <a:p>
            <a:pPr eaLnBrk="1" hangingPunct="1">
              <a:lnSpc>
                <a:spcPct val="120000"/>
              </a:lnSpc>
            </a:pPr>
            <a:r>
              <a:rPr lang="ja-JP" altLang="en-US" sz="1100" dirty="0">
                <a:latin typeface="+mj-ea"/>
                <a:ea typeface="+mj-ea"/>
              </a:rPr>
              <a:t>　小学校の４年生から中学・高校生の親を対象とした「子育て後期」では、 「子供の成長を見守り、親も共に成長しようとする姿勢を持つ」ことがねらいです。</a:t>
            </a:r>
            <a:endParaRPr lang="en-US" altLang="ja-JP" sz="1100" dirty="0">
              <a:latin typeface="+mj-ea"/>
              <a:ea typeface="+mj-ea"/>
            </a:endParaRPr>
          </a:p>
          <a:p>
            <a:pPr eaLnBrk="1" hangingPunct="1">
              <a:lnSpc>
                <a:spcPct val="120000"/>
              </a:lnSpc>
            </a:pPr>
            <a:r>
              <a:rPr lang="ja-JP" altLang="en-US" sz="1100" dirty="0">
                <a:latin typeface="+mj-ea"/>
                <a:ea typeface="+mj-ea"/>
              </a:rPr>
              <a:t>　そして子育てを支援する方を対象とした「子育て支援期」では、 「自分の体験をもとに若い親達を支援しつつ、共に学ぶ意欲を持つ」ことがねらいです。</a:t>
            </a:r>
            <a:endParaRPr lang="en-US" altLang="ja-JP" sz="1100" dirty="0">
              <a:latin typeface="+mj-ea"/>
              <a:ea typeface="+mj-ea"/>
            </a:endParaRPr>
          </a:p>
          <a:p>
            <a:pPr eaLnBrk="1" hangingPunct="1">
              <a:lnSpc>
                <a:spcPct val="120000"/>
              </a:lnSpc>
            </a:pPr>
            <a:r>
              <a:rPr lang="ja-JP" altLang="en-US" sz="1100" dirty="0">
                <a:latin typeface="+mj-ea"/>
                <a:ea typeface="+mj-ea"/>
              </a:rPr>
              <a:t>　このように、子育て中の親だけでなく、中学・高校生等の将来「親」になる世代やマタニティ期の方、子育てを終了した中高年世代の方まで、幅広い対象の方が学習することのできるプログラムです。</a:t>
            </a:r>
            <a:endParaRPr lang="en-US" altLang="ja-JP" sz="1100" dirty="0">
              <a:latin typeface="+mj-ea"/>
              <a:ea typeface="+mj-ea"/>
            </a:endParaRPr>
          </a:p>
          <a:p>
            <a:pPr eaLnBrk="1" hangingPunct="1">
              <a:lnSpc>
                <a:spcPct val="120000"/>
              </a:lnSpc>
            </a:pPr>
            <a:r>
              <a:rPr lang="ja-JP" altLang="en-US" sz="1100" dirty="0">
                <a:latin typeface="+mj-ea"/>
                <a:ea typeface="+mj-ea"/>
              </a:rPr>
              <a:t>　状況に応じて活用していただければと思います。</a:t>
            </a:r>
          </a:p>
          <a:p>
            <a:pPr eaLnBrk="1" hangingPunct="1">
              <a:lnSpc>
                <a:spcPct val="120000"/>
              </a:lnSpc>
            </a:pPr>
            <a:r>
              <a:rPr lang="ja-JP" altLang="en-US" sz="1100" dirty="0">
                <a:latin typeface="+mj-ea"/>
                <a:ea typeface="+mj-ea"/>
              </a:rPr>
              <a:t>　◎　ワークシートを御覧ください。Ａ３二つ折りのこの形態が一つの単位です。</a:t>
            </a:r>
          </a:p>
          <a:p>
            <a:pPr eaLnBrk="1" hangingPunct="1">
              <a:lnSpc>
                <a:spcPct val="120000"/>
              </a:lnSpc>
            </a:pPr>
            <a:r>
              <a:rPr lang="ja-JP" altLang="en-US" sz="1100" dirty="0">
                <a:latin typeface="+mj-ea"/>
                <a:ea typeface="+mj-ea"/>
              </a:rPr>
              <a:t>　◎　これを進行していくための手引きが、この「学習のすすめ方」です。</a:t>
            </a:r>
            <a:endParaRPr lang="en-US" altLang="ja-JP" sz="1100" dirty="0">
              <a:latin typeface="+mj-ea"/>
              <a:ea typeface="+mj-ea"/>
            </a:endParaRPr>
          </a:p>
          <a:p>
            <a:pPr eaLnBrk="1" hangingPunct="1">
              <a:lnSpc>
                <a:spcPct val="120000"/>
              </a:lnSpc>
            </a:pPr>
            <a:r>
              <a:rPr lang="ja-JP" altLang="en-US" sz="1100" dirty="0">
                <a:latin typeface="+mj-ea"/>
                <a:ea typeface="+mj-ea"/>
              </a:rPr>
              <a:t>　それぞれの学習プログラムの進め方のヒント（展開例）が掲載されています。</a:t>
            </a:r>
            <a:endParaRPr lang="en-US" altLang="ja-JP" sz="1100" dirty="0">
              <a:latin typeface="+mj-ea"/>
              <a:ea typeface="+mj-ea"/>
            </a:endParaRPr>
          </a:p>
          <a:p>
            <a:pPr eaLnBrk="1" hangingPunct="1">
              <a:lnSpc>
                <a:spcPct val="120000"/>
              </a:lnSpc>
            </a:pPr>
            <a:r>
              <a:rPr lang="ja-JP" altLang="en-US" sz="1100" dirty="0">
                <a:latin typeface="+mj-ea"/>
                <a:ea typeface="+mj-ea"/>
              </a:rPr>
              <a:t>　本日お話しさせていただいた内容は、この「すすめ方」に載っていますので、後で読んでおいていただければと思います。</a:t>
            </a: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11</a:t>
            </a:fld>
            <a:endParaRPr kumimoji="1" lang="ja-JP" altLang="en-US"/>
          </a:p>
        </p:txBody>
      </p:sp>
    </p:spTree>
    <p:extLst>
      <p:ext uri="{BB962C8B-B14F-4D97-AF65-F5344CB8AC3E}">
        <p14:creationId xmlns:p14="http://schemas.microsoft.com/office/powerpoint/2010/main" val="180086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t>　特徴の３点目は、身近なエピソードをもとにした内容ということです。</a:t>
            </a:r>
          </a:p>
          <a:p>
            <a:endParaRPr lang="ja-JP" altLang="en-US" sz="1000" dirty="0"/>
          </a:p>
          <a:p>
            <a:r>
              <a:rPr lang="ja-JP" altLang="en-US" sz="1000" dirty="0"/>
              <a:t>　共感を深め、話が進みやすくなるよう、それぞれのテーマに応じた「あるある！」と感じられる、どの御家庭にでもありそうな身近なエピソードをもとに学習します。</a:t>
            </a:r>
          </a:p>
          <a:p>
            <a:endParaRPr lang="ja-JP" altLang="en-US" sz="1000" dirty="0"/>
          </a:p>
          <a:p>
            <a:r>
              <a:rPr lang="ja-JP" altLang="en-US" sz="1000" dirty="0"/>
              <a:t>　ワークシートに楽しいイラストを入れたり、４コママンガにしたりして、より具体的にイメージできるようにしています。</a:t>
            </a:r>
          </a:p>
          <a:p>
            <a:endParaRPr lang="ja-JP" altLang="en-US" sz="1000" dirty="0"/>
          </a:p>
          <a:p>
            <a:pPr eaLnBrk="1" hangingPunct="1"/>
            <a:endParaRPr lang="ja-JP" altLang="en-US" sz="1000"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12</a:t>
            </a:fld>
            <a:endParaRPr kumimoji="1" lang="ja-JP" altLang="en-US"/>
          </a:p>
        </p:txBody>
      </p:sp>
    </p:spTree>
    <p:extLst>
      <p:ext uri="{BB962C8B-B14F-4D97-AF65-F5344CB8AC3E}">
        <p14:creationId xmlns:p14="http://schemas.microsoft.com/office/powerpoint/2010/main" val="292665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dirty="0" smtClean="0">
                <a:latin typeface="+mj-ea"/>
                <a:ea typeface="+mj-ea"/>
              </a:rPr>
              <a:t>　次に、乳幼児</a:t>
            </a:r>
            <a:r>
              <a:rPr lang="ja-JP" altLang="en-US" dirty="0">
                <a:latin typeface="+mj-ea"/>
                <a:ea typeface="+mj-ea"/>
              </a:rPr>
              <a:t>をもつ親に対応した</a:t>
            </a:r>
            <a:r>
              <a:rPr lang="ja-JP" altLang="en-US" dirty="0" smtClean="0">
                <a:latin typeface="+mj-ea"/>
                <a:ea typeface="+mj-ea"/>
              </a:rPr>
              <a:t>教材に</a:t>
            </a:r>
            <a:r>
              <a:rPr lang="ja-JP" altLang="en-US" dirty="0">
                <a:latin typeface="+mj-ea"/>
                <a:ea typeface="+mj-ea"/>
              </a:rPr>
              <a:t>ついて御説明します。</a:t>
            </a:r>
          </a:p>
          <a:p>
            <a:pPr eaLnBrk="1" hangingPunct="1">
              <a:lnSpc>
                <a:spcPct val="150000"/>
              </a:lnSpc>
            </a:pPr>
            <a:endParaRPr lang="en-US" altLang="ja-JP" dirty="0">
              <a:latin typeface="+mj-ea"/>
              <a:ea typeface="+mj-ea"/>
            </a:endParaRPr>
          </a:p>
          <a:p>
            <a:pPr eaLnBrk="1" hangingPunct="1">
              <a:lnSpc>
                <a:spcPct val="150000"/>
              </a:lnSpc>
            </a:pPr>
            <a:r>
              <a:rPr lang="ja-JP" altLang="en-US" dirty="0" smtClean="0">
                <a:latin typeface="+mj-ea"/>
                <a:ea typeface="+mj-ea"/>
              </a:rPr>
              <a:t>　「親子コミュニケーション応援編」には、三つの特徴があります。</a:t>
            </a:r>
            <a:endParaRPr lang="en-US" altLang="ja-JP" dirty="0" smtClean="0">
              <a:latin typeface="+mj-ea"/>
              <a:ea typeface="+mj-ea"/>
            </a:endParaRPr>
          </a:p>
          <a:p>
            <a:pPr eaLnBrk="1" hangingPunct="1">
              <a:lnSpc>
                <a:spcPct val="150000"/>
              </a:lnSpc>
            </a:pPr>
            <a:endParaRPr lang="en-US" altLang="ja-JP" dirty="0" smtClean="0">
              <a:latin typeface="+mj-ea"/>
              <a:ea typeface="+mj-ea"/>
            </a:endParaRPr>
          </a:p>
          <a:p>
            <a:pPr eaLnBrk="1" hangingPunct="1">
              <a:lnSpc>
                <a:spcPct val="150000"/>
              </a:lnSpc>
            </a:pPr>
            <a:r>
              <a:rPr lang="ja-JP" altLang="en-US" dirty="0" smtClean="0">
                <a:latin typeface="+mj-ea"/>
                <a:ea typeface="+mj-ea"/>
              </a:rPr>
              <a:t>　一つ目は、「乳幼児をもつ保護者の悩みに対応している教材であること」</a:t>
            </a:r>
            <a:endParaRPr lang="en-US" altLang="ja-JP" dirty="0" smtClean="0">
              <a:latin typeface="+mj-ea"/>
              <a:ea typeface="+mj-ea"/>
            </a:endParaRPr>
          </a:p>
          <a:p>
            <a:pPr eaLnBrk="1" hangingPunct="1">
              <a:lnSpc>
                <a:spcPct val="150000"/>
              </a:lnSpc>
            </a:pPr>
            <a:r>
              <a:rPr lang="ja-JP" altLang="en-US" dirty="0" smtClean="0">
                <a:latin typeface="+mj-ea"/>
                <a:ea typeface="+mj-ea"/>
              </a:rPr>
              <a:t>　二つ目は、「子供の気持ちを理解し、日頃の子育てを振り返る内容であること」</a:t>
            </a:r>
            <a:endParaRPr lang="en-US" altLang="ja-JP" dirty="0" smtClean="0">
              <a:latin typeface="+mj-ea"/>
              <a:ea typeface="+mj-ea"/>
            </a:endParaRPr>
          </a:p>
          <a:p>
            <a:pPr eaLnBrk="1" hangingPunct="1">
              <a:lnSpc>
                <a:spcPct val="150000"/>
              </a:lnSpc>
            </a:pPr>
            <a:r>
              <a:rPr lang="ja-JP" altLang="en-US" dirty="0" smtClean="0">
                <a:latin typeface="+mj-ea"/>
                <a:ea typeface="+mj-ea"/>
              </a:rPr>
              <a:t>　三つ目は、「子供との</a:t>
            </a:r>
            <a:r>
              <a:rPr lang="ja-JP" altLang="en-US" dirty="0">
                <a:latin typeface="+mj-ea"/>
                <a:ea typeface="+mj-ea"/>
              </a:rPr>
              <a:t>関</a:t>
            </a:r>
            <a:r>
              <a:rPr lang="ja-JP" altLang="en-US" dirty="0" smtClean="0">
                <a:latin typeface="+mj-ea"/>
                <a:ea typeface="+mj-ea"/>
              </a:rPr>
              <a:t>わり方の具体を情報提供するものであること」です。</a:t>
            </a:r>
            <a:endParaRPr lang="en-US" altLang="ja-JP" dirty="0" smtClean="0">
              <a:latin typeface="+mj-ea"/>
              <a:ea typeface="+mj-ea"/>
            </a:endParaRPr>
          </a:p>
          <a:p>
            <a:pPr eaLnBrk="1" hangingPunct="1">
              <a:lnSpc>
                <a:spcPct val="150000"/>
              </a:lnSpc>
            </a:pPr>
            <a:r>
              <a:rPr lang="ja-JP" altLang="en-US" dirty="0" smtClean="0">
                <a:latin typeface="+mj-ea"/>
                <a:ea typeface="+mj-ea"/>
              </a:rPr>
              <a:t>　特に三つ目の、「子供との</a:t>
            </a:r>
            <a:r>
              <a:rPr lang="ja-JP" altLang="en-US" dirty="0">
                <a:latin typeface="+mj-ea"/>
                <a:ea typeface="+mj-ea"/>
              </a:rPr>
              <a:t>関</a:t>
            </a:r>
            <a:r>
              <a:rPr lang="ja-JP" altLang="en-US" dirty="0" smtClean="0">
                <a:latin typeface="+mj-ea"/>
                <a:ea typeface="+mj-ea"/>
              </a:rPr>
              <a:t>わり方の具体を情報提供するものであること」が大きな特徴です。</a:t>
            </a:r>
            <a:endParaRPr lang="en-US" altLang="ja-JP" dirty="0" smtClean="0">
              <a:latin typeface="+mj-ea"/>
              <a:ea typeface="+mj-ea"/>
            </a:endParaRPr>
          </a:p>
          <a:p>
            <a:pPr eaLnBrk="1" hangingPunct="1">
              <a:lnSpc>
                <a:spcPct val="150000"/>
              </a:lnSpc>
            </a:pPr>
            <a:endParaRPr lang="en-US" altLang="ja-JP" dirty="0" smtClean="0">
              <a:latin typeface="+mj-ea"/>
              <a:ea typeface="+mj-ea"/>
            </a:endParaRPr>
          </a:p>
          <a:p>
            <a:pPr eaLnBrk="1" hangingPunct="1">
              <a:lnSpc>
                <a:spcPct val="150000"/>
              </a:lnSpc>
            </a:pPr>
            <a:r>
              <a:rPr lang="ja-JP" altLang="en-US" dirty="0" smtClean="0">
                <a:latin typeface="+mj-ea"/>
                <a:ea typeface="+mj-ea"/>
              </a:rPr>
              <a:t>　「親プロ」ファシリテーターの皆様には、この教材を、先ほど、御説明した「親プロ」と同じ形式で行いながら</a:t>
            </a:r>
            <a:endParaRPr lang="en-US" altLang="ja-JP" dirty="0" smtClean="0">
              <a:latin typeface="+mj-ea"/>
              <a:ea typeface="+mj-ea"/>
            </a:endParaRPr>
          </a:p>
          <a:p>
            <a:pPr eaLnBrk="1" hangingPunct="1">
              <a:lnSpc>
                <a:spcPct val="150000"/>
              </a:lnSpc>
            </a:pPr>
            <a:r>
              <a:rPr lang="ja-JP" altLang="en-US" dirty="0" smtClean="0">
                <a:latin typeface="+mj-ea"/>
                <a:ea typeface="+mj-ea"/>
              </a:rPr>
              <a:t>　子供の気持ちに共感した関わり方、コミュニケーションの方法を具体的に考える教材であることを念頭に講座の進行をお願いしたいと思います。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13</a:t>
            </a:fld>
            <a:endParaRPr kumimoji="1" lang="ja-JP" altLang="en-US"/>
          </a:p>
        </p:txBody>
      </p:sp>
    </p:spTree>
    <p:extLst>
      <p:ext uri="{BB962C8B-B14F-4D97-AF65-F5344CB8AC3E}">
        <p14:creationId xmlns:p14="http://schemas.microsoft.com/office/powerpoint/2010/main" val="331219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　乳幼児の保護者を対象とした短時間でできる教材を紹介します。</a:t>
            </a:r>
            <a:endParaRPr kumimoji="1" lang="en-US" altLang="ja-JP" dirty="0" smtClean="0">
              <a:latin typeface="+mj-ea"/>
              <a:ea typeface="+mj-ea"/>
            </a:endParaRPr>
          </a:p>
          <a:p>
            <a:endParaRPr kumimoji="1" lang="en-US" altLang="ja-JP" dirty="0" smtClean="0">
              <a:latin typeface="+mj-ea"/>
              <a:ea typeface="+mj-ea"/>
            </a:endParaRPr>
          </a:p>
          <a:p>
            <a:r>
              <a:rPr kumimoji="1" lang="ja-JP" altLang="en-US" dirty="0" smtClean="0">
                <a:latin typeface="+mj-ea"/>
                <a:ea typeface="+mj-ea"/>
              </a:rPr>
              <a:t>　これは、ネウボラや子育て支援センター等において、</a:t>
            </a:r>
            <a:r>
              <a:rPr lang="ja-JP" altLang="en-US" dirty="0" smtClean="0">
                <a:latin typeface="+mj-ea"/>
                <a:ea typeface="+mj-ea"/>
              </a:rPr>
              <a:t>子育て</a:t>
            </a:r>
            <a:r>
              <a:rPr lang="ja-JP" altLang="en-US" dirty="0">
                <a:latin typeface="+mj-ea"/>
                <a:ea typeface="+mj-ea"/>
              </a:rPr>
              <a:t>期の早い段階で「親プロ」を体験してもらうこと</a:t>
            </a:r>
            <a:r>
              <a:rPr lang="ja-JP" altLang="en-US" dirty="0" smtClean="0">
                <a:latin typeface="+mj-ea"/>
                <a:ea typeface="+mj-ea"/>
              </a:rPr>
              <a:t>で、</a:t>
            </a:r>
            <a:r>
              <a:rPr kumimoji="1" lang="ja-JP" altLang="en-US" dirty="0" smtClean="0">
                <a:latin typeface="+mj-ea"/>
                <a:ea typeface="+mj-ea"/>
              </a:rPr>
              <a:t>できるだけ多くの方に支援を届けたいという思いで作られました。</a:t>
            </a:r>
            <a:endParaRPr kumimoji="1" lang="en-US" altLang="ja-JP" dirty="0" smtClean="0">
              <a:latin typeface="+mj-ea"/>
              <a:ea typeface="+mj-ea"/>
            </a:endParaRPr>
          </a:p>
          <a:p>
            <a:r>
              <a:rPr kumimoji="1" lang="ja-JP" altLang="en-US" noProof="0" dirty="0" smtClean="0">
                <a:latin typeface="+mj-ea"/>
                <a:ea typeface="+mj-ea"/>
              </a:rPr>
              <a:t>　短時間でサイコロやカードを使ってテーマを決め、悩みなどを話し合ってもらうことで、自分の子育てを振り返る機会としてもらいたいと考えています。</a:t>
            </a:r>
            <a:endParaRPr kumimoji="1" lang="en-US" altLang="ja-JP" noProof="0"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14</a:t>
            </a:fld>
            <a:endParaRPr kumimoji="1" lang="ja-JP" altLang="en-US"/>
          </a:p>
        </p:txBody>
      </p:sp>
    </p:spTree>
    <p:extLst>
      <p:ext uri="{BB962C8B-B14F-4D97-AF65-F5344CB8AC3E}">
        <p14:creationId xmlns:p14="http://schemas.microsoft.com/office/powerpoint/2010/main" val="1764759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9143" y="4727457"/>
            <a:ext cx="5445760" cy="4472703"/>
          </a:xfrm>
        </p:spPr>
        <p:txBody>
          <a:bodyPr/>
          <a:lstStyle/>
          <a:p>
            <a:r>
              <a:rPr kumimoji="1" lang="ja-JP" altLang="en-US" dirty="0" smtClean="0">
                <a:latin typeface="+mj-ea"/>
                <a:ea typeface="+mj-ea"/>
              </a:rPr>
              <a:t>　「デジタル時代の子育て」という教材は、</a:t>
            </a:r>
            <a:r>
              <a:rPr kumimoji="1" lang="ja-JP" altLang="en-US" noProof="0" dirty="0" smtClean="0">
                <a:latin typeface="+mj-ea"/>
                <a:ea typeface="+mj-ea"/>
              </a:rPr>
              <a:t>スマートフォン等のデジタル機器の見せ方や遊ばせ方について話し合い、スマホ時代の子育てについて考えながら、不安や悩みなどを話し合ってもらうことで、自分の子育てを振り返る機会としてもらいたいと考えています。</a:t>
            </a:r>
            <a:endParaRPr kumimoji="1" lang="en-US" altLang="ja-JP" noProof="0" dirty="0" smtClean="0">
              <a:latin typeface="+mj-ea"/>
              <a:ea typeface="+mj-ea"/>
            </a:endParaRPr>
          </a:p>
          <a:p>
            <a:r>
              <a:rPr lang="ja-JP" altLang="en-US" dirty="0">
                <a:latin typeface="+mj-ea"/>
                <a:ea typeface="+mj-ea"/>
              </a:rPr>
              <a:t>　</a:t>
            </a:r>
            <a:endParaRPr lang="en-US" altLang="ja-JP" dirty="0" smtClean="0">
              <a:latin typeface="+mj-ea"/>
              <a:ea typeface="+mj-ea"/>
            </a:endParaRPr>
          </a:p>
          <a:p>
            <a:r>
              <a:rPr lang="ja-JP" altLang="en-US" dirty="0">
                <a:latin typeface="+mj-ea"/>
                <a:ea typeface="+mj-ea"/>
              </a:rPr>
              <a:t>　</a:t>
            </a:r>
            <a:r>
              <a:rPr lang="ja-JP" altLang="en-US" dirty="0" smtClean="0">
                <a:latin typeface="+mj-ea"/>
                <a:ea typeface="+mj-ea"/>
              </a:rPr>
              <a:t>★大型モニターやプロジェクターでの投影が可能なデジタル版、スマートフォンでの参加も可能なオンライン版の教材もあります。</a:t>
            </a:r>
            <a:endParaRPr kumimoji="1" lang="en-US" altLang="ja-JP" noProof="0"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15</a:t>
            </a:fld>
            <a:endParaRPr kumimoji="1" lang="ja-JP" altLang="en-US"/>
          </a:p>
        </p:txBody>
      </p:sp>
    </p:spTree>
    <p:extLst>
      <p:ext uri="{BB962C8B-B14F-4D97-AF65-F5344CB8AC3E}">
        <p14:creationId xmlns:p14="http://schemas.microsoft.com/office/powerpoint/2010/main" val="2207108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36206" y="4721188"/>
            <a:ext cx="5477134" cy="4803155"/>
          </a:xfrm>
        </p:spPr>
        <p:txBody>
          <a:bodyPr/>
          <a:lstStyle/>
          <a:p>
            <a:pPr eaLnBrk="1" hangingPunct="1"/>
            <a:r>
              <a:rPr lang="ja-JP" altLang="en-US" sz="1100" dirty="0">
                <a:latin typeface="+mj-ea"/>
                <a:ea typeface="+mj-ea"/>
                <a:cs typeface="MSP明朝"/>
              </a:rPr>
              <a:t>　特徴の４点目は、学習の促進役といわれる「ファシリテーター」が講座の進行役を務めるということです。</a:t>
            </a:r>
          </a:p>
          <a:p>
            <a:pPr eaLnBrk="1" hangingPunct="1"/>
            <a:r>
              <a:rPr lang="ja-JP" altLang="en-US" sz="1100" dirty="0">
                <a:latin typeface="+mj-ea"/>
                <a:ea typeface="+mj-ea"/>
                <a:cs typeface="MSP明朝"/>
              </a:rPr>
              <a:t>　県または、（今回のように）市や町の養成講座を修了された方が、令和４年度末現在で</a:t>
            </a:r>
            <a:r>
              <a:rPr lang="en-US" altLang="ja-JP" sz="1100" dirty="0">
                <a:latin typeface="+mj-ea"/>
                <a:ea typeface="+mj-ea"/>
                <a:cs typeface="MSP明朝"/>
              </a:rPr>
              <a:t>2,446</a:t>
            </a:r>
            <a:r>
              <a:rPr lang="ja-JP" altLang="en-US" sz="1100" dirty="0">
                <a:latin typeface="+mj-ea"/>
                <a:ea typeface="+mj-ea"/>
                <a:cs typeface="MSP明朝"/>
              </a:rPr>
              <a:t>人おられ、各地域で活動されています。</a:t>
            </a:r>
          </a:p>
          <a:p>
            <a:pPr eaLnBrk="1" hangingPunct="1"/>
            <a:r>
              <a:rPr lang="ja-JP" altLang="en-US" sz="1100" dirty="0">
                <a:latin typeface="+mj-ea"/>
                <a:ea typeface="+mj-ea"/>
                <a:cs typeface="MSP明朝"/>
              </a:rPr>
              <a:t>　参加者のみなさんが安心して話をしたり、聞いたりしながら、学習の効果が高まるよう工夫し、お手伝いするのがファシリテーターの役割です。</a:t>
            </a:r>
            <a:endParaRPr lang="en-US" altLang="ja-JP" sz="1100" dirty="0">
              <a:latin typeface="+mj-ea"/>
              <a:ea typeface="+mj-ea"/>
              <a:cs typeface="MSP明朝"/>
            </a:endParaRPr>
          </a:p>
          <a:p>
            <a:pPr eaLnBrk="1" hangingPunct="1"/>
            <a:r>
              <a:rPr lang="ja-JP" altLang="en-US" sz="1100" dirty="0">
                <a:latin typeface="+mj-ea"/>
                <a:ea typeface="+mj-ea"/>
                <a:cs typeface="MSP明朝"/>
              </a:rPr>
              <a:t>　具体的には、ここに示しているようなことを大切にして役割を務めていただくことになります。</a:t>
            </a:r>
            <a:endParaRPr lang="en-US" altLang="ja-JP" sz="1100" dirty="0">
              <a:latin typeface="+mj-ea"/>
              <a:ea typeface="+mj-ea"/>
              <a:cs typeface="MSP明朝"/>
            </a:endParaRPr>
          </a:p>
          <a:p>
            <a:pPr eaLnBrk="1" hangingPunct="1"/>
            <a:endParaRPr lang="ja-JP" altLang="en-US" sz="1100" dirty="0">
              <a:latin typeface="+mj-ea"/>
              <a:ea typeface="+mj-ea"/>
              <a:cs typeface="MSP明朝"/>
            </a:endParaRPr>
          </a:p>
          <a:p>
            <a:pPr eaLnBrk="1" hangingPunct="1"/>
            <a:r>
              <a:rPr lang="ja-JP" altLang="en-US" sz="1100" dirty="0">
                <a:latin typeface="+mj-ea"/>
                <a:ea typeface="+mj-ea"/>
                <a:cs typeface="MSP明朝"/>
              </a:rPr>
              <a:t>　①　「自ら気づきまなぶ力」を引き出しましょう。</a:t>
            </a:r>
            <a:endParaRPr lang="en-US" altLang="ja-JP" sz="1100" dirty="0">
              <a:latin typeface="+mj-ea"/>
              <a:ea typeface="+mj-ea"/>
              <a:cs typeface="MSP明朝"/>
            </a:endParaRPr>
          </a:p>
          <a:p>
            <a:pPr eaLnBrk="1" hangingPunct="1"/>
            <a:r>
              <a:rPr lang="ja-JP" altLang="en-US" sz="1100" dirty="0">
                <a:latin typeface="+mj-ea"/>
                <a:ea typeface="+mj-ea"/>
                <a:cs typeface="MSP明朝"/>
              </a:rPr>
              <a:t>　参加者はだれでも「自ら気づきまなぶ」力を持っています。その力を最大限に引き出すように工夫し、学びを促進することがファシリテーターの最大の務めです。</a:t>
            </a:r>
          </a:p>
          <a:p>
            <a:pPr eaLnBrk="1" hangingPunct="1"/>
            <a:r>
              <a:rPr lang="ja-JP" altLang="en-US" sz="1100" dirty="0">
                <a:latin typeface="+mj-ea"/>
                <a:ea typeface="+mj-ea"/>
                <a:cs typeface="MSP明朝"/>
              </a:rPr>
              <a:t>　②　語り手ではなく、聞き手になりましょう。</a:t>
            </a:r>
          </a:p>
          <a:p>
            <a:pPr eaLnBrk="1" hangingPunct="1"/>
            <a:r>
              <a:rPr lang="ja-JP" altLang="en-US" sz="1100" dirty="0">
                <a:latin typeface="+mj-ea"/>
                <a:ea typeface="+mj-ea"/>
                <a:cs typeface="MSP明朝"/>
              </a:rPr>
              <a:t>　ファシリテーターは語り手ではなく、聞き手です。「ふんふん」と相槌を打つだけで、話す方は「わかってくれている」「受けとめられている」と安心してもっと話したくなります。</a:t>
            </a:r>
            <a:endParaRPr lang="en-US" altLang="ja-JP" sz="1100" dirty="0">
              <a:latin typeface="+mj-ea"/>
              <a:ea typeface="+mj-ea"/>
              <a:cs typeface="MSP明朝"/>
            </a:endParaRPr>
          </a:p>
          <a:p>
            <a:pPr eaLnBrk="1" hangingPunct="1"/>
            <a:r>
              <a:rPr lang="ja-JP" altLang="en-US" sz="1100" dirty="0">
                <a:latin typeface="+mj-ea"/>
                <a:ea typeface="+mj-ea"/>
                <a:cs typeface="MSP明朝"/>
              </a:rPr>
              <a:t>　そして話しているうちに、自分のなかで「問題点」がだんだん整理され、はっきりしてきます。</a:t>
            </a:r>
          </a:p>
          <a:p>
            <a:pPr eaLnBrk="1" hangingPunct="1"/>
            <a:r>
              <a:rPr lang="ja-JP" altLang="en-US" sz="1100" dirty="0">
                <a:latin typeface="+mj-ea"/>
                <a:ea typeface="+mj-ea"/>
                <a:cs typeface="MSP明朝"/>
              </a:rPr>
              <a:t>　③　力の均衡（パワーバランス）を大切にしましょう。</a:t>
            </a:r>
          </a:p>
          <a:p>
            <a:pPr eaLnBrk="1" hangingPunct="1"/>
            <a:r>
              <a:rPr lang="ja-JP" altLang="en-US" sz="1100" dirty="0">
                <a:latin typeface="+mj-ea"/>
                <a:ea typeface="+mj-ea"/>
                <a:cs typeface="MSP明朝"/>
              </a:rPr>
              <a:t>　参加者は、ファシリテーターも含めてみな対等な関係です。ファシリテーターは「教師」や「リーダー」ではありません。</a:t>
            </a:r>
            <a:endParaRPr lang="en-US" altLang="ja-JP" sz="1100" dirty="0">
              <a:latin typeface="+mj-ea"/>
              <a:ea typeface="+mj-ea"/>
              <a:cs typeface="MSP明朝"/>
            </a:endParaRPr>
          </a:p>
          <a:p>
            <a:pPr eaLnBrk="1" hangingPunct="1"/>
            <a:r>
              <a:rPr lang="ja-JP" altLang="en-US" sz="1100" dirty="0">
                <a:latin typeface="+mj-ea"/>
                <a:ea typeface="+mj-ea"/>
                <a:cs typeface="MSP明朝"/>
              </a:rPr>
              <a:t>　ファシリテーターが「強い力」を持たないように、和やかな雰囲気づくりに気を配りましょう。</a:t>
            </a:r>
          </a:p>
          <a:p>
            <a:pPr eaLnBrk="1" hangingPunct="1"/>
            <a:r>
              <a:rPr lang="ja-JP" altLang="en-US" sz="1100" dirty="0">
                <a:latin typeface="+mj-ea"/>
                <a:ea typeface="+mj-ea"/>
                <a:cs typeface="MSP明朝"/>
              </a:rPr>
              <a:t>　④　ファシリテーターは、参加者同士をつなぐコーディネーターでもあります。</a:t>
            </a:r>
          </a:p>
          <a:p>
            <a:pPr eaLnBrk="1" hangingPunct="1"/>
            <a:r>
              <a:rPr lang="ja-JP" altLang="en-US" sz="1100" dirty="0">
                <a:latin typeface="+mj-ea"/>
                <a:ea typeface="+mj-ea"/>
                <a:cs typeface="MSP明朝"/>
              </a:rPr>
              <a:t>　⑤　深刻な問題は関係機関を紹介しましょう。</a:t>
            </a:r>
          </a:p>
          <a:p>
            <a:pPr eaLnBrk="1" hangingPunct="1"/>
            <a:r>
              <a:rPr lang="ja-JP" altLang="en-US" sz="1100" dirty="0">
                <a:latin typeface="+mj-ea"/>
                <a:ea typeface="+mj-ea"/>
                <a:cs typeface="MSP明朝"/>
              </a:rPr>
              <a:t>　いじめや児童虐待など、深刻で緊急性の高い問題を相談されることもあります。</a:t>
            </a:r>
            <a:endParaRPr lang="en-US" altLang="ja-JP" sz="1100" dirty="0">
              <a:latin typeface="+mj-ea"/>
              <a:ea typeface="+mj-ea"/>
              <a:cs typeface="MSP明朝"/>
            </a:endParaRPr>
          </a:p>
          <a:p>
            <a:pPr eaLnBrk="1" hangingPunct="1"/>
            <a:r>
              <a:rPr lang="ja-JP" altLang="en-US" sz="1100" dirty="0">
                <a:latin typeface="+mj-ea"/>
                <a:ea typeface="+mj-ea"/>
                <a:cs typeface="MSP明朝"/>
              </a:rPr>
              <a:t>　その場合には、いいかげんな知識でごまかさず、専門の機関に相談するようアドバイスするなど、誠意を持った対応を行ってください。</a:t>
            </a:r>
          </a:p>
          <a:p>
            <a:pPr eaLnBrk="1" hangingPunct="1"/>
            <a:r>
              <a:rPr lang="ja-JP" altLang="en-US" sz="1100" dirty="0">
                <a:latin typeface="+mj-ea"/>
                <a:ea typeface="+mj-ea"/>
                <a:cs typeface="MSP明朝"/>
              </a:rPr>
              <a:t>　⑥　いろいろな人の存在を意識しましょう。</a:t>
            </a:r>
            <a:endParaRPr lang="en-US" altLang="ja-JP" sz="1100" dirty="0">
              <a:latin typeface="+mj-ea"/>
              <a:ea typeface="+mj-ea"/>
              <a:cs typeface="MSP明朝"/>
            </a:endParaRPr>
          </a:p>
          <a:p>
            <a:pPr eaLnBrk="1" hangingPunct="1"/>
            <a:r>
              <a:rPr lang="ja-JP" altLang="en-US" sz="1100" dirty="0">
                <a:latin typeface="+mj-ea"/>
                <a:ea typeface="+mj-ea"/>
                <a:cs typeface="MSP明朝"/>
              </a:rPr>
              <a:t>　いろいろな事情や背景をもった方が、いろいろな思いで参加しておられます。</a:t>
            </a:r>
            <a:endParaRPr lang="en-US" altLang="ja-JP" sz="1100" dirty="0">
              <a:latin typeface="+mj-ea"/>
              <a:ea typeface="+mj-ea"/>
              <a:cs typeface="MSP明朝"/>
            </a:endParaRPr>
          </a:p>
          <a:p>
            <a:pPr eaLnBrk="1" hangingPunct="1"/>
            <a:r>
              <a:rPr lang="ja-JP" altLang="en-US" sz="1100" dirty="0">
                <a:latin typeface="+mj-ea"/>
                <a:ea typeface="+mj-ea"/>
                <a:cs typeface="MSP明朝"/>
              </a:rPr>
              <a:t>　大多数の人は笑顔なのに一人だけ表情が冴えないという方や、突然黙り込んだり、泣き出したりされる方がおられるかもしれません。</a:t>
            </a:r>
            <a:endParaRPr lang="en-US" altLang="ja-JP" sz="1100" dirty="0">
              <a:latin typeface="+mj-ea"/>
              <a:ea typeface="+mj-ea"/>
              <a:cs typeface="MSP明朝"/>
            </a:endParaRPr>
          </a:p>
          <a:p>
            <a:pPr eaLnBrk="1" hangingPunct="1"/>
            <a:r>
              <a:rPr lang="ja-JP" altLang="en-US" sz="1100" dirty="0">
                <a:latin typeface="+mj-ea"/>
                <a:ea typeface="+mj-ea"/>
                <a:cs typeface="MSP明朝"/>
              </a:rPr>
              <a:t>　表情やしぐさなど参加者一人一人の様子に気を配りながら進行しましょう。</a:t>
            </a: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16</a:t>
            </a:fld>
            <a:endParaRPr kumimoji="1" lang="ja-JP" altLang="en-US"/>
          </a:p>
        </p:txBody>
      </p:sp>
    </p:spTree>
    <p:extLst>
      <p:ext uri="{BB962C8B-B14F-4D97-AF65-F5344CB8AC3E}">
        <p14:creationId xmlns:p14="http://schemas.microsoft.com/office/powerpoint/2010/main" val="320440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179">
              <a:defRPr/>
            </a:pPr>
            <a:r>
              <a:rPr lang="ja-JP" altLang="en-US" dirty="0" smtClean="0"/>
              <a:t>　次に、このプログラムを活用した講座の大まかな流れについて御説明します。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17</a:t>
            </a:fld>
            <a:endParaRPr kumimoji="1" lang="ja-JP" altLang="en-US"/>
          </a:p>
        </p:txBody>
      </p:sp>
    </p:spTree>
    <p:extLst>
      <p:ext uri="{BB962C8B-B14F-4D97-AF65-F5344CB8AC3E}">
        <p14:creationId xmlns:p14="http://schemas.microsoft.com/office/powerpoint/2010/main" val="174649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t>　まずは、ファシリテーターとしての事前準備です。</a:t>
            </a:r>
          </a:p>
          <a:p>
            <a:pPr eaLnBrk="1" hangingPunct="1"/>
            <a:r>
              <a:rPr lang="ja-JP" altLang="en-US" dirty="0" smtClean="0"/>
              <a:t>　時間、参加者の人数、場所、講座の目的やねらいなど、事前に主催者と十分な打合せを行い、（後ほど皆さんにも作成していただきます）実施する講座の展開案を作成します。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18</a:t>
            </a:fld>
            <a:endParaRPr kumimoji="1" lang="ja-JP" altLang="en-US"/>
          </a:p>
        </p:txBody>
      </p:sp>
    </p:spTree>
    <p:extLst>
      <p:ext uri="{BB962C8B-B14F-4D97-AF65-F5344CB8AC3E}">
        <p14:creationId xmlns:p14="http://schemas.microsoft.com/office/powerpoint/2010/main" val="4185515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t>　実際の講座の流れは、まず、導入として、アイスブレイクといわれる簡単なゲームからスタートします。</a:t>
            </a:r>
          </a:p>
          <a:p>
            <a:pPr eaLnBrk="1" hangingPunct="1"/>
            <a:endParaRPr lang="en-US" altLang="ja-JP" dirty="0"/>
          </a:p>
          <a:p>
            <a:pPr eaLnBrk="1" hangingPunct="1"/>
            <a:r>
              <a:rPr lang="ja-JP" altLang="en-US" dirty="0" smtClean="0"/>
              <a:t>　参加者の緊張をほぐすウォーミングアップです。初対面の人同士でも打ち解けられるような雰囲気を作ります。</a:t>
            </a:r>
          </a:p>
          <a:p>
            <a:pPr eaLnBrk="1" hangingPunct="1"/>
            <a:endParaRPr lang="en-US" altLang="ja-JP" dirty="0"/>
          </a:p>
          <a:p>
            <a:pPr eaLnBrk="1" hangingPunct="1"/>
            <a:r>
              <a:rPr lang="ja-JP" altLang="en-US" dirty="0" smtClean="0"/>
              <a:t>　ゲームを通じて、自己紹介をしたり、グループ作りをしたりすることもできます。</a:t>
            </a:r>
          </a:p>
          <a:p>
            <a:pPr eaLnBrk="1" hangingPunct="1"/>
            <a:r>
              <a:rPr lang="ja-JP" altLang="en-US" dirty="0" smtClean="0"/>
              <a:t>　写真は、子育て支援センターや小学校でアイスブレイクをしている様子です。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19</a:t>
            </a:fld>
            <a:endParaRPr kumimoji="1" lang="ja-JP" altLang="en-US"/>
          </a:p>
        </p:txBody>
      </p:sp>
    </p:spTree>
    <p:extLst>
      <p:ext uri="{BB962C8B-B14F-4D97-AF65-F5344CB8AC3E}">
        <p14:creationId xmlns:p14="http://schemas.microsoft.com/office/powerpoint/2010/main" val="171246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Times New Roman" pitchFamily="18" charset="0"/>
                <a:ea typeface="ＭＳ Ｐ明朝" pitchFamily="18" charset="-128"/>
              </a:defRPr>
            </a:lvl1pPr>
            <a:lvl2pPr marL="748351" indent="-287584" algn="l" eaLnBrk="0" hangingPunct="0">
              <a:spcBef>
                <a:spcPct val="30000"/>
              </a:spcBef>
              <a:defRPr kumimoji="1" sz="1200">
                <a:solidFill>
                  <a:schemeClr val="tx1"/>
                </a:solidFill>
                <a:latin typeface="Times New Roman" pitchFamily="18" charset="0"/>
                <a:ea typeface="ＭＳ Ｐ明朝" pitchFamily="18" charset="-128"/>
              </a:defRPr>
            </a:lvl2pPr>
            <a:lvl3pPr marL="1151919" indent="-230383" algn="l" eaLnBrk="0" hangingPunct="0">
              <a:spcBef>
                <a:spcPct val="30000"/>
              </a:spcBef>
              <a:defRPr kumimoji="1" sz="1200">
                <a:solidFill>
                  <a:schemeClr val="tx1"/>
                </a:solidFill>
                <a:latin typeface="Times New Roman" pitchFamily="18" charset="0"/>
                <a:ea typeface="ＭＳ Ｐ明朝" pitchFamily="18" charset="-128"/>
              </a:defRPr>
            </a:lvl3pPr>
            <a:lvl4pPr marL="1612685" indent="-230383" algn="l" eaLnBrk="0" hangingPunct="0">
              <a:spcBef>
                <a:spcPct val="30000"/>
              </a:spcBef>
              <a:defRPr kumimoji="1" sz="1200">
                <a:solidFill>
                  <a:schemeClr val="tx1"/>
                </a:solidFill>
                <a:latin typeface="Times New Roman" pitchFamily="18" charset="0"/>
                <a:ea typeface="ＭＳ Ｐ明朝" pitchFamily="18" charset="-128"/>
              </a:defRPr>
            </a:lvl4pPr>
            <a:lvl5pPr marL="2073453" indent="-230383" algn="l" eaLnBrk="0" hangingPunct="0">
              <a:spcBef>
                <a:spcPct val="30000"/>
              </a:spcBef>
              <a:defRPr kumimoji="1" sz="1200">
                <a:solidFill>
                  <a:schemeClr val="tx1"/>
                </a:solidFill>
                <a:latin typeface="Times New Roman" pitchFamily="18" charset="0"/>
                <a:ea typeface="ＭＳ Ｐ明朝" pitchFamily="18" charset="-128"/>
              </a:defRPr>
            </a:lvl5pPr>
            <a:lvl6pPr marL="2531045"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88632"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46223"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03814"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98A0BB6A-ADD3-4261-8FED-8CFE472E5D60}" type="slidenum">
              <a:rPr lang="en-US" altLang="ja-JP" smtClean="0">
                <a:ea typeface="ＭＳ Ｐゴシック" pitchFamily="50" charset="-128"/>
              </a:rPr>
              <a:pPr algn="r" eaLnBrk="1" hangingPunct="1">
                <a:spcBef>
                  <a:spcPct val="0"/>
                </a:spcBef>
              </a:pPr>
              <a:t>2</a:t>
            </a:fld>
            <a:endParaRPr lang="en-US" altLang="ja-JP" smtClean="0">
              <a:ea typeface="ＭＳ Ｐゴシック" pitchFamily="50"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0724" y="4721189"/>
            <a:ext cx="5488767" cy="4472703"/>
          </a:xfrm>
          <a:noFill/>
        </p:spPr>
        <p:txBody>
          <a:bodyPr/>
          <a:lstStyle/>
          <a:p>
            <a:pPr eaLnBrk="1" hangingPunct="1">
              <a:lnSpc>
                <a:spcPct val="120000"/>
              </a:lnSpc>
            </a:pPr>
            <a:r>
              <a:rPr lang="ja-JP" altLang="en-US" dirty="0" smtClean="0">
                <a:latin typeface="+mj-ea"/>
                <a:ea typeface="+mj-ea"/>
              </a:rPr>
              <a:t>（★：アニメーション機能）</a:t>
            </a:r>
            <a:endParaRPr lang="en-US" altLang="ja-JP" dirty="0" smtClean="0">
              <a:latin typeface="+mj-ea"/>
              <a:ea typeface="+mj-ea"/>
            </a:endParaRPr>
          </a:p>
          <a:p>
            <a:pPr eaLnBrk="1" hangingPunct="1">
              <a:lnSpc>
                <a:spcPct val="120000"/>
              </a:lnSpc>
            </a:pPr>
            <a:endParaRPr lang="en-US" altLang="ja-JP" dirty="0" smtClean="0">
              <a:latin typeface="+mj-ea"/>
              <a:ea typeface="+mj-ea"/>
            </a:endParaRPr>
          </a:p>
          <a:p>
            <a:pPr eaLnBrk="1" hangingPunct="1">
              <a:lnSpc>
                <a:spcPct val="120000"/>
              </a:lnSpc>
            </a:pPr>
            <a:r>
              <a:rPr lang="ja-JP" altLang="en-US" dirty="0" smtClean="0">
                <a:latin typeface="+mj-ea"/>
                <a:ea typeface="+mj-ea"/>
              </a:rPr>
              <a:t>　まず、家庭の状況としては、★</a:t>
            </a:r>
            <a:r>
              <a:rPr lang="ja-JP" altLang="en-US" dirty="0">
                <a:latin typeface="+mj-ea"/>
                <a:ea typeface="+mj-ea"/>
              </a:rPr>
              <a:t>　</a:t>
            </a:r>
            <a:r>
              <a:rPr lang="ja-JP" altLang="en-US" dirty="0" smtClean="0">
                <a:latin typeface="+mj-ea"/>
                <a:ea typeface="+mj-ea"/>
              </a:rPr>
              <a:t>家族構成ですが、単身世帯の全体</a:t>
            </a:r>
            <a:r>
              <a:rPr lang="ja-JP" altLang="en-US" dirty="0">
                <a:latin typeface="+mj-ea"/>
                <a:ea typeface="+mj-ea"/>
              </a:rPr>
              <a:t>を占める割合が</a:t>
            </a:r>
            <a:r>
              <a:rPr lang="ja-JP" altLang="en-US" dirty="0" smtClean="0">
                <a:latin typeface="+mj-ea"/>
                <a:ea typeface="+mj-ea"/>
              </a:rPr>
              <a:t>最も</a:t>
            </a:r>
            <a:r>
              <a:rPr lang="ja-JP" altLang="en-US" dirty="0">
                <a:latin typeface="+mj-ea"/>
                <a:ea typeface="+mj-ea"/>
              </a:rPr>
              <a:t>高</a:t>
            </a:r>
            <a:r>
              <a:rPr lang="ja-JP" altLang="en-US" dirty="0" smtClean="0">
                <a:latin typeface="+mj-ea"/>
                <a:ea typeface="+mj-ea"/>
              </a:rPr>
              <a:t>くなってきているなど、多様化しております。</a:t>
            </a:r>
            <a:endParaRPr lang="ja-JP" altLang="en-US" dirty="0">
              <a:latin typeface="+mj-ea"/>
              <a:ea typeface="+mj-ea"/>
            </a:endParaRPr>
          </a:p>
          <a:p>
            <a:pPr eaLnBrk="1" hangingPunct="1">
              <a:lnSpc>
                <a:spcPct val="120000"/>
              </a:lnSpc>
            </a:pPr>
            <a:r>
              <a:rPr lang="ja-JP" altLang="en-US" dirty="0" smtClean="0">
                <a:latin typeface="+mj-ea"/>
                <a:ea typeface="+mj-ea"/>
              </a:rPr>
              <a:t>　また、共働き世帯については、平成８年を境に専業主婦世帯を上回り、令和元年度には、共働きが３分の２以上を占める状況です。また、家事・育児を一人で担っているひとり親</a:t>
            </a:r>
            <a:r>
              <a:rPr lang="ja-JP" altLang="en-US" dirty="0">
                <a:latin typeface="+mj-ea"/>
                <a:ea typeface="+mj-ea"/>
              </a:rPr>
              <a:t>家庭</a:t>
            </a:r>
            <a:r>
              <a:rPr lang="ja-JP" altLang="en-US" dirty="0" smtClean="0">
                <a:latin typeface="+mj-ea"/>
                <a:ea typeface="+mj-ea"/>
              </a:rPr>
              <a:t>も増加しています。</a:t>
            </a:r>
            <a:endParaRPr lang="en-US" altLang="ja-JP" dirty="0">
              <a:latin typeface="+mj-ea"/>
              <a:ea typeface="+mj-ea"/>
            </a:endParaRPr>
          </a:p>
          <a:p>
            <a:pPr eaLnBrk="1" hangingPunct="1">
              <a:lnSpc>
                <a:spcPct val="120000"/>
              </a:lnSpc>
            </a:pPr>
            <a:r>
              <a:rPr lang="ja-JP" altLang="en-US" dirty="0" smtClean="0">
                <a:latin typeface="+mj-ea"/>
                <a:ea typeface="+mj-ea"/>
              </a:rPr>
              <a:t>　そういった中、保護者には</a:t>
            </a:r>
            <a:r>
              <a:rPr lang="ja-JP" altLang="en-US" dirty="0">
                <a:latin typeface="+mj-ea"/>
                <a:ea typeface="+mj-ea"/>
              </a:rPr>
              <a:t>身近な相談相手が</a:t>
            </a:r>
            <a:r>
              <a:rPr lang="ja-JP" altLang="en-US" dirty="0" smtClean="0">
                <a:latin typeface="+mj-ea"/>
                <a:ea typeface="+mj-ea"/>
              </a:rPr>
              <a:t>おらず、子</a:t>
            </a:r>
            <a:r>
              <a:rPr lang="ja-JP" altLang="en-US" dirty="0">
                <a:latin typeface="+mj-ea"/>
                <a:ea typeface="+mj-ea"/>
              </a:rPr>
              <a:t>育ての悩みや不安</a:t>
            </a:r>
            <a:r>
              <a:rPr lang="ja-JP" altLang="en-US" dirty="0" smtClean="0">
                <a:latin typeface="+mj-ea"/>
                <a:ea typeface="+mj-ea"/>
              </a:rPr>
              <a:t>を抱えた</a:t>
            </a:r>
            <a:r>
              <a:rPr lang="ja-JP" altLang="en-US" dirty="0">
                <a:latin typeface="+mj-ea"/>
                <a:ea typeface="+mj-ea"/>
              </a:rPr>
              <a:t>まま孤立してしまう</a:t>
            </a:r>
            <a:r>
              <a:rPr lang="ja-JP" altLang="en-US" dirty="0" smtClean="0">
                <a:latin typeface="+mj-ea"/>
                <a:ea typeface="+mj-ea"/>
              </a:rPr>
              <a:t>など、家庭</a:t>
            </a:r>
            <a:r>
              <a:rPr lang="ja-JP" altLang="en-US" dirty="0">
                <a:latin typeface="+mj-ea"/>
                <a:ea typeface="+mj-ea"/>
              </a:rPr>
              <a:t>を取り巻く環境は変化して</a:t>
            </a:r>
            <a:r>
              <a:rPr lang="ja-JP" altLang="en-US" dirty="0" smtClean="0">
                <a:latin typeface="+mj-ea"/>
                <a:ea typeface="+mj-ea"/>
              </a:rPr>
              <a:t>きております。</a:t>
            </a:r>
            <a:endParaRPr lang="en-US" altLang="ja-JP" dirty="0" smtClean="0">
              <a:latin typeface="+mj-ea"/>
              <a:ea typeface="+mj-ea"/>
            </a:endParaRPr>
          </a:p>
          <a:p>
            <a:pPr eaLnBrk="1" hangingPunct="1">
              <a:lnSpc>
                <a:spcPct val="120000"/>
              </a:lnSpc>
            </a:pPr>
            <a:r>
              <a:rPr lang="ja-JP" altLang="en-US" dirty="0" smtClean="0">
                <a:latin typeface="+mj-ea"/>
                <a:ea typeface="+mj-ea"/>
              </a:rPr>
              <a:t>　一方で、地域社会では、★　地域のつながりが希薄化し、地域全体で親子の学びや育ちを支える地域の教育力</a:t>
            </a:r>
            <a:r>
              <a:rPr lang="ja-JP" altLang="en-US" dirty="0">
                <a:latin typeface="+mj-ea"/>
                <a:ea typeface="+mj-ea"/>
              </a:rPr>
              <a:t>が</a:t>
            </a:r>
            <a:r>
              <a:rPr lang="ja-JP" altLang="en-US" dirty="0" smtClean="0">
                <a:latin typeface="+mj-ea"/>
                <a:ea typeface="+mj-ea"/>
              </a:rPr>
              <a:t>低下してきております。</a:t>
            </a:r>
            <a:endParaRPr lang="en-US" altLang="ja-JP" dirty="0" smtClean="0">
              <a:latin typeface="+mj-ea"/>
              <a:ea typeface="+mj-ea"/>
            </a:endParaRPr>
          </a:p>
          <a:p>
            <a:pPr eaLnBrk="1" hangingPunct="1">
              <a:lnSpc>
                <a:spcPct val="120000"/>
              </a:lnSpc>
            </a:pPr>
            <a:r>
              <a:rPr lang="ja-JP" altLang="en-US" dirty="0" smtClean="0">
                <a:latin typeface="+mj-ea"/>
                <a:ea typeface="+mj-ea"/>
              </a:rPr>
              <a:t>　これらのことから、家庭教育を行うことが困難な社会になってきていることがわかります。</a:t>
            </a:r>
          </a:p>
        </p:txBody>
      </p:sp>
    </p:spTree>
    <p:extLst>
      <p:ext uri="{BB962C8B-B14F-4D97-AF65-F5344CB8AC3E}">
        <p14:creationId xmlns:p14="http://schemas.microsoft.com/office/powerpoint/2010/main" val="652783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mj-ea"/>
                <a:ea typeface="+mj-ea"/>
              </a:rPr>
              <a:t>　次に、「</a:t>
            </a:r>
            <a:r>
              <a:rPr lang="en-US" altLang="ja-JP" dirty="0" smtClean="0">
                <a:latin typeface="+mj-ea"/>
                <a:ea typeface="+mj-ea"/>
              </a:rPr>
              <a:t>『</a:t>
            </a:r>
            <a:r>
              <a:rPr lang="ja-JP" altLang="en-US" dirty="0" smtClean="0">
                <a:latin typeface="+mj-ea"/>
                <a:ea typeface="+mj-ea"/>
              </a:rPr>
              <a:t>親の力</a:t>
            </a:r>
            <a:r>
              <a:rPr lang="en-US" altLang="ja-JP" dirty="0" smtClean="0">
                <a:latin typeface="+mj-ea"/>
                <a:ea typeface="+mj-ea"/>
              </a:rPr>
              <a:t>』</a:t>
            </a:r>
            <a:r>
              <a:rPr lang="ja-JP" altLang="en-US" dirty="0" smtClean="0">
                <a:latin typeface="+mj-ea"/>
                <a:ea typeface="+mj-ea"/>
              </a:rPr>
              <a:t>をまなびあう学習プログラム」を活用した講座の趣旨やルールの説明を行います。</a:t>
            </a:r>
          </a:p>
          <a:p>
            <a:pPr eaLnBrk="1" hangingPunct="1"/>
            <a:endParaRPr lang="en-US" altLang="ja-JP" dirty="0">
              <a:latin typeface="+mj-ea"/>
              <a:ea typeface="+mj-ea"/>
            </a:endParaRPr>
          </a:p>
          <a:p>
            <a:pPr eaLnBrk="1" hangingPunct="1"/>
            <a:r>
              <a:rPr lang="ja-JP" altLang="en-US" dirty="0" smtClean="0">
                <a:latin typeface="+mj-ea"/>
                <a:ea typeface="+mj-ea"/>
              </a:rPr>
              <a:t>　参加型学習の進め方などを分かりやすくお話しします。</a:t>
            </a:r>
          </a:p>
          <a:p>
            <a:endParaRPr kumimoji="1" lang="ja-JP" altLang="en-US" dirty="0">
              <a:latin typeface="+mj-ea"/>
              <a:ea typeface="+mj-ea"/>
            </a:endParaRP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20</a:t>
            </a:fld>
            <a:endParaRPr kumimoji="1" lang="ja-JP" altLang="en-US"/>
          </a:p>
        </p:txBody>
      </p:sp>
    </p:spTree>
    <p:extLst>
      <p:ext uri="{BB962C8B-B14F-4D97-AF65-F5344CB8AC3E}">
        <p14:creationId xmlns:p14="http://schemas.microsoft.com/office/powerpoint/2010/main" val="3210999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97199" y="4721189"/>
            <a:ext cx="6133056" cy="4472703"/>
          </a:xfrm>
        </p:spPr>
        <p:txBody>
          <a:bodyPr/>
          <a:lstStyle/>
          <a:p>
            <a:pPr eaLnBrk="1" hangingPunct="0"/>
            <a:r>
              <a:rPr lang="ja-JP" altLang="en-US" kern="0" baseline="0" dirty="0" smtClean="0">
                <a:latin typeface="+mj-ea"/>
                <a:ea typeface="+mj-ea"/>
              </a:rPr>
              <a:t>　講座の説明の中で、参加者の方に必ずお願いするのが三つの約束です。</a:t>
            </a:r>
          </a:p>
          <a:p>
            <a:pPr eaLnBrk="1" hangingPunct="0"/>
            <a:r>
              <a:rPr lang="ja-JP" altLang="en-US" kern="0" baseline="0" dirty="0" smtClean="0">
                <a:latin typeface="+mj-ea"/>
                <a:ea typeface="+mj-ea"/>
              </a:rPr>
              <a:t>　参加者が安心して話をしたり、聞いたりするための簡単なルールを参加者で確認しあいます。</a:t>
            </a:r>
          </a:p>
          <a:p>
            <a:pPr eaLnBrk="1" hangingPunct="0"/>
            <a:r>
              <a:rPr lang="ja-JP" altLang="en-US" kern="0" baseline="0" dirty="0" smtClean="0">
                <a:latin typeface="+mj-ea"/>
                <a:ea typeface="+mj-ea"/>
              </a:rPr>
              <a:t>　</a:t>
            </a:r>
            <a:endParaRPr lang="en-US" altLang="ja-JP" kern="0" baseline="0" dirty="0" smtClean="0">
              <a:latin typeface="+mj-ea"/>
              <a:ea typeface="+mj-ea"/>
            </a:endParaRPr>
          </a:p>
          <a:p>
            <a:pPr eaLnBrk="1" hangingPunct="0"/>
            <a:r>
              <a:rPr lang="ja-JP" altLang="en-US" kern="0" baseline="0" dirty="0" smtClean="0">
                <a:latin typeface="+mj-ea"/>
                <a:ea typeface="+mj-ea"/>
              </a:rPr>
              <a:t>★一つ目は、「発言の平等」です。</a:t>
            </a:r>
          </a:p>
          <a:p>
            <a:pPr eaLnBrk="1" hangingPunct="0"/>
            <a:r>
              <a:rPr lang="ja-JP" altLang="en-US" kern="0" baseline="0" dirty="0" smtClean="0">
                <a:latin typeface="+mj-ea"/>
                <a:ea typeface="+mj-ea"/>
              </a:rPr>
              <a:t>　一人の方に偏ることなく、おしゃべりが得意な方も、そうでない方も、みんなでおしゃべりできるようにお願いします。</a:t>
            </a:r>
          </a:p>
          <a:p>
            <a:pPr eaLnBrk="1" hangingPunct="0"/>
            <a:endParaRPr lang="en-US" altLang="ja-JP" kern="0" baseline="0" dirty="0" smtClean="0">
              <a:latin typeface="+mj-ea"/>
              <a:ea typeface="+mj-ea"/>
            </a:endParaRPr>
          </a:p>
          <a:p>
            <a:pPr eaLnBrk="1" hangingPunct="0"/>
            <a:r>
              <a:rPr lang="ja-JP" altLang="en-US" kern="0" baseline="0" dirty="0" smtClean="0">
                <a:latin typeface="+mj-ea"/>
                <a:ea typeface="+mj-ea"/>
              </a:rPr>
              <a:t>★二つ目は、「発言の肯定」です。</a:t>
            </a:r>
          </a:p>
          <a:p>
            <a:pPr eaLnBrk="1" hangingPunct="0"/>
            <a:r>
              <a:rPr lang="ja-JP" altLang="en-US" kern="0" baseline="0" dirty="0" smtClean="0">
                <a:latin typeface="+mj-ea"/>
                <a:ea typeface="+mj-ea"/>
              </a:rPr>
              <a:t>　お互いの話を肯定的に受け止めます。</a:t>
            </a:r>
            <a:endParaRPr lang="en-US" altLang="ja-JP" kern="0" baseline="0" dirty="0" smtClean="0">
              <a:latin typeface="+mj-ea"/>
              <a:ea typeface="+mj-ea"/>
            </a:endParaRPr>
          </a:p>
          <a:p>
            <a:pPr eaLnBrk="1" hangingPunct="0"/>
            <a:r>
              <a:rPr lang="ja-JP" altLang="en-US" kern="0" baseline="0" dirty="0" smtClean="0">
                <a:latin typeface="+mj-ea"/>
                <a:ea typeface="+mj-ea"/>
              </a:rPr>
              <a:t>　自分と考えが違うからといって、頭ごなしに否定したり、持論をまくし立てたりせず、「そういった考え方もあるのか」と受け入れられるようにします。そこから学びが始まります。</a:t>
            </a:r>
          </a:p>
          <a:p>
            <a:pPr eaLnBrk="1" hangingPunct="0"/>
            <a:endParaRPr lang="en-US" altLang="ja-JP" kern="0" baseline="0" dirty="0" smtClean="0">
              <a:latin typeface="+mj-ea"/>
              <a:ea typeface="+mj-ea"/>
            </a:endParaRPr>
          </a:p>
          <a:p>
            <a:pPr eaLnBrk="1" hangingPunct="0"/>
            <a:r>
              <a:rPr lang="ja-JP" altLang="en-US" kern="0" baseline="0" dirty="0" smtClean="0">
                <a:latin typeface="+mj-ea"/>
                <a:ea typeface="+mj-ea"/>
              </a:rPr>
              <a:t>★三つ目は「秘密を守る」です。</a:t>
            </a:r>
          </a:p>
          <a:p>
            <a:pPr eaLnBrk="1" hangingPunct="0"/>
            <a:r>
              <a:rPr lang="ja-JP" altLang="en-US" kern="0" baseline="0" dirty="0" smtClean="0">
                <a:latin typeface="+mj-ea"/>
                <a:ea typeface="+mj-ea"/>
              </a:rPr>
              <a:t>　学習の場で知ったプライバシーに関わる情報は、その場に置いて帰っていただきます。</a:t>
            </a:r>
          </a:p>
          <a:p>
            <a:pPr eaLnBrk="1" hangingPunct="0"/>
            <a:r>
              <a:rPr lang="ja-JP" altLang="en-US" kern="0" baseline="0" dirty="0" smtClean="0">
                <a:latin typeface="+mj-ea"/>
                <a:ea typeface="+mj-ea"/>
              </a:rPr>
              <a:t>　それと、プラスワンとして★「パスあり」です。</a:t>
            </a:r>
          </a:p>
          <a:p>
            <a:pPr eaLnBrk="1" hangingPunct="0"/>
            <a:r>
              <a:rPr lang="ja-JP" altLang="en-US" kern="0" baseline="0" dirty="0" smtClean="0">
                <a:latin typeface="+mj-ea"/>
                <a:ea typeface="+mj-ea"/>
              </a:rPr>
              <a:t>　発言は強制ではありません。「話したくないな」と思ったら無理に話す必要はありません。</a:t>
            </a:r>
          </a:p>
          <a:p>
            <a:pPr eaLnBrk="1" hangingPunct="0"/>
            <a:r>
              <a:rPr lang="ja-JP" altLang="en-US" kern="0" baseline="0" dirty="0" smtClean="0">
                <a:latin typeface="+mj-ea"/>
                <a:ea typeface="+mj-ea"/>
              </a:rPr>
              <a:t>　この「三つの約束」をお願いして学習に入っていきます。</a:t>
            </a:r>
          </a:p>
          <a:p>
            <a:pPr eaLnBrk="1" hangingPunct="1"/>
            <a:endParaRPr lang="en-US" altLang="ja-JP" dirty="0" smtClean="0">
              <a:latin typeface="+mj-ea"/>
              <a:ea typeface="+mj-ea"/>
            </a:endParaRPr>
          </a:p>
          <a:p>
            <a:pPr eaLnBrk="1" hangingPunct="1"/>
            <a:r>
              <a:rPr lang="ja-JP" altLang="en-US" dirty="0" smtClean="0">
                <a:latin typeface="+mj-ea"/>
                <a:ea typeface="+mj-ea"/>
              </a:rPr>
              <a:t>★写真のように、ホワイトボードに掲示するなど、分かりやすく、いつでも見られるようにしておくのも一つの方法です。</a:t>
            </a:r>
            <a:endParaRPr kumimoji="1" lang="ja-JP" altLang="en-US" dirty="0">
              <a:latin typeface="+mj-ea"/>
              <a:ea typeface="+mj-ea"/>
            </a:endParaRP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21</a:t>
            </a:fld>
            <a:endParaRPr kumimoji="1" lang="ja-JP" altLang="en-US"/>
          </a:p>
        </p:txBody>
      </p:sp>
    </p:spTree>
    <p:extLst>
      <p:ext uri="{BB962C8B-B14F-4D97-AF65-F5344CB8AC3E}">
        <p14:creationId xmlns:p14="http://schemas.microsoft.com/office/powerpoint/2010/main" val="49432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t>　 　ワークシートを配布し、本日学習するテーマやねらいについて説明します。</a:t>
            </a:r>
          </a:p>
          <a:p>
            <a:pPr eaLnBrk="1" hangingPunct="1"/>
            <a:r>
              <a:rPr lang="ja-JP" altLang="en-US" dirty="0" smtClean="0"/>
              <a:t> 　　</a:t>
            </a:r>
            <a:endParaRPr lang="en-US" altLang="ja-JP" dirty="0" smtClean="0"/>
          </a:p>
          <a:p>
            <a:pPr eaLnBrk="1" hangingPunct="1"/>
            <a:r>
              <a:rPr lang="ja-JP" altLang="en-US" dirty="0"/>
              <a:t>　</a:t>
            </a:r>
            <a:r>
              <a:rPr lang="ja-JP" altLang="en-US" dirty="0" smtClean="0"/>
              <a:t>　写真は、公民館や乳幼児健診（ブックスタート）での様子です。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22</a:t>
            </a:fld>
            <a:endParaRPr kumimoji="1" lang="ja-JP" altLang="en-US"/>
          </a:p>
        </p:txBody>
      </p:sp>
    </p:spTree>
    <p:extLst>
      <p:ext uri="{BB962C8B-B14F-4D97-AF65-F5344CB8AC3E}">
        <p14:creationId xmlns:p14="http://schemas.microsoft.com/office/powerpoint/2010/main" val="2674387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mj-ea"/>
                <a:ea typeface="+mj-ea"/>
              </a:rPr>
              <a:t> 　テーマに応じた問いに対し、考えや自分なりのこたえをワークシートに書き込んでいただいている様子です。</a:t>
            </a:r>
          </a:p>
          <a:p>
            <a:pPr eaLnBrk="1" hangingPunct="1"/>
            <a:r>
              <a:rPr lang="ja-JP" altLang="en-US" dirty="0" smtClean="0">
                <a:latin typeface="+mj-ea"/>
                <a:ea typeface="+mj-ea"/>
              </a:rPr>
              <a:t>　</a:t>
            </a:r>
            <a:endParaRPr lang="en-US" altLang="ja-JP" dirty="0" smtClean="0">
              <a:latin typeface="+mj-ea"/>
              <a:ea typeface="+mj-ea"/>
            </a:endParaRPr>
          </a:p>
          <a:p>
            <a:pPr eaLnBrk="1" hangingPunct="1"/>
            <a:r>
              <a:rPr lang="ja-JP" altLang="en-US" dirty="0" smtClean="0">
                <a:latin typeface="+mj-ea"/>
                <a:ea typeface="+mj-ea"/>
              </a:rPr>
              <a:t>　いきなり、話し合いに入らず、「書く」時間をとることで、自分の思いや考えをまとめたり、自分自身を振り返ったりすることができます。</a:t>
            </a:r>
          </a:p>
          <a:p>
            <a:pPr eaLnBrk="1" hangingPunct="1"/>
            <a:endParaRPr lang="en-US" altLang="ja-JP" dirty="0">
              <a:latin typeface="+mj-ea"/>
              <a:ea typeface="+mj-ea"/>
            </a:endParaRPr>
          </a:p>
          <a:p>
            <a:pPr eaLnBrk="1" hangingPunct="1"/>
            <a:r>
              <a:rPr lang="ja-JP" altLang="en-US" dirty="0" smtClean="0">
                <a:latin typeface="+mj-ea"/>
                <a:ea typeface="+mj-ea"/>
              </a:rPr>
              <a:t>　考えをまとめるためのものですから、無理に書く必要はありません。書くことに負担を感じる方もいらっしゃるので、強要しないように気を付けます。</a:t>
            </a: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23</a:t>
            </a:fld>
            <a:endParaRPr kumimoji="1" lang="ja-JP" altLang="en-US"/>
          </a:p>
        </p:txBody>
      </p:sp>
    </p:spTree>
    <p:extLst>
      <p:ext uri="{BB962C8B-B14F-4D97-AF65-F5344CB8AC3E}">
        <p14:creationId xmlns:p14="http://schemas.microsoft.com/office/powerpoint/2010/main" val="708470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mj-ea"/>
                <a:ea typeface="+mj-ea"/>
              </a:rPr>
              <a:t>　ワークシートに記入したことをもとに、グループごとに話し合っている様子です。</a:t>
            </a:r>
            <a:endParaRPr lang="en-US" altLang="ja-JP" dirty="0" smtClean="0">
              <a:latin typeface="+mj-ea"/>
              <a:ea typeface="+mj-ea"/>
            </a:endParaRPr>
          </a:p>
          <a:p>
            <a:pPr eaLnBrk="1" hangingPunct="1"/>
            <a:endParaRPr lang="ja-JP" altLang="en-US" dirty="0" smtClean="0">
              <a:latin typeface="+mj-ea"/>
              <a:ea typeface="+mj-ea"/>
            </a:endParaRPr>
          </a:p>
          <a:p>
            <a:pPr eaLnBrk="1" hangingPunct="1"/>
            <a:r>
              <a:rPr lang="ja-JP" altLang="en-US" dirty="0" smtClean="0">
                <a:latin typeface="+mj-ea"/>
                <a:ea typeface="+mj-ea"/>
              </a:rPr>
              <a:t>　話し合いの中で、気づきや共感が生まれます。</a:t>
            </a:r>
            <a:endParaRPr lang="en-US" altLang="ja-JP" dirty="0" smtClean="0">
              <a:latin typeface="+mj-ea"/>
              <a:ea typeface="+mj-ea"/>
            </a:endParaRPr>
          </a:p>
          <a:p>
            <a:pPr eaLnBrk="1" hangingPunct="1"/>
            <a:endParaRPr lang="ja-JP" altLang="en-US" dirty="0" smtClean="0">
              <a:latin typeface="+mj-ea"/>
              <a:ea typeface="+mj-ea"/>
            </a:endParaRPr>
          </a:p>
          <a:p>
            <a:pPr eaLnBrk="1" hangingPunct="1"/>
            <a:r>
              <a:rPr lang="ja-JP" altLang="en-US" dirty="0" smtClean="0">
                <a:latin typeface="+mj-ea"/>
                <a:ea typeface="+mj-ea"/>
              </a:rPr>
              <a:t>　写真は、ショッピングセンター内の子育てサポートステーションや地域センターでの講座の様子です。</a:t>
            </a:r>
          </a:p>
          <a:p>
            <a:endParaRPr kumimoji="1" lang="ja-JP" altLang="en-US" dirty="0">
              <a:latin typeface="+mj-ea"/>
              <a:ea typeface="+mj-ea"/>
            </a:endParaRP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24</a:t>
            </a:fld>
            <a:endParaRPr kumimoji="1" lang="ja-JP" altLang="en-US"/>
          </a:p>
        </p:txBody>
      </p:sp>
    </p:spTree>
    <p:extLst>
      <p:ext uri="{BB962C8B-B14F-4D97-AF65-F5344CB8AC3E}">
        <p14:creationId xmlns:p14="http://schemas.microsoft.com/office/powerpoint/2010/main" val="2335669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t>　最後に、グループ内で出された意見を発表し、参加者全員で共有します。</a:t>
            </a:r>
            <a:endParaRPr lang="en-US" altLang="ja-JP" dirty="0" smtClean="0"/>
          </a:p>
          <a:p>
            <a:pPr eaLnBrk="1" hangingPunct="1"/>
            <a:endParaRPr lang="ja-JP" altLang="en-US" dirty="0" smtClean="0"/>
          </a:p>
          <a:p>
            <a:pPr eaLnBrk="1" hangingPunct="1"/>
            <a:r>
              <a:rPr lang="ja-JP" altLang="en-US" dirty="0" smtClean="0"/>
              <a:t>　グループでの「結論」を発表するのではなく、グループで出てきた「意見を全体に紹介」してもらうような姿勢で行います。</a:t>
            </a:r>
            <a:endParaRPr lang="en-US" altLang="ja-JP" dirty="0" smtClean="0"/>
          </a:p>
          <a:p>
            <a:pPr eaLnBrk="1" hangingPunct="1"/>
            <a:endParaRPr lang="ja-JP" altLang="en-US" dirty="0" smtClean="0"/>
          </a:p>
          <a:p>
            <a:pPr eaLnBrk="1" hangingPunct="1"/>
            <a:r>
              <a:rPr lang="ja-JP" altLang="en-US" dirty="0" smtClean="0"/>
              <a:t>　「振り返り」が、自分の気づきにつながります。ファシリテーターは、参加者の気づきを整理して全体で共有できるようにします。</a:t>
            </a:r>
          </a:p>
          <a:p>
            <a:pPr eaLnBrk="1" hangingPunct="1"/>
            <a:r>
              <a:rPr lang="ja-JP" altLang="en-US" dirty="0" smtClean="0"/>
              <a:t>　</a:t>
            </a:r>
          </a:p>
          <a:p>
            <a:pPr eaLnBrk="1" hangingPunct="1"/>
            <a:r>
              <a:rPr lang="ja-JP" altLang="en-US" dirty="0" smtClean="0"/>
              <a:t>　大まかには、以上のような流れで講座が進められます。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25</a:t>
            </a:fld>
            <a:endParaRPr kumimoji="1" lang="ja-JP" altLang="en-US"/>
          </a:p>
        </p:txBody>
      </p:sp>
    </p:spTree>
    <p:extLst>
      <p:ext uri="{BB962C8B-B14F-4D97-AF65-F5344CB8AC3E}">
        <p14:creationId xmlns:p14="http://schemas.microsoft.com/office/powerpoint/2010/main" val="157590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179">
              <a:defRPr/>
            </a:pPr>
            <a:r>
              <a:rPr lang="ja-JP" altLang="en-US" dirty="0" smtClean="0"/>
              <a:t>　最後に、「親プロ」の実施状況を御説明します。</a:t>
            </a: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26</a:t>
            </a:fld>
            <a:endParaRPr kumimoji="1" lang="ja-JP" altLang="en-US"/>
          </a:p>
        </p:txBody>
      </p:sp>
    </p:spTree>
    <p:extLst>
      <p:ext uri="{BB962C8B-B14F-4D97-AF65-F5344CB8AC3E}">
        <p14:creationId xmlns:p14="http://schemas.microsoft.com/office/powerpoint/2010/main" val="1459914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a:xfrm>
            <a:off x="919163" y="744538"/>
            <a:ext cx="4968875" cy="3727450"/>
          </a:xfrm>
          <a:ln/>
        </p:spPr>
      </p:sp>
      <p:sp>
        <p:nvSpPr>
          <p:cNvPr id="97283" name="ノート プレースホルダー 2"/>
          <p:cNvSpPr>
            <a:spLocks noGrp="1"/>
          </p:cNvSpPr>
          <p:nvPr>
            <p:ph type="body" idx="1"/>
          </p:nvPr>
        </p:nvSpPr>
        <p:spPr>
          <a:xfrm>
            <a:off x="568075" y="4729161"/>
            <a:ext cx="5671059" cy="37111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7" tIns="46044" rIns="92087" bIns="46044"/>
          <a:lstStyle/>
          <a:p>
            <a:pPr eaLnBrk="1" hangingPunct="1"/>
            <a:r>
              <a:rPr lang="ja-JP" altLang="en-US" dirty="0">
                <a:latin typeface="ＭＳ ゴシック" pitchFamily="49" charset="-128"/>
                <a:ea typeface="ＭＳ ゴシック" pitchFamily="49" charset="-128"/>
                <a:cs typeface="ＭＳ Ｐ明朝" pitchFamily="18" charset="-128"/>
              </a:rPr>
              <a:t>　</a:t>
            </a:r>
            <a:r>
              <a:rPr lang="ja-JP" altLang="en-US" dirty="0" smtClean="0">
                <a:latin typeface="ＭＳ ゴシック" pitchFamily="49" charset="-128"/>
                <a:ea typeface="ＭＳ ゴシック" pitchFamily="49" charset="-128"/>
                <a:cs typeface="ＭＳ Ｐ明朝" pitchFamily="18" charset="-128"/>
              </a:rPr>
              <a:t>令和</a:t>
            </a:r>
            <a:r>
              <a:rPr lang="ja-JP" altLang="en-US" dirty="0">
                <a:latin typeface="ＭＳ ゴシック" pitchFamily="49" charset="-128"/>
                <a:ea typeface="ＭＳ ゴシック" pitchFamily="49" charset="-128"/>
                <a:cs typeface="ＭＳ Ｐ明朝" pitchFamily="18" charset="-128"/>
              </a:rPr>
              <a:t>４</a:t>
            </a:r>
            <a:r>
              <a:rPr lang="ja-JP" altLang="en-US" dirty="0" smtClean="0">
                <a:latin typeface="ＭＳ ゴシック" pitchFamily="49" charset="-128"/>
                <a:ea typeface="ＭＳ ゴシック" pitchFamily="49" charset="-128"/>
                <a:cs typeface="ＭＳ Ｐ明朝" pitchFamily="18" charset="-128"/>
              </a:rPr>
              <a:t>年度は、コロナ禍にもかかわらず、講座実施数は</a:t>
            </a:r>
            <a:r>
              <a:rPr lang="en-US" altLang="ja-JP" dirty="0">
                <a:latin typeface="ＭＳ ゴシック" pitchFamily="49" charset="-128"/>
                <a:ea typeface="ＭＳ ゴシック" pitchFamily="49" charset="-128"/>
                <a:cs typeface="ＭＳ Ｐ明朝" pitchFamily="18" charset="-128"/>
              </a:rPr>
              <a:t>189</a:t>
            </a:r>
            <a:r>
              <a:rPr lang="ja-JP" altLang="en-US" dirty="0" smtClean="0">
                <a:latin typeface="ＭＳ ゴシック" pitchFamily="49" charset="-128"/>
                <a:ea typeface="ＭＳ ゴシック" pitchFamily="49" charset="-128"/>
                <a:cs typeface="ＭＳ Ｐ明朝" pitchFamily="18" charset="-128"/>
              </a:rPr>
              <a:t>件、参加者数は</a:t>
            </a:r>
            <a:r>
              <a:rPr lang="en-US" altLang="ja-JP" dirty="0" smtClean="0">
                <a:latin typeface="ＭＳ ゴシック" pitchFamily="49" charset="-128"/>
                <a:ea typeface="ＭＳ ゴシック" pitchFamily="49" charset="-128"/>
                <a:cs typeface="ＭＳ Ｐ明朝" pitchFamily="18" charset="-128"/>
              </a:rPr>
              <a:t>1,747</a:t>
            </a:r>
            <a:r>
              <a:rPr lang="ja-JP" altLang="en-US" dirty="0" smtClean="0">
                <a:latin typeface="ＭＳ ゴシック" pitchFamily="49" charset="-128"/>
                <a:ea typeface="ＭＳ ゴシック" pitchFamily="49" charset="-128"/>
                <a:cs typeface="ＭＳ Ｐ明朝" pitchFamily="18" charset="-128"/>
              </a:rPr>
              <a:t>名</a:t>
            </a:r>
            <a:r>
              <a:rPr lang="ja-JP" altLang="en-US" dirty="0">
                <a:latin typeface="ＭＳ ゴシック" pitchFamily="49" charset="-128"/>
                <a:ea typeface="ＭＳ ゴシック" pitchFamily="49" charset="-128"/>
                <a:cs typeface="ＭＳ Ｐ明朝" pitchFamily="18" charset="-128"/>
              </a:rPr>
              <a:t>となっています</a:t>
            </a:r>
            <a:r>
              <a:rPr lang="ja-JP" altLang="en-US" dirty="0" smtClean="0">
                <a:latin typeface="ＭＳ ゴシック" pitchFamily="49" charset="-128"/>
                <a:ea typeface="ＭＳ ゴシック" pitchFamily="49" charset="-128"/>
                <a:cs typeface="ＭＳ Ｐ明朝" pitchFamily="18" charset="-128"/>
              </a:rPr>
              <a:t>。</a:t>
            </a:r>
            <a:endParaRPr lang="en-US" altLang="ja-JP" dirty="0">
              <a:latin typeface="ＭＳ ゴシック" pitchFamily="49" charset="-128"/>
              <a:ea typeface="ＭＳ ゴシック" pitchFamily="49" charset="-128"/>
              <a:cs typeface="ＭＳ Ｐ明朝" pitchFamily="18" charset="-128"/>
            </a:endParaRPr>
          </a:p>
          <a:p>
            <a:pPr eaLnBrk="1" hangingPunct="1"/>
            <a:endParaRPr lang="ja-JP" altLang="en-US" dirty="0">
              <a:latin typeface="ＭＳ ゴシック" pitchFamily="49" charset="-128"/>
              <a:ea typeface="ＭＳ ゴシック" pitchFamily="49" charset="-128"/>
              <a:cs typeface="ＭＳ Ｐ明朝" pitchFamily="18" charset="-128"/>
            </a:endParaRPr>
          </a:p>
          <a:p>
            <a:pPr eaLnBrk="1" hangingPunct="1"/>
            <a:r>
              <a:rPr lang="ja-JP" altLang="en-US" dirty="0">
                <a:latin typeface="ＭＳ ゴシック" pitchFamily="49" charset="-128"/>
                <a:ea typeface="ＭＳ ゴシック" pitchFamily="49" charset="-128"/>
                <a:cs typeface="ＭＳ Ｐ明朝" pitchFamily="18" charset="-128"/>
              </a:rPr>
              <a:t>　講座実施の場として</a:t>
            </a:r>
            <a:r>
              <a:rPr lang="ja-JP" altLang="en-US" dirty="0" smtClean="0">
                <a:latin typeface="ＭＳ ゴシック" pitchFamily="49" charset="-128"/>
                <a:ea typeface="ＭＳ ゴシック" pitchFamily="49" charset="-128"/>
                <a:cs typeface="ＭＳ Ｐ明朝" pitchFamily="18" charset="-128"/>
              </a:rPr>
              <a:t>は、幼稚園</a:t>
            </a:r>
            <a:r>
              <a:rPr lang="ja-JP" altLang="en-US" dirty="0">
                <a:latin typeface="ＭＳ ゴシック" pitchFamily="49" charset="-128"/>
                <a:ea typeface="ＭＳ ゴシック" pitchFamily="49" charset="-128"/>
                <a:cs typeface="ＭＳ Ｐ明朝" pitchFamily="18" charset="-128"/>
              </a:rPr>
              <a:t>や</a:t>
            </a:r>
            <a:r>
              <a:rPr lang="ja-JP" altLang="en-US" dirty="0" smtClean="0">
                <a:latin typeface="ＭＳ ゴシック" pitchFamily="49" charset="-128"/>
                <a:ea typeface="ＭＳ ゴシック" pitchFamily="49" charset="-128"/>
                <a:cs typeface="ＭＳ Ｐ明朝" pitchFamily="18" charset="-128"/>
              </a:rPr>
              <a:t>保育所、小</a:t>
            </a:r>
            <a:r>
              <a:rPr lang="ja-JP" altLang="en-US" dirty="0">
                <a:latin typeface="ＭＳ ゴシック" pitchFamily="49" charset="-128"/>
                <a:ea typeface="ＭＳ ゴシック" pitchFamily="49" charset="-128"/>
                <a:cs typeface="ＭＳ Ｐ明朝" pitchFamily="18" charset="-128"/>
              </a:rPr>
              <a:t>・中・高等</a:t>
            </a:r>
            <a:r>
              <a:rPr lang="ja-JP" altLang="en-US" dirty="0" smtClean="0">
                <a:latin typeface="ＭＳ ゴシック" pitchFamily="49" charset="-128"/>
                <a:ea typeface="ＭＳ ゴシック" pitchFamily="49" charset="-128"/>
                <a:cs typeface="ＭＳ Ｐ明朝" pitchFamily="18" charset="-128"/>
              </a:rPr>
              <a:t>学校、子育て</a:t>
            </a:r>
            <a:r>
              <a:rPr lang="ja-JP" altLang="en-US" dirty="0">
                <a:latin typeface="ＭＳ ゴシック" pitchFamily="49" charset="-128"/>
                <a:ea typeface="ＭＳ ゴシック" pitchFamily="49" charset="-128"/>
                <a:cs typeface="ＭＳ Ｐ明朝" pitchFamily="18" charset="-128"/>
              </a:rPr>
              <a:t>支援</a:t>
            </a:r>
            <a:r>
              <a:rPr lang="ja-JP" altLang="en-US" dirty="0" smtClean="0">
                <a:latin typeface="ＭＳ ゴシック" pitchFamily="49" charset="-128"/>
                <a:ea typeface="ＭＳ ゴシック" pitchFamily="49" charset="-128"/>
                <a:cs typeface="ＭＳ Ｐ明朝" pitchFamily="18" charset="-128"/>
              </a:rPr>
              <a:t>センター、小</a:t>
            </a:r>
            <a:r>
              <a:rPr lang="ja-JP" altLang="en-US" dirty="0">
                <a:latin typeface="ＭＳ ゴシック" pitchFamily="49" charset="-128"/>
                <a:ea typeface="ＭＳ ゴシック" pitchFamily="49" charset="-128"/>
                <a:cs typeface="ＭＳ Ｐ明朝" pitchFamily="18" charset="-128"/>
              </a:rPr>
              <a:t>・中学校の懇談会や市の</a:t>
            </a:r>
            <a:r>
              <a:rPr lang="ja-JP" altLang="en-US" dirty="0" smtClean="0">
                <a:latin typeface="ＭＳ ゴシック" pitchFamily="49" charset="-128"/>
                <a:ea typeface="ＭＳ ゴシック" pitchFamily="49" charset="-128"/>
                <a:cs typeface="ＭＳ Ｐ明朝" pitchFamily="18" charset="-128"/>
              </a:rPr>
              <a:t>教頭会、公民館</a:t>
            </a:r>
            <a:r>
              <a:rPr lang="ja-JP" altLang="en-US" dirty="0">
                <a:latin typeface="ＭＳ ゴシック" pitchFamily="49" charset="-128"/>
                <a:ea typeface="ＭＳ ゴシック" pitchFamily="49" charset="-128"/>
                <a:cs typeface="ＭＳ Ｐ明朝" pitchFamily="18" charset="-128"/>
              </a:rPr>
              <a:t>での家庭教育</a:t>
            </a:r>
            <a:r>
              <a:rPr lang="ja-JP" altLang="en-US" dirty="0" smtClean="0">
                <a:latin typeface="ＭＳ ゴシック" pitchFamily="49" charset="-128"/>
                <a:ea typeface="ＭＳ ゴシック" pitchFamily="49" charset="-128"/>
                <a:cs typeface="ＭＳ Ｐ明朝" pitchFamily="18" charset="-128"/>
              </a:rPr>
              <a:t>講座、子育て</a:t>
            </a:r>
            <a:r>
              <a:rPr lang="ja-JP" altLang="en-US" dirty="0">
                <a:latin typeface="ＭＳ ゴシック" pitchFamily="49" charset="-128"/>
                <a:ea typeface="ＭＳ ゴシック" pitchFamily="49" charset="-128"/>
                <a:cs typeface="ＭＳ Ｐ明朝" pitchFamily="18" charset="-128"/>
              </a:rPr>
              <a:t>サークル等で主に実施されて</a:t>
            </a:r>
            <a:r>
              <a:rPr lang="ja-JP" altLang="en-US" dirty="0" smtClean="0">
                <a:latin typeface="ＭＳ ゴシック" pitchFamily="49" charset="-128"/>
                <a:ea typeface="ＭＳ ゴシック" pitchFamily="49" charset="-128"/>
                <a:cs typeface="ＭＳ Ｐ明朝" pitchFamily="18" charset="-128"/>
              </a:rPr>
              <a:t>おります。</a:t>
            </a:r>
            <a:endParaRPr lang="en-US" altLang="ja-JP" dirty="0" smtClean="0">
              <a:latin typeface="ＭＳ ゴシック" pitchFamily="49" charset="-128"/>
              <a:ea typeface="ＭＳ ゴシック" pitchFamily="49" charset="-128"/>
              <a:cs typeface="ＭＳ Ｐ明朝" pitchFamily="18" charset="-128"/>
            </a:endParaRPr>
          </a:p>
          <a:p>
            <a:pPr eaLnBrk="1" hangingPunct="1"/>
            <a:r>
              <a:rPr lang="ja-JP" altLang="en-US" dirty="0" smtClean="0">
                <a:latin typeface="ＭＳ ゴシック" pitchFamily="49" charset="-128"/>
                <a:ea typeface="ＭＳ ゴシック" pitchFamily="49" charset="-128"/>
                <a:cs typeface="ＭＳ Ｐ明朝" pitchFamily="18" charset="-128"/>
              </a:rPr>
              <a:t>　事業</a:t>
            </a:r>
            <a:r>
              <a:rPr lang="ja-JP" altLang="en-US" dirty="0">
                <a:latin typeface="ＭＳ ゴシック" pitchFamily="49" charset="-128"/>
                <a:ea typeface="ＭＳ ゴシック" pitchFamily="49" charset="-128"/>
                <a:cs typeface="ＭＳ Ｐ明朝" pitchFamily="18" charset="-128"/>
              </a:rPr>
              <a:t>を開始した平成</a:t>
            </a:r>
            <a:r>
              <a:rPr lang="en-US" altLang="ja-JP" dirty="0">
                <a:latin typeface="ＭＳ ゴシック" pitchFamily="49" charset="-128"/>
                <a:ea typeface="ＭＳ ゴシック" pitchFamily="49" charset="-128"/>
                <a:cs typeface="ＭＳ Ｐ明朝" pitchFamily="18" charset="-128"/>
              </a:rPr>
              <a:t>20</a:t>
            </a:r>
            <a:r>
              <a:rPr lang="ja-JP" altLang="en-US" dirty="0">
                <a:latin typeface="ＭＳ ゴシック" pitchFamily="49" charset="-128"/>
                <a:ea typeface="ＭＳ ゴシック" pitchFamily="49" charset="-128"/>
                <a:cs typeface="ＭＳ Ｐ明朝" pitchFamily="18" charset="-128"/>
              </a:rPr>
              <a:t>年度</a:t>
            </a:r>
            <a:r>
              <a:rPr lang="ja-JP" altLang="en-US" dirty="0" smtClean="0">
                <a:latin typeface="ＭＳ ゴシック" pitchFamily="49" charset="-128"/>
                <a:ea typeface="ＭＳ ゴシック" pitchFamily="49" charset="-128"/>
                <a:cs typeface="ＭＳ Ｐ明朝" pitchFamily="18" charset="-128"/>
              </a:rPr>
              <a:t>から合わせると、★これ</a:t>
            </a:r>
            <a:r>
              <a:rPr lang="ja-JP" altLang="en-US" dirty="0">
                <a:latin typeface="ＭＳ ゴシック" pitchFamily="49" charset="-128"/>
                <a:ea typeface="ＭＳ ゴシック" pitchFamily="49" charset="-128"/>
                <a:cs typeface="ＭＳ Ｐ明朝" pitchFamily="18" charset="-128"/>
              </a:rPr>
              <a:t>まで</a:t>
            </a:r>
            <a:r>
              <a:rPr lang="ja-JP" altLang="en-US" dirty="0" smtClean="0">
                <a:latin typeface="ＭＳ ゴシック" pitchFamily="49" charset="-128"/>
                <a:ea typeface="ＭＳ ゴシック" pitchFamily="49" charset="-128"/>
                <a:cs typeface="ＭＳ Ｐ明朝" pitchFamily="18" charset="-128"/>
              </a:rPr>
              <a:t>におよ</a:t>
            </a:r>
            <a:r>
              <a:rPr lang="ja-JP" altLang="en-US" dirty="0">
                <a:latin typeface="ＭＳ ゴシック" pitchFamily="49" charset="-128"/>
                <a:ea typeface="ＭＳ ゴシック" pitchFamily="49" charset="-128"/>
                <a:cs typeface="ＭＳ Ｐ明朝" pitchFamily="18" charset="-128"/>
              </a:rPr>
              <a:t>そ</a:t>
            </a:r>
            <a:r>
              <a:rPr lang="en-US" altLang="ja-JP" dirty="0" smtClean="0">
                <a:latin typeface="ＭＳ ゴシック" pitchFamily="49" charset="-128"/>
                <a:ea typeface="ＭＳ ゴシック" pitchFamily="49" charset="-128"/>
                <a:cs typeface="ＭＳ Ｐ明朝" pitchFamily="18" charset="-128"/>
              </a:rPr>
              <a:t>66,</a:t>
            </a:r>
            <a:r>
              <a:rPr lang="ja-JP" altLang="en-US" dirty="0" smtClean="0">
                <a:latin typeface="ＭＳ ゴシック" pitchFamily="49" charset="-128"/>
                <a:ea typeface="ＭＳ ゴシック" pitchFamily="49" charset="-128"/>
                <a:cs typeface="ＭＳ Ｐ明朝" pitchFamily="18" charset="-128"/>
              </a:rPr>
              <a:t>５</a:t>
            </a:r>
            <a:r>
              <a:rPr lang="en-US" altLang="ja-JP" dirty="0" smtClean="0">
                <a:latin typeface="ＭＳ ゴシック" pitchFamily="49" charset="-128"/>
                <a:ea typeface="ＭＳ ゴシック" pitchFamily="49" charset="-128"/>
                <a:cs typeface="ＭＳ Ｐ明朝" pitchFamily="18" charset="-128"/>
              </a:rPr>
              <a:t>00</a:t>
            </a:r>
            <a:r>
              <a:rPr lang="ja-JP" altLang="en-US" dirty="0" smtClean="0">
                <a:latin typeface="ＭＳ ゴシック" pitchFamily="49" charset="-128"/>
                <a:ea typeface="ＭＳ ゴシック" pitchFamily="49" charset="-128"/>
                <a:cs typeface="ＭＳ Ｐ明朝" pitchFamily="18" charset="-128"/>
              </a:rPr>
              <a:t>人も</a:t>
            </a:r>
            <a:r>
              <a:rPr lang="ja-JP" altLang="en-US" dirty="0">
                <a:latin typeface="ＭＳ ゴシック" pitchFamily="49" charset="-128"/>
                <a:ea typeface="ＭＳ ゴシック" pitchFamily="49" charset="-128"/>
                <a:cs typeface="ＭＳ Ｐ明朝" pitchFamily="18" charset="-128"/>
              </a:rPr>
              <a:t>の方々</a:t>
            </a:r>
            <a:r>
              <a:rPr lang="ja-JP" altLang="en-US" dirty="0" smtClean="0">
                <a:latin typeface="ＭＳ ゴシック" pitchFamily="49" charset="-128"/>
                <a:ea typeface="ＭＳ ゴシック" pitchFamily="49" charset="-128"/>
                <a:cs typeface="ＭＳ Ｐ明朝" pitchFamily="18" charset="-128"/>
              </a:rPr>
              <a:t>が、この</a:t>
            </a:r>
            <a:r>
              <a:rPr lang="ja-JP" altLang="en-US" dirty="0">
                <a:latin typeface="ＭＳ ゴシック" pitchFamily="49" charset="-128"/>
                <a:ea typeface="ＭＳ ゴシック" pitchFamily="49" charset="-128"/>
                <a:cs typeface="ＭＳ Ｐ明朝" pitchFamily="18" charset="-128"/>
              </a:rPr>
              <a:t>プログラムによる学び</a:t>
            </a:r>
            <a:r>
              <a:rPr lang="ja-JP" altLang="en-US" dirty="0" smtClean="0">
                <a:latin typeface="ＭＳ ゴシック" pitchFamily="49" charset="-128"/>
                <a:ea typeface="ＭＳ ゴシック" pitchFamily="49" charset="-128"/>
                <a:cs typeface="ＭＳ Ｐ明朝" pitchFamily="18" charset="-128"/>
              </a:rPr>
              <a:t>の場に参加</a:t>
            </a:r>
            <a:r>
              <a:rPr lang="ja-JP" altLang="en-US" dirty="0">
                <a:latin typeface="ＭＳ ゴシック" pitchFamily="49" charset="-128"/>
                <a:ea typeface="ＭＳ ゴシック" pitchFamily="49" charset="-128"/>
                <a:cs typeface="ＭＳ Ｐ明朝" pitchFamily="18" charset="-128"/>
              </a:rPr>
              <a:t>されています。</a:t>
            </a:r>
            <a:endParaRPr lang="en-US" altLang="ja-JP" dirty="0">
              <a:latin typeface="ＭＳ ゴシック" pitchFamily="49" charset="-128"/>
              <a:ea typeface="ＭＳ ゴシック" pitchFamily="49" charset="-128"/>
              <a:cs typeface="ＭＳ Ｐ明朝" pitchFamily="18" charset="-128"/>
            </a:endParaRPr>
          </a:p>
        </p:txBody>
      </p:sp>
      <p:sp>
        <p:nvSpPr>
          <p:cNvPr id="97284" name="スライド番号プレースホルダー 3"/>
          <p:cNvSpPr txBox="1">
            <a:spLocks noGrp="1"/>
          </p:cNvSpPr>
          <p:nvPr/>
        </p:nvSpPr>
        <p:spPr bwMode="auto">
          <a:xfrm>
            <a:off x="3853494" y="9438638"/>
            <a:ext cx="2953708" cy="50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7" tIns="46044" rIns="92087" bIns="46044" anchor="b"/>
          <a:lstStyle>
            <a:lvl1pPr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1pPr>
            <a:lvl2pPr marL="742950" indent="-28575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2pPr>
            <a:lvl3pPr marL="1143000" indent="-22860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3pPr>
            <a:lvl4pPr marL="1600200" indent="-22860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4pPr>
            <a:lvl5pPr marL="2057400" indent="-22860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5pPr>
            <a:lvl6pPr marL="25146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6pPr>
            <a:lvl7pPr marL="29718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7pPr>
            <a:lvl8pPr marL="34290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8pPr>
            <a:lvl9pPr marL="38862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9pPr>
          </a:lstStyle>
          <a:p>
            <a:pPr algn="r" eaLnBrk="1" hangingPunct="1">
              <a:spcBef>
                <a:spcPct val="0"/>
              </a:spcBef>
            </a:pPr>
            <a:fld id="{8A78F3B6-2824-4B29-BDF0-4F606BED0582}" type="slidenum">
              <a:rPr lang="en-US" altLang="ja-JP">
                <a:solidFill>
                  <a:srgbClr val="000000"/>
                </a:solidFill>
                <a:latin typeface="Calibri" pitchFamily="34" charset="0"/>
                <a:ea typeface="ＭＳ Ｐ明朝" pitchFamily="18" charset="-128"/>
              </a:rPr>
              <a:pPr algn="r" eaLnBrk="1" hangingPunct="1">
                <a:spcBef>
                  <a:spcPct val="0"/>
                </a:spcBef>
              </a:pPr>
              <a:t>27</a:t>
            </a:fld>
            <a:endParaRPr lang="en-US" altLang="ja-JP">
              <a:solidFill>
                <a:srgbClr val="000000"/>
              </a:solidFill>
              <a:latin typeface="Calibri" pitchFamily="34" charset="0"/>
              <a:ea typeface="ＭＳ Ｐ明朝" pitchFamily="18" charset="-128"/>
            </a:endParaRPr>
          </a:p>
        </p:txBody>
      </p:sp>
    </p:spTree>
    <p:extLst>
      <p:ext uri="{BB962C8B-B14F-4D97-AF65-F5344CB8AC3E}">
        <p14:creationId xmlns:p14="http://schemas.microsoft.com/office/powerpoint/2010/main" val="3729945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t>　講座に参加された方の声を紹介します。</a:t>
            </a:r>
          </a:p>
          <a:p>
            <a:pPr eaLnBrk="1" hangingPunct="1"/>
            <a:r>
              <a:rPr lang="ja-JP" altLang="en-US" dirty="0" smtClean="0"/>
              <a:t>　「子育ての不安や悩みに変化がありましたか」という問に対して、</a:t>
            </a:r>
          </a:p>
          <a:p>
            <a:pPr eaLnBrk="1" hangingPunct="1"/>
            <a:r>
              <a:rPr lang="ja-JP" altLang="en-US" dirty="0" smtClean="0"/>
              <a:t>　</a:t>
            </a:r>
            <a:endParaRPr lang="en-US" altLang="ja-JP" dirty="0" smtClean="0"/>
          </a:p>
          <a:p>
            <a:pPr eaLnBrk="1" hangingPunct="1"/>
            <a:r>
              <a:rPr lang="ja-JP" altLang="en-US" dirty="0" smtClean="0"/>
              <a:t>★</a:t>
            </a:r>
            <a:r>
              <a:rPr lang="ja-JP" altLang="en-US" dirty="0" smtClean="0">
                <a:solidFill>
                  <a:srgbClr val="FF0000"/>
                </a:solidFill>
              </a:rPr>
              <a:t>　</a:t>
            </a:r>
            <a:r>
              <a:rPr lang="ja-JP" altLang="en-US" dirty="0" smtClean="0"/>
              <a:t>令和</a:t>
            </a:r>
            <a:r>
              <a:rPr lang="ja-JP" altLang="en-US" dirty="0"/>
              <a:t>４</a:t>
            </a:r>
            <a:r>
              <a:rPr lang="ja-JP" altLang="en-US" dirty="0" smtClean="0"/>
              <a:t>年度の受講者の</a:t>
            </a:r>
            <a:r>
              <a:rPr lang="en-US" altLang="ja-JP" dirty="0"/>
              <a:t>87</a:t>
            </a:r>
            <a:r>
              <a:rPr lang="ja-JP" altLang="en-US" dirty="0" smtClean="0"/>
              <a:t>％を超える方が「子育ての安心感が高まった」と答えられています。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28</a:t>
            </a:fld>
            <a:endParaRPr kumimoji="1" lang="ja-JP" altLang="en-US"/>
          </a:p>
        </p:txBody>
      </p:sp>
    </p:spTree>
    <p:extLst>
      <p:ext uri="{BB962C8B-B14F-4D97-AF65-F5344CB8AC3E}">
        <p14:creationId xmlns:p14="http://schemas.microsoft.com/office/powerpoint/2010/main" val="365436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33232"/>
            <a:ext cx="5445760" cy="4472703"/>
          </a:xfrm>
        </p:spPr>
        <p:txBody>
          <a:bodyPr/>
          <a:lstStyle/>
          <a:p>
            <a:pPr eaLnBrk="1" hangingPunct="1"/>
            <a:r>
              <a:rPr lang="ja-JP" altLang="en-US" b="0" dirty="0" smtClean="0">
                <a:latin typeface="+mj-ea"/>
                <a:ea typeface="+mj-ea"/>
              </a:rPr>
              <a:t>　また自由記述では、</a:t>
            </a:r>
          </a:p>
          <a:p>
            <a:pPr defTabSz="915179">
              <a:defRPr/>
            </a:pPr>
            <a:r>
              <a:rPr lang="ja-JP" altLang="en-US" b="0" dirty="0" smtClean="0">
                <a:latin typeface="+mj-ea"/>
                <a:ea typeface="+mj-ea"/>
              </a:rPr>
              <a:t>　「</a:t>
            </a:r>
            <a:r>
              <a:rPr lang="ja-JP" altLang="en-US" b="0" kern="100" dirty="0" smtClean="0">
                <a:latin typeface="+mj-ea"/>
                <a:ea typeface="+mj-ea"/>
                <a:cs typeface="Times New Roman"/>
              </a:rPr>
              <a:t>子育て中のお母さん、お父さんの悩みが聞けて共感することができた。</a:t>
            </a:r>
            <a:r>
              <a:rPr lang="ja-JP" altLang="en-US" b="0" dirty="0" smtClean="0">
                <a:latin typeface="+mj-ea"/>
                <a:ea typeface="+mj-ea"/>
              </a:rPr>
              <a:t>」</a:t>
            </a:r>
            <a:endParaRPr lang="en-US" altLang="ja-JP" b="0" dirty="0" smtClean="0">
              <a:latin typeface="+mj-ea"/>
              <a:ea typeface="+mj-ea"/>
            </a:endParaRPr>
          </a:p>
          <a:p>
            <a:pPr defTabSz="915179">
              <a:defRPr/>
            </a:pPr>
            <a:endParaRPr lang="en-US" altLang="ja-JP" b="0" dirty="0" smtClean="0">
              <a:latin typeface="+mj-ea"/>
              <a:ea typeface="+mj-ea"/>
            </a:endParaRPr>
          </a:p>
          <a:p>
            <a:pPr defTabSz="915179">
              <a:defRPr/>
            </a:pPr>
            <a:r>
              <a:rPr lang="ja-JP" altLang="en-US" b="0" dirty="0" smtClean="0">
                <a:latin typeface="+mj-ea"/>
                <a:ea typeface="+mj-ea"/>
              </a:rPr>
              <a:t>　「</a:t>
            </a:r>
            <a:r>
              <a:rPr lang="ja-JP" altLang="ja-JP" dirty="0"/>
              <a:t>子育ての先輩のお話を伺えたのがとても良かったです。自分は笑顔で、</a:t>
            </a:r>
            <a:r>
              <a:rPr lang="ja-JP" altLang="en-US" dirty="0"/>
              <a:t>子供</a:t>
            </a:r>
            <a:r>
              <a:rPr lang="ja-JP" altLang="ja-JP" dirty="0"/>
              <a:t>を信じて、子育てしようと思います。</a:t>
            </a:r>
            <a:r>
              <a:rPr lang="ja-JP" altLang="en-US" b="0" dirty="0" smtClean="0">
                <a:latin typeface="+mj-ea"/>
                <a:ea typeface="+mj-ea"/>
              </a:rPr>
              <a:t>」</a:t>
            </a:r>
            <a:endParaRPr lang="en-US" altLang="ja-JP" b="0" dirty="0" smtClean="0">
              <a:latin typeface="+mj-ea"/>
              <a:ea typeface="+mj-ea"/>
            </a:endParaRPr>
          </a:p>
          <a:p>
            <a:pPr defTabSz="915179">
              <a:defRPr/>
            </a:pPr>
            <a:endParaRPr lang="ja-JP" altLang="en-US" b="0" dirty="0" smtClean="0">
              <a:latin typeface="+mj-ea"/>
              <a:ea typeface="+mj-ea"/>
            </a:endParaRPr>
          </a:p>
          <a:p>
            <a:pPr defTabSz="915179">
              <a:defRPr/>
            </a:pPr>
            <a:r>
              <a:rPr lang="ja-JP" altLang="en-US" b="0" dirty="0" smtClean="0">
                <a:latin typeface="+mj-ea"/>
                <a:ea typeface="+mj-ea"/>
              </a:rPr>
              <a:t>　「</a:t>
            </a:r>
            <a:r>
              <a:rPr lang="ja-JP" altLang="ja-JP" dirty="0"/>
              <a:t>このプログラムをする人がどんどん増えていくと，いい地域・市・国になると思う。</a:t>
            </a:r>
            <a:r>
              <a:rPr lang="ja-JP" altLang="en-US" b="0" dirty="0" smtClean="0">
                <a:latin typeface="+mj-ea"/>
                <a:ea typeface="+mj-ea"/>
              </a:rPr>
              <a:t>」などの肯定的な意見をたくさんいただいています。</a:t>
            </a:r>
          </a:p>
          <a:p>
            <a:pPr eaLnBrk="1" hangingPunct="1"/>
            <a:endParaRPr lang="ja-JP" altLang="en-US" b="0" dirty="0" smtClean="0">
              <a:latin typeface="+mj-ea"/>
              <a:ea typeface="+mj-ea"/>
            </a:endParaRPr>
          </a:p>
          <a:p>
            <a:pPr eaLnBrk="1" hangingPunct="1"/>
            <a:r>
              <a:rPr lang="ja-JP" altLang="en-US" b="0" dirty="0" smtClean="0">
                <a:latin typeface="+mj-ea"/>
                <a:ea typeface="+mj-ea"/>
              </a:rPr>
              <a:t>　このように、このプログラムを活用した学習は、たいへん効果的であることが実証されています。</a:t>
            </a:r>
            <a:endParaRPr lang="ja-JP" altLang="en-US" b="0" dirty="0" smtClean="0">
              <a:solidFill>
                <a:srgbClr val="FF0000"/>
              </a:solidFill>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29</a:t>
            </a:fld>
            <a:endParaRPr kumimoji="1" lang="ja-JP" altLang="en-US"/>
          </a:p>
        </p:txBody>
      </p:sp>
    </p:spTree>
    <p:extLst>
      <p:ext uri="{BB962C8B-B14F-4D97-AF65-F5344CB8AC3E}">
        <p14:creationId xmlns:p14="http://schemas.microsoft.com/office/powerpoint/2010/main" val="150081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solidFill>
                  <a:srgbClr val="0000FF"/>
                </a:solidFill>
                <a:latin typeface="+mj-ea"/>
                <a:ea typeface="+mj-ea"/>
              </a:rPr>
              <a:t>　</a:t>
            </a:r>
            <a:r>
              <a:rPr lang="ja-JP" altLang="en-US" dirty="0" smtClean="0">
                <a:latin typeface="+mj-ea"/>
                <a:ea typeface="+mj-ea"/>
              </a:rPr>
              <a:t>そのような</a:t>
            </a:r>
            <a:r>
              <a:rPr lang="ja-JP" altLang="en-US" dirty="0">
                <a:latin typeface="+mj-ea"/>
                <a:ea typeface="+mj-ea"/>
              </a:rPr>
              <a:t>家庭</a:t>
            </a:r>
            <a:r>
              <a:rPr lang="ja-JP" altLang="en-US" dirty="0" smtClean="0">
                <a:latin typeface="+mj-ea"/>
                <a:ea typeface="+mj-ea"/>
              </a:rPr>
              <a:t>を取り巻く状況の中、保護者がどの程度、悩みや不安を抱えている状況にあるのかを見ていきます。</a:t>
            </a:r>
          </a:p>
          <a:p>
            <a:pPr eaLnBrk="1" hangingPunct="1"/>
            <a:endParaRPr lang="en-US" altLang="ja-JP" dirty="0" smtClean="0">
              <a:latin typeface="+mj-ea"/>
              <a:ea typeface="+mj-ea"/>
            </a:endParaRPr>
          </a:p>
          <a:p>
            <a:pPr eaLnBrk="1" hangingPunct="1"/>
            <a:r>
              <a:rPr lang="ja-JP" altLang="en-US" dirty="0" smtClean="0">
                <a:latin typeface="+mj-ea"/>
                <a:ea typeface="+mj-ea"/>
              </a:rPr>
              <a:t>　スライドにあります令和２年度の文部科学省の調査では、「子育てについての悩みや不安の程度」について約７割の保護者が、悩みや不安を抱えているという結果が出ています。</a:t>
            </a:r>
            <a:endParaRPr lang="en-US" altLang="ja-JP" dirty="0" smtClean="0">
              <a:latin typeface="+mj-ea"/>
              <a:ea typeface="+mj-ea"/>
            </a:endParaRPr>
          </a:p>
          <a:p>
            <a:pPr eaLnBrk="1" hangingPunct="1"/>
            <a:endParaRPr lang="en-US" altLang="ja-JP" dirty="0" smtClean="0">
              <a:latin typeface="+mj-ea"/>
              <a:ea typeface="+mj-ea"/>
            </a:endParaRPr>
          </a:p>
          <a:p>
            <a:pPr eaLnBrk="1" hangingPunct="1"/>
            <a:r>
              <a:rPr lang="ja-JP" altLang="en-US" dirty="0" smtClean="0">
                <a:latin typeface="+mj-ea"/>
                <a:ea typeface="+mj-ea"/>
              </a:rPr>
              <a:t>　不安や悩みの内容の</a:t>
            </a:r>
            <a:r>
              <a:rPr lang="ja-JP" altLang="en-US" dirty="0">
                <a:latin typeface="+mj-ea"/>
                <a:ea typeface="+mj-ea"/>
              </a:rPr>
              <a:t>具体</a:t>
            </a:r>
            <a:r>
              <a:rPr lang="ja-JP" altLang="en-US" dirty="0" smtClean="0">
                <a:latin typeface="+mj-ea"/>
                <a:ea typeface="+mj-ea"/>
              </a:rPr>
              <a:t>を見てみると、</a:t>
            </a:r>
            <a:endParaRPr lang="en-US" altLang="ja-JP" dirty="0" smtClean="0">
              <a:latin typeface="+mj-ea"/>
              <a:ea typeface="+mj-ea"/>
            </a:endParaRPr>
          </a:p>
          <a:p>
            <a:pPr eaLnBrk="1" hangingPunct="1"/>
            <a:r>
              <a:rPr lang="ja-JP" altLang="en-US" dirty="0" smtClean="0">
                <a:latin typeface="+mj-ea"/>
                <a:ea typeface="+mj-ea"/>
              </a:rPr>
              <a:t>　・子供の生活習慣の乱れ</a:t>
            </a:r>
          </a:p>
          <a:p>
            <a:pPr eaLnBrk="1" hangingPunct="1"/>
            <a:r>
              <a:rPr lang="ja-JP" altLang="en-US" dirty="0" smtClean="0">
                <a:latin typeface="+mj-ea"/>
                <a:ea typeface="+mj-ea"/>
              </a:rPr>
              <a:t>　・しつけの仕方がわからない</a:t>
            </a:r>
          </a:p>
          <a:p>
            <a:pPr eaLnBrk="1" hangingPunct="1"/>
            <a:r>
              <a:rPr lang="ja-JP" altLang="en-US" dirty="0" smtClean="0">
                <a:latin typeface="+mj-ea"/>
                <a:ea typeface="+mj-ea"/>
              </a:rPr>
              <a:t>　・子供の健康や発達について</a:t>
            </a:r>
            <a:endParaRPr lang="en-US" altLang="ja-JP" dirty="0" smtClean="0">
              <a:latin typeface="+mj-ea"/>
              <a:ea typeface="+mj-ea"/>
            </a:endParaRPr>
          </a:p>
          <a:p>
            <a:pPr eaLnBrk="1" hangingPunct="1"/>
            <a:r>
              <a:rPr lang="ja-JP" altLang="en-US" dirty="0" smtClean="0">
                <a:latin typeface="+mj-ea"/>
                <a:ea typeface="+mj-ea"/>
              </a:rPr>
              <a:t>　などが高い割合を示していました。</a:t>
            </a:r>
            <a:endParaRPr lang="en-US" altLang="ja-JP"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3</a:t>
            </a:fld>
            <a:endParaRPr kumimoji="1" lang="ja-JP" altLang="en-US"/>
          </a:p>
        </p:txBody>
      </p:sp>
    </p:spTree>
    <p:extLst>
      <p:ext uri="{BB962C8B-B14F-4D97-AF65-F5344CB8AC3E}">
        <p14:creationId xmlns:p14="http://schemas.microsoft.com/office/powerpoint/2010/main" val="1905386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t>　以上、家庭教育の現状及び親プロの概要についてお話しさせていただきました。</a:t>
            </a:r>
          </a:p>
          <a:p>
            <a:pPr eaLnBrk="1" hangingPunct="1"/>
            <a:endParaRPr lang="en-US" altLang="ja-JP" dirty="0"/>
          </a:p>
          <a:p>
            <a:pPr eaLnBrk="1" hangingPunct="1"/>
            <a:r>
              <a:rPr lang="ja-JP" altLang="en-US" dirty="0" smtClean="0"/>
              <a:t>　初めに申し上げましたように、広島県教育委員会では、家庭の教育力向上をめざし、親自身が自覚と自信を持って子育てできるよう「親の力」をまなびあう学習プログラムの全県的な普及に努めています。</a:t>
            </a:r>
          </a:p>
          <a:p>
            <a:pPr eaLnBrk="1" hangingPunct="1"/>
            <a:endParaRPr lang="en-US" altLang="ja-JP" dirty="0"/>
          </a:p>
          <a:p>
            <a:pPr eaLnBrk="1" hangingPunct="1"/>
            <a:r>
              <a:rPr lang="ja-JP" altLang="en-US" dirty="0" smtClean="0"/>
              <a:t>　ぜひ、</a:t>
            </a:r>
            <a:r>
              <a:rPr lang="ja-JP" altLang="en-US" dirty="0" smtClean="0">
                <a:latin typeface="+mj-ea"/>
              </a:rPr>
              <a:t>○○市（町）</a:t>
            </a:r>
            <a:r>
              <a:rPr lang="ja-JP" altLang="en-US" dirty="0" smtClean="0"/>
              <a:t>の皆さんのお力をお借りして、今日のこの出会いを大切にしながら、ともにがんばっていきたいと思っています。</a:t>
            </a:r>
          </a:p>
          <a:p>
            <a:pPr eaLnBrk="1" hangingPunct="1"/>
            <a:endParaRPr lang="en-US" altLang="ja-JP" dirty="0"/>
          </a:p>
          <a:p>
            <a:pPr eaLnBrk="1" hangingPunct="1"/>
            <a:r>
              <a:rPr lang="ja-JP" altLang="en-US" dirty="0" smtClean="0"/>
              <a:t>　御不明な点などありましたら、県立生涯学習センターまたは市町の家庭教育担当課へお問い合わせください。</a:t>
            </a:r>
          </a:p>
          <a:p>
            <a:pPr eaLnBrk="1" hangingPunct="1"/>
            <a:endParaRPr lang="ja-JP" altLang="en-US" dirty="0" smtClean="0"/>
          </a:p>
          <a:p>
            <a:pPr eaLnBrk="1" hangingPunct="1"/>
            <a:r>
              <a:rPr lang="ja-JP" altLang="en-US" dirty="0" smtClean="0"/>
              <a:t>　「親プロ」の詳細については、当センターホームページを御覧ください。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30</a:t>
            </a:fld>
            <a:endParaRPr kumimoji="1" lang="ja-JP" altLang="en-US"/>
          </a:p>
        </p:txBody>
      </p:sp>
    </p:spTree>
    <p:extLst>
      <p:ext uri="{BB962C8B-B14F-4D97-AF65-F5344CB8AC3E}">
        <p14:creationId xmlns:p14="http://schemas.microsoft.com/office/powerpoint/2010/main" val="4260844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19" y="4720603"/>
            <a:ext cx="5445760" cy="4472703"/>
          </a:xfrm>
        </p:spPr>
        <p:txBody>
          <a:bodyPr/>
          <a:lstStyle/>
          <a:p>
            <a:pPr defTabSz="915179">
              <a:defRPr/>
            </a:pPr>
            <a:r>
              <a:rPr lang="ja-JP" altLang="en-US" dirty="0" smtClean="0">
                <a:latin typeface="+mj-ea"/>
                <a:ea typeface="+mj-ea"/>
              </a:rPr>
              <a:t>これで、「</a:t>
            </a:r>
            <a:r>
              <a:rPr lang="en-US" altLang="ja-JP" dirty="0" smtClean="0">
                <a:latin typeface="+mj-ea"/>
                <a:ea typeface="+mj-ea"/>
              </a:rPr>
              <a:t>『</a:t>
            </a:r>
            <a:r>
              <a:rPr lang="ja-JP" altLang="en-US" dirty="0" smtClean="0">
                <a:latin typeface="+mj-ea"/>
                <a:ea typeface="+mj-ea"/>
              </a:rPr>
              <a:t>親の力</a:t>
            </a:r>
            <a:r>
              <a:rPr lang="en-US" altLang="ja-JP" dirty="0" smtClean="0">
                <a:latin typeface="+mj-ea"/>
                <a:ea typeface="+mj-ea"/>
              </a:rPr>
              <a:t>』</a:t>
            </a:r>
            <a:r>
              <a:rPr lang="ja-JP" altLang="en-US" dirty="0" smtClean="0">
                <a:latin typeface="+mj-ea"/>
                <a:ea typeface="+mj-ea"/>
              </a:rPr>
              <a:t>をまなびあう学習プログラム」についての説明を終わります。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31</a:t>
            </a:fld>
            <a:endParaRPr kumimoji="1" lang="ja-JP" altLang="en-US"/>
          </a:p>
        </p:txBody>
      </p:sp>
    </p:spTree>
    <p:extLst>
      <p:ext uri="{BB962C8B-B14F-4D97-AF65-F5344CB8AC3E}">
        <p14:creationId xmlns:p14="http://schemas.microsoft.com/office/powerpoint/2010/main" val="332820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pPr>
            <a:r>
              <a:rPr lang="ja-JP" altLang="en-US" dirty="0">
                <a:solidFill>
                  <a:srgbClr val="0000FF"/>
                </a:solidFill>
                <a:latin typeface="+mj-ea"/>
                <a:ea typeface="+mj-ea"/>
              </a:rPr>
              <a:t>　</a:t>
            </a:r>
            <a:r>
              <a:rPr lang="ja-JP" altLang="en-US" dirty="0" smtClean="0">
                <a:latin typeface="+mj-ea"/>
                <a:ea typeface="+mj-ea"/>
              </a:rPr>
              <a:t>次に「子供を通じた保護者の地域とのつながり」について、スライドにある調査結果から見ていきます。</a:t>
            </a:r>
            <a:endParaRPr lang="en-US" altLang="ja-JP" dirty="0" smtClean="0">
              <a:latin typeface="+mj-ea"/>
              <a:ea typeface="+mj-ea"/>
            </a:endParaRPr>
          </a:p>
          <a:p>
            <a:pPr>
              <a:lnSpc>
                <a:spcPct val="120000"/>
              </a:lnSpc>
            </a:pPr>
            <a:endParaRPr lang="en-US" altLang="ja-JP" dirty="0" smtClean="0">
              <a:latin typeface="+mj-ea"/>
              <a:ea typeface="+mj-ea"/>
            </a:endParaRPr>
          </a:p>
          <a:p>
            <a:pPr>
              <a:lnSpc>
                <a:spcPct val="120000"/>
              </a:lnSpc>
            </a:pPr>
            <a:r>
              <a:rPr lang="ja-JP" altLang="en-US" dirty="0" smtClean="0">
                <a:latin typeface="+mj-ea"/>
                <a:ea typeface="+mj-ea"/>
              </a:rPr>
              <a:t>　以前は、急</a:t>
            </a:r>
            <a:r>
              <a:rPr lang="ja-JP" altLang="en-US" dirty="0">
                <a:latin typeface="+mj-ea"/>
                <a:ea typeface="+mj-ea"/>
              </a:rPr>
              <a:t>な時にも子供を預けられる家族ぐるみのつながり</a:t>
            </a:r>
            <a:r>
              <a:rPr lang="ja-JP" altLang="en-US" dirty="0" smtClean="0">
                <a:latin typeface="+mj-ea"/>
                <a:ea typeface="+mj-ea"/>
              </a:rPr>
              <a:t>が多くあり、地域</a:t>
            </a:r>
            <a:r>
              <a:rPr lang="ja-JP" altLang="en-US" dirty="0">
                <a:latin typeface="+mj-ea"/>
                <a:ea typeface="+mj-ea"/>
              </a:rPr>
              <a:t>の中で井戸端会議などを通じて近所の方に子育ての相談を</a:t>
            </a:r>
            <a:r>
              <a:rPr lang="ja-JP" altLang="en-US" dirty="0" smtClean="0">
                <a:latin typeface="+mj-ea"/>
                <a:ea typeface="+mj-ea"/>
              </a:rPr>
              <a:t>したり、子供の</a:t>
            </a:r>
            <a:r>
              <a:rPr lang="ja-JP" altLang="en-US" dirty="0">
                <a:latin typeface="+mj-ea"/>
                <a:ea typeface="+mj-ea"/>
              </a:rPr>
              <a:t>世話を手伝ってもらったり</a:t>
            </a:r>
            <a:r>
              <a:rPr lang="ja-JP" altLang="en-US" dirty="0" smtClean="0">
                <a:latin typeface="+mj-ea"/>
                <a:ea typeface="+mj-ea"/>
              </a:rPr>
              <a:t>しながら、自然</a:t>
            </a:r>
            <a:r>
              <a:rPr lang="ja-JP" altLang="en-US" dirty="0">
                <a:latin typeface="+mj-ea"/>
                <a:ea typeface="+mj-ea"/>
              </a:rPr>
              <a:t>に「親」とはどうふるまうものなの</a:t>
            </a:r>
            <a:r>
              <a:rPr lang="ja-JP" altLang="en-US" dirty="0" smtClean="0">
                <a:latin typeface="+mj-ea"/>
                <a:ea typeface="+mj-ea"/>
              </a:rPr>
              <a:t>か、親</a:t>
            </a:r>
            <a:r>
              <a:rPr lang="ja-JP" altLang="en-US" dirty="0">
                <a:latin typeface="+mj-ea"/>
                <a:ea typeface="+mj-ea"/>
              </a:rPr>
              <a:t>としての「知恵」を学ぶ環境が豊富</a:t>
            </a:r>
            <a:r>
              <a:rPr lang="ja-JP" altLang="en-US" dirty="0" smtClean="0">
                <a:latin typeface="+mj-ea"/>
                <a:ea typeface="+mj-ea"/>
              </a:rPr>
              <a:t>にありました。</a:t>
            </a:r>
            <a:endParaRPr lang="ja-JP" altLang="en-US" dirty="0">
              <a:latin typeface="+mj-ea"/>
              <a:ea typeface="+mj-ea"/>
            </a:endParaRPr>
          </a:p>
          <a:p>
            <a:pPr eaLnBrk="1" hangingPunct="1">
              <a:lnSpc>
                <a:spcPct val="120000"/>
              </a:lnSpc>
            </a:pPr>
            <a:endParaRPr lang="en-US" altLang="ja-JP" dirty="0" smtClean="0">
              <a:latin typeface="+mj-ea"/>
              <a:ea typeface="+mj-ea"/>
            </a:endParaRPr>
          </a:p>
          <a:p>
            <a:pPr>
              <a:lnSpc>
                <a:spcPct val="120000"/>
              </a:lnSpc>
            </a:pPr>
            <a:r>
              <a:rPr lang="ja-JP" altLang="en-US" dirty="0" smtClean="0">
                <a:latin typeface="+mj-ea"/>
                <a:ea typeface="+mj-ea"/>
              </a:rPr>
              <a:t>　それが、スライドにありますように平成</a:t>
            </a:r>
            <a:r>
              <a:rPr lang="en-US" altLang="ja-JP" dirty="0" smtClean="0">
                <a:latin typeface="+mj-ea"/>
                <a:ea typeface="+mj-ea"/>
              </a:rPr>
              <a:t>20</a:t>
            </a:r>
            <a:r>
              <a:rPr lang="ja-JP" altLang="en-US" dirty="0" smtClean="0">
                <a:latin typeface="+mj-ea"/>
                <a:ea typeface="+mj-ea"/>
              </a:rPr>
              <a:t>年度の文部科学省の調査では、「</a:t>
            </a:r>
            <a:r>
              <a:rPr lang="ja-JP" altLang="en-US" dirty="0">
                <a:latin typeface="+mj-ea"/>
                <a:ea typeface="+mj-ea"/>
              </a:rPr>
              <a:t>近所づきあいの程度」に</a:t>
            </a:r>
            <a:r>
              <a:rPr lang="ja-JP" altLang="en-US" dirty="0" smtClean="0">
                <a:latin typeface="+mj-ea"/>
                <a:ea typeface="+mj-ea"/>
              </a:rPr>
              <a:t>おいて</a:t>
            </a:r>
            <a:r>
              <a:rPr lang="ja-JP" altLang="en-US" dirty="0">
                <a:latin typeface="+mj-ea"/>
                <a:ea typeface="+mj-ea"/>
              </a:rPr>
              <a:t>　「（近所と）行き来している」と回答した</a:t>
            </a:r>
            <a:r>
              <a:rPr lang="ja-JP" altLang="en-US" dirty="0" smtClean="0">
                <a:latin typeface="+mj-ea"/>
                <a:ea typeface="+mj-ea"/>
              </a:rPr>
              <a:t>人の割合が約４割、また、近年の平成</a:t>
            </a:r>
            <a:r>
              <a:rPr lang="en-US" altLang="ja-JP" dirty="0" smtClean="0">
                <a:latin typeface="+mj-ea"/>
                <a:ea typeface="+mj-ea"/>
              </a:rPr>
              <a:t>28</a:t>
            </a:r>
            <a:r>
              <a:rPr lang="ja-JP" altLang="en-US" dirty="0" smtClean="0">
                <a:latin typeface="+mj-ea"/>
                <a:ea typeface="+mj-ea"/>
              </a:rPr>
              <a:t>年度の調査では、表のように「子供を預けられる人がいる」「子供を連れて家を行き来する人がいる」「子育ての悩みを相談できる人がいる」という割合がいずれも約３割程度となっており、令和２年度では、いずれも３割を下回るなど、年々下がっている状況にあります。</a:t>
            </a:r>
            <a:endParaRPr lang="en-US" altLang="ja-JP" dirty="0" smtClean="0">
              <a:latin typeface="+mj-ea"/>
              <a:ea typeface="+mj-ea"/>
            </a:endParaRPr>
          </a:p>
          <a:p>
            <a:pPr>
              <a:lnSpc>
                <a:spcPct val="120000"/>
              </a:lnSpc>
            </a:pPr>
            <a:endParaRPr lang="en-US" altLang="ja-JP" dirty="0">
              <a:latin typeface="+mj-ea"/>
              <a:ea typeface="+mj-ea"/>
            </a:endParaRPr>
          </a:p>
          <a:p>
            <a:pPr>
              <a:lnSpc>
                <a:spcPct val="120000"/>
              </a:lnSpc>
            </a:pPr>
            <a:r>
              <a:rPr lang="ja-JP" altLang="en-US" dirty="0" smtClean="0">
                <a:latin typeface="+mj-ea"/>
                <a:ea typeface="+mj-ea"/>
              </a:rPr>
              <a:t>　保護者が、地域とのつながりを作りにくくなっている</a:t>
            </a:r>
            <a:r>
              <a:rPr lang="ja-JP" altLang="en-US" dirty="0">
                <a:latin typeface="+mj-ea"/>
                <a:ea typeface="+mj-ea"/>
              </a:rPr>
              <a:t>状況</a:t>
            </a:r>
            <a:r>
              <a:rPr lang="ja-JP" altLang="en-US" dirty="0" smtClean="0">
                <a:latin typeface="+mj-ea"/>
                <a:ea typeface="+mj-ea"/>
              </a:rPr>
              <a:t>が読み取れます。</a:t>
            </a:r>
            <a:endParaRPr lang="en-US" altLang="ja-JP" dirty="0" smtClean="0">
              <a:latin typeface="+mj-ea"/>
              <a:ea typeface="+mj-ea"/>
            </a:endParaRPr>
          </a:p>
          <a:p>
            <a:pPr eaLnBrk="1" hangingPunct="1">
              <a:lnSpc>
                <a:spcPct val="120000"/>
              </a:lnSpc>
            </a:pPr>
            <a:endParaRPr lang="en-US" altLang="ja-JP" dirty="0" smtClean="0">
              <a:latin typeface="+mj-ea"/>
              <a:ea typeface="+mj-ea"/>
            </a:endParaRPr>
          </a:p>
          <a:p>
            <a:pPr eaLnBrk="1" hangingPunct="1">
              <a:lnSpc>
                <a:spcPct val="120000"/>
              </a:lnSpc>
            </a:pPr>
            <a:r>
              <a:rPr lang="ja-JP" altLang="en-US" dirty="0" smtClean="0">
                <a:latin typeface="+mj-ea"/>
                <a:ea typeface="+mj-ea"/>
              </a:rPr>
              <a:t>　</a:t>
            </a:r>
            <a:endParaRPr lang="en-US" altLang="ja-JP"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4</a:t>
            </a:fld>
            <a:endParaRPr kumimoji="1" lang="ja-JP" altLang="en-US"/>
          </a:p>
        </p:txBody>
      </p:sp>
    </p:spTree>
    <p:extLst>
      <p:ext uri="{BB962C8B-B14F-4D97-AF65-F5344CB8AC3E}">
        <p14:creationId xmlns:p14="http://schemas.microsoft.com/office/powerpoint/2010/main" val="170724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solidFill>
                  <a:srgbClr val="0000FF"/>
                </a:solidFill>
                <a:latin typeface="+mj-ea"/>
                <a:ea typeface="+mj-ea"/>
              </a:rPr>
              <a:t>　</a:t>
            </a:r>
            <a:r>
              <a:rPr lang="ja-JP" altLang="en-US" dirty="0" smtClean="0">
                <a:latin typeface="+mj-ea"/>
                <a:ea typeface="+mj-ea"/>
              </a:rPr>
              <a:t>そういった中において、保護者は子育てに関して地域の支えが重要であると感じています。</a:t>
            </a:r>
            <a:endParaRPr lang="en-US" altLang="ja-JP" dirty="0" smtClean="0">
              <a:latin typeface="+mj-ea"/>
              <a:ea typeface="+mj-ea"/>
            </a:endParaRPr>
          </a:p>
          <a:p>
            <a:r>
              <a:rPr lang="ja-JP" altLang="en-US" dirty="0" smtClean="0">
                <a:latin typeface="+mj-ea"/>
                <a:ea typeface="+mj-ea"/>
              </a:rPr>
              <a:t>　スライドにありますように、「子育てに対する地域の支えの重要さ」については、「重要である」と回答した割合が約</a:t>
            </a:r>
            <a:r>
              <a:rPr lang="ja-JP" altLang="en-US" dirty="0">
                <a:latin typeface="+mj-ea"/>
                <a:ea typeface="+mj-ea"/>
              </a:rPr>
              <a:t>７</a:t>
            </a:r>
            <a:r>
              <a:rPr lang="ja-JP" altLang="en-US" dirty="0" smtClean="0">
                <a:latin typeface="+mj-ea"/>
                <a:ea typeface="+mj-ea"/>
              </a:rPr>
              <a:t>割となっております。</a:t>
            </a:r>
            <a:endParaRPr lang="en-US" altLang="ja-JP" dirty="0" smtClean="0">
              <a:latin typeface="+mj-ea"/>
              <a:ea typeface="+mj-ea"/>
            </a:endParaRPr>
          </a:p>
          <a:p>
            <a:r>
              <a:rPr lang="ja-JP" altLang="en-US" dirty="0" smtClean="0">
                <a:latin typeface="+mj-ea"/>
                <a:ea typeface="+mj-ea"/>
              </a:rPr>
              <a:t>　地域で子育てを支えるために重要なこととは、言い換えれば、子育てや家庭教育への支援において、保護者が地域に求めていることと言えるのではないでしょうか。</a:t>
            </a:r>
            <a:endParaRPr lang="en-US" altLang="ja-JP" dirty="0" smtClean="0">
              <a:latin typeface="+mj-ea"/>
              <a:ea typeface="+mj-ea"/>
            </a:endParaRPr>
          </a:p>
          <a:p>
            <a:endParaRPr lang="en-US" altLang="ja-JP" dirty="0">
              <a:latin typeface="+mj-ea"/>
              <a:ea typeface="+mj-ea"/>
            </a:endParaRPr>
          </a:p>
          <a:p>
            <a:r>
              <a:rPr lang="ja-JP" altLang="en-US" dirty="0" smtClean="0">
                <a:latin typeface="+mj-ea"/>
                <a:ea typeface="+mj-ea"/>
              </a:rPr>
              <a:t>　その具体的な内容ですが、「子供の防犯のための声かけや登下校の見回りをする人がいること」や「子供と一緒に遊ぶ人や場があること」　などが高い割合を示しました。</a:t>
            </a:r>
            <a:endParaRPr lang="en-US" altLang="ja-JP" dirty="0" smtClean="0">
              <a:latin typeface="+mj-ea"/>
              <a:ea typeface="+mj-ea"/>
            </a:endParaRPr>
          </a:p>
          <a:p>
            <a:r>
              <a:rPr lang="ja-JP" altLang="en-US" dirty="0" smtClean="0">
                <a:latin typeface="+mj-ea"/>
                <a:ea typeface="+mj-ea"/>
              </a:rPr>
              <a:t>　子育てには、それぞれの家庭だけでなく、地域全体による支えが必要であると、多くの人たちが感じているということがこれらのデータから読み取ることができます。</a:t>
            </a:r>
            <a:endParaRPr lang="en-US" altLang="ja-JP" dirty="0" smtClean="0">
              <a:latin typeface="+mj-ea"/>
              <a:ea typeface="+mj-ea"/>
            </a:endParaRPr>
          </a:p>
          <a:p>
            <a:endParaRPr lang="en-US" altLang="ja-JP" dirty="0">
              <a:latin typeface="+mj-ea"/>
              <a:ea typeface="+mj-ea"/>
            </a:endParaRPr>
          </a:p>
          <a:p>
            <a:r>
              <a:rPr lang="ja-JP" altLang="en-US" dirty="0" smtClean="0">
                <a:latin typeface="+mj-ea"/>
                <a:ea typeface="+mj-ea"/>
              </a:rPr>
              <a:t>　中でも、「</a:t>
            </a:r>
            <a:r>
              <a:rPr lang="ja-JP" altLang="en-US" dirty="0">
                <a:latin typeface="+mj-ea"/>
                <a:ea typeface="+mj-ea"/>
              </a:rPr>
              <a:t>子育てに関する悩みについて気軽に相談できる人や場があること」</a:t>
            </a:r>
            <a:r>
              <a:rPr lang="ja-JP" altLang="en-US" dirty="0" smtClean="0">
                <a:latin typeface="+mj-ea"/>
                <a:ea typeface="+mj-ea"/>
              </a:rPr>
              <a:t>が重要であると回答した割合が</a:t>
            </a:r>
            <a:r>
              <a:rPr lang="en-US" altLang="ja-JP" dirty="0" smtClean="0">
                <a:latin typeface="+mj-ea"/>
                <a:ea typeface="+mj-ea"/>
              </a:rPr>
              <a:t>51.8</a:t>
            </a:r>
            <a:r>
              <a:rPr lang="ja-JP" altLang="en-US" dirty="0">
                <a:latin typeface="+mj-ea"/>
                <a:ea typeface="+mj-ea"/>
              </a:rPr>
              <a:t>％と最も</a:t>
            </a:r>
            <a:r>
              <a:rPr lang="ja-JP" altLang="en-US" dirty="0" smtClean="0">
                <a:latin typeface="+mj-ea"/>
                <a:ea typeface="+mj-ea"/>
              </a:rPr>
              <a:t>高く、「子育てをする親同士で話ができる仲間づくりの場があること」なども上位にあることから、「親</a:t>
            </a:r>
            <a:r>
              <a:rPr lang="ja-JP" altLang="en-US" dirty="0">
                <a:latin typeface="+mj-ea"/>
                <a:ea typeface="+mj-ea"/>
              </a:rPr>
              <a:t>プロ」講座のよう</a:t>
            </a:r>
            <a:r>
              <a:rPr lang="ja-JP" altLang="en-US" dirty="0" smtClean="0">
                <a:latin typeface="+mj-ea"/>
                <a:ea typeface="+mj-ea"/>
              </a:rPr>
              <a:t>な場が求められていることも伺えます。</a:t>
            </a:r>
            <a:endParaRPr lang="en-US" altLang="ja-JP" dirty="0" smtClean="0">
              <a:latin typeface="+mj-ea"/>
              <a:ea typeface="+mj-ea"/>
            </a:endParaRPr>
          </a:p>
          <a:p>
            <a:pPr eaLnBrk="1" hangingPunct="1"/>
            <a:endParaRPr lang="en-US" altLang="ja-JP"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5</a:t>
            </a:fld>
            <a:endParaRPr kumimoji="1" lang="ja-JP" altLang="en-US" dirty="0"/>
          </a:p>
        </p:txBody>
      </p:sp>
    </p:spTree>
    <p:extLst>
      <p:ext uri="{BB962C8B-B14F-4D97-AF65-F5344CB8AC3E}">
        <p14:creationId xmlns:p14="http://schemas.microsoft.com/office/powerpoint/2010/main" val="243187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Times New Roman" pitchFamily="18" charset="0"/>
                <a:ea typeface="ＭＳ Ｐ明朝" pitchFamily="18" charset="-128"/>
              </a:defRPr>
            </a:lvl1pPr>
            <a:lvl2pPr marL="748351" indent="-287584" algn="l" eaLnBrk="0" hangingPunct="0">
              <a:spcBef>
                <a:spcPct val="30000"/>
              </a:spcBef>
              <a:defRPr kumimoji="1" sz="1200">
                <a:solidFill>
                  <a:schemeClr val="tx1"/>
                </a:solidFill>
                <a:latin typeface="Times New Roman" pitchFamily="18" charset="0"/>
                <a:ea typeface="ＭＳ Ｐ明朝" pitchFamily="18" charset="-128"/>
              </a:defRPr>
            </a:lvl2pPr>
            <a:lvl3pPr marL="1151919" indent="-230383" algn="l" eaLnBrk="0" hangingPunct="0">
              <a:spcBef>
                <a:spcPct val="30000"/>
              </a:spcBef>
              <a:defRPr kumimoji="1" sz="1200">
                <a:solidFill>
                  <a:schemeClr val="tx1"/>
                </a:solidFill>
                <a:latin typeface="Times New Roman" pitchFamily="18" charset="0"/>
                <a:ea typeface="ＭＳ Ｐ明朝" pitchFamily="18" charset="-128"/>
              </a:defRPr>
            </a:lvl3pPr>
            <a:lvl4pPr marL="1612685" indent="-230383" algn="l" eaLnBrk="0" hangingPunct="0">
              <a:spcBef>
                <a:spcPct val="30000"/>
              </a:spcBef>
              <a:defRPr kumimoji="1" sz="1200">
                <a:solidFill>
                  <a:schemeClr val="tx1"/>
                </a:solidFill>
                <a:latin typeface="Times New Roman" pitchFamily="18" charset="0"/>
                <a:ea typeface="ＭＳ Ｐ明朝" pitchFamily="18" charset="-128"/>
              </a:defRPr>
            </a:lvl4pPr>
            <a:lvl5pPr marL="2073453" indent="-230383" algn="l" eaLnBrk="0" hangingPunct="0">
              <a:spcBef>
                <a:spcPct val="30000"/>
              </a:spcBef>
              <a:defRPr kumimoji="1" sz="1200">
                <a:solidFill>
                  <a:schemeClr val="tx1"/>
                </a:solidFill>
                <a:latin typeface="Times New Roman" pitchFamily="18" charset="0"/>
                <a:ea typeface="ＭＳ Ｐ明朝" pitchFamily="18" charset="-128"/>
              </a:defRPr>
            </a:lvl5pPr>
            <a:lvl6pPr marL="2531045"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88632"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46223"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03814"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9F3B7E2C-2452-48E6-8F05-FF4B1345CBD9}" type="slidenum">
              <a:rPr lang="en-US" altLang="ja-JP" smtClean="0">
                <a:ea typeface="ＭＳ Ｐゴシック" pitchFamily="50" charset="-128"/>
              </a:rPr>
              <a:pPr algn="r" eaLnBrk="1" hangingPunct="1">
                <a:spcBef>
                  <a:spcPct val="0"/>
                </a:spcBef>
              </a:pPr>
              <a:t>6</a:t>
            </a:fld>
            <a:endParaRPr lang="en-US" altLang="ja-JP" smtClean="0">
              <a:ea typeface="ＭＳ Ｐゴシック" pitchFamily="50"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0721" y="4721190"/>
            <a:ext cx="5445760" cy="1811811"/>
          </a:xfrm>
          <a:noFill/>
        </p:spPr>
        <p:txBody>
          <a:bodyPr/>
          <a:lstStyle/>
          <a:p>
            <a:endParaRPr lang="en-US" altLang="ja-JP" dirty="0">
              <a:solidFill>
                <a:srgbClr val="0000FF"/>
              </a:solidFill>
            </a:endParaRPr>
          </a:p>
          <a:p>
            <a:r>
              <a:rPr lang="ja-JP" altLang="en-US" dirty="0" smtClean="0"/>
              <a:t>　そこで、「親プロ」講座のような保護者の学習会や研修会を開催するに当たっては、調査結果を踏まえ、次の留意するとよいことが示されています。</a:t>
            </a:r>
            <a:endParaRPr lang="en-US" altLang="ja-JP" dirty="0" smtClean="0"/>
          </a:p>
          <a:p>
            <a:endParaRPr lang="en-US" altLang="ja-JP" dirty="0" smtClean="0"/>
          </a:p>
          <a:p>
            <a:r>
              <a:rPr lang="ja-JP" altLang="en-US" dirty="0" smtClean="0"/>
              <a:t>　保護者からは「今の時代に合った」「興味をもてる」「役に立つ」内容を求める声が多くあげられております。</a:t>
            </a:r>
            <a:endParaRPr lang="en-US" altLang="ja-JP" dirty="0" smtClean="0"/>
          </a:p>
          <a:p>
            <a:r>
              <a:rPr lang="ja-JP" altLang="en-US" dirty="0" smtClean="0"/>
              <a:t>　それを踏まえ、子</a:t>
            </a:r>
            <a:r>
              <a:rPr lang="ja-JP" altLang="en-US" dirty="0"/>
              <a:t>育ての悩みや不安の</a:t>
            </a:r>
            <a:r>
              <a:rPr lang="ja-JP" altLang="en-US" dirty="0" smtClean="0"/>
              <a:t>内容、子</a:t>
            </a:r>
            <a:r>
              <a:rPr lang="ja-JP" altLang="en-US" dirty="0"/>
              <a:t>育てを</a:t>
            </a:r>
            <a:r>
              <a:rPr lang="ja-JP" altLang="en-US" dirty="0" smtClean="0"/>
              <a:t>して</a:t>
            </a:r>
            <a:r>
              <a:rPr lang="ja-JP" altLang="en-US" dirty="0"/>
              <a:t>いて負担に感じる</a:t>
            </a:r>
            <a:r>
              <a:rPr lang="ja-JP" altLang="en-US" dirty="0" smtClean="0"/>
              <a:t>こと、家庭</a:t>
            </a:r>
            <a:r>
              <a:rPr lang="ja-JP" altLang="en-US" dirty="0"/>
              <a:t>教育に</a:t>
            </a:r>
            <a:r>
              <a:rPr lang="ja-JP" altLang="en-US" dirty="0" smtClean="0"/>
              <a:t>ついて</a:t>
            </a:r>
            <a:r>
              <a:rPr lang="ja-JP" altLang="en-US" dirty="0"/>
              <a:t>知りたい情報を把握した上</a:t>
            </a:r>
            <a:r>
              <a:rPr lang="ja-JP" altLang="en-US" dirty="0" smtClean="0"/>
              <a:t>で、それらに合致</a:t>
            </a:r>
            <a:r>
              <a:rPr lang="ja-JP" altLang="en-US" dirty="0"/>
              <a:t>する</a:t>
            </a:r>
            <a:r>
              <a:rPr lang="ja-JP" altLang="en-US" dirty="0" smtClean="0"/>
              <a:t>内容での講座等の実施や保護者の就労時間やライフスタイル等、属性ごとの特徴を踏まえて参加しやすい形をとること</a:t>
            </a:r>
            <a:r>
              <a:rPr lang="ja-JP" altLang="en-US" dirty="0"/>
              <a:t>が</a:t>
            </a:r>
            <a:r>
              <a:rPr lang="ja-JP" altLang="en-US" dirty="0" smtClean="0"/>
              <a:t>必要になってきています。</a:t>
            </a:r>
          </a:p>
        </p:txBody>
      </p:sp>
    </p:spTree>
    <p:extLst>
      <p:ext uri="{BB962C8B-B14F-4D97-AF65-F5344CB8AC3E}">
        <p14:creationId xmlns:p14="http://schemas.microsoft.com/office/powerpoint/2010/main" val="40474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2" y="4721189"/>
            <a:ext cx="5639632" cy="4472703"/>
          </a:xfrm>
        </p:spPr>
        <p:txBody>
          <a:bodyPr/>
          <a:lstStyle/>
          <a:p>
            <a:pPr>
              <a:lnSpc>
                <a:spcPct val="120000"/>
              </a:lnSpc>
            </a:pPr>
            <a:r>
              <a:rPr lang="ja-JP" altLang="en-US" dirty="0" smtClean="0">
                <a:latin typeface="+mj-ea"/>
                <a:ea typeface="+mj-ea"/>
              </a:rPr>
              <a:t>　家庭を取り巻く状況について、最近の状況を中心に見てきましたが、広島県教育委員会では、親の育ちを応援する学びの機会の充実を目指し、</a:t>
            </a:r>
            <a:endParaRPr lang="en-US" altLang="ja-JP" dirty="0" smtClean="0">
              <a:latin typeface="+mj-ea"/>
              <a:ea typeface="+mj-ea"/>
            </a:endParaRPr>
          </a:p>
          <a:p>
            <a:pPr>
              <a:lnSpc>
                <a:spcPct val="120000"/>
              </a:lnSpc>
            </a:pPr>
            <a:endParaRPr lang="en-US" altLang="ja-JP" dirty="0">
              <a:latin typeface="+mj-ea"/>
              <a:ea typeface="+mj-ea"/>
            </a:endParaRPr>
          </a:p>
          <a:p>
            <a:pPr>
              <a:lnSpc>
                <a:spcPct val="120000"/>
              </a:lnSpc>
            </a:pPr>
            <a:r>
              <a:rPr lang="ja-JP" altLang="en-US" dirty="0" smtClean="0">
                <a:latin typeface="+mj-ea"/>
                <a:ea typeface="+mj-ea"/>
              </a:rPr>
              <a:t>★　親の“親としての学びや育ち</a:t>
            </a:r>
            <a:r>
              <a:rPr lang="ja-JP" altLang="en-US" dirty="0">
                <a:latin typeface="+mj-ea"/>
                <a:ea typeface="+mj-ea"/>
              </a:rPr>
              <a:t>”</a:t>
            </a:r>
            <a:r>
              <a:rPr lang="ja-JP" altLang="en-US" dirty="0" smtClean="0">
                <a:latin typeface="+mj-ea"/>
                <a:ea typeface="+mj-ea"/>
              </a:rPr>
              <a:t>を応援する「家庭教育支援」のツールとして、</a:t>
            </a:r>
            <a:endParaRPr lang="en-US" altLang="ja-JP" dirty="0" smtClean="0">
              <a:latin typeface="+mj-ea"/>
              <a:ea typeface="+mj-ea"/>
            </a:endParaRPr>
          </a:p>
          <a:p>
            <a:pPr>
              <a:lnSpc>
                <a:spcPct val="120000"/>
              </a:lnSpc>
            </a:pPr>
            <a:endParaRPr lang="en-US" altLang="ja-JP" dirty="0">
              <a:latin typeface="+mj-ea"/>
              <a:ea typeface="+mj-ea"/>
            </a:endParaRPr>
          </a:p>
          <a:p>
            <a:pPr>
              <a:lnSpc>
                <a:spcPct val="120000"/>
              </a:lnSpc>
            </a:pPr>
            <a:r>
              <a:rPr lang="ja-JP" altLang="en-US" dirty="0" smtClean="0">
                <a:latin typeface="+mj-ea"/>
                <a:ea typeface="+mj-ea"/>
              </a:rPr>
              <a:t>★　平成</a:t>
            </a:r>
            <a:r>
              <a:rPr lang="en-US" altLang="ja-JP" dirty="0">
                <a:latin typeface="+mj-ea"/>
                <a:ea typeface="+mj-ea"/>
              </a:rPr>
              <a:t>18</a:t>
            </a:r>
            <a:r>
              <a:rPr lang="ja-JP" altLang="en-US" dirty="0">
                <a:latin typeface="+mj-ea"/>
                <a:ea typeface="+mj-ea"/>
              </a:rPr>
              <a:t>・</a:t>
            </a:r>
            <a:r>
              <a:rPr lang="en-US" altLang="ja-JP" dirty="0">
                <a:latin typeface="+mj-ea"/>
                <a:ea typeface="+mj-ea"/>
              </a:rPr>
              <a:t>19</a:t>
            </a:r>
            <a:r>
              <a:rPr lang="ja-JP" altLang="en-US" dirty="0">
                <a:latin typeface="+mj-ea"/>
                <a:ea typeface="+mj-ea"/>
              </a:rPr>
              <a:t>年</a:t>
            </a:r>
            <a:r>
              <a:rPr lang="ja-JP" altLang="en-US" dirty="0" smtClean="0">
                <a:latin typeface="+mj-ea"/>
                <a:ea typeface="+mj-ea"/>
              </a:rPr>
              <a:t>に「</a:t>
            </a:r>
            <a:r>
              <a:rPr lang="en-US" altLang="ja-JP" dirty="0" smtClean="0">
                <a:latin typeface="+mj-ea"/>
                <a:ea typeface="+mj-ea"/>
              </a:rPr>
              <a:t>『</a:t>
            </a:r>
            <a:r>
              <a:rPr lang="ja-JP" altLang="en-US" dirty="0" smtClean="0">
                <a:latin typeface="+mj-ea"/>
                <a:ea typeface="+mj-ea"/>
              </a:rPr>
              <a:t>親の力</a:t>
            </a:r>
            <a:r>
              <a:rPr lang="en-US" altLang="ja-JP" dirty="0" smtClean="0">
                <a:latin typeface="+mj-ea"/>
                <a:ea typeface="+mj-ea"/>
              </a:rPr>
              <a:t>』</a:t>
            </a:r>
            <a:r>
              <a:rPr lang="ja-JP" altLang="en-US" dirty="0" smtClean="0">
                <a:latin typeface="+mj-ea"/>
                <a:ea typeface="+mj-ea"/>
              </a:rPr>
              <a:t>をまなびあう学習プログラム」（通称「親プロ」）を開発し、</a:t>
            </a:r>
            <a:endParaRPr lang="en-US" altLang="ja-JP" dirty="0" smtClean="0">
              <a:latin typeface="+mj-ea"/>
              <a:ea typeface="+mj-ea"/>
            </a:endParaRPr>
          </a:p>
          <a:p>
            <a:pPr>
              <a:lnSpc>
                <a:spcPct val="120000"/>
              </a:lnSpc>
            </a:pPr>
            <a:endParaRPr lang="en-US" altLang="ja-JP" dirty="0">
              <a:latin typeface="+mj-ea"/>
              <a:ea typeface="+mj-ea"/>
            </a:endParaRPr>
          </a:p>
          <a:p>
            <a:pPr>
              <a:lnSpc>
                <a:spcPct val="120000"/>
              </a:lnSpc>
            </a:pPr>
            <a:r>
              <a:rPr lang="ja-JP" altLang="en-US" dirty="0" smtClean="0">
                <a:latin typeface="+mj-ea"/>
                <a:ea typeface="+mj-ea"/>
              </a:rPr>
              <a:t>★　平成</a:t>
            </a:r>
            <a:r>
              <a:rPr lang="en-US" altLang="ja-JP" dirty="0" smtClean="0">
                <a:latin typeface="+mj-ea"/>
                <a:ea typeface="+mj-ea"/>
              </a:rPr>
              <a:t>20</a:t>
            </a:r>
            <a:r>
              <a:rPr lang="ja-JP" altLang="en-US" dirty="0" smtClean="0">
                <a:latin typeface="+mj-ea"/>
                <a:ea typeface="+mj-ea"/>
              </a:rPr>
              <a:t>年から子供の発達段階や保護者のニーズに応じた教材を追加しながら、</a:t>
            </a:r>
            <a:endParaRPr lang="en-US" altLang="ja-JP" dirty="0" smtClean="0">
              <a:latin typeface="+mj-ea"/>
              <a:ea typeface="+mj-ea"/>
            </a:endParaRPr>
          </a:p>
          <a:p>
            <a:pPr>
              <a:lnSpc>
                <a:spcPct val="120000"/>
              </a:lnSpc>
            </a:pPr>
            <a:r>
              <a:rPr lang="ja-JP" altLang="en-US" dirty="0">
                <a:latin typeface="+mj-ea"/>
                <a:ea typeface="+mj-ea"/>
              </a:rPr>
              <a:t>　</a:t>
            </a:r>
            <a:r>
              <a:rPr lang="ja-JP" altLang="en-US" dirty="0" smtClean="0">
                <a:latin typeface="+mj-ea"/>
                <a:ea typeface="+mj-ea"/>
              </a:rPr>
              <a:t>　プログラムの普及に努めてきています。</a:t>
            </a:r>
          </a:p>
          <a:p>
            <a:pPr defTabSz="915179">
              <a:defRPr/>
            </a:pPr>
            <a:endParaRPr lang="en-US" altLang="ja-JP" dirty="0">
              <a:latin typeface="+mj-ea"/>
              <a:ea typeface="+mj-ea"/>
            </a:endParaRPr>
          </a:p>
          <a:p>
            <a:pPr defTabSz="915179">
              <a:defRPr/>
            </a:pPr>
            <a:r>
              <a:rPr lang="ja-JP" altLang="en-US" dirty="0">
                <a:latin typeface="+mj-ea"/>
                <a:ea typeface="+mj-ea"/>
              </a:rPr>
              <a:t>　</a:t>
            </a:r>
            <a:endParaRPr lang="en-US" altLang="ja-JP"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7</a:t>
            </a:fld>
            <a:endParaRPr kumimoji="1" lang="ja-JP" altLang="en-US"/>
          </a:p>
        </p:txBody>
      </p:sp>
    </p:spTree>
    <p:extLst>
      <p:ext uri="{BB962C8B-B14F-4D97-AF65-F5344CB8AC3E}">
        <p14:creationId xmlns:p14="http://schemas.microsoft.com/office/powerpoint/2010/main" val="313790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Times New Roman" pitchFamily="18" charset="0"/>
                <a:ea typeface="ＭＳ Ｐ明朝" pitchFamily="18" charset="-128"/>
              </a:defRPr>
            </a:lvl1pPr>
            <a:lvl2pPr marL="748351" indent="-287584" algn="l" eaLnBrk="0" hangingPunct="0">
              <a:spcBef>
                <a:spcPct val="30000"/>
              </a:spcBef>
              <a:defRPr kumimoji="1" sz="1200">
                <a:solidFill>
                  <a:schemeClr val="tx1"/>
                </a:solidFill>
                <a:latin typeface="Times New Roman" pitchFamily="18" charset="0"/>
                <a:ea typeface="ＭＳ Ｐ明朝" pitchFamily="18" charset="-128"/>
              </a:defRPr>
            </a:lvl2pPr>
            <a:lvl3pPr marL="1151919" indent="-230383" algn="l" eaLnBrk="0" hangingPunct="0">
              <a:spcBef>
                <a:spcPct val="30000"/>
              </a:spcBef>
              <a:defRPr kumimoji="1" sz="1200">
                <a:solidFill>
                  <a:schemeClr val="tx1"/>
                </a:solidFill>
                <a:latin typeface="Times New Roman" pitchFamily="18" charset="0"/>
                <a:ea typeface="ＭＳ Ｐ明朝" pitchFamily="18" charset="-128"/>
              </a:defRPr>
            </a:lvl3pPr>
            <a:lvl4pPr marL="1612685" indent="-230383" algn="l" eaLnBrk="0" hangingPunct="0">
              <a:spcBef>
                <a:spcPct val="30000"/>
              </a:spcBef>
              <a:defRPr kumimoji="1" sz="1200">
                <a:solidFill>
                  <a:schemeClr val="tx1"/>
                </a:solidFill>
                <a:latin typeface="Times New Roman" pitchFamily="18" charset="0"/>
                <a:ea typeface="ＭＳ Ｐ明朝" pitchFamily="18" charset="-128"/>
              </a:defRPr>
            </a:lvl4pPr>
            <a:lvl5pPr marL="2073453" indent="-230383" algn="l" eaLnBrk="0" hangingPunct="0">
              <a:spcBef>
                <a:spcPct val="30000"/>
              </a:spcBef>
              <a:defRPr kumimoji="1" sz="1200">
                <a:solidFill>
                  <a:schemeClr val="tx1"/>
                </a:solidFill>
                <a:latin typeface="Times New Roman" pitchFamily="18" charset="0"/>
                <a:ea typeface="ＭＳ Ｐ明朝" pitchFamily="18" charset="-128"/>
              </a:defRPr>
            </a:lvl5pPr>
            <a:lvl6pPr marL="2531045"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88632"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46223"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03814" indent="-23038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C981C2DF-E7B1-40EC-A487-F33984177CDF}" type="slidenum">
              <a:rPr lang="en-US" altLang="ja-JP" smtClean="0">
                <a:ea typeface="ＭＳ Ｐゴシック" pitchFamily="50" charset="-128"/>
              </a:rPr>
              <a:pPr algn="r" eaLnBrk="1" hangingPunct="1">
                <a:spcBef>
                  <a:spcPct val="0"/>
                </a:spcBef>
              </a:pPr>
              <a:t>8</a:t>
            </a:fld>
            <a:endParaRPr lang="en-US" altLang="ja-JP" smtClean="0">
              <a:ea typeface="ＭＳ Ｐゴシック" pitchFamily="50"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ja-JP" altLang="en-US" dirty="0" smtClean="0"/>
              <a:t>　では、この学習プログラムでいうところの「親の力」とは、どんな力をさすのでしょうか。</a:t>
            </a:r>
            <a:endParaRPr lang="en-US" altLang="ja-JP" dirty="0" smtClean="0"/>
          </a:p>
          <a:p>
            <a:pPr eaLnBrk="1" hangingPunct="1"/>
            <a:endParaRPr lang="ja-JP" altLang="en-US" dirty="0" smtClean="0"/>
          </a:p>
          <a:p>
            <a:pPr eaLnBrk="1" hangingPunct="1">
              <a:lnSpc>
                <a:spcPct val="120000"/>
              </a:lnSpc>
            </a:pPr>
            <a:r>
              <a:rPr lang="ja-JP" altLang="en-US" dirty="0" smtClean="0"/>
              <a:t>　一つ目は★、「親が子供に対して第一義的責任を果たす力」です。</a:t>
            </a:r>
            <a:endParaRPr lang="en-US" altLang="ja-JP" dirty="0" smtClean="0"/>
          </a:p>
          <a:p>
            <a:pPr eaLnBrk="1" hangingPunct="1">
              <a:lnSpc>
                <a:spcPct val="120000"/>
              </a:lnSpc>
            </a:pPr>
            <a:endParaRPr lang="ja-JP" altLang="en-US" dirty="0" smtClean="0"/>
          </a:p>
          <a:p>
            <a:pPr eaLnBrk="1" hangingPunct="1">
              <a:lnSpc>
                <a:spcPct val="120000"/>
              </a:lnSpc>
            </a:pPr>
            <a:r>
              <a:rPr lang="ja-JP" altLang="en-US" dirty="0" smtClean="0"/>
              <a:t>　二つ目は★、「子供に関わる全ての人が、社会の一員として子供を育成する力」です。</a:t>
            </a:r>
            <a:endParaRPr lang="en-US" altLang="ja-JP" dirty="0" smtClean="0"/>
          </a:p>
          <a:p>
            <a:pPr eaLnBrk="1" hangingPunct="1">
              <a:lnSpc>
                <a:spcPct val="120000"/>
              </a:lnSpc>
            </a:pPr>
            <a:r>
              <a:rPr lang="ja-JP" altLang="en-US" dirty="0"/>
              <a:t>　</a:t>
            </a:r>
            <a:endParaRPr lang="ja-JP" altLang="en-US" dirty="0" smtClean="0"/>
          </a:p>
          <a:p>
            <a:pPr eaLnBrk="1" hangingPunct="1">
              <a:lnSpc>
                <a:spcPct val="120000"/>
              </a:lnSpc>
            </a:pPr>
            <a:r>
              <a:rPr lang="ja-JP" altLang="en-US" dirty="0" smtClean="0"/>
              <a:t>　★　この二つの子育て力が一体となった力を、このプログラムでは「親の力」と定義しています。</a:t>
            </a:r>
          </a:p>
          <a:p>
            <a:pPr eaLnBrk="1" hangingPunct="1">
              <a:lnSpc>
                <a:spcPct val="120000"/>
              </a:lnSpc>
            </a:pPr>
            <a:r>
              <a:rPr lang="ja-JP" altLang="en-US" dirty="0" smtClean="0"/>
              <a:t>　左側、黄色の部分「子供に対して第一義的責任を果たす力」、これが一般的には「親」といわれる存在ですが、子供を育てる責任を持っているのは、「親」だけではありません。</a:t>
            </a:r>
            <a:endParaRPr lang="en-US" altLang="ja-JP" dirty="0" smtClean="0"/>
          </a:p>
          <a:p>
            <a:pPr eaLnBrk="1" hangingPunct="1">
              <a:lnSpc>
                <a:spcPct val="120000"/>
              </a:lnSpc>
            </a:pPr>
            <a:r>
              <a:rPr lang="ja-JP" altLang="en-US" dirty="0" smtClean="0"/>
              <a:t>　わが子に対して第一義的に責任を果たす力と、右側の水色の部分、社会の一員として子供を育てる力とが一体となった「子育て力」、</a:t>
            </a:r>
            <a:endParaRPr lang="en-US" altLang="ja-JP" dirty="0" smtClean="0"/>
          </a:p>
          <a:p>
            <a:pPr eaLnBrk="1" hangingPunct="1">
              <a:lnSpc>
                <a:spcPct val="120000"/>
              </a:lnSpc>
            </a:pPr>
            <a:r>
              <a:rPr lang="ja-JP" altLang="en-US" dirty="0" smtClean="0"/>
              <a:t>　★　つまり、人を育てようとする人なら誰もが持っている「親心」から発せられる力を、このプログラムでは「親の力」と考えています。</a:t>
            </a:r>
          </a:p>
        </p:txBody>
      </p:sp>
    </p:spTree>
    <p:extLst>
      <p:ext uri="{BB962C8B-B14F-4D97-AF65-F5344CB8AC3E}">
        <p14:creationId xmlns:p14="http://schemas.microsoft.com/office/powerpoint/2010/main" val="374872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mj-ea"/>
                <a:ea typeface="+mj-ea"/>
              </a:rPr>
              <a:t>　では続いて、「</a:t>
            </a:r>
            <a:r>
              <a:rPr lang="en-US" altLang="ja-JP" dirty="0" smtClean="0">
                <a:latin typeface="+mj-ea"/>
                <a:ea typeface="+mj-ea"/>
              </a:rPr>
              <a:t>『</a:t>
            </a:r>
            <a:r>
              <a:rPr lang="ja-JP" altLang="en-US" dirty="0" smtClean="0">
                <a:latin typeface="+mj-ea"/>
                <a:ea typeface="+mj-ea"/>
              </a:rPr>
              <a:t>親の力</a:t>
            </a:r>
            <a:r>
              <a:rPr lang="en-US" altLang="ja-JP" dirty="0" smtClean="0">
                <a:latin typeface="+mj-ea"/>
                <a:ea typeface="+mj-ea"/>
              </a:rPr>
              <a:t>』</a:t>
            </a:r>
            <a:r>
              <a:rPr lang="ja-JP" altLang="en-US" dirty="0" smtClean="0">
                <a:latin typeface="+mj-ea"/>
                <a:ea typeface="+mj-ea"/>
              </a:rPr>
              <a:t>をまなびあう学習プログラム」の特徴を</a:t>
            </a:r>
            <a:r>
              <a:rPr lang="ja-JP" altLang="en-US" dirty="0">
                <a:latin typeface="+mj-ea"/>
                <a:ea typeface="+mj-ea"/>
              </a:rPr>
              <a:t>３</a:t>
            </a:r>
            <a:r>
              <a:rPr lang="ja-JP" altLang="en-US" dirty="0" smtClean="0">
                <a:latin typeface="+mj-ea"/>
                <a:ea typeface="+mj-ea"/>
              </a:rPr>
              <a:t>点に絞って説明します。</a:t>
            </a:r>
          </a:p>
        </p:txBody>
      </p:sp>
      <p:sp>
        <p:nvSpPr>
          <p:cNvPr id="4" name="スライド番号プレースホルダー 3"/>
          <p:cNvSpPr>
            <a:spLocks noGrp="1"/>
          </p:cNvSpPr>
          <p:nvPr>
            <p:ph type="sldNum" sz="quarter" idx="10"/>
          </p:nvPr>
        </p:nvSpPr>
        <p:spPr/>
        <p:txBody>
          <a:bodyPr/>
          <a:lstStyle/>
          <a:p>
            <a:fld id="{DEEBD4A1-512B-4A9F-9B5B-463F47D1592D}" type="slidenum">
              <a:rPr kumimoji="1" lang="ja-JP" altLang="en-US" smtClean="0"/>
              <a:t>9</a:t>
            </a:fld>
            <a:endParaRPr kumimoji="1" lang="ja-JP" altLang="en-US"/>
          </a:p>
        </p:txBody>
      </p:sp>
    </p:spTree>
    <p:extLst>
      <p:ext uri="{BB962C8B-B14F-4D97-AF65-F5344CB8AC3E}">
        <p14:creationId xmlns:p14="http://schemas.microsoft.com/office/powerpoint/2010/main" val="344001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26545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588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051420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表紙" type="title">
  <p:cSld name="表紙">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508081" y="2449343"/>
            <a:ext cx="7326556" cy="522427"/>
          </a:xfrm>
          <a:prstGeom prst="rect">
            <a:avLst/>
          </a:prstGeom>
          <a:noFill/>
          <a:ln>
            <a:noFill/>
          </a:ln>
          <a:effectLst>
            <a:outerShdw dist="53882" dir="2700000" algn="ctr" rotWithShape="0">
              <a:srgbClr val="FFFFFF"/>
            </a:outerShdw>
          </a:effectLst>
        </p:spPr>
        <p:txBody>
          <a:bodyPr spcFirstLastPara="1" wrap="square" lIns="83956" tIns="83956" rIns="83956" bIns="83956" anchor="b" anchorCtr="0">
            <a:noAutofit/>
          </a:bodyPr>
          <a:lstStyle>
            <a:lvl1pPr marL="0" marR="0" lvl="0" indent="0" algn="l" rtl="0">
              <a:lnSpc>
                <a:spcPct val="114000"/>
              </a:lnSpc>
              <a:spcBef>
                <a:spcPts val="0"/>
              </a:spcBef>
              <a:spcAft>
                <a:spcPts val="0"/>
              </a:spcAft>
              <a:buClr>
                <a:srgbClr val="000000"/>
              </a:buClr>
              <a:buSzPts val="1400"/>
              <a:buFont typeface="Arial"/>
              <a:buNone/>
              <a:defRPr sz="3300" b="0" i="0" u="none" strike="noStrike" cap="none">
                <a:solidFill>
                  <a:srgbClr val="000000"/>
                </a:solidFill>
                <a:latin typeface="Arial"/>
                <a:ea typeface="Arial"/>
                <a:cs typeface="Arial"/>
                <a:sym typeface="Arial"/>
              </a:defRPr>
            </a:lvl1pPr>
            <a:lvl2pPr lvl="1" indent="0">
              <a:spcBef>
                <a:spcPts val="0"/>
              </a:spcBef>
              <a:spcAft>
                <a:spcPts val="0"/>
              </a:spcAft>
              <a:buSzPts val="1400"/>
              <a:buNone/>
              <a:defRPr sz="1700"/>
            </a:lvl2pPr>
            <a:lvl3pPr lvl="2" indent="0">
              <a:spcBef>
                <a:spcPts val="0"/>
              </a:spcBef>
              <a:spcAft>
                <a:spcPts val="0"/>
              </a:spcAft>
              <a:buSzPts val="1400"/>
              <a:buNone/>
              <a:defRPr sz="1700"/>
            </a:lvl3pPr>
            <a:lvl4pPr lvl="3" indent="0">
              <a:spcBef>
                <a:spcPts val="0"/>
              </a:spcBef>
              <a:spcAft>
                <a:spcPts val="0"/>
              </a:spcAft>
              <a:buSzPts val="1400"/>
              <a:buNone/>
              <a:defRPr sz="1700"/>
            </a:lvl4pPr>
            <a:lvl5pPr lvl="4" indent="0">
              <a:spcBef>
                <a:spcPts val="0"/>
              </a:spcBef>
              <a:spcAft>
                <a:spcPts val="0"/>
              </a:spcAft>
              <a:buSzPts val="1400"/>
              <a:buNone/>
              <a:defRPr sz="1700"/>
            </a:lvl5pPr>
            <a:lvl6pPr lvl="5" indent="0">
              <a:spcBef>
                <a:spcPts val="0"/>
              </a:spcBef>
              <a:spcAft>
                <a:spcPts val="0"/>
              </a:spcAft>
              <a:buSzPts val="1400"/>
              <a:buNone/>
              <a:defRPr sz="1700"/>
            </a:lvl6pPr>
            <a:lvl7pPr lvl="6" indent="0">
              <a:spcBef>
                <a:spcPts val="0"/>
              </a:spcBef>
              <a:spcAft>
                <a:spcPts val="0"/>
              </a:spcAft>
              <a:buSzPts val="1400"/>
              <a:buNone/>
              <a:defRPr sz="1700"/>
            </a:lvl7pPr>
            <a:lvl8pPr lvl="7" indent="0">
              <a:spcBef>
                <a:spcPts val="0"/>
              </a:spcBef>
              <a:spcAft>
                <a:spcPts val="0"/>
              </a:spcAft>
              <a:buSzPts val="1400"/>
              <a:buNone/>
              <a:defRPr sz="1700"/>
            </a:lvl8pPr>
            <a:lvl9pPr lvl="8" indent="0">
              <a:spcBef>
                <a:spcPts val="0"/>
              </a:spcBef>
              <a:spcAft>
                <a:spcPts val="0"/>
              </a:spcAft>
              <a:buSzPts val="1400"/>
              <a:buNone/>
              <a:defRPr sz="1700"/>
            </a:lvl9pPr>
          </a:lstStyle>
          <a:p>
            <a:endParaRPr/>
          </a:p>
        </p:txBody>
      </p:sp>
      <p:sp>
        <p:nvSpPr>
          <p:cNvPr id="14" name="Google Shape;14;p2"/>
          <p:cNvSpPr txBox="1">
            <a:spLocks noGrp="1"/>
          </p:cNvSpPr>
          <p:nvPr>
            <p:ph type="subTitle" idx="1"/>
          </p:nvPr>
        </p:nvSpPr>
        <p:spPr>
          <a:xfrm>
            <a:off x="508081" y="3102447"/>
            <a:ext cx="7326556" cy="391820"/>
          </a:xfrm>
          <a:prstGeom prst="rect">
            <a:avLst/>
          </a:prstGeom>
          <a:noFill/>
          <a:ln>
            <a:noFill/>
          </a:ln>
        </p:spPr>
        <p:txBody>
          <a:bodyPr spcFirstLastPara="1" wrap="square" lIns="83956" tIns="83956" rIns="83956" bIns="83956" anchor="t" anchorCtr="0">
            <a:noAutofit/>
          </a:bodyPr>
          <a:lstStyle>
            <a:lvl1pPr marL="0" marR="0" lvl="0" indent="0" algn="l" rtl="0">
              <a:lnSpc>
                <a:spcPct val="114000"/>
              </a:lnSpc>
              <a:spcBef>
                <a:spcPts val="0"/>
              </a:spcBef>
              <a:spcAft>
                <a:spcPts val="0"/>
              </a:spcAft>
              <a:buClr>
                <a:srgbClr val="000000"/>
              </a:buClr>
              <a:buSzPts val="1400"/>
              <a:buFont typeface="Arial"/>
              <a:buNone/>
              <a:defRPr sz="2200" b="1" i="0" u="none" strike="noStrike" cap="none">
                <a:solidFill>
                  <a:srgbClr val="000000"/>
                </a:solidFill>
                <a:latin typeface="Arial"/>
                <a:ea typeface="Arial"/>
                <a:cs typeface="Arial"/>
                <a:sym typeface="Arial"/>
              </a:defRPr>
            </a:lvl1pPr>
            <a:lvl2pPr marL="478918" marR="0" lvl="1" indent="-759" algn="ctr" rtl="0">
              <a:spcBef>
                <a:spcPts val="1763"/>
              </a:spcBef>
              <a:spcAft>
                <a:spcPts val="0"/>
              </a:spcAft>
              <a:buClr>
                <a:srgbClr val="888888"/>
              </a:buClr>
              <a:buSzPts val="1400"/>
              <a:buFont typeface="Calibri"/>
              <a:buNone/>
              <a:defRPr sz="1700" b="0" i="0" u="none" strike="noStrike" cap="none">
                <a:solidFill>
                  <a:srgbClr val="888888"/>
                </a:solidFill>
                <a:latin typeface="Calibri"/>
                <a:ea typeface="Calibri"/>
                <a:cs typeface="Calibri"/>
                <a:sym typeface="Calibri"/>
              </a:defRPr>
            </a:lvl2pPr>
            <a:lvl3pPr marL="957837" marR="0" lvl="2" indent="-1520" algn="ctr" rtl="0">
              <a:spcBef>
                <a:spcPts val="312"/>
              </a:spcBef>
              <a:spcAft>
                <a:spcPts val="0"/>
              </a:spcAft>
              <a:buClr>
                <a:srgbClr val="888888"/>
              </a:buClr>
              <a:buSzPts val="1400"/>
              <a:buFont typeface="Calibri"/>
              <a:buNone/>
              <a:defRPr sz="1600" b="0" i="0" u="none" strike="noStrike" cap="none">
                <a:solidFill>
                  <a:srgbClr val="888888"/>
                </a:solidFill>
                <a:latin typeface="Calibri"/>
                <a:ea typeface="Calibri"/>
                <a:cs typeface="Calibri"/>
                <a:sym typeface="Calibri"/>
              </a:defRPr>
            </a:lvl3pPr>
            <a:lvl4pPr marL="1436756" marR="0" lvl="3" indent="-2279" algn="ctr" rtl="0">
              <a:spcBef>
                <a:spcPts val="275"/>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1915673" marR="0" lvl="4" indent="-3038" algn="ctr" rtl="0">
              <a:spcBef>
                <a:spcPts val="275"/>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2394592" marR="0" lvl="5" indent="-3797" algn="ctr" rtl="0">
              <a:spcBef>
                <a:spcPts val="422"/>
              </a:spcBef>
              <a:spcAft>
                <a:spcPts val="0"/>
              </a:spcAft>
              <a:buClr>
                <a:srgbClr val="888888"/>
              </a:buClr>
              <a:buSzPts val="1400"/>
              <a:buFont typeface="Arial"/>
              <a:buNone/>
              <a:defRPr sz="2100" b="0" i="0" u="none" strike="noStrike" cap="none">
                <a:solidFill>
                  <a:srgbClr val="888888"/>
                </a:solidFill>
                <a:latin typeface="Calibri"/>
                <a:ea typeface="Calibri"/>
                <a:cs typeface="Calibri"/>
                <a:sym typeface="Calibri"/>
              </a:defRPr>
            </a:lvl6pPr>
            <a:lvl7pPr marL="2873511" marR="0" lvl="6" indent="-4558" algn="ctr" rtl="0">
              <a:spcBef>
                <a:spcPts val="422"/>
              </a:spcBef>
              <a:spcAft>
                <a:spcPts val="0"/>
              </a:spcAft>
              <a:buClr>
                <a:srgbClr val="888888"/>
              </a:buClr>
              <a:buSzPts val="1400"/>
              <a:buFont typeface="Arial"/>
              <a:buNone/>
              <a:defRPr sz="2100" b="0" i="0" u="none" strike="noStrike" cap="none">
                <a:solidFill>
                  <a:srgbClr val="888888"/>
                </a:solidFill>
                <a:latin typeface="Calibri"/>
                <a:ea typeface="Calibri"/>
                <a:cs typeface="Calibri"/>
                <a:sym typeface="Calibri"/>
              </a:defRPr>
            </a:lvl7pPr>
            <a:lvl8pPr marL="3352430" marR="0" lvl="7" indent="-5318" algn="ctr" rtl="0">
              <a:spcBef>
                <a:spcPts val="422"/>
              </a:spcBef>
              <a:spcAft>
                <a:spcPts val="0"/>
              </a:spcAft>
              <a:buClr>
                <a:srgbClr val="888888"/>
              </a:buClr>
              <a:buSzPts val="1400"/>
              <a:buFont typeface="Arial"/>
              <a:buNone/>
              <a:defRPr sz="2100" b="0" i="0" u="none" strike="noStrike" cap="none">
                <a:solidFill>
                  <a:srgbClr val="888888"/>
                </a:solidFill>
                <a:latin typeface="Calibri"/>
                <a:ea typeface="Calibri"/>
                <a:cs typeface="Calibri"/>
                <a:sym typeface="Calibri"/>
              </a:defRPr>
            </a:lvl8pPr>
            <a:lvl9pPr marL="3831347" marR="0" lvl="8" indent="-6076" algn="ctr" rtl="0">
              <a:spcBef>
                <a:spcPts val="422"/>
              </a:spcBef>
              <a:spcAft>
                <a:spcPts val="0"/>
              </a:spcAft>
              <a:buClr>
                <a:srgbClr val="888888"/>
              </a:buClr>
              <a:buSzPts val="1400"/>
              <a:buFont typeface="Arial"/>
              <a:buNone/>
              <a:defRPr sz="21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40196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457200" y="6356352"/>
            <a:ext cx="2133600" cy="365125"/>
          </a:xfrm>
          <a:prstGeom prst="rect">
            <a:avLst/>
          </a:prstGeom>
        </p:spPr>
        <p:txBody>
          <a:bodyPr/>
          <a:lstStyle>
            <a:lvl1pPr>
              <a:defRPr/>
            </a:lvl1pPr>
          </a:lstStyle>
          <a:p>
            <a:pPr>
              <a:buClr>
                <a:srgbClr val="000000"/>
              </a:buClr>
              <a:buFont typeface="Arial"/>
              <a:buNone/>
              <a:defRPr/>
            </a:pPr>
            <a:fld id="{1E3278DC-E01A-4996-AB4F-3B2815741C24}" type="datetimeFigureOut">
              <a:rPr kumimoji="0" lang="ja-JP" altLang="en-US" sz="1400" kern="0">
                <a:solidFill>
                  <a:srgbClr val="000000"/>
                </a:solidFill>
                <a:cs typeface="Arial"/>
                <a:sym typeface="Arial"/>
              </a:rPr>
              <a:pPr>
                <a:buClr>
                  <a:srgbClr val="000000"/>
                </a:buClr>
                <a:buFont typeface="Arial"/>
                <a:buNone/>
                <a:defRPr/>
              </a:pPr>
              <a:t>2023/10/30</a:t>
            </a:fld>
            <a:endParaRPr kumimoji="0" lang="ja-JP" altLang="en-US" sz="1400" kern="0">
              <a:solidFill>
                <a:srgbClr val="000000"/>
              </a:solidFill>
              <a:cs typeface="Arial"/>
              <a:sym typeface="Arial"/>
            </a:endParaRPr>
          </a:p>
        </p:txBody>
      </p:sp>
      <p:sp>
        <p:nvSpPr>
          <p:cNvPr id="3" name="フッター プレースホルダ 4"/>
          <p:cNvSpPr>
            <a:spLocks noGrp="1"/>
          </p:cNvSpPr>
          <p:nvPr>
            <p:ph type="ftr" sz="quarter" idx="11"/>
          </p:nvPr>
        </p:nvSpPr>
        <p:spPr>
          <a:xfrm>
            <a:off x="3124200" y="6356352"/>
            <a:ext cx="2895600" cy="365125"/>
          </a:xfrm>
          <a:prstGeom prst="rect">
            <a:avLst/>
          </a:prstGeom>
        </p:spPr>
        <p:txBody>
          <a:bodyPr/>
          <a:lstStyle>
            <a:lvl1pPr>
              <a:defRPr/>
            </a:lvl1pPr>
          </a:lstStyle>
          <a:p>
            <a:pPr>
              <a:buClr>
                <a:srgbClr val="000000"/>
              </a:buClr>
              <a:buFont typeface="Arial"/>
              <a:buNone/>
              <a:defRPr/>
            </a:pPr>
            <a:endParaRPr kumimoji="0" lang="ja-JP" altLang="en-US" sz="1400" kern="0">
              <a:solidFill>
                <a:srgbClr val="000000"/>
              </a:solidFill>
              <a:cs typeface="Arial"/>
              <a:sym typeface="Arial"/>
            </a:endParaRPr>
          </a:p>
        </p:txBody>
      </p:sp>
      <p:sp>
        <p:nvSpPr>
          <p:cNvPr id="4" name="スライド番号プレースホルダ 5"/>
          <p:cNvSpPr>
            <a:spLocks noGrp="1"/>
          </p:cNvSpPr>
          <p:nvPr>
            <p:ph type="sldNum" sz="quarter" idx="12"/>
          </p:nvPr>
        </p:nvSpPr>
        <p:spPr>
          <a:xfrm>
            <a:off x="6553200" y="6356352"/>
            <a:ext cx="2133600" cy="365125"/>
          </a:xfrm>
          <a:prstGeom prst="rect">
            <a:avLst/>
          </a:prstGeom>
        </p:spPr>
        <p:txBody>
          <a:bodyPr/>
          <a:lstStyle>
            <a:lvl1pPr>
              <a:defRPr/>
            </a:lvl1pPr>
          </a:lstStyle>
          <a:p>
            <a:pPr>
              <a:buClr>
                <a:srgbClr val="000000"/>
              </a:buClr>
              <a:buFont typeface="Arial"/>
              <a:buNone/>
              <a:defRPr/>
            </a:pPr>
            <a:fld id="{A500D794-82BC-4BFD-8D40-6237513EC18B}" type="slidenum">
              <a:rPr kumimoji="0" lang="ja-JP" altLang="en-US" sz="1400" kern="0">
                <a:solidFill>
                  <a:srgbClr val="000000"/>
                </a:solidFill>
                <a:cs typeface="Arial"/>
                <a:sym typeface="Arial"/>
              </a:rPr>
              <a:pPr>
                <a:buClr>
                  <a:srgbClr val="000000"/>
                </a:buClr>
                <a:buFont typeface="Arial"/>
                <a:buNone/>
                <a:defRPr/>
              </a:pPr>
              <a:t>‹#›</a:t>
            </a:fld>
            <a:endParaRPr kumimoji="0" lang="ja-JP" altLang="en-US" sz="1400" kern="0">
              <a:solidFill>
                <a:srgbClr val="000000"/>
              </a:solidFill>
              <a:cs typeface="Arial"/>
              <a:sym typeface="Arial"/>
            </a:endParaRPr>
          </a:p>
        </p:txBody>
      </p:sp>
    </p:spTree>
    <p:extLst>
      <p:ext uri="{BB962C8B-B14F-4D97-AF65-F5344CB8AC3E}">
        <p14:creationId xmlns:p14="http://schemas.microsoft.com/office/powerpoint/2010/main" val="367758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510AA4E-270D-49A0-8986-8E8CF4B3D655}" type="datetimeFigureOut">
              <a:rPr kumimoji="1" lang="ja-JP" altLang="en-US" smtClean="0"/>
              <a:t>2023/10/30</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198359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55663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28816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220642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15744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11315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61822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82666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10AA4E-270D-49A0-8986-8E8CF4B3D655}" type="datetimeFigureOut">
              <a:rPr kumimoji="1" lang="ja-JP" altLang="en-US" smtClean="0"/>
              <a:t>2023/10/30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125659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0AA4E-270D-49A0-8986-8E8CF4B3D655}" type="datetimeFigureOut">
              <a:rPr kumimoji="1" lang="ja-JP" altLang="en-US" smtClean="0"/>
              <a:t>2023/10/30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06190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5">
            <a:alphaModFix/>
          </a:blip>
          <a:srcRect/>
          <a:stretch/>
        </p:blipFill>
        <p:spPr>
          <a:xfrm>
            <a:off x="1357" y="0"/>
            <a:ext cx="9012698" cy="6757130"/>
          </a:xfrm>
          <a:prstGeom prst="rect">
            <a:avLst/>
          </a:prstGeom>
          <a:noFill/>
          <a:ln>
            <a:noFill/>
          </a:ln>
        </p:spPr>
      </p:pic>
      <p:sp>
        <p:nvSpPr>
          <p:cNvPr id="11" name="Google Shape;11;p1"/>
          <p:cNvSpPr txBox="1">
            <a:spLocks noGrp="1"/>
          </p:cNvSpPr>
          <p:nvPr>
            <p:ph type="title"/>
          </p:nvPr>
        </p:nvSpPr>
        <p:spPr>
          <a:xfrm>
            <a:off x="507699" y="424758"/>
            <a:ext cx="8127246" cy="391639"/>
          </a:xfrm>
          <a:prstGeom prst="rect">
            <a:avLst/>
          </a:prstGeom>
          <a:noFill/>
          <a:ln>
            <a:noFill/>
          </a:ln>
        </p:spPr>
        <p:txBody>
          <a:bodyPr spcFirstLastPara="1" wrap="square" lIns="83956" tIns="83956" rIns="83956" bIns="83956" anchor="b" anchorCtr="0">
            <a:noAutofit/>
          </a:bodyPr>
          <a:lstStyle>
            <a:lvl1pPr marL="0" marR="0" lvl="0" indent="0" algn="l" rtl="0">
              <a:spcBef>
                <a:spcPts val="0"/>
              </a:spcBef>
              <a:spcAft>
                <a:spcPts val="0"/>
              </a:spcAft>
              <a:buClr>
                <a:srgbClr val="000000"/>
              </a:buClr>
              <a:buSzPts val="1400"/>
              <a:buFont typeface="Arial"/>
              <a:buNone/>
              <a:defRPr sz="2400" b="1" i="0" u="none" strike="noStrike" cap="none">
                <a:solidFill>
                  <a:srgbClr val="000000"/>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373378119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正方形/長方形 10"/>
          <p:cNvSpPr>
            <a:spLocks noChangeArrowheads="1"/>
          </p:cNvSpPr>
          <p:nvPr/>
        </p:nvSpPr>
        <p:spPr bwMode="auto">
          <a:xfrm>
            <a:off x="-39688" y="6500813"/>
            <a:ext cx="9177338" cy="3683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Calibri" pitchFamily="34" charset="0"/>
                <a:ea typeface="ＭＳ Ｐゴシック" charset="-128"/>
              </a:defRPr>
            </a:lvl1pPr>
            <a:lvl2pPr marL="742950" indent="-285750" eaLnBrk="0" hangingPunct="0">
              <a:defRPr kumimoji="1" sz="3600">
                <a:solidFill>
                  <a:schemeClr val="tx1"/>
                </a:solidFill>
                <a:latin typeface="Calibri" pitchFamily="34" charset="0"/>
                <a:ea typeface="ＭＳ Ｐゴシック" charset="-128"/>
              </a:defRPr>
            </a:lvl2pPr>
            <a:lvl3pPr marL="1143000" indent="-228600" eaLnBrk="0" hangingPunct="0">
              <a:defRPr kumimoji="1" sz="3600">
                <a:solidFill>
                  <a:schemeClr val="tx1"/>
                </a:solidFill>
                <a:latin typeface="Calibri" pitchFamily="34" charset="0"/>
                <a:ea typeface="ＭＳ Ｐゴシック" charset="-128"/>
              </a:defRPr>
            </a:lvl3pPr>
            <a:lvl4pPr marL="1600200" indent="-228600" eaLnBrk="0" hangingPunct="0">
              <a:defRPr kumimoji="1" sz="3600">
                <a:solidFill>
                  <a:schemeClr val="tx1"/>
                </a:solidFill>
                <a:latin typeface="Calibri" pitchFamily="34" charset="0"/>
                <a:ea typeface="ＭＳ Ｐゴシック" charset="-128"/>
              </a:defRPr>
            </a:lvl4pPr>
            <a:lvl5pPr marL="2057400" indent="-228600" eaLnBrk="0" hangingPunct="0">
              <a:defRPr kumimoji="1" sz="3600">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9pPr>
          </a:lstStyle>
          <a:p>
            <a:pPr algn="ctr" eaLnBrk="1" hangingPunct="1">
              <a:lnSpc>
                <a:spcPct val="150000"/>
              </a:lnSpc>
              <a:buClr>
                <a:srgbClr val="000000"/>
              </a:buClr>
              <a:buFont typeface="Arial"/>
              <a:buNone/>
            </a:pPr>
            <a:r>
              <a:rPr lang="ja-JP" altLang="en-US" sz="1200" b="1" kern="0">
                <a:solidFill>
                  <a:srgbClr val="FFFFFF"/>
                </a:solidFill>
                <a:latin typeface="メイリオ" pitchFamily="50" charset="-128"/>
                <a:ea typeface="メイリオ" pitchFamily="50" charset="-128"/>
                <a:cs typeface="Arial"/>
                <a:sym typeface="Arial"/>
              </a:rPr>
              <a:t>活力ある人づくりと人を活かす社会づくりをめざして県民の生涯学習活動の促進を図ります</a:t>
            </a:r>
          </a:p>
        </p:txBody>
      </p:sp>
      <p:sp>
        <p:nvSpPr>
          <p:cNvPr id="2052" name="Rectangle 4"/>
          <p:cNvSpPr>
            <a:spLocks noChangeArrowheads="1"/>
          </p:cNvSpPr>
          <p:nvPr/>
        </p:nvSpPr>
        <p:spPr bwMode="auto">
          <a:xfrm>
            <a:off x="-6350" y="-34925"/>
            <a:ext cx="9144000" cy="3778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800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90000"/>
              </a:lnSpc>
              <a:spcBef>
                <a:spcPct val="50000"/>
              </a:spcBef>
              <a:buClr>
                <a:srgbClr val="000000"/>
              </a:buClr>
              <a:buFont typeface="Arial" charset="0"/>
              <a:buNone/>
            </a:pPr>
            <a:endParaRPr lang="en-US" altLang="ja-JP" sz="2000" b="1" kern="0">
              <a:solidFill>
                <a:srgbClr val="FFFFFF"/>
              </a:solidFill>
              <a:latin typeface="メイリオ" pitchFamily="50" charset="-128"/>
              <a:ea typeface="メイリオ" pitchFamily="50" charset="-128"/>
              <a:cs typeface="Arial"/>
              <a:sym typeface="Arial"/>
            </a:endParaRPr>
          </a:p>
        </p:txBody>
      </p:sp>
      <p:sp>
        <p:nvSpPr>
          <p:cNvPr id="2054" name="Text Box 8"/>
          <p:cNvSpPr txBox="1">
            <a:spLocks noChangeArrowheads="1"/>
          </p:cNvSpPr>
          <p:nvPr/>
        </p:nvSpPr>
        <p:spPr bwMode="auto">
          <a:xfrm>
            <a:off x="4367215" y="5521325"/>
            <a:ext cx="3113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Clr>
                <a:srgbClr val="000000"/>
              </a:buClr>
              <a:buFontTx/>
              <a:buNone/>
            </a:pPr>
            <a:r>
              <a:rPr lang="ja-JP" altLang="en-US" sz="1800" b="1" kern="0">
                <a:solidFill>
                  <a:srgbClr val="FF6600"/>
                </a:solidFill>
                <a:latin typeface="HGS創英角ﾎﾟｯﾌﾟ体" pitchFamily="50" charset="-128"/>
                <a:ea typeface="HGS創英角ﾎﾟｯﾌﾟ体" pitchFamily="50" charset="-128"/>
                <a:cs typeface="メイリオ" pitchFamily="50" charset="-128"/>
                <a:sym typeface="Arial"/>
              </a:rPr>
              <a:t>ぱれっとひろしま</a:t>
            </a:r>
            <a:endParaRPr lang="en-US" altLang="ja-JP" sz="1800" b="1" kern="0">
              <a:solidFill>
                <a:srgbClr val="FF6600"/>
              </a:solidFill>
              <a:latin typeface="HGS創英角ﾎﾟｯﾌﾟ体" pitchFamily="50" charset="-128"/>
              <a:ea typeface="HGS創英角ﾎﾟｯﾌﾟ体" pitchFamily="50" charset="-128"/>
              <a:cs typeface="メイリオ" pitchFamily="50" charset="-128"/>
              <a:sym typeface="Arial"/>
            </a:endParaRPr>
          </a:p>
        </p:txBody>
      </p:sp>
      <p:sp>
        <p:nvSpPr>
          <p:cNvPr id="2055" name="Google Shape;85;p13"/>
          <p:cNvSpPr txBox="1">
            <a:spLocks/>
          </p:cNvSpPr>
          <p:nvPr/>
        </p:nvSpPr>
        <p:spPr bwMode="auto">
          <a:xfrm>
            <a:off x="3881440" y="5786438"/>
            <a:ext cx="54641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Clr>
                <a:srgbClr val="000000"/>
              </a:buClr>
              <a:buSzPts val="1400"/>
              <a:buFont typeface="Arial" charset="0"/>
              <a:buNone/>
            </a:pPr>
            <a:r>
              <a:rPr lang="ja-JP" altLang="en-US" sz="2800" b="1" kern="0">
                <a:solidFill>
                  <a:srgbClr val="000000"/>
                </a:solidFill>
                <a:latin typeface="メイリオ" pitchFamily="50" charset="-128"/>
                <a:ea typeface="メイリオ" pitchFamily="50" charset="-128"/>
                <a:cs typeface="Arial" charset="0"/>
                <a:sym typeface="Arial" charset="0"/>
              </a:rPr>
              <a:t>広島県立生涯学習センター</a:t>
            </a:r>
          </a:p>
        </p:txBody>
      </p:sp>
      <p:sp>
        <p:nvSpPr>
          <p:cNvPr id="2059" name="Rectangle 4"/>
          <p:cNvSpPr>
            <a:spLocks noChangeArrowheads="1"/>
          </p:cNvSpPr>
          <p:nvPr/>
        </p:nvSpPr>
        <p:spPr bwMode="auto">
          <a:xfrm>
            <a:off x="666322" y="2765642"/>
            <a:ext cx="8431212" cy="730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800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90000"/>
              </a:lnSpc>
              <a:spcBef>
                <a:spcPct val="50000"/>
              </a:spcBef>
              <a:buClr>
                <a:srgbClr val="000000"/>
              </a:buClr>
              <a:buFont typeface="Arial" charset="0"/>
              <a:buNone/>
            </a:pPr>
            <a:endParaRPr lang="en-US" altLang="ja-JP" sz="2000" b="1" kern="0">
              <a:solidFill>
                <a:srgbClr val="FFFFFF"/>
              </a:solidFill>
              <a:latin typeface="メイリオ" pitchFamily="50" charset="-128"/>
              <a:ea typeface="メイリオ" pitchFamily="50" charset="-128"/>
              <a:cs typeface="Arial"/>
              <a:sym typeface="Arial"/>
            </a:endParaRPr>
          </a:p>
        </p:txBody>
      </p:sp>
      <p:sp>
        <p:nvSpPr>
          <p:cNvPr id="2060" name="Rectangle 4"/>
          <p:cNvSpPr>
            <a:spLocks noChangeArrowheads="1"/>
          </p:cNvSpPr>
          <p:nvPr/>
        </p:nvSpPr>
        <p:spPr bwMode="auto">
          <a:xfrm>
            <a:off x="657228" y="2828109"/>
            <a:ext cx="8431212" cy="730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800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90000"/>
              </a:lnSpc>
              <a:spcBef>
                <a:spcPct val="50000"/>
              </a:spcBef>
              <a:buClr>
                <a:srgbClr val="000000"/>
              </a:buClr>
              <a:buFont typeface="Arial" charset="0"/>
              <a:buNone/>
            </a:pPr>
            <a:endParaRPr lang="en-US" altLang="ja-JP" sz="2000" b="1" kern="0">
              <a:solidFill>
                <a:srgbClr val="FFFFFF"/>
              </a:solidFill>
              <a:latin typeface="メイリオ" pitchFamily="50" charset="-128"/>
              <a:ea typeface="メイリオ" pitchFamily="50" charset="-128"/>
              <a:cs typeface="Arial"/>
              <a:sym typeface="Arial"/>
            </a:endParaRPr>
          </a:p>
        </p:txBody>
      </p:sp>
      <p:pic>
        <p:nvPicPr>
          <p:cNvPr id="12" name="Picture 16" descr="親プロ　丸マー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22" y="3068232"/>
            <a:ext cx="3224212" cy="321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p:cNvSpPr txBox="1">
            <a:spLocks noChangeArrowheads="1"/>
          </p:cNvSpPr>
          <p:nvPr/>
        </p:nvSpPr>
        <p:spPr bwMode="auto">
          <a:xfrm>
            <a:off x="-260442" y="2106899"/>
            <a:ext cx="93579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100000"/>
              </a:lnSpc>
              <a:spcBef>
                <a:spcPct val="50000"/>
              </a:spcBef>
              <a:buFontTx/>
              <a:buNone/>
            </a:pPr>
            <a:r>
              <a:rPr lang="ja-JP" altLang="en-US" sz="4000" b="1" dirty="0" smtClean="0">
                <a:ln w="19050">
                  <a:solidFill>
                    <a:schemeClr val="accent1"/>
                  </a:solidFill>
                </a:ln>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「親</a:t>
            </a:r>
            <a:r>
              <a:rPr lang="ja-JP" altLang="en-US" sz="4000" b="1" dirty="0">
                <a:ln w="19050">
                  <a:solidFill>
                    <a:schemeClr val="accent1"/>
                  </a:solidFill>
                </a:ln>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の力」をまなびあう学習プログラム</a:t>
            </a:r>
          </a:p>
        </p:txBody>
      </p:sp>
      <p:sp>
        <p:nvSpPr>
          <p:cNvPr id="15" name="Text Box 14"/>
          <p:cNvSpPr txBox="1">
            <a:spLocks noChangeArrowheads="1"/>
          </p:cNvSpPr>
          <p:nvPr/>
        </p:nvSpPr>
        <p:spPr bwMode="auto">
          <a:xfrm>
            <a:off x="-33347" y="527566"/>
            <a:ext cx="887095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en-US" altLang="ja-JP" sz="1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1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令和５年度</a:t>
            </a:r>
            <a:endParaRPr lang="en-US" altLang="ja-JP" sz="1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親の力</a:t>
            </a:r>
            <a:r>
              <a:rPr lang="en-US" altLang="ja-JP"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をまなびあう学習プログラム」ファシリテーター養成講座</a:t>
            </a:r>
            <a:r>
              <a:rPr lang="en-US" altLang="ja-JP"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基礎講座</a:t>
            </a:r>
            <a:r>
              <a:rPr lang="en-US" altLang="ja-JP"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p:txBody>
      </p:sp>
      <p:pic>
        <p:nvPicPr>
          <p:cNvPr id="20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4300" y="-34925"/>
            <a:ext cx="1397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9007" y="3963910"/>
            <a:ext cx="1587582" cy="1517728"/>
          </a:xfrm>
          <a:prstGeom prst="rect">
            <a:avLst/>
          </a:prstGeom>
        </p:spPr>
      </p:pic>
    </p:spTree>
    <p:extLst>
      <p:ext uri="{BB962C8B-B14F-4D97-AF65-F5344CB8AC3E}">
        <p14:creationId xmlns:p14="http://schemas.microsoft.com/office/powerpoint/2010/main" val="271006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AutoShape 2"/>
          <p:cNvSpPr>
            <a:spLocks noChangeArrowheads="1"/>
          </p:cNvSpPr>
          <p:nvPr/>
        </p:nvSpPr>
        <p:spPr bwMode="auto">
          <a:xfrm>
            <a:off x="539750" y="796265"/>
            <a:ext cx="3240088" cy="14478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2400" b="1" dirty="0">
                <a:latin typeface="メイリオ" panose="020B0604030504040204" pitchFamily="50" charset="-128"/>
                <a:ea typeface="メイリオ" panose="020B0604030504040204" pitchFamily="50" charset="-128"/>
              </a:rPr>
              <a:t>講演を聴くなど</a:t>
            </a:r>
            <a:r>
              <a:rPr lang="ja-JP" altLang="en-US" sz="2400" b="1" dirty="0" smtClean="0">
                <a:latin typeface="メイリオ" panose="020B0604030504040204" pitchFamily="50" charset="-128"/>
                <a:ea typeface="メイリオ" panose="020B0604030504040204" pitchFamily="50" charset="-128"/>
              </a:rPr>
              <a:t>の</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従来</a:t>
            </a:r>
            <a:r>
              <a:rPr lang="ja-JP" altLang="en-US" sz="2400" b="1" dirty="0">
                <a:latin typeface="メイリオ" panose="020B0604030504040204" pitchFamily="50" charset="-128"/>
                <a:ea typeface="メイリオ" panose="020B0604030504040204" pitchFamily="50" charset="-128"/>
              </a:rPr>
              <a:t>の「講義型」の学習方法</a:t>
            </a:r>
          </a:p>
        </p:txBody>
      </p:sp>
      <p:sp>
        <p:nvSpPr>
          <p:cNvPr id="312325" name="Rectangle 5"/>
          <p:cNvSpPr>
            <a:spLocks noChangeArrowheads="1"/>
          </p:cNvSpPr>
          <p:nvPr/>
        </p:nvSpPr>
        <p:spPr bwMode="auto">
          <a:xfrm>
            <a:off x="723808" y="5734050"/>
            <a:ext cx="1981200" cy="947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ja-JP" altLang="en-US" sz="1600" dirty="0">
                <a:latin typeface="メイリオ" panose="020B0604030504040204" pitchFamily="50" charset="-128"/>
                <a:ea typeface="メイリオ" panose="020B0604030504040204" pitchFamily="50" charset="-128"/>
              </a:rPr>
              <a:t>簡単なゲームを通じてリラックスした雰囲気に。</a:t>
            </a:r>
            <a:endParaRPr lang="ja-JP" altLang="en-US" sz="2400" dirty="0">
              <a:latin typeface="メイリオ" panose="020B0604030504040204" pitchFamily="50" charset="-128"/>
              <a:ea typeface="メイリオ" panose="020B0604030504040204" pitchFamily="50" charset="-128"/>
            </a:endParaRPr>
          </a:p>
        </p:txBody>
      </p:sp>
      <p:sp>
        <p:nvSpPr>
          <p:cNvPr id="312326" name="Rectangle 6"/>
          <p:cNvSpPr>
            <a:spLocks noChangeArrowheads="1"/>
          </p:cNvSpPr>
          <p:nvPr/>
        </p:nvSpPr>
        <p:spPr bwMode="auto">
          <a:xfrm>
            <a:off x="3678238" y="5751513"/>
            <a:ext cx="1981200" cy="936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ja-JP" altLang="en-US" sz="1600" dirty="0">
                <a:latin typeface="メイリオ" panose="020B0604030504040204" pitchFamily="50" charset="-128"/>
                <a:ea typeface="メイリオ" panose="020B0604030504040204" pitchFamily="50" charset="-128"/>
              </a:rPr>
              <a:t>思いや意見をグループで</a:t>
            </a:r>
            <a:r>
              <a:rPr lang="ja-JP" altLang="en-US" sz="1600" dirty="0" smtClean="0">
                <a:latin typeface="メイリオ" panose="020B0604030504040204" pitchFamily="50" charset="-128"/>
                <a:ea typeface="メイリオ" panose="020B0604030504040204" pitchFamily="50" charset="-128"/>
              </a:rPr>
              <a:t>出し合い、考え</a:t>
            </a:r>
            <a:r>
              <a:rPr lang="ja-JP" altLang="en-US" sz="1600" dirty="0">
                <a:latin typeface="メイリオ" panose="020B0604030504040204" pitchFamily="50" charset="-128"/>
                <a:ea typeface="メイリオ" panose="020B0604030504040204" pitchFamily="50" charset="-128"/>
              </a:rPr>
              <a:t>を広げます。</a:t>
            </a:r>
            <a:endParaRPr lang="ja-JP" altLang="en-US" sz="2400" dirty="0">
              <a:latin typeface="メイリオ" panose="020B0604030504040204" pitchFamily="50" charset="-128"/>
              <a:ea typeface="メイリオ" panose="020B0604030504040204" pitchFamily="50" charset="-128"/>
            </a:endParaRPr>
          </a:p>
        </p:txBody>
      </p:sp>
      <p:sp>
        <p:nvSpPr>
          <p:cNvPr id="312327" name="Rectangle 7"/>
          <p:cNvSpPr>
            <a:spLocks noChangeArrowheads="1"/>
          </p:cNvSpPr>
          <p:nvPr/>
        </p:nvSpPr>
        <p:spPr bwMode="auto">
          <a:xfrm>
            <a:off x="6719888" y="5800725"/>
            <a:ext cx="1981200" cy="844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ja-JP" altLang="en-US" sz="1600" dirty="0">
                <a:latin typeface="メイリオ" panose="020B0604030504040204" pitchFamily="50" charset="-128"/>
                <a:ea typeface="メイリオ" panose="020B0604030504040204" pitchFamily="50" charset="-128"/>
              </a:rPr>
              <a:t>話し合いを</a:t>
            </a:r>
            <a:r>
              <a:rPr lang="ja-JP" altLang="en-US" sz="1600" dirty="0" smtClean="0">
                <a:latin typeface="メイリオ" panose="020B0604030504040204" pitchFamily="50" charset="-128"/>
                <a:ea typeface="メイリオ" panose="020B0604030504040204" pitchFamily="50" charset="-128"/>
              </a:rPr>
              <a:t>ふりかえり、「</a:t>
            </a:r>
            <a:r>
              <a:rPr lang="ja-JP" altLang="en-US" sz="1600" dirty="0">
                <a:latin typeface="メイリオ" panose="020B0604030504040204" pitchFamily="50" charset="-128"/>
                <a:ea typeface="メイリオ" panose="020B0604030504040204" pitchFamily="50" charset="-128"/>
              </a:rPr>
              <a:t>気づき」が生まれます。</a:t>
            </a:r>
            <a:endParaRPr lang="ja-JP" altLang="en-US" sz="2400" dirty="0">
              <a:latin typeface="メイリオ" panose="020B0604030504040204" pitchFamily="50" charset="-128"/>
              <a:ea typeface="メイリオ" panose="020B0604030504040204" pitchFamily="50" charset="-128"/>
            </a:endParaRPr>
          </a:p>
        </p:txBody>
      </p:sp>
      <p:sp>
        <p:nvSpPr>
          <p:cNvPr id="312328" name="Oval 8"/>
          <p:cNvSpPr>
            <a:spLocks noChangeArrowheads="1"/>
          </p:cNvSpPr>
          <p:nvPr/>
        </p:nvSpPr>
        <p:spPr bwMode="auto">
          <a:xfrm>
            <a:off x="323850" y="3716338"/>
            <a:ext cx="2546350" cy="533400"/>
          </a:xfrm>
          <a:prstGeom prst="ellipse">
            <a:avLst/>
          </a:prstGeom>
          <a:solidFill>
            <a:srgbClr val="CC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800" b="1">
                <a:latin typeface="メイリオ" panose="020B0604030504040204" pitchFamily="50" charset="-128"/>
                <a:ea typeface="メイリオ" panose="020B0604030504040204" pitchFamily="50" charset="-128"/>
              </a:rPr>
              <a:t>うちとける</a:t>
            </a:r>
          </a:p>
        </p:txBody>
      </p:sp>
      <p:sp>
        <p:nvSpPr>
          <p:cNvPr id="312329" name="Oval 9"/>
          <p:cNvSpPr>
            <a:spLocks noChangeArrowheads="1"/>
          </p:cNvSpPr>
          <p:nvPr/>
        </p:nvSpPr>
        <p:spPr bwMode="auto">
          <a:xfrm>
            <a:off x="2987675" y="3716338"/>
            <a:ext cx="3062288" cy="533400"/>
          </a:xfrm>
          <a:prstGeom prst="ellipse">
            <a:avLst/>
          </a:prstGeom>
          <a:solidFill>
            <a:srgbClr val="CC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800" b="1">
                <a:latin typeface="メイリオ" panose="020B0604030504040204" pitchFamily="50" charset="-128"/>
                <a:ea typeface="メイリオ" panose="020B0604030504040204" pitchFamily="50" charset="-128"/>
              </a:rPr>
              <a:t>話し合う</a:t>
            </a:r>
          </a:p>
        </p:txBody>
      </p:sp>
      <p:sp>
        <p:nvSpPr>
          <p:cNvPr id="312330" name="Oval 10"/>
          <p:cNvSpPr>
            <a:spLocks noChangeArrowheads="1"/>
          </p:cNvSpPr>
          <p:nvPr/>
        </p:nvSpPr>
        <p:spPr bwMode="auto">
          <a:xfrm>
            <a:off x="6084888" y="3716338"/>
            <a:ext cx="2908300" cy="533400"/>
          </a:xfrm>
          <a:prstGeom prst="ellipse">
            <a:avLst/>
          </a:prstGeom>
          <a:solidFill>
            <a:srgbClr val="CC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800" b="1">
                <a:latin typeface="メイリオ" panose="020B0604030504040204" pitchFamily="50" charset="-128"/>
                <a:ea typeface="メイリオ" panose="020B0604030504040204" pitchFamily="50" charset="-128"/>
              </a:rPr>
              <a:t>気づく</a:t>
            </a:r>
            <a:endParaRPr lang="ja-JP" altLang="en-US" sz="1800">
              <a:latin typeface="メイリオ" panose="020B0604030504040204" pitchFamily="50" charset="-128"/>
              <a:ea typeface="メイリオ" panose="020B0604030504040204" pitchFamily="50" charset="-128"/>
            </a:endParaRPr>
          </a:p>
        </p:txBody>
      </p:sp>
      <p:sp>
        <p:nvSpPr>
          <p:cNvPr id="312333" name="Text Box 13"/>
          <p:cNvSpPr txBox="1">
            <a:spLocks noChangeArrowheads="1"/>
          </p:cNvSpPr>
          <p:nvPr/>
        </p:nvSpPr>
        <p:spPr bwMode="auto">
          <a:xfrm>
            <a:off x="242784" y="2782501"/>
            <a:ext cx="9238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子育てを振り返り学びあう中</a:t>
            </a:r>
            <a:r>
              <a:rPr lang="ja-JP" altLang="en-US" sz="2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で、親</a:t>
            </a: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が「自ら気づき」「自ら学べる」力を！</a:t>
            </a:r>
            <a:endParaRPr lang="ja-JP" altLang="en-US"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12334" name="Picture 14" descr="39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64" y="4365625"/>
            <a:ext cx="1728787" cy="1296988"/>
          </a:xfrm>
          <a:prstGeom prst="rect">
            <a:avLst/>
          </a:prstGeom>
          <a:noFill/>
          <a:ln w="508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3123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98" y="4437063"/>
            <a:ext cx="1695450" cy="1263650"/>
          </a:xfrm>
          <a:prstGeom prst="rect">
            <a:avLst/>
          </a:prstGeom>
          <a:noFill/>
          <a:ln w="508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312336" name="Picture 16" descr="DSCF044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4508500"/>
            <a:ext cx="1603375" cy="1203325"/>
          </a:xfrm>
          <a:prstGeom prst="rect">
            <a:avLst/>
          </a:prstGeom>
          <a:noFill/>
          <a:ln w="508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12339" name="Rectangle 19"/>
          <p:cNvSpPr>
            <a:spLocks noChangeArrowheads="1"/>
          </p:cNvSpPr>
          <p:nvPr/>
        </p:nvSpPr>
        <p:spPr bwMode="auto">
          <a:xfrm>
            <a:off x="989806" y="3114676"/>
            <a:ext cx="7164388"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altLang="ja-JP" sz="28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8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このプログラムに「正解」はありません。</a:t>
            </a:r>
          </a:p>
        </p:txBody>
      </p:sp>
      <p:sp>
        <p:nvSpPr>
          <p:cNvPr id="21" name="正方形/長方形 20"/>
          <p:cNvSpPr/>
          <p:nvPr/>
        </p:nvSpPr>
        <p:spPr>
          <a:xfrm>
            <a:off x="0" y="-2540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寄って、話して、自ら気づく「参加型」</a:t>
            </a:r>
            <a:endParaRPr kumimoji="1"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2" name="二等辺三角形 21"/>
          <p:cNvSpPr/>
          <p:nvPr/>
        </p:nvSpPr>
        <p:spPr>
          <a:xfrm rot="5400000">
            <a:off x="3768760" y="1135729"/>
            <a:ext cx="1322816" cy="678384"/>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2682537" y="4940566"/>
            <a:ext cx="995496" cy="339192"/>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5756736" y="4995269"/>
            <a:ext cx="995496" cy="339192"/>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324" name="AutoShape 4"/>
          <p:cNvSpPr>
            <a:spLocks noChangeArrowheads="1"/>
          </p:cNvSpPr>
          <p:nvPr/>
        </p:nvSpPr>
        <p:spPr bwMode="auto">
          <a:xfrm>
            <a:off x="4922333" y="723240"/>
            <a:ext cx="3437731" cy="1503362"/>
          </a:xfrm>
          <a:prstGeom prst="roundRect">
            <a:avLst>
              <a:gd name="adj" fmla="val 16667"/>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2400" b="1" dirty="0">
                <a:latin typeface="メイリオ" panose="020B0604030504040204" pitchFamily="50" charset="-128"/>
                <a:ea typeface="メイリオ" panose="020B0604030504040204" pitchFamily="50" charset="-128"/>
              </a:rPr>
              <a:t>参加者が</a:t>
            </a:r>
          </a:p>
          <a:p>
            <a:r>
              <a:rPr lang="ja-JP" altLang="en-US" sz="2400" b="1" dirty="0">
                <a:latin typeface="メイリオ" panose="020B0604030504040204" pitchFamily="50" charset="-128"/>
                <a:ea typeface="メイリオ" panose="020B0604030504040204" pitchFamily="50" charset="-128"/>
              </a:rPr>
              <a:t>“学びの主体”となる</a:t>
            </a:r>
          </a:p>
          <a:p>
            <a:r>
              <a:rPr lang="ja-JP" altLang="en-US" sz="2400" b="1" dirty="0">
                <a:latin typeface="メイリオ" panose="020B0604030504040204" pitchFamily="50" charset="-128"/>
                <a:ea typeface="メイリオ" panose="020B0604030504040204" pitchFamily="50" charset="-128"/>
              </a:rPr>
              <a:t>「参加型」の学習方法</a:t>
            </a:r>
          </a:p>
        </p:txBody>
      </p:sp>
    </p:spTree>
    <p:extLst>
      <p:ext uri="{BB962C8B-B14F-4D97-AF65-F5344CB8AC3E}">
        <p14:creationId xmlns:p14="http://schemas.microsoft.com/office/powerpoint/2010/main" val="10151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123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p:cNvGraphicFramePr>
            <a:graphicFrameLocks noGrp="1"/>
          </p:cNvGraphicFramePr>
          <p:nvPr>
            <p:extLst>
              <p:ext uri="{D42A27DB-BD31-4B8C-83A1-F6EECF244321}">
                <p14:modId xmlns:p14="http://schemas.microsoft.com/office/powerpoint/2010/main" val="1502456945"/>
              </p:ext>
            </p:extLst>
          </p:nvPr>
        </p:nvGraphicFramePr>
        <p:xfrm>
          <a:off x="334257" y="963752"/>
          <a:ext cx="8342199" cy="2286000"/>
        </p:xfrm>
        <a:graphic>
          <a:graphicData uri="http://schemas.openxmlformats.org/drawingml/2006/table">
            <a:tbl>
              <a:tblPr firstRow="1" bandRow="1">
                <a:tableStyleId>{69CF1AB2-1976-4502-BF36-3FF5EA218861}</a:tableStyleId>
              </a:tblPr>
              <a:tblGrid>
                <a:gridCol w="2092400"/>
                <a:gridCol w="6249799"/>
              </a:tblGrid>
              <a:tr h="370840">
                <a:tc>
                  <a:txBody>
                    <a:bodyPr/>
                    <a:lstStyle/>
                    <a:p>
                      <a:pPr algn="ctr"/>
                      <a:r>
                        <a:rPr kumimoji="1" lang="ja-JP" altLang="en-US" sz="2400" dirty="0" smtClean="0">
                          <a:latin typeface="Meiryo UI" panose="020B0604030504040204" pitchFamily="50" charset="-128"/>
                          <a:ea typeface="Meiryo UI" panose="020B0604030504040204" pitchFamily="50" charset="-128"/>
                        </a:rPr>
                        <a:t>段　階</a:t>
                      </a:r>
                      <a:endParaRPr kumimoji="1" lang="ja-JP" altLang="en-US" sz="2400" dirty="0">
                        <a:solidFill>
                          <a:schemeClr val="bg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latin typeface="Meiryo UI" panose="020B0604030504040204" pitchFamily="50" charset="-128"/>
                          <a:ea typeface="Meiryo UI" panose="020B0604030504040204" pitchFamily="50" charset="-128"/>
                        </a:rPr>
                        <a:t>対　象</a:t>
                      </a:r>
                      <a:endParaRPr kumimoji="1" lang="ja-JP" altLang="en-US" sz="2400" dirty="0">
                        <a:solidFill>
                          <a:schemeClr val="bg1"/>
                        </a:solidFill>
                        <a:latin typeface="Meiryo UI" panose="020B0604030504040204" pitchFamily="50" charset="-128"/>
                        <a:ea typeface="Meiryo UI" panose="020B0604030504040204" pitchFamily="50" charset="-128"/>
                      </a:endParaRPr>
                    </a:p>
                  </a:txBody>
                  <a:tcPr/>
                </a:tc>
              </a:tr>
              <a:tr h="370840">
                <a:tc>
                  <a:txBody>
                    <a:bodyPr/>
                    <a:lstStyle/>
                    <a:p>
                      <a:r>
                        <a:rPr kumimoji="1" lang="ja-JP" altLang="en-US" sz="2400" dirty="0" smtClean="0">
                          <a:latin typeface="Meiryo UI" panose="020B0604030504040204" pitchFamily="50" charset="-128"/>
                          <a:ea typeface="Meiryo UI" panose="020B0604030504040204" pitchFamily="50" charset="-128"/>
                        </a:rPr>
                        <a:t>子育て準備期</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r>
                        <a:rPr kumimoji="1" lang="ja-JP" altLang="en-US" sz="2400" dirty="0" smtClean="0">
                          <a:latin typeface="Meiryo UI" panose="020B0604030504040204" pitchFamily="50" charset="-128"/>
                          <a:ea typeface="Meiryo UI" panose="020B0604030504040204" pitchFamily="50" charset="-128"/>
                        </a:rPr>
                        <a:t>中学・高校生など青少年、まもなく親になる人</a:t>
                      </a:r>
                      <a:endParaRPr kumimoji="1" lang="ja-JP" altLang="en-US" sz="2400" dirty="0">
                        <a:latin typeface="Meiryo UI" panose="020B0604030504040204" pitchFamily="50" charset="-128"/>
                        <a:ea typeface="Meiryo UI" panose="020B0604030504040204" pitchFamily="50" charset="-128"/>
                      </a:endParaRPr>
                    </a:p>
                  </a:txBody>
                  <a:tcPr/>
                </a:tc>
              </a:tr>
              <a:tr h="370840">
                <a:tc>
                  <a:txBody>
                    <a:bodyPr/>
                    <a:lstStyle/>
                    <a:p>
                      <a:r>
                        <a:rPr kumimoji="1" lang="ja-JP" altLang="en-US" sz="2400" dirty="0" smtClean="0">
                          <a:latin typeface="Meiryo UI" panose="020B0604030504040204" pitchFamily="50" charset="-128"/>
                          <a:ea typeface="Meiryo UI" panose="020B0604030504040204" pitchFamily="50" charset="-128"/>
                        </a:rPr>
                        <a:t>子育て前期</a:t>
                      </a:r>
                      <a:endParaRPr kumimoji="1" lang="en-US" altLang="ja-JP" sz="2400" dirty="0" smtClean="0">
                        <a:latin typeface="Meiryo UI" panose="020B0604030504040204" pitchFamily="50" charset="-128"/>
                        <a:ea typeface="Meiryo UI" panose="020B0604030504040204" pitchFamily="50" charset="-128"/>
                      </a:endParaRPr>
                    </a:p>
                  </a:txBody>
                  <a:tcPr/>
                </a:tc>
                <a:tc>
                  <a:txBody>
                    <a:bodyPr/>
                    <a:lstStyle/>
                    <a:p>
                      <a:r>
                        <a:rPr kumimoji="1" lang="ja-JP" altLang="en-US" sz="2400" dirty="0" smtClean="0">
                          <a:latin typeface="Meiryo UI" panose="020B0604030504040204" pitchFamily="50" charset="-128"/>
                          <a:ea typeface="Meiryo UI" panose="020B0604030504040204" pitchFamily="50" charset="-128"/>
                        </a:rPr>
                        <a:t>０歳児の親～小学校３年生の親</a:t>
                      </a:r>
                      <a:endParaRPr kumimoji="1" lang="ja-JP" altLang="en-US" sz="2400" dirty="0">
                        <a:latin typeface="Meiryo UI" panose="020B0604030504040204" pitchFamily="50" charset="-128"/>
                        <a:ea typeface="Meiryo UI" panose="020B0604030504040204" pitchFamily="50" charset="-128"/>
                      </a:endParaRPr>
                    </a:p>
                  </a:txBody>
                  <a:tcPr/>
                </a:tc>
              </a:tr>
              <a:tr h="370840">
                <a:tc>
                  <a:txBody>
                    <a:bodyPr/>
                    <a:lstStyle/>
                    <a:p>
                      <a:r>
                        <a:rPr kumimoji="1" lang="ja-JP" altLang="en-US" sz="2400" dirty="0" smtClean="0">
                          <a:latin typeface="Meiryo UI" panose="020B0604030504040204" pitchFamily="50" charset="-128"/>
                          <a:ea typeface="Meiryo UI" panose="020B0604030504040204" pitchFamily="50" charset="-128"/>
                        </a:rPr>
                        <a:t>子育て後期</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r>
                        <a:rPr kumimoji="1" lang="ja-JP" altLang="en-US" sz="2400" dirty="0" smtClean="0">
                          <a:latin typeface="Meiryo UI" panose="020B0604030504040204" pitchFamily="50" charset="-128"/>
                          <a:ea typeface="Meiryo UI" panose="020B0604030504040204" pitchFamily="50" charset="-128"/>
                        </a:rPr>
                        <a:t>小学校４～６年生、中学・高校生の親</a:t>
                      </a:r>
                      <a:endParaRPr kumimoji="1" lang="ja-JP" altLang="en-US" sz="2400" dirty="0">
                        <a:latin typeface="Meiryo UI" panose="020B0604030504040204" pitchFamily="50" charset="-128"/>
                        <a:ea typeface="Meiryo UI" panose="020B0604030504040204" pitchFamily="50" charset="-128"/>
                      </a:endParaRPr>
                    </a:p>
                  </a:txBody>
                  <a:tcPr/>
                </a:tc>
              </a:tr>
              <a:tr h="370840">
                <a:tc>
                  <a:txBody>
                    <a:bodyPr/>
                    <a:lstStyle/>
                    <a:p>
                      <a:r>
                        <a:rPr kumimoji="1" lang="ja-JP" altLang="en-US" sz="2400" dirty="0" smtClean="0">
                          <a:latin typeface="Meiryo UI" panose="020B0604030504040204" pitchFamily="50" charset="-128"/>
                          <a:ea typeface="Meiryo UI" panose="020B0604030504040204" pitchFamily="50" charset="-128"/>
                        </a:rPr>
                        <a:t>子育て支援期</a:t>
                      </a:r>
                      <a:endParaRPr kumimoji="1" lang="ja-JP" altLang="en-US" sz="2400" dirty="0">
                        <a:latin typeface="Meiryo UI" panose="020B0604030504040204" pitchFamily="50" charset="-128"/>
                        <a:ea typeface="Meiryo UI" panose="020B0604030504040204" pitchFamily="50" charset="-128"/>
                      </a:endParaRPr>
                    </a:p>
                  </a:txBody>
                  <a:tcPr/>
                </a:tc>
                <a:tc>
                  <a:txBody>
                    <a:bodyPr/>
                    <a:lstStyle/>
                    <a:p>
                      <a:r>
                        <a:rPr kumimoji="1" lang="ja-JP" altLang="en-US" sz="2400" dirty="0" smtClean="0">
                          <a:latin typeface="Meiryo UI" panose="020B0604030504040204" pitchFamily="50" charset="-128"/>
                          <a:ea typeface="Meiryo UI" panose="020B0604030504040204" pitchFamily="50" charset="-128"/>
                        </a:rPr>
                        <a:t>中高年など子育て支援者</a:t>
                      </a:r>
                      <a:endParaRPr kumimoji="1" lang="ja-JP" altLang="en-US" sz="2400" dirty="0">
                        <a:latin typeface="Meiryo UI" panose="020B0604030504040204" pitchFamily="50" charset="-128"/>
                        <a:ea typeface="Meiryo UI" panose="020B0604030504040204" pitchFamily="50" charset="-128"/>
                      </a:endParaRPr>
                    </a:p>
                  </a:txBody>
                  <a:tcPr/>
                </a:tc>
              </a:tr>
            </a:tbl>
          </a:graphicData>
        </a:graphic>
      </p:graphicFrame>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24" y="3888204"/>
            <a:ext cx="1630496" cy="2263225"/>
          </a:xfrm>
          <a:prstGeom prst="rect">
            <a:avLst/>
          </a:prstGeom>
          <a:ln>
            <a:noFill/>
          </a:ln>
          <a:effectLst>
            <a:outerShdw blurRad="292100" dist="139700" dir="2700000" algn="tl" rotWithShape="0">
              <a:srgbClr val="333333">
                <a:alpha val="65000"/>
              </a:srgbClr>
            </a:outerShdw>
          </a:effectLst>
          <a:extLst/>
        </p:spPr>
      </p:pic>
      <p:sp>
        <p:nvSpPr>
          <p:cNvPr id="28" name="テキスト ボックス 27"/>
          <p:cNvSpPr txBox="1"/>
          <p:nvPr/>
        </p:nvSpPr>
        <p:spPr>
          <a:xfrm>
            <a:off x="122528" y="3518872"/>
            <a:ext cx="1929192"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学習のすすめ</a:t>
            </a:r>
            <a:r>
              <a:rPr lang="ja-JP" altLang="en-US" dirty="0">
                <a:latin typeface="メイリオ" panose="020B0604030504040204" pitchFamily="50" charset="-128"/>
                <a:ea typeface="メイリオ" panose="020B0604030504040204" pitchFamily="50" charset="-128"/>
              </a:rPr>
              <a:t>方</a:t>
            </a:r>
            <a:endParaRPr kumimoji="1" lang="ja-JP" altLang="en-US" dirty="0">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2051720" y="3879420"/>
            <a:ext cx="6789368" cy="2310978"/>
            <a:chOff x="2051720" y="4286250"/>
            <a:chExt cx="6789368" cy="2310978"/>
          </a:xfrm>
        </p:grpSpPr>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31" b="2868"/>
            <a:stretch/>
          </p:blipFill>
          <p:spPr bwMode="auto">
            <a:xfrm>
              <a:off x="2051720" y="4292600"/>
              <a:ext cx="1699086" cy="2304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84" r="2359" b="2585"/>
            <a:stretch/>
          </p:blipFill>
          <p:spPr bwMode="auto">
            <a:xfrm>
              <a:off x="3750806" y="4292972"/>
              <a:ext cx="1685290" cy="2304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16" t="3288" b="2609"/>
            <a:stretch/>
          </p:blipFill>
          <p:spPr bwMode="auto">
            <a:xfrm>
              <a:off x="5456711" y="4292971"/>
              <a:ext cx="1702664" cy="2304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841" r="2661" b="2601"/>
            <a:stretch/>
          </p:blipFill>
          <p:spPr bwMode="auto">
            <a:xfrm>
              <a:off x="7180712" y="4286250"/>
              <a:ext cx="1660376" cy="2310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35" name="テキスト ボックス 34"/>
          <p:cNvSpPr txBox="1"/>
          <p:nvPr/>
        </p:nvSpPr>
        <p:spPr>
          <a:xfrm>
            <a:off x="4571999" y="3489128"/>
            <a:ext cx="1736043"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ワークシート</a:t>
            </a:r>
            <a:endParaRPr kumimoji="1" lang="ja-JP" altLang="en-US"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メイリオ" panose="020B0604030504040204" pitchFamily="50" charset="-128"/>
                <a:ea typeface="メイリオ" panose="020B0604030504040204" pitchFamily="50" charset="-128"/>
              </a:rPr>
              <a:t>子育て段階に応じた学習プログラム</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5684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1-2story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595188" y="1463130"/>
            <a:ext cx="2941638"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9" descr="08-2（挿絵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49263" y="3552280"/>
            <a:ext cx="1979613" cy="197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2" descr="買って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864938" y="3552280"/>
            <a:ext cx="1379538"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5" descr="ワクワクとドキドキと（ストーリー用）"/>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77376" y="3552280"/>
            <a:ext cx="1814512"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8" descr="13-2（挿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376" y="1463130"/>
            <a:ext cx="267493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te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9851" y="2039393"/>
            <a:ext cx="19907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メイリオ" panose="020B0604030504040204" pitchFamily="50" charset="-128"/>
                <a:ea typeface="メイリオ" panose="020B0604030504040204" pitchFamily="50" charset="-128"/>
              </a:rPr>
              <a:t>身近なエピソードをもとにした内容</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167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1"/>
          <p:cNvSpPr>
            <a:spLocks noGrp="1"/>
          </p:cNvSpPr>
          <p:nvPr>
            <p:ph sz="half" idx="4294967295"/>
          </p:nvPr>
        </p:nvSpPr>
        <p:spPr>
          <a:xfrm>
            <a:off x="268566" y="1324520"/>
            <a:ext cx="8056563" cy="2722786"/>
          </a:xfrm>
          <a:prstGeom prst="rect">
            <a:avLst/>
          </a:prstGeom>
        </p:spPr>
        <p:txBody>
          <a:bodyPr>
            <a:normAutofit/>
          </a:bodyPr>
          <a:lstStyle/>
          <a:p>
            <a:pPr marL="0" indent="0" eaLnBrk="1" hangingPunct="1">
              <a:lnSpc>
                <a:spcPts val="6200"/>
              </a:lnSpc>
              <a:buFontTx/>
              <a:buNone/>
            </a:pPr>
            <a:r>
              <a:rPr lang="ja-JP" altLang="en-US" sz="3600" dirty="0">
                <a:latin typeface="メイリオ" panose="020B0604030504040204" pitchFamily="50" charset="-128"/>
                <a:ea typeface="メイリオ" panose="020B0604030504040204" pitchFamily="50" charset="-128"/>
              </a:rPr>
              <a:t>①</a:t>
            </a:r>
            <a:r>
              <a:rPr lang="ja-JP" altLang="en-US" sz="3600" dirty="0" smtClean="0">
                <a:latin typeface="メイリオ" panose="020B0604030504040204" pitchFamily="50" charset="-128"/>
                <a:ea typeface="メイリオ" panose="020B0604030504040204" pitchFamily="50" charset="-128"/>
              </a:rPr>
              <a:t>乳幼児をもつ</a:t>
            </a:r>
            <a:r>
              <a:rPr lang="ja-JP" altLang="en-US" sz="3600" b="1" dirty="0" smtClean="0">
                <a:solidFill>
                  <a:srgbClr val="FF0000"/>
                </a:solidFill>
                <a:latin typeface="メイリオ" panose="020B0604030504040204" pitchFamily="50" charset="-128"/>
                <a:ea typeface="メイリオ" panose="020B0604030504040204" pitchFamily="50" charset="-128"/>
              </a:rPr>
              <a:t>親の悩みに対応</a:t>
            </a:r>
            <a:endParaRPr lang="en-US" altLang="ja-JP" sz="3600" b="1" dirty="0" smtClean="0">
              <a:solidFill>
                <a:srgbClr val="FF0000"/>
              </a:solidFill>
              <a:latin typeface="メイリオ" panose="020B0604030504040204" pitchFamily="50" charset="-128"/>
              <a:ea typeface="メイリオ" panose="020B0604030504040204" pitchFamily="50" charset="-128"/>
            </a:endParaRPr>
          </a:p>
          <a:p>
            <a:pPr marL="0" indent="0" eaLnBrk="1" hangingPunct="1">
              <a:lnSpc>
                <a:spcPts val="6200"/>
              </a:lnSpc>
              <a:buFontTx/>
              <a:buNone/>
            </a:pPr>
            <a:r>
              <a:rPr lang="ja-JP" altLang="en-US" sz="3600" dirty="0" smtClean="0">
                <a:latin typeface="メイリオ" panose="020B0604030504040204" pitchFamily="50" charset="-128"/>
                <a:ea typeface="メイリオ" panose="020B0604030504040204" pitchFamily="50" charset="-128"/>
              </a:rPr>
              <a:t>②日頃の</a:t>
            </a:r>
            <a:r>
              <a:rPr lang="ja-JP" altLang="en-US" sz="3600" b="1" dirty="0" smtClean="0">
                <a:solidFill>
                  <a:srgbClr val="FF0000"/>
                </a:solidFill>
                <a:latin typeface="メイリオ" panose="020B0604030504040204" pitchFamily="50" charset="-128"/>
                <a:ea typeface="メイリオ" panose="020B0604030504040204" pitchFamily="50" charset="-128"/>
              </a:rPr>
              <a:t>子育てを振り返る</a:t>
            </a:r>
            <a:r>
              <a:rPr lang="ja-JP" altLang="en-US" sz="3600" dirty="0" smtClean="0">
                <a:latin typeface="メイリオ" panose="020B0604030504040204" pitchFamily="50" charset="-128"/>
                <a:ea typeface="メイリオ" panose="020B0604030504040204" pitchFamily="50" charset="-128"/>
              </a:rPr>
              <a:t>内容</a:t>
            </a:r>
            <a:endParaRPr lang="en-US" altLang="ja-JP" sz="3600" dirty="0" smtClean="0">
              <a:latin typeface="メイリオ" panose="020B0604030504040204" pitchFamily="50" charset="-128"/>
              <a:ea typeface="メイリオ" panose="020B0604030504040204" pitchFamily="50" charset="-128"/>
            </a:endParaRPr>
          </a:p>
          <a:p>
            <a:pPr marL="0" indent="0" eaLnBrk="1" hangingPunct="1">
              <a:lnSpc>
                <a:spcPts val="6200"/>
              </a:lnSpc>
              <a:buFontTx/>
              <a:buNone/>
            </a:pPr>
            <a:r>
              <a:rPr lang="ja-JP" altLang="en-US" sz="3600" dirty="0">
                <a:latin typeface="メイリオ" panose="020B0604030504040204" pitchFamily="50" charset="-128"/>
                <a:ea typeface="メイリオ" panose="020B0604030504040204" pitchFamily="50" charset="-128"/>
              </a:rPr>
              <a:t>③</a:t>
            </a:r>
            <a:r>
              <a:rPr lang="ja-JP" altLang="en-US" sz="3600" dirty="0" smtClean="0">
                <a:latin typeface="メイリオ" panose="020B0604030504040204" pitchFamily="50" charset="-128"/>
                <a:ea typeface="メイリオ" panose="020B0604030504040204" pitchFamily="50" charset="-128"/>
              </a:rPr>
              <a:t>子供との</a:t>
            </a:r>
            <a:r>
              <a:rPr lang="ja-JP" altLang="en-US" sz="3600" b="1" dirty="0">
                <a:solidFill>
                  <a:srgbClr val="FF0000"/>
                </a:solidFill>
                <a:latin typeface="メイリオ" panose="020B0604030504040204" pitchFamily="50" charset="-128"/>
                <a:ea typeface="メイリオ" panose="020B0604030504040204" pitchFamily="50" charset="-128"/>
              </a:rPr>
              <a:t>関</a:t>
            </a:r>
            <a:r>
              <a:rPr lang="ja-JP" altLang="en-US" sz="3600" b="1" dirty="0" smtClean="0">
                <a:solidFill>
                  <a:srgbClr val="FF0000"/>
                </a:solidFill>
                <a:latin typeface="メイリオ" panose="020B0604030504040204" pitchFamily="50" charset="-128"/>
                <a:ea typeface="メイリオ" panose="020B0604030504040204" pitchFamily="50" charset="-128"/>
              </a:rPr>
              <a:t>わり方の具体</a:t>
            </a:r>
            <a:r>
              <a:rPr lang="ja-JP" altLang="en-US" sz="3600" dirty="0" smtClean="0">
                <a:latin typeface="メイリオ" panose="020B0604030504040204" pitchFamily="50" charset="-128"/>
                <a:ea typeface="メイリオ" panose="020B0604030504040204" pitchFamily="50" charset="-128"/>
              </a:rPr>
              <a:t>を情報提供</a:t>
            </a:r>
            <a:endParaRPr lang="en-US" altLang="ja-JP" sz="3600" dirty="0" smtClean="0">
              <a:solidFill>
                <a:srgbClr val="FF0000"/>
              </a:solidFill>
              <a:latin typeface="メイリオ" panose="020B0604030504040204" pitchFamily="50" charset="-128"/>
              <a:ea typeface="メイリオ" panose="020B0604030504040204" pitchFamily="50" charset="-128"/>
            </a:endParaRPr>
          </a:p>
        </p:txBody>
      </p:sp>
      <p:sp>
        <p:nvSpPr>
          <p:cNvPr id="9" name="コンテンツ プレースホルダー 1"/>
          <p:cNvSpPr txBox="1">
            <a:spLocks/>
          </p:cNvSpPr>
          <p:nvPr/>
        </p:nvSpPr>
        <p:spPr bwMode="auto">
          <a:xfrm>
            <a:off x="543719" y="5094948"/>
            <a:ext cx="8056562" cy="1039812"/>
          </a:xfrm>
          <a:prstGeom prst="rect">
            <a:avLst/>
          </a:prstGeom>
          <a:noFill/>
          <a:ln w="9525">
            <a:no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b="1" dirty="0">
                <a:latin typeface="メイリオ" panose="020B0604030504040204" pitchFamily="50" charset="-128"/>
                <a:ea typeface="メイリオ" panose="020B0604030504040204" pitchFamily="50" charset="-128"/>
              </a:rPr>
              <a:t>子供の気持ちに共感した接</a:t>
            </a:r>
            <a:r>
              <a:rPr lang="ja-JP" altLang="en-US" b="1" dirty="0" smtClean="0">
                <a:latin typeface="メイリオ" panose="020B0604030504040204" pitchFamily="50" charset="-128"/>
                <a:ea typeface="メイリオ" panose="020B0604030504040204" pitchFamily="50" charset="-128"/>
              </a:rPr>
              <a:t>し方、コミュニケーション</a:t>
            </a:r>
            <a:r>
              <a:rPr lang="ja-JP" altLang="en-US" b="1" dirty="0">
                <a:latin typeface="メイリオ" panose="020B0604030504040204" pitchFamily="50" charset="-128"/>
                <a:ea typeface="メイリオ" panose="020B0604030504040204" pitchFamily="50" charset="-128"/>
              </a:rPr>
              <a:t>の方法を具体的に考える教材</a:t>
            </a:r>
            <a:endParaRPr lang="en-US" altLang="ja-JP" b="1" dirty="0">
              <a:latin typeface="メイリオ" panose="020B0604030504040204" pitchFamily="50" charset="-128"/>
              <a:ea typeface="メイリオ" panose="020B0604030504040204" pitchFamily="50" charset="-128"/>
            </a:endParaRPr>
          </a:p>
        </p:txBody>
      </p:sp>
      <p:sp>
        <p:nvSpPr>
          <p:cNvPr id="10" name="二等辺三角形 9"/>
          <p:cNvSpPr/>
          <p:nvPr/>
        </p:nvSpPr>
        <p:spPr>
          <a:xfrm rot="10800000">
            <a:off x="3489696" y="4210664"/>
            <a:ext cx="2432917" cy="670016"/>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メイリオ" panose="020B0604030504040204" pitchFamily="50" charset="-128"/>
              <a:ea typeface="メイリオ" panose="020B0604030504040204" pitchFamily="50" charset="-128"/>
            </a:endParaRPr>
          </a:p>
        </p:txBody>
      </p:sp>
      <p:pic>
        <p:nvPicPr>
          <p:cNvPr id="12" name="Picture 8" descr="K:\生涯学習センター\振興課　【平成29年度】\04_モデル事業\01_家庭教育支援\教材資料更新\教材1-31（修正）\HP表紙\HPｺ-1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1586" y="832851"/>
            <a:ext cx="932414" cy="13168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0" descr="K:\生涯学習センター\振興課　【平成29年度】\04_モデル事業\01_家庭教育支援\教材資料更新\教材1-31（修正）\HP表紙\HPｺ-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1586" y="2231002"/>
            <a:ext cx="932414" cy="1331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C:\Users\19796\Desktop\無題7.png"/>
          <p:cNvPicPr>
            <a:picLocks noChangeAspect="1" noChangeArrowheads="1"/>
          </p:cNvPicPr>
          <p:nvPr/>
        </p:nvPicPr>
        <p:blipFill>
          <a:blip r:embed="rId5" cstate="print">
            <a:extLst>
              <a:ext uri="{28A0092B-C50C-407E-A947-70E740481C1C}">
                <a14:useLocalDpi xmlns:a14="http://schemas.microsoft.com/office/drawing/2010/main" val="0"/>
              </a:ext>
            </a:extLst>
          </a:blip>
          <a:srcRect r="69572" b="22665"/>
          <a:stretch>
            <a:fillRect/>
          </a:stretch>
        </p:blipFill>
        <p:spPr bwMode="auto">
          <a:xfrm>
            <a:off x="8211586" y="3735927"/>
            <a:ext cx="937198" cy="13403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メイリオ" panose="020B0604030504040204" pitchFamily="50" charset="-128"/>
                <a:ea typeface="メイリオ" panose="020B0604030504040204" pitchFamily="50" charset="-128"/>
              </a:rPr>
              <a:t>親子コミュニケーション応援編（親プロ）</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5401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453232" y="851619"/>
            <a:ext cx="8237536" cy="461665"/>
          </a:xfrm>
          <a:prstGeom prst="rect">
            <a:avLst/>
          </a:prstGeom>
          <a:solidFill>
            <a:srgbClr val="0066FF"/>
          </a:solidFill>
          <a:ln>
            <a:noFill/>
          </a:ln>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50000"/>
              </a:spcBef>
              <a:buFontTx/>
              <a:buNone/>
            </a:pPr>
            <a:r>
              <a:rPr lang="ja-JP" altLang="en-US" sz="2400" b="1" dirty="0" smtClean="0">
                <a:solidFill>
                  <a:schemeClr val="bg1"/>
                </a:solidFill>
                <a:latin typeface="メイリオ" panose="020B0604030504040204" pitchFamily="50" charset="-128"/>
                <a:ea typeface="メイリオ" panose="020B0604030504040204" pitchFamily="50" charset="-128"/>
              </a:rPr>
              <a:t>みんな</a:t>
            </a:r>
            <a:r>
              <a:rPr lang="ja-JP" altLang="en-US" sz="2400" b="1" dirty="0">
                <a:solidFill>
                  <a:schemeClr val="bg1"/>
                </a:solidFill>
                <a:latin typeface="メイリオ" panose="020B0604030504040204" pitchFamily="50" charset="-128"/>
                <a:ea typeface="メイリオ" panose="020B0604030504040204" pitchFamily="50" charset="-128"/>
              </a:rPr>
              <a:t>どうしてる</a:t>
            </a:r>
            <a:r>
              <a:rPr lang="ja-JP" altLang="en-US" sz="2400" b="1" dirty="0" smtClean="0">
                <a:solidFill>
                  <a:schemeClr val="bg1"/>
                </a:solidFill>
                <a:latin typeface="メイリオ" panose="020B0604030504040204" pitchFamily="50" charset="-128"/>
                <a:ea typeface="メイリオ" panose="020B0604030504040204" pitchFamily="50" charset="-128"/>
              </a:rPr>
              <a:t>？～親編・親の生活編・子供の生活編～</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7" name="Rectangle 30"/>
          <p:cNvSpPr>
            <a:spLocks noChangeArrowheads="1"/>
          </p:cNvSpPr>
          <p:nvPr/>
        </p:nvSpPr>
        <p:spPr bwMode="auto">
          <a:xfrm>
            <a:off x="423168" y="1602507"/>
            <a:ext cx="871856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FontTx/>
              <a:buNone/>
            </a:pPr>
            <a:r>
              <a:rPr lang="ja-JP" altLang="ja-JP" sz="2400" dirty="0" smtClean="0">
                <a:solidFill>
                  <a:srgbClr val="FF0000"/>
                </a:solidFill>
                <a:latin typeface="メイリオ" panose="020B0604030504040204" pitchFamily="50" charset="-128"/>
                <a:ea typeface="メイリオ" panose="020B0604030504040204" pitchFamily="50" charset="-128"/>
              </a:rPr>
              <a:t>対</a:t>
            </a: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ja-JP" sz="2400" dirty="0" smtClean="0">
                <a:solidFill>
                  <a:srgbClr val="FF0000"/>
                </a:solidFill>
                <a:latin typeface="メイリオ" panose="020B0604030504040204" pitchFamily="50" charset="-128"/>
                <a:ea typeface="メイリオ" panose="020B0604030504040204" pitchFamily="50" charset="-128"/>
              </a:rPr>
              <a:t>象</a:t>
            </a:r>
            <a:r>
              <a:rPr lang="ja-JP" altLang="ja-JP" sz="2400" dirty="0">
                <a:latin typeface="メイリオ" panose="020B0604030504040204" pitchFamily="50" charset="-128"/>
                <a:ea typeface="メイリオ" panose="020B0604030504040204" pitchFamily="50" charset="-128"/>
              </a:rPr>
              <a:t>：０～２歳児</a:t>
            </a:r>
            <a:r>
              <a:rPr lang="ja-JP" altLang="ja-JP" sz="2400" dirty="0" smtClean="0">
                <a:latin typeface="メイリオ" panose="020B0604030504040204" pitchFamily="50" charset="-128"/>
                <a:ea typeface="メイリオ" panose="020B0604030504040204" pitchFamily="50" charset="-128"/>
              </a:rPr>
              <a:t>の</a:t>
            </a:r>
            <a:r>
              <a:rPr lang="ja-JP" altLang="en-US" sz="2400" dirty="0" smtClean="0">
                <a:latin typeface="メイリオ" panose="020B0604030504040204" pitchFamily="50" charset="-128"/>
                <a:ea typeface="メイリオ" panose="020B0604030504040204" pitchFamily="50" charset="-128"/>
              </a:rPr>
              <a:t>親</a:t>
            </a:r>
            <a:endParaRPr lang="ja-JP" altLang="ja-JP" sz="2400" dirty="0">
              <a:latin typeface="メイリオ" panose="020B0604030504040204" pitchFamily="50" charset="-128"/>
              <a:ea typeface="メイリオ" panose="020B0604030504040204" pitchFamily="50" charset="-128"/>
            </a:endParaRPr>
          </a:p>
          <a:p>
            <a:pPr>
              <a:buFontTx/>
              <a:buNone/>
            </a:pPr>
            <a:r>
              <a:rPr lang="ja-JP" altLang="ja-JP" sz="2400" dirty="0" smtClean="0">
                <a:solidFill>
                  <a:srgbClr val="FF0000"/>
                </a:solidFill>
                <a:latin typeface="メイリオ" panose="020B0604030504040204" pitchFamily="50" charset="-128"/>
                <a:ea typeface="メイリオ" panose="020B0604030504040204" pitchFamily="50" charset="-128"/>
              </a:rPr>
              <a:t>人</a:t>
            </a: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ja-JP" sz="2400" dirty="0" smtClean="0">
                <a:solidFill>
                  <a:srgbClr val="FF0000"/>
                </a:solidFill>
                <a:latin typeface="メイリオ" panose="020B0604030504040204" pitchFamily="50" charset="-128"/>
                <a:ea typeface="メイリオ" panose="020B0604030504040204" pitchFamily="50" charset="-128"/>
              </a:rPr>
              <a:t>数</a:t>
            </a:r>
            <a:r>
              <a:rPr lang="ja-JP" altLang="ja-JP" sz="2400" dirty="0">
                <a:latin typeface="メイリオ" panose="020B0604030504040204" pitchFamily="50" charset="-128"/>
                <a:ea typeface="メイリオ" panose="020B0604030504040204" pitchFamily="50" charset="-128"/>
              </a:rPr>
              <a:t>：３～４人程度</a:t>
            </a:r>
          </a:p>
          <a:p>
            <a:pPr>
              <a:buFontTx/>
              <a:buNone/>
            </a:pPr>
            <a:r>
              <a:rPr lang="ja-JP" altLang="ja-JP" sz="2400" dirty="0" smtClean="0">
                <a:solidFill>
                  <a:srgbClr val="FF0000"/>
                </a:solidFill>
                <a:latin typeface="メイリオ" panose="020B0604030504040204" pitchFamily="50" charset="-128"/>
                <a:ea typeface="メイリオ" panose="020B0604030504040204" pitchFamily="50" charset="-128"/>
              </a:rPr>
              <a:t>時</a:t>
            </a: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ja-JP" sz="2400" dirty="0" smtClean="0">
                <a:solidFill>
                  <a:srgbClr val="FF0000"/>
                </a:solidFill>
                <a:latin typeface="メイリオ" panose="020B0604030504040204" pitchFamily="50" charset="-128"/>
                <a:ea typeface="メイリオ" panose="020B0604030504040204" pitchFamily="50" charset="-128"/>
              </a:rPr>
              <a:t>間</a:t>
            </a:r>
            <a:r>
              <a:rPr lang="ja-JP" altLang="ja-JP"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15</a:t>
            </a:r>
            <a:r>
              <a:rPr lang="ja-JP" altLang="ja-JP" sz="2400" dirty="0">
                <a:latin typeface="メイリオ" panose="020B0604030504040204" pitchFamily="50" charset="-128"/>
                <a:ea typeface="メイリオ" panose="020B0604030504040204" pitchFamily="50" charset="-128"/>
              </a:rPr>
              <a:t>分程度（目安）　　</a:t>
            </a:r>
          </a:p>
          <a:p>
            <a:pPr>
              <a:buFontTx/>
              <a:buNone/>
            </a:pPr>
            <a:r>
              <a:rPr lang="ja-JP" altLang="ja-JP" sz="2400" dirty="0" smtClean="0">
                <a:solidFill>
                  <a:srgbClr val="FF0000"/>
                </a:solidFill>
                <a:latin typeface="メイリオ" panose="020B0604030504040204" pitchFamily="50" charset="-128"/>
                <a:ea typeface="メイリオ" panose="020B0604030504040204" pitchFamily="50" charset="-128"/>
              </a:rPr>
              <a:t>場</a:t>
            </a: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ja-JP" sz="2400" dirty="0" smtClean="0">
                <a:solidFill>
                  <a:srgbClr val="FF0000"/>
                </a:solidFill>
                <a:latin typeface="メイリオ" panose="020B0604030504040204" pitchFamily="50" charset="-128"/>
                <a:ea typeface="メイリオ" panose="020B0604030504040204" pitchFamily="50" charset="-128"/>
              </a:rPr>
              <a:t>所</a:t>
            </a:r>
            <a:r>
              <a:rPr lang="ja-JP" altLang="ja-JP" sz="2400" dirty="0">
                <a:latin typeface="メイリオ" panose="020B0604030504040204" pitchFamily="50" charset="-128"/>
                <a:ea typeface="メイリオ" panose="020B0604030504040204" pitchFamily="50" charset="-128"/>
              </a:rPr>
              <a:t>：</a:t>
            </a:r>
            <a:r>
              <a:rPr lang="ja-JP" altLang="ja-JP" sz="2400" dirty="0" smtClean="0">
                <a:latin typeface="メイリオ" panose="020B0604030504040204" pitchFamily="50" charset="-128"/>
                <a:ea typeface="メイリオ" panose="020B0604030504040204" pitchFamily="50" charset="-128"/>
              </a:rPr>
              <a:t>ネウボラ</a:t>
            </a:r>
            <a:r>
              <a:rPr lang="ja-JP" altLang="en-US" sz="2400" dirty="0" smtClean="0">
                <a:latin typeface="メイリオ" panose="020B0604030504040204" pitchFamily="50" charset="-128"/>
                <a:ea typeface="メイリオ" panose="020B0604030504040204" pitchFamily="50" charset="-128"/>
              </a:rPr>
              <a:t>、</a:t>
            </a:r>
            <a:r>
              <a:rPr lang="ja-JP" altLang="ja-JP" sz="2400" dirty="0" smtClean="0">
                <a:latin typeface="メイリオ" panose="020B0604030504040204" pitchFamily="50" charset="-128"/>
                <a:ea typeface="メイリオ" panose="020B0604030504040204" pitchFamily="50" charset="-128"/>
              </a:rPr>
              <a:t>子育て</a:t>
            </a:r>
            <a:r>
              <a:rPr lang="ja-JP" altLang="ja-JP" sz="2400" dirty="0">
                <a:latin typeface="メイリオ" panose="020B0604030504040204" pitchFamily="50" charset="-128"/>
                <a:ea typeface="メイリオ" panose="020B0604030504040204" pitchFamily="50" charset="-128"/>
              </a:rPr>
              <a:t>支援センター等</a:t>
            </a:r>
            <a:endParaRPr lang="en-US" altLang="ja-JP" sz="2400" dirty="0">
              <a:latin typeface="メイリオ" panose="020B0604030504040204" pitchFamily="50" charset="-128"/>
              <a:ea typeface="メイリオ" panose="020B0604030504040204" pitchFamily="50" charset="-128"/>
            </a:endParaRPr>
          </a:p>
          <a:p>
            <a:pPr>
              <a:buFontTx/>
              <a:buNone/>
            </a:pPr>
            <a:r>
              <a:rPr lang="ja-JP" altLang="en-US" sz="2400" dirty="0">
                <a:solidFill>
                  <a:srgbClr val="FF0000"/>
                </a:solidFill>
                <a:latin typeface="メイリオ" panose="020B0604030504040204" pitchFamily="50" charset="-128"/>
                <a:ea typeface="メイリオ" panose="020B0604030504040204" pitchFamily="50" charset="-128"/>
              </a:rPr>
              <a:t>進め方</a:t>
            </a:r>
            <a:r>
              <a:rPr lang="ja-JP" altLang="ja-JP" sz="2400" dirty="0">
                <a:latin typeface="メイリオ" panose="020B0604030504040204" pitchFamily="50" charset="-128"/>
                <a:ea typeface="メイリオ" panose="020B0604030504040204" pitchFamily="50" charset="-128"/>
              </a:rPr>
              <a:t>：サイコロやカードを</a:t>
            </a:r>
            <a:r>
              <a:rPr lang="ja-JP" altLang="ja-JP" sz="2400" dirty="0" smtClean="0">
                <a:latin typeface="メイリオ" panose="020B0604030504040204" pitchFamily="50" charset="-128"/>
                <a:ea typeface="メイリオ" panose="020B0604030504040204" pitchFamily="50" charset="-128"/>
              </a:rPr>
              <a:t>用いて</a:t>
            </a:r>
            <a:r>
              <a:rPr lang="ja-JP" altLang="en-US" sz="2400" dirty="0" smtClean="0">
                <a:latin typeface="メイリオ" panose="020B0604030504040204" pitchFamily="50" charset="-128"/>
                <a:ea typeface="メイリオ" panose="020B0604030504040204" pitchFamily="50" charset="-128"/>
              </a:rPr>
              <a:t>、</a:t>
            </a:r>
            <a:r>
              <a:rPr lang="ja-JP" altLang="ja-JP" sz="2400" dirty="0" smtClean="0">
                <a:latin typeface="メイリオ" panose="020B0604030504040204" pitchFamily="50" charset="-128"/>
                <a:ea typeface="メイリオ" panose="020B0604030504040204" pitchFamily="50" charset="-128"/>
              </a:rPr>
              <a:t>話し合う</a:t>
            </a:r>
            <a:r>
              <a:rPr lang="ja-JP" altLang="ja-JP" sz="2400" dirty="0">
                <a:latin typeface="メイリオ" panose="020B0604030504040204" pitchFamily="50" charset="-128"/>
                <a:ea typeface="メイリオ" panose="020B0604030504040204" pitchFamily="50" charset="-128"/>
              </a:rPr>
              <a:t>テーマを</a:t>
            </a:r>
            <a:r>
              <a:rPr lang="ja-JP" altLang="ja-JP" sz="2400" dirty="0" smtClean="0">
                <a:latin typeface="メイリオ" panose="020B0604030504040204" pitchFamily="50" charset="-128"/>
                <a:ea typeface="メイリオ" panose="020B0604030504040204" pitchFamily="50" charset="-128"/>
              </a:rPr>
              <a:t>決め</a:t>
            </a:r>
            <a:r>
              <a:rPr lang="ja-JP" altLang="en-US" sz="2400" dirty="0" smtClean="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a:p>
            <a:pPr>
              <a:buFontTx/>
              <a:buNone/>
            </a:pPr>
            <a:r>
              <a:rPr lang="ja-JP" altLang="en-US" sz="2400" dirty="0">
                <a:latin typeface="メイリオ" panose="020B0604030504040204" pitchFamily="50" charset="-128"/>
                <a:ea typeface="メイリオ" panose="020B0604030504040204" pitchFamily="50" charset="-128"/>
              </a:rPr>
              <a:t>　　　　</a:t>
            </a:r>
            <a:r>
              <a:rPr lang="ja-JP" altLang="ja-JP" sz="2400" dirty="0" smtClean="0">
                <a:latin typeface="メイリオ" panose="020B0604030504040204" pitchFamily="50" charset="-128"/>
                <a:ea typeface="メイリオ" panose="020B0604030504040204" pitchFamily="50" charset="-128"/>
              </a:rPr>
              <a:t>テーマ</a:t>
            </a:r>
            <a:r>
              <a:rPr lang="ja-JP" altLang="ja-JP" sz="2400" dirty="0">
                <a:latin typeface="メイリオ" panose="020B0604030504040204" pitchFamily="50" charset="-128"/>
                <a:ea typeface="メイリオ" panose="020B0604030504040204" pitchFamily="50" charset="-128"/>
              </a:rPr>
              <a:t>に沿った悩みやエピソードを話し合う。</a:t>
            </a:r>
          </a:p>
        </p:txBody>
      </p:sp>
      <p:grpSp>
        <p:nvGrpSpPr>
          <p:cNvPr id="8" name="グループ化 1"/>
          <p:cNvGrpSpPr>
            <a:grpSpLocks/>
          </p:cNvGrpSpPr>
          <p:nvPr/>
        </p:nvGrpSpPr>
        <p:grpSpPr bwMode="auto">
          <a:xfrm>
            <a:off x="6512028" y="1523132"/>
            <a:ext cx="2389188" cy="1558925"/>
            <a:chOff x="5678805" y="1165225"/>
            <a:chExt cx="1748790" cy="1279525"/>
          </a:xfrm>
        </p:grpSpPr>
        <p:pic>
          <p:nvPicPr>
            <p:cNvPr id="9" name="図 16"/>
            <p:cNvPicPr>
              <a:picLocks noChangeAspect="1" noChangeArrowheads="1"/>
            </p:cNvPicPr>
            <p:nvPr/>
          </p:nvPicPr>
          <p:blipFill>
            <a:blip r:embed="rId3">
              <a:extLst>
                <a:ext uri="{28A0092B-C50C-407E-A947-70E740481C1C}">
                  <a14:useLocalDpi xmlns:a14="http://schemas.microsoft.com/office/drawing/2010/main" val="0"/>
                </a:ext>
              </a:extLst>
            </a:blip>
            <a:srcRect l="49258" t="26923" r="28864" b="18108"/>
            <a:stretch>
              <a:fillRect/>
            </a:stretch>
          </p:blipFill>
          <p:spPr bwMode="auto">
            <a:xfrm rot="-1573135">
              <a:off x="5678805" y="1416050"/>
              <a:ext cx="6635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7"/>
            <p:cNvPicPr>
              <a:picLocks noChangeAspect="1" noChangeArrowheads="1"/>
            </p:cNvPicPr>
            <p:nvPr/>
          </p:nvPicPr>
          <p:blipFill>
            <a:blip r:embed="rId4">
              <a:extLst>
                <a:ext uri="{28A0092B-C50C-407E-A947-70E740481C1C}">
                  <a14:useLocalDpi xmlns:a14="http://schemas.microsoft.com/office/drawing/2010/main" val="0"/>
                </a:ext>
              </a:extLst>
            </a:blip>
            <a:srcRect l="26349" t="26836" r="51566" b="18420"/>
            <a:stretch>
              <a:fillRect/>
            </a:stretch>
          </p:blipFill>
          <p:spPr bwMode="auto">
            <a:xfrm rot="1424093">
              <a:off x="6757670" y="1403350"/>
              <a:ext cx="6699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8"/>
            <p:cNvPicPr>
              <a:picLocks noChangeAspect="1" noChangeArrowheads="1"/>
            </p:cNvPicPr>
            <p:nvPr/>
          </p:nvPicPr>
          <p:blipFill>
            <a:blip r:embed="rId5">
              <a:extLst>
                <a:ext uri="{28A0092B-C50C-407E-A947-70E740481C1C}">
                  <a14:useLocalDpi xmlns:a14="http://schemas.microsoft.com/office/drawing/2010/main" val="0"/>
                </a:ext>
              </a:extLst>
            </a:blip>
            <a:srcRect l="3592" t="26907" r="74841" b="18307"/>
            <a:stretch>
              <a:fillRect/>
            </a:stretch>
          </p:blipFill>
          <p:spPr bwMode="auto">
            <a:xfrm>
              <a:off x="6230620" y="1165225"/>
              <a:ext cx="660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4105" y="4450450"/>
            <a:ext cx="2723096" cy="19226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4447838"/>
            <a:ext cx="2778579" cy="19278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4431212"/>
            <a:ext cx="2747442" cy="194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メイリオ" panose="020B0604030504040204" pitchFamily="50" charset="-128"/>
                <a:ea typeface="メイリオ" panose="020B0604030504040204" pitchFamily="50" charset="-128"/>
              </a:rPr>
              <a:t>短時間で楽しく学べる教材（親プロ）</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05672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2656" y="851619"/>
            <a:ext cx="8931311" cy="461665"/>
          </a:xfrm>
          <a:prstGeom prst="rect">
            <a:avLst/>
          </a:prstGeom>
          <a:solidFill>
            <a:srgbClr val="0066FF"/>
          </a:solidFill>
          <a:ln>
            <a:noFill/>
          </a:ln>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50000"/>
              </a:spcBef>
              <a:buFontTx/>
              <a:buNone/>
            </a:pPr>
            <a:r>
              <a:rPr lang="ja-JP" altLang="en-US" sz="2400" b="1" dirty="0">
                <a:solidFill>
                  <a:schemeClr val="bg1"/>
                </a:solidFill>
                <a:latin typeface="メイリオ" panose="020B0604030504040204" pitchFamily="50" charset="-128"/>
                <a:ea typeface="メイリオ" panose="020B0604030504040204" pitchFamily="50" charset="-128"/>
              </a:rPr>
              <a:t>デジタル時代の子育て～スマホの使い方 みんなどうしてる？</a:t>
            </a:r>
            <a:r>
              <a:rPr lang="ja-JP" altLang="en-US" sz="2400" b="1" dirty="0" smtClean="0">
                <a:solidFill>
                  <a:schemeClr val="bg1"/>
                </a:solidFill>
                <a:latin typeface="メイリオ" panose="020B0604030504040204" pitchFamily="50" charset="-128"/>
                <a:ea typeface="メイリオ" panose="020B0604030504040204" pitchFamily="50" charset="-128"/>
              </a:rPr>
              <a:t>～</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メイリオ" panose="020B0604030504040204" pitchFamily="50" charset="-128"/>
                <a:ea typeface="メイリオ" panose="020B0604030504040204" pitchFamily="50" charset="-128"/>
              </a:rPr>
              <a:t>短時間で楽しく学べる教材（親プロ）</a:t>
            </a:r>
            <a:endParaRPr kumimoji="1" lang="ja-JP" altLang="en-US" sz="3200" b="1" dirty="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rotWithShape="1">
          <a:blip r:embed="rId3"/>
          <a:srcRect l="35300" t="8933" r="35300" b="22001"/>
          <a:stretch/>
        </p:blipFill>
        <p:spPr>
          <a:xfrm>
            <a:off x="6796736" y="1614539"/>
            <a:ext cx="1956598" cy="2585504"/>
          </a:xfrm>
          <a:prstGeom prst="rect">
            <a:avLst/>
          </a:prstGeom>
        </p:spPr>
      </p:pic>
      <p:pic>
        <p:nvPicPr>
          <p:cNvPr id="14" name="図 13" descr="K:\生涯学習センター\振興課_【令和２年度】\04_モデル事業\01_家庭教育支援\01_教材開発懇談会\イラスト\ラフ案\３回目（パソコン）\desital_0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704" y="3789768"/>
            <a:ext cx="3367168" cy="2705760"/>
          </a:xfrm>
          <a:prstGeom prst="rect">
            <a:avLst/>
          </a:prstGeom>
          <a:noFill/>
          <a:ln>
            <a:noFill/>
          </a:ln>
        </p:spPr>
      </p:pic>
      <p:sp>
        <p:nvSpPr>
          <p:cNvPr id="2" name="正方形/長方形 1"/>
          <p:cNvSpPr/>
          <p:nvPr/>
        </p:nvSpPr>
        <p:spPr>
          <a:xfrm>
            <a:off x="6676480" y="1444776"/>
            <a:ext cx="2076854" cy="2883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30"/>
          <p:cNvSpPr>
            <a:spLocks noChangeArrowheads="1"/>
          </p:cNvSpPr>
          <p:nvPr/>
        </p:nvSpPr>
        <p:spPr bwMode="auto">
          <a:xfrm>
            <a:off x="212720" y="1567434"/>
            <a:ext cx="6343504"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FontTx/>
              <a:buNone/>
            </a:pPr>
            <a:r>
              <a:rPr lang="ja-JP" altLang="ja-JP" sz="2400" dirty="0" smtClean="0">
                <a:solidFill>
                  <a:srgbClr val="FF0000"/>
                </a:solidFill>
                <a:latin typeface="メイリオ" panose="020B0604030504040204" pitchFamily="50" charset="-128"/>
                <a:ea typeface="メイリオ" panose="020B0604030504040204" pitchFamily="50" charset="-128"/>
              </a:rPr>
              <a:t>対</a:t>
            </a: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ja-JP" sz="2400" dirty="0" smtClean="0">
                <a:solidFill>
                  <a:srgbClr val="FF0000"/>
                </a:solidFill>
                <a:latin typeface="メイリオ" panose="020B0604030504040204" pitchFamily="50" charset="-128"/>
                <a:ea typeface="メイリオ" panose="020B0604030504040204" pitchFamily="50" charset="-128"/>
              </a:rPr>
              <a:t>象</a:t>
            </a:r>
            <a:r>
              <a:rPr lang="ja-JP" altLang="ja-JP" sz="2400" dirty="0">
                <a:latin typeface="メイリオ" panose="020B0604030504040204" pitchFamily="50" charset="-128"/>
                <a:ea typeface="メイリオ" panose="020B0604030504040204" pitchFamily="50" charset="-128"/>
              </a:rPr>
              <a:t>：０～２歳児</a:t>
            </a:r>
            <a:r>
              <a:rPr lang="ja-JP" altLang="ja-JP" sz="2400" dirty="0" smtClean="0">
                <a:latin typeface="メイリオ" panose="020B0604030504040204" pitchFamily="50" charset="-128"/>
                <a:ea typeface="メイリオ" panose="020B0604030504040204" pitchFamily="50" charset="-128"/>
              </a:rPr>
              <a:t>の</a:t>
            </a:r>
            <a:r>
              <a:rPr lang="ja-JP" altLang="en-US" sz="2400" dirty="0" smtClean="0">
                <a:latin typeface="メイリオ" panose="020B0604030504040204" pitchFamily="50" charset="-128"/>
                <a:ea typeface="メイリオ" panose="020B0604030504040204" pitchFamily="50" charset="-128"/>
              </a:rPr>
              <a:t>親</a:t>
            </a:r>
            <a:endParaRPr lang="ja-JP" altLang="ja-JP" sz="2400" dirty="0">
              <a:latin typeface="メイリオ" panose="020B0604030504040204" pitchFamily="50" charset="-128"/>
              <a:ea typeface="メイリオ" panose="020B0604030504040204" pitchFamily="50" charset="-128"/>
            </a:endParaRPr>
          </a:p>
          <a:p>
            <a:pPr>
              <a:buFontTx/>
              <a:buNone/>
            </a:pPr>
            <a:r>
              <a:rPr lang="ja-JP" altLang="ja-JP" sz="2400" dirty="0" smtClean="0">
                <a:solidFill>
                  <a:srgbClr val="FF0000"/>
                </a:solidFill>
                <a:latin typeface="メイリオ" panose="020B0604030504040204" pitchFamily="50" charset="-128"/>
                <a:ea typeface="メイリオ" panose="020B0604030504040204" pitchFamily="50" charset="-128"/>
              </a:rPr>
              <a:t>人</a:t>
            </a: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ja-JP" sz="2400" dirty="0" smtClean="0">
                <a:solidFill>
                  <a:srgbClr val="FF0000"/>
                </a:solidFill>
                <a:latin typeface="メイリオ" panose="020B0604030504040204" pitchFamily="50" charset="-128"/>
                <a:ea typeface="メイリオ" panose="020B0604030504040204" pitchFamily="50" charset="-128"/>
              </a:rPr>
              <a:t>数</a:t>
            </a:r>
            <a:r>
              <a:rPr lang="ja-JP" altLang="ja-JP" sz="2400" dirty="0">
                <a:latin typeface="メイリオ" panose="020B0604030504040204" pitchFamily="50" charset="-128"/>
                <a:ea typeface="メイリオ" panose="020B0604030504040204" pitchFamily="50" charset="-128"/>
              </a:rPr>
              <a:t>：３～４人程度</a:t>
            </a:r>
          </a:p>
          <a:p>
            <a:pPr>
              <a:buFontTx/>
              <a:buNone/>
            </a:pPr>
            <a:r>
              <a:rPr lang="ja-JP" altLang="ja-JP" sz="2400" dirty="0" smtClean="0">
                <a:solidFill>
                  <a:srgbClr val="FF0000"/>
                </a:solidFill>
                <a:latin typeface="メイリオ" panose="020B0604030504040204" pitchFamily="50" charset="-128"/>
                <a:ea typeface="メイリオ" panose="020B0604030504040204" pitchFamily="50" charset="-128"/>
              </a:rPr>
              <a:t>時</a:t>
            </a: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ja-JP" sz="2400" dirty="0" smtClean="0">
                <a:solidFill>
                  <a:srgbClr val="FF0000"/>
                </a:solidFill>
                <a:latin typeface="メイリオ" panose="020B0604030504040204" pitchFamily="50" charset="-128"/>
                <a:ea typeface="メイリオ" panose="020B0604030504040204" pitchFamily="50" charset="-128"/>
              </a:rPr>
              <a:t>間</a:t>
            </a:r>
            <a:r>
              <a:rPr lang="ja-JP" altLang="ja-JP"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15</a:t>
            </a:r>
            <a:r>
              <a:rPr lang="ja-JP" altLang="ja-JP" sz="2400" dirty="0">
                <a:latin typeface="メイリオ" panose="020B0604030504040204" pitchFamily="50" charset="-128"/>
                <a:ea typeface="メイリオ" panose="020B0604030504040204" pitchFamily="50" charset="-128"/>
              </a:rPr>
              <a:t>分程度（目安）　　</a:t>
            </a:r>
          </a:p>
          <a:p>
            <a:pPr>
              <a:buFontTx/>
              <a:buNone/>
            </a:pPr>
            <a:r>
              <a:rPr lang="ja-JP" altLang="ja-JP" sz="2400" dirty="0" smtClean="0">
                <a:solidFill>
                  <a:srgbClr val="FF0000"/>
                </a:solidFill>
                <a:latin typeface="メイリオ" panose="020B0604030504040204" pitchFamily="50" charset="-128"/>
                <a:ea typeface="メイリオ" panose="020B0604030504040204" pitchFamily="50" charset="-128"/>
              </a:rPr>
              <a:t>場</a:t>
            </a: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ja-JP" sz="2400" dirty="0" smtClean="0">
                <a:solidFill>
                  <a:srgbClr val="FF0000"/>
                </a:solidFill>
                <a:latin typeface="メイリオ" panose="020B0604030504040204" pitchFamily="50" charset="-128"/>
                <a:ea typeface="メイリオ" panose="020B0604030504040204" pitchFamily="50" charset="-128"/>
              </a:rPr>
              <a:t>所</a:t>
            </a:r>
            <a:r>
              <a:rPr lang="ja-JP" altLang="ja-JP" sz="2400" dirty="0">
                <a:latin typeface="メイリオ" panose="020B0604030504040204" pitchFamily="50" charset="-128"/>
                <a:ea typeface="メイリオ" panose="020B0604030504040204" pitchFamily="50" charset="-128"/>
              </a:rPr>
              <a:t>：</a:t>
            </a:r>
            <a:r>
              <a:rPr lang="ja-JP" altLang="ja-JP" sz="2400" dirty="0" smtClean="0">
                <a:latin typeface="メイリオ" panose="020B0604030504040204" pitchFamily="50" charset="-128"/>
                <a:ea typeface="メイリオ" panose="020B0604030504040204" pitchFamily="50" charset="-128"/>
              </a:rPr>
              <a:t>ネウボラ</a:t>
            </a:r>
            <a:r>
              <a:rPr lang="ja-JP" altLang="en-US" sz="2400" dirty="0" smtClean="0">
                <a:latin typeface="メイリオ" panose="020B0604030504040204" pitchFamily="50" charset="-128"/>
                <a:ea typeface="メイリオ" panose="020B0604030504040204" pitchFamily="50" charset="-128"/>
              </a:rPr>
              <a:t>、</a:t>
            </a:r>
            <a:r>
              <a:rPr lang="ja-JP" altLang="ja-JP" sz="2400" dirty="0" smtClean="0">
                <a:latin typeface="メイリオ" panose="020B0604030504040204" pitchFamily="50" charset="-128"/>
                <a:ea typeface="メイリオ" panose="020B0604030504040204" pitchFamily="50" charset="-128"/>
              </a:rPr>
              <a:t>子育て</a:t>
            </a:r>
            <a:r>
              <a:rPr lang="ja-JP" altLang="ja-JP" sz="2400" dirty="0">
                <a:latin typeface="メイリオ" panose="020B0604030504040204" pitchFamily="50" charset="-128"/>
                <a:ea typeface="メイリオ" panose="020B0604030504040204" pitchFamily="50" charset="-128"/>
              </a:rPr>
              <a:t>支援センター等</a:t>
            </a:r>
            <a:endParaRPr lang="en-US" altLang="ja-JP" sz="2400" dirty="0">
              <a:latin typeface="メイリオ" panose="020B0604030504040204" pitchFamily="50" charset="-128"/>
              <a:ea typeface="メイリオ" panose="020B0604030504040204" pitchFamily="50" charset="-128"/>
            </a:endParaRPr>
          </a:p>
          <a:p>
            <a:pPr>
              <a:buFontTx/>
              <a:buNone/>
            </a:pPr>
            <a:r>
              <a:rPr lang="ja-JP" altLang="en-US" sz="2400" dirty="0">
                <a:solidFill>
                  <a:srgbClr val="FF0000"/>
                </a:solidFill>
                <a:latin typeface="メイリオ" panose="020B0604030504040204" pitchFamily="50" charset="-128"/>
                <a:ea typeface="メイリオ" panose="020B0604030504040204" pitchFamily="50" charset="-128"/>
              </a:rPr>
              <a:t>進め方</a:t>
            </a:r>
            <a:r>
              <a:rPr lang="ja-JP"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ワークシートに答えや考えを記入し、</a:t>
            </a:r>
            <a:endParaRPr lang="en-US" altLang="ja-JP" sz="2400" dirty="0" smtClean="0">
              <a:latin typeface="メイリオ" panose="020B0604030504040204" pitchFamily="50" charset="-128"/>
              <a:ea typeface="メイリオ" panose="020B0604030504040204" pitchFamily="50" charset="-128"/>
            </a:endParaRPr>
          </a:p>
          <a:p>
            <a:pPr>
              <a:buFontTx/>
              <a:buNone/>
            </a:pPr>
            <a:r>
              <a:rPr lang="ja-JP" altLang="en-US" sz="2400" dirty="0" smtClean="0">
                <a:latin typeface="メイリオ" panose="020B0604030504040204" pitchFamily="50" charset="-128"/>
                <a:ea typeface="メイリオ" panose="020B0604030504040204" pitchFamily="50" charset="-128"/>
              </a:rPr>
              <a:t>　　　　意見交流する。</a:t>
            </a:r>
            <a:endParaRPr lang="ja-JP" altLang="ja-JP"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2887" y="3718660"/>
            <a:ext cx="5076825" cy="2847975"/>
          </a:xfrm>
          <a:prstGeom prst="rect">
            <a:avLst/>
          </a:prstGeom>
        </p:spPr>
      </p:pic>
    </p:spTree>
    <p:extLst>
      <p:ext uri="{BB962C8B-B14F-4D97-AF65-F5344CB8AC3E}">
        <p14:creationId xmlns:p14="http://schemas.microsoft.com/office/powerpoint/2010/main" val="10997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83296" y="783368"/>
            <a:ext cx="8172750" cy="10947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ts val="4400"/>
              </a:lnSpc>
              <a:spcBef>
                <a:spcPct val="0"/>
              </a:spcBef>
              <a:buFontTx/>
              <a:buNone/>
            </a:pPr>
            <a:r>
              <a:rPr lang="ja-JP" altLang="en-US" b="1" dirty="0">
                <a:latin typeface="メイリオ" panose="020B0604030504040204" pitchFamily="50" charset="-128"/>
                <a:ea typeface="メイリオ" panose="020B0604030504040204" pitchFamily="50" charset="-128"/>
              </a:rPr>
              <a:t>県又は市町の養成講座を修了した方</a:t>
            </a:r>
            <a:r>
              <a:rPr lang="ja-JP" altLang="en-US" b="1" dirty="0" smtClean="0">
                <a:latin typeface="メイリオ" panose="020B0604030504040204" pitchFamily="50" charset="-128"/>
                <a:ea typeface="メイリオ" panose="020B0604030504040204" pitchFamily="50" charset="-128"/>
              </a:rPr>
              <a:t>が、ファシリテーター</a:t>
            </a:r>
            <a:r>
              <a:rPr lang="ja-JP" altLang="en-US" b="1" dirty="0">
                <a:latin typeface="メイリオ" panose="020B0604030504040204" pitchFamily="50" charset="-128"/>
                <a:ea typeface="メイリオ" panose="020B0604030504040204" pitchFamily="50" charset="-128"/>
              </a:rPr>
              <a:t>として講座を進行します。</a:t>
            </a:r>
          </a:p>
        </p:txBody>
      </p:sp>
      <p:sp>
        <p:nvSpPr>
          <p:cNvPr id="9" name="Rectangle 8"/>
          <p:cNvSpPr>
            <a:spLocks noChangeArrowheads="1"/>
          </p:cNvSpPr>
          <p:nvPr/>
        </p:nvSpPr>
        <p:spPr bwMode="auto">
          <a:xfrm>
            <a:off x="483296" y="2376390"/>
            <a:ext cx="4951967"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b="1" dirty="0" smtClean="0">
                <a:solidFill>
                  <a:srgbClr val="0000FF"/>
                </a:solidFill>
                <a:latin typeface="メイリオ" panose="020B0604030504040204" pitchFamily="50" charset="-128"/>
                <a:ea typeface="メイリオ" panose="020B0604030504040204" pitchFamily="50" charset="-128"/>
              </a:rPr>
              <a:t>≪ファシリテーター</a:t>
            </a:r>
            <a:r>
              <a:rPr lang="ja-JP" altLang="en-US" b="1" dirty="0">
                <a:solidFill>
                  <a:srgbClr val="0000FF"/>
                </a:solidFill>
                <a:latin typeface="メイリオ" panose="020B0604030504040204" pitchFamily="50" charset="-128"/>
                <a:ea typeface="メイリオ" panose="020B0604030504040204" pitchFamily="50" charset="-128"/>
              </a:rPr>
              <a:t>の</a:t>
            </a:r>
            <a:r>
              <a:rPr lang="ja-JP" altLang="en-US" b="1" dirty="0" smtClean="0">
                <a:solidFill>
                  <a:srgbClr val="0000FF"/>
                </a:solidFill>
                <a:latin typeface="メイリオ" panose="020B0604030504040204" pitchFamily="50" charset="-128"/>
                <a:ea typeface="メイリオ" panose="020B0604030504040204" pitchFamily="50" charset="-128"/>
              </a:rPr>
              <a:t>役割≫</a:t>
            </a:r>
            <a:endParaRPr lang="ja-JP" altLang="en-US" b="1" dirty="0">
              <a:solidFill>
                <a:srgbClr val="0000FF"/>
              </a:solidFill>
              <a:latin typeface="メイリオ" panose="020B0604030504040204" pitchFamily="50" charset="-128"/>
              <a:ea typeface="メイリオ" panose="020B0604030504040204" pitchFamily="50" charset="-128"/>
            </a:endParaRPr>
          </a:p>
        </p:txBody>
      </p:sp>
      <p:sp>
        <p:nvSpPr>
          <p:cNvPr id="10" name="Rectangle 9"/>
          <p:cNvSpPr>
            <a:spLocks noChangeArrowheads="1"/>
          </p:cNvSpPr>
          <p:nvPr/>
        </p:nvSpPr>
        <p:spPr bwMode="auto">
          <a:xfrm>
            <a:off x="302912" y="3002014"/>
            <a:ext cx="6562725" cy="288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10000"/>
              </a:lnSpc>
              <a:spcBef>
                <a:spcPct val="0"/>
              </a:spcBef>
              <a:buFontTx/>
              <a:buNone/>
            </a:pPr>
            <a:r>
              <a:rPr lang="en-US" altLang="ja-JP" sz="2400" b="1" dirty="0">
                <a:latin typeface="メイリオ" panose="020B0604030504040204" pitchFamily="50" charset="-128"/>
                <a:ea typeface="メイリオ" panose="020B0604030504040204" pitchFamily="50" charset="-128"/>
              </a:rPr>
              <a:t>①</a:t>
            </a:r>
            <a:r>
              <a:rPr lang="ja-JP" altLang="en-US" sz="2400" b="1" dirty="0">
                <a:latin typeface="メイリオ" panose="020B0604030504040204" pitchFamily="50" charset="-128"/>
                <a:ea typeface="メイリオ" panose="020B0604030504040204" pitchFamily="50" charset="-128"/>
              </a:rPr>
              <a:t>「自ら気づきまなぶ力」を</a:t>
            </a:r>
            <a:r>
              <a:rPr lang="ja-JP" altLang="en-US" sz="2400" b="1" dirty="0">
                <a:solidFill>
                  <a:srgbClr val="FF0000"/>
                </a:solidFill>
                <a:latin typeface="メイリオ" panose="020B0604030504040204" pitchFamily="50" charset="-128"/>
                <a:ea typeface="メイリオ" panose="020B0604030504040204" pitchFamily="50" charset="-128"/>
              </a:rPr>
              <a:t>引き出す</a:t>
            </a:r>
          </a:p>
          <a:p>
            <a:pPr eaLnBrk="1" hangingPunct="1">
              <a:lnSpc>
                <a:spcPct val="110000"/>
              </a:lnSpc>
              <a:spcBef>
                <a:spcPct val="0"/>
              </a:spcBef>
              <a:buFontTx/>
              <a:buNone/>
            </a:pPr>
            <a:r>
              <a:rPr lang="ja-JP" altLang="en-US" sz="2400" b="1" dirty="0">
                <a:latin typeface="メイリオ" panose="020B0604030504040204" pitchFamily="50" charset="-128"/>
                <a:ea typeface="メイリオ" panose="020B0604030504040204" pitchFamily="50" charset="-128"/>
              </a:rPr>
              <a:t>②「語り手」ではなく「</a:t>
            </a:r>
            <a:r>
              <a:rPr lang="ja-JP" altLang="en-US" sz="2400" b="1" dirty="0">
                <a:solidFill>
                  <a:srgbClr val="FF0000"/>
                </a:solidFill>
                <a:latin typeface="メイリオ" panose="020B0604030504040204" pitchFamily="50" charset="-128"/>
                <a:ea typeface="メイリオ" panose="020B0604030504040204" pitchFamily="50" charset="-128"/>
              </a:rPr>
              <a:t>聞き手</a:t>
            </a:r>
            <a:r>
              <a:rPr lang="ja-JP" altLang="en-US" sz="2400" b="1" dirty="0">
                <a:latin typeface="メイリオ" panose="020B0604030504040204" pitchFamily="50" charset="-128"/>
                <a:ea typeface="メイリオ" panose="020B0604030504040204" pitchFamily="50" charset="-128"/>
              </a:rPr>
              <a:t>」になる</a:t>
            </a:r>
          </a:p>
          <a:p>
            <a:pPr eaLnBrk="1" hangingPunct="1">
              <a:lnSpc>
                <a:spcPct val="110000"/>
              </a:lnSpc>
              <a:spcBef>
                <a:spcPct val="0"/>
              </a:spcBef>
              <a:buFontTx/>
              <a:buNone/>
            </a:pPr>
            <a:r>
              <a:rPr lang="ja-JP" altLang="en-US" sz="2400" b="1" dirty="0">
                <a:latin typeface="メイリオ" panose="020B0604030504040204" pitchFamily="50" charset="-128"/>
                <a:ea typeface="メイリオ" panose="020B0604030504040204" pitchFamily="50" charset="-128"/>
              </a:rPr>
              <a:t>③</a:t>
            </a:r>
            <a:r>
              <a:rPr lang="ja-JP" altLang="en-US" sz="2400" b="1" dirty="0">
                <a:solidFill>
                  <a:srgbClr val="FF0000"/>
                </a:solidFill>
                <a:latin typeface="メイリオ" panose="020B0604030504040204" pitchFamily="50" charset="-128"/>
                <a:ea typeface="メイリオ" panose="020B0604030504040204" pitchFamily="50" charset="-128"/>
              </a:rPr>
              <a:t>力の均衡</a:t>
            </a:r>
            <a:r>
              <a:rPr lang="ja-JP" altLang="en-US" sz="2400" b="1" dirty="0">
                <a:latin typeface="メイリオ" panose="020B0604030504040204" pitchFamily="50" charset="-128"/>
                <a:ea typeface="メイリオ" panose="020B0604030504040204" pitchFamily="50" charset="-128"/>
              </a:rPr>
              <a:t>（パワーバランス）を大切にする</a:t>
            </a:r>
          </a:p>
          <a:p>
            <a:pPr eaLnBrk="1" hangingPunct="1">
              <a:lnSpc>
                <a:spcPct val="110000"/>
              </a:lnSpc>
              <a:spcBef>
                <a:spcPct val="0"/>
              </a:spcBef>
              <a:buFontTx/>
              <a:buNone/>
            </a:pPr>
            <a:r>
              <a:rPr lang="ja-JP" altLang="en-US" sz="2400" b="1" dirty="0">
                <a:latin typeface="メイリオ" panose="020B0604030504040204" pitchFamily="50" charset="-128"/>
                <a:ea typeface="メイリオ" panose="020B0604030504040204" pitchFamily="50" charset="-128"/>
              </a:rPr>
              <a:t>④</a:t>
            </a:r>
            <a:r>
              <a:rPr lang="ja-JP" altLang="en-US" sz="2400" b="1" dirty="0">
                <a:solidFill>
                  <a:srgbClr val="FF0000"/>
                </a:solidFill>
                <a:latin typeface="メイリオ" panose="020B0604030504040204" pitchFamily="50" charset="-128"/>
                <a:ea typeface="メイリオ" panose="020B0604030504040204" pitchFamily="50" charset="-128"/>
              </a:rPr>
              <a:t>コーディネーター</a:t>
            </a:r>
            <a:r>
              <a:rPr lang="ja-JP" altLang="en-US" sz="2400" b="1" dirty="0">
                <a:latin typeface="メイリオ" panose="020B0604030504040204" pitchFamily="50" charset="-128"/>
                <a:ea typeface="メイリオ" panose="020B0604030504040204" pitchFamily="50" charset="-128"/>
              </a:rPr>
              <a:t>でもある</a:t>
            </a:r>
          </a:p>
          <a:p>
            <a:pPr eaLnBrk="1" hangingPunct="1">
              <a:lnSpc>
                <a:spcPct val="110000"/>
              </a:lnSpc>
              <a:spcBef>
                <a:spcPct val="0"/>
              </a:spcBef>
              <a:buFontTx/>
              <a:buNone/>
            </a:pPr>
            <a:r>
              <a:rPr lang="ja-JP" altLang="en-US" sz="2400" b="1" dirty="0">
                <a:latin typeface="メイリオ" panose="020B0604030504040204" pitchFamily="50" charset="-128"/>
                <a:ea typeface="メイリオ" panose="020B0604030504040204" pitchFamily="50" charset="-128"/>
              </a:rPr>
              <a:t>⑤深刻な問題の場合は専門の機関を</a:t>
            </a:r>
          </a:p>
          <a:p>
            <a:pPr eaLnBrk="1" hangingPunct="1">
              <a:lnSpc>
                <a:spcPct val="110000"/>
              </a:lnSpc>
              <a:spcBef>
                <a:spcPct val="0"/>
              </a:spcBef>
              <a:buFontTx/>
              <a:buNone/>
            </a:pPr>
            <a:r>
              <a:rPr lang="ja-JP" altLang="en-US" sz="2400" b="1" dirty="0">
                <a:latin typeface="メイリオ" panose="020B0604030504040204" pitchFamily="50" charset="-128"/>
                <a:ea typeface="メイリオ" panose="020B0604030504040204" pitchFamily="50" charset="-128"/>
              </a:rPr>
              <a:t>　紹介する</a:t>
            </a:r>
          </a:p>
          <a:p>
            <a:pPr eaLnBrk="1" hangingPunct="1">
              <a:lnSpc>
                <a:spcPct val="110000"/>
              </a:lnSpc>
              <a:spcBef>
                <a:spcPct val="0"/>
              </a:spcBef>
              <a:buFontTx/>
              <a:buNone/>
            </a:pPr>
            <a:r>
              <a:rPr lang="ja-JP" altLang="en-US" sz="2400" b="1" dirty="0">
                <a:latin typeface="メイリオ" panose="020B0604030504040204" pitchFamily="50" charset="-128"/>
                <a:ea typeface="メイリオ" panose="020B0604030504040204" pitchFamily="50" charset="-128"/>
              </a:rPr>
              <a:t>⑥いろいろな人の存在を意識する</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763" y="2527080"/>
            <a:ext cx="2151090" cy="164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436" y="4330700"/>
            <a:ext cx="2167417" cy="16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latin typeface="メイリオ" panose="020B0604030504040204" pitchFamily="50" charset="-128"/>
                <a:ea typeface="メイリオ" panose="020B0604030504040204" pitchFamily="50" charset="-128"/>
              </a:rPr>
              <a:t>ファシリテーター</a:t>
            </a:r>
            <a:r>
              <a:rPr lang="ja-JP" altLang="en-US" sz="3200" b="1" dirty="0">
                <a:latin typeface="メイリオ" panose="020B0604030504040204" pitchFamily="50" charset="-128"/>
                <a:ea typeface="メイリオ" panose="020B0604030504040204" pitchFamily="50" charset="-128"/>
              </a:rPr>
              <a:t>に</a:t>
            </a:r>
            <a:r>
              <a:rPr lang="ja-JP" altLang="en-US" sz="3200" b="1" dirty="0" smtClean="0">
                <a:latin typeface="メイリオ" panose="020B0604030504040204" pitchFamily="50" charset="-128"/>
                <a:ea typeface="メイリオ" panose="020B0604030504040204" pitchFamily="50" charset="-128"/>
              </a:rPr>
              <a:t>よる講座の進行</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69474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447764" y="2857500"/>
            <a:ext cx="4248472" cy="1143000"/>
          </a:xfrm>
        </p:spPr>
        <p:txBody>
          <a:bodyPr>
            <a:normAutofit/>
          </a:bodyPr>
          <a:lstStyle/>
          <a:p>
            <a:r>
              <a:rPr kumimoji="1" lang="ja-JP" altLang="en-US" sz="54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講座の流れ</a:t>
            </a:r>
            <a:endParaRPr kumimoji="1" lang="ja-JP" altLang="en-US" sz="5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09877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83296" y="843496"/>
            <a:ext cx="7848600" cy="517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sz="2800" b="1" dirty="0">
                <a:solidFill>
                  <a:srgbClr val="FF0000"/>
                </a:solidFill>
                <a:latin typeface="メイリオ" panose="020B0604030504040204" pitchFamily="50" charset="-128"/>
                <a:ea typeface="メイリオ" panose="020B0604030504040204" pitchFamily="50" charset="-128"/>
              </a:rPr>
              <a:t>主催者との打合せ</a:t>
            </a:r>
          </a:p>
          <a:p>
            <a:pPr eaLnBrk="1" hangingPunct="1">
              <a:lnSpc>
                <a:spcPct val="100000"/>
              </a:lnSpc>
              <a:spcBef>
                <a:spcPct val="0"/>
              </a:spcBef>
              <a:buFontTx/>
              <a:buNone/>
            </a:pPr>
            <a:r>
              <a:rPr lang="ja-JP" altLang="en-US" sz="2800" b="1" dirty="0">
                <a:latin typeface="メイリオ" panose="020B0604030504040204" pitchFamily="50" charset="-128"/>
                <a:ea typeface="メイリオ" panose="020B0604030504040204" pitchFamily="50" charset="-128"/>
              </a:rPr>
              <a:t>・講座の時間</a:t>
            </a:r>
          </a:p>
          <a:p>
            <a:pPr eaLnBrk="1" hangingPunct="1">
              <a:lnSpc>
                <a:spcPct val="100000"/>
              </a:lnSpc>
              <a:spcBef>
                <a:spcPct val="0"/>
              </a:spcBef>
              <a:buFontTx/>
              <a:buNone/>
            </a:pPr>
            <a:r>
              <a:rPr lang="ja-JP" altLang="en-US" sz="2800" b="1" dirty="0">
                <a:latin typeface="メイリオ" panose="020B0604030504040204" pitchFamily="50" charset="-128"/>
                <a:ea typeface="メイリオ" panose="020B0604030504040204" pitchFamily="50" charset="-128"/>
              </a:rPr>
              <a:t>・参加者の人数・年代</a:t>
            </a:r>
          </a:p>
          <a:p>
            <a:pPr eaLnBrk="1" hangingPunct="1">
              <a:lnSpc>
                <a:spcPct val="100000"/>
              </a:lnSpc>
              <a:spcBef>
                <a:spcPct val="0"/>
              </a:spcBef>
              <a:buFontTx/>
              <a:buNone/>
            </a:pPr>
            <a:r>
              <a:rPr lang="ja-JP" altLang="en-US" sz="2800" b="1" dirty="0">
                <a:latin typeface="メイリオ" panose="020B0604030504040204" pitchFamily="50" charset="-128"/>
                <a:ea typeface="メイリオ" panose="020B0604030504040204" pitchFamily="50" charset="-128"/>
              </a:rPr>
              <a:t>・実施場所</a:t>
            </a:r>
            <a:r>
              <a:rPr lang="ja-JP" altLang="en-US" sz="2400" b="1" dirty="0">
                <a:latin typeface="メイリオ" panose="020B0604030504040204" pitchFamily="50" charset="-128"/>
                <a:ea typeface="メイリオ" panose="020B0604030504040204" pitchFamily="50" charset="-128"/>
              </a:rPr>
              <a:t>（教室か体育館</a:t>
            </a:r>
            <a:r>
              <a:rPr lang="ja-JP" altLang="en-US" sz="2400" b="1" dirty="0" smtClean="0">
                <a:latin typeface="メイリオ" panose="020B0604030504040204" pitchFamily="50" charset="-128"/>
                <a:ea typeface="メイリオ" panose="020B0604030504040204" pitchFamily="50" charset="-128"/>
              </a:rPr>
              <a:t>か、机</a:t>
            </a:r>
            <a:r>
              <a:rPr lang="ja-JP" altLang="en-US" sz="2400" b="1" dirty="0">
                <a:latin typeface="メイリオ" panose="020B0604030504040204" pitchFamily="50" charset="-128"/>
                <a:ea typeface="メイリオ" panose="020B0604030504040204" pitchFamily="50" charset="-128"/>
              </a:rPr>
              <a:t>・テーブルの有無など）</a:t>
            </a:r>
          </a:p>
          <a:p>
            <a:pPr eaLnBrk="1" hangingPunct="1">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講座（実施）の</a:t>
            </a:r>
            <a:r>
              <a:rPr lang="ja-JP" altLang="en-US" sz="2800" b="1" dirty="0" smtClean="0">
                <a:latin typeface="メイリオ" panose="020B0604030504040204" pitchFamily="50" charset="-128"/>
                <a:ea typeface="メイリオ" panose="020B0604030504040204" pitchFamily="50" charset="-128"/>
              </a:rPr>
              <a:t>目的、ねらい</a:t>
            </a:r>
            <a:endParaRPr lang="ja-JP" altLang="en-US" sz="2800" b="1"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使用するワークシート</a:t>
            </a:r>
          </a:p>
          <a:p>
            <a:pPr eaLnBrk="1" hangingPunct="1">
              <a:lnSpc>
                <a:spcPct val="100000"/>
              </a:lnSpc>
              <a:spcBef>
                <a:spcPct val="0"/>
              </a:spcBef>
              <a:buFontTx/>
              <a:buNone/>
            </a:pPr>
            <a:r>
              <a:rPr lang="ja-JP" altLang="en-US" sz="2800" b="1" dirty="0">
                <a:latin typeface="メイリオ" panose="020B0604030504040204" pitchFamily="50" charset="-128"/>
                <a:ea typeface="メイリオ" panose="020B0604030504040204" pitchFamily="50" charset="-128"/>
              </a:rPr>
              <a:t>・その他</a:t>
            </a:r>
            <a:r>
              <a:rPr lang="ja-JP" altLang="en-US" sz="2400" b="1" dirty="0">
                <a:latin typeface="メイリオ" panose="020B0604030504040204" pitchFamily="50" charset="-128"/>
                <a:ea typeface="メイリオ" panose="020B0604030504040204" pitchFamily="50" charset="-128"/>
              </a:rPr>
              <a:t>（講座の前後の</a:t>
            </a:r>
            <a:r>
              <a:rPr lang="ja-JP" altLang="en-US" sz="2400" b="1" dirty="0" smtClean="0">
                <a:latin typeface="メイリオ" panose="020B0604030504040204" pitchFamily="50" charset="-128"/>
                <a:ea typeface="メイリオ" panose="020B0604030504040204" pitchFamily="50" charset="-128"/>
              </a:rPr>
              <a:t>日程、主催者</a:t>
            </a:r>
            <a:r>
              <a:rPr lang="ja-JP" altLang="en-US" sz="2400" b="1" dirty="0">
                <a:latin typeface="メイリオ" panose="020B0604030504040204" pitchFamily="50" charset="-128"/>
                <a:ea typeface="メイリオ" panose="020B0604030504040204" pitchFamily="50" charset="-128"/>
              </a:rPr>
              <a:t>の挨拶等の有無）</a:t>
            </a:r>
          </a:p>
          <a:p>
            <a:pPr eaLnBrk="1" hangingPunct="1">
              <a:lnSpc>
                <a:spcPct val="90000"/>
              </a:lnSpc>
              <a:spcBef>
                <a:spcPct val="0"/>
              </a:spcBef>
              <a:buFontTx/>
              <a:buNone/>
            </a:pPr>
            <a:endParaRPr lang="ja-JP" altLang="en-US" sz="2000" b="1"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2800" b="1" dirty="0">
                <a:solidFill>
                  <a:srgbClr val="FF0000"/>
                </a:solidFill>
                <a:latin typeface="メイリオ" panose="020B0604030504040204" pitchFamily="50" charset="-128"/>
                <a:ea typeface="メイリオ" panose="020B0604030504040204" pitchFamily="50" charset="-128"/>
              </a:rPr>
              <a:t>展開案の作成</a:t>
            </a:r>
            <a:endParaRPr lang="ja-JP" altLang="en-US" sz="2800" b="1"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2400"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ファシリテーターをチーム（複数人）で行う場合</a:t>
            </a:r>
            <a:r>
              <a:rPr lang="ja-JP" altLang="en-US" sz="2000" b="1" dirty="0" smtClean="0">
                <a:latin typeface="メイリオ" panose="020B0604030504040204" pitchFamily="50" charset="-128"/>
                <a:ea typeface="メイリオ" panose="020B0604030504040204" pitchFamily="50" charset="-128"/>
              </a:rPr>
              <a:t>は、進行</a:t>
            </a:r>
            <a:r>
              <a:rPr lang="ja-JP" altLang="en-US" sz="2000" b="1" dirty="0">
                <a:latin typeface="メイリオ" panose="020B0604030504040204" pitchFamily="50" charset="-128"/>
                <a:ea typeface="メイリオ" panose="020B0604030504040204" pitchFamily="50" charset="-128"/>
              </a:rPr>
              <a:t>の役割分担 </a:t>
            </a:r>
          </a:p>
          <a:p>
            <a:pPr eaLnBrk="1" hangingPunct="1">
              <a:lnSpc>
                <a:spcPct val="100000"/>
              </a:lnSpc>
              <a:spcBef>
                <a:spcPct val="0"/>
              </a:spcBef>
              <a:buFontTx/>
              <a:buNone/>
            </a:pPr>
            <a:r>
              <a:rPr lang="ja-JP" altLang="en-US" sz="2000" b="1" dirty="0">
                <a:latin typeface="メイリオ" panose="020B0604030504040204" pitchFamily="50" charset="-128"/>
                <a:ea typeface="メイリオ" panose="020B0604030504040204" pitchFamily="50" charset="-128"/>
              </a:rPr>
              <a:t>　  （メイン・</a:t>
            </a:r>
            <a:r>
              <a:rPr lang="ja-JP" altLang="en-US" sz="2000" b="1" dirty="0" smtClean="0">
                <a:latin typeface="メイリオ" panose="020B0604030504040204" pitchFamily="50" charset="-128"/>
                <a:ea typeface="メイリオ" panose="020B0604030504040204" pitchFamily="50" charset="-128"/>
              </a:rPr>
              <a:t>サブ、アイスブレイク</a:t>
            </a:r>
            <a:r>
              <a:rPr lang="ja-JP" altLang="en-US" sz="2000" b="1" dirty="0">
                <a:latin typeface="メイリオ" panose="020B0604030504040204" pitchFamily="50" charset="-128"/>
                <a:ea typeface="メイリオ" panose="020B0604030504040204" pitchFamily="50" charset="-128"/>
              </a:rPr>
              <a:t>担当など）等の打合せを行います。</a:t>
            </a:r>
          </a:p>
        </p:txBody>
      </p:sp>
      <p:sp>
        <p:nvSpPr>
          <p:cNvPr id="6" name="正方形/長方形 5"/>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メイリオ" panose="020B0604030504040204" pitchFamily="50" charset="-128"/>
                <a:ea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rPr>
              <a:t>ファシリテーターとしての）事前準備</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1506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17" y="1441171"/>
            <a:ext cx="3960000" cy="297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a:spLocks noChangeArrowheads="1"/>
          </p:cNvSpPr>
          <p:nvPr/>
        </p:nvSpPr>
        <p:spPr bwMode="auto">
          <a:xfrm>
            <a:off x="751873" y="4571432"/>
            <a:ext cx="351948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smtClean="0">
                <a:latin typeface="メイリオ" panose="020B0604030504040204" pitchFamily="50" charset="-128"/>
                <a:ea typeface="メイリオ" panose="020B0604030504040204" pitchFamily="50" charset="-128"/>
              </a:rPr>
              <a:t>子育て</a:t>
            </a:r>
            <a:r>
              <a:rPr lang="ja-JP" altLang="en-US" sz="1800" dirty="0">
                <a:latin typeface="メイリオ" panose="020B0604030504040204" pitchFamily="50" charset="-128"/>
                <a:ea typeface="メイリオ" panose="020B0604030504040204" pitchFamily="50" charset="-128"/>
              </a:rPr>
              <a:t>支援</a:t>
            </a:r>
            <a:r>
              <a:rPr lang="ja-JP" altLang="en-US" sz="1800" dirty="0" smtClean="0">
                <a:latin typeface="メイリオ" panose="020B0604030504040204" pitchFamily="50" charset="-128"/>
                <a:ea typeface="メイリオ" panose="020B0604030504040204" pitchFamily="50" charset="-128"/>
              </a:rPr>
              <a:t>センターで</a:t>
            </a:r>
            <a:endParaRPr lang="ja-JP" altLang="en-US" sz="1800" dirty="0">
              <a:latin typeface="メイリオ" panose="020B0604030504040204" pitchFamily="50" charset="-128"/>
              <a:ea typeface="メイリオ" panose="020B0604030504040204" pitchFamily="50" charset="-128"/>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767" y="1441171"/>
            <a:ext cx="3960000" cy="303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9"/>
          <p:cNvSpPr>
            <a:spLocks noChangeArrowheads="1"/>
          </p:cNvSpPr>
          <p:nvPr/>
        </p:nvSpPr>
        <p:spPr bwMode="auto">
          <a:xfrm>
            <a:off x="4712062" y="4571837"/>
            <a:ext cx="3979729"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smtClean="0">
                <a:latin typeface="メイリオ" panose="020B0604030504040204" pitchFamily="50" charset="-128"/>
                <a:ea typeface="メイリオ" panose="020B0604030504040204" pitchFamily="50" charset="-128"/>
              </a:rPr>
              <a:t>小学校の日曜参観（学校地域開放）で</a:t>
            </a:r>
            <a:endParaRPr lang="en-US" altLang="ja-JP" sz="1800" dirty="0" smtClean="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800" dirty="0" smtClean="0">
                <a:latin typeface="メイリオ" panose="020B0604030504040204" pitchFamily="50" charset="-128"/>
                <a:ea typeface="メイリオ" panose="020B0604030504040204" pitchFamily="50" charset="-128"/>
              </a:rPr>
              <a:t>（</a:t>
            </a:r>
            <a:r>
              <a:rPr lang="en-US" altLang="ja-JP" sz="1800" dirty="0" smtClean="0">
                <a:latin typeface="メイリオ" panose="020B0604030504040204" pitchFamily="50" charset="-128"/>
                <a:ea typeface="メイリオ" panose="020B0604030504040204" pitchFamily="50" charset="-128"/>
              </a:rPr>
              <a:t>PTA</a:t>
            </a:r>
            <a:r>
              <a:rPr lang="ja-JP" altLang="en-US" sz="1800" dirty="0" smtClean="0">
                <a:latin typeface="メイリオ" panose="020B0604030504040204" pitchFamily="50" charset="-128"/>
                <a:ea typeface="メイリオ" panose="020B0604030504040204" pitchFamily="50" charset="-128"/>
              </a:rPr>
              <a:t>主催の教育講演会）</a:t>
            </a:r>
            <a:endParaRPr lang="ja-JP" altLang="en-US" sz="1800"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latin typeface="メイリオ" panose="020B0604030504040204" pitchFamily="50" charset="-128"/>
                <a:ea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rPr>
              <a:t>導入</a:t>
            </a:r>
            <a:r>
              <a:rPr lang="en-US" altLang="ja-JP" sz="3200" b="1" dirty="0" smtClean="0">
                <a:latin typeface="メイリオ" panose="020B0604030504040204" pitchFamily="50" charset="-128"/>
                <a:ea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rPr>
              <a:t>アイスブレイク</a:t>
            </a:r>
            <a:endParaRPr kumimoji="1" lang="ja-JP" altLang="en-US" sz="3200" b="1"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60957" y="5195180"/>
            <a:ext cx="8662683" cy="1569660"/>
          </a:xfrm>
          <a:prstGeom prst="rect">
            <a:avLst/>
          </a:prstGeom>
          <a:noFill/>
        </p:spPr>
        <p:txBody>
          <a:bodyPr wrap="square" rtlCol="0">
            <a:spAutoFit/>
          </a:bodyPr>
          <a:lstStyle/>
          <a:p>
            <a:r>
              <a:rPr lang="ja-JP" altLang="en-US" sz="2400" b="1" dirty="0" smtClean="0">
                <a:latin typeface="メイリオ" panose="020B0604030504040204" pitchFamily="50" charset="-128"/>
                <a:ea typeface="メイリオ" panose="020B0604030504040204" pitchFamily="50" charset="-128"/>
              </a:rPr>
              <a:t>★</a:t>
            </a:r>
            <a:r>
              <a:rPr kumimoji="1" lang="ja-JP" altLang="en-US" sz="2400" b="1" dirty="0" smtClean="0">
                <a:latin typeface="メイリオ" panose="020B0604030504040204" pitchFamily="50" charset="-128"/>
                <a:ea typeface="メイリオ" panose="020B0604030504040204" pitchFamily="50" charset="-128"/>
              </a:rPr>
              <a:t>初対面の人でも打ち解けられるような雰囲気をつくります</a:t>
            </a:r>
            <a:endParaRPr kumimoji="1" lang="en-US" altLang="ja-JP" sz="2400" b="1" dirty="0" smtClean="0">
              <a:latin typeface="メイリオ" panose="020B0604030504040204" pitchFamily="50" charset="-128"/>
              <a:ea typeface="メイリオ" panose="020B0604030504040204" pitchFamily="50" charset="-128"/>
            </a:endParaRPr>
          </a:p>
          <a:p>
            <a:endParaRPr kumimoji="1" lang="en-US" altLang="ja-JP" sz="2400" b="1"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★ゲームを通じて、自己紹介をしたり、グループづくりした</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りします</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47853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8" name="Rectangle 28"/>
          <p:cNvSpPr>
            <a:spLocks noChangeArrowheads="1"/>
          </p:cNvSpPr>
          <p:nvPr/>
        </p:nvSpPr>
        <p:spPr bwMode="auto">
          <a:xfrm>
            <a:off x="200880" y="1672115"/>
            <a:ext cx="8718560" cy="14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20000"/>
              </a:lnSpc>
              <a:spcBef>
                <a:spcPct val="0"/>
              </a:spcBef>
              <a:buNone/>
            </a:pPr>
            <a:r>
              <a:rPr lang="ja-JP" altLang="en-US" sz="2800" dirty="0">
                <a:latin typeface="メイリオ" panose="020B0604030504040204" pitchFamily="50" charset="-128"/>
                <a:ea typeface="メイリオ" panose="020B0604030504040204" pitchFamily="50" charset="-128"/>
              </a:rPr>
              <a:t>家族</a:t>
            </a:r>
            <a:r>
              <a:rPr lang="ja-JP" altLang="en-US" sz="2800" dirty="0" smtClean="0">
                <a:latin typeface="メイリオ" panose="020B0604030504040204" pitchFamily="50" charset="-128"/>
                <a:ea typeface="メイリオ" panose="020B0604030504040204" pitchFamily="50" charset="-128"/>
              </a:rPr>
              <a:t>構成の多様化、共働き家庭・ひとり親家庭の増加</a:t>
            </a:r>
            <a:endParaRPr lang="en-US" altLang="ja-JP" sz="2800" dirty="0">
              <a:solidFill>
                <a:srgbClr val="0000FF"/>
              </a:solidFill>
              <a:latin typeface="メイリオ" panose="020B0604030504040204" pitchFamily="50" charset="-128"/>
              <a:ea typeface="メイリオ" panose="020B0604030504040204" pitchFamily="50" charset="-128"/>
            </a:endParaRPr>
          </a:p>
          <a:p>
            <a:pPr eaLnBrk="1" hangingPunct="1">
              <a:lnSpc>
                <a:spcPct val="120000"/>
              </a:lnSpc>
              <a:spcBef>
                <a:spcPct val="0"/>
              </a:spcBef>
              <a:buNone/>
            </a:pPr>
            <a:r>
              <a:rPr lang="ja-JP" altLang="en-US" sz="2800" dirty="0" smtClean="0">
                <a:latin typeface="メイリオ" panose="020B0604030504040204" pitchFamily="50" charset="-128"/>
                <a:ea typeface="メイリオ" panose="020B0604030504040204" pitchFamily="50" charset="-128"/>
              </a:rPr>
              <a:t>身近な相談できる相手がおらず孤立してしまう　</a:t>
            </a:r>
            <a:endParaRPr lang="en-US" altLang="ja-JP" sz="2800" dirty="0" smtClean="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　　　　　　　　　　　　　　　　　　　　　</a:t>
            </a:r>
            <a:r>
              <a:rPr lang="ja-JP" altLang="en-US" sz="2800" dirty="0" smtClean="0">
                <a:solidFill>
                  <a:srgbClr val="0000FF"/>
                </a:solidFill>
                <a:latin typeface="メイリオ" panose="020B0604030504040204" pitchFamily="50" charset="-128"/>
                <a:ea typeface="メイリオ" panose="020B0604030504040204" pitchFamily="50" charset="-128"/>
              </a:rPr>
              <a:t>など</a:t>
            </a:r>
            <a:endParaRPr lang="en-US" altLang="ja-JP" sz="2800" dirty="0" smtClean="0">
              <a:solidFill>
                <a:srgbClr val="0000FF"/>
              </a:solidFill>
              <a:latin typeface="メイリオ" panose="020B0604030504040204" pitchFamily="50" charset="-128"/>
              <a:ea typeface="メイリオ" panose="020B0604030504040204" pitchFamily="50" charset="-128"/>
            </a:endParaRPr>
          </a:p>
        </p:txBody>
      </p:sp>
      <p:sp>
        <p:nvSpPr>
          <p:cNvPr id="5150" name="Rectangle 30"/>
          <p:cNvSpPr>
            <a:spLocks noChangeArrowheads="1"/>
          </p:cNvSpPr>
          <p:nvPr/>
        </p:nvSpPr>
        <p:spPr bwMode="auto">
          <a:xfrm>
            <a:off x="242784" y="4033489"/>
            <a:ext cx="871856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20000"/>
              </a:lnSpc>
              <a:spcBef>
                <a:spcPct val="0"/>
              </a:spcBef>
              <a:buFontTx/>
              <a:buNone/>
            </a:pPr>
            <a:r>
              <a:rPr lang="ja-JP" altLang="en-US" dirty="0">
                <a:latin typeface="メイリオ" panose="020B0604030504040204" pitchFamily="50" charset="-128"/>
                <a:ea typeface="メイリオ" panose="020B0604030504040204" pitchFamily="50" charset="-128"/>
              </a:rPr>
              <a:t>地域のつながりの希薄化</a:t>
            </a:r>
            <a:r>
              <a:rPr lang="ja-JP" altLang="en-US" dirty="0" smtClean="0">
                <a:latin typeface="メイリオ" panose="020B0604030504040204" pitchFamily="50" charset="-128"/>
                <a:ea typeface="メイリオ" panose="020B0604030504040204" pitchFamily="50" charset="-128"/>
              </a:rPr>
              <a:t>など、地域</a:t>
            </a:r>
            <a:r>
              <a:rPr lang="ja-JP" altLang="en-US" dirty="0">
                <a:latin typeface="メイリオ" panose="020B0604030504040204" pitchFamily="50" charset="-128"/>
                <a:ea typeface="メイリオ" panose="020B0604030504040204" pitchFamily="50" charset="-128"/>
              </a:rPr>
              <a:t>全体で親子</a:t>
            </a:r>
          </a:p>
          <a:p>
            <a:pPr eaLnBrk="1" hangingPunct="1">
              <a:lnSpc>
                <a:spcPct val="120000"/>
              </a:lnSpc>
              <a:spcBef>
                <a:spcPct val="0"/>
              </a:spcBef>
              <a:buFontTx/>
              <a:buNone/>
            </a:pPr>
            <a:r>
              <a:rPr lang="ja-JP" altLang="en-US" dirty="0">
                <a:latin typeface="メイリオ" panose="020B0604030504040204" pitchFamily="50" charset="-128"/>
                <a:ea typeface="メイリオ" panose="020B0604030504040204" pitchFamily="50" charset="-128"/>
              </a:rPr>
              <a:t>の「学び」や「育ち」を支える地域力の低下</a:t>
            </a:r>
          </a:p>
        </p:txBody>
      </p:sp>
      <p:sp>
        <p:nvSpPr>
          <p:cNvPr id="8" name="正方形/長方形 7"/>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latin typeface="メイリオ" panose="020B0604030504040204" pitchFamily="50" charset="-128"/>
                <a:ea typeface="メイリオ" panose="020B0604030504040204" pitchFamily="50" charset="-128"/>
              </a:rPr>
              <a:t>家庭を取り巻く状況</a:t>
            </a:r>
            <a:endParaRPr kumimoji="1" lang="ja-JP" altLang="en-US" sz="3600" b="1"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242784" y="914346"/>
            <a:ext cx="2736676" cy="576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kumimoji="1" lang="ja-JP" altLang="en-US" sz="3600" b="1" dirty="0" smtClean="0">
                <a:latin typeface="メイリオ" panose="020B0604030504040204" pitchFamily="50" charset="-128"/>
                <a:ea typeface="メイリオ" panose="020B0604030504040204" pitchFamily="50" charset="-128"/>
              </a:rPr>
              <a:t>家庭は</a:t>
            </a:r>
            <a:endParaRPr kumimoji="1" lang="ja-JP" altLang="en-US" sz="36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242784" y="3427122"/>
            <a:ext cx="2826016" cy="576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en-US" altLang="ja-JP" sz="3600" dirty="0">
                <a:latin typeface="メイリオ" panose="020B0604030504040204" pitchFamily="50" charset="-128"/>
                <a:ea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rPr>
              <a:t> </a:t>
            </a:r>
            <a:r>
              <a:rPr lang="ja-JP" altLang="en-US" sz="3600" b="1" dirty="0" smtClean="0">
                <a:latin typeface="メイリオ" panose="020B0604030504040204" pitchFamily="50" charset="-128"/>
                <a:ea typeface="メイリオ" panose="020B0604030504040204" pitchFamily="50" charset="-128"/>
              </a:rPr>
              <a:t>地域社会は</a:t>
            </a:r>
            <a:endParaRPr kumimoji="1" lang="ja-JP" altLang="en-US" sz="3600" b="1" dirty="0">
              <a:latin typeface="メイリオ" panose="020B0604030504040204" pitchFamily="50" charset="-128"/>
              <a:ea typeface="メイリオ" panose="020B0604030504040204" pitchFamily="50" charset="-128"/>
            </a:endParaRPr>
          </a:p>
        </p:txBody>
      </p:sp>
      <p:sp>
        <p:nvSpPr>
          <p:cNvPr id="2" name="二等辺三角形 1"/>
          <p:cNvSpPr/>
          <p:nvPr/>
        </p:nvSpPr>
        <p:spPr>
          <a:xfrm rot="10800000">
            <a:off x="3542681" y="5473352"/>
            <a:ext cx="2058639" cy="571432"/>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21984" y="6044784"/>
            <a:ext cx="8898944" cy="769441"/>
          </a:xfrm>
          <a:prstGeom prst="rect">
            <a:avLst/>
          </a:prstGeom>
          <a:noFill/>
        </p:spPr>
        <p:txBody>
          <a:bodyPr wrap="square" rtlCol="0">
            <a:spAutoFit/>
          </a:bodyPr>
          <a:lstStyle/>
          <a:p>
            <a:r>
              <a:rPr kumimoji="1" lang="ja-JP" altLang="en-US" sz="44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家庭教育を行うことが困難な社会</a:t>
            </a:r>
            <a:endParaRPr kumimoji="1" lang="ja-JP" altLang="en-US" sz="4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9282868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48"/>
                                        </p:tgtEl>
                                        <p:attrNameLst>
                                          <p:attrName>style.visibility</p:attrName>
                                        </p:attrNameLst>
                                      </p:cBhvr>
                                      <p:to>
                                        <p:strVal val="visible"/>
                                      </p:to>
                                    </p:set>
                                    <p:anim calcmode="lin" valueType="num">
                                      <p:cBhvr additive="base">
                                        <p:cTn id="7" dur="2000" fill="hold"/>
                                        <p:tgtEl>
                                          <p:spTgt spid="5148"/>
                                        </p:tgtEl>
                                        <p:attrNameLst>
                                          <p:attrName>ppt_x</p:attrName>
                                        </p:attrNameLst>
                                      </p:cBhvr>
                                      <p:tavLst>
                                        <p:tav tm="0">
                                          <p:val>
                                            <p:strVal val="1+#ppt_w/2"/>
                                          </p:val>
                                        </p:tav>
                                        <p:tav tm="100000">
                                          <p:val>
                                            <p:strVal val="#ppt_x"/>
                                          </p:val>
                                        </p:tav>
                                      </p:tavLst>
                                    </p:anim>
                                    <p:anim calcmode="lin" valueType="num">
                                      <p:cBhvr additive="base">
                                        <p:cTn id="8" dur="2000" fill="hold"/>
                                        <p:tgtEl>
                                          <p:spTgt spid="51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50"/>
                                        </p:tgtEl>
                                        <p:attrNameLst>
                                          <p:attrName>style.visibility</p:attrName>
                                        </p:attrNameLst>
                                      </p:cBhvr>
                                      <p:to>
                                        <p:strVal val="visible"/>
                                      </p:to>
                                    </p:set>
                                    <p:anim calcmode="lin" valueType="num">
                                      <p:cBhvr additive="base">
                                        <p:cTn id="13" dur="2000" fill="hold"/>
                                        <p:tgtEl>
                                          <p:spTgt spid="5150"/>
                                        </p:tgtEl>
                                        <p:attrNameLst>
                                          <p:attrName>ppt_x</p:attrName>
                                        </p:attrNameLst>
                                      </p:cBhvr>
                                      <p:tavLst>
                                        <p:tav tm="0">
                                          <p:val>
                                            <p:strVal val="1+#ppt_w/2"/>
                                          </p:val>
                                        </p:tav>
                                        <p:tav tm="100000">
                                          <p:val>
                                            <p:strVal val="#ppt_x"/>
                                          </p:val>
                                        </p:tav>
                                      </p:tavLst>
                                    </p:anim>
                                    <p:anim calcmode="lin" valueType="num">
                                      <p:cBhvr additive="base">
                                        <p:cTn id="14" dur="2000" fill="hold"/>
                                        <p:tgtEl>
                                          <p:spTgt spid="5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8" grpId="0"/>
      <p:bldP spid="51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72" y="1444780"/>
            <a:ext cx="3960000" cy="294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473972" y="4516921"/>
            <a:ext cx="3960000"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幼稚園・保育所等の保護者懇談会で</a:t>
            </a:r>
            <a:endParaRPr kumimoji="1" lang="en-US" altLang="ja-JP" dirty="0" smtClean="0">
              <a:latin typeface="メイリオ" panose="020B0604030504040204" pitchFamily="50" charset="-128"/>
              <a:ea typeface="メイリオ" panose="020B0604030504040204" pitchFamily="50" charset="-128"/>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088" y="1444776"/>
            <a:ext cx="3960000" cy="297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5053024" y="4516921"/>
            <a:ext cx="3197312" cy="369332"/>
          </a:xfrm>
          <a:prstGeom prst="rect">
            <a:avLst/>
          </a:prstGeom>
          <a:noFill/>
        </p:spPr>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rPr>
              <a:t>教員を対象とした研修会で</a:t>
            </a:r>
            <a:endParaRPr kumimoji="1" lang="ja-JP" altLang="en-US"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3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展開</a:t>
            </a:r>
            <a:r>
              <a:rPr lang="en-US" altLang="ja-JP" sz="3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3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趣旨、ルールの説明</a:t>
            </a:r>
            <a:endParaRPr kumimoji="1"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543423" y="5232840"/>
            <a:ext cx="8249343" cy="830997"/>
          </a:xfrm>
          <a:prstGeom prst="rect">
            <a:avLst/>
          </a:prstGeom>
          <a:noFill/>
        </p:spPr>
        <p:txBody>
          <a:bodyPr wrap="square" rtlCol="0">
            <a:spAutoFit/>
          </a:bodyPr>
          <a:lstStyle/>
          <a:p>
            <a:r>
              <a:rPr lang="ja-JP" altLang="en-US" sz="2400" b="1" dirty="0" smtClean="0">
                <a:latin typeface="メイリオ" panose="020B0604030504040204" pitchFamily="50" charset="-128"/>
                <a:ea typeface="メイリオ" panose="020B0604030504040204" pitchFamily="50" charset="-128"/>
              </a:rPr>
              <a:t>★講座の趣旨やルールの説明をすることで参加者の協力を</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得ます。</a:t>
            </a:r>
            <a:endParaRPr kumimoji="1" lang="en-US" altLang="ja-JP" sz="2400" b="1"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14003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三つの約束"/>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5594176" y="4451176"/>
            <a:ext cx="2755688" cy="20681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円/楕円 12"/>
          <p:cNvSpPr/>
          <p:nvPr/>
        </p:nvSpPr>
        <p:spPr>
          <a:xfrm>
            <a:off x="395536" y="1880023"/>
            <a:ext cx="2520280" cy="2330641"/>
          </a:xfrm>
          <a:prstGeom prst="ellipse">
            <a:avLst/>
          </a:prstGeom>
          <a:solidFill>
            <a:schemeClr val="accent6"/>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Rectangle 8"/>
          <p:cNvSpPr>
            <a:spLocks noChangeArrowheads="1"/>
          </p:cNvSpPr>
          <p:nvPr/>
        </p:nvSpPr>
        <p:spPr bwMode="auto">
          <a:xfrm>
            <a:off x="611883" y="2604295"/>
            <a:ext cx="2167731"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b="1" dirty="0" smtClean="0">
                <a:ln>
                  <a:solidFill>
                    <a:schemeClr val="tx1"/>
                  </a:solidFill>
                </a:ln>
                <a:solidFill>
                  <a:schemeClr val="bg1"/>
                </a:solidFill>
                <a:latin typeface="メイリオ" panose="020B0604030504040204" pitchFamily="50" charset="-128"/>
                <a:ea typeface="メイリオ" panose="020B0604030504040204" pitchFamily="50" charset="-128"/>
              </a:rPr>
              <a:t>発言の</a:t>
            </a:r>
            <a:endParaRPr lang="en-US" altLang="ja-JP" sz="4000" b="1" dirty="0" smtClean="0">
              <a:ln>
                <a:solidFill>
                  <a:schemeClr val="tx1"/>
                </a:solidFill>
              </a:ln>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000" b="1" dirty="0" smtClean="0">
                <a:ln>
                  <a:solidFill>
                    <a:schemeClr val="tx1"/>
                  </a:solidFill>
                </a:ln>
                <a:solidFill>
                  <a:schemeClr val="bg1"/>
                </a:solidFill>
                <a:latin typeface="メイリオ" panose="020B0604030504040204" pitchFamily="50" charset="-128"/>
                <a:ea typeface="メイリオ" panose="020B0604030504040204" pitchFamily="50" charset="-128"/>
              </a:rPr>
              <a:t>平等</a:t>
            </a:r>
            <a:endPar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endParaRPr>
          </a:p>
        </p:txBody>
      </p:sp>
      <p:sp>
        <p:nvSpPr>
          <p:cNvPr id="14" name="円/楕円 13"/>
          <p:cNvSpPr/>
          <p:nvPr/>
        </p:nvSpPr>
        <p:spPr>
          <a:xfrm>
            <a:off x="3304208" y="1880023"/>
            <a:ext cx="2520280" cy="2330641"/>
          </a:xfrm>
          <a:prstGeom prst="ellipse">
            <a:avLst/>
          </a:prstGeom>
          <a:solidFill>
            <a:srgbClr val="92D050"/>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円/楕円 14"/>
          <p:cNvSpPr/>
          <p:nvPr/>
        </p:nvSpPr>
        <p:spPr>
          <a:xfrm>
            <a:off x="6372200" y="1796691"/>
            <a:ext cx="2520280" cy="2413973"/>
          </a:xfrm>
          <a:prstGeom prst="ellipse">
            <a:avLst/>
          </a:prstGeom>
          <a:solidFill>
            <a:srgbClr val="FF99FF"/>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Rectangle 9"/>
          <p:cNvSpPr>
            <a:spLocks noChangeArrowheads="1"/>
          </p:cNvSpPr>
          <p:nvPr/>
        </p:nvSpPr>
        <p:spPr bwMode="auto">
          <a:xfrm>
            <a:off x="3491880" y="2572829"/>
            <a:ext cx="2237581"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b="1" dirty="0" smtClean="0">
                <a:ln>
                  <a:solidFill>
                    <a:schemeClr val="tx1"/>
                  </a:solidFill>
                </a:ln>
                <a:solidFill>
                  <a:schemeClr val="bg1"/>
                </a:solidFill>
                <a:latin typeface="メイリオ" panose="020B0604030504040204" pitchFamily="50" charset="-128"/>
                <a:ea typeface="メイリオ" panose="020B0604030504040204" pitchFamily="50" charset="-128"/>
              </a:rPr>
              <a:t>発言の</a:t>
            </a:r>
            <a:endParaRPr lang="en-US" altLang="ja-JP" sz="4000" b="1" dirty="0" smtClean="0">
              <a:ln>
                <a:solidFill>
                  <a:schemeClr val="tx1"/>
                </a:solidFill>
              </a:ln>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000" b="1" dirty="0" smtClean="0">
                <a:ln>
                  <a:solidFill>
                    <a:schemeClr val="tx1"/>
                  </a:solidFill>
                </a:ln>
                <a:solidFill>
                  <a:schemeClr val="bg1"/>
                </a:solidFill>
                <a:latin typeface="メイリオ" panose="020B0604030504040204" pitchFamily="50" charset="-128"/>
                <a:ea typeface="メイリオ" panose="020B0604030504040204" pitchFamily="50" charset="-128"/>
              </a:rPr>
              <a:t>肯定</a:t>
            </a:r>
            <a:endPar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endParaRPr>
          </a:p>
        </p:txBody>
      </p:sp>
      <p:sp>
        <p:nvSpPr>
          <p:cNvPr id="10" name="Rectangle 10"/>
          <p:cNvSpPr>
            <a:spLocks noChangeArrowheads="1"/>
          </p:cNvSpPr>
          <p:nvPr/>
        </p:nvSpPr>
        <p:spPr bwMode="auto">
          <a:xfrm>
            <a:off x="6635768" y="2610288"/>
            <a:ext cx="2088231"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b="1" dirty="0" smtClean="0">
                <a:ln>
                  <a:solidFill>
                    <a:schemeClr val="tx1"/>
                  </a:solidFill>
                </a:ln>
                <a:solidFill>
                  <a:schemeClr val="bg1"/>
                </a:solidFill>
                <a:latin typeface="メイリオ" panose="020B0604030504040204" pitchFamily="50" charset="-128"/>
                <a:ea typeface="メイリオ" panose="020B0604030504040204" pitchFamily="50" charset="-128"/>
              </a:rPr>
              <a:t>秘密の</a:t>
            </a:r>
            <a:endParaRPr lang="en-US" altLang="ja-JP" sz="4000" b="1" dirty="0" smtClean="0">
              <a:ln>
                <a:solidFill>
                  <a:schemeClr val="tx1"/>
                </a:solidFill>
              </a:ln>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000" b="1" dirty="0" smtClean="0">
                <a:ln>
                  <a:solidFill>
                    <a:schemeClr val="tx1"/>
                  </a:solidFill>
                </a:ln>
                <a:solidFill>
                  <a:schemeClr val="bg1"/>
                </a:solidFill>
                <a:latin typeface="メイリオ" panose="020B0604030504040204" pitchFamily="50" charset="-128"/>
                <a:ea typeface="メイリオ" panose="020B0604030504040204" pitchFamily="50" charset="-128"/>
              </a:rPr>
              <a:t>保守</a:t>
            </a:r>
            <a:endParaRPr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530932" y="5071568"/>
            <a:ext cx="4497363" cy="1063130"/>
            <a:chOff x="530932" y="5071568"/>
            <a:chExt cx="4497363" cy="1063130"/>
          </a:xfrm>
        </p:grpSpPr>
        <p:sp>
          <p:nvSpPr>
            <p:cNvPr id="16" name="円/楕円 15"/>
            <p:cNvSpPr/>
            <p:nvPr/>
          </p:nvSpPr>
          <p:spPr>
            <a:xfrm>
              <a:off x="530932" y="5071568"/>
              <a:ext cx="4497363" cy="1026292"/>
            </a:xfrm>
            <a:prstGeom prst="ellipse">
              <a:avLst/>
            </a:prstGeom>
            <a:solidFill>
              <a:srgbClr val="00FFFF"/>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Rectangle 11"/>
            <p:cNvSpPr>
              <a:spLocks noChangeArrowheads="1"/>
            </p:cNvSpPr>
            <p:nvPr/>
          </p:nvSpPr>
          <p:spPr bwMode="auto">
            <a:xfrm>
              <a:off x="1374094" y="5126636"/>
              <a:ext cx="3236576"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3600" b="1" dirty="0" smtClean="0">
                  <a:ln>
                    <a:solidFill>
                      <a:schemeClr val="tx1"/>
                    </a:solidFill>
                  </a:ln>
                  <a:solidFill>
                    <a:srgbClr val="FF0000"/>
                  </a:solidFill>
                  <a:latin typeface="メイリオ" panose="020B0604030504040204" pitchFamily="50" charset="-128"/>
                  <a:ea typeface="メイリオ" panose="020B0604030504040204" pitchFamily="50" charset="-128"/>
                </a:rPr>
                <a:t>＋</a:t>
              </a:r>
              <a:r>
                <a:rPr lang="ja-JP" altLang="en-US" sz="4800" b="1" dirty="0" smtClean="0">
                  <a:ln>
                    <a:solidFill>
                      <a:schemeClr val="tx1"/>
                    </a:solidFill>
                  </a:ln>
                  <a:solidFill>
                    <a:schemeClr val="bg1"/>
                  </a:solidFill>
                  <a:latin typeface="メイリオ" panose="020B0604030504040204" pitchFamily="50" charset="-128"/>
                  <a:ea typeface="メイリオ" panose="020B0604030504040204" pitchFamily="50" charset="-128"/>
                </a:rPr>
                <a:t>パス</a:t>
              </a:r>
              <a:r>
                <a:rPr lang="ja-JP" altLang="en-US" sz="4800" b="1" dirty="0">
                  <a:ln>
                    <a:solidFill>
                      <a:schemeClr val="tx1"/>
                    </a:solidFill>
                  </a:ln>
                  <a:solidFill>
                    <a:schemeClr val="bg1"/>
                  </a:solidFill>
                  <a:latin typeface="メイリオ" panose="020B0604030504040204" pitchFamily="50" charset="-128"/>
                  <a:ea typeface="メイリオ" panose="020B0604030504040204" pitchFamily="50" charset="-128"/>
                </a:rPr>
                <a:t>有り</a:t>
              </a:r>
            </a:p>
          </p:txBody>
        </p:sp>
      </p:grpSp>
      <p:sp>
        <p:nvSpPr>
          <p:cNvPr id="17" name="正方形/長方形 16"/>
          <p:cNvSpPr/>
          <p:nvPr/>
        </p:nvSpPr>
        <p:spPr>
          <a:xfrm>
            <a:off x="2669809" y="843496"/>
            <a:ext cx="3629520"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ja-JP" altLang="en-US" sz="5400" b="1" dirty="0">
                <a:ln w="12700">
                  <a:solidFill>
                    <a:schemeClr val="bg1"/>
                  </a:solidFill>
                  <a:prstDash val="solid"/>
                </a:ln>
                <a:solidFill>
                  <a:srgbClr val="FF0000"/>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三</a:t>
            </a:r>
            <a:r>
              <a:rPr lang="ja-JP" altLang="en-US" sz="5400" b="1" cap="none" spc="0" dirty="0" smtClean="0">
                <a:ln w="12700">
                  <a:solidFill>
                    <a:schemeClr val="bg1"/>
                  </a:solidFill>
                  <a:prstDash val="solid"/>
                </a:ln>
                <a:solidFill>
                  <a:srgbClr val="FF0000"/>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つの約束</a:t>
            </a:r>
            <a:endParaRPr lang="ja-JP" altLang="en-US" sz="5400" b="1" cap="none" spc="0" dirty="0">
              <a:ln w="12700">
                <a:solidFill>
                  <a:schemeClr val="bg1"/>
                </a:solidFill>
                <a:prstDash val="solid"/>
              </a:ln>
              <a:solidFill>
                <a:srgbClr val="FF0000"/>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18" name="正方形/長方形 17"/>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latin typeface="メイリオ" panose="020B0604030504040204" pitchFamily="50" charset="-128"/>
                <a:ea typeface="メイリオ" panose="020B0604030504040204" pitchFamily="50" charset="-128"/>
              </a:rPr>
              <a:t>参加者に必ずお願いするルール</a:t>
            </a:r>
            <a:endParaRPr kumimoji="1" lang="ja-JP" altLang="en-US"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68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259" descr="P1010405"/>
          <p:cNvSpPr>
            <a:spLocks noChangeArrowheads="1"/>
          </p:cNvSpPr>
          <p:nvPr/>
        </p:nvSpPr>
        <p:spPr bwMode="auto">
          <a:xfrm>
            <a:off x="549828" y="1444776"/>
            <a:ext cx="3848192" cy="3089834"/>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25400" algn="ctr">
                <a:solidFill>
                  <a:srgbClr val="C0C0C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ja-JP" altLang="en-US" dirty="0"/>
          </a:p>
        </p:txBody>
      </p:sp>
      <p:sp>
        <p:nvSpPr>
          <p:cNvPr id="9" name="AutoShape 260"/>
          <p:cNvSpPr>
            <a:spLocks noChangeArrowheads="1"/>
          </p:cNvSpPr>
          <p:nvPr/>
        </p:nvSpPr>
        <p:spPr bwMode="auto">
          <a:xfrm>
            <a:off x="982764" y="4653094"/>
            <a:ext cx="3066527" cy="35777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0000" tIns="0" rIns="90000" bIns="10800" anchor="t" anchorCtr="0" upright="1">
            <a:noAutofit/>
          </a:bodyPr>
          <a:lstStyle/>
          <a:p>
            <a:pPr algn="ctr">
              <a:lnSpc>
                <a:spcPts val="2100"/>
              </a:lnSpc>
              <a:spcAft>
                <a:spcPts val="0"/>
              </a:spcAft>
            </a:pPr>
            <a:r>
              <a:rPr lang="ja-JP" kern="100" dirty="0" smtClean="0">
                <a:effectLst/>
                <a:latin typeface="メイリオ" panose="020B0604030504040204" pitchFamily="50" charset="-128"/>
                <a:ea typeface="メイリオ" panose="020B0604030504040204" pitchFamily="50" charset="-128"/>
                <a:cs typeface="Times New Roman"/>
              </a:rPr>
              <a:t>公民館</a:t>
            </a:r>
            <a:r>
              <a:rPr lang="ja-JP" altLang="en-US" kern="100" dirty="0" smtClean="0">
                <a:effectLst/>
                <a:latin typeface="メイリオ" panose="020B0604030504040204" pitchFamily="50" charset="-128"/>
                <a:ea typeface="メイリオ" panose="020B0604030504040204" pitchFamily="50" charset="-128"/>
                <a:cs typeface="Times New Roman"/>
              </a:rPr>
              <a:t>での子育て</a:t>
            </a:r>
            <a:r>
              <a:rPr lang="ja-JP" kern="100" dirty="0" smtClean="0">
                <a:effectLst/>
                <a:latin typeface="メイリオ" panose="020B0604030504040204" pitchFamily="50" charset="-128"/>
                <a:ea typeface="メイリオ" panose="020B0604030504040204" pitchFamily="50" charset="-128"/>
                <a:cs typeface="Times New Roman"/>
              </a:rPr>
              <a:t>講座</a:t>
            </a:r>
            <a:r>
              <a:rPr lang="ja-JP" altLang="en-US" kern="100" dirty="0" smtClean="0">
                <a:effectLst/>
                <a:latin typeface="メイリオ" panose="020B0604030504040204" pitchFamily="50" charset="-128"/>
                <a:ea typeface="メイリオ" panose="020B0604030504040204" pitchFamily="50" charset="-128"/>
                <a:cs typeface="Times New Roman"/>
              </a:rPr>
              <a:t>で</a:t>
            </a:r>
            <a:endParaRPr lang="ja-JP" kern="100" dirty="0">
              <a:effectLst/>
              <a:latin typeface="メイリオ" panose="020B0604030504040204" pitchFamily="50" charset="-128"/>
              <a:ea typeface="メイリオ" panose="020B0604030504040204" pitchFamily="50" charset="-128"/>
              <a:cs typeface="Times New Roman"/>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149" t="36226" r="52191" b="41356"/>
          <a:stretch/>
        </p:blipFill>
        <p:spPr bwMode="auto">
          <a:xfrm>
            <a:off x="4698660" y="1444777"/>
            <a:ext cx="4082300" cy="308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utoShape 260"/>
          <p:cNvSpPr>
            <a:spLocks noChangeArrowheads="1"/>
          </p:cNvSpPr>
          <p:nvPr/>
        </p:nvSpPr>
        <p:spPr bwMode="auto">
          <a:xfrm>
            <a:off x="4812512" y="4664066"/>
            <a:ext cx="4088704" cy="70746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0000" tIns="0" rIns="90000" bIns="10800" anchor="t" anchorCtr="0" upright="1">
            <a:noAutofit/>
          </a:bodyPr>
          <a:lstStyle/>
          <a:p>
            <a:pPr algn="ctr">
              <a:lnSpc>
                <a:spcPts val="2100"/>
              </a:lnSpc>
              <a:spcAft>
                <a:spcPts val="0"/>
              </a:spcAft>
            </a:pPr>
            <a:r>
              <a:rPr lang="ja-JP" altLang="en-US" kern="100" dirty="0" smtClean="0">
                <a:latin typeface="メイリオ" panose="020B0604030504040204" pitchFamily="50" charset="-128"/>
                <a:ea typeface="メイリオ" panose="020B0604030504040204" pitchFamily="50" charset="-128"/>
                <a:cs typeface="Times New Roman"/>
              </a:rPr>
              <a:t>乳幼児</a:t>
            </a:r>
            <a:r>
              <a:rPr lang="ja-JP" altLang="en-US" kern="100" dirty="0">
                <a:latin typeface="メイリオ" panose="020B0604030504040204" pitchFamily="50" charset="-128"/>
                <a:ea typeface="メイリオ" panose="020B0604030504040204" pitchFamily="50" charset="-128"/>
                <a:cs typeface="Times New Roman"/>
              </a:rPr>
              <a:t>健</a:t>
            </a:r>
            <a:r>
              <a:rPr lang="ja-JP" altLang="en-US" kern="100" dirty="0" smtClean="0">
                <a:latin typeface="メイリオ" panose="020B0604030504040204" pitchFamily="50" charset="-128"/>
                <a:ea typeface="メイリオ" panose="020B0604030504040204" pitchFamily="50" charset="-128"/>
                <a:cs typeface="Times New Roman"/>
              </a:rPr>
              <a:t>診（ブックスタート）で</a:t>
            </a:r>
            <a:endParaRPr lang="en-US" altLang="ja-JP" kern="100" dirty="0" smtClean="0">
              <a:effectLst/>
              <a:latin typeface="メイリオ" panose="020B0604030504040204" pitchFamily="50" charset="-128"/>
              <a:ea typeface="メイリオ" panose="020B0604030504040204" pitchFamily="50" charset="-128"/>
              <a:cs typeface="Times New Roman"/>
            </a:endParaRPr>
          </a:p>
        </p:txBody>
      </p:sp>
      <p:sp>
        <p:nvSpPr>
          <p:cNvPr id="14" name="正方形/長方形 13"/>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smtClean="0">
                <a:latin typeface="メイリオ" panose="020B0604030504040204" pitchFamily="50" charset="-128"/>
                <a:ea typeface="メイリオ" panose="020B0604030504040204" pitchFamily="50" charset="-128"/>
              </a:rPr>
              <a:t>《</a:t>
            </a:r>
            <a:r>
              <a:rPr kumimoji="1" lang="ja-JP" altLang="en-US" sz="3200" b="1" dirty="0" smtClean="0">
                <a:latin typeface="メイリオ" panose="020B0604030504040204" pitchFamily="50" charset="-128"/>
                <a:ea typeface="メイリオ" panose="020B0604030504040204" pitchFamily="50" charset="-128"/>
              </a:rPr>
              <a:t>展開</a:t>
            </a:r>
            <a:r>
              <a:rPr kumimoji="1" lang="en-US" altLang="ja-JP" sz="3200" b="1" dirty="0" smtClean="0">
                <a:latin typeface="メイリオ" panose="020B0604030504040204" pitchFamily="50" charset="-128"/>
                <a:ea typeface="メイリオ" panose="020B0604030504040204" pitchFamily="50" charset="-128"/>
              </a:rPr>
              <a:t>》</a:t>
            </a:r>
            <a:r>
              <a:rPr kumimoji="1" lang="ja-JP" altLang="en-US" sz="3200" b="1" dirty="0" smtClean="0">
                <a:latin typeface="メイリオ" panose="020B0604030504040204" pitchFamily="50" charset="-128"/>
                <a:ea typeface="メイリオ" panose="020B0604030504040204" pitchFamily="50" charset="-128"/>
              </a:rPr>
              <a:t>ワークシートの説明</a:t>
            </a:r>
            <a:endParaRPr kumimoji="1" lang="ja-JP" altLang="en-US" sz="3200" b="1"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423169" y="5466102"/>
            <a:ext cx="8369598" cy="830997"/>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★ワークシート</a:t>
            </a:r>
            <a:r>
              <a:rPr lang="ja-JP" altLang="en-US" sz="2400" b="1" dirty="0" smtClean="0">
                <a:latin typeface="メイリオ" panose="020B0604030504040204" pitchFamily="50" charset="-128"/>
                <a:ea typeface="メイリオ" panose="020B0604030504040204" pitchFamily="50" charset="-128"/>
              </a:rPr>
              <a:t>を</a:t>
            </a:r>
            <a:r>
              <a:rPr lang="ja-JP" altLang="en-US" sz="2400" b="1" dirty="0">
                <a:latin typeface="メイリオ" panose="020B0604030504040204" pitchFamily="50" charset="-128"/>
                <a:ea typeface="メイリオ" panose="020B0604030504040204" pitchFamily="50" charset="-128"/>
              </a:rPr>
              <a:t>配付</a:t>
            </a:r>
            <a:r>
              <a:rPr lang="ja-JP" altLang="en-US" sz="2400" b="1" dirty="0" smtClean="0">
                <a:latin typeface="メイリオ" panose="020B0604030504040204" pitchFamily="50" charset="-128"/>
                <a:ea typeface="メイリオ" panose="020B0604030504040204" pitchFamily="50" charset="-128"/>
              </a:rPr>
              <a:t>し、学習</a:t>
            </a:r>
            <a:r>
              <a:rPr lang="ja-JP" altLang="en-US" sz="2400" b="1" dirty="0">
                <a:latin typeface="メイリオ" panose="020B0604030504040204" pitchFamily="50" charset="-128"/>
                <a:ea typeface="メイリオ" panose="020B0604030504040204" pitchFamily="50" charset="-128"/>
              </a:rPr>
              <a:t>するテーマやねらい</a:t>
            </a:r>
            <a:r>
              <a:rPr lang="ja-JP" altLang="en-US" sz="2400" b="1" dirty="0" smtClean="0">
                <a:latin typeface="メイリオ" panose="020B0604030504040204" pitchFamily="50" charset="-128"/>
                <a:ea typeface="メイリオ" panose="020B0604030504040204" pitchFamily="50" charset="-128"/>
              </a:rPr>
              <a:t>につい</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b="1" dirty="0" err="1" smtClean="0">
                <a:latin typeface="メイリオ" panose="020B0604030504040204" pitchFamily="50" charset="-128"/>
                <a:ea typeface="メイリオ" panose="020B0604030504040204" pitchFamily="50" charset="-128"/>
              </a:rPr>
              <a:t>て</a:t>
            </a:r>
            <a:r>
              <a:rPr lang="ja-JP" altLang="en-US" sz="2400" b="1" dirty="0">
                <a:latin typeface="メイリオ" panose="020B0604030504040204" pitchFamily="50" charset="-128"/>
                <a:ea typeface="メイリオ" panose="020B0604030504040204" pitchFamily="50" charset="-128"/>
              </a:rPr>
              <a:t>説明します。</a:t>
            </a:r>
          </a:p>
        </p:txBody>
      </p:sp>
    </p:spTree>
    <p:extLst>
      <p:ext uri="{BB962C8B-B14F-4D97-AF65-F5344CB8AC3E}">
        <p14:creationId xmlns:p14="http://schemas.microsoft.com/office/powerpoint/2010/main" val="3537499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71119" y="7169970"/>
            <a:ext cx="2142238"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PTA</a:t>
            </a:r>
            <a:r>
              <a:rPr lang="ja-JP" altLang="en-US" dirty="0" smtClean="0">
                <a:latin typeface="メイリオ" panose="020B0604030504040204" pitchFamily="50" charset="-128"/>
                <a:ea typeface="メイリオ" panose="020B0604030504040204" pitchFamily="50" charset="-128"/>
              </a:rPr>
              <a:t>連合会</a:t>
            </a:r>
            <a:endParaRPr kumimoji="1" lang="ja-JP" altLang="en-US" dirty="0">
              <a:latin typeface="メイリオ" panose="020B0604030504040204" pitchFamily="50" charset="-128"/>
              <a:ea typeface="メイリオ" panose="020B0604030504040204" pitchFamily="50" charset="-128"/>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569" y="1504904"/>
            <a:ext cx="4001652" cy="294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4992896" y="4543576"/>
            <a:ext cx="4449472"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青少年センター</a:t>
            </a:r>
            <a:r>
              <a:rPr lang="ja-JP" altLang="en-US" dirty="0">
                <a:latin typeface="メイリオ" panose="020B0604030504040204" pitchFamily="50" charset="-128"/>
                <a:ea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rPr>
              <a:t>講座で</a:t>
            </a:r>
            <a:endParaRPr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（これから親になる若い世代）</a:t>
            </a:r>
            <a:endParaRPr kumimoji="1" lang="ja-JP" altLang="en-US" dirty="0">
              <a:latin typeface="メイリオ" panose="020B0604030504040204" pitchFamily="50" charset="-128"/>
              <a:ea typeface="メイリオ" panose="020B0604030504040204" pitchFamily="50" charset="-128"/>
            </a:endParaRPr>
          </a:p>
        </p:txBody>
      </p:sp>
      <p:pic>
        <p:nvPicPr>
          <p:cNvPr id="9" name="Picture 7" descr="ワークシート記入"/>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603552" y="1504904"/>
            <a:ext cx="3913466" cy="29348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9"/>
          <p:cNvSpPr>
            <a:spLocks noChangeArrowheads="1"/>
          </p:cNvSpPr>
          <p:nvPr/>
        </p:nvSpPr>
        <p:spPr bwMode="auto">
          <a:xfrm>
            <a:off x="397561" y="4426654"/>
            <a:ext cx="4257008" cy="88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smtClean="0">
                <a:latin typeface="メイリオ" panose="020B0604030504040204" pitchFamily="50" charset="-128"/>
                <a:ea typeface="メイリオ" panose="020B0604030504040204" pitchFamily="50" charset="-128"/>
              </a:rPr>
              <a:t>ファシリテーター</a:t>
            </a:r>
            <a:r>
              <a:rPr lang="ja-JP" altLang="en-US" sz="1800" dirty="0">
                <a:latin typeface="メイリオ" panose="020B0604030504040204" pitchFamily="50" charset="-128"/>
                <a:ea typeface="メイリオ" panose="020B0604030504040204" pitchFamily="50" charset="-128"/>
              </a:rPr>
              <a:t>の</a:t>
            </a:r>
            <a:r>
              <a:rPr lang="ja-JP" altLang="en-US" sz="1800" dirty="0" smtClean="0">
                <a:latin typeface="メイリオ" panose="020B0604030504040204" pitchFamily="50" charset="-128"/>
                <a:ea typeface="メイリオ" panose="020B0604030504040204" pitchFamily="50" charset="-128"/>
              </a:rPr>
              <a:t>会の主催講座で</a:t>
            </a:r>
            <a:endParaRPr lang="en-US" altLang="ja-JP" sz="1800" dirty="0" smtClean="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800" dirty="0">
                <a:latin typeface="メイリオ" panose="020B0604030504040204" pitchFamily="50" charset="-128"/>
                <a:ea typeface="メイリオ" panose="020B0604030504040204" pitchFamily="50" charset="-128"/>
              </a:rPr>
              <a:t>（</a:t>
            </a:r>
            <a:r>
              <a:rPr lang="ja-JP" altLang="en-US" sz="1800" dirty="0" smtClean="0">
                <a:latin typeface="メイリオ" panose="020B0604030504040204" pitchFamily="50" charset="-128"/>
                <a:ea typeface="メイリオ" panose="020B0604030504040204" pitchFamily="50" charset="-128"/>
              </a:rPr>
              <a:t>お父さん</a:t>
            </a:r>
            <a:r>
              <a:rPr lang="ja-JP" altLang="en-US" sz="1800" dirty="0">
                <a:latin typeface="メイリオ" panose="020B0604030504040204" pitchFamily="50" charset="-128"/>
                <a:ea typeface="メイリオ" panose="020B0604030504040204" pitchFamily="50" charset="-128"/>
              </a:rPr>
              <a:t>の子育て</a:t>
            </a:r>
            <a:r>
              <a:rPr lang="ja-JP" altLang="en-US" sz="1800" dirty="0" smtClean="0">
                <a:latin typeface="メイリオ" panose="020B0604030504040204" pitchFamily="50" charset="-128"/>
                <a:ea typeface="メイリオ" panose="020B0604030504040204" pitchFamily="50" charset="-128"/>
              </a:rPr>
              <a:t>トーク） </a:t>
            </a:r>
            <a:endParaRPr lang="ja-JP" altLang="en-US" sz="18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latin typeface="メイリオ" panose="020B0604030504040204" pitchFamily="50" charset="-128"/>
                <a:ea typeface="メイリオ" panose="020B0604030504040204" pitchFamily="50" charset="-128"/>
              </a:rPr>
              <a:t>《</a:t>
            </a:r>
            <a:r>
              <a:rPr kumimoji="1" lang="ja-JP" altLang="en-US" sz="3200" b="1" dirty="0" smtClean="0">
                <a:latin typeface="メイリオ" panose="020B0604030504040204" pitchFamily="50" charset="-128"/>
                <a:ea typeface="メイリオ" panose="020B0604030504040204" pitchFamily="50" charset="-128"/>
              </a:rPr>
              <a:t>展開</a:t>
            </a:r>
            <a:r>
              <a:rPr kumimoji="1" lang="en-US" altLang="ja-JP" sz="3200" b="1" dirty="0" smtClean="0">
                <a:latin typeface="メイリオ" panose="020B0604030504040204" pitchFamily="50" charset="-128"/>
                <a:ea typeface="メイリオ" panose="020B0604030504040204" pitchFamily="50" charset="-128"/>
              </a:rPr>
              <a:t>》</a:t>
            </a:r>
            <a:r>
              <a:rPr kumimoji="1" lang="ja-JP" altLang="en-US" sz="3200" b="1" dirty="0" smtClean="0">
                <a:latin typeface="メイリオ" panose="020B0604030504040204" pitchFamily="50" charset="-128"/>
                <a:ea typeface="メイリオ" panose="020B0604030504040204" pitchFamily="50" charset="-128"/>
              </a:rPr>
              <a:t>ワークシートへの記入</a:t>
            </a:r>
            <a:endParaRPr kumimoji="1" lang="ja-JP" altLang="en-US" sz="3200" b="1"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97561" y="5391790"/>
            <a:ext cx="8514016" cy="1200329"/>
          </a:xfrm>
          <a:prstGeom prst="rect">
            <a:avLst/>
          </a:prstGeom>
          <a:noFill/>
        </p:spPr>
        <p:txBody>
          <a:bodyPr wrap="square" rtlCol="0">
            <a:spAutoFit/>
          </a:bodyPr>
          <a:lstStyle/>
          <a:p>
            <a:r>
              <a:rPr lang="ja-JP" altLang="en-US" sz="2400" b="1" dirty="0" smtClean="0">
                <a:latin typeface="メイリオ" panose="020B0604030504040204" pitchFamily="50" charset="-128"/>
                <a:ea typeface="メイリオ" panose="020B0604030504040204" pitchFamily="50" charset="-128"/>
              </a:rPr>
              <a:t>★ 考えや</a:t>
            </a:r>
            <a:r>
              <a:rPr lang="ja-JP" altLang="en-US" sz="2400" b="1" dirty="0">
                <a:latin typeface="メイリオ" panose="020B0604030504040204" pitchFamily="50" charset="-128"/>
                <a:ea typeface="メイリオ" panose="020B0604030504040204" pitchFamily="50" charset="-128"/>
              </a:rPr>
              <a:t>意見など</a:t>
            </a:r>
            <a:r>
              <a:rPr lang="ja-JP" altLang="en-US" sz="2400" b="1" dirty="0" smtClean="0">
                <a:latin typeface="メイリオ" panose="020B0604030504040204" pitchFamily="50" charset="-128"/>
                <a:ea typeface="メイリオ" panose="020B0604030504040204" pitchFamily="50" charset="-128"/>
              </a:rPr>
              <a:t>をワークシートに書き込みます。</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 ただし、無理に書く必要はありません。（強要しないよ</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 </a:t>
            </a:r>
            <a:r>
              <a:rPr lang="ja-JP" altLang="en-US" sz="2400" b="1" dirty="0" err="1" smtClean="0">
                <a:latin typeface="メイリオ" panose="020B0604030504040204" pitchFamily="50" charset="-128"/>
                <a:ea typeface="メイリオ" panose="020B0604030504040204" pitchFamily="50" charset="-128"/>
              </a:rPr>
              <a:t>うに</a:t>
            </a:r>
            <a:r>
              <a:rPr lang="ja-JP" altLang="en-US" sz="2400" b="1" dirty="0" smtClean="0">
                <a:latin typeface="メイリオ" panose="020B0604030504040204" pitchFamily="50" charset="-128"/>
                <a:ea typeface="メイリオ" panose="020B0604030504040204" pitchFamily="50" charset="-128"/>
              </a:rPr>
              <a:t>気を付けます。）</a:t>
            </a:r>
            <a:endParaRPr kumimoji="1" lang="en-US" altLang="ja-JP" sz="2400" b="1"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8415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グループでの話し合い"/>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2611" y="1444776"/>
            <a:ext cx="4089600" cy="30669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9"/>
          <p:cNvSpPr>
            <a:spLocks noChangeArrowheads="1"/>
          </p:cNvSpPr>
          <p:nvPr/>
        </p:nvSpPr>
        <p:spPr bwMode="auto">
          <a:xfrm>
            <a:off x="1023910" y="4545041"/>
            <a:ext cx="3186784" cy="73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smtClean="0">
                <a:latin typeface="メイリオ" panose="020B0604030504040204" pitchFamily="50" charset="-128"/>
                <a:ea typeface="メイリオ" panose="020B0604030504040204" pitchFamily="50" charset="-128"/>
              </a:rPr>
              <a:t>ショッピングセンター内の</a:t>
            </a:r>
            <a:endParaRPr lang="en-US" altLang="ja-JP" sz="1800" dirty="0" smtClean="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800" dirty="0" smtClean="0">
                <a:latin typeface="メイリオ" panose="020B0604030504040204" pitchFamily="50" charset="-128"/>
                <a:ea typeface="メイリオ" panose="020B0604030504040204" pitchFamily="50" charset="-128"/>
              </a:rPr>
              <a:t>子育てサポートステーションで</a:t>
            </a:r>
            <a:endParaRPr lang="ja-JP" altLang="en-US" sz="18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4801700" y="1449166"/>
            <a:ext cx="4099516" cy="3093284"/>
          </a:xfrm>
          <a:prstGeom prst="rect">
            <a:avLst/>
          </a:prstGeom>
          <a:blipFill>
            <a:blip r:embed="rId4"/>
            <a:stretch>
              <a:fillRect/>
            </a:stretch>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正方形/長方形 14"/>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smtClean="0">
                <a:latin typeface="メイリオ" panose="020B0604030504040204" pitchFamily="50" charset="-128"/>
                <a:ea typeface="メイリオ" panose="020B0604030504040204" pitchFamily="50" charset="-128"/>
              </a:rPr>
              <a:t>《</a:t>
            </a:r>
            <a:r>
              <a:rPr kumimoji="1" lang="ja-JP" altLang="en-US" sz="3200" b="1" dirty="0" smtClean="0">
                <a:latin typeface="メイリオ" panose="020B0604030504040204" pitchFamily="50" charset="-128"/>
                <a:ea typeface="メイリオ" panose="020B0604030504040204" pitchFamily="50" charset="-128"/>
              </a:rPr>
              <a:t>展開</a:t>
            </a:r>
            <a:r>
              <a:rPr kumimoji="1" lang="en-US" altLang="ja-JP" sz="3200" b="1" dirty="0" smtClean="0">
                <a:latin typeface="メイリオ" panose="020B0604030504040204" pitchFamily="50" charset="-128"/>
                <a:ea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rPr>
              <a:t>グループごとの話し合い</a:t>
            </a:r>
            <a:endParaRPr kumimoji="1" lang="ja-JP" altLang="en-US" sz="3200" b="1"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92715" y="5494627"/>
            <a:ext cx="8249343" cy="1200329"/>
          </a:xfrm>
          <a:prstGeom prst="rect">
            <a:avLst/>
          </a:prstGeom>
          <a:noFill/>
        </p:spPr>
        <p:txBody>
          <a:bodyPr wrap="square" rtlCol="0">
            <a:spAutoFit/>
          </a:bodyPr>
          <a:lstStyle/>
          <a:p>
            <a:r>
              <a:rPr lang="ja-JP" altLang="en-US" sz="2400" b="1" dirty="0" smtClean="0">
                <a:latin typeface="メイリオ" panose="020B0604030504040204" pitchFamily="50" charset="-128"/>
                <a:ea typeface="メイリオ" panose="020B0604030504040204" pitchFamily="50" charset="-128"/>
              </a:rPr>
              <a:t>★ワークシートへ記入したことをもとに、グループで意見</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や情報を交流します。</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★話し合いの中で、共感が生まれます。</a:t>
            </a:r>
            <a:endParaRPr lang="ja-JP" altLang="en-US" sz="2400" b="1"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392530" y="4715230"/>
            <a:ext cx="3150941"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地域センターの絵本講座で</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49647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832" y="1476457"/>
            <a:ext cx="3960000" cy="297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353664" y="4452761"/>
            <a:ext cx="3126656"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中学・高等学校の授業で</a:t>
            </a:r>
            <a:endParaRPr kumimoji="1" lang="ja-JP" altLang="en-US" dirty="0">
              <a:latin typeface="メイリオ" panose="020B0604030504040204" pitchFamily="50" charset="-128"/>
              <a:ea typeface="メイリオ" panose="020B0604030504040204" pitchFamily="50" charset="-128"/>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41" y="1444776"/>
            <a:ext cx="3960000" cy="2955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363434" y="4452761"/>
            <a:ext cx="2846080"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新聞社の企画講座で</a:t>
            </a:r>
            <a:endParaRPr kumimoji="1" lang="ja-JP" altLang="en-US"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smtClean="0">
                <a:latin typeface="メイリオ" panose="020B0604030504040204" pitchFamily="50" charset="-128"/>
                <a:ea typeface="メイリオ" panose="020B0604030504040204" pitchFamily="50" charset="-128"/>
              </a:rPr>
              <a:t>《</a:t>
            </a:r>
            <a:r>
              <a:rPr kumimoji="1" lang="ja-JP" altLang="en-US" sz="3200" b="1" dirty="0" smtClean="0">
                <a:latin typeface="メイリオ" panose="020B0604030504040204" pitchFamily="50" charset="-128"/>
                <a:ea typeface="メイリオ" panose="020B0604030504040204" pitchFamily="50" charset="-128"/>
              </a:rPr>
              <a:t>まとめ</a:t>
            </a:r>
            <a:r>
              <a:rPr kumimoji="1" lang="en-US" altLang="ja-JP" sz="3200" b="1" dirty="0" smtClean="0">
                <a:latin typeface="メイリオ" panose="020B0604030504040204" pitchFamily="50" charset="-128"/>
                <a:ea typeface="メイリオ" panose="020B0604030504040204" pitchFamily="50" charset="-128"/>
              </a:rPr>
              <a:t>》</a:t>
            </a:r>
            <a:r>
              <a:rPr kumimoji="1" lang="ja-JP" altLang="en-US" sz="3200" b="1" dirty="0" smtClean="0">
                <a:latin typeface="メイリオ" panose="020B0604030504040204" pitchFamily="50" charset="-128"/>
                <a:ea typeface="メイリオ" panose="020B0604030504040204" pitchFamily="50" charset="-128"/>
              </a:rPr>
              <a:t>振り返りと分かち合い</a:t>
            </a:r>
            <a:endParaRPr kumimoji="1" lang="ja-JP" altLang="en-US" sz="32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30793" y="4932401"/>
            <a:ext cx="8249343" cy="1938992"/>
          </a:xfrm>
          <a:prstGeom prst="rect">
            <a:avLst/>
          </a:prstGeom>
          <a:noFill/>
        </p:spPr>
        <p:txBody>
          <a:bodyPr wrap="square" rtlCol="0">
            <a:spAutoFit/>
          </a:bodyPr>
          <a:lstStyle/>
          <a:p>
            <a:r>
              <a:rPr lang="ja-JP" altLang="en-US" sz="2400" b="1" dirty="0" smtClean="0">
                <a:latin typeface="メイリオ" panose="020B0604030504040204" pitchFamily="50" charset="-128"/>
                <a:ea typeface="メイリオ" panose="020B0604030504040204" pitchFamily="50" charset="-128"/>
              </a:rPr>
              <a:t>★ グループで話し合ったことや出た意見等を全体で分かち</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合います。</a:t>
            </a:r>
            <a:endParaRPr lang="en-US" altLang="ja-JP" sz="2400" b="1" dirty="0" smtClean="0">
              <a:latin typeface="メイリオ" panose="020B0604030504040204" pitchFamily="50" charset="-128"/>
              <a:ea typeface="メイリオ" panose="020B0604030504040204" pitchFamily="50" charset="-128"/>
            </a:endParaRPr>
          </a:p>
          <a:p>
            <a:r>
              <a:rPr kumimoji="1" lang="ja-JP" altLang="en-US" sz="2400" b="1" dirty="0" smtClean="0">
                <a:latin typeface="メイリオ" panose="020B0604030504040204" pitchFamily="50" charset="-128"/>
                <a:ea typeface="メイリオ" panose="020B0604030504040204" pitchFamily="50" charset="-128"/>
              </a:rPr>
              <a:t>★「振り返り</a:t>
            </a:r>
            <a:r>
              <a:rPr lang="ja-JP" altLang="en-US" sz="2400" b="1" dirty="0" smtClean="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が</a:t>
            </a:r>
            <a:r>
              <a:rPr lang="ja-JP" altLang="en-US" sz="2400" b="1" dirty="0" smtClean="0">
                <a:latin typeface="メイリオ" panose="020B0604030504040204" pitchFamily="50" charset="-128"/>
                <a:ea typeface="メイリオ" panose="020B0604030504040204" pitchFamily="50" charset="-128"/>
              </a:rPr>
              <a:t>、自分の気づきにつながります。</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 参加者</a:t>
            </a:r>
            <a:r>
              <a:rPr lang="ja-JP" altLang="en-US" sz="2400" b="1" dirty="0">
                <a:latin typeface="メイリオ" panose="020B0604030504040204" pitchFamily="50" charset="-128"/>
                <a:ea typeface="メイリオ" panose="020B0604030504040204" pitchFamily="50" charset="-128"/>
              </a:rPr>
              <a:t>の気づきを整理</a:t>
            </a:r>
            <a:r>
              <a:rPr lang="ja-JP" altLang="en-US" sz="2400" b="1" dirty="0" smtClean="0">
                <a:latin typeface="メイリオ" panose="020B0604030504040204" pitchFamily="50" charset="-128"/>
                <a:ea typeface="メイリオ" panose="020B0604030504040204" pitchFamily="50" charset="-128"/>
              </a:rPr>
              <a:t>し、全体</a:t>
            </a:r>
            <a:r>
              <a:rPr lang="ja-JP" altLang="en-US" sz="2400" b="1" dirty="0">
                <a:latin typeface="メイリオ" panose="020B0604030504040204" pitchFamily="50" charset="-128"/>
                <a:ea typeface="メイリオ" panose="020B0604030504040204" pitchFamily="50" charset="-128"/>
              </a:rPr>
              <a:t>で共有できるよう</a:t>
            </a:r>
            <a:r>
              <a:rPr lang="ja-JP" altLang="en-US" sz="2400" b="1" dirty="0" smtClean="0">
                <a:latin typeface="メイリオ" panose="020B0604030504040204" pitchFamily="50" charset="-128"/>
                <a:ea typeface="メイリオ" panose="020B0604030504040204" pitchFamily="50" charset="-128"/>
              </a:rPr>
              <a:t>に支援</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しましょう。</a:t>
            </a:r>
            <a:endParaRPr lang="en-US" altLang="ja-JP" sz="2400" b="1"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682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00249" y="2857500"/>
            <a:ext cx="7143502" cy="1143000"/>
          </a:xfrm>
        </p:spPr>
        <p:txBody>
          <a:bodyPr>
            <a:noAutofit/>
          </a:bodyPr>
          <a:lstStyle/>
          <a:p>
            <a:r>
              <a:rPr kumimoji="1" lang="ja-JP" altLang="en-US" sz="54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「親プロ」の実施状況</a:t>
            </a:r>
            <a:endParaRPr kumimoji="1" lang="ja-JP" altLang="en-US" sz="5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0789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テキスト ボックス 1"/>
          <p:cNvSpPr txBox="1">
            <a:spLocks noChangeArrowheads="1"/>
          </p:cNvSpPr>
          <p:nvPr/>
        </p:nvSpPr>
        <p:spPr bwMode="auto">
          <a:xfrm>
            <a:off x="323850" y="620713"/>
            <a:ext cx="8640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endParaRPr lang="ja-JP" altLang="en-US"/>
          </a:p>
        </p:txBody>
      </p:sp>
      <p:sp>
        <p:nvSpPr>
          <p:cNvPr id="8" name="スライド番号プレースホルダー 1"/>
          <p:cNvSpPr txBox="1">
            <a:spLocks/>
          </p:cNvSpPr>
          <p:nvPr/>
        </p:nvSpPr>
        <p:spPr>
          <a:xfrm flipH="1">
            <a:off x="8748464" y="6500896"/>
            <a:ext cx="1983332" cy="365125"/>
          </a:xfrm>
          <a:prstGeom prst="rect">
            <a:avLst/>
          </a:prstGeom>
          <a:noFill/>
        </p:spPr>
        <p:txBody>
          <a:bodyPr vert="horz" lIns="91440" tIns="45720" rIns="91440" bIns="45720" rtlCol="0" anchor="ctr"/>
          <a:lstStyle>
            <a:defPPr>
              <a:defRPr lang="ja-JP"/>
            </a:defPPr>
            <a:lvl1pPr algn="r" rtl="0" eaLnBrk="0" fontAlgn="base" hangingPunct="0">
              <a:spcBef>
                <a:spcPct val="0"/>
              </a:spcBef>
              <a:spcAft>
                <a:spcPct val="0"/>
              </a:spcAft>
              <a:defRPr kumimoji="1" sz="1200" kern="1200">
                <a:solidFill>
                  <a:prstClr val="black">
                    <a:tint val="75000"/>
                  </a:prstClr>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l"/>
            <a:fld id="{D794166C-FFC4-4150-9D15-700DC99CB372}" type="slidenum">
              <a:rPr lang="ja-JP" altLang="en-US" smtClean="0"/>
              <a:pPr algn="l"/>
              <a:t>27</a:t>
            </a:fld>
            <a:endParaRPr lang="ja-JP" altLang="en-US" dirty="0"/>
          </a:p>
        </p:txBody>
      </p:sp>
      <p:pic>
        <p:nvPicPr>
          <p:cNvPr id="573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69388" y="0"/>
            <a:ext cx="84137" cy="695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latin typeface="メイリオ" panose="020B0604030504040204" pitchFamily="50" charset="-128"/>
                <a:ea typeface="メイリオ" panose="020B0604030504040204" pitchFamily="50" charset="-128"/>
              </a:rPr>
              <a:t>「親プロ」の実施状況</a:t>
            </a:r>
            <a:endParaRPr kumimoji="1" lang="ja-JP" altLang="en-US" sz="3200" b="1"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779" y="990600"/>
            <a:ext cx="6553952" cy="5031317"/>
          </a:xfrm>
          <a:prstGeom prst="rect">
            <a:avLst/>
          </a:prstGeom>
        </p:spPr>
      </p:pic>
      <p:sp>
        <p:nvSpPr>
          <p:cNvPr id="9" name="Rectangle 7"/>
          <p:cNvSpPr>
            <a:spLocks noChangeArrowheads="1"/>
          </p:cNvSpPr>
          <p:nvPr/>
        </p:nvSpPr>
        <p:spPr bwMode="auto">
          <a:xfrm>
            <a:off x="312114" y="5344720"/>
            <a:ext cx="8713093" cy="9144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pPr>
            <a:r>
              <a:rPr lang="ja-JP" altLang="en-US" sz="1800" b="1" dirty="0" smtClean="0">
                <a:solidFill>
                  <a:schemeClr val="accent1"/>
                </a:solidFill>
                <a:latin typeface="+mn-ea"/>
                <a:ea typeface="+mn-ea"/>
              </a:rPr>
              <a:t>▶</a:t>
            </a:r>
            <a:r>
              <a:rPr lang="ja-JP" altLang="en-US" sz="1800" b="1" dirty="0" smtClean="0">
                <a:latin typeface="+mn-ea"/>
                <a:ea typeface="+mn-ea"/>
              </a:rPr>
              <a:t>　</a:t>
            </a:r>
            <a:r>
              <a:rPr lang="ja-JP" altLang="en-US" sz="1800" b="1" dirty="0">
                <a:latin typeface="+mn-ea"/>
                <a:ea typeface="+mn-ea"/>
              </a:rPr>
              <a:t>これまで</a:t>
            </a:r>
            <a:r>
              <a:rPr lang="ja-JP" altLang="en-US" sz="1800" b="1" dirty="0" smtClean="0">
                <a:latin typeface="+mn-ea"/>
                <a:ea typeface="+mn-ea"/>
              </a:rPr>
              <a:t>に</a:t>
            </a:r>
            <a:r>
              <a:rPr lang="en-US" altLang="ja-JP" sz="3600" b="1" dirty="0" smtClean="0">
                <a:solidFill>
                  <a:srgbClr val="FF0000"/>
                </a:solidFill>
                <a:latin typeface="+mn-ea"/>
                <a:ea typeface="+mn-ea"/>
              </a:rPr>
              <a:t>2</a:t>
            </a:r>
            <a:r>
              <a:rPr lang="en-US" altLang="ja-JP" sz="3600" b="1" dirty="0">
                <a:solidFill>
                  <a:srgbClr val="FF0000"/>
                </a:solidFill>
                <a:latin typeface="+mn-ea"/>
                <a:ea typeface="+mn-ea"/>
              </a:rPr>
              <a:t>,</a:t>
            </a:r>
            <a:r>
              <a:rPr lang="en-US" altLang="ja-JP" sz="3600" b="1" dirty="0" smtClean="0">
                <a:solidFill>
                  <a:srgbClr val="FF0000"/>
                </a:solidFill>
                <a:latin typeface="+mn-ea"/>
                <a:ea typeface="+mn-ea"/>
              </a:rPr>
              <a:t>446</a:t>
            </a:r>
            <a:r>
              <a:rPr lang="ja-JP" altLang="en-US" sz="3600" b="1" dirty="0" smtClean="0">
                <a:solidFill>
                  <a:srgbClr val="FF0000"/>
                </a:solidFill>
                <a:latin typeface="+mn-ea"/>
                <a:ea typeface="+mn-ea"/>
              </a:rPr>
              <a:t>人</a:t>
            </a:r>
            <a:r>
              <a:rPr lang="ja-JP" altLang="en-US" sz="1800" b="1" dirty="0" smtClean="0">
                <a:latin typeface="+mn-ea"/>
                <a:ea typeface="+mn-ea"/>
              </a:rPr>
              <a:t>が、県</a:t>
            </a:r>
            <a:r>
              <a:rPr lang="ja-JP" altLang="en-US" sz="1800" b="1" dirty="0">
                <a:latin typeface="+mn-ea"/>
                <a:ea typeface="+mn-ea"/>
              </a:rPr>
              <a:t>・市町の</a:t>
            </a:r>
            <a:r>
              <a:rPr lang="ja-JP" altLang="en-US" sz="1800" b="1" dirty="0" smtClean="0">
                <a:latin typeface="+mn-ea"/>
              </a:rPr>
              <a:t>ファシリテーター養成</a:t>
            </a:r>
            <a:r>
              <a:rPr lang="ja-JP" altLang="en-US" sz="1800" b="1" dirty="0">
                <a:latin typeface="+mn-ea"/>
              </a:rPr>
              <a:t>講座を修了</a:t>
            </a:r>
            <a:r>
              <a:rPr lang="ja-JP" altLang="en-US" sz="1800" b="1" dirty="0" smtClean="0">
                <a:latin typeface="+mn-ea"/>
              </a:rPr>
              <a:t>され、</a:t>
            </a:r>
            <a:endParaRPr lang="en-US" altLang="ja-JP" sz="1800" b="1" dirty="0">
              <a:latin typeface="+mn-ea"/>
            </a:endParaRPr>
          </a:p>
          <a:p>
            <a:pPr eaLnBrk="1" hangingPunct="1">
              <a:lnSpc>
                <a:spcPct val="100000"/>
              </a:lnSpc>
              <a:spcBef>
                <a:spcPct val="0"/>
              </a:spcBef>
              <a:buFontTx/>
              <a:buNone/>
            </a:pPr>
            <a:r>
              <a:rPr lang="ja-JP" altLang="en-US" sz="1800" b="1" dirty="0">
                <a:solidFill>
                  <a:schemeClr val="accent1"/>
                </a:solidFill>
                <a:latin typeface="+mn-ea"/>
                <a:ea typeface="+mn-ea"/>
              </a:rPr>
              <a:t>　</a:t>
            </a:r>
            <a:r>
              <a:rPr lang="ja-JP" altLang="en-US" sz="1800" b="1" dirty="0" smtClean="0">
                <a:solidFill>
                  <a:schemeClr val="accent1"/>
                </a:solidFill>
                <a:latin typeface="+mn-ea"/>
                <a:ea typeface="+mn-ea"/>
              </a:rPr>
              <a:t>　</a:t>
            </a:r>
            <a:r>
              <a:rPr lang="ja-JP" altLang="en-US" sz="1800" b="1" dirty="0" smtClean="0">
                <a:latin typeface="+mn-ea"/>
                <a:ea typeface="+mn-ea"/>
              </a:rPr>
              <a:t>およそ</a:t>
            </a:r>
            <a:r>
              <a:rPr lang="en-US" altLang="ja-JP" b="1" dirty="0" smtClean="0">
                <a:solidFill>
                  <a:srgbClr val="FF0000"/>
                </a:solidFill>
                <a:latin typeface="+mn-ea"/>
                <a:ea typeface="+mn-ea"/>
              </a:rPr>
              <a:t>66</a:t>
            </a:r>
            <a:r>
              <a:rPr lang="en-US" altLang="ja-JP" b="1" dirty="0">
                <a:solidFill>
                  <a:srgbClr val="FF0000"/>
                </a:solidFill>
                <a:latin typeface="+mn-ea"/>
                <a:ea typeface="+mn-ea"/>
              </a:rPr>
              <a:t>,</a:t>
            </a:r>
            <a:r>
              <a:rPr lang="en-US" altLang="ja-JP" b="1" dirty="0" smtClean="0">
                <a:solidFill>
                  <a:srgbClr val="FF0000"/>
                </a:solidFill>
                <a:latin typeface="+mn-ea"/>
                <a:ea typeface="+mn-ea"/>
              </a:rPr>
              <a:t>500</a:t>
            </a:r>
            <a:r>
              <a:rPr lang="ja-JP" altLang="en-US" b="1" dirty="0" smtClean="0">
                <a:solidFill>
                  <a:srgbClr val="FF0000"/>
                </a:solidFill>
                <a:latin typeface="+mn-ea"/>
                <a:ea typeface="+mn-ea"/>
              </a:rPr>
              <a:t>人</a:t>
            </a:r>
            <a:r>
              <a:rPr lang="ja-JP" altLang="en-US" sz="1800" b="1" dirty="0" smtClean="0">
                <a:latin typeface="+mn-ea"/>
                <a:ea typeface="+mn-ea"/>
              </a:rPr>
              <a:t>の方が講座に参加しています。</a:t>
            </a:r>
            <a:endParaRPr lang="ja-JP" altLang="en-US" sz="1800" b="1" dirty="0">
              <a:latin typeface="+mn-ea"/>
              <a:ea typeface="+mn-ea"/>
            </a:endParaRPr>
          </a:p>
        </p:txBody>
      </p:sp>
      <p:sp>
        <p:nvSpPr>
          <p:cNvPr id="10" name="Text Box 2"/>
          <p:cNvSpPr txBox="1">
            <a:spLocks noChangeArrowheads="1"/>
          </p:cNvSpPr>
          <p:nvPr/>
        </p:nvSpPr>
        <p:spPr bwMode="auto">
          <a:xfrm>
            <a:off x="219075" y="805656"/>
            <a:ext cx="543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defRPr/>
            </a:pPr>
            <a:r>
              <a:rPr lang="ja-JP" altLang="en-US" sz="2800" dirty="0" smtClean="0">
                <a:solidFill>
                  <a:srgbClr val="0000FF"/>
                </a:solidFill>
              </a:rPr>
              <a:t>令和４年度</a:t>
            </a:r>
            <a:r>
              <a:rPr lang="ja-JP" altLang="en-US" sz="2800" dirty="0">
                <a:solidFill>
                  <a:srgbClr val="0000FF"/>
                </a:solidFill>
              </a:rPr>
              <a:t>　講座実施</a:t>
            </a:r>
            <a:r>
              <a:rPr lang="ja-JP" altLang="en-US" sz="2800" dirty="0" smtClean="0">
                <a:solidFill>
                  <a:srgbClr val="0000FF"/>
                </a:solidFill>
              </a:rPr>
              <a:t>状況</a:t>
            </a:r>
            <a:endParaRPr lang="ja-JP" altLang="en-US" sz="2800" dirty="0"/>
          </a:p>
        </p:txBody>
      </p:sp>
      <p:sp>
        <p:nvSpPr>
          <p:cNvPr id="11" name="Text Box 4"/>
          <p:cNvSpPr txBox="1">
            <a:spLocks noChangeArrowheads="1"/>
          </p:cNvSpPr>
          <p:nvPr/>
        </p:nvSpPr>
        <p:spPr bwMode="auto">
          <a:xfrm>
            <a:off x="330533" y="2357919"/>
            <a:ext cx="86774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90000"/>
              </a:spcBef>
              <a:buFontTx/>
              <a:buNone/>
              <a:defRPr/>
            </a:pPr>
            <a:r>
              <a:rPr lang="en-US" altLang="ja-JP" sz="2800" dirty="0" smtClean="0">
                <a:solidFill>
                  <a:srgbClr val="FF6600"/>
                </a:solidFill>
              </a:rPr>
              <a:t>●</a:t>
            </a:r>
            <a:r>
              <a:rPr lang="ja-JP" altLang="en-US" sz="2800" dirty="0" smtClean="0">
                <a:solidFill>
                  <a:srgbClr val="FF6600"/>
                </a:solidFill>
              </a:rPr>
              <a:t>　「親プロ」</a:t>
            </a:r>
            <a:r>
              <a:rPr lang="ja-JP" altLang="en-US" sz="2800" b="1" dirty="0" smtClean="0">
                <a:solidFill>
                  <a:srgbClr val="0066FF"/>
                </a:solidFill>
              </a:rPr>
              <a:t>講座実施数　</a:t>
            </a:r>
            <a:r>
              <a:rPr lang="en-US" altLang="ja-JP" sz="3600" b="1" dirty="0">
                <a:effectLst>
                  <a:outerShdw blurRad="38100" dist="38100" dir="2700000" algn="tl">
                    <a:srgbClr val="000000">
                      <a:alpha val="43137"/>
                    </a:srgbClr>
                  </a:outerShdw>
                </a:effectLst>
                <a:latin typeface="+mj-ea"/>
                <a:ea typeface="+mj-ea"/>
              </a:rPr>
              <a:t> </a:t>
            </a:r>
            <a:r>
              <a:rPr lang="en-US" altLang="ja-JP" sz="3600" b="1" dirty="0" smtClean="0">
                <a:effectLst>
                  <a:outerShdw blurRad="38100" dist="38100" dir="2700000" algn="tl">
                    <a:srgbClr val="000000">
                      <a:alpha val="43137"/>
                    </a:srgbClr>
                  </a:outerShdw>
                </a:effectLst>
                <a:latin typeface="+mj-ea"/>
                <a:ea typeface="+mj-ea"/>
              </a:rPr>
              <a:t> 189</a:t>
            </a:r>
            <a:r>
              <a:rPr lang="ja-JP" altLang="en-US" sz="3600" b="1" dirty="0" smtClean="0">
                <a:effectLst>
                  <a:outerShdw blurRad="38100" dist="38100" dir="2700000" algn="tl">
                    <a:srgbClr val="000000">
                      <a:alpha val="43137"/>
                    </a:srgbClr>
                  </a:outerShdw>
                </a:effectLst>
                <a:latin typeface="+mj-ea"/>
                <a:ea typeface="+mj-ea"/>
              </a:rPr>
              <a:t>件</a:t>
            </a:r>
            <a:r>
              <a:rPr lang="ja-JP" altLang="en-US" sz="5400" b="1" dirty="0" smtClean="0">
                <a:solidFill>
                  <a:srgbClr val="0066FF"/>
                </a:solidFill>
              </a:rPr>
              <a:t>　　　　　　　　　　　　　　　　</a:t>
            </a:r>
            <a:endParaRPr lang="ja-JP" altLang="en-US" sz="2400" dirty="0" smtClean="0"/>
          </a:p>
        </p:txBody>
      </p:sp>
      <p:sp>
        <p:nvSpPr>
          <p:cNvPr id="13" name="Text Box 17"/>
          <p:cNvSpPr txBox="1">
            <a:spLocks noChangeArrowheads="1"/>
          </p:cNvSpPr>
          <p:nvPr/>
        </p:nvSpPr>
        <p:spPr bwMode="auto">
          <a:xfrm>
            <a:off x="332693" y="3815292"/>
            <a:ext cx="80486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90000"/>
              </a:spcBef>
              <a:buFontTx/>
              <a:buNone/>
              <a:defRPr/>
            </a:pPr>
            <a:r>
              <a:rPr lang="en-US" altLang="ja-JP" sz="2800" b="1" dirty="0" smtClean="0">
                <a:solidFill>
                  <a:srgbClr val="FF6600"/>
                </a:solidFill>
              </a:rPr>
              <a:t>●</a:t>
            </a:r>
            <a:r>
              <a:rPr lang="ja-JP" altLang="en-US" sz="2800" b="1" dirty="0" smtClean="0">
                <a:solidFill>
                  <a:srgbClr val="FF6600"/>
                </a:solidFill>
              </a:rPr>
              <a:t>　</a:t>
            </a:r>
            <a:r>
              <a:rPr lang="ja-JP" altLang="en-US" sz="2800" b="1" dirty="0" smtClean="0">
                <a:solidFill>
                  <a:srgbClr val="0066FF"/>
                </a:solidFill>
              </a:rPr>
              <a:t>受講者数</a:t>
            </a:r>
            <a:r>
              <a:rPr lang="ja-JP" altLang="en-US" sz="2800" b="1" dirty="0" smtClean="0"/>
              <a:t>　</a:t>
            </a:r>
            <a:r>
              <a:rPr lang="ja-JP" altLang="en-US" sz="2800" b="1" dirty="0">
                <a:latin typeface="+mj-ea"/>
                <a:ea typeface="+mj-ea"/>
              </a:rPr>
              <a:t>　</a:t>
            </a:r>
            <a:r>
              <a:rPr lang="en-US" altLang="ja-JP" sz="3600" b="1" dirty="0">
                <a:effectLst>
                  <a:outerShdw blurRad="38100" dist="38100" dir="2700000" algn="tl">
                    <a:srgbClr val="000000">
                      <a:alpha val="43137"/>
                    </a:srgbClr>
                  </a:outerShdw>
                </a:effectLst>
                <a:latin typeface="+mj-ea"/>
                <a:ea typeface="+mj-ea"/>
              </a:rPr>
              <a:t> </a:t>
            </a:r>
            <a:r>
              <a:rPr lang="en-US" altLang="ja-JP" sz="3600" b="1" dirty="0" smtClean="0">
                <a:effectLst>
                  <a:outerShdw blurRad="38100" dist="38100" dir="2700000" algn="tl">
                    <a:srgbClr val="000000">
                      <a:alpha val="43137"/>
                    </a:srgbClr>
                  </a:outerShdw>
                </a:effectLst>
                <a:latin typeface="+mj-ea"/>
                <a:ea typeface="+mj-ea"/>
              </a:rPr>
              <a:t>1,747</a:t>
            </a:r>
            <a:r>
              <a:rPr lang="ja-JP" altLang="en-US" sz="3600" b="1" dirty="0" smtClean="0">
                <a:effectLst>
                  <a:outerShdw blurRad="38100" dist="38100" dir="2700000" algn="tl">
                    <a:srgbClr val="000000">
                      <a:alpha val="43137"/>
                    </a:srgbClr>
                  </a:outerShdw>
                </a:effectLst>
                <a:latin typeface="+mj-ea"/>
                <a:ea typeface="+mj-ea"/>
              </a:rPr>
              <a:t>人</a:t>
            </a:r>
            <a:endParaRPr lang="ja-JP" altLang="en-US" sz="3600" dirty="0" smtClean="0">
              <a:effectLst>
                <a:outerShdw blurRad="38100" dist="38100" dir="2700000" algn="tl">
                  <a:srgbClr val="000000">
                    <a:alpha val="43137"/>
                  </a:srgbClr>
                </a:outerShdw>
              </a:effectLst>
              <a:latin typeface="+mj-ea"/>
              <a:ea typeface="+mj-ea"/>
            </a:endParaRPr>
          </a:p>
        </p:txBody>
      </p:sp>
      <p:sp>
        <p:nvSpPr>
          <p:cNvPr id="16" name="Text Box 4"/>
          <p:cNvSpPr txBox="1">
            <a:spLocks noChangeArrowheads="1"/>
          </p:cNvSpPr>
          <p:nvPr/>
        </p:nvSpPr>
        <p:spPr bwMode="auto">
          <a:xfrm>
            <a:off x="330533" y="983992"/>
            <a:ext cx="875028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90000"/>
              </a:spcBef>
              <a:buFontTx/>
              <a:buNone/>
              <a:defRPr/>
            </a:pPr>
            <a:r>
              <a:rPr lang="en-US" altLang="ja-JP" sz="2800" dirty="0" smtClean="0">
                <a:solidFill>
                  <a:srgbClr val="FF6600"/>
                </a:solidFill>
              </a:rPr>
              <a:t>●</a:t>
            </a:r>
            <a:r>
              <a:rPr lang="ja-JP" altLang="en-US" sz="2800" dirty="0" smtClean="0">
                <a:solidFill>
                  <a:srgbClr val="FF6600"/>
                </a:solidFill>
              </a:rPr>
              <a:t>　「親プロ」ファシリテーター養成講座</a:t>
            </a:r>
            <a:r>
              <a:rPr lang="ja-JP" altLang="en-US" sz="2800" b="1" dirty="0" smtClean="0">
                <a:solidFill>
                  <a:srgbClr val="0066FF"/>
                </a:solidFill>
              </a:rPr>
              <a:t>修了者数　</a:t>
            </a:r>
            <a:r>
              <a:rPr lang="en-US" altLang="ja-JP" sz="3600" b="1" dirty="0">
                <a:effectLst>
                  <a:outerShdw blurRad="38100" dist="38100" dir="2700000" algn="tl">
                    <a:srgbClr val="000000">
                      <a:alpha val="43137"/>
                    </a:srgbClr>
                  </a:outerShdw>
                </a:effectLst>
                <a:latin typeface="+mj-ea"/>
                <a:ea typeface="+mj-ea"/>
              </a:rPr>
              <a:t>54</a:t>
            </a:r>
            <a:r>
              <a:rPr lang="ja-JP" altLang="en-US" sz="3600" b="1" dirty="0" smtClean="0">
                <a:effectLst>
                  <a:outerShdw blurRad="38100" dist="38100" dir="2700000" algn="tl">
                    <a:srgbClr val="000000">
                      <a:alpha val="43137"/>
                    </a:srgbClr>
                  </a:outerShdw>
                </a:effectLst>
                <a:latin typeface="+mj-ea"/>
                <a:ea typeface="+mj-ea"/>
              </a:rPr>
              <a:t>名</a:t>
            </a:r>
            <a:r>
              <a:rPr lang="ja-JP" altLang="en-US" sz="2800" b="1" dirty="0">
                <a:solidFill>
                  <a:srgbClr val="0066FF"/>
                </a:solidFill>
              </a:rPr>
              <a:t>　</a:t>
            </a:r>
            <a:r>
              <a:rPr lang="ja-JP" altLang="en-US" sz="2800" b="1" dirty="0" smtClean="0">
                <a:solidFill>
                  <a:srgbClr val="0066FF"/>
                </a:solidFill>
              </a:rPr>
              <a:t>　　　　　　　　　　　　</a:t>
            </a:r>
            <a:r>
              <a:rPr lang="ja-JP" altLang="en-US" sz="5400" b="1" dirty="0" smtClean="0">
                <a:solidFill>
                  <a:srgbClr val="0066FF"/>
                </a:solidFill>
              </a:rPr>
              <a:t>　　　　　　　　　　　　　　　　　</a:t>
            </a:r>
            <a:endParaRPr lang="ja-JP" altLang="en-US" sz="2400" dirty="0" smtClean="0"/>
          </a:p>
        </p:txBody>
      </p:sp>
      <p:sp>
        <p:nvSpPr>
          <p:cNvPr id="4" name="正方形/長方形 3"/>
          <p:cNvSpPr/>
          <p:nvPr/>
        </p:nvSpPr>
        <p:spPr>
          <a:xfrm>
            <a:off x="845008" y="3168961"/>
            <a:ext cx="7903456" cy="646331"/>
          </a:xfrm>
          <a:prstGeom prst="rect">
            <a:avLst/>
          </a:prstGeom>
        </p:spPr>
        <p:txBody>
          <a:bodyPr wrap="square">
            <a:spAutoFit/>
          </a:bodyPr>
          <a:lstStyle/>
          <a:p>
            <a:r>
              <a:rPr lang="ja-JP" altLang="en-US" b="1" dirty="0" smtClean="0">
                <a:latin typeface="+mj-ea"/>
              </a:rPr>
              <a:t>広島市、呉市、尾道市、福山市、府中市、三次市、庄原市、東広島市、廿日市市、府中町、北広島町、世羅町、神石高原町</a:t>
            </a:r>
            <a:endParaRPr lang="ja-JP" altLang="en-US" dirty="0"/>
          </a:p>
        </p:txBody>
      </p:sp>
      <p:sp>
        <p:nvSpPr>
          <p:cNvPr id="17" name="正方形/長方形 16"/>
          <p:cNvSpPr/>
          <p:nvPr/>
        </p:nvSpPr>
        <p:spPr>
          <a:xfrm>
            <a:off x="839667" y="1731704"/>
            <a:ext cx="7234468" cy="646331"/>
          </a:xfrm>
          <a:prstGeom prst="rect">
            <a:avLst/>
          </a:prstGeom>
        </p:spPr>
        <p:txBody>
          <a:bodyPr wrap="square">
            <a:spAutoFit/>
          </a:bodyPr>
          <a:lstStyle/>
          <a:p>
            <a:r>
              <a:rPr lang="ja-JP" altLang="en-US" b="1" dirty="0" smtClean="0">
                <a:latin typeface="+mj-ea"/>
              </a:rPr>
              <a:t>福山市（</a:t>
            </a:r>
            <a:r>
              <a:rPr lang="en-US" altLang="ja-JP" b="1" dirty="0" smtClean="0">
                <a:latin typeface="+mj-ea"/>
              </a:rPr>
              <a:t>11</a:t>
            </a:r>
            <a:r>
              <a:rPr lang="ja-JP" altLang="en-US" b="1" dirty="0" smtClean="0">
                <a:latin typeface="+mj-ea"/>
              </a:rPr>
              <a:t>名）、府中市（６名）、三次市（</a:t>
            </a:r>
            <a:r>
              <a:rPr lang="ja-JP" altLang="en-US" b="1" dirty="0">
                <a:latin typeface="+mj-ea"/>
              </a:rPr>
              <a:t>２</a:t>
            </a:r>
            <a:r>
              <a:rPr lang="ja-JP" altLang="en-US" b="1" dirty="0" smtClean="0">
                <a:latin typeface="+mj-ea"/>
              </a:rPr>
              <a:t>名）、庄原市（</a:t>
            </a:r>
            <a:r>
              <a:rPr lang="ja-JP" altLang="en-US" b="1" dirty="0">
                <a:latin typeface="+mj-ea"/>
              </a:rPr>
              <a:t>２</a:t>
            </a:r>
            <a:r>
              <a:rPr lang="ja-JP" altLang="en-US" b="1" dirty="0" smtClean="0">
                <a:latin typeface="+mj-ea"/>
              </a:rPr>
              <a:t>名）、東広島市（</a:t>
            </a:r>
            <a:r>
              <a:rPr lang="en-US" altLang="ja-JP" b="1" dirty="0" smtClean="0">
                <a:latin typeface="+mj-ea"/>
              </a:rPr>
              <a:t>23</a:t>
            </a:r>
            <a:r>
              <a:rPr lang="ja-JP" altLang="en-US" b="1" dirty="0" smtClean="0">
                <a:latin typeface="+mj-ea"/>
              </a:rPr>
              <a:t>名）、府中町（６名）、世羅町（４名）</a:t>
            </a:r>
            <a:endParaRPr lang="ja-JP" altLang="en-US" dirty="0"/>
          </a:p>
        </p:txBody>
      </p:sp>
    </p:spTree>
    <p:extLst>
      <p:ext uri="{BB962C8B-B14F-4D97-AF65-F5344CB8AC3E}">
        <p14:creationId xmlns:p14="http://schemas.microsoft.com/office/powerpoint/2010/main" val="886148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4"/>
          <p:cNvSpPr>
            <a:spLocks noChangeArrowheads="1"/>
          </p:cNvSpPr>
          <p:nvPr/>
        </p:nvSpPr>
        <p:spPr bwMode="auto">
          <a:xfrm>
            <a:off x="5575523" y="4331834"/>
            <a:ext cx="33829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ja-JP" altLang="en-US" sz="1400" smtClean="0">
                <a:latin typeface="メイリオ" panose="020B0604030504040204" pitchFamily="50" charset="-128"/>
                <a:ea typeface="メイリオ" panose="020B0604030504040204" pitchFamily="50" charset="-128"/>
              </a:rPr>
              <a:t>（</a:t>
            </a:r>
            <a:r>
              <a:rPr lang="ja-JP" altLang="en-US" sz="1400" smtClean="0">
                <a:latin typeface="メイリオ" panose="020B0604030504040204" pitchFamily="50" charset="-128"/>
                <a:ea typeface="メイリオ" panose="020B0604030504040204" pitchFamily="50" charset="-128"/>
              </a:rPr>
              <a:t>令和</a:t>
            </a:r>
            <a:r>
              <a:rPr lang="ja-JP" altLang="en-US" sz="1400" dirty="0">
                <a:latin typeface="メイリオ" panose="020B0604030504040204" pitchFamily="50" charset="-128"/>
                <a:ea typeface="メイリオ" panose="020B0604030504040204" pitchFamily="50" charset="-128"/>
              </a:rPr>
              <a:t>４</a:t>
            </a:r>
            <a:r>
              <a:rPr lang="ja-JP" altLang="en-US" sz="1400" smtClean="0">
                <a:latin typeface="メイリオ" panose="020B0604030504040204" pitchFamily="50" charset="-128"/>
                <a:ea typeface="メイリオ" panose="020B0604030504040204" pitchFamily="50" charset="-128"/>
              </a:rPr>
              <a:t>年度</a:t>
            </a:r>
            <a:r>
              <a:rPr lang="ja-JP" altLang="en-US" sz="1400" dirty="0" smtClean="0">
                <a:latin typeface="メイリオ" panose="020B0604030504040204" pitchFamily="50" charset="-128"/>
                <a:ea typeface="メイリオ" panose="020B0604030504040204" pitchFamily="50" charset="-128"/>
              </a:rPr>
              <a:t>講座実施後のアンケート結果から）</a:t>
            </a:r>
          </a:p>
        </p:txBody>
      </p:sp>
      <p:grpSp>
        <p:nvGrpSpPr>
          <p:cNvPr id="9" name="グループ化 8"/>
          <p:cNvGrpSpPr/>
          <p:nvPr/>
        </p:nvGrpSpPr>
        <p:grpSpPr>
          <a:xfrm>
            <a:off x="663680" y="5413224"/>
            <a:ext cx="7816640" cy="1123514"/>
            <a:chOff x="-178112" y="5413224"/>
            <a:chExt cx="7816640" cy="1123514"/>
          </a:xfrm>
        </p:grpSpPr>
        <p:sp>
          <p:nvSpPr>
            <p:cNvPr id="29" name="角丸四角形 28"/>
            <p:cNvSpPr/>
            <p:nvPr/>
          </p:nvSpPr>
          <p:spPr>
            <a:xfrm>
              <a:off x="390010" y="5413224"/>
              <a:ext cx="7248518" cy="112351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ct val="50000"/>
                </a:spcBef>
              </a:pPr>
              <a:endParaRPr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11" name="Rectangle 46"/>
            <p:cNvSpPr>
              <a:spLocks noChangeArrowheads="1"/>
            </p:cNvSpPr>
            <p:nvPr/>
          </p:nvSpPr>
          <p:spPr bwMode="auto">
            <a:xfrm>
              <a:off x="-178112" y="5579324"/>
              <a:ext cx="781664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10000"/>
                </a:lnSpc>
                <a:spcBef>
                  <a:spcPct val="0"/>
                </a:spcBef>
                <a:buFontTx/>
                <a:buNone/>
              </a:pPr>
              <a:r>
                <a:rPr lang="ja-JP" altLang="en-US" sz="2800" b="1" dirty="0">
                  <a:solidFill>
                    <a:srgbClr val="FF0000"/>
                  </a:solidFill>
                  <a:latin typeface="メイリオ" panose="020B0604030504040204" pitchFamily="50" charset="-128"/>
                  <a:ea typeface="メイリオ" panose="020B0604030504040204" pitchFamily="50" charset="-128"/>
                </a:rPr>
                <a:t>　　</a:t>
              </a:r>
              <a:r>
                <a:rPr lang="en-US" altLang="ja-JP" sz="4000" b="1" dirty="0" smtClean="0">
                  <a:ln>
                    <a:solidFill>
                      <a:sysClr val="windowText" lastClr="000000"/>
                    </a:solidFill>
                  </a:ln>
                  <a:solidFill>
                    <a:srgbClr val="FF0000"/>
                  </a:solidFill>
                  <a:latin typeface="メイリオ" panose="020B0604030504040204" pitchFamily="50" charset="-128"/>
                  <a:ea typeface="メイリオ" panose="020B0604030504040204" pitchFamily="50" charset="-128"/>
                </a:rPr>
                <a:t>87</a:t>
              </a:r>
              <a:r>
                <a:rPr lang="ja-JP" altLang="en-US" sz="4000" b="1" dirty="0" smtClean="0">
                  <a:ln>
                    <a:solidFill>
                      <a:sysClr val="windowText" lastClr="000000"/>
                    </a:solidFill>
                  </a:ln>
                  <a:solidFill>
                    <a:srgbClr val="FF0000"/>
                  </a:solidFill>
                  <a:latin typeface="メイリオ" panose="020B0604030504040204" pitchFamily="50" charset="-128"/>
                  <a:ea typeface="メイリオ" panose="020B0604030504040204" pitchFamily="50" charset="-128"/>
                </a:rPr>
                <a:t>％</a:t>
              </a:r>
              <a:r>
                <a:rPr lang="ja-JP" altLang="en-US" sz="2800" b="1" dirty="0" smtClean="0">
                  <a:latin typeface="メイリオ" panose="020B0604030504040204" pitchFamily="50" charset="-128"/>
                  <a:ea typeface="メイリオ" panose="020B0604030504040204" pitchFamily="50" charset="-128"/>
                </a:rPr>
                <a:t>を</a:t>
              </a:r>
              <a:r>
                <a:rPr lang="ja-JP" altLang="en-US" sz="2800" b="1" dirty="0">
                  <a:latin typeface="メイリオ" panose="020B0604030504040204" pitchFamily="50" charset="-128"/>
                  <a:ea typeface="メイリオ" panose="020B0604030504040204" pitchFamily="50" charset="-128"/>
                </a:rPr>
                <a:t>超える参加者が子育ての安心感</a:t>
              </a:r>
              <a:r>
                <a:rPr lang="ja-JP" altLang="en-US" sz="2800" b="1" dirty="0" smtClean="0">
                  <a:latin typeface="メイリオ" panose="020B0604030504040204" pitchFamily="50" charset="-128"/>
                  <a:ea typeface="メイリオ" panose="020B0604030504040204" pitchFamily="50" charset="-128"/>
                </a:rPr>
                <a:t>が</a:t>
              </a:r>
              <a:endParaRPr lang="en-US" altLang="ja-JP" sz="2800" b="1" dirty="0" smtClean="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2800" b="1" dirty="0" smtClean="0">
                  <a:latin typeface="メイリオ" panose="020B0604030504040204" pitchFamily="50" charset="-128"/>
                  <a:ea typeface="メイリオ" panose="020B0604030504040204" pitchFamily="50" charset="-128"/>
                </a:rPr>
                <a:t>　　高まったと感じて</a:t>
              </a:r>
              <a:r>
                <a:rPr lang="ja-JP" altLang="en-US" sz="2800" b="1" dirty="0">
                  <a:latin typeface="メイリオ" panose="020B0604030504040204" pitchFamily="50" charset="-128"/>
                  <a:ea typeface="メイリオ" panose="020B0604030504040204" pitchFamily="50" charset="-128"/>
                </a:rPr>
                <a:t>います。</a:t>
              </a:r>
            </a:p>
          </p:txBody>
        </p:sp>
      </p:grpSp>
      <p:sp>
        <p:nvSpPr>
          <p:cNvPr id="24" name="角丸四角形 23"/>
          <p:cNvSpPr/>
          <p:nvPr/>
        </p:nvSpPr>
        <p:spPr>
          <a:xfrm>
            <a:off x="2469704" y="900121"/>
            <a:ext cx="4204592" cy="48412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ct val="50000"/>
              </a:spcBef>
            </a:pPr>
            <a:r>
              <a:rPr lang="ja-JP" altLang="en-US" sz="2400" b="1" dirty="0">
                <a:solidFill>
                  <a:schemeClr val="tx1"/>
                </a:solidFill>
                <a:latin typeface="メイリオ" panose="020B0604030504040204" pitchFamily="50" charset="-128"/>
                <a:ea typeface="メイリオ" panose="020B0604030504040204" pitchFamily="50" charset="-128"/>
              </a:rPr>
              <a:t>子育て等に関する不安や悩み</a:t>
            </a:r>
          </a:p>
        </p:txBody>
      </p:sp>
      <p:sp>
        <p:nvSpPr>
          <p:cNvPr id="25" name="テキスト ボックス 24"/>
          <p:cNvSpPr txBox="1"/>
          <p:nvPr/>
        </p:nvSpPr>
        <p:spPr>
          <a:xfrm>
            <a:off x="6255584" y="1667770"/>
            <a:ext cx="2702901" cy="1015663"/>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不安感が高まったまたは大いに高まった</a:t>
            </a:r>
            <a:r>
              <a:rPr kumimoji="1" lang="ja-JP" altLang="en-US" sz="2000" b="1" dirty="0" smtClean="0">
                <a:latin typeface="メイリオ" panose="020B0604030504040204" pitchFamily="50" charset="-128"/>
                <a:ea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rPr>
              <a:t>0.</a:t>
            </a:r>
            <a:r>
              <a:rPr lang="ja-JP" altLang="en-US" sz="2000" b="1" dirty="0" smtClean="0">
                <a:latin typeface="メイリオ" panose="020B0604030504040204" pitchFamily="50" charset="-128"/>
                <a:ea typeface="メイリオ" panose="020B0604030504040204" pitchFamily="50" charset="-128"/>
              </a:rPr>
              <a:t>６</a:t>
            </a:r>
            <a:r>
              <a:rPr kumimoji="1" lang="en-US" altLang="ja-JP" sz="2000" b="1" dirty="0" smtClean="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447617" y="1667771"/>
            <a:ext cx="1568370" cy="830997"/>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変化なし</a:t>
            </a:r>
            <a:r>
              <a:rPr kumimoji="1" lang="ja-JP" altLang="en-US" sz="2400" b="1" dirty="0" smtClean="0">
                <a:latin typeface="メイリオ" panose="020B0604030504040204" pitchFamily="50" charset="-128"/>
                <a:ea typeface="メイリオ" panose="020B0604030504040204" pitchFamily="50" charset="-128"/>
              </a:rPr>
              <a:t>　</a:t>
            </a:r>
            <a:r>
              <a:rPr kumimoji="1" lang="en-US" altLang="ja-JP" sz="2400" b="1" dirty="0" smtClean="0">
                <a:latin typeface="メイリオ" panose="020B0604030504040204" pitchFamily="50" charset="-128"/>
                <a:ea typeface="メイリオ" panose="020B0604030504040204" pitchFamily="50" charset="-128"/>
              </a:rPr>
              <a:t>12.2%</a:t>
            </a:r>
            <a:endParaRPr kumimoji="1" lang="ja-JP" altLang="en-US" sz="2400" b="1"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835200" y="4780790"/>
            <a:ext cx="7985560" cy="646331"/>
          </a:xfrm>
          <a:prstGeom prst="rect">
            <a:avLst/>
          </a:prstGeom>
          <a:noFill/>
        </p:spPr>
        <p:txBody>
          <a:bodyPr wrap="square" rtlCol="0">
            <a:spAutoFit/>
          </a:bodyPr>
          <a:lstStyle/>
          <a:p>
            <a:r>
              <a:rPr lang="ja-JP" altLang="en-US" sz="2400" b="1" dirty="0" smtClean="0">
                <a:latin typeface="メイリオ" panose="020B0604030504040204" pitchFamily="50" charset="-128"/>
                <a:ea typeface="メイリオ" panose="020B0604030504040204" pitchFamily="50" charset="-128"/>
              </a:rPr>
              <a:t>安心感が</a:t>
            </a:r>
            <a:r>
              <a:rPr lang="ja-JP" altLang="en-US" sz="2400" b="1" dirty="0">
                <a:latin typeface="メイリオ" panose="020B0604030504040204" pitchFamily="50" charset="-128"/>
                <a:ea typeface="メイリオ" panose="020B0604030504040204" pitchFamily="50" charset="-128"/>
              </a:rPr>
              <a:t>大い</a:t>
            </a:r>
            <a:r>
              <a:rPr lang="ja-JP" altLang="en-US" sz="2400" b="1" dirty="0" smtClean="0">
                <a:latin typeface="メイリオ" panose="020B0604030504040204" pitchFamily="50" charset="-128"/>
                <a:ea typeface="メイリオ" panose="020B0604030504040204" pitchFamily="50" charset="-128"/>
              </a:rPr>
              <a:t>に高まった又は高まった</a:t>
            </a:r>
            <a:r>
              <a:rPr kumimoji="1" lang="ja-JP" altLang="en-US" sz="2400" b="1" dirty="0" smtClean="0">
                <a:latin typeface="メイリオ" panose="020B0604030504040204" pitchFamily="50" charset="-128"/>
                <a:ea typeface="メイリオ" panose="020B0604030504040204" pitchFamily="50" charset="-128"/>
              </a:rPr>
              <a:t>　</a:t>
            </a:r>
            <a:r>
              <a:rPr lang="en-US" altLang="ja-JP" sz="3600" b="1" dirty="0" smtClean="0">
                <a:solidFill>
                  <a:srgbClr val="FF0000"/>
                </a:solidFill>
                <a:latin typeface="メイリオ" panose="020B0604030504040204" pitchFamily="50" charset="-128"/>
                <a:ea typeface="メイリオ" panose="020B0604030504040204" pitchFamily="50" charset="-128"/>
              </a:rPr>
              <a:t>87.2</a:t>
            </a:r>
            <a:r>
              <a:rPr kumimoji="1" lang="en-US" altLang="ja-JP" sz="3600" b="1" dirty="0" smtClean="0">
                <a:solidFill>
                  <a:srgbClr val="FF0000"/>
                </a:solidFill>
                <a:latin typeface="メイリオ" panose="020B0604030504040204" pitchFamily="50" charset="-128"/>
                <a:ea typeface="メイリオ" panose="020B0604030504040204" pitchFamily="50" charset="-128"/>
              </a:rPr>
              <a:t>%</a:t>
            </a:r>
            <a:endParaRPr kumimoji="1" lang="ja-JP" altLang="en-US" sz="3600" b="1" dirty="0">
              <a:solidFill>
                <a:srgbClr val="FF0000"/>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メイリオ" panose="020B0604030504040204" pitchFamily="50" charset="-128"/>
                <a:ea typeface="メイリオ" panose="020B0604030504040204" pitchFamily="50" charset="-128"/>
              </a:rPr>
              <a:t>講座参加者の声（１）</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3331445281"/>
              </p:ext>
            </p:extLst>
          </p:nvPr>
        </p:nvGraphicFramePr>
        <p:xfrm>
          <a:off x="2735448" y="1667770"/>
          <a:ext cx="3262127" cy="2939155"/>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AutoShape 16"/>
          <p:cNvCxnSpPr>
            <a:cxnSpLocks noChangeShapeType="1"/>
          </p:cNvCxnSpPr>
          <p:nvPr/>
        </p:nvCxnSpPr>
        <p:spPr bwMode="auto">
          <a:xfrm flipH="1" flipV="1">
            <a:off x="4119298" y="2057382"/>
            <a:ext cx="2059863" cy="67672"/>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cxnSp>
        <p:nvCxnSpPr>
          <p:cNvPr id="19" name="AutoShape 18"/>
          <p:cNvCxnSpPr>
            <a:cxnSpLocks noChangeShapeType="1"/>
          </p:cNvCxnSpPr>
          <p:nvPr/>
        </p:nvCxnSpPr>
        <p:spPr bwMode="auto">
          <a:xfrm>
            <a:off x="1685856" y="2125054"/>
            <a:ext cx="2104480" cy="34296"/>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cxnSp>
        <p:nvCxnSpPr>
          <p:cNvPr id="13" name="AutoShape 12"/>
          <p:cNvCxnSpPr>
            <a:cxnSpLocks noChangeShapeType="1"/>
          </p:cNvCxnSpPr>
          <p:nvPr/>
        </p:nvCxnSpPr>
        <p:spPr bwMode="auto">
          <a:xfrm flipH="1" flipV="1">
            <a:off x="4366511" y="3571101"/>
            <a:ext cx="489551" cy="1275073"/>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6070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612" y="4996388"/>
            <a:ext cx="829069" cy="97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正方形/長方形 30"/>
          <p:cNvSpPr/>
          <p:nvPr/>
        </p:nvSpPr>
        <p:spPr>
          <a:xfrm>
            <a:off x="8234063" y="5135419"/>
            <a:ext cx="225088" cy="303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8" name="正方形/長方形 47"/>
          <p:cNvSpPr/>
          <p:nvPr/>
        </p:nvSpPr>
        <p:spPr>
          <a:xfrm>
            <a:off x="9075990" y="4996388"/>
            <a:ext cx="225088" cy="303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9" name="正方形/長方形 48"/>
          <p:cNvSpPr/>
          <p:nvPr/>
        </p:nvSpPr>
        <p:spPr>
          <a:xfrm>
            <a:off x="8888896" y="5712461"/>
            <a:ext cx="412182" cy="303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0" name="正方形/長方形 49"/>
          <p:cNvSpPr/>
          <p:nvPr/>
        </p:nvSpPr>
        <p:spPr>
          <a:xfrm rot="19997497">
            <a:off x="7934424" y="5589723"/>
            <a:ext cx="412182" cy="303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3" name="正方形/長方形 32"/>
          <p:cNvSpPr/>
          <p:nvPr/>
        </p:nvSpPr>
        <p:spPr>
          <a:xfrm>
            <a:off x="8636278" y="1451241"/>
            <a:ext cx="314017" cy="128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4" name="正方形/長方形 33"/>
          <p:cNvSpPr/>
          <p:nvPr/>
        </p:nvSpPr>
        <p:spPr>
          <a:xfrm>
            <a:off x="8236870" y="1441354"/>
            <a:ext cx="314017" cy="128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9755" y="1515250"/>
            <a:ext cx="695199" cy="92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正方形/長方形 24"/>
          <p:cNvSpPr/>
          <p:nvPr/>
        </p:nvSpPr>
        <p:spPr>
          <a:xfrm>
            <a:off x="8249755" y="2410400"/>
            <a:ext cx="55615" cy="5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正方形/長方形 31"/>
          <p:cNvSpPr/>
          <p:nvPr/>
        </p:nvSpPr>
        <p:spPr>
          <a:xfrm>
            <a:off x="8827912" y="2308867"/>
            <a:ext cx="122383" cy="128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正方形/長方形 34"/>
          <p:cNvSpPr/>
          <p:nvPr/>
        </p:nvSpPr>
        <p:spPr>
          <a:xfrm>
            <a:off x="8079861" y="1505363"/>
            <a:ext cx="314017" cy="128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6" name="正方形/長方形 35"/>
          <p:cNvSpPr/>
          <p:nvPr/>
        </p:nvSpPr>
        <p:spPr>
          <a:xfrm>
            <a:off x="8818557" y="1515459"/>
            <a:ext cx="162351" cy="128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9" name="正方形/長方形 38"/>
          <p:cNvSpPr/>
          <p:nvPr/>
        </p:nvSpPr>
        <p:spPr>
          <a:xfrm>
            <a:off x="8636278" y="1451241"/>
            <a:ext cx="252825" cy="128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正方形/長方形 39"/>
          <p:cNvSpPr/>
          <p:nvPr/>
        </p:nvSpPr>
        <p:spPr>
          <a:xfrm>
            <a:off x="8383580" y="1435430"/>
            <a:ext cx="162351" cy="128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 name="Rectangle 6"/>
          <p:cNvSpPr>
            <a:spLocks noChangeArrowheads="1"/>
          </p:cNvSpPr>
          <p:nvPr/>
        </p:nvSpPr>
        <p:spPr bwMode="auto">
          <a:xfrm>
            <a:off x="5035792" y="6138765"/>
            <a:ext cx="35290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（講座実施後のアンケート結果から）</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74" y="3356053"/>
            <a:ext cx="8096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516286" y="3304376"/>
            <a:ext cx="16728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3" name="正方形/長方形 42"/>
          <p:cNvSpPr/>
          <p:nvPr/>
        </p:nvSpPr>
        <p:spPr>
          <a:xfrm>
            <a:off x="854870" y="3808432"/>
            <a:ext cx="16728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4" name="正方形/長方形 43"/>
          <p:cNvSpPr/>
          <p:nvPr/>
        </p:nvSpPr>
        <p:spPr>
          <a:xfrm>
            <a:off x="111473" y="4168472"/>
            <a:ext cx="827037"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5" name="正方形/長方形 44"/>
          <p:cNvSpPr/>
          <p:nvPr/>
        </p:nvSpPr>
        <p:spPr>
          <a:xfrm>
            <a:off x="107504" y="4059877"/>
            <a:ext cx="16728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3" name="角丸四角形吹き出し 52"/>
          <p:cNvSpPr/>
          <p:nvPr/>
        </p:nvSpPr>
        <p:spPr>
          <a:xfrm>
            <a:off x="1063241" y="2635122"/>
            <a:ext cx="7560000" cy="1435178"/>
          </a:xfrm>
          <a:prstGeom prst="wedgeRoundRectCallout">
            <a:avLst>
              <a:gd name="adj1" fmla="val -52480"/>
              <a:gd name="adj2" fmla="val 27648"/>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algn="just">
              <a:lnSpc>
                <a:spcPts val="3000"/>
              </a:lnSpc>
              <a:spcAft>
                <a:spcPts val="0"/>
              </a:spcAft>
            </a:pPr>
            <a:r>
              <a:rPr lang="ja-JP" altLang="en-US" sz="2400" b="1" kern="0" dirty="0" smtClean="0">
                <a:solidFill>
                  <a:schemeClr val="bg1"/>
                </a:solidFill>
                <a:latin typeface="メイリオ" panose="020B0604030504040204" pitchFamily="50" charset="-128"/>
                <a:ea typeface="メイリオ" panose="020B0604030504040204" pitchFamily="50" charset="-128"/>
                <a:cs typeface="Times New Roman"/>
              </a:rPr>
              <a:t>　</a:t>
            </a:r>
            <a:r>
              <a:rPr lang="ja-JP" altLang="ja-JP" sz="2400" b="1" kern="0" dirty="0" smtClean="0">
                <a:solidFill>
                  <a:schemeClr val="bg1"/>
                </a:solidFill>
                <a:latin typeface="メイリオ" panose="020B0604030504040204" pitchFamily="50" charset="-128"/>
                <a:ea typeface="メイリオ" panose="020B0604030504040204" pitchFamily="50" charset="-128"/>
                <a:cs typeface="Times New Roman"/>
              </a:rPr>
              <a:t>子</a:t>
            </a:r>
            <a:r>
              <a:rPr lang="ja-JP" altLang="ja-JP" sz="2400" b="1" kern="0" dirty="0">
                <a:solidFill>
                  <a:schemeClr val="bg1"/>
                </a:solidFill>
                <a:latin typeface="メイリオ" panose="020B0604030504040204" pitchFamily="50" charset="-128"/>
                <a:ea typeface="メイリオ" panose="020B0604030504040204" pitchFamily="50" charset="-128"/>
                <a:cs typeface="Times New Roman"/>
              </a:rPr>
              <a:t>育ての先輩のお話を伺えたのがとても良かったです。自分は笑顔で</a:t>
            </a:r>
            <a:r>
              <a:rPr lang="ja-JP" altLang="ja-JP" sz="2400" b="1" kern="0" dirty="0" smtClean="0">
                <a:solidFill>
                  <a:schemeClr val="bg1"/>
                </a:solidFill>
                <a:latin typeface="メイリオ" panose="020B0604030504040204" pitchFamily="50" charset="-128"/>
                <a:ea typeface="メイリオ" panose="020B0604030504040204" pitchFamily="50" charset="-128"/>
                <a:cs typeface="Times New Roman"/>
              </a:rPr>
              <a:t>、</a:t>
            </a:r>
            <a:r>
              <a:rPr lang="ja-JP" altLang="en-US" sz="2400" b="1" kern="0" dirty="0" smtClean="0">
                <a:solidFill>
                  <a:schemeClr val="bg1"/>
                </a:solidFill>
                <a:latin typeface="メイリオ" panose="020B0604030504040204" pitchFamily="50" charset="-128"/>
                <a:ea typeface="メイリオ" panose="020B0604030504040204" pitchFamily="50" charset="-128"/>
                <a:cs typeface="Times New Roman"/>
              </a:rPr>
              <a:t>子供</a:t>
            </a:r>
            <a:r>
              <a:rPr lang="ja-JP" altLang="ja-JP" sz="2400" b="1" kern="0" dirty="0" smtClean="0">
                <a:solidFill>
                  <a:schemeClr val="bg1"/>
                </a:solidFill>
                <a:latin typeface="メイリオ" panose="020B0604030504040204" pitchFamily="50" charset="-128"/>
                <a:ea typeface="メイリオ" panose="020B0604030504040204" pitchFamily="50" charset="-128"/>
                <a:cs typeface="Times New Roman"/>
              </a:rPr>
              <a:t>を</a:t>
            </a:r>
            <a:r>
              <a:rPr lang="ja-JP" altLang="ja-JP" sz="2400" b="1" kern="0" dirty="0">
                <a:solidFill>
                  <a:schemeClr val="bg1"/>
                </a:solidFill>
                <a:latin typeface="メイリオ" panose="020B0604030504040204" pitchFamily="50" charset="-128"/>
                <a:ea typeface="メイリオ" panose="020B0604030504040204" pitchFamily="50" charset="-128"/>
                <a:cs typeface="Times New Roman"/>
              </a:rPr>
              <a:t>信じて、子育てしようと思います。</a:t>
            </a:r>
          </a:p>
        </p:txBody>
      </p:sp>
      <p:sp>
        <p:nvSpPr>
          <p:cNvPr id="27" name="正方形/長方形 26"/>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メイリオ" panose="020B0604030504040204" pitchFamily="50" charset="-128"/>
                <a:ea typeface="メイリオ" panose="020B0604030504040204" pitchFamily="50" charset="-128"/>
              </a:rPr>
              <a:t>講座参加者の声（２）</a:t>
            </a:r>
            <a:endParaRPr kumimoji="1" lang="ja-JP" altLang="en-US" sz="3200" b="1" dirty="0">
              <a:latin typeface="メイリオ" panose="020B0604030504040204" pitchFamily="50" charset="-128"/>
              <a:ea typeface="メイリオ" panose="020B0604030504040204" pitchFamily="50" charset="-128"/>
            </a:endParaRPr>
          </a:p>
        </p:txBody>
      </p:sp>
      <p:sp>
        <p:nvSpPr>
          <p:cNvPr id="26" name="角丸四角形吹き出し 25"/>
          <p:cNvSpPr/>
          <p:nvPr/>
        </p:nvSpPr>
        <p:spPr>
          <a:xfrm>
            <a:off x="363431" y="1179120"/>
            <a:ext cx="7560000" cy="1026853"/>
          </a:xfrm>
          <a:prstGeom prst="wedgeRoundRectCallout">
            <a:avLst>
              <a:gd name="adj1" fmla="val 53079"/>
              <a:gd name="adj2" fmla="val 24033"/>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algn="just">
              <a:lnSpc>
                <a:spcPts val="3000"/>
              </a:lnSpc>
            </a:pPr>
            <a:r>
              <a:rPr lang="ja-JP" altLang="en-US" sz="2400" b="1" kern="0" dirty="0" smtClean="0">
                <a:solidFill>
                  <a:schemeClr val="bg1"/>
                </a:solidFill>
                <a:latin typeface="メイリオ" panose="020B0604030504040204" pitchFamily="50" charset="-128"/>
                <a:ea typeface="メイリオ" panose="020B0604030504040204" pitchFamily="50" charset="-128"/>
                <a:cs typeface="Times New Roman"/>
              </a:rPr>
              <a:t>　</a:t>
            </a:r>
            <a:r>
              <a:rPr lang="ja-JP" altLang="en-US" sz="2400" b="1" kern="0" dirty="0">
                <a:solidFill>
                  <a:schemeClr val="bg1"/>
                </a:solidFill>
                <a:latin typeface="メイリオ" panose="020B0604030504040204" pitchFamily="50" charset="-128"/>
                <a:ea typeface="メイリオ" panose="020B0604030504040204" pitchFamily="50" charset="-128"/>
                <a:cs typeface="Times New Roman"/>
              </a:rPr>
              <a:t>子育て中のお母さん、お父さんの悩みが聞けて共感することができた。</a:t>
            </a:r>
            <a:endParaRPr lang="ja-JP" altLang="ja-JP" sz="2400" b="1" kern="0" dirty="0">
              <a:solidFill>
                <a:schemeClr val="bg1"/>
              </a:solidFill>
              <a:latin typeface="メイリオ" panose="020B0604030504040204" pitchFamily="50" charset="-128"/>
              <a:ea typeface="メイリオ" panose="020B0604030504040204" pitchFamily="50" charset="-128"/>
              <a:cs typeface="Times New Roman"/>
            </a:endParaRPr>
          </a:p>
        </p:txBody>
      </p:sp>
      <p:sp>
        <p:nvSpPr>
          <p:cNvPr id="28" name="角丸四角形吹き出し 27"/>
          <p:cNvSpPr/>
          <p:nvPr/>
        </p:nvSpPr>
        <p:spPr>
          <a:xfrm>
            <a:off x="415636" y="4739178"/>
            <a:ext cx="7631334" cy="1026853"/>
          </a:xfrm>
          <a:prstGeom prst="wedgeRoundRectCallout">
            <a:avLst>
              <a:gd name="adj1" fmla="val 53079"/>
              <a:gd name="adj2" fmla="val 24033"/>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algn="just">
              <a:lnSpc>
                <a:spcPts val="3000"/>
              </a:lnSpc>
            </a:pPr>
            <a:r>
              <a:rPr lang="ja-JP" altLang="en-US" sz="2400" b="1" kern="0" dirty="0" smtClean="0">
                <a:solidFill>
                  <a:schemeClr val="bg1"/>
                </a:solidFill>
                <a:latin typeface="メイリオ" panose="020B0604030504040204" pitchFamily="50" charset="-128"/>
                <a:ea typeface="メイリオ" panose="020B0604030504040204" pitchFamily="50" charset="-128"/>
                <a:cs typeface="Times New Roman"/>
              </a:rPr>
              <a:t>　このプログラムをする人がどんどん増えていくと、いい地域・市・国になると思う。</a:t>
            </a:r>
            <a:endParaRPr lang="ja-JP" altLang="ja-JP" sz="2400" b="1" kern="0" dirty="0">
              <a:solidFill>
                <a:schemeClr val="bg1"/>
              </a:solidFill>
              <a:latin typeface="メイリオ" panose="020B0604030504040204" pitchFamily="50" charset="-128"/>
              <a:ea typeface="メイリオ" panose="020B0604030504040204" pitchFamily="50" charset="-128"/>
              <a:cs typeface="Times New Roman"/>
            </a:endParaRPr>
          </a:p>
        </p:txBody>
      </p:sp>
    </p:spTree>
    <p:extLst>
      <p:ext uri="{BB962C8B-B14F-4D97-AF65-F5344CB8AC3E}">
        <p14:creationId xmlns:p14="http://schemas.microsoft.com/office/powerpoint/2010/main" val="1687242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182657" y="903625"/>
          <a:ext cx="8838815" cy="4364846"/>
        </p:xfrm>
        <a:graphic>
          <a:graphicData uri="http://schemas.openxmlformats.org/drawingml/2006/table">
            <a:tbl>
              <a:tblPr firstRow="1" bandRow="1">
                <a:tableStyleId>{5FD0F851-EC5A-4D38-B0AD-8093EC10F338}</a:tableStyleId>
              </a:tblPr>
              <a:tblGrid>
                <a:gridCol w="3246911"/>
                <a:gridCol w="1863968"/>
                <a:gridCol w="1863968"/>
                <a:gridCol w="1863968"/>
              </a:tblGrid>
              <a:tr h="605281">
                <a:tc>
                  <a:txBody>
                    <a:bodyPr/>
                    <a:lstStyle/>
                    <a:p>
                      <a:pPr algn="ctr"/>
                      <a:r>
                        <a:rPr kumimoji="1" lang="ja-JP" altLang="en-US" sz="2800" dirty="0" smtClean="0">
                          <a:latin typeface="Meiryo UI" panose="020B0604030504040204" pitchFamily="50" charset="-128"/>
                          <a:ea typeface="Meiryo UI" panose="020B0604030504040204" pitchFamily="50" charset="-128"/>
                        </a:rPr>
                        <a:t>項　目</a:t>
                      </a:r>
                      <a:endParaRPr kumimoji="1" lang="ja-JP" altLang="en-US" sz="28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400" dirty="0" smtClean="0">
                          <a:latin typeface="Meiryo UI" panose="020B0604030504040204" pitchFamily="50" charset="-128"/>
                          <a:ea typeface="Meiryo UI" panose="020B0604030504040204" pitchFamily="50" charset="-128"/>
                        </a:rPr>
                        <a:t>いつも感じる</a:t>
                      </a: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400" dirty="0" smtClean="0">
                          <a:latin typeface="Meiryo UI" panose="020B0604030504040204" pitchFamily="50" charset="-128"/>
                          <a:ea typeface="Meiryo UI" panose="020B0604030504040204" pitchFamily="50" charset="-128"/>
                        </a:rPr>
                        <a:t>たまに感じる</a:t>
                      </a: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000" kern="1200" dirty="0" smtClean="0">
                          <a:latin typeface="Meiryo UI" panose="020B0604030504040204" pitchFamily="50" charset="-128"/>
                          <a:ea typeface="Meiryo UI" panose="020B0604030504040204" pitchFamily="50" charset="-128"/>
                        </a:rPr>
                        <a:t>あまり感じない・まったく感じない</a:t>
                      </a:r>
                      <a:endParaRPr kumimoji="1" lang="en-US" altLang="ja-JP" sz="2000" kern="1200" dirty="0" smtClean="0">
                        <a:latin typeface="Meiryo UI" panose="020B0604030504040204" pitchFamily="50" charset="-128"/>
                        <a:ea typeface="Meiryo UI" panose="020B0604030504040204" pitchFamily="50" charset="-128"/>
                      </a:endParaRPr>
                    </a:p>
                  </a:txBody>
                  <a:tcPr anchor="ctr"/>
                </a:tc>
              </a:tr>
              <a:tr h="901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Meiryo UI" panose="020B0604030504040204" pitchFamily="50" charset="-128"/>
                          <a:ea typeface="Meiryo UI" panose="020B0604030504040204" pitchFamily="50" charset="-128"/>
                        </a:rPr>
                        <a:t>子育てについての悩みや不安の程度　　　　</a:t>
                      </a:r>
                      <a:endParaRPr kumimoji="1" lang="en-US" altLang="ja-JP" sz="2400" b="1"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800" b="1" kern="1200" dirty="0" smtClean="0">
                          <a:solidFill>
                            <a:schemeClr val="dk1"/>
                          </a:solidFill>
                          <a:latin typeface="Meiryo UI" panose="020B0604030504040204" pitchFamily="50" charset="-128"/>
                          <a:ea typeface="Meiryo UI" panose="020B0604030504040204" pitchFamily="50" charset="-128"/>
                          <a:cs typeface="+mn-cs"/>
                        </a:rPr>
                        <a:t>13.8</a:t>
                      </a:r>
                      <a:r>
                        <a:rPr kumimoji="1" lang="ja-JP" altLang="en-US" sz="2800" b="1" kern="1200" dirty="0" smtClean="0">
                          <a:solidFill>
                            <a:schemeClr val="dk1"/>
                          </a:solidFill>
                          <a:latin typeface="Meiryo UI" panose="020B0604030504040204" pitchFamily="50" charset="-128"/>
                          <a:ea typeface="Meiryo UI" panose="020B0604030504040204" pitchFamily="50" charset="-128"/>
                          <a:cs typeface="+mn-cs"/>
                        </a:rPr>
                        <a:t>％</a:t>
                      </a:r>
                      <a:endParaRPr kumimoji="1" lang="en-US" altLang="ja-JP" sz="2800" b="1" kern="1200" dirty="0" smtClean="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en-US" altLang="ja-JP" sz="2800" b="1" kern="1200" dirty="0" smtClean="0">
                          <a:solidFill>
                            <a:schemeClr val="dk1"/>
                          </a:solidFill>
                          <a:latin typeface="Meiryo UI" panose="020B0604030504040204" pitchFamily="50" charset="-128"/>
                          <a:ea typeface="Meiryo UI" panose="020B0604030504040204" pitchFamily="50" charset="-128"/>
                          <a:cs typeface="+mn-cs"/>
                        </a:rPr>
                        <a:t>56.0</a:t>
                      </a:r>
                      <a:r>
                        <a:rPr kumimoji="1" lang="ja-JP" altLang="en-US" sz="2800" b="1" kern="1200" dirty="0" smtClean="0">
                          <a:solidFill>
                            <a:schemeClr val="dk1"/>
                          </a:solidFill>
                          <a:latin typeface="Meiryo UI" panose="020B0604030504040204" pitchFamily="50" charset="-128"/>
                          <a:ea typeface="Meiryo UI" panose="020B0604030504040204" pitchFamily="50" charset="-128"/>
                          <a:cs typeface="+mn-cs"/>
                        </a:rPr>
                        <a:t>％</a:t>
                      </a:r>
                      <a:endParaRPr kumimoji="1" lang="en-US" altLang="ja-JP" sz="2800" b="1" kern="1200" dirty="0" smtClean="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en-US" altLang="ja-JP" sz="2800" dirty="0" smtClean="0">
                          <a:latin typeface="Meiryo UI" panose="020B0604030504040204" pitchFamily="50" charset="-128"/>
                          <a:ea typeface="Meiryo UI" panose="020B0604030504040204" pitchFamily="50" charset="-128"/>
                        </a:rPr>
                        <a:t>30.2</a:t>
                      </a:r>
                      <a:r>
                        <a:rPr kumimoji="1" lang="ja-JP" altLang="en-US" sz="2800" dirty="0" smtClean="0">
                          <a:latin typeface="Meiryo UI" panose="020B0604030504040204" pitchFamily="50" charset="-128"/>
                          <a:ea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endParaRPr>
                    </a:p>
                  </a:txBody>
                  <a:tcPr anchor="ctr"/>
                </a:tc>
              </a:tr>
              <a:tr h="276235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kern="1200" dirty="0" smtClean="0">
                          <a:latin typeface="Meiryo UI" panose="020B0604030504040204" pitchFamily="50" charset="-128"/>
                          <a:ea typeface="Meiryo UI" panose="020B0604030504040204" pitchFamily="50" charset="-128"/>
                        </a:rPr>
                        <a:t>子育てについての悩みや不安の内容は・・・</a:t>
                      </a:r>
                      <a:endParaRPr kumimoji="1" lang="en-US" altLang="ja-JP" sz="2800" kern="12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smtClean="0">
                          <a:latin typeface="Meiryo UI" panose="020B0604030504040204" pitchFamily="50" charset="-128"/>
                          <a:ea typeface="Meiryo UI" panose="020B0604030504040204" pitchFamily="50" charset="-128"/>
                        </a:rPr>
                        <a:t>○子供の生活習慣の乱れについて悩みがある</a:t>
                      </a:r>
                      <a:endParaRPr kumimoji="1" lang="en-US" altLang="ja-JP" sz="2400" kern="12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smtClean="0">
                          <a:latin typeface="Meiryo UI" panose="020B0604030504040204" pitchFamily="50" charset="-128"/>
                          <a:ea typeface="Meiryo UI" panose="020B0604030504040204" pitchFamily="50" charset="-128"/>
                        </a:rPr>
                        <a:t>○しつけの仕方がわからない</a:t>
                      </a:r>
                      <a:endParaRPr kumimoji="1" lang="en-US" altLang="ja-JP" sz="2400" kern="12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smtClean="0">
                          <a:latin typeface="Meiryo UI" panose="020B0604030504040204" pitchFamily="50" charset="-128"/>
                          <a:ea typeface="Meiryo UI" panose="020B0604030504040204" pitchFamily="50" charset="-128"/>
                        </a:rPr>
                        <a:t>○子供の健康や発達について悩みや不安がある</a:t>
                      </a:r>
                      <a:endParaRPr kumimoji="1" lang="en-US" altLang="ja-JP" sz="1800" b="0" kern="1200" dirty="0" smtClean="0">
                        <a:solidFill>
                          <a:schemeClr val="dk1"/>
                        </a:solidFill>
                        <a:latin typeface="Meiryo UI" panose="020B0604030504040204" pitchFamily="50" charset="-128"/>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smtClean="0">
                          <a:solidFill>
                            <a:schemeClr val="dk1"/>
                          </a:solidFill>
                          <a:latin typeface="Meiryo UI" panose="020B0604030504040204" pitchFamily="50" charset="-128"/>
                          <a:ea typeface="Meiryo UI" panose="020B0604030504040204" pitchFamily="50" charset="-128"/>
                          <a:cs typeface="+mn-cs"/>
                        </a:rPr>
                        <a:t>　　　　　　　　　　　　　　　　　　　　　　　　　　　　　　　　　　（令和</a:t>
                      </a:r>
                      <a:r>
                        <a:rPr kumimoji="1" lang="en-US" altLang="ja-JP" sz="1800" b="0" kern="1200" dirty="0" smtClean="0">
                          <a:solidFill>
                            <a:schemeClr val="dk1"/>
                          </a:solidFill>
                          <a:latin typeface="Meiryo UI" panose="020B0604030504040204" pitchFamily="50" charset="-128"/>
                          <a:ea typeface="Meiryo UI" panose="020B0604030504040204" pitchFamily="50" charset="-128"/>
                          <a:cs typeface="+mn-cs"/>
                        </a:rPr>
                        <a:t>2</a:t>
                      </a:r>
                      <a:r>
                        <a:rPr kumimoji="1" lang="ja-JP" altLang="en-US" sz="1800" b="0" kern="1200" dirty="0" smtClean="0">
                          <a:solidFill>
                            <a:schemeClr val="dk1"/>
                          </a:solidFill>
                          <a:latin typeface="Meiryo UI" panose="020B0604030504040204" pitchFamily="50" charset="-128"/>
                          <a:ea typeface="Meiryo UI" panose="020B0604030504040204" pitchFamily="50" charset="-128"/>
                          <a:cs typeface="+mn-cs"/>
                        </a:rPr>
                        <a:t>年度調査結果の分析より）</a:t>
                      </a:r>
                      <a:endParaRPr kumimoji="1" lang="en-US" altLang="ja-JP" sz="1800" b="0" kern="1200" dirty="0" smtClean="0">
                        <a:solidFill>
                          <a:schemeClr val="dk1"/>
                        </a:solidFill>
                        <a:latin typeface="Meiryo UI" panose="020B0604030504040204" pitchFamily="50" charset="-128"/>
                        <a:ea typeface="Meiryo UI" panose="020B0604030504040204" pitchFamily="50" charset="-128"/>
                        <a:cs typeface="+mn-cs"/>
                      </a:endParaRPr>
                    </a:p>
                  </a:txBody>
                  <a:tcPr anchor="ctr"/>
                </a:tc>
                <a:tc hMerge="1">
                  <a:txBody>
                    <a:bodyPr/>
                    <a:lstStyle/>
                    <a:p>
                      <a:pPr algn="ctr"/>
                      <a:endParaRPr kumimoji="1" lang="ja-JP" altLang="en-US" sz="2800" b="1"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2800" b="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2800" b="1" dirty="0">
                        <a:latin typeface="Meiryo UI" panose="020B0604030504040204" pitchFamily="50" charset="-128"/>
                        <a:ea typeface="Meiryo UI" panose="020B0604030504040204" pitchFamily="50" charset="-128"/>
                      </a:endParaRPr>
                    </a:p>
                  </a:txBody>
                  <a:tcPr anchor="ctr"/>
                </a:tc>
              </a:tr>
            </a:tbl>
          </a:graphicData>
        </a:graphic>
      </p:graphicFrame>
      <p:sp>
        <p:nvSpPr>
          <p:cNvPr id="14" name="テキスト ボックス 13"/>
          <p:cNvSpPr txBox="1"/>
          <p:nvPr/>
        </p:nvSpPr>
        <p:spPr>
          <a:xfrm>
            <a:off x="182657" y="5473352"/>
            <a:ext cx="8838815" cy="584775"/>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文部</a:t>
            </a:r>
            <a:r>
              <a:rPr lang="ja-JP" altLang="en-US" sz="1600" dirty="0">
                <a:latin typeface="メイリオ" panose="020B0604030504040204" pitchFamily="50" charset="-128"/>
                <a:ea typeface="メイリオ" panose="020B0604030504040204" pitchFamily="50" charset="-128"/>
              </a:rPr>
              <a:t>科学省委託調査「家庭教育の総合的推進に関する調査研究～家庭教育支援の</a:t>
            </a:r>
            <a:r>
              <a:rPr lang="ja-JP" altLang="en-US" sz="1600" dirty="0" smtClean="0">
                <a:latin typeface="メイリオ" panose="020B0604030504040204" pitchFamily="50" charset="-128"/>
                <a:ea typeface="メイリオ" panose="020B0604030504040204" pitchFamily="50" charset="-128"/>
              </a:rPr>
              <a:t>充実に向けた　　</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保護者の意識に関する実態</a:t>
            </a:r>
            <a:r>
              <a:rPr lang="ja-JP" altLang="en-US" sz="1600" dirty="0">
                <a:latin typeface="メイリオ" panose="020B0604030504040204" pitchFamily="50" charset="-128"/>
                <a:ea typeface="メイリオ" panose="020B0604030504040204" pitchFamily="50" charset="-128"/>
              </a:rPr>
              <a:t>等把握調査研究」</a:t>
            </a:r>
            <a:r>
              <a:rPr lang="ja-JP" altLang="en-US" sz="1600" dirty="0" smtClean="0">
                <a:latin typeface="メイリオ" panose="020B0604030504040204" pitchFamily="50" charset="-128"/>
                <a:ea typeface="メイリオ" panose="020B0604030504040204" pitchFamily="50" charset="-128"/>
              </a:rPr>
              <a:t>（令和２年度）</a:t>
            </a:r>
            <a:endParaRPr lang="ja-JP" altLang="en-US" sz="1600"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latin typeface="メイリオ" panose="020B0604030504040204" pitchFamily="50" charset="-128"/>
                <a:ea typeface="メイリオ" panose="020B0604030504040204" pitchFamily="50" charset="-128"/>
              </a:rPr>
              <a:t>家庭を取り巻く状況</a:t>
            </a:r>
            <a:endParaRPr kumimoji="1" lang="ja-JP" altLang="en-US"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2317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827088" y="476250"/>
            <a:ext cx="286543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4000" dirty="0">
                <a:latin typeface="メイリオ" panose="020B0604030504040204" pitchFamily="50" charset="-128"/>
                <a:ea typeface="メイリオ" panose="020B0604030504040204" pitchFamily="50" charset="-128"/>
              </a:rPr>
              <a:t>お気軽</a:t>
            </a:r>
            <a:r>
              <a:rPr lang="ja-JP" altLang="en-US" sz="4000" dirty="0" smtClean="0">
                <a:latin typeface="メイリオ" panose="020B0604030504040204" pitchFamily="50" charset="-128"/>
                <a:ea typeface="メイリオ" panose="020B0604030504040204" pitchFamily="50" charset="-128"/>
              </a:rPr>
              <a:t>に、</a:t>
            </a:r>
            <a:endParaRPr lang="ja-JP" altLang="en-US" sz="4000" dirty="0">
              <a:latin typeface="メイリオ" panose="020B0604030504040204" pitchFamily="50" charset="-128"/>
              <a:ea typeface="メイリオ" panose="020B0604030504040204" pitchFamily="50" charset="-128"/>
            </a:endParaRPr>
          </a:p>
        </p:txBody>
      </p:sp>
      <p:sp>
        <p:nvSpPr>
          <p:cNvPr id="5" name="Rectangle 5"/>
          <p:cNvSpPr>
            <a:spLocks noChangeArrowheads="1"/>
          </p:cNvSpPr>
          <p:nvPr/>
        </p:nvSpPr>
        <p:spPr bwMode="auto">
          <a:xfrm>
            <a:off x="1270000" y="1398588"/>
            <a:ext cx="633571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sz="4000" dirty="0">
                <a:solidFill>
                  <a:srgbClr val="FF0000"/>
                </a:solidFill>
                <a:latin typeface="メイリオ" panose="020B0604030504040204" pitchFamily="50" charset="-128"/>
                <a:ea typeface="メイリオ" panose="020B0604030504040204" pitchFamily="50" charset="-128"/>
              </a:rPr>
              <a:t>県立生涯学習センター</a:t>
            </a:r>
          </a:p>
          <a:p>
            <a:pPr eaLnBrk="1" hangingPunct="1">
              <a:lnSpc>
                <a:spcPct val="100000"/>
              </a:lnSpc>
              <a:spcBef>
                <a:spcPct val="0"/>
              </a:spcBef>
              <a:buFontTx/>
              <a:buNone/>
            </a:pPr>
            <a:r>
              <a:rPr lang="ja-JP" altLang="en-US" sz="4000" dirty="0">
                <a:solidFill>
                  <a:srgbClr val="FF0000"/>
                </a:solidFill>
                <a:latin typeface="メイリオ" panose="020B0604030504040204" pitchFamily="50" charset="-128"/>
                <a:ea typeface="メイリオ" panose="020B0604030504040204" pitchFamily="50" charset="-128"/>
              </a:rPr>
              <a:t>　　　　　</a:t>
            </a:r>
            <a:r>
              <a:rPr lang="ja-JP" altLang="en-US" sz="4000" dirty="0">
                <a:latin typeface="メイリオ" panose="020B0604030504040204" pitchFamily="50" charset="-128"/>
                <a:ea typeface="メイリオ" panose="020B0604030504040204" pitchFamily="50" charset="-128"/>
              </a:rPr>
              <a:t>または</a:t>
            </a:r>
          </a:p>
          <a:p>
            <a:pPr eaLnBrk="1" hangingPunct="1">
              <a:lnSpc>
                <a:spcPct val="100000"/>
              </a:lnSpc>
              <a:spcBef>
                <a:spcPct val="0"/>
              </a:spcBef>
              <a:buFontTx/>
              <a:buNone/>
            </a:pPr>
            <a:r>
              <a:rPr lang="ja-JP" altLang="en-US" sz="4000" dirty="0">
                <a:solidFill>
                  <a:srgbClr val="FF0000"/>
                </a:solidFill>
                <a:latin typeface="メイリオ" panose="020B0604030504040204" pitchFamily="50" charset="-128"/>
                <a:ea typeface="メイリオ" panose="020B0604030504040204" pitchFamily="50" charset="-128"/>
              </a:rPr>
              <a:t>市町の家庭教育担当課</a:t>
            </a:r>
            <a:r>
              <a:rPr lang="ja-JP" altLang="en-US" sz="4000" dirty="0" smtClean="0">
                <a:solidFill>
                  <a:srgbClr val="FF0000"/>
                </a:solidFill>
                <a:latin typeface="メイリオ" panose="020B0604030504040204" pitchFamily="50" charset="-128"/>
                <a:ea typeface="メイリオ" panose="020B0604030504040204" pitchFamily="50" charset="-128"/>
              </a:rPr>
              <a:t>へ、</a:t>
            </a:r>
            <a:endParaRPr lang="ja-JP" altLang="en-US" sz="4000" dirty="0">
              <a:solidFill>
                <a:srgbClr val="FF0000"/>
              </a:solidFill>
              <a:latin typeface="メイリオ" panose="020B0604030504040204" pitchFamily="50" charset="-128"/>
              <a:ea typeface="メイリオ" panose="020B0604030504040204" pitchFamily="50" charset="-128"/>
            </a:endParaRPr>
          </a:p>
        </p:txBody>
      </p:sp>
      <p:sp>
        <p:nvSpPr>
          <p:cNvPr id="6" name="Rectangle 6"/>
          <p:cNvSpPr>
            <a:spLocks noChangeArrowheads="1"/>
          </p:cNvSpPr>
          <p:nvPr/>
        </p:nvSpPr>
        <p:spPr bwMode="auto">
          <a:xfrm>
            <a:off x="1784350" y="3557588"/>
            <a:ext cx="5319713"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4000" dirty="0">
                <a:latin typeface="メイリオ" panose="020B0604030504040204" pitchFamily="50" charset="-128"/>
                <a:ea typeface="メイリオ" panose="020B0604030504040204" pitchFamily="50" charset="-128"/>
              </a:rPr>
              <a:t>お問い合わせください。</a:t>
            </a:r>
          </a:p>
        </p:txBody>
      </p:sp>
      <p:sp>
        <p:nvSpPr>
          <p:cNvPr id="7" name="Rectangle 7"/>
          <p:cNvSpPr>
            <a:spLocks noChangeArrowheads="1"/>
          </p:cNvSpPr>
          <p:nvPr/>
        </p:nvSpPr>
        <p:spPr bwMode="auto">
          <a:xfrm>
            <a:off x="585787" y="4724400"/>
            <a:ext cx="770413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dirty="0">
                <a:solidFill>
                  <a:srgbClr val="0000FF"/>
                </a:solidFill>
                <a:latin typeface="メイリオ" panose="020B0604030504040204" pitchFamily="50" charset="-128"/>
                <a:ea typeface="メイリオ" panose="020B0604030504040204" pitchFamily="50" charset="-128"/>
              </a:rPr>
              <a:t>詳しくは県立生涯学習センターホームページ</a:t>
            </a:r>
          </a:p>
          <a:p>
            <a:pPr eaLnBrk="1" hangingPunct="1">
              <a:lnSpc>
                <a:spcPct val="100000"/>
              </a:lnSpc>
              <a:spcBef>
                <a:spcPct val="0"/>
              </a:spcBef>
              <a:buFontTx/>
              <a:buNone/>
            </a:pPr>
            <a:r>
              <a:rPr lang="ja-JP" altLang="en-US" dirty="0">
                <a:solidFill>
                  <a:srgbClr val="0000FF"/>
                </a:solidFill>
                <a:latin typeface="メイリオ" panose="020B0604030504040204" pitchFamily="50" charset="-128"/>
                <a:ea typeface="メイリオ" panose="020B0604030504040204" pitchFamily="50" charset="-128"/>
              </a:rPr>
              <a:t>「ぱれっとひろしま」を御覧ください。</a:t>
            </a:r>
          </a:p>
          <a:p>
            <a:pPr eaLnBrk="1" hangingPunct="1">
              <a:lnSpc>
                <a:spcPct val="100000"/>
              </a:lnSpc>
              <a:spcBef>
                <a:spcPct val="0"/>
              </a:spcBef>
              <a:buFontTx/>
              <a:buNone/>
            </a:pPr>
            <a:r>
              <a:rPr lang="ja-JP" altLang="en-US" dirty="0">
                <a:solidFill>
                  <a:srgbClr val="0000FF"/>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58534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親プロ　丸マーク"/>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70138" y="554038"/>
            <a:ext cx="4337050" cy="4318000"/>
          </a:xfr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6"/>
          <p:cNvSpPr>
            <a:spLocks noChangeArrowheads="1"/>
          </p:cNvSpPr>
          <p:nvPr/>
        </p:nvSpPr>
        <p:spPr bwMode="auto">
          <a:xfrm>
            <a:off x="493713" y="4751816"/>
            <a:ext cx="8172450" cy="19240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smtClean="0">
                <a:solidFill>
                  <a:srgbClr val="0000FF"/>
                </a:solidFill>
                <a:latin typeface="メイリオ" panose="020B0604030504040204" pitchFamily="50" charset="-128"/>
                <a:ea typeface="メイリオ" panose="020B0604030504040204" pitchFamily="50" charset="-128"/>
              </a:rPr>
              <a:t>では、これから</a:t>
            </a:r>
            <a:r>
              <a:rPr lang="ja-JP" altLang="en-US" sz="4000" dirty="0">
                <a:solidFill>
                  <a:srgbClr val="0000FF"/>
                </a:solidFill>
                <a:latin typeface="メイリオ" panose="020B0604030504040204" pitchFamily="50" charset="-128"/>
                <a:ea typeface="メイリオ" panose="020B0604030504040204" pitchFamily="50" charset="-128"/>
              </a:rPr>
              <a:t>実際に</a:t>
            </a:r>
          </a:p>
          <a:p>
            <a:pPr algn="ctr" eaLnBrk="1" hangingPunct="1">
              <a:spcBef>
                <a:spcPct val="0"/>
              </a:spcBef>
              <a:buFontTx/>
              <a:buNone/>
            </a:pPr>
            <a:r>
              <a:rPr lang="ja-JP" altLang="en-US" sz="4000" b="1" dirty="0">
                <a:solidFill>
                  <a:srgbClr val="0000FF"/>
                </a:solidFill>
                <a:latin typeface="メイリオ" panose="020B0604030504040204" pitchFamily="50" charset="-128"/>
                <a:ea typeface="メイリオ" panose="020B0604030504040204" pitchFamily="50" charset="-128"/>
              </a:rPr>
              <a:t>「親プロ」</a:t>
            </a:r>
            <a:r>
              <a:rPr lang="ja-JP" altLang="en-US" sz="4000" dirty="0">
                <a:solidFill>
                  <a:srgbClr val="0000FF"/>
                </a:solidFill>
                <a:latin typeface="メイリオ" panose="020B0604030504040204" pitchFamily="50" charset="-128"/>
                <a:ea typeface="メイリオ" panose="020B0604030504040204" pitchFamily="50" charset="-128"/>
              </a:rPr>
              <a:t>を体験してみましょう！</a:t>
            </a:r>
          </a:p>
        </p:txBody>
      </p:sp>
    </p:spTree>
    <p:extLst>
      <p:ext uri="{BB962C8B-B14F-4D97-AF65-F5344CB8AC3E}">
        <p14:creationId xmlns:p14="http://schemas.microsoft.com/office/powerpoint/2010/main" val="3018420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772306904"/>
              </p:ext>
            </p:extLst>
          </p:nvPr>
        </p:nvGraphicFramePr>
        <p:xfrm>
          <a:off x="182657" y="1051635"/>
          <a:ext cx="8778688" cy="3126655"/>
        </p:xfrm>
        <a:graphic>
          <a:graphicData uri="http://schemas.openxmlformats.org/drawingml/2006/table">
            <a:tbl>
              <a:tblPr firstRow="1" bandRow="1">
                <a:tableStyleId>{5FD0F851-EC5A-4D38-B0AD-8093EC10F338}</a:tableStyleId>
              </a:tblPr>
              <a:tblGrid>
                <a:gridCol w="4750111"/>
                <a:gridCol w="1901908"/>
                <a:gridCol w="2126669"/>
              </a:tblGrid>
              <a:tr h="540356">
                <a:tc>
                  <a:txBody>
                    <a:bodyPr/>
                    <a:lstStyle/>
                    <a:p>
                      <a:pPr algn="ctr"/>
                      <a:r>
                        <a:rPr kumimoji="1" lang="ja-JP" altLang="en-US" sz="2800" dirty="0" smtClean="0">
                          <a:latin typeface="Meiryo UI" panose="020B0604030504040204" pitchFamily="50" charset="-128"/>
                          <a:ea typeface="Meiryo UI" panose="020B0604030504040204" pitchFamily="50" charset="-128"/>
                        </a:rPr>
                        <a:t>項　目</a:t>
                      </a:r>
                      <a:endParaRPr kumimoji="1" lang="ja-JP" altLang="en-US" sz="2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800" dirty="0" smtClean="0">
                          <a:latin typeface="Meiryo UI" panose="020B0604030504040204" pitchFamily="50" charset="-128"/>
                          <a:ea typeface="Meiryo UI" panose="020B0604030504040204" pitchFamily="50" charset="-128"/>
                        </a:rPr>
                        <a:t>H28</a:t>
                      </a:r>
                      <a:endParaRPr kumimoji="1" lang="ja-JP" altLang="en-US" sz="2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800" kern="1200" dirty="0" smtClean="0">
                          <a:latin typeface="Meiryo UI" panose="020B0604030504040204" pitchFamily="50" charset="-128"/>
                          <a:ea typeface="Meiryo UI" panose="020B0604030504040204" pitchFamily="50" charset="-128"/>
                        </a:rPr>
                        <a:t>R2</a:t>
                      </a:r>
                    </a:p>
                  </a:txBody>
                  <a:tcPr anchor="ctr"/>
                </a:tc>
              </a:tr>
              <a:tr h="860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atin typeface="Meiryo UI" panose="020B0604030504040204" pitchFamily="50" charset="-128"/>
                          <a:ea typeface="Meiryo UI" panose="020B0604030504040204" pitchFamily="50" charset="-128"/>
                        </a:rPr>
                        <a:t>子供を預けられる人がいる</a:t>
                      </a:r>
                      <a:endParaRPr kumimoji="1" lang="en-US" altLang="ja-JP" sz="2400" b="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rPr>
                        <a:t>35.5</a:t>
                      </a:r>
                      <a:r>
                        <a:rPr kumimoji="1" lang="ja-JP" altLang="en-US" sz="2400" b="0" kern="1200" dirty="0" smtClean="0">
                          <a:solidFill>
                            <a:schemeClr val="dk1"/>
                          </a:solidFill>
                          <a:latin typeface="Meiryo UI" panose="020B0604030504040204" pitchFamily="50" charset="-128"/>
                          <a:ea typeface="Meiryo UI" panose="020B0604030504040204" pitchFamily="50" charset="-128"/>
                          <a:cs typeface="+mn-cs"/>
                        </a:rPr>
                        <a:t>％</a:t>
                      </a:r>
                      <a:endPar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rPr>
                        <a:t>23.1</a:t>
                      </a:r>
                      <a:r>
                        <a:rPr kumimoji="1" lang="ja-JP" altLang="en-US" sz="2400" b="0" kern="1200" dirty="0" smtClean="0">
                          <a:solidFill>
                            <a:schemeClr val="dk1"/>
                          </a:solidFill>
                          <a:latin typeface="Meiryo UI" panose="020B0604030504040204" pitchFamily="50" charset="-128"/>
                          <a:ea typeface="Meiryo UI" panose="020B0604030504040204" pitchFamily="50" charset="-128"/>
                          <a:cs typeface="+mn-cs"/>
                        </a:rPr>
                        <a:t>％</a:t>
                      </a:r>
                      <a:endPar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endParaRPr>
                    </a:p>
                  </a:txBody>
                  <a:tcPr anchor="ctr"/>
                </a:tc>
              </a:tr>
              <a:tr h="790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atin typeface="Meiryo UI" panose="020B0604030504040204" pitchFamily="50" charset="-128"/>
                          <a:ea typeface="Meiryo UI" panose="020B0604030504040204" pitchFamily="50" charset="-128"/>
                        </a:rPr>
                        <a:t>子供を連れて家を行き来する人がいる</a:t>
                      </a:r>
                      <a:endParaRPr kumimoji="1" lang="en-US" altLang="ja-JP" sz="2400" b="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rPr>
                        <a:t>32.5</a:t>
                      </a:r>
                      <a:r>
                        <a:rPr kumimoji="1" lang="ja-JP" altLang="en-US" sz="2400" b="0" kern="1200" dirty="0" smtClean="0">
                          <a:solidFill>
                            <a:schemeClr val="dk1"/>
                          </a:solidFill>
                          <a:latin typeface="Meiryo UI" panose="020B0604030504040204" pitchFamily="50" charset="-128"/>
                          <a:ea typeface="Meiryo UI" panose="020B0604030504040204" pitchFamily="50" charset="-128"/>
                          <a:cs typeface="+mn-cs"/>
                        </a:rPr>
                        <a:t>％</a:t>
                      </a:r>
                      <a:endPar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rPr>
                        <a:t>23.2</a:t>
                      </a:r>
                      <a:r>
                        <a:rPr kumimoji="1" lang="ja-JP" altLang="en-US" sz="2400" b="0" kern="1200" dirty="0" smtClean="0">
                          <a:solidFill>
                            <a:schemeClr val="dk1"/>
                          </a:solidFill>
                          <a:latin typeface="Meiryo UI" panose="020B0604030504040204" pitchFamily="50" charset="-128"/>
                          <a:ea typeface="Meiryo UI" panose="020B0604030504040204" pitchFamily="50" charset="-128"/>
                          <a:cs typeface="+mn-cs"/>
                        </a:rPr>
                        <a:t>％</a:t>
                      </a:r>
                      <a:endPar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endParaRPr>
                    </a:p>
                  </a:txBody>
                  <a:tcPr anchor="ctr"/>
                </a:tc>
              </a:tr>
              <a:tr h="935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dk1"/>
                          </a:solidFill>
                          <a:latin typeface="Meiryo UI" panose="020B0604030504040204" pitchFamily="50" charset="-128"/>
                          <a:ea typeface="Meiryo UI" panose="020B0604030504040204" pitchFamily="50" charset="-128"/>
                          <a:cs typeface="+mn-cs"/>
                        </a:rPr>
                        <a:t>子育ての悩みを相談できる人がいる　　　　　　　　　　　　　　　　</a:t>
                      </a:r>
                      <a:endPar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en-US" altLang="ja-JP" sz="2400" b="0" dirty="0" smtClean="0">
                          <a:latin typeface="Meiryo UI" panose="020B0604030504040204" pitchFamily="50" charset="-128"/>
                          <a:ea typeface="Meiryo UI" panose="020B0604030504040204" pitchFamily="50" charset="-128"/>
                        </a:rPr>
                        <a:t>34.2</a:t>
                      </a:r>
                      <a:r>
                        <a:rPr kumimoji="1" lang="ja-JP" altLang="en-US" sz="2400" b="0" dirty="0" smtClean="0">
                          <a:latin typeface="Meiryo UI" panose="020B0604030504040204" pitchFamily="50" charset="-128"/>
                          <a:ea typeface="Meiryo UI" panose="020B0604030504040204" pitchFamily="50" charset="-128"/>
                        </a:rPr>
                        <a:t>％</a:t>
                      </a:r>
                      <a:endParaRPr kumimoji="1" lang="ja-JP" altLang="en-US" sz="24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b="0" dirty="0" smtClean="0">
                          <a:latin typeface="Meiryo UI" panose="020B0604030504040204" pitchFamily="50" charset="-128"/>
                          <a:ea typeface="Meiryo UI" panose="020B0604030504040204" pitchFamily="50" charset="-128"/>
                        </a:rPr>
                        <a:t>28.1</a:t>
                      </a:r>
                      <a:r>
                        <a:rPr kumimoji="1" lang="ja-JP" altLang="en-US" sz="2400" b="0" dirty="0" smtClean="0">
                          <a:latin typeface="Meiryo UI" panose="020B0604030504040204" pitchFamily="50" charset="-128"/>
                          <a:ea typeface="Meiryo UI" panose="020B0604030504040204" pitchFamily="50" charset="-128"/>
                        </a:rPr>
                        <a:t>％</a:t>
                      </a:r>
                      <a:endParaRPr kumimoji="1" lang="ja-JP" altLang="en-US" sz="2400" b="0" dirty="0">
                        <a:latin typeface="Meiryo UI" panose="020B0604030504040204" pitchFamily="50" charset="-128"/>
                        <a:ea typeface="Meiryo UI" panose="020B0604030504040204" pitchFamily="50" charset="-128"/>
                      </a:endParaRPr>
                    </a:p>
                  </a:txBody>
                  <a:tcPr anchor="ctr"/>
                </a:tc>
              </a:tr>
            </a:tbl>
          </a:graphicData>
        </a:graphic>
      </p:graphicFrame>
      <p:sp>
        <p:nvSpPr>
          <p:cNvPr id="14" name="テキスト ボックス 13"/>
          <p:cNvSpPr txBox="1"/>
          <p:nvPr/>
        </p:nvSpPr>
        <p:spPr>
          <a:xfrm>
            <a:off x="182657" y="5473352"/>
            <a:ext cx="8718559" cy="1323439"/>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　文部科学省委託調査「家庭教育の活性化支援等に関する特別調査研究」（平成</a:t>
            </a:r>
            <a:r>
              <a:rPr kumimoji="1" lang="en-US" altLang="ja-JP" sz="1600" dirty="0" smtClean="0">
                <a:latin typeface="メイリオ" panose="020B0604030504040204" pitchFamily="50" charset="-128"/>
                <a:ea typeface="メイリオ" panose="020B0604030504040204" pitchFamily="50" charset="-128"/>
              </a:rPr>
              <a:t>20</a:t>
            </a:r>
            <a:r>
              <a:rPr kumimoji="1" lang="ja-JP" altLang="en-US" sz="1600" dirty="0" smtClean="0">
                <a:latin typeface="メイリオ" panose="020B0604030504040204" pitchFamily="50" charset="-128"/>
                <a:ea typeface="メイリオ" panose="020B0604030504040204" pitchFamily="50" charset="-128"/>
              </a:rPr>
              <a:t>年度）</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　文部科学省委託調査「家庭教育の総合的推進に関する調査研究～家庭教育支援の充実のため　　　</a:t>
            </a:r>
            <a:endParaRPr kumimoji="1"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rPr>
              <a:t>の実態等把握調査研究」（平成</a:t>
            </a:r>
            <a:r>
              <a:rPr kumimoji="1" lang="en-US" altLang="ja-JP" sz="1600" dirty="0" smtClean="0">
                <a:latin typeface="メイリオ" panose="020B0604030504040204" pitchFamily="50" charset="-128"/>
                <a:ea typeface="メイリオ" panose="020B0604030504040204" pitchFamily="50" charset="-128"/>
              </a:rPr>
              <a:t>28</a:t>
            </a:r>
            <a:r>
              <a:rPr kumimoji="1" lang="ja-JP" altLang="en-US" sz="1600" dirty="0" smtClean="0">
                <a:latin typeface="メイリオ" panose="020B0604030504040204" pitchFamily="50" charset="-128"/>
                <a:ea typeface="メイリオ" panose="020B0604030504040204" pitchFamily="50" charset="-128"/>
              </a:rPr>
              <a:t>年度）</a:t>
            </a:r>
            <a:endParaRPr kumimoji="1"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文部科学省委託調査「家庭教育の総合的推進に関する調査研究～家庭教育支援の</a:t>
            </a:r>
            <a:r>
              <a:rPr lang="ja-JP" altLang="en-US" sz="1600" dirty="0" smtClean="0">
                <a:latin typeface="メイリオ" panose="020B0604030504040204" pitchFamily="50" charset="-128"/>
                <a:ea typeface="メイリオ" panose="020B0604030504040204" pitchFamily="50" charset="-128"/>
              </a:rPr>
              <a:t>充実に向け</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sz="1600" dirty="0" err="1" smtClean="0">
                <a:latin typeface="メイリオ" panose="020B0604030504040204" pitchFamily="50" charset="-128"/>
                <a:ea typeface="メイリオ" panose="020B0604030504040204" pitchFamily="50" charset="-128"/>
              </a:rPr>
              <a:t>た</a:t>
            </a:r>
            <a:r>
              <a:rPr lang="ja-JP" altLang="en-US" sz="1600" dirty="0" smtClean="0">
                <a:latin typeface="メイリオ" panose="020B0604030504040204" pitchFamily="50" charset="-128"/>
                <a:ea typeface="メイリオ" panose="020B0604030504040204" pitchFamily="50" charset="-128"/>
              </a:rPr>
              <a:t>保護者の意識に関する実態</a:t>
            </a:r>
            <a:r>
              <a:rPr lang="ja-JP" altLang="en-US" sz="1600" dirty="0">
                <a:latin typeface="メイリオ" panose="020B0604030504040204" pitchFamily="50" charset="-128"/>
                <a:ea typeface="メイリオ" panose="020B0604030504040204" pitchFamily="50" charset="-128"/>
              </a:rPr>
              <a:t>等把握調査研究」</a:t>
            </a:r>
            <a:r>
              <a:rPr lang="ja-JP" altLang="en-US" sz="1600" dirty="0" smtClean="0">
                <a:latin typeface="メイリオ" panose="020B0604030504040204" pitchFamily="50" charset="-128"/>
                <a:ea typeface="メイリオ" panose="020B0604030504040204" pitchFamily="50" charset="-128"/>
              </a:rPr>
              <a:t>（令和２年度）</a:t>
            </a:r>
            <a:endParaRPr lang="ja-JP" altLang="en-US" sz="1600"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メイリオ" panose="020B0604030504040204" pitchFamily="50" charset="-128"/>
                <a:ea typeface="メイリオ" panose="020B0604030504040204" pitchFamily="50" charset="-128"/>
              </a:rPr>
              <a:t>家庭を取り巻く</a:t>
            </a:r>
            <a:r>
              <a:rPr lang="ja-JP" altLang="en-US" sz="3600" b="1" dirty="0" smtClean="0">
                <a:latin typeface="メイリオ" panose="020B0604030504040204" pitchFamily="50" charset="-128"/>
                <a:ea typeface="メイリオ" panose="020B0604030504040204" pitchFamily="50" charset="-128"/>
              </a:rPr>
              <a:t>状況　</a:t>
            </a:r>
            <a:endParaRPr kumimoji="1" lang="ja-JP" altLang="en-US" b="1"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82657" y="4391049"/>
            <a:ext cx="8718559" cy="1015663"/>
          </a:xfrm>
          <a:prstGeom prst="rect">
            <a:avLst/>
          </a:prstGeom>
          <a:noFill/>
        </p:spPr>
        <p:txBody>
          <a:bodyPr wrap="square" rtlCol="0">
            <a:spAutoFit/>
          </a:bodyPr>
          <a:lstStyle/>
          <a:p>
            <a:r>
              <a:rPr lang="ja-JP" altLang="en-US" sz="2000" dirty="0" smtClean="0">
                <a:solidFill>
                  <a:srgbClr val="0000FF"/>
                </a:solidFill>
                <a:latin typeface="メイリオ" panose="020B0604030504040204" pitchFamily="50" charset="-128"/>
                <a:ea typeface="メイリオ" panose="020B0604030504040204" pitchFamily="50" charset="-128"/>
              </a:rPr>
              <a:t>（参考）</a:t>
            </a:r>
            <a:endParaRPr lang="en-US" altLang="ja-JP" sz="2000" dirty="0" smtClean="0">
              <a:solidFill>
                <a:srgbClr val="0000FF"/>
              </a:solidFill>
              <a:latin typeface="メイリオ" panose="020B0604030504040204" pitchFamily="50" charset="-128"/>
              <a:ea typeface="メイリオ" panose="020B0604030504040204" pitchFamily="50" charset="-128"/>
            </a:endParaRPr>
          </a:p>
          <a:p>
            <a:r>
              <a:rPr lang="ja-JP" altLang="en-US" sz="2000" dirty="0" smtClean="0">
                <a:solidFill>
                  <a:srgbClr val="0000FF"/>
                </a:solidFill>
                <a:latin typeface="メイリオ" panose="020B0604030504040204" pitchFamily="50" charset="-128"/>
                <a:ea typeface="メイリオ" panose="020B0604030504040204" pitchFamily="50" charset="-128"/>
              </a:rPr>
              <a:t>平成</a:t>
            </a:r>
            <a:r>
              <a:rPr lang="en-US" altLang="ja-JP" sz="2000" dirty="0" smtClean="0">
                <a:solidFill>
                  <a:srgbClr val="0000FF"/>
                </a:solidFill>
                <a:latin typeface="メイリオ" panose="020B0604030504040204" pitchFamily="50" charset="-128"/>
                <a:ea typeface="メイリオ" panose="020B0604030504040204" pitchFamily="50" charset="-128"/>
              </a:rPr>
              <a:t>20</a:t>
            </a:r>
            <a:r>
              <a:rPr lang="ja-JP" altLang="en-US" sz="2000" dirty="0" smtClean="0">
                <a:solidFill>
                  <a:srgbClr val="0000FF"/>
                </a:solidFill>
                <a:latin typeface="メイリオ" panose="020B0604030504040204" pitchFamily="50" charset="-128"/>
                <a:ea typeface="メイリオ" panose="020B0604030504040204" pitchFamily="50" charset="-128"/>
              </a:rPr>
              <a:t>年度の調査で「近所づきあいの程度」において</a:t>
            </a:r>
            <a:endParaRPr lang="en-US" altLang="ja-JP" sz="2000" dirty="0" smtClean="0">
              <a:solidFill>
                <a:srgbClr val="0000FF"/>
              </a:solidFill>
              <a:latin typeface="メイリオ" panose="020B0604030504040204" pitchFamily="50" charset="-128"/>
              <a:ea typeface="メイリオ" panose="020B0604030504040204" pitchFamily="50" charset="-128"/>
            </a:endParaRPr>
          </a:p>
          <a:p>
            <a:r>
              <a:rPr lang="ja-JP" altLang="en-US" sz="2000" dirty="0">
                <a:solidFill>
                  <a:srgbClr val="0000FF"/>
                </a:solidFill>
                <a:latin typeface="メイリオ" panose="020B0604030504040204" pitchFamily="50" charset="-128"/>
                <a:ea typeface="メイリオ" panose="020B0604030504040204" pitchFamily="50" charset="-128"/>
              </a:rPr>
              <a:t>　</a:t>
            </a:r>
            <a:r>
              <a:rPr lang="ja-JP" altLang="en-US" sz="2000" dirty="0" smtClean="0">
                <a:solidFill>
                  <a:srgbClr val="0000FF"/>
                </a:solidFill>
                <a:latin typeface="メイリオ" panose="020B0604030504040204" pitchFamily="50" charset="-128"/>
                <a:ea typeface="メイリオ" panose="020B0604030504040204" pitchFamily="50" charset="-128"/>
              </a:rPr>
              <a:t>　　　　　　　　「（近所と）行き来している」と回答した人は</a:t>
            </a:r>
            <a:r>
              <a:rPr lang="en-US" altLang="ja-JP" sz="2000" dirty="0" smtClean="0">
                <a:solidFill>
                  <a:srgbClr val="0000FF"/>
                </a:solidFill>
                <a:latin typeface="メイリオ" panose="020B0604030504040204" pitchFamily="50" charset="-128"/>
                <a:ea typeface="メイリオ" panose="020B0604030504040204" pitchFamily="50" charset="-128"/>
              </a:rPr>
              <a:t>41.6</a:t>
            </a:r>
            <a:r>
              <a:rPr lang="ja-JP" altLang="en-US" sz="2000" dirty="0" smtClean="0">
                <a:solidFill>
                  <a:srgbClr val="0000FF"/>
                </a:solidFill>
                <a:latin typeface="メイリオ" panose="020B0604030504040204" pitchFamily="50" charset="-128"/>
                <a:ea typeface="メイリオ" panose="020B0604030504040204" pitchFamily="50" charset="-128"/>
              </a:rPr>
              <a:t>％</a:t>
            </a:r>
            <a:endParaRPr lang="ja-JP" altLang="en-US" sz="2000" dirty="0">
              <a:solidFill>
                <a:srgbClr val="0000FF"/>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29369" y="682303"/>
            <a:ext cx="3416320" cy="369332"/>
          </a:xfrm>
          <a:prstGeom prst="rect">
            <a:avLst/>
          </a:prstGeom>
        </p:spPr>
        <p:txBody>
          <a:bodyPr wrap="none">
            <a:spAutoFit/>
          </a:bodyPr>
          <a:lstStyle/>
          <a:p>
            <a:pPr lvl="0" algn="ctr"/>
            <a:r>
              <a:rPr lang="ja-JP" altLang="en-US" b="1" dirty="0">
                <a:latin typeface="メイリオ" panose="020B0604030504040204" pitchFamily="50" charset="-128"/>
                <a:ea typeface="メイリオ" panose="020B0604030504040204" pitchFamily="50" charset="-128"/>
              </a:rPr>
              <a:t>子供を通じた地域とのつながり</a:t>
            </a:r>
          </a:p>
        </p:txBody>
      </p:sp>
    </p:spTree>
    <p:extLst>
      <p:ext uri="{BB962C8B-B14F-4D97-AF65-F5344CB8AC3E}">
        <p14:creationId xmlns:p14="http://schemas.microsoft.com/office/powerpoint/2010/main" val="1034670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182657" y="1239067"/>
          <a:ext cx="8538175" cy="4287251"/>
        </p:xfrm>
        <a:graphic>
          <a:graphicData uri="http://schemas.openxmlformats.org/drawingml/2006/table">
            <a:tbl>
              <a:tblPr firstRow="1" bandRow="1">
                <a:tableStyleId>{5FD0F851-EC5A-4D38-B0AD-8093EC10F338}</a:tableStyleId>
              </a:tblPr>
              <a:tblGrid>
                <a:gridCol w="4852632"/>
                <a:gridCol w="3685543"/>
              </a:tblGrid>
              <a:tr h="686733">
                <a:tc>
                  <a:txBody>
                    <a:bodyPr/>
                    <a:lstStyle/>
                    <a:p>
                      <a:pPr algn="l"/>
                      <a:r>
                        <a:rPr kumimoji="1" lang="ja-JP" altLang="en-US" sz="2800" dirty="0" smtClean="0">
                          <a:latin typeface="Meiryo UI" panose="020B0604030504040204" pitchFamily="50" charset="-128"/>
                          <a:ea typeface="Meiryo UI" panose="020B0604030504040204" pitchFamily="50" charset="-128"/>
                        </a:rPr>
                        <a:t>　　　　　　　項　目</a:t>
                      </a:r>
                      <a:endParaRPr kumimoji="1" lang="ja-JP" altLang="en-US" sz="2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800" kern="1200" dirty="0" smtClean="0">
                          <a:latin typeface="Meiryo UI" panose="020B0604030504040204" pitchFamily="50" charset="-128"/>
                          <a:ea typeface="Meiryo UI" panose="020B0604030504040204" pitchFamily="50" charset="-128"/>
                        </a:rPr>
                        <a:t>R2</a:t>
                      </a:r>
                    </a:p>
                  </a:txBody>
                  <a:tcPr anchor="ctr"/>
                </a:tc>
              </a:tr>
              <a:tr h="704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atin typeface="Meiryo UI" panose="020B0604030504040204" pitchFamily="50" charset="-128"/>
                          <a:ea typeface="Meiryo UI" panose="020B0604030504040204" pitchFamily="50" charset="-128"/>
                        </a:rPr>
                        <a:t>子育てに対する地域の支えの重要さ</a:t>
                      </a:r>
                      <a:endParaRPr kumimoji="1" lang="en-US" altLang="ja-JP" sz="2400" b="0" dirty="0" smtClean="0">
                        <a:latin typeface="Meiryo UI" panose="020B0604030504040204" pitchFamily="50" charset="-128"/>
                        <a:ea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smtClean="0">
                          <a:latin typeface="Meiryo UI" panose="020B0604030504040204" pitchFamily="50" charset="-128"/>
                          <a:ea typeface="Meiryo UI" panose="020B0604030504040204" pitchFamily="50" charset="-128"/>
                        </a:rPr>
                        <a:t>70.0</a:t>
                      </a:r>
                      <a:r>
                        <a:rPr kumimoji="1" lang="ja-JP" altLang="en-US" sz="2800" dirty="0" smtClean="0">
                          <a:latin typeface="Meiryo UI" panose="020B0604030504040204" pitchFamily="50" charset="-128"/>
                          <a:ea typeface="Meiryo UI" panose="020B0604030504040204" pitchFamily="50" charset="-128"/>
                        </a:rPr>
                        <a:t>％</a:t>
                      </a:r>
                      <a:endParaRPr kumimoji="1" lang="ja-JP" altLang="en-US" sz="2800" b="1" dirty="0" smtClean="0">
                        <a:latin typeface="Meiryo UI" panose="020B0604030504040204" pitchFamily="50" charset="-128"/>
                        <a:ea typeface="Meiryo UI" panose="020B0604030504040204" pitchFamily="50" charset="-128"/>
                      </a:endParaRPr>
                    </a:p>
                  </a:txBody>
                  <a:tcPr anchor="ctr"/>
                </a:tc>
              </a:tr>
              <a:tr h="156813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kern="1200" dirty="0" smtClean="0">
                          <a:latin typeface="Meiryo UI" panose="020B0604030504040204" pitchFamily="50" charset="-128"/>
                          <a:ea typeface="Meiryo UI" panose="020B0604030504040204" pitchFamily="50" charset="-128"/>
                        </a:rPr>
                        <a:t>地域の子育てを支えるために重要なことは・・・</a:t>
                      </a:r>
                      <a:endParaRPr kumimoji="1" lang="en-US" altLang="ja-JP" sz="2800" kern="12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smtClean="0">
                          <a:solidFill>
                            <a:srgbClr val="FF0000"/>
                          </a:solidFill>
                          <a:latin typeface="Meiryo UI" panose="020B0604030504040204" pitchFamily="50" charset="-128"/>
                          <a:ea typeface="Meiryo UI" panose="020B0604030504040204" pitchFamily="50" charset="-128"/>
                        </a:rPr>
                        <a:t>○子育てに関する悩みについて気軽に相談できる人や場があること</a:t>
                      </a:r>
                      <a:endParaRPr kumimoji="1" lang="en-US" altLang="ja-JP" sz="2400" kern="1200" dirty="0" smtClean="0">
                        <a:solidFill>
                          <a:srgbClr val="FF0000"/>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2400" b="0" kern="1200" dirty="0" smtClean="0">
                          <a:solidFill>
                            <a:schemeClr val="dk1"/>
                          </a:solidFill>
                          <a:latin typeface="Meiryo UI" panose="020B0604030504040204" pitchFamily="50" charset="-128"/>
                          <a:ea typeface="Meiryo UI" panose="020B0604030504040204" pitchFamily="50" charset="-128"/>
                          <a:cs typeface="+mn-cs"/>
                        </a:rPr>
                        <a:t>子供の防犯のための声かけや登下校の見守りをすること</a:t>
                      </a:r>
                      <a:endPar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dk1"/>
                          </a:solidFill>
                          <a:latin typeface="Meiryo UI" panose="020B0604030504040204" pitchFamily="50" charset="-128"/>
                          <a:ea typeface="Meiryo UI" panose="020B0604030504040204" pitchFamily="50" charset="-128"/>
                          <a:cs typeface="+mn-cs"/>
                        </a:rPr>
                        <a:t>○子供と一緒に遊ぶ人や場があること</a:t>
                      </a:r>
                      <a:endPar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dk1"/>
                          </a:solidFill>
                          <a:latin typeface="Meiryo UI" panose="020B0604030504040204" pitchFamily="50" charset="-128"/>
                          <a:ea typeface="Meiryo UI" panose="020B0604030504040204" pitchFamily="50" charset="-128"/>
                          <a:cs typeface="+mn-cs"/>
                        </a:rPr>
                        <a:t>○子育てに関する情報を提供すること</a:t>
                      </a:r>
                      <a:endPar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dk1"/>
                          </a:solidFill>
                          <a:latin typeface="Meiryo UI" panose="020B0604030504040204" pitchFamily="50" charset="-128"/>
                          <a:ea typeface="Meiryo UI" panose="020B0604030504040204" pitchFamily="50" charset="-128"/>
                          <a:cs typeface="+mn-cs"/>
                        </a:rPr>
                        <a:t>○子育てをする親同士で話ができる仲間づくりの場があること</a:t>
                      </a:r>
                      <a:endPar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dk1"/>
                        </a:solidFill>
                        <a:latin typeface="Meiryo UI" panose="020B0604030504040204" pitchFamily="50" charset="-128"/>
                        <a:ea typeface="Meiryo UI" panose="020B0604030504040204" pitchFamily="50" charset="-128"/>
                        <a:cs typeface="+mn-cs"/>
                      </a:endParaRPr>
                    </a:p>
                  </a:txBody>
                  <a:tcPr anchor="ctr"/>
                </a:tc>
                <a:tc hMerge="1">
                  <a:txBody>
                    <a:bodyPr/>
                    <a:lstStyle/>
                    <a:p>
                      <a:pPr algn="ctr"/>
                      <a:endParaRPr kumimoji="1" lang="ja-JP" altLang="en-US" sz="2800" b="1" dirty="0">
                        <a:latin typeface="Meiryo UI" panose="020B0604030504040204" pitchFamily="50" charset="-128"/>
                        <a:ea typeface="Meiryo UI" panose="020B0604030504040204" pitchFamily="50" charset="-128"/>
                      </a:endParaRPr>
                    </a:p>
                  </a:txBody>
                  <a:tcPr anchor="ctr"/>
                </a:tc>
              </a:tr>
            </a:tbl>
          </a:graphicData>
        </a:graphic>
      </p:graphicFrame>
      <p:sp>
        <p:nvSpPr>
          <p:cNvPr id="14" name="テキスト ボックス 13"/>
          <p:cNvSpPr txBox="1"/>
          <p:nvPr/>
        </p:nvSpPr>
        <p:spPr>
          <a:xfrm>
            <a:off x="182657" y="5954376"/>
            <a:ext cx="8718559"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文部科学省委託調査「家庭教育の総合的推進に関する調査研究～家庭教育支援の</a:t>
            </a:r>
            <a:r>
              <a:rPr lang="ja-JP" altLang="en-US" sz="1600" dirty="0" smtClean="0">
                <a:latin typeface="メイリオ" panose="020B0604030504040204" pitchFamily="50" charset="-128"/>
                <a:ea typeface="メイリオ" panose="020B0604030504040204" pitchFamily="50" charset="-128"/>
              </a:rPr>
              <a:t>充実に向</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けた保護者の意識に関する実態</a:t>
            </a:r>
            <a:r>
              <a:rPr lang="ja-JP" altLang="en-US" sz="1600" dirty="0">
                <a:latin typeface="メイリオ" panose="020B0604030504040204" pitchFamily="50" charset="-128"/>
                <a:ea typeface="メイリオ" panose="020B0604030504040204" pitchFamily="50" charset="-128"/>
              </a:rPr>
              <a:t>等把握調査研究」</a:t>
            </a:r>
            <a:r>
              <a:rPr lang="ja-JP" altLang="en-US" sz="1600" dirty="0" smtClean="0">
                <a:latin typeface="メイリオ" panose="020B0604030504040204" pitchFamily="50" charset="-128"/>
                <a:ea typeface="メイリオ" panose="020B0604030504040204" pitchFamily="50" charset="-128"/>
              </a:rPr>
              <a:t>（令和２年）</a:t>
            </a:r>
            <a:endParaRPr lang="ja-JP" altLang="en-US" sz="1600"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latin typeface="メイリオ" panose="020B0604030504040204" pitchFamily="50" charset="-128"/>
                <a:ea typeface="メイリオ" panose="020B0604030504040204" pitchFamily="50" charset="-128"/>
              </a:rPr>
              <a:t>家庭を取り巻く状況　</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80830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7"/>
          <p:cNvSpPr>
            <a:spLocks noChangeArrowheads="1"/>
          </p:cNvSpPr>
          <p:nvPr/>
        </p:nvSpPr>
        <p:spPr bwMode="auto">
          <a:xfrm>
            <a:off x="219169" y="2003738"/>
            <a:ext cx="8682047" cy="3649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dirty="0" smtClean="0">
                <a:latin typeface="メイリオ" panose="020B0604030504040204" pitchFamily="50" charset="-128"/>
                <a:ea typeface="メイリオ" panose="020B0604030504040204" pitchFamily="50" charset="-128"/>
              </a:rPr>
              <a:t>○子育ての悩みや不安の内容や、子育てをし　</a:t>
            </a:r>
            <a:endParaRPr lang="en-US" altLang="ja-JP" dirty="0" smtClean="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dirty="0">
                <a:latin typeface="メイリオ" panose="020B0604030504040204" pitchFamily="50" charset="-128"/>
                <a:ea typeface="メイリオ" panose="020B0604030504040204" pitchFamily="50" charset="-128"/>
              </a:rPr>
              <a:t>　</a:t>
            </a:r>
            <a:r>
              <a:rPr lang="ja-JP" altLang="en-US" dirty="0" err="1" smtClean="0">
                <a:latin typeface="メイリオ" panose="020B0604030504040204" pitchFamily="50" charset="-128"/>
                <a:ea typeface="メイリオ" panose="020B0604030504040204" pitchFamily="50" charset="-128"/>
              </a:rPr>
              <a:t>て</a:t>
            </a:r>
            <a:r>
              <a:rPr lang="ja-JP" altLang="en-US" dirty="0" smtClean="0">
                <a:latin typeface="メイリオ" panose="020B0604030504040204" pitchFamily="50" charset="-128"/>
                <a:ea typeface="メイリオ" panose="020B0604030504040204" pitchFamily="50" charset="-128"/>
              </a:rPr>
              <a:t>いて負担に感じること、家庭教育につい</a:t>
            </a:r>
            <a:endParaRPr lang="en-US" altLang="ja-JP" dirty="0" smtClean="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dirty="0">
                <a:latin typeface="メイリオ" panose="020B0604030504040204" pitchFamily="50" charset="-128"/>
                <a:ea typeface="メイリオ" panose="020B0604030504040204" pitchFamily="50" charset="-128"/>
              </a:rPr>
              <a:t>　</a:t>
            </a:r>
            <a:r>
              <a:rPr lang="ja-JP" altLang="en-US" dirty="0" err="1" smtClean="0">
                <a:latin typeface="メイリオ" panose="020B0604030504040204" pitchFamily="50" charset="-128"/>
                <a:ea typeface="メイリオ" panose="020B0604030504040204" pitchFamily="50" charset="-128"/>
              </a:rPr>
              <a:t>て</a:t>
            </a:r>
            <a:r>
              <a:rPr lang="ja-JP" altLang="en-US" dirty="0" smtClean="0">
                <a:latin typeface="メイリオ" panose="020B0604030504040204" pitchFamily="50" charset="-128"/>
                <a:ea typeface="メイリオ" panose="020B0604030504040204" pitchFamily="50" charset="-128"/>
              </a:rPr>
              <a:t>知りたい情報を把握した上で、それらに</a:t>
            </a:r>
            <a:endParaRPr lang="en-US" altLang="ja-JP" dirty="0" smtClean="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合致する内容での講座・研修会の開催</a:t>
            </a:r>
            <a:endParaRPr lang="en-US" altLang="ja-JP" dirty="0" smtClean="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endParaRPr lang="en-US" altLang="ja-JP" dirty="0" smtClean="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dirty="0" smtClean="0">
                <a:latin typeface="メイリオ" panose="020B0604030504040204" pitchFamily="50" charset="-128"/>
                <a:ea typeface="メイリオ" panose="020B0604030504040204" pitchFamily="50" charset="-128"/>
              </a:rPr>
              <a:t>○属性ごとの特徴を踏まえて参加しやすい形</a:t>
            </a:r>
            <a:endParaRPr lang="en-US" altLang="ja-JP" dirty="0" smtClean="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での開催</a:t>
            </a:r>
            <a:endParaRPr lang="ja-JP" altLang="en-US" dirty="0">
              <a:latin typeface="メイリオ" panose="020B0604030504040204" pitchFamily="50" charset="-128"/>
              <a:ea typeface="メイリオ" panose="020B0604030504040204" pitchFamily="50" charset="-128"/>
            </a:endParaRPr>
          </a:p>
        </p:txBody>
      </p:sp>
      <p:grpSp>
        <p:nvGrpSpPr>
          <p:cNvPr id="8" name="グループ化 7"/>
          <p:cNvGrpSpPr/>
          <p:nvPr/>
        </p:nvGrpSpPr>
        <p:grpSpPr>
          <a:xfrm>
            <a:off x="241300" y="903624"/>
            <a:ext cx="8748464" cy="869232"/>
            <a:chOff x="3442597" y="4891193"/>
            <a:chExt cx="5449493" cy="1152128"/>
          </a:xfrm>
          <a:solidFill>
            <a:srgbClr val="FFFFCC"/>
          </a:solidFill>
        </p:grpSpPr>
        <p:sp>
          <p:nvSpPr>
            <p:cNvPr id="9" name="角丸四角形 8"/>
            <p:cNvSpPr/>
            <p:nvPr/>
          </p:nvSpPr>
          <p:spPr>
            <a:xfrm>
              <a:off x="3442597" y="4891193"/>
              <a:ext cx="5449493" cy="115212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メイリオ" panose="020B0604030504040204" pitchFamily="50" charset="-128"/>
                <a:ea typeface="メイリオ" panose="020B0604030504040204" pitchFamily="50" charset="-128"/>
              </a:endParaRPr>
            </a:p>
          </p:txBody>
        </p:sp>
        <p:sp>
          <p:nvSpPr>
            <p:cNvPr id="10" name="Rectangle 10"/>
            <p:cNvSpPr>
              <a:spLocks noChangeArrowheads="1"/>
            </p:cNvSpPr>
            <p:nvPr/>
          </p:nvSpPr>
          <p:spPr bwMode="auto">
            <a:xfrm>
              <a:off x="3540195" y="4923461"/>
              <a:ext cx="5273558" cy="11105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4625" indent="-174625"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95000"/>
                </a:lnSpc>
                <a:spcBef>
                  <a:spcPct val="10000"/>
                </a:spcBef>
                <a:buFontTx/>
                <a:buNone/>
              </a:pPr>
              <a:r>
                <a:rPr lang="ja-JP" altLang="en-US" b="1" dirty="0" smtClean="0">
                  <a:latin typeface="メイリオ" panose="020B0604030504040204" pitchFamily="50" charset="-128"/>
                  <a:ea typeface="メイリオ" panose="020B0604030504040204" pitchFamily="50" charset="-128"/>
                </a:rPr>
                <a:t>家庭教育支援の充実に向けて</a:t>
              </a:r>
              <a:endParaRPr lang="ja-JP" altLang="en-US" b="1" dirty="0">
                <a:latin typeface="メイリオ" panose="020B0604030504040204" pitchFamily="50" charset="-128"/>
                <a:ea typeface="メイリオ" panose="020B0604030504040204" pitchFamily="50" charset="-128"/>
              </a:endParaRPr>
            </a:p>
          </p:txBody>
        </p:sp>
      </p:grpSp>
      <p:sp>
        <p:nvSpPr>
          <p:cNvPr id="14" name="正方形/長方形 13"/>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latin typeface="メイリオ" panose="020B0604030504040204" pitchFamily="50" charset="-128"/>
                <a:ea typeface="メイリオ" panose="020B0604030504040204" pitchFamily="50" charset="-128"/>
              </a:rPr>
              <a:t>家庭を取り巻く状況</a:t>
            </a:r>
            <a:endParaRPr kumimoji="1" lang="ja-JP" altLang="en-US" sz="3600" b="1"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82657" y="5954376"/>
            <a:ext cx="8718559"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文部科学省委託調査「家庭教育の総合的推進に関する調査研究～家庭教育支援の</a:t>
            </a:r>
            <a:r>
              <a:rPr lang="ja-JP" altLang="en-US" sz="1600" dirty="0" smtClean="0">
                <a:latin typeface="メイリオ" panose="020B0604030504040204" pitchFamily="50" charset="-128"/>
                <a:ea typeface="メイリオ" panose="020B0604030504040204" pitchFamily="50" charset="-128"/>
              </a:rPr>
              <a:t>充実に向</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けた保護者の意識に関する実態</a:t>
            </a:r>
            <a:r>
              <a:rPr lang="ja-JP" altLang="en-US" sz="1600" dirty="0">
                <a:latin typeface="メイリオ" panose="020B0604030504040204" pitchFamily="50" charset="-128"/>
                <a:ea typeface="メイリオ" panose="020B0604030504040204" pitchFamily="50" charset="-128"/>
              </a:rPr>
              <a:t>等把握調査研究」</a:t>
            </a:r>
            <a:r>
              <a:rPr lang="ja-JP" altLang="en-US" sz="1600" dirty="0" smtClean="0">
                <a:latin typeface="メイリオ" panose="020B0604030504040204" pitchFamily="50" charset="-128"/>
                <a:ea typeface="メイリオ" panose="020B0604030504040204" pitchFamily="50" charset="-128"/>
              </a:rPr>
              <a:t>（令和２年）</a:t>
            </a:r>
            <a:endParaRPr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4160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ChangeArrowheads="1"/>
          </p:cNvSpPr>
          <p:nvPr/>
        </p:nvSpPr>
        <p:spPr bwMode="auto">
          <a:xfrm>
            <a:off x="45972" y="813365"/>
            <a:ext cx="9079328" cy="78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49263" indent="-449263"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3600" b="1" dirty="0">
                <a:solidFill>
                  <a:srgbClr val="FF0000"/>
                </a:solidFill>
                <a:latin typeface="メイリオ" panose="020B0604030504040204" pitchFamily="50" charset="-128"/>
                <a:ea typeface="メイリオ" panose="020B0604030504040204" pitchFamily="50" charset="-128"/>
              </a:rPr>
              <a:t>　</a:t>
            </a:r>
            <a:r>
              <a:rPr lang="ja-JP" altLang="en-US" sz="2200" b="1" dirty="0" smtClean="0">
                <a:solidFill>
                  <a:srgbClr val="FF0000"/>
                </a:solidFill>
                <a:latin typeface="メイリオ" panose="020B0604030504040204" pitchFamily="50" charset="-128"/>
                <a:ea typeface="メイリオ" panose="020B0604030504040204" pitchFamily="50" charset="-128"/>
              </a:rPr>
              <a:t>親の“親としての学びや育ち”を応援する「家庭教育支援」のツール</a:t>
            </a:r>
            <a:endParaRPr lang="en-US" altLang="ja-JP" sz="2200" b="1" dirty="0" smtClean="0">
              <a:solidFill>
                <a:srgbClr val="FF0000"/>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365313" y="1925800"/>
            <a:ext cx="8778687" cy="1261884"/>
          </a:xfrm>
          <a:prstGeom prst="rect">
            <a:avLst/>
          </a:prstGeom>
        </p:spPr>
        <p:txBody>
          <a:bodyPr wrap="square">
            <a:spAutoFit/>
          </a:bodyPr>
          <a:lstStyle/>
          <a:p>
            <a:pPr>
              <a:defRPr/>
            </a:pPr>
            <a:r>
              <a:rPr lang="ja-JP" altLang="en-US" sz="3600" b="1" kern="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「親の力」をまなびあう学習</a:t>
            </a:r>
            <a:r>
              <a:rPr lang="ja-JP" altLang="en-US" sz="3600" b="1" kern="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プログラム</a:t>
            </a:r>
            <a:endParaRPr lang="en-US" altLang="ja-JP" sz="3600" b="1" kern="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b="1" kern="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kern="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kern="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kern="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通称：親プロ</a:t>
            </a:r>
            <a:r>
              <a:rPr lang="ja-JP" altLang="en-US" sz="3600" b="1" kern="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4000" b="1" kern="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16" descr="親プロ　丸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1732" y="2702858"/>
            <a:ext cx="3667808" cy="365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広島県教育委員会における家庭教育支援の取組</a:t>
            </a:r>
            <a:endParaRPr kumimoji="1"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56224" y="3045270"/>
            <a:ext cx="1984224" cy="461665"/>
          </a:xfrm>
          <a:prstGeom prst="rect">
            <a:avLst/>
          </a:prstGeom>
          <a:noFill/>
        </p:spPr>
        <p:txBody>
          <a:bodyPr wrap="square" rtlCol="0">
            <a:spAutoFit/>
          </a:bodyPr>
          <a:lstStyle/>
          <a:p>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平成</a:t>
            </a:r>
            <a:r>
              <a:rPr lang="en-US" altLang="ja-JP"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20</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a:t>
            </a:r>
            <a:endPar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フローチャート: 結合子 1"/>
          <p:cNvSpPr/>
          <p:nvPr/>
        </p:nvSpPr>
        <p:spPr>
          <a:xfrm>
            <a:off x="783936" y="1803127"/>
            <a:ext cx="721536" cy="720000"/>
          </a:xfrm>
          <a:prstGeom prst="flowChartConnector">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結合子 7"/>
          <p:cNvSpPr/>
          <p:nvPr/>
        </p:nvSpPr>
        <p:spPr>
          <a:xfrm>
            <a:off x="6315712" y="1799150"/>
            <a:ext cx="1082304" cy="720000"/>
          </a:xfrm>
          <a:prstGeom prst="flowChartConnector">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15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Oval 5"/>
          <p:cNvSpPr>
            <a:spLocks noChangeArrowheads="1"/>
          </p:cNvSpPr>
          <p:nvPr/>
        </p:nvSpPr>
        <p:spPr bwMode="auto">
          <a:xfrm>
            <a:off x="641350" y="1023880"/>
            <a:ext cx="8096250" cy="3317875"/>
          </a:xfrm>
          <a:prstGeom prst="ellipse">
            <a:avLst/>
          </a:prstGeom>
          <a:noFill/>
          <a:ln w="73025">
            <a:solidFill>
              <a:srgbClr val="FF0000"/>
            </a:solidFill>
            <a:round/>
            <a:headEnd/>
            <a:tailEnd/>
          </a:ln>
          <a:effectLst/>
          <a:extLst>
            <a:ext uri="{909E8E84-426E-40DD-AFC4-6F175D3DCCD1}">
              <a14:hiddenFill xmlns:a14="http://schemas.microsoft.com/office/drawing/2010/main">
                <a:solidFill>
                  <a:srgbClr val="CCFFFF">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endParaRPr lang="ja-JP" altLang="en-US" sz="2400">
              <a:latin typeface="メイリオ" panose="020B0604030504040204" pitchFamily="50" charset="-128"/>
              <a:ea typeface="メイリオ" panose="020B0604030504040204" pitchFamily="50" charset="-128"/>
            </a:endParaRPr>
          </a:p>
        </p:txBody>
      </p:sp>
      <p:grpSp>
        <p:nvGrpSpPr>
          <p:cNvPr id="100370" name="Group 18"/>
          <p:cNvGrpSpPr>
            <a:grpSpLocks/>
          </p:cNvGrpSpPr>
          <p:nvPr/>
        </p:nvGrpSpPr>
        <p:grpSpPr bwMode="auto">
          <a:xfrm>
            <a:off x="1631950" y="1852555"/>
            <a:ext cx="2879725" cy="2159000"/>
            <a:chOff x="1028" y="1463"/>
            <a:chExt cx="1814" cy="1360"/>
          </a:xfrm>
        </p:grpSpPr>
        <p:sp>
          <p:nvSpPr>
            <p:cNvPr id="17419" name="Oval 9"/>
            <p:cNvSpPr>
              <a:spLocks noChangeArrowheads="1"/>
            </p:cNvSpPr>
            <p:nvPr/>
          </p:nvSpPr>
          <p:spPr bwMode="auto">
            <a:xfrm>
              <a:off x="1028" y="1463"/>
              <a:ext cx="1814" cy="136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100000"/>
                </a:lnSpc>
                <a:spcBef>
                  <a:spcPct val="0"/>
                </a:spcBef>
                <a:buFontTx/>
                <a:buNone/>
              </a:pPr>
              <a:endParaRPr lang="en-US" altLang="ja-JP" sz="2400" b="1"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子供に対して</a:t>
              </a:r>
            </a:p>
            <a:p>
              <a:pPr algn="ctr" eaLnBrk="1" hangingPunct="1">
                <a:lnSpc>
                  <a:spcPct val="100000"/>
                </a:lnSpc>
                <a:spcBef>
                  <a:spcPct val="0"/>
                </a:spcBef>
                <a:buFontTx/>
                <a:buNone/>
              </a:pPr>
              <a:r>
                <a:rPr lang="ja-JP" altLang="en-US" sz="2400" b="1" dirty="0">
                  <a:solidFill>
                    <a:srgbClr val="FF0000"/>
                  </a:solidFill>
                  <a:latin typeface="メイリオ" panose="020B0604030504040204" pitchFamily="50" charset="-128"/>
                  <a:ea typeface="メイリオ" panose="020B0604030504040204" pitchFamily="50" charset="-128"/>
                </a:rPr>
                <a:t>第一義的責任</a:t>
              </a:r>
              <a:r>
                <a:rPr lang="ja-JP" altLang="en-US" sz="2400" b="1" dirty="0">
                  <a:latin typeface="メイリオ" panose="020B0604030504040204" pitchFamily="50" charset="-128"/>
                  <a:ea typeface="メイリオ" panose="020B0604030504040204" pitchFamily="50" charset="-128"/>
                </a:rPr>
                <a:t>を</a:t>
              </a:r>
            </a:p>
            <a:p>
              <a:pPr algn="ctr" eaLnBrk="1" hangingPunct="1">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果たす力</a:t>
              </a:r>
              <a:endParaRPr lang="ja-JP" altLang="en-US" sz="2800" dirty="0">
                <a:latin typeface="メイリオ" panose="020B0604030504040204" pitchFamily="50" charset="-128"/>
                <a:ea typeface="メイリオ" panose="020B0604030504040204" pitchFamily="50" charset="-128"/>
              </a:endParaRPr>
            </a:p>
          </p:txBody>
        </p:sp>
        <p:sp>
          <p:nvSpPr>
            <p:cNvPr id="17420" name="Rectangle 10"/>
            <p:cNvSpPr>
              <a:spLocks noChangeArrowheads="1"/>
            </p:cNvSpPr>
            <p:nvPr/>
          </p:nvSpPr>
          <p:spPr bwMode="auto">
            <a:xfrm>
              <a:off x="1451" y="1566"/>
              <a:ext cx="100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b="1">
                  <a:latin typeface="メイリオ" panose="020B0604030504040204" pitchFamily="50" charset="-128"/>
                  <a:ea typeface="メイリオ" panose="020B0604030504040204" pitchFamily="50" charset="-128"/>
                </a:rPr>
                <a:t>子育て力</a:t>
              </a:r>
              <a:r>
                <a:rPr lang="en-US" altLang="ja-JP" sz="2400" b="1">
                  <a:latin typeface="メイリオ" panose="020B0604030504040204" pitchFamily="50" charset="-128"/>
                  <a:ea typeface="メイリオ" panose="020B0604030504040204" pitchFamily="50" charset="-128"/>
                </a:rPr>
                <a:t>Ⅰ</a:t>
              </a:r>
              <a:endParaRPr lang="en-US" altLang="ja-JP" sz="2400">
                <a:latin typeface="メイリオ" panose="020B0604030504040204" pitchFamily="50" charset="-128"/>
                <a:ea typeface="メイリオ" panose="020B0604030504040204" pitchFamily="50" charset="-128"/>
              </a:endParaRPr>
            </a:p>
          </p:txBody>
        </p:sp>
      </p:grpSp>
      <p:grpSp>
        <p:nvGrpSpPr>
          <p:cNvPr id="100371" name="Group 19"/>
          <p:cNvGrpSpPr>
            <a:grpSpLocks/>
          </p:cNvGrpSpPr>
          <p:nvPr/>
        </p:nvGrpSpPr>
        <p:grpSpPr bwMode="auto">
          <a:xfrm>
            <a:off x="4957763" y="1850967"/>
            <a:ext cx="2879725" cy="2159000"/>
            <a:chOff x="3123" y="1462"/>
            <a:chExt cx="1814" cy="1360"/>
          </a:xfrm>
        </p:grpSpPr>
        <p:sp>
          <p:nvSpPr>
            <p:cNvPr id="17417" name="Oval 11"/>
            <p:cNvSpPr>
              <a:spLocks noChangeArrowheads="1"/>
            </p:cNvSpPr>
            <p:nvPr/>
          </p:nvSpPr>
          <p:spPr bwMode="auto">
            <a:xfrm>
              <a:off x="3123" y="1462"/>
              <a:ext cx="1814" cy="136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100000"/>
                </a:lnSpc>
                <a:spcBef>
                  <a:spcPct val="0"/>
                </a:spcBef>
                <a:buFontTx/>
                <a:buNone/>
              </a:pPr>
              <a:r>
                <a:rPr lang="ja-JP" altLang="en-US" sz="2400" b="1" dirty="0">
                  <a:solidFill>
                    <a:srgbClr val="FF0000"/>
                  </a:solidFill>
                  <a:latin typeface="メイリオ" panose="020B0604030504040204" pitchFamily="50" charset="-128"/>
                  <a:ea typeface="メイリオ" panose="020B0604030504040204" pitchFamily="50" charset="-128"/>
                </a:rPr>
                <a:t>社会の一員</a:t>
              </a:r>
              <a:r>
                <a:rPr lang="ja-JP" altLang="en-US" sz="2400" b="1" dirty="0">
                  <a:latin typeface="メイリオ" panose="020B0604030504040204" pitchFamily="50" charset="-128"/>
                  <a:ea typeface="メイリオ" panose="020B0604030504040204" pitchFamily="50" charset="-128"/>
                </a:rPr>
                <a:t>として</a:t>
              </a:r>
            </a:p>
            <a:p>
              <a:pPr algn="ctr" eaLnBrk="1" hangingPunct="1">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子供を育成する力</a:t>
              </a:r>
              <a:endParaRPr lang="ja-JP" altLang="en-US" sz="2800" dirty="0">
                <a:latin typeface="メイリオ" panose="020B0604030504040204" pitchFamily="50" charset="-128"/>
                <a:ea typeface="メイリオ" panose="020B0604030504040204" pitchFamily="50" charset="-128"/>
              </a:endParaRPr>
            </a:p>
          </p:txBody>
        </p:sp>
        <p:sp>
          <p:nvSpPr>
            <p:cNvPr id="17418" name="Rectangle 12"/>
            <p:cNvSpPr>
              <a:spLocks noChangeArrowheads="1"/>
            </p:cNvSpPr>
            <p:nvPr/>
          </p:nvSpPr>
          <p:spPr bwMode="auto">
            <a:xfrm>
              <a:off x="3545" y="1576"/>
              <a:ext cx="100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b="1">
                  <a:latin typeface="メイリオ" panose="020B0604030504040204" pitchFamily="50" charset="-128"/>
                  <a:ea typeface="メイリオ" panose="020B0604030504040204" pitchFamily="50" charset="-128"/>
                </a:rPr>
                <a:t>子育て力</a:t>
              </a:r>
              <a:r>
                <a:rPr lang="en-US" altLang="ja-JP" sz="2400" b="1">
                  <a:latin typeface="メイリオ" panose="020B0604030504040204" pitchFamily="50" charset="-128"/>
                  <a:ea typeface="メイリオ" panose="020B0604030504040204" pitchFamily="50" charset="-128"/>
                </a:rPr>
                <a:t>Ⅱ</a:t>
              </a:r>
              <a:endParaRPr lang="en-US" altLang="ja-JP" sz="2400">
                <a:latin typeface="メイリオ" panose="020B0604030504040204" pitchFamily="50" charset="-128"/>
                <a:ea typeface="メイリオ" panose="020B0604030504040204" pitchFamily="50" charset="-128"/>
              </a:endParaRPr>
            </a:p>
          </p:txBody>
        </p:sp>
      </p:grpSp>
      <p:sp>
        <p:nvSpPr>
          <p:cNvPr id="100366" name="Rectangle 14"/>
          <p:cNvSpPr>
            <a:spLocks noChangeArrowheads="1"/>
          </p:cNvSpPr>
          <p:nvPr/>
        </p:nvSpPr>
        <p:spPr bwMode="auto">
          <a:xfrm>
            <a:off x="1191714" y="4571432"/>
            <a:ext cx="7649373" cy="19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b="1" dirty="0">
                <a:latin typeface="メイリオ" panose="020B0604030504040204" pitchFamily="50" charset="-128"/>
                <a:ea typeface="メイリオ" panose="020B0604030504040204" pitchFamily="50" charset="-128"/>
              </a:rPr>
              <a:t>人を育てようとする人なら誰もが持っているであろう</a:t>
            </a:r>
            <a:r>
              <a:rPr lang="ja-JP" altLang="en-US" b="1" dirty="0">
                <a:solidFill>
                  <a:srgbClr val="FF0000"/>
                </a:solidFill>
                <a:latin typeface="メイリオ" panose="020B0604030504040204" pitchFamily="50" charset="-128"/>
                <a:ea typeface="メイリオ" panose="020B0604030504040204" pitchFamily="50" charset="-128"/>
              </a:rPr>
              <a:t>“親心”</a:t>
            </a:r>
            <a:r>
              <a:rPr lang="ja-JP" altLang="en-US" b="1" dirty="0">
                <a:latin typeface="メイリオ" panose="020B0604030504040204" pitchFamily="50" charset="-128"/>
                <a:ea typeface="メイリオ" panose="020B0604030504040204" pitchFamily="50" charset="-128"/>
              </a:rPr>
              <a:t>から発せられる力</a:t>
            </a:r>
          </a:p>
        </p:txBody>
      </p:sp>
      <p:sp>
        <p:nvSpPr>
          <p:cNvPr id="100368" name="Rectangle 16"/>
          <p:cNvSpPr>
            <a:spLocks noChangeArrowheads="1"/>
          </p:cNvSpPr>
          <p:nvPr/>
        </p:nvSpPr>
        <p:spPr bwMode="auto">
          <a:xfrm>
            <a:off x="363040" y="5060950"/>
            <a:ext cx="828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6000" dirty="0">
                <a:latin typeface="メイリオ" panose="020B0604030504040204" pitchFamily="50" charset="-128"/>
                <a:ea typeface="メイリオ" panose="020B0604030504040204" pitchFamily="50" charset="-128"/>
              </a:rPr>
              <a:t>＝</a:t>
            </a:r>
          </a:p>
        </p:txBody>
      </p:sp>
      <p:sp>
        <p:nvSpPr>
          <p:cNvPr id="3" name="額縁 2"/>
          <p:cNvSpPr/>
          <p:nvPr/>
        </p:nvSpPr>
        <p:spPr>
          <a:xfrm>
            <a:off x="1927298" y="1155691"/>
            <a:ext cx="5711229" cy="579215"/>
          </a:xfrm>
          <a:prstGeom prst="bevel">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メイリオ" panose="020B0604030504040204" pitchFamily="50" charset="-128"/>
                <a:ea typeface="メイリオ" panose="020B0604030504040204" pitchFamily="50" charset="-128"/>
              </a:rPr>
              <a:t>２つの子育て力</a:t>
            </a:r>
            <a:r>
              <a:rPr lang="ja-JP" altLang="en-US" sz="2800" b="1" dirty="0" smtClean="0">
                <a:latin typeface="メイリオ" panose="020B0604030504040204" pitchFamily="50" charset="-128"/>
                <a:ea typeface="メイリオ" panose="020B0604030504040204" pitchFamily="50" charset="-128"/>
              </a:rPr>
              <a:t>が一体となった力</a:t>
            </a:r>
            <a:endParaRPr kumimoji="1" lang="ja-JP" altLang="en-US" sz="2800" b="1"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0" y="0"/>
            <a:ext cx="9144000" cy="58477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latin typeface="メイリオ" panose="020B0604030504040204" pitchFamily="50" charset="-128"/>
                <a:ea typeface="メイリオ" panose="020B0604030504040204" pitchFamily="50" charset="-128"/>
              </a:rPr>
              <a:t>このプログラムにおける「親の力」とは・・・</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554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0370"/>
                                        </p:tgtEl>
                                        <p:attrNameLst>
                                          <p:attrName>style.visibility</p:attrName>
                                        </p:attrNameLst>
                                      </p:cBhvr>
                                      <p:to>
                                        <p:strVal val="visible"/>
                                      </p:to>
                                    </p:set>
                                    <p:anim calcmode="lin" valueType="num">
                                      <p:cBhvr>
                                        <p:cTn id="7" dur="1000" fill="hold"/>
                                        <p:tgtEl>
                                          <p:spTgt spid="100370"/>
                                        </p:tgtEl>
                                        <p:attrNameLst>
                                          <p:attrName>ppt_w</p:attrName>
                                        </p:attrNameLst>
                                      </p:cBhvr>
                                      <p:tavLst>
                                        <p:tav tm="0">
                                          <p:val>
                                            <p:fltVal val="0"/>
                                          </p:val>
                                        </p:tav>
                                        <p:tav tm="100000">
                                          <p:val>
                                            <p:strVal val="#ppt_w"/>
                                          </p:val>
                                        </p:tav>
                                      </p:tavLst>
                                    </p:anim>
                                    <p:anim calcmode="lin" valueType="num">
                                      <p:cBhvr>
                                        <p:cTn id="8" dur="1000" fill="hold"/>
                                        <p:tgtEl>
                                          <p:spTgt spid="1003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0371"/>
                                        </p:tgtEl>
                                        <p:attrNameLst>
                                          <p:attrName>style.visibility</p:attrName>
                                        </p:attrNameLst>
                                      </p:cBhvr>
                                      <p:to>
                                        <p:strVal val="visible"/>
                                      </p:to>
                                    </p:set>
                                    <p:anim calcmode="lin" valueType="num">
                                      <p:cBhvr>
                                        <p:cTn id="13" dur="1000" fill="hold"/>
                                        <p:tgtEl>
                                          <p:spTgt spid="100371"/>
                                        </p:tgtEl>
                                        <p:attrNameLst>
                                          <p:attrName>ppt_w</p:attrName>
                                        </p:attrNameLst>
                                      </p:cBhvr>
                                      <p:tavLst>
                                        <p:tav tm="0">
                                          <p:val>
                                            <p:fltVal val="0"/>
                                          </p:val>
                                        </p:tav>
                                        <p:tav tm="100000">
                                          <p:val>
                                            <p:strVal val="#ppt_w"/>
                                          </p:val>
                                        </p:tav>
                                      </p:tavLst>
                                    </p:anim>
                                    <p:anim calcmode="lin" valueType="num">
                                      <p:cBhvr>
                                        <p:cTn id="14" dur="1000" fill="hold"/>
                                        <p:tgtEl>
                                          <p:spTgt spid="10037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0357"/>
                                        </p:tgtEl>
                                        <p:attrNameLst>
                                          <p:attrName>style.visibility</p:attrName>
                                        </p:attrNameLst>
                                      </p:cBhvr>
                                      <p:to>
                                        <p:strVal val="visible"/>
                                      </p:to>
                                    </p:set>
                                    <p:animEffect transition="in" filter="fade">
                                      <p:cBhvr>
                                        <p:cTn id="19" dur="1000"/>
                                        <p:tgtEl>
                                          <p:spTgt spid="10035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0368"/>
                                        </p:tgtEl>
                                        <p:attrNameLst>
                                          <p:attrName>style.visibility</p:attrName>
                                        </p:attrNameLst>
                                      </p:cBhvr>
                                      <p:to>
                                        <p:strVal val="visible"/>
                                      </p:to>
                                    </p:set>
                                    <p:animEffect transition="in" filter="fade">
                                      <p:cBhvr>
                                        <p:cTn id="24" dur="1000"/>
                                        <p:tgtEl>
                                          <p:spTgt spid="10036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0366"/>
                                        </p:tgtEl>
                                        <p:attrNameLst>
                                          <p:attrName>style.visibility</p:attrName>
                                        </p:attrNameLst>
                                      </p:cBhvr>
                                      <p:to>
                                        <p:strVal val="visible"/>
                                      </p:to>
                                    </p:set>
                                    <p:anim calcmode="lin" valueType="num">
                                      <p:cBhvr additive="base">
                                        <p:cTn id="29" dur="1000" fill="hold"/>
                                        <p:tgtEl>
                                          <p:spTgt spid="100366"/>
                                        </p:tgtEl>
                                        <p:attrNameLst>
                                          <p:attrName>ppt_x</p:attrName>
                                        </p:attrNameLst>
                                      </p:cBhvr>
                                      <p:tavLst>
                                        <p:tav tm="0">
                                          <p:val>
                                            <p:strVal val="#ppt_x"/>
                                          </p:val>
                                        </p:tav>
                                        <p:tav tm="100000">
                                          <p:val>
                                            <p:strVal val="#ppt_x"/>
                                          </p:val>
                                        </p:tav>
                                      </p:tavLst>
                                    </p:anim>
                                    <p:anim calcmode="lin" valueType="num">
                                      <p:cBhvr additive="base">
                                        <p:cTn id="30" dur="1000" fill="hold"/>
                                        <p:tgtEl>
                                          <p:spTgt spid="100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P spid="100366" grpId="0"/>
      <p:bldP spid="1003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603242" y="2921169"/>
            <a:ext cx="5937516" cy="923330"/>
          </a:xfrm>
          <a:prstGeom prst="rect">
            <a:avLst/>
          </a:prstGeom>
          <a:noFill/>
        </p:spPr>
        <p:txBody>
          <a:bodyPr wrap="square" rtlCol="0">
            <a:spAutoFit/>
          </a:bodyPr>
          <a:lstStyle/>
          <a:p>
            <a:r>
              <a:rPr kumimoji="1" lang="ja-JP" altLang="en-US" sz="54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プログラムの特徴</a:t>
            </a:r>
            <a:endParaRPr kumimoji="1" lang="ja-JP" altLang="en-US" sz="5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6413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オリジナルテンプレー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4912</TotalTime>
  <Words>1447</Words>
  <Application>Microsoft Office PowerPoint</Application>
  <PresentationFormat>画面に合わせる (4:3)</PresentationFormat>
  <Paragraphs>495</Paragraphs>
  <Slides>31</Slides>
  <Notes>31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31</vt:i4>
      </vt:variant>
    </vt:vector>
  </HeadingPairs>
  <TitlesOfParts>
    <vt:vector size="44" baseType="lpstr">
      <vt:lpstr>HGS創英角ﾎﾟｯﾌﾟ体</vt:lpstr>
      <vt:lpstr>Meiryo UI</vt:lpstr>
      <vt:lpstr>ＭＳ Ｐゴシック</vt:lpstr>
      <vt:lpstr>ＭＳ Ｐ明朝</vt:lpstr>
      <vt:lpstr>ＭＳ ゴシック</vt:lpstr>
      <vt:lpstr>MSP明朝</vt:lpstr>
      <vt:lpstr>メイリオ</vt:lpstr>
      <vt:lpstr>Arial</vt:lpstr>
      <vt:lpstr>Calibri</vt:lpstr>
      <vt:lpstr>Times New Roman</vt:lpstr>
      <vt:lpstr>Verdana</vt:lpstr>
      <vt:lpstr>Office ​​テーマ</vt:lpstr>
      <vt:lpstr>3_オリジナルテンプレート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講座の流れ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「親プロ」の実施状況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広島県庁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60927</dc:creator>
  <cp:lastModifiedBy>吉長 愛</cp:lastModifiedBy>
  <cp:revision>312</cp:revision>
  <cp:lastPrinted>2023-10-27T05:14:18Z</cp:lastPrinted>
  <dcterms:created xsi:type="dcterms:W3CDTF">2020-05-22T04:13:46Z</dcterms:created>
  <dcterms:modified xsi:type="dcterms:W3CDTF">2023-10-30T06:35:24Z</dcterms:modified>
</cp:coreProperties>
</file>