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4" r:id="rId2"/>
    <p:sldMasterId id="2147483678" r:id="rId3"/>
    <p:sldMasterId id="2147483689" r:id="rId4"/>
    <p:sldMasterId id="2147483691" r:id="rId5"/>
    <p:sldMasterId id="2147483740" r:id="rId6"/>
  </p:sldMasterIdLst>
  <p:notesMasterIdLst>
    <p:notesMasterId r:id="rId31"/>
  </p:notesMasterIdLst>
  <p:handoutMasterIdLst>
    <p:handoutMasterId r:id="rId32"/>
  </p:handoutMasterIdLst>
  <p:sldIdLst>
    <p:sldId id="339" r:id="rId7"/>
    <p:sldId id="407" r:id="rId8"/>
    <p:sldId id="408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09" r:id="rId21"/>
    <p:sldId id="410" r:id="rId22"/>
    <p:sldId id="427" r:id="rId23"/>
    <p:sldId id="430" r:id="rId24"/>
    <p:sldId id="415" r:id="rId25"/>
    <p:sldId id="428" r:id="rId26"/>
    <p:sldId id="431" r:id="rId27"/>
    <p:sldId id="429" r:id="rId28"/>
    <p:sldId id="385" r:id="rId29"/>
    <p:sldId id="432" r:id="rId30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00000"/>
    <a:srgbClr val="D70021"/>
    <a:srgbClr val="C1E4FF"/>
    <a:srgbClr val="0000FF"/>
    <a:srgbClr val="953735"/>
    <a:srgbClr val="F2DCDB"/>
    <a:srgbClr val="F0C1C1"/>
    <a:srgbClr val="992F3A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700" autoAdjust="0"/>
  </p:normalViewPr>
  <p:slideViewPr>
    <p:cSldViewPr>
      <p:cViewPr varScale="1">
        <p:scale>
          <a:sx n="62" d="100"/>
          <a:sy n="62" d="100"/>
        </p:scale>
        <p:origin x="920" y="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7C14EB92-79DC-4141-BEE3-1ADB122A2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92A46446-AA52-4D5D-ABA7-769F0D2B55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9F0E0B9-7366-4312-BE11-D9347DC87DAE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16735701-3B42-4DFD-A46F-38BCB80C31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97F38A42-1F81-4360-9A68-8DDB9660D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80D418F9-F4BC-46D6-B772-C00AA219E4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350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85D7AA44-CA4B-4D37-824A-FDFF4A84B99A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64D23413-02FE-4DC1-9FD0-53A34BBDAC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9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2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4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51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528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82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87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0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0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3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29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86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6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9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122F0-1D7D-4C7A-B8E6-5C0AD3A91146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45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2720752" y="5157192"/>
            <a:ext cx="4752528" cy="57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67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令和●年●月●日</a:t>
            </a:r>
            <a:endParaRPr kumimoji="1" lang="ja-JP" altLang="en-US" dirty="0"/>
          </a:p>
        </p:txBody>
      </p:sp>
      <p:sp>
        <p:nvSpPr>
          <p:cNvPr id="4" name="テキスト プレースホルダー 2"/>
          <p:cNvSpPr>
            <a:spLocks noGrp="1"/>
          </p:cNvSpPr>
          <p:nvPr>
            <p:ph type="body" sz="quarter" idx="16" hasCustomPrompt="1"/>
          </p:nvPr>
        </p:nvSpPr>
        <p:spPr>
          <a:xfrm>
            <a:off x="2720727" y="5877272"/>
            <a:ext cx="4752528" cy="57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67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（所属名）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80592" y="2831540"/>
            <a:ext cx="1152244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14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504" y="2636912"/>
            <a:ext cx="9025011" cy="864096"/>
          </a:xfrm>
          <a:prstGeom prst="rect">
            <a:avLst/>
          </a:prstGeom>
        </p:spPr>
      </p:pic>
      <p:sp>
        <p:nvSpPr>
          <p:cNvPr id="3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704528" y="2782416"/>
            <a:ext cx="8496944" cy="57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67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タイトル、タイトル、タイトル</a:t>
            </a:r>
            <a:endParaRPr kumimoji="1" lang="ja-JP" altLang="en-US" dirty="0"/>
          </a:p>
        </p:txBody>
      </p:sp>
      <p:sp>
        <p:nvSpPr>
          <p:cNvPr id="5" name="Rectangle 16"/>
          <p:cNvSpPr txBox="1">
            <a:spLocks noChangeArrowheads="1"/>
          </p:cNvSpPr>
          <p:nvPr userDrawn="1"/>
        </p:nvSpPr>
        <p:spPr bwMode="auto">
          <a:xfrm>
            <a:off x="9222995" y="6457651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fld id="{06A07BD4-9AD9-469B-8DA8-55AB8A930C4E}" type="slidenum">
              <a:rPr lang="en-US" altLang="ja-JP" sz="1083" smtClean="0"/>
              <a:pPr>
                <a:defRPr/>
              </a:pPr>
              <a:t>‹#›</a:t>
            </a:fld>
            <a:endParaRPr lang="en-US" altLang="ja-JP" sz="1083" dirty="0"/>
          </a:p>
        </p:txBody>
      </p:sp>
    </p:spTree>
    <p:extLst>
      <p:ext uri="{BB962C8B-B14F-4D97-AF65-F5344CB8AC3E}">
        <p14:creationId xmlns:p14="http://schemas.microsoft.com/office/powerpoint/2010/main" val="76279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4888" y="2348880"/>
            <a:ext cx="5723776" cy="864096"/>
          </a:xfrm>
          <a:prstGeom prst="rect">
            <a:avLst/>
          </a:prstGeom>
        </p:spPr>
      </p:pic>
      <p:sp>
        <p:nvSpPr>
          <p:cNvPr id="3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4088904" y="2494384"/>
            <a:ext cx="5472608" cy="5730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タイトル、タイトル、タイトル</a:t>
            </a:r>
            <a:endParaRPr kumimoji="1" lang="ja-JP" altLang="en-US" dirty="0"/>
          </a:p>
        </p:txBody>
      </p:sp>
      <p:sp>
        <p:nvSpPr>
          <p:cNvPr id="5" name="Rectangle 16"/>
          <p:cNvSpPr txBox="1">
            <a:spLocks noChangeArrowheads="1"/>
          </p:cNvSpPr>
          <p:nvPr userDrawn="1"/>
        </p:nvSpPr>
        <p:spPr bwMode="auto">
          <a:xfrm>
            <a:off x="9222995" y="6457651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fld id="{06A07BD4-9AD9-469B-8DA8-55AB8A930C4E}" type="slidenum">
              <a:rPr lang="en-US" altLang="ja-JP" sz="1083" smtClean="0"/>
              <a:pPr>
                <a:defRPr/>
              </a:pPr>
              <a:t>‹#›</a:t>
            </a:fld>
            <a:endParaRPr lang="en-US" altLang="ja-JP" sz="1083" dirty="0"/>
          </a:p>
        </p:txBody>
      </p:sp>
    </p:spTree>
    <p:extLst>
      <p:ext uri="{BB962C8B-B14F-4D97-AF65-F5344CB8AC3E}">
        <p14:creationId xmlns:p14="http://schemas.microsoft.com/office/powerpoint/2010/main" val="121663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 txBox="1">
            <a:spLocks noChangeArrowheads="1"/>
          </p:cNvSpPr>
          <p:nvPr userDrawn="1"/>
        </p:nvSpPr>
        <p:spPr bwMode="auto">
          <a:xfrm>
            <a:off x="9222995" y="6457651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fld id="{06A07BD4-9AD9-469B-8DA8-55AB8A930C4E}" type="slidenum">
              <a:rPr lang="en-US" altLang="ja-JP" sz="1083" smtClean="0"/>
              <a:pPr>
                <a:defRPr/>
              </a:pPr>
              <a:t>‹#›</a:t>
            </a:fld>
            <a:endParaRPr lang="en-US" altLang="ja-JP" sz="1083" dirty="0"/>
          </a:p>
        </p:txBody>
      </p:sp>
    </p:spTree>
    <p:extLst>
      <p:ext uri="{BB962C8B-B14F-4D97-AF65-F5344CB8AC3E}">
        <p14:creationId xmlns:p14="http://schemas.microsoft.com/office/powerpoint/2010/main" val="404156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58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B014A0B2-F1AF-439E-AC08-97C89BF8E381}" type="datetimeFigureOut">
              <a:rPr kumimoji="1" lang="ja-JP" altLang="en-US" smtClean="0"/>
              <a:t>2023/10/4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DE96578-A3D0-49A4-AA07-79BBE09D4D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89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xmlns="" id="{06705A6D-A7DD-427D-A918-D481CDB91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8"/>
          <a:stretch/>
        </p:blipFill>
        <p:spPr>
          <a:xfrm>
            <a:off x="3613264" y="5779244"/>
            <a:ext cx="1555760" cy="7461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1032" y="5779244"/>
            <a:ext cx="1229103" cy="7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3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368824" y="3625279"/>
            <a:ext cx="316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https://www.pref.hiroshima.lg.jp/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xmlns="" id="{06705A6D-A7DD-427D-A918-D481CDB91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8"/>
          <a:stretch/>
        </p:blipFill>
        <p:spPr>
          <a:xfrm>
            <a:off x="3440832" y="2852936"/>
            <a:ext cx="1555760" cy="7461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8600" y="2852936"/>
            <a:ext cx="1229103" cy="7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, 四角形&#10;&#10;自動的に生成された説明">
            <a:extLst>
              <a:ext uri="{FF2B5EF4-FFF2-40B4-BE49-F238E27FC236}">
                <a16:creationId xmlns:a16="http://schemas.microsoft.com/office/drawing/2014/main" xmlns="" id="{B0405778-6629-46FD-B58E-056A01034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9429404" cy="650022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 userDrawn="1"/>
        </p:nvSpPr>
        <p:spPr>
          <a:xfrm>
            <a:off x="3368824" y="3625279"/>
            <a:ext cx="316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https://www.pref.hiroshima.lg.jp/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xmlns="" id="{06705A6D-A7DD-427D-A918-D481CDB91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8"/>
          <a:stretch/>
        </p:blipFill>
        <p:spPr>
          <a:xfrm>
            <a:off x="3469248" y="2846527"/>
            <a:ext cx="1555760" cy="7461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97016" y="2846527"/>
            <a:ext cx="1229103" cy="7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, 四角形&#10;&#10;自動的に生成された説明">
            <a:extLst>
              <a:ext uri="{FF2B5EF4-FFF2-40B4-BE49-F238E27FC236}">
                <a16:creationId xmlns:a16="http://schemas.microsoft.com/office/drawing/2014/main" xmlns="" id="{B0405778-6629-46FD-B58E-056A01034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280356"/>
            <a:ext cx="9429404" cy="6500220"/>
          </a:xfrm>
          <a:prstGeom prst="rect">
            <a:avLst/>
          </a:prstGeom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xmlns="" id="{06705A6D-A7DD-427D-A918-D481CDB91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r="41938"/>
          <a:stretch/>
        </p:blipFill>
        <p:spPr>
          <a:xfrm>
            <a:off x="5025008" y="2751714"/>
            <a:ext cx="144016" cy="7461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69024" y="2751714"/>
            <a:ext cx="1229103" cy="7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2360712" y="6254775"/>
            <a:ext cx="5472608" cy="57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（組織名）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136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 userDrawn="1"/>
        </p:nvSpPr>
        <p:spPr bwMode="auto">
          <a:xfrm>
            <a:off x="9414140" y="6554788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endParaRPr lang="en-US" altLang="ja-JP" sz="10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07D0C700-91F1-45E0-8649-776310C9D4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21486" y="6453336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fld id="{06A07BD4-9AD9-469B-8DA8-55AB8A930C4E}" type="slidenum">
              <a:rPr lang="en-US" altLang="ja-JP" sz="1000" smtClean="0"/>
              <a:pPr>
                <a:defRPr/>
              </a:pPr>
              <a:t>‹#›</a:t>
            </a:fld>
            <a:endParaRPr lang="en-US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149265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3944888" y="6212792"/>
            <a:ext cx="3024336" cy="5730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●●局●●課</a:t>
            </a:r>
            <a:endParaRPr kumimoji="1" lang="ja-JP" altLang="en-US" dirty="0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xmlns="" id="{7EDB2450-5CDC-4B26-8953-5693A69EDF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10" y="6322934"/>
            <a:ext cx="1058416" cy="35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3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9222995" y="6457651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fld id="{06A07BD4-9AD9-469B-8DA8-55AB8A930C4E}" type="slidenum">
              <a:rPr lang="en-US" altLang="ja-JP" sz="1083" smtClean="0"/>
              <a:pPr>
                <a:defRPr/>
              </a:pPr>
              <a:t>‹#›</a:t>
            </a:fld>
            <a:endParaRPr lang="en-US" altLang="ja-JP" sz="1083" dirty="0"/>
          </a:p>
        </p:txBody>
      </p:sp>
      <p:pic>
        <p:nvPicPr>
          <p:cNvPr id="10" name="図 9">
            <a:extLst>
              <a:ext uri="{FF2B5EF4-FFF2-40B4-BE49-F238E27FC236}">
                <a16:creationId xmlns="" xmlns:a16="http://schemas.microsoft.com/office/drawing/2014/main" id="{23E4285F-D2E2-4FD3-8B88-D950F7996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8" y="6453336"/>
            <a:ext cx="9489504" cy="45719"/>
          </a:xfrm>
          <a:prstGeom prst="rect">
            <a:avLst/>
          </a:prstGeom>
        </p:spPr>
      </p:pic>
      <p:pic>
        <p:nvPicPr>
          <p:cNvPr id="4" name="図 3" descr="図形, 背景パターン&#10;&#10;自動的に生成された説明">
            <a:extLst>
              <a:ext uri="{FF2B5EF4-FFF2-40B4-BE49-F238E27FC236}">
                <a16:creationId xmlns="" xmlns:a16="http://schemas.microsoft.com/office/drawing/2014/main" id="{75BC2C90-10EB-41F9-9357-D078206D32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8" y="217492"/>
            <a:ext cx="8121352" cy="617593"/>
          </a:xfrm>
          <a:prstGeom prst="rect">
            <a:avLst/>
          </a:prstGeom>
        </p:spPr>
      </p:pic>
      <p:sp>
        <p:nvSpPr>
          <p:cNvPr id="3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560512" y="260648"/>
            <a:ext cx="6546105" cy="5730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ページタイトル、ページタイトル、ページタイトル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="" xmlns:a16="http://schemas.microsoft.com/office/drawing/2014/main" id="{06B0809A-3F1E-4CC0-B31D-B7DDAA0C5477}"/>
              </a:ext>
            </a:extLst>
          </p:cNvPr>
          <p:cNvSpPr/>
          <p:nvPr userDrawn="1"/>
        </p:nvSpPr>
        <p:spPr>
          <a:xfrm>
            <a:off x="416496" y="332656"/>
            <a:ext cx="4571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80727" y="217492"/>
            <a:ext cx="1010051" cy="6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00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740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="" xmlns:a16="http://schemas.microsoft.com/office/drawing/2014/main" id="{02F52737-9C9E-4F50-A154-B792DD7BD74F}"/>
              </a:ext>
            </a:extLst>
          </p:cNvPr>
          <p:cNvSpPr txBox="1">
            <a:spLocks/>
          </p:cNvSpPr>
          <p:nvPr userDrawn="1"/>
        </p:nvSpPr>
        <p:spPr>
          <a:xfrm>
            <a:off x="3080792" y="2420888"/>
            <a:ext cx="5904656" cy="1338798"/>
          </a:xfrm>
          <a:prstGeom prst="rect">
            <a:avLst/>
          </a:prstGeom>
        </p:spPr>
        <p:txBody>
          <a:bodyPr anchor="ctr"/>
          <a:lstStyle>
            <a:lvl1pPr marL="0" indent="0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4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THANK YOU</a:t>
            </a:r>
          </a:p>
          <a:p>
            <a:r>
              <a:rPr lang="en-US" altLang="ja-JP" dirty="0"/>
              <a:t>THANK</a:t>
            </a:r>
            <a:r>
              <a:rPr lang="ja-JP" altLang="en-US" dirty="0"/>
              <a:t> </a:t>
            </a:r>
            <a:r>
              <a:rPr lang="en-US" altLang="ja-JP" dirty="0"/>
              <a:t>YOU</a:t>
            </a:r>
            <a:endParaRPr lang="ja-JP" altLang="en-US" dirty="0"/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xmlns="" id="{06705A6D-A7DD-427D-A918-D481CDB91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8"/>
          <a:stretch/>
        </p:blipFill>
        <p:spPr>
          <a:xfrm>
            <a:off x="3613264" y="5779244"/>
            <a:ext cx="1555760" cy="7461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1032" y="5779244"/>
            <a:ext cx="1229103" cy="7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67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368824" y="3625279"/>
            <a:ext cx="316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https://www.pref.hiroshima.lg.jp/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xmlns="" id="{06705A6D-A7DD-427D-A918-D481CDB91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8"/>
          <a:stretch/>
        </p:blipFill>
        <p:spPr>
          <a:xfrm>
            <a:off x="3512840" y="2852936"/>
            <a:ext cx="1555760" cy="7461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40608" y="2852936"/>
            <a:ext cx="1229103" cy="7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3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1" y="1122363"/>
            <a:ext cx="8420100" cy="2387600"/>
          </a:xfrm>
        </p:spPr>
        <p:txBody>
          <a:bodyPr anchor="b"/>
          <a:lstStyle>
            <a:lvl1pPr algn="ctr">
              <a:defRPr sz="587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3" y="3602041"/>
            <a:ext cx="7429500" cy="1655762"/>
          </a:xfrm>
        </p:spPr>
        <p:txBody>
          <a:bodyPr/>
          <a:lstStyle>
            <a:lvl1pPr marL="0" indent="0" algn="ctr">
              <a:buNone/>
              <a:defRPr sz="2349"/>
            </a:lvl1pPr>
            <a:lvl2pPr marL="447583" indent="0" algn="ctr">
              <a:buNone/>
              <a:defRPr sz="1958"/>
            </a:lvl2pPr>
            <a:lvl3pPr marL="895163" indent="0" algn="ctr">
              <a:buNone/>
              <a:defRPr sz="1763"/>
            </a:lvl3pPr>
            <a:lvl4pPr marL="1342746" indent="0" algn="ctr">
              <a:buNone/>
              <a:defRPr sz="1566"/>
            </a:lvl4pPr>
            <a:lvl5pPr marL="1790328" indent="0" algn="ctr">
              <a:buNone/>
              <a:defRPr sz="1566"/>
            </a:lvl5pPr>
            <a:lvl6pPr marL="2237910" indent="0" algn="ctr">
              <a:buNone/>
              <a:defRPr sz="1566"/>
            </a:lvl6pPr>
            <a:lvl7pPr marL="2685492" indent="0" algn="ctr">
              <a:buNone/>
              <a:defRPr sz="1566"/>
            </a:lvl7pPr>
            <a:lvl8pPr marL="3133074" indent="0" algn="ctr">
              <a:buNone/>
              <a:defRPr sz="1566"/>
            </a:lvl8pPr>
            <a:lvl9pPr marL="3580655" indent="0" algn="ctr">
              <a:buNone/>
              <a:defRPr sz="1566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49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99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2" y="1709740"/>
            <a:ext cx="8543924" cy="2852737"/>
          </a:xfrm>
        </p:spPr>
        <p:txBody>
          <a:bodyPr anchor="b"/>
          <a:lstStyle>
            <a:lvl1pPr>
              <a:defRPr sz="587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2" y="4589467"/>
            <a:ext cx="8543924" cy="1500186"/>
          </a:xfrm>
        </p:spPr>
        <p:txBody>
          <a:bodyPr/>
          <a:lstStyle>
            <a:lvl1pPr marL="0" indent="0">
              <a:buNone/>
              <a:defRPr sz="2349">
                <a:solidFill>
                  <a:schemeClr val="tx1"/>
                </a:solidFill>
              </a:defRPr>
            </a:lvl1pPr>
            <a:lvl2pPr marL="447583" indent="0">
              <a:buNone/>
              <a:defRPr sz="1958">
                <a:solidFill>
                  <a:schemeClr val="tx1">
                    <a:tint val="75000"/>
                  </a:schemeClr>
                </a:solidFill>
              </a:defRPr>
            </a:lvl2pPr>
            <a:lvl3pPr marL="895163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3pPr>
            <a:lvl4pPr marL="1342746" indent="0">
              <a:buNone/>
              <a:defRPr sz="1566">
                <a:solidFill>
                  <a:schemeClr val="tx1">
                    <a:tint val="75000"/>
                  </a:schemeClr>
                </a:solidFill>
              </a:defRPr>
            </a:lvl4pPr>
            <a:lvl5pPr marL="1790328" indent="0">
              <a:buNone/>
              <a:defRPr sz="1566">
                <a:solidFill>
                  <a:schemeClr val="tx1">
                    <a:tint val="75000"/>
                  </a:schemeClr>
                </a:solidFill>
              </a:defRPr>
            </a:lvl5pPr>
            <a:lvl6pPr marL="2237910" indent="0">
              <a:buNone/>
              <a:defRPr sz="1566">
                <a:solidFill>
                  <a:schemeClr val="tx1">
                    <a:tint val="75000"/>
                  </a:schemeClr>
                </a:solidFill>
              </a:defRPr>
            </a:lvl6pPr>
            <a:lvl7pPr marL="2685492" indent="0">
              <a:buNone/>
              <a:defRPr sz="1566">
                <a:solidFill>
                  <a:schemeClr val="tx1">
                    <a:tint val="75000"/>
                  </a:schemeClr>
                </a:solidFill>
              </a:defRPr>
            </a:lvl7pPr>
            <a:lvl8pPr marL="3133074" indent="0">
              <a:buNone/>
              <a:defRPr sz="1566">
                <a:solidFill>
                  <a:schemeClr val="tx1">
                    <a:tint val="75000"/>
                  </a:schemeClr>
                </a:solidFill>
              </a:defRPr>
            </a:lvl8pPr>
            <a:lvl9pPr marL="3580655" indent="0">
              <a:buNone/>
              <a:defRPr sz="15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89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6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4" y="1825626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001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1" y="365126"/>
            <a:ext cx="8543924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349" b="1"/>
            </a:lvl1pPr>
            <a:lvl2pPr marL="447583" indent="0">
              <a:buNone/>
              <a:defRPr sz="1958" b="1"/>
            </a:lvl2pPr>
            <a:lvl3pPr marL="895163" indent="0">
              <a:buNone/>
              <a:defRPr sz="1763" b="1"/>
            </a:lvl3pPr>
            <a:lvl4pPr marL="1342746" indent="0">
              <a:buNone/>
              <a:defRPr sz="1566" b="1"/>
            </a:lvl4pPr>
            <a:lvl5pPr marL="1790328" indent="0">
              <a:buNone/>
              <a:defRPr sz="1566" b="1"/>
            </a:lvl5pPr>
            <a:lvl6pPr marL="2237910" indent="0">
              <a:buNone/>
              <a:defRPr sz="1566" b="1"/>
            </a:lvl6pPr>
            <a:lvl7pPr marL="2685492" indent="0">
              <a:buNone/>
              <a:defRPr sz="1566" b="1"/>
            </a:lvl7pPr>
            <a:lvl8pPr marL="3133074" indent="0">
              <a:buNone/>
              <a:defRPr sz="1566" b="1"/>
            </a:lvl8pPr>
            <a:lvl9pPr marL="3580655" indent="0">
              <a:buNone/>
              <a:defRPr sz="156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7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6" y="1681164"/>
            <a:ext cx="4211339" cy="823912"/>
          </a:xfrm>
        </p:spPr>
        <p:txBody>
          <a:bodyPr anchor="b"/>
          <a:lstStyle>
            <a:lvl1pPr marL="0" indent="0">
              <a:buNone/>
              <a:defRPr sz="2349" b="1"/>
            </a:lvl1pPr>
            <a:lvl2pPr marL="447583" indent="0">
              <a:buNone/>
              <a:defRPr sz="1958" b="1"/>
            </a:lvl2pPr>
            <a:lvl3pPr marL="895163" indent="0">
              <a:buNone/>
              <a:defRPr sz="1763" b="1"/>
            </a:lvl3pPr>
            <a:lvl4pPr marL="1342746" indent="0">
              <a:buNone/>
              <a:defRPr sz="1566" b="1"/>
            </a:lvl4pPr>
            <a:lvl5pPr marL="1790328" indent="0">
              <a:buNone/>
              <a:defRPr sz="1566" b="1"/>
            </a:lvl5pPr>
            <a:lvl6pPr marL="2237910" indent="0">
              <a:buNone/>
              <a:defRPr sz="1566" b="1"/>
            </a:lvl6pPr>
            <a:lvl7pPr marL="2685492" indent="0">
              <a:buNone/>
              <a:defRPr sz="1566" b="1"/>
            </a:lvl7pPr>
            <a:lvl8pPr marL="3133074" indent="0">
              <a:buNone/>
              <a:defRPr sz="1566" b="1"/>
            </a:lvl8pPr>
            <a:lvl9pPr marL="3580655" indent="0">
              <a:buNone/>
              <a:defRPr sz="156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6" y="2505077"/>
            <a:ext cx="4211339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 txBox="1">
            <a:spLocks noChangeArrowheads="1"/>
          </p:cNvSpPr>
          <p:nvPr userDrawn="1"/>
        </p:nvSpPr>
        <p:spPr bwMode="auto">
          <a:xfrm>
            <a:off x="9414140" y="6554788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endParaRPr lang="en-US" altLang="ja-JP" sz="1000" dirty="0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07D0C700-91F1-45E0-8649-776310C9D4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21486" y="6453336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fld id="{06A07BD4-9AD9-469B-8DA8-55AB8A930C4E}" type="slidenum">
              <a:rPr lang="en-US" altLang="ja-JP" sz="1000" smtClean="0"/>
              <a:pPr>
                <a:defRPr/>
              </a:pPr>
              <a:t>‹#›</a:t>
            </a:fld>
            <a:endParaRPr lang="en-US" altLang="ja-JP" sz="1000" dirty="0"/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xmlns="" id="{06705A6D-A7DD-427D-A918-D481CDB91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52"/>
          <a:stretch/>
        </p:blipFill>
        <p:spPr>
          <a:xfrm>
            <a:off x="4304928" y="5719787"/>
            <a:ext cx="1440160" cy="7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27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90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19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2" y="987428"/>
            <a:ext cx="5014913" cy="4873625"/>
          </a:xfrm>
        </p:spPr>
        <p:txBody>
          <a:bodyPr/>
          <a:lstStyle>
            <a:lvl1pPr>
              <a:defRPr sz="3133"/>
            </a:lvl1pPr>
            <a:lvl2pPr>
              <a:defRPr sz="2742"/>
            </a:lvl2pPr>
            <a:lvl3pPr>
              <a:defRPr sz="2349"/>
            </a:lvl3pPr>
            <a:lvl4pPr>
              <a:defRPr sz="1958"/>
            </a:lvl4pPr>
            <a:lvl5pPr>
              <a:defRPr sz="1958"/>
            </a:lvl5pPr>
            <a:lvl6pPr>
              <a:defRPr sz="1958"/>
            </a:lvl6pPr>
            <a:lvl7pPr>
              <a:defRPr sz="1958"/>
            </a:lvl7pPr>
            <a:lvl8pPr>
              <a:defRPr sz="1958"/>
            </a:lvl8pPr>
            <a:lvl9pPr>
              <a:defRPr sz="195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</p:spPr>
        <p:txBody>
          <a:bodyPr/>
          <a:lstStyle>
            <a:lvl1pPr marL="0" indent="0">
              <a:buNone/>
              <a:defRPr sz="1566"/>
            </a:lvl1pPr>
            <a:lvl2pPr marL="447583" indent="0">
              <a:buNone/>
              <a:defRPr sz="1371"/>
            </a:lvl2pPr>
            <a:lvl3pPr marL="895163" indent="0">
              <a:buNone/>
              <a:defRPr sz="1176"/>
            </a:lvl3pPr>
            <a:lvl4pPr marL="1342746" indent="0">
              <a:buNone/>
              <a:defRPr sz="979"/>
            </a:lvl4pPr>
            <a:lvl5pPr marL="1790328" indent="0">
              <a:buNone/>
              <a:defRPr sz="979"/>
            </a:lvl5pPr>
            <a:lvl6pPr marL="2237910" indent="0">
              <a:buNone/>
              <a:defRPr sz="979"/>
            </a:lvl6pPr>
            <a:lvl7pPr marL="2685492" indent="0">
              <a:buNone/>
              <a:defRPr sz="979"/>
            </a:lvl7pPr>
            <a:lvl8pPr marL="3133074" indent="0">
              <a:buNone/>
              <a:defRPr sz="979"/>
            </a:lvl8pPr>
            <a:lvl9pPr marL="3580655" indent="0">
              <a:buNone/>
              <a:defRPr sz="97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580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457200"/>
            <a:ext cx="3194944" cy="1600200"/>
          </a:xfrm>
        </p:spPr>
        <p:txBody>
          <a:bodyPr anchor="b"/>
          <a:lstStyle>
            <a:lvl1pPr>
              <a:defRPr sz="3133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2" y="987428"/>
            <a:ext cx="5014913" cy="4873625"/>
          </a:xfrm>
        </p:spPr>
        <p:txBody>
          <a:bodyPr anchor="t"/>
          <a:lstStyle>
            <a:lvl1pPr marL="0" indent="0">
              <a:buNone/>
              <a:defRPr sz="3133"/>
            </a:lvl1pPr>
            <a:lvl2pPr marL="447583" indent="0">
              <a:buNone/>
              <a:defRPr sz="2742"/>
            </a:lvl2pPr>
            <a:lvl3pPr marL="895163" indent="0">
              <a:buNone/>
              <a:defRPr sz="2349"/>
            </a:lvl3pPr>
            <a:lvl4pPr marL="1342746" indent="0">
              <a:buNone/>
              <a:defRPr sz="1958"/>
            </a:lvl4pPr>
            <a:lvl5pPr marL="1790328" indent="0">
              <a:buNone/>
              <a:defRPr sz="1958"/>
            </a:lvl5pPr>
            <a:lvl6pPr marL="2237910" indent="0">
              <a:buNone/>
              <a:defRPr sz="1958"/>
            </a:lvl6pPr>
            <a:lvl7pPr marL="2685492" indent="0">
              <a:buNone/>
              <a:defRPr sz="1958"/>
            </a:lvl7pPr>
            <a:lvl8pPr marL="3133074" indent="0">
              <a:buNone/>
              <a:defRPr sz="1958"/>
            </a:lvl8pPr>
            <a:lvl9pPr marL="3580655" indent="0">
              <a:buNone/>
              <a:defRPr sz="195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</p:spPr>
        <p:txBody>
          <a:bodyPr/>
          <a:lstStyle>
            <a:lvl1pPr marL="0" indent="0">
              <a:buNone/>
              <a:defRPr sz="1566"/>
            </a:lvl1pPr>
            <a:lvl2pPr marL="447583" indent="0">
              <a:buNone/>
              <a:defRPr sz="1371"/>
            </a:lvl2pPr>
            <a:lvl3pPr marL="895163" indent="0">
              <a:buNone/>
              <a:defRPr sz="1176"/>
            </a:lvl3pPr>
            <a:lvl4pPr marL="1342746" indent="0">
              <a:buNone/>
              <a:defRPr sz="979"/>
            </a:lvl4pPr>
            <a:lvl5pPr marL="1790328" indent="0">
              <a:buNone/>
              <a:defRPr sz="979"/>
            </a:lvl5pPr>
            <a:lvl6pPr marL="2237910" indent="0">
              <a:buNone/>
              <a:defRPr sz="979"/>
            </a:lvl6pPr>
            <a:lvl7pPr marL="2685492" indent="0">
              <a:buNone/>
              <a:defRPr sz="979"/>
            </a:lvl7pPr>
            <a:lvl8pPr marL="3133074" indent="0">
              <a:buNone/>
              <a:defRPr sz="979"/>
            </a:lvl8pPr>
            <a:lvl9pPr marL="3580655" indent="0">
              <a:buNone/>
              <a:defRPr sz="97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30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12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3" y="365126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365126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4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5" hasCustomPrompt="1"/>
          </p:nvPr>
        </p:nvSpPr>
        <p:spPr>
          <a:xfrm>
            <a:off x="2720752" y="5157192"/>
            <a:ext cx="4752528" cy="57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67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令和●年●月●日</a:t>
            </a:r>
            <a:endParaRPr kumimoji="1" lang="ja-JP" altLang="en-US" dirty="0"/>
          </a:p>
        </p:txBody>
      </p:sp>
      <p:sp>
        <p:nvSpPr>
          <p:cNvPr id="4" name="テキスト プレースホルダー 2"/>
          <p:cNvSpPr>
            <a:spLocks noGrp="1"/>
          </p:cNvSpPr>
          <p:nvPr>
            <p:ph type="body" sz="quarter" idx="16" hasCustomPrompt="1"/>
          </p:nvPr>
        </p:nvSpPr>
        <p:spPr>
          <a:xfrm>
            <a:off x="2720727" y="5877272"/>
            <a:ext cx="4752528" cy="573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167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（所属名）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113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xmlns="" id="{06705A6D-A7DD-427D-A918-D481CDB91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8"/>
          <a:stretch/>
        </p:blipFill>
        <p:spPr>
          <a:xfrm>
            <a:off x="3613264" y="5779244"/>
            <a:ext cx="1555760" cy="7461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41032" y="5779244"/>
            <a:ext cx="1229103" cy="7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0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9222995" y="6457651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fld id="{06A07BD4-9AD9-469B-8DA8-55AB8A930C4E}" type="slidenum">
              <a:rPr lang="en-US" altLang="ja-JP" sz="1083" smtClean="0"/>
              <a:pPr>
                <a:defRPr/>
              </a:pPr>
              <a:t>‹#›</a:t>
            </a:fld>
            <a:endParaRPr lang="en-US" altLang="ja-JP" sz="1083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9" y="260648"/>
            <a:ext cx="8136904" cy="5730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ページタイトル、ページタイトル、ページタイトル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23E4285F-D2E2-4FD3-8B88-D950F7996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8" y="6453336"/>
            <a:ext cx="9489504" cy="4571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51DB3F07-2BF0-4A5D-8660-3E97F3819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2" y="918465"/>
            <a:ext cx="9299800" cy="62263"/>
          </a:xfrm>
          <a:prstGeom prst="rect">
            <a:avLst/>
          </a:prstGeom>
        </p:spPr>
      </p:pic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200472" y="260647"/>
            <a:ext cx="62153" cy="576000"/>
          </a:xfrm>
          <a:prstGeom prst="rect">
            <a:avLst/>
          </a:prstGeom>
          <a:solidFill>
            <a:srgbClr val="D70021"/>
          </a:solidFill>
          <a:ln>
            <a:noFill/>
          </a:ln>
          <a:effectLst/>
        </p:spPr>
        <p:txBody>
          <a:bodyPr wrap="none" lIns="91176" tIns="45590" rIns="91176" bIns="45590" anchor="ctr"/>
          <a:lstStyle>
            <a:lvl1pPr eaLnBrk="0" hangingPunct="0">
              <a:defRPr kumimoji="1" sz="24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dirty="0">
              <a:solidFill>
                <a:srgbClr val="1F497D"/>
              </a:solidFill>
            </a:endParaRPr>
          </a:p>
        </p:txBody>
      </p:sp>
      <p:pic>
        <p:nvPicPr>
          <p:cNvPr id="13" name="図 9">
            <a:extLst>
              <a:ext uri="{FF2B5EF4-FFF2-40B4-BE49-F238E27FC236}">
                <a16:creationId xmlns:a16="http://schemas.microsoft.com/office/drawing/2014/main" xmlns="" id="{39F4D0AB-81D4-4F5F-BD31-A0CE9850CA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6518156"/>
            <a:ext cx="94432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 userDrawn="1"/>
        </p:nvSpPr>
        <p:spPr>
          <a:xfrm>
            <a:off x="848544" y="6530107"/>
            <a:ext cx="25202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/Hiroshima Prefectural Government</a:t>
            </a:r>
            <a:endParaRPr kumimoji="1" lang="ja-JP" altLang="en-US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55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9222995" y="6457651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fld id="{06A07BD4-9AD9-469B-8DA8-55AB8A930C4E}" type="slidenum">
              <a:rPr lang="en-US" altLang="ja-JP" sz="1083" smtClean="0"/>
              <a:pPr>
                <a:defRPr/>
              </a:pPr>
              <a:t>‹#›</a:t>
            </a:fld>
            <a:endParaRPr lang="en-US" altLang="ja-JP" sz="1083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9" y="260648"/>
            <a:ext cx="8136904" cy="5730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ページタイトル、ページタイトル、ページタイトル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23E4285F-D2E2-4FD3-8B88-D950F7996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8" y="6453336"/>
            <a:ext cx="9489504" cy="4571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51DB3F07-2BF0-4A5D-8660-3E97F3819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2" y="918465"/>
            <a:ext cx="9299800" cy="6226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 userDrawn="1"/>
        </p:nvSpPr>
        <p:spPr>
          <a:xfrm>
            <a:off x="74471" y="6518156"/>
            <a:ext cx="30588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広島県庁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/Hiroshima Prefectural Government</a:t>
            </a:r>
            <a:endParaRPr kumimoji="1" lang="ja-JP" altLang="en-US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78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9222995" y="6457651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fld id="{06A07BD4-9AD9-469B-8DA8-55AB8A930C4E}" type="slidenum">
              <a:rPr lang="en-US" altLang="ja-JP" sz="1083" smtClean="0"/>
              <a:pPr>
                <a:defRPr/>
              </a:pPr>
              <a:t>‹#›</a:t>
            </a:fld>
            <a:endParaRPr lang="en-US" altLang="ja-JP" sz="1083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9" y="260648"/>
            <a:ext cx="8136904" cy="5730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167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ページタイトル、ページタイトル、ページタイトル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23E4285F-D2E2-4FD3-8B88-D950F7996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8" y="6453336"/>
            <a:ext cx="9489504" cy="4571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51DB3F07-2BF0-4A5D-8660-3E97F3819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2" y="918465"/>
            <a:ext cx="9299800" cy="6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9222995" y="6457651"/>
            <a:ext cx="46778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2"/>
                </a:solidFill>
                <a:latin typeface="HGPｺﾞｼｯｸE" pitchFamily="50" charset="-128"/>
                <a:ea typeface="HGPｺﾞｼｯｸE" pitchFamily="50" charset="-128"/>
                <a:cs typeface="+mn-cs"/>
              </a:defRPr>
            </a:lvl9pPr>
          </a:lstStyle>
          <a:p>
            <a:pPr>
              <a:defRPr/>
            </a:pPr>
            <a:fld id="{06A07BD4-9AD9-469B-8DA8-55AB8A930C4E}" type="slidenum">
              <a:rPr lang="en-US" altLang="ja-JP" sz="1083" smtClean="0"/>
              <a:pPr>
                <a:defRPr/>
              </a:pPr>
              <a:t>‹#›</a:t>
            </a:fld>
            <a:endParaRPr lang="en-US" altLang="ja-JP" sz="1083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23E4285F-D2E2-4FD3-8B88-D950F7996B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8" y="6453336"/>
            <a:ext cx="9489504" cy="4571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 userDrawn="1"/>
        </p:nvSpPr>
        <p:spPr>
          <a:xfrm>
            <a:off x="74471" y="6518156"/>
            <a:ext cx="30588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広島県庁</a:t>
            </a:r>
            <a:r>
              <a:rPr kumimoji="1" lang="en-US" altLang="ja-JP" sz="105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/Hiroshima Prefectural Government</a:t>
            </a:r>
            <a:endParaRPr kumimoji="1" lang="ja-JP" altLang="en-US" sz="105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60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emf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四角形&#10;&#10;自動的に生成された説明">
            <a:extLst>
              <a:ext uri="{FF2B5EF4-FFF2-40B4-BE49-F238E27FC236}">
                <a16:creationId xmlns:a16="http://schemas.microsoft.com/office/drawing/2014/main" xmlns="" id="{B0405778-6629-46FD-B58E-056A0103469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88640"/>
            <a:ext cx="9429404" cy="650022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977336" y="404664"/>
            <a:ext cx="1373119" cy="8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1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99" r:id="rId3"/>
    <p:sldLayoutId id="2147483650" r:id="rId4"/>
    <p:sldLayoutId id="2147483676" r:id="rId5"/>
  </p:sldLayoutIdLst>
  <p:timing>
    <p:tnLst>
      <p:par>
        <p:cTn id="1" dur="indefinite" restart="never" nodeType="tmRoot"/>
      </p:par>
    </p:tnLst>
  </p:timing>
  <p:txStyles>
    <p:titleStyle>
      <a:lvl1pPr algn="ctr" defTabSz="990570" rtl="0" eaLnBrk="1" latinLnBrk="0" hangingPunct="1"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509150" y="116631"/>
            <a:ext cx="1216522" cy="77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3" r:id="rId7"/>
    <p:sldLayoutId id="2147483697" r:id="rId8"/>
    <p:sldLayoutId id="2147483701" r:id="rId9"/>
  </p:sldLayoutIdLst>
  <p:timing>
    <p:tnLst>
      <p:par>
        <p:cTn id="1" dur="indefinite" restart="never" nodeType="tmRoot"/>
      </p:par>
    </p:tnLst>
  </p:timing>
  <p:txStyles>
    <p:titleStyle>
      <a:lvl1pPr algn="ctr" defTabSz="990570" rtl="0" eaLnBrk="1" latinLnBrk="0" hangingPunct="1"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40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6" r:id="rId4"/>
  </p:sldLayoutIdLst>
  <p:timing>
    <p:tnLst>
      <p:par>
        <p:cTn id="1" dur="indefinite" restart="never" nodeType="tmRoot"/>
      </p:par>
    </p:tnLst>
  </p:timing>
  <p:txStyles>
    <p:titleStyle>
      <a:lvl1pPr algn="ctr" defTabSz="990570" rtl="0" eaLnBrk="1" latinLnBrk="0" hangingPunct="1"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, 背景パターン&#10;&#10;自動的に生成された説明">
            <a:extLst>
              <a:ext uri="{FF2B5EF4-FFF2-40B4-BE49-F238E27FC236}">
                <a16:creationId xmlns="" xmlns:a16="http://schemas.microsoft.com/office/drawing/2014/main" id="{3529E2B0-B338-46C1-B38B-DC6D152327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88640"/>
            <a:ext cx="9462654" cy="597666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2C7955BA-1F07-4B10-824D-AF49CFD4E563}"/>
              </a:ext>
            </a:extLst>
          </p:cNvPr>
          <p:cNvSpPr/>
          <p:nvPr userDrawn="1"/>
        </p:nvSpPr>
        <p:spPr>
          <a:xfrm>
            <a:off x="128464" y="2276872"/>
            <a:ext cx="964907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="" xmlns:a16="http://schemas.microsoft.com/office/drawing/2014/main" id="{A9782521-C698-41E0-B847-E9DFF36872E1}"/>
              </a:ext>
            </a:extLst>
          </p:cNvPr>
          <p:cNvSpPr txBox="1">
            <a:spLocks/>
          </p:cNvSpPr>
          <p:nvPr userDrawn="1"/>
        </p:nvSpPr>
        <p:spPr>
          <a:xfrm>
            <a:off x="3067424" y="2231152"/>
            <a:ext cx="6422080" cy="1338798"/>
          </a:xfrm>
          <a:prstGeom prst="rect">
            <a:avLst/>
          </a:prstGeom>
        </p:spPr>
        <p:txBody>
          <a:bodyPr anchor="ctr"/>
          <a:lstStyle>
            <a:lvl1pPr marL="0" indent="0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4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タイトル、タイトル、タイトル</a:t>
            </a:r>
          </a:p>
        </p:txBody>
      </p:sp>
      <p:sp>
        <p:nvSpPr>
          <p:cNvPr id="14" name="テキスト プレースホルダー 2">
            <a:extLst>
              <a:ext uri="{FF2B5EF4-FFF2-40B4-BE49-F238E27FC236}">
                <a16:creationId xmlns="" xmlns:a16="http://schemas.microsoft.com/office/drawing/2014/main" id="{49DB56FC-783C-4399-B979-EF77D2462E64}"/>
              </a:ext>
            </a:extLst>
          </p:cNvPr>
          <p:cNvSpPr txBox="1">
            <a:spLocks/>
          </p:cNvSpPr>
          <p:nvPr userDrawn="1"/>
        </p:nvSpPr>
        <p:spPr>
          <a:xfrm>
            <a:off x="3091848" y="3449377"/>
            <a:ext cx="5904656" cy="402693"/>
          </a:xfrm>
          <a:prstGeom prst="rect">
            <a:avLst/>
          </a:prstGeom>
        </p:spPr>
        <p:txBody>
          <a:bodyPr anchor="ctr"/>
          <a:lstStyle>
            <a:lvl1pPr marL="0" indent="0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4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dirty="0"/>
              <a:t>～サブタイトル、サブタイトル～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="" xmlns:a16="http://schemas.microsoft.com/office/drawing/2014/main" id="{1FDDEBBB-3594-45F6-BEF3-CF9BBA84ABEE}"/>
              </a:ext>
            </a:extLst>
          </p:cNvPr>
          <p:cNvCxnSpPr>
            <a:cxnSpLocks/>
          </p:cNvCxnSpPr>
          <p:nvPr userDrawn="1"/>
        </p:nvCxnSpPr>
        <p:spPr>
          <a:xfrm>
            <a:off x="3067424" y="3311272"/>
            <a:ext cx="6422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四角形: 角を丸くする 1">
            <a:extLst>
              <a:ext uri="{FF2B5EF4-FFF2-40B4-BE49-F238E27FC236}">
                <a16:creationId xmlns="" xmlns:a16="http://schemas.microsoft.com/office/drawing/2014/main" id="{0F7FD857-14BF-48AD-A763-957A135BFABE}"/>
              </a:ext>
            </a:extLst>
          </p:cNvPr>
          <p:cNvSpPr/>
          <p:nvPr userDrawn="1"/>
        </p:nvSpPr>
        <p:spPr>
          <a:xfrm>
            <a:off x="7329264" y="404664"/>
            <a:ext cx="2160240" cy="360040"/>
          </a:xfrm>
          <a:prstGeom prst="roundRect">
            <a:avLst/>
          </a:prstGeom>
          <a:solidFill>
            <a:srgbClr val="D7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1429" y="2486491"/>
            <a:ext cx="2327419" cy="14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0" r:id="rId2"/>
  </p:sldLayoutIdLst>
  <p:txStyles>
    <p:titleStyle>
      <a:lvl1pPr algn="ctr" defTabSz="990570" rtl="0" eaLnBrk="1" latinLnBrk="0" hangingPunct="1"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53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txStyles>
    <p:titleStyle>
      <a:lvl1pPr algn="ctr" defTabSz="990570" rtl="0" eaLnBrk="1" latinLnBrk="0" hangingPunct="1"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1" y="365126"/>
            <a:ext cx="85439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1" y="1825626"/>
            <a:ext cx="85439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953"/>
            <a:fld id="{C584E9C9-B30B-46CA-8089-469332532676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777953"/>
              <a:t>2023/10/4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953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77953"/>
            <a:fld id="{3EC29773-4BB9-4BDE-9002-72A5758E7F4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777953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0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895163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790" indent="-223790" algn="l" defTabSz="895163" rtl="0" eaLnBrk="1" latinLnBrk="0" hangingPunct="1">
        <a:lnSpc>
          <a:spcPct val="90000"/>
        </a:lnSpc>
        <a:spcBef>
          <a:spcPts val="979"/>
        </a:spcBef>
        <a:buFont typeface="Arial" panose="020B0604020202020204" pitchFamily="34" charset="0"/>
        <a:buChar char="•"/>
        <a:defRPr kumimoji="1"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71373" indent="-223790" algn="l" defTabSz="89516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2349" kern="1200">
          <a:solidFill>
            <a:schemeClr val="tx1"/>
          </a:solidFill>
          <a:latin typeface="+mn-lt"/>
          <a:ea typeface="+mn-ea"/>
          <a:cs typeface="+mn-cs"/>
        </a:defRPr>
      </a:lvl2pPr>
      <a:lvl3pPr marL="1118954" indent="-223790" algn="l" defTabSz="89516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958" kern="1200">
          <a:solidFill>
            <a:schemeClr val="tx1"/>
          </a:solidFill>
          <a:latin typeface="+mn-lt"/>
          <a:ea typeface="+mn-ea"/>
          <a:cs typeface="+mn-cs"/>
        </a:defRPr>
      </a:lvl3pPr>
      <a:lvl4pPr marL="1566537" indent="-223790" algn="l" defTabSz="89516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2014119" indent="-223790" algn="l" defTabSz="89516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461700" indent="-223790" algn="l" defTabSz="89516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281" indent="-223790" algn="l" defTabSz="89516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6864" indent="-223790" algn="l" defTabSz="89516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4446" indent="-223790" algn="l" defTabSz="895163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16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583" algn="l" defTabSz="89516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163" algn="l" defTabSz="89516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746" algn="l" defTabSz="89516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328" algn="l" defTabSz="89516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7910" algn="l" defTabSz="89516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492" algn="l" defTabSz="89516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074" algn="l" defTabSz="89516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0655" algn="l" defTabSz="895163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878000" y="1485172"/>
            <a:ext cx="6120680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subTitle" idx="1"/>
          </p:nvPr>
        </p:nvSpPr>
        <p:spPr>
          <a:xfrm>
            <a:off x="2994124" y="4149080"/>
            <a:ext cx="3888432" cy="576064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●●自主防災会</a:t>
            </a:r>
            <a:endParaRPr kumimoji="1" lang="ja-JP" altLang="en-US" sz="2400" dirty="0"/>
          </a:p>
        </p:txBody>
      </p:sp>
      <p:sp>
        <p:nvSpPr>
          <p:cNvPr id="7" name="テキスト プレースホルダー 2">
            <a:extLst>
              <a:ext uri="{FF2B5EF4-FFF2-40B4-BE49-F238E27FC236}">
                <a16:creationId xmlns:a16="http://schemas.microsoft.com/office/drawing/2014/main" xmlns="" id="{ECFE654F-623E-4293-A06B-483FC1ABF15F}"/>
              </a:ext>
            </a:extLst>
          </p:cNvPr>
          <p:cNvSpPr txBox="1">
            <a:spLocks/>
          </p:cNvSpPr>
          <p:nvPr/>
        </p:nvSpPr>
        <p:spPr>
          <a:xfrm>
            <a:off x="2144688" y="2204864"/>
            <a:ext cx="5587304" cy="1152516"/>
          </a:xfrm>
          <a:prstGeom prst="rect">
            <a:avLst/>
          </a:prstGeom>
        </p:spPr>
        <p:txBody>
          <a:bodyPr anchor="ctr"/>
          <a:lstStyle>
            <a:lvl1pPr marL="0" indent="0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4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 smtClean="0"/>
              <a:t>地域防災タイムラインの作成について</a:t>
            </a:r>
            <a:endParaRPr lang="en-US" altLang="ja-JP" sz="4000" b="1" dirty="0" smtClean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2994124" y="3501008"/>
            <a:ext cx="3816424" cy="0"/>
          </a:xfrm>
          <a:prstGeom prst="line">
            <a:avLst/>
          </a:prstGeom>
          <a:ln w="38100" cap="rnd">
            <a:solidFill>
              <a:schemeClr val="accent5">
                <a:lumMod val="75000"/>
                <a:alpha val="8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000672" y="1628800"/>
            <a:ext cx="5832648" cy="345638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7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4377" y="4237249"/>
                <a:ext cx="302454" cy="669047"/>
                <a:chOff x="409088" y="3519755"/>
                <a:chExt cx="302454" cy="669047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23752" y="388831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xmlns="" id="{5A3EE7CE-052E-40A9-8AA8-5A28BE5328D1}"/>
              </a:ext>
            </a:extLst>
          </p:cNvPr>
          <p:cNvSpPr/>
          <p:nvPr/>
        </p:nvSpPr>
        <p:spPr>
          <a:xfrm>
            <a:off x="173279" y="1800816"/>
            <a:ext cx="4671391" cy="1549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13492" y="229464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20622" y="2047678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01176" y="253050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741355" y="246812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588463" y="2287079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58726" y="2500557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63220" y="2777930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123547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4377" y="4237249"/>
                <a:ext cx="302454" cy="669047"/>
                <a:chOff x="409088" y="3519755"/>
                <a:chExt cx="302454" cy="669047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23752" y="388831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13492" y="229464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20622" y="2047678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01176" y="253050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741355" y="246812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588463" y="2287079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58726" y="2500557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63220" y="2777930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xmlns="" id="{5A3EE7CE-052E-40A9-8AA8-5A28BE5328D1}"/>
              </a:ext>
            </a:extLst>
          </p:cNvPr>
          <p:cNvSpPr/>
          <p:nvPr/>
        </p:nvSpPr>
        <p:spPr>
          <a:xfrm>
            <a:off x="237384" y="3367347"/>
            <a:ext cx="4671391" cy="1047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4377" y="4237249"/>
                <a:ext cx="302454" cy="669047"/>
                <a:chOff x="409088" y="3519755"/>
                <a:chExt cx="302454" cy="669047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23752" y="388831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13492" y="229464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20622" y="2047678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01176" y="253050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741355" y="246812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588463" y="2287079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58726" y="2500557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63220" y="2777930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xmlns="" id="{5A3EE7CE-052E-40A9-8AA8-5A28BE5328D1}"/>
              </a:ext>
            </a:extLst>
          </p:cNvPr>
          <p:cNvSpPr/>
          <p:nvPr/>
        </p:nvSpPr>
        <p:spPr>
          <a:xfrm>
            <a:off x="237384" y="3367347"/>
            <a:ext cx="4671391" cy="1047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3670284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8140" y="37090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2936" y="405456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30591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4377" y="4237249"/>
                <a:ext cx="302454" cy="669047"/>
                <a:chOff x="409088" y="3519755"/>
                <a:chExt cx="302454" cy="669047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23752" y="388831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13492" y="229464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20622" y="2047678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01176" y="253050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741355" y="246812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588463" y="2287079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58726" y="2500557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63220" y="2777930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xmlns="" id="{5A3EE7CE-052E-40A9-8AA8-5A28BE5328D1}"/>
              </a:ext>
            </a:extLst>
          </p:cNvPr>
          <p:cNvSpPr/>
          <p:nvPr/>
        </p:nvSpPr>
        <p:spPr>
          <a:xfrm>
            <a:off x="252019" y="4534153"/>
            <a:ext cx="4671391" cy="1047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3670284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8140" y="37090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2936" y="405456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36482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4377" y="4237249"/>
                <a:ext cx="302454" cy="669047"/>
                <a:chOff x="409088" y="3519755"/>
                <a:chExt cx="302454" cy="669047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23752" y="388831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13492" y="229464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20622" y="2047678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01176" y="253050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741355" y="246812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588463" y="2287079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58726" y="2500557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63220" y="2777930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xmlns="" id="{5A3EE7CE-052E-40A9-8AA8-5A28BE5328D1}"/>
              </a:ext>
            </a:extLst>
          </p:cNvPr>
          <p:cNvSpPr/>
          <p:nvPr/>
        </p:nvSpPr>
        <p:spPr>
          <a:xfrm>
            <a:off x="252019" y="4534153"/>
            <a:ext cx="4671391" cy="1047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3670284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8140" y="37090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2936" y="405456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482938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13935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90424" y="75596"/>
            <a:ext cx="8190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避難</a:t>
            </a:r>
            <a:r>
              <a:rPr lang="ja-JP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のタイミング</a:t>
            </a:r>
            <a:endParaRPr lang="ja-JP" alt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" y="1124744"/>
            <a:ext cx="9793088" cy="4896544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200472" y="668926"/>
            <a:ext cx="9361040" cy="0"/>
          </a:xfrm>
          <a:prstGeom prst="line">
            <a:avLst/>
          </a:prstGeom>
          <a:ln w="28575" cap="rnd">
            <a:solidFill>
              <a:srgbClr val="D70021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90424" y="75596"/>
            <a:ext cx="8190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避難</a:t>
            </a:r>
            <a:r>
              <a:rPr lang="ja-JP" altLang="en-US" sz="32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行動のポイント</a:t>
            </a:r>
            <a:endParaRPr lang="ja-JP" altLang="en-US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050" name="Picture 2" descr="避難につい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976786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200472" y="660371"/>
            <a:ext cx="9361040" cy="0"/>
          </a:xfrm>
          <a:prstGeom prst="line">
            <a:avLst/>
          </a:prstGeom>
          <a:ln w="28575" cap="rnd">
            <a:solidFill>
              <a:srgbClr val="D70021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4377" y="4237249"/>
                <a:ext cx="302454" cy="669047"/>
                <a:chOff x="409088" y="3519755"/>
                <a:chExt cx="302454" cy="669047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23752" y="388831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13492" y="229464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20622" y="2047678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01176" y="253050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741355" y="246812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588463" y="2287079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58726" y="2500557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63220" y="2777930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xmlns="" id="{5A3EE7CE-052E-40A9-8AA8-5A28BE5328D1}"/>
              </a:ext>
            </a:extLst>
          </p:cNvPr>
          <p:cNvSpPr/>
          <p:nvPr/>
        </p:nvSpPr>
        <p:spPr>
          <a:xfrm>
            <a:off x="296535" y="5669178"/>
            <a:ext cx="4671391" cy="1047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3670284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8140" y="37090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2936" y="405456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482938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4571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4377" y="4237249"/>
                <a:ext cx="302454" cy="669047"/>
                <a:chOff x="409088" y="3519755"/>
                <a:chExt cx="302454" cy="669047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23752" y="388831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13492" y="229464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20622" y="2047678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01176" y="253050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741355" y="246812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588463" y="2287079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58726" y="2500557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63220" y="2777930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xmlns="" id="{5A3EE7CE-052E-40A9-8AA8-5A28BE5328D1}"/>
              </a:ext>
            </a:extLst>
          </p:cNvPr>
          <p:cNvSpPr/>
          <p:nvPr/>
        </p:nvSpPr>
        <p:spPr>
          <a:xfrm>
            <a:off x="296535" y="5669178"/>
            <a:ext cx="4671391" cy="10472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3670284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8140" y="37090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2936" y="405456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482938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9" name="正方形/長方形 178"/>
          <p:cNvSpPr/>
          <p:nvPr/>
        </p:nvSpPr>
        <p:spPr>
          <a:xfrm>
            <a:off x="831080" y="628582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〇〇小学校</a:t>
            </a:r>
            <a:endParaRPr lang="ja-JP" altLang="en-US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2876404" y="627286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〇〇さんの家</a:t>
            </a:r>
            <a:endParaRPr lang="ja-JP" altLang="en-US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3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52" y="-27384"/>
            <a:ext cx="4831773" cy="6858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79" y="-5705"/>
            <a:ext cx="5001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4294967295"/>
          </p:nvPr>
        </p:nvSpPr>
        <p:spPr>
          <a:xfrm>
            <a:off x="272480" y="242466"/>
            <a:ext cx="8137525" cy="5730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今日の目標</a:t>
            </a:r>
            <a:endParaRPr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32520" y="2504281"/>
            <a:ext cx="8424936" cy="2299269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endParaRPr lang="en-US" altLang="ja-JP" sz="3200" b="1" dirty="0" smtClean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</a:t>
            </a:r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お住いの地域にどのような災害リスクがあるか</a:t>
            </a:r>
            <a:endParaRPr lang="en-US" altLang="ja-JP" sz="3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　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災害時に、いつ、どの</a:t>
            </a:r>
            <a:r>
              <a:rPr lang="ja-JP" altLang="en-US" sz="32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よう</a:t>
            </a:r>
            <a:r>
              <a:rPr lang="ja-JP" altLang="en-US" sz="32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な行動を取るか</a:t>
            </a:r>
            <a:endParaRPr lang="en-US" altLang="ja-JP" sz="3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spc="0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③</a:t>
            </a:r>
            <a:r>
              <a:rPr lang="ja-JP" altLang="en-US" sz="3200" b="1" spc="0" dirty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ja-JP" altLang="en-US" sz="3200" b="1" u="sng" spc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避難する</a:t>
            </a:r>
            <a:r>
              <a:rPr lang="ja-JP" altLang="en-US" sz="3200" b="1" u="sng" spc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際に、誰に声を掛けるか</a:t>
            </a:r>
            <a:endParaRPr lang="en-US" altLang="ja-JP" sz="3200" b="1" u="sng" spc="0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r>
              <a:rPr lang="ja-JP" altLang="en-US" sz="3200" b="1" spc="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</a:t>
            </a:r>
            <a:r>
              <a:rPr lang="ja-JP" altLang="en-US" sz="3200" b="1" spc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を事前に確認・考えておくことが重要！</a:t>
            </a:r>
            <a:endParaRPr lang="en-US" altLang="ja-JP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四角形吹き出し 6"/>
          <p:cNvSpPr/>
          <p:nvPr/>
        </p:nvSpPr>
        <p:spPr>
          <a:xfrm>
            <a:off x="272480" y="5037797"/>
            <a:ext cx="6958836" cy="1224136"/>
          </a:xfrm>
          <a:prstGeom prst="wedgeRectCallout">
            <a:avLst>
              <a:gd name="adj1" fmla="val 54355"/>
              <a:gd name="adj2" fmla="val -2094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r>
              <a:rPr lang="ja-JP" altLang="en-US" sz="3200" b="1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防災タイムライン</a:t>
            </a:r>
            <a:r>
              <a:rPr lang="ja-JP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を作成</a:t>
            </a:r>
            <a:r>
              <a:rPr lang="ja-JP" altLang="en-US" sz="3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しましょう</a:t>
            </a:r>
            <a:r>
              <a:rPr lang="ja-JP" altLang="en-U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lang="en-US" altLang="ja-JP" sz="3200" b="1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32520" y="626333"/>
            <a:ext cx="8424936" cy="1794555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　災害の発生が迫った段階では、どのように行動したら良　　</a:t>
            </a:r>
            <a:endParaRPr lang="en-US" altLang="ja-JP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いか判断が難しく、適切な行動が取れないおそれがある</a:t>
            </a:r>
            <a:endParaRPr lang="en-US" altLang="ja-JP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普段</a:t>
            </a:r>
            <a:r>
              <a:rPr lang="ja-JP" altLang="en-US" sz="28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lang="ja-JP" altLang="en-US" sz="2800" b="1" dirty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8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いざ</a:t>
            </a:r>
            <a:r>
              <a:rPr lang="ja-JP" altLang="en-US" sz="2800" b="1" dirty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というときに備えるためには・・</a:t>
            </a:r>
            <a:r>
              <a:rPr lang="ja-JP" altLang="en-US" sz="28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endParaRPr lang="en-US" altLang="ja-JP" sz="2800" b="1" dirty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72" y="4953825"/>
            <a:ext cx="2297038" cy="1308108"/>
          </a:xfrm>
          <a:prstGeom prst="rect">
            <a:avLst/>
          </a:prstGeom>
        </p:spPr>
      </p:pic>
      <p:cxnSp>
        <p:nvCxnSpPr>
          <p:cNvPr id="4" name="直線コネクタ 3"/>
          <p:cNvCxnSpPr/>
          <p:nvPr/>
        </p:nvCxnSpPr>
        <p:spPr>
          <a:xfrm>
            <a:off x="200472" y="857250"/>
            <a:ext cx="9361040" cy="0"/>
          </a:xfrm>
          <a:prstGeom prst="line">
            <a:avLst/>
          </a:prstGeom>
          <a:ln w="28575" cap="rnd">
            <a:solidFill>
              <a:srgbClr val="D70021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15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4377" y="4237249"/>
                <a:ext cx="302454" cy="669047"/>
                <a:chOff x="409088" y="3519755"/>
                <a:chExt cx="302454" cy="669047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23752" y="388831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13492" y="229464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20622" y="2047678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01176" y="253050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741355" y="246812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588463" y="2287079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58726" y="2500557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63220" y="2777930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xmlns="" id="{5A3EE7CE-052E-40A9-8AA8-5A28BE5328D1}"/>
              </a:ext>
            </a:extLst>
          </p:cNvPr>
          <p:cNvSpPr/>
          <p:nvPr/>
        </p:nvSpPr>
        <p:spPr>
          <a:xfrm>
            <a:off x="5015702" y="5807932"/>
            <a:ext cx="4671391" cy="987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3670284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8140" y="37090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2936" y="405456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482938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9" name="正方形/長方形 178"/>
          <p:cNvSpPr/>
          <p:nvPr/>
        </p:nvSpPr>
        <p:spPr>
          <a:xfrm>
            <a:off x="831080" y="628582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〇〇小学校</a:t>
            </a:r>
            <a:endParaRPr lang="ja-JP" altLang="en-US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2876404" y="627286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〇〇さんの家</a:t>
            </a:r>
            <a:endParaRPr lang="ja-JP" altLang="en-US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4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4377" y="4237249"/>
                <a:ext cx="302454" cy="669047"/>
                <a:chOff x="409088" y="3519755"/>
                <a:chExt cx="302454" cy="669047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23752" y="388831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13492" y="229464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20622" y="2047678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01176" y="253050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741355" y="246812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588463" y="2287079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58726" y="2500557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63220" y="2777930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xmlns="" id="{5A3EE7CE-052E-40A9-8AA8-5A28BE5328D1}"/>
              </a:ext>
            </a:extLst>
          </p:cNvPr>
          <p:cNvSpPr/>
          <p:nvPr/>
        </p:nvSpPr>
        <p:spPr>
          <a:xfrm>
            <a:off x="5015702" y="5807932"/>
            <a:ext cx="4671391" cy="987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3670284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8140" y="37090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2936" y="405456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482938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9" name="正方形/長方形 178"/>
          <p:cNvSpPr/>
          <p:nvPr/>
        </p:nvSpPr>
        <p:spPr>
          <a:xfrm>
            <a:off x="831080" y="628582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〇〇小学校</a:t>
            </a:r>
            <a:endParaRPr lang="ja-JP" altLang="en-US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2876404" y="627286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〇〇さんの家</a:t>
            </a:r>
            <a:endParaRPr lang="ja-JP" altLang="en-US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xmlns="" id="{194807C4-2C88-4145-9EF8-DC5EEF2672EE}"/>
              </a:ext>
            </a:extLst>
          </p:cNvPr>
          <p:cNvSpPr txBox="1"/>
          <p:nvPr/>
        </p:nvSpPr>
        <p:spPr>
          <a:xfrm>
            <a:off x="5822885" y="6087680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向かいのおじいさん</a:t>
            </a:r>
            <a:endParaRPr lang="ja-JP" altLang="en-US" sz="2400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xmlns="" id="{194807C4-2C88-4145-9EF8-DC5EEF2672EE}"/>
              </a:ext>
            </a:extLst>
          </p:cNvPr>
          <p:cNvSpPr txBox="1"/>
          <p:nvPr/>
        </p:nvSpPr>
        <p:spPr>
          <a:xfrm>
            <a:off x="5817553" y="6372297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隣町のおばあさん</a:t>
            </a:r>
            <a:endParaRPr lang="ja-JP" altLang="en-US" sz="2800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xmlns="" id="{194807C4-2C88-4145-9EF8-DC5EEF2672EE}"/>
              </a:ext>
            </a:extLst>
          </p:cNvPr>
          <p:cNvSpPr txBox="1"/>
          <p:nvPr/>
        </p:nvSpPr>
        <p:spPr>
          <a:xfrm>
            <a:off x="8303346" y="637797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電話</a:t>
            </a:r>
            <a:endParaRPr lang="ja-JP" altLang="en-US" sz="2800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xmlns="" id="{194807C4-2C88-4145-9EF8-DC5EEF2672EE}"/>
              </a:ext>
            </a:extLst>
          </p:cNvPr>
          <p:cNvSpPr txBox="1"/>
          <p:nvPr/>
        </p:nvSpPr>
        <p:spPr>
          <a:xfrm>
            <a:off x="8303346" y="605229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訪問</a:t>
            </a:r>
            <a:endParaRPr lang="ja-JP" altLang="en-US" sz="2800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1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4377" y="4237249"/>
                <a:ext cx="302454" cy="669047"/>
                <a:chOff x="409088" y="3519755"/>
                <a:chExt cx="302454" cy="669047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23752" y="388831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13492" y="229464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20622" y="2047678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401176" y="253050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741355" y="246812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588463" y="2287079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58726" y="2500557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2963220" y="2777930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xmlns="" id="{5A3EE7CE-052E-40A9-8AA8-5A28BE5328D1}"/>
              </a:ext>
            </a:extLst>
          </p:cNvPr>
          <p:cNvSpPr/>
          <p:nvPr/>
        </p:nvSpPr>
        <p:spPr>
          <a:xfrm>
            <a:off x="5015702" y="5807932"/>
            <a:ext cx="4671391" cy="987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3670284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8140" y="37090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0" name="テキスト ボックス 169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3392936" y="405456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xmlns="" id="{C856A1B0-4842-400B-B90E-B06AA4273C8D}"/>
              </a:ext>
            </a:extLst>
          </p:cNvPr>
          <p:cNvSpPr txBox="1"/>
          <p:nvPr/>
        </p:nvSpPr>
        <p:spPr>
          <a:xfrm>
            <a:off x="1556024" y="4829382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79" name="正方形/長方形 178"/>
          <p:cNvSpPr/>
          <p:nvPr/>
        </p:nvSpPr>
        <p:spPr>
          <a:xfrm>
            <a:off x="831080" y="628582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〇〇小学校</a:t>
            </a:r>
            <a:endParaRPr lang="ja-JP" altLang="en-US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98" name="正方形/長方形 197"/>
          <p:cNvSpPr/>
          <p:nvPr/>
        </p:nvSpPr>
        <p:spPr>
          <a:xfrm>
            <a:off x="2876404" y="627286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〇〇さんの家</a:t>
            </a:r>
            <a:endParaRPr lang="ja-JP" altLang="en-US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78" name="テキスト ボックス 177">
            <a:extLst>
              <a:ext uri="{FF2B5EF4-FFF2-40B4-BE49-F238E27FC236}">
                <a16:creationId xmlns:a16="http://schemas.microsoft.com/office/drawing/2014/main" xmlns="" id="{194807C4-2C88-4145-9EF8-DC5EEF2672EE}"/>
              </a:ext>
            </a:extLst>
          </p:cNvPr>
          <p:cNvSpPr txBox="1"/>
          <p:nvPr/>
        </p:nvSpPr>
        <p:spPr>
          <a:xfrm>
            <a:off x="5822885" y="6087680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向かいのおじいさん</a:t>
            </a:r>
            <a:endParaRPr lang="ja-JP" altLang="en-US" sz="2400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80" name="テキスト ボックス 179">
            <a:extLst>
              <a:ext uri="{FF2B5EF4-FFF2-40B4-BE49-F238E27FC236}">
                <a16:creationId xmlns:a16="http://schemas.microsoft.com/office/drawing/2014/main" xmlns="" id="{194807C4-2C88-4145-9EF8-DC5EEF2672EE}"/>
              </a:ext>
            </a:extLst>
          </p:cNvPr>
          <p:cNvSpPr txBox="1"/>
          <p:nvPr/>
        </p:nvSpPr>
        <p:spPr>
          <a:xfrm>
            <a:off x="5817553" y="6372297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隣町のおばあさん</a:t>
            </a:r>
            <a:endParaRPr lang="ja-JP" altLang="en-US" sz="2800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xmlns="" id="{194807C4-2C88-4145-9EF8-DC5EEF2672EE}"/>
              </a:ext>
            </a:extLst>
          </p:cNvPr>
          <p:cNvSpPr txBox="1"/>
          <p:nvPr/>
        </p:nvSpPr>
        <p:spPr>
          <a:xfrm>
            <a:off x="8303346" y="637797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電話</a:t>
            </a:r>
            <a:endParaRPr lang="ja-JP" altLang="en-US" sz="2800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82" name="テキスト ボックス 181">
            <a:extLst>
              <a:ext uri="{FF2B5EF4-FFF2-40B4-BE49-F238E27FC236}">
                <a16:creationId xmlns:a16="http://schemas.microsoft.com/office/drawing/2014/main" xmlns="" id="{194807C4-2C88-4145-9EF8-DC5EEF2672EE}"/>
              </a:ext>
            </a:extLst>
          </p:cNvPr>
          <p:cNvSpPr txBox="1"/>
          <p:nvPr/>
        </p:nvSpPr>
        <p:spPr>
          <a:xfrm>
            <a:off x="8303346" y="605229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訪問</a:t>
            </a:r>
            <a:endParaRPr lang="ja-JP" altLang="en-US" sz="2800" dirty="0">
              <a:solidFill>
                <a:prstClr val="black"/>
              </a:solidFill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83" name="テキスト ボックス 182">
            <a:extLst>
              <a:ext uri="{FF2B5EF4-FFF2-40B4-BE49-F238E27FC236}">
                <a16:creationId xmlns="" xmlns:a16="http://schemas.microsoft.com/office/drawing/2014/main" id="{AD1EC58E-77F3-4688-A5BD-259D93A8190D}"/>
              </a:ext>
            </a:extLst>
          </p:cNvPr>
          <p:cNvSpPr txBox="1"/>
          <p:nvPr/>
        </p:nvSpPr>
        <p:spPr>
          <a:xfrm>
            <a:off x="3976720" y="121728"/>
            <a:ext cx="1645536" cy="646331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r>
              <a:rPr lang="ja-JP" altLang="en-US" sz="3600" dirty="0">
                <a:solidFill>
                  <a:prstClr val="black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完成版</a:t>
            </a:r>
          </a:p>
        </p:txBody>
      </p:sp>
    </p:spTree>
    <p:extLst>
      <p:ext uri="{BB962C8B-B14F-4D97-AF65-F5344CB8AC3E}">
        <p14:creationId xmlns:p14="http://schemas.microsoft.com/office/powerpoint/2010/main" val="21519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4294967295"/>
          </p:nvPr>
        </p:nvSpPr>
        <p:spPr>
          <a:xfrm>
            <a:off x="0" y="260350"/>
            <a:ext cx="8137525" cy="5730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ja-JP" altLang="en-US" sz="2954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おわり</a:t>
            </a:r>
            <a:r>
              <a:rPr lang="ja-JP" altLang="en-US" sz="2954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ja-JP" altLang="en-US" sz="258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920552" y="2420888"/>
            <a:ext cx="7946592" cy="2299269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今回作成した</a:t>
            </a:r>
            <a:r>
              <a:rPr lang="ja-JP" altLang="en-US" sz="2800" b="1" dirty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地域防災タイムライン</a:t>
            </a:r>
            <a:r>
              <a:rPr lang="ja-JP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を活用</a:t>
            </a:r>
            <a:r>
              <a:rPr lang="ja-JP" alt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r>
              <a:rPr lang="en-US" altLang="ja-JP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  <a:p>
            <a:endParaRPr lang="ja-JP" alt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　</a:t>
            </a:r>
            <a:r>
              <a:rPr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防災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グッズや避難先などの見直し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　</a:t>
            </a:r>
            <a:r>
              <a:rPr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いざ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というときに備え、ご家族への</a:t>
            </a:r>
            <a:r>
              <a:rPr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共有</a:t>
            </a:r>
            <a:endParaRPr lang="en-US" altLang="ja-JP" sz="32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 smtClean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</a:t>
            </a:r>
            <a:r>
              <a:rPr lang="ja-JP" altLang="en-US" sz="2800" b="1" dirty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を実施し、日ごろから災害に備えて</a:t>
            </a:r>
            <a:r>
              <a:rPr lang="ja-JP" altLang="en-US" sz="28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ください。</a:t>
            </a:r>
            <a:endParaRPr lang="en-US" altLang="ja-JP" sz="2800" b="1" dirty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 smtClean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また</a:t>
            </a:r>
            <a:r>
              <a:rPr lang="ja-JP" altLang="en-US" sz="2800" b="1" dirty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、災害が起こる可能性が高い時に</a:t>
            </a:r>
            <a:r>
              <a:rPr lang="ja-JP" altLang="en-US" sz="28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</a:t>
            </a:r>
            <a:endParaRPr lang="en-US" altLang="ja-JP" sz="2800" b="1" dirty="0" smtClean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b="1" dirty="0" smtClean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　</a:t>
            </a:r>
            <a:r>
              <a:rPr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ご近所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で声を</a:t>
            </a:r>
            <a:r>
              <a:rPr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掛けあって</a:t>
            </a:r>
            <a:endParaRPr lang="en-US" altLang="ja-JP" sz="32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　</a:t>
            </a:r>
            <a:r>
              <a:rPr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早め早め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に避難</a:t>
            </a:r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するようお願いします。</a:t>
            </a:r>
            <a:endParaRPr lang="ja-JP" altLang="en-US" sz="3200" b="1" dirty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3789040"/>
            <a:ext cx="2193474" cy="1705426"/>
          </a:xfrm>
          <a:prstGeom prst="rect">
            <a:avLst/>
          </a:prstGeom>
        </p:spPr>
      </p:pic>
      <p:cxnSp>
        <p:nvCxnSpPr>
          <p:cNvPr id="5" name="直線コネクタ 4"/>
          <p:cNvCxnSpPr/>
          <p:nvPr/>
        </p:nvCxnSpPr>
        <p:spPr>
          <a:xfrm>
            <a:off x="200472" y="857250"/>
            <a:ext cx="9361040" cy="0"/>
          </a:xfrm>
          <a:prstGeom prst="line">
            <a:avLst/>
          </a:prstGeom>
          <a:ln w="28575" cap="rnd">
            <a:solidFill>
              <a:srgbClr val="D70021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5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878000" y="1485172"/>
            <a:ext cx="6120680" cy="374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2216696" y="3645024"/>
            <a:ext cx="5400600" cy="0"/>
          </a:xfrm>
          <a:prstGeom prst="line">
            <a:avLst/>
          </a:prstGeom>
          <a:ln w="38100" cap="rnd">
            <a:solidFill>
              <a:schemeClr val="accent5">
                <a:lumMod val="75000"/>
                <a:alpha val="8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2000672" y="1628800"/>
            <a:ext cx="5832648" cy="345638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xmlns="" id="{ECFE654F-623E-4293-A06B-483FC1ABF15F}"/>
              </a:ext>
            </a:extLst>
          </p:cNvPr>
          <p:cNvSpPr txBox="1">
            <a:spLocks/>
          </p:cNvSpPr>
          <p:nvPr/>
        </p:nvSpPr>
        <p:spPr>
          <a:xfrm>
            <a:off x="2216696" y="2564904"/>
            <a:ext cx="6192688" cy="1152516"/>
          </a:xfrm>
          <a:prstGeom prst="rect">
            <a:avLst/>
          </a:prstGeom>
        </p:spPr>
        <p:txBody>
          <a:bodyPr anchor="ctr"/>
          <a:lstStyle>
            <a:lvl1pPr marL="0" indent="0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4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804838" indent="-309553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12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497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78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06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351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636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09920" indent="-247642" algn="l" defTabSz="9905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b="1" dirty="0" smtClean="0"/>
              <a:t>ご清聴ありがとうございました</a:t>
            </a:r>
            <a:endParaRPr lang="en-US" altLang="ja-JP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4318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952" y="1146138"/>
            <a:ext cx="4679760" cy="3305846"/>
          </a:xfrm>
          <a:prstGeom prst="rect">
            <a:avLst/>
          </a:prstGeom>
        </p:spPr>
      </p:pic>
      <p:sp>
        <p:nvSpPr>
          <p:cNvPr id="2" name="テキスト プレースホルダー 1"/>
          <p:cNvSpPr>
            <a:spLocks noGrp="1"/>
          </p:cNvSpPr>
          <p:nvPr>
            <p:ph type="body" sz="quarter" idx="4294967295"/>
          </p:nvPr>
        </p:nvSpPr>
        <p:spPr>
          <a:xfrm>
            <a:off x="0" y="284163"/>
            <a:ext cx="8137525" cy="57308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ja-JP" altLang="en-US" sz="3200" b="1" dirty="0" smtClean="0"/>
              <a:t>　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地域</a:t>
            </a:r>
            <a:r>
              <a:rPr lang="ja-JP" altLang="en-US" sz="3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防災タイムライン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200472" y="3955822"/>
            <a:ext cx="96335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ja-JP" altLang="en-US" sz="2800" b="1" u="sng" dirty="0" smtClean="0">
                <a:solidFill>
                  <a:srgbClr val="D7002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　徴</a:t>
            </a:r>
            <a:endParaRPr lang="en-US" altLang="ja-JP" sz="2800" b="1" u="sng" dirty="0" smtClean="0">
              <a:solidFill>
                <a:srgbClr val="D7002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・右側：</a:t>
            </a:r>
            <a:r>
              <a:rPr lang="ja-JP" altLang="en-US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地域での声掛け避難と避難する際の声掛け先</a:t>
            </a:r>
            <a:r>
              <a:rPr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を掲載</a:t>
            </a:r>
            <a:endParaRPr lang="en-US" altLang="ja-JP" sz="2800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・左側：</a:t>
            </a:r>
            <a:r>
              <a:rPr lang="ja-JP" altLang="en-US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個人の避難</a:t>
            </a:r>
            <a:r>
              <a:rPr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について</a:t>
            </a:r>
            <a:r>
              <a:rPr lang="ja-JP" altLang="en-US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考え、各自で記入</a:t>
            </a:r>
            <a:r>
              <a:rPr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ja-JP" altLang="en-US" sz="2800" b="1" u="sng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重要項目</a:t>
            </a:r>
            <a:r>
              <a:rPr lang="ja-JP" altLang="en-US" sz="2800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を掲載</a:t>
            </a:r>
            <a:endParaRPr lang="en-US" altLang="ja-JP" sz="2800" b="1" dirty="0" smtClean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90660" y="1556792"/>
            <a:ext cx="2339052" cy="28803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619676" y="1124744"/>
            <a:ext cx="2340708" cy="3312368"/>
          </a:xfrm>
          <a:prstGeom prst="rect">
            <a:avLst/>
          </a:prstGeom>
          <a:noFill/>
          <a:ln w="444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6304" y="2323910"/>
            <a:ext cx="178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個人の避難行動</a:t>
            </a:r>
            <a:endParaRPr kumimoji="1" lang="en-US" altLang="ja-JP" b="1" dirty="0" smtClean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b="1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関する内容</a:t>
            </a:r>
            <a:endParaRPr kumimoji="1" lang="ja-JP" altLang="en-US" b="1" dirty="0" smtClean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0800000">
            <a:off x="2302841" y="2287905"/>
            <a:ext cx="417911" cy="68233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7257256" y="2231018"/>
            <a:ext cx="417911" cy="682335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06487" y="2287905"/>
            <a:ext cx="199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災害時の</a:t>
            </a:r>
            <a:endParaRPr lang="en-US" altLang="ja-JP" b="1" dirty="0" smtClean="0">
              <a:solidFill>
                <a:srgbClr val="FF33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solidFill>
                  <a:srgbClr val="FF33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地域住民相互での声掛け関する内容</a:t>
            </a:r>
            <a:endParaRPr kumimoji="1" lang="en-US" altLang="ja-JP" b="1" dirty="0" smtClean="0">
              <a:solidFill>
                <a:srgbClr val="FF33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200472" y="857250"/>
            <a:ext cx="9361040" cy="0"/>
          </a:xfrm>
          <a:prstGeom prst="line">
            <a:avLst/>
          </a:prstGeom>
          <a:ln w="28575" cap="rnd">
            <a:solidFill>
              <a:srgbClr val="D70021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1845" y="4237249"/>
                <a:ext cx="290322" cy="654519"/>
                <a:chOff x="406556" y="3519755"/>
                <a:chExt cx="290322" cy="654519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L 字 137"/>
          <p:cNvSpPr/>
          <p:nvPr/>
        </p:nvSpPr>
        <p:spPr>
          <a:xfrm>
            <a:off x="0" y="452171"/>
            <a:ext cx="9906000" cy="6415350"/>
          </a:xfrm>
          <a:prstGeom prst="corner">
            <a:avLst>
              <a:gd name="adj1" fmla="val 15846"/>
              <a:gd name="adj2" fmla="val 7761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1845" y="4237249"/>
                <a:ext cx="290322" cy="654519"/>
                <a:chOff x="406556" y="3519755"/>
                <a:chExt cx="290322" cy="654519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xmlns="" id="{39305116-48E2-4697-B6A4-766EAE7C39D8}"/>
              </a:ext>
            </a:extLst>
          </p:cNvPr>
          <p:cNvSpPr/>
          <p:nvPr/>
        </p:nvSpPr>
        <p:spPr>
          <a:xfrm>
            <a:off x="22414" y="440877"/>
            <a:ext cx="4895316" cy="14115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4294967295"/>
          </p:nvPr>
        </p:nvSpPr>
        <p:spPr>
          <a:xfrm>
            <a:off x="0" y="260350"/>
            <a:ext cx="8137525" cy="573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954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ハザードマップ</a:t>
            </a:r>
            <a:r>
              <a:rPr lang="ja-JP" altLang="en-US" sz="2954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の確認</a:t>
            </a:r>
            <a:endParaRPr lang="ja-JP" altLang="en-US" sz="2954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920552" y="1772816"/>
            <a:ext cx="8674194" cy="2299269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お住まいの地域のハザードマップを</a:t>
            </a:r>
            <a:r>
              <a:rPr lang="ja-JP" altLang="en-US" sz="3200" b="1" dirty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確認し</a:t>
            </a:r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3200" b="1" dirty="0" smtClean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200" b="1" dirty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　</a:t>
            </a:r>
            <a:r>
              <a:rPr lang="ja-JP" altLang="en-US" sz="3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ご自宅</a:t>
            </a:r>
            <a:endParaRPr lang="en-US" altLang="ja-JP" sz="3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6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✔</a:t>
            </a:r>
            <a:r>
              <a:rPr lang="ja-JP" altLang="en-US" sz="3600" b="1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3600" b="1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避難先</a:t>
            </a:r>
            <a:r>
              <a:rPr lang="ja-JP" altLang="en-US" sz="36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までの道のり</a:t>
            </a:r>
            <a:endParaRPr lang="en-US" altLang="ja-JP" sz="36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3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などに、どの</a:t>
            </a:r>
            <a:r>
              <a:rPr lang="ja-JP" altLang="en-US" sz="3200" b="1" dirty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ような災害リスクがある</a:t>
            </a:r>
            <a:r>
              <a:rPr lang="ja-JP" altLang="en-US" sz="3200" b="1" dirty="0" smtClean="0">
                <a:solidFill>
                  <a:srgbClr val="E7E6E6">
                    <a:lumMod val="25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か確認しましょう</a:t>
            </a:r>
            <a:endParaRPr lang="ja-JP" altLang="en-US" sz="3200" b="1" dirty="0">
              <a:solidFill>
                <a:srgbClr val="E7E6E6">
                  <a:lumMod val="25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312" y="4725144"/>
            <a:ext cx="1689418" cy="168941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200472" y="857250"/>
            <a:ext cx="9361040" cy="0"/>
          </a:xfrm>
          <a:prstGeom prst="line">
            <a:avLst/>
          </a:prstGeom>
          <a:ln w="28575" cap="rnd">
            <a:solidFill>
              <a:srgbClr val="D70021">
                <a:alpha val="83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2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1845" y="4237249"/>
                <a:ext cx="290322" cy="654519"/>
                <a:chOff x="406556" y="3519755"/>
                <a:chExt cx="290322" cy="654519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xmlns="" id="{39305116-48E2-4697-B6A4-766EAE7C39D8}"/>
              </a:ext>
            </a:extLst>
          </p:cNvPr>
          <p:cNvSpPr/>
          <p:nvPr/>
        </p:nvSpPr>
        <p:spPr>
          <a:xfrm>
            <a:off x="22414" y="440877"/>
            <a:ext cx="4895316" cy="14115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1845" y="4237249"/>
                <a:ext cx="290322" cy="654519"/>
                <a:chOff x="406556" y="3519755"/>
                <a:chExt cx="290322" cy="654519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xmlns="" id="{39305116-48E2-4697-B6A4-766EAE7C39D8}"/>
              </a:ext>
            </a:extLst>
          </p:cNvPr>
          <p:cNvSpPr/>
          <p:nvPr/>
        </p:nvSpPr>
        <p:spPr>
          <a:xfrm>
            <a:off x="22414" y="440877"/>
            <a:ext cx="4895316" cy="14115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</p:spTree>
    <p:extLst>
      <p:ext uri="{BB962C8B-B14F-4D97-AF65-F5344CB8AC3E}">
        <p14:creationId xmlns:p14="http://schemas.microsoft.com/office/powerpoint/2010/main" val="33423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グループ化 47"/>
          <p:cNvGrpSpPr/>
          <p:nvPr/>
        </p:nvGrpSpPr>
        <p:grpSpPr>
          <a:xfrm>
            <a:off x="4775138" y="101113"/>
            <a:ext cx="358688" cy="6694188"/>
            <a:chOff x="7148851" y="46322"/>
            <a:chExt cx="571202" cy="10660334"/>
          </a:xfrm>
        </p:grpSpPr>
        <p:cxnSp>
          <p:nvCxnSpPr>
            <p:cNvPr id="46" name="直線コネクタ 45"/>
            <p:cNvCxnSpPr/>
            <p:nvPr/>
          </p:nvCxnSpPr>
          <p:spPr>
            <a:xfrm>
              <a:off x="7459579" y="46322"/>
              <a:ext cx="0" cy="1066033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148851" y="5417573"/>
              <a:ext cx="571202" cy="1030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defTabSz="777953"/>
              <a:r>
                <a:rPr lang="ja-JP" altLang="en-US" sz="1131" dirty="0">
                  <a:solidFill>
                    <a:prstClr val="black"/>
                  </a:solidFill>
                </a:rPr>
                <a:t>山折り</a:t>
              </a:r>
            </a:p>
          </p:txBody>
        </p:sp>
      </p:grpSp>
      <p:sp>
        <p:nvSpPr>
          <p:cNvPr id="161" name="涙形 160"/>
          <p:cNvSpPr/>
          <p:nvPr/>
        </p:nvSpPr>
        <p:spPr>
          <a:xfrm rot="20378018">
            <a:off x="8731907" y="5613535"/>
            <a:ext cx="667926" cy="720151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07">
              <a:solidFill>
                <a:prstClr val="white"/>
              </a:solidFill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 flipH="1">
            <a:off x="345339" y="113324"/>
            <a:ext cx="4504689" cy="32919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539" b="1" dirty="0">
                <a:solidFill>
                  <a:prstClr val="white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ご自身の避難について考えてみましょう！</a:t>
            </a:r>
          </a:p>
        </p:txBody>
      </p:sp>
      <p:grpSp>
        <p:nvGrpSpPr>
          <p:cNvPr id="90" name="グループ化 89"/>
          <p:cNvGrpSpPr/>
          <p:nvPr/>
        </p:nvGrpSpPr>
        <p:grpSpPr>
          <a:xfrm>
            <a:off x="337116" y="4515276"/>
            <a:ext cx="4559599" cy="1036823"/>
            <a:chOff x="208989" y="7046237"/>
            <a:chExt cx="7261052" cy="1651115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208989" y="7059991"/>
              <a:ext cx="7261052" cy="1637361"/>
              <a:chOff x="185021" y="2949214"/>
              <a:chExt cx="7261052" cy="1637361"/>
            </a:xfrm>
          </p:grpSpPr>
          <p:sp>
            <p:nvSpPr>
              <p:cNvPr id="141" name="角丸四角形 140"/>
              <p:cNvSpPr/>
              <p:nvPr/>
            </p:nvSpPr>
            <p:spPr>
              <a:xfrm>
                <a:off x="185021" y="2949214"/>
                <a:ext cx="7223349" cy="163736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テキスト ボックス 122"/>
              <p:cNvSpPr txBox="1"/>
              <p:nvPr/>
            </p:nvSpPr>
            <p:spPr>
              <a:xfrm flipH="1">
                <a:off x="309710" y="3419814"/>
                <a:ext cx="1987615" cy="1101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避難に支援が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必要な人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（高齢者、障がいのある方、</a:t>
                </a:r>
                <a:endParaRPr lang="en-US" altLang="ja-JP" sz="69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69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乳幼児、妊婦など）</a:t>
                </a:r>
              </a:p>
            </p:txBody>
          </p:sp>
          <p:sp>
            <p:nvSpPr>
              <p:cNvPr id="124" name="正方形/長方形 123"/>
              <p:cNvSpPr/>
              <p:nvPr/>
            </p:nvSpPr>
            <p:spPr>
              <a:xfrm>
                <a:off x="2231602" y="354360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 flipH="1">
                <a:off x="2620176" y="3538416"/>
                <a:ext cx="4825897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いる</a:t>
                </a:r>
                <a:r>
                  <a:rPr lang="ja-JP" altLang="en-US" sz="1257" b="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 </a:t>
                </a:r>
                <a:r>
                  <a:rPr lang="ja-JP" altLang="en-US" sz="1257" b="1" dirty="0">
                    <a:solidFill>
                      <a:srgbClr val="FF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警戒レベル３高齢者等避難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  <p:sp>
            <p:nvSpPr>
              <p:cNvPr id="126" name="正方形/長方形 125"/>
              <p:cNvSpPr/>
              <p:nvPr/>
            </p:nvSpPr>
            <p:spPr>
              <a:xfrm>
                <a:off x="2229842" y="4081509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 flipH="1">
                <a:off x="2604739" y="4054722"/>
                <a:ext cx="4526669" cy="45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いない </a:t>
                </a:r>
                <a:r>
                  <a:rPr lang="ja-JP" altLang="en-US" sz="1257" b="1" dirty="0">
                    <a:solidFill>
                      <a:srgbClr val="7030A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警戒レベル４避難指示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で避難　 　　</a:t>
                </a:r>
              </a:p>
            </p:txBody>
          </p:sp>
        </p:grpSp>
        <p:sp>
          <p:nvSpPr>
            <p:cNvPr id="271" name="角丸四角形 270"/>
            <p:cNvSpPr/>
            <p:nvPr/>
          </p:nvSpPr>
          <p:spPr>
            <a:xfrm>
              <a:off x="2407530" y="7436959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6" name="テキスト ボックス 275"/>
            <p:cNvSpPr txBox="1"/>
            <p:nvPr/>
          </p:nvSpPr>
          <p:spPr>
            <a:xfrm flipH="1">
              <a:off x="221616" y="7046237"/>
              <a:ext cx="7227854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避難のタイミング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>
            <a:off x="337115" y="5657304"/>
            <a:ext cx="4544834" cy="1023444"/>
            <a:chOff x="208988" y="8900453"/>
            <a:chExt cx="7237539" cy="1629811"/>
          </a:xfrm>
        </p:grpSpPr>
        <p:grpSp>
          <p:nvGrpSpPr>
            <p:cNvPr id="49" name="グループ化 48"/>
            <p:cNvGrpSpPr/>
            <p:nvPr/>
          </p:nvGrpSpPr>
          <p:grpSpPr>
            <a:xfrm>
              <a:off x="208988" y="8939503"/>
              <a:ext cx="7212394" cy="1590761"/>
              <a:chOff x="94647" y="8685386"/>
              <a:chExt cx="7164637" cy="1649733"/>
            </a:xfrm>
          </p:grpSpPr>
          <p:sp>
            <p:nvSpPr>
              <p:cNvPr id="142" name="角丸四角形 141"/>
              <p:cNvSpPr/>
              <p:nvPr/>
            </p:nvSpPr>
            <p:spPr>
              <a:xfrm>
                <a:off x="94647" y="8685386"/>
                <a:ext cx="7164637" cy="1649733"/>
              </a:xfrm>
              <a:prstGeom prst="roundRect">
                <a:avLst>
                  <a:gd name="adj" fmla="val 137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" name="グループ化 1"/>
              <p:cNvGrpSpPr/>
              <p:nvPr/>
            </p:nvGrpSpPr>
            <p:grpSpPr>
              <a:xfrm>
                <a:off x="294767" y="9146139"/>
                <a:ext cx="6929347" cy="1137382"/>
                <a:chOff x="292883" y="5853648"/>
                <a:chExt cx="6929347" cy="1137382"/>
              </a:xfrm>
            </p:grpSpPr>
            <p:sp>
              <p:nvSpPr>
                <p:cNvPr id="129" name="正方形/長方形 128"/>
                <p:cNvSpPr/>
                <p:nvPr/>
              </p:nvSpPr>
              <p:spPr>
                <a:xfrm>
                  <a:off x="571240" y="6503219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0" name="正方形/長方形 129"/>
                <p:cNvSpPr/>
                <p:nvPr/>
              </p:nvSpPr>
              <p:spPr>
                <a:xfrm>
                  <a:off x="4003044" y="6497687"/>
                  <a:ext cx="2723818" cy="419566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1" name="テキスト ボックス 130"/>
                <p:cNvSpPr txBox="1"/>
                <p:nvPr/>
              </p:nvSpPr>
              <p:spPr>
                <a:xfrm flipH="1">
                  <a:off x="3470520" y="6455517"/>
                  <a:ext cx="288633" cy="535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1507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と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3" name="テキスト ボックス 132"/>
                <p:cNvSpPr txBox="1"/>
                <p:nvPr/>
              </p:nvSpPr>
              <p:spPr>
                <a:xfrm flipH="1">
                  <a:off x="292883" y="5853648"/>
                  <a:ext cx="6929347" cy="6629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避難先は２つ以上確保しておきましょう。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ja-JP" altLang="en-US" sz="100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安全な場所にある、親戚・知人宅やホテルなども避難先になります。</a:t>
                  </a:r>
                  <a:endParaRPr lang="en-US" altLang="ja-JP" sz="100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273" name="角丸四角形 272"/>
            <p:cNvSpPr/>
            <p:nvPr/>
          </p:nvSpPr>
          <p:spPr>
            <a:xfrm>
              <a:off x="2407275" y="9279376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7" name="テキスト ボックス 276"/>
            <p:cNvSpPr txBox="1"/>
            <p:nvPr/>
          </p:nvSpPr>
          <p:spPr>
            <a:xfrm flipH="1">
              <a:off x="227462" y="8900453"/>
              <a:ext cx="7219065" cy="57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避難する場所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322327" y="3450320"/>
            <a:ext cx="4659120" cy="940692"/>
            <a:chOff x="-3700360" y="5121026"/>
            <a:chExt cx="7419538" cy="1498031"/>
          </a:xfrm>
        </p:grpSpPr>
        <p:grpSp>
          <p:nvGrpSpPr>
            <p:cNvPr id="222" name="グループ化 221"/>
            <p:cNvGrpSpPr/>
            <p:nvPr/>
          </p:nvGrpSpPr>
          <p:grpSpPr>
            <a:xfrm>
              <a:off x="-3700360" y="5121026"/>
              <a:ext cx="7254417" cy="1498031"/>
              <a:chOff x="177851" y="2879277"/>
              <a:chExt cx="7254417" cy="1498031"/>
            </a:xfrm>
          </p:grpSpPr>
          <p:sp>
            <p:nvSpPr>
              <p:cNvPr id="226" name="角丸四角形 225"/>
              <p:cNvSpPr/>
              <p:nvPr/>
            </p:nvSpPr>
            <p:spPr>
              <a:xfrm>
                <a:off x="184525" y="2879277"/>
                <a:ext cx="7247743" cy="14980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sp>
            <p:nvSpPr>
              <p:cNvPr id="227" name="テキスト ボックス 226"/>
              <p:cNvSpPr txBox="1"/>
              <p:nvPr/>
            </p:nvSpPr>
            <p:spPr>
              <a:xfrm flipH="1">
                <a:off x="177851" y="3404740"/>
                <a:ext cx="2154450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気象情報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algn="ctr"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避難情報の収集</a:t>
                </a:r>
                <a:endParaRPr lang="en-US" altLang="ja-JP" sz="1257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6" name="グループ化 75"/>
            <p:cNvGrpSpPr/>
            <p:nvPr/>
          </p:nvGrpSpPr>
          <p:grpSpPr>
            <a:xfrm>
              <a:off x="-1637429" y="5612336"/>
              <a:ext cx="5356607" cy="763169"/>
              <a:chOff x="-1637429" y="5612336"/>
              <a:chExt cx="5356607" cy="763169"/>
            </a:xfrm>
          </p:grpSpPr>
          <p:sp>
            <p:nvSpPr>
              <p:cNvPr id="233" name="正方形/長方形 232"/>
              <p:cNvSpPr/>
              <p:nvPr/>
            </p:nvSpPr>
            <p:spPr>
              <a:xfrm>
                <a:off x="-1637429" y="5616017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4" name="テキスト ボックス 233"/>
              <p:cNvSpPr txBox="1"/>
              <p:nvPr/>
            </p:nvSpPr>
            <p:spPr>
              <a:xfrm flipH="1">
                <a:off x="-669102" y="5612336"/>
                <a:ext cx="2072729" cy="763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テレビ・ラジオ</a:t>
                </a:r>
              </a:p>
            </p:txBody>
          </p:sp>
          <p:sp>
            <p:nvSpPr>
              <p:cNvPr id="235" name="正方形/長方形 234"/>
              <p:cNvSpPr/>
              <p:nvPr/>
            </p:nvSpPr>
            <p:spPr>
              <a:xfrm>
                <a:off x="1292832" y="565022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6" name="テキスト ボックス 235"/>
              <p:cNvSpPr txBox="1"/>
              <p:nvPr/>
            </p:nvSpPr>
            <p:spPr>
              <a:xfrm flipH="1">
                <a:off x="2046925" y="5644651"/>
                <a:ext cx="1672253" cy="424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131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防災行政無線</a:t>
                </a:r>
              </a:p>
            </p:txBody>
          </p:sp>
        </p:grpSp>
        <p:grpSp>
          <p:nvGrpSpPr>
            <p:cNvPr id="237" name="グループ化 236"/>
            <p:cNvGrpSpPr/>
            <p:nvPr/>
          </p:nvGrpSpPr>
          <p:grpSpPr>
            <a:xfrm>
              <a:off x="-1633590" y="6096994"/>
              <a:ext cx="5294993" cy="469343"/>
              <a:chOff x="-1641119" y="5622595"/>
              <a:chExt cx="5294993" cy="469343"/>
            </a:xfrm>
          </p:grpSpPr>
          <p:sp>
            <p:nvSpPr>
              <p:cNvPr id="238" name="正方形/長方形 237"/>
              <p:cNvSpPr/>
              <p:nvPr/>
            </p:nvSpPr>
            <p:spPr>
              <a:xfrm>
                <a:off x="-1641119" y="5669053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39" name="テキスト ボックス 238"/>
              <p:cNvSpPr txBox="1"/>
              <p:nvPr/>
            </p:nvSpPr>
            <p:spPr>
              <a:xfrm flipH="1">
                <a:off x="-683711" y="5636833"/>
                <a:ext cx="175628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防災メール</a:t>
                </a:r>
              </a:p>
            </p:txBody>
          </p:sp>
          <p:sp>
            <p:nvSpPr>
              <p:cNvPr id="240" name="正方形/長方形 239"/>
              <p:cNvSpPr/>
              <p:nvPr/>
            </p:nvSpPr>
            <p:spPr>
              <a:xfrm>
                <a:off x="1291716" y="5695158"/>
                <a:ext cx="384496" cy="364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52A7F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004">
                  <a:solidFill>
                    <a:prstClr val="white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241" name="テキスト ボックス 240"/>
              <p:cNvSpPr txBox="1"/>
              <p:nvPr/>
            </p:nvSpPr>
            <p:spPr>
              <a:xfrm flipH="1">
                <a:off x="2073969" y="5622595"/>
                <a:ext cx="1579905" cy="455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防災アプリ</a:t>
                </a:r>
              </a:p>
            </p:txBody>
          </p:sp>
        </p:grpSp>
      </p:grpSp>
      <p:sp>
        <p:nvSpPr>
          <p:cNvPr id="272" name="角丸四角形 271"/>
          <p:cNvSpPr/>
          <p:nvPr/>
        </p:nvSpPr>
        <p:spPr>
          <a:xfrm>
            <a:off x="1717535" y="3647754"/>
            <a:ext cx="1849925" cy="61247"/>
          </a:xfrm>
          <a:prstGeom prst="roundRect">
            <a:avLst/>
          </a:prstGeom>
          <a:solidFill>
            <a:srgbClr val="7FBEF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endParaRPr lang="ja-JP" altLang="en-US" sz="1531">
              <a:solidFill>
                <a:prstClr val="white"/>
              </a:solidFill>
            </a:endParaRPr>
          </a:p>
        </p:txBody>
      </p:sp>
      <p:sp>
        <p:nvSpPr>
          <p:cNvPr id="274" name="テキスト ボックス 273"/>
          <p:cNvSpPr txBox="1"/>
          <p:nvPr/>
        </p:nvSpPr>
        <p:spPr>
          <a:xfrm flipH="1">
            <a:off x="324945" y="3408547"/>
            <a:ext cx="4616707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情報収集ツール</a:t>
            </a:r>
            <a:endParaRPr lang="en-US" altLang="ja-JP" sz="1758" b="1" dirty="0">
              <a:solidFill>
                <a:sysClr val="windowText" lastClr="0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/>
          <p:cNvPicPr>
            <a:picLocks noChangeAspect="1"/>
          </p:cNvPicPr>
          <p:nvPr/>
        </p:nvPicPr>
        <p:blipFill rotWithShape="1">
          <a:blip r:embed="rId3"/>
          <a:srcRect l="71298" t="45330" r="23061" b="47203"/>
          <a:stretch/>
        </p:blipFill>
        <p:spPr>
          <a:xfrm>
            <a:off x="1916841" y="4096204"/>
            <a:ext cx="321972" cy="239712"/>
          </a:xfrm>
          <a:prstGeom prst="rect">
            <a:avLst/>
          </a:prstGeom>
        </p:spPr>
      </p:pic>
      <p:pic>
        <p:nvPicPr>
          <p:cNvPr id="278" name="図 277"/>
          <p:cNvPicPr>
            <a:picLocks noChangeAspect="1"/>
          </p:cNvPicPr>
          <p:nvPr/>
        </p:nvPicPr>
        <p:blipFill rotWithShape="1">
          <a:blip r:embed="rId3"/>
          <a:srcRect l="15443" t="42150" r="75485" b="45098"/>
          <a:stretch/>
        </p:blipFill>
        <p:spPr>
          <a:xfrm>
            <a:off x="1938372" y="3760562"/>
            <a:ext cx="321058" cy="253861"/>
          </a:xfrm>
          <a:prstGeom prst="rect">
            <a:avLst/>
          </a:prstGeom>
        </p:spPr>
      </p:pic>
      <p:pic>
        <p:nvPicPr>
          <p:cNvPr id="280" name="図 279"/>
          <p:cNvPicPr>
            <a:picLocks noChangeAspect="1"/>
          </p:cNvPicPr>
          <p:nvPr/>
        </p:nvPicPr>
        <p:blipFill rotWithShape="1">
          <a:blip r:embed="rId3"/>
          <a:srcRect l="78300" t="42356" r="17530" b="45996"/>
          <a:stretch/>
        </p:blipFill>
        <p:spPr>
          <a:xfrm>
            <a:off x="3776900" y="4072124"/>
            <a:ext cx="172064" cy="270351"/>
          </a:xfrm>
          <a:prstGeom prst="rect">
            <a:avLst/>
          </a:prstGeom>
        </p:spPr>
      </p:pic>
      <p:grpSp>
        <p:nvGrpSpPr>
          <p:cNvPr id="93" name="グループ化 92"/>
          <p:cNvGrpSpPr/>
          <p:nvPr/>
        </p:nvGrpSpPr>
        <p:grpSpPr>
          <a:xfrm>
            <a:off x="326079" y="455156"/>
            <a:ext cx="4707113" cy="3022580"/>
            <a:chOff x="192113" y="682172"/>
            <a:chExt cx="7495964" cy="4813386"/>
          </a:xfrm>
        </p:grpSpPr>
        <p:sp>
          <p:nvSpPr>
            <p:cNvPr id="140" name="角丸四角形 139"/>
            <p:cNvSpPr/>
            <p:nvPr/>
          </p:nvSpPr>
          <p:spPr>
            <a:xfrm>
              <a:off x="192113" y="776988"/>
              <a:ext cx="7260297" cy="4507966"/>
            </a:xfrm>
            <a:prstGeom prst="roundRect">
              <a:avLst>
                <a:gd name="adj" fmla="val 69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07">
                <a:solidFill>
                  <a:prstClr val="white"/>
                </a:solidFill>
              </a:endParaRPr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208988" y="1190697"/>
              <a:ext cx="7479089" cy="1703469"/>
              <a:chOff x="208988" y="1370171"/>
              <a:chExt cx="7479089" cy="1703469"/>
            </a:xfrm>
          </p:grpSpPr>
          <p:sp>
            <p:nvSpPr>
              <p:cNvPr id="120" name="テキスト ボックス 119"/>
              <p:cNvSpPr txBox="1"/>
              <p:nvPr/>
            </p:nvSpPr>
            <p:spPr>
              <a:xfrm flipH="1">
                <a:off x="208988" y="1370171"/>
                <a:ext cx="2810091" cy="51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777953"/>
                <a:r>
                  <a:rPr lang="ja-JP" altLang="en-US" sz="1507" b="1" dirty="0">
                    <a:solidFill>
                      <a:srgbClr val="1D8CFB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自宅の災害リスク</a:t>
                </a:r>
                <a:endParaRPr lang="en-US" altLang="ja-JP" sz="1507" b="1" dirty="0">
                  <a:solidFill>
                    <a:srgbClr val="1D8CFB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269269" y="1381642"/>
                <a:ext cx="7418808" cy="1691998"/>
                <a:chOff x="333681" y="1048771"/>
                <a:chExt cx="7418808" cy="1691998"/>
              </a:xfrm>
            </p:grpSpPr>
            <p:sp>
              <p:nvSpPr>
                <p:cNvPr id="121" name="正方形/長方形 120"/>
                <p:cNvSpPr/>
                <p:nvPr/>
              </p:nvSpPr>
              <p:spPr>
                <a:xfrm>
                  <a:off x="1370536" y="1635454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2" name="テキスト ボックス 131"/>
                <p:cNvSpPr txBox="1"/>
                <p:nvPr/>
              </p:nvSpPr>
              <p:spPr>
                <a:xfrm flipH="1">
                  <a:off x="3049456" y="1048771"/>
                  <a:ext cx="4703033" cy="6087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880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▶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ハザードマップ上で自宅周辺に色が塗られて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  <a:p>
                  <a:pPr defTabSz="777953"/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  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いる場合は、□に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1004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✔</a:t>
                  </a:r>
                  <a:r>
                    <a:rPr lang="en-US" altLang="ja-JP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”</a:t>
                  </a:r>
                  <a:r>
                    <a:rPr lang="ja-JP" altLang="en-US" sz="880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してください。</a:t>
                  </a:r>
                  <a:endParaRPr lang="en-US" altLang="ja-JP" sz="880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4" name="テキスト ボックス 133"/>
                <p:cNvSpPr txBox="1"/>
                <p:nvPr/>
              </p:nvSpPr>
              <p:spPr>
                <a:xfrm flipH="1">
                  <a:off x="333681" y="2316734"/>
                  <a:ext cx="271747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土砂災害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5" name="正方形/長方形 134"/>
                <p:cNvSpPr/>
                <p:nvPr/>
              </p:nvSpPr>
              <p:spPr>
                <a:xfrm>
                  <a:off x="5366968" y="1684186"/>
                  <a:ext cx="587313" cy="587313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531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136" name="テキスト ボックス 135"/>
                <p:cNvSpPr txBox="1"/>
                <p:nvPr/>
              </p:nvSpPr>
              <p:spPr>
                <a:xfrm flipH="1">
                  <a:off x="4223011" y="2306346"/>
                  <a:ext cx="1453169" cy="3931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777953"/>
                  <a:r>
                    <a:rPr lang="ja-JP" altLang="en-US" sz="100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ため池決壊</a:t>
                  </a:r>
                  <a:endParaRPr lang="ja-JP" altLang="en-US" sz="659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26019" b="41667" l="19844" r="29271"/>
                          </a14:imgEffect>
                        </a14:imgLayer>
                      </a14:imgProps>
                    </a:ext>
                  </a:extLst>
                </a:blip>
                <a:srcRect l="20057" t="26329" r="71366" b="59002"/>
                <a:stretch/>
              </p:blipFill>
              <p:spPr>
                <a:xfrm>
                  <a:off x="431991" y="1559574"/>
                  <a:ext cx="797595" cy="767194"/>
                </a:xfrm>
                <a:prstGeom prst="rect">
                  <a:avLst/>
                </a:prstGeom>
              </p:spPr>
            </p:pic>
            <p:sp>
              <p:nvSpPr>
                <p:cNvPr id="191" name="テキスト ボックス 190"/>
                <p:cNvSpPr txBox="1"/>
                <p:nvPr/>
              </p:nvSpPr>
              <p:spPr>
                <a:xfrm flipH="1">
                  <a:off x="6137070" y="2408913"/>
                  <a:ext cx="1570338" cy="3318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777953"/>
                  <a:r>
                    <a:rPr lang="ja-JP" altLang="en-US" sz="754" dirty="0">
                      <a:solidFill>
                        <a:srgbClr val="52A7FC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▲ </a:t>
                  </a:r>
                  <a:r>
                    <a:rPr lang="ja-JP" altLang="en-US" sz="754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ため池マップ</a:t>
                  </a:r>
                  <a:endParaRPr lang="en-US" altLang="ja-JP" sz="754" dirty="0">
                    <a:solidFill>
                      <a:prstClr val="black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2" name="角丸四角形 81"/>
            <p:cNvSpPr/>
            <p:nvPr/>
          </p:nvSpPr>
          <p:spPr>
            <a:xfrm>
              <a:off x="296727" y="3228467"/>
              <a:ext cx="7077863" cy="1897562"/>
            </a:xfrm>
            <a:prstGeom prst="roundRect">
              <a:avLst>
                <a:gd name="adj" fmla="val 9895"/>
              </a:avLst>
            </a:prstGeom>
            <a:solidFill>
              <a:srgbClr val="E7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grpSp>
          <p:nvGrpSpPr>
            <p:cNvPr id="83" name="グループ化 82"/>
            <p:cNvGrpSpPr/>
            <p:nvPr/>
          </p:nvGrpSpPr>
          <p:grpSpPr>
            <a:xfrm>
              <a:off x="367579" y="2430481"/>
              <a:ext cx="7228271" cy="3065077"/>
              <a:chOff x="326999" y="2531786"/>
              <a:chExt cx="7228271" cy="3065077"/>
            </a:xfrm>
          </p:grpSpPr>
          <p:sp>
            <p:nvSpPr>
              <p:cNvPr id="150" name="正方形/長方形 149"/>
              <p:cNvSpPr/>
              <p:nvPr/>
            </p:nvSpPr>
            <p:spPr>
              <a:xfrm>
                <a:off x="326999" y="2531786"/>
                <a:ext cx="7228271" cy="30650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777953"/>
                <a:r>
                  <a:rPr lang="ja-JP" altLang="en-US" sz="1531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まずはこれ！　防災</a:t>
                </a:r>
                <a:r>
                  <a:rPr lang="ja-JP" altLang="en-US" sz="150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グッズチェックリスト</a:t>
                </a:r>
                <a:endParaRPr lang="en-US" altLang="ja-JP" sz="880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algn="ctr" defTabSz="777953"/>
                <a:endParaRPr lang="en-US" altLang="ja-JP" sz="659" b="1" dirty="0">
                  <a:solidFill>
                    <a:srgbClr val="1D8CFB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飲料水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1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人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ﾘｯﾄﾙ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  防寒具・ｱﾙﾐﾌﾞﾗﾝｹｯﾄ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    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食料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</a:t>
                </a:r>
                <a:r>
                  <a:rPr lang="en-US" altLang="ja-JP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×3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日）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ガムテープ・軍手</a:t>
                </a:r>
                <a:r>
                  <a:rPr lang="ja-JP" altLang="en-US" sz="1004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（人数分）</a:t>
                </a:r>
                <a:r>
                  <a:rPr lang="ja-JP" altLang="en-US" sz="1131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</a:t>
                </a:r>
                <a:endParaRPr lang="en-US" altLang="ja-JP" sz="150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ﾓﾊﾞｲﾙﾊﾞｯﾃﾘｰ   □　靴・スリッパ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□　簡易トイレ　 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携帯ラジオ</a:t>
                </a:r>
                <a:r>
                  <a:rPr lang="en-US" altLang="ja-JP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  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□　ホイッスル　   □　救急セット</a:t>
                </a:r>
                <a:r>
                  <a:rPr lang="ja-JP" altLang="en-US" sz="150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</a:t>
                </a:r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                                                         　　　　　　　　　　　　　　　　　　　　　　　　　　　　　　　　　</a:t>
                </a:r>
                <a:endParaRPr lang="en-US" altLang="ja-JP" sz="1257" dirty="0"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  <a:p>
                <a:pPr defTabSz="777953"/>
                <a:r>
                  <a:rPr lang="ja-JP" altLang="en-US" sz="1257" dirty="0">
                    <a:solidFill>
                      <a:prstClr val="black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　　　　　</a:t>
                </a:r>
                <a:r>
                  <a:rPr lang="ja-JP" altLang="en-US" sz="1257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   　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※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　その他グッズ一覧は、右の</a:t>
                </a:r>
                <a:r>
                  <a:rPr lang="en-US" altLang="ja-JP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QR</a:t>
                </a:r>
                <a:r>
                  <a:rPr lang="ja-JP" altLang="en-US" sz="1004" b="1" dirty="0">
                    <a:solidFill>
                      <a:srgbClr val="1D8CFB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コードを参照⇒</a:t>
                </a:r>
              </a:p>
            </p:txBody>
          </p:sp>
          <p:grpSp>
            <p:nvGrpSpPr>
              <p:cNvPr id="78" name="グループ化 77"/>
              <p:cNvGrpSpPr/>
              <p:nvPr/>
            </p:nvGrpSpPr>
            <p:grpSpPr>
              <a:xfrm>
                <a:off x="406556" y="3519755"/>
                <a:ext cx="291659" cy="1375827"/>
                <a:chOff x="406556" y="3519755"/>
                <a:chExt cx="291659" cy="1375827"/>
              </a:xfrm>
            </p:grpSpPr>
            <p:sp>
              <p:nvSpPr>
                <p:cNvPr id="242" name="正方形/長方形 241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49" name="正方形/長方形 24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0" name="正方形/長方形 249"/>
                <p:cNvSpPr/>
                <p:nvPr/>
              </p:nvSpPr>
              <p:spPr>
                <a:xfrm>
                  <a:off x="409088" y="4239503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1" name="正方形/長方形 250"/>
                <p:cNvSpPr/>
                <p:nvPr/>
              </p:nvSpPr>
              <p:spPr>
                <a:xfrm>
                  <a:off x="410425" y="4595090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2" name="グループ化 251"/>
              <p:cNvGrpSpPr/>
              <p:nvPr/>
            </p:nvGrpSpPr>
            <p:grpSpPr>
              <a:xfrm>
                <a:off x="3894084" y="3535913"/>
                <a:ext cx="295891" cy="654519"/>
                <a:chOff x="585550" y="3519755"/>
                <a:chExt cx="295891" cy="654519"/>
              </a:xfrm>
            </p:grpSpPr>
            <p:sp>
              <p:nvSpPr>
                <p:cNvPr id="253" name="正方形/長方形 252"/>
                <p:cNvSpPr/>
                <p:nvPr/>
              </p:nvSpPr>
              <p:spPr>
                <a:xfrm>
                  <a:off x="585550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4" name="正方形/長方形 253"/>
                <p:cNvSpPr/>
                <p:nvPr/>
              </p:nvSpPr>
              <p:spPr>
                <a:xfrm>
                  <a:off x="593651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57" name="グループ化 256"/>
              <p:cNvGrpSpPr/>
              <p:nvPr/>
            </p:nvGrpSpPr>
            <p:grpSpPr>
              <a:xfrm>
                <a:off x="2511680" y="4190432"/>
                <a:ext cx="290322" cy="654519"/>
                <a:chOff x="406556" y="3519755"/>
                <a:chExt cx="290322" cy="654519"/>
              </a:xfrm>
            </p:grpSpPr>
            <p:sp>
              <p:nvSpPr>
                <p:cNvPr id="258" name="正方形/長方形 257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59" name="正方形/長方形 258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260" name="グループ化 259"/>
              <p:cNvGrpSpPr/>
              <p:nvPr/>
            </p:nvGrpSpPr>
            <p:grpSpPr>
              <a:xfrm>
                <a:off x="4451845" y="4237249"/>
                <a:ext cx="290322" cy="654519"/>
                <a:chOff x="406556" y="3519755"/>
                <a:chExt cx="290322" cy="654519"/>
              </a:xfrm>
            </p:grpSpPr>
            <p:sp>
              <p:nvSpPr>
                <p:cNvPr id="261" name="正方形/長方形 260"/>
                <p:cNvSpPr/>
                <p:nvPr/>
              </p:nvSpPr>
              <p:spPr>
                <a:xfrm>
                  <a:off x="409088" y="3519755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262" name="正方形/長方形 261"/>
                <p:cNvSpPr/>
                <p:nvPr/>
              </p:nvSpPr>
              <p:spPr>
                <a:xfrm>
                  <a:off x="406556" y="3873782"/>
                  <a:ext cx="287790" cy="300492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52A7F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77953"/>
                  <a:endParaRPr lang="ja-JP" altLang="en-US" sz="1004">
                    <a:solidFill>
                      <a:prstClr val="white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84" name="角丸四角形 83"/>
            <p:cNvSpPr/>
            <p:nvPr/>
          </p:nvSpPr>
          <p:spPr>
            <a:xfrm>
              <a:off x="2358528" y="1046894"/>
              <a:ext cx="2945961" cy="97535"/>
            </a:xfrm>
            <a:prstGeom prst="roundRect">
              <a:avLst/>
            </a:prstGeom>
            <a:solidFill>
              <a:srgbClr val="7FBEF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275" name="テキスト ボックス 274"/>
            <p:cNvSpPr txBox="1"/>
            <p:nvPr/>
          </p:nvSpPr>
          <p:spPr>
            <a:xfrm flipH="1">
              <a:off x="208985" y="682172"/>
              <a:ext cx="7261055" cy="57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758" b="1" dirty="0">
                  <a:solidFill>
                    <a:sysClr val="windowText" lastClr="000000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日頃からの備え</a:t>
              </a:r>
              <a:endParaRPr lang="en-US" altLang="ja-JP" sz="1758" b="1" dirty="0">
                <a:solidFill>
                  <a:sysClr val="windowText" lastClr="0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12" y="2648573"/>
            <a:ext cx="552444" cy="5524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6" name="グループ化 65"/>
          <p:cNvGrpSpPr/>
          <p:nvPr/>
        </p:nvGrpSpPr>
        <p:grpSpPr>
          <a:xfrm>
            <a:off x="5107876" y="6089046"/>
            <a:ext cx="4474296" cy="619919"/>
            <a:chOff x="7720115" y="9113571"/>
            <a:chExt cx="7125208" cy="937866"/>
          </a:xfrm>
        </p:grpSpPr>
        <p:grpSp>
          <p:nvGrpSpPr>
            <p:cNvPr id="286" name="グループ化 285"/>
            <p:cNvGrpSpPr/>
            <p:nvPr/>
          </p:nvGrpSpPr>
          <p:grpSpPr>
            <a:xfrm>
              <a:off x="7720115" y="9113571"/>
              <a:ext cx="7125208" cy="899407"/>
              <a:chOff x="7800999" y="9297584"/>
              <a:chExt cx="7125208" cy="1098902"/>
            </a:xfrm>
          </p:grpSpPr>
          <p:grpSp>
            <p:nvGrpSpPr>
              <p:cNvPr id="287" name="グループ化 286"/>
              <p:cNvGrpSpPr/>
              <p:nvPr/>
            </p:nvGrpSpPr>
            <p:grpSpPr>
              <a:xfrm>
                <a:off x="7800999" y="9297584"/>
                <a:ext cx="7125208" cy="1098902"/>
                <a:chOff x="7820449" y="9312090"/>
                <a:chExt cx="7125208" cy="1098902"/>
              </a:xfrm>
            </p:grpSpPr>
            <p:grpSp>
              <p:nvGrpSpPr>
                <p:cNvPr id="289" name="グループ化 288"/>
                <p:cNvGrpSpPr/>
                <p:nvPr/>
              </p:nvGrpSpPr>
              <p:grpSpPr>
                <a:xfrm>
                  <a:off x="7820449" y="9312090"/>
                  <a:ext cx="7125208" cy="1098902"/>
                  <a:chOff x="7820449" y="9312090"/>
                  <a:chExt cx="7125208" cy="1098902"/>
                </a:xfrm>
              </p:grpSpPr>
              <p:grpSp>
                <p:nvGrpSpPr>
                  <p:cNvPr id="295" name="グループ化 294"/>
                  <p:cNvGrpSpPr/>
                  <p:nvPr/>
                </p:nvGrpSpPr>
                <p:grpSpPr>
                  <a:xfrm>
                    <a:off x="7938347" y="9312090"/>
                    <a:ext cx="7007310" cy="1098902"/>
                    <a:chOff x="7938347" y="9312090"/>
                    <a:chExt cx="7007310" cy="1098902"/>
                  </a:xfrm>
                </p:grpSpPr>
                <p:sp>
                  <p:nvSpPr>
                    <p:cNvPr id="297" name="角丸四角形 296"/>
                    <p:cNvSpPr/>
                    <p:nvPr/>
                  </p:nvSpPr>
                  <p:spPr>
                    <a:xfrm>
                      <a:off x="7995126" y="9312090"/>
                      <a:ext cx="6950531" cy="1098902"/>
                    </a:xfrm>
                    <a:prstGeom prst="roundRect">
                      <a:avLst>
                        <a:gd name="adj" fmla="val 9608"/>
                      </a:avLst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98" name="角丸四角形 297"/>
                    <p:cNvSpPr/>
                    <p:nvPr/>
                  </p:nvSpPr>
                  <p:spPr>
                    <a:xfrm>
                      <a:off x="7938347" y="9337487"/>
                      <a:ext cx="1112223" cy="525024"/>
                    </a:xfrm>
                    <a:prstGeom prst="roundRect">
                      <a:avLst>
                        <a:gd name="adj" fmla="val 24011"/>
                      </a:avLst>
                    </a:prstGeom>
                    <a:solidFill>
                      <a:srgbClr val="7FBEF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777953"/>
                      <a:endParaRPr lang="ja-JP" altLang="en-US" sz="153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sp>
                <p:nvSpPr>
                  <p:cNvPr id="296" name="テキスト ボックス 295"/>
                  <p:cNvSpPr txBox="1"/>
                  <p:nvPr/>
                </p:nvSpPr>
                <p:spPr>
                  <a:xfrm flipH="1">
                    <a:off x="7820449" y="9346808"/>
                    <a:ext cx="1334206" cy="4923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氏　名</a:t>
                    </a:r>
                    <a:endParaRPr lang="en-US" altLang="ja-JP" sz="1131" b="1" dirty="0">
                      <a:solidFill>
                        <a:prstClr val="black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endParaRPr>
                  </a:p>
                </p:txBody>
              </p:sp>
            </p:grpSp>
            <p:grpSp>
              <p:nvGrpSpPr>
                <p:cNvPr id="290" name="グループ化 289"/>
                <p:cNvGrpSpPr/>
                <p:nvPr/>
              </p:nvGrpSpPr>
              <p:grpSpPr>
                <a:xfrm>
                  <a:off x="11532341" y="9328373"/>
                  <a:ext cx="1644768" cy="527141"/>
                  <a:chOff x="11735641" y="9313710"/>
                  <a:chExt cx="1644768" cy="527141"/>
                </a:xfrm>
              </p:grpSpPr>
              <p:sp>
                <p:nvSpPr>
                  <p:cNvPr id="294" name="角丸四角形 293"/>
                  <p:cNvSpPr/>
                  <p:nvPr/>
                </p:nvSpPr>
                <p:spPr>
                  <a:xfrm>
                    <a:off x="11977658" y="9313710"/>
                    <a:ext cx="1150971" cy="527141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7FBEF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777953"/>
                    <a:endParaRPr lang="ja-JP" altLang="en-US" sz="153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92" name="テキスト ボックス 291"/>
                  <p:cNvSpPr txBox="1"/>
                  <p:nvPr/>
                </p:nvSpPr>
                <p:spPr>
                  <a:xfrm flipH="1">
                    <a:off x="11735641" y="9343703"/>
                    <a:ext cx="1644768" cy="4923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777953"/>
                    <a:r>
                      <a:rPr lang="ja-JP" altLang="en-US" sz="1131" b="1" dirty="0">
                        <a:solidFill>
                          <a:prstClr val="black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rPr>
                      <a:t>連絡方法</a:t>
                    </a:r>
                  </a:p>
                </p:txBody>
              </p:sp>
            </p:grpSp>
          </p:grpSp>
          <p:sp>
            <p:nvSpPr>
              <p:cNvPr id="288" name="正方形/長方形 287"/>
              <p:cNvSpPr/>
              <p:nvPr/>
            </p:nvSpPr>
            <p:spPr>
              <a:xfrm>
                <a:off x="8924603" y="9322012"/>
                <a:ext cx="139297" cy="525024"/>
              </a:xfrm>
              <a:prstGeom prst="rect">
                <a:avLst/>
              </a:prstGeom>
              <a:solidFill>
                <a:srgbClr val="7FB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1" name="角丸四角形 370"/>
            <p:cNvSpPr/>
            <p:nvPr/>
          </p:nvSpPr>
          <p:spPr>
            <a:xfrm>
              <a:off x="7837108" y="9610341"/>
              <a:ext cx="1112223" cy="429711"/>
            </a:xfrm>
            <a:prstGeom prst="roundRect">
              <a:avLst>
                <a:gd name="adj" fmla="val 28445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2" name="テキスト ボックス 371"/>
            <p:cNvSpPr txBox="1"/>
            <p:nvPr/>
          </p:nvSpPr>
          <p:spPr>
            <a:xfrm flipH="1">
              <a:off x="7720115" y="9648473"/>
              <a:ext cx="133420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氏　名</a:t>
              </a:r>
              <a:endParaRPr lang="en-US" altLang="ja-JP" sz="1131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374" name="正方形/長方形 373"/>
            <p:cNvSpPr/>
            <p:nvPr/>
          </p:nvSpPr>
          <p:spPr>
            <a:xfrm>
              <a:off x="8845192" y="9603198"/>
              <a:ext cx="141878" cy="440912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5" name="角丸四角形 374"/>
            <p:cNvSpPr/>
            <p:nvPr/>
          </p:nvSpPr>
          <p:spPr>
            <a:xfrm>
              <a:off x="11678905" y="9594586"/>
              <a:ext cx="1150971" cy="452164"/>
            </a:xfrm>
            <a:prstGeom prst="roundRect">
              <a:avLst>
                <a:gd name="adj" fmla="val 0"/>
              </a:avLst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 flipH="1">
              <a:off x="11448614" y="9604519"/>
              <a:ext cx="1644766" cy="402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131" b="1" dirty="0">
                  <a:solidFill>
                    <a:prstClr val="black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連絡方法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779169" y="9601879"/>
              <a:ext cx="6950514" cy="2639"/>
            </a:xfrm>
            <a:prstGeom prst="line">
              <a:avLst/>
            </a:prstGeom>
            <a:ln w="28575">
              <a:solidFill>
                <a:srgbClr val="7FBEF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正方形/長方形 379"/>
            <p:cNvSpPr/>
            <p:nvPr/>
          </p:nvSpPr>
          <p:spPr>
            <a:xfrm>
              <a:off x="7837108" y="9471854"/>
              <a:ext cx="1145908" cy="104378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382" name="正方形/長方形 381"/>
            <p:cNvSpPr/>
            <p:nvPr/>
          </p:nvSpPr>
          <p:spPr>
            <a:xfrm>
              <a:off x="7834336" y="9603310"/>
              <a:ext cx="1133787" cy="127636"/>
            </a:xfrm>
            <a:prstGeom prst="rect">
              <a:avLst/>
            </a:prstGeom>
            <a:solidFill>
              <a:srgbClr val="7FB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</p:grpSp>
      <p:sp>
        <p:nvSpPr>
          <p:cNvPr id="149" name="角丸四角形 148"/>
          <p:cNvSpPr/>
          <p:nvPr/>
        </p:nvSpPr>
        <p:spPr>
          <a:xfrm>
            <a:off x="4974455" y="112925"/>
            <a:ext cx="4754183" cy="523678"/>
          </a:xfrm>
          <a:prstGeom prst="roundRect">
            <a:avLst>
              <a:gd name="adj" fmla="val 12765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7953"/>
            <a:r>
              <a:rPr lang="ja-JP" altLang="en-US" sz="3265" dirty="0">
                <a:ln w="6350">
                  <a:solidFill>
                    <a:prstClr val="black"/>
                  </a:solidFill>
                </a:ln>
                <a:solidFill>
                  <a:prstClr val="white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地域防災</a:t>
            </a:r>
            <a:r>
              <a:rPr lang="ja-JP" altLang="en-US" sz="3265" dirty="0">
                <a:solidFill>
                  <a:prstClr val="black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タイムライン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6821150" y="546882"/>
            <a:ext cx="2781550" cy="336265"/>
            <a:chOff x="10917659" y="902615"/>
            <a:chExt cx="3985290" cy="581220"/>
          </a:xfrm>
        </p:grpSpPr>
        <p:sp>
          <p:nvSpPr>
            <p:cNvPr id="152" name="角丸四角形 151"/>
            <p:cNvSpPr/>
            <p:nvPr/>
          </p:nvSpPr>
          <p:spPr>
            <a:xfrm>
              <a:off x="10917659" y="902615"/>
              <a:ext cx="3985290" cy="516624"/>
            </a:xfrm>
            <a:prstGeom prst="roundRect">
              <a:avLst>
                <a:gd name="adj" fmla="val 3169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 dirty="0">
                <a:solidFill>
                  <a:prstClr val="white"/>
                </a:solidFill>
              </a:endParaRPr>
            </a:p>
          </p:txBody>
        </p:sp>
        <p:sp>
          <p:nvSpPr>
            <p:cNvPr id="151" name="正方形/長方形 150"/>
            <p:cNvSpPr/>
            <p:nvPr/>
          </p:nvSpPr>
          <p:spPr>
            <a:xfrm>
              <a:off x="10930762" y="916228"/>
              <a:ext cx="3935335" cy="5676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r>
                <a:rPr lang="ja-JP" altLang="en-US" sz="1758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〇〇自主防災会</a:t>
              </a:r>
            </a:p>
          </p:txBody>
        </p:sp>
      </p:grpSp>
      <p:grpSp>
        <p:nvGrpSpPr>
          <p:cNvPr id="153" name="グループ化 152"/>
          <p:cNvGrpSpPr/>
          <p:nvPr/>
        </p:nvGrpSpPr>
        <p:grpSpPr>
          <a:xfrm>
            <a:off x="4975149" y="530240"/>
            <a:ext cx="4734530" cy="5322667"/>
            <a:chOff x="7581306" y="106255"/>
            <a:chExt cx="7539626" cy="8476219"/>
          </a:xfrm>
        </p:grpSpPr>
        <p:grpSp>
          <p:nvGrpSpPr>
            <p:cNvPr id="154" name="グループ化 153"/>
            <p:cNvGrpSpPr/>
            <p:nvPr/>
          </p:nvGrpSpPr>
          <p:grpSpPr>
            <a:xfrm>
              <a:off x="7777873" y="910418"/>
              <a:ext cx="7175117" cy="7176850"/>
              <a:chOff x="7777873" y="1136959"/>
              <a:chExt cx="7175117" cy="6950307"/>
            </a:xfrm>
          </p:grpSpPr>
          <p:sp>
            <p:nvSpPr>
              <p:cNvPr id="186" name="四角形: 角を丸くする 14">
                <a:extLst>
                  <a:ext uri="{FF2B5EF4-FFF2-40B4-BE49-F238E27FC236}">
                    <a16:creationId xmlns="" xmlns:a16="http://schemas.microsoft.com/office/drawing/2014/main" id="{4EBDBB82-A811-E56E-1106-8FA523DB17D3}"/>
                  </a:ext>
                </a:extLst>
              </p:cNvPr>
              <p:cNvSpPr/>
              <p:nvPr/>
            </p:nvSpPr>
            <p:spPr>
              <a:xfrm>
                <a:off x="7777873" y="1137804"/>
                <a:ext cx="7175117" cy="6949462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7953"/>
                <a:endParaRPr lang="ja-JP" altLang="en-US" sz="153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7" name="直線コネクタ 186"/>
              <p:cNvCxnSpPr/>
              <p:nvPr/>
            </p:nvCxnSpPr>
            <p:spPr>
              <a:xfrm>
                <a:off x="9177979" y="1136959"/>
                <a:ext cx="4487293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テキスト ボックス 157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851732" y="632194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b="1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この地域では、大雨が降った際に、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3" name="四角形: 角を丸くする 72">
              <a:extLst>
                <a:ext uri="{FF2B5EF4-FFF2-40B4-BE49-F238E27FC236}">
                  <a16:creationId xmlns="" xmlns:a16="http://schemas.microsoft.com/office/drawing/2014/main" id="{C450D491-ADA4-CBE5-011D-30D881D35EF7}"/>
                </a:ext>
              </a:extLst>
            </p:cNvPr>
            <p:cNvSpPr/>
            <p:nvPr/>
          </p:nvSpPr>
          <p:spPr>
            <a:xfrm>
              <a:off x="7967366" y="1198241"/>
              <a:ext cx="6840833" cy="1257572"/>
            </a:xfrm>
            <a:prstGeom prst="roundRect">
              <a:avLst>
                <a:gd name="adj" fmla="val 1707"/>
              </a:avLst>
            </a:prstGeom>
            <a:solidFill>
              <a:schemeClr val="bg1"/>
            </a:solidFill>
            <a:ln w="57150">
              <a:solidFill>
                <a:srgbClr val="7FBE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64" name="テキスト ボックス 163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7777867" y="2490912"/>
              <a:ext cx="7175118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</a:t>
              </a:r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が発生する危険があります。</a:t>
              </a:r>
              <a:endParaRPr lang="en-US" altLang="ja-JP" sz="1507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7588752" y="8066104"/>
              <a:ext cx="7532180" cy="516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507" spc="-94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～避難訓練などの際に、この用紙を活用してください～</a:t>
              </a:r>
              <a:endParaRPr lang="ja-JP" altLang="en-US" sz="1507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1" name="正方形/長方形 170"/>
            <p:cNvSpPr/>
            <p:nvPr/>
          </p:nvSpPr>
          <p:spPr>
            <a:xfrm>
              <a:off x="10580104" y="4743415"/>
              <a:ext cx="1584188" cy="1572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77953"/>
              <a:endParaRPr lang="ja-JP" altLang="en-US" sz="1531">
                <a:solidFill>
                  <a:prstClr val="white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7581306" y="188709"/>
              <a:ext cx="3070676" cy="5163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="" xmlns:a16="http://schemas.microsoft.com/office/drawing/2014/main" id="{37D6361B-8B48-C3B3-2D09-1D2183E5D6FA}"/>
                </a:ext>
              </a:extLst>
            </p:cNvPr>
            <p:cNvSpPr txBox="1"/>
            <p:nvPr/>
          </p:nvSpPr>
          <p:spPr>
            <a:xfrm flipH="1">
              <a:off x="8807079" y="106255"/>
              <a:ext cx="1945180" cy="513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(</a:t>
              </a:r>
              <a:r>
                <a:rPr lang="ja-JP" altLang="en-US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サンプル</a:t>
              </a:r>
              <a:r>
                <a:rPr lang="en-US" altLang="ja-JP" sz="1507" b="1" spc="-94" dirty="0" smtClean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)</a:t>
              </a:r>
              <a:endParaRPr lang="en-US" altLang="ja-JP" sz="1507" b="1" spc="-94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5926476" y="1296142"/>
            <a:ext cx="1338348" cy="742205"/>
            <a:chOff x="10181665" y="1454129"/>
            <a:chExt cx="2131286" cy="1181944"/>
          </a:xfrm>
        </p:grpSpPr>
        <p:sp>
          <p:nvSpPr>
            <p:cNvPr id="285" name="テキスト ボックス 28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10181665" y="2180969"/>
              <a:ext cx="2131286" cy="45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77953"/>
              <a:r>
                <a:rPr lang="ja-JP" altLang="en-US" sz="1257" b="1" spc="-188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土石流・がけ崩れ</a:t>
              </a:r>
              <a:endParaRPr lang="en-US" altLang="ja-JP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55" name="図 54"/>
            <p:cNvPicPr>
              <a:picLocks noChangeAspect="1"/>
            </p:cNvPicPr>
            <p:nvPr/>
          </p:nvPicPr>
          <p:blipFill rotWithShape="1">
            <a:blip r:embed="rId7"/>
            <a:srcRect l="36287" t="34330" r="45317" b="32519"/>
            <a:stretch/>
          </p:blipFill>
          <p:spPr>
            <a:xfrm>
              <a:off x="10889954" y="1454129"/>
              <a:ext cx="771774" cy="782347"/>
            </a:xfrm>
            <a:prstGeom prst="rect">
              <a:avLst/>
            </a:prstGeom>
          </p:spPr>
        </p:pic>
      </p:grpSp>
      <p:sp>
        <p:nvSpPr>
          <p:cNvPr id="194" name="テキスト ボックス 193">
            <a:extLst>
              <a:ext uri="{FF2B5EF4-FFF2-40B4-BE49-F238E27FC236}">
                <a16:creationId xmlns="" xmlns:a16="http://schemas.microsoft.com/office/drawing/2014/main" id="{EF663976-A5DE-E35B-B61E-61E10D2D10D8}"/>
              </a:ext>
            </a:extLst>
          </p:cNvPr>
          <p:cNvSpPr txBox="1"/>
          <p:nvPr/>
        </p:nvSpPr>
        <p:spPr>
          <a:xfrm flipH="1">
            <a:off x="7678674" y="1755456"/>
            <a:ext cx="1338348" cy="2857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257" b="1" spc="-188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ため池決壊</a:t>
            </a:r>
            <a:endParaRPr lang="en-US" altLang="ja-JP" sz="1257" b="1" spc="-188" dirty="0">
              <a:ln w="19050">
                <a:noFill/>
              </a:ln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5253545" y="4259942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7431379" y="4232314"/>
            <a:ext cx="503600" cy="47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257" b="1" dirty="0">
                <a:solidFill>
                  <a:prstClr val="black"/>
                </a:solidFill>
              </a:rPr>
              <a:t>（例）</a:t>
            </a:r>
          </a:p>
        </p:txBody>
      </p:sp>
      <p:sp>
        <p:nvSpPr>
          <p:cNvPr id="244" name="テキスト ボックス 243">
            <a:extLst>
              <a:ext uri="{FF2B5EF4-FFF2-40B4-BE49-F238E27FC236}">
                <a16:creationId xmlns="" xmlns:a16="http://schemas.microsoft.com/office/drawing/2014/main" id="{CAB18C23-8B74-F6C7-9F4F-2DB3387FB53F}"/>
              </a:ext>
            </a:extLst>
          </p:cNvPr>
          <p:cNvSpPr txBox="1"/>
          <p:nvPr/>
        </p:nvSpPr>
        <p:spPr>
          <a:xfrm flipH="1">
            <a:off x="5127348" y="2287744"/>
            <a:ext cx="4464556" cy="1290418"/>
          </a:xfrm>
          <a:prstGeom prst="rect">
            <a:avLst/>
          </a:prstGeom>
          <a:solidFill>
            <a:srgbClr val="E7F4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1758" b="1" spc="377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災害が起こる可能性が高い時には、</a:t>
            </a:r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ご近所で声を掛けあって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早め早めに避難する</a:t>
            </a:r>
            <a:endParaRPr lang="en-US" altLang="ja-JP" sz="2009" b="1" spc="377" dirty="0">
              <a:ln w="19050">
                <a:noFill/>
              </a:ln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 defTabSz="777953"/>
            <a:r>
              <a:rPr lang="ja-JP" altLang="en-US" sz="2009" b="1" spc="377" dirty="0">
                <a:ln w="19050">
                  <a:noFill/>
                </a:ln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必要があります。</a:t>
            </a:r>
          </a:p>
        </p:txBody>
      </p:sp>
      <p:pic>
        <p:nvPicPr>
          <p:cNvPr id="270" name="図 2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2967" y="3635961"/>
            <a:ext cx="4309525" cy="1445658"/>
          </a:xfrm>
          <a:prstGeom prst="rect">
            <a:avLst/>
          </a:prstGeom>
        </p:spPr>
      </p:pic>
      <p:sp>
        <p:nvSpPr>
          <p:cNvPr id="281" name="正方形/長方形 280"/>
          <p:cNvSpPr/>
          <p:nvPr/>
        </p:nvSpPr>
        <p:spPr>
          <a:xfrm>
            <a:off x="5199732" y="5141346"/>
            <a:ext cx="4305009" cy="3139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77953"/>
            <a:r>
              <a:rPr lang="ja-JP" altLang="en-US" sz="153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特に、高齢者等には警戒レベル３で声かけを</a:t>
            </a:r>
          </a:p>
        </p:txBody>
      </p:sp>
      <p:sp>
        <p:nvSpPr>
          <p:cNvPr id="283" name="テキスト ボックス 282"/>
          <p:cNvSpPr txBox="1"/>
          <p:nvPr/>
        </p:nvSpPr>
        <p:spPr>
          <a:xfrm flipH="1">
            <a:off x="4910482" y="5752357"/>
            <a:ext cx="3025486" cy="362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7953"/>
            <a:r>
              <a:rPr lang="ja-JP" altLang="en-US" sz="1758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避難する際の声掛け先</a:t>
            </a:r>
            <a:endParaRPr lang="ja-JP" altLang="en-US" sz="100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4" name="テキスト ボックス 283"/>
          <p:cNvSpPr txBox="1"/>
          <p:nvPr/>
        </p:nvSpPr>
        <p:spPr>
          <a:xfrm flipH="1">
            <a:off x="7203776" y="5886639"/>
            <a:ext cx="1651695" cy="20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77953"/>
            <a:r>
              <a:rPr lang="ja-JP" altLang="en-US" sz="754" b="1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例）電話・戸別訪問など</a:t>
            </a:r>
            <a:endParaRPr lang="en-US" altLang="ja-JP" sz="754" b="1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88" name="図 18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3" y="3762995"/>
            <a:ext cx="232007" cy="2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6" y="1133894"/>
            <a:ext cx="537339" cy="537339"/>
          </a:xfrm>
          <a:prstGeom prst="rect">
            <a:avLst/>
          </a:prstGeom>
        </p:spPr>
      </p:pic>
      <p:pic>
        <p:nvPicPr>
          <p:cNvPr id="192" name="図 19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2937413" y="1144688"/>
            <a:ext cx="458941" cy="465146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193" name="図 19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5" t="14620"/>
          <a:stretch/>
        </p:blipFill>
        <p:spPr>
          <a:xfrm>
            <a:off x="8083851" y="1304628"/>
            <a:ext cx="492880" cy="4995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9" name="正方形/長方形 158"/>
          <p:cNvSpPr/>
          <p:nvPr/>
        </p:nvSpPr>
        <p:spPr>
          <a:xfrm>
            <a:off x="2335645" y="1169112"/>
            <a:ext cx="376717" cy="376717"/>
          </a:xfrm>
          <a:prstGeom prst="rect">
            <a:avLst/>
          </a:prstGeom>
          <a:solidFill>
            <a:schemeClr val="bg1"/>
          </a:solidFill>
          <a:ln w="38100">
            <a:solidFill>
              <a:srgbClr val="52A7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4479"/>
            <a:endParaRPr lang="ja-JP" altLang="en-US" sz="1564">
              <a:solidFill>
                <a:prstClr val="white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 flipH="1">
            <a:off x="1792239" y="1572284"/>
            <a:ext cx="569172" cy="25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4479"/>
            <a:r>
              <a:rPr lang="ja-JP" altLang="en-US" sz="1027" dirty="0">
                <a:solidFill>
                  <a:prstClr val="black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洪水</a:t>
            </a:r>
            <a:endParaRPr lang="ja-JP" altLang="en-US" sz="674" dirty="0">
              <a:solidFill>
                <a:prstClr val="black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73" name="図 172"/>
          <p:cNvPicPr>
            <a:picLocks noChangeAspect="1"/>
          </p:cNvPicPr>
          <p:nvPr/>
        </p:nvPicPr>
        <p:blipFill rotWithShape="1">
          <a:blip r:embed="rId13"/>
          <a:srcRect l="28040" t="47774" r="62743" b="38761"/>
          <a:stretch/>
        </p:blipFill>
        <p:spPr>
          <a:xfrm>
            <a:off x="1748404" y="1143488"/>
            <a:ext cx="521849" cy="428797"/>
          </a:xfrm>
          <a:prstGeom prst="rect">
            <a:avLst/>
          </a:prstGeom>
        </p:spPr>
      </p:pic>
      <p:grpSp>
        <p:nvGrpSpPr>
          <p:cNvPr id="174" name="グループ化 173"/>
          <p:cNvGrpSpPr/>
          <p:nvPr/>
        </p:nvGrpSpPr>
        <p:grpSpPr>
          <a:xfrm>
            <a:off x="7155733" y="1268228"/>
            <a:ext cx="685905" cy="765864"/>
            <a:chOff x="9114521" y="1436929"/>
            <a:chExt cx="1069345" cy="1194003"/>
          </a:xfrm>
        </p:grpSpPr>
        <p:sp>
          <p:nvSpPr>
            <p:cNvPr id="175" name="テキスト ボックス 174">
              <a:extLst>
                <a:ext uri="{FF2B5EF4-FFF2-40B4-BE49-F238E27FC236}">
                  <a16:creationId xmlns="" xmlns:a16="http://schemas.microsoft.com/office/drawing/2014/main" id="{EF663976-A5DE-E35B-B61E-61E10D2D10D8}"/>
                </a:ext>
              </a:extLst>
            </p:cNvPr>
            <p:cNvSpPr txBox="1"/>
            <p:nvPr/>
          </p:nvSpPr>
          <p:spPr>
            <a:xfrm flipH="1">
              <a:off x="9114521" y="2179190"/>
              <a:ext cx="1069345" cy="451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794479"/>
              <a:r>
                <a:rPr lang="ja-JP" altLang="en-US" sz="1283" b="1" spc="385" dirty="0">
                  <a:ln w="19050">
                    <a:noFill/>
                  </a:ln>
                  <a:solidFill>
                    <a:prstClr val="black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洪水</a:t>
              </a:r>
              <a:endParaRPr lang="en-US" altLang="ja-JP" sz="1283" b="1" spc="385" dirty="0">
                <a:ln w="19050">
                  <a:noFill/>
                </a:ln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pic>
          <p:nvPicPr>
            <p:cNvPr id="176" name="図 175"/>
            <p:cNvPicPr>
              <a:picLocks noChangeAspect="1"/>
            </p:cNvPicPr>
            <p:nvPr/>
          </p:nvPicPr>
          <p:blipFill rotWithShape="1">
            <a:blip r:embed="rId14"/>
            <a:srcRect l="24779" t="31044" r="56657" b="35506"/>
            <a:stretch/>
          </p:blipFill>
          <p:spPr>
            <a:xfrm>
              <a:off x="9245658" y="1436929"/>
              <a:ext cx="762923" cy="773280"/>
            </a:xfrm>
            <a:prstGeom prst="rect">
              <a:avLst/>
            </a:prstGeom>
          </p:spPr>
        </p:pic>
      </p:grp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1008143" y="1145836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2316163" y="1149501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xmlns="" id="{20549701-D0BF-4DA8-8B57-50C232EF428B}"/>
              </a:ext>
            </a:extLst>
          </p:cNvPr>
          <p:cNvSpPr txBox="1"/>
          <p:nvPr/>
        </p:nvSpPr>
        <p:spPr>
          <a:xfrm>
            <a:off x="3511877" y="1178065"/>
            <a:ext cx="57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✔</a:t>
            </a: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xmlns="" id="{5A3EE7CE-052E-40A9-8AA8-5A28BE5328D1}"/>
              </a:ext>
            </a:extLst>
          </p:cNvPr>
          <p:cNvSpPr/>
          <p:nvPr/>
        </p:nvSpPr>
        <p:spPr>
          <a:xfrm>
            <a:off x="173279" y="1800816"/>
            <a:ext cx="4671391" cy="15492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10884</TotalTime>
  <Words>4031</Words>
  <Application>Microsoft Office PowerPoint</Application>
  <PresentationFormat>A4 210 x 297 mm</PresentationFormat>
  <Paragraphs>1051</Paragraphs>
  <Slides>24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24</vt:i4>
      </vt:variant>
    </vt:vector>
  </HeadingPairs>
  <TitlesOfParts>
    <vt:vector size="41" baseType="lpstr">
      <vt:lpstr>BIZ UDPゴシック</vt:lpstr>
      <vt:lpstr>BIZ UDゴシック</vt:lpstr>
      <vt:lpstr>HGPｺﾞｼｯｸE</vt:lpstr>
      <vt:lpstr>HGｺﾞｼｯｸE</vt:lpstr>
      <vt:lpstr>Meiryo UI</vt:lpstr>
      <vt:lpstr>ＭＳ Ｐゴシック</vt:lpstr>
      <vt:lpstr>UD デジタル 教科書体 NP-B</vt:lpstr>
      <vt:lpstr>游ゴシック</vt:lpstr>
      <vt:lpstr>Arial</vt:lpstr>
      <vt:lpstr>Calibri</vt:lpstr>
      <vt:lpstr>Calibri Light</vt:lpstr>
      <vt:lpstr>2_Office ​​テーマ</vt:lpstr>
      <vt:lpstr>3_Office ​​テーマ</vt:lpstr>
      <vt:lpstr>4_Office ​​テーマ</vt:lpstr>
      <vt:lpstr>Office ​​テーマ</vt:lpstr>
      <vt:lpstr>1_Office ​​テーマ</vt:lpstr>
      <vt:lpstr>3_Office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キリン</dc:creator>
  <cp:lastModifiedBy>広島県</cp:lastModifiedBy>
  <cp:revision>563</cp:revision>
  <cp:lastPrinted>2023-01-11T08:05:01Z</cp:lastPrinted>
  <dcterms:created xsi:type="dcterms:W3CDTF">2019-01-23T05:40:21Z</dcterms:created>
  <dcterms:modified xsi:type="dcterms:W3CDTF">2023-10-04T07:08:31Z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2100817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D7.1.5</vt:lpwstr>
  </property>
</Properties>
</file>