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7561263" cy="10693400"/>
  <p:notesSz cx="6797675" cy="9926638"/>
  <p:defaultTextStyle>
    <a:defPPr>
      <a:defRPr lang="ja-JP"/>
    </a:defPPr>
    <a:lvl1pPr marL="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7" autoAdjust="0"/>
    <p:restoredTop sz="96198" autoAdjust="0"/>
  </p:normalViewPr>
  <p:slideViewPr>
    <p:cSldViewPr>
      <p:cViewPr>
        <p:scale>
          <a:sx n="125" d="100"/>
          <a:sy n="125" d="100"/>
        </p:scale>
        <p:origin x="1282" y="-7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448" cy="496253"/>
          </a:xfrm>
          <a:prstGeom prst="rect">
            <a:avLst/>
          </a:prstGeom>
        </p:spPr>
        <p:txBody>
          <a:bodyPr vert="horz" lIns="91255" tIns="45625" rIns="91255" bIns="456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649" y="0"/>
            <a:ext cx="2945448" cy="496253"/>
          </a:xfrm>
          <a:prstGeom prst="rect">
            <a:avLst/>
          </a:prstGeom>
        </p:spPr>
        <p:txBody>
          <a:bodyPr vert="horz" lIns="91255" tIns="45625" rIns="91255" bIns="45625" rtlCol="0"/>
          <a:lstStyle>
            <a:lvl1pPr algn="r">
              <a:defRPr sz="1200"/>
            </a:lvl1pPr>
          </a:lstStyle>
          <a:p>
            <a:fld id="{4E0E18AA-967F-4F44-9959-9D97C401EE2A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28800"/>
            <a:ext cx="2945448" cy="496252"/>
          </a:xfrm>
          <a:prstGeom prst="rect">
            <a:avLst/>
          </a:prstGeom>
        </p:spPr>
        <p:txBody>
          <a:bodyPr vert="horz" lIns="91255" tIns="45625" rIns="91255" bIns="456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649" y="9428800"/>
            <a:ext cx="2945448" cy="496252"/>
          </a:xfrm>
          <a:prstGeom prst="rect">
            <a:avLst/>
          </a:prstGeom>
        </p:spPr>
        <p:txBody>
          <a:bodyPr vert="horz" lIns="91255" tIns="45625" rIns="91255" bIns="45625" rtlCol="0" anchor="b"/>
          <a:lstStyle>
            <a:lvl1pPr algn="r">
              <a:defRPr sz="1200"/>
            </a:lvl1pPr>
          </a:lstStyle>
          <a:p>
            <a:fld id="{5F84A702-5364-43EE-AB0A-CB6C73BDA8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038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547BF-7C7E-404A-B62B-C35F65297C51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771B6-2AD0-48AA-B765-C183CF7FA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138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771B6-2AD0-48AA-B765-C183CF7FA54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494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42BB-6B35-45B2-824B-A71576F27DD1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9576-4430-4597-9010-06A50B22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820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42BB-6B35-45B2-824B-A71576F27DD1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9576-4430-4597-9010-06A50B22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75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1" cy="912404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42BB-6B35-45B2-824B-A71576F27DD1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9576-4430-4597-9010-06A50B22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40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42BB-6B35-45B2-824B-A71576F27DD1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9576-4430-4597-9010-06A50B22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54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42BB-6B35-45B2-824B-A71576F27DD1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9576-4430-4597-9010-06A50B22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3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42BB-6B35-45B2-824B-A71576F27DD1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9576-4430-4597-9010-06A50B22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36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42BB-6B35-45B2-824B-A71576F27DD1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9576-4430-4597-9010-06A50B22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84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42BB-6B35-45B2-824B-A71576F27DD1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9576-4430-4597-9010-06A50B22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29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42BB-6B35-45B2-824B-A71576F27DD1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9576-4430-4597-9010-06A50B22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47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42BB-6B35-45B2-824B-A71576F27DD1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9576-4430-4597-9010-06A50B22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505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42BB-6B35-45B2-824B-A71576F27DD1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9576-4430-4597-9010-06A50B22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64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142BB-6B35-45B2-824B-A71576F27DD1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49576-4430-4597-9010-06A50B22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97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角丸四角形 28"/>
          <p:cNvSpPr/>
          <p:nvPr/>
        </p:nvSpPr>
        <p:spPr>
          <a:xfrm>
            <a:off x="3977931" y="3020506"/>
            <a:ext cx="3088451" cy="25698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477453" y="3022978"/>
            <a:ext cx="3034298" cy="25674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5612" y="185797"/>
            <a:ext cx="6427074" cy="1368152"/>
          </a:xfrm>
        </p:spPr>
        <p:txBody>
          <a:bodyPr>
            <a:normAutofit/>
          </a:bodyPr>
          <a:lstStyle/>
          <a:p>
            <a:r>
              <a:rPr lang="en-US" altLang="ja-JP" sz="4400" b="1" dirty="0"/>
              <a:t/>
            </a:r>
            <a:br>
              <a:rPr lang="en-US" altLang="ja-JP" sz="4400" b="1" dirty="0"/>
            </a:br>
            <a:r>
              <a:rPr lang="en-US" altLang="ja-JP" sz="105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ja-JP" altLang="en-US" sz="1400" dirty="0">
                <a:solidFill>
                  <a:schemeClr val="accent6">
                    <a:lumMod val="50000"/>
                  </a:schemeClr>
                </a:solidFill>
              </a:rPr>
              <a:t>～災害に強い・負けない　企業づくり</a:t>
            </a:r>
            <a:r>
              <a:rPr lang="en-US" altLang="ja-JP" sz="1400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ja-JP" altLang="en-US" sz="1400" dirty="0">
                <a:solidFill>
                  <a:schemeClr val="accent6">
                    <a:lumMod val="50000"/>
                  </a:schemeClr>
                </a:solidFill>
              </a:rPr>
              <a:t>レジリエンス向上プロジェクト～</a:t>
            </a:r>
            <a:endParaRPr kumimoji="1" lang="ja-JP" altLang="en-US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-12976"/>
            <a:ext cx="7575348" cy="3418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69" tIns="49785" rIns="99569" bIns="4978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kern="100" dirty="0">
                <a:solidFill>
                  <a:schemeClr val="tx1"/>
                </a:solidFill>
                <a:latin typeface="+mn-ea"/>
                <a:cs typeface="Times New Roman"/>
              </a:rPr>
              <a:t>令和５年度　広島県ＢＣＰ策定等支援事業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87679" y="2998399"/>
            <a:ext cx="298874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1800" dirty="0"/>
              <a:t>広島</a:t>
            </a:r>
            <a:r>
              <a:rPr kumimoji="1" lang="ja-JP" altLang="en-US" sz="1800" dirty="0"/>
              <a:t>会場　　　</a:t>
            </a:r>
            <a:r>
              <a:rPr kumimoji="1" lang="ja-JP" altLang="en-US" sz="1400" dirty="0"/>
              <a:t>定員：</a:t>
            </a:r>
            <a:r>
              <a:rPr lang="ja-JP" altLang="en-US" sz="1400" dirty="0"/>
              <a:t>５０名</a:t>
            </a:r>
            <a:endParaRPr kumimoji="1" lang="en-US" altLang="ja-JP" sz="1800" dirty="0"/>
          </a:p>
          <a:p>
            <a:pPr>
              <a:lnSpc>
                <a:spcPts val="3000"/>
              </a:lnSpc>
            </a:pPr>
            <a:r>
              <a:rPr kumimoji="1" lang="ja-JP" altLang="en-US" sz="2400" b="1" u="sng" dirty="0"/>
              <a:t>１０月４日（水）</a:t>
            </a:r>
            <a:r>
              <a:rPr lang="en-US" altLang="ja-JP" sz="1200" u="sng" dirty="0"/>
              <a:t>9</a:t>
            </a:r>
            <a:r>
              <a:rPr lang="ja-JP" altLang="en-US" sz="1200" u="sng" dirty="0"/>
              <a:t>：</a:t>
            </a:r>
            <a:r>
              <a:rPr lang="en-US" altLang="ja-JP" sz="1200" u="sng" dirty="0"/>
              <a:t>00</a:t>
            </a:r>
            <a:r>
              <a:rPr lang="ja-JP" altLang="en-US" sz="1200" u="sng" dirty="0"/>
              <a:t>～</a:t>
            </a:r>
            <a:r>
              <a:rPr lang="en-US" altLang="ja-JP" sz="1200" u="sng" dirty="0"/>
              <a:t>12</a:t>
            </a:r>
            <a:r>
              <a:rPr lang="ja-JP" altLang="en-US" sz="1200" u="sng" dirty="0"/>
              <a:t>：</a:t>
            </a:r>
            <a:r>
              <a:rPr lang="en-US" altLang="ja-JP" sz="1200" u="sng" dirty="0"/>
              <a:t>00</a:t>
            </a:r>
          </a:p>
          <a:p>
            <a:r>
              <a:rPr lang="ja-JP" altLang="en-US" sz="1600" dirty="0">
                <a:latin typeface="+mj-ea"/>
                <a:ea typeface="+mj-ea"/>
              </a:rPr>
              <a:t>ＹＭＣＡ国際文化センター３号館</a:t>
            </a:r>
            <a:endParaRPr lang="en-US" altLang="ja-JP" sz="1600" dirty="0">
              <a:latin typeface="+mj-ea"/>
              <a:ea typeface="+mj-ea"/>
            </a:endParaRPr>
          </a:p>
          <a:p>
            <a:r>
              <a:rPr lang="ja-JP" altLang="en-US" sz="1600" dirty="0">
                <a:latin typeface="+mj-ea"/>
                <a:ea typeface="+mj-ea"/>
              </a:rPr>
              <a:t>多目的ホール</a:t>
            </a:r>
            <a:endParaRPr lang="en-US" altLang="ja-JP" sz="1600" dirty="0">
              <a:latin typeface="+mj-ea"/>
              <a:ea typeface="+mj-ea"/>
            </a:endParaRPr>
          </a:p>
          <a:p>
            <a:r>
              <a:rPr lang="ja-JP" altLang="en-US" sz="1200">
                <a:latin typeface="+mj-ea"/>
                <a:ea typeface="+mj-ea"/>
              </a:rPr>
              <a:t>（広島市中区八丁堀７－１１</a:t>
            </a:r>
            <a:r>
              <a:rPr lang="ja-JP" altLang="en-US" sz="1200" dirty="0">
                <a:latin typeface="+mj-ea"/>
                <a:ea typeface="+mj-ea"/>
              </a:rPr>
              <a:t>）</a:t>
            </a:r>
            <a:endParaRPr lang="en-US" altLang="ja-JP" sz="1200" dirty="0">
              <a:latin typeface="+mj-ea"/>
              <a:ea typeface="+mj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103713" y="9707152"/>
            <a:ext cx="455495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①裏面の「参加申込書」に必要事項をご記入のうえ、メールでお申込み</a:t>
            </a:r>
            <a:endParaRPr lang="en-US" altLang="ja-JP" sz="105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05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②ＱＲコードからお申込み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141753" y="10072847"/>
            <a:ext cx="2954190" cy="21240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US" altLang="ja-JP" sz="900" b="1" dirty="0">
                <a:solidFill>
                  <a:schemeClr val="tx1"/>
                </a:solidFill>
              </a:rPr>
              <a:t>https://www.pref.hiroshima.lg.jp/soshiki/70/bcp.html</a:t>
            </a:r>
            <a:r>
              <a:rPr lang="ja-JP" altLang="en-US" sz="9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5135743" y="10103576"/>
            <a:ext cx="819285" cy="14080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</a:rPr>
              <a:t>広島県　</a:t>
            </a:r>
            <a:r>
              <a:rPr lang="en-US" altLang="ja-JP" sz="900" b="1" dirty="0">
                <a:solidFill>
                  <a:schemeClr val="tx1"/>
                </a:solidFill>
              </a:rPr>
              <a:t>BCP</a:t>
            </a:r>
            <a:r>
              <a:rPr lang="ja-JP" altLang="en-US" sz="900" b="1" dirty="0">
                <a:solidFill>
                  <a:schemeClr val="tx1"/>
                </a:solidFill>
              </a:rPr>
              <a:t>　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994828" y="10095640"/>
            <a:ext cx="452073" cy="15150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ja-JP" altLang="en-US" sz="900" b="1" dirty="0">
                <a:solidFill>
                  <a:schemeClr val="tx1"/>
                </a:solidFill>
              </a:rPr>
              <a:t>検索　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0" y="10281338"/>
            <a:ext cx="7559368" cy="4120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69" tIns="49785" rIns="99569" bIns="4978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kern="100" dirty="0">
                <a:solidFill>
                  <a:schemeClr val="tx1"/>
                </a:solidFill>
                <a:latin typeface="+mn-ea"/>
                <a:cs typeface="Times New Roman"/>
              </a:rPr>
              <a:t>主催／広島県　　　　共催／福山市・福山商工会議所</a:t>
            </a:r>
            <a:endParaRPr lang="en-US" altLang="ja-JP" sz="1400" kern="100" dirty="0">
              <a:solidFill>
                <a:schemeClr val="tx1"/>
              </a:solidFill>
              <a:latin typeface="+mn-ea"/>
              <a:cs typeface="Times New Roman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6613569" y="971690"/>
            <a:ext cx="896627" cy="842200"/>
          </a:xfrm>
          <a:prstGeom prst="ellipse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b="1" dirty="0">
              <a:solidFill>
                <a:srgbClr val="FFFF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142763" y="6289134"/>
            <a:ext cx="5166259" cy="377541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900" dirty="0"/>
              <a:t>第１部は、両日とも同一内容です。（広島県のＢＣＰ啓発セミナーと同一の内容になります）</a:t>
            </a:r>
            <a:endParaRPr lang="en-US" altLang="ja-JP" sz="9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ja-JP" altLang="en-US" sz="900" dirty="0"/>
              <a:t>第１部の講師と第２部のモデレーターはミネルヴァベリタス株式会社の松井氏が務めます。</a:t>
            </a:r>
            <a:endParaRPr lang="en-US" altLang="ja-JP" sz="9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37061" y="6744180"/>
            <a:ext cx="780564" cy="294751"/>
          </a:xfrm>
          <a:prstGeom prst="rect">
            <a:avLst/>
          </a:prstGeom>
          <a:solidFill>
            <a:schemeClr val="accent6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69" tIns="49785" rIns="99569" bIns="4978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b="1" kern="1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第１部</a:t>
            </a:r>
            <a:endParaRPr lang="en-US" altLang="ja-JP" sz="1400" b="1" kern="1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244990" y="7024730"/>
            <a:ext cx="780564" cy="378060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セミナー</a:t>
            </a:r>
            <a:endParaRPr lang="en-US" altLang="ja-JP" sz="1050" b="1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793925" y="6733571"/>
            <a:ext cx="780564" cy="294751"/>
          </a:xfrm>
          <a:prstGeom prst="rect">
            <a:avLst/>
          </a:prstGeom>
          <a:solidFill>
            <a:schemeClr val="accent6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69" tIns="49785" rIns="99569" bIns="4978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b="1" kern="1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第２部</a:t>
            </a:r>
            <a:endParaRPr lang="en-US" altLang="ja-JP" sz="1400" b="1" kern="100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801515" y="7009028"/>
            <a:ext cx="780564" cy="378060"/>
          </a:xfrm>
          <a:prstGeom prst="roundRect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パネル</a:t>
            </a:r>
            <a:endParaRPr lang="en-US" altLang="ja-JP" sz="1050" b="1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ﾃﾞｨｽｶｯｼｮﾝ</a:t>
            </a:r>
            <a:endParaRPr lang="en-US" altLang="ja-JP" sz="1050" b="1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41194" y="6724717"/>
            <a:ext cx="2812183" cy="498361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3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災害に負けない組織作り</a:t>
            </a:r>
            <a:endParaRPr lang="en-US" altLang="ja-JP" sz="13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3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ＢＣＰ（事業継続計画）策定のススメ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100348" y="7127609"/>
            <a:ext cx="2411403" cy="269819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1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～自然災害・人為災害への対応～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5037" y="6756202"/>
            <a:ext cx="2499880" cy="346764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ja-JP" altLang="en-US" sz="1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ＢＣＰの策定と運用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678355" y="7042130"/>
            <a:ext cx="2318269" cy="285208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ja-JP" altLang="en-US" sz="1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～“使えるＢＣＰ”にするために～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540750" y="1145484"/>
            <a:ext cx="1042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rgbClr val="FFFF00"/>
                </a:solidFill>
              </a:rPr>
              <a:t>参加費</a:t>
            </a:r>
            <a:endParaRPr kumimoji="1" lang="en-US" altLang="ja-JP" sz="1600" dirty="0">
              <a:solidFill>
                <a:srgbClr val="FFFF00"/>
              </a:solidFill>
            </a:endParaRPr>
          </a:p>
          <a:p>
            <a:pPr algn="ctr"/>
            <a:r>
              <a:rPr lang="ja-JP" altLang="en-US" sz="1600" dirty="0">
                <a:solidFill>
                  <a:srgbClr val="FFFF00"/>
                </a:solidFill>
              </a:rPr>
              <a:t>無料</a:t>
            </a:r>
            <a:endParaRPr kumimoji="1" lang="ja-JP" altLang="en-US" sz="1600" dirty="0">
              <a:solidFill>
                <a:srgbClr val="FFFF00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183723" y="7341315"/>
            <a:ext cx="3401660" cy="923381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69" tIns="49785" rIns="99569" bIns="4978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50" kern="1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ＢＣＰの目的・意義等の必要性を訴え、策定を進めていくためのポイントや、防災との違いをわかりやすく解説します。</a:t>
            </a:r>
            <a:endParaRPr lang="en-US" altLang="ja-JP" sz="1050" kern="1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  <a:p>
            <a:r>
              <a:rPr lang="ja-JP" altLang="en-US" sz="1050" kern="1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ＢＣＰを策定することで、災害発生時の対応力向上や業務内容の見直し、取引先からの信頼につながります。</a:t>
            </a:r>
            <a:endParaRPr lang="en-US" altLang="ja-JP" sz="1050" kern="1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704211" y="7415461"/>
            <a:ext cx="3748828" cy="770588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69" tIns="49785" rIns="99569" bIns="4978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50" kern="1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テーマ ： ＢＣＰ策定・運用に関する取組やアドバイス</a:t>
            </a:r>
          </a:p>
          <a:p>
            <a:r>
              <a:rPr lang="ja-JP" altLang="en-US" sz="1050" kern="1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パネリストとともに、事業者・専門家それぞれの視点から、企業存続の原動力となるＢＣＰの必要性と取り組み、苦労話などを交え</a:t>
            </a:r>
            <a:endParaRPr lang="en-US" altLang="ja-JP" sz="1050" kern="1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  <a:p>
            <a:r>
              <a:rPr lang="ja-JP" altLang="en-US" sz="1050" kern="100" dirty="0" err="1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つつ</a:t>
            </a:r>
            <a:r>
              <a:rPr lang="ja-JP" altLang="en-US" sz="1050" kern="1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ＳＤＧｓにも繋がる未来志向のＢＣＰへの思いを熱く語ります！</a:t>
            </a:r>
            <a:endParaRPr lang="en-US" altLang="ja-JP" sz="1050" kern="1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-10829" y="6269428"/>
            <a:ext cx="1847244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bg1"/>
                </a:solidFill>
              </a:rPr>
              <a:t>フォーラムの構成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4121468" y="4642703"/>
            <a:ext cx="3005288" cy="947678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69" tIns="49785" rIns="99569" bIns="4978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1000" kern="1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  <a:p>
            <a:r>
              <a:rPr lang="ja-JP" altLang="en-US" sz="1000" b="1" u="sng" dirty="0">
                <a:solidFill>
                  <a:schemeClr val="tx1"/>
                </a:solidFill>
              </a:rPr>
              <a:t>広川株式会社</a:t>
            </a:r>
            <a:endParaRPr lang="en-US" altLang="ja-JP" sz="1000" b="1" u="sng" dirty="0">
              <a:solidFill>
                <a:schemeClr val="tx1"/>
              </a:solidFill>
            </a:endParaRPr>
          </a:p>
          <a:p>
            <a:r>
              <a:rPr lang="ja-JP" altLang="en-US" sz="1000" b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代表取締役</a:t>
            </a:r>
            <a:r>
              <a:rPr lang="ja-JP" altLang="en-US" sz="1400" b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 廣　川　正　和　氏</a:t>
            </a:r>
            <a:endParaRPr lang="en-US" altLang="ja-JP" sz="1000" b="1" dirty="0">
              <a:solidFill>
                <a:schemeClr val="tx1"/>
              </a:solidFill>
            </a:endParaRPr>
          </a:p>
          <a:p>
            <a:r>
              <a:rPr lang="ja-JP" altLang="en-US" sz="1000" b="1" u="sng" dirty="0">
                <a:solidFill>
                  <a:schemeClr val="tx1"/>
                </a:solidFill>
              </a:rPr>
              <a:t>広島修道大学</a:t>
            </a:r>
            <a:endParaRPr lang="en-US" altLang="ja-JP" sz="1000" b="1" u="sng" dirty="0">
              <a:solidFill>
                <a:schemeClr val="tx1"/>
              </a:solidFill>
            </a:endParaRPr>
          </a:p>
          <a:p>
            <a:r>
              <a:rPr lang="ja-JP" altLang="en-US" sz="1000" b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ｷｬﾘｱｾﾝﾀｰ課長  </a:t>
            </a:r>
            <a:r>
              <a:rPr lang="ja-JP" altLang="en-US" sz="1400" b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木　村　太　祐　氏</a:t>
            </a:r>
            <a:endParaRPr lang="ja-JP" altLang="en-US" sz="1400" kern="1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  <a:p>
            <a:endParaRPr lang="ja-JP" altLang="en-US" sz="1050" kern="1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49765" y="4700632"/>
            <a:ext cx="2766258" cy="800074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9569" tIns="49785" rIns="99569" bIns="4978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ja-JP" altLang="en-US" sz="1000" b="1" u="sng" dirty="0">
                <a:solidFill>
                  <a:prstClr val="black"/>
                </a:solidFill>
              </a:rPr>
              <a:t>医療法人永和会</a:t>
            </a:r>
            <a:endParaRPr lang="en-US" altLang="ja-JP" sz="1000" b="1" u="sng" dirty="0">
              <a:solidFill>
                <a:prstClr val="black"/>
              </a:solidFill>
            </a:endParaRPr>
          </a:p>
          <a:p>
            <a:pPr lvl="0"/>
            <a:r>
              <a:rPr lang="ja-JP" altLang="en-US" sz="1000" b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社会福祉士</a:t>
            </a:r>
            <a:r>
              <a:rPr lang="ja-JP" altLang="en-US" sz="1400" b="1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 茨　木　孝　幸　氏</a:t>
            </a:r>
            <a:endParaRPr lang="en-US" altLang="ja-JP" sz="1050" kern="1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  <a:p>
            <a:r>
              <a:rPr lang="ja-JP" altLang="en-US" sz="1000" b="1" u="sng" dirty="0">
                <a:solidFill>
                  <a:schemeClr val="tx1"/>
                </a:solidFill>
              </a:rPr>
              <a:t>ナブテスコ株式会社</a:t>
            </a:r>
            <a:endParaRPr lang="en-US" altLang="ja-JP" sz="1000" b="1" u="sng" dirty="0">
              <a:solidFill>
                <a:schemeClr val="tx1"/>
              </a:solidFill>
            </a:endParaRPr>
          </a:p>
          <a:p>
            <a:r>
              <a:rPr lang="en-US" altLang="ja-JP" sz="1000" b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BCP</a:t>
            </a:r>
            <a:r>
              <a:rPr lang="ja-JP" altLang="en-US" sz="1000" b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総括事務局</a:t>
            </a:r>
            <a:r>
              <a:rPr lang="ja-JP" altLang="en-US" sz="1400" b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木　村　康　弘　氏</a:t>
            </a:r>
            <a:endParaRPr lang="en-US" altLang="ja-JP" sz="1400" b="1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-3466" y="8247774"/>
            <a:ext cx="1839881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</a:rPr>
              <a:t>講師・モデレーター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75"/>
          <a:stretch/>
        </p:blipFill>
        <p:spPr>
          <a:xfrm>
            <a:off x="448400" y="8604943"/>
            <a:ext cx="792089" cy="1092188"/>
          </a:xfrm>
          <a:prstGeom prst="rect">
            <a:avLst/>
          </a:prstGeom>
        </p:spPr>
      </p:pic>
      <p:sp>
        <p:nvSpPr>
          <p:cNvPr id="39" name="テキスト ボックス 38"/>
          <p:cNvSpPr txBox="1"/>
          <p:nvPr/>
        </p:nvSpPr>
        <p:spPr>
          <a:xfrm>
            <a:off x="1437126" y="8629996"/>
            <a:ext cx="2338339" cy="608374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000" dirty="0">
                <a:latin typeface="+mj-ea"/>
                <a:ea typeface="+mj-ea"/>
              </a:rPr>
              <a:t>ミネルヴァベリタス</a:t>
            </a:r>
            <a:r>
              <a:rPr lang="ja-JP" altLang="en-US" sz="1000" dirty="0"/>
              <a:t>株式会社</a:t>
            </a:r>
            <a:endParaRPr lang="en-US" altLang="ja-JP" sz="1000" dirty="0"/>
          </a:p>
          <a:p>
            <a:r>
              <a:rPr lang="ja-JP" altLang="en-US" sz="8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代表取締役</a:t>
            </a:r>
            <a:r>
              <a:rPr lang="ja-JP" altLang="en-US" sz="11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lang="en-US" altLang="ja-JP" sz="11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松 井　裕 一 朗　氏</a:t>
            </a:r>
            <a:r>
              <a:rPr lang="ja-JP" altLang="en-US" sz="1100" dirty="0"/>
              <a:t>　</a:t>
            </a:r>
          </a:p>
        </p:txBody>
      </p:sp>
      <p:sp>
        <p:nvSpPr>
          <p:cNvPr id="42" name="テキスト ボックス 60"/>
          <p:cNvSpPr txBox="1"/>
          <p:nvPr/>
        </p:nvSpPr>
        <p:spPr>
          <a:xfrm>
            <a:off x="3152247" y="8621908"/>
            <a:ext cx="4357949" cy="1070039"/>
          </a:xfrm>
          <a:prstGeom prst="rect">
            <a:avLst/>
          </a:prstGeom>
          <a:noFill/>
          <a:ln>
            <a:noFill/>
          </a:ln>
        </p:spPr>
        <p:txBody>
          <a:bodyPr wrap="square" lIns="99569" tIns="49785" rIns="99569" bIns="49785" rtlCol="0">
            <a:spAutoFit/>
          </a:bodyPr>
          <a:lstStyle>
            <a:defPPr>
              <a:defRPr lang="ja-JP"/>
            </a:defPPr>
            <a:lvl1pPr marL="0" algn="l" defTabSz="99569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845" algn="l" defTabSz="99569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690" algn="l" defTabSz="99569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535" algn="l" defTabSz="99569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380" algn="l" defTabSz="99569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9225" algn="l" defTabSz="99569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7070" algn="l" defTabSz="99569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916" algn="l" defTabSz="99569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761" algn="l" defTabSz="995690" rtl="0" eaLnBrk="1" latinLnBrk="0" hangingPunct="1"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外資系企業・国内企業・官公庁を対象にコンサルティング業に従事する一方、自治体などの有識者会議の委員や専門家として活動。また、昨今の新型コロナウイルス感染症の発生においては感染症ＢＣＰの有識者として、企業における感染予防だけでなく、感染者発生時の対応支援を行うとともに、Ｇ７広島サミットにおいては，国際イベントにおけるＢＣＰの専門家として、県内事業者のＢＣＰ対策の拡充支援にも従事するなど、豊富な知見と実績を有する。</a:t>
            </a:r>
            <a:endParaRPr lang="en-US" altLang="ja-JP" sz="105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48" name="直線コネクタ 47"/>
          <p:cNvCxnSpPr/>
          <p:nvPr/>
        </p:nvCxnSpPr>
        <p:spPr>
          <a:xfrm>
            <a:off x="8153" y="6267596"/>
            <a:ext cx="7551215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3879" y="8247774"/>
            <a:ext cx="7551215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580138" y="3023591"/>
            <a:ext cx="290551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1800" dirty="0"/>
              <a:t>福山会場　　　</a:t>
            </a:r>
            <a:r>
              <a:rPr kumimoji="1" lang="ja-JP" altLang="en-US" sz="1400" dirty="0"/>
              <a:t>定員：５０名</a:t>
            </a:r>
            <a:endParaRPr kumimoji="1" lang="en-US" altLang="ja-JP" sz="1800" dirty="0"/>
          </a:p>
          <a:p>
            <a:pPr>
              <a:lnSpc>
                <a:spcPts val="3000"/>
              </a:lnSpc>
            </a:pPr>
            <a:r>
              <a:rPr kumimoji="1" lang="ja-JP" altLang="en-US" sz="2400" b="1" u="sng" dirty="0"/>
              <a:t>１０月３日（火）</a:t>
            </a:r>
            <a:r>
              <a:rPr lang="en-US" altLang="ja-JP" sz="1200" u="sng" dirty="0"/>
              <a:t>9</a:t>
            </a:r>
            <a:r>
              <a:rPr lang="ja-JP" altLang="en-US" sz="1200" u="sng" dirty="0"/>
              <a:t>：</a:t>
            </a:r>
            <a:r>
              <a:rPr lang="en-US" altLang="ja-JP" sz="1200" u="sng" dirty="0"/>
              <a:t>00</a:t>
            </a:r>
            <a:r>
              <a:rPr lang="ja-JP" altLang="en-US" sz="1200" u="sng" dirty="0"/>
              <a:t>～</a:t>
            </a:r>
            <a:r>
              <a:rPr lang="en-US" altLang="ja-JP" sz="1200" u="sng" dirty="0"/>
              <a:t>12</a:t>
            </a:r>
            <a:r>
              <a:rPr lang="ja-JP" altLang="en-US" sz="1200" u="sng" dirty="0"/>
              <a:t>：</a:t>
            </a:r>
            <a:r>
              <a:rPr lang="en-US" altLang="ja-JP" sz="1200" u="sng" dirty="0"/>
              <a:t>00</a:t>
            </a:r>
          </a:p>
          <a:p>
            <a:r>
              <a:rPr lang="ja-JP" altLang="en-US" sz="1800" dirty="0"/>
              <a:t>福山市役所中会議室</a:t>
            </a:r>
            <a:endParaRPr lang="en-US" altLang="ja-JP" sz="1800" dirty="0"/>
          </a:p>
          <a:p>
            <a:r>
              <a:rPr lang="ja-JP" altLang="en-US" sz="1400" dirty="0"/>
              <a:t>（福山市東桜町３番５号 ）</a:t>
            </a:r>
            <a:endParaRPr lang="en-US" altLang="ja-JP" sz="1400" dirty="0"/>
          </a:p>
        </p:txBody>
      </p:sp>
      <p:pic>
        <p:nvPicPr>
          <p:cNvPr id="1026" name="Picture 2" descr="https://1.bp.blogspot.com/-x3uRJvJaZYo/UZmCCgKCUxI/AAAAAAAATaY/kLkgG2vBiGs/s800/shizensaigai_dosyakuzur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98" y="1525034"/>
            <a:ext cx="2365490" cy="1403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1.bp.blogspot.com/-A3yVN8SZ3E4/UZmCEYOg08I/AAAAAAAATbI/8ETwVFTgOzo/s800/shizensaigai_kaminar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553" y="1406173"/>
            <a:ext cx="1712768" cy="1387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4.bp.blogspot.com/-xEnTQPMaMn8/UZmCFbnDzRI/AAAAAAAATbg/q5_K0il-h18/s800/shizensaigai_typho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625" y="1365843"/>
            <a:ext cx="2020680" cy="152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679582" y="367234"/>
            <a:ext cx="618630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400" b="1" cap="none" spc="0" dirty="0">
                <a:ln w="0">
                  <a:solidFill>
                    <a:schemeClr val="accent6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ＢＣＰ策定推進フォーラム</a:t>
            </a:r>
          </a:p>
        </p:txBody>
      </p:sp>
      <p:sp>
        <p:nvSpPr>
          <p:cNvPr id="47" name="角丸四角形 46"/>
          <p:cNvSpPr/>
          <p:nvPr/>
        </p:nvSpPr>
        <p:spPr>
          <a:xfrm>
            <a:off x="616958" y="4472391"/>
            <a:ext cx="780564" cy="198904"/>
          </a:xfrm>
          <a:prstGeom prst="roundRect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05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パネリスト</a:t>
            </a:r>
            <a:endParaRPr lang="en-US" altLang="ja-JP" sz="105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4121468" y="4512635"/>
            <a:ext cx="780564" cy="198904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05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パネリスト</a:t>
            </a:r>
            <a:endParaRPr lang="en-US" altLang="ja-JP" sz="105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0" y="9712727"/>
            <a:ext cx="1836415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</a:rPr>
              <a:t>お申込み方法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780973" y="5698986"/>
            <a:ext cx="4929454" cy="269819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100" dirty="0"/>
              <a:t>会場での開催のみとしております。</a:t>
            </a:r>
            <a:endParaRPr lang="en-US" altLang="ja-JP" sz="1100" dirty="0"/>
          </a:p>
        </p:txBody>
      </p:sp>
      <p:sp>
        <p:nvSpPr>
          <p:cNvPr id="8" name="ホームベース 7"/>
          <p:cNvSpPr/>
          <p:nvPr/>
        </p:nvSpPr>
        <p:spPr>
          <a:xfrm>
            <a:off x="765928" y="5736485"/>
            <a:ext cx="949122" cy="208950"/>
          </a:xfrm>
          <a:prstGeom prst="homePlat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/>
              <a:t>開催方法</a:t>
            </a:r>
          </a:p>
        </p:txBody>
      </p:sp>
      <p:sp>
        <p:nvSpPr>
          <p:cNvPr id="46" name="ホームベース 45"/>
          <p:cNvSpPr/>
          <p:nvPr/>
        </p:nvSpPr>
        <p:spPr>
          <a:xfrm>
            <a:off x="761856" y="5992597"/>
            <a:ext cx="949122" cy="208950"/>
          </a:xfrm>
          <a:prstGeom prst="homePlat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/>
              <a:t>申込期限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757976" y="5956840"/>
            <a:ext cx="4929454" cy="269819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100" dirty="0"/>
              <a:t>福山会場 ： １０月２日（月）　　広島会場： １０月３日（火）</a:t>
            </a:r>
            <a:endParaRPr lang="en-US" altLang="ja-JP" sz="11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7"/>
          <a:srcRect l="10227" b="1433"/>
          <a:stretch/>
        </p:blipFill>
        <p:spPr>
          <a:xfrm>
            <a:off x="6660951" y="9771420"/>
            <a:ext cx="757656" cy="831863"/>
          </a:xfrm>
          <a:prstGeom prst="rect">
            <a:avLst/>
          </a:prstGeom>
        </p:spPr>
      </p:pic>
      <p:cxnSp>
        <p:nvCxnSpPr>
          <p:cNvPr id="50" name="直線コネクタ 49"/>
          <p:cNvCxnSpPr/>
          <p:nvPr/>
        </p:nvCxnSpPr>
        <p:spPr>
          <a:xfrm>
            <a:off x="-10829" y="9712727"/>
            <a:ext cx="7551215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28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95801" y="162124"/>
            <a:ext cx="7376160" cy="9220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3200"/>
              </a:lnSpc>
              <a:spcAft>
                <a:spcPts val="0"/>
              </a:spcAft>
            </a:pPr>
            <a:r>
              <a:rPr lang="ja-JP" altLang="en-US" sz="2200" b="1" kern="100" dirty="0">
                <a:latin typeface="+mn-ea"/>
                <a:cs typeface="Times New Roman"/>
              </a:rPr>
              <a:t>ＢＣＰ</a:t>
            </a:r>
            <a:r>
              <a:rPr lang="ja-JP" sz="2200" b="1" kern="100" dirty="0">
                <a:effectLst/>
                <a:latin typeface="+mn-ea"/>
                <a:cs typeface="Times New Roman"/>
              </a:rPr>
              <a:t>策定推進フォーラム　参加申込書</a:t>
            </a:r>
            <a:endParaRPr lang="ja-JP" sz="1050" kern="100" dirty="0">
              <a:effectLst/>
              <a:latin typeface="+mn-ea"/>
              <a:cs typeface="Times New Roman"/>
            </a:endParaRPr>
          </a:p>
          <a:p>
            <a:pPr algn="ctr">
              <a:lnSpc>
                <a:spcPts val="3200"/>
              </a:lnSpc>
              <a:spcAft>
                <a:spcPts val="0"/>
              </a:spcAft>
            </a:pPr>
            <a:r>
              <a:rPr lang="ja-JP" sz="1800" b="1" kern="100" dirty="0">
                <a:effectLst/>
                <a:latin typeface="+mn-ea"/>
                <a:cs typeface="Times New Roman"/>
              </a:rPr>
              <a:t>（令和</a:t>
            </a:r>
            <a:r>
              <a:rPr lang="ja-JP" altLang="en-US" sz="1800" b="1" kern="100" dirty="0">
                <a:latin typeface="+mn-ea"/>
                <a:cs typeface="Times New Roman"/>
              </a:rPr>
              <a:t>５</a:t>
            </a:r>
            <a:r>
              <a:rPr lang="ja-JP" sz="1800" b="1" kern="100" dirty="0">
                <a:effectLst/>
                <a:latin typeface="+mn-ea"/>
                <a:cs typeface="Times New Roman"/>
              </a:rPr>
              <a:t>年度広島県ＢＣＰ策定</a:t>
            </a:r>
            <a:r>
              <a:rPr lang="ja-JP" altLang="en-US" sz="1800" b="1" kern="100" dirty="0">
                <a:effectLst/>
                <a:latin typeface="+mn-ea"/>
                <a:cs typeface="Times New Roman"/>
              </a:rPr>
              <a:t>等</a:t>
            </a:r>
            <a:r>
              <a:rPr lang="ja-JP" sz="1800" b="1" kern="100" dirty="0">
                <a:effectLst/>
                <a:latin typeface="+mn-ea"/>
                <a:cs typeface="Times New Roman"/>
              </a:rPr>
              <a:t>支援事業）</a:t>
            </a:r>
            <a:r>
              <a:rPr lang="ja-JP" sz="1800" b="1" kern="100" dirty="0">
                <a:effectLst/>
                <a:ea typeface="ＭＳ 明朝"/>
                <a:cs typeface="Times New Roman"/>
              </a:rPr>
              <a:t>　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5801" y="1184168"/>
            <a:ext cx="7362641" cy="31598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ja-JP" altLang="en-US" sz="1400" b="1" dirty="0"/>
              <a:t>必要事項をご記入の上、下記のアドレス先にメールでお申込みください。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148922"/>
              </p:ext>
            </p:extLst>
          </p:nvPr>
        </p:nvGraphicFramePr>
        <p:xfrm>
          <a:off x="95801" y="8466728"/>
          <a:ext cx="7335817" cy="1322921"/>
        </p:xfrm>
        <a:graphic>
          <a:graphicData uri="http://schemas.openxmlformats.org/drawingml/2006/table">
            <a:tbl>
              <a:tblPr firstRow="1" firstCol="1" bandRow="1"/>
              <a:tblGrid>
                <a:gridCol w="10729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311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31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4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開催日時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3232" marR="63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１０</a:t>
                      </a:r>
                      <a:r>
                        <a:rPr lang="ja-JP" sz="18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月</a:t>
                      </a:r>
                      <a:r>
                        <a:rPr lang="ja-JP" altLang="en-US" sz="18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３</a:t>
                      </a:r>
                      <a:r>
                        <a:rPr lang="ja-JP" sz="18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日（</a:t>
                      </a:r>
                      <a:r>
                        <a:rPr lang="ja-JP" altLang="en-US" sz="18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火</a:t>
                      </a:r>
                      <a:r>
                        <a:rPr lang="ja-JP" sz="18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）</a:t>
                      </a:r>
                      <a:r>
                        <a:rPr lang="ja-JP" altLang="en-US" sz="18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福山会場</a:t>
                      </a:r>
                      <a:endParaRPr lang="en-US" altLang="ja-JP" sz="1800" b="1" kern="100" dirty="0">
                        <a:effectLst/>
                        <a:latin typeface="Century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ja-JP" sz="800" b="0" kern="100" dirty="0">
                        <a:effectLst/>
                        <a:latin typeface="Century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（福山市役所中会議室）</a:t>
                      </a:r>
                      <a:endParaRPr lang="en-US" altLang="ja-JP" sz="1400" b="0" kern="100" dirty="0">
                        <a:effectLst/>
                        <a:latin typeface="Century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ja-JP" sz="800" b="0" kern="100" dirty="0">
                        <a:effectLst/>
                        <a:latin typeface="Century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９</a:t>
                      </a:r>
                      <a:r>
                        <a:rPr lang="ja-JP" sz="16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：００～</a:t>
                      </a:r>
                      <a:r>
                        <a:rPr lang="ja-JP" altLang="en-US" sz="16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１２</a:t>
                      </a:r>
                      <a:r>
                        <a:rPr lang="ja-JP" sz="16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：</a:t>
                      </a:r>
                      <a:r>
                        <a:rPr lang="ja-JP" altLang="en-US" sz="16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００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3232" marR="63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１０</a:t>
                      </a:r>
                      <a:r>
                        <a:rPr lang="ja-JP" sz="18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月</a:t>
                      </a:r>
                      <a:r>
                        <a:rPr lang="ja-JP" altLang="en-US" sz="18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４</a:t>
                      </a:r>
                      <a:r>
                        <a:rPr lang="ja-JP" sz="18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日（</a:t>
                      </a:r>
                      <a:r>
                        <a:rPr lang="ja-JP" altLang="en-US" sz="18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水</a:t>
                      </a:r>
                      <a:r>
                        <a:rPr lang="ja-JP" sz="18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）</a:t>
                      </a:r>
                      <a:r>
                        <a:rPr lang="ja-JP" altLang="en-US" sz="18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広島会場</a:t>
                      </a:r>
                      <a:endParaRPr lang="en-US" altLang="ja-JP" sz="1800" b="1" kern="100" dirty="0">
                        <a:effectLst/>
                        <a:latin typeface="Century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ja-JP" sz="1000" b="0" kern="100" dirty="0">
                        <a:effectLst/>
                        <a:latin typeface="Century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（</a:t>
                      </a:r>
                      <a:r>
                        <a:rPr lang="en-US" altLang="ja-JP" sz="1000" b="0" kern="100" dirty="0">
                          <a:effectLst/>
                          <a:latin typeface="+mj-ea"/>
                          <a:ea typeface="+mj-ea"/>
                          <a:cs typeface="Times New Roman"/>
                        </a:rPr>
                        <a:t>YMCA</a:t>
                      </a:r>
                      <a:r>
                        <a:rPr lang="ja-JP" altLang="en-US" sz="1000" b="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国際文化センター３号館多目的ホール</a:t>
                      </a:r>
                      <a:r>
                        <a:rPr lang="ja-JP" altLang="en-US" sz="1100" b="0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）</a:t>
                      </a:r>
                      <a:endParaRPr lang="en-US" altLang="ja-JP" sz="1100" b="0" kern="100" dirty="0">
                        <a:effectLst/>
                        <a:latin typeface="Century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ja-JP" sz="800" b="0" kern="100" dirty="0">
                        <a:effectLst/>
                        <a:latin typeface="Century"/>
                        <a:ea typeface="ＭＳ ゴシック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９</a:t>
                      </a:r>
                      <a:r>
                        <a:rPr lang="ja-JP" sz="16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：</a:t>
                      </a:r>
                      <a:r>
                        <a:rPr lang="ja-JP" altLang="en-US" sz="16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００</a:t>
                      </a:r>
                      <a:r>
                        <a:rPr lang="ja-JP" sz="16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～１</a:t>
                      </a:r>
                      <a:r>
                        <a:rPr lang="ja-JP" altLang="en-US" sz="16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２</a:t>
                      </a:r>
                      <a:r>
                        <a:rPr lang="ja-JP" sz="16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：００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3232" marR="63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10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希望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3232" marR="63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7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□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3232" marR="63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700" b="1" kern="10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□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3232" marR="632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96255" y="8113332"/>
            <a:ext cx="6943124" cy="408319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ja-JP" altLang="en-US" b="1" dirty="0"/>
              <a:t>参加を希望する回に✓を入れてください。</a:t>
            </a:r>
          </a:p>
        </p:txBody>
      </p:sp>
      <p:sp>
        <p:nvSpPr>
          <p:cNvPr id="13" name="ホームベース 12"/>
          <p:cNvSpPr/>
          <p:nvPr/>
        </p:nvSpPr>
        <p:spPr>
          <a:xfrm>
            <a:off x="54342" y="9890370"/>
            <a:ext cx="1134001" cy="321651"/>
          </a:xfrm>
          <a:prstGeom prst="homePlate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49785" rIns="0" bIns="49785"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お問合せ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48383" y="9896036"/>
            <a:ext cx="5688632" cy="31598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ja-JP" altLang="en-US" sz="1400" b="1" dirty="0"/>
              <a:t>広島県商工労働局イノベーション推進チーム（担当　</a:t>
            </a:r>
            <a:r>
              <a:rPr lang="en-US" altLang="ja-JP" sz="1400" b="1" dirty="0"/>
              <a:t>/</a:t>
            </a:r>
            <a:r>
              <a:rPr lang="ja-JP" altLang="en-US" sz="1400" b="1" dirty="0"/>
              <a:t>　高原、中西、浅野）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392698" y="10212021"/>
            <a:ext cx="3065743" cy="377541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en-US" altLang="ja-JP" sz="1600" b="1" dirty="0"/>
              <a:t>【TEL】</a:t>
            </a:r>
            <a:r>
              <a:rPr lang="ja-JP" altLang="en-US" sz="1600" b="1" dirty="0"/>
              <a:t>　</a:t>
            </a:r>
            <a:r>
              <a:rPr lang="en-US" altLang="ja-JP" sz="1800" b="1" dirty="0"/>
              <a:t>082-513-3355</a:t>
            </a:r>
            <a:endParaRPr lang="ja-JP" altLang="en-US" sz="1800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1" y="1469957"/>
            <a:ext cx="7561263" cy="86177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kumimoji="1" lang="ja-JP" altLang="en-US" sz="1400" b="1" dirty="0"/>
              <a:t>　　　　　　　広島県商工労働局イノベーション推進チーム</a:t>
            </a:r>
            <a:r>
              <a:rPr kumimoji="1" lang="ja-JP" altLang="en-US" sz="1400" dirty="0"/>
              <a:t>（担当／高原、中西、浅野）</a:t>
            </a:r>
            <a:endParaRPr kumimoji="1" lang="en-US" altLang="ja-JP" sz="1400" dirty="0"/>
          </a:p>
          <a:p>
            <a:pPr algn="ctr">
              <a:lnSpc>
                <a:spcPts val="3000"/>
              </a:lnSpc>
            </a:pPr>
            <a:r>
              <a:rPr lang="ja-JP" altLang="en-US" sz="1400" dirty="0"/>
              <a:t>　　　　　</a:t>
            </a:r>
            <a:r>
              <a:rPr lang="en-US" altLang="ja-JP" sz="1400" dirty="0"/>
              <a:t>【</a:t>
            </a:r>
            <a:r>
              <a:rPr lang="ja-JP" altLang="en-US" sz="1400" dirty="0"/>
              <a:t>メール</a:t>
            </a:r>
            <a:r>
              <a:rPr lang="en-US" altLang="ja-JP" sz="1400" dirty="0"/>
              <a:t>】syo-innovchu@pref.hiroshima.lg.jp</a:t>
            </a:r>
          </a:p>
        </p:txBody>
      </p:sp>
      <p:sp>
        <p:nvSpPr>
          <p:cNvPr id="4" name="ホームベース 3"/>
          <p:cNvSpPr/>
          <p:nvPr/>
        </p:nvSpPr>
        <p:spPr>
          <a:xfrm>
            <a:off x="180231" y="1584938"/>
            <a:ext cx="1080121" cy="360041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お申込先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99174" y="7170668"/>
            <a:ext cx="5780380" cy="285208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200" b="1" dirty="0"/>
              <a:t>●各種ご連絡にも使用させていただきますので、Ｅ－ｍａｉｌアドレスを必ずご記入下さい。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-37897" y="7141681"/>
            <a:ext cx="1137071" cy="31598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en-US" altLang="ja-JP" sz="1400" b="1" dirty="0"/>
              <a:t>【</a:t>
            </a:r>
            <a:r>
              <a:rPr lang="ja-JP" altLang="en-US" sz="1400" b="1" dirty="0"/>
              <a:t>　備　考　</a:t>
            </a:r>
            <a:r>
              <a:rPr lang="en-US" altLang="ja-JP" sz="1400" b="1" dirty="0"/>
              <a:t>】</a:t>
            </a:r>
            <a:endParaRPr lang="ja-JP" altLang="en-US" sz="1400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8263" y="10243244"/>
            <a:ext cx="4392488" cy="592985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en-US" altLang="ja-JP" sz="1600" b="1" dirty="0"/>
              <a:t>【</a:t>
            </a:r>
            <a:r>
              <a:rPr lang="ja-JP" altLang="en-US" sz="1600" b="1" dirty="0"/>
              <a:t>メール</a:t>
            </a:r>
            <a:r>
              <a:rPr lang="en-US" altLang="ja-JP" sz="1600" b="1" dirty="0"/>
              <a:t>】</a:t>
            </a:r>
            <a:r>
              <a:rPr lang="ja-JP" altLang="en-US" sz="1600" b="1" dirty="0"/>
              <a:t>　</a:t>
            </a:r>
            <a:r>
              <a:rPr lang="en-US" altLang="ja-JP" sz="1600" b="1" dirty="0"/>
              <a:t>syo-innovchu@pref.hiroshima.lg.jp</a:t>
            </a:r>
          </a:p>
          <a:p>
            <a:endParaRPr lang="ja-JP" altLang="en-US" sz="1600" b="1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381539"/>
              </p:ext>
            </p:extLst>
          </p:nvPr>
        </p:nvGraphicFramePr>
        <p:xfrm>
          <a:off x="99596" y="2383334"/>
          <a:ext cx="7379965" cy="4784381"/>
        </p:xfrm>
        <a:graphic>
          <a:graphicData uri="http://schemas.openxmlformats.org/drawingml/2006/table">
            <a:tbl>
              <a:tblPr firstRow="1" firstCol="1" bandRow="1"/>
              <a:tblGrid>
                <a:gridCol w="10144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3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342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678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720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会社名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業種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330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所在地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926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TEL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FAX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852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参加者名</a:t>
                      </a:r>
                      <a:r>
                        <a:rPr lang="ja-JP" altLang="en-US" sz="1100" b="1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①</a:t>
                      </a:r>
                      <a:r>
                        <a:rPr lang="en-US" sz="1100" b="1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所属部署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851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E-mail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役職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852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参加者名</a:t>
                      </a:r>
                      <a:r>
                        <a:rPr lang="ja-JP" altLang="en-US" sz="11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②</a:t>
                      </a:r>
                      <a:r>
                        <a:rPr lang="ja-JP" altLang="en-US" sz="10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所属部署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851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E-mail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229235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役職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229235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852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参加者名</a:t>
                      </a:r>
                      <a:r>
                        <a:rPr lang="ja-JP" altLang="en-US" sz="1100" b="1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③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所属部署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851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E-mail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役職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14953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連絡担当者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※参加者以外に連絡（会場・開催方法変更等）をご希望する場合のみご記載ください。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所属部署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85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E-mail</a:t>
                      </a:r>
                      <a:endParaRPr lang="ja-JP" sz="1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役職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810" marR="648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1095456" y="7422108"/>
            <a:ext cx="6222769" cy="654540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200" b="1" dirty="0"/>
              <a:t>●この申込フォームにご記入いただいた個人情報は、主催者、共催者及び委託先で適切に</a:t>
            </a:r>
            <a:endParaRPr lang="en-US" altLang="ja-JP" sz="1200" b="1" dirty="0"/>
          </a:p>
          <a:p>
            <a:r>
              <a:rPr lang="ja-JP" altLang="en-US" sz="1200" b="1" dirty="0"/>
              <a:t>　 管理し、セミナーの実施・運営・分析、関連事業の御案内等に使用します。法令に定める</a:t>
            </a:r>
            <a:endParaRPr lang="en-US" altLang="ja-JP" sz="1200" b="1" dirty="0"/>
          </a:p>
          <a:p>
            <a:r>
              <a:rPr lang="ja-JP" altLang="en-US" sz="1200" b="1" dirty="0"/>
              <a:t>　 場合を除き、第三者に提供することはありません。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016117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2704</TotalTime>
  <Words>535</Words>
  <Application>Microsoft Office PowerPoint</Application>
  <PresentationFormat>ユーザー設定</PresentationFormat>
  <Paragraphs>134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HGPｺﾞｼｯｸM</vt:lpstr>
      <vt:lpstr>HGSｺﾞｼｯｸM</vt:lpstr>
      <vt:lpstr>ＭＳ Ｐゴシック</vt:lpstr>
      <vt:lpstr>ＭＳ ゴシック</vt:lpstr>
      <vt:lpstr>ＭＳ 明朝</vt:lpstr>
      <vt:lpstr>Arial</vt:lpstr>
      <vt:lpstr>Calibri</vt:lpstr>
      <vt:lpstr>Century</vt:lpstr>
      <vt:lpstr>Times New Roman</vt:lpstr>
      <vt:lpstr>Wingdings</vt:lpstr>
      <vt:lpstr>Office ​​テーマ</vt:lpstr>
      <vt:lpstr>  ～災害に強い・負けない　企業づくり   レジリエンス向上プロジェクト～</vt:lpstr>
      <vt:lpstr>PowerPoint プレゼンテーション</vt:lpstr>
    </vt:vector>
  </TitlesOfParts>
  <Company>広島県庁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広島県</dc:creator>
  <cp:lastModifiedBy>中西 彩美</cp:lastModifiedBy>
  <cp:revision>185</cp:revision>
  <cp:lastPrinted>2023-09-07T00:59:56Z</cp:lastPrinted>
  <dcterms:created xsi:type="dcterms:W3CDTF">2020-09-03T07:36:21Z</dcterms:created>
  <dcterms:modified xsi:type="dcterms:W3CDTF">2023-09-08T00:40:13Z</dcterms:modified>
</cp:coreProperties>
</file>