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handoutMasterIdLst>
    <p:handoutMasterId r:id="rId14"/>
  </p:handoutMasterIdLst>
  <p:sldIdLst>
    <p:sldId id="320" r:id="rId3"/>
    <p:sldId id="289" r:id="rId4"/>
    <p:sldId id="323" r:id="rId5"/>
    <p:sldId id="272" r:id="rId6"/>
    <p:sldId id="308" r:id="rId7"/>
    <p:sldId id="277" r:id="rId8"/>
    <p:sldId id="322" r:id="rId9"/>
    <p:sldId id="266" r:id="rId10"/>
    <p:sldId id="287" r:id="rId11"/>
    <p:sldId id="321"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E6E6E6"/>
    <a:srgbClr val="FFC9F3"/>
    <a:srgbClr val="FFFF99"/>
    <a:srgbClr val="049CDC"/>
    <a:srgbClr val="203864"/>
    <a:srgbClr val="296BA7"/>
    <a:srgbClr val="EBF6FF"/>
    <a:srgbClr val="151515"/>
    <a:srgbClr val="002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79669" autoAdjust="0"/>
  </p:normalViewPr>
  <p:slideViewPr>
    <p:cSldViewPr snapToGrid="0">
      <p:cViewPr varScale="1">
        <p:scale>
          <a:sx n="65" d="100"/>
          <a:sy n="65" d="100"/>
        </p:scale>
        <p:origin x="752" y="44"/>
      </p:cViewPr>
      <p:guideLst/>
    </p:cSldViewPr>
  </p:slideViewPr>
  <p:notesTextViewPr>
    <p:cViewPr>
      <p:scale>
        <a:sx n="100" d="100"/>
        <a:sy n="100" d="100"/>
      </p:scale>
      <p:origin x="0" y="0"/>
    </p:cViewPr>
  </p:notesTextViewPr>
  <p:notesViewPr>
    <p:cSldViewPr snapToGrid="0">
      <p:cViewPr varScale="1">
        <p:scale>
          <a:sx n="65" d="100"/>
          <a:sy n="65" d="100"/>
        </p:scale>
        <p:origin x="26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河原 佑香" userId="a5f00a335f907aa0" providerId="LiveId" clId="{7360C65D-A36B-4F1D-8175-20FF97E60884}"/>
    <pc:docChg chg="undo custSel addSld delSld modSld sldOrd modMainMaster">
      <pc:chgData name="河原 佑香" userId="a5f00a335f907aa0" providerId="LiveId" clId="{7360C65D-A36B-4F1D-8175-20FF97E60884}" dt="2021-10-17T07:09:51.131" v="197" actId="478"/>
      <pc:docMkLst>
        <pc:docMk/>
      </pc:docMkLst>
      <pc:sldChg chg="del">
        <pc:chgData name="河原 佑香" userId="a5f00a335f907aa0" providerId="LiveId" clId="{7360C65D-A36B-4F1D-8175-20FF97E60884}" dt="2021-10-15T14:24:02.365" v="139" actId="47"/>
        <pc:sldMkLst>
          <pc:docMk/>
          <pc:sldMk cId="2646384935" sldId="256"/>
        </pc:sldMkLst>
      </pc:sldChg>
      <pc:sldChg chg="delSp">
        <pc:chgData name="河原 佑香" userId="a5f00a335f907aa0" providerId="LiveId" clId="{7360C65D-A36B-4F1D-8175-20FF97E60884}" dt="2021-10-17T07:09:51.131" v="197" actId="478"/>
        <pc:sldMkLst>
          <pc:docMk/>
          <pc:sldMk cId="4001560192" sldId="291"/>
        </pc:sldMkLst>
        <pc:picChg chg="del">
          <ac:chgData name="河原 佑香" userId="a5f00a335f907aa0" providerId="LiveId" clId="{7360C65D-A36B-4F1D-8175-20FF97E60884}" dt="2021-10-17T07:09:51.131" v="197" actId="478"/>
          <ac:picMkLst>
            <pc:docMk/>
            <pc:sldMk cId="4001560192" sldId="291"/>
            <ac:picMk id="5" creationId="{00000000-0000-0000-0000-000000000000}"/>
          </ac:picMkLst>
        </pc:picChg>
      </pc:sldChg>
      <pc:sldChg chg="delSp modSp mod">
        <pc:chgData name="河原 佑香" userId="a5f00a335f907aa0" providerId="LiveId" clId="{7360C65D-A36B-4F1D-8175-20FF97E60884}" dt="2021-10-17T07:09:47.063" v="196" actId="478"/>
        <pc:sldMkLst>
          <pc:docMk/>
          <pc:sldMk cId="1587906206" sldId="292"/>
        </pc:sldMkLst>
        <pc:spChg chg="mod">
          <ac:chgData name="河原 佑香" userId="a5f00a335f907aa0" providerId="LiveId" clId="{7360C65D-A36B-4F1D-8175-20FF97E60884}" dt="2021-10-17T07:09:32.929" v="194" actId="2711"/>
          <ac:spMkLst>
            <pc:docMk/>
            <pc:sldMk cId="1587906206" sldId="292"/>
            <ac:spMk id="9" creationId="{00000000-0000-0000-0000-000000000000}"/>
          </ac:spMkLst>
        </pc:spChg>
        <pc:picChg chg="del mod">
          <ac:chgData name="河原 佑香" userId="a5f00a335f907aa0" providerId="LiveId" clId="{7360C65D-A36B-4F1D-8175-20FF97E60884}" dt="2021-10-17T07:09:47.063" v="196" actId="478"/>
          <ac:picMkLst>
            <pc:docMk/>
            <pc:sldMk cId="1587906206" sldId="292"/>
            <ac:picMk id="2056" creationId="{00000000-0000-0000-0000-000000000000}"/>
          </ac:picMkLst>
        </pc:picChg>
      </pc:sldChg>
      <pc:sldChg chg="delSp modSp mod">
        <pc:chgData name="河原 佑香" userId="a5f00a335f907aa0" providerId="LiveId" clId="{7360C65D-A36B-4F1D-8175-20FF97E60884}" dt="2021-10-15T14:08:41.147" v="72" actId="255"/>
        <pc:sldMkLst>
          <pc:docMk/>
          <pc:sldMk cId="2057817979" sldId="296"/>
        </pc:sldMkLst>
        <pc:spChg chg="mod">
          <ac:chgData name="河原 佑香" userId="a5f00a335f907aa0" providerId="LiveId" clId="{7360C65D-A36B-4F1D-8175-20FF97E60884}" dt="2021-10-15T14:08:41.147" v="72" actId="255"/>
          <ac:spMkLst>
            <pc:docMk/>
            <pc:sldMk cId="2057817979" sldId="296"/>
            <ac:spMk id="3" creationId="{00000000-0000-0000-0000-000000000000}"/>
          </ac:spMkLst>
        </pc:spChg>
        <pc:spChg chg="del mod">
          <ac:chgData name="河原 佑香" userId="a5f00a335f907aa0" providerId="LiveId" clId="{7360C65D-A36B-4F1D-8175-20FF97E60884}" dt="2021-10-15T08:26:58.344" v="60" actId="478"/>
          <ac:spMkLst>
            <pc:docMk/>
            <pc:sldMk cId="2057817979" sldId="296"/>
            <ac:spMk id="4" creationId="{00000000-0000-0000-0000-000000000000}"/>
          </ac:spMkLst>
        </pc:spChg>
        <pc:spChg chg="mod">
          <ac:chgData name="河原 佑香" userId="a5f00a335f907aa0" providerId="LiveId" clId="{7360C65D-A36B-4F1D-8175-20FF97E60884}" dt="2021-10-15T08:29:07.698" v="69" actId="1076"/>
          <ac:spMkLst>
            <pc:docMk/>
            <pc:sldMk cId="2057817979" sldId="296"/>
            <ac:spMk id="6" creationId="{00000000-0000-0000-0000-000000000000}"/>
          </ac:spMkLst>
        </pc:spChg>
      </pc:sldChg>
      <pc:sldChg chg="addSp delSp modSp new mod ord">
        <pc:chgData name="河原 佑香" userId="a5f00a335f907aa0" providerId="LiveId" clId="{7360C65D-A36B-4F1D-8175-20FF97E60884}" dt="2021-10-15T14:33:43.211" v="183" actId="166"/>
        <pc:sldMkLst>
          <pc:docMk/>
          <pc:sldMk cId="2360132139" sldId="298"/>
        </pc:sldMkLst>
        <pc:picChg chg="add del mod ord">
          <ac:chgData name="河原 佑香" userId="a5f00a335f907aa0" providerId="LiveId" clId="{7360C65D-A36B-4F1D-8175-20FF97E60884}" dt="2021-10-15T14:33:43.211" v="183" actId="166"/>
          <ac:picMkLst>
            <pc:docMk/>
            <pc:sldMk cId="2360132139" sldId="298"/>
            <ac:picMk id="3" creationId="{CF900B19-513B-4FA3-983B-C8F9C4CAFE51}"/>
          </ac:picMkLst>
        </pc:picChg>
        <pc:picChg chg="add del mod">
          <ac:chgData name="河原 佑香" userId="a5f00a335f907aa0" providerId="LiveId" clId="{7360C65D-A36B-4F1D-8175-20FF97E60884}" dt="2021-10-15T14:32:02.709" v="173"/>
          <ac:picMkLst>
            <pc:docMk/>
            <pc:sldMk cId="2360132139" sldId="298"/>
            <ac:picMk id="15" creationId="{E51BA8CD-894C-468A-B257-4094B9D89D87}"/>
          </ac:picMkLst>
        </pc:picChg>
        <pc:picChg chg="add del mod">
          <ac:chgData name="河原 佑香" userId="a5f00a335f907aa0" providerId="LiveId" clId="{7360C65D-A36B-4F1D-8175-20FF97E60884}" dt="2021-10-15T14:32:09.672" v="176" actId="478"/>
          <ac:picMkLst>
            <pc:docMk/>
            <pc:sldMk cId="2360132139" sldId="298"/>
            <ac:picMk id="16" creationId="{6C6D9003-8DE7-420C-A839-0AA07B5BEB4D}"/>
          </ac:picMkLst>
        </pc:picChg>
        <pc:picChg chg="add del mod">
          <ac:chgData name="河原 佑香" userId="a5f00a335f907aa0" providerId="LiveId" clId="{7360C65D-A36B-4F1D-8175-20FF97E60884}" dt="2021-10-15T14:15:59.071" v="93" actId="478"/>
          <ac:picMkLst>
            <pc:docMk/>
            <pc:sldMk cId="2360132139" sldId="298"/>
            <ac:picMk id="1026" creationId="{AB0E8F07-E334-4EC2-9F13-D692193C98EA}"/>
          </ac:picMkLst>
        </pc:picChg>
        <pc:picChg chg="add del mod">
          <ac:chgData name="河原 佑香" userId="a5f00a335f907aa0" providerId="LiveId" clId="{7360C65D-A36B-4F1D-8175-20FF97E60884}" dt="2021-10-15T14:16:44.081" v="100"/>
          <ac:picMkLst>
            <pc:docMk/>
            <pc:sldMk cId="2360132139" sldId="298"/>
            <ac:picMk id="1028" creationId="{6270E5F4-7ECD-4F0D-8BD8-FE4EAE1CBB40}"/>
          </ac:picMkLst>
        </pc:picChg>
        <pc:picChg chg="add del mod">
          <ac:chgData name="河原 佑香" userId="a5f00a335f907aa0" providerId="LiveId" clId="{7360C65D-A36B-4F1D-8175-20FF97E60884}" dt="2021-10-15T14:18:35.847" v="108" actId="478"/>
          <ac:picMkLst>
            <pc:docMk/>
            <pc:sldMk cId="2360132139" sldId="298"/>
            <ac:picMk id="1030" creationId="{260CEAE6-2AD6-450D-B805-38DDE0BE8B7A}"/>
          </ac:picMkLst>
        </pc:picChg>
        <pc:picChg chg="add del mod">
          <ac:chgData name="河原 佑香" userId="a5f00a335f907aa0" providerId="LiveId" clId="{7360C65D-A36B-4F1D-8175-20FF97E60884}" dt="2021-10-15T14:21:01.996" v="117" actId="478"/>
          <ac:picMkLst>
            <pc:docMk/>
            <pc:sldMk cId="2360132139" sldId="298"/>
            <ac:picMk id="1032" creationId="{AF81D81A-C611-460C-8EA3-8FF554D031D8}"/>
          </ac:picMkLst>
        </pc:picChg>
        <pc:picChg chg="add del mod">
          <ac:chgData name="河原 佑香" userId="a5f00a335f907aa0" providerId="LiveId" clId="{7360C65D-A36B-4F1D-8175-20FF97E60884}" dt="2021-10-15T14:22:10.144" v="123" actId="478"/>
          <ac:picMkLst>
            <pc:docMk/>
            <pc:sldMk cId="2360132139" sldId="298"/>
            <ac:picMk id="1034" creationId="{35488DF3-1196-437C-9788-A5F27E8CF71B}"/>
          </ac:picMkLst>
        </pc:picChg>
        <pc:picChg chg="add del mod">
          <ac:chgData name="河原 佑香" userId="a5f00a335f907aa0" providerId="LiveId" clId="{7360C65D-A36B-4F1D-8175-20FF97E60884}" dt="2021-10-15T14:22:58.757" v="129" actId="478"/>
          <ac:picMkLst>
            <pc:docMk/>
            <pc:sldMk cId="2360132139" sldId="298"/>
            <ac:picMk id="1036" creationId="{5D257FD6-B91E-4D62-A0F7-92DE03DA68A1}"/>
          </ac:picMkLst>
        </pc:picChg>
        <pc:picChg chg="add mod">
          <ac:chgData name="河原 佑香" userId="a5f00a335f907aa0" providerId="LiveId" clId="{7360C65D-A36B-4F1D-8175-20FF97E60884}" dt="2021-10-15T14:30:03.358" v="162" actId="1076"/>
          <ac:picMkLst>
            <pc:docMk/>
            <pc:sldMk cId="2360132139" sldId="298"/>
            <ac:picMk id="1038" creationId="{B2689A16-CA47-46BF-A1D6-43A2EADE279C}"/>
          </ac:picMkLst>
        </pc:picChg>
        <pc:picChg chg="add del mod">
          <ac:chgData name="河原 佑香" userId="a5f00a335f907aa0" providerId="LiveId" clId="{7360C65D-A36B-4F1D-8175-20FF97E60884}" dt="2021-10-15T14:27:38.200" v="148" actId="478"/>
          <ac:picMkLst>
            <pc:docMk/>
            <pc:sldMk cId="2360132139" sldId="298"/>
            <ac:picMk id="1040" creationId="{3180361A-6000-4BA4-A994-539620FF8764}"/>
          </ac:picMkLst>
        </pc:picChg>
        <pc:picChg chg="add mod">
          <ac:chgData name="河原 佑香" userId="a5f00a335f907aa0" providerId="LiveId" clId="{7360C65D-A36B-4F1D-8175-20FF97E60884}" dt="2021-10-15T14:30:03.358" v="162" actId="1076"/>
          <ac:picMkLst>
            <pc:docMk/>
            <pc:sldMk cId="2360132139" sldId="298"/>
            <ac:picMk id="1042" creationId="{8C90F2CF-A40D-412C-A0DE-61E686D59805}"/>
          </ac:picMkLst>
        </pc:picChg>
        <pc:picChg chg="add mod">
          <ac:chgData name="河原 佑香" userId="a5f00a335f907aa0" providerId="LiveId" clId="{7360C65D-A36B-4F1D-8175-20FF97E60884}" dt="2021-10-15T14:30:47.626" v="168" actId="14100"/>
          <ac:picMkLst>
            <pc:docMk/>
            <pc:sldMk cId="2360132139" sldId="298"/>
            <ac:picMk id="1044" creationId="{57FE4930-E45D-4423-AC3E-FA425BC5F3B6}"/>
          </ac:picMkLst>
        </pc:picChg>
        <pc:picChg chg="add del mod">
          <ac:chgData name="河原 佑香" userId="a5f00a335f907aa0" providerId="LiveId" clId="{7360C65D-A36B-4F1D-8175-20FF97E60884}" dt="2021-10-15T14:32:18.456" v="178" actId="478"/>
          <ac:picMkLst>
            <pc:docMk/>
            <pc:sldMk cId="2360132139" sldId="298"/>
            <ac:picMk id="1046" creationId="{D4D27D3D-D1C7-4E95-87E2-25FE68AE7B81}"/>
          </ac:picMkLst>
        </pc:picChg>
        <pc:picChg chg="add mod">
          <ac:chgData name="河原 佑香" userId="a5f00a335f907aa0" providerId="LiveId" clId="{7360C65D-A36B-4F1D-8175-20FF97E60884}" dt="2021-10-15T14:33:35.228" v="181" actId="14100"/>
          <ac:picMkLst>
            <pc:docMk/>
            <pc:sldMk cId="2360132139" sldId="298"/>
            <ac:picMk id="1048" creationId="{BE291430-FFB2-4C9D-906F-C3A795C54626}"/>
          </ac:picMkLst>
        </pc:picChg>
      </pc:sldChg>
      <pc:sldMasterChg chg="modSldLayout">
        <pc:chgData name="河原 佑香" userId="a5f00a335f907aa0" providerId="LiveId" clId="{7360C65D-A36B-4F1D-8175-20FF97E60884}" dt="2021-10-15T07:37:33.472" v="1" actId="14100"/>
        <pc:sldMasterMkLst>
          <pc:docMk/>
          <pc:sldMasterMk cId="2056886707" sldId="2147483648"/>
        </pc:sldMasterMkLst>
        <pc:sldLayoutChg chg="modSp mod">
          <pc:chgData name="河原 佑香" userId="a5f00a335f907aa0" providerId="LiveId" clId="{7360C65D-A36B-4F1D-8175-20FF97E60884}" dt="2021-10-15T07:37:33.472" v="1" actId="14100"/>
          <pc:sldLayoutMkLst>
            <pc:docMk/>
            <pc:sldMasterMk cId="2056886707" sldId="2147483648"/>
            <pc:sldLayoutMk cId="4044866860" sldId="2147483655"/>
          </pc:sldLayoutMkLst>
          <pc:picChg chg="mod">
            <ac:chgData name="河原 佑香" userId="a5f00a335f907aa0" providerId="LiveId" clId="{7360C65D-A36B-4F1D-8175-20FF97E60884}" dt="2021-10-15T07:37:33.472" v="1" actId="14100"/>
            <ac:picMkLst>
              <pc:docMk/>
              <pc:sldMasterMk cId="2056886707" sldId="2147483648"/>
              <pc:sldLayoutMk cId="4044866860" sldId="2147483655"/>
              <ac:picMk id="5"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B8F1C399-E878-4194-B0CC-8824EDAF1A3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1ACE3A14-FA8B-479B-9B2F-E67E7E148B3B}"/>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89330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AFEEF45-352D-4C01-A04F-BF5FB4485D49}"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BC49065-AFAC-4308-891C-553880847D42}" type="slidenum">
              <a:rPr kumimoji="1" lang="ja-JP" altLang="en-US" smtClean="0"/>
              <a:t>‹#›</a:t>
            </a:fld>
            <a:endParaRPr kumimoji="1" lang="ja-JP" altLang="en-US"/>
          </a:p>
        </p:txBody>
      </p:sp>
    </p:spTree>
    <p:extLst>
      <p:ext uri="{BB962C8B-B14F-4D97-AF65-F5344CB8AC3E}">
        <p14:creationId xmlns:p14="http://schemas.microsoft.com/office/powerpoint/2010/main" val="28143323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では最後に、一人一人ができることを考えてみましょう。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1</a:t>
            </a:fld>
            <a:endParaRPr kumimoji="1" lang="ja-JP" altLang="en-US"/>
          </a:p>
        </p:txBody>
      </p:sp>
    </p:spTree>
    <p:extLst>
      <p:ext uri="{BB962C8B-B14F-4D97-AF65-F5344CB8AC3E}">
        <p14:creationId xmlns:p14="http://schemas.microsoft.com/office/powerpoint/2010/main" val="371503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10</a:t>
            </a:fld>
            <a:endParaRPr kumimoji="1" lang="ja-JP" altLang="en-US"/>
          </a:p>
        </p:txBody>
      </p:sp>
    </p:spTree>
    <p:extLst>
      <p:ext uri="{BB962C8B-B14F-4D97-AF65-F5344CB8AC3E}">
        <p14:creationId xmlns:p14="http://schemas.microsoft.com/office/powerpoint/2010/main" val="26933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ここまでで多く示した問題に対して、</a:t>
            </a:r>
          </a:p>
          <a:p>
            <a:r>
              <a:rPr kumimoji="1" lang="ja-JP" altLang="en-US" dirty="0" smtClean="0"/>
              <a:t>より良い社会をつくるために、消費行動を通して、積極的に社会に参画をする消費者を「消費者市民」と呼ばれます。</a:t>
            </a:r>
          </a:p>
          <a:p>
            <a:r>
              <a:rPr kumimoji="1" lang="ja-JP" altLang="en-US" dirty="0" smtClean="0"/>
              <a:t>私たち一人一人には、消費者市民として生活の中でエシカル消費を実践していくことで</a:t>
            </a:r>
          </a:p>
          <a:p>
            <a:r>
              <a:rPr kumimoji="1" lang="ja-JP" altLang="en-US" dirty="0" smtClean="0"/>
              <a:t>持続可能な社会を築いていくことができる力があります。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2</a:t>
            </a:fld>
            <a:endParaRPr kumimoji="1" lang="ja-JP" altLang="en-US"/>
          </a:p>
        </p:txBody>
      </p:sp>
    </p:spTree>
    <p:extLst>
      <p:ext uri="{BB962C8B-B14F-4D97-AF65-F5344CB8AC3E}">
        <p14:creationId xmlns:p14="http://schemas.microsoft.com/office/powerpoint/2010/main" val="335954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では私たちは消費者市民として、社会のことを考えて、どんな行動ができるでしょうか？</a:t>
            </a:r>
          </a:p>
          <a:p>
            <a:endParaRPr kumimoji="1" lang="ja-JP" altLang="en-US" dirty="0" smtClean="0"/>
          </a:p>
          <a:p>
            <a:r>
              <a:rPr kumimoji="1" lang="ja-JP" altLang="en-US" dirty="0" smtClean="0"/>
              <a:t>まずは買い物をする際に、人・社会・環境に配慮した“エシカル（倫理的）”な選択を心がけるということができます。</a:t>
            </a:r>
          </a:p>
          <a:p>
            <a:r>
              <a:rPr kumimoji="1" lang="ja-JP" altLang="en-US" dirty="0" smtClean="0"/>
              <a:t>使い切ることができる分を買ったり、お店の廃棄につながらないように食べ物は陳列棚の手前にある商品を選んだりといったことですね。</a:t>
            </a:r>
          </a:p>
          <a:p>
            <a:endParaRPr kumimoji="1" lang="ja-JP" altLang="en-US" dirty="0" smtClean="0"/>
          </a:p>
          <a:p>
            <a:r>
              <a:rPr kumimoji="1" lang="ja-JP" altLang="en-US" dirty="0" smtClean="0"/>
              <a:t>それから消費者の選択は、「どんな商品が選ばれるのか（どんな商品を作ると売れるのか）」を、企業に伝えることになります。</a:t>
            </a:r>
          </a:p>
          <a:p>
            <a:r>
              <a:rPr kumimoji="1" lang="ja-JP" altLang="en-US" dirty="0" smtClean="0"/>
              <a:t>消費者が人や環境に配慮された商品を選ぶと、企業はそういった商品の生産を増やします。</a:t>
            </a:r>
          </a:p>
          <a:p>
            <a:r>
              <a:rPr kumimoji="1" lang="ja-JP" altLang="en-US" dirty="0" smtClean="0"/>
              <a:t>消費者がエシカルな選択を心がけることによって、今日最初に話した多くの問題を引き起こしている生産と消費のあり方を変え、持続可能な社会をつくっていくことにつながります。</a:t>
            </a:r>
          </a:p>
          <a:p>
            <a:endParaRPr kumimoji="1" lang="ja-JP" altLang="en-US" dirty="0" smtClean="0"/>
          </a:p>
          <a:p>
            <a:r>
              <a:rPr kumimoji="1" lang="en-US" altLang="ja-JP" dirty="0" smtClean="0"/>
              <a:t>※</a:t>
            </a:r>
            <a:r>
              <a:rPr kumimoji="1" lang="ja-JP" altLang="en-US" dirty="0" smtClean="0"/>
              <a:t>フェアトレード（</a:t>
            </a:r>
            <a:r>
              <a:rPr kumimoji="1" lang="en-US" altLang="ja-JP" dirty="0" smtClean="0"/>
              <a:t>Fairtrade</a:t>
            </a:r>
            <a:r>
              <a:rPr kumimoji="1" lang="ja-JP" altLang="en-US" dirty="0" smtClean="0"/>
              <a:t>＝公正な貿易）</a:t>
            </a:r>
            <a:r>
              <a:rPr kumimoji="1" lang="en-US" altLang="ja-JP" dirty="0" smtClean="0"/>
              <a:t>…</a:t>
            </a:r>
            <a:r>
              <a:rPr kumimoji="1" lang="ja-JP" altLang="en-US" dirty="0" smtClean="0"/>
              <a:t>開発途上国の生産者の生活改善と自立をめざし、開発途上国でつくられた原料・商品を適正な価格で取引をおこなう貿易のしくみ。</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3</a:t>
            </a:fld>
            <a:endParaRPr kumimoji="1" lang="ja-JP" altLang="en-US"/>
          </a:p>
        </p:txBody>
      </p:sp>
    </p:spTree>
    <p:extLst>
      <p:ext uri="{BB962C8B-B14F-4D97-AF65-F5344CB8AC3E}">
        <p14:creationId xmlns:p14="http://schemas.microsoft.com/office/powerpoint/2010/main" val="386665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この他にも、有限な資源を過剰に消費・廃棄しないために</a:t>
            </a:r>
          </a:p>
          <a:p>
            <a:r>
              <a:rPr kumimoji="1" lang="ja-JP" altLang="en-US" dirty="0" smtClean="0"/>
              <a:t>「もったいない」を心がけることもできますね。</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4</a:t>
            </a:fld>
            <a:endParaRPr kumimoji="1" lang="ja-JP" altLang="en-US"/>
          </a:p>
        </p:txBody>
      </p:sp>
    </p:spTree>
    <p:extLst>
      <p:ext uri="{BB962C8B-B14F-4D97-AF65-F5344CB8AC3E}">
        <p14:creationId xmlns:p14="http://schemas.microsoft.com/office/powerpoint/2010/main" val="257816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さらに、より社会づくりに関わっていくためにできることもあります。</a:t>
            </a:r>
          </a:p>
          <a:p>
            <a:r>
              <a:rPr kumimoji="1" lang="ja-JP" altLang="en-US" dirty="0" smtClean="0"/>
              <a:t>まわりの人にエシカル消費を広めて仲間を作る、地域の中で活動をする、持続可能な社会づくりの政策を行おうとする政治家に投票するといったものがあるでしょう。</a:t>
            </a:r>
          </a:p>
          <a:p>
            <a:r>
              <a:rPr kumimoji="1" lang="ja-JP" altLang="en-US" dirty="0" smtClean="0"/>
              <a:t>また、お店や企業に「環境にやさしい商品を置いてほしい・作ってほしい」といった声を届けたり、行政に働きかけることも有効です。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5</a:t>
            </a:fld>
            <a:endParaRPr kumimoji="1" lang="ja-JP" altLang="en-US"/>
          </a:p>
        </p:txBody>
      </p:sp>
    </p:spTree>
    <p:extLst>
      <p:ext uri="{BB962C8B-B14F-4D97-AF65-F5344CB8AC3E}">
        <p14:creationId xmlns:p14="http://schemas.microsoft.com/office/powerpoint/2010/main" val="420738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持続可能な社会を作るためには、色んな人と「協働」することが不可欠です。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自分から協力を投げかけるだけではなく、今ある協働の輪に参加していくこともできますね。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広島県では、瀬戸内海を囲む他府県と協力しながら</a:t>
            </a:r>
            <a:r>
              <a:rPr kumimoji="1" lang="en-US" altLang="ja-JP" dirty="0" smtClean="0"/>
              <a:t>2050</a:t>
            </a:r>
            <a:r>
              <a:rPr kumimoji="1" lang="ja-JP" altLang="en-US" dirty="0" smtClean="0"/>
              <a:t>年までに海洋プラスチックごみの量をゼロにするという目標を掲げています。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行政、企業、市民が一体となって協力していくための体制として</a:t>
            </a:r>
            <a:r>
              <a:rPr kumimoji="1" lang="en-US" altLang="ja-JP" dirty="0" smtClean="0"/>
              <a:t>｢GREEN SEA </a:t>
            </a:r>
            <a:r>
              <a:rPr kumimoji="1" lang="ja-JP" altLang="en-US" dirty="0" smtClean="0"/>
              <a:t>瀬戸内ひろしま･プラットフォーム（略称：</a:t>
            </a:r>
            <a:r>
              <a:rPr kumimoji="1" lang="en-US" altLang="ja-JP" dirty="0" smtClean="0"/>
              <a:t>GSHIP</a:t>
            </a:r>
            <a:r>
              <a:rPr kumimoji="1" lang="ja-JP" altLang="en-US" dirty="0" smtClean="0"/>
              <a:t>ｼﾞｰｼｯﾌﾟ）</a:t>
            </a:r>
            <a:r>
              <a:rPr kumimoji="1" lang="en-US" altLang="ja-JP" dirty="0" smtClean="0"/>
              <a:t>｣</a:t>
            </a:r>
            <a:r>
              <a:rPr kumimoji="1" lang="ja-JP" altLang="en-US" dirty="0" smtClean="0"/>
              <a:t>を設立し、様々な取組を行っています。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このような取組に参加することで、県民一丸となった社会づくりを行っていくことができるでしょう。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6</a:t>
            </a:fld>
            <a:endParaRPr kumimoji="1" lang="ja-JP" altLang="en-US"/>
          </a:p>
        </p:txBody>
      </p:sp>
    </p:spTree>
    <p:extLst>
      <p:ext uri="{BB962C8B-B14F-4D97-AF65-F5344CB8AC3E}">
        <p14:creationId xmlns:p14="http://schemas.microsoft.com/office/powerpoint/2010/main" val="98070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0" dirty="0" smtClean="0"/>
              <a:t>GSHIP</a:t>
            </a:r>
            <a:r>
              <a:rPr kumimoji="1" lang="ja-JP" altLang="en-US" b="0" dirty="0" smtClean="0"/>
              <a:t>会員企業が行っている取組の内容</a:t>
            </a:r>
          </a:p>
          <a:p>
            <a:r>
              <a:rPr kumimoji="1" lang="ja-JP" altLang="en-US" b="0" dirty="0" smtClean="0"/>
              <a:t>＜ペットボトルの自動回収＞</a:t>
            </a:r>
          </a:p>
          <a:p>
            <a:r>
              <a:rPr kumimoji="1" lang="ja-JP" altLang="en-US" b="0" dirty="0" smtClean="0"/>
              <a:t>・限りある資源の有効活用を進め，瀬戸内海の海洋プラスチックごみを削減していくため，広島県，日本財団，㈱セブン－イレブン・ジャパンは，広島市の協力のもと，県内のセブン－イレブン店舗に「ペットボトル回収機」を設置しています。</a:t>
            </a:r>
          </a:p>
          <a:p>
            <a:r>
              <a:rPr kumimoji="1" lang="ja-JP" altLang="en-US" b="0" dirty="0" smtClean="0"/>
              <a:t>・「ペットボトル回収機」にペットボトルを入れると，ポイントが付与（５本につき１ポイント）されます。</a:t>
            </a:r>
          </a:p>
          <a:p>
            <a:r>
              <a:rPr kumimoji="1" lang="ja-JP" altLang="en-US" b="0" dirty="0" smtClean="0"/>
              <a:t>・令和３年</a:t>
            </a:r>
            <a:r>
              <a:rPr kumimoji="1" lang="en-US" altLang="ja-JP" b="0" dirty="0" smtClean="0"/>
              <a:t>10</a:t>
            </a:r>
            <a:r>
              <a:rPr kumimoji="1" lang="ja-JP" altLang="en-US" b="0" dirty="0" smtClean="0"/>
              <a:t>月</a:t>
            </a:r>
            <a:r>
              <a:rPr kumimoji="1" lang="en-US" altLang="ja-JP" b="0" dirty="0" smtClean="0"/>
              <a:t>22</a:t>
            </a:r>
            <a:r>
              <a:rPr kumimoji="1" lang="ja-JP" altLang="en-US" b="0" dirty="0" smtClean="0"/>
              <a:t>日から順次スタートし，令和３年度中に広島市内</a:t>
            </a:r>
            <a:r>
              <a:rPr kumimoji="1" lang="en-US" altLang="ja-JP" b="0" dirty="0" smtClean="0"/>
              <a:t>120</a:t>
            </a:r>
            <a:r>
              <a:rPr kumimoji="1" lang="ja-JP" altLang="en-US" b="0" dirty="0" smtClean="0"/>
              <a:t>店舗に設置します。ペットボトルを資源とするため，皆様には，①キャップとラベルをはがす，②軽くゆすぐ　といったことを回収機に入れる前にお願いします。</a:t>
            </a:r>
          </a:p>
          <a:p>
            <a:r>
              <a:rPr kumimoji="1" lang="ja-JP" altLang="en-US" b="0" dirty="0" smtClean="0"/>
              <a:t>＜環境に配慮した製品の選択＞</a:t>
            </a:r>
          </a:p>
          <a:p>
            <a:r>
              <a:rPr kumimoji="1" lang="ja-JP" altLang="en-US" b="0" dirty="0" smtClean="0"/>
              <a:t>・商品等を選ぶときには，バガス，紙，生分解性プラスチック，リサイクルトレーなど環境に配慮した製品を選んでプラスチックの使用量を削減していきましょう。</a:t>
            </a:r>
          </a:p>
          <a:p>
            <a:r>
              <a:rPr kumimoji="1" lang="ja-JP" altLang="en-US" b="0" dirty="0" smtClean="0"/>
              <a:t>・ </a:t>
            </a:r>
            <a:r>
              <a:rPr kumimoji="1" lang="en-US" altLang="ja-JP" b="0" dirty="0" smtClean="0"/>
              <a:t>GSHIP</a:t>
            </a:r>
            <a:r>
              <a:rPr kumimoji="1" lang="ja-JP" altLang="en-US" b="0" dirty="0" smtClean="0"/>
              <a:t>では，ワンウェイプラスチックの削減やプラスチック代替素材の利用，こうした（環境に配慮した製品選択の）取組を皆に知ってもらえるよう具体的な方法を考えているとことです。</a:t>
            </a:r>
          </a:p>
          <a:p>
            <a:r>
              <a:rPr kumimoji="1" lang="ja-JP" altLang="en-US" b="0" dirty="0" smtClean="0"/>
              <a:t>＜海岸清掃＞</a:t>
            </a:r>
          </a:p>
          <a:p>
            <a:r>
              <a:rPr kumimoji="1" lang="ja-JP" altLang="en-US" b="0" dirty="0" smtClean="0"/>
              <a:t>・日本財団等の協力のもと，</a:t>
            </a:r>
            <a:r>
              <a:rPr kumimoji="1" lang="en-US" altLang="ja-JP" b="0" dirty="0" smtClean="0"/>
              <a:t>GSHIP</a:t>
            </a:r>
            <a:r>
              <a:rPr kumimoji="1" lang="ja-JP" altLang="en-US" b="0" dirty="0" smtClean="0"/>
              <a:t>会員と地域の清掃活動団体とをマッチングして，海岸清掃を実施しています。</a:t>
            </a:r>
          </a:p>
          <a:p>
            <a:r>
              <a:rPr kumimoji="1" lang="ja-JP" altLang="en-US" b="0" dirty="0" smtClean="0"/>
              <a:t>・令和３年度は，</a:t>
            </a:r>
            <a:r>
              <a:rPr kumimoji="1" lang="en-US" altLang="ja-JP" b="0" dirty="0" smtClean="0"/>
              <a:t>10</a:t>
            </a:r>
            <a:r>
              <a:rPr kumimoji="1" lang="ja-JP" altLang="en-US" b="0" dirty="0" smtClean="0"/>
              <a:t>月と</a:t>
            </a:r>
            <a:r>
              <a:rPr kumimoji="1" lang="en-US" altLang="ja-JP" b="0" dirty="0" smtClean="0"/>
              <a:t>11</a:t>
            </a:r>
            <a:r>
              <a:rPr kumimoji="1" lang="ja-JP" altLang="en-US" b="0" dirty="0" smtClean="0"/>
              <a:t>月の各１日，宮島の包ヶ浦海岸で清掃活動を行い，</a:t>
            </a:r>
            <a:r>
              <a:rPr kumimoji="1" lang="en-US" altLang="ja-JP" b="0" dirty="0" smtClean="0"/>
              <a:t>GSHIP</a:t>
            </a:r>
            <a:r>
              <a:rPr kumimoji="1" lang="ja-JP" altLang="en-US" b="0" dirty="0" smtClean="0"/>
              <a:t>会員延べ</a:t>
            </a:r>
            <a:r>
              <a:rPr kumimoji="1" lang="en-US" altLang="ja-JP" b="0" dirty="0" smtClean="0"/>
              <a:t>22</a:t>
            </a:r>
            <a:r>
              <a:rPr kumimoji="1" lang="ja-JP" altLang="en-US" b="0" dirty="0" smtClean="0"/>
              <a:t>社・団体，計</a:t>
            </a:r>
            <a:r>
              <a:rPr kumimoji="1" lang="en-US" altLang="ja-JP" b="0" dirty="0" smtClean="0"/>
              <a:t>223</a:t>
            </a:r>
            <a:r>
              <a:rPr kumimoji="1" lang="ja-JP" altLang="en-US" b="0" dirty="0" smtClean="0"/>
              <a:t>名が参加し，</a:t>
            </a:r>
          </a:p>
          <a:p>
            <a:r>
              <a:rPr kumimoji="1" lang="ja-JP" altLang="en-US" b="0" dirty="0" smtClean="0"/>
              <a:t>　あわせて約　</a:t>
            </a:r>
            <a:r>
              <a:rPr kumimoji="1" lang="en-US" altLang="ja-JP" b="0" dirty="0" smtClean="0"/>
              <a:t>300㎏</a:t>
            </a:r>
            <a:r>
              <a:rPr kumimoji="1" lang="ja-JP" altLang="en-US" b="0" dirty="0" smtClean="0"/>
              <a:t>弱（</a:t>
            </a:r>
            <a:r>
              <a:rPr kumimoji="1" lang="en-US" altLang="ja-JP" b="0" dirty="0" smtClean="0"/>
              <a:t>286.1kg</a:t>
            </a:r>
            <a:r>
              <a:rPr kumimoji="1" lang="ja-JP" altLang="en-US" b="0" dirty="0" smtClean="0"/>
              <a:t>）のゴミの回収を行いました。</a:t>
            </a:r>
          </a:p>
          <a:p>
            <a:r>
              <a:rPr kumimoji="1" lang="ja-JP" altLang="en-US" b="0" dirty="0" smtClean="0"/>
              <a:t>・清掃活動に併せて，漂着ゴミに関する学習会を開催し，海ゴミ問題への理解を図っています。</a:t>
            </a:r>
          </a:p>
          <a:p>
            <a:endParaRPr kumimoji="1" lang="ja-JP" altLang="en-US" b="0"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7</a:t>
            </a:fld>
            <a:endParaRPr kumimoji="1" lang="ja-JP" altLang="en-US"/>
          </a:p>
        </p:txBody>
      </p:sp>
    </p:spTree>
    <p:extLst>
      <p:ext uri="{BB962C8B-B14F-4D97-AF65-F5344CB8AC3E}">
        <p14:creationId xmlns:p14="http://schemas.microsoft.com/office/powerpoint/2010/main" val="93324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身近な生活を少し変えてみたり、社会活動に参加をしたり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私たちには色々な選択肢があります。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その中で、自分に合った方法を見つけることが、行動を起こすきっかけになるでしょう。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それでは最後に、持続可能な社会を作るために、わたしにはどんなことができそうか、一人一人考えてみてください。</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8</a:t>
            </a:fld>
            <a:endParaRPr kumimoji="1" lang="ja-JP" altLang="en-US"/>
          </a:p>
        </p:txBody>
      </p:sp>
    </p:spTree>
    <p:extLst>
      <p:ext uri="{BB962C8B-B14F-4D97-AF65-F5344CB8AC3E}">
        <p14:creationId xmlns:p14="http://schemas.microsoft.com/office/powerpoint/2010/main" val="387502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今日考えたことは、ぜひこれから実践して</a:t>
            </a:r>
          </a:p>
          <a:p>
            <a:r>
              <a:rPr kumimoji="1" lang="ja-JP" altLang="en-US" dirty="0" smtClean="0"/>
              <a:t>広島発のエシカル消費を始めてみてください。</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9</a:t>
            </a:fld>
            <a:endParaRPr kumimoji="1" lang="ja-JP" altLang="en-US"/>
          </a:p>
        </p:txBody>
      </p:sp>
    </p:spTree>
    <p:extLst>
      <p:ext uri="{BB962C8B-B14F-4D97-AF65-F5344CB8AC3E}">
        <p14:creationId xmlns:p14="http://schemas.microsoft.com/office/powerpoint/2010/main" val="65140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73141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970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1806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633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7155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029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147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4693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8352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166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93212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85F48C-3020-4CF8-9A86-061A3F14DEDA}"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4398D6-595B-4404-A26D-43AA3A9CFC9F}" type="slidenum">
              <a:rPr kumimoji="1" lang="ja-JP" altLang="en-US" smtClean="0"/>
              <a:t>‹#›</a:t>
            </a:fld>
            <a:endParaRPr kumimoji="1" lang="ja-JP" altLang="en-US"/>
          </a:p>
        </p:txBody>
      </p:sp>
    </p:spTree>
    <p:extLst>
      <p:ext uri="{BB962C8B-B14F-4D97-AF65-F5344CB8AC3E}">
        <p14:creationId xmlns:p14="http://schemas.microsoft.com/office/powerpoint/2010/main" val="3234141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48259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3"/>
            <a:ext cx="12192000" cy="626466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76234" y="6600311"/>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pic>
        <p:nvPicPr>
          <p:cNvPr id="47" name="図 46"/>
          <p:cNvPicPr>
            <a:picLocks noChangeAspect="1"/>
          </p:cNvPicPr>
          <p:nvPr userDrawn="1"/>
        </p:nvPicPr>
        <p:blipFill rotWithShape="1">
          <a:blip r:embed="rId3"/>
          <a:srcRect r="40382" b="-8963"/>
          <a:stretch/>
        </p:blipFill>
        <p:spPr>
          <a:xfrm>
            <a:off x="8668192" y="6615140"/>
            <a:ext cx="3536508" cy="179360"/>
          </a:xfrm>
          <a:prstGeom prst="rect">
            <a:avLst/>
          </a:prstGeom>
        </p:spPr>
      </p:pic>
      <p:pic>
        <p:nvPicPr>
          <p:cNvPr id="48" name="図 47"/>
          <p:cNvPicPr>
            <a:picLocks noChangeAspect="1"/>
          </p:cNvPicPr>
          <p:nvPr userDrawn="1"/>
        </p:nvPicPr>
        <p:blipFill rotWithShape="1">
          <a:blip r:embed="rId3"/>
          <a:srcRect l="16482"/>
          <a:stretch/>
        </p:blipFill>
        <p:spPr>
          <a:xfrm>
            <a:off x="-15876" y="6599119"/>
            <a:ext cx="4954241" cy="164606"/>
          </a:xfrm>
          <a:prstGeom prst="rect">
            <a:avLst/>
          </a:prstGeom>
        </p:spPr>
      </p:pic>
    </p:spTree>
    <p:extLst>
      <p:ext uri="{BB962C8B-B14F-4D97-AF65-F5344CB8AC3E}">
        <p14:creationId xmlns:p14="http://schemas.microsoft.com/office/powerpoint/2010/main" val="1803980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2"/>
            <a:ext cx="12192000" cy="65223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spTree>
    <p:extLst>
      <p:ext uri="{BB962C8B-B14F-4D97-AF65-F5344CB8AC3E}">
        <p14:creationId xmlns:p14="http://schemas.microsoft.com/office/powerpoint/2010/main" val="2139134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0" y="12700"/>
            <a:ext cx="12192000" cy="165138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165982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1674649"/>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1658628"/>
            <a:ext cx="4954241" cy="164606"/>
          </a:xfrm>
          <a:prstGeom prst="rect">
            <a:avLst/>
          </a:prstGeom>
        </p:spPr>
      </p:pic>
    </p:spTree>
    <p:extLst>
      <p:ext uri="{BB962C8B-B14F-4D97-AF65-F5344CB8AC3E}">
        <p14:creationId xmlns:p14="http://schemas.microsoft.com/office/powerpoint/2010/main" val="1681843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12700" y="-68240"/>
            <a:ext cx="12192000" cy="103723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977429"/>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992258"/>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976237"/>
            <a:ext cx="4954241" cy="164606"/>
          </a:xfrm>
          <a:prstGeom prst="rect">
            <a:avLst/>
          </a:prstGeom>
        </p:spPr>
      </p:pic>
    </p:spTree>
    <p:extLst>
      <p:ext uri="{BB962C8B-B14F-4D97-AF65-F5344CB8AC3E}">
        <p14:creationId xmlns:p14="http://schemas.microsoft.com/office/powerpoint/2010/main" val="1430879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28576" y="0"/>
            <a:ext cx="12233276" cy="75062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759062"/>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760243"/>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771518"/>
            <a:ext cx="4954241" cy="164606"/>
          </a:xfrm>
          <a:prstGeom prst="rect">
            <a:avLst/>
          </a:prstGeom>
        </p:spPr>
      </p:pic>
    </p:spTree>
    <p:extLst>
      <p:ext uri="{BB962C8B-B14F-4D97-AF65-F5344CB8AC3E}">
        <p14:creationId xmlns:p14="http://schemas.microsoft.com/office/powerpoint/2010/main" val="4106327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5537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8532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68517464"/>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81" r:id="rId4"/>
    <p:sldLayoutId id="2147483680" r:id="rId5"/>
    <p:sldLayoutId id="2147483678" r:id="rId6"/>
    <p:sldLayoutId id="2147483679" r:id="rId7"/>
  </p:sldLayoutIdLst>
  <p:hf hdr="0" ftr="0" dt="0"/>
  <p:txStyles>
    <p:titleStyle>
      <a:lvl1pPr algn="l" defTabSz="914400" rtl="0" eaLnBrk="1" latinLnBrk="0" hangingPunct="1">
        <a:lnSpc>
          <a:spcPct val="90000"/>
        </a:lnSpc>
        <a:spcBef>
          <a:spcPct val="0"/>
        </a:spcBef>
        <a:buNone/>
        <a:defRPr kumimoji="1" sz="40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81776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t="18814" b="664"/>
          <a:stretch/>
        </p:blipFill>
        <p:spPr>
          <a:xfrm>
            <a:off x="0" y="-38100"/>
            <a:ext cx="12190745" cy="6934200"/>
          </a:xfrm>
          <a:prstGeom prst="rect">
            <a:avLst/>
          </a:prstGeom>
        </p:spPr>
      </p:pic>
      <p:sp>
        <p:nvSpPr>
          <p:cNvPr id="5" name="正方形/長方形 4"/>
          <p:cNvSpPr/>
          <p:nvPr/>
        </p:nvSpPr>
        <p:spPr>
          <a:xfrm>
            <a:off x="5519106" y="546724"/>
            <a:ext cx="1343638" cy="1862048"/>
          </a:xfrm>
          <a:prstGeom prst="rect">
            <a:avLst/>
          </a:prstGeom>
        </p:spPr>
        <p:txBody>
          <a:bodyPr wrap="none">
            <a:spAutoFit/>
          </a:bodyPr>
          <a:lstStyle/>
          <a:p>
            <a:r>
              <a:rPr lang="ja-JP" altLang="en-US" sz="11500" b="1" spc="300" dirty="0">
                <a:ln w="3175">
                  <a:noFill/>
                </a:ln>
                <a:gradFill>
                  <a:gsLst>
                    <a:gs pos="23000">
                      <a:srgbClr val="194453"/>
                    </a:gs>
                    <a:gs pos="100000">
                      <a:srgbClr val="296C85"/>
                    </a:gs>
                    <a:gs pos="52000">
                      <a:srgbClr val="29809F"/>
                    </a:gs>
                  </a:gsLst>
                  <a:lin ang="5400000" scaled="1"/>
                </a:gradFill>
                <a:latin typeface="BIZ UDPゴシック" panose="020B0400000000000000" pitchFamily="50" charset="-128"/>
                <a:ea typeface="BIZ UDPゴシック" panose="020B0400000000000000" pitchFamily="50" charset="-128"/>
                <a:cs typeface="源柔ゴシックL Bold" panose="020B0602020203020207" pitchFamily="50" charset="-128"/>
              </a:rPr>
              <a:t>３</a:t>
            </a:r>
            <a:endParaRPr lang="ja-JP" altLang="en-US" sz="3200" b="1" dirty="0">
              <a:gradFill>
                <a:gsLst>
                  <a:gs pos="23000">
                    <a:srgbClr val="194453"/>
                  </a:gs>
                  <a:gs pos="100000">
                    <a:srgbClr val="296C85"/>
                  </a:gs>
                  <a:gs pos="52000">
                    <a:srgbClr val="29809F"/>
                  </a:gs>
                </a:gsLst>
                <a:lin ang="5400000" scaled="1"/>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p:txBody>
      </p:sp>
      <p:sp>
        <p:nvSpPr>
          <p:cNvPr id="6" name="正方形/長方形 5"/>
          <p:cNvSpPr/>
          <p:nvPr/>
        </p:nvSpPr>
        <p:spPr>
          <a:xfrm>
            <a:off x="1328057" y="2408772"/>
            <a:ext cx="9533379" cy="2308324"/>
          </a:xfrm>
          <a:prstGeom prst="rect">
            <a:avLst/>
          </a:prstGeom>
        </p:spPr>
        <p:txBody>
          <a:bodyPr wrap="none">
            <a:spAutoFit/>
          </a:bodyPr>
          <a:lstStyle/>
          <a:p>
            <a:pPr algn="ctr"/>
            <a:r>
              <a:rPr lang="ja-JP" altLang="en-US" sz="7200" b="1" spc="300" dirty="0" smtClean="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わたしにできることを</a:t>
            </a:r>
            <a:endParaRPr lang="en-US" altLang="ja-JP" sz="7200" b="1" spc="300" dirty="0" smtClean="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a:p>
            <a:pPr algn="ctr"/>
            <a:r>
              <a:rPr lang="ja-JP" altLang="en-US" sz="7200" b="1" spc="300" dirty="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考えよう</a:t>
            </a:r>
            <a:endParaRPr lang="ja-JP" altLang="en-US" b="1" dirty="0">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p:txBody>
      </p:sp>
    </p:spTree>
    <p:extLst>
      <p:ext uri="{BB962C8B-B14F-4D97-AF65-F5344CB8AC3E}">
        <p14:creationId xmlns:p14="http://schemas.microsoft.com/office/powerpoint/2010/main" val="360700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09856" y="2780859"/>
            <a:ext cx="6364243" cy="1822037"/>
          </a:xfrm>
          <a:prstGeom prst="rect">
            <a:avLst/>
          </a:prstGeom>
          <a:noFill/>
        </p:spPr>
        <p:txBody>
          <a:bodyPr wrap="none" rtlCol="0">
            <a:spAutoFit/>
          </a:bodyPr>
          <a:lstStyle/>
          <a:p>
            <a:pPr>
              <a:lnSpc>
                <a:spcPct val="200000"/>
              </a:lnSpc>
            </a:pPr>
            <a:r>
              <a:rPr kumimoji="1" lang="ja-JP" altLang="en-US" sz="2000" b="1" dirty="0" smtClean="0">
                <a:solidFill>
                  <a:srgbClr val="203864"/>
                </a:solidFill>
                <a:latin typeface="Meiryo UI" panose="020B0604030504040204" pitchFamily="50" charset="-128"/>
                <a:ea typeface="Meiryo UI" panose="020B0604030504040204" pitchFamily="50" charset="-128"/>
              </a:rPr>
              <a:t>企画・著作　　 　広島県</a:t>
            </a:r>
            <a:endParaRPr kumimoji="1" lang="en-US" altLang="ja-JP" sz="2000" b="1" dirty="0" smtClean="0">
              <a:solidFill>
                <a:srgbClr val="203864"/>
              </a:solidFill>
              <a:latin typeface="Meiryo UI" panose="020B0604030504040204" pitchFamily="50" charset="-128"/>
              <a:ea typeface="Meiryo UI" panose="020B0604030504040204" pitchFamily="50" charset="-128"/>
            </a:endParaRPr>
          </a:p>
          <a:p>
            <a:pPr>
              <a:lnSpc>
                <a:spcPct val="200000"/>
              </a:lnSpc>
            </a:pPr>
            <a:r>
              <a:rPr lang="ja-JP" altLang="en-US" sz="2000" b="1" dirty="0" smtClean="0">
                <a:solidFill>
                  <a:srgbClr val="203864"/>
                </a:solidFill>
                <a:latin typeface="Meiryo UI" panose="020B0604030504040204" pitchFamily="50" charset="-128"/>
                <a:ea typeface="Meiryo UI" panose="020B0604030504040204" pitchFamily="50" charset="-128"/>
              </a:rPr>
              <a:t>協　　　　力　　　一般財団法人　広島県環境保健協会</a:t>
            </a:r>
            <a:endParaRPr lang="en-US" altLang="ja-JP" sz="2000" b="1" dirty="0" smtClean="0">
              <a:solidFill>
                <a:srgbClr val="203864"/>
              </a:solidFill>
              <a:latin typeface="Meiryo UI" panose="020B0604030504040204" pitchFamily="50" charset="-128"/>
              <a:ea typeface="Meiryo UI" panose="020B0604030504040204" pitchFamily="50" charset="-128"/>
            </a:endParaRPr>
          </a:p>
          <a:p>
            <a:pPr>
              <a:lnSpc>
                <a:spcPct val="200000"/>
              </a:lnSpc>
            </a:pPr>
            <a:r>
              <a:rPr kumimoji="1" lang="ja-JP" altLang="en-US" sz="2000" b="1" dirty="0" smtClean="0">
                <a:solidFill>
                  <a:srgbClr val="203864"/>
                </a:solidFill>
                <a:latin typeface="Meiryo UI" panose="020B0604030504040204" pitchFamily="50" charset="-128"/>
                <a:ea typeface="Meiryo UI" panose="020B0604030504040204" pitchFamily="50" charset="-128"/>
              </a:rPr>
              <a:t>制　　　　作　　　公益財団法人　消費者教育支援センター</a:t>
            </a:r>
            <a:endParaRPr kumimoji="1" lang="ja-JP" altLang="en-US" sz="2000" b="1" dirty="0">
              <a:solidFill>
                <a:srgbClr val="203864"/>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245" y="5423629"/>
            <a:ext cx="1169858" cy="1245748"/>
          </a:xfrm>
          <a:prstGeom prst="rect">
            <a:avLst/>
          </a:prstGeom>
        </p:spPr>
      </p:pic>
    </p:spTree>
    <p:extLst>
      <p:ext uri="{BB962C8B-B14F-4D97-AF65-F5344CB8AC3E}">
        <p14:creationId xmlns:p14="http://schemas.microsoft.com/office/powerpoint/2010/main" val="395625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58828" y="2173156"/>
            <a:ext cx="10887740" cy="3170099"/>
          </a:xfrm>
          <a:prstGeom prst="rect">
            <a:avLst/>
          </a:prstGeom>
        </p:spPr>
        <p:txBody>
          <a:bodyPr wrap="square">
            <a:spAutoFit/>
          </a:bodyPr>
          <a:lstStyle/>
          <a:p>
            <a:pPr lvl="0"/>
            <a:r>
              <a:rPr lang="ja-JP" altLang="en-US" sz="2000" b="1" dirty="0">
                <a:solidFill>
                  <a:prstClr val="black"/>
                </a:solidFill>
                <a:latin typeface="メイリオ" panose="020B0604030504040204" pitchFamily="50" charset="-128"/>
                <a:ea typeface="メイリオ" panose="020B0604030504040204" pitchFamily="50" charset="-128"/>
              </a:rPr>
              <a:t>「消費者市民」とは、</a:t>
            </a:r>
            <a:endParaRPr lang="en-US" altLang="ja-JP" sz="2000" b="1" dirty="0">
              <a:solidFill>
                <a:prstClr val="black"/>
              </a:solidFill>
              <a:latin typeface="メイリオ" panose="020B0604030504040204" pitchFamily="50" charset="-128"/>
              <a:ea typeface="メイリオ" panose="020B0604030504040204" pitchFamily="50" charset="-128"/>
            </a:endParaRPr>
          </a:p>
          <a:p>
            <a:pPr lvl="0"/>
            <a:endParaRPr lang="en-US" altLang="ja-JP" sz="2000" b="1" dirty="0">
              <a:solidFill>
                <a:prstClr val="black"/>
              </a:solidFill>
              <a:latin typeface="メイリオ" panose="020B0604030504040204" pitchFamily="50" charset="-128"/>
              <a:ea typeface="メイリオ" panose="020B0604030504040204" pitchFamily="50" charset="-128"/>
            </a:endParaRPr>
          </a:p>
          <a:p>
            <a:pPr lvl="0"/>
            <a:r>
              <a:rPr lang="ja-JP" altLang="en-US" sz="2000" b="1" dirty="0">
                <a:solidFill>
                  <a:prstClr val="black"/>
                </a:solidFill>
                <a:latin typeface="メイリオ" panose="020B0604030504040204" pitchFamily="50" charset="-128"/>
                <a:ea typeface="メイリオ" panose="020B0604030504040204" pitchFamily="50" charset="-128"/>
              </a:rPr>
              <a:t>消費行動を通してより良い社会をつくるために積極的に社会に参画する消費者のことです。</a:t>
            </a:r>
            <a:endParaRPr lang="en-US" altLang="ja-JP" sz="2000" b="1" dirty="0">
              <a:solidFill>
                <a:prstClr val="black"/>
              </a:solidFill>
              <a:latin typeface="メイリオ" panose="020B0604030504040204" pitchFamily="50" charset="-128"/>
              <a:ea typeface="メイリオ" panose="020B0604030504040204" pitchFamily="50" charset="-128"/>
            </a:endParaRPr>
          </a:p>
          <a:p>
            <a:pPr lvl="0"/>
            <a:endParaRPr lang="en-US" altLang="ja-JP" sz="2000" b="1" dirty="0">
              <a:solidFill>
                <a:prstClr val="black"/>
              </a:solidFill>
              <a:latin typeface="メイリオ" panose="020B0604030504040204" pitchFamily="50" charset="-128"/>
              <a:ea typeface="メイリオ" panose="020B0604030504040204" pitchFamily="50" charset="-128"/>
            </a:endParaRPr>
          </a:p>
          <a:p>
            <a:pPr lvl="0"/>
            <a:endParaRPr lang="en-US" altLang="ja-JP" sz="2000" b="1" dirty="0">
              <a:solidFill>
                <a:prstClr val="black"/>
              </a:solidFill>
              <a:latin typeface="メイリオ" panose="020B0604030504040204" pitchFamily="50" charset="-128"/>
              <a:ea typeface="メイリオ" panose="020B0604030504040204" pitchFamily="50" charset="-128"/>
            </a:endParaRPr>
          </a:p>
          <a:p>
            <a:pPr lvl="0"/>
            <a:r>
              <a:rPr lang="ja-JP" altLang="en-US" sz="2000" b="1" dirty="0">
                <a:solidFill>
                  <a:prstClr val="black"/>
                </a:solidFill>
                <a:latin typeface="メイリオ" panose="020B0604030504040204" pitchFamily="50" charset="-128"/>
                <a:ea typeface="メイリオ" panose="020B0604030504040204" pitchFamily="50" charset="-128"/>
              </a:rPr>
              <a:t>わたしたち一人ひとりが「消費者市民」として、日々の生活の中で</a:t>
            </a:r>
            <a:endParaRPr lang="en-US" altLang="ja-JP" sz="2000" b="1" dirty="0">
              <a:solidFill>
                <a:prstClr val="black"/>
              </a:solidFill>
              <a:latin typeface="メイリオ" panose="020B0604030504040204" pitchFamily="50" charset="-128"/>
              <a:ea typeface="メイリオ" panose="020B0604030504040204" pitchFamily="50" charset="-128"/>
            </a:endParaRPr>
          </a:p>
          <a:p>
            <a:pPr lvl="0"/>
            <a:endParaRPr lang="en-US" altLang="ja-JP" sz="2000" b="1" dirty="0">
              <a:solidFill>
                <a:prstClr val="black"/>
              </a:solidFill>
              <a:latin typeface="メイリオ" panose="020B0604030504040204" pitchFamily="50" charset="-128"/>
              <a:ea typeface="メイリオ" panose="020B0604030504040204" pitchFamily="50" charset="-128"/>
            </a:endParaRPr>
          </a:p>
          <a:p>
            <a:pPr lvl="0"/>
            <a:r>
              <a:rPr lang="ja-JP" altLang="en-US" sz="2000" b="1" dirty="0">
                <a:solidFill>
                  <a:prstClr val="black"/>
                </a:solidFill>
                <a:latin typeface="メイリオ" panose="020B0604030504040204" pitchFamily="50" charset="-128"/>
                <a:ea typeface="メイリオ" panose="020B0604030504040204" pitchFamily="50" charset="-128"/>
              </a:rPr>
              <a:t>エシカル消費を実践し、社会へのはたらきかけをおこなっていくことによって</a:t>
            </a:r>
            <a:endParaRPr lang="en-US" altLang="ja-JP" sz="2000" b="1" dirty="0">
              <a:solidFill>
                <a:prstClr val="black"/>
              </a:solidFill>
              <a:latin typeface="メイリオ" panose="020B0604030504040204" pitchFamily="50" charset="-128"/>
              <a:ea typeface="メイリオ" panose="020B0604030504040204" pitchFamily="50" charset="-128"/>
            </a:endParaRPr>
          </a:p>
          <a:p>
            <a:pPr lvl="0"/>
            <a:endParaRPr lang="en-US" altLang="ja-JP" sz="2000" b="1" dirty="0">
              <a:solidFill>
                <a:prstClr val="black"/>
              </a:solidFill>
              <a:latin typeface="メイリオ" panose="020B0604030504040204" pitchFamily="50" charset="-128"/>
              <a:ea typeface="メイリオ" panose="020B0604030504040204" pitchFamily="50" charset="-128"/>
            </a:endParaRPr>
          </a:p>
          <a:p>
            <a:pPr lvl="0"/>
            <a:r>
              <a:rPr lang="ja-JP" altLang="en-US" sz="2000" b="1" dirty="0">
                <a:solidFill>
                  <a:prstClr val="black"/>
                </a:solidFill>
                <a:latin typeface="メイリオ" panose="020B0604030504040204" pitchFamily="50" charset="-128"/>
                <a:ea typeface="メイリオ" panose="020B0604030504040204" pitchFamily="50" charset="-128"/>
              </a:rPr>
              <a:t>持続可能な社会を築くことができます。</a:t>
            </a:r>
            <a:endParaRPr lang="en-US" altLang="ja-JP" sz="2000" b="1" dirty="0">
              <a:solidFill>
                <a:prstClr val="black"/>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cstate="print">
            <a:clrChange>
              <a:clrFrom>
                <a:srgbClr val="C3C3C3"/>
              </a:clrFrom>
              <a:clrTo>
                <a:srgbClr val="C3C3C3">
                  <a:alpha val="0"/>
                </a:srgbClr>
              </a:clrTo>
            </a:clrChange>
            <a:extLst>
              <a:ext uri="{28A0092B-C50C-407E-A947-70E740481C1C}">
                <a14:useLocalDpi xmlns:a14="http://schemas.microsoft.com/office/drawing/2010/main" val="0"/>
              </a:ext>
            </a:extLst>
          </a:blip>
          <a:stretch>
            <a:fillRect/>
          </a:stretch>
        </p:blipFill>
        <p:spPr>
          <a:xfrm flipH="1">
            <a:off x="10355497" y="4157186"/>
            <a:ext cx="1692125" cy="2372138"/>
          </a:xfrm>
          <a:prstGeom prst="rect">
            <a:avLst/>
          </a:prstGeom>
        </p:spPr>
      </p:pic>
      <p:pic>
        <p:nvPicPr>
          <p:cNvPr id="2" name="図 1"/>
          <p:cNvPicPr>
            <a:picLocks noChangeAspect="1"/>
          </p:cNvPicPr>
          <p:nvPr/>
        </p:nvPicPr>
        <p:blipFill>
          <a:blip r:embed="rId4"/>
          <a:stretch>
            <a:fillRect/>
          </a:stretch>
        </p:blipFill>
        <p:spPr>
          <a:xfrm>
            <a:off x="273969" y="825961"/>
            <a:ext cx="8096190" cy="1072989"/>
          </a:xfrm>
          <a:prstGeom prst="rect">
            <a:avLst/>
          </a:prstGeom>
        </p:spPr>
      </p:pic>
    </p:spTree>
    <p:extLst>
      <p:ext uri="{BB962C8B-B14F-4D97-AF65-F5344CB8AC3E}">
        <p14:creationId xmlns:p14="http://schemas.microsoft.com/office/powerpoint/2010/main" val="31755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829065" y="1401316"/>
            <a:ext cx="8059611" cy="859611"/>
          </a:xfrm>
          <a:prstGeom prst="rect">
            <a:avLst/>
          </a:prstGeom>
        </p:spPr>
      </p:pic>
      <p:grpSp>
        <p:nvGrpSpPr>
          <p:cNvPr id="14" name="グループ化 13"/>
          <p:cNvGrpSpPr/>
          <p:nvPr/>
        </p:nvGrpSpPr>
        <p:grpSpPr>
          <a:xfrm>
            <a:off x="9406231" y="2711245"/>
            <a:ext cx="2561896" cy="2167454"/>
            <a:chOff x="521409" y="1349380"/>
            <a:chExt cx="2783186" cy="2614699"/>
          </a:xfrm>
        </p:grpSpPr>
        <p:sp>
          <p:nvSpPr>
            <p:cNvPr id="15" name="楕円 14"/>
            <p:cNvSpPr/>
            <p:nvPr/>
          </p:nvSpPr>
          <p:spPr>
            <a:xfrm>
              <a:off x="593713" y="1349380"/>
              <a:ext cx="2613050" cy="2340000"/>
            </a:xfrm>
            <a:prstGeom prst="ellipse">
              <a:avLst/>
            </a:prstGeom>
            <a:solidFill>
              <a:srgbClr val="EBF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16" name="楕円 15"/>
            <p:cNvSpPr/>
            <p:nvPr/>
          </p:nvSpPr>
          <p:spPr>
            <a:xfrm>
              <a:off x="521409" y="1349380"/>
              <a:ext cx="2783186" cy="234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b="1" dirty="0" smtClean="0">
                  <a:solidFill>
                    <a:prstClr val="black"/>
                  </a:solidFill>
                  <a:latin typeface="メイリオ" panose="020B0604030504040204" pitchFamily="50" charset="-128"/>
                  <a:ea typeface="メイリオ" panose="020B0604030504040204" pitchFamily="50" charset="-128"/>
                </a:rPr>
                <a:t>消費者に選んで</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pPr lvl="0" algn="ctr"/>
              <a:r>
                <a:rPr lang="ja-JP" altLang="en-US" sz="1600" b="1" dirty="0" smtClean="0">
                  <a:solidFill>
                    <a:prstClr val="black"/>
                  </a:solidFill>
                  <a:latin typeface="メイリオ" panose="020B0604030504040204" pitchFamily="50" charset="-128"/>
                  <a:ea typeface="メイリオ" panose="020B0604030504040204" pitchFamily="50" charset="-128"/>
                </a:rPr>
                <a:t>もらえた！</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pPr lvl="0" algn="ctr"/>
              <a:r>
                <a:rPr lang="ja-JP" altLang="en-US" sz="1600" b="1" dirty="0" smtClean="0">
                  <a:solidFill>
                    <a:prstClr val="black"/>
                  </a:solidFill>
                  <a:latin typeface="メイリオ" panose="020B0604030504040204" pitchFamily="50" charset="-128"/>
                  <a:ea typeface="メイリオ" panose="020B0604030504040204" pitchFamily="50" charset="-128"/>
                </a:rPr>
                <a:t>もっとエシカルな商品を増やそう！</a:t>
              </a:r>
              <a:endParaRPr lang="en-US" altLang="ja-JP" sz="1600" b="1" dirty="0" smtClean="0">
                <a:solidFill>
                  <a:prstClr val="black"/>
                </a:solidFill>
                <a:latin typeface="メイリオ" panose="020B0604030504040204" pitchFamily="50" charset="-128"/>
                <a:ea typeface="メイリオ" panose="020B0604030504040204" pitchFamily="50" charset="-128"/>
              </a:endParaRPr>
            </a:p>
          </p:txBody>
        </p:sp>
        <p:sp>
          <p:nvSpPr>
            <p:cNvPr id="17" name="楕円 16"/>
            <p:cNvSpPr/>
            <p:nvPr/>
          </p:nvSpPr>
          <p:spPr>
            <a:xfrm>
              <a:off x="1764835" y="3612308"/>
              <a:ext cx="185739" cy="112031"/>
            </a:xfrm>
            <a:prstGeom prst="ellipse">
              <a:avLst/>
            </a:prstGeom>
            <a:solidFill>
              <a:srgbClr val="DDF0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cxnSp>
          <p:nvCxnSpPr>
            <p:cNvPr id="18" name="直線コネクタ 17"/>
            <p:cNvCxnSpPr/>
            <p:nvPr/>
          </p:nvCxnSpPr>
          <p:spPr>
            <a:xfrm>
              <a:off x="1757693" y="3668324"/>
              <a:ext cx="190500" cy="295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正方形/長方形 42"/>
          <p:cNvSpPr/>
          <p:nvPr/>
        </p:nvSpPr>
        <p:spPr>
          <a:xfrm>
            <a:off x="2144072" y="2476753"/>
            <a:ext cx="7328714" cy="3416320"/>
          </a:xfrm>
          <a:prstGeom prst="rect">
            <a:avLst/>
          </a:prstGeom>
        </p:spPr>
        <p:txBody>
          <a:bodyPr wrap="square">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使いきることができる分だけ買う</a:t>
            </a:r>
            <a:endParaRPr lang="en-US" altLang="ja-JP" sz="2400" b="1" dirty="0">
              <a:solidFill>
                <a:prstClr val="black"/>
              </a:solidFill>
              <a:latin typeface="Meiryo UI" panose="020B0604030504040204" pitchFamily="50" charset="-128"/>
              <a:ea typeface="Meiryo UI" panose="020B0604030504040204" pitchFamily="50" charset="-128"/>
            </a:endParaRPr>
          </a:p>
          <a:p>
            <a:pPr lvl="0"/>
            <a:endParaRPr lang="en-US" altLang="ja-JP" sz="2400" dirty="0">
              <a:solidFill>
                <a:prstClr val="black"/>
              </a:solidFill>
              <a:latin typeface="Meiryo UI" panose="020B0604030504040204" pitchFamily="50" charset="-128"/>
              <a:ea typeface="Meiryo UI" panose="020B0604030504040204" pitchFamily="50" charset="-128"/>
            </a:endParaRPr>
          </a:p>
          <a:p>
            <a:pPr lvl="0"/>
            <a:r>
              <a:rPr lang="ja-JP" altLang="en-US" sz="2400" b="1" dirty="0">
                <a:solidFill>
                  <a:prstClr val="black"/>
                </a:solidFill>
                <a:latin typeface="Meiryo UI" panose="020B0604030504040204" pitchFamily="50" charset="-128"/>
                <a:ea typeface="Meiryo UI" panose="020B0604030504040204" pitchFamily="50" charset="-128"/>
              </a:rPr>
              <a:t>□  食べ物は、陳列棚の手前にあるものを</a:t>
            </a:r>
            <a:r>
              <a:rPr lang="ja-JP" altLang="en-US" sz="2400" b="1" dirty="0" smtClean="0">
                <a:solidFill>
                  <a:prstClr val="black"/>
                </a:solidFill>
                <a:latin typeface="Meiryo UI" panose="020B0604030504040204" pitchFamily="50" charset="-128"/>
                <a:ea typeface="Meiryo UI" panose="020B0604030504040204" pitchFamily="50" charset="-128"/>
              </a:rPr>
              <a:t>選ぶ</a:t>
            </a:r>
            <a:endParaRPr lang="en-US" altLang="ja-JP" sz="2400" b="1" dirty="0" smtClean="0">
              <a:solidFill>
                <a:prstClr val="black"/>
              </a:solidFill>
              <a:latin typeface="Meiryo UI" panose="020B0604030504040204" pitchFamily="50" charset="-128"/>
              <a:ea typeface="Meiryo UI" panose="020B0604030504040204" pitchFamily="50" charset="-128"/>
            </a:endParaRPr>
          </a:p>
          <a:p>
            <a:pPr lvl="0"/>
            <a:endParaRPr lang="en-US" altLang="ja-JP" sz="2400" b="1" dirty="0">
              <a:solidFill>
                <a:prstClr val="black"/>
              </a:solidFill>
              <a:latin typeface="Meiryo UI" panose="020B0604030504040204" pitchFamily="50" charset="-128"/>
              <a:ea typeface="Meiryo UI" panose="020B0604030504040204" pitchFamily="50" charset="-128"/>
            </a:endParaRPr>
          </a:p>
          <a:p>
            <a:pPr lvl="0"/>
            <a:r>
              <a:rPr lang="ja-JP" altLang="en-US" sz="2400" b="1" dirty="0" smtClean="0">
                <a:solidFill>
                  <a:prstClr val="black"/>
                </a:solidFill>
                <a:latin typeface="Meiryo UI" panose="020B0604030504040204" pitchFamily="50" charset="-128"/>
                <a:ea typeface="Meiryo UI" panose="020B0604030504040204" pitchFamily="50" charset="-128"/>
              </a:rPr>
              <a:t>□　環境に配慮した商品や企業を選ぶ</a:t>
            </a:r>
            <a:endParaRPr lang="en-US" altLang="ja-JP" sz="2400" b="1" dirty="0" smtClean="0">
              <a:solidFill>
                <a:prstClr val="black"/>
              </a:solidFill>
              <a:latin typeface="Meiryo UI" panose="020B0604030504040204" pitchFamily="50" charset="-128"/>
              <a:ea typeface="Meiryo UI" panose="020B0604030504040204" pitchFamily="50" charset="-128"/>
            </a:endParaRPr>
          </a:p>
          <a:p>
            <a:pPr lvl="0"/>
            <a:endParaRPr lang="en-US" altLang="ja-JP" sz="2400" b="1" dirty="0">
              <a:solidFill>
                <a:prstClr val="black"/>
              </a:solidFill>
              <a:latin typeface="Meiryo UI" panose="020B0604030504040204" pitchFamily="50" charset="-128"/>
              <a:ea typeface="Meiryo UI" panose="020B0604030504040204" pitchFamily="50" charset="-128"/>
            </a:endParaRPr>
          </a:p>
          <a:p>
            <a:pPr lvl="0"/>
            <a:r>
              <a:rPr lang="ja-JP" altLang="en-US" sz="2400" b="1" dirty="0" smtClean="0">
                <a:solidFill>
                  <a:prstClr val="black"/>
                </a:solidFill>
                <a:latin typeface="Meiryo UI" panose="020B0604030504040204" pitchFamily="50" charset="-128"/>
                <a:ea typeface="Meiryo UI" panose="020B0604030504040204" pitchFamily="50" charset="-128"/>
              </a:rPr>
              <a:t>□　地産地消、旬のものを選ぶ</a:t>
            </a:r>
            <a:endParaRPr lang="en-US" altLang="ja-JP" sz="2400" b="1" dirty="0" smtClean="0">
              <a:solidFill>
                <a:prstClr val="black"/>
              </a:solidFill>
              <a:latin typeface="Meiryo UI" panose="020B0604030504040204" pitchFamily="50" charset="-128"/>
              <a:ea typeface="Meiryo UI" panose="020B0604030504040204" pitchFamily="50" charset="-128"/>
            </a:endParaRPr>
          </a:p>
          <a:p>
            <a:pPr lvl="0"/>
            <a:endParaRPr lang="en-US" altLang="ja-JP" sz="2400" b="1" dirty="0">
              <a:solidFill>
                <a:prstClr val="black"/>
              </a:solidFill>
              <a:latin typeface="Meiryo UI" panose="020B0604030504040204" pitchFamily="50" charset="-128"/>
              <a:ea typeface="Meiryo UI" panose="020B0604030504040204" pitchFamily="50" charset="-128"/>
            </a:endParaRPr>
          </a:p>
          <a:p>
            <a:pPr lvl="0"/>
            <a:r>
              <a:rPr lang="ja-JP" altLang="en-US" sz="2400" b="1" dirty="0" smtClean="0">
                <a:solidFill>
                  <a:prstClr val="black"/>
                </a:solidFill>
                <a:latin typeface="Meiryo UI" panose="020B0604030504040204" pitchFamily="50" charset="-128"/>
                <a:ea typeface="Meiryo UI" panose="020B0604030504040204" pitchFamily="50" charset="-128"/>
              </a:rPr>
              <a:t>□　フェアトレード商品、被災地を支援する商品を選ぶ</a:t>
            </a:r>
            <a:endParaRPr lang="en-US" altLang="ja-JP" sz="2400" b="1"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 xmlns:a16="http://schemas.microsoft.com/office/drawing/2014/main" id="{46C99C96-7EB1-4B15-9504-C320B6D9360F}"/>
              </a:ext>
            </a:extLst>
          </p:cNvPr>
          <p:cNvSpPr txBox="1"/>
          <p:nvPr/>
        </p:nvSpPr>
        <p:spPr>
          <a:xfrm>
            <a:off x="617753" y="626376"/>
            <a:ext cx="3773871" cy="510778"/>
          </a:xfrm>
          <a:prstGeom prst="roundRect">
            <a:avLst/>
          </a:prstGeom>
          <a:solidFill>
            <a:srgbClr val="049AD9"/>
          </a:solidFill>
        </p:spPr>
        <p:txBody>
          <a:bodyPr wrap="square">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「消費者市民」の行動例</a:t>
            </a:r>
            <a:endParaRPr lang="ja-JP" altLang="en-US" sz="1000" b="1" dirty="0">
              <a:solidFill>
                <a:schemeClr val="bg1"/>
              </a:solidFill>
              <a:latin typeface="BIZ UDPゴシック" panose="020B0400000000000000" pitchFamily="50" charset="-128"/>
              <a:ea typeface="BIZ UDPゴシック" panose="020B0400000000000000" pitchFamily="50" charset="-128"/>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42965" r="17070" b="13650"/>
          <a:stretch/>
        </p:blipFill>
        <p:spPr>
          <a:xfrm flipH="1">
            <a:off x="408660" y="4280081"/>
            <a:ext cx="1327958" cy="2029241"/>
          </a:xfrm>
          <a:prstGeom prst="rect">
            <a:avLst/>
          </a:prstGeom>
        </p:spPr>
      </p:pic>
      <p:grpSp>
        <p:nvGrpSpPr>
          <p:cNvPr id="3" name="グループ化 2"/>
          <p:cNvGrpSpPr/>
          <p:nvPr/>
        </p:nvGrpSpPr>
        <p:grpSpPr>
          <a:xfrm>
            <a:off x="10649023" y="4184914"/>
            <a:ext cx="1517465" cy="2309074"/>
            <a:chOff x="10649023" y="4184914"/>
            <a:chExt cx="1517465" cy="2309074"/>
          </a:xfrm>
        </p:grpSpPr>
        <p:sp>
          <p:nvSpPr>
            <p:cNvPr id="20" name="正方形/長方形 19"/>
            <p:cNvSpPr/>
            <p:nvPr/>
          </p:nvSpPr>
          <p:spPr>
            <a:xfrm>
              <a:off x="11084589" y="6124656"/>
              <a:ext cx="646331" cy="369332"/>
            </a:xfrm>
            <a:prstGeom prst="rect">
              <a:avLst/>
            </a:prstGeom>
            <a:solidFill>
              <a:srgbClr val="0070C0"/>
            </a:solidFill>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企業</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49023" y="4184914"/>
              <a:ext cx="1517465" cy="1940283"/>
            </a:xfrm>
            <a:prstGeom prst="rect">
              <a:avLst/>
            </a:prstGeom>
          </p:spPr>
        </p:pic>
      </p:grpSp>
    </p:spTree>
    <p:extLst>
      <p:ext uri="{BB962C8B-B14F-4D97-AF65-F5344CB8AC3E}">
        <p14:creationId xmlns:p14="http://schemas.microsoft.com/office/powerpoint/2010/main" val="393848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 xmlns:a16="http://schemas.microsoft.com/office/drawing/2014/main" id="{46C99C96-7EB1-4B15-9504-C320B6D9360F}"/>
              </a:ext>
            </a:extLst>
          </p:cNvPr>
          <p:cNvSpPr txBox="1"/>
          <p:nvPr/>
        </p:nvSpPr>
        <p:spPr>
          <a:xfrm>
            <a:off x="617753" y="626376"/>
            <a:ext cx="3773871" cy="510778"/>
          </a:xfrm>
          <a:prstGeom prst="roundRect">
            <a:avLst/>
          </a:prstGeom>
          <a:solidFill>
            <a:srgbClr val="049AD9"/>
          </a:solidFill>
        </p:spPr>
        <p:txBody>
          <a:bodyPr wrap="square">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「消費者市民」の行動例</a:t>
            </a:r>
            <a:endParaRPr lang="ja-JP" altLang="en-US" sz="1000" b="1" dirty="0">
              <a:solidFill>
                <a:schemeClr val="bg1"/>
              </a:solidFill>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573" y="3187909"/>
            <a:ext cx="4696359" cy="3321456"/>
          </a:xfrm>
          <a:prstGeom prst="rect">
            <a:avLst/>
          </a:prstGeom>
        </p:spPr>
      </p:pic>
      <p:pic>
        <p:nvPicPr>
          <p:cNvPr id="7" name="図 6"/>
          <p:cNvPicPr>
            <a:picLocks noChangeAspect="1"/>
          </p:cNvPicPr>
          <p:nvPr/>
        </p:nvPicPr>
        <p:blipFill>
          <a:blip r:embed="rId4"/>
          <a:stretch>
            <a:fillRect/>
          </a:stretch>
        </p:blipFill>
        <p:spPr>
          <a:xfrm>
            <a:off x="617753" y="1419381"/>
            <a:ext cx="7248772" cy="859611"/>
          </a:xfrm>
          <a:prstGeom prst="rect">
            <a:avLst/>
          </a:prstGeom>
        </p:spPr>
      </p:pic>
      <p:grpSp>
        <p:nvGrpSpPr>
          <p:cNvPr id="12" name="グループ化 11"/>
          <p:cNvGrpSpPr/>
          <p:nvPr/>
        </p:nvGrpSpPr>
        <p:grpSpPr>
          <a:xfrm>
            <a:off x="1200168" y="2487839"/>
            <a:ext cx="10077432" cy="2005237"/>
            <a:chOff x="1200168" y="2487839"/>
            <a:chExt cx="10077432" cy="2005237"/>
          </a:xfrm>
        </p:grpSpPr>
        <p:grpSp>
          <p:nvGrpSpPr>
            <p:cNvPr id="11" name="グループ化 10"/>
            <p:cNvGrpSpPr/>
            <p:nvPr/>
          </p:nvGrpSpPr>
          <p:grpSpPr>
            <a:xfrm>
              <a:off x="1200168" y="2487839"/>
              <a:ext cx="9593123" cy="2005237"/>
              <a:chOff x="1123908" y="2561219"/>
              <a:chExt cx="9593123" cy="2005237"/>
            </a:xfrm>
          </p:grpSpPr>
          <p:sp>
            <p:nvSpPr>
              <p:cNvPr id="8" name="正方形/長方形 7"/>
              <p:cNvSpPr/>
              <p:nvPr/>
            </p:nvSpPr>
            <p:spPr>
              <a:xfrm>
                <a:off x="5615955" y="3333005"/>
                <a:ext cx="5101076" cy="461665"/>
              </a:xfrm>
              <a:prstGeom prst="rect">
                <a:avLst/>
              </a:prstGeom>
            </p:spPr>
            <p:txBody>
              <a:bodyPr wrap="none">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壊れても修理などをして、使い続ける</a:t>
                </a:r>
                <a:endParaRPr lang="en-US" altLang="ja-JP" sz="2400" b="1" dirty="0">
                  <a:solidFill>
                    <a:prstClr val="black"/>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1123908" y="2561219"/>
                <a:ext cx="4512441" cy="2005237"/>
                <a:chOff x="1123908" y="2561219"/>
                <a:chExt cx="4512441" cy="2005237"/>
              </a:xfrm>
            </p:grpSpPr>
            <p:grpSp>
              <p:nvGrpSpPr>
                <p:cNvPr id="2" name="グループ化 1"/>
                <p:cNvGrpSpPr/>
                <p:nvPr/>
              </p:nvGrpSpPr>
              <p:grpSpPr>
                <a:xfrm>
                  <a:off x="1123908" y="2561219"/>
                  <a:ext cx="4512441" cy="1233451"/>
                  <a:chOff x="758278" y="2676627"/>
                  <a:chExt cx="2367314" cy="1233451"/>
                </a:xfrm>
              </p:grpSpPr>
              <p:sp>
                <p:nvSpPr>
                  <p:cNvPr id="41" name="正方形/長方形 40"/>
                  <p:cNvSpPr/>
                  <p:nvPr/>
                </p:nvSpPr>
                <p:spPr>
                  <a:xfrm>
                    <a:off x="758278" y="2676627"/>
                    <a:ext cx="2367314" cy="461665"/>
                  </a:xfrm>
                  <a:prstGeom prst="rect">
                    <a:avLst/>
                  </a:prstGeom>
                </p:spPr>
                <p:txBody>
                  <a:bodyPr wrap="square">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使った製品をリサイクルに出す</a:t>
                    </a:r>
                    <a:endParaRPr lang="ja-JP" altLang="en-US" sz="2400"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758278" y="3448413"/>
                    <a:ext cx="1968840" cy="461665"/>
                  </a:xfrm>
                  <a:prstGeom prst="rect">
                    <a:avLst/>
                  </a:prstGeom>
                </p:spPr>
                <p:txBody>
                  <a:bodyPr wrap="square">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マイボトルを</a:t>
                    </a:r>
                    <a:r>
                      <a:rPr lang="ja-JP" altLang="en-US" sz="2400" b="1" dirty="0" smtClean="0">
                        <a:solidFill>
                          <a:prstClr val="black"/>
                        </a:solidFill>
                        <a:latin typeface="Meiryo UI" panose="020B0604030504040204" pitchFamily="50" charset="-128"/>
                        <a:ea typeface="Meiryo UI" panose="020B0604030504040204" pitchFamily="50" charset="-128"/>
                      </a:rPr>
                      <a:t>持ち歩く</a:t>
                    </a:r>
                    <a:endParaRPr lang="en-US" altLang="ja-JP" sz="2400" b="1" dirty="0">
                      <a:solidFill>
                        <a:prstClr val="black"/>
                      </a:solidFill>
                      <a:latin typeface="Meiryo UI" panose="020B0604030504040204" pitchFamily="50" charset="-128"/>
                      <a:ea typeface="Meiryo UI" panose="020B0604030504040204" pitchFamily="50" charset="-128"/>
                    </a:endParaRPr>
                  </a:p>
                </p:txBody>
              </p:sp>
            </p:grpSp>
            <p:sp>
              <p:nvSpPr>
                <p:cNvPr id="9" name="正方形/長方形 8"/>
                <p:cNvSpPr/>
                <p:nvPr/>
              </p:nvSpPr>
              <p:spPr>
                <a:xfrm>
                  <a:off x="1144303" y="4104791"/>
                  <a:ext cx="3171061" cy="461665"/>
                </a:xfrm>
                <a:prstGeom prst="rect">
                  <a:avLst/>
                </a:prstGeom>
              </p:spPr>
              <p:txBody>
                <a:bodyPr wrap="none">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食材は全て使い切る</a:t>
                  </a:r>
                  <a:endParaRPr lang="en-US" altLang="ja-JP" sz="2400" b="1" dirty="0">
                    <a:solidFill>
                      <a:prstClr val="black"/>
                    </a:solidFill>
                    <a:latin typeface="Meiryo UI" panose="020B0604030504040204" pitchFamily="50" charset="-128"/>
                    <a:ea typeface="Meiryo UI" panose="020B0604030504040204" pitchFamily="50" charset="-128"/>
                  </a:endParaRPr>
                </a:p>
              </p:txBody>
            </p:sp>
          </p:grpSp>
        </p:grpSp>
        <p:sp>
          <p:nvSpPr>
            <p:cNvPr id="16" name="正方形/長方形 15"/>
            <p:cNvSpPr/>
            <p:nvPr/>
          </p:nvSpPr>
          <p:spPr>
            <a:xfrm>
              <a:off x="5700444" y="2502618"/>
              <a:ext cx="5577156" cy="461665"/>
            </a:xfrm>
            <a:prstGeom prst="rect">
              <a:avLst/>
            </a:prstGeom>
          </p:spPr>
          <p:txBody>
            <a:bodyPr wrap="square">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a:t>
              </a:r>
              <a:r>
                <a:rPr lang="ja-JP" altLang="en-US" sz="2400" b="1" dirty="0" smtClean="0">
                  <a:solidFill>
                    <a:prstClr val="black"/>
                  </a:solidFill>
                  <a:latin typeface="Meiryo UI" panose="020B0604030504040204" pitchFamily="50" charset="-128"/>
                  <a:ea typeface="Meiryo UI" panose="020B0604030504040204" pitchFamily="50" charset="-128"/>
                </a:rPr>
                <a:t>マイバックを持参し、レジ袋をもらわない</a:t>
              </a:r>
              <a:endParaRPr lang="ja-JP" altLang="en-US" sz="2400" dirty="0">
                <a:solidFill>
                  <a:prstClr val="black"/>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69916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94885" y="1361447"/>
            <a:ext cx="5444200" cy="1072989"/>
          </a:xfrm>
          <a:prstGeom prst="rect">
            <a:avLst/>
          </a:prstGeom>
        </p:spPr>
      </p:pic>
      <p:grpSp>
        <p:nvGrpSpPr>
          <p:cNvPr id="2" name="グループ化 1"/>
          <p:cNvGrpSpPr/>
          <p:nvPr/>
        </p:nvGrpSpPr>
        <p:grpSpPr>
          <a:xfrm>
            <a:off x="594360" y="2649349"/>
            <a:ext cx="11552995" cy="2431435"/>
            <a:chOff x="594360" y="2379641"/>
            <a:chExt cx="11552995" cy="2431435"/>
          </a:xfrm>
        </p:grpSpPr>
        <p:sp>
          <p:nvSpPr>
            <p:cNvPr id="6" name="正方形/長方形 5"/>
            <p:cNvSpPr/>
            <p:nvPr/>
          </p:nvSpPr>
          <p:spPr>
            <a:xfrm>
              <a:off x="594360" y="2379641"/>
              <a:ext cx="11377900" cy="2431435"/>
            </a:xfrm>
            <a:prstGeom prst="rect">
              <a:avLst/>
            </a:prstGeom>
          </p:spPr>
          <p:txBody>
            <a:bodyPr wrap="square">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まわりの人にエシカル消費を広める　　</a:t>
              </a:r>
              <a:r>
                <a:rPr lang="ja-JP" altLang="en-US" sz="2400" b="1" dirty="0">
                  <a:solidFill>
                    <a:prstClr val="black"/>
                  </a:solidFill>
                  <a:latin typeface="Meiryo UI" panose="020B0604030504040204" pitchFamily="50" charset="-128"/>
                  <a:ea typeface="Meiryo UI" panose="020B0604030504040204" pitchFamily="50" charset="-128"/>
                </a:rPr>
                <a:t> </a:t>
              </a:r>
              <a:r>
                <a:rPr lang="ja-JP" altLang="en-US" sz="2400" b="1" dirty="0" smtClean="0">
                  <a:solidFill>
                    <a:prstClr val="black"/>
                  </a:solidFill>
                  <a:latin typeface="Meiryo UI" panose="020B0604030504040204" pitchFamily="50" charset="-128"/>
                  <a:ea typeface="Meiryo UI" panose="020B0604030504040204" pitchFamily="50" charset="-128"/>
                </a:rPr>
                <a:t>　 □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地域の社会貢献活動に参加する</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r>
                <a:rPr lang="ja-JP" altLang="en-US" sz="2400" b="1" dirty="0">
                  <a:solidFill>
                    <a:prstClr val="black"/>
                  </a:solidFill>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選挙に行き、投票する　　　　　　　</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2400" b="1" dirty="0">
                  <a:solidFill>
                    <a:prstClr val="black"/>
                  </a:solidFill>
                  <a:latin typeface="Meiryo UI" panose="020B0604030504040204" pitchFamily="50" charset="-128"/>
                  <a:ea typeface="Meiryo UI" panose="020B0604030504040204" pitchFamily="50" charset="-128"/>
                </a:rPr>
                <a:t> □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お店や企業に消費者の声を届ける</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r>
                <a:rPr lang="ja-JP" altLang="en-US" sz="2400" b="1" dirty="0" smtClean="0">
                  <a:solidFill>
                    <a:prstClr val="black"/>
                  </a:solidFill>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市町長へ</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の手紙や行政のパブリック</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コメントで意見を伝える</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6051355" y="3980079"/>
              <a:ext cx="6096000" cy="830997"/>
            </a:xfrm>
            <a:prstGeom prst="rect">
              <a:avLst/>
            </a:prstGeom>
          </p:spPr>
          <p:txBody>
            <a:bodyPr>
              <a:spAutoFit/>
            </a:bodyPr>
            <a:lstStyle/>
            <a:p>
              <a:pPr lvl="0"/>
              <a:r>
                <a:rPr lang="ja-JP" altLang="en-US" sz="2400" b="1" dirty="0">
                  <a:solidFill>
                    <a:prstClr val="black"/>
                  </a:solidFill>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社会課題を解決するクラウド</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r>
                <a:rPr lang="en-US" altLang="ja-JP" sz="2400" b="1" dirty="0">
                  <a:solidFill>
                    <a:prstClr val="black"/>
                  </a:solidFill>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ファンディングに出資する</a:t>
              </a:r>
            </a:p>
          </p:txBody>
        </p:sp>
      </p:grpSp>
      <p:sp>
        <p:nvSpPr>
          <p:cNvPr id="8" name="テキスト ボックス 7">
            <a:extLst>
              <a:ext uri="{FF2B5EF4-FFF2-40B4-BE49-F238E27FC236}">
                <a16:creationId xmlns="" xmlns:a16="http://schemas.microsoft.com/office/drawing/2014/main" id="{46C99C96-7EB1-4B15-9504-C320B6D9360F}"/>
              </a:ext>
            </a:extLst>
          </p:cNvPr>
          <p:cNvSpPr txBox="1"/>
          <p:nvPr/>
        </p:nvSpPr>
        <p:spPr>
          <a:xfrm>
            <a:off x="617753" y="626376"/>
            <a:ext cx="3773871" cy="510778"/>
          </a:xfrm>
          <a:prstGeom prst="roundRect">
            <a:avLst/>
          </a:prstGeom>
          <a:solidFill>
            <a:srgbClr val="049AD9"/>
          </a:solidFill>
        </p:spPr>
        <p:txBody>
          <a:bodyPr wrap="square">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「消費者市民」の行動例</a:t>
            </a:r>
            <a:endParaRPr lang="ja-JP" altLang="en-US" sz="1000" b="1"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4"/>
          <a:stretch>
            <a:fillRect/>
          </a:stretch>
        </p:blipFill>
        <p:spPr>
          <a:xfrm>
            <a:off x="10356663" y="4665285"/>
            <a:ext cx="1261981" cy="1835055"/>
          </a:xfrm>
          <a:prstGeom prst="rect">
            <a:avLst/>
          </a:prstGeom>
        </p:spPr>
      </p:pic>
    </p:spTree>
    <p:extLst>
      <p:ext uri="{BB962C8B-B14F-4D97-AF65-F5344CB8AC3E}">
        <p14:creationId xmlns:p14="http://schemas.microsoft.com/office/powerpoint/2010/main" val="3100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195294" y="4796473"/>
            <a:ext cx="2795445" cy="1422400"/>
            <a:chOff x="1195294" y="4796473"/>
            <a:chExt cx="2795445" cy="1422400"/>
          </a:xfrm>
        </p:grpSpPr>
        <p:grpSp>
          <p:nvGrpSpPr>
            <p:cNvPr id="18" name="グループ化 17"/>
            <p:cNvGrpSpPr/>
            <p:nvPr/>
          </p:nvGrpSpPr>
          <p:grpSpPr>
            <a:xfrm>
              <a:off x="1195294" y="4796473"/>
              <a:ext cx="2795445" cy="1422400"/>
              <a:chOff x="475565" y="1349380"/>
              <a:chExt cx="5609848" cy="3332586"/>
            </a:xfrm>
          </p:grpSpPr>
          <p:sp>
            <p:nvSpPr>
              <p:cNvPr id="19" name="楕円 35"/>
              <p:cNvSpPr/>
              <p:nvPr/>
            </p:nvSpPr>
            <p:spPr>
              <a:xfrm>
                <a:off x="845580" y="1390389"/>
                <a:ext cx="5239833" cy="3291577"/>
              </a:xfrm>
              <a:prstGeom prst="roundRect">
                <a:avLst>
                  <a:gd name="adj" fmla="val 1666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20" name="楕円 36"/>
              <p:cNvSpPr/>
              <p:nvPr/>
            </p:nvSpPr>
            <p:spPr>
              <a:xfrm>
                <a:off x="755174" y="1349380"/>
                <a:ext cx="5266142" cy="324544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21" name="楕円 37"/>
              <p:cNvSpPr/>
              <p:nvPr/>
            </p:nvSpPr>
            <p:spPr>
              <a:xfrm rot="5400000">
                <a:off x="646529" y="3352455"/>
                <a:ext cx="188884" cy="55082"/>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cxnSp>
            <p:nvCxnSpPr>
              <p:cNvPr id="22" name="直線コネクタ 21"/>
              <p:cNvCxnSpPr/>
              <p:nvPr/>
            </p:nvCxnSpPr>
            <p:spPr>
              <a:xfrm flipH="1">
                <a:off x="475565" y="3482680"/>
                <a:ext cx="276367" cy="133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正方形/長方形 12"/>
            <p:cNvSpPr/>
            <p:nvPr/>
          </p:nvSpPr>
          <p:spPr>
            <a:xfrm>
              <a:off x="1477997" y="5043440"/>
              <a:ext cx="2360475" cy="1015663"/>
            </a:xfrm>
            <a:prstGeom prst="rect">
              <a:avLst/>
            </a:prstGeom>
          </p:spPr>
          <p:txBody>
            <a:bodyPr wrap="square">
              <a:spAutoFit/>
            </a:bodyPr>
            <a:lstStyle/>
            <a:p>
              <a:pPr lvl="0" algn="ctr">
                <a:defRPr/>
              </a:pPr>
              <a:r>
                <a:rPr lang="ja-JP" altLang="en-US" sz="2000" b="1" dirty="0">
                  <a:solidFill>
                    <a:srgbClr val="00151E"/>
                  </a:solidFill>
                  <a:latin typeface="メイリオ" panose="020B0604030504040204" pitchFamily="50" charset="-128"/>
                  <a:ea typeface="メイリオ" panose="020B0604030504040204" pitchFamily="50" charset="-128"/>
                </a:rPr>
                <a:t>身近</a:t>
              </a:r>
              <a:r>
                <a:rPr lang="ja-JP" altLang="en-US" sz="2000" b="1" dirty="0" smtClean="0">
                  <a:solidFill>
                    <a:srgbClr val="00151E"/>
                  </a:solidFill>
                  <a:latin typeface="メイリオ" panose="020B0604030504040204" pitchFamily="50" charset="-128"/>
                  <a:ea typeface="メイリオ" panose="020B0604030504040204" pitchFamily="50" charset="-128"/>
                </a:rPr>
                <a:t>な取組で</a:t>
              </a:r>
              <a:endParaRPr lang="en-US" altLang="ja-JP" sz="2000" b="1" dirty="0" smtClean="0">
                <a:solidFill>
                  <a:srgbClr val="00151E"/>
                </a:solidFill>
                <a:latin typeface="メイリオ" panose="020B0604030504040204" pitchFamily="50" charset="-128"/>
                <a:ea typeface="メイリオ" panose="020B0604030504040204" pitchFamily="50" charset="-128"/>
              </a:endParaRPr>
            </a:p>
            <a:p>
              <a:pPr lvl="0" algn="ctr">
                <a:defRPr/>
              </a:pPr>
              <a:r>
                <a:rPr lang="ja-JP" altLang="en-US" sz="2000" b="1" dirty="0" smtClean="0">
                  <a:solidFill>
                    <a:srgbClr val="00151E"/>
                  </a:solidFill>
                  <a:latin typeface="メイリオ" panose="020B0604030504040204" pitchFamily="50" charset="-128"/>
                  <a:ea typeface="メイリオ" panose="020B0604030504040204" pitchFamily="50" charset="-128"/>
                </a:rPr>
                <a:t>協力できることは</a:t>
              </a:r>
              <a:endParaRPr lang="en-US" altLang="ja-JP" sz="2000" b="1" dirty="0" smtClean="0">
                <a:solidFill>
                  <a:srgbClr val="00151E"/>
                </a:solidFill>
                <a:latin typeface="メイリオ" panose="020B0604030504040204" pitchFamily="50" charset="-128"/>
                <a:ea typeface="メイリオ" panose="020B0604030504040204" pitchFamily="50" charset="-128"/>
              </a:endParaRPr>
            </a:p>
            <a:p>
              <a:pPr lvl="0" algn="ctr">
                <a:defRPr/>
              </a:pPr>
              <a:r>
                <a:rPr lang="ja-JP" altLang="en-US" sz="2000" b="1" dirty="0" smtClean="0">
                  <a:solidFill>
                    <a:srgbClr val="00151E"/>
                  </a:solidFill>
                  <a:latin typeface="メイリオ" panose="020B0604030504040204" pitchFamily="50" charset="-128"/>
                  <a:ea typeface="メイリオ" panose="020B0604030504040204" pitchFamily="50" charset="-128"/>
                </a:rPr>
                <a:t>あるかな？</a:t>
              </a:r>
              <a:endParaRPr lang="en-US" altLang="ja-JP" sz="2000" b="1" dirty="0" smtClean="0">
                <a:solidFill>
                  <a:srgbClr val="00151E"/>
                </a:solidFill>
                <a:latin typeface="メイリオ" panose="020B0604030504040204" pitchFamily="50" charset="-128"/>
                <a:ea typeface="メイリオ" panose="020B0604030504040204" pitchFamily="50" charset="-128"/>
              </a:endParaRPr>
            </a:p>
          </p:txBody>
        </p:sp>
      </p:grpSp>
      <p:pic>
        <p:nvPicPr>
          <p:cNvPr id="1030" name="Picture 6" descr="ロゴマー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33" y="1054062"/>
            <a:ext cx="2734952" cy="464942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480275" y="2577538"/>
            <a:ext cx="4075996" cy="1900520"/>
          </a:xfrm>
          <a:prstGeom prst="rect">
            <a:avLst/>
          </a:prstGeom>
        </p:spPr>
        <p:txBody>
          <a:bodyPr wrap="square">
            <a:spAutoFit/>
          </a:bodyPr>
          <a:lstStyle/>
          <a:p>
            <a:pPr lvl="0">
              <a:lnSpc>
                <a:spcPct val="150000"/>
              </a:lnSpc>
            </a:pPr>
            <a:r>
              <a:rPr lang="ja-JP" altLang="en-US" sz="2000" b="1" dirty="0" smtClean="0">
                <a:solidFill>
                  <a:prstClr val="black"/>
                </a:solidFill>
                <a:latin typeface="メイリオ" panose="020B0604030504040204" pitchFamily="50" charset="-128"/>
                <a:ea typeface="メイリオ" panose="020B0604030504040204" pitchFamily="50" charset="-128"/>
              </a:rPr>
              <a:t>身近な取組に参画し、</a:t>
            </a:r>
            <a:endParaRPr lang="en-US" altLang="ja-JP" sz="2000" b="1" dirty="0">
              <a:solidFill>
                <a:prstClr val="black"/>
              </a:solidFill>
              <a:latin typeface="メイリオ" panose="020B0604030504040204" pitchFamily="50" charset="-128"/>
              <a:ea typeface="メイリオ" panose="020B0604030504040204" pitchFamily="50" charset="-128"/>
            </a:endParaRPr>
          </a:p>
          <a:p>
            <a:pPr lvl="0">
              <a:lnSpc>
                <a:spcPct val="150000"/>
              </a:lnSpc>
            </a:pPr>
            <a:r>
              <a:rPr lang="ja-JP" altLang="en-US" sz="2000" b="1" dirty="0" smtClean="0">
                <a:solidFill>
                  <a:prstClr val="black"/>
                </a:solidFill>
                <a:latin typeface="メイリオ" panose="020B0604030504040204" pitchFamily="50" charset="-128"/>
                <a:ea typeface="メイリオ" panose="020B0604030504040204" pitchFamily="50" charset="-128"/>
              </a:rPr>
              <a:t>まわり</a:t>
            </a:r>
            <a:r>
              <a:rPr lang="ja-JP" altLang="en-US" sz="2000" b="1" dirty="0">
                <a:solidFill>
                  <a:prstClr val="black"/>
                </a:solidFill>
                <a:latin typeface="メイリオ" panose="020B0604030504040204" pitchFamily="50" charset="-128"/>
                <a:ea typeface="メイリオ" panose="020B0604030504040204" pitchFamily="50" charset="-128"/>
              </a:rPr>
              <a:t>と</a:t>
            </a:r>
            <a:r>
              <a:rPr lang="ja-JP" altLang="en-US" sz="2000" b="1" dirty="0" smtClean="0">
                <a:solidFill>
                  <a:prstClr val="black"/>
                </a:solidFill>
                <a:latin typeface="メイリオ" panose="020B0604030504040204" pitchFamily="50" charset="-128"/>
                <a:ea typeface="メイリオ" panose="020B0604030504040204" pitchFamily="50" charset="-128"/>
              </a:rPr>
              <a:t>協働することによって</a:t>
            </a:r>
            <a:endParaRPr lang="en-US" altLang="ja-JP" sz="2000" b="1" dirty="0" smtClean="0">
              <a:solidFill>
                <a:prstClr val="black"/>
              </a:solidFill>
              <a:latin typeface="メイリオ" panose="020B0604030504040204" pitchFamily="50" charset="-128"/>
              <a:ea typeface="メイリオ" panose="020B0604030504040204" pitchFamily="50" charset="-128"/>
            </a:endParaRPr>
          </a:p>
          <a:p>
            <a:pPr lvl="0">
              <a:lnSpc>
                <a:spcPct val="150000"/>
              </a:lnSpc>
            </a:pPr>
            <a:r>
              <a:rPr lang="ja-JP" altLang="en-US" sz="2000" b="1" dirty="0" smtClean="0">
                <a:solidFill>
                  <a:prstClr val="black"/>
                </a:solidFill>
                <a:latin typeface="メイリオ" panose="020B0604030504040204" pitchFamily="50" charset="-128"/>
                <a:ea typeface="メイリオ" panose="020B0604030504040204" pitchFamily="50" charset="-128"/>
              </a:rPr>
              <a:t>身近な地域から</a:t>
            </a:r>
            <a:r>
              <a:rPr lang="ja-JP" altLang="en-US" sz="2000" b="1" dirty="0">
                <a:solidFill>
                  <a:prstClr val="black"/>
                </a:solidFill>
                <a:latin typeface="メイリオ" panose="020B0604030504040204" pitchFamily="50" charset="-128"/>
                <a:ea typeface="メイリオ" panose="020B0604030504040204" pitchFamily="50" charset="-128"/>
              </a:rPr>
              <a:t>、</a:t>
            </a:r>
            <a:r>
              <a:rPr lang="ja-JP" altLang="en-US" sz="2000" b="1" dirty="0" smtClean="0">
                <a:solidFill>
                  <a:prstClr val="black"/>
                </a:solidFill>
                <a:latin typeface="メイリオ" panose="020B0604030504040204" pitchFamily="50" charset="-128"/>
                <a:ea typeface="メイリオ" panose="020B0604030504040204" pitchFamily="50" charset="-128"/>
              </a:rPr>
              <a:t>社会を変えて</a:t>
            </a:r>
            <a:endParaRPr lang="en-US" altLang="ja-JP" sz="2000" b="1" dirty="0" smtClean="0">
              <a:solidFill>
                <a:prstClr val="black"/>
              </a:solidFill>
              <a:latin typeface="メイリオ" panose="020B0604030504040204" pitchFamily="50" charset="-128"/>
              <a:ea typeface="メイリオ" panose="020B0604030504040204" pitchFamily="50" charset="-128"/>
            </a:endParaRPr>
          </a:p>
          <a:p>
            <a:pPr lvl="0">
              <a:lnSpc>
                <a:spcPct val="150000"/>
              </a:lnSpc>
            </a:pPr>
            <a:r>
              <a:rPr lang="ja-JP" altLang="en-US" sz="2000" b="1" dirty="0" smtClean="0">
                <a:solidFill>
                  <a:prstClr val="black"/>
                </a:solidFill>
                <a:latin typeface="メイリオ" panose="020B0604030504040204" pitchFamily="50" charset="-128"/>
                <a:ea typeface="メイリオ" panose="020B0604030504040204" pitchFamily="50" charset="-128"/>
              </a:rPr>
              <a:t>いく原動力になります</a:t>
            </a:r>
            <a:r>
              <a:rPr lang="ja-JP" altLang="en-US" sz="2000" b="1" dirty="0">
                <a:solidFill>
                  <a:prstClr val="black"/>
                </a:solidFill>
                <a:latin typeface="メイリオ" panose="020B0604030504040204" pitchFamily="50" charset="-128"/>
                <a:ea typeface="メイリオ" panose="020B0604030504040204" pitchFamily="50" charset="-128"/>
              </a:rPr>
              <a:t>。</a:t>
            </a:r>
            <a:endParaRPr lang="en-US" altLang="ja-JP" sz="2000" b="1" dirty="0" smtClean="0">
              <a:solidFill>
                <a:prstClr val="black"/>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 xmlns:a16="http://schemas.microsoft.com/office/drawing/2014/main" id="{9633795F-CAC2-42BA-A6FA-A3B17BB451DD}"/>
              </a:ext>
            </a:extLst>
          </p:cNvPr>
          <p:cNvSpPr txBox="1"/>
          <p:nvPr/>
        </p:nvSpPr>
        <p:spPr>
          <a:xfrm>
            <a:off x="480275" y="603673"/>
            <a:ext cx="3773871" cy="510778"/>
          </a:xfrm>
          <a:prstGeom prst="roundRect">
            <a:avLst/>
          </a:prstGeom>
          <a:solidFill>
            <a:srgbClr val="049AD9"/>
          </a:solidFill>
        </p:spPr>
        <p:txBody>
          <a:bodyPr wrap="square">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「消費者市民」の行動例</a:t>
            </a:r>
            <a:endParaRPr lang="ja-JP" altLang="en-US" sz="1000" b="1" dirty="0">
              <a:solidFill>
                <a:schemeClr val="bg1"/>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4"/>
          <a:stretch>
            <a:fillRect/>
          </a:stretch>
        </p:blipFill>
        <p:spPr>
          <a:xfrm>
            <a:off x="241654" y="1446473"/>
            <a:ext cx="3328704" cy="1182727"/>
          </a:xfrm>
          <a:prstGeom prst="rect">
            <a:avLst/>
          </a:prstGeom>
        </p:spPr>
      </p:pic>
      <p:sp>
        <p:nvSpPr>
          <p:cNvPr id="4" name="正方形/長方形 3"/>
          <p:cNvSpPr/>
          <p:nvPr/>
        </p:nvSpPr>
        <p:spPr>
          <a:xfrm>
            <a:off x="7906871" y="859062"/>
            <a:ext cx="4159275" cy="5055230"/>
          </a:xfrm>
          <a:prstGeom prst="rect">
            <a:avLst/>
          </a:prstGeom>
          <a:solidFill>
            <a:srgbClr val="DEEBF7"/>
          </a:solidFill>
        </p:spPr>
        <p:txBody>
          <a:bodyPr wrap="square">
            <a:spAutoFit/>
          </a:bodyPr>
          <a:lstStyle/>
          <a:p>
            <a:pPr algn="ctr">
              <a:lnSpc>
                <a:spcPts val="2900"/>
              </a:lnSpc>
            </a:pPr>
            <a:endParaRPr lang="en-US" altLang="ja-JP" sz="2400" b="1" dirty="0" smtClean="0">
              <a:latin typeface="Meiryo UI" panose="020B0604030504040204" pitchFamily="50" charset="-128"/>
              <a:ea typeface="Meiryo UI" panose="020B0604030504040204" pitchFamily="50" charset="-128"/>
            </a:endParaRPr>
          </a:p>
          <a:p>
            <a:pPr algn="ctr">
              <a:lnSpc>
                <a:spcPts val="2900"/>
              </a:lnSpc>
            </a:pPr>
            <a:r>
              <a:rPr lang="ja-JP" altLang="en-US" sz="2400" b="1" u="sng" dirty="0" smtClean="0">
                <a:latin typeface="Meiryo UI" panose="020B0604030504040204" pitchFamily="50" charset="-128"/>
                <a:ea typeface="Meiryo UI" panose="020B0604030504040204" pitchFamily="50" charset="-128"/>
              </a:rPr>
              <a:t>広島県の取組</a:t>
            </a:r>
            <a:endParaRPr lang="en-US" altLang="ja-JP" sz="2400" b="1" u="sng" dirty="0">
              <a:latin typeface="Meiryo UI" panose="020B0604030504040204" pitchFamily="50" charset="-128"/>
              <a:ea typeface="Meiryo UI" panose="020B0604030504040204" pitchFamily="50" charset="-128"/>
            </a:endParaRPr>
          </a:p>
          <a:p>
            <a:pPr algn="ctr">
              <a:lnSpc>
                <a:spcPts val="2900"/>
              </a:lnSpc>
            </a:pPr>
            <a:endParaRPr lang="en-US" altLang="ja-JP" sz="2400" b="1" dirty="0" smtClean="0">
              <a:latin typeface="Meiryo UI" panose="020B0604030504040204" pitchFamily="50" charset="-128"/>
              <a:ea typeface="Meiryo UI" panose="020B0604030504040204" pitchFamily="50" charset="-128"/>
            </a:endParaRPr>
          </a:p>
          <a:p>
            <a:pPr algn="ctr">
              <a:lnSpc>
                <a:spcPts val="2900"/>
              </a:lnSpc>
            </a:pPr>
            <a:r>
              <a:rPr lang="en-US" altLang="ja-JP" sz="2400" b="1" u="sng" dirty="0" smtClean="0">
                <a:solidFill>
                  <a:srgbClr val="296BA7"/>
                </a:solidFill>
                <a:latin typeface="Meiryo UI" panose="020B0604030504040204" pitchFamily="50" charset="-128"/>
                <a:ea typeface="Meiryo UI" panose="020B0604030504040204" pitchFamily="50" charset="-128"/>
              </a:rPr>
              <a:t>GREEN SEA</a:t>
            </a:r>
            <a:r>
              <a:rPr lang="ja-JP" altLang="en-US" sz="2400" b="1" u="sng" dirty="0" smtClean="0">
                <a:solidFill>
                  <a:srgbClr val="296BA7"/>
                </a:solidFill>
                <a:latin typeface="Meiryo UI" panose="020B0604030504040204" pitchFamily="50" charset="-128"/>
                <a:ea typeface="Meiryo UI" panose="020B0604030504040204" pitchFamily="50" charset="-128"/>
              </a:rPr>
              <a:t>瀬戸内ひろしま</a:t>
            </a:r>
            <a:r>
              <a:rPr lang="ja-JP" altLang="en-US" sz="2400" b="1" u="sng" dirty="0">
                <a:solidFill>
                  <a:srgbClr val="296BA7"/>
                </a:solidFill>
                <a:latin typeface="Meiryo UI" panose="020B0604030504040204" pitchFamily="50" charset="-128"/>
                <a:ea typeface="Meiryo UI" panose="020B0604030504040204" pitchFamily="50" charset="-128"/>
              </a:rPr>
              <a:t>･</a:t>
            </a:r>
            <a:r>
              <a:rPr lang="ja-JP" altLang="en-US" sz="2400" b="1" u="sng" dirty="0" smtClean="0">
                <a:solidFill>
                  <a:srgbClr val="296BA7"/>
                </a:solidFill>
                <a:latin typeface="Meiryo UI" panose="020B0604030504040204" pitchFamily="50" charset="-128"/>
                <a:ea typeface="Meiryo UI" panose="020B0604030504040204" pitchFamily="50" charset="-128"/>
              </a:rPr>
              <a:t>プラットフォーム（</a:t>
            </a:r>
            <a:r>
              <a:rPr lang="en-US" altLang="ja-JP" sz="2400" b="1" u="sng" dirty="0" smtClean="0">
                <a:solidFill>
                  <a:srgbClr val="296BA7"/>
                </a:solidFill>
                <a:latin typeface="Meiryo UI" panose="020B0604030504040204" pitchFamily="50" charset="-128"/>
                <a:ea typeface="Meiryo UI" panose="020B0604030504040204" pitchFamily="50" charset="-128"/>
              </a:rPr>
              <a:t>GSHIP</a:t>
            </a:r>
            <a:r>
              <a:rPr lang="ja-JP" altLang="en-US" sz="2400" b="1" u="sng" dirty="0" smtClean="0">
                <a:solidFill>
                  <a:srgbClr val="296BA7"/>
                </a:solidFill>
                <a:latin typeface="Meiryo UI" panose="020B0604030504040204" pitchFamily="50" charset="-128"/>
                <a:ea typeface="Meiryo UI" panose="020B0604030504040204" pitchFamily="50" charset="-128"/>
              </a:rPr>
              <a:t>）</a:t>
            </a:r>
            <a:endParaRPr lang="en-US" altLang="ja-JP" sz="2400" b="1" u="sng" dirty="0" smtClean="0">
              <a:solidFill>
                <a:srgbClr val="296BA7"/>
              </a:solidFill>
              <a:latin typeface="Meiryo UI" panose="020B0604030504040204" pitchFamily="50" charset="-128"/>
              <a:ea typeface="Meiryo UI" panose="020B0604030504040204" pitchFamily="50" charset="-128"/>
            </a:endParaRPr>
          </a:p>
          <a:p>
            <a:pPr algn="ctr">
              <a:lnSpc>
                <a:spcPts val="2900"/>
              </a:lnSpc>
            </a:pPr>
            <a:endParaRPr lang="en-US" altLang="ja-JP" sz="2400" b="1" dirty="0" smtClean="0">
              <a:latin typeface="Meiryo UI" panose="020B0604030504040204" pitchFamily="50" charset="-128"/>
              <a:ea typeface="Meiryo UI" panose="020B0604030504040204" pitchFamily="50" charset="-128"/>
            </a:endParaRPr>
          </a:p>
          <a:p>
            <a:pPr>
              <a:lnSpc>
                <a:spcPts val="2900"/>
              </a:lnSpc>
            </a:pPr>
            <a:r>
              <a:rPr lang="ja-JP" altLang="en-US" sz="2400" b="1" dirty="0" smtClean="0">
                <a:latin typeface="Meiryo UI" panose="020B0604030504040204" pitchFamily="50" charset="-128"/>
                <a:ea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rPr>
              <a:t>2021</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6</a:t>
            </a:r>
            <a:r>
              <a:rPr lang="ja-JP" altLang="en-US" sz="2400" b="1" dirty="0" smtClean="0">
                <a:latin typeface="Meiryo UI" panose="020B0604030504040204" pitchFamily="50" charset="-128"/>
                <a:ea typeface="Meiryo UI" panose="020B0604030504040204" pitchFamily="50" charset="-128"/>
              </a:rPr>
              <a:t>月に設立。</a:t>
            </a:r>
            <a:endParaRPr lang="en-US" altLang="ja-JP" sz="2400" b="1" dirty="0" smtClean="0">
              <a:latin typeface="Meiryo UI" panose="020B0604030504040204" pitchFamily="50" charset="-128"/>
              <a:ea typeface="Meiryo UI" panose="020B0604030504040204" pitchFamily="50" charset="-128"/>
            </a:endParaRPr>
          </a:p>
          <a:p>
            <a:pPr>
              <a:lnSpc>
                <a:spcPts val="1000"/>
              </a:lnSpc>
            </a:pPr>
            <a:endParaRPr lang="en-US" altLang="ja-JP" sz="700" b="1" dirty="0">
              <a:latin typeface="Meiryo UI" panose="020B0604030504040204" pitchFamily="50" charset="-128"/>
              <a:ea typeface="Meiryo UI" panose="020B0604030504040204" pitchFamily="50" charset="-128"/>
            </a:endParaRPr>
          </a:p>
          <a:p>
            <a:pPr>
              <a:lnSpc>
                <a:spcPts val="2900"/>
              </a:lnSpc>
            </a:pPr>
            <a:r>
              <a:rPr lang="ja-JP" altLang="en-US" sz="2400" b="1" dirty="0" smtClean="0">
                <a:latin typeface="Meiryo UI" panose="020B0604030504040204" pitchFamily="50" charset="-128"/>
                <a:ea typeface="Meiryo UI" panose="020B0604030504040204" pitchFamily="50" charset="-128"/>
              </a:rPr>
              <a:t>　企業・団体が参加し、</a:t>
            </a:r>
            <a:endParaRPr lang="en-US" altLang="ja-JP" sz="2400" b="1" dirty="0" smtClean="0">
              <a:latin typeface="Meiryo UI" panose="020B0604030504040204" pitchFamily="50" charset="-128"/>
              <a:ea typeface="Meiryo UI" panose="020B0604030504040204" pitchFamily="50" charset="-128"/>
            </a:endParaRPr>
          </a:p>
          <a:p>
            <a:pPr>
              <a:lnSpc>
                <a:spcPts val="2900"/>
              </a:lnSpc>
            </a:pPr>
            <a:r>
              <a:rPr lang="ja-JP" altLang="en-US" sz="2400" b="1" dirty="0" smtClean="0">
                <a:latin typeface="Meiryo UI" panose="020B0604030504040204" pitchFamily="50" charset="-128"/>
                <a:ea typeface="Meiryo UI" panose="020B0604030504040204" pitchFamily="50" charset="-128"/>
              </a:rPr>
              <a:t>　行政および市民と連携・協働　</a:t>
            </a:r>
            <a:endParaRPr lang="en-US" altLang="ja-JP" sz="2400" b="1" dirty="0" smtClean="0">
              <a:latin typeface="Meiryo UI" panose="020B0604030504040204" pitchFamily="50" charset="-128"/>
              <a:ea typeface="Meiryo UI" panose="020B0604030504040204" pitchFamily="50" charset="-128"/>
            </a:endParaRPr>
          </a:p>
          <a:p>
            <a:pPr>
              <a:lnSpc>
                <a:spcPts val="2900"/>
              </a:lnSpc>
            </a:pP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して海洋プラスチックごみの</a:t>
            </a:r>
            <a:endParaRPr lang="en-US" altLang="ja-JP" sz="2400" b="1" dirty="0" smtClean="0">
              <a:latin typeface="Meiryo UI" panose="020B0604030504040204" pitchFamily="50" charset="-128"/>
              <a:ea typeface="Meiryo UI" panose="020B0604030504040204" pitchFamily="50" charset="-128"/>
            </a:endParaRPr>
          </a:p>
          <a:p>
            <a:pPr>
              <a:lnSpc>
                <a:spcPts val="2900"/>
              </a:lnSpc>
            </a:pP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課題を解決するための取組を</a:t>
            </a:r>
            <a:endParaRPr lang="en-US" altLang="ja-JP" sz="2400" b="1" dirty="0" smtClean="0">
              <a:latin typeface="Meiryo UI" panose="020B0604030504040204" pitchFamily="50" charset="-128"/>
              <a:ea typeface="Meiryo UI" panose="020B0604030504040204" pitchFamily="50" charset="-128"/>
            </a:endParaRPr>
          </a:p>
          <a:p>
            <a:pPr>
              <a:lnSpc>
                <a:spcPts val="2900"/>
              </a:lnSpc>
            </a:pP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行っている。</a:t>
            </a:r>
            <a:endParaRPr lang="en-US" altLang="ja-JP" sz="2400" b="1" dirty="0" smtClean="0">
              <a:latin typeface="Meiryo UI" panose="020B0604030504040204" pitchFamily="50" charset="-128"/>
              <a:ea typeface="Meiryo UI" panose="020B0604030504040204" pitchFamily="50" charset="-128"/>
            </a:endParaRPr>
          </a:p>
          <a:p>
            <a:pPr algn="ctr">
              <a:lnSpc>
                <a:spcPts val="2900"/>
              </a:lnSpc>
            </a:pPr>
            <a:endParaRPr lang="en-US" altLang="ja-JP" sz="2400" b="1"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5"/>
          <a:stretch>
            <a:fillRect/>
          </a:stretch>
        </p:blipFill>
        <p:spPr>
          <a:xfrm>
            <a:off x="50109" y="5284559"/>
            <a:ext cx="1383912" cy="1914310"/>
          </a:xfrm>
          <a:prstGeom prst="rect">
            <a:avLst/>
          </a:prstGeom>
        </p:spPr>
      </p:pic>
    </p:spTree>
    <p:extLst>
      <p:ext uri="{BB962C8B-B14F-4D97-AF65-F5344CB8AC3E}">
        <p14:creationId xmlns:p14="http://schemas.microsoft.com/office/powerpoint/2010/main" val="397857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0" y="504452"/>
            <a:ext cx="5944115" cy="963251"/>
          </a:xfrm>
          <a:prstGeom prst="rect">
            <a:avLst/>
          </a:prstGeom>
        </p:spPr>
      </p:pic>
      <p:grpSp>
        <p:nvGrpSpPr>
          <p:cNvPr id="2" name="グループ化 1"/>
          <p:cNvGrpSpPr/>
          <p:nvPr/>
        </p:nvGrpSpPr>
        <p:grpSpPr>
          <a:xfrm>
            <a:off x="240192" y="1357670"/>
            <a:ext cx="2946662" cy="5071015"/>
            <a:chOff x="240192" y="1357670"/>
            <a:chExt cx="2946662" cy="5071015"/>
          </a:xfrm>
        </p:grpSpPr>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44" y="2278290"/>
              <a:ext cx="1977923" cy="2746546"/>
            </a:xfrm>
            <a:prstGeom prst="snip2DiagRect">
              <a:avLst>
                <a:gd name="adj1" fmla="val 0"/>
                <a:gd name="adj2" fmla="val 10888"/>
              </a:avLst>
            </a:prstGeom>
          </p:spPr>
        </p:pic>
        <p:sp>
          <p:nvSpPr>
            <p:cNvPr id="14" name="正方形/長方形 13"/>
            <p:cNvSpPr/>
            <p:nvPr/>
          </p:nvSpPr>
          <p:spPr>
            <a:xfrm>
              <a:off x="240192" y="5105246"/>
              <a:ext cx="2946662" cy="1323439"/>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rPr>
                <a:t>プラスチックごみ削減のためにコンビニ等に設置された「ペットボトル回収機」</a:t>
              </a:r>
              <a:endParaRPr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を利用する</a:t>
              </a:r>
              <a:endParaRPr lang="en-US" altLang="ja-JP" sz="2000" b="1" dirty="0" smtClean="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5"/>
            <a:stretch>
              <a:fillRect/>
            </a:stretch>
          </p:blipFill>
          <p:spPr>
            <a:xfrm>
              <a:off x="659096" y="1357670"/>
              <a:ext cx="2365453" cy="1012024"/>
            </a:xfrm>
            <a:prstGeom prst="rect">
              <a:avLst/>
            </a:prstGeom>
          </p:spPr>
        </p:pic>
      </p:grpSp>
      <p:grpSp>
        <p:nvGrpSpPr>
          <p:cNvPr id="4" name="グループ化 3"/>
          <p:cNvGrpSpPr/>
          <p:nvPr/>
        </p:nvGrpSpPr>
        <p:grpSpPr>
          <a:xfrm>
            <a:off x="3559268" y="1382587"/>
            <a:ext cx="4102964" cy="4738323"/>
            <a:chOff x="3559268" y="1382587"/>
            <a:chExt cx="4102964" cy="4738323"/>
          </a:xfrm>
        </p:grpSpPr>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9268" y="2289976"/>
              <a:ext cx="4102292" cy="2734860"/>
            </a:xfrm>
            <a:prstGeom prst="snip2DiagRect">
              <a:avLst>
                <a:gd name="adj1" fmla="val 0"/>
                <a:gd name="adj2" fmla="val 7567"/>
              </a:avLst>
            </a:prstGeom>
          </p:spPr>
        </p:pic>
        <p:sp>
          <p:nvSpPr>
            <p:cNvPr id="13" name="正方形/長方形 12"/>
            <p:cNvSpPr/>
            <p:nvPr/>
          </p:nvSpPr>
          <p:spPr>
            <a:xfrm>
              <a:off x="3586772" y="5105247"/>
              <a:ext cx="4047284" cy="1015663"/>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ワンウェイプラスチックの削減</a:t>
              </a:r>
              <a:r>
                <a:rPr lang="ja-JP" altLang="en-US" sz="2000" b="1" dirty="0" smtClean="0">
                  <a:latin typeface="Meiryo UI" panose="020B0604030504040204" pitchFamily="50" charset="-128"/>
                  <a:ea typeface="Meiryo UI" panose="020B0604030504040204" pitchFamily="50" charset="-128"/>
                </a:rPr>
                <a:t>や</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紙などの代替素材を使った製品を</a:t>
              </a:r>
              <a:endParaRPr lang="en-US" altLang="ja-JP" sz="2000" b="1" dirty="0" smtClean="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選択する</a:t>
              </a:r>
              <a:endParaRPr lang="en-US" altLang="ja-JP" sz="2000" b="1" dirty="0" smtClean="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7"/>
            <a:stretch>
              <a:fillRect/>
            </a:stretch>
          </p:blipFill>
          <p:spPr>
            <a:xfrm>
              <a:off x="3559268" y="1382587"/>
              <a:ext cx="4102964" cy="1012024"/>
            </a:xfrm>
            <a:prstGeom prst="rect">
              <a:avLst/>
            </a:prstGeom>
          </p:spPr>
        </p:pic>
      </p:grpSp>
      <p:grpSp>
        <p:nvGrpSpPr>
          <p:cNvPr id="5" name="グループ化 4"/>
          <p:cNvGrpSpPr/>
          <p:nvPr/>
        </p:nvGrpSpPr>
        <p:grpSpPr>
          <a:xfrm>
            <a:off x="8283375" y="1467703"/>
            <a:ext cx="3628450" cy="4653207"/>
            <a:chOff x="8283375" y="1467703"/>
            <a:chExt cx="3628450" cy="4653207"/>
          </a:xfrm>
        </p:grpSpPr>
        <p:sp>
          <p:nvSpPr>
            <p:cNvPr id="6" name="正方形/長方形 5"/>
            <p:cNvSpPr/>
            <p:nvPr/>
          </p:nvSpPr>
          <p:spPr>
            <a:xfrm>
              <a:off x="8283375" y="5105247"/>
              <a:ext cx="3628450" cy="1015663"/>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rPr>
                <a:t>ＧＳＨＩＰ会員の企業が</a:t>
              </a:r>
              <a:endParaRPr lang="en-US" altLang="ja-JP" sz="2000" b="1" dirty="0" smtClean="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地域</a:t>
              </a:r>
              <a:r>
                <a:rPr lang="ja-JP" altLang="en-US" sz="2000" b="1" dirty="0" smtClean="0">
                  <a:latin typeface="Meiryo UI" panose="020B0604030504040204" pitchFamily="50" charset="-128"/>
                  <a:ea typeface="Meiryo UI" panose="020B0604030504040204" pitchFamily="50" charset="-128"/>
                </a:rPr>
                <a:t>の住民と行う</a:t>
              </a:r>
              <a:endParaRPr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海岸清掃に参加する</a:t>
              </a:r>
              <a:endParaRPr lang="ja-JP" altLang="en-US"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3375" y="2276346"/>
              <a:ext cx="3628450" cy="2721338"/>
            </a:xfrm>
            <a:prstGeom prst="snip2DiagRect">
              <a:avLst>
                <a:gd name="adj1" fmla="val 0"/>
                <a:gd name="adj2" fmla="val 9136"/>
              </a:avLst>
            </a:prstGeom>
          </p:spPr>
        </p:pic>
        <p:pic>
          <p:nvPicPr>
            <p:cNvPr id="18" name="図 17"/>
            <p:cNvPicPr>
              <a:picLocks noChangeAspect="1"/>
            </p:cNvPicPr>
            <p:nvPr/>
          </p:nvPicPr>
          <p:blipFill>
            <a:blip r:embed="rId9"/>
            <a:stretch>
              <a:fillRect/>
            </a:stretch>
          </p:blipFill>
          <p:spPr>
            <a:xfrm>
              <a:off x="8905728" y="1467703"/>
              <a:ext cx="2383743" cy="963251"/>
            </a:xfrm>
            <a:prstGeom prst="rect">
              <a:avLst/>
            </a:prstGeom>
          </p:spPr>
        </p:pic>
      </p:grpSp>
      <p:grpSp>
        <p:nvGrpSpPr>
          <p:cNvPr id="19" name="グループ化 18"/>
          <p:cNvGrpSpPr/>
          <p:nvPr/>
        </p:nvGrpSpPr>
        <p:grpSpPr>
          <a:xfrm flipH="1">
            <a:off x="7661560" y="90166"/>
            <a:ext cx="3356447" cy="1110825"/>
            <a:chOff x="1195294" y="4796473"/>
            <a:chExt cx="2957348" cy="1422401"/>
          </a:xfrm>
        </p:grpSpPr>
        <p:grpSp>
          <p:nvGrpSpPr>
            <p:cNvPr id="20" name="グループ化 19"/>
            <p:cNvGrpSpPr/>
            <p:nvPr/>
          </p:nvGrpSpPr>
          <p:grpSpPr>
            <a:xfrm>
              <a:off x="1195294" y="4796473"/>
              <a:ext cx="2957348" cy="1422401"/>
              <a:chOff x="475565" y="1349380"/>
              <a:chExt cx="5934751" cy="3332589"/>
            </a:xfrm>
          </p:grpSpPr>
          <p:sp>
            <p:nvSpPr>
              <p:cNvPr id="22" name="楕円 35"/>
              <p:cNvSpPr/>
              <p:nvPr/>
            </p:nvSpPr>
            <p:spPr>
              <a:xfrm>
                <a:off x="845580" y="1390391"/>
                <a:ext cx="5564736" cy="3291578"/>
              </a:xfrm>
              <a:prstGeom prst="roundRect">
                <a:avLst>
                  <a:gd name="adj" fmla="val 1666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23" name="楕円 36"/>
              <p:cNvSpPr/>
              <p:nvPr/>
            </p:nvSpPr>
            <p:spPr>
              <a:xfrm>
                <a:off x="755174" y="1349380"/>
                <a:ext cx="5655142" cy="324544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24" name="楕円 37"/>
              <p:cNvSpPr/>
              <p:nvPr/>
            </p:nvSpPr>
            <p:spPr>
              <a:xfrm rot="5400000">
                <a:off x="646529" y="3352455"/>
                <a:ext cx="188884" cy="55082"/>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cxnSp>
            <p:nvCxnSpPr>
              <p:cNvPr id="25" name="直線コネクタ 24"/>
              <p:cNvCxnSpPr/>
              <p:nvPr/>
            </p:nvCxnSpPr>
            <p:spPr>
              <a:xfrm flipH="1">
                <a:off x="475565" y="3482680"/>
                <a:ext cx="276367" cy="133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1353126" y="5063204"/>
              <a:ext cx="2797901" cy="906441"/>
            </a:xfrm>
            <a:prstGeom prst="rect">
              <a:avLst/>
            </a:prstGeom>
          </p:spPr>
          <p:txBody>
            <a:bodyPr wrap="square">
              <a:spAutoFit/>
            </a:bodyPr>
            <a:lstStyle/>
            <a:p>
              <a:pPr lvl="0" algn="ctr">
                <a:defRPr/>
              </a:pPr>
              <a:r>
                <a:rPr lang="ja-JP" altLang="en-US" sz="2000" b="1" dirty="0">
                  <a:solidFill>
                    <a:srgbClr val="00151E"/>
                  </a:solidFill>
                  <a:latin typeface="メイリオ" panose="020B0604030504040204" pitchFamily="50" charset="-128"/>
                  <a:ea typeface="メイリオ" panose="020B0604030504040204" pitchFamily="50" charset="-128"/>
                </a:rPr>
                <a:t>参加できそう</a:t>
              </a:r>
              <a:r>
                <a:rPr lang="ja-JP" altLang="en-US" sz="2000" b="1" dirty="0" smtClean="0">
                  <a:solidFill>
                    <a:srgbClr val="00151E"/>
                  </a:solidFill>
                  <a:latin typeface="メイリオ" panose="020B0604030504040204" pitchFamily="50" charset="-128"/>
                  <a:ea typeface="メイリオ" panose="020B0604030504040204" pitchFamily="50" charset="-128"/>
                </a:rPr>
                <a:t>な</a:t>
              </a:r>
              <a:endParaRPr lang="en-US" altLang="ja-JP" sz="2000" b="1" dirty="0" smtClean="0">
                <a:solidFill>
                  <a:srgbClr val="00151E"/>
                </a:solidFill>
                <a:latin typeface="メイリオ" panose="020B0604030504040204" pitchFamily="50" charset="-128"/>
                <a:ea typeface="メイリオ" panose="020B0604030504040204" pitchFamily="50" charset="-128"/>
              </a:endParaRPr>
            </a:p>
            <a:p>
              <a:pPr lvl="0" algn="ctr">
                <a:defRPr/>
              </a:pPr>
              <a:r>
                <a:rPr lang="ja-JP" altLang="en-US" sz="2000" b="1" dirty="0" smtClean="0">
                  <a:solidFill>
                    <a:srgbClr val="00151E"/>
                  </a:solidFill>
                  <a:latin typeface="メイリオ" panose="020B0604030504040204" pitchFamily="50" charset="-128"/>
                  <a:ea typeface="メイリオ" panose="020B0604030504040204" pitchFamily="50" charset="-128"/>
                </a:rPr>
                <a:t>取組を見つけよう！</a:t>
              </a:r>
              <a:endParaRPr lang="en-US" altLang="ja-JP" sz="2000" b="1" dirty="0" smtClean="0">
                <a:solidFill>
                  <a:srgbClr val="00151E"/>
                </a:solidFill>
                <a:latin typeface="メイリオ" panose="020B0604030504040204" pitchFamily="50" charset="-128"/>
                <a:ea typeface="メイリオ" panose="020B0604030504040204" pitchFamily="50" charset="-128"/>
              </a:endParaRPr>
            </a:p>
          </p:txBody>
        </p:sp>
      </p:grpSp>
      <p:pic>
        <p:nvPicPr>
          <p:cNvPr id="10" name="図 9"/>
          <p:cNvPicPr>
            <a:picLocks noChangeAspect="1"/>
          </p:cNvPicPr>
          <p:nvPr/>
        </p:nvPicPr>
        <p:blipFill>
          <a:blip r:embed="rId10"/>
          <a:stretch>
            <a:fillRect/>
          </a:stretch>
        </p:blipFill>
        <p:spPr>
          <a:xfrm>
            <a:off x="11018007" y="27360"/>
            <a:ext cx="1261981" cy="1292464"/>
          </a:xfrm>
          <a:prstGeom prst="rect">
            <a:avLst/>
          </a:prstGeom>
        </p:spPr>
      </p:pic>
    </p:spTree>
    <p:extLst>
      <p:ext uri="{BB962C8B-B14F-4D97-AF65-F5344CB8AC3E}">
        <p14:creationId xmlns:p14="http://schemas.microsoft.com/office/powerpoint/2010/main" val="16684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1916" y="1761921"/>
            <a:ext cx="11520000" cy="4644000"/>
          </a:xfrm>
          <a:prstGeom prst="roundRect">
            <a:avLst>
              <a:gd name="adj" fmla="val 8359"/>
            </a:avLst>
          </a:prstGeom>
          <a:solidFill>
            <a:srgbClr val="CA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8811" y="1721569"/>
            <a:ext cx="11519092" cy="4619324"/>
          </a:xfrm>
          <a:prstGeom prst="roundRect">
            <a:avLst>
              <a:gd name="adj" fmla="val 8568"/>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r="50266"/>
          <a:stretch/>
        </p:blipFill>
        <p:spPr>
          <a:xfrm>
            <a:off x="1" y="4652211"/>
            <a:ext cx="1985328" cy="2043468"/>
          </a:xfrm>
          <a:prstGeom prst="rect">
            <a:avLst/>
          </a:prstGeom>
        </p:spPr>
      </p:pic>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50266" t="-5195" b="5195"/>
          <a:stretch/>
        </p:blipFill>
        <p:spPr>
          <a:xfrm>
            <a:off x="10105071" y="4596232"/>
            <a:ext cx="1985328" cy="2043468"/>
          </a:xfrm>
          <a:prstGeom prst="rect">
            <a:avLst/>
          </a:prstGeom>
        </p:spPr>
      </p:pic>
      <p:pic>
        <p:nvPicPr>
          <p:cNvPr id="4" name="図 3"/>
          <p:cNvPicPr>
            <a:picLocks noChangeAspect="1"/>
          </p:cNvPicPr>
          <p:nvPr/>
        </p:nvPicPr>
        <p:blipFill>
          <a:blip r:embed="rId4"/>
          <a:stretch>
            <a:fillRect/>
          </a:stretch>
        </p:blipFill>
        <p:spPr>
          <a:xfrm>
            <a:off x="1773389" y="647694"/>
            <a:ext cx="10138527" cy="969348"/>
          </a:xfrm>
          <a:prstGeom prst="rect">
            <a:avLst/>
          </a:prstGeom>
        </p:spPr>
      </p:pic>
      <p:pic>
        <p:nvPicPr>
          <p:cNvPr id="5" name="図 4"/>
          <p:cNvPicPr>
            <a:picLocks noChangeAspect="1"/>
          </p:cNvPicPr>
          <p:nvPr/>
        </p:nvPicPr>
        <p:blipFill>
          <a:blip r:embed="rId5"/>
          <a:stretch>
            <a:fillRect/>
          </a:stretch>
        </p:blipFill>
        <p:spPr>
          <a:xfrm>
            <a:off x="422283" y="524326"/>
            <a:ext cx="2432515" cy="1237595"/>
          </a:xfrm>
          <a:prstGeom prst="rect">
            <a:avLst/>
          </a:prstGeom>
        </p:spPr>
      </p:pic>
    </p:spTree>
    <p:extLst>
      <p:ext uri="{BB962C8B-B14F-4D97-AF65-F5344CB8AC3E}">
        <p14:creationId xmlns:p14="http://schemas.microsoft.com/office/powerpoint/2010/main" val="211819320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6CB9EE"/>
          </a:fgClr>
          <a:bgClr>
            <a:srgbClr val="BADCE0"/>
          </a:bgClr>
        </a:patt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592" y="-899346"/>
            <a:ext cx="15068672" cy="7863963"/>
          </a:xfrm>
          <a:prstGeom prst="rect">
            <a:avLst/>
          </a:prstGeom>
        </p:spPr>
      </p:pic>
      <p:pic>
        <p:nvPicPr>
          <p:cNvPr id="13" name="図 12"/>
          <p:cNvPicPr>
            <a:picLocks noChangeAspect="1"/>
          </p:cNvPicPr>
          <p:nvPr/>
        </p:nvPicPr>
        <p:blipFill>
          <a:blip r:embed="rId4"/>
          <a:stretch>
            <a:fillRect/>
          </a:stretch>
        </p:blipFill>
        <p:spPr>
          <a:xfrm>
            <a:off x="418787" y="2641808"/>
            <a:ext cx="11741914" cy="1444877"/>
          </a:xfrm>
          <a:prstGeom prst="rect">
            <a:avLst/>
          </a:prstGeom>
        </p:spPr>
      </p:pic>
      <p:pic>
        <p:nvPicPr>
          <p:cNvPr id="3" name="図 2"/>
          <p:cNvPicPr>
            <a:picLocks noChangeAspect="1"/>
          </p:cNvPicPr>
          <p:nvPr/>
        </p:nvPicPr>
        <p:blipFill>
          <a:blip r:embed="rId5"/>
          <a:stretch>
            <a:fillRect/>
          </a:stretch>
        </p:blipFill>
        <p:spPr>
          <a:xfrm>
            <a:off x="5543027" y="4799879"/>
            <a:ext cx="1828959" cy="2530059"/>
          </a:xfrm>
          <a:prstGeom prst="rect">
            <a:avLst/>
          </a:prstGeom>
        </p:spPr>
      </p:pic>
    </p:spTree>
    <p:extLst>
      <p:ext uri="{BB962C8B-B14F-4D97-AF65-F5344CB8AC3E}">
        <p14:creationId xmlns:p14="http://schemas.microsoft.com/office/powerpoint/2010/main" val="60462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7532</TotalTime>
  <Words>1086</Words>
  <Application>Microsoft Office PowerPoint</Application>
  <PresentationFormat>ワイド画面</PresentationFormat>
  <Paragraphs>131</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10</vt:i4>
      </vt:variant>
    </vt:vector>
  </HeadingPairs>
  <TitlesOfParts>
    <vt:vector size="22" baseType="lpstr">
      <vt:lpstr>BIZ UDPゴシック</vt:lpstr>
      <vt:lpstr>HG丸ｺﾞｼｯｸM-PRO</vt:lpstr>
      <vt:lpstr>Meiryo UI</vt:lpstr>
      <vt:lpstr>ＭＳ Ｐゴシック</vt:lpstr>
      <vt:lpstr>メイリオ</vt:lpstr>
      <vt:lpstr>源柔ゴシックL Bold</vt:lpstr>
      <vt:lpstr>游ゴシック</vt:lpstr>
      <vt:lpstr>游ゴシック Light</vt:lpstr>
      <vt:lpstr>Arial</vt:lpstr>
      <vt:lpstr>Calibri</vt:lpstr>
      <vt:lpstr>5_デザインの設定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dc:creator>
  <cp:lastModifiedBy>福田 麻衣</cp:lastModifiedBy>
  <cp:revision>462</cp:revision>
  <dcterms:created xsi:type="dcterms:W3CDTF">2021-09-08T01:32:18Z</dcterms:created>
  <dcterms:modified xsi:type="dcterms:W3CDTF">2023-03-28T06:47:33Z</dcterms:modified>
</cp:coreProperties>
</file>