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16" r:id="rId2"/>
    <p:sldId id="317" r:id="rId3"/>
    <p:sldId id="318" r:id="rId4"/>
    <p:sldId id="265" r:id="rId5"/>
    <p:sldId id="319" r:id="rId6"/>
    <p:sldId id="320" r:id="rId7"/>
    <p:sldId id="321" r:id="rId8"/>
    <p:sldId id="322" r:id="rId9"/>
    <p:sldId id="323"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E6E6E6"/>
    <a:srgbClr val="FFC9F3"/>
    <a:srgbClr val="FFFF99"/>
    <a:srgbClr val="049CDC"/>
    <a:srgbClr val="203864"/>
    <a:srgbClr val="296BA7"/>
    <a:srgbClr val="EBF6FF"/>
    <a:srgbClr val="151515"/>
    <a:srgbClr val="002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79669" autoAdjust="0"/>
  </p:normalViewPr>
  <p:slideViewPr>
    <p:cSldViewPr snapToGrid="0">
      <p:cViewPr varScale="1">
        <p:scale>
          <a:sx n="65" d="100"/>
          <a:sy n="65" d="100"/>
        </p:scale>
        <p:origin x="752" y="44"/>
      </p:cViewPr>
      <p:guideLst/>
    </p:cSldViewPr>
  </p:slideViewPr>
  <p:notesTextViewPr>
    <p:cViewPr>
      <p:scale>
        <a:sx n="100" d="100"/>
        <a:sy n="100" d="100"/>
      </p:scale>
      <p:origin x="0" y="-608"/>
    </p:cViewPr>
  </p:notesTextViewPr>
  <p:notesViewPr>
    <p:cSldViewPr snapToGrid="0">
      <p:cViewPr varScale="1">
        <p:scale>
          <a:sx n="65" d="100"/>
          <a:sy n="65" d="100"/>
        </p:scale>
        <p:origin x="26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河原 佑香" userId="a5f00a335f907aa0" providerId="LiveId" clId="{7360C65D-A36B-4F1D-8175-20FF97E60884}"/>
    <pc:docChg chg="undo custSel addSld delSld modSld sldOrd modMainMaster">
      <pc:chgData name="河原 佑香" userId="a5f00a335f907aa0" providerId="LiveId" clId="{7360C65D-A36B-4F1D-8175-20FF97E60884}" dt="2021-10-17T07:09:51.131" v="197" actId="478"/>
      <pc:docMkLst>
        <pc:docMk/>
      </pc:docMkLst>
      <pc:sldChg chg="del">
        <pc:chgData name="河原 佑香" userId="a5f00a335f907aa0" providerId="LiveId" clId="{7360C65D-A36B-4F1D-8175-20FF97E60884}" dt="2021-10-15T14:24:02.365" v="139" actId="47"/>
        <pc:sldMkLst>
          <pc:docMk/>
          <pc:sldMk cId="2646384935" sldId="256"/>
        </pc:sldMkLst>
      </pc:sldChg>
      <pc:sldChg chg="delSp">
        <pc:chgData name="河原 佑香" userId="a5f00a335f907aa0" providerId="LiveId" clId="{7360C65D-A36B-4F1D-8175-20FF97E60884}" dt="2021-10-17T07:09:51.131" v="197" actId="478"/>
        <pc:sldMkLst>
          <pc:docMk/>
          <pc:sldMk cId="4001560192" sldId="291"/>
        </pc:sldMkLst>
        <pc:picChg chg="del">
          <ac:chgData name="河原 佑香" userId="a5f00a335f907aa0" providerId="LiveId" clId="{7360C65D-A36B-4F1D-8175-20FF97E60884}" dt="2021-10-17T07:09:51.131" v="197" actId="478"/>
          <ac:picMkLst>
            <pc:docMk/>
            <pc:sldMk cId="4001560192" sldId="291"/>
            <ac:picMk id="5" creationId="{00000000-0000-0000-0000-000000000000}"/>
          </ac:picMkLst>
        </pc:picChg>
      </pc:sldChg>
      <pc:sldChg chg="delSp modSp mod">
        <pc:chgData name="河原 佑香" userId="a5f00a335f907aa0" providerId="LiveId" clId="{7360C65D-A36B-4F1D-8175-20FF97E60884}" dt="2021-10-17T07:09:47.063" v="196" actId="478"/>
        <pc:sldMkLst>
          <pc:docMk/>
          <pc:sldMk cId="1587906206" sldId="292"/>
        </pc:sldMkLst>
        <pc:spChg chg="mod">
          <ac:chgData name="河原 佑香" userId="a5f00a335f907aa0" providerId="LiveId" clId="{7360C65D-A36B-4F1D-8175-20FF97E60884}" dt="2021-10-17T07:09:32.929" v="194" actId="2711"/>
          <ac:spMkLst>
            <pc:docMk/>
            <pc:sldMk cId="1587906206" sldId="292"/>
            <ac:spMk id="9" creationId="{00000000-0000-0000-0000-000000000000}"/>
          </ac:spMkLst>
        </pc:spChg>
        <pc:picChg chg="del mod">
          <ac:chgData name="河原 佑香" userId="a5f00a335f907aa0" providerId="LiveId" clId="{7360C65D-A36B-4F1D-8175-20FF97E60884}" dt="2021-10-17T07:09:47.063" v="196" actId="478"/>
          <ac:picMkLst>
            <pc:docMk/>
            <pc:sldMk cId="1587906206" sldId="292"/>
            <ac:picMk id="2056" creationId="{00000000-0000-0000-0000-000000000000}"/>
          </ac:picMkLst>
        </pc:picChg>
      </pc:sldChg>
      <pc:sldChg chg="delSp modSp mod">
        <pc:chgData name="河原 佑香" userId="a5f00a335f907aa0" providerId="LiveId" clId="{7360C65D-A36B-4F1D-8175-20FF97E60884}" dt="2021-10-15T14:08:41.147" v="72" actId="255"/>
        <pc:sldMkLst>
          <pc:docMk/>
          <pc:sldMk cId="2057817979" sldId="296"/>
        </pc:sldMkLst>
        <pc:spChg chg="mod">
          <ac:chgData name="河原 佑香" userId="a5f00a335f907aa0" providerId="LiveId" clId="{7360C65D-A36B-4F1D-8175-20FF97E60884}" dt="2021-10-15T14:08:41.147" v="72" actId="255"/>
          <ac:spMkLst>
            <pc:docMk/>
            <pc:sldMk cId="2057817979" sldId="296"/>
            <ac:spMk id="3" creationId="{00000000-0000-0000-0000-000000000000}"/>
          </ac:spMkLst>
        </pc:spChg>
        <pc:spChg chg="del mod">
          <ac:chgData name="河原 佑香" userId="a5f00a335f907aa0" providerId="LiveId" clId="{7360C65D-A36B-4F1D-8175-20FF97E60884}" dt="2021-10-15T08:26:58.344" v="60" actId="478"/>
          <ac:spMkLst>
            <pc:docMk/>
            <pc:sldMk cId="2057817979" sldId="296"/>
            <ac:spMk id="4" creationId="{00000000-0000-0000-0000-000000000000}"/>
          </ac:spMkLst>
        </pc:spChg>
        <pc:spChg chg="mod">
          <ac:chgData name="河原 佑香" userId="a5f00a335f907aa0" providerId="LiveId" clId="{7360C65D-A36B-4F1D-8175-20FF97E60884}" dt="2021-10-15T08:29:07.698" v="69" actId="1076"/>
          <ac:spMkLst>
            <pc:docMk/>
            <pc:sldMk cId="2057817979" sldId="296"/>
            <ac:spMk id="6" creationId="{00000000-0000-0000-0000-000000000000}"/>
          </ac:spMkLst>
        </pc:spChg>
      </pc:sldChg>
      <pc:sldChg chg="addSp delSp modSp new mod ord">
        <pc:chgData name="河原 佑香" userId="a5f00a335f907aa0" providerId="LiveId" clId="{7360C65D-A36B-4F1D-8175-20FF97E60884}" dt="2021-10-15T14:33:43.211" v="183" actId="166"/>
        <pc:sldMkLst>
          <pc:docMk/>
          <pc:sldMk cId="2360132139" sldId="298"/>
        </pc:sldMkLst>
        <pc:picChg chg="add del mod ord">
          <ac:chgData name="河原 佑香" userId="a5f00a335f907aa0" providerId="LiveId" clId="{7360C65D-A36B-4F1D-8175-20FF97E60884}" dt="2021-10-15T14:33:43.211" v="183" actId="166"/>
          <ac:picMkLst>
            <pc:docMk/>
            <pc:sldMk cId="2360132139" sldId="298"/>
            <ac:picMk id="3" creationId="{CF900B19-513B-4FA3-983B-C8F9C4CAFE51}"/>
          </ac:picMkLst>
        </pc:picChg>
        <pc:picChg chg="add del mod">
          <ac:chgData name="河原 佑香" userId="a5f00a335f907aa0" providerId="LiveId" clId="{7360C65D-A36B-4F1D-8175-20FF97E60884}" dt="2021-10-15T14:32:02.709" v="173"/>
          <ac:picMkLst>
            <pc:docMk/>
            <pc:sldMk cId="2360132139" sldId="298"/>
            <ac:picMk id="15" creationId="{E51BA8CD-894C-468A-B257-4094B9D89D87}"/>
          </ac:picMkLst>
        </pc:picChg>
        <pc:picChg chg="add del mod">
          <ac:chgData name="河原 佑香" userId="a5f00a335f907aa0" providerId="LiveId" clId="{7360C65D-A36B-4F1D-8175-20FF97E60884}" dt="2021-10-15T14:32:09.672" v="176" actId="478"/>
          <ac:picMkLst>
            <pc:docMk/>
            <pc:sldMk cId="2360132139" sldId="298"/>
            <ac:picMk id="16" creationId="{6C6D9003-8DE7-420C-A839-0AA07B5BEB4D}"/>
          </ac:picMkLst>
        </pc:picChg>
        <pc:picChg chg="add del mod">
          <ac:chgData name="河原 佑香" userId="a5f00a335f907aa0" providerId="LiveId" clId="{7360C65D-A36B-4F1D-8175-20FF97E60884}" dt="2021-10-15T14:15:59.071" v="93" actId="478"/>
          <ac:picMkLst>
            <pc:docMk/>
            <pc:sldMk cId="2360132139" sldId="298"/>
            <ac:picMk id="1026" creationId="{AB0E8F07-E334-4EC2-9F13-D692193C98EA}"/>
          </ac:picMkLst>
        </pc:picChg>
        <pc:picChg chg="add del mod">
          <ac:chgData name="河原 佑香" userId="a5f00a335f907aa0" providerId="LiveId" clId="{7360C65D-A36B-4F1D-8175-20FF97E60884}" dt="2021-10-15T14:16:44.081" v="100"/>
          <ac:picMkLst>
            <pc:docMk/>
            <pc:sldMk cId="2360132139" sldId="298"/>
            <ac:picMk id="1028" creationId="{6270E5F4-7ECD-4F0D-8BD8-FE4EAE1CBB40}"/>
          </ac:picMkLst>
        </pc:picChg>
        <pc:picChg chg="add del mod">
          <ac:chgData name="河原 佑香" userId="a5f00a335f907aa0" providerId="LiveId" clId="{7360C65D-A36B-4F1D-8175-20FF97E60884}" dt="2021-10-15T14:18:35.847" v="108" actId="478"/>
          <ac:picMkLst>
            <pc:docMk/>
            <pc:sldMk cId="2360132139" sldId="298"/>
            <ac:picMk id="1030" creationId="{260CEAE6-2AD6-450D-B805-38DDE0BE8B7A}"/>
          </ac:picMkLst>
        </pc:picChg>
        <pc:picChg chg="add del mod">
          <ac:chgData name="河原 佑香" userId="a5f00a335f907aa0" providerId="LiveId" clId="{7360C65D-A36B-4F1D-8175-20FF97E60884}" dt="2021-10-15T14:21:01.996" v="117" actId="478"/>
          <ac:picMkLst>
            <pc:docMk/>
            <pc:sldMk cId="2360132139" sldId="298"/>
            <ac:picMk id="1032" creationId="{AF81D81A-C611-460C-8EA3-8FF554D031D8}"/>
          </ac:picMkLst>
        </pc:picChg>
        <pc:picChg chg="add del mod">
          <ac:chgData name="河原 佑香" userId="a5f00a335f907aa0" providerId="LiveId" clId="{7360C65D-A36B-4F1D-8175-20FF97E60884}" dt="2021-10-15T14:22:10.144" v="123" actId="478"/>
          <ac:picMkLst>
            <pc:docMk/>
            <pc:sldMk cId="2360132139" sldId="298"/>
            <ac:picMk id="1034" creationId="{35488DF3-1196-437C-9788-A5F27E8CF71B}"/>
          </ac:picMkLst>
        </pc:picChg>
        <pc:picChg chg="add del mod">
          <ac:chgData name="河原 佑香" userId="a5f00a335f907aa0" providerId="LiveId" clId="{7360C65D-A36B-4F1D-8175-20FF97E60884}" dt="2021-10-15T14:22:58.757" v="129" actId="478"/>
          <ac:picMkLst>
            <pc:docMk/>
            <pc:sldMk cId="2360132139" sldId="298"/>
            <ac:picMk id="1036" creationId="{5D257FD6-B91E-4D62-A0F7-92DE03DA68A1}"/>
          </ac:picMkLst>
        </pc:picChg>
        <pc:picChg chg="add mod">
          <ac:chgData name="河原 佑香" userId="a5f00a335f907aa0" providerId="LiveId" clId="{7360C65D-A36B-4F1D-8175-20FF97E60884}" dt="2021-10-15T14:30:03.358" v="162" actId="1076"/>
          <ac:picMkLst>
            <pc:docMk/>
            <pc:sldMk cId="2360132139" sldId="298"/>
            <ac:picMk id="1038" creationId="{B2689A16-CA47-46BF-A1D6-43A2EADE279C}"/>
          </ac:picMkLst>
        </pc:picChg>
        <pc:picChg chg="add del mod">
          <ac:chgData name="河原 佑香" userId="a5f00a335f907aa0" providerId="LiveId" clId="{7360C65D-A36B-4F1D-8175-20FF97E60884}" dt="2021-10-15T14:27:38.200" v="148" actId="478"/>
          <ac:picMkLst>
            <pc:docMk/>
            <pc:sldMk cId="2360132139" sldId="298"/>
            <ac:picMk id="1040" creationId="{3180361A-6000-4BA4-A994-539620FF8764}"/>
          </ac:picMkLst>
        </pc:picChg>
        <pc:picChg chg="add mod">
          <ac:chgData name="河原 佑香" userId="a5f00a335f907aa0" providerId="LiveId" clId="{7360C65D-A36B-4F1D-8175-20FF97E60884}" dt="2021-10-15T14:30:03.358" v="162" actId="1076"/>
          <ac:picMkLst>
            <pc:docMk/>
            <pc:sldMk cId="2360132139" sldId="298"/>
            <ac:picMk id="1042" creationId="{8C90F2CF-A40D-412C-A0DE-61E686D59805}"/>
          </ac:picMkLst>
        </pc:picChg>
        <pc:picChg chg="add mod">
          <ac:chgData name="河原 佑香" userId="a5f00a335f907aa0" providerId="LiveId" clId="{7360C65D-A36B-4F1D-8175-20FF97E60884}" dt="2021-10-15T14:30:47.626" v="168" actId="14100"/>
          <ac:picMkLst>
            <pc:docMk/>
            <pc:sldMk cId="2360132139" sldId="298"/>
            <ac:picMk id="1044" creationId="{57FE4930-E45D-4423-AC3E-FA425BC5F3B6}"/>
          </ac:picMkLst>
        </pc:picChg>
        <pc:picChg chg="add del mod">
          <ac:chgData name="河原 佑香" userId="a5f00a335f907aa0" providerId="LiveId" clId="{7360C65D-A36B-4F1D-8175-20FF97E60884}" dt="2021-10-15T14:32:18.456" v="178" actId="478"/>
          <ac:picMkLst>
            <pc:docMk/>
            <pc:sldMk cId="2360132139" sldId="298"/>
            <ac:picMk id="1046" creationId="{D4D27D3D-D1C7-4E95-87E2-25FE68AE7B81}"/>
          </ac:picMkLst>
        </pc:picChg>
        <pc:picChg chg="add mod">
          <ac:chgData name="河原 佑香" userId="a5f00a335f907aa0" providerId="LiveId" clId="{7360C65D-A36B-4F1D-8175-20FF97E60884}" dt="2021-10-15T14:33:35.228" v="181" actId="14100"/>
          <ac:picMkLst>
            <pc:docMk/>
            <pc:sldMk cId="2360132139" sldId="298"/>
            <ac:picMk id="1048" creationId="{BE291430-FFB2-4C9D-906F-C3A795C54626}"/>
          </ac:picMkLst>
        </pc:picChg>
      </pc:sldChg>
      <pc:sldMasterChg chg="modSldLayout">
        <pc:chgData name="河原 佑香" userId="a5f00a335f907aa0" providerId="LiveId" clId="{7360C65D-A36B-4F1D-8175-20FF97E60884}" dt="2021-10-15T07:37:33.472" v="1" actId="14100"/>
        <pc:sldMasterMkLst>
          <pc:docMk/>
          <pc:sldMasterMk cId="2056886707" sldId="2147483648"/>
        </pc:sldMasterMkLst>
        <pc:sldLayoutChg chg="modSp mod">
          <pc:chgData name="河原 佑香" userId="a5f00a335f907aa0" providerId="LiveId" clId="{7360C65D-A36B-4F1D-8175-20FF97E60884}" dt="2021-10-15T07:37:33.472" v="1" actId="14100"/>
          <pc:sldLayoutMkLst>
            <pc:docMk/>
            <pc:sldMasterMk cId="2056886707" sldId="2147483648"/>
            <pc:sldLayoutMk cId="4044866860" sldId="2147483655"/>
          </pc:sldLayoutMkLst>
          <pc:picChg chg="mod">
            <ac:chgData name="河原 佑香" userId="a5f00a335f907aa0" providerId="LiveId" clId="{7360C65D-A36B-4F1D-8175-20FF97E60884}" dt="2021-10-15T07:37:33.472" v="1" actId="14100"/>
            <ac:picMkLst>
              <pc:docMk/>
              <pc:sldMasterMk cId="2056886707" sldId="2147483648"/>
              <pc:sldLayoutMk cId="4044866860" sldId="2147483655"/>
              <ac:picMk id="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B8F1C399-E878-4194-B0CC-8824EDAF1A3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xmlns="" id="{1ACE3A14-FA8B-479B-9B2F-E67E7E148B3B}"/>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89330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AFEEF45-352D-4C01-A04F-BF5FB4485D49}"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BC49065-AFAC-4308-891C-553880847D42}" type="slidenum">
              <a:rPr kumimoji="1" lang="ja-JP" altLang="en-US" smtClean="0"/>
              <a:t>‹#›</a:t>
            </a:fld>
            <a:endParaRPr kumimoji="1" lang="ja-JP" altLang="en-US"/>
          </a:p>
        </p:txBody>
      </p:sp>
    </p:spTree>
    <p:extLst>
      <p:ext uri="{BB962C8B-B14F-4D97-AF65-F5344CB8AC3E}">
        <p14:creationId xmlns:p14="http://schemas.microsoft.com/office/powerpoint/2010/main" val="2814332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消費者の選択と、それにともなう企業の活動は、社会にさまざまな影響を及ぼしています。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ではどのようなことが引き起こされているのか、写真から考えていきましょう。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この写真からは、どのような問題が起きているのか、そして消費行動とどのような関りがあると考えますか？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今、北極圏では温暖化によって、氷が解けだす時期が早まっています。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氷の上で生息するホッキョクグマは狩りができる期間が短くなり、狩りができず個体数が減少し、絶滅の危機に瀕しています。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その背景には、私たちが生活に必要なエネルギーを得るために、石炭や石油などの化石燃料を燃やし、大気中の二酸化炭素が急速に増加し、地球温暖化が進行していることがあげられます。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温暖化は、氷解や海水の膨張によって海面上昇を引き起こし、野生動物の生態系に影響を及ぼすだけではなく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海抜の低い国に住む人たちの生活も脅かしています。</a:t>
            </a:r>
            <a:endParaRPr kumimoji="1" lang="ja-JP" altLang="en-US"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1</a:t>
            </a:fld>
            <a:endParaRPr kumimoji="1" lang="ja-JP" altLang="en-US"/>
          </a:p>
        </p:txBody>
      </p:sp>
    </p:spTree>
    <p:extLst>
      <p:ext uri="{BB962C8B-B14F-4D97-AF65-F5344CB8AC3E}">
        <p14:creationId xmlns:p14="http://schemas.microsoft.com/office/powerpoint/2010/main" val="71123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それでは次の写真です。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これは何の写真でしょうか？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これは、インドネシアの森林の写真です。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インドネシアの森林は大規模なアブラヤシ農園の開発によって、</a:t>
            </a:r>
            <a:r>
              <a:rPr kumimoji="1" lang="en-US" altLang="ja-JP" sz="1200" kern="1200" dirty="0" smtClean="0">
                <a:solidFill>
                  <a:schemeClr val="tx1"/>
                </a:solidFill>
                <a:effectLst/>
                <a:latin typeface="+mn-lt"/>
                <a:ea typeface="+mn-ea"/>
                <a:cs typeface="+mn-cs"/>
              </a:rPr>
              <a:t>30</a:t>
            </a:r>
            <a:r>
              <a:rPr kumimoji="1" lang="ja-JP" altLang="en-US" sz="1200" kern="1200" dirty="0" smtClean="0">
                <a:solidFill>
                  <a:schemeClr val="tx1"/>
                </a:solidFill>
                <a:effectLst/>
                <a:latin typeface="+mn-lt"/>
                <a:ea typeface="+mn-ea"/>
                <a:cs typeface="+mn-cs"/>
              </a:rPr>
              <a:t>年で半分以下になり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現地の住人や、森林に住むゾウやオランウータンなどの野生動物が住む場所を失うといった、生活環境の悪化を引き起こしています。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アブラヤシからは、私たちの生活にとって身近なポテトチップスなどの加工食品や化粧品、洗剤などの原料となる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パーム油が採取できます。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パーム油は世界中で最も多く使われている植物油で、私たちの生活に不可欠になっていますが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私たちが見えないところで大きな影響を及ぼしていることが分かります。</a:t>
            </a:r>
            <a:endParaRPr kumimoji="1" lang="ja-JP" altLang="en-US"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2</a:t>
            </a:fld>
            <a:endParaRPr kumimoji="1" lang="ja-JP" altLang="en-US"/>
          </a:p>
        </p:txBody>
      </p:sp>
    </p:spTree>
    <p:extLst>
      <p:ext uri="{BB962C8B-B14F-4D97-AF65-F5344CB8AC3E}">
        <p14:creationId xmlns:p14="http://schemas.microsoft.com/office/powerpoint/2010/main" val="373191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それでは、この写真は何でしょうか。これはコーヒーの生産国で働いている子どもの写真です。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コーヒーの生産が盛んな中南米などでは、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地域の子どもたちが貧困により学校に行けず、危険な労働を行う「児童労働」が発生している問題が発生しています。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農家の貧困は、コーヒー豆が市場の中で低価格で取引されていることが要因の一つに挙げられます。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取引価格が下がる分、農家の収入は低くなってしまい、子どもの教育や産業への投資を行えなくなります。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人材や技術への投資が行えないことで、生産技術も向上することができず、貧困から抜け出せなくなるという負の連鎖が引き起こされます。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市場の価格は、消費者の選択にも左右されます。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消費者が必要以上に低い価格を追い求めていくことが生産者の暮らし、生き方にも影響を及ぼしているのです。</a:t>
            </a:r>
            <a:endParaRPr kumimoji="1" lang="ja-JP" altLang="en-US"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3</a:t>
            </a:fld>
            <a:endParaRPr kumimoji="1" lang="ja-JP" altLang="en-US"/>
          </a:p>
        </p:txBody>
      </p:sp>
    </p:spTree>
    <p:extLst>
      <p:ext uri="{BB962C8B-B14F-4D97-AF65-F5344CB8AC3E}">
        <p14:creationId xmlns:p14="http://schemas.microsoft.com/office/powerpoint/2010/main" val="43626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わたしたちの行動によって、様々な問題が世界中で引き起こされ、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今のままでは社会が存続できない、持続不可能な状態に陥っているということが分かりましたね。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世界中で発生している多くの問題に対して、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その解決に向けて「持続可能な開発目標（</a:t>
            </a:r>
            <a:r>
              <a:rPr kumimoji="1" lang="en-US" altLang="ja-JP" sz="1200" b="0" i="0" kern="1200" dirty="0" smtClean="0">
                <a:solidFill>
                  <a:schemeClr val="tx1"/>
                </a:solidFill>
                <a:effectLst/>
                <a:latin typeface="+mn-lt"/>
                <a:ea typeface="+mn-ea"/>
                <a:cs typeface="+mn-cs"/>
              </a:rPr>
              <a:t>SDGs</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Sustainable Development Goals)</a:t>
            </a:r>
            <a:r>
              <a:rPr kumimoji="1" lang="ja-JP" altLang="en-US" sz="1200" b="0" i="0" kern="1200" dirty="0" smtClean="0">
                <a:solidFill>
                  <a:schemeClr val="tx1"/>
                </a:solidFill>
                <a:effectLst/>
                <a:latin typeface="+mn-lt"/>
                <a:ea typeface="+mn-ea"/>
                <a:cs typeface="+mn-cs"/>
              </a:rPr>
              <a:t>」という世界共通の目標がつくられました。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SDGs</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2015</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9</a:t>
            </a:r>
            <a:r>
              <a:rPr kumimoji="1" lang="ja-JP" altLang="en-US" sz="1200" b="0" i="0" kern="1200" dirty="0" smtClean="0">
                <a:solidFill>
                  <a:schemeClr val="tx1"/>
                </a:solidFill>
                <a:effectLst/>
                <a:latin typeface="+mn-lt"/>
                <a:ea typeface="+mn-ea"/>
                <a:cs typeface="+mn-cs"/>
              </a:rPr>
              <a:t>月の国連サミットで採択され、環境・社会・経済のバランスがとれた持続可能な社会の実現を目指ざすための世界共通の目標として、</a:t>
            </a:r>
            <a:r>
              <a:rPr kumimoji="1" lang="en-US" altLang="ja-JP" sz="1200" b="0" i="0" kern="1200" dirty="0" smtClean="0">
                <a:solidFill>
                  <a:schemeClr val="tx1"/>
                </a:solidFill>
                <a:effectLst/>
                <a:latin typeface="+mn-lt"/>
                <a:ea typeface="+mn-ea"/>
                <a:cs typeface="+mn-cs"/>
              </a:rPr>
              <a:t>2030</a:t>
            </a:r>
            <a:r>
              <a:rPr kumimoji="1" lang="ja-JP" altLang="en-US" sz="1200" b="0" i="0" kern="1200" dirty="0" smtClean="0">
                <a:solidFill>
                  <a:schemeClr val="tx1"/>
                </a:solidFill>
                <a:effectLst/>
                <a:latin typeface="+mn-lt"/>
                <a:ea typeface="+mn-ea"/>
                <a:cs typeface="+mn-cs"/>
              </a:rPr>
              <a:t>年までに達成することが目指されています。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SDGs</a:t>
            </a:r>
            <a:r>
              <a:rPr kumimoji="1" lang="ja-JP" altLang="en-US" sz="1200" b="0" i="0" kern="1200" dirty="0" smtClean="0">
                <a:solidFill>
                  <a:schemeClr val="tx1"/>
                </a:solidFill>
                <a:effectLst/>
                <a:latin typeface="+mn-lt"/>
                <a:ea typeface="+mn-ea"/>
                <a:cs typeface="+mn-cs"/>
              </a:rPr>
              <a:t>は先進国・途上国を問わず、「誰一人として取り残さない」ことを基本理念として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持続可能な社会を実現するための</a:t>
            </a:r>
            <a:r>
              <a:rPr kumimoji="1" lang="en-US" altLang="ja-JP" sz="1200" b="0" i="0" kern="1200" dirty="0" smtClean="0">
                <a:solidFill>
                  <a:schemeClr val="tx1"/>
                </a:solidFill>
                <a:effectLst/>
                <a:latin typeface="+mn-lt"/>
                <a:ea typeface="+mn-ea"/>
                <a:cs typeface="+mn-cs"/>
              </a:rPr>
              <a:t>17</a:t>
            </a:r>
            <a:r>
              <a:rPr kumimoji="1" lang="ja-JP" altLang="en-US" sz="1200" b="0" i="0" kern="1200" dirty="0" smtClean="0">
                <a:solidFill>
                  <a:schemeClr val="tx1"/>
                </a:solidFill>
                <a:effectLst/>
                <a:latin typeface="+mn-lt"/>
                <a:ea typeface="+mn-ea"/>
                <a:cs typeface="+mn-cs"/>
              </a:rPr>
              <a:t>のゴールから構成されています。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「気候変動に具体的な対策を」といった地球環境に関するもの、「飢餓をなくそう」「ジェンダー平等を実現しよう」といった社会に関するもの、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mn-lt"/>
                <a:ea typeface="+mn-ea"/>
                <a:cs typeface="+mn-cs"/>
              </a:rPr>
              <a:t>「働きがいも経済成長も」といった経済に関するといった目標があり一人ひとりが</a:t>
            </a:r>
            <a:r>
              <a:rPr kumimoji="1" lang="en-US" altLang="ja-JP" sz="1200" b="0" i="0" kern="1200" dirty="0" smtClean="0">
                <a:solidFill>
                  <a:schemeClr val="tx1"/>
                </a:solidFill>
                <a:effectLst/>
                <a:latin typeface="+mn-lt"/>
                <a:ea typeface="+mn-ea"/>
                <a:cs typeface="+mn-cs"/>
              </a:rPr>
              <a:t>SDGs</a:t>
            </a:r>
            <a:r>
              <a:rPr kumimoji="1" lang="ja-JP" altLang="en-US" sz="1200" b="0" i="0" kern="1200" dirty="0" smtClean="0">
                <a:solidFill>
                  <a:schemeClr val="tx1"/>
                </a:solidFill>
                <a:effectLst/>
                <a:latin typeface="+mn-lt"/>
                <a:ea typeface="+mn-ea"/>
                <a:cs typeface="+mn-cs"/>
              </a:rPr>
              <a:t>を自分事として考えて日々の行動に取り込んでいくことが求められています。</a:t>
            </a:r>
            <a:endParaRPr kumimoji="1" lang="ja-JP" altLang="en-US"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4</a:t>
            </a:fld>
            <a:endParaRPr kumimoji="1" lang="ja-JP" altLang="en-US"/>
          </a:p>
        </p:txBody>
      </p:sp>
    </p:spTree>
    <p:extLst>
      <p:ext uri="{BB962C8B-B14F-4D97-AF65-F5344CB8AC3E}">
        <p14:creationId xmlns:p14="http://schemas.microsoft.com/office/powerpoint/2010/main" val="409820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ゴールの１つとして、目標１２「つくる責任つかう責任」では、</a:t>
            </a:r>
          </a:p>
          <a:p>
            <a:r>
              <a:rPr kumimoji="1" lang="ja-JP" altLang="en-US" dirty="0" smtClean="0"/>
              <a:t>先ほど示したような問題と向き合い、世界の持続性を保つことができるような、消費と生産のパターンを確立することが目指されています。</a:t>
            </a:r>
          </a:p>
          <a:p>
            <a:endParaRPr kumimoji="1" lang="ja-JP" altLang="en-US" dirty="0" smtClean="0"/>
          </a:p>
          <a:p>
            <a:r>
              <a:rPr kumimoji="1" lang="ja-JP" altLang="en-US" dirty="0" smtClean="0"/>
              <a:t>そしてこの目標を踏まえ、</a:t>
            </a:r>
          </a:p>
          <a:p>
            <a:r>
              <a:rPr kumimoji="1" lang="ja-JP" altLang="en-US" dirty="0" smtClean="0"/>
              <a:t>消費者が持続可能な社会をつくるために選択・行動することは、「エシカル消費」と呼ばれます。</a:t>
            </a:r>
          </a:p>
          <a:p>
            <a:r>
              <a:rPr kumimoji="1" lang="ja-JP" altLang="en-US" dirty="0" smtClean="0"/>
              <a:t>「エシカル」は「倫理的」という意味があり、「エシカル消費」は、消費者が社会の持続性を考えながら、倫理的な行動を日々の消費生活で実践することです。</a:t>
            </a:r>
          </a:p>
          <a:p>
            <a:endParaRPr kumimoji="1" lang="ja-JP" altLang="en-US" dirty="0" smtClean="0"/>
          </a:p>
          <a:p>
            <a:r>
              <a:rPr kumimoji="1" lang="ja-JP" altLang="en-US" dirty="0" smtClean="0"/>
              <a:t>資源の最終的な使い道を決定し、企業へのシグナルを送ったりすることができる、消費者の行動は社会に大きな影響を与えることができます。</a:t>
            </a:r>
          </a:p>
          <a:p>
            <a:r>
              <a:rPr kumimoji="1" lang="ja-JP" altLang="en-US" dirty="0" smtClean="0"/>
              <a:t>だからこそ、私たち一人一人が人・社会・環境への影響を考え</a:t>
            </a:r>
          </a:p>
          <a:p>
            <a:r>
              <a:rPr kumimoji="1" lang="ja-JP" altLang="en-US" dirty="0" smtClean="0"/>
              <a:t>身近なことから「エシカル消費」実践することで、社会を変えていくことが今とても大切になってきているのです。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5</a:t>
            </a:fld>
            <a:endParaRPr kumimoji="1" lang="ja-JP" altLang="en-US"/>
          </a:p>
        </p:txBody>
      </p:sp>
    </p:spTree>
    <p:extLst>
      <p:ext uri="{BB962C8B-B14F-4D97-AF65-F5344CB8AC3E}">
        <p14:creationId xmlns:p14="http://schemas.microsoft.com/office/powerpoint/2010/main" val="366809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それでは、私たちが日々の暮らしの中でどんなことができるのか。</a:t>
            </a:r>
          </a:p>
          <a:p>
            <a:r>
              <a:rPr kumimoji="1" lang="ja-JP" altLang="en-US" dirty="0" smtClean="0"/>
              <a:t>もっと身近な問題から、持続可能な消費のあり方を考えていきましょう。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6</a:t>
            </a:fld>
            <a:endParaRPr kumimoji="1" lang="ja-JP" altLang="en-US"/>
          </a:p>
        </p:txBody>
      </p:sp>
    </p:spTree>
    <p:extLst>
      <p:ext uri="{BB962C8B-B14F-4D97-AF65-F5344CB8AC3E}">
        <p14:creationId xmlns:p14="http://schemas.microsoft.com/office/powerpoint/2010/main" val="274679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みなさん、これはどこの写真でしょうか？</a:t>
            </a:r>
          </a:p>
          <a:p>
            <a:r>
              <a:rPr kumimoji="1" lang="ja-JP" altLang="en-US" dirty="0" smtClean="0"/>
              <a:t>これは私たちにとって最も身近な海、「瀬戸内海」の写真です。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49065-AFAC-4308-891C-553880847D4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3805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では、皆さんにとって「瀬戸内海」はどんなイメージを持っていますか？</a:t>
            </a:r>
          </a:p>
          <a:p>
            <a:r>
              <a:rPr kumimoji="1" lang="ja-JP" altLang="en-US" dirty="0" smtClean="0"/>
              <a:t>思い浮かぶ言葉をあげてみましょう。</a:t>
            </a:r>
          </a:p>
          <a:p>
            <a:r>
              <a:rPr kumimoji="1" lang="ja-JP" altLang="en-US" dirty="0" smtClean="0"/>
              <a:t>（例：絶景，綺麗、多島美、優雅，海の幸が多いなど）</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8</a:t>
            </a:fld>
            <a:endParaRPr kumimoji="1" lang="ja-JP" altLang="en-US"/>
          </a:p>
        </p:txBody>
      </p:sp>
    </p:spTree>
    <p:extLst>
      <p:ext uri="{BB962C8B-B14F-4D97-AF65-F5344CB8AC3E}">
        <p14:creationId xmlns:p14="http://schemas.microsoft.com/office/powerpoint/2010/main" val="6567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では次の写真です。これは、どこの写真でしょうか。</a:t>
            </a:r>
          </a:p>
          <a:p>
            <a:endParaRPr kumimoji="1" lang="ja-JP" altLang="en-US" dirty="0" smtClean="0"/>
          </a:p>
          <a:p>
            <a:r>
              <a:rPr kumimoji="1" lang="ja-JP" altLang="en-US" dirty="0" smtClean="0"/>
              <a:t>答えは、「瀬戸内海に面する海岸」の写真です。</a:t>
            </a:r>
          </a:p>
          <a:p>
            <a:r>
              <a:rPr kumimoji="1" lang="ja-JP" altLang="en-US" dirty="0" smtClean="0"/>
              <a:t>先ほど皆さんに思い浮かべてもらった瀬戸内海のイメージと違っていたでしょうか。</a:t>
            </a:r>
          </a:p>
          <a:p>
            <a:r>
              <a:rPr kumimoji="1" lang="ja-JP" altLang="en-US" dirty="0" smtClean="0"/>
              <a:t>瀬戸内海は昔から、国内外の人々から美しい海として愛されてきていますが、</a:t>
            </a:r>
          </a:p>
          <a:p>
            <a:r>
              <a:rPr kumimoji="1" lang="ja-JP" altLang="en-US" dirty="0" smtClean="0"/>
              <a:t>実はご覧のとおり、現在「ごみ問題」が発生しています。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9</a:t>
            </a:fld>
            <a:endParaRPr kumimoji="1" lang="ja-JP" altLang="en-US"/>
          </a:p>
        </p:txBody>
      </p:sp>
    </p:spTree>
    <p:extLst>
      <p:ext uri="{BB962C8B-B14F-4D97-AF65-F5344CB8AC3E}">
        <p14:creationId xmlns:p14="http://schemas.microsoft.com/office/powerpoint/2010/main" val="302166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7314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85F48C-3020-4CF8-9A86-061A3F14DEDA}"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4398D6-595B-4404-A26D-43AA3A9CFC9F}" type="slidenum">
              <a:rPr kumimoji="1" lang="ja-JP" altLang="en-US" smtClean="0"/>
              <a:t>‹#›</a:t>
            </a:fld>
            <a:endParaRPr kumimoji="1" lang="ja-JP" altLang="en-US"/>
          </a:p>
        </p:txBody>
      </p:sp>
    </p:spTree>
    <p:extLst>
      <p:ext uri="{BB962C8B-B14F-4D97-AF65-F5344CB8AC3E}">
        <p14:creationId xmlns:p14="http://schemas.microsoft.com/office/powerpoint/2010/main" val="323414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3"/>
            <a:ext cx="12192000" cy="626466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76234" y="6600311"/>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pic>
        <p:nvPicPr>
          <p:cNvPr id="47" name="図 46"/>
          <p:cNvPicPr>
            <a:picLocks noChangeAspect="1"/>
          </p:cNvPicPr>
          <p:nvPr userDrawn="1"/>
        </p:nvPicPr>
        <p:blipFill rotWithShape="1">
          <a:blip r:embed="rId3"/>
          <a:srcRect r="40382" b="-8963"/>
          <a:stretch/>
        </p:blipFill>
        <p:spPr>
          <a:xfrm>
            <a:off x="8668192" y="6615140"/>
            <a:ext cx="3536508" cy="179360"/>
          </a:xfrm>
          <a:prstGeom prst="rect">
            <a:avLst/>
          </a:prstGeom>
        </p:spPr>
      </p:pic>
      <p:pic>
        <p:nvPicPr>
          <p:cNvPr id="48" name="図 47"/>
          <p:cNvPicPr>
            <a:picLocks noChangeAspect="1"/>
          </p:cNvPicPr>
          <p:nvPr userDrawn="1"/>
        </p:nvPicPr>
        <p:blipFill rotWithShape="1">
          <a:blip r:embed="rId3"/>
          <a:srcRect l="16482"/>
          <a:stretch/>
        </p:blipFill>
        <p:spPr>
          <a:xfrm>
            <a:off x="-15876" y="6599119"/>
            <a:ext cx="4954241" cy="164606"/>
          </a:xfrm>
          <a:prstGeom prst="rect">
            <a:avLst/>
          </a:prstGeom>
        </p:spPr>
      </p:pic>
    </p:spTree>
    <p:extLst>
      <p:ext uri="{BB962C8B-B14F-4D97-AF65-F5344CB8AC3E}">
        <p14:creationId xmlns:p14="http://schemas.microsoft.com/office/powerpoint/2010/main" val="1803980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2"/>
            <a:ext cx="12192000" cy="65223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spTree>
    <p:extLst>
      <p:ext uri="{BB962C8B-B14F-4D97-AF65-F5344CB8AC3E}">
        <p14:creationId xmlns:p14="http://schemas.microsoft.com/office/powerpoint/2010/main" val="2139134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0" y="12700"/>
            <a:ext cx="12192000" cy="165138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165982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1674649"/>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1658628"/>
            <a:ext cx="4954241" cy="164606"/>
          </a:xfrm>
          <a:prstGeom prst="rect">
            <a:avLst/>
          </a:prstGeom>
        </p:spPr>
      </p:pic>
    </p:spTree>
    <p:extLst>
      <p:ext uri="{BB962C8B-B14F-4D97-AF65-F5344CB8AC3E}">
        <p14:creationId xmlns:p14="http://schemas.microsoft.com/office/powerpoint/2010/main" val="1681843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12700" y="-68240"/>
            <a:ext cx="12192000" cy="103723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977429"/>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992258"/>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976237"/>
            <a:ext cx="4954241" cy="164606"/>
          </a:xfrm>
          <a:prstGeom prst="rect">
            <a:avLst/>
          </a:prstGeom>
        </p:spPr>
      </p:pic>
    </p:spTree>
    <p:extLst>
      <p:ext uri="{BB962C8B-B14F-4D97-AF65-F5344CB8AC3E}">
        <p14:creationId xmlns:p14="http://schemas.microsoft.com/office/powerpoint/2010/main" val="1430879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28576" y="0"/>
            <a:ext cx="12233276" cy="75062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759062"/>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760243"/>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771518"/>
            <a:ext cx="4954241" cy="164606"/>
          </a:xfrm>
          <a:prstGeom prst="rect">
            <a:avLst/>
          </a:prstGeom>
        </p:spPr>
      </p:pic>
    </p:spTree>
    <p:extLst>
      <p:ext uri="{BB962C8B-B14F-4D97-AF65-F5344CB8AC3E}">
        <p14:creationId xmlns:p14="http://schemas.microsoft.com/office/powerpoint/2010/main" val="410632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68517464"/>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81" r:id="rId4"/>
    <p:sldLayoutId id="2147483680" r:id="rId5"/>
    <p:sldLayoutId id="2147483678" r:id="rId6"/>
    <p:sldLayoutId id="2147483679" r:id="rId7"/>
  </p:sldLayoutIdLst>
  <p:hf hdr="0" ftr="0" dt="0"/>
  <p:txStyles>
    <p:titleStyle>
      <a:lvl1pPr algn="l" defTabSz="914400" rtl="0" eaLnBrk="1" latinLnBrk="0" hangingPunct="1">
        <a:lnSpc>
          <a:spcPct val="90000"/>
        </a:lnSpc>
        <a:spcBef>
          <a:spcPct val="0"/>
        </a:spcBef>
        <a:buNone/>
        <a:defRPr kumimoji="1" sz="40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883841" y="1076310"/>
            <a:ext cx="5467815" cy="5220350"/>
            <a:chOff x="6883841" y="1076310"/>
            <a:chExt cx="5467815" cy="5220350"/>
          </a:xfrm>
        </p:grpSpPr>
        <p:pic>
          <p:nvPicPr>
            <p:cNvPr id="54" name="図 53"/>
            <p:cNvPicPr>
              <a:picLocks noChangeAspect="1"/>
            </p:cNvPicPr>
            <p:nvPr/>
          </p:nvPicPr>
          <p:blipFill>
            <a:blip r:embed="rId3"/>
            <a:stretch>
              <a:fillRect/>
            </a:stretch>
          </p:blipFill>
          <p:spPr>
            <a:xfrm>
              <a:off x="6883841" y="1076310"/>
              <a:ext cx="5467815" cy="5220350"/>
            </a:xfrm>
            <a:prstGeom prst="rect">
              <a:avLst/>
            </a:prstGeom>
          </p:spPr>
        </p:pic>
        <p:sp>
          <p:nvSpPr>
            <p:cNvPr id="32" name="正方形/長方形 31">
              <a:extLst>
                <a:ext uri="{FF2B5EF4-FFF2-40B4-BE49-F238E27FC236}">
                  <a16:creationId xmlns:a16="http://schemas.microsoft.com/office/drawing/2014/main" xmlns="" id="{64D42048-A56E-4FB4-81D7-0260F1729C38}"/>
                </a:ext>
              </a:extLst>
            </p:cNvPr>
            <p:cNvSpPr/>
            <p:nvPr/>
          </p:nvSpPr>
          <p:spPr>
            <a:xfrm>
              <a:off x="8528563" y="1951365"/>
              <a:ext cx="3424561" cy="387183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smtClean="0">
                  <a:solidFill>
                    <a:srgbClr val="E11515"/>
                  </a:solidFill>
                  <a:latin typeface="Meiryo UI" panose="020B0604030504040204" pitchFamily="50" charset="-128"/>
                  <a:ea typeface="Meiryo UI" panose="020B0604030504040204" pitchFamily="50" charset="-128"/>
                </a:rPr>
                <a:t>「便利さ」の裏側で</a:t>
              </a:r>
              <a:r>
                <a:rPr lang="en-US" altLang="ja-JP" sz="2000" b="1" dirty="0" smtClean="0">
                  <a:solidFill>
                    <a:srgbClr val="E11515"/>
                  </a:solidFill>
                  <a:latin typeface="Meiryo UI" panose="020B0604030504040204" pitchFamily="50" charset="-128"/>
                  <a:ea typeface="Meiryo UI" panose="020B0604030504040204" pitchFamily="50" charset="-128"/>
                </a:rPr>
                <a:t>…</a:t>
              </a:r>
              <a:endParaRPr lang="en-US" altLang="ja-JP" sz="2000" b="1" dirty="0">
                <a:solidFill>
                  <a:srgbClr val="E11515"/>
                </a:solidFill>
                <a:latin typeface="Meiryo UI" panose="020B0604030504040204" pitchFamily="50" charset="-128"/>
                <a:ea typeface="Meiryo UI" panose="020B0604030504040204" pitchFamily="50" charset="-128"/>
              </a:endParaRPr>
            </a:p>
            <a:p>
              <a:pPr>
                <a:lnSpc>
                  <a:spcPct val="150000"/>
                </a:lnSpc>
              </a:pP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ysClr val="windowText" lastClr="000000"/>
                  </a:solidFill>
                  <a:latin typeface="Meiryo UI" panose="020B0604030504040204" pitchFamily="50" charset="-128"/>
                  <a:ea typeface="Meiryo UI" panose="020B0604030504040204" pitchFamily="50" charset="-128"/>
                </a:rPr>
                <a:t>エネルギーの生産や</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ysClr val="windowText" lastClr="000000"/>
                  </a:solidFill>
                  <a:latin typeface="Meiryo UI" panose="020B0604030504040204" pitchFamily="50" charset="-128"/>
                  <a:ea typeface="Meiryo UI" panose="020B0604030504040204" pitchFamily="50" charset="-128"/>
                </a:rPr>
                <a:t>商品の輸送のために</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ysClr val="windowText" lastClr="000000"/>
                  </a:solidFill>
                  <a:latin typeface="Meiryo UI" panose="020B0604030504040204" pitchFamily="50" charset="-128"/>
                  <a:ea typeface="Meiryo UI" panose="020B0604030504040204" pitchFamily="50" charset="-128"/>
                </a:rPr>
                <a:t>化石燃料を使うことで</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ysClr val="windowText" lastClr="000000"/>
                  </a:solidFill>
                  <a:latin typeface="Meiryo UI" panose="020B0604030504040204" pitchFamily="50" charset="-128"/>
                  <a:ea typeface="Meiryo UI" panose="020B0604030504040204" pitchFamily="50" charset="-128"/>
                </a:rPr>
                <a:t>温室効果ガスが発生し、</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ysClr val="windowText" lastClr="000000"/>
                  </a:solidFill>
                  <a:latin typeface="Meiryo UI" panose="020B0604030504040204" pitchFamily="50" charset="-128"/>
                  <a:ea typeface="Meiryo UI" panose="020B0604030504040204" pitchFamily="50" charset="-128"/>
                </a:rPr>
                <a:t>地球の温暖化を</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ysClr val="windowText" lastClr="000000"/>
                  </a:solidFill>
                  <a:latin typeface="Meiryo UI" panose="020B0604030504040204" pitchFamily="50" charset="-128"/>
                  <a:ea typeface="Meiryo UI" panose="020B0604030504040204" pitchFamily="50" charset="-128"/>
                </a:rPr>
                <a:t>引き起こしている。</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p:txBody>
        </p:sp>
      </p:grpSp>
      <p:pic>
        <p:nvPicPr>
          <p:cNvPr id="56" name="図 55"/>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46169" t="31030" r="47760" b="58336"/>
          <a:stretch/>
        </p:blipFill>
        <p:spPr>
          <a:xfrm>
            <a:off x="10640059" y="5696317"/>
            <a:ext cx="327371" cy="430075"/>
          </a:xfrm>
          <a:prstGeom prst="rect">
            <a:avLst/>
          </a:prstGeom>
        </p:spPr>
      </p:pic>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l="77755" t="76410" r="11092" b="15641"/>
          <a:stretch/>
        </p:blipFill>
        <p:spPr>
          <a:xfrm>
            <a:off x="10933217" y="1169356"/>
            <a:ext cx="1019908" cy="545124"/>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5245" y="5423629"/>
            <a:ext cx="1169858" cy="1245748"/>
          </a:xfrm>
          <a:prstGeom prst="rect">
            <a:avLst/>
          </a:prstGeom>
        </p:spPr>
      </p:pic>
      <p:pic>
        <p:nvPicPr>
          <p:cNvPr id="4" name="図 3"/>
          <p:cNvPicPr>
            <a:picLocks noChangeAspect="1"/>
          </p:cNvPicPr>
          <p:nvPr/>
        </p:nvPicPr>
        <p:blipFill>
          <a:blip r:embed="rId7"/>
          <a:stretch>
            <a:fillRect/>
          </a:stretch>
        </p:blipFill>
        <p:spPr>
          <a:xfrm>
            <a:off x="-36576" y="0"/>
            <a:ext cx="4932091" cy="859611"/>
          </a:xfrm>
          <a:prstGeom prst="rect">
            <a:avLst/>
          </a:prstGeom>
        </p:spPr>
      </p:pic>
      <p:pic>
        <p:nvPicPr>
          <p:cNvPr id="7" name="図 6"/>
          <p:cNvPicPr>
            <a:picLocks noChangeAspect="1"/>
          </p:cNvPicPr>
          <p:nvPr/>
        </p:nvPicPr>
        <p:blipFill>
          <a:blip r:embed="rId8"/>
          <a:stretch>
            <a:fillRect/>
          </a:stretch>
        </p:blipFill>
        <p:spPr>
          <a:xfrm>
            <a:off x="238946" y="1152019"/>
            <a:ext cx="8187638" cy="5517358"/>
          </a:xfrm>
          <a:prstGeom prst="rect">
            <a:avLst/>
          </a:prstGeom>
        </p:spPr>
      </p:pic>
    </p:spTree>
    <p:extLst>
      <p:ext uri="{BB962C8B-B14F-4D97-AF65-F5344CB8AC3E}">
        <p14:creationId xmlns:p14="http://schemas.microsoft.com/office/powerpoint/2010/main" val="2987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937682" y="859611"/>
            <a:ext cx="5468586" cy="5511262"/>
          </a:xfrm>
          <a:prstGeom prst="rect">
            <a:avLst/>
          </a:prstGeom>
        </p:spPr>
      </p:pic>
      <p:sp>
        <p:nvSpPr>
          <p:cNvPr id="40" name="角丸四角形 39"/>
          <p:cNvSpPr/>
          <p:nvPr/>
        </p:nvSpPr>
        <p:spPr>
          <a:xfrm>
            <a:off x="217021" y="1236372"/>
            <a:ext cx="7893661" cy="5237859"/>
          </a:xfrm>
          <a:prstGeom prst="roundRect">
            <a:avLst>
              <a:gd name="adj" fmla="val 671"/>
            </a:avLst>
          </a:prstGeom>
          <a:solidFill>
            <a:srgbClr val="167BC0"/>
          </a:solidFill>
          <a:ln w="190500">
            <a:solidFill>
              <a:srgbClr val="167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http://realgarden.jp/wp-content/uploads/2016/08/95825_154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57" y="1230500"/>
            <a:ext cx="7901425" cy="5267617"/>
          </a:xfrm>
          <a:prstGeom prst="roundRect">
            <a:avLst>
              <a:gd name="adj" fmla="val 1707"/>
            </a:avLst>
          </a:prstGeom>
          <a:noFill/>
          <a:ln w="57150">
            <a:noFill/>
          </a:ln>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a:stretch>
            <a:fillRect/>
          </a:stretch>
        </p:blipFill>
        <p:spPr>
          <a:xfrm>
            <a:off x="-36576" y="0"/>
            <a:ext cx="4932091" cy="859611"/>
          </a:xfrm>
          <a:prstGeom prst="rect">
            <a:avLst/>
          </a:prstGeom>
        </p:spPr>
      </p:pic>
      <p:pic>
        <p:nvPicPr>
          <p:cNvPr id="7" name="図 6"/>
          <p:cNvPicPr>
            <a:picLocks noChangeAspect="1"/>
          </p:cNvPicPr>
          <p:nvPr/>
        </p:nvPicPr>
        <p:blipFill>
          <a:blip r:embed="rId6"/>
          <a:stretch>
            <a:fillRect/>
          </a:stretch>
        </p:blipFill>
        <p:spPr>
          <a:xfrm>
            <a:off x="11233268" y="1661724"/>
            <a:ext cx="951058" cy="634039"/>
          </a:xfrm>
          <a:prstGeom prst="rect">
            <a:avLst/>
          </a:prstGeom>
        </p:spPr>
      </p:pic>
    </p:spTree>
    <p:extLst>
      <p:ext uri="{BB962C8B-B14F-4D97-AF65-F5344CB8AC3E}">
        <p14:creationId xmlns:p14="http://schemas.microsoft.com/office/powerpoint/2010/main" val="354946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382524" y="1429636"/>
            <a:ext cx="4568267" cy="4361514"/>
            <a:chOff x="7382524" y="1429636"/>
            <a:chExt cx="4568267" cy="4361514"/>
          </a:xfrm>
        </p:grpSpPr>
        <p:pic>
          <p:nvPicPr>
            <p:cNvPr id="22" name="図 21"/>
            <p:cNvPicPr>
              <a:picLocks noChangeAspect="1"/>
            </p:cNvPicPr>
            <p:nvPr/>
          </p:nvPicPr>
          <p:blipFill>
            <a:blip r:embed="rId3"/>
            <a:stretch>
              <a:fillRect/>
            </a:stretch>
          </p:blipFill>
          <p:spPr>
            <a:xfrm>
              <a:off x="7382524" y="1429636"/>
              <a:ext cx="4568267" cy="4361514"/>
            </a:xfrm>
            <a:prstGeom prst="rect">
              <a:avLst/>
            </a:prstGeom>
          </p:spPr>
        </p:pic>
        <p:sp>
          <p:nvSpPr>
            <p:cNvPr id="32" name="正方形/長方形 31">
              <a:extLst>
                <a:ext uri="{FF2B5EF4-FFF2-40B4-BE49-F238E27FC236}">
                  <a16:creationId xmlns:a16="http://schemas.microsoft.com/office/drawing/2014/main" xmlns="" id="{64D42048-A56E-4FB4-81D7-0260F1729C38}"/>
                </a:ext>
              </a:extLst>
            </p:cNvPr>
            <p:cNvSpPr/>
            <p:nvPr/>
          </p:nvSpPr>
          <p:spPr>
            <a:xfrm>
              <a:off x="8370691" y="2697343"/>
              <a:ext cx="3269766" cy="1996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E11515"/>
                  </a:solidFill>
                  <a:latin typeface="Meiryo UI" panose="020B0604030504040204" pitchFamily="50" charset="-128"/>
                  <a:ea typeface="Meiryo UI" panose="020B0604030504040204" pitchFamily="50" charset="-128"/>
                </a:rPr>
                <a:t>「安さ」の裏側で</a:t>
              </a:r>
              <a:r>
                <a:rPr lang="en-US" altLang="ja-JP" sz="2000" b="1" dirty="0" smtClean="0">
                  <a:solidFill>
                    <a:srgbClr val="E11515"/>
                  </a:solidFill>
                  <a:latin typeface="Meiryo UI" panose="020B0604030504040204" pitchFamily="50" charset="-128"/>
                  <a:ea typeface="Meiryo UI" panose="020B0604030504040204" pitchFamily="50" charset="-128"/>
                </a:rPr>
                <a:t>…</a:t>
              </a:r>
            </a:p>
            <a:p>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r>
                <a:rPr lang="ja-JP" altLang="en-US" sz="2000" b="1" dirty="0" smtClean="0">
                  <a:solidFill>
                    <a:sysClr val="windowText" lastClr="000000"/>
                  </a:solidFill>
                  <a:latin typeface="Meiryo UI" panose="020B0604030504040204" pitchFamily="50" charset="-128"/>
                  <a:ea typeface="Meiryo UI" panose="020B0604030504040204" pitchFamily="50" charset="-128"/>
                </a:rPr>
                <a:t>コーヒーの生産地で</a:t>
              </a:r>
              <a:r>
                <a:rPr lang="ja-JP" altLang="en-US" sz="2000" b="1" dirty="0">
                  <a:solidFill>
                    <a:sysClr val="windowText" lastClr="000000"/>
                  </a:solidFill>
                  <a:latin typeface="Meiryo UI" panose="020B0604030504040204" pitchFamily="50" charset="-128"/>
                  <a:ea typeface="Meiryo UI" panose="020B0604030504040204" pitchFamily="50" charset="-128"/>
                </a:rPr>
                <a:t>は</a:t>
              </a:r>
              <a:r>
                <a:rPr lang="ja-JP" altLang="en-US" sz="2000" b="1" dirty="0" smtClean="0">
                  <a:solidFill>
                    <a:sysClr val="windowText" lastClr="000000"/>
                  </a:solidFill>
                  <a:latin typeface="Meiryo UI" panose="020B0604030504040204" pitchFamily="50" charset="-128"/>
                  <a:ea typeface="Meiryo UI" panose="020B0604030504040204" pitchFamily="50" charset="-128"/>
                </a:rPr>
                <a:t>、</a:t>
              </a:r>
              <a:endParaRPr lang="en-US" altLang="ja-JP" sz="2000" b="1" dirty="0" smtClean="0">
                <a:solidFill>
                  <a:sysClr val="windowText" lastClr="000000"/>
                </a:solidFill>
                <a:latin typeface="Meiryo UI" panose="020B0604030504040204" pitchFamily="50" charset="-128"/>
                <a:ea typeface="Meiryo UI" panose="020B0604030504040204" pitchFamily="50" charset="-128"/>
              </a:endParaRPr>
            </a:p>
            <a:p>
              <a:r>
                <a:rPr lang="ja-JP" altLang="en-US" sz="2000" b="1" dirty="0" smtClean="0">
                  <a:solidFill>
                    <a:sysClr val="windowText" lastClr="000000"/>
                  </a:solidFill>
                  <a:latin typeface="Meiryo UI" panose="020B0604030504040204" pitchFamily="50" charset="-128"/>
                  <a:ea typeface="Meiryo UI" panose="020B0604030504040204" pitchFamily="50" charset="-128"/>
                </a:rPr>
                <a:t>子ども</a:t>
              </a:r>
              <a:r>
                <a:rPr lang="ja-JP" altLang="en-US" sz="2000" b="1" dirty="0">
                  <a:solidFill>
                    <a:sysClr val="windowText" lastClr="000000"/>
                  </a:solidFill>
                  <a:latin typeface="Meiryo UI" panose="020B0604030504040204" pitchFamily="50" charset="-128"/>
                  <a:ea typeface="Meiryo UI" panose="020B0604030504040204" pitchFamily="50" charset="-128"/>
                </a:rPr>
                <a:t>たちが学校に行けずに労働を行っている。</a:t>
              </a:r>
            </a:p>
          </p:txBody>
        </p:sp>
      </p:grpSp>
      <p:pic>
        <p:nvPicPr>
          <p:cNvPr id="11" name="図 10"/>
          <p:cNvPicPr>
            <a:picLocks noChangeAspect="1"/>
          </p:cNvPicPr>
          <p:nvPr/>
        </p:nvPicPr>
        <p:blipFill>
          <a:blip r:embed="rId4"/>
          <a:stretch>
            <a:fillRect/>
          </a:stretch>
        </p:blipFill>
        <p:spPr>
          <a:xfrm>
            <a:off x="-36576" y="0"/>
            <a:ext cx="4932091" cy="859611"/>
          </a:xfrm>
          <a:prstGeom prst="rect">
            <a:avLst/>
          </a:prstGeom>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6168" y="1257012"/>
            <a:ext cx="8028523" cy="5342288"/>
          </a:xfrm>
          <a:prstGeom prst="roundRect">
            <a:avLst>
              <a:gd name="adj" fmla="val 2057"/>
            </a:avLst>
          </a:prstGeom>
          <a:noFill/>
          <a:ln w="76200">
            <a:solidFill>
              <a:srgbClr val="007DBC"/>
            </a:solidFill>
          </a:ln>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6"/>
          <a:stretch>
            <a:fillRect/>
          </a:stretch>
        </p:blipFill>
        <p:spPr>
          <a:xfrm>
            <a:off x="5316715" y="5963773"/>
            <a:ext cx="2761727" cy="676715"/>
          </a:xfrm>
          <a:prstGeom prst="rect">
            <a:avLst/>
          </a:prstGeom>
        </p:spPr>
      </p:pic>
      <p:pic>
        <p:nvPicPr>
          <p:cNvPr id="4" name="図 3"/>
          <p:cNvPicPr>
            <a:picLocks noChangeAspect="1"/>
          </p:cNvPicPr>
          <p:nvPr/>
        </p:nvPicPr>
        <p:blipFill>
          <a:blip r:embed="rId7"/>
          <a:stretch>
            <a:fillRect/>
          </a:stretch>
        </p:blipFill>
        <p:spPr>
          <a:xfrm>
            <a:off x="11139953" y="5791150"/>
            <a:ext cx="810838" cy="914479"/>
          </a:xfrm>
          <a:prstGeom prst="rect">
            <a:avLst/>
          </a:prstGeom>
        </p:spPr>
      </p:pic>
      <p:pic>
        <p:nvPicPr>
          <p:cNvPr id="7" name="図 6"/>
          <p:cNvPicPr>
            <a:picLocks noChangeAspect="1"/>
          </p:cNvPicPr>
          <p:nvPr/>
        </p:nvPicPr>
        <p:blipFill>
          <a:blip r:embed="rId8"/>
          <a:stretch>
            <a:fillRect/>
          </a:stretch>
        </p:blipFill>
        <p:spPr>
          <a:xfrm>
            <a:off x="8370691" y="1054421"/>
            <a:ext cx="749873" cy="1091279"/>
          </a:xfrm>
          <a:prstGeom prst="rect">
            <a:avLst/>
          </a:prstGeom>
        </p:spPr>
      </p:pic>
    </p:spTree>
    <p:extLst>
      <p:ext uri="{BB962C8B-B14F-4D97-AF65-F5344CB8AC3E}">
        <p14:creationId xmlns:p14="http://schemas.microsoft.com/office/powerpoint/2010/main" val="387803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3"/>
          <a:srcRect l="4053" r="2667"/>
          <a:stretch/>
        </p:blipFill>
        <p:spPr>
          <a:xfrm>
            <a:off x="1714761" y="1064541"/>
            <a:ext cx="8534401" cy="5286436"/>
          </a:xfrm>
          <a:prstGeom prst="rect">
            <a:avLst/>
          </a:prstGeom>
        </p:spPr>
      </p:pic>
      <p:sp>
        <p:nvSpPr>
          <p:cNvPr id="27" name="正方形/長方形 26"/>
          <p:cNvSpPr/>
          <p:nvPr/>
        </p:nvSpPr>
        <p:spPr>
          <a:xfrm>
            <a:off x="1434192" y="727478"/>
            <a:ext cx="8534402" cy="484043"/>
          </a:xfrm>
          <a:prstGeom prst="rect">
            <a:avLst/>
          </a:prstGeom>
          <a:noFill/>
        </p:spPr>
        <p:txBody>
          <a:bodyPr wrap="square" anchor="ctr">
            <a:spAutoFit/>
          </a:bodyPr>
          <a:lstStyle/>
          <a:p>
            <a:pPr lvl="0" algn="ctr">
              <a:lnSpc>
                <a:spcPts val="3000"/>
              </a:lnSpc>
            </a:pPr>
            <a:r>
              <a:rPr lang="ja-JP" altLang="en-US" sz="3600" b="1" dirty="0">
                <a:solidFill>
                  <a:srgbClr val="049AD9"/>
                </a:solidFill>
                <a:latin typeface="BIZ UDPゴシック" panose="020B0400000000000000" pitchFamily="50" charset="-128"/>
                <a:ea typeface="BIZ UDPゴシック" panose="020B0400000000000000" pitchFamily="50" charset="-128"/>
              </a:rPr>
              <a:t> 持続可能な開発</a:t>
            </a:r>
            <a:r>
              <a:rPr lang="ja-JP" altLang="en-US" sz="3600" b="1" dirty="0" smtClean="0">
                <a:solidFill>
                  <a:srgbClr val="049AD9"/>
                </a:solidFill>
                <a:latin typeface="BIZ UDPゴシック" panose="020B0400000000000000" pitchFamily="50" charset="-128"/>
                <a:ea typeface="BIZ UDPゴシック" panose="020B0400000000000000" pitchFamily="50" charset="-128"/>
              </a:rPr>
              <a:t>目標</a:t>
            </a:r>
            <a:endParaRPr lang="en-US" altLang="ja-JP" sz="3600" b="1" dirty="0">
              <a:solidFill>
                <a:srgbClr val="049AD9"/>
              </a:solidFill>
              <a:latin typeface="BIZ UDPゴシック" panose="020B0400000000000000" pitchFamily="50" charset="-128"/>
              <a:ea typeface="BIZ UDPゴシック" panose="020B0400000000000000" pitchFamily="50" charset="-128"/>
            </a:endParaRPr>
          </a:p>
        </p:txBody>
      </p:sp>
      <p:grpSp>
        <p:nvGrpSpPr>
          <p:cNvPr id="32" name="グループ化 31"/>
          <p:cNvGrpSpPr/>
          <p:nvPr/>
        </p:nvGrpSpPr>
        <p:grpSpPr>
          <a:xfrm flipH="1">
            <a:off x="9668012" y="3130890"/>
            <a:ext cx="2378100" cy="2614699"/>
            <a:chOff x="717074" y="1349380"/>
            <a:chExt cx="2378100" cy="2614699"/>
          </a:xfrm>
        </p:grpSpPr>
        <p:sp>
          <p:nvSpPr>
            <p:cNvPr id="33" name="楕円 32"/>
            <p:cNvSpPr/>
            <p:nvPr/>
          </p:nvSpPr>
          <p:spPr>
            <a:xfrm>
              <a:off x="717074" y="1349380"/>
              <a:ext cx="2340000" cy="23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34" name="楕円 33"/>
            <p:cNvSpPr/>
            <p:nvPr/>
          </p:nvSpPr>
          <p:spPr>
            <a:xfrm>
              <a:off x="755174" y="1349380"/>
              <a:ext cx="2340000" cy="234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1600" b="1" dirty="0" smtClean="0">
                  <a:solidFill>
                    <a:prstClr val="black"/>
                  </a:solidFill>
                  <a:latin typeface="メイリオ" panose="020B0604030504040204" pitchFamily="50" charset="-128"/>
                  <a:ea typeface="メイリオ" panose="020B0604030504040204" pitchFamily="50" charset="-128"/>
                </a:rPr>
                <a:t>2030</a:t>
              </a:r>
              <a:r>
                <a:rPr lang="ja-JP" altLang="en-US" sz="1600" b="1" dirty="0" smtClean="0">
                  <a:solidFill>
                    <a:prstClr val="black"/>
                  </a:solidFill>
                  <a:latin typeface="メイリオ" panose="020B0604030504040204" pitchFamily="50" charset="-128"/>
                  <a:ea typeface="メイリオ" panose="020B0604030504040204" pitchFamily="50" charset="-128"/>
                </a:rPr>
                <a:t>年までに</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pPr lvl="0" algn="ctr"/>
              <a:r>
                <a:rPr lang="ja-JP" altLang="en-US" sz="1600" b="1" dirty="0" smtClean="0">
                  <a:solidFill>
                    <a:prstClr val="black"/>
                  </a:solidFill>
                  <a:latin typeface="メイリオ" panose="020B0604030504040204" pitchFamily="50" charset="-128"/>
                  <a:ea typeface="メイリオ" panose="020B0604030504040204" pitchFamily="50" charset="-128"/>
                </a:rPr>
                <a:t>達成すべき</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pPr lvl="0" algn="ctr"/>
              <a:r>
                <a:rPr lang="en-US" altLang="ja-JP" sz="1600" b="1" dirty="0" smtClean="0">
                  <a:solidFill>
                    <a:prstClr val="black"/>
                  </a:solidFill>
                  <a:latin typeface="メイリオ" panose="020B0604030504040204" pitchFamily="50" charset="-128"/>
                  <a:ea typeface="メイリオ" panose="020B0604030504040204" pitchFamily="50" charset="-128"/>
                </a:rPr>
                <a:t>17</a:t>
              </a:r>
              <a:r>
                <a:rPr lang="ja-JP" altLang="en-US" sz="1600" b="1" dirty="0" smtClean="0">
                  <a:solidFill>
                    <a:prstClr val="black"/>
                  </a:solidFill>
                  <a:latin typeface="メイリオ" panose="020B0604030504040204" pitchFamily="50" charset="-128"/>
                  <a:ea typeface="メイリオ" panose="020B0604030504040204" pitchFamily="50" charset="-128"/>
                </a:rPr>
                <a:t>のゴールが</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pPr lvl="0" algn="ctr"/>
              <a:r>
                <a:rPr lang="ja-JP" altLang="en-US" sz="1600" b="1" dirty="0" smtClean="0">
                  <a:solidFill>
                    <a:prstClr val="black"/>
                  </a:solidFill>
                  <a:latin typeface="メイリオ" panose="020B0604030504040204" pitchFamily="50" charset="-128"/>
                  <a:ea typeface="メイリオ" panose="020B0604030504040204" pitchFamily="50" charset="-128"/>
                </a:rPr>
                <a:t>設定されている</a:t>
              </a: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35" name="楕円 34"/>
            <p:cNvSpPr/>
            <p:nvPr/>
          </p:nvSpPr>
          <p:spPr>
            <a:xfrm>
              <a:off x="1764835" y="3612308"/>
              <a:ext cx="185739" cy="11203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36" name="直線コネクタ 35"/>
            <p:cNvCxnSpPr/>
            <p:nvPr/>
          </p:nvCxnSpPr>
          <p:spPr>
            <a:xfrm>
              <a:off x="1757693" y="3668324"/>
              <a:ext cx="190500" cy="295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44767" y="470745"/>
            <a:ext cx="3519055" cy="3395995"/>
            <a:chOff x="0" y="1804245"/>
            <a:chExt cx="3519055" cy="3395995"/>
          </a:xfrm>
        </p:grpSpPr>
        <p:grpSp>
          <p:nvGrpSpPr>
            <p:cNvPr id="23" name="グループ化 22"/>
            <p:cNvGrpSpPr/>
            <p:nvPr/>
          </p:nvGrpSpPr>
          <p:grpSpPr>
            <a:xfrm>
              <a:off x="174223" y="1804245"/>
              <a:ext cx="3117620" cy="3395995"/>
              <a:chOff x="248621" y="2021006"/>
              <a:chExt cx="2717729" cy="2736916"/>
            </a:xfrm>
          </p:grpSpPr>
          <p:sp>
            <p:nvSpPr>
              <p:cNvPr id="19" name="角丸四角形 18"/>
              <p:cNvSpPr/>
              <p:nvPr/>
            </p:nvSpPr>
            <p:spPr>
              <a:xfrm>
                <a:off x="248621" y="2040056"/>
                <a:ext cx="2674250" cy="244621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292100" y="2021006"/>
                <a:ext cx="2674250" cy="246526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1393489" y="4301741"/>
                <a:ext cx="239357" cy="2152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21" name="直線コネクタ 20"/>
              <p:cNvCxnSpPr/>
              <p:nvPr/>
            </p:nvCxnSpPr>
            <p:spPr>
              <a:xfrm>
                <a:off x="1397641" y="4462167"/>
                <a:ext cx="190500" cy="295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正方形/長方形 30"/>
            <p:cNvSpPr/>
            <p:nvPr/>
          </p:nvSpPr>
          <p:spPr>
            <a:xfrm>
              <a:off x="0" y="2757856"/>
              <a:ext cx="3519055" cy="1446550"/>
            </a:xfrm>
            <a:prstGeom prst="rect">
              <a:avLst/>
            </a:prstGeom>
          </p:spPr>
          <p:txBody>
            <a:bodyPr wrap="square">
              <a:spAutoFit/>
            </a:bodyPr>
            <a:lstStyle/>
            <a:p>
              <a:pPr lvl="0" algn="ctr"/>
              <a:r>
                <a:rPr lang="ja-JP" altLang="en-US" sz="1600" b="1" dirty="0">
                  <a:solidFill>
                    <a:prstClr val="black"/>
                  </a:solidFill>
                  <a:latin typeface="メイリオ" panose="020B0604030504040204" pitchFamily="50" charset="-128"/>
                  <a:ea typeface="メイリオ" panose="020B0604030504040204" pitchFamily="50" charset="-128"/>
                </a:rPr>
                <a:t>気候変動や貧困などの</a:t>
              </a:r>
              <a:endParaRPr lang="en-US" altLang="ja-JP" sz="1600" b="1" dirty="0">
                <a:solidFill>
                  <a:prstClr val="black"/>
                </a:solidFill>
                <a:latin typeface="メイリオ" panose="020B0604030504040204" pitchFamily="50" charset="-128"/>
                <a:ea typeface="メイリオ" panose="020B0604030504040204" pitchFamily="50" charset="-128"/>
              </a:endParaRPr>
            </a:p>
            <a:p>
              <a:pPr lvl="0" algn="ctr"/>
              <a:r>
                <a:rPr lang="ja-JP" altLang="en-US" sz="1600" b="1" dirty="0">
                  <a:solidFill>
                    <a:prstClr val="black"/>
                  </a:solidFill>
                  <a:latin typeface="メイリオ" panose="020B0604030504040204" pitchFamily="50" charset="-128"/>
                  <a:ea typeface="メイリオ" panose="020B0604030504040204" pitchFamily="50" charset="-128"/>
                </a:rPr>
                <a:t>諸問題を解決し</a:t>
              </a:r>
              <a:endParaRPr lang="en-US" altLang="ja-JP" sz="1600" b="1" dirty="0">
                <a:solidFill>
                  <a:prstClr val="black"/>
                </a:solidFill>
                <a:latin typeface="メイリオ" panose="020B0604030504040204" pitchFamily="50" charset="-128"/>
                <a:ea typeface="メイリオ" panose="020B0604030504040204" pitchFamily="50" charset="-128"/>
              </a:endParaRPr>
            </a:p>
            <a:p>
              <a:pPr lvl="0" algn="ctr"/>
              <a:r>
                <a:rPr lang="ja-JP" altLang="en-US" sz="2000" b="1" u="sng" dirty="0">
                  <a:solidFill>
                    <a:prstClr val="black"/>
                  </a:solidFill>
                  <a:latin typeface="メイリオ" panose="020B0604030504040204" pitchFamily="50" charset="-128"/>
                  <a:ea typeface="メイリオ" panose="020B0604030504040204" pitchFamily="50" charset="-128"/>
                </a:rPr>
                <a:t>誰一人取り残さない</a:t>
              </a:r>
              <a:endParaRPr lang="en-US" altLang="ja-JP" sz="2000" b="1" u="sng" dirty="0">
                <a:solidFill>
                  <a:prstClr val="black"/>
                </a:solidFill>
                <a:latin typeface="メイリオ" panose="020B0604030504040204" pitchFamily="50" charset="-128"/>
                <a:ea typeface="メイリオ" panose="020B0604030504040204" pitchFamily="50" charset="-128"/>
              </a:endParaRPr>
            </a:p>
            <a:p>
              <a:pPr lvl="0" algn="ctr"/>
              <a:r>
                <a:rPr lang="ja-JP" altLang="en-US" sz="2000" b="1" u="sng" dirty="0">
                  <a:solidFill>
                    <a:prstClr val="black"/>
                  </a:solidFill>
                  <a:latin typeface="メイリオ" panose="020B0604030504040204" pitchFamily="50" charset="-128"/>
                  <a:ea typeface="メイリオ" panose="020B0604030504040204" pitchFamily="50" charset="-128"/>
                </a:rPr>
                <a:t>持続可能な世界</a:t>
              </a:r>
              <a:endParaRPr lang="en-US" altLang="ja-JP" sz="2000" b="1" u="sng" dirty="0">
                <a:solidFill>
                  <a:prstClr val="black"/>
                </a:solidFill>
                <a:latin typeface="メイリオ" panose="020B0604030504040204" pitchFamily="50" charset="-128"/>
                <a:ea typeface="メイリオ" panose="020B0604030504040204" pitchFamily="50" charset="-128"/>
              </a:endParaRPr>
            </a:p>
            <a:p>
              <a:pPr lvl="0" algn="ctr"/>
              <a:r>
                <a:rPr lang="ja-JP" altLang="en-US" sz="1600" b="1" dirty="0">
                  <a:solidFill>
                    <a:prstClr val="black"/>
                  </a:solidFill>
                  <a:latin typeface="メイリオ" panose="020B0604030504040204" pitchFamily="50" charset="-128"/>
                  <a:ea typeface="メイリオ" panose="020B0604030504040204" pitchFamily="50" charset="-128"/>
                </a:rPr>
                <a:t>の実現をめざす国際目標</a:t>
              </a:r>
              <a:endParaRPr lang="en-US" altLang="ja-JP" sz="1600" b="1" dirty="0">
                <a:solidFill>
                  <a:prstClr val="black"/>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171689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6355776" y="1287973"/>
            <a:ext cx="5492782" cy="3208703"/>
            <a:chOff x="475565" y="1349380"/>
            <a:chExt cx="5609848" cy="3332586"/>
          </a:xfrm>
        </p:grpSpPr>
        <p:sp>
          <p:nvSpPr>
            <p:cNvPr id="36" name="楕円 35"/>
            <p:cNvSpPr/>
            <p:nvPr/>
          </p:nvSpPr>
          <p:spPr>
            <a:xfrm>
              <a:off x="845580" y="1390389"/>
              <a:ext cx="5239833" cy="3291577"/>
            </a:xfrm>
            <a:prstGeom prst="roundRect">
              <a:avLst>
                <a:gd name="adj" fmla="val 1666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37" name="楕円 36"/>
            <p:cNvSpPr/>
            <p:nvPr/>
          </p:nvSpPr>
          <p:spPr>
            <a:xfrm>
              <a:off x="755174" y="1349380"/>
              <a:ext cx="5266142" cy="324544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38" name="楕円 37"/>
            <p:cNvSpPr/>
            <p:nvPr/>
          </p:nvSpPr>
          <p:spPr>
            <a:xfrm rot="5400000">
              <a:off x="646529" y="3352455"/>
              <a:ext cx="188884" cy="55082"/>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39" name="直線コネクタ 38"/>
            <p:cNvCxnSpPr/>
            <p:nvPr/>
          </p:nvCxnSpPr>
          <p:spPr>
            <a:xfrm flipH="1">
              <a:off x="475565" y="3482680"/>
              <a:ext cx="276367" cy="133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290" name="Picture 2" descr="https://www.unic.or.jp/files/sdg_icon_12_ja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339" y="2123687"/>
            <a:ext cx="2759934" cy="275993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616851" y="1544705"/>
            <a:ext cx="5156248" cy="1107996"/>
          </a:xfrm>
          <a:prstGeom prst="rect">
            <a:avLst/>
          </a:prstGeom>
        </p:spPr>
        <p:txBody>
          <a:bodyPr wrap="square">
            <a:spAutoFit/>
          </a:bodyPr>
          <a:lstStyle/>
          <a:p>
            <a:pPr lvl="0" algn="ctr"/>
            <a:r>
              <a:rPr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rPr>
              <a:t>消費者</a:t>
            </a:r>
            <a:r>
              <a:rPr lang="ja-JP" altLang="en-US" sz="20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a:t>
            </a:r>
            <a:endParaRPr lang="en-US" altLang="ja-JP" sz="2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0" algn="ctr"/>
            <a:r>
              <a:rPr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rPr>
              <a:t>持続可能な社会づくりに向けて</a:t>
            </a:r>
            <a:endParaRPr lang="en-US" altLang="ja-JP" sz="2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0" algn="ctr"/>
            <a:r>
              <a:rPr lang="ja-JP" altLang="en-US" sz="20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選択</a:t>
            </a:r>
            <a:r>
              <a:rPr lang="ja-JP" altLang="en-US" sz="2000" b="1" dirty="0">
                <a:solidFill>
                  <a:schemeClr val="tx1">
                    <a:lumMod val="85000"/>
                    <a:lumOff val="15000"/>
                  </a:schemeClr>
                </a:solidFill>
                <a:latin typeface="BIZ UDPゴシック" panose="020B0400000000000000" pitchFamily="50" charset="-128"/>
                <a:ea typeface="BIZ UDPゴシック" panose="020B0400000000000000" pitchFamily="50" charset="-128"/>
              </a:rPr>
              <a:t>・行動すること</a:t>
            </a:r>
            <a:endParaRPr lang="en-US" altLang="ja-JP" sz="2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0" algn="ctr"/>
            <a:endParaRPr lang="en-US" altLang="ja-JP" sz="5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0" y="5387270"/>
            <a:ext cx="12192000" cy="830997"/>
          </a:xfrm>
          <a:prstGeom prst="rect">
            <a:avLst/>
          </a:prstGeom>
          <a:noFill/>
          <a:ln>
            <a:noFill/>
          </a:ln>
        </p:spPr>
        <p:txBody>
          <a:bodyPr wrap="square">
            <a:spAutoFit/>
          </a:bodyPr>
          <a:lstStyle/>
          <a:p>
            <a:pPr algn="ctr"/>
            <a:r>
              <a:rPr lang="ja-JP" altLang="en-US" sz="2400" b="1" dirty="0">
                <a:latin typeface="MeiryoKe_PGothic" panose="020B0604030504040204" pitchFamily="50" charset="-128"/>
                <a:ea typeface="MeiryoKe_PGothic" panose="020B0604030504040204" pitchFamily="50" charset="-128"/>
                <a:cs typeface="MeiryoKe_PGothic" panose="020B0604030504040204" pitchFamily="50" charset="-128"/>
              </a:rPr>
              <a:t>　</a:t>
            </a:r>
            <a:r>
              <a:rPr lang="ja-JP" altLang="en-US" sz="2400" b="1" dirty="0" smtClean="0">
                <a:latin typeface="BIZ UDPゴシック" panose="020B0400000000000000" pitchFamily="50" charset="-128"/>
                <a:ea typeface="BIZ UDPゴシック" panose="020B0400000000000000" pitchFamily="50" charset="-128"/>
                <a:cs typeface="MeiryoKe_PGothic" panose="020B0604030504040204" pitchFamily="50" charset="-128"/>
              </a:rPr>
              <a:t>消費者一人ひとりが人・社会・環境への影響を考え、</a:t>
            </a:r>
            <a:endParaRPr lang="en-US" altLang="ja-JP" sz="2400" b="1" dirty="0" smtClean="0">
              <a:latin typeface="BIZ UDPゴシック" panose="020B0400000000000000" pitchFamily="50" charset="-128"/>
              <a:ea typeface="BIZ UDPゴシック" panose="020B0400000000000000" pitchFamily="50" charset="-128"/>
              <a:cs typeface="MeiryoKe_PGothic" panose="020B0604030504040204" pitchFamily="50" charset="-128"/>
            </a:endParaRPr>
          </a:p>
          <a:p>
            <a:pPr algn="ctr"/>
            <a:r>
              <a:rPr lang="ja-JP" altLang="en-US" sz="2400" b="1" dirty="0" smtClean="0">
                <a:latin typeface="BIZ UDPゴシック" panose="020B0400000000000000" pitchFamily="50" charset="-128"/>
                <a:ea typeface="BIZ UDPゴシック" panose="020B0400000000000000" pitchFamily="50" charset="-128"/>
                <a:cs typeface="MeiryoKe_PGothic" panose="020B0604030504040204" pitchFamily="50" charset="-128"/>
              </a:rPr>
              <a:t>身近なことからエシカル消費を実践していくことが大切です。</a:t>
            </a:r>
            <a:endParaRPr lang="ja-JP" altLang="en-US" sz="900" b="1" dirty="0">
              <a:latin typeface="BIZ UDPゴシック" panose="020B0400000000000000" pitchFamily="50" charset="-128"/>
              <a:ea typeface="BIZ UDPゴシック" panose="020B0400000000000000" pitchFamily="50" charset="-128"/>
              <a:cs typeface="MeiryoKe_PGothic" panose="020B0604030504040204" pitchFamily="50" charset="-128"/>
            </a:endParaRPr>
          </a:p>
        </p:txBody>
      </p:sp>
      <p:sp>
        <p:nvSpPr>
          <p:cNvPr id="3" name="正方形/長方形 2"/>
          <p:cNvSpPr/>
          <p:nvPr/>
        </p:nvSpPr>
        <p:spPr>
          <a:xfrm>
            <a:off x="6642250" y="2700825"/>
            <a:ext cx="5143549" cy="769441"/>
          </a:xfrm>
          <a:prstGeom prst="rect">
            <a:avLst/>
          </a:prstGeom>
        </p:spPr>
        <p:txBody>
          <a:bodyPr wrap="square">
            <a:spAutoFit/>
          </a:bodyPr>
          <a:lstStyle/>
          <a:p>
            <a:pPr lvl="0" algn="ctr"/>
            <a:r>
              <a:rPr lang="en-US" altLang="ja-JP" sz="4400" b="1" dirty="0" smtClean="0">
                <a:latin typeface="BIZ UDPゴシック" panose="020B0400000000000000" pitchFamily="50" charset="-128"/>
                <a:ea typeface="BIZ UDPゴシック" panose="020B0400000000000000" pitchFamily="50" charset="-128"/>
                <a:cs typeface="MeiryoKe_PGothic" panose="020B0604030504040204" pitchFamily="50" charset="-128"/>
              </a:rPr>
              <a:t>“</a:t>
            </a:r>
            <a:r>
              <a:rPr lang="en-US" altLang="ja-JP" sz="2400" b="1" dirty="0" smtClean="0">
                <a:latin typeface="BIZ UDPゴシック" panose="020B0400000000000000" pitchFamily="50" charset="-128"/>
                <a:ea typeface="BIZ UDPゴシック" panose="020B0400000000000000" pitchFamily="50" charset="-128"/>
                <a:cs typeface="MeiryoKe_PGothic" panose="020B0604030504040204" pitchFamily="50" charset="-128"/>
              </a:rPr>
              <a:t> </a:t>
            </a:r>
            <a:r>
              <a:rPr lang="ja-JP" altLang="en-US" sz="4400" b="1" dirty="0" smtClean="0">
                <a:solidFill>
                  <a:srgbClr val="167BC0"/>
                </a:solidFill>
                <a:latin typeface="BIZ UDPゴシック" panose="020B0400000000000000" pitchFamily="50" charset="-128"/>
                <a:ea typeface="BIZ UDPゴシック" panose="020B0400000000000000" pitchFamily="50" charset="-128"/>
                <a:cs typeface="MeiryoKe_PGothic" panose="020B0604030504040204" pitchFamily="50" charset="-128"/>
              </a:rPr>
              <a:t>エシカル消費</a:t>
            </a:r>
            <a:r>
              <a:rPr lang="ja-JP" altLang="en-US" sz="2400" b="1" dirty="0" smtClean="0">
                <a:solidFill>
                  <a:srgbClr val="167BC0"/>
                </a:solidFill>
                <a:latin typeface="BIZ UDPゴシック" panose="020B0400000000000000" pitchFamily="50" charset="-128"/>
                <a:ea typeface="BIZ UDPゴシック" panose="020B0400000000000000" pitchFamily="50" charset="-128"/>
                <a:cs typeface="MeiryoKe_PGothic" panose="020B0604030504040204" pitchFamily="50" charset="-128"/>
              </a:rPr>
              <a:t> </a:t>
            </a:r>
            <a:r>
              <a:rPr lang="en-US" altLang="ja-JP" sz="4400" b="1" dirty="0" smtClean="0">
                <a:latin typeface="BIZ UDPゴシック" panose="020B0400000000000000" pitchFamily="50" charset="-128"/>
                <a:ea typeface="BIZ UDPゴシック" panose="020B0400000000000000" pitchFamily="50" charset="-128"/>
                <a:cs typeface="MeiryoKe_PGothic" panose="020B0604030504040204" pitchFamily="50" charset="-128"/>
              </a:rPr>
              <a:t>”</a:t>
            </a:r>
            <a:endParaRPr lang="en-US" altLang="ja-JP" sz="6000" b="1" dirty="0">
              <a:latin typeface="BIZ UDPゴシック" panose="020B0400000000000000" pitchFamily="50" charset="-128"/>
              <a:ea typeface="BIZ UDPゴシック" panose="020B0400000000000000" pitchFamily="50" charset="-128"/>
              <a:cs typeface="MeiryoKe_PGothic" panose="020B0604030504040204" pitchFamily="50" charset="-128"/>
            </a:endParaRPr>
          </a:p>
        </p:txBody>
      </p:sp>
      <p:pic>
        <p:nvPicPr>
          <p:cNvPr id="24" name="図 23"/>
          <p:cNvPicPr>
            <a:picLocks noChangeAspect="1"/>
          </p:cNvPicPr>
          <p:nvPr/>
        </p:nvPicPr>
        <p:blipFill>
          <a:blip r:embed="rId4" cstate="print">
            <a:clrChange>
              <a:clrFrom>
                <a:srgbClr val="C3C3C3"/>
              </a:clrFrom>
              <a:clrTo>
                <a:srgbClr val="C3C3C3">
                  <a:alpha val="0"/>
                </a:srgbClr>
              </a:clrTo>
            </a:clrChange>
            <a:extLst>
              <a:ext uri="{28A0092B-C50C-407E-A947-70E740481C1C}">
                <a14:useLocalDpi xmlns:a14="http://schemas.microsoft.com/office/drawing/2010/main" val="0"/>
              </a:ext>
            </a:extLst>
          </a:blip>
          <a:stretch>
            <a:fillRect/>
          </a:stretch>
        </p:blipFill>
        <p:spPr>
          <a:xfrm flipH="1">
            <a:off x="4611360" y="2384027"/>
            <a:ext cx="1909479" cy="2676840"/>
          </a:xfrm>
          <a:prstGeom prst="rect">
            <a:avLst/>
          </a:prstGeom>
        </p:spPr>
      </p:pic>
      <p:sp>
        <p:nvSpPr>
          <p:cNvPr id="40" name="正方形/長方形 39"/>
          <p:cNvSpPr/>
          <p:nvPr/>
        </p:nvSpPr>
        <p:spPr>
          <a:xfrm>
            <a:off x="7176412" y="3619134"/>
            <a:ext cx="4062523" cy="646331"/>
          </a:xfrm>
          <a:prstGeom prst="rect">
            <a:avLst/>
          </a:prstGeom>
        </p:spPr>
        <p:txBody>
          <a:bodyPr wrap="square">
            <a:spAutoFit/>
          </a:bodyPr>
          <a:lstStyle/>
          <a:p>
            <a:pPr algn="ctr"/>
            <a:r>
              <a:rPr lang="ja-JP" altLang="en-US" b="1" dirty="0" smtClean="0">
                <a:latin typeface="BIZ UDPゴシック" panose="020B0400000000000000" pitchFamily="50" charset="-128"/>
                <a:ea typeface="BIZ UDPゴシック" panose="020B0400000000000000" pitchFamily="50" charset="-128"/>
              </a:rPr>
              <a:t>エシカルには「</a:t>
            </a:r>
            <a:r>
              <a:rPr lang="ja-JP" altLang="en-US" b="1" dirty="0" smtClean="0">
                <a:solidFill>
                  <a:srgbClr val="F40650"/>
                </a:solidFill>
                <a:latin typeface="BIZ UDPゴシック" panose="020B0400000000000000" pitchFamily="50" charset="-128"/>
                <a:ea typeface="BIZ UDPゴシック" panose="020B0400000000000000" pitchFamily="50" charset="-128"/>
              </a:rPr>
              <a:t>倫理的</a:t>
            </a:r>
            <a:r>
              <a:rPr lang="ja-JP" altLang="en-US" b="1" dirty="0" smtClean="0">
                <a:latin typeface="BIZ UDPゴシック" panose="020B0400000000000000" pitchFamily="50" charset="-128"/>
                <a:ea typeface="BIZ UDPゴシック" panose="020B0400000000000000" pitchFamily="50" charset="-128"/>
              </a:rPr>
              <a:t>」という</a:t>
            </a:r>
            <a:endParaRPr lang="en-US" altLang="ja-JP" b="1" dirty="0" smtClean="0">
              <a:latin typeface="BIZ UDPゴシック" panose="020B0400000000000000" pitchFamily="50" charset="-128"/>
              <a:ea typeface="BIZ UDPゴシック" panose="020B0400000000000000" pitchFamily="50" charset="-128"/>
            </a:endParaRPr>
          </a:p>
          <a:p>
            <a:pPr algn="ctr"/>
            <a:r>
              <a:rPr lang="ja-JP" altLang="en-US" b="1" dirty="0" smtClean="0">
                <a:latin typeface="BIZ UDPゴシック" panose="020B0400000000000000" pitchFamily="50" charset="-128"/>
                <a:ea typeface="BIZ UDPゴシック" panose="020B0400000000000000" pitchFamily="50" charset="-128"/>
              </a:rPr>
              <a:t>意味</a:t>
            </a:r>
            <a:r>
              <a:rPr lang="ja-JP" altLang="en-US" b="1" dirty="0">
                <a:latin typeface="BIZ UDPゴシック" panose="020B0400000000000000" pitchFamily="50" charset="-128"/>
                <a:ea typeface="BIZ UDPゴシック" panose="020B0400000000000000" pitchFamily="50" charset="-128"/>
              </a:rPr>
              <a:t>があります</a:t>
            </a:r>
            <a:endParaRPr lang="ja-JP" altLang="en-US" dirty="0">
              <a:latin typeface="BIZ UDPゴシック" panose="020B0400000000000000" pitchFamily="50" charset="-128"/>
              <a:ea typeface="BIZ UDPゴシック" panose="020B0400000000000000" pitchFamily="50" charset="-128"/>
            </a:endParaRPr>
          </a:p>
        </p:txBody>
      </p:sp>
      <p:pic>
        <p:nvPicPr>
          <p:cNvPr id="43" name="図 42"/>
          <p:cNvPicPr>
            <a:picLocks noChangeAspect="1"/>
          </p:cNvPicPr>
          <p:nvPr/>
        </p:nvPicPr>
        <p:blipFill>
          <a:blip r:embed="rId5"/>
          <a:stretch>
            <a:fillRect/>
          </a:stretch>
        </p:blipFill>
        <p:spPr>
          <a:xfrm>
            <a:off x="1804365" y="1643877"/>
            <a:ext cx="2139881" cy="646232"/>
          </a:xfrm>
          <a:prstGeom prst="rect">
            <a:avLst/>
          </a:prstGeom>
        </p:spPr>
      </p:pic>
      <p:pic>
        <p:nvPicPr>
          <p:cNvPr id="2" name="図 1"/>
          <p:cNvPicPr>
            <a:picLocks noChangeAspect="1"/>
          </p:cNvPicPr>
          <p:nvPr/>
        </p:nvPicPr>
        <p:blipFill>
          <a:blip r:embed="rId6"/>
          <a:stretch>
            <a:fillRect/>
          </a:stretch>
        </p:blipFill>
        <p:spPr>
          <a:xfrm>
            <a:off x="40060" y="453887"/>
            <a:ext cx="6212362" cy="1286367"/>
          </a:xfrm>
          <a:prstGeom prst="rect">
            <a:avLst/>
          </a:prstGeom>
        </p:spPr>
      </p:pic>
    </p:spTree>
    <p:extLst>
      <p:ext uri="{BB962C8B-B14F-4D97-AF65-F5344CB8AC3E}">
        <p14:creationId xmlns:p14="http://schemas.microsoft.com/office/powerpoint/2010/main" val="16441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t="18814" b="664"/>
          <a:stretch/>
        </p:blipFill>
        <p:spPr>
          <a:xfrm>
            <a:off x="0" y="-38100"/>
            <a:ext cx="12190745" cy="6934200"/>
          </a:xfrm>
          <a:prstGeom prst="rect">
            <a:avLst/>
          </a:prstGeom>
        </p:spPr>
      </p:pic>
      <p:sp>
        <p:nvSpPr>
          <p:cNvPr id="5" name="正方形/長方形 4"/>
          <p:cNvSpPr/>
          <p:nvPr/>
        </p:nvSpPr>
        <p:spPr>
          <a:xfrm>
            <a:off x="5519106" y="546724"/>
            <a:ext cx="1343638" cy="1862048"/>
          </a:xfrm>
          <a:prstGeom prst="rect">
            <a:avLst/>
          </a:prstGeom>
        </p:spPr>
        <p:txBody>
          <a:bodyPr wrap="none">
            <a:spAutoFit/>
          </a:bodyPr>
          <a:lstStyle/>
          <a:p>
            <a:r>
              <a:rPr lang="ja-JP" altLang="en-US" sz="11500" b="1" spc="300" dirty="0">
                <a:ln w="3175">
                  <a:noFill/>
                </a:ln>
                <a:gradFill>
                  <a:gsLst>
                    <a:gs pos="23000">
                      <a:srgbClr val="194453"/>
                    </a:gs>
                    <a:gs pos="100000">
                      <a:srgbClr val="296C85"/>
                    </a:gs>
                    <a:gs pos="52000">
                      <a:srgbClr val="29809F"/>
                    </a:gs>
                  </a:gsLst>
                  <a:lin ang="5400000" scaled="1"/>
                </a:gradFill>
                <a:latin typeface="BIZ UDPゴシック" panose="020B0400000000000000" pitchFamily="50" charset="-128"/>
                <a:ea typeface="BIZ UDPゴシック" panose="020B0400000000000000" pitchFamily="50" charset="-128"/>
                <a:cs typeface="源柔ゴシックL Bold" panose="020B0602020203020207" pitchFamily="50" charset="-128"/>
              </a:rPr>
              <a:t>２</a:t>
            </a:r>
            <a:endParaRPr lang="ja-JP" altLang="en-US" sz="3200" b="1" dirty="0">
              <a:gradFill>
                <a:gsLst>
                  <a:gs pos="23000">
                    <a:srgbClr val="194453"/>
                  </a:gs>
                  <a:gs pos="100000">
                    <a:srgbClr val="296C85"/>
                  </a:gs>
                  <a:gs pos="52000">
                    <a:srgbClr val="29809F"/>
                  </a:gs>
                </a:gsLst>
                <a:lin ang="5400000" scaled="1"/>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p:txBody>
      </p:sp>
      <p:sp>
        <p:nvSpPr>
          <p:cNvPr id="6" name="正方形/長方形 5"/>
          <p:cNvSpPr/>
          <p:nvPr/>
        </p:nvSpPr>
        <p:spPr>
          <a:xfrm>
            <a:off x="259659" y="2408772"/>
            <a:ext cx="11670181" cy="2308324"/>
          </a:xfrm>
          <a:prstGeom prst="rect">
            <a:avLst/>
          </a:prstGeom>
        </p:spPr>
        <p:txBody>
          <a:bodyPr wrap="none">
            <a:spAutoFit/>
          </a:bodyPr>
          <a:lstStyle/>
          <a:p>
            <a:pPr algn="ctr"/>
            <a:r>
              <a:rPr lang="ja-JP" altLang="en-US"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身近な問題から持続可能な</a:t>
            </a:r>
            <a:endParaRPr lang="en-US" altLang="ja-JP"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a:p>
            <a:pPr algn="ctr"/>
            <a:r>
              <a:rPr lang="ja-JP" altLang="en-US" sz="7200" b="1" spc="300" dirty="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消費</a:t>
            </a:r>
            <a:r>
              <a:rPr lang="ja-JP" altLang="en-US"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を考えよう</a:t>
            </a:r>
            <a:endParaRPr lang="ja-JP" altLang="en-US" b="1" dirty="0">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p:txBody>
      </p:sp>
    </p:spTree>
    <p:extLst>
      <p:ext uri="{BB962C8B-B14F-4D97-AF65-F5344CB8AC3E}">
        <p14:creationId xmlns:p14="http://schemas.microsoft.com/office/powerpoint/2010/main" val="26286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87" y="0"/>
            <a:ext cx="13185058" cy="6880952"/>
          </a:xfrm>
          <a:prstGeom prst="rect">
            <a:avLst/>
          </a:prstGeom>
        </p:spPr>
      </p:pic>
      <p:pic>
        <p:nvPicPr>
          <p:cNvPr id="8" name="図 7"/>
          <p:cNvPicPr>
            <a:picLocks noChangeAspect="1"/>
          </p:cNvPicPr>
          <p:nvPr/>
        </p:nvPicPr>
        <p:blipFill>
          <a:blip r:embed="rId4"/>
          <a:stretch>
            <a:fillRect/>
          </a:stretch>
        </p:blipFill>
        <p:spPr>
          <a:xfrm>
            <a:off x="1422970" y="1831805"/>
            <a:ext cx="9583743" cy="1018120"/>
          </a:xfrm>
          <a:prstGeom prst="rect">
            <a:avLst/>
          </a:prstGeom>
        </p:spPr>
      </p:pic>
      <p:pic>
        <p:nvPicPr>
          <p:cNvPr id="10" name="図 9"/>
          <p:cNvPicPr>
            <a:picLocks noChangeAspect="1"/>
          </p:cNvPicPr>
          <p:nvPr/>
        </p:nvPicPr>
        <p:blipFill>
          <a:blip r:embed="rId5"/>
          <a:stretch>
            <a:fillRect/>
          </a:stretch>
        </p:blipFill>
        <p:spPr>
          <a:xfrm>
            <a:off x="2660565" y="3144765"/>
            <a:ext cx="7108552" cy="1018120"/>
          </a:xfrm>
          <a:prstGeom prst="rect">
            <a:avLst/>
          </a:prstGeom>
        </p:spPr>
      </p:pic>
    </p:spTree>
    <p:extLst>
      <p:ext uri="{BB962C8B-B14F-4D97-AF65-F5344CB8AC3E}">
        <p14:creationId xmlns:p14="http://schemas.microsoft.com/office/powerpoint/2010/main" val="9192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48299" y="2008663"/>
            <a:ext cx="11520000" cy="4644000"/>
          </a:xfrm>
          <a:prstGeom prst="roundRect">
            <a:avLst>
              <a:gd name="adj" fmla="val 8359"/>
            </a:avLst>
          </a:prstGeom>
          <a:solidFill>
            <a:srgbClr val="CA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680644" y="643905"/>
            <a:ext cx="9223642" cy="1077218"/>
          </a:xfrm>
          <a:prstGeom prst="rect">
            <a:avLst/>
          </a:prstGeom>
          <a:noFill/>
        </p:spPr>
        <p:txBody>
          <a:bodyPr wrap="square">
            <a:spAutoFit/>
          </a:bodyPr>
          <a:lstStyle/>
          <a:p>
            <a:pPr lvl="0"/>
            <a:r>
              <a:rPr lang="ja-JP" altLang="en-US" sz="3200" b="1" dirty="0" smtClean="0">
                <a:latin typeface="BIZ UDPゴシック" panose="020B0400000000000000" pitchFamily="50" charset="-128"/>
                <a:ea typeface="BIZ UDPゴシック" panose="020B0400000000000000" pitchFamily="50" charset="-128"/>
              </a:rPr>
              <a:t>あなたにとって、瀬戸内海はどんなイメージ？</a:t>
            </a:r>
            <a:endParaRPr lang="en-US" altLang="ja-JP" sz="3200" b="1" dirty="0" smtClean="0">
              <a:latin typeface="BIZ UDPゴシック" panose="020B0400000000000000" pitchFamily="50" charset="-128"/>
              <a:ea typeface="BIZ UDPゴシック" panose="020B0400000000000000" pitchFamily="50" charset="-128"/>
            </a:endParaRPr>
          </a:p>
          <a:p>
            <a:pPr lvl="0"/>
            <a:r>
              <a:rPr lang="ja-JP" altLang="en-US" sz="3200" b="1" dirty="0" smtClean="0">
                <a:latin typeface="BIZ UDPゴシック" panose="020B0400000000000000" pitchFamily="50" charset="-128"/>
                <a:ea typeface="BIZ UDPゴシック" panose="020B0400000000000000" pitchFamily="50" charset="-128"/>
              </a:rPr>
              <a:t>思い浮かぶ言葉をあげてみよう。</a:t>
            </a:r>
            <a:endParaRPr lang="en-US" altLang="ja-JP" sz="3200" b="1" dirty="0">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385194" y="1968311"/>
            <a:ext cx="11519092" cy="4619324"/>
          </a:xfrm>
          <a:prstGeom prst="roundRect">
            <a:avLst>
              <a:gd name="adj" fmla="val 8568"/>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448299" y="708876"/>
            <a:ext cx="2328874" cy="1115665"/>
          </a:xfrm>
          <a:prstGeom prst="rect">
            <a:avLst/>
          </a:prstGeom>
        </p:spPr>
      </p:pic>
    </p:spTree>
    <p:extLst>
      <p:ext uri="{BB962C8B-B14F-4D97-AF65-F5344CB8AC3E}">
        <p14:creationId xmlns:p14="http://schemas.microsoft.com/office/powerpoint/2010/main" val="382438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63067" y="5602500"/>
            <a:ext cx="9511052" cy="769441"/>
          </a:xfrm>
          <a:prstGeom prst="rect">
            <a:avLst/>
          </a:prstGeom>
          <a:noFill/>
        </p:spPr>
        <p:txBody>
          <a:bodyPr wrap="square" anchor="ctr">
            <a:spAutoFit/>
          </a:bodyPr>
          <a:lstStyle/>
          <a:p>
            <a:pPr lvl="0" algn="ctr"/>
            <a:r>
              <a:rPr lang="ja-JP" altLang="en-US" sz="4400" b="1" dirty="0">
                <a:solidFill>
                  <a:srgbClr val="00224C"/>
                </a:solidFill>
                <a:latin typeface="Meiryo UI" panose="020B0604030504040204" pitchFamily="50" charset="-128"/>
                <a:ea typeface="Meiryo UI" panose="020B0604030504040204" pitchFamily="50" charset="-128"/>
              </a:rPr>
              <a:t>正解は「瀬戸内海に面する海岸」</a:t>
            </a:r>
            <a:endParaRPr lang="en-US" altLang="ja-JP" sz="4400" b="1" dirty="0">
              <a:solidFill>
                <a:srgbClr val="00224C"/>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27655" t="-278" r="16095" b="278"/>
          <a:stretch/>
        </p:blipFill>
        <p:spPr>
          <a:xfrm>
            <a:off x="117988" y="1734512"/>
            <a:ext cx="3789633" cy="3789633"/>
          </a:xfrm>
          <a:prstGeom prst="roundRect">
            <a:avLst>
              <a:gd name="adj" fmla="val 3341"/>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16681" r="16681"/>
          <a:stretch/>
        </p:blipFill>
        <p:spPr>
          <a:xfrm>
            <a:off x="4176358" y="1734510"/>
            <a:ext cx="3789633" cy="3789633"/>
          </a:xfrm>
          <a:prstGeom prst="roundRect">
            <a:avLst>
              <a:gd name="adj" fmla="val 4314"/>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278" t="-417" r="33055" b="417"/>
          <a:stretch/>
        </p:blipFill>
        <p:spPr>
          <a:xfrm rot="16200000">
            <a:off x="8234729" y="1734510"/>
            <a:ext cx="3789633" cy="3789633"/>
          </a:xfrm>
          <a:prstGeom prst="roundRect">
            <a:avLst>
              <a:gd name="adj" fmla="val 6408"/>
            </a:avLst>
          </a:prstGeom>
        </p:spPr>
      </p:pic>
      <p:pic>
        <p:nvPicPr>
          <p:cNvPr id="4" name="図 3"/>
          <p:cNvPicPr>
            <a:picLocks noChangeAspect="1"/>
          </p:cNvPicPr>
          <p:nvPr/>
        </p:nvPicPr>
        <p:blipFill>
          <a:blip r:embed="rId6"/>
          <a:stretch>
            <a:fillRect/>
          </a:stretch>
        </p:blipFill>
        <p:spPr>
          <a:xfrm>
            <a:off x="0" y="551782"/>
            <a:ext cx="12193057" cy="1182727"/>
          </a:xfrm>
          <a:prstGeom prst="rect">
            <a:avLst/>
          </a:prstGeom>
        </p:spPr>
      </p:pic>
    </p:spTree>
    <p:extLst>
      <p:ext uri="{BB962C8B-B14F-4D97-AF65-F5344CB8AC3E}">
        <p14:creationId xmlns:p14="http://schemas.microsoft.com/office/powerpoint/2010/main" val="4553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7543</TotalTime>
  <Words>1327</Words>
  <Application>Microsoft Office PowerPoint</Application>
  <PresentationFormat>ワイド画面</PresentationFormat>
  <Paragraphs>111</Paragraphs>
  <Slides>9</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BIZ UDPゴシック</vt:lpstr>
      <vt:lpstr>HG丸ｺﾞｼｯｸM-PRO</vt:lpstr>
      <vt:lpstr>Meiryo UI</vt:lpstr>
      <vt:lpstr>MeiryoKe_PGothic</vt:lpstr>
      <vt:lpstr>ＭＳ Ｐゴシック</vt:lpstr>
      <vt:lpstr>メイリオ</vt:lpstr>
      <vt:lpstr>源柔ゴシックL Bold</vt:lpstr>
      <vt:lpstr>游ゴシック</vt:lpstr>
      <vt:lpstr>Arial</vt:lpstr>
      <vt:lpstr>Calibri</vt:lpstr>
      <vt:lpstr>5_デザインの設定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465</cp:revision>
  <dcterms:created xsi:type="dcterms:W3CDTF">2021-09-08T01:32:18Z</dcterms:created>
  <dcterms:modified xsi:type="dcterms:W3CDTF">2023-03-28T06:33:04Z</dcterms:modified>
</cp:coreProperties>
</file>