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61" r:id="rId5"/>
  </p:sldIdLst>
  <p:sldSz cx="12192000" cy="6858000"/>
  <p:notesSz cx="7099300"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hIb04xt+VkROxXmDx5jT7ldAcZ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64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861441"/>
            <a:ext cx="5679440" cy="4605576"/>
          </a:xfrm>
          <a:prstGeom prst="rect">
            <a:avLst/>
          </a:prstGeom>
          <a:noFill/>
          <a:ln>
            <a:noFill/>
          </a:ln>
        </p:spPr>
        <p:txBody>
          <a:bodyPr spcFirstLastPara="1" wrap="square" lIns="99032" tIns="99032" rIns="99032" bIns="99032"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2822171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6:notes"/>
          <p:cNvSpPr txBox="1">
            <a:spLocks noGrp="1"/>
          </p:cNvSpPr>
          <p:nvPr>
            <p:ph type="body" idx="1"/>
          </p:nvPr>
        </p:nvSpPr>
        <p:spPr>
          <a:xfrm>
            <a:off x="709930" y="4861441"/>
            <a:ext cx="5679440" cy="4605576"/>
          </a:xfrm>
          <a:prstGeom prst="rect">
            <a:avLst/>
          </a:prstGeom>
          <a:noFill/>
          <a:ln>
            <a:noFill/>
          </a:ln>
        </p:spPr>
        <p:txBody>
          <a:bodyPr spcFirstLastPara="1" wrap="square" lIns="99032" tIns="99032" rIns="99032" bIns="99032" anchor="t" anchorCtr="0">
            <a:noAutofit/>
          </a:bodyPr>
          <a:lstStyle/>
          <a:p>
            <a:pPr marL="0" indent="0">
              <a:buClr>
                <a:schemeClr val="dk1"/>
              </a:buClr>
              <a:buNone/>
            </a:pPr>
            <a:endParaRPr/>
          </a:p>
        </p:txBody>
      </p:sp>
      <p:sp>
        <p:nvSpPr>
          <p:cNvPr id="82" name="Google Shape;82;p16:notes"/>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2099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c254cf3015_0_0:notes"/>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1c254cf3015_0_0:notes"/>
          <p:cNvSpPr txBox="1">
            <a:spLocks noGrp="1"/>
          </p:cNvSpPr>
          <p:nvPr>
            <p:ph type="body" idx="1"/>
          </p:nvPr>
        </p:nvSpPr>
        <p:spPr>
          <a:xfrm>
            <a:off x="709930" y="4861441"/>
            <a:ext cx="5679440" cy="4605576"/>
          </a:xfrm>
          <a:prstGeom prst="rect">
            <a:avLst/>
          </a:prstGeom>
          <a:noFill/>
          <a:ln>
            <a:noFill/>
          </a:ln>
        </p:spPr>
        <p:txBody>
          <a:bodyPr spcFirstLastPara="1" wrap="square" lIns="99032" tIns="99032" rIns="99032" bIns="99032" anchor="t" anchorCtr="0">
            <a:noAutofit/>
          </a:bodyPr>
          <a:lstStyle/>
          <a:p>
            <a:pPr marL="0" indent="0">
              <a:buNone/>
            </a:pPr>
            <a:endParaRPr>
              <a:solidFill>
                <a:schemeClr val="dk1"/>
              </a:solidFill>
            </a:endParaRPr>
          </a:p>
        </p:txBody>
      </p:sp>
    </p:spTree>
    <p:extLst>
      <p:ext uri="{BB962C8B-B14F-4D97-AF65-F5344CB8AC3E}">
        <p14:creationId xmlns:p14="http://schemas.microsoft.com/office/powerpoint/2010/main" val="1018267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04f25ccee8_7_0:notes"/>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04f25ccee8_7_0:notes"/>
          <p:cNvSpPr txBox="1">
            <a:spLocks noGrp="1"/>
          </p:cNvSpPr>
          <p:nvPr>
            <p:ph type="body" idx="1"/>
          </p:nvPr>
        </p:nvSpPr>
        <p:spPr>
          <a:xfrm>
            <a:off x="709930" y="4861441"/>
            <a:ext cx="5679440" cy="4605576"/>
          </a:xfrm>
          <a:prstGeom prst="rect">
            <a:avLst/>
          </a:prstGeom>
        </p:spPr>
        <p:txBody>
          <a:bodyPr spcFirstLastPara="1" wrap="square" lIns="99032" tIns="99032" rIns="99032" bIns="99032" anchor="t" anchorCtr="0">
            <a:noAutofit/>
          </a:bodyPr>
          <a:lstStyle/>
          <a:p>
            <a:pPr marL="0" indent="0">
              <a:buNone/>
            </a:pPr>
            <a:endParaRPr/>
          </a:p>
        </p:txBody>
      </p:sp>
    </p:spTree>
    <p:extLst>
      <p:ext uri="{BB962C8B-B14F-4D97-AF65-F5344CB8AC3E}">
        <p14:creationId xmlns:p14="http://schemas.microsoft.com/office/powerpoint/2010/main" val="3225490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c15472fbc0_2_2:notes"/>
          <p:cNvSpPr>
            <a:spLocks noGrp="1" noRot="1" noChangeAspect="1"/>
          </p:cNvSpPr>
          <p:nvPr>
            <p:ph type="sldImg" idx="2"/>
          </p:nvPr>
        </p:nvSpPr>
        <p:spPr>
          <a:xfrm>
            <a:off x="139700" y="768350"/>
            <a:ext cx="6819900"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g1c15472fbc0_2_2:notes"/>
          <p:cNvSpPr txBox="1">
            <a:spLocks noGrp="1"/>
          </p:cNvSpPr>
          <p:nvPr>
            <p:ph type="body" idx="1"/>
          </p:nvPr>
        </p:nvSpPr>
        <p:spPr>
          <a:xfrm>
            <a:off x="709930" y="4861441"/>
            <a:ext cx="5679440" cy="4605576"/>
          </a:xfrm>
          <a:prstGeom prst="rect">
            <a:avLst/>
          </a:prstGeom>
          <a:noFill/>
          <a:ln>
            <a:noFill/>
          </a:ln>
        </p:spPr>
        <p:txBody>
          <a:bodyPr spcFirstLastPara="1" wrap="square" lIns="99032" tIns="99032" rIns="99032" bIns="99032" anchor="t" anchorCtr="0">
            <a:noAutofit/>
          </a:bodyPr>
          <a:lstStyle/>
          <a:p>
            <a:pPr marL="0" indent="0" algn="just">
              <a:buClr>
                <a:schemeClr val="dk1"/>
              </a:buClr>
              <a:buNone/>
            </a:pPr>
            <a:endParaRPr>
              <a:solidFill>
                <a:schemeClr val="dk2"/>
              </a:solidFill>
            </a:endParaRPr>
          </a:p>
        </p:txBody>
      </p:sp>
    </p:spTree>
    <p:extLst>
      <p:ext uri="{BB962C8B-B14F-4D97-AF65-F5344CB8AC3E}">
        <p14:creationId xmlns:p14="http://schemas.microsoft.com/office/powerpoint/2010/main" val="3075409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
        <p:cNvGrpSpPr/>
        <p:nvPr/>
      </p:nvGrpSpPr>
      <p:grpSpPr>
        <a:xfrm>
          <a:off x="0" y="0"/>
          <a:ext cx="0" cy="0"/>
          <a:chOff x="0" y="0"/>
          <a:chExt cx="0" cy="0"/>
        </a:xfrm>
      </p:grpSpPr>
      <p:sp>
        <p:nvSpPr>
          <p:cNvPr id="12" name="Google Shape;12;p2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68"/>
        <p:cNvGrpSpPr/>
        <p:nvPr/>
      </p:nvGrpSpPr>
      <p:grpSpPr>
        <a:xfrm>
          <a:off x="0" y="0"/>
          <a:ext cx="0" cy="0"/>
          <a:chOff x="0" y="0"/>
          <a:chExt cx="0" cy="0"/>
        </a:xfrm>
      </p:grpSpPr>
      <p:sp>
        <p:nvSpPr>
          <p:cNvPr id="69" name="Google Shape;69;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3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3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7"/>
        <p:cNvGrpSpPr/>
        <p:nvPr/>
      </p:nvGrpSpPr>
      <p:grpSpPr>
        <a:xfrm>
          <a:off x="0" y="0"/>
          <a:ext cx="0" cy="0"/>
          <a:chOff x="0" y="0"/>
          <a:chExt cx="0" cy="0"/>
        </a:xfrm>
      </p:grpSpPr>
      <p:sp>
        <p:nvSpPr>
          <p:cNvPr id="18" name="Google Shape;18;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21"/>
        <p:cNvGrpSpPr/>
        <p:nvPr/>
      </p:nvGrpSpPr>
      <p:grpSpPr>
        <a:xfrm>
          <a:off x="0" y="0"/>
          <a:ext cx="0" cy="0"/>
          <a:chOff x="0" y="0"/>
          <a:chExt cx="0" cy="0"/>
        </a:xfrm>
      </p:grpSpPr>
      <p:sp>
        <p:nvSpPr>
          <p:cNvPr id="22" name="Google Shape;22;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2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4"/>
        <p:cNvGrpSpPr/>
        <p:nvPr/>
      </p:nvGrpSpPr>
      <p:grpSpPr>
        <a:xfrm>
          <a:off x="0" y="0"/>
          <a:ext cx="0" cy="0"/>
          <a:chOff x="0" y="0"/>
          <a:chExt cx="0" cy="0"/>
        </a:xfrm>
      </p:grpSpPr>
      <p:sp>
        <p:nvSpPr>
          <p:cNvPr id="55" name="Google Shape;55;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9"/>
          <p:cNvSpPr>
            <a:spLocks noGrp="1"/>
          </p:cNvSpPr>
          <p:nvPr>
            <p:ph type="pic" idx="2"/>
          </p:nvPr>
        </p:nvSpPr>
        <p:spPr>
          <a:xfrm>
            <a:off x="5183188" y="987425"/>
            <a:ext cx="6172200" cy="4873625"/>
          </a:xfrm>
          <a:prstGeom prst="rect">
            <a:avLst/>
          </a:prstGeom>
          <a:noFill/>
          <a:ln>
            <a:noFill/>
          </a:ln>
        </p:spPr>
      </p:sp>
      <p:sp>
        <p:nvSpPr>
          <p:cNvPr id="64" name="Google Shape;64;p2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p:nvPr/>
        </p:nvSpPr>
        <p:spPr>
          <a:xfrm>
            <a:off x="266700" y="271550"/>
            <a:ext cx="11361900" cy="6636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chemeClr val="dk1"/>
              </a:buClr>
              <a:buSzPts val="1100"/>
              <a:buFont typeface="Arial"/>
              <a:buNone/>
            </a:pPr>
            <a:r>
              <a:rPr lang="ja-JP" sz="16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問い：次の【詩１・２】と【資料】を読み，【詩１】において，「太陽」という言葉で，作者「やなせたかし」</a:t>
            </a:r>
            <a:r>
              <a:rPr lang="ja-JP" sz="1650" b="0" i="0" u="none" strike="noStrike" cap="none" dirty="0" err="1">
                <a:solidFill>
                  <a:schemeClr val="dk1"/>
                </a:solidFill>
                <a:latin typeface="ＭＳ ゴシック" panose="020B0609070205080204" pitchFamily="49" charset="-128"/>
                <a:ea typeface="ＭＳ ゴシック" panose="020B0609070205080204" pitchFamily="49" charset="-128"/>
                <a:cs typeface="Meiryo"/>
                <a:sym typeface="Meiryo"/>
              </a:rPr>
              <a:t>さん</a:t>
            </a:r>
            <a:r>
              <a:rPr lang="ja-JP" sz="16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が</a:t>
            </a:r>
            <a:endParaRPr sz="16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6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　　　伝えたかったことは何かを考え，文章中の根拠を挙げながら自身の解釈を述べなさい。</a:t>
            </a:r>
            <a:endParaRPr sz="2000" b="0" i="0" u="none" strike="noStrike" cap="none" dirty="0">
              <a:solidFill>
                <a:srgbClr val="000000"/>
              </a:solidFill>
              <a:latin typeface="ＭＳ ゴシック" panose="020B0609070205080204" pitchFamily="49" charset="-128"/>
              <a:ea typeface="ＭＳ ゴシック" panose="020B0609070205080204" pitchFamily="49" charset="-128"/>
              <a:sym typeface="Arial"/>
            </a:endParaRPr>
          </a:p>
        </p:txBody>
      </p:sp>
      <p:sp>
        <p:nvSpPr>
          <p:cNvPr id="85" name="Google Shape;85;p16"/>
          <p:cNvSpPr txBox="1"/>
          <p:nvPr/>
        </p:nvSpPr>
        <p:spPr>
          <a:xfrm>
            <a:off x="266700" y="1341675"/>
            <a:ext cx="5315100" cy="53091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【詩１】</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手のひらを太陽に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（やなせ　たかし作）</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a:solidFill>
                  <a:schemeClr val="dk1"/>
                </a:solidFill>
                <a:latin typeface="ＭＳ ゴシック" panose="020B0609070205080204" pitchFamily="49" charset="-128"/>
                <a:ea typeface="ＭＳ ゴシック" panose="020B0609070205080204" pitchFamily="49" charset="-128"/>
                <a:cs typeface="Meiryo"/>
                <a:sym typeface="Meiryo"/>
              </a:rPr>
              <a:t>　　　</a:t>
            </a: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a:solidFill>
                  <a:schemeClr val="dk1"/>
                </a:solidFill>
                <a:latin typeface="ＭＳ ゴシック" panose="020B0609070205080204" pitchFamily="49" charset="-128"/>
                <a:ea typeface="ＭＳ ゴシック" panose="020B0609070205080204" pitchFamily="49" charset="-128"/>
                <a:cs typeface="Meiryo"/>
                <a:sym typeface="Meiryo"/>
              </a:rPr>
              <a:t>　　　　　　　　　　　　（歌詞全文）</a:t>
            </a: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rgbClr val="000000"/>
              </a:buClr>
              <a:buSzPts val="1150"/>
              <a:buFont typeface="Arial"/>
              <a:buNone/>
            </a:pP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rgbClr val="000000"/>
              </a:buClr>
              <a:buSzPts val="115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※血潮…体内を流れている血液</a:t>
            </a:r>
            <a:endParaRPr sz="1600" b="0" i="0" u="none" strike="noStrike" cap="none">
              <a:solidFill>
                <a:srgbClr val="000000"/>
              </a:solidFill>
              <a:latin typeface="ＭＳ ゴシック" panose="020B0609070205080204" pitchFamily="49" charset="-128"/>
              <a:ea typeface="ＭＳ ゴシック" panose="020B0609070205080204" pitchFamily="49" charset="-128"/>
              <a:sym typeface="Arial"/>
            </a:endParaRPr>
          </a:p>
        </p:txBody>
      </p:sp>
      <p:sp>
        <p:nvSpPr>
          <p:cNvPr id="86" name="Google Shape;86;p16"/>
          <p:cNvSpPr txBox="1"/>
          <p:nvPr/>
        </p:nvSpPr>
        <p:spPr>
          <a:xfrm>
            <a:off x="5891900" y="1341675"/>
            <a:ext cx="5867400" cy="30018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【詩２】</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心に太陽を持て</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 （ドイツの詩人，ツェーザル・フライシュレン作）</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心に太陽を持て。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あらしが ふこうと，ふぶきが こようと，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天には黒くも，地には争いが絶えなかろうと，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いつも，心に太陽を持て。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くちびるに歌を持て，軽く，ほがらかに。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自分のつとめ，自分のくらしに，よしやくろうが絶えなかろうと，</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いつも，くちびるに歌を持て。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苦しんでいる人，悩んでいる人には，こう，はげましてやろう。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「勇気を失うな。くちびるに歌を持て。心に太陽を持て。」</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　　　　　　　　　　　　</a:t>
            </a:r>
            <a:endParaRPr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a:solidFill>
                  <a:schemeClr val="dk1"/>
                </a:solidFill>
                <a:latin typeface="ＭＳ ゴシック" panose="020B0609070205080204" pitchFamily="49" charset="-128"/>
                <a:ea typeface="ＭＳ ゴシック" panose="020B0609070205080204" pitchFamily="49" charset="-128"/>
                <a:cs typeface="Meiryo"/>
                <a:sym typeface="Meiryo"/>
              </a:rPr>
              <a:t>※よしやくろうが絶えなかろうと…たとえ苦労が絶えなかったとしても</a:t>
            </a:r>
            <a:endParaRPr sz="1600" b="0" i="0" u="none" strike="noStrike" cap="none">
              <a:solidFill>
                <a:srgbClr val="000000"/>
              </a:solidFill>
              <a:latin typeface="ＭＳ ゴシック" panose="020B0609070205080204" pitchFamily="49" charset="-128"/>
              <a:ea typeface="ＭＳ ゴシック" panose="020B0609070205080204" pitchFamily="49" charset="-128"/>
              <a:sym typeface="Arial"/>
            </a:endParaRPr>
          </a:p>
        </p:txBody>
      </p:sp>
      <p:sp>
        <p:nvSpPr>
          <p:cNvPr id="87" name="Google Shape;87;p16"/>
          <p:cNvSpPr txBox="1"/>
          <p:nvPr/>
        </p:nvSpPr>
        <p:spPr>
          <a:xfrm>
            <a:off x="5891900" y="4472425"/>
            <a:ext cx="5867400" cy="21783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【資料】</a:t>
            </a:r>
            <a:endParaRPr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たい‐よう〔‐ヤウ〕【太陽】</a:t>
            </a:r>
            <a:endParaRPr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①太陽系の中心にある恒星。地球からの距離は約1.5億キロ。直接見える部分を光球といい，外側には彩層やコロナがある。光球の半径は地球の109倍，質量は33万倍，平均密度は1.4。表面温度はセ氏約6000度。恒星としては大きさも明るさもふつうの星で，エネルギーは中心における水素の核融合反応によってまかなわれている。地球上の万物を育てる光と熱の源となっている。</a:t>
            </a:r>
            <a:endParaRPr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②物事の中心となるもの，人に希望を与えるもの，輝かしいものなどのたとえ。「心の太陽」</a:t>
            </a:r>
            <a:endParaRPr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endParaRPr>
          </a:p>
          <a:p>
            <a:pPr marL="0" marR="0" lvl="0" indent="0" algn="just" rtl="0">
              <a:lnSpc>
                <a:spcPct val="100000"/>
              </a:lnSpc>
              <a:spcBef>
                <a:spcPts val="0"/>
              </a:spcBef>
              <a:spcAft>
                <a:spcPts val="0"/>
              </a:spcAft>
              <a:buClr>
                <a:schemeClr val="dk1"/>
              </a:buClr>
              <a:buSzPts val="1100"/>
              <a:buFont typeface="Arial"/>
              <a:buNone/>
            </a:pPr>
            <a:r>
              <a:rPr lang="ja-JP"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a:t>
            </a:r>
            <a:r>
              <a:rPr lang="ja-JP" sz="1250" dirty="0">
                <a:solidFill>
                  <a:schemeClr val="dk1"/>
                </a:solidFill>
                <a:latin typeface="ＭＳ ゴシック" panose="020B0609070205080204" pitchFamily="49" charset="-128"/>
                <a:ea typeface="ＭＳ ゴシック" panose="020B0609070205080204" pitchFamily="49" charset="-128"/>
                <a:cs typeface="Meiryo"/>
                <a:sym typeface="Meiryo"/>
              </a:rPr>
              <a:t>小学館</a:t>
            </a:r>
            <a:r>
              <a:rPr lang="ja-JP" sz="1250" b="0" i="0" u="none" strike="noStrike" cap="none" dirty="0">
                <a:solidFill>
                  <a:schemeClr val="dk1"/>
                </a:solidFill>
                <a:latin typeface="ＭＳ ゴシック" panose="020B0609070205080204" pitchFamily="49" charset="-128"/>
                <a:ea typeface="ＭＳ ゴシック" panose="020B0609070205080204" pitchFamily="49" charset="-128"/>
                <a:cs typeface="Meiryo"/>
                <a:sym typeface="Meiryo"/>
              </a:rPr>
              <a:t>「デジタル大辞泉」より）</a:t>
            </a:r>
            <a:endParaRPr sz="1600" b="0" i="0" u="none" strike="noStrike" cap="none" dirty="0">
              <a:solidFill>
                <a:srgbClr val="000000"/>
              </a:solidFill>
              <a:latin typeface="ＭＳ ゴシック" panose="020B0609070205080204" pitchFamily="49" charset="-128"/>
              <a:ea typeface="ＭＳ ゴシック" panose="020B0609070205080204" pitchFamily="49" charset="-128"/>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g1c254cf3015_0_0"/>
          <p:cNvSpPr txBox="1"/>
          <p:nvPr/>
        </p:nvSpPr>
        <p:spPr>
          <a:xfrm>
            <a:off x="386750" y="1507325"/>
            <a:ext cx="8808900" cy="846600"/>
          </a:xfrm>
          <a:prstGeom prst="rect">
            <a:avLst/>
          </a:prstGeom>
          <a:noFill/>
          <a:ln>
            <a:noFill/>
          </a:ln>
        </p:spPr>
        <p:txBody>
          <a:bodyPr spcFirstLastPara="1" wrap="square" lIns="91425" tIns="91425" rIns="91425" bIns="91425" anchor="t" anchorCtr="0">
            <a:spAutoFit/>
          </a:bodyPr>
          <a:lstStyle/>
          <a:p>
            <a:pPr marL="0" marR="0" lvl="0" indent="0" algn="just" rtl="0">
              <a:lnSpc>
                <a:spcPct val="115000"/>
              </a:lnSpc>
              <a:spcBef>
                <a:spcPts val="0"/>
              </a:spcBef>
              <a:spcAft>
                <a:spcPts val="0"/>
              </a:spcAft>
              <a:buClr>
                <a:schemeClr val="dk1"/>
              </a:buClr>
              <a:buSzPts val="1100"/>
              <a:buFont typeface="Arial"/>
              <a:buNone/>
            </a:pPr>
            <a:r>
              <a:rPr lang="ja-JP" sz="2000" b="0" i="0" u="none" strike="noStrike" cap="none">
                <a:solidFill>
                  <a:schemeClr val="dk1"/>
                </a:solidFill>
                <a:latin typeface="Arial"/>
                <a:ea typeface="Arial"/>
                <a:cs typeface="Arial"/>
                <a:sym typeface="Arial"/>
              </a:rPr>
              <a:t>採点時の基準</a:t>
            </a:r>
            <a:endParaRPr sz="2000" b="0" i="0" u="none" strike="noStrike" cap="none">
              <a:solidFill>
                <a:schemeClr val="dk1"/>
              </a:solidFill>
              <a:latin typeface="Arial"/>
              <a:ea typeface="Arial"/>
              <a:cs typeface="Arial"/>
              <a:sym typeface="Arial"/>
            </a:endParaRPr>
          </a:p>
          <a:p>
            <a:pPr marL="0" marR="0" lvl="0" indent="0" algn="just" rtl="0">
              <a:lnSpc>
                <a:spcPct val="115000"/>
              </a:lnSpc>
              <a:spcBef>
                <a:spcPts val="0"/>
              </a:spcBef>
              <a:spcAft>
                <a:spcPts val="0"/>
              </a:spcAft>
              <a:buClr>
                <a:schemeClr val="dk1"/>
              </a:buClr>
              <a:buSzPts val="1100"/>
              <a:buFont typeface="Arial"/>
              <a:buNone/>
            </a:pPr>
            <a:r>
              <a:rPr lang="ja-JP" sz="2000">
                <a:solidFill>
                  <a:schemeClr val="dk1"/>
                </a:solidFill>
              </a:rPr>
              <a:t>　以下の①～③の全ての条件を満たしている。</a:t>
            </a:r>
            <a:endParaRPr sz="2000">
              <a:solidFill>
                <a:schemeClr val="dk1"/>
              </a:solidFill>
            </a:endParaRPr>
          </a:p>
        </p:txBody>
      </p:sp>
      <p:sp>
        <p:nvSpPr>
          <p:cNvPr id="93" name="Google Shape;93;g1c254cf3015_0_0"/>
          <p:cNvSpPr txBox="1"/>
          <p:nvPr/>
        </p:nvSpPr>
        <p:spPr>
          <a:xfrm>
            <a:off x="386750" y="576325"/>
            <a:ext cx="2990700" cy="4617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ja-JP" sz="1800" b="0" i="0" u="none" strike="noStrike" cap="none" dirty="0">
                <a:solidFill>
                  <a:srgbClr val="000000"/>
                </a:solidFill>
                <a:latin typeface="Arial"/>
                <a:ea typeface="Arial"/>
                <a:cs typeface="Arial"/>
                <a:sym typeface="Arial"/>
              </a:rPr>
              <a:t>評価問題の具体</a:t>
            </a:r>
            <a:r>
              <a:rPr lang="ja-JP" sz="1800" b="0" i="0" u="none" cap="none" dirty="0">
                <a:solidFill>
                  <a:schemeClr val="tx1"/>
                </a:solidFill>
                <a:latin typeface="Arial"/>
                <a:ea typeface="Arial"/>
                <a:cs typeface="Arial"/>
                <a:sym typeface="Arial"/>
              </a:rPr>
              <a:t>とその結果</a:t>
            </a:r>
            <a:endParaRPr sz="1800" b="0" i="0" u="none" cap="none" dirty="0">
              <a:solidFill>
                <a:schemeClr val="tx1"/>
              </a:solidFill>
              <a:latin typeface="Arial"/>
              <a:ea typeface="Arial"/>
              <a:cs typeface="Arial"/>
              <a:sym typeface="Arial"/>
            </a:endParaRPr>
          </a:p>
        </p:txBody>
      </p:sp>
      <p:sp>
        <p:nvSpPr>
          <p:cNvPr id="94" name="Google Shape;94;g1c254cf3015_0_0"/>
          <p:cNvSpPr txBox="1"/>
          <p:nvPr/>
        </p:nvSpPr>
        <p:spPr>
          <a:xfrm>
            <a:off x="621700" y="2720113"/>
            <a:ext cx="11365500" cy="2647500"/>
          </a:xfrm>
          <a:prstGeom prst="rect">
            <a:avLst/>
          </a:prstGeom>
          <a:noFill/>
          <a:ln>
            <a:noFill/>
          </a:ln>
        </p:spPr>
        <p:txBody>
          <a:bodyPr spcFirstLastPara="1" wrap="square" lIns="91425" tIns="91425" rIns="91425" bIns="91425" anchor="t" anchorCtr="0">
            <a:spAutoFit/>
          </a:bodyPr>
          <a:lstStyle/>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rPr>
              <a:t>①</a:t>
            </a:r>
            <a:r>
              <a:rPr lang="ja-JP" sz="2000" dirty="0">
                <a:solidFill>
                  <a:schemeClr val="dk1"/>
                </a:solidFill>
                <a:latin typeface="ＭＳ ゴシック" panose="020B0609070205080204" pitchFamily="49" charset="-128"/>
                <a:ea typeface="ＭＳ ゴシック" panose="020B0609070205080204" pitchFamily="49" charset="-128"/>
                <a:cs typeface="Century"/>
                <a:sym typeface="Century"/>
              </a:rPr>
              <a:t>　「</a:t>
            </a: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rPr>
              <a:t>手のひらを太陽に」に登場する「太陽」が，詩の中でどのような役割・象徴するものとし</a:t>
            </a:r>
            <a:endParaRPr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endParaRPr>
          </a:p>
          <a:p>
            <a:pPr marL="0" marR="0" lvl="0" indent="0" algn="just" rtl="0">
              <a:lnSpc>
                <a:spcPct val="100000"/>
              </a:lnSpc>
              <a:spcBef>
                <a:spcPts val="0"/>
              </a:spcBef>
              <a:spcAft>
                <a:spcPts val="0"/>
              </a:spcAft>
              <a:buClr>
                <a:schemeClr val="dk1"/>
              </a:buClr>
              <a:buSzPts val="1100"/>
              <a:buFont typeface="Arial"/>
              <a:buNone/>
            </a:pPr>
            <a:r>
              <a:rPr lang="ja-JP" sz="2000" dirty="0">
                <a:solidFill>
                  <a:schemeClr val="dk1"/>
                </a:solidFill>
                <a:latin typeface="ＭＳ ゴシック" panose="020B0609070205080204" pitchFamily="49" charset="-128"/>
                <a:ea typeface="ＭＳ ゴシック" panose="020B0609070205080204" pitchFamily="49" charset="-128"/>
                <a:cs typeface="Century"/>
                <a:sym typeface="Century"/>
              </a:rPr>
              <a:t>　</a:t>
            </a:r>
            <a:r>
              <a:rPr lang="ja-JP" sz="2000" b="0" i="0" u="none" strike="noStrike" cap="none" dirty="0" err="1">
                <a:solidFill>
                  <a:schemeClr val="dk1"/>
                </a:solidFill>
                <a:latin typeface="ＭＳ ゴシック" panose="020B0609070205080204" pitchFamily="49" charset="-128"/>
                <a:ea typeface="ＭＳ ゴシック" panose="020B0609070205080204" pitchFamily="49" charset="-128"/>
                <a:cs typeface="Century"/>
                <a:sym typeface="Century"/>
              </a:rPr>
              <a:t>て</a:t>
            </a: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rPr>
              <a:t>登場しているか自分の考えが書けている。（解釈）</a:t>
            </a:r>
            <a:endParaRPr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endParaRPr>
          </a:p>
          <a:p>
            <a:pPr marL="0" marR="0" lvl="0" indent="0" algn="just" rtl="0">
              <a:lnSpc>
                <a:spcPct val="100000"/>
              </a:lnSpc>
              <a:spcBef>
                <a:spcPts val="0"/>
              </a:spcBef>
              <a:spcAft>
                <a:spcPts val="0"/>
              </a:spcAft>
              <a:buClr>
                <a:schemeClr val="dk1"/>
              </a:buClr>
              <a:buSzPts val="1100"/>
              <a:buFont typeface="Arial"/>
              <a:buNone/>
            </a:pPr>
            <a:endParaRPr sz="2000" dirty="0">
              <a:solidFill>
                <a:schemeClr val="dk1"/>
              </a:solidFill>
              <a:latin typeface="ＭＳ ゴシック" panose="020B0609070205080204" pitchFamily="49" charset="-128"/>
              <a:ea typeface="ＭＳ ゴシック" panose="020B0609070205080204" pitchFamily="49" charset="-128"/>
              <a:cs typeface="Century"/>
              <a:sym typeface="Century"/>
            </a:endParaRPr>
          </a:p>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rPr>
              <a:t>②　①の自分の考えについて，他の資料や他の詩に書かれている「太陽」がどのようなことを表</a:t>
            </a:r>
            <a:endParaRPr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endParaRPr>
          </a:p>
          <a:p>
            <a:pPr marL="0" marR="0" lvl="0" indent="0" algn="just" rtl="0">
              <a:lnSpc>
                <a:spcPct val="100000"/>
              </a:lnSpc>
              <a:spcBef>
                <a:spcPts val="0"/>
              </a:spcBef>
              <a:spcAft>
                <a:spcPts val="0"/>
              </a:spcAft>
              <a:buClr>
                <a:schemeClr val="dk1"/>
              </a:buClr>
              <a:buSzPts val="1100"/>
              <a:buFont typeface="Arial"/>
              <a:buNone/>
            </a:pPr>
            <a:r>
              <a:rPr lang="ja-JP" sz="2000" dirty="0">
                <a:solidFill>
                  <a:schemeClr val="dk1"/>
                </a:solidFill>
                <a:latin typeface="ＭＳ ゴシック" panose="020B0609070205080204" pitchFamily="49" charset="-128"/>
                <a:ea typeface="ＭＳ ゴシック" panose="020B0609070205080204" pitchFamily="49" charset="-128"/>
                <a:cs typeface="Century"/>
                <a:sym typeface="Century"/>
              </a:rPr>
              <a:t>　</a:t>
            </a: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rPr>
              <a:t>しているか詩２・資料から分析したことが書けている。（分析＝根拠）</a:t>
            </a:r>
            <a:endParaRPr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endParaRPr>
          </a:p>
          <a:p>
            <a:pPr marL="0" marR="0" lvl="0" indent="0" algn="just" rtl="0">
              <a:lnSpc>
                <a:spcPct val="100000"/>
              </a:lnSpc>
              <a:spcBef>
                <a:spcPts val="0"/>
              </a:spcBef>
              <a:spcAft>
                <a:spcPts val="0"/>
              </a:spcAft>
              <a:buClr>
                <a:schemeClr val="dk1"/>
              </a:buClr>
              <a:buSzPts val="1100"/>
              <a:buFont typeface="Arial"/>
              <a:buNone/>
            </a:pPr>
            <a:endParaRPr sz="2000" dirty="0">
              <a:solidFill>
                <a:schemeClr val="dk1"/>
              </a:solidFill>
              <a:latin typeface="ＭＳ ゴシック" panose="020B0609070205080204" pitchFamily="49" charset="-128"/>
              <a:ea typeface="ＭＳ ゴシック" panose="020B0609070205080204" pitchFamily="49" charset="-128"/>
              <a:cs typeface="Century"/>
              <a:sym typeface="Century"/>
            </a:endParaRPr>
          </a:p>
          <a:p>
            <a:pPr marL="0" marR="0" lvl="0" indent="0" algn="just" rtl="0">
              <a:lnSpc>
                <a:spcPct val="100000"/>
              </a:lnSpc>
              <a:spcBef>
                <a:spcPts val="0"/>
              </a:spcBef>
              <a:spcAft>
                <a:spcPts val="0"/>
              </a:spcAft>
              <a:buClr>
                <a:srgbClr val="000000"/>
              </a:buClr>
              <a:buSzPts val="1400"/>
              <a:buFont typeface="Arial"/>
              <a:buNone/>
            </a:pP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rPr>
              <a:t>③　①の自分の考えについて，②で書いたことを根拠に詩１の「太陽」が何を象徴しているか分</a:t>
            </a:r>
            <a:endParaRPr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endParaRPr>
          </a:p>
          <a:p>
            <a:pPr marL="0" marR="0" lvl="0" indent="0" algn="just" rtl="0">
              <a:lnSpc>
                <a:spcPct val="100000"/>
              </a:lnSpc>
              <a:spcBef>
                <a:spcPts val="0"/>
              </a:spcBef>
              <a:spcAft>
                <a:spcPts val="0"/>
              </a:spcAft>
              <a:buClr>
                <a:srgbClr val="000000"/>
              </a:buClr>
              <a:buSzPts val="1400"/>
              <a:buFont typeface="Arial"/>
              <a:buNone/>
            </a:pPr>
            <a:r>
              <a:rPr lang="ja-JP" sz="2000" dirty="0">
                <a:solidFill>
                  <a:schemeClr val="dk1"/>
                </a:solidFill>
                <a:latin typeface="ＭＳ ゴシック" panose="020B0609070205080204" pitchFamily="49" charset="-128"/>
                <a:ea typeface="ＭＳ ゴシック" panose="020B0609070205080204" pitchFamily="49" charset="-128"/>
                <a:cs typeface="Century"/>
                <a:sym typeface="Century"/>
              </a:rPr>
              <a:t>　</a:t>
            </a:r>
            <a:r>
              <a:rPr lang="ja-JP" sz="2000" b="0" i="0" u="none" strike="noStrike" cap="none" dirty="0" smtClean="0">
                <a:solidFill>
                  <a:schemeClr val="dk1"/>
                </a:solidFill>
                <a:latin typeface="ＭＳ ゴシック" panose="020B0609070205080204" pitchFamily="49" charset="-128"/>
                <a:ea typeface="ＭＳ ゴシック" panose="020B0609070205080204" pitchFamily="49" charset="-128"/>
                <a:cs typeface="Century"/>
                <a:sym typeface="Century"/>
              </a:rPr>
              <a:t>析を</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Century"/>
                <a:sym typeface="Century"/>
              </a:rPr>
              <a:t>踏まえて</a:t>
            </a:r>
            <a:r>
              <a:rPr lang="ja-JP" sz="2000" b="0" i="0" u="none" strike="noStrike" cap="none" dirty="0" smtClean="0">
                <a:solidFill>
                  <a:schemeClr val="tx1"/>
                </a:solidFill>
                <a:latin typeface="ＭＳ ゴシック" panose="020B0609070205080204" pitchFamily="49" charset="-128"/>
                <a:ea typeface="ＭＳ ゴシック" panose="020B0609070205080204" pitchFamily="49" charset="-128"/>
                <a:cs typeface="Century"/>
                <a:sym typeface="Century"/>
              </a:rPr>
              <a:t>書けて</a:t>
            </a: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cs typeface="Century"/>
                <a:sym typeface="Century"/>
              </a:rPr>
              <a:t>いる。（根拠をつなげる）</a:t>
            </a:r>
            <a:endParaRPr sz="2000" b="0" i="0" u="none" strike="noStrike" cap="none" dirty="0">
              <a:solidFill>
                <a:srgbClr val="000000"/>
              </a:solidFill>
              <a:latin typeface="ＭＳ ゴシック" panose="020B0609070205080204" pitchFamily="49" charset="-128"/>
              <a:ea typeface="ＭＳ ゴシック" panose="020B0609070205080204" pitchFamily="49" charset="-128"/>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204f25ccee8_7_0"/>
          <p:cNvSpPr txBox="1"/>
          <p:nvPr/>
        </p:nvSpPr>
        <p:spPr>
          <a:xfrm>
            <a:off x="468250" y="511625"/>
            <a:ext cx="1473900" cy="468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ja-JP" sz="1850" dirty="0">
                <a:solidFill>
                  <a:schemeClr val="dk1"/>
                </a:solidFill>
                <a:latin typeface="ＭＳ ゴシック" panose="020B0609070205080204" pitchFamily="49" charset="-128"/>
                <a:ea typeface="ＭＳ ゴシック" panose="020B0609070205080204" pitchFamily="49" charset="-128"/>
                <a:cs typeface="Meiryo"/>
                <a:sym typeface="Meiryo"/>
              </a:rPr>
              <a:t>模範解答例</a:t>
            </a:r>
            <a:endParaRPr sz="2200" dirty="0">
              <a:latin typeface="ＭＳ ゴシック" panose="020B0609070205080204" pitchFamily="49" charset="-128"/>
              <a:ea typeface="ＭＳ ゴシック" panose="020B0609070205080204" pitchFamily="49" charset="-128"/>
            </a:endParaRPr>
          </a:p>
        </p:txBody>
      </p:sp>
      <p:sp>
        <p:nvSpPr>
          <p:cNvPr id="100" name="Google Shape;100;g204f25ccee8_7_0"/>
          <p:cNvSpPr txBox="1"/>
          <p:nvPr/>
        </p:nvSpPr>
        <p:spPr>
          <a:xfrm>
            <a:off x="586275" y="1224199"/>
            <a:ext cx="11221800" cy="4200555"/>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ja-JP" sz="2000" dirty="0">
                <a:solidFill>
                  <a:schemeClr val="dk1"/>
                </a:solidFill>
                <a:latin typeface="ＭＳ ゴシック" panose="020B0609070205080204" pitchFamily="49" charset="-128"/>
                <a:ea typeface="ＭＳ ゴシック" panose="020B0609070205080204" pitchFamily="49" charset="-128"/>
                <a:cs typeface="Meiryo"/>
                <a:sym typeface="Meiryo"/>
              </a:rPr>
              <a:t>●</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　「詩１」の中で、太陽は</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てのひら</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で透かして見ると</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、血</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がながれていること</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を確認</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する</a:t>
            </a:r>
            <a:endPar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en-US" alt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こと</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ができる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もの</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として描かれている。「詩２」の中で</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、太陽</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は</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心</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に持</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つ</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べきあたたか</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な</a:t>
            </a:r>
            <a:endPar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en-US" alt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ものと</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して</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描かれて</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いる。また「資料」では、太陽</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は「</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希望を</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与えるもの</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と</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述べられて</a:t>
            </a:r>
            <a:r>
              <a:rPr lang="ja-JP" altLang="en-US" sz="2000" dirty="0" err="1" smtClean="0">
                <a:solidFill>
                  <a:schemeClr val="tx1"/>
                </a:solidFill>
                <a:latin typeface="ＭＳ ゴシック" panose="020B0609070205080204" pitchFamily="49" charset="-128"/>
                <a:ea typeface="ＭＳ ゴシック" panose="020B0609070205080204" pitchFamily="49" charset="-128"/>
                <a:cs typeface="Meiryo"/>
                <a:sym typeface="Meiryo"/>
              </a:rPr>
              <a:t>い</a:t>
            </a:r>
            <a:endPar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en-US" alt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これらの</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ことか</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ら、詩１</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において</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、やなせ</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たかしさんは</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、希望</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を表現し、読者に</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生きて</a:t>
            </a:r>
            <a:endPar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en-US" alt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いる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ことを</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強く実感させる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ため</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に、</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「太陽」という象徴を</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使用した</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と</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考える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endParaRPr sz="2000" dirty="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endParaRPr sz="2000" dirty="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　「詩１」の中で、太陽は、空高く見上げる存在として描かれている。「詩２」の中で</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、太</a:t>
            </a:r>
            <a:endParaRPr lang="en-US" alt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陽は</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どんなにつらくても心の中に</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持</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つべき</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もの</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として描かれている。また「資料」では、</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太</a:t>
            </a:r>
            <a:endPar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ja-JP" altLang="en-US"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陽</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は「</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地球上の万物を育てる光と熱の源」と</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、光</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と熱を与える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もの</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で</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あることが</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述べられて</a:t>
            </a:r>
          </a:p>
          <a:p>
            <a:pPr marL="0" lvl="0" indent="0" algn="just" rtl="0">
              <a:spcBef>
                <a:spcPts val="0"/>
              </a:spcBef>
              <a:spcAft>
                <a:spcPts val="0"/>
              </a:spcAft>
              <a:buClr>
                <a:schemeClr val="dk1"/>
              </a:buClr>
              <a:buSzPts val="1100"/>
              <a:buFont typeface="Arial"/>
              <a:buNone/>
            </a:pPr>
            <a:r>
              <a:rPr lang="ja-JP" altLang="en-US"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いる</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これら</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のことから、やなせたかしさんは</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詩１</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において</a:t>
            </a:r>
            <a:r>
              <a:rPr lang="ja-JP" altLang="en-US" sz="2000" dirty="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読者</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に高いところで</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endPar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endParaRPr>
          </a:p>
          <a:p>
            <a:pPr marL="0" lvl="0" indent="0" algn="just" rtl="0">
              <a:spcBef>
                <a:spcPts val="0"/>
              </a:spcBef>
              <a:spcAft>
                <a:spcPts val="0"/>
              </a:spcAft>
              <a:buClr>
                <a:schemeClr val="dk1"/>
              </a:buClr>
              <a:buSzPts val="1100"/>
              <a:buFont typeface="Arial"/>
              <a:buNone/>
            </a:pPr>
            <a:r>
              <a:rPr lang="ja-JP" altLang="en-US"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人</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に心に光を</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与えて</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くれる存在がいることを</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伝え</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、つらい時でもそのあたたかさが人を</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成長</a:t>
            </a:r>
          </a:p>
          <a:p>
            <a:pPr marL="0" lvl="0" indent="0" algn="just" rtl="0">
              <a:spcBef>
                <a:spcPts val="0"/>
              </a:spcBef>
              <a:spcAft>
                <a:spcPts val="0"/>
              </a:spcAft>
              <a:buClr>
                <a:schemeClr val="dk1"/>
              </a:buClr>
              <a:buSzPts val="1100"/>
              <a:buFont typeface="Arial"/>
              <a:buNone/>
            </a:pPr>
            <a:r>
              <a:rPr lang="ja-JP" altLang="en-US" sz="2000" dirty="0">
                <a:solidFill>
                  <a:schemeClr val="tx1"/>
                </a:solidFill>
                <a:latin typeface="ＭＳ ゴシック" panose="020B0609070205080204" pitchFamily="49" charset="-128"/>
                <a:ea typeface="ＭＳ ゴシック" panose="020B0609070205080204" pitchFamily="49" charset="-128"/>
                <a:cs typeface="Meiryo"/>
                <a:sym typeface="Meiryo"/>
              </a:rPr>
              <a:t>　</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させて</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くれ</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る</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ことを伝える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ために</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太陽</a:t>
            </a:r>
            <a:r>
              <a:rPr lang="ja-JP" sz="2000" dirty="0">
                <a:solidFill>
                  <a:schemeClr val="tx1"/>
                </a:solidFill>
                <a:latin typeface="ＭＳ ゴシック" panose="020B0609070205080204" pitchFamily="49" charset="-128"/>
                <a:ea typeface="ＭＳ ゴシック" panose="020B0609070205080204" pitchFamily="49" charset="-128"/>
                <a:cs typeface="Meiryo"/>
                <a:sym typeface="Meiryo"/>
              </a:rPr>
              <a:t>を使用した</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と</a:t>
            </a:r>
            <a:r>
              <a:rPr lang="ja-JP" altLang="en-US"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考える</a:t>
            </a:r>
            <a:r>
              <a:rPr lang="ja-JP" sz="2000" dirty="0" smtClean="0">
                <a:solidFill>
                  <a:schemeClr val="tx1"/>
                </a:solidFill>
                <a:latin typeface="ＭＳ ゴシック" panose="020B0609070205080204" pitchFamily="49" charset="-128"/>
                <a:ea typeface="ＭＳ ゴシック" panose="020B0609070205080204" pitchFamily="49" charset="-128"/>
                <a:cs typeface="Meiryo"/>
                <a:sym typeface="Meiryo"/>
              </a:rPr>
              <a:t>。</a:t>
            </a:r>
            <a:endParaRPr sz="2000" dirty="0">
              <a:solidFill>
                <a:schemeClr val="tx1"/>
              </a:solidFill>
              <a:latin typeface="ＭＳ ゴシック" panose="020B0609070205080204" pitchFamily="49" charset="-128"/>
              <a:ea typeface="ＭＳ ゴシック" panose="020B0609070205080204" pitchFamily="49" charset="-128"/>
            </a:endParaRPr>
          </a:p>
        </p:txBody>
      </p:sp>
      <p:sp>
        <p:nvSpPr>
          <p:cNvPr id="101" name="Google Shape;101;g204f25ccee8_7_0"/>
          <p:cNvSpPr txBox="1"/>
          <p:nvPr/>
        </p:nvSpPr>
        <p:spPr>
          <a:xfrm>
            <a:off x="488798" y="5477986"/>
            <a:ext cx="734700" cy="400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50"/>
              <a:buFont typeface="Arial"/>
              <a:buNone/>
            </a:pPr>
            <a:r>
              <a:rPr lang="ja-JP" sz="1850" b="0" i="0" u="none" strike="noStrike" cap="none" dirty="0">
                <a:solidFill>
                  <a:srgbClr val="000000"/>
                </a:solidFill>
                <a:latin typeface="ＭＳ ゴシック" panose="020B0609070205080204" pitchFamily="49" charset="-128"/>
                <a:ea typeface="ＭＳ ゴシック" panose="020B0609070205080204" pitchFamily="49" charset="-128"/>
                <a:sym typeface="Arial"/>
              </a:rPr>
              <a:t>結果</a:t>
            </a:r>
            <a:endParaRPr sz="1850" b="0" i="0" u="none" strike="noStrike" cap="none" dirty="0">
              <a:solidFill>
                <a:srgbClr val="000000"/>
              </a:solidFill>
              <a:latin typeface="ＭＳ ゴシック" panose="020B0609070205080204" pitchFamily="49" charset="-128"/>
              <a:ea typeface="ＭＳ ゴシック" panose="020B0609070205080204" pitchFamily="49" charset="-128"/>
              <a:sym typeface="Arial"/>
            </a:endParaRPr>
          </a:p>
        </p:txBody>
      </p:sp>
      <p:sp>
        <p:nvSpPr>
          <p:cNvPr id="102" name="Google Shape;102;g204f25ccee8_7_0"/>
          <p:cNvSpPr txBox="1"/>
          <p:nvPr/>
        </p:nvSpPr>
        <p:spPr>
          <a:xfrm>
            <a:off x="1716380" y="5491050"/>
            <a:ext cx="5685000" cy="11082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ja-JP" sz="2000" dirty="0">
                <a:solidFill>
                  <a:schemeClr val="dk1"/>
                </a:solidFill>
                <a:latin typeface="ＭＳ ゴシック" panose="020B0609070205080204" pitchFamily="49" charset="-128"/>
                <a:ea typeface="ＭＳ ゴシック" panose="020B0609070205080204" pitchFamily="49" charset="-128"/>
              </a:rPr>
              <a:t>条件①～③を満たした生徒の数及び割合</a:t>
            </a:r>
            <a:endParaRPr sz="20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endParaRPr sz="20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sz="2000" dirty="0">
                <a:solidFill>
                  <a:schemeClr val="dk1"/>
                </a:solidFill>
                <a:latin typeface="ＭＳ ゴシック" panose="020B0609070205080204" pitchFamily="49" charset="-128"/>
                <a:ea typeface="ＭＳ ゴシック" panose="020B0609070205080204" pitchFamily="49" charset="-128"/>
              </a:rPr>
              <a:t>　103名/177名（約58％）</a:t>
            </a:r>
            <a:endParaRPr sz="2000" dirty="0">
              <a:solidFill>
                <a:schemeClr val="dk1"/>
              </a:solidFill>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1c15472fbc0_2_2"/>
          <p:cNvSpPr txBox="1"/>
          <p:nvPr/>
        </p:nvSpPr>
        <p:spPr>
          <a:xfrm>
            <a:off x="1674300" y="333925"/>
            <a:ext cx="10305600" cy="1115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ja-JP" sz="2000" dirty="0">
                <a:solidFill>
                  <a:schemeClr val="dk1"/>
                </a:solidFill>
                <a:latin typeface="ＭＳ ゴシック" panose="020B0609070205080204" pitchFamily="49" charset="-128"/>
                <a:ea typeface="ＭＳ ゴシック" panose="020B0609070205080204" pitchFamily="49" charset="-128"/>
              </a:rPr>
              <a:t>　</a:t>
            </a: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sym typeface="Arial"/>
              </a:rPr>
              <a:t>型を活用（原典➡他の資料➡再度原典に戻って解釈をする）しながら，繰り返し取り組んだことによって</a:t>
            </a:r>
            <a:r>
              <a:rPr lang="ja-JP" sz="2000" b="0" i="0" u="none" strike="noStrike" cap="none" dirty="0" smtClean="0">
                <a:solidFill>
                  <a:schemeClr val="dk1"/>
                </a:solidFill>
                <a:latin typeface="ＭＳ ゴシック" panose="020B0609070205080204" pitchFamily="49" charset="-128"/>
                <a:ea typeface="ＭＳ ゴシック" panose="020B0609070205080204" pitchFamily="49" charset="-128"/>
                <a:sym typeface="Arial"/>
              </a:rPr>
              <a:t>，</a:t>
            </a:r>
            <a:r>
              <a:rPr lang="ja-JP" altLang="en-US" sz="2000" b="0" i="0" u="none" strike="noStrike" cap="none" dirty="0" smtClean="0">
                <a:solidFill>
                  <a:schemeClr val="tx1"/>
                </a:solidFill>
                <a:latin typeface="ＭＳ ゴシック" panose="020B0609070205080204" pitchFamily="49" charset="-128"/>
                <a:ea typeface="ＭＳ ゴシック" panose="020B0609070205080204" pitchFamily="49" charset="-128"/>
                <a:sym typeface="Arial"/>
              </a:rPr>
              <a:t>生徒は，</a:t>
            </a:r>
            <a:r>
              <a:rPr lang="ja-JP" sz="2000" b="0" i="0" u="none" strike="noStrike" cap="none" dirty="0" smtClean="0">
                <a:solidFill>
                  <a:schemeClr val="tx1"/>
                </a:solidFill>
                <a:latin typeface="ＭＳ ゴシック" panose="020B0609070205080204" pitchFamily="49" charset="-128"/>
                <a:ea typeface="ＭＳ ゴシック" panose="020B0609070205080204" pitchFamily="49" charset="-128"/>
                <a:sym typeface="Arial"/>
              </a:rPr>
              <a:t>自分勝手</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な解釈ではなく，原典や資料から得た根拠を基にした解釈の視点をもつようになってきた。</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p:txBody>
      </p:sp>
      <p:sp>
        <p:nvSpPr>
          <p:cNvPr id="119" name="Google Shape;119;g1c15472fbc0_2_2"/>
          <p:cNvSpPr txBox="1"/>
          <p:nvPr/>
        </p:nvSpPr>
        <p:spPr>
          <a:xfrm>
            <a:off x="1528500" y="1551398"/>
            <a:ext cx="10597200" cy="3441842"/>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chemeClr val="dk1"/>
              </a:buClr>
              <a:buSzPts val="1100"/>
              <a:buFont typeface="Arial"/>
              <a:buNone/>
            </a:pPr>
            <a:r>
              <a:rPr lang="ja-JP" altLang="en-US" sz="2000" b="0" i="0" u="none" strike="noStrike" cap="none" dirty="0" smtClean="0">
                <a:solidFill>
                  <a:schemeClr val="tx1"/>
                </a:solidFill>
                <a:latin typeface="ＭＳ ゴシック" panose="020B0609070205080204" pitchFamily="49" charset="-128"/>
                <a:ea typeface="ＭＳ ゴシック" panose="020B0609070205080204" pitchFamily="49" charset="-128"/>
                <a:sym typeface="Arial"/>
              </a:rPr>
              <a:t>以下のような誤答が見られた。</a:t>
            </a:r>
          </a:p>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smtClean="0">
                <a:solidFill>
                  <a:schemeClr val="tx1"/>
                </a:solidFill>
                <a:latin typeface="ＭＳ ゴシック" panose="020B0609070205080204" pitchFamily="49" charset="-128"/>
                <a:ea typeface="ＭＳ ゴシック" panose="020B0609070205080204" pitchFamily="49" charset="-128"/>
                <a:sym typeface="Arial"/>
              </a:rPr>
              <a:t>（</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分類２）➡繋げて考えること，</a:t>
            </a:r>
            <a:r>
              <a:rPr lang="ja-JP" sz="2000" dirty="0">
                <a:solidFill>
                  <a:schemeClr val="tx1"/>
                </a:solidFill>
                <a:latin typeface="ＭＳ ゴシック" panose="020B0609070205080204" pitchFamily="49" charset="-128"/>
                <a:ea typeface="ＭＳ ゴシック" panose="020B0609070205080204" pitchFamily="49" charset="-128"/>
              </a:rPr>
              <a:t>も</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しくはその表記が不十分。</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（分類３）➡分析することや繋げて考えることはできていても，自分の考えを十分に表記</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dirty="0">
                <a:solidFill>
                  <a:schemeClr val="tx1"/>
                </a:solidFill>
                <a:latin typeface="ＭＳ ゴシック" panose="020B0609070205080204" pitchFamily="49" charset="-128"/>
                <a:ea typeface="ＭＳ ゴシック" panose="020B0609070205080204" pitchFamily="49" charset="-128"/>
              </a:rPr>
              <a:t>　　　　　　</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することができ</a:t>
            </a:r>
            <a:r>
              <a:rPr lang="ja-JP" sz="2000" dirty="0">
                <a:solidFill>
                  <a:schemeClr val="tx1"/>
                </a:solidFill>
                <a:latin typeface="ＭＳ ゴシック" panose="020B0609070205080204" pitchFamily="49" charset="-128"/>
                <a:ea typeface="ＭＳ ゴシック" panose="020B0609070205080204" pitchFamily="49" charset="-128"/>
              </a:rPr>
              <a:t>て</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いない。</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（分類４）➡自分の解釈は書けるが，他の資料を活用したり，原典に戻って再思考する</a:t>
            </a:r>
            <a:r>
              <a:rPr lang="ja-JP" sz="2000" b="0" i="0" u="none" strike="noStrike" cap="none" dirty="0" err="1">
                <a:solidFill>
                  <a:schemeClr val="tx1"/>
                </a:solidFill>
                <a:latin typeface="ＭＳ ゴシック" panose="020B0609070205080204" pitchFamily="49" charset="-128"/>
                <a:ea typeface="ＭＳ ゴシック" panose="020B0609070205080204" pitchFamily="49" charset="-128"/>
                <a:sym typeface="Arial"/>
              </a:rPr>
              <a:t>こ</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dirty="0">
                <a:solidFill>
                  <a:schemeClr val="tx1"/>
                </a:solidFill>
                <a:latin typeface="ＭＳ ゴシック" panose="020B0609070205080204" pitchFamily="49" charset="-128"/>
                <a:ea typeface="ＭＳ ゴシック" panose="020B0609070205080204" pitchFamily="49" charset="-128"/>
              </a:rPr>
              <a:t>　　　　　　</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とができていない。</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（分類５）➡他の資料の分析はできても，それらを原典に繋げて考えることや，そこから</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dirty="0">
                <a:solidFill>
                  <a:schemeClr val="tx1"/>
                </a:solidFill>
                <a:latin typeface="ＭＳ ゴシック" panose="020B0609070205080204" pitchFamily="49" charset="-128"/>
                <a:ea typeface="ＭＳ ゴシック" panose="020B0609070205080204" pitchFamily="49" charset="-128"/>
              </a:rPr>
              <a:t>　　　　　　</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自分の考えを</a:t>
            </a:r>
            <a:r>
              <a:rPr lang="ja-JP" sz="2000" dirty="0">
                <a:solidFill>
                  <a:schemeClr val="tx1"/>
                </a:solidFill>
                <a:latin typeface="ＭＳ ゴシック" panose="020B0609070205080204" pitchFamily="49" charset="-128"/>
                <a:ea typeface="ＭＳ ゴシック" panose="020B0609070205080204" pitchFamily="49" charset="-128"/>
              </a:rPr>
              <a:t>発展</a:t>
            </a: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させ書くことができていない。</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（分類99）➡上記以外。</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rPr>
              <a:t>（分類０）➡無回答</a:t>
            </a:r>
            <a:r>
              <a:rPr lang="ja-JP" sz="2000" b="0" i="0" u="none" strike="noStrike" cap="none" dirty="0" smtClean="0">
                <a:solidFill>
                  <a:schemeClr val="tx1"/>
                </a:solidFill>
                <a:latin typeface="ＭＳ ゴシック" panose="020B0609070205080204" pitchFamily="49" charset="-128"/>
                <a:ea typeface="ＭＳ ゴシック" panose="020B0609070205080204" pitchFamily="49" charset="-128"/>
                <a:sym typeface="Arial"/>
              </a:rPr>
              <a:t>。</a:t>
            </a:r>
            <a:endParaRPr lang="ja-JP" altLang="en-US" sz="2000" b="0" i="0" u="none" strike="noStrike" cap="none" dirty="0" smtClean="0">
              <a:solidFill>
                <a:schemeClr val="tx1"/>
              </a:solidFill>
              <a:latin typeface="ＭＳ ゴシック" panose="020B0609070205080204" pitchFamily="49" charset="-128"/>
              <a:ea typeface="ＭＳ ゴシック" panose="020B0609070205080204" pitchFamily="49" charset="-128"/>
              <a:sym typeface="Arial"/>
            </a:endParaRPr>
          </a:p>
          <a:p>
            <a:pPr marL="0" marR="0" lvl="0" indent="0" algn="just" rtl="0">
              <a:lnSpc>
                <a:spcPct val="100000"/>
              </a:lnSpc>
              <a:spcBef>
                <a:spcPts val="0"/>
              </a:spcBef>
              <a:spcAft>
                <a:spcPts val="0"/>
              </a:spcAft>
              <a:buClr>
                <a:schemeClr val="dk1"/>
              </a:buClr>
              <a:buSzPts val="1100"/>
              <a:buFont typeface="Arial"/>
              <a:buNone/>
            </a:pPr>
            <a:r>
              <a:rPr lang="ja-JP" altLang="en-US" sz="2000" dirty="0" smtClean="0">
                <a:solidFill>
                  <a:schemeClr val="tx1"/>
                </a:solidFill>
                <a:latin typeface="ＭＳ ゴシック" panose="020B0609070205080204" pitchFamily="49" charset="-128"/>
                <a:ea typeface="ＭＳ ゴシック" panose="020B0609070205080204" pitchFamily="49" charset="-128"/>
              </a:rPr>
              <a:t>これらの</a:t>
            </a:r>
            <a:r>
              <a:rPr lang="ja-JP" altLang="en-US" sz="2000" dirty="0">
                <a:solidFill>
                  <a:schemeClr val="tx1"/>
                </a:solidFill>
                <a:latin typeface="ＭＳ ゴシック" panose="020B0609070205080204" pitchFamily="49" charset="-128"/>
                <a:ea typeface="ＭＳ ゴシック" panose="020B0609070205080204" pitchFamily="49" charset="-128"/>
              </a:rPr>
              <a:t>結果</a:t>
            </a:r>
            <a:r>
              <a:rPr lang="ja-JP" altLang="en-US" sz="2000" dirty="0" smtClean="0">
                <a:solidFill>
                  <a:schemeClr val="tx1"/>
                </a:solidFill>
                <a:latin typeface="ＭＳ ゴシック" panose="020B0609070205080204" pitchFamily="49" charset="-128"/>
                <a:ea typeface="ＭＳ ゴシック" panose="020B0609070205080204" pitchFamily="49" charset="-128"/>
              </a:rPr>
              <a:t>から，以下のような課題が明らかになった。</a:t>
            </a:r>
            <a:endParaRPr sz="2000" b="0" i="0" u="none" strike="noStrike" cap="none" dirty="0">
              <a:solidFill>
                <a:schemeClr val="tx1"/>
              </a:solidFill>
              <a:latin typeface="ＭＳ ゴシック" panose="020B0609070205080204" pitchFamily="49" charset="-128"/>
              <a:ea typeface="ＭＳ ゴシック" panose="020B0609070205080204" pitchFamily="49" charset="-128"/>
              <a:sym typeface="Arial"/>
            </a:endParaRPr>
          </a:p>
        </p:txBody>
      </p:sp>
      <p:sp>
        <p:nvSpPr>
          <p:cNvPr id="120" name="Google Shape;120;g1c15472fbc0_2_2"/>
          <p:cNvSpPr/>
          <p:nvPr/>
        </p:nvSpPr>
        <p:spPr>
          <a:xfrm>
            <a:off x="5429350" y="5080537"/>
            <a:ext cx="947400" cy="400200"/>
          </a:xfrm>
          <a:prstGeom prst="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1" name="Google Shape;121;g1c15472fbc0_2_2"/>
          <p:cNvSpPr txBox="1"/>
          <p:nvPr/>
        </p:nvSpPr>
        <p:spPr>
          <a:xfrm>
            <a:off x="1625700" y="5432100"/>
            <a:ext cx="10402800" cy="1425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ja-JP" sz="2000" b="0" i="0" u="none" strike="noStrike" cap="none" dirty="0">
                <a:solidFill>
                  <a:srgbClr val="000000"/>
                </a:solidFill>
                <a:latin typeface="ＭＳ ゴシック" panose="020B0609070205080204" pitchFamily="49" charset="-128"/>
                <a:ea typeface="ＭＳ ゴシック" panose="020B0609070205080204" pitchFamily="49" charset="-128"/>
                <a:sym typeface="Arial"/>
              </a:rPr>
              <a:t>考えを書き記すことが難しい　　　：　考えを整理する力，系統立てて記す力，</a:t>
            </a:r>
            <a:r>
              <a:rPr lang="ja-JP" sz="2000" b="0" i="0" u="none" strike="noStrike" cap="none" dirty="0">
                <a:solidFill>
                  <a:schemeClr val="dk1"/>
                </a:solidFill>
                <a:latin typeface="ＭＳ ゴシック" panose="020B0609070205080204" pitchFamily="49" charset="-128"/>
                <a:ea typeface="ＭＳ ゴシック" panose="020B0609070205080204" pitchFamily="49" charset="-128"/>
                <a:sym typeface="Arial"/>
              </a:rPr>
              <a:t>語彙力</a:t>
            </a:r>
            <a:endParaRPr sz="2000" b="0" i="0" u="none" strike="noStrike" cap="none" dirty="0">
              <a:solidFill>
                <a:schemeClr val="dk1"/>
              </a:solidFill>
              <a:latin typeface="ＭＳ ゴシック" panose="020B0609070205080204" pitchFamily="49" charset="-128"/>
              <a:ea typeface="ＭＳ ゴシック" panose="020B0609070205080204" pitchFamily="49" charset="-128"/>
              <a:sym typeface="Arial"/>
            </a:endParaRPr>
          </a:p>
          <a:p>
            <a:pPr marL="0" marR="0" lvl="0" indent="0" algn="l" rtl="0">
              <a:lnSpc>
                <a:spcPct val="100000"/>
              </a:lnSpc>
              <a:spcBef>
                <a:spcPts val="0"/>
              </a:spcBef>
              <a:spcAft>
                <a:spcPts val="0"/>
              </a:spcAft>
              <a:buClr>
                <a:srgbClr val="000000"/>
              </a:buClr>
              <a:buSzPts val="1600"/>
              <a:buFont typeface="Arial"/>
              <a:buNone/>
            </a:pPr>
            <a:endParaRPr sz="2000" b="0" i="0" u="none" strike="noStrike" cap="none" dirty="0">
              <a:solidFill>
                <a:schemeClr val="dk1"/>
              </a:solidFill>
              <a:latin typeface="ＭＳ ゴシック" panose="020B0609070205080204" pitchFamily="49" charset="-128"/>
              <a:ea typeface="ＭＳ ゴシック" panose="020B0609070205080204" pitchFamily="49" charset="-128"/>
              <a:sym typeface="Arial"/>
            </a:endParaRPr>
          </a:p>
          <a:p>
            <a:pPr marL="0" marR="0" lvl="0" indent="0" algn="l" rtl="0">
              <a:lnSpc>
                <a:spcPct val="100000"/>
              </a:lnSpc>
              <a:spcBef>
                <a:spcPts val="0"/>
              </a:spcBef>
              <a:spcAft>
                <a:spcPts val="0"/>
              </a:spcAft>
              <a:buClr>
                <a:srgbClr val="000000"/>
              </a:buClr>
              <a:buSzPts val="1600"/>
              <a:buFont typeface="Arial"/>
              <a:buNone/>
            </a:pPr>
            <a:r>
              <a:rPr lang="ja-JP" sz="2000" b="0" i="0" u="none" strike="noStrike" cap="none" dirty="0">
                <a:solidFill>
                  <a:srgbClr val="000000"/>
                </a:solidFill>
                <a:latin typeface="ＭＳ ゴシック" panose="020B0609070205080204" pitchFamily="49" charset="-128"/>
                <a:ea typeface="ＭＳ ゴシック" panose="020B0609070205080204" pitchFamily="49" charset="-128"/>
                <a:sym typeface="Arial"/>
              </a:rPr>
              <a:t>分析や繋げて考えることが難しい　：　読み取るための語彙力，比較し類別する力，相</a:t>
            </a:r>
            <a:endParaRPr sz="2000" b="0" i="0" u="none" strike="noStrike" cap="none" dirty="0">
              <a:solidFill>
                <a:srgbClr val="000000"/>
              </a:solidFill>
              <a:latin typeface="ＭＳ ゴシック" panose="020B0609070205080204" pitchFamily="49" charset="-128"/>
              <a:ea typeface="ＭＳ ゴシック" panose="020B0609070205080204" pitchFamily="49" charset="-128"/>
              <a:sym typeface="Arial"/>
            </a:endParaRPr>
          </a:p>
          <a:p>
            <a:pPr marL="0" marR="0" lvl="0" indent="0" algn="l" rtl="0">
              <a:lnSpc>
                <a:spcPct val="100000"/>
              </a:lnSpc>
              <a:spcBef>
                <a:spcPts val="0"/>
              </a:spcBef>
              <a:spcAft>
                <a:spcPts val="0"/>
              </a:spcAft>
              <a:buClr>
                <a:srgbClr val="000000"/>
              </a:buClr>
              <a:buSzPts val="1600"/>
              <a:buFont typeface="Arial"/>
              <a:buNone/>
            </a:pPr>
            <a:r>
              <a:rPr lang="ja-JP" sz="2000" dirty="0">
                <a:latin typeface="ＭＳ ゴシック" panose="020B0609070205080204" pitchFamily="49" charset="-128"/>
                <a:ea typeface="ＭＳ ゴシック" panose="020B0609070205080204" pitchFamily="49" charset="-128"/>
              </a:rPr>
              <a:t>　　　　　　　　　　　　　　　　　　</a:t>
            </a:r>
            <a:r>
              <a:rPr lang="ja-JP" sz="2000" b="0" i="0" u="none" strike="noStrike" cap="none" dirty="0">
                <a:solidFill>
                  <a:srgbClr val="000000"/>
                </a:solidFill>
                <a:latin typeface="ＭＳ ゴシック" panose="020B0609070205080204" pitchFamily="49" charset="-128"/>
                <a:ea typeface="ＭＳ ゴシック" panose="020B0609070205080204" pitchFamily="49" charset="-128"/>
                <a:sym typeface="Arial"/>
              </a:rPr>
              <a:t>対化や焦点化する力，定義づけ再検証する力　　</a:t>
            </a:r>
            <a:endParaRPr sz="2000" b="0" i="0" u="none" strike="noStrike" cap="none" dirty="0">
              <a:solidFill>
                <a:srgbClr val="000000"/>
              </a:solidFill>
              <a:latin typeface="ＭＳ ゴシック" panose="020B0609070205080204" pitchFamily="49" charset="-128"/>
              <a:ea typeface="ＭＳ ゴシック" panose="020B0609070205080204" pitchFamily="49" charset="-128"/>
              <a:sym typeface="Arial"/>
            </a:endParaRPr>
          </a:p>
        </p:txBody>
      </p:sp>
      <p:sp>
        <p:nvSpPr>
          <p:cNvPr id="122" name="Google Shape;122;g1c15472fbc0_2_2"/>
          <p:cNvSpPr txBox="1"/>
          <p:nvPr/>
        </p:nvSpPr>
        <p:spPr>
          <a:xfrm>
            <a:off x="175028" y="333913"/>
            <a:ext cx="1271400" cy="400200"/>
          </a:xfrm>
          <a:prstGeom prst="rect">
            <a:avLst/>
          </a:prstGeom>
          <a:solidFill>
            <a:srgbClr val="CC000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ja-JP" sz="2000" b="1" i="0" u="none" strike="noStrike" cap="none">
                <a:solidFill>
                  <a:schemeClr val="lt1"/>
                </a:solidFill>
                <a:latin typeface="Arial"/>
                <a:ea typeface="Arial"/>
                <a:cs typeface="Arial"/>
                <a:sym typeface="Arial"/>
              </a:rPr>
              <a:t>成　果</a:t>
            </a:r>
            <a:endParaRPr sz="2000" b="1" i="0" u="none" strike="noStrike" cap="none">
              <a:solidFill>
                <a:schemeClr val="lt1"/>
              </a:solidFill>
              <a:latin typeface="Arial"/>
              <a:ea typeface="Arial"/>
              <a:cs typeface="Arial"/>
              <a:sym typeface="Arial"/>
            </a:endParaRPr>
          </a:p>
        </p:txBody>
      </p:sp>
      <p:sp>
        <p:nvSpPr>
          <p:cNvPr id="123" name="Google Shape;123;g1c15472fbc0_2_2"/>
          <p:cNvSpPr txBox="1"/>
          <p:nvPr/>
        </p:nvSpPr>
        <p:spPr>
          <a:xfrm>
            <a:off x="175028" y="1768488"/>
            <a:ext cx="1271400" cy="400200"/>
          </a:xfrm>
          <a:prstGeom prst="rect">
            <a:avLst/>
          </a:prstGeom>
          <a:solidFill>
            <a:srgbClr val="351C7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ja-JP" sz="2000" b="1" i="0" u="none" strike="noStrike" cap="none">
                <a:solidFill>
                  <a:schemeClr val="lt1"/>
                </a:solidFill>
                <a:latin typeface="Arial"/>
                <a:ea typeface="Arial"/>
                <a:cs typeface="Arial"/>
                <a:sym typeface="Arial"/>
              </a:rPr>
              <a:t>課　題</a:t>
            </a:r>
            <a:endParaRPr sz="2000" b="1" i="0" u="none"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404</Words>
  <Application>Microsoft Office PowerPoint</Application>
  <PresentationFormat>ワイド画面</PresentationFormat>
  <Paragraphs>94</Paragraphs>
  <Slides>4</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ゴシック</vt:lpstr>
      <vt:lpstr>Meiryo</vt:lpstr>
      <vt:lpstr>Arial</vt:lpstr>
      <vt:lpstr>Century</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谷崎 栄子</cp:lastModifiedBy>
  <cp:revision>8</cp:revision>
  <cp:lastPrinted>2023-02-24T01:20:14Z</cp:lastPrinted>
  <dcterms:created xsi:type="dcterms:W3CDTF">2022-08-27T16:45:26Z</dcterms:created>
  <dcterms:modified xsi:type="dcterms:W3CDTF">2023-03-08T01:02:39Z</dcterms:modified>
</cp:coreProperties>
</file>