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60" r:id="rId3"/>
  </p:sldIdLst>
  <p:sldSz cx="12192000" cy="16256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野 和喜(kouno-kazuki.yp3)" initials="MSOffice" lastIdx="1" clrIdx="0">
    <p:extLst>
      <p:ext uri="{19B8F6BF-5375-455C-9EA6-DF929625EA0E}">
        <p15:presenceInfo xmlns:p15="http://schemas.microsoft.com/office/powerpoint/2012/main" userId="幸野 和喜(kouno-kazuki.yp3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FF33"/>
    <a:srgbClr val="CCECFF"/>
    <a:srgbClr val="CCFFFF"/>
    <a:srgbClr val="66CCFF"/>
    <a:srgbClr val="CCFF99"/>
    <a:srgbClr val="99CCFF"/>
    <a:srgbClr val="CCFFCC"/>
    <a:srgbClr val="3D79A1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41" autoAdjust="0"/>
    <p:restoredTop sz="96391" autoAdjust="0"/>
  </p:normalViewPr>
  <p:slideViewPr>
    <p:cSldViewPr snapToGrid="0">
      <p:cViewPr varScale="1">
        <p:scale>
          <a:sx n="47" d="100"/>
          <a:sy n="47" d="100"/>
        </p:scale>
        <p:origin x="2730" y="84"/>
      </p:cViewPr>
      <p:guideLst>
        <p:guide orient="horz" pos="512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91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678" cy="498559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8" y="0"/>
            <a:ext cx="2950765" cy="498559"/>
          </a:xfrm>
          <a:prstGeom prst="rect">
            <a:avLst/>
          </a:prstGeom>
        </p:spPr>
        <p:txBody>
          <a:bodyPr vert="horz" lIns="62993" tIns="31497" rIns="62993" bIns="31497" rtlCol="0"/>
          <a:lstStyle>
            <a:lvl1pPr algn="r">
              <a:defRPr sz="800"/>
            </a:lvl1pPr>
          </a:lstStyle>
          <a:p>
            <a:fld id="{CD1FA690-4696-48A0-95B4-64BC7DEB2130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779"/>
            <a:ext cx="2949678" cy="498559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8" y="9440779"/>
            <a:ext cx="2950765" cy="498559"/>
          </a:xfrm>
          <a:prstGeom prst="rect">
            <a:avLst/>
          </a:prstGeom>
        </p:spPr>
        <p:txBody>
          <a:bodyPr vert="horz" lIns="62993" tIns="31497" rIns="62993" bIns="31497" rtlCol="0" anchor="b"/>
          <a:lstStyle>
            <a:lvl1pPr algn="r">
              <a:defRPr sz="800"/>
            </a:lvl1pPr>
          </a:lstStyle>
          <a:p>
            <a:fld id="{92B2AE89-44DF-49EE-AF58-4E1F40689E5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461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933D2E81-9F2B-43F9-896E-1A26CFE6D2C4}" type="datetimeFigureOut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4" cy="3913187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4"/>
            <a:ext cx="2949575" cy="49847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11D49245-BE94-4A4A-968D-66FBE6551D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185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46300" y="1243013"/>
            <a:ext cx="251460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14965">
              <a:defRPr/>
            </a:pPr>
            <a:fld id="{11D49245-BE94-4A4A-968D-66FBE6551D8F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314965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006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6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AC0B2-5757-404C-898E-0876B4DB99A4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81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A383E-CEC4-4C92-94B1-5F300169BEC6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74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3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3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337B-21AE-47C3-AF1A-0C63B12C4EC1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4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13717-AF63-4DD9-8CBD-28D0F873952D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11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8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3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3F6A8-54DD-4819-86C1-CED9BEB422C8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1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9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9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BD5B4-CEAF-4910-9565-E7D5B55A744D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5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7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3984981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81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C0E7-813F-47C9-A9A9-C7F96DD9BDC0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20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469B2-F1D0-4A8D-A421-D2BA983A2677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43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21E0-26DF-4164-BF05-2A23A993FE06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5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1083735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2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8FAC-32D9-4E08-801C-EEB836F198F6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70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1083735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4876802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0B04-1CBA-4CF3-806F-9A0B3376BCA5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500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7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9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10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23FA3-5D68-4A7E-B694-C7D3D7EBD3B9}" type="datetime1">
              <a:rPr kumimoji="1" lang="ja-JP" altLang="en-US" smtClean="0"/>
              <a:t>2021/12/20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10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10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78D7D-72AD-4F54-B2B9-FCE55254A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37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65269" y="226790"/>
            <a:ext cx="8140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特別児童扶養手当に</a:t>
            </a:r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関するお知らせ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59169" y="753095"/>
            <a:ext cx="11896675" cy="2011370"/>
          </a:xfrm>
          <a:prstGeom prst="round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r>
              <a:rPr kumimoji="1" lang="ja-JP" altLang="en-US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ja-JP" altLang="en-US" sz="4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４年４月</a:t>
            </a:r>
            <a:r>
              <a:rPr kumimoji="1" lang="ja-JP" altLang="en-US" sz="4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１日</a:t>
            </a:r>
            <a:r>
              <a:rPr kumimoji="1" lang="ja-JP" altLang="en-US" sz="4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kumimoji="1" lang="en-US" altLang="ja-JP" sz="4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4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眼の障害」</a:t>
            </a:r>
            <a:r>
              <a:rPr kumimoji="1" lang="ja-JP" altLang="en-US" sz="47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の認定</a:t>
            </a:r>
            <a:r>
              <a:rPr kumimoji="1" lang="ja-JP" altLang="en-US" sz="4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基準を一部改正します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6048" y="2908065"/>
            <a:ext cx="3743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改正のポイント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466273"/>
              </p:ext>
            </p:extLst>
          </p:nvPr>
        </p:nvGraphicFramePr>
        <p:xfrm>
          <a:off x="166048" y="3482290"/>
          <a:ext cx="11896675" cy="668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357">
                  <a:extLst>
                    <a:ext uri="{9D8B030D-6E8A-4147-A177-3AD203B41FA5}">
                      <a16:colId xmlns:a16="http://schemas.microsoft.com/office/drawing/2014/main" val="476046277"/>
                    </a:ext>
                  </a:extLst>
                </a:gridCol>
                <a:gridCol w="11163318">
                  <a:extLst>
                    <a:ext uri="{9D8B030D-6E8A-4147-A177-3AD203B41FA5}">
                      <a16:colId xmlns:a16="http://schemas.microsoft.com/office/drawing/2014/main" val="1269564393"/>
                    </a:ext>
                  </a:extLst>
                </a:gridCol>
              </a:tblGrid>
              <a:tr h="6687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aseline="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endParaRPr kumimoji="1" lang="ja-JP" altLang="en-US" sz="3200" baseline="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44000" marB="36000" anchor="ctr">
                    <a:lnL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視力障害の認定基準を改正します。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44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242291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084674"/>
              </p:ext>
            </p:extLst>
          </p:nvPr>
        </p:nvGraphicFramePr>
        <p:xfrm>
          <a:off x="158945" y="5485221"/>
          <a:ext cx="11896675" cy="63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694">
                  <a:extLst>
                    <a:ext uri="{9D8B030D-6E8A-4147-A177-3AD203B41FA5}">
                      <a16:colId xmlns:a16="http://schemas.microsoft.com/office/drawing/2014/main" val="476046277"/>
                    </a:ext>
                  </a:extLst>
                </a:gridCol>
                <a:gridCol w="11161981">
                  <a:extLst>
                    <a:ext uri="{9D8B030D-6E8A-4147-A177-3AD203B41FA5}">
                      <a16:colId xmlns:a16="http://schemas.microsoft.com/office/drawing/2014/main" val="1269564393"/>
                    </a:ext>
                  </a:extLst>
                </a:gridCol>
              </a:tblGrid>
              <a:tr h="5919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</a:t>
                      </a:r>
                      <a:endParaRPr kumimoji="1" lang="ja-JP" altLang="en-US" sz="3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3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視野障害の認定基準を改正します。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66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9242291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489098" y="4377226"/>
            <a:ext cx="11194902" cy="7481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1219170">
              <a:lnSpc>
                <a:spcPct val="110000"/>
              </a:lnSpc>
              <a:defRPr/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良い方の眼の視力に応じて適正に評価できるよう、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両眼の視力の和」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</a:t>
            </a:r>
            <a:endParaRPr kumimoji="1" lang="en-US" altLang="ja-JP" sz="2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defTabSz="1219170">
              <a:lnSpc>
                <a:spcPct val="110000"/>
              </a:lnSpc>
              <a:defRPr/>
            </a:pP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「良い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の眼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の視力」に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よる認定基準に</a:t>
            </a:r>
            <a:r>
              <a:rPr kumimoji="1" lang="ja-JP" altLang="en-US" sz="2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変更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します。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65268" y="6278657"/>
            <a:ext cx="11790352" cy="23375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46088" indent="-446088"/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</a:t>
            </a:r>
            <a:r>
              <a:rPr kumimoji="1" lang="ja-JP" altLang="en-US" sz="2400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これ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までの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ゴールドマン型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視野計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に基づく認定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基準に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加えて、自動視野計に基づく認定基準を規定します。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>
              <a:lnSpc>
                <a:spcPts val="1800"/>
              </a:lnSpc>
            </a:pPr>
            <a:endParaRPr kumimoji="1" lang="en-US" altLang="ja-JP" sz="2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/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</a:t>
            </a:r>
            <a:r>
              <a:rPr kumimoji="1" lang="ja-JP" altLang="en-US" sz="2400" b="1" dirty="0" smtClean="0">
                <a:solidFill>
                  <a:schemeClr val="accent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自動視野計の導入に伴い、ゴールドマン型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視野計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に基づく認定基準の整理を行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 indent="-446088"/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</a:t>
            </a:r>
            <a:r>
              <a:rPr kumimoji="1" lang="ja-JP" altLang="en-US" sz="24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うと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ともに、視野障害をより総合的に評価できるよう、視野障害についても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46088"/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１級の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認定基準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を規定します</a:t>
            </a: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72372" y="8616231"/>
            <a:ext cx="11790351" cy="5454516"/>
          </a:xfrm>
          <a:prstGeom prst="rect">
            <a:avLst/>
          </a:prstGeom>
          <a:solidFill>
            <a:srgbClr val="CCECFF"/>
          </a:solidFill>
          <a:ln w="412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marL="361950" indent="-361950"/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spcBef>
                <a:spcPts val="600"/>
              </a:spcBef>
            </a:pP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認定請求について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✓新しい認定基準による請求は、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令和４年４月以降行えます。</a:t>
            </a:r>
            <a:endParaRPr kumimoji="1" lang="en-US" altLang="ja-JP" sz="2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</a:t>
            </a:r>
            <a:r>
              <a:rPr kumimoji="1" lang="en-US" altLang="ja-JP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月末日までに請求された場合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で、認定基準に該当すると認定された場合は、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令和４年５月分からの手当が支給されます。</a:t>
            </a:r>
            <a:endParaRPr kumimoji="1" lang="en-US" altLang="ja-JP" sz="2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spcBef>
                <a:spcPts val="600"/>
              </a:spcBef>
            </a:pPr>
            <a:endParaRPr kumimoji="1"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2900"/>
              </a:lnSpc>
              <a:spcBef>
                <a:spcPts val="600"/>
              </a:spcBef>
            </a:pP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認定基準の改正にあたっての注意点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</a:t>
            </a:r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眼の障害で２級の特別児童扶養手当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を認定されて</a:t>
            </a:r>
            <a:r>
              <a:rPr kumimoji="1" lang="ja-JP" altLang="en-US" sz="2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いる方は、今回の改正に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よって障</a:t>
            </a:r>
            <a:endParaRPr kumimoji="1" lang="en-US" altLang="ja-JP" sz="2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害等級が上がり、特別児童扶養手当の手当額が増額となる可能性があります。障害</a:t>
            </a:r>
            <a:endParaRPr kumimoji="1" lang="en-US" altLang="ja-JP" sz="2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等級が上がる可能性がある方は、額改定請求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のお手続き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をお願いいたします。</a:t>
            </a:r>
            <a:endParaRPr kumimoji="1" lang="en-US" altLang="ja-JP" sz="2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361950" indent="-361950">
              <a:lnSpc>
                <a:spcPts val="3300"/>
              </a:lnSpc>
              <a:spcBef>
                <a:spcPts val="600"/>
              </a:spcBef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✓額改定請求の詳細については額改定請求の案内をご覧ください。</a:t>
            </a:r>
          </a:p>
          <a:p>
            <a:pPr marL="361950" indent="-361950">
              <a:lnSpc>
                <a:spcPts val="3300"/>
              </a:lnSpc>
            </a:pPr>
            <a:r>
              <a:rPr kumimoji="1"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✓なお、今回の改正によって、障害等級が下がることはありません。</a:t>
            </a:r>
            <a:endParaRPr kumimoji="1" lang="en-US" altLang="ja-JP" sz="2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endParaRPr kumimoji="1" lang="en-US" altLang="ja-JP" sz="22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15950" indent="-615950"/>
            <a:r>
              <a:rPr kumimoji="1" lang="ja-JP" altLang="en-US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endParaRPr kumimoji="1" lang="en-US" altLang="ja-JP" sz="17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9" name="図 18"/>
          <p:cNvPicPr/>
          <p:nvPr/>
        </p:nvPicPr>
        <p:blipFill>
          <a:blip r:embed="rId2"/>
          <a:stretch>
            <a:fillRect/>
          </a:stretch>
        </p:blipFill>
        <p:spPr>
          <a:xfrm>
            <a:off x="1615919" y="14813703"/>
            <a:ext cx="3596819" cy="1175443"/>
          </a:xfrm>
          <a:prstGeom prst="rect">
            <a:avLst/>
          </a:prstGeom>
        </p:spPr>
      </p:pic>
      <p:sp>
        <p:nvSpPr>
          <p:cNvPr id="21" name="角丸四角形 20"/>
          <p:cNvSpPr/>
          <p:nvPr/>
        </p:nvSpPr>
        <p:spPr>
          <a:xfrm>
            <a:off x="158945" y="14232197"/>
            <a:ext cx="9240858" cy="280296"/>
          </a:xfrm>
          <a:prstGeom prst="roundRect">
            <a:avLst>
              <a:gd name="adj" fmla="val 12517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08000" tIns="54000" rIns="36000" bIns="18000" rtlCol="0" anchor="ctr"/>
          <a:lstStyle/>
          <a:p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お問い合わせ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、お住まいの市区町村までお願いします。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6746240" y="14809862"/>
            <a:ext cx="4455469" cy="124066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適宜、各自治体のロゴマークやお問い合わせ先をご記入ください。</a:t>
            </a:r>
            <a:endParaRPr kumimoji="1"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942340" y="180505"/>
            <a:ext cx="211328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別紙１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56147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16702" y="8930931"/>
            <a:ext cx="7529383" cy="537307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bIns="36000"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（参考）視力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障害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の認定基準の改正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について</a:t>
            </a:r>
          </a:p>
        </p:txBody>
      </p:sp>
      <p:grpSp>
        <p:nvGrpSpPr>
          <p:cNvPr id="36" name="グループ化 35"/>
          <p:cNvGrpSpPr/>
          <p:nvPr/>
        </p:nvGrpSpPr>
        <p:grpSpPr>
          <a:xfrm>
            <a:off x="3733991" y="15497766"/>
            <a:ext cx="5288089" cy="575007"/>
            <a:chOff x="312032" y="5280509"/>
            <a:chExt cx="2665583" cy="362784"/>
          </a:xfrm>
        </p:grpSpPr>
        <p:sp>
          <p:nvSpPr>
            <p:cNvPr id="37" name="テキスト ボックス 2"/>
            <p:cNvSpPr txBox="1"/>
            <p:nvPr/>
          </p:nvSpPr>
          <p:spPr>
            <a:xfrm>
              <a:off x="312032" y="5280509"/>
              <a:ext cx="2665583" cy="362784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tIns="108000" bIns="36000" rtlCol="0" anchor="ctr" anchorCtr="0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377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　　</a:t>
              </a:r>
              <a:r>
                <a:rPr kumimoji="1" lang="ja-JP" altLang="en-US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：</a:t>
              </a:r>
              <a:r>
                <a:rPr kumimoji="1" lang="ja-JP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１級　　　　　　　：２級　　　　　　　　　　　　　</a:t>
              </a:r>
              <a:endParaRPr kumimoji="0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522082" y="5350375"/>
              <a:ext cx="232854" cy="203394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1860861" y="5353888"/>
              <a:ext cx="291581" cy="2160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68" name="右矢印 67"/>
          <p:cNvSpPr/>
          <p:nvPr/>
        </p:nvSpPr>
        <p:spPr>
          <a:xfrm>
            <a:off x="6168137" y="11696729"/>
            <a:ext cx="567491" cy="1096787"/>
          </a:xfrm>
          <a:prstGeom prst="rightArrow">
            <a:avLst/>
          </a:prstGeom>
          <a:solidFill>
            <a:sysClr val="window" lastClr="FFFFFF">
              <a:lumMod val="65000"/>
            </a:sysClr>
          </a:solidFill>
          <a:ln w="25400" cap="flat" cmpd="sng" algn="ctr">
            <a:solidFill>
              <a:sysClr val="window" lastClr="FFFFFF">
                <a:lumMod val="65000"/>
              </a:sys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116702" y="9658866"/>
            <a:ext cx="1180470" cy="1020949"/>
          </a:xfrm>
          <a:prstGeom prst="roundRect">
            <a:avLst>
              <a:gd name="adj" fmla="val 11263"/>
            </a:avLst>
          </a:prstGeom>
          <a:solidFill>
            <a:srgbClr val="E6E0EC">
              <a:alpha val="50196"/>
            </a:srgbClr>
          </a:solidFill>
          <a:ln w="28575" cap="flat" cmpd="sng" algn="ctr">
            <a:solidFill>
              <a:srgbClr val="8064A2"/>
            </a:solidFill>
            <a:prstDash val="solid"/>
          </a:ln>
          <a:effectLst/>
        </p:spPr>
        <p:txBody>
          <a:bodyPr vert="horz" lIns="72000" tIns="108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改正前</a:t>
            </a:r>
            <a:endParaRPr kumimoji="1" lang="ja-JP" altLang="en-US" sz="13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1470533" y="9699716"/>
            <a:ext cx="4168190" cy="1204936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良い方の眼の視力は悪いが、両眼の視力の和が大きい場合、等級が低くなる又は手当が支給されない（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8064A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紫囲い部分</a:t>
            </a: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sp>
        <p:nvSpPr>
          <p:cNvPr id="87" name="角丸四角形 86"/>
          <p:cNvSpPr/>
          <p:nvPr/>
        </p:nvSpPr>
        <p:spPr>
          <a:xfrm>
            <a:off x="6237140" y="9657824"/>
            <a:ext cx="1248181" cy="979461"/>
          </a:xfrm>
          <a:prstGeom prst="roundRect">
            <a:avLst>
              <a:gd name="adj" fmla="val 11582"/>
            </a:avLst>
          </a:prstGeom>
          <a:solidFill>
            <a:srgbClr val="C0504D">
              <a:lumMod val="20000"/>
              <a:lumOff val="80000"/>
              <a:alpha val="50000"/>
            </a:srgbClr>
          </a:solidFill>
          <a:ln w="28575" cap="flat" cmpd="sng" algn="ctr">
            <a:solidFill>
              <a:srgbClr val="C0504D"/>
            </a:solidFill>
            <a:prstDash val="solid"/>
          </a:ln>
          <a:effectLst/>
        </p:spPr>
        <p:txBody>
          <a:bodyPr vert="horz" lIns="72000" tIns="108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改正後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7655441" y="9848088"/>
            <a:ext cx="4573976" cy="80826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良い方の眼の視力に応じて適正に</a:t>
            </a:r>
            <a:endParaRPr kumimoji="1" lang="en-US" altLang="ja-JP" sz="20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評価できるようになる（</a:t>
            </a:r>
            <a:r>
              <a:rPr kumimoji="1" lang="ja-JP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赤囲い部分</a:t>
            </a:r>
            <a:r>
              <a:rPr kumimoji="1" lang="ja-JP" alt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5441" y="10976931"/>
            <a:ext cx="4139501" cy="4031006"/>
          </a:xfrm>
          <a:prstGeom prst="rect">
            <a:avLst/>
          </a:prstGeom>
        </p:spPr>
      </p:pic>
      <p:cxnSp>
        <p:nvCxnSpPr>
          <p:cNvPr id="14" name="直線コネクタ 13"/>
          <p:cNvCxnSpPr/>
          <p:nvPr/>
        </p:nvCxnSpPr>
        <p:spPr>
          <a:xfrm flipH="1" flipV="1">
            <a:off x="10993120" y="11000833"/>
            <a:ext cx="365760" cy="1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図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2418" y="11015389"/>
            <a:ext cx="4011618" cy="3898387"/>
          </a:xfrm>
          <a:prstGeom prst="rect">
            <a:avLst/>
          </a:prstGeom>
        </p:spPr>
      </p:pic>
      <p:sp>
        <p:nvSpPr>
          <p:cNvPr id="28" name="テキスト ボックス 27"/>
          <p:cNvSpPr txBox="1"/>
          <p:nvPr/>
        </p:nvSpPr>
        <p:spPr>
          <a:xfrm>
            <a:off x="1028333" y="11017571"/>
            <a:ext cx="492443" cy="42021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他方の眼の視力</a:t>
            </a:r>
            <a:endParaRPr kumimoji="1" lang="ja-JP" altLang="en-US" sz="2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06292" y="14937247"/>
            <a:ext cx="4784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良い方の眼の視力</a:t>
            </a:r>
            <a:endParaRPr kumimoji="1" lang="ja-JP" altLang="en-US" sz="20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7153644" y="10993120"/>
            <a:ext cx="492443" cy="43227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" dirty="0" smtClean="0"/>
              <a:t>他方の眼の視力</a:t>
            </a:r>
            <a:endParaRPr kumimoji="1" lang="ja-JP" altLang="en-US" sz="2000" dirty="0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6806619" y="15022365"/>
            <a:ext cx="4784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良い方の眼の視力</a:t>
            </a:r>
            <a:endParaRPr kumimoji="1" lang="ja-JP" altLang="en-US" sz="2000" dirty="0"/>
          </a:p>
        </p:txBody>
      </p:sp>
      <p:cxnSp>
        <p:nvCxnSpPr>
          <p:cNvPr id="50" name="直線コネクタ 49"/>
          <p:cNvCxnSpPr/>
          <p:nvPr/>
        </p:nvCxnSpPr>
        <p:spPr>
          <a:xfrm flipH="1" flipV="1">
            <a:off x="4831930" y="11035709"/>
            <a:ext cx="365760" cy="1"/>
          </a:xfrm>
          <a:prstGeom prst="line">
            <a:avLst/>
          </a:prstGeom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表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896613"/>
              </p:ext>
            </p:extLst>
          </p:nvPr>
        </p:nvGraphicFramePr>
        <p:xfrm>
          <a:off x="116702" y="720489"/>
          <a:ext cx="11972260" cy="793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423">
                  <a:extLst>
                    <a:ext uri="{9D8B030D-6E8A-4147-A177-3AD203B41FA5}">
                      <a16:colId xmlns:a16="http://schemas.microsoft.com/office/drawing/2014/main" val="2004971007"/>
                    </a:ext>
                  </a:extLst>
                </a:gridCol>
                <a:gridCol w="10623837">
                  <a:extLst>
                    <a:ext uri="{9D8B030D-6E8A-4147-A177-3AD203B41FA5}">
                      <a16:colId xmlns:a16="http://schemas.microsoft.com/office/drawing/2014/main" val="3180365030"/>
                    </a:ext>
                  </a:extLst>
                </a:gridCol>
              </a:tblGrid>
              <a:tr h="3189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等級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障 害 の 状 態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520426"/>
                  </a:ext>
                </a:extLst>
              </a:tr>
              <a:tr h="494396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　級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0.03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298251"/>
                  </a:ext>
                </a:extLst>
              </a:tr>
              <a:tr h="4943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0.04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かつ他方の眼の視力が手動弁以下のもの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24653"/>
                  </a:ext>
                </a:extLst>
              </a:tr>
              <a:tr h="49439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ゴールドマン型視野計による測定の結果、両眼の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／４視標による周辺視野角度の和がそれぞれ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度以下かつ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／２視標による両眼中心視野角度が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9144248"/>
                  </a:ext>
                </a:extLst>
              </a:tr>
              <a:tr h="494396">
                <a:tc v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自動視野計による測定の結果、両眼開放視認点数が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点以下かつ両眼中心視野視認点数が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61659"/>
                  </a:ext>
                </a:extLst>
              </a:tr>
              <a:tr h="494396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　級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0.07</a:t>
                      </a:r>
                      <a:r>
                        <a:rPr kumimoji="1" lang="ja-JP" altLang="en-US" sz="240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825213"/>
                  </a:ext>
                </a:extLst>
              </a:tr>
              <a:tr h="494396">
                <a:tc vMerge="1">
                  <a:txBody>
                    <a:bodyPr/>
                    <a:lstStyle/>
                    <a:p>
                      <a:endParaRPr kumimoji="1" lang="ja-JP" altLang="en-US" sz="2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視力の良い方の眼の視力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0.08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かつ他方の眼の視力が手動弁以下のもの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834461"/>
                  </a:ext>
                </a:extLst>
              </a:tr>
              <a:tr h="49439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ゴールドマン型視野計による測定の結果、両眼の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／４視標による周辺視野角度の和がそれぞれ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80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度以下かつ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／２視標による両眼中心視野角度が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56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度以下のもの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029752"/>
                  </a:ext>
                </a:extLst>
              </a:tr>
              <a:tr h="49439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求心性視野狭窄又は輪状暗点があるものについて、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Ⅰ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／２の視標で両眼の視野がそれぞれ５度以内におさまるもの　</a:t>
                      </a:r>
                      <a:endParaRPr kumimoji="1" lang="en-US" altLang="ja-JP" sz="2400" i="0" u="none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18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改正前の基準の範囲を改正後もカバーできるよう存置した基準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100933"/>
                  </a:ext>
                </a:extLst>
              </a:tr>
              <a:tr h="49439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108000" marB="3600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自動視野計による測定の結果、両眼開放視認点数が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点以下かつ両眼中心視野視認点数が</a:t>
                      </a:r>
                      <a:r>
                        <a:rPr kumimoji="1" lang="en-US" altLang="ja-JP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40</a:t>
                      </a:r>
                      <a:r>
                        <a:rPr kumimoji="1" lang="ja-JP" altLang="en-US" sz="2400" i="0" u="none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点以下のもの</a:t>
                      </a:r>
                    </a:p>
                  </a:txBody>
                  <a:tcPr marT="108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319132"/>
                  </a:ext>
                </a:extLst>
              </a:tr>
            </a:tbl>
          </a:graphicData>
        </a:graphic>
      </p:graphicFrame>
      <p:sp>
        <p:nvSpPr>
          <p:cNvPr id="54" name="正方形/長方形 53"/>
          <p:cNvSpPr/>
          <p:nvPr/>
        </p:nvSpPr>
        <p:spPr>
          <a:xfrm>
            <a:off x="130654" y="107629"/>
            <a:ext cx="3643977" cy="526975"/>
          </a:xfrm>
          <a:prstGeom prst="rect">
            <a:avLst/>
          </a:prstGeom>
          <a:solidFill>
            <a:srgbClr val="66CCFF"/>
          </a:solidFill>
          <a:ln>
            <a:solidFill>
              <a:srgbClr val="66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08000" rIns="180000" bIns="36000" rtlCol="0" anchor="ctr"/>
          <a:lstStyle/>
          <a:p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改正後の認定基準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984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3909</TotalTime>
  <Words>728</Words>
  <Application>Microsoft Office PowerPoint</Application>
  <PresentationFormat>ユーザー設定</PresentationFormat>
  <Paragraphs>58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幸野 和喜(kouno-kazuki.yp3)</dc:creator>
  <cp:lastModifiedBy>押尾 朋子(oshio-tomoko)</cp:lastModifiedBy>
  <cp:revision>228</cp:revision>
  <cp:lastPrinted>2021-12-10T10:15:04Z</cp:lastPrinted>
  <dcterms:created xsi:type="dcterms:W3CDTF">2021-06-08T02:38:07Z</dcterms:created>
  <dcterms:modified xsi:type="dcterms:W3CDTF">2021-12-20T08:05:53Z</dcterms:modified>
</cp:coreProperties>
</file>