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56" r:id="rId2"/>
    <p:sldId id="259" r:id="rId3"/>
  </p:sldIdLst>
  <p:sldSz cx="6840538" cy="98996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66"/>
    <a:srgbClr val="CCFF99"/>
    <a:srgbClr val="33EB6C"/>
    <a:srgbClr val="66FF99"/>
    <a:srgbClr val="66FFFF"/>
    <a:srgbClr val="66CCFF"/>
    <a:srgbClr val="FFFF99"/>
    <a:srgbClr val="CC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33" cy="497969"/>
          </a:xfrm>
          <a:prstGeom prst="rect">
            <a:avLst/>
          </a:prstGeom>
        </p:spPr>
        <p:txBody>
          <a:bodyPr vert="horz" lIns="88305" tIns="44152" rIns="88305" bIns="441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147" y="1"/>
            <a:ext cx="2949532" cy="497969"/>
          </a:xfrm>
          <a:prstGeom prst="rect">
            <a:avLst/>
          </a:prstGeom>
        </p:spPr>
        <p:txBody>
          <a:bodyPr vert="horz" lIns="88305" tIns="44152" rIns="88305" bIns="44152" rtlCol="0"/>
          <a:lstStyle>
            <a:lvl1pPr algn="r">
              <a:defRPr sz="1200"/>
            </a:lvl1pPr>
          </a:lstStyle>
          <a:p>
            <a:fld id="{B8CD4CC4-88EC-49B9-84A3-FF777422BB86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1243013"/>
            <a:ext cx="23161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05" tIns="44152" rIns="88305" bIns="441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480" y="4783895"/>
            <a:ext cx="5445760" cy="3912834"/>
          </a:xfrm>
          <a:prstGeom prst="rect">
            <a:avLst/>
          </a:prstGeom>
        </p:spPr>
        <p:txBody>
          <a:bodyPr vert="horz" lIns="88305" tIns="44152" rIns="88305" bIns="4415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1370"/>
            <a:ext cx="2949533" cy="497969"/>
          </a:xfrm>
          <a:prstGeom prst="rect">
            <a:avLst/>
          </a:prstGeom>
        </p:spPr>
        <p:txBody>
          <a:bodyPr vert="horz" lIns="88305" tIns="44152" rIns="88305" bIns="441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147" y="9441370"/>
            <a:ext cx="2949532" cy="497969"/>
          </a:xfrm>
          <a:prstGeom prst="rect">
            <a:avLst/>
          </a:prstGeom>
        </p:spPr>
        <p:txBody>
          <a:bodyPr vert="horz" lIns="88305" tIns="44152" rIns="88305" bIns="44152" rtlCol="0" anchor="b"/>
          <a:lstStyle>
            <a:lvl1pPr algn="r">
              <a:defRPr sz="1200"/>
            </a:lvl1pPr>
          </a:lstStyle>
          <a:p>
            <a:fld id="{89E61DC9-BCE0-442D-8E58-C6AC3BD83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6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1pPr>
    <a:lvl2pPr marL="478755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2pPr>
    <a:lvl3pPr marL="957509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3pPr>
    <a:lvl4pPr marL="1436264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4pPr>
    <a:lvl5pPr marL="1915019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5pPr>
    <a:lvl6pPr marL="2393773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6pPr>
    <a:lvl7pPr marL="2872528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7pPr>
    <a:lvl8pPr marL="3351282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8pPr>
    <a:lvl9pPr marL="3830037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620152"/>
            <a:ext cx="5814457" cy="3446545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199609"/>
            <a:ext cx="5130404" cy="2390123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7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92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27065"/>
            <a:ext cx="1474991" cy="838949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27065"/>
            <a:ext cx="4339466" cy="838949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8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37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468040"/>
            <a:ext cx="5899964" cy="4117979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624977"/>
            <a:ext cx="5899964" cy="2165548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5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635323"/>
            <a:ext cx="2907229" cy="62812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635323"/>
            <a:ext cx="2907229" cy="62812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35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27067"/>
            <a:ext cx="5899964" cy="19134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426790"/>
            <a:ext cx="2893868" cy="1189332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616122"/>
            <a:ext cx="2893868" cy="53187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426790"/>
            <a:ext cx="2908120" cy="1189332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616122"/>
            <a:ext cx="2908120" cy="53187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1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87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86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59977"/>
            <a:ext cx="2206252" cy="230991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425368"/>
            <a:ext cx="3463022" cy="7035168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69895"/>
            <a:ext cx="2206252" cy="550209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39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59977"/>
            <a:ext cx="2206252" cy="230991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425368"/>
            <a:ext cx="3463022" cy="7035168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69895"/>
            <a:ext cx="2206252" cy="550209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73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27067"/>
            <a:ext cx="5899964" cy="1913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635323"/>
            <a:ext cx="5899964" cy="6281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175511"/>
            <a:ext cx="1539121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175511"/>
            <a:ext cx="2308682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175511"/>
            <a:ext cx="1539121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3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kumimoji="1"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76290"/>
            <a:ext cx="6840538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眼の障害で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２級の特別児童扶養手当を認定されて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いる方へ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5052" y="714844"/>
            <a:ext cx="6764054" cy="1164921"/>
          </a:xfrm>
          <a:prstGeom prst="roundRect">
            <a:avLst>
              <a:gd name="adj" fmla="val 10267"/>
            </a:avLst>
          </a:prstGeom>
          <a:solidFill>
            <a:srgbClr val="33EB6C"/>
          </a:solidFill>
          <a:ln>
            <a:solidFill>
              <a:srgbClr val="33E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「眼の障害」の認定基準の改正による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額改定請求のご案内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-51432" y="2171685"/>
            <a:ext cx="6840538" cy="3152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8288" indent="-268288">
              <a:lnSpc>
                <a:spcPts val="2500"/>
              </a:lnSpc>
            </a:pP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眼の障害で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２級の特別児童扶養手当を認定されて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いる方については、「眼の障害」の認定基準の改正（令和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４年４月１日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改正）により、障害等級が上がり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、手当額が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増額となる可能性があります。</a:t>
            </a:r>
            <a:endParaRPr kumimoji="1" lang="en-US" altLang="ja-JP" sz="17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>
              <a:lnSpc>
                <a:spcPts val="2500"/>
              </a:lnSpc>
              <a:spcBef>
                <a:spcPts val="1800"/>
              </a:spcBef>
            </a:pP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具体的には、</a:t>
            </a:r>
            <a:r>
              <a:rPr kumimoji="1" lang="ja-JP" altLang="en-US" sz="17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２級の手当額を認定されて</a:t>
            </a:r>
            <a:r>
              <a:rPr kumimoji="1" lang="ja-JP" altLang="en-US" sz="17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いる方のうち、裏面に該当する方（改正後の認定基準を適用した結果、障害等級が上がる方）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、手当額が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増額となる可能性があります。</a:t>
            </a:r>
            <a:endParaRPr kumimoji="1" lang="en-US" altLang="ja-JP" sz="17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800"/>
              </a:spcBef>
            </a:pP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認定基準の改正に伴って、障害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等級が上がり、手当額の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増額を希望される場合は、</a:t>
            </a:r>
            <a:r>
              <a:rPr kumimoji="1" lang="ja-JP" altLang="en-US" sz="17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7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17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</a:t>
            </a:r>
            <a:r>
              <a:rPr kumimoji="1" lang="ja-JP" altLang="en-US" sz="17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降</a:t>
            </a:r>
            <a:r>
              <a:rPr kumimoji="1" lang="ja-JP" altLang="en-US" sz="17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、額改定請求のお手続きを行ってください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7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1" name="図 20"/>
          <p:cNvPicPr/>
          <p:nvPr/>
        </p:nvPicPr>
        <p:blipFill>
          <a:blip r:embed="rId2"/>
          <a:stretch>
            <a:fillRect/>
          </a:stretch>
        </p:blipFill>
        <p:spPr>
          <a:xfrm>
            <a:off x="647014" y="8794417"/>
            <a:ext cx="2082406" cy="674157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50103" y="5792861"/>
            <a:ext cx="6739003" cy="2209363"/>
          </a:xfrm>
          <a:prstGeom prst="rect">
            <a:avLst/>
          </a:prstGeom>
          <a:solidFill>
            <a:srgbClr val="CCFFCC"/>
          </a:solidFill>
          <a:ln w="254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144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額改定請求に当たっての注意点</a:t>
            </a:r>
            <a:r>
              <a:rPr kumimoji="1" lang="en-US" altLang="ja-JP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363538" indent="-188913">
              <a:lnSpc>
                <a:spcPts val="2000"/>
              </a:lnSpc>
              <a:spcBef>
                <a:spcPts val="9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「眼の障害」の認定基準の改正に伴う額改定請求は、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令和４年４月以降行えます。</a:t>
            </a:r>
            <a:endParaRPr kumimoji="1" lang="ja-JP" altLang="en-US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3538" indent="-188913">
              <a:lnSpc>
                <a:spcPts val="2000"/>
              </a:lnSpc>
              <a:spcBef>
                <a:spcPts val="9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  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令和４年４月末日までに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請求された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場合で、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額改定請求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の結果、障害等級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が上がり、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手当額が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増額改定される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場合は、令和４年５月分からの手当額が増額となります。</a:t>
            </a:r>
            <a:endParaRPr kumimoji="1"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-51432" y="8024738"/>
            <a:ext cx="6751530" cy="506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8288" indent="-268288">
              <a:spcBef>
                <a:spcPts val="1800"/>
              </a:spcBef>
            </a:pPr>
            <a:r>
              <a:rPr kumimoji="1" lang="en-US" altLang="ja-JP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「眼の障害」の認定基準の改正の詳細については、認定基準改正のご案内をご覧ください。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468712" y="8794418"/>
            <a:ext cx="2968183" cy="67415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適宜、各自治体のロゴマークやお問い合わせ先をご記入ください。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18014" y="51585"/>
            <a:ext cx="12710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別紙２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276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960170"/>
              </p:ext>
            </p:extLst>
          </p:nvPr>
        </p:nvGraphicFramePr>
        <p:xfrm>
          <a:off x="50102" y="2566388"/>
          <a:ext cx="6764055" cy="2815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918">
                  <a:extLst>
                    <a:ext uri="{9D8B030D-6E8A-4147-A177-3AD203B41FA5}">
                      <a16:colId xmlns:a16="http://schemas.microsoft.com/office/drawing/2014/main" val="2083579364"/>
                    </a:ext>
                  </a:extLst>
                </a:gridCol>
                <a:gridCol w="5851137">
                  <a:extLst>
                    <a:ext uri="{9D8B030D-6E8A-4147-A177-3AD203B41FA5}">
                      <a16:colId xmlns:a16="http://schemas.microsoft.com/office/drawing/2014/main" val="1156617118"/>
                    </a:ext>
                  </a:extLst>
                </a:gridCol>
              </a:tblGrid>
              <a:tr h="4281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等級</a:t>
                      </a:r>
                    </a:p>
                  </a:txBody>
                  <a:tcPr marL="36000" marR="36000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</a:p>
                  </a:txBody>
                  <a:tcPr marL="36000" marR="36000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635910"/>
                  </a:ext>
                </a:extLst>
              </a:tr>
              <a:tr h="428165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１級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のもの</a:t>
                      </a: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485501"/>
                  </a:ext>
                </a:extLst>
              </a:tr>
              <a:tr h="61455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762280"/>
                  </a:ext>
                </a:extLst>
              </a:tr>
              <a:tr h="61455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300" b="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873571"/>
                  </a:ext>
                </a:extLst>
              </a:tr>
              <a:tr h="61455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033901"/>
                  </a:ext>
                </a:extLst>
              </a:tr>
            </a:tbl>
          </a:graphicData>
        </a:graphic>
      </p:graphicFrame>
      <p:sp>
        <p:nvSpPr>
          <p:cNvPr id="10" name="角丸四角形 9"/>
          <p:cNvSpPr/>
          <p:nvPr/>
        </p:nvSpPr>
        <p:spPr>
          <a:xfrm>
            <a:off x="50102" y="252781"/>
            <a:ext cx="6739003" cy="714805"/>
          </a:xfrm>
          <a:prstGeom prst="roundRect">
            <a:avLst>
              <a:gd name="adj" fmla="val 10267"/>
            </a:avLst>
          </a:prstGeom>
          <a:solidFill>
            <a:srgbClr val="33EB6C"/>
          </a:solidFill>
          <a:ln>
            <a:solidFill>
              <a:srgbClr val="33E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「眼の障害」の認定基準の改正（令和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１日）に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よる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額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改定請求の対象となる方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1068611"/>
            <a:ext cx="6867575" cy="1220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 anchorCtr="0"/>
          <a:lstStyle/>
          <a:p>
            <a:pPr>
              <a:spcBef>
                <a:spcPts val="1800"/>
              </a:spcBef>
            </a:pPr>
            <a:r>
              <a:rPr kumimoji="1"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眼の障害で</a:t>
            </a:r>
            <a:r>
              <a:rPr kumimoji="1" lang="ja-JP" altLang="en-US" sz="16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２級の手当を</a:t>
            </a:r>
            <a:r>
              <a:rPr kumimoji="1"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受給されている方のうち、以下に記載している「改正後の認定基準」を適用した結果、現在の障害等級よりも等級が上がる方は</a:t>
            </a:r>
            <a:r>
              <a:rPr kumimoji="1" lang="ja-JP" altLang="en-US" sz="16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、手当額を</a:t>
            </a:r>
            <a:r>
              <a:rPr kumimoji="1"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増額させるための「額改定請求」の対象となります。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0102" y="2178175"/>
            <a:ext cx="1923570" cy="300626"/>
          </a:xfrm>
          <a:prstGeom prst="rect">
            <a:avLst/>
          </a:prstGeom>
          <a:solidFill>
            <a:srgbClr val="33EB6C"/>
          </a:solidFill>
          <a:ln>
            <a:solidFill>
              <a:srgbClr val="33E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180000" bIns="36000" rtlCol="0" anchor="ctr"/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基準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5469499"/>
            <a:ext cx="7182853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/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お問い合わせは、お住まい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の市区町村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までお願いします。</a:t>
            </a:r>
            <a:endParaRPr kumimoji="1" lang="en-US" altLang="ja-JP" sz="14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>
              <a:spcBef>
                <a:spcPts val="400"/>
              </a:spcBef>
            </a:pPr>
            <a:r>
              <a:rPr kumimoji="1"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28645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1204</TotalTime>
  <Words>504</Words>
  <Application>Microsoft Office PowerPoint</Application>
  <PresentationFormat>ユーザー設定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幸野 和喜(kouno-kazuki.yp3)</dc:creator>
  <cp:lastModifiedBy>押尾 朋子(oshio-tomoko)</cp:lastModifiedBy>
  <cp:revision>112</cp:revision>
  <cp:lastPrinted>2021-11-15T04:34:26Z</cp:lastPrinted>
  <dcterms:created xsi:type="dcterms:W3CDTF">2021-06-09T02:48:52Z</dcterms:created>
  <dcterms:modified xsi:type="dcterms:W3CDTF">2021-12-20T06:53:28Z</dcterms:modified>
</cp:coreProperties>
</file>