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40" r:id="rId2"/>
    <p:sldId id="300" r:id="rId3"/>
    <p:sldId id="324" r:id="rId4"/>
    <p:sldId id="351" r:id="rId5"/>
    <p:sldId id="326" r:id="rId6"/>
    <p:sldId id="332" r:id="rId7"/>
    <p:sldId id="333" r:id="rId8"/>
    <p:sldId id="334" r:id="rId9"/>
    <p:sldId id="337" r:id="rId10"/>
    <p:sldId id="328" r:id="rId11"/>
    <p:sldId id="305" r:id="rId12"/>
    <p:sldId id="307" r:id="rId13"/>
    <p:sldId id="311" r:id="rId14"/>
    <p:sldId id="308" r:id="rId15"/>
    <p:sldId id="341" r:id="rId16"/>
    <p:sldId id="350" r:id="rId17"/>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AA0016"/>
    <a:srgbClr val="930101"/>
    <a:srgbClr val="548235"/>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4709"/>
  </p:normalViewPr>
  <p:slideViewPr>
    <p:cSldViewPr snapToGrid="0">
      <p:cViewPr varScale="1">
        <p:scale>
          <a:sx n="71" d="100"/>
          <a:sy n="71" d="100"/>
        </p:scale>
        <p:origin x="992" y="52"/>
      </p:cViewPr>
      <p:guideLst>
        <p:guide orient="horz" pos="2160"/>
        <p:guide pos="2880"/>
      </p:guideLst>
    </p:cSldViewPr>
  </p:slideViewPr>
  <p:notesTextViewPr>
    <p:cViewPr>
      <p:scale>
        <a:sx n="1" d="1"/>
        <a:sy n="1" d="1"/>
      </p:scale>
      <p:origin x="0" y="0"/>
    </p:cViewPr>
  </p:notesTextViewPr>
  <p:sorterViewPr>
    <p:cViewPr>
      <p:scale>
        <a:sx n="262" d="100"/>
        <a:sy n="262" d="100"/>
      </p:scale>
      <p:origin x="0" y="0"/>
    </p:cViewPr>
  </p:sorterViewPr>
  <p:notesViewPr>
    <p:cSldViewPr snapToGrid="0">
      <p:cViewPr varScale="1">
        <p:scale>
          <a:sx n="47" d="100"/>
          <a:sy n="47" d="100"/>
        </p:scale>
        <p:origin x="2748"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2B6F847D-FA90-438D-9754-47A951127333}"/>
              </a:ext>
            </a:extLst>
          </p:cNvPr>
          <p:cNvSpPr>
            <a:spLocks noGrp="1"/>
          </p:cNvSpPr>
          <p:nvPr>
            <p:ph type="hdr" sz="quarter"/>
          </p:nvPr>
        </p:nvSpPr>
        <p:spPr>
          <a:xfrm>
            <a:off x="1" y="1"/>
            <a:ext cx="3076143" cy="513284"/>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a:extLst>
              <a:ext uri="{FF2B5EF4-FFF2-40B4-BE49-F238E27FC236}">
                <a16:creationId xmlns="" xmlns:a16="http://schemas.microsoft.com/office/drawing/2014/main" id="{5BE500ED-74C5-420A-B106-CB690284B9C4}"/>
              </a:ext>
            </a:extLst>
          </p:cNvPr>
          <p:cNvSpPr>
            <a:spLocks noGrp="1"/>
          </p:cNvSpPr>
          <p:nvPr>
            <p:ph type="dt" sz="quarter" idx="1"/>
          </p:nvPr>
        </p:nvSpPr>
        <p:spPr>
          <a:xfrm>
            <a:off x="4021504" y="1"/>
            <a:ext cx="3076143" cy="513284"/>
          </a:xfrm>
          <a:prstGeom prst="rect">
            <a:avLst/>
          </a:prstGeom>
        </p:spPr>
        <p:txBody>
          <a:bodyPr vert="horz" lIns="94640" tIns="47320" rIns="94640" bIns="47320" rtlCol="0"/>
          <a:lstStyle>
            <a:lvl1pPr algn="r">
              <a:defRPr sz="1200"/>
            </a:lvl1pPr>
          </a:lstStyle>
          <a:p>
            <a:endParaRPr kumimoji="1" lang="ja-JP" altLang="en-US"/>
          </a:p>
        </p:txBody>
      </p:sp>
      <p:sp>
        <p:nvSpPr>
          <p:cNvPr id="4" name="フッター プレースホルダー 3">
            <a:extLst>
              <a:ext uri="{FF2B5EF4-FFF2-40B4-BE49-F238E27FC236}">
                <a16:creationId xmlns="" xmlns:a16="http://schemas.microsoft.com/office/drawing/2014/main" id="{B87C5B0D-296A-4F14-A227-8BF3C613547B}"/>
              </a:ext>
            </a:extLst>
          </p:cNvPr>
          <p:cNvSpPr>
            <a:spLocks noGrp="1"/>
          </p:cNvSpPr>
          <p:nvPr>
            <p:ph type="ftr" sz="quarter" idx="2"/>
          </p:nvPr>
        </p:nvSpPr>
        <p:spPr>
          <a:xfrm>
            <a:off x="1" y="9721331"/>
            <a:ext cx="3076143" cy="513284"/>
          </a:xfrm>
          <a:prstGeom prst="rect">
            <a:avLst/>
          </a:prstGeom>
        </p:spPr>
        <p:txBody>
          <a:bodyPr vert="horz" lIns="94640" tIns="47320" rIns="94640" bIns="47320" rtlCol="0" anchor="b"/>
          <a:lstStyle>
            <a:lvl1pPr algn="l">
              <a:defRPr sz="1200"/>
            </a:lvl1pPr>
          </a:lstStyle>
          <a:p>
            <a:endParaRPr kumimoji="1" lang="ja-JP" altLang="en-US"/>
          </a:p>
        </p:txBody>
      </p:sp>
      <p:sp>
        <p:nvSpPr>
          <p:cNvPr id="5" name="スライド番号プレースホルダー 4">
            <a:extLst>
              <a:ext uri="{FF2B5EF4-FFF2-40B4-BE49-F238E27FC236}">
                <a16:creationId xmlns="" xmlns:a16="http://schemas.microsoft.com/office/drawing/2014/main" id="{A8BEABBD-C104-4C42-A4F1-B9B000600C8F}"/>
              </a:ext>
            </a:extLst>
          </p:cNvPr>
          <p:cNvSpPr>
            <a:spLocks noGrp="1"/>
          </p:cNvSpPr>
          <p:nvPr>
            <p:ph type="sldNum" sz="quarter" idx="3"/>
          </p:nvPr>
        </p:nvSpPr>
        <p:spPr>
          <a:xfrm>
            <a:off x="4021504" y="9721331"/>
            <a:ext cx="3076143" cy="513284"/>
          </a:xfrm>
          <a:prstGeom prst="rect">
            <a:avLst/>
          </a:prstGeom>
        </p:spPr>
        <p:txBody>
          <a:bodyPr vert="horz" lIns="94640" tIns="47320" rIns="94640" bIns="47320" rtlCol="0" anchor="b"/>
          <a:lstStyle>
            <a:lvl1pPr algn="r">
              <a:defRPr sz="1200"/>
            </a:lvl1pPr>
          </a:lstStyle>
          <a:p>
            <a:fld id="{ED0C72BB-3BA9-4867-A49B-3CCCC2361818}" type="slidenum">
              <a:rPr kumimoji="1" lang="ja-JP" altLang="en-US" smtClean="0"/>
              <a:t>‹#›</a:t>
            </a:fld>
            <a:endParaRPr kumimoji="1" lang="ja-JP" altLang="en-US"/>
          </a:p>
        </p:txBody>
      </p:sp>
    </p:spTree>
    <p:extLst>
      <p:ext uri="{BB962C8B-B14F-4D97-AF65-F5344CB8AC3E}">
        <p14:creationId xmlns:p14="http://schemas.microsoft.com/office/powerpoint/2010/main" val="59376117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4100"/>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704" y="0"/>
            <a:ext cx="3076363" cy="514100"/>
          </a:xfrm>
          <a:prstGeom prst="rect">
            <a:avLst/>
          </a:prstGeom>
        </p:spPr>
        <p:txBody>
          <a:bodyPr vert="horz" lIns="94640" tIns="47320" rIns="94640" bIns="473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4640" tIns="47320" rIns="94640" bIns="47320" rtlCol="0" anchor="ctr"/>
          <a:lstStyle/>
          <a:p>
            <a:endParaRPr lang="ja-JP" altLang="en-US"/>
          </a:p>
        </p:txBody>
      </p:sp>
      <p:sp>
        <p:nvSpPr>
          <p:cNvPr id="5" name="ノート プレースホルダー 4"/>
          <p:cNvSpPr>
            <a:spLocks noGrp="1"/>
          </p:cNvSpPr>
          <p:nvPr>
            <p:ph type="body" sz="quarter" idx="3"/>
          </p:nvPr>
        </p:nvSpPr>
        <p:spPr>
          <a:xfrm>
            <a:off x="709930" y="4925411"/>
            <a:ext cx="5679440" cy="4029879"/>
          </a:xfrm>
          <a:prstGeom prst="rect">
            <a:avLst/>
          </a:prstGeom>
        </p:spPr>
        <p:txBody>
          <a:bodyPr vert="horz" lIns="94640" tIns="47320" rIns="94640" bIns="473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0517"/>
            <a:ext cx="3076363" cy="514099"/>
          </a:xfrm>
          <a:prstGeom prst="rect">
            <a:avLst/>
          </a:prstGeom>
        </p:spPr>
        <p:txBody>
          <a:bodyPr vert="horz" lIns="94640" tIns="47320" rIns="94640" bIns="473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704" y="9720517"/>
            <a:ext cx="3076363" cy="514099"/>
          </a:xfrm>
          <a:prstGeom prst="rect">
            <a:avLst/>
          </a:prstGeom>
        </p:spPr>
        <p:txBody>
          <a:bodyPr vert="horz" lIns="94640" tIns="47320" rIns="94640" bIns="47320" rtlCol="0" anchor="b"/>
          <a:lstStyle>
            <a:lvl1pPr algn="r">
              <a:defRPr sz="1200"/>
            </a:lvl1pPr>
          </a:lstStyle>
          <a:p>
            <a:fld id="{40363585-5BA2-4B41-8078-72F8468FEF54}" type="slidenum">
              <a:rPr kumimoji="1" lang="ja-JP" altLang="en-US" smtClean="0"/>
              <a:t>‹#›</a:t>
            </a:fld>
            <a:endParaRPr kumimoji="1" lang="ja-JP" altLang="en-US"/>
          </a:p>
        </p:txBody>
      </p:sp>
    </p:spTree>
    <p:extLst>
      <p:ext uri="{BB962C8B-B14F-4D97-AF65-F5344CB8AC3E}">
        <p14:creationId xmlns:p14="http://schemas.microsoft.com/office/powerpoint/2010/main" val="2579366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a:t>
            </a:fld>
            <a:endParaRPr kumimoji="1" lang="ja-JP" altLang="en-US"/>
          </a:p>
        </p:txBody>
      </p:sp>
    </p:spTree>
    <p:extLst>
      <p:ext uri="{BB962C8B-B14F-4D97-AF65-F5344CB8AC3E}">
        <p14:creationId xmlns:p14="http://schemas.microsoft.com/office/powerpoint/2010/main" val="394824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err="1" smtClean="0"/>
              <a:t>、</a:t>
            </a:r>
            <a:endParaRPr kumimoji="1" lang="ja-JP" altLang="en-US" dirty="0"/>
          </a:p>
        </p:txBody>
      </p:sp>
      <p:sp>
        <p:nvSpPr>
          <p:cNvPr id="4" name="スライド番号プレースホルダー 3"/>
          <p:cNvSpPr>
            <a:spLocks noGrp="1"/>
          </p:cNvSpPr>
          <p:nvPr>
            <p:ph type="sldNum" sz="quarter" idx="5"/>
          </p:nvPr>
        </p:nvSpPr>
        <p:spPr/>
        <p:txBody>
          <a:bodyPr/>
          <a:lstStyle/>
          <a:p>
            <a:fld id="{40363585-5BA2-4B41-8078-72F8468FEF54}" type="slidenum">
              <a:rPr kumimoji="1" lang="ja-JP" altLang="en-US" smtClean="0"/>
              <a:t>10</a:t>
            </a:fld>
            <a:endParaRPr kumimoji="1" lang="ja-JP" altLang="en-US"/>
          </a:p>
        </p:txBody>
      </p:sp>
      <p:sp>
        <p:nvSpPr>
          <p:cNvPr id="5" name="日付プレースホルダー 4">
            <a:extLst>
              <a:ext uri="{FF2B5EF4-FFF2-40B4-BE49-F238E27FC236}">
                <a16:creationId xmlns="" xmlns:a16="http://schemas.microsoft.com/office/drawing/2014/main" id="{7F9A730E-149A-4618-A158-38977A3200D2}"/>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52776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11</a:t>
            </a:fld>
            <a:endParaRPr kumimoji="1" lang="ja-JP" altLang="en-US"/>
          </a:p>
        </p:txBody>
      </p:sp>
    </p:spTree>
    <p:extLst>
      <p:ext uri="{BB962C8B-B14F-4D97-AF65-F5344CB8AC3E}">
        <p14:creationId xmlns:p14="http://schemas.microsoft.com/office/powerpoint/2010/main" val="20056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12</a:t>
            </a:fld>
            <a:endParaRPr kumimoji="1" lang="ja-JP" altLang="en-US"/>
          </a:p>
        </p:txBody>
      </p:sp>
    </p:spTree>
    <p:extLst>
      <p:ext uri="{BB962C8B-B14F-4D97-AF65-F5344CB8AC3E}">
        <p14:creationId xmlns:p14="http://schemas.microsoft.com/office/powerpoint/2010/main" val="395443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13</a:t>
            </a:fld>
            <a:endParaRPr kumimoji="1" lang="ja-JP" altLang="en-US"/>
          </a:p>
        </p:txBody>
      </p:sp>
    </p:spTree>
    <p:extLst>
      <p:ext uri="{BB962C8B-B14F-4D97-AF65-F5344CB8AC3E}">
        <p14:creationId xmlns:p14="http://schemas.microsoft.com/office/powerpoint/2010/main" val="564569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14</a:t>
            </a:fld>
            <a:endParaRPr kumimoji="1" lang="ja-JP" altLang="en-US"/>
          </a:p>
        </p:txBody>
      </p:sp>
    </p:spTree>
    <p:extLst>
      <p:ext uri="{BB962C8B-B14F-4D97-AF65-F5344CB8AC3E}">
        <p14:creationId xmlns:p14="http://schemas.microsoft.com/office/powerpoint/2010/main" val="1699329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15</a:t>
            </a:fld>
            <a:endParaRPr kumimoji="1" lang="ja-JP" altLang="en-US"/>
          </a:p>
        </p:txBody>
      </p:sp>
    </p:spTree>
    <p:extLst>
      <p:ext uri="{BB962C8B-B14F-4D97-AF65-F5344CB8AC3E}">
        <p14:creationId xmlns:p14="http://schemas.microsoft.com/office/powerpoint/2010/main" val="79422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16</a:t>
            </a:fld>
            <a:endParaRPr kumimoji="1" lang="ja-JP" altLang="en-US"/>
          </a:p>
        </p:txBody>
      </p:sp>
    </p:spTree>
    <p:extLst>
      <p:ext uri="{BB962C8B-B14F-4D97-AF65-F5344CB8AC3E}">
        <p14:creationId xmlns:p14="http://schemas.microsoft.com/office/powerpoint/2010/main" val="3804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2</a:t>
            </a:fld>
            <a:endParaRPr kumimoji="1" lang="ja-JP" altLang="en-US"/>
          </a:p>
        </p:txBody>
      </p:sp>
    </p:spTree>
    <p:extLst>
      <p:ext uri="{BB962C8B-B14F-4D97-AF65-F5344CB8AC3E}">
        <p14:creationId xmlns:p14="http://schemas.microsoft.com/office/powerpoint/2010/main" val="409079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363585-5BA2-4B41-8078-72F8468FEF54}" type="slidenum">
              <a:rPr kumimoji="1" lang="ja-JP" altLang="en-US" smtClean="0"/>
              <a:t>3</a:t>
            </a:fld>
            <a:endParaRPr kumimoji="1" lang="ja-JP" altLang="en-US"/>
          </a:p>
        </p:txBody>
      </p:sp>
      <p:sp>
        <p:nvSpPr>
          <p:cNvPr id="5" name="日付プレースホルダー 4">
            <a:extLst>
              <a:ext uri="{FF2B5EF4-FFF2-40B4-BE49-F238E27FC236}">
                <a16:creationId xmlns="" xmlns:a16="http://schemas.microsoft.com/office/drawing/2014/main" id="{5044899E-64D1-4705-9723-F66260FC1B38}"/>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6227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4</a:t>
            </a:fld>
            <a:endParaRPr kumimoji="1" lang="ja-JP" altLang="en-US"/>
          </a:p>
        </p:txBody>
      </p:sp>
    </p:spTree>
    <p:extLst>
      <p:ext uri="{BB962C8B-B14F-4D97-AF65-F5344CB8AC3E}">
        <p14:creationId xmlns:p14="http://schemas.microsoft.com/office/powerpoint/2010/main" val="243206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5</a:t>
            </a:fld>
            <a:endParaRPr kumimoji="1" lang="ja-JP" altLang="en-US"/>
          </a:p>
        </p:txBody>
      </p:sp>
    </p:spTree>
    <p:extLst>
      <p:ext uri="{BB962C8B-B14F-4D97-AF65-F5344CB8AC3E}">
        <p14:creationId xmlns:p14="http://schemas.microsoft.com/office/powerpoint/2010/main" val="259842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6</a:t>
            </a:fld>
            <a:endParaRPr kumimoji="1" lang="ja-JP" altLang="en-US"/>
          </a:p>
        </p:txBody>
      </p:sp>
    </p:spTree>
    <p:extLst>
      <p:ext uri="{BB962C8B-B14F-4D97-AF65-F5344CB8AC3E}">
        <p14:creationId xmlns:p14="http://schemas.microsoft.com/office/powerpoint/2010/main" val="1691361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7</a:t>
            </a:fld>
            <a:endParaRPr kumimoji="1" lang="ja-JP" altLang="en-US"/>
          </a:p>
        </p:txBody>
      </p:sp>
    </p:spTree>
    <p:extLst>
      <p:ext uri="{BB962C8B-B14F-4D97-AF65-F5344CB8AC3E}">
        <p14:creationId xmlns:p14="http://schemas.microsoft.com/office/powerpoint/2010/main" val="42288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8</a:t>
            </a:fld>
            <a:endParaRPr kumimoji="1" lang="ja-JP" altLang="en-US"/>
          </a:p>
        </p:txBody>
      </p:sp>
    </p:spTree>
    <p:extLst>
      <p:ext uri="{BB962C8B-B14F-4D97-AF65-F5344CB8AC3E}">
        <p14:creationId xmlns:p14="http://schemas.microsoft.com/office/powerpoint/2010/main" val="309515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363585-5BA2-4B41-8078-72F8468FEF54}" type="slidenum">
              <a:rPr kumimoji="1" lang="ja-JP" altLang="en-US" smtClean="0"/>
              <a:t>9</a:t>
            </a:fld>
            <a:endParaRPr kumimoji="1" lang="ja-JP" altLang="en-US"/>
          </a:p>
        </p:txBody>
      </p:sp>
    </p:spTree>
    <p:extLst>
      <p:ext uri="{BB962C8B-B14F-4D97-AF65-F5344CB8AC3E}">
        <p14:creationId xmlns:p14="http://schemas.microsoft.com/office/powerpoint/2010/main" val="166804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A2F13CA-6179-46E9-A76D-C593FA5AC827}"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212953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42F663-AAED-492A-8BA1-CBF949EC9CEB}"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34973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D7F3DB-7019-4937-B59D-6C2104126D23}"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422225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145A51-2980-45D0-B239-96D5786FC272}"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16891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FB9C1DB-1F1D-4805-B359-46CB69FB0737}"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93546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86598D-4DCB-4612-8C39-6A7B1D79B5B9}" type="datetime1">
              <a:rPr kumimoji="1" lang="ja-JP" altLang="en-US" smtClean="0"/>
              <a:t>2021/6/1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67864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10A8C7E-BBB4-4B76-87BC-A0138E2C452E}" type="datetime1">
              <a:rPr kumimoji="1" lang="ja-JP" altLang="en-US" smtClean="0"/>
              <a:t>2021/6/1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86796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0132866-0481-4581-A47A-A2F120FAE046}" type="datetime1">
              <a:rPr kumimoji="1" lang="ja-JP" altLang="en-US" smtClean="0"/>
              <a:t>2021/6/1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39507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DE942-DF47-4BFE-9C74-A8004A2B644C}" type="datetime1">
              <a:rPr kumimoji="1" lang="ja-JP" altLang="en-US" smtClean="0"/>
              <a:t>2021/6/1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24898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022A1C-BC8D-46CC-9657-0DAB3E6B15DD}" type="datetime1">
              <a:rPr kumimoji="1" lang="ja-JP" altLang="en-US" smtClean="0"/>
              <a:t>2021/6/1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4816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9E2022-26F7-431A-A801-01F8B7158F89}" type="datetime1">
              <a:rPr kumimoji="1" lang="ja-JP" altLang="en-US" smtClean="0"/>
              <a:t>2021/6/1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408331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E0B2F-6778-415E-B9E2-CCF043C75940}" type="datetime1">
              <a:rPr kumimoji="1" lang="ja-JP" altLang="en-US" smtClean="0"/>
              <a:t>2021/6/1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948586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71078" y="242747"/>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３－１　マルチ商法</a:t>
            </a:r>
            <a:r>
              <a:rPr lang="ja-JP" altLang="en-US" dirty="0">
                <a:solidFill>
                  <a:srgbClr val="70AD47"/>
                </a:solidFill>
                <a:latin typeface="Yu Gothic" panose="020B0400000000000000" pitchFamily="34" charset="-128"/>
                <a:ea typeface="Yu Gothic" panose="020B0400000000000000" pitchFamily="34" charset="-128"/>
              </a:rPr>
              <a:t>の事例</a:t>
            </a:r>
          </a:p>
        </p:txBody>
      </p:sp>
      <p:sp>
        <p:nvSpPr>
          <p:cNvPr id="5" name="テキスト ボックス 4">
            <a:extLst>
              <a:ext uri="{FF2B5EF4-FFF2-40B4-BE49-F238E27FC236}">
                <a16:creationId xmlns="" xmlns:a16="http://schemas.microsoft.com/office/drawing/2014/main" id="{EF2FB8F3-C957-E445-BAC4-B7B6F1B9F6F5}"/>
              </a:ext>
            </a:extLst>
          </p:cNvPr>
          <p:cNvSpPr txBox="1"/>
          <p:nvPr/>
        </p:nvSpPr>
        <p:spPr>
          <a:xfrm>
            <a:off x="328279" y="1087612"/>
            <a:ext cx="8520665" cy="4492488"/>
          </a:xfrm>
          <a:prstGeom prst="rect">
            <a:avLst/>
          </a:prstGeom>
          <a:ln w="28575">
            <a:solidFill>
              <a:schemeClr val="accent6"/>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sz="1400" dirty="0">
                <a:latin typeface="Yu Gothic Medium" panose="020B0400000000000000" pitchFamily="34" charset="-128"/>
                <a:ea typeface="Yu Gothic Medium" panose="020B0400000000000000" pitchFamily="34" charset="-128"/>
              </a:rPr>
              <a:t>　先輩から「若くして事業で成功した人が集まるホームパーティーがあるので来ない？」と勧誘を受けた。</a:t>
            </a:r>
            <a:endParaRPr lang="en-US" altLang="ja-JP" sz="1400" dirty="0">
              <a:latin typeface="Yu Gothic Medium" panose="020B0400000000000000" pitchFamily="34" charset="-128"/>
              <a:ea typeface="Yu Gothic Medium" panose="020B0400000000000000" pitchFamily="34" charset="-128"/>
            </a:endParaRPr>
          </a:p>
          <a:p>
            <a:pPr>
              <a:lnSpc>
                <a:spcPct val="150000"/>
              </a:lnSpc>
            </a:pPr>
            <a:r>
              <a:rPr lang="ja-JP" altLang="en-US" sz="1400" dirty="0">
                <a:latin typeface="Yu Gothic Medium" panose="020B0400000000000000" pitchFamily="34" charset="-128"/>
                <a:ea typeface="Yu Gothic Medium" panose="020B0400000000000000" pitchFamily="34" charset="-128"/>
              </a:rPr>
              <a:t>知らない人が多くいるパーティーに参加することに抵抗はあったものの、</a:t>
            </a:r>
            <a:endParaRPr lang="en-US" altLang="ja-JP" sz="1400" dirty="0">
              <a:latin typeface="Yu Gothic Medium" panose="020B0400000000000000" pitchFamily="34" charset="-128"/>
              <a:ea typeface="Yu Gothic Medium" panose="020B0400000000000000" pitchFamily="34" charset="-128"/>
            </a:endParaRPr>
          </a:p>
          <a:p>
            <a:pPr>
              <a:lnSpc>
                <a:spcPct val="150000"/>
              </a:lnSpc>
            </a:pPr>
            <a:r>
              <a:rPr lang="ja-JP" altLang="en-US" sz="1400" dirty="0">
                <a:latin typeface="Yu Gothic Medium" panose="020B0400000000000000" pitchFamily="34" charset="-128"/>
                <a:ea typeface="Yu Gothic Medium" panose="020B0400000000000000" pitchFamily="34" charset="-128"/>
              </a:rPr>
              <a:t>成功者と話をして学べる貴重な機会だと思い、参加することにした。</a:t>
            </a:r>
            <a:endParaRPr lang="en-US" altLang="ja-JP" sz="1400" dirty="0">
              <a:latin typeface="Yu Gothic Medium" panose="020B0400000000000000" pitchFamily="34" charset="-128"/>
              <a:ea typeface="Yu Gothic Medium" panose="020B0400000000000000" pitchFamily="34" charset="-128"/>
            </a:endParaRPr>
          </a:p>
          <a:p>
            <a:pPr>
              <a:lnSpc>
                <a:spcPct val="150000"/>
              </a:lnSpc>
            </a:pPr>
            <a:endParaRPr lang="en-US" altLang="ja-JP" sz="1400" dirty="0">
              <a:latin typeface="Yu Gothic Medium" panose="020B0400000000000000" pitchFamily="34" charset="-128"/>
              <a:ea typeface="Yu Gothic Medium" panose="020B0400000000000000" pitchFamily="34" charset="-128"/>
            </a:endParaRPr>
          </a:p>
          <a:p>
            <a:pPr>
              <a:lnSpc>
                <a:spcPct val="150000"/>
              </a:lnSpc>
            </a:pPr>
            <a:r>
              <a:rPr lang="ja-JP" altLang="en-US" sz="1400" dirty="0">
                <a:latin typeface="Yu Gothic Medium" panose="020B0400000000000000" pitchFamily="34" charset="-128"/>
                <a:ea typeface="Yu Gothic Medium" panose="020B0400000000000000" pitchFamily="34" charset="-128"/>
              </a:rPr>
              <a:t>　パーティで</a:t>
            </a:r>
            <a:r>
              <a:rPr lang="ja-JP" altLang="en-US" sz="1400" dirty="0" smtClean="0">
                <a:latin typeface="Yu Gothic Medium" panose="020B0400000000000000" pitchFamily="34" charset="-128"/>
                <a:ea typeface="Yu Gothic Medium" panose="020B0400000000000000" pitchFamily="34" charset="-128"/>
              </a:rPr>
              <a:t>、</a:t>
            </a:r>
            <a:r>
              <a:rPr lang="en-US" altLang="ja-JP" sz="1400" dirty="0" smtClean="0">
                <a:latin typeface="Yu Gothic Medium" panose="020B0400000000000000" pitchFamily="34" charset="-128"/>
                <a:ea typeface="Yu Gothic Medium" panose="020B0400000000000000" pitchFamily="34" charset="-128"/>
              </a:rPr>
              <a:t>2</a:t>
            </a:r>
            <a:r>
              <a:rPr lang="ja-JP" altLang="en-US" sz="1400" dirty="0" smtClean="0">
                <a:latin typeface="Yu Gothic Medium" panose="020B0400000000000000" pitchFamily="34" charset="-128"/>
                <a:ea typeface="Yu Gothic Medium" panose="020B0400000000000000" pitchFamily="34" charset="-128"/>
              </a:rPr>
              <a:t>時間ぐらい会話</a:t>
            </a:r>
            <a:r>
              <a:rPr lang="ja-JP" altLang="en-US" sz="1400" dirty="0">
                <a:latin typeface="Yu Gothic Medium" panose="020B0400000000000000" pitchFamily="34" charset="-128"/>
                <a:ea typeface="Yu Gothic Medium" panose="020B0400000000000000" pitchFamily="34" charset="-128"/>
              </a:rPr>
              <a:t>を楽しみ、周りの人と打ち解けてきたところ，</a:t>
            </a:r>
            <a:endParaRPr lang="en-US" altLang="ja-JP" sz="1400" dirty="0">
              <a:latin typeface="Yu Gothic Medium" panose="020B0400000000000000" pitchFamily="34" charset="-128"/>
              <a:ea typeface="Yu Gothic Medium" panose="020B0400000000000000" pitchFamily="34" charset="-128"/>
            </a:endParaRPr>
          </a:p>
          <a:p>
            <a:pPr>
              <a:lnSpc>
                <a:spcPct val="150000"/>
              </a:lnSpc>
            </a:pPr>
            <a:r>
              <a:rPr lang="ja-JP" altLang="en-US" sz="1400" dirty="0" smtClean="0">
                <a:latin typeface="Yu Gothic Medium" panose="020B0400000000000000" pitchFamily="34" charset="-128"/>
                <a:ea typeface="Yu Gothic Medium" panose="020B0400000000000000" pitchFamily="34" charset="-128"/>
              </a:rPr>
              <a:t>「投資</a:t>
            </a:r>
            <a:r>
              <a:rPr lang="ja-JP" altLang="en-US" sz="1400" dirty="0">
                <a:latin typeface="Yu Gothic Medium" panose="020B0400000000000000" pitchFamily="34" charset="-128"/>
                <a:ea typeface="Yu Gothic Medium" panose="020B0400000000000000" pitchFamily="34" charset="-128"/>
              </a:rPr>
              <a:t>に興味ない？」と話かけられた</a:t>
            </a:r>
            <a:r>
              <a:rPr lang="ja-JP" altLang="en-US" sz="1400" dirty="0" smtClean="0">
                <a:latin typeface="Yu Gothic Medium" panose="020B0400000000000000" pitchFamily="34" charset="-128"/>
                <a:ea typeface="Yu Gothic Medium" panose="020B0400000000000000" pitchFamily="34" charset="-128"/>
              </a:rPr>
              <a:t>。全く</a:t>
            </a:r>
            <a:r>
              <a:rPr lang="ja-JP" altLang="en-US" sz="1400" dirty="0">
                <a:latin typeface="Yu Gothic Medium" panose="020B0400000000000000" pitchFamily="34" charset="-128"/>
                <a:ea typeface="Yu Gothic Medium" panose="020B0400000000000000" pitchFamily="34" charset="-128"/>
              </a:rPr>
              <a:t>興味がないとまで言えず</a:t>
            </a:r>
            <a:r>
              <a:rPr lang="ja-JP" altLang="en-US" sz="1400" dirty="0" smtClean="0">
                <a:latin typeface="Yu Gothic Medium" panose="020B0400000000000000" pitchFamily="34" charset="-128"/>
                <a:ea typeface="Yu Gothic Medium" panose="020B0400000000000000" pitchFamily="34" charset="-128"/>
              </a:rPr>
              <a:t>、</a:t>
            </a:r>
            <a:endParaRPr lang="en-US" altLang="ja-JP" sz="1400" dirty="0" smtClean="0">
              <a:latin typeface="Yu Gothic Medium" panose="020B0400000000000000" pitchFamily="34" charset="-128"/>
              <a:ea typeface="Yu Gothic Medium" panose="020B0400000000000000" pitchFamily="34" charset="-128"/>
            </a:endParaRPr>
          </a:p>
          <a:p>
            <a:pPr>
              <a:lnSpc>
                <a:spcPct val="150000"/>
              </a:lnSpc>
            </a:pPr>
            <a:r>
              <a:rPr lang="ja-JP" altLang="en-US" sz="1400" dirty="0" smtClean="0">
                <a:latin typeface="Yu Gothic Medium" panose="020B0400000000000000" pitchFamily="34" charset="-128"/>
                <a:ea typeface="Yu Gothic Medium" panose="020B0400000000000000" pitchFamily="34" charset="-128"/>
              </a:rPr>
              <a:t>「</a:t>
            </a:r>
            <a:r>
              <a:rPr lang="ja-JP" altLang="en-US" sz="1400">
                <a:latin typeface="Yu Gothic Medium" panose="020B0400000000000000" pitchFamily="34" charset="-128"/>
                <a:ea typeface="Yu Gothic Medium" panose="020B0400000000000000" pitchFamily="34" charset="-128"/>
              </a:rPr>
              <a:t>少し</a:t>
            </a:r>
            <a:r>
              <a:rPr lang="ja-JP" altLang="en-US" sz="1400" smtClean="0">
                <a:latin typeface="Yu Gothic Medium" panose="020B0400000000000000" pitchFamily="34" charset="-128"/>
                <a:ea typeface="Yu Gothic Medium" panose="020B0400000000000000" pitchFamily="34" charset="-128"/>
              </a:rPr>
              <a:t>は・・・」</a:t>
            </a:r>
            <a:r>
              <a:rPr lang="ja-JP" altLang="en-US" sz="1400" dirty="0">
                <a:latin typeface="Yu Gothic Medium" panose="020B0400000000000000" pitchFamily="34" charset="-128"/>
                <a:ea typeface="Yu Gothic Medium" panose="020B0400000000000000" pitchFamily="34" charset="-128"/>
              </a:rPr>
              <a:t>と答えたところ、話を聞くことに。</a:t>
            </a:r>
            <a:endParaRPr lang="en-US" altLang="ja-JP" sz="1400" dirty="0">
              <a:latin typeface="Yu Gothic Medium" panose="020B0400000000000000" pitchFamily="34" charset="-128"/>
              <a:ea typeface="Yu Gothic Medium" panose="020B0400000000000000" pitchFamily="34" charset="-128"/>
            </a:endParaRPr>
          </a:p>
          <a:p>
            <a:pPr>
              <a:lnSpc>
                <a:spcPct val="150000"/>
              </a:lnSpc>
            </a:pPr>
            <a:r>
              <a:rPr lang="ja-JP" altLang="en-US" sz="1400" dirty="0">
                <a:latin typeface="Yu Gothic Medium" panose="020B0400000000000000" pitchFamily="34" charset="-128"/>
                <a:ea typeface="Yu Gothic Medium" panose="020B0400000000000000" pitchFamily="34" charset="-128"/>
              </a:rPr>
              <a:t>「入会</a:t>
            </a:r>
            <a:r>
              <a:rPr lang="ja-JP" altLang="en-US" sz="1400" dirty="0" smtClean="0">
                <a:latin typeface="Yu Gothic Medium" panose="020B0400000000000000" pitchFamily="34" charset="-128"/>
                <a:ea typeface="Yu Gothic Medium" panose="020B0400000000000000" pitchFamily="34" charset="-128"/>
              </a:rPr>
              <a:t>金</a:t>
            </a:r>
            <a:r>
              <a:rPr lang="en-US" altLang="ja-JP" sz="1400" dirty="0" smtClean="0">
                <a:latin typeface="Yu Gothic Medium" panose="020B0400000000000000" pitchFamily="34" charset="-128"/>
                <a:ea typeface="Yu Gothic Medium" panose="020B0400000000000000" pitchFamily="34" charset="-128"/>
              </a:rPr>
              <a:t>30</a:t>
            </a:r>
            <a:r>
              <a:rPr lang="ja-JP" altLang="en-US" sz="1400" dirty="0" smtClean="0">
                <a:latin typeface="Yu Gothic Medium" panose="020B0400000000000000" pitchFamily="34" charset="-128"/>
                <a:ea typeface="Yu Gothic Medium" panose="020B0400000000000000" pitchFamily="34" charset="-128"/>
              </a:rPr>
              <a:t>万円</a:t>
            </a:r>
            <a:r>
              <a:rPr lang="ja-JP" altLang="en-US" sz="1400" dirty="0">
                <a:latin typeface="Yu Gothic Medium" panose="020B0400000000000000" pitchFamily="34" charset="-128"/>
                <a:ea typeface="Yu Gothic Medium" panose="020B0400000000000000" pitchFamily="34" charset="-128"/>
              </a:rPr>
              <a:t>を</a:t>
            </a:r>
            <a:r>
              <a:rPr lang="ja-JP" altLang="en-US" sz="1400" dirty="0" smtClean="0">
                <a:latin typeface="Yu Gothic Medium" panose="020B0400000000000000" pitchFamily="34" charset="-128"/>
                <a:ea typeface="Yu Gothic Medium" panose="020B0400000000000000" pitchFamily="34" charset="-128"/>
              </a:rPr>
              <a:t>出せば、必ず</a:t>
            </a:r>
            <a:r>
              <a:rPr lang="ja-JP" altLang="en-US" sz="1400" dirty="0">
                <a:latin typeface="Yu Gothic Medium" panose="020B0400000000000000" pitchFamily="34" charset="-128"/>
                <a:ea typeface="Yu Gothic Medium" panose="020B0400000000000000" pitchFamily="34" charset="-128"/>
              </a:rPr>
              <a:t>儲かるから</a:t>
            </a:r>
            <a:r>
              <a:rPr lang="ja-JP" altLang="en-US" sz="1400" dirty="0" smtClean="0">
                <a:latin typeface="Yu Gothic Medium" panose="020B0400000000000000" pitchFamily="34" charset="-128"/>
                <a:ea typeface="Yu Gothic Medium" panose="020B0400000000000000" pitchFamily="34" charset="-128"/>
              </a:rPr>
              <a:t>」「人</a:t>
            </a:r>
            <a:r>
              <a:rPr lang="ja-JP" altLang="en-US" sz="1400" dirty="0">
                <a:latin typeface="Yu Gothic Medium" panose="020B0400000000000000" pitchFamily="34" charset="-128"/>
                <a:ea typeface="Yu Gothic Medium" panose="020B0400000000000000" pitchFamily="34" charset="-128"/>
              </a:rPr>
              <a:t>を紹介すれば</a:t>
            </a:r>
            <a:r>
              <a:rPr lang="ja-JP" altLang="en-US" sz="1400" dirty="0" smtClean="0">
                <a:latin typeface="Yu Gothic Medium" panose="020B0400000000000000" pitchFamily="34" charset="-128"/>
                <a:ea typeface="Yu Gothic Medium" panose="020B0400000000000000" pitchFamily="34" charset="-128"/>
              </a:rPr>
              <a:t>紹介料が入る」</a:t>
            </a:r>
            <a:endParaRPr lang="en-US" altLang="ja-JP" sz="1400" dirty="0">
              <a:latin typeface="Yu Gothic Medium" panose="020B0400000000000000" pitchFamily="34" charset="-128"/>
              <a:ea typeface="Yu Gothic Medium" panose="020B0400000000000000" pitchFamily="34" charset="-128"/>
            </a:endParaRPr>
          </a:p>
          <a:p>
            <a:pPr>
              <a:lnSpc>
                <a:spcPct val="150000"/>
              </a:lnSpc>
            </a:pPr>
            <a:r>
              <a:rPr lang="ja-JP" altLang="en-US" sz="1400" dirty="0" smtClean="0">
                <a:latin typeface="Yu Gothic Medium" panose="020B0400000000000000" pitchFamily="34" charset="-128"/>
                <a:ea typeface="Yu Gothic Medium" panose="020B0400000000000000" pitchFamily="34" charset="-128"/>
              </a:rPr>
              <a:t>と投資セミナーに勧誘されました。お金がないので断ったものの</a:t>
            </a:r>
            <a:endParaRPr lang="en-US" altLang="ja-JP" sz="1400" dirty="0" smtClean="0">
              <a:latin typeface="Yu Gothic Medium" panose="020B0400000000000000" pitchFamily="34" charset="-128"/>
              <a:ea typeface="Yu Gothic Medium" panose="020B0400000000000000" pitchFamily="34" charset="-128"/>
            </a:endParaRPr>
          </a:p>
          <a:p>
            <a:pPr>
              <a:lnSpc>
                <a:spcPct val="150000"/>
              </a:lnSpc>
            </a:pPr>
            <a:r>
              <a:rPr lang="ja-JP" altLang="en-US" sz="1400" dirty="0" smtClean="0">
                <a:latin typeface="Yu Gothic Medium" panose="020B0400000000000000" pitchFamily="34" charset="-128"/>
                <a:ea typeface="Yu Gothic Medium" panose="020B0400000000000000" pitchFamily="34" charset="-128"/>
              </a:rPr>
              <a:t>「借金すればいい」「紹介料で簡単に返済できるから」「</a:t>
            </a:r>
            <a:r>
              <a:rPr lang="ja-JP" altLang="en-US" sz="1400" dirty="0">
                <a:latin typeface="Yu Gothic Medium" panose="020B0400000000000000" pitchFamily="34" charset="-128"/>
                <a:ea typeface="Yu Gothic Medium" panose="020B0400000000000000" pitchFamily="34" charset="-128"/>
              </a:rPr>
              <a:t>親や周りには内緒にした方が良い」</a:t>
            </a:r>
            <a:endParaRPr lang="en-US" altLang="ja-JP" sz="1400" dirty="0">
              <a:latin typeface="Yu Gothic Medium" panose="020B0400000000000000" pitchFamily="34" charset="-128"/>
              <a:ea typeface="Yu Gothic Medium" panose="020B0400000000000000" pitchFamily="34" charset="-128"/>
            </a:endParaRPr>
          </a:p>
          <a:p>
            <a:pPr>
              <a:lnSpc>
                <a:spcPct val="150000"/>
              </a:lnSpc>
            </a:pPr>
            <a:r>
              <a:rPr lang="ja-JP" altLang="en-US" sz="1400" dirty="0">
                <a:latin typeface="Yu Gothic Medium" panose="020B0400000000000000" pitchFamily="34" charset="-128"/>
                <a:ea typeface="Yu Gothic Medium" panose="020B0400000000000000" pitchFamily="34" charset="-128"/>
              </a:rPr>
              <a:t>と言われ</a:t>
            </a:r>
            <a:r>
              <a:rPr lang="ja-JP" altLang="en-US" sz="1400" dirty="0" smtClean="0">
                <a:latin typeface="Yu Gothic Medium" panose="020B0400000000000000" pitchFamily="34" charset="-128"/>
                <a:ea typeface="Yu Gothic Medium" panose="020B0400000000000000" pitchFamily="34" charset="-128"/>
              </a:rPr>
              <a:t>、消費者</a:t>
            </a:r>
            <a:r>
              <a:rPr lang="ja-JP" altLang="en-US" sz="1400" dirty="0">
                <a:latin typeface="Yu Gothic Medium" panose="020B0400000000000000" pitchFamily="34" charset="-128"/>
                <a:ea typeface="Yu Gothic Medium" panose="020B0400000000000000" pitchFamily="34" charset="-128"/>
              </a:rPr>
              <a:t>金融</a:t>
            </a:r>
            <a:r>
              <a:rPr lang="ja-JP" altLang="en-US" sz="1400" dirty="0" smtClean="0">
                <a:latin typeface="Yu Gothic Medium" panose="020B0400000000000000" pitchFamily="34" charset="-128"/>
                <a:ea typeface="Yu Gothic Medium" panose="020B0400000000000000" pitchFamily="34" charset="-128"/>
              </a:rPr>
              <a:t>から借金して入会金を払い，</a:t>
            </a:r>
            <a:r>
              <a:rPr lang="ja-JP" altLang="en-US" sz="1400" dirty="0">
                <a:latin typeface="Yu Gothic Medium" panose="020B0400000000000000" pitchFamily="34" charset="-128"/>
                <a:ea typeface="Yu Gothic Medium" panose="020B0400000000000000" pitchFamily="34" charset="-128"/>
              </a:rPr>
              <a:t>やってみることになった。</a:t>
            </a:r>
            <a:endParaRPr lang="en-US" altLang="ja-JP" sz="1400" dirty="0">
              <a:latin typeface="Yu Gothic Medium" panose="020B0400000000000000" pitchFamily="34" charset="-128"/>
              <a:ea typeface="Yu Gothic Medium" panose="020B0400000000000000" pitchFamily="34" charset="-128"/>
            </a:endParaRPr>
          </a:p>
          <a:p>
            <a:pPr>
              <a:lnSpc>
                <a:spcPct val="150000"/>
              </a:lnSpc>
            </a:pPr>
            <a:endParaRPr lang="en-US" altLang="ja-JP" sz="1400" dirty="0">
              <a:latin typeface="Yu Gothic Medium" panose="020B0400000000000000" pitchFamily="34" charset="-128"/>
              <a:ea typeface="Yu Gothic Medium" panose="020B0400000000000000" pitchFamily="34" charset="-128"/>
            </a:endParaRPr>
          </a:p>
          <a:p>
            <a:pPr>
              <a:lnSpc>
                <a:spcPct val="150000"/>
              </a:lnSpc>
            </a:pPr>
            <a:r>
              <a:rPr lang="ja-JP" altLang="en-US" sz="1400" dirty="0">
                <a:latin typeface="Yu Gothic Medium" panose="020B0400000000000000" pitchFamily="34" charset="-128"/>
                <a:ea typeface="Yu Gothic Medium" panose="020B0400000000000000" pitchFamily="34" charset="-128"/>
              </a:rPr>
              <a:t>　しかし，友人に投資話の紹介をするも全て</a:t>
            </a:r>
            <a:r>
              <a:rPr lang="ja-JP" altLang="en-US" sz="1400" dirty="0" smtClean="0">
                <a:latin typeface="Yu Gothic Medium" panose="020B0400000000000000" pitchFamily="34" charset="-128"/>
                <a:ea typeface="Yu Gothic Medium" panose="020B0400000000000000" pitchFamily="34" charset="-128"/>
              </a:rPr>
              <a:t>断られ、</a:t>
            </a:r>
            <a:r>
              <a:rPr lang="ja-JP" altLang="en-US" sz="1400" dirty="0">
                <a:latin typeface="Yu Gothic Medium" panose="020B0400000000000000" pitchFamily="34" charset="-128"/>
                <a:ea typeface="Yu Gothic Medium" panose="020B0400000000000000" pitchFamily="34" charset="-128"/>
              </a:rPr>
              <a:t>収入は得られないうえ、借金だけが残り</a:t>
            </a:r>
            <a:endParaRPr lang="en-US" altLang="ja-JP" sz="1400" dirty="0">
              <a:latin typeface="Yu Gothic Medium" panose="020B0400000000000000" pitchFamily="34" charset="-128"/>
              <a:ea typeface="Yu Gothic Medium" panose="020B0400000000000000" pitchFamily="34" charset="-128"/>
            </a:endParaRPr>
          </a:p>
          <a:p>
            <a:pPr>
              <a:lnSpc>
                <a:spcPct val="150000"/>
              </a:lnSpc>
            </a:pPr>
            <a:r>
              <a:rPr lang="ja-JP" altLang="en-US" sz="1400" dirty="0">
                <a:latin typeface="Yu Gothic Medium" panose="020B0400000000000000" pitchFamily="34" charset="-128"/>
                <a:ea typeface="Yu Gothic Medium" panose="020B0400000000000000" pitchFamily="34" charset="-128"/>
              </a:rPr>
              <a:t>親しくしていた友人からも敬遠されるようになってしまった。</a:t>
            </a:r>
            <a:endParaRPr lang="en-US" altLang="ja-JP" sz="1400" dirty="0">
              <a:latin typeface="Yu Gothic Medium" panose="020B0400000000000000" pitchFamily="34" charset="-128"/>
              <a:ea typeface="Yu Gothic Medium" panose="020B0400000000000000" pitchFamily="34" charset="-128"/>
            </a:endParaRPr>
          </a:p>
        </p:txBody>
      </p:sp>
      <p:sp>
        <p:nvSpPr>
          <p:cNvPr id="7" name="テキスト ボックス 6">
            <a:extLst>
              <a:ext uri="{FF2B5EF4-FFF2-40B4-BE49-F238E27FC236}">
                <a16:creationId xmlns="" xmlns:a16="http://schemas.microsoft.com/office/drawing/2014/main" id="{64BFB530-3CAB-7D48-9134-4556FBA62BD6}"/>
              </a:ext>
            </a:extLst>
          </p:cNvPr>
          <p:cNvSpPr txBox="1"/>
          <p:nvPr/>
        </p:nvSpPr>
        <p:spPr>
          <a:xfrm>
            <a:off x="901907" y="5680637"/>
            <a:ext cx="5383484" cy="923330"/>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400"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ja-JP" sz="2000" dirty="0">
                <a:solidFill>
                  <a:srgbClr val="FF0000"/>
                </a:solidFill>
                <a:latin typeface="Yu Gothic Medium" panose="020B0400000000000000" pitchFamily="34" charset="-128"/>
                <a:ea typeface="Yu Gothic Medium" panose="020B0400000000000000" pitchFamily="34" charset="-128"/>
              </a:rPr>
              <a:t>被害にあわないためにどのように</a:t>
            </a:r>
            <a:r>
              <a:rPr lang="ja-JP" altLang="en-US" sz="2000" dirty="0">
                <a:solidFill>
                  <a:srgbClr val="FF0000"/>
                </a:solidFill>
                <a:latin typeface="Yu Gothic Medium" panose="020B0400000000000000" pitchFamily="34" charset="-128"/>
                <a:ea typeface="Yu Gothic Medium" panose="020B0400000000000000" pitchFamily="34" charset="-128"/>
              </a:rPr>
              <a:t>考え、</a:t>
            </a:r>
            <a:endParaRPr lang="en-US" altLang="ja-JP" sz="2000" dirty="0">
              <a:solidFill>
                <a:srgbClr val="FF0000"/>
              </a:solidFill>
              <a:latin typeface="Yu Gothic Medium" panose="020B0400000000000000" pitchFamily="34" charset="-128"/>
              <a:ea typeface="Yu Gothic Medium" panose="020B0400000000000000" pitchFamily="34" charset="-128"/>
            </a:endParaRPr>
          </a:p>
          <a:p>
            <a:pPr>
              <a:lnSpc>
                <a:spcPct val="150000"/>
              </a:lnSpc>
            </a:pPr>
            <a:r>
              <a:rPr lang="ja-JP" altLang="ja-JP" sz="2000" dirty="0">
                <a:solidFill>
                  <a:srgbClr val="FF0000"/>
                </a:solidFill>
                <a:latin typeface="Yu Gothic Medium" panose="020B0400000000000000" pitchFamily="34" charset="-128"/>
                <a:ea typeface="Yu Gothic Medium" panose="020B0400000000000000" pitchFamily="34" charset="-128"/>
              </a:rPr>
              <a:t>行動すべきだったのか考えてみよう！</a:t>
            </a:r>
          </a:p>
        </p:txBody>
      </p:sp>
      <p:sp>
        <p:nvSpPr>
          <p:cNvPr id="8" name="テキスト ボックス 7">
            <a:extLst>
              <a:ext uri="{FF2B5EF4-FFF2-40B4-BE49-F238E27FC236}">
                <a16:creationId xmlns="" xmlns:a16="http://schemas.microsoft.com/office/drawing/2014/main" id="{2D41EE63-C369-1842-BB0C-397CC59346C9}"/>
              </a:ext>
            </a:extLst>
          </p:cNvPr>
          <p:cNvSpPr txBox="1"/>
          <p:nvPr/>
        </p:nvSpPr>
        <p:spPr>
          <a:xfrm>
            <a:off x="6479433" y="6019889"/>
            <a:ext cx="1602298" cy="369332"/>
          </a:xfrm>
          <a:prstGeom prst="rect">
            <a:avLst/>
          </a:prstGeom>
          <a:solidFill>
            <a:schemeClr val="accent6"/>
          </a:solidFill>
          <a:ln w="28575">
            <a:noFill/>
          </a:ln>
        </p:spPr>
        <p:txBody>
          <a:bodyPr wrap="square" rtlCol="0">
            <a:spAutoFit/>
          </a:bodyPr>
          <a:lstStyle/>
          <a:p>
            <a:r>
              <a:rPr kumimoji="1" lang="ja-JP" altLang="en-US" b="1" dirty="0">
                <a:solidFill>
                  <a:schemeClr val="bg1"/>
                </a:solidFill>
              </a:rPr>
              <a:t>時間は３分間</a:t>
            </a:r>
            <a:endParaRPr kumimoji="1" lang="en-US" altLang="ja-JP" b="1" dirty="0">
              <a:solidFill>
                <a:schemeClr val="bg1"/>
              </a:solidFill>
            </a:endParaRPr>
          </a:p>
        </p:txBody>
      </p:sp>
      <p:pic>
        <p:nvPicPr>
          <p:cNvPr id="2" name="図 1" descr="party_formal_rissyok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887" y="2358865"/>
            <a:ext cx="1814057" cy="1591835"/>
          </a:xfrm>
          <a:prstGeom prst="rect">
            <a:avLst/>
          </a:prstGeom>
        </p:spPr>
      </p:pic>
      <p:pic>
        <p:nvPicPr>
          <p:cNvPr id="3" name="図 2" descr="money_bag_y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952" y="1438338"/>
            <a:ext cx="883630" cy="963084"/>
          </a:xfrm>
          <a:prstGeom prst="rect">
            <a:avLst/>
          </a:prstGeom>
        </p:spPr>
      </p:pic>
      <p:sp>
        <p:nvSpPr>
          <p:cNvPr id="9" name="テキスト ボックス 8">
            <a:extLst>
              <a:ext uri="{FF2B5EF4-FFF2-40B4-BE49-F238E27FC236}">
                <a16:creationId xmlns="" xmlns:a16="http://schemas.microsoft.com/office/drawing/2014/main" id="{F2A1F927-0503-44E2-97FB-A145630C2FFD}"/>
              </a:ext>
            </a:extLst>
          </p:cNvPr>
          <p:cNvSpPr txBox="1"/>
          <p:nvPr/>
        </p:nvSpPr>
        <p:spPr>
          <a:xfrm>
            <a:off x="298933" y="718280"/>
            <a:ext cx="602974" cy="369332"/>
          </a:xfrm>
          <a:prstGeom prst="rect">
            <a:avLst/>
          </a:prstGeom>
          <a:solidFill>
            <a:srgbClr val="70AD47"/>
          </a:solid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r>
              <a:rPr lang="ja-JP" altLang="en-US" sz="1800" dirty="0">
                <a:solidFill>
                  <a:srgbClr val="FFFFFF"/>
                </a:solidFill>
                <a:latin typeface="Yu Gothic Medium" panose="020B0400000000000000" pitchFamily="34" charset="-128"/>
                <a:ea typeface="Yu Gothic Medium" panose="020B0400000000000000" pitchFamily="34" charset="-128"/>
              </a:rPr>
              <a:t>事例</a:t>
            </a:r>
            <a:endParaRPr lang="ja-JP" altLang="ja-JP" sz="1800" dirty="0">
              <a:solidFill>
                <a:srgbClr val="FFFFFF"/>
              </a:solidFill>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56703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 xmlns:a16="http://schemas.microsoft.com/office/drawing/2014/main" id="{DB3A2187-58CE-493D-9CC1-0DF0534FCDB8}"/>
              </a:ext>
            </a:extLst>
          </p:cNvPr>
          <p:cNvSpPr txBox="1"/>
          <p:nvPr/>
        </p:nvSpPr>
        <p:spPr>
          <a:xfrm>
            <a:off x="403800" y="5032701"/>
            <a:ext cx="4760191" cy="883512"/>
          </a:xfrm>
          <a:prstGeom prst="rect">
            <a:avLst/>
          </a:prstGeom>
          <a:noFill/>
        </p:spPr>
        <p:txBody>
          <a:bodyPr wrap="square" rtlCol="0">
            <a:spAutoFit/>
          </a:bodyPr>
          <a:lstStyle/>
          <a:p>
            <a:pPr>
              <a:lnSpc>
                <a:spcPct val="150000"/>
              </a:lnSpc>
            </a:pPr>
            <a:r>
              <a:rPr kumimoji="1" lang="en-US" altLang="ja-JP" b="1" dirty="0"/>
              <a:t>③</a:t>
            </a:r>
            <a:r>
              <a:rPr kumimoji="1" lang="ja-JP" altLang="en-US" b="1" dirty="0"/>
              <a:t>断る時間は短く</a:t>
            </a:r>
          </a:p>
          <a:p>
            <a:pPr>
              <a:lnSpc>
                <a:spcPct val="150000"/>
              </a:lnSpc>
            </a:pPr>
            <a:r>
              <a:rPr kumimoji="1" lang="ja-JP" altLang="en-US" dirty="0"/>
              <a:t>　相手との接触時間</a:t>
            </a:r>
            <a:r>
              <a:rPr kumimoji="1" lang="ja-JP" altLang="en-US"/>
              <a:t>を長く持たない</a:t>
            </a:r>
            <a:endParaRPr kumimoji="1" lang="ja-JP" altLang="en-US" dirty="0"/>
          </a:p>
        </p:txBody>
      </p:sp>
      <p:sp>
        <p:nvSpPr>
          <p:cNvPr id="8" name="テキスト ボックス 7">
            <a:extLst>
              <a:ext uri="{FF2B5EF4-FFF2-40B4-BE49-F238E27FC236}">
                <a16:creationId xmlns="" xmlns:a16="http://schemas.microsoft.com/office/drawing/2014/main" id="{EFC44DFE-EBFB-4A96-BB95-BFB6027EE994}"/>
              </a:ext>
            </a:extLst>
          </p:cNvPr>
          <p:cNvSpPr txBox="1"/>
          <p:nvPr/>
        </p:nvSpPr>
        <p:spPr>
          <a:xfrm>
            <a:off x="403800" y="1366529"/>
            <a:ext cx="7851481" cy="1533753"/>
          </a:xfrm>
          <a:prstGeom prst="rect">
            <a:avLst/>
          </a:prstGeom>
          <a:noFill/>
        </p:spPr>
        <p:txBody>
          <a:bodyPr wrap="square" rtlCol="0">
            <a:spAutoFit/>
          </a:bodyPr>
          <a:lstStyle/>
          <a:p>
            <a:pPr>
              <a:lnSpc>
                <a:spcPct val="150000"/>
              </a:lnSpc>
            </a:pPr>
            <a:r>
              <a:rPr kumimoji="1" lang="en-US" altLang="ja-JP" b="1" dirty="0"/>
              <a:t>①</a:t>
            </a:r>
            <a:r>
              <a:rPr kumimoji="1" lang="ja-JP" altLang="en-US" b="1" dirty="0"/>
              <a:t>曖昧な返事をしない（</a:t>
            </a:r>
            <a:r>
              <a:rPr kumimoji="1" lang="en-US" altLang="ja-JP" b="1" dirty="0"/>
              <a:t>YES</a:t>
            </a:r>
            <a:r>
              <a:rPr kumimoji="1" lang="ja-JP" altLang="en-US" b="1" dirty="0" err="1"/>
              <a:t>、</a:t>
            </a:r>
            <a:r>
              <a:rPr kumimoji="1" lang="en-US" altLang="ja-JP" b="1" dirty="0"/>
              <a:t>NO</a:t>
            </a:r>
            <a:r>
              <a:rPr kumimoji="1" lang="ja-JP" altLang="en-US" b="1" dirty="0"/>
              <a:t>とも受け取れる返事をしない）</a:t>
            </a:r>
            <a:endParaRPr kumimoji="1" lang="en-US" altLang="ja-JP" b="1" dirty="0"/>
          </a:p>
          <a:p>
            <a:pPr>
              <a:lnSpc>
                <a:spcPts val="4000"/>
              </a:lnSpc>
            </a:pPr>
            <a:r>
              <a:rPr kumimoji="1" lang="ja-JP" altLang="en-US" dirty="0"/>
              <a:t>　　「今は忙しい」「いいです」「結構です」</a:t>
            </a:r>
            <a:endParaRPr kumimoji="1" lang="en-US" altLang="ja-JP" dirty="0"/>
          </a:p>
          <a:p>
            <a:pPr>
              <a:lnSpc>
                <a:spcPts val="4000"/>
              </a:lnSpc>
            </a:pPr>
            <a:r>
              <a:rPr kumimoji="1" lang="ja-JP" altLang="en-US" b="1" dirty="0"/>
              <a:t>  </a:t>
            </a:r>
            <a:r>
              <a:rPr kumimoji="1" lang="ja-JP" altLang="en-US" dirty="0"/>
              <a:t>○  「必要ありません」「興味がありません」「お断りします」</a:t>
            </a:r>
          </a:p>
        </p:txBody>
      </p:sp>
      <p:sp>
        <p:nvSpPr>
          <p:cNvPr id="11" name="テキスト ボックス 10">
            <a:extLst>
              <a:ext uri="{FF2B5EF4-FFF2-40B4-BE49-F238E27FC236}">
                <a16:creationId xmlns="" xmlns:a16="http://schemas.microsoft.com/office/drawing/2014/main" id="{12F990FF-3992-49B3-8A02-1B1503E0CC5C}"/>
              </a:ext>
            </a:extLst>
          </p:cNvPr>
          <p:cNvSpPr txBox="1"/>
          <p:nvPr/>
        </p:nvSpPr>
        <p:spPr>
          <a:xfrm>
            <a:off x="272958" y="761935"/>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nSpc>
                <a:spcPct val="150000"/>
              </a:lnSpc>
            </a:pPr>
            <a:r>
              <a:rPr lang="ja-JP" altLang="en-US" sz="1600" b="0" dirty="0">
                <a:latin typeface="Yu Gothic" panose="020B0400000000000000" pitchFamily="34" charset="-128"/>
                <a:ea typeface="Yu Gothic" panose="020B0400000000000000" pitchFamily="34" charset="-128"/>
              </a:rPr>
              <a:t>断るコツを身につけることが大切！悪質な業者は相手にされないことを嫌がります！</a:t>
            </a:r>
            <a:endParaRPr lang="en-US" altLang="ja-JP" sz="1600" b="0" dirty="0">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 xmlns:a16="http://schemas.microsoft.com/office/drawing/2014/main" id="{CC6FCE9E-7681-4724-9334-DE85DD117E71}"/>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en-US" dirty="0">
                <a:solidFill>
                  <a:srgbClr val="70AD47"/>
                </a:solidFill>
                <a:latin typeface="Yu Gothic" panose="020B0400000000000000" pitchFamily="34" charset="-128"/>
                <a:ea typeface="Yu Gothic" panose="020B0400000000000000" pitchFamily="34" charset="-128"/>
              </a:rPr>
              <a:t>４</a:t>
            </a:r>
            <a:r>
              <a:rPr lang="ja-JP" altLang="ja-JP" dirty="0">
                <a:solidFill>
                  <a:srgbClr val="70AD47"/>
                </a:solidFill>
                <a:latin typeface="Yu Gothic" panose="020B0400000000000000" pitchFamily="34" charset="-128"/>
                <a:ea typeface="Yu Gothic" panose="020B0400000000000000" pitchFamily="34" charset="-128"/>
              </a:rPr>
              <a:t>－</a:t>
            </a:r>
            <a:r>
              <a:rPr lang="ja-JP" altLang="en-US" dirty="0">
                <a:solidFill>
                  <a:srgbClr val="70AD47"/>
                </a:solidFill>
                <a:latin typeface="Yu Gothic" panose="020B0400000000000000" pitchFamily="34" charset="-128"/>
                <a:ea typeface="Yu Gothic" panose="020B0400000000000000" pitchFamily="34" charset="-128"/>
              </a:rPr>
              <a:t>５</a:t>
            </a:r>
            <a:r>
              <a:rPr lang="ja-JP" altLang="ja-JP" dirty="0">
                <a:solidFill>
                  <a:srgbClr val="70AD47"/>
                </a:solidFill>
                <a:latin typeface="Yu Gothic" panose="020B0400000000000000" pitchFamily="34" charset="-128"/>
                <a:ea typeface="Yu Gothic" panose="020B0400000000000000" pitchFamily="34" charset="-128"/>
              </a:rPr>
              <a:t>　</a:t>
            </a:r>
            <a:r>
              <a:rPr lang="ja-JP" altLang="en-US" dirty="0">
                <a:solidFill>
                  <a:srgbClr val="70AD47"/>
                </a:solidFill>
                <a:latin typeface="Yu Gothic" panose="020B0400000000000000" pitchFamily="34" charset="-128"/>
                <a:ea typeface="Yu Gothic" panose="020B0400000000000000" pitchFamily="34" charset="-128"/>
              </a:rPr>
              <a:t>キャッチセールスや訪問販売の断り方</a:t>
            </a:r>
            <a:endParaRPr lang="ja-JP" altLang="ja-JP" dirty="0">
              <a:solidFill>
                <a:srgbClr val="70AD47"/>
              </a:solidFill>
              <a:latin typeface="Yu Gothic" panose="020B0400000000000000" pitchFamily="34" charset="-128"/>
              <a:ea typeface="Yu Gothic" panose="020B0400000000000000" pitchFamily="34" charset="-128"/>
            </a:endParaRPr>
          </a:p>
        </p:txBody>
      </p:sp>
      <p:sp>
        <p:nvSpPr>
          <p:cNvPr id="10" name="テキスト ボックス 9">
            <a:extLst>
              <a:ext uri="{FF2B5EF4-FFF2-40B4-BE49-F238E27FC236}">
                <a16:creationId xmlns="" xmlns:a16="http://schemas.microsoft.com/office/drawing/2014/main" id="{3453A8D0-3F6C-C14C-AB4D-2EC714DEC5AE}"/>
              </a:ext>
            </a:extLst>
          </p:cNvPr>
          <p:cNvSpPr txBox="1"/>
          <p:nvPr/>
        </p:nvSpPr>
        <p:spPr>
          <a:xfrm>
            <a:off x="364671" y="1298433"/>
            <a:ext cx="8313957" cy="1913848"/>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15" name="テキスト ボックス 14">
            <a:extLst>
              <a:ext uri="{FF2B5EF4-FFF2-40B4-BE49-F238E27FC236}">
                <a16:creationId xmlns="" xmlns:a16="http://schemas.microsoft.com/office/drawing/2014/main" id="{3453A8D0-3F6C-C14C-AB4D-2EC714DEC5AE}"/>
              </a:ext>
            </a:extLst>
          </p:cNvPr>
          <p:cNvSpPr txBox="1"/>
          <p:nvPr/>
        </p:nvSpPr>
        <p:spPr>
          <a:xfrm>
            <a:off x="377123" y="3464854"/>
            <a:ext cx="8052477" cy="1173032"/>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16" name="テキスト ボックス 15">
            <a:extLst>
              <a:ext uri="{FF2B5EF4-FFF2-40B4-BE49-F238E27FC236}">
                <a16:creationId xmlns="" xmlns:a16="http://schemas.microsoft.com/office/drawing/2014/main" id="{3453A8D0-3F6C-C14C-AB4D-2EC714DEC5AE}"/>
              </a:ext>
            </a:extLst>
          </p:cNvPr>
          <p:cNvSpPr txBox="1"/>
          <p:nvPr/>
        </p:nvSpPr>
        <p:spPr>
          <a:xfrm>
            <a:off x="377124" y="4940261"/>
            <a:ext cx="5064140" cy="1446947"/>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3" name="正方形/長方形 2"/>
          <p:cNvSpPr/>
          <p:nvPr/>
        </p:nvSpPr>
        <p:spPr>
          <a:xfrm>
            <a:off x="403800" y="3518170"/>
            <a:ext cx="4572000" cy="1315745"/>
          </a:xfrm>
          <a:prstGeom prst="rect">
            <a:avLst/>
          </a:prstGeom>
        </p:spPr>
        <p:txBody>
          <a:bodyPr>
            <a:spAutoFit/>
          </a:bodyPr>
          <a:lstStyle/>
          <a:p>
            <a:pPr>
              <a:lnSpc>
                <a:spcPct val="150000"/>
              </a:lnSpc>
            </a:pPr>
            <a:r>
              <a:rPr kumimoji="1" lang="en-US" altLang="ja-JP" b="1" dirty="0"/>
              <a:t>②</a:t>
            </a:r>
            <a:r>
              <a:rPr kumimoji="1" lang="ja-JP" altLang="en-US" b="1" dirty="0"/>
              <a:t>声だけではなく、視線・表情が大切</a:t>
            </a:r>
          </a:p>
          <a:p>
            <a:pPr>
              <a:lnSpc>
                <a:spcPct val="150000"/>
              </a:lnSpc>
            </a:pPr>
            <a:r>
              <a:rPr kumimoji="1" lang="ja-JP" altLang="en-US" b="1" dirty="0"/>
              <a:t>　</a:t>
            </a:r>
            <a:r>
              <a:rPr kumimoji="1" lang="ja-JP" altLang="en-US" dirty="0"/>
              <a:t>強い意志で</a:t>
            </a:r>
            <a:r>
              <a:rPr kumimoji="1" lang="ja-JP" altLang="en-US"/>
              <a:t>、きっぱり！</a:t>
            </a:r>
            <a:endParaRPr kumimoji="1" lang="en-US" altLang="ja-JP" dirty="0"/>
          </a:p>
          <a:p>
            <a:pPr>
              <a:lnSpc>
                <a:spcPct val="150000"/>
              </a:lnSpc>
            </a:pPr>
            <a:endParaRPr kumimoji="1" lang="ja-JP" altLang="en-US" b="1" dirty="0"/>
          </a:p>
        </p:txBody>
      </p:sp>
      <p:pic>
        <p:nvPicPr>
          <p:cNvPr id="5" name="図 4" descr="no_wo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935" y="1419380"/>
            <a:ext cx="1483374" cy="1831327"/>
          </a:xfrm>
          <a:prstGeom prst="rect">
            <a:avLst/>
          </a:prstGeom>
        </p:spPr>
      </p:pic>
      <p:pic>
        <p:nvPicPr>
          <p:cNvPr id="4" name="図 3">
            <a:extLst>
              <a:ext uri="{FF2B5EF4-FFF2-40B4-BE49-F238E27FC236}">
                <a16:creationId xmlns="" xmlns:a16="http://schemas.microsoft.com/office/drawing/2014/main" id="{CE361BFC-C123-4DF2-A47C-D8B7F4F1F8D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88910" y="3193602"/>
            <a:ext cx="2846916" cy="3461295"/>
          </a:xfrm>
          <a:prstGeom prst="rect">
            <a:avLst/>
          </a:prstGeom>
        </p:spPr>
      </p:pic>
      <p:pic>
        <p:nvPicPr>
          <p:cNvPr id="6" name="図 5" descr="dorobou_jika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2291" y="5017631"/>
            <a:ext cx="1272123" cy="1572679"/>
          </a:xfrm>
          <a:prstGeom prst="rect">
            <a:avLst/>
          </a:prstGeom>
        </p:spPr>
      </p:pic>
      <p:sp>
        <p:nvSpPr>
          <p:cNvPr id="9" name="テキスト ボックス 8">
            <a:extLst>
              <a:ext uri="{FF2B5EF4-FFF2-40B4-BE49-F238E27FC236}">
                <a16:creationId xmlns="" xmlns:a16="http://schemas.microsoft.com/office/drawing/2014/main" id="{384310D0-8936-4613-94A7-DD9B7EA4547B}"/>
              </a:ext>
            </a:extLst>
          </p:cNvPr>
          <p:cNvSpPr txBox="1"/>
          <p:nvPr/>
        </p:nvSpPr>
        <p:spPr>
          <a:xfrm>
            <a:off x="403800" y="1816607"/>
            <a:ext cx="559294" cy="646331"/>
          </a:xfrm>
          <a:prstGeom prst="rect">
            <a:avLst/>
          </a:prstGeom>
          <a:noFill/>
        </p:spPr>
        <p:txBody>
          <a:bodyPr wrap="square" rtlCol="0">
            <a:spAutoFit/>
          </a:bodyPr>
          <a:lstStyle/>
          <a:p>
            <a:r>
              <a:rPr kumimoji="1" lang="en-US" altLang="ja-JP" sz="3600" b="1" dirty="0">
                <a:solidFill>
                  <a:srgbClr val="FF0000"/>
                </a:solidFill>
                <a:latin typeface="Edwardian Script ITC" panose="030303020407070D0804" pitchFamily="66" charset="0"/>
                <a:ea typeface="HG行書体" panose="03000609000000000000" pitchFamily="65" charset="-128"/>
              </a:rPr>
              <a:t>×</a:t>
            </a:r>
            <a:endParaRPr kumimoji="1" lang="ja-JP" altLang="en-US" sz="3600" dirty="0"/>
          </a:p>
        </p:txBody>
      </p:sp>
    </p:spTree>
    <p:extLst>
      <p:ext uri="{BB962C8B-B14F-4D97-AF65-F5344CB8AC3E}">
        <p14:creationId xmlns:p14="http://schemas.microsoft.com/office/powerpoint/2010/main" val="57160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okotowari_shimasu_man.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680" y="4712589"/>
            <a:ext cx="1626351" cy="1977326"/>
          </a:xfrm>
          <a:prstGeom prst="rect">
            <a:avLst/>
          </a:prstGeom>
        </p:spPr>
      </p:pic>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４－</a:t>
            </a:r>
            <a:r>
              <a:rPr lang="ja-JP" altLang="en-US" dirty="0">
                <a:solidFill>
                  <a:srgbClr val="70AD47"/>
                </a:solidFill>
                <a:latin typeface="Yu Gothic" panose="020B0400000000000000" pitchFamily="34" charset="-128"/>
                <a:ea typeface="Yu Gothic" panose="020B0400000000000000" pitchFamily="34" charset="-128"/>
              </a:rPr>
              <a:t>６</a:t>
            </a:r>
            <a:r>
              <a:rPr lang="ja-JP" altLang="ja-JP" dirty="0">
                <a:solidFill>
                  <a:srgbClr val="70AD47"/>
                </a:solidFill>
                <a:latin typeface="Yu Gothic" panose="020B0400000000000000" pitchFamily="34" charset="-128"/>
                <a:ea typeface="Yu Gothic" panose="020B0400000000000000" pitchFamily="34" charset="-128"/>
              </a:rPr>
              <a:t>　【ロールプレイング】</a:t>
            </a:r>
            <a:r>
              <a:rPr lang="ja-JP" altLang="en-US" dirty="0">
                <a:solidFill>
                  <a:srgbClr val="70AD47"/>
                </a:solidFill>
                <a:latin typeface="Yu Gothic" panose="020B0400000000000000" pitchFamily="34" charset="-128"/>
                <a:ea typeface="Yu Gothic" panose="020B0400000000000000" pitchFamily="34" charset="-128"/>
              </a:rPr>
              <a:t>断り方について練習しよう</a:t>
            </a:r>
            <a:r>
              <a:rPr lang="ja-JP" altLang="ja-JP" dirty="0">
                <a:solidFill>
                  <a:srgbClr val="70AD47"/>
                </a:solidFill>
                <a:latin typeface="Yu Gothic" panose="020B0400000000000000" pitchFamily="34" charset="-128"/>
                <a:ea typeface="Yu Gothic" panose="020B0400000000000000" pitchFamily="34" charset="-128"/>
              </a:rPr>
              <a:t>！</a:t>
            </a:r>
          </a:p>
        </p:txBody>
      </p:sp>
      <p:sp>
        <p:nvSpPr>
          <p:cNvPr id="5" name="テキスト ボックス 4">
            <a:extLst>
              <a:ext uri="{FF2B5EF4-FFF2-40B4-BE49-F238E27FC236}">
                <a16:creationId xmlns="" xmlns:a16="http://schemas.microsoft.com/office/drawing/2014/main" id="{CA31F26A-D264-4600-8953-EBEC334F2272}"/>
              </a:ext>
            </a:extLst>
          </p:cNvPr>
          <p:cNvSpPr txBox="1"/>
          <p:nvPr/>
        </p:nvSpPr>
        <p:spPr>
          <a:xfrm>
            <a:off x="343948" y="1022283"/>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nSpc>
                <a:spcPct val="150000"/>
              </a:lnSpc>
            </a:pPr>
            <a:r>
              <a:rPr lang="ja-JP" altLang="en-US" b="0" dirty="0">
                <a:latin typeface="Yu Gothic" panose="020B0400000000000000" pitchFamily="34" charset="-128"/>
                <a:ea typeface="Yu Gothic" panose="020B0400000000000000" pitchFamily="34" charset="-128"/>
              </a:rPr>
              <a:t>勧誘者と消費者に分かれて、断る方法を実践しましょう。</a:t>
            </a:r>
            <a:endParaRPr lang="en-US" altLang="ja-JP" b="0" dirty="0">
              <a:latin typeface="Yu Gothic" panose="020B0400000000000000" pitchFamily="34" charset="-128"/>
              <a:ea typeface="Yu Gothic" panose="020B0400000000000000" pitchFamily="34" charset="-128"/>
            </a:endParaRPr>
          </a:p>
          <a:p>
            <a:pPr>
              <a:lnSpc>
                <a:spcPct val="150000"/>
              </a:lnSpc>
            </a:pPr>
            <a:r>
              <a:rPr lang="ja-JP" altLang="en-US" b="0" dirty="0">
                <a:latin typeface="Yu Gothic" panose="020B0400000000000000" pitchFamily="34" charset="-128"/>
                <a:ea typeface="Yu Gothic" panose="020B0400000000000000" pitchFamily="34" charset="-128"/>
              </a:rPr>
              <a:t>隣の人とロールプレイング形式で行います。</a:t>
            </a:r>
            <a:endParaRPr lang="en-US" altLang="ja-JP" b="0" dirty="0">
              <a:latin typeface="Yu Gothic" panose="020B0400000000000000" pitchFamily="34" charset="-128"/>
              <a:ea typeface="Yu Gothic" panose="020B0400000000000000" pitchFamily="34" charset="-128"/>
            </a:endParaRPr>
          </a:p>
        </p:txBody>
      </p:sp>
      <p:sp>
        <p:nvSpPr>
          <p:cNvPr id="6" name="テキスト ボックス 5">
            <a:extLst>
              <a:ext uri="{FF2B5EF4-FFF2-40B4-BE49-F238E27FC236}">
                <a16:creationId xmlns="" xmlns:a16="http://schemas.microsoft.com/office/drawing/2014/main" id="{4FA7F69E-BC35-49DD-96E4-CFB8CA0BE802}"/>
              </a:ext>
            </a:extLst>
          </p:cNvPr>
          <p:cNvSpPr txBox="1"/>
          <p:nvPr/>
        </p:nvSpPr>
        <p:spPr>
          <a:xfrm>
            <a:off x="1302128" y="2248515"/>
            <a:ext cx="4450421" cy="390008"/>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nSpc>
                <a:spcPct val="150000"/>
              </a:lnSpc>
            </a:pPr>
            <a:r>
              <a:rPr lang="ja-JP" altLang="en-US" sz="1800" b="0" dirty="0">
                <a:latin typeface="Yu Gothic" panose="020B0400000000000000" pitchFamily="34" charset="-128"/>
                <a:ea typeface="Yu Gothic" panose="020B0400000000000000" pitchFamily="34" charset="-128"/>
              </a:rPr>
              <a:t>すみません、いま、すごく急いでますか？</a:t>
            </a:r>
            <a:endParaRPr lang="en-US" altLang="ja-JP" sz="1800" b="0" dirty="0">
              <a:latin typeface="Yu Gothic" panose="020B0400000000000000" pitchFamily="34" charset="-128"/>
              <a:ea typeface="Yu Gothic" panose="020B0400000000000000" pitchFamily="34" charset="-128"/>
            </a:endParaRPr>
          </a:p>
          <a:p>
            <a:pPr>
              <a:lnSpc>
                <a:spcPct val="150000"/>
              </a:lnSpc>
            </a:pPr>
            <a:r>
              <a:rPr lang="ja-JP" altLang="en-US" sz="1800" b="0" dirty="0">
                <a:latin typeface="Yu Gothic" panose="020B0400000000000000" pitchFamily="34" charset="-128"/>
                <a:ea typeface="Yu Gothic" panose="020B0400000000000000" pitchFamily="34" charset="-128"/>
              </a:rPr>
              <a:t>　　　ちょっぴりお得な話があるんですが</a:t>
            </a:r>
          </a:p>
        </p:txBody>
      </p:sp>
      <p:sp>
        <p:nvSpPr>
          <p:cNvPr id="8" name="テキスト ボックス 7">
            <a:extLst>
              <a:ext uri="{FF2B5EF4-FFF2-40B4-BE49-F238E27FC236}">
                <a16:creationId xmlns="" xmlns:a16="http://schemas.microsoft.com/office/drawing/2014/main" id="{A887BE60-DE6F-4C39-AA86-B471454E344E}"/>
              </a:ext>
            </a:extLst>
          </p:cNvPr>
          <p:cNvSpPr txBox="1"/>
          <p:nvPr/>
        </p:nvSpPr>
        <p:spPr>
          <a:xfrm>
            <a:off x="1204946" y="3537007"/>
            <a:ext cx="4348381"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nSpc>
                <a:spcPct val="150000"/>
              </a:lnSpc>
            </a:pPr>
            <a:r>
              <a:rPr lang="ja-JP" altLang="en-US" sz="1800" b="0" dirty="0">
                <a:latin typeface="Yu Gothic" panose="020B0400000000000000" pitchFamily="34" charset="-128"/>
                <a:ea typeface="Yu Gothic" panose="020B0400000000000000" pitchFamily="34" charset="-128"/>
              </a:rPr>
              <a:t>今なら、無料でエステができるんですが。</a:t>
            </a:r>
            <a:endParaRPr lang="en-US" altLang="ja-JP" sz="1800" b="0" dirty="0">
              <a:latin typeface="Yu Gothic" panose="020B0400000000000000" pitchFamily="34" charset="-128"/>
              <a:ea typeface="Yu Gothic" panose="020B0400000000000000" pitchFamily="34" charset="-128"/>
            </a:endParaRPr>
          </a:p>
          <a:p>
            <a:pPr>
              <a:lnSpc>
                <a:spcPct val="150000"/>
              </a:lnSpc>
            </a:pPr>
            <a:r>
              <a:rPr lang="ja-JP" altLang="en-US" sz="1800" b="0" dirty="0">
                <a:latin typeface="Yu Gothic" panose="020B0400000000000000" pitchFamily="34" charset="-128"/>
                <a:ea typeface="Yu Gothic" panose="020B0400000000000000" pitchFamily="34" charset="-128"/>
              </a:rPr>
              <a:t>試してみませんか</a:t>
            </a:r>
          </a:p>
        </p:txBody>
      </p:sp>
      <p:sp>
        <p:nvSpPr>
          <p:cNvPr id="9" name="テキスト ボックス 8">
            <a:extLst>
              <a:ext uri="{FF2B5EF4-FFF2-40B4-BE49-F238E27FC236}">
                <a16:creationId xmlns="" xmlns:a16="http://schemas.microsoft.com/office/drawing/2014/main" id="{BB8F6202-7B05-4A16-B371-CDA700103095}"/>
              </a:ext>
            </a:extLst>
          </p:cNvPr>
          <p:cNvSpPr txBox="1"/>
          <p:nvPr/>
        </p:nvSpPr>
        <p:spPr>
          <a:xfrm>
            <a:off x="1203308" y="5094442"/>
            <a:ext cx="5190487"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nSpc>
                <a:spcPct val="150000"/>
              </a:lnSpc>
            </a:pPr>
            <a:r>
              <a:rPr lang="ja-JP" altLang="en-US" sz="1800" b="0" dirty="0">
                <a:latin typeface="Yu Gothic" panose="020B0400000000000000" pitchFamily="34" charset="-128"/>
                <a:ea typeface="Yu Gothic" panose="020B0400000000000000" pitchFamily="34" charset="-128"/>
              </a:rPr>
              <a:t>今だけの限定サービスですよ！いかがですか？</a:t>
            </a:r>
          </a:p>
        </p:txBody>
      </p:sp>
      <p:sp>
        <p:nvSpPr>
          <p:cNvPr id="2" name="テキスト ボックス 1">
            <a:extLst>
              <a:ext uri="{FF2B5EF4-FFF2-40B4-BE49-F238E27FC236}">
                <a16:creationId xmlns="" xmlns:a16="http://schemas.microsoft.com/office/drawing/2014/main" id="{543E79F3-6723-4B0D-AB00-903E3130CCBC}"/>
              </a:ext>
            </a:extLst>
          </p:cNvPr>
          <p:cNvSpPr txBox="1"/>
          <p:nvPr/>
        </p:nvSpPr>
        <p:spPr>
          <a:xfrm>
            <a:off x="7206753" y="339986"/>
            <a:ext cx="1602298" cy="369332"/>
          </a:xfrm>
          <a:prstGeom prst="rect">
            <a:avLst/>
          </a:prstGeom>
          <a:solidFill>
            <a:schemeClr val="accent6"/>
          </a:solidFill>
          <a:ln w="28575">
            <a:noFill/>
          </a:ln>
        </p:spPr>
        <p:txBody>
          <a:bodyPr wrap="square" rtlCol="0">
            <a:spAutoFit/>
          </a:bodyPr>
          <a:lstStyle/>
          <a:p>
            <a:r>
              <a:rPr kumimoji="1" lang="ja-JP" altLang="en-US" b="1" dirty="0">
                <a:solidFill>
                  <a:srgbClr val="FFFFFF"/>
                </a:solidFill>
              </a:rPr>
              <a:t>時間は３分間</a:t>
            </a:r>
            <a:endParaRPr kumimoji="1" lang="en-US" altLang="ja-JP" b="1" dirty="0">
              <a:solidFill>
                <a:srgbClr val="FFFFFF"/>
              </a:solidFill>
            </a:endParaRPr>
          </a:p>
        </p:txBody>
      </p:sp>
      <p:sp>
        <p:nvSpPr>
          <p:cNvPr id="15" name="正方形/長方形 14"/>
          <p:cNvSpPr/>
          <p:nvPr/>
        </p:nvSpPr>
        <p:spPr>
          <a:xfrm>
            <a:off x="7725464" y="6307204"/>
            <a:ext cx="1326707" cy="369332"/>
          </a:xfrm>
          <a:prstGeom prst="rect">
            <a:avLst/>
          </a:prstGeom>
          <a:solidFill>
            <a:srgbClr val="FF0000"/>
          </a:solidFill>
        </p:spPr>
        <p:txBody>
          <a:bodyPr wrap="square">
            <a:spAutoFit/>
          </a:bodyPr>
          <a:lstStyle/>
          <a:p>
            <a:pPr algn="ctr"/>
            <a:r>
              <a:rPr lang="ja-JP" altLang="en-US" dirty="0">
                <a:solidFill>
                  <a:srgbClr val="FFFFFF"/>
                </a:solidFill>
                <a:latin typeface="Yu Gothic" panose="020B0400000000000000" pitchFamily="34" charset="-128"/>
                <a:ea typeface="Yu Gothic" panose="020B0400000000000000" pitchFamily="34" charset="-128"/>
              </a:rPr>
              <a:t>消費者</a:t>
            </a:r>
            <a:endParaRPr lang="ja-JP" altLang="en-US" dirty="0">
              <a:solidFill>
                <a:srgbClr val="FFFFFF"/>
              </a:solidFill>
            </a:endParaRPr>
          </a:p>
        </p:txBody>
      </p:sp>
      <p:sp>
        <p:nvSpPr>
          <p:cNvPr id="17" name="角丸四角形吹き出し 16"/>
          <p:cNvSpPr/>
          <p:nvPr/>
        </p:nvSpPr>
        <p:spPr>
          <a:xfrm>
            <a:off x="1064595" y="1967208"/>
            <a:ext cx="5142430" cy="1039636"/>
          </a:xfrm>
          <a:prstGeom prst="wedgeRoundRectCallout">
            <a:avLst>
              <a:gd name="adj1" fmla="val -52673"/>
              <a:gd name="adj2" fmla="val 45634"/>
              <a:gd name="adj3" fmla="val 16667"/>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形吹き出し 17"/>
          <p:cNvSpPr/>
          <p:nvPr/>
        </p:nvSpPr>
        <p:spPr>
          <a:xfrm>
            <a:off x="5895741" y="2234901"/>
            <a:ext cx="3162656" cy="1064535"/>
          </a:xfrm>
          <a:prstGeom prst="wedgeEllipseCallout">
            <a:avLst>
              <a:gd name="adj1" fmla="val 33891"/>
              <a:gd name="adj2" fmla="val 57822"/>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角丸四角形吹き出し 20"/>
          <p:cNvSpPr/>
          <p:nvPr/>
        </p:nvSpPr>
        <p:spPr>
          <a:xfrm>
            <a:off x="1089499" y="3274533"/>
            <a:ext cx="4588342" cy="915125"/>
          </a:xfrm>
          <a:prstGeom prst="wedgeRoundRectCallout">
            <a:avLst>
              <a:gd name="adj1" fmla="val -37298"/>
              <a:gd name="adj2" fmla="val 72645"/>
              <a:gd name="adj3" fmla="val 16667"/>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角丸四角形吹き出し 21"/>
          <p:cNvSpPr/>
          <p:nvPr/>
        </p:nvSpPr>
        <p:spPr>
          <a:xfrm>
            <a:off x="1151755" y="4861997"/>
            <a:ext cx="5142430" cy="859098"/>
          </a:xfrm>
          <a:prstGeom prst="wedgeRoundRectCallout">
            <a:avLst>
              <a:gd name="adj1" fmla="val -37298"/>
              <a:gd name="adj2" fmla="val 72645"/>
              <a:gd name="adj3" fmla="val 16667"/>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円形吹き出し 22"/>
          <p:cNvSpPr/>
          <p:nvPr/>
        </p:nvSpPr>
        <p:spPr>
          <a:xfrm>
            <a:off x="5540874" y="3511096"/>
            <a:ext cx="2944757" cy="1189041"/>
          </a:xfrm>
          <a:prstGeom prst="wedgeEllipseCallout">
            <a:avLst>
              <a:gd name="adj1" fmla="val 30964"/>
              <a:gd name="adj2" fmla="val 68452"/>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円形吹き出し 23"/>
          <p:cNvSpPr/>
          <p:nvPr/>
        </p:nvSpPr>
        <p:spPr>
          <a:xfrm>
            <a:off x="5310525" y="5627716"/>
            <a:ext cx="2228802" cy="846647"/>
          </a:xfrm>
          <a:prstGeom prst="wedgeEllipseCallout">
            <a:avLst>
              <a:gd name="adj1" fmla="val 50117"/>
              <a:gd name="adj2" fmla="val 45588"/>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 xmlns:a16="http://schemas.microsoft.com/office/drawing/2014/main" id="{51882E00-3097-4C25-8FB8-CF3E477F9A4D}"/>
              </a:ext>
            </a:extLst>
          </p:cNvPr>
          <p:cNvSpPr txBox="1"/>
          <p:nvPr/>
        </p:nvSpPr>
        <p:spPr>
          <a:xfrm>
            <a:off x="5493175" y="5836408"/>
            <a:ext cx="1909185"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nSpc>
                <a:spcPct val="150000"/>
              </a:lnSpc>
            </a:pPr>
            <a:r>
              <a:rPr lang="ja-JP" altLang="en-US" sz="1800" b="0" dirty="0">
                <a:solidFill>
                  <a:srgbClr val="FF0000"/>
                </a:solidFill>
                <a:latin typeface="Yu Gothic" panose="020B0400000000000000" pitchFamily="34" charset="-128"/>
                <a:ea typeface="Yu Gothic" panose="020B0400000000000000" pitchFamily="34" charset="-128"/>
              </a:rPr>
              <a:t>必要ありません。</a:t>
            </a:r>
          </a:p>
        </p:txBody>
      </p:sp>
      <p:sp>
        <p:nvSpPr>
          <p:cNvPr id="11" name="テキスト ボックス 10">
            <a:extLst>
              <a:ext uri="{FF2B5EF4-FFF2-40B4-BE49-F238E27FC236}">
                <a16:creationId xmlns="" xmlns:a16="http://schemas.microsoft.com/office/drawing/2014/main" id="{D30CA7AD-E5BB-41C3-B620-A3187A156664}"/>
              </a:ext>
            </a:extLst>
          </p:cNvPr>
          <p:cNvSpPr txBox="1"/>
          <p:nvPr/>
        </p:nvSpPr>
        <p:spPr>
          <a:xfrm>
            <a:off x="5980627" y="3943690"/>
            <a:ext cx="2461425"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nSpc>
                <a:spcPct val="150000"/>
              </a:lnSpc>
            </a:pPr>
            <a:r>
              <a:rPr lang="ja-JP" altLang="en-US" sz="1800" b="0" dirty="0">
                <a:solidFill>
                  <a:srgbClr val="FF0000"/>
                </a:solidFill>
                <a:latin typeface="Yu Gothic" panose="020B0400000000000000" pitchFamily="34" charset="-128"/>
                <a:ea typeface="Yu Gothic" panose="020B0400000000000000" pitchFamily="34" charset="-128"/>
              </a:rPr>
              <a:t>興味ありませんので、</a:t>
            </a:r>
            <a:endParaRPr lang="en-US" altLang="ja-JP" sz="1800" b="0" dirty="0">
              <a:solidFill>
                <a:srgbClr val="FF0000"/>
              </a:solidFill>
              <a:latin typeface="Yu Gothic" panose="020B0400000000000000" pitchFamily="34" charset="-128"/>
              <a:ea typeface="Yu Gothic" panose="020B0400000000000000" pitchFamily="34" charset="-128"/>
            </a:endParaRPr>
          </a:p>
          <a:p>
            <a:pPr>
              <a:lnSpc>
                <a:spcPct val="150000"/>
              </a:lnSpc>
            </a:pPr>
            <a:r>
              <a:rPr lang="ja-JP" altLang="en-US" sz="1800" b="0" dirty="0">
                <a:solidFill>
                  <a:srgbClr val="FF0000"/>
                </a:solidFill>
                <a:latin typeface="Yu Gothic" panose="020B0400000000000000" pitchFamily="34" charset="-128"/>
                <a:ea typeface="Yu Gothic" panose="020B0400000000000000" pitchFamily="34" charset="-128"/>
              </a:rPr>
              <a:t>お断りします。</a:t>
            </a:r>
          </a:p>
        </p:txBody>
      </p:sp>
      <p:sp>
        <p:nvSpPr>
          <p:cNvPr id="7" name="テキスト ボックス 6">
            <a:extLst>
              <a:ext uri="{FF2B5EF4-FFF2-40B4-BE49-F238E27FC236}">
                <a16:creationId xmlns="" xmlns:a16="http://schemas.microsoft.com/office/drawing/2014/main" id="{E4EFE523-CA5B-4C44-B8FF-4C71657E431E}"/>
              </a:ext>
            </a:extLst>
          </p:cNvPr>
          <p:cNvSpPr txBox="1"/>
          <p:nvPr/>
        </p:nvSpPr>
        <p:spPr>
          <a:xfrm>
            <a:off x="6367957" y="2554191"/>
            <a:ext cx="4147253"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nSpc>
                <a:spcPct val="150000"/>
              </a:lnSpc>
            </a:pPr>
            <a:r>
              <a:rPr lang="ja-JP" altLang="en-US" sz="1800" b="0" dirty="0">
                <a:solidFill>
                  <a:srgbClr val="FF0000"/>
                </a:solidFill>
                <a:latin typeface="Yu Gothic" panose="020B0400000000000000" pitchFamily="34" charset="-128"/>
                <a:ea typeface="Yu Gothic" panose="020B0400000000000000" pitchFamily="34" charset="-128"/>
              </a:rPr>
              <a:t>興味ありませんので、</a:t>
            </a:r>
            <a:endParaRPr lang="en-US" altLang="ja-JP" sz="1800" b="0" dirty="0">
              <a:solidFill>
                <a:srgbClr val="FF0000"/>
              </a:solidFill>
              <a:latin typeface="Yu Gothic" panose="020B0400000000000000" pitchFamily="34" charset="-128"/>
              <a:ea typeface="Yu Gothic" panose="020B0400000000000000" pitchFamily="34" charset="-128"/>
            </a:endParaRPr>
          </a:p>
          <a:p>
            <a:pPr>
              <a:lnSpc>
                <a:spcPct val="150000"/>
              </a:lnSpc>
            </a:pPr>
            <a:r>
              <a:rPr lang="ja-JP" altLang="en-US" sz="1800" b="0" dirty="0">
                <a:solidFill>
                  <a:srgbClr val="FF0000"/>
                </a:solidFill>
                <a:latin typeface="Yu Gothic" panose="020B0400000000000000" pitchFamily="34" charset="-128"/>
                <a:ea typeface="Yu Gothic" panose="020B0400000000000000" pitchFamily="34" charset="-128"/>
              </a:rPr>
              <a:t>失礼します。</a:t>
            </a:r>
          </a:p>
        </p:txBody>
      </p:sp>
      <p:pic>
        <p:nvPicPr>
          <p:cNvPr id="20" name="図 19" descr="esthetici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31521" y="3953095"/>
            <a:ext cx="1931526" cy="2848876"/>
          </a:xfrm>
          <a:prstGeom prst="rect">
            <a:avLst/>
          </a:prstGeom>
        </p:spPr>
      </p:pic>
      <p:sp>
        <p:nvSpPr>
          <p:cNvPr id="14" name="正方形/長方形 13"/>
          <p:cNvSpPr/>
          <p:nvPr/>
        </p:nvSpPr>
        <p:spPr>
          <a:xfrm>
            <a:off x="173684" y="5647317"/>
            <a:ext cx="889987" cy="369332"/>
          </a:xfrm>
          <a:prstGeom prst="rect">
            <a:avLst/>
          </a:prstGeom>
          <a:solidFill>
            <a:schemeClr val="accent6"/>
          </a:solidFill>
        </p:spPr>
        <p:txBody>
          <a:bodyPr wrap="none">
            <a:spAutoFit/>
          </a:bodyPr>
          <a:lstStyle/>
          <a:p>
            <a:r>
              <a:rPr lang="ja-JP" altLang="en-US" dirty="0">
                <a:solidFill>
                  <a:schemeClr val="bg1"/>
                </a:solidFill>
                <a:latin typeface="Yu Gothic" panose="020B0400000000000000" pitchFamily="34" charset="-128"/>
                <a:ea typeface="Yu Gothic" panose="020B0400000000000000" pitchFamily="34" charset="-128"/>
              </a:rPr>
              <a:t>勧誘者</a:t>
            </a:r>
            <a:endParaRPr lang="ja-JP" altLang="en-US" dirty="0">
              <a:solidFill>
                <a:schemeClr val="bg1"/>
              </a:solidFill>
            </a:endParaRPr>
          </a:p>
        </p:txBody>
      </p:sp>
    </p:spTree>
    <p:extLst>
      <p:ext uri="{BB962C8B-B14F-4D97-AF65-F5344CB8AC3E}">
        <p14:creationId xmlns:p14="http://schemas.microsoft.com/office/powerpoint/2010/main" val="1575127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qrcode_2021031112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223" y="4956284"/>
            <a:ext cx="1521896" cy="1521896"/>
          </a:xfrm>
          <a:prstGeom prst="rect">
            <a:avLst/>
          </a:prstGeom>
        </p:spPr>
      </p:pic>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63740" y="194929"/>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５－１　</a:t>
            </a:r>
            <a:r>
              <a:rPr lang="ja-JP" altLang="en-US" dirty="0">
                <a:solidFill>
                  <a:srgbClr val="70AD47"/>
                </a:solidFill>
                <a:latin typeface="Yu Gothic" panose="020B0400000000000000" pitchFamily="34" charset="-128"/>
                <a:ea typeface="Yu Gothic" panose="020B0400000000000000" pitchFamily="34" charset="-128"/>
              </a:rPr>
              <a:t>困ったときは、まず消費生活相談窓口に相談</a:t>
            </a:r>
            <a:r>
              <a:rPr lang="ja-JP" altLang="ja-JP" dirty="0">
                <a:solidFill>
                  <a:srgbClr val="70AD47"/>
                </a:solidFill>
                <a:latin typeface="Yu Gothic" panose="020B0400000000000000" pitchFamily="34" charset="-128"/>
                <a:ea typeface="Yu Gothic" panose="020B0400000000000000" pitchFamily="34" charset="-128"/>
              </a:rPr>
              <a:t>！</a:t>
            </a:r>
          </a:p>
        </p:txBody>
      </p:sp>
      <p:sp>
        <p:nvSpPr>
          <p:cNvPr id="21" name="テキスト ボックス 20">
            <a:extLst>
              <a:ext uri="{FF2B5EF4-FFF2-40B4-BE49-F238E27FC236}">
                <a16:creationId xmlns="" xmlns:a16="http://schemas.microsoft.com/office/drawing/2014/main" id="{5A97D773-74F8-49B0-9B97-F7AB9DA9B4F3}"/>
              </a:ext>
            </a:extLst>
          </p:cNvPr>
          <p:cNvSpPr txBox="1"/>
          <p:nvPr/>
        </p:nvSpPr>
        <p:spPr>
          <a:xfrm>
            <a:off x="391400" y="766442"/>
            <a:ext cx="6761225" cy="219336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sz="3200" dirty="0">
                <a:latin typeface="Yu Gothic Medium" panose="020B0400000000000000" pitchFamily="34" charset="-128"/>
                <a:ea typeface="Yu Gothic Medium" panose="020B0400000000000000" pitchFamily="34" charset="-128"/>
              </a:rPr>
              <a:t>・契約トラブルにあったとき</a:t>
            </a:r>
            <a:endParaRPr lang="en-US" altLang="ja-JP" sz="3200" dirty="0">
              <a:latin typeface="Yu Gothic Medium" panose="020B0400000000000000" pitchFamily="34" charset="-128"/>
              <a:ea typeface="Yu Gothic Medium" panose="020B0400000000000000" pitchFamily="34" charset="-128"/>
            </a:endParaRPr>
          </a:p>
          <a:p>
            <a:pPr>
              <a:lnSpc>
                <a:spcPct val="150000"/>
              </a:lnSpc>
            </a:pPr>
            <a:r>
              <a:rPr lang="ja-JP" altLang="en-US" sz="3200" dirty="0">
                <a:latin typeface="Yu Gothic Medium" panose="020B0400000000000000" pitchFamily="34" charset="-128"/>
                <a:ea typeface="Yu Gothic Medium" panose="020B0400000000000000" pitchFamily="34" charset="-128"/>
              </a:rPr>
              <a:t>・困ったりおかしいなと思ったとき</a:t>
            </a:r>
            <a:endParaRPr lang="en-US" altLang="ja-JP" sz="3200" dirty="0">
              <a:latin typeface="Yu Gothic Medium" panose="020B0400000000000000" pitchFamily="34" charset="-128"/>
              <a:ea typeface="Yu Gothic Medium" panose="020B0400000000000000" pitchFamily="34" charset="-128"/>
            </a:endParaRPr>
          </a:p>
          <a:p>
            <a:pPr>
              <a:lnSpc>
                <a:spcPct val="150000"/>
              </a:lnSpc>
            </a:pPr>
            <a:r>
              <a:rPr lang="ja-JP" altLang="en-US" sz="3200" dirty="0">
                <a:latin typeface="Yu Gothic Medium" panose="020B0400000000000000" pitchFamily="34" charset="-128"/>
                <a:ea typeface="Yu Gothic Medium" panose="020B0400000000000000" pitchFamily="34" charset="-128"/>
              </a:rPr>
              <a:t>・クーリング・オフ制度のことを知りたいとき</a:t>
            </a:r>
            <a:endParaRPr lang="en-US" altLang="ja-JP" sz="3200" dirty="0">
              <a:latin typeface="Yu Gothic Medium" panose="020B0400000000000000" pitchFamily="34" charset="-128"/>
              <a:ea typeface="Yu Gothic Medium" panose="020B0400000000000000" pitchFamily="34" charset="-128"/>
            </a:endParaRPr>
          </a:p>
        </p:txBody>
      </p:sp>
      <p:sp>
        <p:nvSpPr>
          <p:cNvPr id="3" name="テキスト ボックス 2">
            <a:extLst>
              <a:ext uri="{FF2B5EF4-FFF2-40B4-BE49-F238E27FC236}">
                <a16:creationId xmlns="" xmlns:a16="http://schemas.microsoft.com/office/drawing/2014/main" id="{C5E88C42-90D3-408B-BD72-AE89F47465BB}"/>
              </a:ext>
            </a:extLst>
          </p:cNvPr>
          <p:cNvSpPr txBox="1"/>
          <p:nvPr/>
        </p:nvSpPr>
        <p:spPr>
          <a:xfrm>
            <a:off x="848217" y="3175382"/>
            <a:ext cx="7410412" cy="1690206"/>
          </a:xfrm>
          <a:prstGeom prst="rect">
            <a:avLst/>
          </a:prstGeom>
          <a:noFill/>
        </p:spPr>
        <p:txBody>
          <a:bodyPr wrap="square" rtlCol="0">
            <a:spAutoFit/>
          </a:bodyPr>
          <a:lstStyle/>
          <a:p>
            <a:pPr>
              <a:lnSpc>
                <a:spcPct val="150000"/>
              </a:lnSpc>
            </a:pPr>
            <a:r>
              <a:rPr kumimoji="1" lang="ja-JP" altLang="en-US" sz="2800" b="1" dirty="0">
                <a:solidFill>
                  <a:srgbClr val="70AD47"/>
                </a:solidFill>
              </a:rPr>
              <a:t>消費生活相談窓口</a:t>
            </a:r>
            <a:endParaRPr kumimoji="1" lang="ja-JP" altLang="en-US" sz="2800" dirty="0">
              <a:solidFill>
                <a:srgbClr val="70AD47"/>
              </a:solidFill>
            </a:endParaRPr>
          </a:p>
          <a:p>
            <a:pPr>
              <a:lnSpc>
                <a:spcPct val="150000"/>
              </a:lnSpc>
            </a:pPr>
            <a:r>
              <a:rPr kumimoji="1" lang="ja-JP" altLang="en-US" sz="1400" dirty="0"/>
              <a:t>広島県や県内の市町が設置した窓口で、国家資格を持った消費生活相談員やそれに準じた専門知識をもった職員が相談に応じます。</a:t>
            </a:r>
            <a:endParaRPr kumimoji="1" lang="en-US" altLang="ja-JP" sz="1400" dirty="0"/>
          </a:p>
          <a:p>
            <a:pPr>
              <a:lnSpc>
                <a:spcPct val="150000"/>
              </a:lnSpc>
            </a:pPr>
            <a:r>
              <a:rPr kumimoji="1" lang="ja-JP" altLang="en-US" sz="1400" dirty="0"/>
              <a:t>電話でも相談可能で、問題解決のためのアドバイスなどを行います。</a:t>
            </a:r>
          </a:p>
        </p:txBody>
      </p:sp>
      <p:sp>
        <p:nvSpPr>
          <p:cNvPr id="4" name="四角形: 角を丸くする 3">
            <a:extLst>
              <a:ext uri="{FF2B5EF4-FFF2-40B4-BE49-F238E27FC236}">
                <a16:creationId xmlns="" xmlns:a16="http://schemas.microsoft.com/office/drawing/2014/main" id="{5D8AEB90-3839-4F5A-B543-198A5E72A0EB}"/>
              </a:ext>
            </a:extLst>
          </p:cNvPr>
          <p:cNvSpPr/>
          <p:nvPr/>
        </p:nvSpPr>
        <p:spPr>
          <a:xfrm>
            <a:off x="534636" y="3299435"/>
            <a:ext cx="7836884" cy="1633332"/>
          </a:xfrm>
          <a:prstGeom prst="roundRect">
            <a:avLst/>
          </a:prstGeom>
          <a:noFill/>
          <a:ln w="5715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 xmlns:a16="http://schemas.microsoft.com/office/drawing/2014/main" id="{138EB30B-2482-4E9E-8031-995D7F734F3B}"/>
              </a:ext>
            </a:extLst>
          </p:cNvPr>
          <p:cNvSpPr txBox="1"/>
          <p:nvPr/>
        </p:nvSpPr>
        <p:spPr>
          <a:xfrm>
            <a:off x="4409993" y="5902200"/>
            <a:ext cx="2586182" cy="369332"/>
          </a:xfrm>
          <a:prstGeom prst="rect">
            <a:avLst/>
          </a:prstGeom>
          <a:noFill/>
        </p:spPr>
        <p:txBody>
          <a:bodyPr wrap="square" rtlCol="0">
            <a:spAutoFit/>
          </a:bodyPr>
          <a:lstStyle/>
          <a:p>
            <a:r>
              <a:rPr kumimoji="1" lang="en-US" altLang="ja-JP" dirty="0"/>
              <a:t>https://</a:t>
            </a:r>
            <a:r>
              <a:rPr kumimoji="1" lang="en-US" altLang="ja-JP" dirty="0" err="1"/>
              <a:t>nackynailly.com</a:t>
            </a:r>
            <a:r>
              <a:rPr kumimoji="1" lang="en-US" altLang="ja-JP" dirty="0"/>
              <a:t>/</a:t>
            </a:r>
            <a:endParaRPr kumimoji="1" lang="ja-JP" altLang="en-US" dirty="0"/>
          </a:p>
        </p:txBody>
      </p:sp>
      <p:sp>
        <p:nvSpPr>
          <p:cNvPr id="14" name="テキスト ボックス 13">
            <a:extLst>
              <a:ext uri="{FF2B5EF4-FFF2-40B4-BE49-F238E27FC236}">
                <a16:creationId xmlns="" xmlns:a16="http://schemas.microsoft.com/office/drawing/2014/main" id="{9D2E0A1D-F22C-A441-A72B-CC896687819D}"/>
              </a:ext>
            </a:extLst>
          </p:cNvPr>
          <p:cNvSpPr txBox="1"/>
          <p:nvPr/>
        </p:nvSpPr>
        <p:spPr>
          <a:xfrm>
            <a:off x="4420895" y="5176851"/>
            <a:ext cx="2279268" cy="646331"/>
          </a:xfrm>
          <a:prstGeom prst="rect">
            <a:avLst/>
          </a:prstGeom>
          <a:solidFill>
            <a:schemeClr val="accent2"/>
          </a:solidFill>
          <a:ln w="28575">
            <a:noFill/>
          </a:ln>
        </p:spPr>
        <p:txBody>
          <a:bodyPr wrap="square" rtlCol="0">
            <a:spAutoFit/>
          </a:bodyPr>
          <a:lstStyle/>
          <a:p>
            <a:pPr algn="ctr"/>
            <a:r>
              <a:rPr kumimoji="1" lang="ja-JP" altLang="en-US" sz="3600" b="1" dirty="0">
                <a:solidFill>
                  <a:schemeClr val="bg1"/>
                </a:solidFill>
              </a:rPr>
              <a:t>相談無料</a:t>
            </a:r>
          </a:p>
        </p:txBody>
      </p:sp>
      <p:pic>
        <p:nvPicPr>
          <p:cNvPr id="6" name="図 5" descr="mark_checkbox2_g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530" y="1025469"/>
            <a:ext cx="545381" cy="449940"/>
          </a:xfrm>
          <a:prstGeom prst="rect">
            <a:avLst/>
          </a:prstGeom>
        </p:spPr>
      </p:pic>
      <p:sp>
        <p:nvSpPr>
          <p:cNvPr id="10" name="正方形/長方形 9"/>
          <p:cNvSpPr/>
          <p:nvPr/>
        </p:nvSpPr>
        <p:spPr>
          <a:xfrm>
            <a:off x="4431593" y="6326155"/>
            <a:ext cx="4059264" cy="246221"/>
          </a:xfrm>
          <a:prstGeom prst="rect">
            <a:avLst/>
          </a:prstGeom>
        </p:spPr>
        <p:txBody>
          <a:bodyPr wrap="square">
            <a:spAutoFit/>
          </a:bodyPr>
          <a:lstStyle/>
          <a:p>
            <a:r>
              <a:rPr kumimoji="1" lang="ja-JP" altLang="en-US" sz="1000" dirty="0">
                <a:solidFill>
                  <a:srgbClr val="000000"/>
                </a:solidFill>
              </a:rPr>
              <a:t>広島県若者の消費者被害防止サイトからも相談できます。</a:t>
            </a:r>
          </a:p>
        </p:txBody>
      </p:sp>
      <p:pic>
        <p:nvPicPr>
          <p:cNvPr id="12" name="図 11" descr="searchbox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37" y="5064147"/>
            <a:ext cx="3810000" cy="1422400"/>
          </a:xfrm>
          <a:prstGeom prst="rect">
            <a:avLst/>
          </a:prstGeom>
        </p:spPr>
      </p:pic>
      <p:sp>
        <p:nvSpPr>
          <p:cNvPr id="13" name="正方形/長方形 12"/>
          <p:cNvSpPr/>
          <p:nvPr/>
        </p:nvSpPr>
        <p:spPr>
          <a:xfrm>
            <a:off x="569904" y="5342275"/>
            <a:ext cx="2787955" cy="369332"/>
          </a:xfrm>
          <a:prstGeom prst="rect">
            <a:avLst/>
          </a:prstGeom>
        </p:spPr>
        <p:txBody>
          <a:bodyPr wrap="none">
            <a:spAutoFit/>
          </a:bodyPr>
          <a:lstStyle/>
          <a:p>
            <a:pPr algn="ctr"/>
            <a:r>
              <a:rPr kumimoji="1" lang="ja-JP" altLang="en-US" dirty="0"/>
              <a:t>広島県 相談してムーチョ</a:t>
            </a:r>
          </a:p>
        </p:txBody>
      </p:sp>
      <p:pic>
        <p:nvPicPr>
          <p:cNvPr id="15" name="図 14" descr="mark_checkbox2_g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530" y="1728933"/>
            <a:ext cx="545381" cy="449940"/>
          </a:xfrm>
          <a:prstGeom prst="rect">
            <a:avLst/>
          </a:prstGeom>
        </p:spPr>
      </p:pic>
      <p:pic>
        <p:nvPicPr>
          <p:cNvPr id="18" name="図 17" descr="mark_checkbox2_g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530" y="2457299"/>
            <a:ext cx="545381" cy="449940"/>
          </a:xfrm>
          <a:prstGeom prst="rect">
            <a:avLst/>
          </a:prstGeom>
        </p:spPr>
      </p:pic>
    </p:spTree>
    <p:extLst>
      <p:ext uri="{BB962C8B-B14F-4D97-AF65-F5344CB8AC3E}">
        <p14:creationId xmlns:p14="http://schemas.microsoft.com/office/powerpoint/2010/main" val="3590535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５－２　</a:t>
            </a:r>
            <a:r>
              <a:rPr lang="ja-JP" altLang="en-US" dirty="0">
                <a:solidFill>
                  <a:srgbClr val="70AD47"/>
                </a:solidFill>
                <a:latin typeface="Yu Gothic" panose="020B0400000000000000" pitchFamily="34" charset="-128"/>
                <a:ea typeface="Yu Gothic" panose="020B0400000000000000" pitchFamily="34" charset="-128"/>
              </a:rPr>
              <a:t>消費生活</a:t>
            </a:r>
            <a:r>
              <a:rPr lang="ja-JP" altLang="ja-JP" dirty="0">
                <a:solidFill>
                  <a:srgbClr val="70AD47"/>
                </a:solidFill>
                <a:latin typeface="Yu Gothic" panose="020B0400000000000000" pitchFamily="34" charset="-128"/>
                <a:ea typeface="Yu Gothic" panose="020B0400000000000000" pitchFamily="34" charset="-128"/>
              </a:rPr>
              <a:t>相談窓口の紹介</a:t>
            </a:r>
          </a:p>
        </p:txBody>
      </p:sp>
      <p:sp>
        <p:nvSpPr>
          <p:cNvPr id="25" name="テキスト ボックス 24">
            <a:extLst>
              <a:ext uri="{FF2B5EF4-FFF2-40B4-BE49-F238E27FC236}">
                <a16:creationId xmlns="" xmlns:a16="http://schemas.microsoft.com/office/drawing/2014/main" id="{262E5C88-B715-47E5-8D00-2C87B0C4A94E}"/>
              </a:ext>
            </a:extLst>
          </p:cNvPr>
          <p:cNvSpPr txBox="1"/>
          <p:nvPr/>
        </p:nvSpPr>
        <p:spPr>
          <a:xfrm>
            <a:off x="765761" y="6411652"/>
            <a:ext cx="7520649" cy="323699"/>
          </a:xfrm>
          <a:prstGeom prst="rect">
            <a:avLst/>
          </a:prstGeom>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800" b="0">
                <a:latin typeface="Noto Sans JP Black" panose="020B0A00000000000000" pitchFamily="34" charset="-128"/>
                <a:ea typeface="Noto Sans JP Black" panose="020B0A00000000000000" pitchFamily="34" charset="-128"/>
                <a:cs typeface="+mj-cs"/>
              </a:defRPr>
            </a:lvl1pPr>
          </a:lstStyle>
          <a:p>
            <a:pPr algn="l"/>
            <a:r>
              <a:rPr lang="ja-JP" altLang="ja-JP" sz="2000" dirty="0">
                <a:latin typeface="Yu Gothic" panose="020B0400000000000000" pitchFamily="34" charset="-128"/>
                <a:ea typeface="Yu Gothic" panose="020B0400000000000000" pitchFamily="34" charset="-128"/>
              </a:rPr>
              <a:t>警察安全相談窓口　</a:t>
            </a:r>
            <a:r>
              <a:rPr lang="ja-JP" altLang="en-US" sz="2000" dirty="0">
                <a:latin typeface="Yu Gothic" panose="020B0400000000000000" pitchFamily="34" charset="-128"/>
                <a:ea typeface="Yu Gothic" panose="020B0400000000000000" pitchFamily="34" charset="-128"/>
              </a:rPr>
              <a:t>　</a:t>
            </a:r>
            <a:r>
              <a:rPr lang="en-US" altLang="ja-JP" sz="2000" dirty="0">
                <a:latin typeface="Yu Gothic" panose="020B0400000000000000" pitchFamily="34" charset="-128"/>
                <a:ea typeface="Yu Gothic" panose="020B0400000000000000" pitchFamily="34" charset="-128"/>
              </a:rPr>
              <a:t>Tel☎️</a:t>
            </a:r>
            <a:r>
              <a:rPr lang="ja-JP" altLang="ja-JP" sz="2000" dirty="0">
                <a:latin typeface="Yu Gothic" panose="020B0400000000000000" pitchFamily="34" charset="-128"/>
                <a:ea typeface="Yu Gothic" panose="020B0400000000000000" pitchFamily="34" charset="-128"/>
              </a:rPr>
              <a:t>：</a:t>
            </a:r>
            <a:r>
              <a:rPr lang="ja-JP" altLang="ja-JP" sz="2000" b="1" dirty="0">
                <a:latin typeface="Yu Gothic" panose="020B0400000000000000" pitchFamily="34" charset="-128"/>
                <a:ea typeface="Yu Gothic" panose="020B0400000000000000" pitchFamily="34" charset="-128"/>
              </a:rPr>
              <a:t>０８２－２２８－９１１０</a:t>
            </a:r>
          </a:p>
        </p:txBody>
      </p:sp>
      <p:sp>
        <p:nvSpPr>
          <p:cNvPr id="18" name="テキスト ボックス 17">
            <a:extLst>
              <a:ext uri="{FF2B5EF4-FFF2-40B4-BE49-F238E27FC236}">
                <a16:creationId xmlns="" xmlns:a16="http://schemas.microsoft.com/office/drawing/2014/main" id="{49340645-4472-4053-A63F-99A5BE61325F}"/>
              </a:ext>
            </a:extLst>
          </p:cNvPr>
          <p:cNvSpPr txBox="1"/>
          <p:nvPr/>
        </p:nvSpPr>
        <p:spPr>
          <a:xfrm>
            <a:off x="290826" y="1733200"/>
            <a:ext cx="3565548" cy="323699"/>
          </a:xfrm>
          <a:prstGeom prst="rect">
            <a:avLst/>
          </a:prstGeom>
          <a:solidFill>
            <a:srgbClr val="FF0000"/>
          </a:solidFill>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800" b="0">
                <a:latin typeface="Noto Sans JP Black" panose="020B0A00000000000000" pitchFamily="34" charset="-128"/>
                <a:ea typeface="Noto Sans JP Black" panose="020B0A00000000000000" pitchFamily="34" charset="-128"/>
                <a:cs typeface="+mj-cs"/>
              </a:defRPr>
            </a:lvl1pPr>
          </a:lstStyle>
          <a:p>
            <a:r>
              <a:rPr lang="ja-JP" altLang="en-US" sz="1600" dirty="0">
                <a:solidFill>
                  <a:schemeClr val="bg1"/>
                </a:solidFill>
                <a:latin typeface="Yu Gothic" panose="020B0400000000000000" pitchFamily="34" charset="-128"/>
                <a:ea typeface="Yu Gothic" panose="020B0400000000000000" pitchFamily="34" charset="-128"/>
              </a:rPr>
              <a:t>広島県生活センター（県消費生活課）</a:t>
            </a:r>
            <a:endParaRPr lang="ja-JP" altLang="ja-JP" sz="1600" b="1" dirty="0">
              <a:solidFill>
                <a:schemeClr val="bg1"/>
              </a:solidFill>
              <a:latin typeface="Yu Gothic" panose="020B0400000000000000" pitchFamily="34" charset="-128"/>
              <a:ea typeface="Yu Gothic" panose="020B0400000000000000" pitchFamily="34" charset="-128"/>
            </a:endParaRPr>
          </a:p>
        </p:txBody>
      </p:sp>
      <p:sp>
        <p:nvSpPr>
          <p:cNvPr id="22" name="テキスト ボックス 21">
            <a:extLst>
              <a:ext uri="{FF2B5EF4-FFF2-40B4-BE49-F238E27FC236}">
                <a16:creationId xmlns="" xmlns:a16="http://schemas.microsoft.com/office/drawing/2014/main" id="{27007FAD-2BCA-4F5E-B13B-BDF3E770D75C}"/>
              </a:ext>
            </a:extLst>
          </p:cNvPr>
          <p:cNvSpPr txBox="1"/>
          <p:nvPr/>
        </p:nvSpPr>
        <p:spPr>
          <a:xfrm>
            <a:off x="1112515" y="3395470"/>
            <a:ext cx="3608071" cy="2674148"/>
          </a:xfrm>
          <a:prstGeom prst="rect">
            <a:avLst/>
          </a:prstGeom>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800" b="0">
                <a:latin typeface="Noto Sans JP Black" panose="020B0A00000000000000" pitchFamily="34" charset="-128"/>
                <a:ea typeface="Noto Sans JP Black" panose="020B0A00000000000000" pitchFamily="34" charset="-128"/>
                <a:cs typeface="+mj-cs"/>
              </a:defRPr>
            </a:lvl1pPr>
          </a:lstStyle>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・安芸太田町消費生活相談所</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・安芸高田市消費生活相談窓口</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・江田島市消費生活相談窓口</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・尾道市消費生活センター</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・熊野町消費生活相談窓口</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・呉市消費生活センター</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・庄原市消費生活センター</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・神石高原町消費生活相談窓口</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・竹原市消費生活相談室</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 xmlns:a16="http://schemas.microsoft.com/office/drawing/2014/main" id="{30550E6F-CE25-4D0D-A9A4-2D356B4C835F}"/>
              </a:ext>
            </a:extLst>
          </p:cNvPr>
          <p:cNvSpPr txBox="1"/>
          <p:nvPr/>
        </p:nvSpPr>
        <p:spPr>
          <a:xfrm>
            <a:off x="4491571" y="3439971"/>
            <a:ext cx="3608071" cy="2585146"/>
          </a:xfrm>
          <a:prstGeom prst="rect">
            <a:avLst/>
          </a:prstGeom>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800" b="0">
                <a:latin typeface="Noto Sans JP Black" panose="020B0A00000000000000" pitchFamily="34" charset="-128"/>
                <a:ea typeface="Noto Sans JP Black" panose="020B0A00000000000000" pitchFamily="34" charset="-128"/>
                <a:cs typeface="+mj-cs"/>
              </a:defRPr>
            </a:lvl1pPr>
          </a:lstStyle>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・世羅町消費生活相談窓口</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・廿日市市消費生活センター</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・東広島市消費生活センター</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・広島市消費生活センター</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・福山市消費生活センター</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・府中市消費生活センター</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・府中町消費生活相談コーナー</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・三原市消費生活センター</a:t>
            </a:r>
            <a:endParaRPr lang="en-US" altLang="ja-JP" sz="1600" dirty="0">
              <a:solidFill>
                <a:schemeClr val="accent6">
                  <a:lumMod val="50000"/>
                </a:schemeClr>
              </a:solidFill>
              <a:latin typeface="Yu Gothic" panose="020B0400000000000000" pitchFamily="34" charset="-128"/>
              <a:ea typeface="Yu Gothic" panose="020B0400000000000000" pitchFamily="34" charset="-128"/>
            </a:endParaRPr>
          </a:p>
          <a:p>
            <a:pPr algn="l">
              <a:lnSpc>
                <a:spcPts val="2500"/>
              </a:lnSpc>
            </a:pPr>
            <a:r>
              <a:rPr lang="ja-JP" altLang="en-US" sz="1600" dirty="0">
                <a:solidFill>
                  <a:schemeClr val="accent6">
                    <a:lumMod val="50000"/>
                  </a:schemeClr>
                </a:solidFill>
                <a:latin typeface="Yu Gothic" panose="020B0400000000000000" pitchFamily="34" charset="-128"/>
                <a:ea typeface="Yu Gothic" panose="020B0400000000000000" pitchFamily="34" charset="-128"/>
              </a:rPr>
              <a:t>・三次市消費生活センター</a:t>
            </a:r>
            <a:endParaRPr lang="ja-JP" altLang="ja-JP" sz="1600" dirty="0">
              <a:solidFill>
                <a:schemeClr val="accent6">
                  <a:lumMod val="50000"/>
                </a:schemeClr>
              </a:solidFill>
              <a:latin typeface="Yu Gothic" panose="020B0400000000000000" pitchFamily="34" charset="-128"/>
              <a:ea typeface="Yu Gothic" panose="020B0400000000000000" pitchFamily="34" charset="-128"/>
            </a:endParaRPr>
          </a:p>
        </p:txBody>
      </p:sp>
      <p:sp>
        <p:nvSpPr>
          <p:cNvPr id="24" name="正方形/長方形 23">
            <a:extLst>
              <a:ext uri="{FF2B5EF4-FFF2-40B4-BE49-F238E27FC236}">
                <a16:creationId xmlns="" xmlns:a16="http://schemas.microsoft.com/office/drawing/2014/main" id="{1B33DFFD-2911-4825-828E-1A07EDB8740C}"/>
              </a:ext>
            </a:extLst>
          </p:cNvPr>
          <p:cNvSpPr/>
          <p:nvPr/>
        </p:nvSpPr>
        <p:spPr>
          <a:xfrm>
            <a:off x="781543" y="2994428"/>
            <a:ext cx="7480300" cy="3332495"/>
          </a:xfrm>
          <a:prstGeom prst="rect">
            <a:avLst/>
          </a:pr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bg1"/>
              </a:solidFill>
            </a:endParaRPr>
          </a:p>
        </p:txBody>
      </p:sp>
      <p:sp>
        <p:nvSpPr>
          <p:cNvPr id="20" name="テキスト ボックス 19">
            <a:extLst>
              <a:ext uri="{FF2B5EF4-FFF2-40B4-BE49-F238E27FC236}">
                <a16:creationId xmlns="" xmlns:a16="http://schemas.microsoft.com/office/drawing/2014/main" id="{1F3C5EFB-DA20-4087-8FD6-58DE7E620AD5}"/>
              </a:ext>
            </a:extLst>
          </p:cNvPr>
          <p:cNvSpPr txBox="1"/>
          <p:nvPr/>
        </p:nvSpPr>
        <p:spPr>
          <a:xfrm>
            <a:off x="1103411" y="2856209"/>
            <a:ext cx="6937178" cy="323699"/>
          </a:xfrm>
          <a:prstGeom prst="rect">
            <a:avLst/>
          </a:prstGeom>
          <a:solidFill>
            <a:schemeClr val="accent6"/>
          </a:solidFill>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800" b="0">
                <a:latin typeface="Noto Sans JP Black" panose="020B0A00000000000000" pitchFamily="34" charset="-128"/>
                <a:ea typeface="Noto Sans JP Black" panose="020B0A00000000000000" pitchFamily="34" charset="-128"/>
                <a:cs typeface="+mj-cs"/>
              </a:defRPr>
            </a:lvl1pPr>
          </a:lstStyle>
          <a:p>
            <a:r>
              <a:rPr lang="ja-JP" altLang="en-US" sz="2000" dirty="0">
                <a:solidFill>
                  <a:schemeClr val="bg1"/>
                </a:solidFill>
                <a:latin typeface="Yu Gothic" panose="020B0400000000000000" pitchFamily="34" charset="-128"/>
                <a:ea typeface="Yu Gothic" panose="020B0400000000000000" pitchFamily="34" charset="-128"/>
              </a:rPr>
              <a:t>お住まいの市町の消費生活センターに相談しましょう。</a:t>
            </a:r>
            <a:endParaRPr lang="ja-JP" altLang="ja-JP" sz="2000" dirty="0">
              <a:solidFill>
                <a:schemeClr val="bg1"/>
              </a:solidFill>
              <a:latin typeface="Yu Gothic" panose="020B0400000000000000" pitchFamily="34" charset="-128"/>
              <a:ea typeface="Yu Gothic" panose="020B0400000000000000" pitchFamily="34" charset="-128"/>
            </a:endParaRPr>
          </a:p>
        </p:txBody>
      </p:sp>
      <p:sp>
        <p:nvSpPr>
          <p:cNvPr id="3" name="正方形/長方形 2"/>
          <p:cNvSpPr/>
          <p:nvPr/>
        </p:nvSpPr>
        <p:spPr>
          <a:xfrm>
            <a:off x="263347" y="758632"/>
            <a:ext cx="5719554" cy="830997"/>
          </a:xfrm>
          <a:prstGeom prst="rect">
            <a:avLst/>
          </a:prstGeom>
          <a:solidFill>
            <a:schemeClr val="tx1"/>
          </a:solidFill>
          <a:ln>
            <a:noFill/>
          </a:ln>
        </p:spPr>
        <p:txBody>
          <a:bodyPr wrap="square">
            <a:spAutoFit/>
          </a:bodyPr>
          <a:lstStyle/>
          <a:p>
            <a:r>
              <a:rPr lang="ja-JP" altLang="ja-JP" sz="4800" dirty="0">
                <a:solidFill>
                  <a:srgbClr val="FFFFFF"/>
                </a:solidFill>
                <a:latin typeface="Yu Gothic" panose="020B0400000000000000" pitchFamily="34" charset="-128"/>
                <a:ea typeface="Yu Gothic" panose="020B0400000000000000" pitchFamily="34" charset="-128"/>
              </a:rPr>
              <a:t>消費者ホットライン</a:t>
            </a:r>
            <a:endParaRPr lang="ja-JP" altLang="ja-JP" sz="4800" b="1" dirty="0">
              <a:solidFill>
                <a:srgbClr val="FFFFFF"/>
              </a:solidFill>
              <a:latin typeface="Yu Gothic" panose="020B0400000000000000" pitchFamily="34" charset="-128"/>
              <a:ea typeface="Yu Gothic" panose="020B0400000000000000" pitchFamily="34" charset="-128"/>
            </a:endParaRPr>
          </a:p>
        </p:txBody>
      </p:sp>
      <p:sp>
        <p:nvSpPr>
          <p:cNvPr id="5" name="正方形/長方形 4"/>
          <p:cNvSpPr/>
          <p:nvPr/>
        </p:nvSpPr>
        <p:spPr>
          <a:xfrm>
            <a:off x="296625" y="2094568"/>
            <a:ext cx="8500292" cy="707886"/>
          </a:xfrm>
          <a:prstGeom prst="rect">
            <a:avLst/>
          </a:prstGeom>
        </p:spPr>
        <p:txBody>
          <a:bodyPr wrap="square">
            <a:spAutoFit/>
          </a:bodyPr>
          <a:lstStyle/>
          <a:p>
            <a:pPr algn="ctr"/>
            <a:r>
              <a:rPr lang="en-US" altLang="ja-JP" sz="2800" b="1" dirty="0">
                <a:solidFill>
                  <a:srgbClr val="FF0000"/>
                </a:solidFill>
                <a:latin typeface="Yu Gothic" panose="020B0400000000000000" pitchFamily="34" charset="-128"/>
                <a:ea typeface="Yu Gothic" panose="020B0400000000000000" pitchFamily="34" charset="-128"/>
              </a:rPr>
              <a:t>Tel☎️</a:t>
            </a:r>
            <a:r>
              <a:rPr lang="ja-JP" altLang="ja-JP" sz="2800" b="1" dirty="0">
                <a:solidFill>
                  <a:srgbClr val="FF0000"/>
                </a:solidFill>
                <a:latin typeface="Yu Gothic" panose="020B0400000000000000" pitchFamily="34" charset="-128"/>
                <a:ea typeface="Yu Gothic" panose="020B0400000000000000" pitchFamily="34" charset="-128"/>
              </a:rPr>
              <a:t>：</a:t>
            </a:r>
            <a:r>
              <a:rPr lang="ja-JP" altLang="en-US" sz="4000" b="1" dirty="0">
                <a:solidFill>
                  <a:srgbClr val="FF0000"/>
                </a:solidFill>
                <a:latin typeface="Yu Gothic" panose="020B0400000000000000" pitchFamily="34" charset="-128"/>
                <a:ea typeface="Yu Gothic" panose="020B0400000000000000" pitchFamily="34" charset="-128"/>
              </a:rPr>
              <a:t>０８２－２２３－６１１１</a:t>
            </a:r>
            <a:endParaRPr lang="ja-JP" altLang="ja-JP" sz="4000" b="1" dirty="0">
              <a:solidFill>
                <a:srgbClr val="FF0000"/>
              </a:solidFill>
              <a:latin typeface="Yu Gothic" panose="020B0400000000000000" pitchFamily="34" charset="-128"/>
              <a:ea typeface="Yu Gothic" panose="020B0400000000000000" pitchFamily="34" charset="-128"/>
            </a:endParaRPr>
          </a:p>
        </p:txBody>
      </p:sp>
      <p:sp>
        <p:nvSpPr>
          <p:cNvPr id="2" name="正方形/長方形 1"/>
          <p:cNvSpPr/>
          <p:nvPr/>
        </p:nvSpPr>
        <p:spPr>
          <a:xfrm>
            <a:off x="5990357" y="791547"/>
            <a:ext cx="2755507" cy="769441"/>
          </a:xfrm>
          <a:prstGeom prst="rect">
            <a:avLst/>
          </a:prstGeom>
          <a:ln w="57150" cmpd="sng">
            <a:solidFill>
              <a:srgbClr val="000000"/>
            </a:solidFill>
          </a:ln>
        </p:spPr>
        <p:txBody>
          <a:bodyPr wrap="none">
            <a:spAutoFit/>
          </a:bodyPr>
          <a:lstStyle/>
          <a:p>
            <a:r>
              <a:rPr lang="en-US" altLang="ja-JP" sz="4400" dirty="0">
                <a:latin typeface="Yu Gothic" panose="020B0400000000000000" pitchFamily="34" charset="-128"/>
                <a:ea typeface="Yu Gothic" panose="020B0400000000000000" pitchFamily="34" charset="-128"/>
              </a:rPr>
              <a:t>Tel:</a:t>
            </a:r>
            <a:r>
              <a:rPr lang="ja-JP" altLang="ja-JP" sz="4400" b="1" dirty="0">
                <a:latin typeface="Yu Gothic" panose="020B0400000000000000" pitchFamily="34" charset="-128"/>
                <a:ea typeface="Yu Gothic" panose="020B0400000000000000" pitchFamily="34" charset="-128"/>
              </a:rPr>
              <a:t>１８８</a:t>
            </a:r>
          </a:p>
        </p:txBody>
      </p:sp>
    </p:spTree>
    <p:extLst>
      <p:ext uri="{BB962C8B-B14F-4D97-AF65-F5344CB8AC3E}">
        <p14:creationId xmlns:p14="http://schemas.microsoft.com/office/powerpoint/2010/main" val="2377758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46174" y="230296"/>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en-US" dirty="0">
                <a:solidFill>
                  <a:srgbClr val="70AD47"/>
                </a:solidFill>
                <a:latin typeface="Yu Gothic" panose="020B0400000000000000" pitchFamily="34" charset="-128"/>
                <a:ea typeface="Yu Gothic" panose="020B0400000000000000" pitchFamily="34" charset="-128"/>
              </a:rPr>
              <a:t>５－３</a:t>
            </a:r>
            <a:r>
              <a:rPr lang="ja-JP" altLang="ja-JP" dirty="0">
                <a:solidFill>
                  <a:srgbClr val="70AD47"/>
                </a:solidFill>
                <a:latin typeface="Yu Gothic" panose="020B0400000000000000" pitchFamily="34" charset="-128"/>
                <a:ea typeface="Yu Gothic" panose="020B0400000000000000" pitchFamily="34" charset="-128"/>
              </a:rPr>
              <a:t>　まとめ</a:t>
            </a:r>
          </a:p>
        </p:txBody>
      </p:sp>
      <p:sp>
        <p:nvSpPr>
          <p:cNvPr id="6" name="テキスト ボックス 5">
            <a:extLst>
              <a:ext uri="{FF2B5EF4-FFF2-40B4-BE49-F238E27FC236}">
                <a16:creationId xmlns="" xmlns:a16="http://schemas.microsoft.com/office/drawing/2014/main" id="{28B432B8-6924-4AA1-A14A-3FA776ACF4C0}"/>
              </a:ext>
            </a:extLst>
          </p:cNvPr>
          <p:cNvSpPr txBox="1"/>
          <p:nvPr/>
        </p:nvSpPr>
        <p:spPr>
          <a:xfrm>
            <a:off x="374100" y="1183678"/>
            <a:ext cx="8334403" cy="2169825"/>
          </a:xfrm>
          <a:prstGeom prst="rect">
            <a:avLst/>
          </a:prstGeom>
          <a:noFill/>
        </p:spPr>
        <p:txBody>
          <a:bodyPr wrap="square" anchor="ctr">
            <a:spAutoFit/>
          </a:bodyPr>
          <a:lstStyle/>
          <a:p>
            <a:pPr>
              <a:lnSpc>
                <a:spcPct val="150000"/>
              </a:lnSpc>
            </a:pPr>
            <a:r>
              <a:rPr lang="ja-JP" altLang="en-US" dirty="0">
                <a:latin typeface="+mn-ea"/>
                <a:cs typeface="Arial" panose="020B0604020202020204" pitchFamily="34" charset="0"/>
              </a:rPr>
              <a:t>契約は、口頭であってもお互いの意思表示が合致することによって成立する。</a:t>
            </a:r>
            <a:endParaRPr lang="en-US" altLang="ja-JP" dirty="0">
              <a:latin typeface="+mn-ea"/>
              <a:cs typeface="Arial" panose="020B0604020202020204" pitchFamily="34" charset="0"/>
            </a:endParaRPr>
          </a:p>
          <a:p>
            <a:pPr>
              <a:lnSpc>
                <a:spcPct val="150000"/>
              </a:lnSpc>
            </a:pPr>
            <a:r>
              <a:rPr lang="ja-JP" altLang="en-US" sz="1800" dirty="0">
                <a:solidFill>
                  <a:schemeClr val="tx1"/>
                </a:solidFill>
                <a:latin typeface="+mn-ea"/>
                <a:cs typeface="Arial" panose="020B0604020202020204" pitchFamily="34" charset="0"/>
              </a:rPr>
              <a:t>契約が成立すると</a:t>
            </a:r>
            <a:r>
              <a:rPr lang="ja-JP" altLang="en-US" sz="1800" dirty="0">
                <a:latin typeface="+mn-ea"/>
                <a:cs typeface="Arial" panose="020B0604020202020204" pitchFamily="34" charset="0"/>
              </a:rPr>
              <a:t>、</a:t>
            </a:r>
            <a:r>
              <a:rPr lang="ja-JP" altLang="en-US" sz="1800" dirty="0">
                <a:solidFill>
                  <a:schemeClr val="tx1"/>
                </a:solidFill>
                <a:latin typeface="+mn-ea"/>
                <a:cs typeface="Arial" panose="020B0604020202020204" pitchFamily="34" charset="0"/>
              </a:rPr>
              <a:t>お互いがその内容を守る義務が発生し、勝手に契約を解除できなくなる。契約をする前には、</a:t>
            </a:r>
            <a:endParaRPr lang="en-US" altLang="ja-JP" sz="1800" dirty="0">
              <a:solidFill>
                <a:schemeClr val="tx1"/>
              </a:solidFill>
              <a:latin typeface="+mn-ea"/>
              <a:cs typeface="Arial" panose="020B0604020202020204" pitchFamily="34" charset="0"/>
            </a:endParaRPr>
          </a:p>
          <a:p>
            <a:pPr>
              <a:lnSpc>
                <a:spcPct val="150000"/>
              </a:lnSpc>
            </a:pPr>
            <a:r>
              <a:rPr lang="ja-JP" altLang="en-US" sz="1800" b="1" dirty="0">
                <a:solidFill>
                  <a:schemeClr val="tx1"/>
                </a:solidFill>
                <a:latin typeface="+mn-ea"/>
                <a:cs typeface="Arial" panose="020B0604020202020204" pitchFamily="34" charset="0"/>
              </a:rPr>
              <a:t>「①その商品が必要かどうか」、「②支払いができるか」、</a:t>
            </a:r>
            <a:endParaRPr lang="en-US" altLang="ja-JP" sz="1800" b="1" dirty="0">
              <a:solidFill>
                <a:schemeClr val="tx1"/>
              </a:solidFill>
              <a:latin typeface="+mn-ea"/>
              <a:cs typeface="Arial" panose="020B0604020202020204" pitchFamily="34" charset="0"/>
            </a:endParaRPr>
          </a:p>
          <a:p>
            <a:pPr>
              <a:lnSpc>
                <a:spcPct val="150000"/>
              </a:lnSpc>
            </a:pPr>
            <a:r>
              <a:rPr lang="ja-JP" altLang="en-US" sz="1800" b="1" dirty="0">
                <a:solidFill>
                  <a:schemeClr val="tx1"/>
                </a:solidFill>
                <a:latin typeface="+mn-ea"/>
                <a:cs typeface="Arial" panose="020B0604020202020204" pitchFamily="34" charset="0"/>
              </a:rPr>
              <a:t>「③契約の条件はどうなっているか」</a:t>
            </a:r>
            <a:r>
              <a:rPr lang="ja-JP" altLang="en-US" sz="1800" dirty="0">
                <a:solidFill>
                  <a:schemeClr val="tx1"/>
                </a:solidFill>
                <a:latin typeface="+mn-ea"/>
                <a:cs typeface="Arial" panose="020B0604020202020204" pitchFamily="34" charset="0"/>
              </a:rPr>
              <a:t>をよく考える！</a:t>
            </a:r>
            <a:endParaRPr lang="en-US" altLang="ja-JP" sz="1800" dirty="0">
              <a:solidFill>
                <a:schemeClr val="tx1"/>
              </a:solidFill>
              <a:latin typeface="+mn-ea"/>
              <a:cs typeface="Arial" panose="020B0604020202020204" pitchFamily="34" charset="0"/>
            </a:endParaRPr>
          </a:p>
        </p:txBody>
      </p:sp>
      <p:sp>
        <p:nvSpPr>
          <p:cNvPr id="5" name="テキスト ボックス 4">
            <a:extLst>
              <a:ext uri="{FF2B5EF4-FFF2-40B4-BE49-F238E27FC236}">
                <a16:creationId xmlns="" xmlns:a16="http://schemas.microsoft.com/office/drawing/2014/main" id="{43622D27-55E5-46B7-B3B7-DC3528656727}"/>
              </a:ext>
            </a:extLst>
          </p:cNvPr>
          <p:cNvSpPr txBox="1"/>
          <p:nvPr/>
        </p:nvSpPr>
        <p:spPr>
          <a:xfrm>
            <a:off x="1139303" y="4114752"/>
            <a:ext cx="7816011" cy="2585323"/>
          </a:xfrm>
          <a:prstGeom prst="rect">
            <a:avLst/>
          </a:prstGeom>
          <a:noFill/>
        </p:spPr>
        <p:txBody>
          <a:bodyPr wrap="square" anchor="ctr">
            <a:spAutoFit/>
          </a:bodyPr>
          <a:lstStyle/>
          <a:p>
            <a:pPr>
              <a:lnSpc>
                <a:spcPct val="150000"/>
              </a:lnSpc>
            </a:pPr>
            <a:r>
              <a:rPr lang="ja-JP" altLang="en-US" dirty="0"/>
              <a:t>消費者トラブルになりやすい取引には、一定期間内であれば契約した人が無条件で解約できる制度として、クーリング・オフがある。</a:t>
            </a:r>
            <a:endParaRPr lang="ja-JP" altLang="ja-JP" dirty="0"/>
          </a:p>
          <a:p>
            <a:pPr>
              <a:lnSpc>
                <a:spcPct val="150000"/>
              </a:lnSpc>
            </a:pPr>
            <a:r>
              <a:rPr lang="ja-JP" altLang="en-US" dirty="0"/>
              <a:t>クーリング・オフが適用できる期間は決まっているので、</a:t>
            </a:r>
            <a:endParaRPr lang="en-US" altLang="ja-JP" dirty="0"/>
          </a:p>
          <a:p>
            <a:pPr>
              <a:lnSpc>
                <a:spcPct val="150000"/>
              </a:lnSpc>
            </a:pPr>
            <a:r>
              <a:rPr lang="ja-JP" altLang="en-US" dirty="0"/>
              <a:t>必要のない契約をしてしまったと思ったら、早めに通知する。</a:t>
            </a:r>
            <a:endParaRPr lang="en-US" altLang="ja-JP" dirty="0"/>
          </a:p>
          <a:p>
            <a:pPr>
              <a:lnSpc>
                <a:spcPct val="150000"/>
              </a:lnSpc>
            </a:pPr>
            <a:r>
              <a:rPr lang="ja-JP" altLang="en-US" dirty="0"/>
              <a:t>また、クーリング・オフの期間が過ぎても、他に解決方法がないか、</a:t>
            </a:r>
            <a:endParaRPr lang="en-US" altLang="ja-JP" dirty="0"/>
          </a:p>
          <a:p>
            <a:pPr>
              <a:lnSpc>
                <a:spcPct val="150000"/>
              </a:lnSpc>
            </a:pPr>
            <a:r>
              <a:rPr lang="ja-JP" altLang="en-US" dirty="0"/>
              <a:t>一緒に考えてくれるので、直ぐに諦めずに，消費生活相談窓口へ相談を！</a:t>
            </a:r>
            <a:endParaRPr lang="en-US" altLang="ja-JP" dirty="0"/>
          </a:p>
        </p:txBody>
      </p:sp>
      <p:sp>
        <p:nvSpPr>
          <p:cNvPr id="8" name="テキスト ボックス 7">
            <a:extLst>
              <a:ext uri="{FF2B5EF4-FFF2-40B4-BE49-F238E27FC236}">
                <a16:creationId xmlns="" xmlns:a16="http://schemas.microsoft.com/office/drawing/2014/main" id="{B48B165B-B126-304C-AFE8-5B725578BE9E}"/>
              </a:ext>
            </a:extLst>
          </p:cNvPr>
          <p:cNvSpPr txBox="1"/>
          <p:nvPr/>
        </p:nvSpPr>
        <p:spPr>
          <a:xfrm>
            <a:off x="199222" y="1170366"/>
            <a:ext cx="8756092" cy="2278477"/>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11" name="テキスト ボックス 10">
            <a:extLst>
              <a:ext uri="{FF2B5EF4-FFF2-40B4-BE49-F238E27FC236}">
                <a16:creationId xmlns="" xmlns:a16="http://schemas.microsoft.com/office/drawing/2014/main" id="{B48B165B-B126-304C-AFE8-5B725578BE9E}"/>
              </a:ext>
            </a:extLst>
          </p:cNvPr>
          <p:cNvSpPr txBox="1"/>
          <p:nvPr/>
        </p:nvSpPr>
        <p:spPr>
          <a:xfrm>
            <a:off x="175436" y="4065152"/>
            <a:ext cx="8779878" cy="2720477"/>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12" name="正方形/長方形 11"/>
          <p:cNvSpPr/>
          <p:nvPr/>
        </p:nvSpPr>
        <p:spPr>
          <a:xfrm>
            <a:off x="179366" y="768841"/>
            <a:ext cx="2191657" cy="425758"/>
          </a:xfrm>
          <a:prstGeom prst="rect">
            <a:avLst/>
          </a:prstGeom>
          <a:solidFill>
            <a:srgbClr val="70AD47"/>
          </a:solidFill>
        </p:spPr>
        <p:txBody>
          <a:bodyPr wrap="square">
            <a:spAutoFit/>
          </a:bodyPr>
          <a:lstStyle/>
          <a:p>
            <a:pPr>
              <a:lnSpc>
                <a:spcPct val="110000"/>
              </a:lnSpc>
            </a:pPr>
            <a:r>
              <a:rPr lang="en-US" altLang="ja-JP" sz="2000" b="1" dirty="0">
                <a:solidFill>
                  <a:srgbClr val="FFFFFF"/>
                </a:solidFill>
              </a:rPr>
              <a:t>1</a:t>
            </a:r>
            <a:r>
              <a:rPr lang="ja-JP" altLang="en-US" sz="2000" b="1" dirty="0">
                <a:solidFill>
                  <a:srgbClr val="FFFFFF"/>
                </a:solidFill>
              </a:rPr>
              <a:t>　契約</a:t>
            </a:r>
            <a:endParaRPr lang="en-US" altLang="ja-JP" sz="2000" b="1" dirty="0">
              <a:solidFill>
                <a:srgbClr val="FFFFFF"/>
              </a:solidFill>
            </a:endParaRPr>
          </a:p>
        </p:txBody>
      </p:sp>
      <p:sp>
        <p:nvSpPr>
          <p:cNvPr id="13" name="正方形/長方形 12"/>
          <p:cNvSpPr/>
          <p:nvPr/>
        </p:nvSpPr>
        <p:spPr>
          <a:xfrm>
            <a:off x="159657" y="3658318"/>
            <a:ext cx="2881086" cy="425758"/>
          </a:xfrm>
          <a:prstGeom prst="rect">
            <a:avLst/>
          </a:prstGeom>
          <a:solidFill>
            <a:srgbClr val="70AD47"/>
          </a:solidFill>
        </p:spPr>
        <p:txBody>
          <a:bodyPr wrap="square">
            <a:spAutoFit/>
          </a:bodyPr>
          <a:lstStyle/>
          <a:p>
            <a:pPr>
              <a:lnSpc>
                <a:spcPct val="110000"/>
              </a:lnSpc>
            </a:pPr>
            <a:r>
              <a:rPr lang="ja-JP" altLang="en-US" sz="2000" b="1" dirty="0">
                <a:solidFill>
                  <a:srgbClr val="FFFFFF"/>
                </a:solidFill>
              </a:rPr>
              <a:t>２　クーリング・オフ</a:t>
            </a:r>
            <a:endParaRPr lang="en-US" altLang="ja-JP" sz="2000" b="1" dirty="0">
              <a:solidFill>
                <a:srgbClr val="FFFFFF"/>
              </a:solidFill>
            </a:endParaRPr>
          </a:p>
        </p:txBody>
      </p:sp>
      <p:pic>
        <p:nvPicPr>
          <p:cNvPr id="14" name="図 13" descr="記号 が含まれている画像&#10;&#10;自動的に生成された説明">
            <a:extLst>
              <a:ext uri="{FF2B5EF4-FFF2-40B4-BE49-F238E27FC236}">
                <a16:creationId xmlns="" xmlns:a16="http://schemas.microsoft.com/office/drawing/2014/main" id="{E510A478-AFF6-C047-81C7-72D744328D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87" t="5267" r="6616" b="33983"/>
          <a:stretch/>
        </p:blipFill>
        <p:spPr>
          <a:xfrm>
            <a:off x="6564621" y="2217503"/>
            <a:ext cx="1676066" cy="1178217"/>
          </a:xfrm>
          <a:prstGeom prst="rect">
            <a:avLst/>
          </a:prstGeom>
        </p:spPr>
      </p:pic>
      <p:pic>
        <p:nvPicPr>
          <p:cNvPr id="15" name="図 14" descr="smartphone_talk03_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74" y="5123347"/>
            <a:ext cx="1083376" cy="1578429"/>
          </a:xfrm>
          <a:prstGeom prst="rect">
            <a:avLst/>
          </a:prstGeom>
        </p:spPr>
      </p:pic>
    </p:spTree>
    <p:extLst>
      <p:ext uri="{BB962C8B-B14F-4D97-AF65-F5344CB8AC3E}">
        <p14:creationId xmlns:p14="http://schemas.microsoft.com/office/powerpoint/2010/main" val="171277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message_hairanaiden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405" y="1145463"/>
            <a:ext cx="2564990" cy="2371191"/>
          </a:xfrm>
          <a:prstGeom prst="rect">
            <a:avLst/>
          </a:prstGeom>
        </p:spPr>
      </p:pic>
      <p:sp>
        <p:nvSpPr>
          <p:cNvPr id="16" name="正方形/長方形 15"/>
          <p:cNvSpPr/>
          <p:nvPr/>
        </p:nvSpPr>
        <p:spPr>
          <a:xfrm>
            <a:off x="6488327" y="2851210"/>
            <a:ext cx="2685417" cy="63498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5840215"/>
            <a:ext cx="9144000" cy="10177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168180"/>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en-US" dirty="0">
                <a:solidFill>
                  <a:srgbClr val="70AD47"/>
                </a:solidFill>
                <a:latin typeface="Yu Gothic" panose="020B0400000000000000" pitchFamily="34" charset="-128"/>
                <a:ea typeface="Yu Gothic" panose="020B0400000000000000" pitchFamily="34" charset="-128"/>
              </a:rPr>
              <a:t>５－３</a:t>
            </a:r>
            <a:r>
              <a:rPr lang="ja-JP" altLang="ja-JP" dirty="0">
                <a:solidFill>
                  <a:srgbClr val="70AD47"/>
                </a:solidFill>
                <a:latin typeface="Yu Gothic" panose="020B0400000000000000" pitchFamily="34" charset="-128"/>
                <a:ea typeface="Yu Gothic" panose="020B0400000000000000" pitchFamily="34" charset="-128"/>
              </a:rPr>
              <a:t>　まとめ</a:t>
            </a:r>
          </a:p>
        </p:txBody>
      </p:sp>
      <p:sp>
        <p:nvSpPr>
          <p:cNvPr id="6" name="テキスト ボックス 5">
            <a:extLst>
              <a:ext uri="{FF2B5EF4-FFF2-40B4-BE49-F238E27FC236}">
                <a16:creationId xmlns="" xmlns:a16="http://schemas.microsoft.com/office/drawing/2014/main" id="{28B432B8-6924-4AA1-A14A-3FA776ACF4C0}"/>
              </a:ext>
            </a:extLst>
          </p:cNvPr>
          <p:cNvSpPr txBox="1"/>
          <p:nvPr/>
        </p:nvSpPr>
        <p:spPr>
          <a:xfrm>
            <a:off x="269545" y="1442450"/>
            <a:ext cx="8779878" cy="1731243"/>
          </a:xfrm>
          <a:prstGeom prst="rect">
            <a:avLst/>
          </a:prstGeom>
          <a:noFill/>
        </p:spPr>
        <p:txBody>
          <a:bodyPr wrap="square">
            <a:spAutoFit/>
          </a:bodyPr>
          <a:lstStyle/>
          <a:p>
            <a:pPr>
              <a:lnSpc>
                <a:spcPct val="150000"/>
              </a:lnSpc>
            </a:pPr>
            <a:r>
              <a:rPr lang="ja-JP" altLang="en-US" dirty="0"/>
              <a:t>トラブルに巻き込まれないよう、</a:t>
            </a:r>
            <a:endParaRPr lang="en-US" altLang="ja-JP" dirty="0"/>
          </a:p>
          <a:p>
            <a:pPr>
              <a:lnSpc>
                <a:spcPct val="150000"/>
              </a:lnSpc>
            </a:pPr>
            <a:r>
              <a:rPr lang="ja-JP" altLang="en-US" sz="1800" dirty="0"/>
              <a:t>・「必ず</a:t>
            </a:r>
            <a:r>
              <a:rPr lang="ja-JP" altLang="en-US" dirty="0"/>
              <a:t>儲かる」</a:t>
            </a:r>
            <a:r>
              <a:rPr lang="ja-JP" altLang="en-US" sz="1800" dirty="0"/>
              <a:t>「簡単に儲かる」「内緒にして」「借金して契約」</a:t>
            </a:r>
            <a:endParaRPr lang="en-US" altLang="ja-JP" sz="1800" dirty="0"/>
          </a:p>
          <a:p>
            <a:pPr>
              <a:lnSpc>
                <a:spcPct val="150000"/>
              </a:lnSpc>
            </a:pPr>
            <a:r>
              <a:rPr lang="ja-JP" altLang="en-US" sz="1800" dirty="0"/>
              <a:t>という勧誘の手口には要注意。</a:t>
            </a:r>
            <a:endParaRPr lang="en-US" altLang="ja-JP" sz="1800" dirty="0"/>
          </a:p>
          <a:p>
            <a:pPr>
              <a:lnSpc>
                <a:spcPct val="150000"/>
              </a:lnSpc>
            </a:pPr>
            <a:r>
              <a:rPr lang="ja-JP" altLang="en-US" dirty="0"/>
              <a:t>・誘われても「毅然とした態度で断る」</a:t>
            </a:r>
            <a:r>
              <a:rPr lang="ja-JP" altLang="en-US" sz="1800" dirty="0"/>
              <a:t>「少しでも怪しいと感じたら行かない」。</a:t>
            </a:r>
            <a:endParaRPr lang="en-US" altLang="ja-JP" sz="1800" dirty="0"/>
          </a:p>
        </p:txBody>
      </p:sp>
      <p:sp>
        <p:nvSpPr>
          <p:cNvPr id="5" name="テキスト ボックス 4">
            <a:extLst>
              <a:ext uri="{FF2B5EF4-FFF2-40B4-BE49-F238E27FC236}">
                <a16:creationId xmlns="" xmlns:a16="http://schemas.microsoft.com/office/drawing/2014/main" id="{43622D27-55E5-46B7-B3B7-DC3528656727}"/>
              </a:ext>
            </a:extLst>
          </p:cNvPr>
          <p:cNvSpPr txBox="1"/>
          <p:nvPr/>
        </p:nvSpPr>
        <p:spPr>
          <a:xfrm>
            <a:off x="1629762" y="4769381"/>
            <a:ext cx="7261268" cy="1315745"/>
          </a:xfrm>
          <a:prstGeom prst="rect">
            <a:avLst/>
          </a:prstGeom>
          <a:noFill/>
        </p:spPr>
        <p:txBody>
          <a:bodyPr wrap="square">
            <a:spAutoFit/>
          </a:bodyPr>
          <a:lstStyle/>
          <a:p>
            <a:pPr>
              <a:lnSpc>
                <a:spcPct val="150000"/>
              </a:lnSpc>
            </a:pPr>
            <a:r>
              <a:rPr lang="ja-JP" altLang="en-US" sz="1800" dirty="0"/>
              <a:t>契約するつもりがない場合は、断る意思を相手にはっきり伝える。</a:t>
            </a:r>
            <a:endParaRPr lang="en-US" altLang="ja-JP" sz="1800" dirty="0"/>
          </a:p>
          <a:p>
            <a:pPr>
              <a:lnSpc>
                <a:spcPct val="150000"/>
              </a:lnSpc>
            </a:pPr>
            <a:r>
              <a:rPr kumimoji="1" lang="ja-JP" altLang="en-US" dirty="0"/>
              <a:t>断るときは、声だけではなく、視線・表情も意識し、毅然と短くきっぱり断る。</a:t>
            </a:r>
          </a:p>
        </p:txBody>
      </p:sp>
      <p:sp>
        <p:nvSpPr>
          <p:cNvPr id="2" name="正方形/長方形 1"/>
          <p:cNvSpPr/>
          <p:nvPr/>
        </p:nvSpPr>
        <p:spPr>
          <a:xfrm>
            <a:off x="175202" y="727430"/>
            <a:ext cx="2191657" cy="425758"/>
          </a:xfrm>
          <a:prstGeom prst="rect">
            <a:avLst/>
          </a:prstGeom>
          <a:solidFill>
            <a:srgbClr val="70AD47"/>
          </a:solidFill>
        </p:spPr>
        <p:txBody>
          <a:bodyPr wrap="square">
            <a:spAutoFit/>
          </a:bodyPr>
          <a:lstStyle/>
          <a:p>
            <a:pPr>
              <a:lnSpc>
                <a:spcPct val="110000"/>
              </a:lnSpc>
            </a:pPr>
            <a:r>
              <a:rPr lang="ja-JP" altLang="en-US" sz="2000" b="1" dirty="0">
                <a:solidFill>
                  <a:srgbClr val="FFFFFF"/>
                </a:solidFill>
              </a:rPr>
              <a:t>３　マルチ商法</a:t>
            </a:r>
            <a:endParaRPr lang="en-US" altLang="ja-JP" sz="2000" b="1" dirty="0">
              <a:solidFill>
                <a:srgbClr val="FFFFFF"/>
              </a:solidFill>
            </a:endParaRPr>
          </a:p>
        </p:txBody>
      </p:sp>
      <p:sp>
        <p:nvSpPr>
          <p:cNvPr id="10" name="テキスト ボックス 9">
            <a:extLst>
              <a:ext uri="{FF2B5EF4-FFF2-40B4-BE49-F238E27FC236}">
                <a16:creationId xmlns="" xmlns:a16="http://schemas.microsoft.com/office/drawing/2014/main" id="{B48B165B-B126-304C-AFE8-5B725578BE9E}"/>
              </a:ext>
            </a:extLst>
          </p:cNvPr>
          <p:cNvSpPr txBox="1"/>
          <p:nvPr/>
        </p:nvSpPr>
        <p:spPr>
          <a:xfrm>
            <a:off x="183724" y="1155778"/>
            <a:ext cx="8779878" cy="2342867"/>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12" name="テキスト ボックス 11">
            <a:extLst>
              <a:ext uri="{FF2B5EF4-FFF2-40B4-BE49-F238E27FC236}">
                <a16:creationId xmlns="" xmlns:a16="http://schemas.microsoft.com/office/drawing/2014/main" id="{B48B165B-B126-304C-AFE8-5B725578BE9E}"/>
              </a:ext>
            </a:extLst>
          </p:cNvPr>
          <p:cNvSpPr txBox="1"/>
          <p:nvPr/>
        </p:nvSpPr>
        <p:spPr>
          <a:xfrm>
            <a:off x="206565" y="4528526"/>
            <a:ext cx="8779878" cy="2067583"/>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13" name="正方形/長方形 12"/>
          <p:cNvSpPr/>
          <p:nvPr/>
        </p:nvSpPr>
        <p:spPr>
          <a:xfrm>
            <a:off x="190787" y="4094987"/>
            <a:ext cx="4267199" cy="425758"/>
          </a:xfrm>
          <a:prstGeom prst="rect">
            <a:avLst/>
          </a:prstGeom>
          <a:solidFill>
            <a:srgbClr val="70AD47"/>
          </a:solidFill>
        </p:spPr>
        <p:txBody>
          <a:bodyPr wrap="square">
            <a:spAutoFit/>
          </a:bodyPr>
          <a:lstStyle/>
          <a:p>
            <a:pPr>
              <a:lnSpc>
                <a:spcPct val="110000"/>
              </a:lnSpc>
            </a:pPr>
            <a:r>
              <a:rPr lang="ja-JP" altLang="en-US" sz="2000" b="1" dirty="0">
                <a:solidFill>
                  <a:srgbClr val="FFFFFF"/>
                </a:solidFill>
              </a:rPr>
              <a:t>４　キャッチセールスや訪問販売</a:t>
            </a:r>
            <a:endParaRPr lang="en-US" altLang="ja-JP" sz="2000" b="1" dirty="0">
              <a:solidFill>
                <a:srgbClr val="FFFFFF"/>
              </a:solidFill>
            </a:endParaRPr>
          </a:p>
        </p:txBody>
      </p:sp>
      <p:pic>
        <p:nvPicPr>
          <p:cNvPr id="14" name="図 13" descr="okotowari_shimasu_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362" y="4657064"/>
            <a:ext cx="1422400" cy="1729361"/>
          </a:xfrm>
          <a:prstGeom prst="rect">
            <a:avLst/>
          </a:prstGeom>
        </p:spPr>
      </p:pic>
    </p:spTree>
    <p:extLst>
      <p:ext uri="{BB962C8B-B14F-4D97-AF65-F5344CB8AC3E}">
        <p14:creationId xmlns:p14="http://schemas.microsoft.com/office/powerpoint/2010/main" val="3797014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46425FD0-ED8D-4D88-925E-15834F877D73}"/>
              </a:ext>
            </a:extLst>
          </p:cNvPr>
          <p:cNvSpPr txBox="1"/>
          <p:nvPr/>
        </p:nvSpPr>
        <p:spPr>
          <a:xfrm>
            <a:off x="652141" y="2114163"/>
            <a:ext cx="7845638"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gn="ctr">
              <a:lnSpc>
                <a:spcPct val="150000"/>
              </a:lnSpc>
            </a:pPr>
            <a:r>
              <a:rPr lang="ja-JP" altLang="en-US" sz="2000" dirty="0">
                <a:latin typeface="Yu Gothic Medium" panose="020B0400000000000000" pitchFamily="34" charset="-128"/>
                <a:ea typeface="Yu Gothic Medium" panose="020B0400000000000000" pitchFamily="34" charset="-128"/>
              </a:rPr>
              <a:t>困ったときや不安に感じたときは、家族や周りの人、</a:t>
            </a:r>
            <a:endParaRPr lang="en-US" altLang="ja-JP" sz="2000" dirty="0">
              <a:latin typeface="Yu Gothic Medium" panose="020B0400000000000000" pitchFamily="34" charset="-128"/>
              <a:ea typeface="Yu Gothic Medium" panose="020B0400000000000000" pitchFamily="34" charset="-128"/>
            </a:endParaRPr>
          </a:p>
          <a:p>
            <a:pPr algn="ctr">
              <a:lnSpc>
                <a:spcPct val="100000"/>
              </a:lnSpc>
            </a:pPr>
            <a:r>
              <a:rPr lang="ja-JP" altLang="en-US" sz="2000" dirty="0">
                <a:latin typeface="Yu Gothic Medium" panose="020B0400000000000000" pitchFamily="34" charset="-128"/>
                <a:ea typeface="Yu Gothic Medium" panose="020B0400000000000000" pitchFamily="34" charset="-128"/>
              </a:rPr>
              <a:t>消費生活相談窓口などに相談しましょう。</a:t>
            </a:r>
            <a:endParaRPr lang="en-US" altLang="ja-JP" sz="2000" dirty="0">
              <a:latin typeface="Yu Gothic Medium" panose="020B0400000000000000" pitchFamily="34" charset="-128"/>
              <a:ea typeface="Yu Gothic Medium" panose="020B0400000000000000" pitchFamily="34" charset="-128"/>
            </a:endParaRPr>
          </a:p>
        </p:txBody>
      </p:sp>
      <p:pic>
        <p:nvPicPr>
          <p:cNvPr id="5" name="図 4" descr="shisen_kowa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9850" y="329945"/>
            <a:ext cx="1489350" cy="1641157"/>
          </a:xfrm>
          <a:prstGeom prst="rect">
            <a:avLst/>
          </a:prstGeom>
        </p:spPr>
      </p:pic>
      <p:pic>
        <p:nvPicPr>
          <p:cNvPr id="7" name="図 6" descr="kodomo_denwa_soud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899" y="120645"/>
            <a:ext cx="2000009" cy="1935009"/>
          </a:xfrm>
          <a:prstGeom prst="rect">
            <a:avLst/>
          </a:prstGeom>
        </p:spPr>
      </p:pic>
      <p:pic>
        <p:nvPicPr>
          <p:cNvPr id="8" name="図 7" descr="medical_nyuuin_money_shinpai_wo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141" y="261463"/>
            <a:ext cx="2000008" cy="1979719"/>
          </a:xfrm>
          <a:prstGeom prst="rect">
            <a:avLst/>
          </a:prstGeom>
        </p:spPr>
      </p:pic>
      <p:sp>
        <p:nvSpPr>
          <p:cNvPr id="2" name="正方形/長方形 1">
            <a:extLst>
              <a:ext uri="{FF2B5EF4-FFF2-40B4-BE49-F238E27FC236}">
                <a16:creationId xmlns="" xmlns:a16="http://schemas.microsoft.com/office/drawing/2014/main" id="{09152142-3736-694A-BFDD-6B2B30FF6151}"/>
              </a:ext>
            </a:extLst>
          </p:cNvPr>
          <p:cNvSpPr/>
          <p:nvPr/>
        </p:nvSpPr>
        <p:spPr>
          <a:xfrm>
            <a:off x="2098311" y="3170552"/>
            <a:ext cx="4972547" cy="923330"/>
          </a:xfrm>
          <a:prstGeom prst="rect">
            <a:avLst/>
          </a:prstGeom>
        </p:spPr>
        <p:txBody>
          <a:bodyPr wrap="square">
            <a:spAutoFit/>
          </a:bodyPr>
          <a:lstStyle/>
          <a:p>
            <a:pPr algn="dist"/>
            <a:r>
              <a:rPr lang="ja-JP" altLang="en-US" sz="4000" b="1" dirty="0">
                <a:solidFill>
                  <a:srgbClr val="FF0000"/>
                </a:solidFill>
                <a:ea typeface="Meiryo UI" panose="020B0604030504040204" pitchFamily="34" charset="-128"/>
                <a:cs typeface="Times New Roman" panose="02020603050405020304" pitchFamily="18" charset="0"/>
              </a:rPr>
              <a:t>まずは</a:t>
            </a:r>
            <a:r>
              <a:rPr lang="ja-JP" altLang="en-US" sz="5400" b="1" dirty="0">
                <a:solidFill>
                  <a:srgbClr val="FF0000"/>
                </a:solidFill>
                <a:ea typeface="Meiryo UI" panose="020B0604030504040204" pitchFamily="34" charset="-128"/>
                <a:cs typeface="Times New Roman" panose="02020603050405020304" pitchFamily="18" charset="0"/>
              </a:rPr>
              <a:t>相談</a:t>
            </a:r>
            <a:r>
              <a:rPr lang="ja-JP" altLang="en-US" sz="4000" b="1" dirty="0">
                <a:solidFill>
                  <a:srgbClr val="FF0000"/>
                </a:solidFill>
                <a:ea typeface="Meiryo UI" panose="020B0604030504040204" pitchFamily="34" charset="-128"/>
                <a:cs typeface="Times New Roman" panose="02020603050405020304" pitchFamily="18" charset="0"/>
              </a:rPr>
              <a:t>から</a:t>
            </a:r>
            <a:r>
              <a:rPr lang="ja-JP" altLang="en-US" sz="4000" dirty="0">
                <a:solidFill>
                  <a:srgbClr val="FF0000"/>
                </a:solidFill>
                <a:ea typeface="Meiryo UI" panose="020B0604030504040204" pitchFamily="34" charset="-128"/>
                <a:cs typeface="Times New Roman" panose="02020603050405020304" pitchFamily="18" charset="0"/>
              </a:rPr>
              <a:t>！</a:t>
            </a:r>
            <a:endParaRPr lang="ja-JP" altLang="en-US" sz="4000" dirty="0">
              <a:solidFill>
                <a:srgbClr val="FF0000"/>
              </a:solidFill>
            </a:endParaRPr>
          </a:p>
        </p:txBody>
      </p:sp>
      <p:sp>
        <p:nvSpPr>
          <p:cNvPr id="9" name="正方形/長方形 8"/>
          <p:cNvSpPr/>
          <p:nvPr/>
        </p:nvSpPr>
        <p:spPr>
          <a:xfrm>
            <a:off x="444058" y="5101600"/>
            <a:ext cx="5719554" cy="830997"/>
          </a:xfrm>
          <a:prstGeom prst="rect">
            <a:avLst/>
          </a:prstGeom>
          <a:solidFill>
            <a:srgbClr val="FF0000"/>
          </a:solidFill>
          <a:ln>
            <a:noFill/>
          </a:ln>
        </p:spPr>
        <p:txBody>
          <a:bodyPr wrap="square">
            <a:spAutoFit/>
          </a:bodyPr>
          <a:lstStyle/>
          <a:p>
            <a:r>
              <a:rPr lang="ja-JP" altLang="ja-JP" sz="4800" dirty="0">
                <a:solidFill>
                  <a:srgbClr val="FFFFFF"/>
                </a:solidFill>
                <a:latin typeface="Yu Gothic" panose="020B0400000000000000" pitchFamily="34" charset="-128"/>
                <a:ea typeface="Yu Gothic" panose="020B0400000000000000" pitchFamily="34" charset="-128"/>
              </a:rPr>
              <a:t>消費者ホットライン</a:t>
            </a:r>
            <a:endParaRPr lang="ja-JP" altLang="ja-JP" sz="4800" b="1" dirty="0">
              <a:solidFill>
                <a:srgbClr val="FFFFFF"/>
              </a:solidFill>
              <a:latin typeface="Yu Gothic" panose="020B0400000000000000" pitchFamily="34" charset="-128"/>
              <a:ea typeface="Yu Gothic" panose="020B0400000000000000" pitchFamily="34" charset="-128"/>
            </a:endParaRPr>
          </a:p>
        </p:txBody>
      </p:sp>
      <p:sp>
        <p:nvSpPr>
          <p:cNvPr id="10" name="正方形/長方形 9"/>
          <p:cNvSpPr/>
          <p:nvPr/>
        </p:nvSpPr>
        <p:spPr>
          <a:xfrm>
            <a:off x="6096235" y="5132377"/>
            <a:ext cx="2853666" cy="769441"/>
          </a:xfrm>
          <a:prstGeom prst="rect">
            <a:avLst/>
          </a:prstGeom>
          <a:solidFill>
            <a:schemeClr val="bg1"/>
          </a:solidFill>
          <a:ln w="57150" cmpd="sng">
            <a:solidFill>
              <a:srgbClr val="FF0000"/>
            </a:solidFill>
          </a:ln>
        </p:spPr>
        <p:txBody>
          <a:bodyPr wrap="none">
            <a:spAutoFit/>
          </a:bodyPr>
          <a:lstStyle/>
          <a:p>
            <a:r>
              <a:rPr lang="en-US" altLang="ja-JP" sz="4400" dirty="0">
                <a:solidFill>
                  <a:srgbClr val="FF0000"/>
                </a:solidFill>
                <a:latin typeface="Yu Gothic" panose="020B0400000000000000" pitchFamily="34" charset="-128"/>
                <a:ea typeface="Yu Gothic" panose="020B0400000000000000" pitchFamily="34" charset="-128"/>
              </a:rPr>
              <a:t>Tel:</a:t>
            </a:r>
            <a:r>
              <a:rPr lang="ja-JP" altLang="ja-JP" sz="4400" b="1" dirty="0">
                <a:solidFill>
                  <a:srgbClr val="FF0000"/>
                </a:solidFill>
                <a:latin typeface="Yu Gothic" panose="020B0400000000000000" pitchFamily="34" charset="-128"/>
                <a:ea typeface="Yu Gothic" panose="020B0400000000000000" pitchFamily="34" charset="-128"/>
              </a:rPr>
              <a:t>１８８</a:t>
            </a:r>
          </a:p>
        </p:txBody>
      </p:sp>
      <p:sp>
        <p:nvSpPr>
          <p:cNvPr id="3" name="テキスト ボックス 2"/>
          <p:cNvSpPr txBox="1"/>
          <p:nvPr/>
        </p:nvSpPr>
        <p:spPr>
          <a:xfrm>
            <a:off x="4109987" y="4521724"/>
            <a:ext cx="4839915" cy="461665"/>
          </a:xfrm>
          <a:prstGeom prst="rect">
            <a:avLst/>
          </a:prstGeom>
          <a:noFill/>
        </p:spPr>
        <p:txBody>
          <a:bodyPr wrap="square" rtlCol="0">
            <a:spAutoFit/>
          </a:bodyPr>
          <a:lstStyle/>
          <a:p>
            <a:r>
              <a:rPr kumimoji="1" lang="ja-JP" altLang="en-US" b="1" dirty="0" smtClean="0">
                <a:solidFill>
                  <a:srgbClr val="FF0000"/>
                </a:solidFill>
              </a:rPr>
              <a:t>泣  き  寝  入  り  は</a:t>
            </a:r>
            <a:r>
              <a:rPr kumimoji="1" lang="ja-JP" altLang="en-US" b="1" dirty="0" smtClean="0"/>
              <a:t>　       </a:t>
            </a:r>
            <a:r>
              <a:rPr kumimoji="1" lang="ja-JP" altLang="en-US" dirty="0" smtClean="0"/>
              <a:t>　     </a:t>
            </a:r>
            <a:r>
              <a:rPr kumimoji="1" lang="ja-JP" altLang="en-US" sz="2400" b="1" dirty="0" smtClean="0">
                <a:solidFill>
                  <a:srgbClr val="FF0000"/>
                </a:solidFill>
              </a:rPr>
              <a:t>イ　ヤ    ヤ</a:t>
            </a:r>
            <a:endParaRPr kumimoji="1" lang="ja-JP" altLang="en-US" sz="2400" b="1" dirty="0">
              <a:solidFill>
                <a:srgbClr val="FF0000"/>
              </a:solidFill>
            </a:endParaRPr>
          </a:p>
        </p:txBody>
      </p:sp>
    </p:spTree>
    <p:extLst>
      <p:ext uri="{BB962C8B-B14F-4D97-AF65-F5344CB8AC3E}">
        <p14:creationId xmlns:p14="http://schemas.microsoft.com/office/powerpoint/2010/main" val="2378155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３－</a:t>
            </a:r>
            <a:r>
              <a:rPr lang="ja-JP" altLang="en-US" dirty="0">
                <a:solidFill>
                  <a:srgbClr val="70AD47"/>
                </a:solidFill>
                <a:latin typeface="Yu Gothic" panose="020B0400000000000000" pitchFamily="34" charset="-128"/>
                <a:ea typeface="Yu Gothic" panose="020B0400000000000000" pitchFamily="34" charset="-128"/>
              </a:rPr>
              <a:t>２</a:t>
            </a:r>
            <a:r>
              <a:rPr lang="ja-JP" altLang="ja-JP" dirty="0">
                <a:solidFill>
                  <a:srgbClr val="70AD47"/>
                </a:solidFill>
                <a:latin typeface="Yu Gothic" panose="020B0400000000000000" pitchFamily="34" charset="-128"/>
                <a:ea typeface="Yu Gothic" panose="020B0400000000000000" pitchFamily="34" charset="-128"/>
              </a:rPr>
              <a:t>　</a:t>
            </a:r>
            <a:r>
              <a:rPr lang="ja-JP" altLang="en-US" dirty="0">
                <a:solidFill>
                  <a:srgbClr val="70AD47"/>
                </a:solidFill>
                <a:latin typeface="Yu Gothic" panose="020B0400000000000000" pitchFamily="34" charset="-128"/>
                <a:ea typeface="Yu Gothic" panose="020B0400000000000000" pitchFamily="34" charset="-128"/>
              </a:rPr>
              <a:t>マルチ商法のトラブルにあわないために</a:t>
            </a:r>
            <a:endParaRPr lang="ja-JP" altLang="ja-JP" dirty="0">
              <a:solidFill>
                <a:srgbClr val="70AD47"/>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 xmlns:a16="http://schemas.microsoft.com/office/drawing/2014/main" id="{B02A163A-30CE-3F42-A399-6AC699D2D345}"/>
              </a:ext>
            </a:extLst>
          </p:cNvPr>
          <p:cNvSpPr txBox="1"/>
          <p:nvPr/>
        </p:nvSpPr>
        <p:spPr>
          <a:xfrm>
            <a:off x="312261" y="2234713"/>
            <a:ext cx="5137537" cy="1510747"/>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ja-JP" dirty="0">
                <a:latin typeface="Yu Gothic Medium" panose="020B0400000000000000" pitchFamily="34" charset="-128"/>
                <a:ea typeface="Yu Gothic Medium" panose="020B0400000000000000" pitchFamily="34" charset="-128"/>
              </a:rPr>
              <a:t>友人から「</a:t>
            </a:r>
            <a:r>
              <a:rPr lang="ja-JP" altLang="en-US" dirty="0">
                <a:latin typeface="Yu Gothic Medium" panose="020B0400000000000000" pitchFamily="34" charset="-128"/>
                <a:ea typeface="Yu Gothic Medium" panose="020B0400000000000000" pitchFamily="34" charset="-128"/>
              </a:rPr>
              <a:t>知り合い</a:t>
            </a:r>
            <a:r>
              <a:rPr lang="ja-JP" altLang="ja-JP" dirty="0">
                <a:latin typeface="Yu Gothic Medium" panose="020B0400000000000000" pitchFamily="34" charset="-128"/>
                <a:ea typeface="Yu Gothic Medium" panose="020B0400000000000000" pitchFamily="34" charset="-128"/>
              </a:rPr>
              <a:t>を誘えば紹介料がもら</a:t>
            </a:r>
            <a:r>
              <a:rPr lang="ja-JP" altLang="en-US" dirty="0">
                <a:latin typeface="Yu Gothic Medium" panose="020B0400000000000000" pitchFamily="34" charset="-128"/>
                <a:ea typeface="Yu Gothic Medium" panose="020B0400000000000000" pitchFamily="34" charset="-128"/>
              </a:rPr>
              <a:t>え</a:t>
            </a:r>
            <a:r>
              <a:rPr lang="ja-JP" altLang="ja-JP" dirty="0">
                <a:latin typeface="Yu Gothic Medium" panose="020B0400000000000000" pitchFamily="34" charset="-128"/>
                <a:ea typeface="Yu Gothic Medium" panose="020B0400000000000000" pitchFamily="34" charset="-128"/>
              </a:rPr>
              <a:t>る」などと</a:t>
            </a:r>
            <a:endParaRPr lang="en-US" altLang="ja-JP" dirty="0">
              <a:latin typeface="Yu Gothic Medium" panose="020B0400000000000000" pitchFamily="34" charset="-128"/>
              <a:ea typeface="Yu Gothic Medium" panose="020B0400000000000000" pitchFamily="34" charset="-128"/>
            </a:endParaRPr>
          </a:p>
          <a:p>
            <a:pPr>
              <a:lnSpc>
                <a:spcPct val="150000"/>
              </a:lnSpc>
            </a:pPr>
            <a:r>
              <a:rPr lang="ja-JP" altLang="ja-JP" dirty="0">
                <a:latin typeface="Yu Gothic Medium" panose="020B0400000000000000" pitchFamily="34" charset="-128"/>
                <a:ea typeface="Yu Gothic Medium" panose="020B0400000000000000" pitchFamily="34" charset="-128"/>
              </a:rPr>
              <a:t>勧誘されて会員となり、次は自分が友人等を勧誘して、</a:t>
            </a:r>
            <a:endParaRPr lang="en-US" altLang="ja-JP" dirty="0">
              <a:latin typeface="Yu Gothic Medium" panose="020B0400000000000000" pitchFamily="34" charset="-128"/>
              <a:ea typeface="Yu Gothic Medium" panose="020B0400000000000000" pitchFamily="34" charset="-128"/>
            </a:endParaRPr>
          </a:p>
          <a:p>
            <a:pPr>
              <a:lnSpc>
                <a:spcPct val="150000"/>
              </a:lnSpc>
            </a:pPr>
            <a:r>
              <a:rPr lang="ja-JP" altLang="ja-JP" dirty="0">
                <a:latin typeface="Yu Gothic Medium" panose="020B0400000000000000" pitchFamily="34" charset="-128"/>
                <a:ea typeface="Yu Gothic Medium" panose="020B0400000000000000" pitchFamily="34" charset="-128"/>
              </a:rPr>
              <a:t>連鎖的に販売組織を拡大していく手法</a:t>
            </a:r>
            <a:r>
              <a:rPr lang="ja-JP" altLang="en-US" dirty="0">
                <a:latin typeface="Yu Gothic Medium" panose="020B0400000000000000" pitchFamily="34" charset="-128"/>
                <a:ea typeface="Yu Gothic Medium" panose="020B0400000000000000" pitchFamily="34" charset="-128"/>
              </a:rPr>
              <a:t>である</a:t>
            </a:r>
            <a:r>
              <a:rPr lang="ja-JP" altLang="ja-JP" dirty="0">
                <a:latin typeface="Yu Gothic Medium" panose="020B0400000000000000" pitchFamily="34" charset="-128"/>
                <a:ea typeface="Yu Gothic Medium" panose="020B0400000000000000" pitchFamily="34" charset="-128"/>
              </a:rPr>
              <a:t>。</a:t>
            </a:r>
          </a:p>
        </p:txBody>
      </p:sp>
      <p:pic>
        <p:nvPicPr>
          <p:cNvPr id="2" name="図 1">
            <a:extLst>
              <a:ext uri="{FF2B5EF4-FFF2-40B4-BE49-F238E27FC236}">
                <a16:creationId xmlns="" xmlns:a16="http://schemas.microsoft.com/office/drawing/2014/main" id="{0EA8C2C6-DEE8-0043-8752-6E6D52177759}"/>
              </a:ext>
            </a:extLst>
          </p:cNvPr>
          <p:cNvPicPr>
            <a:picLocks noChangeAspect="1"/>
          </p:cNvPicPr>
          <p:nvPr/>
        </p:nvPicPr>
        <p:blipFill>
          <a:blip r:embed="rId3"/>
          <a:stretch>
            <a:fillRect/>
          </a:stretch>
        </p:blipFill>
        <p:spPr>
          <a:xfrm>
            <a:off x="5331767" y="2139998"/>
            <a:ext cx="3462351" cy="3462351"/>
          </a:xfrm>
          <a:prstGeom prst="rect">
            <a:avLst/>
          </a:prstGeom>
        </p:spPr>
      </p:pic>
      <p:sp>
        <p:nvSpPr>
          <p:cNvPr id="9" name="テキスト ボックス 8">
            <a:extLst>
              <a:ext uri="{FF2B5EF4-FFF2-40B4-BE49-F238E27FC236}">
                <a16:creationId xmlns="" xmlns:a16="http://schemas.microsoft.com/office/drawing/2014/main" id="{C7E5580F-1908-B04B-BA09-A93B2498A0C5}"/>
              </a:ext>
            </a:extLst>
          </p:cNvPr>
          <p:cNvSpPr txBox="1"/>
          <p:nvPr/>
        </p:nvSpPr>
        <p:spPr>
          <a:xfrm>
            <a:off x="312261" y="1631611"/>
            <a:ext cx="5079384" cy="434763"/>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4400" b="0">
                <a:latin typeface="Noto Sans JP Medium" panose="020B0600000000000000" pitchFamily="34" charset="-128"/>
                <a:ea typeface="Noto Sans JP Medium" panose="020B0600000000000000" pitchFamily="34" charset="-128"/>
                <a:cs typeface="+mj-cs"/>
              </a:defRPr>
            </a:lvl1pPr>
          </a:lstStyle>
          <a:p>
            <a:r>
              <a:rPr lang="ja-JP" altLang="en-US" sz="3600" b="1" dirty="0">
                <a:solidFill>
                  <a:srgbClr val="FF0000"/>
                </a:solidFill>
                <a:latin typeface="Yu Gothic Medium" panose="020B0400000000000000" pitchFamily="34" charset="-128"/>
                <a:ea typeface="Yu Gothic Medium" panose="020B0400000000000000" pitchFamily="34" charset="-128"/>
              </a:rPr>
              <a:t>マルチ商法（ネットワークビジネス）</a:t>
            </a:r>
            <a:endParaRPr lang="ja-JP" altLang="ja-JP" sz="3600" b="1" dirty="0">
              <a:solidFill>
                <a:srgbClr val="FF0000"/>
              </a:solidFill>
              <a:latin typeface="Yu Gothic Medium" panose="020B0400000000000000" pitchFamily="34" charset="-128"/>
              <a:ea typeface="Yu Gothic Medium" panose="020B0400000000000000" pitchFamily="34" charset="-128"/>
            </a:endParaRPr>
          </a:p>
        </p:txBody>
      </p:sp>
      <p:sp>
        <p:nvSpPr>
          <p:cNvPr id="10" name="テキスト ボックス 9">
            <a:extLst>
              <a:ext uri="{FF2B5EF4-FFF2-40B4-BE49-F238E27FC236}">
                <a16:creationId xmlns="" xmlns:a16="http://schemas.microsoft.com/office/drawing/2014/main" id="{D11A1DB4-A83F-3749-82DA-EF4BE08BE589}"/>
              </a:ext>
            </a:extLst>
          </p:cNvPr>
          <p:cNvSpPr txBox="1"/>
          <p:nvPr/>
        </p:nvSpPr>
        <p:spPr>
          <a:xfrm>
            <a:off x="312261" y="789409"/>
            <a:ext cx="3672615" cy="540683"/>
          </a:xfrm>
          <a:prstGeom prst="rect">
            <a:avLst/>
          </a:prstGeom>
          <a:solidFill>
            <a:srgbClr val="FF0000"/>
          </a:solidFill>
          <a:ln w="38100" cmpd="sng">
            <a:no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gn="ctr">
              <a:lnSpc>
                <a:spcPct val="150000"/>
              </a:lnSpc>
            </a:pPr>
            <a:r>
              <a:rPr lang="ja-JP" altLang="en-US">
                <a:solidFill>
                  <a:schemeClr val="bg1"/>
                </a:solidFill>
                <a:latin typeface="Yu Gothic Medium" panose="020B0400000000000000" pitchFamily="34" charset="-128"/>
                <a:ea typeface="Yu Gothic Medium" panose="020B0400000000000000" pitchFamily="34" charset="-128"/>
              </a:rPr>
              <a:t>実際に儲かるのはごく一部のみ</a:t>
            </a:r>
            <a:endParaRPr lang="en-US" altLang="ja-JP" dirty="0">
              <a:solidFill>
                <a:schemeClr val="bg1"/>
              </a:solidFill>
              <a:latin typeface="Yu Gothic Medium" panose="020B0400000000000000" pitchFamily="34" charset="-128"/>
              <a:ea typeface="Yu Gothic Medium" panose="020B0400000000000000" pitchFamily="34" charset="-128"/>
            </a:endParaRPr>
          </a:p>
        </p:txBody>
      </p:sp>
      <p:sp>
        <p:nvSpPr>
          <p:cNvPr id="15" name="テキスト ボックス 14">
            <a:extLst>
              <a:ext uri="{FF2B5EF4-FFF2-40B4-BE49-F238E27FC236}">
                <a16:creationId xmlns="" xmlns:a16="http://schemas.microsoft.com/office/drawing/2014/main" id="{0189F6BF-EF49-4097-9AC3-E8F05AC40A3A}"/>
              </a:ext>
            </a:extLst>
          </p:cNvPr>
          <p:cNvSpPr txBox="1"/>
          <p:nvPr/>
        </p:nvSpPr>
        <p:spPr>
          <a:xfrm>
            <a:off x="5030994" y="5534121"/>
            <a:ext cx="3855996" cy="1013674"/>
          </a:xfrm>
          <a:prstGeom prst="rect">
            <a:avLst/>
          </a:prstGeom>
          <a:solidFill>
            <a:schemeClr val="accent6">
              <a:lumMod val="20000"/>
              <a:lumOff val="80000"/>
            </a:schemeClr>
          </a:solid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sz="1400" dirty="0">
                <a:latin typeface="Yu Gothic Medium" panose="020B0400000000000000" pitchFamily="34" charset="-128"/>
                <a:ea typeface="Yu Gothic Medium" panose="020B0400000000000000" pitchFamily="34" charset="-128"/>
              </a:rPr>
              <a:t>マルチ取引で扱われる商品やサービス</a:t>
            </a:r>
            <a:endParaRPr lang="en-US" altLang="ja-JP" sz="1400" dirty="0">
              <a:latin typeface="Yu Gothic Medium" panose="020B0400000000000000" pitchFamily="34" charset="-128"/>
              <a:ea typeface="Yu Gothic Medium" panose="020B0400000000000000" pitchFamily="34" charset="-128"/>
            </a:endParaRPr>
          </a:p>
          <a:p>
            <a:pPr>
              <a:lnSpc>
                <a:spcPct val="150000"/>
              </a:lnSpc>
            </a:pPr>
            <a:r>
              <a:rPr lang="ja-JP" altLang="en-US" sz="1400" dirty="0">
                <a:latin typeface="Yu Gothic Medium" panose="020B0400000000000000" pitchFamily="34" charset="-128"/>
                <a:ea typeface="Yu Gothic Medium" panose="020B0400000000000000" pitchFamily="34" charset="-128"/>
              </a:rPr>
              <a:t>・健康食品　・化粧品　・学習教材　・出資</a:t>
            </a:r>
            <a:endParaRPr lang="en-US" altLang="ja-JP" sz="1400" dirty="0">
              <a:latin typeface="Yu Gothic Medium" panose="020B0400000000000000" pitchFamily="34" charset="-128"/>
              <a:ea typeface="Yu Gothic Medium" panose="020B0400000000000000" pitchFamily="34" charset="-128"/>
            </a:endParaRPr>
          </a:p>
          <a:p>
            <a:pPr>
              <a:lnSpc>
                <a:spcPct val="150000"/>
              </a:lnSpc>
            </a:pPr>
            <a:r>
              <a:rPr lang="ja-JP" altLang="en-US" sz="1400" dirty="0">
                <a:latin typeface="Yu Gothic Medium" panose="020B0400000000000000" pitchFamily="34" charset="-128"/>
                <a:ea typeface="Yu Gothic Medium" panose="020B0400000000000000" pitchFamily="34" charset="-128"/>
              </a:rPr>
              <a:t>・暗号</a:t>
            </a:r>
            <a:r>
              <a:rPr lang="ja-JP" altLang="en-US" sz="1400" dirty="0" smtClean="0">
                <a:latin typeface="Yu Gothic Medium" panose="020B0400000000000000" pitchFamily="34" charset="-128"/>
                <a:ea typeface="Yu Gothic Medium" panose="020B0400000000000000" pitchFamily="34" charset="-128"/>
              </a:rPr>
              <a:t>資産（仮想通貨）等</a:t>
            </a:r>
            <a:r>
              <a:rPr lang="ja-JP" altLang="en-US" sz="1400" dirty="0">
                <a:latin typeface="Yu Gothic Medium" panose="020B0400000000000000" pitchFamily="34" charset="-128"/>
                <a:ea typeface="Yu Gothic Medium" panose="020B0400000000000000" pitchFamily="34" charset="-128"/>
              </a:rPr>
              <a:t>の投資　など</a:t>
            </a:r>
            <a:endParaRPr lang="ja-JP" altLang="ja-JP" sz="1400" dirty="0">
              <a:latin typeface="Yu Gothic Medium" panose="020B0400000000000000" pitchFamily="34" charset="-128"/>
              <a:ea typeface="Yu Gothic Medium" panose="020B0400000000000000" pitchFamily="34" charset="-128"/>
            </a:endParaRPr>
          </a:p>
        </p:txBody>
      </p:sp>
      <p:pic>
        <p:nvPicPr>
          <p:cNvPr id="3" name="図 2" descr="multi_syouhou_kanyu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257621"/>
            <a:ext cx="2199889" cy="2433506"/>
          </a:xfrm>
          <a:prstGeom prst="rect">
            <a:avLst/>
          </a:prstGeom>
        </p:spPr>
      </p:pic>
      <p:pic>
        <p:nvPicPr>
          <p:cNvPr id="4" name="図 3" descr="ofuro_shmapoo_silicone_fre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7063" y="4403236"/>
            <a:ext cx="975155" cy="1950309"/>
          </a:xfrm>
          <a:prstGeom prst="rect">
            <a:avLst/>
          </a:prstGeom>
        </p:spPr>
      </p:pic>
      <p:pic>
        <p:nvPicPr>
          <p:cNvPr id="5" name="図 4" descr="ofuro_sekk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4958" y="4085710"/>
            <a:ext cx="1666802" cy="1666802"/>
          </a:xfrm>
          <a:prstGeom prst="rect">
            <a:avLst/>
          </a:prstGeom>
        </p:spPr>
      </p:pic>
      <p:pic>
        <p:nvPicPr>
          <p:cNvPr id="6" name="図 5" descr="cooking_frying_pa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3882" y="5480558"/>
            <a:ext cx="1517783" cy="1077626"/>
          </a:xfrm>
          <a:prstGeom prst="rect">
            <a:avLst/>
          </a:prstGeom>
        </p:spPr>
      </p:pic>
      <p:sp>
        <p:nvSpPr>
          <p:cNvPr id="11" name="正方形/長方形 10">
            <a:extLst>
              <a:ext uri="{FF2B5EF4-FFF2-40B4-BE49-F238E27FC236}">
                <a16:creationId xmlns="" xmlns:a16="http://schemas.microsoft.com/office/drawing/2014/main" id="{DA7567FF-68BA-604E-BF59-FEFB414F336A}"/>
              </a:ext>
            </a:extLst>
          </p:cNvPr>
          <p:cNvSpPr/>
          <p:nvPr/>
        </p:nvSpPr>
        <p:spPr>
          <a:xfrm>
            <a:off x="3984876" y="804968"/>
            <a:ext cx="4031873" cy="509563"/>
          </a:xfrm>
          <a:prstGeom prst="rect">
            <a:avLst/>
          </a:prstGeom>
          <a:ln w="28575">
            <a:solidFill>
              <a:srgbClr val="FF0000"/>
            </a:solidFill>
          </a:ln>
        </p:spPr>
        <p:txBody>
          <a:bodyPr wrap="none">
            <a:spAutoFit/>
          </a:bodyPr>
          <a:lstStyle/>
          <a:p>
            <a:pPr algn="ctr">
              <a:lnSpc>
                <a:spcPct val="150000"/>
              </a:lnSpc>
            </a:pPr>
            <a:r>
              <a:rPr lang="ja-JP" altLang="en-US" sz="2000">
                <a:solidFill>
                  <a:srgbClr val="FF0000"/>
                </a:solidFill>
                <a:latin typeface="Yu Gothic Medium" panose="020B0400000000000000" pitchFamily="34" charset="-128"/>
                <a:ea typeface="Yu Gothic Medium" panose="020B0400000000000000" pitchFamily="34" charset="-128"/>
              </a:rPr>
              <a:t>大半の会員は利益を得られない</a:t>
            </a:r>
            <a:r>
              <a:rPr lang="ja-JP" altLang="ja-JP" sz="2000">
                <a:solidFill>
                  <a:srgbClr val="FF0000"/>
                </a:solidFill>
                <a:latin typeface="Yu Gothic Medium" panose="020B0400000000000000" pitchFamily="34" charset="-128"/>
                <a:ea typeface="Yu Gothic Medium" panose="020B0400000000000000" pitchFamily="34" charset="-128"/>
              </a:rPr>
              <a:t>。</a:t>
            </a:r>
          </a:p>
        </p:txBody>
      </p:sp>
    </p:spTree>
    <p:extLst>
      <p:ext uri="{BB962C8B-B14F-4D97-AF65-F5344CB8AC3E}">
        <p14:creationId xmlns:p14="http://schemas.microsoft.com/office/powerpoint/2010/main" val="255996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0B3353F9-D6C4-A944-B7AF-006936A2C37C}"/>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３－</a:t>
            </a:r>
            <a:r>
              <a:rPr lang="ja-JP" altLang="en-US" dirty="0">
                <a:solidFill>
                  <a:srgbClr val="70AD47"/>
                </a:solidFill>
                <a:latin typeface="Yu Gothic" panose="020B0400000000000000" pitchFamily="34" charset="-128"/>
                <a:ea typeface="Yu Gothic" panose="020B0400000000000000" pitchFamily="34" charset="-128"/>
              </a:rPr>
              <a:t>２</a:t>
            </a:r>
            <a:r>
              <a:rPr lang="ja-JP" altLang="ja-JP" dirty="0">
                <a:solidFill>
                  <a:srgbClr val="70AD47"/>
                </a:solidFill>
                <a:latin typeface="Yu Gothic" panose="020B0400000000000000" pitchFamily="34" charset="-128"/>
                <a:ea typeface="Yu Gothic" panose="020B0400000000000000" pitchFamily="34" charset="-128"/>
              </a:rPr>
              <a:t>　マルチ商法</a:t>
            </a:r>
            <a:r>
              <a:rPr lang="ja-JP" altLang="en-US" dirty="0">
                <a:solidFill>
                  <a:srgbClr val="70AD47"/>
                </a:solidFill>
                <a:latin typeface="Yu Gothic" panose="020B0400000000000000" pitchFamily="34" charset="-128"/>
                <a:ea typeface="Yu Gothic" panose="020B0400000000000000" pitchFamily="34" charset="-128"/>
              </a:rPr>
              <a:t>のトラブルにあわないために</a:t>
            </a:r>
          </a:p>
        </p:txBody>
      </p:sp>
      <p:sp>
        <p:nvSpPr>
          <p:cNvPr id="6" name="テキスト ボックス 5">
            <a:extLst>
              <a:ext uri="{FF2B5EF4-FFF2-40B4-BE49-F238E27FC236}">
                <a16:creationId xmlns="" xmlns:a16="http://schemas.microsoft.com/office/drawing/2014/main" id="{5AF978FA-CED5-ED4B-9E37-7D64ABC55229}"/>
              </a:ext>
            </a:extLst>
          </p:cNvPr>
          <p:cNvSpPr txBox="1"/>
          <p:nvPr/>
        </p:nvSpPr>
        <p:spPr>
          <a:xfrm>
            <a:off x="403616" y="1039092"/>
            <a:ext cx="8506458" cy="1052626"/>
          </a:xfrm>
          <a:prstGeom prst="rect">
            <a:avLst/>
          </a:prstGeom>
          <a:ln w="28575"/>
        </p:spPr>
        <p:style>
          <a:lnRef idx="2">
            <a:schemeClr val="accent6"/>
          </a:lnRef>
          <a:fillRef idx="1">
            <a:schemeClr val="lt1"/>
          </a:fillRef>
          <a:effectRef idx="0">
            <a:schemeClr val="accent6"/>
          </a:effectRef>
          <a:fontRef idx="minor">
            <a:schemeClr val="dk1"/>
          </a:fontRef>
        </p:style>
        <p:txBody>
          <a:bodyPr vert="horz" wrap="none" lIns="91440" tIns="45720" rIns="91440" bIns="45720" rtlCol="0" anchor="ctr" anchorCtr="0">
            <a:noAutofit/>
          </a:bodyPr>
          <a:lstStyle>
            <a:defPPr>
              <a:defRPr lang="en-US"/>
            </a:defPPr>
            <a:lvl1pPr defTabSz="914400">
              <a:lnSpc>
                <a:spcPct val="90000"/>
              </a:lnSpc>
              <a:spcBef>
                <a:spcPct val="0"/>
              </a:spcBef>
              <a:buNone/>
              <a:defRPr kumimoji="1" sz="4400"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sz="2000" b="1" dirty="0">
                <a:latin typeface="Yu Gothic Medium" panose="020B0400000000000000" pitchFamily="34" charset="-128"/>
                <a:ea typeface="Yu Gothic Medium" panose="020B0400000000000000" pitchFamily="34" charset="-128"/>
              </a:rPr>
              <a:t>　友人からの誘いでも毅然とした態度で断る。</a:t>
            </a:r>
            <a:r>
              <a:rPr lang="en-US" altLang="ja-JP" sz="2000" b="1" dirty="0">
                <a:latin typeface="Yu Gothic Medium" panose="020B0400000000000000" pitchFamily="34" charset="-128"/>
                <a:ea typeface="Yu Gothic Medium" panose="020B0400000000000000" pitchFamily="34" charset="-128"/>
              </a:rPr>
              <a:t/>
            </a:r>
            <a:br>
              <a:rPr lang="en-US" altLang="ja-JP" sz="2000" b="1" dirty="0">
                <a:latin typeface="Yu Gothic Medium" panose="020B0400000000000000" pitchFamily="34" charset="-128"/>
                <a:ea typeface="Yu Gothic Medium" panose="020B0400000000000000" pitchFamily="34" charset="-128"/>
              </a:rPr>
            </a:br>
            <a:r>
              <a:rPr lang="ja-JP" altLang="en-US" sz="1600" dirty="0">
                <a:latin typeface="Yu Gothic Medium" panose="020B0400000000000000" pitchFamily="34" charset="-128"/>
                <a:ea typeface="Yu Gothic Medium" panose="020B0400000000000000" pitchFamily="34" charset="-128"/>
              </a:rPr>
              <a:t>　　→契約相手は、友人の向こうにいる</a:t>
            </a:r>
            <a:r>
              <a:rPr lang="ja-JP" altLang="en-US" sz="1800" b="1" dirty="0">
                <a:solidFill>
                  <a:srgbClr val="FF0000"/>
                </a:solidFill>
                <a:latin typeface="Yu Gothic Medium" panose="020B0400000000000000" pitchFamily="34" charset="-128"/>
                <a:ea typeface="Yu Gothic Medium" panose="020B0400000000000000" pitchFamily="34" charset="-128"/>
              </a:rPr>
              <a:t>事業者</a:t>
            </a:r>
            <a:endParaRPr lang="en-US" altLang="ja-JP" sz="1800" b="1" dirty="0">
              <a:solidFill>
                <a:srgbClr val="FF0000"/>
              </a:solidFill>
              <a:latin typeface="Yu Gothic Medium" panose="020B0400000000000000" pitchFamily="34" charset="-128"/>
              <a:ea typeface="Yu Gothic Medium" panose="020B0400000000000000" pitchFamily="34" charset="-128"/>
            </a:endParaRPr>
          </a:p>
        </p:txBody>
      </p:sp>
      <p:sp>
        <p:nvSpPr>
          <p:cNvPr id="5" name="テキスト ボックス 4">
            <a:extLst>
              <a:ext uri="{FF2B5EF4-FFF2-40B4-BE49-F238E27FC236}">
                <a16:creationId xmlns="" xmlns:a16="http://schemas.microsoft.com/office/drawing/2014/main" id="{3F04A581-EA15-3846-A2F1-A3DDD669CCED}"/>
              </a:ext>
            </a:extLst>
          </p:cNvPr>
          <p:cNvSpPr txBox="1"/>
          <p:nvPr/>
        </p:nvSpPr>
        <p:spPr>
          <a:xfrm>
            <a:off x="380937" y="690722"/>
            <a:ext cx="1099181" cy="369332"/>
          </a:xfrm>
          <a:prstGeom prst="rect">
            <a:avLst/>
          </a:prstGeom>
          <a:solidFill>
            <a:schemeClr val="accent6"/>
          </a:solid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gn="ctr"/>
            <a:r>
              <a:rPr lang="ja-JP" altLang="en-US">
                <a:solidFill>
                  <a:schemeClr val="bg1"/>
                </a:solidFill>
                <a:latin typeface="Yu Gothic Medium" panose="020B0400000000000000" pitchFamily="34" charset="-128"/>
                <a:ea typeface="Yu Gothic Medium" panose="020B0400000000000000" pitchFamily="34" charset="-128"/>
              </a:rPr>
              <a:t>まとめ</a:t>
            </a:r>
            <a:endParaRPr lang="ja-JP" altLang="ja-JP" dirty="0">
              <a:solidFill>
                <a:schemeClr val="bg1"/>
              </a:solidFill>
              <a:latin typeface="Yu Gothic Medium" panose="020B0400000000000000" pitchFamily="34" charset="-128"/>
              <a:ea typeface="Yu Gothic Medium" panose="020B0400000000000000" pitchFamily="34" charset="-128"/>
            </a:endParaRPr>
          </a:p>
        </p:txBody>
      </p:sp>
      <p:pic>
        <p:nvPicPr>
          <p:cNvPr id="2" name="図 1" descr="study_juyo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180" y="155634"/>
            <a:ext cx="2006146" cy="1434394"/>
          </a:xfrm>
          <a:prstGeom prst="rect">
            <a:avLst/>
          </a:prstGeom>
        </p:spPr>
      </p:pic>
      <p:sp>
        <p:nvSpPr>
          <p:cNvPr id="9" name="テキスト ボックス 8">
            <a:extLst>
              <a:ext uri="{FF2B5EF4-FFF2-40B4-BE49-F238E27FC236}">
                <a16:creationId xmlns="" xmlns:a16="http://schemas.microsoft.com/office/drawing/2014/main" id="{5AF978FA-CED5-ED4B-9E37-7D64ABC55229}"/>
              </a:ext>
            </a:extLst>
          </p:cNvPr>
          <p:cNvSpPr txBox="1"/>
          <p:nvPr/>
        </p:nvSpPr>
        <p:spPr>
          <a:xfrm>
            <a:off x="403615" y="2197005"/>
            <a:ext cx="8506458" cy="1251837"/>
          </a:xfrm>
          <a:prstGeom prst="rect">
            <a:avLst/>
          </a:prstGeom>
          <a:ln w="28575"/>
        </p:spPr>
        <p:style>
          <a:lnRef idx="2">
            <a:schemeClr val="accent6"/>
          </a:lnRef>
          <a:fillRef idx="1">
            <a:schemeClr val="lt1"/>
          </a:fillRef>
          <a:effectRef idx="0">
            <a:schemeClr val="accent6"/>
          </a:effectRef>
          <a:fontRef idx="minor">
            <a:schemeClr val="dk1"/>
          </a:fontRef>
        </p:style>
        <p:txBody>
          <a:bodyPr vert="horz" wrap="none" lIns="91440" tIns="45720" rIns="91440" bIns="45720" rtlCol="0" anchor="ctr" anchorCtr="0">
            <a:noAutofit/>
          </a:bodyPr>
          <a:lstStyle>
            <a:defPPr>
              <a:defRPr lang="en-US"/>
            </a:defPPr>
            <a:lvl1pPr defTabSz="914400">
              <a:lnSpc>
                <a:spcPct val="90000"/>
              </a:lnSpc>
              <a:spcBef>
                <a:spcPct val="0"/>
              </a:spcBef>
              <a:buNone/>
              <a:defRPr kumimoji="1" sz="4400" b="0">
                <a:latin typeface="Noto Sans JP Medium" panose="020B0600000000000000" pitchFamily="34" charset="-128"/>
                <a:ea typeface="Noto Sans JP Medium" panose="020B0600000000000000" pitchFamily="34" charset="-128"/>
                <a:cs typeface="+mj-cs"/>
              </a:defRPr>
            </a:lvl1pPr>
          </a:lstStyle>
          <a:p>
            <a:pPr>
              <a:lnSpc>
                <a:spcPct val="110000"/>
              </a:lnSpc>
            </a:pPr>
            <a:r>
              <a:rPr lang="ja-JP" altLang="ja-JP" sz="2000" b="1" dirty="0">
                <a:latin typeface="Yu Gothic Medium" panose="020B0400000000000000" pitchFamily="34" charset="-128"/>
                <a:ea typeface="Yu Gothic Medium" panose="020B0400000000000000" pitchFamily="34" charset="-128"/>
              </a:rPr>
              <a:t>　</a:t>
            </a:r>
            <a:r>
              <a:rPr lang="ja-JP" altLang="en-US" sz="2000" b="1" dirty="0">
                <a:latin typeface="Yu Gothic Medium" panose="020B0400000000000000" pitchFamily="34" charset="-128"/>
                <a:ea typeface="Yu Gothic Medium" panose="020B0400000000000000" pitchFamily="34" charset="-128"/>
              </a:rPr>
              <a:t>友人を紹介すると、友人関係が壊れる。</a:t>
            </a:r>
            <a:endParaRPr lang="en-US" altLang="ja-JP" sz="2000" b="1" dirty="0">
              <a:latin typeface="Yu Gothic Medium" panose="020B0400000000000000" pitchFamily="34" charset="-128"/>
              <a:ea typeface="Yu Gothic Medium" panose="020B0400000000000000" pitchFamily="34" charset="-128"/>
            </a:endParaRPr>
          </a:p>
          <a:p>
            <a:pPr>
              <a:lnSpc>
                <a:spcPct val="110000"/>
              </a:lnSpc>
            </a:pPr>
            <a:r>
              <a:rPr lang="ja-JP" altLang="en-US" sz="1600" dirty="0">
                <a:latin typeface="Yu Gothic Medium" panose="020B0400000000000000" pitchFamily="34" charset="-128"/>
                <a:ea typeface="Yu Gothic Medium" panose="020B0400000000000000" pitchFamily="34" charset="-128"/>
              </a:rPr>
              <a:t>　　→</a:t>
            </a:r>
            <a:r>
              <a:rPr lang="ja-JP" altLang="en-US" sz="1800" b="1" dirty="0">
                <a:solidFill>
                  <a:srgbClr val="FF0000"/>
                </a:solidFill>
                <a:latin typeface="Yu Gothic Medium" panose="020B0400000000000000" pitchFamily="34" charset="-128"/>
                <a:ea typeface="Yu Gothic Medium" panose="020B0400000000000000" pitchFamily="34" charset="-128"/>
              </a:rPr>
              <a:t>被害者</a:t>
            </a:r>
            <a:r>
              <a:rPr lang="ja-JP" altLang="en-US" sz="1600" dirty="0">
                <a:latin typeface="Yu Gothic Medium" panose="020B0400000000000000" pitchFamily="34" charset="-128"/>
                <a:ea typeface="Yu Gothic Medium" panose="020B0400000000000000" pitchFamily="34" charset="-128"/>
              </a:rPr>
              <a:t>になるだけでなく、</a:t>
            </a:r>
            <a:r>
              <a:rPr lang="ja-JP" altLang="en-US" sz="1800" b="1" dirty="0">
                <a:solidFill>
                  <a:srgbClr val="FF0000"/>
                </a:solidFill>
                <a:latin typeface="Yu Gothic Medium" panose="020B0400000000000000" pitchFamily="34" charset="-128"/>
                <a:ea typeface="Yu Gothic Medium" panose="020B0400000000000000" pitchFamily="34" charset="-128"/>
              </a:rPr>
              <a:t>加害者</a:t>
            </a:r>
            <a:r>
              <a:rPr lang="ja-JP" altLang="en-US" sz="1600" dirty="0">
                <a:latin typeface="Yu Gothic Medium" panose="020B0400000000000000" pitchFamily="34" charset="-128"/>
                <a:ea typeface="Yu Gothic Medium" panose="020B0400000000000000" pitchFamily="34" charset="-128"/>
              </a:rPr>
              <a:t>にもなってしまう。</a:t>
            </a:r>
            <a:endParaRPr lang="en-US" altLang="ja-JP" sz="1600" dirty="0">
              <a:latin typeface="Yu Gothic Medium" panose="020B0400000000000000" pitchFamily="34" charset="-128"/>
              <a:ea typeface="Yu Gothic Medium" panose="020B0400000000000000" pitchFamily="34" charset="-128"/>
            </a:endParaRPr>
          </a:p>
        </p:txBody>
      </p:sp>
      <p:sp>
        <p:nvSpPr>
          <p:cNvPr id="10" name="テキスト ボックス 9">
            <a:extLst>
              <a:ext uri="{FF2B5EF4-FFF2-40B4-BE49-F238E27FC236}">
                <a16:creationId xmlns="" xmlns:a16="http://schemas.microsoft.com/office/drawing/2014/main" id="{5AF978FA-CED5-ED4B-9E37-7D64ABC55229}"/>
              </a:ext>
            </a:extLst>
          </p:cNvPr>
          <p:cNvSpPr txBox="1"/>
          <p:nvPr/>
        </p:nvSpPr>
        <p:spPr>
          <a:xfrm>
            <a:off x="391165" y="3560900"/>
            <a:ext cx="8506458" cy="578957"/>
          </a:xfrm>
          <a:prstGeom prst="rect">
            <a:avLst/>
          </a:prstGeom>
          <a:ln w="28575"/>
        </p:spPr>
        <p:style>
          <a:lnRef idx="2">
            <a:schemeClr val="accent6"/>
          </a:lnRef>
          <a:fillRef idx="1">
            <a:schemeClr val="lt1"/>
          </a:fillRef>
          <a:effectRef idx="0">
            <a:schemeClr val="accent6"/>
          </a:effectRef>
          <a:fontRef idx="minor">
            <a:schemeClr val="dk1"/>
          </a:fontRef>
        </p:style>
        <p:txBody>
          <a:bodyPr vert="horz" wrap="none" lIns="91440" tIns="45720" rIns="91440" bIns="45720" rtlCol="0" anchor="ctr" anchorCtr="0">
            <a:noAutofit/>
          </a:bodyPr>
          <a:lstStyle>
            <a:defPPr>
              <a:defRPr lang="en-US"/>
            </a:defPPr>
            <a:lvl1pPr defTabSz="914400">
              <a:lnSpc>
                <a:spcPct val="90000"/>
              </a:lnSpc>
              <a:spcBef>
                <a:spcPct val="0"/>
              </a:spcBef>
              <a:buNone/>
              <a:defRPr kumimoji="1" sz="4400" b="0">
                <a:latin typeface="Noto Sans JP Medium" panose="020B0600000000000000" pitchFamily="34" charset="-128"/>
                <a:ea typeface="Noto Sans JP Medium" panose="020B0600000000000000" pitchFamily="34" charset="-128"/>
                <a:cs typeface="+mj-cs"/>
              </a:defRPr>
            </a:lvl1pPr>
          </a:lstStyle>
          <a:p>
            <a:pPr>
              <a:lnSpc>
                <a:spcPct val="110000"/>
              </a:lnSpc>
            </a:pPr>
            <a:r>
              <a:rPr lang="ja-JP" altLang="en-US" sz="2000" b="1" dirty="0">
                <a:latin typeface="Yu Gothic Medium" panose="020B0400000000000000" pitchFamily="34" charset="-128"/>
                <a:ea typeface="Yu Gothic Medium" panose="020B0400000000000000" pitchFamily="34" charset="-128"/>
              </a:rPr>
              <a:t>「必ず儲かる」、「楽して稼げる」ということはない。</a:t>
            </a:r>
            <a:endParaRPr lang="en-US" altLang="ja-JP" sz="2000" b="1" dirty="0">
              <a:latin typeface="Yu Gothic Medium" panose="020B0400000000000000" pitchFamily="34" charset="-128"/>
              <a:ea typeface="Yu Gothic Medium" panose="020B0400000000000000" pitchFamily="34" charset="-128"/>
            </a:endParaRPr>
          </a:p>
        </p:txBody>
      </p:sp>
      <p:sp>
        <p:nvSpPr>
          <p:cNvPr id="12" name="テキスト ボックス 11">
            <a:extLst>
              <a:ext uri="{FF2B5EF4-FFF2-40B4-BE49-F238E27FC236}">
                <a16:creationId xmlns="" xmlns:a16="http://schemas.microsoft.com/office/drawing/2014/main" id="{5AF978FA-CED5-ED4B-9E37-7D64ABC55229}"/>
              </a:ext>
            </a:extLst>
          </p:cNvPr>
          <p:cNvSpPr txBox="1"/>
          <p:nvPr/>
        </p:nvSpPr>
        <p:spPr>
          <a:xfrm>
            <a:off x="397391" y="4264364"/>
            <a:ext cx="8506458" cy="603859"/>
          </a:xfrm>
          <a:prstGeom prst="rect">
            <a:avLst/>
          </a:prstGeom>
          <a:ln w="28575"/>
        </p:spPr>
        <p:style>
          <a:lnRef idx="2">
            <a:schemeClr val="accent6"/>
          </a:lnRef>
          <a:fillRef idx="1">
            <a:schemeClr val="lt1"/>
          </a:fillRef>
          <a:effectRef idx="0">
            <a:schemeClr val="accent6"/>
          </a:effectRef>
          <a:fontRef idx="minor">
            <a:schemeClr val="dk1"/>
          </a:fontRef>
        </p:style>
        <p:txBody>
          <a:bodyPr vert="horz" wrap="none" lIns="91440" tIns="45720" rIns="91440" bIns="45720" rtlCol="0" anchor="ctr" anchorCtr="0">
            <a:noAutofit/>
          </a:bodyPr>
          <a:lstStyle>
            <a:defPPr>
              <a:defRPr lang="en-US"/>
            </a:defPPr>
            <a:lvl1pPr defTabSz="914400">
              <a:lnSpc>
                <a:spcPct val="90000"/>
              </a:lnSpc>
              <a:spcBef>
                <a:spcPct val="0"/>
              </a:spcBef>
              <a:buNone/>
              <a:defRPr kumimoji="1" sz="4400" b="0">
                <a:latin typeface="Noto Sans JP Medium" panose="020B0600000000000000" pitchFamily="34" charset="-128"/>
                <a:ea typeface="Noto Sans JP Medium" panose="020B0600000000000000" pitchFamily="34" charset="-128"/>
                <a:cs typeface="+mj-cs"/>
              </a:defRPr>
            </a:lvl1pPr>
          </a:lstStyle>
          <a:p>
            <a:pPr>
              <a:lnSpc>
                <a:spcPct val="110000"/>
              </a:lnSpc>
            </a:pPr>
            <a:r>
              <a:rPr lang="ja-JP" altLang="en-US" sz="2000" b="1" dirty="0">
                <a:latin typeface="Yu Gothic Medium" panose="020B0400000000000000" pitchFamily="34" charset="-128"/>
                <a:ea typeface="Yu Gothic Medium" panose="020B0400000000000000" pitchFamily="34" charset="-128"/>
              </a:rPr>
              <a:t>「これはマルチ商法でない」という説明には注意する。</a:t>
            </a:r>
            <a:endParaRPr lang="en-US" altLang="ja-JP" sz="2000" b="1" dirty="0">
              <a:latin typeface="Yu Gothic Medium" panose="020B0400000000000000" pitchFamily="34" charset="-128"/>
              <a:ea typeface="Yu Gothic Medium" panose="020B0400000000000000" pitchFamily="34" charset="-128"/>
            </a:endParaRPr>
          </a:p>
        </p:txBody>
      </p:sp>
      <p:sp>
        <p:nvSpPr>
          <p:cNvPr id="14" name="テキスト ボックス 13">
            <a:extLst>
              <a:ext uri="{FF2B5EF4-FFF2-40B4-BE49-F238E27FC236}">
                <a16:creationId xmlns="" xmlns:a16="http://schemas.microsoft.com/office/drawing/2014/main" id="{5AF978FA-CED5-ED4B-9E37-7D64ABC55229}"/>
              </a:ext>
            </a:extLst>
          </p:cNvPr>
          <p:cNvSpPr txBox="1"/>
          <p:nvPr/>
        </p:nvSpPr>
        <p:spPr>
          <a:xfrm>
            <a:off x="397391" y="4992189"/>
            <a:ext cx="8506458" cy="1575554"/>
          </a:xfrm>
          <a:prstGeom prst="rect">
            <a:avLst/>
          </a:prstGeom>
          <a:ln w="28575"/>
        </p:spPr>
        <p:style>
          <a:lnRef idx="2">
            <a:schemeClr val="accent6"/>
          </a:lnRef>
          <a:fillRef idx="1">
            <a:schemeClr val="lt1"/>
          </a:fillRef>
          <a:effectRef idx="0">
            <a:schemeClr val="accent6"/>
          </a:effectRef>
          <a:fontRef idx="minor">
            <a:schemeClr val="dk1"/>
          </a:fontRef>
        </p:style>
        <p:txBody>
          <a:bodyPr vert="horz" wrap="none" lIns="91440" tIns="45720" rIns="91440" bIns="45720" rtlCol="0" anchor="ctr" anchorCtr="0">
            <a:noAutofit/>
          </a:bodyPr>
          <a:lstStyle>
            <a:defPPr>
              <a:defRPr lang="en-US"/>
            </a:defPPr>
            <a:lvl1pPr defTabSz="914400">
              <a:lnSpc>
                <a:spcPct val="90000"/>
              </a:lnSpc>
              <a:spcBef>
                <a:spcPct val="0"/>
              </a:spcBef>
              <a:buNone/>
              <a:defRPr kumimoji="1" sz="4400"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sz="2000" b="1" dirty="0">
                <a:latin typeface="Yu Gothic Medium" panose="020B0400000000000000" pitchFamily="34" charset="-128"/>
                <a:ea typeface="Yu Gothic Medium" panose="020B0400000000000000" pitchFamily="34" charset="-128"/>
              </a:rPr>
              <a:t>「親や周りの人には内緒に」、「借金して契約しよう」と勧誘されたら，</a:t>
            </a:r>
            <a:endParaRPr lang="en-US" altLang="ja-JP" sz="2000" b="1" dirty="0">
              <a:latin typeface="Yu Gothic Medium" panose="020B0400000000000000" pitchFamily="34" charset="-128"/>
              <a:ea typeface="Yu Gothic Medium" panose="020B0400000000000000" pitchFamily="34" charset="-128"/>
            </a:endParaRPr>
          </a:p>
          <a:p>
            <a:pPr>
              <a:lnSpc>
                <a:spcPct val="150000"/>
              </a:lnSpc>
            </a:pPr>
            <a:r>
              <a:rPr lang="ja-JP" altLang="en-US" sz="2000" b="1" dirty="0">
                <a:latin typeface="Yu Gothic Medium" panose="020B0400000000000000" pitchFamily="34" charset="-128"/>
                <a:ea typeface="Yu Gothic Medium" panose="020B0400000000000000" pitchFamily="34" charset="-128"/>
              </a:rPr>
              <a:t>　直ちに断る。</a:t>
            </a:r>
            <a:endParaRPr lang="en-US" altLang="ja-JP" sz="2000" b="1" dirty="0">
              <a:latin typeface="Yu Gothic Medium" panose="020B0400000000000000" pitchFamily="34" charset="-128"/>
              <a:ea typeface="Yu Gothic Medium" panose="020B0400000000000000" pitchFamily="34" charset="-128"/>
            </a:endParaRPr>
          </a:p>
          <a:p>
            <a:pPr>
              <a:lnSpc>
                <a:spcPct val="150000"/>
              </a:lnSpc>
            </a:pPr>
            <a:r>
              <a:rPr lang="ja-JP" altLang="en-US" sz="1800" dirty="0">
                <a:latin typeface="Yu Gothic Medium" panose="020B0400000000000000" pitchFamily="34" charset="-128"/>
                <a:ea typeface="Yu Gothic Medium" panose="020B0400000000000000" pitchFamily="34" charset="-128"/>
              </a:rPr>
              <a:t>　</a:t>
            </a:r>
            <a:r>
              <a:rPr lang="ja-JP" altLang="en-US" sz="1600" dirty="0">
                <a:latin typeface="Yu Gothic Medium" panose="020B0400000000000000" pitchFamily="34" charset="-128"/>
                <a:ea typeface="Yu Gothic Medium" panose="020B0400000000000000" pitchFamily="34" charset="-128"/>
              </a:rPr>
              <a:t>→クーリング・オフの適用や他の法律で解約できる可能性がある。</a:t>
            </a:r>
            <a:endParaRPr lang="ja-JP" altLang="ja-JP" sz="1600" dirty="0">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64345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 xmlns:a16="http://schemas.microsoft.com/office/drawing/2014/main" id="{7B9607A5-806D-B449-BE75-CD51D9F79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339" y="2679817"/>
            <a:ext cx="3986069" cy="3522688"/>
          </a:xfrm>
          <a:prstGeom prst="rect">
            <a:avLst/>
          </a:prstGeom>
        </p:spPr>
      </p:pic>
      <p:sp>
        <p:nvSpPr>
          <p:cNvPr id="4" name="正方形/長方形 3"/>
          <p:cNvSpPr/>
          <p:nvPr/>
        </p:nvSpPr>
        <p:spPr>
          <a:xfrm>
            <a:off x="1669654" y="1360585"/>
            <a:ext cx="5720253" cy="798680"/>
          </a:xfrm>
          <a:prstGeom prst="rect">
            <a:avLst/>
          </a:prstGeom>
        </p:spPr>
        <p:txBody>
          <a:bodyPr wrap="square">
            <a:spAutoFit/>
          </a:bodyPr>
          <a:lstStyle/>
          <a:p>
            <a:pPr>
              <a:lnSpc>
                <a:spcPct val="130000"/>
              </a:lnSpc>
            </a:pPr>
            <a:r>
              <a:rPr lang="ja-JP" altLang="en-US" b="1" dirty="0">
                <a:solidFill>
                  <a:srgbClr val="548235"/>
                </a:solidFill>
                <a:latin typeface="Yu Gothic Medium" panose="020B0400000000000000" pitchFamily="34" charset="-128"/>
                <a:ea typeface="Yu Gothic Medium" panose="020B0400000000000000" pitchFamily="34" charset="-128"/>
              </a:rPr>
              <a:t>困ったときや断りきれずに契約してしまったら、</a:t>
            </a:r>
            <a:endParaRPr lang="en-US" altLang="ja-JP" b="1" dirty="0">
              <a:solidFill>
                <a:srgbClr val="548235"/>
              </a:solidFill>
              <a:latin typeface="Yu Gothic Medium" panose="020B0400000000000000" pitchFamily="34" charset="-128"/>
              <a:ea typeface="Yu Gothic Medium" panose="020B0400000000000000" pitchFamily="34" charset="-128"/>
            </a:endParaRPr>
          </a:p>
          <a:p>
            <a:pPr>
              <a:lnSpc>
                <a:spcPct val="130000"/>
              </a:lnSpc>
            </a:pPr>
            <a:r>
              <a:rPr lang="ja-JP" altLang="en-US" b="1" dirty="0">
                <a:solidFill>
                  <a:srgbClr val="548235"/>
                </a:solidFill>
                <a:latin typeface="Yu Gothic Medium" panose="020B0400000000000000" pitchFamily="34" charset="-128"/>
                <a:ea typeface="Yu Gothic Medium" panose="020B0400000000000000" pitchFamily="34" charset="-128"/>
              </a:rPr>
              <a:t>消費生活相談窓口に相談しましょう。</a:t>
            </a:r>
            <a:endParaRPr lang="en-US" altLang="ja-JP" b="1" dirty="0">
              <a:solidFill>
                <a:srgbClr val="548235"/>
              </a:solidFill>
              <a:latin typeface="Yu Gothic Medium" panose="020B0400000000000000" pitchFamily="34" charset="-128"/>
              <a:ea typeface="Yu Gothic Medium" panose="020B0400000000000000" pitchFamily="34" charset="-128"/>
            </a:endParaRPr>
          </a:p>
        </p:txBody>
      </p:sp>
      <p:sp>
        <p:nvSpPr>
          <p:cNvPr id="6" name="正方形/長方形 5"/>
          <p:cNvSpPr/>
          <p:nvPr/>
        </p:nvSpPr>
        <p:spPr>
          <a:xfrm>
            <a:off x="306929" y="2638687"/>
            <a:ext cx="5719554" cy="830997"/>
          </a:xfrm>
          <a:prstGeom prst="rect">
            <a:avLst/>
          </a:prstGeom>
          <a:solidFill>
            <a:srgbClr val="70AD47"/>
          </a:solidFill>
        </p:spPr>
        <p:txBody>
          <a:bodyPr wrap="square">
            <a:spAutoFit/>
          </a:bodyPr>
          <a:lstStyle/>
          <a:p>
            <a:r>
              <a:rPr lang="ja-JP" altLang="ja-JP" sz="4800" dirty="0">
                <a:solidFill>
                  <a:srgbClr val="FFFFFF"/>
                </a:solidFill>
                <a:latin typeface="Yu Gothic" panose="020B0400000000000000" pitchFamily="34" charset="-128"/>
                <a:ea typeface="Yu Gothic" panose="020B0400000000000000" pitchFamily="34" charset="-128"/>
              </a:rPr>
              <a:t>消費者ホットライン</a:t>
            </a:r>
            <a:endParaRPr lang="ja-JP" altLang="ja-JP" sz="4800" b="1" dirty="0">
              <a:solidFill>
                <a:srgbClr val="FFFFFF"/>
              </a:solidFill>
              <a:latin typeface="Yu Gothic" panose="020B0400000000000000" pitchFamily="34" charset="-128"/>
              <a:ea typeface="Yu Gothic" panose="020B0400000000000000" pitchFamily="34" charset="-128"/>
            </a:endParaRPr>
          </a:p>
        </p:txBody>
      </p:sp>
      <p:sp>
        <p:nvSpPr>
          <p:cNvPr id="7" name="正方形/長方形 6"/>
          <p:cNvSpPr/>
          <p:nvPr/>
        </p:nvSpPr>
        <p:spPr>
          <a:xfrm>
            <a:off x="6027714" y="2671602"/>
            <a:ext cx="2755507" cy="769441"/>
          </a:xfrm>
          <a:prstGeom prst="rect">
            <a:avLst/>
          </a:prstGeom>
          <a:ln w="57150" cmpd="sng">
            <a:solidFill>
              <a:srgbClr val="70AD47"/>
            </a:solidFill>
          </a:ln>
        </p:spPr>
        <p:txBody>
          <a:bodyPr wrap="none">
            <a:spAutoFit/>
          </a:bodyPr>
          <a:lstStyle/>
          <a:p>
            <a:r>
              <a:rPr lang="en-US" altLang="ja-JP" sz="4400" dirty="0">
                <a:latin typeface="Yu Gothic" panose="020B0400000000000000" pitchFamily="34" charset="-128"/>
                <a:ea typeface="Yu Gothic" panose="020B0400000000000000" pitchFamily="34" charset="-128"/>
              </a:rPr>
              <a:t>Tel:</a:t>
            </a:r>
            <a:r>
              <a:rPr lang="ja-JP" altLang="ja-JP" sz="4400" b="1" dirty="0">
                <a:latin typeface="Yu Gothic" panose="020B0400000000000000" pitchFamily="34" charset="-128"/>
                <a:ea typeface="Yu Gothic" panose="020B0400000000000000" pitchFamily="34" charset="-128"/>
              </a:rPr>
              <a:t>１８８</a:t>
            </a:r>
          </a:p>
        </p:txBody>
      </p:sp>
      <p:sp>
        <p:nvSpPr>
          <p:cNvPr id="2" name="テキスト ボックス 1">
            <a:extLst>
              <a:ext uri="{FF2B5EF4-FFF2-40B4-BE49-F238E27FC236}">
                <a16:creationId xmlns="" xmlns:a16="http://schemas.microsoft.com/office/drawing/2014/main" id="{9F6F7480-DAC2-2D45-AF74-519428768204}"/>
              </a:ext>
            </a:extLst>
          </p:cNvPr>
          <p:cNvSpPr txBox="1"/>
          <p:nvPr/>
        </p:nvSpPr>
        <p:spPr>
          <a:xfrm>
            <a:off x="5811502" y="4067914"/>
            <a:ext cx="3651129" cy="1015663"/>
          </a:xfrm>
          <a:prstGeom prst="rect">
            <a:avLst/>
          </a:prstGeom>
          <a:noFill/>
        </p:spPr>
        <p:txBody>
          <a:bodyPr wrap="square" rtlCol="0">
            <a:spAutoFit/>
          </a:bodyPr>
          <a:lstStyle/>
          <a:p>
            <a:r>
              <a:rPr kumimoji="1" lang="ja-JP" altLang="en-US" sz="6000">
                <a:solidFill>
                  <a:schemeClr val="accent6"/>
                </a:solidFill>
              </a:rPr>
              <a:t>いやや！</a:t>
            </a:r>
          </a:p>
        </p:txBody>
      </p:sp>
      <p:sp>
        <p:nvSpPr>
          <p:cNvPr id="3" name="角丸四角形吹き出し 2">
            <a:extLst>
              <a:ext uri="{FF2B5EF4-FFF2-40B4-BE49-F238E27FC236}">
                <a16:creationId xmlns="" xmlns:a16="http://schemas.microsoft.com/office/drawing/2014/main" id="{379A4260-1638-D945-BA42-073DFDD4AC13}"/>
              </a:ext>
            </a:extLst>
          </p:cNvPr>
          <p:cNvSpPr/>
          <p:nvPr/>
        </p:nvSpPr>
        <p:spPr>
          <a:xfrm>
            <a:off x="5716599" y="3785879"/>
            <a:ext cx="3158836" cy="1566237"/>
          </a:xfrm>
          <a:prstGeom prst="wedgeRoundRectCallout">
            <a:avLst>
              <a:gd name="adj1" fmla="val -79854"/>
              <a:gd name="adj2" fmla="val 18897"/>
              <a:gd name="adj3" fmla="val 16667"/>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256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フローチャート: 代替処理 44"/>
          <p:cNvSpPr/>
          <p:nvPr/>
        </p:nvSpPr>
        <p:spPr>
          <a:xfrm>
            <a:off x="5210913" y="180535"/>
            <a:ext cx="3853709" cy="1593689"/>
          </a:xfrm>
          <a:prstGeom prst="flowChartAlternateProcess">
            <a:avLst/>
          </a:prstGeom>
          <a:solidFill>
            <a:srgbClr val="E2F0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矢印: 下 17">
            <a:extLst>
              <a:ext uri="{FF2B5EF4-FFF2-40B4-BE49-F238E27FC236}">
                <a16:creationId xmlns="" xmlns:a16="http://schemas.microsoft.com/office/drawing/2014/main" id="{57784451-7E55-4BE8-8030-752FA150187D}"/>
              </a:ext>
            </a:extLst>
          </p:cNvPr>
          <p:cNvSpPr/>
          <p:nvPr/>
        </p:nvSpPr>
        <p:spPr>
          <a:xfrm rot="17569380">
            <a:off x="6958503" y="4019591"/>
            <a:ext cx="220210" cy="164118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矢印: 下 20">
            <a:extLst>
              <a:ext uri="{FF2B5EF4-FFF2-40B4-BE49-F238E27FC236}">
                <a16:creationId xmlns="" xmlns:a16="http://schemas.microsoft.com/office/drawing/2014/main" id="{E6199351-334D-4730-9B05-E171659816F5}"/>
              </a:ext>
            </a:extLst>
          </p:cNvPr>
          <p:cNvSpPr/>
          <p:nvPr/>
        </p:nvSpPr>
        <p:spPr>
          <a:xfrm rot="5400000">
            <a:off x="4962998" y="2488307"/>
            <a:ext cx="220210" cy="5828950"/>
          </a:xfrm>
          <a:prstGeom prst="downArrow">
            <a:avLst/>
          </a:prstGeom>
          <a:solidFill>
            <a:srgbClr val="0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 xmlns:a16="http://schemas.microsoft.com/office/drawing/2014/main" id="{0315F93A-9B80-45C2-B64D-5A931AC9128A}"/>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３－</a:t>
            </a:r>
            <a:r>
              <a:rPr lang="ja-JP" altLang="en-US" dirty="0">
                <a:solidFill>
                  <a:srgbClr val="70AD47"/>
                </a:solidFill>
                <a:latin typeface="Yu Gothic" panose="020B0400000000000000" pitchFamily="34" charset="-128"/>
                <a:ea typeface="Yu Gothic" panose="020B0400000000000000" pitchFamily="34" charset="-128"/>
              </a:rPr>
              <a:t>３</a:t>
            </a:r>
            <a:r>
              <a:rPr lang="ja-JP" altLang="ja-JP" dirty="0">
                <a:solidFill>
                  <a:srgbClr val="70AD47"/>
                </a:solidFill>
                <a:latin typeface="Yu Gothic" panose="020B0400000000000000" pitchFamily="34" charset="-128"/>
                <a:ea typeface="Yu Gothic" panose="020B0400000000000000" pitchFamily="34" charset="-128"/>
              </a:rPr>
              <a:t>　</a:t>
            </a:r>
            <a:r>
              <a:rPr lang="ja-JP" altLang="en-US" dirty="0">
                <a:solidFill>
                  <a:srgbClr val="70AD47"/>
                </a:solidFill>
                <a:latin typeface="Yu Gothic" panose="020B0400000000000000" pitchFamily="34" charset="-128"/>
                <a:ea typeface="Yu Gothic" panose="020B0400000000000000" pitchFamily="34" charset="-128"/>
              </a:rPr>
              <a:t>持続化給付金の詐欺</a:t>
            </a:r>
          </a:p>
        </p:txBody>
      </p:sp>
      <p:sp>
        <p:nvSpPr>
          <p:cNvPr id="5" name="テキスト ボックス 4">
            <a:extLst>
              <a:ext uri="{FF2B5EF4-FFF2-40B4-BE49-F238E27FC236}">
                <a16:creationId xmlns="" xmlns:a16="http://schemas.microsoft.com/office/drawing/2014/main" id="{F2A1F927-0503-44E2-97FB-A145630C2FFD}"/>
              </a:ext>
            </a:extLst>
          </p:cNvPr>
          <p:cNvSpPr txBox="1"/>
          <p:nvPr/>
        </p:nvSpPr>
        <p:spPr>
          <a:xfrm>
            <a:off x="236676" y="780533"/>
            <a:ext cx="602974" cy="369332"/>
          </a:xfrm>
          <a:prstGeom prst="rect">
            <a:avLst/>
          </a:prstGeom>
          <a:no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r>
              <a:rPr lang="ja-JP" altLang="en-US" sz="1800" dirty="0">
                <a:latin typeface="Yu Gothic Medium" panose="020B0400000000000000" pitchFamily="34" charset="-128"/>
                <a:ea typeface="Yu Gothic Medium" panose="020B0400000000000000" pitchFamily="34" charset="-128"/>
              </a:rPr>
              <a:t>事例</a:t>
            </a:r>
            <a:endParaRPr lang="ja-JP" altLang="ja-JP" sz="1800" dirty="0">
              <a:latin typeface="Yu Gothic Medium" panose="020B0400000000000000" pitchFamily="34" charset="-128"/>
              <a:ea typeface="Yu Gothic Medium" panose="020B0400000000000000" pitchFamily="34" charset="-128"/>
            </a:endParaRPr>
          </a:p>
        </p:txBody>
      </p:sp>
      <p:sp>
        <p:nvSpPr>
          <p:cNvPr id="6" name="テキスト ボックス 5">
            <a:extLst>
              <a:ext uri="{FF2B5EF4-FFF2-40B4-BE49-F238E27FC236}">
                <a16:creationId xmlns="" xmlns:a16="http://schemas.microsoft.com/office/drawing/2014/main" id="{F8A0C554-AB71-4A0E-979B-FFA9A62488B4}"/>
              </a:ext>
            </a:extLst>
          </p:cNvPr>
          <p:cNvSpPr txBox="1"/>
          <p:nvPr/>
        </p:nvSpPr>
        <p:spPr>
          <a:xfrm>
            <a:off x="5335986" y="622536"/>
            <a:ext cx="2657815" cy="1027183"/>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sz="1200" dirty="0">
                <a:solidFill>
                  <a:srgbClr val="000000"/>
                </a:solidFill>
                <a:latin typeface="Yu Gothic Medium" panose="020B0400000000000000" pitchFamily="34" charset="-128"/>
                <a:ea typeface="Yu Gothic Medium" panose="020B0400000000000000" pitchFamily="34" charset="-128"/>
              </a:rPr>
              <a:t>感染症拡大による営業自粛等の大きな影響を</a:t>
            </a:r>
            <a:endParaRPr lang="en-US" altLang="ja-JP" sz="1200" dirty="0">
              <a:solidFill>
                <a:srgbClr val="000000"/>
              </a:solidFill>
              <a:latin typeface="Yu Gothic Medium" panose="020B0400000000000000" pitchFamily="34" charset="-128"/>
              <a:ea typeface="Yu Gothic Medium" panose="020B0400000000000000" pitchFamily="34" charset="-128"/>
            </a:endParaRPr>
          </a:p>
          <a:p>
            <a:pPr>
              <a:lnSpc>
                <a:spcPct val="150000"/>
              </a:lnSpc>
            </a:pPr>
            <a:r>
              <a:rPr lang="ja-JP" altLang="en-US" sz="1200" dirty="0">
                <a:solidFill>
                  <a:srgbClr val="000000"/>
                </a:solidFill>
                <a:latin typeface="Yu Gothic Medium" panose="020B0400000000000000" pitchFamily="34" charset="-128"/>
                <a:ea typeface="Yu Gothic Medium" panose="020B0400000000000000" pitchFamily="34" charset="-128"/>
              </a:rPr>
              <a:t>受ける事業者に対して、事業の継続を支えるために、</a:t>
            </a:r>
            <a:endParaRPr lang="en-US" altLang="ja-JP" sz="1200" dirty="0">
              <a:solidFill>
                <a:srgbClr val="000000"/>
              </a:solidFill>
              <a:latin typeface="Yu Gothic Medium" panose="020B0400000000000000" pitchFamily="34" charset="-128"/>
              <a:ea typeface="Yu Gothic Medium" panose="020B0400000000000000" pitchFamily="34" charset="-128"/>
            </a:endParaRPr>
          </a:p>
          <a:p>
            <a:pPr>
              <a:lnSpc>
                <a:spcPct val="150000"/>
              </a:lnSpc>
            </a:pPr>
            <a:r>
              <a:rPr lang="ja-JP" altLang="en-US" sz="1200" dirty="0">
                <a:solidFill>
                  <a:srgbClr val="000000"/>
                </a:solidFill>
                <a:latin typeface="Yu Gothic Medium" panose="020B0400000000000000" pitchFamily="34" charset="-128"/>
                <a:ea typeface="Yu Gothic Medium" panose="020B0400000000000000" pitchFamily="34" charset="-128"/>
              </a:rPr>
              <a:t>給付金を給付する制度です。</a:t>
            </a:r>
            <a:endParaRPr lang="ja-JP" altLang="ja-JP" sz="1200" dirty="0">
              <a:solidFill>
                <a:srgbClr val="000000"/>
              </a:solidFill>
              <a:latin typeface="Yu Gothic Medium" panose="020B0400000000000000" pitchFamily="34" charset="-128"/>
              <a:ea typeface="Yu Gothic Medium" panose="020B0400000000000000" pitchFamily="34" charset="-128"/>
            </a:endParaRPr>
          </a:p>
        </p:txBody>
      </p:sp>
      <p:sp>
        <p:nvSpPr>
          <p:cNvPr id="17" name="角丸四角形 10">
            <a:extLst>
              <a:ext uri="{FF2B5EF4-FFF2-40B4-BE49-F238E27FC236}">
                <a16:creationId xmlns="" xmlns:a16="http://schemas.microsoft.com/office/drawing/2014/main" id="{4F114243-D5D2-484A-89C5-800116289AD3}"/>
              </a:ext>
            </a:extLst>
          </p:cNvPr>
          <p:cNvSpPr/>
          <p:nvPr/>
        </p:nvSpPr>
        <p:spPr>
          <a:xfrm>
            <a:off x="5428912" y="285229"/>
            <a:ext cx="1721934" cy="340528"/>
          </a:xfrm>
          <a:prstGeom prst="roundRect">
            <a:avLst>
              <a:gd name="adj" fmla="val 0"/>
            </a:avLst>
          </a:prstGeom>
          <a:noFill/>
        </p:spPr>
        <p:txBody>
          <a:bodyPr vert="horz" lIns="91440" tIns="45720" rIns="91440" bIns="45720" rtlCol="0" anchor="ctr" anchorCtr="0">
            <a:noAutofit/>
          </a:bodyPr>
          <a:lstStyle/>
          <a:p>
            <a:pPr defTabSz="914422">
              <a:spcBef>
                <a:spcPts val="1001"/>
              </a:spcBef>
            </a:pPr>
            <a:r>
              <a:rPr lang="ja-JP" altLang="en-US" dirty="0"/>
              <a:t>持続化給付金</a:t>
            </a:r>
            <a:endParaRPr lang="en-US" altLang="ja-JP" dirty="0"/>
          </a:p>
        </p:txBody>
      </p:sp>
      <p:sp>
        <p:nvSpPr>
          <p:cNvPr id="18" name="矢印: 下 17">
            <a:extLst>
              <a:ext uri="{FF2B5EF4-FFF2-40B4-BE49-F238E27FC236}">
                <a16:creationId xmlns="" xmlns:a16="http://schemas.microsoft.com/office/drawing/2014/main" id="{57784451-7E55-4BE8-8030-752FA150187D}"/>
              </a:ext>
            </a:extLst>
          </p:cNvPr>
          <p:cNvSpPr/>
          <p:nvPr/>
        </p:nvSpPr>
        <p:spPr>
          <a:xfrm rot="17569380">
            <a:off x="2849539" y="1031423"/>
            <a:ext cx="220210" cy="164118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下 18">
            <a:extLst>
              <a:ext uri="{FF2B5EF4-FFF2-40B4-BE49-F238E27FC236}">
                <a16:creationId xmlns="" xmlns:a16="http://schemas.microsoft.com/office/drawing/2014/main" id="{0CC3ABC8-E4E8-49E8-9107-D4DA005FEECF}"/>
              </a:ext>
            </a:extLst>
          </p:cNvPr>
          <p:cNvSpPr/>
          <p:nvPr/>
        </p:nvSpPr>
        <p:spPr>
          <a:xfrm rot="5400000">
            <a:off x="1946347" y="2546499"/>
            <a:ext cx="220210" cy="1641187"/>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0" name="矢印: 下 19">
            <a:extLst>
              <a:ext uri="{FF2B5EF4-FFF2-40B4-BE49-F238E27FC236}">
                <a16:creationId xmlns="" xmlns:a16="http://schemas.microsoft.com/office/drawing/2014/main" id="{13911429-C2DF-4C57-B943-832947E2DACD}"/>
              </a:ext>
            </a:extLst>
          </p:cNvPr>
          <p:cNvSpPr/>
          <p:nvPr/>
        </p:nvSpPr>
        <p:spPr>
          <a:xfrm rot="16200000">
            <a:off x="6548510" y="1489927"/>
            <a:ext cx="220210" cy="1641187"/>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1" name="矢印: 下 20">
            <a:extLst>
              <a:ext uri="{FF2B5EF4-FFF2-40B4-BE49-F238E27FC236}">
                <a16:creationId xmlns="" xmlns:a16="http://schemas.microsoft.com/office/drawing/2014/main" id="{E6199351-334D-4730-9B05-E171659816F5}"/>
              </a:ext>
            </a:extLst>
          </p:cNvPr>
          <p:cNvSpPr/>
          <p:nvPr/>
        </p:nvSpPr>
        <p:spPr>
          <a:xfrm rot="5400000">
            <a:off x="5502588" y="2546499"/>
            <a:ext cx="220210" cy="1641187"/>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 xmlns:a16="http://schemas.microsoft.com/office/drawing/2014/main" id="{2FF611E6-9073-46DF-AEA4-A124C37FF7B1}"/>
              </a:ext>
            </a:extLst>
          </p:cNvPr>
          <p:cNvSpPr txBox="1"/>
          <p:nvPr/>
        </p:nvSpPr>
        <p:spPr>
          <a:xfrm>
            <a:off x="1589397" y="2885622"/>
            <a:ext cx="2159566" cy="738664"/>
          </a:xfrm>
          <a:prstGeom prst="rect">
            <a:avLst/>
          </a:prstGeom>
          <a:solidFill>
            <a:srgbClr val="FFFFFF"/>
          </a:solidFill>
          <a:ln w="38100" cmpd="sng">
            <a:solidFill>
              <a:srgbClr val="ED7D31"/>
            </a:solidFill>
          </a:ln>
        </p:spPr>
        <p:txBody>
          <a:bodyPr vert="horz" wrap="none" lIns="91440" tIns="45720" rIns="91440" bIns="45720" rtlCol="0" anchor="ctr" anchorCtr="0">
            <a:sp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00000"/>
              </a:lnSpc>
            </a:pPr>
            <a:r>
              <a:rPr lang="ja-JP" altLang="en-US" sz="1400" dirty="0">
                <a:latin typeface="Yu Gothic Medium" panose="020B0400000000000000" pitchFamily="34" charset="-128"/>
                <a:ea typeface="Yu Gothic Medium" panose="020B0400000000000000" pitchFamily="34" charset="-128"/>
              </a:rPr>
              <a:t>　　給付金の一部を</a:t>
            </a:r>
            <a:endParaRPr lang="en-US" altLang="ja-JP" sz="1400" dirty="0">
              <a:latin typeface="Yu Gothic Medium" panose="020B0400000000000000" pitchFamily="34" charset="-128"/>
              <a:ea typeface="Yu Gothic Medium" panose="020B0400000000000000" pitchFamily="34" charset="-128"/>
            </a:endParaRPr>
          </a:p>
          <a:p>
            <a:pPr algn="ctr">
              <a:lnSpc>
                <a:spcPct val="100000"/>
              </a:lnSpc>
            </a:pPr>
            <a:r>
              <a:rPr lang="ja-JP" altLang="en-US" sz="1400" dirty="0">
                <a:latin typeface="Yu Gothic Medium" panose="020B0400000000000000" pitchFamily="34" charset="-128"/>
                <a:ea typeface="Yu Gothic Medium" panose="020B0400000000000000" pitchFamily="34" charset="-128"/>
              </a:rPr>
              <a:t>　　アドバイス料として</a:t>
            </a:r>
            <a:endParaRPr lang="en-US" altLang="ja-JP" sz="1400" dirty="0">
              <a:latin typeface="Yu Gothic Medium" panose="020B0400000000000000" pitchFamily="34" charset="-128"/>
              <a:ea typeface="Yu Gothic Medium" panose="020B0400000000000000" pitchFamily="34" charset="-128"/>
            </a:endParaRPr>
          </a:p>
          <a:p>
            <a:pPr algn="ctr">
              <a:lnSpc>
                <a:spcPct val="100000"/>
              </a:lnSpc>
            </a:pPr>
            <a:r>
              <a:rPr lang="ja-JP" altLang="en-US" sz="1400">
                <a:latin typeface="Yu Gothic Medium" panose="020B0400000000000000" pitchFamily="34" charset="-128"/>
                <a:ea typeface="Yu Gothic Medium" panose="020B0400000000000000" pitchFamily="34" charset="-128"/>
              </a:rPr>
              <a:t>　　受け取る</a:t>
            </a:r>
            <a:endParaRPr lang="en-US" altLang="ja-JP" sz="1400" dirty="0">
              <a:latin typeface="Yu Gothic Medium" panose="020B0400000000000000" pitchFamily="34" charset="-128"/>
              <a:ea typeface="Yu Gothic Medium" panose="020B0400000000000000" pitchFamily="34" charset="-128"/>
            </a:endParaRPr>
          </a:p>
        </p:txBody>
      </p:sp>
      <p:sp>
        <p:nvSpPr>
          <p:cNvPr id="29" name="テキスト ボックス 28">
            <a:extLst>
              <a:ext uri="{FF2B5EF4-FFF2-40B4-BE49-F238E27FC236}">
                <a16:creationId xmlns="" xmlns:a16="http://schemas.microsoft.com/office/drawing/2014/main" id="{4D79E413-3178-451D-9F6A-5C1C83FB9291}"/>
              </a:ext>
            </a:extLst>
          </p:cNvPr>
          <p:cNvSpPr txBox="1"/>
          <p:nvPr/>
        </p:nvSpPr>
        <p:spPr>
          <a:xfrm>
            <a:off x="1715698" y="6001237"/>
            <a:ext cx="6970458" cy="784090"/>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10000"/>
              </a:lnSpc>
            </a:pPr>
            <a:r>
              <a:rPr lang="ja-JP" altLang="en-US" sz="1800" dirty="0">
                <a:latin typeface="Yu Gothic Medium" panose="020B0400000000000000" pitchFamily="34" charset="-128"/>
                <a:ea typeface="Yu Gothic Medium" panose="020B0400000000000000" pitchFamily="34" charset="-128"/>
              </a:rPr>
              <a:t>大学生が詐欺に関わるケースが増加中</a:t>
            </a:r>
            <a:endParaRPr lang="en-US" altLang="ja-JP" sz="1800" dirty="0">
              <a:latin typeface="Yu Gothic Medium" panose="020B0400000000000000" pitchFamily="34" charset="-128"/>
              <a:ea typeface="Yu Gothic Medium" panose="020B0400000000000000" pitchFamily="34" charset="-128"/>
            </a:endParaRPr>
          </a:p>
          <a:p>
            <a:pPr>
              <a:lnSpc>
                <a:spcPct val="110000"/>
              </a:lnSpc>
            </a:pPr>
            <a:r>
              <a:rPr lang="ja-JP" altLang="en-US" sz="1800" dirty="0">
                <a:latin typeface="Yu Gothic Medium" panose="020B0400000000000000" pitchFamily="34" charset="-128"/>
                <a:ea typeface="Yu Gothic Medium" panose="020B0400000000000000" pitchFamily="34" charset="-128"/>
              </a:rPr>
              <a:t>「悪気がなかった」「知らなかった」としても、</a:t>
            </a:r>
            <a:r>
              <a:rPr lang="ja-JP" altLang="en-US" sz="2400" dirty="0">
                <a:solidFill>
                  <a:srgbClr val="FF0000"/>
                </a:solidFill>
                <a:latin typeface="Yu Gothic Medium" panose="020B0400000000000000" pitchFamily="34" charset="-128"/>
                <a:ea typeface="Yu Gothic Medium" panose="020B0400000000000000" pitchFamily="34" charset="-128"/>
              </a:rPr>
              <a:t>加害者</a:t>
            </a:r>
            <a:r>
              <a:rPr lang="ja-JP" altLang="en-US" sz="1800" dirty="0">
                <a:latin typeface="Yu Gothic Medium" panose="020B0400000000000000" pitchFamily="34" charset="-128"/>
                <a:ea typeface="Yu Gothic Medium" panose="020B0400000000000000" pitchFamily="34" charset="-128"/>
              </a:rPr>
              <a:t>になる。</a:t>
            </a:r>
            <a:endParaRPr lang="en-US" altLang="ja-JP" sz="1800" dirty="0">
              <a:latin typeface="Yu Gothic Medium" panose="020B0400000000000000" pitchFamily="34" charset="-128"/>
              <a:ea typeface="Yu Gothic Medium" panose="020B0400000000000000" pitchFamily="34" charset="-128"/>
            </a:endParaRPr>
          </a:p>
        </p:txBody>
      </p:sp>
      <p:sp>
        <p:nvSpPr>
          <p:cNvPr id="30" name="テキスト ボックス 29">
            <a:extLst>
              <a:ext uri="{FF2B5EF4-FFF2-40B4-BE49-F238E27FC236}">
                <a16:creationId xmlns="" xmlns:a16="http://schemas.microsoft.com/office/drawing/2014/main" id="{2EEB93DE-A3E2-47EF-AA0A-FBBA0FB3FECA}"/>
              </a:ext>
            </a:extLst>
          </p:cNvPr>
          <p:cNvSpPr txBox="1"/>
          <p:nvPr/>
        </p:nvSpPr>
        <p:spPr>
          <a:xfrm>
            <a:off x="149907" y="4992729"/>
            <a:ext cx="1895889" cy="740815"/>
          </a:xfrm>
          <a:prstGeom prst="rect">
            <a:avLst/>
          </a:prstGeom>
          <a:solidFill>
            <a:schemeClr val="tx1"/>
          </a:solidFill>
          <a:ln w="28575">
            <a:no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gn="ctr">
              <a:lnSpc>
                <a:spcPct val="100000"/>
              </a:lnSpc>
            </a:pPr>
            <a:r>
              <a:rPr lang="ja-JP" altLang="en-US" sz="3200" dirty="0">
                <a:solidFill>
                  <a:srgbClr val="FFFFFF"/>
                </a:solidFill>
                <a:latin typeface="Yu Gothic Medium" panose="020B0400000000000000" pitchFamily="34" charset="-128"/>
                <a:ea typeface="Yu Gothic Medium" panose="020B0400000000000000" pitchFamily="34" charset="-128"/>
              </a:rPr>
              <a:t>逮捕</a:t>
            </a:r>
            <a:endParaRPr lang="ja-JP" altLang="ja-JP" sz="3200" dirty="0">
              <a:solidFill>
                <a:srgbClr val="FFFFFF"/>
              </a:solidFill>
              <a:latin typeface="Yu Gothic Medium" panose="020B0400000000000000" pitchFamily="34" charset="-128"/>
              <a:ea typeface="Yu Gothic Medium" panose="020B0400000000000000" pitchFamily="34" charset="-128"/>
            </a:endParaRPr>
          </a:p>
        </p:txBody>
      </p:sp>
      <p:sp>
        <p:nvSpPr>
          <p:cNvPr id="31" name="角丸四角形 10">
            <a:extLst>
              <a:ext uri="{FF2B5EF4-FFF2-40B4-BE49-F238E27FC236}">
                <a16:creationId xmlns="" xmlns:a16="http://schemas.microsoft.com/office/drawing/2014/main" id="{49E4352A-219D-4892-8FD1-E5A7A0AC1045}"/>
              </a:ext>
            </a:extLst>
          </p:cNvPr>
          <p:cNvSpPr/>
          <p:nvPr/>
        </p:nvSpPr>
        <p:spPr>
          <a:xfrm>
            <a:off x="181674" y="5988786"/>
            <a:ext cx="1398704" cy="803070"/>
          </a:xfrm>
          <a:prstGeom prst="roundRect">
            <a:avLst>
              <a:gd name="adj" fmla="val 0"/>
            </a:avLst>
          </a:prstGeom>
          <a:solidFill>
            <a:schemeClr val="accent6"/>
          </a:solidFill>
        </p:spPr>
        <p:txBody>
          <a:bodyPr vert="horz" lIns="91440" tIns="45720" rIns="91440" bIns="45720" rtlCol="0" anchor="ctr" anchorCtr="0">
            <a:noAutofit/>
          </a:bodyPr>
          <a:lstStyle/>
          <a:p>
            <a:pPr algn="ctr" defTabSz="914422">
              <a:spcBef>
                <a:spcPts val="1001"/>
              </a:spcBef>
            </a:pPr>
            <a:r>
              <a:rPr lang="ja-JP" altLang="en-US" b="1" dirty="0">
                <a:solidFill>
                  <a:schemeClr val="bg1"/>
                </a:solidFill>
              </a:rPr>
              <a:t>注意！</a:t>
            </a:r>
            <a:endParaRPr lang="en-US" altLang="ja-JP" b="1" dirty="0">
              <a:solidFill>
                <a:schemeClr val="bg1"/>
              </a:solidFill>
            </a:endParaRPr>
          </a:p>
        </p:txBody>
      </p:sp>
      <p:pic>
        <p:nvPicPr>
          <p:cNvPr id="3" name="図 2" descr="daigakusei_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02" y="1845191"/>
            <a:ext cx="2017128" cy="3349476"/>
          </a:xfrm>
          <a:prstGeom prst="rect">
            <a:avLst/>
          </a:prstGeom>
        </p:spPr>
      </p:pic>
      <p:pic>
        <p:nvPicPr>
          <p:cNvPr id="7" name="図 6" descr="building_police_lam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7181" y="4320393"/>
            <a:ext cx="1426819" cy="1501914"/>
          </a:xfrm>
          <a:prstGeom prst="rect">
            <a:avLst/>
          </a:prstGeom>
        </p:spPr>
      </p:pic>
      <p:pic>
        <p:nvPicPr>
          <p:cNvPr id="13" name="図 12" descr="building_kuyasy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8540" y="2354158"/>
            <a:ext cx="1519170" cy="1519170"/>
          </a:xfrm>
          <a:prstGeom prst="rect">
            <a:avLst/>
          </a:prstGeom>
        </p:spPr>
      </p:pic>
      <p:sp>
        <p:nvSpPr>
          <p:cNvPr id="15" name="正方形/長方形 14">
            <a:extLst>
              <a:ext uri="{FF2B5EF4-FFF2-40B4-BE49-F238E27FC236}">
                <a16:creationId xmlns="" xmlns:a16="http://schemas.microsoft.com/office/drawing/2014/main" id="{26444136-C83F-4008-A35A-DF813BDAB3CE}"/>
              </a:ext>
            </a:extLst>
          </p:cNvPr>
          <p:cNvSpPr/>
          <p:nvPr/>
        </p:nvSpPr>
        <p:spPr>
          <a:xfrm>
            <a:off x="7477190" y="1919970"/>
            <a:ext cx="1562531" cy="78805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latin typeface="ヒラギノ丸ゴ Pro W4"/>
                <a:ea typeface="ヒラギノ丸ゴ Pro W4"/>
                <a:cs typeface="ヒラギノ丸ゴ Pro W4"/>
              </a:rPr>
              <a:t>持続化給付金申請窓口</a:t>
            </a:r>
          </a:p>
        </p:txBody>
      </p:sp>
      <p:sp>
        <p:nvSpPr>
          <p:cNvPr id="32" name="正方形/長方形 31"/>
          <p:cNvSpPr/>
          <p:nvPr/>
        </p:nvSpPr>
        <p:spPr>
          <a:xfrm>
            <a:off x="8095945" y="5149290"/>
            <a:ext cx="671979" cy="276999"/>
          </a:xfrm>
          <a:prstGeom prst="rect">
            <a:avLst/>
          </a:prstGeom>
        </p:spPr>
        <p:txBody>
          <a:bodyPr wrap="none">
            <a:spAutoFit/>
          </a:bodyPr>
          <a:lstStyle/>
          <a:p>
            <a:pPr algn="ctr"/>
            <a:r>
              <a:rPr kumimoji="1" lang="ja-JP" altLang="en-US" sz="1200" b="1" dirty="0"/>
              <a:t>警察署</a:t>
            </a:r>
          </a:p>
        </p:txBody>
      </p:sp>
      <p:pic>
        <p:nvPicPr>
          <p:cNvPr id="33" name="図 32" descr="police_tejou.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1307397" y="4365232"/>
            <a:ext cx="937404" cy="752006"/>
          </a:xfrm>
          <a:prstGeom prst="rect">
            <a:avLst/>
          </a:prstGeom>
        </p:spPr>
      </p:pic>
      <p:sp>
        <p:nvSpPr>
          <p:cNvPr id="28" name="テキスト ボックス 27">
            <a:extLst>
              <a:ext uri="{FF2B5EF4-FFF2-40B4-BE49-F238E27FC236}">
                <a16:creationId xmlns="" xmlns:a16="http://schemas.microsoft.com/office/drawing/2014/main" id="{D384A061-E230-467F-BE0D-4074BC011888}"/>
              </a:ext>
            </a:extLst>
          </p:cNvPr>
          <p:cNvSpPr txBox="1"/>
          <p:nvPr/>
        </p:nvSpPr>
        <p:spPr>
          <a:xfrm>
            <a:off x="4758432" y="3987864"/>
            <a:ext cx="3057248" cy="738664"/>
          </a:xfrm>
          <a:prstGeom prst="rect">
            <a:avLst/>
          </a:prstGeom>
          <a:solidFill>
            <a:srgbClr val="FFFFFF"/>
          </a:solidFill>
          <a:ln w="38100" cmpd="sng">
            <a:solidFill>
              <a:schemeClr val="accent2"/>
            </a:solidFill>
          </a:ln>
        </p:spPr>
        <p:txBody>
          <a:bodyPr vert="horz" wrap="none" lIns="91440" tIns="45720" rIns="91440" bIns="45720" rtlCol="0" anchor="ctr" anchorCtr="0">
            <a:sp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gn="ctr">
              <a:lnSpc>
                <a:spcPct val="100000"/>
              </a:lnSpc>
            </a:pPr>
            <a:r>
              <a:rPr lang="ja-JP" altLang="en-US" sz="1400">
                <a:latin typeface="Yu Gothic Medium" panose="020B0400000000000000" pitchFamily="34" charset="-128"/>
                <a:ea typeface="Yu Gothic Medium" panose="020B0400000000000000" pitchFamily="34" charset="-128"/>
              </a:rPr>
              <a:t>　「不正受給を</a:t>
            </a:r>
            <a:endParaRPr lang="en-US" altLang="ja-JP" sz="1400" dirty="0">
              <a:latin typeface="Yu Gothic Medium" panose="020B0400000000000000" pitchFamily="34" charset="-128"/>
              <a:ea typeface="Yu Gothic Medium" panose="020B0400000000000000" pitchFamily="34" charset="-128"/>
            </a:endParaRPr>
          </a:p>
          <a:p>
            <a:pPr algn="ctr">
              <a:lnSpc>
                <a:spcPct val="100000"/>
              </a:lnSpc>
            </a:pPr>
            <a:r>
              <a:rPr lang="ja-JP" altLang="en-US" sz="1400">
                <a:latin typeface="Yu Gothic Medium" panose="020B0400000000000000" pitchFamily="34" charset="-128"/>
                <a:ea typeface="Yu Gothic Medium" panose="020B0400000000000000" pitchFamily="34" charset="-128"/>
              </a:rPr>
              <a:t>　　しているのでは」と警察に相談</a:t>
            </a:r>
            <a:endParaRPr lang="en-US" altLang="ja-JP" sz="1400" dirty="0">
              <a:latin typeface="Yu Gothic Medium" panose="020B0400000000000000" pitchFamily="34" charset="-128"/>
              <a:ea typeface="Yu Gothic Medium" panose="020B0400000000000000" pitchFamily="34" charset="-128"/>
            </a:endParaRPr>
          </a:p>
          <a:p>
            <a:pPr algn="ctr">
              <a:lnSpc>
                <a:spcPct val="100000"/>
              </a:lnSpc>
            </a:pPr>
            <a:r>
              <a:rPr lang="ja-JP" altLang="en-US" sz="1400">
                <a:latin typeface="Yu Gothic Medium" panose="020B0400000000000000" pitchFamily="34" charset="-128"/>
                <a:ea typeface="Yu Gothic Medium" panose="020B0400000000000000" pitchFamily="34" charset="-128"/>
              </a:rPr>
              <a:t>詐欺</a:t>
            </a:r>
            <a:r>
              <a:rPr lang="ja-JP" altLang="en-US" sz="1400" dirty="0">
                <a:latin typeface="Yu Gothic Medium" panose="020B0400000000000000" pitchFamily="34" charset="-128"/>
                <a:ea typeface="Yu Gothic Medium" panose="020B0400000000000000" pitchFamily="34" charset="-128"/>
              </a:rPr>
              <a:t>であることが発覚</a:t>
            </a:r>
            <a:endParaRPr lang="en-US" altLang="ja-JP" sz="1400" dirty="0">
              <a:latin typeface="Yu Gothic Medium" panose="020B0400000000000000" pitchFamily="34" charset="-128"/>
              <a:ea typeface="Yu Gothic Medium" panose="020B0400000000000000" pitchFamily="34" charset="-128"/>
            </a:endParaRPr>
          </a:p>
        </p:txBody>
      </p:sp>
      <p:sp>
        <p:nvSpPr>
          <p:cNvPr id="35" name="テキスト ボックス 34">
            <a:extLst>
              <a:ext uri="{FF2B5EF4-FFF2-40B4-BE49-F238E27FC236}">
                <a16:creationId xmlns="" xmlns:a16="http://schemas.microsoft.com/office/drawing/2014/main" id="{B48B165B-B126-304C-AFE8-5B725578BE9E}"/>
              </a:ext>
            </a:extLst>
          </p:cNvPr>
          <p:cNvSpPr txBox="1"/>
          <p:nvPr/>
        </p:nvSpPr>
        <p:spPr>
          <a:xfrm>
            <a:off x="175436" y="5976335"/>
            <a:ext cx="8779878" cy="809294"/>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24" name="テキスト ボックス 23">
            <a:extLst>
              <a:ext uri="{FF2B5EF4-FFF2-40B4-BE49-F238E27FC236}">
                <a16:creationId xmlns="" xmlns:a16="http://schemas.microsoft.com/office/drawing/2014/main" id="{740F1B47-BA95-4204-A683-A27D0A90A283}"/>
              </a:ext>
            </a:extLst>
          </p:cNvPr>
          <p:cNvSpPr txBox="1"/>
          <p:nvPr/>
        </p:nvSpPr>
        <p:spPr>
          <a:xfrm>
            <a:off x="1144852" y="793095"/>
            <a:ext cx="3057247" cy="860748"/>
          </a:xfrm>
          <a:prstGeom prst="rect">
            <a:avLst/>
          </a:prstGeom>
          <a:solidFill>
            <a:srgbClr val="FFFFFF"/>
          </a:solidFill>
          <a:ln w="38100" cmpd="sng">
            <a:solidFill>
              <a:schemeClr val="accent5">
                <a:lumMod val="75000"/>
              </a:schemeClr>
            </a:solidFill>
          </a:ln>
        </p:spPr>
        <p:txBody>
          <a:bodyPr vert="horz" wrap="none" lIns="91440" tIns="45720" rIns="91440" bIns="45720" rtlCol="0" anchor="ctr" anchorCtr="0">
            <a:sp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20000"/>
              </a:lnSpc>
            </a:pPr>
            <a:r>
              <a:rPr lang="ja-JP" altLang="ja-JP" sz="1400" dirty="0">
                <a:latin typeface="Yu Gothic Medium" panose="020B0400000000000000" pitchFamily="34" charset="-128"/>
                <a:ea typeface="Yu Gothic Medium" panose="020B0400000000000000" pitchFamily="34" charset="-128"/>
              </a:rPr>
              <a:t>　</a:t>
            </a:r>
            <a:r>
              <a:rPr lang="ja-JP" altLang="en-US" sz="1400" dirty="0">
                <a:latin typeface="Yu Gothic Medium" panose="020B0400000000000000" pitchFamily="34" charset="-128"/>
                <a:ea typeface="Yu Gothic Medium" panose="020B0400000000000000" pitchFamily="34" charset="-128"/>
              </a:rPr>
              <a:t>　大学生Ａは個人事業主と偽り、</a:t>
            </a:r>
            <a:endParaRPr lang="en-US" altLang="ja-JP" sz="1400" dirty="0">
              <a:latin typeface="Yu Gothic Medium" panose="020B0400000000000000" pitchFamily="34" charset="-128"/>
              <a:ea typeface="Yu Gothic Medium" panose="020B0400000000000000" pitchFamily="34" charset="-128"/>
            </a:endParaRPr>
          </a:p>
          <a:p>
            <a:pPr>
              <a:lnSpc>
                <a:spcPct val="120000"/>
              </a:lnSpc>
            </a:pPr>
            <a:r>
              <a:rPr lang="ja-JP" altLang="en-US" sz="1400" dirty="0">
                <a:latin typeface="Yu Gothic Medium" panose="020B0400000000000000" pitchFamily="34" charset="-128"/>
                <a:ea typeface="Yu Gothic Medium" panose="020B0400000000000000" pitchFamily="34" charset="-128"/>
              </a:rPr>
              <a:t>　　知人の大学生Ｂに申請書等の</a:t>
            </a:r>
            <a:endParaRPr lang="en-US" altLang="ja-JP" sz="1400" dirty="0">
              <a:latin typeface="Yu Gothic Medium" panose="020B0400000000000000" pitchFamily="34" charset="-128"/>
              <a:ea typeface="Yu Gothic Medium" panose="020B0400000000000000" pitchFamily="34" charset="-128"/>
            </a:endParaRPr>
          </a:p>
          <a:p>
            <a:pPr>
              <a:lnSpc>
                <a:spcPct val="120000"/>
              </a:lnSpc>
            </a:pPr>
            <a:r>
              <a:rPr lang="ja-JP" altLang="en-US" sz="1400" dirty="0">
                <a:latin typeface="Yu Gothic Medium" panose="020B0400000000000000" pitchFamily="34" charset="-128"/>
                <a:ea typeface="Yu Gothic Medium" panose="020B0400000000000000" pitchFamily="34" charset="-128"/>
              </a:rPr>
              <a:t>　　書類を作る</a:t>
            </a:r>
            <a:r>
              <a:rPr lang="ja-JP" altLang="en-US" sz="1400">
                <a:latin typeface="Yu Gothic Medium" panose="020B0400000000000000" pitchFamily="34" charset="-128"/>
                <a:ea typeface="Yu Gothic Medium" panose="020B0400000000000000" pitchFamily="34" charset="-128"/>
              </a:rPr>
              <a:t>よう指示</a:t>
            </a:r>
            <a:endParaRPr lang="en-US" altLang="ja-JP" sz="1400" dirty="0">
              <a:latin typeface="Yu Gothic Medium" panose="020B0400000000000000" pitchFamily="34" charset="-128"/>
              <a:ea typeface="Yu Gothic Medium" panose="020B0400000000000000" pitchFamily="34" charset="-128"/>
            </a:endParaRPr>
          </a:p>
        </p:txBody>
      </p:sp>
      <p:sp>
        <p:nvSpPr>
          <p:cNvPr id="25" name="テキスト ボックス 24">
            <a:extLst>
              <a:ext uri="{FF2B5EF4-FFF2-40B4-BE49-F238E27FC236}">
                <a16:creationId xmlns="" xmlns:a16="http://schemas.microsoft.com/office/drawing/2014/main" id="{35325619-408D-422E-82BB-BE14A9528B67}"/>
              </a:ext>
            </a:extLst>
          </p:cNvPr>
          <p:cNvSpPr txBox="1"/>
          <p:nvPr/>
        </p:nvSpPr>
        <p:spPr>
          <a:xfrm>
            <a:off x="4758432" y="1940068"/>
            <a:ext cx="2339102" cy="738664"/>
          </a:xfrm>
          <a:prstGeom prst="rect">
            <a:avLst/>
          </a:prstGeom>
          <a:solidFill>
            <a:srgbClr val="FFFFFF"/>
          </a:solidFill>
          <a:ln w="38100" cmpd="sng">
            <a:solidFill>
              <a:schemeClr val="accent2"/>
            </a:solidFill>
          </a:ln>
        </p:spPr>
        <p:txBody>
          <a:bodyPr vert="horz" wrap="none" lIns="91440" tIns="45720" rIns="91440" bIns="45720" rtlCol="0" anchor="ctr" anchorCtr="0">
            <a:sp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00000"/>
              </a:lnSpc>
            </a:pPr>
            <a:r>
              <a:rPr lang="ja-JP" altLang="en-US" sz="1400" dirty="0">
                <a:latin typeface="Yu Gothic Medium" panose="020B0400000000000000" pitchFamily="34" charset="-128"/>
                <a:ea typeface="Yu Gothic Medium" panose="020B0400000000000000" pitchFamily="34" charset="-128"/>
              </a:rPr>
              <a:t>　　大学生Ｂは大学生Ａの</a:t>
            </a:r>
            <a:endParaRPr lang="en-US" altLang="ja-JP" sz="1400" dirty="0">
              <a:latin typeface="Yu Gothic Medium" panose="020B0400000000000000" pitchFamily="34" charset="-128"/>
              <a:ea typeface="Yu Gothic Medium" panose="020B0400000000000000" pitchFamily="34" charset="-128"/>
            </a:endParaRPr>
          </a:p>
          <a:p>
            <a:pPr>
              <a:lnSpc>
                <a:spcPct val="100000"/>
              </a:lnSpc>
            </a:pPr>
            <a:r>
              <a:rPr lang="ja-JP" altLang="en-US" sz="1400" dirty="0">
                <a:latin typeface="Yu Gothic Medium" panose="020B0400000000000000" pitchFamily="34" charset="-128"/>
                <a:ea typeface="Yu Gothic Medium" panose="020B0400000000000000" pitchFamily="34" charset="-128"/>
              </a:rPr>
              <a:t>　　指示に従い、</a:t>
            </a:r>
            <a:r>
              <a:rPr lang="ja-JP" altLang="en-US" sz="1400">
                <a:latin typeface="Yu Gothic Medium" panose="020B0400000000000000" pitchFamily="34" charset="-128"/>
                <a:ea typeface="Yu Gothic Medium" panose="020B0400000000000000" pitchFamily="34" charset="-128"/>
              </a:rPr>
              <a:t>給付金を</a:t>
            </a:r>
            <a:endParaRPr lang="en-US" altLang="ja-JP" sz="1400" dirty="0">
              <a:latin typeface="Yu Gothic Medium" panose="020B0400000000000000" pitchFamily="34" charset="-128"/>
              <a:ea typeface="Yu Gothic Medium" panose="020B0400000000000000" pitchFamily="34" charset="-128"/>
            </a:endParaRPr>
          </a:p>
          <a:p>
            <a:pPr>
              <a:lnSpc>
                <a:spcPct val="100000"/>
              </a:lnSpc>
            </a:pPr>
            <a:r>
              <a:rPr lang="ja-JP" altLang="ja-JP" sz="1400">
                <a:latin typeface="Yu Gothic Medium" panose="020B0400000000000000" pitchFamily="34" charset="-128"/>
                <a:ea typeface="Yu Gothic Medium" panose="020B0400000000000000" pitchFamily="34" charset="-128"/>
              </a:rPr>
              <a:t>　</a:t>
            </a:r>
            <a:r>
              <a:rPr lang="ja-JP" altLang="en-US" sz="1400">
                <a:latin typeface="Yu Gothic Medium" panose="020B0400000000000000" pitchFamily="34" charset="-128"/>
                <a:ea typeface="Yu Gothic Medium" panose="020B0400000000000000" pitchFamily="34" charset="-128"/>
              </a:rPr>
              <a:t>　申請</a:t>
            </a:r>
            <a:endParaRPr lang="en-US" altLang="ja-JP" sz="1400" dirty="0">
              <a:latin typeface="Yu Gothic Medium" panose="020B0400000000000000" pitchFamily="34" charset="-128"/>
              <a:ea typeface="Yu Gothic Medium" panose="020B0400000000000000" pitchFamily="34" charset="-128"/>
            </a:endParaRPr>
          </a:p>
        </p:txBody>
      </p:sp>
      <p:pic>
        <p:nvPicPr>
          <p:cNvPr id="2" name="図 1" descr="daigakusei_woma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0753" y="1989451"/>
            <a:ext cx="1847251" cy="3067391"/>
          </a:xfrm>
          <a:prstGeom prst="rect">
            <a:avLst/>
          </a:prstGeom>
        </p:spPr>
      </p:pic>
      <p:sp>
        <p:nvSpPr>
          <p:cNvPr id="16" name="テキスト ボックス 15">
            <a:extLst>
              <a:ext uri="{FF2B5EF4-FFF2-40B4-BE49-F238E27FC236}">
                <a16:creationId xmlns="" xmlns:a16="http://schemas.microsoft.com/office/drawing/2014/main" id="{F131D6C9-7E53-497D-959E-3F35D1E91173}"/>
              </a:ext>
            </a:extLst>
          </p:cNvPr>
          <p:cNvSpPr txBox="1"/>
          <p:nvPr/>
        </p:nvSpPr>
        <p:spPr>
          <a:xfrm>
            <a:off x="3735491" y="4420783"/>
            <a:ext cx="946237" cy="167300"/>
          </a:xfrm>
          <a:prstGeom prst="rect">
            <a:avLst/>
          </a:prstGeom>
          <a:solidFill>
            <a:schemeClr val="tx1"/>
          </a:solid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gn="ctr">
              <a:lnSpc>
                <a:spcPct val="100000"/>
              </a:lnSpc>
            </a:pPr>
            <a:r>
              <a:rPr lang="ja-JP" altLang="en-US" sz="1200" dirty="0">
                <a:solidFill>
                  <a:schemeClr val="bg1"/>
                </a:solidFill>
                <a:latin typeface="Yu Gothic Medium" panose="020B0400000000000000" pitchFamily="34" charset="-128"/>
                <a:ea typeface="Yu Gothic Medium" panose="020B0400000000000000" pitchFamily="34" charset="-128"/>
              </a:rPr>
              <a:t>大学生Ｂ</a:t>
            </a:r>
            <a:endParaRPr lang="ja-JP" altLang="ja-JP" sz="1200" dirty="0">
              <a:solidFill>
                <a:schemeClr val="bg1"/>
              </a:solidFill>
              <a:latin typeface="Yu Gothic Medium" panose="020B0400000000000000" pitchFamily="34" charset="-128"/>
              <a:ea typeface="Yu Gothic Medium" panose="020B0400000000000000" pitchFamily="34" charset="-128"/>
            </a:endParaRPr>
          </a:p>
        </p:txBody>
      </p:sp>
      <p:sp>
        <p:nvSpPr>
          <p:cNvPr id="26" name="テキスト ボックス 25">
            <a:extLst>
              <a:ext uri="{FF2B5EF4-FFF2-40B4-BE49-F238E27FC236}">
                <a16:creationId xmlns="" xmlns:a16="http://schemas.microsoft.com/office/drawing/2014/main" id="{9600BBC5-2322-405E-9C77-BEDA21AFA1AD}"/>
              </a:ext>
            </a:extLst>
          </p:cNvPr>
          <p:cNvSpPr txBox="1"/>
          <p:nvPr/>
        </p:nvSpPr>
        <p:spPr>
          <a:xfrm>
            <a:off x="5121340" y="2885622"/>
            <a:ext cx="2305922" cy="738664"/>
          </a:xfrm>
          <a:prstGeom prst="rect">
            <a:avLst/>
          </a:prstGeom>
          <a:solidFill>
            <a:srgbClr val="FFFFFF"/>
          </a:solidFill>
          <a:ln w="38100" cmpd="sng">
            <a:solidFill>
              <a:schemeClr val="accent6"/>
            </a:solidFill>
          </a:ln>
        </p:spPr>
        <p:txBody>
          <a:bodyPr vert="horz" wrap="square" lIns="91440" tIns="45720" rIns="91440" bIns="45720" rtlCol="0" anchor="ctr" anchorCtr="0">
            <a:sp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nSpc>
                <a:spcPct val="100000"/>
              </a:lnSpc>
            </a:pPr>
            <a:r>
              <a:rPr lang="ja-JP" altLang="en-US" sz="1400" dirty="0">
                <a:latin typeface="Yu Gothic Medium" panose="020B0400000000000000" pitchFamily="34" charset="-128"/>
                <a:ea typeface="Yu Gothic Medium" panose="020B0400000000000000" pitchFamily="34" charset="-128"/>
              </a:rPr>
              <a:t>　　大学生Ｂの口座に</a:t>
            </a:r>
            <a:endParaRPr lang="en-US" altLang="ja-JP" sz="1400" dirty="0">
              <a:latin typeface="Yu Gothic Medium" panose="020B0400000000000000" pitchFamily="34" charset="-128"/>
              <a:ea typeface="Yu Gothic Medium" panose="020B0400000000000000" pitchFamily="34" charset="-128"/>
            </a:endParaRPr>
          </a:p>
          <a:p>
            <a:pPr>
              <a:lnSpc>
                <a:spcPct val="100000"/>
              </a:lnSpc>
            </a:pPr>
            <a:r>
              <a:rPr lang="ja-JP" altLang="en-US" sz="1400" dirty="0">
                <a:latin typeface="Yu Gothic Medium" panose="020B0400000000000000" pitchFamily="34" charset="-128"/>
                <a:ea typeface="Yu Gothic Medium" panose="020B0400000000000000" pitchFamily="34" charset="-128"/>
              </a:rPr>
              <a:t>　　持続化給付金</a:t>
            </a:r>
            <a:r>
              <a:rPr lang="en-US" altLang="ja-JP" sz="1400" dirty="0">
                <a:latin typeface="Yu Gothic Medium" panose="020B0400000000000000" pitchFamily="34" charset="-128"/>
                <a:ea typeface="Yu Gothic Medium" panose="020B0400000000000000" pitchFamily="34" charset="-128"/>
              </a:rPr>
              <a:t>100</a:t>
            </a:r>
            <a:r>
              <a:rPr lang="ja-JP" altLang="en-US" sz="1400" dirty="0">
                <a:latin typeface="Yu Gothic Medium" panose="020B0400000000000000" pitchFamily="34" charset="-128"/>
                <a:ea typeface="Yu Gothic Medium" panose="020B0400000000000000" pitchFamily="34" charset="-128"/>
              </a:rPr>
              <a:t>万円　　　が支給</a:t>
            </a:r>
            <a:endParaRPr lang="en-US" altLang="ja-JP" sz="1400" dirty="0">
              <a:latin typeface="Yu Gothic Medium" panose="020B0400000000000000" pitchFamily="34" charset="-128"/>
              <a:ea typeface="Yu Gothic Medium" panose="020B0400000000000000" pitchFamily="34" charset="-128"/>
            </a:endParaRPr>
          </a:p>
        </p:txBody>
      </p:sp>
      <p:sp>
        <p:nvSpPr>
          <p:cNvPr id="36" name="テキスト ボックス 35">
            <a:extLst>
              <a:ext uri="{FF2B5EF4-FFF2-40B4-BE49-F238E27FC236}">
                <a16:creationId xmlns="" xmlns:a16="http://schemas.microsoft.com/office/drawing/2014/main" id="{F131D6C9-7E53-497D-959E-3F35D1E91173}"/>
              </a:ext>
            </a:extLst>
          </p:cNvPr>
          <p:cNvSpPr txBox="1"/>
          <p:nvPr/>
        </p:nvSpPr>
        <p:spPr>
          <a:xfrm>
            <a:off x="267774" y="4433231"/>
            <a:ext cx="946237" cy="167300"/>
          </a:xfrm>
          <a:prstGeom prst="rect">
            <a:avLst/>
          </a:prstGeom>
          <a:solidFill>
            <a:schemeClr val="tx1"/>
          </a:solid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1600" b="0">
                <a:latin typeface="Noto Sans JP Medium" panose="020B0600000000000000" pitchFamily="34" charset="-128"/>
                <a:ea typeface="Noto Sans JP Medium" panose="020B0600000000000000" pitchFamily="34" charset="-128"/>
                <a:cs typeface="+mj-cs"/>
              </a:defRPr>
            </a:lvl1pPr>
          </a:lstStyle>
          <a:p>
            <a:pPr algn="ctr">
              <a:lnSpc>
                <a:spcPct val="100000"/>
              </a:lnSpc>
            </a:pPr>
            <a:r>
              <a:rPr lang="ja-JP" altLang="en-US" sz="1200" dirty="0">
                <a:solidFill>
                  <a:schemeClr val="bg1"/>
                </a:solidFill>
                <a:latin typeface="Yu Gothic Medium" panose="020B0400000000000000" pitchFamily="34" charset="-128"/>
                <a:ea typeface="Yu Gothic Medium" panose="020B0400000000000000" pitchFamily="34" charset="-128"/>
              </a:rPr>
              <a:t>大学生</a:t>
            </a:r>
            <a:r>
              <a:rPr lang="en-US" altLang="ja-JP" sz="1200" dirty="0">
                <a:solidFill>
                  <a:schemeClr val="bg1"/>
                </a:solidFill>
                <a:latin typeface="Yu Gothic Medium" panose="020B0400000000000000" pitchFamily="34" charset="-128"/>
                <a:ea typeface="Yu Gothic Medium" panose="020B0400000000000000" pitchFamily="34" charset="-128"/>
              </a:rPr>
              <a:t>A</a:t>
            </a:r>
            <a:endParaRPr lang="ja-JP" altLang="ja-JP" sz="1200" dirty="0">
              <a:solidFill>
                <a:schemeClr val="bg1"/>
              </a:solidFill>
              <a:latin typeface="Yu Gothic Medium" panose="020B0400000000000000" pitchFamily="34" charset="-128"/>
              <a:ea typeface="Yu Gothic Medium" panose="020B0400000000000000" pitchFamily="34" charset="-128"/>
            </a:endParaRPr>
          </a:p>
        </p:txBody>
      </p:sp>
      <p:sp>
        <p:nvSpPr>
          <p:cNvPr id="37" name="正方形/長方形 36"/>
          <p:cNvSpPr/>
          <p:nvPr/>
        </p:nvSpPr>
        <p:spPr>
          <a:xfrm>
            <a:off x="1139151" y="803996"/>
            <a:ext cx="379920" cy="346249"/>
          </a:xfrm>
          <a:prstGeom prst="rect">
            <a:avLst/>
          </a:prstGeom>
          <a:solidFill>
            <a:srgbClr val="4472C4"/>
          </a:solidFill>
        </p:spPr>
        <p:txBody>
          <a:bodyPr wrap="square">
            <a:spAutoFit/>
          </a:bodyPr>
          <a:lstStyle/>
          <a:p>
            <a:pPr>
              <a:lnSpc>
                <a:spcPct val="90000"/>
              </a:lnSpc>
            </a:pPr>
            <a:r>
              <a:rPr lang="ja-JP" altLang="en-US" dirty="0">
                <a:solidFill>
                  <a:srgbClr val="FFFFFF"/>
                </a:solidFill>
              </a:rPr>
              <a:t>１</a:t>
            </a:r>
          </a:p>
        </p:txBody>
      </p:sp>
      <p:sp>
        <p:nvSpPr>
          <p:cNvPr id="39" name="正方形/長方形 38"/>
          <p:cNvSpPr/>
          <p:nvPr/>
        </p:nvSpPr>
        <p:spPr>
          <a:xfrm>
            <a:off x="4771720" y="1940000"/>
            <a:ext cx="379920" cy="346249"/>
          </a:xfrm>
          <a:prstGeom prst="rect">
            <a:avLst/>
          </a:prstGeom>
          <a:solidFill>
            <a:schemeClr val="accent2"/>
          </a:solidFill>
        </p:spPr>
        <p:txBody>
          <a:bodyPr wrap="square">
            <a:spAutoFit/>
          </a:bodyPr>
          <a:lstStyle/>
          <a:p>
            <a:pPr>
              <a:lnSpc>
                <a:spcPct val="90000"/>
              </a:lnSpc>
            </a:pPr>
            <a:r>
              <a:rPr lang="ja-JP" altLang="en-US" dirty="0">
                <a:solidFill>
                  <a:srgbClr val="FFFFFF"/>
                </a:solidFill>
              </a:rPr>
              <a:t>２</a:t>
            </a:r>
          </a:p>
        </p:txBody>
      </p:sp>
      <p:sp>
        <p:nvSpPr>
          <p:cNvPr id="40" name="正方形/長方形 39"/>
          <p:cNvSpPr/>
          <p:nvPr/>
        </p:nvSpPr>
        <p:spPr>
          <a:xfrm>
            <a:off x="5104665" y="2895470"/>
            <a:ext cx="379920" cy="346249"/>
          </a:xfrm>
          <a:prstGeom prst="rect">
            <a:avLst/>
          </a:prstGeom>
          <a:solidFill>
            <a:schemeClr val="accent6"/>
          </a:solidFill>
        </p:spPr>
        <p:txBody>
          <a:bodyPr wrap="square">
            <a:spAutoFit/>
          </a:bodyPr>
          <a:lstStyle/>
          <a:p>
            <a:pPr>
              <a:lnSpc>
                <a:spcPct val="90000"/>
              </a:lnSpc>
            </a:pPr>
            <a:r>
              <a:rPr lang="ja-JP" altLang="en-US" dirty="0">
                <a:solidFill>
                  <a:srgbClr val="FFFFFF"/>
                </a:solidFill>
              </a:rPr>
              <a:t>３</a:t>
            </a:r>
          </a:p>
        </p:txBody>
      </p:sp>
      <p:sp>
        <p:nvSpPr>
          <p:cNvPr id="41" name="正方形/長方形 40"/>
          <p:cNvSpPr/>
          <p:nvPr/>
        </p:nvSpPr>
        <p:spPr>
          <a:xfrm>
            <a:off x="1580918" y="2885622"/>
            <a:ext cx="379920" cy="346249"/>
          </a:xfrm>
          <a:prstGeom prst="rect">
            <a:avLst/>
          </a:prstGeom>
          <a:solidFill>
            <a:schemeClr val="accent2"/>
          </a:solidFill>
        </p:spPr>
        <p:txBody>
          <a:bodyPr wrap="square">
            <a:spAutoFit/>
          </a:bodyPr>
          <a:lstStyle/>
          <a:p>
            <a:pPr>
              <a:lnSpc>
                <a:spcPct val="90000"/>
              </a:lnSpc>
            </a:pPr>
            <a:r>
              <a:rPr lang="ja-JP" altLang="en-US" dirty="0">
                <a:solidFill>
                  <a:srgbClr val="FFFFFF"/>
                </a:solidFill>
              </a:rPr>
              <a:t>４</a:t>
            </a:r>
          </a:p>
        </p:txBody>
      </p:sp>
      <p:sp>
        <p:nvSpPr>
          <p:cNvPr id="42" name="正方形/長方形 41"/>
          <p:cNvSpPr/>
          <p:nvPr/>
        </p:nvSpPr>
        <p:spPr>
          <a:xfrm>
            <a:off x="4756027" y="3984907"/>
            <a:ext cx="379920" cy="346249"/>
          </a:xfrm>
          <a:prstGeom prst="rect">
            <a:avLst/>
          </a:prstGeom>
          <a:solidFill>
            <a:schemeClr val="accent2"/>
          </a:solidFill>
        </p:spPr>
        <p:txBody>
          <a:bodyPr wrap="square">
            <a:spAutoFit/>
          </a:bodyPr>
          <a:lstStyle/>
          <a:p>
            <a:pPr>
              <a:lnSpc>
                <a:spcPct val="90000"/>
              </a:lnSpc>
            </a:pPr>
            <a:r>
              <a:rPr lang="ja-JP" altLang="en-US" dirty="0">
                <a:solidFill>
                  <a:srgbClr val="FFFFFF"/>
                </a:solidFill>
              </a:rPr>
              <a:t>５</a:t>
            </a:r>
          </a:p>
        </p:txBody>
      </p:sp>
      <p:sp>
        <p:nvSpPr>
          <p:cNvPr id="46" name="三角形 23">
            <a:extLst>
              <a:ext uri="{FF2B5EF4-FFF2-40B4-BE49-F238E27FC236}">
                <a16:creationId xmlns="" xmlns:a16="http://schemas.microsoft.com/office/drawing/2014/main" id="{795A31D9-F1CE-7E4B-9AD2-7481874AA073}"/>
              </a:ext>
            </a:extLst>
          </p:cNvPr>
          <p:cNvSpPr/>
          <p:nvPr/>
        </p:nvSpPr>
        <p:spPr>
          <a:xfrm rot="10800000">
            <a:off x="8069611" y="1372308"/>
            <a:ext cx="533400" cy="52686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589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４－１　キャッチセールス</a:t>
            </a:r>
          </a:p>
        </p:txBody>
      </p:sp>
      <p:sp>
        <p:nvSpPr>
          <p:cNvPr id="6" name="テキスト ボックス 5">
            <a:extLst>
              <a:ext uri="{FF2B5EF4-FFF2-40B4-BE49-F238E27FC236}">
                <a16:creationId xmlns="" xmlns:a16="http://schemas.microsoft.com/office/drawing/2014/main" id="{26106FD5-F422-435D-827F-28323A3C4696}"/>
              </a:ext>
            </a:extLst>
          </p:cNvPr>
          <p:cNvSpPr txBox="1"/>
          <p:nvPr/>
        </p:nvSpPr>
        <p:spPr>
          <a:xfrm>
            <a:off x="152400" y="670793"/>
            <a:ext cx="6528479" cy="795089"/>
          </a:xfrm>
          <a:prstGeom prst="rect">
            <a:avLst/>
          </a:prstGeom>
          <a:noFill/>
        </p:spPr>
        <p:txBody>
          <a:bodyPr wrap="square">
            <a:spAutoFit/>
          </a:bodyPr>
          <a:lstStyle/>
          <a:p>
            <a:pPr>
              <a:lnSpc>
                <a:spcPct val="150000"/>
              </a:lnSpc>
            </a:pPr>
            <a:r>
              <a:rPr lang="ja-JP" altLang="en-US" sz="1600" b="1" dirty="0"/>
              <a:t>販売目的を隠して近づき、営業所などに連れて行くなどして、</a:t>
            </a:r>
            <a:endParaRPr lang="en-US" altLang="ja-JP" sz="1600" b="1" dirty="0"/>
          </a:p>
          <a:p>
            <a:pPr>
              <a:lnSpc>
                <a:spcPct val="150000"/>
              </a:lnSpc>
            </a:pPr>
            <a:r>
              <a:rPr lang="ja-JP" altLang="en-US" sz="1600" b="1" dirty="0"/>
              <a:t>高額商品やサービスを契約させる販売方法。</a:t>
            </a:r>
          </a:p>
        </p:txBody>
      </p:sp>
      <p:pic>
        <p:nvPicPr>
          <p:cNvPr id="3" name="図 2">
            <a:extLst>
              <a:ext uri="{FF2B5EF4-FFF2-40B4-BE49-F238E27FC236}">
                <a16:creationId xmlns="" xmlns:a16="http://schemas.microsoft.com/office/drawing/2014/main" id="{F3CD7FF1-DD9C-46C2-B67F-23B70DE2DE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9260" y="4711304"/>
            <a:ext cx="1905000" cy="1905000"/>
          </a:xfrm>
          <a:prstGeom prst="rect">
            <a:avLst/>
          </a:prstGeom>
        </p:spPr>
      </p:pic>
      <p:pic>
        <p:nvPicPr>
          <p:cNvPr id="8" name="図 7">
            <a:extLst>
              <a:ext uri="{FF2B5EF4-FFF2-40B4-BE49-F238E27FC236}">
                <a16:creationId xmlns="" xmlns:a16="http://schemas.microsoft.com/office/drawing/2014/main" id="{6E18730C-99AA-4E75-A19D-A2B586AB81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72824" y="4589362"/>
            <a:ext cx="1415478" cy="1467903"/>
          </a:xfrm>
          <a:prstGeom prst="rect">
            <a:avLst/>
          </a:prstGeom>
        </p:spPr>
      </p:pic>
      <p:pic>
        <p:nvPicPr>
          <p:cNvPr id="10" name="図 9">
            <a:extLst>
              <a:ext uri="{FF2B5EF4-FFF2-40B4-BE49-F238E27FC236}">
                <a16:creationId xmlns="" xmlns:a16="http://schemas.microsoft.com/office/drawing/2014/main" id="{5C59D6E4-6ABE-4F3F-A6AE-DFECCBA7BD6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15148" y="4938375"/>
            <a:ext cx="1905000" cy="1762125"/>
          </a:xfrm>
          <a:prstGeom prst="rect">
            <a:avLst/>
          </a:prstGeom>
        </p:spPr>
      </p:pic>
      <p:pic>
        <p:nvPicPr>
          <p:cNvPr id="2" name="図 1" descr="woman_nanp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625" y="815519"/>
            <a:ext cx="2708665" cy="3293211"/>
          </a:xfrm>
          <a:prstGeom prst="rect">
            <a:avLst/>
          </a:prstGeom>
        </p:spPr>
      </p:pic>
      <p:sp>
        <p:nvSpPr>
          <p:cNvPr id="4" name="正方形/長方形 3"/>
          <p:cNvSpPr/>
          <p:nvPr/>
        </p:nvSpPr>
        <p:spPr>
          <a:xfrm>
            <a:off x="2149035" y="4078451"/>
            <a:ext cx="6697688" cy="441146"/>
          </a:xfrm>
          <a:prstGeom prst="rect">
            <a:avLst/>
          </a:prstGeom>
        </p:spPr>
        <p:txBody>
          <a:bodyPr wrap="square">
            <a:spAutoFit/>
          </a:bodyPr>
          <a:lstStyle/>
          <a:p>
            <a:pPr>
              <a:lnSpc>
                <a:spcPct val="150000"/>
              </a:lnSpc>
            </a:pPr>
            <a:r>
              <a:rPr lang="ja-JP" altLang="en-US" sz="1600" b="1" dirty="0">
                <a:solidFill>
                  <a:schemeClr val="accent6"/>
                </a:solidFill>
              </a:rPr>
              <a:t>化粧品、エステティックサービス、美顔器、アクセサリー、会員権など</a:t>
            </a:r>
          </a:p>
        </p:txBody>
      </p:sp>
      <p:sp>
        <p:nvSpPr>
          <p:cNvPr id="11" name="テキスト ボックス 10">
            <a:extLst>
              <a:ext uri="{FF2B5EF4-FFF2-40B4-BE49-F238E27FC236}">
                <a16:creationId xmlns="" xmlns:a16="http://schemas.microsoft.com/office/drawing/2014/main" id="{B48B165B-B126-304C-AFE8-5B725578BE9E}"/>
              </a:ext>
            </a:extLst>
          </p:cNvPr>
          <p:cNvSpPr txBox="1"/>
          <p:nvPr/>
        </p:nvSpPr>
        <p:spPr>
          <a:xfrm>
            <a:off x="345592" y="4112819"/>
            <a:ext cx="8494905" cy="2660361"/>
          </a:xfrm>
          <a:prstGeom prst="rect">
            <a:avLst/>
          </a:prstGeom>
          <a:ln w="44450">
            <a:solidFill>
              <a:schemeClr val="accent6"/>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5" name="正方形/長方形 4"/>
          <p:cNvSpPr/>
          <p:nvPr/>
        </p:nvSpPr>
        <p:spPr>
          <a:xfrm>
            <a:off x="353455" y="4126653"/>
            <a:ext cx="1800493" cy="392415"/>
          </a:xfrm>
          <a:prstGeom prst="rect">
            <a:avLst/>
          </a:prstGeom>
          <a:solidFill>
            <a:srgbClr val="70AD47"/>
          </a:solidFill>
        </p:spPr>
        <p:txBody>
          <a:bodyPr wrap="none">
            <a:spAutoFit/>
          </a:bodyPr>
          <a:lstStyle/>
          <a:p>
            <a:pPr>
              <a:lnSpc>
                <a:spcPct val="110000"/>
              </a:lnSpc>
            </a:pPr>
            <a:r>
              <a:rPr lang="ja-JP" altLang="en-US" b="1" dirty="0">
                <a:solidFill>
                  <a:srgbClr val="FFFFFF"/>
                </a:solidFill>
              </a:rPr>
              <a:t>被害が多い商品</a:t>
            </a:r>
            <a:endParaRPr lang="en-US" altLang="ja-JP" b="1" dirty="0">
              <a:solidFill>
                <a:srgbClr val="FFFFFF"/>
              </a:solidFill>
            </a:endParaRPr>
          </a:p>
        </p:txBody>
      </p:sp>
      <p:pic>
        <p:nvPicPr>
          <p:cNvPr id="9" name="図 8" descr="yubiwa_ruby.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234258" y="4615779"/>
            <a:ext cx="854477" cy="1008232"/>
          </a:xfrm>
          <a:prstGeom prst="rect">
            <a:avLst/>
          </a:prstGeom>
        </p:spPr>
      </p:pic>
      <p:pic>
        <p:nvPicPr>
          <p:cNvPr id="12" name="図 11" descr="gold_kinkai_nobebou.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8151" y="5559237"/>
            <a:ext cx="1521988" cy="1298763"/>
          </a:xfrm>
          <a:prstGeom prst="rect">
            <a:avLst/>
          </a:prstGeom>
        </p:spPr>
      </p:pic>
      <p:pic>
        <p:nvPicPr>
          <p:cNvPr id="13" name="図 12" descr="cosmetic_lotion.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6761" y="4743717"/>
            <a:ext cx="944618" cy="1238844"/>
          </a:xfrm>
          <a:prstGeom prst="rect">
            <a:avLst/>
          </a:prstGeom>
        </p:spPr>
      </p:pic>
      <p:pic>
        <p:nvPicPr>
          <p:cNvPr id="14" name="図 13" descr="cosmetic_crea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5042" y="5714872"/>
            <a:ext cx="858861" cy="918568"/>
          </a:xfrm>
          <a:prstGeom prst="rect">
            <a:avLst/>
          </a:prstGeom>
        </p:spPr>
      </p:pic>
      <p:sp>
        <p:nvSpPr>
          <p:cNvPr id="15" name="正方形/長方形 14"/>
          <p:cNvSpPr/>
          <p:nvPr/>
        </p:nvSpPr>
        <p:spPr>
          <a:xfrm>
            <a:off x="272373" y="3593703"/>
            <a:ext cx="6585627" cy="484748"/>
          </a:xfrm>
          <a:prstGeom prst="rect">
            <a:avLst/>
          </a:prstGeom>
        </p:spPr>
        <p:txBody>
          <a:bodyPr wrap="square">
            <a:spAutoFit/>
          </a:bodyPr>
          <a:lstStyle/>
          <a:p>
            <a:pPr>
              <a:lnSpc>
                <a:spcPct val="150000"/>
              </a:lnSpc>
            </a:pPr>
            <a:r>
              <a:rPr lang="ja-JP" altLang="en-US" dirty="0">
                <a:solidFill>
                  <a:schemeClr val="accent6"/>
                </a:solidFill>
              </a:rPr>
              <a:t>街角で呼び止められ、ついて行ったら高額な商品を買わされた</a:t>
            </a:r>
          </a:p>
        </p:txBody>
      </p:sp>
      <p:sp>
        <p:nvSpPr>
          <p:cNvPr id="16" name="角丸四角形吹き出し 15">
            <a:extLst>
              <a:ext uri="{FF2B5EF4-FFF2-40B4-BE49-F238E27FC236}">
                <a16:creationId xmlns="" xmlns:a16="http://schemas.microsoft.com/office/drawing/2014/main" id="{37D1097E-45A0-5B44-AFBF-732DF0CD830B}"/>
              </a:ext>
            </a:extLst>
          </p:cNvPr>
          <p:cNvSpPr/>
          <p:nvPr/>
        </p:nvSpPr>
        <p:spPr>
          <a:xfrm>
            <a:off x="267579" y="1493379"/>
            <a:ext cx="4156364" cy="936873"/>
          </a:xfrm>
          <a:prstGeom prst="wedgeRoundRectCallout">
            <a:avLst>
              <a:gd name="adj1" fmla="val 77013"/>
              <a:gd name="adj2" fmla="val -18038"/>
              <a:gd name="adj3" fmla="val 16667"/>
            </a:avLst>
          </a:prstGeom>
          <a:no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吹き出し 17">
            <a:extLst>
              <a:ext uri="{FF2B5EF4-FFF2-40B4-BE49-F238E27FC236}">
                <a16:creationId xmlns="" xmlns:a16="http://schemas.microsoft.com/office/drawing/2014/main" id="{40C757E6-001D-A343-BEDC-8E20520E22A0}"/>
              </a:ext>
            </a:extLst>
          </p:cNvPr>
          <p:cNvSpPr/>
          <p:nvPr/>
        </p:nvSpPr>
        <p:spPr>
          <a:xfrm>
            <a:off x="2253486" y="2297415"/>
            <a:ext cx="4647458" cy="936873"/>
          </a:xfrm>
          <a:prstGeom prst="wedgeRoundRectCallout">
            <a:avLst>
              <a:gd name="adj1" fmla="val 47962"/>
              <a:gd name="adj2" fmla="val 73420"/>
              <a:gd name="adj3" fmla="val 16667"/>
            </a:avLst>
          </a:prstGeom>
          <a:solidFill>
            <a:schemeClr val="bg1"/>
          </a:solidFill>
          <a:ln w="28575">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 xmlns:a16="http://schemas.microsoft.com/office/drawing/2014/main" id="{43592912-519A-1B4E-9CCD-F54E45AA6464}"/>
              </a:ext>
            </a:extLst>
          </p:cNvPr>
          <p:cNvSpPr/>
          <p:nvPr/>
        </p:nvSpPr>
        <p:spPr>
          <a:xfrm>
            <a:off x="399140" y="1784191"/>
            <a:ext cx="4240551" cy="400110"/>
          </a:xfrm>
          <a:prstGeom prst="rect">
            <a:avLst/>
          </a:prstGeom>
        </p:spPr>
        <p:txBody>
          <a:bodyPr wrap="square">
            <a:spAutoFit/>
          </a:bodyPr>
          <a:lstStyle/>
          <a:p>
            <a:r>
              <a:rPr lang="ja-JP" altLang="en-US" sz="2000"/>
              <a:t>アンケートに答えてほしい</a:t>
            </a:r>
          </a:p>
        </p:txBody>
      </p:sp>
      <p:sp>
        <p:nvSpPr>
          <p:cNvPr id="19" name="正方形/長方形 18">
            <a:extLst>
              <a:ext uri="{FF2B5EF4-FFF2-40B4-BE49-F238E27FC236}">
                <a16:creationId xmlns="" xmlns:a16="http://schemas.microsoft.com/office/drawing/2014/main" id="{35D44312-0041-BB48-8B93-AE17696FE4B4}"/>
              </a:ext>
            </a:extLst>
          </p:cNvPr>
          <p:cNvSpPr/>
          <p:nvPr/>
        </p:nvSpPr>
        <p:spPr>
          <a:xfrm>
            <a:off x="2294260" y="2464620"/>
            <a:ext cx="4565911" cy="646331"/>
          </a:xfrm>
          <a:prstGeom prst="rect">
            <a:avLst/>
          </a:prstGeom>
          <a:noFill/>
        </p:spPr>
        <p:txBody>
          <a:bodyPr wrap="square">
            <a:spAutoFit/>
          </a:bodyPr>
          <a:lstStyle/>
          <a:p>
            <a:r>
              <a:rPr lang="ja-JP" altLang="en-US"/>
              <a:t>近くでエステ体験を無料でやっているから見ていかないか</a:t>
            </a:r>
          </a:p>
        </p:txBody>
      </p:sp>
    </p:spTree>
    <p:extLst>
      <p:ext uri="{BB962C8B-B14F-4D97-AF65-F5344CB8AC3E}">
        <p14:creationId xmlns:p14="http://schemas.microsoft.com/office/powerpoint/2010/main" val="141748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70AD47"/>
                </a:solidFill>
                <a:latin typeface="Yu Gothic" panose="020B0400000000000000" pitchFamily="34" charset="-128"/>
                <a:ea typeface="Yu Gothic" panose="020B0400000000000000" pitchFamily="34" charset="-128"/>
              </a:rPr>
              <a:t>４－</a:t>
            </a:r>
            <a:r>
              <a:rPr lang="en-US" altLang="ja-JP" dirty="0">
                <a:solidFill>
                  <a:srgbClr val="70AD47"/>
                </a:solidFill>
                <a:latin typeface="Yu Gothic" panose="020B0400000000000000" pitchFamily="34" charset="-128"/>
                <a:ea typeface="Yu Gothic" panose="020B0400000000000000" pitchFamily="34" charset="-128"/>
              </a:rPr>
              <a:t>2</a:t>
            </a:r>
            <a:r>
              <a:rPr lang="ja-JP" altLang="ja-JP" dirty="0">
                <a:solidFill>
                  <a:srgbClr val="70AD47"/>
                </a:solidFill>
                <a:latin typeface="Yu Gothic" panose="020B0400000000000000" pitchFamily="34" charset="-128"/>
                <a:ea typeface="Yu Gothic" panose="020B0400000000000000" pitchFamily="34" charset="-128"/>
              </a:rPr>
              <a:t>　キャッチセールス</a:t>
            </a:r>
            <a:r>
              <a:rPr lang="ja-JP" altLang="en-US" dirty="0">
                <a:solidFill>
                  <a:srgbClr val="70AD47"/>
                </a:solidFill>
                <a:latin typeface="Yu Gothic" panose="020B0400000000000000" pitchFamily="34" charset="-128"/>
                <a:ea typeface="Yu Gothic" panose="020B0400000000000000" pitchFamily="34" charset="-128"/>
              </a:rPr>
              <a:t>の被害にあわないために</a:t>
            </a:r>
            <a:endParaRPr lang="ja-JP" altLang="ja-JP" dirty="0">
              <a:solidFill>
                <a:srgbClr val="70AD47"/>
              </a:solidFill>
              <a:latin typeface="Yu Gothic" panose="020B0400000000000000" pitchFamily="34" charset="-128"/>
              <a:ea typeface="Yu Gothic" panose="020B0400000000000000" pitchFamily="34" charset="-128"/>
            </a:endParaRPr>
          </a:p>
        </p:txBody>
      </p:sp>
      <p:sp>
        <p:nvSpPr>
          <p:cNvPr id="11" name="テキスト ボックス 10">
            <a:extLst>
              <a:ext uri="{FF2B5EF4-FFF2-40B4-BE49-F238E27FC236}">
                <a16:creationId xmlns="" xmlns:a16="http://schemas.microsoft.com/office/drawing/2014/main" id="{63E7B2B7-133C-477F-B62C-8AF9ECD09B52}"/>
              </a:ext>
            </a:extLst>
          </p:cNvPr>
          <p:cNvSpPr txBox="1"/>
          <p:nvPr/>
        </p:nvSpPr>
        <p:spPr>
          <a:xfrm>
            <a:off x="1215487" y="1126121"/>
            <a:ext cx="7292837" cy="2272995"/>
          </a:xfrm>
          <a:prstGeom prst="rect">
            <a:avLst/>
          </a:prstGeom>
          <a:noFill/>
        </p:spPr>
        <p:txBody>
          <a:bodyPr wrap="square">
            <a:spAutoFit/>
          </a:bodyPr>
          <a:lstStyle/>
          <a:p>
            <a:pPr>
              <a:lnSpc>
                <a:spcPct val="150000"/>
              </a:lnSpc>
            </a:pPr>
            <a:r>
              <a:rPr lang="ja-JP" altLang="en-US" sz="1600"/>
              <a:t>街</a:t>
            </a:r>
            <a:r>
              <a:rPr lang="ja-JP" altLang="en-US" sz="1600" dirty="0"/>
              <a:t>を歩いていると、「簡単なアンケートに答えてもらうだけで，今なら無料でお肌をチェックできますよ。」と女性から声を掛けられた。</a:t>
            </a:r>
            <a:endParaRPr lang="en-US" altLang="ja-JP" sz="1600" dirty="0"/>
          </a:p>
          <a:p>
            <a:pPr>
              <a:lnSpc>
                <a:spcPct val="150000"/>
              </a:lnSpc>
            </a:pPr>
            <a:r>
              <a:rPr lang="ja-JP" altLang="en-US" sz="1600" dirty="0"/>
              <a:t>「無料でお肌のチェックをしてくれるなら」と思い、営業所に行き、アンケートに答えた後、「このまま放っておくと、肌がボロボロになって取り返しのつかないことになる」などと執拗に言われ、断れずに化粧品やエステの契約をしてしまった。</a:t>
            </a:r>
          </a:p>
        </p:txBody>
      </p:sp>
      <p:sp>
        <p:nvSpPr>
          <p:cNvPr id="12" name="テキスト ボックス 11">
            <a:extLst>
              <a:ext uri="{FF2B5EF4-FFF2-40B4-BE49-F238E27FC236}">
                <a16:creationId xmlns="" xmlns:a16="http://schemas.microsoft.com/office/drawing/2014/main" id="{DE475610-32F6-49B0-9D99-C361B6CF2C4A}"/>
              </a:ext>
            </a:extLst>
          </p:cNvPr>
          <p:cNvSpPr txBox="1"/>
          <p:nvPr/>
        </p:nvSpPr>
        <p:spPr>
          <a:xfrm>
            <a:off x="159400" y="4406704"/>
            <a:ext cx="8348925" cy="2088329"/>
          </a:xfrm>
          <a:prstGeom prst="rect">
            <a:avLst/>
          </a:prstGeom>
          <a:noFill/>
        </p:spPr>
        <p:txBody>
          <a:bodyPr wrap="square">
            <a:spAutoFit/>
          </a:bodyPr>
          <a:lstStyle/>
          <a:p>
            <a:pPr>
              <a:lnSpc>
                <a:spcPct val="150000"/>
              </a:lnSpc>
            </a:pPr>
            <a:r>
              <a:rPr lang="en-US" altLang="ja-JP" sz="1600" dirty="0"/>
              <a:t>①</a:t>
            </a:r>
            <a:r>
              <a:rPr lang="ja-JP" altLang="en-US" sz="1600"/>
              <a:t>路上</a:t>
            </a:r>
            <a:r>
              <a:rPr lang="ja-JP" altLang="en-US" sz="1600" dirty="0"/>
              <a:t>などで「無料」などと声を掛けられても、</a:t>
            </a:r>
            <a:r>
              <a:rPr lang="ja-JP" altLang="en-US" b="1" dirty="0">
                <a:solidFill>
                  <a:srgbClr val="FF0000"/>
                </a:solidFill>
              </a:rPr>
              <a:t>安易に付いていかない</a:t>
            </a:r>
            <a:r>
              <a:rPr lang="ja-JP" altLang="en-US" sz="1600" b="1" dirty="0">
                <a:solidFill>
                  <a:srgbClr val="FF0000"/>
                </a:solidFill>
              </a:rPr>
              <a:t>。</a:t>
            </a:r>
          </a:p>
          <a:p>
            <a:pPr>
              <a:lnSpc>
                <a:spcPct val="150000"/>
              </a:lnSpc>
            </a:pPr>
            <a:r>
              <a:rPr lang="en-US" altLang="ja-JP" sz="1600" dirty="0"/>
              <a:t>②</a:t>
            </a:r>
            <a:r>
              <a:rPr lang="ja-JP" altLang="en-US" sz="1600"/>
              <a:t>契約するつもりがない場合は、</a:t>
            </a:r>
            <a:r>
              <a:rPr lang="ja-JP" altLang="en-US" b="1">
                <a:solidFill>
                  <a:srgbClr val="FF0000"/>
                </a:solidFill>
              </a:rPr>
              <a:t>断る意思をはっきり</a:t>
            </a:r>
            <a:r>
              <a:rPr lang="ja-JP" altLang="en-US" sz="1600"/>
              <a:t>相手に伝える</a:t>
            </a:r>
            <a:r>
              <a:rPr lang="ja-JP" altLang="en-US" sz="1600" dirty="0"/>
              <a:t>。</a:t>
            </a:r>
          </a:p>
          <a:p>
            <a:pPr>
              <a:lnSpc>
                <a:spcPct val="150000"/>
              </a:lnSpc>
            </a:pPr>
            <a:r>
              <a:rPr lang="ja-JP" altLang="en-US" sz="1600"/>
              <a:t>③アンケートで安易に</a:t>
            </a:r>
            <a:r>
              <a:rPr lang="ja-JP" altLang="en-US" b="1" dirty="0">
                <a:solidFill>
                  <a:srgbClr val="FF0000"/>
                </a:solidFill>
              </a:rPr>
              <a:t>連絡先を教えない</a:t>
            </a:r>
            <a:r>
              <a:rPr lang="ja-JP" altLang="en-US" sz="1600" b="1" dirty="0"/>
              <a:t>。</a:t>
            </a:r>
            <a:endParaRPr lang="en-US" altLang="ja-JP" sz="1600" b="1" dirty="0"/>
          </a:p>
          <a:p>
            <a:pPr>
              <a:lnSpc>
                <a:spcPct val="150000"/>
              </a:lnSpc>
            </a:pPr>
            <a:r>
              <a:rPr lang="ja-JP" altLang="en-US" sz="1600"/>
              <a:t>④契約</a:t>
            </a:r>
            <a:r>
              <a:rPr lang="ja-JP" altLang="en-US" sz="1600" dirty="0"/>
              <a:t>書面を受け取ってから</a:t>
            </a:r>
            <a:r>
              <a:rPr lang="en-US" altLang="ja-JP" b="1" dirty="0">
                <a:solidFill>
                  <a:srgbClr val="FF0000"/>
                </a:solidFill>
              </a:rPr>
              <a:t>8</a:t>
            </a:r>
            <a:r>
              <a:rPr lang="ja-JP" altLang="en-US" b="1" dirty="0">
                <a:solidFill>
                  <a:srgbClr val="FF0000"/>
                </a:solidFill>
              </a:rPr>
              <a:t>日以内はクーリング・オフ</a:t>
            </a:r>
            <a:r>
              <a:rPr lang="ja-JP" altLang="en-US" sz="1600" b="1" dirty="0">
                <a:solidFill>
                  <a:srgbClr val="FF0000"/>
                </a:solidFill>
              </a:rPr>
              <a:t>が適用</a:t>
            </a:r>
            <a:r>
              <a:rPr lang="ja-JP" altLang="en-US" sz="1600" dirty="0"/>
              <a:t>されるため、万が一、</a:t>
            </a:r>
            <a:endParaRPr lang="en-US" altLang="ja-JP" sz="1600" dirty="0"/>
          </a:p>
          <a:p>
            <a:pPr>
              <a:lnSpc>
                <a:spcPct val="150000"/>
              </a:lnSpc>
            </a:pPr>
            <a:r>
              <a:rPr lang="ja-JP" altLang="en-US" sz="1600" dirty="0"/>
              <a:t>　申し込んでしまった場合はクーリング・オフの手続きをする。</a:t>
            </a:r>
          </a:p>
        </p:txBody>
      </p:sp>
      <p:sp>
        <p:nvSpPr>
          <p:cNvPr id="15" name="四角形: 角を丸くする 14">
            <a:extLst>
              <a:ext uri="{FF2B5EF4-FFF2-40B4-BE49-F238E27FC236}">
                <a16:creationId xmlns="" xmlns:a16="http://schemas.microsoft.com/office/drawing/2014/main" id="{6D55CBA2-CDDC-47A3-8DCA-4A6F48725C98}"/>
              </a:ext>
            </a:extLst>
          </p:cNvPr>
          <p:cNvSpPr/>
          <p:nvPr/>
        </p:nvSpPr>
        <p:spPr>
          <a:xfrm>
            <a:off x="482600" y="929481"/>
            <a:ext cx="8216900" cy="2940946"/>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no_woman.png">
            <a:extLst>
              <a:ext uri="{FF2B5EF4-FFF2-40B4-BE49-F238E27FC236}">
                <a16:creationId xmlns="" xmlns:a16="http://schemas.microsoft.com/office/drawing/2014/main" id="{7B868B8B-F6DD-E345-8655-B034E2F92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50" y="3036717"/>
            <a:ext cx="2366850" cy="2922039"/>
          </a:xfrm>
          <a:prstGeom prst="rect">
            <a:avLst/>
          </a:prstGeom>
        </p:spPr>
      </p:pic>
      <p:sp>
        <p:nvSpPr>
          <p:cNvPr id="3" name="正方形/長方形 2">
            <a:extLst>
              <a:ext uri="{FF2B5EF4-FFF2-40B4-BE49-F238E27FC236}">
                <a16:creationId xmlns="" xmlns:a16="http://schemas.microsoft.com/office/drawing/2014/main" id="{329076BE-EAC3-4E48-A5D4-41D134CF72EA}"/>
              </a:ext>
            </a:extLst>
          </p:cNvPr>
          <p:cNvSpPr/>
          <p:nvPr/>
        </p:nvSpPr>
        <p:spPr>
          <a:xfrm>
            <a:off x="219677" y="4037372"/>
            <a:ext cx="1107996" cy="369332"/>
          </a:xfrm>
          <a:prstGeom prst="rect">
            <a:avLst/>
          </a:prstGeom>
          <a:solidFill>
            <a:schemeClr val="accent6"/>
          </a:solidFill>
        </p:spPr>
        <p:txBody>
          <a:bodyPr wrap="none">
            <a:spAutoFit/>
          </a:bodyPr>
          <a:lstStyle/>
          <a:p>
            <a:r>
              <a:rPr lang="ja-JP" altLang="en-US" b="1">
                <a:solidFill>
                  <a:schemeClr val="bg1"/>
                </a:solidFill>
              </a:rPr>
              <a:t>対処方法</a:t>
            </a:r>
            <a:endParaRPr lang="ja-JP" altLang="en-US" b="1" dirty="0">
              <a:solidFill>
                <a:schemeClr val="bg1"/>
              </a:solidFill>
            </a:endParaRPr>
          </a:p>
        </p:txBody>
      </p:sp>
      <p:sp>
        <p:nvSpPr>
          <p:cNvPr id="4" name="正方形/長方形 3">
            <a:extLst>
              <a:ext uri="{FF2B5EF4-FFF2-40B4-BE49-F238E27FC236}">
                <a16:creationId xmlns="" xmlns:a16="http://schemas.microsoft.com/office/drawing/2014/main" id="{1EF29BF9-EA15-C14E-B27B-4B32BE0C298B}"/>
              </a:ext>
            </a:extLst>
          </p:cNvPr>
          <p:cNvSpPr/>
          <p:nvPr/>
        </p:nvSpPr>
        <p:spPr>
          <a:xfrm>
            <a:off x="864969" y="744815"/>
            <a:ext cx="646331" cy="369332"/>
          </a:xfrm>
          <a:prstGeom prst="rect">
            <a:avLst/>
          </a:prstGeom>
          <a:solidFill>
            <a:schemeClr val="accent6"/>
          </a:solidFill>
        </p:spPr>
        <p:txBody>
          <a:bodyPr wrap="none">
            <a:spAutoFit/>
          </a:bodyPr>
          <a:lstStyle/>
          <a:p>
            <a:r>
              <a:rPr lang="ja-JP" altLang="en-US" b="1">
                <a:solidFill>
                  <a:schemeClr val="bg1"/>
                </a:solidFill>
              </a:rPr>
              <a:t>事例</a:t>
            </a:r>
            <a:endParaRPr lang="ja-JP" altLang="en-US">
              <a:solidFill>
                <a:schemeClr val="bg1"/>
              </a:solidFill>
            </a:endParaRPr>
          </a:p>
        </p:txBody>
      </p:sp>
      <p:pic>
        <p:nvPicPr>
          <p:cNvPr id="7" name="図 6">
            <a:extLst>
              <a:ext uri="{FF2B5EF4-FFF2-40B4-BE49-F238E27FC236}">
                <a16:creationId xmlns="" xmlns:a16="http://schemas.microsoft.com/office/drawing/2014/main" id="{112F0BC4-D95A-1D40-A383-6CFE7E6F8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6546" y="0"/>
            <a:ext cx="1483557" cy="1488519"/>
          </a:xfrm>
          <a:prstGeom prst="rect">
            <a:avLst/>
          </a:prstGeom>
        </p:spPr>
      </p:pic>
      <p:pic>
        <p:nvPicPr>
          <p:cNvPr id="10" name="図 9">
            <a:extLst>
              <a:ext uri="{FF2B5EF4-FFF2-40B4-BE49-F238E27FC236}">
                <a16:creationId xmlns="" xmlns:a16="http://schemas.microsoft.com/office/drawing/2014/main" id="{FCC329AC-D3B4-AF4A-A52D-F5169872EF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43" y="2066633"/>
            <a:ext cx="1511300" cy="2042297"/>
          </a:xfrm>
          <a:prstGeom prst="rect">
            <a:avLst/>
          </a:prstGeom>
        </p:spPr>
      </p:pic>
    </p:spTree>
    <p:extLst>
      <p:ext uri="{BB962C8B-B14F-4D97-AF65-F5344CB8AC3E}">
        <p14:creationId xmlns:p14="http://schemas.microsoft.com/office/powerpoint/2010/main" val="41706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en-US" dirty="0">
                <a:solidFill>
                  <a:srgbClr val="70AD47"/>
                </a:solidFill>
                <a:latin typeface="Yu Gothic" panose="020B0400000000000000" pitchFamily="34" charset="-128"/>
                <a:ea typeface="Yu Gothic" panose="020B0400000000000000" pitchFamily="34" charset="-128"/>
              </a:rPr>
              <a:t>４</a:t>
            </a:r>
            <a:r>
              <a:rPr lang="ja-JP" altLang="ja-JP" dirty="0">
                <a:solidFill>
                  <a:srgbClr val="70AD47"/>
                </a:solidFill>
                <a:latin typeface="Yu Gothic" panose="020B0400000000000000" pitchFamily="34" charset="-128"/>
                <a:ea typeface="Yu Gothic" panose="020B0400000000000000" pitchFamily="34" charset="-128"/>
              </a:rPr>
              <a:t>－</a:t>
            </a:r>
            <a:r>
              <a:rPr lang="ja-JP" altLang="en-US" dirty="0">
                <a:solidFill>
                  <a:srgbClr val="70AD47"/>
                </a:solidFill>
                <a:latin typeface="Yu Gothic" panose="020B0400000000000000" pitchFamily="34" charset="-128"/>
                <a:ea typeface="Yu Gothic" panose="020B0400000000000000" pitchFamily="34" charset="-128"/>
              </a:rPr>
              <a:t>３</a:t>
            </a:r>
            <a:r>
              <a:rPr lang="ja-JP" altLang="ja-JP" dirty="0">
                <a:solidFill>
                  <a:srgbClr val="70AD47"/>
                </a:solidFill>
                <a:latin typeface="Yu Gothic" panose="020B0400000000000000" pitchFamily="34" charset="-128"/>
                <a:ea typeface="Yu Gothic" panose="020B0400000000000000" pitchFamily="34" charset="-128"/>
              </a:rPr>
              <a:t>　</a:t>
            </a:r>
            <a:r>
              <a:rPr lang="ja-JP" altLang="en-US" dirty="0">
                <a:solidFill>
                  <a:srgbClr val="70AD47"/>
                </a:solidFill>
                <a:latin typeface="Yu Gothic" panose="020B0400000000000000" pitchFamily="34" charset="-128"/>
                <a:ea typeface="Yu Gothic" panose="020B0400000000000000" pitchFamily="34" charset="-128"/>
              </a:rPr>
              <a:t>訪問販売</a:t>
            </a:r>
            <a:endParaRPr lang="ja-JP" altLang="ja-JP" dirty="0">
              <a:solidFill>
                <a:srgbClr val="70AD47"/>
              </a:solidFill>
              <a:latin typeface="Yu Gothic" panose="020B0400000000000000" pitchFamily="34" charset="-128"/>
              <a:ea typeface="Yu Gothic" panose="020B0400000000000000" pitchFamily="34" charset="-128"/>
            </a:endParaRPr>
          </a:p>
        </p:txBody>
      </p:sp>
      <p:sp>
        <p:nvSpPr>
          <p:cNvPr id="11" name="テキスト ボックス 10">
            <a:extLst>
              <a:ext uri="{FF2B5EF4-FFF2-40B4-BE49-F238E27FC236}">
                <a16:creationId xmlns="" xmlns:a16="http://schemas.microsoft.com/office/drawing/2014/main" id="{33AFA9EB-B654-43D8-AA1B-7EB8965AC2DB}"/>
              </a:ext>
            </a:extLst>
          </p:cNvPr>
          <p:cNvSpPr txBox="1"/>
          <p:nvPr/>
        </p:nvSpPr>
        <p:spPr>
          <a:xfrm>
            <a:off x="152400" y="1150305"/>
            <a:ext cx="7915564" cy="468013"/>
          </a:xfrm>
          <a:prstGeom prst="rect">
            <a:avLst/>
          </a:prstGeom>
          <a:noFill/>
        </p:spPr>
        <p:txBody>
          <a:bodyPr wrap="square">
            <a:spAutoFit/>
          </a:bodyPr>
          <a:lstStyle/>
          <a:p>
            <a:pPr>
              <a:lnSpc>
                <a:spcPct val="150000"/>
              </a:lnSpc>
            </a:pPr>
            <a:r>
              <a:rPr lang="ja-JP" altLang="en-US" dirty="0"/>
              <a:t>セールスマンが、消費者の住宅</a:t>
            </a:r>
            <a:r>
              <a:rPr lang="ja-JP" altLang="en-US"/>
              <a:t>に訪問すること</a:t>
            </a:r>
            <a:endParaRPr lang="en-US" altLang="ja-JP" dirty="0"/>
          </a:p>
        </p:txBody>
      </p:sp>
      <p:pic>
        <p:nvPicPr>
          <p:cNvPr id="3" name="図 2">
            <a:extLst>
              <a:ext uri="{FF2B5EF4-FFF2-40B4-BE49-F238E27FC236}">
                <a16:creationId xmlns="" xmlns:a16="http://schemas.microsoft.com/office/drawing/2014/main" id="{BB904287-CC78-4B7A-860D-4096892708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5758" y="1501104"/>
            <a:ext cx="4853107" cy="4574052"/>
          </a:xfrm>
          <a:prstGeom prst="rect">
            <a:avLst/>
          </a:prstGeom>
        </p:spPr>
      </p:pic>
      <p:pic>
        <p:nvPicPr>
          <p:cNvPr id="6" name="図 5" descr="job_haikanko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2922" y="1534777"/>
            <a:ext cx="2843734" cy="3355439"/>
          </a:xfrm>
          <a:prstGeom prst="rect">
            <a:avLst/>
          </a:prstGeom>
        </p:spPr>
      </p:pic>
      <p:sp>
        <p:nvSpPr>
          <p:cNvPr id="10" name="正方形/長方形 9">
            <a:extLst>
              <a:ext uri="{FF2B5EF4-FFF2-40B4-BE49-F238E27FC236}">
                <a16:creationId xmlns="" xmlns:a16="http://schemas.microsoft.com/office/drawing/2014/main" id="{E751A689-7A02-734B-95FF-6B2066E94948}"/>
              </a:ext>
            </a:extLst>
          </p:cNvPr>
          <p:cNvSpPr/>
          <p:nvPr/>
        </p:nvSpPr>
        <p:spPr>
          <a:xfrm>
            <a:off x="239364" y="740075"/>
            <a:ext cx="3416320" cy="468013"/>
          </a:xfrm>
          <a:prstGeom prst="rect">
            <a:avLst/>
          </a:prstGeom>
          <a:solidFill>
            <a:srgbClr val="FF0000"/>
          </a:solidFill>
        </p:spPr>
        <p:txBody>
          <a:bodyPr wrap="none">
            <a:spAutoFit/>
          </a:bodyPr>
          <a:lstStyle/>
          <a:p>
            <a:pPr>
              <a:lnSpc>
                <a:spcPct val="150000"/>
              </a:lnSpc>
            </a:pPr>
            <a:r>
              <a:rPr lang="ja-JP" altLang="en-US" b="1">
                <a:solidFill>
                  <a:schemeClr val="bg1"/>
                </a:solidFill>
              </a:rPr>
              <a:t>高齢者が狙われるケースが多発</a:t>
            </a:r>
            <a:endParaRPr lang="en-US" altLang="ja-JP" b="1" dirty="0">
              <a:solidFill>
                <a:schemeClr val="bg1"/>
              </a:solidFill>
            </a:endParaRPr>
          </a:p>
        </p:txBody>
      </p:sp>
      <p:sp>
        <p:nvSpPr>
          <p:cNvPr id="13" name="正方形/長方形 12">
            <a:extLst>
              <a:ext uri="{FF2B5EF4-FFF2-40B4-BE49-F238E27FC236}">
                <a16:creationId xmlns="" xmlns:a16="http://schemas.microsoft.com/office/drawing/2014/main" id="{0729782F-8717-D744-86A4-80FD6DE14DFF}"/>
              </a:ext>
            </a:extLst>
          </p:cNvPr>
          <p:cNvSpPr/>
          <p:nvPr/>
        </p:nvSpPr>
        <p:spPr>
          <a:xfrm>
            <a:off x="4918847" y="4932885"/>
            <a:ext cx="4012900" cy="883512"/>
          </a:xfrm>
          <a:prstGeom prst="rect">
            <a:avLst/>
          </a:prstGeom>
          <a:solidFill>
            <a:schemeClr val="accent6"/>
          </a:solidFill>
        </p:spPr>
        <p:txBody>
          <a:bodyPr wrap="square">
            <a:spAutoFit/>
          </a:bodyPr>
          <a:lstStyle/>
          <a:p>
            <a:pPr>
              <a:lnSpc>
                <a:spcPct val="150000"/>
              </a:lnSpc>
            </a:pPr>
            <a:r>
              <a:rPr lang="ja-JP" altLang="en-US" dirty="0">
                <a:solidFill>
                  <a:schemeClr val="bg1"/>
                </a:solidFill>
              </a:rPr>
              <a:t>無料点検を装って住宅のリフォーム工事などの不要な契約を結ばされる</a:t>
            </a:r>
          </a:p>
        </p:txBody>
      </p:sp>
    </p:spTree>
    <p:extLst>
      <p:ext uri="{BB962C8B-B14F-4D97-AF65-F5344CB8AC3E}">
        <p14:creationId xmlns:p14="http://schemas.microsoft.com/office/powerpoint/2010/main" val="208745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 xmlns:a16="http://schemas.microsoft.com/office/drawing/2014/main" id="{6D55CBA2-CDDC-47A3-8DCA-4A6F48725C98}"/>
              </a:ext>
            </a:extLst>
          </p:cNvPr>
          <p:cNvSpPr/>
          <p:nvPr/>
        </p:nvSpPr>
        <p:spPr>
          <a:xfrm>
            <a:off x="331132" y="948878"/>
            <a:ext cx="8339681" cy="19350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 xmlns:a16="http://schemas.microsoft.com/office/drawing/2014/main" id="{1FA11E6B-6C0C-5F46-81C5-C3AA54EB8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0399" y="1676982"/>
            <a:ext cx="5516091" cy="5232400"/>
          </a:xfrm>
          <a:prstGeom prst="rect">
            <a:avLst/>
          </a:prstGeom>
        </p:spPr>
      </p:pic>
      <p:sp>
        <p:nvSpPr>
          <p:cNvPr id="11" name="テキスト ボックス 10">
            <a:extLst>
              <a:ext uri="{FF2B5EF4-FFF2-40B4-BE49-F238E27FC236}">
                <a16:creationId xmlns="" xmlns:a16="http://schemas.microsoft.com/office/drawing/2014/main" id="{63E7B2B7-133C-477F-B62C-8AF9ECD09B52}"/>
              </a:ext>
            </a:extLst>
          </p:cNvPr>
          <p:cNvSpPr txBox="1"/>
          <p:nvPr/>
        </p:nvSpPr>
        <p:spPr>
          <a:xfrm>
            <a:off x="550500" y="1135727"/>
            <a:ext cx="8054295" cy="1534331"/>
          </a:xfrm>
          <a:prstGeom prst="rect">
            <a:avLst/>
          </a:prstGeom>
          <a:noFill/>
        </p:spPr>
        <p:txBody>
          <a:bodyPr wrap="square">
            <a:spAutoFit/>
          </a:bodyPr>
          <a:lstStyle/>
          <a:p>
            <a:pPr>
              <a:lnSpc>
                <a:spcPct val="150000"/>
              </a:lnSpc>
            </a:pPr>
            <a:r>
              <a:rPr lang="ja-JP" altLang="en-US" sz="1600" dirty="0"/>
              <a:t>　独り暮らしの高齢者の自宅に販売員が訪問してきて</a:t>
            </a:r>
            <a:endParaRPr lang="en-US" altLang="ja-JP" sz="1600" dirty="0"/>
          </a:p>
          <a:p>
            <a:pPr>
              <a:lnSpc>
                <a:spcPct val="150000"/>
              </a:lnSpc>
            </a:pPr>
            <a:r>
              <a:rPr lang="ja-JP" altLang="en-US" sz="1600" dirty="0"/>
              <a:t>「この健康食品を食べると、体調が良くなりますよ。」と勧誘された。</a:t>
            </a:r>
          </a:p>
          <a:p>
            <a:pPr>
              <a:lnSpc>
                <a:spcPct val="150000"/>
              </a:lnSpc>
            </a:pPr>
            <a:r>
              <a:rPr lang="ja-JP" altLang="en-US" sz="1600" dirty="0"/>
              <a:t>「健康食品は要らない」と言ったが、「今だけ安いですよ。絶対に効果が出ます。」などとしつこく勧誘され、契約してしまった。</a:t>
            </a:r>
          </a:p>
        </p:txBody>
      </p:sp>
      <p:sp>
        <p:nvSpPr>
          <p:cNvPr id="17" name="テキスト ボックス 16">
            <a:extLst>
              <a:ext uri="{FF2B5EF4-FFF2-40B4-BE49-F238E27FC236}">
                <a16:creationId xmlns="" xmlns:a16="http://schemas.microsoft.com/office/drawing/2014/main" id="{B16BB212-965F-4E0A-8D96-3B0B3E7D0796}"/>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en-US" dirty="0">
                <a:solidFill>
                  <a:srgbClr val="70AD47"/>
                </a:solidFill>
                <a:latin typeface="Yu Gothic" panose="020B0400000000000000" pitchFamily="34" charset="-128"/>
                <a:ea typeface="Yu Gothic" panose="020B0400000000000000" pitchFamily="34" charset="-128"/>
              </a:rPr>
              <a:t>４</a:t>
            </a:r>
            <a:r>
              <a:rPr lang="ja-JP" altLang="ja-JP" dirty="0">
                <a:solidFill>
                  <a:srgbClr val="70AD47"/>
                </a:solidFill>
                <a:latin typeface="Yu Gothic" panose="020B0400000000000000" pitchFamily="34" charset="-128"/>
                <a:ea typeface="Yu Gothic" panose="020B0400000000000000" pitchFamily="34" charset="-128"/>
              </a:rPr>
              <a:t>－</a:t>
            </a:r>
            <a:r>
              <a:rPr lang="ja-JP" altLang="en-US" dirty="0">
                <a:solidFill>
                  <a:srgbClr val="70AD47"/>
                </a:solidFill>
                <a:latin typeface="Yu Gothic" panose="020B0400000000000000" pitchFamily="34" charset="-128"/>
                <a:ea typeface="Yu Gothic" panose="020B0400000000000000" pitchFamily="34" charset="-128"/>
              </a:rPr>
              <a:t>４</a:t>
            </a:r>
            <a:r>
              <a:rPr lang="ja-JP" altLang="ja-JP" dirty="0">
                <a:solidFill>
                  <a:srgbClr val="70AD47"/>
                </a:solidFill>
                <a:latin typeface="Yu Gothic" panose="020B0400000000000000" pitchFamily="34" charset="-128"/>
                <a:ea typeface="Yu Gothic" panose="020B0400000000000000" pitchFamily="34" charset="-128"/>
              </a:rPr>
              <a:t>　</a:t>
            </a:r>
            <a:r>
              <a:rPr lang="ja-JP" altLang="en-US" dirty="0">
                <a:solidFill>
                  <a:srgbClr val="70AD47"/>
                </a:solidFill>
                <a:latin typeface="Yu Gothic" panose="020B0400000000000000" pitchFamily="34" charset="-128"/>
                <a:ea typeface="Yu Gothic" panose="020B0400000000000000" pitchFamily="34" charset="-128"/>
              </a:rPr>
              <a:t>訪問販売の被害にあわないために</a:t>
            </a:r>
            <a:endParaRPr lang="ja-JP" altLang="ja-JP" dirty="0">
              <a:solidFill>
                <a:srgbClr val="70AD47"/>
              </a:solidFill>
              <a:latin typeface="Yu Gothic" panose="020B0400000000000000" pitchFamily="34" charset="-128"/>
              <a:ea typeface="Yu Gothic" panose="020B0400000000000000" pitchFamily="34" charset="-128"/>
            </a:endParaRPr>
          </a:p>
        </p:txBody>
      </p:sp>
      <p:pic>
        <p:nvPicPr>
          <p:cNvPr id="3" name="図 2" descr="meishi_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7461" y="2283552"/>
            <a:ext cx="1492202" cy="1900895"/>
          </a:xfrm>
          <a:prstGeom prst="rect">
            <a:avLst/>
          </a:prstGeom>
        </p:spPr>
      </p:pic>
      <p:pic>
        <p:nvPicPr>
          <p:cNvPr id="4" name="図 3" descr="syorui_yomu_wo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431499" y="5055639"/>
            <a:ext cx="1855929" cy="1853743"/>
          </a:xfrm>
          <a:prstGeom prst="rect">
            <a:avLst/>
          </a:prstGeom>
        </p:spPr>
      </p:pic>
      <p:sp>
        <p:nvSpPr>
          <p:cNvPr id="8" name="正方形/長方形 7">
            <a:extLst>
              <a:ext uri="{FF2B5EF4-FFF2-40B4-BE49-F238E27FC236}">
                <a16:creationId xmlns="" xmlns:a16="http://schemas.microsoft.com/office/drawing/2014/main" id="{84B03CE3-2477-1641-A75C-93863B7FDDE4}"/>
              </a:ext>
            </a:extLst>
          </p:cNvPr>
          <p:cNvSpPr/>
          <p:nvPr/>
        </p:nvSpPr>
        <p:spPr>
          <a:xfrm>
            <a:off x="1374142" y="3258017"/>
            <a:ext cx="1107996" cy="369332"/>
          </a:xfrm>
          <a:prstGeom prst="rect">
            <a:avLst/>
          </a:prstGeom>
          <a:solidFill>
            <a:schemeClr val="accent6"/>
          </a:solidFill>
        </p:spPr>
        <p:txBody>
          <a:bodyPr wrap="none">
            <a:spAutoFit/>
          </a:bodyPr>
          <a:lstStyle/>
          <a:p>
            <a:r>
              <a:rPr lang="ja-JP" altLang="en-US" b="1">
                <a:solidFill>
                  <a:schemeClr val="bg1"/>
                </a:solidFill>
              </a:rPr>
              <a:t>対処方法</a:t>
            </a:r>
            <a:endParaRPr lang="ja-JP" altLang="en-US" b="1" dirty="0">
              <a:solidFill>
                <a:schemeClr val="bg1"/>
              </a:solidFill>
            </a:endParaRPr>
          </a:p>
        </p:txBody>
      </p:sp>
      <p:sp>
        <p:nvSpPr>
          <p:cNvPr id="9" name="正方形/長方形 8">
            <a:extLst>
              <a:ext uri="{FF2B5EF4-FFF2-40B4-BE49-F238E27FC236}">
                <a16:creationId xmlns="" xmlns:a16="http://schemas.microsoft.com/office/drawing/2014/main" id="{969F96DD-60C7-4849-968D-792F9BC661E0}"/>
              </a:ext>
            </a:extLst>
          </p:cNvPr>
          <p:cNvSpPr/>
          <p:nvPr/>
        </p:nvSpPr>
        <p:spPr>
          <a:xfrm>
            <a:off x="550500" y="776537"/>
            <a:ext cx="646331" cy="369332"/>
          </a:xfrm>
          <a:prstGeom prst="rect">
            <a:avLst/>
          </a:prstGeom>
          <a:solidFill>
            <a:schemeClr val="accent6"/>
          </a:solidFill>
        </p:spPr>
        <p:txBody>
          <a:bodyPr wrap="none">
            <a:spAutoFit/>
          </a:bodyPr>
          <a:lstStyle/>
          <a:p>
            <a:r>
              <a:rPr lang="ja-JP" altLang="en-US" b="1">
                <a:solidFill>
                  <a:schemeClr val="bg1"/>
                </a:solidFill>
              </a:rPr>
              <a:t>事例</a:t>
            </a:r>
            <a:endParaRPr lang="ja-JP" altLang="en-US">
              <a:solidFill>
                <a:schemeClr val="bg1"/>
              </a:solidFill>
            </a:endParaRPr>
          </a:p>
        </p:txBody>
      </p:sp>
      <p:sp>
        <p:nvSpPr>
          <p:cNvPr id="2" name="正方形/長方形 1">
            <a:extLst>
              <a:ext uri="{FF2B5EF4-FFF2-40B4-BE49-F238E27FC236}">
                <a16:creationId xmlns="" xmlns:a16="http://schemas.microsoft.com/office/drawing/2014/main" id="{065E94B7-E7C5-AA4E-946D-B88519DE16FD}"/>
              </a:ext>
            </a:extLst>
          </p:cNvPr>
          <p:cNvSpPr/>
          <p:nvPr/>
        </p:nvSpPr>
        <p:spPr>
          <a:xfrm>
            <a:off x="1186890" y="6322626"/>
            <a:ext cx="6445809" cy="339708"/>
          </a:xfrm>
          <a:prstGeom prst="rect">
            <a:avLst/>
          </a:prstGeom>
        </p:spPr>
        <p:txBody>
          <a:bodyPr wrap="square">
            <a:spAutoFit/>
          </a:bodyPr>
          <a:lstStyle/>
          <a:p>
            <a:pPr>
              <a:lnSpc>
                <a:spcPct val="150000"/>
              </a:lnSpc>
            </a:pPr>
            <a:r>
              <a:rPr lang="en-US" altLang="ja-JP" sz="1200" dirty="0">
                <a:solidFill>
                  <a:schemeClr val="accent6"/>
                </a:solidFill>
              </a:rPr>
              <a:t>※</a:t>
            </a:r>
            <a:r>
              <a:rPr lang="ja-JP" altLang="en-US" sz="1200" dirty="0">
                <a:solidFill>
                  <a:schemeClr val="accent6"/>
                </a:solidFill>
              </a:rPr>
              <a:t>　健康食品は、薬機法で「効果・効能」をうたってはいけないと定められています。</a:t>
            </a:r>
          </a:p>
        </p:txBody>
      </p:sp>
      <p:pic>
        <p:nvPicPr>
          <p:cNvPr id="6" name="図 5">
            <a:extLst>
              <a:ext uri="{FF2B5EF4-FFF2-40B4-BE49-F238E27FC236}">
                <a16:creationId xmlns="" xmlns:a16="http://schemas.microsoft.com/office/drawing/2014/main" id="{A36D28BD-9CA3-9246-919E-4419163AF3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8216" y="88004"/>
            <a:ext cx="1588978" cy="1588978"/>
          </a:xfrm>
          <a:prstGeom prst="rect">
            <a:avLst/>
          </a:prstGeom>
        </p:spPr>
      </p:pic>
      <p:pic>
        <p:nvPicPr>
          <p:cNvPr id="10" name="図 9">
            <a:extLst>
              <a:ext uri="{FF2B5EF4-FFF2-40B4-BE49-F238E27FC236}">
                <a16:creationId xmlns="" xmlns:a16="http://schemas.microsoft.com/office/drawing/2014/main" id="{9DA0E506-64F4-0A4E-9526-3712AEB120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7689" y="2277055"/>
            <a:ext cx="1630569" cy="1688034"/>
          </a:xfrm>
          <a:prstGeom prst="rect">
            <a:avLst/>
          </a:prstGeom>
        </p:spPr>
      </p:pic>
      <p:pic>
        <p:nvPicPr>
          <p:cNvPr id="16" name="図 15" descr="milk_bin.png">
            <a:extLst>
              <a:ext uri="{FF2B5EF4-FFF2-40B4-BE49-F238E27FC236}">
                <a16:creationId xmlns="" xmlns:a16="http://schemas.microsoft.com/office/drawing/2014/main" id="{34EFCBC2-08DF-9740-8821-8A24E18DC8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4336" y="2577248"/>
            <a:ext cx="986607" cy="1143891"/>
          </a:xfrm>
          <a:prstGeom prst="rect">
            <a:avLst/>
          </a:prstGeom>
        </p:spPr>
      </p:pic>
      <p:pic>
        <p:nvPicPr>
          <p:cNvPr id="18" name="図 17" descr="milk_fruit.png">
            <a:extLst>
              <a:ext uri="{FF2B5EF4-FFF2-40B4-BE49-F238E27FC236}">
                <a16:creationId xmlns="" xmlns:a16="http://schemas.microsoft.com/office/drawing/2014/main" id="{F1A4C100-055A-C74B-8BE7-EFC3B3709F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0914" y="2545140"/>
            <a:ext cx="1041882" cy="1207979"/>
          </a:xfrm>
          <a:prstGeom prst="rect">
            <a:avLst/>
          </a:prstGeom>
        </p:spPr>
      </p:pic>
      <p:sp>
        <p:nvSpPr>
          <p:cNvPr id="19" name="テキスト ボックス 18">
            <a:extLst>
              <a:ext uri="{FF2B5EF4-FFF2-40B4-BE49-F238E27FC236}">
                <a16:creationId xmlns="" xmlns:a16="http://schemas.microsoft.com/office/drawing/2014/main" id="{51CFF67F-1F1E-4A3D-8B93-9BF4558DA428}"/>
              </a:ext>
            </a:extLst>
          </p:cNvPr>
          <p:cNvSpPr txBox="1"/>
          <p:nvPr/>
        </p:nvSpPr>
        <p:spPr>
          <a:xfrm>
            <a:off x="1287739" y="3755070"/>
            <a:ext cx="7383074" cy="2539157"/>
          </a:xfrm>
          <a:prstGeom prst="rect">
            <a:avLst/>
          </a:prstGeom>
          <a:noFill/>
        </p:spPr>
        <p:txBody>
          <a:bodyPr wrap="square">
            <a:spAutoFit/>
          </a:bodyPr>
          <a:lstStyle/>
          <a:p>
            <a:pPr>
              <a:lnSpc>
                <a:spcPct val="150000"/>
              </a:lnSpc>
            </a:pPr>
            <a:r>
              <a:rPr lang="ja-JP" altLang="en-US" sz="1600" dirty="0"/>
              <a:t>①</a:t>
            </a:r>
            <a:r>
              <a:rPr lang="ja-JP" altLang="en-US" b="1" dirty="0">
                <a:solidFill>
                  <a:srgbClr val="FF0000"/>
                </a:solidFill>
              </a:rPr>
              <a:t>安易にドアをあけず</a:t>
            </a:r>
            <a:r>
              <a:rPr lang="ja-JP" altLang="en-US" sz="1600" dirty="0"/>
              <a:t>、契約するつもりがない場合</a:t>
            </a:r>
            <a:r>
              <a:rPr lang="ja-JP" altLang="en-US" sz="1600" dirty="0" smtClean="0"/>
              <a:t>は、</a:t>
            </a:r>
            <a:endParaRPr lang="en-US" altLang="ja-JP" sz="1600" dirty="0" smtClean="0"/>
          </a:p>
          <a:p>
            <a:pPr>
              <a:lnSpc>
                <a:spcPct val="150000"/>
              </a:lnSpc>
            </a:pPr>
            <a:r>
              <a:rPr lang="ja-JP" altLang="en-US" sz="1600" dirty="0" smtClean="0"/>
              <a:t>「</a:t>
            </a:r>
            <a:r>
              <a:rPr lang="ja-JP" altLang="en-US" sz="1600" dirty="0"/>
              <a:t>いらない</a:t>
            </a:r>
            <a:r>
              <a:rPr lang="ja-JP" altLang="en-US" sz="1600" dirty="0" smtClean="0"/>
              <a:t>ので帰って</a:t>
            </a:r>
            <a:r>
              <a:rPr lang="ja-JP" altLang="en-US" sz="1600" dirty="0"/>
              <a:t>ください」と</a:t>
            </a:r>
            <a:r>
              <a:rPr lang="ja-JP" altLang="en-US" b="1" dirty="0">
                <a:solidFill>
                  <a:srgbClr val="FF0000"/>
                </a:solidFill>
              </a:rPr>
              <a:t>断る意思をはっきり</a:t>
            </a:r>
            <a:r>
              <a:rPr lang="ja-JP" altLang="en-US" sz="1600" dirty="0"/>
              <a:t>相手に</a:t>
            </a:r>
            <a:r>
              <a:rPr lang="ja-JP" altLang="en-US" sz="1600" dirty="0" smtClean="0"/>
              <a:t>伝える。</a:t>
            </a:r>
            <a:endParaRPr lang="ja-JP" altLang="en-US" sz="1600" dirty="0"/>
          </a:p>
          <a:p>
            <a:pPr>
              <a:lnSpc>
                <a:spcPct val="150000"/>
              </a:lnSpc>
            </a:pPr>
            <a:r>
              <a:rPr lang="ja-JP" altLang="en-US" sz="1600" dirty="0"/>
              <a:t>②名刺をもらうなどし、</a:t>
            </a:r>
            <a:r>
              <a:rPr lang="ja-JP" altLang="en-US" b="1" dirty="0">
                <a:solidFill>
                  <a:srgbClr val="FF0000"/>
                </a:solidFill>
              </a:rPr>
              <a:t>業者の名称や電話番号、担当者名を必ず確認</a:t>
            </a:r>
            <a:endParaRPr lang="en-US" altLang="ja-JP" b="1" dirty="0">
              <a:solidFill>
                <a:srgbClr val="FF0000"/>
              </a:solidFill>
            </a:endParaRPr>
          </a:p>
          <a:p>
            <a:pPr>
              <a:lnSpc>
                <a:spcPct val="150000"/>
              </a:lnSpc>
            </a:pPr>
            <a:r>
              <a:rPr lang="ja-JP" altLang="en-US" sz="1600" dirty="0" smtClean="0"/>
              <a:t>する。</a:t>
            </a:r>
            <a:endParaRPr lang="en-US" altLang="ja-JP" sz="1600" dirty="0"/>
          </a:p>
          <a:p>
            <a:pPr>
              <a:lnSpc>
                <a:spcPct val="150000"/>
              </a:lnSpc>
            </a:pPr>
            <a:r>
              <a:rPr lang="ja-JP" altLang="en-US" sz="1600" dirty="0"/>
              <a:t>契約する場合には</a:t>
            </a:r>
            <a:r>
              <a:rPr lang="ja-JP" altLang="en-US" b="1" dirty="0">
                <a:solidFill>
                  <a:srgbClr val="FF0000"/>
                </a:solidFill>
              </a:rPr>
              <a:t>契約時の書類をすべて</a:t>
            </a:r>
            <a:r>
              <a:rPr lang="ja-JP" altLang="en-US" b="1" dirty="0" smtClean="0">
                <a:solidFill>
                  <a:srgbClr val="FF0000"/>
                </a:solidFill>
              </a:rPr>
              <a:t>保管</a:t>
            </a:r>
            <a:r>
              <a:rPr lang="ja-JP" altLang="en-US" sz="1600" dirty="0" smtClean="0"/>
              <a:t>する。</a:t>
            </a:r>
            <a:endParaRPr lang="en-US" altLang="ja-JP" sz="1600" dirty="0"/>
          </a:p>
          <a:p>
            <a:pPr>
              <a:lnSpc>
                <a:spcPct val="150000"/>
              </a:lnSpc>
            </a:pPr>
            <a:r>
              <a:rPr lang="ja-JP" altLang="en-US" sz="1600" dirty="0"/>
              <a:t>③判断に迷う場合は、</a:t>
            </a:r>
            <a:r>
              <a:rPr lang="ja-JP" altLang="en-US" b="1" dirty="0">
                <a:solidFill>
                  <a:srgbClr val="FF0000"/>
                </a:solidFill>
              </a:rPr>
              <a:t>家族や周りの人に相談</a:t>
            </a:r>
            <a:r>
              <a:rPr lang="ja-JP" altLang="en-US" sz="1600" dirty="0" smtClean="0"/>
              <a:t>する。</a:t>
            </a:r>
            <a:endParaRPr lang="en-US" altLang="ja-JP" sz="1600" dirty="0"/>
          </a:p>
        </p:txBody>
      </p:sp>
    </p:spTree>
    <p:extLst>
      <p:ext uri="{BB962C8B-B14F-4D97-AF65-F5344CB8AC3E}">
        <p14:creationId xmlns:p14="http://schemas.microsoft.com/office/powerpoint/2010/main" val="294491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5200</TotalTime>
  <Words>1301</Words>
  <Application>Microsoft Office PowerPoint</Application>
  <PresentationFormat>画面に合わせる (4:3)</PresentationFormat>
  <Paragraphs>218</Paragraphs>
  <Slides>16</Slides>
  <Notes>16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16</vt:i4>
      </vt:variant>
    </vt:vector>
  </HeadingPairs>
  <TitlesOfParts>
    <vt:vector size="29" baseType="lpstr">
      <vt:lpstr>HG行書体</vt:lpstr>
      <vt:lpstr>Meiryo UI</vt:lpstr>
      <vt:lpstr>Yu Gothic Medium</vt:lpstr>
      <vt:lpstr>ヒラギノ丸ゴ Pro W4</vt:lpstr>
      <vt:lpstr>Yu Gothic</vt:lpstr>
      <vt:lpstr>Yu Gothic</vt:lpstr>
      <vt:lpstr>游ゴシック Light</vt:lpstr>
      <vt:lpstr>Arial</vt:lpstr>
      <vt:lpstr>Calibri</vt:lpstr>
      <vt:lpstr>Calibri Light</vt:lpstr>
      <vt:lpstr>Edwardian Script ITC</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橋口 彰人</dc:creator>
  <cp:lastModifiedBy>國廣 愛子</cp:lastModifiedBy>
  <cp:revision>382</cp:revision>
  <cp:lastPrinted>2021-04-09T05:54:55Z</cp:lastPrinted>
  <dcterms:created xsi:type="dcterms:W3CDTF">2020-12-25T09:39:05Z</dcterms:created>
  <dcterms:modified xsi:type="dcterms:W3CDTF">2021-06-01T02:31:52Z</dcterms:modified>
</cp:coreProperties>
</file>