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33" r:id="rId2"/>
    <p:sldId id="334" r:id="rId3"/>
    <p:sldId id="343" r:id="rId4"/>
    <p:sldId id="335" r:id="rId5"/>
    <p:sldId id="338" r:id="rId6"/>
    <p:sldId id="336" r:id="rId7"/>
    <p:sldId id="344" r:id="rId8"/>
    <p:sldId id="345" r:id="rId9"/>
    <p:sldId id="346" r:id="rId1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14A"/>
    <a:srgbClr val="D6004C"/>
    <a:srgbClr val="07AF50"/>
    <a:srgbClr val="FF6699"/>
    <a:srgbClr val="C64CA2"/>
    <a:srgbClr val="FF1972"/>
    <a:srgbClr val="FFFFFF"/>
    <a:srgbClr val="C35F43"/>
    <a:srgbClr val="EB5B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5" autoAdjust="0"/>
    <p:restoredTop sz="96396" autoAdjust="0"/>
  </p:normalViewPr>
  <p:slideViewPr>
    <p:cSldViewPr snapToGrid="0">
      <p:cViewPr varScale="1">
        <p:scale>
          <a:sx n="70" d="100"/>
          <a:sy n="70" d="100"/>
        </p:scale>
        <p:origin x="15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0"/>
    </p:cViewPr>
  </p:sorterViewPr>
  <p:notesViewPr>
    <p:cSldViewPr snapToGrid="0">
      <p:cViewPr varScale="1">
        <p:scale>
          <a:sx n="53" d="100"/>
          <a:sy n="53" d="100"/>
        </p:scale>
        <p:origin x="265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1EAD1181-E6BF-45B1-A976-D759265C79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678" cy="498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82A87FBB-3403-4347-A873-AB336DC86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349" y="2"/>
            <a:ext cx="2950765" cy="498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60E7E91C-9D11-41D1-AB80-19F58E10D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981"/>
            <a:ext cx="2949678" cy="498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07DD793B-9706-4BFE-B376-754B1DC395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349" y="9440981"/>
            <a:ext cx="2950765" cy="498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794-F5D0-461A-B7F7-66D2FAED09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1889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9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32" y="0"/>
            <a:ext cx="2949786" cy="499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073"/>
            <a:ext cx="2949786" cy="499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32" y="9440073"/>
            <a:ext cx="2949786" cy="499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01FE-A54F-894C-B82A-57E5656C1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3321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5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9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7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8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５－１　スマホ決済（スマートフォンを用いた決済）について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="" xmlns:a16="http://schemas.microsoft.com/office/drawing/2014/main" id="{53119F6F-A95D-F748-A31C-DD4FA70FA9BF}"/>
              </a:ext>
            </a:extLst>
          </p:cNvPr>
          <p:cNvSpPr txBox="1"/>
          <p:nvPr/>
        </p:nvSpPr>
        <p:spPr>
          <a:xfrm>
            <a:off x="273246" y="772676"/>
            <a:ext cx="8219124" cy="119737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クレジットカードなどのキャッシュレス決済方法の１つ。</a:t>
            </a:r>
            <a:endParaRPr lang="en-US" altLang="ja-JP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アプリに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クレジットカード情報を登録し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スマホを使用し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てお金を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支払う。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="" xmlns:a16="http://schemas.microsoft.com/office/drawing/2014/main" id="{B75688A3-E37E-0041-BC59-977E72D8CFDF}"/>
              </a:ext>
            </a:extLst>
          </p:cNvPr>
          <p:cNvGrpSpPr/>
          <p:nvPr/>
        </p:nvGrpSpPr>
        <p:grpSpPr>
          <a:xfrm>
            <a:off x="380396" y="5625506"/>
            <a:ext cx="8151015" cy="968754"/>
            <a:chOff x="710904" y="3237484"/>
            <a:chExt cx="8151015" cy="968754"/>
          </a:xfrm>
        </p:grpSpPr>
        <p:grpSp>
          <p:nvGrpSpPr>
            <p:cNvPr id="25" name="グループ化 24">
              <a:extLst>
                <a:ext uri="{FF2B5EF4-FFF2-40B4-BE49-F238E27FC236}">
                  <a16:creationId xmlns="" xmlns:a16="http://schemas.microsoft.com/office/drawing/2014/main" id="{1E63F551-73D3-1446-9CDA-A215E5254AC4}"/>
                </a:ext>
              </a:extLst>
            </p:cNvPr>
            <p:cNvGrpSpPr/>
            <p:nvPr/>
          </p:nvGrpSpPr>
          <p:grpSpPr>
            <a:xfrm>
              <a:off x="710904" y="3237484"/>
              <a:ext cx="2584750" cy="968754"/>
              <a:chOff x="710904" y="3237484"/>
              <a:chExt cx="2584750" cy="968754"/>
            </a:xfrm>
          </p:grpSpPr>
          <p:sp>
            <p:nvSpPr>
              <p:cNvPr id="116" name="正方形/長方形 115">
                <a:extLst>
                  <a:ext uri="{FF2B5EF4-FFF2-40B4-BE49-F238E27FC236}">
                    <a16:creationId xmlns="" xmlns:a16="http://schemas.microsoft.com/office/drawing/2014/main" id="{459E8136-312D-4F44-92C4-6D69BC80DD92}"/>
                  </a:ext>
                </a:extLst>
              </p:cNvPr>
              <p:cNvSpPr/>
              <p:nvPr/>
            </p:nvSpPr>
            <p:spPr>
              <a:xfrm>
                <a:off x="710904" y="3237484"/>
                <a:ext cx="2584750" cy="968754"/>
              </a:xfrm>
              <a:prstGeom prst="rect">
                <a:avLst/>
              </a:prstGeom>
              <a:noFill/>
              <a:ln w="34925">
                <a:solidFill>
                  <a:srgbClr val="A711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テキスト ボックス 118">
                <a:extLst>
                  <a:ext uri="{FF2B5EF4-FFF2-40B4-BE49-F238E27FC236}">
                    <a16:creationId xmlns="" xmlns:a16="http://schemas.microsoft.com/office/drawing/2014/main" id="{4C45788C-845C-3745-B559-75C8CBF9DAB0}"/>
                  </a:ext>
                </a:extLst>
              </p:cNvPr>
              <p:cNvSpPr txBox="1"/>
              <p:nvPr/>
            </p:nvSpPr>
            <p:spPr>
              <a:xfrm>
                <a:off x="795497" y="3734614"/>
                <a:ext cx="2455885" cy="321761"/>
              </a:xfrm>
              <a:prstGeom prst="rect">
                <a:avLst/>
              </a:prstGeom>
              <a:noFill/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 kern="100">
                    <a:solidFill>
                      <a:srgbClr val="A7114A"/>
                    </a:solidFill>
                    <a:effectLst/>
                    <a:latin typeface="Noto Sans JP Black" panose="020B0A00000000000000" pitchFamily="34" charset="-128"/>
                    <a:ea typeface="Noto Sans JP Black" panose="020B0A00000000000000" pitchFamily="34" charset="-128"/>
                    <a:cs typeface="Times New Roman" panose="02020603050405020304" pitchFamily="18" charset="0"/>
                  </a:defRPr>
                </a:lvl1pPr>
              </a:lstStyle>
              <a:p>
                <a:r>
                  <a:rPr lang="ja-JP" altLang="ja-JP" b="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ポイントが貯まる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="" xmlns:a16="http://schemas.microsoft.com/office/drawing/2014/main" id="{2899FB84-2CCC-3F47-8A87-189E280EC20D}"/>
                </a:ext>
              </a:extLst>
            </p:cNvPr>
            <p:cNvGrpSpPr/>
            <p:nvPr/>
          </p:nvGrpSpPr>
          <p:grpSpPr>
            <a:xfrm>
              <a:off x="3494036" y="3237484"/>
              <a:ext cx="2584750" cy="968754"/>
              <a:chOff x="3545544" y="3237484"/>
              <a:chExt cx="2584750" cy="968754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="" xmlns:a16="http://schemas.microsoft.com/office/drawing/2014/main" id="{8C54390B-8865-3A40-8BC3-378F7A7D9B09}"/>
                  </a:ext>
                </a:extLst>
              </p:cNvPr>
              <p:cNvSpPr txBox="1"/>
              <p:nvPr/>
            </p:nvSpPr>
            <p:spPr>
              <a:xfrm>
                <a:off x="3609977" y="3264660"/>
                <a:ext cx="2455885" cy="914402"/>
              </a:xfrm>
              <a:prstGeom prst="rect">
                <a:avLst/>
              </a:prstGeom>
              <a:noFill/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 kern="100">
                    <a:solidFill>
                      <a:srgbClr val="A7114A"/>
                    </a:solidFill>
                    <a:effectLst/>
                    <a:latin typeface="Noto Sans JP Black" panose="020B0A00000000000000" pitchFamily="34" charset="-128"/>
                    <a:ea typeface="Noto Sans JP Black" panose="020B0A00000000000000" pitchFamily="34" charset="-128"/>
                    <a:cs typeface="Times New Roman" panose="02020603050405020304" pitchFamily="18" charset="0"/>
                  </a:defRPr>
                </a:lvl1pPr>
              </a:lstStyle>
              <a:p>
                <a:r>
                  <a:rPr lang="ja-JP" altLang="ja-JP" b="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現金</a:t>
                </a:r>
                <a:r>
                  <a:rPr lang="ja-JP" altLang="en-US" b="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必要なし</a:t>
                </a:r>
                <a:endParaRPr lang="ja-JP" altLang="ja-JP" b="0" dirty="0"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sp>
            <p:nvSpPr>
              <p:cNvPr id="122" name="正方形/長方形 121">
                <a:extLst>
                  <a:ext uri="{FF2B5EF4-FFF2-40B4-BE49-F238E27FC236}">
                    <a16:creationId xmlns="" xmlns:a16="http://schemas.microsoft.com/office/drawing/2014/main" id="{FA242C4C-2DAE-C645-95BA-2829D720BE03}"/>
                  </a:ext>
                </a:extLst>
              </p:cNvPr>
              <p:cNvSpPr/>
              <p:nvPr/>
            </p:nvSpPr>
            <p:spPr>
              <a:xfrm>
                <a:off x="3545544" y="3237484"/>
                <a:ext cx="2584750" cy="968754"/>
              </a:xfrm>
              <a:prstGeom prst="rect">
                <a:avLst/>
              </a:prstGeom>
              <a:noFill/>
              <a:ln w="34925">
                <a:solidFill>
                  <a:srgbClr val="A711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="" xmlns:a16="http://schemas.microsoft.com/office/drawing/2014/main" id="{77459645-95F0-C543-994B-DCC8BC6EF36F}"/>
                </a:ext>
              </a:extLst>
            </p:cNvPr>
            <p:cNvGrpSpPr/>
            <p:nvPr/>
          </p:nvGrpSpPr>
          <p:grpSpPr>
            <a:xfrm>
              <a:off x="6277169" y="3237484"/>
              <a:ext cx="2584750" cy="968754"/>
              <a:chOff x="6277169" y="3237484"/>
              <a:chExt cx="2584750" cy="968754"/>
            </a:xfrm>
          </p:grpSpPr>
          <p:sp>
            <p:nvSpPr>
              <p:cNvPr id="120" name="テキスト ボックス 119">
                <a:extLst>
                  <a:ext uri="{FF2B5EF4-FFF2-40B4-BE49-F238E27FC236}">
                    <a16:creationId xmlns="" xmlns:a16="http://schemas.microsoft.com/office/drawing/2014/main" id="{2A43FEAF-2084-F74B-8326-3DF82CB93A4F}"/>
                  </a:ext>
                </a:extLst>
              </p:cNvPr>
              <p:cNvSpPr txBox="1"/>
              <p:nvPr/>
            </p:nvSpPr>
            <p:spPr>
              <a:xfrm>
                <a:off x="6341601" y="3430456"/>
                <a:ext cx="2455885" cy="582810"/>
              </a:xfrm>
              <a:prstGeom prst="rect">
                <a:avLst/>
              </a:prstGeom>
              <a:noFill/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 kern="100">
                    <a:solidFill>
                      <a:srgbClr val="A7114A"/>
                    </a:solidFill>
                    <a:effectLst/>
                    <a:latin typeface="Noto Sans JP Black" panose="020B0A00000000000000" pitchFamily="34" charset="-128"/>
                    <a:ea typeface="Noto Sans JP Black" panose="020B0A00000000000000" pitchFamily="34" charset="-128"/>
                    <a:cs typeface="Times New Roman" panose="02020603050405020304" pitchFamily="18" charset="0"/>
                  </a:defRPr>
                </a:lvl1pPr>
              </a:lstStyle>
              <a:p>
                <a:r>
                  <a:rPr lang="ja-JP" altLang="ja-JP" b="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スピーディーな会計</a:t>
                </a:r>
              </a:p>
            </p:txBody>
          </p:sp>
          <p:sp>
            <p:nvSpPr>
              <p:cNvPr id="123" name="正方形/長方形 122">
                <a:extLst>
                  <a:ext uri="{FF2B5EF4-FFF2-40B4-BE49-F238E27FC236}">
                    <a16:creationId xmlns="" xmlns:a16="http://schemas.microsoft.com/office/drawing/2014/main" id="{C6F9A275-7FAA-6E4E-9C74-CD4BF27DD576}"/>
                  </a:ext>
                </a:extLst>
              </p:cNvPr>
              <p:cNvSpPr/>
              <p:nvPr/>
            </p:nvSpPr>
            <p:spPr>
              <a:xfrm>
                <a:off x="6277169" y="3237484"/>
                <a:ext cx="2584750" cy="968754"/>
              </a:xfrm>
              <a:prstGeom prst="rect">
                <a:avLst/>
              </a:prstGeom>
              <a:noFill/>
              <a:ln w="34925">
                <a:solidFill>
                  <a:srgbClr val="A711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C41863CA-AE1B-F04D-A324-3866FCE5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43" y="2062714"/>
            <a:ext cx="3171522" cy="34286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D9610EDF-ED1F-7647-A69E-C46ABBD4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1" y="2021175"/>
            <a:ext cx="4001443" cy="365131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391049" y="57442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お得</a:t>
            </a:r>
          </a:p>
        </p:txBody>
      </p:sp>
    </p:spTree>
    <p:extLst>
      <p:ext uri="{BB962C8B-B14F-4D97-AF65-F5344CB8AC3E}">
        <p14:creationId xmlns:p14="http://schemas.microsoft.com/office/powerpoint/2010/main" val="333658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５－１　スマホ決済（スマートフォンを用いた決済）について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="" xmlns:a16="http://schemas.microsoft.com/office/drawing/2014/main" id="{5E79979D-20CE-984F-90BC-2131B7CF6B07}"/>
              </a:ext>
            </a:extLst>
          </p:cNvPr>
          <p:cNvSpPr txBox="1"/>
          <p:nvPr/>
        </p:nvSpPr>
        <p:spPr>
          <a:xfrm>
            <a:off x="655759" y="1028070"/>
            <a:ext cx="7839793" cy="431085"/>
          </a:xfrm>
          <a:prstGeom prst="rect">
            <a:avLst/>
          </a:prstGeom>
          <a:solidFill>
            <a:srgbClr val="A7114A"/>
          </a:solidFill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ja-JP" altLang="ja-JP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スマホ決済には大きく分けて</a:t>
            </a:r>
            <a:r>
              <a:rPr lang="en-US" altLang="ja-JP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ja-JP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種類の決済方法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="" xmlns:a16="http://schemas.microsoft.com/office/drawing/2014/main" id="{52CD5C89-205B-6043-A5C6-08AD20ABCFB6}"/>
              </a:ext>
            </a:extLst>
          </p:cNvPr>
          <p:cNvGrpSpPr/>
          <p:nvPr/>
        </p:nvGrpSpPr>
        <p:grpSpPr>
          <a:xfrm>
            <a:off x="541323" y="1540228"/>
            <a:ext cx="8165432" cy="4028082"/>
            <a:chOff x="489284" y="2031210"/>
            <a:chExt cx="8165432" cy="4028082"/>
          </a:xfrm>
        </p:grpSpPr>
        <p:cxnSp>
          <p:nvCxnSpPr>
            <p:cNvPr id="27" name="直線コネクタ 26">
              <a:extLst>
                <a:ext uri="{FF2B5EF4-FFF2-40B4-BE49-F238E27FC236}">
                  <a16:creationId xmlns="" xmlns:a16="http://schemas.microsoft.com/office/drawing/2014/main" id="{E397365A-FFFE-42FC-869D-F54EB63C4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284" y="2031210"/>
              <a:ext cx="1" cy="4028082"/>
            </a:xfrm>
            <a:prstGeom prst="line">
              <a:avLst/>
            </a:prstGeom>
            <a:noFill/>
            <a:ln>
              <a:solidFill>
                <a:srgbClr val="A71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1" name="グループ化 100">
              <a:extLst>
                <a:ext uri="{FF2B5EF4-FFF2-40B4-BE49-F238E27FC236}">
                  <a16:creationId xmlns="" xmlns:a16="http://schemas.microsoft.com/office/drawing/2014/main" id="{D2F396B3-52E4-E143-AE2B-8F8CF700CD36}"/>
                </a:ext>
              </a:extLst>
            </p:cNvPr>
            <p:cNvGrpSpPr/>
            <p:nvPr/>
          </p:nvGrpSpPr>
          <p:grpSpPr>
            <a:xfrm>
              <a:off x="889633" y="2065681"/>
              <a:ext cx="3282019" cy="603380"/>
              <a:chOff x="3545544" y="3237484"/>
              <a:chExt cx="2584750" cy="968754"/>
            </a:xfrm>
          </p:grpSpPr>
          <p:sp>
            <p:nvSpPr>
              <p:cNvPr id="105" name="テキスト ボックス 104">
                <a:extLst>
                  <a:ext uri="{FF2B5EF4-FFF2-40B4-BE49-F238E27FC236}">
                    <a16:creationId xmlns="" xmlns:a16="http://schemas.microsoft.com/office/drawing/2014/main" id="{967F3429-719C-B34A-862F-AF51AD6969BA}"/>
                  </a:ext>
                </a:extLst>
              </p:cNvPr>
              <p:cNvSpPr txBox="1"/>
              <p:nvPr/>
            </p:nvSpPr>
            <p:spPr>
              <a:xfrm>
                <a:off x="3609977" y="3264660"/>
                <a:ext cx="2455885" cy="914402"/>
              </a:xfrm>
              <a:prstGeom prst="rect">
                <a:avLst/>
              </a:prstGeom>
              <a:noFill/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 kern="100">
                    <a:solidFill>
                      <a:srgbClr val="A7114A"/>
                    </a:solidFill>
                    <a:effectLst/>
                    <a:latin typeface="Noto Sans JP Black" panose="020B0A00000000000000" pitchFamily="34" charset="-128"/>
                    <a:ea typeface="Noto Sans JP Black" panose="020B0A00000000000000" pitchFamily="34" charset="-128"/>
                    <a:cs typeface="Times New Roman" panose="02020603050405020304" pitchFamily="18" charset="0"/>
                  </a:defRPr>
                </a:lvl1pPr>
              </a:lstStyle>
              <a:p>
                <a:r>
                  <a:rPr lang="ja-JP" altLang="ja-JP" b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タッチ決済（非接触型）</a:t>
                </a:r>
              </a:p>
            </p:txBody>
          </p:sp>
          <p:sp>
            <p:nvSpPr>
              <p:cNvPr id="106" name="正方形/長方形 105">
                <a:extLst>
                  <a:ext uri="{FF2B5EF4-FFF2-40B4-BE49-F238E27FC236}">
                    <a16:creationId xmlns="" xmlns:a16="http://schemas.microsoft.com/office/drawing/2014/main" id="{B82E605C-AA32-8C43-87B5-B5045C702966}"/>
                  </a:ext>
                </a:extLst>
              </p:cNvPr>
              <p:cNvSpPr/>
              <p:nvPr/>
            </p:nvSpPr>
            <p:spPr>
              <a:xfrm>
                <a:off x="3545544" y="3237484"/>
                <a:ext cx="2584750" cy="968754"/>
              </a:xfrm>
              <a:prstGeom prst="rect">
                <a:avLst/>
              </a:prstGeom>
              <a:noFill/>
              <a:ln w="34925">
                <a:solidFill>
                  <a:srgbClr val="A711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" name="グループ化 101">
              <a:extLst>
                <a:ext uri="{FF2B5EF4-FFF2-40B4-BE49-F238E27FC236}">
                  <a16:creationId xmlns="" xmlns:a16="http://schemas.microsoft.com/office/drawing/2014/main" id="{00B1907D-B417-0943-B76C-010CE12A5B2A}"/>
                </a:ext>
              </a:extLst>
            </p:cNvPr>
            <p:cNvGrpSpPr/>
            <p:nvPr/>
          </p:nvGrpSpPr>
          <p:grpSpPr>
            <a:xfrm>
              <a:off x="4972349" y="2065681"/>
              <a:ext cx="3282019" cy="603380"/>
              <a:chOff x="6277169" y="3237484"/>
              <a:chExt cx="2584750" cy="968754"/>
            </a:xfrm>
          </p:grpSpPr>
          <p:sp>
            <p:nvSpPr>
              <p:cNvPr id="103" name="テキスト ボックス 102">
                <a:extLst>
                  <a:ext uri="{FF2B5EF4-FFF2-40B4-BE49-F238E27FC236}">
                    <a16:creationId xmlns="" xmlns:a16="http://schemas.microsoft.com/office/drawing/2014/main" id="{99B5B075-4ACF-9F4F-9B38-87A34C24AE92}"/>
                  </a:ext>
                </a:extLst>
              </p:cNvPr>
              <p:cNvSpPr txBox="1"/>
              <p:nvPr/>
            </p:nvSpPr>
            <p:spPr>
              <a:xfrm>
                <a:off x="6341601" y="3430456"/>
                <a:ext cx="2455885" cy="582810"/>
              </a:xfrm>
              <a:prstGeom prst="rect">
                <a:avLst/>
              </a:prstGeom>
              <a:noFill/>
            </p:spPr>
            <p:txBody>
              <a:bodyPr wrap="none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 kern="100">
                    <a:solidFill>
                      <a:srgbClr val="A7114A"/>
                    </a:solidFill>
                    <a:effectLst/>
                    <a:latin typeface="Noto Sans JP Black" panose="020B0A00000000000000" pitchFamily="34" charset="-128"/>
                    <a:ea typeface="Noto Sans JP Black" panose="020B0A00000000000000" pitchFamily="34" charset="-128"/>
                    <a:cs typeface="Times New Roman" panose="02020603050405020304" pitchFamily="18" charset="0"/>
                  </a:defRPr>
                </a:lvl1pPr>
              </a:lstStyle>
              <a:p>
                <a:r>
                  <a:rPr lang="ja-JP" altLang="ja-JP" b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コード決済</a:t>
                </a:r>
                <a:endParaRPr lang="en-US" altLang="ja-JP" b="0" dirty="0"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ja-JP" b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（バーコード・</a:t>
                </a:r>
                <a:r>
                  <a:rPr lang="en-US" altLang="ja-JP" b="0" dirty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QR</a:t>
                </a:r>
                <a:r>
                  <a:rPr lang="ja-JP" altLang="ja-JP" b="0">
                    <a:latin typeface="Yu Gothic" panose="020B0400000000000000" pitchFamily="34" charset="-128"/>
                    <a:ea typeface="Yu Gothic" panose="020B0400000000000000" pitchFamily="34" charset="-128"/>
                  </a:rPr>
                  <a:t>コード型）</a:t>
                </a:r>
                <a:endParaRPr lang="ja-JP" altLang="ja-JP" b="0" dirty="0"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="" xmlns:a16="http://schemas.microsoft.com/office/drawing/2014/main" id="{C637FD83-81D1-4841-B0DA-400CDCF96420}"/>
                  </a:ext>
                </a:extLst>
              </p:cNvPr>
              <p:cNvSpPr/>
              <p:nvPr/>
            </p:nvSpPr>
            <p:spPr>
              <a:xfrm>
                <a:off x="6277169" y="3237484"/>
                <a:ext cx="2584750" cy="968754"/>
              </a:xfrm>
              <a:prstGeom prst="rect">
                <a:avLst/>
              </a:prstGeom>
              <a:noFill/>
              <a:ln w="34925">
                <a:solidFill>
                  <a:srgbClr val="A711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2" name="直線コネクタ 111">
              <a:extLst>
                <a:ext uri="{FF2B5EF4-FFF2-40B4-BE49-F238E27FC236}">
                  <a16:creationId xmlns="" xmlns:a16="http://schemas.microsoft.com/office/drawing/2014/main" id="{183708D9-6C85-EC42-814F-3EA6F6E48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4715" y="2031210"/>
              <a:ext cx="1" cy="4028082"/>
            </a:xfrm>
            <a:prstGeom prst="line">
              <a:avLst/>
            </a:prstGeom>
            <a:noFill/>
            <a:ln>
              <a:solidFill>
                <a:srgbClr val="A71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="" xmlns:a16="http://schemas.microsoft.com/office/drawing/2014/main" id="{3EC7EB66-A8FD-324B-94E9-895459717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2031210"/>
              <a:ext cx="1" cy="4028082"/>
            </a:xfrm>
            <a:prstGeom prst="line">
              <a:avLst/>
            </a:prstGeom>
            <a:noFill/>
            <a:ln>
              <a:solidFill>
                <a:srgbClr val="A71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1" name="テキスト ボックス 110">
              <a:extLst>
                <a:ext uri="{FF2B5EF4-FFF2-40B4-BE49-F238E27FC236}">
                  <a16:creationId xmlns="" xmlns:a16="http://schemas.microsoft.com/office/drawing/2014/main" id="{E8D90230-9F85-9548-A7F8-4CDB914510C7}"/>
                </a:ext>
              </a:extLst>
            </p:cNvPr>
            <p:cNvSpPr txBox="1"/>
            <p:nvPr/>
          </p:nvSpPr>
          <p:spPr>
            <a:xfrm>
              <a:off x="655759" y="3022745"/>
              <a:ext cx="3787904" cy="1183493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 algn="ctr"/>
              <a:r>
                <a:rPr lang="en-US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ICOCA</a:t>
              </a:r>
              <a:r>
                <a:rPr lang="ja-JP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・</a:t>
              </a:r>
              <a:r>
                <a:rPr lang="en-US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PASPY</a:t>
              </a:r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などの</a:t>
              </a:r>
              <a:r>
                <a:rPr lang="en-US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IC</a:t>
              </a:r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カードタイプの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交通乗車券と同様に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en-US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IC</a:t>
              </a:r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チップが組み込まれた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ctr"/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スマホを使って決済するサービス</a:t>
              </a: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="" xmlns:a16="http://schemas.microsoft.com/office/drawing/2014/main" id="{EEFED5DD-D924-6A40-8973-BBC1CF1DBFF6}"/>
                </a:ext>
              </a:extLst>
            </p:cNvPr>
            <p:cNvSpPr txBox="1"/>
            <p:nvPr/>
          </p:nvSpPr>
          <p:spPr>
            <a:xfrm>
              <a:off x="489284" y="5293309"/>
              <a:ext cx="4082711" cy="22769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400" b="0">
                  <a:solidFill>
                    <a:srgbClr val="A7114A"/>
                  </a:solidFill>
                  <a:latin typeface="Noto Sans JP Black" panose="020B0A00000000000000" pitchFamily="34" charset="-128"/>
                  <a:ea typeface="Noto Sans JP Black" panose="020B0A00000000000000" pitchFamily="34" charset="-128"/>
                  <a:cs typeface="+mj-cs"/>
                </a:defRPr>
              </a:lvl1pPr>
            </a:lstStyle>
            <a:p>
              <a:endPara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="" xmlns:a16="http://schemas.microsoft.com/office/drawing/2014/main" id="{56975B2A-4C27-B044-A9DB-A0DD17A72FA1}"/>
                </a:ext>
              </a:extLst>
            </p:cNvPr>
            <p:cNvGrpSpPr/>
            <p:nvPr/>
          </p:nvGrpSpPr>
          <p:grpSpPr>
            <a:xfrm rot="16200000">
              <a:off x="2388599" y="3953768"/>
              <a:ext cx="284087" cy="951169"/>
              <a:chOff x="6381751" y="2457800"/>
              <a:chExt cx="214318" cy="847278"/>
            </a:xfrm>
          </p:grpSpPr>
          <p:sp>
            <p:nvSpPr>
              <p:cNvPr id="118" name="二等辺三角形 20">
                <a:extLst>
                  <a:ext uri="{FF2B5EF4-FFF2-40B4-BE49-F238E27FC236}">
                    <a16:creationId xmlns="" xmlns:a16="http://schemas.microsoft.com/office/drawing/2014/main" id="{D1A2D40A-7EC9-E747-8D7B-C4D35AD2BCAD}"/>
                  </a:ext>
                </a:extLst>
              </p:cNvPr>
              <p:cNvSpPr/>
              <p:nvPr/>
            </p:nvSpPr>
            <p:spPr>
              <a:xfrm rot="16200000">
                <a:off x="6053362" y="2786189"/>
                <a:ext cx="847277" cy="190500"/>
              </a:xfrm>
              <a:prstGeom prst="triangle">
                <a:avLst/>
              </a:prstGeom>
              <a:solidFill>
                <a:srgbClr val="A711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二等辺三角形 21">
                <a:extLst>
                  <a:ext uri="{FF2B5EF4-FFF2-40B4-BE49-F238E27FC236}">
                    <a16:creationId xmlns="" xmlns:a16="http://schemas.microsoft.com/office/drawing/2014/main" id="{D03FCC7B-3F7C-BE4D-A5FE-F3D9ACE5A23E}"/>
                  </a:ext>
                </a:extLst>
              </p:cNvPr>
              <p:cNvSpPr/>
              <p:nvPr/>
            </p:nvSpPr>
            <p:spPr>
              <a:xfrm rot="16200000">
                <a:off x="6077180" y="2786190"/>
                <a:ext cx="847277" cy="1905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1" name="テキスト ボックス 120">
              <a:extLst>
                <a:ext uri="{FF2B5EF4-FFF2-40B4-BE49-F238E27FC236}">
                  <a16:creationId xmlns="" xmlns:a16="http://schemas.microsoft.com/office/drawing/2014/main" id="{0E04E954-57E7-3141-8124-3D435E15D98A}"/>
                </a:ext>
              </a:extLst>
            </p:cNvPr>
            <p:cNvSpPr txBox="1"/>
            <p:nvPr/>
          </p:nvSpPr>
          <p:spPr>
            <a:xfrm>
              <a:off x="4730454" y="3022745"/>
              <a:ext cx="3787904" cy="1183493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スマホの</a:t>
              </a:r>
              <a:r>
                <a:rPr lang="en-US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QR</a:t>
              </a:r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コード決済アプリで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バーコードまたは二次元バーコードを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読み取り</a:t>
              </a:r>
              <a:r>
                <a:rPr lang="ja-JP" altLang="en-US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、</a:t>
              </a:r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アプリに紐づけした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クレジットカード等で</a:t>
              </a:r>
              <a:endParaRPr lang="en-US" altLang="ja-JP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ja-JP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決済を行うサービス</a:t>
              </a:r>
            </a:p>
          </p:txBody>
        </p:sp>
        <p:grpSp>
          <p:nvGrpSpPr>
            <p:cNvPr id="125" name="グループ化 124">
              <a:extLst>
                <a:ext uri="{FF2B5EF4-FFF2-40B4-BE49-F238E27FC236}">
                  <a16:creationId xmlns="" xmlns:a16="http://schemas.microsoft.com/office/drawing/2014/main" id="{C8865A58-ABD2-C24E-9B73-7CE10835C835}"/>
                </a:ext>
              </a:extLst>
            </p:cNvPr>
            <p:cNvGrpSpPr/>
            <p:nvPr/>
          </p:nvGrpSpPr>
          <p:grpSpPr>
            <a:xfrm rot="16200000">
              <a:off x="6463294" y="4064354"/>
              <a:ext cx="284087" cy="951169"/>
              <a:chOff x="6381751" y="2457800"/>
              <a:chExt cx="214318" cy="847278"/>
            </a:xfrm>
          </p:grpSpPr>
          <p:sp>
            <p:nvSpPr>
              <p:cNvPr id="126" name="二等辺三角形 20">
                <a:extLst>
                  <a:ext uri="{FF2B5EF4-FFF2-40B4-BE49-F238E27FC236}">
                    <a16:creationId xmlns="" xmlns:a16="http://schemas.microsoft.com/office/drawing/2014/main" id="{90303F6A-9556-1847-B527-3CE0890A065B}"/>
                  </a:ext>
                </a:extLst>
              </p:cNvPr>
              <p:cNvSpPr/>
              <p:nvPr/>
            </p:nvSpPr>
            <p:spPr>
              <a:xfrm rot="16200000">
                <a:off x="6053362" y="2786189"/>
                <a:ext cx="847277" cy="190500"/>
              </a:xfrm>
              <a:prstGeom prst="triangle">
                <a:avLst/>
              </a:prstGeom>
              <a:solidFill>
                <a:srgbClr val="A711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二等辺三角形 21">
                <a:extLst>
                  <a:ext uri="{FF2B5EF4-FFF2-40B4-BE49-F238E27FC236}">
                    <a16:creationId xmlns="" xmlns:a16="http://schemas.microsoft.com/office/drawing/2014/main" id="{C2452FD0-927B-0747-AFCC-DB8E552C5463}"/>
                  </a:ext>
                </a:extLst>
              </p:cNvPr>
              <p:cNvSpPr/>
              <p:nvPr/>
            </p:nvSpPr>
            <p:spPr>
              <a:xfrm rot="16200000">
                <a:off x="6077180" y="2786190"/>
                <a:ext cx="847277" cy="1905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074" name="Picture 2" descr="「apple pay 画像」の画像検索結果">
            <a:extLst>
              <a:ext uri="{FF2B5EF4-FFF2-40B4-BE49-F238E27FC236}">
                <a16:creationId xmlns="" xmlns:a16="http://schemas.microsoft.com/office/drawing/2014/main" id="{9A38DE66-BBDA-42DC-98B7-EEECC6208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10" b="13289"/>
          <a:stretch/>
        </p:blipFill>
        <p:spPr bwMode="auto">
          <a:xfrm>
            <a:off x="2543961" y="4462507"/>
            <a:ext cx="1931868" cy="10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「LINE pay 画像」の画像検索結果">
            <a:extLst>
              <a:ext uri="{FF2B5EF4-FFF2-40B4-BE49-F238E27FC236}">
                <a16:creationId xmlns="" xmlns:a16="http://schemas.microsoft.com/office/drawing/2014/main" id="{5BAA8A8E-D277-4259-AD89-5FBE03BAE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1" t="26478" r="16316" b="27181"/>
          <a:stretch/>
        </p:blipFill>
        <p:spPr bwMode="auto">
          <a:xfrm>
            <a:off x="6273212" y="4648581"/>
            <a:ext cx="1944600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「paypay 画像」の画像検索結果">
            <a:extLst>
              <a:ext uri="{FF2B5EF4-FFF2-40B4-BE49-F238E27FC236}">
                <a16:creationId xmlns="" xmlns:a16="http://schemas.microsoft.com/office/drawing/2014/main" id="{550BDDF1-5686-4251-9141-5E992E46F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37" b="33755"/>
          <a:stretch/>
        </p:blipFill>
        <p:spPr bwMode="auto">
          <a:xfrm>
            <a:off x="5664006" y="5604915"/>
            <a:ext cx="3376717" cy="8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 descr="money_ic_car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" y="3295805"/>
            <a:ext cx="1462049" cy="1340365"/>
          </a:xfrm>
          <a:prstGeom prst="rect">
            <a:avLst/>
          </a:prstGeom>
        </p:spPr>
      </p:pic>
      <p:pic>
        <p:nvPicPr>
          <p:cNvPr id="29" name="図 28" descr="code_smartphone_barcode_qrcod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207" flipH="1">
            <a:off x="4789293" y="4365555"/>
            <a:ext cx="1338659" cy="2278568"/>
          </a:xfrm>
          <a:prstGeom prst="rect">
            <a:avLst/>
          </a:prstGeom>
        </p:spPr>
      </p:pic>
      <p:pic>
        <p:nvPicPr>
          <p:cNvPr id="3" name="図 2" descr="reji_kaiinsyou_smartpho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" y="4636739"/>
            <a:ext cx="2432038" cy="2221261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EEA9B760-EA22-4599-A344-F9F805D7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99" y="5685833"/>
            <a:ext cx="1703568" cy="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6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B8436452-D0D7-FD4B-99F8-067AA6E13662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スマホ決済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の被害事例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27A5B3EE-AA41-FE4C-8259-C42C56392648}"/>
              </a:ext>
            </a:extLst>
          </p:cNvPr>
          <p:cNvSpPr txBox="1"/>
          <p:nvPr/>
        </p:nvSpPr>
        <p:spPr>
          <a:xfrm>
            <a:off x="323796" y="3405142"/>
            <a:ext cx="8219124" cy="6664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スマホ紛失時に、第三者が勝手にスマホ決済を利用する事例が発生。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1324" y="1017628"/>
            <a:ext cx="3198311" cy="4847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不正ログインによる不正利用</a:t>
            </a:r>
            <a:endParaRPr lang="en-US" altLang="ja-JP" b="1" dirty="0">
              <a:solidFill>
                <a:srgbClr val="FFFFFF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0439" y="1593638"/>
            <a:ext cx="851509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①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フィッシング詐欺によって</a:t>
            </a: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ID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やパスワードの情報をだまし取られる。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②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他の決済サービスで同じ</a:t>
            </a: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ID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やパスワードによる情報漏洩で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第三者の不正利用が発生。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4773" y="2996553"/>
            <a:ext cx="2736647" cy="4847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スマホ紛失時の不正利用</a:t>
            </a:r>
            <a:endParaRPr lang="en-US" altLang="ja-JP" b="1" dirty="0">
              <a:solidFill>
                <a:srgbClr val="FFFFFF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6" name="図 5" descr="ihan_tousatsu_smart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2881" y="4572000"/>
            <a:ext cx="2400336" cy="2286000"/>
          </a:xfrm>
          <a:prstGeom prst="rect">
            <a:avLst/>
          </a:prstGeom>
        </p:spPr>
      </p:pic>
      <p:pic>
        <p:nvPicPr>
          <p:cNvPr id="10" name="図 9" descr="code_smartphone_barcode_qrc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925" flipH="1">
            <a:off x="5363230" y="5133819"/>
            <a:ext cx="788549" cy="1342211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4162478" y="387998"/>
            <a:ext cx="4758499" cy="903614"/>
          </a:xfrm>
          <a:prstGeom prst="wedgeRoundRectCallout">
            <a:avLst>
              <a:gd name="adj1" fmla="val -3966"/>
              <a:gd name="adj2" fmla="val 72414"/>
              <a:gd name="adj3" fmla="val 16667"/>
            </a:avLst>
          </a:prstGeom>
          <a:solidFill>
            <a:srgbClr val="FFFFFF"/>
          </a:solidFill>
          <a:ln w="1270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06FB048D-17AB-2141-BD54-BFD1B5FF0659}"/>
              </a:ext>
            </a:extLst>
          </p:cNvPr>
          <p:cNvSpPr txBox="1"/>
          <p:nvPr/>
        </p:nvSpPr>
        <p:spPr>
          <a:xfrm>
            <a:off x="4444907" y="588536"/>
            <a:ext cx="4265435" cy="51280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スマホ決済サービスを悪用したトラブルも。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 descr="pose_namida_koraeru_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18" y="1062215"/>
            <a:ext cx="1982825" cy="2209276"/>
          </a:xfrm>
          <a:prstGeom prst="rect">
            <a:avLst/>
          </a:prstGeom>
        </p:spPr>
      </p:pic>
      <p:pic>
        <p:nvPicPr>
          <p:cNvPr id="14" name="図 13" descr="kamen_warui_businesswo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53" y="3953497"/>
            <a:ext cx="2262954" cy="2960259"/>
          </a:xfrm>
          <a:prstGeom prst="rect">
            <a:avLst/>
          </a:prstGeom>
        </p:spPr>
      </p:pic>
      <p:pic>
        <p:nvPicPr>
          <p:cNvPr id="15" name="図 14" descr="otoshimono_keit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2" y="4119755"/>
            <a:ext cx="2862146" cy="28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スマホ決済利用時の注意点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="" xmlns:a16="http://schemas.microsoft.com/office/drawing/2014/main" id="{21038934-BCE0-7540-93B5-54CB844882F0}"/>
              </a:ext>
            </a:extLst>
          </p:cNvPr>
          <p:cNvSpPr txBox="1"/>
          <p:nvPr/>
        </p:nvSpPr>
        <p:spPr>
          <a:xfrm>
            <a:off x="652104" y="6116012"/>
            <a:ext cx="6519403" cy="80071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endParaRPr lang="ja-JP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8029" y="1677120"/>
            <a:ext cx="823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ID</a:t>
            </a:r>
            <a:r>
              <a:rPr lang="ja-JP" altLang="en-US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やパスワードは使い回しせず、他人に特定されないように。</a:t>
            </a:r>
            <a:endParaRPr lang="ja-JP" altLang="ja-JP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11" name="図 10" descr="kojinjouhou_rouei_business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00" y="317486"/>
            <a:ext cx="2406135" cy="2151085"/>
          </a:xfrm>
          <a:prstGeom prst="rect">
            <a:avLst/>
          </a:prstGeom>
        </p:spPr>
      </p:pic>
      <p:pic>
        <p:nvPicPr>
          <p:cNvPr id="12" name="図 11" descr="internet_nidankai_ninsyou_simp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31" y="2763475"/>
            <a:ext cx="3070220" cy="1876672"/>
          </a:xfrm>
          <a:prstGeom prst="rect">
            <a:avLst/>
          </a:prstGeom>
        </p:spPr>
      </p:pic>
      <p:pic>
        <p:nvPicPr>
          <p:cNvPr id="21" name="図 20" descr="money_10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505">
            <a:off x="7087816" y="5531380"/>
            <a:ext cx="1597843" cy="750986"/>
          </a:xfrm>
          <a:prstGeom prst="rect">
            <a:avLst/>
          </a:prstGeom>
        </p:spPr>
      </p:pic>
      <p:pic>
        <p:nvPicPr>
          <p:cNvPr id="22" name="図 21" descr="money_100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021">
            <a:off x="7018609" y="4895682"/>
            <a:ext cx="1922817" cy="903724"/>
          </a:xfrm>
          <a:prstGeom prst="rect">
            <a:avLst/>
          </a:prstGeom>
        </p:spPr>
      </p:pic>
      <p:pic>
        <p:nvPicPr>
          <p:cNvPr id="23" name="図 22" descr="money_1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30">
            <a:off x="6320875" y="6105314"/>
            <a:ext cx="472722" cy="47272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28029" y="3064827"/>
            <a:ext cx="5290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b="1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スマホを紛失</a:t>
            </a:r>
            <a:r>
              <a:rPr lang="ja-JP" altLang="en-US" b="1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するリスクに備えて、事前に対策。</a:t>
            </a:r>
            <a:endParaRPr lang="ja-JP" altLang="ja-JP" b="1" dirty="0">
              <a:solidFill>
                <a:srgbClr val="000000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40419" y="5059656"/>
            <a:ext cx="563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b="1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災害による停電や通信障害が発生した</a:t>
            </a:r>
            <a:r>
              <a:rPr lang="ja-JP" altLang="en-US" b="1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場合に備える。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pic>
        <p:nvPicPr>
          <p:cNvPr id="27" name="図 26" descr="mark_checkbox5_off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4" y="1638652"/>
            <a:ext cx="585984" cy="483438"/>
          </a:xfrm>
          <a:prstGeom prst="rect">
            <a:avLst/>
          </a:prstGeom>
        </p:spPr>
      </p:pic>
      <p:pic>
        <p:nvPicPr>
          <p:cNvPr id="28" name="図 27" descr="mark_checkbox1_re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4" y="741914"/>
            <a:ext cx="612899" cy="505642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828029" y="826469"/>
            <a:ext cx="511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A7114A"/>
                </a:solidFill>
                <a:latin typeface="+mn-ea"/>
              </a:rPr>
              <a:t>チェックしよう！</a:t>
            </a:r>
          </a:p>
        </p:txBody>
      </p:sp>
      <p:pic>
        <p:nvPicPr>
          <p:cNvPr id="30" name="図 29" descr="mark_checkbox5_off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4" y="3026359"/>
            <a:ext cx="585984" cy="483438"/>
          </a:xfrm>
          <a:prstGeom prst="rect">
            <a:avLst/>
          </a:prstGeom>
        </p:spPr>
      </p:pic>
      <p:pic>
        <p:nvPicPr>
          <p:cNvPr id="31" name="図 30" descr="mark_checkbox5_off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4" y="5021188"/>
            <a:ext cx="585984" cy="483438"/>
          </a:xfrm>
          <a:prstGeom prst="rect">
            <a:avLst/>
          </a:prstGeom>
        </p:spPr>
      </p:pic>
      <p:pic>
        <p:nvPicPr>
          <p:cNvPr id="19" name="図 18" descr="money_5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870">
            <a:off x="6644057" y="5537898"/>
            <a:ext cx="635636" cy="642057"/>
          </a:xfrm>
          <a:prstGeom prst="rect">
            <a:avLst/>
          </a:prstGeom>
        </p:spPr>
      </p:pic>
      <p:pic>
        <p:nvPicPr>
          <p:cNvPr id="20" name="図 19" descr="money_10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67" y="5914069"/>
            <a:ext cx="427161" cy="430389"/>
          </a:xfrm>
          <a:prstGeom prst="rect">
            <a:avLst/>
          </a:prstGeom>
        </p:spPr>
      </p:pic>
      <p:sp>
        <p:nvSpPr>
          <p:cNvPr id="32" name="角丸四角形吹き出し 31"/>
          <p:cNvSpPr/>
          <p:nvPr/>
        </p:nvSpPr>
        <p:spPr>
          <a:xfrm>
            <a:off x="866673" y="3634241"/>
            <a:ext cx="4863815" cy="903614"/>
          </a:xfrm>
          <a:prstGeom prst="wedgeRoundRectCallout">
            <a:avLst>
              <a:gd name="adj1" fmla="val -3633"/>
              <a:gd name="adj2" fmla="val -69504"/>
              <a:gd name="adj3" fmla="val 16667"/>
            </a:avLst>
          </a:prstGeom>
          <a:solidFill>
            <a:srgbClr val="FFFFFF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838" y="3693297"/>
            <a:ext cx="49529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・サービスの</a:t>
            </a:r>
            <a:r>
              <a:rPr lang="ja-JP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利用停止方法等を事前に確認する</a:t>
            </a: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ja-JP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・スマートフォン本体にもパスワードや指紋認証などの設定をする。</a:t>
            </a:r>
            <a:endParaRPr lang="ja-JP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866673" y="5610485"/>
            <a:ext cx="5396595" cy="903614"/>
          </a:xfrm>
          <a:prstGeom prst="wedgeRoundRectCallout">
            <a:avLst>
              <a:gd name="adj1" fmla="val 54225"/>
              <a:gd name="adj2" fmla="val -35910"/>
              <a:gd name="adj3" fmla="val 16667"/>
            </a:avLst>
          </a:prstGeom>
          <a:solidFill>
            <a:srgbClr val="FFFFFF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67838" y="5730922"/>
            <a:ext cx="76209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・災害で停電等が発生した場合は、スマホ決済が利用できなくなる可能性。</a:t>
            </a:r>
            <a:endParaRPr lang="en-US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財布の中には現金も入れてお</a:t>
            </a: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く。</a:t>
            </a:r>
            <a:endParaRPr lang="ja-JP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38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スマホ決済利用時の注意点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="" xmlns:a16="http://schemas.microsoft.com/office/drawing/2014/main" id="{87B0BC28-2720-1B45-976E-8A4C56FAEEB6}"/>
              </a:ext>
            </a:extLst>
          </p:cNvPr>
          <p:cNvSpPr txBox="1"/>
          <p:nvPr/>
        </p:nvSpPr>
        <p:spPr>
          <a:xfrm>
            <a:off x="515917" y="1541311"/>
            <a:ext cx="6519403" cy="51911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endParaRPr lang="ja-JP" altLang="ja-JP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="" xmlns:a16="http://schemas.microsoft.com/office/drawing/2014/main" id="{D7E30C0C-D92D-6648-8B7D-E58A35DAD5EC}"/>
              </a:ext>
            </a:extLst>
          </p:cNvPr>
          <p:cNvSpPr txBox="1"/>
          <p:nvPr/>
        </p:nvSpPr>
        <p:spPr>
          <a:xfrm>
            <a:off x="868919" y="1043267"/>
            <a:ext cx="7453939" cy="5491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スマホ紛失などのリスクにも備えて、</a:t>
            </a:r>
            <a:r>
              <a:rPr lang="ja-JP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必要な金額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だけ</a:t>
            </a:r>
            <a:r>
              <a:rPr lang="ja-JP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をチャージする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ja-JP" altLang="ja-JP" sz="1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="" xmlns:a16="http://schemas.microsoft.com/office/drawing/2014/main" id="{5164D8F5-EAAC-AD46-B58B-66B1F4038BB3}"/>
              </a:ext>
            </a:extLst>
          </p:cNvPr>
          <p:cNvSpPr txBox="1"/>
          <p:nvPr/>
        </p:nvSpPr>
        <p:spPr>
          <a:xfrm>
            <a:off x="868919" y="3612833"/>
            <a:ext cx="4455677" cy="6486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1">
                <a:solidFill>
                  <a:srgbClr val="A7114A"/>
                </a:solidFill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支出の管理に気をつける。</a:t>
            </a:r>
            <a:endParaRPr lang="ja-JP" altLang="ja-JP" dirty="0">
              <a:solidFill>
                <a:srgbClr val="000000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F7A62ECC-33E5-7A40-8C06-48DAF07E05A6}"/>
              </a:ext>
            </a:extLst>
          </p:cNvPr>
          <p:cNvSpPr txBox="1"/>
          <p:nvPr/>
        </p:nvSpPr>
        <p:spPr>
          <a:xfrm>
            <a:off x="2007054" y="5009538"/>
            <a:ext cx="5129892" cy="53522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solidFill>
                  <a:srgbClr val="A7114A"/>
                </a:solidFill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ja-JP" altLang="ja-JP" sz="2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14" name="図 13" descr="money_ic_card_cashl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556">
            <a:off x="5739805" y="1286352"/>
            <a:ext cx="3547301" cy="2891051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 rot="4571668">
            <a:off x="7551050" y="3453038"/>
            <a:ext cx="393899" cy="743362"/>
          </a:xfrm>
          <a:prstGeom prst="downArrow">
            <a:avLst>
              <a:gd name="adj1" fmla="val 50000"/>
              <a:gd name="adj2" fmla="val 805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mark_manpu06_moyamoy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01" y="2974969"/>
            <a:ext cx="589823" cy="769334"/>
          </a:xfrm>
          <a:prstGeom prst="rect">
            <a:avLst/>
          </a:prstGeom>
        </p:spPr>
      </p:pic>
      <p:pic>
        <p:nvPicPr>
          <p:cNvPr id="16" name="図 15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2" y="3701622"/>
            <a:ext cx="585984" cy="483438"/>
          </a:xfrm>
          <a:prstGeom prst="rect">
            <a:avLst/>
          </a:prstGeom>
        </p:spPr>
      </p:pic>
      <p:pic>
        <p:nvPicPr>
          <p:cNvPr id="17" name="図 16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3" y="1138064"/>
            <a:ext cx="585984" cy="483438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804720" y="1763314"/>
            <a:ext cx="4863815" cy="903614"/>
          </a:xfrm>
          <a:prstGeom prst="wedgeRoundRectCallout">
            <a:avLst>
              <a:gd name="adj1" fmla="val 44386"/>
              <a:gd name="adj2" fmla="val 97781"/>
              <a:gd name="adj3" fmla="val 16667"/>
            </a:avLst>
          </a:prstGeom>
          <a:solidFill>
            <a:srgbClr val="FFFFFF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="" xmlns:a16="http://schemas.microsoft.com/office/drawing/2014/main" id="{1C1357F8-C4DD-B640-8DEF-916F18418E87}"/>
              </a:ext>
            </a:extLst>
          </p:cNvPr>
          <p:cNvSpPr txBox="1"/>
          <p:nvPr/>
        </p:nvSpPr>
        <p:spPr>
          <a:xfrm>
            <a:off x="1029634" y="1889744"/>
            <a:ext cx="4455677" cy="6486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1">
                <a:solidFill>
                  <a:srgbClr val="A7114A"/>
                </a:solidFill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r>
              <a:rPr lang="ja-JP" altLang="ja-JP" b="0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チャージして</a:t>
            </a:r>
            <a:r>
              <a:rPr lang="ja-JP" altLang="ja-JP" sz="1200" b="0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しまったら</a:t>
            </a:r>
            <a:r>
              <a:rPr lang="ja-JP" altLang="ja-JP" b="0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再現金化しにく</a:t>
            </a:r>
            <a:r>
              <a:rPr lang="ja-JP" altLang="en-US" b="0" dirty="0">
                <a:solidFill>
                  <a:srgbClr val="00000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い。</a:t>
            </a:r>
            <a:endParaRPr lang="ja-JP" altLang="ja-JP" b="0" dirty="0">
              <a:solidFill>
                <a:srgbClr val="000000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79939" y="4253753"/>
            <a:ext cx="6573670" cy="903614"/>
          </a:xfrm>
          <a:prstGeom prst="wedgeRoundRectCallout">
            <a:avLst>
              <a:gd name="adj1" fmla="val 11312"/>
              <a:gd name="adj2" fmla="val 77899"/>
              <a:gd name="adj3" fmla="val 16667"/>
            </a:avLst>
          </a:prstGeom>
          <a:solidFill>
            <a:srgbClr val="FFFFFF"/>
          </a:solidFill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74382" y="4372706"/>
            <a:ext cx="6037617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手元で現金のやり取りをせず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支払うので、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お金を使いすぎてしまう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家計簿をつけるなど支出の管理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！</a:t>
            </a:r>
            <a:endParaRPr lang="ja-JP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図 4" descr="money_dobu_suteru_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45" y="3998771"/>
            <a:ext cx="2504314" cy="2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６－１　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78DB4DA9-6C00-F04E-91B1-6E3F90309A15}"/>
              </a:ext>
            </a:extLst>
          </p:cNvPr>
          <p:cNvSpPr txBox="1"/>
          <p:nvPr/>
        </p:nvSpPr>
        <p:spPr>
          <a:xfrm>
            <a:off x="745408" y="1534144"/>
            <a:ext cx="7650760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販売条件や利用規約にできないと書かれていれば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原則、返品・解約はでき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ない！</a:t>
            </a: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商品の返品や解約ができるかどうか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販売条件や利用規約を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事前に</a:t>
            </a: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確認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B19C194-CD34-4E50-8D12-57EBB7EDBEEA}"/>
              </a:ext>
            </a:extLst>
          </p:cNvPr>
          <p:cNvSpPr txBox="1"/>
          <p:nvPr/>
        </p:nvSpPr>
        <p:spPr>
          <a:xfrm>
            <a:off x="814959" y="4258407"/>
            <a:ext cx="7650760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ネットショッピングは、商品購入サイトが偽サイトではないか、偽サイトの特徴を意識しながら確認。</a:t>
            </a:r>
          </a:p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ネットショッピングは相手が信頼できる事業者かどうか確認。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信頼できない事業者からは購入しない。</a:t>
            </a:r>
          </a:p>
          <a:p>
            <a:pPr algn="l">
              <a:lnSpc>
                <a:spcPct val="150000"/>
              </a:lnSpc>
            </a:pPr>
            <a:endParaRPr lang="ja-JP" altLang="ja-JP" sz="1800" b="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192742" y="1299962"/>
            <a:ext cx="8756092" cy="1777918"/>
          </a:xfrm>
          <a:prstGeom prst="rect">
            <a:avLst/>
          </a:prstGeom>
          <a:ln w="44450">
            <a:solidFill>
              <a:srgbClr val="A7114A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7248" y="945655"/>
            <a:ext cx="6338031" cy="369332"/>
          </a:xfrm>
          <a:prstGeom prst="rect">
            <a:avLst/>
          </a:prstGeom>
          <a:solidFill>
            <a:srgbClr val="A7114A"/>
          </a:solidFill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１　ネットショッピングはクーリング・オフができない。</a:t>
            </a:r>
            <a:endParaRPr lang="en-US" altLang="ja-JP" b="1" dirty="0">
              <a:solidFill>
                <a:schemeClr val="bg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192742" y="4008495"/>
            <a:ext cx="8756092" cy="2276857"/>
          </a:xfrm>
          <a:prstGeom prst="rect">
            <a:avLst/>
          </a:prstGeom>
          <a:ln w="44450">
            <a:solidFill>
              <a:srgbClr val="A7114A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6117" y="3633118"/>
            <a:ext cx="2492990" cy="369332"/>
          </a:xfrm>
          <a:prstGeom prst="rect">
            <a:avLst/>
          </a:prstGeom>
          <a:solidFill>
            <a:srgbClr val="A7114A"/>
          </a:solidFill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２　偽サイトに注意。</a:t>
            </a:r>
            <a:endParaRPr lang="en-US" altLang="ja-JP" b="1" dirty="0">
              <a:solidFill>
                <a:srgbClr val="FFFFFF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pic>
        <p:nvPicPr>
          <p:cNvPr id="9" name="図 8" descr="shopping_brand_fa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00" y="4780603"/>
            <a:ext cx="1823305" cy="20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63490" y="199167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６－１　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78DB4DA9-6C00-F04E-91B1-6E3F90309A15}"/>
              </a:ext>
            </a:extLst>
          </p:cNvPr>
          <p:cNvSpPr txBox="1"/>
          <p:nvPr/>
        </p:nvSpPr>
        <p:spPr>
          <a:xfrm>
            <a:off x="659455" y="1407758"/>
            <a:ext cx="8094164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個人情報を入力させるメールを受信した場合は、安易にメール本文にある</a:t>
            </a:r>
            <a:r>
              <a:rPr lang="en-US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を開かず、正規のホームページでフィッシング詐欺に関する情報提供がされていないか確認。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突然のメールや画面表示に、慌てず、この情報は本当なのか？と疑う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ようにし、容易にクリックしないことが大切。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B19C194-CD34-4E50-8D12-57EBB7EDBEEA}"/>
              </a:ext>
            </a:extLst>
          </p:cNvPr>
          <p:cNvSpPr txBox="1"/>
          <p:nvPr/>
        </p:nvSpPr>
        <p:spPr>
          <a:xfrm>
            <a:off x="739815" y="4671158"/>
            <a:ext cx="8009935" cy="8844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１つの情報を鵜呑みにせず、複数の情報から判断。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複数の情報と情報発信者の立場を考え、情報を受け取る。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238093" y="4463116"/>
            <a:ext cx="8756092" cy="1447003"/>
          </a:xfrm>
          <a:prstGeom prst="rect">
            <a:avLst/>
          </a:prstGeom>
          <a:ln w="44450">
            <a:solidFill>
              <a:srgbClr val="A7114A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225139" y="1338840"/>
            <a:ext cx="8756092" cy="2276857"/>
          </a:xfrm>
          <a:prstGeom prst="rect">
            <a:avLst/>
          </a:prstGeom>
          <a:ln w="44450">
            <a:solidFill>
              <a:srgbClr val="A7114A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2229" y="878390"/>
            <a:ext cx="6778629" cy="484748"/>
          </a:xfrm>
          <a:prstGeom prst="rect">
            <a:avLst/>
          </a:prstGeom>
          <a:solidFill>
            <a:srgbClr val="A7114A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３　容易にＵＲＬをクリックしない。</a:t>
            </a:r>
            <a:endParaRPr lang="en-US" altLang="ja-JP" b="1" dirty="0">
              <a:solidFill>
                <a:srgbClr val="FFFFFF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9081" y="4001882"/>
            <a:ext cx="6519453" cy="484748"/>
          </a:xfrm>
          <a:prstGeom prst="rect">
            <a:avLst/>
          </a:prstGeom>
          <a:solidFill>
            <a:srgbClr val="A7114A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４　世の中に溢れる情報がすべて正しい訳ではない。</a:t>
            </a:r>
          </a:p>
        </p:txBody>
      </p:sp>
      <p:pic>
        <p:nvPicPr>
          <p:cNvPr id="7" name="図 6" descr="computer_oneclick_sag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68" y="0"/>
            <a:ext cx="1691223" cy="1691223"/>
          </a:xfrm>
          <a:prstGeom prst="rect">
            <a:avLst/>
          </a:prstGeom>
        </p:spPr>
      </p:pic>
      <p:pic>
        <p:nvPicPr>
          <p:cNvPr id="11" name="図 10" descr="website_new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04" y="3791513"/>
            <a:ext cx="1302303" cy="1318788"/>
          </a:xfrm>
          <a:prstGeom prst="rect">
            <a:avLst/>
          </a:prstGeom>
        </p:spPr>
      </p:pic>
      <p:pic>
        <p:nvPicPr>
          <p:cNvPr id="10" name="図 9" descr="shinbun_bo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30" y="4797514"/>
            <a:ext cx="2006475" cy="21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4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3901522" y="3767092"/>
            <a:ext cx="3681717" cy="744870"/>
          </a:xfrm>
          <a:prstGeom prst="wedgeRoundRectCallout">
            <a:avLst>
              <a:gd name="adj1" fmla="val -40900"/>
              <a:gd name="adj2" fmla="val 92008"/>
              <a:gd name="adj3" fmla="val 16667"/>
            </a:avLst>
          </a:prstGeom>
          <a:noFill/>
          <a:ln w="12700" cmpd="sng">
            <a:solidFill>
              <a:srgbClr val="A71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６－１　まとめ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78DB4DA9-6C00-F04E-91B1-6E3F90309A15}"/>
              </a:ext>
            </a:extLst>
          </p:cNvPr>
          <p:cNvSpPr txBox="1"/>
          <p:nvPr/>
        </p:nvSpPr>
        <p:spPr>
          <a:xfrm>
            <a:off x="556276" y="1323841"/>
            <a:ext cx="66362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不正ログイン被害・スマホ紛失時のトラブルに巻き込まれないように、第三者に推測できる</a:t>
            </a:r>
            <a:r>
              <a:rPr lang="en-US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ID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やパスワードを使用せず、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スマートフォン本体のパスワードなどセキュリティを高める。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0CDEEFC0-2891-114D-880C-FC41D870109E}"/>
              </a:ext>
            </a:extLst>
          </p:cNvPr>
          <p:cNvSpPr txBox="1"/>
          <p:nvPr/>
        </p:nvSpPr>
        <p:spPr>
          <a:xfrm>
            <a:off x="357945" y="3088728"/>
            <a:ext cx="3537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umimoji="1" sz="280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r>
              <a:rPr lang="ja-JP" altLang="en-US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デジタル化が進むことで生活は便利になる一方で、</a:t>
            </a:r>
            <a:endParaRPr lang="en-US" altLang="ja-JP" sz="1200" dirty="0">
              <a:solidFill>
                <a:srgbClr val="A7114A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l"/>
            <a:r>
              <a:rPr lang="ja-JP" altLang="en-US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多種多様なリスクやトラブルが発生しています。</a:t>
            </a:r>
            <a:endParaRPr lang="en-US" altLang="ja-JP" sz="1200" dirty="0">
              <a:solidFill>
                <a:srgbClr val="A7114A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l"/>
            <a:r>
              <a:rPr lang="en-US" altLang="ja-JP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B48B165B-B126-304C-AFE8-5B725578BE9E}"/>
              </a:ext>
            </a:extLst>
          </p:cNvPr>
          <p:cNvSpPr txBox="1"/>
          <p:nvPr/>
        </p:nvSpPr>
        <p:spPr>
          <a:xfrm>
            <a:off x="179778" y="1239405"/>
            <a:ext cx="8756092" cy="1556913"/>
          </a:xfrm>
          <a:prstGeom prst="rect">
            <a:avLst/>
          </a:prstGeom>
          <a:ln w="44450">
            <a:solidFill>
              <a:srgbClr val="A7114A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0769" y="794806"/>
            <a:ext cx="7757012" cy="484748"/>
          </a:xfrm>
          <a:prstGeom prst="rect">
            <a:avLst/>
          </a:prstGeom>
          <a:solidFill>
            <a:srgbClr val="A7114A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５　スマホ決済の様々なリスクに注意</a:t>
            </a:r>
          </a:p>
        </p:txBody>
      </p:sp>
      <p:pic>
        <p:nvPicPr>
          <p:cNvPr id="2" name="図 1" descr="job_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35" y="2331256"/>
            <a:ext cx="3149607" cy="4456991"/>
          </a:xfrm>
          <a:prstGeom prst="rect">
            <a:avLst/>
          </a:prstGeom>
        </p:spPr>
      </p:pic>
      <p:pic>
        <p:nvPicPr>
          <p:cNvPr id="7" name="図 6" descr="smartphone_blank_police_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" y="3863661"/>
            <a:ext cx="2769097" cy="3068251"/>
          </a:xfrm>
          <a:prstGeom prst="rect">
            <a:avLst/>
          </a:prstGeom>
        </p:spPr>
      </p:pic>
      <p:pic>
        <p:nvPicPr>
          <p:cNvPr id="8" name="図 7" descr="smartphone_blank_police_wo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8432" y="4071963"/>
            <a:ext cx="2660160" cy="2893547"/>
          </a:xfrm>
          <a:prstGeom prst="rect">
            <a:avLst/>
          </a:prstGeom>
        </p:spPr>
      </p:pic>
      <p:pic>
        <p:nvPicPr>
          <p:cNvPr id="10" name="図 9" descr="home_secur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52" y="-170408"/>
            <a:ext cx="2589721" cy="235952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038326" y="3895372"/>
            <a:ext cx="338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被害にあわないために、様々な</a:t>
            </a:r>
            <a:r>
              <a:rPr lang="ja-JP" altLang="ja-JP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リスク</a:t>
            </a:r>
            <a:r>
              <a:rPr lang="ja-JP" altLang="en-US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に注意し、</a:t>
            </a:r>
            <a:r>
              <a:rPr lang="ja-JP" altLang="ja-JP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デジタルを上手に活用</a:t>
            </a:r>
            <a:r>
              <a:rPr lang="ja-JP" altLang="en-US" sz="1200" dirty="0">
                <a:solidFill>
                  <a:srgbClr val="A7114A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しましょう。</a:t>
            </a:r>
            <a:endParaRPr lang="ja-JP" altLang="ja-JP" sz="1200" dirty="0">
              <a:solidFill>
                <a:srgbClr val="A7114A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244227" y="2930639"/>
            <a:ext cx="3681717" cy="744870"/>
          </a:xfrm>
          <a:prstGeom prst="wedgeRoundRectCallout">
            <a:avLst>
              <a:gd name="adj1" fmla="val 5369"/>
              <a:gd name="adj2" fmla="val 94467"/>
              <a:gd name="adj3" fmla="val 16667"/>
            </a:avLst>
          </a:prstGeom>
          <a:noFill/>
          <a:ln w="12700" cmpd="sng">
            <a:solidFill>
              <a:srgbClr val="A71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11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="" xmlns:a16="http://schemas.microsoft.com/office/drawing/2014/main" id="{5637AFE5-E15E-483A-A4F3-EDEFB2BDD5EE}"/>
              </a:ext>
            </a:extLst>
          </p:cNvPr>
          <p:cNvSpPr/>
          <p:nvPr/>
        </p:nvSpPr>
        <p:spPr>
          <a:xfrm>
            <a:off x="2262447" y="4810882"/>
            <a:ext cx="2634853" cy="26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262E5C88-B715-47E5-8D00-2C87B0C4A94E}"/>
              </a:ext>
            </a:extLst>
          </p:cNvPr>
          <p:cNvSpPr txBox="1"/>
          <p:nvPr/>
        </p:nvSpPr>
        <p:spPr>
          <a:xfrm>
            <a:off x="765761" y="6411652"/>
            <a:ext cx="7520649" cy="3236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8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r>
              <a:rPr lang="ja-JP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警察安全相談窓口　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2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Tel </a:t>
            </a:r>
            <a:r>
              <a:rPr lang="ja-JP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０８２－２２８－９１１０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49340645-4472-4053-A63F-99A5BE61325F}"/>
              </a:ext>
            </a:extLst>
          </p:cNvPr>
          <p:cNvSpPr txBox="1"/>
          <p:nvPr/>
        </p:nvSpPr>
        <p:spPr>
          <a:xfrm>
            <a:off x="765761" y="1734157"/>
            <a:ext cx="3565548" cy="32369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8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r>
              <a:rPr lang="ja-JP" altLang="en-US" sz="2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広島県生活センター（県消費生活課）</a:t>
            </a:r>
            <a:endParaRPr lang="ja-JP" altLang="ja-JP" sz="20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27007FAD-2BCA-4F5E-B13B-BDF3E770D75C}"/>
              </a:ext>
            </a:extLst>
          </p:cNvPr>
          <p:cNvSpPr txBox="1"/>
          <p:nvPr/>
        </p:nvSpPr>
        <p:spPr>
          <a:xfrm>
            <a:off x="1112515" y="3395470"/>
            <a:ext cx="3608071" cy="26741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8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・安芸太田町消費生活相談所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・安芸高田市消費生活相談窓口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・江田島市消費生活相談窓口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・尾道市消費生活センター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・熊野町消費生活相談窓口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・呉市消費生活センター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・庄原市消費生活センター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・神石高原町消費生活相談窓口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・竹原市消費生活相談室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30550E6F-CE25-4D0D-A9A4-2D356B4C835F}"/>
              </a:ext>
            </a:extLst>
          </p:cNvPr>
          <p:cNvSpPr txBox="1"/>
          <p:nvPr/>
        </p:nvSpPr>
        <p:spPr>
          <a:xfrm>
            <a:off x="4491571" y="3439971"/>
            <a:ext cx="3608071" cy="258514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8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・世羅町消費生活相談窓口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・廿日市市消費生活センター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・東広島市消費生活センター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・広島市消費生活センター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・福山市消費生活センター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・府中市消費生活センター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・府中町消費生活相談コーナー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・三原市消費生活センター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ts val="25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・三次市消費生活センター</a:t>
            </a:r>
            <a:endParaRPr lang="ja-JP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1B33DFFD-2911-4825-828E-1A07EDB8740C}"/>
              </a:ext>
            </a:extLst>
          </p:cNvPr>
          <p:cNvSpPr/>
          <p:nvPr/>
        </p:nvSpPr>
        <p:spPr>
          <a:xfrm>
            <a:off x="781543" y="2994428"/>
            <a:ext cx="7480300" cy="3332495"/>
          </a:xfrm>
          <a:prstGeom prst="rect">
            <a:avLst/>
          </a:prstGeom>
          <a:noFill/>
          <a:ln w="38100">
            <a:solidFill>
              <a:srgbClr val="A71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3347" y="758632"/>
            <a:ext cx="5719554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ja-JP" sz="48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消費者ホットライン</a:t>
            </a:r>
            <a:endParaRPr lang="ja-JP" altLang="ja-JP" sz="4800" b="1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625" y="2094568"/>
            <a:ext cx="8500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Tel</a:t>
            </a:r>
            <a:r>
              <a:rPr lang="ja-JP" altLang="ja-JP" sz="2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lang="ja-JP" altLang="en-US" sz="40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０８２－２２３－６１１１</a:t>
            </a:r>
            <a:endParaRPr lang="ja-JP" altLang="ja-JP" sz="40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90357" y="791547"/>
            <a:ext cx="2755507" cy="769441"/>
          </a:xfrm>
          <a:prstGeom prst="rect">
            <a:avLst/>
          </a:prstGeom>
          <a:ln w="5715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Yu Gothic" panose="020B0400000000000000" pitchFamily="34" charset="-128"/>
                <a:ea typeface="Yu Gothic" panose="020B0400000000000000" pitchFamily="34" charset="-128"/>
              </a:rPr>
              <a:t>Tel:</a:t>
            </a:r>
            <a:r>
              <a:rPr lang="ja-JP" altLang="ja-JP" sz="4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１８８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C878A975-9F59-3E49-A71D-2E7D3F4F5D08}"/>
              </a:ext>
            </a:extLst>
          </p:cNvPr>
          <p:cNvSpPr txBox="1"/>
          <p:nvPr/>
        </p:nvSpPr>
        <p:spPr>
          <a:xfrm>
            <a:off x="999742" y="2831372"/>
            <a:ext cx="6937178" cy="419570"/>
          </a:xfrm>
          <a:prstGeom prst="rect">
            <a:avLst/>
          </a:prstGeom>
          <a:solidFill>
            <a:srgbClr val="A7114A"/>
          </a:solidFill>
          <a:ln>
            <a:solidFill>
              <a:srgbClr val="A7114A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8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r>
              <a:rPr lang="ja-JP" altLang="en-US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お住まいの市町の消費生活センターに相談しましょう。</a:t>
            </a:r>
            <a:endParaRPr lang="ja-JP" altLang="ja-JP" sz="2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265925" y="319798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６－２　相談窓口の紹介</a:t>
            </a:r>
          </a:p>
        </p:txBody>
      </p:sp>
    </p:spTree>
    <p:extLst>
      <p:ext uri="{BB962C8B-B14F-4D97-AF65-F5344CB8AC3E}">
        <p14:creationId xmlns:p14="http://schemas.microsoft.com/office/powerpoint/2010/main" val="709569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5928</TotalTime>
  <Words>739</Words>
  <Application>Microsoft Office PowerPoint</Application>
  <PresentationFormat>画面に合わせる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Yu Gothic Medium</vt:lpstr>
      <vt:lpstr>Yu Gothic</vt:lpstr>
      <vt:lpstr>Yu Gothic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橋口 彰人</dc:creator>
  <cp:lastModifiedBy>國廣 愛子</cp:lastModifiedBy>
  <cp:revision>406</cp:revision>
  <cp:lastPrinted>2021-04-26T07:32:20Z</cp:lastPrinted>
  <dcterms:created xsi:type="dcterms:W3CDTF">2020-12-25T09:39:05Z</dcterms:created>
  <dcterms:modified xsi:type="dcterms:W3CDTF">2021-06-01T02:41:12Z</dcterms:modified>
</cp:coreProperties>
</file>