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9" r:id="rId3"/>
    <p:sldId id="257" r:id="rId4"/>
    <p:sldId id="313" r:id="rId5"/>
    <p:sldId id="315" r:id="rId6"/>
    <p:sldId id="316" r:id="rId7"/>
    <p:sldId id="319" r:id="rId8"/>
    <p:sldId id="329" r:id="rId9"/>
    <p:sldId id="317" r:id="rId10"/>
    <p:sldId id="320" r:id="rId11"/>
    <p:sldId id="323" r:id="rId12"/>
    <p:sldId id="263" r:id="rId13"/>
    <p:sldId id="351" r:id="rId14"/>
    <p:sldId id="339" r:id="rId15"/>
    <p:sldId id="324" r:id="rId16"/>
    <p:sldId id="325" r:id="rId17"/>
    <p:sldId id="326" r:id="rId18"/>
    <p:sldId id="341" r:id="rId19"/>
    <p:sldId id="342" r:id="rId20"/>
    <p:sldId id="330" r:id="rId21"/>
    <p:sldId id="327" r:id="rId22"/>
    <p:sldId id="328" r:id="rId23"/>
    <p:sldId id="340" r:id="rId24"/>
    <p:sldId id="331" r:id="rId2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14A"/>
    <a:srgbClr val="D6004C"/>
    <a:srgbClr val="07AF50"/>
    <a:srgbClr val="FF6699"/>
    <a:srgbClr val="C64CA2"/>
    <a:srgbClr val="FF1972"/>
    <a:srgbClr val="FFFFFF"/>
    <a:srgbClr val="C35F43"/>
    <a:srgbClr val="EB5B6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585" autoAdjust="0"/>
    <p:restoredTop sz="96396" autoAdjust="0"/>
  </p:normalViewPr>
  <p:slideViewPr>
    <p:cSldViewPr snapToGrid="0">
      <p:cViewPr varScale="1">
        <p:scale>
          <a:sx n="70" d="100"/>
          <a:sy n="70" d="100"/>
        </p:scale>
        <p:origin x="15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-4504"/>
    </p:cViewPr>
  </p:sorterViewPr>
  <p:notesViewPr>
    <p:cSldViewPr snapToGrid="0">
      <p:cViewPr varScale="1">
        <p:scale>
          <a:sx n="53" d="100"/>
          <a:sy n="53" d="100"/>
        </p:scale>
        <p:origin x="2656" y="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1EAD1181-E6BF-45B1-A976-D759265C79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678" cy="498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82A87FBB-3403-4347-A873-AB336DC860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349" y="2"/>
            <a:ext cx="2950765" cy="498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60E7E91C-9D11-41D1-AB80-19F58E10DA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981"/>
            <a:ext cx="2949678" cy="498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07DD793B-9706-4BFE-B376-754B1DC395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349" y="9440981"/>
            <a:ext cx="2950765" cy="498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A794-F5D0-461A-B7F7-66D2FAED09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1889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9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232" y="0"/>
            <a:ext cx="2949786" cy="499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073"/>
            <a:ext cx="2949786" cy="499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232" y="9440073"/>
            <a:ext cx="2949786" cy="499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D01FE-A54F-894C-B82A-57E5656C1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3321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144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84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20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25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988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690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13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67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579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269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="" xmlns:a16="http://schemas.microsoft.com/office/drawing/2014/main" id="{D86F3506-77DD-4535-8A47-BFAF6180509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51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127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675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97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34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500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37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84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97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="" xmlns:a16="http://schemas.microsoft.com/office/drawing/2014/main" id="{CB484E2F-685E-41EA-912A-82E8630048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1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D01FE-A54F-894C-B82A-57E5656C120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20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53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73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25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91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46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4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96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07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98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6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3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4ADD-ABE4-4F49-AA4A-D437B6EB72E7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58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hdphoto" Target="../media/hdphoto1.wdp"/><Relationship Id="rId7" Type="http://schemas.openxmlformats.org/officeDocument/2006/relationships/image" Target="../media/image76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5.png"/><Relationship Id="rId10" Type="http://schemas.openxmlformats.org/officeDocument/2006/relationships/image" Target="../media/image79.jpg"/><Relationship Id="rId4" Type="http://schemas.openxmlformats.org/officeDocument/2006/relationships/image" Target="../media/image74.jpe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30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30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57BDCCC3-B656-431E-B1BA-C987496F5B3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7114A"/>
          </a:solidFill>
          <a:ln>
            <a:solidFill>
              <a:srgbClr val="A71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A7114A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="" xmlns:a16="http://schemas.microsoft.com/office/drawing/2014/main" id="{3ED28150-0218-40B3-8489-F50DC412D41E}"/>
              </a:ext>
            </a:extLst>
          </p:cNvPr>
          <p:cNvSpPr/>
          <p:nvPr/>
        </p:nvSpPr>
        <p:spPr>
          <a:xfrm>
            <a:off x="723901" y="557213"/>
            <a:ext cx="7696199" cy="5743575"/>
          </a:xfrm>
          <a:prstGeom prst="rect">
            <a:avLst/>
          </a:prstGeom>
          <a:solidFill>
            <a:schemeClr val="bg1"/>
          </a:solidFill>
          <a:ln>
            <a:solidFill>
              <a:srgbClr val="A71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="" xmlns:a16="http://schemas.microsoft.com/office/drawing/2014/main" id="{26D66416-EB8C-4CD4-8635-2CF3D7D594D0}"/>
              </a:ext>
            </a:extLst>
          </p:cNvPr>
          <p:cNvSpPr txBox="1"/>
          <p:nvPr/>
        </p:nvSpPr>
        <p:spPr>
          <a:xfrm>
            <a:off x="2212182" y="3105834"/>
            <a:ext cx="4719636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5400" b="1">
                <a:solidFill>
                  <a:srgbClr val="A7114A"/>
                </a:solidFill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情報とメディア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="" xmlns:a16="http://schemas.microsoft.com/office/drawing/2014/main" id="{78608440-B643-41D4-84D6-9D92A8BE9FCA}"/>
              </a:ext>
            </a:extLst>
          </p:cNvPr>
          <p:cNvSpPr txBox="1"/>
          <p:nvPr/>
        </p:nvSpPr>
        <p:spPr>
          <a:xfrm>
            <a:off x="2212182" y="6300786"/>
            <a:ext cx="4719636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4800"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1800" b="1" dirty="0">
                <a:solidFill>
                  <a:schemeClr val="bg1"/>
                </a:solidFill>
              </a:rPr>
              <a:t>広</a:t>
            </a:r>
            <a:r>
              <a:rPr lang="en-US" altLang="ja-JP" sz="1800" b="1" dirty="0">
                <a:solidFill>
                  <a:schemeClr val="bg1"/>
                </a:solidFill>
              </a:rPr>
              <a:t> </a:t>
            </a:r>
            <a:r>
              <a:rPr lang="ja-JP" altLang="ja-JP" sz="1800" b="1" dirty="0">
                <a:solidFill>
                  <a:schemeClr val="bg1"/>
                </a:solidFill>
              </a:rPr>
              <a:t>島</a:t>
            </a:r>
            <a:r>
              <a:rPr lang="en-US" altLang="ja-JP" sz="1800" b="1" dirty="0">
                <a:solidFill>
                  <a:schemeClr val="bg1"/>
                </a:solidFill>
              </a:rPr>
              <a:t> </a:t>
            </a:r>
            <a:r>
              <a:rPr lang="ja-JP" altLang="ja-JP" sz="1800" b="1" dirty="0">
                <a:solidFill>
                  <a:schemeClr val="bg1"/>
                </a:solidFill>
              </a:rPr>
              <a:t>県</a:t>
            </a:r>
            <a:r>
              <a:rPr lang="en-US" altLang="ja-JP" sz="1800" b="1">
                <a:solidFill>
                  <a:schemeClr val="bg1"/>
                </a:solidFill>
              </a:rPr>
              <a:t> </a:t>
            </a:r>
            <a:endParaRPr lang="ja-JP" altLang="ja-JP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82233" y="1101984"/>
            <a:ext cx="5100346" cy="1276688"/>
          </a:xfrm>
          <a:prstGeom prst="rect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２－５　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ネット</a:t>
            </a:r>
            <a:r>
              <a:rPr lang="ja-JP" altLang="ja-JP" sz="18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ショッピングするときは、販売条件（規約）を確認</a:t>
            </a:r>
            <a:r>
              <a:rPr lang="ja-JP" altLang="en-US" sz="18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しましょう</a:t>
            </a:r>
            <a:endParaRPr lang="ja-JP" altLang="ja-JP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4E628F1C-3651-42C2-9706-8A6182E9FCAD}"/>
              </a:ext>
            </a:extLst>
          </p:cNvPr>
          <p:cNvSpPr txBox="1"/>
          <p:nvPr/>
        </p:nvSpPr>
        <p:spPr>
          <a:xfrm>
            <a:off x="201381" y="2091098"/>
            <a:ext cx="597538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pPr algn="l"/>
            <a:endParaRPr lang="ja-JP" altLang="ja-JP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91364444-1A7C-498E-A0B8-C474F985A1AF}"/>
              </a:ext>
            </a:extLst>
          </p:cNvPr>
          <p:cNvSpPr txBox="1"/>
          <p:nvPr/>
        </p:nvSpPr>
        <p:spPr>
          <a:xfrm>
            <a:off x="214820" y="1252916"/>
            <a:ext cx="5525651" cy="9693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初回お試し</a:t>
            </a:r>
            <a:r>
              <a:rPr lang="ja-JP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価格は、</a:t>
            </a:r>
            <a:r>
              <a:rPr lang="ja-JP" altLang="ja-JP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定期購入が条件</a:t>
            </a:r>
            <a:r>
              <a:rPr lang="ja-JP" alt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でない</a:t>
            </a:r>
            <a:r>
              <a:rPr lang="ja-JP" altLang="ja-JP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か</a:t>
            </a:r>
            <a:endParaRPr lang="en-US" altLang="ja-JP" sz="18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ja-JP" altLang="ja-JP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返品や解約</a:t>
            </a:r>
            <a:r>
              <a:rPr lang="ja-JP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ができるか</a:t>
            </a:r>
            <a:endParaRPr lang="en-US" altLang="ja-JP" sz="18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0023CCE7-FA6F-48EC-8340-941354F4278D}"/>
              </a:ext>
            </a:extLst>
          </p:cNvPr>
          <p:cNvSpPr txBox="1"/>
          <p:nvPr/>
        </p:nvSpPr>
        <p:spPr>
          <a:xfrm>
            <a:off x="1400562" y="5031005"/>
            <a:ext cx="3982017" cy="98004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ja-JP" b="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規約は、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目立たない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離れた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場所</a:t>
            </a:r>
            <a:r>
              <a:rPr lang="ja-JP" altLang="en-US" b="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</a:t>
            </a:r>
            <a:endParaRPr lang="en-US" altLang="ja-JP" b="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小さな文字</a:t>
            </a:r>
            <a:r>
              <a:rPr lang="ja-JP" altLang="ja-JP" b="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で書かれている場合も</a:t>
            </a:r>
            <a:r>
              <a:rPr lang="ja-JP" altLang="en-US" b="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！</a:t>
            </a:r>
            <a:endParaRPr lang="en-US" altLang="ja-JP" b="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95E054D4-A453-4105-A1E1-1E2288B4A934}"/>
              </a:ext>
            </a:extLst>
          </p:cNvPr>
          <p:cNvSpPr txBox="1"/>
          <p:nvPr/>
        </p:nvSpPr>
        <p:spPr>
          <a:xfrm>
            <a:off x="5576021" y="6056396"/>
            <a:ext cx="2628905" cy="70348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pPr algn="l"/>
            <a:r>
              <a:rPr lang="ja-JP" altLang="ja-JP" sz="2000" b="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初めて購入するサイトは</a:t>
            </a:r>
          </a:p>
          <a:p>
            <a:pPr algn="l"/>
            <a:r>
              <a:rPr lang="ja-JP" altLang="ja-JP" sz="2000" b="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販売条件を必ず確認！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="" xmlns:a16="http://schemas.microsoft.com/office/drawing/2014/main" id="{E958EDED-8C12-4FD8-B63B-27A2FDE476EF}"/>
              </a:ext>
            </a:extLst>
          </p:cNvPr>
          <p:cNvGrpSpPr/>
          <p:nvPr/>
        </p:nvGrpSpPr>
        <p:grpSpPr>
          <a:xfrm rot="16200000">
            <a:off x="2659454" y="2088171"/>
            <a:ext cx="369333" cy="1236588"/>
            <a:chOff x="6381751" y="2457800"/>
            <a:chExt cx="214318" cy="847278"/>
          </a:xfrm>
        </p:grpSpPr>
        <p:sp>
          <p:nvSpPr>
            <p:cNvPr id="40" name="二等辺三角形 39">
              <a:extLst>
                <a:ext uri="{FF2B5EF4-FFF2-40B4-BE49-F238E27FC236}">
                  <a16:creationId xmlns="" xmlns:a16="http://schemas.microsoft.com/office/drawing/2014/main" id="{ED65A2BF-37DF-464E-B872-C6917B4DAE45}"/>
                </a:ext>
              </a:extLst>
            </p:cNvPr>
            <p:cNvSpPr/>
            <p:nvPr/>
          </p:nvSpPr>
          <p:spPr>
            <a:xfrm rot="16200000">
              <a:off x="6053362" y="2786189"/>
              <a:ext cx="847277" cy="19050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二等辺三角形 40">
              <a:extLst>
                <a:ext uri="{FF2B5EF4-FFF2-40B4-BE49-F238E27FC236}">
                  <a16:creationId xmlns="" xmlns:a16="http://schemas.microsoft.com/office/drawing/2014/main" id="{258B65F2-462B-441B-A082-5BD31699674F}"/>
                </a:ext>
              </a:extLst>
            </p:cNvPr>
            <p:cNvSpPr/>
            <p:nvPr/>
          </p:nvSpPr>
          <p:spPr>
            <a:xfrm rot="16200000">
              <a:off x="6077180" y="2786190"/>
              <a:ext cx="847277" cy="1905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="" xmlns:a16="http://schemas.microsoft.com/office/drawing/2014/main" id="{9B4EBA82-C23E-E642-8A76-CDF506CC2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645" y="1049607"/>
            <a:ext cx="3282035" cy="228546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="" xmlns:a16="http://schemas.microsoft.com/office/drawing/2014/main" id="{86C306D7-36E3-0245-88AB-2EC2421407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141" y="3627133"/>
            <a:ext cx="3207728" cy="1011304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="" xmlns:a16="http://schemas.microsoft.com/office/drawing/2014/main" id="{D10B1E29-5BD4-1A4C-8234-26E5E5FC3D02}"/>
              </a:ext>
            </a:extLst>
          </p:cNvPr>
          <p:cNvSpPr txBox="1"/>
          <p:nvPr/>
        </p:nvSpPr>
        <p:spPr>
          <a:xfrm>
            <a:off x="4692333" y="3377082"/>
            <a:ext cx="2760110" cy="250994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l"/>
            <a:endParaRPr lang="ja-JP" altLang="ja-JP" sz="11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図 2" descr="job_syokubutsu_gakusy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32" y="3099830"/>
            <a:ext cx="1782883" cy="2109921"/>
          </a:xfrm>
          <a:prstGeom prst="rect">
            <a:avLst/>
          </a:prstGeom>
        </p:spPr>
      </p:pic>
      <p:pic>
        <p:nvPicPr>
          <p:cNvPr id="4" name="図 3" descr="job_tantei_wom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571" y="2481372"/>
            <a:ext cx="2903993" cy="422399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268544" y="825092"/>
            <a:ext cx="133882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　ポイント</a:t>
            </a:r>
          </a:p>
        </p:txBody>
      </p:sp>
      <p:pic>
        <p:nvPicPr>
          <p:cNvPr id="29" name="図 28" descr="mark_manpu12_hirameki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562">
            <a:off x="66716" y="627075"/>
            <a:ext cx="469620" cy="617921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525629" y="3388551"/>
            <a:ext cx="3486336" cy="1532480"/>
          </a:xfrm>
          <a:prstGeom prst="roundRect">
            <a:avLst/>
          </a:prstGeom>
          <a:noFill/>
          <a:ln w="57150" cmpd="sng">
            <a:solidFill>
              <a:srgbClr val="A71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magnifier_mushimegane_chec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50" y="4249426"/>
            <a:ext cx="1921650" cy="2608574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 flipV="1">
            <a:off x="6410951" y="4969875"/>
            <a:ext cx="0" cy="1098989"/>
          </a:xfrm>
          <a:prstGeom prst="straightConnector1">
            <a:avLst/>
          </a:prstGeom>
          <a:ln w="19050" cmpd="sng"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56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吹き出し 14"/>
          <p:cNvSpPr/>
          <p:nvPr/>
        </p:nvSpPr>
        <p:spPr>
          <a:xfrm>
            <a:off x="6386527" y="2552099"/>
            <a:ext cx="2698705" cy="1721750"/>
          </a:xfrm>
          <a:prstGeom prst="wedgeRoundRectCallout">
            <a:avLst>
              <a:gd name="adj1" fmla="val 1566"/>
              <a:gd name="adj2" fmla="val 69011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２－６　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偽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サイトに要注意！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="" xmlns:a16="http://schemas.microsoft.com/office/drawing/2014/main" id="{28BF08B3-918E-4B59-B6B6-CBF50D8835DE}"/>
              </a:ext>
            </a:extLst>
          </p:cNvPr>
          <p:cNvGrpSpPr/>
          <p:nvPr/>
        </p:nvGrpSpPr>
        <p:grpSpPr>
          <a:xfrm>
            <a:off x="296035" y="810499"/>
            <a:ext cx="8148955" cy="655640"/>
            <a:chOff x="253744" y="1091277"/>
            <a:chExt cx="8148955" cy="930047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="" xmlns:a16="http://schemas.microsoft.com/office/drawing/2014/main" id="{A25FC295-8D94-46CA-AA9C-740086CFA869}"/>
                </a:ext>
              </a:extLst>
            </p:cNvPr>
            <p:cNvSpPr txBox="1"/>
            <p:nvPr/>
          </p:nvSpPr>
          <p:spPr>
            <a:xfrm>
              <a:off x="253744" y="1091277"/>
              <a:ext cx="8143158" cy="478203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600" b="0">
                  <a:latin typeface="Noto Sans JP Regular" panose="020B0500000000000000" pitchFamily="34" charset="-128"/>
                  <a:ea typeface="Noto Sans JP Regular" panose="020B0500000000000000" pitchFamily="34" charset="-128"/>
                  <a:cs typeface="+mj-cs"/>
                </a:defRPr>
              </a:lvl1pPr>
            </a:lstStyle>
            <a:p>
              <a:r>
                <a:rPr lang="ja-JP" altLang="en-US" sz="18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実在する本物そっくりのサイトを作り、消費者に購入申込をさせて、</a:t>
              </a:r>
              <a:endParaRPr lang="ja-JP" altLang="ja-JP" sz="18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="" xmlns:a16="http://schemas.microsoft.com/office/drawing/2014/main" id="{865A90CF-5DFC-49FD-A249-84AFEFC4B518}"/>
                </a:ext>
              </a:extLst>
            </p:cNvPr>
            <p:cNvSpPr txBox="1"/>
            <p:nvPr/>
          </p:nvSpPr>
          <p:spPr>
            <a:xfrm>
              <a:off x="259541" y="1543121"/>
              <a:ext cx="8143158" cy="478203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600" b="0">
                  <a:latin typeface="Noto Sans JP Regular" panose="020B0500000000000000" pitchFamily="34" charset="-128"/>
                  <a:ea typeface="Noto Sans JP Regular" panose="020B0500000000000000" pitchFamily="34" charset="-128"/>
                  <a:cs typeface="+mj-cs"/>
                </a:defRPr>
              </a:lvl1pPr>
            </a:lstStyle>
            <a:p>
              <a:r>
                <a:rPr lang="ja-JP" altLang="ja-JP" sz="18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商品代金をだまし取るサイト「</a:t>
              </a:r>
              <a:r>
                <a:rPr lang="ja-JP" altLang="en-US" sz="18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偽</a:t>
              </a:r>
              <a:r>
                <a:rPr lang="ja-JP" altLang="ja-JP" sz="18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サイト」が存在</a:t>
              </a:r>
              <a:r>
                <a:rPr lang="ja-JP" altLang="en-US" sz="18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する</a:t>
              </a:r>
              <a:r>
                <a:rPr lang="ja-JP" altLang="ja-JP" sz="18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。</a:t>
              </a:r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="" xmlns:a16="http://schemas.microsoft.com/office/drawing/2014/main" id="{25040242-09D1-4562-B44F-162288A41B5B}"/>
              </a:ext>
            </a:extLst>
          </p:cNvPr>
          <p:cNvSpPr txBox="1"/>
          <p:nvPr/>
        </p:nvSpPr>
        <p:spPr>
          <a:xfrm>
            <a:off x="6347605" y="2771897"/>
            <a:ext cx="2796395" cy="111730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商品をネットで</a:t>
            </a:r>
            <a:endParaRPr lang="en-US" altLang="ja-JP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検索した場合</a:t>
            </a:r>
            <a:endParaRPr lang="en-US" altLang="ja-JP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上位に</a:t>
            </a:r>
            <a:r>
              <a:rPr lang="ja-JP" altLang="ja-JP" sz="20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表示される</a:t>
            </a:r>
            <a:endParaRPr lang="en-US" altLang="ja-JP" sz="2000" b="1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こともある</a:t>
            </a:r>
          </a:p>
        </p:txBody>
      </p:sp>
      <p:pic>
        <p:nvPicPr>
          <p:cNvPr id="54" name="Picture 4">
            <a:extLst>
              <a:ext uri="{FF2B5EF4-FFF2-40B4-BE49-F238E27FC236}">
                <a16:creationId xmlns="" xmlns:a16="http://schemas.microsoft.com/office/drawing/2014/main" id="{C25D5BA6-BADD-9C40-A461-1F0E8E12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0" y="1543002"/>
            <a:ext cx="5948063" cy="51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テキスト ボックス 54">
            <a:extLst>
              <a:ext uri="{FF2B5EF4-FFF2-40B4-BE49-F238E27FC236}">
                <a16:creationId xmlns="" xmlns:a16="http://schemas.microsoft.com/office/drawing/2014/main" id="{E5B6A79E-A4CA-B74F-B819-ECB65DF96A1F}"/>
              </a:ext>
            </a:extLst>
          </p:cNvPr>
          <p:cNvSpPr txBox="1"/>
          <p:nvPr/>
        </p:nvSpPr>
        <p:spPr>
          <a:xfrm>
            <a:off x="6305930" y="5554665"/>
            <a:ext cx="2838070" cy="139491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類似</a:t>
            </a:r>
            <a:r>
              <a:rPr lang="ja-JP" altLang="ja-JP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品</a:t>
            </a:r>
            <a:r>
              <a:rPr lang="ja-JP" altLang="en-US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や粗悪品</a:t>
            </a:r>
            <a:r>
              <a:rPr lang="ja-JP" altLang="ja-JP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が届いたり、</a:t>
            </a:r>
            <a:endParaRPr lang="en-US" altLang="ja-JP" sz="11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商品が届かず返金もされないという</a:t>
            </a:r>
            <a:endParaRPr lang="en-US" altLang="ja-JP" sz="11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トラブルに巻き込まれること</a:t>
            </a:r>
            <a:r>
              <a:rPr lang="ja-JP" altLang="en-US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も</a:t>
            </a:r>
            <a:r>
              <a:rPr lang="ja-JP" altLang="ja-JP" sz="1100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="" xmlns:a16="http://schemas.microsoft.com/office/drawing/2014/main" id="{A254E8F8-0F61-F548-91C1-8DDCAD84252D}"/>
              </a:ext>
            </a:extLst>
          </p:cNvPr>
          <p:cNvSpPr txBox="1"/>
          <p:nvPr/>
        </p:nvSpPr>
        <p:spPr>
          <a:xfrm>
            <a:off x="1131978" y="1694489"/>
            <a:ext cx="1535322" cy="2596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l"/>
            <a:endParaRPr lang="ja-JP" altLang="ja-JP" sz="110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="" xmlns:a16="http://schemas.microsoft.com/office/drawing/2014/main" id="{CD59AA23-EAC0-9F4A-91D5-7A71AD60E7E5}"/>
              </a:ext>
            </a:extLst>
          </p:cNvPr>
          <p:cNvSpPr txBox="1"/>
          <p:nvPr/>
        </p:nvSpPr>
        <p:spPr>
          <a:xfrm>
            <a:off x="4138354" y="1717395"/>
            <a:ext cx="1535322" cy="2596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l"/>
            <a:endParaRPr lang="ja-JP" altLang="ja-JP" sz="110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6386527" y="1422582"/>
            <a:ext cx="2698705" cy="903614"/>
          </a:xfrm>
          <a:prstGeom prst="wedgeRoundRectCallout">
            <a:avLst>
              <a:gd name="adj1" fmla="val -73774"/>
              <a:gd name="adj2" fmla="val -5743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6402188" y="1504647"/>
            <a:ext cx="2976118" cy="71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公式サイトと比較すると、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偽サイトは</a:t>
            </a:r>
            <a:r>
              <a:rPr lang="en-US" altLang="ja-JP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URL</a:t>
            </a:r>
            <a:r>
              <a:rPr lang="ja-JP" altLang="en-US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が異なる。</a:t>
            </a:r>
            <a:endParaRPr lang="ja-JP" altLang="ja-JP" b="1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図 3" descr="kibishii_kewashii_woma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27" y="4194476"/>
            <a:ext cx="1317179" cy="16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4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２－７　【ワーク】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偽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サイトの特徴を考えてみよう！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9E33820F-787C-F346-A210-E1BAC1F04A68}"/>
              </a:ext>
            </a:extLst>
          </p:cNvPr>
          <p:cNvSpPr txBox="1"/>
          <p:nvPr/>
        </p:nvSpPr>
        <p:spPr>
          <a:xfrm>
            <a:off x="1187458" y="852714"/>
            <a:ext cx="6949911" cy="72756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偽</a:t>
            </a: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サイト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を見分けるポイントがあります。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隣の人と話し合いながら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注意すべき特徴を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３</a:t>
            </a: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つ見つけてみてください！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B06D2C96-D664-44E5-A5FA-6DF318DEED79}"/>
              </a:ext>
            </a:extLst>
          </p:cNvPr>
          <p:cNvSpPr txBox="1"/>
          <p:nvPr/>
        </p:nvSpPr>
        <p:spPr>
          <a:xfrm>
            <a:off x="6390462" y="273895"/>
            <a:ext cx="982940" cy="445100"/>
          </a:xfrm>
          <a:prstGeom prst="rect">
            <a:avLst/>
          </a:prstGeom>
          <a:solidFill>
            <a:srgbClr val="A7114A"/>
          </a:solidFill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５</a:t>
            </a:r>
            <a:r>
              <a:rPr lang="ja-JP" altLang="ja-JP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分間</a:t>
            </a:r>
          </a:p>
        </p:txBody>
      </p:sp>
      <p:pic>
        <p:nvPicPr>
          <p:cNvPr id="69" name="図 68" descr="study_monda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8" y="691169"/>
            <a:ext cx="1054551" cy="558912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="" xmlns:a16="http://schemas.microsoft.com/office/drawing/2014/main" id="{D55F78E4-C202-475E-8123-AFA7EB677CE3}"/>
              </a:ext>
            </a:extLst>
          </p:cNvPr>
          <p:cNvGrpSpPr/>
          <p:nvPr/>
        </p:nvGrpSpPr>
        <p:grpSpPr>
          <a:xfrm>
            <a:off x="981304" y="1854819"/>
            <a:ext cx="7121911" cy="4653776"/>
            <a:chOff x="981304" y="773152"/>
            <a:chExt cx="7121911" cy="4653776"/>
          </a:xfrm>
        </p:grpSpPr>
        <p:pic>
          <p:nvPicPr>
            <p:cNvPr id="25" name="図 24">
              <a:extLst>
                <a:ext uri="{FF2B5EF4-FFF2-40B4-BE49-F238E27FC236}">
                  <a16:creationId xmlns="" xmlns:a16="http://schemas.microsoft.com/office/drawing/2014/main" id="{CA01AA39-B963-4607-BF64-87E1F75E8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5986" y="833099"/>
              <a:ext cx="6824546" cy="615328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="" xmlns:a16="http://schemas.microsoft.com/office/drawing/2014/main" id="{82E215F7-AE62-49FF-BC04-2838097A8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3304" y="1487331"/>
              <a:ext cx="6824547" cy="2617211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="" xmlns:a16="http://schemas.microsoft.com/office/drawing/2014/main" id="{331ABE4D-65BC-4369-B83E-B2CA5DBFC09F}"/>
                </a:ext>
              </a:extLst>
            </p:cNvPr>
            <p:cNvCxnSpPr/>
            <p:nvPr/>
          </p:nvCxnSpPr>
          <p:spPr>
            <a:xfrm>
              <a:off x="1345577" y="3925230"/>
              <a:ext cx="639337" cy="0"/>
            </a:xfrm>
            <a:prstGeom prst="line">
              <a:avLst/>
            </a:prstGeom>
            <a:ln w="19050">
              <a:solidFill>
                <a:srgbClr val="C35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="" xmlns:a16="http://schemas.microsoft.com/office/drawing/2014/main" id="{DCDD64C2-BFFB-436B-83C3-2F929A4B6EEE}"/>
                </a:ext>
              </a:extLst>
            </p:cNvPr>
            <p:cNvCxnSpPr/>
            <p:nvPr/>
          </p:nvCxnSpPr>
          <p:spPr>
            <a:xfrm>
              <a:off x="2618986" y="3921512"/>
              <a:ext cx="639337" cy="0"/>
            </a:xfrm>
            <a:prstGeom prst="line">
              <a:avLst/>
            </a:prstGeom>
            <a:ln w="19050">
              <a:solidFill>
                <a:srgbClr val="C35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="" xmlns:a16="http://schemas.microsoft.com/office/drawing/2014/main" id="{07E85D3A-FC8E-4EC0-AA82-ED9C68AF3CE2}"/>
                </a:ext>
              </a:extLst>
            </p:cNvPr>
            <p:cNvCxnSpPr/>
            <p:nvPr/>
          </p:nvCxnSpPr>
          <p:spPr>
            <a:xfrm>
              <a:off x="3893942" y="3921511"/>
              <a:ext cx="639337" cy="0"/>
            </a:xfrm>
            <a:prstGeom prst="line">
              <a:avLst/>
            </a:prstGeom>
            <a:ln w="19050">
              <a:solidFill>
                <a:srgbClr val="C35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="" xmlns:a16="http://schemas.microsoft.com/office/drawing/2014/main" id="{23936532-28CD-44EE-93D3-8F76232C4E71}"/>
                </a:ext>
              </a:extLst>
            </p:cNvPr>
            <p:cNvCxnSpPr/>
            <p:nvPr/>
          </p:nvCxnSpPr>
          <p:spPr>
            <a:xfrm>
              <a:off x="6473590" y="3921511"/>
              <a:ext cx="639337" cy="0"/>
            </a:xfrm>
            <a:prstGeom prst="line">
              <a:avLst/>
            </a:prstGeom>
            <a:ln w="19050">
              <a:solidFill>
                <a:srgbClr val="C35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図 31">
              <a:extLst>
                <a:ext uri="{FF2B5EF4-FFF2-40B4-BE49-F238E27FC236}">
                  <a16:creationId xmlns="" xmlns:a16="http://schemas.microsoft.com/office/drawing/2014/main" id="{FA18AF14-70F1-4474-8584-048AECAB3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1430" y="3998368"/>
              <a:ext cx="453484" cy="173032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="" xmlns:a16="http://schemas.microsoft.com/office/drawing/2014/main" id="{93B3C88C-EF43-48B9-9859-DDF3F3D18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4452" y="3994091"/>
              <a:ext cx="401443" cy="200725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="" xmlns:a16="http://schemas.microsoft.com/office/drawing/2014/main" id="{ACA0F7DE-22E1-428C-ADE3-CF4B31C22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7141" y="3995468"/>
              <a:ext cx="453484" cy="173032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="" xmlns:a16="http://schemas.microsoft.com/office/drawing/2014/main" id="{3D14A2CE-46DD-464A-B056-650F14507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2554" y="3994908"/>
              <a:ext cx="401443" cy="200725"/>
            </a:xfrm>
            <a:prstGeom prst="rect">
              <a:avLst/>
            </a:prstGeom>
          </p:spPr>
        </p:pic>
        <p:sp>
          <p:nvSpPr>
            <p:cNvPr id="36" name="正方形/長方形 35">
              <a:extLst>
                <a:ext uri="{FF2B5EF4-FFF2-40B4-BE49-F238E27FC236}">
                  <a16:creationId xmlns="" xmlns:a16="http://schemas.microsoft.com/office/drawing/2014/main" id="{C15F49E8-4F5E-4AC0-906F-CFDF08FF9CB3}"/>
                </a:ext>
              </a:extLst>
            </p:cNvPr>
            <p:cNvSpPr/>
            <p:nvPr/>
          </p:nvSpPr>
          <p:spPr>
            <a:xfrm>
              <a:off x="981304" y="773152"/>
              <a:ext cx="7121911" cy="4653776"/>
            </a:xfrm>
            <a:prstGeom prst="rect">
              <a:avLst/>
            </a:prstGeom>
            <a:noFill/>
            <a:ln>
              <a:solidFill>
                <a:srgbClr val="C35F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="" xmlns:a16="http://schemas.microsoft.com/office/drawing/2014/main" id="{2D9C7758-3A7D-4228-85F8-A5FC53EEDC2C}"/>
                </a:ext>
              </a:extLst>
            </p:cNvPr>
            <p:cNvSpPr/>
            <p:nvPr/>
          </p:nvSpPr>
          <p:spPr>
            <a:xfrm>
              <a:off x="5352582" y="892098"/>
              <a:ext cx="996176" cy="245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="" xmlns:a16="http://schemas.microsoft.com/office/drawing/2014/main" id="{0193AE97-CA78-4EE1-918A-3078B8FE3B8B}"/>
                </a:ext>
              </a:extLst>
            </p:cNvPr>
            <p:cNvSpPr txBox="1"/>
            <p:nvPr/>
          </p:nvSpPr>
          <p:spPr>
            <a:xfrm>
              <a:off x="5360017" y="884664"/>
              <a:ext cx="10689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b="1" dirty="0">
                  <a:latin typeface="+mj-ea"/>
                  <a:ea typeface="+mj-ea"/>
                </a:rPr>
                <a:t>0020-979-161</a:t>
              </a:r>
              <a:endParaRPr kumimoji="1" lang="ja-JP" altLang="en-US" sz="1000" b="1">
                <a:latin typeface="+mj-ea"/>
                <a:ea typeface="+mj-ea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="" xmlns:a16="http://schemas.microsoft.com/office/drawing/2014/main" id="{8E9C63A3-54B9-49C8-9051-186B1D646EF7}"/>
                </a:ext>
              </a:extLst>
            </p:cNvPr>
            <p:cNvSpPr/>
            <p:nvPr/>
          </p:nvSpPr>
          <p:spPr>
            <a:xfrm>
              <a:off x="1345577" y="958850"/>
              <a:ext cx="1156323" cy="245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="" xmlns:a16="http://schemas.microsoft.com/office/drawing/2014/main" id="{DB580D8F-9840-496E-868E-D7555F7CFCF9}"/>
                </a:ext>
              </a:extLst>
            </p:cNvPr>
            <p:cNvSpPr txBox="1"/>
            <p:nvPr/>
          </p:nvSpPr>
          <p:spPr>
            <a:xfrm>
              <a:off x="1427944" y="861669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/>
                <a:t>〇〇〇〇堂</a:t>
              </a:r>
            </a:p>
          </p:txBody>
        </p:sp>
        <p:pic>
          <p:nvPicPr>
            <p:cNvPr id="41" name="図 40">
              <a:extLst>
                <a:ext uri="{FF2B5EF4-FFF2-40B4-BE49-F238E27FC236}">
                  <a16:creationId xmlns="" xmlns:a16="http://schemas.microsoft.com/office/drawing/2014/main" id="{E6A99DC8-FC55-4BBF-B335-FDBC84E13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3909" y="4189622"/>
              <a:ext cx="6288699" cy="1206635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="" xmlns:a16="http://schemas.microsoft.com/office/drawing/2014/main" id="{BE039B9D-0E5E-412C-8836-D1C0FC2105DE}"/>
                </a:ext>
              </a:extLst>
            </p:cNvPr>
            <p:cNvSpPr txBox="1"/>
            <p:nvPr/>
          </p:nvSpPr>
          <p:spPr>
            <a:xfrm>
              <a:off x="4200910" y="4222739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〇〇〇〇堂</a:t>
              </a: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="" xmlns:a16="http://schemas.microsoft.com/office/drawing/2014/main" id="{326E8961-527E-4352-A502-E352B6B86AAF}"/>
                </a:ext>
              </a:extLst>
            </p:cNvPr>
            <p:cNvSpPr/>
            <p:nvPr/>
          </p:nvSpPr>
          <p:spPr>
            <a:xfrm>
              <a:off x="6672554" y="2795936"/>
              <a:ext cx="591846" cy="93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="" xmlns:a16="http://schemas.microsoft.com/office/drawing/2014/main" id="{AAC8A370-B6AF-4C35-8D87-AC5625F1C391}"/>
                </a:ext>
              </a:extLst>
            </p:cNvPr>
            <p:cNvSpPr txBox="1"/>
            <p:nvPr/>
          </p:nvSpPr>
          <p:spPr>
            <a:xfrm>
              <a:off x="6582940" y="2743504"/>
              <a:ext cx="7957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〇〇〇〇〇〇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61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="" xmlns:a16="http://schemas.microsoft.com/office/drawing/2014/main" id="{6F1D65AE-F151-438F-8578-E42E63AD842C}"/>
              </a:ext>
            </a:extLst>
          </p:cNvPr>
          <p:cNvGrpSpPr/>
          <p:nvPr/>
        </p:nvGrpSpPr>
        <p:grpSpPr>
          <a:xfrm>
            <a:off x="981304" y="1263806"/>
            <a:ext cx="7121911" cy="4653776"/>
            <a:chOff x="981304" y="773152"/>
            <a:chExt cx="7121911" cy="4653776"/>
          </a:xfrm>
        </p:grpSpPr>
        <p:sp>
          <p:nvSpPr>
            <p:cNvPr id="68" name="正方形/長方形 67">
              <a:extLst>
                <a:ext uri="{FF2B5EF4-FFF2-40B4-BE49-F238E27FC236}">
                  <a16:creationId xmlns="" xmlns:a16="http://schemas.microsoft.com/office/drawing/2014/main" id="{6B84F5FE-EB3A-4F64-B640-DD07DD12DA4F}"/>
                </a:ext>
              </a:extLst>
            </p:cNvPr>
            <p:cNvSpPr/>
            <p:nvPr/>
          </p:nvSpPr>
          <p:spPr>
            <a:xfrm>
              <a:off x="981304" y="773152"/>
              <a:ext cx="7121911" cy="4653776"/>
            </a:xfrm>
            <a:prstGeom prst="rect">
              <a:avLst/>
            </a:prstGeom>
            <a:noFill/>
            <a:ln>
              <a:solidFill>
                <a:srgbClr val="C35F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3" name="図 32">
              <a:extLst>
                <a:ext uri="{FF2B5EF4-FFF2-40B4-BE49-F238E27FC236}">
                  <a16:creationId xmlns="" xmlns:a16="http://schemas.microsoft.com/office/drawing/2014/main" id="{C63E2D04-5666-46FC-8D46-25FDCAE65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5986" y="833099"/>
              <a:ext cx="6824546" cy="615328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="" xmlns:a16="http://schemas.microsoft.com/office/drawing/2014/main" id="{AE579ECA-64B8-4E3B-8687-E5833AF37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3304" y="1487331"/>
              <a:ext cx="6824547" cy="2617211"/>
            </a:xfrm>
            <a:prstGeom prst="rect">
              <a:avLst/>
            </a:prstGeom>
          </p:spPr>
        </p:pic>
        <p:cxnSp>
          <p:nvCxnSpPr>
            <p:cNvPr id="36" name="直線コネクタ 35">
              <a:extLst>
                <a:ext uri="{FF2B5EF4-FFF2-40B4-BE49-F238E27FC236}">
                  <a16:creationId xmlns="" xmlns:a16="http://schemas.microsoft.com/office/drawing/2014/main" id="{D8E8FF93-DCFF-417C-9810-CFED7EFC3240}"/>
                </a:ext>
              </a:extLst>
            </p:cNvPr>
            <p:cNvCxnSpPr/>
            <p:nvPr/>
          </p:nvCxnSpPr>
          <p:spPr>
            <a:xfrm>
              <a:off x="1345577" y="3925230"/>
              <a:ext cx="639337" cy="0"/>
            </a:xfrm>
            <a:prstGeom prst="line">
              <a:avLst/>
            </a:prstGeom>
            <a:ln w="19050">
              <a:solidFill>
                <a:srgbClr val="C35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="" xmlns:a16="http://schemas.microsoft.com/office/drawing/2014/main" id="{5B5DF71E-6B34-44B0-9A73-8004FF8C624C}"/>
                </a:ext>
              </a:extLst>
            </p:cNvPr>
            <p:cNvCxnSpPr/>
            <p:nvPr/>
          </p:nvCxnSpPr>
          <p:spPr>
            <a:xfrm>
              <a:off x="2618986" y="3921512"/>
              <a:ext cx="639337" cy="0"/>
            </a:xfrm>
            <a:prstGeom prst="line">
              <a:avLst/>
            </a:prstGeom>
            <a:ln w="19050">
              <a:solidFill>
                <a:srgbClr val="C35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="" xmlns:a16="http://schemas.microsoft.com/office/drawing/2014/main" id="{48277D0C-9A2E-4E7B-B8F1-9FE297863EE1}"/>
                </a:ext>
              </a:extLst>
            </p:cNvPr>
            <p:cNvCxnSpPr/>
            <p:nvPr/>
          </p:nvCxnSpPr>
          <p:spPr>
            <a:xfrm>
              <a:off x="3893942" y="3921511"/>
              <a:ext cx="639337" cy="0"/>
            </a:xfrm>
            <a:prstGeom prst="line">
              <a:avLst/>
            </a:prstGeom>
            <a:ln w="19050">
              <a:solidFill>
                <a:srgbClr val="C35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="" xmlns:a16="http://schemas.microsoft.com/office/drawing/2014/main" id="{1AC456BA-942E-4370-A417-242E80C16653}"/>
                </a:ext>
              </a:extLst>
            </p:cNvPr>
            <p:cNvCxnSpPr/>
            <p:nvPr/>
          </p:nvCxnSpPr>
          <p:spPr>
            <a:xfrm>
              <a:off x="6473590" y="3921511"/>
              <a:ext cx="639337" cy="0"/>
            </a:xfrm>
            <a:prstGeom prst="line">
              <a:avLst/>
            </a:prstGeom>
            <a:ln w="19050">
              <a:solidFill>
                <a:srgbClr val="C35F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図 39">
              <a:extLst>
                <a:ext uri="{FF2B5EF4-FFF2-40B4-BE49-F238E27FC236}">
                  <a16:creationId xmlns="" xmlns:a16="http://schemas.microsoft.com/office/drawing/2014/main" id="{1E0EAC2E-F78A-4853-B4EA-5A455AD9C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31430" y="3998368"/>
              <a:ext cx="453484" cy="173032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="" xmlns:a16="http://schemas.microsoft.com/office/drawing/2014/main" id="{58441E39-9D04-4E4D-9023-A5A0B4357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4452" y="3994091"/>
              <a:ext cx="401443" cy="200725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="" xmlns:a16="http://schemas.microsoft.com/office/drawing/2014/main" id="{8227862B-8031-4944-B774-146B0A45D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7141" y="3995468"/>
              <a:ext cx="453484" cy="173032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="" xmlns:a16="http://schemas.microsoft.com/office/drawing/2014/main" id="{EE7260A8-F72D-42A8-9935-0F515CBBE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2554" y="3994908"/>
              <a:ext cx="401443" cy="200725"/>
            </a:xfrm>
            <a:prstGeom prst="rect">
              <a:avLst/>
            </a:prstGeom>
          </p:spPr>
        </p:pic>
        <p:sp>
          <p:nvSpPr>
            <p:cNvPr id="69" name="正方形/長方形 68">
              <a:extLst>
                <a:ext uri="{FF2B5EF4-FFF2-40B4-BE49-F238E27FC236}">
                  <a16:creationId xmlns="" xmlns:a16="http://schemas.microsoft.com/office/drawing/2014/main" id="{F095437E-EBFE-4326-9BB1-C3192B5C2ED9}"/>
                </a:ext>
              </a:extLst>
            </p:cNvPr>
            <p:cNvSpPr/>
            <p:nvPr/>
          </p:nvSpPr>
          <p:spPr>
            <a:xfrm>
              <a:off x="5352582" y="892098"/>
              <a:ext cx="996176" cy="245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="" xmlns:a16="http://schemas.microsoft.com/office/drawing/2014/main" id="{3DAF4842-676A-42CB-9550-BF8797BDA5E5}"/>
                </a:ext>
              </a:extLst>
            </p:cNvPr>
            <p:cNvSpPr txBox="1"/>
            <p:nvPr/>
          </p:nvSpPr>
          <p:spPr>
            <a:xfrm>
              <a:off x="5360017" y="884664"/>
              <a:ext cx="10689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b="1" dirty="0">
                  <a:latin typeface="+mj-ea"/>
                  <a:ea typeface="+mj-ea"/>
                </a:rPr>
                <a:t>0020-979-161</a:t>
              </a:r>
              <a:endParaRPr kumimoji="1" lang="ja-JP" altLang="en-US" sz="1000" b="1" dirty="0">
                <a:latin typeface="+mj-ea"/>
                <a:ea typeface="+mj-ea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="" xmlns:a16="http://schemas.microsoft.com/office/drawing/2014/main" id="{6DBEBB29-0C11-4386-82C1-694A1339DD42}"/>
                </a:ext>
              </a:extLst>
            </p:cNvPr>
            <p:cNvSpPr/>
            <p:nvPr/>
          </p:nvSpPr>
          <p:spPr>
            <a:xfrm>
              <a:off x="1345577" y="958850"/>
              <a:ext cx="1156323" cy="245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="" xmlns:a16="http://schemas.microsoft.com/office/drawing/2014/main" id="{3B7F43F6-7477-4515-8E3A-FBC31C9F6F8B}"/>
                </a:ext>
              </a:extLst>
            </p:cNvPr>
            <p:cNvSpPr txBox="1"/>
            <p:nvPr/>
          </p:nvSpPr>
          <p:spPr>
            <a:xfrm>
              <a:off x="1427944" y="861669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/>
                <a:t>〇〇〇〇堂</a:t>
              </a:r>
            </a:p>
          </p:txBody>
        </p:sp>
        <p:pic>
          <p:nvPicPr>
            <p:cNvPr id="73" name="図 72">
              <a:extLst>
                <a:ext uri="{FF2B5EF4-FFF2-40B4-BE49-F238E27FC236}">
                  <a16:creationId xmlns="" xmlns:a16="http://schemas.microsoft.com/office/drawing/2014/main" id="{B5C829D1-2884-42D2-8FAE-171CAA7AA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3909" y="4189622"/>
              <a:ext cx="6288699" cy="1206635"/>
            </a:xfrm>
            <a:prstGeom prst="rect">
              <a:avLst/>
            </a:prstGeom>
          </p:spPr>
        </p:pic>
        <p:sp>
          <p:nvSpPr>
            <p:cNvPr id="74" name="テキスト ボックス 73">
              <a:extLst>
                <a:ext uri="{FF2B5EF4-FFF2-40B4-BE49-F238E27FC236}">
                  <a16:creationId xmlns="" xmlns:a16="http://schemas.microsoft.com/office/drawing/2014/main" id="{C690B425-CBB0-4CAB-BBDE-EC3593DB998D}"/>
                </a:ext>
              </a:extLst>
            </p:cNvPr>
            <p:cNvSpPr txBox="1"/>
            <p:nvPr/>
          </p:nvSpPr>
          <p:spPr>
            <a:xfrm>
              <a:off x="4200910" y="4222739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bg1"/>
                  </a:solidFill>
                </a:rPr>
                <a:t>〇〇〇〇堂</a:t>
              </a: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="" xmlns:a16="http://schemas.microsoft.com/office/drawing/2014/main" id="{99DE41CD-C51C-4AAD-8EB0-98309B6E27C7}"/>
                </a:ext>
              </a:extLst>
            </p:cNvPr>
            <p:cNvSpPr/>
            <p:nvPr/>
          </p:nvSpPr>
          <p:spPr>
            <a:xfrm>
              <a:off x="6672554" y="2795936"/>
              <a:ext cx="591846" cy="93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="" xmlns:a16="http://schemas.microsoft.com/office/drawing/2014/main" id="{2D091006-8AC4-4859-8B01-044B39A5745B}"/>
                </a:ext>
              </a:extLst>
            </p:cNvPr>
            <p:cNvSpPr txBox="1"/>
            <p:nvPr/>
          </p:nvSpPr>
          <p:spPr>
            <a:xfrm>
              <a:off x="6582940" y="2743504"/>
              <a:ext cx="7957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〇〇〇〇〇〇</a:t>
              </a: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２－７　【ワーク】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偽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サイトの特徴を考えてみよう！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="" xmlns:a16="http://schemas.microsoft.com/office/drawing/2014/main" id="{D7EF2021-1172-4A87-87E7-ACF130FE26B4}"/>
              </a:ext>
            </a:extLst>
          </p:cNvPr>
          <p:cNvGrpSpPr/>
          <p:nvPr/>
        </p:nvGrpSpPr>
        <p:grpSpPr>
          <a:xfrm>
            <a:off x="766732" y="4750248"/>
            <a:ext cx="6949911" cy="1538170"/>
            <a:chOff x="766733" y="3451902"/>
            <a:chExt cx="3200266" cy="1538170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="" xmlns:a16="http://schemas.microsoft.com/office/drawing/2014/main" id="{F3B12E0F-F0DE-4017-9446-55D3D593B9FF}"/>
                </a:ext>
              </a:extLst>
            </p:cNvPr>
            <p:cNvSpPr txBox="1"/>
            <p:nvPr/>
          </p:nvSpPr>
          <p:spPr>
            <a:xfrm>
              <a:off x="766733" y="3451902"/>
              <a:ext cx="3200266" cy="60567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4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endPara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="" xmlns:a16="http://schemas.microsoft.com/office/drawing/2014/main" id="{AAF43E87-9C7D-4034-8222-5120AB63F129}"/>
                </a:ext>
              </a:extLst>
            </p:cNvPr>
            <p:cNvSpPr txBox="1"/>
            <p:nvPr/>
          </p:nvSpPr>
          <p:spPr>
            <a:xfrm>
              <a:off x="766733" y="3918151"/>
              <a:ext cx="3200266" cy="60567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4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endPara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="" xmlns:a16="http://schemas.microsoft.com/office/drawing/2014/main" id="{4E8FA365-2050-4D30-B134-5B53A08112CE}"/>
                </a:ext>
              </a:extLst>
            </p:cNvPr>
            <p:cNvSpPr txBox="1"/>
            <p:nvPr/>
          </p:nvSpPr>
          <p:spPr>
            <a:xfrm>
              <a:off x="766733" y="4384400"/>
              <a:ext cx="3200266" cy="60567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4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endPara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="" xmlns:a16="http://schemas.microsoft.com/office/drawing/2014/main" id="{F72DD1B4-00FF-4796-A098-7265C4EA2622}"/>
              </a:ext>
            </a:extLst>
          </p:cNvPr>
          <p:cNvSpPr txBox="1"/>
          <p:nvPr/>
        </p:nvSpPr>
        <p:spPr>
          <a:xfrm>
            <a:off x="2680002" y="6117693"/>
            <a:ext cx="5333093" cy="533139"/>
          </a:xfrm>
          <a:prstGeom prst="rect">
            <a:avLst/>
          </a:prstGeom>
          <a:solidFill>
            <a:schemeClr val="accent5">
              <a:lumMod val="75000"/>
              <a:alpha val="89804"/>
            </a:schemeClr>
          </a:solidFill>
          <a:ln w="19050">
            <a:noFill/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just"/>
            <a:r>
              <a:rPr lang="en-US" altLang="ja-JP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③</a:t>
            </a:r>
            <a:r>
              <a:rPr kumimoji="1" lang="ja-JP" altLang="ja-JP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外国語を直訳したような不自然な日本語になっている。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="" xmlns:a16="http://schemas.microsoft.com/office/drawing/2014/main" id="{9249820C-F961-794A-9669-7D92FAFB2E97}"/>
              </a:ext>
            </a:extLst>
          </p:cNvPr>
          <p:cNvSpPr txBox="1"/>
          <p:nvPr/>
        </p:nvSpPr>
        <p:spPr>
          <a:xfrm>
            <a:off x="3364052" y="1783111"/>
            <a:ext cx="5581497" cy="377217"/>
          </a:xfrm>
          <a:prstGeom prst="rect">
            <a:avLst/>
          </a:prstGeom>
          <a:solidFill>
            <a:srgbClr val="FF0000">
              <a:alpha val="89804"/>
            </a:srgbClr>
          </a:solidFill>
          <a:ln w="19050">
            <a:solidFill>
              <a:srgbClr val="FF0000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just"/>
            <a:r>
              <a:rPr lang="en-US" altLang="ja-JP" sz="16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</a:t>
            </a:r>
            <a:r>
              <a:rPr kumimoji="1" lang="ja-JP" altLang="ja-JP" sz="16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記載</a:t>
            </a:r>
            <a:r>
              <a:rPr kumimoji="1" lang="ja-JP" altLang="ja-JP" sz="16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された</a:t>
            </a:r>
            <a:r>
              <a:rPr kumimoji="1" lang="ja-JP" altLang="ja-JP" sz="16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電話番号が存在しない番号</a:t>
            </a:r>
            <a:r>
              <a:rPr kumimoji="1" lang="ja-JP" altLang="en-US" sz="16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や携帯電話</a:t>
            </a:r>
            <a:r>
              <a:rPr kumimoji="1" lang="ja-JP" altLang="ja-JP" sz="16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で</a:t>
            </a:r>
            <a:r>
              <a:rPr kumimoji="1" lang="ja-JP" altLang="ja-JP" sz="16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ある。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="" xmlns:a16="http://schemas.microsoft.com/office/drawing/2014/main" id="{34930335-80E9-6149-B221-AB2B1789649D}"/>
              </a:ext>
            </a:extLst>
          </p:cNvPr>
          <p:cNvSpPr txBox="1"/>
          <p:nvPr/>
        </p:nvSpPr>
        <p:spPr>
          <a:xfrm>
            <a:off x="477763" y="3735075"/>
            <a:ext cx="3568094" cy="377218"/>
          </a:xfrm>
          <a:prstGeom prst="rect">
            <a:avLst/>
          </a:prstGeom>
          <a:solidFill>
            <a:srgbClr val="07AF50">
              <a:alpha val="89804"/>
            </a:srgbClr>
          </a:solidFill>
          <a:ln w="19050">
            <a:noFill/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just"/>
            <a:r>
              <a:rPr lang="en-US" altLang="ja-JP" sz="16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</a:t>
            </a:r>
            <a:r>
              <a:rPr kumimoji="1" lang="ja-JP" altLang="en-US" sz="16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価格</a:t>
            </a:r>
            <a:r>
              <a:rPr kumimoji="1" lang="ja-JP" altLang="ja-JP" sz="16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が</a:t>
            </a:r>
            <a:r>
              <a:rPr kumimoji="1" lang="ja-JP" altLang="ja-JP" sz="16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半額</a:t>
            </a:r>
            <a:r>
              <a:rPr kumimoji="1" lang="ja-JP" altLang="ja-JP" sz="16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以下など</a:t>
            </a:r>
            <a:r>
              <a:rPr kumimoji="1" lang="ja-JP" altLang="en-US" sz="16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、</a:t>
            </a:r>
            <a:r>
              <a:rPr kumimoji="1" lang="ja-JP" altLang="ja-JP" sz="160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極端に安い</a:t>
            </a:r>
            <a:r>
              <a:rPr kumimoji="1" lang="ja-JP" altLang="ja-JP" sz="16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。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="" xmlns:a16="http://schemas.microsoft.com/office/drawing/2014/main" id="{FA9E1DBB-A719-A14D-909D-CA626C8D9336}"/>
              </a:ext>
            </a:extLst>
          </p:cNvPr>
          <p:cNvSpPr/>
          <p:nvPr/>
        </p:nvSpPr>
        <p:spPr>
          <a:xfrm>
            <a:off x="1320618" y="4243625"/>
            <a:ext cx="3713950" cy="441933"/>
          </a:xfrm>
          <a:prstGeom prst="rect">
            <a:avLst/>
          </a:prstGeom>
          <a:noFill/>
          <a:ln w="571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="" xmlns:a16="http://schemas.microsoft.com/office/drawing/2014/main" id="{B364DC28-3F17-A044-838D-8FF5FE410CF3}"/>
              </a:ext>
            </a:extLst>
          </p:cNvPr>
          <p:cNvSpPr/>
          <p:nvPr/>
        </p:nvSpPr>
        <p:spPr>
          <a:xfrm>
            <a:off x="6525080" y="4239466"/>
            <a:ext cx="1104005" cy="441933"/>
          </a:xfrm>
          <a:prstGeom prst="rect">
            <a:avLst/>
          </a:prstGeom>
          <a:noFill/>
          <a:ln w="571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6" name="図 65" descr="study_kota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9" y="810354"/>
            <a:ext cx="900423" cy="56276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703286" y="5110239"/>
            <a:ext cx="3930952" cy="901094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5969474" y="1589257"/>
            <a:ext cx="5574" cy="206886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2927048" y="5612190"/>
            <a:ext cx="514047" cy="508000"/>
          </a:xfrm>
          <a:prstGeom prst="straightConnector1">
            <a:avLst/>
          </a:prstGeom>
          <a:ln w="19050" cmpd="sng">
            <a:solidFill>
              <a:schemeClr val="accent5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4064000" y="3949095"/>
            <a:ext cx="350762" cy="266095"/>
          </a:xfrm>
          <a:prstGeom prst="straightConnector1">
            <a:avLst/>
          </a:prstGeom>
          <a:ln w="19050" cmpd="sng">
            <a:solidFill>
              <a:srgbClr val="07AF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>
            <a:extLst>
              <a:ext uri="{FF2B5EF4-FFF2-40B4-BE49-F238E27FC236}">
                <a16:creationId xmlns="" xmlns:a16="http://schemas.microsoft.com/office/drawing/2014/main" id="{3C275819-8D2B-45E6-BFBC-732F21B266D9}"/>
              </a:ext>
            </a:extLst>
          </p:cNvPr>
          <p:cNvSpPr/>
          <p:nvPr/>
        </p:nvSpPr>
        <p:spPr>
          <a:xfrm>
            <a:off x="5352582" y="1332987"/>
            <a:ext cx="996176" cy="24933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6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3D181BAA-5AAE-1C45-8876-CA12618E0188}"/>
              </a:ext>
            </a:extLst>
          </p:cNvPr>
          <p:cNvSpPr/>
          <p:nvPr/>
        </p:nvSpPr>
        <p:spPr>
          <a:xfrm>
            <a:off x="5533571" y="3295009"/>
            <a:ext cx="3441096" cy="2976372"/>
          </a:xfrm>
          <a:prstGeom prst="rect">
            <a:avLst/>
          </a:prstGeom>
          <a:noFill/>
          <a:ln>
            <a:solidFill>
              <a:srgbClr val="C35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F8709404-EF02-4345-90BA-67BAC33830E7}"/>
              </a:ext>
            </a:extLst>
          </p:cNvPr>
          <p:cNvSpPr txBox="1"/>
          <p:nvPr/>
        </p:nvSpPr>
        <p:spPr>
          <a:xfrm>
            <a:off x="159120" y="990728"/>
            <a:ext cx="6170954" cy="21972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・代金の振込先が会社名や屋号を含まない</a:t>
            </a:r>
            <a:r>
              <a:rPr lang="ja-JP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個人名義</a:t>
            </a: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銀行口座になっている。</a:t>
            </a:r>
            <a:endParaRPr kumimoji="1" lang="ja-JP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・会社の</a:t>
            </a:r>
            <a:r>
              <a:rPr kumimoji="1"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所在地</a:t>
            </a:r>
            <a:r>
              <a:rPr kumimoji="1" lang="ja-JP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、電話番号、責任者</a:t>
            </a:r>
            <a:r>
              <a:rPr kumimoji="1"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等が記載されていない。</a:t>
            </a:r>
            <a:endParaRPr kumimoji="1"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600" dirty="0"/>
              <a:t>　</a:t>
            </a:r>
            <a:r>
              <a:rPr lang="ja-JP" altLang="en-US" sz="1100" dirty="0"/>
              <a:t>（検索すると、会社名が存在しない、所在地が他人の家、海、畑）</a:t>
            </a:r>
            <a:endParaRPr kumimoji="1" lang="en-US" altLang="ja-JP" sz="11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・実在する会社情報や</a:t>
            </a: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住所が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勝手に使用されている</a:t>
            </a:r>
            <a:endParaRPr kumimoji="1"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32222537-2BBA-2941-A79E-13453FD8A637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２－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８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注意すべき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偽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サイトの特徴</a:t>
            </a:r>
          </a:p>
        </p:txBody>
      </p:sp>
      <p:pic>
        <p:nvPicPr>
          <p:cNvPr id="8" name="図 7">
            <a:extLst>
              <a:ext uri="{FF2B5EF4-FFF2-40B4-BE49-F238E27FC236}">
                <a16:creationId xmlns="" xmlns:a16="http://schemas.microsoft.com/office/drawing/2014/main" id="{4861519A-ED82-C44B-9D36-6EA500BAE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099" y="245801"/>
            <a:ext cx="2754661" cy="28405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1FC99F8C-F3EC-7B46-8659-2071460CD1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038" y="3339790"/>
            <a:ext cx="3351645" cy="284050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598868" y="6286246"/>
            <a:ext cx="3392256" cy="49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2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消費者庁や企業のホームページに</a:t>
            </a:r>
            <a:endParaRPr lang="en-US" altLang="ja-JP" sz="12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2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偽サイトの注意情報が掲載されている。</a:t>
            </a:r>
            <a:endParaRPr lang="en-US" altLang="ja-JP" sz="12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40687" y="3983466"/>
            <a:ext cx="4249881" cy="52322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ja-JP" sz="2800" dirty="0">
                <a:latin typeface="Yu Gothic" panose="020B0400000000000000" pitchFamily="34" charset="-128"/>
                <a:ea typeface="Yu Gothic" panose="020B0400000000000000" pitchFamily="34" charset="-128"/>
              </a:rPr>
              <a:t>信頼できる事業者か確認</a:t>
            </a:r>
            <a:endParaRPr lang="ja-JP" altLang="en-US" sz="2800" dirty="0"/>
          </a:p>
        </p:txBody>
      </p:sp>
      <p:pic>
        <p:nvPicPr>
          <p:cNvPr id="9" name="図 8" descr="sagishi_m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56" y="4347459"/>
            <a:ext cx="2477241" cy="2553857"/>
          </a:xfrm>
          <a:prstGeom prst="rect">
            <a:avLst/>
          </a:prstGeom>
        </p:spPr>
      </p:pic>
      <p:pic>
        <p:nvPicPr>
          <p:cNvPr id="10" name="図 9" descr="business_syougai_syakaijin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39" y="3302000"/>
            <a:ext cx="2476500" cy="3556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91474" y="774356"/>
            <a:ext cx="938254" cy="392415"/>
          </a:xfrm>
          <a:prstGeom prst="rect">
            <a:avLst/>
          </a:prstGeom>
          <a:solidFill>
            <a:srgbClr val="A7114A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ja-JP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特徴</a:t>
            </a:r>
            <a:endParaRPr kumimoji="1" lang="en-US" altLang="ja-JP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2" name="図 11" descr="bg_hatak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86" y="2697168"/>
            <a:ext cx="959217" cy="540359"/>
          </a:xfrm>
          <a:prstGeom prst="rect">
            <a:avLst/>
          </a:prstGeom>
        </p:spPr>
      </p:pic>
      <p:pic>
        <p:nvPicPr>
          <p:cNvPr id="13" name="図 12" descr="umi_beach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58" y="2388075"/>
            <a:ext cx="942553" cy="74933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710341" y="3378723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購入ボタンを押す前のちょっとした確認</a:t>
            </a:r>
            <a:endParaRPr lang="ja-JP" altLang="en-US" sz="1400" dirty="0">
              <a:solidFill>
                <a:srgbClr val="A7114A"/>
              </a:solidFill>
            </a:endParaRPr>
          </a:p>
        </p:txBody>
      </p:sp>
      <p:pic>
        <p:nvPicPr>
          <p:cNvPr id="15" name="図 14" descr="text_versus_v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97" y="5180667"/>
            <a:ext cx="1130160" cy="921080"/>
          </a:xfrm>
          <a:prstGeom prst="rect">
            <a:avLst/>
          </a:prstGeom>
        </p:spPr>
      </p:pic>
      <p:sp>
        <p:nvSpPr>
          <p:cNvPr id="16" name="角丸四角形吹き出し 15"/>
          <p:cNvSpPr/>
          <p:nvPr/>
        </p:nvSpPr>
        <p:spPr>
          <a:xfrm>
            <a:off x="1525400" y="3305950"/>
            <a:ext cx="3742942" cy="470359"/>
          </a:xfrm>
          <a:prstGeom prst="wedgeRoundRectCallout">
            <a:avLst>
              <a:gd name="adj1" fmla="val -41300"/>
              <a:gd name="adj2" fmla="val 70735"/>
              <a:gd name="adj3" fmla="val 16667"/>
            </a:avLst>
          </a:prstGeom>
          <a:noFill/>
          <a:ln w="1905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957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code_smartphone_barcode_qr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19" y="970775"/>
            <a:ext cx="4201632" cy="5739128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３－１　銀行からパスワードを変更してくださいとのメールが突然に届き、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5E60CA9D-AEDD-4A6A-93EC-3C5923237464}"/>
              </a:ext>
            </a:extLst>
          </p:cNvPr>
          <p:cNvSpPr txBox="1"/>
          <p:nvPr/>
        </p:nvSpPr>
        <p:spPr>
          <a:xfrm>
            <a:off x="1182914" y="711684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入力フォームに従って入力したら・・・</a:t>
            </a:r>
          </a:p>
        </p:txBody>
      </p:sp>
      <p:pic>
        <p:nvPicPr>
          <p:cNvPr id="8" name="図 7" descr="money_satsutaba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04" y="5373980"/>
            <a:ext cx="1477437" cy="1137626"/>
          </a:xfrm>
          <a:prstGeom prst="rect">
            <a:avLst/>
          </a:prstGeom>
        </p:spPr>
      </p:pic>
      <p:pic>
        <p:nvPicPr>
          <p:cNvPr id="9" name="図 8" descr="money_fly_y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963">
            <a:off x="6462285" y="5258834"/>
            <a:ext cx="1296411" cy="113760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425463" y="2084176"/>
            <a:ext cx="4718537" cy="104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ja-JP" sz="140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</a:t>
            </a:r>
            <a:r>
              <a:rPr kumimoji="1" lang="ja-JP" altLang="en-US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あなたの口座でリスクが</a:t>
            </a:r>
            <a:r>
              <a:rPr kumimoji="1" lang="ja-JP" altLang="en-US" sz="140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検出されたため</a:t>
            </a:r>
            <a:r>
              <a:rPr kumimoji="1" lang="ja-JP" altLang="en-US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、一時的に口座</a:t>
            </a:r>
            <a:r>
              <a:rPr lang="ja-JP" altLang="en-US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を制限します。自分で</a:t>
            </a:r>
            <a:r>
              <a:rPr lang="ja-JP" altLang="en-US" sz="140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制限を解除</a:t>
            </a:r>
            <a:r>
              <a:rPr lang="ja-JP" altLang="en-US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してください。</a:t>
            </a:r>
            <a:r>
              <a:rPr kumimoji="1" lang="ja-JP" altLang="en-US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」</a:t>
            </a:r>
            <a:r>
              <a:rPr kumimoji="1"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と</a:t>
            </a:r>
            <a:r>
              <a:rPr kumimoji="1"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書かれていた</a:t>
            </a:r>
            <a:r>
              <a:rPr kumimoji="1"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39985" y="3210561"/>
            <a:ext cx="4572000" cy="7084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急いで手続きをしないといけないと思い</a:t>
            </a:r>
            <a:r>
              <a:rPr kumimoji="1"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endParaRPr kumimoji="1"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URL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をクリック。口座</a:t>
            </a:r>
            <a:r>
              <a:rPr kumimoji="1" lang="ja-JP" altLang="ja-JP" sz="1400">
                <a:latin typeface="Yu Gothic" panose="020B0400000000000000" pitchFamily="34" charset="-128"/>
                <a:ea typeface="Yu Gothic" panose="020B0400000000000000" pitchFamily="34" charset="-128"/>
              </a:rPr>
              <a:t>番号や</a:t>
            </a:r>
            <a:r>
              <a:rPr kumimoji="1"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パスワード</a:t>
            </a:r>
            <a:r>
              <a:rPr kumimoji="1" lang="ja-JP" altLang="ja-JP" sz="1400">
                <a:latin typeface="Yu Gothic" panose="020B0400000000000000" pitchFamily="34" charset="-128"/>
                <a:ea typeface="Yu Gothic" panose="020B0400000000000000" pitchFamily="34" charset="-128"/>
              </a:rPr>
              <a:t>を入力</a:t>
            </a:r>
            <a:r>
              <a:rPr kumimoji="1"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した</a:t>
            </a:r>
            <a:r>
              <a:rPr kumimoji="1" lang="ja-JP" altLang="ja-JP" sz="140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11700" y="4231790"/>
            <a:ext cx="2931110" cy="79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自分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kumimoji="1" lang="ja-JP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口座から、</a:t>
            </a:r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３０万円</a:t>
            </a:r>
            <a:r>
              <a:rPr kumimoji="1" lang="ja-JP" altLang="ja-JP" sz="16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endParaRPr kumimoji="1" lang="en-US" altLang="ja-JP" sz="1600" b="1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sz="16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勝手に引き落と</a:t>
            </a:r>
            <a:r>
              <a:rPr kumimoji="1" lang="ja-JP" altLang="ja-JP" sz="16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されていた。</a:t>
            </a:r>
          </a:p>
        </p:txBody>
      </p:sp>
      <p:sp>
        <p:nvSpPr>
          <p:cNvPr id="18" name="下矢印 17"/>
          <p:cNvSpPr/>
          <p:nvPr/>
        </p:nvSpPr>
        <p:spPr>
          <a:xfrm>
            <a:off x="5788173" y="3083276"/>
            <a:ext cx="299177" cy="26864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5830896" y="3952252"/>
            <a:ext cx="299177" cy="26864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7402417" y="970437"/>
            <a:ext cx="1117338" cy="1050146"/>
          </a:xfrm>
          <a:prstGeom prst="roundRect">
            <a:avLst/>
          </a:prstGeom>
          <a:solidFill>
            <a:srgbClr val="07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bunbougu_envelope_ur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66" y="1190571"/>
            <a:ext cx="824161" cy="60987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8143287" y="477910"/>
            <a:ext cx="45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chemeClr val="bg1"/>
                </a:solidFill>
              </a:rPr>
              <a:t>●</a:t>
            </a:r>
            <a:endParaRPr kumimoji="1" lang="ja-JP" altLang="en-US" sz="54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67478" y="786338"/>
            <a:ext cx="45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❶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図 20" descr="onepiece06_choppe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23" y="3985381"/>
            <a:ext cx="1270000" cy="1270000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="" xmlns:a16="http://schemas.microsoft.com/office/drawing/2014/main" id="{F34A6351-4608-ED44-A8A6-FADDFDC38A9E}"/>
              </a:ext>
            </a:extLst>
          </p:cNvPr>
          <p:cNvGrpSpPr/>
          <p:nvPr/>
        </p:nvGrpSpPr>
        <p:grpSpPr>
          <a:xfrm>
            <a:off x="459386" y="1640033"/>
            <a:ext cx="3257688" cy="4173172"/>
            <a:chOff x="704125" y="1779408"/>
            <a:chExt cx="3132677" cy="3993319"/>
          </a:xfrm>
        </p:grpSpPr>
        <p:pic>
          <p:nvPicPr>
            <p:cNvPr id="4" name="図 3">
              <a:extLst>
                <a:ext uri="{FF2B5EF4-FFF2-40B4-BE49-F238E27FC236}">
                  <a16:creationId xmlns="" xmlns:a16="http://schemas.microsoft.com/office/drawing/2014/main" id="{417AF5C1-FD26-8448-A3EF-FA7394EEC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1489"/>
            <a:stretch/>
          </p:blipFill>
          <p:spPr>
            <a:xfrm>
              <a:off x="704125" y="1779408"/>
              <a:ext cx="3132677" cy="3993319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="" xmlns:a16="http://schemas.microsoft.com/office/drawing/2014/main" id="{8D568B6C-EF64-BF4B-9176-E7495DEEDC88}"/>
                </a:ext>
              </a:extLst>
            </p:cNvPr>
            <p:cNvSpPr/>
            <p:nvPr/>
          </p:nvSpPr>
          <p:spPr>
            <a:xfrm>
              <a:off x="804672" y="1909951"/>
              <a:ext cx="580587" cy="202608"/>
            </a:xfrm>
            <a:prstGeom prst="rect">
              <a:avLst/>
            </a:prstGeom>
            <a:solidFill>
              <a:srgbClr val="A71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="" xmlns:a16="http://schemas.microsoft.com/office/drawing/2014/main" id="{325E2715-0103-AC40-BFA8-DE76DF7FEEB2}"/>
                </a:ext>
              </a:extLst>
            </p:cNvPr>
            <p:cNvSpPr/>
            <p:nvPr/>
          </p:nvSpPr>
          <p:spPr>
            <a:xfrm>
              <a:off x="1432032" y="4193350"/>
              <a:ext cx="1068437" cy="171386"/>
            </a:xfrm>
            <a:prstGeom prst="rect">
              <a:avLst/>
            </a:prstGeom>
            <a:solidFill>
              <a:srgbClr val="A711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919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25910" y="1019618"/>
            <a:ext cx="8633413" cy="921930"/>
          </a:xfrm>
          <a:prstGeom prst="rect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３－２　個人情報を盗み出すフィッシング詐欺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C44BB855-9C2C-4FFB-8A83-6DE44430AAE7}"/>
              </a:ext>
            </a:extLst>
          </p:cNvPr>
          <p:cNvSpPr txBox="1"/>
          <p:nvPr/>
        </p:nvSpPr>
        <p:spPr>
          <a:xfrm>
            <a:off x="229478" y="2510538"/>
            <a:ext cx="6834416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pPr algn="l"/>
            <a:r>
              <a:rPr lang="en-US" altLang="ja-JP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②</a:t>
            </a:r>
            <a:r>
              <a:rPr lang="ja-JP" altLang="en-US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ＵＲＬをクリックさせ、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本物そっくりの偽サイトに</a:t>
            </a:r>
            <a:r>
              <a:rPr lang="ja-JP" altLang="ja-JP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接続させ</a:t>
            </a:r>
            <a:r>
              <a:rPr lang="ja-JP" altLang="en-US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る。</a:t>
            </a:r>
            <a:endParaRPr lang="ja-JP" altLang="ja-JP" sz="14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457114F1-AB3D-463F-81F8-4357D441DB61}"/>
              </a:ext>
            </a:extLst>
          </p:cNvPr>
          <p:cNvSpPr txBox="1"/>
          <p:nvPr/>
        </p:nvSpPr>
        <p:spPr>
          <a:xfrm>
            <a:off x="229478" y="3021371"/>
            <a:ext cx="6834416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pPr algn="l"/>
            <a:r>
              <a:rPr lang="en-US" altLang="ja-JP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③</a:t>
            </a:r>
            <a:r>
              <a:rPr lang="ja-JP" altLang="en-US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偽サイトに</a:t>
            </a:r>
            <a:r>
              <a:rPr lang="ja-JP" altLang="ja-JP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氏名</a:t>
            </a:r>
            <a:r>
              <a:rPr lang="ja-JP" altLang="en-US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や</a:t>
            </a:r>
            <a:r>
              <a:rPr lang="ja-JP" altLang="ja-JP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カード情報などの重要な個人情報を入力させ</a:t>
            </a:r>
            <a:r>
              <a:rPr lang="ja-JP" altLang="en-US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個人情報を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詐取</a:t>
            </a:r>
            <a:endParaRPr lang="ja-JP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="" xmlns:a16="http://schemas.microsoft.com/office/drawing/2014/main" id="{679C641C-AD7A-4B24-A534-6DAA357689FE}"/>
              </a:ext>
            </a:extLst>
          </p:cNvPr>
          <p:cNvSpPr txBox="1"/>
          <p:nvPr/>
        </p:nvSpPr>
        <p:spPr bwMode="white">
          <a:xfrm>
            <a:off x="382598" y="1365341"/>
            <a:ext cx="6474066" cy="411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pPr algn="l"/>
            <a:r>
              <a:rPr lang="ja-JP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個人情報が不正利用</a:t>
            </a:r>
            <a:r>
              <a:rPr lang="ja-JP" altLang="ja-JP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され、金銭をだまし取られる</a:t>
            </a:r>
            <a:r>
              <a:rPr lang="ja-JP" alt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オンライン詐欺</a:t>
            </a:r>
            <a:endParaRPr lang="ja-JP" altLang="ja-JP" sz="18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0" name="Picture 2" descr="フィッシングサイトのイラスト">
            <a:extLst>
              <a:ext uri="{FF2B5EF4-FFF2-40B4-BE49-F238E27FC236}">
                <a16:creationId xmlns="" xmlns:a16="http://schemas.microsoft.com/office/drawing/2014/main" id="{C927F783-0B73-4BDD-A679-230DE8235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99" y="3232926"/>
            <a:ext cx="4801502" cy="37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44259A19-4DFA-4A1A-8DF0-66DED48CA9D4}"/>
              </a:ext>
            </a:extLst>
          </p:cNvPr>
          <p:cNvSpPr txBox="1"/>
          <p:nvPr/>
        </p:nvSpPr>
        <p:spPr>
          <a:xfrm>
            <a:off x="229478" y="2025248"/>
            <a:ext cx="6834416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Bold" panose="020B0500000000000000" pitchFamily="34" charset="-128"/>
                <a:ea typeface="Noto Sans JP Bold" panose="020B0500000000000000" pitchFamily="34" charset="-128"/>
                <a:cs typeface="+mj-cs"/>
              </a:defRPr>
            </a:lvl1pPr>
          </a:lstStyle>
          <a:p>
            <a:pPr algn="l"/>
            <a:r>
              <a:rPr lang="en-US" altLang="ja-JP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①</a:t>
            </a:r>
            <a:r>
              <a:rPr lang="ja-JP" altLang="en-US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実在する企業を装い、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ＵＲＬを添付した電子メール</a:t>
            </a:r>
            <a:r>
              <a:rPr lang="ja-JP" altLang="en-US" sz="14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を送信。</a:t>
            </a:r>
            <a:endParaRPr lang="ja-JP" altLang="ja-JP" sz="1400" b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1" name="図 10" descr="smartphone_sns_nottori_wo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9415" y="3458442"/>
            <a:ext cx="3725387" cy="344229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10125" y="753293"/>
            <a:ext cx="2775546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ja-JP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フィッシング詐欺</a:t>
            </a:r>
          </a:p>
        </p:txBody>
      </p:sp>
      <p:pic>
        <p:nvPicPr>
          <p:cNvPr id="14" name="図 13" descr="money_fly_y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112">
            <a:off x="6069937" y="3496627"/>
            <a:ext cx="1296411" cy="11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0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３－３　フィッシング詐欺に引っ掛からないためには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AE3B383E-A8AA-406C-B7A9-CA98904F5963}"/>
              </a:ext>
            </a:extLst>
          </p:cNvPr>
          <p:cNvSpPr/>
          <p:nvPr/>
        </p:nvSpPr>
        <p:spPr>
          <a:xfrm>
            <a:off x="-49561" y="5395951"/>
            <a:ext cx="9274098" cy="1505415"/>
          </a:xfrm>
          <a:prstGeom prst="rect">
            <a:avLst/>
          </a:prstGeom>
          <a:solidFill>
            <a:srgbClr val="A7114A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="" xmlns:a16="http://schemas.microsoft.com/office/drawing/2014/main" id="{F501D22F-AB55-4D55-BCEE-8BB27694D5BF}"/>
              </a:ext>
            </a:extLst>
          </p:cNvPr>
          <p:cNvSpPr txBox="1"/>
          <p:nvPr/>
        </p:nvSpPr>
        <p:spPr>
          <a:xfrm>
            <a:off x="685541" y="1391176"/>
            <a:ext cx="7253516" cy="48424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メールの開封は慎重におこなう</a:t>
            </a:r>
            <a:r>
              <a:rPr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ja-JP" altLang="ja-JP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="" xmlns:a16="http://schemas.microsoft.com/office/drawing/2014/main" id="{11CB8452-F6C9-4F99-B300-EF598775BED5}"/>
              </a:ext>
            </a:extLst>
          </p:cNvPr>
          <p:cNvSpPr txBox="1"/>
          <p:nvPr/>
        </p:nvSpPr>
        <p:spPr>
          <a:xfrm>
            <a:off x="61951" y="5735555"/>
            <a:ext cx="9144000" cy="53522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ja-JP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金融機関等が</a:t>
            </a:r>
            <a:r>
              <a:rPr lang="ja-JP" altLang="en-US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ja-JP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個人情報</a:t>
            </a:r>
            <a:r>
              <a:rPr lang="ja-JP" altLang="en-US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・暗証番号</a:t>
            </a:r>
            <a:r>
              <a:rPr lang="ja-JP" altLang="ja-JP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lang="en-US" altLang="ja-JP" sz="20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電話や</a:t>
            </a:r>
            <a:r>
              <a:rPr lang="ja-JP" altLang="ja-JP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メールで尋ねるようなことは</a:t>
            </a:r>
            <a:r>
              <a:rPr lang="ja-JP" altLang="en-US" sz="2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ない。</a:t>
            </a:r>
            <a:endParaRPr lang="en-US" altLang="ja-JP" sz="20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="" xmlns:a16="http://schemas.microsoft.com/office/drawing/2014/main" id="{1EF52BFB-C667-4AB2-95CA-A8D68C51FFCA}"/>
              </a:ext>
            </a:extLst>
          </p:cNvPr>
          <p:cNvSpPr txBox="1"/>
          <p:nvPr/>
        </p:nvSpPr>
        <p:spPr>
          <a:xfrm>
            <a:off x="685541" y="4456854"/>
            <a:ext cx="8079760" cy="404125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4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金融機関等の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公式</a:t>
            </a: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のホームページでフィッシングに関する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注意</a:t>
            </a: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情報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を調べる。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323E0CD4-D18D-46B6-AAEA-E5DA01865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8678" y="436688"/>
            <a:ext cx="3587939" cy="330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mark_checkbox5_of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3" y="1378458"/>
            <a:ext cx="585984" cy="48343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85541" y="3811300"/>
            <a:ext cx="6555007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クレジット番号も入力した場合，カード会社に直ちに連絡する。</a:t>
            </a:r>
            <a:endParaRPr lang="ja-JP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図 5" descr="mark_checkbox1_r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6" y="710939"/>
            <a:ext cx="612899" cy="50564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85541" y="795494"/>
            <a:ext cx="511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A7114A"/>
                </a:solidFill>
                <a:latin typeface="+mn-ea"/>
              </a:rPr>
              <a:t>チェックしよう！</a:t>
            </a:r>
          </a:p>
        </p:txBody>
      </p:sp>
      <p:pic>
        <p:nvPicPr>
          <p:cNvPr id="2" name="図 1" descr="dame_wom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0" y="4819804"/>
            <a:ext cx="1795005" cy="214970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85541" y="3165747"/>
            <a:ext cx="637478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個人情報を入力した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場合</a:t>
            </a: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消費者ホットライン１８８に電話する。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5541" y="2079825"/>
            <a:ext cx="5129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メール本文</a:t>
            </a:r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にある</a:t>
            </a:r>
            <a:r>
              <a:rPr lang="ja-JP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リンク</a:t>
            </a:r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に</a:t>
            </a:r>
            <a:r>
              <a:rPr lang="ja-JP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は容易にクリックしない</a:t>
            </a:r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ja-JP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4" name="図 23" descr="mark_checkbox5_of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3" y="1980624"/>
            <a:ext cx="585984" cy="483438"/>
          </a:xfrm>
          <a:prstGeom prst="rect">
            <a:avLst/>
          </a:prstGeom>
        </p:spPr>
      </p:pic>
      <p:pic>
        <p:nvPicPr>
          <p:cNvPr id="25" name="図 24" descr="mark_checkbox5_of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3" y="3184956"/>
            <a:ext cx="585984" cy="483438"/>
          </a:xfrm>
          <a:prstGeom prst="rect">
            <a:avLst/>
          </a:prstGeom>
        </p:spPr>
      </p:pic>
      <p:pic>
        <p:nvPicPr>
          <p:cNvPr id="26" name="図 25" descr="mark_checkbox5_of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3" y="3787122"/>
            <a:ext cx="585984" cy="483438"/>
          </a:xfrm>
          <a:prstGeom prst="rect">
            <a:avLst/>
          </a:prstGeom>
        </p:spPr>
      </p:pic>
      <p:pic>
        <p:nvPicPr>
          <p:cNvPr id="27" name="図 26" descr="mark_checkbox5_of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3" y="4389286"/>
            <a:ext cx="585984" cy="48343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65315E31-34EA-42FB-9BC2-F1EF8D2D5814}"/>
              </a:ext>
            </a:extLst>
          </p:cNvPr>
          <p:cNvSpPr/>
          <p:nvPr/>
        </p:nvSpPr>
        <p:spPr>
          <a:xfrm>
            <a:off x="692169" y="2662542"/>
            <a:ext cx="5735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銀行や金融機関の口座番号や暗証番号を容易に入力しない。</a:t>
            </a:r>
            <a:endParaRPr lang="ja-JP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0" name="図 19" descr="mark_checkbox5_off.png">
            <a:extLst>
              <a:ext uri="{FF2B5EF4-FFF2-40B4-BE49-F238E27FC236}">
                <a16:creationId xmlns="" xmlns:a16="http://schemas.microsoft.com/office/drawing/2014/main" id="{737118AB-8311-4E47-B3C2-2C56859CF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1" y="2582790"/>
            <a:ext cx="585984" cy="4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2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05DEAB54-3E80-5144-BBBC-4027B40E2D56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３－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４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ワンクリック詐欺</a:t>
            </a:r>
            <a:endParaRPr lang="ja-JP" altLang="ja-JP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A01BAFDA-F629-DA41-8B65-2B460E7E0D7A}"/>
              </a:ext>
            </a:extLst>
          </p:cNvPr>
          <p:cNvSpPr txBox="1"/>
          <p:nvPr/>
        </p:nvSpPr>
        <p:spPr>
          <a:xfrm>
            <a:off x="377994" y="1190572"/>
            <a:ext cx="5306382" cy="75708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ユーザーが特定のページを閲覧しただけで、契約成立と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見せかけて金銭を騙し取る詐欺行為のこと。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DE09CAA6-76A7-374E-B941-EF71CA51D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09" y="2432395"/>
            <a:ext cx="6504945" cy="418399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00887" y="1681327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80863" y="1068463"/>
            <a:ext cx="7571026" cy="921930"/>
          </a:xfrm>
          <a:prstGeom prst="rect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65076" y="710554"/>
            <a:ext cx="3190732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ワンクリック詐欺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図 2" descr="computer_oneclick_sag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61" y="60705"/>
            <a:ext cx="2869080" cy="2869080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5810380" y="2996144"/>
            <a:ext cx="2698705" cy="903614"/>
          </a:xfrm>
          <a:prstGeom prst="wedgeRoundRectCallout">
            <a:avLst>
              <a:gd name="adj1" fmla="val -64362"/>
              <a:gd name="adj2" fmla="val 10711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046438" y="3065610"/>
            <a:ext cx="2292195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消費者に無料と誤認させ</a:t>
            </a:r>
            <a:endParaRPr lang="en-US" altLang="ja-JP" sz="14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WEB</a:t>
            </a:r>
            <a:r>
              <a:rPr lang="ja-JP" altLang="en-US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サイトに引き寄せる</a:t>
            </a:r>
            <a:endParaRPr lang="en-US" altLang="ja-JP" sz="14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6138723" y="5486583"/>
            <a:ext cx="2698705" cy="903614"/>
          </a:xfrm>
          <a:prstGeom prst="wedgeRoundRectCallout">
            <a:avLst>
              <a:gd name="adj1" fmla="val -65050"/>
              <a:gd name="adj2" fmla="val -26997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6107746" y="4235167"/>
            <a:ext cx="2698705" cy="903614"/>
          </a:xfrm>
          <a:prstGeom prst="wedgeRoundRectCallout">
            <a:avLst>
              <a:gd name="adj1" fmla="val -105453"/>
              <a:gd name="adj2" fmla="val -68818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362390" y="5651862"/>
            <a:ext cx="311614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支払い</a:t>
            </a:r>
            <a:r>
              <a:rPr lang="ja-JP" altLang="en-US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をさせようとする</a:t>
            </a:r>
            <a:r>
              <a:rPr lang="ja-JP" altLang="en-US" sz="14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400" b="1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258396" y="4276967"/>
            <a:ext cx="2339102" cy="813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契約</a:t>
            </a:r>
            <a:r>
              <a:rPr kumimoji="1" lang="ja-JP" altLang="en-US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が完了</a:t>
            </a:r>
            <a:endParaRPr kumimoji="1" lang="en-US" altLang="ja-JP" b="1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しているように見せかける</a:t>
            </a:r>
            <a:endParaRPr kumimoji="1" lang="en-US" altLang="ja-JP" sz="14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8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05DEAB54-3E80-5144-BBBC-4027B40E2D56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３－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５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ワンクリック詐欺の特性と対処法</a:t>
            </a:r>
            <a:endParaRPr lang="ja-JP" altLang="ja-JP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A9977C9F-1A1E-FC4F-B3FD-47F80226062A}"/>
              </a:ext>
            </a:extLst>
          </p:cNvPr>
          <p:cNvSpPr txBox="1"/>
          <p:nvPr/>
        </p:nvSpPr>
        <p:spPr>
          <a:xfrm>
            <a:off x="3258233" y="1338327"/>
            <a:ext cx="5714176" cy="88990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サイトにアクセスするだけで、請求画面が表示され、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親しい友人や有名企業を装ったメールや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SMS</a:t>
            </a:r>
            <a:r>
              <a:rPr lang="ja-JP" altLang="en-US" sz="1200" spc="-70" dirty="0">
                <a:latin typeface="Yu Gothic" panose="020B0400000000000000" pitchFamily="34" charset="-128"/>
                <a:ea typeface="Yu Gothic" panose="020B0400000000000000" pitchFamily="34" charset="-128"/>
              </a:rPr>
              <a:t>（ショート・メッセージ・サービス）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で騙す詐欺。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1" name="図 10" descr="code_smartphone_barcode_qr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387"/>
            <a:ext cx="3269091" cy="5564410"/>
          </a:xfrm>
          <a:prstGeom prst="rect">
            <a:avLst/>
          </a:prstGeom>
        </p:spPr>
      </p:pic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="" xmlns:a16="http://schemas.microsoft.com/office/drawing/2014/main" id="{39BD5668-5F12-4449-B1E1-71C62E7A0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66" y="1759501"/>
            <a:ext cx="2539579" cy="18496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46453" y="3524038"/>
            <a:ext cx="2546669" cy="1932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078724" y="2399847"/>
            <a:ext cx="2492990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法律上では無効の契約</a:t>
            </a:r>
            <a:endParaRPr kumimoji="1" lang="en-US" altLang="ja-JP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116574" y="3707012"/>
            <a:ext cx="2492990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支払義務はないため、</a:t>
            </a:r>
            <a:endParaRPr kumimoji="1" lang="en-US" altLang="ja-JP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136515" y="4091109"/>
            <a:ext cx="264687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悪質業者に容易に</a:t>
            </a: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連絡をとらない。</a:t>
            </a:r>
            <a:endParaRPr lang="en-US" altLang="ja-JP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098586" y="2755855"/>
            <a:ext cx="362414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申込と承諾をしてない＝契約</a:t>
            </a: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  <a:r>
              <a:rPr kumimoji="1"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成立しない。</a:t>
            </a:r>
            <a:endParaRPr kumimoji="1" lang="en-US" altLang="ja-JP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375155" y="6172673"/>
            <a:ext cx="3647152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消費生活相談窓口や警察に相談！</a:t>
            </a:r>
            <a:endParaRPr lang="en-US" altLang="ja-JP" b="1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388121" y="3384866"/>
            <a:ext cx="1223412" cy="707886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無視</a:t>
            </a:r>
            <a:endParaRPr kumimoji="1" lang="en-US" altLang="ja-JP" sz="4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0" name="角丸四角形吹き出し 29"/>
          <p:cNvSpPr/>
          <p:nvPr/>
        </p:nvSpPr>
        <p:spPr>
          <a:xfrm>
            <a:off x="3375696" y="4613069"/>
            <a:ext cx="2698705" cy="903614"/>
          </a:xfrm>
          <a:prstGeom prst="wedgeRoundRectCallout">
            <a:avLst>
              <a:gd name="adj1" fmla="val -86"/>
              <a:gd name="adj2" fmla="val 66243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501258" y="4879843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お金を支払ってしまった</a:t>
            </a:r>
            <a:endParaRPr lang="ja-JP" altLang="en-US" sz="1600" dirty="0"/>
          </a:p>
        </p:txBody>
      </p:sp>
      <p:sp>
        <p:nvSpPr>
          <p:cNvPr id="31" name="角丸四角形吹き出し 30"/>
          <p:cNvSpPr/>
          <p:nvPr/>
        </p:nvSpPr>
        <p:spPr>
          <a:xfrm>
            <a:off x="6237843" y="4588290"/>
            <a:ext cx="2698705" cy="903614"/>
          </a:xfrm>
          <a:prstGeom prst="wedgeRoundRectCallout">
            <a:avLst>
              <a:gd name="adj1" fmla="val -19598"/>
              <a:gd name="adj2" fmla="val 68986"/>
              <a:gd name="adj3" fmla="val 16667"/>
            </a:avLst>
          </a:prstGeom>
          <a:solidFill>
            <a:srgbClr val="FFFFFF"/>
          </a:solidFill>
          <a:ln w="1270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477890" y="4774528"/>
            <a:ext cx="22365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しつこく悪質業者から</a:t>
            </a:r>
            <a:endParaRPr lang="en-US" altLang="ja-JP" sz="16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連絡がくる</a:t>
            </a:r>
            <a:endParaRPr lang="ja-JP" altLang="en-US" sz="1600" dirty="0"/>
          </a:p>
        </p:txBody>
      </p:sp>
      <p:sp>
        <p:nvSpPr>
          <p:cNvPr id="32" name="角丸四角形吹き出し 31"/>
          <p:cNvSpPr/>
          <p:nvPr/>
        </p:nvSpPr>
        <p:spPr>
          <a:xfrm>
            <a:off x="3183650" y="5932631"/>
            <a:ext cx="1146743" cy="708540"/>
          </a:xfrm>
          <a:prstGeom prst="wedgeRoundRectCallout">
            <a:avLst>
              <a:gd name="adj1" fmla="val 62049"/>
              <a:gd name="adj2" fmla="val 8328"/>
              <a:gd name="adj3" fmla="val 16667"/>
            </a:avLst>
          </a:prstGeom>
          <a:solidFill>
            <a:srgbClr val="FFFFFF"/>
          </a:solidFill>
          <a:ln w="19050" cmpd="sng">
            <a:solidFill>
              <a:srgbClr val="A7114A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451699" y="61188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不安</a:t>
            </a: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3224051" y="1137325"/>
            <a:ext cx="5771266" cy="1240779"/>
          </a:xfrm>
          <a:prstGeom prst="rect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202369" y="774720"/>
            <a:ext cx="2775546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ワンクリック</a:t>
            </a:r>
            <a:r>
              <a:rPr lang="ja-JP" altLang="ja-JP" sz="24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詐欺</a:t>
            </a:r>
          </a:p>
        </p:txBody>
      </p:sp>
      <p:sp>
        <p:nvSpPr>
          <p:cNvPr id="35" name="下矢印 34"/>
          <p:cNvSpPr/>
          <p:nvPr/>
        </p:nvSpPr>
        <p:spPr>
          <a:xfrm>
            <a:off x="6185498" y="3346156"/>
            <a:ext cx="299177" cy="26864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3215268" y="2427595"/>
            <a:ext cx="1505415" cy="42126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320584" y="2385087"/>
            <a:ext cx="1313367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対処方法</a:t>
            </a:r>
            <a:endParaRPr kumimoji="1" lang="en-US" altLang="ja-JP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893648" y="777588"/>
            <a:ext cx="1723549" cy="4514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ja-JP" alt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手口が巧妙化</a:t>
            </a:r>
            <a:endParaRPr lang="en-US" altLang="ja-JP" sz="2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8" name="図 37" descr="mushi_peop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39" y="2478049"/>
            <a:ext cx="2595448" cy="2472164"/>
          </a:xfrm>
          <a:prstGeom prst="rect">
            <a:avLst/>
          </a:prstGeom>
        </p:spPr>
      </p:pic>
      <p:pic>
        <p:nvPicPr>
          <p:cNvPr id="39" name="図 38" descr="network_icon_4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1569" flipH="1">
            <a:off x="4623593" y="2942682"/>
            <a:ext cx="486802" cy="792975"/>
          </a:xfrm>
          <a:prstGeom prst="rect">
            <a:avLst/>
          </a:prstGeom>
        </p:spPr>
      </p:pic>
      <p:pic>
        <p:nvPicPr>
          <p:cNvPr id="40" name="図 39" descr="mark_manpu16_ochib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72" y="3401121"/>
            <a:ext cx="971537" cy="938561"/>
          </a:xfrm>
          <a:prstGeom prst="rect">
            <a:avLst/>
          </a:prstGeom>
        </p:spPr>
      </p:pic>
      <p:pic>
        <p:nvPicPr>
          <p:cNvPr id="7" name="図 6" descr="akutoku_shouhou_denwa_kanyu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9879" y="5102658"/>
            <a:ext cx="1098414" cy="1241146"/>
          </a:xfrm>
          <a:prstGeom prst="rect">
            <a:avLst/>
          </a:prstGeom>
        </p:spPr>
      </p:pic>
      <p:pic>
        <p:nvPicPr>
          <p:cNvPr id="42" name="図 41" descr="pose_namida_koraeru_ma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70" y="5278245"/>
            <a:ext cx="973020" cy="1084145"/>
          </a:xfrm>
          <a:prstGeom prst="rect">
            <a:avLst/>
          </a:prstGeom>
        </p:spPr>
      </p:pic>
      <p:pic>
        <p:nvPicPr>
          <p:cNvPr id="43" name="図 42" descr="businesswoman4_cry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9852" y="5730488"/>
            <a:ext cx="978830" cy="12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4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="" xmlns:a16="http://schemas.microsoft.com/office/drawing/2014/main" id="{3D70ECF7-366C-45F1-B4D8-F2C4A22F7D28}"/>
              </a:ext>
            </a:extLst>
          </p:cNvPr>
          <p:cNvSpPr txBox="1"/>
          <p:nvPr/>
        </p:nvSpPr>
        <p:spPr>
          <a:xfrm>
            <a:off x="831850" y="168540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400" b="1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8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目　次</a:t>
            </a:r>
            <a:endParaRPr lang="ja-JP" altLang="ja-JP" sz="18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7D516551-C11F-4D9A-9BA9-FFD3D99F524E}"/>
              </a:ext>
            </a:extLst>
          </p:cNvPr>
          <p:cNvSpPr txBox="1"/>
          <p:nvPr/>
        </p:nvSpPr>
        <p:spPr>
          <a:xfrm>
            <a:off x="4632961" y="1618211"/>
            <a:ext cx="4133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４－１　ソーシャルメディアと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126D6527-DB31-4EDF-A5ED-109195D3A546}"/>
              </a:ext>
            </a:extLst>
          </p:cNvPr>
          <p:cNvSpPr txBox="1"/>
          <p:nvPr/>
        </p:nvSpPr>
        <p:spPr>
          <a:xfrm>
            <a:off x="4632961" y="1998395"/>
            <a:ext cx="4133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４－２　ネット上に溢れかえる不確かな情報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3242A294-ABF5-475C-80F4-B4DFBF784DA1}"/>
              </a:ext>
            </a:extLst>
          </p:cNvPr>
          <p:cNvSpPr txBox="1"/>
          <p:nvPr/>
        </p:nvSpPr>
        <p:spPr>
          <a:xfrm>
            <a:off x="4632961" y="4860122"/>
            <a:ext cx="4133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６－１　まとめ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AE9691C6-B943-43F8-8D77-27B0F27DE955}"/>
              </a:ext>
            </a:extLst>
          </p:cNvPr>
          <p:cNvSpPr txBox="1"/>
          <p:nvPr/>
        </p:nvSpPr>
        <p:spPr>
          <a:xfrm>
            <a:off x="4632961" y="5240306"/>
            <a:ext cx="4133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６－２　相談窓口の紹介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="" xmlns:a16="http://schemas.microsoft.com/office/drawing/2014/main" id="{05BA90C2-84DB-4C1A-9762-BC932AE339FD}"/>
              </a:ext>
            </a:extLst>
          </p:cNvPr>
          <p:cNvCxnSpPr/>
          <p:nvPr/>
        </p:nvCxnSpPr>
        <p:spPr>
          <a:xfrm>
            <a:off x="4632960" y="3520122"/>
            <a:ext cx="4362449" cy="0"/>
          </a:xfrm>
          <a:prstGeom prst="line">
            <a:avLst/>
          </a:prstGeom>
          <a:ln>
            <a:solidFill>
              <a:srgbClr val="A71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="" xmlns:a16="http://schemas.microsoft.com/office/drawing/2014/main" id="{7557103E-D0DF-49E1-B625-7F975E5A7ED7}"/>
              </a:ext>
            </a:extLst>
          </p:cNvPr>
          <p:cNvCxnSpPr/>
          <p:nvPr/>
        </p:nvCxnSpPr>
        <p:spPr>
          <a:xfrm>
            <a:off x="4632960" y="1491943"/>
            <a:ext cx="4362449" cy="0"/>
          </a:xfrm>
          <a:prstGeom prst="line">
            <a:avLst/>
          </a:prstGeom>
          <a:ln>
            <a:solidFill>
              <a:srgbClr val="A71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="" xmlns:a16="http://schemas.microsoft.com/office/drawing/2014/main" id="{F8820B13-72E1-4AF7-AADF-46C0416F3683}"/>
              </a:ext>
            </a:extLst>
          </p:cNvPr>
          <p:cNvCxnSpPr/>
          <p:nvPr/>
        </p:nvCxnSpPr>
        <p:spPr>
          <a:xfrm>
            <a:off x="4632960" y="4733854"/>
            <a:ext cx="4362449" cy="0"/>
          </a:xfrm>
          <a:prstGeom prst="line">
            <a:avLst/>
          </a:prstGeom>
          <a:ln>
            <a:solidFill>
              <a:srgbClr val="A71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="" xmlns:a16="http://schemas.microsoft.com/office/drawing/2014/main" id="{BF7F3C76-0AAF-45C7-AB02-FF927F923A97}"/>
              </a:ext>
            </a:extLst>
          </p:cNvPr>
          <p:cNvCxnSpPr/>
          <p:nvPr/>
        </p:nvCxnSpPr>
        <p:spPr>
          <a:xfrm>
            <a:off x="4632960" y="5620492"/>
            <a:ext cx="4362449" cy="0"/>
          </a:xfrm>
          <a:prstGeom prst="line">
            <a:avLst/>
          </a:prstGeom>
          <a:ln>
            <a:solidFill>
              <a:srgbClr val="A71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90CB7E24-0141-4B91-9082-DA9DE6A1BC01}"/>
              </a:ext>
            </a:extLst>
          </p:cNvPr>
          <p:cNvSpPr txBox="1"/>
          <p:nvPr/>
        </p:nvSpPr>
        <p:spPr>
          <a:xfrm>
            <a:off x="148592" y="730564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latin typeface="+mn-ea"/>
                <a:ea typeface="+mn-ea"/>
              </a:rPr>
              <a:t>１－１　はじめに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97AC37E5-0177-49EB-B8B3-C3D8FBF001E0}"/>
              </a:ext>
            </a:extLst>
          </p:cNvPr>
          <p:cNvSpPr txBox="1"/>
          <p:nvPr/>
        </p:nvSpPr>
        <p:spPr>
          <a:xfrm>
            <a:off x="148592" y="1138278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２－１　ネットショッピングの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利用世帯数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は年々増加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⤴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78933513-77A6-4E0D-B9A8-17246B7C352D}"/>
              </a:ext>
            </a:extLst>
          </p:cNvPr>
          <p:cNvSpPr txBox="1"/>
          <p:nvPr/>
        </p:nvSpPr>
        <p:spPr>
          <a:xfrm>
            <a:off x="148592" y="2177408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２－３　ネットショッピングは、クーリングオフができません！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81ECFD2F-1212-4ACD-81ED-50C9131DEF91}"/>
              </a:ext>
            </a:extLst>
          </p:cNvPr>
          <p:cNvSpPr txBox="1"/>
          <p:nvPr/>
        </p:nvSpPr>
        <p:spPr>
          <a:xfrm>
            <a:off x="148592" y="2565931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２－４　ネットショッピングで格安の化粧品を購入したら、実は・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318624BD-1897-421D-BD33-5774C721AACE}"/>
              </a:ext>
            </a:extLst>
          </p:cNvPr>
          <p:cNvSpPr txBox="1"/>
          <p:nvPr/>
        </p:nvSpPr>
        <p:spPr>
          <a:xfrm>
            <a:off x="148592" y="3381051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２－６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偽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サイトに要注意！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9B2D743C-792B-443C-AEA6-BE63CBB1F5FB}"/>
              </a:ext>
            </a:extLst>
          </p:cNvPr>
          <p:cNvSpPr txBox="1"/>
          <p:nvPr/>
        </p:nvSpPr>
        <p:spPr>
          <a:xfrm>
            <a:off x="148592" y="3769574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２－７　【ワーク】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偽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サイトの特徴を考えてみよう！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="" xmlns:a16="http://schemas.microsoft.com/office/drawing/2014/main" id="{83D9AC54-A5D6-48C3-A08C-FDC0DF8F86EF}"/>
              </a:ext>
            </a:extLst>
          </p:cNvPr>
          <p:cNvCxnSpPr/>
          <p:nvPr/>
        </p:nvCxnSpPr>
        <p:spPr>
          <a:xfrm>
            <a:off x="148591" y="1119087"/>
            <a:ext cx="4362449" cy="0"/>
          </a:xfrm>
          <a:prstGeom prst="line">
            <a:avLst/>
          </a:prstGeom>
          <a:ln>
            <a:solidFill>
              <a:srgbClr val="A71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="" xmlns:a16="http://schemas.microsoft.com/office/drawing/2014/main" id="{09862CF7-E56B-441E-98F9-559005CFEBC9}"/>
              </a:ext>
            </a:extLst>
          </p:cNvPr>
          <p:cNvCxnSpPr/>
          <p:nvPr/>
        </p:nvCxnSpPr>
        <p:spPr>
          <a:xfrm>
            <a:off x="148591" y="711373"/>
            <a:ext cx="4362449" cy="0"/>
          </a:xfrm>
          <a:prstGeom prst="line">
            <a:avLst/>
          </a:prstGeom>
          <a:ln>
            <a:solidFill>
              <a:srgbClr val="A71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="" xmlns:a16="http://schemas.microsoft.com/office/drawing/2014/main" id="{6F02743B-456A-4E31-BF1A-3B34EAD5BB24}"/>
              </a:ext>
            </a:extLst>
          </p:cNvPr>
          <p:cNvGrpSpPr/>
          <p:nvPr/>
        </p:nvGrpSpPr>
        <p:grpSpPr>
          <a:xfrm>
            <a:off x="148592" y="1526801"/>
            <a:ext cx="4133850" cy="631416"/>
            <a:chOff x="148592" y="2306087"/>
            <a:chExt cx="4133850" cy="631416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="" xmlns:a16="http://schemas.microsoft.com/office/drawing/2014/main" id="{61C2694D-4CAC-4348-937F-12E63B2F8CB4}"/>
                </a:ext>
              </a:extLst>
            </p:cNvPr>
            <p:cNvSpPr txBox="1"/>
            <p:nvPr/>
          </p:nvSpPr>
          <p:spPr>
            <a:xfrm>
              <a:off x="148592" y="2306087"/>
              <a:ext cx="4133850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05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２－２</a:t>
              </a:r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ja-JP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ネットショッピングで欲しかった商品を購入したけど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="" xmlns:a16="http://schemas.microsoft.com/office/drawing/2014/main" id="{2707B8CB-5061-4058-AA8F-85BD8CC3B247}"/>
                </a:ext>
              </a:extLst>
            </p:cNvPr>
            <p:cNvSpPr txBox="1"/>
            <p:nvPr/>
          </p:nvSpPr>
          <p:spPr>
            <a:xfrm>
              <a:off x="148592" y="2568171"/>
              <a:ext cx="4133850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05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　　 　</a:t>
              </a:r>
              <a:r>
                <a:rPr lang="ja-JP" altLang="ja-JP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思っていた商品と違う。。。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F1D8B315-4BB3-4B5D-80D0-AA3F1F1C0455}"/>
              </a:ext>
            </a:extLst>
          </p:cNvPr>
          <p:cNvSpPr txBox="1"/>
          <p:nvPr/>
        </p:nvSpPr>
        <p:spPr>
          <a:xfrm>
            <a:off x="148592" y="2954454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２－５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ネット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ショッピングは、販売条件（規約）を確認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しましょう</a:t>
            </a:r>
            <a:endParaRPr lang="ja-JP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2A18AB29-58F7-45F4-89B4-CE1DFE7E5CAC}"/>
              </a:ext>
            </a:extLst>
          </p:cNvPr>
          <p:cNvSpPr txBox="1"/>
          <p:nvPr/>
        </p:nvSpPr>
        <p:spPr>
          <a:xfrm>
            <a:off x="148592" y="4158097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２－８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注意すべき偽サイトの特徴</a:t>
            </a:r>
            <a:endParaRPr lang="ja-JP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="" xmlns:a16="http://schemas.microsoft.com/office/drawing/2014/main" id="{F6393D96-560E-4CC7-AA0C-84E1FF93BEED}"/>
              </a:ext>
            </a:extLst>
          </p:cNvPr>
          <p:cNvCxnSpPr/>
          <p:nvPr/>
        </p:nvCxnSpPr>
        <p:spPr>
          <a:xfrm>
            <a:off x="148591" y="4546621"/>
            <a:ext cx="4362449" cy="0"/>
          </a:xfrm>
          <a:prstGeom prst="line">
            <a:avLst/>
          </a:prstGeom>
          <a:ln>
            <a:solidFill>
              <a:srgbClr val="A71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="" xmlns:a16="http://schemas.microsoft.com/office/drawing/2014/main" id="{48A3A4D7-1D9E-4115-A9C3-4235AD468DBA}"/>
              </a:ext>
            </a:extLst>
          </p:cNvPr>
          <p:cNvGrpSpPr/>
          <p:nvPr/>
        </p:nvGrpSpPr>
        <p:grpSpPr>
          <a:xfrm>
            <a:off x="148592" y="4674201"/>
            <a:ext cx="4133850" cy="646126"/>
            <a:chOff x="148592" y="5088709"/>
            <a:chExt cx="4133850" cy="646126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="" xmlns:a16="http://schemas.microsoft.com/office/drawing/2014/main" id="{5395A3BE-ABD3-4052-B455-8D3ED4362DA5}"/>
                </a:ext>
              </a:extLst>
            </p:cNvPr>
            <p:cNvSpPr txBox="1"/>
            <p:nvPr/>
          </p:nvSpPr>
          <p:spPr>
            <a:xfrm>
              <a:off x="148592" y="5088709"/>
              <a:ext cx="4133850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05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３－１　●●銀行からパスワードを変更してくださいとのメールが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="" xmlns:a16="http://schemas.microsoft.com/office/drawing/2014/main" id="{9D96D0C7-F88A-4BC1-932A-AB34D872A9EB}"/>
                </a:ext>
              </a:extLst>
            </p:cNvPr>
            <p:cNvSpPr txBox="1"/>
            <p:nvPr/>
          </p:nvSpPr>
          <p:spPr>
            <a:xfrm>
              <a:off x="148592" y="5365503"/>
              <a:ext cx="4133850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05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　　　</a:t>
              </a:r>
              <a:r>
                <a:rPr lang="ja-JP" altLang="ja-JP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突然に届き、入力フォームに従って入力したら・・・</a:t>
              </a: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="" xmlns:a16="http://schemas.microsoft.com/office/drawing/2014/main" id="{0DCDCF74-BB7C-47F0-9AEE-C6BB60D6E489}"/>
              </a:ext>
            </a:extLst>
          </p:cNvPr>
          <p:cNvSpPr txBox="1"/>
          <p:nvPr/>
        </p:nvSpPr>
        <p:spPr>
          <a:xfrm>
            <a:off x="148592" y="5339625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３－２　個人情報を盗み出すフィッシング詐欺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="" xmlns:a16="http://schemas.microsoft.com/office/drawing/2014/main" id="{BF8AEF9A-E2BD-40C6-8E33-0FAD4B656E6F}"/>
              </a:ext>
            </a:extLst>
          </p:cNvPr>
          <p:cNvSpPr txBox="1"/>
          <p:nvPr/>
        </p:nvSpPr>
        <p:spPr>
          <a:xfrm>
            <a:off x="148592" y="5728255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３－３　フィッシング詐欺に引っ掛からないためには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902C532B-BD10-4C0F-B739-BC0234B90DFA}"/>
              </a:ext>
            </a:extLst>
          </p:cNvPr>
          <p:cNvSpPr txBox="1"/>
          <p:nvPr/>
        </p:nvSpPr>
        <p:spPr>
          <a:xfrm>
            <a:off x="4632961" y="2378579"/>
            <a:ext cx="4133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４－３【事例】トイレットペーパーが品薄に！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="" xmlns:a16="http://schemas.microsoft.com/office/drawing/2014/main" id="{7FB49D95-2FEE-4765-A754-7D22D1A0E6E7}"/>
              </a:ext>
            </a:extLst>
          </p:cNvPr>
          <p:cNvSpPr txBox="1"/>
          <p:nvPr/>
        </p:nvSpPr>
        <p:spPr>
          <a:xfrm>
            <a:off x="4632961" y="2759754"/>
            <a:ext cx="4133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４－４　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等の情報の取捨選択について</a:t>
            </a:r>
            <a:endParaRPr lang="ja-JP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="" xmlns:a16="http://schemas.microsoft.com/office/drawing/2014/main" id="{370A94A1-1B62-4EC5-8A76-BC0A36CD57B7}"/>
              </a:ext>
            </a:extLst>
          </p:cNvPr>
          <p:cNvSpPr txBox="1"/>
          <p:nvPr/>
        </p:nvSpPr>
        <p:spPr>
          <a:xfrm>
            <a:off x="4632961" y="3139938"/>
            <a:ext cx="4133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４－５　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などでの情報発信について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="" xmlns:a16="http://schemas.microsoft.com/office/drawing/2014/main" id="{154069C4-9744-41F1-98A1-3436E3340F46}"/>
              </a:ext>
            </a:extLst>
          </p:cNvPr>
          <p:cNvSpPr txBox="1"/>
          <p:nvPr/>
        </p:nvSpPr>
        <p:spPr>
          <a:xfrm>
            <a:off x="4632961" y="3646390"/>
            <a:ext cx="4133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５－１　スマホ決済（スマートフォンを用いた決済）について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="" xmlns:a16="http://schemas.microsoft.com/office/drawing/2014/main" id="{2E901C40-61FB-42B0-A3DB-303E578995B3}"/>
              </a:ext>
            </a:extLst>
          </p:cNvPr>
          <p:cNvSpPr txBox="1"/>
          <p:nvPr/>
        </p:nvSpPr>
        <p:spPr>
          <a:xfrm>
            <a:off x="4632961" y="4353670"/>
            <a:ext cx="4133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５－</a:t>
            </a:r>
            <a:r>
              <a: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lang="ja-JP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スマホ決済利用時の注意点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4BF8565F-20BC-1943-89C6-E421881D9845}"/>
              </a:ext>
            </a:extLst>
          </p:cNvPr>
          <p:cNvSpPr txBox="1"/>
          <p:nvPr/>
        </p:nvSpPr>
        <p:spPr>
          <a:xfrm>
            <a:off x="4632960" y="717720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ワンクリック詐欺</a:t>
            </a:r>
            <a:endParaRPr lang="ja-JP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="" xmlns:a16="http://schemas.microsoft.com/office/drawing/2014/main" id="{E945018E-0D62-7246-905C-F0403F25062F}"/>
              </a:ext>
            </a:extLst>
          </p:cNvPr>
          <p:cNvSpPr txBox="1"/>
          <p:nvPr/>
        </p:nvSpPr>
        <p:spPr>
          <a:xfrm>
            <a:off x="4632960" y="1137375"/>
            <a:ext cx="413385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rPr>
              <a:t>５</a:t>
            </a:r>
            <a:r>
              <a:rPr lang="ja-JP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rPr>
              <a:t>ワンクリック</a:t>
            </a:r>
            <a:r>
              <a:rPr lang="ja-JP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詐欺</a:t>
            </a:r>
            <a:r>
              <a: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rPr>
              <a:t>の特性と対処法</a:t>
            </a:r>
            <a:endParaRPr lang="ja-JP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="" xmlns:a16="http://schemas.microsoft.com/office/drawing/2014/main" id="{005E16B0-EB47-FD47-ADD6-B5AB51EA5E31}"/>
              </a:ext>
            </a:extLst>
          </p:cNvPr>
          <p:cNvSpPr txBox="1"/>
          <p:nvPr/>
        </p:nvSpPr>
        <p:spPr>
          <a:xfrm>
            <a:off x="4632960" y="3995047"/>
            <a:ext cx="41338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1" sz="105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５－２　</a:t>
            </a:r>
            <a:r>
              <a:rPr lang="ja-JP" altLang="ja-JP">
                <a:latin typeface="游ゴシック" panose="020B0400000000000000" pitchFamily="50" charset="-128"/>
                <a:ea typeface="游ゴシック" panose="020B0400000000000000" pitchFamily="50" charset="-128"/>
              </a:rPr>
              <a:t>スマホ決済</a:t>
            </a:r>
            <a:r>
              <a: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rPr>
              <a:t>の被害事例</a:t>
            </a:r>
            <a:endParaRPr lang="ja-JP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28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998e504729e56d835e5a3c756332a974-e16081211792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86" y="2958576"/>
            <a:ext cx="2802552" cy="1578771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４－１　ソーシャルメディアと</a:t>
            </a:r>
            <a:r>
              <a:rPr lang="en-US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SNS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について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="" xmlns:a16="http://schemas.microsoft.com/office/drawing/2014/main" id="{213B53C1-8821-4E24-8073-2296041BF48A}"/>
              </a:ext>
            </a:extLst>
          </p:cNvPr>
          <p:cNvGrpSpPr/>
          <p:nvPr/>
        </p:nvGrpSpPr>
        <p:grpSpPr>
          <a:xfrm>
            <a:off x="470743" y="1529588"/>
            <a:ext cx="8079760" cy="1257372"/>
            <a:chOff x="444896" y="4176608"/>
            <a:chExt cx="8079760" cy="1257372"/>
          </a:xfrm>
        </p:grpSpPr>
        <p:sp>
          <p:nvSpPr>
            <p:cNvPr id="10" name="正方形/長方形 9">
              <a:extLst>
                <a:ext uri="{FF2B5EF4-FFF2-40B4-BE49-F238E27FC236}">
                  <a16:creationId xmlns="" xmlns:a16="http://schemas.microsoft.com/office/drawing/2014/main" id="{AE3B383E-A8AA-406C-B7A9-CA98904F5963}"/>
                </a:ext>
              </a:extLst>
            </p:cNvPr>
            <p:cNvSpPr/>
            <p:nvPr/>
          </p:nvSpPr>
          <p:spPr>
            <a:xfrm>
              <a:off x="444896" y="4176608"/>
              <a:ext cx="8079760" cy="1257372"/>
            </a:xfrm>
            <a:prstGeom prst="rect">
              <a:avLst/>
            </a:prstGeom>
            <a:solidFill>
              <a:schemeClr val="bg1"/>
            </a:solidFill>
            <a:ln w="53975">
              <a:solidFill>
                <a:srgbClr val="A711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="" xmlns:a16="http://schemas.microsoft.com/office/drawing/2014/main" id="{C7B33D77-2A2B-4A07-AF98-7D3703B50774}"/>
                </a:ext>
              </a:extLst>
            </p:cNvPr>
            <p:cNvSpPr txBox="1"/>
            <p:nvPr/>
          </p:nvSpPr>
          <p:spPr>
            <a:xfrm>
              <a:off x="644949" y="4740352"/>
              <a:ext cx="7382637" cy="38242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6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2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ソーシャルメディアの普及</a:t>
              </a:r>
              <a:r>
                <a:rPr lang="ja-JP" altLang="en-US" sz="12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が</a:t>
              </a:r>
              <a:r>
                <a:rPr lang="ja-JP" altLang="ja-JP" sz="12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進み、多くの方が利用するように。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="" xmlns:a16="http://schemas.microsoft.com/office/drawing/2014/main" id="{1B5BC088-854D-4577-A1B8-38CCF26D5245}"/>
                </a:ext>
              </a:extLst>
            </p:cNvPr>
            <p:cNvSpPr txBox="1"/>
            <p:nvPr/>
          </p:nvSpPr>
          <p:spPr>
            <a:xfrm>
              <a:off x="608315" y="4330667"/>
              <a:ext cx="7633047" cy="632794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400" b="0">
                  <a:solidFill>
                    <a:srgbClr val="A7114A"/>
                  </a:solidFill>
                  <a:latin typeface="Noto Sans JP Black" panose="020B0A00000000000000" pitchFamily="34" charset="-128"/>
                  <a:ea typeface="Noto Sans JP Black" panose="020B0A00000000000000" pitchFamily="34" charset="-128"/>
                  <a:cs typeface="+mj-cs"/>
                </a:defRPr>
              </a:lvl1pPr>
            </a:lstStyle>
            <a:p>
              <a:r>
                <a:rPr lang="ja-JP" altLang="ja-JP" sz="18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人と人とのつながり（社会的ネットワーク）を促進するためのサービス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="" xmlns:a16="http://schemas.microsoft.com/office/drawing/2014/main" id="{6FCC50CF-8DD1-4880-9848-6F0DBBA3C996}"/>
                </a:ext>
              </a:extLst>
            </p:cNvPr>
            <p:cNvSpPr txBox="1"/>
            <p:nvPr/>
          </p:nvSpPr>
          <p:spPr>
            <a:xfrm>
              <a:off x="663266" y="4979255"/>
              <a:ext cx="7382637" cy="38242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6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2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個人での情報発信も容易となり、ネット上には情報が溢れてい</a:t>
              </a:r>
              <a:r>
                <a:rPr lang="ja-JP" altLang="en-US" sz="12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る</a:t>
              </a:r>
              <a:r>
                <a:rPr lang="ja-JP" altLang="ja-JP" sz="12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。</a:t>
              </a:r>
            </a:p>
          </p:txBody>
        </p:sp>
      </p:grp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21041"/>
              </p:ext>
            </p:extLst>
          </p:nvPr>
        </p:nvGraphicFramePr>
        <p:xfrm>
          <a:off x="4049194" y="4835812"/>
          <a:ext cx="4992536" cy="1233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1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種類</a:t>
                      </a:r>
                      <a:endParaRPr kumimoji="1" lang="ja-JP" altLang="en-US" sz="1100" b="0" dirty="0"/>
                    </a:p>
                  </a:txBody>
                  <a:tcPr marL="73501" marR="73501" marT="36751" marB="3675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サービス</a:t>
                      </a:r>
                      <a:endParaRPr kumimoji="1" lang="ja-JP" altLang="en-US" sz="1100" b="0" dirty="0"/>
                    </a:p>
                  </a:txBody>
                  <a:tcPr marL="73501" marR="73501" marT="36751" marB="3675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ブログ</a:t>
                      </a:r>
                    </a:p>
                  </a:txBody>
                  <a:tcPr marL="73501" marR="73501" marT="36751" marB="36751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アメーバブログなど</a:t>
                      </a:r>
                    </a:p>
                  </a:txBody>
                  <a:tcPr marL="73501" marR="73501" marT="36751" marB="3675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メッセージングアプリ</a:t>
                      </a:r>
                    </a:p>
                  </a:txBody>
                  <a:tcPr marL="73501" marR="73501" marT="36751" marB="36751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LINE</a:t>
                      </a:r>
                      <a:r>
                        <a:rPr kumimoji="1" lang="ja-JP" altLang="en-US" sz="1100" dirty="0" err="1"/>
                        <a:t>、</a:t>
                      </a:r>
                      <a:r>
                        <a:rPr kumimoji="1" lang="en-US" altLang="ja-JP" sz="1100" dirty="0" err="1"/>
                        <a:t>Wechat</a:t>
                      </a:r>
                      <a:r>
                        <a:rPr kumimoji="1" lang="ja-JP" altLang="en-US" sz="1100" dirty="0"/>
                        <a:t>、</a:t>
                      </a:r>
                      <a:r>
                        <a:rPr kumimoji="1" lang="en-US" altLang="ja-JP" sz="1100" dirty="0" err="1"/>
                        <a:t>Whatsup</a:t>
                      </a:r>
                      <a:r>
                        <a:rPr kumimoji="1" lang="ja-JP" altLang="en-US" sz="1100" dirty="0"/>
                        <a:t>など</a:t>
                      </a:r>
                    </a:p>
                  </a:txBody>
                  <a:tcPr marL="73501" marR="73501" marT="36751" marB="3675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動画共有サイト</a:t>
                      </a:r>
                    </a:p>
                  </a:txBody>
                  <a:tcPr marL="73501" marR="73501" marT="36751" marB="36751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err="1"/>
                        <a:t>Youtube</a:t>
                      </a:r>
                      <a:r>
                        <a:rPr kumimoji="1" lang="ja-JP" altLang="en-US" sz="1100" dirty="0"/>
                        <a:t>、ニコ動、</a:t>
                      </a:r>
                      <a:r>
                        <a:rPr kumimoji="1" lang="en-US" altLang="ja-JP" sz="1100" dirty="0"/>
                        <a:t>Vine</a:t>
                      </a:r>
                      <a:r>
                        <a:rPr kumimoji="1" lang="ja-JP" altLang="en-US" sz="1100" dirty="0"/>
                        <a:t>など</a:t>
                      </a:r>
                    </a:p>
                  </a:txBody>
                  <a:tcPr marL="73501" marR="73501" marT="36751" marB="3675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ＳＮＳ</a:t>
                      </a:r>
                      <a:endParaRPr kumimoji="1" lang="ja-JP" altLang="en-US" sz="1100" b="0" dirty="0"/>
                    </a:p>
                  </a:txBody>
                  <a:tcPr marL="73501" marR="73501" marT="36751" marB="36751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Facebook</a:t>
                      </a:r>
                      <a:r>
                        <a:rPr kumimoji="1" lang="ja-JP" altLang="en-US" sz="1100" dirty="0" err="1"/>
                        <a:t>、</a:t>
                      </a:r>
                      <a:r>
                        <a:rPr kumimoji="1" lang="en-US" altLang="ja-JP" sz="1100" dirty="0"/>
                        <a:t>Twitter</a:t>
                      </a:r>
                      <a:r>
                        <a:rPr kumimoji="1" lang="ja-JP" altLang="en-US" sz="1100" dirty="0" err="1"/>
                        <a:t>、</a:t>
                      </a:r>
                      <a:r>
                        <a:rPr kumimoji="1" lang="en-US" altLang="ja-JP" sz="1100" dirty="0"/>
                        <a:t>Instagram</a:t>
                      </a:r>
                      <a:r>
                        <a:rPr kumimoji="1" lang="ja-JP" altLang="en-US" sz="1100" dirty="0"/>
                        <a:t>、</a:t>
                      </a:r>
                      <a:r>
                        <a:rPr kumimoji="1" lang="en-US" altLang="ja-JP" sz="1100" dirty="0" err="1"/>
                        <a:t>Linkedln</a:t>
                      </a:r>
                      <a:r>
                        <a:rPr kumimoji="1" lang="ja-JP" altLang="en-US" sz="1100" dirty="0"/>
                        <a:t>など</a:t>
                      </a:r>
                    </a:p>
                  </a:txBody>
                  <a:tcPr marL="73501" marR="73501" marT="36751" marB="3675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1FEA7D2E-E40B-417A-A825-478B0B51A3FF}"/>
              </a:ext>
            </a:extLst>
          </p:cNvPr>
          <p:cNvSpPr txBox="1"/>
          <p:nvPr/>
        </p:nvSpPr>
        <p:spPr>
          <a:xfrm>
            <a:off x="3692486" y="6320064"/>
            <a:ext cx="5197928" cy="32601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出典：総務省「社会課題解決のための新たな</a:t>
            </a:r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ICT</a:t>
            </a:r>
            <a:r>
              <a:rPr lang="ja-JP" altLang="en-US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サービス・技術への人々の意識に関する調査研究」</a:t>
            </a:r>
            <a:endParaRPr lang="en-US" altLang="ja-JP" sz="9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" name="図 3" descr="network_people_conne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4213344"/>
            <a:ext cx="3489470" cy="246800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531600" y="1333856"/>
            <a:ext cx="4570482" cy="369332"/>
          </a:xfrm>
          <a:prstGeom prst="rect">
            <a:avLst/>
          </a:prstGeom>
          <a:solidFill>
            <a:srgbClr val="A7114A"/>
          </a:solidFill>
        </p:spPr>
        <p:txBody>
          <a:bodyPr wrap="none">
            <a:spAutoFit/>
          </a:bodyPr>
          <a:lstStyle/>
          <a:p>
            <a:r>
              <a:rPr lang="ja-JP" altLang="ja-JP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ソーシャル</a:t>
            </a:r>
            <a:r>
              <a:rPr lang="ja-JP" altLang="en-US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ja-JP" altLang="ja-JP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ネットワーキング</a:t>
            </a:r>
            <a:r>
              <a:rPr lang="ja-JP" altLang="en-US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ja-JP" altLang="ja-JP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サービス</a:t>
            </a:r>
            <a:endParaRPr lang="en-US" altLang="ja-JP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6" name="図 25" descr="downloa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4" y="3064251"/>
            <a:ext cx="999241" cy="999241"/>
          </a:xfrm>
          <a:prstGeom prst="rect">
            <a:avLst/>
          </a:prstGeom>
        </p:spPr>
      </p:pic>
      <p:pic>
        <p:nvPicPr>
          <p:cNvPr id="6" name="図 5" descr="ja0004cusa01065_00youtubescej00000_banne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25" y="3174778"/>
            <a:ext cx="2514949" cy="805570"/>
          </a:xfrm>
          <a:prstGeom prst="rect">
            <a:avLst/>
          </a:prstGeom>
        </p:spPr>
      </p:pic>
      <p:pic>
        <p:nvPicPr>
          <p:cNvPr id="7" name="図 6" descr="downloa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30" y="3075478"/>
            <a:ext cx="911922" cy="911922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="" xmlns:a16="http://schemas.microsoft.com/office/drawing/2014/main" id="{1FEA7D2E-E40B-417A-A825-478B0B51A3FF}"/>
              </a:ext>
            </a:extLst>
          </p:cNvPr>
          <p:cNvSpPr txBox="1"/>
          <p:nvPr/>
        </p:nvSpPr>
        <p:spPr>
          <a:xfrm>
            <a:off x="801080" y="947500"/>
            <a:ext cx="2727282" cy="70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en-US" altLang="ja-JP" sz="96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SNS</a:t>
            </a:r>
            <a:endParaRPr lang="en-US" altLang="ja-JP" sz="9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504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AE3B383E-A8AA-406C-B7A9-CA98904F5963}"/>
              </a:ext>
            </a:extLst>
          </p:cNvPr>
          <p:cNvSpPr/>
          <p:nvPr/>
        </p:nvSpPr>
        <p:spPr>
          <a:xfrm>
            <a:off x="-49561" y="5395951"/>
            <a:ext cx="9274098" cy="1505415"/>
          </a:xfrm>
          <a:prstGeom prst="rect">
            <a:avLst/>
          </a:prstGeom>
          <a:solidFill>
            <a:srgbClr val="A7114A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４－２　ネット上に溢れかえる不確かな情報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88F99930-21B3-4287-9BD2-F42B45638F16}"/>
              </a:ext>
            </a:extLst>
          </p:cNvPr>
          <p:cNvSpPr txBox="1"/>
          <p:nvPr/>
        </p:nvSpPr>
        <p:spPr>
          <a:xfrm>
            <a:off x="3117343" y="3504359"/>
            <a:ext cx="5129892" cy="53522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400" b="0">
                <a:solidFill>
                  <a:srgbClr val="A7114A"/>
                </a:solidFill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トイレットペーパーがなくなるらしい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="" xmlns:a16="http://schemas.microsoft.com/office/drawing/2014/main" id="{1A4EFDE1-290D-4798-9C31-EC3EAD847A94}"/>
              </a:ext>
            </a:extLst>
          </p:cNvPr>
          <p:cNvGrpSpPr/>
          <p:nvPr/>
        </p:nvGrpSpPr>
        <p:grpSpPr>
          <a:xfrm>
            <a:off x="269534" y="814304"/>
            <a:ext cx="7253516" cy="937679"/>
            <a:chOff x="696229" y="1635620"/>
            <a:chExt cx="7253516" cy="937679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="" xmlns:a16="http://schemas.microsoft.com/office/drawing/2014/main" id="{FF77BA5D-4C3C-429E-88FF-6B2A2FC485E4}"/>
                </a:ext>
              </a:extLst>
            </p:cNvPr>
            <p:cNvSpPr txBox="1"/>
            <p:nvPr/>
          </p:nvSpPr>
          <p:spPr>
            <a:xfrm>
              <a:off x="696229" y="1635620"/>
              <a:ext cx="7253516" cy="463688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6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特に</a:t>
              </a:r>
              <a:r>
                <a:rPr lang="en-US" altLang="ja-JP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SNS</a:t>
              </a:r>
              <a:r>
                <a:rPr lang="ja-JP" altLang="ja-JP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の場合は、誰もが</a:t>
              </a:r>
              <a:r>
                <a:rPr lang="ja-JP" altLang="en-US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容易</a:t>
              </a:r>
              <a:r>
                <a:rPr lang="ja-JP" altLang="ja-JP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に情報発信できることから</a:t>
              </a:r>
              <a:endPara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="" xmlns:a16="http://schemas.microsoft.com/office/drawing/2014/main" id="{A83BAF14-CBB3-4130-B242-B3A1D7C41C38}"/>
                </a:ext>
              </a:extLst>
            </p:cNvPr>
            <p:cNvSpPr txBox="1"/>
            <p:nvPr/>
          </p:nvSpPr>
          <p:spPr>
            <a:xfrm>
              <a:off x="696229" y="2109611"/>
              <a:ext cx="7253516" cy="463688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6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ja-JP" sz="2800" b="1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正しくない情報</a:t>
              </a:r>
              <a:r>
                <a:rPr lang="ja-JP" altLang="ja-JP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もたくさん。</a:t>
              </a:r>
              <a:endPara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="" xmlns:a16="http://schemas.microsoft.com/office/drawing/2014/main" id="{7365A767-4B92-4456-8601-7CE62C4D2D2C}"/>
              </a:ext>
            </a:extLst>
          </p:cNvPr>
          <p:cNvGrpSpPr/>
          <p:nvPr/>
        </p:nvGrpSpPr>
        <p:grpSpPr>
          <a:xfrm>
            <a:off x="257323" y="1913600"/>
            <a:ext cx="7253516" cy="937681"/>
            <a:chOff x="696229" y="2583602"/>
            <a:chExt cx="7253516" cy="937681"/>
          </a:xfrm>
        </p:grpSpPr>
        <p:sp>
          <p:nvSpPr>
            <p:cNvPr id="59" name="テキスト ボックス 58">
              <a:extLst>
                <a:ext uri="{FF2B5EF4-FFF2-40B4-BE49-F238E27FC236}">
                  <a16:creationId xmlns="" xmlns:a16="http://schemas.microsoft.com/office/drawing/2014/main" id="{1F55F015-AF4C-4AED-ABBC-F8D6048A9012}"/>
                </a:ext>
              </a:extLst>
            </p:cNvPr>
            <p:cNvSpPr txBox="1"/>
            <p:nvPr/>
          </p:nvSpPr>
          <p:spPr>
            <a:xfrm>
              <a:off x="696229" y="2583602"/>
              <a:ext cx="7253516" cy="463688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6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endPara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="" xmlns:a16="http://schemas.microsoft.com/office/drawing/2014/main" id="{E20B3658-B1EF-4DC9-ABB8-3DD7A7B2D6A8}"/>
                </a:ext>
              </a:extLst>
            </p:cNvPr>
            <p:cNvSpPr txBox="1"/>
            <p:nvPr/>
          </p:nvSpPr>
          <p:spPr>
            <a:xfrm>
              <a:off x="696229" y="3057595"/>
              <a:ext cx="7253516" cy="463688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6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endPara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="" xmlns:a16="http://schemas.microsoft.com/office/drawing/2014/main" id="{84BF3748-4769-498F-9336-802F379E7F35}"/>
              </a:ext>
            </a:extLst>
          </p:cNvPr>
          <p:cNvSpPr txBox="1"/>
          <p:nvPr/>
        </p:nvSpPr>
        <p:spPr>
          <a:xfrm>
            <a:off x="887968" y="2375953"/>
            <a:ext cx="3932760" cy="46368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400" b="0">
                <a:solidFill>
                  <a:srgbClr val="A7114A"/>
                </a:solidFill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〇〇を飲むとウイルスに感染しないみたいだよ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2689134" y="3301812"/>
            <a:ext cx="6103559" cy="907164"/>
          </a:xfrm>
          <a:prstGeom prst="wedgeRoundRectCallout">
            <a:avLst>
              <a:gd name="adj1" fmla="val -393"/>
              <a:gd name="adj2" fmla="val 74824"/>
              <a:gd name="adj3" fmla="val 16667"/>
            </a:avLst>
          </a:prstGeom>
          <a:noFill/>
          <a:ln w="19050" cmpd="sng">
            <a:solidFill>
              <a:srgbClr val="A7114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238885" y="2135919"/>
            <a:ext cx="5157066" cy="907164"/>
          </a:xfrm>
          <a:prstGeom prst="wedgeRoundRectCallout">
            <a:avLst>
              <a:gd name="adj1" fmla="val -41275"/>
              <a:gd name="adj2" fmla="val 83405"/>
              <a:gd name="adj3" fmla="val 16667"/>
            </a:avLst>
          </a:prstGeom>
          <a:noFill/>
          <a:ln w="3810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情報過多で苦しむ人のイラスト">
            <a:extLst>
              <a:ext uri="{FF2B5EF4-FFF2-40B4-BE49-F238E27FC236}">
                <a16:creationId xmlns="" xmlns:a16="http://schemas.microsoft.com/office/drawing/2014/main" id="{7C291808-6A9A-4013-A8C7-E2400B53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66" y="3467191"/>
            <a:ext cx="2487086" cy="224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net_sns_iyagarase_wo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96" y="-216829"/>
            <a:ext cx="3751175" cy="351776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567681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20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目にした情報を鵜呑み</a:t>
            </a:r>
            <a:r>
              <a:rPr lang="ja-JP" altLang="en-US" sz="20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しない。</a:t>
            </a:r>
            <a:endParaRPr lang="en-US" altLang="ja-JP" sz="2000" b="1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ja-JP" sz="20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正確性が判断できない場合は安易に情報を投稿・拡散しない</a:t>
            </a:r>
            <a:r>
              <a:rPr lang="ja-JP" altLang="en-US" sz="20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！</a:t>
            </a:r>
            <a:endParaRPr lang="ja-JP" altLang="ja-JP" sz="2000" b="1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ja-JP" altLang="ja-JP" sz="2000" b="1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8" name="図 17" descr="news_fake_dem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7" y="3773032"/>
            <a:ext cx="2334250" cy="22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6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４－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３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【事例】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トイレットペーパーが品薄に</a:t>
            </a:r>
            <a:endParaRPr lang="ja-JP" altLang="ja-JP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="" xmlns:a16="http://schemas.microsoft.com/office/drawing/2014/main" id="{302962B1-27CD-4A65-BA2B-3FA192C774F7}"/>
              </a:ext>
            </a:extLst>
          </p:cNvPr>
          <p:cNvSpPr/>
          <p:nvPr/>
        </p:nvSpPr>
        <p:spPr>
          <a:xfrm>
            <a:off x="1988633" y="2255024"/>
            <a:ext cx="3586975" cy="1393903"/>
          </a:xfrm>
          <a:prstGeom prst="rect">
            <a:avLst/>
          </a:prstGeom>
          <a:noFill/>
          <a:ln>
            <a:solidFill>
              <a:srgbClr val="A71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="" xmlns:a16="http://schemas.microsoft.com/office/drawing/2014/main" id="{09EB7150-D169-49C7-BB22-6867C94096A1}"/>
              </a:ext>
            </a:extLst>
          </p:cNvPr>
          <p:cNvSpPr txBox="1"/>
          <p:nvPr/>
        </p:nvSpPr>
        <p:spPr>
          <a:xfrm>
            <a:off x="399594" y="2373788"/>
            <a:ext cx="942935" cy="28210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r>
              <a:rPr lang="ja-JP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２</a:t>
            </a:r>
            <a:r>
              <a:rPr lang="ja-JP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lang="ja-JP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２７</a:t>
            </a:r>
            <a:r>
              <a:rPr lang="ja-JP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日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="" xmlns:a16="http://schemas.microsoft.com/office/drawing/2014/main" id="{9601F5DB-BE6F-4215-8744-5CE4F1749426}"/>
              </a:ext>
            </a:extLst>
          </p:cNvPr>
          <p:cNvSpPr txBox="1"/>
          <p:nvPr/>
        </p:nvSpPr>
        <p:spPr>
          <a:xfrm>
            <a:off x="1978379" y="3736222"/>
            <a:ext cx="2048451" cy="30781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r>
              <a:rPr lang="ja-JP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デマを否定する投稿が</a:t>
            </a:r>
            <a:r>
              <a:rPr lang="ja-JP" altLang="ja-JP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急増</a:t>
            </a:r>
          </a:p>
        </p:txBody>
      </p:sp>
      <p:pic>
        <p:nvPicPr>
          <p:cNvPr id="115" name="Picture 2" descr="トイレットペーパー、清掃用品…… コロナ禍で再び広がる品不足 ...">
            <a:extLst>
              <a:ext uri="{FF2B5EF4-FFF2-40B4-BE49-F238E27FC236}">
                <a16:creationId xmlns="" xmlns:a16="http://schemas.microsoft.com/office/drawing/2014/main" id="{78DA3E30-6014-4491-9954-CA3B170A6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4449" y="3298406"/>
            <a:ext cx="1835320" cy="13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デマ拡散でトイレ紙品薄 新型肺炎で県内 買いだめ相次ぐ｜北日本新聞 ...">
            <a:extLst>
              <a:ext uri="{FF2B5EF4-FFF2-40B4-BE49-F238E27FC236}">
                <a16:creationId xmlns="" xmlns:a16="http://schemas.microsoft.com/office/drawing/2014/main" id="{8C8C8347-7518-4DF8-B01B-4C959303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129" y="2108929"/>
            <a:ext cx="1840329" cy="113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news_wideshow_seriou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75" y="3432097"/>
            <a:ext cx="2626844" cy="1379093"/>
          </a:xfrm>
          <a:prstGeom prst="rect">
            <a:avLst/>
          </a:prstGeom>
        </p:spPr>
      </p:pic>
      <p:sp>
        <p:nvSpPr>
          <p:cNvPr id="32" name="下矢印 31"/>
          <p:cNvSpPr/>
          <p:nvPr/>
        </p:nvSpPr>
        <p:spPr>
          <a:xfrm>
            <a:off x="-629909" y="2587364"/>
            <a:ext cx="299177" cy="26864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99594" y="2050054"/>
            <a:ext cx="16042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令和２年</a:t>
            </a: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lang="en-US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2020</a:t>
            </a: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年）</a:t>
            </a:r>
            <a:endParaRPr lang="ja-JP" altLang="ja-JP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85548" y="6401639"/>
            <a:ext cx="3240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トイレットペーパーが品薄に</a:t>
            </a:r>
            <a:endParaRPr lang="ja-JP" altLang="ja-JP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957659" y="4406811"/>
            <a:ext cx="2230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夕方以降のニュースサイト等</a:t>
            </a:r>
            <a:endParaRPr lang="en-US" altLang="ja-JP" sz="1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ja-JP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で取り上げられ始める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994830" y="6017544"/>
            <a:ext cx="3878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デマを否定するリツイート数は累計</a:t>
            </a:r>
            <a:r>
              <a:rPr lang="ja-JP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３０</a:t>
            </a:r>
            <a:r>
              <a:rPr lang="ja-JP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万を突破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06565" y="3746138"/>
            <a:ext cx="8643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１</a:t>
            </a:r>
            <a:r>
              <a:rPr lang="ja-JP" altLang="en-US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４</a:t>
            </a:r>
            <a:r>
              <a:rPr lang="ja-JP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時過ぎ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565488" y="2773504"/>
            <a:ext cx="8643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050" dirty="0">
                <a:latin typeface="Yu Gothic" panose="020B0400000000000000" pitchFamily="34" charset="-128"/>
                <a:ea typeface="Yu Gothic" panose="020B0400000000000000" pitchFamily="34" charset="-128"/>
              </a:rPr>
              <a:t>１０時過ぎ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981420" y="2110626"/>
            <a:ext cx="466794" cy="261610"/>
          </a:xfrm>
          <a:prstGeom prst="rect">
            <a:avLst/>
          </a:prstGeom>
          <a:solidFill>
            <a:srgbClr val="7F7F7F"/>
          </a:solidFill>
        </p:spPr>
        <p:txBody>
          <a:bodyPr wrap="none">
            <a:spAutoFit/>
          </a:bodyPr>
          <a:lstStyle/>
          <a:p>
            <a:r>
              <a:rPr lang="ja-JP" altLang="ja-JP" sz="11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投稿</a:t>
            </a:r>
            <a:endParaRPr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82342" y="1285386"/>
            <a:ext cx="8022682" cy="60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不正確な情報やデマが広がる理由は、必ずしも悪意によるものとは限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らない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実際に起きている現象や善意により、デマを否定する投稿なども拡散の要因。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399594" y="1139155"/>
            <a:ext cx="8304206" cy="880455"/>
          </a:xfrm>
          <a:prstGeom prst="rect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55276" y="862263"/>
            <a:ext cx="133882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　ポイント</a:t>
            </a:r>
          </a:p>
        </p:txBody>
      </p:sp>
      <p:pic>
        <p:nvPicPr>
          <p:cNvPr id="41" name="図 40" descr="mark_manpu12_hiramek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562">
            <a:off x="153448" y="664246"/>
            <a:ext cx="469620" cy="617921"/>
          </a:xfrm>
          <a:prstGeom prst="rect">
            <a:avLst/>
          </a:prstGeom>
        </p:spPr>
      </p:pic>
      <p:pic>
        <p:nvPicPr>
          <p:cNvPr id="19" name="図 18" descr="IMG_E525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91" y="2416097"/>
            <a:ext cx="3390529" cy="1133708"/>
          </a:xfrm>
          <a:prstGeom prst="rect">
            <a:avLst/>
          </a:prstGeom>
        </p:spPr>
      </p:pic>
      <p:sp>
        <p:nvSpPr>
          <p:cNvPr id="16" name="円/楕円 15"/>
          <p:cNvSpPr/>
          <p:nvPr/>
        </p:nvSpPr>
        <p:spPr>
          <a:xfrm>
            <a:off x="2224050" y="2490439"/>
            <a:ext cx="495608" cy="489413"/>
          </a:xfrm>
          <a:prstGeom prst="ellipse">
            <a:avLst/>
          </a:prstGeom>
          <a:solidFill>
            <a:srgbClr val="07AF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 useBgFill="1">
        <p:nvSpPr>
          <p:cNvPr id="20" name="正方形/長方形 19"/>
          <p:cNvSpPr/>
          <p:nvPr/>
        </p:nvSpPr>
        <p:spPr>
          <a:xfrm>
            <a:off x="2814534" y="2457552"/>
            <a:ext cx="890149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900" b="1" dirty="0"/>
              <a:t>たんいほしい</a:t>
            </a:r>
          </a:p>
        </p:txBody>
      </p:sp>
      <p:sp useBgFill="1">
        <p:nvSpPr>
          <p:cNvPr id="9" name="正方形/長方形 8"/>
          <p:cNvSpPr/>
          <p:nvPr/>
        </p:nvSpPr>
        <p:spPr>
          <a:xfrm>
            <a:off x="2781608" y="2688556"/>
            <a:ext cx="2496636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ja-JP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新型コロナの影響でトイレットペーパーが中国から輸入できず、品切れになる</a:t>
            </a:r>
            <a:r>
              <a:rPr lang="ja-JP" altLang="en-US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US" altLang="ja-JP" sz="1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 useBgFill="1">
        <p:nvSpPr>
          <p:cNvPr id="44" name="正方形/長方形 43"/>
          <p:cNvSpPr/>
          <p:nvPr/>
        </p:nvSpPr>
        <p:spPr>
          <a:xfrm>
            <a:off x="3661894" y="2400266"/>
            <a:ext cx="648537" cy="2616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en-US" altLang="ja-JP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Tani</a:t>
            </a:r>
            <a:r>
              <a:rPr lang="is-IS" altLang="ja-JP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n-US" altLang="ja-JP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46" name="正方形/長方形 45"/>
          <p:cNvSpPr/>
          <p:nvPr/>
        </p:nvSpPr>
        <p:spPr>
          <a:xfrm>
            <a:off x="3706632" y="3182383"/>
            <a:ext cx="6485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 useBgFill="1">
        <p:nvSpPr>
          <p:cNvPr id="47" name="正方形/長方形 46"/>
          <p:cNvSpPr/>
          <p:nvPr/>
        </p:nvSpPr>
        <p:spPr>
          <a:xfrm>
            <a:off x="3111901" y="3182383"/>
            <a:ext cx="2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</a:p>
        </p:txBody>
      </p:sp>
      <p:sp useBgFill="1">
        <p:nvSpPr>
          <p:cNvPr id="48" name="正方形/長方形 47"/>
          <p:cNvSpPr/>
          <p:nvPr/>
        </p:nvSpPr>
        <p:spPr>
          <a:xfrm>
            <a:off x="4604925" y="3182383"/>
            <a:ext cx="3511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rgbClr val="D6004C"/>
                </a:solidFill>
              </a:rPr>
              <a:t>3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67414" y="2552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FFFF"/>
                </a:solidFill>
              </a:rPr>
              <a:t>単</a:t>
            </a:r>
          </a:p>
        </p:txBody>
      </p:sp>
      <p:sp useBgFill="1">
        <p:nvSpPr>
          <p:cNvPr id="49" name="正方形/長方形 48"/>
          <p:cNvSpPr/>
          <p:nvPr/>
        </p:nvSpPr>
        <p:spPr>
          <a:xfrm>
            <a:off x="4691006" y="2405503"/>
            <a:ext cx="344977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</a:t>
            </a:r>
          </a:p>
        </p:txBody>
      </p:sp>
      <p:cxnSp>
        <p:nvCxnSpPr>
          <p:cNvPr id="29" name="直線矢印コネクタ 28"/>
          <p:cNvCxnSpPr>
            <a:stCxn id="88" idx="2"/>
          </p:cNvCxnSpPr>
          <p:nvPr/>
        </p:nvCxnSpPr>
        <p:spPr>
          <a:xfrm>
            <a:off x="3002605" y="4044034"/>
            <a:ext cx="0" cy="397868"/>
          </a:xfrm>
          <a:prstGeom prst="straightConnector1">
            <a:avLst/>
          </a:prstGeom>
          <a:ln w="19050" cmpd="sng">
            <a:solidFill>
              <a:srgbClr val="7F7F7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図 54" descr="IMG_E525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81" y="4980879"/>
            <a:ext cx="3390529" cy="1133708"/>
          </a:xfrm>
          <a:prstGeom prst="rect">
            <a:avLst/>
          </a:prstGeom>
        </p:spPr>
      </p:pic>
      <p:sp>
        <p:nvSpPr>
          <p:cNvPr id="56" name="円/楕円 55"/>
          <p:cNvSpPr/>
          <p:nvPr/>
        </p:nvSpPr>
        <p:spPr>
          <a:xfrm>
            <a:off x="2236440" y="5055221"/>
            <a:ext cx="495608" cy="4894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 useBgFill="1">
        <p:nvSpPr>
          <p:cNvPr id="57" name="正方形/長方形 56"/>
          <p:cNvSpPr/>
          <p:nvPr/>
        </p:nvSpPr>
        <p:spPr>
          <a:xfrm>
            <a:off x="3752123" y="4990346"/>
            <a:ext cx="648537" cy="2616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en-US" altLang="ja-JP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oka</a:t>
            </a:r>
            <a:r>
              <a:rPr lang="is-IS" altLang="ja-JP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n-US" altLang="ja-JP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60" name="正方形/長方形 59"/>
          <p:cNvSpPr/>
          <p:nvPr/>
        </p:nvSpPr>
        <p:spPr>
          <a:xfrm>
            <a:off x="4565807" y="5815311"/>
            <a:ext cx="613317" cy="19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ja-JP" sz="1100" dirty="0">
                <a:solidFill>
                  <a:srgbClr val="D6004C"/>
                </a:solidFill>
              </a:rPr>
              <a:t>317.4K</a:t>
            </a:r>
          </a:p>
        </p:txBody>
      </p:sp>
      <p:sp useBgFill="1">
        <p:nvSpPr>
          <p:cNvPr id="62" name="正方形/長方形 61"/>
          <p:cNvSpPr/>
          <p:nvPr/>
        </p:nvSpPr>
        <p:spPr>
          <a:xfrm>
            <a:off x="4704047" y="4997556"/>
            <a:ext cx="344977" cy="2769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</a:t>
            </a:r>
          </a:p>
        </p:txBody>
      </p:sp>
      <p:pic>
        <p:nvPicPr>
          <p:cNvPr id="3" name="図 2" descr="oil_shock_kaishime_toiletpap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17" y="4357335"/>
            <a:ext cx="2895005" cy="2451104"/>
          </a:xfrm>
          <a:prstGeom prst="rect">
            <a:avLst/>
          </a:prstGeom>
        </p:spPr>
      </p:pic>
      <p:sp useBgFill="1">
        <p:nvSpPr>
          <p:cNvPr id="64" name="正方形/長方形 63"/>
          <p:cNvSpPr/>
          <p:nvPr/>
        </p:nvSpPr>
        <p:spPr>
          <a:xfrm>
            <a:off x="2793998" y="5290507"/>
            <a:ext cx="2496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トイレットペーパー</a:t>
            </a:r>
            <a:r>
              <a:rPr lang="ja-JP" altLang="en-US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は無くなりません！デマに煽られないで！！！！！！</a:t>
            </a:r>
            <a:endParaRPr lang="en-US" altLang="ja-JP" sz="1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 useBgFill="1">
        <p:nvSpPr>
          <p:cNvPr id="65" name="正方形/長方形 64"/>
          <p:cNvSpPr/>
          <p:nvPr/>
        </p:nvSpPr>
        <p:spPr>
          <a:xfrm>
            <a:off x="2826924" y="5040917"/>
            <a:ext cx="890149" cy="2308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900" b="1" dirty="0"/>
              <a:t>おなかすいた</a:t>
            </a:r>
          </a:p>
        </p:txBody>
      </p:sp>
      <p:pic>
        <p:nvPicPr>
          <p:cNvPr id="34" name="図 33" descr="onigiri_um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78" y="5123366"/>
            <a:ext cx="398316" cy="364459"/>
          </a:xfrm>
          <a:prstGeom prst="rect">
            <a:avLst/>
          </a:prstGeom>
        </p:spPr>
      </p:pic>
      <p:sp>
        <p:nvSpPr>
          <p:cNvPr id="67" name="角丸四角形吹き出し 66"/>
          <p:cNvSpPr/>
          <p:nvPr/>
        </p:nvSpPr>
        <p:spPr>
          <a:xfrm>
            <a:off x="5680283" y="2519120"/>
            <a:ext cx="1090986" cy="903614"/>
          </a:xfrm>
          <a:prstGeom prst="wedgeRoundRectCallout">
            <a:avLst>
              <a:gd name="adj1" fmla="val -65026"/>
              <a:gd name="adj2" fmla="val -40709"/>
              <a:gd name="adj3" fmla="val 16667"/>
            </a:avLst>
          </a:prstGeom>
          <a:solidFill>
            <a:srgbClr val="FFFFFF"/>
          </a:solidFill>
          <a:ln w="1270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705710" y="2597834"/>
            <a:ext cx="1245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05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実は</a:t>
            </a:r>
            <a:r>
              <a:rPr lang="ja-JP" altLang="en-US" sz="105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endParaRPr lang="en-US" altLang="ja-JP" sz="105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ja-JP" sz="105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この投稿は</a:t>
            </a:r>
            <a:endParaRPr lang="en-US" altLang="ja-JP" sz="105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ja-JP" sz="105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全く拡散されて</a:t>
            </a:r>
            <a:endParaRPr lang="en-US" altLang="ja-JP" sz="105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ja-JP" sz="105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いな</a:t>
            </a:r>
            <a:r>
              <a:rPr lang="ja-JP" altLang="en-US" sz="105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かった。</a:t>
            </a:r>
            <a:endParaRPr lang="ja-JP" altLang="en-US" sz="1050" dirty="0">
              <a:solidFill>
                <a:srgbClr val="A7114A"/>
              </a:solidFill>
            </a:endParaRPr>
          </a:p>
        </p:txBody>
      </p:sp>
      <p:pic>
        <p:nvPicPr>
          <p:cNvPr id="35" name="図 34" descr="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76" y="5773851"/>
            <a:ext cx="246539" cy="252273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="" xmlns:a16="http://schemas.microsoft.com/office/drawing/2014/main" id="{302962B1-27CD-4A65-BA2B-3FA192C774F7}"/>
              </a:ext>
            </a:extLst>
          </p:cNvPr>
          <p:cNvSpPr/>
          <p:nvPr/>
        </p:nvSpPr>
        <p:spPr>
          <a:xfrm>
            <a:off x="2001023" y="4956098"/>
            <a:ext cx="3586975" cy="1071756"/>
          </a:xfrm>
          <a:prstGeom prst="rect">
            <a:avLst/>
          </a:prstGeom>
          <a:noFill/>
          <a:ln>
            <a:solidFill>
              <a:srgbClr val="A71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下矢印 70"/>
          <p:cNvSpPr/>
          <p:nvPr/>
        </p:nvSpPr>
        <p:spPr>
          <a:xfrm>
            <a:off x="968345" y="4119757"/>
            <a:ext cx="299177" cy="62438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="" xmlns:a16="http://schemas.microsoft.com/office/drawing/2014/main" id="{09EB7150-D169-49C7-BB22-6867C94096A1}"/>
              </a:ext>
            </a:extLst>
          </p:cNvPr>
          <p:cNvSpPr txBox="1"/>
          <p:nvPr/>
        </p:nvSpPr>
        <p:spPr>
          <a:xfrm>
            <a:off x="399594" y="4938568"/>
            <a:ext cx="942935" cy="28210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r>
              <a:rPr lang="ja-JP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２</a:t>
            </a:r>
            <a:r>
              <a:rPr lang="ja-JP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lang="ja-JP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２</a:t>
            </a: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８</a:t>
            </a:r>
            <a:r>
              <a:rPr lang="ja-JP" altLang="ja-JP" sz="1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115687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8D962047-2C4A-104A-BF2C-C885B1563A65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４－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４　</a:t>
            </a:r>
            <a:r>
              <a:rPr lang="en-US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SNS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等の情報の取捨選択について</a:t>
            </a:r>
            <a:endParaRPr lang="ja-JP" altLang="ja-JP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93C3F3BD-FD73-3E45-A955-995E4B9CE98F}"/>
              </a:ext>
            </a:extLst>
          </p:cNvPr>
          <p:cNvSpPr txBox="1"/>
          <p:nvPr/>
        </p:nvSpPr>
        <p:spPr>
          <a:xfrm>
            <a:off x="3590444" y="2313006"/>
            <a:ext cx="5470678" cy="8306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他の発信者情報や信頼できる情報媒体</a:t>
            </a:r>
            <a:endParaRPr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（本や新聞、テレビなど）からも情報を収集し、</a:t>
            </a:r>
            <a:endParaRPr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自分の頭でその情報は正しいのか検証。</a:t>
            </a:r>
            <a:endParaRPr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10AFA86C-7036-C949-9857-71CD901AD02E}"/>
              </a:ext>
            </a:extLst>
          </p:cNvPr>
          <p:cNvSpPr txBox="1"/>
          <p:nvPr/>
        </p:nvSpPr>
        <p:spPr>
          <a:xfrm>
            <a:off x="299063" y="1304725"/>
            <a:ext cx="8486991" cy="502502"/>
          </a:xfrm>
          <a:prstGeom prst="rect">
            <a:avLst/>
          </a:prstGeom>
          <a:noFill/>
          <a:ln w="12700" cmpd="sng">
            <a:solidFill>
              <a:srgbClr val="7F7F7F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　</a:t>
            </a: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１つの情報だけを鵜呑みにせず、複数の情報から判断する</a:t>
            </a:r>
            <a:endParaRPr lang="ja-JP" altLang="ja-JP" sz="2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F892B197-5645-3E4A-97E6-8BEED8D7C4AA}"/>
              </a:ext>
            </a:extLst>
          </p:cNvPr>
          <p:cNvSpPr txBox="1"/>
          <p:nvPr/>
        </p:nvSpPr>
        <p:spPr>
          <a:xfrm>
            <a:off x="247343" y="5197632"/>
            <a:ext cx="7253516" cy="8306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発信者の立場によって、考え方も異なるため、情報の質や内容が変わる。</a:t>
            </a:r>
            <a:endParaRPr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発信者がどんな立場で発言しているのかを理解し、客観的な判断をしよう！</a:t>
            </a:r>
            <a:endParaRPr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" name="図 4" descr="website_ne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6" y="1904915"/>
            <a:ext cx="1948324" cy="1972986"/>
          </a:xfrm>
          <a:prstGeom prst="rect">
            <a:avLst/>
          </a:prstGeom>
        </p:spPr>
      </p:pic>
      <p:pic>
        <p:nvPicPr>
          <p:cNvPr id="12" name="図 11" descr="news_fake_dem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27" y="-346725"/>
            <a:ext cx="2334250" cy="2235044"/>
          </a:xfrm>
          <a:prstGeom prst="rect">
            <a:avLst/>
          </a:prstGeom>
        </p:spPr>
      </p:pic>
      <p:pic>
        <p:nvPicPr>
          <p:cNvPr id="2" name="図 1" descr="sns_happy_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46" y="2171818"/>
            <a:ext cx="2390703" cy="225788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29600" y="818987"/>
            <a:ext cx="133882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　ポイント</a:t>
            </a:r>
          </a:p>
        </p:txBody>
      </p:sp>
      <p:pic>
        <p:nvPicPr>
          <p:cNvPr id="16" name="図 15" descr="mark_manpu12_hiramek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562">
            <a:off x="127772" y="620970"/>
            <a:ext cx="469620" cy="61792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1A50A15B-6F95-784F-AC56-933CD3C2473F}"/>
              </a:ext>
            </a:extLst>
          </p:cNvPr>
          <p:cNvSpPr txBox="1"/>
          <p:nvPr/>
        </p:nvSpPr>
        <p:spPr>
          <a:xfrm>
            <a:off x="391768" y="4375205"/>
            <a:ext cx="7820353" cy="503088"/>
          </a:xfrm>
          <a:prstGeom prst="rect">
            <a:avLst/>
          </a:prstGeom>
          <a:noFill/>
          <a:ln w="12700" cmpd="sng">
            <a:solidFill>
              <a:srgbClr val="7F7F7F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　情報を発信する者の立場を考える</a:t>
            </a:r>
            <a:endParaRPr lang="en-US" altLang="ja-JP" sz="2000" b="1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図 5" descr="factcheck_woma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79" y="4361366"/>
            <a:ext cx="2794621" cy="2540000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281720" y="1301800"/>
            <a:ext cx="486475" cy="492443"/>
          </a:xfrm>
          <a:prstGeom prst="rect">
            <a:avLst/>
          </a:prstGeom>
          <a:solidFill>
            <a:srgbClr val="7F7F7F"/>
          </a:solidFill>
          <a:ln w="28575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solidFill>
                  <a:srgbClr val="FFFFFF"/>
                </a:solidFill>
              </a:rPr>
              <a:t>１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81720" y="4380776"/>
            <a:ext cx="486475" cy="492443"/>
          </a:xfrm>
          <a:prstGeom prst="rect">
            <a:avLst/>
          </a:prstGeom>
          <a:solidFill>
            <a:srgbClr val="7F7F7F"/>
          </a:solidFill>
          <a:ln w="28575" cmpd="sng"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solidFill>
                  <a:srgbClr val="FFFFFF"/>
                </a:solidFill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1995461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４－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５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SNS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などソーシャルメディアでの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情報発信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について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="" xmlns:a16="http://schemas.microsoft.com/office/drawing/2014/main" id="{302962B1-27CD-4A65-BA2B-3FA192C774F7}"/>
              </a:ext>
            </a:extLst>
          </p:cNvPr>
          <p:cNvSpPr/>
          <p:nvPr/>
        </p:nvSpPr>
        <p:spPr>
          <a:xfrm>
            <a:off x="378827" y="885297"/>
            <a:ext cx="8460373" cy="18927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="" xmlns:a16="http://schemas.microsoft.com/office/drawing/2014/main" id="{B6F35171-C4E8-48CC-A49D-E1E31CB70756}"/>
              </a:ext>
            </a:extLst>
          </p:cNvPr>
          <p:cNvSpPr txBox="1"/>
          <p:nvPr/>
        </p:nvSpPr>
        <p:spPr bwMode="white">
          <a:xfrm>
            <a:off x="2038355" y="953443"/>
            <a:ext cx="6202977" cy="17522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家族で</a:t>
            </a:r>
            <a:r>
              <a:rPr lang="en-US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泊４日の旅行に行</a:t>
            </a:r>
            <a:r>
              <a:rPr lang="ja-JP" altLang="en-US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き、</a:t>
            </a:r>
            <a:endParaRPr lang="en-US" altLang="ja-JP" sz="1400" b="0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旅行中「家族で３泊４日の旅行に行ってます！」</a:t>
            </a:r>
            <a:r>
              <a:rPr lang="ja-JP" altLang="en-US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</a:t>
            </a:r>
            <a:endParaRPr lang="en-US" altLang="ja-JP" sz="1400" b="0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公開範囲を制限せず、</a:t>
            </a:r>
            <a:r>
              <a:rPr lang="en-US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SNS</a:t>
            </a:r>
            <a:r>
              <a:rPr lang="ja-JP" altLang="en-US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何度か投稿。</a:t>
            </a:r>
            <a:endParaRPr lang="en-US" altLang="ja-JP" sz="1400" b="0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旅行から帰ってくると、家の中がぐちゃぐちゃ</a:t>
            </a:r>
            <a:r>
              <a:rPr lang="ja-JP" altLang="en-US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US" altLang="ja-JP" sz="1400" b="0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留守の間に</a:t>
            </a:r>
            <a:r>
              <a:rPr lang="ja-JP" altLang="ja-JP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空き巣</a:t>
            </a: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に入られて</a:t>
            </a:r>
            <a:r>
              <a:rPr lang="ja-JP" altLang="en-US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</a:t>
            </a: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た。</a:t>
            </a:r>
            <a:endParaRPr lang="en-US" altLang="ja-JP" sz="1400" b="0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自宅に誰もいないことを</a:t>
            </a:r>
            <a:r>
              <a:rPr lang="ja-JP" altLang="en-US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ＳＮＳの</a:t>
            </a: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投稿</a:t>
            </a:r>
            <a:r>
              <a:rPr lang="ja-JP" altLang="en-US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確認し</a:t>
            </a:r>
            <a:r>
              <a:rPr lang="ja-JP" altLang="en-US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た上</a:t>
            </a:r>
            <a:r>
              <a:rPr lang="ja-JP" altLang="ja-JP" sz="1400" b="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での犯行。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3A01BF06-9502-7142-A43C-76A56C90A290}"/>
              </a:ext>
            </a:extLst>
          </p:cNvPr>
          <p:cNvSpPr txBox="1"/>
          <p:nvPr/>
        </p:nvSpPr>
        <p:spPr>
          <a:xfrm>
            <a:off x="645861" y="4838884"/>
            <a:ext cx="4455677" cy="6486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２　</a:t>
            </a:r>
            <a:r>
              <a:rPr lang="ja-JP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投稿の内容やタイミングをぼかす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E3796870-411E-F84B-BEBA-467B0F9A3447}"/>
              </a:ext>
            </a:extLst>
          </p:cNvPr>
          <p:cNvSpPr txBox="1"/>
          <p:nvPr/>
        </p:nvSpPr>
        <p:spPr>
          <a:xfrm>
            <a:off x="615243" y="3856024"/>
            <a:ext cx="4455677" cy="6486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１　</a:t>
            </a:r>
            <a:r>
              <a:rPr lang="ja-JP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公開範囲を限定する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8DC251C4-16C9-2C40-8403-AC2CFC2185FC}"/>
              </a:ext>
            </a:extLst>
          </p:cNvPr>
          <p:cNvSpPr txBox="1"/>
          <p:nvPr/>
        </p:nvSpPr>
        <p:spPr>
          <a:xfrm>
            <a:off x="1142274" y="4347583"/>
            <a:ext cx="4067823" cy="54913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ja-JP" sz="14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SNS</a:t>
            </a:r>
            <a:r>
              <a:rPr lang="ja-JP" altLang="ja-JP" sz="14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で公開アカウントの設定を適切に活用</a:t>
            </a:r>
            <a:r>
              <a:rPr lang="ja-JP" altLang="en-US" sz="14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ja-JP" sz="14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許可した人だけが投稿を読める設定に</a:t>
            </a:r>
            <a:r>
              <a:rPr lang="ja-JP" altLang="en-US" sz="14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！</a:t>
            </a:r>
            <a:endParaRPr lang="ja-JP" altLang="ja-JP" sz="14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10000"/>
              </a:lnSpc>
            </a:pPr>
            <a:endParaRPr lang="ja-JP" altLang="ja-JP" sz="14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A77235FB-DF51-D743-9E87-596AC74033EC}"/>
              </a:ext>
            </a:extLst>
          </p:cNvPr>
          <p:cNvSpPr txBox="1"/>
          <p:nvPr/>
        </p:nvSpPr>
        <p:spPr>
          <a:xfrm>
            <a:off x="1185014" y="5312599"/>
            <a:ext cx="6441182" cy="54913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16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公開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時間を変更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、スタンプやぼかし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で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個人や場所が特定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されないように</a:t>
            </a:r>
            <a:endParaRPr lang="ja-JP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 descr="jiko_dorobou_wind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9" y="1043905"/>
            <a:ext cx="1218264" cy="1148214"/>
          </a:xfrm>
          <a:prstGeom prst="rect">
            <a:avLst/>
          </a:prstGeom>
        </p:spPr>
      </p:pic>
      <p:pic>
        <p:nvPicPr>
          <p:cNvPr id="6" name="図 5" descr="odekake_um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3" y="1135624"/>
            <a:ext cx="1612914" cy="1596785"/>
          </a:xfrm>
          <a:prstGeom prst="rect">
            <a:avLst/>
          </a:prstGeom>
        </p:spPr>
      </p:pic>
      <p:pic>
        <p:nvPicPr>
          <p:cNvPr id="3" name="図 2" descr="website_photo_sns_fr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80" y="709318"/>
            <a:ext cx="2330819" cy="253349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6173490"/>
            <a:ext cx="9144000" cy="702756"/>
          </a:xfrm>
          <a:prstGeom prst="rect">
            <a:avLst/>
          </a:prstGeom>
          <a:solidFill>
            <a:srgbClr val="A7114A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ja-JP" sz="1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自分の投稿が</a:t>
            </a:r>
            <a:r>
              <a:rPr lang="ja-JP" altLang="en-US" sz="1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en-US" sz="2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悪用</a:t>
            </a:r>
            <a:r>
              <a:rPr lang="ja-JP" altLang="en-US" sz="1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される可能もある</a:t>
            </a:r>
            <a:r>
              <a:rPr lang="ja-JP" altLang="ja-JP" sz="1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！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62423" y="3748050"/>
            <a:ext cx="8304206" cy="2273610"/>
          </a:xfrm>
          <a:prstGeom prst="rect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1471" y="3557141"/>
            <a:ext cx="133882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　ポイント</a:t>
            </a:r>
          </a:p>
        </p:txBody>
      </p:sp>
      <p:pic>
        <p:nvPicPr>
          <p:cNvPr id="23" name="図 22" descr="mark_manpu12_hiramek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562">
            <a:off x="159643" y="3359124"/>
            <a:ext cx="469620" cy="617921"/>
          </a:xfrm>
          <a:prstGeom prst="rect">
            <a:avLst/>
          </a:prstGeom>
        </p:spPr>
      </p:pic>
      <p:pic>
        <p:nvPicPr>
          <p:cNvPr id="2050" name="Picture 2" descr="旅行に疲れた家族のイラスト">
            <a:extLst>
              <a:ext uri="{FF2B5EF4-FFF2-40B4-BE49-F238E27FC236}">
                <a16:creationId xmlns="" xmlns:a16="http://schemas.microsoft.com/office/drawing/2014/main" id="{08046D4F-972C-4640-9D8E-780ECFCB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558" y="2309905"/>
            <a:ext cx="3243042" cy="22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3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１－１　</a:t>
            </a:r>
            <a:r>
              <a:rPr lang="ja-JP" altLang="ja-JP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はじめに</a:t>
            </a:r>
            <a:endParaRPr lang="ja-JP" altLang="ja-JP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D894EF54-CD97-41AC-882A-8540FCFC843C}"/>
              </a:ext>
            </a:extLst>
          </p:cNvPr>
          <p:cNvSpPr txBox="1"/>
          <p:nvPr/>
        </p:nvSpPr>
        <p:spPr>
          <a:xfrm>
            <a:off x="0" y="6067590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ja-JP" b="0" dirty="0">
                <a:latin typeface="Yu Gothic" panose="020B0400000000000000" pitchFamily="34" charset="-128"/>
                <a:ea typeface="Yu Gothic" panose="020B0400000000000000" pitchFamily="34" charset="-128"/>
              </a:rPr>
              <a:t>新しいデジタル機器やサービスの普及により、消費者生活に大きな変化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A89DB93B-3E4F-4263-93E8-603DF1A1C96D}"/>
              </a:ext>
            </a:extLst>
          </p:cNvPr>
          <p:cNvSpPr txBox="1"/>
          <p:nvPr/>
        </p:nvSpPr>
        <p:spPr>
          <a:xfrm>
            <a:off x="0" y="6410629"/>
            <a:ext cx="9143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ja-JP" b="0" dirty="0">
                <a:latin typeface="Yu Gothic" panose="020B0400000000000000" pitchFamily="34" charset="-128"/>
                <a:ea typeface="Yu Gothic" panose="020B0400000000000000" pitchFamily="34" charset="-128"/>
              </a:rPr>
              <a:t>コロナウイルスによる「新しい生活様式」によって、消費生活のデジタル化が加速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="" xmlns:a16="http://schemas.microsoft.com/office/drawing/2014/main" id="{D86E50C7-A8D9-44F3-99F6-6C190622E81E}"/>
              </a:ext>
            </a:extLst>
          </p:cNvPr>
          <p:cNvSpPr txBox="1"/>
          <p:nvPr/>
        </p:nvSpPr>
        <p:spPr>
          <a:xfrm>
            <a:off x="552528" y="1185875"/>
            <a:ext cx="7433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ja-JP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デジタル社会特有の様々なリスク</a:t>
            </a:r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を知ろう！</a:t>
            </a:r>
            <a:endParaRPr lang="ja-JP" altLang="ja-JP" sz="2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05619D94-FCDB-43DC-9DCD-80159E0CBB37}"/>
              </a:ext>
            </a:extLst>
          </p:cNvPr>
          <p:cNvSpPr txBox="1"/>
          <p:nvPr/>
        </p:nvSpPr>
        <p:spPr>
          <a:xfrm>
            <a:off x="3057037" y="1973365"/>
            <a:ext cx="2424179" cy="633766"/>
          </a:xfrm>
          <a:prstGeom prst="rect">
            <a:avLst/>
          </a:prstGeom>
          <a:solidFill>
            <a:srgbClr val="A7114A"/>
          </a:solidFill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ja-JP" sz="2400" b="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スマートフォン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76DD841D-011E-466B-86CB-3E4C393A85F9}"/>
              </a:ext>
            </a:extLst>
          </p:cNvPr>
          <p:cNvSpPr txBox="1"/>
          <p:nvPr/>
        </p:nvSpPr>
        <p:spPr>
          <a:xfrm>
            <a:off x="2809637" y="3680096"/>
            <a:ext cx="2918978" cy="606888"/>
          </a:xfrm>
          <a:prstGeom prst="rect">
            <a:avLst/>
          </a:prstGeom>
          <a:solidFill>
            <a:srgbClr val="A7114A"/>
          </a:solidFill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ja-JP" sz="2400" b="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ネットショッピング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73F88ACB-E26A-459E-AE3A-B3E65DF8E844}"/>
              </a:ext>
            </a:extLst>
          </p:cNvPr>
          <p:cNvSpPr txBox="1"/>
          <p:nvPr/>
        </p:nvSpPr>
        <p:spPr>
          <a:xfrm>
            <a:off x="3570443" y="2772976"/>
            <a:ext cx="1397367" cy="653923"/>
          </a:xfrm>
          <a:prstGeom prst="rect">
            <a:avLst/>
          </a:prstGeom>
          <a:solidFill>
            <a:srgbClr val="A7114A"/>
          </a:solidFill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sz="2400" b="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SNS</a:t>
            </a:r>
            <a:endParaRPr lang="ja-JP" altLang="ja-JP" sz="2400" b="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AFD3E664-1EC2-4890-8D4B-EAA12E8366F5}"/>
              </a:ext>
            </a:extLst>
          </p:cNvPr>
          <p:cNvSpPr txBox="1"/>
          <p:nvPr/>
        </p:nvSpPr>
        <p:spPr>
          <a:xfrm>
            <a:off x="3229940" y="4520022"/>
            <a:ext cx="2078372" cy="600170"/>
          </a:xfrm>
          <a:prstGeom prst="rect">
            <a:avLst/>
          </a:prstGeom>
          <a:solidFill>
            <a:srgbClr val="A7114A"/>
          </a:solidFill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en-US" sz="2400" b="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スマホ</a:t>
            </a:r>
            <a:r>
              <a:rPr lang="ja-JP" altLang="ja-JP" sz="2400" b="0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決</a:t>
            </a:r>
            <a:r>
              <a:rPr lang="ja-JP" altLang="en-US" sz="2400" b="0" dirty="0" smtClean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済</a:t>
            </a:r>
            <a:endParaRPr lang="ja-JP" altLang="ja-JP" sz="2400" b="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5" name="図 14" descr="auction_shopp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87" y="3339550"/>
            <a:ext cx="2772598" cy="2772598"/>
          </a:xfrm>
          <a:prstGeom prst="rect">
            <a:avLst/>
          </a:prstGeom>
        </p:spPr>
      </p:pic>
      <p:pic>
        <p:nvPicPr>
          <p:cNvPr id="2" name="図 1" descr="internet_online_kessa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87" y="1946047"/>
            <a:ext cx="3393195" cy="3855903"/>
          </a:xfrm>
          <a:prstGeom prst="rect">
            <a:avLst/>
          </a:prstGeom>
        </p:spPr>
      </p:pic>
      <p:pic>
        <p:nvPicPr>
          <p:cNvPr id="4" name="図 3" descr="smartphone_screen_sns_phot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" y="1753766"/>
            <a:ext cx="1291919" cy="18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2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テキスト ボックス 46">
            <a:extLst>
              <a:ext uri="{FF2B5EF4-FFF2-40B4-BE49-F238E27FC236}">
                <a16:creationId xmlns="" xmlns:a16="http://schemas.microsoft.com/office/drawing/2014/main" id="{F6CAE06A-5E72-4624-B3D9-28A78AF04319}"/>
              </a:ext>
            </a:extLst>
          </p:cNvPr>
          <p:cNvSpPr txBox="1"/>
          <p:nvPr/>
        </p:nvSpPr>
        <p:spPr>
          <a:xfrm>
            <a:off x="9241" y="3416627"/>
            <a:ext cx="3534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kern="100">
                <a:effectLst/>
                <a:latin typeface="Noto Sans JP Black" panose="020B0A00000000000000" pitchFamily="34" charset="-128"/>
                <a:ea typeface="Noto Sans JP Black" panose="020B0A00000000000000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ja-JP" b="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デジタルリテラシーの不足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="" xmlns:a16="http://schemas.microsoft.com/office/drawing/2014/main" id="{E9F12EB5-EF55-44AF-82A5-9247C774F1A8}"/>
              </a:ext>
            </a:extLst>
          </p:cNvPr>
          <p:cNvSpPr txBox="1"/>
          <p:nvPr/>
        </p:nvSpPr>
        <p:spPr>
          <a:xfrm>
            <a:off x="9241" y="5075811"/>
            <a:ext cx="3606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kern="100">
                <a:effectLst/>
                <a:latin typeface="Noto Sans JP Black" panose="020B0A00000000000000" pitchFamily="34" charset="-128"/>
                <a:ea typeface="Noto Sans JP Black" panose="020B0A00000000000000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ja-JP" b="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③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デジタル社会特有の影響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9DC73B9B-0A1C-644A-8B88-9960F0336938}"/>
              </a:ext>
            </a:extLst>
          </p:cNvPr>
          <p:cNvSpPr txBox="1"/>
          <p:nvPr/>
        </p:nvSpPr>
        <p:spPr>
          <a:xfrm>
            <a:off x="312796" y="911288"/>
            <a:ext cx="2536409" cy="369332"/>
          </a:xfrm>
          <a:prstGeom prst="rect">
            <a:avLst/>
          </a:prstGeom>
          <a:noFill/>
          <a:ln>
            <a:solidFill>
              <a:srgbClr val="A7114A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ja-JP" altLang="ja-JP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デジタル社会特有</a:t>
            </a:r>
            <a:r>
              <a:rPr lang="ja-JP" altLang="en-US" sz="18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endParaRPr lang="ja-JP" altLang="ja-JP" sz="1800" b="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54259" y="711116"/>
            <a:ext cx="1415772" cy="584776"/>
          </a:xfrm>
          <a:prstGeom prst="rect">
            <a:avLst/>
          </a:prstGeom>
          <a:solidFill>
            <a:srgbClr val="A7114A"/>
          </a:solidFill>
        </p:spPr>
        <p:txBody>
          <a:bodyPr wrap="none">
            <a:spAutoFit/>
          </a:bodyPr>
          <a:lstStyle/>
          <a:p>
            <a:r>
              <a:rPr lang="ja-JP" altLang="ja-JP" sz="32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リスク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F577C8DD-BC42-4FC1-8DB3-3E5A71E8F3F4}"/>
              </a:ext>
            </a:extLst>
          </p:cNvPr>
          <p:cNvSpPr txBox="1"/>
          <p:nvPr/>
        </p:nvSpPr>
        <p:spPr>
          <a:xfrm>
            <a:off x="4124125" y="3247350"/>
            <a:ext cx="3347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 kern="100">
                <a:effectLst/>
                <a:latin typeface="Noto Sans JP Light" panose="020B0300000000000000" pitchFamily="34" charset="-128"/>
                <a:ea typeface="Noto Sans JP Light" panose="020B0300000000000000" pitchFamily="34" charset="-128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ja-JP" altLang="en-US" sz="40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個人</a:t>
            </a:r>
            <a:r>
              <a:rPr lang="ja-JP" altLang="ja-JP" sz="4000" b="0" dirty="0">
                <a:latin typeface="Yu Gothic" panose="020B0400000000000000" pitchFamily="34" charset="-128"/>
                <a:ea typeface="Yu Gothic" panose="020B0400000000000000" pitchFamily="34" charset="-128"/>
              </a:rPr>
              <a:t>情報流出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118635" y="4977552"/>
            <a:ext cx="43862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800" dirty="0">
                <a:latin typeface="Yu Gothic" panose="020B0400000000000000" pitchFamily="34" charset="-128"/>
                <a:ea typeface="Yu Gothic" panose="020B0400000000000000" pitchFamily="34" charset="-128"/>
              </a:rPr>
              <a:t>不確</a:t>
            </a:r>
            <a:r>
              <a:rPr lang="ja-JP" altLang="en-US" sz="38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か</a:t>
            </a:r>
            <a:r>
              <a:rPr lang="ja-JP" altLang="en-US" sz="3800" dirty="0">
                <a:latin typeface="Yu Gothic" panose="020B0400000000000000" pitchFamily="34" charset="-128"/>
                <a:ea typeface="Yu Gothic" panose="020B0400000000000000" pitchFamily="34" charset="-128"/>
              </a:rPr>
              <a:t>な</a:t>
            </a:r>
            <a:r>
              <a:rPr lang="ja-JP" altLang="ja-JP" sz="38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情報</a:t>
            </a:r>
            <a:r>
              <a:rPr lang="ja-JP" altLang="en-US" sz="38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拡散</a:t>
            </a:r>
            <a:endParaRPr lang="ja-JP" altLang="en-US" sz="3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124125" y="153448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Yu Gothic" panose="020B0400000000000000" pitchFamily="34" charset="-128"/>
                <a:ea typeface="Yu Gothic" panose="020B0400000000000000" pitchFamily="34" charset="-128"/>
              </a:rPr>
              <a:t>詐欺</a:t>
            </a:r>
            <a:endParaRPr lang="ja-JP" altLang="en-US" sz="4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912664" y="2112859"/>
            <a:ext cx="2433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lang="ja-JP" altLang="en-US" sz="40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悪質</a:t>
            </a:r>
            <a:r>
              <a:rPr lang="ja-JP" altLang="en-US" sz="4000" dirty="0">
                <a:latin typeface="Yu Gothic" panose="020B0400000000000000" pitchFamily="34" charset="-128"/>
                <a:ea typeface="Yu Gothic" panose="020B0400000000000000" pitchFamily="34" charset="-128"/>
              </a:rPr>
              <a:t>商法</a:t>
            </a:r>
            <a:endParaRPr lang="ja-JP" altLang="ja-JP" sz="40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241" y="1703757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①デジタル技術の適切でない利用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32244" y="48941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A7114A"/>
                </a:solidFill>
              </a:rPr>
              <a:t>リスクを知ってデジタルを</a:t>
            </a:r>
            <a:endParaRPr kumimoji="1" lang="en-US" altLang="ja-JP" dirty="0">
              <a:solidFill>
                <a:srgbClr val="A7114A"/>
              </a:solidFill>
            </a:endParaRPr>
          </a:p>
          <a:p>
            <a:r>
              <a:rPr kumimoji="1" lang="ja-JP" altLang="en-US" dirty="0">
                <a:solidFill>
                  <a:srgbClr val="A7114A"/>
                </a:solidFill>
              </a:rPr>
              <a:t>上手に活用！</a:t>
            </a:r>
          </a:p>
        </p:txBody>
      </p:sp>
      <p:sp>
        <p:nvSpPr>
          <p:cNvPr id="31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5400000">
            <a:off x="3588505" y="1618798"/>
            <a:ext cx="533400" cy="526860"/>
          </a:xfrm>
          <a:prstGeom prst="triangle">
            <a:avLst/>
          </a:prstGeom>
          <a:solidFill>
            <a:srgbClr val="A71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5400000">
            <a:off x="3588505" y="3331668"/>
            <a:ext cx="533400" cy="526860"/>
          </a:xfrm>
          <a:prstGeom prst="triangle">
            <a:avLst/>
          </a:prstGeom>
          <a:solidFill>
            <a:srgbClr val="A71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5400000">
            <a:off x="3588505" y="5021827"/>
            <a:ext cx="533400" cy="526860"/>
          </a:xfrm>
          <a:prstGeom prst="triangle">
            <a:avLst/>
          </a:prstGeom>
          <a:solidFill>
            <a:srgbClr val="A71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5210097" y="272586"/>
            <a:ext cx="3617951" cy="1065560"/>
          </a:xfrm>
          <a:prstGeom prst="wedgeRoundRectCallout">
            <a:avLst>
              <a:gd name="adj1" fmla="val -74478"/>
              <a:gd name="adj2" fmla="val 29790"/>
              <a:gd name="adj3" fmla="val 16667"/>
            </a:avLst>
          </a:prstGeom>
          <a:noFill/>
          <a:ln w="19050" cmpd="sng">
            <a:solidFill>
              <a:srgbClr val="A7114A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 descr="smartphone_sns_nottori_wo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2529" y="3233854"/>
            <a:ext cx="2158202" cy="1994201"/>
          </a:xfrm>
          <a:prstGeom prst="rect">
            <a:avLst/>
          </a:prstGeom>
        </p:spPr>
      </p:pic>
      <p:pic>
        <p:nvPicPr>
          <p:cNvPr id="36" name="図 35" descr="money_fly_y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112">
            <a:off x="7677194" y="2443457"/>
            <a:ext cx="1296411" cy="1137601"/>
          </a:xfrm>
          <a:prstGeom prst="rect">
            <a:avLst/>
          </a:prstGeom>
        </p:spPr>
      </p:pic>
      <p:pic>
        <p:nvPicPr>
          <p:cNvPr id="38" name="図 37" descr="net_sns_iyagarase_ma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9247" y="5329974"/>
            <a:ext cx="1444752" cy="1368618"/>
          </a:xfrm>
          <a:prstGeom prst="rect">
            <a:avLst/>
          </a:prstGeom>
        </p:spPr>
      </p:pic>
      <p:pic>
        <p:nvPicPr>
          <p:cNvPr id="19" name="図 18" descr="pose_atama_kakaeru_man_mon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93" y="1150253"/>
            <a:ext cx="1604225" cy="17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5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２－１　ネットショッピングの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利用世帯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は年々増加</a:t>
            </a:r>
            <a:r>
              <a:rPr lang="en-US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⤴</a:t>
            </a:r>
            <a:endParaRPr lang="ja-JP" altLang="ja-JP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C86B42F5-5CF2-4BB3-91D8-65295F406600}"/>
              </a:ext>
            </a:extLst>
          </p:cNvPr>
          <p:cNvSpPr txBox="1"/>
          <p:nvPr/>
        </p:nvSpPr>
        <p:spPr>
          <a:xfrm>
            <a:off x="2717587" y="5108911"/>
            <a:ext cx="3263056" cy="103497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利用世帯数</a:t>
            </a:r>
            <a:endParaRPr lang="en-US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　　</a:t>
            </a:r>
            <a:r>
              <a:rPr lang="ja-JP" altLang="en-US" sz="4000" b="1" dirty="0">
                <a:solidFill>
                  <a:srgbClr val="A7114A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年々増加</a:t>
            </a:r>
            <a:endParaRPr lang="en-US" altLang="ja-JP" sz="4000" b="1" dirty="0">
              <a:solidFill>
                <a:srgbClr val="A7114A"/>
              </a:solidFill>
              <a:highlight>
                <a:srgbClr val="FFFF0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　　　　　　　　</a:t>
            </a: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相談件数</a:t>
            </a:r>
            <a:endParaRPr lang="ja-JP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B0D3ABC3-F944-2649-8884-C46BF2700B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6636"/>
            <a:ext cx="8980299" cy="341129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C5F63520-931C-43FE-A293-998271CE669C}"/>
              </a:ext>
            </a:extLst>
          </p:cNvPr>
          <p:cNvSpPr txBox="1"/>
          <p:nvPr/>
        </p:nvSpPr>
        <p:spPr>
          <a:xfrm>
            <a:off x="646246" y="4382527"/>
            <a:ext cx="5334397" cy="36933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l"/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9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sym typeface="Wingdings" pitchFamily="2" charset="2"/>
              </a:rPr>
              <a:t>引用：家計消費状況調査（</a:t>
            </a:r>
            <a:r>
              <a:rPr lang="ja-JP" altLang="en-US" sz="9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総務省統計局）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/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lang="ja-JP" altLang="en-US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ヶ月分のネットショッピン利用世帯の割合の単純平均（二人以上の世帯／</a:t>
            </a:r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2021</a:t>
            </a:r>
            <a:r>
              <a:rPr lang="ja-JP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ja-JP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lang="en-US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ja-JP" altLang="en-US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日</a:t>
            </a:r>
            <a:r>
              <a:rPr lang="ja-JP" altLang="ja-J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現在）</a:t>
            </a:r>
            <a:endParaRPr lang="en-US" altLang="ja-JP" sz="900" dirty="0">
              <a:latin typeface="Yu Gothic" panose="020B0400000000000000" pitchFamily="34" charset="-128"/>
              <a:ea typeface="Yu Gothic" panose="020B0400000000000000" pitchFamily="34" charset="-128"/>
              <a:sym typeface="Wingdings" pitchFamily="2" charset="2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3FE644DE-B177-4A43-B7BA-0BA84E38C3CC}"/>
              </a:ext>
            </a:extLst>
          </p:cNvPr>
          <p:cNvSpPr txBox="1"/>
          <p:nvPr/>
        </p:nvSpPr>
        <p:spPr>
          <a:xfrm>
            <a:off x="773900" y="775660"/>
            <a:ext cx="7504921" cy="608538"/>
          </a:xfrm>
          <a:prstGeom prst="rect">
            <a:avLst/>
          </a:prstGeom>
          <a:solidFill>
            <a:srgbClr val="A7114A"/>
          </a:solidFill>
          <a:ln w="28575">
            <a:solidFill>
              <a:srgbClr val="C00000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en-US" altLang="ja-JP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2020</a:t>
            </a:r>
            <a:r>
              <a:rPr lang="ja-JP" altLang="en-US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年の</a:t>
            </a:r>
            <a:r>
              <a:rPr lang="ja-JP" altLang="ja-JP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ネットショッピングの</a:t>
            </a:r>
            <a:r>
              <a:rPr lang="ja-JP" altLang="en-US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利用世帯</a:t>
            </a:r>
            <a:r>
              <a:rPr lang="ja-JP" altLang="ja-JP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lang="ja-JP" altLang="en-US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割合</a:t>
            </a:r>
            <a:r>
              <a:rPr lang="ja-JP" altLang="ja-JP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</a:t>
            </a:r>
            <a:r>
              <a:rPr lang="ja-JP" altLang="en-US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en-US" altLang="ja-JP" sz="4000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48.8</a:t>
            </a:r>
            <a:r>
              <a:rPr lang="en-US" altLang="ja-JP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%</a:t>
            </a:r>
            <a:endParaRPr lang="ja-JP" altLang="ja-JP" b="1" dirty="0">
              <a:solidFill>
                <a:srgbClr val="FFFF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="" xmlns:a16="http://schemas.microsoft.com/office/drawing/2014/main" id="{8F7B333D-C0A2-4444-92CA-D446A2444A3C}"/>
              </a:ext>
            </a:extLst>
          </p:cNvPr>
          <p:cNvGrpSpPr/>
          <p:nvPr/>
        </p:nvGrpSpPr>
        <p:grpSpPr>
          <a:xfrm>
            <a:off x="5172193" y="2552203"/>
            <a:ext cx="3379814" cy="674212"/>
            <a:chOff x="6543875" y="2700199"/>
            <a:chExt cx="2643809" cy="620332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="" xmlns:a16="http://schemas.microsoft.com/office/drawing/2014/main" id="{69CCD7A8-8B2D-4BA0-B61D-E886CEAA9E6E}"/>
                </a:ext>
              </a:extLst>
            </p:cNvPr>
            <p:cNvSpPr txBox="1"/>
            <p:nvPr/>
          </p:nvSpPr>
          <p:spPr>
            <a:xfrm>
              <a:off x="6543875" y="2700199"/>
              <a:ext cx="2643809" cy="620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0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pPr algn="l"/>
              <a:r>
                <a:rPr lang="ja-JP" altLang="ja-JP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利用世帯の</a:t>
              </a:r>
              <a:r>
                <a:rPr lang="ja-JP" altLang="ja-JP" sz="1400">
                  <a:latin typeface="Yu Gothic" panose="020B0400000000000000" pitchFamily="34" charset="-128"/>
                  <a:ea typeface="Yu Gothic" panose="020B0400000000000000" pitchFamily="34" charset="-128"/>
                </a:rPr>
                <a:t>割合は</a:t>
              </a:r>
              <a:r>
                <a:rPr lang="ja-JP" altLang="en-US" sz="1400">
                  <a:latin typeface="Yu Gothic" panose="020B0400000000000000" pitchFamily="34" charset="-128"/>
                  <a:ea typeface="Yu Gothic" panose="020B0400000000000000" pitchFamily="34" charset="-128"/>
                </a:rPr>
                <a:t>、</a:t>
              </a:r>
              <a:endPara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algn="l"/>
              <a:r>
                <a:rPr lang="en-US" altLang="ja-JP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2019</a:t>
              </a:r>
              <a:r>
                <a:rPr lang="ja-JP" altLang="ja-JP" sz="1400">
                  <a:latin typeface="Yu Gothic" panose="020B0400000000000000" pitchFamily="34" charset="-128"/>
                  <a:ea typeface="Yu Gothic" panose="020B0400000000000000" pitchFamily="34" charset="-128"/>
                </a:rPr>
                <a:t>年</a:t>
              </a:r>
              <a:r>
                <a:rPr lang="ja-JP" altLang="en-US" sz="1400">
                  <a:latin typeface="Yu Gothic" panose="020B0400000000000000" pitchFamily="34" charset="-128"/>
                  <a:ea typeface="Yu Gothic" panose="020B0400000000000000" pitchFamily="34" charset="-128"/>
                </a:rPr>
                <a:t>から</a:t>
              </a:r>
              <a:r>
                <a:rPr lang="en-US" altLang="ja-JP" sz="1400" dirty="0">
                  <a:latin typeface="Yu Gothic" panose="020B0400000000000000" pitchFamily="34" charset="-128"/>
                  <a:ea typeface="Yu Gothic" panose="020B0400000000000000" pitchFamily="34" charset="-128"/>
                </a:rPr>
                <a:t>2020</a:t>
              </a:r>
              <a:r>
                <a:rPr lang="ja-JP" altLang="en-US" sz="1400">
                  <a:latin typeface="Yu Gothic" panose="020B0400000000000000" pitchFamily="34" charset="-128"/>
                  <a:ea typeface="Yu Gothic" panose="020B0400000000000000" pitchFamily="34" charset="-128"/>
                </a:rPr>
                <a:t>年にかけて</a:t>
              </a:r>
              <a:r>
                <a:rPr lang="en-US" altLang="ja-JP" sz="1400" dirty="0">
                  <a:solidFill>
                    <a:srgbClr val="A711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6.0%</a:t>
              </a:r>
              <a:r>
                <a:rPr lang="ja-JP" altLang="ja-JP" sz="1400">
                  <a:solidFill>
                    <a:srgbClr val="A711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の増加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="" xmlns:a16="http://schemas.microsoft.com/office/drawing/2014/main" id="{4CE4070C-BC55-4650-8D96-E844AA8E6B73}"/>
                </a:ext>
              </a:extLst>
            </p:cNvPr>
            <p:cNvSpPr txBox="1"/>
            <p:nvPr/>
          </p:nvSpPr>
          <p:spPr>
            <a:xfrm>
              <a:off x="6633766" y="2825698"/>
              <a:ext cx="2464029" cy="369333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0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pPr algn="l"/>
              <a:endParaRPr lang="ja-JP" altLang="ja-JP" sz="1400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pic>
        <p:nvPicPr>
          <p:cNvPr id="2" name="図 1" descr="net_shopping_p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263"/>
            <a:ext cx="2795447" cy="2641697"/>
          </a:xfrm>
          <a:prstGeom prst="rect">
            <a:avLst/>
          </a:prstGeom>
        </p:spPr>
      </p:pic>
      <p:pic>
        <p:nvPicPr>
          <p:cNvPr id="3" name="図 2" descr="takuhai_daibik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13" y="4554409"/>
            <a:ext cx="2701275" cy="24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5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２－２ ネットショッピングで欲しかった商品を購入したけど、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B08D42DC-29F7-461E-B3C1-57C5DA5F5266}"/>
              </a:ext>
            </a:extLst>
          </p:cNvPr>
          <p:cNvSpPr txBox="1"/>
          <p:nvPr/>
        </p:nvSpPr>
        <p:spPr>
          <a:xfrm>
            <a:off x="434372" y="2525901"/>
            <a:ext cx="5604394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endParaRPr lang="ja-JP" altLang="ja-JP" sz="1600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0000"/>
              </a:lnSpc>
            </a:pPr>
            <a:endParaRPr lang="ja-JP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10000"/>
              </a:lnSpc>
            </a:pP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="" xmlns:a16="http://schemas.microsoft.com/office/drawing/2014/main" id="{36062B1B-BEEA-46FC-AE92-8B9D5F916DED}"/>
              </a:ext>
            </a:extLst>
          </p:cNvPr>
          <p:cNvGrpSpPr/>
          <p:nvPr/>
        </p:nvGrpSpPr>
        <p:grpSpPr>
          <a:xfrm>
            <a:off x="933283" y="2597086"/>
            <a:ext cx="7480300" cy="1012759"/>
            <a:chOff x="933283" y="2597086"/>
            <a:chExt cx="7480300" cy="1012759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="" xmlns:a16="http://schemas.microsoft.com/office/drawing/2014/main" id="{B54217BD-BC78-4A55-8014-471960E0D77B}"/>
                </a:ext>
              </a:extLst>
            </p:cNvPr>
            <p:cNvSpPr txBox="1"/>
            <p:nvPr/>
          </p:nvSpPr>
          <p:spPr>
            <a:xfrm>
              <a:off x="933283" y="2597086"/>
              <a:ext cx="7480300" cy="646331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b="0">
                  <a:latin typeface="Noto Sans JP Regular" panose="020B0500000000000000" pitchFamily="34" charset="-128"/>
                  <a:ea typeface="Noto Sans JP Regular" panose="020B0500000000000000" pitchFamily="34" charset="-128"/>
                  <a:cs typeface="+mj-cs"/>
                </a:defRPr>
              </a:lvl1pPr>
            </a:lstStyle>
            <a:p>
              <a:pPr algn="l"/>
              <a:endPara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="" xmlns:a16="http://schemas.microsoft.com/office/drawing/2014/main" id="{41071196-9332-486F-AFEE-23EF44EB4E4E}"/>
                </a:ext>
              </a:extLst>
            </p:cNvPr>
            <p:cNvSpPr txBox="1"/>
            <p:nvPr/>
          </p:nvSpPr>
          <p:spPr>
            <a:xfrm>
              <a:off x="933283" y="2963514"/>
              <a:ext cx="7480300" cy="646331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b="0">
                  <a:latin typeface="Noto Sans JP Regular" panose="020B0500000000000000" pitchFamily="34" charset="-128"/>
                  <a:ea typeface="Noto Sans JP Regular" panose="020B0500000000000000" pitchFamily="34" charset="-128"/>
                  <a:cs typeface="+mj-cs"/>
                </a:defRPr>
              </a:lvl1pPr>
            </a:lstStyle>
            <a:p>
              <a:pPr algn="l"/>
              <a:endPara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="" xmlns:a16="http://schemas.microsoft.com/office/drawing/2014/main" id="{BFED0D31-B847-416C-A800-4E7DE20F374B}"/>
              </a:ext>
            </a:extLst>
          </p:cNvPr>
          <p:cNvSpPr txBox="1"/>
          <p:nvPr/>
        </p:nvSpPr>
        <p:spPr>
          <a:xfrm>
            <a:off x="228600" y="812071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　　　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思った商品と違う。。。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="" xmlns:a16="http://schemas.microsoft.com/office/drawing/2014/main" id="{8D5170DD-40A8-49CA-A9EA-1E54A20C3281}"/>
              </a:ext>
            </a:extLst>
          </p:cNvPr>
          <p:cNvGrpSpPr/>
          <p:nvPr/>
        </p:nvGrpSpPr>
        <p:grpSpPr>
          <a:xfrm>
            <a:off x="5975860" y="1603680"/>
            <a:ext cx="1820671" cy="2403844"/>
            <a:chOff x="7646559" y="2343619"/>
            <a:chExt cx="2524982" cy="3333750"/>
          </a:xfrm>
        </p:grpSpPr>
        <p:pic>
          <p:nvPicPr>
            <p:cNvPr id="7172" name="Picture 4" descr="電話をする人のイラスト（女性・怒った顔）">
              <a:extLst>
                <a:ext uri="{FF2B5EF4-FFF2-40B4-BE49-F238E27FC236}">
                  <a16:creationId xmlns="" xmlns:a16="http://schemas.microsoft.com/office/drawing/2014/main" id="{2965C501-A302-4ACD-BA6C-0E19196F9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900" y="2343619"/>
              <a:ext cx="2400300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「返品不可」のイラスト文字">
              <a:extLst>
                <a:ext uri="{FF2B5EF4-FFF2-40B4-BE49-F238E27FC236}">
                  <a16:creationId xmlns="" xmlns:a16="http://schemas.microsoft.com/office/drawing/2014/main" id="{1D9C7214-D692-4FD3-A286-3657B4BE2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30364">
              <a:off x="7646559" y="4339831"/>
              <a:ext cx="2524982" cy="1041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93CD2CB8-45A6-405E-A8B5-7AA166087A5F}"/>
              </a:ext>
            </a:extLst>
          </p:cNvPr>
          <p:cNvSpPr txBox="1"/>
          <p:nvPr/>
        </p:nvSpPr>
        <p:spPr>
          <a:xfrm>
            <a:off x="1246832" y="4417434"/>
            <a:ext cx="6168570" cy="64060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適用されるから、適用期間内であれば返品できる？できない？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9EC2586F-B71C-403F-A9D5-D56DF4D74E62}"/>
              </a:ext>
            </a:extLst>
          </p:cNvPr>
          <p:cNvSpPr txBox="1"/>
          <p:nvPr/>
        </p:nvSpPr>
        <p:spPr>
          <a:xfrm>
            <a:off x="1246832" y="3853519"/>
            <a:ext cx="5123542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ネットショッピングで購入した洋服</a:t>
            </a:r>
            <a:r>
              <a:rPr lang="ja-JP" altLang="ja-JP">
                <a:latin typeface="Yu Gothic" panose="020B0400000000000000" pitchFamily="34" charset="-128"/>
                <a:ea typeface="Yu Gothic" panose="020B0400000000000000" pitchFamily="34" charset="-128"/>
              </a:rPr>
              <a:t>は</a:t>
            </a:r>
            <a:r>
              <a:rPr lang="ja-JP" altLang="ja-JP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クーリング</a:t>
            </a:r>
            <a:r>
              <a:rPr lang="ja-JP" altLang="en-US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ja-JP" altLang="ja-JP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オフ</a:t>
            </a:r>
            <a:r>
              <a:rPr lang="ja-JP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が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55B4FC0E-F555-4953-8627-7C31F28900D4}"/>
              </a:ext>
            </a:extLst>
          </p:cNvPr>
          <p:cNvSpPr txBox="1"/>
          <p:nvPr/>
        </p:nvSpPr>
        <p:spPr>
          <a:xfrm>
            <a:off x="847807" y="5186623"/>
            <a:ext cx="7494814" cy="590139"/>
          </a:xfrm>
          <a:prstGeom prst="rect">
            <a:avLst/>
          </a:prstGeom>
          <a:noFill/>
          <a:ln w="57150" cmpd="sng">
            <a:solidFill>
              <a:srgbClr val="000090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2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ja-JP" altLang="en-US" sz="2400" b="1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できる</a:t>
            </a:r>
            <a:endParaRPr lang="ja-JP" altLang="ja-JP" sz="24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56061" y="5167556"/>
            <a:ext cx="606046" cy="625812"/>
          </a:xfrm>
          <a:prstGeom prst="rect">
            <a:avLst/>
          </a:prstGeom>
          <a:solidFill>
            <a:srgbClr val="000090"/>
          </a:solidFill>
          <a:ln w="28575" cmpd="sng"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dirty="0">
                <a:solidFill>
                  <a:srgbClr val="FFFFFF"/>
                </a:solidFill>
              </a:rPr>
              <a:t>１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55B4FC0E-F555-4953-8627-7C31F28900D4}"/>
              </a:ext>
            </a:extLst>
          </p:cNvPr>
          <p:cNvSpPr txBox="1"/>
          <p:nvPr/>
        </p:nvSpPr>
        <p:spPr>
          <a:xfrm>
            <a:off x="841581" y="5977243"/>
            <a:ext cx="7494814" cy="590139"/>
          </a:xfrm>
          <a:prstGeom prst="rect">
            <a:avLst/>
          </a:prstGeom>
          <a:noFill/>
          <a:ln w="57150" cmpd="sng">
            <a:solidFill>
              <a:srgbClr val="70AD47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2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ja-JP" altLang="en-US" sz="2400" b="1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できない</a:t>
            </a:r>
            <a:endParaRPr lang="ja-JP" altLang="ja-JP" sz="24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49835" y="5958176"/>
            <a:ext cx="606046" cy="625812"/>
          </a:xfrm>
          <a:prstGeom prst="rect">
            <a:avLst/>
          </a:prstGeom>
          <a:solidFill>
            <a:schemeClr val="accent6"/>
          </a:solidFill>
          <a:ln w="28575" cmpd="sng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dirty="0">
                <a:solidFill>
                  <a:srgbClr val="FFFFFF"/>
                </a:solidFill>
              </a:rPr>
              <a:t>２</a:t>
            </a:r>
          </a:p>
        </p:txBody>
      </p:sp>
      <p:pic>
        <p:nvPicPr>
          <p:cNvPr id="34" name="図 33" descr="study_monda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1" y="3545645"/>
            <a:ext cx="1054551" cy="55891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03652" y="1465189"/>
            <a:ext cx="618769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/>
              <a:t>インターネットの通信販売サイトから洋服を購入しました。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3</a:t>
            </a:r>
            <a:r>
              <a:rPr lang="ja-JP" altLang="en-US" dirty="0"/>
              <a:t>日後に洋服が届いたので着てみると、思っていたより</a:t>
            </a:r>
          </a:p>
          <a:p>
            <a:pPr>
              <a:lnSpc>
                <a:spcPct val="120000"/>
              </a:lnSpc>
            </a:pPr>
            <a:r>
              <a:rPr lang="ja-JP" altLang="en-US" dirty="0"/>
              <a:t>サイズが小さく着ることができませんでした。</a:t>
            </a:r>
          </a:p>
          <a:p>
            <a:pPr>
              <a:lnSpc>
                <a:spcPct val="120000"/>
              </a:lnSpc>
            </a:pPr>
            <a:r>
              <a:rPr lang="ja-JP" altLang="en-US" dirty="0"/>
              <a:t>返品しようと、購入店舗に電話しましたが、</a:t>
            </a:r>
          </a:p>
          <a:p>
            <a:pPr>
              <a:lnSpc>
                <a:spcPct val="120000"/>
              </a:lnSpc>
            </a:pPr>
            <a:r>
              <a:rPr lang="ja-JP" altLang="en-US" dirty="0"/>
              <a:t>返品を受け付けてくれませんでした。</a:t>
            </a:r>
          </a:p>
          <a:p>
            <a:pPr>
              <a:lnSpc>
                <a:spcPct val="120000"/>
              </a:lnSpc>
            </a:pPr>
            <a:endParaRPr lang="ja-JP" altLang="en-US" dirty="0"/>
          </a:p>
        </p:txBody>
      </p:sp>
      <p:pic>
        <p:nvPicPr>
          <p:cNvPr id="4" name="図 3" descr="seichou_seifuku_gir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2370" y="147826"/>
            <a:ext cx="2582747" cy="29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２－３　ネットショッピングは、クーリング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オフができません！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B49AC268-D1D2-485F-96E3-9C1CF41FF099}"/>
              </a:ext>
            </a:extLst>
          </p:cNvPr>
          <p:cNvSpPr txBox="1"/>
          <p:nvPr/>
        </p:nvSpPr>
        <p:spPr>
          <a:xfrm>
            <a:off x="1110470" y="2408611"/>
            <a:ext cx="8111672" cy="36933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ネットショッピングで購入した商品の返品・解約ができるかは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DB71ADE3-662F-4A27-90FC-FC650771A215}"/>
              </a:ext>
            </a:extLst>
          </p:cNvPr>
          <p:cNvSpPr txBox="1"/>
          <p:nvPr/>
        </p:nvSpPr>
        <p:spPr>
          <a:xfrm>
            <a:off x="1110470" y="2915338"/>
            <a:ext cx="8111672" cy="36933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サイトが決めた販売条件（利用規約）に従うことに</a:t>
            </a:r>
            <a:r>
              <a:rPr lang="ja-JP" alt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なる。</a:t>
            </a:r>
            <a:endParaRPr lang="ja-JP" altLang="ja-JP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D5E8A661-2990-F54F-9DDD-2F8378A76D52}"/>
              </a:ext>
            </a:extLst>
          </p:cNvPr>
          <p:cNvSpPr txBox="1"/>
          <p:nvPr/>
        </p:nvSpPr>
        <p:spPr>
          <a:xfrm>
            <a:off x="486806" y="5749718"/>
            <a:ext cx="6480925" cy="36933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ja-JP" altLang="ja-JP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" name="図 6" descr="study_kota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4" y="737181"/>
            <a:ext cx="1067002" cy="66687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55B2C923-A4ED-5D4D-8590-44270E43E591}"/>
              </a:ext>
            </a:extLst>
          </p:cNvPr>
          <p:cNvSpPr txBox="1"/>
          <p:nvPr/>
        </p:nvSpPr>
        <p:spPr>
          <a:xfrm>
            <a:off x="2011781" y="4219287"/>
            <a:ext cx="6493425" cy="21023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ja-JP" sz="3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クーリング</a:t>
            </a:r>
            <a:r>
              <a:rPr lang="ja-JP" altLang="en-US" sz="3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ja-JP" altLang="ja-JP" sz="3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オフ制度</a:t>
            </a:r>
            <a:r>
              <a:rPr lang="ja-JP" altLang="ja-JP" sz="2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とは、</a:t>
            </a:r>
            <a:endParaRPr lang="en-US" altLang="ja-JP" sz="20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2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訪問販売や</a:t>
            </a:r>
            <a:r>
              <a:rPr lang="ja-JP" altLang="en-US" sz="2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電話勧誘販売</a:t>
            </a:r>
            <a:r>
              <a:rPr lang="ja-JP" altLang="ja-JP" sz="2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などの取引において、</a:t>
            </a:r>
            <a:endParaRPr lang="en-US" altLang="ja-JP" sz="20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2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契約をやめることができる特別な制度</a:t>
            </a:r>
            <a:r>
              <a:rPr lang="ja-JP" altLang="ja-JP" sz="20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</a:p>
        </p:txBody>
      </p:sp>
      <p:sp>
        <p:nvSpPr>
          <p:cNvPr id="11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10800000">
            <a:off x="4522101" y="3546769"/>
            <a:ext cx="533400" cy="526860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dame_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46" y="3531545"/>
            <a:ext cx="2863823" cy="342972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2D5BEDC7-35DC-4800-BCB1-A27D54CC7FA3}"/>
              </a:ext>
            </a:extLst>
          </p:cNvPr>
          <p:cNvSpPr txBox="1"/>
          <p:nvPr/>
        </p:nvSpPr>
        <p:spPr>
          <a:xfrm>
            <a:off x="925471" y="1581407"/>
            <a:ext cx="7494814" cy="590139"/>
          </a:xfrm>
          <a:prstGeom prst="rect">
            <a:avLst/>
          </a:prstGeom>
          <a:noFill/>
          <a:ln w="57150" cmpd="sng">
            <a:solidFill>
              <a:srgbClr val="70AD47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2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ja-JP" altLang="en-US" sz="2400" b="1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できない</a:t>
            </a:r>
            <a:endParaRPr lang="ja-JP" altLang="ja-JP" sz="24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7516969C-CE2B-4764-ADE0-25833376CDE1}"/>
              </a:ext>
            </a:extLst>
          </p:cNvPr>
          <p:cNvSpPr/>
          <p:nvPr/>
        </p:nvSpPr>
        <p:spPr>
          <a:xfrm>
            <a:off x="433725" y="1562340"/>
            <a:ext cx="606046" cy="625812"/>
          </a:xfrm>
          <a:prstGeom prst="rect">
            <a:avLst/>
          </a:prstGeom>
          <a:solidFill>
            <a:schemeClr val="accent6"/>
          </a:solidFill>
          <a:ln w="28575" cmpd="sng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dirty="0">
                <a:solidFill>
                  <a:srgbClr val="FFFFFF"/>
                </a:solidFill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375316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529256" y="3819084"/>
            <a:ext cx="5429617" cy="13707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4658186" y="1332900"/>
            <a:ext cx="4300687" cy="1518587"/>
          </a:xfrm>
          <a:prstGeom prst="wedgeRoundRectCallout">
            <a:avLst>
              <a:gd name="adj1" fmla="val -50521"/>
              <a:gd name="adj2" fmla="val 67810"/>
              <a:gd name="adj3" fmla="val 16667"/>
            </a:avLst>
          </a:prstGeom>
          <a:noFill/>
          <a:ln w="19050" cmpd="sng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55353" y="839927"/>
            <a:ext cx="5859687" cy="12565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２－３　ネットショッピングは、クーリング</a:t>
            </a:r>
            <a:r>
              <a:rPr lang="ja-JP" altLang="en-US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オフができません！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18986546-1520-4D2C-AFA8-7C6221C1690B}"/>
              </a:ext>
            </a:extLst>
          </p:cNvPr>
          <p:cNvSpPr txBox="1"/>
          <p:nvPr/>
        </p:nvSpPr>
        <p:spPr>
          <a:xfrm>
            <a:off x="348604" y="1081685"/>
            <a:ext cx="6010869" cy="34880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pPr algn="l"/>
            <a:endParaRPr lang="ja-JP" altLang="ja-JP" sz="2000" dirty="0">
              <a:solidFill>
                <a:srgbClr val="A7114A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0F66B02E-99CF-44EC-8BED-CE2B9EA0FA8C}"/>
              </a:ext>
            </a:extLst>
          </p:cNvPr>
          <p:cNvSpPr txBox="1"/>
          <p:nvPr/>
        </p:nvSpPr>
        <p:spPr>
          <a:xfrm>
            <a:off x="1363929" y="4173818"/>
            <a:ext cx="3775942" cy="25290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endParaRPr lang="ja-JP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01E507E3-5203-D240-ACE1-3DB83A976652}"/>
              </a:ext>
            </a:extLst>
          </p:cNvPr>
          <p:cNvSpPr txBox="1"/>
          <p:nvPr/>
        </p:nvSpPr>
        <p:spPr>
          <a:xfrm>
            <a:off x="4020333" y="3917969"/>
            <a:ext cx="4641491" cy="114498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ja-JP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ネットショッピングの事業者には</a:t>
            </a:r>
            <a:r>
              <a:rPr lang="ja-JP" altLang="en-US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ja-JP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販売価格や</a:t>
            </a:r>
            <a:endParaRPr lang="en-US" altLang="ja-JP" sz="16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ja-JP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代金の支払方法・時期、連絡先</a:t>
            </a:r>
            <a:r>
              <a:rPr lang="ja-JP" altLang="en-US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lang="ja-JP" altLang="ja-JP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返品や</a:t>
            </a:r>
            <a:r>
              <a:rPr lang="ja-JP" altLang="en-US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解約、</a:t>
            </a:r>
            <a:endParaRPr lang="en-US" altLang="ja-JP" sz="16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ja-JP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交換条件を表示するよう義務付けられてい</a:t>
            </a:r>
            <a:r>
              <a:rPr lang="ja-JP" altLang="en-US" sz="16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る。</a:t>
            </a:r>
            <a:endParaRPr lang="ja-JP" altLang="ja-JP" sz="16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157DFD5D-38F6-F848-8461-6F436B491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514" y="998032"/>
            <a:ext cx="2983441" cy="53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04F6CA79-05E3-6943-8C83-A04B8AAA6B40}"/>
              </a:ext>
            </a:extLst>
          </p:cNvPr>
          <p:cNvSpPr txBox="1"/>
          <p:nvPr/>
        </p:nvSpPr>
        <p:spPr>
          <a:xfrm>
            <a:off x="3476718" y="5655527"/>
            <a:ext cx="5609832" cy="87525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Regular" panose="020B0500000000000000" pitchFamily="34" charset="-128"/>
                <a:ea typeface="Noto Sans JP Regular" panose="020B0500000000000000" pitchFamily="34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表示がされていないサイトでは、トラブルに巻き込まれる</a:t>
            </a:r>
            <a:endParaRPr lang="en-US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可能性があるため、購入しない。</a:t>
            </a:r>
            <a:endParaRPr lang="ja-JP" altLang="ja-JP" sz="1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93841" y="1491521"/>
            <a:ext cx="5482115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ja-JP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販売条件や利用規約にできないと</a:t>
            </a:r>
            <a:endParaRPr lang="en-US" altLang="ja-JP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40000"/>
              </a:lnSpc>
            </a:pPr>
            <a:r>
              <a:rPr lang="ja-JP" altLang="ja-JP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書かれていれば原則、返品・解約は</a:t>
            </a:r>
            <a:endParaRPr lang="en-US" altLang="ja-JP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40000"/>
              </a:lnSpc>
            </a:pPr>
            <a:r>
              <a:rPr lang="ja-JP" altLang="ja-JP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</a:t>
            </a:r>
            <a:r>
              <a:rPr lang="ja-JP" altLang="en-US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ない！</a:t>
            </a:r>
            <a:endParaRPr lang="ja-JP" altLang="ja-JP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92582" y="1010368"/>
            <a:ext cx="1723549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0000"/>
                </a:solidFill>
              </a:rPr>
              <a:t>要事前確認</a:t>
            </a:r>
          </a:p>
        </p:txBody>
      </p:sp>
      <p:pic>
        <p:nvPicPr>
          <p:cNvPr id="11" name="図 10" descr="mother_s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82" y="1433696"/>
            <a:ext cx="1641741" cy="21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292018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２－４　ネットショッピングで格安の化粧品を購入したら、実は・・・</a:t>
            </a:r>
          </a:p>
        </p:txBody>
      </p:sp>
      <p:pic>
        <p:nvPicPr>
          <p:cNvPr id="2" name="図 1">
            <a:extLst>
              <a:ext uri="{FF2B5EF4-FFF2-40B4-BE49-F238E27FC236}">
                <a16:creationId xmlns="" xmlns:a16="http://schemas.microsoft.com/office/drawing/2014/main" id="{A4AA6B3B-DBA7-5C43-9BCB-F7626994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68" y="1110681"/>
            <a:ext cx="4193916" cy="5339571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="" xmlns:a16="http://schemas.microsoft.com/office/drawing/2014/main" id="{3B991F26-B4AA-904B-8119-D51789C7C10D}"/>
              </a:ext>
            </a:extLst>
          </p:cNvPr>
          <p:cNvSpPr/>
          <p:nvPr/>
        </p:nvSpPr>
        <p:spPr>
          <a:xfrm>
            <a:off x="6758450" y="3626861"/>
            <a:ext cx="343358" cy="112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073938" y="3737865"/>
            <a:ext cx="3080084" cy="145410"/>
          </a:xfrm>
          <a:prstGeom prst="rect">
            <a:avLst/>
          </a:prstGeom>
          <a:solidFill>
            <a:srgbClr val="FFFF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04970" y="810150"/>
            <a:ext cx="307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今だけ　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限定価格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1,000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98520" y="707190"/>
            <a:ext cx="3309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インターネットの通信</a:t>
            </a:r>
            <a:r>
              <a:rPr lang="ja-JP" altLang="ja-JP" sz="1400">
                <a:latin typeface="Yu Gothic" panose="020B0400000000000000" pitchFamily="34" charset="-128"/>
                <a:ea typeface="Yu Gothic" panose="020B0400000000000000" pitchFamily="34" charset="-128"/>
              </a:rPr>
              <a:t>販売サイト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ja-JP" altLang="ja-JP" sz="1400" b="1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限定価格</a:t>
            </a:r>
            <a:r>
              <a:rPr lang="ja-JP" altLang="en-US" sz="1400" b="1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今だけ！　</a:t>
            </a:r>
            <a:r>
              <a:rPr lang="en-US" altLang="ja-JP" sz="28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1,000</a:t>
            </a:r>
            <a:r>
              <a:rPr lang="ja-JP" altLang="ja-JP" sz="1400" b="1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8520" y="1660303"/>
            <a:ext cx="3613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b="1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「売り切れ</a:t>
            </a:r>
            <a:r>
              <a:rPr lang="ja-JP" altLang="en-US" sz="1400" b="1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ちゃう！</a:t>
            </a:r>
            <a:r>
              <a:rPr lang="ja-JP" altLang="ja-JP" sz="1400" b="1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」</a:t>
            </a:r>
            <a:r>
              <a:rPr lang="ja-JP" altLang="en-US" sz="14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と思い即購入</a:t>
            </a:r>
            <a:r>
              <a:rPr lang="ja-JP" altLang="ja-JP" sz="140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US" altLang="ja-JP" sz="14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2400" y="5064867"/>
            <a:ext cx="3974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結局、</a:t>
            </a:r>
            <a:r>
              <a:rPr lang="ja-JP" altLang="ja-JP" sz="24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解約できなかった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ため、</a:t>
            </a:r>
            <a:endParaRPr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　　　　　　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全額</a:t>
            </a:r>
            <a:r>
              <a:rPr lang="ja-JP" altLang="ja-JP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を支払</a:t>
            </a:r>
            <a:r>
              <a:rPr lang="ja-JP" altLang="en-US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った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6598" y="2288522"/>
            <a:ext cx="2743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後日、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商品が届き使用</a:t>
            </a:r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したが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自分の好みにあわなかった</a:t>
            </a:r>
            <a:r>
              <a:rPr lang="ja-JP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4679" y="3132221"/>
            <a:ext cx="3420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ja-JP" sz="1400">
                <a:latin typeface="Yu Gothic" panose="020B0400000000000000" pitchFamily="34" charset="-128"/>
                <a:ea typeface="Yu Gothic" panose="020B0400000000000000" pitchFamily="34" charset="-128"/>
              </a:rPr>
              <a:t>か月後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も</a:t>
            </a:r>
            <a:r>
              <a:rPr lang="ja-JP" altLang="ja-JP" sz="1400">
                <a:latin typeface="Yu Gothic" panose="020B0400000000000000" pitchFamily="34" charset="-128"/>
                <a:ea typeface="Yu Gothic" panose="020B0400000000000000" pitchFamily="34" charset="-128"/>
              </a:rPr>
              <a:t>同じ商品が</a:t>
            </a:r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!?</a:t>
            </a:r>
          </a:p>
          <a:p>
            <a:r>
              <a:rPr lang="en-US" altLang="ja-JP" sz="1400" dirty="0"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lang="ja-JP" altLang="ja-JP" sz="1400">
                <a:latin typeface="Yu Gothic" panose="020B0400000000000000" pitchFamily="34" charset="-128"/>
                <a:ea typeface="Yu Gothic" panose="020B0400000000000000" pitchFamily="34" charset="-128"/>
              </a:rPr>
              <a:t>販売会社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からは、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ja-JP" sz="1400" b="1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</a:t>
            </a:r>
            <a:r>
              <a:rPr lang="ja-JP" altLang="ja-JP" sz="14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定期購入</a:t>
            </a:r>
            <a:r>
              <a:rPr lang="ja-JP" altLang="en-US" sz="14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いただいた</a:t>
            </a:r>
            <a:r>
              <a:rPr lang="ja-JP" altLang="ja-JP" sz="1400" b="1" dirty="0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商品</a:t>
            </a:r>
            <a:r>
              <a:rPr lang="ja-JP" altLang="en-US" sz="1400" b="1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です</a:t>
            </a:r>
            <a:r>
              <a:rPr lang="ja-JP" altLang="ja-JP" sz="1400" b="1">
                <a:solidFill>
                  <a:srgbClr val="A711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」</a:t>
            </a:r>
            <a:r>
              <a:rPr lang="ja-JP" altLang="en-US" sz="1400">
                <a:latin typeface="Yu Gothic" panose="020B0400000000000000" pitchFamily="34" charset="-128"/>
                <a:ea typeface="Yu Gothic" panose="020B0400000000000000" pitchFamily="34" charset="-128"/>
              </a:rPr>
              <a:t>と回答</a:t>
            </a:r>
            <a:endParaRPr lang="en-US" altLang="ja-JP" sz="14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4322" y="3891774"/>
            <a:ext cx="4572000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r>
              <a:rPr lang="ja-JP" altLang="en-US" sz="14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注文画面</a:t>
            </a:r>
            <a:r>
              <a:rPr lang="ja-JP" altLang="ja-JP" sz="14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lang="ja-JP" altLang="en-US" sz="14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規約には</a:t>
            </a:r>
            <a:r>
              <a:rPr lang="ja-JP" altLang="ja-JP" b="1" dirty="0">
                <a:solidFill>
                  <a:srgbClr val="FFFF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小さな</a:t>
            </a:r>
            <a:r>
              <a:rPr lang="ja-JP" altLang="ja-JP" sz="1400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文字で</a:t>
            </a:r>
            <a:endParaRPr lang="en-US" altLang="ja-JP" sz="1400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ja-JP" sz="14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</a:t>
            </a:r>
            <a:r>
              <a:rPr lang="en-US" altLang="ja-JP" sz="22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ja-JP" altLang="en-US" sz="22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ヶ月間</a:t>
            </a:r>
            <a:r>
              <a:rPr lang="ja-JP" altLang="ja-JP" sz="22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の定期購入</a:t>
            </a:r>
            <a:r>
              <a:rPr lang="ja-JP" altLang="ja-JP" sz="14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</a:t>
            </a:r>
            <a:r>
              <a:rPr lang="ja-JP" altLang="en-US" sz="14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総額</a:t>
            </a:r>
            <a:r>
              <a:rPr lang="ja-JP" altLang="ja-JP" sz="14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：</a:t>
            </a:r>
            <a:r>
              <a:rPr lang="en-US" altLang="ja-JP" sz="14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40,320</a:t>
            </a:r>
            <a:r>
              <a:rPr lang="ja-JP" altLang="ja-JP" sz="14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lang="ja-JP" altLang="ja-JP" sz="14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）」</a:t>
            </a:r>
            <a:endParaRPr lang="en-US" altLang="ja-JP" sz="1400" dirty="0">
              <a:solidFill>
                <a:srgbClr val="FFFFF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5" name="図 24" descr="biyou_kesyousu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30" y="615788"/>
            <a:ext cx="727761" cy="1470224"/>
          </a:xfrm>
          <a:prstGeom prst="rect">
            <a:avLst/>
          </a:prstGeom>
        </p:spPr>
      </p:pic>
      <p:pic>
        <p:nvPicPr>
          <p:cNvPr id="27" name="図 26" descr="biyou_hada_kansou_kon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1855" y="2490308"/>
            <a:ext cx="624569" cy="824513"/>
          </a:xfrm>
          <a:prstGeom prst="rect">
            <a:avLst/>
          </a:prstGeom>
        </p:spPr>
      </p:pic>
      <p:sp>
        <p:nvSpPr>
          <p:cNvPr id="31" name="下矢印 30"/>
          <p:cNvSpPr/>
          <p:nvPr/>
        </p:nvSpPr>
        <p:spPr>
          <a:xfrm>
            <a:off x="1285157" y="1369915"/>
            <a:ext cx="299177" cy="26864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>
            <a:off x="1318858" y="1948756"/>
            <a:ext cx="279862" cy="34738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>
            <a:off x="1434745" y="4689565"/>
            <a:ext cx="299177" cy="31617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="" xmlns:a16="http://schemas.microsoft.com/office/drawing/2014/main" id="{3D181BAA-5AAE-1C45-8876-CA12618E0188}"/>
              </a:ext>
            </a:extLst>
          </p:cNvPr>
          <p:cNvSpPr/>
          <p:nvPr/>
        </p:nvSpPr>
        <p:spPr>
          <a:xfrm>
            <a:off x="4880429" y="798286"/>
            <a:ext cx="4136571" cy="5860143"/>
          </a:xfrm>
          <a:prstGeom prst="rect">
            <a:avLst/>
          </a:prstGeom>
          <a:noFill/>
          <a:ln>
            <a:solidFill>
              <a:srgbClr val="C35F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下矢印 36"/>
          <p:cNvSpPr/>
          <p:nvPr/>
        </p:nvSpPr>
        <p:spPr>
          <a:xfrm>
            <a:off x="1344638" y="2853842"/>
            <a:ext cx="299177" cy="27834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money_fly_y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310">
            <a:off x="3210438" y="5288941"/>
            <a:ext cx="1688877" cy="1481990"/>
          </a:xfrm>
          <a:prstGeom prst="rect">
            <a:avLst/>
          </a:prstGeom>
        </p:spPr>
      </p:pic>
      <p:pic>
        <p:nvPicPr>
          <p:cNvPr id="24" name="図 23" descr="hakken_boy_gir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258" flipH="1">
            <a:off x="3578747" y="3010155"/>
            <a:ext cx="1389034" cy="1356540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6186714" y="3308048"/>
            <a:ext cx="344715" cy="151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180667" y="3096381"/>
            <a:ext cx="465666" cy="1511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B080BDD7-5A76-A047-9A14-8E9F660E705F}"/>
              </a:ext>
            </a:extLst>
          </p:cNvPr>
          <p:cNvSpPr txBox="1"/>
          <p:nvPr/>
        </p:nvSpPr>
        <p:spPr>
          <a:xfrm>
            <a:off x="6066060" y="3256037"/>
            <a:ext cx="642963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1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４５，６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7F04CB21-10D1-D842-886D-09E911DC1DA1}"/>
              </a:ext>
            </a:extLst>
          </p:cNvPr>
          <p:cNvSpPr txBox="1"/>
          <p:nvPr/>
        </p:nvSpPr>
        <p:spPr>
          <a:xfrm>
            <a:off x="6090785" y="3038004"/>
            <a:ext cx="63151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10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４，１００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997187" y="3276533"/>
            <a:ext cx="3838384" cy="321826"/>
          </a:xfrm>
          <a:prstGeom prst="rect">
            <a:avLst/>
          </a:prstGeom>
          <a:noFill/>
          <a:ln w="92075" cmpd="sng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1162" y="1837944"/>
            <a:ext cx="4040814" cy="189992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6121" y="1846851"/>
            <a:ext cx="3996587" cy="17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5930</TotalTime>
  <Words>1701</Words>
  <Application>Microsoft Office PowerPoint</Application>
  <PresentationFormat>画面に合わせる (4:3)</PresentationFormat>
  <Paragraphs>304</Paragraphs>
  <Slides>24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8" baseType="lpstr">
      <vt:lpstr>BIZ UDP明朝 Medium</vt:lpstr>
      <vt:lpstr>MS PGothic</vt:lpstr>
      <vt:lpstr>ＭＳ ゴシック</vt:lpstr>
      <vt:lpstr>Noto Sans JP Medium</vt:lpstr>
      <vt:lpstr>Yu Gothic Medium</vt:lpstr>
      <vt:lpstr>Yu Gothic</vt:lpstr>
      <vt:lpstr>Yu Gothic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橋口 彰人</dc:creator>
  <cp:lastModifiedBy>國廣 愛子</cp:lastModifiedBy>
  <cp:revision>406</cp:revision>
  <cp:lastPrinted>2021-04-26T07:32:20Z</cp:lastPrinted>
  <dcterms:created xsi:type="dcterms:W3CDTF">2020-12-25T09:39:05Z</dcterms:created>
  <dcterms:modified xsi:type="dcterms:W3CDTF">2021-06-01T02:38:26Z</dcterms:modified>
</cp:coreProperties>
</file>