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73" r:id="rId2"/>
    <p:sldId id="274" r:id="rId3"/>
    <p:sldId id="310" r:id="rId4"/>
    <p:sldId id="320" r:id="rId5"/>
    <p:sldId id="276" r:id="rId6"/>
    <p:sldId id="313" r:id="rId7"/>
    <p:sldId id="277" r:id="rId8"/>
    <p:sldId id="307" r:id="rId9"/>
    <p:sldId id="308" r:id="rId10"/>
    <p:sldId id="321" r:id="rId11"/>
    <p:sldId id="322" r:id="rId12"/>
    <p:sldId id="278" r:id="rId13"/>
    <p:sldId id="279" r:id="rId14"/>
    <p:sldId id="283" r:id="rId15"/>
    <p:sldId id="309" r:id="rId16"/>
    <p:sldId id="284" r:id="rId17"/>
    <p:sldId id="312" r:id="rId18"/>
    <p:sldId id="318" r:id="rId19"/>
    <p:sldId id="282" r:id="rId20"/>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A9A9"/>
    <a:srgbClr val="A6A2A2"/>
    <a:srgbClr val="4B9095"/>
    <a:srgbClr val="CC9900"/>
    <a:srgbClr val="E75A65"/>
    <a:srgbClr val="002060"/>
    <a:srgbClr val="730179"/>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600" autoAdjust="0"/>
    <p:restoredTop sz="94709"/>
  </p:normalViewPr>
  <p:slideViewPr>
    <p:cSldViewPr snapToGrid="0">
      <p:cViewPr varScale="1">
        <p:scale>
          <a:sx n="71" d="100"/>
          <a:sy n="71" d="100"/>
        </p:scale>
        <p:origin x="1332" y="36"/>
      </p:cViewPr>
      <p:guideLst>
        <p:guide orient="horz" pos="2183"/>
        <p:guide pos="2880"/>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47" d="100"/>
          <a:sy n="47" d="100"/>
        </p:scale>
        <p:origin x="2748"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 xmlns:a16="http://schemas.microsoft.com/office/drawing/2014/main" id="{A22A39ED-5538-4FE6-A4C7-79C9FAAF0979}"/>
              </a:ext>
            </a:extLst>
          </p:cNvPr>
          <p:cNvSpPr>
            <a:spLocks noGrp="1"/>
          </p:cNvSpPr>
          <p:nvPr>
            <p:ph type="hdr" sz="quarter"/>
          </p:nvPr>
        </p:nvSpPr>
        <p:spPr>
          <a:xfrm>
            <a:off x="1" y="2"/>
            <a:ext cx="3076575" cy="512763"/>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a:extLst>
              <a:ext uri="{FF2B5EF4-FFF2-40B4-BE49-F238E27FC236}">
                <a16:creationId xmlns="" xmlns:a16="http://schemas.microsoft.com/office/drawing/2014/main" id="{F047AD73-63AE-4C6F-9FC5-B6CF0CA391B3}"/>
              </a:ext>
            </a:extLst>
          </p:cNvPr>
          <p:cNvSpPr>
            <a:spLocks noGrp="1"/>
          </p:cNvSpPr>
          <p:nvPr>
            <p:ph type="dt" sz="quarter" idx="1"/>
          </p:nvPr>
        </p:nvSpPr>
        <p:spPr>
          <a:xfrm>
            <a:off x="4021140" y="2"/>
            <a:ext cx="3076575" cy="512763"/>
          </a:xfrm>
          <a:prstGeom prst="rect">
            <a:avLst/>
          </a:prstGeom>
        </p:spPr>
        <p:txBody>
          <a:bodyPr vert="horz" lIns="91432" tIns="45716" rIns="91432" bIns="45716" rtlCol="0"/>
          <a:lstStyle>
            <a:lvl1pPr algn="r">
              <a:defRPr sz="1200"/>
            </a:lvl1pPr>
          </a:lstStyle>
          <a:p>
            <a:endParaRPr kumimoji="1" lang="ja-JP" altLang="en-US"/>
          </a:p>
        </p:txBody>
      </p:sp>
      <p:sp>
        <p:nvSpPr>
          <p:cNvPr id="4" name="フッター プレースホルダー 3">
            <a:extLst>
              <a:ext uri="{FF2B5EF4-FFF2-40B4-BE49-F238E27FC236}">
                <a16:creationId xmlns="" xmlns:a16="http://schemas.microsoft.com/office/drawing/2014/main" id="{DA4D707E-0064-427D-ADA5-DA7DD22B9B3B}"/>
              </a:ext>
            </a:extLst>
          </p:cNvPr>
          <p:cNvSpPr>
            <a:spLocks noGrp="1"/>
          </p:cNvSpPr>
          <p:nvPr>
            <p:ph type="ftr" sz="quarter" idx="2"/>
          </p:nvPr>
        </p:nvSpPr>
        <p:spPr>
          <a:xfrm>
            <a:off x="1" y="9721852"/>
            <a:ext cx="3076575" cy="512763"/>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a:extLst>
              <a:ext uri="{FF2B5EF4-FFF2-40B4-BE49-F238E27FC236}">
                <a16:creationId xmlns="" xmlns:a16="http://schemas.microsoft.com/office/drawing/2014/main" id="{18DC0487-D85C-4518-9B5C-A80C06E441B1}"/>
              </a:ext>
            </a:extLst>
          </p:cNvPr>
          <p:cNvSpPr>
            <a:spLocks noGrp="1"/>
          </p:cNvSpPr>
          <p:nvPr>
            <p:ph type="sldNum" sz="quarter" idx="3"/>
          </p:nvPr>
        </p:nvSpPr>
        <p:spPr>
          <a:xfrm>
            <a:off x="4021140" y="9721852"/>
            <a:ext cx="3076575" cy="512763"/>
          </a:xfrm>
          <a:prstGeom prst="rect">
            <a:avLst/>
          </a:prstGeom>
        </p:spPr>
        <p:txBody>
          <a:bodyPr vert="horz" lIns="91432" tIns="45716" rIns="91432" bIns="45716" rtlCol="0" anchor="b"/>
          <a:lstStyle>
            <a:lvl1pPr algn="r">
              <a:defRPr sz="1200"/>
            </a:lvl1pPr>
          </a:lstStyle>
          <a:p>
            <a:fld id="{DB4E9FBB-5A57-43DC-9F55-E61B27327AE9}" type="slidenum">
              <a:rPr kumimoji="1" lang="ja-JP" altLang="en-US" smtClean="0"/>
              <a:t>‹#›</a:t>
            </a:fld>
            <a:endParaRPr kumimoji="1" lang="ja-JP" altLang="en-US"/>
          </a:p>
        </p:txBody>
      </p:sp>
    </p:spTree>
    <p:extLst>
      <p:ext uri="{BB962C8B-B14F-4D97-AF65-F5344CB8AC3E}">
        <p14:creationId xmlns:p14="http://schemas.microsoft.com/office/powerpoint/2010/main" val="131006015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3076363" cy="514101"/>
          </a:xfrm>
          <a:prstGeom prst="rect">
            <a:avLst/>
          </a:prstGeom>
        </p:spPr>
        <p:txBody>
          <a:bodyPr vert="horz" lIns="94632" tIns="47316" rIns="94632" bIns="47316"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706" y="3"/>
            <a:ext cx="3076363" cy="514101"/>
          </a:xfrm>
          <a:prstGeom prst="rect">
            <a:avLst/>
          </a:prstGeom>
        </p:spPr>
        <p:txBody>
          <a:bodyPr vert="horz" lIns="94632" tIns="47316" rIns="94632" bIns="47316"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4632" tIns="47316" rIns="94632" bIns="47316" rtlCol="0" anchor="ctr"/>
          <a:lstStyle/>
          <a:p>
            <a:endParaRPr lang="ja-JP" altLang="en-US"/>
          </a:p>
        </p:txBody>
      </p:sp>
      <p:sp>
        <p:nvSpPr>
          <p:cNvPr id="5" name="ノート プレースホルダー 4"/>
          <p:cNvSpPr>
            <a:spLocks noGrp="1"/>
          </p:cNvSpPr>
          <p:nvPr>
            <p:ph type="body" sz="quarter" idx="3"/>
          </p:nvPr>
        </p:nvSpPr>
        <p:spPr>
          <a:xfrm>
            <a:off x="709930" y="4925412"/>
            <a:ext cx="5679440" cy="4029877"/>
          </a:xfrm>
          <a:prstGeom prst="rect">
            <a:avLst/>
          </a:prstGeom>
        </p:spPr>
        <p:txBody>
          <a:bodyPr vert="horz" lIns="94632" tIns="47316" rIns="94632" bIns="473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0516"/>
            <a:ext cx="3076363" cy="514099"/>
          </a:xfrm>
          <a:prstGeom prst="rect">
            <a:avLst/>
          </a:prstGeom>
        </p:spPr>
        <p:txBody>
          <a:bodyPr vert="horz" lIns="94632" tIns="47316" rIns="94632" bIns="473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706" y="9720516"/>
            <a:ext cx="3076363" cy="514099"/>
          </a:xfrm>
          <a:prstGeom prst="rect">
            <a:avLst/>
          </a:prstGeom>
        </p:spPr>
        <p:txBody>
          <a:bodyPr vert="horz" lIns="94632" tIns="47316" rIns="94632" bIns="47316" rtlCol="0" anchor="b"/>
          <a:lstStyle>
            <a:lvl1pPr algn="r">
              <a:defRPr sz="1200"/>
            </a:lvl1pPr>
          </a:lstStyle>
          <a:p>
            <a:fld id="{C0442206-F9AB-8847-9D17-75BBE47F3211}" type="slidenum">
              <a:rPr kumimoji="1" lang="ja-JP" altLang="en-US" smtClean="0"/>
              <a:t>‹#›</a:t>
            </a:fld>
            <a:endParaRPr kumimoji="1" lang="ja-JP" altLang="en-US"/>
          </a:p>
        </p:txBody>
      </p:sp>
    </p:spTree>
    <p:extLst>
      <p:ext uri="{BB962C8B-B14F-4D97-AF65-F5344CB8AC3E}">
        <p14:creationId xmlns:p14="http://schemas.microsoft.com/office/powerpoint/2010/main" val="502308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C0442206-F9AB-8847-9D17-75BBE47F3211}" type="slidenum">
              <a:rPr kumimoji="1" lang="ja-JP" altLang="en-US" smtClean="0"/>
              <a:t>1</a:t>
            </a:fld>
            <a:endParaRPr kumimoji="1" lang="ja-JP" altLang="en-US"/>
          </a:p>
        </p:txBody>
      </p:sp>
      <p:sp>
        <p:nvSpPr>
          <p:cNvPr id="6" name="日付プレースホルダー 5">
            <a:extLst>
              <a:ext uri="{FF2B5EF4-FFF2-40B4-BE49-F238E27FC236}">
                <a16:creationId xmlns="" xmlns:a16="http://schemas.microsoft.com/office/drawing/2014/main" id="{B6B3C873-A188-4153-B6B8-E606116A0320}"/>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593124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C0442206-F9AB-8847-9D17-75BBE47F3211}" type="slidenum">
              <a:rPr kumimoji="1" lang="ja-JP" altLang="en-US" smtClean="0"/>
              <a:t>10</a:t>
            </a:fld>
            <a:endParaRPr kumimoji="1" lang="ja-JP" altLang="en-US"/>
          </a:p>
        </p:txBody>
      </p:sp>
    </p:spTree>
    <p:extLst>
      <p:ext uri="{BB962C8B-B14F-4D97-AF65-F5344CB8AC3E}">
        <p14:creationId xmlns:p14="http://schemas.microsoft.com/office/powerpoint/2010/main" val="107651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C0442206-F9AB-8847-9D17-75BBE47F3211}" type="slidenum">
              <a:rPr kumimoji="1" lang="ja-JP" altLang="en-US" smtClean="0"/>
              <a:t>11</a:t>
            </a:fld>
            <a:endParaRPr kumimoji="1" lang="ja-JP" altLang="en-US"/>
          </a:p>
        </p:txBody>
      </p:sp>
    </p:spTree>
    <p:extLst>
      <p:ext uri="{BB962C8B-B14F-4D97-AF65-F5344CB8AC3E}">
        <p14:creationId xmlns:p14="http://schemas.microsoft.com/office/powerpoint/2010/main" val="3254812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C0442206-F9AB-8847-9D17-75BBE47F3211}" type="slidenum">
              <a:rPr kumimoji="1" lang="ja-JP" altLang="en-US" smtClean="0"/>
              <a:t>12</a:t>
            </a:fld>
            <a:endParaRPr kumimoji="1" lang="ja-JP" altLang="en-US"/>
          </a:p>
        </p:txBody>
      </p:sp>
    </p:spTree>
    <p:extLst>
      <p:ext uri="{BB962C8B-B14F-4D97-AF65-F5344CB8AC3E}">
        <p14:creationId xmlns:p14="http://schemas.microsoft.com/office/powerpoint/2010/main" val="2644616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C0442206-F9AB-8847-9D17-75BBE47F3211}" type="slidenum">
              <a:rPr kumimoji="1" lang="ja-JP" altLang="en-US" smtClean="0"/>
              <a:t>13</a:t>
            </a:fld>
            <a:endParaRPr kumimoji="1" lang="ja-JP" altLang="en-US"/>
          </a:p>
        </p:txBody>
      </p:sp>
    </p:spTree>
    <p:extLst>
      <p:ext uri="{BB962C8B-B14F-4D97-AF65-F5344CB8AC3E}">
        <p14:creationId xmlns:p14="http://schemas.microsoft.com/office/powerpoint/2010/main" val="277867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0442206-F9AB-8847-9D17-75BBE47F3211}" type="slidenum">
              <a:rPr kumimoji="1" lang="ja-JP" altLang="en-US" smtClean="0"/>
              <a:t>14</a:t>
            </a:fld>
            <a:endParaRPr kumimoji="1" lang="ja-JP" altLang="en-US"/>
          </a:p>
        </p:txBody>
      </p:sp>
      <p:sp>
        <p:nvSpPr>
          <p:cNvPr id="6" name="日付プレースホルダー 5">
            <a:extLst>
              <a:ext uri="{FF2B5EF4-FFF2-40B4-BE49-F238E27FC236}">
                <a16:creationId xmlns="" xmlns:a16="http://schemas.microsoft.com/office/drawing/2014/main" id="{51897223-B42A-4985-A611-C015FFCF5D28}"/>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840849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0442206-F9AB-8847-9D17-75BBE47F3211}" type="slidenum">
              <a:rPr kumimoji="1" lang="ja-JP" altLang="en-US" smtClean="0"/>
              <a:t>15</a:t>
            </a:fld>
            <a:endParaRPr kumimoji="1" lang="ja-JP" altLang="en-US"/>
          </a:p>
        </p:txBody>
      </p:sp>
      <p:sp>
        <p:nvSpPr>
          <p:cNvPr id="6" name="日付プレースホルダー 5">
            <a:extLst>
              <a:ext uri="{FF2B5EF4-FFF2-40B4-BE49-F238E27FC236}">
                <a16:creationId xmlns="" xmlns:a16="http://schemas.microsoft.com/office/drawing/2014/main" id="{FD96DAF2-89A3-4871-B636-BC10229A7FFD}"/>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162261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C0442206-F9AB-8847-9D17-75BBE47F3211}" type="slidenum">
              <a:rPr kumimoji="1" lang="ja-JP" altLang="en-US" smtClean="0"/>
              <a:t>16</a:t>
            </a:fld>
            <a:endParaRPr kumimoji="1" lang="ja-JP" altLang="en-US"/>
          </a:p>
        </p:txBody>
      </p:sp>
    </p:spTree>
    <p:extLst>
      <p:ext uri="{BB962C8B-B14F-4D97-AF65-F5344CB8AC3E}">
        <p14:creationId xmlns:p14="http://schemas.microsoft.com/office/powerpoint/2010/main" val="1019242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C0442206-F9AB-8847-9D17-75BBE47F3211}" type="slidenum">
              <a:rPr kumimoji="1" lang="ja-JP" altLang="en-US" smtClean="0"/>
              <a:t>17</a:t>
            </a:fld>
            <a:endParaRPr kumimoji="1" lang="ja-JP" altLang="en-US"/>
          </a:p>
        </p:txBody>
      </p:sp>
    </p:spTree>
    <p:extLst>
      <p:ext uri="{BB962C8B-B14F-4D97-AF65-F5344CB8AC3E}">
        <p14:creationId xmlns:p14="http://schemas.microsoft.com/office/powerpoint/2010/main" val="2661426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C0442206-F9AB-8847-9D17-75BBE47F3211}" type="slidenum">
              <a:rPr kumimoji="1" lang="ja-JP" altLang="en-US" smtClean="0"/>
              <a:t>18</a:t>
            </a:fld>
            <a:endParaRPr kumimoji="1" lang="ja-JP" altLang="en-US"/>
          </a:p>
        </p:txBody>
      </p:sp>
    </p:spTree>
    <p:extLst>
      <p:ext uri="{BB962C8B-B14F-4D97-AF65-F5344CB8AC3E}">
        <p14:creationId xmlns:p14="http://schemas.microsoft.com/office/powerpoint/2010/main" val="476966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C0442206-F9AB-8847-9D17-75BBE47F3211}" type="slidenum">
              <a:rPr kumimoji="1" lang="ja-JP" altLang="en-US" smtClean="0"/>
              <a:t>19</a:t>
            </a:fld>
            <a:endParaRPr kumimoji="1" lang="ja-JP" altLang="en-US"/>
          </a:p>
        </p:txBody>
      </p:sp>
    </p:spTree>
    <p:extLst>
      <p:ext uri="{BB962C8B-B14F-4D97-AF65-F5344CB8AC3E}">
        <p14:creationId xmlns:p14="http://schemas.microsoft.com/office/powerpoint/2010/main" val="4224370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C0442206-F9AB-8847-9D17-75BBE47F3211}" type="slidenum">
              <a:rPr kumimoji="1" lang="ja-JP" altLang="en-US" smtClean="0"/>
              <a:t>2</a:t>
            </a:fld>
            <a:endParaRPr kumimoji="1" lang="ja-JP" altLang="en-US"/>
          </a:p>
        </p:txBody>
      </p:sp>
    </p:spTree>
    <p:extLst>
      <p:ext uri="{BB962C8B-B14F-4D97-AF65-F5344CB8AC3E}">
        <p14:creationId xmlns:p14="http://schemas.microsoft.com/office/powerpoint/2010/main" val="159178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C0442206-F9AB-8847-9D17-75BBE47F3211}" type="slidenum">
              <a:rPr kumimoji="1" lang="ja-JP" altLang="en-US" smtClean="0"/>
              <a:t>3</a:t>
            </a:fld>
            <a:endParaRPr kumimoji="1" lang="ja-JP" altLang="en-US"/>
          </a:p>
        </p:txBody>
      </p:sp>
    </p:spTree>
    <p:extLst>
      <p:ext uri="{BB962C8B-B14F-4D97-AF65-F5344CB8AC3E}">
        <p14:creationId xmlns:p14="http://schemas.microsoft.com/office/powerpoint/2010/main" val="133253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C0442206-F9AB-8847-9D17-75BBE47F3211}" type="slidenum">
              <a:rPr kumimoji="1" lang="ja-JP" altLang="en-US" smtClean="0"/>
              <a:t>4</a:t>
            </a:fld>
            <a:endParaRPr kumimoji="1" lang="ja-JP" altLang="en-US"/>
          </a:p>
        </p:txBody>
      </p:sp>
    </p:spTree>
    <p:extLst>
      <p:ext uri="{BB962C8B-B14F-4D97-AF65-F5344CB8AC3E}">
        <p14:creationId xmlns:p14="http://schemas.microsoft.com/office/powerpoint/2010/main" val="26524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C0442206-F9AB-8847-9D17-75BBE47F3211}" type="slidenum">
              <a:rPr kumimoji="1" lang="ja-JP" altLang="en-US" smtClean="0"/>
              <a:t>5</a:t>
            </a:fld>
            <a:endParaRPr kumimoji="1" lang="ja-JP" altLang="en-US"/>
          </a:p>
        </p:txBody>
      </p:sp>
    </p:spTree>
    <p:extLst>
      <p:ext uri="{BB962C8B-B14F-4D97-AF65-F5344CB8AC3E}">
        <p14:creationId xmlns:p14="http://schemas.microsoft.com/office/powerpoint/2010/main" val="3509254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C0442206-F9AB-8847-9D17-75BBE47F3211}" type="slidenum">
              <a:rPr kumimoji="1" lang="ja-JP" altLang="en-US" smtClean="0"/>
              <a:t>6</a:t>
            </a:fld>
            <a:endParaRPr kumimoji="1" lang="ja-JP" altLang="en-US"/>
          </a:p>
        </p:txBody>
      </p:sp>
    </p:spTree>
    <p:extLst>
      <p:ext uri="{BB962C8B-B14F-4D97-AF65-F5344CB8AC3E}">
        <p14:creationId xmlns:p14="http://schemas.microsoft.com/office/powerpoint/2010/main" val="741652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C0442206-F9AB-8847-9D17-75BBE47F3211}" type="slidenum">
              <a:rPr kumimoji="1" lang="ja-JP" altLang="en-US" smtClean="0"/>
              <a:t>7</a:t>
            </a:fld>
            <a:endParaRPr kumimoji="1" lang="ja-JP" altLang="en-US"/>
          </a:p>
        </p:txBody>
      </p:sp>
    </p:spTree>
    <p:extLst>
      <p:ext uri="{BB962C8B-B14F-4D97-AF65-F5344CB8AC3E}">
        <p14:creationId xmlns:p14="http://schemas.microsoft.com/office/powerpoint/2010/main" val="42527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C0442206-F9AB-8847-9D17-75BBE47F3211}" type="slidenum">
              <a:rPr kumimoji="1" lang="ja-JP" altLang="en-US" smtClean="0"/>
              <a:t>8</a:t>
            </a:fld>
            <a:endParaRPr kumimoji="1" lang="ja-JP" altLang="en-US"/>
          </a:p>
        </p:txBody>
      </p:sp>
    </p:spTree>
    <p:extLst>
      <p:ext uri="{BB962C8B-B14F-4D97-AF65-F5344CB8AC3E}">
        <p14:creationId xmlns:p14="http://schemas.microsoft.com/office/powerpoint/2010/main" val="2869341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C0442206-F9AB-8847-9D17-75BBE47F3211}" type="slidenum">
              <a:rPr kumimoji="1" lang="ja-JP" altLang="en-US" smtClean="0"/>
              <a:t>9</a:t>
            </a:fld>
            <a:endParaRPr kumimoji="1" lang="ja-JP" altLang="en-US"/>
          </a:p>
        </p:txBody>
      </p:sp>
    </p:spTree>
    <p:extLst>
      <p:ext uri="{BB962C8B-B14F-4D97-AF65-F5344CB8AC3E}">
        <p14:creationId xmlns:p14="http://schemas.microsoft.com/office/powerpoint/2010/main" val="23174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A4AA7BD-3681-49CE-A885-D040582FC9B8}" type="datetime1">
              <a:rPr kumimoji="1" lang="ja-JP" altLang="en-US" smtClean="0"/>
              <a:t>2021/6/1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212953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A521B2-4577-4357-A1C0-66DABC83AE6C}" type="datetime1">
              <a:rPr kumimoji="1" lang="ja-JP" altLang="en-US" smtClean="0"/>
              <a:t>2021/6/1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349738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4AB85D-F3D1-407E-BA17-13A41664F69C}" type="datetime1">
              <a:rPr kumimoji="1" lang="ja-JP" altLang="en-US" smtClean="0"/>
              <a:t>2021/6/1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4222250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C01221-C7E5-4915-A2FC-87ED52D5283A}" type="datetime1">
              <a:rPr kumimoji="1" lang="ja-JP" altLang="en-US" smtClean="0"/>
              <a:t>2021/6/1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168914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BC65CC1-1CCE-49ED-8186-E0D23E05C86A}" type="datetime1">
              <a:rPr kumimoji="1" lang="ja-JP" altLang="en-US" smtClean="0"/>
              <a:t>2021/6/1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93546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B4FE2FC-017D-4F25-9E30-D051A78D5521}" type="datetime1">
              <a:rPr kumimoji="1" lang="ja-JP" altLang="en-US" smtClean="0"/>
              <a:t>2021/6/1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67864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6E27FD-3A5F-4AE2-B085-EBBD5C3EB306}" type="datetime1">
              <a:rPr kumimoji="1" lang="ja-JP" altLang="en-US" smtClean="0"/>
              <a:t>2021/6/1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86796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E95284F-13BD-4A02-B261-2E6B1C9073CF}" type="datetime1">
              <a:rPr kumimoji="1" lang="ja-JP" altLang="en-US" smtClean="0"/>
              <a:t>2021/6/1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39507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83C55-C529-40F2-BEDF-5CEEB0EE282D}" type="datetime1">
              <a:rPr kumimoji="1" lang="ja-JP" altLang="en-US" smtClean="0"/>
              <a:t>2021/6/1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24898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E76819-2F50-4247-8665-4A6484331CA3}" type="datetime1">
              <a:rPr kumimoji="1" lang="ja-JP" altLang="en-US" smtClean="0"/>
              <a:t>2021/6/1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4816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99F4657-84C7-4C1F-86F2-7CAD61921D22}" type="datetime1">
              <a:rPr kumimoji="1" lang="ja-JP" altLang="en-US" smtClean="0"/>
              <a:t>2021/6/1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4083313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ABFED-D71E-40DE-A10D-BFAE74E5B8B6}" type="datetime1">
              <a:rPr kumimoji="1" lang="ja-JP" altLang="en-US" smtClean="0"/>
              <a:t>2021/6/1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2451A-27E2-4F0E-9415-65127D822D81}" type="slidenum">
              <a:rPr kumimoji="1" lang="ja-JP" altLang="en-US" smtClean="0"/>
              <a:t>‹#›</a:t>
            </a:fld>
            <a:endParaRPr kumimoji="1" lang="ja-JP" altLang="en-US"/>
          </a:p>
        </p:txBody>
      </p:sp>
    </p:spTree>
    <p:extLst>
      <p:ext uri="{BB962C8B-B14F-4D97-AF65-F5344CB8AC3E}">
        <p14:creationId xmlns:p14="http://schemas.microsoft.com/office/powerpoint/2010/main" val="1948586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5B9BD5"/>
                </a:solidFill>
                <a:latin typeface="游ゴシック" panose="020B0400000000000000" pitchFamily="50" charset="-128"/>
                <a:ea typeface="游ゴシック" panose="020B0400000000000000" pitchFamily="50" charset="-128"/>
              </a:rPr>
              <a:t>４−１　家計管理ってなに？</a:t>
            </a:r>
          </a:p>
        </p:txBody>
      </p:sp>
      <p:sp>
        <p:nvSpPr>
          <p:cNvPr id="8" name="テキスト ボックス 7">
            <a:extLst>
              <a:ext uri="{FF2B5EF4-FFF2-40B4-BE49-F238E27FC236}">
                <a16:creationId xmlns="" xmlns:a16="http://schemas.microsoft.com/office/drawing/2014/main" id="{7F78B16D-A139-45DE-9E7A-DDA7DDA4A9B4}"/>
              </a:ext>
            </a:extLst>
          </p:cNvPr>
          <p:cNvSpPr txBox="1"/>
          <p:nvPr/>
        </p:nvSpPr>
        <p:spPr>
          <a:xfrm>
            <a:off x="3683000" y="-1601992"/>
            <a:ext cx="5072742" cy="1200329"/>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endParaRPr lang="ja-JP" altLang="ja-JP" dirty="0">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 xmlns:a16="http://schemas.microsoft.com/office/drawing/2014/main" id="{9484E5D0-3625-44DF-9BB1-679428308FEB}"/>
              </a:ext>
            </a:extLst>
          </p:cNvPr>
          <p:cNvSpPr txBox="1"/>
          <p:nvPr/>
        </p:nvSpPr>
        <p:spPr>
          <a:xfrm>
            <a:off x="289499" y="1249445"/>
            <a:ext cx="5123542"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ja-JP" sz="1600" dirty="0">
                <a:latin typeface="游ゴシック" panose="020B0400000000000000" pitchFamily="50" charset="-128"/>
                <a:ea typeface="游ゴシック" panose="020B0400000000000000" pitchFamily="50" charset="-128"/>
              </a:rPr>
              <a:t>家計</a:t>
            </a:r>
            <a:r>
              <a:rPr lang="ja-JP" altLang="en-US" sz="1600" dirty="0">
                <a:latin typeface="游ゴシック" panose="020B0400000000000000" pitchFamily="50" charset="-128"/>
                <a:ea typeface="游ゴシック" panose="020B0400000000000000" pitchFamily="50" charset="-128"/>
              </a:rPr>
              <a:t>管理</a:t>
            </a:r>
            <a:r>
              <a:rPr lang="ja-JP" altLang="ja-JP" sz="1600" dirty="0">
                <a:latin typeface="游ゴシック" panose="020B0400000000000000" pitchFamily="50" charset="-128"/>
                <a:ea typeface="游ゴシック" panose="020B0400000000000000" pitchFamily="50" charset="-128"/>
              </a:rPr>
              <a:t>とは、</a:t>
            </a:r>
            <a:r>
              <a:rPr lang="ja-JP" altLang="en-US" sz="1600" dirty="0">
                <a:latin typeface="游ゴシック" panose="020B0400000000000000" pitchFamily="50" charset="-128"/>
                <a:ea typeface="游ゴシック" panose="020B0400000000000000" pitchFamily="50" charset="-128"/>
              </a:rPr>
              <a:t>生活を維持していくために</a:t>
            </a:r>
            <a:endParaRPr lang="en-US" altLang="ja-JP" sz="1600" dirty="0">
              <a:latin typeface="游ゴシック" panose="020B0400000000000000" pitchFamily="50" charset="-128"/>
              <a:ea typeface="游ゴシック" panose="020B0400000000000000" pitchFamily="50" charset="-128"/>
            </a:endParaRPr>
          </a:p>
          <a:p>
            <a:pPr>
              <a:lnSpc>
                <a:spcPct val="150000"/>
              </a:lnSpc>
            </a:pPr>
            <a:r>
              <a:rPr lang="ja-JP" altLang="en-US" sz="3600" b="1" dirty="0">
                <a:latin typeface="游ゴシック" panose="020B0400000000000000" pitchFamily="50" charset="-128"/>
                <a:ea typeface="游ゴシック" panose="020B0400000000000000" pitchFamily="50" charset="-128"/>
              </a:rPr>
              <a:t>収入、支出、貯蓄、借金</a:t>
            </a:r>
            <a:r>
              <a:rPr lang="ja-JP" altLang="en-US" dirty="0">
                <a:latin typeface="游ゴシック" panose="020B0400000000000000" pitchFamily="50" charset="-128"/>
                <a:ea typeface="游ゴシック" panose="020B0400000000000000" pitchFamily="50" charset="-128"/>
              </a:rPr>
              <a:t>等を把握し、</a:t>
            </a:r>
            <a:endParaRPr lang="en-US" altLang="ja-JP" dirty="0">
              <a:latin typeface="游ゴシック" panose="020B0400000000000000" pitchFamily="50" charset="-128"/>
              <a:ea typeface="游ゴシック" panose="020B0400000000000000" pitchFamily="50" charset="-128"/>
            </a:endParaRPr>
          </a:p>
          <a:p>
            <a:pPr>
              <a:lnSpc>
                <a:spcPct val="150000"/>
              </a:lnSpc>
            </a:pPr>
            <a:r>
              <a:rPr lang="ja-JP" altLang="en-US" dirty="0">
                <a:latin typeface="游ゴシック" panose="020B0400000000000000" pitchFamily="50" charset="-128"/>
                <a:ea typeface="游ゴシック" panose="020B0400000000000000" pitchFamily="50" charset="-128"/>
              </a:rPr>
              <a:t>生活の安定・向上を図る手法</a:t>
            </a:r>
            <a:r>
              <a:rPr lang="ja-JP" altLang="ja-JP" dirty="0">
                <a:latin typeface="游ゴシック" panose="020B0400000000000000" pitchFamily="50" charset="-128"/>
                <a:ea typeface="游ゴシック" panose="020B0400000000000000" pitchFamily="50" charset="-128"/>
              </a:rPr>
              <a:t>。</a:t>
            </a:r>
          </a:p>
        </p:txBody>
      </p:sp>
      <p:graphicFrame>
        <p:nvGraphicFramePr>
          <p:cNvPr id="2" name="表 2">
            <a:extLst>
              <a:ext uri="{FF2B5EF4-FFF2-40B4-BE49-F238E27FC236}">
                <a16:creationId xmlns="" xmlns:a16="http://schemas.microsoft.com/office/drawing/2014/main" id="{20A7E42E-C8FD-504A-AC62-A6AF4119AAFD}"/>
              </a:ext>
            </a:extLst>
          </p:cNvPr>
          <p:cNvGraphicFramePr>
            <a:graphicFrameLocks noGrp="1"/>
          </p:cNvGraphicFramePr>
          <p:nvPr>
            <p:extLst>
              <p:ext uri="{D42A27DB-BD31-4B8C-83A1-F6EECF244321}">
                <p14:modId xmlns:p14="http://schemas.microsoft.com/office/powerpoint/2010/main" val="3568418625"/>
              </p:ext>
            </p:extLst>
          </p:nvPr>
        </p:nvGraphicFramePr>
        <p:xfrm>
          <a:off x="364056" y="2670454"/>
          <a:ext cx="3417721" cy="3362045"/>
        </p:xfrm>
        <a:graphic>
          <a:graphicData uri="http://schemas.openxmlformats.org/drawingml/2006/table">
            <a:tbl>
              <a:tblPr firstRow="1" bandRow="1">
                <a:tableStyleId>{69012ECD-51FC-41F1-AA8D-1B2483CD663E}</a:tableStyleId>
              </a:tblPr>
              <a:tblGrid>
                <a:gridCol w="3417721">
                  <a:extLst>
                    <a:ext uri="{9D8B030D-6E8A-4147-A177-3AD203B41FA5}">
                      <a16:colId xmlns="" xmlns:a16="http://schemas.microsoft.com/office/drawing/2014/main" val="2278923303"/>
                    </a:ext>
                  </a:extLst>
                </a:gridCol>
              </a:tblGrid>
              <a:tr h="375490">
                <a:tc>
                  <a:txBody>
                    <a:bodyPr/>
                    <a:lstStyle/>
                    <a:p>
                      <a:pPr algn="ctr"/>
                      <a:r>
                        <a:rPr kumimoji="1" lang="ja-JP" altLang="en-US" dirty="0"/>
                        <a:t>収　入</a:t>
                      </a:r>
                    </a:p>
                  </a:txBody>
                  <a:tcPr/>
                </a:tc>
                <a:extLst>
                  <a:ext uri="{0D108BD9-81ED-4DB2-BD59-A6C34878D82A}">
                    <a16:rowId xmlns="" xmlns:a16="http://schemas.microsoft.com/office/drawing/2014/main" val="43477768"/>
                  </a:ext>
                </a:extLst>
              </a:tr>
              <a:tr h="905439">
                <a:tc>
                  <a:txBody>
                    <a:bodyPr/>
                    <a:lstStyle/>
                    <a:p>
                      <a:pPr algn="ctr"/>
                      <a:r>
                        <a:rPr kumimoji="1" lang="ja-JP" altLang="en-US"/>
                        <a:t>給与</a:t>
                      </a:r>
                    </a:p>
                  </a:txBody>
                  <a:tcPr anchor="ctr"/>
                </a:tc>
                <a:extLst>
                  <a:ext uri="{0D108BD9-81ED-4DB2-BD59-A6C34878D82A}">
                    <a16:rowId xmlns="" xmlns:a16="http://schemas.microsoft.com/office/drawing/2014/main" val="851938631"/>
                  </a:ext>
                </a:extLst>
              </a:tr>
              <a:tr h="724352">
                <a:tc>
                  <a:txBody>
                    <a:bodyPr/>
                    <a:lstStyle/>
                    <a:p>
                      <a:pPr algn="ctr"/>
                      <a:r>
                        <a:rPr kumimoji="1" lang="ja-JP" altLang="en-US" dirty="0"/>
                        <a:t>仕送り</a:t>
                      </a:r>
                    </a:p>
                  </a:txBody>
                  <a:tcPr anchor="ctr"/>
                </a:tc>
                <a:extLst>
                  <a:ext uri="{0D108BD9-81ED-4DB2-BD59-A6C34878D82A}">
                    <a16:rowId xmlns="" xmlns:a16="http://schemas.microsoft.com/office/drawing/2014/main" val="230530293"/>
                  </a:ext>
                </a:extLst>
              </a:tr>
              <a:tr h="678382">
                <a:tc>
                  <a:txBody>
                    <a:bodyPr/>
                    <a:lstStyle/>
                    <a:p>
                      <a:pPr algn="ctr"/>
                      <a:r>
                        <a:rPr kumimoji="1" lang="ja-JP" altLang="en-US"/>
                        <a:t>預金の利息</a:t>
                      </a:r>
                      <a:endParaRPr kumimoji="1" lang="en-US" altLang="ja-JP" dirty="0"/>
                    </a:p>
                  </a:txBody>
                  <a:tcPr anchor="ctr"/>
                </a:tc>
                <a:extLst>
                  <a:ext uri="{0D108BD9-81ED-4DB2-BD59-A6C34878D82A}">
                    <a16:rowId xmlns="" xmlns:a16="http://schemas.microsoft.com/office/drawing/2014/main" val="1459266836"/>
                  </a:ext>
                </a:extLst>
              </a:tr>
              <a:tr h="678382">
                <a:tc>
                  <a:txBody>
                    <a:bodyPr/>
                    <a:lstStyle/>
                    <a:p>
                      <a:pPr algn="ctr"/>
                      <a:r>
                        <a:rPr kumimoji="1" lang="ja-JP" altLang="en-US" dirty="0"/>
                        <a:t>資産運用の利益など</a:t>
                      </a:r>
                      <a:endParaRPr kumimoji="1" lang="en-US" altLang="ja-JP" dirty="0"/>
                    </a:p>
                  </a:txBody>
                  <a:tcPr anchor="ctr"/>
                </a:tc>
                <a:extLst>
                  <a:ext uri="{0D108BD9-81ED-4DB2-BD59-A6C34878D82A}">
                    <a16:rowId xmlns="" xmlns:a16="http://schemas.microsoft.com/office/drawing/2014/main" val="443267960"/>
                  </a:ext>
                </a:extLst>
              </a:tr>
            </a:tbl>
          </a:graphicData>
        </a:graphic>
      </p:graphicFrame>
      <p:graphicFrame>
        <p:nvGraphicFramePr>
          <p:cNvPr id="17" name="表 2">
            <a:extLst>
              <a:ext uri="{FF2B5EF4-FFF2-40B4-BE49-F238E27FC236}">
                <a16:creationId xmlns="" xmlns:a16="http://schemas.microsoft.com/office/drawing/2014/main" id="{4BEC686B-1DD5-4B4D-9727-F752B57E047B}"/>
              </a:ext>
            </a:extLst>
          </p:cNvPr>
          <p:cNvGraphicFramePr>
            <a:graphicFrameLocks noGrp="1"/>
          </p:cNvGraphicFramePr>
          <p:nvPr>
            <p:extLst>
              <p:ext uri="{D42A27DB-BD31-4B8C-83A1-F6EECF244321}">
                <p14:modId xmlns:p14="http://schemas.microsoft.com/office/powerpoint/2010/main" val="2944160991"/>
              </p:ext>
            </p:extLst>
          </p:nvPr>
        </p:nvGraphicFramePr>
        <p:xfrm>
          <a:off x="4007596" y="2670450"/>
          <a:ext cx="4837280" cy="3291840"/>
        </p:xfrm>
        <a:graphic>
          <a:graphicData uri="http://schemas.openxmlformats.org/drawingml/2006/table">
            <a:tbl>
              <a:tblPr firstRow="1" bandRow="1">
                <a:tableStyleId>{72833802-FEF1-4C79-8D5D-14CF1EAF98D9}</a:tableStyleId>
              </a:tblPr>
              <a:tblGrid>
                <a:gridCol w="2094080">
                  <a:extLst>
                    <a:ext uri="{9D8B030D-6E8A-4147-A177-3AD203B41FA5}">
                      <a16:colId xmlns="" xmlns:a16="http://schemas.microsoft.com/office/drawing/2014/main" val="2278923303"/>
                    </a:ext>
                  </a:extLst>
                </a:gridCol>
                <a:gridCol w="2743200">
                  <a:extLst>
                    <a:ext uri="{9D8B030D-6E8A-4147-A177-3AD203B41FA5}">
                      <a16:colId xmlns="" xmlns:a16="http://schemas.microsoft.com/office/drawing/2014/main" val="1086978861"/>
                    </a:ext>
                  </a:extLst>
                </a:gridCol>
              </a:tblGrid>
              <a:tr h="345521">
                <a:tc gridSpan="2">
                  <a:txBody>
                    <a:bodyPr/>
                    <a:lstStyle/>
                    <a:p>
                      <a:pPr algn="ctr"/>
                      <a:r>
                        <a:rPr kumimoji="1" lang="ja-JP" altLang="en-US" dirty="0"/>
                        <a:t>支　出</a:t>
                      </a:r>
                    </a:p>
                  </a:txBody>
                  <a:tcPr/>
                </a:tc>
                <a:tc hMerge="1">
                  <a:txBody>
                    <a:bodyPr/>
                    <a:lstStyle/>
                    <a:p>
                      <a:pPr algn="ctr"/>
                      <a:endParaRPr kumimoji="1" lang="ja-JP" altLang="en-US"/>
                    </a:p>
                  </a:txBody>
                  <a:tcPr/>
                </a:tc>
                <a:extLst>
                  <a:ext uri="{0D108BD9-81ED-4DB2-BD59-A6C34878D82A}">
                    <a16:rowId xmlns="" xmlns:a16="http://schemas.microsoft.com/office/drawing/2014/main" val="43477768"/>
                  </a:ext>
                </a:extLst>
              </a:tr>
              <a:tr h="345521">
                <a:tc>
                  <a:txBody>
                    <a:bodyPr/>
                    <a:lstStyle/>
                    <a:p>
                      <a:pPr algn="ctr"/>
                      <a:r>
                        <a:rPr kumimoji="1" lang="ja-JP" altLang="en-US" dirty="0"/>
                        <a:t>住居費</a:t>
                      </a:r>
                    </a:p>
                  </a:txBody>
                  <a:tcPr>
                    <a:lnR w="12700" cap="flat" cmpd="sng" algn="ctr">
                      <a:solidFill>
                        <a:schemeClr val="accent2"/>
                      </a:solidFill>
                      <a:prstDash val="solid"/>
                      <a:round/>
                      <a:headEnd type="none" w="med" len="med"/>
                      <a:tailEnd type="none" w="med" len="med"/>
                    </a:lnR>
                  </a:tcPr>
                </a:tc>
                <a:tc>
                  <a:txBody>
                    <a:bodyPr/>
                    <a:lstStyle/>
                    <a:p>
                      <a:pPr algn="l"/>
                      <a:r>
                        <a:rPr kumimoji="1" lang="ja-JP" altLang="en-US" sz="1600" dirty="0"/>
                        <a:t>家賃など</a:t>
                      </a:r>
                    </a:p>
                  </a:txBody>
                  <a:tcPr>
                    <a:lnL w="12700" cap="flat" cmpd="sng" algn="ctr">
                      <a:solidFill>
                        <a:schemeClr val="accent2"/>
                      </a:solidFill>
                      <a:prstDash val="solid"/>
                      <a:round/>
                      <a:headEnd type="none" w="med" len="med"/>
                      <a:tailEnd type="none" w="med" len="med"/>
                    </a:lnL>
                  </a:tcPr>
                </a:tc>
                <a:extLst>
                  <a:ext uri="{0D108BD9-81ED-4DB2-BD59-A6C34878D82A}">
                    <a16:rowId xmlns="" xmlns:a16="http://schemas.microsoft.com/office/drawing/2014/main" val="851938631"/>
                  </a:ext>
                </a:extLst>
              </a:tr>
              <a:tr h="345521">
                <a:tc>
                  <a:txBody>
                    <a:bodyPr/>
                    <a:lstStyle/>
                    <a:p>
                      <a:pPr algn="ctr"/>
                      <a:r>
                        <a:rPr kumimoji="1" lang="ja-JP" altLang="en-US" dirty="0"/>
                        <a:t>食費</a:t>
                      </a:r>
                    </a:p>
                  </a:txBody>
                  <a:tcPr>
                    <a:lnR w="12700" cap="flat" cmpd="sng" algn="ctr">
                      <a:solidFill>
                        <a:schemeClr val="accent2"/>
                      </a:solidFill>
                      <a:prstDash val="solid"/>
                      <a:round/>
                      <a:headEnd type="none" w="med" len="med"/>
                      <a:tailEnd type="none" w="med" len="med"/>
                    </a:lnR>
                  </a:tcPr>
                </a:tc>
                <a:tc>
                  <a:txBody>
                    <a:bodyPr/>
                    <a:lstStyle/>
                    <a:p>
                      <a:pPr algn="l"/>
                      <a:r>
                        <a:rPr kumimoji="1" lang="ja-JP" altLang="en-US" sz="1600"/>
                        <a:t>飲食</a:t>
                      </a:r>
                    </a:p>
                  </a:txBody>
                  <a:tcPr>
                    <a:lnL w="12700" cap="flat" cmpd="sng" algn="ctr">
                      <a:solidFill>
                        <a:schemeClr val="accent2"/>
                      </a:solidFill>
                      <a:prstDash val="solid"/>
                      <a:round/>
                      <a:headEnd type="none" w="med" len="med"/>
                      <a:tailEnd type="none" w="med" len="med"/>
                    </a:lnL>
                  </a:tcPr>
                </a:tc>
                <a:extLst>
                  <a:ext uri="{0D108BD9-81ED-4DB2-BD59-A6C34878D82A}">
                    <a16:rowId xmlns="" xmlns:a16="http://schemas.microsoft.com/office/drawing/2014/main" val="230530293"/>
                  </a:ext>
                </a:extLst>
              </a:tr>
              <a:tr h="345521">
                <a:tc>
                  <a:txBody>
                    <a:bodyPr/>
                    <a:lstStyle/>
                    <a:p>
                      <a:pPr algn="ctr"/>
                      <a:r>
                        <a:rPr kumimoji="1" lang="ja-JP" altLang="en-US" dirty="0"/>
                        <a:t>水道光熱費</a:t>
                      </a:r>
                      <a:endParaRPr kumimoji="1" lang="en-US" altLang="ja-JP" dirty="0"/>
                    </a:p>
                  </a:txBody>
                  <a:tcPr>
                    <a:lnR w="12700" cap="flat" cmpd="sng" algn="ctr">
                      <a:solidFill>
                        <a:schemeClr val="accent2"/>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電気・ガス・水道</a:t>
                      </a:r>
                    </a:p>
                  </a:txBody>
                  <a:tcPr>
                    <a:lnL w="12700" cap="flat" cmpd="sng" algn="ctr">
                      <a:solidFill>
                        <a:schemeClr val="accent2"/>
                      </a:solidFill>
                      <a:prstDash val="solid"/>
                      <a:round/>
                      <a:headEnd type="none" w="med" len="med"/>
                      <a:tailEnd type="none" w="med" len="med"/>
                    </a:lnL>
                  </a:tcPr>
                </a:tc>
                <a:extLst>
                  <a:ext uri="{0D108BD9-81ED-4DB2-BD59-A6C34878D82A}">
                    <a16:rowId xmlns="" xmlns:a16="http://schemas.microsoft.com/office/drawing/2014/main" val="1459266836"/>
                  </a:ext>
                </a:extLst>
              </a:tr>
              <a:tr h="345521">
                <a:tc>
                  <a:txBody>
                    <a:bodyPr/>
                    <a:lstStyle/>
                    <a:p>
                      <a:pPr algn="ctr"/>
                      <a:r>
                        <a:rPr kumimoji="1" lang="ja-JP" altLang="en-US" dirty="0"/>
                        <a:t>通信費</a:t>
                      </a:r>
                      <a:endParaRPr kumimoji="1" lang="en-US" altLang="ja-JP" dirty="0"/>
                    </a:p>
                  </a:txBody>
                  <a:tcPr>
                    <a:lnR w="12700" cap="flat" cmpd="sng" algn="ctr">
                      <a:solidFill>
                        <a:schemeClr val="accent2"/>
                      </a:solidFill>
                      <a:prstDash val="solid"/>
                      <a:round/>
                      <a:headEnd type="none" w="med" len="med"/>
                      <a:tailEnd type="none" w="med" len="med"/>
                    </a:lnR>
                  </a:tcPr>
                </a:tc>
                <a:tc>
                  <a:txBody>
                    <a:bodyPr/>
                    <a:lstStyle/>
                    <a:p>
                      <a:pPr algn="l"/>
                      <a:r>
                        <a:rPr kumimoji="1" lang="ja-JP" altLang="en-US" sz="1600" dirty="0"/>
                        <a:t>電話やインターネットなど</a:t>
                      </a:r>
                      <a:endParaRPr kumimoji="1" lang="en-US" altLang="ja-JP" sz="1600" dirty="0"/>
                    </a:p>
                  </a:txBody>
                  <a:tcPr>
                    <a:lnL w="12700" cap="flat" cmpd="sng" algn="ctr">
                      <a:solidFill>
                        <a:schemeClr val="accent2"/>
                      </a:solidFill>
                      <a:prstDash val="solid"/>
                      <a:round/>
                      <a:headEnd type="none" w="med" len="med"/>
                      <a:tailEnd type="none" w="med" len="med"/>
                    </a:lnL>
                  </a:tcPr>
                </a:tc>
                <a:extLst>
                  <a:ext uri="{0D108BD9-81ED-4DB2-BD59-A6C34878D82A}">
                    <a16:rowId xmlns="" xmlns:a16="http://schemas.microsoft.com/office/drawing/2014/main" val="443267960"/>
                  </a:ext>
                </a:extLst>
              </a:tr>
              <a:tr h="345521">
                <a:tc>
                  <a:txBody>
                    <a:bodyPr/>
                    <a:lstStyle/>
                    <a:p>
                      <a:pPr algn="ctr"/>
                      <a:r>
                        <a:rPr kumimoji="1" lang="ja-JP" altLang="en-US"/>
                        <a:t>被服費</a:t>
                      </a:r>
                      <a:endParaRPr kumimoji="1" lang="en-US" altLang="ja-JP" dirty="0"/>
                    </a:p>
                  </a:txBody>
                  <a:tcPr>
                    <a:lnR w="12700" cap="flat" cmpd="sng" algn="ctr">
                      <a:solidFill>
                        <a:schemeClr val="accent2"/>
                      </a:solidFill>
                      <a:prstDash val="solid"/>
                      <a:round/>
                      <a:headEnd type="none" w="med" len="med"/>
                      <a:tailEnd type="none" w="med" len="med"/>
                    </a:lnR>
                  </a:tcPr>
                </a:tc>
                <a:tc>
                  <a:txBody>
                    <a:bodyPr/>
                    <a:lstStyle/>
                    <a:p>
                      <a:pPr algn="l"/>
                      <a:r>
                        <a:rPr kumimoji="1" lang="ja-JP" altLang="en-US" sz="1600" dirty="0"/>
                        <a:t>洋服など</a:t>
                      </a:r>
                      <a:endParaRPr kumimoji="1" lang="en-US" altLang="ja-JP" sz="1600" dirty="0"/>
                    </a:p>
                  </a:txBody>
                  <a:tcPr>
                    <a:lnL w="12700" cap="flat" cmpd="sng" algn="ctr">
                      <a:solidFill>
                        <a:schemeClr val="accent2"/>
                      </a:solidFill>
                      <a:prstDash val="solid"/>
                      <a:round/>
                      <a:headEnd type="none" w="med" len="med"/>
                      <a:tailEnd type="none" w="med" len="med"/>
                    </a:lnL>
                  </a:tcPr>
                </a:tc>
                <a:extLst>
                  <a:ext uri="{0D108BD9-81ED-4DB2-BD59-A6C34878D82A}">
                    <a16:rowId xmlns="" xmlns:a16="http://schemas.microsoft.com/office/drawing/2014/main" val="3166351158"/>
                  </a:ext>
                </a:extLst>
              </a:tr>
              <a:tr h="345521">
                <a:tc>
                  <a:txBody>
                    <a:bodyPr/>
                    <a:lstStyle/>
                    <a:p>
                      <a:pPr algn="ctr"/>
                      <a:r>
                        <a:rPr kumimoji="1" lang="ja-JP" altLang="en-US"/>
                        <a:t>趣味・レジャー費</a:t>
                      </a:r>
                      <a:endParaRPr kumimoji="1" lang="en-US" altLang="ja-JP" dirty="0"/>
                    </a:p>
                  </a:txBody>
                  <a:tcPr>
                    <a:lnR w="12700" cap="flat" cmpd="sng" algn="ctr">
                      <a:solidFill>
                        <a:schemeClr val="accent2"/>
                      </a:solidFill>
                      <a:prstDash val="solid"/>
                      <a:round/>
                      <a:headEnd type="none" w="med" len="med"/>
                      <a:tailEnd type="none" w="med" len="med"/>
                    </a:lnR>
                  </a:tcPr>
                </a:tc>
                <a:tc>
                  <a:txBody>
                    <a:bodyPr/>
                    <a:lstStyle/>
                    <a:p>
                      <a:pPr algn="l"/>
                      <a:r>
                        <a:rPr kumimoji="1" lang="ja-JP" altLang="en-US" sz="1600" dirty="0" smtClean="0"/>
                        <a:t>娯楽</a:t>
                      </a:r>
                      <a:r>
                        <a:rPr kumimoji="1" lang="ja-JP" altLang="en-US" sz="1600" dirty="0"/>
                        <a:t>など</a:t>
                      </a:r>
                      <a:endParaRPr kumimoji="1" lang="en-US" altLang="ja-JP" sz="1600" dirty="0"/>
                    </a:p>
                  </a:txBody>
                  <a:tcPr>
                    <a:lnL w="12700" cap="flat" cmpd="sng" algn="ctr">
                      <a:solidFill>
                        <a:schemeClr val="accent2"/>
                      </a:solidFill>
                      <a:prstDash val="solid"/>
                      <a:round/>
                      <a:headEnd type="none" w="med" len="med"/>
                      <a:tailEnd type="none" w="med" len="med"/>
                    </a:lnL>
                  </a:tcPr>
                </a:tc>
                <a:extLst>
                  <a:ext uri="{0D108BD9-81ED-4DB2-BD59-A6C34878D82A}">
                    <a16:rowId xmlns="" xmlns:a16="http://schemas.microsoft.com/office/drawing/2014/main" val="437850806"/>
                  </a:ext>
                </a:extLst>
              </a:tr>
              <a:tr h="345521">
                <a:tc>
                  <a:txBody>
                    <a:bodyPr/>
                    <a:lstStyle/>
                    <a:p>
                      <a:pPr algn="ctr"/>
                      <a:r>
                        <a:rPr kumimoji="1" lang="ja-JP" altLang="en-US" dirty="0" smtClean="0"/>
                        <a:t>教育費</a:t>
                      </a:r>
                      <a:endParaRPr kumimoji="1" lang="en-US" altLang="ja-JP" dirty="0"/>
                    </a:p>
                  </a:txBody>
                  <a:tcPr>
                    <a:lnR w="12700" cap="flat" cmpd="sng" algn="ctr">
                      <a:solidFill>
                        <a:schemeClr val="accent2"/>
                      </a:solidFill>
                      <a:prstDash val="solid"/>
                      <a:round/>
                      <a:headEnd type="none" w="med" len="med"/>
                      <a:tailEnd type="none" w="med" len="med"/>
                    </a:lnR>
                  </a:tcPr>
                </a:tc>
                <a:tc>
                  <a:txBody>
                    <a:bodyPr/>
                    <a:lstStyle/>
                    <a:p>
                      <a:pPr algn="l"/>
                      <a:r>
                        <a:rPr kumimoji="1" lang="ja-JP" altLang="en-US" sz="1600" smtClean="0"/>
                        <a:t>学費・学習塾など</a:t>
                      </a:r>
                      <a:endParaRPr kumimoji="1" lang="en-US" altLang="ja-JP" sz="1600" dirty="0"/>
                    </a:p>
                  </a:txBody>
                  <a:tcPr>
                    <a:lnL w="12700" cap="flat" cmpd="sng" algn="ctr">
                      <a:solidFill>
                        <a:schemeClr val="accent2"/>
                      </a:solidFill>
                      <a:prstDash val="solid"/>
                      <a:round/>
                      <a:headEnd type="none" w="med" len="med"/>
                      <a:tailEnd type="none" w="med" len="med"/>
                    </a:lnL>
                  </a:tcPr>
                </a:tc>
              </a:tr>
              <a:tr h="345521">
                <a:tc>
                  <a:txBody>
                    <a:bodyPr/>
                    <a:lstStyle/>
                    <a:p>
                      <a:pPr algn="ctr"/>
                      <a:r>
                        <a:rPr kumimoji="1" lang="ja-JP" altLang="en-US" dirty="0"/>
                        <a:t>その他</a:t>
                      </a:r>
                      <a:endParaRPr kumimoji="1" lang="en-US" altLang="ja-JP" dirty="0"/>
                    </a:p>
                  </a:txBody>
                  <a:tcPr>
                    <a:lnR w="12700" cap="flat" cmpd="sng" algn="ctr">
                      <a:solidFill>
                        <a:schemeClr val="accent2"/>
                      </a:solidFill>
                      <a:prstDash val="solid"/>
                      <a:round/>
                      <a:headEnd type="none" w="med" len="med"/>
                      <a:tailEnd type="none" w="med" len="med"/>
                    </a:lnR>
                  </a:tcPr>
                </a:tc>
                <a:tc>
                  <a:txBody>
                    <a:bodyPr/>
                    <a:lstStyle/>
                    <a:p>
                      <a:pPr algn="l"/>
                      <a:r>
                        <a:rPr kumimoji="1" lang="ja-JP" altLang="en-US" sz="1600" dirty="0"/>
                        <a:t>医療や冠婚葬祭など</a:t>
                      </a:r>
                      <a:endParaRPr kumimoji="1" lang="en-US" altLang="ja-JP" sz="1600" dirty="0"/>
                    </a:p>
                  </a:txBody>
                  <a:tcPr>
                    <a:lnL w="12700" cap="flat" cmpd="sng" algn="ctr">
                      <a:solidFill>
                        <a:schemeClr val="accent2"/>
                      </a:solidFill>
                      <a:prstDash val="solid"/>
                      <a:round/>
                      <a:headEnd type="none" w="med" len="med"/>
                      <a:tailEnd type="none" w="med" len="med"/>
                    </a:lnL>
                  </a:tcPr>
                </a:tc>
                <a:extLst>
                  <a:ext uri="{0D108BD9-81ED-4DB2-BD59-A6C34878D82A}">
                    <a16:rowId xmlns="" xmlns:a16="http://schemas.microsoft.com/office/drawing/2014/main" val="3385569242"/>
                  </a:ext>
                </a:extLst>
              </a:tr>
            </a:tbl>
          </a:graphicData>
        </a:graphic>
      </p:graphicFrame>
      <p:pic>
        <p:nvPicPr>
          <p:cNvPr id="3" name="図 2">
            <a:extLst>
              <a:ext uri="{FF2B5EF4-FFF2-40B4-BE49-F238E27FC236}">
                <a16:creationId xmlns="" xmlns:a16="http://schemas.microsoft.com/office/drawing/2014/main" id="{A33519C8-66D8-184E-ACFF-2E2397540797}"/>
              </a:ext>
            </a:extLst>
          </p:cNvPr>
          <p:cNvPicPr>
            <a:picLocks noChangeAspect="1"/>
          </p:cNvPicPr>
          <p:nvPr/>
        </p:nvPicPr>
        <p:blipFill>
          <a:blip r:embed="rId3"/>
          <a:stretch>
            <a:fillRect/>
          </a:stretch>
        </p:blipFill>
        <p:spPr>
          <a:xfrm>
            <a:off x="6498167" y="107827"/>
            <a:ext cx="2377722" cy="2577477"/>
          </a:xfrm>
          <a:prstGeom prst="rect">
            <a:avLst/>
          </a:prstGeom>
        </p:spPr>
      </p:pic>
      <p:sp>
        <p:nvSpPr>
          <p:cNvPr id="4" name="正方形/長方形 3"/>
          <p:cNvSpPr/>
          <p:nvPr/>
        </p:nvSpPr>
        <p:spPr>
          <a:xfrm>
            <a:off x="352778" y="6125655"/>
            <a:ext cx="6985000" cy="484748"/>
          </a:xfrm>
          <a:prstGeom prst="rect">
            <a:avLst/>
          </a:prstGeom>
        </p:spPr>
        <p:txBody>
          <a:bodyPr wrap="square">
            <a:spAutoFit/>
          </a:bodyPr>
          <a:lstStyle/>
          <a:p>
            <a:pPr>
              <a:lnSpc>
                <a:spcPct val="150000"/>
              </a:lnSpc>
            </a:pPr>
            <a:r>
              <a:rPr lang="ja-JP" altLang="en-US" dirty="0">
                <a:solidFill>
                  <a:schemeClr val="accent5">
                    <a:lumMod val="75000"/>
                  </a:schemeClr>
                </a:solidFill>
                <a:latin typeface="游ゴシック" panose="020B0400000000000000" pitchFamily="50" charset="-128"/>
                <a:ea typeface="游ゴシック" panose="020B0400000000000000" pitchFamily="50" charset="-128"/>
              </a:rPr>
              <a:t>収入と支出のバランスを考えて管理していくことが大切！</a:t>
            </a:r>
            <a:endParaRPr lang="ja-JP" altLang="ja-JP" dirty="0">
              <a:solidFill>
                <a:schemeClr val="accent5">
                  <a:lumMod val="7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7242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AE26CF18-7ABB-493D-A61F-353AC7F7C85E}"/>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5B9BD5"/>
                </a:solidFill>
                <a:latin typeface="游ゴシック" panose="020B0400000000000000" pitchFamily="50" charset="-128"/>
                <a:ea typeface="游ゴシック" panose="020B0400000000000000" pitchFamily="50" charset="-128"/>
              </a:rPr>
              <a:t>５−</a:t>
            </a:r>
            <a:r>
              <a:rPr lang="ja-JP" altLang="en-US" dirty="0">
                <a:solidFill>
                  <a:srgbClr val="5B9BD5"/>
                </a:solidFill>
                <a:latin typeface="游ゴシック" panose="020B0400000000000000" pitchFamily="50" charset="-128"/>
                <a:ea typeface="游ゴシック" panose="020B0400000000000000" pitchFamily="50" charset="-128"/>
              </a:rPr>
              <a:t>３</a:t>
            </a:r>
            <a:r>
              <a:rPr lang="ja-JP" altLang="ja-JP" dirty="0">
                <a:solidFill>
                  <a:srgbClr val="5B9BD5"/>
                </a:solidFill>
                <a:latin typeface="游ゴシック" panose="020B0400000000000000" pitchFamily="50" charset="-128"/>
                <a:ea typeface="游ゴシック" panose="020B0400000000000000" pitchFamily="50" charset="-128"/>
              </a:rPr>
              <a:t>　</a:t>
            </a:r>
            <a:r>
              <a:rPr lang="ja-JP" altLang="en-US" dirty="0">
                <a:solidFill>
                  <a:srgbClr val="5B9BD5"/>
                </a:solidFill>
                <a:latin typeface="游ゴシック" panose="020B0400000000000000" pitchFamily="50" charset="-128"/>
                <a:ea typeface="游ゴシック" panose="020B0400000000000000" pitchFamily="50" charset="-128"/>
              </a:rPr>
              <a:t>リボ払いの注意点</a:t>
            </a:r>
            <a:endParaRPr lang="ja-JP" altLang="ja-JP" dirty="0">
              <a:solidFill>
                <a:srgbClr val="5B9BD5"/>
              </a:solidFill>
              <a:latin typeface="游ゴシック" panose="020B0400000000000000" pitchFamily="50" charset="-128"/>
              <a:ea typeface="游ゴシック" panose="020B0400000000000000" pitchFamily="50" charset="-128"/>
            </a:endParaRPr>
          </a:p>
        </p:txBody>
      </p:sp>
      <p:pic>
        <p:nvPicPr>
          <p:cNvPr id="5" name="図 4" descr="study_mondai.png">
            <a:extLst>
              <a:ext uri="{FF2B5EF4-FFF2-40B4-BE49-F238E27FC236}">
                <a16:creationId xmlns="" xmlns:a16="http://schemas.microsoft.com/office/drawing/2014/main" id="{CF4C40BC-CD3F-43C4-8489-9C77172B1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68" y="705825"/>
            <a:ext cx="1092598" cy="579077"/>
          </a:xfrm>
          <a:prstGeom prst="rect">
            <a:avLst/>
          </a:prstGeom>
        </p:spPr>
      </p:pic>
      <p:sp>
        <p:nvSpPr>
          <p:cNvPr id="7" name="テキスト ボックス 6">
            <a:extLst>
              <a:ext uri="{FF2B5EF4-FFF2-40B4-BE49-F238E27FC236}">
                <a16:creationId xmlns="" xmlns:a16="http://schemas.microsoft.com/office/drawing/2014/main" id="{CE835B91-F7A6-4697-9C83-B4D2F170D302}"/>
              </a:ext>
            </a:extLst>
          </p:cNvPr>
          <p:cNvSpPr txBox="1"/>
          <p:nvPr/>
        </p:nvSpPr>
        <p:spPr>
          <a:xfrm>
            <a:off x="340964" y="1059382"/>
            <a:ext cx="8563006" cy="1772783"/>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pPr>
              <a:lnSpc>
                <a:spcPct val="150000"/>
              </a:lnSpc>
            </a:pPr>
            <a:r>
              <a:rPr lang="ja-JP" altLang="en-US" b="0" dirty="0">
                <a:latin typeface="游ゴシック" panose="020B0400000000000000" pitchFamily="50" charset="-128"/>
                <a:ea typeface="游ゴシック" panose="020B0400000000000000" pitchFamily="50" charset="-128"/>
              </a:rPr>
              <a:t>Ａさんは、</a:t>
            </a:r>
            <a:r>
              <a:rPr lang="ja-JP" altLang="en-US" b="0" u="sng" dirty="0">
                <a:latin typeface="游ゴシック" panose="020B0400000000000000" pitchFamily="50" charset="-128"/>
                <a:ea typeface="游ゴシック" panose="020B0400000000000000" pitchFamily="50" charset="-128"/>
              </a:rPr>
              <a:t>消費者金融から</a:t>
            </a:r>
            <a:r>
              <a:rPr lang="en-US" altLang="ja-JP" b="0" u="sng" dirty="0">
                <a:latin typeface="游ゴシック" panose="020B0400000000000000" pitchFamily="50" charset="-128"/>
                <a:ea typeface="游ゴシック" panose="020B0400000000000000" pitchFamily="50" charset="-128"/>
              </a:rPr>
              <a:t>600,000</a:t>
            </a:r>
            <a:r>
              <a:rPr lang="ja-JP" altLang="en-US" b="0" u="sng" dirty="0">
                <a:latin typeface="游ゴシック" panose="020B0400000000000000" pitchFamily="50" charset="-128"/>
                <a:ea typeface="游ゴシック" panose="020B0400000000000000" pitchFamily="50" charset="-128"/>
              </a:rPr>
              <a:t>円を年利</a:t>
            </a:r>
            <a:r>
              <a:rPr lang="en-US" altLang="ja-JP" b="0" u="sng" dirty="0">
                <a:latin typeface="游ゴシック" panose="020B0400000000000000" pitchFamily="50" charset="-128"/>
                <a:ea typeface="游ゴシック" panose="020B0400000000000000" pitchFamily="50" charset="-128"/>
              </a:rPr>
              <a:t>18</a:t>
            </a:r>
            <a:r>
              <a:rPr lang="ja-JP" altLang="en-US" b="0" u="sng" dirty="0">
                <a:latin typeface="游ゴシック" panose="020B0400000000000000" pitchFamily="50" charset="-128"/>
                <a:ea typeface="游ゴシック" panose="020B0400000000000000" pitchFamily="50" charset="-128"/>
              </a:rPr>
              <a:t>％</a:t>
            </a:r>
            <a:r>
              <a:rPr lang="ja-JP" altLang="en-US" b="0" dirty="0">
                <a:latin typeface="游ゴシック" panose="020B0400000000000000" pitchFamily="50" charset="-128"/>
                <a:ea typeface="游ゴシック" panose="020B0400000000000000" pitchFamily="50" charset="-128"/>
              </a:rPr>
              <a:t>の</a:t>
            </a:r>
            <a:endParaRPr lang="en-US" altLang="ja-JP" b="0" dirty="0">
              <a:latin typeface="游ゴシック" panose="020B0400000000000000" pitchFamily="50" charset="-128"/>
              <a:ea typeface="游ゴシック" panose="020B0400000000000000" pitchFamily="50" charset="-128"/>
            </a:endParaRPr>
          </a:p>
          <a:p>
            <a:pPr>
              <a:lnSpc>
                <a:spcPct val="150000"/>
              </a:lnSpc>
            </a:pPr>
            <a:r>
              <a:rPr lang="ja-JP" altLang="en-US" b="0" dirty="0">
                <a:latin typeface="游ゴシック" panose="020B0400000000000000" pitchFamily="50" charset="-128"/>
                <a:ea typeface="游ゴシック" panose="020B0400000000000000" pitchFamily="50" charset="-128"/>
              </a:rPr>
              <a:t>キャッシングリボで借金し、</a:t>
            </a:r>
            <a:r>
              <a:rPr lang="ja-JP" altLang="en-US" b="0" u="sng" dirty="0">
                <a:latin typeface="游ゴシック" panose="020B0400000000000000" pitchFamily="50" charset="-128"/>
                <a:ea typeface="游ゴシック" panose="020B0400000000000000" pitchFamily="50" charset="-128"/>
              </a:rPr>
              <a:t>月々</a:t>
            </a:r>
            <a:r>
              <a:rPr lang="en-US" altLang="ja-JP" b="0" u="sng" dirty="0">
                <a:latin typeface="游ゴシック" panose="020B0400000000000000" pitchFamily="50" charset="-128"/>
                <a:ea typeface="游ゴシック" panose="020B0400000000000000" pitchFamily="50" charset="-128"/>
              </a:rPr>
              <a:t>5,000</a:t>
            </a:r>
            <a:r>
              <a:rPr lang="ja-JP" altLang="en-US" b="0" u="sng" dirty="0">
                <a:latin typeface="游ゴシック" panose="020B0400000000000000" pitchFamily="50" charset="-128"/>
                <a:ea typeface="游ゴシック" panose="020B0400000000000000" pitchFamily="50" charset="-128"/>
              </a:rPr>
              <a:t>円</a:t>
            </a:r>
            <a:r>
              <a:rPr lang="ja-JP" altLang="en-US" b="0" dirty="0">
                <a:latin typeface="游ゴシック" panose="020B0400000000000000" pitchFamily="50" charset="-128"/>
                <a:ea typeface="游ゴシック" panose="020B0400000000000000" pitchFamily="50" charset="-128"/>
              </a:rPr>
              <a:t>の返済計画を立てました。</a:t>
            </a:r>
            <a:endParaRPr lang="en-US" altLang="ja-JP" b="0" dirty="0">
              <a:latin typeface="游ゴシック" panose="020B0400000000000000" pitchFamily="50" charset="-128"/>
              <a:ea typeface="游ゴシック" panose="020B0400000000000000" pitchFamily="50" charset="-128"/>
            </a:endParaRPr>
          </a:p>
          <a:p>
            <a:pPr>
              <a:lnSpc>
                <a:spcPct val="150000"/>
              </a:lnSpc>
            </a:pPr>
            <a:r>
              <a:rPr lang="ja-JP" altLang="en-US" b="0" dirty="0">
                <a:latin typeface="游ゴシック" panose="020B0400000000000000" pitchFamily="50" charset="-128"/>
                <a:ea typeface="游ゴシック" panose="020B0400000000000000" pitchFamily="50" charset="-128"/>
              </a:rPr>
              <a:t>全額返済できるのは、何年後？</a:t>
            </a:r>
          </a:p>
        </p:txBody>
      </p:sp>
      <p:sp>
        <p:nvSpPr>
          <p:cNvPr id="8" name="テキスト ボックス 7">
            <a:extLst>
              <a:ext uri="{FF2B5EF4-FFF2-40B4-BE49-F238E27FC236}">
                <a16:creationId xmlns="" xmlns:a16="http://schemas.microsoft.com/office/drawing/2014/main" id="{A265DB18-CB6F-43E0-9A00-ECB9E1A19E21}"/>
              </a:ext>
            </a:extLst>
          </p:cNvPr>
          <p:cNvSpPr txBox="1"/>
          <p:nvPr/>
        </p:nvSpPr>
        <p:spPr>
          <a:xfrm>
            <a:off x="3496068" y="292065"/>
            <a:ext cx="982940" cy="445100"/>
          </a:xfrm>
          <a:prstGeom prst="rect">
            <a:avLst/>
          </a:prstGeom>
          <a:solidFill>
            <a:schemeClr val="accent5"/>
          </a:solidFill>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000" b="1" dirty="0">
                <a:solidFill>
                  <a:schemeClr val="bg1"/>
                </a:solidFill>
                <a:latin typeface="游ゴシック" panose="020B0400000000000000" pitchFamily="50" charset="-128"/>
                <a:ea typeface="游ゴシック" panose="020B0400000000000000" pitchFamily="50" charset="-128"/>
              </a:rPr>
              <a:t>２</a:t>
            </a:r>
            <a:r>
              <a:rPr lang="ja-JP" altLang="ja-JP" sz="2000" b="1" dirty="0">
                <a:solidFill>
                  <a:schemeClr val="bg1"/>
                </a:solidFill>
                <a:latin typeface="游ゴシック" panose="020B0400000000000000" pitchFamily="50" charset="-128"/>
                <a:ea typeface="游ゴシック" panose="020B0400000000000000" pitchFamily="50" charset="-128"/>
              </a:rPr>
              <a:t>分間</a:t>
            </a:r>
          </a:p>
        </p:txBody>
      </p:sp>
      <p:pic>
        <p:nvPicPr>
          <p:cNvPr id="11" name="図 10" descr="ランプ が含まれている画像&#10;&#10;自動的に生成された説明">
            <a:extLst>
              <a:ext uri="{FF2B5EF4-FFF2-40B4-BE49-F238E27FC236}">
                <a16:creationId xmlns="" xmlns:a16="http://schemas.microsoft.com/office/drawing/2014/main" id="{ABB95C26-8D50-F14B-90CE-079BFEE4C0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9132" y="2743199"/>
            <a:ext cx="3183568" cy="3182901"/>
          </a:xfrm>
          <a:prstGeom prst="rect">
            <a:avLst/>
          </a:prstGeom>
        </p:spPr>
      </p:pic>
      <p:pic>
        <p:nvPicPr>
          <p:cNvPr id="19" name="図 18" descr="座る, テーブル, 水, 男 が含まれている画像&#10;&#10;自動的に生成された説明">
            <a:extLst>
              <a:ext uri="{FF2B5EF4-FFF2-40B4-BE49-F238E27FC236}">
                <a16:creationId xmlns="" xmlns:a16="http://schemas.microsoft.com/office/drawing/2014/main" id="{B599A0BB-2075-2544-85E8-B6E3E9F769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70863">
            <a:off x="620586" y="3863519"/>
            <a:ext cx="892842" cy="938462"/>
          </a:xfrm>
          <a:prstGeom prst="rect">
            <a:avLst/>
          </a:prstGeom>
        </p:spPr>
      </p:pic>
      <p:pic>
        <p:nvPicPr>
          <p:cNvPr id="21" name="図 20" descr="食品 が含まれている画像&#10;&#10;自動的に生成された説明">
            <a:extLst>
              <a:ext uri="{FF2B5EF4-FFF2-40B4-BE49-F238E27FC236}">
                <a16:creationId xmlns="" xmlns:a16="http://schemas.microsoft.com/office/drawing/2014/main" id="{E44034ED-08D5-934F-86CD-5E698C16A2F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3450" y="3878148"/>
            <a:ext cx="2368550" cy="2222500"/>
          </a:xfrm>
          <a:prstGeom prst="rect">
            <a:avLst/>
          </a:prstGeom>
        </p:spPr>
      </p:pic>
      <p:pic>
        <p:nvPicPr>
          <p:cNvPr id="17" name="図 16" descr="文字の書かれた紙&#10;&#10;中程度の精度で自動的に生成された説明">
            <a:extLst>
              <a:ext uri="{FF2B5EF4-FFF2-40B4-BE49-F238E27FC236}">
                <a16:creationId xmlns="" xmlns:a16="http://schemas.microsoft.com/office/drawing/2014/main" id="{A386BA95-C57D-7545-9559-DF074C5F8E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823358">
            <a:off x="1469627" y="3088092"/>
            <a:ext cx="2519501" cy="1788846"/>
          </a:xfrm>
          <a:prstGeom prst="rect">
            <a:avLst/>
          </a:prstGeom>
        </p:spPr>
      </p:pic>
    </p:spTree>
    <p:extLst>
      <p:ext uri="{BB962C8B-B14F-4D97-AF65-F5344CB8AC3E}">
        <p14:creationId xmlns:p14="http://schemas.microsoft.com/office/powerpoint/2010/main" val="464965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D363D604-2BDB-4631-B4C9-1561F72F56F6}"/>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5B9BD5"/>
                </a:solidFill>
                <a:latin typeface="游ゴシック" panose="020B0400000000000000" pitchFamily="50" charset="-128"/>
                <a:ea typeface="游ゴシック" panose="020B0400000000000000" pitchFamily="50" charset="-128"/>
              </a:rPr>
              <a:t>５−</a:t>
            </a:r>
            <a:r>
              <a:rPr lang="ja-JP" altLang="en-US" dirty="0">
                <a:solidFill>
                  <a:srgbClr val="5B9BD5"/>
                </a:solidFill>
                <a:latin typeface="游ゴシック" panose="020B0400000000000000" pitchFamily="50" charset="-128"/>
                <a:ea typeface="游ゴシック" panose="020B0400000000000000" pitchFamily="50" charset="-128"/>
              </a:rPr>
              <a:t>３</a:t>
            </a:r>
            <a:r>
              <a:rPr lang="ja-JP" altLang="ja-JP" dirty="0">
                <a:solidFill>
                  <a:srgbClr val="5B9BD5"/>
                </a:solidFill>
                <a:latin typeface="游ゴシック" panose="020B0400000000000000" pitchFamily="50" charset="-128"/>
                <a:ea typeface="游ゴシック" panose="020B0400000000000000" pitchFamily="50" charset="-128"/>
              </a:rPr>
              <a:t>　</a:t>
            </a:r>
            <a:r>
              <a:rPr lang="ja-JP" altLang="en-US" dirty="0">
                <a:solidFill>
                  <a:srgbClr val="5B9BD5"/>
                </a:solidFill>
                <a:latin typeface="游ゴシック" panose="020B0400000000000000" pitchFamily="50" charset="-128"/>
                <a:ea typeface="游ゴシック" panose="020B0400000000000000" pitchFamily="50" charset="-128"/>
              </a:rPr>
              <a:t>リボ払いの注意点</a:t>
            </a:r>
            <a:endParaRPr lang="ja-JP" altLang="ja-JP" dirty="0">
              <a:solidFill>
                <a:srgbClr val="5B9BD5"/>
              </a:solidFill>
              <a:latin typeface="游ゴシック" panose="020B0400000000000000" pitchFamily="50" charset="-128"/>
              <a:ea typeface="游ゴシック" panose="020B0400000000000000" pitchFamily="50" charset="-128"/>
            </a:endParaRPr>
          </a:p>
        </p:txBody>
      </p:sp>
      <p:pic>
        <p:nvPicPr>
          <p:cNvPr id="5" name="図 4" descr="study_kotae.png">
            <a:extLst>
              <a:ext uri="{FF2B5EF4-FFF2-40B4-BE49-F238E27FC236}">
                <a16:creationId xmlns="" xmlns:a16="http://schemas.microsoft.com/office/drawing/2014/main" id="{2A5D588F-5C65-484E-8E8D-22ADBFDE8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06" y="713983"/>
            <a:ext cx="900423" cy="562765"/>
          </a:xfrm>
          <a:prstGeom prst="rect">
            <a:avLst/>
          </a:prstGeom>
        </p:spPr>
      </p:pic>
      <p:sp>
        <p:nvSpPr>
          <p:cNvPr id="6" name="テキスト ボックス 5">
            <a:extLst>
              <a:ext uri="{FF2B5EF4-FFF2-40B4-BE49-F238E27FC236}">
                <a16:creationId xmlns="" xmlns:a16="http://schemas.microsoft.com/office/drawing/2014/main" id="{C1F719CF-C5B6-471E-B5AA-5D417A3A6735}"/>
              </a:ext>
            </a:extLst>
          </p:cNvPr>
          <p:cNvSpPr txBox="1"/>
          <p:nvPr/>
        </p:nvSpPr>
        <p:spPr>
          <a:xfrm>
            <a:off x="1766731" y="766677"/>
            <a:ext cx="5519460" cy="759310"/>
          </a:xfrm>
          <a:prstGeom prst="rect">
            <a:avLst/>
          </a:prstGeom>
          <a:noFill/>
        </p:spPr>
        <p:txBody>
          <a:bodyPr wrap="none" rtlCol="0">
            <a:spAutoFit/>
          </a:bodyPr>
          <a:lstStyle/>
          <a:p>
            <a:pPr>
              <a:lnSpc>
                <a:spcPct val="150000"/>
              </a:lnSpc>
            </a:pPr>
            <a:r>
              <a:rPr kumimoji="1" lang="ja-JP" altLang="en-US" sz="3200" b="1" dirty="0">
                <a:solidFill>
                  <a:srgbClr val="FF0000"/>
                </a:solidFill>
                <a:highlight>
                  <a:srgbClr val="FFFF00"/>
                </a:highlight>
              </a:rPr>
              <a:t>一生かかっても返せません。</a:t>
            </a:r>
            <a:endParaRPr kumimoji="1" lang="en-US" altLang="ja-JP" sz="3200" b="1" dirty="0">
              <a:solidFill>
                <a:srgbClr val="FF0000"/>
              </a:solidFill>
              <a:highlight>
                <a:srgbClr val="FFFF00"/>
              </a:highlight>
            </a:endParaRPr>
          </a:p>
        </p:txBody>
      </p:sp>
      <p:sp>
        <p:nvSpPr>
          <p:cNvPr id="7" name="テキスト ボックス 6">
            <a:extLst>
              <a:ext uri="{FF2B5EF4-FFF2-40B4-BE49-F238E27FC236}">
                <a16:creationId xmlns="" xmlns:a16="http://schemas.microsoft.com/office/drawing/2014/main" id="{A32BA10F-F952-46BA-8CB3-9A5373C21749}"/>
              </a:ext>
            </a:extLst>
          </p:cNvPr>
          <p:cNvSpPr txBox="1"/>
          <p:nvPr/>
        </p:nvSpPr>
        <p:spPr>
          <a:xfrm>
            <a:off x="430788" y="1581552"/>
            <a:ext cx="7646645" cy="509820"/>
          </a:xfrm>
          <a:prstGeom prst="rect">
            <a:avLst/>
          </a:prstGeom>
          <a:noFill/>
        </p:spPr>
        <p:txBody>
          <a:bodyPr wrap="none" rtlCol="0">
            <a:spAutoFit/>
          </a:bodyPr>
          <a:lstStyle/>
          <a:p>
            <a:pPr>
              <a:lnSpc>
                <a:spcPct val="150000"/>
              </a:lnSpc>
            </a:pPr>
            <a:r>
              <a:rPr kumimoji="1" lang="ja-JP" altLang="en-US" sz="2000" dirty="0"/>
              <a:t>月利息分 ＝ 元本（借入金額）</a:t>
            </a:r>
            <a:r>
              <a:rPr kumimoji="1" lang="en-US" altLang="ja-JP" sz="2000" dirty="0"/>
              <a:t>× </a:t>
            </a:r>
            <a:r>
              <a:rPr kumimoji="1" lang="ja-JP" altLang="en-US" sz="2000" dirty="0"/>
              <a:t>金利（年利） </a:t>
            </a:r>
            <a:r>
              <a:rPr kumimoji="1" lang="en-US" altLang="ja-JP" sz="2000" dirty="0"/>
              <a:t>÷ 365 × </a:t>
            </a:r>
            <a:r>
              <a:rPr kumimoji="1" lang="ja-JP" altLang="en-US" sz="2000" dirty="0"/>
              <a:t>借入日数</a:t>
            </a:r>
            <a:endParaRPr kumimoji="1" lang="en-US" altLang="ja-JP" sz="2000" dirty="0"/>
          </a:p>
        </p:txBody>
      </p:sp>
      <p:sp>
        <p:nvSpPr>
          <p:cNvPr id="10" name="テキスト ボックス 9">
            <a:extLst>
              <a:ext uri="{FF2B5EF4-FFF2-40B4-BE49-F238E27FC236}">
                <a16:creationId xmlns="" xmlns:a16="http://schemas.microsoft.com/office/drawing/2014/main" id="{D4D65B07-E389-47F4-9842-FF2EF405BB24}"/>
              </a:ext>
            </a:extLst>
          </p:cNvPr>
          <p:cNvSpPr txBox="1"/>
          <p:nvPr/>
        </p:nvSpPr>
        <p:spPr>
          <a:xfrm>
            <a:off x="526007" y="2350042"/>
            <a:ext cx="6922088" cy="884473"/>
          </a:xfrm>
          <a:prstGeom prst="rect">
            <a:avLst/>
          </a:prstGeom>
          <a:noFill/>
        </p:spPr>
        <p:txBody>
          <a:bodyPr wrap="none" rtlCol="0">
            <a:spAutoFit/>
          </a:bodyPr>
          <a:lstStyle/>
          <a:p>
            <a:pPr>
              <a:lnSpc>
                <a:spcPct val="150000"/>
              </a:lnSpc>
            </a:pPr>
            <a:r>
              <a:rPr lang="ja-JP" altLang="ja-JP" sz="1800" kern="100" dirty="0">
                <a:effectLst/>
                <a:latin typeface="+mn-ea"/>
                <a:cs typeface="Times New Roman" panose="02020603050405020304" pitchFamily="18" charset="0"/>
              </a:rPr>
              <a:t>これに当てはめて、</a:t>
            </a:r>
            <a:r>
              <a:rPr lang="en-US" altLang="ja-JP" sz="1800" kern="100" dirty="0">
                <a:effectLst/>
                <a:latin typeface="+mn-ea"/>
                <a:cs typeface="Times New Roman" panose="02020603050405020304" pitchFamily="18" charset="0"/>
              </a:rPr>
              <a:t>1</a:t>
            </a:r>
            <a:r>
              <a:rPr lang="ja-JP" altLang="ja-JP" sz="1800" kern="100" dirty="0">
                <a:effectLst/>
                <a:latin typeface="+mn-ea"/>
                <a:cs typeface="Times New Roman" panose="02020603050405020304" pitchFamily="18" charset="0"/>
              </a:rPr>
              <a:t>年</a:t>
            </a:r>
            <a:r>
              <a:rPr lang="en-US" altLang="ja-JP" sz="1800" kern="100" dirty="0">
                <a:effectLst/>
                <a:latin typeface="+mn-ea"/>
                <a:cs typeface="Times New Roman" panose="02020603050405020304" pitchFamily="18" charset="0"/>
              </a:rPr>
              <a:t>365</a:t>
            </a:r>
            <a:r>
              <a:rPr lang="ja-JP" altLang="ja-JP" sz="1800" kern="100" dirty="0">
                <a:effectLst/>
                <a:latin typeface="+mn-ea"/>
                <a:cs typeface="Times New Roman" panose="02020603050405020304" pitchFamily="18" charset="0"/>
              </a:rPr>
              <a:t>日（うるう年は</a:t>
            </a:r>
            <a:r>
              <a:rPr lang="en-US" altLang="ja-JP" sz="1800" kern="100" dirty="0">
                <a:effectLst/>
                <a:latin typeface="+mn-ea"/>
                <a:cs typeface="Times New Roman" panose="02020603050405020304" pitchFamily="18" charset="0"/>
              </a:rPr>
              <a:t>366</a:t>
            </a:r>
            <a:r>
              <a:rPr lang="ja-JP" altLang="ja-JP" sz="1800" kern="100" dirty="0">
                <a:effectLst/>
                <a:latin typeface="+mn-ea"/>
                <a:cs typeface="Times New Roman" panose="02020603050405020304" pitchFamily="18" charset="0"/>
              </a:rPr>
              <a:t>日）、</a:t>
            </a:r>
            <a:endParaRPr lang="en-US" altLang="ja-JP" sz="1800" kern="100" dirty="0">
              <a:effectLst/>
              <a:latin typeface="+mn-ea"/>
              <a:cs typeface="Times New Roman" panose="02020603050405020304" pitchFamily="18" charset="0"/>
            </a:endParaRPr>
          </a:p>
          <a:p>
            <a:pPr>
              <a:lnSpc>
                <a:spcPct val="150000"/>
              </a:lnSpc>
            </a:pPr>
            <a:r>
              <a:rPr lang="en-US" altLang="ja-JP" sz="1800" kern="100" dirty="0">
                <a:effectLst/>
                <a:latin typeface="+mn-ea"/>
                <a:cs typeface="Times New Roman" panose="02020603050405020304" pitchFamily="18" charset="0"/>
              </a:rPr>
              <a:t>1</a:t>
            </a:r>
            <a:r>
              <a:rPr lang="ja-JP" altLang="ja-JP" sz="1800" kern="100" dirty="0">
                <a:effectLst/>
                <a:latin typeface="+mn-ea"/>
                <a:cs typeface="Times New Roman" panose="02020603050405020304" pitchFamily="18" charset="0"/>
              </a:rPr>
              <a:t>ヶ月</a:t>
            </a:r>
            <a:r>
              <a:rPr lang="en-US" altLang="ja-JP" sz="1800" kern="100" dirty="0">
                <a:effectLst/>
                <a:latin typeface="+mn-ea"/>
                <a:cs typeface="Times New Roman" panose="02020603050405020304" pitchFamily="18" charset="0"/>
              </a:rPr>
              <a:t>30</a:t>
            </a:r>
            <a:r>
              <a:rPr lang="ja-JP" altLang="ja-JP" sz="1800" kern="100" dirty="0">
                <a:effectLst/>
                <a:latin typeface="+mn-ea"/>
                <a:cs typeface="Times New Roman" panose="02020603050405020304" pitchFamily="18" charset="0"/>
              </a:rPr>
              <a:t>日として考えると</a:t>
            </a:r>
            <a:r>
              <a:rPr lang="en-US" altLang="ja-JP" sz="1800" kern="100" dirty="0">
                <a:effectLst/>
                <a:latin typeface="+mn-ea"/>
                <a:cs typeface="Times New Roman" panose="02020603050405020304" pitchFamily="18" charset="0"/>
              </a:rPr>
              <a:t>…</a:t>
            </a:r>
            <a:r>
              <a:rPr lang="ja-JP" altLang="ja-JP" sz="1800" kern="100" dirty="0">
                <a:effectLst/>
                <a:latin typeface="+mn-ea"/>
                <a:cs typeface="Times New Roman" panose="02020603050405020304" pitchFamily="18" charset="0"/>
              </a:rPr>
              <a:t>？？</a:t>
            </a:r>
            <a:r>
              <a:rPr lang="ja-JP" altLang="en-US" sz="1800" kern="100" dirty="0">
                <a:effectLst/>
                <a:latin typeface="+mn-ea"/>
                <a:cs typeface="Times New Roman" panose="02020603050405020304" pitchFamily="18" charset="0"/>
              </a:rPr>
              <a:t>　</a:t>
            </a:r>
            <a:r>
              <a:rPr lang="en-US" altLang="ja-JP" kern="100" dirty="0">
                <a:latin typeface="+mn-ea"/>
                <a:cs typeface="Times New Roman" panose="02020603050405020304" pitchFamily="18" charset="0"/>
              </a:rPr>
              <a:t>※</a:t>
            </a:r>
            <a:r>
              <a:rPr lang="en-US" altLang="ja-JP" sz="1800" kern="100" dirty="0">
                <a:effectLst/>
                <a:latin typeface="+mn-ea"/>
                <a:cs typeface="Times New Roman" panose="02020603050405020304" pitchFamily="18" charset="0"/>
              </a:rPr>
              <a:t>18</a:t>
            </a:r>
            <a:r>
              <a:rPr lang="ja-JP" altLang="en-US" sz="1800" kern="100" dirty="0">
                <a:effectLst/>
                <a:latin typeface="+mn-ea"/>
                <a:cs typeface="Times New Roman" panose="02020603050405020304" pitchFamily="18" charset="0"/>
              </a:rPr>
              <a:t>％ ＝ </a:t>
            </a:r>
            <a:r>
              <a:rPr lang="en-US" altLang="ja-JP" sz="1800" kern="100" dirty="0">
                <a:effectLst/>
                <a:latin typeface="+mn-ea"/>
                <a:cs typeface="Times New Roman" panose="02020603050405020304" pitchFamily="18" charset="0"/>
              </a:rPr>
              <a:t>18 ÷ 100 </a:t>
            </a:r>
            <a:r>
              <a:rPr lang="ja-JP" altLang="en-US" sz="1800" kern="100" dirty="0">
                <a:effectLst/>
                <a:latin typeface="+mn-ea"/>
                <a:cs typeface="Times New Roman" panose="02020603050405020304" pitchFamily="18" charset="0"/>
              </a:rPr>
              <a:t>＝ </a:t>
            </a:r>
            <a:r>
              <a:rPr lang="en-US" altLang="ja-JP" sz="1800" kern="100" dirty="0">
                <a:effectLst/>
                <a:latin typeface="+mn-ea"/>
                <a:cs typeface="Times New Roman" panose="02020603050405020304" pitchFamily="18" charset="0"/>
              </a:rPr>
              <a:t>0.18</a:t>
            </a:r>
            <a:endParaRPr lang="ja-JP" altLang="ja-JP" sz="1800" kern="100" dirty="0">
              <a:effectLst/>
              <a:latin typeface="+mn-ea"/>
              <a:cs typeface="Times New Roman" panose="02020603050405020304" pitchFamily="18" charset="0"/>
            </a:endParaRPr>
          </a:p>
        </p:txBody>
      </p:sp>
      <p:sp>
        <p:nvSpPr>
          <p:cNvPr id="11" name="テキスト ボックス 10">
            <a:extLst>
              <a:ext uri="{FF2B5EF4-FFF2-40B4-BE49-F238E27FC236}">
                <a16:creationId xmlns="" xmlns:a16="http://schemas.microsoft.com/office/drawing/2014/main" id="{DC10F2A2-3679-452F-B830-5FE649063AE2}"/>
              </a:ext>
            </a:extLst>
          </p:cNvPr>
          <p:cNvSpPr txBox="1"/>
          <p:nvPr/>
        </p:nvSpPr>
        <p:spPr>
          <a:xfrm>
            <a:off x="526007" y="3259435"/>
            <a:ext cx="6760184" cy="468783"/>
          </a:xfrm>
          <a:prstGeom prst="rect">
            <a:avLst/>
          </a:prstGeom>
          <a:noFill/>
        </p:spPr>
        <p:txBody>
          <a:bodyPr wrap="none" rtlCol="0">
            <a:spAutoFit/>
          </a:bodyPr>
          <a:lstStyle/>
          <a:p>
            <a:pPr>
              <a:lnSpc>
                <a:spcPct val="150000"/>
              </a:lnSpc>
            </a:pPr>
            <a:r>
              <a:rPr lang="ja-JP" altLang="en-US" sz="1800" b="1" kern="100" dirty="0">
                <a:effectLst/>
                <a:latin typeface="+mn-ea"/>
                <a:cs typeface="Times New Roman" panose="02020603050405020304" pitchFamily="18" charset="0"/>
              </a:rPr>
              <a:t>月の利息分は、</a:t>
            </a:r>
            <a:r>
              <a:rPr lang="en-US" altLang="ja-JP" sz="1800" b="1" kern="100" dirty="0">
                <a:effectLst/>
                <a:latin typeface="+mn-ea"/>
                <a:cs typeface="Times New Roman" panose="02020603050405020304" pitchFamily="18" charset="0"/>
              </a:rPr>
              <a:t>600,000</a:t>
            </a:r>
            <a:r>
              <a:rPr lang="ja-JP" altLang="en-US" b="1" kern="100" dirty="0">
                <a:latin typeface="+mn-ea"/>
                <a:cs typeface="Times New Roman" panose="02020603050405020304" pitchFamily="18" charset="0"/>
              </a:rPr>
              <a:t> </a:t>
            </a:r>
            <a:r>
              <a:rPr lang="en-US" altLang="ja-JP" sz="1800" b="1" kern="100" dirty="0">
                <a:effectLst/>
                <a:latin typeface="+mn-ea"/>
                <a:cs typeface="Times New Roman" panose="02020603050405020304" pitchFamily="18" charset="0"/>
              </a:rPr>
              <a:t>× 0.18 ÷</a:t>
            </a:r>
            <a:r>
              <a:rPr lang="en-US" altLang="ja-JP" b="1" kern="100" dirty="0">
                <a:latin typeface="+mn-ea"/>
                <a:cs typeface="Times New Roman" panose="02020603050405020304" pitchFamily="18" charset="0"/>
              </a:rPr>
              <a:t> </a:t>
            </a:r>
            <a:r>
              <a:rPr lang="en-US" altLang="ja-JP" sz="1800" b="1" kern="100" dirty="0">
                <a:effectLst/>
                <a:latin typeface="+mn-ea"/>
                <a:cs typeface="Times New Roman" panose="02020603050405020304" pitchFamily="18" charset="0"/>
              </a:rPr>
              <a:t>365</a:t>
            </a:r>
            <a:r>
              <a:rPr lang="en-US" altLang="ja-JP" b="1" kern="100" dirty="0">
                <a:latin typeface="+mn-ea"/>
                <a:cs typeface="Times New Roman" panose="02020603050405020304" pitchFamily="18" charset="0"/>
              </a:rPr>
              <a:t> </a:t>
            </a:r>
            <a:r>
              <a:rPr lang="en-US" altLang="ja-JP" sz="1800" b="1" kern="100" dirty="0">
                <a:effectLst/>
                <a:latin typeface="+mn-ea"/>
                <a:cs typeface="Times New Roman" panose="02020603050405020304" pitchFamily="18" charset="0"/>
              </a:rPr>
              <a:t>×</a:t>
            </a:r>
            <a:r>
              <a:rPr lang="en-US" altLang="ja-JP" b="1" kern="100" dirty="0">
                <a:latin typeface="+mn-ea"/>
                <a:cs typeface="Times New Roman" panose="02020603050405020304" pitchFamily="18" charset="0"/>
              </a:rPr>
              <a:t> </a:t>
            </a:r>
            <a:r>
              <a:rPr lang="en-US" altLang="ja-JP" sz="1800" b="1" kern="100" dirty="0">
                <a:effectLst/>
                <a:latin typeface="+mn-ea"/>
                <a:cs typeface="Times New Roman" panose="02020603050405020304" pitchFamily="18" charset="0"/>
              </a:rPr>
              <a:t>30</a:t>
            </a:r>
            <a:r>
              <a:rPr lang="en-US" altLang="ja-JP" b="1" kern="100" dirty="0">
                <a:latin typeface="+mn-ea"/>
                <a:cs typeface="Times New Roman" panose="02020603050405020304" pitchFamily="18" charset="0"/>
              </a:rPr>
              <a:t> </a:t>
            </a:r>
            <a:r>
              <a:rPr lang="ja-JP" altLang="ja-JP" sz="1800" b="1" kern="100" dirty="0">
                <a:effectLst/>
                <a:latin typeface="+mn-ea"/>
                <a:cs typeface="Times New Roman" panose="02020603050405020304" pitchFamily="18" charset="0"/>
              </a:rPr>
              <a:t>＝</a:t>
            </a:r>
            <a:r>
              <a:rPr lang="en-US" altLang="ja-JP" sz="1800" b="1" kern="100" dirty="0">
                <a:effectLst/>
                <a:latin typeface="+mn-ea"/>
                <a:cs typeface="Times New Roman" panose="02020603050405020304" pitchFamily="18" charset="0"/>
              </a:rPr>
              <a:t> </a:t>
            </a:r>
            <a:r>
              <a:rPr lang="ja-JP" altLang="ja-JP" sz="1800" b="1" kern="100" dirty="0">
                <a:effectLst/>
                <a:latin typeface="+mn-ea"/>
                <a:cs typeface="Times New Roman" panose="02020603050405020304" pitchFamily="18" charset="0"/>
              </a:rPr>
              <a:t>約</a:t>
            </a:r>
            <a:r>
              <a:rPr lang="en-US" altLang="ja-JP" sz="1800" b="1" kern="100" dirty="0">
                <a:effectLst/>
                <a:latin typeface="+mn-ea"/>
                <a:cs typeface="Times New Roman" panose="02020603050405020304" pitchFamily="18" charset="0"/>
              </a:rPr>
              <a:t>8,877</a:t>
            </a:r>
            <a:r>
              <a:rPr lang="ja-JP" altLang="ja-JP" sz="1800" b="1" kern="100" dirty="0">
                <a:effectLst/>
                <a:latin typeface="+mn-ea"/>
                <a:cs typeface="Times New Roman" panose="02020603050405020304" pitchFamily="18" charset="0"/>
              </a:rPr>
              <a:t>（円）</a:t>
            </a:r>
            <a:endParaRPr lang="ja-JP" altLang="ja-JP" sz="1800" kern="100" dirty="0">
              <a:effectLst/>
              <a:latin typeface="+mn-ea"/>
              <a:cs typeface="Times New Roman" panose="02020603050405020304" pitchFamily="18" charset="0"/>
            </a:endParaRPr>
          </a:p>
        </p:txBody>
      </p:sp>
      <p:sp>
        <p:nvSpPr>
          <p:cNvPr id="12" name="テキスト ボックス 11">
            <a:extLst>
              <a:ext uri="{FF2B5EF4-FFF2-40B4-BE49-F238E27FC236}">
                <a16:creationId xmlns="" xmlns:a16="http://schemas.microsoft.com/office/drawing/2014/main" id="{8593A5C9-5947-4FF1-AE7B-0FDF96D3055E}"/>
              </a:ext>
            </a:extLst>
          </p:cNvPr>
          <p:cNvSpPr txBox="1"/>
          <p:nvPr/>
        </p:nvSpPr>
        <p:spPr>
          <a:xfrm>
            <a:off x="350778" y="3737559"/>
            <a:ext cx="8675861" cy="1138773"/>
          </a:xfrm>
          <a:prstGeom prst="rect">
            <a:avLst/>
          </a:prstGeom>
          <a:noFill/>
        </p:spPr>
        <p:txBody>
          <a:bodyPr wrap="square" rtlCol="0">
            <a:spAutoFit/>
          </a:bodyPr>
          <a:lstStyle/>
          <a:p>
            <a:pPr>
              <a:lnSpc>
                <a:spcPct val="150000"/>
              </a:lnSpc>
            </a:pPr>
            <a:r>
              <a:rPr kumimoji="1" lang="ja-JP" altLang="en-US" sz="2000" b="1" dirty="0">
                <a:solidFill>
                  <a:srgbClr val="FF0000"/>
                </a:solidFill>
              </a:rPr>
              <a:t>つまり、</a:t>
            </a:r>
            <a:endParaRPr kumimoji="1" lang="en-US" altLang="ja-JP" sz="2000" b="1" dirty="0">
              <a:solidFill>
                <a:srgbClr val="FF0000"/>
              </a:solidFill>
            </a:endParaRPr>
          </a:p>
          <a:p>
            <a:pPr>
              <a:lnSpc>
                <a:spcPct val="150000"/>
              </a:lnSpc>
            </a:pPr>
            <a:r>
              <a:rPr kumimoji="1" lang="ja-JP" altLang="en-US" sz="2800" b="1" dirty="0">
                <a:solidFill>
                  <a:srgbClr val="FF0000"/>
                </a:solidFill>
                <a:latin typeface="+mn-ea"/>
              </a:rPr>
              <a:t>月返済額　</a:t>
            </a:r>
            <a:r>
              <a:rPr kumimoji="1" lang="en-US" altLang="ja-JP" sz="2800" b="1" dirty="0">
                <a:solidFill>
                  <a:srgbClr val="FF0000"/>
                </a:solidFill>
                <a:latin typeface="+mn-ea"/>
              </a:rPr>
              <a:t>5,000</a:t>
            </a:r>
            <a:r>
              <a:rPr kumimoji="1" lang="ja-JP" altLang="en-US" sz="2800" b="1" dirty="0">
                <a:solidFill>
                  <a:srgbClr val="FF0000"/>
                </a:solidFill>
                <a:latin typeface="+mn-ea"/>
              </a:rPr>
              <a:t>円　＜　月々の利息分　</a:t>
            </a:r>
            <a:r>
              <a:rPr kumimoji="1" lang="en-US" altLang="ja-JP" sz="2800" b="1" dirty="0">
                <a:solidFill>
                  <a:srgbClr val="FF0000"/>
                </a:solidFill>
                <a:latin typeface="+mn-ea"/>
              </a:rPr>
              <a:t>8,877</a:t>
            </a:r>
            <a:r>
              <a:rPr kumimoji="1" lang="ja-JP" altLang="en-US" sz="2800" b="1" dirty="0">
                <a:solidFill>
                  <a:srgbClr val="FF0000"/>
                </a:solidFill>
                <a:latin typeface="+mn-ea"/>
              </a:rPr>
              <a:t>円</a:t>
            </a:r>
            <a:endParaRPr kumimoji="1" lang="en-US" altLang="ja-JP" sz="2000" b="1" dirty="0">
              <a:solidFill>
                <a:srgbClr val="FF0000"/>
              </a:solidFill>
              <a:latin typeface="+mn-ea"/>
            </a:endParaRPr>
          </a:p>
        </p:txBody>
      </p:sp>
      <p:sp>
        <p:nvSpPr>
          <p:cNvPr id="13" name="テキスト ボックス 12">
            <a:extLst>
              <a:ext uri="{FF2B5EF4-FFF2-40B4-BE49-F238E27FC236}">
                <a16:creationId xmlns="" xmlns:a16="http://schemas.microsoft.com/office/drawing/2014/main" id="{F02C60CB-0D4E-4A98-9DA1-14786418074E}"/>
              </a:ext>
            </a:extLst>
          </p:cNvPr>
          <p:cNvSpPr txBox="1"/>
          <p:nvPr/>
        </p:nvSpPr>
        <p:spPr>
          <a:xfrm>
            <a:off x="526007" y="5045584"/>
            <a:ext cx="7571303" cy="923330"/>
          </a:xfrm>
          <a:prstGeom prst="rect">
            <a:avLst/>
          </a:prstGeom>
          <a:noFill/>
        </p:spPr>
        <p:txBody>
          <a:bodyPr wrap="none" rtlCol="0">
            <a:spAutoFit/>
          </a:bodyPr>
          <a:lstStyle/>
          <a:p>
            <a:pPr>
              <a:lnSpc>
                <a:spcPct val="150000"/>
              </a:lnSpc>
            </a:pPr>
            <a:r>
              <a:rPr lang="ja-JP" altLang="en-US" sz="1800" kern="100" dirty="0">
                <a:effectLst/>
                <a:latin typeface="+mn-ea"/>
                <a:cs typeface="Times New Roman" panose="02020603050405020304" pitchFamily="18" charset="0"/>
              </a:rPr>
              <a:t>利息分ですら支払いができておらず、元本の返済が</a:t>
            </a:r>
            <a:r>
              <a:rPr lang="ja-JP" altLang="en-US" kern="100" dirty="0">
                <a:latin typeface="+mn-ea"/>
                <a:cs typeface="Times New Roman" panose="02020603050405020304" pitchFamily="18" charset="0"/>
              </a:rPr>
              <a:t>一生</a:t>
            </a:r>
            <a:r>
              <a:rPr lang="ja-JP" altLang="en-US" sz="1800" kern="100" dirty="0">
                <a:effectLst/>
                <a:latin typeface="+mn-ea"/>
                <a:cs typeface="Times New Roman" panose="02020603050405020304" pitchFamily="18" charset="0"/>
              </a:rPr>
              <a:t>できない状況。</a:t>
            </a:r>
            <a:endParaRPr lang="en-US" altLang="ja-JP" sz="1800" kern="100" dirty="0">
              <a:effectLst/>
              <a:latin typeface="+mn-ea"/>
              <a:cs typeface="Times New Roman" panose="02020603050405020304" pitchFamily="18" charset="0"/>
            </a:endParaRPr>
          </a:p>
          <a:p>
            <a:pPr>
              <a:lnSpc>
                <a:spcPct val="150000"/>
              </a:lnSpc>
            </a:pPr>
            <a:r>
              <a:rPr lang="ja-JP" altLang="en-US" kern="100" dirty="0">
                <a:latin typeface="+mn-ea"/>
                <a:cs typeface="Times New Roman" panose="02020603050405020304" pitchFamily="18" charset="0"/>
              </a:rPr>
              <a:t>よって、</a:t>
            </a:r>
            <a:r>
              <a:rPr lang="ja-JP" altLang="en-US" sz="1800" kern="100" dirty="0">
                <a:effectLst/>
                <a:latin typeface="+mn-ea"/>
                <a:cs typeface="Times New Roman" panose="02020603050405020304" pitchFamily="18" charset="0"/>
              </a:rPr>
              <a:t>借りたお金を返済することが</a:t>
            </a:r>
            <a:r>
              <a:rPr lang="ja-JP" altLang="en-US" sz="1800" kern="100">
                <a:effectLst/>
                <a:latin typeface="+mn-ea"/>
                <a:cs typeface="Times New Roman" panose="02020603050405020304" pitchFamily="18" charset="0"/>
              </a:rPr>
              <a:t>できません。</a:t>
            </a:r>
            <a:endParaRPr lang="ja-JP" altLang="ja-JP" sz="1800" kern="100" dirty="0">
              <a:effectLst/>
              <a:latin typeface="+mn-ea"/>
              <a:cs typeface="Times New Roman" panose="02020603050405020304" pitchFamily="18" charset="0"/>
            </a:endParaRPr>
          </a:p>
        </p:txBody>
      </p:sp>
      <p:sp>
        <p:nvSpPr>
          <p:cNvPr id="14" name="テキスト ボックス 13">
            <a:extLst>
              <a:ext uri="{FF2B5EF4-FFF2-40B4-BE49-F238E27FC236}">
                <a16:creationId xmlns="" xmlns:a16="http://schemas.microsoft.com/office/drawing/2014/main" id="{E562258E-FDA0-4A74-B16A-310862134AB8}"/>
              </a:ext>
            </a:extLst>
          </p:cNvPr>
          <p:cNvSpPr txBox="1"/>
          <p:nvPr/>
        </p:nvSpPr>
        <p:spPr>
          <a:xfrm>
            <a:off x="884147" y="5985050"/>
            <a:ext cx="7471917" cy="468270"/>
          </a:xfrm>
          <a:prstGeom prst="rect">
            <a:avLst/>
          </a:prstGeom>
          <a:noFill/>
        </p:spPr>
        <p:txBody>
          <a:bodyPr wrap="none" rtlCol="0">
            <a:spAutoFit/>
          </a:bodyPr>
          <a:lstStyle/>
          <a:p>
            <a:pPr>
              <a:lnSpc>
                <a:spcPct val="150000"/>
              </a:lnSpc>
            </a:pPr>
            <a:r>
              <a:rPr lang="ja-JP" altLang="en-US" sz="1800" b="1" kern="100" dirty="0">
                <a:effectLst/>
                <a:highlight>
                  <a:srgbClr val="FFFF00"/>
                </a:highlight>
                <a:latin typeface="+mn-ea"/>
                <a:cs typeface="Times New Roman" panose="02020603050405020304" pitchFamily="18" charset="0"/>
              </a:rPr>
              <a:t>月々の返済額 ＜ 月々の金利分 となるプランは絶対に組まないように！</a:t>
            </a:r>
            <a:endParaRPr lang="ja-JP" altLang="ja-JP" sz="1800" b="1" kern="100" dirty="0">
              <a:effectLst/>
              <a:highlight>
                <a:srgbClr val="FFFF00"/>
              </a:highlight>
              <a:latin typeface="+mn-ea"/>
              <a:cs typeface="Times New Roman" panose="02020603050405020304" pitchFamily="18" charset="0"/>
            </a:endParaRPr>
          </a:p>
        </p:txBody>
      </p:sp>
    </p:spTree>
    <p:extLst>
      <p:ext uri="{BB962C8B-B14F-4D97-AF65-F5344CB8AC3E}">
        <p14:creationId xmlns:p14="http://schemas.microsoft.com/office/powerpoint/2010/main" val="232435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money_kariru_friend_wo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222" y="436950"/>
            <a:ext cx="3358436" cy="3358436"/>
          </a:xfrm>
          <a:prstGeom prst="rect">
            <a:avLst/>
          </a:prstGeom>
        </p:spPr>
      </p:pic>
      <p:pic>
        <p:nvPicPr>
          <p:cNvPr id="4" name="図 3" descr="creditcard_nonumber_blac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78166">
            <a:off x="7195886" y="937262"/>
            <a:ext cx="463411" cy="290404"/>
          </a:xfrm>
          <a:prstGeom prst="rect">
            <a:avLst/>
          </a:prstGeom>
        </p:spPr>
      </p:pic>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5B9BD5"/>
                </a:solidFill>
                <a:latin typeface="游ゴシック" panose="020B0400000000000000" pitchFamily="50" charset="-128"/>
                <a:ea typeface="游ゴシック" panose="020B0400000000000000" pitchFamily="50" charset="-128"/>
              </a:rPr>
              <a:t>５−</a:t>
            </a:r>
            <a:r>
              <a:rPr lang="ja-JP" altLang="en-US" dirty="0">
                <a:solidFill>
                  <a:srgbClr val="5B9BD5"/>
                </a:solidFill>
                <a:latin typeface="游ゴシック" panose="020B0400000000000000" pitchFamily="50" charset="-128"/>
                <a:ea typeface="游ゴシック" panose="020B0400000000000000" pitchFamily="50" charset="-128"/>
              </a:rPr>
              <a:t>４</a:t>
            </a:r>
            <a:r>
              <a:rPr lang="ja-JP" altLang="ja-JP" dirty="0">
                <a:solidFill>
                  <a:srgbClr val="5B9BD5"/>
                </a:solidFill>
                <a:latin typeface="游ゴシック" panose="020B0400000000000000" pitchFamily="50" charset="-128"/>
                <a:ea typeface="游ゴシック" panose="020B0400000000000000" pitchFamily="50" charset="-128"/>
              </a:rPr>
              <a:t>　【クイズ】クレジットカードの貸し借りについて</a:t>
            </a:r>
          </a:p>
        </p:txBody>
      </p:sp>
      <p:sp>
        <p:nvSpPr>
          <p:cNvPr id="33" name="テキスト ボックス 32">
            <a:extLst>
              <a:ext uri="{FF2B5EF4-FFF2-40B4-BE49-F238E27FC236}">
                <a16:creationId xmlns="" xmlns:a16="http://schemas.microsoft.com/office/drawing/2014/main" id="{52ABD040-A402-465E-B50B-4615F9BE376D}"/>
              </a:ext>
            </a:extLst>
          </p:cNvPr>
          <p:cNvSpPr txBox="1"/>
          <p:nvPr/>
        </p:nvSpPr>
        <p:spPr>
          <a:xfrm>
            <a:off x="309354" y="1279364"/>
            <a:ext cx="5123542" cy="646331"/>
          </a:xfrm>
          <a:prstGeom prst="rect">
            <a:avLst/>
          </a:prstGeom>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pPr algn="l"/>
            <a:r>
              <a:rPr lang="ja-JP" altLang="en-US" sz="2000" dirty="0">
                <a:latin typeface="游ゴシック" panose="020B0400000000000000" pitchFamily="50" charset="-128"/>
                <a:ea typeface="游ゴシック" panose="020B0400000000000000" pitchFamily="50" charset="-128"/>
              </a:rPr>
              <a:t>友人</a:t>
            </a:r>
            <a:r>
              <a:rPr lang="ja-JP" altLang="ja-JP" sz="2000" dirty="0">
                <a:latin typeface="游ゴシック" panose="020B0400000000000000" pitchFamily="50" charset="-128"/>
                <a:ea typeface="游ゴシック" panose="020B0400000000000000" pitchFamily="50" charset="-128"/>
              </a:rPr>
              <a:t>と買い物に行きましたが、</a:t>
            </a:r>
            <a:r>
              <a:rPr lang="ja-JP" altLang="en-US" sz="2000" dirty="0">
                <a:latin typeface="游ゴシック" panose="020B0400000000000000" pitchFamily="50" charset="-128"/>
                <a:ea typeface="游ゴシック" panose="020B0400000000000000" pitchFamily="50" charset="-128"/>
              </a:rPr>
              <a:t>友人</a:t>
            </a:r>
            <a:r>
              <a:rPr lang="ja-JP" altLang="ja-JP" sz="2000" dirty="0">
                <a:latin typeface="游ゴシック" panose="020B0400000000000000" pitchFamily="50" charset="-128"/>
                <a:ea typeface="游ゴシック" panose="020B0400000000000000" pitchFamily="50" charset="-128"/>
              </a:rPr>
              <a:t>が財布を忘れてしまい</a:t>
            </a:r>
          </a:p>
        </p:txBody>
      </p:sp>
      <p:sp>
        <p:nvSpPr>
          <p:cNvPr id="36" name="テキスト ボックス 35">
            <a:extLst>
              <a:ext uri="{FF2B5EF4-FFF2-40B4-BE49-F238E27FC236}">
                <a16:creationId xmlns="" xmlns:a16="http://schemas.microsoft.com/office/drawing/2014/main" id="{D89E556A-274E-4B8B-BCB2-6ED46570EF8D}"/>
              </a:ext>
            </a:extLst>
          </p:cNvPr>
          <p:cNvSpPr txBox="1"/>
          <p:nvPr/>
        </p:nvSpPr>
        <p:spPr>
          <a:xfrm>
            <a:off x="309354" y="1773857"/>
            <a:ext cx="5123542"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ja-JP" sz="2000" dirty="0">
                <a:latin typeface="游ゴシック" panose="020B0400000000000000" pitchFamily="50" charset="-128"/>
                <a:ea typeface="游ゴシック" panose="020B0400000000000000" pitchFamily="50" charset="-128"/>
              </a:rPr>
              <a:t>代金が支払えず困っています。</a:t>
            </a:r>
          </a:p>
        </p:txBody>
      </p:sp>
      <p:sp>
        <p:nvSpPr>
          <p:cNvPr id="11" name="テキスト ボックス 10">
            <a:extLst>
              <a:ext uri="{FF2B5EF4-FFF2-40B4-BE49-F238E27FC236}">
                <a16:creationId xmlns="" xmlns:a16="http://schemas.microsoft.com/office/drawing/2014/main" id="{E5EACACF-1C95-4DD2-8FB1-7E92EAFAE959}"/>
              </a:ext>
            </a:extLst>
          </p:cNvPr>
          <p:cNvSpPr txBox="1"/>
          <p:nvPr/>
        </p:nvSpPr>
        <p:spPr>
          <a:xfrm>
            <a:off x="309354" y="2274898"/>
            <a:ext cx="5123542"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ja-JP" sz="2000" dirty="0">
                <a:latin typeface="游ゴシック" panose="020B0400000000000000" pitchFamily="50" charset="-128"/>
                <a:ea typeface="游ゴシック" panose="020B0400000000000000" pitchFamily="50" charset="-128"/>
              </a:rPr>
              <a:t>そこで</a:t>
            </a:r>
            <a:r>
              <a:rPr lang="ja-JP" altLang="en-US" sz="2000" dirty="0">
                <a:latin typeface="游ゴシック" panose="020B0400000000000000" pitchFamily="50" charset="-128"/>
                <a:ea typeface="游ゴシック" panose="020B0400000000000000" pitchFamily="50" charset="-128"/>
              </a:rPr>
              <a:t>友人</a:t>
            </a:r>
            <a:r>
              <a:rPr lang="ja-JP" altLang="ja-JP" sz="2000" dirty="0">
                <a:latin typeface="游ゴシック" panose="020B0400000000000000" pitchFamily="50" charset="-128"/>
                <a:ea typeface="游ゴシック" panose="020B0400000000000000" pitchFamily="50" charset="-128"/>
              </a:rPr>
              <a:t>から</a:t>
            </a:r>
            <a:r>
              <a:rPr lang="ja-JP" altLang="en-US" sz="2000" dirty="0">
                <a:latin typeface="游ゴシック" panose="020B0400000000000000" pitchFamily="50" charset="-128"/>
                <a:ea typeface="游ゴシック" panose="020B0400000000000000" pitchFamily="50" charset="-128"/>
              </a:rPr>
              <a:t>あなたの</a:t>
            </a:r>
            <a:r>
              <a:rPr lang="ja-JP" altLang="ja-JP" sz="2000" dirty="0">
                <a:latin typeface="游ゴシック" panose="020B0400000000000000" pitchFamily="50" charset="-128"/>
                <a:ea typeface="游ゴシック" panose="020B0400000000000000" pitchFamily="50" charset="-128"/>
              </a:rPr>
              <a:t>クレジットカードを</a:t>
            </a:r>
            <a:endParaRPr lang="en-US" altLang="ja-JP" sz="2000"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 xmlns:a16="http://schemas.microsoft.com/office/drawing/2014/main" id="{55B4FC0E-F555-4953-8627-7C31F28900D4}"/>
              </a:ext>
            </a:extLst>
          </p:cNvPr>
          <p:cNvSpPr txBox="1"/>
          <p:nvPr/>
        </p:nvSpPr>
        <p:spPr>
          <a:xfrm>
            <a:off x="937680" y="3717166"/>
            <a:ext cx="7494814" cy="590139"/>
          </a:xfrm>
          <a:prstGeom prst="rect">
            <a:avLst/>
          </a:prstGeom>
          <a:noFill/>
          <a:ln w="57150" cmpd="sng">
            <a:solidFill>
              <a:srgbClr val="000090"/>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b="1" dirty="0">
                <a:latin typeface="+mn-ea"/>
              </a:rPr>
              <a:t>　</a:t>
            </a:r>
            <a:r>
              <a:rPr lang="ja-JP" altLang="ja-JP" sz="2400" dirty="0">
                <a:latin typeface="游ゴシック" panose="020B0400000000000000" pitchFamily="50" charset="-128"/>
                <a:ea typeface="游ゴシック" panose="020B0400000000000000" pitchFamily="50" charset="-128"/>
              </a:rPr>
              <a:t>親しい友達の頼みであれば、貸すのが友情だ。</a:t>
            </a:r>
          </a:p>
        </p:txBody>
      </p:sp>
      <p:sp>
        <p:nvSpPr>
          <p:cNvPr id="12" name="正方形/長方形 11"/>
          <p:cNvSpPr/>
          <p:nvPr/>
        </p:nvSpPr>
        <p:spPr>
          <a:xfrm>
            <a:off x="445934" y="3698099"/>
            <a:ext cx="606046" cy="625812"/>
          </a:xfrm>
          <a:prstGeom prst="rect">
            <a:avLst/>
          </a:prstGeom>
          <a:solidFill>
            <a:srgbClr val="000090"/>
          </a:solidFill>
          <a:ln w="28575" cmpd="sng">
            <a:solidFill>
              <a:srgbClr val="000090"/>
            </a:solidFill>
          </a:ln>
        </p:spPr>
        <p:txBody>
          <a:bodyPr wrap="square">
            <a:spAutoFit/>
          </a:bodyPr>
          <a:lstStyle/>
          <a:p>
            <a:pPr>
              <a:lnSpc>
                <a:spcPct val="110000"/>
              </a:lnSpc>
            </a:pPr>
            <a:r>
              <a:rPr lang="ja-JP" altLang="en-US" sz="3200" dirty="0">
                <a:solidFill>
                  <a:srgbClr val="FFFFFF"/>
                </a:solidFill>
              </a:rPr>
              <a:t>１</a:t>
            </a:r>
          </a:p>
        </p:txBody>
      </p:sp>
      <p:sp>
        <p:nvSpPr>
          <p:cNvPr id="13" name="テキスト ボックス 12">
            <a:extLst>
              <a:ext uri="{FF2B5EF4-FFF2-40B4-BE49-F238E27FC236}">
                <a16:creationId xmlns="" xmlns:a16="http://schemas.microsoft.com/office/drawing/2014/main" id="{55B4FC0E-F555-4953-8627-7C31F28900D4}"/>
              </a:ext>
            </a:extLst>
          </p:cNvPr>
          <p:cNvSpPr txBox="1"/>
          <p:nvPr/>
        </p:nvSpPr>
        <p:spPr>
          <a:xfrm>
            <a:off x="923166" y="4566252"/>
            <a:ext cx="7494814" cy="590139"/>
          </a:xfrm>
          <a:prstGeom prst="rect">
            <a:avLst/>
          </a:prstGeom>
          <a:noFill/>
          <a:ln w="57150" cmpd="sng">
            <a:solidFill>
              <a:schemeClr val="accent6"/>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dirty="0">
                <a:latin typeface="Yu Gothic Medium" panose="020B0400000000000000" pitchFamily="34" charset="-128"/>
                <a:ea typeface="Yu Gothic Medium" panose="020B0400000000000000" pitchFamily="34" charset="-128"/>
              </a:rPr>
              <a:t>　</a:t>
            </a:r>
            <a:r>
              <a:rPr lang="ja-JP" altLang="ja-JP" sz="2000" dirty="0">
                <a:latin typeface="游ゴシック" panose="020B0400000000000000" pitchFamily="50" charset="-128"/>
                <a:ea typeface="游ゴシック" panose="020B0400000000000000" pitchFamily="50" charset="-128"/>
              </a:rPr>
              <a:t>家族なら良いが、たとえ親しい友人でも貸すことはできない。</a:t>
            </a:r>
          </a:p>
        </p:txBody>
      </p:sp>
      <p:sp>
        <p:nvSpPr>
          <p:cNvPr id="14" name="正方形/長方形 13"/>
          <p:cNvSpPr/>
          <p:nvPr/>
        </p:nvSpPr>
        <p:spPr>
          <a:xfrm>
            <a:off x="431420" y="4547185"/>
            <a:ext cx="606046" cy="625812"/>
          </a:xfrm>
          <a:prstGeom prst="rect">
            <a:avLst/>
          </a:prstGeom>
          <a:solidFill>
            <a:schemeClr val="accent6"/>
          </a:solidFill>
          <a:ln w="28575" cmpd="sng">
            <a:solidFill>
              <a:schemeClr val="accent6"/>
            </a:solidFill>
          </a:ln>
        </p:spPr>
        <p:txBody>
          <a:bodyPr wrap="square">
            <a:spAutoFit/>
          </a:bodyPr>
          <a:lstStyle/>
          <a:p>
            <a:pPr>
              <a:lnSpc>
                <a:spcPct val="110000"/>
              </a:lnSpc>
            </a:pPr>
            <a:r>
              <a:rPr lang="ja-JP" altLang="en-US" sz="3200" dirty="0">
                <a:solidFill>
                  <a:srgbClr val="FFFFFF"/>
                </a:solidFill>
              </a:rPr>
              <a:t>２</a:t>
            </a:r>
          </a:p>
        </p:txBody>
      </p:sp>
      <p:sp>
        <p:nvSpPr>
          <p:cNvPr id="15" name="テキスト ボックス 14">
            <a:extLst>
              <a:ext uri="{FF2B5EF4-FFF2-40B4-BE49-F238E27FC236}">
                <a16:creationId xmlns="" xmlns:a16="http://schemas.microsoft.com/office/drawing/2014/main" id="{55B4FC0E-F555-4953-8627-7C31F28900D4}"/>
              </a:ext>
            </a:extLst>
          </p:cNvPr>
          <p:cNvSpPr txBox="1"/>
          <p:nvPr/>
        </p:nvSpPr>
        <p:spPr>
          <a:xfrm>
            <a:off x="937681" y="5458881"/>
            <a:ext cx="7494814" cy="590139"/>
          </a:xfrm>
          <a:prstGeom prst="rect">
            <a:avLst/>
          </a:prstGeom>
          <a:noFill/>
          <a:ln w="57150" cmpd="sng">
            <a:solidFill>
              <a:srgbClr val="AA0016"/>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dirty="0">
                <a:latin typeface="Yu Gothic Medium" panose="020B0400000000000000" pitchFamily="34" charset="-128"/>
                <a:ea typeface="Yu Gothic Medium" panose="020B0400000000000000" pitchFamily="34" charset="-128"/>
              </a:rPr>
              <a:t>　</a:t>
            </a:r>
            <a:r>
              <a:rPr lang="ja-JP" altLang="ja-JP" sz="2400" dirty="0">
                <a:latin typeface="游ゴシック" panose="020B0400000000000000" pitchFamily="50" charset="-128"/>
                <a:ea typeface="游ゴシック" panose="020B0400000000000000" pitchFamily="50" charset="-128"/>
              </a:rPr>
              <a:t>家族や親しい友人であっても貸してはいけない。</a:t>
            </a:r>
          </a:p>
        </p:txBody>
      </p:sp>
      <p:sp>
        <p:nvSpPr>
          <p:cNvPr id="16" name="正方形/長方形 15"/>
          <p:cNvSpPr/>
          <p:nvPr/>
        </p:nvSpPr>
        <p:spPr>
          <a:xfrm>
            <a:off x="445935" y="5439814"/>
            <a:ext cx="606046" cy="625812"/>
          </a:xfrm>
          <a:prstGeom prst="rect">
            <a:avLst/>
          </a:prstGeom>
          <a:solidFill>
            <a:srgbClr val="AA0016"/>
          </a:solidFill>
          <a:ln w="28575" cmpd="sng">
            <a:solidFill>
              <a:srgbClr val="AA0016"/>
            </a:solidFill>
          </a:ln>
        </p:spPr>
        <p:txBody>
          <a:bodyPr wrap="square">
            <a:spAutoFit/>
          </a:bodyPr>
          <a:lstStyle/>
          <a:p>
            <a:pPr>
              <a:lnSpc>
                <a:spcPct val="110000"/>
              </a:lnSpc>
            </a:pPr>
            <a:r>
              <a:rPr lang="ja-JP" altLang="en-US" sz="3200" dirty="0">
                <a:solidFill>
                  <a:srgbClr val="FFFFFF"/>
                </a:solidFill>
              </a:rPr>
              <a:t>３</a:t>
            </a:r>
          </a:p>
        </p:txBody>
      </p:sp>
      <p:pic>
        <p:nvPicPr>
          <p:cNvPr id="17" name="図 16" descr="study_monda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166" y="673168"/>
            <a:ext cx="1092598" cy="579077"/>
          </a:xfrm>
          <a:prstGeom prst="rect">
            <a:avLst/>
          </a:prstGeom>
        </p:spPr>
      </p:pic>
      <p:sp>
        <p:nvSpPr>
          <p:cNvPr id="3" name="正方形/長方形 2"/>
          <p:cNvSpPr/>
          <p:nvPr/>
        </p:nvSpPr>
        <p:spPr>
          <a:xfrm>
            <a:off x="317107" y="2855132"/>
            <a:ext cx="3775393" cy="400110"/>
          </a:xfrm>
          <a:prstGeom prst="rect">
            <a:avLst/>
          </a:prstGeom>
        </p:spPr>
        <p:txBody>
          <a:bodyPr wrap="none">
            <a:spAutoFit/>
          </a:bodyPr>
          <a:lstStyle/>
          <a:p>
            <a:r>
              <a:rPr lang="ja-JP" altLang="ja-JP" sz="2000" dirty="0">
                <a:latin typeface="游ゴシック" panose="020B0400000000000000" pitchFamily="50" charset="-128"/>
                <a:ea typeface="游ゴシック" panose="020B0400000000000000" pitchFamily="50" charset="-128"/>
              </a:rPr>
              <a:t>貸してほしいと頼まれました。</a:t>
            </a:r>
          </a:p>
        </p:txBody>
      </p:sp>
    </p:spTree>
    <p:extLst>
      <p:ext uri="{BB962C8B-B14F-4D97-AF65-F5344CB8AC3E}">
        <p14:creationId xmlns:p14="http://schemas.microsoft.com/office/powerpoint/2010/main" val="2854236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5B9BD5"/>
                </a:solidFill>
                <a:latin typeface="游ゴシック" panose="020B0400000000000000" pitchFamily="50" charset="-128"/>
                <a:ea typeface="游ゴシック" panose="020B0400000000000000" pitchFamily="50" charset="-128"/>
              </a:rPr>
              <a:t>５−</a:t>
            </a:r>
            <a:r>
              <a:rPr lang="ja-JP" altLang="en-US" dirty="0">
                <a:solidFill>
                  <a:srgbClr val="5B9BD5"/>
                </a:solidFill>
                <a:latin typeface="游ゴシック" panose="020B0400000000000000" pitchFamily="50" charset="-128"/>
                <a:ea typeface="游ゴシック" panose="020B0400000000000000" pitchFamily="50" charset="-128"/>
              </a:rPr>
              <a:t>４</a:t>
            </a:r>
            <a:r>
              <a:rPr lang="ja-JP" altLang="ja-JP" dirty="0">
                <a:solidFill>
                  <a:srgbClr val="5B9BD5"/>
                </a:solidFill>
                <a:latin typeface="游ゴシック" panose="020B0400000000000000" pitchFamily="50" charset="-128"/>
                <a:ea typeface="游ゴシック" panose="020B0400000000000000" pitchFamily="50" charset="-128"/>
              </a:rPr>
              <a:t>　【クイズ】クレジットカードの貸し借りについて</a:t>
            </a:r>
          </a:p>
        </p:txBody>
      </p:sp>
      <p:sp>
        <p:nvSpPr>
          <p:cNvPr id="36" name="テキスト ボックス 35">
            <a:extLst>
              <a:ext uri="{FF2B5EF4-FFF2-40B4-BE49-F238E27FC236}">
                <a16:creationId xmlns="" xmlns:a16="http://schemas.microsoft.com/office/drawing/2014/main" id="{D89E556A-274E-4B8B-BCB2-6ED46570EF8D}"/>
              </a:ext>
            </a:extLst>
          </p:cNvPr>
          <p:cNvSpPr txBox="1"/>
          <p:nvPr/>
        </p:nvSpPr>
        <p:spPr>
          <a:xfrm>
            <a:off x="1854220" y="4309695"/>
            <a:ext cx="6974013" cy="2021125"/>
          </a:xfrm>
          <a:prstGeom prst="rect">
            <a:avLst/>
          </a:prstGeom>
          <a:solidFill>
            <a:schemeClr val="tx1">
              <a:lumMod val="50000"/>
              <a:lumOff val="50000"/>
            </a:schemeClr>
          </a:solidFill>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0">
                <a:latin typeface="Noto Sans JP Medium" panose="020B0600000000000000" pitchFamily="34" charset="-128"/>
                <a:ea typeface="Noto Sans JP Medium" panose="020B0600000000000000" pitchFamily="34" charset="-128"/>
                <a:cs typeface="+mj-cs"/>
              </a:defRPr>
            </a:lvl1pPr>
          </a:lstStyle>
          <a:p>
            <a:pPr algn="ctr">
              <a:lnSpc>
                <a:spcPct val="150000"/>
              </a:lnSpc>
            </a:pPr>
            <a:r>
              <a:rPr lang="ja-JP" altLang="ja-JP" dirty="0">
                <a:solidFill>
                  <a:srgbClr val="FFFFFF"/>
                </a:solidFill>
                <a:latin typeface="游ゴシック" panose="020B0400000000000000" pitchFamily="50" charset="-128"/>
                <a:ea typeface="游ゴシック" panose="020B0400000000000000" pitchFamily="50" charset="-128"/>
              </a:rPr>
              <a:t>クレジットカードは本人しか利用でき</a:t>
            </a:r>
            <a:r>
              <a:rPr lang="ja-JP" altLang="en-US" dirty="0">
                <a:solidFill>
                  <a:srgbClr val="FFFFFF"/>
                </a:solidFill>
                <a:latin typeface="游ゴシック" panose="020B0400000000000000" pitchFamily="50" charset="-128"/>
                <a:ea typeface="游ゴシック" panose="020B0400000000000000" pitchFamily="50" charset="-128"/>
              </a:rPr>
              <a:t>ない</a:t>
            </a:r>
            <a:r>
              <a:rPr lang="ja-JP" altLang="ja-JP" dirty="0">
                <a:solidFill>
                  <a:srgbClr val="FFFFFF"/>
                </a:solidFill>
                <a:latin typeface="游ゴシック" panose="020B0400000000000000" pitchFamily="50" charset="-128"/>
                <a:ea typeface="游ゴシック" panose="020B0400000000000000" pitchFamily="50" charset="-128"/>
              </a:rPr>
              <a:t>。</a:t>
            </a:r>
            <a:endParaRPr lang="en-US" altLang="ja-JP" dirty="0">
              <a:solidFill>
                <a:srgbClr val="FFFFFF"/>
              </a:solidFill>
              <a:latin typeface="游ゴシック" panose="020B0400000000000000" pitchFamily="50" charset="-128"/>
              <a:ea typeface="游ゴシック" panose="020B0400000000000000" pitchFamily="50" charset="-128"/>
            </a:endParaRPr>
          </a:p>
          <a:p>
            <a:pPr algn="ctr">
              <a:lnSpc>
                <a:spcPct val="150000"/>
              </a:lnSpc>
            </a:pPr>
            <a:r>
              <a:rPr lang="ja-JP" altLang="en-US" dirty="0">
                <a:solidFill>
                  <a:srgbClr val="FFFFFF"/>
                </a:solidFill>
                <a:latin typeface="游ゴシック" panose="020B0400000000000000" pitchFamily="50" charset="-128"/>
                <a:ea typeface="游ゴシック" panose="020B0400000000000000" pitchFamily="50" charset="-128"/>
              </a:rPr>
              <a:t>　　　</a:t>
            </a:r>
            <a:r>
              <a:rPr lang="ja-JP" altLang="ja-JP" dirty="0">
                <a:solidFill>
                  <a:srgbClr val="FFFFFF"/>
                </a:solidFill>
                <a:latin typeface="游ゴシック" panose="020B0400000000000000" pitchFamily="50" charset="-128"/>
                <a:ea typeface="游ゴシック" panose="020B0400000000000000" pitchFamily="50" charset="-128"/>
              </a:rPr>
              <a:t>カードの貸し借りは</a:t>
            </a:r>
            <a:r>
              <a:rPr lang="ja-JP" altLang="en-US" dirty="0">
                <a:solidFill>
                  <a:srgbClr val="FFFFFF"/>
                </a:solidFill>
                <a:latin typeface="游ゴシック" panose="020B0400000000000000" pitchFamily="50" charset="-128"/>
                <a:ea typeface="游ゴシック" panose="020B0400000000000000" pitchFamily="50" charset="-128"/>
              </a:rPr>
              <a:t>カード会社との</a:t>
            </a:r>
            <a:r>
              <a:rPr lang="ja-JP" altLang="ja-JP" dirty="0">
                <a:solidFill>
                  <a:srgbClr val="FFFFFF"/>
                </a:solidFill>
                <a:latin typeface="游ゴシック" panose="020B0400000000000000" pitchFamily="50" charset="-128"/>
                <a:ea typeface="游ゴシック" panose="020B0400000000000000" pitchFamily="50" charset="-128"/>
              </a:rPr>
              <a:t>契約義務違反</a:t>
            </a:r>
            <a:r>
              <a:rPr lang="ja-JP" altLang="en-US" dirty="0">
                <a:solidFill>
                  <a:srgbClr val="FFFFFF"/>
                </a:solidFill>
                <a:latin typeface="游ゴシック" panose="020B0400000000000000" pitchFamily="50" charset="-128"/>
                <a:ea typeface="游ゴシック" panose="020B0400000000000000" pitchFamily="50" charset="-128"/>
              </a:rPr>
              <a:t>。</a:t>
            </a:r>
            <a:endParaRPr lang="en-US" altLang="ja-JP" dirty="0">
              <a:solidFill>
                <a:srgbClr val="FFFFFF"/>
              </a:solidFill>
              <a:latin typeface="游ゴシック" panose="020B0400000000000000" pitchFamily="50" charset="-128"/>
              <a:ea typeface="游ゴシック" panose="020B0400000000000000" pitchFamily="50" charset="-128"/>
            </a:endParaRPr>
          </a:p>
          <a:p>
            <a:pPr algn="ctr">
              <a:lnSpc>
                <a:spcPct val="150000"/>
              </a:lnSpc>
            </a:pPr>
            <a:r>
              <a:rPr lang="ja-JP" altLang="en-US" dirty="0">
                <a:solidFill>
                  <a:srgbClr val="FFFFFF"/>
                </a:solidFill>
                <a:latin typeface="游ゴシック" panose="020B0400000000000000" pitchFamily="50" charset="-128"/>
                <a:ea typeface="游ゴシック" panose="020B0400000000000000" pitchFamily="50" charset="-128"/>
              </a:rPr>
              <a:t>たとえ、友人が使ったとしても</a:t>
            </a:r>
            <a:r>
              <a:rPr lang="ja-JP" altLang="ja-JP" dirty="0">
                <a:solidFill>
                  <a:srgbClr val="FFFFFF"/>
                </a:solidFill>
                <a:latin typeface="游ゴシック" panose="020B0400000000000000" pitchFamily="50" charset="-128"/>
                <a:ea typeface="游ゴシック" panose="020B0400000000000000" pitchFamily="50" charset="-128"/>
              </a:rPr>
              <a:t>支払義務</a:t>
            </a:r>
            <a:r>
              <a:rPr lang="ja-JP" altLang="en-US" dirty="0">
                <a:solidFill>
                  <a:srgbClr val="FFFFFF"/>
                </a:solidFill>
                <a:latin typeface="游ゴシック" panose="020B0400000000000000" pitchFamily="50" charset="-128"/>
                <a:ea typeface="游ゴシック" panose="020B0400000000000000" pitchFamily="50" charset="-128"/>
              </a:rPr>
              <a:t>は</a:t>
            </a:r>
            <a:endParaRPr lang="en-US" altLang="ja-JP" dirty="0">
              <a:solidFill>
                <a:srgbClr val="FFFFFF"/>
              </a:solidFill>
              <a:latin typeface="游ゴシック" panose="020B0400000000000000" pitchFamily="50" charset="-128"/>
              <a:ea typeface="游ゴシック" panose="020B0400000000000000" pitchFamily="50" charset="-128"/>
            </a:endParaRPr>
          </a:p>
          <a:p>
            <a:pPr algn="r">
              <a:lnSpc>
                <a:spcPct val="150000"/>
              </a:lnSpc>
            </a:pPr>
            <a:r>
              <a:rPr lang="ja-JP" altLang="ja-JP" dirty="0">
                <a:solidFill>
                  <a:srgbClr val="FFFFFF"/>
                </a:solidFill>
                <a:latin typeface="游ゴシック" panose="020B0400000000000000" pitchFamily="50" charset="-128"/>
                <a:ea typeface="游ゴシック" panose="020B0400000000000000" pitchFamily="50" charset="-128"/>
              </a:rPr>
              <a:t>本人</a:t>
            </a:r>
            <a:r>
              <a:rPr lang="ja-JP" altLang="en-US" dirty="0">
                <a:solidFill>
                  <a:srgbClr val="FFFFFF"/>
                </a:solidFill>
                <a:latin typeface="游ゴシック" panose="020B0400000000000000" pitchFamily="50" charset="-128"/>
                <a:ea typeface="游ゴシック" panose="020B0400000000000000" pitchFamily="50" charset="-128"/>
              </a:rPr>
              <a:t>（あなた）</a:t>
            </a:r>
            <a:r>
              <a:rPr lang="ja-JP" altLang="ja-JP" dirty="0">
                <a:solidFill>
                  <a:srgbClr val="FFFFFF"/>
                </a:solidFill>
                <a:latin typeface="游ゴシック" panose="020B0400000000000000" pitchFamily="50" charset="-128"/>
                <a:ea typeface="游ゴシック" panose="020B0400000000000000" pitchFamily="50" charset="-128"/>
              </a:rPr>
              <a:t>にあ</a:t>
            </a:r>
            <a:r>
              <a:rPr lang="ja-JP" altLang="en-US" dirty="0">
                <a:solidFill>
                  <a:srgbClr val="FFFFFF"/>
                </a:solidFill>
                <a:latin typeface="游ゴシック" panose="020B0400000000000000" pitchFamily="50" charset="-128"/>
                <a:ea typeface="游ゴシック" panose="020B0400000000000000" pitchFamily="50" charset="-128"/>
              </a:rPr>
              <a:t>たる</a:t>
            </a:r>
            <a:r>
              <a:rPr lang="ja-JP" altLang="ja-JP" dirty="0">
                <a:solidFill>
                  <a:srgbClr val="FFFFFF"/>
                </a:solidFill>
                <a:latin typeface="游ゴシック" panose="020B0400000000000000" pitchFamily="50" charset="-128"/>
                <a:ea typeface="游ゴシック" panose="020B0400000000000000" pitchFamily="50" charset="-128"/>
              </a:rPr>
              <a:t>。</a:t>
            </a:r>
            <a:endParaRPr lang="en-US" altLang="ja-JP" dirty="0">
              <a:solidFill>
                <a:srgbClr val="FFFFFF"/>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 xmlns:a16="http://schemas.microsoft.com/office/drawing/2014/main" id="{55B4FC0E-F555-4953-8627-7C31F28900D4}"/>
              </a:ext>
            </a:extLst>
          </p:cNvPr>
          <p:cNvSpPr txBox="1"/>
          <p:nvPr/>
        </p:nvSpPr>
        <p:spPr>
          <a:xfrm>
            <a:off x="738109" y="1543066"/>
            <a:ext cx="7494814" cy="590139"/>
          </a:xfrm>
          <a:prstGeom prst="rect">
            <a:avLst/>
          </a:prstGeom>
          <a:noFill/>
          <a:ln w="57150" cmpd="sng">
            <a:solidFill>
              <a:srgbClr val="AA0016"/>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400" dirty="0">
                <a:latin typeface="Yu Gothic Medium" panose="020B0400000000000000" pitchFamily="34" charset="-128"/>
                <a:ea typeface="Yu Gothic Medium" panose="020B0400000000000000" pitchFamily="34" charset="-128"/>
              </a:rPr>
              <a:t>　</a:t>
            </a:r>
            <a:r>
              <a:rPr lang="ja-JP" altLang="ja-JP" sz="2400" dirty="0">
                <a:latin typeface="游ゴシック" panose="020B0400000000000000" pitchFamily="50" charset="-128"/>
                <a:ea typeface="游ゴシック" panose="020B0400000000000000" pitchFamily="50" charset="-128"/>
              </a:rPr>
              <a:t>家族や親しい友人であっても貸してはいけない。</a:t>
            </a:r>
          </a:p>
        </p:txBody>
      </p:sp>
      <p:sp>
        <p:nvSpPr>
          <p:cNvPr id="6" name="正方形/長方形 5"/>
          <p:cNvSpPr/>
          <p:nvPr/>
        </p:nvSpPr>
        <p:spPr>
          <a:xfrm>
            <a:off x="246363" y="1523999"/>
            <a:ext cx="606046" cy="625812"/>
          </a:xfrm>
          <a:prstGeom prst="rect">
            <a:avLst/>
          </a:prstGeom>
          <a:solidFill>
            <a:srgbClr val="AA0016"/>
          </a:solidFill>
          <a:ln w="28575" cmpd="sng">
            <a:solidFill>
              <a:srgbClr val="AA0016"/>
            </a:solidFill>
          </a:ln>
        </p:spPr>
        <p:txBody>
          <a:bodyPr wrap="square">
            <a:spAutoFit/>
          </a:bodyPr>
          <a:lstStyle/>
          <a:p>
            <a:pPr>
              <a:lnSpc>
                <a:spcPct val="110000"/>
              </a:lnSpc>
            </a:pPr>
            <a:r>
              <a:rPr lang="ja-JP" altLang="en-US" sz="3200" dirty="0">
                <a:solidFill>
                  <a:srgbClr val="FFFFFF"/>
                </a:solidFill>
              </a:rPr>
              <a:t>３</a:t>
            </a:r>
          </a:p>
        </p:txBody>
      </p:sp>
      <p:pic>
        <p:nvPicPr>
          <p:cNvPr id="8" name="図 7" descr="study_kota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97" y="780306"/>
            <a:ext cx="900423" cy="562765"/>
          </a:xfrm>
          <a:prstGeom prst="rect">
            <a:avLst/>
          </a:prstGeom>
        </p:spPr>
      </p:pic>
      <p:pic>
        <p:nvPicPr>
          <p:cNvPr id="2" name="図 1" descr="mark_pay_creditcard_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066" y="1853388"/>
            <a:ext cx="2738031" cy="2738031"/>
          </a:xfrm>
          <a:prstGeom prst="rect">
            <a:avLst/>
          </a:prstGeom>
        </p:spPr>
      </p:pic>
      <p:pic>
        <p:nvPicPr>
          <p:cNvPr id="9" name="図 8" descr="dame_m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403" y="2352471"/>
            <a:ext cx="3906403" cy="4678327"/>
          </a:xfrm>
          <a:prstGeom prst="rect">
            <a:avLst/>
          </a:prstGeom>
        </p:spPr>
      </p:pic>
    </p:spTree>
    <p:extLst>
      <p:ext uri="{BB962C8B-B14F-4D97-AF65-F5344CB8AC3E}">
        <p14:creationId xmlns:p14="http://schemas.microsoft.com/office/powerpoint/2010/main" val="169226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5B9BD5"/>
                </a:solidFill>
                <a:latin typeface="游ゴシック" panose="020B0400000000000000" pitchFamily="50" charset="-128"/>
                <a:ea typeface="游ゴシック" panose="020B0400000000000000" pitchFamily="50" charset="-128"/>
              </a:rPr>
              <a:t>５－</a:t>
            </a:r>
            <a:r>
              <a:rPr lang="ja-JP" altLang="en-US" dirty="0">
                <a:solidFill>
                  <a:srgbClr val="5B9BD5"/>
                </a:solidFill>
                <a:latin typeface="游ゴシック" panose="020B0400000000000000" pitchFamily="50" charset="-128"/>
                <a:ea typeface="游ゴシック" panose="020B0400000000000000" pitchFamily="50" charset="-128"/>
              </a:rPr>
              <a:t>５</a:t>
            </a:r>
            <a:r>
              <a:rPr lang="ja-JP" altLang="ja-JP" dirty="0">
                <a:solidFill>
                  <a:srgbClr val="5B9BD5"/>
                </a:solidFill>
                <a:latin typeface="游ゴシック" panose="020B0400000000000000" pitchFamily="50" charset="-128"/>
                <a:ea typeface="游ゴシック" panose="020B0400000000000000" pitchFamily="50" charset="-128"/>
              </a:rPr>
              <a:t>　クレジット</a:t>
            </a:r>
            <a:r>
              <a:rPr lang="ja-JP" altLang="en-US" dirty="0">
                <a:solidFill>
                  <a:srgbClr val="5B9BD5"/>
                </a:solidFill>
                <a:latin typeface="游ゴシック" panose="020B0400000000000000" pitchFamily="50" charset="-128"/>
                <a:ea typeface="游ゴシック" panose="020B0400000000000000" pitchFamily="50" charset="-128"/>
              </a:rPr>
              <a:t>カード</a:t>
            </a:r>
            <a:r>
              <a:rPr lang="ja-JP" altLang="ja-JP" dirty="0">
                <a:solidFill>
                  <a:srgbClr val="5B9BD5"/>
                </a:solidFill>
                <a:latin typeface="游ゴシック" panose="020B0400000000000000" pitchFamily="50" charset="-128"/>
                <a:ea typeface="游ゴシック" panose="020B0400000000000000" pitchFamily="50" charset="-128"/>
              </a:rPr>
              <a:t>利用時の注意点</a:t>
            </a:r>
          </a:p>
        </p:txBody>
      </p:sp>
      <p:sp>
        <p:nvSpPr>
          <p:cNvPr id="28" name="テキスト ボックス 27">
            <a:extLst>
              <a:ext uri="{FF2B5EF4-FFF2-40B4-BE49-F238E27FC236}">
                <a16:creationId xmlns="" xmlns:a16="http://schemas.microsoft.com/office/drawing/2014/main" id="{EFB17A0C-9CCA-4408-B81F-5251E5E2C3DC}"/>
              </a:ext>
            </a:extLst>
          </p:cNvPr>
          <p:cNvSpPr txBox="1"/>
          <p:nvPr/>
        </p:nvSpPr>
        <p:spPr>
          <a:xfrm>
            <a:off x="621871" y="1919825"/>
            <a:ext cx="5123542"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endParaRPr lang="ja-JP" altLang="ja-JP"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 xmlns:a16="http://schemas.microsoft.com/office/drawing/2014/main" id="{DB2F4539-861A-4F39-B4F6-66DEBC8B6336}"/>
              </a:ext>
            </a:extLst>
          </p:cNvPr>
          <p:cNvSpPr txBox="1"/>
          <p:nvPr/>
        </p:nvSpPr>
        <p:spPr>
          <a:xfrm>
            <a:off x="286642" y="690496"/>
            <a:ext cx="7743463" cy="484748"/>
          </a:xfrm>
          <a:prstGeom prst="rect">
            <a:avLst/>
          </a:prstGeom>
          <a:noFill/>
        </p:spPr>
        <p:txBody>
          <a:bodyPr wrap="square" rtlCol="0">
            <a:spAutoFit/>
          </a:bodyPr>
          <a:lstStyle/>
          <a:p>
            <a:pPr>
              <a:lnSpc>
                <a:spcPct val="150000"/>
              </a:lnSpc>
            </a:pPr>
            <a:r>
              <a:rPr kumimoji="1" lang="ja-JP" altLang="en-US" dirty="0"/>
              <a:t>クレジットカードの利用は、自身の信用に基づくカード会社からの借入。</a:t>
            </a:r>
            <a:endParaRPr kumimoji="1" lang="en-US" altLang="ja-JP" dirty="0"/>
          </a:p>
        </p:txBody>
      </p:sp>
      <p:sp>
        <p:nvSpPr>
          <p:cNvPr id="12" name="テキスト ボックス 11">
            <a:extLst>
              <a:ext uri="{FF2B5EF4-FFF2-40B4-BE49-F238E27FC236}">
                <a16:creationId xmlns="" xmlns:a16="http://schemas.microsoft.com/office/drawing/2014/main" id="{4B92C108-4F20-4F5C-B6A2-5A5612EFD915}"/>
              </a:ext>
            </a:extLst>
          </p:cNvPr>
          <p:cNvSpPr txBox="1"/>
          <p:nvPr/>
        </p:nvSpPr>
        <p:spPr>
          <a:xfrm>
            <a:off x="2478478" y="4417546"/>
            <a:ext cx="3441133" cy="392415"/>
          </a:xfrm>
          <a:prstGeom prst="rect">
            <a:avLst/>
          </a:prstGeom>
          <a:solidFill>
            <a:srgbClr val="FF0000"/>
          </a:solidFill>
        </p:spPr>
        <p:txBody>
          <a:bodyPr wrap="square" rtlCol="0">
            <a:spAutoFit/>
          </a:bodyPr>
          <a:lstStyle/>
          <a:p>
            <a:pPr algn="ctr">
              <a:lnSpc>
                <a:spcPct val="110000"/>
              </a:lnSpc>
            </a:pPr>
            <a:r>
              <a:rPr kumimoji="1" lang="ja-JP" altLang="en-US" b="1" dirty="0">
                <a:solidFill>
                  <a:srgbClr val="FFFFFF"/>
                </a:solidFill>
              </a:rPr>
              <a:t>自身の可処分所得や買い物履歴</a:t>
            </a:r>
          </a:p>
        </p:txBody>
      </p:sp>
      <p:sp>
        <p:nvSpPr>
          <p:cNvPr id="6" name="正方形/長方形 5"/>
          <p:cNvSpPr/>
          <p:nvPr/>
        </p:nvSpPr>
        <p:spPr>
          <a:xfrm>
            <a:off x="665034" y="2736333"/>
            <a:ext cx="5211683" cy="523220"/>
          </a:xfrm>
          <a:prstGeom prst="rect">
            <a:avLst/>
          </a:prstGeom>
        </p:spPr>
        <p:txBody>
          <a:bodyPr wrap="none">
            <a:spAutoFit/>
          </a:bodyPr>
          <a:lstStyle/>
          <a:p>
            <a:r>
              <a:rPr kumimoji="1" lang="ja-JP" altLang="en-US" sz="2800" b="1" dirty="0"/>
              <a:t>・金融機関からの借入にも影響</a:t>
            </a:r>
            <a:endParaRPr lang="ja-JP" altLang="en-US" sz="2800" b="1" dirty="0"/>
          </a:p>
        </p:txBody>
      </p:sp>
      <p:sp>
        <p:nvSpPr>
          <p:cNvPr id="7" name="正方形/長方形 6"/>
          <p:cNvSpPr/>
          <p:nvPr/>
        </p:nvSpPr>
        <p:spPr>
          <a:xfrm>
            <a:off x="354757" y="4421349"/>
            <a:ext cx="2031325" cy="384914"/>
          </a:xfrm>
          <a:prstGeom prst="rect">
            <a:avLst/>
          </a:prstGeom>
          <a:solidFill>
            <a:srgbClr val="FF0000"/>
          </a:solidFill>
        </p:spPr>
        <p:txBody>
          <a:bodyPr wrap="none">
            <a:spAutoFit/>
          </a:bodyPr>
          <a:lstStyle/>
          <a:p>
            <a:pPr algn="ctr">
              <a:lnSpc>
                <a:spcPct val="110000"/>
              </a:lnSpc>
            </a:pPr>
            <a:r>
              <a:rPr kumimoji="1" lang="ja-JP" altLang="en-US" b="1" dirty="0">
                <a:solidFill>
                  <a:srgbClr val="FFFFFF"/>
                </a:solidFill>
              </a:rPr>
              <a:t>口座の残高を記帳</a:t>
            </a:r>
            <a:endParaRPr kumimoji="1" lang="en-US" altLang="ja-JP" b="1" dirty="0">
              <a:solidFill>
                <a:srgbClr val="FFFFFF"/>
              </a:solidFill>
            </a:endParaRPr>
          </a:p>
        </p:txBody>
      </p:sp>
      <p:sp>
        <p:nvSpPr>
          <p:cNvPr id="8" name="正方形/長方形 7"/>
          <p:cNvSpPr/>
          <p:nvPr/>
        </p:nvSpPr>
        <p:spPr>
          <a:xfrm>
            <a:off x="600059" y="1910834"/>
            <a:ext cx="5211683" cy="523220"/>
          </a:xfrm>
          <a:prstGeom prst="rect">
            <a:avLst/>
          </a:prstGeom>
        </p:spPr>
        <p:txBody>
          <a:bodyPr wrap="none">
            <a:spAutoFit/>
          </a:bodyPr>
          <a:lstStyle/>
          <a:p>
            <a:r>
              <a:rPr kumimoji="1" lang="ja-JP" altLang="en-US" sz="2800" b="1" dirty="0"/>
              <a:t>・クレジットカードが使えない</a:t>
            </a:r>
            <a:endParaRPr kumimoji="1" lang="en-US" altLang="ja-JP" sz="2800" b="1" dirty="0"/>
          </a:p>
        </p:txBody>
      </p:sp>
      <p:sp>
        <p:nvSpPr>
          <p:cNvPr id="11" name="正方形/長方形 10"/>
          <p:cNvSpPr/>
          <p:nvPr/>
        </p:nvSpPr>
        <p:spPr>
          <a:xfrm>
            <a:off x="1128700" y="3314890"/>
            <a:ext cx="4288353" cy="338554"/>
          </a:xfrm>
          <a:prstGeom prst="rect">
            <a:avLst/>
          </a:prstGeom>
        </p:spPr>
        <p:txBody>
          <a:bodyPr wrap="none">
            <a:spAutoFit/>
          </a:bodyPr>
          <a:lstStyle/>
          <a:p>
            <a:r>
              <a:rPr kumimoji="1" lang="ja-JP" altLang="en-US" sz="1600" dirty="0"/>
              <a:t>住宅や車購入時のローンができなくなる恐れ</a:t>
            </a:r>
            <a:endParaRPr lang="ja-JP" altLang="en-US" sz="1600" dirty="0"/>
          </a:p>
        </p:txBody>
      </p:sp>
      <p:sp>
        <p:nvSpPr>
          <p:cNvPr id="13" name="正方形/長方形 12"/>
          <p:cNvSpPr/>
          <p:nvPr/>
        </p:nvSpPr>
        <p:spPr>
          <a:xfrm>
            <a:off x="340645" y="4098056"/>
            <a:ext cx="5032147" cy="369332"/>
          </a:xfrm>
          <a:prstGeom prst="rect">
            <a:avLst/>
          </a:prstGeom>
        </p:spPr>
        <p:txBody>
          <a:bodyPr wrap="none">
            <a:spAutoFit/>
          </a:bodyPr>
          <a:lstStyle/>
          <a:p>
            <a:r>
              <a:rPr kumimoji="1" lang="ja-JP" altLang="en-US" dirty="0">
                <a:solidFill>
                  <a:srgbClr val="FF0000"/>
                </a:solidFill>
              </a:rPr>
              <a:t>クレジットカードを使いすぎに注意するために</a:t>
            </a:r>
            <a:endParaRPr lang="ja-JP" altLang="en-US" dirty="0">
              <a:solidFill>
                <a:srgbClr val="FF0000"/>
              </a:solidFill>
            </a:endParaRPr>
          </a:p>
        </p:txBody>
      </p:sp>
      <p:sp>
        <p:nvSpPr>
          <p:cNvPr id="19" name="正方形/長方形 18">
            <a:extLst>
              <a:ext uri="{FF2B5EF4-FFF2-40B4-BE49-F238E27FC236}">
                <a16:creationId xmlns="" xmlns:a16="http://schemas.microsoft.com/office/drawing/2014/main" id="{6A4BF068-2F35-0446-B974-3C4910A7D52D}"/>
              </a:ext>
            </a:extLst>
          </p:cNvPr>
          <p:cNvSpPr/>
          <p:nvPr/>
        </p:nvSpPr>
        <p:spPr>
          <a:xfrm>
            <a:off x="333589" y="1445973"/>
            <a:ext cx="8609791" cy="2625083"/>
          </a:xfrm>
          <a:prstGeom prst="rect">
            <a:avLst/>
          </a:prstGeom>
          <a:noFill/>
          <a:ln w="38100">
            <a:solidFill>
              <a:schemeClr val="bg2">
                <a:lumMod val="90000"/>
              </a:schemeClr>
            </a:solidFill>
          </a:ln>
        </p:spPr>
        <p:txBody>
          <a:bodyPr vert="horz" wrap="none" lIns="91440" tIns="45720" rIns="91440" bIns="45720" rtlCol="0" anchor="ctr" anchorCtr="0">
            <a:noAutofit/>
          </a:bodyPr>
          <a:lstStyle/>
          <a:p>
            <a:pPr marL="228606" indent="-228606" defTabSz="914422">
              <a:lnSpc>
                <a:spcPct val="150000"/>
              </a:lnSpc>
              <a:spcBef>
                <a:spcPts val="1001"/>
              </a:spcBef>
            </a:pPr>
            <a:endParaRPr lang="en-US" altLang="ja-JP" sz="1600" dirty="0"/>
          </a:p>
        </p:txBody>
      </p:sp>
      <p:sp>
        <p:nvSpPr>
          <p:cNvPr id="20" name="正方形/長方形 19"/>
          <p:cNvSpPr/>
          <p:nvPr/>
        </p:nvSpPr>
        <p:spPr>
          <a:xfrm>
            <a:off x="315012" y="1238896"/>
            <a:ext cx="3429144" cy="369332"/>
          </a:xfrm>
          <a:prstGeom prst="rect">
            <a:avLst/>
          </a:prstGeom>
          <a:solidFill>
            <a:schemeClr val="tx1">
              <a:lumMod val="50000"/>
              <a:lumOff val="50000"/>
            </a:schemeClr>
          </a:solidFill>
        </p:spPr>
        <p:txBody>
          <a:bodyPr wrap="none">
            <a:spAutoFit/>
          </a:bodyPr>
          <a:lstStyle/>
          <a:p>
            <a:r>
              <a:rPr kumimoji="1" lang="ja-JP" altLang="en-US" dirty="0">
                <a:solidFill>
                  <a:srgbClr val="FFFFFF"/>
                </a:solidFill>
              </a:rPr>
              <a:t>支払いが遅延するなどした場合</a:t>
            </a:r>
            <a:endParaRPr lang="ja-JP" altLang="en-US" dirty="0">
              <a:solidFill>
                <a:srgbClr val="FFFFFF"/>
              </a:solidFill>
            </a:endParaRPr>
          </a:p>
        </p:txBody>
      </p:sp>
      <p:pic>
        <p:nvPicPr>
          <p:cNvPr id="4" name="図 3" descr="house_omoi_loa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4579" y="3525540"/>
            <a:ext cx="1061814" cy="1279294"/>
          </a:xfrm>
          <a:prstGeom prst="rect">
            <a:avLst/>
          </a:prstGeom>
        </p:spPr>
      </p:pic>
      <p:pic>
        <p:nvPicPr>
          <p:cNvPr id="5" name="図 4" descr="money_yuushi.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512" y="1185333"/>
            <a:ext cx="2576488" cy="2441222"/>
          </a:xfrm>
          <a:prstGeom prst="rect">
            <a:avLst/>
          </a:prstGeom>
        </p:spPr>
      </p:pic>
      <p:pic>
        <p:nvPicPr>
          <p:cNvPr id="23" name="図 22" descr="money_car_loa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1763" y="3559683"/>
            <a:ext cx="1325183" cy="1222481"/>
          </a:xfrm>
          <a:prstGeom prst="rect">
            <a:avLst/>
          </a:prstGeom>
        </p:spPr>
      </p:pic>
      <p:sp>
        <p:nvSpPr>
          <p:cNvPr id="16" name="禁止 15"/>
          <p:cNvSpPr/>
          <p:nvPr/>
        </p:nvSpPr>
        <p:spPr>
          <a:xfrm>
            <a:off x="6618111" y="1157111"/>
            <a:ext cx="2109611" cy="2109611"/>
          </a:xfrm>
          <a:prstGeom prst="noSmoking">
            <a:avLst>
              <a:gd name="adj" fmla="val 3351"/>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禁止 25"/>
          <p:cNvSpPr/>
          <p:nvPr/>
        </p:nvSpPr>
        <p:spPr>
          <a:xfrm>
            <a:off x="6667501" y="3598333"/>
            <a:ext cx="1185333" cy="1185333"/>
          </a:xfrm>
          <a:prstGeom prst="noSmoking">
            <a:avLst>
              <a:gd name="adj" fmla="val 610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3584222" y="4847168"/>
            <a:ext cx="2339102" cy="276999"/>
          </a:xfrm>
          <a:prstGeom prst="rect">
            <a:avLst/>
          </a:prstGeom>
          <a:noFill/>
        </p:spPr>
        <p:txBody>
          <a:bodyPr wrap="none" rtlCol="0">
            <a:spAutoFit/>
          </a:bodyPr>
          <a:lstStyle/>
          <a:p>
            <a:r>
              <a:rPr kumimoji="1" lang="ja-JP" altLang="en-US" sz="1200" dirty="0"/>
              <a:t>こまめな確認と把握をしよう！</a:t>
            </a:r>
          </a:p>
        </p:txBody>
      </p:sp>
      <p:pic>
        <p:nvPicPr>
          <p:cNvPr id="32" name="図 31" descr="money_tsuchou_cashcar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771" y="4789414"/>
            <a:ext cx="2621118" cy="2064130"/>
          </a:xfrm>
          <a:prstGeom prst="rect">
            <a:avLst/>
          </a:prstGeom>
        </p:spPr>
      </p:pic>
      <p:sp>
        <p:nvSpPr>
          <p:cNvPr id="34" name="禁止 33"/>
          <p:cNvSpPr/>
          <p:nvPr/>
        </p:nvSpPr>
        <p:spPr>
          <a:xfrm>
            <a:off x="7888112" y="3598333"/>
            <a:ext cx="1185333" cy="1185333"/>
          </a:xfrm>
          <a:prstGeom prst="noSmoking">
            <a:avLst>
              <a:gd name="adj" fmla="val 610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8" name="図 17" descr="money_tsuchou_shock_ma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61992" y="5270498"/>
            <a:ext cx="1454785" cy="1672167"/>
          </a:xfrm>
          <a:prstGeom prst="rect">
            <a:avLst/>
          </a:prstGeom>
        </p:spPr>
      </p:pic>
      <p:pic>
        <p:nvPicPr>
          <p:cNvPr id="22" name="図 21" descr="shichaku_woman.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4648" y="4868334"/>
            <a:ext cx="1397352" cy="1643944"/>
          </a:xfrm>
          <a:prstGeom prst="rect">
            <a:avLst/>
          </a:prstGeom>
        </p:spPr>
      </p:pic>
      <p:pic>
        <p:nvPicPr>
          <p:cNvPr id="35" name="図 34" descr="zei_shopping_receipt.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2510" y="4967112"/>
            <a:ext cx="1481490" cy="1601611"/>
          </a:xfrm>
          <a:prstGeom prst="rect">
            <a:avLst/>
          </a:prstGeom>
        </p:spPr>
      </p:pic>
      <p:pic>
        <p:nvPicPr>
          <p:cNvPr id="36" name="図 35" descr="money_fly_yen.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906963">
            <a:off x="7764599" y="4936408"/>
            <a:ext cx="1296411" cy="1137601"/>
          </a:xfrm>
          <a:prstGeom prst="rect">
            <a:avLst/>
          </a:prstGeom>
        </p:spPr>
      </p:pic>
      <p:pic>
        <p:nvPicPr>
          <p:cNvPr id="24" name="図 23" descr="money_tsuchou_shock_woma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73549" y="5164665"/>
            <a:ext cx="1534583" cy="1763889"/>
          </a:xfrm>
          <a:prstGeom prst="rect">
            <a:avLst/>
          </a:prstGeom>
        </p:spPr>
      </p:pic>
      <p:pic>
        <p:nvPicPr>
          <p:cNvPr id="37" name="図 36" descr="onepiece17_doflamingo.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48499" y="5559778"/>
            <a:ext cx="1347611" cy="1347611"/>
          </a:xfrm>
          <a:prstGeom prst="rect">
            <a:avLst/>
          </a:prstGeom>
        </p:spPr>
      </p:pic>
    </p:spTree>
    <p:extLst>
      <p:ext uri="{BB962C8B-B14F-4D97-AF65-F5344CB8AC3E}">
        <p14:creationId xmlns:p14="http://schemas.microsoft.com/office/powerpoint/2010/main" val="3918321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389836" y="1048919"/>
            <a:ext cx="8449088" cy="408224"/>
          </a:xfrm>
          <a:prstGeom prst="roundRect">
            <a:avLst/>
          </a:prstGeom>
          <a:solidFill>
            <a:srgbClr val="00206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402930" y="3512684"/>
            <a:ext cx="8449088" cy="408224"/>
          </a:xfrm>
          <a:prstGeom prst="roundRect">
            <a:avLst/>
          </a:prstGeom>
          <a:solidFill>
            <a:srgbClr val="002060"/>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bg1"/>
              </a:solidFill>
            </a:endParaRPr>
          </a:p>
        </p:txBody>
      </p:sp>
      <p:sp>
        <p:nvSpPr>
          <p:cNvPr id="4" name="テキスト ボックス 3">
            <a:extLst>
              <a:ext uri="{FF2B5EF4-FFF2-40B4-BE49-F238E27FC236}">
                <a16:creationId xmlns="" xmlns:a16="http://schemas.microsoft.com/office/drawing/2014/main" id="{70945310-12D5-445C-85FF-B905713FDD5E}"/>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5B9BD5"/>
                </a:solidFill>
                <a:latin typeface="游ゴシック" panose="020B0400000000000000" pitchFamily="50" charset="-128"/>
                <a:ea typeface="游ゴシック" panose="020B0400000000000000" pitchFamily="50" charset="-128"/>
              </a:rPr>
              <a:t>５－</a:t>
            </a:r>
            <a:r>
              <a:rPr lang="ja-JP" altLang="en-US" dirty="0">
                <a:solidFill>
                  <a:srgbClr val="5B9BD5"/>
                </a:solidFill>
                <a:latin typeface="游ゴシック" panose="020B0400000000000000" pitchFamily="50" charset="-128"/>
                <a:ea typeface="游ゴシック" panose="020B0400000000000000" pitchFamily="50" charset="-128"/>
              </a:rPr>
              <a:t>６</a:t>
            </a:r>
            <a:r>
              <a:rPr lang="ja-JP" altLang="ja-JP" dirty="0">
                <a:solidFill>
                  <a:srgbClr val="5B9BD5"/>
                </a:solidFill>
                <a:latin typeface="游ゴシック" panose="020B0400000000000000" pitchFamily="50" charset="-128"/>
                <a:ea typeface="游ゴシック" panose="020B0400000000000000" pitchFamily="50" charset="-128"/>
              </a:rPr>
              <a:t>　クレジット</a:t>
            </a:r>
            <a:r>
              <a:rPr lang="ja-JP" altLang="en-US" dirty="0">
                <a:solidFill>
                  <a:srgbClr val="5B9BD5"/>
                </a:solidFill>
                <a:latin typeface="游ゴシック" panose="020B0400000000000000" pitchFamily="50" charset="-128"/>
                <a:ea typeface="游ゴシック" panose="020B0400000000000000" pitchFamily="50" charset="-128"/>
              </a:rPr>
              <a:t>カードを紛失してしまった場合</a:t>
            </a:r>
            <a:endParaRPr lang="ja-JP" altLang="ja-JP" dirty="0">
              <a:solidFill>
                <a:srgbClr val="5B9BD5"/>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 xmlns:a16="http://schemas.microsoft.com/office/drawing/2014/main" id="{51C6264E-8303-493A-950F-AB24B427498E}"/>
              </a:ext>
            </a:extLst>
          </p:cNvPr>
          <p:cNvSpPr txBox="1"/>
          <p:nvPr/>
        </p:nvSpPr>
        <p:spPr>
          <a:xfrm>
            <a:off x="621870" y="961955"/>
            <a:ext cx="5698919"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000" b="1" dirty="0">
                <a:solidFill>
                  <a:srgbClr val="FFFFFF"/>
                </a:solidFill>
                <a:latin typeface="游ゴシック" panose="020B0400000000000000" pitchFamily="50" charset="-128"/>
                <a:ea typeface="游ゴシック" panose="020B0400000000000000" pitchFamily="50" charset="-128"/>
              </a:rPr>
              <a:t>直ちにクレジットカード会社に連絡しましょう。</a:t>
            </a:r>
            <a:endParaRPr lang="ja-JP" altLang="ja-JP" sz="2000" b="1" dirty="0">
              <a:solidFill>
                <a:srgbClr val="FFFFFF"/>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 xmlns:a16="http://schemas.microsoft.com/office/drawing/2014/main" id="{648181C1-9427-4C0F-AE4E-559B4AB9E5DD}"/>
              </a:ext>
            </a:extLst>
          </p:cNvPr>
          <p:cNvSpPr txBox="1"/>
          <p:nvPr/>
        </p:nvSpPr>
        <p:spPr>
          <a:xfrm>
            <a:off x="621869" y="3392150"/>
            <a:ext cx="5698919"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000" b="1" dirty="0">
                <a:solidFill>
                  <a:srgbClr val="FFFFFF"/>
                </a:solidFill>
                <a:latin typeface="游ゴシック" panose="020B0400000000000000" pitchFamily="50" charset="-128"/>
                <a:ea typeface="游ゴシック" panose="020B0400000000000000" pitchFamily="50" charset="-128"/>
              </a:rPr>
              <a:t>必ずカードの裏面に署名しましょう。</a:t>
            </a:r>
            <a:endParaRPr lang="ja-JP" altLang="ja-JP" sz="2000" b="1" dirty="0">
              <a:solidFill>
                <a:srgbClr val="FFFFFF"/>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 xmlns:a16="http://schemas.microsoft.com/office/drawing/2014/main" id="{65411559-C441-41E3-BD95-4F6EF95B8D24}"/>
              </a:ext>
            </a:extLst>
          </p:cNvPr>
          <p:cNvSpPr txBox="1"/>
          <p:nvPr/>
        </p:nvSpPr>
        <p:spPr>
          <a:xfrm>
            <a:off x="416278" y="3901722"/>
            <a:ext cx="8396111" cy="134761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en-US" dirty="0">
                <a:latin typeface="游ゴシック" panose="020B0400000000000000" pitchFamily="50" charset="-128"/>
                <a:ea typeface="游ゴシック" panose="020B0400000000000000" pitchFamily="50" charset="-128"/>
              </a:rPr>
              <a:t>カード裏面に署名がないと本人の過失とみなされ、補償対象にならない可能性。</a:t>
            </a:r>
            <a:endParaRPr lang="en-US" altLang="ja-JP" dirty="0">
              <a:latin typeface="游ゴシック" panose="020B0400000000000000" pitchFamily="50" charset="-128"/>
              <a:ea typeface="游ゴシック" panose="020B0400000000000000" pitchFamily="50" charset="-128"/>
            </a:endParaRPr>
          </a:p>
          <a:p>
            <a:pPr>
              <a:lnSpc>
                <a:spcPct val="150000"/>
              </a:lnSpc>
            </a:pPr>
            <a:r>
              <a:rPr lang="ja-JP" altLang="en-US" dirty="0">
                <a:latin typeface="游ゴシック" panose="020B0400000000000000" pitchFamily="50" charset="-128"/>
                <a:ea typeface="游ゴシック" panose="020B0400000000000000" pitchFamily="50" charset="-128"/>
              </a:rPr>
              <a:t>紛失してからでは手遅れのため、</a:t>
            </a:r>
            <a:r>
              <a:rPr lang="ja-JP" altLang="en-US" b="1" dirty="0">
                <a:latin typeface="游ゴシック" panose="020B0400000000000000" pitchFamily="50" charset="-128"/>
                <a:ea typeface="游ゴシック" panose="020B0400000000000000" pitchFamily="50" charset="-128"/>
              </a:rPr>
              <a:t>必ず署名をする</a:t>
            </a:r>
            <a:r>
              <a:rPr lang="ja-JP" altLang="en-US" dirty="0">
                <a:latin typeface="游ゴシック" panose="020B0400000000000000" pitchFamily="50" charset="-128"/>
                <a:ea typeface="游ゴシック" panose="020B0400000000000000" pitchFamily="50" charset="-128"/>
              </a:rPr>
              <a:t>ようにしましょう。</a:t>
            </a:r>
            <a:endParaRPr lang="ja-JP" altLang="ja-JP" dirty="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 xmlns:a16="http://schemas.microsoft.com/office/drawing/2014/main" id="{83898058-E63E-42C6-945D-1776ADF924B2}"/>
              </a:ext>
            </a:extLst>
          </p:cNvPr>
          <p:cNvSpPr txBox="1"/>
          <p:nvPr/>
        </p:nvSpPr>
        <p:spPr>
          <a:xfrm>
            <a:off x="402166" y="1608259"/>
            <a:ext cx="8657167" cy="1700796"/>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en-US" dirty="0">
                <a:latin typeface="游ゴシック" panose="020B0400000000000000" pitchFamily="50" charset="-128"/>
                <a:ea typeface="游ゴシック" panose="020B0400000000000000" pitchFamily="50" charset="-128"/>
              </a:rPr>
              <a:t>不正利用されていないか、</a:t>
            </a:r>
            <a:r>
              <a:rPr lang="ja-JP" altLang="en-US" b="1" dirty="0">
                <a:latin typeface="游ゴシック" panose="020B0400000000000000" pitchFamily="50" charset="-128"/>
                <a:ea typeface="游ゴシック" panose="020B0400000000000000" pitchFamily="50" charset="-128"/>
              </a:rPr>
              <a:t>利用明細を確認。</a:t>
            </a:r>
            <a:endParaRPr lang="en-US" altLang="ja-JP" b="1" dirty="0">
              <a:latin typeface="游ゴシック" panose="020B0400000000000000" pitchFamily="50" charset="-128"/>
              <a:ea typeface="游ゴシック" panose="020B0400000000000000" pitchFamily="50" charset="-128"/>
            </a:endParaRPr>
          </a:p>
          <a:p>
            <a:pPr>
              <a:lnSpc>
                <a:spcPct val="150000"/>
              </a:lnSpc>
            </a:pPr>
            <a:r>
              <a:rPr lang="ja-JP" altLang="en-US" dirty="0">
                <a:latin typeface="游ゴシック" panose="020B0400000000000000" pitchFamily="50" charset="-128"/>
                <a:ea typeface="游ゴシック" panose="020B0400000000000000" pitchFamily="50" charset="-128"/>
              </a:rPr>
              <a:t>カードが悪用されてしまった場合でも、一般的にクレジットカード会社が</a:t>
            </a:r>
            <a:endParaRPr lang="en-US" altLang="ja-JP" dirty="0">
              <a:latin typeface="游ゴシック" panose="020B0400000000000000" pitchFamily="50" charset="-128"/>
              <a:ea typeface="游ゴシック" panose="020B0400000000000000" pitchFamily="50" charset="-128"/>
            </a:endParaRPr>
          </a:p>
          <a:p>
            <a:pPr>
              <a:lnSpc>
                <a:spcPct val="150000"/>
              </a:lnSpc>
            </a:pPr>
            <a:r>
              <a:rPr lang="ja-JP" altLang="en-US" dirty="0">
                <a:latin typeface="游ゴシック" panose="020B0400000000000000" pitchFamily="50" charset="-128"/>
                <a:ea typeface="游ゴシック" panose="020B0400000000000000" pitchFamily="50" charset="-128"/>
              </a:rPr>
              <a:t>設けている保護制度が適用され、</a:t>
            </a:r>
            <a:r>
              <a:rPr lang="en-US" altLang="ja-JP" b="1" dirty="0">
                <a:latin typeface="游ゴシック" panose="020B0400000000000000" pitchFamily="50" charset="-128"/>
                <a:ea typeface="游ゴシック" panose="020B0400000000000000" pitchFamily="50" charset="-128"/>
              </a:rPr>
              <a:t>60</a:t>
            </a:r>
            <a:r>
              <a:rPr lang="ja-JP" altLang="en-US" b="1" dirty="0">
                <a:latin typeface="游ゴシック" panose="020B0400000000000000" pitchFamily="50" charset="-128"/>
                <a:ea typeface="游ゴシック" panose="020B0400000000000000" pitchFamily="50" charset="-128"/>
              </a:rPr>
              <a:t>日以内の損害は補償される可能性</a:t>
            </a:r>
            <a:r>
              <a:rPr lang="ja-JP" altLang="en-US" dirty="0">
                <a:latin typeface="游ゴシック" panose="020B0400000000000000" pitchFamily="50" charset="-128"/>
                <a:ea typeface="游ゴシック" panose="020B0400000000000000" pitchFamily="50" charset="-128"/>
              </a:rPr>
              <a:t>がある。</a:t>
            </a:r>
            <a:endParaRPr lang="en-US" altLang="ja-JP" dirty="0">
              <a:latin typeface="游ゴシック" panose="020B0400000000000000" pitchFamily="50" charset="-128"/>
              <a:ea typeface="游ゴシック" panose="020B0400000000000000" pitchFamily="50" charset="-128"/>
            </a:endParaRPr>
          </a:p>
        </p:txBody>
      </p:sp>
      <p:pic>
        <p:nvPicPr>
          <p:cNvPr id="2" name="図 1" descr="phone_man3_c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3062" y="155222"/>
            <a:ext cx="1483360" cy="2060222"/>
          </a:xfrm>
          <a:prstGeom prst="rect">
            <a:avLst/>
          </a:prstGeom>
        </p:spPr>
      </p:pic>
      <p:pic>
        <p:nvPicPr>
          <p:cNvPr id="3" name="図 2" descr="creditcard_ba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661" y="4889500"/>
            <a:ext cx="2386061" cy="1968500"/>
          </a:xfrm>
          <a:prstGeom prst="rect">
            <a:avLst/>
          </a:prstGeom>
        </p:spPr>
      </p:pic>
      <p:pic>
        <p:nvPicPr>
          <p:cNvPr id="12" name="図 11" descr="bunbougu_magi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989693" flipH="1">
            <a:off x="4668033" y="5120933"/>
            <a:ext cx="768904" cy="2055789"/>
          </a:xfrm>
          <a:prstGeom prst="rect">
            <a:avLst/>
          </a:prstGeom>
        </p:spPr>
      </p:pic>
      <p:pic>
        <p:nvPicPr>
          <p:cNvPr id="13" name="図 12" descr="onepiece04_usopp_sogekin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66" y="4818944"/>
            <a:ext cx="2039056" cy="2039056"/>
          </a:xfrm>
          <a:prstGeom prst="rect">
            <a:avLst/>
          </a:prstGeom>
        </p:spPr>
      </p:pic>
    </p:spTree>
    <p:extLst>
      <p:ext uri="{BB962C8B-B14F-4D97-AF65-F5344CB8AC3E}">
        <p14:creationId xmlns:p14="http://schemas.microsoft.com/office/powerpoint/2010/main" val="1344266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 xmlns:a16="http://schemas.microsoft.com/office/drawing/2014/main" id="{6A4BF068-2F35-0446-B974-3C4910A7D52D}"/>
              </a:ext>
            </a:extLst>
          </p:cNvPr>
          <p:cNvSpPr/>
          <p:nvPr/>
        </p:nvSpPr>
        <p:spPr>
          <a:xfrm>
            <a:off x="340645" y="2991555"/>
            <a:ext cx="8609791" cy="1524000"/>
          </a:xfrm>
          <a:prstGeom prst="rect">
            <a:avLst/>
          </a:prstGeom>
          <a:noFill/>
          <a:ln w="38100">
            <a:solidFill>
              <a:schemeClr val="bg2">
                <a:lumMod val="90000"/>
              </a:schemeClr>
            </a:solidFill>
          </a:ln>
        </p:spPr>
        <p:txBody>
          <a:bodyPr vert="horz" wrap="none" lIns="91440" tIns="45720" rIns="91440" bIns="45720" rtlCol="0" anchor="ctr" anchorCtr="0">
            <a:noAutofit/>
          </a:bodyPr>
          <a:lstStyle/>
          <a:p>
            <a:pPr marL="228606" indent="-228606" defTabSz="914422">
              <a:lnSpc>
                <a:spcPct val="150000"/>
              </a:lnSpc>
              <a:spcBef>
                <a:spcPts val="1001"/>
              </a:spcBef>
            </a:pPr>
            <a:endParaRPr lang="en-US" altLang="ja-JP" sz="1600" dirty="0"/>
          </a:p>
        </p:txBody>
      </p:sp>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38481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en-US" dirty="0">
                <a:solidFill>
                  <a:srgbClr val="5B9BD5"/>
                </a:solidFill>
                <a:latin typeface="游ゴシック" panose="020B0400000000000000" pitchFamily="50" charset="-128"/>
                <a:ea typeface="游ゴシック" panose="020B0400000000000000" pitchFamily="50" charset="-128"/>
              </a:rPr>
              <a:t>５</a:t>
            </a:r>
            <a:r>
              <a:rPr lang="ja-JP" altLang="ja-JP" dirty="0">
                <a:solidFill>
                  <a:srgbClr val="5B9BD5"/>
                </a:solidFill>
                <a:latin typeface="游ゴシック" panose="020B0400000000000000" pitchFamily="50" charset="-128"/>
                <a:ea typeface="游ゴシック" panose="020B0400000000000000" pitchFamily="50" charset="-128"/>
              </a:rPr>
              <a:t>－</a:t>
            </a:r>
            <a:r>
              <a:rPr lang="ja-JP" altLang="en-US" dirty="0">
                <a:solidFill>
                  <a:srgbClr val="5B9BD5"/>
                </a:solidFill>
                <a:latin typeface="游ゴシック" panose="020B0400000000000000" pitchFamily="50" charset="-128"/>
                <a:ea typeface="游ゴシック" panose="020B0400000000000000" pitchFamily="50" charset="-128"/>
              </a:rPr>
              <a:t>７</a:t>
            </a:r>
            <a:r>
              <a:rPr lang="ja-JP" altLang="ja-JP" dirty="0">
                <a:solidFill>
                  <a:srgbClr val="5B9BD5"/>
                </a:solidFill>
                <a:latin typeface="游ゴシック" panose="020B0400000000000000" pitchFamily="50" charset="-128"/>
                <a:ea typeface="游ゴシック" panose="020B0400000000000000" pitchFamily="50" charset="-128"/>
              </a:rPr>
              <a:t>　</a:t>
            </a:r>
            <a:r>
              <a:rPr lang="ja-JP" altLang="en-US" dirty="0">
                <a:solidFill>
                  <a:srgbClr val="5B9BD5"/>
                </a:solidFill>
                <a:latin typeface="游ゴシック" panose="020B0400000000000000" pitchFamily="50" charset="-128"/>
                <a:ea typeface="游ゴシック" panose="020B0400000000000000" pitchFamily="50" charset="-128"/>
              </a:rPr>
              <a:t>消費者金融</a:t>
            </a:r>
            <a:r>
              <a:rPr lang="ja-JP" altLang="ja-JP" dirty="0">
                <a:solidFill>
                  <a:srgbClr val="5B9BD5"/>
                </a:solidFill>
                <a:latin typeface="游ゴシック" panose="020B0400000000000000" pitchFamily="50" charset="-128"/>
                <a:ea typeface="游ゴシック" panose="020B0400000000000000" pitchFamily="50" charset="-128"/>
              </a:rPr>
              <a:t>の注意点</a:t>
            </a:r>
          </a:p>
        </p:txBody>
      </p:sp>
      <p:sp>
        <p:nvSpPr>
          <p:cNvPr id="26" name="テキスト ボックス 25">
            <a:extLst>
              <a:ext uri="{FF2B5EF4-FFF2-40B4-BE49-F238E27FC236}">
                <a16:creationId xmlns="" xmlns:a16="http://schemas.microsoft.com/office/drawing/2014/main" id="{B6CEBFA0-0C48-4E9B-BFBA-B26BF36D34A8}"/>
              </a:ext>
            </a:extLst>
          </p:cNvPr>
          <p:cNvSpPr txBox="1"/>
          <p:nvPr/>
        </p:nvSpPr>
        <p:spPr>
          <a:xfrm>
            <a:off x="777661" y="7828231"/>
            <a:ext cx="7753350" cy="286232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endParaRPr lang="ja-JP" altLang="ja-JP"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 xmlns:a16="http://schemas.microsoft.com/office/drawing/2014/main" id="{287ACC82-3E4B-4F2B-B053-4E6E160C4524}"/>
              </a:ext>
            </a:extLst>
          </p:cNvPr>
          <p:cNvSpPr txBox="1"/>
          <p:nvPr/>
        </p:nvSpPr>
        <p:spPr>
          <a:xfrm>
            <a:off x="303389" y="979165"/>
            <a:ext cx="6571544" cy="795667"/>
          </a:xfrm>
          <a:prstGeom prst="rect">
            <a:avLst/>
          </a:prstGeom>
          <a:noFill/>
        </p:spPr>
        <p:txBody>
          <a:bodyPr wrap="square" rtlCol="0">
            <a:spAutoFit/>
          </a:bodyPr>
          <a:lstStyle/>
          <a:p>
            <a:pPr>
              <a:lnSpc>
                <a:spcPct val="150000"/>
              </a:lnSpc>
            </a:pPr>
            <a:r>
              <a:rPr kumimoji="1" lang="ja-JP" altLang="en-US" sz="1600">
                <a:solidFill>
                  <a:srgbClr val="000000"/>
                </a:solidFill>
              </a:rPr>
              <a:t>無担保</a:t>
            </a:r>
            <a:r>
              <a:rPr kumimoji="1" lang="ja-JP" altLang="en-US" sz="1600" dirty="0">
                <a:solidFill>
                  <a:srgbClr val="000000"/>
                </a:solidFill>
              </a:rPr>
              <a:t>でお金</a:t>
            </a:r>
            <a:r>
              <a:rPr kumimoji="1" lang="ja-JP" altLang="en-US" sz="1600">
                <a:solidFill>
                  <a:srgbClr val="000000"/>
                </a:solidFill>
              </a:rPr>
              <a:t>を貸してくれ、小口</a:t>
            </a:r>
            <a:r>
              <a:rPr kumimoji="1" lang="ja-JP" altLang="en-US" sz="1600" dirty="0">
                <a:solidFill>
                  <a:srgbClr val="000000"/>
                </a:solidFill>
              </a:rPr>
              <a:t>・</a:t>
            </a:r>
            <a:r>
              <a:rPr kumimoji="1" lang="ja-JP" altLang="en-US" sz="1600">
                <a:solidFill>
                  <a:srgbClr val="000000"/>
                </a:solidFill>
              </a:rPr>
              <a:t>短期・</a:t>
            </a:r>
            <a:endParaRPr kumimoji="1" lang="en-US" altLang="ja-JP" sz="1600" dirty="0">
              <a:solidFill>
                <a:srgbClr val="000000"/>
              </a:solidFill>
            </a:endParaRPr>
          </a:p>
          <a:p>
            <a:pPr>
              <a:lnSpc>
                <a:spcPct val="150000"/>
              </a:lnSpc>
            </a:pPr>
            <a:r>
              <a:rPr kumimoji="1" lang="ja-JP" altLang="en-US" sz="1600">
                <a:solidFill>
                  <a:srgbClr val="000000"/>
                </a:solidFill>
              </a:rPr>
              <a:t>緊急</a:t>
            </a:r>
            <a:r>
              <a:rPr kumimoji="1" lang="ja-JP" altLang="en-US" sz="1600" dirty="0">
                <a:solidFill>
                  <a:srgbClr val="000000"/>
                </a:solidFill>
              </a:rPr>
              <a:t>の資金</a:t>
            </a:r>
            <a:r>
              <a:rPr kumimoji="1" lang="ja-JP" altLang="en-US" sz="1600">
                <a:solidFill>
                  <a:srgbClr val="000000"/>
                </a:solidFill>
              </a:rPr>
              <a:t>ニーズに柔軟に応じてくれるが</a:t>
            </a:r>
            <a:endParaRPr kumimoji="1" lang="en-US" altLang="ja-JP" sz="1600" dirty="0">
              <a:solidFill>
                <a:srgbClr val="000000"/>
              </a:solidFill>
            </a:endParaRPr>
          </a:p>
        </p:txBody>
      </p:sp>
      <p:sp>
        <p:nvSpPr>
          <p:cNvPr id="8" name="テキスト ボックス 7">
            <a:extLst>
              <a:ext uri="{FF2B5EF4-FFF2-40B4-BE49-F238E27FC236}">
                <a16:creationId xmlns="" xmlns:a16="http://schemas.microsoft.com/office/drawing/2014/main" id="{4D5FEA4C-6A45-407E-A86D-2B2C2000D9EC}"/>
              </a:ext>
            </a:extLst>
          </p:cNvPr>
          <p:cNvSpPr txBox="1"/>
          <p:nvPr/>
        </p:nvSpPr>
        <p:spPr>
          <a:xfrm>
            <a:off x="593339" y="2821831"/>
            <a:ext cx="7961225" cy="964367"/>
          </a:xfrm>
          <a:prstGeom prst="rect">
            <a:avLst/>
          </a:prstGeom>
          <a:noFill/>
        </p:spPr>
        <p:txBody>
          <a:bodyPr wrap="square" rtlCol="0">
            <a:spAutoFit/>
          </a:bodyPr>
          <a:lstStyle/>
          <a:p>
            <a:pPr>
              <a:lnSpc>
                <a:spcPct val="150000"/>
              </a:lnSpc>
            </a:pPr>
            <a:r>
              <a:rPr kumimoji="1" lang="ja-JP" altLang="en-US" dirty="0"/>
              <a:t>多くの消費者金融は、利息制限法の上限金利である</a:t>
            </a:r>
            <a:r>
              <a:rPr kumimoji="1" lang="en-US" altLang="ja-JP" sz="4000" b="1" dirty="0"/>
              <a:t>18</a:t>
            </a:r>
            <a:r>
              <a:rPr kumimoji="1" lang="en-US" altLang="ja-JP" b="1" dirty="0"/>
              <a:t>%</a:t>
            </a:r>
            <a:r>
              <a:rPr kumimoji="1" lang="ja-JP" altLang="en-US" dirty="0"/>
              <a:t>で貸出。</a:t>
            </a:r>
            <a:endParaRPr kumimoji="1" lang="en-US" altLang="ja-JP" dirty="0"/>
          </a:p>
        </p:txBody>
      </p:sp>
      <p:sp>
        <p:nvSpPr>
          <p:cNvPr id="9" name="テキスト ボックス 8">
            <a:extLst>
              <a:ext uri="{FF2B5EF4-FFF2-40B4-BE49-F238E27FC236}">
                <a16:creationId xmlns="" xmlns:a16="http://schemas.microsoft.com/office/drawing/2014/main" id="{D6E837AA-0EED-4476-A2B0-64874CA1B92B}"/>
              </a:ext>
            </a:extLst>
          </p:cNvPr>
          <p:cNvSpPr txBox="1"/>
          <p:nvPr/>
        </p:nvSpPr>
        <p:spPr>
          <a:xfrm>
            <a:off x="650879" y="3424237"/>
            <a:ext cx="8038618" cy="964367"/>
          </a:xfrm>
          <a:prstGeom prst="rect">
            <a:avLst/>
          </a:prstGeom>
          <a:noFill/>
        </p:spPr>
        <p:txBody>
          <a:bodyPr wrap="square" rtlCol="0">
            <a:spAutoFit/>
          </a:bodyPr>
          <a:lstStyle/>
          <a:p>
            <a:pPr>
              <a:lnSpc>
                <a:spcPct val="150000"/>
              </a:lnSpc>
            </a:pPr>
            <a:r>
              <a:rPr kumimoji="1" lang="en-US" altLang="ja-JP" dirty="0"/>
              <a:t>18%</a:t>
            </a:r>
            <a:r>
              <a:rPr kumimoji="1" lang="ja-JP" altLang="en-US" dirty="0"/>
              <a:t>という金利は、約</a:t>
            </a:r>
            <a:r>
              <a:rPr kumimoji="1" lang="en-US" altLang="ja-JP" sz="4000" b="1" dirty="0"/>
              <a:t>4</a:t>
            </a:r>
            <a:r>
              <a:rPr kumimoji="1" lang="ja-JP" altLang="en-US" b="1" dirty="0"/>
              <a:t>年</a:t>
            </a:r>
            <a:r>
              <a:rPr kumimoji="1" lang="ja-JP" altLang="en-US" dirty="0"/>
              <a:t>で借りたお金が</a:t>
            </a:r>
            <a:r>
              <a:rPr kumimoji="1" lang="en-US" altLang="ja-JP" sz="4000" b="1" dirty="0"/>
              <a:t>2</a:t>
            </a:r>
            <a:r>
              <a:rPr kumimoji="1" lang="ja-JP" altLang="en-US" b="1" dirty="0"/>
              <a:t>倍</a:t>
            </a:r>
            <a:r>
              <a:rPr kumimoji="1" lang="ja-JP" altLang="en-US" dirty="0"/>
              <a:t>になる計算。</a:t>
            </a:r>
            <a:endParaRPr kumimoji="1" lang="en-US" altLang="ja-JP" dirty="0"/>
          </a:p>
        </p:txBody>
      </p:sp>
      <p:sp>
        <p:nvSpPr>
          <p:cNvPr id="10" name="テキスト ボックス 9">
            <a:extLst>
              <a:ext uri="{FF2B5EF4-FFF2-40B4-BE49-F238E27FC236}">
                <a16:creationId xmlns="" xmlns:a16="http://schemas.microsoft.com/office/drawing/2014/main" id="{F479862E-DF2B-4269-81E6-B414D40A38D5}"/>
              </a:ext>
            </a:extLst>
          </p:cNvPr>
          <p:cNvSpPr txBox="1"/>
          <p:nvPr/>
        </p:nvSpPr>
        <p:spPr>
          <a:xfrm>
            <a:off x="346750" y="5967133"/>
            <a:ext cx="7946022" cy="615553"/>
          </a:xfrm>
          <a:prstGeom prst="rect">
            <a:avLst/>
          </a:prstGeom>
          <a:solidFill>
            <a:srgbClr val="002060"/>
          </a:solidFill>
          <a:ln>
            <a:solidFill>
              <a:schemeClr val="tx1"/>
            </a:solidFill>
          </a:ln>
        </p:spPr>
        <p:txBody>
          <a:bodyPr wrap="square" rtlCol="0">
            <a:spAutoFit/>
          </a:bodyPr>
          <a:lstStyle/>
          <a:p>
            <a:r>
              <a:rPr kumimoji="1" lang="ja-JP" altLang="en-US" sz="1400" b="1" dirty="0">
                <a:solidFill>
                  <a:srgbClr val="FFFFFF"/>
                </a:solidFill>
              </a:rPr>
              <a:t>出資法に違反して、超高金利で貸し付けを行う業者</a:t>
            </a:r>
            <a:r>
              <a:rPr kumimoji="1" lang="ja-JP" altLang="en-US" sz="1400" b="1">
                <a:solidFill>
                  <a:srgbClr val="FFFFFF"/>
                </a:solidFill>
              </a:rPr>
              <a:t>がいますがヤミ</a:t>
            </a:r>
            <a:r>
              <a:rPr kumimoji="1" lang="ja-JP" altLang="en-US" sz="1400" b="1" dirty="0">
                <a:solidFill>
                  <a:srgbClr val="FFFFFF"/>
                </a:solidFill>
              </a:rPr>
              <a:t>金融は</a:t>
            </a:r>
            <a:r>
              <a:rPr kumimoji="1" lang="ja-JP" altLang="en-US" sz="2000" b="1" dirty="0">
                <a:solidFill>
                  <a:srgbClr val="FFFFFF"/>
                </a:solidFill>
              </a:rPr>
              <a:t>犯罪</a:t>
            </a:r>
            <a:r>
              <a:rPr kumimoji="1" lang="ja-JP" altLang="en-US" sz="1400" b="1" dirty="0">
                <a:solidFill>
                  <a:srgbClr val="FFFFFF"/>
                </a:solidFill>
              </a:rPr>
              <a:t>。</a:t>
            </a:r>
            <a:endParaRPr kumimoji="1" lang="en-US" altLang="ja-JP" sz="1400" b="1" dirty="0">
              <a:solidFill>
                <a:srgbClr val="FFFFFF"/>
              </a:solidFill>
            </a:endParaRPr>
          </a:p>
          <a:p>
            <a:r>
              <a:rPr kumimoji="1" lang="ja-JP" altLang="en-US" sz="1400" b="1" dirty="0">
                <a:solidFill>
                  <a:srgbClr val="FFFFFF"/>
                </a:solidFill>
              </a:rPr>
              <a:t>どんなに困っても、決して借りてはいけません。</a:t>
            </a:r>
            <a:endParaRPr kumimoji="1" lang="en-US" altLang="ja-JP" sz="1400" b="1" dirty="0">
              <a:solidFill>
                <a:srgbClr val="FFFFFF"/>
              </a:solidFill>
            </a:endParaRPr>
          </a:p>
        </p:txBody>
      </p:sp>
      <p:sp>
        <p:nvSpPr>
          <p:cNvPr id="4" name="正方形/長方形 3"/>
          <p:cNvSpPr/>
          <p:nvPr/>
        </p:nvSpPr>
        <p:spPr>
          <a:xfrm>
            <a:off x="4974504" y="422112"/>
            <a:ext cx="2031325" cy="369332"/>
          </a:xfrm>
          <a:prstGeom prst="rect">
            <a:avLst/>
          </a:prstGeom>
        </p:spPr>
        <p:txBody>
          <a:bodyPr wrap="none">
            <a:spAutoFit/>
          </a:bodyPr>
          <a:lstStyle/>
          <a:p>
            <a:r>
              <a:rPr kumimoji="1" lang="ja-JP" altLang="en-US" dirty="0">
                <a:solidFill>
                  <a:srgbClr val="2E75B6"/>
                </a:solidFill>
              </a:rPr>
              <a:t>生活費が足りない</a:t>
            </a:r>
            <a:endParaRPr lang="ja-JP" altLang="en-US" dirty="0">
              <a:solidFill>
                <a:srgbClr val="2E75B6"/>
              </a:solidFill>
            </a:endParaRPr>
          </a:p>
        </p:txBody>
      </p:sp>
      <p:sp>
        <p:nvSpPr>
          <p:cNvPr id="5" name="正方形/長方形 4"/>
          <p:cNvSpPr/>
          <p:nvPr/>
        </p:nvSpPr>
        <p:spPr>
          <a:xfrm>
            <a:off x="4789506" y="1140517"/>
            <a:ext cx="1800493" cy="369332"/>
          </a:xfrm>
          <a:prstGeom prst="rect">
            <a:avLst/>
          </a:prstGeom>
        </p:spPr>
        <p:txBody>
          <a:bodyPr wrap="none">
            <a:spAutoFit/>
          </a:bodyPr>
          <a:lstStyle/>
          <a:p>
            <a:r>
              <a:rPr kumimoji="1" lang="ja-JP" altLang="en-US" dirty="0">
                <a:solidFill>
                  <a:srgbClr val="2E75B6"/>
                </a:solidFill>
              </a:rPr>
              <a:t>旅行に行きたい</a:t>
            </a:r>
            <a:endParaRPr lang="ja-JP" altLang="en-US" dirty="0">
              <a:solidFill>
                <a:srgbClr val="2E75B6"/>
              </a:solidFill>
            </a:endParaRPr>
          </a:p>
        </p:txBody>
      </p:sp>
      <p:sp>
        <p:nvSpPr>
          <p:cNvPr id="6" name="正方形/長方形 5"/>
          <p:cNvSpPr/>
          <p:nvPr/>
        </p:nvSpPr>
        <p:spPr>
          <a:xfrm>
            <a:off x="3028157" y="1871195"/>
            <a:ext cx="1720232" cy="807593"/>
          </a:xfrm>
          <a:prstGeom prst="rect">
            <a:avLst/>
          </a:prstGeom>
          <a:solidFill>
            <a:srgbClr val="FF0000"/>
          </a:solidFill>
        </p:spPr>
        <p:txBody>
          <a:bodyPr wrap="square">
            <a:spAutoFit/>
          </a:bodyPr>
          <a:lstStyle/>
          <a:p>
            <a:pPr>
              <a:lnSpc>
                <a:spcPct val="110000"/>
              </a:lnSpc>
            </a:pPr>
            <a:r>
              <a:rPr kumimoji="1" lang="en-US" altLang="ja-JP" sz="4400" dirty="0">
                <a:solidFill>
                  <a:schemeClr val="bg1"/>
                </a:solidFill>
              </a:rPr>
              <a:t>  </a:t>
            </a:r>
            <a:r>
              <a:rPr kumimoji="1" lang="ja-JP" altLang="en-US" sz="4400" b="1">
                <a:solidFill>
                  <a:schemeClr val="bg1"/>
                </a:solidFill>
              </a:rPr>
              <a:t>高い</a:t>
            </a:r>
            <a:endParaRPr kumimoji="1" lang="en-US" altLang="ja-JP" sz="4400" b="1" dirty="0">
              <a:solidFill>
                <a:schemeClr val="bg1"/>
              </a:solidFill>
            </a:endParaRPr>
          </a:p>
        </p:txBody>
      </p:sp>
      <p:sp>
        <p:nvSpPr>
          <p:cNvPr id="12" name="正方形/長方形 11"/>
          <p:cNvSpPr/>
          <p:nvPr/>
        </p:nvSpPr>
        <p:spPr>
          <a:xfrm>
            <a:off x="328391" y="2806889"/>
            <a:ext cx="3788217" cy="369332"/>
          </a:xfrm>
          <a:prstGeom prst="rect">
            <a:avLst/>
          </a:prstGeom>
          <a:solidFill>
            <a:schemeClr val="tx1">
              <a:lumMod val="50000"/>
              <a:lumOff val="50000"/>
            </a:schemeClr>
          </a:solidFill>
        </p:spPr>
        <p:txBody>
          <a:bodyPr wrap="none">
            <a:spAutoFit/>
          </a:bodyPr>
          <a:lstStyle/>
          <a:p>
            <a:r>
              <a:rPr kumimoji="1" lang="en-US" altLang="ja-JP" dirty="0">
                <a:solidFill>
                  <a:srgbClr val="FFFFFF"/>
                </a:solidFill>
              </a:rPr>
              <a:t>10</a:t>
            </a:r>
            <a:r>
              <a:rPr kumimoji="1" lang="ja-JP" altLang="en-US" dirty="0">
                <a:solidFill>
                  <a:srgbClr val="FFFFFF"/>
                </a:solidFill>
              </a:rPr>
              <a:t>万円以上</a:t>
            </a:r>
            <a:r>
              <a:rPr kumimoji="1" lang="en-US" altLang="ja-JP" dirty="0">
                <a:solidFill>
                  <a:srgbClr val="FFFFFF"/>
                </a:solidFill>
              </a:rPr>
              <a:t>100</a:t>
            </a:r>
            <a:r>
              <a:rPr kumimoji="1" lang="ja-JP" altLang="en-US" dirty="0">
                <a:solidFill>
                  <a:srgbClr val="FFFFFF"/>
                </a:solidFill>
              </a:rPr>
              <a:t>万円未満借りる場合</a:t>
            </a:r>
            <a:endParaRPr lang="ja-JP" altLang="en-US" dirty="0">
              <a:solidFill>
                <a:srgbClr val="FFFFFF"/>
              </a:solidFill>
            </a:endParaRPr>
          </a:p>
        </p:txBody>
      </p:sp>
      <p:sp>
        <p:nvSpPr>
          <p:cNvPr id="13" name="正方形/長方形 12"/>
          <p:cNvSpPr/>
          <p:nvPr/>
        </p:nvSpPr>
        <p:spPr>
          <a:xfrm>
            <a:off x="315732" y="4802350"/>
            <a:ext cx="6669268" cy="702756"/>
          </a:xfrm>
          <a:prstGeom prst="rect">
            <a:avLst/>
          </a:prstGeom>
          <a:noFill/>
        </p:spPr>
        <p:txBody>
          <a:bodyPr wrap="square">
            <a:spAutoFit/>
          </a:bodyPr>
          <a:lstStyle/>
          <a:p>
            <a:pPr>
              <a:lnSpc>
                <a:spcPct val="150000"/>
              </a:lnSpc>
            </a:pPr>
            <a:r>
              <a:rPr kumimoji="1" lang="ja-JP" altLang="en-US" sz="2800" b="1" dirty="0">
                <a:solidFill>
                  <a:srgbClr val="FF0000"/>
                </a:solidFill>
              </a:rPr>
              <a:t>借りたお金を返せるか</a:t>
            </a:r>
            <a:r>
              <a:rPr kumimoji="1" lang="ja-JP" altLang="en-US" b="1" dirty="0">
                <a:solidFill>
                  <a:srgbClr val="FF0000"/>
                </a:solidFill>
              </a:rPr>
              <a:t>、よく考えましょう。</a:t>
            </a:r>
          </a:p>
        </p:txBody>
      </p:sp>
      <p:sp>
        <p:nvSpPr>
          <p:cNvPr id="14" name="正方形/長方形 13"/>
          <p:cNvSpPr/>
          <p:nvPr/>
        </p:nvSpPr>
        <p:spPr>
          <a:xfrm>
            <a:off x="349113" y="5650279"/>
            <a:ext cx="1107996" cy="369332"/>
          </a:xfrm>
          <a:prstGeom prst="rect">
            <a:avLst/>
          </a:prstGeom>
        </p:spPr>
        <p:txBody>
          <a:bodyPr wrap="none">
            <a:spAutoFit/>
          </a:bodyPr>
          <a:lstStyle/>
          <a:p>
            <a:r>
              <a:rPr kumimoji="1" lang="ja-JP" altLang="en-US" b="1" dirty="0">
                <a:solidFill>
                  <a:srgbClr val="002060"/>
                </a:solidFill>
              </a:rPr>
              <a:t>ヤミ金融</a:t>
            </a:r>
          </a:p>
        </p:txBody>
      </p:sp>
      <p:sp>
        <p:nvSpPr>
          <p:cNvPr id="17" name="円形吹き出し 16"/>
          <p:cNvSpPr/>
          <p:nvPr/>
        </p:nvSpPr>
        <p:spPr>
          <a:xfrm>
            <a:off x="4748389" y="296333"/>
            <a:ext cx="2504723" cy="557389"/>
          </a:xfrm>
          <a:prstGeom prst="wedgeEllipseCallout">
            <a:avLst>
              <a:gd name="adj1" fmla="val 32970"/>
              <a:gd name="adj2" fmla="val 71361"/>
            </a:avLst>
          </a:prstGeom>
          <a:noFill/>
          <a:ln w="19050" cmpd="sng">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円形吹き出し 19"/>
          <p:cNvSpPr/>
          <p:nvPr/>
        </p:nvSpPr>
        <p:spPr>
          <a:xfrm>
            <a:off x="4319761" y="1022725"/>
            <a:ext cx="2504723" cy="557389"/>
          </a:xfrm>
          <a:prstGeom prst="wedgeEllipseCallout">
            <a:avLst>
              <a:gd name="adj1" fmla="val 50998"/>
              <a:gd name="adj2" fmla="val 38450"/>
            </a:avLst>
          </a:prstGeom>
          <a:noFill/>
          <a:ln w="19050" cmpd="sng">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8" name="図 17" descr="pose_atama_kakaeru_woman_blan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057" y="238590"/>
            <a:ext cx="2356554" cy="2633021"/>
          </a:xfrm>
          <a:prstGeom prst="rect">
            <a:avLst/>
          </a:prstGeom>
        </p:spPr>
      </p:pic>
      <p:sp>
        <p:nvSpPr>
          <p:cNvPr id="21" name="正方形/長方形 20"/>
          <p:cNvSpPr/>
          <p:nvPr/>
        </p:nvSpPr>
        <p:spPr>
          <a:xfrm>
            <a:off x="1432850" y="2117568"/>
            <a:ext cx="1579298" cy="369332"/>
          </a:xfrm>
          <a:prstGeom prst="rect">
            <a:avLst/>
          </a:prstGeom>
          <a:ln w="19050" cmpd="sng">
            <a:solidFill>
              <a:srgbClr val="FF0000"/>
            </a:solidFill>
            <a:prstDash val="solid"/>
          </a:ln>
        </p:spPr>
        <p:txBody>
          <a:bodyPr wrap="square">
            <a:spAutoFit/>
          </a:bodyPr>
          <a:lstStyle/>
          <a:p>
            <a:r>
              <a:rPr kumimoji="1" lang="ja-JP" altLang="en-US" dirty="0">
                <a:solidFill>
                  <a:srgbClr val="FF0000"/>
                </a:solidFill>
              </a:rPr>
              <a:t>貸付の金利は</a:t>
            </a:r>
            <a:endParaRPr lang="ja-JP" altLang="en-US" dirty="0">
              <a:solidFill>
                <a:srgbClr val="FF0000"/>
              </a:solidFill>
            </a:endParaRPr>
          </a:p>
        </p:txBody>
      </p:sp>
      <p:pic>
        <p:nvPicPr>
          <p:cNvPr id="22" name="図 21" descr="building_money_syouhisy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501" y="2347036"/>
            <a:ext cx="1251654" cy="1822797"/>
          </a:xfrm>
          <a:prstGeom prst="rect">
            <a:avLst/>
          </a:prstGeom>
        </p:spPr>
      </p:pic>
      <p:pic>
        <p:nvPicPr>
          <p:cNvPr id="23" name="図 22" descr="ayashii_koukoku_saraki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728140">
            <a:off x="7990423" y="1126770"/>
            <a:ext cx="1136039" cy="1136039"/>
          </a:xfrm>
          <a:prstGeom prst="rect">
            <a:avLst/>
          </a:prstGeom>
        </p:spPr>
      </p:pic>
      <p:pic>
        <p:nvPicPr>
          <p:cNvPr id="24" name="図 23" descr="money_satsutaba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29193" y="507999"/>
            <a:ext cx="1057417" cy="814211"/>
          </a:xfrm>
          <a:prstGeom prst="rect">
            <a:avLst/>
          </a:prstGeom>
        </p:spPr>
      </p:pic>
    </p:spTree>
    <p:extLst>
      <p:ext uri="{BB962C8B-B14F-4D97-AF65-F5344CB8AC3E}">
        <p14:creationId xmlns:p14="http://schemas.microsoft.com/office/powerpoint/2010/main" val="2857444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7012" y="365126"/>
            <a:ext cx="7886700" cy="506903"/>
          </a:xfrm>
        </p:spPr>
        <p:txBody>
          <a:bodyPr>
            <a:normAutofit/>
          </a:bodyPr>
          <a:lstStyle/>
          <a:p>
            <a:r>
              <a:rPr lang="ja-JP" altLang="en-US" sz="2000" b="1" dirty="0">
                <a:solidFill>
                  <a:srgbClr val="5B9BD5"/>
                </a:solidFill>
                <a:latin typeface="+mn-ea"/>
                <a:ea typeface="+mn-ea"/>
              </a:rPr>
              <a:t>５－８</a:t>
            </a:r>
            <a:r>
              <a:rPr lang="ja-JP" altLang="en-US" sz="2000" b="1" dirty="0">
                <a:solidFill>
                  <a:srgbClr val="5B9BD5"/>
                </a:solidFill>
              </a:rPr>
              <a:t>　</a:t>
            </a:r>
            <a:r>
              <a:rPr lang="ja-JP" altLang="en-US" sz="2000" b="1" dirty="0">
                <a:solidFill>
                  <a:srgbClr val="5B9BD5"/>
                </a:solidFill>
                <a:latin typeface="+mn-ea"/>
                <a:ea typeface="+mn-ea"/>
              </a:rPr>
              <a:t>多重債務を避けるポイント</a:t>
            </a:r>
          </a:p>
        </p:txBody>
      </p:sp>
      <p:sp>
        <p:nvSpPr>
          <p:cNvPr id="3" name="正方形/長方形 2"/>
          <p:cNvSpPr/>
          <p:nvPr/>
        </p:nvSpPr>
        <p:spPr>
          <a:xfrm>
            <a:off x="1016312" y="1996111"/>
            <a:ext cx="7834964" cy="400110"/>
          </a:xfrm>
          <a:prstGeom prst="rect">
            <a:avLst/>
          </a:prstGeom>
          <a:noFill/>
        </p:spPr>
        <p:txBody>
          <a:bodyPr wrap="square">
            <a:spAutoFit/>
          </a:bodyPr>
          <a:lstStyle/>
          <a:p>
            <a:r>
              <a:rPr lang="ja-JP" altLang="en-US" sz="2000" dirty="0">
                <a:latin typeface="+mn-ea"/>
              </a:rPr>
              <a:t>クレジットカードや消費者金融を利用するときは、必ず金利計算。</a:t>
            </a:r>
          </a:p>
        </p:txBody>
      </p:sp>
      <p:pic>
        <p:nvPicPr>
          <p:cNvPr id="8" name="図 7" descr="dentaku_syoumen_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67030">
            <a:off x="7369563" y="2540003"/>
            <a:ext cx="1463993" cy="1841500"/>
          </a:xfrm>
          <a:prstGeom prst="rect">
            <a:avLst/>
          </a:prstGeom>
        </p:spPr>
      </p:pic>
      <p:pic>
        <p:nvPicPr>
          <p:cNvPr id="9" name="図 8" descr="study_man_norm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2444" y="3937001"/>
            <a:ext cx="2102554" cy="2102554"/>
          </a:xfrm>
          <a:prstGeom prst="rect">
            <a:avLst/>
          </a:prstGeom>
        </p:spPr>
      </p:pic>
      <p:sp>
        <p:nvSpPr>
          <p:cNvPr id="10" name="正方形/長方形 9"/>
          <p:cNvSpPr/>
          <p:nvPr/>
        </p:nvSpPr>
        <p:spPr>
          <a:xfrm>
            <a:off x="1016312" y="2804008"/>
            <a:ext cx="5115278" cy="369332"/>
          </a:xfrm>
          <a:prstGeom prst="rect">
            <a:avLst/>
          </a:prstGeom>
        </p:spPr>
        <p:txBody>
          <a:bodyPr wrap="square">
            <a:spAutoFit/>
          </a:bodyPr>
          <a:lstStyle/>
          <a:p>
            <a:r>
              <a:rPr lang="ja-JP" altLang="en-US" dirty="0">
                <a:latin typeface="+mn-ea"/>
              </a:rPr>
              <a:t>クレジットカードの枚数は、増やし過ぎない。</a:t>
            </a:r>
          </a:p>
        </p:txBody>
      </p:sp>
      <p:sp>
        <p:nvSpPr>
          <p:cNvPr id="11" name="正方形/長方形 10"/>
          <p:cNvSpPr/>
          <p:nvPr/>
        </p:nvSpPr>
        <p:spPr>
          <a:xfrm>
            <a:off x="1016312" y="3565228"/>
            <a:ext cx="4572000" cy="369332"/>
          </a:xfrm>
          <a:prstGeom prst="rect">
            <a:avLst/>
          </a:prstGeom>
        </p:spPr>
        <p:txBody>
          <a:bodyPr>
            <a:spAutoFit/>
          </a:bodyPr>
          <a:lstStyle/>
          <a:p>
            <a:r>
              <a:rPr lang="ja-JP" altLang="en-US" dirty="0">
                <a:latin typeface="+mn-ea"/>
              </a:rPr>
              <a:t>キャッシングは、安易に利用しない。</a:t>
            </a:r>
          </a:p>
        </p:txBody>
      </p:sp>
      <p:sp>
        <p:nvSpPr>
          <p:cNvPr id="12" name="正方形/長方形 11"/>
          <p:cNvSpPr/>
          <p:nvPr/>
        </p:nvSpPr>
        <p:spPr>
          <a:xfrm>
            <a:off x="1016312" y="4310507"/>
            <a:ext cx="4572000" cy="369332"/>
          </a:xfrm>
          <a:prstGeom prst="rect">
            <a:avLst/>
          </a:prstGeom>
        </p:spPr>
        <p:txBody>
          <a:bodyPr>
            <a:spAutoFit/>
          </a:bodyPr>
          <a:lstStyle/>
          <a:p>
            <a:r>
              <a:rPr lang="ja-JP" altLang="en-US" dirty="0">
                <a:latin typeface="+mn-ea"/>
              </a:rPr>
              <a:t>返済のための借り入れをしない。 </a:t>
            </a:r>
            <a:endParaRPr lang="en-US" altLang="ja-JP" dirty="0">
              <a:latin typeface="+mn-ea"/>
            </a:endParaRPr>
          </a:p>
        </p:txBody>
      </p:sp>
      <p:sp>
        <p:nvSpPr>
          <p:cNvPr id="13" name="正方形/長方形 12"/>
          <p:cNvSpPr/>
          <p:nvPr/>
        </p:nvSpPr>
        <p:spPr>
          <a:xfrm>
            <a:off x="1016312" y="5107004"/>
            <a:ext cx="3185487" cy="369332"/>
          </a:xfrm>
          <a:prstGeom prst="rect">
            <a:avLst/>
          </a:prstGeom>
        </p:spPr>
        <p:txBody>
          <a:bodyPr wrap="none">
            <a:spAutoFit/>
          </a:bodyPr>
          <a:lstStyle/>
          <a:p>
            <a:r>
              <a:rPr lang="ja-JP" altLang="en-US" dirty="0">
                <a:latin typeface="+mn-ea"/>
              </a:rPr>
              <a:t>ヤミ金は、絶対利用しない。</a:t>
            </a:r>
            <a:endParaRPr lang="en-US" altLang="ja-JP" dirty="0">
              <a:latin typeface="+mn-ea"/>
            </a:endParaRPr>
          </a:p>
        </p:txBody>
      </p:sp>
      <p:pic>
        <p:nvPicPr>
          <p:cNvPr id="14" name="図 13" descr="mark_checkbox5_of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666" y="1852087"/>
            <a:ext cx="924278" cy="762530"/>
          </a:xfrm>
          <a:prstGeom prst="rect">
            <a:avLst/>
          </a:prstGeom>
        </p:spPr>
      </p:pic>
      <p:pic>
        <p:nvPicPr>
          <p:cNvPr id="15" name="図 14" descr="mark_checkbox5_of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666" y="2621143"/>
            <a:ext cx="924278" cy="762530"/>
          </a:xfrm>
          <a:prstGeom prst="rect">
            <a:avLst/>
          </a:prstGeom>
        </p:spPr>
      </p:pic>
      <p:pic>
        <p:nvPicPr>
          <p:cNvPr id="16" name="図 15" descr="mark_checkbox5_of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666" y="3361976"/>
            <a:ext cx="924278" cy="762530"/>
          </a:xfrm>
          <a:prstGeom prst="rect">
            <a:avLst/>
          </a:prstGeom>
        </p:spPr>
      </p:pic>
      <p:pic>
        <p:nvPicPr>
          <p:cNvPr id="17" name="図 16" descr="mark_checkbox5_of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666" y="4109865"/>
            <a:ext cx="924278" cy="762530"/>
          </a:xfrm>
          <a:prstGeom prst="rect">
            <a:avLst/>
          </a:prstGeom>
        </p:spPr>
      </p:pic>
      <p:pic>
        <p:nvPicPr>
          <p:cNvPr id="18" name="図 17" descr="mark_checkbox5_off.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666" y="4900087"/>
            <a:ext cx="924278" cy="762530"/>
          </a:xfrm>
          <a:prstGeom prst="rect">
            <a:avLst/>
          </a:prstGeom>
        </p:spPr>
      </p:pic>
      <p:pic>
        <p:nvPicPr>
          <p:cNvPr id="19" name="図 18" descr="mark_checkbox3_blue.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835" y="881943"/>
            <a:ext cx="881943" cy="725436"/>
          </a:xfrm>
          <a:prstGeom prst="rect">
            <a:avLst/>
          </a:prstGeom>
        </p:spPr>
      </p:pic>
      <p:sp>
        <p:nvSpPr>
          <p:cNvPr id="20" name="正方形/長方形 19"/>
          <p:cNvSpPr/>
          <p:nvPr/>
        </p:nvSpPr>
        <p:spPr>
          <a:xfrm>
            <a:off x="1016312" y="1082453"/>
            <a:ext cx="5115278" cy="369332"/>
          </a:xfrm>
          <a:prstGeom prst="rect">
            <a:avLst/>
          </a:prstGeom>
        </p:spPr>
        <p:txBody>
          <a:bodyPr wrap="square">
            <a:spAutoFit/>
          </a:bodyPr>
          <a:lstStyle/>
          <a:p>
            <a:r>
              <a:rPr lang="ja-JP" altLang="en-US" dirty="0">
                <a:solidFill>
                  <a:srgbClr val="2E75B6"/>
                </a:solidFill>
                <a:latin typeface="+mn-ea"/>
              </a:rPr>
              <a:t>チェックしよう！</a:t>
            </a:r>
          </a:p>
        </p:txBody>
      </p:sp>
      <p:pic>
        <p:nvPicPr>
          <p:cNvPr id="21" name="図 20" descr="creditcard_nonumber_gol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108658">
            <a:off x="5638273" y="3020037"/>
            <a:ext cx="969717" cy="607689"/>
          </a:xfrm>
          <a:prstGeom prst="rect">
            <a:avLst/>
          </a:prstGeom>
        </p:spPr>
      </p:pic>
      <p:pic>
        <p:nvPicPr>
          <p:cNvPr id="22" name="図 21" descr="creditcard_nonumber_blu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3041520">
            <a:off x="5129387" y="3361548"/>
            <a:ext cx="931335" cy="583637"/>
          </a:xfrm>
          <a:prstGeom prst="rect">
            <a:avLst/>
          </a:prstGeom>
        </p:spPr>
      </p:pic>
      <p:pic>
        <p:nvPicPr>
          <p:cNvPr id="23" name="図 22" descr="creditcard_nonumber_silver.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7110557">
            <a:off x="6099317" y="3350997"/>
            <a:ext cx="927528" cy="581251"/>
          </a:xfrm>
          <a:prstGeom prst="rect">
            <a:avLst/>
          </a:prstGeom>
        </p:spPr>
      </p:pic>
      <p:pic>
        <p:nvPicPr>
          <p:cNvPr id="29" name="図 28" descr="money_omoi_loan.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04000" y="22889"/>
            <a:ext cx="1883833" cy="1917387"/>
          </a:xfrm>
          <a:prstGeom prst="rect">
            <a:avLst/>
          </a:prstGeom>
        </p:spPr>
      </p:pic>
      <p:pic>
        <p:nvPicPr>
          <p:cNvPr id="30" name="図 29" descr="money_kariru_couple_woma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29945" y="4515555"/>
            <a:ext cx="2427112" cy="2427112"/>
          </a:xfrm>
          <a:prstGeom prst="rect">
            <a:avLst/>
          </a:prstGeom>
        </p:spPr>
      </p:pic>
      <p:sp>
        <p:nvSpPr>
          <p:cNvPr id="31" name="禁止 30"/>
          <p:cNvSpPr/>
          <p:nvPr/>
        </p:nvSpPr>
        <p:spPr>
          <a:xfrm>
            <a:off x="4303890" y="5178778"/>
            <a:ext cx="1524000" cy="1524000"/>
          </a:xfrm>
          <a:prstGeom prst="noSmoking">
            <a:avLst>
              <a:gd name="adj" fmla="val 6105"/>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191871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78810" y="330390"/>
            <a:ext cx="2262158" cy="369332"/>
          </a:xfrm>
          <a:prstGeom prst="rect">
            <a:avLst/>
          </a:prstGeom>
          <a:solidFill>
            <a:srgbClr val="002060"/>
          </a:solidFill>
        </p:spPr>
        <p:txBody>
          <a:bodyPr wrap="none">
            <a:spAutoFit/>
          </a:bodyPr>
          <a:lstStyle/>
          <a:p>
            <a:pPr algn="ctr"/>
            <a:r>
              <a:rPr kumimoji="1" lang="ja-JP" altLang="en-US" dirty="0">
                <a:solidFill>
                  <a:srgbClr val="FFFFFF"/>
                </a:solidFill>
              </a:rPr>
              <a:t>多重債務の相談窓口</a:t>
            </a:r>
            <a:endParaRPr kumimoji="1" lang="en-US" altLang="ja-JP" dirty="0">
              <a:solidFill>
                <a:srgbClr val="FFFFFF"/>
              </a:solidFill>
            </a:endParaRPr>
          </a:p>
        </p:txBody>
      </p:sp>
      <p:sp>
        <p:nvSpPr>
          <p:cNvPr id="6" name="正方形/長方形 5"/>
          <p:cNvSpPr/>
          <p:nvPr/>
        </p:nvSpPr>
        <p:spPr>
          <a:xfrm>
            <a:off x="378809" y="1017391"/>
            <a:ext cx="8490023" cy="369332"/>
          </a:xfrm>
          <a:prstGeom prst="rect">
            <a:avLst/>
          </a:prstGeom>
        </p:spPr>
        <p:txBody>
          <a:bodyPr wrap="square">
            <a:spAutoFit/>
          </a:bodyPr>
          <a:lstStyle/>
          <a:p>
            <a:r>
              <a:rPr kumimoji="1" lang="ja-JP" altLang="en-US" dirty="0"/>
              <a:t>日本クレジットカウンセリング協会　</a:t>
            </a:r>
            <a:endParaRPr kumimoji="1" lang="en-US" altLang="ja-JP" sz="4000" dirty="0"/>
          </a:p>
        </p:txBody>
      </p:sp>
      <p:sp>
        <p:nvSpPr>
          <p:cNvPr id="7" name="正方形/長方形 6"/>
          <p:cNvSpPr/>
          <p:nvPr/>
        </p:nvSpPr>
        <p:spPr>
          <a:xfrm>
            <a:off x="378810" y="1906391"/>
            <a:ext cx="7142412" cy="369332"/>
          </a:xfrm>
          <a:prstGeom prst="rect">
            <a:avLst/>
          </a:prstGeom>
        </p:spPr>
        <p:txBody>
          <a:bodyPr wrap="square">
            <a:spAutoFit/>
          </a:bodyPr>
          <a:lstStyle/>
          <a:p>
            <a:r>
              <a:rPr kumimoji="1" lang="ja-JP" altLang="en-US" dirty="0"/>
              <a:t>中国財務局多重債務相談窓口  　　　</a:t>
            </a:r>
            <a:endParaRPr lang="ja-JP" altLang="en-US" sz="4000" dirty="0"/>
          </a:p>
        </p:txBody>
      </p:sp>
      <p:sp>
        <p:nvSpPr>
          <p:cNvPr id="8" name="正方形/長方形 7"/>
          <p:cNvSpPr/>
          <p:nvPr/>
        </p:nvSpPr>
        <p:spPr>
          <a:xfrm>
            <a:off x="378810" y="2830668"/>
            <a:ext cx="8511190" cy="369332"/>
          </a:xfrm>
          <a:prstGeom prst="rect">
            <a:avLst/>
          </a:prstGeom>
        </p:spPr>
        <p:txBody>
          <a:bodyPr wrap="square">
            <a:spAutoFit/>
          </a:bodyPr>
          <a:lstStyle/>
          <a:p>
            <a:r>
              <a:rPr kumimoji="1" lang="ja-JP" altLang="en-US" dirty="0"/>
              <a:t>広島県生活センター（消費生活課）</a:t>
            </a:r>
            <a:endParaRPr kumimoji="1" lang="en-US" altLang="ja-JP" sz="4000" dirty="0"/>
          </a:p>
        </p:txBody>
      </p:sp>
      <p:sp>
        <p:nvSpPr>
          <p:cNvPr id="9" name="正方形/長方形 8"/>
          <p:cNvSpPr/>
          <p:nvPr/>
        </p:nvSpPr>
        <p:spPr>
          <a:xfrm>
            <a:off x="378810" y="3618278"/>
            <a:ext cx="1569660" cy="369332"/>
          </a:xfrm>
          <a:prstGeom prst="rect">
            <a:avLst/>
          </a:prstGeom>
        </p:spPr>
        <p:txBody>
          <a:bodyPr wrap="none">
            <a:spAutoFit/>
          </a:bodyPr>
          <a:lstStyle/>
          <a:p>
            <a:r>
              <a:rPr kumimoji="1" lang="ja-JP" altLang="en-US" dirty="0"/>
              <a:t>法テラス広島</a:t>
            </a:r>
            <a:endParaRPr kumimoji="1" lang="ja-JP" altLang="en-US" sz="4000" dirty="0"/>
          </a:p>
        </p:txBody>
      </p:sp>
      <p:sp>
        <p:nvSpPr>
          <p:cNvPr id="10" name="正方形/長方形 9"/>
          <p:cNvSpPr/>
          <p:nvPr/>
        </p:nvSpPr>
        <p:spPr>
          <a:xfrm>
            <a:off x="4326127" y="1607447"/>
            <a:ext cx="3576620" cy="707886"/>
          </a:xfrm>
          <a:prstGeom prst="rect">
            <a:avLst/>
          </a:prstGeom>
        </p:spPr>
        <p:txBody>
          <a:bodyPr wrap="none">
            <a:spAutoFit/>
          </a:bodyPr>
          <a:lstStyle/>
          <a:p>
            <a:r>
              <a:rPr kumimoji="1" lang="en-US" altLang="ja-JP" dirty="0"/>
              <a:t>TEL  </a:t>
            </a:r>
            <a:r>
              <a:rPr kumimoji="1" lang="en-US" altLang="ja-JP" sz="4000" dirty="0"/>
              <a:t>082-221-9206</a:t>
            </a:r>
            <a:endParaRPr lang="ja-JP" altLang="en-US" sz="4000" dirty="0"/>
          </a:p>
        </p:txBody>
      </p:sp>
      <p:sp>
        <p:nvSpPr>
          <p:cNvPr id="11" name="正方形/長方形 10"/>
          <p:cNvSpPr/>
          <p:nvPr/>
        </p:nvSpPr>
        <p:spPr>
          <a:xfrm>
            <a:off x="4326127" y="753727"/>
            <a:ext cx="3523722" cy="707886"/>
          </a:xfrm>
          <a:prstGeom prst="rect">
            <a:avLst/>
          </a:prstGeom>
        </p:spPr>
        <p:txBody>
          <a:bodyPr wrap="none">
            <a:spAutoFit/>
          </a:bodyPr>
          <a:lstStyle/>
          <a:p>
            <a:pPr lvl="0"/>
            <a:r>
              <a:rPr kumimoji="1" lang="en-US" altLang="ja-JP" dirty="0">
                <a:solidFill>
                  <a:prstClr val="black"/>
                </a:solidFill>
              </a:rPr>
              <a:t>TEL  </a:t>
            </a:r>
            <a:r>
              <a:rPr kumimoji="1" lang="en-US" altLang="ja-JP" sz="4000" dirty="0">
                <a:solidFill>
                  <a:prstClr val="black"/>
                </a:solidFill>
              </a:rPr>
              <a:t>0570-031-640</a:t>
            </a:r>
          </a:p>
        </p:txBody>
      </p:sp>
      <p:sp>
        <p:nvSpPr>
          <p:cNvPr id="12" name="正方形/長方形 11"/>
          <p:cNvSpPr/>
          <p:nvPr/>
        </p:nvSpPr>
        <p:spPr>
          <a:xfrm>
            <a:off x="4326127" y="2552890"/>
            <a:ext cx="3523722" cy="707886"/>
          </a:xfrm>
          <a:prstGeom prst="rect">
            <a:avLst/>
          </a:prstGeom>
        </p:spPr>
        <p:txBody>
          <a:bodyPr wrap="none">
            <a:spAutoFit/>
          </a:bodyPr>
          <a:lstStyle/>
          <a:p>
            <a:pPr lvl="0"/>
            <a:r>
              <a:rPr kumimoji="1" lang="en-US" altLang="ja-JP" dirty="0">
                <a:solidFill>
                  <a:prstClr val="black"/>
                </a:solidFill>
              </a:rPr>
              <a:t>TEL  </a:t>
            </a:r>
            <a:r>
              <a:rPr kumimoji="1" lang="en-US" altLang="ja-JP" sz="4000" dirty="0">
                <a:solidFill>
                  <a:prstClr val="black"/>
                </a:solidFill>
              </a:rPr>
              <a:t>082-223-6111</a:t>
            </a:r>
          </a:p>
        </p:txBody>
      </p:sp>
      <p:sp>
        <p:nvSpPr>
          <p:cNvPr id="13" name="正方形/長方形 12"/>
          <p:cNvSpPr/>
          <p:nvPr/>
        </p:nvSpPr>
        <p:spPr>
          <a:xfrm>
            <a:off x="4326127" y="3449001"/>
            <a:ext cx="3783408" cy="707886"/>
          </a:xfrm>
          <a:prstGeom prst="rect">
            <a:avLst/>
          </a:prstGeom>
        </p:spPr>
        <p:txBody>
          <a:bodyPr wrap="none">
            <a:spAutoFit/>
          </a:bodyPr>
          <a:lstStyle/>
          <a:p>
            <a:pPr lvl="0"/>
            <a:r>
              <a:rPr kumimoji="1" lang="en-US" altLang="ja-JP" dirty="0">
                <a:solidFill>
                  <a:prstClr val="black"/>
                </a:solidFill>
              </a:rPr>
              <a:t>TEL  </a:t>
            </a:r>
            <a:r>
              <a:rPr kumimoji="1" lang="en-US" altLang="ja-JP" sz="4000" dirty="0">
                <a:solidFill>
                  <a:prstClr val="black"/>
                </a:solidFill>
              </a:rPr>
              <a:t>050-3383-5485</a:t>
            </a:r>
            <a:endParaRPr kumimoji="1" lang="ja-JP" altLang="en-US" sz="4000" dirty="0">
              <a:solidFill>
                <a:prstClr val="black"/>
              </a:solidFill>
            </a:endParaRPr>
          </a:p>
        </p:txBody>
      </p:sp>
      <p:pic>
        <p:nvPicPr>
          <p:cNvPr id="16" name="図 15" descr="phone_businesswoman4_laug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46" y="4374445"/>
            <a:ext cx="1854199" cy="2575277"/>
          </a:xfrm>
          <a:prstGeom prst="rect">
            <a:avLst/>
          </a:prstGeom>
        </p:spPr>
      </p:pic>
      <p:pic>
        <p:nvPicPr>
          <p:cNvPr id="18" name="図 17" descr="pose_atama_kakaeru_woman_mone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534835" y="4240389"/>
            <a:ext cx="2352498" cy="2716389"/>
          </a:xfrm>
          <a:prstGeom prst="rect">
            <a:avLst/>
          </a:prstGeom>
        </p:spPr>
      </p:pic>
      <p:pic>
        <p:nvPicPr>
          <p:cNvPr id="19" name="図 18" descr="creditcard_syakki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6830" y="4071056"/>
            <a:ext cx="2584891" cy="2786944"/>
          </a:xfrm>
          <a:prstGeom prst="rect">
            <a:avLst/>
          </a:prstGeom>
        </p:spPr>
      </p:pic>
      <p:sp>
        <p:nvSpPr>
          <p:cNvPr id="21" name="テキスト ボックス 20"/>
          <p:cNvSpPr txBox="1"/>
          <p:nvPr/>
        </p:nvSpPr>
        <p:spPr>
          <a:xfrm>
            <a:off x="2709334" y="345722"/>
            <a:ext cx="2954655" cy="369332"/>
          </a:xfrm>
          <a:prstGeom prst="rect">
            <a:avLst/>
          </a:prstGeom>
          <a:noFill/>
        </p:spPr>
        <p:txBody>
          <a:bodyPr wrap="none" rtlCol="0">
            <a:spAutoFit/>
          </a:bodyPr>
          <a:lstStyle/>
          <a:p>
            <a:r>
              <a:rPr kumimoji="1" lang="ja-JP" altLang="en-US" dirty="0">
                <a:solidFill>
                  <a:srgbClr val="2E75B6"/>
                </a:solidFill>
              </a:rPr>
              <a:t>心配ごとがあったら相談！</a:t>
            </a:r>
          </a:p>
        </p:txBody>
      </p:sp>
    </p:spTree>
    <p:extLst>
      <p:ext uri="{BB962C8B-B14F-4D97-AF65-F5344CB8AC3E}">
        <p14:creationId xmlns:p14="http://schemas.microsoft.com/office/powerpoint/2010/main" val="3850044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5B9BD5"/>
                </a:solidFill>
                <a:latin typeface="游ゴシック" panose="020B0400000000000000" pitchFamily="50" charset="-128"/>
                <a:ea typeface="游ゴシック" panose="020B0400000000000000" pitchFamily="50" charset="-128"/>
              </a:rPr>
              <a:t>６　まとめ</a:t>
            </a:r>
          </a:p>
        </p:txBody>
      </p:sp>
      <p:sp>
        <p:nvSpPr>
          <p:cNvPr id="26" name="テキスト ボックス 25">
            <a:extLst>
              <a:ext uri="{FF2B5EF4-FFF2-40B4-BE49-F238E27FC236}">
                <a16:creationId xmlns="" xmlns:a16="http://schemas.microsoft.com/office/drawing/2014/main" id="{B6CEBFA0-0C48-4E9B-BFBA-B26BF36D34A8}"/>
              </a:ext>
            </a:extLst>
          </p:cNvPr>
          <p:cNvSpPr txBox="1"/>
          <p:nvPr/>
        </p:nvSpPr>
        <p:spPr>
          <a:xfrm>
            <a:off x="777661" y="7828231"/>
            <a:ext cx="7753350" cy="286232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endParaRPr lang="ja-JP" altLang="ja-JP" dirty="0">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 xmlns:a16="http://schemas.microsoft.com/office/drawing/2014/main" id="{4C1A026E-5714-4193-BD5D-61C0CE065DCC}"/>
              </a:ext>
            </a:extLst>
          </p:cNvPr>
          <p:cNvSpPr txBox="1"/>
          <p:nvPr/>
        </p:nvSpPr>
        <p:spPr>
          <a:xfrm>
            <a:off x="1081088" y="8464291"/>
            <a:ext cx="6981824"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endParaRPr lang="ja-JP" altLang="ja-JP" dirty="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 xmlns:a16="http://schemas.microsoft.com/office/drawing/2014/main" id="{B48B165B-B126-304C-AFE8-5B725578BE9E}"/>
              </a:ext>
            </a:extLst>
          </p:cNvPr>
          <p:cNvSpPr txBox="1"/>
          <p:nvPr/>
        </p:nvSpPr>
        <p:spPr>
          <a:xfrm>
            <a:off x="183724" y="762000"/>
            <a:ext cx="8779878" cy="848375"/>
          </a:xfrm>
          <a:prstGeom prst="rect">
            <a:avLst/>
          </a:prstGeom>
          <a:ln w="44450">
            <a:solidFill>
              <a:schemeClr val="accent5"/>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8" name="テキスト ボックス 7">
            <a:extLst>
              <a:ext uri="{FF2B5EF4-FFF2-40B4-BE49-F238E27FC236}">
                <a16:creationId xmlns="" xmlns:a16="http://schemas.microsoft.com/office/drawing/2014/main" id="{B48B165B-B126-304C-AFE8-5B725578BE9E}"/>
              </a:ext>
            </a:extLst>
          </p:cNvPr>
          <p:cNvSpPr txBox="1"/>
          <p:nvPr/>
        </p:nvSpPr>
        <p:spPr>
          <a:xfrm>
            <a:off x="191798" y="1987896"/>
            <a:ext cx="8779878" cy="827282"/>
          </a:xfrm>
          <a:prstGeom prst="rect">
            <a:avLst/>
          </a:prstGeom>
          <a:ln w="44450">
            <a:solidFill>
              <a:schemeClr val="accent5"/>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9" name="テキスト ボックス 8">
            <a:extLst>
              <a:ext uri="{FF2B5EF4-FFF2-40B4-BE49-F238E27FC236}">
                <a16:creationId xmlns="" xmlns:a16="http://schemas.microsoft.com/office/drawing/2014/main" id="{B48B165B-B126-304C-AFE8-5B725578BE9E}"/>
              </a:ext>
            </a:extLst>
          </p:cNvPr>
          <p:cNvSpPr txBox="1"/>
          <p:nvPr/>
        </p:nvSpPr>
        <p:spPr>
          <a:xfrm>
            <a:off x="177687" y="3217331"/>
            <a:ext cx="8779878" cy="832554"/>
          </a:xfrm>
          <a:prstGeom prst="rect">
            <a:avLst/>
          </a:prstGeom>
          <a:ln w="44450">
            <a:solidFill>
              <a:schemeClr val="accent5"/>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10" name="テキスト ボックス 9">
            <a:extLst>
              <a:ext uri="{FF2B5EF4-FFF2-40B4-BE49-F238E27FC236}">
                <a16:creationId xmlns="" xmlns:a16="http://schemas.microsoft.com/office/drawing/2014/main" id="{B48B165B-B126-304C-AFE8-5B725578BE9E}"/>
              </a:ext>
            </a:extLst>
          </p:cNvPr>
          <p:cNvSpPr txBox="1"/>
          <p:nvPr/>
        </p:nvSpPr>
        <p:spPr>
          <a:xfrm>
            <a:off x="197556" y="4480500"/>
            <a:ext cx="8739860" cy="804122"/>
          </a:xfrm>
          <a:prstGeom prst="rect">
            <a:avLst/>
          </a:prstGeom>
          <a:ln w="44450">
            <a:solidFill>
              <a:schemeClr val="accent5"/>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11" name="テキスト ボックス 10">
            <a:extLst>
              <a:ext uri="{FF2B5EF4-FFF2-40B4-BE49-F238E27FC236}">
                <a16:creationId xmlns="" xmlns:a16="http://schemas.microsoft.com/office/drawing/2014/main" id="{B48B165B-B126-304C-AFE8-5B725578BE9E}"/>
              </a:ext>
            </a:extLst>
          </p:cNvPr>
          <p:cNvSpPr txBox="1"/>
          <p:nvPr/>
        </p:nvSpPr>
        <p:spPr>
          <a:xfrm>
            <a:off x="211666" y="5644660"/>
            <a:ext cx="8725749" cy="825306"/>
          </a:xfrm>
          <a:prstGeom prst="rect">
            <a:avLst/>
          </a:prstGeom>
          <a:ln w="44450">
            <a:solidFill>
              <a:schemeClr val="accent5"/>
            </a:solidFill>
          </a:ln>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sz="2000" b="0">
                <a:latin typeface="Noto Sans JP Black" panose="020B0A00000000000000" pitchFamily="34" charset="-128"/>
                <a:ea typeface="Noto Sans JP Black" panose="020B0A00000000000000" pitchFamily="34" charset="-128"/>
                <a:cs typeface="+mj-cs"/>
              </a:defRPr>
            </a:lvl1pPr>
          </a:lstStyle>
          <a:p>
            <a:pPr algn="l"/>
            <a:endParaRPr kumimoji="1" lang="en-US" altLang="ja-JP" sz="2000" dirty="0">
              <a:latin typeface="Yu Gothic Medium" panose="020B0400000000000000" pitchFamily="34" charset="-128"/>
              <a:ea typeface="Yu Gothic Medium" panose="020B0400000000000000" pitchFamily="34" charset="-128"/>
            </a:endParaRPr>
          </a:p>
        </p:txBody>
      </p:sp>
      <p:sp>
        <p:nvSpPr>
          <p:cNvPr id="2" name="正方形/長方形 1"/>
          <p:cNvSpPr/>
          <p:nvPr/>
        </p:nvSpPr>
        <p:spPr>
          <a:xfrm>
            <a:off x="1031459" y="907527"/>
            <a:ext cx="7952924" cy="530915"/>
          </a:xfrm>
          <a:prstGeom prst="rect">
            <a:avLst/>
          </a:prstGeom>
        </p:spPr>
        <p:txBody>
          <a:bodyPr wrap="square">
            <a:spAutoFit/>
          </a:bodyPr>
          <a:lstStyle/>
          <a:p>
            <a:pPr>
              <a:lnSpc>
                <a:spcPct val="170000"/>
              </a:lnSpc>
            </a:pPr>
            <a:r>
              <a:rPr lang="ja-JP" altLang="en-US" dirty="0"/>
              <a:t>生活設計において、資金計画とリスクへの備えを考える。</a:t>
            </a:r>
            <a:endParaRPr lang="en-US" altLang="ja-JP" dirty="0"/>
          </a:p>
        </p:txBody>
      </p:sp>
      <p:sp>
        <p:nvSpPr>
          <p:cNvPr id="3" name="正方形/長方形 2"/>
          <p:cNvSpPr/>
          <p:nvPr/>
        </p:nvSpPr>
        <p:spPr>
          <a:xfrm>
            <a:off x="1031459" y="2034374"/>
            <a:ext cx="7494659" cy="760208"/>
          </a:xfrm>
          <a:prstGeom prst="rect">
            <a:avLst/>
          </a:prstGeom>
        </p:spPr>
        <p:txBody>
          <a:bodyPr wrap="square">
            <a:spAutoFit/>
          </a:bodyPr>
          <a:lstStyle/>
          <a:p>
            <a:pPr>
              <a:lnSpc>
                <a:spcPct val="130000"/>
              </a:lnSpc>
            </a:pPr>
            <a:r>
              <a:rPr lang="ja-JP" altLang="en-US" dirty="0"/>
              <a:t>社会保険とは、生活費や医療費などを支援する制度。</a:t>
            </a:r>
            <a:endParaRPr lang="en-US" altLang="ja-JP" dirty="0"/>
          </a:p>
          <a:p>
            <a:pPr>
              <a:lnSpc>
                <a:spcPct val="130000"/>
              </a:lnSpc>
            </a:pPr>
            <a:r>
              <a:rPr lang="ja-JP" altLang="en-US" sz="1600" dirty="0"/>
              <a:t>（公的医療保険、国民年金と厚生年金、雇用保険、介護保険）</a:t>
            </a:r>
          </a:p>
        </p:txBody>
      </p:sp>
      <p:sp>
        <p:nvSpPr>
          <p:cNvPr id="4" name="正方形/長方形 3"/>
          <p:cNvSpPr/>
          <p:nvPr/>
        </p:nvSpPr>
        <p:spPr>
          <a:xfrm>
            <a:off x="1031459" y="3333135"/>
            <a:ext cx="7789257" cy="530915"/>
          </a:xfrm>
          <a:prstGeom prst="rect">
            <a:avLst/>
          </a:prstGeom>
        </p:spPr>
        <p:txBody>
          <a:bodyPr wrap="square">
            <a:spAutoFit/>
          </a:bodyPr>
          <a:lstStyle/>
          <a:p>
            <a:pPr>
              <a:lnSpc>
                <a:spcPct val="170000"/>
              </a:lnSpc>
            </a:pPr>
            <a:r>
              <a:rPr lang="ja-JP" altLang="en-US" dirty="0"/>
              <a:t>私的保障は、公的保障や企業保障でリスク対応できない部分を補う。</a:t>
            </a:r>
            <a:endParaRPr lang="en-US" altLang="ja-JP" dirty="0"/>
          </a:p>
        </p:txBody>
      </p:sp>
      <p:sp>
        <p:nvSpPr>
          <p:cNvPr id="5" name="正方形/長方形 4"/>
          <p:cNvSpPr/>
          <p:nvPr/>
        </p:nvSpPr>
        <p:spPr>
          <a:xfrm>
            <a:off x="1031459" y="4535635"/>
            <a:ext cx="6748344" cy="530915"/>
          </a:xfrm>
          <a:prstGeom prst="rect">
            <a:avLst/>
          </a:prstGeom>
          <a:ln>
            <a:noFill/>
          </a:ln>
        </p:spPr>
        <p:txBody>
          <a:bodyPr wrap="square">
            <a:spAutoFit/>
          </a:bodyPr>
          <a:lstStyle/>
          <a:p>
            <a:pPr>
              <a:lnSpc>
                <a:spcPct val="170000"/>
              </a:lnSpc>
            </a:pPr>
            <a:r>
              <a:rPr lang="ja-JP" altLang="en-US" dirty="0"/>
              <a:t>家計管理で支出の見える化をし，収支バランスを整える。</a:t>
            </a:r>
            <a:endParaRPr lang="en-US" altLang="ja-JP" dirty="0"/>
          </a:p>
        </p:txBody>
      </p:sp>
      <p:sp>
        <p:nvSpPr>
          <p:cNvPr id="12" name="正方形/長方形 11"/>
          <p:cNvSpPr/>
          <p:nvPr/>
        </p:nvSpPr>
        <p:spPr>
          <a:xfrm>
            <a:off x="1031459" y="5688393"/>
            <a:ext cx="7946378" cy="760208"/>
          </a:xfrm>
          <a:prstGeom prst="rect">
            <a:avLst/>
          </a:prstGeom>
        </p:spPr>
        <p:txBody>
          <a:bodyPr wrap="square">
            <a:spAutoFit/>
          </a:bodyPr>
          <a:lstStyle/>
          <a:p>
            <a:pPr>
              <a:lnSpc>
                <a:spcPct val="130000"/>
              </a:lnSpc>
            </a:pPr>
            <a:r>
              <a:rPr lang="ja-JP" altLang="en-US" dirty="0"/>
              <a:t>クレジットカードは、他人に貸与しない。</a:t>
            </a:r>
            <a:endParaRPr lang="en-US" altLang="ja-JP" dirty="0"/>
          </a:p>
          <a:p>
            <a:pPr>
              <a:lnSpc>
                <a:spcPct val="130000"/>
              </a:lnSpc>
            </a:pPr>
            <a:r>
              <a:rPr lang="ja-JP" altLang="en-US" sz="1600" dirty="0"/>
              <a:t>カード利用時は、金利計算を行い、</a:t>
            </a:r>
            <a:r>
              <a:rPr lang="ja-JP" altLang="en-US" sz="1600" dirty="0">
                <a:latin typeface="+mn-ea"/>
              </a:rPr>
              <a:t>返済のための借り入れをしない。 </a:t>
            </a:r>
            <a:endParaRPr lang="en-US" altLang="ja-JP" sz="1600" dirty="0">
              <a:latin typeface="+mn-ea"/>
            </a:endParaRPr>
          </a:p>
        </p:txBody>
      </p:sp>
      <p:sp>
        <p:nvSpPr>
          <p:cNvPr id="7" name="正方形/長方形 6"/>
          <p:cNvSpPr/>
          <p:nvPr/>
        </p:nvSpPr>
        <p:spPr>
          <a:xfrm>
            <a:off x="187364" y="767834"/>
            <a:ext cx="800219" cy="830997"/>
          </a:xfrm>
          <a:prstGeom prst="rect">
            <a:avLst/>
          </a:prstGeom>
          <a:solidFill>
            <a:schemeClr val="accent5"/>
          </a:solidFill>
          <a:ln>
            <a:noFill/>
          </a:ln>
        </p:spPr>
        <p:txBody>
          <a:bodyPr wrap="none">
            <a:spAutoFit/>
          </a:bodyPr>
          <a:lstStyle/>
          <a:p>
            <a:r>
              <a:rPr lang="ja-JP" altLang="en-US" sz="4800" b="1" dirty="0">
                <a:solidFill>
                  <a:schemeClr val="bg1"/>
                </a:solidFill>
              </a:rPr>
              <a:t>１</a:t>
            </a:r>
          </a:p>
        </p:txBody>
      </p:sp>
      <p:sp>
        <p:nvSpPr>
          <p:cNvPr id="17" name="正方形/長方形 16"/>
          <p:cNvSpPr/>
          <p:nvPr/>
        </p:nvSpPr>
        <p:spPr>
          <a:xfrm>
            <a:off x="187364" y="1995511"/>
            <a:ext cx="800219" cy="830997"/>
          </a:xfrm>
          <a:prstGeom prst="rect">
            <a:avLst/>
          </a:prstGeom>
          <a:solidFill>
            <a:schemeClr val="accent5"/>
          </a:solidFill>
          <a:ln>
            <a:noFill/>
          </a:ln>
        </p:spPr>
        <p:txBody>
          <a:bodyPr wrap="none">
            <a:spAutoFit/>
          </a:bodyPr>
          <a:lstStyle/>
          <a:p>
            <a:r>
              <a:rPr lang="ja-JP" altLang="en-US" sz="4800" b="1" dirty="0">
                <a:solidFill>
                  <a:schemeClr val="bg1"/>
                </a:solidFill>
              </a:rPr>
              <a:t>２</a:t>
            </a:r>
          </a:p>
        </p:txBody>
      </p:sp>
      <p:sp>
        <p:nvSpPr>
          <p:cNvPr id="18" name="正方形/長方形 17"/>
          <p:cNvSpPr/>
          <p:nvPr/>
        </p:nvSpPr>
        <p:spPr>
          <a:xfrm>
            <a:off x="187364" y="3201998"/>
            <a:ext cx="800219" cy="830997"/>
          </a:xfrm>
          <a:prstGeom prst="rect">
            <a:avLst/>
          </a:prstGeom>
          <a:solidFill>
            <a:schemeClr val="accent5"/>
          </a:solidFill>
          <a:ln>
            <a:noFill/>
          </a:ln>
        </p:spPr>
        <p:txBody>
          <a:bodyPr wrap="none">
            <a:spAutoFit/>
          </a:bodyPr>
          <a:lstStyle/>
          <a:p>
            <a:r>
              <a:rPr lang="ja-JP" altLang="en-US" sz="4800" b="1" dirty="0">
                <a:solidFill>
                  <a:schemeClr val="bg1"/>
                </a:solidFill>
              </a:rPr>
              <a:t>３</a:t>
            </a:r>
          </a:p>
        </p:txBody>
      </p:sp>
      <p:sp>
        <p:nvSpPr>
          <p:cNvPr id="19" name="正方形/長方形 18"/>
          <p:cNvSpPr/>
          <p:nvPr/>
        </p:nvSpPr>
        <p:spPr>
          <a:xfrm>
            <a:off x="187364" y="4472011"/>
            <a:ext cx="800219" cy="830997"/>
          </a:xfrm>
          <a:prstGeom prst="rect">
            <a:avLst/>
          </a:prstGeom>
          <a:solidFill>
            <a:schemeClr val="accent5"/>
          </a:solidFill>
          <a:ln>
            <a:noFill/>
          </a:ln>
        </p:spPr>
        <p:txBody>
          <a:bodyPr wrap="none">
            <a:spAutoFit/>
          </a:bodyPr>
          <a:lstStyle/>
          <a:p>
            <a:r>
              <a:rPr lang="ja-JP" altLang="en-US" sz="4800" b="1" dirty="0">
                <a:solidFill>
                  <a:schemeClr val="bg1"/>
                </a:solidFill>
              </a:rPr>
              <a:t>４</a:t>
            </a:r>
          </a:p>
        </p:txBody>
      </p:sp>
      <p:sp>
        <p:nvSpPr>
          <p:cNvPr id="20" name="正方形/長方形 19"/>
          <p:cNvSpPr/>
          <p:nvPr/>
        </p:nvSpPr>
        <p:spPr>
          <a:xfrm>
            <a:off x="187364" y="5657354"/>
            <a:ext cx="800219" cy="830997"/>
          </a:xfrm>
          <a:prstGeom prst="rect">
            <a:avLst/>
          </a:prstGeom>
          <a:solidFill>
            <a:schemeClr val="accent5"/>
          </a:solidFill>
          <a:ln>
            <a:noFill/>
          </a:ln>
        </p:spPr>
        <p:txBody>
          <a:bodyPr wrap="none">
            <a:spAutoFit/>
          </a:bodyPr>
          <a:lstStyle/>
          <a:p>
            <a:r>
              <a:rPr lang="ja-JP" altLang="en-US" sz="4800" b="1" dirty="0">
                <a:solidFill>
                  <a:schemeClr val="bg1"/>
                </a:solidFill>
              </a:rPr>
              <a:t>５</a:t>
            </a:r>
          </a:p>
        </p:txBody>
      </p:sp>
    </p:spTree>
    <p:extLst>
      <p:ext uri="{BB962C8B-B14F-4D97-AF65-F5344CB8AC3E}">
        <p14:creationId xmlns:p14="http://schemas.microsoft.com/office/powerpoint/2010/main" val="4264535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chemeClr val="accent5"/>
                </a:solidFill>
                <a:latin typeface="游ゴシック" panose="020B0400000000000000" pitchFamily="50" charset="-128"/>
                <a:ea typeface="游ゴシック" panose="020B0400000000000000" pitchFamily="50" charset="-128"/>
              </a:rPr>
              <a:t>４−２　【ワーク】実際に家計管理をやってみよう</a:t>
            </a:r>
          </a:p>
        </p:txBody>
      </p:sp>
      <p:sp>
        <p:nvSpPr>
          <p:cNvPr id="8" name="テキスト ボックス 7">
            <a:extLst>
              <a:ext uri="{FF2B5EF4-FFF2-40B4-BE49-F238E27FC236}">
                <a16:creationId xmlns="" xmlns:a16="http://schemas.microsoft.com/office/drawing/2014/main" id="{7F78B16D-A139-45DE-9E7A-DDA7DDA4A9B4}"/>
              </a:ext>
            </a:extLst>
          </p:cNvPr>
          <p:cNvSpPr txBox="1"/>
          <p:nvPr/>
        </p:nvSpPr>
        <p:spPr>
          <a:xfrm>
            <a:off x="3683000" y="-1601992"/>
            <a:ext cx="5072742" cy="1200329"/>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endParaRPr lang="ja-JP" altLang="ja-JP" dirty="0">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 xmlns:a16="http://schemas.microsoft.com/office/drawing/2014/main" id="{2509D4D8-8EE3-40B9-B8F4-B8960B65D7EF}"/>
              </a:ext>
            </a:extLst>
          </p:cNvPr>
          <p:cNvSpPr txBox="1"/>
          <p:nvPr/>
        </p:nvSpPr>
        <p:spPr>
          <a:xfrm>
            <a:off x="376192" y="3064878"/>
            <a:ext cx="5123542"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ja-JP" sz="2000" dirty="0">
                <a:latin typeface="游ゴシック" panose="020B0400000000000000" pitchFamily="50" charset="-128"/>
                <a:ea typeface="游ゴシック" panose="020B0400000000000000" pitchFamily="50" charset="-128"/>
              </a:rPr>
              <a:t>①</a:t>
            </a:r>
            <a:r>
              <a:rPr lang="ja-JP" altLang="en-US" sz="2000" dirty="0">
                <a:latin typeface="游ゴシック" panose="020B0400000000000000" pitchFamily="50" charset="-128"/>
                <a:ea typeface="游ゴシック" panose="020B0400000000000000" pitchFamily="50" charset="-128"/>
              </a:rPr>
              <a:t>　</a:t>
            </a:r>
            <a:r>
              <a:rPr lang="ja-JP" altLang="ja-JP" sz="2000" dirty="0">
                <a:latin typeface="游ゴシック" panose="020B0400000000000000" pitchFamily="50" charset="-128"/>
                <a:ea typeface="游ゴシック" panose="020B0400000000000000" pitchFamily="50" charset="-128"/>
              </a:rPr>
              <a:t>前月の</a:t>
            </a:r>
            <a:r>
              <a:rPr lang="ja-JP" altLang="en-US" sz="2000" b="1" dirty="0">
                <a:latin typeface="游ゴシック" panose="020B0400000000000000" pitchFamily="50" charset="-128"/>
                <a:ea typeface="游ゴシック" panose="020B0400000000000000" pitchFamily="50" charset="-128"/>
              </a:rPr>
              <a:t>収入のうち可処分所得</a:t>
            </a:r>
            <a:r>
              <a:rPr lang="ja-JP" altLang="ja-JP" sz="2000" dirty="0">
                <a:latin typeface="游ゴシック" panose="020B0400000000000000" pitchFamily="50" charset="-128"/>
                <a:ea typeface="游ゴシック" panose="020B0400000000000000" pitchFamily="50" charset="-128"/>
              </a:rPr>
              <a:t>を書き出してみよう。</a:t>
            </a:r>
            <a:endParaRPr lang="en-US" altLang="ja-JP" sz="2000" dirty="0">
              <a:latin typeface="游ゴシック" panose="020B0400000000000000" pitchFamily="50" charset="-128"/>
              <a:ea typeface="游ゴシック" panose="020B0400000000000000" pitchFamily="50" charset="-128"/>
            </a:endParaRPr>
          </a:p>
          <a:p>
            <a:pPr>
              <a:lnSpc>
                <a:spcPct val="150000"/>
              </a:lnSpc>
            </a:pPr>
            <a:r>
              <a:rPr lang="ja-JP" altLang="en-US" sz="1600" dirty="0">
                <a:latin typeface="游ゴシック" panose="020B0400000000000000" pitchFamily="50" charset="-128"/>
                <a:ea typeface="游ゴシック" panose="020B0400000000000000" pitchFamily="50" charset="-128"/>
              </a:rPr>
              <a:t>　　</a:t>
            </a:r>
            <a:r>
              <a:rPr lang="en-US" altLang="ja-JP" sz="1600" dirty="0">
                <a:latin typeface="游ゴシック" panose="020B0400000000000000" pitchFamily="50" charset="-128"/>
                <a:ea typeface="游ゴシック" panose="020B0400000000000000" pitchFamily="50" charset="-128"/>
              </a:rPr>
              <a:t>※</a:t>
            </a:r>
            <a:r>
              <a:rPr lang="ja-JP" altLang="en-US" sz="1600" dirty="0">
                <a:latin typeface="游ゴシック" panose="020B0400000000000000" pitchFamily="50" charset="-128"/>
                <a:ea typeface="游ゴシック" panose="020B0400000000000000" pitchFamily="50" charset="-128"/>
              </a:rPr>
              <a:t>可処分所得・・・社会保険料や税金などを控除した手取り収入のこと</a:t>
            </a:r>
            <a:endParaRPr lang="ja-JP" altLang="ja-JP" sz="1200" dirty="0">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 xmlns:a16="http://schemas.microsoft.com/office/drawing/2014/main" id="{9484E5D0-3625-44DF-9BB1-679428308FEB}"/>
              </a:ext>
            </a:extLst>
          </p:cNvPr>
          <p:cNvSpPr txBox="1"/>
          <p:nvPr/>
        </p:nvSpPr>
        <p:spPr>
          <a:xfrm>
            <a:off x="376192" y="3747409"/>
            <a:ext cx="5123542"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ja-JP" sz="2000" dirty="0">
                <a:latin typeface="游ゴシック" panose="020B0400000000000000" pitchFamily="50" charset="-128"/>
                <a:ea typeface="游ゴシック" panose="020B0400000000000000" pitchFamily="50" charset="-128"/>
              </a:rPr>
              <a:t>②</a:t>
            </a:r>
            <a:r>
              <a:rPr lang="ja-JP" altLang="en-US" sz="2000" dirty="0">
                <a:latin typeface="游ゴシック" panose="020B0400000000000000" pitchFamily="50" charset="-128"/>
                <a:ea typeface="游ゴシック" panose="020B0400000000000000" pitchFamily="50" charset="-128"/>
              </a:rPr>
              <a:t>　</a:t>
            </a:r>
            <a:r>
              <a:rPr lang="ja-JP" altLang="ja-JP" sz="2000" dirty="0">
                <a:latin typeface="游ゴシック" panose="020B0400000000000000" pitchFamily="50" charset="-128"/>
                <a:ea typeface="游ゴシック" panose="020B0400000000000000" pitchFamily="50" charset="-128"/>
              </a:rPr>
              <a:t>前月の</a:t>
            </a:r>
            <a:r>
              <a:rPr lang="ja-JP" altLang="ja-JP" sz="2000" b="1" dirty="0">
                <a:latin typeface="游ゴシック" panose="020B0400000000000000" pitchFamily="50" charset="-128"/>
                <a:ea typeface="游ゴシック" panose="020B0400000000000000" pitchFamily="50" charset="-128"/>
              </a:rPr>
              <a:t>支出</a:t>
            </a:r>
            <a:r>
              <a:rPr lang="ja-JP" altLang="ja-JP" sz="2000" dirty="0">
                <a:latin typeface="游ゴシック" panose="020B0400000000000000" pitchFamily="50" charset="-128"/>
                <a:ea typeface="游ゴシック" panose="020B0400000000000000" pitchFamily="50" charset="-128"/>
              </a:rPr>
              <a:t>を書き出してみよう。</a:t>
            </a:r>
          </a:p>
        </p:txBody>
      </p:sp>
      <p:sp>
        <p:nvSpPr>
          <p:cNvPr id="7" name="テキスト ボックス 6">
            <a:extLst>
              <a:ext uri="{FF2B5EF4-FFF2-40B4-BE49-F238E27FC236}">
                <a16:creationId xmlns="" xmlns:a16="http://schemas.microsoft.com/office/drawing/2014/main" id="{0F73EE4A-DF6D-4E2E-8899-F3D704FA0814}"/>
              </a:ext>
            </a:extLst>
          </p:cNvPr>
          <p:cNvSpPr txBox="1"/>
          <p:nvPr/>
        </p:nvSpPr>
        <p:spPr>
          <a:xfrm>
            <a:off x="1153886" y="6256609"/>
            <a:ext cx="4572000" cy="1754326"/>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0">
                <a:latin typeface="Noto Sans JP Medium" panose="020B0600000000000000" pitchFamily="34" charset="-128"/>
                <a:ea typeface="Noto Sans JP Medium" panose="020B0600000000000000" pitchFamily="34" charset="-128"/>
                <a:cs typeface="+mj-cs"/>
              </a:defRPr>
            </a:lvl1pPr>
          </a:lstStyle>
          <a:p>
            <a:endParaRPr lang="ja-JP" altLang="ja-JP"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 xmlns:a16="http://schemas.microsoft.com/office/drawing/2014/main" id="{3BC9B3DF-2E48-46C9-BE11-8D988DE903C7}"/>
              </a:ext>
            </a:extLst>
          </p:cNvPr>
          <p:cNvSpPr txBox="1"/>
          <p:nvPr/>
        </p:nvSpPr>
        <p:spPr>
          <a:xfrm>
            <a:off x="376192" y="4227701"/>
            <a:ext cx="5123542" cy="646331"/>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ja-JP" sz="2000" dirty="0">
                <a:latin typeface="游ゴシック" panose="020B0400000000000000" pitchFamily="50" charset="-128"/>
                <a:ea typeface="游ゴシック" panose="020B0400000000000000" pitchFamily="50" charset="-128"/>
              </a:rPr>
              <a:t>③</a:t>
            </a:r>
            <a:r>
              <a:rPr lang="ja-JP" altLang="en-US" sz="2000" dirty="0">
                <a:latin typeface="游ゴシック" panose="020B0400000000000000" pitchFamily="50" charset="-128"/>
                <a:ea typeface="游ゴシック" panose="020B0400000000000000" pitchFamily="50" charset="-128"/>
              </a:rPr>
              <a:t>　</a:t>
            </a:r>
            <a:r>
              <a:rPr lang="ja-JP" altLang="ja-JP" sz="2000" dirty="0">
                <a:latin typeface="游ゴシック" panose="020B0400000000000000" pitchFamily="50" charset="-128"/>
                <a:ea typeface="游ゴシック" panose="020B0400000000000000" pitchFamily="50" charset="-128"/>
              </a:rPr>
              <a:t>前月の</a:t>
            </a:r>
            <a:r>
              <a:rPr lang="ja-JP" altLang="ja-JP" sz="2000" b="1" dirty="0">
                <a:latin typeface="游ゴシック" panose="020B0400000000000000" pitchFamily="50" charset="-128"/>
                <a:ea typeface="游ゴシック" panose="020B0400000000000000" pitchFamily="50" charset="-128"/>
              </a:rPr>
              <a:t>収支</a:t>
            </a:r>
            <a:r>
              <a:rPr lang="ja-JP" altLang="ja-JP" sz="2000" dirty="0">
                <a:latin typeface="游ゴシック" panose="020B0400000000000000" pitchFamily="50" charset="-128"/>
                <a:ea typeface="游ゴシック" panose="020B0400000000000000" pitchFamily="50" charset="-128"/>
              </a:rPr>
              <a:t>はいくら？</a:t>
            </a:r>
          </a:p>
        </p:txBody>
      </p:sp>
      <p:sp>
        <p:nvSpPr>
          <p:cNvPr id="11" name="テキスト ボックス 10">
            <a:extLst>
              <a:ext uri="{FF2B5EF4-FFF2-40B4-BE49-F238E27FC236}">
                <a16:creationId xmlns="" xmlns:a16="http://schemas.microsoft.com/office/drawing/2014/main" id="{B06D2C96-D664-44E5-A5FA-6DF318DEED79}"/>
              </a:ext>
            </a:extLst>
          </p:cNvPr>
          <p:cNvSpPr txBox="1"/>
          <p:nvPr/>
        </p:nvSpPr>
        <p:spPr>
          <a:xfrm>
            <a:off x="7260170" y="309610"/>
            <a:ext cx="982940" cy="445100"/>
          </a:xfrm>
          <a:prstGeom prst="rect">
            <a:avLst/>
          </a:prstGeom>
          <a:solidFill>
            <a:schemeClr val="accent5"/>
          </a:solidFill>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000" b="1" dirty="0">
                <a:solidFill>
                  <a:schemeClr val="bg1"/>
                </a:solidFill>
                <a:latin typeface="游ゴシック" panose="020B0400000000000000" pitchFamily="50" charset="-128"/>
                <a:ea typeface="游ゴシック" panose="020B0400000000000000" pitchFamily="50" charset="-128"/>
              </a:rPr>
              <a:t>５</a:t>
            </a:r>
            <a:r>
              <a:rPr lang="ja-JP" altLang="ja-JP" sz="2000" b="1" dirty="0">
                <a:solidFill>
                  <a:schemeClr val="bg1"/>
                </a:solidFill>
                <a:latin typeface="游ゴシック" panose="020B0400000000000000" pitchFamily="50" charset="-128"/>
                <a:ea typeface="游ゴシック" panose="020B0400000000000000" pitchFamily="50" charset="-128"/>
              </a:rPr>
              <a:t>分間</a:t>
            </a:r>
          </a:p>
        </p:txBody>
      </p:sp>
      <p:sp>
        <p:nvSpPr>
          <p:cNvPr id="12" name="テキスト ボックス 11">
            <a:extLst>
              <a:ext uri="{FF2B5EF4-FFF2-40B4-BE49-F238E27FC236}">
                <a16:creationId xmlns="" xmlns:a16="http://schemas.microsoft.com/office/drawing/2014/main" id="{3C859A71-2CEE-428F-B9C4-0580768A3E62}"/>
              </a:ext>
            </a:extLst>
          </p:cNvPr>
          <p:cNvSpPr txBox="1"/>
          <p:nvPr/>
        </p:nvSpPr>
        <p:spPr>
          <a:xfrm>
            <a:off x="523470" y="1439568"/>
            <a:ext cx="7928072" cy="1404055"/>
          </a:xfrm>
          <a:prstGeom prst="rect">
            <a:avLst/>
          </a:prstGeom>
          <a:ln w="38100" cmpd="sng">
            <a:solidFill>
              <a:schemeClr val="accent5"/>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pPr>
              <a:lnSpc>
                <a:spcPct val="150000"/>
              </a:lnSpc>
            </a:pPr>
            <a:r>
              <a:rPr lang="ja-JP" altLang="en-US" sz="3600" dirty="0">
                <a:solidFill>
                  <a:srgbClr val="2E75B6"/>
                </a:solidFill>
                <a:latin typeface="游ゴシック" panose="020B0400000000000000" pitchFamily="50" charset="-128"/>
                <a:ea typeface="游ゴシック" panose="020B0400000000000000" pitchFamily="50" charset="-128"/>
              </a:rPr>
              <a:t>見</a:t>
            </a:r>
            <a:r>
              <a:rPr lang="ja-JP" altLang="en-US" sz="2000" dirty="0">
                <a:solidFill>
                  <a:srgbClr val="2E75B6"/>
                </a:solidFill>
                <a:latin typeface="游ゴシック" panose="020B0400000000000000" pitchFamily="50" charset="-128"/>
                <a:ea typeface="游ゴシック" panose="020B0400000000000000" pitchFamily="50" charset="-128"/>
              </a:rPr>
              <a:t>える化→「</a:t>
            </a:r>
            <a:r>
              <a:rPr lang="ja-JP" altLang="en-US" sz="3600" dirty="0">
                <a:solidFill>
                  <a:srgbClr val="2E75B6"/>
                </a:solidFill>
                <a:latin typeface="游ゴシック" panose="020B0400000000000000" pitchFamily="50" charset="-128"/>
                <a:ea typeface="游ゴシック" panose="020B0400000000000000" pitchFamily="50" charset="-128"/>
              </a:rPr>
              <a:t>知</a:t>
            </a:r>
            <a:r>
              <a:rPr lang="ja-JP" altLang="en-US" sz="2000" dirty="0">
                <a:solidFill>
                  <a:srgbClr val="2E75B6"/>
                </a:solidFill>
                <a:latin typeface="游ゴシック" panose="020B0400000000000000" pitchFamily="50" charset="-128"/>
                <a:ea typeface="游ゴシック" panose="020B0400000000000000" pitchFamily="50" charset="-128"/>
              </a:rPr>
              <a:t>らず</a:t>
            </a:r>
            <a:r>
              <a:rPr lang="ja-JP" altLang="en-US" sz="3600" dirty="0">
                <a:solidFill>
                  <a:srgbClr val="2E75B6"/>
                </a:solidFill>
                <a:latin typeface="游ゴシック" panose="020B0400000000000000" pitchFamily="50" charset="-128"/>
                <a:ea typeface="游ゴシック" panose="020B0400000000000000" pitchFamily="50" charset="-128"/>
              </a:rPr>
              <a:t>知</a:t>
            </a:r>
            <a:r>
              <a:rPr lang="ja-JP" altLang="en-US" sz="2000" dirty="0">
                <a:solidFill>
                  <a:srgbClr val="2E75B6"/>
                </a:solidFill>
                <a:latin typeface="游ゴシック" panose="020B0400000000000000" pitchFamily="50" charset="-128"/>
                <a:ea typeface="游ゴシック" panose="020B0400000000000000" pitchFamily="50" charset="-128"/>
              </a:rPr>
              <a:t>らず」を把握しよう。</a:t>
            </a:r>
            <a:endParaRPr lang="ja-JP" altLang="ja-JP" sz="2000" dirty="0">
              <a:solidFill>
                <a:srgbClr val="2E75B6"/>
              </a:solidFill>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 xmlns:a16="http://schemas.microsoft.com/office/drawing/2014/main" id="{0E50DC67-D071-B946-9485-A962D12585B8}"/>
              </a:ext>
            </a:extLst>
          </p:cNvPr>
          <p:cNvPicPr>
            <a:picLocks noChangeAspect="1"/>
          </p:cNvPicPr>
          <p:nvPr/>
        </p:nvPicPr>
        <p:blipFill>
          <a:blip r:embed="rId3"/>
          <a:stretch>
            <a:fillRect/>
          </a:stretch>
        </p:blipFill>
        <p:spPr>
          <a:xfrm>
            <a:off x="2690772" y="4821522"/>
            <a:ext cx="2484293" cy="1775424"/>
          </a:xfrm>
          <a:prstGeom prst="rect">
            <a:avLst/>
          </a:prstGeom>
        </p:spPr>
      </p:pic>
      <p:pic>
        <p:nvPicPr>
          <p:cNvPr id="4" name="図 3">
            <a:extLst>
              <a:ext uri="{FF2B5EF4-FFF2-40B4-BE49-F238E27FC236}">
                <a16:creationId xmlns="" xmlns:a16="http://schemas.microsoft.com/office/drawing/2014/main" id="{C3DD3A57-85A1-9A43-BB4A-646FE3CAACF1}"/>
              </a:ext>
            </a:extLst>
          </p:cNvPr>
          <p:cNvPicPr>
            <a:picLocks noChangeAspect="1"/>
          </p:cNvPicPr>
          <p:nvPr/>
        </p:nvPicPr>
        <p:blipFill>
          <a:blip r:embed="rId4"/>
          <a:stretch>
            <a:fillRect/>
          </a:stretch>
        </p:blipFill>
        <p:spPr>
          <a:xfrm>
            <a:off x="428802" y="4821522"/>
            <a:ext cx="1716358" cy="1359146"/>
          </a:xfrm>
          <a:prstGeom prst="rect">
            <a:avLst/>
          </a:prstGeom>
        </p:spPr>
      </p:pic>
      <p:sp>
        <p:nvSpPr>
          <p:cNvPr id="5" name="正方形/長方形 4">
            <a:extLst>
              <a:ext uri="{FF2B5EF4-FFF2-40B4-BE49-F238E27FC236}">
                <a16:creationId xmlns="" xmlns:a16="http://schemas.microsoft.com/office/drawing/2014/main" id="{60B4AFC3-3121-7345-8E04-6C464DA387BC}"/>
              </a:ext>
            </a:extLst>
          </p:cNvPr>
          <p:cNvSpPr/>
          <p:nvPr/>
        </p:nvSpPr>
        <p:spPr>
          <a:xfrm>
            <a:off x="2207403" y="5588206"/>
            <a:ext cx="415221"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 xmlns:a16="http://schemas.microsoft.com/office/drawing/2014/main" id="{3B105DC6-4217-AC41-9B12-FC3E3961C84D}"/>
              </a:ext>
            </a:extLst>
          </p:cNvPr>
          <p:cNvSpPr/>
          <p:nvPr/>
        </p:nvSpPr>
        <p:spPr>
          <a:xfrm>
            <a:off x="7149895" y="5450013"/>
            <a:ext cx="415221"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 xmlns:a16="http://schemas.microsoft.com/office/drawing/2014/main" id="{AA51094E-7A2C-854D-ACA6-B40B201632C5}"/>
              </a:ext>
            </a:extLst>
          </p:cNvPr>
          <p:cNvSpPr/>
          <p:nvPr/>
        </p:nvSpPr>
        <p:spPr>
          <a:xfrm>
            <a:off x="7149894" y="5654965"/>
            <a:ext cx="415221"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 xmlns:a16="http://schemas.microsoft.com/office/drawing/2014/main" id="{5CF892E6-122F-9044-971C-4CD34AA0D747}"/>
              </a:ext>
            </a:extLst>
          </p:cNvPr>
          <p:cNvSpPr txBox="1"/>
          <p:nvPr/>
        </p:nvSpPr>
        <p:spPr>
          <a:xfrm>
            <a:off x="7699775" y="5101228"/>
            <a:ext cx="1112613" cy="892673"/>
          </a:xfrm>
          <a:prstGeom prst="rect">
            <a:avLst/>
          </a:prstGeom>
          <a:ln w="19050">
            <a:solidFill>
              <a:srgbClr val="FF0000"/>
            </a:solidFill>
          </a:ln>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pPr algn="ctr"/>
            <a:r>
              <a:rPr lang="ja-JP" altLang="en-US" sz="2000" b="1" dirty="0">
                <a:solidFill>
                  <a:srgbClr val="FF0000"/>
                </a:solidFill>
                <a:latin typeface="游ゴシック" panose="020B0400000000000000" pitchFamily="50" charset="-128"/>
                <a:ea typeface="游ゴシック" panose="020B0400000000000000" pitchFamily="50" charset="-128"/>
              </a:rPr>
              <a:t>収支</a:t>
            </a:r>
            <a:endParaRPr lang="ja-JP" altLang="ja-JP" sz="2000" b="1" dirty="0">
              <a:solidFill>
                <a:srgbClr val="FF0000"/>
              </a:solidFill>
              <a:latin typeface="游ゴシック" panose="020B0400000000000000" pitchFamily="50" charset="-128"/>
              <a:ea typeface="游ゴシック" panose="020B0400000000000000" pitchFamily="50" charset="-128"/>
            </a:endParaRPr>
          </a:p>
        </p:txBody>
      </p:sp>
      <p:pic>
        <p:nvPicPr>
          <p:cNvPr id="2" name="図 1" descr="omoi_woman_seikatsuh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8054" y="4895174"/>
            <a:ext cx="1289217" cy="1687456"/>
          </a:xfrm>
          <a:prstGeom prst="rect">
            <a:avLst/>
          </a:prstGeom>
        </p:spPr>
      </p:pic>
      <p:pic>
        <p:nvPicPr>
          <p:cNvPr id="6" name="図 5" descr="mark_lifeline_text_suidou.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06745" y="4865515"/>
            <a:ext cx="536560" cy="293319"/>
          </a:xfrm>
          <a:prstGeom prst="rect">
            <a:avLst/>
          </a:prstGeom>
        </p:spPr>
      </p:pic>
      <p:pic>
        <p:nvPicPr>
          <p:cNvPr id="15" name="図 14" descr="mark_lifeline_text_gas.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7439" y="4873123"/>
            <a:ext cx="508184" cy="277807"/>
          </a:xfrm>
          <a:prstGeom prst="rect">
            <a:avLst/>
          </a:prstGeom>
        </p:spPr>
      </p:pic>
      <p:pic>
        <p:nvPicPr>
          <p:cNvPr id="16" name="図 15" descr="mark_lifeline_text_denki.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2594" y="4533236"/>
            <a:ext cx="533650" cy="291729"/>
          </a:xfrm>
          <a:prstGeom prst="rect">
            <a:avLst/>
          </a:prstGeom>
        </p:spPr>
      </p:pic>
      <p:sp>
        <p:nvSpPr>
          <p:cNvPr id="17" name="正方形/長方形 16"/>
          <p:cNvSpPr/>
          <p:nvPr/>
        </p:nvSpPr>
        <p:spPr>
          <a:xfrm>
            <a:off x="352777" y="784558"/>
            <a:ext cx="5764389" cy="369332"/>
          </a:xfrm>
          <a:prstGeom prst="rect">
            <a:avLst/>
          </a:prstGeom>
        </p:spPr>
        <p:txBody>
          <a:bodyPr wrap="square">
            <a:spAutoFit/>
          </a:bodyPr>
          <a:lstStyle/>
          <a:p>
            <a:r>
              <a:rPr lang="ja-JP" altLang="en-US" dirty="0">
                <a:latin typeface="游ゴシック" panose="020B0400000000000000" pitchFamily="50" charset="-128"/>
                <a:ea typeface="游ゴシック" panose="020B0400000000000000" pitchFamily="50" charset="-128"/>
              </a:rPr>
              <a:t>あなたは、自分</a:t>
            </a:r>
            <a:r>
              <a:rPr lang="ja-JP" altLang="ja-JP" dirty="0">
                <a:latin typeface="游ゴシック" panose="020B0400000000000000" pitchFamily="50" charset="-128"/>
                <a:ea typeface="游ゴシック" panose="020B0400000000000000" pitchFamily="50" charset="-128"/>
              </a:rPr>
              <a:t>の収入と支出を把握していますか？</a:t>
            </a:r>
          </a:p>
        </p:txBody>
      </p:sp>
      <p:sp>
        <p:nvSpPr>
          <p:cNvPr id="18" name="正方形/長方形 17"/>
          <p:cNvSpPr/>
          <p:nvPr/>
        </p:nvSpPr>
        <p:spPr>
          <a:xfrm>
            <a:off x="509974" y="1253637"/>
            <a:ext cx="1800493" cy="392415"/>
          </a:xfrm>
          <a:prstGeom prst="rect">
            <a:avLst/>
          </a:prstGeom>
          <a:solidFill>
            <a:schemeClr val="accent5"/>
          </a:solidFill>
        </p:spPr>
        <p:txBody>
          <a:bodyPr wrap="none">
            <a:spAutoFit/>
          </a:bodyPr>
          <a:lstStyle/>
          <a:p>
            <a:pPr>
              <a:lnSpc>
                <a:spcPct val="110000"/>
              </a:lnSpc>
            </a:pPr>
            <a:r>
              <a:rPr lang="ja-JP" altLang="en-US" dirty="0">
                <a:solidFill>
                  <a:schemeClr val="bg1"/>
                </a:solidFill>
                <a:latin typeface="游ゴシック" panose="020B0400000000000000" pitchFamily="50" charset="-128"/>
                <a:ea typeface="游ゴシック" panose="020B0400000000000000" pitchFamily="50" charset="-128"/>
              </a:rPr>
              <a:t>家計管理の基本</a:t>
            </a:r>
            <a:endParaRPr lang="en-US" altLang="ja-JP" dirty="0">
              <a:solidFill>
                <a:schemeClr val="bg1"/>
              </a:solidFill>
              <a:latin typeface="游ゴシック" panose="020B0400000000000000" pitchFamily="50" charset="-128"/>
              <a:ea typeface="游ゴシック" panose="020B0400000000000000" pitchFamily="50" charset="-128"/>
            </a:endParaRPr>
          </a:p>
        </p:txBody>
      </p:sp>
      <p:pic>
        <p:nvPicPr>
          <p:cNvPr id="19" name="図 18" descr="smartphon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75008" y="4306645"/>
            <a:ext cx="551920" cy="626412"/>
          </a:xfrm>
          <a:prstGeom prst="rect">
            <a:avLst/>
          </a:prstGeom>
        </p:spPr>
      </p:pic>
      <p:pic>
        <p:nvPicPr>
          <p:cNvPr id="20" name="図 19" descr="money_tokeru_yen.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69312" y="4122397"/>
            <a:ext cx="835229" cy="774675"/>
          </a:xfrm>
          <a:prstGeom prst="rect">
            <a:avLst/>
          </a:prstGeom>
        </p:spPr>
      </p:pic>
      <p:pic>
        <p:nvPicPr>
          <p:cNvPr id="25" name="図 24" descr="buisnessman_money_niyakeru_woma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52807" y="3450165"/>
            <a:ext cx="1385359" cy="1679223"/>
          </a:xfrm>
          <a:prstGeom prst="rect">
            <a:avLst/>
          </a:prstGeom>
        </p:spPr>
      </p:pic>
    </p:spTree>
    <p:extLst>
      <p:ext uri="{BB962C8B-B14F-4D97-AF65-F5344CB8AC3E}">
        <p14:creationId xmlns:p14="http://schemas.microsoft.com/office/powerpoint/2010/main" val="137468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7F05BFA3-9C5A-254E-9C38-F328BBEF655E}"/>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5B9BD5"/>
                </a:solidFill>
                <a:latin typeface="游ゴシック" panose="020B0400000000000000" pitchFamily="50" charset="-128"/>
                <a:ea typeface="游ゴシック" panose="020B0400000000000000" pitchFamily="50" charset="-128"/>
              </a:rPr>
              <a:t>４−</a:t>
            </a:r>
            <a:r>
              <a:rPr lang="ja-JP" altLang="en-US" dirty="0">
                <a:solidFill>
                  <a:srgbClr val="5B9BD5"/>
                </a:solidFill>
                <a:latin typeface="游ゴシック" panose="020B0400000000000000" pitchFamily="50" charset="-128"/>
                <a:ea typeface="游ゴシック" panose="020B0400000000000000" pitchFamily="50" charset="-128"/>
              </a:rPr>
              <a:t>３</a:t>
            </a:r>
            <a:r>
              <a:rPr lang="ja-JP" altLang="ja-JP" dirty="0">
                <a:solidFill>
                  <a:srgbClr val="5B9BD5"/>
                </a:solidFill>
                <a:latin typeface="游ゴシック" panose="020B0400000000000000" pitchFamily="50" charset="-128"/>
                <a:ea typeface="游ゴシック" panose="020B0400000000000000" pitchFamily="50" charset="-128"/>
              </a:rPr>
              <a:t>　</a:t>
            </a:r>
            <a:r>
              <a:rPr lang="ja-JP" altLang="en-US" dirty="0">
                <a:solidFill>
                  <a:srgbClr val="5B9BD5"/>
                </a:solidFill>
                <a:latin typeface="游ゴシック" panose="020B0400000000000000" pitchFamily="50" charset="-128"/>
                <a:ea typeface="游ゴシック" panose="020B0400000000000000" pitchFamily="50" charset="-128"/>
              </a:rPr>
              <a:t>収入と支出のバランスを整え、管理しましょう</a:t>
            </a:r>
            <a:endParaRPr lang="ja-JP" altLang="ja-JP" dirty="0">
              <a:solidFill>
                <a:srgbClr val="5B9BD5"/>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 xmlns:a16="http://schemas.microsoft.com/office/drawing/2014/main" id="{60F7DABE-5550-8D40-8DC4-E169434DD3BD}"/>
              </a:ext>
            </a:extLst>
          </p:cNvPr>
          <p:cNvSpPr txBox="1"/>
          <p:nvPr/>
        </p:nvSpPr>
        <p:spPr>
          <a:xfrm>
            <a:off x="331255" y="5109548"/>
            <a:ext cx="8481133" cy="1395674"/>
          </a:xfrm>
          <a:prstGeom prst="rect">
            <a:avLst/>
          </a:prstGeom>
          <a:solidFill>
            <a:schemeClr val="accent4"/>
          </a:solidFill>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pPr algn="ctr">
              <a:lnSpc>
                <a:spcPct val="150000"/>
              </a:lnSpc>
            </a:pPr>
            <a:r>
              <a:rPr lang="ja-JP" altLang="en-US" sz="2400" b="1">
                <a:latin typeface="游ゴシック" panose="020B0400000000000000" pitchFamily="50" charset="-128"/>
                <a:ea typeface="游ゴシック" panose="020B0400000000000000" pitchFamily="50" charset="-128"/>
              </a:rPr>
              <a:t>自分</a:t>
            </a:r>
            <a:r>
              <a:rPr lang="ja-JP" altLang="en-US" sz="2400" b="1" dirty="0">
                <a:latin typeface="游ゴシック" panose="020B0400000000000000" pitchFamily="50" charset="-128"/>
                <a:ea typeface="游ゴシック" panose="020B0400000000000000" pitchFamily="50" charset="-128"/>
              </a:rPr>
              <a:t>にとって大切なことは何かを考え、</a:t>
            </a:r>
            <a:endParaRPr lang="en-US" altLang="ja-JP" sz="2400" b="1" dirty="0">
              <a:latin typeface="游ゴシック" panose="020B0400000000000000" pitchFamily="50" charset="-128"/>
              <a:ea typeface="游ゴシック" panose="020B0400000000000000" pitchFamily="50" charset="-128"/>
            </a:endParaRPr>
          </a:p>
          <a:p>
            <a:pPr>
              <a:lnSpc>
                <a:spcPct val="150000"/>
              </a:lnSpc>
            </a:pPr>
            <a:r>
              <a:rPr lang="ja-JP" altLang="en-US" sz="2400" b="1">
                <a:latin typeface="游ゴシック" panose="020B0400000000000000" pitchFamily="50" charset="-128"/>
                <a:ea typeface="游ゴシック" panose="020B0400000000000000" pitchFamily="50" charset="-128"/>
              </a:rPr>
              <a:t>　　　　　　収入</a:t>
            </a:r>
            <a:r>
              <a:rPr lang="ja-JP" altLang="en-US" sz="2400" b="1" dirty="0">
                <a:latin typeface="游ゴシック" panose="020B0400000000000000" pitchFamily="50" charset="-128"/>
                <a:ea typeface="游ゴシック" panose="020B0400000000000000" pitchFamily="50" charset="-128"/>
              </a:rPr>
              <a:t>の範囲でメリハリのある</a:t>
            </a:r>
            <a:r>
              <a:rPr lang="ja-JP" altLang="en-US" sz="2400" b="1">
                <a:latin typeface="游ゴシック" panose="020B0400000000000000" pitchFamily="50" charset="-128"/>
                <a:ea typeface="游ゴシック" panose="020B0400000000000000" pitchFamily="50" charset="-128"/>
              </a:rPr>
              <a:t>支出を！</a:t>
            </a:r>
            <a:endParaRPr lang="ja-JP" altLang="ja-JP" sz="2400" b="1" dirty="0">
              <a:latin typeface="游ゴシック" panose="020B0400000000000000" pitchFamily="50" charset="-128"/>
              <a:ea typeface="游ゴシック" panose="020B0400000000000000" pitchFamily="50" charset="-128"/>
            </a:endParaRPr>
          </a:p>
        </p:txBody>
      </p:sp>
      <p:pic>
        <p:nvPicPr>
          <p:cNvPr id="15" name="図 1">
            <a:extLst>
              <a:ext uri="{FF2B5EF4-FFF2-40B4-BE49-F238E27FC236}">
                <a16:creationId xmlns="" xmlns:a16="http://schemas.microsoft.com/office/drawing/2014/main" id="{12DFFB93-1325-804D-9420-B27CEBC97228}"/>
              </a:ext>
            </a:extLst>
          </p:cNvPr>
          <p:cNvPicPr>
            <a:picLocks noChangeAspect="1"/>
          </p:cNvPicPr>
          <p:nvPr/>
        </p:nvPicPr>
        <p:blipFill rotWithShape="1">
          <a:blip r:embed="rId3">
            <a:extLst>
              <a:ext uri="{28A0092B-C50C-407E-A947-70E740481C1C}">
                <a14:useLocalDpi xmlns:a14="http://schemas.microsoft.com/office/drawing/2010/main" val="0"/>
              </a:ext>
            </a:extLst>
          </a:blip>
          <a:srcRect l="65324" t="29042" r="11610" b="21420"/>
          <a:stretch/>
        </p:blipFill>
        <p:spPr bwMode="auto">
          <a:xfrm>
            <a:off x="2673803" y="1046389"/>
            <a:ext cx="2427361" cy="3684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図 1">
            <a:extLst>
              <a:ext uri="{FF2B5EF4-FFF2-40B4-BE49-F238E27FC236}">
                <a16:creationId xmlns="" xmlns:a16="http://schemas.microsoft.com/office/drawing/2014/main" id="{97556CF8-CE65-FD4A-A46B-86012CFF0738}"/>
              </a:ext>
            </a:extLst>
          </p:cNvPr>
          <p:cNvPicPr>
            <a:picLocks noChangeAspect="1"/>
          </p:cNvPicPr>
          <p:nvPr/>
        </p:nvPicPr>
        <p:blipFill rotWithShape="1">
          <a:blip r:embed="rId3">
            <a:extLst>
              <a:ext uri="{28A0092B-C50C-407E-A947-70E740481C1C}">
                <a14:useLocalDpi xmlns:a14="http://schemas.microsoft.com/office/drawing/2010/main" val="0"/>
              </a:ext>
            </a:extLst>
          </a:blip>
          <a:srcRect l="14980" t="29042" r="61954" b="21420"/>
          <a:stretch/>
        </p:blipFill>
        <p:spPr bwMode="auto">
          <a:xfrm>
            <a:off x="291122" y="1420333"/>
            <a:ext cx="2427361" cy="3684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正方形/長方形 1"/>
          <p:cNvSpPr/>
          <p:nvPr/>
        </p:nvSpPr>
        <p:spPr>
          <a:xfrm>
            <a:off x="689065" y="872401"/>
            <a:ext cx="1723549" cy="353943"/>
          </a:xfrm>
          <a:prstGeom prst="rect">
            <a:avLst/>
          </a:prstGeom>
        </p:spPr>
        <p:txBody>
          <a:bodyPr wrap="none">
            <a:spAutoFit/>
          </a:bodyPr>
          <a:lstStyle/>
          <a:p>
            <a:pPr>
              <a:lnSpc>
                <a:spcPct val="150000"/>
              </a:lnSpc>
            </a:pPr>
            <a:r>
              <a:rPr lang="ja-JP" altLang="en-US" sz="1200" dirty="0">
                <a:solidFill>
                  <a:schemeClr val="accent5">
                    <a:lumMod val="75000"/>
                  </a:schemeClr>
                </a:solidFill>
                <a:latin typeface="游ゴシック" panose="020B0400000000000000" pitchFamily="50" charset="-128"/>
                <a:ea typeface="游ゴシック" panose="020B0400000000000000" pitchFamily="50" charset="-128"/>
              </a:rPr>
              <a:t>家計簿アプリもある！</a:t>
            </a:r>
            <a:endParaRPr lang="en-US" altLang="ja-JP" sz="1200" dirty="0">
              <a:solidFill>
                <a:schemeClr val="accent5">
                  <a:lumMod val="75000"/>
                </a:schemeClr>
              </a:solidFill>
              <a:latin typeface="游ゴシック" panose="020B0400000000000000" pitchFamily="50" charset="-128"/>
              <a:ea typeface="游ゴシック" panose="020B0400000000000000" pitchFamily="50" charset="-128"/>
            </a:endParaRPr>
          </a:p>
        </p:txBody>
      </p:sp>
      <p:sp>
        <p:nvSpPr>
          <p:cNvPr id="3" name="正方形/長方形 2"/>
          <p:cNvSpPr/>
          <p:nvPr/>
        </p:nvSpPr>
        <p:spPr>
          <a:xfrm>
            <a:off x="5149367" y="1078280"/>
            <a:ext cx="2889433" cy="523220"/>
          </a:xfrm>
          <a:prstGeom prst="rect">
            <a:avLst/>
          </a:prstGeom>
          <a:noFill/>
          <a:ln w="38100" cmpd="sng">
            <a:solidFill>
              <a:schemeClr val="accent5"/>
            </a:solidFill>
          </a:ln>
        </p:spPr>
        <p:txBody>
          <a:bodyPr wrap="none">
            <a:spAutoFit/>
          </a:bodyPr>
          <a:lstStyle/>
          <a:p>
            <a:pPr>
              <a:lnSpc>
                <a:spcPct val="120000"/>
              </a:lnSpc>
            </a:pPr>
            <a:r>
              <a:rPr lang="en-US" altLang="ja-JP" sz="2400" dirty="0">
                <a:solidFill>
                  <a:schemeClr val="accent5"/>
                </a:solidFill>
                <a:latin typeface="游ゴシック" panose="020B0400000000000000" pitchFamily="50" charset="-128"/>
                <a:ea typeface="游ゴシック" panose="020B0400000000000000" pitchFamily="50" charset="-128"/>
              </a:rPr>
              <a:t>❶</a:t>
            </a:r>
            <a:r>
              <a:rPr lang="ja-JP" altLang="en-US" sz="2400" dirty="0">
                <a:solidFill>
                  <a:srgbClr val="2E75B6"/>
                </a:solidFill>
                <a:latin typeface="游ゴシック" panose="020B0400000000000000" pitchFamily="50" charset="-128"/>
                <a:ea typeface="游ゴシック" panose="020B0400000000000000" pitchFamily="50" charset="-128"/>
              </a:rPr>
              <a:t>無駄遣いを減らす</a:t>
            </a:r>
            <a:endParaRPr lang="ja-JP" altLang="en-US" sz="2400" dirty="0">
              <a:solidFill>
                <a:srgbClr val="2E75B6"/>
              </a:solidFill>
            </a:endParaRPr>
          </a:p>
        </p:txBody>
      </p:sp>
      <p:sp>
        <p:nvSpPr>
          <p:cNvPr id="6" name="正方形/長方形 5"/>
          <p:cNvSpPr/>
          <p:nvPr/>
        </p:nvSpPr>
        <p:spPr>
          <a:xfrm>
            <a:off x="5149367" y="1817848"/>
            <a:ext cx="3570208" cy="523220"/>
          </a:xfrm>
          <a:prstGeom prst="rect">
            <a:avLst/>
          </a:prstGeom>
          <a:noFill/>
          <a:ln w="38100" cmpd="sng">
            <a:solidFill>
              <a:schemeClr val="accent5"/>
            </a:solidFill>
          </a:ln>
        </p:spPr>
        <p:txBody>
          <a:bodyPr wrap="none">
            <a:spAutoFit/>
          </a:bodyPr>
          <a:lstStyle/>
          <a:p>
            <a:pPr>
              <a:lnSpc>
                <a:spcPct val="120000"/>
              </a:lnSpc>
            </a:pPr>
            <a:r>
              <a:rPr lang="en-US" altLang="ja-JP" sz="2400" dirty="0">
                <a:solidFill>
                  <a:schemeClr val="accent5"/>
                </a:solidFill>
                <a:latin typeface="游ゴシック" panose="020B0400000000000000" pitchFamily="50" charset="-128"/>
                <a:ea typeface="游ゴシック" panose="020B0400000000000000" pitchFamily="50" charset="-128"/>
              </a:rPr>
              <a:t>❷</a:t>
            </a:r>
            <a:r>
              <a:rPr lang="ja-JP" altLang="en-US" sz="2400" dirty="0">
                <a:solidFill>
                  <a:srgbClr val="2E75B6"/>
                </a:solidFill>
                <a:latin typeface="游ゴシック" panose="020B0400000000000000" pitchFamily="50" charset="-128"/>
                <a:ea typeface="游ゴシック" panose="020B0400000000000000" pitchFamily="50" charset="-128"/>
              </a:rPr>
              <a:t>お金の使い方を見直す</a:t>
            </a:r>
            <a:endParaRPr lang="en-US" altLang="ja-JP" sz="2400" dirty="0">
              <a:solidFill>
                <a:srgbClr val="2E75B6"/>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5149367" y="2601015"/>
            <a:ext cx="3570208" cy="523220"/>
          </a:xfrm>
          <a:prstGeom prst="rect">
            <a:avLst/>
          </a:prstGeom>
          <a:noFill/>
          <a:ln w="38100" cmpd="sng">
            <a:solidFill>
              <a:schemeClr val="accent5"/>
            </a:solidFill>
          </a:ln>
        </p:spPr>
        <p:txBody>
          <a:bodyPr wrap="none">
            <a:spAutoFit/>
          </a:bodyPr>
          <a:lstStyle/>
          <a:p>
            <a:pPr>
              <a:lnSpc>
                <a:spcPct val="120000"/>
              </a:lnSpc>
            </a:pPr>
            <a:r>
              <a:rPr lang="en-US" altLang="ja-JP" sz="2400" dirty="0">
                <a:solidFill>
                  <a:schemeClr val="accent5"/>
                </a:solidFill>
                <a:latin typeface="游ゴシック" panose="020B0400000000000000" pitchFamily="50" charset="-128"/>
                <a:ea typeface="游ゴシック" panose="020B0400000000000000" pitchFamily="50" charset="-128"/>
              </a:rPr>
              <a:t>❸</a:t>
            </a:r>
            <a:r>
              <a:rPr lang="ja-JP" altLang="en-US" sz="2400" dirty="0">
                <a:solidFill>
                  <a:srgbClr val="2E75B6"/>
                </a:solidFill>
                <a:latin typeface="游ゴシック" panose="020B0400000000000000" pitchFamily="50" charset="-128"/>
                <a:ea typeface="游ゴシック" panose="020B0400000000000000" pitchFamily="50" charset="-128"/>
              </a:rPr>
              <a:t>家計に余裕が生まれる</a:t>
            </a:r>
            <a:endParaRPr lang="ja-JP" altLang="ja-JP" sz="2400" dirty="0">
              <a:solidFill>
                <a:srgbClr val="2E75B6"/>
              </a:solidFill>
              <a:latin typeface="游ゴシック" panose="020B0400000000000000" pitchFamily="50" charset="-128"/>
              <a:ea typeface="游ゴシック" panose="020B0400000000000000" pitchFamily="50" charset="-128"/>
            </a:endParaRPr>
          </a:p>
        </p:txBody>
      </p:sp>
      <p:pic>
        <p:nvPicPr>
          <p:cNvPr id="18" name="図 17" descr="記号 が含まれている画像&#10;&#10;自動的に生成された説明">
            <a:extLst>
              <a:ext uri="{FF2B5EF4-FFF2-40B4-BE49-F238E27FC236}">
                <a16:creationId xmlns="" xmlns:a16="http://schemas.microsoft.com/office/drawing/2014/main" id="{E510A478-AFF6-C047-81C7-72D744328D41}"/>
              </a:ext>
            </a:extLst>
          </p:cNvPr>
          <p:cNvPicPr>
            <a:picLocks noChangeAspect="1"/>
          </p:cNvPicPr>
          <p:nvPr/>
        </p:nvPicPr>
        <p:blipFill rotWithShape="1">
          <a:blip r:embed="rId4">
            <a:extLst>
              <a:ext uri="{28A0092B-C50C-407E-A947-70E740481C1C}">
                <a14:useLocalDpi xmlns:a14="http://schemas.microsoft.com/office/drawing/2010/main" val="0"/>
              </a:ext>
            </a:extLst>
          </a:blip>
          <a:srcRect l="4787" t="5267" r="6616" b="33983"/>
          <a:stretch/>
        </p:blipFill>
        <p:spPr>
          <a:xfrm>
            <a:off x="5556008" y="3413379"/>
            <a:ext cx="2727214" cy="1917138"/>
          </a:xfrm>
          <a:prstGeom prst="rect">
            <a:avLst/>
          </a:prstGeom>
        </p:spPr>
      </p:pic>
      <p:pic>
        <p:nvPicPr>
          <p:cNvPr id="8" name="図 7" descr="money_satsutaba.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2594" y="3330221"/>
            <a:ext cx="1457962" cy="922161"/>
          </a:xfrm>
          <a:prstGeom prst="rect">
            <a:avLst/>
          </a:prstGeom>
        </p:spPr>
      </p:pic>
      <p:pic>
        <p:nvPicPr>
          <p:cNvPr id="9" name="図 8" descr="money_fly_yen.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2286" y="3400778"/>
            <a:ext cx="1148991" cy="1008240"/>
          </a:xfrm>
          <a:prstGeom prst="rect">
            <a:avLst/>
          </a:prstGeom>
        </p:spPr>
      </p:pic>
      <p:cxnSp>
        <p:nvCxnSpPr>
          <p:cNvPr id="19" name="直線コネクタ 18"/>
          <p:cNvCxnSpPr/>
          <p:nvPr/>
        </p:nvCxnSpPr>
        <p:spPr>
          <a:xfrm flipH="1">
            <a:off x="2286001" y="1023055"/>
            <a:ext cx="275166" cy="324556"/>
          </a:xfrm>
          <a:prstGeom prst="line">
            <a:avLst/>
          </a:prstGeom>
          <a:ln w="28575" cmpd="sng">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416277" y="1001889"/>
            <a:ext cx="289279" cy="345722"/>
          </a:xfrm>
          <a:prstGeom prst="line">
            <a:avLst/>
          </a:prstGeom>
          <a:ln w="28575" cmpd="sng">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462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3">
            <a:extLst>
              <a:ext uri="{FF2B5EF4-FFF2-40B4-BE49-F238E27FC236}">
                <a16:creationId xmlns="" xmlns:a16="http://schemas.microsoft.com/office/drawing/2014/main" id="{338A1FF9-F55A-4D59-809A-07C6D1EFFA91}"/>
              </a:ext>
            </a:extLst>
          </p:cNvPr>
          <p:cNvSpPr txBox="1">
            <a:spLocks/>
          </p:cNvSpPr>
          <p:nvPr/>
        </p:nvSpPr>
        <p:spPr>
          <a:xfrm>
            <a:off x="317500" y="351014"/>
            <a:ext cx="7886700" cy="490538"/>
          </a:xfrm>
          <a:prstGeom prst="rect">
            <a:avLst/>
          </a:prstGeom>
        </p:spPr>
        <p:txBody>
          <a:bodyPr vert="horz" wrap="none" lIns="91440" tIns="45720" rIns="91440" bIns="45720" rtlCol="0" anchor="ctr" anchorCtr="0">
            <a:noAutofit/>
          </a:bodyPr>
          <a:lstStyle>
            <a:defPPr>
              <a:defRPr lang="en-US"/>
            </a:defPPr>
            <a:lvl1pPr algn="l" defTabSz="914400" rtl="0" eaLnBrk="1" latinLnBrk="0" hangingPunct="1">
              <a:lnSpc>
                <a:spcPct val="90000"/>
              </a:lnSpc>
              <a:spcBef>
                <a:spcPct val="0"/>
              </a:spcBef>
              <a:buNone/>
              <a:defRPr kumimoji="1" sz="2000" b="1" kern="1200">
                <a:solidFill>
                  <a:schemeClr val="tx1"/>
                </a:solidFill>
                <a:latin typeface="Noto Sans JP Light" panose="020B0300000000000000" pitchFamily="34" charset="-128"/>
                <a:ea typeface="Noto Sans JP Light" panose="020B0300000000000000" pitchFamily="34" charset="-128"/>
                <a:cs typeface="+mj-cs"/>
              </a:defRPr>
            </a:lvl1pPr>
          </a:lstStyle>
          <a:p>
            <a:r>
              <a:rPr lang="ja-JP" altLang="ja-JP">
                <a:solidFill>
                  <a:srgbClr val="5B9BD5"/>
                </a:solidFill>
                <a:latin typeface="游ゴシック" panose="020B0400000000000000" pitchFamily="50" charset="-128"/>
                <a:ea typeface="游ゴシック" panose="020B0400000000000000" pitchFamily="50" charset="-128"/>
              </a:rPr>
              <a:t>５−１　クレジットカードの仕組み</a:t>
            </a:r>
            <a:endParaRPr lang="ja-JP" altLang="ja-JP" dirty="0">
              <a:solidFill>
                <a:srgbClr val="5B9BD5"/>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 xmlns:a16="http://schemas.microsoft.com/office/drawing/2014/main" id="{178FDAA4-2E12-4D47-9A2E-8399E0EADA07}"/>
              </a:ext>
            </a:extLst>
          </p:cNvPr>
          <p:cNvSpPr txBox="1"/>
          <p:nvPr/>
        </p:nvSpPr>
        <p:spPr>
          <a:xfrm>
            <a:off x="416088" y="895790"/>
            <a:ext cx="7311294" cy="400110"/>
          </a:xfrm>
          <a:prstGeom prst="rect">
            <a:avLst/>
          </a:prstGeom>
          <a:noFill/>
        </p:spPr>
        <p:txBody>
          <a:bodyPr wrap="square" rtlCol="0">
            <a:spAutoFit/>
          </a:bodyPr>
          <a:lstStyle/>
          <a:p>
            <a:r>
              <a:rPr kumimoji="1" lang="ja-JP" altLang="en-US" sz="2000" dirty="0">
                <a:latin typeface="+mn-ea"/>
              </a:rPr>
              <a:t>クレジットカードの利用にはメリットがあります。</a:t>
            </a:r>
          </a:p>
        </p:txBody>
      </p:sp>
      <p:sp>
        <p:nvSpPr>
          <p:cNvPr id="4" name="テキスト ボックス 3">
            <a:extLst>
              <a:ext uri="{FF2B5EF4-FFF2-40B4-BE49-F238E27FC236}">
                <a16:creationId xmlns="" xmlns:a16="http://schemas.microsoft.com/office/drawing/2014/main" id="{428B9DA7-DBA4-46A8-A105-25C411F10DDB}"/>
              </a:ext>
            </a:extLst>
          </p:cNvPr>
          <p:cNvSpPr txBox="1"/>
          <p:nvPr/>
        </p:nvSpPr>
        <p:spPr>
          <a:xfrm>
            <a:off x="416088" y="1413945"/>
            <a:ext cx="6008775" cy="1350498"/>
          </a:xfrm>
          <a:prstGeom prst="rect">
            <a:avLst/>
          </a:prstGeom>
          <a:noFill/>
        </p:spPr>
        <p:txBody>
          <a:bodyPr wrap="square" rtlCol="0">
            <a:spAutoFit/>
          </a:bodyPr>
          <a:lstStyle/>
          <a:p>
            <a:pPr>
              <a:lnSpc>
                <a:spcPct val="150000"/>
              </a:lnSpc>
            </a:pPr>
            <a:r>
              <a:rPr kumimoji="1" lang="ja-JP" altLang="en-US" sz="2000" b="1" dirty="0">
                <a:latin typeface="+mn-ea"/>
              </a:rPr>
              <a:t>①現金を持ち歩かずに済む</a:t>
            </a:r>
            <a:endParaRPr kumimoji="1" lang="en-US" altLang="ja-JP" sz="2000" dirty="0">
              <a:latin typeface="+mn-ea"/>
            </a:endParaRPr>
          </a:p>
          <a:p>
            <a:pPr>
              <a:lnSpc>
                <a:spcPct val="150000"/>
              </a:lnSpc>
            </a:pPr>
            <a:r>
              <a:rPr kumimoji="1" lang="ja-JP" altLang="en-US" sz="2000" dirty="0">
                <a:latin typeface="+mn-ea"/>
              </a:rPr>
              <a:t>　</a:t>
            </a:r>
            <a:r>
              <a:rPr kumimoji="1" lang="ja-JP" altLang="en-US" sz="1600" dirty="0">
                <a:latin typeface="+mn-ea"/>
              </a:rPr>
              <a:t>銀行のＡＴＭなどでお金を引き出す手間が</a:t>
            </a:r>
            <a:r>
              <a:rPr kumimoji="1" lang="ja-JP" altLang="en-US" sz="1600">
                <a:latin typeface="+mn-ea"/>
              </a:rPr>
              <a:t>省け、</a:t>
            </a:r>
            <a:endParaRPr kumimoji="1" lang="en-US" altLang="ja-JP" sz="1600" dirty="0">
              <a:latin typeface="+mn-ea"/>
            </a:endParaRPr>
          </a:p>
          <a:p>
            <a:pPr>
              <a:lnSpc>
                <a:spcPct val="150000"/>
              </a:lnSpc>
            </a:pPr>
            <a:r>
              <a:rPr kumimoji="1" lang="ja-JP" altLang="en-US" sz="1600">
                <a:latin typeface="+mn-ea"/>
              </a:rPr>
              <a:t>手数料</a:t>
            </a:r>
            <a:r>
              <a:rPr kumimoji="1" lang="ja-JP" altLang="en-US" sz="1600" dirty="0">
                <a:latin typeface="+mn-ea"/>
              </a:rPr>
              <a:t>がかからないほか、現金盗難のリスクも抑えられます。</a:t>
            </a:r>
          </a:p>
        </p:txBody>
      </p:sp>
      <p:sp>
        <p:nvSpPr>
          <p:cNvPr id="5" name="テキスト ボックス 4">
            <a:extLst>
              <a:ext uri="{FF2B5EF4-FFF2-40B4-BE49-F238E27FC236}">
                <a16:creationId xmlns="" xmlns:a16="http://schemas.microsoft.com/office/drawing/2014/main" id="{4FA8A550-C61B-4661-BCBB-19F1A4979631}"/>
              </a:ext>
            </a:extLst>
          </p:cNvPr>
          <p:cNvSpPr txBox="1"/>
          <p:nvPr/>
        </p:nvSpPr>
        <p:spPr>
          <a:xfrm>
            <a:off x="416088" y="2910058"/>
            <a:ext cx="7788112" cy="1719830"/>
          </a:xfrm>
          <a:prstGeom prst="rect">
            <a:avLst/>
          </a:prstGeom>
          <a:noFill/>
        </p:spPr>
        <p:txBody>
          <a:bodyPr wrap="square" rtlCol="0">
            <a:spAutoFit/>
          </a:bodyPr>
          <a:lstStyle/>
          <a:p>
            <a:pPr>
              <a:lnSpc>
                <a:spcPct val="150000"/>
              </a:lnSpc>
            </a:pPr>
            <a:r>
              <a:rPr kumimoji="1" lang="ja-JP" altLang="en-US" sz="2000" b="1" dirty="0">
                <a:latin typeface="+mn-ea"/>
              </a:rPr>
              <a:t>②ポイントが貯まる</a:t>
            </a:r>
            <a:endParaRPr kumimoji="1" lang="en-US" altLang="ja-JP" sz="2000" dirty="0">
              <a:latin typeface="+mn-ea"/>
            </a:endParaRPr>
          </a:p>
          <a:p>
            <a:pPr>
              <a:lnSpc>
                <a:spcPct val="150000"/>
              </a:lnSpc>
            </a:pPr>
            <a:r>
              <a:rPr kumimoji="1" lang="ja-JP" altLang="en-US" sz="2000" dirty="0">
                <a:latin typeface="+mn-ea"/>
              </a:rPr>
              <a:t>　</a:t>
            </a:r>
            <a:r>
              <a:rPr kumimoji="1" lang="ja-JP" altLang="en-US" sz="1600" dirty="0">
                <a:latin typeface="+mn-ea"/>
              </a:rPr>
              <a:t>クレジットカードを使うと、利用額に</a:t>
            </a:r>
            <a:r>
              <a:rPr kumimoji="1" lang="ja-JP" altLang="en-US" sz="1600">
                <a:latin typeface="+mn-ea"/>
              </a:rPr>
              <a:t>応じてポイント</a:t>
            </a:r>
            <a:endParaRPr kumimoji="1" lang="en-US" altLang="ja-JP" sz="1600" dirty="0">
              <a:latin typeface="+mn-ea"/>
            </a:endParaRPr>
          </a:p>
          <a:p>
            <a:pPr>
              <a:lnSpc>
                <a:spcPct val="150000"/>
              </a:lnSpc>
            </a:pPr>
            <a:r>
              <a:rPr kumimoji="1" lang="ja-JP" altLang="en-US" sz="1600">
                <a:latin typeface="+mn-ea"/>
              </a:rPr>
              <a:t>を</a:t>
            </a:r>
            <a:r>
              <a:rPr kumimoji="1" lang="ja-JP" altLang="en-US" sz="1600" dirty="0">
                <a:latin typeface="+mn-ea"/>
              </a:rPr>
              <a:t>獲得できます。現金で同じ金額を支払う場合</a:t>
            </a:r>
            <a:r>
              <a:rPr kumimoji="1" lang="ja-JP" altLang="en-US" sz="1600">
                <a:latin typeface="+mn-ea"/>
              </a:rPr>
              <a:t>と比べて</a:t>
            </a:r>
            <a:endParaRPr kumimoji="1" lang="en-US" altLang="ja-JP" sz="1600" dirty="0">
              <a:latin typeface="+mn-ea"/>
            </a:endParaRPr>
          </a:p>
          <a:p>
            <a:pPr>
              <a:lnSpc>
                <a:spcPct val="150000"/>
              </a:lnSpc>
            </a:pPr>
            <a:r>
              <a:rPr kumimoji="1" lang="ja-JP" altLang="en-US" sz="1600">
                <a:latin typeface="+mn-ea"/>
              </a:rPr>
              <a:t>お得</a:t>
            </a:r>
            <a:r>
              <a:rPr kumimoji="1" lang="ja-JP" altLang="en-US" sz="1600" dirty="0">
                <a:latin typeface="+mn-ea"/>
              </a:rPr>
              <a:t>になります。</a:t>
            </a:r>
            <a:endParaRPr kumimoji="1" lang="en-US" altLang="ja-JP" sz="1600" dirty="0">
              <a:latin typeface="+mn-ea"/>
            </a:endParaRPr>
          </a:p>
        </p:txBody>
      </p:sp>
      <p:sp>
        <p:nvSpPr>
          <p:cNvPr id="6" name="テキスト ボックス 5">
            <a:extLst>
              <a:ext uri="{FF2B5EF4-FFF2-40B4-BE49-F238E27FC236}">
                <a16:creationId xmlns="" xmlns:a16="http://schemas.microsoft.com/office/drawing/2014/main" id="{35293232-78F5-43A7-9D08-B82E9629676B}"/>
              </a:ext>
            </a:extLst>
          </p:cNvPr>
          <p:cNvSpPr txBox="1"/>
          <p:nvPr/>
        </p:nvSpPr>
        <p:spPr>
          <a:xfrm>
            <a:off x="416087" y="4617037"/>
            <a:ext cx="7574361" cy="1719830"/>
          </a:xfrm>
          <a:prstGeom prst="rect">
            <a:avLst/>
          </a:prstGeom>
          <a:noFill/>
        </p:spPr>
        <p:txBody>
          <a:bodyPr wrap="square" rtlCol="0">
            <a:spAutoFit/>
          </a:bodyPr>
          <a:lstStyle/>
          <a:p>
            <a:pPr>
              <a:lnSpc>
                <a:spcPct val="150000"/>
              </a:lnSpc>
            </a:pPr>
            <a:r>
              <a:rPr kumimoji="1" lang="ja-JP" altLang="en-US" sz="2000" b="1" dirty="0">
                <a:latin typeface="+mn-ea"/>
              </a:rPr>
              <a:t>③分割で支払いができる</a:t>
            </a:r>
            <a:endParaRPr kumimoji="1" lang="en-US" altLang="ja-JP" sz="2000" dirty="0">
              <a:latin typeface="+mn-ea"/>
            </a:endParaRPr>
          </a:p>
          <a:p>
            <a:pPr>
              <a:lnSpc>
                <a:spcPct val="150000"/>
              </a:lnSpc>
            </a:pPr>
            <a:r>
              <a:rPr kumimoji="1" lang="ja-JP" altLang="en-US" sz="2000" dirty="0">
                <a:latin typeface="+mn-ea"/>
              </a:rPr>
              <a:t>　</a:t>
            </a:r>
            <a:r>
              <a:rPr kumimoji="1" lang="ja-JP" altLang="en-US" sz="1600" dirty="0">
                <a:latin typeface="+mn-ea"/>
              </a:rPr>
              <a:t>一括で支払いができない場合など、分割払いを設定することができます。分割回数によっては、手数料が発生し、返済総額が増えてしまうことに留意が必要です。</a:t>
            </a:r>
          </a:p>
        </p:txBody>
      </p:sp>
      <p:pic>
        <p:nvPicPr>
          <p:cNvPr id="8" name="図 7">
            <a:extLst>
              <a:ext uri="{FF2B5EF4-FFF2-40B4-BE49-F238E27FC236}">
                <a16:creationId xmlns="" xmlns:a16="http://schemas.microsoft.com/office/drawing/2014/main" id="{3C09DD44-ED50-FD4B-8268-8E038E1C4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6777" y="1102473"/>
            <a:ext cx="2051135" cy="2509034"/>
          </a:xfrm>
          <a:prstGeom prst="rect">
            <a:avLst/>
          </a:prstGeom>
        </p:spPr>
      </p:pic>
      <p:pic>
        <p:nvPicPr>
          <p:cNvPr id="10" name="図 9">
            <a:extLst>
              <a:ext uri="{FF2B5EF4-FFF2-40B4-BE49-F238E27FC236}">
                <a16:creationId xmlns="" xmlns:a16="http://schemas.microsoft.com/office/drawing/2014/main" id="{BC6CE8B4-990E-214E-9344-6A6C8BDF9F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0186" y="2824607"/>
            <a:ext cx="2039227" cy="1661970"/>
          </a:xfrm>
          <a:prstGeom prst="rect">
            <a:avLst/>
          </a:prstGeom>
        </p:spPr>
      </p:pic>
    </p:spTree>
    <p:extLst>
      <p:ext uri="{BB962C8B-B14F-4D97-AF65-F5344CB8AC3E}">
        <p14:creationId xmlns:p14="http://schemas.microsoft.com/office/powerpoint/2010/main" val="348565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409222" y="5757333"/>
            <a:ext cx="5707945" cy="924278"/>
          </a:xfrm>
          <a:prstGeom prst="roundRect">
            <a:avLst/>
          </a:prstGeom>
          <a:noFill/>
          <a:ln w="28575" cmpd="sng">
            <a:solidFill>
              <a:schemeClr val="accent2"/>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409222" y="4409722"/>
            <a:ext cx="5707945" cy="924278"/>
          </a:xfrm>
          <a:prstGeom prst="roundRect">
            <a:avLst/>
          </a:prstGeom>
          <a:noFill/>
          <a:ln w="28575" cmpd="sng">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5B9BD5"/>
                </a:solidFill>
                <a:latin typeface="游ゴシック" panose="020B0400000000000000" pitchFamily="50" charset="-128"/>
                <a:ea typeface="游ゴシック" panose="020B0400000000000000" pitchFamily="50" charset="-128"/>
              </a:rPr>
              <a:t>５−１　クレジットカードの仕組み</a:t>
            </a:r>
          </a:p>
        </p:txBody>
      </p:sp>
      <p:sp>
        <p:nvSpPr>
          <p:cNvPr id="40" name="テキスト ボックス 39">
            <a:extLst>
              <a:ext uri="{FF2B5EF4-FFF2-40B4-BE49-F238E27FC236}">
                <a16:creationId xmlns="" xmlns:a16="http://schemas.microsoft.com/office/drawing/2014/main" id="{125DBB31-74BC-49CD-A90D-88B123F7045C}"/>
              </a:ext>
            </a:extLst>
          </p:cNvPr>
          <p:cNvSpPr txBox="1"/>
          <p:nvPr/>
        </p:nvSpPr>
        <p:spPr>
          <a:xfrm>
            <a:off x="589593" y="4070681"/>
            <a:ext cx="2648905" cy="470731"/>
          </a:xfrm>
          <a:prstGeom prst="rect">
            <a:avLst/>
          </a:prstGeom>
          <a:solidFill>
            <a:schemeClr val="bg1"/>
          </a:solidFill>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pPr algn="l"/>
            <a:r>
              <a:rPr lang="ja-JP" altLang="ja-JP" sz="3200" b="1" dirty="0">
                <a:solidFill>
                  <a:schemeClr val="accent5"/>
                </a:solidFill>
                <a:latin typeface="游ゴシック" panose="020B0400000000000000" pitchFamily="50" charset="-128"/>
                <a:ea typeface="游ゴシック" panose="020B0400000000000000" pitchFamily="50" charset="-128"/>
              </a:rPr>
              <a:t>ショッピング</a:t>
            </a:r>
          </a:p>
        </p:txBody>
      </p:sp>
      <p:sp>
        <p:nvSpPr>
          <p:cNvPr id="41" name="テキスト ボックス 40">
            <a:extLst>
              <a:ext uri="{FF2B5EF4-FFF2-40B4-BE49-F238E27FC236}">
                <a16:creationId xmlns="" xmlns:a16="http://schemas.microsoft.com/office/drawing/2014/main" id="{7A8C6871-15B6-4800-A54A-4681A6B4D1C6}"/>
              </a:ext>
            </a:extLst>
          </p:cNvPr>
          <p:cNvSpPr txBox="1"/>
          <p:nvPr/>
        </p:nvSpPr>
        <p:spPr>
          <a:xfrm>
            <a:off x="589593" y="5353307"/>
            <a:ext cx="2719460" cy="821541"/>
          </a:xfrm>
          <a:prstGeom prst="rect">
            <a:avLst/>
          </a:prstGeom>
          <a:solidFill>
            <a:srgbClr val="FFFFFF"/>
          </a:solidFill>
        </p:spPr>
        <p:txBody>
          <a:bodyPr vert="horz" wrap="none" lIns="91440" tIns="45720" rIns="91440" bIns="45720" rtlCol="0" anchor="ctr" anchorCtr="0">
            <a:noAutofit/>
          </a:bodyPr>
          <a:lstStyle>
            <a:defPPr>
              <a:defRPr lang="en-US"/>
            </a:defPPr>
            <a:lvl1pPr algn="ct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pPr algn="l"/>
            <a:r>
              <a:rPr lang="ja-JP" altLang="ja-JP" sz="3200" b="1" dirty="0">
                <a:solidFill>
                  <a:schemeClr val="accent2"/>
                </a:solidFill>
                <a:latin typeface="游ゴシック" panose="020B0400000000000000" pitchFamily="50" charset="-128"/>
                <a:ea typeface="游ゴシック" panose="020B0400000000000000" pitchFamily="50" charset="-128"/>
              </a:rPr>
              <a:t>キャッシング</a:t>
            </a:r>
          </a:p>
        </p:txBody>
      </p:sp>
      <p:pic>
        <p:nvPicPr>
          <p:cNvPr id="8" name="図 7" descr="internet_mobile_kessa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97508">
            <a:off x="6406523" y="4291076"/>
            <a:ext cx="2419089" cy="2533078"/>
          </a:xfrm>
          <a:prstGeom prst="rect">
            <a:avLst/>
          </a:prstGeom>
        </p:spPr>
      </p:pic>
      <p:sp>
        <p:nvSpPr>
          <p:cNvPr id="2" name="正方形/長方形 1"/>
          <p:cNvSpPr/>
          <p:nvPr/>
        </p:nvSpPr>
        <p:spPr>
          <a:xfrm>
            <a:off x="225777" y="1059725"/>
            <a:ext cx="1961445" cy="400110"/>
          </a:xfrm>
          <a:prstGeom prst="rect">
            <a:avLst/>
          </a:prstGeom>
          <a:noFill/>
          <a:ln>
            <a:solidFill>
              <a:srgbClr val="FF0000"/>
            </a:solidFill>
          </a:ln>
        </p:spPr>
        <p:txBody>
          <a:bodyPr wrap="square">
            <a:spAutoFit/>
          </a:bodyPr>
          <a:lstStyle/>
          <a:p>
            <a:r>
              <a:rPr kumimoji="1" lang="ja-JP" altLang="en-US" sz="2000" b="1" dirty="0">
                <a:solidFill>
                  <a:srgbClr val="FF0000"/>
                </a:solidFill>
              </a:rPr>
              <a:t>お金を借りる</a:t>
            </a:r>
            <a:endParaRPr lang="ja-JP" altLang="en-US" sz="2000" dirty="0">
              <a:solidFill>
                <a:srgbClr val="FF0000"/>
              </a:solidFill>
            </a:endParaRPr>
          </a:p>
        </p:txBody>
      </p:sp>
      <p:sp>
        <p:nvSpPr>
          <p:cNvPr id="5" name="雲形吹き出し 4"/>
          <p:cNvSpPr/>
          <p:nvPr/>
        </p:nvSpPr>
        <p:spPr>
          <a:xfrm>
            <a:off x="2793999" y="1411111"/>
            <a:ext cx="4961851" cy="2342444"/>
          </a:xfrm>
          <a:prstGeom prst="cloudCallout">
            <a:avLst>
              <a:gd name="adj1" fmla="val -67817"/>
              <a:gd name="adj2" fmla="val -14656"/>
            </a:avLst>
          </a:prstGeom>
          <a:noFill/>
          <a:ln w="38100" cmpd="sng">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244751" y="1797945"/>
            <a:ext cx="1920155" cy="307777"/>
          </a:xfrm>
          <a:prstGeom prst="rect">
            <a:avLst/>
          </a:prstGeom>
        </p:spPr>
        <p:txBody>
          <a:bodyPr wrap="none">
            <a:spAutoFit/>
          </a:bodyPr>
          <a:lstStyle/>
          <a:p>
            <a:r>
              <a:rPr kumimoji="1" lang="ja-JP" altLang="en-US" sz="1400" dirty="0"/>
              <a:t>カードを使う前には</a:t>
            </a:r>
            <a:r>
              <a:rPr kumimoji="1" lang="en-US" altLang="ja-JP" sz="1400" dirty="0"/>
              <a:t>…</a:t>
            </a:r>
            <a:endParaRPr lang="ja-JP" altLang="en-US" sz="1400" dirty="0"/>
          </a:p>
        </p:txBody>
      </p:sp>
      <p:sp>
        <p:nvSpPr>
          <p:cNvPr id="9" name="正方形/長方形 8"/>
          <p:cNvSpPr/>
          <p:nvPr/>
        </p:nvSpPr>
        <p:spPr>
          <a:xfrm>
            <a:off x="688373" y="6158278"/>
            <a:ext cx="2492990" cy="369332"/>
          </a:xfrm>
          <a:prstGeom prst="rect">
            <a:avLst/>
          </a:prstGeom>
        </p:spPr>
        <p:txBody>
          <a:bodyPr wrap="none">
            <a:spAutoFit/>
          </a:bodyPr>
          <a:lstStyle/>
          <a:p>
            <a:r>
              <a:rPr lang="ja-JP" altLang="ja-JP" dirty="0">
                <a:solidFill>
                  <a:schemeClr val="accent2"/>
                </a:solidFill>
                <a:latin typeface="游ゴシック" panose="020B0400000000000000" pitchFamily="50" charset="-128"/>
                <a:ea typeface="游ゴシック" panose="020B0400000000000000" pitchFamily="50" charset="-128"/>
              </a:rPr>
              <a:t>カードローン（返済）</a:t>
            </a:r>
          </a:p>
        </p:txBody>
      </p:sp>
      <p:sp>
        <p:nvSpPr>
          <p:cNvPr id="10" name="正方形/長方形 9"/>
          <p:cNvSpPr/>
          <p:nvPr/>
        </p:nvSpPr>
        <p:spPr>
          <a:xfrm>
            <a:off x="540206" y="4714502"/>
            <a:ext cx="6180667" cy="369332"/>
          </a:xfrm>
          <a:prstGeom prst="rect">
            <a:avLst/>
          </a:prstGeom>
        </p:spPr>
        <p:txBody>
          <a:bodyPr wrap="square">
            <a:spAutoFit/>
          </a:bodyPr>
          <a:lstStyle/>
          <a:p>
            <a:r>
              <a:rPr lang="ja-JP" altLang="ja-JP" dirty="0">
                <a:solidFill>
                  <a:srgbClr val="2E75B6"/>
                </a:solidFill>
                <a:latin typeface="游ゴシック" panose="020B0400000000000000" pitchFamily="50" charset="-128"/>
                <a:ea typeface="游ゴシック" panose="020B0400000000000000" pitchFamily="50" charset="-128"/>
              </a:rPr>
              <a:t>買い物時の支払い（後払い＝カード会社の立替払い）</a:t>
            </a:r>
          </a:p>
        </p:txBody>
      </p:sp>
      <p:pic>
        <p:nvPicPr>
          <p:cNvPr id="12" name="図 11" descr="money_500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9599" y="2032000"/>
            <a:ext cx="1684178" cy="805037"/>
          </a:xfrm>
          <a:prstGeom prst="rect">
            <a:avLst/>
          </a:prstGeom>
        </p:spPr>
      </p:pic>
      <p:pic>
        <p:nvPicPr>
          <p:cNvPr id="28" name="図 27" descr="auction_shopp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208" y="1983681"/>
            <a:ext cx="1888488" cy="1888488"/>
          </a:xfrm>
          <a:prstGeom prst="rect">
            <a:avLst/>
          </a:prstGeom>
        </p:spPr>
      </p:pic>
      <p:sp>
        <p:nvSpPr>
          <p:cNvPr id="3" name="正方形/長方形 2"/>
          <p:cNvSpPr/>
          <p:nvPr/>
        </p:nvSpPr>
        <p:spPr>
          <a:xfrm>
            <a:off x="3367838" y="2284778"/>
            <a:ext cx="3262432" cy="461665"/>
          </a:xfrm>
          <a:prstGeom prst="rect">
            <a:avLst/>
          </a:prstGeom>
        </p:spPr>
        <p:txBody>
          <a:bodyPr wrap="none">
            <a:spAutoFit/>
          </a:bodyPr>
          <a:lstStyle/>
          <a:p>
            <a:r>
              <a:rPr kumimoji="1" lang="ja-JP" altLang="en-US" sz="2400" b="1" dirty="0"/>
              <a:t>借りたお金を返せるか</a:t>
            </a:r>
            <a:endParaRPr lang="ja-JP" altLang="en-US" sz="2400" b="1" dirty="0"/>
          </a:p>
        </p:txBody>
      </p:sp>
      <p:pic>
        <p:nvPicPr>
          <p:cNvPr id="33" name="図 32" descr="money_1000.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23505">
            <a:off x="7341093" y="2524619"/>
            <a:ext cx="1777644" cy="835493"/>
          </a:xfrm>
          <a:prstGeom prst="rect">
            <a:avLst/>
          </a:prstGeom>
        </p:spPr>
      </p:pic>
      <p:pic>
        <p:nvPicPr>
          <p:cNvPr id="25" name="図 24" descr="calender_himekuri.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93274">
            <a:off x="6634616" y="94014"/>
            <a:ext cx="2298735" cy="2155064"/>
          </a:xfrm>
          <a:prstGeom prst="rect">
            <a:avLst/>
          </a:prstGeom>
        </p:spPr>
      </p:pic>
      <p:sp>
        <p:nvSpPr>
          <p:cNvPr id="26" name="正方形/長方形 25"/>
          <p:cNvSpPr/>
          <p:nvPr/>
        </p:nvSpPr>
        <p:spPr>
          <a:xfrm>
            <a:off x="1892278" y="753722"/>
            <a:ext cx="2492990" cy="707886"/>
          </a:xfrm>
          <a:prstGeom prst="rect">
            <a:avLst/>
          </a:prstGeom>
          <a:solidFill>
            <a:srgbClr val="FF0000"/>
          </a:solidFill>
        </p:spPr>
        <p:txBody>
          <a:bodyPr wrap="none">
            <a:spAutoFit/>
          </a:bodyPr>
          <a:lstStyle/>
          <a:p>
            <a:r>
              <a:rPr kumimoji="1" lang="ja-JP" altLang="en-US" sz="4000" b="1" dirty="0">
                <a:solidFill>
                  <a:srgbClr val="FFFFFF"/>
                </a:solidFill>
              </a:rPr>
              <a:t>借金</a:t>
            </a:r>
            <a:r>
              <a:rPr kumimoji="1" lang="ja-JP" altLang="en-US" sz="2000" b="1" dirty="0">
                <a:solidFill>
                  <a:srgbClr val="FFFFFF"/>
                </a:solidFill>
              </a:rPr>
              <a:t>をすること</a:t>
            </a:r>
            <a:endParaRPr lang="ja-JP" altLang="en-US" sz="2000" dirty="0">
              <a:solidFill>
                <a:srgbClr val="FFFFFF"/>
              </a:solidFill>
            </a:endParaRPr>
          </a:p>
        </p:txBody>
      </p:sp>
      <p:pic>
        <p:nvPicPr>
          <p:cNvPr id="13" name="図 12" descr="money_1000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23021">
            <a:off x="6909778" y="3259665"/>
            <a:ext cx="2139185" cy="1005417"/>
          </a:xfrm>
          <a:prstGeom prst="rect">
            <a:avLst/>
          </a:prstGeom>
        </p:spPr>
      </p:pic>
    </p:spTree>
    <p:extLst>
      <p:ext uri="{BB962C8B-B14F-4D97-AF65-F5344CB8AC3E}">
        <p14:creationId xmlns:p14="http://schemas.microsoft.com/office/powerpoint/2010/main" val="1154823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465668" y="1410526"/>
            <a:ext cx="8389056" cy="5380140"/>
            <a:chOff x="4532688" y="1145893"/>
            <a:chExt cx="4551532" cy="3344681"/>
          </a:xfrm>
        </p:grpSpPr>
        <p:cxnSp>
          <p:nvCxnSpPr>
            <p:cNvPr id="5" name="直線矢印コネクタ 4"/>
            <p:cNvCxnSpPr/>
            <p:nvPr/>
          </p:nvCxnSpPr>
          <p:spPr>
            <a:xfrm flipH="1">
              <a:off x="5731712" y="4279810"/>
              <a:ext cx="193204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H="1">
              <a:off x="5625337" y="3410471"/>
              <a:ext cx="386548" cy="284769"/>
            </a:xfrm>
            <a:prstGeom prst="straightConnector1">
              <a:avLst/>
            </a:prstGeom>
            <a:ln w="38100">
              <a:solidFill>
                <a:srgbClr val="18B8CE"/>
              </a:solidFill>
              <a:tailEnd type="triangle"/>
            </a:ln>
          </p:spPr>
          <p:style>
            <a:lnRef idx="1">
              <a:schemeClr val="accent1"/>
            </a:lnRef>
            <a:fillRef idx="0">
              <a:schemeClr val="accent1"/>
            </a:fillRef>
            <a:effectRef idx="0">
              <a:schemeClr val="accent1"/>
            </a:effectRef>
            <a:fontRef idx="minor">
              <a:schemeClr val="tx1"/>
            </a:fontRef>
          </p:style>
        </p:cxnSp>
        <p:sp>
          <p:nvSpPr>
            <p:cNvPr id="7" name="楕円 76"/>
            <p:cNvSpPr/>
            <p:nvPr/>
          </p:nvSpPr>
          <p:spPr>
            <a:xfrm>
              <a:off x="5656154" y="3234984"/>
              <a:ext cx="298921" cy="290795"/>
            </a:xfrm>
            <a:prstGeom prst="ellipse">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４</a:t>
              </a:r>
            </a:p>
          </p:txBody>
        </p:sp>
        <p:grpSp>
          <p:nvGrpSpPr>
            <p:cNvPr id="8" name="グループ化 7"/>
            <p:cNvGrpSpPr/>
            <p:nvPr/>
          </p:nvGrpSpPr>
          <p:grpSpPr>
            <a:xfrm>
              <a:off x="4532688" y="1145893"/>
              <a:ext cx="4551532" cy="3344681"/>
              <a:chOff x="4532688" y="1145893"/>
              <a:chExt cx="4551532" cy="3344681"/>
            </a:xfrm>
          </p:grpSpPr>
          <p:pic>
            <p:nvPicPr>
              <p:cNvPr id="9" name="図 8"/>
              <p:cNvPicPr>
                <a:picLocks noChangeAspect="1"/>
              </p:cNvPicPr>
              <p:nvPr/>
            </p:nvPicPr>
            <p:blipFill>
              <a:blip r:embed="rId3"/>
              <a:stretch>
                <a:fillRect/>
              </a:stretch>
            </p:blipFill>
            <p:spPr>
              <a:xfrm>
                <a:off x="6053953" y="1145893"/>
                <a:ext cx="1276793" cy="882517"/>
              </a:xfrm>
              <a:prstGeom prst="rect">
                <a:avLst/>
              </a:prstGeom>
            </p:spPr>
          </p:pic>
          <p:pic>
            <p:nvPicPr>
              <p:cNvPr id="10" name="図 9"/>
              <p:cNvPicPr>
                <a:picLocks noChangeAspect="1"/>
              </p:cNvPicPr>
              <p:nvPr/>
            </p:nvPicPr>
            <p:blipFill>
              <a:blip r:embed="rId4"/>
              <a:stretch>
                <a:fillRect/>
              </a:stretch>
            </p:blipFill>
            <p:spPr>
              <a:xfrm>
                <a:off x="6047049" y="2478297"/>
                <a:ext cx="1494340" cy="945718"/>
              </a:xfrm>
              <a:prstGeom prst="rect">
                <a:avLst/>
              </a:prstGeom>
            </p:spPr>
          </p:pic>
          <p:pic>
            <p:nvPicPr>
              <p:cNvPr id="11" name="図 10"/>
              <p:cNvPicPr>
                <a:picLocks noChangeAspect="1"/>
              </p:cNvPicPr>
              <p:nvPr/>
            </p:nvPicPr>
            <p:blipFill>
              <a:blip r:embed="rId5"/>
              <a:stretch>
                <a:fillRect/>
              </a:stretch>
            </p:blipFill>
            <p:spPr>
              <a:xfrm>
                <a:off x="4561270" y="3380982"/>
                <a:ext cx="1089405" cy="880406"/>
              </a:xfrm>
              <a:prstGeom prst="rect">
                <a:avLst/>
              </a:prstGeom>
            </p:spPr>
          </p:pic>
          <p:pic>
            <p:nvPicPr>
              <p:cNvPr id="12" name="図 11"/>
              <p:cNvPicPr>
                <a:picLocks noChangeAspect="1"/>
              </p:cNvPicPr>
              <p:nvPr/>
            </p:nvPicPr>
            <p:blipFill>
              <a:blip r:embed="rId6"/>
              <a:stretch>
                <a:fillRect/>
              </a:stretch>
            </p:blipFill>
            <p:spPr>
              <a:xfrm>
                <a:off x="7970713" y="3511606"/>
                <a:ext cx="893469" cy="749782"/>
              </a:xfrm>
              <a:prstGeom prst="rect">
                <a:avLst/>
              </a:prstGeom>
            </p:spPr>
          </p:pic>
          <p:cxnSp>
            <p:nvCxnSpPr>
              <p:cNvPr id="13" name="直線矢印コネクタ 12"/>
              <p:cNvCxnSpPr/>
              <p:nvPr/>
            </p:nvCxnSpPr>
            <p:spPr>
              <a:xfrm flipV="1">
                <a:off x="5291277" y="2038921"/>
                <a:ext cx="830553" cy="1314992"/>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5755775" y="4181156"/>
                <a:ext cx="1932047" cy="3693"/>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7464279" y="2050997"/>
                <a:ext cx="956805" cy="1389507"/>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5169776" y="2034542"/>
                <a:ext cx="831399" cy="1327342"/>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7300096" y="2008958"/>
                <a:ext cx="1009818" cy="1483504"/>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6711288" y="2257034"/>
                <a:ext cx="0" cy="341583"/>
              </a:xfrm>
              <a:prstGeom prst="straightConnector1">
                <a:avLst/>
              </a:prstGeom>
              <a:ln w="38100">
                <a:solidFill>
                  <a:srgbClr val="18B8CE"/>
                </a:solidFill>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7849208" y="4135150"/>
                <a:ext cx="1235012" cy="24872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販売店</a:t>
                </a:r>
                <a:r>
                  <a:rPr lang="en-US" altLang="ja-JP" sz="1200" b="1" dirty="0">
                    <a:latin typeface="HG丸ｺﾞｼｯｸM-PRO" panose="020F0600000000000000" pitchFamily="50" charset="-128"/>
                    <a:ea typeface="HG丸ｺﾞｼｯｸM-PRO" panose="020F0600000000000000" pitchFamily="50" charset="-128"/>
                  </a:rPr>
                  <a:t>(</a:t>
                </a:r>
                <a:r>
                  <a:rPr lang="ja-JP" altLang="en-US" sz="1200" b="1" dirty="0">
                    <a:latin typeface="HG丸ｺﾞｼｯｸM-PRO" panose="020F0600000000000000" pitchFamily="50" charset="-128"/>
                    <a:ea typeface="HG丸ｺﾞｼｯｸM-PRO" panose="020F0600000000000000" pitchFamily="50" charset="-128"/>
                  </a:rPr>
                  <a:t>加盟店</a:t>
                </a:r>
                <a:r>
                  <a:rPr lang="en-US" altLang="ja-JP" sz="1200" b="1" dirty="0">
                    <a:latin typeface="HG丸ｺﾞｼｯｸM-PRO" panose="020F0600000000000000" pitchFamily="50" charset="-128"/>
                    <a:ea typeface="HG丸ｺﾞｼｯｸM-PRO" panose="020F0600000000000000" pitchFamily="50" charset="-128"/>
                  </a:rPr>
                  <a:t>)</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4532688" y="4127395"/>
                <a:ext cx="1156138" cy="24699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カード会社</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6143958" y="1933589"/>
                <a:ext cx="1156138" cy="24699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latin typeface="HG丸ｺﾞｼｯｸM-PRO" panose="020F0600000000000000" pitchFamily="50" charset="-128"/>
                    <a:ea typeface="HG丸ｺﾞｼｯｸM-PRO" panose="020F0600000000000000" pitchFamily="50" charset="-128"/>
                  </a:rPr>
                  <a:t>消費者</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6174608" y="3336519"/>
                <a:ext cx="1156138" cy="24699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b="1" dirty="0">
                    <a:latin typeface="HG丸ｺﾞｼｯｸM-PRO" panose="020F0600000000000000" pitchFamily="50" charset="-128"/>
                    <a:ea typeface="HG丸ｺﾞｼｯｸM-PRO" panose="020F0600000000000000" pitchFamily="50" charset="-128"/>
                  </a:rPr>
                  <a:t>銀行</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4957109" y="2123700"/>
                <a:ext cx="423319" cy="1072180"/>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rtlCol="0" anchor="ctr"/>
              <a:lstStyle/>
              <a:p>
                <a:r>
                  <a:rPr lang="ja-JP" altLang="en-US" sz="1200" dirty="0">
                    <a:latin typeface="HG丸ｺﾞｼｯｸM-PRO" panose="020F0600000000000000" pitchFamily="50" charset="-128"/>
                    <a:ea typeface="HG丸ｺﾞｼｯｸM-PRO" panose="020F0600000000000000" pitchFamily="50" charset="-128"/>
                  </a:rPr>
                  <a:t>クレジット</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契約の申込み</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a:off x="7775276" y="1145894"/>
                <a:ext cx="665425" cy="1683896"/>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rtlCol="0" anchor="ctr"/>
              <a:lstStyle/>
              <a:p>
                <a:r>
                  <a:rPr lang="ja-JP" altLang="en-US" sz="1200" dirty="0">
                    <a:latin typeface="HG丸ｺﾞｼｯｸM-PRO" panose="020F0600000000000000" pitchFamily="50" charset="-128"/>
                    <a:ea typeface="HG丸ｺﾞｼｯｸM-PRO" panose="020F0600000000000000" pitchFamily="50" charset="-128"/>
                  </a:rPr>
                  <a:t>クレジットカード暗唱番号の入力またはサイン</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25" name="正方形/長方形 24"/>
              <p:cNvSpPr/>
              <p:nvPr/>
            </p:nvSpPr>
            <p:spPr>
              <a:xfrm>
                <a:off x="5720917" y="2578165"/>
                <a:ext cx="423319" cy="604872"/>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rtlCol="0" anchor="ctr"/>
              <a:lstStyle/>
              <a:p>
                <a:r>
                  <a:rPr lang="ja-JP" altLang="en-US" sz="1200" dirty="0">
                    <a:latin typeface="HG丸ｺﾞｼｯｸM-PRO" panose="020F0600000000000000" pitchFamily="50" charset="-128"/>
                    <a:ea typeface="HG丸ｺﾞｼｯｸM-PRO" panose="020F0600000000000000" pitchFamily="50" charset="-128"/>
                  </a:rPr>
                  <a:t>カード</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発行</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7499083" y="2825186"/>
                <a:ext cx="423319" cy="604872"/>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rtlCol="0" anchor="ctr"/>
              <a:lstStyle/>
              <a:p>
                <a:r>
                  <a:rPr lang="ja-JP" altLang="en-US" sz="1200" dirty="0">
                    <a:latin typeface="HG丸ｺﾞｼｯｸM-PRO" panose="020F0600000000000000" pitchFamily="50" charset="-128"/>
                    <a:ea typeface="HG丸ｺﾞｼｯｸM-PRO" panose="020F0600000000000000" pitchFamily="50" charset="-128"/>
                  </a:rPr>
                  <a:t>商品の</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引渡し</a:t>
                </a:r>
                <a:endParaRPr lang="en-US" altLang="ja-JP" sz="1200" dirty="0">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5674059" y="3549285"/>
                <a:ext cx="1528129" cy="33152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latin typeface="HG丸ｺﾞｼｯｸM-PRO" panose="020F0600000000000000" pitchFamily="50" charset="-128"/>
                    <a:ea typeface="HG丸ｺﾞｼｯｸM-PRO" panose="020F0600000000000000" pitchFamily="50" charset="-128"/>
                  </a:rPr>
                  <a:t>消費者の預金口座から</a:t>
                </a:r>
                <a:endParaRPr kumimoji="1" lang="en-US" altLang="ja-JP" sz="1000" dirty="0">
                  <a:latin typeface="HG丸ｺﾞｼｯｸM-PRO" panose="020F0600000000000000" pitchFamily="50" charset="-128"/>
                  <a:ea typeface="HG丸ｺﾞｼｯｸM-PRO" panose="020F0600000000000000" pitchFamily="50" charset="-128"/>
                </a:endParaRPr>
              </a:p>
              <a:p>
                <a:pPr algn="ctr"/>
                <a:r>
                  <a:rPr lang="ja-JP" altLang="en-US" sz="1000" dirty="0">
                    <a:latin typeface="HG丸ｺﾞｼｯｸM-PRO" panose="020F0600000000000000" pitchFamily="50" charset="-128"/>
                    <a:ea typeface="HG丸ｺﾞｼｯｸM-PRO" panose="020F0600000000000000" pitchFamily="50" charset="-128"/>
                  </a:rPr>
                  <a:t>立替代金の自動引落し</a:t>
                </a:r>
                <a:endParaRPr kumimoji="1" lang="en-US" altLang="ja-JP" sz="1000" dirty="0">
                  <a:latin typeface="HG丸ｺﾞｼｯｸM-PRO" panose="020F0600000000000000" pitchFamily="50" charset="-128"/>
                  <a:ea typeface="HG丸ｺﾞｼｯｸM-PRO" panose="020F0600000000000000" pitchFamily="50" charset="-128"/>
                </a:endParaRPr>
              </a:p>
            </p:txBody>
          </p:sp>
          <p:sp>
            <p:nvSpPr>
              <p:cNvPr id="28" name="正方形/長方形 27"/>
              <p:cNvSpPr/>
              <p:nvPr/>
            </p:nvSpPr>
            <p:spPr>
              <a:xfrm>
                <a:off x="6157567" y="3922266"/>
                <a:ext cx="983724" cy="28037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代金立替払</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5723859" y="4267226"/>
                <a:ext cx="1995877" cy="2233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latin typeface="HG丸ｺﾞｼｯｸM-PRO" panose="020F0600000000000000" pitchFamily="50" charset="-128"/>
                    <a:ea typeface="HG丸ｺﾞｼｯｸM-PRO" panose="020F0600000000000000" pitchFamily="50" charset="-128"/>
                  </a:rPr>
                  <a:t>売上げに応じた手数料</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30" name="楕円 73"/>
              <p:cNvSpPr/>
              <p:nvPr/>
            </p:nvSpPr>
            <p:spPr>
              <a:xfrm>
                <a:off x="5403365" y="2687675"/>
                <a:ext cx="298921" cy="290795"/>
              </a:xfrm>
              <a:prstGeom prst="ellipse">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１</a:t>
                </a:r>
              </a:p>
            </p:txBody>
          </p:sp>
          <p:sp>
            <p:nvSpPr>
              <p:cNvPr id="31" name="楕円 74"/>
              <p:cNvSpPr/>
              <p:nvPr/>
            </p:nvSpPr>
            <p:spPr>
              <a:xfrm>
                <a:off x="7644885" y="2514393"/>
                <a:ext cx="298921" cy="290795"/>
              </a:xfrm>
              <a:prstGeom prst="ellipse">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２</a:t>
                </a:r>
              </a:p>
            </p:txBody>
          </p:sp>
          <p:sp>
            <p:nvSpPr>
              <p:cNvPr id="32" name="楕円 75"/>
              <p:cNvSpPr/>
              <p:nvPr/>
            </p:nvSpPr>
            <p:spPr>
              <a:xfrm>
                <a:off x="7119652" y="3987630"/>
                <a:ext cx="298921" cy="290795"/>
              </a:xfrm>
              <a:prstGeom prst="ellipse">
                <a:avLst/>
              </a:prstGeom>
              <a:solidFill>
                <a:schemeClr val="bg2">
                  <a:lumMod val="75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HG丸ｺﾞｼｯｸM-PRO" panose="020F0600000000000000" pitchFamily="50" charset="-128"/>
                    <a:ea typeface="HG丸ｺﾞｼｯｸM-PRO" panose="020F0600000000000000" pitchFamily="50" charset="-128"/>
                  </a:rPr>
                  <a:t>３</a:t>
                </a:r>
              </a:p>
            </p:txBody>
          </p:sp>
          <p:sp>
            <p:nvSpPr>
              <p:cNvPr id="33" name="正方形/長方形 32"/>
              <p:cNvSpPr/>
              <p:nvPr/>
            </p:nvSpPr>
            <p:spPr>
              <a:xfrm>
                <a:off x="6740542" y="2189375"/>
                <a:ext cx="306918" cy="417138"/>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rtlCol="0" anchor="ctr"/>
              <a:lstStyle/>
              <a:p>
                <a:r>
                  <a:rPr lang="ja-JP" altLang="en-US" sz="1200" dirty="0">
                    <a:latin typeface="HG丸ｺﾞｼｯｸM-PRO" panose="020F0600000000000000" pitchFamily="50" charset="-128"/>
                    <a:ea typeface="HG丸ｺﾞｼｯｸM-PRO" panose="020F0600000000000000" pitchFamily="50" charset="-128"/>
                  </a:rPr>
                  <a:t>預金</a:t>
                </a:r>
                <a:endParaRPr kumimoji="1" lang="en-US" altLang="ja-JP" sz="1200" dirty="0">
                  <a:latin typeface="HG丸ｺﾞｼｯｸM-PRO" panose="020F0600000000000000" pitchFamily="50" charset="-128"/>
                  <a:ea typeface="HG丸ｺﾞｼｯｸM-PRO" panose="020F0600000000000000" pitchFamily="50" charset="-128"/>
                </a:endParaRPr>
              </a:p>
            </p:txBody>
          </p:sp>
        </p:grpSp>
      </p:grpSp>
      <p:sp>
        <p:nvSpPr>
          <p:cNvPr id="34" name="タイトル 33">
            <a:extLst>
              <a:ext uri="{FF2B5EF4-FFF2-40B4-BE49-F238E27FC236}">
                <a16:creationId xmlns="" xmlns:a16="http://schemas.microsoft.com/office/drawing/2014/main" id="{F8EDB1BC-1752-4B87-9A3B-031BD5101C0B}"/>
              </a:ext>
            </a:extLst>
          </p:cNvPr>
          <p:cNvSpPr txBox="1">
            <a:spLocks noGrp="1"/>
          </p:cNvSpPr>
          <p:nvPr>
            <p:ph type="title" idx="4294967295"/>
          </p:nvPr>
        </p:nvSpPr>
        <p:spPr>
          <a:xfrm>
            <a:off x="317500" y="351014"/>
            <a:ext cx="7886700" cy="490538"/>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5B9BD5"/>
                </a:solidFill>
                <a:latin typeface="游ゴシック" panose="020B0400000000000000" pitchFamily="50" charset="-128"/>
                <a:ea typeface="游ゴシック" panose="020B0400000000000000" pitchFamily="50" charset="-128"/>
              </a:rPr>
              <a:t>５−１　クレジットカードの仕組み</a:t>
            </a:r>
          </a:p>
        </p:txBody>
      </p:sp>
      <p:sp>
        <p:nvSpPr>
          <p:cNvPr id="35" name="テキスト ボックス 34"/>
          <p:cNvSpPr txBox="1"/>
          <p:nvPr/>
        </p:nvSpPr>
        <p:spPr>
          <a:xfrm>
            <a:off x="7259587" y="6611779"/>
            <a:ext cx="2244247" cy="246221"/>
          </a:xfrm>
          <a:prstGeom prst="rect">
            <a:avLst/>
          </a:prstGeom>
          <a:noFill/>
        </p:spPr>
        <p:txBody>
          <a:bodyPr wrap="square" rtlCol="0">
            <a:spAutoFit/>
          </a:bodyPr>
          <a:lstStyle/>
          <a:p>
            <a:r>
              <a:rPr kumimoji="1" lang="ja-JP" altLang="en-US" sz="1000" dirty="0"/>
              <a:t>出典：社会への扉（消費者庁）</a:t>
            </a:r>
          </a:p>
        </p:txBody>
      </p:sp>
      <p:sp>
        <p:nvSpPr>
          <p:cNvPr id="36" name="テキスト ボックス 35"/>
          <p:cNvSpPr txBox="1"/>
          <p:nvPr/>
        </p:nvSpPr>
        <p:spPr>
          <a:xfrm>
            <a:off x="416088" y="811382"/>
            <a:ext cx="7311294" cy="369332"/>
          </a:xfrm>
          <a:prstGeom prst="rect">
            <a:avLst/>
          </a:prstGeom>
          <a:noFill/>
        </p:spPr>
        <p:txBody>
          <a:bodyPr wrap="square" rtlCol="0">
            <a:spAutoFit/>
          </a:bodyPr>
          <a:lstStyle/>
          <a:p>
            <a:r>
              <a:rPr kumimoji="1" lang="ja-JP" altLang="en-US" dirty="0"/>
              <a:t>クレジットカードは、消費者、販売店、カード会社による三者間契約</a:t>
            </a:r>
          </a:p>
        </p:txBody>
      </p:sp>
    </p:spTree>
    <p:extLst>
      <p:ext uri="{BB962C8B-B14F-4D97-AF65-F5344CB8AC3E}">
        <p14:creationId xmlns:p14="http://schemas.microsoft.com/office/powerpoint/2010/main" val="2711904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テキスト ボックス 44">
            <a:extLst>
              <a:ext uri="{FF2B5EF4-FFF2-40B4-BE49-F238E27FC236}">
                <a16:creationId xmlns="" xmlns:a16="http://schemas.microsoft.com/office/drawing/2014/main" id="{F8EDB1BC-1752-4B87-9A3B-031BD5101C0B}"/>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5B9BD5"/>
                </a:solidFill>
                <a:latin typeface="游ゴシック" panose="020B0400000000000000" pitchFamily="50" charset="-128"/>
                <a:ea typeface="游ゴシック" panose="020B0400000000000000" pitchFamily="50" charset="-128"/>
              </a:rPr>
              <a:t>５−２　クレジットカードの支払方法</a:t>
            </a:r>
          </a:p>
        </p:txBody>
      </p:sp>
      <p:sp>
        <p:nvSpPr>
          <p:cNvPr id="17" name="テキスト ボックス 16">
            <a:extLst>
              <a:ext uri="{FF2B5EF4-FFF2-40B4-BE49-F238E27FC236}">
                <a16:creationId xmlns="" xmlns:a16="http://schemas.microsoft.com/office/drawing/2014/main" id="{D2979B4B-6D85-AE47-8B05-903635E35FFA}"/>
              </a:ext>
            </a:extLst>
          </p:cNvPr>
          <p:cNvSpPr txBox="1"/>
          <p:nvPr/>
        </p:nvSpPr>
        <p:spPr>
          <a:xfrm>
            <a:off x="357011" y="3853348"/>
            <a:ext cx="8676947" cy="441146"/>
          </a:xfrm>
          <a:prstGeom prst="rect">
            <a:avLst/>
          </a:prstGeom>
          <a:noFill/>
        </p:spPr>
        <p:txBody>
          <a:bodyPr wrap="square" rtlCol="0">
            <a:spAutoFit/>
          </a:bodyPr>
          <a:lstStyle/>
          <a:p>
            <a:pPr>
              <a:lnSpc>
                <a:spcPct val="150000"/>
              </a:lnSpc>
            </a:pPr>
            <a:r>
              <a:rPr kumimoji="1" lang="en-US" altLang="ja-JP" sz="1600" dirty="0">
                <a:solidFill>
                  <a:srgbClr val="2E75B6"/>
                </a:solidFill>
              </a:rPr>
              <a:t>※</a:t>
            </a:r>
            <a:r>
              <a:rPr kumimoji="1" lang="ja-JP" altLang="en-US" sz="1600" dirty="0">
                <a:solidFill>
                  <a:srgbClr val="2E75B6"/>
                </a:solidFill>
              </a:rPr>
              <a:t>手数料負担の条件はカード会社によって異なるため、各社ホームページで確認しましょう。</a:t>
            </a:r>
          </a:p>
        </p:txBody>
      </p:sp>
      <p:graphicFrame>
        <p:nvGraphicFramePr>
          <p:cNvPr id="16" name="コンテンツ プレースホルダー 3"/>
          <p:cNvGraphicFramePr>
            <a:graphicFrameLocks/>
          </p:cNvGraphicFramePr>
          <p:nvPr>
            <p:extLst>
              <p:ext uri="{D42A27DB-BD31-4B8C-83A1-F6EECF244321}">
                <p14:modId xmlns:p14="http://schemas.microsoft.com/office/powerpoint/2010/main" val="2563774835"/>
              </p:ext>
            </p:extLst>
          </p:nvPr>
        </p:nvGraphicFramePr>
        <p:xfrm>
          <a:off x="342900" y="1008603"/>
          <a:ext cx="8458201" cy="2763309"/>
        </p:xfrm>
        <a:graphic>
          <a:graphicData uri="http://schemas.openxmlformats.org/drawingml/2006/table">
            <a:tbl>
              <a:tblPr firstRow="1" bandRow="1">
                <a:tableStyleId>{5C22544A-7EE6-4342-B048-85BDC9FD1C3A}</a:tableStyleId>
              </a:tblPr>
              <a:tblGrid>
                <a:gridCol w="2224535">
                  <a:extLst>
                    <a:ext uri="{9D8B030D-6E8A-4147-A177-3AD203B41FA5}">
                      <a16:colId xmlns="" xmlns:a16="http://schemas.microsoft.com/office/drawing/2014/main" val="20000"/>
                    </a:ext>
                  </a:extLst>
                </a:gridCol>
                <a:gridCol w="4602035">
                  <a:extLst>
                    <a:ext uri="{9D8B030D-6E8A-4147-A177-3AD203B41FA5}">
                      <a16:colId xmlns="" xmlns:a16="http://schemas.microsoft.com/office/drawing/2014/main" val="20001"/>
                    </a:ext>
                  </a:extLst>
                </a:gridCol>
                <a:gridCol w="1631631">
                  <a:extLst>
                    <a:ext uri="{9D8B030D-6E8A-4147-A177-3AD203B41FA5}">
                      <a16:colId xmlns="" xmlns:a16="http://schemas.microsoft.com/office/drawing/2014/main" val="20002"/>
                    </a:ext>
                  </a:extLst>
                </a:gridCol>
              </a:tblGrid>
              <a:tr h="431209">
                <a:tc>
                  <a:txBody>
                    <a:bodyPr/>
                    <a:lstStyle/>
                    <a:p>
                      <a:endParaRPr kumimoji="1" lang="ja-JP" altLang="en-US" sz="1600" b="0" dirty="0"/>
                    </a:p>
                  </a:txBody>
                  <a:tcPr anchor="ctr"/>
                </a:tc>
                <a:tc>
                  <a:txBody>
                    <a:bodyPr/>
                    <a:lstStyle/>
                    <a:p>
                      <a:pPr algn="ctr"/>
                      <a:r>
                        <a:rPr kumimoji="1" lang="ja-JP" altLang="en-US" sz="1600" b="0" dirty="0"/>
                        <a:t>支払方法</a:t>
                      </a:r>
                    </a:p>
                  </a:txBody>
                  <a:tcPr anchor="ctr"/>
                </a:tc>
                <a:tc>
                  <a:txBody>
                    <a:bodyPr/>
                    <a:lstStyle/>
                    <a:p>
                      <a:r>
                        <a:rPr kumimoji="1" lang="ja-JP" altLang="en-US" sz="1600" b="0" dirty="0"/>
                        <a:t>手数料</a:t>
                      </a:r>
                    </a:p>
                  </a:txBody>
                  <a:tcPr anchor="ctr"/>
                </a:tc>
                <a:extLst>
                  <a:ext uri="{0D108BD9-81ED-4DB2-BD59-A6C34878D82A}">
                    <a16:rowId xmlns="" xmlns:a16="http://schemas.microsoft.com/office/drawing/2014/main" val="10000"/>
                  </a:ext>
                </a:extLst>
              </a:tr>
              <a:tr h="605147">
                <a:tc>
                  <a:txBody>
                    <a:bodyPr/>
                    <a:lstStyle/>
                    <a:p>
                      <a:pPr algn="l"/>
                      <a:r>
                        <a:rPr kumimoji="1" lang="ja-JP" altLang="en-US" sz="1600" dirty="0"/>
                        <a:t>一括払い</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600" dirty="0">
                          <a:latin typeface="游ゴシック" panose="020B0400000000000000" pitchFamily="50" charset="-128"/>
                          <a:ea typeface="+mn-ea"/>
                        </a:rPr>
                        <a:t>一回で全額を支払</a:t>
                      </a:r>
                      <a:r>
                        <a:rPr lang="ja-JP" altLang="en-US" sz="1600" dirty="0">
                          <a:latin typeface="游ゴシック" panose="020B0400000000000000" pitchFamily="50" charset="-128"/>
                          <a:ea typeface="+mn-ea"/>
                        </a:rPr>
                        <a:t>う</a:t>
                      </a:r>
                      <a:endParaRPr lang="ja-JP" altLang="ja-JP" sz="1600" dirty="0">
                        <a:latin typeface="游ゴシック" panose="020B0400000000000000" pitchFamily="50" charset="-128"/>
                        <a:ea typeface="+mn-ea"/>
                      </a:endParaRPr>
                    </a:p>
                  </a:txBody>
                  <a:tcPr anchor="ctr"/>
                </a:tc>
                <a:tc>
                  <a:txBody>
                    <a:bodyPr/>
                    <a:lstStyle/>
                    <a:p>
                      <a:pPr algn="l"/>
                      <a:r>
                        <a:rPr kumimoji="1" lang="ja-JP" altLang="en-US" sz="1600" dirty="0"/>
                        <a:t>なし</a:t>
                      </a:r>
                    </a:p>
                  </a:txBody>
                  <a:tcPr anchor="ctr"/>
                </a:tc>
                <a:extLst>
                  <a:ext uri="{0D108BD9-81ED-4DB2-BD59-A6C34878D82A}">
                    <a16:rowId xmlns="" xmlns:a16="http://schemas.microsoft.com/office/drawing/2014/main" val="10001"/>
                  </a:ext>
                </a:extLst>
              </a:tr>
              <a:tr h="377528">
                <a:tc>
                  <a:txBody>
                    <a:bodyPr/>
                    <a:lstStyle/>
                    <a:p>
                      <a:pPr algn="l"/>
                      <a:r>
                        <a:rPr kumimoji="1" lang="ja-JP" altLang="en-US" sz="1600" dirty="0"/>
                        <a:t>ボーナス払い</a:t>
                      </a:r>
                    </a:p>
                  </a:txBody>
                  <a:tcPr anchor="ctr"/>
                </a:tc>
                <a:tc>
                  <a:txBody>
                    <a:bodyPr/>
                    <a:lstStyle/>
                    <a:p>
                      <a:pPr algn="l"/>
                      <a:r>
                        <a:rPr kumimoji="1" lang="ja-JP" altLang="en-US" sz="1600" dirty="0"/>
                        <a:t>ボーナス月の支払日に一括して支払う</a:t>
                      </a:r>
                    </a:p>
                  </a:txBody>
                  <a:tcPr anchor="ctr"/>
                </a:tc>
                <a:tc>
                  <a:txBody>
                    <a:bodyPr/>
                    <a:lstStyle/>
                    <a:p>
                      <a:pPr algn="l"/>
                      <a:r>
                        <a:rPr kumimoji="1" lang="ja-JP" altLang="en-US" sz="1600" dirty="0"/>
                        <a:t>なし</a:t>
                      </a:r>
                    </a:p>
                  </a:txBody>
                  <a:tcPr anchor="ctr"/>
                </a:tc>
                <a:extLst>
                  <a:ext uri="{0D108BD9-81ED-4DB2-BD59-A6C34878D82A}">
                    <a16:rowId xmlns="" xmlns:a16="http://schemas.microsoft.com/office/drawing/2014/main" val="10002"/>
                  </a:ext>
                </a:extLst>
              </a:tr>
              <a:tr h="605147">
                <a:tc>
                  <a:txBody>
                    <a:bodyPr/>
                    <a:lstStyle/>
                    <a:p>
                      <a:pPr algn="l"/>
                      <a:r>
                        <a:rPr kumimoji="1" lang="ja-JP" altLang="en-US" sz="1600" dirty="0"/>
                        <a:t>分割払い</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600" dirty="0">
                          <a:latin typeface="游ゴシック" panose="020B0400000000000000" pitchFamily="50" charset="-128"/>
                          <a:ea typeface="+mn-ea"/>
                        </a:rPr>
                        <a:t>購入時に支払回数を決めて支払</a:t>
                      </a:r>
                      <a:r>
                        <a:rPr lang="ja-JP" altLang="en-US" sz="1600" dirty="0">
                          <a:latin typeface="游ゴシック" panose="020B0400000000000000" pitchFamily="50" charset="-128"/>
                          <a:ea typeface="+mn-ea"/>
                        </a:rPr>
                        <a:t>う</a:t>
                      </a:r>
                      <a:endParaRPr lang="ja-JP" altLang="ja-JP" sz="1600" dirty="0">
                        <a:latin typeface="游ゴシック" panose="020B0400000000000000" pitchFamily="50" charset="-128"/>
                        <a:ea typeface="+mn-ea"/>
                      </a:endParaRPr>
                    </a:p>
                  </a:txBody>
                  <a:tcPr anchor="ctr"/>
                </a:tc>
                <a:tc>
                  <a:txBody>
                    <a:bodyPr/>
                    <a:lstStyle/>
                    <a:p>
                      <a:pPr algn="l"/>
                      <a:r>
                        <a:rPr kumimoji="1" lang="ja-JP" altLang="en-US" sz="1600" dirty="0"/>
                        <a:t>あり</a:t>
                      </a:r>
                    </a:p>
                  </a:txBody>
                  <a:tcPr anchor="ctr"/>
                </a:tc>
                <a:extLst>
                  <a:ext uri="{0D108BD9-81ED-4DB2-BD59-A6C34878D82A}">
                    <a16:rowId xmlns="" xmlns:a16="http://schemas.microsoft.com/office/drawing/2014/main" val="10003"/>
                  </a:ext>
                </a:extLst>
              </a:tr>
              <a:tr h="744278">
                <a:tc>
                  <a:txBody>
                    <a:bodyPr/>
                    <a:lstStyle/>
                    <a:p>
                      <a:pPr algn="l"/>
                      <a:r>
                        <a:rPr kumimoji="1" lang="ja-JP" altLang="en-US" sz="1600" dirty="0"/>
                        <a:t>リボルビング払い</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600" dirty="0">
                          <a:latin typeface="游ゴシック" panose="020B0400000000000000" pitchFamily="50" charset="-128"/>
                          <a:ea typeface="+mn-ea"/>
                        </a:rPr>
                        <a:t>毎月の支払い金額を</a:t>
                      </a:r>
                      <a:r>
                        <a:rPr lang="ja-JP" altLang="en-US" sz="1600" dirty="0">
                          <a:latin typeface="游ゴシック" panose="020B0400000000000000" pitchFamily="50" charset="-128"/>
                          <a:ea typeface="+mn-ea"/>
                        </a:rPr>
                        <a:t>一定額又は残高に対して一定率を</a:t>
                      </a:r>
                      <a:r>
                        <a:rPr lang="ja-JP" altLang="ja-JP" sz="1600" dirty="0">
                          <a:latin typeface="游ゴシック" panose="020B0400000000000000" pitchFamily="50" charset="-128"/>
                          <a:ea typeface="+mn-ea"/>
                        </a:rPr>
                        <a:t>決めて</a:t>
                      </a:r>
                      <a:r>
                        <a:rPr lang="ja-JP" altLang="en-US" sz="1600" dirty="0">
                          <a:latin typeface="游ゴシック" panose="020B0400000000000000" pitchFamily="50" charset="-128"/>
                          <a:ea typeface="+mn-ea"/>
                        </a:rPr>
                        <a:t>支払う</a:t>
                      </a:r>
                      <a:endParaRPr kumimoji="1" lang="ja-JP" altLang="en-US" sz="1600" dirty="0"/>
                    </a:p>
                  </a:txBody>
                  <a:tcPr anchor="ctr"/>
                </a:tc>
                <a:tc>
                  <a:txBody>
                    <a:bodyPr/>
                    <a:lstStyle/>
                    <a:p>
                      <a:pPr algn="l"/>
                      <a:r>
                        <a:rPr kumimoji="1" lang="ja-JP" altLang="en-US" sz="1600" dirty="0"/>
                        <a:t>あり</a:t>
                      </a:r>
                    </a:p>
                  </a:txBody>
                  <a:tcPr anchor="ctr"/>
                </a:tc>
                <a:extLst>
                  <a:ext uri="{0D108BD9-81ED-4DB2-BD59-A6C34878D82A}">
                    <a16:rowId xmlns="" xmlns:a16="http://schemas.microsoft.com/office/drawing/2014/main" val="10004"/>
                  </a:ext>
                </a:extLst>
              </a:tr>
            </a:tbl>
          </a:graphicData>
        </a:graphic>
      </p:graphicFrame>
      <p:pic>
        <p:nvPicPr>
          <p:cNvPr id="8" name="図 7" descr="shock_wom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038" y="4374444"/>
            <a:ext cx="2122452" cy="2384778"/>
          </a:xfrm>
          <a:prstGeom prst="rect">
            <a:avLst/>
          </a:prstGeom>
        </p:spPr>
      </p:pic>
      <p:pic>
        <p:nvPicPr>
          <p:cNvPr id="9" name="図 8" descr="money_fly_ye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9045" y="4339872"/>
            <a:ext cx="2950066" cy="2588683"/>
          </a:xfrm>
          <a:prstGeom prst="rect">
            <a:avLst/>
          </a:prstGeom>
        </p:spPr>
      </p:pic>
      <p:pic>
        <p:nvPicPr>
          <p:cNvPr id="10" name="図 9" descr="creditcard_nonumber_gol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0145" y="5307268"/>
            <a:ext cx="1402405" cy="878841"/>
          </a:xfrm>
          <a:prstGeom prst="rect">
            <a:avLst/>
          </a:prstGeom>
        </p:spPr>
      </p:pic>
      <p:pic>
        <p:nvPicPr>
          <p:cNvPr id="12" name="図 11" descr="creditcard_nonumber_silve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1000" y="4800881"/>
            <a:ext cx="1402405" cy="878841"/>
          </a:xfrm>
          <a:prstGeom prst="rect">
            <a:avLst/>
          </a:prstGeom>
        </p:spPr>
      </p:pic>
      <p:pic>
        <p:nvPicPr>
          <p:cNvPr id="13" name="図 12" descr="creditcard_nonumber_black.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610" y="4405770"/>
            <a:ext cx="1402405" cy="878841"/>
          </a:xfrm>
          <a:prstGeom prst="rect">
            <a:avLst/>
          </a:prstGeom>
        </p:spPr>
      </p:pic>
      <p:sp>
        <p:nvSpPr>
          <p:cNvPr id="14" name="テキスト ボックス 13"/>
          <p:cNvSpPr txBox="1"/>
          <p:nvPr/>
        </p:nvSpPr>
        <p:spPr>
          <a:xfrm>
            <a:off x="5672667" y="5199945"/>
            <a:ext cx="1261884" cy="523220"/>
          </a:xfrm>
          <a:prstGeom prst="rect">
            <a:avLst/>
          </a:prstGeom>
          <a:solidFill>
            <a:schemeClr val="tx1">
              <a:lumMod val="65000"/>
              <a:lumOff val="35000"/>
            </a:schemeClr>
          </a:solidFill>
        </p:spPr>
        <p:txBody>
          <a:bodyPr wrap="none" rtlCol="0">
            <a:spAutoFit/>
          </a:bodyPr>
          <a:lstStyle/>
          <a:p>
            <a:r>
              <a:rPr kumimoji="1" lang="ja-JP" altLang="en-US" sz="2800" dirty="0">
                <a:solidFill>
                  <a:srgbClr val="FFFFFF"/>
                </a:solidFill>
              </a:rPr>
              <a:t>手数料</a:t>
            </a:r>
          </a:p>
        </p:txBody>
      </p:sp>
    </p:spTree>
    <p:extLst>
      <p:ext uri="{BB962C8B-B14F-4D97-AF65-F5344CB8AC3E}">
        <p14:creationId xmlns:p14="http://schemas.microsoft.com/office/powerpoint/2010/main" val="2650667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9C7563FE-84C8-D749-AA52-A0BE33F87D7A}"/>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5B9BD5"/>
                </a:solidFill>
                <a:latin typeface="游ゴシック" panose="020B0400000000000000" pitchFamily="50" charset="-128"/>
                <a:ea typeface="游ゴシック" panose="020B0400000000000000" pitchFamily="50" charset="-128"/>
              </a:rPr>
              <a:t>５−</a:t>
            </a:r>
            <a:r>
              <a:rPr lang="ja-JP" altLang="en-US" dirty="0">
                <a:solidFill>
                  <a:srgbClr val="5B9BD5"/>
                </a:solidFill>
                <a:latin typeface="游ゴシック" panose="020B0400000000000000" pitchFamily="50" charset="-128"/>
                <a:ea typeface="游ゴシック" panose="020B0400000000000000" pitchFamily="50" charset="-128"/>
              </a:rPr>
              <a:t>３</a:t>
            </a:r>
            <a:r>
              <a:rPr lang="ja-JP" altLang="ja-JP" dirty="0">
                <a:solidFill>
                  <a:srgbClr val="5B9BD5"/>
                </a:solidFill>
                <a:latin typeface="游ゴシック" panose="020B0400000000000000" pitchFamily="50" charset="-128"/>
                <a:ea typeface="游ゴシック" panose="020B0400000000000000" pitchFamily="50" charset="-128"/>
              </a:rPr>
              <a:t>　</a:t>
            </a:r>
            <a:r>
              <a:rPr lang="ja-JP" altLang="en-US" dirty="0">
                <a:solidFill>
                  <a:srgbClr val="5B9BD5"/>
                </a:solidFill>
                <a:latin typeface="游ゴシック" panose="020B0400000000000000" pitchFamily="50" charset="-128"/>
                <a:ea typeface="游ゴシック" panose="020B0400000000000000" pitchFamily="50" charset="-128"/>
              </a:rPr>
              <a:t>リボ払いの注意点</a:t>
            </a:r>
            <a:endParaRPr lang="ja-JP" altLang="ja-JP" dirty="0">
              <a:solidFill>
                <a:srgbClr val="5B9BD5"/>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 xmlns:a16="http://schemas.microsoft.com/office/drawing/2014/main" id="{E2B0672E-AD68-384A-A2F0-DC840B94A5CD}"/>
              </a:ext>
            </a:extLst>
          </p:cNvPr>
          <p:cNvSpPr txBox="1"/>
          <p:nvPr/>
        </p:nvSpPr>
        <p:spPr>
          <a:xfrm>
            <a:off x="340964" y="1367992"/>
            <a:ext cx="8121188" cy="1772783"/>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pPr>
              <a:lnSpc>
                <a:spcPct val="150000"/>
              </a:lnSpc>
            </a:pPr>
            <a:r>
              <a:rPr lang="en-US" altLang="ja-JP" b="0" dirty="0">
                <a:latin typeface="游ゴシック" panose="020B0400000000000000" pitchFamily="50" charset="-128"/>
                <a:ea typeface="游ゴシック" panose="020B0400000000000000" pitchFamily="50" charset="-128"/>
              </a:rPr>
              <a:t>A</a:t>
            </a:r>
            <a:r>
              <a:rPr lang="ja-JP" altLang="en-US" b="0" dirty="0">
                <a:latin typeface="游ゴシック" panose="020B0400000000000000" pitchFamily="50" charset="-128"/>
                <a:ea typeface="游ゴシック" panose="020B0400000000000000" pitchFamily="50" charset="-128"/>
              </a:rPr>
              <a:t>さんは</a:t>
            </a:r>
            <a:r>
              <a:rPr lang="en-US" altLang="ja-JP" b="0" u="sng" dirty="0">
                <a:latin typeface="游ゴシック" panose="020B0400000000000000" pitchFamily="50" charset="-128"/>
                <a:ea typeface="游ゴシック" panose="020B0400000000000000" pitchFamily="50" charset="-128"/>
              </a:rPr>
              <a:t>1</a:t>
            </a:r>
            <a:r>
              <a:rPr lang="ja-JP" altLang="en-US" b="0" u="sng" dirty="0">
                <a:latin typeface="游ゴシック" panose="020B0400000000000000" pitchFamily="50" charset="-128"/>
                <a:ea typeface="游ゴシック" panose="020B0400000000000000" pitchFamily="50" charset="-128"/>
              </a:rPr>
              <a:t>月に</a:t>
            </a:r>
            <a:r>
              <a:rPr lang="en-US" altLang="ja-JP" b="0" u="sng" dirty="0">
                <a:latin typeface="游ゴシック" panose="020B0400000000000000" pitchFamily="50" charset="-128"/>
                <a:ea typeface="游ゴシック" panose="020B0400000000000000" pitchFamily="50" charset="-128"/>
              </a:rPr>
              <a:t>3</a:t>
            </a:r>
            <a:r>
              <a:rPr lang="ja-JP" altLang="en-US" b="0" u="sng" dirty="0">
                <a:latin typeface="游ゴシック" panose="020B0400000000000000" pitchFamily="50" charset="-128"/>
                <a:ea typeface="游ゴシック" panose="020B0400000000000000" pitchFamily="50" charset="-128"/>
              </a:rPr>
              <a:t>万円、</a:t>
            </a:r>
            <a:r>
              <a:rPr lang="en-US" altLang="ja-JP" b="0" u="sng" dirty="0">
                <a:latin typeface="游ゴシック" panose="020B0400000000000000" pitchFamily="50" charset="-128"/>
                <a:ea typeface="游ゴシック" panose="020B0400000000000000" pitchFamily="50" charset="-128"/>
              </a:rPr>
              <a:t>2</a:t>
            </a:r>
            <a:r>
              <a:rPr lang="ja-JP" altLang="en-US" b="0" u="sng" dirty="0">
                <a:latin typeface="游ゴシック" panose="020B0400000000000000" pitchFamily="50" charset="-128"/>
                <a:ea typeface="游ゴシック" panose="020B0400000000000000" pitchFamily="50" charset="-128"/>
              </a:rPr>
              <a:t>月に</a:t>
            </a:r>
            <a:r>
              <a:rPr lang="en-US" altLang="ja-JP" b="0" u="sng" dirty="0">
                <a:latin typeface="游ゴシック" panose="020B0400000000000000" pitchFamily="50" charset="-128"/>
                <a:ea typeface="游ゴシック" panose="020B0400000000000000" pitchFamily="50" charset="-128"/>
              </a:rPr>
              <a:t>6</a:t>
            </a:r>
            <a:r>
              <a:rPr lang="ja-JP" altLang="en-US" b="0" u="sng" dirty="0">
                <a:latin typeface="游ゴシック" panose="020B0400000000000000" pitchFamily="50" charset="-128"/>
                <a:ea typeface="游ゴシック" panose="020B0400000000000000" pitchFamily="50" charset="-128"/>
              </a:rPr>
              <a:t>万円、</a:t>
            </a:r>
            <a:r>
              <a:rPr lang="en-US" altLang="ja-JP" b="0" u="sng" dirty="0">
                <a:latin typeface="游ゴシック" panose="020B0400000000000000" pitchFamily="50" charset="-128"/>
                <a:ea typeface="游ゴシック" panose="020B0400000000000000" pitchFamily="50" charset="-128"/>
              </a:rPr>
              <a:t>3</a:t>
            </a:r>
            <a:r>
              <a:rPr lang="ja-JP" altLang="en-US" b="0" u="sng" dirty="0">
                <a:latin typeface="游ゴシック" panose="020B0400000000000000" pitchFamily="50" charset="-128"/>
                <a:ea typeface="游ゴシック" panose="020B0400000000000000" pitchFamily="50" charset="-128"/>
              </a:rPr>
              <a:t>月に</a:t>
            </a:r>
            <a:r>
              <a:rPr lang="en-US" altLang="ja-JP" b="0" u="sng" dirty="0">
                <a:latin typeface="游ゴシック" panose="020B0400000000000000" pitchFamily="50" charset="-128"/>
                <a:ea typeface="游ゴシック" panose="020B0400000000000000" pitchFamily="50" charset="-128"/>
              </a:rPr>
              <a:t>9</a:t>
            </a:r>
            <a:r>
              <a:rPr lang="ja-JP" altLang="en-US" b="0" u="sng" dirty="0">
                <a:latin typeface="游ゴシック" panose="020B0400000000000000" pitchFamily="50" charset="-128"/>
                <a:ea typeface="游ゴシック" panose="020B0400000000000000" pitchFamily="50" charset="-128"/>
              </a:rPr>
              <a:t>万円</a:t>
            </a:r>
            <a:r>
              <a:rPr lang="ja-JP" altLang="en-US" b="0" dirty="0">
                <a:latin typeface="游ゴシック" panose="020B0400000000000000" pitchFamily="50" charset="-128"/>
                <a:ea typeface="游ゴシック" panose="020B0400000000000000" pitchFamily="50" charset="-128"/>
              </a:rPr>
              <a:t>を利用しました。</a:t>
            </a:r>
            <a:endParaRPr lang="en-US" altLang="ja-JP" b="0" dirty="0">
              <a:latin typeface="游ゴシック" panose="020B0400000000000000" pitchFamily="50" charset="-128"/>
              <a:ea typeface="游ゴシック" panose="020B0400000000000000" pitchFamily="50" charset="-128"/>
            </a:endParaRPr>
          </a:p>
          <a:p>
            <a:pPr>
              <a:lnSpc>
                <a:spcPct val="150000"/>
              </a:lnSpc>
            </a:pPr>
            <a:r>
              <a:rPr lang="ja-JP" altLang="en-US" b="0" dirty="0">
                <a:latin typeface="游ゴシック" panose="020B0400000000000000" pitchFamily="50" charset="-128"/>
                <a:ea typeface="游ゴシック" panose="020B0400000000000000" pitchFamily="50" charset="-128"/>
              </a:rPr>
              <a:t>リボ払いを設定し、</a:t>
            </a:r>
            <a:r>
              <a:rPr lang="ja-JP" altLang="en-US" b="0" u="sng" dirty="0">
                <a:latin typeface="游ゴシック" panose="020B0400000000000000" pitchFamily="50" charset="-128"/>
                <a:ea typeface="游ゴシック" panose="020B0400000000000000" pitchFamily="50" charset="-128"/>
              </a:rPr>
              <a:t>毎月の支払額は</a:t>
            </a:r>
            <a:r>
              <a:rPr lang="en-US" altLang="ja-JP" b="0" u="sng" dirty="0">
                <a:latin typeface="游ゴシック" panose="020B0400000000000000" pitchFamily="50" charset="-128"/>
                <a:ea typeface="游ゴシック" panose="020B0400000000000000" pitchFamily="50" charset="-128"/>
              </a:rPr>
              <a:t>2</a:t>
            </a:r>
            <a:r>
              <a:rPr lang="ja-JP" altLang="en-US" b="0" u="sng" dirty="0">
                <a:latin typeface="游ゴシック" panose="020B0400000000000000" pitchFamily="50" charset="-128"/>
                <a:ea typeface="游ゴシック" panose="020B0400000000000000" pitchFamily="50" charset="-128"/>
              </a:rPr>
              <a:t>万円</a:t>
            </a:r>
            <a:r>
              <a:rPr lang="ja-JP" altLang="en-US" b="0" dirty="0">
                <a:latin typeface="游ゴシック" panose="020B0400000000000000" pitchFamily="50" charset="-128"/>
                <a:ea typeface="游ゴシック" panose="020B0400000000000000" pitchFamily="50" charset="-128"/>
              </a:rPr>
              <a:t>（上限）、</a:t>
            </a:r>
            <a:endParaRPr lang="en-US" altLang="ja-JP" b="0" dirty="0">
              <a:latin typeface="游ゴシック" panose="020B0400000000000000" pitchFamily="50" charset="-128"/>
              <a:ea typeface="游ゴシック" panose="020B0400000000000000" pitchFamily="50" charset="-128"/>
            </a:endParaRPr>
          </a:p>
          <a:p>
            <a:pPr>
              <a:lnSpc>
                <a:spcPct val="150000"/>
              </a:lnSpc>
            </a:pPr>
            <a:r>
              <a:rPr lang="ja-JP" altLang="en-US" b="0" dirty="0">
                <a:latin typeface="游ゴシック" panose="020B0400000000000000" pitchFamily="50" charset="-128"/>
                <a:ea typeface="游ゴシック" panose="020B0400000000000000" pitchFamily="50" charset="-128"/>
              </a:rPr>
              <a:t>手数料は</a:t>
            </a:r>
            <a:r>
              <a:rPr lang="ja-JP" altLang="en-US" b="0" u="sng" dirty="0">
                <a:latin typeface="游ゴシック" panose="020B0400000000000000" pitchFamily="50" charset="-128"/>
                <a:ea typeface="游ゴシック" panose="020B0400000000000000" pitchFamily="50" charset="-128"/>
              </a:rPr>
              <a:t>年利</a:t>
            </a:r>
            <a:r>
              <a:rPr lang="en-US" altLang="ja-JP" b="0" u="sng" dirty="0">
                <a:latin typeface="游ゴシック" panose="020B0400000000000000" pitchFamily="50" charset="-128"/>
                <a:ea typeface="游ゴシック" panose="020B0400000000000000" pitchFamily="50" charset="-128"/>
              </a:rPr>
              <a:t>15</a:t>
            </a:r>
            <a:r>
              <a:rPr lang="ja-JP" altLang="en-US" b="0" u="sng" dirty="0">
                <a:latin typeface="游ゴシック" panose="020B0400000000000000" pitchFamily="50" charset="-128"/>
                <a:ea typeface="游ゴシック" panose="020B0400000000000000" pitchFamily="50" charset="-128"/>
              </a:rPr>
              <a:t>％</a:t>
            </a:r>
            <a:r>
              <a:rPr lang="ja-JP" altLang="en-US" b="0" dirty="0">
                <a:latin typeface="游ゴシック" panose="020B0400000000000000" pitchFamily="50" charset="-128"/>
                <a:ea typeface="游ゴシック" panose="020B0400000000000000" pitchFamily="50" charset="-128"/>
              </a:rPr>
              <a:t>です。</a:t>
            </a:r>
            <a:endParaRPr lang="en-US" altLang="ja-JP" b="0" dirty="0">
              <a:latin typeface="游ゴシック" panose="020B0400000000000000" pitchFamily="50" charset="-128"/>
              <a:ea typeface="游ゴシック" panose="020B0400000000000000" pitchFamily="50" charset="-128"/>
            </a:endParaRPr>
          </a:p>
          <a:p>
            <a:pPr>
              <a:lnSpc>
                <a:spcPct val="150000"/>
              </a:lnSpc>
            </a:pPr>
            <a:r>
              <a:rPr lang="ja-JP" altLang="en-US" b="0" dirty="0">
                <a:latin typeface="游ゴシック" panose="020B0400000000000000" pitchFamily="50" charset="-128"/>
                <a:ea typeface="游ゴシック" panose="020B0400000000000000" pitchFamily="50" charset="-128"/>
              </a:rPr>
              <a:t>利用した金額を何月で返済できるか考えてみましょう。</a:t>
            </a:r>
            <a:endParaRPr lang="ja-JP" altLang="ja-JP" b="0"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 xmlns:a16="http://schemas.microsoft.com/office/drawing/2014/main" id="{C3B9739A-143F-4E03-A2AD-C6627FD5D109}"/>
              </a:ext>
            </a:extLst>
          </p:cNvPr>
          <p:cNvSpPr txBox="1"/>
          <p:nvPr/>
        </p:nvSpPr>
        <p:spPr>
          <a:xfrm>
            <a:off x="1775387" y="6269454"/>
            <a:ext cx="701113" cy="369332"/>
          </a:xfrm>
          <a:prstGeom prst="rect">
            <a:avLst/>
          </a:prstGeom>
          <a:noFill/>
          <a:ln w="28575">
            <a:noFill/>
          </a:ln>
        </p:spPr>
        <p:txBody>
          <a:bodyPr wrap="square" rtlCol="0">
            <a:spAutoFit/>
          </a:bodyPr>
          <a:lstStyle/>
          <a:p>
            <a:r>
              <a:rPr kumimoji="1" lang="en-US" altLang="ja-JP" dirty="0">
                <a:solidFill>
                  <a:srgbClr val="2E75B6"/>
                </a:solidFill>
              </a:rPr>
              <a:t>1</a:t>
            </a:r>
            <a:r>
              <a:rPr kumimoji="1" lang="ja-JP" altLang="en-US" dirty="0">
                <a:solidFill>
                  <a:srgbClr val="2E75B6"/>
                </a:solidFill>
              </a:rPr>
              <a:t>月</a:t>
            </a:r>
            <a:endParaRPr kumimoji="1" lang="en-US" altLang="ja-JP" dirty="0">
              <a:solidFill>
                <a:srgbClr val="2E75B6"/>
              </a:solidFill>
            </a:endParaRPr>
          </a:p>
        </p:txBody>
      </p:sp>
      <p:sp>
        <p:nvSpPr>
          <p:cNvPr id="6" name="テキスト ボックス 5">
            <a:extLst>
              <a:ext uri="{FF2B5EF4-FFF2-40B4-BE49-F238E27FC236}">
                <a16:creationId xmlns="" xmlns:a16="http://schemas.microsoft.com/office/drawing/2014/main" id="{08C76C8D-F5A3-4875-B87E-D95EAD0F8551}"/>
              </a:ext>
            </a:extLst>
          </p:cNvPr>
          <p:cNvSpPr txBox="1"/>
          <p:nvPr/>
        </p:nvSpPr>
        <p:spPr>
          <a:xfrm>
            <a:off x="4444292" y="6269454"/>
            <a:ext cx="699208" cy="369332"/>
          </a:xfrm>
          <a:prstGeom prst="rect">
            <a:avLst/>
          </a:prstGeom>
          <a:noFill/>
          <a:ln w="28575">
            <a:noFill/>
          </a:ln>
        </p:spPr>
        <p:txBody>
          <a:bodyPr wrap="square" rtlCol="0">
            <a:spAutoFit/>
          </a:bodyPr>
          <a:lstStyle/>
          <a:p>
            <a:r>
              <a:rPr kumimoji="1" lang="en-US" altLang="ja-JP" dirty="0">
                <a:solidFill>
                  <a:srgbClr val="2E75B6"/>
                </a:solidFill>
              </a:rPr>
              <a:t>2</a:t>
            </a:r>
            <a:r>
              <a:rPr kumimoji="1" lang="ja-JP" altLang="en-US" dirty="0">
                <a:solidFill>
                  <a:srgbClr val="2E75B6"/>
                </a:solidFill>
              </a:rPr>
              <a:t>月</a:t>
            </a:r>
            <a:endParaRPr kumimoji="1" lang="en-US" altLang="ja-JP" dirty="0">
              <a:solidFill>
                <a:srgbClr val="2E75B6"/>
              </a:solidFill>
            </a:endParaRPr>
          </a:p>
        </p:txBody>
      </p:sp>
      <p:sp>
        <p:nvSpPr>
          <p:cNvPr id="7" name="テキスト ボックス 6">
            <a:extLst>
              <a:ext uri="{FF2B5EF4-FFF2-40B4-BE49-F238E27FC236}">
                <a16:creationId xmlns="" xmlns:a16="http://schemas.microsoft.com/office/drawing/2014/main" id="{673C0D2D-A68B-4F1C-B66E-65C9CD4895A5}"/>
              </a:ext>
            </a:extLst>
          </p:cNvPr>
          <p:cNvSpPr txBox="1"/>
          <p:nvPr/>
        </p:nvSpPr>
        <p:spPr>
          <a:xfrm>
            <a:off x="7197864" y="6262399"/>
            <a:ext cx="647914" cy="369332"/>
          </a:xfrm>
          <a:prstGeom prst="rect">
            <a:avLst/>
          </a:prstGeom>
          <a:noFill/>
          <a:ln w="28575">
            <a:noFill/>
          </a:ln>
        </p:spPr>
        <p:txBody>
          <a:bodyPr wrap="square" rtlCol="0">
            <a:spAutoFit/>
          </a:bodyPr>
          <a:lstStyle/>
          <a:p>
            <a:r>
              <a:rPr kumimoji="1" lang="en-US" altLang="ja-JP" dirty="0">
                <a:solidFill>
                  <a:srgbClr val="2E75B6"/>
                </a:solidFill>
              </a:rPr>
              <a:t>3</a:t>
            </a:r>
            <a:r>
              <a:rPr kumimoji="1" lang="ja-JP" altLang="en-US" dirty="0">
                <a:solidFill>
                  <a:srgbClr val="2E75B6"/>
                </a:solidFill>
              </a:rPr>
              <a:t>月</a:t>
            </a:r>
            <a:endParaRPr kumimoji="1" lang="en-US" altLang="ja-JP" dirty="0">
              <a:solidFill>
                <a:srgbClr val="2E75B6"/>
              </a:solidFill>
            </a:endParaRPr>
          </a:p>
        </p:txBody>
      </p:sp>
      <p:sp>
        <p:nvSpPr>
          <p:cNvPr id="3" name="角丸四角形 2">
            <a:extLst>
              <a:ext uri="{FF2B5EF4-FFF2-40B4-BE49-F238E27FC236}">
                <a16:creationId xmlns="" xmlns:a16="http://schemas.microsoft.com/office/drawing/2014/main" id="{F6BE2C5A-E380-044C-A745-67CEA9FF20AF}"/>
              </a:ext>
            </a:extLst>
          </p:cNvPr>
          <p:cNvSpPr/>
          <p:nvPr/>
        </p:nvSpPr>
        <p:spPr>
          <a:xfrm>
            <a:off x="1375798" y="5152022"/>
            <a:ext cx="1424283" cy="850577"/>
          </a:xfrm>
          <a:prstGeom prst="roundRect">
            <a:avLst/>
          </a:prstGeom>
          <a:solidFill>
            <a:schemeClr val="accent5">
              <a:lumMod val="20000"/>
              <a:lumOff val="80000"/>
            </a:schemeClr>
          </a:solidFill>
          <a:ln w="190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6600" dirty="0"/>
              <a:t>3</a:t>
            </a:r>
            <a:r>
              <a:rPr kumimoji="1" lang="ja-JP" altLang="en-US" dirty="0"/>
              <a:t>万円</a:t>
            </a:r>
          </a:p>
        </p:txBody>
      </p:sp>
      <p:sp>
        <p:nvSpPr>
          <p:cNvPr id="10" name="角丸四角形 9">
            <a:extLst>
              <a:ext uri="{FF2B5EF4-FFF2-40B4-BE49-F238E27FC236}">
                <a16:creationId xmlns="" xmlns:a16="http://schemas.microsoft.com/office/drawing/2014/main" id="{EA22AF23-200C-B84A-9634-9F11D8E6AFB6}"/>
              </a:ext>
            </a:extLst>
          </p:cNvPr>
          <p:cNvSpPr/>
          <p:nvPr/>
        </p:nvSpPr>
        <p:spPr>
          <a:xfrm>
            <a:off x="4027363" y="4319876"/>
            <a:ext cx="1424283" cy="1682723"/>
          </a:xfrm>
          <a:prstGeom prst="roundRect">
            <a:avLst/>
          </a:prstGeom>
          <a:solidFill>
            <a:schemeClr val="accent6">
              <a:lumMod val="20000"/>
              <a:lumOff val="80000"/>
            </a:schemeClr>
          </a:solidFill>
          <a:ln w="190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6000" dirty="0"/>
              <a:t>6</a:t>
            </a:r>
            <a:r>
              <a:rPr kumimoji="1" lang="ja-JP" altLang="en-US" sz="1600" dirty="0"/>
              <a:t>万円</a:t>
            </a:r>
          </a:p>
        </p:txBody>
      </p:sp>
      <p:sp>
        <p:nvSpPr>
          <p:cNvPr id="16" name="角丸四角形 15">
            <a:extLst>
              <a:ext uri="{FF2B5EF4-FFF2-40B4-BE49-F238E27FC236}">
                <a16:creationId xmlns="" xmlns:a16="http://schemas.microsoft.com/office/drawing/2014/main" id="{8934A14A-006F-7541-90DD-579B433ED60B}"/>
              </a:ext>
            </a:extLst>
          </p:cNvPr>
          <p:cNvSpPr/>
          <p:nvPr/>
        </p:nvSpPr>
        <p:spPr>
          <a:xfrm>
            <a:off x="6699948" y="3372556"/>
            <a:ext cx="1424283" cy="2630043"/>
          </a:xfrm>
          <a:prstGeom prst="roundRect">
            <a:avLst/>
          </a:prstGeom>
          <a:solidFill>
            <a:schemeClr val="accent2">
              <a:lumMod val="20000"/>
              <a:lumOff val="80000"/>
            </a:schemeClr>
          </a:solidFill>
          <a:ln w="1905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6600" dirty="0"/>
              <a:t>9</a:t>
            </a:r>
            <a:r>
              <a:rPr kumimoji="1" lang="ja-JP" altLang="en-US" dirty="0"/>
              <a:t>万円</a:t>
            </a:r>
          </a:p>
        </p:txBody>
      </p:sp>
      <p:sp>
        <p:nvSpPr>
          <p:cNvPr id="11" name="テキスト ボックス 10">
            <a:extLst>
              <a:ext uri="{FF2B5EF4-FFF2-40B4-BE49-F238E27FC236}">
                <a16:creationId xmlns="" xmlns:a16="http://schemas.microsoft.com/office/drawing/2014/main" id="{B06D2C96-D664-44E5-A5FA-6DF318DEED79}"/>
              </a:ext>
            </a:extLst>
          </p:cNvPr>
          <p:cNvSpPr txBox="1"/>
          <p:nvPr/>
        </p:nvSpPr>
        <p:spPr>
          <a:xfrm>
            <a:off x="3427488" y="303495"/>
            <a:ext cx="982940" cy="445100"/>
          </a:xfrm>
          <a:prstGeom prst="rect">
            <a:avLst/>
          </a:prstGeom>
          <a:solidFill>
            <a:schemeClr val="accent5"/>
          </a:solidFill>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b="0">
                <a:latin typeface="Noto Sans JP Medium" panose="020B0600000000000000" pitchFamily="34" charset="-128"/>
                <a:ea typeface="Noto Sans JP Medium" panose="020B0600000000000000" pitchFamily="34" charset="-128"/>
                <a:cs typeface="+mj-cs"/>
              </a:defRPr>
            </a:lvl1pPr>
          </a:lstStyle>
          <a:p>
            <a:r>
              <a:rPr lang="ja-JP" altLang="en-US" sz="2000" b="1" dirty="0">
                <a:solidFill>
                  <a:schemeClr val="bg1"/>
                </a:solidFill>
                <a:latin typeface="游ゴシック" panose="020B0400000000000000" pitchFamily="50" charset="-128"/>
                <a:ea typeface="游ゴシック" panose="020B0400000000000000" pitchFamily="50" charset="-128"/>
              </a:rPr>
              <a:t>２</a:t>
            </a:r>
            <a:r>
              <a:rPr lang="ja-JP" altLang="ja-JP" sz="2000" b="1" dirty="0">
                <a:solidFill>
                  <a:schemeClr val="bg1"/>
                </a:solidFill>
                <a:latin typeface="游ゴシック" panose="020B0400000000000000" pitchFamily="50" charset="-128"/>
                <a:ea typeface="游ゴシック" panose="020B0400000000000000" pitchFamily="50" charset="-128"/>
              </a:rPr>
              <a:t>分間</a:t>
            </a:r>
          </a:p>
        </p:txBody>
      </p:sp>
      <p:pic>
        <p:nvPicPr>
          <p:cNvPr id="12" name="図 11" descr="study_monda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68" y="705825"/>
            <a:ext cx="1092598" cy="579077"/>
          </a:xfrm>
          <a:prstGeom prst="rect">
            <a:avLst/>
          </a:prstGeom>
        </p:spPr>
      </p:pic>
      <p:sp>
        <p:nvSpPr>
          <p:cNvPr id="8" name="テキスト ボックス 7"/>
          <p:cNvSpPr txBox="1"/>
          <p:nvPr/>
        </p:nvSpPr>
        <p:spPr>
          <a:xfrm>
            <a:off x="456779" y="5009445"/>
            <a:ext cx="461665" cy="1022200"/>
          </a:xfrm>
          <a:prstGeom prst="rect">
            <a:avLst/>
          </a:prstGeom>
          <a:noFill/>
        </p:spPr>
        <p:txBody>
          <a:bodyPr vert="eaVert" wrap="none" rtlCol="0">
            <a:spAutoFit/>
          </a:bodyPr>
          <a:lstStyle/>
          <a:p>
            <a:r>
              <a:rPr kumimoji="1" lang="ja-JP" altLang="en-US" dirty="0">
                <a:solidFill>
                  <a:srgbClr val="2E75B6"/>
                </a:solidFill>
              </a:rPr>
              <a:t>利用代金</a:t>
            </a:r>
          </a:p>
        </p:txBody>
      </p:sp>
      <p:cxnSp>
        <p:nvCxnSpPr>
          <p:cNvPr id="14" name="直線コネクタ 13"/>
          <p:cNvCxnSpPr/>
          <p:nvPr/>
        </p:nvCxnSpPr>
        <p:spPr>
          <a:xfrm>
            <a:off x="296333" y="6124222"/>
            <a:ext cx="8480778" cy="7056"/>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29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61121" y="2603996"/>
            <a:ext cx="7422394" cy="179259"/>
          </a:xfrm>
          <a:prstGeom prst="rect">
            <a:avLst/>
          </a:prstGeom>
          <a:solidFill>
            <a:srgbClr val="A5A5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 xmlns:a16="http://schemas.microsoft.com/office/drawing/2014/main" id="{A337376E-669A-E141-8BF6-AAD4B0D8FDB7}"/>
              </a:ext>
            </a:extLst>
          </p:cNvPr>
          <p:cNvSpPr txBox="1"/>
          <p:nvPr/>
        </p:nvSpPr>
        <p:spPr>
          <a:xfrm>
            <a:off x="152400" y="342352"/>
            <a:ext cx="7480300" cy="369332"/>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r>
              <a:rPr lang="ja-JP" altLang="ja-JP" dirty="0">
                <a:solidFill>
                  <a:srgbClr val="5B9BD5"/>
                </a:solidFill>
                <a:latin typeface="游ゴシック" panose="020B0400000000000000" pitchFamily="50" charset="-128"/>
                <a:ea typeface="游ゴシック" panose="020B0400000000000000" pitchFamily="50" charset="-128"/>
              </a:rPr>
              <a:t>５−</a:t>
            </a:r>
            <a:r>
              <a:rPr lang="ja-JP" altLang="en-US" dirty="0">
                <a:solidFill>
                  <a:srgbClr val="5B9BD5"/>
                </a:solidFill>
                <a:latin typeface="游ゴシック" panose="020B0400000000000000" pitchFamily="50" charset="-128"/>
                <a:ea typeface="游ゴシック" panose="020B0400000000000000" pitchFamily="50" charset="-128"/>
              </a:rPr>
              <a:t>３</a:t>
            </a:r>
            <a:r>
              <a:rPr lang="ja-JP" altLang="ja-JP" dirty="0">
                <a:solidFill>
                  <a:srgbClr val="5B9BD5"/>
                </a:solidFill>
                <a:latin typeface="游ゴシック" panose="020B0400000000000000" pitchFamily="50" charset="-128"/>
                <a:ea typeface="游ゴシック" panose="020B0400000000000000" pitchFamily="50" charset="-128"/>
              </a:rPr>
              <a:t>　</a:t>
            </a:r>
            <a:r>
              <a:rPr lang="ja-JP" altLang="en-US" dirty="0">
                <a:solidFill>
                  <a:srgbClr val="5B9BD5"/>
                </a:solidFill>
                <a:latin typeface="游ゴシック" panose="020B0400000000000000" pitchFamily="50" charset="-128"/>
                <a:ea typeface="游ゴシック" panose="020B0400000000000000" pitchFamily="50" charset="-128"/>
              </a:rPr>
              <a:t>リボ払いの注意点</a:t>
            </a:r>
            <a:endParaRPr lang="ja-JP" altLang="ja-JP" dirty="0">
              <a:solidFill>
                <a:srgbClr val="5B9BD5"/>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 xmlns:a16="http://schemas.microsoft.com/office/drawing/2014/main" id="{79027930-4B48-4851-9889-0FF6FB2CA48D}"/>
              </a:ext>
            </a:extLst>
          </p:cNvPr>
          <p:cNvSpPr txBox="1"/>
          <p:nvPr/>
        </p:nvSpPr>
        <p:spPr>
          <a:xfrm>
            <a:off x="530863" y="4826000"/>
            <a:ext cx="5833248" cy="881944"/>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pPr>
              <a:lnSpc>
                <a:spcPct val="150000"/>
              </a:lnSpc>
            </a:pPr>
            <a:r>
              <a:rPr lang="ja-JP" altLang="en-US" sz="1400" b="0" dirty="0">
                <a:latin typeface="游ゴシック" panose="020B0400000000000000" pitchFamily="50" charset="-128"/>
                <a:ea typeface="游ゴシック" panose="020B0400000000000000" pitchFamily="50" charset="-128"/>
              </a:rPr>
              <a:t>毎月の支払額</a:t>
            </a:r>
            <a:r>
              <a:rPr lang="ja-JP" altLang="en-US" sz="1400" b="0">
                <a:latin typeface="游ゴシック" panose="020B0400000000000000" pitchFamily="50" charset="-128"/>
                <a:ea typeface="游ゴシック" panose="020B0400000000000000" pitchFamily="50" charset="-128"/>
              </a:rPr>
              <a:t>は一定でも、</a:t>
            </a:r>
            <a:r>
              <a:rPr lang="ja-JP" altLang="en-US" sz="1600" dirty="0">
                <a:latin typeface="游ゴシック" panose="020B0400000000000000" pitchFamily="50" charset="-128"/>
                <a:ea typeface="游ゴシック" panose="020B0400000000000000" pitchFamily="50" charset="-128"/>
              </a:rPr>
              <a:t>返済がいつ終わるのか、分かりにくい。</a:t>
            </a:r>
            <a:endParaRPr lang="en-US" altLang="ja-JP" sz="1600" dirty="0">
              <a:latin typeface="游ゴシック" panose="020B0400000000000000" pitchFamily="50" charset="-128"/>
              <a:ea typeface="游ゴシック" panose="020B0400000000000000" pitchFamily="50" charset="-128"/>
            </a:endParaRPr>
          </a:p>
          <a:p>
            <a:pPr>
              <a:lnSpc>
                <a:spcPct val="150000"/>
              </a:lnSpc>
            </a:pPr>
            <a:r>
              <a:rPr lang="ja-JP" altLang="en-US" sz="1400" b="0" dirty="0">
                <a:latin typeface="游ゴシック" panose="020B0400000000000000" pitchFamily="50" charset="-128"/>
                <a:ea typeface="游ゴシック" panose="020B0400000000000000" pitchFamily="50" charset="-128"/>
              </a:rPr>
              <a:t>月々の買い物が続けば続くほど、返済期間は伸び、手数料も増える。</a:t>
            </a:r>
            <a:endParaRPr lang="en-US" altLang="ja-JP" sz="1400" b="0"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 xmlns:a16="http://schemas.microsoft.com/office/drawing/2014/main" id="{0BA7A906-B006-5440-8655-FAAD2458DF35}"/>
              </a:ext>
            </a:extLst>
          </p:cNvPr>
          <p:cNvSpPr txBox="1"/>
          <p:nvPr/>
        </p:nvSpPr>
        <p:spPr>
          <a:xfrm>
            <a:off x="1265017" y="2569080"/>
            <a:ext cx="721604" cy="246221"/>
          </a:xfrm>
          <a:prstGeom prst="rect">
            <a:avLst/>
          </a:prstGeom>
          <a:noFill/>
          <a:ln w="19050">
            <a:noFill/>
          </a:ln>
        </p:spPr>
        <p:txBody>
          <a:bodyPr wrap="square" rtlCol="0">
            <a:spAutoFit/>
          </a:bodyPr>
          <a:lstStyle/>
          <a:p>
            <a:pPr algn="ctr"/>
            <a:r>
              <a:rPr kumimoji="1" lang="en-US" altLang="ja-JP" sz="1000" dirty="0">
                <a:solidFill>
                  <a:srgbClr val="FFFFFF"/>
                </a:solidFill>
              </a:rPr>
              <a:t>1</a:t>
            </a:r>
            <a:r>
              <a:rPr kumimoji="1" lang="ja-JP" altLang="en-US" sz="1000" dirty="0">
                <a:solidFill>
                  <a:srgbClr val="FFFFFF"/>
                </a:solidFill>
              </a:rPr>
              <a:t>月</a:t>
            </a:r>
            <a:endParaRPr kumimoji="1" lang="en-US" altLang="ja-JP" sz="1000" dirty="0">
              <a:solidFill>
                <a:srgbClr val="FFFFFF"/>
              </a:solidFill>
            </a:endParaRPr>
          </a:p>
        </p:txBody>
      </p:sp>
      <p:sp>
        <p:nvSpPr>
          <p:cNvPr id="8" name="テキスト ボックス 7">
            <a:extLst>
              <a:ext uri="{FF2B5EF4-FFF2-40B4-BE49-F238E27FC236}">
                <a16:creationId xmlns="" xmlns:a16="http://schemas.microsoft.com/office/drawing/2014/main" id="{7B99DAD6-07CD-6D4F-B47D-F5BD6DD5D46D}"/>
              </a:ext>
            </a:extLst>
          </p:cNvPr>
          <p:cNvSpPr txBox="1"/>
          <p:nvPr/>
        </p:nvSpPr>
        <p:spPr>
          <a:xfrm>
            <a:off x="1992152" y="2569080"/>
            <a:ext cx="777636" cy="246221"/>
          </a:xfrm>
          <a:prstGeom prst="rect">
            <a:avLst/>
          </a:prstGeom>
          <a:noFill/>
          <a:ln w="19050">
            <a:noFill/>
          </a:ln>
        </p:spPr>
        <p:txBody>
          <a:bodyPr wrap="square" rtlCol="0">
            <a:spAutoFit/>
          </a:bodyPr>
          <a:lstStyle/>
          <a:p>
            <a:pPr algn="ctr"/>
            <a:r>
              <a:rPr kumimoji="1" lang="en-US" altLang="ja-JP" sz="1000" dirty="0">
                <a:solidFill>
                  <a:srgbClr val="FFFFFF"/>
                </a:solidFill>
              </a:rPr>
              <a:t>2</a:t>
            </a:r>
            <a:r>
              <a:rPr kumimoji="1" lang="ja-JP" altLang="en-US" sz="1000" dirty="0">
                <a:solidFill>
                  <a:srgbClr val="FFFFFF"/>
                </a:solidFill>
              </a:rPr>
              <a:t>月</a:t>
            </a:r>
            <a:endParaRPr kumimoji="1" lang="en-US" altLang="ja-JP" sz="1000" dirty="0">
              <a:solidFill>
                <a:srgbClr val="FFFFFF"/>
              </a:solidFill>
            </a:endParaRPr>
          </a:p>
        </p:txBody>
      </p:sp>
      <p:sp>
        <p:nvSpPr>
          <p:cNvPr id="10" name="角丸四角形 9">
            <a:extLst>
              <a:ext uri="{FF2B5EF4-FFF2-40B4-BE49-F238E27FC236}">
                <a16:creationId xmlns="" xmlns:a16="http://schemas.microsoft.com/office/drawing/2014/main" id="{6B266697-5ADE-0941-A20F-0EBEA13A52BE}"/>
              </a:ext>
            </a:extLst>
          </p:cNvPr>
          <p:cNvSpPr/>
          <p:nvPr/>
        </p:nvSpPr>
        <p:spPr>
          <a:xfrm>
            <a:off x="1232923" y="3568846"/>
            <a:ext cx="763126" cy="283014"/>
          </a:xfrm>
          <a:prstGeom prst="roundRect">
            <a:avLst/>
          </a:pr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11" name="角丸四角形 10">
            <a:extLst>
              <a:ext uri="{FF2B5EF4-FFF2-40B4-BE49-F238E27FC236}">
                <a16:creationId xmlns="" xmlns:a16="http://schemas.microsoft.com/office/drawing/2014/main" id="{E4FC0B28-4E2B-4747-B8D7-AC1F1C8681B1}"/>
              </a:ext>
            </a:extLst>
          </p:cNvPr>
          <p:cNvSpPr/>
          <p:nvPr/>
        </p:nvSpPr>
        <p:spPr>
          <a:xfrm>
            <a:off x="1232923" y="3285064"/>
            <a:ext cx="763126" cy="283014"/>
          </a:xfrm>
          <a:prstGeom prst="roundRect">
            <a:avLst/>
          </a:pr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13" name="角丸四角形 12">
            <a:extLst>
              <a:ext uri="{FF2B5EF4-FFF2-40B4-BE49-F238E27FC236}">
                <a16:creationId xmlns="" xmlns:a16="http://schemas.microsoft.com/office/drawing/2014/main" id="{97C7146E-2A2A-F945-B52E-92B9DAD99D9F}"/>
              </a:ext>
            </a:extLst>
          </p:cNvPr>
          <p:cNvSpPr/>
          <p:nvPr/>
        </p:nvSpPr>
        <p:spPr>
          <a:xfrm>
            <a:off x="2056548" y="3285064"/>
            <a:ext cx="763126" cy="283014"/>
          </a:xfrm>
          <a:prstGeom prst="roundRect">
            <a:avLst/>
          </a:prstGeom>
          <a:ln w="19050">
            <a:solidFill>
              <a:schemeClr val="accent6">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14" name="テキスト ボックス 13">
            <a:extLst>
              <a:ext uri="{FF2B5EF4-FFF2-40B4-BE49-F238E27FC236}">
                <a16:creationId xmlns="" xmlns:a16="http://schemas.microsoft.com/office/drawing/2014/main" id="{F385F7AA-C630-1945-A50D-B16ECBFED4C0}"/>
              </a:ext>
            </a:extLst>
          </p:cNvPr>
          <p:cNvSpPr txBox="1"/>
          <p:nvPr/>
        </p:nvSpPr>
        <p:spPr>
          <a:xfrm>
            <a:off x="2904871" y="2569080"/>
            <a:ext cx="739806" cy="246221"/>
          </a:xfrm>
          <a:prstGeom prst="rect">
            <a:avLst/>
          </a:prstGeom>
          <a:noFill/>
          <a:ln w="19050">
            <a:noFill/>
          </a:ln>
        </p:spPr>
        <p:txBody>
          <a:bodyPr wrap="square" rtlCol="0">
            <a:spAutoFit/>
          </a:bodyPr>
          <a:lstStyle/>
          <a:p>
            <a:pPr algn="ctr"/>
            <a:r>
              <a:rPr kumimoji="1" lang="en-US" altLang="ja-JP" sz="1000" dirty="0">
                <a:solidFill>
                  <a:srgbClr val="FFFFFF"/>
                </a:solidFill>
              </a:rPr>
              <a:t>3</a:t>
            </a:r>
            <a:r>
              <a:rPr kumimoji="1" lang="ja-JP" altLang="en-US" sz="1000" dirty="0">
                <a:solidFill>
                  <a:srgbClr val="FFFFFF"/>
                </a:solidFill>
              </a:rPr>
              <a:t>月</a:t>
            </a:r>
            <a:endParaRPr kumimoji="1" lang="en-US" altLang="ja-JP" sz="1000" dirty="0">
              <a:solidFill>
                <a:srgbClr val="FFFFFF"/>
              </a:solidFill>
            </a:endParaRPr>
          </a:p>
        </p:txBody>
      </p:sp>
      <p:sp>
        <p:nvSpPr>
          <p:cNvPr id="15" name="テキスト ボックス 14">
            <a:extLst>
              <a:ext uri="{FF2B5EF4-FFF2-40B4-BE49-F238E27FC236}">
                <a16:creationId xmlns="" xmlns:a16="http://schemas.microsoft.com/office/drawing/2014/main" id="{C3BAD82D-D7CD-124D-930F-B2ADE2295991}"/>
              </a:ext>
            </a:extLst>
          </p:cNvPr>
          <p:cNvSpPr txBox="1"/>
          <p:nvPr/>
        </p:nvSpPr>
        <p:spPr>
          <a:xfrm>
            <a:off x="3708176" y="2569080"/>
            <a:ext cx="769056" cy="246221"/>
          </a:xfrm>
          <a:prstGeom prst="rect">
            <a:avLst/>
          </a:prstGeom>
          <a:noFill/>
          <a:ln w="19050">
            <a:noFill/>
          </a:ln>
        </p:spPr>
        <p:txBody>
          <a:bodyPr wrap="square" rtlCol="0">
            <a:spAutoFit/>
          </a:bodyPr>
          <a:lstStyle/>
          <a:p>
            <a:pPr algn="ctr"/>
            <a:r>
              <a:rPr kumimoji="1" lang="en-US" altLang="ja-JP" sz="1000" dirty="0">
                <a:solidFill>
                  <a:srgbClr val="FFFFFF"/>
                </a:solidFill>
              </a:rPr>
              <a:t>4</a:t>
            </a:r>
            <a:r>
              <a:rPr kumimoji="1" lang="ja-JP" altLang="en-US" sz="1000" dirty="0">
                <a:solidFill>
                  <a:srgbClr val="FFFFFF"/>
                </a:solidFill>
              </a:rPr>
              <a:t>月</a:t>
            </a:r>
            <a:endParaRPr kumimoji="1" lang="en-US" altLang="ja-JP" sz="1000" dirty="0">
              <a:solidFill>
                <a:srgbClr val="FFFFFF"/>
              </a:solidFill>
            </a:endParaRPr>
          </a:p>
        </p:txBody>
      </p:sp>
      <p:sp>
        <p:nvSpPr>
          <p:cNvPr id="16" name="テキスト ボックス 15">
            <a:extLst>
              <a:ext uri="{FF2B5EF4-FFF2-40B4-BE49-F238E27FC236}">
                <a16:creationId xmlns="" xmlns:a16="http://schemas.microsoft.com/office/drawing/2014/main" id="{953C375A-2220-F144-B446-DC30304B1761}"/>
              </a:ext>
            </a:extLst>
          </p:cNvPr>
          <p:cNvSpPr txBox="1"/>
          <p:nvPr/>
        </p:nvSpPr>
        <p:spPr>
          <a:xfrm>
            <a:off x="4504531" y="2569080"/>
            <a:ext cx="826423" cy="246221"/>
          </a:xfrm>
          <a:prstGeom prst="rect">
            <a:avLst/>
          </a:prstGeom>
          <a:noFill/>
          <a:ln w="19050">
            <a:noFill/>
          </a:ln>
        </p:spPr>
        <p:txBody>
          <a:bodyPr wrap="square" rtlCol="0">
            <a:spAutoFit/>
          </a:bodyPr>
          <a:lstStyle/>
          <a:p>
            <a:pPr algn="ctr"/>
            <a:r>
              <a:rPr kumimoji="1" lang="en-US" altLang="ja-JP" sz="1000" dirty="0">
                <a:solidFill>
                  <a:srgbClr val="FFFFFF"/>
                </a:solidFill>
              </a:rPr>
              <a:t>5</a:t>
            </a:r>
            <a:r>
              <a:rPr kumimoji="1" lang="ja-JP" altLang="en-US" sz="1000" dirty="0">
                <a:solidFill>
                  <a:srgbClr val="FFFFFF"/>
                </a:solidFill>
              </a:rPr>
              <a:t>月</a:t>
            </a:r>
            <a:endParaRPr kumimoji="1" lang="en-US" altLang="ja-JP" sz="1000" dirty="0">
              <a:solidFill>
                <a:srgbClr val="FFFFFF"/>
              </a:solidFill>
            </a:endParaRPr>
          </a:p>
        </p:txBody>
      </p:sp>
      <p:sp>
        <p:nvSpPr>
          <p:cNvPr id="17" name="テキスト ボックス 16">
            <a:extLst>
              <a:ext uri="{FF2B5EF4-FFF2-40B4-BE49-F238E27FC236}">
                <a16:creationId xmlns="" xmlns:a16="http://schemas.microsoft.com/office/drawing/2014/main" id="{77BADF9B-002A-9B4B-8E46-337C9EDD9600}"/>
              </a:ext>
            </a:extLst>
          </p:cNvPr>
          <p:cNvSpPr txBox="1"/>
          <p:nvPr/>
        </p:nvSpPr>
        <p:spPr>
          <a:xfrm>
            <a:off x="5352121" y="2569080"/>
            <a:ext cx="733777" cy="246221"/>
          </a:xfrm>
          <a:prstGeom prst="rect">
            <a:avLst/>
          </a:prstGeom>
          <a:noFill/>
          <a:ln w="19050">
            <a:noFill/>
          </a:ln>
        </p:spPr>
        <p:txBody>
          <a:bodyPr wrap="square" rtlCol="0">
            <a:spAutoFit/>
          </a:bodyPr>
          <a:lstStyle/>
          <a:p>
            <a:pPr algn="ctr"/>
            <a:r>
              <a:rPr kumimoji="1" lang="en-US" altLang="ja-JP" sz="1000" dirty="0">
                <a:solidFill>
                  <a:srgbClr val="FFFFFF"/>
                </a:solidFill>
              </a:rPr>
              <a:t>6</a:t>
            </a:r>
            <a:r>
              <a:rPr kumimoji="1" lang="ja-JP" altLang="en-US" sz="1000" dirty="0">
                <a:solidFill>
                  <a:srgbClr val="FFFFFF"/>
                </a:solidFill>
              </a:rPr>
              <a:t>月</a:t>
            </a:r>
            <a:endParaRPr kumimoji="1" lang="en-US" altLang="ja-JP" sz="1000" dirty="0">
              <a:solidFill>
                <a:srgbClr val="FFFFFF"/>
              </a:solidFill>
            </a:endParaRPr>
          </a:p>
        </p:txBody>
      </p:sp>
      <p:sp>
        <p:nvSpPr>
          <p:cNvPr id="18" name="テキスト ボックス 17">
            <a:extLst>
              <a:ext uri="{FF2B5EF4-FFF2-40B4-BE49-F238E27FC236}">
                <a16:creationId xmlns="" xmlns:a16="http://schemas.microsoft.com/office/drawing/2014/main" id="{0AF98AF8-C0B3-1242-8499-D372806EF00F}"/>
              </a:ext>
            </a:extLst>
          </p:cNvPr>
          <p:cNvSpPr txBox="1"/>
          <p:nvPr/>
        </p:nvSpPr>
        <p:spPr>
          <a:xfrm>
            <a:off x="6163510" y="2569080"/>
            <a:ext cx="769055" cy="246221"/>
          </a:xfrm>
          <a:prstGeom prst="rect">
            <a:avLst/>
          </a:prstGeom>
          <a:noFill/>
          <a:ln w="19050">
            <a:noFill/>
          </a:ln>
        </p:spPr>
        <p:txBody>
          <a:bodyPr wrap="square" rtlCol="0">
            <a:spAutoFit/>
          </a:bodyPr>
          <a:lstStyle/>
          <a:p>
            <a:pPr algn="ctr"/>
            <a:r>
              <a:rPr kumimoji="1" lang="en-US" altLang="ja-JP" sz="1000" dirty="0">
                <a:solidFill>
                  <a:srgbClr val="FFFFFF"/>
                </a:solidFill>
              </a:rPr>
              <a:t>7</a:t>
            </a:r>
            <a:r>
              <a:rPr kumimoji="1" lang="ja-JP" altLang="en-US" sz="1000" dirty="0">
                <a:solidFill>
                  <a:srgbClr val="FFFFFF"/>
                </a:solidFill>
              </a:rPr>
              <a:t>月</a:t>
            </a:r>
            <a:endParaRPr kumimoji="1" lang="en-US" altLang="ja-JP" sz="1000" dirty="0">
              <a:solidFill>
                <a:srgbClr val="FFFFFF"/>
              </a:solidFill>
            </a:endParaRPr>
          </a:p>
        </p:txBody>
      </p:sp>
      <p:sp>
        <p:nvSpPr>
          <p:cNvPr id="19" name="テキスト ボックス 18">
            <a:extLst>
              <a:ext uri="{FF2B5EF4-FFF2-40B4-BE49-F238E27FC236}">
                <a16:creationId xmlns="" xmlns:a16="http://schemas.microsoft.com/office/drawing/2014/main" id="{B55BA25D-9502-5A48-B0D0-CC6AD41C5C93}"/>
              </a:ext>
            </a:extLst>
          </p:cNvPr>
          <p:cNvSpPr txBox="1"/>
          <p:nvPr/>
        </p:nvSpPr>
        <p:spPr>
          <a:xfrm>
            <a:off x="6996065" y="2569080"/>
            <a:ext cx="754945" cy="246221"/>
          </a:xfrm>
          <a:prstGeom prst="rect">
            <a:avLst/>
          </a:prstGeom>
          <a:noFill/>
          <a:ln w="19050">
            <a:noFill/>
          </a:ln>
        </p:spPr>
        <p:txBody>
          <a:bodyPr wrap="square" rtlCol="0">
            <a:spAutoFit/>
          </a:bodyPr>
          <a:lstStyle/>
          <a:p>
            <a:pPr algn="ctr"/>
            <a:r>
              <a:rPr kumimoji="1" lang="en-US" altLang="ja-JP" sz="1000" dirty="0">
                <a:solidFill>
                  <a:srgbClr val="FFFFFF"/>
                </a:solidFill>
              </a:rPr>
              <a:t>8</a:t>
            </a:r>
            <a:r>
              <a:rPr kumimoji="1" lang="ja-JP" altLang="en-US" sz="1000" dirty="0">
                <a:solidFill>
                  <a:srgbClr val="FFFFFF"/>
                </a:solidFill>
              </a:rPr>
              <a:t>月</a:t>
            </a:r>
            <a:endParaRPr kumimoji="1" lang="en-US" altLang="ja-JP" sz="1000" dirty="0">
              <a:solidFill>
                <a:srgbClr val="FFFFFF"/>
              </a:solidFill>
            </a:endParaRPr>
          </a:p>
        </p:txBody>
      </p:sp>
      <p:sp>
        <p:nvSpPr>
          <p:cNvPr id="20" name="テキスト ボックス 19">
            <a:extLst>
              <a:ext uri="{FF2B5EF4-FFF2-40B4-BE49-F238E27FC236}">
                <a16:creationId xmlns="" xmlns:a16="http://schemas.microsoft.com/office/drawing/2014/main" id="{117EF4BA-0E73-CE4B-80D1-1770AB6453E4}"/>
              </a:ext>
            </a:extLst>
          </p:cNvPr>
          <p:cNvSpPr txBox="1"/>
          <p:nvPr/>
        </p:nvSpPr>
        <p:spPr>
          <a:xfrm>
            <a:off x="7821565" y="2569080"/>
            <a:ext cx="754945" cy="246221"/>
          </a:xfrm>
          <a:prstGeom prst="rect">
            <a:avLst/>
          </a:prstGeom>
          <a:noFill/>
          <a:ln w="19050">
            <a:noFill/>
          </a:ln>
        </p:spPr>
        <p:txBody>
          <a:bodyPr wrap="square" rtlCol="0">
            <a:spAutoFit/>
          </a:bodyPr>
          <a:lstStyle/>
          <a:p>
            <a:pPr algn="ctr"/>
            <a:r>
              <a:rPr kumimoji="1" lang="en-US" altLang="ja-JP" sz="1000" dirty="0">
                <a:solidFill>
                  <a:srgbClr val="FFFFFF"/>
                </a:solidFill>
              </a:rPr>
              <a:t>9</a:t>
            </a:r>
            <a:r>
              <a:rPr kumimoji="1" lang="ja-JP" altLang="en-US" sz="1000" dirty="0">
                <a:solidFill>
                  <a:srgbClr val="FFFFFF"/>
                </a:solidFill>
              </a:rPr>
              <a:t>月</a:t>
            </a:r>
            <a:endParaRPr kumimoji="1" lang="en-US" altLang="ja-JP" sz="1000" dirty="0">
              <a:solidFill>
                <a:srgbClr val="FFFFFF"/>
              </a:solidFill>
            </a:endParaRPr>
          </a:p>
        </p:txBody>
      </p:sp>
      <p:sp>
        <p:nvSpPr>
          <p:cNvPr id="23" name="角丸四角形 22">
            <a:extLst>
              <a:ext uri="{FF2B5EF4-FFF2-40B4-BE49-F238E27FC236}">
                <a16:creationId xmlns="" xmlns:a16="http://schemas.microsoft.com/office/drawing/2014/main" id="{6A93C87C-27AF-1148-A080-5778A7DE03CA}"/>
              </a:ext>
            </a:extLst>
          </p:cNvPr>
          <p:cNvSpPr/>
          <p:nvPr/>
        </p:nvSpPr>
        <p:spPr>
          <a:xfrm>
            <a:off x="2056548" y="3568078"/>
            <a:ext cx="763126" cy="283014"/>
          </a:xfrm>
          <a:prstGeom prst="roundRect">
            <a:avLst/>
          </a:pr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24" name="角丸四角形 23">
            <a:extLst>
              <a:ext uri="{FF2B5EF4-FFF2-40B4-BE49-F238E27FC236}">
                <a16:creationId xmlns="" xmlns:a16="http://schemas.microsoft.com/office/drawing/2014/main" id="{EF4F4B59-4927-C943-A9AC-5BA7B1E74AED}"/>
              </a:ext>
            </a:extLst>
          </p:cNvPr>
          <p:cNvSpPr/>
          <p:nvPr/>
        </p:nvSpPr>
        <p:spPr>
          <a:xfrm>
            <a:off x="2880173" y="3568078"/>
            <a:ext cx="763126" cy="283014"/>
          </a:xfrm>
          <a:prstGeom prst="roundRect">
            <a:avLst/>
          </a:prstGeom>
          <a:ln w="19050">
            <a:solidFill>
              <a:schemeClr val="accent6">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25" name="角丸四角形 24">
            <a:extLst>
              <a:ext uri="{FF2B5EF4-FFF2-40B4-BE49-F238E27FC236}">
                <a16:creationId xmlns="" xmlns:a16="http://schemas.microsoft.com/office/drawing/2014/main" id="{7559361C-3C65-234C-923A-0EFB70965A9E}"/>
              </a:ext>
            </a:extLst>
          </p:cNvPr>
          <p:cNvSpPr/>
          <p:nvPr/>
        </p:nvSpPr>
        <p:spPr>
          <a:xfrm>
            <a:off x="2880173" y="3285064"/>
            <a:ext cx="763126" cy="283014"/>
          </a:xfrm>
          <a:prstGeom prst="roundRect">
            <a:avLst/>
          </a:prstGeom>
          <a:ln w="19050">
            <a:solidFill>
              <a:schemeClr val="accent6">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26" name="角丸四角形 25">
            <a:extLst>
              <a:ext uri="{FF2B5EF4-FFF2-40B4-BE49-F238E27FC236}">
                <a16:creationId xmlns="" xmlns:a16="http://schemas.microsoft.com/office/drawing/2014/main" id="{BB731BFE-B184-4046-BD8C-0917C8142A2B}"/>
              </a:ext>
            </a:extLst>
          </p:cNvPr>
          <p:cNvSpPr/>
          <p:nvPr/>
        </p:nvSpPr>
        <p:spPr>
          <a:xfrm>
            <a:off x="3703798" y="3568078"/>
            <a:ext cx="763126" cy="283014"/>
          </a:xfrm>
          <a:prstGeom prst="roundRect">
            <a:avLst/>
          </a:prstGeom>
          <a:ln w="19050">
            <a:solidFill>
              <a:schemeClr val="accent6">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27" name="角丸四角形 26">
            <a:extLst>
              <a:ext uri="{FF2B5EF4-FFF2-40B4-BE49-F238E27FC236}">
                <a16:creationId xmlns="" xmlns:a16="http://schemas.microsoft.com/office/drawing/2014/main" id="{CCBA52F0-009D-1E47-B535-5D2A97050FC5}"/>
              </a:ext>
            </a:extLst>
          </p:cNvPr>
          <p:cNvSpPr/>
          <p:nvPr/>
        </p:nvSpPr>
        <p:spPr>
          <a:xfrm>
            <a:off x="3703798" y="3285064"/>
            <a:ext cx="763126" cy="283014"/>
          </a:xfrm>
          <a:prstGeom prst="roundRect">
            <a:avLst/>
          </a:prstGeom>
          <a:ln w="19050">
            <a:solidFill>
              <a:schemeClr val="accent6">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28" name="角丸四角形 27">
            <a:extLst>
              <a:ext uri="{FF2B5EF4-FFF2-40B4-BE49-F238E27FC236}">
                <a16:creationId xmlns="" xmlns:a16="http://schemas.microsoft.com/office/drawing/2014/main" id="{67CD5FA3-7AC9-1541-8313-E99707D18043}"/>
              </a:ext>
            </a:extLst>
          </p:cNvPr>
          <p:cNvSpPr/>
          <p:nvPr/>
        </p:nvSpPr>
        <p:spPr>
          <a:xfrm>
            <a:off x="4527423" y="3568078"/>
            <a:ext cx="763126" cy="283014"/>
          </a:xfrm>
          <a:prstGeom prst="roundRect">
            <a:avLst/>
          </a:prstGeom>
          <a:ln w="19050">
            <a:solidFill>
              <a:schemeClr val="accent6">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29" name="角丸四角形 28">
            <a:extLst>
              <a:ext uri="{FF2B5EF4-FFF2-40B4-BE49-F238E27FC236}">
                <a16:creationId xmlns="" xmlns:a16="http://schemas.microsoft.com/office/drawing/2014/main" id="{1FBB1737-6AE0-414F-9D6B-D3E50E724DF7}"/>
              </a:ext>
            </a:extLst>
          </p:cNvPr>
          <p:cNvSpPr/>
          <p:nvPr/>
        </p:nvSpPr>
        <p:spPr>
          <a:xfrm>
            <a:off x="4527423" y="3289409"/>
            <a:ext cx="763126" cy="283014"/>
          </a:xfrm>
          <a:prstGeom prst="roundRect">
            <a:avLst/>
          </a:prstGeom>
          <a:ln w="190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dirty="0"/>
              <a:t>万円</a:t>
            </a:r>
          </a:p>
        </p:txBody>
      </p:sp>
      <p:sp>
        <p:nvSpPr>
          <p:cNvPr id="30" name="角丸四角形 29">
            <a:extLst>
              <a:ext uri="{FF2B5EF4-FFF2-40B4-BE49-F238E27FC236}">
                <a16:creationId xmlns="" xmlns:a16="http://schemas.microsoft.com/office/drawing/2014/main" id="{76841DB3-1597-364D-B735-4E6B3DD8387F}"/>
              </a:ext>
            </a:extLst>
          </p:cNvPr>
          <p:cNvSpPr/>
          <p:nvPr/>
        </p:nvSpPr>
        <p:spPr>
          <a:xfrm>
            <a:off x="5351048" y="3567080"/>
            <a:ext cx="763126" cy="283014"/>
          </a:xfrm>
          <a:prstGeom prst="roundRect">
            <a:avLst/>
          </a:prstGeom>
          <a:ln w="190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31" name="角丸四角形 30">
            <a:extLst>
              <a:ext uri="{FF2B5EF4-FFF2-40B4-BE49-F238E27FC236}">
                <a16:creationId xmlns="" xmlns:a16="http://schemas.microsoft.com/office/drawing/2014/main" id="{7AA20E27-F93D-214C-9089-D2003367382C}"/>
              </a:ext>
            </a:extLst>
          </p:cNvPr>
          <p:cNvSpPr/>
          <p:nvPr/>
        </p:nvSpPr>
        <p:spPr>
          <a:xfrm>
            <a:off x="5351048" y="3283298"/>
            <a:ext cx="763126" cy="283014"/>
          </a:xfrm>
          <a:prstGeom prst="roundRect">
            <a:avLst/>
          </a:prstGeom>
          <a:ln w="190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32" name="角丸四角形 31">
            <a:extLst>
              <a:ext uri="{FF2B5EF4-FFF2-40B4-BE49-F238E27FC236}">
                <a16:creationId xmlns="" xmlns:a16="http://schemas.microsoft.com/office/drawing/2014/main" id="{C6E21B0F-738D-FE43-A6C5-1F0C2C42E7C1}"/>
              </a:ext>
            </a:extLst>
          </p:cNvPr>
          <p:cNvSpPr/>
          <p:nvPr/>
        </p:nvSpPr>
        <p:spPr>
          <a:xfrm>
            <a:off x="6174673" y="3283298"/>
            <a:ext cx="763126" cy="283014"/>
          </a:xfrm>
          <a:prstGeom prst="roundRect">
            <a:avLst/>
          </a:prstGeom>
          <a:ln w="190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33" name="角丸四角形 32">
            <a:extLst>
              <a:ext uri="{FF2B5EF4-FFF2-40B4-BE49-F238E27FC236}">
                <a16:creationId xmlns="" xmlns:a16="http://schemas.microsoft.com/office/drawing/2014/main" id="{F6630E3B-F172-B043-8853-399D2167768A}"/>
              </a:ext>
            </a:extLst>
          </p:cNvPr>
          <p:cNvSpPr/>
          <p:nvPr/>
        </p:nvSpPr>
        <p:spPr>
          <a:xfrm>
            <a:off x="6174673" y="3566312"/>
            <a:ext cx="763126" cy="283014"/>
          </a:xfrm>
          <a:prstGeom prst="roundRect">
            <a:avLst/>
          </a:prstGeom>
          <a:ln w="190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34" name="角丸四角形 33">
            <a:extLst>
              <a:ext uri="{FF2B5EF4-FFF2-40B4-BE49-F238E27FC236}">
                <a16:creationId xmlns="" xmlns:a16="http://schemas.microsoft.com/office/drawing/2014/main" id="{828F8C16-D306-8341-B85D-0FC430E3F416}"/>
              </a:ext>
            </a:extLst>
          </p:cNvPr>
          <p:cNvSpPr/>
          <p:nvPr/>
        </p:nvSpPr>
        <p:spPr>
          <a:xfrm>
            <a:off x="6998298" y="3566312"/>
            <a:ext cx="763126" cy="283014"/>
          </a:xfrm>
          <a:prstGeom prst="roundRect">
            <a:avLst/>
          </a:prstGeom>
          <a:ln w="190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35" name="角丸四角形 34">
            <a:extLst>
              <a:ext uri="{FF2B5EF4-FFF2-40B4-BE49-F238E27FC236}">
                <a16:creationId xmlns="" xmlns:a16="http://schemas.microsoft.com/office/drawing/2014/main" id="{53756815-F055-8341-8DEE-EA6373EA7C34}"/>
              </a:ext>
            </a:extLst>
          </p:cNvPr>
          <p:cNvSpPr/>
          <p:nvPr/>
        </p:nvSpPr>
        <p:spPr>
          <a:xfrm>
            <a:off x="6998298" y="3283298"/>
            <a:ext cx="763126" cy="283014"/>
          </a:xfrm>
          <a:prstGeom prst="roundRect">
            <a:avLst/>
          </a:prstGeom>
          <a:ln w="190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36" name="角丸四角形 35">
            <a:extLst>
              <a:ext uri="{FF2B5EF4-FFF2-40B4-BE49-F238E27FC236}">
                <a16:creationId xmlns="" xmlns:a16="http://schemas.microsoft.com/office/drawing/2014/main" id="{A6E47DEF-77B8-2D48-BEB2-D5233415B06F}"/>
              </a:ext>
            </a:extLst>
          </p:cNvPr>
          <p:cNvSpPr/>
          <p:nvPr/>
        </p:nvSpPr>
        <p:spPr>
          <a:xfrm>
            <a:off x="7821920" y="3566312"/>
            <a:ext cx="763126" cy="283014"/>
          </a:xfrm>
          <a:prstGeom prst="roundRect">
            <a:avLst/>
          </a:prstGeom>
          <a:ln w="190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37" name="角丸四角形 36">
            <a:extLst>
              <a:ext uri="{FF2B5EF4-FFF2-40B4-BE49-F238E27FC236}">
                <a16:creationId xmlns="" xmlns:a16="http://schemas.microsoft.com/office/drawing/2014/main" id="{ED27B414-0C92-3845-8B7D-928EDD50D4CB}"/>
              </a:ext>
            </a:extLst>
          </p:cNvPr>
          <p:cNvSpPr/>
          <p:nvPr/>
        </p:nvSpPr>
        <p:spPr>
          <a:xfrm>
            <a:off x="7821920" y="3283298"/>
            <a:ext cx="763126" cy="283014"/>
          </a:xfrm>
          <a:prstGeom prst="roundRect">
            <a:avLst/>
          </a:prstGeom>
          <a:ln w="1905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1</a:t>
            </a:r>
            <a:r>
              <a:rPr kumimoji="1" lang="ja-JP" altLang="en-US" sz="1600"/>
              <a:t>万円</a:t>
            </a:r>
          </a:p>
        </p:txBody>
      </p:sp>
      <p:sp>
        <p:nvSpPr>
          <p:cNvPr id="40" name="角丸四角形 39">
            <a:extLst>
              <a:ext uri="{FF2B5EF4-FFF2-40B4-BE49-F238E27FC236}">
                <a16:creationId xmlns="" xmlns:a16="http://schemas.microsoft.com/office/drawing/2014/main" id="{2023B118-A9A4-984F-905E-65423DF8D08F}"/>
              </a:ext>
            </a:extLst>
          </p:cNvPr>
          <p:cNvSpPr/>
          <p:nvPr/>
        </p:nvSpPr>
        <p:spPr>
          <a:xfrm>
            <a:off x="1232923" y="2882969"/>
            <a:ext cx="763126" cy="283014"/>
          </a:xfrm>
          <a:prstGeom prst="roundRect">
            <a:avLst/>
          </a:prstGeom>
          <a:solidFill>
            <a:schemeClr val="accent5">
              <a:lumMod val="20000"/>
              <a:lumOff val="80000"/>
            </a:schemeClr>
          </a:solidFill>
          <a:ln w="19050">
            <a:no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3</a:t>
            </a:r>
            <a:r>
              <a:rPr kumimoji="1" lang="ja-JP" altLang="en-US" sz="1600" dirty="0"/>
              <a:t>万円</a:t>
            </a:r>
          </a:p>
        </p:txBody>
      </p:sp>
      <p:sp>
        <p:nvSpPr>
          <p:cNvPr id="41" name="角丸四角形 40">
            <a:extLst>
              <a:ext uri="{FF2B5EF4-FFF2-40B4-BE49-F238E27FC236}">
                <a16:creationId xmlns="" xmlns:a16="http://schemas.microsoft.com/office/drawing/2014/main" id="{E3FB1D86-A712-224F-ADA6-F7FF3D87A8BB}"/>
              </a:ext>
            </a:extLst>
          </p:cNvPr>
          <p:cNvSpPr/>
          <p:nvPr/>
        </p:nvSpPr>
        <p:spPr>
          <a:xfrm>
            <a:off x="2063308" y="2882969"/>
            <a:ext cx="763126" cy="283014"/>
          </a:xfrm>
          <a:prstGeom prst="roundRect">
            <a:avLst/>
          </a:prstGeom>
          <a:solidFill>
            <a:schemeClr val="accent6">
              <a:lumMod val="20000"/>
              <a:lumOff val="80000"/>
            </a:schemeClr>
          </a:solidFill>
          <a:ln w="19050">
            <a:no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6</a:t>
            </a:r>
            <a:r>
              <a:rPr kumimoji="1" lang="ja-JP" altLang="en-US" sz="1600"/>
              <a:t>万円</a:t>
            </a:r>
          </a:p>
        </p:txBody>
      </p:sp>
      <p:sp>
        <p:nvSpPr>
          <p:cNvPr id="42" name="角丸四角形 41">
            <a:extLst>
              <a:ext uri="{FF2B5EF4-FFF2-40B4-BE49-F238E27FC236}">
                <a16:creationId xmlns="" xmlns:a16="http://schemas.microsoft.com/office/drawing/2014/main" id="{1B6D90F1-C527-C24F-8A03-D9F56F564B08}"/>
              </a:ext>
            </a:extLst>
          </p:cNvPr>
          <p:cNvSpPr/>
          <p:nvPr/>
        </p:nvSpPr>
        <p:spPr>
          <a:xfrm>
            <a:off x="2904917" y="2875670"/>
            <a:ext cx="763126" cy="283014"/>
          </a:xfrm>
          <a:prstGeom prst="roundRect">
            <a:avLst/>
          </a:prstGeom>
          <a:solidFill>
            <a:schemeClr val="accent2">
              <a:lumMod val="20000"/>
              <a:lumOff val="80000"/>
            </a:schemeClr>
          </a:solidFill>
          <a:ln w="19050">
            <a:no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9</a:t>
            </a:r>
            <a:r>
              <a:rPr kumimoji="1" lang="ja-JP" altLang="en-US" sz="1600"/>
              <a:t>万円</a:t>
            </a:r>
          </a:p>
        </p:txBody>
      </p:sp>
      <p:sp>
        <p:nvSpPr>
          <p:cNvPr id="43" name="角丸四角形 42">
            <a:extLst>
              <a:ext uri="{FF2B5EF4-FFF2-40B4-BE49-F238E27FC236}">
                <a16:creationId xmlns="" xmlns:a16="http://schemas.microsoft.com/office/drawing/2014/main" id="{8C0810E7-63A9-5841-B817-73B58AAE3BC5}"/>
              </a:ext>
            </a:extLst>
          </p:cNvPr>
          <p:cNvSpPr/>
          <p:nvPr/>
        </p:nvSpPr>
        <p:spPr>
          <a:xfrm>
            <a:off x="1231954" y="3969246"/>
            <a:ext cx="763126" cy="283014"/>
          </a:xfrm>
          <a:prstGeom prst="roundRect">
            <a:avLst/>
          </a:prstGeom>
          <a:noFill/>
          <a:ln w="19050">
            <a:solidFill>
              <a:schemeClr val="bg1">
                <a:lumMod val="75000"/>
              </a:schemeClr>
            </a:solid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375</a:t>
            </a:r>
            <a:r>
              <a:rPr kumimoji="1" lang="ja-JP" altLang="en-US" sz="1600"/>
              <a:t>円</a:t>
            </a:r>
          </a:p>
        </p:txBody>
      </p:sp>
      <p:sp>
        <p:nvSpPr>
          <p:cNvPr id="44" name="角丸四角形 43">
            <a:extLst>
              <a:ext uri="{FF2B5EF4-FFF2-40B4-BE49-F238E27FC236}">
                <a16:creationId xmlns="" xmlns:a16="http://schemas.microsoft.com/office/drawing/2014/main" id="{88370307-DCD1-1E47-B16F-BFBDB96B4B8E}"/>
              </a:ext>
            </a:extLst>
          </p:cNvPr>
          <p:cNvSpPr/>
          <p:nvPr/>
        </p:nvSpPr>
        <p:spPr>
          <a:xfrm>
            <a:off x="2049622" y="3969246"/>
            <a:ext cx="763126" cy="283014"/>
          </a:xfrm>
          <a:prstGeom prst="roundRect">
            <a:avLst/>
          </a:prstGeom>
          <a:noFill/>
          <a:ln w="19050">
            <a:solidFill>
              <a:schemeClr val="bg1">
                <a:lumMod val="75000"/>
              </a:schemeClr>
            </a:solid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875</a:t>
            </a:r>
            <a:r>
              <a:rPr kumimoji="1" lang="ja-JP" altLang="en-US" sz="1600"/>
              <a:t>円</a:t>
            </a:r>
          </a:p>
        </p:txBody>
      </p:sp>
      <p:sp>
        <p:nvSpPr>
          <p:cNvPr id="45" name="角丸四角形 44">
            <a:extLst>
              <a:ext uri="{FF2B5EF4-FFF2-40B4-BE49-F238E27FC236}">
                <a16:creationId xmlns="" xmlns:a16="http://schemas.microsoft.com/office/drawing/2014/main" id="{1CD3716F-8859-A34C-98D7-F9E623287ABA}"/>
              </a:ext>
            </a:extLst>
          </p:cNvPr>
          <p:cNvSpPr/>
          <p:nvPr/>
        </p:nvSpPr>
        <p:spPr>
          <a:xfrm>
            <a:off x="2893693" y="3969246"/>
            <a:ext cx="763126" cy="283014"/>
          </a:xfrm>
          <a:prstGeom prst="roundRect">
            <a:avLst/>
          </a:prstGeom>
          <a:noFill/>
          <a:ln w="19050">
            <a:solidFill>
              <a:schemeClr val="bg1">
                <a:lumMod val="75000"/>
              </a:schemeClr>
            </a:solid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1750</a:t>
            </a:r>
            <a:r>
              <a:rPr kumimoji="1" lang="ja-JP" altLang="en-US" sz="1400"/>
              <a:t>円</a:t>
            </a:r>
          </a:p>
        </p:txBody>
      </p:sp>
      <p:sp>
        <p:nvSpPr>
          <p:cNvPr id="46" name="角丸四角形 45">
            <a:extLst>
              <a:ext uri="{FF2B5EF4-FFF2-40B4-BE49-F238E27FC236}">
                <a16:creationId xmlns="" xmlns:a16="http://schemas.microsoft.com/office/drawing/2014/main" id="{E93F2DB2-B79D-CD41-A38F-B7739780FBC5}"/>
              </a:ext>
            </a:extLst>
          </p:cNvPr>
          <p:cNvSpPr/>
          <p:nvPr/>
        </p:nvSpPr>
        <p:spPr>
          <a:xfrm>
            <a:off x="434754" y="2896690"/>
            <a:ext cx="733696" cy="283014"/>
          </a:xfrm>
          <a:prstGeom prst="roundRect">
            <a:avLst/>
          </a:prstGeom>
          <a:solidFill>
            <a:schemeClr val="accent3"/>
          </a:solidFill>
          <a:ln w="19050">
            <a:no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a:solidFill>
                  <a:srgbClr val="FFFFFF"/>
                </a:solidFill>
              </a:rPr>
              <a:t>利用額</a:t>
            </a:r>
          </a:p>
        </p:txBody>
      </p:sp>
      <p:sp>
        <p:nvSpPr>
          <p:cNvPr id="47" name="角丸四角形 46">
            <a:extLst>
              <a:ext uri="{FF2B5EF4-FFF2-40B4-BE49-F238E27FC236}">
                <a16:creationId xmlns="" xmlns:a16="http://schemas.microsoft.com/office/drawing/2014/main" id="{9C07020A-0306-C240-86C5-5F69950D80C1}"/>
              </a:ext>
            </a:extLst>
          </p:cNvPr>
          <p:cNvSpPr/>
          <p:nvPr/>
        </p:nvSpPr>
        <p:spPr>
          <a:xfrm>
            <a:off x="434394" y="3431957"/>
            <a:ext cx="731373" cy="283014"/>
          </a:xfrm>
          <a:prstGeom prst="roundRect">
            <a:avLst/>
          </a:prstGeom>
          <a:solidFill>
            <a:srgbClr val="A5A5A5"/>
          </a:solidFill>
          <a:ln w="19050">
            <a:no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a:solidFill>
                  <a:srgbClr val="FFFFFF"/>
                </a:solidFill>
              </a:rPr>
              <a:t>支払額</a:t>
            </a:r>
          </a:p>
        </p:txBody>
      </p:sp>
      <p:sp>
        <p:nvSpPr>
          <p:cNvPr id="48" name="角丸四角形 47">
            <a:extLst>
              <a:ext uri="{FF2B5EF4-FFF2-40B4-BE49-F238E27FC236}">
                <a16:creationId xmlns="" xmlns:a16="http://schemas.microsoft.com/office/drawing/2014/main" id="{67B370F7-1605-C74F-9E31-71EC7BF77BB4}"/>
              </a:ext>
            </a:extLst>
          </p:cNvPr>
          <p:cNvSpPr/>
          <p:nvPr/>
        </p:nvSpPr>
        <p:spPr>
          <a:xfrm>
            <a:off x="434754" y="3962761"/>
            <a:ext cx="733696" cy="283014"/>
          </a:xfrm>
          <a:prstGeom prst="roundRect">
            <a:avLst/>
          </a:prstGeom>
          <a:solidFill>
            <a:srgbClr val="A5A5A5"/>
          </a:solidFill>
          <a:ln w="19050">
            <a:no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a:solidFill>
                  <a:srgbClr val="FFFFFF"/>
                </a:solidFill>
              </a:rPr>
              <a:t>手数料</a:t>
            </a:r>
          </a:p>
        </p:txBody>
      </p:sp>
      <p:sp>
        <p:nvSpPr>
          <p:cNvPr id="49" name="角丸四角形 48">
            <a:extLst>
              <a:ext uri="{FF2B5EF4-FFF2-40B4-BE49-F238E27FC236}">
                <a16:creationId xmlns="" xmlns:a16="http://schemas.microsoft.com/office/drawing/2014/main" id="{8B1C1CE3-D966-8A41-8595-A26D158792A4}"/>
              </a:ext>
            </a:extLst>
          </p:cNvPr>
          <p:cNvSpPr/>
          <p:nvPr/>
        </p:nvSpPr>
        <p:spPr>
          <a:xfrm>
            <a:off x="3724965" y="3969246"/>
            <a:ext cx="763126" cy="283014"/>
          </a:xfrm>
          <a:prstGeom prst="roundRect">
            <a:avLst/>
          </a:prstGeom>
          <a:noFill/>
          <a:ln w="19050">
            <a:solidFill>
              <a:schemeClr val="bg1">
                <a:lumMod val="75000"/>
              </a:schemeClr>
            </a:solid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1500</a:t>
            </a:r>
            <a:r>
              <a:rPr kumimoji="1" lang="ja-JP" altLang="en-US" sz="1400"/>
              <a:t>円</a:t>
            </a:r>
          </a:p>
        </p:txBody>
      </p:sp>
      <p:sp>
        <p:nvSpPr>
          <p:cNvPr id="50" name="角丸四角形 49">
            <a:extLst>
              <a:ext uri="{FF2B5EF4-FFF2-40B4-BE49-F238E27FC236}">
                <a16:creationId xmlns="" xmlns:a16="http://schemas.microsoft.com/office/drawing/2014/main" id="{A7DE7D57-981E-794D-B2AC-570A199DDEA1}"/>
              </a:ext>
            </a:extLst>
          </p:cNvPr>
          <p:cNvSpPr/>
          <p:nvPr/>
        </p:nvSpPr>
        <p:spPr>
          <a:xfrm>
            <a:off x="4549510" y="3969246"/>
            <a:ext cx="763126" cy="283014"/>
          </a:xfrm>
          <a:prstGeom prst="roundRect">
            <a:avLst/>
          </a:prstGeom>
          <a:noFill/>
          <a:ln w="19050">
            <a:solidFill>
              <a:schemeClr val="bg1">
                <a:lumMod val="75000"/>
              </a:schemeClr>
            </a:solid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1250</a:t>
            </a:r>
            <a:r>
              <a:rPr kumimoji="1" lang="ja-JP" altLang="en-US" sz="1400"/>
              <a:t>円</a:t>
            </a:r>
          </a:p>
        </p:txBody>
      </p:sp>
      <p:sp>
        <p:nvSpPr>
          <p:cNvPr id="51" name="角丸四角形 50">
            <a:extLst>
              <a:ext uri="{FF2B5EF4-FFF2-40B4-BE49-F238E27FC236}">
                <a16:creationId xmlns="" xmlns:a16="http://schemas.microsoft.com/office/drawing/2014/main" id="{0471EEC4-A4A4-B94F-9E60-0A5166043CE2}"/>
              </a:ext>
            </a:extLst>
          </p:cNvPr>
          <p:cNvSpPr/>
          <p:nvPr/>
        </p:nvSpPr>
        <p:spPr>
          <a:xfrm>
            <a:off x="5367178" y="3969246"/>
            <a:ext cx="763126" cy="283014"/>
          </a:xfrm>
          <a:prstGeom prst="roundRect">
            <a:avLst/>
          </a:prstGeom>
          <a:noFill/>
          <a:ln w="19050">
            <a:solidFill>
              <a:schemeClr val="bg1">
                <a:lumMod val="75000"/>
              </a:schemeClr>
            </a:solid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400" dirty="0"/>
              <a:t>1000</a:t>
            </a:r>
            <a:r>
              <a:rPr kumimoji="1" lang="ja-JP" altLang="en-US" sz="1400"/>
              <a:t>円</a:t>
            </a:r>
          </a:p>
        </p:txBody>
      </p:sp>
      <p:sp>
        <p:nvSpPr>
          <p:cNvPr id="52" name="角丸四角形 51">
            <a:extLst>
              <a:ext uri="{FF2B5EF4-FFF2-40B4-BE49-F238E27FC236}">
                <a16:creationId xmlns="" xmlns:a16="http://schemas.microsoft.com/office/drawing/2014/main" id="{A2E1ADBE-D682-454A-9FD9-BB4F103856C2}"/>
              </a:ext>
            </a:extLst>
          </p:cNvPr>
          <p:cNvSpPr/>
          <p:nvPr/>
        </p:nvSpPr>
        <p:spPr>
          <a:xfrm>
            <a:off x="6190229" y="3969246"/>
            <a:ext cx="763126" cy="283014"/>
          </a:xfrm>
          <a:prstGeom prst="roundRect">
            <a:avLst/>
          </a:prstGeom>
          <a:noFill/>
          <a:ln w="19050">
            <a:solidFill>
              <a:schemeClr val="bg1">
                <a:lumMod val="75000"/>
              </a:schemeClr>
            </a:solid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750</a:t>
            </a:r>
            <a:r>
              <a:rPr kumimoji="1" lang="ja-JP" altLang="en-US" sz="1600"/>
              <a:t>円</a:t>
            </a:r>
          </a:p>
        </p:txBody>
      </p:sp>
      <p:sp>
        <p:nvSpPr>
          <p:cNvPr id="53" name="角丸四角形 52">
            <a:extLst>
              <a:ext uri="{FF2B5EF4-FFF2-40B4-BE49-F238E27FC236}">
                <a16:creationId xmlns="" xmlns:a16="http://schemas.microsoft.com/office/drawing/2014/main" id="{461C7B9B-E557-4845-B8C2-A60B6CF778F5}"/>
              </a:ext>
            </a:extLst>
          </p:cNvPr>
          <p:cNvSpPr/>
          <p:nvPr/>
        </p:nvSpPr>
        <p:spPr>
          <a:xfrm>
            <a:off x="6989971" y="3969246"/>
            <a:ext cx="763126" cy="283014"/>
          </a:xfrm>
          <a:prstGeom prst="roundRect">
            <a:avLst/>
          </a:prstGeom>
          <a:noFill/>
          <a:ln w="19050">
            <a:solidFill>
              <a:schemeClr val="bg1">
                <a:lumMod val="75000"/>
              </a:schemeClr>
            </a:solid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500</a:t>
            </a:r>
            <a:r>
              <a:rPr kumimoji="1" lang="ja-JP" altLang="en-US" sz="1600"/>
              <a:t>円</a:t>
            </a:r>
          </a:p>
        </p:txBody>
      </p:sp>
      <p:sp>
        <p:nvSpPr>
          <p:cNvPr id="54" name="角丸四角形 53">
            <a:extLst>
              <a:ext uri="{FF2B5EF4-FFF2-40B4-BE49-F238E27FC236}">
                <a16:creationId xmlns="" xmlns:a16="http://schemas.microsoft.com/office/drawing/2014/main" id="{0EA66BC9-7CC9-AA4F-A5D2-E7EF8851AFEB}"/>
              </a:ext>
            </a:extLst>
          </p:cNvPr>
          <p:cNvSpPr/>
          <p:nvPr/>
        </p:nvSpPr>
        <p:spPr>
          <a:xfrm>
            <a:off x="7820389" y="3962761"/>
            <a:ext cx="763126" cy="283014"/>
          </a:xfrm>
          <a:prstGeom prst="roundRect">
            <a:avLst/>
          </a:prstGeom>
          <a:noFill/>
          <a:ln w="19050">
            <a:solidFill>
              <a:schemeClr val="bg1">
                <a:lumMod val="75000"/>
              </a:schemeClr>
            </a:solidFill>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600" dirty="0"/>
              <a:t>250</a:t>
            </a:r>
            <a:r>
              <a:rPr kumimoji="1" lang="ja-JP" altLang="en-US" sz="1600"/>
              <a:t>円</a:t>
            </a:r>
          </a:p>
        </p:txBody>
      </p:sp>
      <p:sp>
        <p:nvSpPr>
          <p:cNvPr id="55" name="テキスト ボックス 54">
            <a:extLst>
              <a:ext uri="{FF2B5EF4-FFF2-40B4-BE49-F238E27FC236}">
                <a16:creationId xmlns="" xmlns:a16="http://schemas.microsoft.com/office/drawing/2014/main" id="{2B5D00F1-40BE-F84B-ABBC-8937DFD52380}"/>
              </a:ext>
            </a:extLst>
          </p:cNvPr>
          <p:cNvSpPr txBox="1"/>
          <p:nvPr/>
        </p:nvSpPr>
        <p:spPr>
          <a:xfrm>
            <a:off x="771352" y="951714"/>
            <a:ext cx="8121188" cy="613803"/>
          </a:xfrm>
          <a:prstGeom prst="rect">
            <a:avLst/>
          </a:prstGeom>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pPr>
              <a:lnSpc>
                <a:spcPct val="150000"/>
              </a:lnSpc>
            </a:pPr>
            <a:endParaRPr lang="ja-JP" altLang="ja-JP" b="0"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 xmlns:a16="http://schemas.microsoft.com/office/drawing/2014/main" id="{4705CFFB-6242-A646-BE3C-BB710F3E4E8E}"/>
              </a:ext>
            </a:extLst>
          </p:cNvPr>
          <p:cNvSpPr txBox="1"/>
          <p:nvPr/>
        </p:nvSpPr>
        <p:spPr>
          <a:xfrm>
            <a:off x="1238361" y="764192"/>
            <a:ext cx="5032147" cy="1661993"/>
          </a:xfrm>
          <a:prstGeom prst="rect">
            <a:avLst/>
          </a:prstGeom>
          <a:noFill/>
        </p:spPr>
        <p:txBody>
          <a:bodyPr wrap="none" rtlCol="0">
            <a:spAutoFit/>
          </a:bodyPr>
          <a:lstStyle/>
          <a:p>
            <a:pPr>
              <a:lnSpc>
                <a:spcPct val="150000"/>
              </a:lnSpc>
            </a:pPr>
            <a:r>
              <a:rPr kumimoji="1" lang="ja-JP" altLang="en-US" dirty="0"/>
              <a:t>毎月２万円支払えば</a:t>
            </a:r>
            <a:r>
              <a:rPr kumimoji="1" lang="ja-JP" altLang="en-US" dirty="0" smtClean="0"/>
              <a:t>、</a:t>
            </a:r>
            <a:r>
              <a:rPr kumimoji="1" lang="ja-JP" altLang="en-US" b="1" dirty="0" smtClean="0"/>
              <a:t>９月</a:t>
            </a:r>
            <a:r>
              <a:rPr kumimoji="1" lang="ja-JP" altLang="en-US" dirty="0"/>
              <a:t>で返済可能</a:t>
            </a:r>
            <a:endParaRPr kumimoji="1" lang="en-US" altLang="ja-JP" dirty="0"/>
          </a:p>
          <a:p>
            <a:pPr>
              <a:lnSpc>
                <a:spcPct val="150000"/>
              </a:lnSpc>
            </a:pPr>
            <a:r>
              <a:rPr kumimoji="1" lang="ja-JP" altLang="en-US" b="1" dirty="0">
                <a:solidFill>
                  <a:srgbClr val="FF0000"/>
                </a:solidFill>
              </a:rPr>
              <a:t>利用額１８万円に加えて、手数料８，２５０円</a:t>
            </a:r>
            <a:endParaRPr kumimoji="1" lang="en-US" altLang="ja-JP" dirty="0"/>
          </a:p>
          <a:p>
            <a:pPr>
              <a:lnSpc>
                <a:spcPct val="150000"/>
              </a:lnSpc>
            </a:pPr>
            <a:r>
              <a:rPr kumimoji="1" lang="ja-JP" altLang="en-US" dirty="0"/>
              <a:t>合計</a:t>
            </a:r>
            <a:r>
              <a:rPr kumimoji="1" lang="ja-JP" altLang="en-US" sz="3200" b="1" dirty="0"/>
              <a:t>１８８，２５０</a:t>
            </a:r>
            <a:r>
              <a:rPr kumimoji="1" lang="ja-JP" altLang="en-US" dirty="0"/>
              <a:t>円の支払</a:t>
            </a:r>
            <a:endParaRPr kumimoji="1" lang="en-US" altLang="ja-JP" dirty="0"/>
          </a:p>
        </p:txBody>
      </p:sp>
      <p:sp>
        <p:nvSpPr>
          <p:cNvPr id="56" name="テキスト ボックス 55">
            <a:extLst>
              <a:ext uri="{FF2B5EF4-FFF2-40B4-BE49-F238E27FC236}">
                <a16:creationId xmlns="" xmlns:a16="http://schemas.microsoft.com/office/drawing/2014/main" id="{EBF9C4A2-F060-B442-931F-9E5E83B59C78}"/>
              </a:ext>
            </a:extLst>
          </p:cNvPr>
          <p:cNvSpPr txBox="1"/>
          <p:nvPr/>
        </p:nvSpPr>
        <p:spPr>
          <a:xfrm>
            <a:off x="3208706" y="4259585"/>
            <a:ext cx="5724644" cy="276999"/>
          </a:xfrm>
          <a:prstGeom prst="rect">
            <a:avLst/>
          </a:prstGeom>
          <a:noFill/>
        </p:spPr>
        <p:txBody>
          <a:bodyPr wrap="none" rtlCol="0">
            <a:spAutoFit/>
          </a:bodyPr>
          <a:lstStyle/>
          <a:p>
            <a:r>
              <a:rPr kumimoji="1" lang="en-US" altLang="ja-JP" sz="1200" dirty="0"/>
              <a:t>※</a:t>
            </a:r>
            <a:r>
              <a:rPr kumimoji="1" lang="ja-JP" altLang="en-US" sz="1200"/>
              <a:t>この結果はあくまでも参考値です。実際のお支払いと異なる場合があります。</a:t>
            </a:r>
            <a:endParaRPr kumimoji="1" lang="en-US" altLang="ja-JP" sz="1200" dirty="0"/>
          </a:p>
        </p:txBody>
      </p:sp>
      <p:sp>
        <p:nvSpPr>
          <p:cNvPr id="57" name="テキスト ボックス 56">
            <a:extLst>
              <a:ext uri="{FF2B5EF4-FFF2-40B4-BE49-F238E27FC236}">
                <a16:creationId xmlns="" xmlns:a16="http://schemas.microsoft.com/office/drawing/2014/main" id="{35B3B68F-EC48-944A-88FF-D9528148CC00}"/>
              </a:ext>
            </a:extLst>
          </p:cNvPr>
          <p:cNvSpPr txBox="1"/>
          <p:nvPr/>
        </p:nvSpPr>
        <p:spPr>
          <a:xfrm>
            <a:off x="516751" y="6060496"/>
            <a:ext cx="8121188" cy="591946"/>
          </a:xfrm>
          <a:prstGeom prst="rect">
            <a:avLst/>
          </a:prstGeom>
          <a:solidFill>
            <a:srgbClr val="FF0000"/>
          </a:solidFill>
        </p:spPr>
        <p:txBody>
          <a:bodyPr vert="horz" wrap="none" lIns="91440" tIns="45720" rIns="91440" bIns="45720" rtlCol="0" anchor="ctr" anchorCtr="0">
            <a:noAutofit/>
          </a:bodyPr>
          <a:lstStyle>
            <a:defPPr>
              <a:defRPr lang="en-US"/>
            </a:defPPr>
            <a:lvl1pPr defTabSz="914400">
              <a:lnSpc>
                <a:spcPct val="90000"/>
              </a:lnSpc>
              <a:spcBef>
                <a:spcPct val="0"/>
              </a:spcBef>
              <a:buNone/>
              <a:defRPr kumimoji="1" sz="2000" b="1">
                <a:latin typeface="Noto Sans JP Light" panose="020B0300000000000000" pitchFamily="34" charset="-128"/>
                <a:ea typeface="Noto Sans JP Light" panose="020B0300000000000000" pitchFamily="34" charset="-128"/>
                <a:cs typeface="+mj-cs"/>
              </a:defRPr>
            </a:lvl1pPr>
          </a:lstStyle>
          <a:p>
            <a:pPr algn="ctr">
              <a:lnSpc>
                <a:spcPct val="150000"/>
              </a:lnSpc>
            </a:pPr>
            <a:r>
              <a:rPr lang="ja-JP" altLang="en-US" dirty="0">
                <a:solidFill>
                  <a:srgbClr val="FFFFFF"/>
                </a:solidFill>
                <a:latin typeface="游ゴシック" panose="020B0400000000000000" pitchFamily="50" charset="-128"/>
                <a:ea typeface="游ゴシック" panose="020B0400000000000000" pitchFamily="50" charset="-128"/>
              </a:rPr>
              <a:t>リボ払いなどの手数料がかかる支払方法はできるだけ避けましょう。</a:t>
            </a:r>
            <a:endParaRPr lang="ja-JP" altLang="ja-JP" dirty="0">
              <a:solidFill>
                <a:srgbClr val="FFFFFF"/>
              </a:solidFill>
              <a:latin typeface="游ゴシック" panose="020B0400000000000000" pitchFamily="50" charset="-128"/>
              <a:ea typeface="游ゴシック" panose="020B0400000000000000" pitchFamily="50" charset="-128"/>
            </a:endParaRPr>
          </a:p>
        </p:txBody>
      </p:sp>
      <p:pic>
        <p:nvPicPr>
          <p:cNvPr id="58" name="図 57" descr="study_kota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06" y="713983"/>
            <a:ext cx="900423" cy="562765"/>
          </a:xfrm>
          <a:prstGeom prst="rect">
            <a:avLst/>
          </a:prstGeom>
        </p:spPr>
      </p:pic>
      <p:sp>
        <p:nvSpPr>
          <p:cNvPr id="3" name="角丸四角形吹き出し 2"/>
          <p:cNvSpPr/>
          <p:nvPr/>
        </p:nvSpPr>
        <p:spPr>
          <a:xfrm>
            <a:off x="493890" y="4656667"/>
            <a:ext cx="6025444" cy="1248833"/>
          </a:xfrm>
          <a:prstGeom prst="wedgeRoundRectCallout">
            <a:avLst>
              <a:gd name="adj1" fmla="val 62773"/>
              <a:gd name="adj2" fmla="val -50494"/>
              <a:gd name="adj3" fmla="val 16667"/>
            </a:avLst>
          </a:prstGeom>
          <a:noFill/>
          <a:ln w="28575" cmpd="sng">
            <a:solidFill>
              <a:schemeClr val="accent5"/>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9" name="図 58" descr="shock_woma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8389" y="4463154"/>
            <a:ext cx="1371600" cy="1541124"/>
          </a:xfrm>
          <a:prstGeom prst="rect">
            <a:avLst/>
          </a:prstGeom>
        </p:spPr>
      </p:pic>
      <p:pic>
        <p:nvPicPr>
          <p:cNvPr id="9" name="図 8" descr="money_satsutaba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577" y="70556"/>
            <a:ext cx="2312756" cy="1780822"/>
          </a:xfrm>
          <a:prstGeom prst="rect">
            <a:avLst/>
          </a:prstGeom>
        </p:spPr>
      </p:pic>
    </p:spTree>
    <p:extLst>
      <p:ext uri="{BB962C8B-B14F-4D97-AF65-F5344CB8AC3E}">
        <p14:creationId xmlns:p14="http://schemas.microsoft.com/office/powerpoint/2010/main" val="22466145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8221</TotalTime>
  <Words>1360</Words>
  <Application>Microsoft Office PowerPoint</Application>
  <PresentationFormat>画面に合わせる (4:3)</PresentationFormat>
  <Paragraphs>282</Paragraphs>
  <Slides>19</Slides>
  <Notes>19</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19</vt:i4>
      </vt:variant>
    </vt:vector>
  </HeadingPairs>
  <TitlesOfParts>
    <vt:vector size="29" baseType="lpstr">
      <vt:lpstr>HG丸ｺﾞｼｯｸM-PRO</vt:lpstr>
      <vt:lpstr>Noto Sans JP Medium</vt:lpstr>
      <vt:lpstr>Yu Gothic Medium</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５−１　クレジットカードの仕組み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５－８　多重債務を避けるポイント</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橋口 彰人</dc:creator>
  <cp:lastModifiedBy>國廣 愛子</cp:lastModifiedBy>
  <cp:revision>557</cp:revision>
  <cp:lastPrinted>2021-05-28T07:56:01Z</cp:lastPrinted>
  <dcterms:created xsi:type="dcterms:W3CDTF">2020-12-25T09:39:05Z</dcterms:created>
  <dcterms:modified xsi:type="dcterms:W3CDTF">2021-06-01T02:08:07Z</dcterms:modified>
</cp:coreProperties>
</file>