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1" r:id="rId3"/>
    <p:sldId id="315" r:id="rId4"/>
    <p:sldId id="316" r:id="rId5"/>
    <p:sldId id="296" r:id="rId6"/>
    <p:sldId id="261" r:id="rId7"/>
    <p:sldId id="295" r:id="rId8"/>
    <p:sldId id="262" r:id="rId9"/>
    <p:sldId id="305" r:id="rId10"/>
    <p:sldId id="265" r:id="rId11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A9A9"/>
    <a:srgbClr val="A6A2A2"/>
    <a:srgbClr val="4B9095"/>
    <a:srgbClr val="CC9900"/>
    <a:srgbClr val="E75A65"/>
    <a:srgbClr val="002060"/>
    <a:srgbClr val="730179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600" autoAdjust="0"/>
    <p:restoredTop sz="94709"/>
  </p:normalViewPr>
  <p:slideViewPr>
    <p:cSldViewPr snapToGrid="0">
      <p:cViewPr varScale="1">
        <p:scale>
          <a:sx n="66" d="100"/>
          <a:sy n="66" d="100"/>
        </p:scale>
        <p:origin x="1472" y="32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52"/>
    </p:cViewPr>
  </p:sorterViewPr>
  <p:notesViewPr>
    <p:cSldViewPr snapToGrid="0">
      <p:cViewPr varScale="1">
        <p:scale>
          <a:sx n="47" d="100"/>
          <a:sy n="47" d="100"/>
        </p:scale>
        <p:origin x="2748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="" xmlns:a16="http://schemas.microsoft.com/office/drawing/2014/main" id="{A22A39ED-5538-4FE6-A4C7-79C9FAAF09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6575" cy="51276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="" xmlns:a16="http://schemas.microsoft.com/office/drawing/2014/main" id="{F047AD73-63AE-4C6F-9FC5-B6CF0CA391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40" y="2"/>
            <a:ext cx="3076575" cy="51276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="" xmlns:a16="http://schemas.microsoft.com/office/drawing/2014/main" id="{DA4D707E-0064-427D-ADA5-DA7DD22B9B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21852"/>
            <a:ext cx="3076575" cy="512763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="" xmlns:a16="http://schemas.microsoft.com/office/drawing/2014/main" id="{18DC0487-D85C-4518-9B5C-A80C06E441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40" y="9721852"/>
            <a:ext cx="3076575" cy="512763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DB4E9FBB-5A57-43DC-9F55-E61B27327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006015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76363" cy="514101"/>
          </a:xfrm>
          <a:prstGeom prst="rect">
            <a:avLst/>
          </a:prstGeom>
        </p:spPr>
        <p:txBody>
          <a:bodyPr vert="horz" lIns="94632" tIns="47316" rIns="94632" bIns="473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706" y="3"/>
            <a:ext cx="3076363" cy="514101"/>
          </a:xfrm>
          <a:prstGeom prst="rect">
            <a:avLst/>
          </a:prstGeom>
        </p:spPr>
        <p:txBody>
          <a:bodyPr vert="horz" lIns="94632" tIns="47316" rIns="94632" bIns="47316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2" tIns="47316" rIns="94632" bIns="473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925412"/>
            <a:ext cx="5679440" cy="4029877"/>
          </a:xfrm>
          <a:prstGeom prst="rect">
            <a:avLst/>
          </a:prstGeom>
        </p:spPr>
        <p:txBody>
          <a:bodyPr vert="horz" lIns="94632" tIns="47316" rIns="94632" bIns="473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720516"/>
            <a:ext cx="3076363" cy="514099"/>
          </a:xfrm>
          <a:prstGeom prst="rect">
            <a:avLst/>
          </a:prstGeom>
        </p:spPr>
        <p:txBody>
          <a:bodyPr vert="horz" lIns="94632" tIns="47316" rIns="94632" bIns="473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706" y="9720516"/>
            <a:ext cx="3076363" cy="514099"/>
          </a:xfrm>
          <a:prstGeom prst="rect">
            <a:avLst/>
          </a:prstGeom>
        </p:spPr>
        <p:txBody>
          <a:bodyPr vert="horz" lIns="94632" tIns="47316" rIns="94632" bIns="47316" rtlCol="0" anchor="b"/>
          <a:lstStyle>
            <a:lvl1pPr algn="r">
              <a:defRPr sz="1200"/>
            </a:lvl1pPr>
          </a:lstStyle>
          <a:p>
            <a:fld id="{C0442206-F9AB-8847-9D17-75BBE47F32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2308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42206-F9AB-8847-9D17-75BBE47F321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9899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42206-F9AB-8847-9D17-75BBE47F321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577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42206-F9AB-8847-9D17-75BBE47F321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0712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42206-F9AB-8847-9D17-75BBE47F321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1997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42206-F9AB-8847-9D17-75BBE47F321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0495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A7BD-3681-49CE-A885-D040582FC9B8}" type="datetime1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451A-27E2-4F0E-9415-65127D822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53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21B2-4577-4357-A1C0-66DABC83AE6C}" type="datetime1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451A-27E2-4F0E-9415-65127D822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973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B85D-F3D1-407E-BA17-13A41664F69C}" type="datetime1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451A-27E2-4F0E-9415-65127D822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225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1221-C7E5-4915-A2FC-87ED52D5283A}" type="datetime1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451A-27E2-4F0E-9415-65127D822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91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5CC1-1CCE-49ED-8186-E0D23E05C86A}" type="datetime1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451A-27E2-4F0E-9415-65127D822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546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E2FC-017D-4F25-9E30-D051A78D5521}" type="datetime1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451A-27E2-4F0E-9415-65127D822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864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27FD-3A5F-4AE2-B085-EBBD5C3EB306}" type="datetime1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451A-27E2-4F0E-9415-65127D822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7962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284F-13BD-4A02-B261-2E6B1C9073CF}" type="datetime1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451A-27E2-4F0E-9415-65127D822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507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3C55-C529-40F2-BEDF-5CEEB0EE282D}" type="datetime1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451A-27E2-4F0E-9415-65127D822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8989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6819-2F50-4247-8665-4A6484331CA3}" type="datetime1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451A-27E2-4F0E-9415-65127D822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6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F4657-84C7-4C1F-86F2-7CAD61921D22}" type="datetime1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451A-27E2-4F0E-9415-65127D822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313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ABFED-D71E-40DE-A10D-BFAE74E5B8B6}" type="datetime1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2451A-27E2-4F0E-9415-65127D822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858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="" xmlns:a16="http://schemas.microsoft.com/office/drawing/2014/main" id="{57BDCCC3-B656-431E-B1BA-C987496F5B3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>
            <a:extLst>
              <a:ext uri="{FF2B5EF4-FFF2-40B4-BE49-F238E27FC236}">
                <a16:creationId xmlns="" xmlns:a16="http://schemas.microsoft.com/office/drawing/2014/main" id="{3ED28150-0218-40B3-8489-F50DC412D41E}"/>
              </a:ext>
            </a:extLst>
          </p:cNvPr>
          <p:cNvSpPr/>
          <p:nvPr/>
        </p:nvSpPr>
        <p:spPr>
          <a:xfrm>
            <a:off x="723901" y="557213"/>
            <a:ext cx="7696199" cy="574357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>
            <a:extLst>
              <a:ext uri="{FF2B5EF4-FFF2-40B4-BE49-F238E27FC236}">
                <a16:creationId xmlns="" xmlns:a16="http://schemas.microsoft.com/office/drawing/2014/main" id="{78608440-B643-41D4-84D6-9D92A8BE9FCA}"/>
              </a:ext>
            </a:extLst>
          </p:cNvPr>
          <p:cNvSpPr txBox="1"/>
          <p:nvPr/>
        </p:nvSpPr>
        <p:spPr>
          <a:xfrm>
            <a:off x="2212182" y="6300786"/>
            <a:ext cx="4719636" cy="646331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4800"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ja-JP" sz="1800" b="1" dirty="0">
                <a:solidFill>
                  <a:schemeClr val="bg1"/>
                </a:solidFill>
              </a:rPr>
              <a:t>広</a:t>
            </a:r>
            <a:r>
              <a:rPr lang="en-US" altLang="ja-JP" sz="1800" b="1" dirty="0">
                <a:solidFill>
                  <a:schemeClr val="bg1"/>
                </a:solidFill>
              </a:rPr>
              <a:t> </a:t>
            </a:r>
            <a:r>
              <a:rPr lang="ja-JP" altLang="ja-JP" sz="1800" b="1" dirty="0">
                <a:solidFill>
                  <a:schemeClr val="bg1"/>
                </a:solidFill>
              </a:rPr>
              <a:t>島</a:t>
            </a:r>
            <a:r>
              <a:rPr lang="en-US" altLang="ja-JP" sz="1800" b="1" dirty="0">
                <a:solidFill>
                  <a:schemeClr val="bg1"/>
                </a:solidFill>
              </a:rPr>
              <a:t> </a:t>
            </a:r>
            <a:r>
              <a:rPr lang="ja-JP" altLang="ja-JP" sz="1800" b="1" dirty="0">
                <a:solidFill>
                  <a:schemeClr val="bg1"/>
                </a:solidFill>
              </a:rPr>
              <a:t>県</a:t>
            </a:r>
            <a:r>
              <a:rPr lang="en-US" altLang="ja-JP" sz="1800" b="1">
                <a:solidFill>
                  <a:schemeClr val="bg1"/>
                </a:solidFill>
              </a:rPr>
              <a:t> </a:t>
            </a:r>
            <a:endParaRPr lang="ja-JP" altLang="ja-JP" sz="1800" b="1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="" xmlns:a16="http://schemas.microsoft.com/office/drawing/2014/main" id="{2E3BC4D3-EE2E-4A68-845B-74B6900A39ED}"/>
              </a:ext>
            </a:extLst>
          </p:cNvPr>
          <p:cNvSpPr txBox="1"/>
          <p:nvPr/>
        </p:nvSpPr>
        <p:spPr>
          <a:xfrm>
            <a:off x="2212182" y="3105834"/>
            <a:ext cx="4719636" cy="646331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4800"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ja-JP" sz="5400" b="1" dirty="0">
                <a:solidFill>
                  <a:srgbClr val="00206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生活の設計と管理</a:t>
            </a:r>
          </a:p>
        </p:txBody>
      </p:sp>
    </p:spTree>
    <p:extLst>
      <p:ext uri="{BB962C8B-B14F-4D97-AF65-F5344CB8AC3E}">
        <p14:creationId xmlns:p14="http://schemas.microsoft.com/office/powerpoint/2010/main" val="3648873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テキスト ボックス 44">
            <a:extLst>
              <a:ext uri="{FF2B5EF4-FFF2-40B4-BE49-F238E27FC236}">
                <a16:creationId xmlns="" xmlns:a16="http://schemas.microsoft.com/office/drawing/2014/main" id="{F8EDB1BC-1752-4B87-9A3B-031BD5101C0B}"/>
              </a:ext>
            </a:extLst>
          </p:cNvPr>
          <p:cNvSpPr txBox="1"/>
          <p:nvPr/>
        </p:nvSpPr>
        <p:spPr>
          <a:xfrm>
            <a:off x="152400" y="342352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solidFill>
                  <a:srgbClr val="5B9BD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２－</a:t>
            </a:r>
            <a:r>
              <a:rPr lang="ja-JP" altLang="en-US" dirty="0">
                <a:solidFill>
                  <a:srgbClr val="5B9BD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５</a:t>
            </a:r>
            <a:r>
              <a:rPr lang="ja-JP" altLang="ja-JP" dirty="0">
                <a:solidFill>
                  <a:srgbClr val="5B9BD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人生</a:t>
            </a:r>
            <a:r>
              <a:rPr lang="ja-JP" altLang="en-US" dirty="0">
                <a:solidFill>
                  <a:srgbClr val="5B9BD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の３大費用</a:t>
            </a:r>
            <a:endParaRPr lang="ja-JP" altLang="ja-JP" dirty="0">
              <a:solidFill>
                <a:srgbClr val="5B9BD5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="" xmlns:a16="http://schemas.microsoft.com/office/drawing/2014/main" id="{E3D51E09-B7D6-4E4E-8392-8A94CD31DB47}"/>
              </a:ext>
            </a:extLst>
          </p:cNvPr>
          <p:cNvSpPr txBox="1"/>
          <p:nvPr/>
        </p:nvSpPr>
        <p:spPr>
          <a:xfrm>
            <a:off x="2286000" y="-2331242"/>
            <a:ext cx="4572000" cy="646331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="" xmlns:a16="http://schemas.microsoft.com/office/drawing/2014/main" id="{83DB50DD-18F7-4E58-9A68-014DCF0AB9A9}"/>
              </a:ext>
            </a:extLst>
          </p:cNvPr>
          <p:cNvSpPr txBox="1"/>
          <p:nvPr/>
        </p:nvSpPr>
        <p:spPr>
          <a:xfrm>
            <a:off x="3345250" y="284401"/>
            <a:ext cx="5664694" cy="425270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0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en-US" altLang="ja-JP" sz="1100" dirty="0">
                <a:solidFill>
                  <a:schemeClr val="accent5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ja-JP" sz="1100" dirty="0">
                <a:solidFill>
                  <a:schemeClr val="accent5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教育</a:t>
            </a:r>
            <a:r>
              <a:rPr lang="ja-JP" altLang="en-US" sz="1100" dirty="0">
                <a:solidFill>
                  <a:schemeClr val="accent5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</a:t>
            </a:r>
            <a:r>
              <a:rPr lang="ja-JP" altLang="ja-JP" sz="1100" dirty="0">
                <a:solidFill>
                  <a:schemeClr val="accent5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住宅</a:t>
            </a:r>
            <a:r>
              <a:rPr lang="ja-JP" altLang="en-US" sz="1100" dirty="0">
                <a:solidFill>
                  <a:schemeClr val="accent5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</a:t>
            </a:r>
            <a:r>
              <a:rPr lang="ja-JP" altLang="ja-JP" sz="1100" dirty="0">
                <a:solidFill>
                  <a:schemeClr val="accent5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老後</a:t>
            </a:r>
            <a:r>
              <a:rPr lang="ja-JP" altLang="en-US" sz="1100" dirty="0">
                <a:solidFill>
                  <a:schemeClr val="accent5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</a:t>
            </a:r>
            <a:r>
              <a:rPr lang="ja-JP" altLang="ja-JP" sz="1100" dirty="0">
                <a:solidFill>
                  <a:schemeClr val="accent5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３大費用に</a:t>
            </a:r>
            <a:r>
              <a:rPr lang="ja-JP" altLang="en-US" sz="1100" dirty="0">
                <a:solidFill>
                  <a:schemeClr val="accent5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次いで、</a:t>
            </a:r>
            <a:r>
              <a:rPr lang="ja-JP" altLang="ja-JP" sz="1100" dirty="0">
                <a:solidFill>
                  <a:schemeClr val="accent5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お金がかかるものとして医療費があ</a:t>
            </a:r>
            <a:r>
              <a:rPr lang="ja-JP" altLang="en-US" sz="1100" dirty="0">
                <a:solidFill>
                  <a:schemeClr val="accent5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ります。</a:t>
            </a:r>
            <a:endParaRPr lang="ja-JP" altLang="ja-JP" sz="1100" dirty="0">
              <a:solidFill>
                <a:schemeClr val="accent5">
                  <a:lumMod val="7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032" name="Picture 8" descr="英才教育のイラスト">
            <a:extLst>
              <a:ext uri="{FF2B5EF4-FFF2-40B4-BE49-F238E27FC236}">
                <a16:creationId xmlns="" xmlns:a16="http://schemas.microsoft.com/office/drawing/2014/main" id="{6962D741-6B72-43B1-820A-DC7C2B79A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40" y="4307199"/>
            <a:ext cx="2946038" cy="265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テキスト ボックス 19">
            <a:extLst>
              <a:ext uri="{FF2B5EF4-FFF2-40B4-BE49-F238E27FC236}">
                <a16:creationId xmlns="" xmlns:a16="http://schemas.microsoft.com/office/drawing/2014/main" id="{BEBFE07D-3B6F-40CC-98A8-F08E5F704A0E}"/>
              </a:ext>
            </a:extLst>
          </p:cNvPr>
          <p:cNvSpPr txBox="1"/>
          <p:nvPr/>
        </p:nvSpPr>
        <p:spPr>
          <a:xfrm>
            <a:off x="894792" y="889434"/>
            <a:ext cx="1374308" cy="466726"/>
          </a:xfrm>
          <a:prstGeom prst="rect">
            <a:avLst/>
          </a:prstGeom>
          <a:solidFill>
            <a:srgbClr val="002060"/>
          </a:solidFill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0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pPr algn="ctr"/>
            <a:r>
              <a:rPr lang="ja-JP" altLang="ja-JP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教育</a:t>
            </a:r>
            <a:r>
              <a:rPr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資金</a:t>
            </a:r>
            <a:endParaRPr lang="ja-JP" altLang="ja-JP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="" xmlns:a16="http://schemas.microsoft.com/office/drawing/2014/main" id="{781F3964-6F81-42FF-9140-CE6C817EF6AF}"/>
              </a:ext>
            </a:extLst>
          </p:cNvPr>
          <p:cNvSpPr txBox="1"/>
          <p:nvPr/>
        </p:nvSpPr>
        <p:spPr>
          <a:xfrm>
            <a:off x="6263545" y="1341610"/>
            <a:ext cx="2418785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dirty="0"/>
              <a:t>退職後，年金を補うために</a:t>
            </a:r>
            <a:endParaRPr lang="en-US" altLang="ja-JP" sz="1400" dirty="0"/>
          </a:p>
          <a:p>
            <a:pPr>
              <a:lnSpc>
                <a:spcPct val="150000"/>
              </a:lnSpc>
            </a:pPr>
            <a:r>
              <a:rPr lang="ja-JP" altLang="en-US" sz="1400" dirty="0"/>
              <a:t>用意する資金</a:t>
            </a:r>
            <a:endParaRPr lang="en-US" altLang="ja-JP" sz="14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="" xmlns:a16="http://schemas.microsoft.com/office/drawing/2014/main" id="{538551AE-48FE-48F7-9154-6412E4661E9E}"/>
              </a:ext>
            </a:extLst>
          </p:cNvPr>
          <p:cNvSpPr txBox="1"/>
          <p:nvPr/>
        </p:nvSpPr>
        <p:spPr>
          <a:xfrm>
            <a:off x="3417225" y="1327726"/>
            <a:ext cx="2129823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 dirty="0">
                <a:latin typeface="+mj-ea"/>
                <a:ea typeface="+mj-ea"/>
              </a:rPr>
              <a:t>家を借りる、</a:t>
            </a:r>
            <a:endParaRPr kumimoji="1" lang="en-US" altLang="ja-JP" sz="1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 dirty="0">
                <a:latin typeface="+mj-ea"/>
                <a:ea typeface="+mj-ea"/>
              </a:rPr>
              <a:t>買う場合に必要な資金</a:t>
            </a:r>
            <a:endParaRPr kumimoji="1" lang="en-US" altLang="ja-JP" sz="1400" dirty="0">
              <a:latin typeface="+mj-ea"/>
              <a:ea typeface="+mj-ea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="" xmlns:a16="http://schemas.microsoft.com/office/drawing/2014/main" id="{060EDF18-1908-4EFE-80D0-FADBEB637C95}"/>
              </a:ext>
            </a:extLst>
          </p:cNvPr>
          <p:cNvSpPr txBox="1"/>
          <p:nvPr/>
        </p:nvSpPr>
        <p:spPr>
          <a:xfrm>
            <a:off x="257579" y="1334881"/>
            <a:ext cx="2896820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dirty="0">
                <a:latin typeface="+mj-ea"/>
                <a:ea typeface="+mj-ea"/>
              </a:rPr>
              <a:t>幼稚園</a:t>
            </a:r>
            <a:r>
              <a:rPr lang="en-US" altLang="ja-JP" sz="1400" dirty="0">
                <a:latin typeface="+mj-ea"/>
                <a:ea typeface="+mj-ea"/>
              </a:rPr>
              <a:t>(</a:t>
            </a:r>
            <a:r>
              <a:rPr lang="ja-JP" altLang="en-US" sz="1400" dirty="0">
                <a:latin typeface="+mj-ea"/>
                <a:ea typeface="+mj-ea"/>
              </a:rPr>
              <a:t>保育園</a:t>
            </a:r>
            <a:r>
              <a:rPr lang="en-US" altLang="ja-JP" sz="1400" dirty="0">
                <a:latin typeface="+mj-ea"/>
                <a:ea typeface="+mj-ea"/>
              </a:rPr>
              <a:t>)</a:t>
            </a:r>
            <a:r>
              <a:rPr lang="ja-JP" altLang="en-US" sz="1400" dirty="0">
                <a:latin typeface="+mj-ea"/>
                <a:ea typeface="+mj-ea"/>
              </a:rPr>
              <a:t>から大学等を卒業するまでの教育資金</a:t>
            </a:r>
            <a:endParaRPr lang="en-US" altLang="ja-JP" sz="1400" dirty="0">
              <a:latin typeface="+mj-ea"/>
              <a:ea typeface="+mj-ea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475984" y="3529429"/>
            <a:ext cx="239097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prstClr val="black"/>
                </a:solidFill>
              </a:rPr>
              <a:t>792</a:t>
            </a:r>
            <a:r>
              <a:rPr lang="ja-JP" altLang="en-US" dirty="0">
                <a:latin typeface="+mj-ea"/>
              </a:rPr>
              <a:t>万円　　</a:t>
            </a:r>
            <a:endParaRPr lang="en-US" altLang="ja-JP" dirty="0">
              <a:latin typeface="+mj-ea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62278" y="2274712"/>
            <a:ext cx="2047856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prstClr val="black"/>
                </a:solidFill>
              </a:rPr>
              <a:t>2,318</a:t>
            </a:r>
            <a:r>
              <a:rPr lang="ja-JP" altLang="en-US" dirty="0">
                <a:latin typeface="+mj-ea"/>
              </a:rPr>
              <a:t>万円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462643" y="2337805"/>
            <a:ext cx="266408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+mj-ea"/>
              </a:rPr>
              <a:t>平均</a:t>
            </a:r>
            <a:r>
              <a:rPr lang="en-US" altLang="ja-JP" sz="4800" dirty="0">
                <a:solidFill>
                  <a:prstClr val="black"/>
                </a:solidFill>
              </a:rPr>
              <a:t>3,337</a:t>
            </a:r>
            <a:r>
              <a:rPr kumimoji="1" lang="ja-JP" altLang="en-US" dirty="0">
                <a:latin typeface="+mj-ea"/>
              </a:rPr>
              <a:t>万円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6114260" y="2322959"/>
            <a:ext cx="2705183" cy="292388"/>
          </a:xfrm>
          <a:prstGeom prst="rect">
            <a:avLst/>
          </a:prstGeom>
          <a:solidFill>
            <a:srgbClr val="5B9BD5"/>
          </a:solidFill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ja-JP" altLang="en-US" sz="1200" dirty="0">
                <a:solidFill>
                  <a:srgbClr val="FFFFFF"/>
                </a:solidFill>
              </a:rPr>
              <a:t>老後、世帯主が</a:t>
            </a:r>
            <a:r>
              <a:rPr lang="en-US" altLang="ja-JP" sz="1200" dirty="0">
                <a:solidFill>
                  <a:srgbClr val="FFFFFF"/>
                </a:solidFill>
              </a:rPr>
              <a:t>1</a:t>
            </a:r>
            <a:r>
              <a:rPr lang="ja-JP" altLang="en-US" sz="1200" dirty="0">
                <a:solidFill>
                  <a:srgbClr val="FFFFFF"/>
                </a:solidFill>
              </a:rPr>
              <a:t>ヶ月に支出する額</a:t>
            </a:r>
            <a:endParaRPr lang="en-US" altLang="ja-JP" sz="1200" dirty="0">
              <a:solidFill>
                <a:srgbClr val="FFFFFF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601719" y="2326319"/>
            <a:ext cx="1890261" cy="292388"/>
          </a:xfrm>
          <a:prstGeom prst="rect">
            <a:avLst/>
          </a:prstGeom>
          <a:solidFill>
            <a:srgbClr val="5B9BD5"/>
          </a:solidFill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ja-JP" altLang="en-US" sz="1200" dirty="0">
                <a:solidFill>
                  <a:srgbClr val="FFFFFF"/>
                </a:solidFill>
                <a:latin typeface="+mj-ea"/>
              </a:rPr>
              <a:t>新築一戸建ての購入資金</a:t>
            </a:r>
            <a:endParaRPr kumimoji="1" lang="en-US" altLang="ja-JP" sz="1200" dirty="0">
              <a:solidFill>
                <a:srgbClr val="FFFFFF"/>
              </a:solidFill>
              <a:latin typeface="+mj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550080" y="2275190"/>
            <a:ext cx="1731965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dirty="0"/>
              <a:t>平均約</a:t>
            </a:r>
            <a:r>
              <a:rPr lang="en-US" altLang="ja-JP" sz="4800" dirty="0"/>
              <a:t>22</a:t>
            </a:r>
            <a:r>
              <a:rPr lang="ja-JP" altLang="en-US" dirty="0"/>
              <a:t>万円</a:t>
            </a:r>
            <a:endParaRPr lang="en-US" altLang="ja-JP" dirty="0"/>
          </a:p>
        </p:txBody>
      </p:sp>
      <p:sp>
        <p:nvSpPr>
          <p:cNvPr id="11" name="正方形/長方形 10"/>
          <p:cNvSpPr/>
          <p:nvPr/>
        </p:nvSpPr>
        <p:spPr>
          <a:xfrm>
            <a:off x="233078" y="2318026"/>
            <a:ext cx="1736373" cy="276999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pPr algn="ctr"/>
            <a:r>
              <a:rPr lang="ja-JP" altLang="en-US" sz="1200" dirty="0">
                <a:solidFill>
                  <a:schemeClr val="bg1"/>
                </a:solidFill>
                <a:latin typeface="+mj-ea"/>
              </a:rPr>
              <a:t>私立学校に通った場合 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361307" y="3676822"/>
            <a:ext cx="1736373" cy="276999"/>
          </a:xfrm>
          <a:prstGeom prst="rect">
            <a:avLst/>
          </a:prstGeom>
          <a:solidFill>
            <a:srgbClr val="5B9BD5"/>
          </a:solidFill>
        </p:spPr>
        <p:txBody>
          <a:bodyPr wrap="none">
            <a:spAutoFit/>
          </a:bodyPr>
          <a:lstStyle/>
          <a:p>
            <a:pPr algn="ctr"/>
            <a:r>
              <a:rPr lang="ja-JP" altLang="en-US" sz="1200" dirty="0">
                <a:solidFill>
                  <a:srgbClr val="FFFFFF"/>
                </a:solidFill>
                <a:latin typeface="+mj-ea"/>
              </a:rPr>
              <a:t>公立学校に通った場合 </a:t>
            </a:r>
            <a:endParaRPr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="" xmlns:a16="http://schemas.microsoft.com/office/drawing/2014/main" id="{BB80C198-698E-4DF3-BDE4-CAD98A012D35}"/>
              </a:ext>
            </a:extLst>
          </p:cNvPr>
          <p:cNvSpPr txBox="1"/>
          <p:nvPr/>
        </p:nvSpPr>
        <p:spPr>
          <a:xfrm>
            <a:off x="3898597" y="889434"/>
            <a:ext cx="1296504" cy="466726"/>
          </a:xfrm>
          <a:prstGeom prst="rect">
            <a:avLst/>
          </a:prstGeom>
          <a:solidFill>
            <a:srgbClr val="002060"/>
          </a:solidFill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0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pPr algn="ctr"/>
            <a:r>
              <a:rPr lang="ja-JP" altLang="ja-JP" b="1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住宅</a:t>
            </a:r>
            <a:r>
              <a:rPr lang="ja-JP" altLang="en-US" b="1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資金</a:t>
            </a:r>
            <a:endParaRPr lang="ja-JP" altLang="ja-JP" b="1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="" xmlns:a16="http://schemas.microsoft.com/office/drawing/2014/main" id="{8A458168-D586-4C07-960B-6A3A728151A3}"/>
              </a:ext>
            </a:extLst>
          </p:cNvPr>
          <p:cNvSpPr txBox="1"/>
          <p:nvPr/>
        </p:nvSpPr>
        <p:spPr>
          <a:xfrm>
            <a:off x="6749568" y="889434"/>
            <a:ext cx="1334729" cy="466726"/>
          </a:xfrm>
          <a:prstGeom prst="rect">
            <a:avLst/>
          </a:prstGeom>
          <a:solidFill>
            <a:srgbClr val="002060"/>
          </a:solidFill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0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pPr algn="ctr"/>
            <a:r>
              <a:rPr lang="ja-JP" altLang="ja-JP" b="1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老後</a:t>
            </a:r>
            <a:r>
              <a:rPr lang="ja-JP" altLang="en-US" b="1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資金</a:t>
            </a:r>
            <a:endParaRPr lang="ja-JP" altLang="ja-JP" b="1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7" name="図 16" descr="travel_old_peop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45639" y="4275666"/>
            <a:ext cx="2998361" cy="2490611"/>
          </a:xfrm>
          <a:prstGeom prst="rect">
            <a:avLst/>
          </a:prstGeom>
        </p:spPr>
      </p:pic>
      <p:cxnSp>
        <p:nvCxnSpPr>
          <p:cNvPr id="19" name="直線コネクタ 18"/>
          <p:cNvCxnSpPr/>
          <p:nvPr/>
        </p:nvCxnSpPr>
        <p:spPr>
          <a:xfrm flipH="1">
            <a:off x="254002" y="2871611"/>
            <a:ext cx="2850442" cy="1171222"/>
          </a:xfrm>
          <a:prstGeom prst="line">
            <a:avLst/>
          </a:prstGeom>
          <a:ln w="57150" cmpd="sng">
            <a:solidFill>
              <a:srgbClr val="BDD7E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H="1">
            <a:off x="3189111" y="712611"/>
            <a:ext cx="7056" cy="5940778"/>
          </a:xfrm>
          <a:prstGeom prst="line">
            <a:avLst/>
          </a:prstGeom>
          <a:ln w="76200" cmpd="sng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5961944" y="726722"/>
            <a:ext cx="0" cy="5926667"/>
          </a:xfrm>
          <a:prstGeom prst="line">
            <a:avLst/>
          </a:prstGeom>
          <a:ln w="76200" cmpd="sng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図 33" descr="myhome_family_kengaku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821" y="3725333"/>
            <a:ext cx="2730846" cy="217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81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="" xmlns:a16="http://schemas.microsoft.com/office/drawing/2014/main" id="{31B3F0E2-FB77-41BA-B7B1-68E554443699}"/>
              </a:ext>
            </a:extLst>
          </p:cNvPr>
          <p:cNvGrpSpPr/>
          <p:nvPr/>
        </p:nvGrpSpPr>
        <p:grpSpPr>
          <a:xfrm>
            <a:off x="323849" y="769529"/>
            <a:ext cx="4133852" cy="1230071"/>
            <a:chOff x="323848" y="526664"/>
            <a:chExt cx="4812395" cy="1230071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="" xmlns:a16="http://schemas.microsoft.com/office/drawing/2014/main" id="{90CB7E24-0141-4B91-9082-DA9DE6A1BC01}"/>
                </a:ext>
              </a:extLst>
            </p:cNvPr>
            <p:cNvSpPr txBox="1"/>
            <p:nvPr/>
          </p:nvSpPr>
          <p:spPr>
            <a:xfrm>
              <a:off x="323850" y="526664"/>
              <a:ext cx="4812393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kumimoji="1" sz="1400" b="1">
                  <a:latin typeface="Noto Sans JP Medium" panose="020B0600000000000000" pitchFamily="34" charset="-128"/>
                  <a:ea typeface="Noto Sans JP Medium" panose="020B0600000000000000" pitchFamily="34" charset="-128"/>
                  <a:cs typeface="+mj-cs"/>
                </a:defRPr>
              </a:lvl1pPr>
            </a:lstStyle>
            <a:p>
              <a:r>
                <a:rPr lang="ja-JP" altLang="ja-JP" sz="105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１</a:t>
              </a:r>
              <a:r>
                <a:rPr lang="ja-JP" altLang="en-US" sz="105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−１</a:t>
              </a:r>
              <a:r>
                <a:rPr lang="ja-JP" altLang="ja-JP" sz="105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　</a:t>
              </a:r>
              <a:r>
                <a:rPr lang="ja-JP" altLang="en-US" sz="105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はじめに</a:t>
              </a:r>
              <a:endParaRPr lang="ja-JP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="" xmlns:a16="http://schemas.microsoft.com/office/drawing/2014/main" id="{6783DB98-7770-4484-8D11-4F32DBC248A8}"/>
                </a:ext>
              </a:extLst>
            </p:cNvPr>
            <p:cNvSpPr txBox="1"/>
            <p:nvPr/>
          </p:nvSpPr>
          <p:spPr>
            <a:xfrm>
              <a:off x="323848" y="1028934"/>
              <a:ext cx="4812393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kumimoji="1" sz="2000" b="1">
                  <a:latin typeface="Noto Sans JP Light" panose="020B0300000000000000" pitchFamily="34" charset="-128"/>
                  <a:ea typeface="Noto Sans JP Light" panose="020B0300000000000000" pitchFamily="34" charset="-128"/>
                  <a:cs typeface="+mj-cs"/>
                </a:defRPr>
              </a:lvl1pPr>
            </a:lstStyle>
            <a:p>
              <a:r>
                <a:rPr lang="ja-JP" altLang="en-US" sz="105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２</a:t>
              </a:r>
              <a:r>
                <a:rPr lang="ja-JP" altLang="ja-JP" sz="105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－</a:t>
              </a:r>
              <a:r>
                <a:rPr lang="ja-JP" altLang="en-US" sz="105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１</a:t>
              </a:r>
              <a:r>
                <a:rPr lang="ja-JP" altLang="ja-JP" sz="105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　</a:t>
              </a:r>
              <a:r>
                <a:rPr lang="ja-JP" altLang="en-US" sz="105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ライフコースとライフイベント</a:t>
              </a:r>
              <a:endParaRPr lang="ja-JP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="" xmlns:a16="http://schemas.microsoft.com/office/drawing/2014/main" id="{92F85A83-2A4B-4626-922D-9A9EB3DFB6B6}"/>
                </a:ext>
              </a:extLst>
            </p:cNvPr>
            <p:cNvSpPr txBox="1"/>
            <p:nvPr/>
          </p:nvSpPr>
          <p:spPr>
            <a:xfrm>
              <a:off x="323848" y="1387403"/>
              <a:ext cx="4812393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kumimoji="1" sz="2000" b="1">
                  <a:latin typeface="Noto Sans JP Light" panose="020B0300000000000000" pitchFamily="34" charset="-128"/>
                  <a:ea typeface="Noto Sans JP Light" panose="020B0300000000000000" pitchFamily="34" charset="-128"/>
                  <a:cs typeface="+mj-cs"/>
                </a:defRPr>
              </a:lvl1pPr>
            </a:lstStyle>
            <a:p>
              <a:r>
                <a:rPr lang="ja-JP" altLang="en-US" sz="105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２－２　生活の設計</a:t>
              </a:r>
              <a:endParaRPr lang="ja-JP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="" xmlns:a16="http://schemas.microsoft.com/office/drawing/2014/main" id="{F718E0E9-E8F4-4681-9173-542EE3CA8058}"/>
              </a:ext>
            </a:extLst>
          </p:cNvPr>
          <p:cNvGrpSpPr/>
          <p:nvPr/>
        </p:nvGrpSpPr>
        <p:grpSpPr>
          <a:xfrm>
            <a:off x="333474" y="1978789"/>
            <a:ext cx="4133850" cy="1157905"/>
            <a:chOff x="323850" y="1620287"/>
            <a:chExt cx="4812393" cy="1157905"/>
          </a:xfrm>
        </p:grpSpPr>
        <p:sp>
          <p:nvSpPr>
            <p:cNvPr id="20" name="テキスト ボックス 19">
              <a:extLst>
                <a:ext uri="{FF2B5EF4-FFF2-40B4-BE49-F238E27FC236}">
                  <a16:creationId xmlns="" xmlns:a16="http://schemas.microsoft.com/office/drawing/2014/main" id="{97AC37E5-0177-49EB-B8B3-C3D8FBF001E0}"/>
                </a:ext>
              </a:extLst>
            </p:cNvPr>
            <p:cNvSpPr txBox="1"/>
            <p:nvPr/>
          </p:nvSpPr>
          <p:spPr>
            <a:xfrm>
              <a:off x="323850" y="1620287"/>
              <a:ext cx="4812393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kumimoji="1" sz="1400" b="1">
                  <a:latin typeface="Noto Sans JP Medium" panose="020B0600000000000000" pitchFamily="34" charset="-128"/>
                  <a:ea typeface="Noto Sans JP Medium" panose="020B0600000000000000" pitchFamily="34" charset="-128"/>
                  <a:cs typeface="+mj-cs"/>
                </a:defRPr>
              </a:lvl1pPr>
            </a:lstStyle>
            <a:p>
              <a:r>
                <a:rPr lang="ja-JP" altLang="ja-JP" sz="105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２－</a:t>
              </a:r>
              <a:r>
                <a:rPr lang="ja-JP" altLang="en-US" sz="105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３</a:t>
              </a:r>
              <a:r>
                <a:rPr lang="ja-JP" altLang="ja-JP" sz="105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　人生は</a:t>
              </a:r>
              <a:r>
                <a:rPr lang="ja-JP" altLang="en-US" sz="105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お金でみると</a:t>
              </a:r>
              <a:r>
                <a:rPr lang="ja-JP" altLang="ja-JP" sz="105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３つの時期に分類</a:t>
              </a: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="" xmlns:a16="http://schemas.microsoft.com/office/drawing/2014/main" id="{61C2694D-4CAC-4348-937F-12E63B2F8CB4}"/>
                </a:ext>
              </a:extLst>
            </p:cNvPr>
            <p:cNvSpPr txBox="1"/>
            <p:nvPr/>
          </p:nvSpPr>
          <p:spPr>
            <a:xfrm>
              <a:off x="323850" y="2002932"/>
              <a:ext cx="4812393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kumimoji="1" sz="1400" b="1">
                  <a:latin typeface="Noto Sans JP Medium" panose="020B0600000000000000" pitchFamily="34" charset="-128"/>
                  <a:ea typeface="Noto Sans JP Medium" panose="020B0600000000000000" pitchFamily="34" charset="-128"/>
                  <a:cs typeface="+mj-cs"/>
                </a:defRPr>
              </a:lvl1pPr>
            </a:lstStyle>
            <a:p>
              <a:r>
                <a:rPr lang="ja-JP" altLang="ja-JP" sz="105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２−</a:t>
              </a:r>
              <a:r>
                <a:rPr lang="ja-JP" altLang="en-US" sz="105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４</a:t>
              </a:r>
              <a:r>
                <a:rPr lang="ja-JP" altLang="ja-JP" sz="105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　</a:t>
              </a:r>
              <a:r>
                <a:rPr lang="ja-JP" altLang="en-US" sz="105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ライフイベントの費用のイメージ</a:t>
              </a:r>
              <a:endParaRPr lang="ja-JP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="" xmlns:a16="http://schemas.microsoft.com/office/drawing/2014/main" id="{78933513-77A6-4E0D-B9A8-17246B7C352D}"/>
                </a:ext>
              </a:extLst>
            </p:cNvPr>
            <p:cNvSpPr txBox="1"/>
            <p:nvPr/>
          </p:nvSpPr>
          <p:spPr>
            <a:xfrm>
              <a:off x="323850" y="2408860"/>
              <a:ext cx="4812393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kumimoji="1" sz="1400" b="1">
                  <a:latin typeface="Noto Sans JP Medium" panose="020B0600000000000000" pitchFamily="34" charset="-128"/>
                  <a:ea typeface="Noto Sans JP Medium" panose="020B0600000000000000" pitchFamily="34" charset="-128"/>
                  <a:cs typeface="+mj-cs"/>
                </a:defRPr>
              </a:lvl1pPr>
            </a:lstStyle>
            <a:p>
              <a:r>
                <a:rPr lang="ja-JP" altLang="ja-JP" sz="105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２－</a:t>
              </a:r>
              <a:r>
                <a:rPr lang="ja-JP" altLang="en-US" sz="105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５</a:t>
              </a:r>
              <a:r>
                <a:rPr lang="ja-JP" altLang="ja-JP" sz="105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　</a:t>
              </a:r>
              <a:r>
                <a:rPr lang="ja-JP" altLang="en-US" sz="105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人生の３大費用</a:t>
              </a:r>
            </a:p>
          </p:txBody>
        </p:sp>
      </p:grpSp>
      <p:grpSp>
        <p:nvGrpSpPr>
          <p:cNvPr id="41" name="グループ化 40">
            <a:extLst>
              <a:ext uri="{FF2B5EF4-FFF2-40B4-BE49-F238E27FC236}">
                <a16:creationId xmlns="" xmlns:a16="http://schemas.microsoft.com/office/drawing/2014/main" id="{13FF54C4-7FF4-43C6-AD13-EAF15E529D58}"/>
              </a:ext>
            </a:extLst>
          </p:cNvPr>
          <p:cNvGrpSpPr/>
          <p:nvPr/>
        </p:nvGrpSpPr>
        <p:grpSpPr>
          <a:xfrm>
            <a:off x="4686301" y="754608"/>
            <a:ext cx="4133850" cy="768413"/>
            <a:chOff x="4686300" y="2034225"/>
            <a:chExt cx="4812393" cy="768413"/>
          </a:xfrm>
        </p:grpSpPr>
        <p:sp>
          <p:nvSpPr>
            <p:cNvPr id="32" name="テキスト ボックス 31">
              <a:extLst>
                <a:ext uri="{FF2B5EF4-FFF2-40B4-BE49-F238E27FC236}">
                  <a16:creationId xmlns="" xmlns:a16="http://schemas.microsoft.com/office/drawing/2014/main" id="{9273AC1D-01C1-4F48-A55F-3B71BA983555}"/>
                </a:ext>
              </a:extLst>
            </p:cNvPr>
            <p:cNvSpPr txBox="1"/>
            <p:nvPr/>
          </p:nvSpPr>
          <p:spPr>
            <a:xfrm>
              <a:off x="4686300" y="2034225"/>
              <a:ext cx="4812393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kumimoji="1" sz="1400" b="1">
                  <a:latin typeface="Noto Sans JP Medium" panose="020B0600000000000000" pitchFamily="34" charset="-128"/>
                  <a:ea typeface="Noto Sans JP Medium" panose="020B0600000000000000" pitchFamily="34" charset="-128"/>
                  <a:cs typeface="+mj-cs"/>
                </a:defRPr>
              </a:lvl1pPr>
            </a:lstStyle>
            <a:p>
              <a:r>
                <a:rPr lang="ja-JP" altLang="ja-JP" sz="105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４−１　家計管理ってなに？</a:t>
              </a: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="" xmlns:a16="http://schemas.microsoft.com/office/drawing/2014/main" id="{DE4157BB-8DE1-494A-8C0C-8F1C99B7A297}"/>
                </a:ext>
              </a:extLst>
            </p:cNvPr>
            <p:cNvSpPr txBox="1"/>
            <p:nvPr/>
          </p:nvSpPr>
          <p:spPr>
            <a:xfrm>
              <a:off x="4686300" y="2433306"/>
              <a:ext cx="4812393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kumimoji="1" sz="1400" b="1">
                  <a:latin typeface="Noto Sans JP Medium" panose="020B0600000000000000" pitchFamily="34" charset="-128"/>
                  <a:ea typeface="Noto Sans JP Medium" panose="020B0600000000000000" pitchFamily="34" charset="-128"/>
                  <a:cs typeface="+mj-cs"/>
                </a:defRPr>
              </a:lvl1pPr>
            </a:lstStyle>
            <a:p>
              <a:r>
                <a:rPr lang="ja-JP" altLang="ja-JP" sz="105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４−２　【ワーク】実際に家計管理をやってみよう</a:t>
              </a:r>
            </a:p>
          </p:txBody>
        </p:sp>
      </p:grpSp>
      <p:grpSp>
        <p:nvGrpSpPr>
          <p:cNvPr id="42" name="グループ化 41">
            <a:extLst>
              <a:ext uri="{FF2B5EF4-FFF2-40B4-BE49-F238E27FC236}">
                <a16:creationId xmlns="" xmlns:a16="http://schemas.microsoft.com/office/drawing/2014/main" id="{1738C719-6201-4A5E-AD2E-A4F7D8848A8B}"/>
              </a:ext>
            </a:extLst>
          </p:cNvPr>
          <p:cNvGrpSpPr/>
          <p:nvPr/>
        </p:nvGrpSpPr>
        <p:grpSpPr>
          <a:xfrm>
            <a:off x="4686301" y="1960754"/>
            <a:ext cx="4133850" cy="2405733"/>
            <a:chOff x="4686300" y="3320252"/>
            <a:chExt cx="4812393" cy="2405733"/>
          </a:xfrm>
        </p:grpSpPr>
        <p:sp>
          <p:nvSpPr>
            <p:cNvPr id="35" name="テキスト ボックス 34">
              <a:extLst>
                <a:ext uri="{FF2B5EF4-FFF2-40B4-BE49-F238E27FC236}">
                  <a16:creationId xmlns="" xmlns:a16="http://schemas.microsoft.com/office/drawing/2014/main" id="{3242A294-ABF5-475C-80F4-B4DFBF784DA1}"/>
                </a:ext>
              </a:extLst>
            </p:cNvPr>
            <p:cNvSpPr txBox="1"/>
            <p:nvPr/>
          </p:nvSpPr>
          <p:spPr>
            <a:xfrm>
              <a:off x="4686300" y="3320252"/>
              <a:ext cx="4812393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kumimoji="1" sz="1400" b="1">
                  <a:latin typeface="Noto Sans JP Medium" panose="020B0600000000000000" pitchFamily="34" charset="-128"/>
                  <a:ea typeface="Noto Sans JP Medium" panose="020B0600000000000000" pitchFamily="34" charset="-128"/>
                  <a:cs typeface="+mj-cs"/>
                </a:defRPr>
              </a:lvl1pPr>
            </a:lstStyle>
            <a:p>
              <a:r>
                <a:rPr lang="ja-JP" altLang="ja-JP" sz="105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５−１　クレジットカード</a:t>
              </a:r>
              <a:r>
                <a:rPr lang="ja-JP" altLang="ja-JP" sz="105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の仕組み</a:t>
              </a:r>
              <a:endParaRPr lang="ja-JP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="" xmlns:a16="http://schemas.microsoft.com/office/drawing/2014/main" id="{AE9691C6-B943-43F8-8D77-27B0F27DE955}"/>
                </a:ext>
              </a:extLst>
            </p:cNvPr>
            <p:cNvSpPr txBox="1"/>
            <p:nvPr/>
          </p:nvSpPr>
          <p:spPr>
            <a:xfrm>
              <a:off x="4686300" y="3719336"/>
              <a:ext cx="4812393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kumimoji="1" sz="1400" b="1">
                  <a:latin typeface="Noto Sans JP Medium" panose="020B0600000000000000" pitchFamily="34" charset="-128"/>
                  <a:ea typeface="Noto Sans JP Medium" panose="020B0600000000000000" pitchFamily="34" charset="-128"/>
                  <a:cs typeface="+mj-cs"/>
                </a:defRPr>
              </a:lvl1pPr>
            </a:lstStyle>
            <a:p>
              <a:r>
                <a:rPr lang="ja-JP" altLang="ja-JP" sz="105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５−２　クレジットカードの</a:t>
              </a:r>
              <a:r>
                <a:rPr lang="ja-JP" altLang="ja-JP" sz="105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支払方法</a:t>
              </a:r>
              <a:endParaRPr lang="ja-JP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="" xmlns:a16="http://schemas.microsoft.com/office/drawing/2014/main" id="{7C4734C2-5DC7-40BB-A908-4E6A5D1DE34F}"/>
                </a:ext>
              </a:extLst>
            </p:cNvPr>
            <p:cNvSpPr txBox="1"/>
            <p:nvPr/>
          </p:nvSpPr>
          <p:spPr>
            <a:xfrm>
              <a:off x="4686300" y="4552460"/>
              <a:ext cx="4812393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kumimoji="1" sz="1400" b="1">
                  <a:latin typeface="Noto Sans JP Medium" panose="020B0600000000000000" pitchFamily="34" charset="-128"/>
                  <a:ea typeface="Noto Sans JP Medium" panose="020B0600000000000000" pitchFamily="34" charset="-128"/>
                  <a:cs typeface="+mj-cs"/>
                </a:defRPr>
              </a:lvl1pPr>
            </a:lstStyle>
            <a:p>
              <a:r>
                <a:rPr lang="ja-JP" altLang="ja-JP" sz="105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５−</a:t>
              </a:r>
              <a:r>
                <a:rPr lang="ja-JP" altLang="en-US" sz="105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４</a:t>
              </a:r>
              <a:r>
                <a:rPr lang="ja-JP" altLang="ja-JP" sz="105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　</a:t>
              </a:r>
              <a:r>
                <a:rPr lang="ja-JP" altLang="ja-JP" sz="105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【クイズ】クレジットカードの貸し借りについて</a:t>
              </a: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="" xmlns:a16="http://schemas.microsoft.com/office/drawing/2014/main" id="{D17F8F94-AF31-4A93-9B73-86BAAF58B4D7}"/>
                </a:ext>
              </a:extLst>
            </p:cNvPr>
            <p:cNvSpPr txBox="1"/>
            <p:nvPr/>
          </p:nvSpPr>
          <p:spPr>
            <a:xfrm>
              <a:off x="4686300" y="5356653"/>
              <a:ext cx="4812393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kumimoji="1" sz="1400" b="1">
                  <a:latin typeface="Noto Sans JP Medium" panose="020B0600000000000000" pitchFamily="34" charset="-128"/>
                  <a:ea typeface="Noto Sans JP Medium" panose="020B0600000000000000" pitchFamily="34" charset="-128"/>
                  <a:cs typeface="+mj-cs"/>
                </a:defRPr>
              </a:lvl1pPr>
            </a:lstStyle>
            <a:p>
              <a:r>
                <a:rPr lang="ja-JP" altLang="ja-JP" sz="105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５−</a:t>
              </a:r>
              <a:r>
                <a:rPr lang="ja-JP" altLang="en-US" sz="105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６</a:t>
              </a:r>
              <a:r>
                <a:rPr lang="ja-JP" altLang="ja-JP" sz="105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　</a:t>
              </a:r>
              <a:r>
                <a:rPr lang="ja-JP" altLang="en-US" sz="105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クレジットカードを紛失してしまった場合</a:t>
              </a:r>
              <a:endParaRPr lang="ja-JP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="" xmlns:a16="http://schemas.microsoft.com/office/drawing/2014/main" id="{512B4174-46CD-4E4C-B14F-A915839C437D}"/>
                </a:ext>
              </a:extLst>
            </p:cNvPr>
            <p:cNvSpPr txBox="1"/>
            <p:nvPr/>
          </p:nvSpPr>
          <p:spPr>
            <a:xfrm>
              <a:off x="4686300" y="4932861"/>
              <a:ext cx="4812393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kumimoji="1" sz="1400" b="1">
                  <a:latin typeface="Noto Sans JP Medium" panose="020B0600000000000000" pitchFamily="34" charset="-128"/>
                  <a:ea typeface="Noto Sans JP Medium" panose="020B0600000000000000" pitchFamily="34" charset="-128"/>
                  <a:cs typeface="+mj-cs"/>
                </a:defRPr>
              </a:lvl1pPr>
            </a:lstStyle>
            <a:p>
              <a:r>
                <a:rPr lang="ja-JP" altLang="ja-JP" sz="105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５－</a:t>
              </a:r>
              <a:r>
                <a:rPr lang="ja-JP" altLang="en-US" sz="105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５</a:t>
              </a:r>
              <a:r>
                <a:rPr lang="ja-JP" altLang="ja-JP" sz="105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　</a:t>
              </a:r>
              <a:r>
                <a:rPr lang="ja-JP" altLang="ja-JP" sz="105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クレジット</a:t>
              </a:r>
              <a:r>
                <a:rPr lang="ja-JP" altLang="en-US" sz="105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カード</a:t>
              </a:r>
              <a:r>
                <a:rPr lang="ja-JP" altLang="ja-JP" sz="105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利用時の注意点</a:t>
              </a:r>
            </a:p>
          </p:txBody>
        </p:sp>
      </p:grpSp>
      <p:sp>
        <p:nvSpPr>
          <p:cNvPr id="40" name="テキスト ボックス 39">
            <a:extLst>
              <a:ext uri="{FF2B5EF4-FFF2-40B4-BE49-F238E27FC236}">
                <a16:creationId xmlns="" xmlns:a16="http://schemas.microsoft.com/office/drawing/2014/main" id="{693555C2-DBA4-4D75-8E72-59E768FC986F}"/>
              </a:ext>
            </a:extLst>
          </p:cNvPr>
          <p:cNvSpPr txBox="1"/>
          <p:nvPr/>
        </p:nvSpPr>
        <p:spPr>
          <a:xfrm>
            <a:off x="4686301" y="5474976"/>
            <a:ext cx="413385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1400" b="1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６　まとめ</a:t>
            </a:r>
          </a:p>
        </p:txBody>
      </p:sp>
      <p:cxnSp>
        <p:nvCxnSpPr>
          <p:cNvPr id="44" name="直線コネクタ 43">
            <a:extLst>
              <a:ext uri="{FF2B5EF4-FFF2-40B4-BE49-F238E27FC236}">
                <a16:creationId xmlns="" xmlns:a16="http://schemas.microsoft.com/office/drawing/2014/main" id="{83D9AC54-A5D6-48C3-A08C-FDC0DF8F86EF}"/>
              </a:ext>
            </a:extLst>
          </p:cNvPr>
          <p:cNvCxnSpPr/>
          <p:nvPr/>
        </p:nvCxnSpPr>
        <p:spPr>
          <a:xfrm>
            <a:off x="323849" y="1179123"/>
            <a:ext cx="41338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="" xmlns:a16="http://schemas.microsoft.com/office/drawing/2014/main" id="{09862CF7-E56B-441E-98F9-559005CFEBC9}"/>
              </a:ext>
            </a:extLst>
          </p:cNvPr>
          <p:cNvCxnSpPr/>
          <p:nvPr/>
        </p:nvCxnSpPr>
        <p:spPr>
          <a:xfrm>
            <a:off x="323851" y="729177"/>
            <a:ext cx="41338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="" xmlns:a16="http://schemas.microsoft.com/office/drawing/2014/main" id="{955099D8-1489-40E4-BE01-A72484A5EFB3}"/>
              </a:ext>
            </a:extLst>
          </p:cNvPr>
          <p:cNvCxnSpPr/>
          <p:nvPr/>
        </p:nvCxnSpPr>
        <p:spPr>
          <a:xfrm>
            <a:off x="323849" y="3204978"/>
            <a:ext cx="41338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="" xmlns:a16="http://schemas.microsoft.com/office/drawing/2014/main" id="{05BA90C2-84DB-4C1A-9762-BC932AE339FD}"/>
              </a:ext>
            </a:extLst>
          </p:cNvPr>
          <p:cNvCxnSpPr/>
          <p:nvPr/>
        </p:nvCxnSpPr>
        <p:spPr>
          <a:xfrm>
            <a:off x="4686301" y="724448"/>
            <a:ext cx="41338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="" xmlns:a16="http://schemas.microsoft.com/office/drawing/2014/main" id="{7557103E-D0DF-49E1-B625-7F975E5A7ED7}"/>
              </a:ext>
            </a:extLst>
          </p:cNvPr>
          <p:cNvCxnSpPr/>
          <p:nvPr/>
        </p:nvCxnSpPr>
        <p:spPr>
          <a:xfrm>
            <a:off x="333474" y="5912806"/>
            <a:ext cx="41338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="" xmlns:a16="http://schemas.microsoft.com/office/drawing/2014/main" id="{F8820B13-72E1-4AF7-AADF-46C0416F3683}"/>
              </a:ext>
            </a:extLst>
          </p:cNvPr>
          <p:cNvCxnSpPr/>
          <p:nvPr/>
        </p:nvCxnSpPr>
        <p:spPr>
          <a:xfrm>
            <a:off x="4686301" y="1868452"/>
            <a:ext cx="41338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="" xmlns:a16="http://schemas.microsoft.com/office/drawing/2014/main" id="{BF7F3C76-0AAF-45C7-AB02-FF927F923A97}"/>
              </a:ext>
            </a:extLst>
          </p:cNvPr>
          <p:cNvCxnSpPr/>
          <p:nvPr/>
        </p:nvCxnSpPr>
        <p:spPr>
          <a:xfrm>
            <a:off x="4686301" y="5364505"/>
            <a:ext cx="41338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="" xmlns:a16="http://schemas.microsoft.com/office/drawing/2014/main" id="{3B005CE6-9F72-4D21-A1DD-22AE9201675B}"/>
              </a:ext>
            </a:extLst>
          </p:cNvPr>
          <p:cNvCxnSpPr/>
          <p:nvPr/>
        </p:nvCxnSpPr>
        <p:spPr>
          <a:xfrm>
            <a:off x="4686301" y="5912806"/>
            <a:ext cx="41338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>
            <a:extLst>
              <a:ext uri="{FF2B5EF4-FFF2-40B4-BE49-F238E27FC236}">
                <a16:creationId xmlns="" xmlns:a16="http://schemas.microsoft.com/office/drawing/2014/main" id="{3D70ECF7-366C-45F1-B4D8-F2C4A22F7D28}"/>
              </a:ext>
            </a:extLst>
          </p:cNvPr>
          <p:cNvSpPr txBox="1"/>
          <p:nvPr/>
        </p:nvSpPr>
        <p:spPr>
          <a:xfrm>
            <a:off x="831850" y="200655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400" b="1"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800" dirty="0">
                <a:solidFill>
                  <a:srgbClr val="00206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目　次</a:t>
            </a:r>
            <a:endParaRPr lang="ja-JP" altLang="ja-JP" sz="1800" dirty="0">
              <a:solidFill>
                <a:srgbClr val="00206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43" name="グループ化 42">
            <a:extLst>
              <a:ext uri="{FF2B5EF4-FFF2-40B4-BE49-F238E27FC236}">
                <a16:creationId xmlns="" xmlns:a16="http://schemas.microsoft.com/office/drawing/2014/main" id="{4E406913-D3AA-4A1A-8068-0342ED86C67E}"/>
              </a:ext>
            </a:extLst>
          </p:cNvPr>
          <p:cNvGrpSpPr/>
          <p:nvPr/>
        </p:nvGrpSpPr>
        <p:grpSpPr>
          <a:xfrm>
            <a:off x="333474" y="3758322"/>
            <a:ext cx="4133850" cy="1167500"/>
            <a:chOff x="4686300" y="526664"/>
            <a:chExt cx="4812393" cy="1167500"/>
          </a:xfrm>
        </p:grpSpPr>
        <p:sp>
          <p:nvSpPr>
            <p:cNvPr id="45" name="テキスト ボックス 44">
              <a:extLst>
                <a:ext uri="{FF2B5EF4-FFF2-40B4-BE49-F238E27FC236}">
                  <a16:creationId xmlns="" xmlns:a16="http://schemas.microsoft.com/office/drawing/2014/main" id="{F16D4AFF-1FAA-4878-8082-35EB37759B2A}"/>
                </a:ext>
              </a:extLst>
            </p:cNvPr>
            <p:cNvSpPr txBox="1"/>
            <p:nvPr/>
          </p:nvSpPr>
          <p:spPr>
            <a:xfrm>
              <a:off x="4686300" y="526664"/>
              <a:ext cx="4812393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kumimoji="1" sz="1400" b="1">
                  <a:latin typeface="Noto Sans JP Medium" panose="020B0600000000000000" pitchFamily="34" charset="-128"/>
                  <a:ea typeface="Noto Sans JP Medium" panose="020B0600000000000000" pitchFamily="34" charset="-128"/>
                  <a:cs typeface="+mj-cs"/>
                </a:defRPr>
              </a:lvl1pPr>
            </a:lstStyle>
            <a:p>
              <a:r>
                <a:rPr lang="ja-JP" altLang="ja-JP" sz="105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３－</a:t>
              </a:r>
              <a:r>
                <a:rPr lang="ja-JP" altLang="en-US" sz="105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２</a:t>
              </a:r>
              <a:r>
                <a:rPr lang="ja-JP" altLang="ja-JP" sz="105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　【クイズ】給与明細が教えてくれること</a:t>
              </a: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="" xmlns:a16="http://schemas.microsoft.com/office/drawing/2014/main" id="{7C4E7B0C-2E82-42D4-9490-02C9E2FE33E4}"/>
                </a:ext>
              </a:extLst>
            </p:cNvPr>
            <p:cNvSpPr txBox="1"/>
            <p:nvPr/>
          </p:nvSpPr>
          <p:spPr>
            <a:xfrm>
              <a:off x="4686300" y="925748"/>
              <a:ext cx="4812393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kumimoji="1" sz="1400" b="1">
                  <a:latin typeface="Noto Sans JP Medium" panose="020B0600000000000000" pitchFamily="34" charset="-128"/>
                  <a:ea typeface="Noto Sans JP Medium" panose="020B0600000000000000" pitchFamily="34" charset="-128"/>
                  <a:cs typeface="+mj-cs"/>
                </a:defRPr>
              </a:lvl1pPr>
            </a:lstStyle>
            <a:p>
              <a:r>
                <a:rPr lang="ja-JP" altLang="ja-JP" sz="105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３－</a:t>
              </a:r>
              <a:r>
                <a:rPr lang="ja-JP" altLang="en-US" sz="105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３</a:t>
              </a:r>
              <a:r>
                <a:rPr lang="ja-JP" altLang="ja-JP" sz="105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　</a:t>
              </a:r>
              <a:r>
                <a:rPr lang="ja-JP" altLang="en-US" sz="105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公的保障（社会保障制度）について</a:t>
              </a:r>
              <a:endParaRPr lang="ja-JP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="" xmlns:a16="http://schemas.microsoft.com/office/drawing/2014/main" id="{F5D6FD96-88F7-4159-8ED9-1216F6F7035B}"/>
                </a:ext>
              </a:extLst>
            </p:cNvPr>
            <p:cNvSpPr txBox="1"/>
            <p:nvPr/>
          </p:nvSpPr>
          <p:spPr>
            <a:xfrm>
              <a:off x="4686300" y="1324832"/>
              <a:ext cx="4812393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kumimoji="1" sz="1400" b="1">
                  <a:latin typeface="Noto Sans JP Medium" panose="020B0600000000000000" pitchFamily="34" charset="-128"/>
                  <a:ea typeface="Noto Sans JP Medium" panose="020B0600000000000000" pitchFamily="34" charset="-128"/>
                  <a:cs typeface="+mj-cs"/>
                </a:defRPr>
              </a:lvl1pPr>
            </a:lstStyle>
            <a:p>
              <a:r>
                <a:rPr lang="ja-JP" altLang="ja-JP" sz="105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３－</a:t>
              </a:r>
              <a:r>
                <a:rPr lang="ja-JP" altLang="en-US" sz="105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４</a:t>
              </a:r>
              <a:r>
                <a:rPr lang="ja-JP" altLang="ja-JP" sz="105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　</a:t>
              </a:r>
              <a:r>
                <a:rPr lang="ja-JP" altLang="en-US" sz="105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社会保険</a:t>
              </a:r>
              <a:r>
                <a:rPr lang="ja-JP" altLang="ja-JP" sz="105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について</a:t>
              </a:r>
              <a:endParaRPr lang="ja-JP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48" name="テキスト ボックス 47">
            <a:extLst>
              <a:ext uri="{FF2B5EF4-FFF2-40B4-BE49-F238E27FC236}">
                <a16:creationId xmlns="" xmlns:a16="http://schemas.microsoft.com/office/drawing/2014/main" id="{5E827DAC-5EA4-422F-A813-7D62CBD46DC9}"/>
              </a:ext>
            </a:extLst>
          </p:cNvPr>
          <p:cNvSpPr txBox="1"/>
          <p:nvPr/>
        </p:nvSpPr>
        <p:spPr>
          <a:xfrm>
            <a:off x="4686301" y="4420947"/>
            <a:ext cx="413385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1400" b="1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５－</a:t>
            </a: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７</a:t>
            </a:r>
            <a:r>
              <a:rPr lang="ja-JP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消費者金融</a:t>
            </a:r>
            <a:r>
              <a:rPr lang="ja-JP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の注意点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="" xmlns:a16="http://schemas.microsoft.com/office/drawing/2014/main" id="{F14E867E-6158-F249-8FBB-3D9540ABD321}"/>
              </a:ext>
            </a:extLst>
          </p:cNvPr>
          <p:cNvSpPr txBox="1"/>
          <p:nvPr/>
        </p:nvSpPr>
        <p:spPr>
          <a:xfrm>
            <a:off x="323849" y="3413066"/>
            <a:ext cx="413385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３</a:t>
            </a:r>
            <a:r>
              <a:rPr lang="ja-JP" altLang="en-US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－１　リスク管理とは</a:t>
            </a:r>
            <a:endParaRPr lang="ja-JP" altLang="ja-JP" sz="1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="" xmlns:a16="http://schemas.microsoft.com/office/drawing/2014/main" id="{A392CB75-90C8-3D48-95C6-5898ABDEE5F3}"/>
              </a:ext>
            </a:extLst>
          </p:cNvPr>
          <p:cNvSpPr txBox="1"/>
          <p:nvPr/>
        </p:nvSpPr>
        <p:spPr>
          <a:xfrm>
            <a:off x="323849" y="4962167"/>
            <a:ext cx="413385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1400" b="1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ja-JP" sz="1050">
                <a:latin typeface="游ゴシック" panose="020B0400000000000000" pitchFamily="50" charset="-128"/>
                <a:ea typeface="游ゴシック" panose="020B0400000000000000" pitchFamily="50" charset="-128"/>
              </a:rPr>
              <a:t>３－</a:t>
            </a:r>
            <a:r>
              <a:rPr lang="ja-JP" altLang="en-US" sz="1050">
                <a:latin typeface="游ゴシック" panose="020B0400000000000000" pitchFamily="50" charset="-128"/>
                <a:ea typeface="游ゴシック" panose="020B0400000000000000" pitchFamily="50" charset="-128"/>
              </a:rPr>
              <a:t>５</a:t>
            </a:r>
            <a:r>
              <a:rPr lang="ja-JP" altLang="ja-JP" sz="105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税金（所得税・住民税）</a:t>
            </a:r>
            <a:r>
              <a:rPr lang="ja-JP" altLang="ja-JP" sz="1050">
                <a:latin typeface="游ゴシック" panose="020B0400000000000000" pitchFamily="50" charset="-128"/>
                <a:ea typeface="游ゴシック" panose="020B0400000000000000" pitchFamily="50" charset="-128"/>
              </a:rPr>
              <a:t>について</a:t>
            </a:r>
            <a:endParaRPr lang="ja-JP" altLang="ja-JP" sz="105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="" xmlns:a16="http://schemas.microsoft.com/office/drawing/2014/main" id="{F90CF994-D4EC-6145-87A6-B8CDE8435F5B}"/>
              </a:ext>
            </a:extLst>
          </p:cNvPr>
          <p:cNvSpPr txBox="1"/>
          <p:nvPr/>
        </p:nvSpPr>
        <p:spPr>
          <a:xfrm>
            <a:off x="333474" y="5343417"/>
            <a:ext cx="413385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1400" b="1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３－</a:t>
            </a: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６</a:t>
            </a:r>
            <a:r>
              <a:rPr lang="ja-JP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企業保障と私的保障</a:t>
            </a:r>
            <a:r>
              <a:rPr lang="ja-JP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について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="" xmlns:a16="http://schemas.microsoft.com/office/drawing/2014/main" id="{67673DC9-7699-CB4B-8791-A1B23272C9FD}"/>
              </a:ext>
            </a:extLst>
          </p:cNvPr>
          <p:cNvSpPr txBox="1"/>
          <p:nvPr/>
        </p:nvSpPr>
        <p:spPr>
          <a:xfrm>
            <a:off x="4686301" y="1522924"/>
            <a:ext cx="413385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1400" b="1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ja-JP" sz="1050">
                <a:latin typeface="游ゴシック" panose="020B0400000000000000" pitchFamily="50" charset="-128"/>
                <a:ea typeface="游ゴシック" panose="020B0400000000000000" pitchFamily="50" charset="-128"/>
              </a:rPr>
              <a:t>４−</a:t>
            </a:r>
            <a:r>
              <a:rPr lang="ja-JP" altLang="en-US" sz="1050">
                <a:latin typeface="游ゴシック" panose="020B0400000000000000" pitchFamily="50" charset="-128"/>
                <a:ea typeface="游ゴシック" panose="020B0400000000000000" pitchFamily="50" charset="-128"/>
              </a:rPr>
              <a:t>３</a:t>
            </a:r>
            <a:r>
              <a:rPr lang="ja-JP" altLang="ja-JP" sz="105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sz="1050">
                <a:latin typeface="游ゴシック" panose="020B0400000000000000" pitchFamily="50" charset="-128"/>
                <a:ea typeface="游ゴシック" panose="020B0400000000000000" pitchFamily="50" charset="-128"/>
              </a:rPr>
              <a:t>収入と支出のバランスを整え、管理しましょう</a:t>
            </a:r>
            <a:endParaRPr lang="ja-JP" altLang="ja-JP" sz="105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="" xmlns:a16="http://schemas.microsoft.com/office/drawing/2014/main" id="{B868B4E2-2C87-404C-9FBF-B53597FD5063}"/>
              </a:ext>
            </a:extLst>
          </p:cNvPr>
          <p:cNvSpPr txBox="1"/>
          <p:nvPr/>
        </p:nvSpPr>
        <p:spPr>
          <a:xfrm>
            <a:off x="4686301" y="2763586"/>
            <a:ext cx="413385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1400" b="1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５−</a:t>
            </a: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３</a:t>
            </a:r>
            <a:r>
              <a:rPr lang="ja-JP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リボ払いの注意点</a:t>
            </a:r>
            <a:endParaRPr lang="ja-JP" altLang="ja-JP" sz="105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="" xmlns:a16="http://schemas.microsoft.com/office/drawing/2014/main" id="{5E827DAC-5EA4-422F-A813-7D62CBD46DC9}"/>
              </a:ext>
            </a:extLst>
          </p:cNvPr>
          <p:cNvSpPr txBox="1"/>
          <p:nvPr/>
        </p:nvSpPr>
        <p:spPr>
          <a:xfrm>
            <a:off x="4686301" y="4853350"/>
            <a:ext cx="413385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1400" b="1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５－</a:t>
            </a: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８</a:t>
            </a:r>
            <a:r>
              <a:rPr lang="ja-JP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多重債務を避けるポイント</a:t>
            </a:r>
            <a:endParaRPr lang="ja-JP" altLang="ja-JP" sz="105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0281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0598D0CF-AE91-41BD-9D1E-77C3E1B6B4E5}"/>
              </a:ext>
            </a:extLst>
          </p:cNvPr>
          <p:cNvSpPr txBox="1"/>
          <p:nvPr/>
        </p:nvSpPr>
        <p:spPr>
          <a:xfrm>
            <a:off x="152400" y="342352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en-US" sz="2000" dirty="0">
                <a:solidFill>
                  <a:srgbClr val="5B9BD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１－１　はじめに</a:t>
            </a:r>
            <a:endParaRPr lang="ja-JP" altLang="ja-JP" dirty="0">
              <a:solidFill>
                <a:srgbClr val="5B9BD5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="" xmlns:a16="http://schemas.microsoft.com/office/drawing/2014/main" id="{34CA3ED9-04F7-4A35-AE50-B3DB70C56074}"/>
              </a:ext>
            </a:extLst>
          </p:cNvPr>
          <p:cNvSpPr txBox="1"/>
          <p:nvPr/>
        </p:nvSpPr>
        <p:spPr>
          <a:xfrm>
            <a:off x="457525" y="1124656"/>
            <a:ext cx="6410729" cy="11485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400" dirty="0">
                <a:latin typeface="+mn-ea"/>
              </a:rPr>
              <a:t>20</a:t>
            </a:r>
            <a:r>
              <a:rPr kumimoji="1" lang="ja-JP" altLang="en-US" sz="2400" dirty="0">
                <a:latin typeface="+mn-ea"/>
              </a:rPr>
              <a:t>歳の大学生が</a:t>
            </a:r>
            <a:r>
              <a:rPr kumimoji="1" lang="en-US" altLang="ja-JP" sz="2400" dirty="0">
                <a:latin typeface="+mn-ea"/>
              </a:rPr>
              <a:t>80</a:t>
            </a:r>
            <a:r>
              <a:rPr kumimoji="1" lang="ja-JP" altLang="en-US" sz="2400" dirty="0">
                <a:latin typeface="+mn-ea"/>
              </a:rPr>
              <a:t>歳過ぎまで生活する場合、</a:t>
            </a:r>
            <a:endParaRPr kumimoji="1" lang="en-US" altLang="ja-JP" sz="24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400" dirty="0">
                <a:latin typeface="+mn-ea"/>
              </a:rPr>
              <a:t>どれくらいのお金が必要になるでしょうか？</a:t>
            </a:r>
            <a:endParaRPr kumimoji="1" lang="en-US" altLang="ja-JP" sz="2400" dirty="0">
              <a:latin typeface="+mn-ea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="" xmlns:a16="http://schemas.microsoft.com/office/drawing/2014/main" id="{486F00FA-3DCE-4A52-86E9-A987843BF767}"/>
              </a:ext>
            </a:extLst>
          </p:cNvPr>
          <p:cNvSpPr txBox="1"/>
          <p:nvPr/>
        </p:nvSpPr>
        <p:spPr>
          <a:xfrm>
            <a:off x="424792" y="5206478"/>
            <a:ext cx="8179643" cy="990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000" dirty="0">
                <a:latin typeface="+mn-ea"/>
              </a:rPr>
              <a:t>※22</a:t>
            </a:r>
            <a:r>
              <a:rPr kumimoji="1" lang="ja-JP" altLang="en-US" sz="2000" dirty="0">
                <a:latin typeface="+mn-ea"/>
              </a:rPr>
              <a:t>歳で就職、</a:t>
            </a:r>
            <a:r>
              <a:rPr kumimoji="1" lang="en-US" altLang="ja-JP" sz="2000" dirty="0">
                <a:latin typeface="+mn-ea"/>
              </a:rPr>
              <a:t>30</a:t>
            </a:r>
            <a:r>
              <a:rPr kumimoji="1" lang="ja-JP" altLang="en-US" sz="2000" dirty="0">
                <a:latin typeface="+mn-ea"/>
              </a:rPr>
              <a:t>歳で結婚、</a:t>
            </a:r>
            <a:r>
              <a:rPr kumimoji="1" lang="en-US" altLang="ja-JP" sz="2000" dirty="0">
                <a:latin typeface="+mn-ea"/>
              </a:rPr>
              <a:t>65</a:t>
            </a:r>
            <a:r>
              <a:rPr kumimoji="1" lang="ja-JP" altLang="en-US" sz="2000" dirty="0">
                <a:latin typeface="+mn-ea"/>
              </a:rPr>
              <a:t>歳になるまで勤務し、</a:t>
            </a:r>
            <a:r>
              <a:rPr kumimoji="1" lang="en-US" altLang="ja-JP" sz="2000" dirty="0">
                <a:latin typeface="+mn-ea"/>
              </a:rPr>
              <a:t>65</a:t>
            </a:r>
            <a:r>
              <a:rPr kumimoji="1" lang="ja-JP" altLang="en-US" sz="2000" dirty="0">
                <a:latin typeface="+mn-ea"/>
              </a:rPr>
              <a:t>歳から無職で</a:t>
            </a:r>
            <a:endParaRPr kumimoji="1" lang="en-US" altLang="ja-JP" sz="2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latin typeface="+mn-ea"/>
              </a:rPr>
              <a:t>年金暮らし、夫は</a:t>
            </a:r>
            <a:r>
              <a:rPr kumimoji="1" lang="en-US" altLang="ja-JP" sz="2000" dirty="0">
                <a:latin typeface="+mn-ea"/>
              </a:rPr>
              <a:t>81</a:t>
            </a:r>
            <a:r>
              <a:rPr kumimoji="1" lang="ja-JP" altLang="en-US" sz="2000" dirty="0">
                <a:latin typeface="+mn-ea"/>
              </a:rPr>
              <a:t>歳・妻は</a:t>
            </a:r>
            <a:r>
              <a:rPr kumimoji="1" lang="en-US" altLang="ja-JP" sz="2000" dirty="0">
                <a:latin typeface="+mn-ea"/>
              </a:rPr>
              <a:t>87</a:t>
            </a:r>
            <a:r>
              <a:rPr kumimoji="1" lang="ja-JP" altLang="en-US" sz="2000" dirty="0">
                <a:latin typeface="+mn-ea"/>
              </a:rPr>
              <a:t>歳まで生存することを想定した場合</a:t>
            </a:r>
            <a:endParaRPr kumimoji="1" lang="en-US" altLang="ja-JP" sz="2000" dirty="0">
              <a:latin typeface="+mn-ea"/>
            </a:endParaRPr>
          </a:p>
        </p:txBody>
      </p:sp>
      <p:pic>
        <p:nvPicPr>
          <p:cNvPr id="10" name="図 9" descr="study_monda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6" y="673168"/>
            <a:ext cx="1092598" cy="579077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="" xmlns:a16="http://schemas.microsoft.com/office/drawing/2014/main" id="{55B4FC0E-F555-4953-8627-7C31F28900D4}"/>
              </a:ext>
            </a:extLst>
          </p:cNvPr>
          <p:cNvSpPr txBox="1"/>
          <p:nvPr/>
        </p:nvSpPr>
        <p:spPr>
          <a:xfrm>
            <a:off x="996601" y="2414466"/>
            <a:ext cx="7494814" cy="590139"/>
          </a:xfrm>
          <a:prstGeom prst="rect">
            <a:avLst/>
          </a:prstGeom>
          <a:noFill/>
          <a:ln w="57150" cmpd="sng">
            <a:solidFill>
              <a:srgbClr val="000090"/>
            </a:solidFill>
          </a:ln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b="0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en-US" sz="2400" b="1" dirty="0">
                <a:latin typeface="+mn-ea"/>
              </a:rPr>
              <a:t>　約</a:t>
            </a:r>
            <a:r>
              <a:rPr lang="en-US" altLang="ja-JP" sz="2400" b="1" dirty="0">
                <a:latin typeface="+mn-ea"/>
              </a:rPr>
              <a:t>5000</a:t>
            </a:r>
            <a:r>
              <a:rPr lang="ja-JP" altLang="en-US" sz="2400" b="1" dirty="0">
                <a:latin typeface="+mn-ea"/>
              </a:rPr>
              <a:t>万円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504855" y="2395399"/>
            <a:ext cx="606046" cy="625812"/>
          </a:xfrm>
          <a:prstGeom prst="rect">
            <a:avLst/>
          </a:prstGeom>
          <a:solidFill>
            <a:srgbClr val="000090"/>
          </a:solidFill>
          <a:ln w="28575" cmpd="sng">
            <a:solidFill>
              <a:srgbClr val="00009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3200" dirty="0">
                <a:solidFill>
                  <a:srgbClr val="FFFFFF"/>
                </a:solidFill>
              </a:rPr>
              <a:t>１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="" xmlns:a16="http://schemas.microsoft.com/office/drawing/2014/main" id="{55B4FC0E-F555-4953-8627-7C31F28900D4}"/>
              </a:ext>
            </a:extLst>
          </p:cNvPr>
          <p:cNvSpPr txBox="1"/>
          <p:nvPr/>
        </p:nvSpPr>
        <p:spPr>
          <a:xfrm>
            <a:off x="982087" y="3263552"/>
            <a:ext cx="7494814" cy="590139"/>
          </a:xfrm>
          <a:prstGeom prst="rect">
            <a:avLst/>
          </a:prstGeom>
          <a:noFill/>
          <a:ln w="57150" cmpd="sng">
            <a:solidFill>
              <a:schemeClr val="accent6"/>
            </a:solidFill>
          </a:ln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b="0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en-US" sz="24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　</a:t>
            </a:r>
            <a:r>
              <a:rPr lang="ja-JP" altLang="en-US" sz="2400" b="1" dirty="0">
                <a:latin typeface="+mn-ea"/>
              </a:rPr>
              <a:t>約</a:t>
            </a:r>
            <a:r>
              <a:rPr lang="en-US" altLang="ja-JP" sz="2400" b="1" dirty="0">
                <a:latin typeface="+mn-ea"/>
              </a:rPr>
              <a:t>1</a:t>
            </a:r>
            <a:r>
              <a:rPr lang="ja-JP" altLang="en-US" sz="2400" b="1" dirty="0">
                <a:latin typeface="+mn-ea"/>
              </a:rPr>
              <a:t>億円</a:t>
            </a:r>
            <a:endParaRPr lang="ja-JP" altLang="ja-JP" sz="2400" b="1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90341" y="3244485"/>
            <a:ext cx="606046" cy="625812"/>
          </a:xfrm>
          <a:prstGeom prst="rect">
            <a:avLst/>
          </a:prstGeom>
          <a:solidFill>
            <a:schemeClr val="accent6"/>
          </a:solidFill>
          <a:ln w="28575" cmpd="sng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3200" dirty="0">
                <a:solidFill>
                  <a:srgbClr val="FFFFFF"/>
                </a:solidFill>
              </a:rPr>
              <a:t>２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="" xmlns:a16="http://schemas.microsoft.com/office/drawing/2014/main" id="{55B4FC0E-F555-4953-8627-7C31F28900D4}"/>
              </a:ext>
            </a:extLst>
          </p:cNvPr>
          <p:cNvSpPr txBox="1"/>
          <p:nvPr/>
        </p:nvSpPr>
        <p:spPr>
          <a:xfrm>
            <a:off x="996602" y="4156181"/>
            <a:ext cx="7494814" cy="590139"/>
          </a:xfrm>
          <a:prstGeom prst="rect">
            <a:avLst/>
          </a:prstGeom>
          <a:noFill/>
          <a:ln w="57150" cmpd="sng">
            <a:solidFill>
              <a:srgbClr val="AA0016"/>
            </a:solidFill>
          </a:ln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b="0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en-US" sz="24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　</a:t>
            </a:r>
            <a:r>
              <a:rPr lang="ja-JP" altLang="en-US" sz="2400" b="1" dirty="0">
                <a:latin typeface="+mn-ea"/>
              </a:rPr>
              <a:t>約２億円</a:t>
            </a:r>
            <a:endParaRPr lang="ja-JP" altLang="ja-JP" sz="2400" b="1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04856" y="4137114"/>
            <a:ext cx="606046" cy="625812"/>
          </a:xfrm>
          <a:prstGeom prst="rect">
            <a:avLst/>
          </a:prstGeom>
          <a:solidFill>
            <a:srgbClr val="AA0016"/>
          </a:solidFill>
          <a:ln w="28575" cmpd="sng">
            <a:solidFill>
              <a:srgbClr val="AA001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3200" dirty="0">
                <a:solidFill>
                  <a:srgbClr val="FFFFFF"/>
                </a:solidFill>
              </a:rPr>
              <a:t>３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3495489" y="6212716"/>
            <a:ext cx="551103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+mn-ea"/>
              </a:rPr>
              <a:t>（出典：</a:t>
            </a:r>
            <a:r>
              <a:rPr kumimoji="1" lang="ja-JP" altLang="en-US" sz="1200" dirty="0"/>
              <a:t>一般社団法人全国銀行協会「一生涯に稼ぐお金／使うお金」 </a:t>
            </a:r>
            <a:r>
              <a:rPr kumimoji="1" lang="ja-JP" altLang="en-US" sz="1200" dirty="0">
                <a:latin typeface="+mn-ea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839074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グループ化 25">
            <a:extLst>
              <a:ext uri="{FF2B5EF4-FFF2-40B4-BE49-F238E27FC236}">
                <a16:creationId xmlns="" xmlns:a16="http://schemas.microsoft.com/office/drawing/2014/main" id="{9134E9AD-4E69-4AFC-95A5-E943D6ACBDE6}"/>
              </a:ext>
            </a:extLst>
          </p:cNvPr>
          <p:cNvGrpSpPr/>
          <p:nvPr/>
        </p:nvGrpSpPr>
        <p:grpSpPr bwMode="gray">
          <a:xfrm>
            <a:off x="163580" y="1837230"/>
            <a:ext cx="8478417" cy="4934425"/>
            <a:chOff x="182368" y="1504482"/>
            <a:chExt cx="8478417" cy="4934425"/>
          </a:xfrm>
        </p:grpSpPr>
        <p:pic>
          <p:nvPicPr>
            <p:cNvPr id="28" name="Picture 2">
              <a:extLst>
                <a:ext uri="{FF2B5EF4-FFF2-40B4-BE49-F238E27FC236}">
                  <a16:creationId xmlns="" xmlns:a16="http://schemas.microsoft.com/office/drawing/2014/main" id="{1D31E005-937D-4814-93DC-F6F29CD36F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82368" y="1504482"/>
              <a:ext cx="7016818" cy="4699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正方形/長方形 29">
              <a:extLst>
                <a:ext uri="{FF2B5EF4-FFF2-40B4-BE49-F238E27FC236}">
                  <a16:creationId xmlns="" xmlns:a16="http://schemas.microsoft.com/office/drawing/2014/main" id="{735F2AD3-09E9-409F-975E-7CAA7F3DB848}"/>
                </a:ext>
              </a:extLst>
            </p:cNvPr>
            <p:cNvSpPr/>
            <p:nvPr/>
          </p:nvSpPr>
          <p:spPr bwMode="gray">
            <a:xfrm>
              <a:off x="4314378" y="1913025"/>
              <a:ext cx="2405457" cy="1450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="" xmlns:a16="http://schemas.microsoft.com/office/drawing/2014/main" id="{BCEA9CAF-6DBD-4A65-9C1D-272E79DAD374}"/>
                </a:ext>
              </a:extLst>
            </p:cNvPr>
            <p:cNvSpPr/>
            <p:nvPr/>
          </p:nvSpPr>
          <p:spPr bwMode="gray">
            <a:xfrm>
              <a:off x="2618454" y="4026158"/>
              <a:ext cx="2106633" cy="1450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="" xmlns:a16="http://schemas.microsoft.com/office/drawing/2014/main" id="{73E8A0E6-D481-405B-B792-E863413C3091}"/>
                </a:ext>
              </a:extLst>
            </p:cNvPr>
            <p:cNvSpPr/>
            <p:nvPr/>
          </p:nvSpPr>
          <p:spPr bwMode="gray">
            <a:xfrm>
              <a:off x="1440067" y="1859578"/>
              <a:ext cx="3692718" cy="1291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="" xmlns:a16="http://schemas.microsoft.com/office/drawing/2014/main" id="{3557A78F-A526-46DC-BFAA-8ABD7B0BBCF6}"/>
                </a:ext>
              </a:extLst>
            </p:cNvPr>
            <p:cNvSpPr/>
            <p:nvPr/>
          </p:nvSpPr>
          <p:spPr bwMode="gray">
            <a:xfrm>
              <a:off x="4431449" y="4298937"/>
              <a:ext cx="1812524" cy="8396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="" xmlns:a16="http://schemas.microsoft.com/office/drawing/2014/main" id="{BE5CFEC6-EDD0-476F-BC61-37CD69C1ED2D}"/>
                </a:ext>
              </a:extLst>
            </p:cNvPr>
            <p:cNvSpPr/>
            <p:nvPr/>
          </p:nvSpPr>
          <p:spPr bwMode="gray">
            <a:xfrm>
              <a:off x="5434887" y="4826228"/>
              <a:ext cx="1812524" cy="5350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="" xmlns:a16="http://schemas.microsoft.com/office/drawing/2014/main" id="{FFF19846-6746-4E22-A5B8-1556100864E9}"/>
                </a:ext>
              </a:extLst>
            </p:cNvPr>
            <p:cNvSpPr/>
            <p:nvPr/>
          </p:nvSpPr>
          <p:spPr bwMode="gray">
            <a:xfrm>
              <a:off x="3401074" y="4033145"/>
              <a:ext cx="1812524" cy="8396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="" xmlns:a16="http://schemas.microsoft.com/office/drawing/2014/main" id="{3F3CE278-ECB8-458B-8ABE-B51D59ECE6C8}"/>
                </a:ext>
              </a:extLst>
            </p:cNvPr>
            <p:cNvSpPr/>
            <p:nvPr/>
          </p:nvSpPr>
          <p:spPr bwMode="gray">
            <a:xfrm>
              <a:off x="1172025" y="3684365"/>
              <a:ext cx="628574" cy="8396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="" xmlns:a16="http://schemas.microsoft.com/office/drawing/2014/main" id="{90587D87-9B3D-459C-A608-5A32F4239458}"/>
                </a:ext>
              </a:extLst>
            </p:cNvPr>
            <p:cNvSpPr/>
            <p:nvPr/>
          </p:nvSpPr>
          <p:spPr bwMode="gray">
            <a:xfrm>
              <a:off x="1353165" y="3141738"/>
              <a:ext cx="628574" cy="8396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="" xmlns:a16="http://schemas.microsoft.com/office/drawing/2014/main" id="{B64372FB-7877-4551-A371-493C2EE54B6F}"/>
                </a:ext>
              </a:extLst>
            </p:cNvPr>
            <p:cNvSpPr/>
            <p:nvPr/>
          </p:nvSpPr>
          <p:spPr bwMode="gray">
            <a:xfrm>
              <a:off x="4545177" y="2183847"/>
              <a:ext cx="2405457" cy="1450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="" xmlns:a16="http://schemas.microsoft.com/office/drawing/2014/main" id="{2E3DB9EE-10D5-4272-975C-1E2B26498CA1}"/>
                </a:ext>
              </a:extLst>
            </p:cNvPr>
            <p:cNvSpPr/>
            <p:nvPr/>
          </p:nvSpPr>
          <p:spPr bwMode="gray">
            <a:xfrm>
              <a:off x="4916142" y="2357198"/>
              <a:ext cx="2405457" cy="1450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="" xmlns:a16="http://schemas.microsoft.com/office/drawing/2014/main" id="{D18FECC6-9AA5-4A8D-80B5-D7F4493BA714}"/>
                </a:ext>
              </a:extLst>
            </p:cNvPr>
            <p:cNvSpPr/>
            <p:nvPr/>
          </p:nvSpPr>
          <p:spPr bwMode="gray">
            <a:xfrm>
              <a:off x="959505" y="4113046"/>
              <a:ext cx="628574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="" xmlns:a16="http://schemas.microsoft.com/office/drawing/2014/main" id="{74B3907A-E410-464A-A762-08D4B901D318}"/>
                </a:ext>
              </a:extLst>
            </p:cNvPr>
            <p:cNvSpPr/>
            <p:nvPr/>
          </p:nvSpPr>
          <p:spPr bwMode="gray">
            <a:xfrm>
              <a:off x="4989219" y="3803129"/>
              <a:ext cx="45719" cy="174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="" xmlns:a16="http://schemas.microsoft.com/office/drawing/2014/main" id="{1EE984FE-055E-4C36-B102-9452BC33B0CA}"/>
                </a:ext>
              </a:extLst>
            </p:cNvPr>
            <p:cNvSpPr txBox="1"/>
            <p:nvPr/>
          </p:nvSpPr>
          <p:spPr bwMode="gray">
            <a:xfrm>
              <a:off x="2628364" y="5977242"/>
              <a:ext cx="60324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/>
                <a:t>出典：一般社団法人全国銀行協会「一生涯に稼ぐお金／使うお金」</a:t>
              </a:r>
              <a:endParaRPr kumimoji="1" lang="en-US" altLang="ja-JP" sz="1200" dirty="0"/>
            </a:p>
            <a:p>
              <a:r>
                <a:rPr kumimoji="1" lang="en-US" altLang="ja-JP" sz="1200" dirty="0"/>
                <a:t>※</a:t>
              </a:r>
              <a:r>
                <a:rPr kumimoji="1" lang="ja-JP" altLang="en-US" sz="1200" dirty="0"/>
                <a:t>総務省「家計調査報告」より、収入は可処分所得、支出は消費支出データから試算</a:t>
              </a:r>
              <a:endParaRPr kumimoji="1" lang="en-US" altLang="ja-JP" sz="1200" dirty="0"/>
            </a:p>
          </p:txBody>
        </p:sp>
        <p:pic>
          <p:nvPicPr>
            <p:cNvPr id="44" name="図 43">
              <a:extLst>
                <a:ext uri="{FF2B5EF4-FFF2-40B4-BE49-F238E27FC236}">
                  <a16:creationId xmlns="" xmlns:a16="http://schemas.microsoft.com/office/drawing/2014/main" id="{2ECAA333-83E6-45AC-93FC-16EAB7C2F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gray">
            <a:xfrm>
              <a:off x="1058198" y="5025782"/>
              <a:ext cx="702989" cy="702989"/>
            </a:xfrm>
            <a:prstGeom prst="rect">
              <a:avLst/>
            </a:prstGeom>
          </p:spPr>
        </p:pic>
        <p:pic>
          <p:nvPicPr>
            <p:cNvPr id="45" name="図 44">
              <a:extLst>
                <a:ext uri="{FF2B5EF4-FFF2-40B4-BE49-F238E27FC236}">
                  <a16:creationId xmlns="" xmlns:a16="http://schemas.microsoft.com/office/drawing/2014/main" id="{8C624D59-E106-4C4D-AB55-6D09D7E43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 bwMode="gray">
            <a:xfrm>
              <a:off x="1875013" y="2655922"/>
              <a:ext cx="826559" cy="826559"/>
            </a:xfrm>
            <a:prstGeom prst="rect">
              <a:avLst/>
            </a:prstGeom>
          </p:spPr>
        </p:pic>
        <p:pic>
          <p:nvPicPr>
            <p:cNvPr id="46" name="図 45">
              <a:extLst>
                <a:ext uri="{FF2B5EF4-FFF2-40B4-BE49-F238E27FC236}">
                  <a16:creationId xmlns="" xmlns:a16="http://schemas.microsoft.com/office/drawing/2014/main" id="{43FA3BD8-8B68-4EF7-9EAF-0220D46FB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 bwMode="gray">
            <a:xfrm>
              <a:off x="2742010" y="3888780"/>
              <a:ext cx="989273" cy="711977"/>
            </a:xfrm>
            <a:prstGeom prst="rect">
              <a:avLst/>
            </a:prstGeom>
          </p:spPr>
        </p:pic>
        <p:pic>
          <p:nvPicPr>
            <p:cNvPr id="47" name="図 46">
              <a:extLst>
                <a:ext uri="{FF2B5EF4-FFF2-40B4-BE49-F238E27FC236}">
                  <a16:creationId xmlns="" xmlns:a16="http://schemas.microsoft.com/office/drawing/2014/main" id="{7325D2D1-4500-41D1-A865-10F525654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 bwMode="gray">
            <a:xfrm>
              <a:off x="5164932" y="4570177"/>
              <a:ext cx="1026858" cy="1026858"/>
            </a:xfrm>
            <a:prstGeom prst="rect">
              <a:avLst/>
            </a:prstGeom>
          </p:spPr>
        </p:pic>
        <p:sp>
          <p:nvSpPr>
            <p:cNvPr id="48" name="テキスト ボックス 47">
              <a:extLst>
                <a:ext uri="{FF2B5EF4-FFF2-40B4-BE49-F238E27FC236}">
                  <a16:creationId xmlns="" xmlns:a16="http://schemas.microsoft.com/office/drawing/2014/main" id="{0E612DA1-BEC4-4749-BF38-C194B985B3F6}"/>
                </a:ext>
              </a:extLst>
            </p:cNvPr>
            <p:cNvSpPr txBox="1"/>
            <p:nvPr/>
          </p:nvSpPr>
          <p:spPr bwMode="gray">
            <a:xfrm>
              <a:off x="1969292" y="3477226"/>
              <a:ext cx="65583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algn="just">
                <a:defRPr sz="1600" kern="100">
                  <a:effectLst/>
                  <a:latin typeface="Noto Sans JP" panose="020B0500000000000000" pitchFamily="34" charset="-128"/>
                  <a:ea typeface="Noto Sans JP" panose="020B0500000000000000" pitchFamily="34" charset="-128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ja-JP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結婚</a:t>
              </a:r>
              <a:endParaRPr lang="en-US" altLang="ja-JP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="" xmlns:a16="http://schemas.microsoft.com/office/drawing/2014/main" id="{997AA21C-8F0F-4751-86C4-012691595FD6}"/>
                </a:ext>
              </a:extLst>
            </p:cNvPr>
            <p:cNvSpPr txBox="1"/>
            <p:nvPr/>
          </p:nvSpPr>
          <p:spPr bwMode="gray">
            <a:xfrm>
              <a:off x="1875013" y="4075377"/>
              <a:ext cx="883337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algn="just">
                <a:defRPr sz="1600" kern="100">
                  <a:effectLst/>
                  <a:latin typeface="Noto Sans JP" panose="020B0500000000000000" pitchFamily="34" charset="-128"/>
                  <a:ea typeface="Noto Sans JP" panose="020B0500000000000000" pitchFamily="34" charset="-128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ja-JP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親になる</a:t>
              </a:r>
              <a:endParaRPr lang="en-US" altLang="ja-JP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="" xmlns:a16="http://schemas.microsoft.com/office/drawing/2014/main" id="{FCE4B699-24CD-445B-B8D7-54DB1093A7CC}"/>
                </a:ext>
              </a:extLst>
            </p:cNvPr>
            <p:cNvSpPr txBox="1"/>
            <p:nvPr/>
          </p:nvSpPr>
          <p:spPr bwMode="gray">
            <a:xfrm>
              <a:off x="1087455" y="4770852"/>
              <a:ext cx="655831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algn="just">
                <a:defRPr sz="1600" kern="100">
                  <a:effectLst/>
                  <a:latin typeface="Noto Sans JP" panose="020B0500000000000000" pitchFamily="34" charset="-128"/>
                  <a:ea typeface="Noto Sans JP" panose="020B0500000000000000" pitchFamily="34" charset="-128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ja-JP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就職</a:t>
              </a:r>
              <a:endParaRPr lang="en-US" altLang="ja-JP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="" xmlns:a16="http://schemas.microsoft.com/office/drawing/2014/main" id="{4B7B64EE-B82C-4A0C-A3D1-906F56B549D9}"/>
                </a:ext>
              </a:extLst>
            </p:cNvPr>
            <p:cNvSpPr txBox="1"/>
            <p:nvPr/>
          </p:nvSpPr>
          <p:spPr bwMode="gray">
            <a:xfrm>
              <a:off x="2645649" y="3646602"/>
              <a:ext cx="117147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algn="just">
                <a:defRPr sz="1600" kern="100">
                  <a:effectLst/>
                  <a:latin typeface="Noto Sans JP" panose="020B0500000000000000" pitchFamily="34" charset="-128"/>
                  <a:ea typeface="Noto Sans JP" panose="020B0500000000000000" pitchFamily="34" charset="-128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ja-JP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家を建てる</a:t>
              </a:r>
              <a:endParaRPr lang="en-US" altLang="ja-JP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="" xmlns:a16="http://schemas.microsoft.com/office/drawing/2014/main" id="{331CEC63-1F40-460C-9B90-318FECEBB241}"/>
                </a:ext>
              </a:extLst>
            </p:cNvPr>
            <p:cNvSpPr txBox="1"/>
            <p:nvPr/>
          </p:nvSpPr>
          <p:spPr bwMode="gray">
            <a:xfrm>
              <a:off x="5079406" y="4329732"/>
              <a:ext cx="117147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algn="just">
                <a:defRPr sz="1600" kern="100">
                  <a:effectLst/>
                  <a:latin typeface="Noto Sans JP" panose="020B0500000000000000" pitchFamily="34" charset="-128"/>
                  <a:ea typeface="Noto Sans JP" panose="020B0500000000000000" pitchFamily="34" charset="-128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ja-JP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老後の生活</a:t>
              </a:r>
              <a:endParaRPr lang="en-US" altLang="ja-JP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53" name="Picture 6" descr="ブレザーとネクタイの女子学生のイラスト">
              <a:extLst>
                <a:ext uri="{FF2B5EF4-FFF2-40B4-BE49-F238E27FC236}">
                  <a16:creationId xmlns="" xmlns:a16="http://schemas.microsoft.com/office/drawing/2014/main" id="{E9A4C9F5-564D-4B4E-A699-39172A8FBA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0362" y="1777626"/>
              <a:ext cx="605121" cy="856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4" descr="大学生のイラスト（男性）">
              <a:extLst>
                <a:ext uri="{FF2B5EF4-FFF2-40B4-BE49-F238E27FC236}">
                  <a16:creationId xmlns="" xmlns:a16="http://schemas.microsoft.com/office/drawing/2014/main" id="{07A1CCDE-4480-4D31-B103-5DF514FECD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001146" y="1736583"/>
              <a:ext cx="570549" cy="947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テキスト ボックス 54">
              <a:extLst>
                <a:ext uri="{FF2B5EF4-FFF2-40B4-BE49-F238E27FC236}">
                  <a16:creationId xmlns="" xmlns:a16="http://schemas.microsoft.com/office/drawing/2014/main" id="{AE58254D-27A2-4A14-9958-EE9DD3E41FCA}"/>
                </a:ext>
              </a:extLst>
            </p:cNvPr>
            <p:cNvSpPr txBox="1"/>
            <p:nvPr/>
          </p:nvSpPr>
          <p:spPr bwMode="gray">
            <a:xfrm>
              <a:off x="3495574" y="2670359"/>
              <a:ext cx="1252560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algn="just">
                <a:defRPr sz="1600" kern="100">
                  <a:effectLst/>
                  <a:latin typeface="Noto Sans JP" panose="020B0500000000000000" pitchFamily="34" charset="-128"/>
                  <a:ea typeface="Noto Sans JP" panose="020B0500000000000000" pitchFamily="34" charset="-128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ja-JP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子どもの</a:t>
              </a:r>
              <a:endParaRPr lang="en-US" altLang="ja-JP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r>
                <a:rPr lang="ja-JP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高校・大学進学</a:t>
              </a:r>
              <a:endParaRPr lang="en-US" altLang="ja-JP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0598D0CF-AE91-41BD-9D1E-77C3E1B6B4E5}"/>
              </a:ext>
            </a:extLst>
          </p:cNvPr>
          <p:cNvSpPr txBox="1"/>
          <p:nvPr/>
        </p:nvSpPr>
        <p:spPr>
          <a:xfrm>
            <a:off x="152400" y="342352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en-US" sz="2000" dirty="0">
                <a:solidFill>
                  <a:srgbClr val="5B9BD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１－１　はじめに</a:t>
            </a:r>
            <a:endParaRPr lang="ja-JP" altLang="ja-JP" dirty="0">
              <a:solidFill>
                <a:srgbClr val="5B9BD5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="" xmlns:a16="http://schemas.microsoft.com/office/drawing/2014/main" id="{D390EFA1-DE84-44F0-A03F-AE2238D91117}"/>
              </a:ext>
            </a:extLst>
          </p:cNvPr>
          <p:cNvSpPr txBox="1"/>
          <p:nvPr/>
        </p:nvSpPr>
        <p:spPr>
          <a:xfrm>
            <a:off x="6506553" y="3329490"/>
            <a:ext cx="2521794" cy="9643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b="1" dirty="0">
                <a:latin typeface="+mn-ea"/>
              </a:rPr>
              <a:t>支出合計は約</a:t>
            </a:r>
            <a:r>
              <a:rPr kumimoji="1" lang="en-US" altLang="ja-JP" sz="4000" b="1" dirty="0">
                <a:latin typeface="+mn-ea"/>
              </a:rPr>
              <a:t>2</a:t>
            </a:r>
            <a:r>
              <a:rPr kumimoji="1" lang="ja-JP" altLang="en-US" sz="2000" b="1" dirty="0">
                <a:latin typeface="+mn-ea"/>
              </a:rPr>
              <a:t>億円</a:t>
            </a:r>
            <a:endParaRPr kumimoji="1" lang="en-US" altLang="ja-JP" sz="2000" b="1" dirty="0">
              <a:latin typeface="+mn-ea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="" xmlns:a16="http://schemas.microsoft.com/office/drawing/2014/main" id="{55B4FC0E-F555-4953-8627-7C31F28900D4}"/>
              </a:ext>
            </a:extLst>
          </p:cNvPr>
          <p:cNvSpPr txBox="1"/>
          <p:nvPr/>
        </p:nvSpPr>
        <p:spPr>
          <a:xfrm>
            <a:off x="918043" y="1334757"/>
            <a:ext cx="7494814" cy="590139"/>
          </a:xfrm>
          <a:prstGeom prst="rect">
            <a:avLst/>
          </a:prstGeom>
          <a:noFill/>
          <a:ln w="57150" cmpd="sng">
            <a:solidFill>
              <a:srgbClr val="AA0016"/>
            </a:solidFill>
          </a:ln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b="0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en-US" sz="24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　</a:t>
            </a:r>
            <a:r>
              <a:rPr lang="ja-JP" altLang="en-US" sz="2400" b="1" dirty="0">
                <a:latin typeface="+mn-ea"/>
              </a:rPr>
              <a:t>約２億円</a:t>
            </a:r>
            <a:endParaRPr lang="ja-JP" altLang="ja-JP" sz="2400" b="1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41190" y="1315690"/>
            <a:ext cx="606046" cy="625812"/>
          </a:xfrm>
          <a:prstGeom prst="rect">
            <a:avLst/>
          </a:prstGeom>
          <a:solidFill>
            <a:srgbClr val="AA0016"/>
          </a:solidFill>
          <a:ln w="28575" cmpd="sng">
            <a:solidFill>
              <a:srgbClr val="AA001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3200" dirty="0">
                <a:solidFill>
                  <a:srgbClr val="FFFFFF"/>
                </a:solidFill>
              </a:rPr>
              <a:t>３</a:t>
            </a:r>
          </a:p>
        </p:txBody>
      </p:sp>
      <p:pic>
        <p:nvPicPr>
          <p:cNvPr id="23" name="図 22" descr="study_kota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77" y="669020"/>
            <a:ext cx="900423" cy="562765"/>
          </a:xfrm>
          <a:prstGeom prst="rect">
            <a:avLst/>
          </a:prstGeom>
        </p:spPr>
      </p:pic>
      <p:cxnSp>
        <p:nvCxnSpPr>
          <p:cNvPr id="27" name="直線矢印コネクタ 26"/>
          <p:cNvCxnSpPr/>
          <p:nvPr/>
        </p:nvCxnSpPr>
        <p:spPr>
          <a:xfrm flipH="1">
            <a:off x="6264074" y="4151729"/>
            <a:ext cx="436973" cy="73743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吹き出し: 線 23">
            <a:extLst>
              <a:ext uri="{FF2B5EF4-FFF2-40B4-BE49-F238E27FC236}">
                <a16:creationId xmlns="" xmlns:a16="http://schemas.microsoft.com/office/drawing/2014/main" id="{2B8927E7-61FE-4AB3-B117-B48E9386D229}"/>
              </a:ext>
            </a:extLst>
          </p:cNvPr>
          <p:cNvSpPr/>
          <p:nvPr/>
        </p:nvSpPr>
        <p:spPr bwMode="gray">
          <a:xfrm>
            <a:off x="5236913" y="2751358"/>
            <a:ext cx="3285395" cy="643738"/>
          </a:xfrm>
          <a:prstGeom prst="borderCallout1">
            <a:avLst>
              <a:gd name="adj1" fmla="val 54499"/>
              <a:gd name="adj2" fmla="val -1453"/>
              <a:gd name="adj3" fmla="val 176627"/>
              <a:gd name="adj4" fmla="val -22417"/>
            </a:avLst>
          </a:prstGeom>
          <a:solidFill>
            <a:srgbClr val="283537"/>
          </a:solidFill>
          <a:ln w="38100">
            <a:solidFill>
              <a:srgbClr val="283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年代別の支出額</a:t>
            </a:r>
            <a:endParaRPr kumimoji="1" lang="en-US" altLang="ja-JP" b="1" dirty="0"/>
          </a:p>
          <a:p>
            <a:pPr algn="ctr"/>
            <a:r>
              <a:rPr kumimoji="1" lang="ja-JP" altLang="en-US" b="1" dirty="0"/>
              <a:t>（年間平均額・万円）</a:t>
            </a:r>
          </a:p>
        </p:txBody>
      </p:sp>
    </p:spTree>
    <p:extLst>
      <p:ext uri="{BB962C8B-B14F-4D97-AF65-F5344CB8AC3E}">
        <p14:creationId xmlns:p14="http://schemas.microsoft.com/office/powerpoint/2010/main" val="4228442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テキスト ボックス 24">
            <a:extLst>
              <a:ext uri="{FF2B5EF4-FFF2-40B4-BE49-F238E27FC236}">
                <a16:creationId xmlns="" xmlns:a16="http://schemas.microsoft.com/office/drawing/2014/main" id="{B48B165B-B126-304C-AFE8-5B725578BE9E}"/>
              </a:ext>
            </a:extLst>
          </p:cNvPr>
          <p:cNvSpPr txBox="1"/>
          <p:nvPr/>
        </p:nvSpPr>
        <p:spPr>
          <a:xfrm>
            <a:off x="291236" y="4329027"/>
            <a:ext cx="8524051" cy="696469"/>
          </a:xfrm>
          <a:prstGeom prst="rect">
            <a:avLst/>
          </a:prstGeom>
          <a:solidFill>
            <a:schemeClr val="accent5"/>
          </a:solidFill>
          <a:ln w="38100" cmpd="sng">
            <a:solidFill>
              <a:schemeClr val="accent5"/>
            </a:solidFill>
          </a:ln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2000" b="0">
                <a:latin typeface="Noto Sans JP Black" panose="020B0A00000000000000" pitchFamily="34" charset="-128"/>
                <a:ea typeface="Noto Sans JP Black" panose="020B0A00000000000000" pitchFamily="34" charset="-128"/>
                <a:cs typeface="+mj-cs"/>
              </a:defRPr>
            </a:lvl1pPr>
          </a:lstStyle>
          <a:p>
            <a:pPr algn="l"/>
            <a:endParaRPr kumimoji="1" lang="en-US" altLang="ja-JP" sz="2000" dirty="0">
              <a:solidFill>
                <a:schemeClr val="bg1"/>
              </a:solidFill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="" xmlns:a16="http://schemas.microsoft.com/office/drawing/2014/main" id="{F0EB0D73-DD8E-47CE-8E58-A74BB502A746}"/>
              </a:ext>
            </a:extLst>
          </p:cNvPr>
          <p:cNvSpPr txBox="1"/>
          <p:nvPr/>
        </p:nvSpPr>
        <p:spPr>
          <a:xfrm>
            <a:off x="152400" y="342352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en-US" sz="2000" dirty="0">
                <a:solidFill>
                  <a:srgbClr val="5B9BD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１－１　はじめに</a:t>
            </a:r>
            <a:endParaRPr lang="ja-JP" altLang="ja-JP" dirty="0">
              <a:solidFill>
                <a:srgbClr val="5B9BD5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="" xmlns:a16="http://schemas.microsoft.com/office/drawing/2014/main" id="{A920C473-DD9A-411F-BD55-ED13DC8E41D5}"/>
              </a:ext>
            </a:extLst>
          </p:cNvPr>
          <p:cNvGrpSpPr/>
          <p:nvPr/>
        </p:nvGrpSpPr>
        <p:grpSpPr>
          <a:xfrm>
            <a:off x="1427401" y="5114614"/>
            <a:ext cx="8454435" cy="1892826"/>
            <a:chOff x="565400" y="3369948"/>
            <a:chExt cx="8454435" cy="1892826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="" xmlns:a16="http://schemas.microsoft.com/office/drawing/2014/main" id="{315BBE18-0891-49EE-AECF-A0D2F396D285}"/>
                </a:ext>
              </a:extLst>
            </p:cNvPr>
            <p:cNvSpPr txBox="1"/>
            <p:nvPr/>
          </p:nvSpPr>
          <p:spPr>
            <a:xfrm>
              <a:off x="565400" y="4067984"/>
              <a:ext cx="74803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just">
                <a:defRPr sz="1600" b="0">
                  <a:solidFill>
                    <a:srgbClr val="002060"/>
                  </a:solidFill>
                  <a:effectLst/>
                  <a:latin typeface="Noto Sans JP Black" panose="020B0A00000000000000" pitchFamily="34" charset="-128"/>
                  <a:ea typeface="Noto Sans JP Black" panose="020B0A00000000000000" pitchFamily="34" charset="-128"/>
                </a:defRPr>
              </a:lvl1pPr>
            </a:lstStyle>
            <a:p>
              <a:endParaRPr lang="ja-JP" altLang="ja-JP" sz="1800" dirty="0">
                <a:solidFill>
                  <a:srgbClr val="2E75B6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="" xmlns:a16="http://schemas.microsoft.com/office/drawing/2014/main" id="{F8A51D8B-DBAD-4A55-BAC1-C152508BC871}"/>
                </a:ext>
              </a:extLst>
            </p:cNvPr>
            <p:cNvSpPr txBox="1"/>
            <p:nvPr/>
          </p:nvSpPr>
          <p:spPr>
            <a:xfrm>
              <a:off x="1418017" y="3369948"/>
              <a:ext cx="7601818" cy="18928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just">
                <a:defRPr sz="1600" b="0">
                  <a:solidFill>
                    <a:srgbClr val="002060"/>
                  </a:solidFill>
                  <a:effectLst/>
                  <a:latin typeface="Noto Sans JP Black" panose="020B0A00000000000000" pitchFamily="34" charset="-128"/>
                  <a:ea typeface="Noto Sans JP Black" panose="020B0A00000000000000" pitchFamily="34" charset="-128"/>
                </a:defRPr>
              </a:lvl1pPr>
            </a:lstStyle>
            <a:p>
              <a:r>
                <a:rPr lang="ja-JP" altLang="en-US" sz="18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自らの人生を豊かにするために大切なのは、</a:t>
              </a:r>
              <a:endParaRPr lang="en-US" altLang="ja-JP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just">
                <a:lnSpc>
                  <a:spcPct val="150000"/>
                </a:lnSpc>
              </a:pPr>
              <a:r>
                <a:rPr lang="ja-JP" altLang="en-US" sz="18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・必要なお金について把握し、資金計画を立てること</a:t>
              </a:r>
              <a:endParaRPr lang="en-US" altLang="ja-JP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8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・リスクを知り、備えること</a:t>
              </a:r>
              <a:endParaRPr lang="en-US" altLang="ja-JP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just">
                <a:lnSpc>
                  <a:spcPct val="150000"/>
                </a:lnSpc>
              </a:pPr>
              <a:r>
                <a:rPr lang="ja-JP" altLang="en-US" sz="18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・収支バランスが整った家計管理を行うこと</a:t>
              </a:r>
              <a:endParaRPr lang="ja-JP" altLang="ja-JP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endParaRPr lang="ja-JP" altLang="ja-JP" sz="1800" dirty="0">
                <a:solidFill>
                  <a:srgbClr val="2E75B6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23" name="テキスト ボックス 22">
            <a:extLst>
              <a:ext uri="{FF2B5EF4-FFF2-40B4-BE49-F238E27FC236}">
                <a16:creationId xmlns="" xmlns:a16="http://schemas.microsoft.com/office/drawing/2014/main" id="{7C89B53C-ABFC-0A48-AE76-376382E12C20}"/>
              </a:ext>
            </a:extLst>
          </p:cNvPr>
          <p:cNvSpPr txBox="1"/>
          <p:nvPr/>
        </p:nvSpPr>
        <p:spPr>
          <a:xfrm>
            <a:off x="623384" y="1566573"/>
            <a:ext cx="7740000" cy="4689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600" b="0" kern="100">
                <a:effectLst/>
                <a:latin typeface="Noto Sans JP Medium" panose="020B0600000000000000" pitchFamily="34" charset="-128"/>
                <a:ea typeface="Noto Sans JP Medium" panose="020B0600000000000000" pitchFamily="34" charset="-128"/>
                <a:cs typeface="Times New Roman" panose="02020603050405020304" pitchFamily="18" charset="0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ja-JP" altLang="en-US" sz="1800" kern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病気や事故などのリスクにも対処できる知識と対応力を！</a:t>
            </a:r>
            <a:endParaRPr lang="ja-JP" altLang="ja-JP" sz="1800" kern="1200" dirty="0"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="" xmlns:a16="http://schemas.microsoft.com/office/drawing/2014/main" id="{B48B165B-B126-304C-AFE8-5B725578BE9E}"/>
              </a:ext>
            </a:extLst>
          </p:cNvPr>
          <p:cNvSpPr txBox="1"/>
          <p:nvPr/>
        </p:nvSpPr>
        <p:spPr>
          <a:xfrm>
            <a:off x="291236" y="819374"/>
            <a:ext cx="8524051" cy="696469"/>
          </a:xfrm>
          <a:prstGeom prst="rect">
            <a:avLst/>
          </a:prstGeom>
          <a:solidFill>
            <a:schemeClr val="accent5"/>
          </a:solidFill>
          <a:ln w="38100" cmpd="sng">
            <a:solidFill>
              <a:schemeClr val="accent5"/>
            </a:solidFill>
          </a:ln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2000" b="0">
                <a:latin typeface="Noto Sans JP Black" panose="020B0A00000000000000" pitchFamily="34" charset="-128"/>
                <a:ea typeface="Noto Sans JP Black" panose="020B0A00000000000000" pitchFamily="34" charset="-128"/>
                <a:cs typeface="+mj-cs"/>
              </a:defRPr>
            </a:lvl1pPr>
          </a:lstStyle>
          <a:p>
            <a:pPr algn="l"/>
            <a:endParaRPr kumimoji="1" lang="en-US" altLang="ja-JP" sz="2000" dirty="0">
              <a:solidFill>
                <a:schemeClr val="bg1"/>
              </a:solidFill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pic>
        <p:nvPicPr>
          <p:cNvPr id="2" name="図 1" descr="toubyou_nyui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397" y="2408658"/>
            <a:ext cx="1572077" cy="1572077"/>
          </a:xfrm>
          <a:prstGeom prst="rect">
            <a:avLst/>
          </a:prstGeom>
        </p:spPr>
      </p:pic>
      <p:pic>
        <p:nvPicPr>
          <p:cNvPr id="21" name="図 20" descr="couple_baby_dakk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25" y="2658464"/>
            <a:ext cx="1479381" cy="1479381"/>
          </a:xfrm>
          <a:prstGeom prst="rect">
            <a:avLst/>
          </a:prstGeom>
        </p:spPr>
      </p:pic>
      <p:pic>
        <p:nvPicPr>
          <p:cNvPr id="4" name="図 3" descr="shizensaigai_dosyakuzur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49036" y="2708058"/>
            <a:ext cx="2302305" cy="1361506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974905" y="843787"/>
            <a:ext cx="7156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人生には</a:t>
            </a:r>
            <a:r>
              <a:rPr lang="ja-JP" altLang="en-US" sz="3600" b="1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お金</a:t>
            </a:r>
            <a:r>
              <a:rPr lang="ja-JP" altLang="en-US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のかかる様々な出来事が待っている。</a:t>
            </a:r>
            <a:endParaRPr lang="en-US" altLang="ja-JP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="" xmlns:a16="http://schemas.microsoft.com/office/drawing/2014/main" id="{93C209ED-9413-4FA6-9642-FB134D16AB6F}"/>
              </a:ext>
            </a:extLst>
          </p:cNvPr>
          <p:cNvSpPr txBox="1"/>
          <p:nvPr/>
        </p:nvSpPr>
        <p:spPr>
          <a:xfrm>
            <a:off x="1044717" y="4363435"/>
            <a:ext cx="65156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600" kern="100">
                <a:effectLst/>
                <a:latin typeface="Noto Sans JP" panose="020B0500000000000000" pitchFamily="34" charset="-128"/>
                <a:ea typeface="Noto Sans JP" panose="020B0500000000000000" pitchFamily="34" charset="-128"/>
                <a:cs typeface="Times New Roman" panose="02020603050405020304" pitchFamily="18" charset="0"/>
              </a:defRPr>
            </a:lvl1pPr>
          </a:lstStyle>
          <a:p>
            <a:r>
              <a:rPr lang="ja-JP" altLang="en-US" sz="180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人任せではなく、</a:t>
            </a:r>
            <a:r>
              <a:rPr lang="ja-JP" altLang="en-US" sz="3200" b="1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主体的な生活設計</a:t>
            </a:r>
            <a:r>
              <a:rPr lang="ja-JP" altLang="en-US" sz="180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が必要</a:t>
            </a:r>
            <a:endParaRPr lang="ja-JP" altLang="ja-JP" sz="180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6" name="図 5" descr="sweets_okashi_erabu_bo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9" y="4905278"/>
            <a:ext cx="1986862" cy="1986862"/>
          </a:xfrm>
          <a:prstGeom prst="rect">
            <a:avLst/>
          </a:prstGeom>
        </p:spPr>
      </p:pic>
      <p:pic>
        <p:nvPicPr>
          <p:cNvPr id="7" name="図 6" descr="shizensaigai_jiwar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880" y="262898"/>
            <a:ext cx="2339120" cy="1771883"/>
          </a:xfrm>
          <a:prstGeom prst="rect">
            <a:avLst/>
          </a:prstGeom>
        </p:spPr>
      </p:pic>
      <p:pic>
        <p:nvPicPr>
          <p:cNvPr id="9" name="図 8" descr="nichiyouhin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" y="2731703"/>
            <a:ext cx="1601831" cy="1541761"/>
          </a:xfrm>
          <a:prstGeom prst="rect">
            <a:avLst/>
          </a:prstGeom>
        </p:spPr>
      </p:pic>
      <p:pic>
        <p:nvPicPr>
          <p:cNvPr id="27" name="図 26" descr="syukatsu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241" y="2854158"/>
            <a:ext cx="1299418" cy="138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30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テキスト ボックス 44">
            <a:extLst>
              <a:ext uri="{FF2B5EF4-FFF2-40B4-BE49-F238E27FC236}">
                <a16:creationId xmlns="" xmlns:a16="http://schemas.microsoft.com/office/drawing/2014/main" id="{F8EDB1BC-1752-4B87-9A3B-031BD5101C0B}"/>
              </a:ext>
            </a:extLst>
          </p:cNvPr>
          <p:cNvSpPr txBox="1"/>
          <p:nvPr/>
        </p:nvSpPr>
        <p:spPr>
          <a:xfrm>
            <a:off x="152400" y="342352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en-US" dirty="0">
                <a:solidFill>
                  <a:srgbClr val="5B9BD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</a:t>
            </a:r>
            <a:r>
              <a:rPr lang="ja-JP" altLang="ja-JP" dirty="0">
                <a:solidFill>
                  <a:srgbClr val="5B9BD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－</a:t>
            </a:r>
            <a:r>
              <a:rPr lang="ja-JP" altLang="en-US" dirty="0">
                <a:solidFill>
                  <a:srgbClr val="5B9BD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</a:t>
            </a:r>
            <a:r>
              <a:rPr lang="ja-JP" altLang="ja-JP" dirty="0">
                <a:solidFill>
                  <a:srgbClr val="5B9BD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dirty="0">
                <a:solidFill>
                  <a:srgbClr val="5B9BD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ライフコースとライフイベント</a:t>
            </a:r>
            <a:endParaRPr lang="ja-JP" altLang="ja-JP" dirty="0">
              <a:solidFill>
                <a:srgbClr val="5B9BD5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="" xmlns:a16="http://schemas.microsoft.com/office/drawing/2014/main" id="{34BC036F-FBC1-E248-8472-3E625E2EAAC0}"/>
              </a:ext>
            </a:extLst>
          </p:cNvPr>
          <p:cNvGrpSpPr/>
          <p:nvPr/>
        </p:nvGrpSpPr>
        <p:grpSpPr>
          <a:xfrm>
            <a:off x="254000" y="1986790"/>
            <a:ext cx="8639806" cy="3311931"/>
            <a:chOff x="515045" y="1716620"/>
            <a:chExt cx="6510512" cy="4337653"/>
          </a:xfrm>
        </p:grpSpPr>
        <p:sp>
          <p:nvSpPr>
            <p:cNvPr id="16" name="角丸四角形 15">
              <a:extLst>
                <a:ext uri="{FF2B5EF4-FFF2-40B4-BE49-F238E27FC236}">
                  <a16:creationId xmlns="" xmlns:a16="http://schemas.microsoft.com/office/drawing/2014/main" id="{3BD61C1E-B914-374F-8315-30BE2C42600A}"/>
                </a:ext>
              </a:extLst>
            </p:cNvPr>
            <p:cNvSpPr/>
            <p:nvPr/>
          </p:nvSpPr>
          <p:spPr>
            <a:xfrm>
              <a:off x="1357387" y="2134779"/>
              <a:ext cx="540000" cy="3320933"/>
            </a:xfrm>
            <a:prstGeom prst="roundRect">
              <a:avLst/>
            </a:prstGeom>
            <a:solidFill>
              <a:srgbClr val="7ABD5F"/>
            </a:solidFill>
            <a:ln w="31750">
              <a:solidFill>
                <a:srgbClr val="5B9BD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7" name="角丸四角形 16">
              <a:extLst>
                <a:ext uri="{FF2B5EF4-FFF2-40B4-BE49-F238E27FC236}">
                  <a16:creationId xmlns="" xmlns:a16="http://schemas.microsoft.com/office/drawing/2014/main" id="{AB166126-6391-874F-BFB4-B2FDC3501D12}"/>
                </a:ext>
              </a:extLst>
            </p:cNvPr>
            <p:cNvSpPr/>
            <p:nvPr/>
          </p:nvSpPr>
          <p:spPr>
            <a:xfrm>
              <a:off x="515045" y="1717524"/>
              <a:ext cx="540000" cy="4284000"/>
            </a:xfrm>
            <a:prstGeom prst="roundRect">
              <a:avLst/>
            </a:prstGeom>
            <a:solidFill>
              <a:srgbClr val="7ABD5F"/>
            </a:solidFill>
            <a:ln w="31750">
              <a:solidFill>
                <a:srgbClr val="5B9BD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="" xmlns:a16="http://schemas.microsoft.com/office/drawing/2014/main" id="{D3FB57EB-45DB-C048-9016-E91F04EC8B8F}"/>
                </a:ext>
              </a:extLst>
            </p:cNvPr>
            <p:cNvSpPr txBox="1"/>
            <p:nvPr/>
          </p:nvSpPr>
          <p:spPr bwMode="white">
            <a:xfrm>
              <a:off x="623582" y="2805215"/>
              <a:ext cx="293771" cy="2107613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1" lang="ja-JP" altLang="en-US" sz="1600" b="1" dirty="0">
                  <a:solidFill>
                    <a:schemeClr val="bg1"/>
                  </a:solidFill>
                  <a:latin typeface="+mn-ea"/>
                  <a:cs typeface="ヒラギノ丸ゴ Pro W4"/>
                </a:rPr>
                <a:t>高 等 学 校</a:t>
              </a: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="" xmlns:a16="http://schemas.microsoft.com/office/drawing/2014/main" id="{3FE8619C-E4BA-5C46-8165-B32DF5E3C00F}"/>
                </a:ext>
              </a:extLst>
            </p:cNvPr>
            <p:cNvSpPr txBox="1"/>
            <p:nvPr/>
          </p:nvSpPr>
          <p:spPr bwMode="white">
            <a:xfrm>
              <a:off x="1465821" y="2286003"/>
              <a:ext cx="255117" cy="3132344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ja-JP" altLang="en-US" sz="1200" b="1" dirty="0">
                  <a:solidFill>
                    <a:schemeClr val="bg1"/>
                  </a:solidFill>
                  <a:latin typeface="+mn-ea"/>
                  <a:cs typeface="ヒラギノ丸ゴ Pro W4"/>
                </a:rPr>
                <a:t>大学・短大・専門学校</a:t>
              </a:r>
              <a:endParaRPr kumimoji="1" lang="ja-JP" altLang="en-US" sz="1200" b="1" dirty="0">
                <a:solidFill>
                  <a:schemeClr val="bg1"/>
                </a:solidFill>
                <a:latin typeface="+mn-ea"/>
                <a:cs typeface="ヒラギノ丸ゴ Pro W4"/>
              </a:endParaRPr>
            </a:p>
          </p:txBody>
        </p:sp>
        <p:sp>
          <p:nvSpPr>
            <p:cNvPr id="21" name="角丸四角形 20">
              <a:extLst>
                <a:ext uri="{FF2B5EF4-FFF2-40B4-BE49-F238E27FC236}">
                  <a16:creationId xmlns="" xmlns:a16="http://schemas.microsoft.com/office/drawing/2014/main" id="{CAA106BB-8712-A041-92E6-B32DA221A623}"/>
                </a:ext>
              </a:extLst>
            </p:cNvPr>
            <p:cNvSpPr/>
            <p:nvPr/>
          </p:nvSpPr>
          <p:spPr>
            <a:xfrm>
              <a:off x="2198691" y="1716620"/>
              <a:ext cx="540000" cy="2854116"/>
            </a:xfrm>
            <a:prstGeom prst="roundRect">
              <a:avLst/>
            </a:prstGeom>
            <a:solidFill>
              <a:srgbClr val="EC8E4E"/>
            </a:solidFill>
            <a:ln w="31750">
              <a:solidFill>
                <a:srgbClr val="5B9BD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="" xmlns:a16="http://schemas.microsoft.com/office/drawing/2014/main" id="{C23E427D-1685-2747-9244-A37F64084B16}"/>
                </a:ext>
              </a:extLst>
            </p:cNvPr>
            <p:cNvSpPr txBox="1"/>
            <p:nvPr/>
          </p:nvSpPr>
          <p:spPr bwMode="white">
            <a:xfrm>
              <a:off x="2306282" y="1788747"/>
              <a:ext cx="293771" cy="2633163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1" lang="ja-JP" altLang="en-US" sz="1600" b="1" dirty="0">
                  <a:solidFill>
                    <a:schemeClr val="bg1"/>
                  </a:solidFill>
                  <a:latin typeface="+mn-ea"/>
                  <a:cs typeface="ヒラギノ丸ゴ Pro W4"/>
                </a:rPr>
                <a:t>就 職</a:t>
              </a:r>
            </a:p>
          </p:txBody>
        </p:sp>
        <p:sp>
          <p:nvSpPr>
            <p:cNvPr id="23" name="角丸四角形 22">
              <a:extLst>
                <a:ext uri="{FF2B5EF4-FFF2-40B4-BE49-F238E27FC236}">
                  <a16:creationId xmlns="" xmlns:a16="http://schemas.microsoft.com/office/drawing/2014/main" id="{B2645572-9A32-9841-BEA4-3532B1CD4F19}"/>
                </a:ext>
              </a:extLst>
            </p:cNvPr>
            <p:cNvSpPr/>
            <p:nvPr/>
          </p:nvSpPr>
          <p:spPr>
            <a:xfrm>
              <a:off x="3074162" y="3462940"/>
              <a:ext cx="540000" cy="2557602"/>
            </a:xfrm>
            <a:prstGeom prst="roundRect">
              <a:avLst/>
            </a:prstGeom>
            <a:solidFill>
              <a:srgbClr val="EC8E4E"/>
            </a:solidFill>
            <a:ln w="31750">
              <a:solidFill>
                <a:srgbClr val="5B9BD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="" xmlns:a16="http://schemas.microsoft.com/office/drawing/2014/main" id="{6C09CFDB-81F4-C742-BD2D-41EA1F1FAFA9}"/>
                </a:ext>
              </a:extLst>
            </p:cNvPr>
            <p:cNvSpPr txBox="1"/>
            <p:nvPr/>
          </p:nvSpPr>
          <p:spPr bwMode="white">
            <a:xfrm>
              <a:off x="3211031" y="4006349"/>
              <a:ext cx="293771" cy="1430177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1" lang="ja-JP" altLang="en-US" sz="1600" b="1" dirty="0">
                  <a:solidFill>
                    <a:schemeClr val="bg1"/>
                  </a:solidFill>
                  <a:latin typeface="+mn-ea"/>
                  <a:cs typeface="ヒラギノ丸ゴ Pro W4"/>
                </a:rPr>
                <a:t>結 婚</a:t>
              </a:r>
            </a:p>
          </p:txBody>
        </p:sp>
        <p:sp>
          <p:nvSpPr>
            <p:cNvPr id="35" name="角丸四角形 34">
              <a:extLst>
                <a:ext uri="{FF2B5EF4-FFF2-40B4-BE49-F238E27FC236}">
                  <a16:creationId xmlns="" xmlns:a16="http://schemas.microsoft.com/office/drawing/2014/main" id="{9BC4B494-9256-8E4F-AFB6-F98C6927A357}"/>
                </a:ext>
              </a:extLst>
            </p:cNvPr>
            <p:cNvSpPr/>
            <p:nvPr/>
          </p:nvSpPr>
          <p:spPr>
            <a:xfrm>
              <a:off x="4271640" y="2683209"/>
              <a:ext cx="517118" cy="2363414"/>
            </a:xfrm>
            <a:prstGeom prst="roundRect">
              <a:avLst/>
            </a:prstGeom>
            <a:solidFill>
              <a:srgbClr val="8C89B5"/>
            </a:solidFill>
            <a:ln w="31750">
              <a:solidFill>
                <a:srgbClr val="5B9BD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="" xmlns:a16="http://schemas.microsoft.com/office/drawing/2014/main" id="{FB53E4A9-7264-4A4E-8BE3-A07C79B6CA3F}"/>
                </a:ext>
              </a:extLst>
            </p:cNvPr>
            <p:cNvSpPr txBox="1"/>
            <p:nvPr/>
          </p:nvSpPr>
          <p:spPr bwMode="white">
            <a:xfrm>
              <a:off x="4366509" y="2708109"/>
              <a:ext cx="293771" cy="220472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1" lang="ja-JP" altLang="en-US" sz="1600" b="1" dirty="0">
                  <a:solidFill>
                    <a:schemeClr val="bg1"/>
                  </a:solidFill>
                  <a:latin typeface="+mn-ea"/>
                  <a:cs typeface="ヒラギノ丸ゴ Pro W4"/>
                </a:rPr>
                <a:t>親になる</a:t>
              </a:r>
            </a:p>
          </p:txBody>
        </p:sp>
        <p:sp>
          <p:nvSpPr>
            <p:cNvPr id="37" name="角丸四角形 36">
              <a:extLst>
                <a:ext uri="{FF2B5EF4-FFF2-40B4-BE49-F238E27FC236}">
                  <a16:creationId xmlns="" xmlns:a16="http://schemas.microsoft.com/office/drawing/2014/main" id="{9EEFBF39-0E15-8B4D-954C-D66CC8091AE7}"/>
                </a:ext>
              </a:extLst>
            </p:cNvPr>
            <p:cNvSpPr/>
            <p:nvPr/>
          </p:nvSpPr>
          <p:spPr>
            <a:xfrm>
              <a:off x="5385803" y="1770273"/>
              <a:ext cx="540000" cy="4284000"/>
            </a:xfrm>
            <a:prstGeom prst="roundRect">
              <a:avLst/>
            </a:prstGeom>
            <a:solidFill>
              <a:srgbClr val="CABA80"/>
            </a:solidFill>
            <a:ln w="31750">
              <a:solidFill>
                <a:srgbClr val="5B9BD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="" xmlns:a16="http://schemas.microsoft.com/office/drawing/2014/main" id="{29AFC243-0158-2B43-84C5-95CBFC7374E2}"/>
                </a:ext>
              </a:extLst>
            </p:cNvPr>
            <p:cNvSpPr txBox="1"/>
            <p:nvPr/>
          </p:nvSpPr>
          <p:spPr bwMode="white">
            <a:xfrm>
              <a:off x="5496797" y="1837842"/>
              <a:ext cx="293771" cy="4085873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1" lang="ja-JP" altLang="en-US" sz="1600" b="1" dirty="0">
                  <a:solidFill>
                    <a:schemeClr val="bg1"/>
                  </a:solidFill>
                  <a:latin typeface="+mn-ea"/>
                  <a:cs typeface="ヒラギノ丸ゴ Pro W4"/>
                </a:rPr>
                <a:t>退 職</a:t>
              </a:r>
            </a:p>
          </p:txBody>
        </p:sp>
        <p:sp>
          <p:nvSpPr>
            <p:cNvPr id="39" name="角丸四角形 38">
              <a:extLst>
                <a:ext uri="{FF2B5EF4-FFF2-40B4-BE49-F238E27FC236}">
                  <a16:creationId xmlns="" xmlns:a16="http://schemas.microsoft.com/office/drawing/2014/main" id="{C8BF625C-98E9-1E4D-966A-E78A712E008B}"/>
                </a:ext>
              </a:extLst>
            </p:cNvPr>
            <p:cNvSpPr/>
            <p:nvPr/>
          </p:nvSpPr>
          <p:spPr>
            <a:xfrm>
              <a:off x="6485557" y="1738779"/>
              <a:ext cx="540000" cy="4284000"/>
            </a:xfrm>
            <a:prstGeom prst="roundRect">
              <a:avLst/>
            </a:prstGeom>
            <a:solidFill>
              <a:srgbClr val="CABA80"/>
            </a:solidFill>
            <a:ln w="31750">
              <a:solidFill>
                <a:srgbClr val="5B9BD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cxnSp>
          <p:nvCxnSpPr>
            <p:cNvPr id="41" name="直線矢印コネクタ 40">
              <a:extLst>
                <a:ext uri="{FF2B5EF4-FFF2-40B4-BE49-F238E27FC236}">
                  <a16:creationId xmlns="" xmlns:a16="http://schemas.microsoft.com/office/drawing/2014/main" id="{6AD9C132-85EE-3C41-AE01-E6C13A05F6AE}"/>
                </a:ext>
              </a:extLst>
            </p:cNvPr>
            <p:cNvCxnSpPr/>
            <p:nvPr/>
          </p:nvCxnSpPr>
          <p:spPr>
            <a:xfrm flipV="1">
              <a:off x="1121149" y="1905201"/>
              <a:ext cx="1015491" cy="9240"/>
            </a:xfrm>
            <a:prstGeom prst="straightConnector1">
              <a:avLst/>
            </a:prstGeom>
            <a:ln w="50800">
              <a:solidFill>
                <a:srgbClr val="5B9BD5"/>
              </a:solidFill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>
              <a:extLst>
                <a:ext uri="{FF2B5EF4-FFF2-40B4-BE49-F238E27FC236}">
                  <a16:creationId xmlns="" xmlns:a16="http://schemas.microsoft.com/office/drawing/2014/main" id="{EED0AC80-FDA9-E541-86D3-E035D8E8020F}"/>
                </a:ext>
              </a:extLst>
            </p:cNvPr>
            <p:cNvCxnSpPr>
              <a:cxnSpLocks/>
            </p:cNvCxnSpPr>
            <p:nvPr/>
          </p:nvCxnSpPr>
          <p:spPr>
            <a:xfrm>
              <a:off x="3642594" y="4892272"/>
              <a:ext cx="623483" cy="0"/>
            </a:xfrm>
            <a:prstGeom prst="straightConnector1">
              <a:avLst/>
            </a:prstGeom>
            <a:ln w="50800">
              <a:solidFill>
                <a:srgbClr val="5B9BD5"/>
              </a:solidFill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="" xmlns:a16="http://schemas.microsoft.com/office/drawing/2014/main" id="{A55CF7B0-F349-4F45-95A9-DA036BF0AE10}"/>
                </a:ext>
              </a:extLst>
            </p:cNvPr>
            <p:cNvCxnSpPr>
              <a:cxnSpLocks/>
            </p:cNvCxnSpPr>
            <p:nvPr/>
          </p:nvCxnSpPr>
          <p:spPr>
            <a:xfrm>
              <a:off x="1955870" y="4912826"/>
              <a:ext cx="1060971" cy="0"/>
            </a:xfrm>
            <a:prstGeom prst="straightConnector1">
              <a:avLst/>
            </a:prstGeom>
            <a:ln w="50800">
              <a:solidFill>
                <a:srgbClr val="5B9BD5"/>
              </a:solidFill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矢印コネクタ 47">
              <a:extLst>
                <a:ext uri="{FF2B5EF4-FFF2-40B4-BE49-F238E27FC236}">
                  <a16:creationId xmlns="" xmlns:a16="http://schemas.microsoft.com/office/drawing/2014/main" id="{74508AA1-5D8D-2A46-98A0-88617DB2DF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1149" y="5620804"/>
              <a:ext cx="1911643" cy="17638"/>
            </a:xfrm>
            <a:prstGeom prst="straightConnector1">
              <a:avLst/>
            </a:prstGeom>
            <a:ln w="50800">
              <a:solidFill>
                <a:srgbClr val="5B9BD5"/>
              </a:solidFill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="" xmlns:a16="http://schemas.microsoft.com/office/drawing/2014/main" id="{A53ACB2B-8511-AF43-9C84-AA951F8AF9ED}"/>
                </a:ext>
              </a:extLst>
            </p:cNvPr>
            <p:cNvCxnSpPr>
              <a:cxnSpLocks/>
            </p:cNvCxnSpPr>
            <p:nvPr/>
          </p:nvCxnSpPr>
          <p:spPr>
            <a:xfrm>
              <a:off x="2772614" y="3204851"/>
              <a:ext cx="1468056" cy="11487"/>
            </a:xfrm>
            <a:prstGeom prst="straightConnector1">
              <a:avLst/>
            </a:prstGeom>
            <a:ln w="50800">
              <a:solidFill>
                <a:srgbClr val="5B9BD5"/>
              </a:solidFill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="" xmlns:a16="http://schemas.microsoft.com/office/drawing/2014/main" id="{F292F2DC-8369-214E-8E56-F69C20F96C03}"/>
                </a:ext>
              </a:extLst>
            </p:cNvPr>
            <p:cNvCxnSpPr>
              <a:cxnSpLocks/>
            </p:cNvCxnSpPr>
            <p:nvPr/>
          </p:nvCxnSpPr>
          <p:spPr>
            <a:xfrm>
              <a:off x="4858409" y="4055522"/>
              <a:ext cx="453600" cy="0"/>
            </a:xfrm>
            <a:prstGeom prst="straightConnector1">
              <a:avLst/>
            </a:prstGeom>
            <a:ln w="50800">
              <a:solidFill>
                <a:srgbClr val="5B9BD5"/>
              </a:solidFill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矢印コネクタ 64">
              <a:extLst>
                <a:ext uri="{FF2B5EF4-FFF2-40B4-BE49-F238E27FC236}">
                  <a16:creationId xmlns="" xmlns:a16="http://schemas.microsoft.com/office/drawing/2014/main" id="{FC6A2318-0906-6643-8A12-92BAEE72D105}"/>
                </a:ext>
              </a:extLst>
            </p:cNvPr>
            <p:cNvCxnSpPr>
              <a:cxnSpLocks/>
            </p:cNvCxnSpPr>
            <p:nvPr/>
          </p:nvCxnSpPr>
          <p:spPr>
            <a:xfrm>
              <a:off x="2815148" y="1926765"/>
              <a:ext cx="2520753" cy="15155"/>
            </a:xfrm>
            <a:prstGeom prst="straightConnector1">
              <a:avLst/>
            </a:prstGeom>
            <a:ln w="50800">
              <a:solidFill>
                <a:srgbClr val="5B9BD5"/>
              </a:solidFill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テキスト ボックス 57">
              <a:extLst>
                <a:ext uri="{FF2B5EF4-FFF2-40B4-BE49-F238E27FC236}">
                  <a16:creationId xmlns="" xmlns:a16="http://schemas.microsoft.com/office/drawing/2014/main" id="{29AFC243-0158-2B43-84C5-95CBFC7374E2}"/>
                </a:ext>
              </a:extLst>
            </p:cNvPr>
            <p:cNvSpPr txBox="1"/>
            <p:nvPr/>
          </p:nvSpPr>
          <p:spPr bwMode="white">
            <a:xfrm>
              <a:off x="6604895" y="1837842"/>
              <a:ext cx="296863" cy="4085873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1" lang="ja-JP" altLang="en-US" sz="1600" b="1" dirty="0">
                  <a:solidFill>
                    <a:schemeClr val="bg1"/>
                  </a:solidFill>
                  <a:latin typeface="+mn-ea"/>
                  <a:cs typeface="ヒラギノ丸ゴ Pro W4"/>
                </a:rPr>
                <a:t>老 後</a:t>
              </a:r>
            </a:p>
          </p:txBody>
        </p:sp>
        <p:cxnSp>
          <p:nvCxnSpPr>
            <p:cNvPr id="91" name="直線矢印コネクタ 90">
              <a:extLst>
                <a:ext uri="{FF2B5EF4-FFF2-40B4-BE49-F238E27FC236}">
                  <a16:creationId xmlns="" xmlns:a16="http://schemas.microsoft.com/office/drawing/2014/main" id="{F292F2DC-8369-214E-8E56-F69C20F96C03}"/>
                </a:ext>
              </a:extLst>
            </p:cNvPr>
            <p:cNvCxnSpPr>
              <a:cxnSpLocks/>
            </p:cNvCxnSpPr>
            <p:nvPr/>
          </p:nvCxnSpPr>
          <p:spPr>
            <a:xfrm>
              <a:off x="4858409" y="4887184"/>
              <a:ext cx="453600" cy="0"/>
            </a:xfrm>
            <a:prstGeom prst="straightConnector1">
              <a:avLst/>
            </a:prstGeom>
            <a:ln w="50800">
              <a:solidFill>
                <a:srgbClr val="5B9BD5"/>
              </a:solidFill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矢印コネクタ 91">
              <a:extLst>
                <a:ext uri="{FF2B5EF4-FFF2-40B4-BE49-F238E27FC236}">
                  <a16:creationId xmlns="" xmlns:a16="http://schemas.microsoft.com/office/drawing/2014/main" id="{A153D519-4FA5-CF4D-829E-62A0A42F3D25}"/>
                </a:ext>
              </a:extLst>
            </p:cNvPr>
            <p:cNvCxnSpPr>
              <a:cxnSpLocks/>
            </p:cNvCxnSpPr>
            <p:nvPr/>
          </p:nvCxnSpPr>
          <p:spPr>
            <a:xfrm>
              <a:off x="1939920" y="3208138"/>
              <a:ext cx="212668" cy="9241"/>
            </a:xfrm>
            <a:prstGeom prst="straightConnector1">
              <a:avLst/>
            </a:prstGeom>
            <a:ln w="50800">
              <a:solidFill>
                <a:srgbClr val="5B9BD5"/>
              </a:solidFill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矢印コネクタ 116">
              <a:extLst>
                <a:ext uri="{FF2B5EF4-FFF2-40B4-BE49-F238E27FC236}">
                  <a16:creationId xmlns="" xmlns:a16="http://schemas.microsoft.com/office/drawing/2014/main" id="{A153D519-4FA5-CF4D-829E-62A0A42F3D25}"/>
                </a:ext>
              </a:extLst>
            </p:cNvPr>
            <p:cNvCxnSpPr>
              <a:cxnSpLocks/>
            </p:cNvCxnSpPr>
            <p:nvPr/>
          </p:nvCxnSpPr>
          <p:spPr>
            <a:xfrm>
              <a:off x="1115831" y="3208138"/>
              <a:ext cx="212668" cy="9241"/>
            </a:xfrm>
            <a:prstGeom prst="straightConnector1">
              <a:avLst/>
            </a:prstGeom>
            <a:ln w="50800">
              <a:solidFill>
                <a:srgbClr val="5B9BD5"/>
              </a:solidFill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テキスト ボックス 65">
            <a:extLst>
              <a:ext uri="{FF2B5EF4-FFF2-40B4-BE49-F238E27FC236}">
                <a16:creationId xmlns="" xmlns:a16="http://schemas.microsoft.com/office/drawing/2014/main" id="{33F0A590-68DB-0646-B8B6-0126F53A1418}"/>
              </a:ext>
            </a:extLst>
          </p:cNvPr>
          <p:cNvSpPr txBox="1"/>
          <p:nvPr/>
        </p:nvSpPr>
        <p:spPr>
          <a:xfrm>
            <a:off x="5031473" y="4574658"/>
            <a:ext cx="1191529" cy="321899"/>
          </a:xfrm>
          <a:prstGeom prst="rect">
            <a:avLst/>
          </a:prstGeom>
        </p:spPr>
        <p:txBody>
          <a:bodyPr vert="horz" wrap="none" lIns="91440" tIns="45720" rIns="91440" bIns="45720" rtlCol="0" anchor="ctr" anchorCtr="1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1400" b="0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ja-JP" altLang="en-US" sz="1100" b="1" dirty="0">
                <a:solidFill>
                  <a:srgbClr val="7030A0"/>
                </a:solidFill>
                <a:latin typeface="+mn-ea"/>
                <a:ea typeface="+mn-ea"/>
              </a:rPr>
              <a:t>出産</a:t>
            </a:r>
            <a:endParaRPr lang="en-US" altLang="ja-JP" sz="1100" b="1" dirty="0">
              <a:solidFill>
                <a:srgbClr val="7030A0"/>
              </a:solidFill>
              <a:latin typeface="+mn-ea"/>
              <a:ea typeface="+mn-ea"/>
            </a:endParaRPr>
          </a:p>
          <a:p>
            <a:pPr algn="ctr">
              <a:lnSpc>
                <a:spcPts val="1500"/>
              </a:lnSpc>
            </a:pPr>
            <a:r>
              <a:rPr lang="ja-JP" altLang="en-US" sz="800" b="1" dirty="0">
                <a:solidFill>
                  <a:srgbClr val="7030A0"/>
                </a:solidFill>
                <a:latin typeface="+mn-ea"/>
                <a:ea typeface="+mn-ea"/>
              </a:rPr>
              <a:t>（子育て）</a:t>
            </a:r>
            <a:endParaRPr lang="ja-JP" altLang="ja-JP" sz="800" b="1" dirty="0">
              <a:solidFill>
                <a:srgbClr val="7030A0"/>
              </a:solidFill>
              <a:latin typeface="+mn-ea"/>
              <a:ea typeface="+mn-ea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="" xmlns:a16="http://schemas.microsoft.com/office/drawing/2014/main" id="{666C2911-1CD2-6740-A134-D17D00AF18E6}"/>
              </a:ext>
            </a:extLst>
          </p:cNvPr>
          <p:cNvSpPr txBox="1"/>
          <p:nvPr/>
        </p:nvSpPr>
        <p:spPr>
          <a:xfrm>
            <a:off x="845338" y="3196460"/>
            <a:ext cx="694326" cy="491207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1400" b="0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1100" b="1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進学</a:t>
            </a:r>
            <a:endParaRPr lang="ja-JP" altLang="ja-JP" sz="1100" b="1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="" xmlns:a16="http://schemas.microsoft.com/office/drawing/2014/main" id="{1608371C-F69E-974E-A3DC-3FE00D198B59}"/>
              </a:ext>
            </a:extLst>
          </p:cNvPr>
          <p:cNvSpPr txBox="1"/>
          <p:nvPr/>
        </p:nvSpPr>
        <p:spPr>
          <a:xfrm>
            <a:off x="246196" y="816225"/>
            <a:ext cx="1723549" cy="4001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</a:rPr>
              <a:t>ライフコース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="" xmlns:a16="http://schemas.microsoft.com/office/drawing/2014/main" id="{04B3607D-4F66-F540-B915-CC7CFEC65C66}"/>
              </a:ext>
            </a:extLst>
          </p:cNvPr>
          <p:cNvSpPr txBox="1"/>
          <p:nvPr/>
        </p:nvSpPr>
        <p:spPr>
          <a:xfrm>
            <a:off x="4376377" y="816225"/>
            <a:ext cx="1980029" cy="400110"/>
          </a:xfrm>
          <a:prstGeom prst="rect">
            <a:avLst/>
          </a:prstGeom>
          <a:solidFill>
            <a:srgbClr val="5B9BD5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FFFF"/>
                </a:solidFill>
              </a:rPr>
              <a:t>ライフイベント</a:t>
            </a:r>
          </a:p>
        </p:txBody>
      </p:sp>
      <p:cxnSp>
        <p:nvCxnSpPr>
          <p:cNvPr id="50" name="直線矢印コネクタ 49">
            <a:extLst>
              <a:ext uri="{FF2B5EF4-FFF2-40B4-BE49-F238E27FC236}">
                <a16:creationId xmlns="" xmlns:a16="http://schemas.microsoft.com/office/drawing/2014/main" id="{A53ACB2B-8511-AF43-9C84-AA951F8AF9ED}"/>
              </a:ext>
            </a:extLst>
          </p:cNvPr>
          <p:cNvCxnSpPr>
            <a:cxnSpLocks/>
          </p:cNvCxnSpPr>
          <p:nvPr/>
        </p:nvCxnSpPr>
        <p:spPr>
          <a:xfrm>
            <a:off x="4426674" y="4965674"/>
            <a:ext cx="2198492" cy="8493"/>
          </a:xfrm>
          <a:prstGeom prst="straightConnector1">
            <a:avLst/>
          </a:prstGeom>
          <a:ln w="50800">
            <a:solidFill>
              <a:srgbClr val="5B9BD5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正方形/長方形 3"/>
          <p:cNvSpPr/>
          <p:nvPr/>
        </p:nvSpPr>
        <p:spPr>
          <a:xfrm>
            <a:off x="6305543" y="831614"/>
            <a:ext cx="2723823" cy="369332"/>
          </a:xfrm>
          <a:prstGeom prst="rect">
            <a:avLst/>
          </a:prstGeom>
          <a:ln w="19050" cmpd="sng">
            <a:solidFill>
              <a:srgbClr val="5B9BD5"/>
            </a:solidFill>
          </a:ln>
        </p:spPr>
        <p:txBody>
          <a:bodyPr wrap="none">
            <a:spAutoFit/>
          </a:bodyPr>
          <a:lstStyle/>
          <a:p>
            <a:r>
              <a:rPr kumimoji="1" lang="ja-JP" altLang="en-US" dirty="0">
                <a:solidFill>
                  <a:srgbClr val="2E75B6"/>
                </a:solidFill>
              </a:rPr>
              <a:t>人生の節目となる出来事</a:t>
            </a:r>
            <a:endParaRPr lang="ja-JP" altLang="en-US" dirty="0">
              <a:solidFill>
                <a:srgbClr val="2E75B6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936164" y="831614"/>
            <a:ext cx="2262158" cy="369332"/>
          </a:xfrm>
          <a:prstGeom prst="rect">
            <a:avLst/>
          </a:prstGeom>
          <a:ln w="19050" cmpd="sng">
            <a:solidFill>
              <a:schemeClr val="accent5"/>
            </a:solidFill>
          </a:ln>
        </p:spPr>
        <p:txBody>
          <a:bodyPr wrap="none">
            <a:spAutoFit/>
          </a:bodyPr>
          <a:lstStyle/>
          <a:p>
            <a:r>
              <a:rPr kumimoji="1" lang="ja-JP" altLang="en-US" dirty="0">
                <a:solidFill>
                  <a:srgbClr val="2E75B6"/>
                </a:solidFill>
              </a:rPr>
              <a:t>人それぞれの生き方</a:t>
            </a:r>
            <a:endParaRPr lang="ja-JP" altLang="en-US" dirty="0">
              <a:solidFill>
                <a:srgbClr val="2E75B6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02675" y="5890236"/>
            <a:ext cx="6162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b="1" dirty="0"/>
              <a:t>人生は人それぞれ。それぞれの生き方を尊重しよう</a:t>
            </a:r>
            <a:endParaRPr kumimoji="1" lang="en-US" altLang="ja-JP" b="1" dirty="0"/>
          </a:p>
        </p:txBody>
      </p:sp>
      <p:cxnSp>
        <p:nvCxnSpPr>
          <p:cNvPr id="119" name="直線矢印コネクタ 118"/>
          <p:cNvCxnSpPr/>
          <p:nvPr/>
        </p:nvCxnSpPr>
        <p:spPr>
          <a:xfrm>
            <a:off x="1566333" y="1185333"/>
            <a:ext cx="0" cy="952500"/>
          </a:xfrm>
          <a:prstGeom prst="straightConnector1">
            <a:avLst/>
          </a:prstGeom>
          <a:ln>
            <a:solidFill>
              <a:schemeClr val="accent5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直線矢印コネクタ 119"/>
          <p:cNvCxnSpPr>
            <a:endCxn id="36" idx="0"/>
          </p:cNvCxnSpPr>
          <p:nvPr/>
        </p:nvCxnSpPr>
        <p:spPr>
          <a:xfrm flipH="1">
            <a:off x="5560029" y="1185333"/>
            <a:ext cx="20915" cy="1558489"/>
          </a:xfrm>
          <a:prstGeom prst="straightConnector1">
            <a:avLst/>
          </a:prstGeom>
          <a:ln>
            <a:solidFill>
              <a:schemeClr val="accent5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2" name="図 121" descr="onepiece10_jinb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661" y="4945945"/>
            <a:ext cx="2124172" cy="1996722"/>
          </a:xfrm>
          <a:prstGeom prst="rect">
            <a:avLst/>
          </a:prstGeom>
        </p:spPr>
      </p:pic>
      <p:sp>
        <p:nvSpPr>
          <p:cNvPr id="123" name="円形吹き出し 122"/>
          <p:cNvSpPr/>
          <p:nvPr/>
        </p:nvSpPr>
        <p:spPr>
          <a:xfrm>
            <a:off x="70556" y="5432777"/>
            <a:ext cx="6582833" cy="1234723"/>
          </a:xfrm>
          <a:prstGeom prst="wedgeEllipseCallout">
            <a:avLst>
              <a:gd name="adj1" fmla="val 49907"/>
              <a:gd name="adj2" fmla="val 31071"/>
            </a:avLst>
          </a:prstGeom>
          <a:noFill/>
          <a:ln w="19050" cmpd="sng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直線矢印コネクタ 39">
            <a:extLst>
              <a:ext uri="{FF2B5EF4-FFF2-40B4-BE49-F238E27FC236}">
                <a16:creationId xmlns="" xmlns:a16="http://schemas.microsoft.com/office/drawing/2014/main" id="{F5B22738-5589-4167-A91D-9449DA03768E}"/>
              </a:ext>
            </a:extLst>
          </p:cNvPr>
          <p:cNvCxnSpPr>
            <a:cxnSpLocks/>
          </p:cNvCxnSpPr>
          <p:nvPr/>
        </p:nvCxnSpPr>
        <p:spPr>
          <a:xfrm>
            <a:off x="7507592" y="3650693"/>
            <a:ext cx="601952" cy="0"/>
          </a:xfrm>
          <a:prstGeom prst="straightConnector1">
            <a:avLst/>
          </a:prstGeom>
          <a:ln w="50800">
            <a:solidFill>
              <a:srgbClr val="5B9BD5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02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テキスト ボックス 45">
            <a:extLst>
              <a:ext uri="{FF2B5EF4-FFF2-40B4-BE49-F238E27FC236}">
                <a16:creationId xmlns="" xmlns:a16="http://schemas.microsoft.com/office/drawing/2014/main" id="{B696449F-C922-4ED5-B3DB-B1F5EADA046F}"/>
              </a:ext>
            </a:extLst>
          </p:cNvPr>
          <p:cNvSpPr txBox="1"/>
          <p:nvPr/>
        </p:nvSpPr>
        <p:spPr>
          <a:xfrm>
            <a:off x="152400" y="342352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en-US" dirty="0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</a:t>
            </a:r>
            <a:r>
              <a:rPr lang="ja-JP" altLang="en-US" sz="2000" dirty="0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－２　生活の設計</a:t>
            </a:r>
            <a:endParaRPr lang="ja-JP" altLang="ja-JP" dirty="0">
              <a:solidFill>
                <a:schemeClr val="accent5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932078" y="3095543"/>
            <a:ext cx="38523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/>
              <a:t>具体的な</a:t>
            </a:r>
            <a:r>
              <a:rPr lang="ja-JP" altLang="en-US" b="1" dirty="0"/>
              <a:t>計画を立てる。</a:t>
            </a:r>
            <a:endParaRPr lang="en-US" altLang="ja-JP" b="1" dirty="0"/>
          </a:p>
        </p:txBody>
      </p:sp>
      <p:sp>
        <p:nvSpPr>
          <p:cNvPr id="4" name="正方形/長方形 3"/>
          <p:cNvSpPr/>
          <p:nvPr/>
        </p:nvSpPr>
        <p:spPr>
          <a:xfrm>
            <a:off x="878767" y="4345090"/>
            <a:ext cx="43140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/>
              <a:t>一人ひとり</a:t>
            </a:r>
            <a:r>
              <a:rPr lang="ja-JP" altLang="en-US" sz="4000" b="1" dirty="0"/>
              <a:t>主体的に</a:t>
            </a:r>
            <a:r>
              <a:rPr lang="ja-JP" altLang="en-US" b="1" dirty="0"/>
              <a:t>考える。</a:t>
            </a:r>
            <a:endParaRPr lang="en-US" altLang="ja-JP" b="1" dirty="0"/>
          </a:p>
        </p:txBody>
      </p:sp>
      <p:sp>
        <p:nvSpPr>
          <p:cNvPr id="7" name="正方形/長方形 6"/>
          <p:cNvSpPr/>
          <p:nvPr/>
        </p:nvSpPr>
        <p:spPr>
          <a:xfrm>
            <a:off x="929231" y="5495580"/>
            <a:ext cx="41857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/>
              <a:t>定期的に生活設計を</a:t>
            </a:r>
            <a:r>
              <a:rPr lang="ja-JP" altLang="en-US" sz="4400" b="1" dirty="0"/>
              <a:t>見直す</a:t>
            </a:r>
            <a:r>
              <a:rPr lang="ja-JP" altLang="en-US" b="1" dirty="0"/>
              <a:t>。</a:t>
            </a:r>
            <a:endParaRPr kumimoji="1" lang="ja-JP" altLang="en-US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244516" y="910133"/>
            <a:ext cx="6023314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dirty="0"/>
              <a:t>自分らしい生き方、夢や目標を実現するために、</a:t>
            </a:r>
            <a:endParaRPr kumimoji="1" lang="en-US" altLang="ja-JP" dirty="0"/>
          </a:p>
          <a:p>
            <a:pPr>
              <a:lnSpc>
                <a:spcPct val="120000"/>
              </a:lnSpc>
            </a:pPr>
            <a:r>
              <a:rPr kumimoji="1" lang="ja-JP" altLang="en-US" dirty="0"/>
              <a:t>必要なお金についての計画（</a:t>
            </a:r>
            <a:r>
              <a:rPr kumimoji="1" lang="ja-JP" altLang="en-US" b="1" dirty="0">
                <a:solidFill>
                  <a:srgbClr val="FF0000"/>
                </a:solidFill>
              </a:rPr>
              <a:t>資金計画</a:t>
            </a:r>
            <a:r>
              <a:rPr kumimoji="1" lang="ja-JP" altLang="en-US" dirty="0">
                <a:solidFill>
                  <a:srgbClr val="FF0000"/>
                </a:solidFill>
              </a:rPr>
              <a:t>・</a:t>
            </a:r>
            <a:r>
              <a:rPr kumimoji="1" lang="ja-JP" altLang="en-US" b="1" dirty="0">
                <a:solidFill>
                  <a:srgbClr val="FF0000"/>
                </a:solidFill>
              </a:rPr>
              <a:t>家計の把握</a:t>
            </a:r>
            <a:r>
              <a:rPr kumimoji="1" lang="ja-JP" altLang="en-US" dirty="0"/>
              <a:t>）を、</a:t>
            </a:r>
            <a:endParaRPr kumimoji="1" lang="en-US" altLang="ja-JP" dirty="0"/>
          </a:p>
          <a:p>
            <a:pPr>
              <a:lnSpc>
                <a:spcPct val="120000"/>
              </a:lnSpc>
            </a:pPr>
            <a:r>
              <a:rPr kumimoji="1" lang="ja-JP" altLang="en-US" dirty="0"/>
              <a:t>将来の</a:t>
            </a:r>
            <a:r>
              <a:rPr kumimoji="1" lang="ja-JP" altLang="en-US" b="1" dirty="0">
                <a:solidFill>
                  <a:srgbClr val="FF0000"/>
                </a:solidFill>
              </a:rPr>
              <a:t>リスク</a:t>
            </a:r>
            <a:r>
              <a:rPr kumimoji="1" lang="ja-JP" altLang="en-US" dirty="0"/>
              <a:t>も含めて考えること</a:t>
            </a:r>
            <a:endParaRPr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09661" y="2444470"/>
            <a:ext cx="1338828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　ポイント</a:t>
            </a:r>
          </a:p>
        </p:txBody>
      </p:sp>
      <p:sp>
        <p:nvSpPr>
          <p:cNvPr id="16" name="三角形 23">
            <a:extLst>
              <a:ext uri="{FF2B5EF4-FFF2-40B4-BE49-F238E27FC236}">
                <a16:creationId xmlns="" xmlns:a16="http://schemas.microsoft.com/office/drawing/2014/main" id="{795A31D9-F1CE-7E4B-9AD2-7481874AA073}"/>
              </a:ext>
            </a:extLst>
          </p:cNvPr>
          <p:cNvSpPr/>
          <p:nvPr/>
        </p:nvSpPr>
        <p:spPr>
          <a:xfrm rot="5400000">
            <a:off x="398533" y="3206851"/>
            <a:ext cx="533400" cy="526860"/>
          </a:xfrm>
          <a:prstGeom prst="triangl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三角形 23">
            <a:extLst>
              <a:ext uri="{FF2B5EF4-FFF2-40B4-BE49-F238E27FC236}">
                <a16:creationId xmlns="" xmlns:a16="http://schemas.microsoft.com/office/drawing/2014/main" id="{795A31D9-F1CE-7E4B-9AD2-7481874AA073}"/>
              </a:ext>
            </a:extLst>
          </p:cNvPr>
          <p:cNvSpPr/>
          <p:nvPr/>
        </p:nvSpPr>
        <p:spPr>
          <a:xfrm rot="5400000">
            <a:off x="398533" y="4545164"/>
            <a:ext cx="533400" cy="526860"/>
          </a:xfrm>
          <a:prstGeom prst="triangl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三角形 23">
            <a:extLst>
              <a:ext uri="{FF2B5EF4-FFF2-40B4-BE49-F238E27FC236}">
                <a16:creationId xmlns="" xmlns:a16="http://schemas.microsoft.com/office/drawing/2014/main" id="{795A31D9-F1CE-7E4B-9AD2-7481874AA073}"/>
              </a:ext>
            </a:extLst>
          </p:cNvPr>
          <p:cNvSpPr/>
          <p:nvPr/>
        </p:nvSpPr>
        <p:spPr>
          <a:xfrm rot="5400000">
            <a:off x="398533" y="5746914"/>
            <a:ext cx="533400" cy="526860"/>
          </a:xfrm>
          <a:prstGeom prst="triangl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 descr="syourai_sekkei_m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121" y="2478608"/>
            <a:ext cx="2221677" cy="2376125"/>
          </a:xfrm>
          <a:prstGeom prst="rect">
            <a:avLst/>
          </a:prstGeom>
        </p:spPr>
      </p:pic>
      <p:sp>
        <p:nvSpPr>
          <p:cNvPr id="22" name="雲形吹き出し 21"/>
          <p:cNvSpPr/>
          <p:nvPr/>
        </p:nvSpPr>
        <p:spPr>
          <a:xfrm rot="15442234">
            <a:off x="4729952" y="1659688"/>
            <a:ext cx="762285" cy="788937"/>
          </a:xfrm>
          <a:prstGeom prst="cloudCallout">
            <a:avLst>
              <a:gd name="adj1" fmla="val -82750"/>
              <a:gd name="adj2" fmla="val 97092"/>
            </a:avLst>
          </a:prstGeom>
          <a:noFill/>
          <a:ln w="38100" cmpd="sng">
            <a:solidFill>
              <a:srgbClr val="DEEBF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雲形吹き出し 27"/>
          <p:cNvSpPr/>
          <p:nvPr/>
        </p:nvSpPr>
        <p:spPr>
          <a:xfrm rot="12736018">
            <a:off x="6798750" y="1727235"/>
            <a:ext cx="1487279" cy="1248626"/>
          </a:xfrm>
          <a:prstGeom prst="cloudCallout">
            <a:avLst>
              <a:gd name="adj1" fmla="val 6724"/>
              <a:gd name="adj2" fmla="val -95577"/>
            </a:avLst>
          </a:prstGeom>
          <a:solidFill>
            <a:srgbClr val="FFFFFF"/>
          </a:solidFill>
          <a:ln w="38100" cmpd="sng">
            <a:solidFill>
              <a:srgbClr val="BDD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 descr="syugakuryokou_airplan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945" y="1917777"/>
            <a:ext cx="1045628" cy="1016873"/>
          </a:xfrm>
          <a:prstGeom prst="rect">
            <a:avLst/>
          </a:prstGeom>
        </p:spPr>
      </p:pic>
      <p:sp>
        <p:nvSpPr>
          <p:cNvPr id="29" name="雲形吹き出し 28"/>
          <p:cNvSpPr/>
          <p:nvPr/>
        </p:nvSpPr>
        <p:spPr>
          <a:xfrm rot="9708867">
            <a:off x="7386209" y="3155235"/>
            <a:ext cx="1694851" cy="1618908"/>
          </a:xfrm>
          <a:prstGeom prst="cloudCallout">
            <a:avLst>
              <a:gd name="adj1" fmla="val 71391"/>
              <a:gd name="adj2" fmla="val 53571"/>
            </a:avLst>
          </a:prstGeom>
          <a:solidFill>
            <a:srgbClr val="FFFFFF"/>
          </a:solidFill>
          <a:ln w="38100" cmpd="sng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 descr="building_mansion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692" y="3605350"/>
            <a:ext cx="663994" cy="675821"/>
          </a:xfrm>
          <a:prstGeom prst="rect">
            <a:avLst/>
          </a:prstGeom>
        </p:spPr>
      </p:pic>
      <p:pic>
        <p:nvPicPr>
          <p:cNvPr id="19" name="図 18" descr="keirou_ojiichan_smile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670" y="3666703"/>
            <a:ext cx="895111" cy="1037810"/>
          </a:xfrm>
          <a:prstGeom prst="rect">
            <a:avLst/>
          </a:prstGeom>
        </p:spPr>
      </p:pic>
      <p:pic>
        <p:nvPicPr>
          <p:cNvPr id="15" name="図 14" descr="onepiece09_brook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683" y="1729077"/>
            <a:ext cx="577181" cy="643098"/>
          </a:xfrm>
          <a:prstGeom prst="rect">
            <a:avLst/>
          </a:prstGeom>
        </p:spPr>
      </p:pic>
      <p:pic>
        <p:nvPicPr>
          <p:cNvPr id="25" name="図 24" descr="pdca_cycle_icon_long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326" y="5164501"/>
            <a:ext cx="3859359" cy="1386510"/>
          </a:xfrm>
          <a:prstGeom prst="rect">
            <a:avLst/>
          </a:prstGeom>
        </p:spPr>
      </p:pic>
      <p:sp>
        <p:nvSpPr>
          <p:cNvPr id="36" name="雲形吹き出し 35"/>
          <p:cNvSpPr/>
          <p:nvPr/>
        </p:nvSpPr>
        <p:spPr>
          <a:xfrm rot="11829790" flipH="1">
            <a:off x="5718809" y="273417"/>
            <a:ext cx="1576719" cy="1289901"/>
          </a:xfrm>
          <a:prstGeom prst="cloudCallout">
            <a:avLst>
              <a:gd name="adj1" fmla="val 22751"/>
              <a:gd name="adj2" fmla="val -111220"/>
            </a:avLst>
          </a:prstGeom>
          <a:solidFill>
            <a:srgbClr val="FFFFFF"/>
          </a:solidFill>
          <a:ln w="38100" cmpd="sng">
            <a:solidFill>
              <a:srgbClr val="BDD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 descr="money_syougakukin_syakkin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378" y="437001"/>
            <a:ext cx="935453" cy="935453"/>
          </a:xfrm>
          <a:prstGeom prst="rect">
            <a:avLst/>
          </a:prstGeom>
        </p:spPr>
      </p:pic>
      <p:sp>
        <p:nvSpPr>
          <p:cNvPr id="37" name="雲形吹き出し 36"/>
          <p:cNvSpPr/>
          <p:nvPr/>
        </p:nvSpPr>
        <p:spPr>
          <a:xfrm rot="12736018">
            <a:off x="7604419" y="300591"/>
            <a:ext cx="1487279" cy="1248626"/>
          </a:xfrm>
          <a:prstGeom prst="cloudCallout">
            <a:avLst>
              <a:gd name="adj1" fmla="val 34343"/>
              <a:gd name="adj2" fmla="val -88539"/>
            </a:avLst>
          </a:prstGeom>
          <a:solidFill>
            <a:srgbClr val="FFFFFF"/>
          </a:solidFill>
          <a:ln w="38100" cmpd="sng">
            <a:solidFill>
              <a:srgbClr val="DEEBF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図 25" descr="mark_manpu04_question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48" y="573563"/>
            <a:ext cx="672302" cy="925186"/>
          </a:xfrm>
          <a:prstGeom prst="rect">
            <a:avLst/>
          </a:prstGeom>
        </p:spPr>
      </p:pic>
      <p:sp>
        <p:nvSpPr>
          <p:cNvPr id="38" name="雲形吹き出し 37"/>
          <p:cNvSpPr/>
          <p:nvPr/>
        </p:nvSpPr>
        <p:spPr>
          <a:xfrm rot="12736018">
            <a:off x="8300480" y="2554774"/>
            <a:ext cx="514121" cy="431624"/>
          </a:xfrm>
          <a:prstGeom prst="cloudCallout">
            <a:avLst>
              <a:gd name="adj1" fmla="val 63434"/>
              <a:gd name="adj2" fmla="val -128364"/>
            </a:avLst>
          </a:prstGeom>
          <a:solidFill>
            <a:srgbClr val="FFFFFF"/>
          </a:solidFill>
          <a:ln w="38100" cmpd="sng">
            <a:solidFill>
              <a:srgbClr val="DEEBF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図 26" descr="mark_manpu07_heart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0694">
            <a:off x="8403200" y="2628829"/>
            <a:ext cx="297000" cy="297000"/>
          </a:xfrm>
          <a:prstGeom prst="rect">
            <a:avLst/>
          </a:prstGeom>
        </p:spPr>
      </p:pic>
      <p:pic>
        <p:nvPicPr>
          <p:cNvPr id="30" name="図 29" descr="mark_manpu12_hirameki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0562">
            <a:off x="207833" y="2246453"/>
            <a:ext cx="469620" cy="617921"/>
          </a:xfrm>
          <a:prstGeom prst="rect">
            <a:avLst/>
          </a:prstGeom>
        </p:spPr>
      </p:pic>
      <p:pic>
        <p:nvPicPr>
          <p:cNvPr id="31" name="図 30" descr="mark_manpu11_kirakira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687" y="3236532"/>
            <a:ext cx="658890" cy="65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60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koshi_magari_smile_objiisa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3281" flipH="1">
            <a:off x="7570783" y="2895125"/>
            <a:ext cx="889093" cy="1190590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="" xmlns:a16="http://schemas.microsoft.com/office/drawing/2014/main" id="{F8EDB1BC-1752-4B87-9A3B-031BD5101C0B}"/>
              </a:ext>
            </a:extLst>
          </p:cNvPr>
          <p:cNvSpPr txBox="1"/>
          <p:nvPr/>
        </p:nvSpPr>
        <p:spPr>
          <a:xfrm>
            <a:off x="152400" y="342352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２−</a:t>
            </a:r>
            <a:r>
              <a:rPr lang="ja-JP" altLang="en-US" dirty="0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</a:t>
            </a:r>
            <a:r>
              <a:rPr lang="ja-JP" altLang="ja-JP" dirty="0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人生は</a:t>
            </a:r>
            <a:r>
              <a:rPr lang="ja-JP" altLang="en-US" dirty="0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、お金でみると</a:t>
            </a:r>
            <a:r>
              <a:rPr lang="ja-JP" altLang="ja-JP" dirty="0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３つの時期に分類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="" xmlns:a16="http://schemas.microsoft.com/office/drawing/2014/main" id="{3853B6BB-DBD2-4A56-A62C-CE89E116117B}"/>
              </a:ext>
            </a:extLst>
          </p:cNvPr>
          <p:cNvSpPr txBox="1"/>
          <p:nvPr/>
        </p:nvSpPr>
        <p:spPr>
          <a:xfrm>
            <a:off x="927399" y="1018935"/>
            <a:ext cx="2095494" cy="476098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1600" b="0">
                <a:latin typeface="Noto Sans JP Black" panose="020B0A00000000000000" pitchFamily="34" charset="-128"/>
                <a:ea typeface="Noto Sans JP Black" panose="020B0A00000000000000" pitchFamily="34" charset="-128"/>
                <a:cs typeface="+mj-cs"/>
              </a:defRPr>
            </a:lvl1pPr>
          </a:lstStyle>
          <a:p>
            <a:pPr algn="just"/>
            <a:r>
              <a:rPr kumimoji="1" lang="ja-JP" altLang="ja-JP" sz="1400" dirty="0">
                <a:solidFill>
                  <a:srgbClr val="2E75B6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誕生から自立</a:t>
            </a:r>
            <a:endParaRPr kumimoji="1" lang="en-US" altLang="ja-JP" sz="1400" dirty="0">
              <a:solidFill>
                <a:srgbClr val="2E75B6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="" xmlns:a16="http://schemas.microsoft.com/office/drawing/2014/main" id="{2E53A71E-2EAB-4707-B073-BC8CF6E48485}"/>
              </a:ext>
            </a:extLst>
          </p:cNvPr>
          <p:cNvSpPr txBox="1"/>
          <p:nvPr/>
        </p:nvSpPr>
        <p:spPr>
          <a:xfrm>
            <a:off x="3680960" y="1018935"/>
            <a:ext cx="2478811" cy="476098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1600" b="0">
                <a:latin typeface="Noto Sans JP Black" panose="020B0A00000000000000" pitchFamily="34" charset="-128"/>
                <a:ea typeface="Noto Sans JP Black" panose="020B0A00000000000000" pitchFamily="34" charset="-128"/>
                <a:cs typeface="+mj-cs"/>
              </a:defRPr>
            </a:lvl1pPr>
          </a:lstStyle>
          <a:p>
            <a:pPr algn="just"/>
            <a:r>
              <a:rPr kumimoji="1" lang="ja-JP" altLang="ja-JP" sz="1400" dirty="0">
                <a:solidFill>
                  <a:srgbClr val="2E75B6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自立から退職・引退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="" xmlns:a16="http://schemas.microsoft.com/office/drawing/2014/main" id="{D46EBAEA-8A42-4C4B-9320-FD92EA28E857}"/>
              </a:ext>
            </a:extLst>
          </p:cNvPr>
          <p:cNvSpPr txBox="1"/>
          <p:nvPr/>
        </p:nvSpPr>
        <p:spPr>
          <a:xfrm>
            <a:off x="7090794" y="1018935"/>
            <a:ext cx="2421876" cy="476098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1600" b="0">
                <a:latin typeface="Noto Sans JP Black" panose="020B0A00000000000000" pitchFamily="34" charset="-128"/>
                <a:ea typeface="Noto Sans JP Black" panose="020B0A00000000000000" pitchFamily="34" charset="-128"/>
                <a:cs typeface="+mj-cs"/>
              </a:defRPr>
            </a:lvl1pPr>
          </a:lstStyle>
          <a:p>
            <a:pPr algn="just"/>
            <a:r>
              <a:rPr kumimoji="1" lang="ja-JP" altLang="ja-JP" sz="1400" dirty="0">
                <a:solidFill>
                  <a:srgbClr val="2E75B6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退職・引退から死亡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="" xmlns:a16="http://schemas.microsoft.com/office/drawing/2014/main" id="{8B149381-69DD-4EC9-A8C4-D416F4B4855F}"/>
              </a:ext>
            </a:extLst>
          </p:cNvPr>
          <p:cNvSpPr txBox="1"/>
          <p:nvPr/>
        </p:nvSpPr>
        <p:spPr>
          <a:xfrm>
            <a:off x="7562646" y="4254558"/>
            <a:ext cx="5086350" cy="476098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1400" b="0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endParaRPr lang="ja-JP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="" xmlns:a16="http://schemas.microsoft.com/office/drawing/2014/main" id="{0614E847-4E2C-42EC-9A06-A7BC2D0D989A}"/>
              </a:ext>
            </a:extLst>
          </p:cNvPr>
          <p:cNvCxnSpPr/>
          <p:nvPr/>
        </p:nvCxnSpPr>
        <p:spPr>
          <a:xfrm>
            <a:off x="2817050" y="2376188"/>
            <a:ext cx="0" cy="3767159"/>
          </a:xfrm>
          <a:prstGeom prst="line">
            <a:avLst/>
          </a:prstGeom>
          <a:ln w="28575">
            <a:solidFill>
              <a:srgbClr val="BDD7E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="" xmlns:a16="http://schemas.microsoft.com/office/drawing/2014/main" id="{55F53A8B-E5B4-4D1C-AC7D-82710F48A3EB}"/>
              </a:ext>
            </a:extLst>
          </p:cNvPr>
          <p:cNvCxnSpPr/>
          <p:nvPr/>
        </p:nvCxnSpPr>
        <p:spPr>
          <a:xfrm>
            <a:off x="5954493" y="2376188"/>
            <a:ext cx="0" cy="3767159"/>
          </a:xfrm>
          <a:prstGeom prst="line">
            <a:avLst/>
          </a:prstGeom>
          <a:ln w="28575">
            <a:solidFill>
              <a:srgbClr val="BDD7E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="" xmlns:a16="http://schemas.microsoft.com/office/drawing/2014/main" id="{2429827A-2661-4F66-9DB6-48BB94F898EE}"/>
              </a:ext>
            </a:extLst>
          </p:cNvPr>
          <p:cNvCxnSpPr>
            <a:cxnSpLocks/>
          </p:cNvCxnSpPr>
          <p:nvPr/>
        </p:nvCxnSpPr>
        <p:spPr>
          <a:xfrm flipH="1" flipV="1">
            <a:off x="707006" y="6449130"/>
            <a:ext cx="1917912" cy="1811"/>
          </a:xfrm>
          <a:prstGeom prst="line">
            <a:avLst/>
          </a:prstGeom>
          <a:ln w="28575">
            <a:solidFill>
              <a:srgbClr val="BDD7E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="" xmlns:a16="http://schemas.microsoft.com/office/drawing/2014/main" id="{3B649B81-81F1-457F-AF15-D8FCE7AD9D63}"/>
              </a:ext>
            </a:extLst>
          </p:cNvPr>
          <p:cNvCxnSpPr>
            <a:cxnSpLocks/>
          </p:cNvCxnSpPr>
          <p:nvPr/>
        </p:nvCxnSpPr>
        <p:spPr>
          <a:xfrm flipH="1" flipV="1">
            <a:off x="3011017" y="6459408"/>
            <a:ext cx="2649148" cy="6828"/>
          </a:xfrm>
          <a:prstGeom prst="line">
            <a:avLst/>
          </a:prstGeom>
          <a:ln w="28575">
            <a:solidFill>
              <a:srgbClr val="BDD7E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="" xmlns:a16="http://schemas.microsoft.com/office/drawing/2014/main" id="{D2FE0507-0AF2-446B-8F96-4CEA02CA0A08}"/>
              </a:ext>
            </a:extLst>
          </p:cNvPr>
          <p:cNvCxnSpPr>
            <a:cxnSpLocks/>
          </p:cNvCxnSpPr>
          <p:nvPr/>
        </p:nvCxnSpPr>
        <p:spPr>
          <a:xfrm flipH="1">
            <a:off x="6179073" y="6452580"/>
            <a:ext cx="2382868" cy="13656"/>
          </a:xfrm>
          <a:prstGeom prst="line">
            <a:avLst/>
          </a:prstGeom>
          <a:ln w="28575">
            <a:solidFill>
              <a:srgbClr val="BDD7E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="" xmlns:a16="http://schemas.microsoft.com/office/drawing/2014/main" id="{2A1C3A2B-E6D2-41F5-81C4-3CC0AC9ADA78}"/>
              </a:ext>
            </a:extLst>
          </p:cNvPr>
          <p:cNvSpPr txBox="1"/>
          <p:nvPr/>
        </p:nvSpPr>
        <p:spPr>
          <a:xfrm>
            <a:off x="2887939" y="1497458"/>
            <a:ext cx="2942920" cy="810478"/>
          </a:xfrm>
          <a:prstGeom prst="rect">
            <a:avLst/>
          </a:prstGeom>
          <a:ln w="57150" cmpd="sng">
            <a:solidFill>
              <a:srgbClr val="BDD7E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00" dirty="0">
                <a:latin typeface="+mn-ea"/>
              </a:rPr>
              <a:t>自分で収入を得て自立、貯蓄、子どもなどを養う時期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="" xmlns:a16="http://schemas.microsoft.com/office/drawing/2014/main" id="{1F09E03F-C4D7-4C44-AD45-A9382261A331}"/>
              </a:ext>
            </a:extLst>
          </p:cNvPr>
          <p:cNvSpPr txBox="1"/>
          <p:nvPr/>
        </p:nvSpPr>
        <p:spPr>
          <a:xfrm>
            <a:off x="160712" y="6321517"/>
            <a:ext cx="590335" cy="276999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</a:rPr>
              <a:t>誕生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="" xmlns:a16="http://schemas.microsoft.com/office/drawing/2014/main" id="{CF93184B-CC42-4F28-BAE5-DAFC76C62DD1}"/>
              </a:ext>
            </a:extLst>
          </p:cNvPr>
          <p:cNvSpPr txBox="1"/>
          <p:nvPr/>
        </p:nvSpPr>
        <p:spPr>
          <a:xfrm>
            <a:off x="2520668" y="6321517"/>
            <a:ext cx="592764" cy="276999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FFFFFF"/>
                </a:solidFill>
              </a:rPr>
              <a:t>自立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="" xmlns:a16="http://schemas.microsoft.com/office/drawing/2014/main" id="{1DB05C10-83A4-4CA2-9B58-2A8FD97F787E}"/>
              </a:ext>
            </a:extLst>
          </p:cNvPr>
          <p:cNvSpPr txBox="1"/>
          <p:nvPr/>
        </p:nvSpPr>
        <p:spPr>
          <a:xfrm>
            <a:off x="5668464" y="6229184"/>
            <a:ext cx="572058" cy="461665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FFFFFF"/>
                </a:solidFill>
              </a:rPr>
              <a:t>退職</a:t>
            </a:r>
          </a:p>
          <a:p>
            <a:pPr algn="ctr"/>
            <a:r>
              <a:rPr kumimoji="1" lang="ja-JP" altLang="en-US" sz="1200" dirty="0">
                <a:solidFill>
                  <a:srgbClr val="FFFFFF"/>
                </a:solidFill>
              </a:rPr>
              <a:t>引退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="" xmlns:a16="http://schemas.microsoft.com/office/drawing/2014/main" id="{7344A54E-54BF-438D-93F1-D036D995E89E}"/>
              </a:ext>
            </a:extLst>
          </p:cNvPr>
          <p:cNvSpPr txBox="1"/>
          <p:nvPr/>
        </p:nvSpPr>
        <p:spPr>
          <a:xfrm>
            <a:off x="8472248" y="6335173"/>
            <a:ext cx="533493" cy="276999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FFFFFF"/>
                </a:solidFill>
              </a:rPr>
              <a:t>死亡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="" xmlns:a16="http://schemas.microsoft.com/office/drawing/2014/main" id="{34301B84-C80B-486F-87A5-C29C21D3A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969" y="3758974"/>
            <a:ext cx="1087031" cy="1087031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="" xmlns:a16="http://schemas.microsoft.com/office/drawing/2014/main" id="{72742686-FA46-43AF-9CFD-02B8B64B63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7360"/>
            <a:ext cx="820392" cy="820392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260299" y="1490630"/>
            <a:ext cx="2453490" cy="810478"/>
          </a:xfrm>
          <a:prstGeom prst="rect">
            <a:avLst/>
          </a:prstGeom>
          <a:ln w="57150" cmpd="sng">
            <a:solidFill>
              <a:srgbClr val="BDD7E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00" dirty="0"/>
              <a:t>親などの保護者に養ってもらう時期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="" xmlns:a16="http://schemas.microsoft.com/office/drawing/2014/main" id="{2A1C3A2B-E6D2-41F5-81C4-3CC0AC9ADA78}"/>
              </a:ext>
            </a:extLst>
          </p:cNvPr>
          <p:cNvSpPr txBox="1"/>
          <p:nvPr/>
        </p:nvSpPr>
        <p:spPr>
          <a:xfrm>
            <a:off x="6110607" y="1490630"/>
            <a:ext cx="2758577" cy="810478"/>
          </a:xfrm>
          <a:prstGeom prst="rect">
            <a:avLst/>
          </a:prstGeom>
          <a:ln w="57150" cmpd="sng">
            <a:solidFill>
              <a:srgbClr val="BDD7E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00" dirty="0">
                <a:latin typeface="+mn-ea"/>
              </a:rPr>
              <a:t>貯蓄や年金などを使う</a:t>
            </a:r>
            <a:endParaRPr kumimoji="1" lang="en-US" altLang="ja-JP" sz="1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dirty="0">
                <a:latin typeface="+mn-ea"/>
              </a:rPr>
              <a:t>（取り崩す）時期</a:t>
            </a:r>
          </a:p>
        </p:txBody>
      </p:sp>
      <p:pic>
        <p:nvPicPr>
          <p:cNvPr id="3" name="図 2" descr="kakedasu_school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8750" y="3449175"/>
            <a:ext cx="931283" cy="1604321"/>
          </a:xfrm>
          <a:prstGeom prst="rect">
            <a:avLst/>
          </a:prstGeom>
        </p:spPr>
      </p:pic>
      <p:pic>
        <p:nvPicPr>
          <p:cNvPr id="6" name="図 5" descr="job_kaikeishi_ma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184" y="2330951"/>
            <a:ext cx="1326470" cy="2065437"/>
          </a:xfrm>
          <a:prstGeom prst="rect">
            <a:avLst/>
          </a:prstGeom>
        </p:spPr>
      </p:pic>
      <p:pic>
        <p:nvPicPr>
          <p:cNvPr id="7" name="図 6" descr="taisyoku_hanataba_old_man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01" y="2569938"/>
            <a:ext cx="1544677" cy="1683062"/>
          </a:xfrm>
          <a:prstGeom prst="rect">
            <a:avLst/>
          </a:prstGeom>
        </p:spPr>
      </p:pic>
      <p:pic>
        <p:nvPicPr>
          <p:cNvPr id="8" name="図 7" descr="tsugaku_boy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5734" y="4195030"/>
            <a:ext cx="861253" cy="1094492"/>
          </a:xfrm>
          <a:prstGeom prst="rect">
            <a:avLst/>
          </a:prstGeom>
        </p:spPr>
      </p:pic>
      <p:pic>
        <p:nvPicPr>
          <p:cNvPr id="9" name="図 8" descr="daigakusei_man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462" y="2699671"/>
            <a:ext cx="1267211" cy="2104225"/>
          </a:xfrm>
          <a:prstGeom prst="rect">
            <a:avLst/>
          </a:prstGeom>
        </p:spPr>
      </p:pic>
      <p:pic>
        <p:nvPicPr>
          <p:cNvPr id="10" name="図 9" descr="syukatsu_ma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24355" y="2631387"/>
            <a:ext cx="903361" cy="1720689"/>
          </a:xfrm>
          <a:prstGeom prst="rect">
            <a:avLst/>
          </a:prstGeom>
        </p:spPr>
      </p:pic>
      <p:pic>
        <p:nvPicPr>
          <p:cNvPr id="11" name="図 10" descr="fashion_osyare_middle_man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533" y="2460686"/>
            <a:ext cx="1512311" cy="1819625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-178880" y="239134"/>
            <a:ext cx="671979" cy="14003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6000" b="1" dirty="0">
                <a:solidFill>
                  <a:schemeClr val="accent5"/>
                </a:solidFill>
              </a:rPr>
              <a:t>Ⅰ</a:t>
            </a:r>
            <a:r>
              <a:rPr kumimoji="1" lang="ja-JP" altLang="en-US" b="1" dirty="0">
                <a:solidFill>
                  <a:schemeClr val="accent5"/>
                </a:solidFill>
              </a:rPr>
              <a:t>期</a:t>
            </a:r>
            <a:endParaRPr kumimoji="1" lang="en-US" altLang="ja-JP" b="1" dirty="0">
              <a:solidFill>
                <a:schemeClr val="accent5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573945" y="245962"/>
            <a:ext cx="902811" cy="14003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6000" b="1" dirty="0">
                <a:solidFill>
                  <a:schemeClr val="accent5"/>
                </a:solidFill>
              </a:rPr>
              <a:t>Ⅱ</a:t>
            </a:r>
            <a:r>
              <a:rPr kumimoji="1" lang="ja-JP" altLang="en-US" b="1" dirty="0">
                <a:solidFill>
                  <a:schemeClr val="accent5"/>
                </a:solidFill>
              </a:rPr>
              <a:t>期</a:t>
            </a:r>
            <a:endParaRPr kumimoji="1" lang="en-US" altLang="ja-JP" b="1" dirty="0">
              <a:solidFill>
                <a:schemeClr val="accent5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902327" y="261994"/>
            <a:ext cx="1124827" cy="14003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6000" b="1" dirty="0">
                <a:solidFill>
                  <a:schemeClr val="accent5"/>
                </a:solidFill>
              </a:rPr>
              <a:t>Ⅲ</a:t>
            </a:r>
            <a:r>
              <a:rPr kumimoji="1" lang="ja-JP" altLang="en-US" b="1" dirty="0">
                <a:solidFill>
                  <a:schemeClr val="accent5"/>
                </a:solidFill>
              </a:rPr>
              <a:t>期</a:t>
            </a:r>
            <a:endParaRPr kumimoji="1" lang="en-US" altLang="ja-JP" b="1" dirty="0">
              <a:solidFill>
                <a:schemeClr val="accent5"/>
              </a:solidFill>
            </a:endParaRPr>
          </a:p>
        </p:txBody>
      </p:sp>
      <p:pic>
        <p:nvPicPr>
          <p:cNvPr id="53" name="図 52" descr="seifuku_aifuku_man2_cardigan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932" y="2792703"/>
            <a:ext cx="835397" cy="1538889"/>
          </a:xfrm>
          <a:prstGeom prst="rect">
            <a:avLst/>
          </a:prstGeom>
        </p:spPr>
      </p:pic>
      <p:pic>
        <p:nvPicPr>
          <p:cNvPr id="54" name="図 53" descr="seifuku_aifuku_woman2_cardigan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850" y="3086313"/>
            <a:ext cx="802037" cy="1477436"/>
          </a:xfrm>
          <a:prstGeom prst="rect">
            <a:avLst/>
          </a:prstGeom>
        </p:spPr>
      </p:pic>
      <p:pic>
        <p:nvPicPr>
          <p:cNvPr id="57" name="図 56" descr="kakedasu_school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621" y="4882109"/>
            <a:ext cx="838918" cy="1507037"/>
          </a:xfrm>
          <a:prstGeom prst="rect">
            <a:avLst/>
          </a:prstGeom>
        </p:spPr>
      </p:pic>
      <p:pic>
        <p:nvPicPr>
          <p:cNvPr id="58" name="図 57" descr="ryuugakusei_daigaku_asia_woman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483" y="4499736"/>
            <a:ext cx="1026420" cy="1900778"/>
          </a:xfrm>
          <a:prstGeom prst="rect">
            <a:avLst/>
          </a:prstGeom>
        </p:spPr>
      </p:pic>
      <p:pic>
        <p:nvPicPr>
          <p:cNvPr id="59" name="図 58" descr="business_syougai_syakaijin6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6456" y="4346829"/>
            <a:ext cx="1399681" cy="2036260"/>
          </a:xfrm>
          <a:prstGeom prst="rect">
            <a:avLst/>
          </a:prstGeom>
        </p:spPr>
      </p:pic>
      <p:pic>
        <p:nvPicPr>
          <p:cNvPr id="61" name="図 60" descr="job_bengoshi_woman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564" y="4370001"/>
            <a:ext cx="1238236" cy="1997154"/>
          </a:xfrm>
          <a:prstGeom prst="rect">
            <a:avLst/>
          </a:prstGeom>
        </p:spPr>
      </p:pic>
      <p:pic>
        <p:nvPicPr>
          <p:cNvPr id="62" name="図 61" descr="taisyoku_hanataba_old_woman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97" y="4349515"/>
            <a:ext cx="1729808" cy="1884779"/>
          </a:xfrm>
          <a:prstGeom prst="rect">
            <a:avLst/>
          </a:prstGeom>
        </p:spPr>
      </p:pic>
      <p:pic>
        <p:nvPicPr>
          <p:cNvPr id="52" name="図 51" descr="dance_shifuku1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74" y="3694015"/>
            <a:ext cx="873277" cy="1154110"/>
          </a:xfrm>
          <a:prstGeom prst="rect">
            <a:avLst/>
          </a:prstGeom>
        </p:spPr>
      </p:pic>
      <p:pic>
        <p:nvPicPr>
          <p:cNvPr id="63" name="図 62" descr="kakedasu_school4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13364" y="4983695"/>
            <a:ext cx="757599" cy="1360958"/>
          </a:xfrm>
          <a:prstGeom prst="rect">
            <a:avLst/>
          </a:prstGeom>
        </p:spPr>
      </p:pic>
      <p:pic>
        <p:nvPicPr>
          <p:cNvPr id="64" name="図 63" descr="banzai_kids_girl1.png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06" y="5387393"/>
            <a:ext cx="701541" cy="1058359"/>
          </a:xfrm>
          <a:prstGeom prst="rect">
            <a:avLst/>
          </a:prstGeom>
        </p:spPr>
      </p:pic>
      <p:pic>
        <p:nvPicPr>
          <p:cNvPr id="65" name="図 64" descr="koshi_magari_smile_obaasan.pn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665" y="4984533"/>
            <a:ext cx="1117229" cy="1338000"/>
          </a:xfrm>
          <a:prstGeom prst="rect">
            <a:avLst/>
          </a:prstGeom>
        </p:spPr>
      </p:pic>
      <p:pic>
        <p:nvPicPr>
          <p:cNvPr id="66" name="図 65" descr="wakawakashii_woman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58428" y="4240266"/>
            <a:ext cx="1327938" cy="2068569"/>
          </a:xfrm>
          <a:prstGeom prst="rect">
            <a:avLst/>
          </a:prstGeom>
        </p:spPr>
      </p:pic>
      <p:pic>
        <p:nvPicPr>
          <p:cNvPr id="67" name="図 66" descr="osoushiki_taimen.png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991" y="4950392"/>
            <a:ext cx="1062009" cy="105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75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/>
          <p:cNvSpPr/>
          <p:nvPr/>
        </p:nvSpPr>
        <p:spPr>
          <a:xfrm>
            <a:off x="-74705" y="5528235"/>
            <a:ext cx="9278470" cy="1397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="" xmlns:a16="http://schemas.microsoft.com/office/drawing/2014/main" id="{1EABAD67-93E6-0040-881A-7E4133B4A482}"/>
              </a:ext>
            </a:extLst>
          </p:cNvPr>
          <p:cNvSpPr txBox="1"/>
          <p:nvPr/>
        </p:nvSpPr>
        <p:spPr>
          <a:xfrm>
            <a:off x="3128625" y="3921537"/>
            <a:ext cx="27914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/>
              <a:t>約</a:t>
            </a:r>
            <a:r>
              <a:rPr kumimoji="1" lang="en-US" altLang="ja-JP" sz="9600" b="1" dirty="0"/>
              <a:t>355</a:t>
            </a:r>
            <a:r>
              <a:rPr kumimoji="1" lang="ja-JP" altLang="en-US" sz="1600" b="1" dirty="0"/>
              <a:t>万円</a:t>
            </a:r>
            <a:endParaRPr kumimoji="1" lang="en-US" altLang="ja-JP" sz="1600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="" xmlns:a16="http://schemas.microsoft.com/office/drawing/2014/main" id="{0212A50D-4839-6240-9A53-6D20AE8CE164}"/>
              </a:ext>
            </a:extLst>
          </p:cNvPr>
          <p:cNvSpPr txBox="1"/>
          <p:nvPr/>
        </p:nvSpPr>
        <p:spPr>
          <a:xfrm>
            <a:off x="6218898" y="3921537"/>
            <a:ext cx="28748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/>
              <a:t>約</a:t>
            </a:r>
            <a:r>
              <a:rPr kumimoji="1" lang="en-US" altLang="ja-JP" sz="9600" b="1" dirty="0"/>
              <a:t>51</a:t>
            </a:r>
            <a:r>
              <a:rPr kumimoji="1" lang="ja-JP" altLang="en-US" sz="1600" b="1" dirty="0"/>
              <a:t>万円</a:t>
            </a:r>
            <a:endParaRPr kumimoji="1" lang="en-US" altLang="ja-JP" sz="1600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="" xmlns:a16="http://schemas.microsoft.com/office/drawing/2014/main" id="{109A98F1-57EB-E947-9EDA-DF032DF1A3D2}"/>
              </a:ext>
            </a:extLst>
          </p:cNvPr>
          <p:cNvSpPr txBox="1"/>
          <p:nvPr/>
        </p:nvSpPr>
        <p:spPr>
          <a:xfrm>
            <a:off x="495874" y="3921537"/>
            <a:ext cx="25225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/>
              <a:t>約</a:t>
            </a:r>
            <a:r>
              <a:rPr kumimoji="1" lang="en-US" altLang="ja-JP" sz="9600" b="1" dirty="0"/>
              <a:t>14</a:t>
            </a:r>
            <a:r>
              <a:rPr kumimoji="1" lang="ja-JP" altLang="en-US" sz="1600" b="1" dirty="0"/>
              <a:t>万円</a:t>
            </a:r>
            <a:endParaRPr kumimoji="1" lang="en-US" altLang="ja-JP" sz="16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CF639CEC-3B4E-AA40-8CFD-58DA95E70E9E}"/>
              </a:ext>
            </a:extLst>
          </p:cNvPr>
          <p:cNvSpPr txBox="1"/>
          <p:nvPr/>
        </p:nvSpPr>
        <p:spPr>
          <a:xfrm>
            <a:off x="152400" y="342352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２－</a:t>
            </a:r>
            <a:r>
              <a:rPr lang="ja-JP" altLang="en-US" dirty="0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４</a:t>
            </a:r>
            <a:r>
              <a:rPr lang="ja-JP" altLang="ja-JP" dirty="0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dirty="0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ライフイベントの費用のイメージ</a:t>
            </a:r>
            <a:endParaRPr lang="ja-JP" altLang="ja-JP" dirty="0">
              <a:solidFill>
                <a:schemeClr val="accent5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="" xmlns:a16="http://schemas.microsoft.com/office/drawing/2014/main" id="{4A6FA4F7-95F9-1648-8102-93BDE2B38A25}"/>
              </a:ext>
            </a:extLst>
          </p:cNvPr>
          <p:cNvSpPr txBox="1"/>
          <p:nvPr/>
        </p:nvSpPr>
        <p:spPr>
          <a:xfrm>
            <a:off x="204556" y="5655666"/>
            <a:ext cx="8802410" cy="1030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ja-JP" altLang="en-US" sz="1600" dirty="0">
                <a:solidFill>
                  <a:schemeClr val="bg1"/>
                </a:solidFill>
              </a:rPr>
              <a:t>お金を貯めるためには，たくさんの時間がかかります。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pPr algn="ctr">
              <a:lnSpc>
                <a:spcPct val="110000"/>
              </a:lnSpc>
            </a:pPr>
            <a:r>
              <a:rPr kumimoji="1" lang="ja-JP" altLang="en-US" sz="4000" b="1" dirty="0">
                <a:solidFill>
                  <a:schemeClr val="bg1"/>
                </a:solidFill>
              </a:rPr>
              <a:t>早めに準備する＝資金計画</a:t>
            </a:r>
            <a:r>
              <a:rPr kumimoji="1" lang="ja-JP" altLang="en-US" sz="1600" dirty="0">
                <a:solidFill>
                  <a:schemeClr val="bg1"/>
                </a:solidFill>
              </a:rPr>
              <a:t>を立てることが大切です。</a:t>
            </a:r>
          </a:p>
        </p:txBody>
      </p:sp>
      <p:pic>
        <p:nvPicPr>
          <p:cNvPr id="13" name="図 12" descr="wedding_hawaii_nangok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991" y="1235297"/>
            <a:ext cx="2711175" cy="2975678"/>
          </a:xfrm>
          <a:prstGeom prst="rect">
            <a:avLst/>
          </a:prstGeom>
        </p:spPr>
      </p:pic>
      <p:pic>
        <p:nvPicPr>
          <p:cNvPr id="14" name="図 13" descr="couple_baby_dakk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33" y="1455247"/>
            <a:ext cx="2735856" cy="2735856"/>
          </a:xfrm>
          <a:prstGeom prst="rect">
            <a:avLst/>
          </a:prstGeom>
        </p:spPr>
      </p:pic>
      <p:pic>
        <p:nvPicPr>
          <p:cNvPr id="16" name="図 15" descr="syukatsu_group_mensetsu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18604"/>
            <a:ext cx="3316111" cy="2748689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6087761" y="1110876"/>
            <a:ext cx="2967479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dirty="0">
                <a:solidFill>
                  <a:srgbClr val="2E75B6"/>
                </a:solidFill>
              </a:rPr>
              <a:t>出産費用（入院料・分娩料など）の総額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3564234" y="1110876"/>
            <a:ext cx="158248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dirty="0">
                <a:solidFill>
                  <a:srgbClr val="2E75B6"/>
                </a:solidFill>
              </a:rPr>
              <a:t>挙式・披露宴の総額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42100" y="1176252"/>
            <a:ext cx="308740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sz="1200" dirty="0">
                <a:solidFill>
                  <a:srgbClr val="2E75B6"/>
                </a:solidFill>
              </a:rPr>
              <a:t>リクルートスーツ代・交通費・宿泊費など</a:t>
            </a:r>
            <a:endParaRPr kumimoji="1" lang="en-US" altLang="ja-JP" sz="1200" dirty="0">
              <a:solidFill>
                <a:srgbClr val="2E75B6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="" xmlns:a16="http://schemas.microsoft.com/office/drawing/2014/main" id="{78D0ABB5-8028-6846-8446-6283756432F7}"/>
              </a:ext>
            </a:extLst>
          </p:cNvPr>
          <p:cNvSpPr txBox="1"/>
          <p:nvPr/>
        </p:nvSpPr>
        <p:spPr>
          <a:xfrm>
            <a:off x="1254457" y="811737"/>
            <a:ext cx="1005403" cy="338554"/>
          </a:xfrm>
          <a:prstGeom prst="rect">
            <a:avLst/>
          </a:prstGeom>
          <a:solidFill>
            <a:srgbClr val="5B9BD5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</a:rPr>
              <a:t>就職活動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="" xmlns:a16="http://schemas.microsoft.com/office/drawing/2014/main" id="{CBDACD72-9E1F-B54C-AA06-0695C58701DE}"/>
              </a:ext>
            </a:extLst>
          </p:cNvPr>
          <p:cNvSpPr txBox="1"/>
          <p:nvPr/>
        </p:nvSpPr>
        <p:spPr>
          <a:xfrm>
            <a:off x="4124239" y="811737"/>
            <a:ext cx="800219" cy="338554"/>
          </a:xfrm>
          <a:prstGeom prst="rect">
            <a:avLst/>
          </a:prstGeom>
          <a:solidFill>
            <a:srgbClr val="5B9BD5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</a:rPr>
              <a:t>結婚式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="" xmlns:a16="http://schemas.microsoft.com/office/drawing/2014/main" id="{4B671B91-4BE4-B748-8780-F6E992571C83}"/>
              </a:ext>
            </a:extLst>
          </p:cNvPr>
          <p:cNvSpPr txBox="1"/>
          <p:nvPr/>
        </p:nvSpPr>
        <p:spPr>
          <a:xfrm>
            <a:off x="7358796" y="811737"/>
            <a:ext cx="595035" cy="338554"/>
          </a:xfrm>
          <a:prstGeom prst="rect">
            <a:avLst/>
          </a:prstGeom>
          <a:solidFill>
            <a:srgbClr val="5B9BD5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</a:rPr>
              <a:t>出産</a:t>
            </a:r>
          </a:p>
        </p:txBody>
      </p:sp>
    </p:spTree>
    <p:extLst>
      <p:ext uri="{BB962C8B-B14F-4D97-AF65-F5344CB8AC3E}">
        <p14:creationId xmlns:p14="http://schemas.microsoft.com/office/powerpoint/2010/main" val="3339391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8217</TotalTime>
  <Words>649</Words>
  <Application>Microsoft Office PowerPoint</Application>
  <PresentationFormat>画面に合わせる (4:3)</PresentationFormat>
  <Paragraphs>138</Paragraphs>
  <Slides>10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20" baseType="lpstr">
      <vt:lpstr>Noto Sans JP Medium</vt:lpstr>
      <vt:lpstr>Yu Gothic Medium</vt:lpstr>
      <vt:lpstr>ヒラギノ丸ゴ Pro W4</vt:lpstr>
      <vt:lpstr>游ゴシック</vt:lpstr>
      <vt:lpstr>游ゴシック Light</vt:lpstr>
      <vt:lpstr>Arial</vt:lpstr>
      <vt:lpstr>Calibri</vt:lpstr>
      <vt:lpstr>Calibri Light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橋口 彰人</dc:creator>
  <cp:lastModifiedBy>鷲見 健作</cp:lastModifiedBy>
  <cp:revision>557</cp:revision>
  <cp:lastPrinted>2021-05-28T07:56:01Z</cp:lastPrinted>
  <dcterms:created xsi:type="dcterms:W3CDTF">2020-12-25T09:39:05Z</dcterms:created>
  <dcterms:modified xsi:type="dcterms:W3CDTF">2021-06-01T01:54:34Z</dcterms:modified>
</cp:coreProperties>
</file>