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54" r:id="rId3"/>
    <p:sldId id="499" r:id="rId4"/>
    <p:sldId id="498" r:id="rId5"/>
    <p:sldId id="453" r:id="rId6"/>
    <p:sldId id="455" r:id="rId7"/>
    <p:sldId id="476" r:id="rId8"/>
    <p:sldId id="456" r:id="rId9"/>
    <p:sldId id="497" r:id="rId10"/>
    <p:sldId id="477" r:id="rId11"/>
    <p:sldId id="480" r:id="rId12"/>
    <p:sldId id="485" r:id="rId13"/>
    <p:sldId id="488" r:id="rId14"/>
    <p:sldId id="487" r:id="rId15"/>
    <p:sldId id="486" r:id="rId16"/>
    <p:sldId id="489" r:id="rId17"/>
    <p:sldId id="479" r:id="rId18"/>
    <p:sldId id="481" r:id="rId19"/>
    <p:sldId id="500" r:id="rId20"/>
    <p:sldId id="494" r:id="rId21"/>
    <p:sldId id="493" r:id="rId22"/>
    <p:sldId id="502" r:id="rId23"/>
    <p:sldId id="478" r:id="rId24"/>
    <p:sldId id="496" r:id="rId25"/>
    <p:sldId id="495" r:id="rId26"/>
    <p:sldId id="490" r:id="rId27"/>
    <p:sldId id="501"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7A37"/>
    <a:srgbClr val="99FF99"/>
    <a:srgbClr val="66FF66"/>
    <a:srgbClr val="00B0F0"/>
    <a:srgbClr val="FEB0ED"/>
    <a:srgbClr val="FD8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64870" autoAdjust="0"/>
  </p:normalViewPr>
  <p:slideViewPr>
    <p:cSldViewPr>
      <p:cViewPr varScale="1">
        <p:scale>
          <a:sx n="54" d="100"/>
          <a:sy n="54" d="100"/>
        </p:scale>
        <p:origin x="152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F6BF619-E4FD-424E-A3C9-30E63929402E}"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5060A3C-9C24-41D0-B600-DA993292BDA9}" type="slidenum">
              <a:rPr kumimoji="1" lang="ja-JP" altLang="en-US" smtClean="0"/>
              <a:t>‹#›</a:t>
            </a:fld>
            <a:endParaRPr kumimoji="1" lang="ja-JP" altLang="en-US"/>
          </a:p>
        </p:txBody>
      </p:sp>
    </p:spTree>
    <p:extLst>
      <p:ext uri="{BB962C8B-B14F-4D97-AF65-F5344CB8AC3E}">
        <p14:creationId xmlns:p14="http://schemas.microsoft.com/office/powerpoint/2010/main" val="733771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今日のテーマは「</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読むこと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の領域の目標と言語活動の進め方」です。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クリック</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5060A3C-9C24-41D0-B600-DA993292BDA9}" type="slidenum">
              <a:rPr kumimoji="1" lang="ja-JP" altLang="en-US" smtClean="0"/>
              <a:t>1</a:t>
            </a:fld>
            <a:endParaRPr kumimoji="1" lang="ja-JP" altLang="en-US"/>
          </a:p>
        </p:txBody>
      </p:sp>
    </p:spTree>
    <p:extLst>
      <p:ext uri="{BB962C8B-B14F-4D97-AF65-F5344CB8AC3E}">
        <p14:creationId xmlns:p14="http://schemas.microsoft.com/office/powerpoint/2010/main" val="34338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まず</a:t>
            </a:r>
            <a:r>
              <a:rPr kumimoji="1" lang="ja-JP" altLang="en-US" dirty="0">
                <a:latin typeface="メイリオ" panose="020B0604030504040204" pitchFamily="50" charset="-128"/>
                <a:ea typeface="メイリオ" panose="020B0604030504040204" pitchFamily="50" charset="-128"/>
              </a:rPr>
              <a:t>，「読むこと」の目標のアに関わる言語活動例は，このように示されています。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（ア）は主に目標の前半部分に関わる活動，（イ）は主に後半部分に関わる活動です。目を通してください</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10</a:t>
            </a:fld>
            <a:endParaRPr kumimoji="1" lang="ja-JP" altLang="en-US"/>
          </a:p>
        </p:txBody>
      </p:sp>
    </p:spTree>
    <p:extLst>
      <p:ext uri="{BB962C8B-B14F-4D97-AF65-F5344CB8AC3E}">
        <p14:creationId xmlns:p14="http://schemas.microsoft.com/office/powerpoint/2010/main" val="135581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学校や先生方の実態に応じて，次から示す「言語活動」を選択し，実際に体験してみてください。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まず</a:t>
            </a:r>
            <a:r>
              <a:rPr kumimoji="1" lang="ja-JP" altLang="en-US" dirty="0">
                <a:latin typeface="メイリオ" panose="020B0604030504040204" pitchFamily="50" charset="-128"/>
                <a:ea typeface="メイリオ" panose="020B0604030504040204" pitchFamily="50" charset="-128"/>
              </a:rPr>
              <a:t>は，ア「活字体で書かれた文字を見て，どの文字であるかやその文字が大文字であるかや小文字であるかを識別する活動」を体験してみましょう</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11</a:t>
            </a:fld>
            <a:endParaRPr kumimoji="1" lang="ja-JP" altLang="en-US"/>
          </a:p>
        </p:txBody>
      </p:sp>
    </p:spTree>
    <p:extLst>
      <p:ext uri="{BB962C8B-B14F-4D97-AF65-F5344CB8AC3E}">
        <p14:creationId xmlns:p14="http://schemas.microsoft.com/office/powerpoint/2010/main" val="318797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①教材を活用したアルファベット探し（例）</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Let’s</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Try</a:t>
            </a:r>
            <a:r>
              <a:rPr kumimoji="1" lang="en-US" altLang="ja-JP" dirty="0" smtClean="0">
                <a:latin typeface="メイリオ" panose="020B0604030504040204" pitchFamily="50" charset="-128"/>
                <a:ea typeface="メイリオ" panose="020B0604030504040204" pitchFamily="50" charset="-128"/>
              </a:rPr>
              <a:t>! 1 Unit6</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Let’s Try</a:t>
            </a:r>
            <a:r>
              <a:rPr kumimoji="1" lang="en-US" altLang="ja-JP" dirty="0" smtClean="0">
                <a:latin typeface="メイリオ" panose="020B0604030504040204" pitchFamily="50" charset="-128"/>
                <a:ea typeface="メイリオ" panose="020B0604030504040204" pitchFamily="50" charset="-128"/>
              </a:rPr>
              <a:t>! 2 </a:t>
            </a:r>
            <a:r>
              <a:rPr kumimoji="1" lang="en-US" altLang="ja-JP" dirty="0">
                <a:latin typeface="メイリオ" panose="020B0604030504040204" pitchFamily="50" charset="-128"/>
                <a:ea typeface="メイリオ" panose="020B0604030504040204" pitchFamily="50" charset="-128"/>
              </a:rPr>
              <a:t>Unit6</a:t>
            </a:r>
            <a:r>
              <a:rPr kumimoji="1" lang="ja-JP" altLang="en-US" dirty="0">
                <a:latin typeface="メイリオ" panose="020B0604030504040204" pitchFamily="50" charset="-128"/>
                <a:ea typeface="メイリオ" panose="020B0604030504040204" pitchFamily="50" charset="-128"/>
              </a:rPr>
              <a:t>の児童用冊子やデジタル教材には，それぞれ大文字と小文字を探す活動，</a:t>
            </a:r>
            <a:r>
              <a:rPr kumimoji="1" lang="en-US" altLang="ja-JP" dirty="0">
                <a:latin typeface="メイリオ" panose="020B0604030504040204" pitchFamily="50" charset="-128"/>
                <a:ea typeface="メイリオ" panose="020B0604030504040204" pitchFamily="50" charset="-128"/>
              </a:rPr>
              <a:t>Hi, Friends!</a:t>
            </a: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Plus </a:t>
            </a:r>
            <a:r>
              <a:rPr kumimoji="1" lang="ja-JP" altLang="en-US" dirty="0">
                <a:latin typeface="メイリオ" panose="020B0604030504040204" pitchFamily="50" charset="-128"/>
                <a:ea typeface="メイリオ" panose="020B0604030504040204" pitchFamily="50" charset="-128"/>
              </a:rPr>
              <a:t>にある</a:t>
            </a:r>
            <a:r>
              <a:rPr kumimoji="1" lang="en-US" altLang="ja-JP" dirty="0">
                <a:latin typeface="メイリオ" panose="020B0604030504040204" pitchFamily="50" charset="-128"/>
                <a:ea typeface="メイリオ" panose="020B0604030504040204" pitchFamily="50" charset="-128"/>
              </a:rPr>
              <a:t>Animal Paradise</a:t>
            </a:r>
            <a:r>
              <a:rPr kumimoji="1" lang="ja-JP" altLang="en-US" dirty="0">
                <a:latin typeface="メイリオ" panose="020B0604030504040204" pitchFamily="50" charset="-128"/>
                <a:ea typeface="メイリオ" panose="020B0604030504040204" pitchFamily="50" charset="-128"/>
              </a:rPr>
              <a:t>には小文字の活動が示されています</a:t>
            </a:r>
            <a:r>
              <a:rPr kumimoji="1" lang="ja-JP" altLang="en-US" dirty="0" smtClean="0">
                <a:latin typeface="メイリオ" panose="020B0604030504040204" pitchFamily="50" charset="-128"/>
                <a:ea typeface="メイリオ" panose="020B0604030504040204" pitchFamily="50" charset="-128"/>
              </a:rPr>
              <a:t>。このようなアルファベット探しでは，</a:t>
            </a:r>
            <a:r>
              <a:rPr kumimoji="1" lang="ja-JP" altLang="en-US" dirty="0">
                <a:latin typeface="メイリオ" panose="020B0604030504040204" pitchFamily="50" charset="-128"/>
                <a:ea typeface="メイリオ" panose="020B0604030504040204" pitchFamily="50" charset="-128"/>
              </a:rPr>
              <a:t>先生は，</a:t>
            </a:r>
            <a:r>
              <a:rPr kumimoji="1" lang="en-US" altLang="ja-JP" dirty="0">
                <a:latin typeface="メイリオ" panose="020B0604030504040204" pitchFamily="50" charset="-128"/>
                <a:ea typeface="メイリオ" panose="020B0604030504040204" pitchFamily="50" charset="-128"/>
              </a:rPr>
              <a:t>”Can you find ‘F’?”</a:t>
            </a:r>
            <a:r>
              <a:rPr kumimoji="1" lang="ja-JP" altLang="en-US" dirty="0">
                <a:latin typeface="メイリオ" panose="020B0604030504040204" pitchFamily="50" charset="-128"/>
                <a:ea typeface="メイリオ" panose="020B0604030504040204" pitchFamily="50" charset="-128"/>
              </a:rPr>
              <a:t>などと児童に質問しながら，文字を識別させることができますね</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12</a:t>
            </a:fld>
            <a:endParaRPr kumimoji="1" lang="ja-JP" altLang="en-US"/>
          </a:p>
        </p:txBody>
      </p:sp>
    </p:spTree>
    <p:extLst>
      <p:ext uri="{BB962C8B-B14F-4D97-AF65-F5344CB8AC3E}">
        <p14:creationId xmlns:p14="http://schemas.microsoft.com/office/powerpoint/2010/main" val="223163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①教材を活用したアルファベット探し（例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デモンストレーション</a:t>
            </a:r>
            <a:r>
              <a:rPr kumimoji="1" lang="en-US" altLang="ja-JP" dirty="0">
                <a:latin typeface="メイリオ" panose="020B0604030504040204" pitchFamily="50" charset="-128"/>
                <a:ea typeface="メイリオ" panose="020B0604030504040204" pitchFamily="50" charset="-128"/>
              </a:rPr>
              <a:t>】</a:t>
            </a:r>
          </a:p>
          <a:p>
            <a:r>
              <a:rPr kumimoji="1" lang="ja-JP" altLang="en-US" dirty="0" smtClean="0">
                <a:latin typeface="メイリオ" panose="020B0604030504040204" pitchFamily="50" charset="-128"/>
                <a:ea typeface="メイリオ" panose="020B0604030504040204" pitchFamily="50" charset="-128"/>
              </a:rPr>
              <a:t>では</a:t>
            </a:r>
            <a:r>
              <a:rPr kumimoji="1" lang="ja-JP" altLang="en-US" dirty="0">
                <a:latin typeface="メイリオ" panose="020B0604030504040204" pitchFamily="50" charset="-128"/>
                <a:ea typeface="メイリオ" panose="020B0604030504040204" pitchFamily="50" charset="-128"/>
              </a:rPr>
              <a:t>，実際に</a:t>
            </a:r>
            <a:r>
              <a:rPr kumimoji="1" lang="ja-JP" altLang="en-US" dirty="0" smtClean="0">
                <a:latin typeface="メイリオ" panose="020B0604030504040204" pitchFamily="50" charset="-128"/>
                <a:ea typeface="メイリオ" panose="020B0604030504040204" pitchFamily="50" charset="-128"/>
              </a:rPr>
              <a:t>先生役と児童役に分かれて</a:t>
            </a:r>
            <a:r>
              <a:rPr kumimoji="1" lang="ja-JP" altLang="en-US" dirty="0">
                <a:latin typeface="メイリオ" panose="020B0604030504040204" pitchFamily="50" charset="-128"/>
                <a:ea typeface="メイリオ" panose="020B0604030504040204" pitchFamily="50" charset="-128"/>
              </a:rPr>
              <a:t>，アルファベット探しをしてみましょう。</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13</a:t>
            </a:fld>
            <a:endParaRPr kumimoji="1" lang="ja-JP" altLang="en-US"/>
          </a:p>
        </p:txBody>
      </p:sp>
    </p:spTree>
    <p:extLst>
      <p:ext uri="{BB962C8B-B14F-4D97-AF65-F5344CB8AC3E}">
        <p14:creationId xmlns:p14="http://schemas.microsoft.com/office/powerpoint/2010/main" val="166682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①教材を活用したアルファベット探し（例）</a:t>
            </a: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14</a:t>
            </a:fld>
            <a:endParaRPr kumimoji="1" lang="ja-JP" altLang="en-US"/>
          </a:p>
        </p:txBody>
      </p:sp>
    </p:spTree>
    <p:extLst>
      <p:ext uri="{BB962C8B-B14F-4D97-AF65-F5344CB8AC3E}">
        <p14:creationId xmlns:p14="http://schemas.microsoft.com/office/powerpoint/2010/main" val="125852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は，②身の回りのアルファベット探しです。スライドには一例を示しています。</a:t>
            </a: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デモンストレーション</a:t>
            </a:r>
            <a:r>
              <a:rPr kumimoji="1" lang="en-US" altLang="ja-JP"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先生役と児童役に分かれて，体験してみましょう。</a:t>
            </a: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このように（ア）の活動は，身の回りにある身近なものを表す文字を読んだり，自分</a:t>
            </a:r>
            <a:r>
              <a:rPr kumimoji="1" lang="ja-JP" altLang="en-US" dirty="0" smtClean="0">
                <a:latin typeface="メイリオ" panose="020B0604030504040204" pitchFamily="50" charset="-128"/>
                <a:ea typeface="メイリオ" panose="020B0604030504040204" pitchFamily="50" charset="-128"/>
              </a:rPr>
              <a:t>の身の回りで見つけた</a:t>
            </a:r>
            <a:r>
              <a:rPr kumimoji="1" lang="ja-JP" altLang="en-US" dirty="0">
                <a:latin typeface="メイリオ" panose="020B0604030504040204" pitchFamily="50" charset="-128"/>
                <a:ea typeface="メイリオ" panose="020B0604030504040204" pitchFamily="50" charset="-128"/>
              </a:rPr>
              <a:t>文字を紹介する活動などが考えられます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15</a:t>
            </a:fld>
            <a:endParaRPr kumimoji="1" lang="ja-JP" altLang="en-US"/>
          </a:p>
        </p:txBody>
      </p:sp>
    </p:spTree>
    <p:extLst>
      <p:ext uri="{BB962C8B-B14F-4D97-AF65-F5344CB8AC3E}">
        <p14:creationId xmlns:p14="http://schemas.microsoft.com/office/powerpoint/2010/main" val="2747088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学校や先生方の実態に応じて，次から示す「言語活動」を選択し，実際に体験してみてください。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に，イ「活字体で書かれた文字を見て，その読み方を適切に発音する活動」を体験してみましょう</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16</a:t>
            </a:fld>
            <a:endParaRPr kumimoji="1" lang="ja-JP" altLang="en-US"/>
          </a:p>
        </p:txBody>
      </p:sp>
    </p:spTree>
    <p:extLst>
      <p:ext uri="{BB962C8B-B14F-4D97-AF65-F5344CB8AC3E}">
        <p14:creationId xmlns:p14="http://schemas.microsoft.com/office/powerpoint/2010/main" val="3875814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ここ</a:t>
            </a:r>
            <a:r>
              <a:rPr kumimoji="1" lang="ja-JP" altLang="en-US" dirty="0">
                <a:latin typeface="メイリオ" panose="020B0604030504040204" pitchFamily="50" charset="-128"/>
                <a:ea typeface="メイリオ" panose="020B0604030504040204" pitchFamily="50" charset="-128"/>
              </a:rPr>
              <a:t>では，自己紹介の場面を取り上げます。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「新しく赴任してきた学校で，初めて担任する児童に対して，英語で自己紹介を行う」という場面設定です。</a:t>
            </a: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デモンストレーション</a:t>
            </a:r>
            <a:r>
              <a:rPr kumimoji="1" lang="en-US" altLang="ja-JP" dirty="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メイリオ" panose="020B0604030504040204" pitchFamily="50" charset="-128"/>
                <a:ea typeface="メイリオ" panose="020B0604030504040204" pitchFamily="50" charset="-128"/>
              </a:rPr>
              <a:t>先生役と児童役に分かれて，自己紹介をしてみましょう。</a:t>
            </a: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この</a:t>
            </a:r>
            <a:r>
              <a:rPr kumimoji="1" lang="ja-JP" altLang="en-US" dirty="0">
                <a:latin typeface="メイリオ" panose="020B0604030504040204" pitchFamily="50" charset="-128"/>
                <a:ea typeface="メイリオ" panose="020B0604030504040204" pitchFamily="50" charset="-128"/>
              </a:rPr>
              <a:t>ように（イ）の活動は，自分の名前を</a:t>
            </a:r>
            <a:r>
              <a:rPr kumimoji="1" lang="en-US" altLang="ja-JP" dirty="0">
                <a:latin typeface="メイリオ" panose="020B0604030504040204" pitchFamily="50" charset="-128"/>
                <a:ea typeface="メイリオ" panose="020B0604030504040204" pitchFamily="50" charset="-128"/>
              </a:rPr>
              <a:t>”My name is Takeshi.”</a:t>
            </a:r>
            <a:r>
              <a:rPr kumimoji="1" lang="ja-JP" altLang="en-US" dirty="0">
                <a:latin typeface="メイリオ" panose="020B0604030504040204" pitchFamily="50" charset="-128"/>
                <a:ea typeface="メイリオ" panose="020B0604030504040204" pitchFamily="50" charset="-128"/>
              </a:rPr>
              <a:t>と紹介した後，</a:t>
            </a:r>
            <a:r>
              <a:rPr kumimoji="1" lang="en-US" altLang="ja-JP" dirty="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T-A-K-E-S-H-I”</a:t>
            </a:r>
            <a:r>
              <a:rPr kumimoji="1" lang="ja-JP" altLang="en-US" dirty="0">
                <a:latin typeface="メイリオ" panose="020B0604030504040204" pitchFamily="50" charset="-128"/>
                <a:ea typeface="メイリオ" panose="020B0604030504040204" pitchFamily="50" charset="-128"/>
              </a:rPr>
              <a:t>と，自分の名前の綴りを言って，自分の名前を相手にしっかりと伝える活動等が考えられます</a:t>
            </a:r>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17</a:t>
            </a:fld>
            <a:endParaRPr kumimoji="1" lang="ja-JP" altLang="en-US"/>
          </a:p>
        </p:txBody>
      </p:sp>
    </p:spTree>
    <p:extLst>
      <p:ext uri="{BB962C8B-B14F-4D97-AF65-F5344CB8AC3E}">
        <p14:creationId xmlns:p14="http://schemas.microsoft.com/office/powerpoint/2010/main" val="332885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次</a:t>
            </a:r>
            <a:r>
              <a:rPr kumimoji="1" lang="ja-JP" altLang="en-US" dirty="0">
                <a:latin typeface="メイリオ" panose="020B0604030504040204" pitchFamily="50" charset="-128"/>
                <a:ea typeface="メイリオ" panose="020B0604030504040204" pitchFamily="50" charset="-128"/>
              </a:rPr>
              <a:t>に，「読むこと」の目標のイに関わる言語活動例を見ていきましょう。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この目標に関わる言語活動例は，２つ示されています。目を</a:t>
            </a:r>
            <a:r>
              <a:rPr kumimoji="1" lang="ja-JP" altLang="en-US" dirty="0" smtClean="0">
                <a:latin typeface="メイリオ" panose="020B0604030504040204" pitchFamily="50" charset="-128"/>
                <a:ea typeface="メイリオ" panose="020B0604030504040204" pitchFamily="50" charset="-128"/>
              </a:rPr>
              <a:t>通してください。</a:t>
            </a:r>
            <a:r>
              <a:rPr kumimoji="1" lang="ja-JP" altLang="en-US" dirty="0">
                <a:latin typeface="+mn-lt"/>
                <a:ea typeface="+mn-ea"/>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18</a:t>
            </a:fld>
            <a:endParaRPr kumimoji="1" lang="ja-JP" altLang="en-US"/>
          </a:p>
        </p:txBody>
      </p:sp>
    </p:spTree>
    <p:extLst>
      <p:ext uri="{BB962C8B-B14F-4D97-AF65-F5344CB8AC3E}">
        <p14:creationId xmlns:p14="http://schemas.microsoft.com/office/powerpoint/2010/main" val="115388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学校や先生方の実態に応じて，次から示す「言語活動」を選択し，実際に体験してみてください。</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再び</a:t>
            </a:r>
            <a:r>
              <a:rPr kumimoji="1" lang="ja-JP" altLang="en-US" dirty="0">
                <a:latin typeface="メイリオ" panose="020B0604030504040204" pitchFamily="50" charset="-128"/>
                <a:ea typeface="メイリオ" panose="020B0604030504040204" pitchFamily="50" charset="-128"/>
              </a:rPr>
              <a:t>，ここで（ウ）や（エ）に示された言語活動を実際に体験してみましょう</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19</a:t>
            </a:fld>
            <a:endParaRPr kumimoji="1" lang="ja-JP" altLang="en-US"/>
          </a:p>
        </p:txBody>
      </p:sp>
    </p:spTree>
    <p:extLst>
      <p:ext uri="{BB962C8B-B14F-4D97-AF65-F5344CB8AC3E}">
        <p14:creationId xmlns:p14="http://schemas.microsoft.com/office/powerpoint/2010/main" val="216643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令和</a:t>
            </a:r>
            <a:r>
              <a:rPr kumimoji="1" lang="ja-JP" altLang="en-US" dirty="0">
                <a:latin typeface="メイリオ" panose="020B0604030504040204" pitchFamily="50" charset="-128"/>
                <a:ea typeface="メイリオ" panose="020B0604030504040204" pitchFamily="50" charset="-128"/>
              </a:rPr>
              <a:t>２年度より，小学校において新学習指導要領が全面実施され，小学校高学年に外国語科が導入されました。</a:t>
            </a:r>
            <a:r>
              <a:rPr kumimoji="1" lang="ja-JP" altLang="en-US" dirty="0" smtClean="0">
                <a:latin typeface="メイリオ" panose="020B0604030504040204" pitchFamily="50" charset="-128"/>
                <a:ea typeface="メイリオ" panose="020B0604030504040204" pitchFamily="50" charset="-128"/>
              </a:rPr>
              <a:t>外国語科は，「</a:t>
            </a:r>
            <a:r>
              <a:rPr kumimoji="1" lang="ja-JP" altLang="en-US" dirty="0">
                <a:latin typeface="メイリオ" panose="020B0604030504040204" pitchFamily="50" charset="-128"/>
                <a:ea typeface="メイリオ" panose="020B0604030504040204" pitchFamily="50" charset="-128"/>
              </a:rPr>
              <a:t>聞くこと</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話す</a:t>
            </a:r>
            <a:r>
              <a:rPr kumimoji="1" lang="ja-JP" altLang="en-US" dirty="0" smtClean="0">
                <a:latin typeface="メイリオ" panose="020B0604030504040204" pitchFamily="50" charset="-128"/>
                <a:ea typeface="メイリオ" panose="020B0604030504040204" pitchFamily="50" charset="-128"/>
              </a:rPr>
              <a:t>こと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やり取り</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」，「話すこと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発表</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読む</a:t>
            </a:r>
            <a:r>
              <a:rPr kumimoji="1" lang="ja-JP" altLang="en-US" dirty="0" smtClean="0">
                <a:latin typeface="メイリオ" panose="020B0604030504040204" pitchFamily="50" charset="-128"/>
                <a:ea typeface="メイリオ" panose="020B0604030504040204" pitchFamily="50" charset="-128"/>
              </a:rPr>
              <a:t>こと」，「</a:t>
            </a:r>
            <a:r>
              <a:rPr kumimoji="1" lang="ja-JP" altLang="en-US" dirty="0">
                <a:latin typeface="メイリオ" panose="020B0604030504040204" pitchFamily="50" charset="-128"/>
                <a:ea typeface="メイリオ" panose="020B0604030504040204" pitchFamily="50" charset="-128"/>
              </a:rPr>
              <a:t>書くこと</a:t>
            </a:r>
            <a:r>
              <a:rPr kumimoji="1" lang="ja-JP" altLang="en-US" dirty="0" smtClean="0">
                <a:latin typeface="メイリオ" panose="020B0604030504040204" pitchFamily="50" charset="-128"/>
                <a:ea typeface="メイリオ" panose="020B0604030504040204" pitchFamily="50" charset="-128"/>
              </a:rPr>
              <a:t>」五つ領域で目標が設定されています。</a:t>
            </a:r>
            <a:endParaRPr kumimoji="1" lang="en-US" altLang="ja-JP"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その中でも特に「</a:t>
            </a:r>
            <a:r>
              <a:rPr kumimoji="1" lang="ja-JP" altLang="en-US" dirty="0">
                <a:latin typeface="メイリオ" panose="020B0604030504040204" pitchFamily="50" charset="-128"/>
                <a:ea typeface="メイリオ" panose="020B0604030504040204" pitchFamily="50" charset="-128"/>
              </a:rPr>
              <a:t>読むこと</a:t>
            </a:r>
            <a:r>
              <a:rPr kumimoji="1" lang="ja-JP" altLang="en-US" dirty="0" smtClean="0">
                <a:latin typeface="メイリオ" panose="020B0604030504040204" pitchFamily="50" charset="-128"/>
                <a:ea typeface="メイリオ" panose="020B0604030504040204" pitchFamily="50" charset="-128"/>
              </a:rPr>
              <a:t>」及び「</a:t>
            </a:r>
            <a:r>
              <a:rPr kumimoji="1" lang="ja-JP" altLang="en-US" dirty="0">
                <a:latin typeface="メイリオ" panose="020B0604030504040204" pitchFamily="50" charset="-128"/>
                <a:ea typeface="メイリオ" panose="020B0604030504040204" pitchFamily="50" charset="-128"/>
              </a:rPr>
              <a:t>書くこと</a:t>
            </a:r>
            <a:r>
              <a:rPr kumimoji="1" lang="ja-JP" altLang="en-US" dirty="0" smtClean="0">
                <a:latin typeface="メイリオ" panose="020B0604030504040204" pitchFamily="50" charset="-128"/>
                <a:ea typeface="メイリオ" panose="020B0604030504040204" pitchFamily="50" charset="-128"/>
              </a:rPr>
              <a:t>」についての指導</a:t>
            </a:r>
            <a:r>
              <a:rPr kumimoji="1" lang="ja-JP" altLang="en-US" dirty="0">
                <a:latin typeface="メイリオ" panose="020B0604030504040204" pitchFamily="50" charset="-128"/>
                <a:ea typeface="メイリオ" panose="020B0604030504040204" pitchFamily="50" charset="-128"/>
              </a:rPr>
              <a:t>をどのように行えばよいのか</a:t>
            </a:r>
            <a:r>
              <a:rPr kumimoji="1" lang="ja-JP" altLang="en-US" dirty="0" smtClean="0">
                <a:latin typeface="メイリオ" panose="020B0604030504040204" pitchFamily="50" charset="-128"/>
                <a:ea typeface="メイリオ" panose="020B0604030504040204" pitchFamily="50" charset="-128"/>
              </a:rPr>
              <a:t>，悩んでおられる先生方も少なくないのではないでしょうか。そこで，「読むこと」の指導について，交流したいと思います。</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日頃</a:t>
            </a:r>
            <a:r>
              <a:rPr kumimoji="1" lang="ja-JP" altLang="en-US" dirty="0">
                <a:latin typeface="メイリオ" panose="020B0604030504040204" pitchFamily="50" charset="-128"/>
                <a:ea typeface="メイリオ" panose="020B0604030504040204" pitchFamily="50" charset="-128"/>
              </a:rPr>
              <a:t>の授業の中で，「読むこと」の指導をどのように行っていらっしゃいますか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個人→ペア→全体交流</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a:t>
            </a:fld>
            <a:endParaRPr kumimoji="1" lang="ja-JP" altLang="en-US"/>
          </a:p>
        </p:txBody>
      </p:sp>
    </p:spTree>
    <p:extLst>
      <p:ext uri="{BB962C8B-B14F-4D97-AF65-F5344CB8AC3E}">
        <p14:creationId xmlns:p14="http://schemas.microsoft.com/office/powerpoint/2010/main" val="9246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メイリオ" panose="020B0604030504040204" pitchFamily="50" charset="-128"/>
                <a:ea typeface="メイリオ" panose="020B0604030504040204" pitchFamily="50" charset="-128"/>
              </a:rPr>
              <a:t>We </a:t>
            </a:r>
            <a:r>
              <a:rPr kumimoji="1" lang="en-US" altLang="ja-JP" dirty="0">
                <a:latin typeface="メイリオ" panose="020B0604030504040204" pitchFamily="50" charset="-128"/>
                <a:ea typeface="メイリオ" panose="020B0604030504040204" pitchFamily="50" charset="-128"/>
              </a:rPr>
              <a:t>Can</a:t>
            </a:r>
            <a:r>
              <a:rPr kumimoji="1" lang="en-US" altLang="ja-JP" dirty="0" smtClean="0">
                <a:latin typeface="メイリオ" panose="020B0604030504040204" pitchFamily="50" charset="-128"/>
                <a:ea typeface="メイリオ" panose="020B0604030504040204" pitchFamily="50" charset="-128"/>
              </a:rPr>
              <a:t>! 2 Unit 4 </a:t>
            </a:r>
            <a:r>
              <a:rPr kumimoji="1" lang="en-US" altLang="ja-JP" dirty="0">
                <a:latin typeface="メイリオ" panose="020B0604030504040204" pitchFamily="50" charset="-128"/>
                <a:ea typeface="メイリオ" panose="020B0604030504040204" pitchFamily="50" charset="-128"/>
              </a:rPr>
              <a:t>I like my town.</a:t>
            </a:r>
            <a:r>
              <a:rPr kumimoji="1" lang="ja-JP" altLang="en-US" dirty="0">
                <a:latin typeface="メイリオ" panose="020B0604030504040204" pitchFamily="50" charset="-128"/>
                <a:ea typeface="メイリオ" panose="020B0604030504040204" pitchFamily="50" charset="-128"/>
              </a:rPr>
              <a:t>の単元を取り上げます。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単元の目標，そして８時間目にあたる本時の目標をこのように設定することにします。目を</a:t>
            </a:r>
            <a:r>
              <a:rPr kumimoji="1" lang="ja-JP" altLang="en-US" dirty="0" smtClean="0">
                <a:latin typeface="メイリオ" panose="020B0604030504040204" pitchFamily="50" charset="-128"/>
                <a:ea typeface="メイリオ" panose="020B0604030504040204" pitchFamily="50" charset="-128"/>
              </a:rPr>
              <a:t>通してください。</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20</a:t>
            </a:fld>
            <a:endParaRPr kumimoji="1" lang="ja-JP" altLang="en-US"/>
          </a:p>
        </p:txBody>
      </p:sp>
    </p:spTree>
    <p:extLst>
      <p:ext uri="{BB962C8B-B14F-4D97-AF65-F5344CB8AC3E}">
        <p14:creationId xmlns:p14="http://schemas.microsoft.com/office/powerpoint/2010/main" val="251821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児童</a:t>
            </a:r>
            <a:r>
              <a:rPr kumimoji="1" lang="ja-JP" altLang="en-US" dirty="0">
                <a:latin typeface="メイリオ" panose="020B0604030504040204" pitchFamily="50" charset="-128"/>
                <a:ea typeface="メイリオ" panose="020B0604030504040204" pitchFamily="50" charset="-128"/>
              </a:rPr>
              <a:t>は本時までに，自分たちが住む地域に</a:t>
            </a:r>
            <a:r>
              <a:rPr kumimoji="1" lang="ja-JP" altLang="en-US" dirty="0" smtClean="0">
                <a:latin typeface="メイリオ" panose="020B0604030504040204" pitchFamily="50" charset="-128"/>
                <a:ea typeface="メイリオ" panose="020B0604030504040204" pitchFamily="50" charset="-128"/>
              </a:rPr>
              <a:t>ついてオリジナルミニポスター</a:t>
            </a:r>
            <a:r>
              <a:rPr kumimoji="1" lang="ja-JP" altLang="en-US" dirty="0">
                <a:latin typeface="メイリオ" panose="020B0604030504040204" pitchFamily="50" charset="-128"/>
                <a:ea typeface="メイリオ" panose="020B0604030504040204" pitchFamily="50" charset="-128"/>
              </a:rPr>
              <a:t>を作成しています。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本時では，児童一人一人が友達</a:t>
            </a:r>
            <a:r>
              <a:rPr kumimoji="1" lang="ja-JP" altLang="en-US" dirty="0" smtClean="0">
                <a:latin typeface="メイリオ" panose="020B0604030504040204" pitchFamily="50" charset="-128"/>
                <a:ea typeface="メイリオ" panose="020B0604030504040204" pitchFamily="50" charset="-128"/>
              </a:rPr>
              <a:t>のポスター</a:t>
            </a:r>
            <a:r>
              <a:rPr kumimoji="1" lang="ja-JP" altLang="en-US" dirty="0">
                <a:latin typeface="メイリオ" panose="020B0604030504040204" pitchFamily="50" charset="-128"/>
                <a:ea typeface="メイリオ" panose="020B0604030504040204" pitchFamily="50" charset="-128"/>
              </a:rPr>
              <a:t>を読む前に，全員</a:t>
            </a:r>
            <a:r>
              <a:rPr kumimoji="1" lang="ja-JP" altLang="en-US" dirty="0" smtClean="0">
                <a:latin typeface="メイリオ" panose="020B0604030504040204" pitchFamily="50" charset="-128"/>
                <a:ea typeface="メイリオ" panose="020B0604030504040204" pitchFamily="50" charset="-128"/>
              </a:rPr>
              <a:t>でポスター</a:t>
            </a:r>
            <a:r>
              <a:rPr kumimoji="1" lang="ja-JP" altLang="en-US" dirty="0">
                <a:latin typeface="メイリオ" panose="020B0604030504040204" pitchFamily="50" charset="-128"/>
                <a:ea typeface="メイリオ" panose="020B0604030504040204" pitchFamily="50" charset="-128"/>
              </a:rPr>
              <a:t>を読む活動を設定しています。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この活動を先生役と児童役に分かれて体験してみましょう</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デモンストレーション</a:t>
            </a:r>
            <a:r>
              <a:rPr kumimoji="1" lang="en-US" altLang="ja-JP" dirty="0">
                <a:latin typeface="メイリオ" panose="020B0604030504040204" pitchFamily="50" charset="-128"/>
                <a:ea typeface="メイリオ" panose="020B0604030504040204" pitchFamily="50" charset="-128"/>
              </a:rPr>
              <a:t>】</a:t>
            </a:r>
          </a:p>
          <a:p>
            <a:r>
              <a:rPr kumimoji="1" lang="ja-JP" altLang="en-US" dirty="0" smtClean="0">
                <a:latin typeface="メイリオ" panose="020B0604030504040204" pitchFamily="50" charset="-128"/>
                <a:ea typeface="メイリオ" panose="020B0604030504040204" pitchFamily="50" charset="-128"/>
              </a:rPr>
              <a:t>①ポスター</a:t>
            </a:r>
            <a:r>
              <a:rPr kumimoji="1" lang="ja-JP" altLang="en-US" dirty="0">
                <a:latin typeface="メイリオ" panose="020B0604030504040204" pitchFamily="50" charset="-128"/>
                <a:ea typeface="メイリオ" panose="020B0604030504040204" pitchFamily="50" charset="-128"/>
              </a:rPr>
              <a:t>から，指導者が言う語を探す</a:t>
            </a:r>
            <a:r>
              <a:rPr kumimoji="1" lang="ja-JP" altLang="en-US" dirty="0" smtClean="0">
                <a:latin typeface="メイリオ" panose="020B0604030504040204" pitchFamily="50" charset="-128"/>
                <a:ea typeface="メイリオ" panose="020B0604030504040204" pitchFamily="50" charset="-128"/>
              </a:rPr>
              <a:t>活動</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 先生役</a:t>
            </a:r>
            <a:r>
              <a:rPr kumimoji="1" lang="ja-JP" altLang="en-US" dirty="0">
                <a:latin typeface="メイリオ" panose="020B0604030504040204" pitchFamily="50" charset="-128"/>
                <a:ea typeface="メイリオ" panose="020B0604030504040204" pitchFamily="50" charset="-128"/>
              </a:rPr>
              <a:t>の方は，例のように</a:t>
            </a:r>
            <a:r>
              <a:rPr kumimoji="1" lang="ja-JP" altLang="en-US" dirty="0" smtClean="0">
                <a:latin typeface="メイリオ" panose="020B0604030504040204" pitchFamily="50" charset="-128"/>
                <a:ea typeface="メイリオ" panose="020B0604030504040204" pitchFamily="50" charset="-128"/>
              </a:rPr>
              <a:t>，ポスター</a:t>
            </a:r>
            <a:r>
              <a:rPr kumimoji="1" lang="ja-JP" altLang="en-US" dirty="0">
                <a:latin typeface="メイリオ" panose="020B0604030504040204" pitchFamily="50" charset="-128"/>
                <a:ea typeface="メイリオ" panose="020B0604030504040204" pitchFamily="50" charset="-128"/>
              </a:rPr>
              <a:t>で使われている語を児童に探させてください。児童役の方は，言われた語を探してください。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②指導者の後に続いて，英文を読む</a:t>
            </a:r>
            <a:r>
              <a:rPr kumimoji="1" lang="ja-JP" altLang="en-US" dirty="0" smtClean="0">
                <a:latin typeface="メイリオ" panose="020B0604030504040204" pitchFamily="50" charset="-128"/>
                <a:ea typeface="メイリオ" panose="020B0604030504040204" pitchFamily="50" charset="-128"/>
              </a:rPr>
              <a:t>活動</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 先生役</a:t>
            </a:r>
            <a:r>
              <a:rPr kumimoji="1" lang="ja-JP" altLang="en-US" dirty="0">
                <a:latin typeface="メイリオ" panose="020B0604030504040204" pitchFamily="50" charset="-128"/>
                <a:ea typeface="メイリオ" panose="020B0604030504040204" pitchFamily="50" charset="-128"/>
              </a:rPr>
              <a:t>の方は</a:t>
            </a:r>
            <a:r>
              <a:rPr kumimoji="1" lang="ja-JP" altLang="en-US" dirty="0" smtClean="0">
                <a:latin typeface="メイリオ" panose="020B0604030504040204" pitchFamily="50" charset="-128"/>
                <a:ea typeface="メイリオ" panose="020B0604030504040204" pitchFamily="50" charset="-128"/>
              </a:rPr>
              <a:t>，ポスター</a:t>
            </a:r>
            <a:r>
              <a:rPr kumimoji="1" lang="ja-JP" altLang="en-US" dirty="0">
                <a:latin typeface="メイリオ" panose="020B0604030504040204" pitchFamily="50" charset="-128"/>
                <a:ea typeface="メイリオ" panose="020B0604030504040204" pitchFamily="50" charset="-128"/>
              </a:rPr>
              <a:t>に書かれている英文を読み，児童役の方は，後に続いて読んでください。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baseline="0" dirty="0">
                <a:latin typeface="メイリオ" panose="020B0604030504040204" pitchFamily="50" charset="-128"/>
                <a:ea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この</a:t>
            </a:r>
            <a:r>
              <a:rPr kumimoji="1" lang="ja-JP" altLang="en-US" dirty="0">
                <a:latin typeface="メイリオ" panose="020B0604030504040204" pitchFamily="50" charset="-128"/>
                <a:ea typeface="メイリオ" panose="020B0604030504040204" pitchFamily="50" charset="-128"/>
              </a:rPr>
              <a:t>際，児童には指で英文を追うように読ませると，文字と音声を一致させることもできます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21</a:t>
            </a:fld>
            <a:endParaRPr kumimoji="1" lang="ja-JP" altLang="en-US"/>
          </a:p>
        </p:txBody>
      </p:sp>
    </p:spTree>
    <p:extLst>
      <p:ext uri="{BB962C8B-B14F-4D97-AF65-F5344CB8AC3E}">
        <p14:creationId xmlns:p14="http://schemas.microsoft.com/office/powerpoint/2010/main" val="228356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デモンストレーション</a:t>
            </a:r>
            <a:r>
              <a:rPr kumimoji="1" lang="en-US" altLang="ja-JP" dirty="0">
                <a:latin typeface="メイリオ" panose="020B0604030504040204" pitchFamily="50" charset="-128"/>
                <a:ea typeface="メイリオ" panose="020B0604030504040204" pitchFamily="50" charset="-128"/>
              </a:rPr>
              <a:t>】</a:t>
            </a:r>
          </a:p>
          <a:p>
            <a:r>
              <a:rPr kumimoji="1" lang="ja-JP" altLang="en-US" dirty="0">
                <a:latin typeface="メイリオ" panose="020B0604030504040204" pitchFamily="50" charset="-128"/>
                <a:ea typeface="メイリオ" panose="020B0604030504040204" pitchFamily="50" charset="-128"/>
              </a:rPr>
              <a:t>③書かれた内容について児童とやり取りする</a:t>
            </a:r>
            <a:r>
              <a:rPr kumimoji="1" lang="ja-JP" altLang="en-US" dirty="0" smtClean="0">
                <a:latin typeface="メイリオ" panose="020B0604030504040204" pitchFamily="50" charset="-128"/>
                <a:ea typeface="メイリオ" panose="020B0604030504040204" pitchFamily="50" charset="-128"/>
              </a:rPr>
              <a:t>活動</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baseline="0" dirty="0" smtClean="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先生役</a:t>
            </a:r>
            <a:r>
              <a:rPr kumimoji="1" lang="ja-JP" altLang="en-US" dirty="0">
                <a:latin typeface="メイリオ" panose="020B0604030504040204" pitchFamily="50" charset="-128"/>
                <a:ea typeface="メイリオ" panose="020B0604030504040204" pitchFamily="50" charset="-128"/>
              </a:rPr>
              <a:t>の方は，例の</a:t>
            </a:r>
            <a:r>
              <a:rPr kumimoji="1" lang="ja-JP" altLang="en-US" dirty="0" smtClean="0">
                <a:latin typeface="メイリオ" panose="020B0604030504040204" pitchFamily="50" charset="-128"/>
                <a:ea typeface="メイリオ" panose="020B0604030504040204" pitchFamily="50" charset="-128"/>
              </a:rPr>
              <a:t>ように</a:t>
            </a:r>
            <a:r>
              <a:rPr kumimoji="1" lang="ja-JP" altLang="en-US" dirty="0">
                <a:latin typeface="メイリオ" panose="020B0604030504040204" pitchFamily="50" charset="-128"/>
                <a:ea typeface="メイリオ" panose="020B0604030504040204" pitchFamily="50" charset="-128"/>
              </a:rPr>
              <a:t>，書かれた内容について質問するなどして，児童とやり取りを行ってみてください。児童役の方は，その質問に答えてみてください</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22</a:t>
            </a:fld>
            <a:endParaRPr kumimoji="1" lang="ja-JP" altLang="en-US"/>
          </a:p>
        </p:txBody>
      </p:sp>
    </p:spTree>
    <p:extLst>
      <p:ext uri="{BB962C8B-B14F-4D97-AF65-F5344CB8AC3E}">
        <p14:creationId xmlns:p14="http://schemas.microsoft.com/office/powerpoint/2010/main" val="3384339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メイリオ" panose="020B0604030504040204" pitchFamily="50" charset="-128"/>
                <a:ea typeface="メイリオ" panose="020B0604030504040204" pitchFamily="50" charset="-128"/>
              </a:rPr>
              <a:t>④書かれた内容から，分かったことを書きとめる</a:t>
            </a:r>
            <a:r>
              <a:rPr kumimoji="1" lang="ja-JP" altLang="en-US" dirty="0" smtClean="0">
                <a:latin typeface="メイリオ" panose="020B0604030504040204" pitchFamily="50" charset="-128"/>
                <a:ea typeface="メイリオ" panose="020B0604030504040204" pitchFamily="50" charset="-128"/>
              </a:rPr>
              <a:t>活動</a:t>
            </a:r>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この</a:t>
            </a:r>
            <a:r>
              <a:rPr kumimoji="1" lang="ja-JP" altLang="en-US" dirty="0">
                <a:latin typeface="メイリオ" panose="020B0604030504040204" pitchFamily="50" charset="-128"/>
                <a:ea typeface="メイリオ" panose="020B0604030504040204" pitchFamily="50" charset="-128"/>
              </a:rPr>
              <a:t>ような活動を行った後に，児童一人一人に，友達のオリジナルミニポスターを渡し</a:t>
            </a:r>
            <a:r>
              <a:rPr kumimoji="1" lang="ja-JP" altLang="en-US" dirty="0" smtClean="0">
                <a:latin typeface="メイリオ" panose="020B0604030504040204" pitchFamily="50" charset="-128"/>
                <a:ea typeface="メイリオ" panose="020B0604030504040204" pitchFamily="50" charset="-128"/>
              </a:rPr>
              <a:t>，読んで</a:t>
            </a:r>
            <a:r>
              <a:rPr kumimoji="1" lang="ja-JP" altLang="en-US" dirty="0">
                <a:latin typeface="メイリオ" panose="020B0604030504040204" pitchFamily="50" charset="-128"/>
                <a:ea typeface="メイリオ" panose="020B0604030504040204" pitchFamily="50" charset="-128"/>
              </a:rPr>
              <a:t>分かったこと</a:t>
            </a:r>
            <a:r>
              <a:rPr kumimoji="1" lang="ja-JP" altLang="en-US" dirty="0" smtClean="0">
                <a:latin typeface="メイリオ" panose="020B0604030504040204" pitchFamily="50" charset="-128"/>
                <a:ea typeface="メイリオ" panose="020B0604030504040204" pitchFamily="50" charset="-128"/>
              </a:rPr>
              <a:t>をワークシートに書き</a:t>
            </a:r>
            <a:r>
              <a:rPr kumimoji="1" lang="ja-JP" altLang="en-US" dirty="0">
                <a:latin typeface="メイリオ" panose="020B0604030504040204" pitchFamily="50" charset="-128"/>
                <a:ea typeface="メイリオ" panose="020B0604030504040204" pitchFamily="50" charset="-128"/>
              </a:rPr>
              <a:t>とめさせます。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ここで，左側のオリジナルミニポスターに着目してください。英語が表す内容と関連した絵や写真などが付記されて</a:t>
            </a:r>
            <a:r>
              <a:rPr kumimoji="1" lang="ja-JP" altLang="en-US" dirty="0" smtClean="0">
                <a:latin typeface="メイリオ" panose="020B0604030504040204" pitchFamily="50" charset="-128"/>
                <a:ea typeface="メイリオ" panose="020B0604030504040204" pitchFamily="50" charset="-128"/>
              </a:rPr>
              <a:t>います。</a:t>
            </a:r>
            <a:r>
              <a:rPr kumimoji="1" lang="ja-JP" altLang="en-US" dirty="0">
                <a:latin typeface="メイリオ" panose="020B0604030504040204" pitchFamily="50" charset="-128"/>
                <a:ea typeface="メイリオ" panose="020B0604030504040204" pitchFamily="50" charset="-128"/>
              </a:rPr>
              <a:t>児童に読ませる際には，英語が表す内容と関連した絵や写真などを付記することが，理解の助けとなります</a:t>
            </a:r>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23</a:t>
            </a:fld>
            <a:endParaRPr kumimoji="1" lang="ja-JP" altLang="en-US"/>
          </a:p>
        </p:txBody>
      </p:sp>
    </p:spTree>
    <p:extLst>
      <p:ext uri="{BB962C8B-B14F-4D97-AF65-F5344CB8AC3E}">
        <p14:creationId xmlns:p14="http://schemas.microsoft.com/office/powerpoint/2010/main" val="2189995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最後</a:t>
            </a:r>
            <a:r>
              <a:rPr kumimoji="1" lang="ja-JP" altLang="en-US" dirty="0">
                <a:latin typeface="メイリオ" panose="020B0604030504040204" pitchFamily="50" charset="-128"/>
                <a:ea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rPr>
              <a:t>「まとめ</a:t>
            </a:r>
            <a:r>
              <a:rPr kumimoji="1" lang="ja-JP" altLang="en-US" dirty="0">
                <a:latin typeface="メイリオ" panose="020B0604030504040204" pitchFamily="50" charset="-128"/>
                <a:ea typeface="メイリオ" panose="020B0604030504040204" pitchFamily="50" charset="-128"/>
              </a:rPr>
              <a:t>・演習」です</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24</a:t>
            </a:fld>
            <a:endParaRPr kumimoji="1" lang="ja-JP" altLang="en-US"/>
          </a:p>
        </p:txBody>
      </p:sp>
    </p:spTree>
    <p:extLst>
      <p:ext uri="{BB962C8B-B14F-4D97-AF65-F5344CB8AC3E}">
        <p14:creationId xmlns:p14="http://schemas.microsoft.com/office/powerpoint/2010/main" val="1515168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読むこと」の指導にあたっては，次のようなことに留意する必要があります。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○「英語の文字には，名称と音がある。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「児童の学習の段階に応じて，語の中で用いられる場合の文字が示す音の読み方を指導することとする。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○「理解</a:t>
            </a:r>
            <a:r>
              <a:rPr kumimoji="1" lang="ja-JP" altLang="en-US" dirty="0">
                <a:latin typeface="メイリオ" panose="020B0604030504040204" pitchFamily="50" charset="-128"/>
                <a:ea typeface="メイリオ" panose="020B0604030504040204" pitchFamily="50" charset="-128"/>
              </a:rPr>
              <a:t>の助けとなるよう，その英語が表す内容と関連した絵や写真などを付記することも必要である。</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「その前段階として，読ませる語句や表現に音声で十分に慣れ親しませることは必須である。</a:t>
            </a:r>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25</a:t>
            </a:fld>
            <a:endParaRPr kumimoji="1" lang="ja-JP" altLang="en-US"/>
          </a:p>
        </p:txBody>
      </p:sp>
    </p:spTree>
    <p:extLst>
      <p:ext uri="{BB962C8B-B14F-4D97-AF65-F5344CB8AC3E}">
        <p14:creationId xmlns:p14="http://schemas.microsoft.com/office/powerpoint/2010/main" val="278412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学校や先生方の実態に応じて，演習を行う</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最後</a:t>
            </a:r>
            <a:r>
              <a:rPr kumimoji="1" lang="ja-JP" altLang="en-US" dirty="0">
                <a:latin typeface="メイリオ" panose="020B0604030504040204" pitchFamily="50" charset="-128"/>
                <a:ea typeface="メイリオ" panose="020B0604030504040204" pitchFamily="50" charset="-128"/>
              </a:rPr>
              <a:t>に，演習に取り組んでみましょう。この演習の目的は，先生方に「読むこと」の具体的な言語活動を設定していただくことです。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①教科書の中から，単元を選ぶ</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②単元目標を決定する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③単元で扱う言語材料を確認する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④目指す児童の具体の姿を考える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⑤「読むこと」の言語活動を設定</a:t>
            </a:r>
            <a:r>
              <a:rPr kumimoji="1" lang="ja-JP" altLang="en-US" dirty="0" smtClean="0">
                <a:latin typeface="メイリオ" panose="020B0604030504040204" pitchFamily="50" charset="-128"/>
                <a:ea typeface="メイリオ" panose="020B0604030504040204" pitchFamily="50" charset="-128"/>
              </a:rPr>
              <a:t>する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26</a:t>
            </a:fld>
            <a:endParaRPr kumimoji="1" lang="ja-JP" altLang="en-US"/>
          </a:p>
        </p:txBody>
      </p:sp>
    </p:spTree>
    <p:extLst>
      <p:ext uri="{BB962C8B-B14F-4D97-AF65-F5344CB8AC3E}">
        <p14:creationId xmlns:p14="http://schemas.microsoft.com/office/powerpoint/2010/main" val="620978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学校や先生方の実態に応じて，動画を視聴</a:t>
            </a:r>
            <a:endParaRPr kumimoji="1" lang="en-US" altLang="ja-JP" dirty="0" smtClean="0">
              <a:latin typeface="メイリオ" panose="020B0604030504040204" pitchFamily="50" charset="-128"/>
              <a:ea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rPr>
              <a:t>文部科学省の</a:t>
            </a:r>
            <a:r>
              <a:rPr kumimoji="1" lang="en-US" altLang="ja-JP" dirty="0" err="1" smtClean="0">
                <a:latin typeface="メイリオ" panose="020B0604030504040204" pitchFamily="50" charset="-128"/>
                <a:ea typeface="メイリオ" panose="020B0604030504040204" pitchFamily="50" charset="-128"/>
              </a:rPr>
              <a:t>MEXTchannel</a:t>
            </a:r>
            <a:r>
              <a:rPr kumimoji="1" lang="ja-JP" altLang="en-US" dirty="0" smtClean="0">
                <a:latin typeface="メイリオ" panose="020B0604030504040204" pitchFamily="50" charset="-128"/>
                <a:ea typeface="メイリオ" panose="020B0604030504040204" pitchFamily="50" charset="-128"/>
              </a:rPr>
              <a:t>にも，多数の動画が配信されています。今後の指導の参考として</a:t>
            </a:r>
            <a:r>
              <a:rPr kumimoji="1" lang="ja-JP" altLang="en-US" smtClean="0">
                <a:latin typeface="メイリオ" panose="020B0604030504040204" pitchFamily="50" charset="-128"/>
                <a:ea typeface="メイリオ" panose="020B0604030504040204" pitchFamily="50" charset="-128"/>
              </a:rPr>
              <a:t>ください</a:t>
            </a:r>
            <a:r>
              <a:rPr kumimoji="1" lang="ja-JP" altLang="en-US"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27</a:t>
            </a:fld>
            <a:endParaRPr kumimoji="1" lang="ja-JP" altLang="en-US"/>
          </a:p>
        </p:txBody>
      </p:sp>
    </p:spTree>
    <p:extLst>
      <p:ext uri="{BB962C8B-B14F-4D97-AF65-F5344CB8AC3E}">
        <p14:creationId xmlns:p14="http://schemas.microsoft.com/office/powerpoint/2010/main" val="96298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今日の研修はこのような流れで行います。★</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3</a:t>
            </a:fld>
            <a:endParaRPr kumimoji="1" lang="ja-JP" altLang="en-US"/>
          </a:p>
        </p:txBody>
      </p:sp>
    </p:spTree>
    <p:extLst>
      <p:ext uri="{BB962C8B-B14F-4D97-AF65-F5344CB8AC3E}">
        <p14:creationId xmlns:p14="http://schemas.microsoft.com/office/powerpoint/2010/main" val="336291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はじめ</a:t>
            </a:r>
            <a:r>
              <a:rPr kumimoji="1" lang="ja-JP" altLang="en-US" dirty="0">
                <a:latin typeface="メイリオ" panose="020B0604030504040204" pitchFamily="50" charset="-128"/>
                <a:ea typeface="メイリオ" panose="020B0604030504040204" pitchFamily="50" charset="-128"/>
              </a:rPr>
              <a:t>に</a:t>
            </a:r>
            <a:r>
              <a:rPr kumimoji="1" lang="ja-JP" altLang="en-US" dirty="0" smtClean="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読むこと」</a:t>
            </a:r>
            <a:r>
              <a:rPr kumimoji="1" lang="ja-JP" altLang="en-US" dirty="0" smtClean="0">
                <a:latin typeface="メイリオ" panose="020B0604030504040204" pitchFamily="50" charset="-128"/>
                <a:ea typeface="メイリオ" panose="020B0604030504040204" pitchFamily="50" charset="-128"/>
              </a:rPr>
              <a:t>の領域の</a:t>
            </a:r>
            <a:r>
              <a:rPr kumimoji="1" lang="ja-JP" altLang="en-US" dirty="0" smtClean="0">
                <a:latin typeface="メイリオ" panose="020B0604030504040204" pitchFamily="50" charset="-128"/>
                <a:ea typeface="メイリオ" panose="020B0604030504040204" pitchFamily="50" charset="-128"/>
              </a:rPr>
              <a:t>目標を確認しましょう</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4</a:t>
            </a:fld>
            <a:endParaRPr kumimoji="1" lang="ja-JP" altLang="en-US"/>
          </a:p>
        </p:txBody>
      </p:sp>
    </p:spTree>
    <p:extLst>
      <p:ext uri="{BB962C8B-B14F-4D97-AF65-F5344CB8AC3E}">
        <p14:creationId xmlns:p14="http://schemas.microsoft.com/office/powerpoint/2010/main" val="37370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学習</a:t>
            </a:r>
            <a:r>
              <a:rPr kumimoji="1" lang="ja-JP" altLang="en-US" dirty="0">
                <a:latin typeface="メイリオ" panose="020B0604030504040204" pitchFamily="50" charset="-128"/>
                <a:ea typeface="メイリオ" panose="020B0604030504040204" pitchFamily="50" charset="-128"/>
              </a:rPr>
              <a:t>指導要領には，「読むこと」の領域の目標が</a:t>
            </a:r>
            <a:r>
              <a:rPr kumimoji="1" lang="ja-JP" altLang="en-US" dirty="0" smtClean="0">
                <a:latin typeface="メイリオ" panose="020B0604030504040204" pitchFamily="50" charset="-128"/>
                <a:ea typeface="メイリオ" panose="020B0604030504040204" pitchFamily="50" charset="-128"/>
              </a:rPr>
              <a:t>，二つ</a:t>
            </a:r>
            <a:r>
              <a:rPr kumimoji="1" lang="ja-JP" altLang="en-US" dirty="0">
                <a:latin typeface="メイリオ" panose="020B0604030504040204" pitchFamily="50" charset="-128"/>
                <a:ea typeface="メイリオ" panose="020B0604030504040204" pitchFamily="50" charset="-128"/>
              </a:rPr>
              <a:t>示されています。目を通してください。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高学年に導入された「読むこと」は，慣れ親しませる段階であることに留意しなければなりません</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5</a:t>
            </a:fld>
            <a:endParaRPr kumimoji="1" lang="ja-JP" altLang="en-US"/>
          </a:p>
        </p:txBody>
      </p:sp>
    </p:spTree>
    <p:extLst>
      <p:ext uri="{BB962C8B-B14F-4D97-AF65-F5344CB8AC3E}">
        <p14:creationId xmlns:p14="http://schemas.microsoft.com/office/powerpoint/2010/main" val="244762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メイリオ" panose="020B0604030504040204" pitchFamily="50" charset="-128"/>
                <a:ea typeface="メイリオ" panose="020B0604030504040204" pitchFamily="50" charset="-128"/>
              </a:rPr>
              <a:t>ア</a:t>
            </a:r>
            <a:r>
              <a:rPr kumimoji="1" lang="ja-JP" altLang="en-US" dirty="0">
                <a:latin typeface="メイリオ" panose="020B0604030504040204" pitchFamily="50" charset="-128"/>
                <a:ea typeface="メイリオ" panose="020B0604030504040204" pitchFamily="50" charset="-128"/>
              </a:rPr>
              <a:t>の目標には，「活字体で書かれた文字を識別し，その読み方を発音することができるようにする。」とあります。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ここで，「文字の読み方」には，文字の“名称の読み方”と，“</a:t>
            </a:r>
            <a:r>
              <a:rPr kumimoji="1" lang="ja-JP" altLang="en-US" dirty="0" smtClean="0">
                <a:latin typeface="メイリオ" panose="020B0604030504040204" pitchFamily="50" charset="-128"/>
                <a:ea typeface="メイリオ" panose="020B0604030504040204" pitchFamily="50" charset="-128"/>
              </a:rPr>
              <a:t>文字がもって</a:t>
            </a:r>
            <a:r>
              <a:rPr kumimoji="1" lang="ja-JP" altLang="en-US" dirty="0">
                <a:latin typeface="メイリオ" panose="020B0604030504040204" pitchFamily="50" charset="-128"/>
                <a:ea typeface="メイリオ" panose="020B0604030504040204" pitchFamily="50" charset="-128"/>
              </a:rPr>
              <a:t>いる音（おん）”が</a:t>
            </a:r>
            <a:r>
              <a:rPr kumimoji="1" lang="ja-JP" altLang="en-US" dirty="0" smtClean="0">
                <a:latin typeface="メイリオ" panose="020B0604030504040204" pitchFamily="50" charset="-128"/>
                <a:ea typeface="メイリオ" panose="020B0604030504040204" pitchFamily="50" charset="-128"/>
              </a:rPr>
              <a:t>あると</a:t>
            </a:r>
            <a:r>
              <a:rPr kumimoji="1" lang="ja-JP" altLang="en-US" dirty="0">
                <a:latin typeface="メイリオ" panose="020B0604030504040204" pitchFamily="50" charset="-128"/>
                <a:ea typeface="メイリオ" panose="020B0604030504040204" pitchFamily="50" charset="-128"/>
              </a:rPr>
              <a:t>いうことを確認しましょう。</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このアルファベットの名称は何でしょうか。みなさんで言ってみましょう。そうですね。</a:t>
            </a:r>
            <a:r>
              <a:rPr kumimoji="1" lang="en-US" altLang="ja-JP" dirty="0">
                <a:latin typeface="メイリオ" panose="020B0604030504040204" pitchFamily="50" charset="-128"/>
                <a:ea typeface="メイリオ" panose="020B0604030504040204" pitchFamily="50" charset="-128"/>
              </a:rPr>
              <a:t>/</a:t>
            </a:r>
            <a:r>
              <a:rPr kumimoji="1" lang="en-US" altLang="ja-JP" dirty="0" err="1">
                <a:latin typeface="メイリオ" panose="020B0604030504040204" pitchFamily="50" charset="-128"/>
                <a:ea typeface="メイリオ" panose="020B0604030504040204" pitchFamily="50" charset="-128"/>
              </a:rPr>
              <a:t>ei</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です。</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この絵は何を表していますか。また，みなさんで言ってみましょう。</a:t>
            </a: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æpl</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ですね。この「</a:t>
            </a:r>
            <a:r>
              <a:rPr lang="en-US" altLang="ja-JP" dirty="0">
                <a:latin typeface="メイリオ" panose="020B0604030504040204" pitchFamily="50" charset="-128"/>
                <a:ea typeface="メイリオ" panose="020B0604030504040204" pitchFamily="50" charset="-128"/>
              </a:rPr>
              <a:t>Aa</a:t>
            </a:r>
            <a:r>
              <a:rPr lang="ja-JP" altLang="en-US" dirty="0">
                <a:latin typeface="メイリオ" panose="020B0604030504040204" pitchFamily="50" charset="-128"/>
                <a:ea typeface="メイリオ" panose="020B0604030504040204" pitchFamily="50" charset="-128"/>
              </a:rPr>
              <a:t>」というアルファベットは，</a:t>
            </a:r>
            <a:r>
              <a:rPr kumimoji="1" lang="ja-JP" altLang="en-US" dirty="0">
                <a:latin typeface="メイリオ" panose="020B0604030504040204" pitchFamily="50" charset="-128"/>
                <a:ea typeface="メイリオ" panose="020B0604030504040204" pitchFamily="50" charset="-128"/>
              </a:rPr>
              <a:t>語の中では</a:t>
            </a:r>
            <a:r>
              <a:rPr lang="en-US" altLang="ja-JP" dirty="0">
                <a:latin typeface="メイリオ" panose="020B0604030504040204" pitchFamily="50" charset="-128"/>
                <a:ea typeface="メイリオ" panose="020B0604030504040204" pitchFamily="50" charset="-128"/>
              </a:rPr>
              <a:t>/æ/</a:t>
            </a:r>
            <a:r>
              <a:rPr kumimoji="1" lang="ja-JP" altLang="en-US" dirty="0">
                <a:latin typeface="メイリオ" panose="020B0604030504040204" pitchFamily="50" charset="-128"/>
                <a:ea typeface="メイリオ" panose="020B0604030504040204" pitchFamily="50" charset="-128"/>
              </a:rPr>
              <a:t>という音（おん</a:t>
            </a:r>
            <a:r>
              <a:rPr kumimoji="1" lang="ja-JP" altLang="en-US" dirty="0" smtClean="0">
                <a:latin typeface="メイリオ" panose="020B0604030504040204" pitchFamily="50" charset="-128"/>
                <a:ea typeface="メイリオ" panose="020B0604030504040204" pitchFamily="50" charset="-128"/>
              </a:rPr>
              <a:t>）をもって</a:t>
            </a:r>
            <a:r>
              <a:rPr kumimoji="1" lang="ja-JP" altLang="en-US" dirty="0">
                <a:latin typeface="メイリオ" panose="020B0604030504040204" pitchFamily="50" charset="-128"/>
                <a:ea typeface="メイリオ" panose="020B0604030504040204" pitchFamily="50" charset="-128"/>
              </a:rPr>
              <a:t>います</a:t>
            </a:r>
            <a:r>
              <a:rPr kumimoji="1" lang="ja-JP" altLang="en-US"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6</a:t>
            </a:fld>
            <a:endParaRPr kumimoji="1" lang="ja-JP" altLang="en-US"/>
          </a:p>
        </p:txBody>
      </p:sp>
    </p:spTree>
    <p:extLst>
      <p:ext uri="{BB962C8B-B14F-4D97-AF65-F5344CB8AC3E}">
        <p14:creationId xmlns:p14="http://schemas.microsoft.com/office/powerpoint/2010/main" val="382782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この</a:t>
            </a:r>
            <a:r>
              <a:rPr kumimoji="1" lang="ja-JP" altLang="en-US" dirty="0">
                <a:latin typeface="Meiryo UI" panose="020B0604030504040204" pitchFamily="50" charset="-128"/>
                <a:ea typeface="Meiryo UI" panose="020B0604030504040204" pitchFamily="50" charset="-128"/>
              </a:rPr>
              <a:t>アの目標の「読み方」とは，音（おん）ではなく，文字の名称の読み方を指していることに留意しましょう</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7</a:t>
            </a:fld>
            <a:endParaRPr kumimoji="1" lang="ja-JP" altLang="en-US"/>
          </a:p>
        </p:txBody>
      </p:sp>
    </p:spTree>
    <p:extLst>
      <p:ext uri="{BB962C8B-B14F-4D97-AF65-F5344CB8AC3E}">
        <p14:creationId xmlns:p14="http://schemas.microsoft.com/office/powerpoint/2010/main" val="150891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eiryo UI" panose="020B0604030504040204" pitchFamily="50" charset="-128"/>
                <a:ea typeface="Meiryo UI" panose="020B0604030504040204" pitchFamily="50" charset="-128"/>
              </a:rPr>
              <a:t>　イ</a:t>
            </a:r>
            <a:r>
              <a:rPr kumimoji="1" lang="ja-JP" altLang="en-US" b="0" dirty="0">
                <a:latin typeface="Meiryo UI" panose="020B0604030504040204" pitchFamily="50" charset="-128"/>
                <a:ea typeface="Meiryo UI" panose="020B0604030504040204" pitchFamily="50" charset="-128"/>
              </a:rPr>
              <a:t>の目標は，このように示されて</a:t>
            </a:r>
            <a:r>
              <a:rPr kumimoji="1" lang="ja-JP" altLang="en-US" b="0" dirty="0" smtClean="0">
                <a:latin typeface="Meiryo UI" panose="020B0604030504040204" pitchFamily="50" charset="-128"/>
                <a:ea typeface="Meiryo UI" panose="020B0604030504040204" pitchFamily="50" charset="-128"/>
              </a:rPr>
              <a:t>います。</a:t>
            </a:r>
            <a:endParaRPr kumimoji="1" lang="en-US" altLang="ja-JP" b="0" dirty="0">
              <a:latin typeface="Meiryo UI" panose="020B0604030504040204" pitchFamily="50" charset="-128"/>
              <a:ea typeface="Meiryo UI" panose="020B0604030504040204" pitchFamily="50" charset="-128"/>
            </a:endParaRPr>
          </a:p>
          <a:p>
            <a:r>
              <a:rPr lang="ja-JP" altLang="en-US" sz="1200" b="0" dirty="0" smtClean="0">
                <a:solidFill>
                  <a:schemeClr val="tx1"/>
                </a:solidFill>
                <a:latin typeface="Meiryo UI" panose="020B0604030504040204" pitchFamily="50" charset="-128"/>
                <a:ea typeface="Meiryo UI" panose="020B0604030504040204" pitchFamily="50" charset="-128"/>
              </a:rPr>
              <a:t>　児童</a:t>
            </a:r>
            <a:r>
              <a:rPr lang="ja-JP" altLang="en-US" sz="1200" b="0" dirty="0">
                <a:solidFill>
                  <a:schemeClr val="tx1"/>
                </a:solidFill>
                <a:latin typeface="Meiryo UI" panose="020B0604030504040204" pitchFamily="50" charset="-128"/>
                <a:ea typeface="Meiryo UI" panose="020B0604030504040204" pitchFamily="50" charset="-128"/>
              </a:rPr>
              <a:t>が語句や表現の意味が分かるようになるためには，当然のことながらその語句や表現を発音する必要があります。文字の音の読み方は，そのための手掛かりとなります。したがって，</a:t>
            </a:r>
            <a:r>
              <a:rPr lang="ja-JP" altLang="en-US" sz="1200" b="0" dirty="0">
                <a:solidFill>
                  <a:srgbClr val="FF0000"/>
                </a:solidFill>
                <a:latin typeface="Meiryo UI" panose="020B0604030504040204" pitchFamily="50" charset="-128"/>
                <a:ea typeface="Meiryo UI" panose="020B0604030504040204" pitchFamily="50" charset="-128"/>
              </a:rPr>
              <a:t>ここで示された目標に関して指導する際には，児童の学習の段階に応じて，語の中で用いられる場合の文字が示す音（おん）の読み方を指導することになります。</a:t>
            </a:r>
            <a:endParaRPr lang="en-US" altLang="ja-JP" sz="1200" b="0" dirty="0">
              <a:solidFill>
                <a:srgbClr val="FF0000"/>
              </a:solidFill>
              <a:latin typeface="Meiryo UI" panose="020B0604030504040204" pitchFamily="50" charset="-128"/>
              <a:ea typeface="Meiryo UI" panose="020B0604030504040204" pitchFamily="50" charset="-128"/>
            </a:endParaRPr>
          </a:p>
          <a:p>
            <a:r>
              <a:rPr lang="ja-JP" altLang="en-US" sz="1200" b="0" dirty="0">
                <a:solidFill>
                  <a:srgbClr val="FF0000"/>
                </a:solidFill>
                <a:latin typeface="Meiryo UI" panose="020B0604030504040204" pitchFamily="50" charset="-128"/>
                <a:ea typeface="Meiryo UI" panose="020B0604030504040204" pitchFamily="50" charset="-128"/>
              </a:rPr>
              <a:t>　</a:t>
            </a:r>
            <a:r>
              <a:rPr lang="ja-JP" altLang="en-US" sz="1200" b="0" dirty="0" smtClean="0">
                <a:solidFill>
                  <a:srgbClr val="FF0000"/>
                </a:solidFill>
                <a:latin typeface="Meiryo UI" panose="020B0604030504040204" pitchFamily="50" charset="-128"/>
                <a:ea typeface="Meiryo UI" panose="020B0604030504040204" pitchFamily="50" charset="-128"/>
              </a:rPr>
              <a:t>文字</a:t>
            </a:r>
            <a:r>
              <a:rPr lang="ja-JP" altLang="en-US" sz="1200" b="0" dirty="0">
                <a:solidFill>
                  <a:srgbClr val="FF0000"/>
                </a:solidFill>
                <a:latin typeface="Meiryo UI" panose="020B0604030504040204" pitchFamily="50" charset="-128"/>
                <a:ea typeface="Meiryo UI" panose="020B0604030504040204" pitchFamily="50" charset="-128"/>
              </a:rPr>
              <a:t>の音（おん）の指導としては，「ジングル」がその１つです。</a:t>
            </a:r>
            <a:r>
              <a:rPr kumimoji="1" lang="ja-JP" altLang="en-US" dirty="0">
                <a:latin typeface="Meiryo UI" panose="020B0604030504040204" pitchFamily="50" charset="-128"/>
                <a:ea typeface="Meiryo UI" panose="020B0604030504040204" pitchFamily="50" charset="-128"/>
              </a:rPr>
              <a:t>文字の名称と音（おん）をリズムに乗って発音する活動</a:t>
            </a:r>
            <a:r>
              <a:rPr kumimoji="1" lang="ja-JP" altLang="en-US" dirty="0" smtClean="0">
                <a:latin typeface="Meiryo UI" panose="020B0604030504040204" pitchFamily="50" charset="-128"/>
                <a:ea typeface="Meiryo UI" panose="020B0604030504040204" pitchFamily="50" charset="-128"/>
              </a:rPr>
              <a:t>です。文部科学省が作成した </a:t>
            </a:r>
            <a:r>
              <a:rPr kumimoji="1" lang="en-US" altLang="ja-JP" dirty="0" smtClean="0">
                <a:latin typeface="Meiryo UI" panose="020B0604030504040204" pitchFamily="50" charset="-128"/>
                <a:ea typeface="Meiryo UI" panose="020B0604030504040204" pitchFamily="50" charset="-128"/>
              </a:rPr>
              <a:t>We Can!</a:t>
            </a:r>
            <a:r>
              <a:rPr kumimoji="1" lang="ja-JP" altLang="en-US" baseline="0"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デジタル教材には，４種類のジングルが</a:t>
            </a:r>
            <a:r>
              <a:rPr kumimoji="1" lang="ja-JP" altLang="en-US" dirty="0" smtClean="0">
                <a:latin typeface="Meiryo UI" panose="020B0604030504040204" pitchFamily="50" charset="-128"/>
                <a:ea typeface="Meiryo UI" panose="020B0604030504040204" pitchFamily="50" charset="-128"/>
              </a:rPr>
              <a:t>ありますので，御活用ください</a:t>
            </a:r>
            <a:r>
              <a:rPr kumimoji="1" lang="ja-JP" altLang="en-US" dirty="0" smtClean="0">
                <a:latin typeface="Meiryo UI" panose="020B0604030504040204" pitchFamily="50" charset="-128"/>
                <a:ea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8</a:t>
            </a:fld>
            <a:endParaRPr kumimoji="1" lang="ja-JP" altLang="en-US"/>
          </a:p>
        </p:txBody>
      </p:sp>
    </p:spTree>
    <p:extLst>
      <p:ext uri="{BB962C8B-B14F-4D97-AF65-F5344CB8AC3E}">
        <p14:creationId xmlns:p14="http://schemas.microsoft.com/office/powerpoint/2010/main" val="40104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次</a:t>
            </a:r>
            <a:r>
              <a:rPr kumimoji="1" lang="ja-JP" altLang="en-US" dirty="0">
                <a:latin typeface="Meiryo UI" panose="020B0604030504040204" pitchFamily="50" charset="-128"/>
                <a:ea typeface="Meiryo UI" panose="020B0604030504040204" pitchFamily="50" charset="-128"/>
              </a:rPr>
              <a:t>に</a:t>
            </a:r>
            <a:r>
              <a:rPr kumimoji="1" lang="ja-JP" altLang="en-US" dirty="0" smtClean="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読むこと」の具体的な言語活動例について見ていきましょう</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F5060A3C-9C24-41D0-B600-DA993292BDA9}" type="slidenum">
              <a:rPr kumimoji="1" lang="ja-JP" altLang="en-US" smtClean="0"/>
              <a:t>9</a:t>
            </a:fld>
            <a:endParaRPr kumimoji="1" lang="ja-JP" altLang="en-US"/>
          </a:p>
        </p:txBody>
      </p:sp>
    </p:spTree>
    <p:extLst>
      <p:ext uri="{BB962C8B-B14F-4D97-AF65-F5344CB8AC3E}">
        <p14:creationId xmlns:p14="http://schemas.microsoft.com/office/powerpoint/2010/main" val="36061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60442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6854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332990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57505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558754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66006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75997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22741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47859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73271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633E06-7A76-4258-96C3-18A7997AB44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229740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33E06-7A76-4258-96C3-18A7997AB44D}" type="datetimeFigureOut">
              <a:rPr kumimoji="1" lang="ja-JP" altLang="en-US" smtClean="0"/>
              <a:t>2021/3/26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26AC3-A5DB-461B-B117-36D675563B7E}" type="slidenum">
              <a:rPr kumimoji="1" lang="ja-JP" altLang="en-US" smtClean="0"/>
              <a:t>‹#›</a:t>
            </a:fld>
            <a:endParaRPr kumimoji="1" lang="ja-JP" altLang="en-US"/>
          </a:p>
        </p:txBody>
      </p:sp>
    </p:spTree>
    <p:extLst>
      <p:ext uri="{BB962C8B-B14F-4D97-AF65-F5344CB8AC3E}">
        <p14:creationId xmlns:p14="http://schemas.microsoft.com/office/powerpoint/2010/main" val="107234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5.emf"/><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692696"/>
            <a:ext cx="4176464" cy="650503"/>
          </a:xfrm>
        </p:spPr>
        <p:txBody>
          <a:bodyPr>
            <a:normAutofit/>
          </a:bodyPr>
          <a:lstStyle/>
          <a:p>
            <a:r>
              <a:rPr lang="ja-JP" altLang="en-US" sz="2000" dirty="0">
                <a:latin typeface="Meiryo UI" panose="020B0604030504040204" pitchFamily="50" charset="-128"/>
                <a:ea typeface="Meiryo UI" panose="020B0604030504040204" pitchFamily="50" charset="-128"/>
              </a:rPr>
              <a:t>小学校</a:t>
            </a:r>
            <a:r>
              <a:rPr lang="ja-JP" altLang="en-US" sz="2000" dirty="0" smtClean="0">
                <a:latin typeface="Meiryo UI" panose="020B0604030504040204" pitchFamily="50" charset="-128"/>
                <a:ea typeface="Meiryo UI" panose="020B0604030504040204" pitchFamily="50" charset="-128"/>
              </a:rPr>
              <a:t>外国語　校内</a:t>
            </a:r>
            <a:r>
              <a:rPr lang="ja-JP" altLang="en-US" sz="2000" dirty="0">
                <a:latin typeface="Meiryo UI" panose="020B0604030504040204" pitchFamily="50" charset="-128"/>
                <a:ea typeface="Meiryo UI" panose="020B0604030504040204" pitchFamily="50" charset="-128"/>
              </a:rPr>
              <a:t>研修パッケージ</a:t>
            </a:r>
            <a:endParaRPr kumimoji="1" lang="ja-JP" altLang="en-US" sz="2000"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971600" y="1917157"/>
            <a:ext cx="7200800" cy="30236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b="1" dirty="0" smtClean="0">
                <a:latin typeface="Meiryo UI" panose="020B0604030504040204" pitchFamily="50" charset="-128"/>
                <a:ea typeface="Meiryo UI" panose="020B0604030504040204" pitchFamily="50" charset="-128"/>
              </a:rPr>
              <a:t>「</a:t>
            </a:r>
            <a:r>
              <a:rPr lang="ja-JP" altLang="en-US" sz="4800" b="1" dirty="0">
                <a:latin typeface="Meiryo UI" panose="020B0604030504040204" pitchFamily="50" charset="-128"/>
                <a:ea typeface="Meiryo UI" panose="020B0604030504040204" pitchFamily="50" charset="-128"/>
              </a:rPr>
              <a:t>読むこと</a:t>
            </a:r>
            <a:r>
              <a:rPr lang="ja-JP" altLang="en-US" sz="4800" b="1" dirty="0" smtClean="0">
                <a:latin typeface="Meiryo UI" panose="020B0604030504040204" pitchFamily="50" charset="-128"/>
                <a:ea typeface="Meiryo UI" panose="020B0604030504040204" pitchFamily="50" charset="-128"/>
              </a:rPr>
              <a:t>」の領域の目標と</a:t>
            </a:r>
            <a:endParaRPr lang="en-US" altLang="ja-JP" sz="4800" b="1" dirty="0" smtClean="0">
              <a:latin typeface="Meiryo UI" panose="020B0604030504040204" pitchFamily="50" charset="-128"/>
              <a:ea typeface="Meiryo UI" panose="020B0604030504040204" pitchFamily="50" charset="-128"/>
            </a:endParaRPr>
          </a:p>
          <a:p>
            <a:r>
              <a:rPr lang="ja-JP" altLang="en-US" sz="4800" b="1" dirty="0" smtClean="0">
                <a:latin typeface="Meiryo UI" panose="020B0604030504040204" pitchFamily="50" charset="-128"/>
                <a:ea typeface="Meiryo UI" panose="020B0604030504040204" pitchFamily="50" charset="-128"/>
              </a:rPr>
              <a:t>言語活動の進め方</a:t>
            </a:r>
            <a:endParaRPr lang="en-US" altLang="ja-JP" sz="4800" b="1" dirty="0" smtClean="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5822464" y="5846678"/>
            <a:ext cx="3321536" cy="6970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a:latin typeface="Meiryo UI" panose="020B0604030504040204" pitchFamily="50" charset="-128"/>
                <a:ea typeface="Meiryo UI" panose="020B0604030504040204" pitchFamily="50" charset="-128"/>
              </a:rPr>
              <a:t>広島県教育委員会</a:t>
            </a:r>
          </a:p>
        </p:txBody>
      </p:sp>
      <p:sp>
        <p:nvSpPr>
          <p:cNvPr id="7" name="タイトル 1"/>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pic>
        <p:nvPicPr>
          <p:cNvPr id="9" name="図 8" descr="おもちゃ, レゴ が含まれている画像&#10;&#10;自動的に生成された説明">
            <a:extLst>
              <a:ext uri="{FF2B5EF4-FFF2-40B4-BE49-F238E27FC236}">
                <a16:creationId xmlns:a16="http://schemas.microsoft.com/office/drawing/2014/main" xmlns="" id="{73441B21-4E05-4AB3-AE93-02D11330B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4434720"/>
            <a:ext cx="1925611" cy="2023076"/>
          </a:xfrm>
          <a:prstGeom prst="rect">
            <a:avLst/>
          </a:prstGeom>
        </p:spPr>
      </p:pic>
    </p:spTree>
    <p:extLst>
      <p:ext uri="{BB962C8B-B14F-4D97-AF65-F5344CB8AC3E}">
        <p14:creationId xmlns:p14="http://schemas.microsoft.com/office/powerpoint/2010/main" val="20498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xmlns="" id="{0BFCDCEE-5FEB-44B7-BA8A-ACFF1D6411DE}"/>
              </a:ext>
            </a:extLst>
          </p:cNvPr>
          <p:cNvSpPr/>
          <p:nvPr/>
        </p:nvSpPr>
        <p:spPr>
          <a:xfrm>
            <a:off x="318113" y="813579"/>
            <a:ext cx="8507774" cy="12241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Meiryo UI" panose="020B0604030504040204" pitchFamily="50" charset="-128"/>
                <a:ea typeface="Meiryo UI" panose="020B0604030504040204" pitchFamily="50" charset="-128"/>
              </a:rPr>
              <a:t>ア　　活字体で書かれた文字を識別し，</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kumimoji="1" lang="ja-JP" altLang="en-US" sz="3200" dirty="0">
                <a:solidFill>
                  <a:schemeClr val="tx1"/>
                </a:solidFill>
                <a:latin typeface="Meiryo UI" panose="020B0604030504040204" pitchFamily="50" charset="-128"/>
                <a:ea typeface="Meiryo UI" panose="020B0604030504040204" pitchFamily="50" charset="-128"/>
              </a:rPr>
              <a:t>その読み方を発音することができるようにする。</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xmlns="" id="{95BC625D-FC6E-45D6-A983-18858CE4C2AF}"/>
              </a:ext>
            </a:extLst>
          </p:cNvPr>
          <p:cNvSpPr>
            <a:spLocks noGrp="1"/>
          </p:cNvSpPr>
          <p:nvPr>
            <p:ph idx="1"/>
          </p:nvPr>
        </p:nvSpPr>
        <p:spPr>
          <a:xfrm>
            <a:off x="318113" y="2457699"/>
            <a:ext cx="8494786" cy="1905787"/>
          </a:xfrm>
          <a:ln>
            <a:solidFill>
              <a:schemeClr val="tx1"/>
            </a:solidFill>
          </a:ln>
        </p:spPr>
        <p:txBody>
          <a:bodyPr anchor="ctr" anchorCtr="0">
            <a:noAutofit/>
          </a:body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ｱ</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活字体で書かれた文字を見て，どの文字であるか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やその文字が大文字であるか小文字であるかを識別</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する活動。</a:t>
            </a:r>
          </a:p>
        </p:txBody>
      </p:sp>
      <p:sp>
        <p:nvSpPr>
          <p:cNvPr id="12" name="コンテンツ プレースホルダー 2">
            <a:extLst>
              <a:ext uri="{FF2B5EF4-FFF2-40B4-BE49-F238E27FC236}">
                <a16:creationId xmlns:a16="http://schemas.microsoft.com/office/drawing/2014/main" xmlns="" id="{A85DF27A-FE42-4DB6-BC0A-04536A768CA2}"/>
              </a:ext>
            </a:extLst>
          </p:cNvPr>
          <p:cNvSpPr txBox="1">
            <a:spLocks/>
          </p:cNvSpPr>
          <p:nvPr/>
        </p:nvSpPr>
        <p:spPr>
          <a:xfrm>
            <a:off x="318113" y="4581127"/>
            <a:ext cx="8507774" cy="1656183"/>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ｲ</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活字体で書かれた文字を見て，その読み方を適切</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に発音する活動。</a:t>
            </a:r>
          </a:p>
        </p:txBody>
      </p:sp>
      <p:sp>
        <p:nvSpPr>
          <p:cNvPr id="17" name="コンテンツ プレースホルダー 2">
            <a:extLst>
              <a:ext uri="{FF2B5EF4-FFF2-40B4-BE49-F238E27FC236}">
                <a16:creationId xmlns:a16="http://schemas.microsoft.com/office/drawing/2014/main" xmlns="" id="{1B534C24-FE2D-45A5-A185-B5EF1F5D0CBB}"/>
              </a:ext>
            </a:extLst>
          </p:cNvPr>
          <p:cNvSpPr txBox="1">
            <a:spLocks/>
          </p:cNvSpPr>
          <p:nvPr/>
        </p:nvSpPr>
        <p:spPr>
          <a:xfrm>
            <a:off x="251520" y="635279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p.103</a:t>
            </a:r>
            <a:r>
              <a:rPr lang="ja-JP" altLang="en-US" sz="140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23212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FEA27EF9-23A5-4495-BA38-6B36F8A65279}"/>
              </a:ext>
            </a:extLst>
          </p:cNvPr>
          <p:cNvSpPr>
            <a:spLocks noGrp="1"/>
          </p:cNvSpPr>
          <p:nvPr>
            <p:ph idx="1"/>
          </p:nvPr>
        </p:nvSpPr>
        <p:spPr>
          <a:xfrm>
            <a:off x="324607" y="2636912"/>
            <a:ext cx="8494786" cy="1905787"/>
          </a:xfrm>
          <a:ln>
            <a:solidFill>
              <a:schemeClr val="tx1"/>
            </a:solidFill>
          </a:ln>
        </p:spPr>
        <p:txBody>
          <a:bodyPr anchor="ctr" anchorCtr="0">
            <a:noAutofit/>
          </a:body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ｱ</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活字体で書かれた文字を見て，どの文字であるか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やその文字が大文字であるか小文字であるかを識別</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する活動。</a:t>
            </a:r>
          </a:p>
        </p:txBody>
      </p:sp>
      <p:sp>
        <p:nvSpPr>
          <p:cNvPr id="6" name="テキスト ボックス 5">
            <a:extLst>
              <a:ext uri="{FF2B5EF4-FFF2-40B4-BE49-F238E27FC236}">
                <a16:creationId xmlns:a16="http://schemas.microsoft.com/office/drawing/2014/main" xmlns="" id="{C0034B8B-B6C5-4EB6-8275-765A805BB470}"/>
              </a:ext>
            </a:extLst>
          </p:cNvPr>
          <p:cNvSpPr txBox="1"/>
          <p:nvPr/>
        </p:nvSpPr>
        <p:spPr>
          <a:xfrm>
            <a:off x="575555" y="1289411"/>
            <a:ext cx="7992889" cy="523220"/>
          </a:xfrm>
          <a:prstGeom prst="rect">
            <a:avLst/>
          </a:prstGeom>
          <a:solidFill>
            <a:schemeClr val="accent6">
              <a:lumMod val="20000"/>
              <a:lumOff val="80000"/>
            </a:schemeClr>
          </a:solidFill>
        </p:spPr>
        <p:txBody>
          <a:bodyPr wrap="square">
            <a:spAutoFit/>
          </a:bodyPr>
          <a:lstStyle/>
          <a:p>
            <a:pPr algn="ct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実際に「読むこと」の言語活動を体験してみましょう</a:t>
            </a:r>
            <a:endParaRPr lang="ja-JP" altLang="en-US" sz="2800" dirty="0">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xmlns="" id="{80BC98E7-538F-4525-9FE2-A373CD3742C8}"/>
              </a:ext>
            </a:extLst>
          </p:cNvPr>
          <p:cNvSpPr txBox="1">
            <a:spLocks/>
          </p:cNvSpPr>
          <p:nvPr/>
        </p:nvSpPr>
        <p:spPr>
          <a:xfrm>
            <a:off x="251519" y="465313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p.103</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636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B02B424A-D947-4A6C-BF0A-74588C925C36}"/>
              </a:ext>
            </a:extLst>
          </p:cNvPr>
          <p:cNvPicPr>
            <a:picLocks noChangeAspect="1"/>
          </p:cNvPicPr>
          <p:nvPr/>
        </p:nvPicPr>
        <p:blipFill rotWithShape="1">
          <a:blip r:embed="rId3"/>
          <a:srcRect l="14171" t="3191" r="14300" b="6791"/>
          <a:stretch/>
        </p:blipFill>
        <p:spPr>
          <a:xfrm>
            <a:off x="397941" y="1196752"/>
            <a:ext cx="8444235" cy="5328592"/>
          </a:xfrm>
          <a:prstGeom prst="rect">
            <a:avLst/>
          </a:prstGeom>
          <a:ln>
            <a:solidFill>
              <a:schemeClr val="tx1"/>
            </a:solidFill>
          </a:ln>
        </p:spPr>
      </p:pic>
      <p:sp>
        <p:nvSpPr>
          <p:cNvPr id="8" name="テキスト ボックス 7">
            <a:extLst>
              <a:ext uri="{FF2B5EF4-FFF2-40B4-BE49-F238E27FC236}">
                <a16:creationId xmlns:a16="http://schemas.microsoft.com/office/drawing/2014/main" xmlns="" id="{EC9A7F0A-7B2E-44EE-8287-FB71F9D81ED6}"/>
              </a:ext>
            </a:extLst>
          </p:cNvPr>
          <p:cNvSpPr txBox="1"/>
          <p:nvPr/>
        </p:nvSpPr>
        <p:spPr>
          <a:xfrm>
            <a:off x="323528" y="641685"/>
            <a:ext cx="4536504" cy="461665"/>
          </a:xfrm>
          <a:prstGeom prst="rect">
            <a:avLst/>
          </a:prstGeom>
          <a:solidFill>
            <a:schemeClr val="accent6">
              <a:lumMod val="20000"/>
              <a:lumOff val="80000"/>
            </a:schemeClr>
          </a:solidFill>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教材を活用したアルファベット探し</a:t>
            </a:r>
          </a:p>
        </p:txBody>
      </p:sp>
      <p:sp>
        <p:nvSpPr>
          <p:cNvPr id="10" name="コンテンツ プレースホルダー 2">
            <a:extLst>
              <a:ext uri="{FF2B5EF4-FFF2-40B4-BE49-F238E27FC236}">
                <a16:creationId xmlns:a16="http://schemas.microsoft.com/office/drawing/2014/main" xmlns="" id="{AA615D58-0EDE-4F8C-BD2D-AB5B68B216C0}"/>
              </a:ext>
            </a:extLst>
          </p:cNvPr>
          <p:cNvSpPr txBox="1">
            <a:spLocks/>
          </p:cNvSpPr>
          <p:nvPr/>
        </p:nvSpPr>
        <p:spPr>
          <a:xfrm>
            <a:off x="419795" y="6567499"/>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文部科学省「新学習</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指導要領</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対応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外国語活動教材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Let’s Try! 1 p.22</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p.23</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3" name="正方形/長方形 12">
            <a:extLst>
              <a:ext uri="{FF2B5EF4-FFF2-40B4-BE49-F238E27FC236}">
                <a16:creationId xmlns:a16="http://schemas.microsoft.com/office/drawing/2014/main" xmlns="" id="{38D34432-7122-4E7A-8D68-288E1C0BD634}"/>
              </a:ext>
            </a:extLst>
          </p:cNvPr>
          <p:cNvSpPr/>
          <p:nvPr/>
        </p:nvSpPr>
        <p:spPr>
          <a:xfrm>
            <a:off x="554754" y="4149080"/>
            <a:ext cx="3072085" cy="2067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Picture 103">
            <a:extLst>
              <a:ext uri="{FF2B5EF4-FFF2-40B4-BE49-F238E27FC236}">
                <a16:creationId xmlns:a16="http://schemas.microsoft.com/office/drawing/2014/main" xmlns="" id="{715275B4-8FA7-4752-B87A-643233B03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5576" y="4283255"/>
            <a:ext cx="1672468" cy="166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a:extLst>
              <a:ext uri="{FF2B5EF4-FFF2-40B4-BE49-F238E27FC236}">
                <a16:creationId xmlns:a16="http://schemas.microsoft.com/office/drawing/2014/main" xmlns="" id="{3984586F-8051-42D6-9CB2-5D7B8041DAE6}"/>
              </a:ext>
            </a:extLst>
          </p:cNvPr>
          <p:cNvSpPr/>
          <p:nvPr/>
        </p:nvSpPr>
        <p:spPr>
          <a:xfrm>
            <a:off x="516405" y="5570065"/>
            <a:ext cx="2978469" cy="545231"/>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ja-JP" sz="2200" b="1" dirty="0">
                <a:solidFill>
                  <a:schemeClr val="tx1"/>
                </a:solidFill>
                <a:latin typeface="UD Digi Kyokasho NK-B" panose="02020700000000000000" pitchFamily="18" charset="-128"/>
                <a:ea typeface="UD Digi Kyokasho NK-B" panose="02020700000000000000" pitchFamily="18" charset="-128"/>
              </a:rPr>
              <a:t>Can you find ‘F</a:t>
            </a:r>
            <a:r>
              <a:rPr lang="en-US" altLang="ja-JP" sz="2200" b="1" dirty="0">
                <a:solidFill>
                  <a:schemeClr val="tx1"/>
                </a:solidFill>
                <a:latin typeface="UD Digi Kyokasho NK-B" panose="02020700000000000000" pitchFamily="18" charset="-128"/>
                <a:ea typeface="UD Digi Kyokasho NK-B" panose="02020700000000000000" pitchFamily="18" charset="-128"/>
              </a:rPr>
              <a:t>’</a:t>
            </a:r>
            <a:r>
              <a:rPr kumimoji="1" lang="en-US" altLang="ja-JP" sz="2200" b="1" dirty="0">
                <a:solidFill>
                  <a:schemeClr val="tx1"/>
                </a:solidFill>
                <a:latin typeface="UD Digi Kyokasho NK-B" panose="02020700000000000000" pitchFamily="18" charset="-128"/>
                <a:ea typeface="UD Digi Kyokasho NK-B" panose="02020700000000000000" pitchFamily="18" charset="-128"/>
              </a:rPr>
              <a:t>?</a:t>
            </a:r>
          </a:p>
        </p:txBody>
      </p:sp>
      <p:pic>
        <p:nvPicPr>
          <p:cNvPr id="9" name="図 8">
            <a:extLst>
              <a:ext uri="{FF2B5EF4-FFF2-40B4-BE49-F238E27FC236}">
                <a16:creationId xmlns:a16="http://schemas.microsoft.com/office/drawing/2014/main" xmlns="" id="{8E06F5C4-94A2-4F4C-903E-D92557FCD9E7}"/>
              </a:ext>
            </a:extLst>
          </p:cNvPr>
          <p:cNvPicPr>
            <a:picLocks noChangeAspect="1"/>
          </p:cNvPicPr>
          <p:nvPr/>
        </p:nvPicPr>
        <p:blipFill rotWithShape="1">
          <a:blip r:embed="rId3"/>
          <a:srcRect l="69396" t="62173" r="22560" b="31354"/>
          <a:stretch/>
        </p:blipFill>
        <p:spPr>
          <a:xfrm>
            <a:off x="2054713" y="4302508"/>
            <a:ext cx="1440161" cy="581143"/>
          </a:xfrm>
          <a:prstGeom prst="rect">
            <a:avLst/>
          </a:prstGeom>
          <a:ln>
            <a:solidFill>
              <a:schemeClr val="tx1"/>
            </a:solidFill>
          </a:ln>
        </p:spPr>
      </p:pic>
      <p:sp>
        <p:nvSpPr>
          <p:cNvPr id="2" name="楕円 1">
            <a:extLst>
              <a:ext uri="{FF2B5EF4-FFF2-40B4-BE49-F238E27FC236}">
                <a16:creationId xmlns:a16="http://schemas.microsoft.com/office/drawing/2014/main" xmlns="" id="{AD821318-F59B-443C-A54D-6B7B41ACCFA5}"/>
              </a:ext>
            </a:extLst>
          </p:cNvPr>
          <p:cNvSpPr/>
          <p:nvPr/>
        </p:nvSpPr>
        <p:spPr>
          <a:xfrm>
            <a:off x="1981114" y="4422479"/>
            <a:ext cx="360040" cy="3814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304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189AFCFF-FC30-4007-A3B0-DAAF72711213}"/>
              </a:ext>
            </a:extLst>
          </p:cNvPr>
          <p:cNvSpPr txBox="1"/>
          <p:nvPr/>
        </p:nvSpPr>
        <p:spPr>
          <a:xfrm>
            <a:off x="323528" y="641685"/>
            <a:ext cx="4536504" cy="461665"/>
          </a:xfrm>
          <a:prstGeom prst="rect">
            <a:avLst/>
          </a:prstGeom>
          <a:solidFill>
            <a:schemeClr val="accent6">
              <a:lumMod val="20000"/>
              <a:lumOff val="80000"/>
            </a:schemeClr>
          </a:solidFill>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教材を活用したアルファベット探し</a:t>
            </a:r>
          </a:p>
        </p:txBody>
      </p:sp>
      <p:pic>
        <p:nvPicPr>
          <p:cNvPr id="9" name="図 8">
            <a:extLst>
              <a:ext uri="{FF2B5EF4-FFF2-40B4-BE49-F238E27FC236}">
                <a16:creationId xmlns:a16="http://schemas.microsoft.com/office/drawing/2014/main" xmlns="" id="{66023EE4-84E9-4F32-B883-0BA570D467CC}"/>
              </a:ext>
            </a:extLst>
          </p:cNvPr>
          <p:cNvPicPr>
            <a:picLocks noChangeAspect="1"/>
          </p:cNvPicPr>
          <p:nvPr/>
        </p:nvPicPr>
        <p:blipFill rotWithShape="1">
          <a:blip r:embed="rId3"/>
          <a:srcRect l="14563" t="4762" r="15089" b="6579"/>
          <a:stretch/>
        </p:blipFill>
        <p:spPr>
          <a:xfrm>
            <a:off x="397941" y="1162820"/>
            <a:ext cx="8444235" cy="5404679"/>
          </a:xfrm>
          <a:prstGeom prst="rect">
            <a:avLst/>
          </a:prstGeom>
          <a:ln>
            <a:solidFill>
              <a:schemeClr val="tx1"/>
            </a:solidFill>
          </a:ln>
        </p:spPr>
      </p:pic>
      <p:sp>
        <p:nvSpPr>
          <p:cNvPr id="10" name="コンテンツ プレースホルダー 2">
            <a:extLst>
              <a:ext uri="{FF2B5EF4-FFF2-40B4-BE49-F238E27FC236}">
                <a16:creationId xmlns:a16="http://schemas.microsoft.com/office/drawing/2014/main" xmlns="" id="{8FFC2462-7EAE-413D-9EDD-72835A14F169}"/>
              </a:ext>
            </a:extLst>
          </p:cNvPr>
          <p:cNvSpPr txBox="1">
            <a:spLocks/>
          </p:cNvSpPr>
          <p:nvPr/>
        </p:nvSpPr>
        <p:spPr>
          <a:xfrm>
            <a:off x="419795" y="6567499"/>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文部科学省「新学習</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指導要領</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対応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外国語活動教材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Let’s Try! </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２</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 p.22</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p.23</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xmlns="" id="{486510DB-D573-423F-8354-C8B6509F4E40}"/>
              </a:ext>
            </a:extLst>
          </p:cNvPr>
          <p:cNvSpPr/>
          <p:nvPr/>
        </p:nvSpPr>
        <p:spPr>
          <a:xfrm>
            <a:off x="651259" y="4154987"/>
            <a:ext cx="3200661" cy="2067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Picture 145">
            <a:extLst>
              <a:ext uri="{FF2B5EF4-FFF2-40B4-BE49-F238E27FC236}">
                <a16:creationId xmlns:a16="http://schemas.microsoft.com/office/drawing/2014/main" xmlns="" id="{DE3DA988-0F78-40B9-8585-CE5C08CE5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5523" y="4232006"/>
            <a:ext cx="1278204" cy="15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a:extLst>
              <a:ext uri="{FF2B5EF4-FFF2-40B4-BE49-F238E27FC236}">
                <a16:creationId xmlns:a16="http://schemas.microsoft.com/office/drawing/2014/main" xmlns="" id="{0729C72E-FB1A-42E6-B834-ABA0A6392390}"/>
              </a:ext>
            </a:extLst>
          </p:cNvPr>
          <p:cNvSpPr/>
          <p:nvPr/>
        </p:nvSpPr>
        <p:spPr>
          <a:xfrm>
            <a:off x="729435" y="5620073"/>
            <a:ext cx="2978469" cy="545231"/>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200" b="1" dirty="0">
                <a:solidFill>
                  <a:schemeClr val="tx1"/>
                </a:solidFill>
                <a:latin typeface="Meiryo UI" panose="020B0604030504040204" pitchFamily="50" charset="-128"/>
                <a:ea typeface="Meiryo UI" panose="020B0604030504040204" pitchFamily="50" charset="-128"/>
              </a:rPr>
              <a:t>先生役 </a:t>
            </a:r>
            <a:r>
              <a:rPr kumimoji="1" lang="en-US" altLang="ja-JP" sz="2200" b="1" dirty="0">
                <a:solidFill>
                  <a:schemeClr val="tx1"/>
                </a:solidFill>
                <a:latin typeface="Meiryo UI" panose="020B0604030504040204" pitchFamily="50" charset="-128"/>
                <a:ea typeface="Meiryo UI" panose="020B0604030504040204" pitchFamily="50" charset="-128"/>
              </a:rPr>
              <a:t>...</a:t>
            </a:r>
          </a:p>
        </p:txBody>
      </p:sp>
      <p:sp>
        <p:nvSpPr>
          <p:cNvPr id="13"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4420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C5F66678-3807-4DED-91DB-1C603D59074D}"/>
              </a:ext>
            </a:extLst>
          </p:cNvPr>
          <p:cNvSpPr txBox="1"/>
          <p:nvPr/>
        </p:nvSpPr>
        <p:spPr>
          <a:xfrm>
            <a:off x="323528" y="641685"/>
            <a:ext cx="4536504" cy="461665"/>
          </a:xfrm>
          <a:prstGeom prst="rect">
            <a:avLst/>
          </a:prstGeom>
          <a:solidFill>
            <a:schemeClr val="accent6">
              <a:lumMod val="20000"/>
              <a:lumOff val="80000"/>
            </a:schemeClr>
          </a:solidFill>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教材を活用したアルファベット探し</a:t>
            </a:r>
          </a:p>
        </p:txBody>
      </p:sp>
      <p:pic>
        <p:nvPicPr>
          <p:cNvPr id="3" name="図 2">
            <a:extLst>
              <a:ext uri="{FF2B5EF4-FFF2-40B4-BE49-F238E27FC236}">
                <a16:creationId xmlns:a16="http://schemas.microsoft.com/office/drawing/2014/main" xmlns="" id="{A88D3437-A46B-483B-A381-4D2B7BEF1414}"/>
              </a:ext>
            </a:extLst>
          </p:cNvPr>
          <p:cNvPicPr>
            <a:picLocks noChangeAspect="1"/>
          </p:cNvPicPr>
          <p:nvPr/>
        </p:nvPicPr>
        <p:blipFill rotWithShape="1">
          <a:blip r:embed="rId3"/>
          <a:srcRect l="16925" t="6572" r="16283" b="12182"/>
          <a:stretch/>
        </p:blipFill>
        <p:spPr>
          <a:xfrm>
            <a:off x="337759" y="1143386"/>
            <a:ext cx="8559405" cy="5453966"/>
          </a:xfrm>
          <a:prstGeom prst="rect">
            <a:avLst/>
          </a:prstGeom>
          <a:ln>
            <a:solidFill>
              <a:schemeClr val="tx1"/>
            </a:solidFill>
          </a:ln>
        </p:spPr>
      </p:pic>
      <p:sp>
        <p:nvSpPr>
          <p:cNvPr id="9" name="コンテンツ プレースホルダー 2">
            <a:extLst>
              <a:ext uri="{FF2B5EF4-FFF2-40B4-BE49-F238E27FC236}">
                <a16:creationId xmlns:a16="http://schemas.microsoft.com/office/drawing/2014/main" xmlns="" id="{B0C94A8A-EB66-4AF2-AE09-6840E6F88309}"/>
              </a:ext>
            </a:extLst>
          </p:cNvPr>
          <p:cNvSpPr txBox="1">
            <a:spLocks/>
          </p:cNvSpPr>
          <p:nvPr/>
        </p:nvSpPr>
        <p:spPr>
          <a:xfrm>
            <a:off x="419795" y="6567499"/>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Hi</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 friends!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Plus</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683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0859E38B-0968-40C5-8499-48EB5AB66D35}"/>
              </a:ext>
            </a:extLst>
          </p:cNvPr>
          <p:cNvSpPr txBox="1"/>
          <p:nvPr/>
        </p:nvSpPr>
        <p:spPr>
          <a:xfrm>
            <a:off x="323528" y="641685"/>
            <a:ext cx="4248472" cy="461665"/>
          </a:xfrm>
          <a:prstGeom prst="rect">
            <a:avLst/>
          </a:prstGeom>
          <a:solidFill>
            <a:schemeClr val="accent6">
              <a:lumMod val="20000"/>
              <a:lumOff val="80000"/>
            </a:schemeClr>
          </a:solidFill>
        </p:spPr>
        <p:txBody>
          <a:bodyPr wrap="square">
            <a:spAutoFit/>
          </a:bodyPr>
          <a:lstStyle/>
          <a:p>
            <a:pPr algn="ctr"/>
            <a:r>
              <a:rPr lang="ja-JP" altLang="en-US" sz="2400" dirty="0">
                <a:latin typeface="Meiryo UI" panose="020B0604030504040204" pitchFamily="50" charset="-128"/>
                <a:ea typeface="Meiryo UI" panose="020B0604030504040204" pitchFamily="50" charset="-128"/>
              </a:rPr>
              <a:t>身の回りのアルファベット探し</a:t>
            </a:r>
          </a:p>
        </p:txBody>
      </p:sp>
      <p:sp>
        <p:nvSpPr>
          <p:cNvPr id="9" name="角丸四角形 11">
            <a:extLst>
              <a:ext uri="{FF2B5EF4-FFF2-40B4-BE49-F238E27FC236}">
                <a16:creationId xmlns:a16="http://schemas.microsoft.com/office/drawing/2014/main" xmlns="" id="{56189C09-CA39-44E7-BA16-996F201AE041}"/>
              </a:ext>
            </a:extLst>
          </p:cNvPr>
          <p:cNvSpPr/>
          <p:nvPr/>
        </p:nvSpPr>
        <p:spPr>
          <a:xfrm>
            <a:off x="1742038" y="1309624"/>
            <a:ext cx="7173014" cy="1918003"/>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ja-JP" sz="2200" b="1" dirty="0">
                <a:solidFill>
                  <a:schemeClr val="tx1"/>
                </a:solidFill>
                <a:latin typeface="UD Digi Kyokasho NK-B" panose="02020700000000000000" pitchFamily="18" charset="-128"/>
                <a:ea typeface="UD Digi Kyokasho NK-B" panose="02020700000000000000" pitchFamily="18" charset="-128"/>
              </a:rPr>
              <a:t>  Hello.  I bought a new bag.</a:t>
            </a:r>
          </a:p>
          <a:p>
            <a:pPr>
              <a:lnSpc>
                <a:spcPct val="150000"/>
              </a:lnSpc>
            </a:pPr>
            <a:r>
              <a:rPr lang="en-US" altLang="ja-JP" sz="2200" b="1" dirty="0">
                <a:solidFill>
                  <a:schemeClr val="tx1"/>
                </a:solidFill>
                <a:latin typeface="UD Digi Kyokasho NK-B" panose="02020700000000000000" pitchFamily="18" charset="-128"/>
                <a:ea typeface="UD Digi Kyokasho NK-B" panose="02020700000000000000" pitchFamily="18" charset="-128"/>
              </a:rPr>
              <a:t>  My name is on this bag.</a:t>
            </a:r>
          </a:p>
          <a:p>
            <a:pPr>
              <a:lnSpc>
                <a:spcPct val="150000"/>
              </a:lnSpc>
            </a:pPr>
            <a:r>
              <a:rPr kumimoji="1" lang="en-US" altLang="ja-JP" sz="2200" b="1" dirty="0">
                <a:solidFill>
                  <a:schemeClr val="tx1"/>
                </a:solidFill>
                <a:latin typeface="UD Digi Kyokasho NK-B" panose="02020700000000000000" pitchFamily="18" charset="-128"/>
                <a:ea typeface="UD Digi Kyokasho NK-B" panose="02020700000000000000" pitchFamily="18" charset="-128"/>
              </a:rPr>
              <a:t>  Haruna, “H, </a:t>
            </a:r>
            <a:r>
              <a:rPr lang="en-US" altLang="ja-JP" sz="2200" b="1" dirty="0">
                <a:solidFill>
                  <a:schemeClr val="tx1"/>
                </a:solidFill>
                <a:latin typeface="UD Digi Kyokasho NK-B" panose="02020700000000000000" pitchFamily="18" charset="-128"/>
                <a:ea typeface="UD Digi Kyokasho NK-B" panose="02020700000000000000" pitchFamily="18" charset="-128"/>
              </a:rPr>
              <a:t>a</a:t>
            </a:r>
            <a:r>
              <a:rPr kumimoji="1" lang="en-US" altLang="ja-JP" sz="2200" b="1" dirty="0">
                <a:solidFill>
                  <a:schemeClr val="tx1"/>
                </a:solidFill>
                <a:latin typeface="UD Digi Kyokasho NK-B" panose="02020700000000000000" pitchFamily="18" charset="-128"/>
                <a:ea typeface="UD Digi Kyokasho NK-B" panose="02020700000000000000" pitchFamily="18" charset="-128"/>
              </a:rPr>
              <a:t>, r, u, n, a.” </a:t>
            </a:r>
          </a:p>
          <a:p>
            <a:pPr>
              <a:lnSpc>
                <a:spcPct val="150000"/>
              </a:lnSpc>
            </a:pPr>
            <a:r>
              <a:rPr lang="en-US" altLang="ja-JP" sz="2200" b="1" dirty="0">
                <a:solidFill>
                  <a:schemeClr val="tx1"/>
                </a:solidFill>
                <a:latin typeface="UD Digi Kyokasho NK-B" panose="02020700000000000000" pitchFamily="18" charset="-128"/>
                <a:ea typeface="UD Digi Kyokasho NK-B" panose="02020700000000000000" pitchFamily="18" charset="-128"/>
              </a:rPr>
              <a:t>  Can you find any other alphabets around us?</a:t>
            </a:r>
            <a:endParaRPr kumimoji="1" lang="en-US" altLang="ja-JP" sz="2200" b="1" dirty="0">
              <a:solidFill>
                <a:schemeClr val="tx1"/>
              </a:solidFill>
              <a:latin typeface="UD Digi Kyokasho NK-B" panose="02020700000000000000" pitchFamily="18" charset="-128"/>
              <a:ea typeface="UD Digi Kyokasho NK-B" panose="02020700000000000000" pitchFamily="18" charset="-128"/>
            </a:endParaRPr>
          </a:p>
        </p:txBody>
      </p:sp>
      <p:pic>
        <p:nvPicPr>
          <p:cNvPr id="6" name="Picture 103">
            <a:extLst>
              <a:ext uri="{FF2B5EF4-FFF2-40B4-BE49-F238E27FC236}">
                <a16:creationId xmlns:a16="http://schemas.microsoft.com/office/drawing/2014/main" xmlns="" id="{08063109-04DD-48E5-86C6-B72C1E117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812" y="1279603"/>
            <a:ext cx="1800200" cy="179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a:extLst>
              <a:ext uri="{FF2B5EF4-FFF2-40B4-BE49-F238E27FC236}">
                <a16:creationId xmlns:a16="http://schemas.microsoft.com/office/drawing/2014/main" xmlns="" id="{6DCDDE4B-336B-4811-AABF-672298071A29}"/>
              </a:ext>
            </a:extLst>
          </p:cNvPr>
          <p:cNvSpPr/>
          <p:nvPr/>
        </p:nvSpPr>
        <p:spPr>
          <a:xfrm>
            <a:off x="3905245" y="3487878"/>
            <a:ext cx="4258993" cy="592425"/>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200" b="1" dirty="0">
                <a:solidFill>
                  <a:schemeClr val="tx1"/>
                </a:solidFill>
                <a:latin typeface="UD Digi Kyokasho NK-B" panose="02020700000000000000" pitchFamily="18" charset="-128"/>
                <a:ea typeface="UD Digi Kyokasho NK-B" panose="02020700000000000000" pitchFamily="18" charset="-128"/>
              </a:rPr>
              <a:t> “B”</a:t>
            </a:r>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en-US" altLang="ja-JP" sz="2200" b="1" dirty="0">
                <a:solidFill>
                  <a:schemeClr val="tx1"/>
                </a:solidFill>
                <a:latin typeface="UD Digi Kyokasho NK-B" panose="02020700000000000000" pitchFamily="18" charset="-128"/>
                <a:ea typeface="UD Digi Kyokasho NK-B" panose="02020700000000000000" pitchFamily="18" charset="-128"/>
              </a:rPr>
              <a:t>is on my notebook.</a:t>
            </a:r>
            <a:endParaRPr kumimoji="1" lang="en-US" altLang="ja-JP" sz="2200" b="1" dirty="0">
              <a:solidFill>
                <a:schemeClr val="tx1"/>
              </a:solidFill>
              <a:latin typeface="UD Digi Kyokasho NK-B" panose="02020700000000000000" pitchFamily="18" charset="-128"/>
              <a:ea typeface="UD Digi Kyokasho NK-B" panose="02020700000000000000" pitchFamily="18" charset="-128"/>
            </a:endParaRPr>
          </a:p>
        </p:txBody>
      </p:sp>
      <p:pic>
        <p:nvPicPr>
          <p:cNvPr id="7" name="Picture 121">
            <a:extLst>
              <a:ext uri="{FF2B5EF4-FFF2-40B4-BE49-F238E27FC236}">
                <a16:creationId xmlns:a16="http://schemas.microsoft.com/office/drawing/2014/main" xmlns="" id="{A356AEDD-1962-486D-9CDD-E2476B088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756" y="3325878"/>
            <a:ext cx="1193400" cy="12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1">
            <a:extLst>
              <a:ext uri="{FF2B5EF4-FFF2-40B4-BE49-F238E27FC236}">
                <a16:creationId xmlns:a16="http://schemas.microsoft.com/office/drawing/2014/main" xmlns="" id="{85E9F7F1-B401-4E19-BED3-474CC51D9357}"/>
              </a:ext>
            </a:extLst>
          </p:cNvPr>
          <p:cNvSpPr/>
          <p:nvPr/>
        </p:nvSpPr>
        <p:spPr>
          <a:xfrm>
            <a:off x="1076994" y="4340554"/>
            <a:ext cx="5375117" cy="131165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先生役</a:t>
            </a:r>
            <a:endParaRPr lang="en-US" altLang="ja-JP" sz="2200" b="1" dirty="0">
              <a:solidFill>
                <a:schemeClr val="tx1"/>
              </a:solidFill>
              <a:latin typeface="Meiryo UI" panose="020B0604030504040204" pitchFamily="50" charset="-128"/>
              <a:ea typeface="Meiryo UI" panose="020B0604030504040204" pitchFamily="50" charset="-128"/>
            </a:endParaRPr>
          </a:p>
          <a:p>
            <a:r>
              <a:rPr kumimoji="1" lang="ja-JP" altLang="en-US" sz="2200" b="1" dirty="0">
                <a:solidFill>
                  <a:schemeClr val="tx1"/>
                </a:solidFill>
                <a:latin typeface="Meiryo UI" panose="020B0604030504040204" pitchFamily="50" charset="-128"/>
                <a:ea typeface="Meiryo UI" panose="020B0604030504040204" pitchFamily="50" charset="-128"/>
              </a:rPr>
              <a:t>　　　</a:t>
            </a:r>
            <a:r>
              <a:rPr kumimoji="1" lang="en-US" altLang="ja-JP" sz="2200" b="1" dirty="0">
                <a:solidFill>
                  <a:schemeClr val="tx1"/>
                </a:solidFill>
                <a:latin typeface="Meiryo UI" panose="020B0604030504040204" pitchFamily="50" charset="-128"/>
                <a:ea typeface="Meiryo UI" panose="020B0604030504040204" pitchFamily="50" charset="-128"/>
              </a:rPr>
              <a:t>...</a:t>
            </a:r>
          </a:p>
          <a:p>
            <a:r>
              <a:rPr kumimoji="1" lang="ja-JP" altLang="en-US" sz="2200" b="1" dirty="0">
                <a:solidFill>
                  <a:schemeClr val="tx1"/>
                </a:solidFill>
                <a:latin typeface="UD Digi Kyokasho NK-B" panose="02020700000000000000" pitchFamily="18" charset="-128"/>
                <a:ea typeface="UD Digi Kyokasho NK-B" panose="02020700000000000000" pitchFamily="18" charset="-128"/>
              </a:rPr>
              <a:t>　</a:t>
            </a:r>
            <a:endParaRPr kumimoji="1" lang="en-US" altLang="ja-JP" sz="2200" b="1" dirty="0">
              <a:solidFill>
                <a:schemeClr val="tx1"/>
              </a:solidFill>
              <a:latin typeface="UD Digi Kyokasho NK-B" panose="02020700000000000000" pitchFamily="18" charset="-128"/>
              <a:ea typeface="UD Digi Kyokasho NK-B" panose="02020700000000000000" pitchFamily="18" charset="-128"/>
            </a:endParaRPr>
          </a:p>
        </p:txBody>
      </p:sp>
      <p:sp>
        <p:nvSpPr>
          <p:cNvPr id="15" name="角丸四角形 11">
            <a:extLst>
              <a:ext uri="{FF2B5EF4-FFF2-40B4-BE49-F238E27FC236}">
                <a16:creationId xmlns:a16="http://schemas.microsoft.com/office/drawing/2014/main" xmlns="" id="{6E339E87-F9BA-475B-8874-ACEE6824B08D}"/>
              </a:ext>
            </a:extLst>
          </p:cNvPr>
          <p:cNvSpPr/>
          <p:nvPr/>
        </p:nvSpPr>
        <p:spPr>
          <a:xfrm>
            <a:off x="6066770" y="872517"/>
            <a:ext cx="2939371" cy="1155495"/>
          </a:xfrm>
          <a:prstGeom prst="roundRect">
            <a:avLst>
              <a:gd name="adj" fmla="val 7575"/>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rPr>
              <a:t>私たちの身の回りの</a:t>
            </a:r>
            <a:endParaRPr lang="en-US" altLang="ja-JP" sz="20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アルファベットを</a:t>
            </a:r>
            <a:endParaRPr lang="en-US" altLang="ja-JP" sz="2000" dirty="0">
              <a:solidFill>
                <a:schemeClr val="tx1"/>
              </a:solidFill>
              <a:latin typeface="Meiryo UI" panose="020B0604030504040204" pitchFamily="50" charset="-128"/>
              <a:ea typeface="Meiryo UI" panose="020B0604030504040204" pitchFamily="50" charset="-128"/>
            </a:endParaRPr>
          </a:p>
          <a:p>
            <a:pPr algn="ctr"/>
            <a:r>
              <a:rPr lang="ja-JP" altLang="en-US" sz="2000" dirty="0">
                <a:solidFill>
                  <a:schemeClr val="tx1"/>
                </a:solidFill>
                <a:latin typeface="Meiryo UI" panose="020B0604030504040204" pitchFamily="50" charset="-128"/>
                <a:ea typeface="Meiryo UI" panose="020B0604030504040204" pitchFamily="50" charset="-128"/>
              </a:rPr>
              <a:t>児童に伝えてみましょう。</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pic>
        <p:nvPicPr>
          <p:cNvPr id="16" name="Picture 139">
            <a:extLst>
              <a:ext uri="{FF2B5EF4-FFF2-40B4-BE49-F238E27FC236}">
                <a16:creationId xmlns:a16="http://schemas.microsoft.com/office/drawing/2014/main" xmlns="" id="{7F4EA55D-1869-4805-A3CC-6228BBBB3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44" y="3825075"/>
            <a:ext cx="1159701" cy="175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角丸四角形 11">
            <a:extLst>
              <a:ext uri="{FF2B5EF4-FFF2-40B4-BE49-F238E27FC236}">
                <a16:creationId xmlns:a16="http://schemas.microsoft.com/office/drawing/2014/main" xmlns="" id="{FFB61DB6-39E4-4805-A695-B2961DCCC288}"/>
              </a:ext>
            </a:extLst>
          </p:cNvPr>
          <p:cNvSpPr/>
          <p:nvPr/>
        </p:nvSpPr>
        <p:spPr>
          <a:xfrm>
            <a:off x="2805105" y="5856665"/>
            <a:ext cx="5375117" cy="810528"/>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児童役</a:t>
            </a:r>
            <a:endParaRPr lang="en-US" altLang="ja-JP" sz="2200" b="1" dirty="0">
              <a:solidFill>
                <a:schemeClr val="tx1"/>
              </a:solidFill>
              <a:latin typeface="Meiryo UI" panose="020B0604030504040204" pitchFamily="50" charset="-128"/>
              <a:ea typeface="Meiryo UI" panose="020B0604030504040204" pitchFamily="50" charset="-128"/>
            </a:endParaRPr>
          </a:p>
          <a:p>
            <a:r>
              <a:rPr lang="ja-JP" altLang="en-US" sz="2200" b="1" dirty="0">
                <a:solidFill>
                  <a:schemeClr val="tx1"/>
                </a:solidFill>
                <a:latin typeface="Meiryo UI" panose="020B0604030504040204" pitchFamily="50" charset="-128"/>
                <a:ea typeface="Meiryo UI" panose="020B0604030504040204" pitchFamily="50" charset="-128"/>
              </a:rPr>
              <a:t>　　</a:t>
            </a:r>
            <a:r>
              <a:rPr lang="en-US" altLang="ja-JP" sz="2200" b="1" dirty="0">
                <a:solidFill>
                  <a:schemeClr val="tx1"/>
                </a:solidFill>
                <a:latin typeface="Meiryo UI" panose="020B0604030504040204" pitchFamily="50" charset="-128"/>
                <a:ea typeface="Meiryo UI" panose="020B0604030504040204" pitchFamily="50" charset="-128"/>
              </a:rPr>
              <a:t>...</a:t>
            </a:r>
          </a:p>
        </p:txBody>
      </p:sp>
      <p:pic>
        <p:nvPicPr>
          <p:cNvPr id="8" name="Picture 120">
            <a:extLst>
              <a:ext uri="{FF2B5EF4-FFF2-40B4-BE49-F238E27FC236}">
                <a16:creationId xmlns:a16="http://schemas.microsoft.com/office/drawing/2014/main" xmlns="" id="{E1B3905D-2760-4EE8-8A50-A519F3A3FF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4004" y="4980294"/>
            <a:ext cx="1082632" cy="1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4089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xmlns="" id="{E3ECADFB-1A05-48DB-AA1C-5C9A9D0600B7}"/>
              </a:ext>
            </a:extLst>
          </p:cNvPr>
          <p:cNvSpPr txBox="1">
            <a:spLocks/>
          </p:cNvSpPr>
          <p:nvPr/>
        </p:nvSpPr>
        <p:spPr>
          <a:xfrm>
            <a:off x="318113" y="2996952"/>
            <a:ext cx="8507774" cy="1656183"/>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ｲ</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活字体で書かれた文字を見て，その読み方を適切</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に発音する活動。</a:t>
            </a:r>
          </a:p>
        </p:txBody>
      </p:sp>
      <p:sp>
        <p:nvSpPr>
          <p:cNvPr id="8" name="テキスト ボックス 7">
            <a:extLst>
              <a:ext uri="{FF2B5EF4-FFF2-40B4-BE49-F238E27FC236}">
                <a16:creationId xmlns:a16="http://schemas.microsoft.com/office/drawing/2014/main" xmlns="" id="{005EA9A2-C3C8-4C18-B495-B05DDD10EDFD}"/>
              </a:ext>
            </a:extLst>
          </p:cNvPr>
          <p:cNvSpPr txBox="1"/>
          <p:nvPr/>
        </p:nvSpPr>
        <p:spPr>
          <a:xfrm>
            <a:off x="575555" y="1289411"/>
            <a:ext cx="7992889" cy="523220"/>
          </a:xfrm>
          <a:prstGeom prst="rect">
            <a:avLst/>
          </a:prstGeom>
          <a:solidFill>
            <a:schemeClr val="accent6">
              <a:lumMod val="20000"/>
              <a:lumOff val="80000"/>
            </a:schemeClr>
          </a:solidFill>
        </p:spPr>
        <p:txBody>
          <a:bodyPr wrap="square">
            <a:spAutoFit/>
          </a:bodyPr>
          <a:lstStyle/>
          <a:p>
            <a:pPr algn="ct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実際に「読むこと」の言語活動を体験してみましょう</a:t>
            </a:r>
            <a:endParaRPr lang="ja-JP" altLang="en-US" sz="2800" dirty="0">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xmlns="" id="{9DC4F08B-F9FE-4312-9CF1-5D6D30DE4B09}"/>
              </a:ext>
            </a:extLst>
          </p:cNvPr>
          <p:cNvSpPr txBox="1">
            <a:spLocks/>
          </p:cNvSpPr>
          <p:nvPr/>
        </p:nvSpPr>
        <p:spPr>
          <a:xfrm>
            <a:off x="318113" y="4670239"/>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p.103,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104</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0874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DDDFE6B6-7DDE-477F-A066-2D8576049CB7}"/>
              </a:ext>
            </a:extLst>
          </p:cNvPr>
          <p:cNvSpPr txBox="1"/>
          <p:nvPr/>
        </p:nvSpPr>
        <p:spPr>
          <a:xfrm>
            <a:off x="323528" y="641685"/>
            <a:ext cx="2376264" cy="461665"/>
          </a:xfrm>
          <a:prstGeom prst="rect">
            <a:avLst/>
          </a:prstGeom>
          <a:solidFill>
            <a:schemeClr val="accent6">
              <a:lumMod val="20000"/>
              <a:lumOff val="80000"/>
            </a:schemeClr>
          </a:solidFill>
        </p:spPr>
        <p:txBody>
          <a:bodyPr wrap="square">
            <a:spAutoFit/>
          </a:bodyPr>
          <a:lstStyle/>
          <a:p>
            <a:r>
              <a:rPr lang="ja-JP" altLang="en-US" sz="2400" dirty="0">
                <a:latin typeface="Meiryo UI" panose="020B0604030504040204" pitchFamily="50" charset="-128"/>
                <a:ea typeface="Meiryo UI" panose="020B0604030504040204" pitchFamily="50" charset="-128"/>
              </a:rPr>
              <a:t>自己紹介の場面</a:t>
            </a:r>
          </a:p>
        </p:txBody>
      </p:sp>
      <p:sp>
        <p:nvSpPr>
          <p:cNvPr id="9" name="角丸四角形 11">
            <a:extLst>
              <a:ext uri="{FF2B5EF4-FFF2-40B4-BE49-F238E27FC236}">
                <a16:creationId xmlns:a16="http://schemas.microsoft.com/office/drawing/2014/main" xmlns="" id="{7546D7B4-1B70-45A1-9BC8-48563EF608F8}"/>
              </a:ext>
            </a:extLst>
          </p:cNvPr>
          <p:cNvSpPr/>
          <p:nvPr/>
        </p:nvSpPr>
        <p:spPr>
          <a:xfrm>
            <a:off x="1695466" y="1215945"/>
            <a:ext cx="6978423" cy="2386316"/>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b="1" dirty="0">
                <a:solidFill>
                  <a:schemeClr val="tx1"/>
                </a:solidFill>
                <a:latin typeface="UD Digi Kyokasho NK-B" panose="02020700000000000000" pitchFamily="18" charset="-128"/>
                <a:ea typeface="UD Digi Kyokasho NK-B" panose="02020700000000000000" pitchFamily="18" charset="-128"/>
              </a:rPr>
              <a:t>  Hello, everyone.  </a:t>
            </a:r>
          </a:p>
          <a:p>
            <a:r>
              <a:rPr lang="en-US" altLang="ja-JP" sz="2800" b="1" dirty="0">
                <a:solidFill>
                  <a:schemeClr val="tx1"/>
                </a:solidFill>
                <a:latin typeface="UD Digi Kyokasho NK-B" panose="02020700000000000000" pitchFamily="18" charset="-128"/>
                <a:ea typeface="UD Digi Kyokasho NK-B" panose="02020700000000000000" pitchFamily="18" charset="-128"/>
              </a:rPr>
              <a:t>  My name is Takeshi.</a:t>
            </a:r>
          </a:p>
          <a:p>
            <a:r>
              <a:rPr lang="en-US" altLang="ja-JP" sz="2800" b="1" dirty="0">
                <a:solidFill>
                  <a:schemeClr val="tx1"/>
                </a:solidFill>
                <a:latin typeface="UD Digi Kyokasho NK-B" panose="02020700000000000000" pitchFamily="18" charset="-128"/>
                <a:ea typeface="UD Digi Kyokasho NK-B" panose="02020700000000000000" pitchFamily="18" charset="-128"/>
              </a:rPr>
              <a:t>  </a:t>
            </a:r>
            <a:r>
              <a:rPr lang="en-US" altLang="ja-JP" sz="2800" b="1" dirty="0">
                <a:solidFill>
                  <a:srgbClr val="FF0000"/>
                </a:solidFill>
                <a:latin typeface="UD Digi Kyokasho NK-B" panose="02020700000000000000" pitchFamily="18" charset="-128"/>
                <a:ea typeface="UD Digi Kyokasho NK-B" panose="02020700000000000000" pitchFamily="18" charset="-128"/>
              </a:rPr>
              <a:t>T-A-K-E-S-H-I</a:t>
            </a:r>
            <a:r>
              <a:rPr lang="en-US" altLang="ja-JP" sz="2800" b="1" dirty="0">
                <a:solidFill>
                  <a:schemeClr val="tx1"/>
                </a:solidFill>
                <a:latin typeface="UD Digi Kyokasho NK-B" panose="02020700000000000000" pitchFamily="18" charset="-128"/>
                <a:ea typeface="UD Digi Kyokasho NK-B" panose="02020700000000000000" pitchFamily="18" charset="-128"/>
              </a:rPr>
              <a:t>, Takeshi.</a:t>
            </a:r>
          </a:p>
          <a:p>
            <a:r>
              <a:rPr lang="en-US" altLang="ja-JP" sz="2800" b="1" dirty="0">
                <a:solidFill>
                  <a:schemeClr val="tx1"/>
                </a:solidFill>
                <a:latin typeface="UD Digi Kyokasho NK-B" panose="02020700000000000000" pitchFamily="18" charset="-128"/>
                <a:ea typeface="UD Digi Kyokasho NK-B" panose="02020700000000000000" pitchFamily="18" charset="-128"/>
              </a:rPr>
              <a:t>  Nice to meet you.</a:t>
            </a:r>
          </a:p>
          <a:p>
            <a:r>
              <a:rPr lang="en-US" altLang="ja-JP" sz="2800" b="1" dirty="0">
                <a:solidFill>
                  <a:schemeClr val="tx1"/>
                </a:solidFill>
                <a:latin typeface="UD Digi Kyokasho NK-B" panose="02020700000000000000" pitchFamily="18" charset="-128"/>
                <a:ea typeface="UD Digi Kyokasho NK-B" panose="02020700000000000000" pitchFamily="18" charset="-128"/>
              </a:rPr>
              <a:t>  I like pizza.  Pizza is delicious.</a:t>
            </a:r>
            <a:r>
              <a:rPr lang="ja-JP" altLang="en-US" sz="2800" b="1" dirty="0">
                <a:solidFill>
                  <a:schemeClr val="tx1"/>
                </a:solidFill>
                <a:latin typeface="UD Digi Kyokasho NK-B" panose="02020700000000000000" pitchFamily="18" charset="-128"/>
                <a:ea typeface="UD Digi Kyokasho NK-B" panose="02020700000000000000" pitchFamily="18" charset="-128"/>
              </a:rPr>
              <a:t>　　</a:t>
            </a:r>
            <a:r>
              <a:rPr lang="en-US" altLang="ja-JP" sz="2800" b="1" dirty="0">
                <a:solidFill>
                  <a:schemeClr val="tx1"/>
                </a:solidFill>
                <a:latin typeface="UD Digi Kyokasho NK-B" panose="02020700000000000000" pitchFamily="18" charset="-128"/>
                <a:ea typeface="UD Digi Kyokasho NK-B" panose="02020700000000000000" pitchFamily="18" charset="-128"/>
              </a:rPr>
              <a:t>...</a:t>
            </a:r>
            <a:endParaRPr kumimoji="1" lang="en-US" altLang="ja-JP" sz="2800" b="1" dirty="0">
              <a:solidFill>
                <a:schemeClr val="tx1"/>
              </a:solidFill>
              <a:latin typeface="UD Digi Kyokasho NK-B" panose="02020700000000000000" pitchFamily="18" charset="-128"/>
              <a:ea typeface="UD Digi Kyokasho NK-B" panose="02020700000000000000" pitchFamily="18" charset="-128"/>
            </a:endParaRPr>
          </a:p>
        </p:txBody>
      </p:sp>
      <p:pic>
        <p:nvPicPr>
          <p:cNvPr id="10" name="Picture 139">
            <a:extLst>
              <a:ext uri="{FF2B5EF4-FFF2-40B4-BE49-F238E27FC236}">
                <a16:creationId xmlns:a16="http://schemas.microsoft.com/office/drawing/2014/main" xmlns="" id="{94A29C06-B879-497D-B27C-B8DA898CB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65" y="1514290"/>
            <a:ext cx="1159701" cy="175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a:extLst>
              <a:ext uri="{FF2B5EF4-FFF2-40B4-BE49-F238E27FC236}">
                <a16:creationId xmlns:a16="http://schemas.microsoft.com/office/drawing/2014/main" xmlns="" id="{6D8E6C62-5975-4990-A965-DA679B1F1A95}"/>
              </a:ext>
            </a:extLst>
          </p:cNvPr>
          <p:cNvSpPr/>
          <p:nvPr/>
        </p:nvSpPr>
        <p:spPr>
          <a:xfrm>
            <a:off x="2195736" y="5647184"/>
            <a:ext cx="6309210" cy="1002654"/>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児童役</a:t>
            </a:r>
            <a:endParaRPr lang="en-US" altLang="ja-JP" sz="2200" b="1" dirty="0">
              <a:solidFill>
                <a:schemeClr val="tx1"/>
              </a:solidFill>
              <a:latin typeface="Meiryo UI" panose="020B0604030504040204" pitchFamily="50" charset="-128"/>
              <a:ea typeface="Meiryo UI" panose="020B0604030504040204" pitchFamily="50" charset="-128"/>
            </a:endParaRPr>
          </a:p>
          <a:p>
            <a:r>
              <a:rPr kumimoji="1" lang="ja-JP" altLang="en-US" sz="2200" b="1" dirty="0">
                <a:solidFill>
                  <a:schemeClr val="tx1"/>
                </a:solidFill>
                <a:latin typeface="Meiryo UI" panose="020B0604030504040204" pitchFamily="50" charset="-128"/>
                <a:ea typeface="Meiryo UI" panose="020B0604030504040204" pitchFamily="50" charset="-128"/>
              </a:rPr>
              <a:t>　　</a:t>
            </a:r>
            <a:r>
              <a:rPr kumimoji="1" lang="en-US" altLang="ja-JP" sz="2200" b="1" dirty="0">
                <a:solidFill>
                  <a:schemeClr val="tx1"/>
                </a:solidFill>
                <a:latin typeface="Meiryo UI" panose="020B0604030504040204" pitchFamily="50" charset="-128"/>
                <a:ea typeface="Meiryo UI" panose="020B0604030504040204" pitchFamily="50" charset="-128"/>
              </a:rPr>
              <a:t>...</a:t>
            </a:r>
          </a:p>
        </p:txBody>
      </p:sp>
      <p:pic>
        <p:nvPicPr>
          <p:cNvPr id="11" name="Picture 115">
            <a:extLst>
              <a:ext uri="{FF2B5EF4-FFF2-40B4-BE49-F238E27FC236}">
                <a16:creationId xmlns:a16="http://schemas.microsoft.com/office/drawing/2014/main" xmlns="" id="{BED90EA5-B50A-48E1-9510-2003B9454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4857663"/>
            <a:ext cx="1338426" cy="157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1">
            <a:extLst>
              <a:ext uri="{FF2B5EF4-FFF2-40B4-BE49-F238E27FC236}">
                <a16:creationId xmlns:a16="http://schemas.microsoft.com/office/drawing/2014/main" xmlns="" id="{471EC845-9A6D-4354-A6FF-0D660F0C716D}"/>
              </a:ext>
            </a:extLst>
          </p:cNvPr>
          <p:cNvSpPr/>
          <p:nvPr/>
        </p:nvSpPr>
        <p:spPr>
          <a:xfrm>
            <a:off x="1231556" y="4156931"/>
            <a:ext cx="5375117" cy="131165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b="1" dirty="0">
                <a:solidFill>
                  <a:schemeClr val="tx1"/>
                </a:solidFill>
                <a:latin typeface="UD Digi Kyokasho NK-B" panose="02020700000000000000" pitchFamily="18" charset="-128"/>
                <a:ea typeface="UD Digi Kyokasho NK-B" panose="02020700000000000000" pitchFamily="18" charset="-128"/>
              </a:rPr>
              <a:t>　　</a:t>
            </a:r>
            <a:r>
              <a:rPr lang="ja-JP" altLang="en-US" sz="2200" b="1" dirty="0">
                <a:solidFill>
                  <a:schemeClr val="tx1"/>
                </a:solidFill>
                <a:latin typeface="Meiryo UI" panose="020B0604030504040204" pitchFamily="50" charset="-128"/>
                <a:ea typeface="Meiryo UI" panose="020B0604030504040204" pitchFamily="50" charset="-128"/>
              </a:rPr>
              <a:t>先生役</a:t>
            </a:r>
            <a:endParaRPr lang="en-US" altLang="ja-JP" sz="2200" b="1" dirty="0">
              <a:solidFill>
                <a:schemeClr val="tx1"/>
              </a:solidFill>
              <a:latin typeface="Meiryo UI" panose="020B0604030504040204" pitchFamily="50" charset="-128"/>
              <a:ea typeface="Meiryo UI" panose="020B0604030504040204" pitchFamily="50" charset="-128"/>
            </a:endParaRPr>
          </a:p>
          <a:p>
            <a:r>
              <a:rPr kumimoji="1" lang="ja-JP" altLang="en-US" sz="2200" b="1" dirty="0">
                <a:solidFill>
                  <a:schemeClr val="tx1"/>
                </a:solidFill>
                <a:latin typeface="Meiryo UI" panose="020B0604030504040204" pitchFamily="50" charset="-128"/>
                <a:ea typeface="Meiryo UI" panose="020B0604030504040204" pitchFamily="50" charset="-128"/>
              </a:rPr>
              <a:t>　　　</a:t>
            </a:r>
            <a:r>
              <a:rPr kumimoji="1" lang="en-US" altLang="ja-JP" sz="2200" b="1" dirty="0">
                <a:solidFill>
                  <a:schemeClr val="tx1"/>
                </a:solidFill>
                <a:latin typeface="Meiryo UI" panose="020B0604030504040204" pitchFamily="50" charset="-128"/>
                <a:ea typeface="Meiryo UI" panose="020B0604030504040204" pitchFamily="50" charset="-128"/>
              </a:rPr>
              <a:t>...</a:t>
            </a:r>
          </a:p>
          <a:p>
            <a:r>
              <a:rPr kumimoji="1" lang="ja-JP" altLang="en-US" sz="2200" b="1" dirty="0">
                <a:solidFill>
                  <a:schemeClr val="tx1"/>
                </a:solidFill>
                <a:latin typeface="Meiryo UI" panose="020B0604030504040204" pitchFamily="50" charset="-128"/>
                <a:ea typeface="Meiryo UI" panose="020B0604030504040204" pitchFamily="50" charset="-128"/>
              </a:rPr>
              <a:t>　</a:t>
            </a:r>
            <a:endParaRPr kumimoji="1" lang="en-US" altLang="ja-JP" sz="2200" b="1" dirty="0">
              <a:solidFill>
                <a:schemeClr val="tx1"/>
              </a:solidFill>
              <a:latin typeface="Meiryo UI" panose="020B0604030504040204" pitchFamily="50" charset="-128"/>
              <a:ea typeface="Meiryo UI" panose="020B0604030504040204" pitchFamily="50" charset="-128"/>
            </a:endParaRPr>
          </a:p>
        </p:txBody>
      </p:sp>
      <p:pic>
        <p:nvPicPr>
          <p:cNvPr id="15" name="Picture 145">
            <a:extLst>
              <a:ext uri="{FF2B5EF4-FFF2-40B4-BE49-F238E27FC236}">
                <a16:creationId xmlns:a16="http://schemas.microsoft.com/office/drawing/2014/main" xmlns="" id="{FA7D0ED8-DE61-4AB8-B3C7-12599AEAE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143" y="3967778"/>
            <a:ext cx="1278204" cy="157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1">
            <a:extLst>
              <a:ext uri="{FF2B5EF4-FFF2-40B4-BE49-F238E27FC236}">
                <a16:creationId xmlns:a16="http://schemas.microsoft.com/office/drawing/2014/main" xmlns="" id="{05C5E9E9-E1DD-41AC-B7DB-E57879904449}"/>
              </a:ext>
            </a:extLst>
          </p:cNvPr>
          <p:cNvSpPr/>
          <p:nvPr/>
        </p:nvSpPr>
        <p:spPr>
          <a:xfrm>
            <a:off x="3969409" y="3773025"/>
            <a:ext cx="3739916" cy="1326533"/>
          </a:xfrm>
          <a:prstGeom prst="roundRect">
            <a:avLst>
              <a:gd name="adj" fmla="val 7575"/>
            </a:avLst>
          </a:prstGeom>
          <a:solidFill>
            <a:schemeClr val="accent6">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eiryo UI" panose="020B0604030504040204" pitchFamily="50" charset="-128"/>
                <a:ea typeface="Meiryo UI" panose="020B0604030504040204" pitchFamily="50" charset="-128"/>
              </a:rPr>
              <a:t>児童に自己紹介をしてみましょう。その際，名前の綴りを言って，しっかりと児童に自分の名前を伝えてみましょう。</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256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817E7FBE-91AC-44F6-B0B9-ADA7FEAD4FD0}"/>
              </a:ext>
            </a:extLst>
          </p:cNvPr>
          <p:cNvSpPr/>
          <p:nvPr/>
        </p:nvSpPr>
        <p:spPr>
          <a:xfrm>
            <a:off x="318113" y="836712"/>
            <a:ext cx="8507774" cy="1296144"/>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3200" dirty="0">
                <a:solidFill>
                  <a:schemeClr val="tx1"/>
                </a:solidFill>
                <a:latin typeface="Meiryo UI" panose="020B0604030504040204" pitchFamily="50" charset="-128"/>
                <a:ea typeface="Meiryo UI" panose="020B0604030504040204" pitchFamily="50" charset="-128"/>
              </a:rPr>
              <a:t>イ　　音声で十分に慣れ親しんだ簡単な語句や</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kumimoji="1" lang="ja-JP" altLang="en-US" sz="3200" dirty="0">
                <a:solidFill>
                  <a:schemeClr val="tx1"/>
                </a:solidFill>
                <a:latin typeface="Meiryo UI" panose="020B0604030504040204" pitchFamily="50" charset="-128"/>
                <a:ea typeface="Meiryo UI" panose="020B0604030504040204" pitchFamily="50" charset="-128"/>
              </a:rPr>
              <a:t>基本的な表現の意味が分かるようにする。　</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xmlns="" id="{2266A7E5-F4C0-4188-9DA3-544EF10F2C2B}"/>
              </a:ext>
            </a:extLst>
          </p:cNvPr>
          <p:cNvSpPr txBox="1">
            <a:spLocks/>
          </p:cNvSpPr>
          <p:nvPr/>
        </p:nvSpPr>
        <p:spPr>
          <a:xfrm>
            <a:off x="318113" y="2420887"/>
            <a:ext cx="8507775" cy="1872209"/>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ｳ</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日常生活に関する身近で簡単な事柄を内容とする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掲示やパンフレットなどから，自分が必要とする情報　</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を得る活動。</a:t>
            </a:r>
          </a:p>
        </p:txBody>
      </p:sp>
      <p:sp>
        <p:nvSpPr>
          <p:cNvPr id="6" name="コンテンツ プレースホルダー 2">
            <a:extLst>
              <a:ext uri="{FF2B5EF4-FFF2-40B4-BE49-F238E27FC236}">
                <a16:creationId xmlns:a16="http://schemas.microsoft.com/office/drawing/2014/main" xmlns="" id="{2424D8B9-FA08-4814-9EFE-A998880E0A0F}"/>
              </a:ext>
            </a:extLst>
          </p:cNvPr>
          <p:cNvSpPr txBox="1">
            <a:spLocks/>
          </p:cNvSpPr>
          <p:nvPr/>
        </p:nvSpPr>
        <p:spPr>
          <a:xfrm>
            <a:off x="318113" y="4437113"/>
            <a:ext cx="8507776" cy="180020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ｴ</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音声で十分に慣れ親しんだ簡単な語句や基本的な</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表現を，絵本などの中から識別する活動。</a:t>
            </a:r>
          </a:p>
        </p:txBody>
      </p:sp>
      <p:sp>
        <p:nvSpPr>
          <p:cNvPr id="7" name="コンテンツ プレースホルダー 2">
            <a:extLst>
              <a:ext uri="{FF2B5EF4-FFF2-40B4-BE49-F238E27FC236}">
                <a16:creationId xmlns:a16="http://schemas.microsoft.com/office/drawing/2014/main" xmlns="" id="{CC025BFD-C304-430C-AF9E-3DDCA12B7BE1}"/>
              </a:ext>
            </a:extLst>
          </p:cNvPr>
          <p:cNvSpPr txBox="1">
            <a:spLocks/>
          </p:cNvSpPr>
          <p:nvPr/>
        </p:nvSpPr>
        <p:spPr>
          <a:xfrm>
            <a:off x="316055" y="633784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p.104</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106</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4888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005EA9A2-C3C8-4C18-B495-B05DDD10EDFD}"/>
              </a:ext>
            </a:extLst>
          </p:cNvPr>
          <p:cNvSpPr txBox="1"/>
          <p:nvPr/>
        </p:nvSpPr>
        <p:spPr>
          <a:xfrm>
            <a:off x="575555" y="1289411"/>
            <a:ext cx="7992889" cy="523220"/>
          </a:xfrm>
          <a:prstGeom prst="rect">
            <a:avLst/>
          </a:prstGeom>
          <a:solidFill>
            <a:schemeClr val="accent6">
              <a:lumMod val="20000"/>
              <a:lumOff val="80000"/>
            </a:schemeClr>
          </a:solidFill>
        </p:spPr>
        <p:txBody>
          <a:bodyPr wrap="square">
            <a:spAutoFit/>
          </a:bodyPr>
          <a:lstStyle/>
          <a:p>
            <a:pPr algn="ct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実際に「読むこと」の言語活動を体験してみましょう</a:t>
            </a:r>
            <a:endParaRPr lang="ja-JP" altLang="en-US" sz="2800" dirty="0">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xmlns="" id="{60004565-1898-462A-ACF4-93CF32963724}"/>
              </a:ext>
            </a:extLst>
          </p:cNvPr>
          <p:cNvSpPr txBox="1">
            <a:spLocks/>
          </p:cNvSpPr>
          <p:nvPr/>
        </p:nvSpPr>
        <p:spPr>
          <a:xfrm>
            <a:off x="318113" y="2420887"/>
            <a:ext cx="8507775" cy="1872209"/>
          </a:xfrm>
          <a:prstGeom prst="rect">
            <a:avLst/>
          </a:prstGeom>
          <a:ln>
            <a:solidFill>
              <a:schemeClr val="tx1"/>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ｳ</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日常生活に関する身近で簡単な事柄を内容とする</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掲示やパンフレットなどから，自分が必要とする情報　</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を得る活動。</a:t>
            </a:r>
          </a:p>
        </p:txBody>
      </p:sp>
      <p:sp>
        <p:nvSpPr>
          <p:cNvPr id="10" name="コンテンツ プレースホルダー 2">
            <a:extLst>
              <a:ext uri="{FF2B5EF4-FFF2-40B4-BE49-F238E27FC236}">
                <a16:creationId xmlns:a16="http://schemas.microsoft.com/office/drawing/2014/main" xmlns="" id="{19D1CBD2-0B2F-4E27-AE36-5BC21FCCE4FC}"/>
              </a:ext>
            </a:extLst>
          </p:cNvPr>
          <p:cNvSpPr txBox="1">
            <a:spLocks/>
          </p:cNvSpPr>
          <p:nvPr/>
        </p:nvSpPr>
        <p:spPr>
          <a:xfrm>
            <a:off x="318113" y="4437113"/>
            <a:ext cx="8507776" cy="1800200"/>
          </a:xfrm>
          <a:prstGeom prst="rect">
            <a:avLst/>
          </a:prstGeom>
          <a:ln>
            <a:solidFill>
              <a:schemeClr val="tx1"/>
            </a:solidFill>
          </a:ln>
        </p:spPr>
        <p:txBody>
          <a:bodyPr vert="horz" lIns="91440" tIns="45720" rIns="91440" bIns="45720" rtlCol="0" anchor="t"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ｴ</a:t>
            </a: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音声で十分に慣れ親しんだ簡単な語句や基本的な</a:t>
            </a:r>
            <a:endParaRPr lang="en-US" altLang="ja-JP" sz="2800" dirty="0">
              <a:latin typeface="Meiryo UI" panose="020B0604030504040204" pitchFamily="50" charset="-128"/>
              <a:ea typeface="Meiryo UI" panose="020B0604030504040204" pitchFamily="50" charset="-128"/>
              <a:cs typeface="メイリオ" panose="020B0604030504040204" pitchFamily="50" charset="-128"/>
            </a:endParaRPr>
          </a:p>
          <a:p>
            <a:pPr marL="0" indent="0">
              <a:buNone/>
            </a:pPr>
            <a:r>
              <a:rPr lang="en-US" altLang="ja-JP" sz="2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2800" dirty="0">
                <a:latin typeface="Meiryo UI" panose="020B0604030504040204" pitchFamily="50" charset="-128"/>
                <a:ea typeface="Meiryo UI" panose="020B0604030504040204" pitchFamily="50" charset="-128"/>
                <a:cs typeface="メイリオ" panose="020B0604030504040204" pitchFamily="50" charset="-128"/>
              </a:rPr>
              <a:t>　表現を，絵本などの中から識別する活動。</a:t>
            </a:r>
          </a:p>
        </p:txBody>
      </p:sp>
      <p:sp>
        <p:nvSpPr>
          <p:cNvPr id="17" name="コンテンツ プレースホルダー 2">
            <a:extLst>
              <a:ext uri="{FF2B5EF4-FFF2-40B4-BE49-F238E27FC236}">
                <a16:creationId xmlns:a16="http://schemas.microsoft.com/office/drawing/2014/main" xmlns="" id="{92B54683-E2E4-4B61-8A21-B4B9D5AD9554}"/>
              </a:ext>
            </a:extLst>
          </p:cNvPr>
          <p:cNvSpPr txBox="1">
            <a:spLocks/>
          </p:cNvSpPr>
          <p:nvPr/>
        </p:nvSpPr>
        <p:spPr>
          <a:xfrm>
            <a:off x="316055" y="633784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p.104</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106</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722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3">
            <a:extLst>
              <a:ext uri="{FF2B5EF4-FFF2-40B4-BE49-F238E27FC236}">
                <a16:creationId xmlns:a16="http://schemas.microsoft.com/office/drawing/2014/main" xmlns="" id="{18B41A32-CECD-490D-BA57-DFB9109A0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398" y="3068960"/>
            <a:ext cx="1451010" cy="216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9">
            <a:extLst>
              <a:ext uri="{FF2B5EF4-FFF2-40B4-BE49-F238E27FC236}">
                <a16:creationId xmlns:a16="http://schemas.microsoft.com/office/drawing/2014/main" xmlns="" id="{1CD60AED-AF1C-4DE1-8537-8B00DA44D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94" y="3990293"/>
            <a:ext cx="1667349" cy="209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a:extLst>
              <a:ext uri="{FF2B5EF4-FFF2-40B4-BE49-F238E27FC236}">
                <a16:creationId xmlns:a16="http://schemas.microsoft.com/office/drawing/2014/main" xmlns="" id="{9AFBC418-F1E5-4A90-A749-87615635EA37}"/>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Meiryo UI" panose="020B0604030504040204" pitchFamily="50" charset="-128"/>
                <a:ea typeface="Meiryo UI" panose="020B0604030504040204" pitchFamily="50" charset="-128"/>
              </a:rPr>
              <a:t>交　流</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xmlns="" id="{192DF44E-06A9-4D9E-A66F-BD35A3C7AB84}"/>
              </a:ext>
            </a:extLst>
          </p:cNvPr>
          <p:cNvSpPr txBox="1"/>
          <p:nvPr/>
        </p:nvSpPr>
        <p:spPr>
          <a:xfrm>
            <a:off x="506401" y="896333"/>
            <a:ext cx="8334864" cy="954107"/>
          </a:xfrm>
          <a:prstGeom prst="rect">
            <a:avLst/>
          </a:prstGeom>
          <a:noFill/>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「読むこと」の指導をどのように行っていますか。</a:t>
            </a:r>
            <a:endParaRPr lang="en-US" altLang="ja-JP" sz="2800" b="1" dirty="0">
              <a:latin typeface="Meiryo UI" panose="020B0604030504040204" pitchFamily="50" charset="-128"/>
              <a:ea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rPr>
              <a:t>交流してみましょう。</a:t>
            </a:r>
            <a:endParaRPr lang="ja-JP" altLang="en-US" sz="2800" dirty="0">
              <a:latin typeface="Meiryo UI" panose="020B0604030504040204" pitchFamily="50" charset="-128"/>
              <a:ea typeface="Meiryo UI" panose="020B0604030504040204" pitchFamily="50" charset="-128"/>
            </a:endParaRPr>
          </a:p>
        </p:txBody>
      </p:sp>
      <p:sp>
        <p:nvSpPr>
          <p:cNvPr id="9" name="思考の吹き出し: 雲形 8">
            <a:extLst>
              <a:ext uri="{FF2B5EF4-FFF2-40B4-BE49-F238E27FC236}">
                <a16:creationId xmlns:a16="http://schemas.microsoft.com/office/drawing/2014/main" xmlns="" id="{35E63BD5-1779-455C-B69D-2CB8D3AE4EF2}"/>
              </a:ext>
            </a:extLst>
          </p:cNvPr>
          <p:cNvSpPr/>
          <p:nvPr/>
        </p:nvSpPr>
        <p:spPr>
          <a:xfrm>
            <a:off x="1917118" y="2051946"/>
            <a:ext cx="2756715" cy="2423616"/>
          </a:xfrm>
          <a:prstGeom prst="cloudCallout">
            <a:avLst>
              <a:gd name="adj1" fmla="val -48948"/>
              <a:gd name="adj2" fmla="val 507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思考の吹き出し: 雲形 9">
            <a:extLst>
              <a:ext uri="{FF2B5EF4-FFF2-40B4-BE49-F238E27FC236}">
                <a16:creationId xmlns:a16="http://schemas.microsoft.com/office/drawing/2014/main" xmlns="" id="{691D53B9-06FF-414E-8168-CAD575C3CEAD}"/>
              </a:ext>
            </a:extLst>
          </p:cNvPr>
          <p:cNvSpPr/>
          <p:nvPr/>
        </p:nvSpPr>
        <p:spPr>
          <a:xfrm>
            <a:off x="4074504" y="3696294"/>
            <a:ext cx="2756715" cy="2423616"/>
          </a:xfrm>
          <a:prstGeom prst="cloudCallout">
            <a:avLst>
              <a:gd name="adj1" fmla="val 67837"/>
              <a:gd name="adj2" fmla="val -207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577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325D26E3-1D84-48FF-B741-25B5E633CAD4}"/>
              </a:ext>
            </a:extLst>
          </p:cNvPr>
          <p:cNvSpPr txBox="1"/>
          <p:nvPr/>
        </p:nvSpPr>
        <p:spPr>
          <a:xfrm>
            <a:off x="539552" y="4581128"/>
            <a:ext cx="8388424" cy="1569660"/>
          </a:xfrm>
          <a:prstGeom prst="rect">
            <a:avLst/>
          </a:prstGeom>
          <a:noFill/>
          <a:ln>
            <a:solidFill>
              <a:schemeClr val="tx1"/>
            </a:solidFill>
          </a:ln>
        </p:spPr>
        <p:txBody>
          <a:bodyPr wrap="square">
            <a:spAutoFit/>
          </a:bodyPr>
          <a:lstStyle/>
          <a:p>
            <a:r>
              <a:rPr kumimoji="1" lang="ja-JP" altLang="en-US" sz="2400" dirty="0">
                <a:solidFill>
                  <a:schemeClr val="tx1"/>
                </a:solidFill>
                <a:latin typeface="Meiryo UI" panose="020B0604030504040204" pitchFamily="50" charset="-128"/>
                <a:ea typeface="Meiryo UI" panose="020B0604030504040204" pitchFamily="50" charset="-128"/>
              </a:rPr>
              <a:t>本時の目標（</a:t>
            </a:r>
            <a:r>
              <a:rPr kumimoji="1" lang="en-US" altLang="ja-JP" sz="2400" dirty="0">
                <a:solidFill>
                  <a:schemeClr val="tx1"/>
                </a:solidFill>
                <a:latin typeface="Meiryo UI" panose="020B0604030504040204" pitchFamily="50" charset="-128"/>
                <a:ea typeface="Meiryo UI" panose="020B0604030504040204" pitchFamily="50" charset="-128"/>
              </a:rPr>
              <a:t>8/8</a:t>
            </a:r>
            <a:r>
              <a:rPr kumimoji="1" lang="ja-JP" altLang="en-US" sz="2400" dirty="0">
                <a:solidFill>
                  <a:schemeClr val="tx1"/>
                </a:solidFill>
                <a:latin typeface="Meiryo UI" panose="020B0604030504040204" pitchFamily="50" charset="-128"/>
                <a:ea typeface="Meiryo UI" panose="020B0604030504040204" pitchFamily="50" charset="-128"/>
              </a:rPr>
              <a:t>）</a:t>
            </a:r>
            <a:endParaRPr kumimoji="1" lang="en-US" altLang="ja-JP" sz="2400" dirty="0">
              <a:solidFill>
                <a:schemeClr val="tx1"/>
              </a:solidFill>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solidFill>
                  <a:schemeClr val="tx1"/>
                </a:solidFill>
                <a:latin typeface="Meiryo UI" panose="020B0604030504040204" pitchFamily="50" charset="-128"/>
                <a:ea typeface="Meiryo UI" panose="020B0604030504040204" pitchFamily="50" charset="-128"/>
              </a:rPr>
              <a:t>自分たちが住む地域についてよりよく理解するために，地域のよさや願いも含めて，音声で十分に慣れ親しんだ語句や表現で書かれた友達の考えや気持ちなどを推測しながら読んで意味が分かる。</a:t>
            </a:r>
            <a:endParaRPr lang="ja-JP" altLang="en-US"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xmlns="" id="{CDE36032-7128-4966-A551-B71F95E0CD3B}"/>
              </a:ext>
            </a:extLst>
          </p:cNvPr>
          <p:cNvSpPr txBox="1"/>
          <p:nvPr/>
        </p:nvSpPr>
        <p:spPr>
          <a:xfrm>
            <a:off x="1412776" y="620688"/>
            <a:ext cx="6318448" cy="523220"/>
          </a:xfrm>
          <a:prstGeom prst="rect">
            <a:avLst/>
          </a:prstGeom>
          <a:noFill/>
        </p:spPr>
        <p:txBody>
          <a:bodyPr wrap="square">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rPr>
              <a:t>We Can!2  Unit4  I like my town.</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xmlns="" id="{44EFEA9D-1E66-486A-A05D-EA0A6309F76B}"/>
              </a:ext>
            </a:extLst>
          </p:cNvPr>
          <p:cNvSpPr txBox="1"/>
          <p:nvPr/>
        </p:nvSpPr>
        <p:spPr>
          <a:xfrm>
            <a:off x="539552" y="1124744"/>
            <a:ext cx="8388424" cy="3046988"/>
          </a:xfrm>
          <a:prstGeom prst="rect">
            <a:avLst/>
          </a:prstGeom>
          <a:noFill/>
          <a:ln>
            <a:solidFill>
              <a:schemeClr val="tx1"/>
            </a:solidFill>
          </a:ln>
        </p:spPr>
        <p:txBody>
          <a:bodyPr wrap="square">
            <a:spAutoFit/>
          </a:bodyPr>
          <a:lstStyle/>
          <a:p>
            <a:pPr>
              <a:lnSpc>
                <a:spcPts val="2900"/>
              </a:lnSpc>
            </a:pPr>
            <a:r>
              <a:rPr lang="ja-JP" altLang="en-US" sz="2400" dirty="0">
                <a:latin typeface="Meiryo UI" panose="020B0604030504040204" pitchFamily="50" charset="-128"/>
                <a:ea typeface="Meiryo UI" panose="020B0604030504040204" pitchFamily="50" charset="-128"/>
              </a:rPr>
              <a:t>単元</a:t>
            </a:r>
            <a:r>
              <a:rPr kumimoji="1" lang="ja-JP" altLang="en-US" sz="2400" dirty="0">
                <a:solidFill>
                  <a:schemeClr val="tx1"/>
                </a:solidFill>
                <a:latin typeface="Meiryo UI" panose="020B0604030504040204" pitchFamily="50" charset="-128"/>
                <a:ea typeface="Meiryo UI" panose="020B0604030504040204" pitchFamily="50" charset="-128"/>
              </a:rPr>
              <a:t>の目標</a:t>
            </a:r>
            <a:endParaRPr kumimoji="1" lang="en-US" altLang="ja-JP" sz="2400" dirty="0">
              <a:solidFill>
                <a:schemeClr val="tx1"/>
              </a:solidFill>
              <a:latin typeface="Meiryo UI" panose="020B0604030504040204" pitchFamily="50" charset="-128"/>
              <a:ea typeface="Meiryo UI" panose="020B0604030504040204" pitchFamily="50" charset="-128"/>
            </a:endParaRPr>
          </a:p>
          <a:p>
            <a:pPr>
              <a:lnSpc>
                <a:spcPts val="2900"/>
              </a:lnSpc>
            </a:pPr>
            <a:r>
              <a:rPr lang="ja-JP" altLang="en-US" sz="2400" dirty="0">
                <a:latin typeface="Meiryo UI" panose="020B0604030504040204" pitchFamily="50" charset="-128"/>
                <a:ea typeface="Meiryo UI" panose="020B0604030504040204" pitchFamily="50" charset="-128"/>
              </a:rPr>
              <a:t>　　</a:t>
            </a:r>
            <a:r>
              <a:rPr kumimoji="1" lang="ja-JP" altLang="en-US" sz="2400" dirty="0">
                <a:solidFill>
                  <a:schemeClr val="tx1"/>
                </a:solidFill>
                <a:latin typeface="Meiryo UI" panose="020B0604030504040204" pitchFamily="50" charset="-128"/>
                <a:ea typeface="Meiryo UI" panose="020B0604030504040204" pitchFamily="50" charset="-128"/>
              </a:rPr>
              <a:t>自分たちが住む地域について，相手に伝わるように，伝えようとする内容を整理した上で，自分の考えや気持ちなどを，発表したり，書かれた例文を参考に音声で十分に慣れ親しんだ語句や表現を用いて書いたりすることができる。また，自分たちなどが住む地域について，よりよく理解するために，音声で十分に慣れ親しんだ語句や表現で書かれた友達の考えや気持ちなどを推測しながら読んで意味が分かる。</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xmlns="" id="{962A0E34-3CBB-47C7-ACAB-97DA3E7D11DA}"/>
              </a:ext>
            </a:extLst>
          </p:cNvPr>
          <p:cNvSpPr txBox="1">
            <a:spLocks/>
          </p:cNvSpPr>
          <p:nvPr/>
        </p:nvSpPr>
        <p:spPr>
          <a:xfrm>
            <a:off x="539552" y="4211484"/>
            <a:ext cx="8640960" cy="432048"/>
          </a:xfrm>
          <a:prstGeom prst="rect">
            <a:avLst/>
          </a:prstGeom>
          <a:ln>
            <a:noFill/>
          </a:ln>
        </p:spPr>
        <p:txBody>
          <a:bodyPr vert="horz" lIns="91440" tIns="45720" rIns="91440" bIns="45720" rtlCol="0" anchor="t" anchorCtr="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国立教育政策</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研究所「</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指導</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と評価の</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一体化</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の</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ための学習評価に関する参考資料　小学校　外国語・外国語活動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p.77</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xmlns="" id="{080E3AAC-A3F3-4C81-903B-FB4F1EECD019}"/>
              </a:ext>
            </a:extLst>
          </p:cNvPr>
          <p:cNvSpPr txBox="1">
            <a:spLocks/>
          </p:cNvSpPr>
          <p:nvPr/>
        </p:nvSpPr>
        <p:spPr>
          <a:xfrm>
            <a:off x="503040" y="6520120"/>
            <a:ext cx="8640960" cy="432048"/>
          </a:xfrm>
          <a:prstGeom prst="rect">
            <a:avLst/>
          </a:prstGeom>
          <a:ln>
            <a:noFill/>
          </a:ln>
        </p:spPr>
        <p:txBody>
          <a:bodyPr vert="horz" lIns="91440" tIns="45720" rIns="91440" bIns="45720" rtlCol="0" anchor="t" anchorCtr="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None/>
            </a:pPr>
            <a:r>
              <a:rPr lang="zh-CN" altLang="en-US" sz="1400" dirty="0">
                <a:latin typeface="Meiryo UI" panose="020B0604030504040204" pitchFamily="50" charset="-128"/>
                <a:ea typeface="Meiryo UI" panose="020B0604030504040204" pitchFamily="50" charset="-128"/>
                <a:cs typeface="メイリオ" panose="020B0604030504040204" pitchFamily="50" charset="-128"/>
              </a:rPr>
              <a:t>国立教育政策</a:t>
            </a:r>
            <a:r>
              <a:rPr lang="zh-CN" altLang="en-US" sz="1400" dirty="0" smtClean="0">
                <a:latin typeface="Meiryo UI" panose="020B0604030504040204" pitchFamily="50" charset="-128"/>
                <a:ea typeface="Meiryo UI" panose="020B0604030504040204" pitchFamily="50" charset="-128"/>
                <a:cs typeface="メイリオ" panose="020B0604030504040204" pitchFamily="50" charset="-128"/>
              </a:rPr>
              <a:t>研究所</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指導</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と評価の</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一体化</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の</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ための学習評価に関する参考資料　小学校　外国語・外国語活動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p.81</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11" name="直線コネクタ 10">
            <a:extLst>
              <a:ext uri="{FF2B5EF4-FFF2-40B4-BE49-F238E27FC236}">
                <a16:creationId xmlns:a16="http://schemas.microsoft.com/office/drawing/2014/main" xmlns="" id="{0AB14ADA-1CAF-4050-A03A-675A66A3F957}"/>
              </a:ext>
            </a:extLst>
          </p:cNvPr>
          <p:cNvCxnSpPr>
            <a:cxnSpLocks/>
          </p:cNvCxnSpPr>
          <p:nvPr/>
        </p:nvCxnSpPr>
        <p:spPr>
          <a:xfrm>
            <a:off x="665566" y="3356992"/>
            <a:ext cx="801089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xmlns="" id="{577938AD-8E51-40D3-BD78-59E00945B3CB}"/>
              </a:ext>
            </a:extLst>
          </p:cNvPr>
          <p:cNvCxnSpPr>
            <a:cxnSpLocks/>
          </p:cNvCxnSpPr>
          <p:nvPr/>
        </p:nvCxnSpPr>
        <p:spPr>
          <a:xfrm>
            <a:off x="665566" y="3717032"/>
            <a:ext cx="8010890"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xmlns="" id="{84B17E1D-AB76-4330-903F-1E0BBD122058}"/>
              </a:ext>
            </a:extLst>
          </p:cNvPr>
          <p:cNvCxnSpPr>
            <a:cxnSpLocks/>
          </p:cNvCxnSpPr>
          <p:nvPr/>
        </p:nvCxnSpPr>
        <p:spPr>
          <a:xfrm>
            <a:off x="665566" y="4077072"/>
            <a:ext cx="88209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xmlns="" id="{968B9629-EC76-4589-B345-AF6A5CA66B9C}"/>
              </a:ext>
            </a:extLst>
          </p:cNvPr>
          <p:cNvCxnSpPr>
            <a:cxnSpLocks/>
          </p:cNvCxnSpPr>
          <p:nvPr/>
        </p:nvCxnSpPr>
        <p:spPr>
          <a:xfrm>
            <a:off x="6588224" y="2996952"/>
            <a:ext cx="2088232"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6922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27708CFB-51DA-4619-8A79-503F4051820B}"/>
              </a:ext>
            </a:extLst>
          </p:cNvPr>
          <p:cNvSpPr txBox="1"/>
          <p:nvPr/>
        </p:nvSpPr>
        <p:spPr>
          <a:xfrm>
            <a:off x="1412776" y="601524"/>
            <a:ext cx="6318448" cy="523220"/>
          </a:xfrm>
          <a:prstGeom prst="rect">
            <a:avLst/>
          </a:prstGeom>
          <a:noFill/>
        </p:spPr>
        <p:txBody>
          <a:bodyPr wrap="square">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rPr>
              <a:t>We Can!2  Unit4  I like my town.</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xmlns="" id="{EE010231-81CA-4732-9973-95BC99CFB8B2}"/>
              </a:ext>
            </a:extLst>
          </p:cNvPr>
          <p:cNvSpPr txBox="1"/>
          <p:nvPr/>
        </p:nvSpPr>
        <p:spPr>
          <a:xfrm>
            <a:off x="5115125" y="1843082"/>
            <a:ext cx="2643714"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指導者が言う語を探す</a:t>
            </a:r>
            <a:endParaRPr lang="en-US" altLang="ja-JP" sz="2000" dirty="0">
              <a:latin typeface="Meiryo UI" panose="020B0604030504040204" pitchFamily="50" charset="-128"/>
              <a:ea typeface="Meiryo UI" panose="020B0604030504040204" pitchFamily="50" charset="-128"/>
            </a:endParaRPr>
          </a:p>
        </p:txBody>
      </p:sp>
      <p:sp>
        <p:nvSpPr>
          <p:cNvPr id="16" name="角丸四角形 11">
            <a:extLst>
              <a:ext uri="{FF2B5EF4-FFF2-40B4-BE49-F238E27FC236}">
                <a16:creationId xmlns:a16="http://schemas.microsoft.com/office/drawing/2014/main" xmlns="" id="{C74CEDB4-49CD-47B3-89C8-461F2E43FE87}"/>
              </a:ext>
            </a:extLst>
          </p:cNvPr>
          <p:cNvSpPr/>
          <p:nvPr/>
        </p:nvSpPr>
        <p:spPr>
          <a:xfrm>
            <a:off x="4833590" y="2312451"/>
            <a:ext cx="4202906" cy="52322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latin typeface="UD Digi Kyokasho NK-B" panose="02020700000000000000" pitchFamily="18" charset="-128"/>
                <a:ea typeface="UD Digi Kyokasho NK-B" panose="02020700000000000000" pitchFamily="18" charset="-128"/>
              </a:rPr>
              <a:t>  Can you find ‘station’?</a:t>
            </a:r>
          </a:p>
        </p:txBody>
      </p:sp>
      <p:pic>
        <p:nvPicPr>
          <p:cNvPr id="11" name="Picture 103">
            <a:extLst>
              <a:ext uri="{FF2B5EF4-FFF2-40B4-BE49-F238E27FC236}">
                <a16:creationId xmlns:a16="http://schemas.microsoft.com/office/drawing/2014/main" xmlns="" id="{56BDEA6A-7B24-426F-BDBA-EFC905B1D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3" b="38561"/>
          <a:stretch/>
        </p:blipFill>
        <p:spPr bwMode="auto">
          <a:xfrm flipH="1">
            <a:off x="4332814" y="2093769"/>
            <a:ext cx="865925" cy="8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1">
            <a:extLst>
              <a:ext uri="{FF2B5EF4-FFF2-40B4-BE49-F238E27FC236}">
                <a16:creationId xmlns:a16="http://schemas.microsoft.com/office/drawing/2014/main" xmlns="" id="{639AF4D5-8651-4113-BDCD-96BF2FF2442B}"/>
              </a:ext>
            </a:extLst>
          </p:cNvPr>
          <p:cNvSpPr/>
          <p:nvPr/>
        </p:nvSpPr>
        <p:spPr>
          <a:xfrm>
            <a:off x="4849028" y="5038847"/>
            <a:ext cx="4067944" cy="52322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latin typeface="UD Digi Kyokasho NK-B" panose="02020700000000000000" pitchFamily="18" charset="-128"/>
                <a:ea typeface="UD Digi Kyokasho NK-B" panose="02020700000000000000" pitchFamily="18" charset="-128"/>
              </a:rPr>
              <a:t>  Please repeat after me.</a:t>
            </a:r>
          </a:p>
        </p:txBody>
      </p:sp>
      <p:sp>
        <p:nvSpPr>
          <p:cNvPr id="23" name="角丸四角形 11">
            <a:extLst>
              <a:ext uri="{FF2B5EF4-FFF2-40B4-BE49-F238E27FC236}">
                <a16:creationId xmlns:a16="http://schemas.microsoft.com/office/drawing/2014/main" xmlns="" id="{2FF589AD-3511-46B9-83B5-C3F98F0D84C8}"/>
              </a:ext>
            </a:extLst>
          </p:cNvPr>
          <p:cNvSpPr/>
          <p:nvPr/>
        </p:nvSpPr>
        <p:spPr>
          <a:xfrm>
            <a:off x="6707962" y="3002547"/>
            <a:ext cx="1825284" cy="521461"/>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先生役　</a:t>
            </a:r>
            <a:r>
              <a:rPr lang="en-US" altLang="ja-JP" b="1" dirty="0">
                <a:solidFill>
                  <a:schemeClr val="tx1"/>
                </a:solidFill>
                <a:latin typeface="Meiryo UI" panose="020B0604030504040204" pitchFamily="50" charset="-128"/>
                <a:ea typeface="Meiryo UI" panose="020B0604030504040204" pitchFamily="50" charset="-128"/>
              </a:rPr>
              <a:t>...</a:t>
            </a:r>
          </a:p>
        </p:txBody>
      </p:sp>
      <p:sp>
        <p:nvSpPr>
          <p:cNvPr id="24" name="テキスト ボックス 23">
            <a:extLst>
              <a:ext uri="{FF2B5EF4-FFF2-40B4-BE49-F238E27FC236}">
                <a16:creationId xmlns:a16="http://schemas.microsoft.com/office/drawing/2014/main" xmlns="" id="{192772A5-66B8-4838-8C12-B5DAEA203A19}"/>
              </a:ext>
            </a:extLst>
          </p:cNvPr>
          <p:cNvSpPr txBox="1"/>
          <p:nvPr/>
        </p:nvSpPr>
        <p:spPr>
          <a:xfrm>
            <a:off x="5123004" y="4647126"/>
            <a:ext cx="3793968"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指導者の後に続いて英文を読む</a:t>
            </a:r>
            <a:endParaRPr lang="en-US" altLang="ja-JP" sz="2000" dirty="0">
              <a:latin typeface="Meiryo UI" panose="020B0604030504040204" pitchFamily="50" charset="-128"/>
              <a:ea typeface="Meiryo UI" panose="020B0604030504040204" pitchFamily="50" charset="-128"/>
            </a:endParaRPr>
          </a:p>
        </p:txBody>
      </p:sp>
      <p:pic>
        <p:nvPicPr>
          <p:cNvPr id="21" name="Picture 103">
            <a:extLst>
              <a:ext uri="{FF2B5EF4-FFF2-40B4-BE49-F238E27FC236}">
                <a16:creationId xmlns:a16="http://schemas.microsoft.com/office/drawing/2014/main" xmlns="" id="{39C73EDD-8D66-4724-9D73-7A92C6DA62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3" b="38561"/>
          <a:stretch/>
        </p:blipFill>
        <p:spPr bwMode="auto">
          <a:xfrm flipH="1">
            <a:off x="4249200" y="4591825"/>
            <a:ext cx="865925" cy="8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角丸四角形 11">
            <a:extLst>
              <a:ext uri="{FF2B5EF4-FFF2-40B4-BE49-F238E27FC236}">
                <a16:creationId xmlns:a16="http://schemas.microsoft.com/office/drawing/2014/main" xmlns="" id="{D48D9FAF-1B6E-4825-8F64-ED76DF9C8E87}"/>
              </a:ext>
            </a:extLst>
          </p:cNvPr>
          <p:cNvSpPr/>
          <p:nvPr/>
        </p:nvSpPr>
        <p:spPr>
          <a:xfrm>
            <a:off x="6748790" y="5756761"/>
            <a:ext cx="1980108" cy="521461"/>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先生役　</a:t>
            </a:r>
            <a:r>
              <a:rPr lang="en-US" altLang="ja-JP" b="1" dirty="0">
                <a:solidFill>
                  <a:schemeClr val="tx1"/>
                </a:solidFill>
                <a:latin typeface="Meiryo UI" panose="020B0604030504040204" pitchFamily="50" charset="-128"/>
                <a:ea typeface="Meiryo UI" panose="020B0604030504040204" pitchFamily="50" charset="-128"/>
              </a:rPr>
              <a:t>...</a:t>
            </a:r>
          </a:p>
        </p:txBody>
      </p:sp>
      <p:pic>
        <p:nvPicPr>
          <p:cNvPr id="31" name="図 30">
            <a:extLst>
              <a:ext uri="{FF2B5EF4-FFF2-40B4-BE49-F238E27FC236}">
                <a16:creationId xmlns:a16="http://schemas.microsoft.com/office/drawing/2014/main" xmlns="" id="{59E9E87A-7AAD-4C90-9DCE-67FCA0127EDF}"/>
              </a:ext>
            </a:extLst>
          </p:cNvPr>
          <p:cNvPicPr>
            <a:picLocks noChangeAspect="1"/>
          </p:cNvPicPr>
          <p:nvPr/>
        </p:nvPicPr>
        <p:blipFill rotWithShape="1">
          <a:blip r:embed="rId4"/>
          <a:srcRect l="17397" t="14984" r="53353" b="20010"/>
          <a:stretch/>
        </p:blipFill>
        <p:spPr>
          <a:xfrm>
            <a:off x="128396" y="1342312"/>
            <a:ext cx="4065054" cy="5079379"/>
          </a:xfrm>
          <a:prstGeom prst="rect">
            <a:avLst/>
          </a:prstGeom>
        </p:spPr>
      </p:pic>
      <p:sp>
        <p:nvSpPr>
          <p:cNvPr id="32" name="コンテンツ プレースホルダー 2">
            <a:extLst>
              <a:ext uri="{FF2B5EF4-FFF2-40B4-BE49-F238E27FC236}">
                <a16:creationId xmlns:a16="http://schemas.microsoft.com/office/drawing/2014/main" xmlns="" id="{FF77AA57-9B4C-4B68-997E-02DC9C1642AC}"/>
              </a:ext>
            </a:extLst>
          </p:cNvPr>
          <p:cNvSpPr txBox="1">
            <a:spLocks/>
          </p:cNvSpPr>
          <p:nvPr/>
        </p:nvSpPr>
        <p:spPr>
          <a:xfrm>
            <a:off x="251520" y="6278222"/>
            <a:ext cx="3866210" cy="458744"/>
          </a:xfrm>
          <a:prstGeom prst="rect">
            <a:avLst/>
          </a:prstGeom>
          <a:ln>
            <a:noFill/>
          </a:ln>
        </p:spPr>
        <p:txBody>
          <a:bodyPr vert="horz" lIns="91440" tIns="45720" rIns="91440" bIns="45720" rtlCol="0" anchor="t"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新学習</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指導要領対応小学校外国語活動教材　</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We Can! </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２</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p.32</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3" name="角丸四角形 11">
            <a:extLst>
              <a:ext uri="{FF2B5EF4-FFF2-40B4-BE49-F238E27FC236}">
                <a16:creationId xmlns:a16="http://schemas.microsoft.com/office/drawing/2014/main" xmlns="" id="{FC33FD30-B421-4471-B1C0-DC548C248F5F}"/>
              </a:ext>
            </a:extLst>
          </p:cNvPr>
          <p:cNvSpPr/>
          <p:nvPr/>
        </p:nvSpPr>
        <p:spPr>
          <a:xfrm>
            <a:off x="4927247" y="3131084"/>
            <a:ext cx="1550169" cy="53670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児童役</a:t>
            </a:r>
            <a:r>
              <a:rPr kumimoji="1" lang="ja-JP" altLang="en-US" b="1" dirty="0">
                <a:solidFill>
                  <a:schemeClr val="tx1"/>
                </a:solidFill>
                <a:latin typeface="Meiryo UI" panose="020B0604030504040204" pitchFamily="50" charset="-128"/>
                <a:ea typeface="Meiryo UI" panose="020B0604030504040204" pitchFamily="50" charset="-128"/>
              </a:rPr>
              <a:t>　</a:t>
            </a:r>
            <a:r>
              <a:rPr kumimoji="1" lang="en-US" altLang="ja-JP" b="1" dirty="0">
                <a:solidFill>
                  <a:schemeClr val="tx1"/>
                </a:solidFill>
                <a:latin typeface="Meiryo UI" panose="020B0604030504040204" pitchFamily="50" charset="-128"/>
                <a:ea typeface="Meiryo UI" panose="020B0604030504040204" pitchFamily="50" charset="-128"/>
              </a:rPr>
              <a:t>...</a:t>
            </a:r>
          </a:p>
        </p:txBody>
      </p:sp>
      <p:sp>
        <p:nvSpPr>
          <p:cNvPr id="34" name="角丸四角形 11">
            <a:extLst>
              <a:ext uri="{FF2B5EF4-FFF2-40B4-BE49-F238E27FC236}">
                <a16:creationId xmlns:a16="http://schemas.microsoft.com/office/drawing/2014/main" xmlns="" id="{E9460A87-7954-4937-83AB-2CF0C79382D3}"/>
              </a:ext>
            </a:extLst>
          </p:cNvPr>
          <p:cNvSpPr/>
          <p:nvPr/>
        </p:nvSpPr>
        <p:spPr>
          <a:xfrm>
            <a:off x="4887419" y="5889576"/>
            <a:ext cx="1714806" cy="53670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児童役</a:t>
            </a:r>
            <a:r>
              <a:rPr kumimoji="1" lang="ja-JP" altLang="en-US" b="1" dirty="0">
                <a:solidFill>
                  <a:schemeClr val="tx1"/>
                </a:solidFill>
                <a:latin typeface="Meiryo UI" panose="020B0604030504040204" pitchFamily="50" charset="-128"/>
                <a:ea typeface="Meiryo UI" panose="020B0604030504040204" pitchFamily="50" charset="-128"/>
              </a:rPr>
              <a:t>　</a:t>
            </a:r>
            <a:r>
              <a:rPr kumimoji="1" lang="en-US" altLang="ja-JP" b="1" dirty="0">
                <a:solidFill>
                  <a:schemeClr val="tx1"/>
                </a:solidFill>
                <a:latin typeface="Meiryo UI" panose="020B0604030504040204" pitchFamily="50" charset="-128"/>
                <a:ea typeface="Meiryo UI" panose="020B0604030504040204" pitchFamily="50" charset="-128"/>
              </a:rPr>
              <a:t>...</a:t>
            </a:r>
          </a:p>
        </p:txBody>
      </p:sp>
      <p:pic>
        <p:nvPicPr>
          <p:cNvPr id="36" name="Picture 126">
            <a:extLst>
              <a:ext uri="{FF2B5EF4-FFF2-40B4-BE49-F238E27FC236}">
                <a16:creationId xmlns:a16="http://schemas.microsoft.com/office/drawing/2014/main" xmlns="" id="{713033B1-F78E-42A4-B227-F325AE718A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723"/>
          <a:stretch/>
        </p:blipFill>
        <p:spPr bwMode="auto">
          <a:xfrm>
            <a:off x="4225442" y="3094945"/>
            <a:ext cx="858908" cy="85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6">
            <a:extLst>
              <a:ext uri="{FF2B5EF4-FFF2-40B4-BE49-F238E27FC236}">
                <a16:creationId xmlns:a16="http://schemas.microsoft.com/office/drawing/2014/main" xmlns="" id="{48522026-3834-4E65-B48C-4ED8B52BF6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723"/>
          <a:stretch/>
        </p:blipFill>
        <p:spPr bwMode="auto">
          <a:xfrm>
            <a:off x="4176706" y="5806860"/>
            <a:ext cx="858908" cy="85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9">
            <a:extLst>
              <a:ext uri="{FF2B5EF4-FFF2-40B4-BE49-F238E27FC236}">
                <a16:creationId xmlns:a16="http://schemas.microsoft.com/office/drawing/2014/main" xmlns="" id="{353E4A9B-2DF9-4DB2-800F-AB91DBF8C92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32" t="-1" r="-2" b="12087"/>
          <a:stretch/>
        </p:blipFill>
        <p:spPr bwMode="auto">
          <a:xfrm>
            <a:off x="8143878" y="5650979"/>
            <a:ext cx="858907" cy="103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39">
            <a:extLst>
              <a:ext uri="{FF2B5EF4-FFF2-40B4-BE49-F238E27FC236}">
                <a16:creationId xmlns:a16="http://schemas.microsoft.com/office/drawing/2014/main" xmlns="" id="{44246C8E-7FDC-4C20-87E1-B71CDF492C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32" t="-1" r="-2" b="12087"/>
          <a:stretch/>
        </p:blipFill>
        <p:spPr bwMode="auto">
          <a:xfrm>
            <a:off x="8143877" y="2988484"/>
            <a:ext cx="858907" cy="103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5437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xmlns="" id="{27708CFB-51DA-4619-8A79-503F4051820B}"/>
              </a:ext>
            </a:extLst>
          </p:cNvPr>
          <p:cNvSpPr txBox="1"/>
          <p:nvPr/>
        </p:nvSpPr>
        <p:spPr>
          <a:xfrm>
            <a:off x="1412776" y="620688"/>
            <a:ext cx="6318448" cy="523220"/>
          </a:xfrm>
          <a:prstGeom prst="rect">
            <a:avLst/>
          </a:prstGeom>
          <a:noFill/>
        </p:spPr>
        <p:txBody>
          <a:bodyPr wrap="square">
            <a:sp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rPr>
              <a:t>We Can!2  Unit4  I like my town.</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xmlns="" id="{EE010231-81CA-4732-9973-95BC99CFB8B2}"/>
              </a:ext>
            </a:extLst>
          </p:cNvPr>
          <p:cNvSpPr txBox="1"/>
          <p:nvPr/>
        </p:nvSpPr>
        <p:spPr>
          <a:xfrm>
            <a:off x="4365869" y="1809627"/>
            <a:ext cx="5064728"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内容について，児童とやり取りを行う。</a:t>
            </a:r>
            <a:endParaRPr lang="en-US" altLang="ja-JP" sz="2000" dirty="0">
              <a:latin typeface="Meiryo UI" panose="020B0604030504040204" pitchFamily="50" charset="-128"/>
              <a:ea typeface="Meiryo UI" panose="020B0604030504040204" pitchFamily="50" charset="-128"/>
            </a:endParaRPr>
          </a:p>
        </p:txBody>
      </p:sp>
      <p:sp>
        <p:nvSpPr>
          <p:cNvPr id="16" name="角丸四角形 11">
            <a:extLst>
              <a:ext uri="{FF2B5EF4-FFF2-40B4-BE49-F238E27FC236}">
                <a16:creationId xmlns:a16="http://schemas.microsoft.com/office/drawing/2014/main" xmlns="" id="{C74CEDB4-49CD-47B3-89C8-461F2E43FE87}"/>
              </a:ext>
            </a:extLst>
          </p:cNvPr>
          <p:cNvSpPr/>
          <p:nvPr/>
        </p:nvSpPr>
        <p:spPr>
          <a:xfrm>
            <a:off x="4880417" y="2446072"/>
            <a:ext cx="3728126" cy="517293"/>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latin typeface="UD Digi Kyokasho NK-B" panose="02020700000000000000" pitchFamily="18" charset="-128"/>
                <a:ea typeface="UD Digi Kyokasho NK-B" panose="02020700000000000000" pitchFamily="18" charset="-128"/>
              </a:rPr>
              <a:t>  </a:t>
            </a:r>
            <a:r>
              <a:rPr lang="en-US" altLang="ja-JP" sz="2000" b="1" dirty="0">
                <a:solidFill>
                  <a:schemeClr val="tx1"/>
                </a:solidFill>
                <a:latin typeface="UD Digi Kyokasho NK-B" panose="02020700000000000000" pitchFamily="18" charset="-128"/>
                <a:ea typeface="UD Digi Kyokasho NK-B" panose="02020700000000000000" pitchFamily="18" charset="-128"/>
              </a:rPr>
              <a:t>What’s this picture?</a:t>
            </a:r>
            <a:endParaRPr lang="en-US" altLang="ja-JP" sz="2400" b="1" dirty="0">
              <a:solidFill>
                <a:schemeClr val="tx1"/>
              </a:solidFill>
              <a:latin typeface="UD Digi Kyokasho NK-B" panose="02020700000000000000" pitchFamily="18" charset="-128"/>
              <a:ea typeface="UD Digi Kyokasho NK-B" panose="02020700000000000000" pitchFamily="18" charset="-128"/>
            </a:endParaRPr>
          </a:p>
        </p:txBody>
      </p:sp>
      <p:pic>
        <p:nvPicPr>
          <p:cNvPr id="11" name="Picture 103">
            <a:extLst>
              <a:ext uri="{FF2B5EF4-FFF2-40B4-BE49-F238E27FC236}">
                <a16:creationId xmlns:a16="http://schemas.microsoft.com/office/drawing/2014/main" xmlns="" id="{56BDEA6A-7B24-426F-BDBA-EFC905B1D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3" b="38561"/>
          <a:stretch/>
        </p:blipFill>
        <p:spPr bwMode="auto">
          <a:xfrm flipH="1">
            <a:off x="4314785" y="2224968"/>
            <a:ext cx="865925" cy="8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11">
            <a:extLst>
              <a:ext uri="{FF2B5EF4-FFF2-40B4-BE49-F238E27FC236}">
                <a16:creationId xmlns:a16="http://schemas.microsoft.com/office/drawing/2014/main" xmlns="" id="{2FF589AD-3511-46B9-83B5-C3F98F0D84C8}"/>
              </a:ext>
            </a:extLst>
          </p:cNvPr>
          <p:cNvSpPr/>
          <p:nvPr/>
        </p:nvSpPr>
        <p:spPr>
          <a:xfrm>
            <a:off x="6650588" y="6172533"/>
            <a:ext cx="1825284" cy="515554"/>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先生役　</a:t>
            </a:r>
            <a:r>
              <a:rPr lang="en-US" altLang="ja-JP" b="1" dirty="0">
                <a:solidFill>
                  <a:schemeClr val="tx1"/>
                </a:solidFill>
                <a:latin typeface="Meiryo UI" panose="020B0604030504040204" pitchFamily="50" charset="-128"/>
                <a:ea typeface="Meiryo UI" panose="020B0604030504040204" pitchFamily="50" charset="-128"/>
              </a:rPr>
              <a:t>...</a:t>
            </a:r>
          </a:p>
        </p:txBody>
      </p:sp>
      <p:pic>
        <p:nvPicPr>
          <p:cNvPr id="31" name="図 30">
            <a:extLst>
              <a:ext uri="{FF2B5EF4-FFF2-40B4-BE49-F238E27FC236}">
                <a16:creationId xmlns:a16="http://schemas.microsoft.com/office/drawing/2014/main" xmlns="" id="{59E9E87A-7AAD-4C90-9DCE-67FCA0127EDF}"/>
              </a:ext>
            </a:extLst>
          </p:cNvPr>
          <p:cNvPicPr>
            <a:picLocks noChangeAspect="1"/>
          </p:cNvPicPr>
          <p:nvPr/>
        </p:nvPicPr>
        <p:blipFill rotWithShape="1">
          <a:blip r:embed="rId4"/>
          <a:srcRect l="17397" t="14984" r="53353" b="20010"/>
          <a:stretch/>
        </p:blipFill>
        <p:spPr>
          <a:xfrm>
            <a:off x="128396" y="1342312"/>
            <a:ext cx="4065054" cy="5079379"/>
          </a:xfrm>
          <a:prstGeom prst="rect">
            <a:avLst/>
          </a:prstGeom>
        </p:spPr>
      </p:pic>
      <p:sp>
        <p:nvSpPr>
          <p:cNvPr id="32" name="コンテンツ プレースホルダー 2">
            <a:extLst>
              <a:ext uri="{FF2B5EF4-FFF2-40B4-BE49-F238E27FC236}">
                <a16:creationId xmlns:a16="http://schemas.microsoft.com/office/drawing/2014/main" xmlns="" id="{FF77AA57-9B4C-4B68-997E-02DC9C1642AC}"/>
              </a:ext>
            </a:extLst>
          </p:cNvPr>
          <p:cNvSpPr txBox="1">
            <a:spLocks/>
          </p:cNvSpPr>
          <p:nvPr/>
        </p:nvSpPr>
        <p:spPr>
          <a:xfrm>
            <a:off x="251520" y="6278222"/>
            <a:ext cx="3866210" cy="458744"/>
          </a:xfrm>
          <a:prstGeom prst="rect">
            <a:avLst/>
          </a:prstGeom>
          <a:ln>
            <a:noFill/>
          </a:ln>
        </p:spPr>
        <p:txBody>
          <a:bodyPr vert="horz" lIns="91440" tIns="45720" rIns="91440" bIns="45720" rtlCol="0" anchor="t"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新学習</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指導要領対応小学校外国語活動教材　</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marL="0" indent="0" algn="r">
              <a:buFont typeface="Arial" panose="020B0604020202020204" pitchFamily="34" charset="0"/>
              <a:buNone/>
            </a:pP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We Can! </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２</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p.32</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3" name="角丸四角形 11">
            <a:extLst>
              <a:ext uri="{FF2B5EF4-FFF2-40B4-BE49-F238E27FC236}">
                <a16:creationId xmlns:a16="http://schemas.microsoft.com/office/drawing/2014/main" xmlns="" id="{FC33FD30-B421-4471-B1C0-DC548C248F5F}"/>
              </a:ext>
            </a:extLst>
          </p:cNvPr>
          <p:cNvSpPr/>
          <p:nvPr/>
        </p:nvSpPr>
        <p:spPr>
          <a:xfrm>
            <a:off x="5024699" y="6165000"/>
            <a:ext cx="1550169" cy="53062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児童役</a:t>
            </a:r>
            <a:r>
              <a:rPr kumimoji="1" lang="ja-JP" altLang="en-US" b="1" dirty="0">
                <a:solidFill>
                  <a:schemeClr val="tx1"/>
                </a:solidFill>
                <a:latin typeface="Meiryo UI" panose="020B0604030504040204" pitchFamily="50" charset="-128"/>
                <a:ea typeface="Meiryo UI" panose="020B0604030504040204" pitchFamily="50" charset="-128"/>
              </a:rPr>
              <a:t>　</a:t>
            </a:r>
            <a:r>
              <a:rPr kumimoji="1" lang="en-US" altLang="ja-JP" b="1" dirty="0">
                <a:solidFill>
                  <a:schemeClr val="tx1"/>
                </a:solidFill>
                <a:latin typeface="Meiryo UI" panose="020B0604030504040204" pitchFamily="50" charset="-128"/>
                <a:ea typeface="Meiryo UI" panose="020B0604030504040204" pitchFamily="50" charset="-128"/>
              </a:rPr>
              <a:t>...</a:t>
            </a:r>
          </a:p>
        </p:txBody>
      </p:sp>
      <p:pic>
        <p:nvPicPr>
          <p:cNvPr id="37" name="Picture 139">
            <a:extLst>
              <a:ext uri="{FF2B5EF4-FFF2-40B4-BE49-F238E27FC236}">
                <a16:creationId xmlns:a16="http://schemas.microsoft.com/office/drawing/2014/main" xmlns="" id="{B39CF337-1C11-4B64-BD62-CC79AA0680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32" t="-1" r="-2" b="12087"/>
          <a:stretch/>
        </p:blipFill>
        <p:spPr bwMode="auto">
          <a:xfrm>
            <a:off x="8143877" y="5772222"/>
            <a:ext cx="858907" cy="103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角丸四角形 11">
            <a:extLst>
              <a:ext uri="{FF2B5EF4-FFF2-40B4-BE49-F238E27FC236}">
                <a16:creationId xmlns:a16="http://schemas.microsoft.com/office/drawing/2014/main" xmlns="" id="{58146D06-C2FB-4E08-9FBE-8A47040F4B6B}"/>
              </a:ext>
            </a:extLst>
          </p:cNvPr>
          <p:cNvSpPr/>
          <p:nvPr/>
        </p:nvSpPr>
        <p:spPr>
          <a:xfrm>
            <a:off x="7020271" y="3040023"/>
            <a:ext cx="1455601" cy="517293"/>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latin typeface="UD Digi Kyokasho NK-B" panose="02020700000000000000" pitchFamily="18" charset="-128"/>
                <a:ea typeface="UD Digi Kyokasho NK-B" panose="02020700000000000000" pitchFamily="18" charset="-128"/>
              </a:rPr>
              <a:t>Station.</a:t>
            </a:r>
          </a:p>
        </p:txBody>
      </p:sp>
      <p:pic>
        <p:nvPicPr>
          <p:cNvPr id="36" name="Picture 126">
            <a:extLst>
              <a:ext uri="{FF2B5EF4-FFF2-40B4-BE49-F238E27FC236}">
                <a16:creationId xmlns:a16="http://schemas.microsoft.com/office/drawing/2014/main" xmlns="" id="{713033B1-F78E-42A4-B227-F325AE718A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0723"/>
          <a:stretch/>
        </p:blipFill>
        <p:spPr bwMode="auto">
          <a:xfrm>
            <a:off x="8267596" y="2780643"/>
            <a:ext cx="858908" cy="84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11">
            <a:extLst>
              <a:ext uri="{FF2B5EF4-FFF2-40B4-BE49-F238E27FC236}">
                <a16:creationId xmlns:a16="http://schemas.microsoft.com/office/drawing/2014/main" xmlns="" id="{84B80B01-1D01-4CB3-8D47-1C48F36937C5}"/>
              </a:ext>
            </a:extLst>
          </p:cNvPr>
          <p:cNvSpPr/>
          <p:nvPr/>
        </p:nvSpPr>
        <p:spPr>
          <a:xfrm>
            <a:off x="4968924" y="3666908"/>
            <a:ext cx="3728126" cy="82190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1"/>
                </a:solidFill>
                <a:latin typeface="UD Digi Kyokasho NK-B" panose="02020700000000000000" pitchFamily="18" charset="-128"/>
                <a:ea typeface="UD Digi Kyokasho NK-B" panose="02020700000000000000" pitchFamily="18" charset="-128"/>
              </a:rPr>
              <a:t> </a:t>
            </a:r>
            <a:r>
              <a:rPr lang="en-US" altLang="ja-JP" sz="2000" b="1" dirty="0">
                <a:solidFill>
                  <a:schemeClr val="tx1"/>
                </a:solidFill>
                <a:latin typeface="UD Digi Kyokasho NK-B" panose="02020700000000000000" pitchFamily="18" charset="-128"/>
                <a:ea typeface="UD Digi Kyokasho NK-B" panose="02020700000000000000" pitchFamily="18" charset="-128"/>
              </a:rPr>
              <a:t>Right.  It’s a station.</a:t>
            </a:r>
          </a:p>
          <a:p>
            <a:r>
              <a:rPr lang="en-US" altLang="ja-JP" sz="2000" b="1" dirty="0">
                <a:solidFill>
                  <a:schemeClr val="tx1"/>
                </a:solidFill>
                <a:latin typeface="UD Digi Kyokasho NK-B" panose="02020700000000000000" pitchFamily="18" charset="-128"/>
                <a:ea typeface="UD Digi Kyokasho NK-B" panose="02020700000000000000" pitchFamily="18" charset="-128"/>
              </a:rPr>
              <a:t> Is it big or small?</a:t>
            </a:r>
          </a:p>
        </p:txBody>
      </p:sp>
      <p:pic>
        <p:nvPicPr>
          <p:cNvPr id="27" name="Picture 103">
            <a:extLst>
              <a:ext uri="{FF2B5EF4-FFF2-40B4-BE49-F238E27FC236}">
                <a16:creationId xmlns:a16="http://schemas.microsoft.com/office/drawing/2014/main" xmlns="" id="{0012CF66-62D4-4591-B521-A46272898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3" b="38561"/>
          <a:stretch/>
        </p:blipFill>
        <p:spPr bwMode="auto">
          <a:xfrm flipH="1">
            <a:off x="4314784" y="3594106"/>
            <a:ext cx="865925" cy="8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6">
            <a:extLst>
              <a:ext uri="{FF2B5EF4-FFF2-40B4-BE49-F238E27FC236}">
                <a16:creationId xmlns:a16="http://schemas.microsoft.com/office/drawing/2014/main" xmlns="" id="{F566D65E-7CA5-44B3-A6CF-629D44C533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0723"/>
          <a:stretch/>
        </p:blipFill>
        <p:spPr bwMode="auto">
          <a:xfrm>
            <a:off x="4270851" y="5839682"/>
            <a:ext cx="858908" cy="84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11">
            <a:extLst>
              <a:ext uri="{FF2B5EF4-FFF2-40B4-BE49-F238E27FC236}">
                <a16:creationId xmlns:a16="http://schemas.microsoft.com/office/drawing/2014/main" xmlns="" id="{D7361E52-3C05-4B14-BBEB-E3D63DE4E64C}"/>
              </a:ext>
            </a:extLst>
          </p:cNvPr>
          <p:cNvSpPr/>
          <p:nvPr/>
        </p:nvSpPr>
        <p:spPr>
          <a:xfrm>
            <a:off x="7466619" y="4552600"/>
            <a:ext cx="1106712" cy="517293"/>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latin typeface="UD Digi Kyokasho NK-B" panose="02020700000000000000" pitchFamily="18" charset="-128"/>
                <a:ea typeface="UD Digi Kyokasho NK-B" panose="02020700000000000000" pitchFamily="18" charset="-128"/>
              </a:rPr>
              <a:t>Big.</a:t>
            </a:r>
          </a:p>
        </p:txBody>
      </p:sp>
      <p:pic>
        <p:nvPicPr>
          <p:cNvPr id="41" name="Picture 126">
            <a:extLst>
              <a:ext uri="{FF2B5EF4-FFF2-40B4-BE49-F238E27FC236}">
                <a16:creationId xmlns:a16="http://schemas.microsoft.com/office/drawing/2014/main" xmlns="" id="{D8F17CAB-35D0-41EC-8916-D03E0D897F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0723"/>
          <a:stretch/>
        </p:blipFill>
        <p:spPr bwMode="auto">
          <a:xfrm>
            <a:off x="8242093" y="4331310"/>
            <a:ext cx="858908" cy="84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角丸四角形 11">
            <a:extLst>
              <a:ext uri="{FF2B5EF4-FFF2-40B4-BE49-F238E27FC236}">
                <a16:creationId xmlns:a16="http://schemas.microsoft.com/office/drawing/2014/main" xmlns="" id="{81B391F9-7C3C-4E1F-A015-0B2D484E62BB}"/>
              </a:ext>
            </a:extLst>
          </p:cNvPr>
          <p:cNvSpPr/>
          <p:nvPr/>
        </p:nvSpPr>
        <p:spPr>
          <a:xfrm>
            <a:off x="4849026" y="5260198"/>
            <a:ext cx="4098414" cy="46647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schemeClr val="tx1"/>
                </a:solidFill>
                <a:latin typeface="UD Digi Kyokasho NK-B" panose="02020700000000000000" pitchFamily="18" charset="-128"/>
                <a:ea typeface="UD Digi Kyokasho NK-B" panose="02020700000000000000" pitchFamily="18" charset="-128"/>
              </a:rPr>
              <a:t>  Do you have a big station?...</a:t>
            </a:r>
          </a:p>
        </p:txBody>
      </p:sp>
      <p:pic>
        <p:nvPicPr>
          <p:cNvPr id="43" name="Picture 103">
            <a:extLst>
              <a:ext uri="{FF2B5EF4-FFF2-40B4-BE49-F238E27FC236}">
                <a16:creationId xmlns:a16="http://schemas.microsoft.com/office/drawing/2014/main" xmlns="" id="{064496CE-3CA1-4F50-80CC-C7D624E19B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53" b="38561"/>
          <a:stretch/>
        </p:blipFill>
        <p:spPr bwMode="auto">
          <a:xfrm flipH="1">
            <a:off x="4314783" y="4670529"/>
            <a:ext cx="865925" cy="8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矢印: 下 1">
            <a:extLst>
              <a:ext uri="{FF2B5EF4-FFF2-40B4-BE49-F238E27FC236}">
                <a16:creationId xmlns:a16="http://schemas.microsoft.com/office/drawing/2014/main" xmlns="" id="{ECB95C2F-2F50-4050-9B78-057DCAEFBA01}"/>
              </a:ext>
            </a:extLst>
          </p:cNvPr>
          <p:cNvSpPr/>
          <p:nvPr/>
        </p:nvSpPr>
        <p:spPr>
          <a:xfrm rot="1995782">
            <a:off x="4023625" y="3049551"/>
            <a:ext cx="318847" cy="813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7796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74C69C13-73CC-461A-8A41-9FBA27A3B5E9}"/>
              </a:ext>
            </a:extLst>
          </p:cNvPr>
          <p:cNvPicPr>
            <a:picLocks noChangeAspect="1"/>
          </p:cNvPicPr>
          <p:nvPr/>
        </p:nvPicPr>
        <p:blipFill rotWithShape="1">
          <a:blip r:embed="rId3"/>
          <a:srcRect l="50285" t="43766" r="32648" b="14666"/>
          <a:stretch/>
        </p:blipFill>
        <p:spPr>
          <a:xfrm>
            <a:off x="5004048" y="1556792"/>
            <a:ext cx="3523036" cy="4832098"/>
          </a:xfrm>
          <a:prstGeom prst="rect">
            <a:avLst/>
          </a:prstGeom>
          <a:ln>
            <a:solidFill>
              <a:schemeClr val="tx1"/>
            </a:solidFill>
          </a:ln>
        </p:spPr>
      </p:pic>
      <p:sp>
        <p:nvSpPr>
          <p:cNvPr id="6" name="テキスト ボックス 5">
            <a:extLst>
              <a:ext uri="{FF2B5EF4-FFF2-40B4-BE49-F238E27FC236}">
                <a16:creationId xmlns:a16="http://schemas.microsoft.com/office/drawing/2014/main" xmlns="" id="{F821DA61-230E-4D3E-92EA-D5B8994478A7}"/>
              </a:ext>
            </a:extLst>
          </p:cNvPr>
          <p:cNvSpPr txBox="1"/>
          <p:nvPr/>
        </p:nvSpPr>
        <p:spPr>
          <a:xfrm>
            <a:off x="2987824" y="705436"/>
            <a:ext cx="4536504" cy="707886"/>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友達のオリジナルミニポスターを読んで</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ワークシートに分かったことを書きとめる。</a:t>
            </a:r>
            <a:endParaRPr lang="en-US" altLang="ja-JP"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xmlns="" id="{D20D30CC-62EE-4B73-BD22-E75AC76856AE}"/>
              </a:ext>
            </a:extLst>
          </p:cNvPr>
          <p:cNvPicPr>
            <a:picLocks noChangeAspect="1"/>
          </p:cNvPicPr>
          <p:nvPr/>
        </p:nvPicPr>
        <p:blipFill rotWithShape="1">
          <a:blip r:embed="rId3"/>
          <a:srcRect l="29779" t="44360" r="51670" b="15530"/>
          <a:stretch/>
        </p:blipFill>
        <p:spPr>
          <a:xfrm>
            <a:off x="817893" y="1556792"/>
            <a:ext cx="3754107" cy="4832098"/>
          </a:xfrm>
          <a:prstGeom prst="rect">
            <a:avLst/>
          </a:prstGeom>
          <a:ln>
            <a:solidFill>
              <a:schemeClr val="tx1"/>
            </a:solidFill>
          </a:ln>
        </p:spPr>
      </p:pic>
      <p:sp>
        <p:nvSpPr>
          <p:cNvPr id="8" name="コンテンツ プレースホルダー 2">
            <a:extLst>
              <a:ext uri="{FF2B5EF4-FFF2-40B4-BE49-F238E27FC236}">
                <a16:creationId xmlns:a16="http://schemas.microsoft.com/office/drawing/2014/main" xmlns="" id="{CB0A26FC-75FE-4D0F-BEFA-0847F39787BA}"/>
              </a:ext>
            </a:extLst>
          </p:cNvPr>
          <p:cNvSpPr txBox="1">
            <a:spLocks/>
          </p:cNvSpPr>
          <p:nvPr/>
        </p:nvSpPr>
        <p:spPr>
          <a:xfrm>
            <a:off x="503040" y="6520120"/>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「指導</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と評価の一体化」のための学習評価に関する参考資料　小学校　外国語・外国語活動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p.81</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タイトル 1">
            <a:extLst>
              <a:ext uri="{FF2B5EF4-FFF2-40B4-BE49-F238E27FC236}">
                <a16:creationId xmlns:a16="http://schemas.microsoft.com/office/drawing/2014/main" xmlns="" id="{3B3059B0-1FC2-4A0B-A35C-B3632F73BA9A}"/>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２　「</a:t>
            </a:r>
            <a:r>
              <a:rPr lang="ja-JP" altLang="en-US" sz="2800" b="1" dirty="0">
                <a:solidFill>
                  <a:schemeClr val="bg1"/>
                </a:solidFill>
                <a:latin typeface="Meiryo UI" panose="020B0604030504040204" pitchFamily="50" charset="-128"/>
                <a:ea typeface="Meiryo UI" panose="020B0604030504040204" pitchFamily="50" charset="-128"/>
              </a:rPr>
              <a:t>読むこと」の言語活動例</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996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10" name="四角形: 角を丸くする 7">
            <a:extLst>
              <a:ext uri="{FF2B5EF4-FFF2-40B4-BE49-F238E27FC236}">
                <a16:creationId xmlns:a16="http://schemas.microsoft.com/office/drawing/2014/main" xmlns="" id="{F052E2FC-51A9-4891-8A14-638F2F883DBA}"/>
              </a:ext>
            </a:extLst>
          </p:cNvPr>
          <p:cNvSpPr/>
          <p:nvPr/>
        </p:nvSpPr>
        <p:spPr>
          <a:xfrm>
            <a:off x="1043608" y="4869160"/>
            <a:ext cx="6207561" cy="101781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 xmlns:a16="http://schemas.microsoft.com/office/drawing/2014/main" id="{46DE1376-CE0F-4732-B607-09A3D3886BFD}"/>
              </a:ext>
            </a:extLst>
          </p:cNvPr>
          <p:cNvSpPr txBox="1"/>
          <p:nvPr/>
        </p:nvSpPr>
        <p:spPr>
          <a:xfrm>
            <a:off x="1264502" y="878938"/>
            <a:ext cx="7581755" cy="8710077"/>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「読むこと」の領域の目標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「読むこと」の言語活動例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650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C92F68D8-09BB-45BF-883B-029985FEA212}"/>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３　まとめ・演習</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xmlns="" id="{1D979128-5AFA-4756-A691-5CF07DBE3E1D}"/>
              </a:ext>
            </a:extLst>
          </p:cNvPr>
          <p:cNvSpPr>
            <a:spLocks noGrp="1"/>
          </p:cNvSpPr>
          <p:nvPr>
            <p:ph type="title"/>
          </p:nvPr>
        </p:nvSpPr>
        <p:spPr>
          <a:xfrm>
            <a:off x="431540" y="1412776"/>
            <a:ext cx="8280920" cy="4968552"/>
          </a:xfrm>
        </p:spPr>
        <p:txBody>
          <a:bodyPr>
            <a:normAutofit/>
          </a:bodyPr>
          <a:lstStyle/>
          <a:p>
            <a:pPr algn="l">
              <a:lnSpc>
                <a:spcPct val="150000"/>
              </a:lnSpc>
            </a:pPr>
            <a:r>
              <a:rPr lang="ja-JP" altLang="en-US" sz="2800" b="1"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英語の文字には，名称と音がある。</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○児童の学習の段階に応じて</a:t>
            </a:r>
            <a:r>
              <a:rPr lang="ja-JP" altLang="en-US" sz="2800" dirty="0" smtClean="0">
                <a:latin typeface="Meiryo UI" panose="020B0604030504040204" pitchFamily="50" charset="-128"/>
                <a:ea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rPr>
              <a:t>語の中で用いられる</a:t>
            </a:r>
            <a:r>
              <a:rPr kumimoji="1" lang="en-US" altLang="ja-JP" sz="2800" dirty="0" smtClean="0">
                <a:latin typeface="Meiryo UI" panose="020B0604030504040204" pitchFamily="50" charset="-128"/>
                <a:ea typeface="Meiryo UI" panose="020B0604030504040204" pitchFamily="50" charset="-128"/>
              </a:rPr>
              <a:t/>
            </a:r>
            <a:br>
              <a:rPr kumimoji="1" lang="en-US" altLang="ja-JP" sz="2800" dirty="0" smtClean="0">
                <a:latin typeface="Meiryo UI" panose="020B0604030504040204" pitchFamily="50" charset="-128"/>
                <a:ea typeface="Meiryo UI" panose="020B0604030504040204" pitchFamily="50" charset="-128"/>
              </a:rPr>
            </a:br>
            <a:r>
              <a:rPr kumimoji="1" lang="ja-JP" altLang="en-US" sz="2800" dirty="0" smtClean="0">
                <a:latin typeface="Meiryo UI" panose="020B0604030504040204" pitchFamily="50" charset="-128"/>
                <a:ea typeface="Meiryo UI" panose="020B0604030504040204" pitchFamily="50" charset="-128"/>
              </a:rPr>
              <a:t>　　場合の文字が示す</a:t>
            </a:r>
            <a:r>
              <a:rPr lang="ja-JP" altLang="en-US" sz="2800" dirty="0" smtClean="0">
                <a:latin typeface="Meiryo UI" panose="020B0604030504040204" pitchFamily="50" charset="-128"/>
                <a:ea typeface="Meiryo UI" panose="020B0604030504040204" pitchFamily="50" charset="-128"/>
              </a:rPr>
              <a:t>音</a:t>
            </a:r>
            <a:r>
              <a:rPr lang="ja-JP" altLang="en-US" sz="2800" dirty="0">
                <a:latin typeface="Meiryo UI" panose="020B0604030504040204" pitchFamily="50" charset="-128"/>
                <a:ea typeface="Meiryo UI" panose="020B0604030504040204" pitchFamily="50" charset="-128"/>
              </a:rPr>
              <a:t>の読み方を指導する。</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○理解の助けとなるよう，その英語が表す内容と関連</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した絵や写真などを付記することも必要である。</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○前段階として，読ませる語句や表現に音声で十分に</a:t>
            </a:r>
            <a:r>
              <a:rPr lang="en-US" altLang="ja-JP" sz="2800" dirty="0">
                <a:latin typeface="Meiryo UI" panose="020B0604030504040204" pitchFamily="50" charset="-128"/>
                <a:ea typeface="Meiryo UI" panose="020B0604030504040204" pitchFamily="50" charset="-128"/>
              </a:rPr>
              <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　　慣れ親しませることは必須である。</a:t>
            </a:r>
          </a:p>
        </p:txBody>
      </p:sp>
      <p:sp>
        <p:nvSpPr>
          <p:cNvPr id="7" name="テキスト ボックス 6">
            <a:extLst>
              <a:ext uri="{FF2B5EF4-FFF2-40B4-BE49-F238E27FC236}">
                <a16:creationId xmlns:a16="http://schemas.microsoft.com/office/drawing/2014/main" xmlns="" id="{ECDAA0E2-E583-4E78-9043-C49C14A22EEF}"/>
              </a:ext>
            </a:extLst>
          </p:cNvPr>
          <p:cNvSpPr txBox="1"/>
          <p:nvPr/>
        </p:nvSpPr>
        <p:spPr>
          <a:xfrm>
            <a:off x="2024844" y="858074"/>
            <a:ext cx="5094312" cy="584775"/>
          </a:xfrm>
          <a:prstGeom prst="rect">
            <a:avLst/>
          </a:prstGeom>
          <a:noFill/>
        </p:spPr>
        <p:txBody>
          <a:bodyPr wrap="square">
            <a:spAutoFit/>
          </a:bodyPr>
          <a:lstStyle/>
          <a:p>
            <a:pPr algn="ctr"/>
            <a:r>
              <a:rPr lang="ja-JP" altLang="en-US" sz="3200" b="1" dirty="0">
                <a:latin typeface="Meiryo UI" panose="020B0604030504040204" pitchFamily="50" charset="-128"/>
                <a:ea typeface="Meiryo UI" panose="020B0604030504040204" pitchFamily="50" charset="-128"/>
              </a:rPr>
              <a:t>「読むこと」の指導について</a:t>
            </a:r>
          </a:p>
        </p:txBody>
      </p:sp>
      <p:sp>
        <p:nvSpPr>
          <p:cNvPr id="6" name="コンテンツ プレースホルダー 2">
            <a:extLst>
              <a:ext uri="{FF2B5EF4-FFF2-40B4-BE49-F238E27FC236}">
                <a16:creationId xmlns:a16="http://schemas.microsoft.com/office/drawing/2014/main" xmlns="" id="{F2F1EF38-9E0C-4748-916F-A32464A73A68}"/>
              </a:ext>
            </a:extLst>
          </p:cNvPr>
          <p:cNvSpPr txBox="1">
            <a:spLocks/>
          </p:cNvSpPr>
          <p:nvPr/>
        </p:nvSpPr>
        <p:spPr>
          <a:xfrm>
            <a:off x="251520" y="6425952"/>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p.104</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p.105</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8451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11">
            <a:extLst>
              <a:ext uri="{FF2B5EF4-FFF2-40B4-BE49-F238E27FC236}">
                <a16:creationId xmlns:a16="http://schemas.microsoft.com/office/drawing/2014/main" xmlns="" id="{EEF8B59D-DBD6-4103-B422-540050E07DFA}"/>
              </a:ext>
            </a:extLst>
          </p:cNvPr>
          <p:cNvSpPr/>
          <p:nvPr/>
        </p:nvSpPr>
        <p:spPr>
          <a:xfrm>
            <a:off x="318112" y="836711"/>
            <a:ext cx="8502359" cy="5845143"/>
          </a:xfrm>
          <a:prstGeom prst="roundRect">
            <a:avLst>
              <a:gd name="adj" fmla="val 363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○単元名</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○単元</a:t>
            </a:r>
            <a:r>
              <a:rPr lang="ja-JP" altLang="en-US" sz="2000" b="1" dirty="0">
                <a:solidFill>
                  <a:schemeClr val="tx1"/>
                </a:solidFill>
                <a:latin typeface="Meiryo UI" panose="020B0604030504040204" pitchFamily="50" charset="-128"/>
                <a:ea typeface="Meiryo UI" panose="020B0604030504040204" pitchFamily="50" charset="-128"/>
              </a:rPr>
              <a:t>目標</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○目指す児童の具体の姿</a:t>
            </a:r>
            <a:endParaRPr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rPr>
              <a:t>「読むこと」の言語活動</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UD Digi Kyokasho NK-B" panose="02020700000000000000" pitchFamily="18" charset="-128"/>
                <a:ea typeface="UD Digi Kyokasho NK-B" panose="02020700000000000000" pitchFamily="18" charset="-128"/>
              </a:rPr>
              <a:t>　　・</a:t>
            </a:r>
            <a:endParaRPr kumimoji="1" lang="en-US" altLang="ja-JP" sz="2000" b="1" dirty="0">
              <a:solidFill>
                <a:schemeClr val="tx1"/>
              </a:solidFill>
              <a:latin typeface="UD Digi Kyokasho NK-B" panose="02020700000000000000" pitchFamily="18" charset="-128"/>
              <a:ea typeface="UD Digi Kyokasho NK-B" panose="02020700000000000000" pitchFamily="18" charset="-128"/>
            </a:endParaRPr>
          </a:p>
          <a:p>
            <a:pPr>
              <a:lnSpc>
                <a:spcPct val="150000"/>
              </a:lnSpc>
            </a:pPr>
            <a:r>
              <a:rPr kumimoji="1" lang="ja-JP" altLang="en-US" sz="2000" b="1" dirty="0">
                <a:solidFill>
                  <a:schemeClr val="tx1"/>
                </a:solidFill>
                <a:latin typeface="UD Digi Kyokasho NK-B" panose="02020700000000000000" pitchFamily="18" charset="-128"/>
                <a:ea typeface="UD Digi Kyokasho NK-B" panose="02020700000000000000" pitchFamily="18" charset="-128"/>
              </a:rPr>
              <a:t>　　</a:t>
            </a:r>
            <a:r>
              <a:rPr lang="ja-JP" altLang="en-US" sz="2000" b="1" dirty="0">
                <a:solidFill>
                  <a:schemeClr val="tx1"/>
                </a:solidFill>
                <a:latin typeface="UD Digi Kyokasho NK-B" panose="02020700000000000000" pitchFamily="18" charset="-128"/>
                <a:ea typeface="UD Digi Kyokasho NK-B" panose="02020700000000000000" pitchFamily="18" charset="-128"/>
              </a:rPr>
              <a:t>・</a:t>
            </a:r>
            <a:endParaRPr lang="en-US" altLang="ja-JP" sz="2000" b="1" dirty="0">
              <a:solidFill>
                <a:schemeClr val="tx1"/>
              </a:solidFill>
              <a:latin typeface="UD Digi Kyokasho NK-B" panose="02020700000000000000" pitchFamily="18" charset="-128"/>
              <a:ea typeface="UD Digi Kyokasho NK-B" panose="02020700000000000000" pitchFamily="18" charset="-128"/>
            </a:endParaRPr>
          </a:p>
          <a:p>
            <a:pPr>
              <a:lnSpc>
                <a:spcPct val="150000"/>
              </a:lnSpc>
            </a:pPr>
            <a:r>
              <a:rPr kumimoji="1" lang="ja-JP" altLang="en-US" sz="2000" b="1" dirty="0">
                <a:solidFill>
                  <a:schemeClr val="tx1"/>
                </a:solidFill>
                <a:latin typeface="UD Digi Kyokasho NK-B" panose="02020700000000000000" pitchFamily="18" charset="-128"/>
                <a:ea typeface="UD Digi Kyokasho NK-B" panose="02020700000000000000" pitchFamily="18" charset="-128"/>
              </a:rPr>
              <a:t>　　・</a:t>
            </a:r>
            <a:endParaRPr kumimoji="1" lang="en-US" altLang="ja-JP" sz="2000" b="1" dirty="0">
              <a:solidFill>
                <a:schemeClr val="tx1"/>
              </a:solidFill>
              <a:latin typeface="UD Digi Kyokasho NK-B" panose="02020700000000000000" pitchFamily="18" charset="-128"/>
              <a:ea typeface="UD Digi Kyokasho NK-B" panose="02020700000000000000" pitchFamily="18" charset="-128"/>
            </a:endParaRPr>
          </a:p>
        </p:txBody>
      </p:sp>
      <p:sp>
        <p:nvSpPr>
          <p:cNvPr id="6" name="角丸四角形 11">
            <a:extLst>
              <a:ext uri="{FF2B5EF4-FFF2-40B4-BE49-F238E27FC236}">
                <a16:creationId xmlns:a16="http://schemas.microsoft.com/office/drawing/2014/main" xmlns="" id="{347C8943-CE5C-4128-AD23-4FA02985E699}"/>
              </a:ext>
            </a:extLst>
          </p:cNvPr>
          <p:cNvSpPr/>
          <p:nvPr/>
        </p:nvSpPr>
        <p:spPr>
          <a:xfrm>
            <a:off x="3851920" y="1196752"/>
            <a:ext cx="4683568" cy="2880320"/>
          </a:xfrm>
          <a:prstGeom prst="roundRect">
            <a:avLst>
              <a:gd name="adj" fmla="val 7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b="1" dirty="0" smtClean="0">
                <a:solidFill>
                  <a:schemeClr val="tx1"/>
                </a:solidFill>
                <a:latin typeface="Meiryo UI" panose="020B0604030504040204" pitchFamily="50" charset="-128"/>
                <a:ea typeface="Meiryo UI" panose="020B0604030504040204" pitchFamily="50" charset="-128"/>
              </a:rPr>
              <a:t>①</a:t>
            </a:r>
            <a:r>
              <a:rPr kumimoji="1" lang="ja-JP" altLang="en-US" sz="2000" b="1" dirty="0">
                <a:solidFill>
                  <a:schemeClr val="tx1"/>
                </a:solidFill>
                <a:latin typeface="Meiryo UI" panose="020B0604030504040204" pitchFamily="50" charset="-128"/>
                <a:ea typeface="Meiryo UI" panose="020B0604030504040204" pitchFamily="50" charset="-128"/>
              </a:rPr>
              <a:t>単元を選ぶ</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solidFill>
                <a:latin typeface="Meiryo UI" panose="020B0604030504040204" pitchFamily="50" charset="-128"/>
                <a:ea typeface="Meiryo UI" panose="020B0604030504040204" pitchFamily="50" charset="-128"/>
              </a:rPr>
              <a:t>②単元</a:t>
            </a:r>
            <a:r>
              <a:rPr lang="ja-JP" altLang="en-US" sz="2000" b="1" dirty="0">
                <a:solidFill>
                  <a:schemeClr val="tx1"/>
                </a:solidFill>
                <a:latin typeface="Meiryo UI" panose="020B0604030504040204" pitchFamily="50" charset="-128"/>
                <a:ea typeface="Meiryo UI" panose="020B0604030504040204" pitchFamily="50" charset="-128"/>
              </a:rPr>
              <a:t>目標</a:t>
            </a:r>
            <a:r>
              <a:rPr kumimoji="1" lang="ja-JP" altLang="en-US" sz="2000" b="1" dirty="0">
                <a:solidFill>
                  <a:schemeClr val="tx1"/>
                </a:solidFill>
                <a:latin typeface="Meiryo UI" panose="020B0604030504040204" pitchFamily="50" charset="-128"/>
                <a:ea typeface="Meiryo UI" panose="020B0604030504040204" pitchFamily="50" charset="-128"/>
              </a:rPr>
              <a:t>を決定する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③単元で扱う言語材料を確認する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④目指す児童の具体の姿を考える</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rPr>
              <a:t>⑤</a:t>
            </a:r>
            <a:r>
              <a:rPr kumimoji="1" lang="ja-JP" altLang="en-US" sz="2000" b="1" dirty="0">
                <a:solidFill>
                  <a:schemeClr val="tx1"/>
                </a:solidFill>
                <a:latin typeface="Meiryo UI" panose="020B0604030504040204" pitchFamily="50" charset="-128"/>
                <a:ea typeface="Meiryo UI" panose="020B0604030504040204" pitchFamily="50" charset="-128"/>
              </a:rPr>
              <a:t>「読むこと」の言語活動を設定する</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pic>
        <p:nvPicPr>
          <p:cNvPr id="7" name="Picture 103">
            <a:extLst>
              <a:ext uri="{FF2B5EF4-FFF2-40B4-BE49-F238E27FC236}">
                <a16:creationId xmlns:a16="http://schemas.microsoft.com/office/drawing/2014/main" xmlns="" id="{4D04368A-C0AA-409B-8EF9-432EF05FC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912698"/>
            <a:ext cx="1450774" cy="14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a:extLst>
              <a:ext uri="{FF2B5EF4-FFF2-40B4-BE49-F238E27FC236}">
                <a16:creationId xmlns:a16="http://schemas.microsoft.com/office/drawing/2014/main" xmlns="" id="{C92F68D8-09BB-45BF-883B-029985FEA212}"/>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３　まとめ・演習</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3276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額縁に入った絵&#10;&#10;中程度の精度で自動的に生成された説明">
            <a:extLst>
              <a:ext uri="{FF2B5EF4-FFF2-40B4-BE49-F238E27FC236}">
                <a16:creationId xmlns:a16="http://schemas.microsoft.com/office/drawing/2014/main" xmlns="" id="{EED84955-A436-415E-B9EB-75C88C5FD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656130"/>
            <a:ext cx="6768753" cy="6201870"/>
          </a:xfrm>
          <a:prstGeom prst="rect">
            <a:avLst/>
          </a:prstGeom>
        </p:spPr>
      </p:pic>
      <p:sp>
        <p:nvSpPr>
          <p:cNvPr id="10" name="テキスト ボックス 9">
            <a:extLst>
              <a:ext uri="{FF2B5EF4-FFF2-40B4-BE49-F238E27FC236}">
                <a16:creationId xmlns:a16="http://schemas.microsoft.com/office/drawing/2014/main" xmlns="" id="{9DC8C434-A0C7-4FFA-B468-CD8AD8B5F2E0}"/>
              </a:ext>
            </a:extLst>
          </p:cNvPr>
          <p:cNvSpPr txBox="1"/>
          <p:nvPr/>
        </p:nvSpPr>
        <p:spPr>
          <a:xfrm>
            <a:off x="3671899" y="3096199"/>
            <a:ext cx="1800200" cy="523220"/>
          </a:xfrm>
          <a:prstGeom prst="rect">
            <a:avLst/>
          </a:prstGeom>
          <a:noFill/>
        </p:spPr>
        <p:txBody>
          <a:bodyPr wrap="square">
            <a:spAutoFit/>
          </a:bodyPr>
          <a:lstStyle/>
          <a:p>
            <a:r>
              <a:rPr lang="ja-JP" altLang="en-US" sz="2800" b="1" dirty="0">
                <a:latin typeface="Meiryo UI" panose="020B0604030504040204" pitchFamily="50" charset="-128"/>
                <a:ea typeface="Meiryo UI" panose="020B0604030504040204" pitchFamily="50" charset="-128"/>
              </a:rPr>
              <a:t>動画視聴</a:t>
            </a:r>
            <a:endParaRPr lang="ja-JP" altLang="en-US" sz="2800" dirty="0">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xmlns="" id="{C92F68D8-09BB-45BF-883B-029985FEA212}"/>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rPr>
              <a:t>３　まとめ・演習</a:t>
            </a:r>
            <a:endParaRPr lang="en-US" altLang="ja-JP" sz="28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04606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8" name="テキスト ボックス 7">
            <a:extLst>
              <a:ext uri="{FF2B5EF4-FFF2-40B4-BE49-F238E27FC236}">
                <a16:creationId xmlns="" xmlns:a16="http://schemas.microsoft.com/office/drawing/2014/main" id="{46DE1376-CE0F-4732-B607-09A3D3886BFD}"/>
              </a:ext>
            </a:extLst>
          </p:cNvPr>
          <p:cNvSpPr txBox="1"/>
          <p:nvPr/>
        </p:nvSpPr>
        <p:spPr>
          <a:xfrm>
            <a:off x="1264502" y="836712"/>
            <a:ext cx="7581755" cy="8710077"/>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「読むこと」の領域の目標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「読むこと」の言語活動例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774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8" name="テキスト ボックス 7">
            <a:extLst>
              <a:ext uri="{FF2B5EF4-FFF2-40B4-BE49-F238E27FC236}">
                <a16:creationId xmlns="" xmlns:a16="http://schemas.microsoft.com/office/drawing/2014/main" id="{46DE1376-CE0F-4732-B607-09A3D3886BFD}"/>
              </a:ext>
            </a:extLst>
          </p:cNvPr>
          <p:cNvSpPr txBox="1"/>
          <p:nvPr/>
        </p:nvSpPr>
        <p:spPr>
          <a:xfrm>
            <a:off x="1264502" y="980728"/>
            <a:ext cx="7581755" cy="8710077"/>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「読むこと」の領域の目標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「読むこと」の言語活動例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
        <p:nvSpPr>
          <p:cNvPr id="10" name="四角形: 角を丸くする 7">
            <a:extLst>
              <a:ext uri="{FF2B5EF4-FFF2-40B4-BE49-F238E27FC236}">
                <a16:creationId xmlns:a16="http://schemas.microsoft.com/office/drawing/2014/main" xmlns="" id="{F052E2FC-51A9-4891-8A14-638F2F883DBA}"/>
              </a:ext>
            </a:extLst>
          </p:cNvPr>
          <p:cNvSpPr/>
          <p:nvPr/>
        </p:nvSpPr>
        <p:spPr>
          <a:xfrm>
            <a:off x="1115617" y="2420888"/>
            <a:ext cx="6696744" cy="101781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42721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読むこと」の領域の目標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xmlns="" id="{E226CED3-C588-4B46-901B-0EE96B13BE0A}"/>
              </a:ext>
            </a:extLst>
          </p:cNvPr>
          <p:cNvSpPr/>
          <p:nvPr/>
        </p:nvSpPr>
        <p:spPr>
          <a:xfrm>
            <a:off x="318113" y="836712"/>
            <a:ext cx="8507774" cy="532859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u="sng" dirty="0">
                <a:solidFill>
                  <a:schemeClr val="tx1"/>
                </a:solidFill>
                <a:latin typeface="Meiryo UI" panose="020B0604030504040204" pitchFamily="50" charset="-128"/>
                <a:ea typeface="Meiryo UI" panose="020B0604030504040204" pitchFamily="50" charset="-128"/>
              </a:rPr>
              <a:t>「読むこと」の領域の目標</a:t>
            </a:r>
            <a:endParaRPr kumimoji="1" lang="en-US" altLang="ja-JP" sz="3600" u="sng" dirty="0">
              <a:solidFill>
                <a:schemeClr val="tx1"/>
              </a:solidFill>
              <a:latin typeface="Meiryo UI" panose="020B0604030504040204" pitchFamily="50" charset="-128"/>
              <a:ea typeface="Meiryo UI" panose="020B0604030504040204" pitchFamily="50" charset="-128"/>
            </a:endParaRPr>
          </a:p>
          <a:p>
            <a:endParaRPr kumimoji="1" lang="en-US" altLang="ja-JP" sz="3600" dirty="0">
              <a:solidFill>
                <a:schemeClr val="tx1"/>
              </a:solidFill>
              <a:latin typeface="Meiryo UI" panose="020B0604030504040204" pitchFamily="50" charset="-128"/>
              <a:ea typeface="Meiryo UI" panose="020B0604030504040204" pitchFamily="50" charset="-128"/>
            </a:endParaRPr>
          </a:p>
          <a:p>
            <a:r>
              <a:rPr kumimoji="1" lang="ja-JP" altLang="en-US" sz="3200" dirty="0" smtClean="0">
                <a:solidFill>
                  <a:schemeClr val="tx1"/>
                </a:solidFill>
                <a:latin typeface="Meiryo UI" panose="020B0604030504040204" pitchFamily="50" charset="-128"/>
                <a:ea typeface="Meiryo UI" panose="020B0604030504040204" pitchFamily="50" charset="-128"/>
              </a:rPr>
              <a:t>　ア</a:t>
            </a:r>
            <a:r>
              <a:rPr kumimoji="1" lang="ja-JP" altLang="en-US" sz="3200" dirty="0">
                <a:solidFill>
                  <a:schemeClr val="tx1"/>
                </a:solidFill>
                <a:latin typeface="Meiryo UI" panose="020B0604030504040204" pitchFamily="50" charset="-128"/>
                <a:ea typeface="Meiryo UI" panose="020B0604030504040204" pitchFamily="50" charset="-128"/>
              </a:rPr>
              <a:t>　　活字体で書かれた文字を識別し，</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lang="ja-JP" altLang="en-US" sz="3200" dirty="0" smtClean="0">
                <a:solidFill>
                  <a:schemeClr val="tx1"/>
                </a:solidFill>
                <a:latin typeface="Meiryo UI" panose="020B0604030504040204" pitchFamily="50" charset="-128"/>
                <a:ea typeface="Meiryo UI" panose="020B0604030504040204" pitchFamily="50" charset="-128"/>
              </a:rPr>
              <a:t>　</a:t>
            </a:r>
            <a:r>
              <a:rPr kumimoji="1" lang="ja-JP" altLang="en-US" sz="3200" dirty="0" smtClean="0">
                <a:solidFill>
                  <a:schemeClr val="tx1"/>
                </a:solidFill>
                <a:latin typeface="Meiryo UI" panose="020B0604030504040204" pitchFamily="50" charset="-128"/>
                <a:ea typeface="Meiryo UI" panose="020B0604030504040204" pitchFamily="50" charset="-128"/>
              </a:rPr>
              <a:t>その</a:t>
            </a:r>
            <a:r>
              <a:rPr kumimoji="1" lang="ja-JP" altLang="en-US" sz="3200" dirty="0">
                <a:solidFill>
                  <a:schemeClr val="tx1"/>
                </a:solidFill>
                <a:latin typeface="Meiryo UI" panose="020B0604030504040204" pitchFamily="50" charset="-128"/>
                <a:ea typeface="Meiryo UI" panose="020B0604030504040204" pitchFamily="50" charset="-128"/>
              </a:rPr>
              <a:t>読み方を発音することができるようにする。</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kumimoji="1" lang="ja-JP" altLang="en-US" sz="3200" dirty="0">
                <a:solidFill>
                  <a:schemeClr val="tx1"/>
                </a:solidFill>
                <a:latin typeface="Meiryo UI" panose="020B0604030504040204" pitchFamily="50" charset="-128"/>
                <a:ea typeface="Meiryo UI" panose="020B0604030504040204" pitchFamily="50" charset="-128"/>
              </a:rPr>
              <a:t>　</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kumimoji="1" lang="ja-JP" altLang="en-US" sz="3200" dirty="0" smtClean="0">
                <a:solidFill>
                  <a:schemeClr val="tx1"/>
                </a:solidFill>
                <a:latin typeface="Meiryo UI" panose="020B0604030504040204" pitchFamily="50" charset="-128"/>
                <a:ea typeface="Meiryo UI" panose="020B0604030504040204" pitchFamily="50" charset="-128"/>
              </a:rPr>
              <a:t>　イ</a:t>
            </a:r>
            <a:r>
              <a:rPr kumimoji="1" lang="ja-JP" altLang="en-US" sz="3200" dirty="0">
                <a:solidFill>
                  <a:schemeClr val="tx1"/>
                </a:solidFill>
                <a:latin typeface="Meiryo UI" panose="020B0604030504040204" pitchFamily="50" charset="-128"/>
                <a:ea typeface="Meiryo UI" panose="020B0604030504040204" pitchFamily="50" charset="-128"/>
              </a:rPr>
              <a:t>　　音声で十分に慣れ親しんだ簡単な語句や</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lang="ja-JP" altLang="en-US" sz="3200" dirty="0" smtClean="0">
                <a:solidFill>
                  <a:schemeClr val="tx1"/>
                </a:solidFill>
                <a:latin typeface="Meiryo UI" panose="020B0604030504040204" pitchFamily="50" charset="-128"/>
                <a:ea typeface="Meiryo UI" panose="020B0604030504040204" pitchFamily="50" charset="-128"/>
              </a:rPr>
              <a:t>　</a:t>
            </a:r>
            <a:r>
              <a:rPr kumimoji="1" lang="ja-JP" altLang="en-US" sz="3200" dirty="0" smtClean="0">
                <a:solidFill>
                  <a:schemeClr val="tx1"/>
                </a:solidFill>
                <a:latin typeface="Meiryo UI" panose="020B0604030504040204" pitchFamily="50" charset="-128"/>
                <a:ea typeface="Meiryo UI" panose="020B0604030504040204" pitchFamily="50" charset="-128"/>
              </a:rPr>
              <a:t>基本的</a:t>
            </a:r>
            <a:r>
              <a:rPr kumimoji="1" lang="ja-JP" altLang="en-US" sz="3200" dirty="0">
                <a:solidFill>
                  <a:schemeClr val="tx1"/>
                </a:solidFill>
                <a:latin typeface="Meiryo UI" panose="020B0604030504040204" pitchFamily="50" charset="-128"/>
                <a:ea typeface="Meiryo UI" panose="020B0604030504040204" pitchFamily="50" charset="-128"/>
              </a:rPr>
              <a:t>な表現の意味が分かるようにする。　</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xmlns="" id="{7B24A9EC-FAA2-451D-B2A7-52ED8D70DF11}"/>
              </a:ext>
            </a:extLst>
          </p:cNvPr>
          <p:cNvSpPr txBox="1">
            <a:spLocks/>
          </p:cNvSpPr>
          <p:nvPr/>
        </p:nvSpPr>
        <p:spPr>
          <a:xfrm>
            <a:off x="316055" y="633784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079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EF3BF386-540E-4A56-A1AC-E4BA4F766B64}"/>
              </a:ext>
            </a:extLst>
          </p:cNvPr>
          <p:cNvPicPr>
            <a:picLocks noChangeAspect="1"/>
          </p:cNvPicPr>
          <p:nvPr/>
        </p:nvPicPr>
        <p:blipFill rotWithShape="1">
          <a:blip r:embed="rId3"/>
          <a:srcRect l="38756" t="28953" r="38217" b="33192"/>
          <a:stretch/>
        </p:blipFill>
        <p:spPr>
          <a:xfrm>
            <a:off x="4790204" y="2420888"/>
            <a:ext cx="2910810" cy="3147568"/>
          </a:xfrm>
          <a:prstGeom prst="rect">
            <a:avLst/>
          </a:prstGeom>
        </p:spPr>
      </p:pic>
      <p:sp>
        <p:nvSpPr>
          <p:cNvPr id="7" name="正方形/長方形 6">
            <a:extLst>
              <a:ext uri="{FF2B5EF4-FFF2-40B4-BE49-F238E27FC236}">
                <a16:creationId xmlns:a16="http://schemas.microsoft.com/office/drawing/2014/main" xmlns="" id="{E8999D44-D68E-4665-A178-47617D0264CC}"/>
              </a:ext>
            </a:extLst>
          </p:cNvPr>
          <p:cNvSpPr/>
          <p:nvPr/>
        </p:nvSpPr>
        <p:spPr>
          <a:xfrm>
            <a:off x="318113" y="813579"/>
            <a:ext cx="8507774" cy="12241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Meiryo UI" panose="020B0604030504040204" pitchFamily="50" charset="-128"/>
                <a:ea typeface="Meiryo UI" panose="020B0604030504040204" pitchFamily="50" charset="-128"/>
              </a:rPr>
              <a:t>ア　　活字体で書かれた文字を識別し，</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kumimoji="1" lang="ja-JP" altLang="en-US" sz="3200" dirty="0">
                <a:solidFill>
                  <a:schemeClr val="tx1"/>
                </a:solidFill>
                <a:latin typeface="Meiryo UI" panose="020B0604030504040204" pitchFamily="50" charset="-128"/>
                <a:ea typeface="Meiryo UI" panose="020B0604030504040204" pitchFamily="50" charset="-128"/>
              </a:rPr>
              <a:t>その読み方を発音することができるようにする。</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xmlns="" id="{6DA12F13-5CAB-45B3-A6AC-AF8767FAE1BC}"/>
              </a:ext>
            </a:extLst>
          </p:cNvPr>
          <p:cNvSpPr/>
          <p:nvPr/>
        </p:nvSpPr>
        <p:spPr>
          <a:xfrm>
            <a:off x="337155" y="5586418"/>
            <a:ext cx="1733607" cy="986467"/>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eiryo UI" panose="020B0604030504040204" pitchFamily="50" charset="-128"/>
                <a:ea typeface="Meiryo UI" panose="020B0604030504040204" pitchFamily="50" charset="-128"/>
              </a:rPr>
              <a:t>名称</a:t>
            </a:r>
          </a:p>
        </p:txBody>
      </p:sp>
      <p:sp>
        <p:nvSpPr>
          <p:cNvPr id="9" name="四角形: 角を丸くする 8">
            <a:extLst>
              <a:ext uri="{FF2B5EF4-FFF2-40B4-BE49-F238E27FC236}">
                <a16:creationId xmlns:a16="http://schemas.microsoft.com/office/drawing/2014/main" xmlns="" id="{BA23AF54-CDF6-4406-894C-BA337A529288}"/>
              </a:ext>
            </a:extLst>
          </p:cNvPr>
          <p:cNvSpPr/>
          <p:nvPr/>
        </p:nvSpPr>
        <p:spPr>
          <a:xfrm>
            <a:off x="4867806" y="5568456"/>
            <a:ext cx="1733607" cy="986467"/>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solidFill>
                  <a:schemeClr val="tx1"/>
                </a:solidFill>
                <a:latin typeface="Meiryo UI" panose="020B0604030504040204" pitchFamily="50" charset="-128"/>
                <a:ea typeface="Meiryo UI" panose="020B0604030504040204" pitchFamily="50" charset="-128"/>
              </a:rPr>
              <a:t>音</a:t>
            </a:r>
            <a:endParaRPr kumimoji="1" lang="ja-JP" altLang="en-US" sz="3600" dirty="0">
              <a:solidFill>
                <a:schemeClr val="tx1"/>
              </a:solidFill>
              <a:latin typeface="Meiryo UI" panose="020B0604030504040204" pitchFamily="50" charset="-128"/>
              <a:ea typeface="Meiryo UI" panose="020B0604030504040204" pitchFamily="50" charset="-128"/>
            </a:endParaRPr>
          </a:p>
        </p:txBody>
      </p:sp>
      <p:sp>
        <p:nvSpPr>
          <p:cNvPr id="10" name="吹き出し: 四角形 9">
            <a:extLst>
              <a:ext uri="{FF2B5EF4-FFF2-40B4-BE49-F238E27FC236}">
                <a16:creationId xmlns:a16="http://schemas.microsoft.com/office/drawing/2014/main" xmlns="" id="{64A244A9-749A-4800-B251-1A178AA75E53}"/>
              </a:ext>
            </a:extLst>
          </p:cNvPr>
          <p:cNvSpPr/>
          <p:nvPr/>
        </p:nvSpPr>
        <p:spPr>
          <a:xfrm>
            <a:off x="2430802" y="5682437"/>
            <a:ext cx="1733607" cy="953631"/>
          </a:xfrm>
          <a:prstGeom prst="wedgeRectCallout">
            <a:avLst>
              <a:gd name="adj1" fmla="val -66705"/>
              <a:gd name="adj2" fmla="val -1562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latin typeface="+mj-lt"/>
              <a:ea typeface="UD デジタル 教科書体 NK-B" panose="02020700000000000000" pitchFamily="18" charset="-128"/>
            </a:endParaRPr>
          </a:p>
        </p:txBody>
      </p:sp>
      <p:sp>
        <p:nvSpPr>
          <p:cNvPr id="16" name="吹き出し: 四角形 15">
            <a:extLst>
              <a:ext uri="{FF2B5EF4-FFF2-40B4-BE49-F238E27FC236}">
                <a16:creationId xmlns:a16="http://schemas.microsoft.com/office/drawing/2014/main" xmlns="" id="{F71FDD17-9697-43B5-8B9C-BA945F6820AE}"/>
              </a:ext>
            </a:extLst>
          </p:cNvPr>
          <p:cNvSpPr/>
          <p:nvPr/>
        </p:nvSpPr>
        <p:spPr>
          <a:xfrm>
            <a:off x="7063951" y="5690771"/>
            <a:ext cx="1733607" cy="953631"/>
          </a:xfrm>
          <a:prstGeom prst="wedgeRectCallout">
            <a:avLst>
              <a:gd name="adj1" fmla="val -66705"/>
              <a:gd name="adj2" fmla="val -1562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latin typeface="+mj-lt"/>
              <a:ea typeface="UD デジタル 教科書体 NK-B" panose="02020700000000000000" pitchFamily="18" charset="-128"/>
            </a:endParaRPr>
          </a:p>
        </p:txBody>
      </p:sp>
      <p:pic>
        <p:nvPicPr>
          <p:cNvPr id="17" name="図 16">
            <a:extLst>
              <a:ext uri="{FF2B5EF4-FFF2-40B4-BE49-F238E27FC236}">
                <a16:creationId xmlns:a16="http://schemas.microsoft.com/office/drawing/2014/main" xmlns="" id="{206AA04D-BB1E-4DD2-8EA9-28ADB29E4FC9}"/>
              </a:ext>
            </a:extLst>
          </p:cNvPr>
          <p:cNvPicPr>
            <a:picLocks noChangeAspect="1"/>
          </p:cNvPicPr>
          <p:nvPr/>
        </p:nvPicPr>
        <p:blipFill rotWithShape="1">
          <a:blip r:embed="rId3"/>
          <a:srcRect l="46194" t="14983" r="45429" b="74841"/>
          <a:stretch/>
        </p:blipFill>
        <p:spPr>
          <a:xfrm>
            <a:off x="1861845" y="2969668"/>
            <a:ext cx="2710155" cy="2165569"/>
          </a:xfrm>
          <a:prstGeom prst="rect">
            <a:avLst/>
          </a:prstGeom>
        </p:spPr>
      </p:pic>
      <p:sp>
        <p:nvSpPr>
          <p:cNvPr id="19" name="テキスト ボックス 18">
            <a:extLst>
              <a:ext uri="{FF2B5EF4-FFF2-40B4-BE49-F238E27FC236}">
                <a16:creationId xmlns:a16="http://schemas.microsoft.com/office/drawing/2014/main" xmlns="" id="{DD8775F9-9A6A-4166-9C71-87A02E7DAC6E}"/>
              </a:ext>
            </a:extLst>
          </p:cNvPr>
          <p:cNvSpPr txBox="1"/>
          <p:nvPr/>
        </p:nvSpPr>
        <p:spPr>
          <a:xfrm>
            <a:off x="5436096" y="5609460"/>
            <a:ext cx="664023"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おん</a:t>
            </a:r>
          </a:p>
        </p:txBody>
      </p:sp>
      <p:sp>
        <p:nvSpPr>
          <p:cNvPr id="11"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読むこと」の領域の目標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2" name="コンテンツ プレースホルダー 2">
            <a:extLst>
              <a:ext uri="{FF2B5EF4-FFF2-40B4-BE49-F238E27FC236}">
                <a16:creationId xmlns:a16="http://schemas.microsoft.com/office/drawing/2014/main" xmlns="" id="{7B24A9EC-FAA2-451D-B2A7-52ED8D70DF11}"/>
              </a:ext>
            </a:extLst>
          </p:cNvPr>
          <p:cNvSpPr txBox="1">
            <a:spLocks/>
          </p:cNvSpPr>
          <p:nvPr/>
        </p:nvSpPr>
        <p:spPr>
          <a:xfrm>
            <a:off x="337155" y="2095291"/>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63570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EF3BF386-540E-4A56-A1AC-E4BA4F766B64}"/>
              </a:ext>
            </a:extLst>
          </p:cNvPr>
          <p:cNvPicPr>
            <a:picLocks noChangeAspect="1"/>
          </p:cNvPicPr>
          <p:nvPr/>
        </p:nvPicPr>
        <p:blipFill rotWithShape="1">
          <a:blip r:embed="rId3"/>
          <a:srcRect l="38756" t="28953" r="38217" b="33192"/>
          <a:stretch/>
        </p:blipFill>
        <p:spPr>
          <a:xfrm>
            <a:off x="4153141" y="1988840"/>
            <a:ext cx="2448272" cy="2647408"/>
          </a:xfrm>
          <a:prstGeom prst="rect">
            <a:avLst/>
          </a:prstGeom>
        </p:spPr>
      </p:pic>
      <p:sp>
        <p:nvSpPr>
          <p:cNvPr id="7" name="正方形/長方形 6">
            <a:extLst>
              <a:ext uri="{FF2B5EF4-FFF2-40B4-BE49-F238E27FC236}">
                <a16:creationId xmlns:a16="http://schemas.microsoft.com/office/drawing/2014/main" xmlns="" id="{E8999D44-D68E-4665-A178-47617D0264CC}"/>
              </a:ext>
            </a:extLst>
          </p:cNvPr>
          <p:cNvSpPr/>
          <p:nvPr/>
        </p:nvSpPr>
        <p:spPr>
          <a:xfrm>
            <a:off x="318113" y="813579"/>
            <a:ext cx="8507774" cy="12241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Meiryo UI" panose="020B0604030504040204" pitchFamily="50" charset="-128"/>
                <a:ea typeface="Meiryo UI" panose="020B0604030504040204" pitchFamily="50" charset="-128"/>
              </a:rPr>
              <a:t>ア　　活字体で書かれた文字を識別し，</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kumimoji="1" lang="ja-JP" altLang="en-US" sz="3200" dirty="0">
                <a:solidFill>
                  <a:schemeClr val="tx1"/>
                </a:solidFill>
                <a:latin typeface="Meiryo UI" panose="020B0604030504040204" pitchFamily="50" charset="-128"/>
                <a:ea typeface="Meiryo UI" panose="020B0604030504040204" pitchFamily="50" charset="-128"/>
              </a:rPr>
              <a:t>その読み方を発音することができるようにする。</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sp>
        <p:nvSpPr>
          <p:cNvPr id="10" name="吹き出し: 四角形 9">
            <a:extLst>
              <a:ext uri="{FF2B5EF4-FFF2-40B4-BE49-F238E27FC236}">
                <a16:creationId xmlns:a16="http://schemas.microsoft.com/office/drawing/2014/main" xmlns="" id="{64A244A9-749A-4800-B251-1A178AA75E53}"/>
              </a:ext>
            </a:extLst>
          </p:cNvPr>
          <p:cNvSpPr/>
          <p:nvPr/>
        </p:nvSpPr>
        <p:spPr>
          <a:xfrm>
            <a:off x="2419534" y="4747300"/>
            <a:ext cx="1733607" cy="953631"/>
          </a:xfrm>
          <a:prstGeom prst="wedgeRectCallout">
            <a:avLst>
              <a:gd name="adj1" fmla="val -66705"/>
              <a:gd name="adj2" fmla="val -1562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solidFill>
                  <a:schemeClr val="tx1"/>
                </a:solidFill>
                <a:latin typeface="+mj-lt"/>
                <a:ea typeface="UD デジタル 教科書体 NK-B" panose="02020700000000000000" pitchFamily="18" charset="-128"/>
              </a:rPr>
              <a:t>/</a:t>
            </a:r>
            <a:r>
              <a:rPr kumimoji="1" lang="en-US" altLang="ja-JP" sz="4400" dirty="0" err="1">
                <a:solidFill>
                  <a:schemeClr val="tx1"/>
                </a:solidFill>
                <a:latin typeface="+mj-lt"/>
                <a:ea typeface="UD デジタル 教科書体 NK-B" panose="02020700000000000000" pitchFamily="18" charset="-128"/>
              </a:rPr>
              <a:t>ei</a:t>
            </a:r>
            <a:r>
              <a:rPr kumimoji="1" lang="en-US" altLang="ja-JP" sz="4400" dirty="0">
                <a:solidFill>
                  <a:schemeClr val="tx1"/>
                </a:solidFill>
                <a:latin typeface="+mj-lt"/>
                <a:ea typeface="UD デジタル 教科書体 NK-B" panose="02020700000000000000" pitchFamily="18" charset="-128"/>
              </a:rPr>
              <a:t>/</a:t>
            </a:r>
            <a:endParaRPr kumimoji="1" lang="ja-JP" altLang="en-US" sz="4400" dirty="0">
              <a:solidFill>
                <a:schemeClr val="tx1"/>
              </a:solidFill>
              <a:latin typeface="+mj-lt"/>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xmlns="" id="{F700F2ED-E0B6-4B96-9256-6BE651959105}"/>
              </a:ext>
            </a:extLst>
          </p:cNvPr>
          <p:cNvSpPr txBox="1"/>
          <p:nvPr/>
        </p:nvSpPr>
        <p:spPr>
          <a:xfrm>
            <a:off x="-252536" y="5979713"/>
            <a:ext cx="9649071" cy="430887"/>
          </a:xfrm>
          <a:prstGeom prst="rect">
            <a:avLst/>
          </a:prstGeom>
          <a:noFill/>
        </p:spPr>
        <p:txBody>
          <a:bodyPr wrap="square">
            <a:spAutoFit/>
          </a:bodyPr>
          <a:lstStyle/>
          <a:p>
            <a:pPr algn="ctr"/>
            <a:r>
              <a:rPr lang="ja-JP" altLang="en-US" sz="2200" dirty="0">
                <a:solidFill>
                  <a:srgbClr val="FF0000"/>
                </a:solidFill>
                <a:latin typeface="Meiryo UI" panose="020B0604030504040204" pitchFamily="50" charset="-128"/>
                <a:ea typeface="Meiryo UI" panose="020B0604030504040204" pitchFamily="50" charset="-128"/>
              </a:rPr>
              <a:t>この目標の「読み方」とは</a:t>
            </a:r>
            <a:r>
              <a:rPr lang="ja-JP" altLang="en-US" sz="2200" dirty="0" smtClean="0">
                <a:solidFill>
                  <a:srgbClr val="FF0000"/>
                </a:solidFill>
                <a:latin typeface="Meiryo UI" panose="020B0604030504040204" pitchFamily="50" charset="-128"/>
                <a:ea typeface="Meiryo UI" panose="020B0604030504040204" pitchFamily="50" charset="-128"/>
              </a:rPr>
              <a:t>，音</a:t>
            </a:r>
            <a:r>
              <a:rPr lang="ja-JP" altLang="en-US" sz="2200" dirty="0">
                <a:solidFill>
                  <a:srgbClr val="FF0000"/>
                </a:solidFill>
                <a:latin typeface="Meiryo UI" panose="020B0604030504040204" pitchFamily="50" charset="-128"/>
                <a:ea typeface="Meiryo UI" panose="020B0604030504040204" pitchFamily="50" charset="-128"/>
              </a:rPr>
              <a:t>ではなく文字の名称の読み方を指している</a:t>
            </a:r>
            <a:endParaRPr lang="en-US" altLang="ja-JP" sz="2200" dirty="0">
              <a:solidFill>
                <a:srgbClr val="FF0000"/>
              </a:solidFill>
              <a:latin typeface="Meiryo UI" panose="020B0604030504040204" pitchFamily="50" charset="-128"/>
              <a:ea typeface="Meiryo UI" panose="020B0604030504040204" pitchFamily="50" charset="-128"/>
            </a:endParaRPr>
          </a:p>
        </p:txBody>
      </p:sp>
      <p:sp>
        <p:nvSpPr>
          <p:cNvPr id="16" name="吹き出し: 四角形 15">
            <a:extLst>
              <a:ext uri="{FF2B5EF4-FFF2-40B4-BE49-F238E27FC236}">
                <a16:creationId xmlns:a16="http://schemas.microsoft.com/office/drawing/2014/main" xmlns="" id="{F71FDD17-9697-43B5-8B9C-BA945F6820AE}"/>
              </a:ext>
            </a:extLst>
          </p:cNvPr>
          <p:cNvSpPr/>
          <p:nvPr/>
        </p:nvSpPr>
        <p:spPr>
          <a:xfrm>
            <a:off x="7052683" y="4755634"/>
            <a:ext cx="1733607" cy="953631"/>
          </a:xfrm>
          <a:prstGeom prst="wedgeRectCallout">
            <a:avLst>
              <a:gd name="adj1" fmla="val -66705"/>
              <a:gd name="adj2" fmla="val -1562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 </a:t>
            </a:r>
            <a:r>
              <a:rPr lang="en-US" altLang="ja-JP" sz="4400" dirty="0">
                <a:solidFill>
                  <a:schemeClr val="tx1"/>
                </a:solidFill>
                <a:latin typeface="+mj-lt"/>
              </a:rPr>
              <a:t>/æ/</a:t>
            </a:r>
            <a:endParaRPr kumimoji="1" lang="ja-JP" altLang="en-US" sz="4400" dirty="0">
              <a:solidFill>
                <a:schemeClr val="tx1"/>
              </a:solidFill>
              <a:latin typeface="+mj-lt"/>
              <a:ea typeface="UD デジタル 教科書体 NK-B" panose="02020700000000000000" pitchFamily="18" charset="-128"/>
            </a:endParaRPr>
          </a:p>
        </p:txBody>
      </p:sp>
      <p:pic>
        <p:nvPicPr>
          <p:cNvPr id="17" name="図 16">
            <a:extLst>
              <a:ext uri="{FF2B5EF4-FFF2-40B4-BE49-F238E27FC236}">
                <a16:creationId xmlns:a16="http://schemas.microsoft.com/office/drawing/2014/main" xmlns="" id="{206AA04D-BB1E-4DD2-8EA9-28ADB29E4FC9}"/>
              </a:ext>
            </a:extLst>
          </p:cNvPr>
          <p:cNvPicPr>
            <a:picLocks noChangeAspect="1"/>
          </p:cNvPicPr>
          <p:nvPr/>
        </p:nvPicPr>
        <p:blipFill rotWithShape="1">
          <a:blip r:embed="rId3"/>
          <a:srcRect l="46194" t="14983" r="45429" b="74841"/>
          <a:stretch/>
        </p:blipFill>
        <p:spPr>
          <a:xfrm>
            <a:off x="2419533" y="2656540"/>
            <a:ext cx="1733607" cy="1385251"/>
          </a:xfrm>
          <a:prstGeom prst="rect">
            <a:avLst/>
          </a:prstGeom>
        </p:spPr>
      </p:pic>
      <p:sp>
        <p:nvSpPr>
          <p:cNvPr id="11" name="四角形: 角を丸くする 10">
            <a:extLst>
              <a:ext uri="{FF2B5EF4-FFF2-40B4-BE49-F238E27FC236}">
                <a16:creationId xmlns:a16="http://schemas.microsoft.com/office/drawing/2014/main" xmlns="" id="{75757F55-68DD-4198-9CFE-AE05E121BB80}"/>
              </a:ext>
            </a:extLst>
          </p:cNvPr>
          <p:cNvSpPr/>
          <p:nvPr/>
        </p:nvSpPr>
        <p:spPr>
          <a:xfrm>
            <a:off x="248465" y="4633319"/>
            <a:ext cx="1733607" cy="986467"/>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Meiryo UI" panose="020B0604030504040204" pitchFamily="50" charset="-128"/>
                <a:ea typeface="Meiryo UI" panose="020B0604030504040204" pitchFamily="50" charset="-128"/>
              </a:rPr>
              <a:t>名称</a:t>
            </a:r>
          </a:p>
        </p:txBody>
      </p:sp>
      <p:sp>
        <p:nvSpPr>
          <p:cNvPr id="12" name="四角形: 角を丸くする 11">
            <a:extLst>
              <a:ext uri="{FF2B5EF4-FFF2-40B4-BE49-F238E27FC236}">
                <a16:creationId xmlns:a16="http://schemas.microsoft.com/office/drawing/2014/main" xmlns="" id="{CD683E53-B15F-4D32-AA0E-0AF6EA352C1A}"/>
              </a:ext>
            </a:extLst>
          </p:cNvPr>
          <p:cNvSpPr/>
          <p:nvPr/>
        </p:nvSpPr>
        <p:spPr>
          <a:xfrm>
            <a:off x="4867806" y="4694674"/>
            <a:ext cx="1733607" cy="986467"/>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3600" dirty="0">
                <a:solidFill>
                  <a:schemeClr val="tx1"/>
                </a:solidFill>
                <a:latin typeface="Meiryo UI" panose="020B0604030504040204" pitchFamily="50" charset="-128"/>
                <a:ea typeface="Meiryo UI" panose="020B0604030504040204" pitchFamily="50" charset="-128"/>
              </a:rPr>
              <a:t>音</a:t>
            </a:r>
            <a:endParaRPr kumimoji="1" lang="ja-JP" altLang="en-US" sz="36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xmlns="" id="{03B022EF-B54E-4A82-AF46-41D7A64B5A1A}"/>
              </a:ext>
            </a:extLst>
          </p:cNvPr>
          <p:cNvSpPr txBox="1"/>
          <p:nvPr/>
        </p:nvSpPr>
        <p:spPr>
          <a:xfrm>
            <a:off x="5436096" y="4735678"/>
            <a:ext cx="664023"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cs typeface="Microsoft Himalaya" panose="01010100010101010101" pitchFamily="2" charset="0"/>
              </a:rPr>
              <a:t>おん</a:t>
            </a:r>
          </a:p>
        </p:txBody>
      </p:sp>
      <p:sp>
        <p:nvSpPr>
          <p:cNvPr id="14"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読むこと」の領域の目標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8" name="コンテンツ プレースホルダー 2">
            <a:extLst>
              <a:ext uri="{FF2B5EF4-FFF2-40B4-BE49-F238E27FC236}">
                <a16:creationId xmlns:a16="http://schemas.microsoft.com/office/drawing/2014/main" xmlns="" id="{7B24A9EC-FAA2-451D-B2A7-52ED8D70DF11}"/>
              </a:ext>
            </a:extLst>
          </p:cNvPr>
          <p:cNvSpPr txBox="1">
            <a:spLocks/>
          </p:cNvSpPr>
          <p:nvPr/>
        </p:nvSpPr>
        <p:spPr>
          <a:xfrm>
            <a:off x="503040" y="6543686"/>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　「小学校</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61898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xmlns="" id="{8233C43F-5D85-4FF8-9460-AAB834D905B6}"/>
              </a:ext>
            </a:extLst>
          </p:cNvPr>
          <p:cNvSpPr/>
          <p:nvPr/>
        </p:nvSpPr>
        <p:spPr>
          <a:xfrm>
            <a:off x="341957" y="2082129"/>
            <a:ext cx="8507774" cy="13204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2800" b="1" dirty="0">
                <a:solidFill>
                  <a:srgbClr val="FF0000"/>
                </a:solidFill>
                <a:latin typeface="Meiryo UI" panose="020B0604030504040204" pitchFamily="50" charset="-128"/>
                <a:ea typeface="Meiryo UI" panose="020B0604030504040204" pitchFamily="50" charset="-128"/>
              </a:rPr>
              <a:t>ここで示された目標に関して指導する際には，児童の学習の段階に応じて，語の中で用いられる場合の文字が示す音の読み方を指導することとする。</a:t>
            </a:r>
            <a:endParaRPr kumimoji="1" lang="en-US" altLang="ja-JP" sz="2400" dirty="0">
              <a:solidFill>
                <a:schemeClr val="tx1"/>
              </a:solidFill>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xmlns="" id="{E53C0523-1A13-402E-A0A5-D98FE7B17A13}"/>
              </a:ext>
            </a:extLst>
          </p:cNvPr>
          <p:cNvSpPr txBox="1">
            <a:spLocks/>
          </p:cNvSpPr>
          <p:nvPr/>
        </p:nvSpPr>
        <p:spPr>
          <a:xfrm>
            <a:off x="372685" y="3455387"/>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（小学校学習指導要領（平成</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年告示）解説　外国語活動・外国語編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p.78</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xmlns="" id="{6F15AF7E-89EC-49D3-B5A8-7421AEEDAAC9}"/>
              </a:ext>
            </a:extLst>
          </p:cNvPr>
          <p:cNvPicPr>
            <a:picLocks noChangeAspect="1"/>
          </p:cNvPicPr>
          <p:nvPr/>
        </p:nvPicPr>
        <p:blipFill rotWithShape="1">
          <a:blip r:embed="rId3"/>
          <a:srcRect l="21650" t="18388" r="38975" b="27225"/>
          <a:stretch/>
        </p:blipFill>
        <p:spPr>
          <a:xfrm>
            <a:off x="2839858" y="4148426"/>
            <a:ext cx="2952328" cy="2292766"/>
          </a:xfrm>
          <a:prstGeom prst="rect">
            <a:avLst/>
          </a:prstGeom>
          <a:ln>
            <a:solidFill>
              <a:schemeClr val="tx1"/>
            </a:solidFill>
          </a:ln>
        </p:spPr>
      </p:pic>
      <p:pic>
        <p:nvPicPr>
          <p:cNvPr id="14" name="図 13">
            <a:extLst>
              <a:ext uri="{FF2B5EF4-FFF2-40B4-BE49-F238E27FC236}">
                <a16:creationId xmlns:a16="http://schemas.microsoft.com/office/drawing/2014/main" xmlns="" id="{C8E5722E-112F-4F56-B040-8FAAA7F2C66B}"/>
              </a:ext>
            </a:extLst>
          </p:cNvPr>
          <p:cNvPicPr>
            <a:picLocks noChangeAspect="1"/>
          </p:cNvPicPr>
          <p:nvPr/>
        </p:nvPicPr>
        <p:blipFill rotWithShape="1">
          <a:blip r:embed="rId4"/>
          <a:srcRect l="22437" t="18388" r="38976" b="28990"/>
          <a:stretch/>
        </p:blipFill>
        <p:spPr>
          <a:xfrm>
            <a:off x="5898147" y="4142681"/>
            <a:ext cx="2952328" cy="2310656"/>
          </a:xfrm>
          <a:prstGeom prst="rect">
            <a:avLst/>
          </a:prstGeom>
          <a:ln>
            <a:solidFill>
              <a:schemeClr val="tx1"/>
            </a:solidFill>
          </a:ln>
        </p:spPr>
      </p:pic>
      <p:sp>
        <p:nvSpPr>
          <p:cNvPr id="15" name="正方形/長方形 14">
            <a:extLst>
              <a:ext uri="{FF2B5EF4-FFF2-40B4-BE49-F238E27FC236}">
                <a16:creationId xmlns:a16="http://schemas.microsoft.com/office/drawing/2014/main" xmlns="" id="{D957179D-2508-443B-9149-1D776062C575}"/>
              </a:ext>
            </a:extLst>
          </p:cNvPr>
          <p:cNvSpPr/>
          <p:nvPr/>
        </p:nvSpPr>
        <p:spPr>
          <a:xfrm>
            <a:off x="341957" y="719620"/>
            <a:ext cx="8507774" cy="12241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sz="3200" dirty="0">
                <a:solidFill>
                  <a:schemeClr val="tx1"/>
                </a:solidFill>
                <a:latin typeface="Meiryo UI" panose="020B0604030504040204" pitchFamily="50" charset="-128"/>
                <a:ea typeface="Meiryo UI" panose="020B0604030504040204" pitchFamily="50" charset="-128"/>
              </a:rPr>
              <a:t>イ　　音声で十分に慣れ親しんだ簡単な語句や</a:t>
            </a:r>
            <a:endParaRPr kumimoji="1" lang="en-US" altLang="ja-JP" sz="3200" dirty="0">
              <a:solidFill>
                <a:schemeClr val="tx1"/>
              </a:solidFill>
              <a:latin typeface="Meiryo UI" panose="020B0604030504040204" pitchFamily="50" charset="-128"/>
              <a:ea typeface="Meiryo UI" panose="020B0604030504040204" pitchFamily="50" charset="-128"/>
            </a:endParaRPr>
          </a:p>
          <a:p>
            <a:r>
              <a:rPr lang="ja-JP" altLang="en-US" sz="3200" dirty="0">
                <a:solidFill>
                  <a:schemeClr val="tx1"/>
                </a:solidFill>
                <a:latin typeface="Meiryo UI" panose="020B0604030504040204" pitchFamily="50" charset="-128"/>
                <a:ea typeface="Meiryo UI" panose="020B0604030504040204" pitchFamily="50" charset="-128"/>
              </a:rPr>
              <a:t>　 　</a:t>
            </a:r>
            <a:r>
              <a:rPr kumimoji="1" lang="ja-JP" altLang="en-US" sz="3200" dirty="0">
                <a:solidFill>
                  <a:schemeClr val="tx1"/>
                </a:solidFill>
                <a:latin typeface="Meiryo UI" panose="020B0604030504040204" pitchFamily="50" charset="-128"/>
                <a:ea typeface="Meiryo UI" panose="020B0604030504040204" pitchFamily="50" charset="-128"/>
              </a:rPr>
              <a:t>基本的な表現の意味が分かるようにする。　</a:t>
            </a:r>
            <a:endParaRPr kumimoji="1" lang="en-US" altLang="ja-JP" sz="3200" dirty="0">
              <a:solidFill>
                <a:schemeClr val="tx1"/>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xmlns="" id="{806C50FB-656E-47D8-8030-0C25FEF28114}"/>
              </a:ext>
            </a:extLst>
          </p:cNvPr>
          <p:cNvPicPr>
            <a:picLocks noChangeAspect="1"/>
          </p:cNvPicPr>
          <p:nvPr/>
        </p:nvPicPr>
        <p:blipFill rotWithShape="1">
          <a:blip r:embed="rId5"/>
          <a:srcRect l="71968" t="37938" r="10305" b="42513"/>
          <a:stretch/>
        </p:blipFill>
        <p:spPr>
          <a:xfrm>
            <a:off x="293525" y="5260472"/>
            <a:ext cx="1880261" cy="1165778"/>
          </a:xfrm>
          <a:prstGeom prst="rect">
            <a:avLst/>
          </a:prstGeom>
        </p:spPr>
      </p:pic>
      <p:pic>
        <p:nvPicPr>
          <p:cNvPr id="18" name="図 17">
            <a:extLst>
              <a:ext uri="{FF2B5EF4-FFF2-40B4-BE49-F238E27FC236}">
                <a16:creationId xmlns:a16="http://schemas.microsoft.com/office/drawing/2014/main" xmlns="" id="{B2097DAA-13DC-45FA-AECD-58EE362FF59B}"/>
              </a:ext>
            </a:extLst>
          </p:cNvPr>
          <p:cNvPicPr>
            <a:picLocks noChangeAspect="1"/>
          </p:cNvPicPr>
          <p:nvPr/>
        </p:nvPicPr>
        <p:blipFill rotWithShape="1">
          <a:blip r:embed="rId5"/>
          <a:srcRect l="32666" t="3252" r="10380" b="89590"/>
          <a:stretch/>
        </p:blipFill>
        <p:spPr>
          <a:xfrm>
            <a:off x="372685" y="3717032"/>
            <a:ext cx="5419812" cy="383002"/>
          </a:xfrm>
          <a:prstGeom prst="rect">
            <a:avLst/>
          </a:prstGeom>
        </p:spPr>
      </p:pic>
      <p:pic>
        <p:nvPicPr>
          <p:cNvPr id="19" name="図 18">
            <a:extLst>
              <a:ext uri="{FF2B5EF4-FFF2-40B4-BE49-F238E27FC236}">
                <a16:creationId xmlns:a16="http://schemas.microsoft.com/office/drawing/2014/main" xmlns="" id="{9CF4C69B-8C4C-445C-9753-A6612C53F1F3}"/>
              </a:ext>
            </a:extLst>
          </p:cNvPr>
          <p:cNvPicPr>
            <a:picLocks noChangeAspect="1"/>
          </p:cNvPicPr>
          <p:nvPr/>
        </p:nvPicPr>
        <p:blipFill rotWithShape="1">
          <a:blip r:embed="rId5"/>
          <a:srcRect l="71748" t="11531" r="8801" b="72735"/>
          <a:stretch/>
        </p:blipFill>
        <p:spPr>
          <a:xfrm>
            <a:off x="290655" y="4142680"/>
            <a:ext cx="2061451" cy="937526"/>
          </a:xfrm>
          <a:prstGeom prst="rect">
            <a:avLst/>
          </a:prstGeom>
        </p:spPr>
      </p:pic>
      <p:sp>
        <p:nvSpPr>
          <p:cNvPr id="13" name="タイトル 1">
            <a:extLst>
              <a:ext uri="{FF2B5EF4-FFF2-40B4-BE49-F238E27FC236}">
                <a16:creationId xmlns:a16="http://schemas.microsoft.com/office/drawing/2014/main" xmlns="" id="{9CF5277C-493F-4747-B162-15DCCA0B3F80}"/>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a:t>
            </a:r>
            <a:r>
              <a:rPr lang="ja-JP" altLang="en-US" sz="28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読むこと」の領域の目標</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6" name="コンテンツ プレースホルダー 2">
            <a:extLst>
              <a:ext uri="{FF2B5EF4-FFF2-40B4-BE49-F238E27FC236}">
                <a16:creationId xmlns="" xmlns:a16="http://schemas.microsoft.com/office/drawing/2014/main" id="{1F6D45C7-6910-4DF2-A6C3-F9E39ACD4A30}"/>
              </a:ext>
            </a:extLst>
          </p:cNvPr>
          <p:cNvSpPr txBox="1">
            <a:spLocks/>
          </p:cNvSpPr>
          <p:nvPr/>
        </p:nvSpPr>
        <p:spPr>
          <a:xfrm>
            <a:off x="372685" y="6509014"/>
            <a:ext cx="8640960" cy="432048"/>
          </a:xfrm>
          <a:prstGeom prst="rect">
            <a:avLst/>
          </a:prstGeom>
          <a:ln>
            <a:no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buFont typeface="Arial" panose="020B0604020202020204" pitchFamily="34" charset="0"/>
              <a:buNone/>
            </a:pP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文部科学省「新学習指導要領対応　小学校外国語教材　</a:t>
            </a:r>
            <a:r>
              <a:rPr lang="en-US" altLang="ja-JP" sz="1400" dirty="0" smtClean="0">
                <a:latin typeface="Meiryo UI" panose="020B0604030504040204" pitchFamily="50" charset="-128"/>
                <a:ea typeface="Meiryo UI" panose="020B0604030504040204" pitchFamily="50" charset="-128"/>
                <a:cs typeface="メイリオ" panose="020B0604030504040204" pitchFamily="50" charset="-128"/>
              </a:rPr>
              <a:t>We Can! 1 </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教材どう</a:t>
            </a:r>
            <a:r>
              <a:rPr lang="ja-JP" altLang="en-US" sz="1400" dirty="0" err="1" smtClean="0">
                <a:latin typeface="Meiryo UI" panose="020B0604030504040204" pitchFamily="50" charset="-128"/>
                <a:ea typeface="Meiryo UI" panose="020B0604030504040204" pitchFamily="50" charset="-128"/>
                <a:cs typeface="メイリオ" panose="020B0604030504040204" pitchFamily="50" charset="-128"/>
              </a:rPr>
              <a:t>ぐばこ</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9274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71">
            <a:extLst>
              <a:ext uri="{FF2B5EF4-FFF2-40B4-BE49-F238E27FC236}">
                <a16:creationId xmlns:a16="http://schemas.microsoft.com/office/drawing/2014/main" xmlns="" id="{21AF725E-AF1D-43B3-A44D-A2A2C82B5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400" y="5742885"/>
            <a:ext cx="1251857" cy="101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a:extLst>
              <a:ext uri="{FF2B5EF4-FFF2-40B4-BE49-F238E27FC236}">
                <a16:creationId xmlns:a16="http://schemas.microsoft.com/office/drawing/2014/main" xmlns="" id="{F346044D-274B-459C-98D7-D6307822C66C}"/>
              </a:ext>
            </a:extLst>
          </p:cNvPr>
          <p:cNvSpPr txBox="1">
            <a:spLocks/>
          </p:cNvSpPr>
          <p:nvPr/>
        </p:nvSpPr>
        <p:spPr>
          <a:xfrm>
            <a:off x="0" y="0"/>
            <a:ext cx="9144000" cy="548680"/>
          </a:xfrm>
          <a:prstGeom prst="rect">
            <a:avLst/>
          </a:prstGeom>
          <a:solidFill>
            <a:srgbClr val="00B0F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b="1" dirty="0">
              <a:solidFill>
                <a:schemeClr val="bg1"/>
              </a:solidFill>
              <a:latin typeface="UD Digi Kyokasho NK-B" panose="02020700000000000000" pitchFamily="18" charset="-128"/>
              <a:ea typeface="UD Digi Kyokasho NK-B" panose="02020700000000000000" pitchFamily="18" charset="-128"/>
            </a:endParaRPr>
          </a:p>
        </p:txBody>
      </p:sp>
      <p:sp>
        <p:nvSpPr>
          <p:cNvPr id="8" name="テキスト ボックス 7">
            <a:extLst>
              <a:ext uri="{FF2B5EF4-FFF2-40B4-BE49-F238E27FC236}">
                <a16:creationId xmlns="" xmlns:a16="http://schemas.microsoft.com/office/drawing/2014/main" id="{46DE1376-CE0F-4732-B607-09A3D3886BFD}"/>
              </a:ext>
            </a:extLst>
          </p:cNvPr>
          <p:cNvSpPr txBox="1"/>
          <p:nvPr/>
        </p:nvSpPr>
        <p:spPr>
          <a:xfrm>
            <a:off x="1264502" y="836712"/>
            <a:ext cx="7581755" cy="8710077"/>
          </a:xfrm>
          <a:prstGeom prst="rect">
            <a:avLst/>
          </a:prstGeom>
          <a:noFill/>
        </p:spPr>
        <p:txBody>
          <a:bodyPr wrap="square" rtlCol="0">
            <a:spAutoFit/>
          </a:bodyPr>
          <a:lstStyle/>
          <a:p>
            <a:pPr algn="l">
              <a:lnSpc>
                <a:spcPct val="200000"/>
              </a:lnSpc>
            </a:pPr>
            <a:r>
              <a:rPr kumimoji="1" lang="en-US" altLang="ja-JP" sz="4000" b="1" dirty="0" smtClean="0">
                <a:latin typeface="Meiryo UI" panose="020B0604030504040204" pitchFamily="50" charset="-128"/>
                <a:ea typeface="Meiryo UI" panose="020B0604030504040204" pitchFamily="50" charset="-128"/>
              </a:rPr>
              <a:t>                《</a:t>
            </a:r>
            <a:r>
              <a:rPr kumimoji="1" lang="ja-JP" altLang="en-US" sz="4000" b="1" dirty="0" smtClean="0">
                <a:latin typeface="Meiryo UI" panose="020B0604030504040204" pitchFamily="50" charset="-128"/>
                <a:ea typeface="Meiryo UI" panose="020B0604030504040204" pitchFamily="50" charset="-128"/>
              </a:rPr>
              <a:t>内容</a:t>
            </a:r>
            <a:r>
              <a:rPr kumimoji="1" lang="en-US" altLang="ja-JP" sz="4000" b="1" dirty="0" smtClean="0">
                <a:latin typeface="Meiryo UI" panose="020B0604030504040204" pitchFamily="50" charset="-128"/>
                <a:ea typeface="Meiryo UI" panose="020B0604030504040204" pitchFamily="50" charset="-128"/>
              </a:rPr>
              <a:t>》</a:t>
            </a:r>
          </a:p>
          <a:p>
            <a:pPr>
              <a:lnSpc>
                <a:spcPct val="200000"/>
              </a:lnSpc>
            </a:pPr>
            <a:r>
              <a:rPr lang="ja-JP" altLang="en-US" sz="4000" b="1" dirty="0">
                <a:latin typeface="Meiryo UI" panose="020B0604030504040204" pitchFamily="50" charset="-128"/>
                <a:ea typeface="Meiryo UI" panose="020B0604030504040204" pitchFamily="50" charset="-128"/>
              </a:rPr>
              <a:t>１　「読むこと」の領域の目標</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２　「読むこと」の言語活動例</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３　まとめ・演習</a:t>
            </a:r>
            <a:br>
              <a:rPr lang="ja-JP" altLang="en-US" sz="4000" b="1" dirty="0">
                <a:latin typeface="Meiryo UI" panose="020B0604030504040204" pitchFamily="50" charset="-128"/>
                <a:ea typeface="Meiryo UI" panose="020B0604030504040204" pitchFamily="50" charset="-128"/>
              </a:rPr>
            </a:br>
            <a:r>
              <a:rPr lang="ja-JP" altLang="en-US" sz="4000" b="1" dirty="0">
                <a:latin typeface="Meiryo UI" panose="020B0604030504040204" pitchFamily="50" charset="-128"/>
                <a:ea typeface="Meiryo UI" panose="020B0604030504040204" pitchFamily="50" charset="-128"/>
              </a:rPr>
              <a:t/>
            </a:r>
            <a:br>
              <a:rPr lang="ja-JP" altLang="en-US" sz="4000" b="1" dirty="0">
                <a:latin typeface="Meiryo UI" panose="020B0604030504040204" pitchFamily="50" charset="-128"/>
                <a:ea typeface="Meiryo UI" panose="020B0604030504040204" pitchFamily="50" charset="-128"/>
              </a:rPr>
            </a:br>
            <a:endParaRPr kumimoji="1" lang="en-US" altLang="ja-JP" sz="4000" b="1" dirty="0" smtClean="0">
              <a:latin typeface="Meiryo UI" panose="020B0604030504040204" pitchFamily="50" charset="-128"/>
              <a:ea typeface="Meiryo UI" panose="020B0604030504040204" pitchFamily="50" charset="-128"/>
            </a:endParaRPr>
          </a:p>
          <a:p>
            <a:pPr algn="l"/>
            <a:endParaRPr kumimoji="1" lang="en-US" altLang="ja-JP" sz="3200" b="1" dirty="0" smtClean="0">
              <a:latin typeface="Meiryo UI" panose="020B0604030504040204" pitchFamily="50" charset="-128"/>
              <a:ea typeface="Meiryo UI" panose="020B0604030504040204" pitchFamily="50" charset="-128"/>
            </a:endParaRPr>
          </a:p>
          <a:p>
            <a:pPr algn="l"/>
            <a:endParaRPr kumimoji="1" lang="en-US" altLang="ja-JP" sz="4800" b="1" dirty="0" smtClean="0">
              <a:latin typeface="Meiryo UI" panose="020B0604030504040204" pitchFamily="50" charset="-128"/>
              <a:ea typeface="Meiryo UI" panose="020B0604030504040204" pitchFamily="50" charset="-128"/>
            </a:endParaRPr>
          </a:p>
        </p:txBody>
      </p:sp>
      <p:sp>
        <p:nvSpPr>
          <p:cNvPr id="10" name="四角形: 角を丸くする 7">
            <a:extLst>
              <a:ext uri="{FF2B5EF4-FFF2-40B4-BE49-F238E27FC236}">
                <a16:creationId xmlns:a16="http://schemas.microsoft.com/office/drawing/2014/main" xmlns="" id="{F052E2FC-51A9-4891-8A14-638F2F883DBA}"/>
              </a:ext>
            </a:extLst>
          </p:cNvPr>
          <p:cNvSpPr/>
          <p:nvPr/>
        </p:nvSpPr>
        <p:spPr>
          <a:xfrm>
            <a:off x="1115616" y="3501008"/>
            <a:ext cx="6768752" cy="101781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852275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8716</TotalTime>
  <Words>2283</Words>
  <Application>Microsoft Office PowerPoint</Application>
  <PresentationFormat>画面に合わせる (4:3)</PresentationFormat>
  <Paragraphs>300</Paragraphs>
  <Slides>27</Slides>
  <Notes>27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Meiryo UI</vt:lpstr>
      <vt:lpstr>ＭＳ Ｐゴシック</vt:lpstr>
      <vt:lpstr>UD Digi Kyokasho NK-B</vt:lpstr>
      <vt:lpstr>UD デジタル 教科書体 NK-B</vt:lpstr>
      <vt:lpstr>メイリオ</vt:lpstr>
      <vt:lpstr>Arial</vt:lpstr>
      <vt:lpstr>Calibri</vt:lpstr>
      <vt:lpstr>Microsoft Himalaya</vt:lpstr>
      <vt:lpstr>Office ​​テーマ</vt:lpstr>
      <vt:lpstr>小学校外国語　校内研修パッケージ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○英語の文字には，名称と音がある。 ○児童の学習の段階に応じて，語の中で用いられる 　　場合の文字が示す音の読み方を指導する。 ○理解の助けとなるよう，その英語が表す内容と関連 　　した絵や写真などを付記することも必要である。 ○前段階として，読ませる語句や表現に音声で十分に 　　慣れ親しませることは必須である。</vt:lpstr>
      <vt:lpstr>PowerPoint プレゼンテーション</vt:lpstr>
      <vt:lpstr>PowerPoint プレゼンテーション</vt:lpstr>
    </vt:vector>
  </TitlesOfParts>
  <Company>広島県庁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小学校外国語推進研修　校内研修パッケージ</dc:title>
  <dc:creator>広島県</dc:creator>
  <cp:lastModifiedBy>住吉谷 大輔</cp:lastModifiedBy>
  <cp:revision>273</cp:revision>
  <cp:lastPrinted>2021-03-23T07:31:34Z</cp:lastPrinted>
  <dcterms:created xsi:type="dcterms:W3CDTF">2021-01-29T06:14:09Z</dcterms:created>
  <dcterms:modified xsi:type="dcterms:W3CDTF">2021-03-26T05:11:01Z</dcterms:modified>
</cp:coreProperties>
</file>