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59" r:id="rId4"/>
    <p:sldId id="258" r:id="rId5"/>
    <p:sldId id="270" r:id="rId6"/>
    <p:sldId id="261" r:id="rId7"/>
    <p:sldId id="262" r:id="rId8"/>
    <p:sldId id="263" r:id="rId9"/>
    <p:sldId id="271" r:id="rId10"/>
    <p:sldId id="265" r:id="rId11"/>
    <p:sldId id="267" r:id="rId12"/>
    <p:sldId id="268" r:id="rId13"/>
    <p:sldId id="272" r:id="rId14"/>
    <p:sldId id="269"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743" autoAdjust="0"/>
  </p:normalViewPr>
  <p:slideViewPr>
    <p:cSldViewPr>
      <p:cViewPr varScale="1">
        <p:scale>
          <a:sx n="35" d="100"/>
          <a:sy n="35" d="100"/>
        </p:scale>
        <p:origin x="2180"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B4A1A3-AE62-4F46-BE28-157A7B456E55}" type="datetimeFigureOut">
              <a:rPr kumimoji="1" lang="ja-JP" altLang="en-US" smtClean="0"/>
              <a:t>2021/3/29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F31BFC21-F5DB-4C54-8CC8-9C82AD3CCCAE}" type="slidenum">
              <a:rPr kumimoji="1" lang="ja-JP" altLang="en-US" smtClean="0"/>
              <a:t>‹#›</a:t>
            </a:fld>
            <a:endParaRPr kumimoji="1" lang="ja-JP" altLang="en-US"/>
          </a:p>
        </p:txBody>
      </p:sp>
    </p:spTree>
    <p:extLst>
      <p:ext uri="{BB962C8B-B14F-4D97-AF65-F5344CB8AC3E}">
        <p14:creationId xmlns:p14="http://schemas.microsoft.com/office/powerpoint/2010/main" val="451246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9E4835E-6B8D-4BF0-AA83-62762C7B4B34}"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348CC3F-88B7-414B-8555-CE694608EC68}" type="slidenum">
              <a:rPr kumimoji="1" lang="ja-JP" altLang="en-US" smtClean="0"/>
              <a:t>‹#›</a:t>
            </a:fld>
            <a:endParaRPr kumimoji="1" lang="ja-JP" altLang="en-US"/>
          </a:p>
        </p:txBody>
      </p:sp>
    </p:spTree>
    <p:extLst>
      <p:ext uri="{BB962C8B-B14F-4D97-AF65-F5344CB8AC3E}">
        <p14:creationId xmlns:p14="http://schemas.microsoft.com/office/powerpoint/2010/main" val="1383176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メイリオ" panose="020B0604030504040204" pitchFamily="50" charset="-128"/>
                <a:ea typeface="メイリオ" panose="020B0604030504040204" pitchFamily="50" charset="-128"/>
              </a:rPr>
              <a:t>Hello,</a:t>
            </a:r>
            <a:r>
              <a:rPr kumimoji="1" lang="ja-JP" altLang="en-US" baseline="0"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everyone.</a:t>
            </a:r>
            <a:r>
              <a:rPr kumimoji="1" lang="en-US" altLang="ja-JP" baseline="0" dirty="0" smtClean="0">
                <a:latin typeface="メイリオ" panose="020B0604030504040204" pitchFamily="50" charset="-128"/>
                <a:ea typeface="メイリオ" panose="020B0604030504040204" pitchFamily="50" charset="-128"/>
              </a:rPr>
              <a:t> How are you?</a:t>
            </a:r>
          </a:p>
          <a:p>
            <a:r>
              <a:rPr kumimoji="1" lang="ja-JP" altLang="en-US" dirty="0" smtClean="0">
                <a:latin typeface="メイリオ" panose="020B0604030504040204" pitchFamily="50" charset="-128"/>
                <a:ea typeface="メイリオ" panose="020B0604030504040204" pitchFamily="50" charset="-128"/>
              </a:rPr>
              <a:t>今日のテーマは「英語授業の雰囲気をつくる　クラスルーム・イングリッシュ」です。★</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クリック</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a:t>
            </a:fld>
            <a:endParaRPr kumimoji="1" lang="ja-JP" altLang="en-US"/>
          </a:p>
        </p:txBody>
      </p:sp>
    </p:spTree>
    <p:extLst>
      <p:ext uri="{BB962C8B-B14F-4D97-AF65-F5344CB8AC3E}">
        <p14:creationId xmlns:p14="http://schemas.microsoft.com/office/powerpoint/2010/main" val="170180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事前にお配りしています別紙資料を見てください。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この別紙資料には，文部科学省が作成した研修ガイドブックから，日頃の授業で使うことの多い表現を抜粋して載せています。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それでは，５分間時間を取りますので，各自で声に出して練習してみましょう。</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OK.</a:t>
            </a:r>
            <a:r>
              <a:rPr kumimoji="1" lang="en-US" altLang="ja-JP" baseline="0" dirty="0" smtClean="0">
                <a:latin typeface="メイリオ" panose="020B0604030504040204" pitchFamily="50" charset="-128"/>
                <a:ea typeface="メイリオ" panose="020B0604030504040204" pitchFamily="50" charset="-128"/>
              </a:rPr>
              <a:t>  Everyone, stand up.  Are you ready?  Let’s begin.</a:t>
            </a: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（５分経過）</a:t>
            </a:r>
            <a:endParaRPr kumimoji="1" lang="en-US" altLang="ja-JP" baseline="0" dirty="0" smtClean="0">
              <a:latin typeface="メイリオ" panose="020B0604030504040204" pitchFamily="50" charset="-128"/>
              <a:ea typeface="メイリオ" panose="020B0604030504040204" pitchFamily="50" charset="-128"/>
            </a:endParaRPr>
          </a:p>
          <a:p>
            <a:endParaRPr kumimoji="1" lang="en-US" altLang="ja-JP" baseline="0" dirty="0" smtClean="0">
              <a:latin typeface="メイリオ" panose="020B0604030504040204" pitchFamily="50" charset="-128"/>
              <a:ea typeface="メイリオ" panose="020B0604030504040204" pitchFamily="50" charset="-128"/>
            </a:endParaRPr>
          </a:p>
          <a:p>
            <a:r>
              <a:rPr kumimoji="1" lang="en-US" altLang="ja-JP" baseline="0" dirty="0" smtClean="0">
                <a:latin typeface="メイリオ" panose="020B0604030504040204" pitchFamily="50" charset="-128"/>
                <a:ea typeface="メイリオ" panose="020B0604030504040204" pitchFamily="50" charset="-128"/>
              </a:rPr>
              <a:t>Good!  </a:t>
            </a:r>
            <a:r>
              <a:rPr kumimoji="1" lang="ja-JP" altLang="en-US" baseline="0"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C85970-5FCE-410E-AA8A-86798BAF53B3}" type="slidenum">
              <a:rPr kumimoji="1" lang="ja-JP" altLang="en-US" smtClean="0"/>
              <a:t>10</a:t>
            </a:fld>
            <a:endParaRPr kumimoji="1" lang="ja-JP" altLang="en-US"/>
          </a:p>
        </p:txBody>
      </p:sp>
    </p:spTree>
    <p:extLst>
      <p:ext uri="{BB962C8B-B14F-4D97-AF65-F5344CB8AC3E}">
        <p14:creationId xmlns:p14="http://schemas.microsoft.com/office/powerpoint/2010/main" val="694746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それでは，先程練習をした表現などをこれから実際に使ってみましょう。</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グループ内で，先生役と児童役に分かれ，体験をします。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先生役一人につき３分間です。★</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11</a:t>
            </a:fld>
            <a:endParaRPr kumimoji="1" lang="ja-JP" altLang="en-US"/>
          </a:p>
        </p:txBody>
      </p:sp>
    </p:spTree>
    <p:extLst>
      <p:ext uri="{BB962C8B-B14F-4D97-AF65-F5344CB8AC3E}">
        <p14:creationId xmlns:p14="http://schemas.microsoft.com/office/powerpoint/2010/main" val="168675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スライドのようにグループを作って，先生役をする順番を決めてください。★</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各グループの人数は，各校で設定してください。</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12</a:t>
            </a:fld>
            <a:endParaRPr kumimoji="1" lang="ja-JP" altLang="en-US"/>
          </a:p>
        </p:txBody>
      </p:sp>
    </p:spTree>
    <p:extLst>
      <p:ext uri="{BB962C8B-B14F-4D97-AF65-F5344CB8AC3E}">
        <p14:creationId xmlns:p14="http://schemas.microsoft.com/office/powerpoint/2010/main" val="876168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体験の流れはスライドに示しているとおりです（流れは各校で設定してください）。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基本的にはこの流れにしたがって，進めてください。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なお，先生役は別紙資料を見ながら進めてもかまいません。　</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Are you ready? </a:t>
            </a:r>
            <a:r>
              <a:rPr kumimoji="1" lang="ja-JP" altLang="en-US" dirty="0" smtClean="0">
                <a:latin typeface="メイリオ" panose="020B0604030504040204" pitchFamily="50" charset="-128"/>
                <a:ea typeface="メイリオ" panose="020B0604030504040204" pitchFamily="50" charset="-128"/>
              </a:rPr>
              <a:t>　</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Let’s begin.  </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13</a:t>
            </a:fld>
            <a:endParaRPr kumimoji="1" lang="ja-JP" altLang="en-US"/>
          </a:p>
        </p:txBody>
      </p:sp>
    </p:spTree>
    <p:extLst>
      <p:ext uri="{BB962C8B-B14F-4D97-AF65-F5344CB8AC3E}">
        <p14:creationId xmlns:p14="http://schemas.microsoft.com/office/powerpoint/2010/main" val="1048396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latin typeface="メイリオ" panose="020B0604030504040204" pitchFamily="50" charset="-128"/>
                <a:ea typeface="メイリオ" panose="020B0604030504040204" pitchFamily="50" charset="-128"/>
              </a:rPr>
              <a:t>Thank you very much.  Time’s up.</a:t>
            </a:r>
            <a:r>
              <a:rPr kumimoji="1" lang="en-US" altLang="ja-JP" baseline="0" dirty="0" smtClean="0">
                <a:latin typeface="メイリオ" panose="020B0604030504040204" pitchFamily="50" charset="-128"/>
                <a:ea typeface="メイリオ" panose="020B0604030504040204" pitchFamily="50" charset="-128"/>
              </a:rPr>
              <a:t>  Let’s go back to your seat.</a:t>
            </a: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それでは，体験を終えて，グループで感想を伝え合いましょう。時間は３分間です。</a:t>
            </a:r>
            <a:r>
              <a:rPr kumimoji="1" lang="en-US" altLang="ja-JP" baseline="0" dirty="0" smtClean="0">
                <a:latin typeface="メイリオ" panose="020B0604030504040204" pitchFamily="50" charset="-128"/>
                <a:ea typeface="メイリオ" panose="020B0604030504040204" pitchFamily="50" charset="-128"/>
              </a:rPr>
              <a:t>Let’s begin.</a:t>
            </a: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（３分経過）</a:t>
            </a:r>
            <a:endParaRPr kumimoji="1" lang="en-US" altLang="ja-JP" baseline="0" dirty="0" smtClean="0">
              <a:latin typeface="メイリオ" panose="020B0604030504040204" pitchFamily="50" charset="-128"/>
              <a:ea typeface="メイリオ" panose="020B0604030504040204" pitchFamily="50" charset="-128"/>
            </a:endParaRPr>
          </a:p>
          <a:p>
            <a:endParaRPr kumimoji="1" lang="en-US" altLang="ja-JP" baseline="0" dirty="0" smtClean="0">
              <a:latin typeface="メイリオ" panose="020B0604030504040204" pitchFamily="50" charset="-128"/>
              <a:ea typeface="メイリオ" panose="020B0604030504040204" pitchFamily="50" charset="-128"/>
            </a:endParaRPr>
          </a:p>
          <a:p>
            <a:r>
              <a:rPr kumimoji="1" lang="en-US" altLang="ja-JP" baseline="0" dirty="0" smtClean="0">
                <a:latin typeface="メイリオ" panose="020B0604030504040204" pitchFamily="50" charset="-128"/>
                <a:ea typeface="メイリオ" panose="020B0604030504040204" pitchFamily="50" charset="-128"/>
              </a:rPr>
              <a:t>Thank you very much, everyone.  That’s all for today.</a:t>
            </a:r>
          </a:p>
          <a:p>
            <a:endParaRPr kumimoji="1" lang="en-US" altLang="ja-JP" baseline="0" dirty="0" smtClean="0">
              <a:latin typeface="メイリオ" panose="020B0604030504040204" pitchFamily="50" charset="-128"/>
              <a:ea typeface="メイリオ" panose="020B0604030504040204" pitchFamily="50" charset="-128"/>
            </a:endParaRPr>
          </a:p>
          <a:p>
            <a:r>
              <a:rPr kumimoji="1" lang="ja-JP" altLang="en-US" baseline="0" dirty="0" smtClean="0">
                <a:latin typeface="メイリオ" panose="020B0604030504040204" pitchFamily="50" charset="-128"/>
                <a:ea typeface="メイリオ" panose="020B0604030504040204" pitchFamily="50" charset="-128"/>
              </a:rPr>
              <a:t>これで今日の研修を終わります。</a:t>
            </a:r>
            <a:endParaRPr kumimoji="1" lang="en-US" altLang="ja-JP" baseline="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14</a:t>
            </a:fld>
            <a:endParaRPr kumimoji="1" lang="ja-JP" altLang="en-US"/>
          </a:p>
        </p:txBody>
      </p:sp>
    </p:spTree>
    <p:extLst>
      <p:ext uri="{BB962C8B-B14F-4D97-AF65-F5344CB8AC3E}">
        <p14:creationId xmlns:p14="http://schemas.microsoft.com/office/powerpoint/2010/main" val="1701865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今日の研修は，このような流れで行います。</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T:</a:t>
            </a:r>
            <a:r>
              <a:rPr kumimoji="1" lang="ja-JP" altLang="en-US" dirty="0" smtClean="0">
                <a:latin typeface="メイリオ" panose="020B0604030504040204" pitchFamily="50" charset="-128"/>
                <a:ea typeface="メイリオ" panose="020B0604030504040204" pitchFamily="50" charset="-128"/>
              </a:rPr>
              <a:t>研修担当者　</a:t>
            </a:r>
            <a:r>
              <a:rPr kumimoji="1" lang="en-US" altLang="ja-JP" dirty="0" err="1" smtClean="0">
                <a:latin typeface="メイリオ" panose="020B0604030504040204" pitchFamily="50" charset="-128"/>
                <a:ea typeface="メイリオ" panose="020B0604030504040204" pitchFamily="50" charset="-128"/>
              </a:rPr>
              <a:t>Ss</a:t>
            </a:r>
            <a:r>
              <a:rPr kumimoji="1" lang="ja-JP" altLang="en-US" dirty="0" smtClean="0">
                <a:latin typeface="メイリオ" panose="020B0604030504040204" pitchFamily="50" charset="-128"/>
                <a:ea typeface="メイリオ" panose="020B0604030504040204" pitchFamily="50" charset="-128"/>
              </a:rPr>
              <a:t>：参加者</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会話例</a:t>
            </a:r>
            <a:r>
              <a:rPr kumimoji="1" lang="en-US" altLang="ja-JP" dirty="0" smtClean="0">
                <a:latin typeface="メイリオ" panose="020B0604030504040204" pitchFamily="50" charset="-128"/>
                <a:ea typeface="メイリオ" panose="020B0604030504040204" pitchFamily="50" charset="-128"/>
              </a:rPr>
              <a:t>》</a:t>
            </a:r>
          </a:p>
          <a:p>
            <a:r>
              <a:rPr kumimoji="1" lang="en-US" altLang="ja-JP" dirty="0" smtClean="0">
                <a:latin typeface="メイリオ" panose="020B0604030504040204" pitchFamily="50" charset="-128"/>
                <a:ea typeface="メイリオ" panose="020B0604030504040204" pitchFamily="50" charset="-128"/>
              </a:rPr>
              <a:t>T</a:t>
            </a:r>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Hello, everyone.</a:t>
            </a: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I’m </a:t>
            </a:r>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 How</a:t>
            </a:r>
            <a:r>
              <a:rPr kumimoji="1" lang="en-US" altLang="ja-JP" baseline="0" dirty="0" smtClean="0">
                <a:latin typeface="メイリオ" panose="020B0604030504040204" pitchFamily="50" charset="-128"/>
                <a:ea typeface="メイリオ" panose="020B0604030504040204" pitchFamily="50" charset="-128"/>
              </a:rPr>
              <a:t> are you? </a:t>
            </a:r>
          </a:p>
          <a:p>
            <a:r>
              <a:rPr kumimoji="1" lang="en-US" altLang="ja-JP" baseline="0" dirty="0" err="1" smtClean="0">
                <a:latin typeface="メイリオ" panose="020B0604030504040204" pitchFamily="50" charset="-128"/>
                <a:ea typeface="メイリオ" panose="020B0604030504040204" pitchFamily="50" charset="-128"/>
              </a:rPr>
              <a:t>Ss</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a:t>
            </a:r>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 </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Fine. </a:t>
            </a:r>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a:t>
            </a:r>
            <a:endPar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endParaRP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T: Good!</a:t>
            </a:r>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　</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What day is it today?</a:t>
            </a:r>
          </a:p>
          <a:p>
            <a:r>
              <a:rPr kumimoji="1" lang="en-US" altLang="ja-JP" baseline="0" dirty="0" err="1" smtClean="0">
                <a:latin typeface="メイリオ" panose="020B0604030504040204" pitchFamily="50" charset="-128"/>
                <a:ea typeface="メイリオ" panose="020B0604030504040204" pitchFamily="50" charset="-128"/>
                <a:sym typeface="Wingdings" panose="05000000000000000000" pitchFamily="2" charset="2"/>
              </a:rPr>
              <a:t>Ss</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It’s (  Monday ).</a:t>
            </a: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T: What’s the date today?</a:t>
            </a:r>
          </a:p>
          <a:p>
            <a:r>
              <a:rPr kumimoji="1" lang="en-US" altLang="ja-JP" baseline="0" dirty="0" err="1" smtClean="0">
                <a:latin typeface="メイリオ" panose="020B0604030504040204" pitchFamily="50" charset="-128"/>
                <a:ea typeface="メイリオ" panose="020B0604030504040204" pitchFamily="50" charset="-128"/>
                <a:sym typeface="Wingdings" panose="05000000000000000000" pitchFamily="2" charset="2"/>
              </a:rPr>
              <a:t>Ss</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It’s ( January 1</a:t>
            </a:r>
            <a:r>
              <a:rPr kumimoji="1" lang="en-US" altLang="ja-JP" baseline="30000" dirty="0" smtClean="0">
                <a:latin typeface="メイリオ" panose="020B0604030504040204" pitchFamily="50" charset="-128"/>
                <a:ea typeface="メイリオ" panose="020B0604030504040204" pitchFamily="50" charset="-128"/>
                <a:sym typeface="Wingdings" panose="05000000000000000000" pitchFamily="2" charset="2"/>
              </a:rPr>
              <a:t>st</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a:t>
            </a: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T: How’s the weather today?</a:t>
            </a:r>
          </a:p>
          <a:p>
            <a:r>
              <a:rPr kumimoji="1" lang="en-US" altLang="ja-JP" baseline="0" dirty="0" err="1" smtClean="0">
                <a:latin typeface="メイリオ" panose="020B0604030504040204" pitchFamily="50" charset="-128"/>
                <a:ea typeface="メイリオ" panose="020B0604030504040204" pitchFamily="50" charset="-128"/>
                <a:sym typeface="Wingdings" panose="05000000000000000000" pitchFamily="2" charset="2"/>
              </a:rPr>
              <a:t>Ss</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It’s ( sunny ).</a:t>
            </a: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T: Good. Thank you. Let’s begin the class.</a:t>
            </a: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Are you ready?</a:t>
            </a:r>
          </a:p>
          <a:p>
            <a:r>
              <a:rPr kumimoji="1" lang="en-US" altLang="ja-JP" baseline="0" dirty="0" err="1" smtClean="0">
                <a:latin typeface="メイリオ" panose="020B0604030504040204" pitchFamily="50" charset="-128"/>
                <a:ea typeface="メイリオ" panose="020B0604030504040204" pitchFamily="50" charset="-128"/>
                <a:sym typeface="Wingdings" panose="05000000000000000000" pitchFamily="2" charset="2"/>
              </a:rPr>
              <a:t>Ss</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 ( Yes! )</a:t>
            </a: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2</a:t>
            </a:fld>
            <a:endParaRPr kumimoji="1" lang="ja-JP" altLang="en-US"/>
          </a:p>
        </p:txBody>
      </p:sp>
    </p:spTree>
    <p:extLst>
      <p:ext uri="{BB962C8B-B14F-4D97-AF65-F5344CB8AC3E}">
        <p14:creationId xmlns:p14="http://schemas.microsoft.com/office/powerpoint/2010/main" val="882477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私が使った英語表現はこのようなものです。</a:t>
            </a:r>
            <a:endPar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endParaRPr>
          </a:p>
          <a:p>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みんなで言ってみますか？　</a:t>
            </a:r>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Are you ready?</a:t>
            </a:r>
          </a:p>
          <a:p>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（一つずつ全員で発音する）</a:t>
            </a:r>
            <a:endPar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endParaRPr>
          </a:p>
          <a:p>
            <a:endPar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endParaRPr>
          </a:p>
          <a:p>
            <a:r>
              <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rPr>
              <a:t>Good! </a:t>
            </a:r>
            <a:r>
              <a:rPr kumimoji="1" lang="ja-JP" altLang="en-US" baseline="0" dirty="0" smtClean="0">
                <a:latin typeface="メイリオ" panose="020B0604030504040204" pitchFamily="50" charset="-128"/>
                <a:ea typeface="メイリオ" panose="020B0604030504040204" pitchFamily="50" charset="-128"/>
                <a:sym typeface="Wingdings" panose="05000000000000000000" pitchFamily="2" charset="2"/>
              </a:rPr>
              <a:t>★</a:t>
            </a:r>
            <a:endParaRPr kumimoji="1" lang="en-US" altLang="ja-JP" baseline="0" dirty="0" smtClean="0">
              <a:latin typeface="メイリオ" panose="020B0604030504040204" pitchFamily="50" charset="-128"/>
              <a:ea typeface="メイリオ" panose="020B0604030504040204" pitchFamily="50" charset="-128"/>
              <a:sym typeface="Wingdings" panose="05000000000000000000" pitchFamily="2" charset="2"/>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3</a:t>
            </a:fld>
            <a:endParaRPr kumimoji="1" lang="ja-JP" altLang="en-US"/>
          </a:p>
        </p:txBody>
      </p:sp>
    </p:spTree>
    <p:extLst>
      <p:ext uri="{BB962C8B-B14F-4D97-AF65-F5344CB8AC3E}">
        <p14:creationId xmlns:p14="http://schemas.microsoft.com/office/powerpoint/2010/main" val="58865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研修のねらいは，「クラスルーム・イングリッシュについて理解し，実際に体験することを通して，よさを知り，授業に生かすことができる」です。★</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4</a:t>
            </a:fld>
            <a:endParaRPr kumimoji="1" lang="ja-JP" altLang="en-US"/>
          </a:p>
        </p:txBody>
      </p:sp>
    </p:spTree>
    <p:extLst>
      <p:ext uri="{BB962C8B-B14F-4D97-AF65-F5344CB8AC3E}">
        <p14:creationId xmlns:p14="http://schemas.microsoft.com/office/powerpoint/2010/main" val="2495822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まずは，現在の授業を振り返りましょう。</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スライドを見てください。</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先生方が行っている外国語活動・外国語の授業を思い浮かべてみてください。</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その授業の中で，</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○授業で普段使っている英語表現は？</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○児童に対して使いたいのに使えなかった表現は？</a:t>
            </a:r>
          </a:p>
          <a:p>
            <a:r>
              <a:rPr kumimoji="1" lang="ja-JP" altLang="en-US" dirty="0" smtClean="0">
                <a:latin typeface="メイリオ" panose="020B0604030504040204" pitchFamily="50" charset="-128"/>
                <a:ea typeface="メイリオ" panose="020B0604030504040204" pitchFamily="50" charset="-128"/>
              </a:rPr>
              <a:t>この二つについて，隣の先生と交流してみてください。時間は３分間です。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Let’s begin.</a:t>
            </a:r>
          </a:p>
          <a:p>
            <a:r>
              <a:rPr kumimoji="1" lang="ja-JP" altLang="en-US" dirty="0" smtClean="0">
                <a:latin typeface="メイリオ" panose="020B0604030504040204" pitchFamily="50" charset="-128"/>
                <a:ea typeface="メイリオ" panose="020B0604030504040204" pitchFamily="50" charset="-128"/>
              </a:rPr>
              <a:t>（３分経過）</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OK. Stop,</a:t>
            </a:r>
            <a:r>
              <a:rPr kumimoji="1" lang="en-US" altLang="ja-JP" baseline="0" dirty="0" smtClean="0">
                <a:latin typeface="メイリオ" panose="020B0604030504040204" pitchFamily="50" charset="-128"/>
                <a:ea typeface="メイリオ" panose="020B0604030504040204" pitchFamily="50" charset="-128"/>
              </a:rPr>
              <a:t> please.</a:t>
            </a:r>
          </a:p>
          <a:p>
            <a:r>
              <a:rPr kumimoji="1" lang="ja-JP" altLang="en-US" baseline="0" dirty="0" smtClean="0">
                <a:latin typeface="メイリオ" panose="020B0604030504040204" pitchFamily="50" charset="-128"/>
                <a:ea typeface="メイリオ" panose="020B0604030504040204" pitchFamily="50" charset="-128"/>
              </a:rPr>
              <a:t>（何人かに発表してもらう）　★</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C85970-5FCE-410E-AA8A-86798BAF53B3}" type="slidenum">
              <a:rPr kumimoji="1" lang="ja-JP" altLang="en-US" smtClean="0"/>
              <a:t>5</a:t>
            </a:fld>
            <a:endParaRPr kumimoji="1" lang="ja-JP" altLang="en-US"/>
          </a:p>
        </p:txBody>
      </p:sp>
    </p:spTree>
    <p:extLst>
      <p:ext uri="{BB962C8B-B14F-4D97-AF65-F5344CB8AC3E}">
        <p14:creationId xmlns:p14="http://schemas.microsoft.com/office/powerpoint/2010/main" val="694746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smtClean="0">
                <a:latin typeface="メイリオ" panose="020B0604030504040204" pitchFamily="50" charset="-128"/>
                <a:ea typeface="メイリオ" panose="020B0604030504040204" pitchFamily="50" charset="-128"/>
              </a:rPr>
              <a:t>まず，クラスルーム・イングリッシュとは何かを確認しましょう。</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rPr>
              <a:t>文部科学省が作成した「小学校外国語活動・外国語研修ガイドブック」では，</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a:t>
            </a:r>
            <a:r>
              <a:rPr lang="ja-JP" altLang="en-US" sz="1200" dirty="0" smtClean="0">
                <a:solidFill>
                  <a:prstClr val="black"/>
                </a:solidFill>
                <a:latin typeface="メイリオ" panose="020B0604030504040204" pitchFamily="50" charset="-128"/>
                <a:ea typeface="メイリオ" panose="020B0604030504040204" pitchFamily="50" charset="-128"/>
              </a:rPr>
              <a:t>クラスルーム・イングリッシュは，児童のリスニング能力を飛躍的に向上させるというものではなく，「英語の授業の雰囲気づくり」としての意味合いが強い。また，教師が積極的に英語を使用することにより，児童が一生懸命に教師の英語を聞こうとする態度を引き出すことにもなる。</a:t>
            </a:r>
            <a:r>
              <a:rPr kumimoji="1" lang="ja-JP" altLang="en-US" sz="1200" dirty="0" smtClean="0">
                <a:latin typeface="メイリオ" panose="020B0604030504040204" pitchFamily="50" charset="-128"/>
                <a:ea typeface="メイリオ" panose="020B0604030504040204" pitchFamily="50" charset="-128"/>
              </a:rPr>
              <a:t>」と説明されています。★</a:t>
            </a:r>
            <a:endParaRPr kumimoji="1" lang="ja-JP" altLang="en-US" sz="12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6</a:t>
            </a:fld>
            <a:endParaRPr kumimoji="1" lang="ja-JP" altLang="en-US"/>
          </a:p>
        </p:txBody>
      </p:sp>
    </p:spTree>
    <p:extLst>
      <p:ext uri="{BB962C8B-B14F-4D97-AF65-F5344CB8AC3E}">
        <p14:creationId xmlns:p14="http://schemas.microsoft.com/office/powerpoint/2010/main" val="2123246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次に，クラスルーム・イングリッシュを用いるときに気を付けることを確認しましょう。</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①ふだん日本語で児童に話すときと同じように，児童の理解の程度を確かめながら，ゆっくり，はっきりと言うように心がける。</a:t>
            </a: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②いくつかの指示を出さなければならないときは、一度にたくさんの指示を出したり，長文で指示をしたりすることは避け，簡潔な文で一文一文児童の理解を確認しながら指示するなどの配慮が必要である。★</a:t>
            </a:r>
            <a:endParaRPr kumimoji="1" lang="en-US" altLang="ja-JP"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7</a:t>
            </a:fld>
            <a:endParaRPr kumimoji="1" lang="ja-JP" altLang="en-US"/>
          </a:p>
        </p:txBody>
      </p:sp>
    </p:spTree>
    <p:extLst>
      <p:ext uri="{BB962C8B-B14F-4D97-AF65-F5344CB8AC3E}">
        <p14:creationId xmlns:p14="http://schemas.microsoft.com/office/powerpoint/2010/main" val="651654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③新出の表現を用いるときは、何度か聞かせるとともに，動作を加えたり，絵を描いたりして児童の理解を助けるようにする。</a:t>
            </a: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④場合によっては日本語を効果的に活用して，教師の意図するところがすべての児童に正しく伝わるように工夫する。また，児童の目をしっかり見て言うことを忘れてはいけない。</a:t>
            </a:r>
            <a:r>
              <a:rPr kumimoji="1" lang="ja-JP" altLang="en-US" dirty="0">
                <a:latin typeface="メイリオ" panose="020B0604030504040204" pitchFamily="50" charset="-128"/>
                <a:ea typeface="メイリオ" panose="020B0604030504040204" pitchFamily="50" charset="-128"/>
              </a:rPr>
              <a:t>★</a:t>
            </a:r>
            <a:endParaRPr kumimoji="1" lang="ja-JP" altLang="en-US"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48CC3F-88B7-414B-8555-CE694608EC68}" type="slidenum">
              <a:rPr kumimoji="1" lang="ja-JP" altLang="en-US" smtClean="0"/>
              <a:t>8</a:t>
            </a:fld>
            <a:endParaRPr kumimoji="1" lang="ja-JP" altLang="en-US"/>
          </a:p>
        </p:txBody>
      </p:sp>
    </p:spTree>
    <p:extLst>
      <p:ext uri="{BB962C8B-B14F-4D97-AF65-F5344CB8AC3E}">
        <p14:creationId xmlns:p14="http://schemas.microsoft.com/office/powerpoint/2010/main" val="4056063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rPr>
              <a:t>（文部科学省の</a:t>
            </a:r>
            <a:r>
              <a:rPr kumimoji="1" lang="en-US" altLang="ja-JP" dirty="0" smtClean="0">
                <a:latin typeface="メイリオ" panose="020B0604030504040204" pitchFamily="50" charset="-128"/>
                <a:ea typeface="メイリオ" panose="020B0604030504040204" pitchFamily="50" charset="-128"/>
              </a:rPr>
              <a:t>YouTube</a:t>
            </a:r>
            <a:r>
              <a:rPr kumimoji="1" lang="ja-JP" altLang="en-US" dirty="0" smtClean="0">
                <a:latin typeface="メイリオ" panose="020B0604030504040204" pitchFamily="50" charset="-128"/>
                <a:ea typeface="メイリオ" panose="020B0604030504040204" pitchFamily="50" charset="-128"/>
              </a:rPr>
              <a:t>チャンネル「クラスルーム・イングリッシュ」の</a:t>
            </a:r>
            <a:r>
              <a:rPr kumimoji="1" lang="en-US" altLang="ja-JP" dirty="0" smtClean="0">
                <a:latin typeface="メイリオ" panose="020B0604030504040204" pitchFamily="50" charset="-128"/>
                <a:ea typeface="メイリオ" panose="020B0604030504040204" pitchFamily="50" charset="-128"/>
              </a:rPr>
              <a:t>13</a:t>
            </a:r>
            <a:r>
              <a:rPr kumimoji="1" lang="ja-JP" altLang="en-US" dirty="0" smtClean="0">
                <a:latin typeface="メイリオ" panose="020B0604030504040204" pitchFamily="50" charset="-128"/>
                <a:ea typeface="メイリオ" panose="020B0604030504040204" pitchFamily="50" charset="-128"/>
              </a:rPr>
              <a:t>本の動画から選び，準備しておく。）</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これからクラスルーム・イングリッシュを実際に先生方に使っていただこうと思いますが，まずはこれから流す動画を見て，一緒に声に出してみましょう。</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（動画を流す）</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Good!  </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63C85970-5FCE-410E-AA8A-86798BAF53B3}" type="slidenum">
              <a:rPr kumimoji="1" lang="ja-JP" altLang="en-US" smtClean="0"/>
              <a:t>9</a:t>
            </a:fld>
            <a:endParaRPr kumimoji="1" lang="ja-JP" altLang="en-US"/>
          </a:p>
        </p:txBody>
      </p:sp>
    </p:spTree>
    <p:extLst>
      <p:ext uri="{BB962C8B-B14F-4D97-AF65-F5344CB8AC3E}">
        <p14:creationId xmlns:p14="http://schemas.microsoft.com/office/powerpoint/2010/main" val="69474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157899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47761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13638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41570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04872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167560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65624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22591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63693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4100238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64F6B9-9477-452E-80B9-E73F61C9D6F7}" type="datetimeFigureOut">
              <a:rPr kumimoji="1" lang="ja-JP" altLang="en-US" smtClean="0"/>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306115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4F6B9-9477-452E-80B9-E73F61C9D6F7}" type="datetimeFigureOut">
              <a:rPr kumimoji="1" lang="ja-JP" altLang="en-US" smtClean="0"/>
              <a:t>2021/3/29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BC326-CE40-4104-B722-FF8B27C96583}" type="slidenum">
              <a:rPr kumimoji="1" lang="ja-JP" altLang="en-US" smtClean="0"/>
              <a:t>‹#›</a:t>
            </a:fld>
            <a:endParaRPr kumimoji="1" lang="ja-JP" altLang="en-US"/>
          </a:p>
        </p:txBody>
      </p:sp>
    </p:spTree>
    <p:extLst>
      <p:ext uri="{BB962C8B-B14F-4D97-AF65-F5344CB8AC3E}">
        <p14:creationId xmlns:p14="http://schemas.microsoft.com/office/powerpoint/2010/main" val="571055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2852936"/>
            <a:ext cx="8208912" cy="1470025"/>
          </a:xfrm>
        </p:spPr>
        <p:txBody>
          <a:bodyPr/>
          <a:lstStyle/>
          <a:p>
            <a:r>
              <a:rPr lang="ja-JP" altLang="en-US" b="1" dirty="0" smtClean="0">
                <a:latin typeface="Meiryo UI" panose="020B0604030504040204" pitchFamily="50" charset="-128"/>
                <a:ea typeface="Meiryo UI" panose="020B0604030504040204" pitchFamily="50" charset="-128"/>
              </a:rPr>
              <a:t>英語</a:t>
            </a:r>
            <a:r>
              <a:rPr lang="ja-JP" altLang="en-US" b="1" dirty="0">
                <a:latin typeface="Meiryo UI" panose="020B0604030504040204" pitchFamily="50" charset="-128"/>
                <a:ea typeface="Meiryo UI" panose="020B0604030504040204" pitchFamily="50" charset="-128"/>
              </a:rPr>
              <a:t>授業</a:t>
            </a:r>
            <a:r>
              <a:rPr lang="ja-JP" altLang="en-US" b="1" dirty="0" smtClean="0">
                <a:latin typeface="Meiryo UI" panose="020B0604030504040204" pitchFamily="50" charset="-128"/>
                <a:ea typeface="Meiryo UI" panose="020B0604030504040204" pitchFamily="50" charset="-128"/>
              </a:rPr>
              <a:t>の雰囲気をつくる</a:t>
            </a:r>
            <a:r>
              <a:rPr kumimoji="1" lang="en-US" altLang="ja-JP" b="1" dirty="0" smtClean="0">
                <a:latin typeface="Meiryo UI" panose="020B0604030504040204" pitchFamily="50" charset="-128"/>
                <a:ea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rPr>
              <a:t>クラスルーム・イングリッシュ</a:t>
            </a:r>
            <a:endParaRPr kumimoji="1" lang="ja-JP" altLang="en-US" b="1" dirty="0">
              <a:latin typeface="Meiryo UI" panose="020B0604030504040204" pitchFamily="50" charset="-128"/>
              <a:ea typeface="Meiryo UI" panose="020B0604030504040204" pitchFamily="50" charset="-128"/>
            </a:endParaRPr>
          </a:p>
        </p:txBody>
      </p:sp>
      <p:sp>
        <p:nvSpPr>
          <p:cNvPr id="6"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107504" y="692696"/>
            <a:ext cx="4104456" cy="65050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smtClean="0">
                <a:latin typeface="Meiryo UI" panose="020B0604030504040204" pitchFamily="50" charset="-128"/>
                <a:ea typeface="Meiryo UI" panose="020B0604030504040204" pitchFamily="50" charset="-128"/>
              </a:rPr>
              <a:t>小学校外国語　校内研修パッケージ</a:t>
            </a:r>
            <a:endParaRPr lang="ja-JP" altLang="en-US" sz="2000" dirty="0">
              <a:latin typeface="Meiryo UI" panose="020B0604030504040204" pitchFamily="50" charset="-128"/>
              <a:ea typeface="Meiryo UI" panose="020B0604030504040204" pitchFamily="50" charset="-128"/>
            </a:endParaRPr>
          </a:p>
        </p:txBody>
      </p:sp>
      <p:sp>
        <p:nvSpPr>
          <p:cNvPr id="8" name="タイトル 1"/>
          <p:cNvSpPr txBox="1">
            <a:spLocks/>
          </p:cNvSpPr>
          <p:nvPr/>
        </p:nvSpPr>
        <p:spPr>
          <a:xfrm>
            <a:off x="5508104" y="5484189"/>
            <a:ext cx="3321536" cy="69701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Meiryo UI" panose="020B0604030504040204" pitchFamily="50" charset="-128"/>
                <a:ea typeface="Meiryo UI" panose="020B0604030504040204" pitchFamily="50" charset="-128"/>
              </a:rPr>
              <a:t>広島県教育委員会</a:t>
            </a:r>
            <a:endParaRPr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6163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形吹き出し 2"/>
          <p:cNvSpPr/>
          <p:nvPr/>
        </p:nvSpPr>
        <p:spPr>
          <a:xfrm>
            <a:off x="251520" y="1854273"/>
            <a:ext cx="7092274" cy="3974842"/>
          </a:xfrm>
          <a:prstGeom prst="wedgeEllipseCallout">
            <a:avLst>
              <a:gd name="adj1" fmla="val 54081"/>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メイリオ" panose="020B0604030504040204" pitchFamily="50" charset="-128"/>
                <a:ea typeface="メイリオ" panose="020B0604030504040204" pitchFamily="50" charset="-128"/>
              </a:rPr>
              <a:t>　</a:t>
            </a:r>
            <a:r>
              <a:rPr lang="ja-JP" altLang="en-US" sz="3600" b="1" dirty="0" smtClean="0">
                <a:latin typeface="Meiryo UI" panose="020B0604030504040204" pitchFamily="50" charset="-128"/>
                <a:ea typeface="Meiryo UI" panose="020B0604030504040204" pitchFamily="50" charset="-128"/>
              </a:rPr>
              <a:t>別紙資料に載っているクラスルーム・イングリッシュを各自で練習してみましょう。</a:t>
            </a:r>
            <a:endParaRPr kumimoji="1" lang="ja-JP" altLang="en-US" sz="3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1481" y="1052736"/>
            <a:ext cx="7056783" cy="646331"/>
          </a:xfrm>
          <a:prstGeom prst="rect">
            <a:avLst/>
          </a:prstGeom>
          <a:noFill/>
        </p:spPr>
        <p:txBody>
          <a:bodyPr wrap="square" rtlCol="0">
            <a:spAutoFit/>
          </a:bodyPr>
          <a:lstStyle/>
          <a:p>
            <a:r>
              <a:rPr lang="ja-JP" altLang="en-US" sz="3600" dirty="0" smtClean="0">
                <a:latin typeface="Meiryo UI" panose="020B0604030504040204" pitchFamily="50" charset="-128"/>
                <a:ea typeface="Meiryo UI" panose="020B0604030504040204" pitchFamily="50" charset="-128"/>
              </a:rPr>
              <a:t>練習してみましょう</a:t>
            </a:r>
            <a:r>
              <a:rPr lang="ja-JP" altLang="en-US" sz="3600" dirty="0">
                <a:latin typeface="Meiryo UI" panose="020B0604030504040204" pitchFamily="50" charset="-128"/>
                <a:ea typeface="Meiryo UI" panose="020B0604030504040204" pitchFamily="50" charset="-128"/>
              </a:rPr>
              <a:t>。</a:t>
            </a:r>
            <a:endParaRPr kumimoji="1" lang="ja-JP" altLang="en-US" sz="3600" dirty="0">
              <a:latin typeface="Meiryo UI" panose="020B0604030504040204" pitchFamily="50" charset="-128"/>
              <a:ea typeface="Meiryo UI" panose="020B0604030504040204" pitchFamily="50" charset="-128"/>
            </a:endParaRPr>
          </a:p>
        </p:txBody>
      </p:sp>
      <p:pic>
        <p:nvPicPr>
          <p:cNvPr id="1026"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9972" y="256490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8"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２</a:t>
            </a:r>
            <a:r>
              <a:rPr lang="ja-JP" altLang="en-US" sz="2800" b="1" dirty="0" smtClean="0">
                <a:solidFill>
                  <a:schemeClr val="bg1"/>
                </a:solidFill>
                <a:latin typeface="Meiryo UI" panose="020B0604030504040204" pitchFamily="50" charset="-128"/>
                <a:ea typeface="Meiryo UI" panose="020B0604030504040204" pitchFamily="50" charset="-128"/>
              </a:rPr>
              <a:t>　個別練習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1637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61481" y="943200"/>
            <a:ext cx="7056783" cy="646331"/>
          </a:xfrm>
          <a:prstGeom prst="rect">
            <a:avLst/>
          </a:prstGeom>
          <a:noFill/>
        </p:spPr>
        <p:txBody>
          <a:bodyPr wrap="square" rtlCol="0">
            <a:spAutoFit/>
          </a:bodyPr>
          <a:lstStyle/>
          <a:p>
            <a:r>
              <a:rPr lang="ja-JP" altLang="en-US" sz="3600" dirty="0" smtClean="0">
                <a:latin typeface="Comic Sans MS" panose="030F0702030302020204" pitchFamily="66" charset="0"/>
                <a:ea typeface="メイリオ" panose="020B0604030504040204" pitchFamily="50" charset="-128"/>
              </a:rPr>
              <a:t>体験してみましょう</a:t>
            </a:r>
            <a:r>
              <a:rPr lang="ja-JP" altLang="en-US" sz="3600" dirty="0">
                <a:latin typeface="Comic Sans MS" panose="030F0702030302020204" pitchFamily="66" charset="0"/>
                <a:ea typeface="メイリオ" panose="020B0604030504040204" pitchFamily="50" charset="-128"/>
              </a:rPr>
              <a:t>。</a:t>
            </a:r>
            <a:endParaRPr kumimoji="1" lang="ja-JP" altLang="en-US" sz="3600" dirty="0">
              <a:latin typeface="Comic Sans MS" panose="030F0702030302020204" pitchFamily="66" charset="0"/>
              <a:ea typeface="メイリオ" panose="020B0604030504040204" pitchFamily="50" charset="-128"/>
            </a:endParaRPr>
          </a:p>
        </p:txBody>
      </p:sp>
      <p:sp>
        <p:nvSpPr>
          <p:cNvPr id="7" name="円形吹き出し 6"/>
          <p:cNvSpPr/>
          <p:nvPr/>
        </p:nvSpPr>
        <p:spPr>
          <a:xfrm>
            <a:off x="179512" y="1732350"/>
            <a:ext cx="7092274" cy="3746810"/>
          </a:xfrm>
          <a:prstGeom prst="wedgeEllipseCallout">
            <a:avLst>
              <a:gd name="adj1" fmla="val 56346"/>
              <a:gd name="adj2" fmla="val 1692"/>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メイリオ" panose="020B0604030504040204" pitchFamily="50" charset="-128"/>
                <a:ea typeface="メイリオ" panose="020B0604030504040204" pitchFamily="50" charset="-128"/>
              </a:rPr>
              <a:t>　</a:t>
            </a:r>
            <a:r>
              <a:rPr lang="ja-JP" altLang="en-US" sz="3600" b="1" dirty="0" smtClean="0">
                <a:latin typeface="Meiryo UI" panose="020B0604030504040204" pitchFamily="50" charset="-128"/>
                <a:ea typeface="Meiryo UI" panose="020B0604030504040204" pitchFamily="50" charset="-128"/>
              </a:rPr>
              <a:t>先生役・児童役に分かれ，体験してみましょう</a:t>
            </a:r>
            <a:r>
              <a:rPr lang="ja-JP" altLang="en-US" sz="3600" b="1" dirty="0">
                <a:latin typeface="Meiryo UI" panose="020B0604030504040204" pitchFamily="50" charset="-128"/>
                <a:ea typeface="Meiryo UI" panose="020B0604030504040204" pitchFamily="50" charset="-128"/>
              </a:rPr>
              <a:t>。</a:t>
            </a:r>
            <a:endParaRPr kumimoji="1" lang="ja-JP" altLang="en-US" sz="3600" b="1" dirty="0">
              <a:latin typeface="Meiryo UI" panose="020B0604030504040204" pitchFamily="50" charset="-128"/>
              <a:ea typeface="Meiryo UI" panose="020B0604030504040204" pitchFamily="50" charset="-128"/>
            </a:endParaRPr>
          </a:p>
        </p:txBody>
      </p:sp>
      <p:pic>
        <p:nvPicPr>
          <p:cNvPr id="8"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254930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３</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クラスルーム・イングリッシュ演習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117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2060848"/>
            <a:ext cx="7056783" cy="3970318"/>
          </a:xfrm>
          <a:prstGeom prst="rect">
            <a:avLst/>
          </a:prstGeom>
          <a:noFill/>
          <a:ln w="28575">
            <a:solidFill>
              <a:srgbClr val="0070C0"/>
            </a:solidFill>
          </a:ln>
        </p:spPr>
        <p:txBody>
          <a:bodyPr wrap="square" rtlCol="0">
            <a:spAutoFit/>
          </a:bodyPr>
          <a:lstStyle/>
          <a:p>
            <a:r>
              <a:rPr kumimoji="1" lang="en-US" altLang="ja-JP" sz="3600" dirty="0" err="1" smtClean="0">
                <a:latin typeface="Comic Sans MS" panose="030F0702030302020204" pitchFamily="66" charset="0"/>
                <a:ea typeface="メイリオ" panose="020B0604030504040204" pitchFamily="50" charset="-128"/>
              </a:rPr>
              <a:t>GroupA</a:t>
            </a:r>
            <a:r>
              <a:rPr kumimoji="1" lang="en-US" altLang="ja-JP" sz="3600" dirty="0" smtClean="0">
                <a:latin typeface="Comic Sans MS" panose="030F0702030302020204" pitchFamily="66" charset="0"/>
                <a:ea typeface="メイリオ" panose="020B0604030504040204" pitchFamily="50" charset="-128"/>
              </a:rPr>
              <a:t>   </a:t>
            </a:r>
            <a:r>
              <a:rPr kumimoji="1" lang="ja-JP" altLang="en-US" sz="3600" dirty="0" smtClean="0">
                <a:latin typeface="Comic Sans MS" panose="030F0702030302020204" pitchFamily="66" charset="0"/>
                <a:ea typeface="メイリオ" panose="020B0604030504040204" pitchFamily="50" charset="-128"/>
              </a:rPr>
              <a:t>○○，○○，○○</a:t>
            </a:r>
            <a:endParaRPr kumimoji="1" lang="en-US" altLang="ja-JP" sz="3600" dirty="0" smtClean="0">
              <a:latin typeface="Comic Sans MS" panose="030F0702030302020204" pitchFamily="66" charset="0"/>
              <a:ea typeface="メイリオ" panose="020B0604030504040204" pitchFamily="50" charset="-128"/>
            </a:endParaRPr>
          </a:p>
          <a:p>
            <a:endParaRPr lang="en-US" altLang="ja-JP" sz="3600" dirty="0">
              <a:latin typeface="Comic Sans MS" panose="030F0702030302020204" pitchFamily="66" charset="0"/>
              <a:ea typeface="メイリオ" panose="020B0604030504040204" pitchFamily="50" charset="-128"/>
            </a:endParaRPr>
          </a:p>
          <a:p>
            <a:r>
              <a:rPr kumimoji="1" lang="en-US" altLang="ja-JP" sz="3600" dirty="0" err="1" smtClean="0">
                <a:latin typeface="Comic Sans MS" panose="030F0702030302020204" pitchFamily="66" charset="0"/>
                <a:ea typeface="メイリオ" panose="020B0604030504040204" pitchFamily="50" charset="-128"/>
              </a:rPr>
              <a:t>GroupB</a:t>
            </a:r>
            <a:r>
              <a:rPr kumimoji="1" lang="ja-JP" altLang="en-US" sz="3600" dirty="0" smtClean="0">
                <a:latin typeface="Comic Sans MS" panose="030F0702030302020204" pitchFamily="66" charset="0"/>
                <a:ea typeface="メイリオ" panose="020B0604030504040204" pitchFamily="50" charset="-128"/>
              </a:rPr>
              <a:t>　△△，△△，△△</a:t>
            </a:r>
            <a:endParaRPr kumimoji="1" lang="en-US" altLang="ja-JP" sz="3600" dirty="0" smtClean="0">
              <a:latin typeface="Comic Sans MS" panose="030F0702030302020204" pitchFamily="66" charset="0"/>
              <a:ea typeface="メイリオ" panose="020B0604030504040204" pitchFamily="50" charset="-128"/>
            </a:endParaRPr>
          </a:p>
          <a:p>
            <a:endParaRPr lang="en-US" altLang="ja-JP" sz="3600" dirty="0">
              <a:latin typeface="Comic Sans MS" panose="030F0702030302020204" pitchFamily="66" charset="0"/>
              <a:ea typeface="メイリオ" panose="020B0604030504040204" pitchFamily="50" charset="-128"/>
            </a:endParaRPr>
          </a:p>
          <a:p>
            <a:r>
              <a:rPr kumimoji="1" lang="en-US" altLang="ja-JP" sz="3600" dirty="0" err="1" smtClean="0">
                <a:latin typeface="Comic Sans MS" panose="030F0702030302020204" pitchFamily="66" charset="0"/>
                <a:ea typeface="メイリオ" panose="020B0604030504040204" pitchFamily="50" charset="-128"/>
              </a:rPr>
              <a:t>GroupC</a:t>
            </a:r>
            <a:r>
              <a:rPr kumimoji="1" lang="ja-JP" altLang="en-US" sz="3600" dirty="0" smtClean="0">
                <a:latin typeface="Comic Sans MS" panose="030F0702030302020204" pitchFamily="66" charset="0"/>
                <a:ea typeface="メイリオ" panose="020B0604030504040204" pitchFamily="50" charset="-128"/>
              </a:rPr>
              <a:t>　□□，□□，□□</a:t>
            </a:r>
            <a:endParaRPr kumimoji="1" lang="en-US" altLang="ja-JP" sz="3600" dirty="0" smtClean="0">
              <a:latin typeface="Comic Sans MS" panose="030F0702030302020204" pitchFamily="66" charset="0"/>
              <a:ea typeface="メイリオ" panose="020B0604030504040204" pitchFamily="50" charset="-128"/>
            </a:endParaRPr>
          </a:p>
          <a:p>
            <a:endParaRPr lang="en-US" altLang="ja-JP" sz="3600" dirty="0">
              <a:latin typeface="Comic Sans MS" panose="030F0702030302020204" pitchFamily="66" charset="0"/>
              <a:ea typeface="メイリオ" panose="020B0604030504040204" pitchFamily="50" charset="-128"/>
            </a:endParaRPr>
          </a:p>
          <a:p>
            <a:r>
              <a:rPr kumimoji="1" lang="en-US" altLang="ja-JP" sz="3600" dirty="0" err="1" smtClean="0">
                <a:latin typeface="Comic Sans MS" panose="030F0702030302020204" pitchFamily="66" charset="0"/>
                <a:ea typeface="メイリオ" panose="020B0604030504040204" pitchFamily="50" charset="-128"/>
              </a:rPr>
              <a:t>GroupD</a:t>
            </a:r>
            <a:r>
              <a:rPr kumimoji="1" lang="ja-JP" altLang="en-US" sz="3600" dirty="0" smtClean="0">
                <a:latin typeface="メイリオ" panose="020B0604030504040204" pitchFamily="50" charset="-128"/>
                <a:ea typeface="メイリオ" panose="020B0604030504040204" pitchFamily="50" charset="-128"/>
              </a:rPr>
              <a:t>　◇◇，◇◇，◇◇</a:t>
            </a:r>
            <a:endParaRPr kumimoji="1" lang="ja-JP" altLang="en-US" sz="36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61481" y="1022107"/>
            <a:ext cx="7056783" cy="646331"/>
          </a:xfrm>
          <a:prstGeom prst="rect">
            <a:avLst/>
          </a:prstGeom>
          <a:noFill/>
        </p:spPr>
        <p:txBody>
          <a:bodyPr wrap="square" rtlCol="0">
            <a:spAutoFit/>
          </a:bodyPr>
          <a:lstStyle/>
          <a:p>
            <a:r>
              <a:rPr lang="en-US" altLang="ja-JP" sz="3600" dirty="0" smtClean="0">
                <a:latin typeface="Comic Sans MS" panose="030F0702030302020204" pitchFamily="66" charset="0"/>
                <a:ea typeface="メイリオ" panose="020B0604030504040204" pitchFamily="50" charset="-128"/>
              </a:rPr>
              <a:t>Let’s make groups of three!!</a:t>
            </a:r>
            <a:endParaRPr kumimoji="1" lang="ja-JP" altLang="en-US" sz="3600" dirty="0">
              <a:latin typeface="Comic Sans MS" panose="030F0702030302020204" pitchFamily="66" charset="0"/>
              <a:ea typeface="メイリオ" panose="020B0604030504040204" pitchFamily="50" charset="-128"/>
            </a:endParaRPr>
          </a:p>
        </p:txBody>
      </p:sp>
      <p:sp>
        <p:nvSpPr>
          <p:cNvPr id="7"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３</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クラスルーム・イングリッシュ演習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67003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83568" y="1483043"/>
            <a:ext cx="8064896" cy="4247317"/>
          </a:xfrm>
          <a:prstGeom prst="rect">
            <a:avLst/>
          </a:prstGeom>
          <a:noFill/>
          <a:ln w="28575">
            <a:solidFill>
              <a:srgbClr val="0070C0"/>
            </a:solidFill>
          </a:ln>
        </p:spPr>
        <p:txBody>
          <a:bodyPr wrap="square" rtlCol="0">
            <a:spAutoFit/>
          </a:bodyPr>
          <a:lstStyle/>
          <a:p>
            <a:pPr>
              <a:lnSpc>
                <a:spcPct val="150000"/>
              </a:lnSpc>
            </a:pPr>
            <a:r>
              <a:rPr kumimoji="1" lang="ja-JP" altLang="en-US" sz="3600" dirty="0" smtClean="0">
                <a:latin typeface="Meiryo UI" panose="020B0604030504040204" pitchFamily="50" charset="-128"/>
                <a:ea typeface="Meiryo UI" panose="020B0604030504040204" pitchFamily="50" charset="-128"/>
              </a:rPr>
              <a:t>１　あいさつをする</a:t>
            </a:r>
            <a:endParaRPr kumimoji="1" lang="en-US" altLang="ja-JP" sz="3600" dirty="0" smtClean="0">
              <a:latin typeface="Meiryo UI" panose="020B0604030504040204" pitchFamily="50" charset="-128"/>
              <a:ea typeface="Meiryo UI" panose="020B0604030504040204" pitchFamily="50" charset="-128"/>
            </a:endParaRPr>
          </a:p>
          <a:p>
            <a:pPr>
              <a:lnSpc>
                <a:spcPct val="150000"/>
              </a:lnSpc>
            </a:pPr>
            <a:r>
              <a:rPr lang="ja-JP" altLang="en-US" sz="3600" dirty="0" smtClean="0">
                <a:latin typeface="Meiryo UI" panose="020B0604030504040204" pitchFamily="50" charset="-128"/>
                <a:ea typeface="Meiryo UI" panose="020B0604030504040204" pitchFamily="50" charset="-128"/>
              </a:rPr>
              <a:t>２　ゲームをすることを伝える</a:t>
            </a:r>
            <a:endParaRPr lang="en-US" altLang="ja-JP" sz="3600" dirty="0" smtClean="0">
              <a:latin typeface="Meiryo UI" panose="020B0604030504040204" pitchFamily="50" charset="-128"/>
              <a:ea typeface="Meiryo UI" panose="020B0604030504040204" pitchFamily="50" charset="-128"/>
            </a:endParaRPr>
          </a:p>
          <a:p>
            <a:pPr>
              <a:lnSpc>
                <a:spcPct val="150000"/>
              </a:lnSpc>
            </a:pPr>
            <a:r>
              <a:rPr lang="ja-JP" altLang="en-US" sz="3600" dirty="0" smtClean="0">
                <a:latin typeface="Meiryo UI" panose="020B0604030504040204" pitchFamily="50" charset="-128"/>
                <a:ea typeface="Meiryo UI" panose="020B0604030504040204" pitchFamily="50" charset="-128"/>
              </a:rPr>
              <a:t>３　ペアを作る</a:t>
            </a:r>
            <a:endParaRPr lang="en-US" altLang="ja-JP" sz="3600" dirty="0" smtClean="0">
              <a:latin typeface="Meiryo UI" panose="020B0604030504040204" pitchFamily="50" charset="-128"/>
              <a:ea typeface="Meiryo UI" panose="020B0604030504040204" pitchFamily="50" charset="-128"/>
            </a:endParaRPr>
          </a:p>
          <a:p>
            <a:pPr>
              <a:lnSpc>
                <a:spcPct val="150000"/>
              </a:lnSpc>
            </a:pPr>
            <a:r>
              <a:rPr lang="ja-JP" altLang="en-US" sz="3600" dirty="0" smtClean="0">
                <a:latin typeface="Meiryo UI" panose="020B0604030504040204" pitchFamily="50" charset="-128"/>
                <a:ea typeface="Meiryo UI" panose="020B0604030504040204" pitchFamily="50" charset="-128"/>
              </a:rPr>
              <a:t>４　教科書を開く</a:t>
            </a:r>
            <a:endParaRPr lang="en-US" altLang="ja-JP" sz="3600" dirty="0" smtClean="0">
              <a:latin typeface="Meiryo UI" panose="020B0604030504040204" pitchFamily="50" charset="-128"/>
              <a:ea typeface="Meiryo UI" panose="020B0604030504040204" pitchFamily="50" charset="-128"/>
            </a:endParaRPr>
          </a:p>
          <a:p>
            <a:pPr>
              <a:lnSpc>
                <a:spcPct val="150000"/>
              </a:lnSpc>
            </a:pPr>
            <a:r>
              <a:rPr lang="ja-JP" altLang="en-US" sz="3600" dirty="0" smtClean="0">
                <a:latin typeface="Meiryo UI" panose="020B0604030504040204" pitchFamily="50" charset="-128"/>
                <a:ea typeface="Meiryo UI" panose="020B0604030504040204" pitchFamily="50" charset="-128"/>
              </a:rPr>
              <a:t>５　授業を終える　</a:t>
            </a:r>
            <a:endParaRPr kumimoji="1" lang="ja-JP" altLang="en-US" sz="3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683568" y="5949280"/>
            <a:ext cx="8064896" cy="523220"/>
          </a:xfrm>
          <a:prstGeom prst="rect">
            <a:avLst/>
          </a:prstGeom>
          <a:noFill/>
        </p:spPr>
        <p:txBody>
          <a:bodyPr wrap="square" rtlCol="0">
            <a:spAutoFit/>
          </a:bodyPr>
          <a:lstStyle/>
          <a:p>
            <a:r>
              <a:rPr lang="en-US" altLang="ja-JP" sz="2800" dirty="0" smtClean="0">
                <a:latin typeface="Meiryo UI" panose="020B0604030504040204" pitchFamily="50" charset="-128"/>
                <a:ea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rPr>
              <a:t>ほめたり，励ましたりする表現を積極的に使いましょう。</a:t>
            </a:r>
            <a:endParaRPr kumimoji="1" lang="ja-JP" altLang="en-US" sz="2800" dirty="0">
              <a:latin typeface="Meiryo UI" panose="020B0604030504040204" pitchFamily="50" charset="-128"/>
              <a:ea typeface="Meiryo UI" panose="020B0604030504040204" pitchFamily="50" charset="-128"/>
            </a:endParaRPr>
          </a:p>
        </p:txBody>
      </p:sp>
      <p:sp>
        <p:nvSpPr>
          <p:cNvPr id="7"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３</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クラスルーム・イングリッシュ演習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91952" y="845096"/>
            <a:ext cx="7056783"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体験</a:t>
            </a:r>
            <a:r>
              <a:rPr lang="ja-JP" altLang="en-US" sz="3600" dirty="0" smtClean="0">
                <a:latin typeface="Meiryo UI" panose="020B0604030504040204" pitchFamily="50" charset="-128"/>
                <a:ea typeface="Meiryo UI" panose="020B0604030504040204" pitchFamily="50" charset="-128"/>
              </a:rPr>
              <a:t>の</a:t>
            </a:r>
            <a:r>
              <a:rPr lang="ja-JP" altLang="en-US" sz="3600" dirty="0">
                <a:latin typeface="Meiryo UI" panose="020B0604030504040204" pitchFamily="50" charset="-128"/>
                <a:ea typeface="Meiryo UI" panose="020B0604030504040204" pitchFamily="50" charset="-128"/>
              </a:rPr>
              <a:t>流</a:t>
            </a:r>
            <a:r>
              <a:rPr lang="ja-JP" altLang="en-US" sz="3600" dirty="0" smtClean="0">
                <a:latin typeface="Meiryo UI" panose="020B0604030504040204" pitchFamily="50" charset="-128"/>
                <a:ea typeface="Meiryo UI" panose="020B0604030504040204" pitchFamily="50" charset="-128"/>
              </a:rPr>
              <a:t>れ</a:t>
            </a:r>
            <a:r>
              <a:rPr kumimoji="1" lang="ja-JP" altLang="en-US" sz="3600" dirty="0" smtClean="0">
                <a:latin typeface="Meiryo UI" panose="020B0604030504040204" pitchFamily="50" charset="-128"/>
                <a:ea typeface="Meiryo UI" panose="020B0604030504040204" pitchFamily="50" charset="-128"/>
              </a:rPr>
              <a:t>（例）</a:t>
            </a:r>
            <a:endParaRPr kumimoji="1" lang="ja-JP" altLang="en-US" sz="3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5258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61481" y="1052736"/>
            <a:ext cx="7056783" cy="646331"/>
          </a:xfrm>
          <a:prstGeom prst="rect">
            <a:avLst/>
          </a:prstGeom>
          <a:noFill/>
        </p:spPr>
        <p:txBody>
          <a:bodyPr wrap="square" rtlCol="0">
            <a:spAutoFit/>
          </a:bodyPr>
          <a:lstStyle/>
          <a:p>
            <a:r>
              <a:rPr lang="ja-JP" altLang="en-US" sz="3600" dirty="0">
                <a:latin typeface="Meiryo UI" panose="020B0604030504040204" pitchFamily="50" charset="-128"/>
                <a:ea typeface="Meiryo UI" panose="020B0604030504040204" pitchFamily="50" charset="-128"/>
              </a:rPr>
              <a:t>振り返り</a:t>
            </a:r>
            <a:r>
              <a:rPr lang="ja-JP" altLang="en-US" sz="3600" dirty="0" smtClean="0">
                <a:latin typeface="Meiryo UI" panose="020B0604030504040204" pitchFamily="50" charset="-128"/>
                <a:ea typeface="Meiryo UI" panose="020B0604030504040204" pitchFamily="50" charset="-128"/>
              </a:rPr>
              <a:t>をしましょう。</a:t>
            </a:r>
            <a:endParaRPr kumimoji="1" lang="ja-JP" altLang="en-US" sz="3600" dirty="0">
              <a:latin typeface="Meiryo UI" panose="020B0604030504040204" pitchFamily="50" charset="-128"/>
              <a:ea typeface="Meiryo UI" panose="020B0604030504040204" pitchFamily="50" charset="-128"/>
            </a:endParaRPr>
          </a:p>
        </p:txBody>
      </p:sp>
      <p:sp>
        <p:nvSpPr>
          <p:cNvPr id="7" name="円形吹き出し 6"/>
          <p:cNvSpPr/>
          <p:nvPr/>
        </p:nvSpPr>
        <p:spPr>
          <a:xfrm>
            <a:off x="899592" y="2203123"/>
            <a:ext cx="5536518" cy="3312367"/>
          </a:xfrm>
          <a:prstGeom prst="wedgeEllipseCallout">
            <a:avLst>
              <a:gd name="adj1" fmla="val 61893"/>
              <a:gd name="adj2" fmla="val -4904"/>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メイリオ" panose="020B0604030504040204" pitchFamily="50" charset="-128"/>
                <a:ea typeface="メイリオ" panose="020B0604030504040204" pitchFamily="50" charset="-128"/>
              </a:rPr>
              <a:t>　</a:t>
            </a:r>
            <a:r>
              <a:rPr lang="ja-JP" altLang="en-US" sz="3600" b="1" dirty="0" smtClean="0">
                <a:latin typeface="Meiryo UI" panose="020B0604030504040204" pitchFamily="50" charset="-128"/>
                <a:ea typeface="Meiryo UI" panose="020B0604030504040204" pitchFamily="50" charset="-128"/>
              </a:rPr>
              <a:t>体験を終えて，</a:t>
            </a:r>
            <a:endParaRPr lang="en-US" altLang="ja-JP" sz="3600" b="1" dirty="0" smtClean="0">
              <a:latin typeface="Meiryo UI" panose="020B0604030504040204" pitchFamily="50" charset="-128"/>
              <a:ea typeface="Meiryo UI" panose="020B0604030504040204" pitchFamily="50" charset="-128"/>
            </a:endParaRPr>
          </a:p>
          <a:p>
            <a:r>
              <a:rPr lang="ja-JP" altLang="en-US" sz="3600" b="1" dirty="0" smtClean="0">
                <a:latin typeface="Meiryo UI" panose="020B0604030504040204" pitchFamily="50" charset="-128"/>
                <a:ea typeface="Meiryo UI" panose="020B0604030504040204" pitchFamily="50" charset="-128"/>
              </a:rPr>
              <a:t>グループで感想を伝えましょう。</a:t>
            </a:r>
            <a:endParaRPr lang="en-US" altLang="ja-JP" sz="3600" b="1" dirty="0" smtClean="0">
              <a:latin typeface="Meiryo UI" panose="020B0604030504040204" pitchFamily="50" charset="-128"/>
              <a:ea typeface="Meiryo UI" panose="020B0604030504040204" pitchFamily="50" charset="-128"/>
            </a:endParaRPr>
          </a:p>
        </p:txBody>
      </p:sp>
      <p:pic>
        <p:nvPicPr>
          <p:cNvPr id="8"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636912"/>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9"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３</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クラスルーム・イングリッシュ演習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166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 xmlns:a16="http://schemas.microsoft.com/office/drawing/2014/main" id="{46DE1376-CE0F-4732-B607-09A3D3886BFD}"/>
              </a:ext>
            </a:extLst>
          </p:cNvPr>
          <p:cNvSpPr txBox="1"/>
          <p:nvPr/>
        </p:nvSpPr>
        <p:spPr>
          <a:xfrm>
            <a:off x="781122" y="836712"/>
            <a:ext cx="7581755" cy="5262979"/>
          </a:xfrm>
          <a:prstGeom prst="rect">
            <a:avLst/>
          </a:prstGeom>
          <a:noFill/>
        </p:spPr>
        <p:txBody>
          <a:bodyPr wrap="square" rtlCol="0">
            <a:spAutoFit/>
          </a:bodyPr>
          <a:lstStyle/>
          <a:p>
            <a:pPr algn="ctr">
              <a:lnSpc>
                <a:spcPct val="150000"/>
              </a:lnSpc>
            </a:pPr>
            <a:r>
              <a:rPr kumimoji="1" lang="en-US" altLang="ja-JP" sz="3200" b="1" dirty="0" smtClean="0">
                <a:latin typeface="Meiryo UI" panose="020B0604030504040204" pitchFamily="50" charset="-128"/>
                <a:ea typeface="Meiryo UI" panose="020B0604030504040204" pitchFamily="50" charset="-128"/>
              </a:rPr>
              <a:t> 《</a:t>
            </a:r>
            <a:r>
              <a:rPr kumimoji="1" lang="ja-JP" altLang="en-US" sz="3200" b="1" dirty="0" smtClean="0">
                <a:latin typeface="Meiryo UI" panose="020B0604030504040204" pitchFamily="50" charset="-128"/>
                <a:ea typeface="Meiryo UI" panose="020B0604030504040204" pitchFamily="50" charset="-128"/>
              </a:rPr>
              <a:t>内容</a:t>
            </a:r>
            <a:r>
              <a:rPr kumimoji="1" lang="en-US" altLang="ja-JP" sz="3200" b="1" dirty="0" smtClean="0">
                <a:latin typeface="Meiryo UI" panose="020B0604030504040204" pitchFamily="50" charset="-128"/>
                <a:ea typeface="Meiryo UI" panose="020B0604030504040204" pitchFamily="50" charset="-128"/>
              </a:rPr>
              <a:t>》</a:t>
            </a:r>
          </a:p>
          <a:p>
            <a:pPr>
              <a:lnSpc>
                <a:spcPct val="150000"/>
              </a:lnSpc>
            </a:pPr>
            <a:endParaRPr lang="en-US" altLang="ja-JP" sz="3200" b="1" dirty="0" smtClean="0">
              <a:latin typeface="Meiryo UI" panose="020B0604030504040204" pitchFamily="50" charset="-128"/>
              <a:ea typeface="Meiryo UI" panose="020B0604030504040204" pitchFamily="50" charset="-128"/>
            </a:endParaRPr>
          </a:p>
          <a:p>
            <a:pPr>
              <a:lnSpc>
                <a:spcPct val="150000"/>
              </a:lnSpc>
            </a:pPr>
            <a:r>
              <a:rPr lang="ja-JP" altLang="en-US" sz="3200" b="1" dirty="0" smtClean="0">
                <a:latin typeface="Meiryo UI" panose="020B0604030504040204" pitchFamily="50" charset="-128"/>
                <a:ea typeface="Meiryo UI" panose="020B0604030504040204" pitchFamily="50" charset="-128"/>
              </a:rPr>
              <a:t>１　クラスルーム</a:t>
            </a:r>
            <a:r>
              <a:rPr lang="ja-JP" altLang="en-US" sz="3200" b="1" dirty="0">
                <a:latin typeface="Meiryo UI" panose="020B0604030504040204" pitchFamily="50" charset="-128"/>
                <a:ea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rPr>
              <a:t>イングリッシュとは</a:t>
            </a:r>
            <a:endParaRPr lang="en-US" altLang="ja-JP" sz="3200" b="1" dirty="0" smtClean="0">
              <a:latin typeface="Meiryo UI" panose="020B0604030504040204" pitchFamily="50" charset="-128"/>
              <a:ea typeface="Meiryo UI" panose="020B0604030504040204" pitchFamily="50" charset="-128"/>
            </a:endParaRPr>
          </a:p>
          <a:p>
            <a:pPr>
              <a:lnSpc>
                <a:spcPct val="150000"/>
              </a:lnSpc>
            </a:pPr>
            <a:endParaRPr lang="ja-JP" altLang="en-US" sz="3200" b="1" dirty="0">
              <a:latin typeface="Meiryo UI" panose="020B0604030504040204" pitchFamily="50" charset="-128"/>
              <a:ea typeface="Meiryo UI" panose="020B0604030504040204" pitchFamily="50" charset="-128"/>
            </a:endParaRPr>
          </a:p>
          <a:p>
            <a:pPr>
              <a:lnSpc>
                <a:spcPct val="150000"/>
              </a:lnSpc>
            </a:pPr>
            <a:r>
              <a:rPr lang="ja-JP" altLang="en-US" sz="3200" b="1" dirty="0">
                <a:latin typeface="Meiryo UI" panose="020B0604030504040204" pitchFamily="50" charset="-128"/>
                <a:ea typeface="Meiryo UI" panose="020B0604030504040204" pitchFamily="50" charset="-128"/>
              </a:rPr>
              <a:t>２</a:t>
            </a:r>
            <a:r>
              <a:rPr lang="ja-JP" altLang="en-US" sz="3200" b="1" dirty="0" smtClean="0">
                <a:latin typeface="Meiryo UI" panose="020B0604030504040204" pitchFamily="50" charset="-128"/>
                <a:ea typeface="Meiryo UI" panose="020B0604030504040204" pitchFamily="50" charset="-128"/>
              </a:rPr>
              <a:t>　個別練習</a:t>
            </a:r>
            <a:endParaRPr lang="en-US" altLang="ja-JP" sz="3200" b="1" dirty="0" smtClean="0">
              <a:latin typeface="Meiryo UI" panose="020B0604030504040204" pitchFamily="50" charset="-128"/>
              <a:ea typeface="Meiryo UI" panose="020B0604030504040204" pitchFamily="50" charset="-128"/>
            </a:endParaRPr>
          </a:p>
          <a:p>
            <a:pPr>
              <a:lnSpc>
                <a:spcPct val="150000"/>
              </a:lnSpc>
            </a:pPr>
            <a:endParaRPr lang="ja-JP" altLang="en-US" sz="3200" b="1" dirty="0">
              <a:latin typeface="Meiryo UI" panose="020B0604030504040204" pitchFamily="50" charset="-128"/>
              <a:ea typeface="Meiryo UI" panose="020B0604030504040204" pitchFamily="50" charset="-128"/>
            </a:endParaRPr>
          </a:p>
          <a:p>
            <a:pPr>
              <a:lnSpc>
                <a:spcPct val="150000"/>
              </a:lnSpc>
            </a:pPr>
            <a:r>
              <a:rPr lang="ja-JP" altLang="en-US" sz="3200" b="1" dirty="0" smtClean="0">
                <a:latin typeface="Meiryo UI" panose="020B0604030504040204" pitchFamily="50" charset="-128"/>
                <a:ea typeface="Meiryo UI" panose="020B0604030504040204" pitchFamily="50" charset="-128"/>
              </a:rPr>
              <a:t>３　クラスルーム</a:t>
            </a:r>
            <a:r>
              <a:rPr lang="ja-JP" altLang="en-US" sz="3200" b="1" dirty="0">
                <a:latin typeface="Meiryo UI" panose="020B0604030504040204" pitchFamily="50" charset="-128"/>
                <a:ea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rPr>
              <a:t>イングリッシュ演習</a:t>
            </a:r>
            <a:endParaRPr kumimoji="1" lang="en-US" altLang="ja-JP" sz="4800"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3318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55576" y="980728"/>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err="1" smtClean="0">
                <a:solidFill>
                  <a:prstClr val="black"/>
                </a:solidFill>
                <a:latin typeface="Comic Sans MS" panose="030F0702030302020204" pitchFamily="66" charset="0"/>
              </a:rPr>
              <a:t>Hello,everyone</a:t>
            </a:r>
            <a:r>
              <a:rPr lang="en-US" altLang="ja-JP" sz="2800" dirty="0">
                <a:solidFill>
                  <a:prstClr val="black"/>
                </a:solidFill>
                <a:latin typeface="Comic Sans MS" panose="030F0702030302020204" pitchFamily="66" charset="0"/>
              </a:rPr>
              <a:t>.</a:t>
            </a:r>
            <a:endParaRPr lang="ja-JP" altLang="en-US" sz="2800" dirty="0">
              <a:solidFill>
                <a:prstClr val="black"/>
              </a:solidFill>
              <a:latin typeface="Comic Sans MS" panose="030F0702030302020204" pitchFamily="66" charset="0"/>
            </a:endParaRPr>
          </a:p>
        </p:txBody>
      </p:sp>
      <p:sp>
        <p:nvSpPr>
          <p:cNvPr id="8" name="角丸四角形 7"/>
          <p:cNvSpPr/>
          <p:nvPr/>
        </p:nvSpPr>
        <p:spPr>
          <a:xfrm>
            <a:off x="4788024" y="980728"/>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How are you?</a:t>
            </a:r>
            <a:endParaRPr lang="ja-JP" altLang="en-US" sz="2800" dirty="0">
              <a:solidFill>
                <a:prstClr val="black"/>
              </a:solidFill>
              <a:latin typeface="Comic Sans MS" panose="030F0702030302020204" pitchFamily="66" charset="0"/>
            </a:endParaRPr>
          </a:p>
        </p:txBody>
      </p:sp>
      <p:sp>
        <p:nvSpPr>
          <p:cNvPr id="9" name="角丸四角形 8"/>
          <p:cNvSpPr/>
          <p:nvPr/>
        </p:nvSpPr>
        <p:spPr>
          <a:xfrm>
            <a:off x="776671" y="2276872"/>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Good!</a:t>
            </a:r>
            <a:endParaRPr lang="ja-JP" altLang="en-US" sz="2800" dirty="0">
              <a:solidFill>
                <a:prstClr val="black"/>
              </a:solidFill>
              <a:latin typeface="Comic Sans MS" panose="030F0702030302020204" pitchFamily="66" charset="0"/>
            </a:endParaRPr>
          </a:p>
        </p:txBody>
      </p:sp>
      <p:sp>
        <p:nvSpPr>
          <p:cNvPr id="10" name="角丸四角形 9"/>
          <p:cNvSpPr/>
          <p:nvPr/>
        </p:nvSpPr>
        <p:spPr>
          <a:xfrm>
            <a:off x="4788024" y="2276872"/>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What day is it today?</a:t>
            </a:r>
            <a:endParaRPr lang="ja-JP" altLang="en-US" sz="2800" dirty="0">
              <a:solidFill>
                <a:prstClr val="black"/>
              </a:solidFill>
              <a:latin typeface="Comic Sans MS" panose="030F0702030302020204" pitchFamily="66" charset="0"/>
            </a:endParaRPr>
          </a:p>
        </p:txBody>
      </p:sp>
      <p:sp>
        <p:nvSpPr>
          <p:cNvPr id="11" name="角丸四角形 10"/>
          <p:cNvSpPr/>
          <p:nvPr/>
        </p:nvSpPr>
        <p:spPr>
          <a:xfrm>
            <a:off x="802026" y="3645024"/>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What’s the date today?</a:t>
            </a:r>
            <a:endParaRPr lang="ja-JP" altLang="en-US" sz="2800" dirty="0">
              <a:solidFill>
                <a:prstClr val="black"/>
              </a:solidFill>
              <a:latin typeface="Comic Sans MS" panose="030F0702030302020204" pitchFamily="66" charset="0"/>
            </a:endParaRPr>
          </a:p>
        </p:txBody>
      </p:sp>
      <p:sp>
        <p:nvSpPr>
          <p:cNvPr id="12" name="角丸四角形 11"/>
          <p:cNvSpPr/>
          <p:nvPr/>
        </p:nvSpPr>
        <p:spPr>
          <a:xfrm>
            <a:off x="4788024" y="3645024"/>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How’s the weather today?</a:t>
            </a:r>
            <a:endParaRPr lang="ja-JP" altLang="en-US" sz="2800" dirty="0">
              <a:solidFill>
                <a:prstClr val="black"/>
              </a:solidFill>
              <a:latin typeface="Comic Sans MS" panose="030F0702030302020204" pitchFamily="66" charset="0"/>
            </a:endParaRPr>
          </a:p>
        </p:txBody>
      </p:sp>
      <p:sp>
        <p:nvSpPr>
          <p:cNvPr id="13" name="角丸四角形 12"/>
          <p:cNvSpPr/>
          <p:nvPr/>
        </p:nvSpPr>
        <p:spPr>
          <a:xfrm>
            <a:off x="802026" y="5077578"/>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Are you ready?</a:t>
            </a:r>
            <a:endParaRPr lang="ja-JP" altLang="en-US" sz="2800" dirty="0">
              <a:solidFill>
                <a:prstClr val="black"/>
              </a:solidFill>
              <a:latin typeface="Comic Sans MS" panose="030F0702030302020204" pitchFamily="66" charset="0"/>
            </a:endParaRPr>
          </a:p>
        </p:txBody>
      </p:sp>
      <p:sp>
        <p:nvSpPr>
          <p:cNvPr id="14" name="角丸四角形 13"/>
          <p:cNvSpPr/>
          <p:nvPr/>
        </p:nvSpPr>
        <p:spPr>
          <a:xfrm>
            <a:off x="4788024" y="5077578"/>
            <a:ext cx="3240360" cy="93610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800" dirty="0" smtClean="0">
                <a:solidFill>
                  <a:prstClr val="black"/>
                </a:solidFill>
                <a:latin typeface="Comic Sans MS" panose="030F0702030302020204" pitchFamily="66" charset="0"/>
              </a:rPr>
              <a:t>Let’s begin.</a:t>
            </a:r>
            <a:endParaRPr lang="ja-JP" altLang="en-US" sz="2800" dirty="0">
              <a:solidFill>
                <a:prstClr val="black"/>
              </a:solidFill>
              <a:latin typeface="Comic Sans MS" panose="030F0702030302020204" pitchFamily="66" charset="0"/>
            </a:endParaRPr>
          </a:p>
        </p:txBody>
      </p:sp>
      <p:sp>
        <p:nvSpPr>
          <p:cNvPr id="15"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129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形吹き出し 5"/>
          <p:cNvSpPr/>
          <p:nvPr/>
        </p:nvSpPr>
        <p:spPr>
          <a:xfrm>
            <a:off x="467544" y="908720"/>
            <a:ext cx="7092274" cy="5040560"/>
          </a:xfrm>
          <a:prstGeom prst="wedgeEllipseCallout">
            <a:avLst>
              <a:gd name="adj1" fmla="val 56520"/>
              <a:gd name="adj2" fmla="val 5392"/>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メイリオ" panose="020B0604030504040204" pitchFamily="50" charset="-128"/>
                <a:ea typeface="メイリオ" panose="020B0604030504040204" pitchFamily="50" charset="-128"/>
              </a:rPr>
              <a:t>　</a:t>
            </a:r>
            <a:r>
              <a:rPr lang="ja-JP" altLang="en-US" sz="3600" b="1" dirty="0" smtClean="0">
                <a:latin typeface="Meiryo UI" panose="020B0604030504040204" pitchFamily="50" charset="-128"/>
                <a:ea typeface="Meiryo UI" panose="020B0604030504040204" pitchFamily="50" charset="-128"/>
              </a:rPr>
              <a:t>クラスルーム</a:t>
            </a:r>
            <a:r>
              <a:rPr lang="ja-JP" altLang="en-US" sz="3600" b="1" dirty="0">
                <a:latin typeface="Meiryo UI" panose="020B0604030504040204" pitchFamily="50" charset="-128"/>
                <a:ea typeface="Meiryo UI" panose="020B0604030504040204" pitchFamily="50" charset="-128"/>
              </a:rPr>
              <a:t>・イングリッシュに</a:t>
            </a:r>
            <a:r>
              <a:rPr lang="ja-JP" altLang="en-US" sz="3600" b="1" dirty="0" smtClean="0">
                <a:latin typeface="Meiryo UI" panose="020B0604030504040204" pitchFamily="50" charset="-128"/>
                <a:ea typeface="Meiryo UI" panose="020B0604030504040204" pitchFamily="50" charset="-128"/>
              </a:rPr>
              <a:t>ついて理解し，</a:t>
            </a:r>
            <a:r>
              <a:rPr lang="ja-JP" altLang="en-US" sz="3600" b="1" dirty="0">
                <a:latin typeface="Meiryo UI" panose="020B0604030504040204" pitchFamily="50" charset="-128"/>
                <a:ea typeface="Meiryo UI" panose="020B0604030504040204" pitchFamily="50" charset="-128"/>
              </a:rPr>
              <a:t>実際に体験することを通して</a:t>
            </a:r>
            <a:r>
              <a:rPr lang="ja-JP" altLang="en-US" sz="3600" b="1" dirty="0" smtClean="0">
                <a:latin typeface="Meiryo UI" panose="020B0604030504040204" pitchFamily="50" charset="-128"/>
                <a:ea typeface="Meiryo UI" panose="020B0604030504040204" pitchFamily="50" charset="-128"/>
              </a:rPr>
              <a:t>，よさを</a:t>
            </a:r>
            <a:r>
              <a:rPr lang="ja-JP" altLang="en-US" sz="3600" b="1" dirty="0">
                <a:latin typeface="Meiryo UI" panose="020B0604030504040204" pitchFamily="50" charset="-128"/>
                <a:ea typeface="Meiryo UI" panose="020B0604030504040204" pitchFamily="50" charset="-128"/>
              </a:rPr>
              <a:t>知り</a:t>
            </a:r>
            <a:r>
              <a:rPr lang="ja-JP" altLang="en-US" sz="3600" b="1" dirty="0" smtClean="0">
                <a:latin typeface="Meiryo UI" panose="020B0604030504040204" pitchFamily="50" charset="-128"/>
                <a:ea typeface="Meiryo UI" panose="020B0604030504040204" pitchFamily="50" charset="-128"/>
              </a:rPr>
              <a:t>，授業</a:t>
            </a:r>
            <a:r>
              <a:rPr lang="ja-JP" altLang="en-US" sz="3600" b="1" dirty="0">
                <a:latin typeface="Meiryo UI" panose="020B0604030504040204" pitchFamily="50" charset="-128"/>
                <a:ea typeface="Meiryo UI" panose="020B0604030504040204" pitchFamily="50" charset="-128"/>
              </a:rPr>
              <a:t>に生かすことができる</a:t>
            </a:r>
            <a:r>
              <a:rPr lang="ja-JP" altLang="en-US" sz="3600" b="1" dirty="0" smtClean="0">
                <a:latin typeface="Meiryo UI" panose="020B0604030504040204" pitchFamily="50" charset="-128"/>
                <a:ea typeface="Meiryo UI" panose="020B0604030504040204" pitchFamily="50" charset="-128"/>
              </a:rPr>
              <a:t>。</a:t>
            </a:r>
            <a:endParaRPr lang="ja-JP" altLang="en-US" sz="3600" b="1" dirty="0">
              <a:latin typeface="Meiryo UI" panose="020B0604030504040204" pitchFamily="50" charset="-128"/>
              <a:ea typeface="Meiryo UI" panose="020B0604030504040204" pitchFamily="50" charset="-128"/>
            </a:endParaRPr>
          </a:p>
        </p:txBody>
      </p:sp>
      <p:pic>
        <p:nvPicPr>
          <p:cNvPr id="7"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2741684"/>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5"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8434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形吹き出し 2"/>
          <p:cNvSpPr/>
          <p:nvPr/>
        </p:nvSpPr>
        <p:spPr>
          <a:xfrm>
            <a:off x="251520" y="1772816"/>
            <a:ext cx="7366744" cy="4392487"/>
          </a:xfrm>
          <a:prstGeom prst="wedgeEllipseCallout">
            <a:avLst>
              <a:gd name="adj1" fmla="val 54447"/>
              <a:gd name="adj2" fmla="val -8448"/>
            </a:avLst>
          </a:prstGeom>
          <a:solidFill>
            <a:srgbClr val="FF0000"/>
          </a:solidFill>
        </p:spPr>
        <p:style>
          <a:lnRef idx="3">
            <a:schemeClr val="lt1"/>
          </a:lnRef>
          <a:fillRef idx="1">
            <a:schemeClr val="accent2"/>
          </a:fillRef>
          <a:effectRef idx="1">
            <a:schemeClr val="accent2"/>
          </a:effectRef>
          <a:fontRef idx="minor">
            <a:schemeClr val="lt1"/>
          </a:fontRef>
        </p:style>
        <p:txBody>
          <a:bodyPr rtlCol="0" anchor="ctr"/>
          <a:lstStyle/>
          <a:p>
            <a:r>
              <a:rPr lang="ja-JP" altLang="en-US" sz="3600" b="1" dirty="0" smtClean="0">
                <a:latin typeface="Meiryo UI" panose="020B0604030504040204" pitchFamily="50" charset="-128"/>
                <a:ea typeface="Meiryo UI" panose="020B0604030504040204" pitchFamily="50" charset="-128"/>
              </a:rPr>
              <a:t>●授業で普段使って</a:t>
            </a:r>
            <a:r>
              <a:rPr lang="ja-JP" altLang="en-US" sz="3600" b="1" dirty="0" err="1" smtClean="0">
                <a:latin typeface="Meiryo UI" panose="020B0604030504040204" pitchFamily="50" charset="-128"/>
                <a:ea typeface="Meiryo UI" panose="020B0604030504040204" pitchFamily="50" charset="-128"/>
              </a:rPr>
              <a:t>い</a:t>
            </a:r>
            <a:r>
              <a:rPr lang="ja-JP" altLang="en-US" sz="3600" b="1" dirty="0" smtClean="0">
                <a:latin typeface="Meiryo UI" panose="020B0604030504040204" pitchFamily="50" charset="-128"/>
                <a:ea typeface="Meiryo UI" panose="020B0604030504040204" pitchFamily="50" charset="-128"/>
              </a:rPr>
              <a:t>　</a:t>
            </a:r>
            <a:endParaRPr lang="en-US" altLang="ja-JP" sz="3600" b="1" dirty="0" smtClean="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　</a:t>
            </a:r>
            <a:r>
              <a:rPr lang="ja-JP" altLang="en-US" sz="3600" b="1" dirty="0" err="1" smtClean="0">
                <a:latin typeface="Meiryo UI" panose="020B0604030504040204" pitchFamily="50" charset="-128"/>
                <a:ea typeface="Meiryo UI" panose="020B0604030504040204" pitchFamily="50" charset="-128"/>
              </a:rPr>
              <a:t>る</a:t>
            </a:r>
            <a:r>
              <a:rPr lang="ja-JP" altLang="en-US" sz="3600" b="1" dirty="0" smtClean="0">
                <a:latin typeface="Meiryo UI" panose="020B0604030504040204" pitchFamily="50" charset="-128"/>
                <a:ea typeface="Meiryo UI" panose="020B0604030504040204" pitchFamily="50" charset="-128"/>
              </a:rPr>
              <a:t>英語表現は？</a:t>
            </a:r>
            <a:endParaRPr lang="en-US" altLang="ja-JP" sz="3600" b="1" dirty="0" smtClean="0">
              <a:latin typeface="Meiryo UI" panose="020B0604030504040204" pitchFamily="50" charset="-128"/>
              <a:ea typeface="Meiryo UI" panose="020B0604030504040204" pitchFamily="50" charset="-128"/>
            </a:endParaRPr>
          </a:p>
          <a:p>
            <a:endParaRPr kumimoji="1" lang="en-US" altLang="ja-JP" sz="3600" b="1" dirty="0">
              <a:latin typeface="Meiryo UI" panose="020B0604030504040204" pitchFamily="50" charset="-128"/>
              <a:ea typeface="Meiryo UI" panose="020B0604030504040204" pitchFamily="50" charset="-128"/>
            </a:endParaRPr>
          </a:p>
          <a:p>
            <a:r>
              <a:rPr lang="ja-JP" altLang="en-US" sz="3600" b="1" dirty="0" smtClean="0">
                <a:latin typeface="Meiryo UI" panose="020B0604030504040204" pitchFamily="50" charset="-128"/>
                <a:ea typeface="Meiryo UI" panose="020B0604030504040204" pitchFamily="50" charset="-128"/>
              </a:rPr>
              <a:t>●児童に対して使いたいの</a:t>
            </a:r>
            <a:endParaRPr lang="en-US" altLang="ja-JP" sz="3600" b="1" dirty="0" smtClean="0">
              <a:latin typeface="Meiryo UI" panose="020B0604030504040204" pitchFamily="50" charset="-128"/>
              <a:ea typeface="Meiryo UI" panose="020B0604030504040204" pitchFamily="50" charset="-128"/>
            </a:endParaRPr>
          </a:p>
          <a:p>
            <a:r>
              <a:rPr lang="ja-JP" altLang="en-US" sz="3600" b="1" dirty="0">
                <a:latin typeface="Meiryo UI" panose="020B0604030504040204" pitchFamily="50" charset="-128"/>
                <a:ea typeface="Meiryo UI" panose="020B0604030504040204" pitchFamily="50" charset="-128"/>
              </a:rPr>
              <a:t>　</a:t>
            </a:r>
            <a:r>
              <a:rPr lang="ja-JP" altLang="en-US" sz="3600" b="1" dirty="0" smtClean="0">
                <a:latin typeface="Meiryo UI" panose="020B0604030504040204" pitchFamily="50" charset="-128"/>
                <a:ea typeface="Meiryo UI" panose="020B0604030504040204" pitchFamily="50" charset="-128"/>
              </a:rPr>
              <a:t>に使えなかった表現は？</a:t>
            </a:r>
            <a:endParaRPr kumimoji="1" lang="ja-JP" altLang="en-US" sz="3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1481" y="1022107"/>
            <a:ext cx="7056783" cy="646331"/>
          </a:xfrm>
          <a:prstGeom prst="rect">
            <a:avLst/>
          </a:prstGeom>
          <a:noFill/>
        </p:spPr>
        <p:txBody>
          <a:bodyPr wrap="square" rtlCol="0">
            <a:spAutoFit/>
          </a:bodyPr>
          <a:lstStyle/>
          <a:p>
            <a:r>
              <a:rPr lang="ja-JP" altLang="en-US" sz="3600" dirty="0" smtClean="0">
                <a:latin typeface="Meiryo UI" panose="020B0604030504040204" pitchFamily="50" charset="-128"/>
                <a:ea typeface="Meiryo UI" panose="020B0604030504040204" pitchFamily="50" charset="-128"/>
              </a:rPr>
              <a:t>現在の授業を振り返ってみましょう。</a:t>
            </a:r>
            <a:endParaRPr kumimoji="1" lang="ja-JP" altLang="en-US" sz="3600" dirty="0">
              <a:latin typeface="Meiryo UI" panose="020B0604030504040204" pitchFamily="50" charset="-128"/>
              <a:ea typeface="Meiryo UI" panose="020B0604030504040204" pitchFamily="50" charset="-128"/>
            </a:endParaRPr>
          </a:p>
        </p:txBody>
      </p:sp>
      <p:pic>
        <p:nvPicPr>
          <p:cNvPr id="1026" name="Picture 2" descr="先生のイラスト（男性）">
            <a:extLst>
              <a:ext uri="{FF2B5EF4-FFF2-40B4-BE49-F238E27FC236}">
                <a16:creationId xmlns:a16="http://schemas.microsoft.com/office/drawing/2014/main" xmlns="" id="{2D77268F-D81A-43DB-AD8A-8ECE936961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2492896"/>
            <a:ext cx="3016585" cy="4113526"/>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1">
            <a:extLst/>
          </p:cNvPr>
          <p:cNvSpPr txBox="1">
            <a:spLocks/>
          </p:cNvSpPr>
          <p:nvPr/>
        </p:nvSpPr>
        <p:spPr>
          <a:xfrm>
            <a:off x="0" y="0"/>
            <a:ext cx="9144000" cy="548680"/>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28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14231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620688"/>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１</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クラスルーム・イングリッシュとは</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15" name="角丸四角形 14"/>
          <p:cNvSpPr/>
          <p:nvPr/>
        </p:nvSpPr>
        <p:spPr>
          <a:xfrm>
            <a:off x="323528" y="2708920"/>
            <a:ext cx="8496944" cy="3312368"/>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600" dirty="0">
                <a:solidFill>
                  <a:prstClr val="black"/>
                </a:solidFill>
                <a:latin typeface="メイリオ" panose="020B0604030504040204" pitchFamily="50" charset="-128"/>
                <a:ea typeface="メイリオ" panose="020B0604030504040204" pitchFamily="50" charset="-128"/>
              </a:rPr>
              <a:t>　</a:t>
            </a:r>
            <a:r>
              <a:rPr lang="ja-JP" altLang="en-US" sz="3200" dirty="0" smtClean="0">
                <a:solidFill>
                  <a:prstClr val="black"/>
                </a:solidFill>
                <a:latin typeface="Meiryo UI" panose="020B0604030504040204" pitchFamily="50" charset="-128"/>
                <a:ea typeface="Meiryo UI" panose="020B0604030504040204" pitchFamily="50" charset="-128"/>
              </a:rPr>
              <a:t>クラスルーム・イングリッシュは，児童</a:t>
            </a:r>
            <a:r>
              <a:rPr lang="ja-JP" altLang="en-US" sz="3200" dirty="0">
                <a:solidFill>
                  <a:prstClr val="black"/>
                </a:solidFill>
                <a:latin typeface="Meiryo UI" panose="020B0604030504040204" pitchFamily="50" charset="-128"/>
                <a:ea typeface="Meiryo UI" panose="020B0604030504040204" pitchFamily="50" charset="-128"/>
              </a:rPr>
              <a:t>のリスニング能力を飛躍的に向上させるというものでは</a:t>
            </a:r>
            <a:r>
              <a:rPr lang="ja-JP" altLang="en-US" sz="3200" dirty="0" smtClean="0">
                <a:solidFill>
                  <a:prstClr val="black"/>
                </a:solidFill>
                <a:latin typeface="Meiryo UI" panose="020B0604030504040204" pitchFamily="50" charset="-128"/>
                <a:ea typeface="Meiryo UI" panose="020B0604030504040204" pitchFamily="50" charset="-128"/>
              </a:rPr>
              <a:t>なく</a:t>
            </a:r>
            <a:r>
              <a:rPr lang="ja-JP" altLang="en-US" sz="3200" dirty="0">
                <a:solidFill>
                  <a:prstClr val="black"/>
                </a:solidFill>
                <a:latin typeface="Meiryo UI" panose="020B0604030504040204" pitchFamily="50" charset="-128"/>
                <a:ea typeface="Meiryo UI" panose="020B0604030504040204" pitchFamily="50" charset="-128"/>
              </a:rPr>
              <a:t>，</a:t>
            </a:r>
            <a:r>
              <a:rPr lang="ja-JP" altLang="en-US" sz="3200" b="1" dirty="0" smtClean="0">
                <a:solidFill>
                  <a:prstClr val="black"/>
                </a:solidFill>
                <a:latin typeface="Meiryo UI" panose="020B0604030504040204" pitchFamily="50" charset="-128"/>
                <a:ea typeface="Meiryo UI" panose="020B0604030504040204" pitchFamily="50" charset="-128"/>
              </a:rPr>
              <a:t>「</a:t>
            </a:r>
            <a:r>
              <a:rPr lang="ja-JP" altLang="en-US" sz="3200" b="1" dirty="0">
                <a:solidFill>
                  <a:prstClr val="black"/>
                </a:solidFill>
                <a:latin typeface="Meiryo UI" panose="020B0604030504040204" pitchFamily="50" charset="-128"/>
                <a:ea typeface="Meiryo UI" panose="020B0604030504040204" pitchFamily="50" charset="-128"/>
              </a:rPr>
              <a:t>英語の授業の雰囲気づくり」</a:t>
            </a:r>
            <a:r>
              <a:rPr lang="ja-JP" altLang="en-US" sz="3200" dirty="0">
                <a:solidFill>
                  <a:prstClr val="black"/>
                </a:solidFill>
                <a:latin typeface="Meiryo UI" panose="020B0604030504040204" pitchFamily="50" charset="-128"/>
                <a:ea typeface="Meiryo UI" panose="020B0604030504040204" pitchFamily="50" charset="-128"/>
              </a:rPr>
              <a:t>としての意味合いが強い。</a:t>
            </a:r>
            <a:r>
              <a:rPr lang="ja-JP" altLang="en-US" sz="3200" dirty="0" smtClean="0">
                <a:solidFill>
                  <a:prstClr val="black"/>
                </a:solidFill>
                <a:latin typeface="Meiryo UI" panose="020B0604030504040204" pitchFamily="50" charset="-128"/>
                <a:ea typeface="Meiryo UI" panose="020B0604030504040204" pitchFamily="50" charset="-128"/>
              </a:rPr>
              <a:t>また，教師</a:t>
            </a:r>
            <a:r>
              <a:rPr lang="ja-JP" altLang="en-US" sz="3200" dirty="0">
                <a:solidFill>
                  <a:prstClr val="black"/>
                </a:solidFill>
                <a:latin typeface="Meiryo UI" panose="020B0604030504040204" pitchFamily="50" charset="-128"/>
                <a:ea typeface="Meiryo UI" panose="020B0604030504040204" pitchFamily="50" charset="-128"/>
              </a:rPr>
              <a:t>が積極的に英語を使用</a:t>
            </a:r>
            <a:r>
              <a:rPr lang="ja-JP" altLang="en-US" sz="3200" dirty="0" smtClean="0">
                <a:solidFill>
                  <a:prstClr val="black"/>
                </a:solidFill>
                <a:latin typeface="Meiryo UI" panose="020B0604030504040204" pitchFamily="50" charset="-128"/>
                <a:ea typeface="Meiryo UI" panose="020B0604030504040204" pitchFamily="50" charset="-128"/>
              </a:rPr>
              <a:t>すること</a:t>
            </a:r>
            <a:r>
              <a:rPr lang="ja-JP" altLang="en-US" sz="3200" dirty="0">
                <a:solidFill>
                  <a:prstClr val="black"/>
                </a:solidFill>
                <a:latin typeface="Meiryo UI" panose="020B0604030504040204" pitchFamily="50" charset="-128"/>
                <a:ea typeface="Meiryo UI" panose="020B0604030504040204" pitchFamily="50" charset="-128"/>
              </a:rPr>
              <a:t>に</a:t>
            </a:r>
            <a:r>
              <a:rPr lang="ja-JP" altLang="en-US" sz="3200" dirty="0" smtClean="0">
                <a:solidFill>
                  <a:prstClr val="black"/>
                </a:solidFill>
                <a:latin typeface="Meiryo UI" panose="020B0604030504040204" pitchFamily="50" charset="-128"/>
                <a:ea typeface="Meiryo UI" panose="020B0604030504040204" pitchFamily="50" charset="-128"/>
              </a:rPr>
              <a:t>より，児童</a:t>
            </a:r>
            <a:r>
              <a:rPr lang="ja-JP" altLang="en-US" sz="3200" dirty="0">
                <a:solidFill>
                  <a:prstClr val="black"/>
                </a:solidFill>
                <a:latin typeface="Meiryo UI" panose="020B0604030504040204" pitchFamily="50" charset="-128"/>
                <a:ea typeface="Meiryo UI" panose="020B0604030504040204" pitchFamily="50" charset="-128"/>
              </a:rPr>
              <a:t>が一生懸命に教師の英語を聞こうとする態度を引き出すことにもなる</a:t>
            </a:r>
            <a:r>
              <a:rPr lang="ja-JP" altLang="en-US" sz="3200" dirty="0" smtClean="0">
                <a:solidFill>
                  <a:prstClr val="black"/>
                </a:solidFill>
                <a:latin typeface="Meiryo UI" panose="020B0604030504040204" pitchFamily="50" charset="-128"/>
                <a:ea typeface="Meiryo UI" panose="020B0604030504040204" pitchFamily="50" charset="-128"/>
              </a:rPr>
              <a:t>。</a:t>
            </a:r>
            <a:endParaRPr lang="ja-JP" altLang="en-US" sz="3200" dirty="0">
              <a:solidFill>
                <a:prstClr val="black"/>
              </a:solidFill>
              <a:latin typeface="Meiryo UI" panose="020B0604030504040204" pitchFamily="50" charset="-128"/>
              <a:ea typeface="Meiryo UI" panose="020B0604030504040204" pitchFamily="50" charset="-128"/>
            </a:endParaRPr>
          </a:p>
        </p:txBody>
      </p:sp>
      <p:sp>
        <p:nvSpPr>
          <p:cNvPr id="4" name="角丸四角形 3"/>
          <p:cNvSpPr/>
          <p:nvPr/>
        </p:nvSpPr>
        <p:spPr>
          <a:xfrm>
            <a:off x="352128" y="1052736"/>
            <a:ext cx="8496944" cy="1224136"/>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bg1"/>
                </a:solidFill>
                <a:latin typeface="Meiryo UI" panose="020B0604030504040204" pitchFamily="50" charset="-128"/>
                <a:ea typeface="Meiryo UI" panose="020B0604030504040204" pitchFamily="50" charset="-128"/>
              </a:rPr>
              <a:t>クラスルーム</a:t>
            </a:r>
            <a:r>
              <a:rPr lang="ja-JP" altLang="en-US" sz="3600" b="1" dirty="0">
                <a:solidFill>
                  <a:schemeClr val="bg1"/>
                </a:solidFill>
                <a:latin typeface="Meiryo UI" panose="020B0604030504040204" pitchFamily="50" charset="-128"/>
                <a:ea typeface="Meiryo UI" panose="020B0604030504040204" pitchFamily="50" charset="-128"/>
              </a:rPr>
              <a:t>・</a:t>
            </a:r>
            <a:r>
              <a:rPr lang="ja-JP" altLang="en-US" sz="3600" b="1" dirty="0" smtClean="0">
                <a:solidFill>
                  <a:schemeClr val="bg1"/>
                </a:solidFill>
                <a:latin typeface="Meiryo UI" panose="020B0604030504040204" pitchFamily="50" charset="-128"/>
                <a:ea typeface="Meiryo UI" panose="020B0604030504040204" pitchFamily="50" charset="-128"/>
              </a:rPr>
              <a:t>イングリッシュ</a:t>
            </a:r>
            <a:endParaRPr lang="en-US" altLang="ja-JP" sz="3600" b="1" dirty="0" smtClean="0">
              <a:solidFill>
                <a:schemeClr val="bg1"/>
              </a:solidFill>
              <a:latin typeface="Meiryo UI" panose="020B0604030504040204" pitchFamily="50" charset="-128"/>
              <a:ea typeface="Meiryo UI" panose="020B0604030504040204" pitchFamily="50" charset="-128"/>
            </a:endParaRPr>
          </a:p>
          <a:p>
            <a:pPr lvl="0" algn="ctr"/>
            <a:r>
              <a:rPr lang="ja-JP" altLang="en-US" sz="3600" b="1" dirty="0" smtClean="0">
                <a:solidFill>
                  <a:schemeClr val="bg1"/>
                </a:solidFill>
                <a:latin typeface="Meiryo UI" panose="020B0604030504040204" pitchFamily="50" charset="-128"/>
                <a:ea typeface="Meiryo UI" panose="020B0604030504040204" pitchFamily="50" charset="-128"/>
              </a:rPr>
              <a:t>とはどんなもの？</a:t>
            </a:r>
            <a:r>
              <a:rPr lang="ja-JP" altLang="en-US" sz="3600" dirty="0" smtClean="0">
                <a:solidFill>
                  <a:prstClr val="black"/>
                </a:solidFill>
                <a:latin typeface="Meiryo UI" panose="020B0604030504040204" pitchFamily="50" charset="-128"/>
                <a:ea typeface="Meiryo UI" panose="020B0604030504040204" pitchFamily="50" charset="-128"/>
              </a:rPr>
              <a:t>　</a:t>
            </a:r>
            <a:endParaRPr lang="en-US" altLang="ja-JP" sz="3600" dirty="0" smtClean="0">
              <a:solidFill>
                <a:prstClr val="black"/>
              </a:solidFill>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3959424" y="6292268"/>
            <a:ext cx="5184576"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latin typeface="Meiryo UI" panose="020B0604030504040204" pitchFamily="50" charset="-128"/>
                <a:ea typeface="Meiryo UI" panose="020B0604030504040204" pitchFamily="50" charset="-128"/>
              </a:rPr>
              <a:t>文部科学省「小学校外国語活動・外国語　研修ガイドブック」</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9225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１</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クラスルーム・イングリッシュとは</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sp>
        <p:nvSpPr>
          <p:cNvPr id="4" name="角丸四角形 3"/>
          <p:cNvSpPr/>
          <p:nvPr/>
        </p:nvSpPr>
        <p:spPr>
          <a:xfrm>
            <a:off x="330830" y="836712"/>
            <a:ext cx="8496944" cy="1224136"/>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bg1"/>
                </a:solidFill>
                <a:latin typeface="Meiryo UI" panose="020B0604030504040204" pitchFamily="50" charset="-128"/>
                <a:ea typeface="Meiryo UI" panose="020B0604030504040204" pitchFamily="50" charset="-128"/>
              </a:rPr>
              <a:t>クラスルーム</a:t>
            </a:r>
            <a:r>
              <a:rPr lang="ja-JP" altLang="en-US" sz="3600" b="1" dirty="0">
                <a:solidFill>
                  <a:schemeClr val="bg1"/>
                </a:solidFill>
                <a:latin typeface="Meiryo UI" panose="020B0604030504040204" pitchFamily="50" charset="-128"/>
                <a:ea typeface="Meiryo UI" panose="020B0604030504040204" pitchFamily="50" charset="-128"/>
              </a:rPr>
              <a:t>・</a:t>
            </a:r>
            <a:r>
              <a:rPr lang="ja-JP" altLang="en-US" sz="3600" b="1" dirty="0" smtClean="0">
                <a:solidFill>
                  <a:schemeClr val="bg1"/>
                </a:solidFill>
                <a:latin typeface="Meiryo UI" panose="020B0604030504040204" pitchFamily="50" charset="-128"/>
                <a:ea typeface="Meiryo UI" panose="020B0604030504040204" pitchFamily="50" charset="-128"/>
              </a:rPr>
              <a:t>イングリッシュを用いるときに</a:t>
            </a:r>
            <a:endParaRPr lang="en-US" altLang="ja-JP" sz="3600" b="1" dirty="0" smtClean="0">
              <a:solidFill>
                <a:schemeClr val="bg1"/>
              </a:solidFill>
              <a:latin typeface="Meiryo UI" panose="020B0604030504040204" pitchFamily="50" charset="-128"/>
              <a:ea typeface="Meiryo UI" panose="020B0604030504040204" pitchFamily="50" charset="-128"/>
            </a:endParaRPr>
          </a:p>
          <a:p>
            <a:pPr lvl="0" algn="ctr"/>
            <a:r>
              <a:rPr lang="ja-JP" altLang="en-US" sz="3600" b="1" dirty="0" smtClean="0">
                <a:solidFill>
                  <a:schemeClr val="bg1"/>
                </a:solidFill>
                <a:latin typeface="Meiryo UI" panose="020B0604030504040204" pitchFamily="50" charset="-128"/>
                <a:ea typeface="Meiryo UI" panose="020B0604030504040204" pitchFamily="50" charset="-128"/>
              </a:rPr>
              <a:t>気を付けることは？</a:t>
            </a:r>
            <a:r>
              <a:rPr lang="ja-JP" altLang="en-US" sz="3600" dirty="0" smtClean="0">
                <a:solidFill>
                  <a:prstClr val="black"/>
                </a:solidFill>
                <a:latin typeface="Meiryo UI" panose="020B0604030504040204" pitchFamily="50" charset="-128"/>
                <a:ea typeface="Meiryo UI" panose="020B0604030504040204" pitchFamily="50" charset="-128"/>
              </a:rPr>
              <a:t>　</a:t>
            </a:r>
            <a:endParaRPr lang="en-US" altLang="ja-JP" sz="3600" dirty="0" smtClean="0">
              <a:solidFill>
                <a:prstClr val="black"/>
              </a:solidFill>
              <a:latin typeface="Meiryo UI" panose="020B0604030504040204" pitchFamily="50" charset="-128"/>
              <a:ea typeface="Meiryo UI" panose="020B0604030504040204" pitchFamily="50" charset="-128"/>
            </a:endParaRPr>
          </a:p>
        </p:txBody>
      </p:sp>
      <p:sp>
        <p:nvSpPr>
          <p:cNvPr id="5" name="角丸四角形 4"/>
          <p:cNvSpPr/>
          <p:nvPr/>
        </p:nvSpPr>
        <p:spPr>
          <a:xfrm>
            <a:off x="321746" y="2377230"/>
            <a:ext cx="8496944" cy="1584176"/>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800" dirty="0" smtClean="0">
                <a:solidFill>
                  <a:prstClr val="black"/>
                </a:solidFill>
                <a:latin typeface="Meiryo UI" panose="020B0604030504040204" pitchFamily="50" charset="-128"/>
                <a:ea typeface="Meiryo UI" panose="020B0604030504040204" pitchFamily="50" charset="-128"/>
              </a:rPr>
              <a:t>①ふだん</a:t>
            </a:r>
            <a:r>
              <a:rPr lang="ja-JP" altLang="en-US" sz="2800" dirty="0">
                <a:solidFill>
                  <a:prstClr val="black"/>
                </a:solidFill>
                <a:latin typeface="Meiryo UI" panose="020B0604030504040204" pitchFamily="50" charset="-128"/>
                <a:ea typeface="Meiryo UI" panose="020B0604030504040204" pitchFamily="50" charset="-128"/>
              </a:rPr>
              <a:t>日本語で児童に話すときと同じよう</a:t>
            </a:r>
            <a:r>
              <a:rPr lang="ja-JP" altLang="en-US" sz="2800" dirty="0" smtClean="0">
                <a:solidFill>
                  <a:prstClr val="black"/>
                </a:solidFill>
                <a:latin typeface="Meiryo UI" panose="020B0604030504040204" pitchFamily="50" charset="-128"/>
                <a:ea typeface="Meiryo UI" panose="020B0604030504040204" pitchFamily="50" charset="-128"/>
              </a:rPr>
              <a:t>に</a:t>
            </a:r>
            <a:r>
              <a:rPr lang="ja-JP" altLang="en-US" sz="2800" dirty="0">
                <a:solidFill>
                  <a:prstClr val="black"/>
                </a:solidFill>
                <a:latin typeface="Meiryo UI" panose="020B0604030504040204" pitchFamily="50" charset="-128"/>
                <a:ea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rPr>
              <a:t>児童</a:t>
            </a:r>
            <a:r>
              <a:rPr lang="ja-JP" altLang="en-US" sz="2800" dirty="0">
                <a:solidFill>
                  <a:prstClr val="black"/>
                </a:solidFill>
                <a:latin typeface="Meiryo UI" panose="020B0604030504040204" pitchFamily="50" charset="-128"/>
                <a:ea typeface="Meiryo UI" panose="020B0604030504040204" pitchFamily="50" charset="-128"/>
              </a:rPr>
              <a:t>の理解の程度を</a:t>
            </a:r>
            <a:r>
              <a:rPr lang="ja-JP" altLang="en-US" sz="2800" dirty="0" smtClean="0">
                <a:solidFill>
                  <a:prstClr val="black"/>
                </a:solidFill>
                <a:latin typeface="Meiryo UI" panose="020B0604030504040204" pitchFamily="50" charset="-128"/>
                <a:ea typeface="Meiryo UI" panose="020B0604030504040204" pitchFamily="50" charset="-128"/>
              </a:rPr>
              <a:t>確かめながら</a:t>
            </a:r>
            <a:r>
              <a:rPr lang="ja-JP" altLang="en-US" sz="2800" dirty="0">
                <a:solidFill>
                  <a:prstClr val="black"/>
                </a:solidFill>
                <a:latin typeface="Meiryo UI" panose="020B0604030504040204" pitchFamily="50" charset="-128"/>
                <a:ea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rPr>
              <a:t>ゆっくり</a:t>
            </a:r>
            <a:r>
              <a:rPr lang="ja-JP" altLang="en-US" sz="2800" dirty="0" smtClean="0">
                <a:solidFill>
                  <a:prstClr val="black"/>
                </a:solidFill>
                <a:latin typeface="Meiryo UI" panose="020B0604030504040204" pitchFamily="50" charset="-128"/>
                <a:ea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rPr>
              <a:t>はっきり</a:t>
            </a:r>
            <a:r>
              <a:rPr lang="ja-JP" altLang="en-US" sz="2800" dirty="0">
                <a:solidFill>
                  <a:prstClr val="black"/>
                </a:solidFill>
                <a:latin typeface="Meiryo UI" panose="020B0604030504040204" pitchFamily="50" charset="-128"/>
                <a:ea typeface="Meiryo UI" panose="020B0604030504040204" pitchFamily="50" charset="-128"/>
              </a:rPr>
              <a:t>と言うように心がける</a:t>
            </a:r>
            <a:r>
              <a:rPr lang="ja-JP" altLang="en-US" sz="2800" dirty="0" smtClean="0">
                <a:solidFill>
                  <a:prstClr val="black"/>
                </a:solidFill>
                <a:latin typeface="Meiryo UI" panose="020B0604030504040204" pitchFamily="50" charset="-128"/>
                <a:ea typeface="Meiryo UI" panose="020B0604030504040204" pitchFamily="50" charset="-128"/>
              </a:rPr>
              <a:t>。</a:t>
            </a:r>
            <a:endParaRPr lang="ja-JP" altLang="en-US" sz="2800" dirty="0">
              <a:solidFill>
                <a:prstClr val="black"/>
              </a:solidFill>
              <a:latin typeface="Meiryo UI" panose="020B0604030504040204" pitchFamily="50" charset="-128"/>
              <a:ea typeface="Meiryo UI" panose="020B0604030504040204" pitchFamily="50" charset="-128"/>
            </a:endParaRPr>
          </a:p>
        </p:txBody>
      </p:sp>
      <p:sp>
        <p:nvSpPr>
          <p:cNvPr id="6" name="角丸四角形 5"/>
          <p:cNvSpPr/>
          <p:nvPr/>
        </p:nvSpPr>
        <p:spPr>
          <a:xfrm>
            <a:off x="323528" y="4221088"/>
            <a:ext cx="8496944" cy="2088232"/>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800" dirty="0" smtClean="0">
                <a:solidFill>
                  <a:prstClr val="black"/>
                </a:solidFill>
                <a:latin typeface="Meiryo UI" panose="020B0604030504040204" pitchFamily="50" charset="-128"/>
                <a:ea typeface="Meiryo UI" panose="020B0604030504040204" pitchFamily="50" charset="-128"/>
              </a:rPr>
              <a:t>②いくつ</a:t>
            </a:r>
            <a:r>
              <a:rPr lang="ja-JP" altLang="en-US" sz="2800" dirty="0">
                <a:solidFill>
                  <a:prstClr val="black"/>
                </a:solidFill>
                <a:latin typeface="Meiryo UI" panose="020B0604030504040204" pitchFamily="50" charset="-128"/>
                <a:ea typeface="Meiryo UI" panose="020B0604030504040204" pitchFamily="50" charset="-128"/>
              </a:rPr>
              <a:t>かの指示を</a:t>
            </a:r>
            <a:r>
              <a:rPr lang="ja-JP" altLang="en-US" sz="2800" dirty="0" smtClean="0">
                <a:solidFill>
                  <a:prstClr val="black"/>
                </a:solidFill>
                <a:latin typeface="Meiryo UI" panose="020B0604030504040204" pitchFamily="50" charset="-128"/>
                <a:ea typeface="Meiryo UI" panose="020B0604030504040204" pitchFamily="50" charset="-128"/>
              </a:rPr>
              <a:t>出さなければ</a:t>
            </a:r>
            <a:r>
              <a:rPr lang="ja-JP" altLang="en-US" sz="2800" dirty="0">
                <a:solidFill>
                  <a:prstClr val="black"/>
                </a:solidFill>
                <a:latin typeface="Meiryo UI" panose="020B0604030504040204" pitchFamily="50" charset="-128"/>
                <a:ea typeface="Meiryo UI" panose="020B0604030504040204" pitchFamily="50" charset="-128"/>
              </a:rPr>
              <a:t>ならないときは、一度にたくさんの指示を</a:t>
            </a:r>
            <a:r>
              <a:rPr lang="ja-JP" altLang="en-US" sz="2800" dirty="0" smtClean="0">
                <a:solidFill>
                  <a:prstClr val="black"/>
                </a:solidFill>
                <a:latin typeface="Meiryo UI" panose="020B0604030504040204" pitchFamily="50" charset="-128"/>
                <a:ea typeface="Meiryo UI" panose="020B0604030504040204" pitchFamily="50" charset="-128"/>
              </a:rPr>
              <a:t>出したり，長文</a:t>
            </a:r>
            <a:r>
              <a:rPr lang="ja-JP" altLang="en-US" sz="2800" dirty="0">
                <a:solidFill>
                  <a:prstClr val="black"/>
                </a:solidFill>
                <a:latin typeface="Meiryo UI" panose="020B0604030504040204" pitchFamily="50" charset="-128"/>
                <a:ea typeface="Meiryo UI" panose="020B0604030504040204" pitchFamily="50" charset="-128"/>
              </a:rPr>
              <a:t>で指示をしたりすることは</a:t>
            </a:r>
            <a:r>
              <a:rPr lang="ja-JP" altLang="en-US" sz="2800" dirty="0" smtClean="0">
                <a:solidFill>
                  <a:prstClr val="black"/>
                </a:solidFill>
                <a:latin typeface="Meiryo UI" panose="020B0604030504040204" pitchFamily="50" charset="-128"/>
                <a:ea typeface="Meiryo UI" panose="020B0604030504040204" pitchFamily="50" charset="-128"/>
              </a:rPr>
              <a:t>避け</a:t>
            </a:r>
            <a:r>
              <a:rPr lang="ja-JP" altLang="en-US" sz="2800" dirty="0">
                <a:solidFill>
                  <a:prstClr val="black"/>
                </a:solidFill>
                <a:latin typeface="Meiryo UI" panose="020B0604030504040204" pitchFamily="50" charset="-128"/>
                <a:ea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rPr>
              <a:t>簡潔</a:t>
            </a:r>
            <a:r>
              <a:rPr lang="ja-JP" altLang="en-US" sz="2800" b="1" dirty="0">
                <a:solidFill>
                  <a:srgbClr val="FF0000"/>
                </a:solidFill>
                <a:latin typeface="Meiryo UI" panose="020B0604030504040204" pitchFamily="50" charset="-128"/>
                <a:ea typeface="Meiryo UI" panose="020B0604030504040204" pitchFamily="50" charset="-128"/>
              </a:rPr>
              <a:t>な文で一文一文児童の理解を確認しながら</a:t>
            </a:r>
            <a:r>
              <a:rPr lang="ja-JP" altLang="en-US" sz="2800" dirty="0">
                <a:solidFill>
                  <a:prstClr val="black"/>
                </a:solidFill>
                <a:latin typeface="Meiryo UI" panose="020B0604030504040204" pitchFamily="50" charset="-128"/>
                <a:ea typeface="Meiryo UI" panose="020B0604030504040204" pitchFamily="50" charset="-128"/>
              </a:rPr>
              <a:t>指示するなどの配慮が必要である</a:t>
            </a:r>
            <a:r>
              <a:rPr lang="ja-JP" altLang="en-US" sz="2800" dirty="0" smtClean="0">
                <a:solidFill>
                  <a:prstClr val="black"/>
                </a:solidFill>
                <a:latin typeface="Meiryo UI" panose="020B0604030504040204" pitchFamily="50" charset="-128"/>
                <a:ea typeface="Meiryo UI" panose="020B0604030504040204" pitchFamily="50" charset="-128"/>
              </a:rPr>
              <a:t>。</a:t>
            </a:r>
            <a:endParaRPr lang="ja-JP" altLang="en-US" sz="2800" dirty="0">
              <a:solidFill>
                <a:prstClr val="black"/>
              </a:solidFill>
              <a:latin typeface="Meiryo UI" panose="020B0604030504040204" pitchFamily="50" charset="-128"/>
              <a:ea typeface="Meiryo UI" panose="020B0604030504040204" pitchFamily="50" charset="-128"/>
            </a:endParaRPr>
          </a:p>
        </p:txBody>
      </p:sp>
      <p:sp>
        <p:nvSpPr>
          <p:cNvPr id="7" name="サブタイトル 2"/>
          <p:cNvSpPr txBox="1">
            <a:spLocks/>
          </p:cNvSpPr>
          <p:nvPr/>
        </p:nvSpPr>
        <p:spPr>
          <a:xfrm>
            <a:off x="4355976" y="6488712"/>
            <a:ext cx="5184576"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latin typeface="Meiryo UI" panose="020B0604030504040204" pitchFamily="50" charset="-128"/>
                <a:ea typeface="Meiryo UI" panose="020B0604030504040204" pitchFamily="50" charset="-128"/>
              </a:rPr>
              <a:t>文部科学省「小学校外国語活動・外国語　研修ガイドブック」</a:t>
            </a:r>
            <a:endParaRPr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1176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341174" y="4365104"/>
            <a:ext cx="8496944" cy="1908212"/>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800" dirty="0">
                <a:solidFill>
                  <a:prstClr val="black"/>
                </a:solidFill>
                <a:latin typeface="Meiryo UI" panose="020B0604030504040204" pitchFamily="50" charset="-128"/>
                <a:ea typeface="Meiryo UI" panose="020B0604030504040204" pitchFamily="50" charset="-128"/>
              </a:rPr>
              <a:t>④</a:t>
            </a:r>
            <a:r>
              <a:rPr lang="ja-JP" altLang="en-US" sz="2800" dirty="0" smtClean="0">
                <a:solidFill>
                  <a:prstClr val="black"/>
                </a:solidFill>
                <a:latin typeface="Meiryo UI" panose="020B0604030504040204" pitchFamily="50" charset="-128"/>
                <a:ea typeface="Meiryo UI" panose="020B0604030504040204" pitchFamily="50" charset="-128"/>
              </a:rPr>
              <a:t>場合</a:t>
            </a:r>
            <a:r>
              <a:rPr lang="ja-JP" altLang="en-US" sz="2800" dirty="0">
                <a:solidFill>
                  <a:prstClr val="black"/>
                </a:solidFill>
                <a:latin typeface="Meiryo UI" panose="020B0604030504040204" pitchFamily="50" charset="-128"/>
                <a:ea typeface="Meiryo UI" panose="020B0604030504040204" pitchFamily="50" charset="-128"/>
              </a:rPr>
              <a:t>によっては</a:t>
            </a:r>
            <a:r>
              <a:rPr lang="ja-JP" altLang="en-US" sz="2800" b="1" dirty="0">
                <a:solidFill>
                  <a:srgbClr val="FF0000"/>
                </a:solidFill>
                <a:latin typeface="Meiryo UI" panose="020B0604030504040204" pitchFamily="50" charset="-128"/>
                <a:ea typeface="Meiryo UI" panose="020B0604030504040204" pitchFamily="50" charset="-128"/>
              </a:rPr>
              <a:t>日本語を効果的に活用</a:t>
            </a:r>
            <a:r>
              <a:rPr lang="ja-JP" altLang="en-US" sz="2800" dirty="0" smtClean="0">
                <a:solidFill>
                  <a:prstClr val="black"/>
                </a:solidFill>
                <a:latin typeface="Meiryo UI" panose="020B0604030504040204" pitchFamily="50" charset="-128"/>
                <a:ea typeface="Meiryo UI" panose="020B0604030504040204" pitchFamily="50" charset="-128"/>
              </a:rPr>
              <a:t>して，教師</a:t>
            </a:r>
            <a:r>
              <a:rPr lang="ja-JP" altLang="en-US" sz="2800" dirty="0">
                <a:solidFill>
                  <a:prstClr val="black"/>
                </a:solidFill>
                <a:latin typeface="Meiryo UI" panose="020B0604030504040204" pitchFamily="50" charset="-128"/>
                <a:ea typeface="Meiryo UI" panose="020B0604030504040204" pitchFamily="50" charset="-128"/>
              </a:rPr>
              <a:t>の意図するところがすべての児童に正しく</a:t>
            </a:r>
            <a:r>
              <a:rPr lang="ja-JP" altLang="en-US" sz="2800" dirty="0" smtClean="0">
                <a:solidFill>
                  <a:prstClr val="black"/>
                </a:solidFill>
                <a:latin typeface="Meiryo UI" panose="020B0604030504040204" pitchFamily="50" charset="-128"/>
                <a:ea typeface="Meiryo UI" panose="020B0604030504040204" pitchFamily="50" charset="-128"/>
              </a:rPr>
              <a:t>伝わる</a:t>
            </a:r>
            <a:r>
              <a:rPr lang="ja-JP" altLang="en-US" sz="2800" dirty="0">
                <a:solidFill>
                  <a:prstClr val="black"/>
                </a:solidFill>
                <a:latin typeface="Meiryo UI" panose="020B0604030504040204" pitchFamily="50" charset="-128"/>
                <a:ea typeface="Meiryo UI" panose="020B0604030504040204" pitchFamily="50" charset="-128"/>
              </a:rPr>
              <a:t>ように</a:t>
            </a:r>
            <a:r>
              <a:rPr lang="ja-JP" altLang="en-US" sz="2800" dirty="0" smtClean="0">
                <a:solidFill>
                  <a:prstClr val="black"/>
                </a:solidFill>
                <a:latin typeface="Meiryo UI" panose="020B0604030504040204" pitchFamily="50" charset="-128"/>
                <a:ea typeface="Meiryo UI" panose="020B0604030504040204" pitchFamily="50" charset="-128"/>
              </a:rPr>
              <a:t>工夫する。また，</a:t>
            </a:r>
            <a:r>
              <a:rPr lang="ja-JP" altLang="en-US" sz="2800" b="1" dirty="0" smtClean="0">
                <a:solidFill>
                  <a:srgbClr val="FF0000"/>
                </a:solidFill>
                <a:latin typeface="Meiryo UI" panose="020B0604030504040204" pitchFamily="50" charset="-128"/>
                <a:ea typeface="Meiryo UI" panose="020B0604030504040204" pitchFamily="50" charset="-128"/>
              </a:rPr>
              <a:t>児童</a:t>
            </a:r>
            <a:r>
              <a:rPr lang="ja-JP" altLang="en-US" sz="2800" b="1" dirty="0">
                <a:solidFill>
                  <a:srgbClr val="FF0000"/>
                </a:solidFill>
                <a:latin typeface="Meiryo UI" panose="020B0604030504040204" pitchFamily="50" charset="-128"/>
                <a:ea typeface="Meiryo UI" panose="020B0604030504040204" pitchFamily="50" charset="-128"/>
              </a:rPr>
              <a:t>の目をしっかり見て</a:t>
            </a:r>
            <a:r>
              <a:rPr lang="ja-JP" altLang="en-US" sz="2800" dirty="0">
                <a:solidFill>
                  <a:prstClr val="black"/>
                </a:solidFill>
                <a:latin typeface="Meiryo UI" panose="020B0604030504040204" pitchFamily="50" charset="-128"/>
                <a:ea typeface="Meiryo UI" panose="020B0604030504040204" pitchFamily="50" charset="-128"/>
              </a:rPr>
              <a:t>言うことを忘れてはいけない。</a:t>
            </a:r>
          </a:p>
        </p:txBody>
      </p:sp>
      <p:sp>
        <p:nvSpPr>
          <p:cNvPr id="4" name="角丸四角形 3"/>
          <p:cNvSpPr/>
          <p:nvPr/>
        </p:nvSpPr>
        <p:spPr>
          <a:xfrm>
            <a:off x="330830" y="836712"/>
            <a:ext cx="8496944" cy="1224136"/>
          </a:xfrm>
          <a:prstGeom prst="roundRect">
            <a:avLst>
              <a:gd name="adj" fmla="val 1062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bg1"/>
                </a:solidFill>
                <a:latin typeface="Meiryo UI" panose="020B0604030504040204" pitchFamily="50" charset="-128"/>
                <a:ea typeface="Meiryo UI" panose="020B0604030504040204" pitchFamily="50" charset="-128"/>
              </a:rPr>
              <a:t>クラスルーム</a:t>
            </a:r>
            <a:r>
              <a:rPr lang="ja-JP" altLang="en-US" sz="3600" b="1" dirty="0">
                <a:solidFill>
                  <a:schemeClr val="bg1"/>
                </a:solidFill>
                <a:latin typeface="Meiryo UI" panose="020B0604030504040204" pitchFamily="50" charset="-128"/>
                <a:ea typeface="Meiryo UI" panose="020B0604030504040204" pitchFamily="50" charset="-128"/>
              </a:rPr>
              <a:t>・</a:t>
            </a:r>
            <a:r>
              <a:rPr lang="ja-JP" altLang="en-US" sz="3600" b="1" dirty="0" smtClean="0">
                <a:solidFill>
                  <a:schemeClr val="bg1"/>
                </a:solidFill>
                <a:latin typeface="Meiryo UI" panose="020B0604030504040204" pitchFamily="50" charset="-128"/>
                <a:ea typeface="Meiryo UI" panose="020B0604030504040204" pitchFamily="50" charset="-128"/>
              </a:rPr>
              <a:t>イングリッシュを用いるときに</a:t>
            </a:r>
            <a:endParaRPr lang="en-US" altLang="ja-JP" sz="3600" b="1" dirty="0" smtClean="0">
              <a:solidFill>
                <a:schemeClr val="bg1"/>
              </a:solidFill>
              <a:latin typeface="Meiryo UI" panose="020B0604030504040204" pitchFamily="50" charset="-128"/>
              <a:ea typeface="Meiryo UI" panose="020B0604030504040204" pitchFamily="50" charset="-128"/>
            </a:endParaRPr>
          </a:p>
          <a:p>
            <a:pPr lvl="0" algn="ctr"/>
            <a:r>
              <a:rPr lang="ja-JP" altLang="en-US" sz="3600" b="1" dirty="0" err="1" smtClean="0">
                <a:solidFill>
                  <a:schemeClr val="bg1"/>
                </a:solidFill>
                <a:latin typeface="Meiryo UI" panose="020B0604030504040204" pitchFamily="50" charset="-128"/>
                <a:ea typeface="Meiryo UI" panose="020B0604030504040204" pitchFamily="50" charset="-128"/>
              </a:rPr>
              <a:t>でを</a:t>
            </a:r>
            <a:r>
              <a:rPr lang="ja-JP" altLang="en-US" sz="3600" b="1" dirty="0" smtClean="0">
                <a:solidFill>
                  <a:schemeClr val="bg1"/>
                </a:solidFill>
                <a:latin typeface="Meiryo UI" panose="020B0604030504040204" pitchFamily="50" charset="-128"/>
                <a:ea typeface="Meiryo UI" panose="020B0604030504040204" pitchFamily="50" charset="-128"/>
              </a:rPr>
              <a:t>付けることは？</a:t>
            </a:r>
            <a:r>
              <a:rPr lang="ja-JP" altLang="en-US" sz="3600" dirty="0" smtClean="0">
                <a:solidFill>
                  <a:prstClr val="black"/>
                </a:solidFill>
                <a:latin typeface="Meiryo UI" panose="020B0604030504040204" pitchFamily="50" charset="-128"/>
                <a:ea typeface="Meiryo UI" panose="020B0604030504040204" pitchFamily="50" charset="-128"/>
              </a:rPr>
              <a:t>　</a:t>
            </a:r>
            <a:endParaRPr lang="en-US" altLang="ja-JP" sz="3600" dirty="0" smtClean="0">
              <a:solidFill>
                <a:prstClr val="black"/>
              </a:solidFill>
              <a:latin typeface="Meiryo UI" panose="020B0604030504040204" pitchFamily="50" charset="-128"/>
              <a:ea typeface="Meiryo UI" panose="020B0604030504040204" pitchFamily="50" charset="-128"/>
            </a:endParaRPr>
          </a:p>
        </p:txBody>
      </p:sp>
      <p:sp>
        <p:nvSpPr>
          <p:cNvPr id="5" name="角丸四角形 4"/>
          <p:cNvSpPr/>
          <p:nvPr/>
        </p:nvSpPr>
        <p:spPr>
          <a:xfrm>
            <a:off x="330830" y="2294802"/>
            <a:ext cx="8496944" cy="1880592"/>
          </a:xfrm>
          <a:prstGeom prst="roundRect">
            <a:avLst>
              <a:gd name="adj" fmla="val 1062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800" dirty="0">
                <a:solidFill>
                  <a:prstClr val="black"/>
                </a:solidFill>
                <a:latin typeface="Meiryo UI" panose="020B0604030504040204" pitchFamily="50" charset="-128"/>
                <a:ea typeface="Meiryo UI" panose="020B0604030504040204" pitchFamily="50" charset="-128"/>
              </a:rPr>
              <a:t>③</a:t>
            </a:r>
            <a:r>
              <a:rPr lang="ja-JP" altLang="en-US" sz="2800" dirty="0" smtClean="0">
                <a:solidFill>
                  <a:prstClr val="black"/>
                </a:solidFill>
                <a:latin typeface="Meiryo UI" panose="020B0604030504040204" pitchFamily="50" charset="-128"/>
                <a:ea typeface="Meiryo UI" panose="020B0604030504040204" pitchFamily="50" charset="-128"/>
              </a:rPr>
              <a:t>新出</a:t>
            </a:r>
            <a:r>
              <a:rPr lang="ja-JP" altLang="en-US" sz="2800" dirty="0">
                <a:solidFill>
                  <a:prstClr val="black"/>
                </a:solidFill>
                <a:latin typeface="Meiryo UI" panose="020B0604030504040204" pitchFamily="50" charset="-128"/>
                <a:ea typeface="Meiryo UI" panose="020B0604030504040204" pitchFamily="50" charset="-128"/>
              </a:rPr>
              <a:t>の表現を</a:t>
            </a:r>
            <a:r>
              <a:rPr lang="ja-JP" altLang="en-US" sz="2800" dirty="0" smtClean="0">
                <a:solidFill>
                  <a:prstClr val="black"/>
                </a:solidFill>
                <a:latin typeface="Meiryo UI" panose="020B0604030504040204" pitchFamily="50" charset="-128"/>
                <a:ea typeface="Meiryo UI" panose="020B0604030504040204" pitchFamily="50" charset="-128"/>
              </a:rPr>
              <a:t>用いる</a:t>
            </a:r>
            <a:r>
              <a:rPr lang="ja-JP" altLang="en-US" sz="2800" dirty="0">
                <a:solidFill>
                  <a:prstClr val="black"/>
                </a:solidFill>
                <a:latin typeface="Meiryo UI" panose="020B0604030504040204" pitchFamily="50" charset="-128"/>
                <a:ea typeface="Meiryo UI" panose="020B0604030504040204" pitchFamily="50" charset="-128"/>
              </a:rPr>
              <a:t>ときは、</a:t>
            </a:r>
            <a:r>
              <a:rPr lang="ja-JP" altLang="en-US" sz="2800" b="1" dirty="0">
                <a:solidFill>
                  <a:srgbClr val="FF0000"/>
                </a:solidFill>
                <a:latin typeface="Meiryo UI" panose="020B0604030504040204" pitchFamily="50" charset="-128"/>
                <a:ea typeface="Meiryo UI" panose="020B0604030504040204" pitchFamily="50" charset="-128"/>
              </a:rPr>
              <a:t>何度か聞かせる</a:t>
            </a:r>
            <a:r>
              <a:rPr lang="ja-JP" altLang="en-US" sz="2800" dirty="0">
                <a:solidFill>
                  <a:prstClr val="black"/>
                </a:solidFill>
                <a:latin typeface="Meiryo UI" panose="020B0604030504040204" pitchFamily="50" charset="-128"/>
                <a:ea typeface="Meiryo UI" panose="020B0604030504040204" pitchFamily="50" charset="-128"/>
              </a:rPr>
              <a:t>ととも</a:t>
            </a:r>
            <a:r>
              <a:rPr lang="ja-JP" altLang="en-US" sz="2800" dirty="0" smtClean="0">
                <a:solidFill>
                  <a:prstClr val="black"/>
                </a:solidFill>
                <a:latin typeface="Meiryo UI" panose="020B0604030504040204" pitchFamily="50" charset="-128"/>
                <a:ea typeface="Meiryo UI" panose="020B0604030504040204" pitchFamily="50" charset="-128"/>
              </a:rPr>
              <a:t>に，</a:t>
            </a:r>
            <a:r>
              <a:rPr lang="ja-JP" altLang="en-US" sz="2800" b="1" dirty="0" smtClean="0">
                <a:solidFill>
                  <a:srgbClr val="FF0000"/>
                </a:solidFill>
                <a:latin typeface="Meiryo UI" panose="020B0604030504040204" pitchFamily="50" charset="-128"/>
                <a:ea typeface="Meiryo UI" panose="020B0604030504040204" pitchFamily="50" charset="-128"/>
              </a:rPr>
              <a:t>動作</a:t>
            </a:r>
            <a:r>
              <a:rPr lang="ja-JP" altLang="en-US" sz="2800" b="1" dirty="0">
                <a:solidFill>
                  <a:srgbClr val="FF0000"/>
                </a:solidFill>
                <a:latin typeface="Meiryo UI" panose="020B0604030504040204" pitchFamily="50" charset="-128"/>
                <a:ea typeface="Meiryo UI" panose="020B0604030504040204" pitchFamily="50" charset="-128"/>
              </a:rPr>
              <a:t>を</a:t>
            </a:r>
            <a:r>
              <a:rPr lang="ja-JP" altLang="en-US" sz="2800" b="1" dirty="0" smtClean="0">
                <a:solidFill>
                  <a:srgbClr val="FF0000"/>
                </a:solidFill>
                <a:latin typeface="Meiryo UI" panose="020B0604030504040204" pitchFamily="50" charset="-128"/>
                <a:ea typeface="Meiryo UI" panose="020B0604030504040204" pitchFamily="50" charset="-128"/>
              </a:rPr>
              <a:t>加えたり</a:t>
            </a:r>
            <a:r>
              <a:rPr lang="ja-JP" altLang="en-US" sz="2800" dirty="0" smtClean="0">
                <a:solidFill>
                  <a:prstClr val="black"/>
                </a:solidFill>
                <a:latin typeface="Meiryo UI" panose="020B0604030504040204" pitchFamily="50" charset="-128"/>
                <a:ea typeface="Meiryo UI" panose="020B0604030504040204" pitchFamily="50" charset="-128"/>
              </a:rPr>
              <a:t>，</a:t>
            </a:r>
            <a:r>
              <a:rPr lang="ja-JP" altLang="en-US" sz="2800" b="1" dirty="0" smtClean="0">
                <a:solidFill>
                  <a:srgbClr val="FF0000"/>
                </a:solidFill>
                <a:latin typeface="Meiryo UI" panose="020B0604030504040204" pitchFamily="50" charset="-128"/>
                <a:ea typeface="Meiryo UI" panose="020B0604030504040204" pitchFamily="50" charset="-128"/>
              </a:rPr>
              <a:t>絵</a:t>
            </a:r>
            <a:r>
              <a:rPr lang="ja-JP" altLang="en-US" sz="2800" b="1" dirty="0">
                <a:solidFill>
                  <a:srgbClr val="FF0000"/>
                </a:solidFill>
                <a:latin typeface="Meiryo UI" panose="020B0604030504040204" pitchFamily="50" charset="-128"/>
                <a:ea typeface="Meiryo UI" panose="020B0604030504040204" pitchFamily="50" charset="-128"/>
              </a:rPr>
              <a:t>を描いたり</a:t>
            </a:r>
            <a:r>
              <a:rPr lang="ja-JP" altLang="en-US" sz="2800" dirty="0">
                <a:solidFill>
                  <a:prstClr val="black"/>
                </a:solidFill>
                <a:latin typeface="Meiryo UI" panose="020B0604030504040204" pitchFamily="50" charset="-128"/>
                <a:ea typeface="Meiryo UI" panose="020B0604030504040204" pitchFamily="50" charset="-128"/>
              </a:rPr>
              <a:t>して児童の理解を助けるよう</a:t>
            </a:r>
            <a:r>
              <a:rPr lang="ja-JP" altLang="en-US" sz="2800" dirty="0" smtClean="0">
                <a:solidFill>
                  <a:prstClr val="black"/>
                </a:solidFill>
                <a:latin typeface="Meiryo UI" panose="020B0604030504040204" pitchFamily="50" charset="-128"/>
                <a:ea typeface="Meiryo UI" panose="020B0604030504040204" pitchFamily="50" charset="-128"/>
              </a:rPr>
              <a:t>にする。</a:t>
            </a:r>
            <a:endParaRPr lang="ja-JP" altLang="en-US" sz="2800" dirty="0">
              <a:solidFill>
                <a:prstClr val="black"/>
              </a:solidFill>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a:xfrm>
            <a:off x="4427984" y="6463026"/>
            <a:ext cx="5184576" cy="3600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400" dirty="0" smtClean="0">
                <a:latin typeface="Meiryo UI" panose="020B0604030504040204" pitchFamily="50" charset="-128"/>
                <a:ea typeface="Meiryo UI" panose="020B0604030504040204" pitchFamily="50" charset="-128"/>
              </a:rPr>
              <a:t>文部科学省「小学校外国語活動・外国語　研修ガイドブック」</a:t>
            </a:r>
            <a:endParaRPr lang="ja-JP" altLang="en-US" sz="1400" dirty="0">
              <a:latin typeface="Meiryo UI" panose="020B0604030504040204" pitchFamily="50" charset="-128"/>
              <a:ea typeface="Meiryo UI" panose="020B0604030504040204" pitchFamily="50" charset="-128"/>
            </a:endParaRPr>
          </a:p>
        </p:txBody>
      </p:sp>
      <p:sp>
        <p:nvSpPr>
          <p:cNvPr id="8" name="タイトル 1"/>
          <p:cNvSpPr txBox="1">
            <a:spLocks/>
          </p:cNvSpPr>
          <p:nvPr/>
        </p:nvSpPr>
        <p:spPr>
          <a:xfrm>
            <a:off x="0" y="0"/>
            <a:ext cx="9144000" cy="602758"/>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１</a:t>
            </a:r>
            <a:r>
              <a:rPr lang="ja-JP" altLang="en-US" sz="2800" b="1" dirty="0" smtClean="0">
                <a:solidFill>
                  <a:schemeClr val="bg1"/>
                </a:solidFill>
                <a:latin typeface="Meiryo UI" panose="020B0604030504040204" pitchFamily="50" charset="-128"/>
                <a:ea typeface="Meiryo UI" panose="020B0604030504040204" pitchFamily="50" charset="-128"/>
              </a:rPr>
              <a:t>　クラスルーム・イングリッシュと</a:t>
            </a:r>
            <a:r>
              <a:rPr lang="ja-JP" altLang="en-US" sz="2800" b="1" dirty="0">
                <a:solidFill>
                  <a:schemeClr val="bg1"/>
                </a:solidFill>
                <a:latin typeface="Meiryo UI" panose="020B0604030504040204" pitchFamily="50" charset="-128"/>
                <a:ea typeface="Meiryo UI" panose="020B0604030504040204" pitchFamily="50" charset="-128"/>
              </a:rPr>
              <a:t>は</a:t>
            </a:r>
          </a:p>
        </p:txBody>
      </p:sp>
    </p:spTree>
    <p:extLst>
      <p:ext uri="{BB962C8B-B14F-4D97-AF65-F5344CB8AC3E}">
        <p14:creationId xmlns:p14="http://schemas.microsoft.com/office/powerpoint/2010/main" val="548690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61481" y="908720"/>
            <a:ext cx="7056783" cy="646331"/>
          </a:xfrm>
          <a:prstGeom prst="rect">
            <a:avLst/>
          </a:prstGeom>
          <a:noFill/>
        </p:spPr>
        <p:txBody>
          <a:bodyPr wrap="square" rtlCol="0">
            <a:spAutoFit/>
          </a:bodyPr>
          <a:lstStyle/>
          <a:p>
            <a:r>
              <a:rPr lang="ja-JP" altLang="en-US" sz="3600" dirty="0" smtClean="0">
                <a:latin typeface="Meiryo UI" panose="020B0604030504040204" pitchFamily="50" charset="-128"/>
                <a:ea typeface="Meiryo UI" panose="020B0604030504040204" pitchFamily="50" charset="-128"/>
              </a:rPr>
              <a:t>練習してみましょう</a:t>
            </a:r>
            <a:r>
              <a:rPr lang="ja-JP" altLang="en-US" sz="3600" dirty="0">
                <a:latin typeface="Meiryo UI" panose="020B0604030504040204" pitchFamily="50" charset="-128"/>
                <a:ea typeface="Meiryo UI" panose="020B0604030504040204" pitchFamily="50" charset="-128"/>
              </a:rPr>
              <a:t>。</a:t>
            </a:r>
            <a:endParaRPr kumimoji="1" lang="ja-JP" altLang="en-US" sz="3600" dirty="0">
              <a:latin typeface="Meiryo UI" panose="020B0604030504040204" pitchFamily="50" charset="-128"/>
              <a:ea typeface="Meiryo UI" panose="020B0604030504040204" pitchFamily="50" charset="-128"/>
            </a:endParaRPr>
          </a:p>
        </p:txBody>
      </p:sp>
      <p:sp>
        <p:nvSpPr>
          <p:cNvPr id="7" name="タイトル 1"/>
          <p:cNvSpPr>
            <a:spLocks noGrp="1"/>
          </p:cNvSpPr>
          <p:nvPr>
            <p:ph type="title"/>
          </p:nvPr>
        </p:nvSpPr>
        <p:spPr>
          <a:xfrm>
            <a:off x="0" y="0"/>
            <a:ext cx="9144000" cy="548680"/>
          </a:xfrm>
          <a:solidFill>
            <a:srgbClr val="00B0F0"/>
          </a:solidFill>
        </p:spPr>
        <p:txBody>
          <a:bodyPr>
            <a:normAutofit/>
          </a:bodyPr>
          <a:lstStyle/>
          <a:p>
            <a:pPr algn="l"/>
            <a:r>
              <a:rPr lang="ja-JP" altLang="en-US" sz="2800" b="1" dirty="0">
                <a:solidFill>
                  <a:schemeClr val="bg1"/>
                </a:solidFill>
                <a:latin typeface="Meiryo UI" panose="020B0604030504040204" pitchFamily="50" charset="-128"/>
                <a:ea typeface="Meiryo UI" panose="020B0604030504040204" pitchFamily="50" charset="-128"/>
              </a:rPr>
              <a:t>２</a:t>
            </a:r>
            <a:r>
              <a:rPr lang="ja-JP" altLang="en-US" sz="2800" b="1" dirty="0" smtClean="0">
                <a:solidFill>
                  <a:schemeClr val="bg1"/>
                </a:solidFill>
                <a:latin typeface="Meiryo UI" panose="020B0604030504040204" pitchFamily="50" charset="-128"/>
                <a:ea typeface="Meiryo UI" panose="020B0604030504040204" pitchFamily="50" charset="-128"/>
              </a:rPr>
              <a:t>　個別練習</a:t>
            </a:r>
            <a:endParaRPr kumimoji="1" lang="ja-JP" altLang="en-US" sz="2800" b="1" dirty="0">
              <a:solidFill>
                <a:schemeClr val="bg1"/>
              </a:solidFill>
              <a:latin typeface="Meiryo UI" panose="020B0604030504040204" pitchFamily="50" charset="-128"/>
              <a:ea typeface="Meiryo UI" panose="020B0604030504040204" pitchFamily="50" charset="-128"/>
            </a:endParaRPr>
          </a:p>
        </p:txBody>
      </p:sp>
      <p:pic>
        <p:nvPicPr>
          <p:cNvPr id="8" name="Picture 4" descr="https://3.bp.blogspot.com/-gZfeAL8bBDg/U57GUf2W4gI/AAAAAAAAhg8/TZ9nAchiXck/s800/kaden_tv.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6612" y="1645702"/>
            <a:ext cx="5762269" cy="4929170"/>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p:cNvSpPr/>
          <p:nvPr/>
        </p:nvSpPr>
        <p:spPr>
          <a:xfrm>
            <a:off x="2185498" y="3068960"/>
            <a:ext cx="4464496" cy="120357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latin typeface="Meiryo UI" panose="020B0604030504040204" pitchFamily="50" charset="-128"/>
                <a:ea typeface="Meiryo UI" panose="020B0604030504040204" pitchFamily="50" charset="-128"/>
              </a:rPr>
              <a:t>文部科学省</a:t>
            </a:r>
            <a:r>
              <a:rPr kumimoji="1" lang="en-US" altLang="ja-JP" sz="2800" dirty="0" smtClean="0">
                <a:latin typeface="Meiryo UI" panose="020B0604030504040204" pitchFamily="50" charset="-128"/>
                <a:ea typeface="Meiryo UI" panose="020B0604030504040204" pitchFamily="50" charset="-128"/>
              </a:rPr>
              <a:t>YouTube</a:t>
            </a:r>
          </a:p>
          <a:p>
            <a:pPr algn="ctr"/>
            <a:r>
              <a:rPr kumimoji="1" lang="ja-JP" altLang="en-US" sz="2800" dirty="0" smtClean="0">
                <a:latin typeface="Meiryo UI" panose="020B0604030504040204" pitchFamily="50" charset="-128"/>
                <a:ea typeface="Meiryo UI" panose="020B0604030504040204" pitchFamily="50" charset="-128"/>
              </a:rPr>
              <a:t>チャンネルを視聴する</a:t>
            </a:r>
            <a:endParaRPr kumimoji="1" lang="ja-JP" altLang="en-US" sz="2800" dirty="0">
              <a:latin typeface="Meiryo UI" panose="020B0604030504040204" pitchFamily="50" charset="-128"/>
              <a:ea typeface="Meiryo UI" panose="020B0604030504040204" pitchFamily="50" charset="-128"/>
            </a:endParaRPr>
          </a:p>
        </p:txBody>
      </p:sp>
      <p:pic>
        <p:nvPicPr>
          <p:cNvPr id="10" name="Picture 4">
            <a:extLst>
              <a:ext uri="{FF2B5EF4-FFF2-40B4-BE49-F238E27FC236}">
                <a16:creationId xmlns="" xmlns:a16="http://schemas.microsoft.com/office/drawing/2014/main" id="{D5662E81-F2BA-44FD-9C88-560876B5A19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56759" y="4767281"/>
            <a:ext cx="1161505" cy="1312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315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TotalTime>
  <Words>1117</Words>
  <Application>Microsoft Office PowerPoint</Application>
  <PresentationFormat>画面に合わせる (4:3)</PresentationFormat>
  <Paragraphs>174</Paragraphs>
  <Slides>14</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Meiryo UI</vt:lpstr>
      <vt:lpstr>ＭＳ Ｐゴシック</vt:lpstr>
      <vt:lpstr>メイリオ</vt:lpstr>
      <vt:lpstr>Arial</vt:lpstr>
      <vt:lpstr>Calibri</vt:lpstr>
      <vt:lpstr>Comic Sans MS</vt:lpstr>
      <vt:lpstr>Wingdings</vt:lpstr>
      <vt:lpstr>Office ​​テーマ</vt:lpstr>
      <vt:lpstr>英語授業の雰囲気をつくる クラスルーム・イングリッシュ</vt:lpstr>
      <vt:lpstr>PowerPoint プレゼンテーション</vt:lpstr>
      <vt:lpstr>PowerPoint プレゼンテーション</vt:lpstr>
      <vt:lpstr>PowerPoint プレゼンテーション</vt:lpstr>
      <vt:lpstr>PowerPoint プレゼンテーション</vt:lpstr>
      <vt:lpstr>１　クラスルーム・イングリッシュとは</vt:lpstr>
      <vt:lpstr>１　クラスルーム・イングリッシュとは</vt:lpstr>
      <vt:lpstr>PowerPoint プレゼンテーション</vt:lpstr>
      <vt:lpstr>２　個別練習</vt:lpstr>
      <vt:lpstr>２　個別練習</vt:lpstr>
      <vt:lpstr>３　クラスルーム・イングリッシュ演習</vt:lpstr>
      <vt:lpstr>３　クラスルーム・イングリッシュ演習</vt:lpstr>
      <vt:lpstr>３　クラスルーム・イングリッシュ演習</vt:lpstr>
      <vt:lpstr>３　クラスルーム・イングリッシュ演習</vt:lpstr>
    </vt:vector>
  </TitlesOfParts>
  <Company>広島県庁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クラスルーム・イングリッシュ</dc:title>
  <dc:creator>広島県</dc:creator>
  <cp:lastModifiedBy>中島 貴宏</cp:lastModifiedBy>
  <cp:revision>42</cp:revision>
  <cp:lastPrinted>2021-03-29T08:21:15Z</cp:lastPrinted>
  <dcterms:created xsi:type="dcterms:W3CDTF">2020-12-17T09:12:32Z</dcterms:created>
  <dcterms:modified xsi:type="dcterms:W3CDTF">2021-03-29T09:50:16Z</dcterms:modified>
</cp:coreProperties>
</file>