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1" r:id="rId2"/>
  </p:sldIdLst>
  <p:sldSz cx="9906000" cy="6858000" type="A4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D6EC"/>
    <a:srgbClr val="FF5A00"/>
    <a:srgbClr val="FFFF00"/>
    <a:srgbClr val="FFCC66"/>
    <a:srgbClr val="FFFF66"/>
    <a:srgbClr val="0064C8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47" autoAdjust="0"/>
  </p:normalViewPr>
  <p:slideViewPr>
    <p:cSldViewPr>
      <p:cViewPr varScale="1">
        <p:scale>
          <a:sx n="118" d="100"/>
          <a:sy n="118" d="100"/>
        </p:scale>
        <p:origin x="994" y="6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8970" y="0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8970" y="9377316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0" y="0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82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0" tIns="45750" rIns="91500" bIns="457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1500" tIns="45750" rIns="91500" bIns="4575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0" y="9377316"/>
            <a:ext cx="2921583" cy="493633"/>
          </a:xfrm>
          <a:prstGeom prst="rect">
            <a:avLst/>
          </a:prstGeom>
        </p:spPr>
        <p:txBody>
          <a:bodyPr vert="horz" lIns="91500" tIns="45750" rIns="91500" bIns="4575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2021/2/26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6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259207" y="3754511"/>
            <a:ext cx="9505056" cy="1641616"/>
          </a:xfrm>
          <a:prstGeom prst="roundRect">
            <a:avLst>
              <a:gd name="adj" fmla="val 2764"/>
            </a:avLst>
          </a:prstGeom>
          <a:noFill/>
          <a:ln w="69850" cmpd="dbl">
            <a:solidFill>
              <a:schemeClr val="bg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 lIns="576000" rIns="576000" rtlCol="0" anchor="ctr"/>
          <a:lstStyle/>
          <a:p>
            <a:pPr marL="358775" indent="-358775" algn="just">
              <a:spcBef>
                <a:spcPts val="500"/>
              </a:spcBef>
              <a:spcAft>
                <a:spcPts val="500"/>
              </a:spcAft>
            </a:pPr>
            <a:r>
              <a:rPr kumimoji="0" lang="en-US" altLang="ja-JP" sz="1600" dirty="0" smtClean="0">
                <a:latin typeface="+mj-ea"/>
                <a:ea typeface="+mj-ea"/>
              </a:rPr>
              <a:t>※</a:t>
            </a:r>
            <a:r>
              <a:rPr kumimoji="0" lang="ja-JP" altLang="en-US" sz="1600" dirty="0" smtClean="0">
                <a:latin typeface="+mj-ea"/>
                <a:ea typeface="+mj-ea"/>
              </a:rPr>
              <a:t>　</a:t>
            </a:r>
            <a:r>
              <a:rPr kumimoji="0" lang="ja-JP" altLang="en-US" sz="1600" dirty="0">
                <a:latin typeface="+mj-ea"/>
              </a:rPr>
              <a:t>電気工事士法施行規則第２条の４の改正により、令和３年４月１日</a:t>
            </a:r>
            <a:r>
              <a:rPr kumimoji="0" lang="ja-JP" altLang="en-US" sz="1600" dirty="0" smtClean="0">
                <a:latin typeface="+mj-ea"/>
              </a:rPr>
              <a:t>以降に免状交付申請を行う場合、第一種電気工事士試験の合格日に関わらず、合格された</a:t>
            </a:r>
            <a:r>
              <a:rPr kumimoji="0" lang="ja-JP" altLang="en-US" sz="1600" dirty="0">
                <a:latin typeface="+mj-ea"/>
              </a:rPr>
              <a:t>全ての方が３年以上となります。なお、大学・高専の電気工学</a:t>
            </a:r>
            <a:r>
              <a:rPr kumimoji="0" lang="ja-JP" altLang="en-US" sz="1600" dirty="0" smtClean="0">
                <a:latin typeface="+mj-ea"/>
              </a:rPr>
              <a:t>系を卒業の</a:t>
            </a:r>
            <a:r>
              <a:rPr kumimoji="0" lang="ja-JP" altLang="en-US" sz="1600" dirty="0">
                <a:latin typeface="+mj-ea"/>
              </a:rPr>
              <a:t>方は、改正前から３年以上と</a:t>
            </a:r>
            <a:r>
              <a:rPr kumimoji="0" lang="ja-JP" altLang="en-US" sz="1600" dirty="0" smtClean="0">
                <a:latin typeface="+mj-ea"/>
              </a:rPr>
              <a:t>なっております。</a:t>
            </a:r>
            <a:endParaRPr kumimoji="0" lang="en-US" altLang="ja-JP" sz="1600" dirty="0">
              <a:latin typeface="+mj-ea"/>
              <a:ea typeface="+mj-ea"/>
            </a:endParaRP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</a:pPr>
            <a:r>
              <a:rPr kumimoji="0" lang="en-US" altLang="ja-JP" sz="1600" dirty="0" smtClean="0">
                <a:latin typeface="+mj-ea"/>
                <a:ea typeface="+mj-ea"/>
              </a:rPr>
              <a:t>※</a:t>
            </a:r>
            <a:r>
              <a:rPr kumimoji="0" lang="ja-JP" altLang="en-US" sz="1600" dirty="0" smtClean="0">
                <a:latin typeface="+mj-ea"/>
                <a:ea typeface="+mj-ea"/>
              </a:rPr>
              <a:t>　免状交付申請の窓口が混雑する可能性がありますので、郵送による申請や申請時期をずらすなど、都道府県が行う新型コロナウイルス感染症対策にご協力ください。</a:t>
            </a:r>
            <a:endParaRPr kumimoji="0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191" y="260648"/>
            <a:ext cx="9649072" cy="1661993"/>
          </a:xfrm>
          <a:noFill/>
        </p:spPr>
        <p:txBody>
          <a:bodyPr/>
          <a:lstStyle/>
          <a:p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第１種電気工事士免状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en-US" altLang="ja-JP" sz="48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48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実務経験年数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短縮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します！</a:t>
            </a:r>
            <a:endParaRPr kumimoji="1" lang="ja-JP" altLang="en-US" sz="4800" dirty="0"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sx="103000" sy="103000" algn="t" rotWithShape="0">
                  <a:prstClr val="black">
                    <a:alpha val="7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2491455" y="2852936"/>
            <a:ext cx="5040560" cy="79208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令和３年４月１日</a:t>
            </a:r>
            <a:r>
              <a:rPr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～</a:t>
            </a:r>
            <a:endParaRPr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1712640" y="2060848"/>
            <a:ext cx="2880320" cy="792088"/>
          </a:xfrm>
          <a:prstGeom prst="round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５年</a:t>
            </a:r>
            <a:r>
              <a:rPr lang="ja-JP" altLang="en-US" sz="4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以上</a:t>
            </a:r>
            <a:endParaRPr lang="ja-JP" altLang="en-US" sz="48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4664968" y="2060848"/>
            <a:ext cx="880282" cy="79208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⇒</a:t>
            </a:r>
            <a:endParaRPr lang="ja-JP" altLang="en-US" sz="48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5617258" y="2060848"/>
            <a:ext cx="2952328" cy="792088"/>
          </a:xfrm>
          <a:prstGeom prst="round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３年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以上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5505614"/>
            <a:ext cx="9905999" cy="1345901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US" altLang="ja-JP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広島県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にお住まいの方のご相談・お問い合わせ先</a:t>
            </a:r>
            <a:r>
              <a:rPr lang="en-US" altLang="ja-JP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広島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県商工労働局イノベーション推進チーム計量検定グループ</a:t>
            </a:r>
            <a:endParaRPr lang="en-US" altLang="ja-JP" sz="24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ＴＥＬ</a:t>
            </a:r>
            <a:r>
              <a:rPr lang="en-US" altLang="ja-JP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082-513-333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6</a:t>
            </a:r>
            <a:endParaRPr lang="en-US" altLang="ja-JP" dirty="0" smtClean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8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29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第１種電気工事士免状の取得に 必要な実務経験年数を短縮します！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2021-01-13T07:29:58Z</dcterms:created>
  <dcterms:modified xsi:type="dcterms:W3CDTF">2021-02-26T02:29:49Z</dcterms:modified>
</cp:coreProperties>
</file>