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1" autoAdjust="0"/>
    <p:restoredTop sz="92626" autoAdjust="0"/>
  </p:normalViewPr>
  <p:slideViewPr>
    <p:cSldViewPr>
      <p:cViewPr>
        <p:scale>
          <a:sx n="66" d="100"/>
          <a:sy n="66" d="100"/>
        </p:scale>
        <p:origin x="-2676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2019/4/10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0" y="1"/>
            <a:ext cx="836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機密性○情報</a:t>
            </a:r>
            <a:endParaRPr kumimoji="1" lang="ja-JP" altLang="en-US" sz="1200" dirty="0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6291318" y="1"/>
            <a:ext cx="566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○○限り</a:t>
            </a:r>
            <a:endParaRPr kumimoji="1" lang="ja-JP" altLang="en-US" sz="12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2019/4/10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2019/4/10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2019/4/10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2019/4/10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2019/4/10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2019/4/10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2019/4/10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2019/4/10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2019/4/10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2019/4/10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1C509-C240-40A6-BB1A-64BE214C778E}" type="datetimeFigureOut">
              <a:rPr kumimoji="1" lang="ja-JP" altLang="en-US" smtClean="0"/>
              <a:pPr/>
              <a:t>2019/4/10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906204"/>
              </p:ext>
            </p:extLst>
          </p:nvPr>
        </p:nvGraphicFramePr>
        <p:xfrm>
          <a:off x="79458" y="4524340"/>
          <a:ext cx="6817529" cy="133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0919"/>
                <a:gridCol w="1548870"/>
                <a:gridCol w="1548870"/>
                <a:gridCol w="154887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79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通常の死亡牛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79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起立不能牛</a:t>
                      </a:r>
                      <a:r>
                        <a:rPr kumimoji="1" lang="en-US" altLang="ja-JP" sz="1400" baseline="30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400" baseline="30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</a:t>
                      </a:r>
                      <a:endParaRPr kumimoji="1" lang="en-US" altLang="ja-JP" sz="1400" baseline="300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79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届出伝染病・家畜伝染病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79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特定症状牛</a:t>
                      </a:r>
                      <a:r>
                        <a:rPr kumimoji="1" lang="en-US" altLang="ja-JP" sz="1400" baseline="30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400" baseline="30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</a:t>
                      </a:r>
                      <a:endParaRPr kumimoji="1" lang="en-US" altLang="ja-JP" sz="1400" baseline="300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8992" y="3862247"/>
            <a:ext cx="334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変更後</a:t>
            </a:r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＞</a:t>
            </a:r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（平成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日から</a:t>
            </a:r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ja-JP" altLang="en-US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407026" y="4279161"/>
            <a:ext cx="14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か月齢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929642" y="4279161"/>
            <a:ext cx="14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48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か月齢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441686" y="4279161"/>
            <a:ext cx="14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96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か月齢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835059" y="4952526"/>
            <a:ext cx="3049997" cy="3608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260512" y="5540420"/>
            <a:ext cx="4608000" cy="324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984" y="1547664"/>
            <a:ext cx="327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＜現行＞</a:t>
            </a:r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（平成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日まで</a:t>
            </a:r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ja-JP" altLang="en-US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367183" y="4649028"/>
            <a:ext cx="1517874" cy="2997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799689" y="4649028"/>
            <a:ext cx="1537156" cy="283012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変更箇所</a:t>
            </a:r>
            <a:endParaRPr kumimoji="1" lang="ja-JP" altLang="en-US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47" name="表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886004"/>
              </p:ext>
            </p:extLst>
          </p:nvPr>
        </p:nvGraphicFramePr>
        <p:xfrm>
          <a:off x="119847" y="2082584"/>
          <a:ext cx="6765208" cy="133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4259"/>
                <a:gridCol w="1536983"/>
                <a:gridCol w="1536983"/>
                <a:gridCol w="1536983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79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通常の死亡牛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79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起立不能牛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79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届出伝染病・家畜伝染病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79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特定症状牛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8" name="テキスト ボックス 47"/>
          <p:cNvSpPr txBox="1"/>
          <p:nvPr/>
        </p:nvSpPr>
        <p:spPr>
          <a:xfrm>
            <a:off x="1486177" y="1851255"/>
            <a:ext cx="14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か月齢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008793" y="1851255"/>
            <a:ext cx="14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48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か月齢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520837" y="1851255"/>
            <a:ext cx="14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96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か月齢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3799917" y="2701717"/>
            <a:ext cx="3073857" cy="41558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298763" y="3117307"/>
            <a:ext cx="4551914" cy="295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3799689" y="2212853"/>
            <a:ext cx="3085367" cy="4891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4727084" y="2468003"/>
            <a:ext cx="1440000" cy="46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検査対象</a:t>
            </a:r>
            <a:endParaRPr kumimoji="1" lang="ja-JP" altLang="en-US" sz="24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3835059" y="5280364"/>
            <a:ext cx="3064248" cy="2600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013176" y="5076056"/>
            <a:ext cx="1440000" cy="46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検査対象</a:t>
            </a:r>
            <a:endParaRPr kumimoji="1" lang="ja-JP" altLang="en-US" sz="24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8640" y="5940152"/>
            <a:ext cx="67106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※</a:t>
            </a:r>
            <a:r>
              <a:rPr lang="ja-JP" altLang="en-US" sz="1600" dirty="0" smtClean="0"/>
              <a:t>１　低</a:t>
            </a:r>
            <a:r>
              <a:rPr lang="ja-JP" altLang="en-US" sz="1600" dirty="0"/>
              <a:t>カルシウム</a:t>
            </a:r>
            <a:r>
              <a:rPr lang="ja-JP" altLang="en-US" sz="1600" dirty="0" smtClean="0"/>
              <a:t>，マグネシウム欠乏，乳熱，ダウナー，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                       その他</a:t>
            </a:r>
            <a:r>
              <a:rPr lang="ja-JP" altLang="en-US" sz="1600" dirty="0"/>
              <a:t>末梢</a:t>
            </a:r>
            <a:r>
              <a:rPr lang="ja-JP" altLang="en-US" sz="1600" dirty="0" smtClean="0"/>
              <a:t>神経症状（骨折，関節炎，蹄病は該当しません。）</a:t>
            </a:r>
            <a:endParaRPr lang="en-US" altLang="ja-JP" sz="1600" dirty="0" smtClean="0"/>
          </a:p>
          <a:p>
            <a:r>
              <a:rPr kumimoji="1" lang="ja-JP" altLang="en-US" sz="1600" dirty="0"/>
              <a:t>　</a:t>
            </a:r>
            <a:r>
              <a:rPr kumimoji="1" lang="ja-JP" altLang="en-US" sz="1600" dirty="0" smtClean="0"/>
              <a:t>　　</a:t>
            </a:r>
            <a:endParaRPr kumimoji="1" lang="ja-JP" altLang="en-US" sz="1600" dirty="0"/>
          </a:p>
        </p:txBody>
      </p:sp>
      <p:sp>
        <p:nvSpPr>
          <p:cNvPr id="10" name="正方形/長方形 9"/>
          <p:cNvSpPr/>
          <p:nvPr/>
        </p:nvSpPr>
        <p:spPr>
          <a:xfrm>
            <a:off x="191150" y="6537702"/>
            <a:ext cx="5912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 smtClean="0"/>
              <a:t>※</a:t>
            </a:r>
            <a:r>
              <a:rPr lang="ja-JP" altLang="en-US" sz="1600" dirty="0" smtClean="0"/>
              <a:t>２　中枢神経症状を呈し，治療に反応しない</a:t>
            </a:r>
            <a:endParaRPr lang="ja-JP" altLang="en-US" sz="1600" dirty="0"/>
          </a:p>
        </p:txBody>
      </p:sp>
      <p:grpSp>
        <p:nvGrpSpPr>
          <p:cNvPr id="38" name="Group 221"/>
          <p:cNvGrpSpPr>
            <a:grpSpLocks/>
          </p:cNvGrpSpPr>
          <p:nvPr/>
        </p:nvGrpSpPr>
        <p:grpSpPr bwMode="auto">
          <a:xfrm>
            <a:off x="626280" y="7524328"/>
            <a:ext cx="5880719" cy="1353387"/>
            <a:chOff x="919" y="12741"/>
            <a:chExt cx="9890" cy="2908"/>
          </a:xfrm>
        </p:grpSpPr>
        <p:sp>
          <p:nvSpPr>
            <p:cNvPr id="39" name="Text Box 144"/>
            <p:cNvSpPr txBox="1">
              <a:spLocks noChangeArrowheads="1"/>
            </p:cNvSpPr>
            <p:nvPr/>
          </p:nvSpPr>
          <p:spPr bwMode="auto">
            <a:xfrm>
              <a:off x="1044" y="12779"/>
              <a:ext cx="9308" cy="28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89535" algn="just">
                <a:spcAft>
                  <a:spcPts val="0"/>
                </a:spcAft>
              </a:pPr>
              <a:r>
                <a:rPr lang="ja-JP" sz="1400" b="1" kern="100" dirty="0">
                  <a:effectLst/>
                  <a:latin typeface="Century"/>
                  <a:ea typeface="ＭＳ ゴシック"/>
                  <a:cs typeface="Times New Roman"/>
                </a:rPr>
                <a:t>お問い合わせ先</a:t>
              </a:r>
              <a:endParaRPr lang="ja-JP" sz="1200" kern="100" dirty="0">
                <a:effectLst/>
                <a:latin typeface="Century"/>
                <a:ea typeface="HG丸ｺﾞｼｯｸM-PRO"/>
                <a:cs typeface="Times New Roman"/>
              </a:endParaRPr>
            </a:p>
            <a:p>
              <a:pPr indent="82550" algn="just">
                <a:spcAft>
                  <a:spcPts val="0"/>
                </a:spcAft>
              </a:pPr>
              <a:r>
                <a:rPr lang="ja-JP" sz="1300" kern="100" dirty="0">
                  <a:effectLst/>
                  <a:latin typeface="Century"/>
                  <a:ea typeface="ＭＳ ゴシック"/>
                  <a:cs typeface="Times New Roman"/>
                </a:rPr>
                <a:t>西部畜産事務所・家畜保健衛生所　　</a:t>
              </a:r>
              <a:r>
                <a:rPr lang="en-US" sz="1300" kern="100" dirty="0">
                  <a:effectLst/>
                  <a:latin typeface="Century"/>
                  <a:ea typeface="ＭＳ ゴシック"/>
                  <a:cs typeface="Times New Roman"/>
                </a:rPr>
                <a:t>082</a:t>
              </a:r>
              <a:r>
                <a:rPr lang="ja-JP" sz="1300" kern="100" dirty="0">
                  <a:effectLst/>
                  <a:latin typeface="Century"/>
                  <a:ea typeface="ＭＳ ゴシック"/>
                  <a:cs typeface="Times New Roman"/>
                </a:rPr>
                <a:t>‐</a:t>
              </a:r>
              <a:r>
                <a:rPr lang="en-US" sz="1300" kern="100" dirty="0">
                  <a:effectLst/>
                  <a:latin typeface="Century"/>
                  <a:ea typeface="ＭＳ ゴシック"/>
                  <a:cs typeface="Times New Roman"/>
                </a:rPr>
                <a:t>423</a:t>
              </a:r>
              <a:r>
                <a:rPr lang="ja-JP" sz="1300" kern="100" dirty="0">
                  <a:effectLst/>
                  <a:latin typeface="Century"/>
                  <a:ea typeface="ＭＳ ゴシック"/>
                  <a:cs typeface="Times New Roman"/>
                </a:rPr>
                <a:t>‐</a:t>
              </a:r>
              <a:r>
                <a:rPr lang="en-US" sz="1300" kern="100" dirty="0">
                  <a:effectLst/>
                  <a:latin typeface="Century"/>
                  <a:ea typeface="ＭＳ ゴシック"/>
                  <a:cs typeface="Times New Roman"/>
                </a:rPr>
                <a:t>2441</a:t>
              </a:r>
              <a:r>
                <a:rPr lang="ja-JP" sz="1300" kern="100" dirty="0">
                  <a:effectLst/>
                  <a:latin typeface="Century"/>
                  <a:ea typeface="ＭＳ ゴシック"/>
                  <a:cs typeface="Times New Roman"/>
                </a:rPr>
                <a:t>（直通）</a:t>
              </a:r>
              <a:endParaRPr lang="ja-JP" sz="1200" kern="100" dirty="0">
                <a:effectLst/>
                <a:latin typeface="Century"/>
                <a:ea typeface="HG丸ｺﾞｼｯｸM-PRO"/>
                <a:cs typeface="Times New Roman"/>
              </a:endParaRPr>
            </a:p>
            <a:p>
              <a:pPr indent="82550" algn="just">
                <a:spcAft>
                  <a:spcPts val="0"/>
                </a:spcAft>
              </a:pPr>
              <a:r>
                <a:rPr lang="ja-JP" sz="1300" kern="100" dirty="0">
                  <a:effectLst/>
                  <a:latin typeface="Century"/>
                  <a:ea typeface="ＭＳ ゴシック"/>
                  <a:cs typeface="Times New Roman"/>
                </a:rPr>
                <a:t>東部畜産事務所・家畜保健衛生所　　</a:t>
              </a:r>
              <a:r>
                <a:rPr lang="en-US" sz="1300" kern="100" dirty="0">
                  <a:effectLst/>
                  <a:latin typeface="Century"/>
                  <a:ea typeface="ＭＳ ゴシック"/>
                  <a:cs typeface="Times New Roman"/>
                </a:rPr>
                <a:t>084</a:t>
              </a:r>
              <a:r>
                <a:rPr lang="ja-JP" sz="1300" kern="100" dirty="0">
                  <a:effectLst/>
                  <a:latin typeface="Century"/>
                  <a:ea typeface="ＭＳ ゴシック"/>
                  <a:cs typeface="Times New Roman"/>
                </a:rPr>
                <a:t>‐</a:t>
              </a:r>
              <a:r>
                <a:rPr lang="en-US" sz="1300" kern="100" dirty="0">
                  <a:effectLst/>
                  <a:latin typeface="Century"/>
                  <a:ea typeface="ＭＳ ゴシック"/>
                  <a:cs typeface="Times New Roman"/>
                </a:rPr>
                <a:t>921</a:t>
              </a:r>
              <a:r>
                <a:rPr lang="ja-JP" sz="1300" kern="100" dirty="0">
                  <a:effectLst/>
                  <a:latin typeface="Century"/>
                  <a:ea typeface="ＭＳ ゴシック"/>
                  <a:cs typeface="Times New Roman"/>
                </a:rPr>
                <a:t>‐</a:t>
              </a:r>
              <a:r>
                <a:rPr lang="en-US" sz="1300" kern="100" dirty="0">
                  <a:effectLst/>
                  <a:latin typeface="Century"/>
                  <a:ea typeface="ＭＳ ゴシック"/>
                  <a:cs typeface="Times New Roman"/>
                </a:rPr>
                <a:t>1311</a:t>
              </a:r>
              <a:r>
                <a:rPr lang="ja-JP" sz="1300" kern="100" dirty="0">
                  <a:effectLst/>
                  <a:latin typeface="Century"/>
                  <a:ea typeface="ＭＳ ゴシック"/>
                  <a:cs typeface="Times New Roman"/>
                </a:rPr>
                <a:t>（内線</a:t>
              </a:r>
              <a:r>
                <a:rPr lang="en-US" sz="1300" kern="100" dirty="0">
                  <a:effectLst/>
                  <a:latin typeface="Century"/>
                  <a:ea typeface="ＭＳ ゴシック"/>
                  <a:cs typeface="Times New Roman"/>
                </a:rPr>
                <a:t>3907</a:t>
              </a:r>
              <a:r>
                <a:rPr lang="ja-JP" sz="1300" kern="100" dirty="0">
                  <a:effectLst/>
                  <a:latin typeface="Century"/>
                  <a:ea typeface="ＭＳ ゴシック"/>
                  <a:cs typeface="Times New Roman"/>
                </a:rPr>
                <a:t>）</a:t>
              </a:r>
              <a:endParaRPr lang="ja-JP" sz="1200" kern="100" dirty="0">
                <a:effectLst/>
                <a:latin typeface="Century"/>
                <a:ea typeface="HG丸ｺﾞｼｯｸM-PRO"/>
                <a:cs typeface="Times New Roman"/>
              </a:endParaRPr>
            </a:p>
            <a:p>
              <a:pPr indent="82550" algn="just">
                <a:spcAft>
                  <a:spcPts val="0"/>
                </a:spcAft>
              </a:pPr>
              <a:r>
                <a:rPr lang="ja-JP" sz="1300" kern="100" dirty="0">
                  <a:effectLst/>
                  <a:latin typeface="Century"/>
                  <a:ea typeface="ＭＳ ゴシック"/>
                  <a:cs typeface="Times New Roman"/>
                </a:rPr>
                <a:t>北部畜産事務所・家畜保健衛生所　　</a:t>
              </a:r>
              <a:r>
                <a:rPr lang="en-US" sz="1300" kern="100" dirty="0">
                  <a:effectLst/>
                  <a:latin typeface="Century"/>
                  <a:ea typeface="ＭＳ ゴシック"/>
                  <a:cs typeface="Times New Roman"/>
                </a:rPr>
                <a:t>0824</a:t>
              </a:r>
              <a:r>
                <a:rPr lang="ja-JP" sz="1300" kern="100" dirty="0">
                  <a:effectLst/>
                  <a:latin typeface="Century"/>
                  <a:ea typeface="ＭＳ ゴシック"/>
                  <a:cs typeface="Times New Roman"/>
                </a:rPr>
                <a:t>‐</a:t>
              </a:r>
              <a:r>
                <a:rPr lang="en-US" sz="1300" kern="100" dirty="0">
                  <a:effectLst/>
                  <a:latin typeface="Century"/>
                  <a:ea typeface="ＭＳ ゴシック"/>
                  <a:cs typeface="Times New Roman"/>
                </a:rPr>
                <a:t>72</a:t>
              </a:r>
              <a:r>
                <a:rPr lang="ja-JP" sz="1300" kern="100" dirty="0">
                  <a:effectLst/>
                  <a:latin typeface="Century"/>
                  <a:ea typeface="ＭＳ ゴシック"/>
                  <a:cs typeface="Times New Roman"/>
                </a:rPr>
                <a:t>‐</a:t>
              </a:r>
              <a:r>
                <a:rPr lang="en-US" sz="1300" kern="100" dirty="0">
                  <a:effectLst/>
                  <a:latin typeface="Century"/>
                  <a:ea typeface="ＭＳ ゴシック"/>
                  <a:cs typeface="Times New Roman"/>
                </a:rPr>
                <a:t>2015</a:t>
              </a:r>
              <a:r>
                <a:rPr lang="ja-JP" sz="1300" kern="100" dirty="0">
                  <a:effectLst/>
                  <a:latin typeface="Century"/>
                  <a:ea typeface="ＭＳ ゴシック"/>
                  <a:cs typeface="Times New Roman"/>
                </a:rPr>
                <a:t>（内線</a:t>
              </a:r>
              <a:r>
                <a:rPr lang="en-US" sz="1300" kern="100" dirty="0">
                  <a:effectLst/>
                  <a:latin typeface="Century"/>
                  <a:ea typeface="ＭＳ ゴシック"/>
                  <a:cs typeface="Times New Roman"/>
                </a:rPr>
                <a:t>2406</a:t>
              </a:r>
              <a:r>
                <a:rPr lang="ja-JP" sz="1300" kern="100" dirty="0">
                  <a:effectLst/>
                  <a:latin typeface="Century"/>
                  <a:ea typeface="ＭＳ ゴシック"/>
                  <a:cs typeface="Times New Roman"/>
                </a:rPr>
                <a:t>）</a:t>
              </a:r>
              <a:endParaRPr lang="ja-JP" sz="1200" kern="100" dirty="0">
                <a:effectLst/>
                <a:latin typeface="Century"/>
                <a:ea typeface="HG丸ｺﾞｼｯｸM-PRO"/>
                <a:cs typeface="Times New Roman"/>
              </a:endParaRPr>
            </a:p>
            <a:p>
              <a:pPr indent="82550" algn="just">
                <a:spcAft>
                  <a:spcPts val="0"/>
                </a:spcAft>
              </a:pPr>
              <a:r>
                <a:rPr lang="ja-JP" sz="1300" kern="100" dirty="0">
                  <a:effectLst/>
                  <a:latin typeface="Century"/>
                  <a:ea typeface="ＭＳ ゴシック"/>
                  <a:cs typeface="Times New Roman"/>
                </a:rPr>
                <a:t>農林水産局畜産課家畜衛生グループ　</a:t>
              </a:r>
              <a:r>
                <a:rPr lang="en-US" sz="1300" kern="100" dirty="0">
                  <a:effectLst/>
                  <a:latin typeface="Century"/>
                  <a:ea typeface="ＭＳ ゴシック"/>
                  <a:cs typeface="Times New Roman"/>
                </a:rPr>
                <a:t>082</a:t>
              </a:r>
              <a:r>
                <a:rPr lang="ja-JP" sz="1300" kern="100" dirty="0">
                  <a:effectLst/>
                  <a:latin typeface="Century"/>
                  <a:ea typeface="ＭＳ ゴシック"/>
                  <a:cs typeface="Times New Roman"/>
                </a:rPr>
                <a:t>‐</a:t>
              </a:r>
              <a:r>
                <a:rPr lang="en-US" sz="1300" kern="100" dirty="0">
                  <a:effectLst/>
                  <a:latin typeface="Century"/>
                  <a:ea typeface="ＭＳ ゴシック"/>
                  <a:cs typeface="Times New Roman"/>
                </a:rPr>
                <a:t>513</a:t>
              </a:r>
              <a:r>
                <a:rPr lang="ja-JP" sz="1300" kern="100" dirty="0">
                  <a:effectLst/>
                  <a:latin typeface="Century"/>
                  <a:ea typeface="ＭＳ ゴシック"/>
                  <a:cs typeface="Times New Roman"/>
                </a:rPr>
                <a:t>‐</a:t>
              </a:r>
              <a:r>
                <a:rPr lang="en-US" sz="1300" kern="100" dirty="0">
                  <a:effectLst/>
                  <a:latin typeface="Century"/>
                  <a:ea typeface="ＭＳ ゴシック"/>
                  <a:cs typeface="Times New Roman"/>
                </a:rPr>
                <a:t>3607</a:t>
              </a:r>
              <a:r>
                <a:rPr lang="ja-JP" sz="1300" kern="100" dirty="0">
                  <a:effectLst/>
                  <a:latin typeface="Century"/>
                  <a:ea typeface="ＭＳ ゴシック"/>
                  <a:cs typeface="Times New Roman"/>
                </a:rPr>
                <a:t>（直通）</a:t>
              </a:r>
              <a:endParaRPr lang="ja-JP" sz="1200" kern="100" dirty="0">
                <a:effectLst/>
                <a:latin typeface="Century"/>
                <a:ea typeface="HG丸ｺﾞｼｯｸM-PRO"/>
                <a:cs typeface="Times New Roman"/>
              </a:endParaRPr>
            </a:p>
            <a:p>
              <a:pPr algn="just">
                <a:spcAft>
                  <a:spcPts val="0"/>
                </a:spcAft>
              </a:pPr>
              <a:r>
                <a:rPr lang="en-US" sz="1000" kern="100" dirty="0">
                  <a:effectLst/>
                  <a:latin typeface="ＭＳ ゴシック"/>
                  <a:ea typeface="HG丸ｺﾞｼｯｸM-PRO"/>
                  <a:cs typeface="Times New Roman"/>
                </a:rPr>
                <a:t> </a:t>
              </a:r>
              <a:endParaRPr lang="ja-JP" sz="1200" kern="100" dirty="0">
                <a:effectLst/>
                <a:latin typeface="Century"/>
                <a:ea typeface="HG丸ｺﾞｼｯｸM-PRO"/>
                <a:cs typeface="Times New Roman"/>
              </a:endParaRPr>
            </a:p>
          </p:txBody>
        </p:sp>
        <p:sp>
          <p:nvSpPr>
            <p:cNvPr id="41" name="AutoShape 145"/>
            <p:cNvSpPr>
              <a:spLocks noChangeArrowheads="1"/>
            </p:cNvSpPr>
            <p:nvPr/>
          </p:nvSpPr>
          <p:spPr bwMode="auto">
            <a:xfrm>
              <a:off x="919" y="12741"/>
              <a:ext cx="9890" cy="2470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ja-JP" altLang="en-US"/>
            </a:p>
          </p:txBody>
        </p:sp>
      </p:grpSp>
      <p:sp>
        <p:nvSpPr>
          <p:cNvPr id="13" name="横巻き 12"/>
          <p:cNvSpPr/>
          <p:nvPr/>
        </p:nvSpPr>
        <p:spPr>
          <a:xfrm>
            <a:off x="783590" y="131954"/>
            <a:ext cx="5566098" cy="1256809"/>
          </a:xfrm>
          <a:prstGeom prst="horizontalScroll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88640" y="406415"/>
            <a:ext cx="615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平成</a:t>
            </a:r>
            <a:r>
              <a: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年４月１日から，</a:t>
            </a:r>
            <a:endParaRPr lang="en-US" altLang="ja-JP" sz="2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死亡牛の</a:t>
            </a:r>
            <a:r>
              <a: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BSE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検査対象が変更となります。</a:t>
            </a:r>
            <a:endParaRPr kumimoji="1" lang="ja-JP" altLang="en-US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大かっこ 1"/>
          <p:cNvSpPr/>
          <p:nvPr/>
        </p:nvSpPr>
        <p:spPr>
          <a:xfrm>
            <a:off x="110706" y="5940152"/>
            <a:ext cx="6666140" cy="864096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0" y="3862247"/>
            <a:ext cx="6850677" cy="337404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32765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892</TotalTime>
  <Words>96</Words>
  <Application>Microsoft Office PowerPoint</Application>
  <PresentationFormat>画面に合わせる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農林水産省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動物衛生課</dc:creator>
  <cp:lastModifiedBy>広島県</cp:lastModifiedBy>
  <cp:revision>64</cp:revision>
  <cp:lastPrinted>2019-04-10T02:54:07Z</cp:lastPrinted>
  <dcterms:created xsi:type="dcterms:W3CDTF">2019-01-17T08:06:10Z</dcterms:created>
  <dcterms:modified xsi:type="dcterms:W3CDTF">2019-04-10T09:39:01Z</dcterms:modified>
</cp:coreProperties>
</file>