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
  </p:notesMasterIdLst>
  <p:handoutMasterIdLst>
    <p:handoutMasterId r:id="rId9"/>
  </p:handoutMasterIdLst>
  <p:sldIdLst>
    <p:sldId id="323" r:id="rId2"/>
    <p:sldId id="388" r:id="rId3"/>
    <p:sldId id="392" r:id="rId4"/>
    <p:sldId id="394" r:id="rId5"/>
    <p:sldId id="393" r:id="rId6"/>
    <p:sldId id="391" r:id="rId7"/>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CCFFCC"/>
    <a:srgbClr val="FFB7FF"/>
    <a:srgbClr val="FF0000"/>
    <a:srgbClr val="FFFFCC"/>
    <a:srgbClr val="FF00FF"/>
    <a:srgbClr val="FF5050"/>
    <a:srgbClr val="29292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74854" autoAdjust="0"/>
  </p:normalViewPr>
  <p:slideViewPr>
    <p:cSldViewPr>
      <p:cViewPr varScale="1">
        <p:scale>
          <a:sx n="63" d="100"/>
          <a:sy n="63" d="100"/>
        </p:scale>
        <p:origin x="-24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64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92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BE9F78B3-0FD5-4FC3-B4B5-26BAF742F50D}" type="slidenum">
              <a:rPr lang="en-US" altLang="ja-JP"/>
              <a:pPr>
                <a:defRPr/>
              </a:pPr>
              <a:t>‹#›</a:t>
            </a:fld>
            <a:endParaRPr lang="en-US" altLang="ja-JP"/>
          </a:p>
        </p:txBody>
      </p:sp>
    </p:spTree>
    <p:extLst>
      <p:ext uri="{BB962C8B-B14F-4D97-AF65-F5344CB8AC3E}">
        <p14:creationId xmlns:p14="http://schemas.microsoft.com/office/powerpoint/2010/main" val="279897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9220"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3288"/>
            <a:ext cx="5438775" cy="446881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EB5DF0C7-8DBE-486E-A06C-CCDEDFB90CC5}" type="slidenum">
              <a:rPr lang="en-US" altLang="ja-JP"/>
              <a:pPr>
                <a:defRPr/>
              </a:pPr>
              <a:t>‹#›</a:t>
            </a:fld>
            <a:endParaRPr lang="en-US" altLang="ja-JP"/>
          </a:p>
        </p:txBody>
      </p:sp>
    </p:spTree>
    <p:extLst>
      <p:ext uri="{BB962C8B-B14F-4D97-AF65-F5344CB8AC3E}">
        <p14:creationId xmlns:p14="http://schemas.microsoft.com/office/powerpoint/2010/main" val="2301381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851AA56B-2BC6-4DC3-AF7F-D22834941D11}" type="slidenum">
              <a:rPr lang="en-US" altLang="ja-JP" smtClean="0">
                <a:ea typeface="ＭＳ Ｐゴシック" charset="-128"/>
              </a:rPr>
              <a:pPr eaLnBrk="1" hangingPunct="1">
                <a:spcBef>
                  <a:spcPct val="0"/>
                </a:spcBef>
              </a:pPr>
              <a:t>1</a:t>
            </a:fld>
            <a:endParaRPr lang="en-US" altLang="ja-JP">
              <a:ea typeface="ＭＳ Ｐゴシック" charset="-128"/>
            </a:endParaRPr>
          </a:p>
        </p:txBody>
      </p:sp>
      <p:sp>
        <p:nvSpPr>
          <p:cNvPr id="1024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74BA9D97-B663-46FA-A330-C6AC3B6A48F3}" type="slidenum">
              <a:rPr lang="en-US" altLang="ja-JP">
                <a:ea typeface="ＭＳ Ｐゴシック" charset="-128"/>
              </a:rPr>
              <a:pPr algn="r" eaLnBrk="1" hangingPunct="1">
                <a:spcBef>
                  <a:spcPct val="0"/>
                </a:spcBef>
              </a:pPr>
              <a:t>1</a:t>
            </a:fld>
            <a:endParaRPr lang="en-US" altLang="ja-JP">
              <a:ea typeface="ＭＳ Ｐゴシック" charset="-128"/>
            </a:endParaRPr>
          </a:p>
        </p:txBody>
      </p:sp>
      <p:sp>
        <p:nvSpPr>
          <p:cNvPr id="10244" name="Rectangle 2"/>
          <p:cNvSpPr>
            <a:spLocks noGrp="1" noRot="1" noChangeAspect="1" noChangeArrowheads="1" noTextEdit="1"/>
          </p:cNvSpPr>
          <p:nvPr>
            <p:ph type="sldImg"/>
          </p:nvPr>
        </p:nvSpPr>
        <p:spPr>
          <a:xfrm>
            <a:off x="920750" y="744538"/>
            <a:ext cx="4959350" cy="3719512"/>
          </a:xfrm>
          <a:ln/>
        </p:spPr>
      </p:sp>
      <p:sp>
        <p:nvSpPr>
          <p:cNvPr id="10245" name="Rectangle 3"/>
          <p:cNvSpPr>
            <a:spLocks noGrp="1" noChangeArrowheads="1"/>
          </p:cNvSpPr>
          <p:nvPr>
            <p:ph type="body" idx="1"/>
          </p:nvPr>
        </p:nvSpPr>
        <p:spPr>
          <a:xfrm>
            <a:off x="679450" y="4711700"/>
            <a:ext cx="54387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これから，実際に「学習プログラム」研修で使用するワークシートＡを作成してみましょう。</a:t>
            </a:r>
          </a:p>
          <a:p>
            <a:pPr eaLnBrk="1" hangingPunct="1"/>
            <a:endParaRPr lang="ja-JP" altLang="en-US" dirty="0"/>
          </a:p>
          <a:p>
            <a:pPr eaLnBrk="1" hangingPunct="1"/>
            <a:r>
              <a:rPr lang="ja-JP" altLang="en-US" dirty="0"/>
              <a:t>予習プログラム②でも述べたとおり，</a:t>
            </a:r>
          </a:p>
          <a:p>
            <a:pPr eaLnBrk="1" hangingPunct="1"/>
            <a:r>
              <a:rPr lang="ja-JP" altLang="en-US" dirty="0">
                <a:latin typeface="ＭＳ Ｐ明朝" pitchFamily="18" charset="-128"/>
              </a:rPr>
              <a:t>ワークシートＡは，学習プログラム開発を進めていく上で，とても重要となります。</a:t>
            </a:r>
          </a:p>
          <a:p>
            <a:pPr eaLnBrk="1" hangingPunct="1"/>
            <a:r>
              <a:rPr lang="ja-JP" altLang="en-US" dirty="0">
                <a:latin typeface="ＭＳ Ｐ明朝" pitchFamily="18" charset="-128"/>
              </a:rPr>
              <a:t>目的や目標を作成していく準備段階として，検討しておく必要のあるものを</a:t>
            </a:r>
          </a:p>
          <a:p>
            <a:pPr eaLnBrk="1" hangingPunct="1"/>
            <a:r>
              <a:rPr lang="ja-JP" altLang="en-US" dirty="0">
                <a:latin typeface="ＭＳ Ｐ明朝" pitchFamily="18" charset="-128"/>
              </a:rPr>
              <a:t>整理するためのものです。</a:t>
            </a:r>
            <a:endParaRPr lang="en-US" altLang="ja-JP" dirty="0">
              <a:latin typeface="ＭＳ Ｐ明朝" pitchFamily="18" charset="-128"/>
            </a:endParaRPr>
          </a:p>
          <a:p>
            <a:pPr eaLnBrk="1" hangingPunct="1">
              <a:spcBef>
                <a:spcPct val="0"/>
              </a:spcBef>
            </a:pPr>
            <a:endParaRPr lang="ja-JP" altLang="en-US" dirty="0"/>
          </a:p>
          <a:p>
            <a:pPr eaLnBrk="1" hangingPunct="1">
              <a:spcBef>
                <a:spcPct val="0"/>
              </a:spcBef>
            </a:pPr>
            <a:endParaRPr lang="ja-JP" altLang="en-US" dirty="0"/>
          </a:p>
          <a:p>
            <a:pPr eaLnBrk="1" hangingPunct="1">
              <a:spcBef>
                <a:spcPct val="0"/>
              </a:spcBef>
            </a:pPr>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BA38122C-B6A5-4342-9428-CAFA89B9F01C}" type="slidenum">
              <a:rPr lang="en-US" altLang="ja-JP">
                <a:ea typeface="ＭＳ Ｐゴシック" charset="-128"/>
              </a:rPr>
              <a:pPr algn="r" eaLnBrk="1" hangingPunct="1">
                <a:spcBef>
                  <a:spcPct val="0"/>
                </a:spcBef>
              </a:pPr>
              <a:t>2</a:t>
            </a:fld>
            <a:endParaRPr lang="en-US" altLang="ja-JP">
              <a:ea typeface="ＭＳ Ｐゴシック" charset="-128"/>
            </a:endParaRPr>
          </a:p>
        </p:txBody>
      </p:sp>
      <p:sp>
        <p:nvSpPr>
          <p:cNvPr id="11267" name="Rectangle 2"/>
          <p:cNvSpPr>
            <a:spLocks noGrp="1" noRot="1" noChangeAspect="1" noChangeArrowheads="1" noTextEdit="1"/>
          </p:cNvSpPr>
          <p:nvPr>
            <p:ph type="sldImg"/>
          </p:nvPr>
        </p:nvSpPr>
        <p:spPr>
          <a:xfrm>
            <a:off x="920750" y="744538"/>
            <a:ext cx="4965700" cy="3724275"/>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Ｐ明朝" pitchFamily="18" charset="-128"/>
              </a:rPr>
              <a:t>それでは，さっそく「ワークシート</a:t>
            </a:r>
            <a:r>
              <a:rPr lang="en-US" altLang="ja-JP" dirty="0">
                <a:latin typeface="ＭＳ Ｐ明朝" pitchFamily="18" charset="-128"/>
              </a:rPr>
              <a:t>A</a:t>
            </a:r>
            <a:r>
              <a:rPr lang="ja-JP" altLang="en-US" dirty="0">
                <a:latin typeface="ＭＳ Ｐ明朝" pitchFamily="18" charset="-128"/>
              </a:rPr>
              <a:t>」を作っていきましょう。</a:t>
            </a:r>
            <a:endParaRPr lang="en-US" altLang="ja-JP" dirty="0">
              <a:latin typeface="ＭＳ Ｐ明朝" pitchFamily="18" charset="-128"/>
            </a:endParaRPr>
          </a:p>
          <a:p>
            <a:r>
              <a:rPr lang="ja-JP" altLang="en-US" dirty="0">
                <a:latin typeface="ＭＳ Ｐ明朝" pitchFamily="18" charset="-128"/>
              </a:rPr>
              <a:t>まず「テーマ」です。</a:t>
            </a:r>
          </a:p>
          <a:p>
            <a:r>
              <a:rPr lang="ja-JP" altLang="en-US" dirty="0">
                <a:latin typeface="ＭＳ Ｐ明朝" pitchFamily="18" charset="-128"/>
              </a:rPr>
              <a:t>通常は，年間事業計画から一つの事業を選択することになると思いますが，</a:t>
            </a:r>
          </a:p>
          <a:p>
            <a:r>
              <a:rPr lang="ja-JP" altLang="en-US" dirty="0">
                <a:latin typeface="ＭＳ Ｐ明朝" pitchFamily="18" charset="-128"/>
              </a:rPr>
              <a:t>本研修では，事前アンケートで希望していただいたテーマごとのグループに分かれて研修を行います。</a:t>
            </a:r>
          </a:p>
          <a:p>
            <a:r>
              <a:rPr lang="ja-JP" altLang="en-US" dirty="0">
                <a:latin typeface="ＭＳ Ｐ明朝" pitchFamily="18" charset="-128"/>
              </a:rPr>
              <a:t>ここには，希望された「青少年教育」，「家庭教育支援」，「高齢者教育」のいずれかのテーマを記入します。</a:t>
            </a:r>
          </a:p>
          <a:p>
            <a:endParaRPr lang="ja-JP" altLang="en-US" dirty="0">
              <a:latin typeface="ＭＳ Ｐ明朝" pitchFamily="18" charset="-128"/>
            </a:endParaRPr>
          </a:p>
          <a:p>
            <a:pPr defTabSz="914326">
              <a:defRPr/>
            </a:pPr>
            <a:r>
              <a:rPr lang="ja-JP" altLang="en-US" dirty="0">
                <a:latin typeface="ＭＳ Ｐ明朝" pitchFamily="18" charset="-128"/>
              </a:rPr>
              <a:t>次に「市の概要」ですが，当日は様々な市町から御参加いただいていますので，思い描いている市町のイメージは違うと思います。</a:t>
            </a:r>
            <a:endParaRPr lang="en-US" altLang="ja-JP" dirty="0">
              <a:latin typeface="ＭＳ Ｐ明朝" pitchFamily="18" charset="-128"/>
            </a:endParaRPr>
          </a:p>
          <a:p>
            <a:pPr defTabSz="914326">
              <a:defRPr/>
            </a:pPr>
            <a:endParaRPr lang="en-US" altLang="ja-JP" dirty="0">
              <a:latin typeface="ＭＳ Ｐ明朝" pitchFamily="18" charset="-128"/>
            </a:endParaRPr>
          </a:p>
          <a:p>
            <a:pPr defTabSz="914326">
              <a:defRPr/>
            </a:pPr>
            <a:r>
              <a:rPr lang="ja-JP" altLang="en-US" dirty="0">
                <a:latin typeface="ＭＳ Ｐ明朝" pitchFamily="18" charset="-128"/>
              </a:rPr>
              <a:t>この研修では，グループで一つの学習プログラムを作成していただきます。</a:t>
            </a:r>
          </a:p>
          <a:p>
            <a:pPr defTabSz="914326">
              <a:defRPr/>
            </a:pPr>
            <a:r>
              <a:rPr lang="ja-JP" altLang="en-US" dirty="0">
                <a:latin typeface="ＭＳ Ｐ明朝" pitchFamily="18" charset="-128"/>
              </a:rPr>
              <a:t>当日は，架空の市「ぱれっと市」を想定し，</a:t>
            </a:r>
          </a:p>
          <a:p>
            <a:pPr defTabSz="914326">
              <a:defRPr/>
            </a:pPr>
            <a:r>
              <a:rPr lang="ja-JP" altLang="en-US" dirty="0">
                <a:latin typeface="ＭＳ Ｐ明朝" pitchFamily="18" charset="-128"/>
              </a:rPr>
              <a:t>また，「</a:t>
            </a:r>
            <a:r>
              <a:rPr lang="ja-JP" altLang="en-US" dirty="0" err="1">
                <a:latin typeface="ＭＳ Ｐ明朝" pitchFamily="18" charset="-128"/>
              </a:rPr>
              <a:t>ぱれっと</a:t>
            </a:r>
            <a:r>
              <a:rPr lang="ja-JP" altLang="en-US" dirty="0">
                <a:latin typeface="ＭＳ Ｐ明朝" pitchFamily="18" charset="-128"/>
              </a:rPr>
              <a:t>市」の市民として考えていただきたいと思います。</a:t>
            </a:r>
          </a:p>
          <a:p>
            <a:endParaRPr lang="ja-JP" altLang="en-US" dirty="0">
              <a:latin typeface="ＭＳ Ｐ明朝" pitchFamily="18" charset="-128"/>
            </a:endParaRPr>
          </a:p>
          <a:p>
            <a:r>
              <a:rPr lang="ja-JP" altLang="en-US" dirty="0"/>
              <a:t>市の概要については，こちらの</a:t>
            </a:r>
            <a:r>
              <a:rPr lang="en-US" altLang="ja-JP" dirty="0"/>
              <a:t>A</a:t>
            </a:r>
            <a:r>
              <a:rPr lang="ja-JP" altLang="en-US" dirty="0"/>
              <a:t>～</a:t>
            </a:r>
            <a:r>
              <a:rPr lang="en-US" altLang="ja-JP" dirty="0"/>
              <a:t>C</a:t>
            </a:r>
            <a:r>
              <a:rPr lang="ja-JP" altLang="en-US" dirty="0"/>
              <a:t>のいずれかを選んでいただくこととなりますが，</a:t>
            </a:r>
          </a:p>
          <a:p>
            <a:r>
              <a:rPr lang="ja-JP" altLang="en-US" dirty="0"/>
              <a:t>ここではまだ決定しません。</a:t>
            </a:r>
          </a:p>
          <a:p>
            <a:r>
              <a:rPr lang="ja-JP" altLang="en-US" dirty="0">
                <a:latin typeface="ＭＳ Ｐ明朝" pitchFamily="18" charset="-128"/>
              </a:rPr>
              <a:t>研修当日に，グループで「市の概要」を１つ決めていただき，</a:t>
            </a:r>
          </a:p>
          <a:p>
            <a:r>
              <a:rPr lang="ja-JP" altLang="en-US" dirty="0">
                <a:latin typeface="ＭＳ Ｐ明朝" pitchFamily="18" charset="-128"/>
              </a:rPr>
              <a:t>共通理解を図りながら学習プログラムを作成していくこととしています。</a:t>
            </a:r>
          </a:p>
          <a:p>
            <a:endParaRPr lang="ja-JP" altLang="en-US" dirty="0"/>
          </a:p>
          <a:p>
            <a:r>
              <a:rPr lang="ja-JP" altLang="en-US" dirty="0"/>
              <a:t>皆さんは，</a:t>
            </a:r>
            <a:r>
              <a:rPr lang="ja-JP" altLang="en-US" dirty="0" err="1"/>
              <a:t>ぱれっと</a:t>
            </a:r>
            <a:r>
              <a:rPr lang="ja-JP" altLang="en-US" dirty="0"/>
              <a:t>市をどういう市としてとらえます</a:t>
            </a:r>
            <a:r>
              <a:rPr lang="ja-JP" altLang="en-US" dirty="0" smtClean="0"/>
              <a:t>か。</a:t>
            </a:r>
            <a:endParaRPr lang="en-US" altLang="ja-JP" dirty="0"/>
          </a:p>
          <a:p>
            <a:r>
              <a:rPr lang="ja-JP" altLang="ja-JP" dirty="0"/>
              <a:t>Ａ：少子高齢化が進む中山間地域</a:t>
            </a:r>
            <a:endParaRPr lang="en-US" altLang="ja-JP" dirty="0"/>
          </a:p>
          <a:p>
            <a:r>
              <a:rPr lang="ja-JP" altLang="ja-JP" dirty="0"/>
              <a:t>Ｂ：新しい住宅団地（ニュータウン）</a:t>
            </a:r>
            <a:endParaRPr lang="ja-JP" altLang="en-US" dirty="0"/>
          </a:p>
          <a:p>
            <a:r>
              <a:rPr lang="ja-JP" altLang="ja-JP" sz="800" dirty="0"/>
              <a:t>（地元出身の旧住民と，引っ越してきた新住民とが混在している地域）</a:t>
            </a:r>
            <a:r>
              <a:rPr lang="en-US" altLang="ja-JP" sz="800" dirty="0"/>
              <a:t> </a:t>
            </a:r>
            <a:endParaRPr lang="en-US" altLang="ja-JP" sz="1100" dirty="0"/>
          </a:p>
          <a:p>
            <a:r>
              <a:rPr lang="ja-JP" altLang="ja-JP" dirty="0"/>
              <a:t>Ｃ：地域のつながりが希薄化する都市地域</a:t>
            </a:r>
          </a:p>
          <a:p>
            <a:endParaRPr lang="en-US" altLang="ja-JP" dirty="0"/>
          </a:p>
          <a:p>
            <a:r>
              <a:rPr lang="ja-JP" altLang="en-US" dirty="0">
                <a:latin typeface="ＭＳ Ｐ明朝" pitchFamily="18" charset="-128"/>
              </a:rPr>
              <a:t>学習プログラムを作っていく上で，</a:t>
            </a:r>
            <a:r>
              <a:rPr lang="ja-JP" altLang="en-US" dirty="0" err="1">
                <a:latin typeface="ＭＳ Ｐ明朝" pitchFamily="18" charset="-128"/>
              </a:rPr>
              <a:t>ぱれっと</a:t>
            </a:r>
            <a:r>
              <a:rPr lang="ja-JP" altLang="en-US" dirty="0">
                <a:latin typeface="ＭＳ Ｐ明朝" pitchFamily="18" charset="-128"/>
              </a:rPr>
              <a:t>市をどういう市としてイメージして作成する</a:t>
            </a:r>
            <a:r>
              <a:rPr lang="ja-JP" altLang="en-US" dirty="0" smtClean="0">
                <a:latin typeface="ＭＳ Ｐ明朝" pitchFamily="18" charset="-128"/>
              </a:rPr>
              <a:t>か自分</a:t>
            </a:r>
            <a:r>
              <a:rPr lang="ja-JP" altLang="en-US" dirty="0">
                <a:latin typeface="ＭＳ Ｐ明朝" pitchFamily="18" charset="-128"/>
              </a:rPr>
              <a:t>なりに考えておいてください。</a:t>
            </a:r>
          </a:p>
          <a:p>
            <a:endParaRPr lang="ja-JP" altLang="en-US" dirty="0">
              <a:latin typeface="ＭＳ Ｐ明朝"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3</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テーマを記入したところで，「個人の要望」と「社会の要請」を診断していきます。</a:t>
            </a:r>
            <a:r>
              <a:rPr lang="en-US" altLang="ja-JP" dirty="0"/>
              <a:t/>
            </a:r>
            <a:br>
              <a:rPr lang="en-US" altLang="ja-JP" dirty="0"/>
            </a:br>
            <a:endParaRPr lang="ja-JP" altLang="en-US" dirty="0">
              <a:latin typeface="ＭＳ Ｐ明朝" pitchFamily="18" charset="-128"/>
            </a:endParaRPr>
          </a:p>
          <a:p>
            <a:pPr eaLnBrk="1" hangingPunct="1"/>
            <a:r>
              <a:rPr lang="ja-JP" altLang="en-US" dirty="0">
                <a:latin typeface="ＭＳ Ｐ明朝" pitchFamily="18" charset="-128"/>
              </a:rPr>
              <a:t>まず，「個人の要望」について説明します。</a:t>
            </a:r>
          </a:p>
          <a:p>
            <a:pPr eaLnBrk="1" hangingPunct="1"/>
            <a:r>
              <a:rPr lang="ja-JP" altLang="en-US" dirty="0">
                <a:latin typeface="ＭＳ Ｐ明朝" pitchFamily="18" charset="-128"/>
              </a:rPr>
              <a:t>言い換えると「このような学習や活動をしたい。」「このような課題を解決したい。」「もっとこういうところをよくしたい。」といった住民の学習ニーズです。</a:t>
            </a:r>
            <a:endParaRPr lang="en-US" altLang="ja-JP" dirty="0">
              <a:latin typeface="ＭＳ Ｐ明朝" pitchFamily="18" charset="-128"/>
            </a:endParaRPr>
          </a:p>
          <a:p>
            <a:pPr eaLnBrk="1" hangingPunct="1"/>
            <a:r>
              <a:rPr lang="ja-JP" altLang="en-US" dirty="0">
                <a:latin typeface="ＭＳ Ｐ明朝" pitchFamily="18" charset="-128"/>
              </a:rPr>
              <a:t>個人の要望を調べるには，アンケートや，日常的な住民との交流の中から，テーマに関連するニーズを把握したりする方法があります。</a:t>
            </a:r>
            <a:endParaRPr lang="en-US" altLang="ja-JP" dirty="0">
              <a:latin typeface="ＭＳ Ｐ明朝" pitchFamily="18" charset="-128"/>
            </a:endParaRPr>
          </a:p>
          <a:p>
            <a:pPr eaLnBrk="1" hangingPunct="1"/>
            <a:r>
              <a:rPr lang="ja-JP" altLang="en-US" dirty="0">
                <a:latin typeface="ＭＳ Ｐ明朝" pitchFamily="18" charset="-128"/>
              </a:rPr>
              <a:t>今回は資料３～６を参考にしてください。</a:t>
            </a:r>
            <a:endParaRPr lang="en-US" altLang="ja-JP" dirty="0">
              <a:latin typeface="ＭＳ Ｐ明朝" pitchFamily="18" charset="-128"/>
            </a:endParaRPr>
          </a:p>
          <a:p>
            <a:pPr eaLnBrk="1" hangingPunct="1"/>
            <a:r>
              <a:rPr lang="ja-JP" altLang="en-US" dirty="0">
                <a:latin typeface="ＭＳ Ｐ明朝" pitchFamily="18" charset="-128"/>
              </a:rPr>
              <a:t>資料４～６は，テーマごとの資料となっています。</a:t>
            </a:r>
          </a:p>
          <a:p>
            <a:pPr eaLnBrk="1" hangingPunct="1"/>
            <a:r>
              <a:rPr lang="ja-JP" altLang="en-US" dirty="0">
                <a:latin typeface="ＭＳ Ｐ明朝" pitchFamily="18" charset="-128"/>
              </a:rPr>
              <a:t>また，皆さん自身のニーズ（思い）や日頃の経験というのも重要です。</a:t>
            </a:r>
            <a:endParaRPr lang="en-US" altLang="ja-JP" dirty="0">
              <a:latin typeface="ＭＳ Ｐ明朝" pitchFamily="18" charset="-128"/>
            </a:endParaRPr>
          </a:p>
          <a:p>
            <a:pPr eaLnBrk="1" hangingPunct="1"/>
            <a:endParaRPr lang="en-US" altLang="ja-JP" dirty="0">
              <a:latin typeface="ＭＳ Ｐ明朝" pitchFamily="18" charset="-128"/>
            </a:endParaRPr>
          </a:p>
          <a:p>
            <a:pPr eaLnBrk="1" hangingPunct="1"/>
            <a:r>
              <a:rPr lang="ja-JP" altLang="en-US" dirty="0">
                <a:latin typeface="ＭＳ Ｐ明朝" pitchFamily="18" charset="-128"/>
              </a:rPr>
              <a:t>次に「社会の要請」について説明します。</a:t>
            </a:r>
          </a:p>
          <a:p>
            <a:pPr eaLnBrk="1" hangingPunct="1"/>
            <a:r>
              <a:rPr lang="ja-JP" altLang="en-US" dirty="0">
                <a:latin typeface="ＭＳ Ｐ明朝" pitchFamily="18" charset="-128"/>
              </a:rPr>
              <a:t>「市として取り組まなければならない。」「市にとって必要である。」「この地域にとって重要である。」といった社会（または自治体，地域）全体から見たニーズです。</a:t>
            </a:r>
            <a:endParaRPr lang="en-US" altLang="ja-JP" dirty="0">
              <a:latin typeface="ＭＳ Ｐ明朝" pitchFamily="18" charset="-128"/>
            </a:endParaRPr>
          </a:p>
          <a:p>
            <a:pPr defTabSz="914326" eaLnBrk="1" hangingPunct="1">
              <a:defRPr/>
            </a:pPr>
            <a:r>
              <a:rPr lang="ja-JP" altLang="en-US" dirty="0">
                <a:latin typeface="ＭＳ Ｐ明朝" pitchFamily="18" charset="-128"/>
              </a:rPr>
              <a:t>社会の要請を調べる方法としては，テーマに関連してどのような施策を打とうとしているか</a:t>
            </a:r>
            <a:r>
              <a:rPr lang="ja-JP" altLang="en-US" dirty="0" smtClean="0">
                <a:latin typeface="ＭＳ Ｐ明朝" pitchFamily="18" charset="-128"/>
              </a:rPr>
              <a:t>，市</a:t>
            </a:r>
            <a:r>
              <a:rPr lang="ja-JP" altLang="en-US" dirty="0">
                <a:latin typeface="ＭＳ Ｐ明朝" pitchFamily="18" charset="-128"/>
              </a:rPr>
              <a:t>の総合計画</a:t>
            </a:r>
            <a:r>
              <a:rPr lang="ja-JP" altLang="en-US" dirty="0" smtClean="0">
                <a:latin typeface="ＭＳ Ｐ明朝" pitchFamily="18" charset="-128"/>
              </a:rPr>
              <a:t>や生涯学習推進計画等の</a:t>
            </a:r>
            <a:r>
              <a:rPr lang="ja-JP" altLang="en-US" dirty="0">
                <a:latin typeface="ＭＳ Ｐ明朝" pitchFamily="18" charset="-128"/>
              </a:rPr>
              <a:t>中から抽出する方法があります。</a:t>
            </a:r>
          </a:p>
          <a:p>
            <a:pPr defTabSz="914326" eaLnBrk="1" hangingPunct="1">
              <a:defRPr/>
            </a:pPr>
            <a:r>
              <a:rPr lang="ja-JP" altLang="en-US" dirty="0">
                <a:solidFill>
                  <a:schemeClr val="tx1"/>
                </a:solidFill>
                <a:latin typeface="ＭＳ Ｐ明朝" pitchFamily="18" charset="-128"/>
              </a:rPr>
              <a:t>今回は資料１，資料２を参考にしてください。</a:t>
            </a:r>
          </a:p>
          <a:p>
            <a:pPr defTabSz="914326" eaLnBrk="1" hangingPunct="1">
              <a:defRPr/>
            </a:pPr>
            <a:endParaRPr lang="ja-JP" altLang="en-US" dirty="0">
              <a:latin typeface="ＭＳ Ｐ明朝" pitchFamily="18" charset="-128"/>
            </a:endParaRPr>
          </a:p>
          <a:p>
            <a:pPr defTabSz="914326" eaLnBrk="1" hangingPunct="1">
              <a:defRPr/>
            </a:pPr>
            <a:r>
              <a:rPr lang="ja-JP" altLang="en-US" dirty="0">
                <a:latin typeface="ＭＳ Ｐ明朝" pitchFamily="18" charset="-128"/>
              </a:rPr>
              <a:t>この２つを出発点とすることで，経験やカンだけでなく，「この課題に対応するためにこの事業を行おう。」「こういう実態があるからこれが一番よい方法だろう。」という客観的な分析に基づいたプログラムとなります。</a:t>
            </a:r>
          </a:p>
          <a:p>
            <a:pPr eaLnBrk="1" hangingPunct="1"/>
            <a:endParaRPr lang="en-US" altLang="ja-JP" dirty="0"/>
          </a:p>
          <a:p>
            <a:pPr eaLnBrk="1" hangingPunct="1"/>
            <a:r>
              <a:rPr lang="ja-JP" altLang="en-US" dirty="0"/>
              <a:t>資料等を参考に「個人の要望」と「社会の要請」を，それぞれ３つ，挙げていきましょう。</a:t>
            </a:r>
            <a:endParaRPr lang="en-US" altLang="ja-JP" dirty="0"/>
          </a:p>
          <a:p>
            <a:pPr eaLnBrk="1" hangingPunct="1"/>
            <a:r>
              <a:rPr lang="ja-JP" altLang="en-US" dirty="0"/>
              <a:t>　</a:t>
            </a: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4</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それでは早速考えてみましょう。</a:t>
            </a:r>
          </a:p>
          <a:p>
            <a:pPr eaLnBrk="1" hangingPunct="1"/>
            <a:r>
              <a:rPr lang="ja-JP" altLang="en-US" dirty="0"/>
              <a:t>ここでは，例を示していますので参考にしながら具体的に考えてみましょう。</a:t>
            </a:r>
          </a:p>
          <a:p>
            <a:pPr eaLnBrk="1" hangingPunct="1"/>
            <a:r>
              <a:rPr lang="ja-JP" altLang="en-US" dirty="0"/>
              <a:t>まず「個人の要望」についてです。</a:t>
            </a:r>
          </a:p>
          <a:p>
            <a:pPr eaLnBrk="1" hangingPunct="1"/>
            <a:endParaRPr lang="ja-JP" altLang="en-US" dirty="0"/>
          </a:p>
          <a:p>
            <a:pPr eaLnBrk="1" hangingPunct="1"/>
            <a:r>
              <a:rPr lang="ja-JP" altLang="en-US" dirty="0"/>
              <a:t>皆さんが普段，生活されている中で，やってみたいこと，好きなこと</a:t>
            </a:r>
          </a:p>
          <a:p>
            <a:pPr eaLnBrk="1" hangingPunct="1"/>
            <a:r>
              <a:rPr lang="ja-JP" altLang="en-US" dirty="0"/>
              <a:t>また，公民館等に来られる地域の方々との何気ない会話の中で感じられることや楽しんでもらえそうなことなど</a:t>
            </a:r>
          </a:p>
          <a:p>
            <a:pPr eaLnBrk="1" hangingPunct="1"/>
            <a:r>
              <a:rPr lang="ja-JP" altLang="en-US" dirty="0"/>
              <a:t>それぞれのテーマに沿った内容を３つ挙げてみてください。</a:t>
            </a:r>
          </a:p>
          <a:p>
            <a:pPr eaLnBrk="1" hangingPunct="1"/>
            <a:endParaRPr lang="ja-JP" altLang="en-US" dirty="0"/>
          </a:p>
          <a:p>
            <a:pPr eaLnBrk="1" hangingPunct="1"/>
            <a:r>
              <a:rPr lang="ja-JP" altLang="en-US" dirty="0"/>
              <a:t>また，テーマごとの資料も参考にしてみてください。</a:t>
            </a:r>
          </a:p>
          <a:p>
            <a:pPr eaLnBrk="1" hangingPunct="1"/>
            <a:endParaRPr lang="en-US" altLang="ja-JP" dirty="0"/>
          </a:p>
          <a:p>
            <a:pPr eaLnBrk="1" hangingPunct="1"/>
            <a:r>
              <a:rPr lang="ja-JP" altLang="en-US" dirty="0"/>
              <a:t>　</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5</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続いて「社会の要請」についてです。</a:t>
            </a:r>
          </a:p>
          <a:p>
            <a:pPr eaLnBrk="1" hangingPunct="1"/>
            <a:r>
              <a:rPr lang="ja-JP" altLang="en-US" dirty="0"/>
              <a:t>資料</a:t>
            </a:r>
            <a:r>
              <a:rPr lang="en-US" altLang="ja-JP" dirty="0"/>
              <a:t>1</a:t>
            </a:r>
            <a:r>
              <a:rPr lang="ja-JP" altLang="en-US" dirty="0"/>
              <a:t>と</a:t>
            </a:r>
            <a:r>
              <a:rPr lang="en-US" altLang="ja-JP" dirty="0"/>
              <a:t>2</a:t>
            </a:r>
            <a:r>
              <a:rPr lang="ja-JP" altLang="en-US" dirty="0"/>
              <a:t>にある「</a:t>
            </a:r>
            <a:r>
              <a:rPr lang="ja-JP" altLang="en-US" dirty="0" err="1"/>
              <a:t>ぱれっと</a:t>
            </a:r>
            <a:r>
              <a:rPr lang="ja-JP" altLang="en-US" dirty="0"/>
              <a:t>市長期総合計画」，「ぱれっと市生涯学習推進計画」から読み取ってみましょう。</a:t>
            </a:r>
          </a:p>
          <a:p>
            <a:pPr eaLnBrk="1" hangingPunct="1"/>
            <a:endParaRPr lang="ja-JP" altLang="en-US" dirty="0"/>
          </a:p>
          <a:p>
            <a:pPr eaLnBrk="1" hangingPunct="1"/>
            <a:r>
              <a:rPr lang="ja-JP" altLang="en-US" dirty="0"/>
              <a:t>この計画の中から，皆さんが選んだテーマ「青少年教育」，「家庭教育支援」，「高齢者教育」のキーワードを見つけ，</a:t>
            </a:r>
          </a:p>
          <a:p>
            <a:pPr eaLnBrk="1" hangingPunct="1"/>
            <a:r>
              <a:rPr lang="ja-JP" altLang="en-US" dirty="0"/>
              <a:t>このテーマに沿った現状や課題，それに応じた具体的施策などを読み解いてみましょう。</a:t>
            </a:r>
          </a:p>
          <a:p>
            <a:pPr eaLnBrk="1" hangingPunct="1"/>
            <a:r>
              <a:rPr lang="ja-JP" altLang="en-US" dirty="0"/>
              <a:t>参考になる事項がたくさん記載されています。</a:t>
            </a:r>
          </a:p>
          <a:p>
            <a:pPr eaLnBrk="1" hangingPunct="1"/>
            <a:endParaRPr lang="ja-JP" altLang="en-US" dirty="0"/>
          </a:p>
          <a:p>
            <a:pPr eaLnBrk="1" hangingPunct="1"/>
            <a:r>
              <a:rPr lang="ja-JP" altLang="en-US" dirty="0" err="1"/>
              <a:t>ぱれっと</a:t>
            </a:r>
            <a:r>
              <a:rPr lang="ja-JP" altLang="en-US" dirty="0"/>
              <a:t>市が，何を課題としてとらえ，目指すべく姿として，どんな施策を計画しているかを読み取ってみてください。</a:t>
            </a:r>
          </a:p>
          <a:p>
            <a:pPr eaLnBrk="1" hangingPunct="1"/>
            <a:endParaRPr lang="ja-JP" altLang="en-US" dirty="0"/>
          </a:p>
          <a:p>
            <a:pPr eaLnBrk="1" hangingPunct="1"/>
            <a:r>
              <a:rPr lang="ja-JP" altLang="en-US" dirty="0"/>
              <a:t>ここで挙げている例は，ごくごくわずかです。</a:t>
            </a:r>
          </a:p>
          <a:p>
            <a:pPr eaLnBrk="1" hangingPunct="1"/>
            <a:r>
              <a:rPr lang="ja-JP" altLang="en-US" dirty="0"/>
              <a:t>皆さんは，３つ挙げて，当日の研修に臨みましょう。</a:t>
            </a:r>
          </a:p>
          <a:p>
            <a:pPr eaLnBrk="1" hangingPunct="1"/>
            <a:endParaRPr lang="ja-JP" altLang="en-US" dirty="0"/>
          </a:p>
          <a:p>
            <a:pPr eaLnBrk="1" hangingPunct="1"/>
            <a:r>
              <a:rPr lang="ja-JP" altLang="en-US" dirty="0"/>
              <a:t>これで終わります。</a:t>
            </a:r>
          </a:p>
          <a:p>
            <a:pPr eaLnBrk="1" hangingPunct="1"/>
            <a:r>
              <a:rPr lang="ja-JP" altLang="en-US" dirty="0"/>
              <a:t>お疲れ様でした。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7C80BBA7-0BF5-4B9A-AC66-7B6735BC7EB4}" type="slidenum">
              <a:rPr lang="en-US" altLang="ja-JP" smtClean="0">
                <a:ea typeface="ＭＳ Ｐゴシック" charset="-128"/>
              </a:rPr>
              <a:pPr eaLnBrk="1" hangingPunct="1">
                <a:spcBef>
                  <a:spcPct val="0"/>
                </a:spcBef>
              </a:pPr>
              <a:t>6</a:t>
            </a:fld>
            <a:endParaRPr lang="en-US" altLang="ja-JP">
              <a:ea typeface="ＭＳ Ｐゴシック"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9E22C4-873C-4AE2-9530-CAA4AC7BE11F}" type="slidenum">
              <a:rPr lang="en-US" altLang="ja-JP"/>
              <a:pPr>
                <a:defRPr/>
              </a:pPr>
              <a:t>‹#›</a:t>
            </a:fld>
            <a:endParaRPr lang="en-US" altLang="ja-JP"/>
          </a:p>
        </p:txBody>
      </p:sp>
    </p:spTree>
    <p:extLst>
      <p:ext uri="{BB962C8B-B14F-4D97-AF65-F5344CB8AC3E}">
        <p14:creationId xmlns:p14="http://schemas.microsoft.com/office/powerpoint/2010/main" val="335739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E5460A-56FB-4908-A690-8D8EF77436D1}" type="slidenum">
              <a:rPr lang="en-US" altLang="ja-JP"/>
              <a:pPr>
                <a:defRPr/>
              </a:pPr>
              <a:t>‹#›</a:t>
            </a:fld>
            <a:endParaRPr lang="en-US" altLang="ja-JP"/>
          </a:p>
        </p:txBody>
      </p:sp>
    </p:spTree>
    <p:extLst>
      <p:ext uri="{BB962C8B-B14F-4D97-AF65-F5344CB8AC3E}">
        <p14:creationId xmlns:p14="http://schemas.microsoft.com/office/powerpoint/2010/main" val="163535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7EA110-CD87-4B37-99D9-4E7D6E5D56D9}" type="slidenum">
              <a:rPr lang="en-US" altLang="ja-JP"/>
              <a:pPr>
                <a:defRPr/>
              </a:pPr>
              <a:t>‹#›</a:t>
            </a:fld>
            <a:endParaRPr lang="en-US" altLang="ja-JP"/>
          </a:p>
        </p:txBody>
      </p:sp>
    </p:spTree>
    <p:extLst>
      <p:ext uri="{BB962C8B-B14F-4D97-AF65-F5344CB8AC3E}">
        <p14:creationId xmlns:p14="http://schemas.microsoft.com/office/powerpoint/2010/main" val="273632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FEC6D5E-B015-481D-A427-BB7B062887AE}" type="slidenum">
              <a:rPr lang="en-US" altLang="ja-JP"/>
              <a:pPr>
                <a:defRPr/>
              </a:pPr>
              <a:t>‹#›</a:t>
            </a:fld>
            <a:endParaRPr lang="en-US" altLang="ja-JP"/>
          </a:p>
        </p:txBody>
      </p:sp>
    </p:spTree>
    <p:extLst>
      <p:ext uri="{BB962C8B-B14F-4D97-AF65-F5344CB8AC3E}">
        <p14:creationId xmlns:p14="http://schemas.microsoft.com/office/powerpoint/2010/main" val="392514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9C3189-89AE-40A3-A672-B08FBDD412DB}" type="slidenum">
              <a:rPr lang="en-US" altLang="ja-JP"/>
              <a:pPr>
                <a:defRPr/>
              </a:pPr>
              <a:t>‹#›</a:t>
            </a:fld>
            <a:endParaRPr lang="en-US" altLang="ja-JP"/>
          </a:p>
        </p:txBody>
      </p:sp>
    </p:spTree>
    <p:extLst>
      <p:ext uri="{BB962C8B-B14F-4D97-AF65-F5344CB8AC3E}">
        <p14:creationId xmlns:p14="http://schemas.microsoft.com/office/powerpoint/2010/main" val="2370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39ED3F-2B4B-4C07-A073-E50DE6B77361}" type="slidenum">
              <a:rPr lang="en-US" altLang="ja-JP"/>
              <a:pPr>
                <a:defRPr/>
              </a:pPr>
              <a:t>‹#›</a:t>
            </a:fld>
            <a:endParaRPr lang="en-US" altLang="ja-JP"/>
          </a:p>
        </p:txBody>
      </p:sp>
    </p:spTree>
    <p:extLst>
      <p:ext uri="{BB962C8B-B14F-4D97-AF65-F5344CB8AC3E}">
        <p14:creationId xmlns:p14="http://schemas.microsoft.com/office/powerpoint/2010/main" val="4810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E92C5C3-E850-4E27-A80C-A91AB3F24E7A}" type="slidenum">
              <a:rPr lang="en-US" altLang="ja-JP"/>
              <a:pPr>
                <a:defRPr/>
              </a:pPr>
              <a:t>‹#›</a:t>
            </a:fld>
            <a:endParaRPr lang="en-US" altLang="ja-JP"/>
          </a:p>
        </p:txBody>
      </p:sp>
    </p:spTree>
    <p:extLst>
      <p:ext uri="{BB962C8B-B14F-4D97-AF65-F5344CB8AC3E}">
        <p14:creationId xmlns:p14="http://schemas.microsoft.com/office/powerpoint/2010/main" val="2186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A1538ED-2A9C-4FB5-8B71-15CCECC7DD64}" type="slidenum">
              <a:rPr lang="en-US" altLang="ja-JP"/>
              <a:pPr>
                <a:defRPr/>
              </a:pPr>
              <a:t>‹#›</a:t>
            </a:fld>
            <a:endParaRPr lang="en-US" altLang="ja-JP"/>
          </a:p>
        </p:txBody>
      </p:sp>
    </p:spTree>
    <p:extLst>
      <p:ext uri="{BB962C8B-B14F-4D97-AF65-F5344CB8AC3E}">
        <p14:creationId xmlns:p14="http://schemas.microsoft.com/office/powerpoint/2010/main" val="2705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AA5B294-F7DF-4012-8E60-0959855ECDBB}" type="slidenum">
              <a:rPr lang="en-US" altLang="ja-JP"/>
              <a:pPr>
                <a:defRPr/>
              </a:pPr>
              <a:t>‹#›</a:t>
            </a:fld>
            <a:endParaRPr lang="en-US" altLang="ja-JP"/>
          </a:p>
        </p:txBody>
      </p:sp>
    </p:spTree>
    <p:extLst>
      <p:ext uri="{BB962C8B-B14F-4D97-AF65-F5344CB8AC3E}">
        <p14:creationId xmlns:p14="http://schemas.microsoft.com/office/powerpoint/2010/main" val="19315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0F928B-403F-4FA9-98FE-9B7C26C29730}" type="slidenum">
              <a:rPr lang="en-US" altLang="ja-JP"/>
              <a:pPr>
                <a:defRPr/>
              </a:pPr>
              <a:t>‹#›</a:t>
            </a:fld>
            <a:endParaRPr lang="en-US" altLang="ja-JP"/>
          </a:p>
        </p:txBody>
      </p:sp>
    </p:spTree>
    <p:extLst>
      <p:ext uri="{BB962C8B-B14F-4D97-AF65-F5344CB8AC3E}">
        <p14:creationId xmlns:p14="http://schemas.microsoft.com/office/powerpoint/2010/main" val="182072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3BB0D9F-E4A1-47D2-90E2-DEDF8C34C7D2}" type="slidenum">
              <a:rPr lang="en-US" altLang="ja-JP"/>
              <a:pPr>
                <a:defRPr/>
              </a:pPr>
              <a:t>‹#›</a:t>
            </a:fld>
            <a:endParaRPr lang="en-US" altLang="ja-JP"/>
          </a:p>
        </p:txBody>
      </p:sp>
    </p:spTree>
    <p:extLst>
      <p:ext uri="{BB962C8B-B14F-4D97-AF65-F5344CB8AC3E}">
        <p14:creationId xmlns:p14="http://schemas.microsoft.com/office/powerpoint/2010/main" val="131529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4E2BF7B-94D0-4699-8658-DB0B286088D8}" type="slidenum">
              <a:rPr lang="en-US" altLang="ja-JP"/>
              <a:pPr>
                <a:defRPr/>
              </a:pPr>
              <a:t>‹#›</a:t>
            </a:fld>
            <a:endParaRPr lang="en-US" altLang="ja-JP"/>
          </a:p>
        </p:txBody>
      </p:sp>
    </p:spTree>
    <p:extLst>
      <p:ext uri="{BB962C8B-B14F-4D97-AF65-F5344CB8AC3E}">
        <p14:creationId xmlns:p14="http://schemas.microsoft.com/office/powerpoint/2010/main" val="214117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215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215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710FE1E8-4A26-4979-AB3C-759212314CE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pref.hiroshima.lg.jp/site/center/sien-jissenn-jigyou20tsukurikat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9"/>
          <p:cNvSpPr>
            <a:spLocks noChangeAspect="1" noChangeArrowheads="1"/>
          </p:cNvSpPr>
          <p:nvPr/>
        </p:nvSpPr>
        <p:spPr bwMode="auto">
          <a:xfrm>
            <a:off x="273050" y="1903413"/>
            <a:ext cx="1995488" cy="1954212"/>
          </a:xfrm>
          <a:prstGeom prst="flowChartConnector">
            <a:avLst/>
          </a:prstGeom>
          <a:solidFill>
            <a:srgbClr val="FF99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051" name="AutoShape 8"/>
          <p:cNvSpPr>
            <a:spLocks noChangeArrowheads="1"/>
          </p:cNvSpPr>
          <p:nvPr/>
        </p:nvSpPr>
        <p:spPr bwMode="auto">
          <a:xfrm>
            <a:off x="539750" y="3284538"/>
            <a:ext cx="8401050" cy="142875"/>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052" name="Rectangle 10"/>
          <p:cNvSpPr>
            <a:spLocks noChangeArrowheads="1"/>
          </p:cNvSpPr>
          <p:nvPr/>
        </p:nvSpPr>
        <p:spPr bwMode="auto">
          <a:xfrm>
            <a:off x="307682" y="3857625"/>
            <a:ext cx="8547422"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dist" eaLnBrk="1" hangingPunct="1">
              <a:buFontTx/>
              <a:buNone/>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ねらい：</a:t>
            </a:r>
            <a:r>
              <a:rPr lang="ja-JP" altLang="en-US" sz="2800" b="1"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ぱれっと</a:t>
            </a:r>
            <a:r>
              <a:rPr lang="ja-JP" altLang="en-US" sz="28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市の「長期総合計画」と「生涯　</a:t>
            </a:r>
            <a:endParaRPr lang="en-US" altLang="ja-JP" sz="28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dist" eaLnBrk="1" hangingPunct="1">
              <a:buFontTx/>
              <a:buNone/>
            </a:pPr>
            <a:r>
              <a:rPr lang="ja-JP" altLang="en-US" sz="28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学習推進計画」</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等から，</a:t>
            </a:r>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の要望」</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Tx/>
              <a:buNone/>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「社会の要請」</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を読み取る</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55" name="Rectangle 10"/>
          <p:cNvSpPr>
            <a:spLocks noChangeArrowheads="1"/>
          </p:cNvSpPr>
          <p:nvPr/>
        </p:nvSpPr>
        <p:spPr bwMode="auto">
          <a:xfrm>
            <a:off x="491232" y="1772816"/>
            <a:ext cx="8401248" cy="138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150000"/>
              </a:lnSpc>
              <a:spcBef>
                <a:spcPct val="0"/>
              </a:spcBef>
              <a:buFontTx/>
              <a:buNone/>
            </a:pPr>
            <a:r>
              <a:rPr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事前学習③</a:t>
            </a:r>
            <a:endParaRPr lang="en-US" altLang="ja-JP" sz="3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50000"/>
              </a:lnSpc>
              <a:spcBef>
                <a:spcPct val="0"/>
              </a:spcBef>
              <a:buFontTx/>
              <a:buNone/>
            </a:pPr>
            <a:r>
              <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プログラム「シートＡ」の検討</a:t>
            </a:r>
            <a:endParaRPr lang="en-US" altLang="ja-JP"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7"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10" y="5487753"/>
            <a:ext cx="1223962" cy="11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70526_004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3672" y="5876924"/>
            <a:ext cx="487363" cy="487363"/>
          </a:xfrm>
          <a:prstGeom prst="rect">
            <a:avLst/>
          </a:prstGeom>
        </p:spPr>
      </p:pic>
      <p:sp>
        <p:nvSpPr>
          <p:cNvPr id="10" name="Rectangle 4"/>
          <p:cNvSpPr>
            <a:spLocks noChangeArrowheads="1"/>
          </p:cNvSpPr>
          <p:nvPr/>
        </p:nvSpPr>
        <p:spPr bwMode="auto">
          <a:xfrm>
            <a:off x="-6350" y="0"/>
            <a:ext cx="9196388" cy="401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r" eaLnBrk="1" hangingPunct="1">
              <a:lnSpc>
                <a:spcPct val="90000"/>
              </a:lnSpc>
              <a:buFont typeface="Arial" charset="0"/>
              <a:buNone/>
            </a:pPr>
            <a:r>
              <a:rPr lang="ja-JP" altLang="en-US" dirty="0">
                <a:solidFill>
                  <a:schemeClr val="bg1"/>
                </a:solidFill>
                <a:latin typeface="HGP創英角ｺﾞｼｯｸUB" charset="-128"/>
                <a:ea typeface="HGP創英角ｺﾞｼｯｸUB" charset="-128"/>
              </a:rPr>
              <a:t>　　　　　　　　　　　　　　　　　　　　　　　　　　　　　　　　　　</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学習プログラム研修　事前学習③</a:t>
            </a:r>
            <a:r>
              <a:rPr lang="ja-JP" altLang="en-US" dirty="0" smtClean="0">
                <a:solidFill>
                  <a:schemeClr val="bg1"/>
                </a:solidFill>
                <a:latin typeface="HGP創英角ｺﾞｼｯｸUB" charset="-128"/>
                <a:ea typeface="HGP創英角ｺﾞｼｯｸUB" charset="-128"/>
              </a:rPr>
              <a:t>　</a:t>
            </a:r>
            <a:endParaRPr lang="en-US" altLang="ja-JP" dirty="0">
              <a:solidFill>
                <a:schemeClr val="bg1"/>
              </a:solidFill>
              <a:latin typeface="HGP創英角ｺﾞｼｯｸUB" charset="-128"/>
              <a:ea typeface="HGP創英角ｺﾞｼｯｸUB" charset="-128"/>
            </a:endParaRPr>
          </a:p>
        </p:txBody>
      </p:sp>
      <p:sp>
        <p:nvSpPr>
          <p:cNvPr id="11" name="テキスト ボックス 10"/>
          <p:cNvSpPr txBox="1">
            <a:spLocks noChangeArrowheads="1"/>
          </p:cNvSpPr>
          <p:nvPr/>
        </p:nvSpPr>
        <p:spPr bwMode="auto">
          <a:xfrm>
            <a:off x="179710" y="538833"/>
            <a:ext cx="799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令和元年度</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生涯学習振興・社会教育関係職員等</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研修「学習</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プログラム</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研修」</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a:spLocks noChangeArrowheads="1"/>
          </p:cNvSpPr>
          <p:nvPr/>
        </p:nvSpPr>
        <p:spPr bwMode="auto">
          <a:xfrm>
            <a:off x="5383009" y="5606830"/>
            <a:ext cx="3454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広島県立生涯学習</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 name="角丸四角形 1"/>
          <p:cNvSpPr/>
          <p:nvPr/>
        </p:nvSpPr>
        <p:spPr bwMode="auto">
          <a:xfrm>
            <a:off x="467544" y="908165"/>
            <a:ext cx="8152750" cy="762000"/>
          </a:xfrm>
          <a:prstGeom prst="roundRect">
            <a:avLst/>
          </a:prstGeom>
          <a:solidFill>
            <a:srgbClr val="FFFF66"/>
          </a:solidFill>
          <a:ln w="28575" cap="flat" cmpd="sng" algn="ctr">
            <a:solidFill>
              <a:srgbClr val="0000FF"/>
            </a:solidFill>
            <a:prstDash val="solid"/>
            <a:round/>
            <a:headEnd type="none" w="med" len="med"/>
            <a:tailEnd type="none" w="med" len="med"/>
          </a:ln>
          <a:effectLst/>
        </p:spPr>
        <p:txBody>
          <a:bodyPr vert="horz" wrap="square" lIns="91440" tIns="108000" rIns="72000" bIns="360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○「シート</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A</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」については，研修当日に作成する時間を設けています。</a:t>
            </a:r>
            <a:endParaRPr kumimoji="1" lang="en-US" altLang="ja-JP" sz="20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strike="noStrike" cap="none" normalizeH="0" baseline="0" dirty="0" smtClean="0">
                <a:ln>
                  <a:noFill/>
                </a:ln>
                <a:solidFill>
                  <a:srgbClr val="FF0000"/>
                </a:solidFill>
                <a:effectLst/>
                <a:latin typeface="Arial" charset="0"/>
                <a:ea typeface="ＭＳ Ｐゴシック" pitchFamily="50" charset="-128"/>
              </a:rPr>
              <a:t>○</a:t>
            </a:r>
            <a:r>
              <a:rPr kumimoji="1" lang="ja-JP" altLang="en-US" sz="2000" b="1" i="0" u="sng" strike="noStrike" cap="none" normalizeH="0" baseline="0" dirty="0" smtClean="0">
                <a:ln>
                  <a:noFill/>
                </a:ln>
                <a:solidFill>
                  <a:srgbClr val="FF0000"/>
                </a:solidFill>
                <a:effectLst/>
                <a:latin typeface="Arial" charset="0"/>
                <a:ea typeface="ＭＳ Ｐゴシック" pitchFamily="50" charset="-128"/>
              </a:rPr>
              <a:t>お時間に余裕</a:t>
            </a:r>
            <a:r>
              <a:rPr kumimoji="1" lang="ja-JP" altLang="en-US" sz="2000" b="1" i="0" u="sng" strike="noStrike" cap="none" normalizeH="0" baseline="0" smtClean="0">
                <a:ln>
                  <a:noFill/>
                </a:ln>
                <a:solidFill>
                  <a:srgbClr val="FF0000"/>
                </a:solidFill>
                <a:effectLst/>
                <a:latin typeface="Arial" charset="0"/>
                <a:ea typeface="ＭＳ Ｐゴシック" pitchFamily="50" charset="-128"/>
              </a:rPr>
              <a:t>が</a:t>
            </a:r>
            <a:r>
              <a:rPr kumimoji="1" lang="ja-JP" altLang="en-US" sz="2000" b="1" i="0" u="sng" strike="noStrike" cap="none" normalizeH="0" baseline="0" smtClean="0">
                <a:ln>
                  <a:noFill/>
                </a:ln>
                <a:solidFill>
                  <a:srgbClr val="FF0000"/>
                </a:solidFill>
                <a:effectLst/>
                <a:latin typeface="Arial" charset="0"/>
                <a:ea typeface="ＭＳ Ｐゴシック" pitchFamily="50" charset="-128"/>
              </a:rPr>
              <a:t>あれば，書ける</a:t>
            </a:r>
            <a:r>
              <a:rPr kumimoji="1" lang="ja-JP" altLang="en-US" sz="2000" b="1" i="0" u="sng" strike="noStrike" cap="none" normalizeH="0" baseline="0" dirty="0" smtClean="0">
                <a:ln>
                  <a:noFill/>
                </a:ln>
                <a:solidFill>
                  <a:srgbClr val="FF0000"/>
                </a:solidFill>
                <a:effectLst/>
                <a:latin typeface="Arial" charset="0"/>
                <a:ea typeface="ＭＳ Ｐゴシック" pitchFamily="50" charset="-128"/>
              </a:rPr>
              <a:t>ところまで書いて当日持参してください。</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6829">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7" y="5880630"/>
            <a:ext cx="122396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コンテンツ プレースホルダー 2"/>
          <p:cNvSpPr txBox="1">
            <a:spLocks/>
          </p:cNvSpPr>
          <p:nvPr/>
        </p:nvSpPr>
        <p:spPr>
          <a:xfrm>
            <a:off x="421219" y="1402178"/>
            <a:ext cx="8543269" cy="450693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b="1" kern="0" dirty="0" smtClean="0">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en-US" b="1" kern="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b="1" kern="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事前</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アンケートをもとに決定</a:t>
            </a:r>
          </a:p>
          <a:p>
            <a:pPr marL="0" indent="0">
              <a:lnSpc>
                <a:spcPct val="150000"/>
              </a:lnSpc>
              <a:buNone/>
            </a:pPr>
            <a:r>
              <a:rPr lang="ja-JP" altLang="en-US" b="1" kern="0" dirty="0" smtClean="0">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b="1" kern="0" dirty="0">
                <a:latin typeface="メイリオ" panose="020B0604030504040204" pitchFamily="50" charset="-128"/>
                <a:ea typeface="メイリオ" panose="020B0604030504040204" pitchFamily="50" charset="-128"/>
                <a:cs typeface="メイリオ" panose="020B0604030504040204" pitchFamily="50" charset="-128"/>
              </a:rPr>
              <a:t>の概要</a:t>
            </a:r>
            <a:endParaRPr lang="en-US" altLang="ja-JP" b="1" kern="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Tx/>
              <a:buNone/>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800" b="1" kern="0"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Ａ</a:t>
            </a:r>
            <a:r>
              <a:rPr lang="ja-JP" altLang="ja-JP" sz="2800" b="1"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：少子高齢化が進む中山間地域</a:t>
            </a:r>
            <a:endParaRPr lang="en-US" altLang="ja-JP" sz="2800" b="1"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Tx/>
              <a:buNone/>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800" b="1" kern="0"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Ｂ</a:t>
            </a:r>
            <a:r>
              <a:rPr lang="ja-JP" altLang="ja-JP" sz="2800" b="1"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：新しい住宅団地（ニュータウン）</a:t>
            </a:r>
            <a:endParaRPr lang="ja-JP" altLang="en-US" sz="2800" b="1"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0" dirty="0">
                <a:latin typeface="メイリオ" panose="020B0604030504040204" pitchFamily="50" charset="-128"/>
                <a:ea typeface="メイリオ" panose="020B0604030504040204" pitchFamily="50" charset="-128"/>
                <a:cs typeface="メイリオ" panose="020B0604030504040204" pitchFamily="50" charset="-128"/>
              </a:rPr>
              <a:t>地元出身の旧住民と，引っ越してきた新住民とが混在している地域）</a:t>
            </a:r>
            <a:r>
              <a:rPr lang="en-US" altLang="ja-JP" sz="1600" b="1" kern="0" dirty="0">
                <a:latin typeface="メイリオ" panose="020B0604030504040204" pitchFamily="50" charset="-128"/>
                <a:ea typeface="メイリオ" panose="020B0604030504040204" pitchFamily="50" charset="-128"/>
                <a:cs typeface="メイリオ" panose="020B0604030504040204" pitchFamily="50" charset="-128"/>
              </a:rPr>
              <a:t> </a:t>
            </a:r>
          </a:p>
          <a:p>
            <a:pPr marL="0" indent="0">
              <a:lnSpc>
                <a:spcPct val="150000"/>
              </a:lnSpc>
              <a:buFontTx/>
              <a:buNone/>
            </a:pPr>
            <a:r>
              <a:rPr lang="en-US" altLang="ja-JP"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800" b="1" kern="0"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Ｃ</a:t>
            </a:r>
            <a:r>
              <a:rPr lang="ja-JP" altLang="ja-JP" sz="2800" b="1"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：地域のつながりが希薄化する都市地域</a:t>
            </a:r>
          </a:p>
        </p:txBody>
      </p:sp>
      <p:grpSp>
        <p:nvGrpSpPr>
          <p:cNvPr id="14" name="グループ化 13"/>
          <p:cNvGrpSpPr/>
          <p:nvPr/>
        </p:nvGrpSpPr>
        <p:grpSpPr>
          <a:xfrm>
            <a:off x="212031" y="3655645"/>
            <a:ext cx="952573" cy="2451997"/>
            <a:chOff x="-95691" y="4338972"/>
            <a:chExt cx="952573" cy="1364952"/>
          </a:xfrm>
        </p:grpSpPr>
        <p:sp>
          <p:nvSpPr>
            <p:cNvPr id="15" name="左中かっこ 14"/>
            <p:cNvSpPr/>
            <p:nvPr/>
          </p:nvSpPr>
          <p:spPr bwMode="auto">
            <a:xfrm>
              <a:off x="568850" y="4338972"/>
              <a:ext cx="288032" cy="1364952"/>
            </a:xfrm>
            <a:prstGeom prst="leftBrac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6" name="テキスト ボックス 15"/>
            <p:cNvSpPr txBox="1"/>
            <p:nvPr/>
          </p:nvSpPr>
          <p:spPr>
            <a:xfrm>
              <a:off x="-95691" y="4434618"/>
              <a:ext cx="615553" cy="1181151"/>
            </a:xfrm>
            <a:prstGeom prst="rect">
              <a:avLst/>
            </a:prstGeom>
            <a:noFill/>
          </p:spPr>
          <p:txBody>
            <a:bodyPr vert="eaVert" wrap="square" rtlCol="0">
              <a:spAutoFit/>
            </a:bodyPr>
            <a:lstStyle/>
            <a:p>
              <a:r>
                <a:rPr kumimoji="1" lang="ja-JP" altLang="en-US" dirty="0"/>
                <a:t>　</a:t>
              </a:r>
              <a:r>
                <a:rPr kumimoji="1" lang="ja-JP" altLang="en-US" sz="2800" b="1" dirty="0" err="1">
                  <a:latin typeface="メイリオ" panose="020B0604030504040204" pitchFamily="50" charset="-128"/>
                  <a:ea typeface="メイリオ" panose="020B0604030504040204" pitchFamily="50" charset="-128"/>
                  <a:cs typeface="メイリオ" panose="020B0604030504040204" pitchFamily="50" charset="-128"/>
                </a:rPr>
                <a:t>ぱれっと</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市</a:t>
              </a:r>
            </a:p>
          </p:txBody>
        </p:sp>
      </p:grpSp>
      <p:sp>
        <p:nvSpPr>
          <p:cNvPr id="2" name="角丸四角形吹き出し 1"/>
          <p:cNvSpPr/>
          <p:nvPr/>
        </p:nvSpPr>
        <p:spPr bwMode="auto">
          <a:xfrm>
            <a:off x="3381364" y="2610568"/>
            <a:ext cx="5414240" cy="775453"/>
          </a:xfrm>
          <a:prstGeom prst="wedgeRoundRectCallout">
            <a:avLst>
              <a:gd name="adj1" fmla="val -63858"/>
              <a:gd name="adj2" fmla="val -23587"/>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市の概要については，今回は</a:t>
            </a:r>
            <a:r>
              <a:rPr lang="ja-JP" altLang="en-US" dirty="0" smtClean="0">
                <a:ea typeface="ＭＳ Ｐゴシック" pitchFamily="50" charset="-128"/>
              </a:rPr>
              <a:t>，</a:t>
            </a:r>
            <a:r>
              <a:rPr lang="ja-JP" altLang="en-US" sz="2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空白</a:t>
            </a:r>
            <a:r>
              <a:rPr lang="ja-JP" altLang="en-US"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まま</a:t>
            </a:r>
            <a:r>
              <a:rPr lang="ja-JP" altLang="en-US" dirty="0" smtClean="0">
                <a:ea typeface="ＭＳ Ｐゴシック" pitchFamily="50" charset="-128"/>
              </a:rPr>
              <a:t>と</a:t>
            </a:r>
            <a:r>
              <a:rPr lang="ja-JP" altLang="en-US" dirty="0">
                <a:ea typeface="ＭＳ Ｐゴシック" pitchFamily="50" charset="-128"/>
              </a:rPr>
              <a:t>して</a:t>
            </a:r>
            <a:r>
              <a:rPr lang="ja-JP" altLang="en-US" dirty="0" smtClean="0">
                <a:ea typeface="ＭＳ Ｐゴシック" pitchFamily="50" charset="-128"/>
              </a:rPr>
              <a:t>ください。</a:t>
            </a:r>
            <a:r>
              <a:rPr lang="ja-JP" altLang="en-US" dirty="0">
                <a:ea typeface="ＭＳ Ｐゴシック" pitchFamily="50" charset="-128"/>
              </a:rPr>
              <a:t>　</a:t>
            </a:r>
            <a:r>
              <a:rPr lang="ja-JP" altLang="en-US" u="wavyHeavy" dirty="0">
                <a:uFill>
                  <a:solidFill>
                    <a:srgbClr val="FF0000"/>
                  </a:solidFill>
                </a:uFill>
                <a:ea typeface="ＭＳ Ｐゴシック" pitchFamily="50" charset="-128"/>
              </a:rPr>
              <a:t>研修当日に，グループで</a:t>
            </a:r>
            <a:r>
              <a:rPr lang="ja-JP" altLang="en-US" u="wavyHeavy" dirty="0" smtClean="0">
                <a:uFill>
                  <a:solidFill>
                    <a:srgbClr val="FF0000"/>
                  </a:solidFill>
                </a:uFill>
                <a:ea typeface="ＭＳ Ｐゴシック" pitchFamily="50" charset="-128"/>
              </a:rPr>
              <a:t>決定</a:t>
            </a:r>
            <a:r>
              <a:rPr lang="ja-JP" altLang="en-US" dirty="0" smtClean="0">
                <a:ea typeface="ＭＳ Ｐゴシック" pitchFamily="50" charset="-128"/>
              </a:rPr>
              <a:t>します</a:t>
            </a:r>
            <a:r>
              <a:rPr lang="ja-JP" altLang="en-US" dirty="0">
                <a:ea typeface="ＭＳ Ｐゴシック" pitchFamily="50" charset="-128"/>
              </a:rPr>
              <a:t>。</a:t>
            </a: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pic>
        <p:nvPicPr>
          <p:cNvPr id="3" name="170526_00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32674" y="6107641"/>
            <a:ext cx="487363" cy="487363"/>
          </a:xfrm>
          <a:prstGeom prst="rect">
            <a:avLst/>
          </a:prstGeom>
        </p:spPr>
      </p:pic>
      <p:sp>
        <p:nvSpPr>
          <p:cNvPr id="11" name="Rectangle 4"/>
          <p:cNvSpPr>
            <a:spLocks noChangeArrowheads="1"/>
          </p:cNvSpPr>
          <p:nvPr/>
        </p:nvSpPr>
        <p:spPr bwMode="auto">
          <a:xfrm>
            <a:off x="0" y="3096"/>
            <a:ext cx="9144000" cy="1079500"/>
          </a:xfrm>
          <a:prstGeom prst="rect">
            <a:avLst/>
          </a:prstGeom>
          <a:solidFill>
            <a:srgbClr val="0000FF"/>
          </a:solidFill>
          <a:ln w="9525">
            <a:solidFill>
              <a:srgbClr val="000000"/>
            </a:solidFill>
            <a:miter lim="800000"/>
            <a:headEnd/>
            <a:tailEnd/>
          </a:ln>
          <a:extLst/>
        </p:spPr>
        <p:txBody>
          <a:bodyPr wrap="none" tIns="180000"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ctr" eaLnBrk="1" hangingPunct="1">
              <a:lnSpc>
                <a:spcPct val="90000"/>
              </a:lnSpc>
              <a:buFont typeface="Arial" charset="0"/>
              <a:buNone/>
            </a:pPr>
            <a:r>
              <a:rPr lang="ja-JP" altLang="en-US"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　テーマについて決定する。</a:t>
            </a:r>
            <a:endParaRPr lang="en-US" altLang="ja-JP" sz="4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bwMode="auto">
          <a:xfrm>
            <a:off x="2771800" y="1402178"/>
            <a:ext cx="1769991" cy="504056"/>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324000" rIns="9144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青少年</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教育</a:t>
            </a:r>
            <a:endParaRPr kumimoji="1" lang="ja-JP" altLang="en-US" sz="2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bwMode="auto">
          <a:xfrm>
            <a:off x="4708970" y="1402178"/>
            <a:ext cx="2144810" cy="504056"/>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324000" rIns="9144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家庭教育支援</a:t>
            </a:r>
          </a:p>
        </p:txBody>
      </p:sp>
      <p:sp>
        <p:nvSpPr>
          <p:cNvPr id="18" name="角丸四角形 17"/>
          <p:cNvSpPr/>
          <p:nvPr/>
        </p:nvSpPr>
        <p:spPr bwMode="auto">
          <a:xfrm>
            <a:off x="7013226" y="1402178"/>
            <a:ext cx="1769991" cy="504056"/>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324000" rIns="91440" bIns="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高齢者教育</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5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9268">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AutoShape 8"/>
          <p:cNvSpPr>
            <a:spLocks noChangeArrowheads="1"/>
          </p:cNvSpPr>
          <p:nvPr/>
        </p:nvSpPr>
        <p:spPr bwMode="auto">
          <a:xfrm>
            <a:off x="395288" y="1994828"/>
            <a:ext cx="3959225" cy="2802324"/>
          </a:xfrm>
          <a:prstGeom prst="roundRect">
            <a:avLst>
              <a:gd name="adj" fmla="val 8969"/>
            </a:avLst>
          </a:prstGeom>
          <a:solidFill>
            <a:srgbClr val="FFFFFF"/>
          </a:solidFill>
          <a:ln w="38100">
            <a:solidFill>
              <a:srgbClr val="FF00FF"/>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kumimoji="0" lang="en-US" altLang="ja-JP" sz="2400" b="1" dirty="0">
              <a:solidFill>
                <a:srgbClr val="0000FF"/>
              </a:solidFill>
            </a:endParaRPr>
          </a:p>
          <a:p>
            <a:pPr algn="ctr" eaLnBrk="1" hangingPunct="1">
              <a:buFontTx/>
              <a:buNone/>
            </a:pPr>
            <a:endParaRPr kumimoji="0"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kumimoji="0"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個々人</a:t>
            </a:r>
            <a:r>
              <a:rPr kumimoji="0"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の主観的ニーズ</a:t>
            </a:r>
          </a:p>
          <a:p>
            <a:pPr algn="ctr" eaLnBrk="1" hangingPunct="1">
              <a:buFontTx/>
              <a:buNone/>
            </a:pPr>
            <a:r>
              <a:rPr kumimoji="0"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調べる方法</a:t>
            </a:r>
            <a:r>
              <a:rPr kumimoji="0"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buFontTx/>
              <a:buNone/>
            </a:pPr>
            <a:r>
              <a:rPr kumimoji="0"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・住民</a:t>
            </a:r>
            <a:r>
              <a:rPr kumimoji="0"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調査</a:t>
            </a:r>
            <a:r>
              <a:rPr kumimoji="0"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（アンケート</a:t>
            </a:r>
            <a:r>
              <a:rPr kumimoji="0"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Tx/>
              <a:buNone/>
            </a:pPr>
            <a:r>
              <a:rPr kumimoji="0"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日常的な住民との交流</a:t>
            </a:r>
          </a:p>
          <a:p>
            <a:pPr algn="ctr">
              <a:spcBef>
                <a:spcPct val="0"/>
              </a:spcBef>
              <a:buFontTx/>
              <a:buNone/>
            </a:pPr>
            <a:r>
              <a:rPr kumimoji="0" lang="ja-JP" altLang="en-US" sz="1800" dirty="0"/>
              <a:t> </a:t>
            </a:r>
          </a:p>
        </p:txBody>
      </p:sp>
      <p:sp>
        <p:nvSpPr>
          <p:cNvPr id="60420" name="Rectangle 2"/>
          <p:cNvSpPr>
            <a:spLocks noGrp="1" noChangeArrowheads="1"/>
          </p:cNvSpPr>
          <p:nvPr>
            <p:ph type="title"/>
          </p:nvPr>
        </p:nvSpPr>
        <p:spPr>
          <a:xfrm>
            <a:off x="706349" y="2276227"/>
            <a:ext cx="3577619" cy="576709"/>
          </a:xfrm>
        </p:spPr>
        <p:txBody>
          <a:bodyPr/>
          <a:lstStyle/>
          <a:p>
            <a:pPr eaLnBrk="1" hangingPunct="1"/>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「個人の要望」</a:t>
            </a:r>
          </a:p>
        </p:txBody>
      </p:sp>
      <p:sp>
        <p:nvSpPr>
          <p:cNvPr id="60424" name="Oval 10"/>
          <p:cNvSpPr>
            <a:spLocks noChangeArrowheads="1"/>
          </p:cNvSpPr>
          <p:nvPr/>
        </p:nvSpPr>
        <p:spPr bwMode="auto">
          <a:xfrm>
            <a:off x="7668344" y="1341016"/>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60425" name="角丸四角形 1"/>
          <p:cNvSpPr>
            <a:spLocks noChangeArrowheads="1"/>
          </p:cNvSpPr>
          <p:nvPr/>
        </p:nvSpPr>
        <p:spPr bwMode="auto">
          <a:xfrm>
            <a:off x="395289" y="4877618"/>
            <a:ext cx="3959224" cy="1863750"/>
          </a:xfrm>
          <a:prstGeom prst="roundRect">
            <a:avLst>
              <a:gd name="adj" fmla="val 817"/>
            </a:avLst>
          </a:prstGeom>
          <a:ln>
            <a:headEnd/>
            <a:tailEnd/>
          </a:ln>
        </p:spPr>
        <p:style>
          <a:lnRef idx="2">
            <a:schemeClr val="accent6"/>
          </a:lnRef>
          <a:fillRef idx="1">
            <a:schemeClr val="lt1"/>
          </a:fillRef>
          <a:effectRef idx="0">
            <a:schemeClr val="accent6"/>
          </a:effectRef>
          <a:fontRef idx="minor">
            <a:schemeClr val="dk1"/>
          </a:fontRef>
        </p:style>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参考</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皆さん自身のニーズ（思い）や日頃の経験</a:t>
            </a:r>
            <a:endParaRPr lang="en-US" altLang="ja-JP"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資料３　</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生涯学習に関する世論調査</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資料４　</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青少年教育に関する資料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資料５　</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家庭教育支援に関する資料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資料６　</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高齢者教育に関する資料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427" name="角丸四角形 2"/>
          <p:cNvSpPr>
            <a:spLocks noChangeArrowheads="1"/>
          </p:cNvSpPr>
          <p:nvPr/>
        </p:nvSpPr>
        <p:spPr bwMode="auto">
          <a:xfrm>
            <a:off x="1907704" y="1269008"/>
            <a:ext cx="5256585" cy="431800"/>
          </a:xfrm>
          <a:prstGeom prst="roundRect">
            <a:avLst>
              <a:gd name="adj" fmla="val 16667"/>
            </a:avLst>
          </a:prstGeom>
          <a:solidFill>
            <a:srgbClr val="FFFF00"/>
          </a:solidFill>
          <a:ln w="9525" algn="ctr">
            <a:solidFill>
              <a:schemeClr val="tx1"/>
            </a:solidFill>
            <a:round/>
            <a:headEnd/>
            <a:tailEnd/>
          </a:ln>
        </p:spPr>
        <p:txBody>
          <a:bodyPr tIns="1080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それぞれ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３つずつ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挙げてみましょう！</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4570570" y="1932018"/>
            <a:ext cx="4279327" cy="3877475"/>
            <a:chOff x="4540823" y="2063633"/>
            <a:chExt cx="4279327" cy="3877475"/>
          </a:xfrm>
        </p:grpSpPr>
        <p:sp>
          <p:nvSpPr>
            <p:cNvPr id="144396" name="AutoShape 12"/>
            <p:cNvSpPr>
              <a:spLocks noChangeArrowheads="1"/>
            </p:cNvSpPr>
            <p:nvPr/>
          </p:nvSpPr>
          <p:spPr bwMode="auto">
            <a:xfrm>
              <a:off x="4860925" y="2198452"/>
              <a:ext cx="3959225" cy="2730315"/>
            </a:xfrm>
            <a:prstGeom prst="roundRect">
              <a:avLst>
                <a:gd name="adj" fmla="val 7044"/>
              </a:avLst>
            </a:prstGeom>
            <a:solidFill>
              <a:srgbClr val="FFFFFF"/>
            </a:solidFill>
            <a:ln w="38100">
              <a:solidFill>
                <a:srgbClr val="2025F4"/>
              </a:solidFill>
              <a:round/>
              <a:headEnd/>
              <a:tailEnd/>
            </a:ln>
          </p:spPr>
          <p:txBody>
            <a:bodyPr rIns="0"/>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r>
                <a:rPr kumimoji="0" lang="ja-JP" altLang="en-US" sz="2400" b="1" dirty="0">
                  <a:solidFill>
                    <a:srgbClr val="2025F4"/>
                  </a:solidFill>
                </a:rPr>
                <a:t>　　　　</a:t>
              </a:r>
              <a:r>
                <a:rPr kumimoji="0" lang="ja-JP" altLang="en-US" sz="2400" b="1" dirty="0" smtClean="0">
                  <a:solidFill>
                    <a:srgbClr val="FF0000"/>
                  </a:solidFill>
                </a:rPr>
                <a:t>　</a:t>
              </a:r>
              <a:endParaRPr kumimoji="0" lang="en-US" altLang="ja-JP" sz="2400" b="1" dirty="0" smtClean="0">
                <a:solidFill>
                  <a:srgbClr val="FF0000"/>
                </a:solidFill>
              </a:endParaRPr>
            </a:p>
            <a:p>
              <a:pPr algn="ctr" eaLnBrk="1" hangingPunct="1">
                <a:buFontTx/>
                <a:buNone/>
              </a:pPr>
              <a:r>
                <a:rPr kumimoji="0"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公共的</a:t>
              </a:r>
              <a:r>
                <a:rPr kumimoji="0"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ニーズ</a:t>
              </a:r>
              <a:endParaRPr kumimoji="0"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Tx/>
                <a:buNone/>
              </a:pPr>
              <a:r>
                <a:rPr kumimoji="0" lang="ja-JP" altLang="en-US" sz="2400" b="1" dirty="0">
                  <a:solidFill>
                    <a:srgbClr val="2025F4"/>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400" b="1" dirty="0" smtClean="0">
                  <a:solidFill>
                    <a:srgbClr val="2025F4"/>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調べる</a:t>
              </a:r>
              <a:r>
                <a:rPr kumimoji="0"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方法</a:t>
              </a:r>
              <a:r>
                <a:rPr kumimoji="0"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Tx/>
                <a:buNone/>
              </a:pPr>
              <a:r>
                <a:rPr kumimoji="0"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行政</a:t>
              </a:r>
              <a:r>
                <a:rPr kumimoji="0"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資料</a:t>
              </a:r>
              <a:r>
                <a:rPr kumimoji="0" lang="ja-JP" altLang="en-US" sz="1400" i="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総合計画，基本計画</a:t>
              </a:r>
              <a:r>
                <a:rPr kumimoji="0" lang="ja-JP" altLang="en-US" sz="1400" i="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2000" i="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Tx/>
                <a:buNone/>
              </a:pPr>
              <a:r>
                <a:rPr kumimoji="0"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広報資料，統計資料</a:t>
              </a:r>
            </a:p>
            <a:p>
              <a:pPr eaLnBrk="1" hangingPunct="1">
                <a:buFontTx/>
                <a:buNone/>
              </a:pPr>
              <a:r>
                <a:rPr kumimoji="0" lang="ja-JP" altLang="en-US" sz="2400" b="1" dirty="0">
                  <a:solidFill>
                    <a:srgbClr val="0000FF"/>
                  </a:solidFill>
                </a:rPr>
                <a:t>    </a:t>
              </a:r>
            </a:p>
            <a:p>
              <a:pPr>
                <a:spcBef>
                  <a:spcPct val="0"/>
                </a:spcBef>
                <a:buFontTx/>
                <a:buNone/>
              </a:pPr>
              <a:r>
                <a:rPr kumimoji="0" lang="ja-JP" altLang="en-US" sz="1800" dirty="0"/>
                <a:t> </a:t>
              </a:r>
            </a:p>
          </p:txBody>
        </p:sp>
        <p:sp>
          <p:nvSpPr>
            <p:cNvPr id="60423" name="Rectangle 9"/>
            <p:cNvSpPr>
              <a:spLocks noChangeArrowheads="1"/>
            </p:cNvSpPr>
            <p:nvPr/>
          </p:nvSpPr>
          <p:spPr bwMode="auto">
            <a:xfrm>
              <a:off x="5118317" y="2407842"/>
              <a:ext cx="34503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「社会の要請」</a:t>
              </a:r>
            </a:p>
          </p:txBody>
        </p:sp>
        <p:sp>
          <p:nvSpPr>
            <p:cNvPr id="60426" name="角丸四角形 10"/>
            <p:cNvSpPr>
              <a:spLocks noChangeArrowheads="1"/>
            </p:cNvSpPr>
            <p:nvPr/>
          </p:nvSpPr>
          <p:spPr bwMode="auto">
            <a:xfrm>
              <a:off x="4860924" y="5031623"/>
              <a:ext cx="3959225" cy="909485"/>
            </a:xfrm>
            <a:prstGeom prst="roundRect">
              <a:avLst>
                <a:gd name="adj" fmla="val 0"/>
              </a:avLst>
            </a:prstGeom>
            <a:ln>
              <a:headEnd/>
              <a:tailEnd/>
            </a:ln>
          </p:spPr>
          <p:style>
            <a:lnRef idx="2">
              <a:schemeClr val="accent6"/>
            </a:lnRef>
            <a:fillRef idx="1">
              <a:schemeClr val="lt1"/>
            </a:fillRef>
            <a:effectRef idx="0">
              <a:schemeClr val="accent6"/>
            </a:effectRef>
            <a:fontRef idx="minor">
              <a:schemeClr val="dk1"/>
            </a:fontRef>
          </p:style>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参考</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資料１　</a:t>
              </a:r>
              <a:r>
                <a:rPr lang="ja-JP" altLang="en-US" sz="16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ぱれっと</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市長期総合計画</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資料２　</a:t>
              </a:r>
              <a:r>
                <a:rPr lang="ja-JP" altLang="en-US" sz="16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ぱれっと</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市生涯学習推進計画</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8"/>
            <p:cNvSpPr>
              <a:spLocks noChangeArrowheads="1"/>
            </p:cNvSpPr>
            <p:nvPr/>
          </p:nvSpPr>
          <p:spPr bwMode="auto">
            <a:xfrm rot="20741594">
              <a:off x="4540823" y="2063633"/>
              <a:ext cx="792163" cy="688975"/>
            </a:xfrm>
            <a:prstGeom prst="rect">
              <a:avLst/>
            </a:prstGeom>
            <a:solidFill>
              <a:srgbClr val="0000FF"/>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r>
                <a:rPr lang="ja-JP" altLang="en-US" sz="1800">
                  <a:solidFill>
                    <a:srgbClr val="000000"/>
                  </a:solidFill>
                  <a:latin typeface="Arial" charset="0"/>
                </a:rPr>
                <a:t>　</a:t>
              </a:r>
            </a:p>
          </p:txBody>
        </p:sp>
      </p:grpSp>
      <p:pic>
        <p:nvPicPr>
          <p:cNvPr id="16"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98" y="5980128"/>
            <a:ext cx="989741" cy="7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70526_00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73253" y="6199093"/>
            <a:ext cx="487363" cy="487363"/>
          </a:xfrm>
          <a:prstGeom prst="rect">
            <a:avLst/>
          </a:prstGeom>
        </p:spPr>
      </p:pic>
      <p:sp>
        <p:nvSpPr>
          <p:cNvPr id="15" name="正方形/長方形 8"/>
          <p:cNvSpPr>
            <a:spLocks noChangeArrowheads="1"/>
          </p:cNvSpPr>
          <p:nvPr/>
        </p:nvSpPr>
        <p:spPr bwMode="auto">
          <a:xfrm rot="20871606">
            <a:off x="201426" y="1912958"/>
            <a:ext cx="792163" cy="720725"/>
          </a:xfrm>
          <a:prstGeom prst="rect">
            <a:avLst/>
          </a:prstGeom>
          <a:solidFill>
            <a:srgbClr val="FF99CC"/>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en-US" sz="1800">
              <a:solidFill>
                <a:srgbClr val="FF33CC"/>
              </a:solidFill>
              <a:latin typeface="Arial" charset="0"/>
            </a:endParaRPr>
          </a:p>
        </p:txBody>
      </p:sp>
      <p:sp>
        <p:nvSpPr>
          <p:cNvPr id="18" name="Rectangle 4"/>
          <p:cNvSpPr>
            <a:spLocks noChangeArrowheads="1"/>
          </p:cNvSpPr>
          <p:nvPr/>
        </p:nvSpPr>
        <p:spPr bwMode="auto">
          <a:xfrm>
            <a:off x="0" y="3096"/>
            <a:ext cx="9144000" cy="1079500"/>
          </a:xfrm>
          <a:prstGeom prst="rect">
            <a:avLst/>
          </a:prstGeom>
          <a:solidFill>
            <a:srgbClr val="0000FF"/>
          </a:solidFill>
          <a:ln w="9525">
            <a:solidFill>
              <a:srgbClr val="000000"/>
            </a:solidFill>
            <a:miter lim="800000"/>
            <a:headEnd/>
            <a:tailEnd/>
          </a:ln>
          <a:extLst/>
        </p:spPr>
        <p:txBody>
          <a:bodyPr wrap="none" tIns="180000"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ctr" eaLnBrk="1" hangingPunct="1">
              <a:lnSpc>
                <a:spcPct val="90000"/>
              </a:lnSpc>
              <a:buFont typeface="Arial" charset="0"/>
              <a:buNone/>
            </a:pPr>
            <a:r>
              <a:rPr lang="ja-JP" altLang="en-US" sz="3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２「個人の要望」と「社会の要請」を診断する。</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710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3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9024">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Oval 10"/>
          <p:cNvSpPr>
            <a:spLocks noChangeArrowheads="1"/>
          </p:cNvSpPr>
          <p:nvPr/>
        </p:nvSpPr>
        <p:spPr bwMode="auto">
          <a:xfrm>
            <a:off x="7884368" y="1138478"/>
            <a:ext cx="1008062" cy="490322"/>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4</a:t>
            </a:fld>
            <a:endParaRPr lang="en-US" altLang="ja-JP"/>
          </a:p>
        </p:txBody>
      </p:sp>
      <p:sp>
        <p:nvSpPr>
          <p:cNvPr id="16" name="AutoShape 8"/>
          <p:cNvSpPr>
            <a:spLocks noChangeArrowheads="1"/>
          </p:cNvSpPr>
          <p:nvPr/>
        </p:nvSpPr>
        <p:spPr bwMode="auto">
          <a:xfrm>
            <a:off x="4572000" y="1700322"/>
            <a:ext cx="4355924" cy="5041045"/>
          </a:xfrm>
          <a:prstGeom prst="roundRect">
            <a:avLst>
              <a:gd name="adj" fmla="val 8620"/>
            </a:avLst>
          </a:prstGeom>
          <a:solidFill>
            <a:srgbClr val="FFFFFF"/>
          </a:solidFill>
          <a:ln w="38100">
            <a:solidFill>
              <a:srgbClr val="FF00FF"/>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p:txBody>
      </p:sp>
      <p:sp>
        <p:nvSpPr>
          <p:cNvPr id="17" name="Rectangle 2"/>
          <p:cNvSpPr txBox="1">
            <a:spLocks noChangeArrowheads="1"/>
          </p:cNvSpPr>
          <p:nvPr/>
        </p:nvSpPr>
        <p:spPr bwMode="auto">
          <a:xfrm>
            <a:off x="5147766" y="1775796"/>
            <a:ext cx="3168650" cy="57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「個人の要望」</a:t>
            </a:r>
          </a:p>
        </p:txBody>
      </p:sp>
      <p:sp>
        <p:nvSpPr>
          <p:cNvPr id="14" name="角丸四角形 1"/>
          <p:cNvSpPr>
            <a:spLocks noChangeArrowheads="1"/>
          </p:cNvSpPr>
          <p:nvPr/>
        </p:nvSpPr>
        <p:spPr bwMode="auto">
          <a:xfrm>
            <a:off x="323527" y="2330993"/>
            <a:ext cx="4015807" cy="4338367"/>
          </a:xfrm>
          <a:prstGeom prst="roundRect">
            <a:avLst>
              <a:gd name="adj" fmla="val 9894"/>
            </a:avLst>
          </a:prstGeom>
          <a:ln>
            <a:headEnd/>
            <a:tailEnd/>
          </a:ln>
        </p:spPr>
        <p:style>
          <a:lnRef idx="2">
            <a:schemeClr val="accent6"/>
          </a:lnRef>
          <a:fillRef idx="1">
            <a:schemeClr val="lt1"/>
          </a:fillRef>
          <a:effectRef idx="0">
            <a:schemeClr val="accent6"/>
          </a:effectRef>
          <a:fontRef idx="minor">
            <a:schemeClr val="dk1"/>
          </a:fontRef>
        </p:style>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85750" indent="-285750" eaLnBrk="1" hangingPunct="1">
              <a:spcBef>
                <a:spcPct val="0"/>
              </a:spcBef>
              <a:buClr>
                <a:srgbClr val="FF00FF"/>
              </a:buClr>
              <a:buFont typeface="Wingdings" panose="05000000000000000000" pitchFamily="2" charset="2"/>
              <a:buChar char="u"/>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皆さん自身のニーズ（思い）や日頃の経験</a:t>
            </a:r>
          </a:p>
          <a:p>
            <a:pPr eaLnBrk="1" hangingPunct="1">
              <a:spcBef>
                <a:spcPct val="0"/>
              </a:spcBef>
              <a:buClr>
                <a:srgbClr val="FF00FF"/>
              </a:buClr>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資料３　</a:t>
            </a:r>
          </a:p>
          <a:p>
            <a:pPr eaLnBrk="1" hangingPunct="1">
              <a:spcBef>
                <a:spcPct val="0"/>
              </a:spcBef>
              <a:buClr>
                <a:srgbClr val="FF00FF"/>
              </a:buClr>
              <a:buNone/>
            </a:pPr>
            <a:r>
              <a:rPr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生涯</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学習に関する世論調査</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Clr>
                <a:srgbClr val="FF00FF"/>
              </a:buClr>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資料４</a:t>
            </a:r>
          </a:p>
          <a:p>
            <a:pPr eaLnBrk="1" hangingPunct="1">
              <a:spcBef>
                <a:spcPct val="0"/>
              </a:spcBef>
              <a:buClr>
                <a:srgbClr val="FF00FF"/>
              </a:buClr>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青少年</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教育に関する資料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資料５</a:t>
            </a:r>
          </a:p>
          <a:p>
            <a:pPr eaLnBrk="1" hangingPunct="1">
              <a:spcBef>
                <a:spcPct val="0"/>
              </a:spcBef>
              <a:buClr>
                <a:srgbClr val="FF00FF"/>
              </a:buClr>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家庭</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教育支援に関する資料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FF00FF"/>
              </a:buClr>
              <a:buFont typeface="Wingdings" panose="05000000000000000000" pitchFamily="2" charset="2"/>
              <a:buChar char="u"/>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資料６</a:t>
            </a:r>
          </a:p>
          <a:p>
            <a:pPr eaLnBrk="1" hangingPunct="1">
              <a:spcBef>
                <a:spcPct val="0"/>
              </a:spcBef>
              <a:buClr>
                <a:srgbClr val="FF00FF"/>
              </a:buClr>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高齢者</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教育に関する資料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113" y="1269613"/>
            <a:ext cx="1028321" cy="7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bwMode="auto">
          <a:xfrm>
            <a:off x="317847" y="1179343"/>
            <a:ext cx="2160240" cy="809173"/>
          </a:xfrm>
          <a:prstGeom prst="wedgeRoundRectCallout">
            <a:avLst>
              <a:gd name="adj1" fmla="val 62160"/>
              <a:gd name="adj2" fmla="val 35877"/>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0" rIns="91440" bIns="720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この</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資料の中にも</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ヒントが</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あります。</a:t>
            </a:r>
          </a:p>
        </p:txBody>
      </p:sp>
      <p:sp>
        <p:nvSpPr>
          <p:cNvPr id="3" name="テキスト ボックス 2"/>
          <p:cNvSpPr txBox="1"/>
          <p:nvPr/>
        </p:nvSpPr>
        <p:spPr>
          <a:xfrm>
            <a:off x="4734298" y="2436556"/>
            <a:ext cx="4036796" cy="4308872"/>
          </a:xfrm>
          <a:prstGeom prst="rect">
            <a:avLst/>
          </a:prstGeom>
          <a:noFill/>
        </p:spPr>
        <p:txBody>
          <a:bodyPr wrap="square" rtlCol="0">
            <a:spAutoFit/>
          </a:bodyPr>
          <a:lstStyle/>
          <a:p>
            <a:r>
              <a:rPr kumimoji="0"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テーマ</a:t>
            </a:r>
            <a:r>
              <a:rPr kumimoji="0" lang="ja-JP" altLang="en-US" sz="2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：青少年教育</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カブトムシをつかまえたい。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火起こし体験をしてみたい。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秘密基地を作って遊びたい。</a:t>
            </a:r>
          </a:p>
          <a:p>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2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テーマ</a:t>
            </a:r>
            <a:r>
              <a:rPr kumimoji="0" lang="ja-JP" altLang="en-US" sz="2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：家庭教育</a:t>
            </a:r>
            <a:r>
              <a:rPr kumimoji="0" lang="ja-JP" altLang="en-US" sz="2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支援</a:t>
            </a:r>
            <a:endParaRPr kumimoji="0" lang="en-US" altLang="ja-JP" sz="2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ママ友が欲しい。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離乳食の簡単な調理法を知りたい。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若いお母さんを見ている</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少し　</a:t>
            </a:r>
            <a:endPar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心配に思う</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テーマ</a:t>
            </a:r>
            <a:r>
              <a:rPr kumimoji="0"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：高齢者教育</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話し相手が欲しい。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自分の知識や特技を伝えたい。</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趣味が欲しい。</a:t>
            </a:r>
          </a:p>
        </p:txBody>
      </p:sp>
      <p:pic>
        <p:nvPicPr>
          <p:cNvPr id="5" name="170526_00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35999" y="1421387"/>
            <a:ext cx="487363" cy="487363"/>
          </a:xfrm>
          <a:prstGeom prst="rect">
            <a:avLst/>
          </a:prstGeom>
        </p:spPr>
      </p:pic>
      <p:sp>
        <p:nvSpPr>
          <p:cNvPr id="13" name="Rectangle 4"/>
          <p:cNvSpPr>
            <a:spLocks noChangeArrowheads="1"/>
          </p:cNvSpPr>
          <p:nvPr/>
        </p:nvSpPr>
        <p:spPr bwMode="auto">
          <a:xfrm>
            <a:off x="0" y="3096"/>
            <a:ext cx="9144000" cy="1079500"/>
          </a:xfrm>
          <a:prstGeom prst="rect">
            <a:avLst/>
          </a:prstGeom>
          <a:solidFill>
            <a:srgbClr val="0000FF"/>
          </a:solidFill>
          <a:ln w="9525">
            <a:solidFill>
              <a:srgbClr val="000000"/>
            </a:solidFill>
            <a:miter lim="800000"/>
            <a:headEnd/>
            <a:tailEnd/>
          </a:ln>
          <a:extLst/>
        </p:spPr>
        <p:txBody>
          <a:bodyPr wrap="none" tIns="180000"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ctr" eaLnBrk="1" hangingPunct="1">
              <a:lnSpc>
                <a:spcPct val="90000"/>
              </a:lnSpc>
              <a:buFont typeface="Arial" charset="0"/>
              <a:buNone/>
            </a:pPr>
            <a:r>
              <a:rPr lang="ja-JP" altLang="en-US" sz="3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３「個人の要望」について具体的に考える。</a:t>
            </a:r>
            <a:endParaRPr lang="en-US" altLang="ja-JP"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54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7805" mute="1">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Oval 10"/>
          <p:cNvSpPr>
            <a:spLocks noChangeArrowheads="1"/>
          </p:cNvSpPr>
          <p:nvPr/>
        </p:nvSpPr>
        <p:spPr bwMode="auto">
          <a:xfrm>
            <a:off x="7931774" y="1095103"/>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5</a:t>
            </a:fld>
            <a:endParaRPr lang="en-US" altLang="ja-JP"/>
          </a:p>
        </p:txBody>
      </p:sp>
      <p:grpSp>
        <p:nvGrpSpPr>
          <p:cNvPr id="18" name="グループ化 17"/>
          <p:cNvGrpSpPr/>
          <p:nvPr/>
        </p:nvGrpSpPr>
        <p:grpSpPr>
          <a:xfrm>
            <a:off x="4583911" y="1675029"/>
            <a:ext cx="4355925" cy="4922322"/>
            <a:chOff x="4873051" y="2026844"/>
            <a:chExt cx="3959225" cy="4854575"/>
          </a:xfrm>
        </p:grpSpPr>
        <p:sp>
          <p:nvSpPr>
            <p:cNvPr id="19" name="AutoShape 12"/>
            <p:cNvSpPr>
              <a:spLocks noChangeArrowheads="1"/>
            </p:cNvSpPr>
            <p:nvPr/>
          </p:nvSpPr>
          <p:spPr bwMode="auto">
            <a:xfrm>
              <a:off x="4873051" y="2026844"/>
              <a:ext cx="3959225" cy="4854575"/>
            </a:xfrm>
            <a:prstGeom prst="roundRect">
              <a:avLst>
                <a:gd name="adj" fmla="val 6521"/>
              </a:avLst>
            </a:prstGeom>
            <a:solidFill>
              <a:srgbClr val="FFFFFF"/>
            </a:solidFill>
            <a:ln w="38100">
              <a:solidFill>
                <a:srgbClr val="2025F4"/>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endParaRPr kumimoji="0" lang="ja-JP" altLang="en-US" sz="1800" dirty="0"/>
            </a:p>
          </p:txBody>
        </p:sp>
        <p:sp>
          <p:nvSpPr>
            <p:cNvPr id="20" name="Rectangle 9"/>
            <p:cNvSpPr>
              <a:spLocks noChangeArrowheads="1"/>
            </p:cNvSpPr>
            <p:nvPr/>
          </p:nvSpPr>
          <p:spPr bwMode="auto">
            <a:xfrm>
              <a:off x="5267319" y="2112729"/>
              <a:ext cx="3168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「社会の要請」</a:t>
              </a:r>
            </a:p>
          </p:txBody>
        </p:sp>
      </p:grpSp>
      <p:sp>
        <p:nvSpPr>
          <p:cNvPr id="16" name="角丸四角形 10"/>
          <p:cNvSpPr>
            <a:spLocks noChangeArrowheads="1"/>
          </p:cNvSpPr>
          <p:nvPr/>
        </p:nvSpPr>
        <p:spPr bwMode="auto">
          <a:xfrm>
            <a:off x="316231" y="1411647"/>
            <a:ext cx="3960440" cy="1729321"/>
          </a:xfrm>
          <a:prstGeom prst="roundRect">
            <a:avLst>
              <a:gd name="adj" fmla="val 10498"/>
            </a:avLst>
          </a:prstGeom>
          <a:ln>
            <a:headEnd/>
            <a:tailEnd/>
          </a:ln>
        </p:spPr>
        <p:style>
          <a:lnRef idx="2">
            <a:schemeClr val="accent6"/>
          </a:lnRef>
          <a:fillRef idx="1">
            <a:schemeClr val="lt1"/>
          </a:fillRef>
          <a:effectRef idx="0">
            <a:schemeClr val="accent6"/>
          </a:effectRef>
          <a:fontRef idx="minor">
            <a:schemeClr val="dk1"/>
          </a:fontRef>
        </p:style>
        <p:txBody>
          <a:bodyPr rIns="36000"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85750" indent="-285750" eaLnBrk="1" hangingPunct="1">
              <a:spcBef>
                <a:spcPct val="0"/>
              </a:spcBef>
              <a:buClr>
                <a:srgbClr val="0000FF"/>
              </a:buClr>
              <a:buFont typeface="Wingdings" panose="05000000000000000000" pitchFamily="2" charset="2"/>
              <a:buChar char="n"/>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資料</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１　</a:t>
            </a:r>
          </a:p>
          <a:p>
            <a:pPr eaLnBrk="1" hangingPunct="1">
              <a:spcBef>
                <a:spcPct val="0"/>
              </a:spcBef>
              <a:buClr>
                <a:srgbClr val="0000FF"/>
              </a:buClr>
              <a:buNone/>
            </a:pPr>
            <a:r>
              <a:rPr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err="1"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ぱれっと</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市長期総合</a:t>
            </a:r>
            <a:r>
              <a:rPr lang="ja-JP" altLang="en-US"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計画</a:t>
            </a:r>
            <a:endParaRPr lang="en-US" altLang="ja-JP" sz="2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Clr>
                <a:srgbClr val="0000FF"/>
              </a:buClr>
              <a:buNone/>
            </a:pPr>
            <a:endParaRPr lang="ja-JP" altLang="en-US" sz="1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ct val="0"/>
              </a:spcBef>
              <a:buClr>
                <a:srgbClr val="0000FF"/>
              </a:buClr>
              <a:buFont typeface="Wingdings" panose="05000000000000000000" pitchFamily="2" charset="2"/>
              <a:buChar char="n"/>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資料</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２</a:t>
            </a:r>
          </a:p>
          <a:p>
            <a:pPr eaLnBrk="1" hangingPunct="1">
              <a:spcBef>
                <a:spcPct val="0"/>
              </a:spcBef>
              <a:buClr>
                <a:srgbClr val="0000FF"/>
              </a:buClr>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err="1"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ぱれっと</a:t>
            </a:r>
            <a:r>
              <a:rPr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市生涯学習推進計画</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4644008" y="2420888"/>
            <a:ext cx="4199432" cy="4339650"/>
          </a:xfrm>
          <a:prstGeom prst="rect">
            <a:avLst/>
          </a:prstGeom>
        </p:spPr>
        <p:txBody>
          <a:bodyPr wrap="square">
            <a:spAutoFit/>
          </a:bodyPr>
          <a:lstStyle/>
          <a:p>
            <a:pPr algn="ctr"/>
            <a:r>
              <a:rPr kumimoji="0" lang="ja-JP" altLang="en-US" sz="2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テーマ：青少年教育</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若者の自立を支援する社会</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環境</a:t>
            </a:r>
            <a:endPar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づ</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くり</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家庭・地域・学校との連携に</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よる</a:t>
            </a:r>
            <a:endPar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郷土</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愛の醸成</a:t>
            </a:r>
          </a:p>
          <a:p>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0" lang="ja-JP" altLang="en-US" sz="2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テーマ：家庭教育支援</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子育て支援を行う</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ネットワーク</a:t>
            </a:r>
            <a:endPar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づ</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くり</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安心，安全な子育て環境の充実</a:t>
            </a:r>
          </a:p>
          <a:p>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0" lang="ja-JP" altLang="en-US" sz="2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テーマ：高齢者教育</a:t>
            </a: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 高齢者</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の生きがいづく</a:t>
            </a:r>
            <a:r>
              <a:rPr kumimoji="0" lang="ja-JP" altLang="en-US" dirty="0" err="1">
                <a:latin typeface="メイリオ" panose="020B0604030504040204" pitchFamily="50" charset="-128"/>
                <a:ea typeface="メイリオ" panose="020B0604030504040204" pitchFamily="50" charset="-128"/>
                <a:cs typeface="メイリオ" panose="020B0604030504040204" pitchFamily="50" charset="-128"/>
              </a:rPr>
              <a:t>り</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cs typeface="メイリオ" panose="020B0604030504040204" pitchFamily="50" charset="-128"/>
              </a:rPr>
              <a:t>高齢者の孤立・閉じこもりの予防</a:t>
            </a:r>
          </a:p>
          <a:p>
            <a:endParaRPr kumimoji="0"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bwMode="auto">
          <a:xfrm>
            <a:off x="316231" y="3529926"/>
            <a:ext cx="3960439" cy="1758435"/>
          </a:xfrm>
          <a:prstGeom prst="wedgeRoundRectCallout">
            <a:avLst>
              <a:gd name="adj1" fmla="val -35554"/>
              <a:gd name="adj2" fmla="val 69364"/>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この計画</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にあるそれぞれのテーマに沿った</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・現状と課題</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・基本方針</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・具体的施策</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ど</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参考に読み取ってみましょう。</a:t>
            </a:r>
          </a:p>
        </p:txBody>
      </p:sp>
      <p:pic>
        <p:nvPicPr>
          <p:cNvPr id="14"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905082"/>
            <a:ext cx="1144102" cy="8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70526_00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1606" y="6101382"/>
            <a:ext cx="487363" cy="487363"/>
          </a:xfrm>
          <a:prstGeom prst="rect">
            <a:avLst/>
          </a:prstGeom>
        </p:spPr>
      </p:pic>
      <p:sp>
        <p:nvSpPr>
          <p:cNvPr id="15" name="Rectangle 4"/>
          <p:cNvSpPr>
            <a:spLocks noChangeArrowheads="1"/>
          </p:cNvSpPr>
          <p:nvPr/>
        </p:nvSpPr>
        <p:spPr bwMode="auto">
          <a:xfrm>
            <a:off x="0" y="3096"/>
            <a:ext cx="9144000" cy="1079500"/>
          </a:xfrm>
          <a:prstGeom prst="rect">
            <a:avLst/>
          </a:prstGeom>
          <a:solidFill>
            <a:srgbClr val="0000FF"/>
          </a:solidFill>
          <a:ln w="9525">
            <a:solidFill>
              <a:srgbClr val="000000"/>
            </a:solidFill>
            <a:miter lim="800000"/>
            <a:headEnd/>
            <a:tailEnd/>
          </a:ln>
          <a:extLst/>
        </p:spPr>
        <p:txBody>
          <a:bodyPr wrap="none" tIns="180000"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ctr" eaLnBrk="1" hangingPunct="1">
              <a:lnSpc>
                <a:spcPct val="90000"/>
              </a:lnSpc>
              <a:buFont typeface="Arial" charset="0"/>
              <a:buNone/>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3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「社会の要請」について具体的に考える。</a:t>
            </a:r>
            <a:endParaRPr lang="en-US" altLang="ja-JP"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459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1463">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10795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defRPr kumimoji="1">
                <a:solidFill>
                  <a:schemeClr val="tx1"/>
                </a:solidFill>
                <a:latin typeface="Verdana" charset="0"/>
                <a:ea typeface="ＭＳ Ｐゴシック" charset="-128"/>
              </a:defRPr>
            </a:lvl1pPr>
            <a:lvl2pPr marL="742950" indent="-285750" eaLnBrk="0" hangingPunct="0">
              <a:defRPr kumimoji="1">
                <a:solidFill>
                  <a:schemeClr val="tx1"/>
                </a:solidFill>
                <a:latin typeface="Verdana" charset="0"/>
                <a:ea typeface="ＭＳ Ｐゴシック" charset="-128"/>
              </a:defRPr>
            </a:lvl2pPr>
            <a:lvl3pPr marL="1143000" indent="-228600" eaLnBrk="0" hangingPunct="0">
              <a:defRPr kumimoji="1">
                <a:solidFill>
                  <a:schemeClr val="tx1"/>
                </a:solidFill>
                <a:latin typeface="Verdana" charset="0"/>
                <a:ea typeface="ＭＳ Ｐゴシック" charset="-128"/>
              </a:defRPr>
            </a:lvl3pPr>
            <a:lvl4pPr marL="1600200" indent="-228600" eaLnBrk="0" hangingPunct="0">
              <a:defRPr kumimoji="1">
                <a:solidFill>
                  <a:schemeClr val="tx1"/>
                </a:solidFill>
                <a:latin typeface="Verdana" charset="0"/>
                <a:ea typeface="ＭＳ Ｐゴシック" charset="-128"/>
              </a:defRPr>
            </a:lvl4pPr>
            <a:lvl5pPr marL="2057400" indent="-228600" eaLnBrk="0" hangingPunct="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pPr algn="ctr" eaLnBrk="1" hangingPunct="1">
              <a:lnSpc>
                <a:spcPct val="90000"/>
              </a:lnSpc>
              <a:buFont typeface="Arial" charset="0"/>
              <a:buNone/>
            </a:pPr>
            <a:r>
              <a:rPr lang="ja-JP" altLang="en-US" sz="4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参考資料</a:t>
            </a:r>
            <a:endParaRPr lang="en-US" altLang="ja-JP" sz="4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3"/>
          <p:cNvSpPr txBox="1">
            <a:spLocks noChangeArrowheads="1"/>
          </p:cNvSpPr>
          <p:nvPr/>
        </p:nvSpPr>
        <p:spPr>
          <a:xfrm>
            <a:off x="367106" y="1844824"/>
            <a:ext cx="84241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lnSpc>
                <a:spcPct val="90000"/>
              </a:lnSpc>
              <a:spcAft>
                <a:spcPts val="0"/>
              </a:spcAft>
              <a:buNone/>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山川肖美</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志々</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田</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まなみ編（平成</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「生涯</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学習振興・社会教育関係職員等研修初級研修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資料」</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廣瀬隆人・澤田実・林義樹・</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小野美津子著（</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生涯学習支援のための参加型学習の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すすめ方」</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広島県立生涯学習センターホームページ</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90000"/>
              </a:lnSpc>
              <a:spcAft>
                <a:spcPts val="0"/>
              </a:spcAft>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「指導者・支援者向け情報　事業・学習プログラム作成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latinLnBrk="1">
              <a:lnSpc>
                <a:spcPct val="90000"/>
              </a:lnSpc>
              <a:spcAft>
                <a:spcPts val="0"/>
              </a:spcAft>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事業・学習プログラムの作り方」</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latinLnBrk="1">
              <a:lnSpc>
                <a:spcPct val="90000"/>
              </a:lnSpc>
              <a:spcAft>
                <a:spcPts val="0"/>
              </a:spcAft>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hlinkClick r:id="rId3"/>
              </a:rPr>
              <a:t>https://</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www.pref.hiroshima.lg.jp/site/center/sien-jissenn-jigyou20tsukurikata.html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6265913"/>
      </p:ext>
    </p:extLst>
  </p:cSld>
  <p:clrMapOvr>
    <a:masterClrMapping/>
  </p:clrMapOvr>
  <mc:AlternateContent xmlns:mc="http://schemas.openxmlformats.org/markup-compatibility/2006" xmlns:p14="http://schemas.microsoft.com/office/powerpoint/2010/main">
    <mc:Choice Requires="p14">
      <p:transition spd="slow" p14:dur="2500" advClick="0" advTm="0"/>
    </mc:Choice>
    <mc:Fallback xmlns="">
      <p:transition spd="slow" advClick="0" advTm="0"/>
    </mc:Fallback>
  </mc:AlternateContent>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13002</TotalTime>
  <Words>964</Words>
  <Application>Microsoft Office PowerPoint</Application>
  <PresentationFormat>画面に合わせる (4:3)</PresentationFormat>
  <Paragraphs>207</Paragraphs>
  <Slides>6</Slides>
  <Notes>6</Notes>
  <HiddenSlides>0</HiddenSlides>
  <MMClips>5</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標準デザイン</vt:lpstr>
      <vt:lpstr>PowerPoint プレゼンテーション</vt:lpstr>
      <vt:lpstr>PowerPoint プレゼンテーション</vt:lpstr>
      <vt:lpstr>「個人の要望」</vt:lpstr>
      <vt:lpstr>PowerPoint プレゼンテーション</vt:lpstr>
      <vt:lpstr>PowerPoint プレゼンテーション</vt:lpstr>
      <vt:lpstr>PowerPoint プレゼンテーション</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学習プログラム開発の実際</dc:title>
  <dc:creator>広島県</dc:creator>
  <cp:lastModifiedBy>広島県</cp:lastModifiedBy>
  <cp:revision>401</cp:revision>
  <cp:lastPrinted>2019-05-22T06:03:49Z</cp:lastPrinted>
  <dcterms:created xsi:type="dcterms:W3CDTF">2009-10-19T02:11:22Z</dcterms:created>
  <dcterms:modified xsi:type="dcterms:W3CDTF">2019-05-22T06:17:10Z</dcterms:modified>
</cp:coreProperties>
</file>