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7"/>
  </p:notesMasterIdLst>
  <p:handoutMasterIdLst>
    <p:handoutMasterId r:id="rId8"/>
  </p:handoutMasterIdLst>
  <p:sldIdLst>
    <p:sldId id="323" r:id="rId2"/>
    <p:sldId id="388" r:id="rId3"/>
    <p:sldId id="389" r:id="rId4"/>
    <p:sldId id="390" r:id="rId5"/>
    <p:sldId id="392" r:id="rId6"/>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FFCCFF"/>
    <a:srgbClr val="FFCC99"/>
    <a:srgbClr val="99FF33"/>
    <a:srgbClr val="0000FF"/>
    <a:srgbClr val="FF99FF"/>
    <a:srgbClr val="FFFF66"/>
    <a:srgbClr val="66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0" autoAdjust="0"/>
    <p:restoredTop sz="55994" autoAdjust="0"/>
  </p:normalViewPr>
  <p:slideViewPr>
    <p:cSldViewPr>
      <p:cViewPr>
        <p:scale>
          <a:sx n="66" d="100"/>
          <a:sy n="66" d="100"/>
        </p:scale>
        <p:origin x="-236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48" y="64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1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2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BE9F78B3-0FD5-4FC3-B4B5-26BAF742F50D}" type="slidenum">
              <a:rPr lang="en-US" altLang="ja-JP"/>
              <a:pPr>
                <a:defRPr/>
              </a:pPr>
              <a:t>‹#›</a:t>
            </a:fld>
            <a:endParaRPr lang="en-US" altLang="ja-JP"/>
          </a:p>
        </p:txBody>
      </p:sp>
    </p:spTree>
    <p:extLst>
      <p:ext uri="{BB962C8B-B14F-4D97-AF65-F5344CB8AC3E}">
        <p14:creationId xmlns:p14="http://schemas.microsoft.com/office/powerpoint/2010/main" val="2798975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9450" y="4713288"/>
            <a:ext cx="5438775" cy="446881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EB5DF0C7-8DBE-486E-A06C-CCDEDFB90CC5}" type="slidenum">
              <a:rPr lang="en-US" altLang="ja-JP"/>
              <a:pPr>
                <a:defRPr/>
              </a:pPr>
              <a:t>‹#›</a:t>
            </a:fld>
            <a:endParaRPr lang="en-US" altLang="ja-JP"/>
          </a:p>
        </p:txBody>
      </p:sp>
    </p:spTree>
    <p:extLst>
      <p:ext uri="{BB962C8B-B14F-4D97-AF65-F5344CB8AC3E}">
        <p14:creationId xmlns:p14="http://schemas.microsoft.com/office/powerpoint/2010/main" val="2301381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51AA56B-2BC6-4DC3-AF7F-D22834941D11}" type="slidenum">
              <a:rPr lang="en-US" altLang="ja-JP" smtClean="0">
                <a:ea typeface="ＭＳ Ｐゴシック" charset="-128"/>
              </a:rPr>
              <a:pPr eaLnBrk="1" hangingPunct="1">
                <a:spcBef>
                  <a:spcPct val="0"/>
                </a:spcBef>
              </a:pPr>
              <a:t>1</a:t>
            </a:fld>
            <a:endParaRPr lang="en-US" altLang="ja-JP" smtClean="0">
              <a:ea typeface="ＭＳ Ｐゴシック" charset="-128"/>
            </a:endParaRPr>
          </a:p>
        </p:txBody>
      </p:sp>
      <p:sp>
        <p:nvSpPr>
          <p:cNvPr id="1024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74BA9D97-B663-46FA-A330-C6AC3B6A48F3}" type="slidenum">
              <a:rPr lang="en-US" altLang="ja-JP">
                <a:ea typeface="ＭＳ Ｐゴシック" charset="-128"/>
              </a:rPr>
              <a:pPr algn="r" eaLnBrk="1" hangingPunct="1">
                <a:spcBef>
                  <a:spcPct val="0"/>
                </a:spcBef>
              </a:pPr>
              <a:t>1</a:t>
            </a:fld>
            <a:endParaRPr lang="en-US" altLang="ja-JP">
              <a:ea typeface="ＭＳ Ｐゴシック" charset="-128"/>
            </a:endParaRPr>
          </a:p>
        </p:txBody>
      </p:sp>
      <p:sp>
        <p:nvSpPr>
          <p:cNvPr id="10244" name="Rectangle 2"/>
          <p:cNvSpPr>
            <a:spLocks noGrp="1" noRot="1" noChangeAspect="1" noChangeArrowheads="1" noTextEdit="1"/>
          </p:cNvSpPr>
          <p:nvPr>
            <p:ph type="sldImg"/>
          </p:nvPr>
        </p:nvSpPr>
        <p:spPr>
          <a:xfrm>
            <a:off x="920750" y="744538"/>
            <a:ext cx="4959350" cy="3719512"/>
          </a:xfrm>
          <a:ln/>
        </p:spPr>
      </p:sp>
      <p:sp>
        <p:nvSpPr>
          <p:cNvPr id="10245" name="Rectangle 3"/>
          <p:cNvSpPr>
            <a:spLocks noGrp="1" noChangeArrowheads="1"/>
          </p:cNvSpPr>
          <p:nvPr>
            <p:ph type="body" idx="1"/>
          </p:nvPr>
        </p:nvSpPr>
        <p:spPr>
          <a:xfrm>
            <a:off x="679450" y="4711700"/>
            <a:ext cx="543877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smtClean="0"/>
              <a:t>「学習プログラム開発の基礎知識を理解する」という目標で，</a:t>
            </a:r>
          </a:p>
          <a:p>
            <a:pPr eaLnBrk="1" hangingPunct="1">
              <a:spcBef>
                <a:spcPct val="0"/>
              </a:spcBef>
            </a:pPr>
            <a:r>
              <a:rPr lang="ja-JP" altLang="en-US" dirty="0" smtClean="0"/>
              <a:t>学習プログラムとは何かということと，その作り方の手順を説明します。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BA38122C-B6A5-4342-9428-CAFA89B9F01C}" type="slidenum">
              <a:rPr lang="en-US" altLang="ja-JP">
                <a:ea typeface="ＭＳ Ｐゴシック" charset="-128"/>
              </a:rPr>
              <a:pPr algn="r" eaLnBrk="1" hangingPunct="1">
                <a:spcBef>
                  <a:spcPct val="0"/>
                </a:spcBef>
              </a:pPr>
              <a:t>2</a:t>
            </a:fld>
            <a:endParaRPr lang="en-US" altLang="ja-JP">
              <a:ea typeface="ＭＳ Ｐゴシック" charset="-128"/>
            </a:endParaRPr>
          </a:p>
        </p:txBody>
      </p:sp>
      <p:sp>
        <p:nvSpPr>
          <p:cNvPr id="11267" name="Rectangle 2"/>
          <p:cNvSpPr>
            <a:spLocks noGrp="1" noRot="1" noChangeAspect="1" noChangeArrowheads="1" noTextEdit="1"/>
          </p:cNvSpPr>
          <p:nvPr>
            <p:ph type="sldImg"/>
          </p:nvPr>
        </p:nvSpPr>
        <p:spPr>
          <a:xfrm>
            <a:off x="920750" y="744538"/>
            <a:ext cx="4965700" cy="372427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ＭＳ Ｐ明朝" pitchFamily="18" charset="-128"/>
              </a:rPr>
              <a:t>それでは，学習プログラムの内容について説明します。</a:t>
            </a:r>
          </a:p>
          <a:p>
            <a:pPr eaLnBrk="1" hangingPunct="1"/>
            <a:r>
              <a:rPr lang="ja-JP" altLang="en-US" dirty="0" smtClean="0">
                <a:latin typeface="ＭＳ Ｐ明朝" pitchFamily="18" charset="-128"/>
              </a:rPr>
              <a:t>まず，学習プログラムの構成要素　についてです。</a:t>
            </a:r>
          </a:p>
          <a:p>
            <a:pPr eaLnBrk="1" hangingPunct="1"/>
            <a:r>
              <a:rPr lang="ja-JP" altLang="en-US" dirty="0" smtClean="0">
                <a:latin typeface="ＭＳ Ｐ明朝" pitchFamily="18" charset="-128"/>
              </a:rPr>
              <a:t>学習プログラムとは，計画全体ですから，単なるメニューではなく，</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どのようなことを目的として，</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どのような目標をもって，</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どのような活動を，</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どのような順序で行い，</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どのような学習成果を生み出すか</a:t>
            </a:r>
          </a:p>
          <a:p>
            <a:pPr eaLnBrk="1" hangingPunct="1"/>
            <a:r>
              <a:rPr lang="ja-JP" altLang="en-US" dirty="0" smtClean="0">
                <a:latin typeface="ＭＳ Ｐ明朝" pitchFamily="18" charset="-128"/>
              </a:rPr>
              <a:t>という目的，目標，活動，順序，学習成果を構成要素として，</a:t>
            </a:r>
          </a:p>
          <a:p>
            <a:pPr eaLnBrk="1" hangingPunct="1"/>
            <a:r>
              <a:rPr lang="ja-JP" altLang="en-US" dirty="0" smtClean="0">
                <a:latin typeface="ＭＳ Ｐ明朝" pitchFamily="18" charset="-128"/>
              </a:rPr>
              <a:t>一連のプロセスにまとめることが必要です。</a:t>
            </a:r>
          </a:p>
          <a:p>
            <a:pPr eaLnBrk="1" hangingPunct="1"/>
            <a:endParaRPr lang="ja-JP" altLang="en-US" dirty="0" smtClean="0">
              <a:latin typeface="ＭＳ Ｐゴシック" charset="-128"/>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5833A0A-28EA-4B29-BA26-05090A5F4E27}" type="slidenum">
              <a:rPr lang="en-US" altLang="ja-JP" smtClean="0">
                <a:ea typeface="ＭＳ Ｐゴシック" charset="-128"/>
              </a:rPr>
              <a:pPr eaLnBrk="1" hangingPunct="1">
                <a:spcBef>
                  <a:spcPct val="0"/>
                </a:spcBef>
              </a:pPr>
              <a:t>3</a:t>
            </a:fld>
            <a:endParaRPr lang="en-US" altLang="ja-JP" smtClean="0">
              <a:ea typeface="ＭＳ Ｐゴシック" charset="-128"/>
            </a:endParaRPr>
          </a:p>
        </p:txBody>
      </p:sp>
      <p:sp>
        <p:nvSpPr>
          <p:cNvPr id="12291" name="Rectangle 2"/>
          <p:cNvSpPr>
            <a:spLocks noGrp="1" noRot="1" noChangeAspect="1" noChangeArrowheads="1" noTextEdit="1"/>
          </p:cNvSpPr>
          <p:nvPr>
            <p:ph type="sldImg"/>
          </p:nvPr>
        </p:nvSpPr>
        <p:spPr>
          <a:xfrm>
            <a:off x="920750" y="744538"/>
            <a:ext cx="4965700" cy="3724275"/>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ＭＳ Ｐ明朝" pitchFamily="18" charset="-128"/>
              </a:rPr>
              <a:t>ここで，先ほどお話したプログラムの構成要素のなかの「目的」と「目標」，</a:t>
            </a:r>
          </a:p>
          <a:p>
            <a:pPr eaLnBrk="1" hangingPunct="1"/>
            <a:r>
              <a:rPr lang="ja-JP" altLang="en-US" dirty="0" smtClean="0">
                <a:latin typeface="ＭＳ Ｐ明朝" pitchFamily="18" charset="-128"/>
              </a:rPr>
              <a:t>この両者の関係・違いについてよくご質問いただきますので，</a:t>
            </a:r>
          </a:p>
          <a:p>
            <a:pPr eaLnBrk="1" hangingPunct="1"/>
            <a:r>
              <a:rPr lang="ja-JP" altLang="en-US" dirty="0" smtClean="0">
                <a:latin typeface="ＭＳ Ｐ明朝" pitchFamily="18" charset="-128"/>
              </a:rPr>
              <a:t>特に詳しく説明しておきたいと思います。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日常生活内では，「目的」と「目標」はほぼ同様の意味を持つ言葉として使って</a:t>
            </a:r>
          </a:p>
          <a:p>
            <a:pPr eaLnBrk="1" hangingPunct="1"/>
            <a:r>
              <a:rPr lang="ja-JP" altLang="en-US" dirty="0" smtClean="0">
                <a:latin typeface="ＭＳ Ｐ明朝" pitchFamily="18" charset="-128"/>
              </a:rPr>
              <a:t>いますが，教育活動のなかでは，両者は明白に使い分けがなされています。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目的とは「こうなりたい」「こうなったらいいな」という理想の状態です。</a:t>
            </a:r>
          </a:p>
          <a:p>
            <a:pPr eaLnBrk="1" hangingPunct="1"/>
            <a:r>
              <a:rPr lang="ja-JP" altLang="en-US" dirty="0" smtClean="0">
                <a:latin typeface="ＭＳ Ｐ明朝" pitchFamily="18" charset="-128"/>
              </a:rPr>
              <a:t>まさしく学習活動によって目指す「的」です。</a:t>
            </a:r>
            <a:endParaRPr lang="en-US" altLang="ja-JP" dirty="0" smtClean="0">
              <a:latin typeface="ＭＳ Ｐ明朝" pitchFamily="18" charset="-128"/>
            </a:endParaRP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多くの場合，その理想的な状況に一度の学習機会で到達する事が難しく，</a:t>
            </a:r>
            <a:endParaRPr lang="en-US" altLang="ja-JP" dirty="0" smtClean="0">
              <a:latin typeface="ＭＳ Ｐ明朝" pitchFamily="18" charset="-128"/>
            </a:endParaRPr>
          </a:p>
          <a:p>
            <a:pPr eaLnBrk="1" hangingPunct="1"/>
            <a:r>
              <a:rPr lang="ja-JP" altLang="en-US" dirty="0" smtClean="0">
                <a:latin typeface="ＭＳ Ｐ明朝" pitchFamily="18" charset="-128"/>
              </a:rPr>
              <a:t>初級，中級，上級，あるいは，基礎，発展，応用，といったように，</a:t>
            </a:r>
            <a:endParaRPr lang="en-US" altLang="ja-JP" dirty="0" smtClean="0">
              <a:latin typeface="ＭＳ Ｐ明朝" pitchFamily="18" charset="-128"/>
            </a:endParaRPr>
          </a:p>
          <a:p>
            <a:pPr eaLnBrk="1" hangingPunct="1"/>
            <a:r>
              <a:rPr lang="ja-JP" altLang="en-US" dirty="0" smtClean="0">
                <a:latin typeface="ＭＳ Ｐ明朝" pitchFamily="18" charset="-128"/>
              </a:rPr>
              <a:t>いくつかのステップを踏みながら，目的に近づけるように学習を続けていくことに</a:t>
            </a:r>
            <a:endParaRPr lang="en-US" altLang="ja-JP" dirty="0" smtClean="0">
              <a:latin typeface="ＭＳ Ｐ明朝" pitchFamily="18" charset="-128"/>
            </a:endParaRPr>
          </a:p>
          <a:p>
            <a:pPr eaLnBrk="1" hangingPunct="1"/>
            <a:r>
              <a:rPr lang="ja-JP" altLang="en-US" dirty="0" smtClean="0">
                <a:latin typeface="ＭＳ Ｐ明朝" pitchFamily="18" charset="-128"/>
              </a:rPr>
              <a:t>なります。</a:t>
            </a:r>
            <a:endParaRPr lang="en-US" altLang="ja-JP" dirty="0" smtClean="0">
              <a:latin typeface="ＭＳ Ｐ明朝" pitchFamily="18" charset="-128"/>
            </a:endParaRP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この目的を達成するために準備されるステップのことを「目標」と言います。</a:t>
            </a:r>
            <a:endParaRPr lang="en-US" altLang="ja-JP" dirty="0" smtClean="0">
              <a:latin typeface="ＭＳ Ｐ明朝" pitchFamily="18" charset="-128"/>
            </a:endParaRPr>
          </a:p>
          <a:p>
            <a:pPr eaLnBrk="1" hangingPunct="1"/>
            <a:r>
              <a:rPr lang="ja-JP" altLang="en-US" dirty="0" smtClean="0">
                <a:latin typeface="ＭＳ Ｐ明朝" pitchFamily="18" charset="-128"/>
              </a:rPr>
              <a:t>文字の通り，目的を実現するための「標」です。</a:t>
            </a:r>
            <a:endParaRPr lang="en-US" altLang="ja-JP" dirty="0" smtClean="0">
              <a:latin typeface="ＭＳ Ｐ明朝" pitchFamily="18" charset="-128"/>
            </a:endParaRPr>
          </a:p>
          <a:p>
            <a:pPr eaLnBrk="1" hangingPunct="1"/>
            <a:r>
              <a:rPr lang="ja-JP" altLang="en-US" dirty="0" smtClean="0">
                <a:latin typeface="ＭＳ Ｐ明朝" pitchFamily="18" charset="-128"/>
              </a:rPr>
              <a:t>「ここまでできた・どれだけできた」という達成感を積み重ねることで，</a:t>
            </a:r>
            <a:endParaRPr lang="en-US" altLang="ja-JP" dirty="0" smtClean="0">
              <a:latin typeface="ＭＳ Ｐ明朝" pitchFamily="18" charset="-128"/>
            </a:endParaRPr>
          </a:p>
          <a:p>
            <a:pPr eaLnBrk="1" hangingPunct="1"/>
            <a:r>
              <a:rPr lang="ja-JP" altLang="en-US" dirty="0" smtClean="0">
                <a:latin typeface="ＭＳ Ｐ明朝" pitchFamily="18" charset="-128"/>
              </a:rPr>
              <a:t>目的に徐々に近づいていくことが可能になるのです。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この両者の関係を説明使用とすると，抽象的になりやすいので，</a:t>
            </a:r>
            <a:endParaRPr lang="en-US" altLang="ja-JP" dirty="0" smtClean="0">
              <a:latin typeface="ＭＳ Ｐ明朝" pitchFamily="18" charset="-128"/>
            </a:endParaRPr>
          </a:p>
          <a:p>
            <a:pPr eaLnBrk="1" hangingPunct="1"/>
            <a:r>
              <a:rPr lang="en-US" altLang="ja-JP" dirty="0" smtClean="0">
                <a:latin typeface="ＭＳ Ｐ明朝" pitchFamily="18" charset="-128"/>
              </a:rPr>
              <a:t>『</a:t>
            </a:r>
            <a:r>
              <a:rPr lang="ja-JP" altLang="en-US" dirty="0" smtClean="0">
                <a:latin typeface="ＭＳ Ｐ明朝" pitchFamily="18" charset="-128"/>
              </a:rPr>
              <a:t>登山をテーマにした講座</a:t>
            </a:r>
            <a:r>
              <a:rPr lang="en-US" altLang="ja-JP" dirty="0" smtClean="0">
                <a:latin typeface="ＭＳ Ｐ明朝" pitchFamily="18" charset="-128"/>
              </a:rPr>
              <a:t>』</a:t>
            </a:r>
            <a:r>
              <a:rPr lang="ja-JP" altLang="en-US" dirty="0" smtClean="0">
                <a:latin typeface="ＭＳ Ｐ明朝" pitchFamily="18" charset="-128"/>
              </a:rPr>
              <a:t>を例にして説明したいと思います。</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「登山」をしたいとする希望する人の目的は，</a:t>
            </a:r>
          </a:p>
          <a:p>
            <a:pPr eaLnBrk="1" hangingPunct="1"/>
            <a:r>
              <a:rPr lang="ja-JP" altLang="en-US" dirty="0" smtClean="0">
                <a:latin typeface="ＭＳ Ｐ明朝" pitchFamily="18" charset="-128"/>
              </a:rPr>
              <a:t>「体力をつけ，健康を増進する。」，「地元の山の景色や自然に親しむ」</a:t>
            </a:r>
          </a:p>
          <a:p>
            <a:pPr eaLnBrk="1" hangingPunct="1"/>
            <a:r>
              <a:rPr lang="ja-JP" altLang="en-US" dirty="0" smtClean="0">
                <a:latin typeface="ＭＳ Ｐ明朝" pitchFamily="18" charset="-128"/>
              </a:rPr>
              <a:t>「仲間を作る」など，人によって様々です。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この目的によって講座を考えると，設定される「目標」は変わってきます。</a:t>
            </a:r>
            <a:endParaRPr lang="en-US" altLang="ja-JP" dirty="0" smtClean="0">
              <a:latin typeface="ＭＳ Ｐ明朝" pitchFamily="18" charset="-128"/>
            </a:endParaRPr>
          </a:p>
          <a:p>
            <a:pPr eaLnBrk="1" hangingPunct="1"/>
            <a:r>
              <a:rPr lang="ja-JP" altLang="en-US" dirty="0" smtClean="0">
                <a:latin typeface="ＭＳ Ｐ明朝" pitchFamily="18" charset="-128"/>
              </a:rPr>
              <a:t>またその講座を受けようとする人たちの状況によっても，「目標」を変えなければならないこともよくあります。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体力増進が目的あれば，まずは「１時間山登りをしても，疲れない体力をつける」からはじめ，徐々に目標を高くしていく必要があります。また，常に少しだけ上の目標を設定することで，体力向上を促進することも可能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また，山の自然等に親しむのであれば，距離や運動量を目標に設定するのではなく，「高山植物の写真を撮り，一つのアルバムにする」だとか，同じ山を季節を変えて登ることで，「地元の自然の豊かさを深く理解する」などの目標が考えられ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仲間作りが目的であれば，グループを設定し，「登山仲間を作って，次の登山計画を練りあう」や，登山終了後にも交流する機会を設け「地域で趣味について語り合える仲間をみつける」ことも目標として考えていくことが重要となります。</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このように目的によって目標は変わり，また目標によって，活動内容自体も大きく変化します。</a:t>
            </a:r>
            <a:endParaRPr lang="en-US" altLang="ja-JP" dirty="0" smtClean="0">
              <a:latin typeface="ＭＳ Ｐ明朝" pitchFamily="18" charset="-128"/>
            </a:endParaRPr>
          </a:p>
          <a:p>
            <a:pPr eaLnBrk="1" hangingPunct="1"/>
            <a:r>
              <a:rPr lang="ja-JP" altLang="en-US" dirty="0" smtClean="0">
                <a:latin typeface="ＭＳ Ｐ明朝" pitchFamily="18" charset="-128"/>
              </a:rPr>
              <a:t>そして，当然のことながら，その学習成果も大きく異なってきます。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だからこそ，皆さんが計画する学習プログラムは，目的や目標をしっかりと設定し，</a:t>
            </a:r>
            <a:endParaRPr lang="en-US" altLang="ja-JP" dirty="0" smtClean="0">
              <a:latin typeface="ＭＳ Ｐ明朝" pitchFamily="18" charset="-128"/>
            </a:endParaRPr>
          </a:p>
          <a:p>
            <a:pPr eaLnBrk="1" hangingPunct="1"/>
            <a:r>
              <a:rPr lang="ja-JP" altLang="en-US" dirty="0" smtClean="0">
                <a:latin typeface="ＭＳ Ｐ明朝" pitchFamily="18" charset="-128"/>
              </a:rPr>
              <a:t>どんな学習成果を得ることができるかを，明確にしながら計画していくことが</a:t>
            </a:r>
            <a:endParaRPr lang="en-US" altLang="ja-JP" dirty="0" smtClean="0">
              <a:latin typeface="ＭＳ Ｐ明朝" pitchFamily="18" charset="-128"/>
            </a:endParaRPr>
          </a:p>
          <a:p>
            <a:pPr eaLnBrk="1" hangingPunct="1"/>
            <a:r>
              <a:rPr lang="ja-JP" altLang="en-US" dirty="0" smtClean="0">
                <a:latin typeface="ＭＳ Ｐ明朝" pitchFamily="18" charset="-128"/>
              </a:rPr>
              <a:t>とても重要になります。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そのことが，皆さんが担当する事業自体の充実や改善につながるはずです。</a:t>
            </a:r>
          </a:p>
          <a:p>
            <a:pPr eaLnBrk="1" hangingPunct="1"/>
            <a:endParaRPr lang="ja-JP" altLang="en-US" dirty="0" smtClean="0">
              <a:latin typeface="ＭＳ Ｐ明朝"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BAEF65C-F09A-48A2-9EE1-D68A0469C908}" type="slidenum">
              <a:rPr lang="en-US" altLang="ja-JP" smtClean="0">
                <a:ea typeface="ＭＳ Ｐゴシック" charset="-128"/>
              </a:rPr>
              <a:pPr eaLnBrk="1" hangingPunct="1">
                <a:spcBef>
                  <a:spcPct val="0"/>
                </a:spcBef>
              </a:pPr>
              <a:t>4</a:t>
            </a:fld>
            <a:endParaRPr lang="en-US" altLang="ja-JP" dirty="0" smtClean="0">
              <a:ea typeface="ＭＳ Ｐゴシック" charset="-128"/>
            </a:endParaRPr>
          </a:p>
        </p:txBody>
      </p:sp>
      <p:sp>
        <p:nvSpPr>
          <p:cNvPr id="13315"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87" tIns="47793" rIns="95587" bIns="47793" anchor="b"/>
          <a:lstStyle>
            <a:lvl1pPr defTabSz="876300" eaLnBrk="0" hangingPunct="0">
              <a:spcBef>
                <a:spcPct val="30000"/>
              </a:spcBef>
              <a:defRPr kumimoji="1" sz="1200">
                <a:solidFill>
                  <a:schemeClr val="tx1"/>
                </a:solidFill>
                <a:latin typeface="Arial" charset="0"/>
                <a:ea typeface="ＭＳ Ｐ明朝" pitchFamily="18" charset="-128"/>
              </a:defRPr>
            </a:lvl1pPr>
            <a:lvl2pPr marL="742950" indent="-285750" defTabSz="876300" eaLnBrk="0" hangingPunct="0">
              <a:spcBef>
                <a:spcPct val="30000"/>
              </a:spcBef>
              <a:defRPr kumimoji="1" sz="1200">
                <a:solidFill>
                  <a:schemeClr val="tx1"/>
                </a:solidFill>
                <a:latin typeface="Arial" charset="0"/>
                <a:ea typeface="ＭＳ Ｐ明朝" pitchFamily="18" charset="-128"/>
              </a:defRPr>
            </a:lvl2pPr>
            <a:lvl3pPr marL="1143000" indent="-228600" defTabSz="876300" eaLnBrk="0" hangingPunct="0">
              <a:spcBef>
                <a:spcPct val="30000"/>
              </a:spcBef>
              <a:defRPr kumimoji="1" sz="1200">
                <a:solidFill>
                  <a:schemeClr val="tx1"/>
                </a:solidFill>
                <a:latin typeface="Arial" charset="0"/>
                <a:ea typeface="ＭＳ Ｐ明朝" pitchFamily="18" charset="-128"/>
              </a:defRPr>
            </a:lvl3pPr>
            <a:lvl4pPr marL="1600200" indent="-228600" defTabSz="876300" eaLnBrk="0" hangingPunct="0">
              <a:spcBef>
                <a:spcPct val="30000"/>
              </a:spcBef>
              <a:defRPr kumimoji="1" sz="1200">
                <a:solidFill>
                  <a:schemeClr val="tx1"/>
                </a:solidFill>
                <a:latin typeface="Arial" charset="0"/>
                <a:ea typeface="ＭＳ Ｐ明朝" pitchFamily="18" charset="-128"/>
              </a:defRPr>
            </a:lvl4pPr>
            <a:lvl5pPr marL="2057400" indent="-228600" defTabSz="876300" eaLnBrk="0" hangingPunct="0">
              <a:spcBef>
                <a:spcPct val="30000"/>
              </a:spcBef>
              <a:defRPr kumimoji="1" sz="1200">
                <a:solidFill>
                  <a:schemeClr val="tx1"/>
                </a:solidFill>
                <a:latin typeface="Arial" charset="0"/>
                <a:ea typeface="ＭＳ Ｐ明朝" pitchFamily="18" charset="-128"/>
              </a:defRPr>
            </a:lvl5pPr>
            <a:lvl6pPr marL="25146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3673C9CE-316D-4195-ADBF-83B5C33ADCF0}" type="slidenum">
              <a:rPr kumimoji="0" lang="en-US" altLang="ja-JP">
                <a:ea typeface="ＭＳ Ｐゴシック" charset="-128"/>
              </a:rPr>
              <a:pPr algn="r" eaLnBrk="1" hangingPunct="1">
                <a:spcBef>
                  <a:spcPct val="0"/>
                </a:spcBef>
              </a:pPr>
              <a:t>4</a:t>
            </a:fld>
            <a:endParaRPr kumimoji="0" lang="en-US" altLang="ja-JP" dirty="0">
              <a:ea typeface="ＭＳ Ｐゴシック" charset="-128"/>
            </a:endParaRPr>
          </a:p>
        </p:txBody>
      </p:sp>
      <p:sp>
        <p:nvSpPr>
          <p:cNvPr id="13316" name="Rectangle 2"/>
          <p:cNvSpPr>
            <a:spLocks noGrp="1" noRot="1" noChangeAspect="1" noChangeArrowheads="1" noTextEdit="1"/>
          </p:cNvSpPr>
          <p:nvPr>
            <p:ph type="sldImg"/>
          </p:nvPr>
        </p:nvSpPr>
        <p:spPr>
          <a:xfrm>
            <a:off x="915988" y="746125"/>
            <a:ext cx="4964112" cy="3722688"/>
          </a:xfrm>
          <a:ln/>
        </p:spPr>
      </p:sp>
      <p:sp>
        <p:nvSpPr>
          <p:cNvPr id="13317" name="Rectangle 3"/>
          <p:cNvSpPr>
            <a:spLocks noGrp="1" noChangeArrowheads="1"/>
          </p:cNvSpPr>
          <p:nvPr>
            <p:ph type="body" idx="1"/>
          </p:nvPr>
        </p:nvSpPr>
        <p:spPr>
          <a:xfrm>
            <a:off x="681038" y="4714875"/>
            <a:ext cx="5437187"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87" tIns="47793" rIns="95587" bIns="47793" anchor="ctr"/>
          <a:lstStyle/>
          <a:p>
            <a:pPr eaLnBrk="1" hangingPunct="1"/>
            <a:r>
              <a:rPr lang="ja-JP" altLang="en-US" dirty="0" smtClean="0">
                <a:latin typeface="ＭＳ Ｐ明朝" pitchFamily="18" charset="-128"/>
              </a:rPr>
              <a:t>最後にもう一つこれは，これから学習プログラム開発の進めていく上での手順を図にしたものです。</a:t>
            </a:r>
          </a:p>
          <a:p>
            <a:pPr eaLnBrk="1" hangingPunct="1"/>
            <a:r>
              <a:rPr lang="ja-JP" altLang="en-US" dirty="0" smtClean="0">
                <a:latin typeface="ＭＳ Ｐ明朝" pitchFamily="18" charset="-128"/>
              </a:rPr>
              <a:t>事前学習として確認しておいていただきたいのは，配付しているシート</a:t>
            </a:r>
            <a:r>
              <a:rPr lang="en-US" altLang="ja-JP" dirty="0" smtClean="0">
                <a:latin typeface="ＭＳ Ｐ明朝" pitchFamily="18" charset="-128"/>
              </a:rPr>
              <a:t>A</a:t>
            </a:r>
            <a:r>
              <a:rPr lang="ja-JP" altLang="en-US" dirty="0" smtClean="0">
                <a:latin typeface="ＭＳ Ｐ明朝" pitchFamily="18" charset="-128"/>
              </a:rPr>
              <a:t>です。</a:t>
            </a:r>
            <a:endParaRPr lang="en-US" altLang="ja-JP" dirty="0" smtClean="0">
              <a:latin typeface="ＭＳ Ｐ明朝" pitchFamily="18" charset="-128"/>
            </a:endParaRP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シートＡは，目的や目標を作成していく準備段階として，</a:t>
            </a:r>
            <a:endParaRPr lang="en-US" altLang="ja-JP" dirty="0" smtClean="0">
              <a:latin typeface="ＭＳ Ｐ明朝" pitchFamily="18" charset="-128"/>
            </a:endParaRPr>
          </a:p>
          <a:p>
            <a:pPr eaLnBrk="1" hangingPunct="1"/>
            <a:r>
              <a:rPr lang="ja-JP" altLang="en-US" dirty="0" smtClean="0">
                <a:latin typeface="ＭＳ Ｐ明朝" pitchFamily="18" charset="-128"/>
              </a:rPr>
              <a:t>検討しておく必要のあるものを整理するためのものです。</a:t>
            </a:r>
            <a:endParaRPr lang="en-US" altLang="ja-JP" dirty="0" smtClean="0">
              <a:latin typeface="ＭＳ Ｐ明朝" pitchFamily="18" charset="-128"/>
            </a:endParaRPr>
          </a:p>
          <a:p>
            <a:pPr eaLnBrk="1" hangingPunct="1"/>
            <a:r>
              <a:rPr lang="ja-JP" altLang="en-US" dirty="0" smtClean="0">
                <a:latin typeface="ＭＳ Ｐ明朝" pitchFamily="18" charset="-128"/>
              </a:rPr>
              <a:t>学習プログラムを計画していくにあたっては，何を目的に設定するかがとくに重要になります。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目的の設定に当たっては，地域で解決・改善していかなければならない課題（個人の要望と社会の要請）の双方をきちんと整理し，検討をしておく必要があります。</a:t>
            </a:r>
          </a:p>
          <a:p>
            <a:pPr eaLnBrk="1" hangingPunct="1"/>
            <a:r>
              <a:rPr lang="ja-JP" altLang="en-US" dirty="0" smtClean="0">
                <a:latin typeface="ＭＳ Ｐ明朝" pitchFamily="18" charset="-128"/>
              </a:rPr>
              <a:t>公共の事業として実施するものですので，「このまちにこうした事業がなぜ必要なのか」を市町の総合基本計画などからしっかりと読み取っておく必要もあります。</a:t>
            </a:r>
            <a:endParaRPr lang="en-US" altLang="ja-JP" dirty="0" smtClean="0">
              <a:latin typeface="ＭＳ Ｐ明朝" pitchFamily="18" charset="-128"/>
            </a:endParaRPr>
          </a:p>
          <a:p>
            <a:pPr eaLnBrk="1" hangingPunct="1"/>
            <a:r>
              <a:rPr lang="ja-JP" altLang="en-US" dirty="0" smtClean="0">
                <a:latin typeface="ＭＳ Ｐ明朝" pitchFamily="18" charset="-128"/>
              </a:rPr>
              <a:t>また，一方で地域住民の皆さんが求めているニーズをしっかりと把握しておく必要もあります。</a:t>
            </a:r>
            <a:endParaRPr lang="en-US" altLang="ja-JP" dirty="0" smtClean="0">
              <a:latin typeface="ＭＳ Ｐ明朝" pitchFamily="18" charset="-128"/>
            </a:endParaRPr>
          </a:p>
          <a:p>
            <a:pPr eaLnBrk="1" hangingPunct="1"/>
            <a:r>
              <a:rPr lang="ja-JP" altLang="en-US" dirty="0" smtClean="0">
                <a:latin typeface="ＭＳ Ｐ明朝" pitchFamily="18" charset="-128"/>
              </a:rPr>
              <a:t>地域の皆さんがやってみたいな・知りたいな，大切なことだよな，といった興味や関心を集める目的を計画しなければ，どんなに理想的な目的を設定しても，事業に集まってきてくれません。</a:t>
            </a:r>
            <a:endParaRPr lang="en-US" altLang="ja-JP" dirty="0" smtClean="0">
              <a:latin typeface="ＭＳ Ｐ明朝" pitchFamily="18" charset="-128"/>
            </a:endParaRPr>
          </a:p>
          <a:p>
            <a:pPr eaLnBrk="1" hangingPunct="1"/>
            <a:r>
              <a:rPr lang="ja-JP" altLang="en-US" dirty="0" smtClean="0">
                <a:latin typeface="ＭＳ Ｐ明朝" pitchFamily="18" charset="-128"/>
              </a:rPr>
              <a:t>学習目的や目標の設定では，この社会の要請と個人の要望とのバランスをとっていくことが重要になります。この学習プログラム研修では，こうした作業をグループの仲間とアイディアを出し合いながら協力して作成していくことにな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DB061301-AD71-4146-A4D2-3A6B1B49C44E}" type="slidenum">
              <a:rPr lang="en-US" altLang="ja-JP" smtClean="0">
                <a:ea typeface="ＭＳ Ｐゴシック" charset="-128"/>
              </a:rPr>
              <a:pPr eaLnBrk="1" hangingPunct="1">
                <a:spcBef>
                  <a:spcPct val="0"/>
                </a:spcBef>
              </a:pPr>
              <a:t>5</a:t>
            </a:fld>
            <a:endParaRPr lang="en-US" altLang="ja-JP" smtClean="0">
              <a:ea typeface="ＭＳ Ｐゴシック"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p>
          <a:p>
            <a:pPr eaLnBrk="1" hangingPunct="1"/>
            <a:endParaRPr lang="en-US" altLang="ja-JP"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E22C4-873C-4AE2-9530-CAA4AC7BE11F}" type="slidenum">
              <a:rPr lang="en-US" altLang="ja-JP"/>
              <a:pPr>
                <a:defRPr/>
              </a:pPr>
              <a:t>‹#›</a:t>
            </a:fld>
            <a:endParaRPr lang="en-US" altLang="ja-JP"/>
          </a:p>
        </p:txBody>
      </p:sp>
    </p:spTree>
    <p:extLst>
      <p:ext uri="{BB962C8B-B14F-4D97-AF65-F5344CB8AC3E}">
        <p14:creationId xmlns:p14="http://schemas.microsoft.com/office/powerpoint/2010/main" val="335739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7E5460A-56FB-4908-A690-8D8EF77436D1}" type="slidenum">
              <a:rPr lang="en-US" altLang="ja-JP"/>
              <a:pPr>
                <a:defRPr/>
              </a:pPr>
              <a:t>‹#›</a:t>
            </a:fld>
            <a:endParaRPr lang="en-US" altLang="ja-JP"/>
          </a:p>
        </p:txBody>
      </p:sp>
    </p:spTree>
    <p:extLst>
      <p:ext uri="{BB962C8B-B14F-4D97-AF65-F5344CB8AC3E}">
        <p14:creationId xmlns:p14="http://schemas.microsoft.com/office/powerpoint/2010/main" val="163535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7EA110-CD87-4B37-99D9-4E7D6E5D56D9}" type="slidenum">
              <a:rPr lang="en-US" altLang="ja-JP"/>
              <a:pPr>
                <a:defRPr/>
              </a:pPr>
              <a:t>‹#›</a:t>
            </a:fld>
            <a:endParaRPr lang="en-US" altLang="ja-JP"/>
          </a:p>
        </p:txBody>
      </p:sp>
    </p:spTree>
    <p:extLst>
      <p:ext uri="{BB962C8B-B14F-4D97-AF65-F5344CB8AC3E}">
        <p14:creationId xmlns:p14="http://schemas.microsoft.com/office/powerpoint/2010/main" val="273632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EC6D5E-B015-481D-A427-BB7B062887AE}" type="slidenum">
              <a:rPr lang="en-US" altLang="ja-JP"/>
              <a:pPr>
                <a:defRPr/>
              </a:pPr>
              <a:t>‹#›</a:t>
            </a:fld>
            <a:endParaRPr lang="en-US" altLang="ja-JP"/>
          </a:p>
        </p:txBody>
      </p:sp>
    </p:spTree>
    <p:extLst>
      <p:ext uri="{BB962C8B-B14F-4D97-AF65-F5344CB8AC3E}">
        <p14:creationId xmlns:p14="http://schemas.microsoft.com/office/powerpoint/2010/main" val="392514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9C3189-89AE-40A3-A672-B08FBDD412DB}" type="slidenum">
              <a:rPr lang="en-US" altLang="ja-JP"/>
              <a:pPr>
                <a:defRPr/>
              </a:pPr>
              <a:t>‹#›</a:t>
            </a:fld>
            <a:endParaRPr lang="en-US" altLang="ja-JP"/>
          </a:p>
        </p:txBody>
      </p:sp>
    </p:spTree>
    <p:extLst>
      <p:ext uri="{BB962C8B-B14F-4D97-AF65-F5344CB8AC3E}">
        <p14:creationId xmlns:p14="http://schemas.microsoft.com/office/powerpoint/2010/main" val="2370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39ED3F-2B4B-4C07-A073-E50DE6B77361}" type="slidenum">
              <a:rPr lang="en-US" altLang="ja-JP"/>
              <a:pPr>
                <a:defRPr/>
              </a:pPr>
              <a:t>‹#›</a:t>
            </a:fld>
            <a:endParaRPr lang="en-US" altLang="ja-JP"/>
          </a:p>
        </p:txBody>
      </p:sp>
    </p:spTree>
    <p:extLst>
      <p:ext uri="{BB962C8B-B14F-4D97-AF65-F5344CB8AC3E}">
        <p14:creationId xmlns:p14="http://schemas.microsoft.com/office/powerpoint/2010/main" val="48104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E92C5C3-E850-4E27-A80C-A91AB3F24E7A}" type="slidenum">
              <a:rPr lang="en-US" altLang="ja-JP"/>
              <a:pPr>
                <a:defRPr/>
              </a:pPr>
              <a:t>‹#›</a:t>
            </a:fld>
            <a:endParaRPr lang="en-US" altLang="ja-JP"/>
          </a:p>
        </p:txBody>
      </p:sp>
    </p:spTree>
    <p:extLst>
      <p:ext uri="{BB962C8B-B14F-4D97-AF65-F5344CB8AC3E}">
        <p14:creationId xmlns:p14="http://schemas.microsoft.com/office/powerpoint/2010/main" val="2186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A1538ED-2A9C-4FB5-8B71-15CCECC7DD64}" type="slidenum">
              <a:rPr lang="en-US" altLang="ja-JP"/>
              <a:pPr>
                <a:defRPr/>
              </a:pPr>
              <a:t>‹#›</a:t>
            </a:fld>
            <a:endParaRPr lang="en-US" altLang="ja-JP"/>
          </a:p>
        </p:txBody>
      </p:sp>
    </p:spTree>
    <p:extLst>
      <p:ext uri="{BB962C8B-B14F-4D97-AF65-F5344CB8AC3E}">
        <p14:creationId xmlns:p14="http://schemas.microsoft.com/office/powerpoint/2010/main" val="2705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AA5B294-F7DF-4012-8E60-0959855ECDBB}" type="slidenum">
              <a:rPr lang="en-US" altLang="ja-JP"/>
              <a:pPr>
                <a:defRPr/>
              </a:pPr>
              <a:t>‹#›</a:t>
            </a:fld>
            <a:endParaRPr lang="en-US" altLang="ja-JP"/>
          </a:p>
        </p:txBody>
      </p:sp>
    </p:spTree>
    <p:extLst>
      <p:ext uri="{BB962C8B-B14F-4D97-AF65-F5344CB8AC3E}">
        <p14:creationId xmlns:p14="http://schemas.microsoft.com/office/powerpoint/2010/main" val="19315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20F928B-403F-4FA9-98FE-9B7C26C29730}" type="slidenum">
              <a:rPr lang="en-US" altLang="ja-JP"/>
              <a:pPr>
                <a:defRPr/>
              </a:pPr>
              <a:t>‹#›</a:t>
            </a:fld>
            <a:endParaRPr lang="en-US" altLang="ja-JP"/>
          </a:p>
        </p:txBody>
      </p:sp>
    </p:spTree>
    <p:extLst>
      <p:ext uri="{BB962C8B-B14F-4D97-AF65-F5344CB8AC3E}">
        <p14:creationId xmlns:p14="http://schemas.microsoft.com/office/powerpoint/2010/main" val="182072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3BB0D9F-E4A1-47D2-90E2-DEDF8C34C7D2}" type="slidenum">
              <a:rPr lang="en-US" altLang="ja-JP"/>
              <a:pPr>
                <a:defRPr/>
              </a:pPr>
              <a:t>‹#›</a:t>
            </a:fld>
            <a:endParaRPr lang="en-US" altLang="ja-JP"/>
          </a:p>
        </p:txBody>
      </p:sp>
    </p:spTree>
    <p:extLst>
      <p:ext uri="{BB962C8B-B14F-4D97-AF65-F5344CB8AC3E}">
        <p14:creationId xmlns:p14="http://schemas.microsoft.com/office/powerpoint/2010/main" val="131529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E2BF7B-94D0-4699-8658-DB0B286088D8}" type="slidenum">
              <a:rPr lang="en-US" altLang="ja-JP"/>
              <a:pPr>
                <a:defRPr/>
              </a:pPr>
              <a:t>‹#›</a:t>
            </a:fld>
            <a:endParaRPr lang="en-US" altLang="ja-JP"/>
          </a:p>
        </p:txBody>
      </p:sp>
    </p:spTree>
    <p:extLst>
      <p:ext uri="{BB962C8B-B14F-4D97-AF65-F5344CB8AC3E}">
        <p14:creationId xmlns:p14="http://schemas.microsoft.com/office/powerpoint/2010/main" val="214117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1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21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21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710FE1E8-4A26-4979-AB3C-759212314C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www.pref.hiroshima.lg.jp/site/center/sien-jissenn-jigyou20tsukurikata.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9"/>
          <p:cNvSpPr>
            <a:spLocks noChangeAspect="1" noChangeArrowheads="1"/>
          </p:cNvSpPr>
          <p:nvPr/>
        </p:nvSpPr>
        <p:spPr bwMode="auto">
          <a:xfrm>
            <a:off x="273050" y="1903413"/>
            <a:ext cx="1995488" cy="1954212"/>
          </a:xfrm>
          <a:prstGeom prst="flowChartConnector">
            <a:avLst/>
          </a:prstGeom>
          <a:solidFill>
            <a:srgbClr val="FF9933">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1" name="AutoShape 8"/>
          <p:cNvSpPr>
            <a:spLocks noChangeArrowheads="1"/>
          </p:cNvSpPr>
          <p:nvPr/>
        </p:nvSpPr>
        <p:spPr bwMode="auto">
          <a:xfrm>
            <a:off x="539750" y="3284538"/>
            <a:ext cx="8401050" cy="142875"/>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pic>
        <p:nvPicPr>
          <p:cNvPr id="5" name="011C_160520_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3648" y="5805264"/>
            <a:ext cx="609600" cy="609600"/>
          </a:xfrm>
          <a:prstGeom prst="rect">
            <a:avLst/>
          </a:prstGeom>
        </p:spPr>
      </p:pic>
      <p:sp>
        <p:nvSpPr>
          <p:cNvPr id="10" name="Rectangle 4"/>
          <p:cNvSpPr>
            <a:spLocks noChangeArrowheads="1"/>
          </p:cNvSpPr>
          <p:nvPr/>
        </p:nvSpPr>
        <p:spPr bwMode="auto">
          <a:xfrm>
            <a:off x="-6350" y="0"/>
            <a:ext cx="9196388" cy="4016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algn="r" eaLnBrk="1" hangingPunct="1">
              <a:lnSpc>
                <a:spcPct val="90000"/>
              </a:lnSpc>
              <a:buFont typeface="Arial" charset="0"/>
              <a:buNone/>
            </a:pPr>
            <a:r>
              <a:rPr lang="ja-JP" altLang="en-US" dirty="0">
                <a:solidFill>
                  <a:schemeClr val="bg1"/>
                </a:solidFill>
                <a:latin typeface="HGP創英角ｺﾞｼｯｸUB" charset="-128"/>
                <a:ea typeface="HGP創英角ｺﾞｼｯｸUB" charset="-128"/>
              </a:rPr>
              <a:t>　　　　　　　　　　　　　　　　　　　　　　　　　　　　　　　　　　　</a:t>
            </a:r>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学習プログラム研修　</a:t>
            </a:r>
            <a:r>
              <a:rPr lang="ja-JP" altLang="en-US" b="1"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事前</a:t>
            </a:r>
            <a:r>
              <a:rPr lang="ja-JP" altLang="en-US" b="1"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学習②</a:t>
            </a:r>
            <a:r>
              <a:rPr lang="ja-JP" altLang="en-US" dirty="0" smtClean="0">
                <a:solidFill>
                  <a:schemeClr val="bg1"/>
                </a:solidFill>
                <a:latin typeface="HGP創英角ｺﾞｼｯｸUB" charset="-128"/>
                <a:ea typeface="HGP創英角ｺﾞｼｯｸUB" charset="-128"/>
              </a:rPr>
              <a:t>　</a:t>
            </a:r>
            <a:endParaRPr lang="en-US" altLang="ja-JP" dirty="0">
              <a:solidFill>
                <a:schemeClr val="bg1"/>
              </a:solidFill>
              <a:latin typeface="HGP創英角ｺﾞｼｯｸUB" charset="-128"/>
              <a:ea typeface="HGP創英角ｺﾞｼｯｸUB" charset="-128"/>
            </a:endParaRPr>
          </a:p>
        </p:txBody>
      </p:sp>
      <p:sp>
        <p:nvSpPr>
          <p:cNvPr id="12" name="Rectangle 10"/>
          <p:cNvSpPr>
            <a:spLocks noChangeArrowheads="1"/>
          </p:cNvSpPr>
          <p:nvPr/>
        </p:nvSpPr>
        <p:spPr bwMode="auto">
          <a:xfrm>
            <a:off x="563438" y="1684574"/>
            <a:ext cx="8401050" cy="160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150000"/>
              </a:lnSpc>
              <a:spcBef>
                <a:spcPct val="0"/>
              </a:spcBef>
              <a:buFontTx/>
              <a:buNone/>
            </a:pPr>
            <a:r>
              <a:rPr lang="ja-JP" altLang="en-US" sz="3600" b="1" smtClean="0">
                <a:latin typeface="メイリオ" panose="020B0604030504040204" pitchFamily="50" charset="-128"/>
                <a:ea typeface="メイリオ" panose="020B0604030504040204" pitchFamily="50" charset="-128"/>
                <a:cs typeface="メイリオ" panose="020B0604030504040204" pitchFamily="50" charset="-128"/>
              </a:rPr>
              <a:t>事前学習②</a:t>
            </a:r>
            <a:endParaRPr lang="en-US" altLang="ja-JP" sz="40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150000"/>
              </a:lnSpc>
              <a:spcBef>
                <a:spcPct val="0"/>
              </a:spcBef>
              <a:buFontTx/>
              <a:buNone/>
            </a:pPr>
            <a:r>
              <a:rPr lang="ja-JP" altLang="en-US" sz="4800" b="1" dirty="0" smtClean="0">
                <a:latin typeface="メイリオ" panose="020B0604030504040204" pitchFamily="50" charset="-128"/>
                <a:ea typeface="メイリオ" panose="020B0604030504040204" pitchFamily="50" charset="-128"/>
                <a:cs typeface="メイリオ" panose="020B0604030504040204" pitchFamily="50" charset="-128"/>
              </a:rPr>
              <a:t>学習</a:t>
            </a:r>
            <a:r>
              <a:rPr lang="ja-JP" altLang="en-US" sz="4800" b="1" dirty="0">
                <a:latin typeface="メイリオ" panose="020B0604030504040204" pitchFamily="50" charset="-128"/>
                <a:ea typeface="メイリオ" panose="020B0604030504040204" pitchFamily="50" charset="-128"/>
                <a:cs typeface="メイリオ" panose="020B0604030504040204" pitchFamily="50" charset="-128"/>
              </a:rPr>
              <a:t>プログラム開発の</a:t>
            </a:r>
            <a:r>
              <a:rPr lang="ja-JP" altLang="en-US" sz="4800" b="1" dirty="0" smtClean="0">
                <a:latin typeface="メイリオ" panose="020B0604030504040204" pitchFamily="50" charset="-128"/>
                <a:ea typeface="メイリオ" panose="020B0604030504040204" pitchFamily="50" charset="-128"/>
                <a:cs typeface="メイリオ" panose="020B0604030504040204" pitchFamily="50" charset="-128"/>
              </a:rPr>
              <a:t>基礎</a:t>
            </a:r>
            <a:r>
              <a:rPr lang="en-US" altLang="ja-JP" sz="4800" b="1" dirty="0">
                <a:latin typeface="メイリオ" panose="020B0604030504040204" pitchFamily="50" charset="-128"/>
                <a:ea typeface="メイリオ" panose="020B0604030504040204" pitchFamily="50" charset="-128"/>
                <a:cs typeface="メイリオ" panose="020B0604030504040204" pitchFamily="50" charset="-128"/>
              </a:rPr>
              <a:t>Ⅱ</a:t>
            </a:r>
          </a:p>
        </p:txBody>
      </p:sp>
      <p:sp>
        <p:nvSpPr>
          <p:cNvPr id="13" name="テキスト ボックス 12"/>
          <p:cNvSpPr txBox="1">
            <a:spLocks noChangeArrowheads="1"/>
          </p:cNvSpPr>
          <p:nvPr/>
        </p:nvSpPr>
        <p:spPr bwMode="auto">
          <a:xfrm>
            <a:off x="179710" y="538833"/>
            <a:ext cx="8136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b="1" dirty="0" smtClean="0">
                <a:latin typeface="メイリオ" panose="020B0604030504040204" pitchFamily="50" charset="-128"/>
                <a:ea typeface="メイリオ" panose="020B0604030504040204" pitchFamily="50" charset="-128"/>
                <a:cs typeface="メイリオ" panose="020B0604030504040204" pitchFamily="50" charset="-128"/>
              </a:rPr>
              <a:t>令和元年度</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生涯学習振興・社会教育関係職員等</a:t>
            </a:r>
            <a:r>
              <a:rPr lang="ja-JP" altLang="en-US" sz="1800" b="1" dirty="0" smtClean="0">
                <a:latin typeface="メイリオ" panose="020B0604030504040204" pitchFamily="50" charset="-128"/>
                <a:ea typeface="メイリオ" panose="020B0604030504040204" pitchFamily="50" charset="-128"/>
                <a:cs typeface="メイリオ" panose="020B0604030504040204" pitchFamily="50" charset="-128"/>
              </a:rPr>
              <a:t>研修「学習</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プログラム</a:t>
            </a:r>
            <a:r>
              <a:rPr lang="ja-JP" altLang="en-US" sz="1800" b="1" dirty="0" smtClean="0">
                <a:latin typeface="メイリオ" panose="020B0604030504040204" pitchFamily="50" charset="-128"/>
                <a:ea typeface="メイリオ" panose="020B0604030504040204" pitchFamily="50" charset="-128"/>
                <a:cs typeface="メイリオ" panose="020B0604030504040204" pitchFamily="50" charset="-128"/>
              </a:rPr>
              <a:t>研修」</a:t>
            </a:r>
            <a:endParaRPr lang="ja-JP" altLang="en-US" sz="1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Rectangle 10"/>
          <p:cNvSpPr>
            <a:spLocks noChangeArrowheads="1"/>
          </p:cNvSpPr>
          <p:nvPr/>
        </p:nvSpPr>
        <p:spPr bwMode="auto">
          <a:xfrm>
            <a:off x="539750" y="3756867"/>
            <a:ext cx="840105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pP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ねらい：学習</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プログラム開発の基礎知識と</a:t>
            </a:r>
          </a:p>
          <a:p>
            <a:pPr eaLnBrk="1" hangingPunct="1">
              <a:buFontTx/>
              <a:buNone/>
            </a:pP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作成</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する際のポイントを理解する。</a:t>
            </a:r>
          </a:p>
        </p:txBody>
      </p:sp>
      <p:sp>
        <p:nvSpPr>
          <p:cNvPr id="15" name="テキスト ボックス 11"/>
          <p:cNvSpPr txBox="1">
            <a:spLocks noChangeArrowheads="1"/>
          </p:cNvSpPr>
          <p:nvPr/>
        </p:nvSpPr>
        <p:spPr bwMode="auto">
          <a:xfrm>
            <a:off x="5365889" y="5589240"/>
            <a:ext cx="3454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広島県立生涯学習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センター</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p>
        </p:txBody>
      </p:sp>
      <p:pic>
        <p:nvPicPr>
          <p:cNvPr id="16"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541" y="5479369"/>
            <a:ext cx="1193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79513" y="1196752"/>
            <a:ext cx="8784975" cy="1382936"/>
          </a:xfrm>
        </p:spPr>
        <p:txBody>
          <a:bodyPr/>
          <a:lstStyle/>
          <a:p>
            <a:pPr algn="l" eaLnBrk="1" hangingPunct="1"/>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学級・</a:t>
            </a:r>
            <a:r>
              <a:rPr lang="ja-JP" altLang="en-US" sz="3400" b="1" dirty="0" smtClean="0">
                <a:latin typeface="メイリオ" panose="020B0604030504040204" pitchFamily="50" charset="-128"/>
                <a:ea typeface="メイリオ" panose="020B0604030504040204" pitchFamily="50" charset="-128"/>
                <a:cs typeface="メイリオ" panose="020B0604030504040204" pitchFamily="50" charset="-128"/>
              </a:rPr>
              <a:t>講座</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，行事，集会等の集合学習の機会において，住民の学習を支援するための計画</a:t>
            </a:r>
            <a:endPar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82"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533" y="5727973"/>
            <a:ext cx="1223963"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012C_160520_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5915744"/>
            <a:ext cx="609600" cy="609600"/>
          </a:xfrm>
          <a:prstGeom prst="rect">
            <a:avLst/>
          </a:prstGeom>
        </p:spPr>
      </p:pic>
      <p:sp>
        <p:nvSpPr>
          <p:cNvPr id="12" name="Rectangle 4"/>
          <p:cNvSpPr>
            <a:spLocks noChangeArrowheads="1"/>
          </p:cNvSpPr>
          <p:nvPr/>
        </p:nvSpPr>
        <p:spPr bwMode="auto">
          <a:xfrm>
            <a:off x="0" y="0"/>
            <a:ext cx="9144000" cy="10795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180000" anchor="ct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algn="ctr" eaLnBrk="1" hangingPunct="1">
              <a:lnSpc>
                <a:spcPct val="90000"/>
              </a:lnSpc>
              <a:buFont typeface="Arial" charset="0"/>
              <a:buNone/>
            </a:pPr>
            <a:r>
              <a:rPr lang="ja-JP" altLang="en-US" sz="5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学習プログラムの構成要素</a:t>
            </a:r>
            <a:endParaRPr lang="en-US" altLang="ja-JP" sz="5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2"/>
          <p:cNvSpPr txBox="1">
            <a:spLocks noChangeArrowheads="1"/>
          </p:cNvSpPr>
          <p:nvPr/>
        </p:nvSpPr>
        <p:spPr bwMode="auto">
          <a:xfrm>
            <a:off x="647890" y="2353122"/>
            <a:ext cx="7740534" cy="388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eaLnBrk="1" hangingPunct="1"/>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○どのようなことを</a:t>
            </a:r>
            <a:r>
              <a:rPr lang="ja-JP" altLang="en-US" sz="3600" b="1" kern="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目的</a:t>
            </a:r>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として，</a:t>
            </a:r>
            <a:endParaRPr lang="en-US" altLang="ja-JP" sz="2800" b="1"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eaLnBrk="1" hangingPunct="1"/>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○どのような</a:t>
            </a:r>
            <a:r>
              <a:rPr lang="ja-JP" altLang="en-US" sz="3600" b="1" kern="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目標</a:t>
            </a:r>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をもって，</a:t>
            </a:r>
            <a:endParaRPr lang="en-US" altLang="ja-JP" sz="2800" b="1"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eaLnBrk="1" hangingPunct="1"/>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○どのような</a:t>
            </a:r>
            <a:r>
              <a:rPr lang="ja-JP" altLang="en-US" sz="3600" b="1" kern="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b="1"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eaLnBrk="1" hangingPunct="1"/>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○どのような</a:t>
            </a:r>
            <a:r>
              <a:rPr lang="ja-JP" altLang="en-US" sz="3600" b="1" kern="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順序</a:t>
            </a:r>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で行い，</a:t>
            </a:r>
            <a:endParaRPr lang="en-US" altLang="ja-JP" sz="2800" b="1"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eaLnBrk="1" hangingPunct="1"/>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○どのような</a:t>
            </a:r>
            <a:r>
              <a:rPr lang="ja-JP" altLang="en-US" sz="3600" b="1" kern="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学習成果</a:t>
            </a:r>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を生み出すか</a:t>
            </a:r>
            <a:endParaRPr lang="en-US" altLang="ja-JP" sz="2800" b="1"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eaLnBrk="1" hangingPunct="1"/>
            <a:r>
              <a:rPr lang="ja-JP" altLang="en-US" sz="2800" b="1" kern="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b="1" kern="0" dirty="0" smtClean="0">
                <a:latin typeface="メイリオ" panose="020B0604030504040204" pitchFamily="50" charset="-128"/>
                <a:ea typeface="メイリオ" panose="020B0604030504040204" pitchFamily="50" charset="-128"/>
                <a:cs typeface="メイリオ" panose="020B0604030504040204" pitchFamily="50" charset="-128"/>
              </a:rPr>
              <a:t>（学習者の意識や態度，行動の変容をもたらすか）</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2339752" y="1286839"/>
            <a:ext cx="4440265" cy="1422081"/>
          </a:xfrm>
          <a:prstGeom prst="ellipse">
            <a:avLst/>
          </a:prstGeom>
          <a:solidFill>
            <a:srgbClr val="FFFF66"/>
          </a:solidFill>
          <a:ln w="38100" algn="ctr">
            <a:solidFill>
              <a:srgbClr val="0000FF"/>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4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a:t>
            </a:r>
            <a:r>
              <a:rPr lang="ja-JP" altLang="en-US" sz="4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4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的</a:t>
            </a:r>
            <a: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健康体力・仲間作り・自然満喫</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0" name="AutoShape 4"/>
          <p:cNvSpPr>
            <a:spLocks noChangeArrowheads="1"/>
          </p:cNvSpPr>
          <p:nvPr/>
        </p:nvSpPr>
        <p:spPr bwMode="auto">
          <a:xfrm>
            <a:off x="71883" y="2564532"/>
            <a:ext cx="8964613" cy="3960812"/>
          </a:xfrm>
          <a:prstGeom prst="triangle">
            <a:avLst>
              <a:gd name="adj" fmla="val 49764"/>
            </a:avLst>
          </a:prstGeom>
          <a:gradFill flip="none" rotWithShape="1">
            <a:gsLst>
              <a:gs pos="0">
                <a:srgbClr val="99FF33">
                  <a:shade val="30000"/>
                  <a:satMod val="115000"/>
                </a:srgbClr>
              </a:gs>
              <a:gs pos="50000">
                <a:srgbClr val="99FF33">
                  <a:shade val="67500"/>
                  <a:satMod val="115000"/>
                </a:srgbClr>
              </a:gs>
              <a:gs pos="100000">
                <a:srgbClr val="99FF33">
                  <a:shade val="100000"/>
                  <a:satMod val="115000"/>
                </a:srgbClr>
              </a:gs>
            </a:gsLst>
            <a:lin ang="16200000" scaled="1"/>
            <a:tileRect/>
          </a:gradFill>
          <a:ln w="9525" algn="ctr">
            <a:solidFill>
              <a:srgbClr val="0000FF"/>
            </a:solidFill>
            <a:miter lim="800000"/>
            <a:headEnd/>
            <a:tailEnd/>
          </a:ln>
          <a:effectLst>
            <a:outerShdw blurRad="63500" sx="102000" sy="102000" algn="ctr" rotWithShape="0">
              <a:prstClr val="black">
                <a:alpha val="40000"/>
              </a:prstClr>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p>
        </p:txBody>
      </p:sp>
      <p:sp>
        <p:nvSpPr>
          <p:cNvPr id="4101" name="Line 6"/>
          <p:cNvSpPr>
            <a:spLocks noChangeShapeType="1"/>
          </p:cNvSpPr>
          <p:nvPr/>
        </p:nvSpPr>
        <p:spPr bwMode="auto">
          <a:xfrm flipV="1">
            <a:off x="4068763" y="3501157"/>
            <a:ext cx="215900" cy="17272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2" name="Line 7"/>
          <p:cNvSpPr>
            <a:spLocks noChangeShapeType="1"/>
          </p:cNvSpPr>
          <p:nvPr/>
        </p:nvSpPr>
        <p:spPr bwMode="auto">
          <a:xfrm flipH="1" flipV="1">
            <a:off x="5435600" y="5228357"/>
            <a:ext cx="431800" cy="1223962"/>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3" name="Line 8"/>
          <p:cNvSpPr>
            <a:spLocks noChangeShapeType="1"/>
          </p:cNvSpPr>
          <p:nvPr/>
        </p:nvSpPr>
        <p:spPr bwMode="auto">
          <a:xfrm flipH="1" flipV="1">
            <a:off x="5942013" y="4075832"/>
            <a:ext cx="1798637" cy="2376487"/>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4" name="Line 9"/>
          <p:cNvSpPr>
            <a:spLocks noChangeShapeType="1"/>
          </p:cNvSpPr>
          <p:nvPr/>
        </p:nvSpPr>
        <p:spPr bwMode="auto">
          <a:xfrm flipV="1">
            <a:off x="1547813" y="5804619"/>
            <a:ext cx="503237" cy="6477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82" name="Oval 10"/>
          <p:cNvSpPr>
            <a:spLocks noChangeArrowheads="1"/>
          </p:cNvSpPr>
          <p:nvPr/>
        </p:nvSpPr>
        <p:spPr bwMode="auto">
          <a:xfrm>
            <a:off x="2267744" y="4119854"/>
            <a:ext cx="1655762" cy="576262"/>
          </a:xfrm>
          <a:prstGeom prst="ellipse">
            <a:avLst/>
          </a:prstGeom>
          <a:solidFill>
            <a:srgbClr val="FF99FF"/>
          </a:solidFill>
          <a:ln w="952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　標</a:t>
            </a:r>
          </a:p>
        </p:txBody>
      </p:sp>
      <p:sp>
        <p:nvSpPr>
          <p:cNvPr id="259083" name="Oval 11"/>
          <p:cNvSpPr>
            <a:spLocks noChangeArrowheads="1"/>
          </p:cNvSpPr>
          <p:nvPr/>
        </p:nvSpPr>
        <p:spPr bwMode="auto">
          <a:xfrm>
            <a:off x="4572000" y="4725119"/>
            <a:ext cx="1655763" cy="576263"/>
          </a:xfrm>
          <a:prstGeom prst="ellipse">
            <a:avLst/>
          </a:prstGeom>
          <a:solidFill>
            <a:srgbClr val="FF99FF"/>
          </a:solidFill>
          <a:ln w="952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　標</a:t>
            </a:r>
          </a:p>
        </p:txBody>
      </p:sp>
      <p:sp>
        <p:nvSpPr>
          <p:cNvPr id="259084" name="Oval 12"/>
          <p:cNvSpPr>
            <a:spLocks noChangeArrowheads="1"/>
          </p:cNvSpPr>
          <p:nvPr/>
        </p:nvSpPr>
        <p:spPr bwMode="auto">
          <a:xfrm>
            <a:off x="3203848" y="2996332"/>
            <a:ext cx="1728788" cy="576262"/>
          </a:xfrm>
          <a:prstGeom prst="ellipse">
            <a:avLst/>
          </a:prstGeom>
          <a:solidFill>
            <a:srgbClr val="FF99FF"/>
          </a:solidFill>
          <a:ln w="952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　標</a:t>
            </a:r>
          </a:p>
        </p:txBody>
      </p:sp>
      <p:sp>
        <p:nvSpPr>
          <p:cNvPr id="259085" name="Oval 13"/>
          <p:cNvSpPr>
            <a:spLocks noChangeArrowheads="1"/>
          </p:cNvSpPr>
          <p:nvPr/>
        </p:nvSpPr>
        <p:spPr bwMode="auto">
          <a:xfrm>
            <a:off x="4643412" y="3501158"/>
            <a:ext cx="1728788" cy="575096"/>
          </a:xfrm>
          <a:prstGeom prst="ellipse">
            <a:avLst/>
          </a:prstGeom>
          <a:solidFill>
            <a:srgbClr val="FF99FF"/>
          </a:solidFill>
          <a:ln w="952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　標</a:t>
            </a:r>
          </a:p>
        </p:txBody>
      </p:sp>
      <p:sp>
        <p:nvSpPr>
          <p:cNvPr id="4109" name="Line 14"/>
          <p:cNvSpPr>
            <a:spLocks noChangeShapeType="1"/>
          </p:cNvSpPr>
          <p:nvPr/>
        </p:nvSpPr>
        <p:spPr bwMode="auto">
          <a:xfrm flipV="1">
            <a:off x="3924300" y="5876057"/>
            <a:ext cx="74613" cy="649287"/>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87" name="Oval 15"/>
          <p:cNvSpPr>
            <a:spLocks noChangeArrowheads="1"/>
          </p:cNvSpPr>
          <p:nvPr/>
        </p:nvSpPr>
        <p:spPr bwMode="auto">
          <a:xfrm>
            <a:off x="3276600" y="5301382"/>
            <a:ext cx="1727200" cy="574675"/>
          </a:xfrm>
          <a:prstGeom prst="ellipse">
            <a:avLst/>
          </a:prstGeom>
          <a:solidFill>
            <a:srgbClr val="FF99FF"/>
          </a:solidFill>
          <a:ln w="952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　標</a:t>
            </a:r>
          </a:p>
        </p:txBody>
      </p:sp>
      <p:sp>
        <p:nvSpPr>
          <p:cNvPr id="4113" name="Line 21"/>
          <p:cNvSpPr>
            <a:spLocks noChangeShapeType="1"/>
          </p:cNvSpPr>
          <p:nvPr/>
        </p:nvSpPr>
        <p:spPr bwMode="auto">
          <a:xfrm flipV="1">
            <a:off x="3348038" y="3572594"/>
            <a:ext cx="431800" cy="576263"/>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94" name="Oval 22"/>
          <p:cNvSpPr>
            <a:spLocks noChangeArrowheads="1"/>
          </p:cNvSpPr>
          <p:nvPr/>
        </p:nvSpPr>
        <p:spPr bwMode="auto">
          <a:xfrm>
            <a:off x="1476375" y="5301382"/>
            <a:ext cx="1582738" cy="574675"/>
          </a:xfrm>
          <a:prstGeom prst="ellipse">
            <a:avLst/>
          </a:prstGeom>
          <a:solidFill>
            <a:srgbClr val="FF99FF"/>
          </a:solidFill>
          <a:ln w="952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目　標</a:t>
            </a:r>
          </a:p>
        </p:txBody>
      </p:sp>
      <p:sp>
        <p:nvSpPr>
          <p:cNvPr id="4115" name="Line 23"/>
          <p:cNvSpPr>
            <a:spLocks noChangeShapeType="1"/>
          </p:cNvSpPr>
          <p:nvPr/>
        </p:nvSpPr>
        <p:spPr bwMode="auto">
          <a:xfrm flipV="1">
            <a:off x="2411413" y="4652094"/>
            <a:ext cx="504825" cy="6477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pic>
        <p:nvPicPr>
          <p:cNvPr id="4116"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5" y="1482501"/>
            <a:ext cx="12239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3C_160520_00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3657" y="1648395"/>
            <a:ext cx="609600" cy="609600"/>
          </a:xfrm>
          <a:prstGeom prst="rect">
            <a:avLst/>
          </a:prstGeom>
        </p:spPr>
      </p:pic>
      <p:sp>
        <p:nvSpPr>
          <p:cNvPr id="3" name="雲形吹き出し 2"/>
          <p:cNvSpPr/>
          <p:nvPr/>
        </p:nvSpPr>
        <p:spPr bwMode="auto">
          <a:xfrm>
            <a:off x="89695" y="2818515"/>
            <a:ext cx="3005930" cy="931895"/>
          </a:xfrm>
          <a:prstGeom prst="cloudCallout">
            <a:avLst>
              <a:gd name="adj1" fmla="val 51285"/>
              <a:gd name="adj2" fmla="val -66052"/>
            </a:avLst>
          </a:prstGeom>
          <a:solidFill>
            <a:srgbClr val="FFFF66"/>
          </a:solidFill>
          <a:ln w="9525" cap="flat" cmpd="sng" algn="ctr">
            <a:solidFill>
              <a:srgbClr val="0000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396000" rIns="0" bIns="0" numCol="1" rtlCol="0" anchor="b" anchorCtr="0" compatLnSpc="1">
            <a:prstTxWarp prst="textNoShape">
              <a:avLst/>
            </a:prstTxWarp>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体力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をつけ，健康を増進する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雲形吹き出し 22"/>
          <p:cNvSpPr/>
          <p:nvPr/>
        </p:nvSpPr>
        <p:spPr bwMode="auto">
          <a:xfrm>
            <a:off x="6865821" y="1232397"/>
            <a:ext cx="2170969" cy="756443"/>
          </a:xfrm>
          <a:prstGeom prst="cloudCallout">
            <a:avLst>
              <a:gd name="adj1" fmla="val -74240"/>
              <a:gd name="adj2" fmla="val -38502"/>
            </a:avLst>
          </a:prstGeom>
          <a:solidFill>
            <a:srgbClr val="FFFF66"/>
          </a:solidFill>
          <a:ln w="9525" cap="flat" cmpd="sng" algn="ctr">
            <a:solidFill>
              <a:srgbClr val="0000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b" anchorCtr="0" compatLnSpc="1">
            <a:prstTxWarp prst="textNoShape">
              <a:avLst/>
            </a:prstTxWarp>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仲間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作る。</a:t>
            </a:r>
            <a:endParaRPr kumimoji="1" lang="ja-JP" altLang="en-US"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雲形吹き出し 23"/>
          <p:cNvSpPr/>
          <p:nvPr/>
        </p:nvSpPr>
        <p:spPr bwMode="auto">
          <a:xfrm>
            <a:off x="6645103" y="2889747"/>
            <a:ext cx="2247377" cy="1403349"/>
          </a:xfrm>
          <a:prstGeom prst="cloudCallout">
            <a:avLst>
              <a:gd name="adj1" fmla="val -68814"/>
              <a:gd name="adj2" fmla="val -34921"/>
            </a:avLst>
          </a:prstGeom>
          <a:solidFill>
            <a:srgbClr val="FFFF66"/>
          </a:solidFill>
          <a:ln w="9525" cap="flat" cmpd="sng" algn="ctr">
            <a:solidFill>
              <a:srgbClr val="0000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0" numCol="1" rtlCol="0" anchor="b" anchorCtr="0" compatLnSpc="1">
            <a:prstTxWarp prst="textNoShape">
              <a:avLst/>
            </a:prstTxWarp>
          </a:bodyPr>
          <a:lstStyle/>
          <a:p>
            <a:pPr eaLnBrk="1" hangingPunct="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地元</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の山の景色や自然に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親しむ。</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4"/>
          <p:cNvSpPr>
            <a:spLocks noChangeArrowheads="1"/>
          </p:cNvSpPr>
          <p:nvPr/>
        </p:nvSpPr>
        <p:spPr bwMode="auto">
          <a:xfrm>
            <a:off x="0" y="0"/>
            <a:ext cx="9144000" cy="10795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180000" anchor="ct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algn="ctr" eaLnBrk="1" hangingPunct="1">
              <a:lnSpc>
                <a:spcPct val="90000"/>
              </a:lnSpc>
              <a:buFont typeface="Arial" charset="0"/>
              <a:buNone/>
            </a:pPr>
            <a:r>
              <a:rPr lang="ja-JP" altLang="en-US" sz="5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目的と目標の関係</a:t>
            </a:r>
            <a:endParaRPr lang="en-US" altLang="ja-JP" sz="5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0039572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AutoShape 28"/>
          <p:cNvSpPr>
            <a:spLocks noChangeArrowheads="1"/>
          </p:cNvSpPr>
          <p:nvPr/>
        </p:nvSpPr>
        <p:spPr bwMode="auto">
          <a:xfrm>
            <a:off x="1619672" y="1196975"/>
            <a:ext cx="5904656" cy="5400675"/>
          </a:xfrm>
          <a:prstGeom prst="roundRect">
            <a:avLst>
              <a:gd name="adj" fmla="val 2204"/>
            </a:avLst>
          </a:prstGeom>
          <a:solidFill>
            <a:srgbClr val="FFFFCC"/>
          </a:solidFill>
          <a:ln w="38100" cap="rnd" algn="ctr">
            <a:solidFill>
              <a:schemeClr val="accent2"/>
            </a:solidFill>
            <a:prstDash val="sysDot"/>
            <a:round/>
            <a:headEnd/>
            <a:tailEnd/>
          </a:ln>
          <a:effectLst>
            <a:outerShdw blurRad="63500" sx="102000" sy="102000" algn="ctr" rotWithShape="0">
              <a:prstClr val="black">
                <a:alpha val="40000"/>
              </a:prstClr>
            </a:outerShdw>
          </a:effectLs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4400" dirty="0">
              <a:solidFill>
                <a:srgbClr val="FFFFCC"/>
              </a:solidFill>
              <a:latin typeface="Tahoma" pitchFamily="34" charset="0"/>
            </a:endParaRPr>
          </a:p>
        </p:txBody>
      </p:sp>
      <p:pic>
        <p:nvPicPr>
          <p:cNvPr id="5139"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7257" y="5731898"/>
            <a:ext cx="12239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4C_160520_00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439" y="5832722"/>
            <a:ext cx="609600" cy="609600"/>
          </a:xfrm>
          <a:prstGeom prst="rect">
            <a:avLst/>
          </a:prstGeom>
        </p:spPr>
      </p:pic>
      <p:sp>
        <p:nvSpPr>
          <p:cNvPr id="37" name="Rectangle 4"/>
          <p:cNvSpPr>
            <a:spLocks noChangeArrowheads="1"/>
          </p:cNvSpPr>
          <p:nvPr/>
        </p:nvSpPr>
        <p:spPr bwMode="auto">
          <a:xfrm>
            <a:off x="0" y="0"/>
            <a:ext cx="9144000" cy="10795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88000" tIns="180000" rIns="0" anchor="ct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algn="ctr" eaLnBrk="1" hangingPunct="1">
              <a:lnSpc>
                <a:spcPct val="90000"/>
              </a:lnSpc>
              <a:buFont typeface="Arial" charset="0"/>
              <a:buNone/>
            </a:pPr>
            <a:r>
              <a:rPr lang="ja-JP" altLang="en-US" sz="4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学習プログラム開発の進め方（</a:t>
            </a:r>
            <a:r>
              <a:rPr lang="en-US" altLang="ja-JP" sz="4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PLAN</a:t>
            </a:r>
            <a:r>
              <a:rPr lang="ja-JP" altLang="en-US" sz="4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4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22" name="AutoShape 4"/>
          <p:cNvSpPr>
            <a:spLocks noChangeArrowheads="1"/>
          </p:cNvSpPr>
          <p:nvPr/>
        </p:nvSpPr>
        <p:spPr bwMode="auto">
          <a:xfrm>
            <a:off x="3636144" y="1989534"/>
            <a:ext cx="431800" cy="287338"/>
          </a:xfrm>
          <a:prstGeom prst="downArrow">
            <a:avLst>
              <a:gd name="adj1" fmla="val 36769"/>
              <a:gd name="adj2" fmla="val 24861"/>
            </a:avLst>
          </a:prstGeom>
          <a:solidFill>
            <a:srgbClr val="FF0000"/>
          </a:solidFill>
          <a:ln w="9525" algn="ctr">
            <a:solidFill>
              <a:schemeClr val="tx1"/>
            </a:solidFill>
            <a:miter lim="800000"/>
            <a:headEnd/>
            <a:tailEnd/>
          </a:ln>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50" name="AutoShape 9"/>
          <p:cNvSpPr>
            <a:spLocks noChangeArrowheads="1"/>
          </p:cNvSpPr>
          <p:nvPr/>
        </p:nvSpPr>
        <p:spPr bwMode="auto">
          <a:xfrm>
            <a:off x="2494139" y="3429000"/>
            <a:ext cx="4166093" cy="636531"/>
          </a:xfrm>
          <a:prstGeom prst="roundRect">
            <a:avLst>
              <a:gd name="adj" fmla="val 16667"/>
            </a:avLst>
          </a:prstGeom>
          <a:solidFill>
            <a:srgbClr val="FFFF00"/>
          </a:solidFill>
          <a:ln w="2857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地域課題の発見・分析</a:t>
            </a:r>
            <a:endParaRPr kumimoji="0" lang="ja-JP" altLang="ja-JP"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8" name="AutoShape 15"/>
          <p:cNvSpPr>
            <a:spLocks noChangeArrowheads="1"/>
          </p:cNvSpPr>
          <p:nvPr/>
        </p:nvSpPr>
        <p:spPr bwMode="auto">
          <a:xfrm>
            <a:off x="2267744" y="2365712"/>
            <a:ext cx="2160240" cy="631240"/>
          </a:xfrm>
          <a:prstGeom prst="roundRect">
            <a:avLst>
              <a:gd name="adj" fmla="val 16667"/>
            </a:avLst>
          </a:prstGeom>
          <a:solidFill>
            <a:srgbClr val="FFCC99"/>
          </a:solidFill>
          <a:ln w="2857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2800" b="1" dirty="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個人の要望</a:t>
            </a:r>
            <a:endParaRPr kumimoji="0" lang="ja-JP" altLang="ja-JP" sz="2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6" name="AutoShape 14"/>
          <p:cNvSpPr>
            <a:spLocks noChangeArrowheads="1"/>
          </p:cNvSpPr>
          <p:nvPr/>
        </p:nvSpPr>
        <p:spPr bwMode="auto">
          <a:xfrm>
            <a:off x="4716240" y="2365648"/>
            <a:ext cx="2160016" cy="631304"/>
          </a:xfrm>
          <a:prstGeom prst="roundRect">
            <a:avLst>
              <a:gd name="adj" fmla="val 16667"/>
            </a:avLst>
          </a:prstGeom>
          <a:solidFill>
            <a:srgbClr val="99FF33"/>
          </a:solidFill>
          <a:ln w="2857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社会の要請</a:t>
            </a:r>
            <a:endParaRPr kumimoji="0" lang="ja-JP" altLang="ja-JP"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4" name="AutoShape 11"/>
          <p:cNvSpPr>
            <a:spLocks noChangeArrowheads="1"/>
          </p:cNvSpPr>
          <p:nvPr/>
        </p:nvSpPr>
        <p:spPr bwMode="auto">
          <a:xfrm>
            <a:off x="2179194" y="4509120"/>
            <a:ext cx="4749800" cy="1025637"/>
          </a:xfrm>
          <a:prstGeom prst="roundRect">
            <a:avLst>
              <a:gd name="adj" fmla="val 16667"/>
            </a:avLst>
          </a:prstGeom>
          <a:solidFill>
            <a:srgbClr val="CCFFFF"/>
          </a:solidFill>
          <a:ln w="28575" algn="ctr">
            <a:solidFill>
              <a:schemeClr val="tx1"/>
            </a:solidFill>
            <a:round/>
            <a:headEnd/>
            <a:tailEnd/>
          </a:ln>
          <a:effectLst>
            <a:outerShdw blurRad="63500" sx="102000" sy="102000" algn="ctr" rotWithShape="0">
              <a:prstClr val="black">
                <a:alpha val="40000"/>
              </a:prstClr>
            </a:outerShdw>
          </a:effectLst>
        </p:spPr>
        <p:txBody>
          <a:bodyPr wrap="square" lIns="108000" tIns="144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kumimoji="0" lang="ja-JP" altLang="en-US" sz="28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学習目的</a:t>
            </a:r>
            <a:r>
              <a:rPr kumimoji="0"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（地域課題解決の方向性）</a:t>
            </a:r>
            <a:r>
              <a:rPr kumimoji="0"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と</a:t>
            </a:r>
            <a:r>
              <a:rPr kumimoji="0" lang="ja-JP" altLang="en-US" sz="28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学習課題</a:t>
            </a:r>
            <a:r>
              <a:rPr kumimoji="0"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の選定</a:t>
            </a:r>
            <a:endParaRPr kumimoji="0"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2" name="AutoShape 12"/>
          <p:cNvSpPr>
            <a:spLocks noChangeArrowheads="1"/>
          </p:cNvSpPr>
          <p:nvPr/>
        </p:nvSpPr>
        <p:spPr bwMode="auto">
          <a:xfrm>
            <a:off x="2585963" y="5949280"/>
            <a:ext cx="3930253" cy="568325"/>
          </a:xfrm>
          <a:prstGeom prst="roundRect">
            <a:avLst>
              <a:gd name="adj" fmla="val 16667"/>
            </a:avLst>
          </a:prstGeom>
          <a:solidFill>
            <a:srgbClr val="FFCCFF"/>
          </a:solidFill>
          <a:ln w="28575" algn="ctr">
            <a:solidFill>
              <a:schemeClr val="tx1"/>
            </a:solidFill>
            <a:round/>
            <a:headEnd/>
            <a:tailEnd/>
          </a:ln>
          <a:effectLst>
            <a:outerShdw blurRad="63500" sx="102000" sy="102000" algn="ctr" rotWithShape="0">
              <a:prstClr val="black">
                <a:alpha val="40000"/>
              </a:prstClr>
            </a:outerShdw>
          </a:effec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kumimoji="0"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プログラムの学習目標</a:t>
            </a:r>
            <a:endParaRPr kumimoji="0" lang="ja-JP" altLang="ja-JP"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1" name="AutoShape 14"/>
          <p:cNvSpPr>
            <a:spLocks noChangeArrowheads="1"/>
          </p:cNvSpPr>
          <p:nvPr/>
        </p:nvSpPr>
        <p:spPr bwMode="auto">
          <a:xfrm>
            <a:off x="3362379" y="1320799"/>
            <a:ext cx="2433757" cy="592014"/>
          </a:xfrm>
          <a:prstGeom prst="roundRect">
            <a:avLst>
              <a:gd name="adj" fmla="val 16667"/>
            </a:avLst>
          </a:prstGeom>
          <a:solidFill>
            <a:srgbClr val="FFCCFF"/>
          </a:solidFill>
          <a:ln w="28575" algn="ctr">
            <a:solidFill>
              <a:schemeClr val="tx1"/>
            </a:solidFill>
            <a:round/>
            <a:headEnd/>
            <a:tailEnd/>
          </a:ln>
          <a:effectLst>
            <a:outerShdw blurRad="63500" sx="102000" sy="102000" algn="ctr" rotWithShape="0">
              <a:prstClr val="black">
                <a:alpha val="40000"/>
              </a:prstClr>
            </a:outerShdw>
          </a:effectLst>
          <a:ex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学習テーマ</a:t>
            </a:r>
            <a:endParaRPr kumimoji="0" lang="ja-JP" altLang="ja-JP"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33" name="AutoShape 4"/>
          <p:cNvSpPr>
            <a:spLocks noChangeArrowheads="1"/>
          </p:cNvSpPr>
          <p:nvPr/>
        </p:nvSpPr>
        <p:spPr bwMode="auto">
          <a:xfrm>
            <a:off x="5076056" y="1989534"/>
            <a:ext cx="431800" cy="287338"/>
          </a:xfrm>
          <a:prstGeom prst="downArrow">
            <a:avLst>
              <a:gd name="adj1" fmla="val 36769"/>
              <a:gd name="adj2" fmla="val 24861"/>
            </a:avLst>
          </a:prstGeom>
          <a:solidFill>
            <a:srgbClr val="FF0000"/>
          </a:solidFill>
          <a:ln w="9525" algn="ctr">
            <a:solidFill>
              <a:schemeClr val="tx1"/>
            </a:solidFill>
            <a:miter lim="800000"/>
            <a:headEnd/>
            <a:tailEnd/>
          </a:ln>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4" name="AutoShape 4"/>
          <p:cNvSpPr>
            <a:spLocks noChangeArrowheads="1"/>
          </p:cNvSpPr>
          <p:nvPr/>
        </p:nvSpPr>
        <p:spPr bwMode="auto">
          <a:xfrm>
            <a:off x="3636144" y="3069654"/>
            <a:ext cx="431800" cy="287338"/>
          </a:xfrm>
          <a:prstGeom prst="downArrow">
            <a:avLst>
              <a:gd name="adj1" fmla="val 36769"/>
              <a:gd name="adj2" fmla="val 24861"/>
            </a:avLst>
          </a:prstGeom>
          <a:solidFill>
            <a:srgbClr val="FF0000"/>
          </a:solidFill>
          <a:ln w="9525" algn="ctr">
            <a:solidFill>
              <a:schemeClr val="tx1"/>
            </a:solidFill>
            <a:miter lim="800000"/>
            <a:headEnd/>
            <a:tailEnd/>
          </a:ln>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5" name="AutoShape 4"/>
          <p:cNvSpPr>
            <a:spLocks noChangeArrowheads="1"/>
          </p:cNvSpPr>
          <p:nvPr/>
        </p:nvSpPr>
        <p:spPr bwMode="auto">
          <a:xfrm>
            <a:off x="5076056" y="3069655"/>
            <a:ext cx="431800" cy="287337"/>
          </a:xfrm>
          <a:prstGeom prst="downArrow">
            <a:avLst>
              <a:gd name="adj1" fmla="val 36769"/>
              <a:gd name="adj2" fmla="val 24861"/>
            </a:avLst>
          </a:prstGeom>
          <a:solidFill>
            <a:srgbClr val="FF0000"/>
          </a:solidFill>
          <a:ln w="9525" algn="ctr">
            <a:solidFill>
              <a:schemeClr val="tx1"/>
            </a:solidFill>
            <a:miter lim="800000"/>
            <a:headEnd/>
            <a:tailEnd/>
          </a:ln>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6" name="AutoShape 4"/>
          <p:cNvSpPr>
            <a:spLocks noChangeArrowheads="1"/>
          </p:cNvSpPr>
          <p:nvPr/>
        </p:nvSpPr>
        <p:spPr bwMode="auto">
          <a:xfrm>
            <a:off x="4341710" y="4149080"/>
            <a:ext cx="431800" cy="287337"/>
          </a:xfrm>
          <a:prstGeom prst="downArrow">
            <a:avLst>
              <a:gd name="adj1" fmla="val 36769"/>
              <a:gd name="adj2" fmla="val 24861"/>
            </a:avLst>
          </a:prstGeom>
          <a:solidFill>
            <a:srgbClr val="FF0000"/>
          </a:solidFill>
          <a:ln w="9525" algn="ctr">
            <a:solidFill>
              <a:schemeClr val="tx1"/>
            </a:solidFill>
            <a:miter lim="800000"/>
            <a:headEnd/>
            <a:tailEnd/>
          </a:ln>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7" name="AutoShape 4"/>
          <p:cNvSpPr>
            <a:spLocks noChangeArrowheads="1"/>
          </p:cNvSpPr>
          <p:nvPr/>
        </p:nvSpPr>
        <p:spPr bwMode="auto">
          <a:xfrm>
            <a:off x="4341710" y="5589240"/>
            <a:ext cx="431800" cy="285750"/>
          </a:xfrm>
          <a:prstGeom prst="downArrow">
            <a:avLst>
              <a:gd name="adj1" fmla="val 36769"/>
              <a:gd name="adj2" fmla="val 24861"/>
            </a:avLst>
          </a:prstGeom>
          <a:solidFill>
            <a:srgbClr val="FF0000"/>
          </a:solidFill>
          <a:ln w="9525" algn="ctr">
            <a:solidFill>
              <a:schemeClr val="tx1"/>
            </a:solidFill>
            <a:miter lim="800000"/>
            <a:headEnd/>
            <a:tailEnd/>
          </a:ln>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 name="雲形吹き出し 4"/>
          <p:cNvSpPr/>
          <p:nvPr/>
        </p:nvSpPr>
        <p:spPr bwMode="auto">
          <a:xfrm>
            <a:off x="82327" y="3701716"/>
            <a:ext cx="2257425" cy="799307"/>
          </a:xfrm>
          <a:prstGeom prst="cloudCallout">
            <a:avLst>
              <a:gd name="adj1" fmla="val 33819"/>
              <a:gd name="adj2" fmla="val 158740"/>
            </a:avLst>
          </a:prstGeom>
          <a:solidFill>
            <a:srgbClr val="FFCCFF"/>
          </a:solidFill>
          <a:ln>
            <a:headEnd type="none" w="med" len="med"/>
            <a:tailEnd type="none" w="med" len="med"/>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知りたいな。</a:t>
            </a:r>
          </a:p>
        </p:txBody>
      </p:sp>
      <p:sp>
        <p:nvSpPr>
          <p:cNvPr id="35" name="雲形吹き出し 34"/>
          <p:cNvSpPr/>
          <p:nvPr/>
        </p:nvSpPr>
        <p:spPr bwMode="auto">
          <a:xfrm>
            <a:off x="6759986" y="2996952"/>
            <a:ext cx="1731342" cy="1039096"/>
          </a:xfrm>
          <a:prstGeom prst="cloudCallout">
            <a:avLst>
              <a:gd name="adj1" fmla="val 23496"/>
              <a:gd name="adj2" fmla="val 202805"/>
            </a:avLst>
          </a:prstGeom>
          <a:solidFill>
            <a:srgbClr val="FFCCFF"/>
          </a:solidFill>
          <a:ln>
            <a:headEnd type="none" w="med" len="med"/>
            <a:tailEnd type="none" w="med" len="med"/>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やって</a:t>
            </a:r>
            <a:endParaRPr kumimoji="1" lang="en-US" altLang="ja-JP"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みたいな。</a:t>
            </a:r>
          </a:p>
        </p:txBody>
      </p:sp>
      <p:sp>
        <p:nvSpPr>
          <p:cNvPr id="36" name="雲形吹き出し 35"/>
          <p:cNvSpPr/>
          <p:nvPr/>
        </p:nvSpPr>
        <p:spPr bwMode="auto">
          <a:xfrm>
            <a:off x="5508712" y="5067137"/>
            <a:ext cx="2807703" cy="664978"/>
          </a:xfrm>
          <a:prstGeom prst="cloudCallout">
            <a:avLst>
              <a:gd name="adj1" fmla="val 35365"/>
              <a:gd name="adj2" fmla="val 88674"/>
            </a:avLst>
          </a:prstGeom>
          <a:solidFill>
            <a:srgbClr val="FFCCFF"/>
          </a:solidFill>
          <a:ln>
            <a:headEnd type="none" w="med" len="med"/>
            <a:tailEnd type="none" w="med" len="med"/>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大切にしたいな。</a:t>
            </a:r>
          </a:p>
        </p:txBody>
      </p:sp>
      <p:sp>
        <p:nvSpPr>
          <p:cNvPr id="39" name="AutoShape 14"/>
          <p:cNvSpPr>
            <a:spLocks noChangeArrowheads="1"/>
          </p:cNvSpPr>
          <p:nvPr/>
        </p:nvSpPr>
        <p:spPr bwMode="auto">
          <a:xfrm>
            <a:off x="107458" y="1219136"/>
            <a:ext cx="1317323" cy="436161"/>
          </a:xfrm>
          <a:prstGeom prst="roundRect">
            <a:avLst>
              <a:gd name="adj" fmla="val 16667"/>
            </a:avLst>
          </a:prstGeom>
          <a:solidFill>
            <a:srgbClr val="FFFFCC"/>
          </a:solidFill>
          <a:ln w="28575" algn="ctr">
            <a:solidFill>
              <a:schemeClr val="tx1"/>
            </a:solidFill>
            <a:round/>
            <a:headEnd/>
            <a:tailEnd/>
          </a:ln>
          <a:effectLst>
            <a:outerShdw blurRad="63500" sx="102000" sy="102000" algn="ctr" rotWithShape="0">
              <a:prstClr val="black">
                <a:alpha val="40000"/>
              </a:prstClr>
            </a:outerShdw>
          </a:effectLst>
          <a:extLst/>
        </p:spPr>
        <p:txBody>
          <a:bodyPr wrap="none" tIns="144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シート</a:t>
            </a:r>
            <a:r>
              <a:rPr kumimoji="0" lang="en-US" altLang="ja-JP" sz="2000" b="1" dirty="0" smtClean="0">
                <a:latin typeface="メイリオ" panose="020B0604030504040204" pitchFamily="50" charset="-128"/>
                <a:ea typeface="メイリオ" panose="020B0604030504040204" pitchFamily="50" charset="-128"/>
                <a:cs typeface="メイリオ" panose="020B0604030504040204" pitchFamily="50" charset="-128"/>
              </a:rPr>
              <a:t>A</a:t>
            </a:r>
            <a:endParaRPr kumimoji="0" lang="ja-JP"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3294195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10795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180000" anchor="ct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algn="ctr" eaLnBrk="1" hangingPunct="1">
              <a:lnSpc>
                <a:spcPct val="90000"/>
              </a:lnSpc>
              <a:buFont typeface="Arial" charset="0"/>
              <a:buNone/>
            </a:pPr>
            <a:r>
              <a:rPr lang="ja-JP" altLang="en-US" sz="4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参考資料</a:t>
            </a:r>
            <a:endParaRPr lang="en-US" altLang="ja-JP"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Rectangle 3"/>
          <p:cNvSpPr txBox="1">
            <a:spLocks noChangeArrowheads="1"/>
          </p:cNvSpPr>
          <p:nvPr/>
        </p:nvSpPr>
        <p:spPr>
          <a:xfrm>
            <a:off x="367106" y="1844824"/>
            <a:ext cx="8424168" cy="46085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fontAlgn="auto">
              <a:lnSpc>
                <a:spcPct val="90000"/>
              </a:lnSpc>
              <a:spcAft>
                <a:spcPts val="0"/>
              </a:spcAft>
              <a:buNone/>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山川肖美</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志々</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田</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まなみ編（平成</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「生涯</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学習振興・社会教育関係職員等研修初級研修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資料」</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廣瀬隆人・澤田実・林義樹・</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小野美津子著（</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生涯学習支援のための参加型学習の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すすめ方」</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広島県立生涯学習センターホームページ</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90000"/>
              </a:lnSpc>
              <a:spcAft>
                <a:spcPts val="0"/>
              </a:spcAft>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「指導者・支援者向け情報　事業・学習プログラム作成　</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latinLnBrk="1">
              <a:lnSpc>
                <a:spcPct val="90000"/>
              </a:lnSpc>
              <a:spcAft>
                <a:spcPts val="0"/>
              </a:spcAft>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事業・学習プログラムの作り方」</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latinLnBrk="1">
              <a:lnSpc>
                <a:spcPct val="90000"/>
              </a:lnSpc>
              <a:spcAft>
                <a:spcPts val="0"/>
              </a:spcAft>
              <a:buNone/>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hlinkClick r:id="rId3"/>
              </a:rPr>
              <a:t>https://</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hlinkClick r:id="rId3"/>
              </a:rPr>
              <a:t>www.pref.hiroshima.lg.jp/site/center/sien-jissenn-jigyou20tsukurikata.html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5283804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11429</TotalTime>
  <Words>1244</Words>
  <Application>Microsoft Office PowerPoint</Application>
  <PresentationFormat>画面に合わせる (4:3)</PresentationFormat>
  <Paragraphs>123</Paragraphs>
  <Slides>5</Slides>
  <Notes>5</Notes>
  <HiddenSlides>0</HiddenSlides>
  <MMClips>4</MMClips>
  <ScaleCrop>false</ScaleCrop>
  <HeadingPairs>
    <vt:vector size="4" baseType="variant">
      <vt:variant>
        <vt:lpstr>テーマ</vt:lpstr>
      </vt:variant>
      <vt:variant>
        <vt:i4>1</vt:i4>
      </vt:variant>
      <vt:variant>
        <vt:lpstr>スライド タイトル</vt:lpstr>
      </vt:variant>
      <vt:variant>
        <vt:i4>5</vt:i4>
      </vt:variant>
    </vt:vector>
  </HeadingPairs>
  <TitlesOfParts>
    <vt:vector size="6" baseType="lpstr">
      <vt:lpstr>標準デザイン</vt:lpstr>
      <vt:lpstr>PowerPoint プレゼンテーション</vt:lpstr>
      <vt:lpstr>学級・講座，行事，集会等の集合学習の機会において，住民の学習を支援するための計画</vt:lpstr>
      <vt:lpstr>PowerPoint プレゼンテーション</vt:lpstr>
      <vt:lpstr>PowerPoint プレゼンテーション</vt:lpstr>
      <vt:lpstr>PowerPoint プレゼンテーション</vt:lpstr>
    </vt:vector>
  </TitlesOfParts>
  <Company>広島県</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学習プログラム開発の実際</dc:title>
  <dc:creator>広島県</dc:creator>
  <cp:lastModifiedBy>広島県</cp:lastModifiedBy>
  <cp:revision>350</cp:revision>
  <cp:lastPrinted>2019-05-22T05:52:54Z</cp:lastPrinted>
  <dcterms:created xsi:type="dcterms:W3CDTF">2009-10-19T02:11:22Z</dcterms:created>
  <dcterms:modified xsi:type="dcterms:W3CDTF">2019-05-22T05:54:15Z</dcterms:modified>
</cp:coreProperties>
</file>