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6" r:id="rId1"/>
  </p:sldMasterIdLst>
  <p:notesMasterIdLst>
    <p:notesMasterId r:id="rId8"/>
  </p:notesMasterIdLst>
  <p:handoutMasterIdLst>
    <p:handoutMasterId r:id="rId9"/>
  </p:handoutMasterIdLst>
  <p:sldIdLst>
    <p:sldId id="323" r:id="rId2"/>
    <p:sldId id="359" r:id="rId3"/>
    <p:sldId id="401" r:id="rId4"/>
    <p:sldId id="384" r:id="rId5"/>
    <p:sldId id="386" r:id="rId6"/>
    <p:sldId id="270" r:id="rId7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FF00FF"/>
    <a:srgbClr val="FFFF66"/>
    <a:srgbClr val="292929"/>
    <a:srgbClr val="66FF33"/>
    <a:srgbClr val="FF0000"/>
    <a:srgbClr val="99FF33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0" autoAdjust="0"/>
    <p:restoredTop sz="81287" autoAdjust="0"/>
  </p:normalViewPr>
  <p:slideViewPr>
    <p:cSldViewPr>
      <p:cViewPr>
        <p:scale>
          <a:sx n="66" d="100"/>
          <a:sy n="66" d="100"/>
        </p:scale>
        <p:origin x="-2364" y="-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4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A31B9D2-DFBE-4847-81E9-4234B17DC0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34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0452B70-D7E1-47EB-8706-CBDBB29927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6475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92CA07-D1DA-4BE6-8E95-C02A3BD97871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4B7D03-57FE-4030-B84A-9B87979ABA56}" type="slidenum">
              <a:rPr lang="en-US" altLang="ja-JP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19512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このファイルは，「学習プログラム開発の基礎知識を理解する」ことを目標に，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「学習プログラム」とはどのようなものかについて説明します。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 smtClean="0">
                <a:latin typeface="ＭＳ Ｐ明朝" pitchFamily="18" charset="-128"/>
              </a:rPr>
              <a:t>このたびは，広島県立生涯学習センターの学習プログラム研修への参加を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ご希望いただき，ありがとうございます。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皆さんの日々の業務に活かしていただける研修となるよう，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準備してお待ちしておりますので，よろしくお願いいたします。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この音声資①は，２日間の研修をより効率よくすすめていくための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事前学習です。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お忙しいとは思いますが，当日までに視聴いただければ幸いです。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この学習プログラム研修の目的は，２つあります。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１つ目は，皆さんが主催される学習事業を充実させるために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必要な「学習プログラム」の開発に関して，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必要な基礎知識（基礎用語）を理解すること，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２つ目は，学習プログラムを開発する手順と，作成の際のポイントを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理解することです。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それでは事前学習をはじめましょう。</a:t>
            </a:r>
            <a:br>
              <a:rPr lang="ja-JP" altLang="en-US" dirty="0" smtClean="0"/>
            </a:br>
            <a:endParaRPr lang="ja-JP" altLang="en-US" dirty="0" smtClean="0"/>
          </a:p>
          <a:p>
            <a:endParaRPr lang="en-US" altLang="ja-JP" dirty="0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CDA488-27BC-4DEA-B63A-D9E3A847D225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本研修名にもなっている「学習プログラム」とは何かについて，説明をします。</a:t>
            </a:r>
          </a:p>
          <a:p>
            <a:pPr eaLnBrk="1" hangingPunct="1"/>
            <a:endParaRPr lang="ja-JP" altLang="en-US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学習プログラムとは，一言で言うと学級，講座，行事，集会などの集合学習の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機会において，住民の学習を支援するための事業計画です。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計画全体ですから，単なる講座の概要や日程，当日のスケジュールではなく，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どのようなことをねらいとして，どのような目標をもって，どのような活動を，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どのような順序で行い，どのような学習成果を生み出すかという学習事業一連の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プロセスをまとめたものです。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endParaRPr lang="ja-JP" altLang="en-US" dirty="0" smtClean="0">
              <a:latin typeface="ＭＳ Ｐゴシック" charset="-128"/>
              <a:ea typeface="ＭＳ Ｐゴシック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皆様がお勤めの施設や組織でも，様式などは異なるものの，同様の計画を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作成しておられるとは思います。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現在のご自身が担当されている業務には，どのような計画が作成されているのか，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研修日までに，一度ご覧になってきていただければと思います。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皆様は，これら学習プログラムの計画や実施，評価のどこに携わられていますで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しょうか。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2C258F-4BB0-4427-BC14-72E469AC2F2C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426EE0-6ED5-4D08-93D7-24F6906C6826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学習プログラムと呼ばれるものには，大まかに３つの種類があります。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左端から，施設や組織全体で一年間に実施する事業計画全体を示した，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「年間事業計画」，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次に真ん中に示した，実施する一つ一つの事業の計画を示した「個別事業計画」，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そして，最後に，各回の当日の運営方法や学習展開方法などを詳しく表したものが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「実施計画」です。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endParaRPr lang="en-US" altLang="ja-JP" dirty="0" smtClean="0">
              <a:latin typeface="ＭＳ Ｐ明朝" pitchFamily="18" charset="-128"/>
              <a:ea typeface="ＭＳ Ｐゴシック" charset="-128"/>
            </a:endParaRPr>
          </a:p>
          <a:p>
            <a:pPr eaLnBrk="1" hangingPunct="1"/>
            <a:endParaRPr lang="ja-JP" altLang="en-US" dirty="0" smtClean="0">
              <a:latin typeface="ＭＳ Ｐゴシック" charset="-128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7E790F-C55A-4AE1-AD09-F18D978D132D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今回の研修は，皆さんが実施される一つ一つの事業の質的な充実を図ることを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ねらいとしていますので，これら３つの学習プログラムのうち，「個別事業計画」について，グループで検討しながら作成します。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今後，本研修内では，この「個別事業計画」のことを「学習プログラム」と呼んでいく</a:t>
            </a:r>
            <a:r>
              <a:rPr lang="ja-JP" altLang="en-US" smtClean="0">
                <a:latin typeface="ＭＳ Ｐ明朝" pitchFamily="18" charset="-128"/>
              </a:rPr>
              <a:t>こととします</a:t>
            </a:r>
            <a:r>
              <a:rPr lang="ja-JP" altLang="en-US" dirty="0" smtClean="0">
                <a:latin typeface="ＭＳ Ｐ明朝" pitchFamily="18" charset="-128"/>
              </a:rPr>
              <a:t>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これで「学習プログラム」とは何かという説明を終わります。</a:t>
            </a:r>
            <a:endParaRPr lang="en-US" altLang="ja-JP" dirty="0" smtClean="0">
              <a:latin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B061301-AD71-4146-A4D2-3A6B1B49C44E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4AFA5-D851-4082-876C-677A1EBD54FE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CD3F6-68A9-4C0F-BF20-2BAED4AB3CE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66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1CC9D-CA56-4ECF-BF10-5E13DAE036DC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690B0-91D3-436A-8FEF-043CF0C1ABD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986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F1B54-9936-48A5-A8FD-9018E65D4C7A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6D134-82B5-40D2-AE61-9077E69F619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0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F63BC-D5CA-44A6-9FCB-A43D920D3B42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6322-7C78-4FFC-92C1-1606194263C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66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30522-4823-4CF0-A617-EBDB708D5A31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E1B75-6BCD-4657-94DC-6D79A74B557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7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800C4-476F-480D-91AF-CDE9CD86D435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E235D-E7FC-4A4F-B831-9BA9DFB50AF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326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BE361-A59C-4CF0-A2D3-ED2B874311FF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34CB2-A797-4195-9B17-245B7F6EE4D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68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86084-E6F8-44BE-8E1A-032F8A67EAD8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6AFB-0A24-40C0-977D-F0275D2FAB5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0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953E5-A80C-4CC0-B3B1-12F609B1B5E0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75E77-5943-451C-AA4B-2B8DAA9CF5A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987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F988B-28E1-4DC1-84F8-908837F45B53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CDD6E-E312-408A-88C1-CF0504641AB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895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FA8E8-1C04-4A57-B71C-16B19D5B8C45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8DD7A-B907-4E56-B41E-688F417CBD3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14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8AD72D-2B0B-4A6B-93A3-9B9CCA06000D}" type="datetimeFigureOut">
              <a:rPr lang="ja-JP" altLang="en-US" smtClean="0"/>
              <a:pPr>
                <a:defRPr/>
              </a:pPr>
              <a:t>2019/5/22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6216B7-22B5-4DA6-AEB2-5C3AAF8E9D3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7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7" r:id="rId1"/>
    <p:sldLayoutId id="2147485738" r:id="rId2"/>
    <p:sldLayoutId id="2147485739" r:id="rId3"/>
    <p:sldLayoutId id="2147485740" r:id="rId4"/>
    <p:sldLayoutId id="2147485741" r:id="rId5"/>
    <p:sldLayoutId id="2147485742" r:id="rId6"/>
    <p:sldLayoutId id="2147485743" r:id="rId7"/>
    <p:sldLayoutId id="2147485744" r:id="rId8"/>
    <p:sldLayoutId id="2147485745" r:id="rId9"/>
    <p:sldLayoutId id="2147485746" r:id="rId10"/>
    <p:sldLayoutId id="2147485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oleObject" Target="../embeddings/oleObject1.bin"/><Relationship Id="rId2" Type="http://schemas.microsoft.com/office/2007/relationships/media" Target="../media/media3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P3"/><Relationship Id="rId7" Type="http://schemas.openxmlformats.org/officeDocument/2006/relationships/oleObject" Target="../embeddings/oleObject2.bin"/><Relationship Id="rId2" Type="http://schemas.microsoft.com/office/2007/relationships/media" Target="../media/media4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5.MP3"/><Relationship Id="rId7" Type="http://schemas.openxmlformats.org/officeDocument/2006/relationships/image" Target="../media/image6.wmf"/><Relationship Id="rId2" Type="http://schemas.microsoft.com/office/2007/relationships/media" Target="../media/media5.MP3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hiroshima.lg.jp/site/center/sien-jissenn-jigyou20tsukurikat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9"/>
          <p:cNvSpPr>
            <a:spLocks noChangeAspect="1" noChangeArrowheads="1"/>
          </p:cNvSpPr>
          <p:nvPr/>
        </p:nvSpPr>
        <p:spPr bwMode="auto">
          <a:xfrm>
            <a:off x="273050" y="1903413"/>
            <a:ext cx="1995488" cy="1954212"/>
          </a:xfrm>
          <a:prstGeom prst="flowChartConnector">
            <a:avLst/>
          </a:prstGeom>
          <a:solidFill>
            <a:srgbClr val="FF99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6627" name="AutoShape 8"/>
          <p:cNvSpPr>
            <a:spLocks noChangeArrowheads="1"/>
          </p:cNvSpPr>
          <p:nvPr/>
        </p:nvSpPr>
        <p:spPr bwMode="auto">
          <a:xfrm>
            <a:off x="539750" y="3284538"/>
            <a:ext cx="8401050" cy="142875"/>
          </a:xfrm>
          <a:prstGeom prst="flowChartProcess">
            <a:avLst/>
          </a:prstGeom>
          <a:gradFill rotWithShape="0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563438" y="1684574"/>
            <a:ext cx="8401050" cy="160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事前学習①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</a:t>
            </a: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プログラム開発の</a:t>
            </a: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</a:t>
            </a:r>
            <a:r>
              <a:rPr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539750" y="3756867"/>
            <a:ext cx="840105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ねらい：学習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プログラム開発の基礎知識と</a:t>
            </a:r>
          </a:p>
          <a:p>
            <a:pPr eaLnBrk="1" hangingPunct="1">
              <a:buFontTx/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作成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する際のポイントを理解する。</a:t>
            </a:r>
          </a:p>
        </p:txBody>
      </p:sp>
      <p:sp>
        <p:nvSpPr>
          <p:cNvPr id="26630" name="テキスト ボックス 11"/>
          <p:cNvSpPr txBox="1">
            <a:spLocks noChangeArrowheads="1"/>
          </p:cNvSpPr>
          <p:nvPr/>
        </p:nvSpPr>
        <p:spPr bwMode="auto">
          <a:xfrm>
            <a:off x="5365889" y="5589240"/>
            <a:ext cx="3454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広島県立生涯学習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センター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26631" name="テキスト ボックス 12"/>
          <p:cNvSpPr txBox="1">
            <a:spLocks noChangeArrowheads="1"/>
          </p:cNvSpPr>
          <p:nvPr/>
        </p:nvSpPr>
        <p:spPr bwMode="auto">
          <a:xfrm>
            <a:off x="179710" y="538833"/>
            <a:ext cx="8064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令和元年度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生涯学習振興・社会教育関係職員等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研修「学習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研修」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632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1" y="5479369"/>
            <a:ext cx="1193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06C_160520_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31341" y="5788630"/>
            <a:ext cx="609600" cy="60960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6350" y="0"/>
            <a:ext cx="9196388" cy="4016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dirty="0">
                <a:solidFill>
                  <a:schemeClr val="bg1"/>
                </a:solidFill>
                <a:latin typeface="HGP創英角ｺﾞｼｯｸUB" charset="-128"/>
                <a:ea typeface="HGP創英角ｺﾞｼｯｸUB" charset="-128"/>
              </a:rPr>
              <a:t>　　　　　　　　　　　　　　　　　　　　　　　　　　　　　　　　　　　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学習プログラム研修　</a:t>
            </a:r>
            <a:r>
              <a:rPr lang="ja-JP" altLang="en-US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事前学習</a:t>
            </a:r>
            <a:r>
              <a:rPr lang="ja-JP" altLang="en-US">
                <a:solidFill>
                  <a:schemeClr val="bg1"/>
                </a:solidFill>
                <a:latin typeface="HGP創英角ｺﾞｼｯｸUB" charset="-128"/>
                <a:ea typeface="HGP創英角ｺﾞｼｯｸUB" charset="-128"/>
              </a:rPr>
              <a:t>①</a:t>
            </a:r>
            <a:endParaRPr lang="en-US" altLang="ja-JP" dirty="0">
              <a:solidFill>
                <a:schemeClr val="bg1"/>
              </a:solidFill>
              <a:latin typeface="HGP創英角ｺﾞｼｯｸUB" charset="-128"/>
              <a:ea typeface="HGP創英角ｺﾞｼｯｸUB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064896" cy="4620946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dist">
              <a:buFontTx/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・学習プログラム開発に必要な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dist">
              <a:buFontTx/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基礎知識（基礎用語）を理解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Tx/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する。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Tx/>
              <a:buNone/>
            </a:pP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dist">
              <a:buFontTx/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・学習プログラムを開発する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dist">
              <a:buFontTx/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手順と</a:t>
            </a:r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作成の際のポイント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Tx/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を理解する。</a:t>
            </a:r>
            <a:endParaRPr lang="ja-JP" altLang="en-US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7652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33256"/>
            <a:ext cx="12239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7C_160520_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258" y="5899149"/>
            <a:ext cx="609600" cy="6096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anchor="ctr"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5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この研修の目的は</a:t>
            </a:r>
            <a:endParaRPr lang="en-US" altLang="ja-JP" sz="5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テキスト ボックス 6"/>
          <p:cNvSpPr txBox="1">
            <a:spLocks noChangeArrowheads="1"/>
          </p:cNvSpPr>
          <p:nvPr/>
        </p:nvSpPr>
        <p:spPr bwMode="auto">
          <a:xfrm>
            <a:off x="147103" y="1157547"/>
            <a:ext cx="7089193" cy="6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次の</a:t>
            </a:r>
            <a:r>
              <a:rPr lang="ja-JP" altLang="en-US" sz="28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３つの計画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を学習プログラム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を開発する際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に考えます。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008C_160520_001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3358" y="1345042"/>
            <a:ext cx="609600" cy="6096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9320" y="1988840"/>
            <a:ext cx="833914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①年間事業計画 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②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個別の事業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  　③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各回の事業計画</a:t>
            </a:r>
            <a:endParaRPr lang="ja-JP" altLang="en-US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684568" y="1614125"/>
            <a:ext cx="8401050" cy="71437"/>
          </a:xfrm>
          <a:prstGeom prst="flowChartProcess">
            <a:avLst/>
          </a:prstGeom>
          <a:gradFill rotWithShape="0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anchor="ctr"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5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学習プログラムとは</a:t>
            </a:r>
            <a:endParaRPr lang="en-US" altLang="ja-JP" sz="5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54955"/>
              </p:ext>
            </p:extLst>
          </p:nvPr>
        </p:nvGraphicFramePr>
        <p:xfrm>
          <a:off x="234752" y="2492896"/>
          <a:ext cx="8585720" cy="400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ビットマップ イメージ" r:id="rId7" imgW="0" imgH="0" progId="PBrush">
                  <p:embed/>
                </p:oleObj>
              </mc:Choice>
              <mc:Fallback>
                <p:oleObj name="ビットマップ イメージ" r:id="rId7" imgW="0" imgH="0" progId="PBrush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52" y="2492896"/>
                        <a:ext cx="8585720" cy="4004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58" y="1179149"/>
            <a:ext cx="12239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909763" y="3716338"/>
            <a:ext cx="2159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ja-JP" altLang="ja-JP" sz="900" u="sng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179512" y="1342509"/>
            <a:ext cx="89891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①年間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3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②個別</a:t>
            </a:r>
            <a:r>
              <a:rPr lang="ja-JP" altLang="en-US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</a:t>
            </a:r>
            <a:r>
              <a:rPr lang="ja-JP" altLang="en-US" sz="3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 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③各回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の実施計画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009C_160520_00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2280" y="5993035"/>
            <a:ext cx="609600" cy="609600"/>
          </a:xfrm>
          <a:prstGeom prst="rect">
            <a:avLst/>
          </a:prstGeom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374671"/>
              </p:ext>
            </p:extLst>
          </p:nvPr>
        </p:nvGraphicFramePr>
        <p:xfrm>
          <a:off x="179388" y="1896393"/>
          <a:ext cx="8688387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ビットマップ イメージ" r:id="rId7" imgW="0" imgH="0" progId="PBrush">
                  <p:embed/>
                </p:oleObj>
              </mc:Choice>
              <mc:Fallback>
                <p:oleObj name="ビットマップ イメージ" r:id="rId7" imgW="0" imgH="0" progId="PBrush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96393"/>
                        <a:ext cx="8688387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円/楕円 1"/>
          <p:cNvSpPr>
            <a:spLocks noChangeArrowheads="1"/>
          </p:cNvSpPr>
          <p:nvPr/>
        </p:nvSpPr>
        <p:spPr bwMode="auto">
          <a:xfrm>
            <a:off x="2843808" y="1844129"/>
            <a:ext cx="3384550" cy="432117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anchor="ctr"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5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３つの段階の計画</a:t>
            </a:r>
            <a:endParaRPr lang="en-US" altLang="ja-JP" sz="5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30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06" y="5805264"/>
            <a:ext cx="12239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644008" y="1912258"/>
            <a:ext cx="4196613" cy="137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個々の事業ごと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作成される運営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</a:t>
            </a:r>
          </a:p>
          <a:p>
            <a:pPr eaLnBrk="1" hangingPunct="1">
              <a:buFontTx/>
              <a:buNone/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Tx/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17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49101"/>
              </p:ext>
            </p:extLst>
          </p:nvPr>
        </p:nvGraphicFramePr>
        <p:xfrm>
          <a:off x="237555" y="1341140"/>
          <a:ext cx="4262437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ビットマップ イメージ" r:id="rId6" imgW="3714840" imgH="4581360" progId="Paint.Picture">
                  <p:embed/>
                </p:oleObj>
              </mc:Choice>
              <mc:Fallback>
                <p:oleObj name="ビットマップ イメージ" r:id="rId6" imgW="3714840" imgH="458136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55" y="1341140"/>
                        <a:ext cx="4262437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1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25" y="5727973"/>
            <a:ext cx="12239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10C_160520_001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2453" y="5943997"/>
            <a:ext cx="609600" cy="6096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anchor="ctr"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個別事業計画（＝学習プログラム）</a:t>
            </a:r>
            <a:endParaRPr lang="en-US" altLang="ja-JP" sz="4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16016" y="3705019"/>
            <a:ext cx="4176464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例えば・・・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の力を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まなびあうセミナー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ボランティアセミナー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anchor="ctr"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4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7106" y="1844824"/>
            <a:ext cx="84241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山川肖美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志々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田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まなみ編（平成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「生涯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学習振興・社会教育関係職員等研修初級研修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廣瀬隆人・澤田実・林義樹・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小野美津子著（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2000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生涯学習支援のための参加型学習の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すすめ方」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広島県立生涯学習センターホームページ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「指導者・支援者向け情報　事業・学習プログラム作成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 latinLnBrk="1">
              <a:lnSpc>
                <a:spcPct val="90000"/>
              </a:lnSpc>
              <a:spcAft>
                <a:spcPts val="0"/>
              </a:spcAft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事業・学習プログラムの作り方」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 latinLnBrk="1">
              <a:lnSpc>
                <a:spcPct val="90000"/>
              </a:lnSpc>
              <a:spcAft>
                <a:spcPts val="0"/>
              </a:spcAft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https://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www.pref.hiroshima.lg.jp/site/center/sien-jissenn-jigyou20tsukurikata.html 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10958</TotalTime>
  <Words>718</Words>
  <Application>Microsoft Office PowerPoint</Application>
  <PresentationFormat>画面に合わせる (4:3)</PresentationFormat>
  <Paragraphs>89</Paragraphs>
  <Slides>6</Slides>
  <Notes>6</Notes>
  <HiddenSlides>0</HiddenSlides>
  <MMClips>5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8" baseType="lpstr">
      <vt:lpstr>Office ​​テーマ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広島県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学習プログラム開発の実際</dc:title>
  <dc:creator>広島県</dc:creator>
  <cp:lastModifiedBy>広島県</cp:lastModifiedBy>
  <cp:revision>338</cp:revision>
  <cp:lastPrinted>2019-05-22T05:44:10Z</cp:lastPrinted>
  <dcterms:created xsi:type="dcterms:W3CDTF">2009-10-19T02:11:22Z</dcterms:created>
  <dcterms:modified xsi:type="dcterms:W3CDTF">2019-05-22T05:45:31Z</dcterms:modified>
</cp:coreProperties>
</file>