
<file path=[Content_Types].xml><?xml version="1.0" encoding="utf-8"?>
<Types xmlns="http://schemas.openxmlformats.org/package/2006/content-types">
  <Default Extension="png" ContentType="image/png"/>
  <Default Extension="m4a" ContentType="audio/unknown"/>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5" r:id="rId1"/>
  </p:sldMasterIdLst>
  <p:notesMasterIdLst>
    <p:notesMasterId r:id="rId11"/>
  </p:notesMasterIdLst>
  <p:handoutMasterIdLst>
    <p:handoutMasterId r:id="rId12"/>
  </p:handoutMasterIdLst>
  <p:sldIdLst>
    <p:sldId id="323" r:id="rId2"/>
    <p:sldId id="388" r:id="rId3"/>
    <p:sldId id="393" r:id="rId4"/>
    <p:sldId id="396" r:id="rId5"/>
    <p:sldId id="397" r:id="rId6"/>
    <p:sldId id="399" r:id="rId7"/>
    <p:sldId id="400" r:id="rId8"/>
    <p:sldId id="401" r:id="rId9"/>
    <p:sldId id="402" r:id="rId10"/>
  </p:sldIdLst>
  <p:sldSz cx="9144000" cy="6858000" type="screen4x3"/>
  <p:notesSz cx="6797675" cy="9926638"/>
  <p:defaultTextStyle>
    <a:defPPr>
      <a:defRPr lang="ja-JP"/>
    </a:defPPr>
    <a:lvl1pPr algn="l"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26">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0000"/>
    <a:srgbClr val="292929"/>
    <a:srgbClr val="FF00FF"/>
    <a:srgbClr val="FFFF66"/>
    <a:srgbClr val="66FF33"/>
    <a:srgbClr val="99FF33"/>
    <a:srgbClr val="FF5050"/>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77" autoAdjust="0"/>
    <p:restoredTop sz="65497" autoAdjust="0"/>
  </p:normalViewPr>
  <p:slideViewPr>
    <p:cSldViewPr>
      <p:cViewPr>
        <p:scale>
          <a:sx n="100" d="100"/>
          <a:sy n="100" d="100"/>
        </p:scale>
        <p:origin x="-990" y="732"/>
      </p:cViewPr>
      <p:guideLst>
        <p:guide orient="horz" pos="2160"/>
        <p:guide pos="2880"/>
      </p:guideLst>
    </p:cSldViewPr>
  </p:slideViewPr>
  <p:notesTextViewPr>
    <p:cViewPr>
      <p:scale>
        <a:sx n="100" d="100"/>
        <a:sy n="100" d="100"/>
      </p:scale>
      <p:origin x="0" y="432"/>
    </p:cViewPr>
  </p:notesTextViewPr>
  <p:sorterViewPr>
    <p:cViewPr>
      <p:scale>
        <a:sx n="66" d="100"/>
        <a:sy n="66" d="100"/>
      </p:scale>
      <p:origin x="0" y="0"/>
    </p:cViewPr>
  </p:sorterViewPr>
  <p:notesViewPr>
    <p:cSldViewPr>
      <p:cViewPr>
        <p:scale>
          <a:sx n="100" d="100"/>
          <a:sy n="100" d="100"/>
        </p:scale>
        <p:origin x="-1548" y="646"/>
      </p:cViewPr>
      <p:guideLst>
        <p:guide orient="horz" pos="3126"/>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9219" name="Rectangle 3"/>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lgn="r">
              <a:defRPr sz="1200">
                <a:ea typeface="ＭＳ Ｐゴシック" pitchFamily="50" charset="-128"/>
              </a:defRPr>
            </a:lvl1pPr>
          </a:lstStyle>
          <a:p>
            <a:pPr>
              <a:defRPr/>
            </a:pPr>
            <a:endParaRPr lang="en-US" altLang="ja-JP"/>
          </a:p>
        </p:txBody>
      </p:sp>
      <p:sp>
        <p:nvSpPr>
          <p:cNvPr id="9220" name="Rectangle 4"/>
          <p:cNvSpPr>
            <a:spLocks noGrp="1" noChangeArrowheads="1"/>
          </p:cNvSpPr>
          <p:nvPr>
            <p:ph type="ftr" sz="quarter" idx="2"/>
          </p:nvPr>
        </p:nvSpPr>
        <p:spPr bwMode="auto">
          <a:xfrm>
            <a:off x="0"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9221" name="Rectangle 5"/>
          <p:cNvSpPr>
            <a:spLocks noGrp="1" noChangeArrowheads="1"/>
          </p:cNvSpPr>
          <p:nvPr>
            <p:ph type="sldNum" sz="quarter" idx="3"/>
          </p:nvPr>
        </p:nvSpPr>
        <p:spPr bwMode="auto">
          <a:xfrm>
            <a:off x="3849688"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lgn="r">
              <a:defRPr sz="1200">
                <a:ea typeface="ＭＳ Ｐゴシック" pitchFamily="50" charset="-128"/>
              </a:defRPr>
            </a:lvl1pPr>
          </a:lstStyle>
          <a:p>
            <a:pPr>
              <a:defRPr/>
            </a:pPr>
            <a:fld id="{BE9F78B3-0FD5-4FC3-B4B5-26BAF742F50D}" type="slidenum">
              <a:rPr lang="en-US" altLang="ja-JP"/>
              <a:pPr>
                <a:defRPr/>
              </a:pPr>
              <a:t>‹#›</a:t>
            </a:fld>
            <a:endParaRPr lang="en-US" altLang="ja-JP"/>
          </a:p>
        </p:txBody>
      </p:sp>
    </p:spTree>
    <p:extLst>
      <p:ext uri="{BB962C8B-B14F-4D97-AF65-F5344CB8AC3E}">
        <p14:creationId xmlns:p14="http://schemas.microsoft.com/office/powerpoint/2010/main" val="27989759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8195" name="Rectangle 3"/>
          <p:cNvSpPr>
            <a:spLocks noGrp="1" noChangeArrowheads="1"/>
          </p:cNvSpPr>
          <p:nvPr>
            <p:ph type="dt" idx="1"/>
          </p:nvPr>
        </p:nvSpPr>
        <p:spPr bwMode="auto">
          <a:xfrm>
            <a:off x="3849688" y="0"/>
            <a:ext cx="2946400" cy="496888"/>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lvl1pPr algn="r">
              <a:defRPr sz="1200">
                <a:ea typeface="ＭＳ Ｐゴシック" pitchFamily="50" charset="-128"/>
              </a:defRPr>
            </a:lvl1pPr>
          </a:lstStyle>
          <a:p>
            <a:pPr>
              <a:defRPr/>
            </a:pPr>
            <a:endParaRPr lang="en-US" altLang="ja-JP"/>
          </a:p>
        </p:txBody>
      </p:sp>
      <p:sp>
        <p:nvSpPr>
          <p:cNvPr id="9220" name="Rectangle 4"/>
          <p:cNvSpPr>
            <a:spLocks noGrp="1" noRot="1" noChangeAspect="1" noChangeArrowheads="1" noTextEdit="1"/>
          </p:cNvSpPr>
          <p:nvPr>
            <p:ph type="sldImg" idx="2"/>
          </p:nvPr>
        </p:nvSpPr>
        <p:spPr bwMode="auto">
          <a:xfrm>
            <a:off x="917575" y="744538"/>
            <a:ext cx="4965700" cy="37242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79450" y="4713288"/>
            <a:ext cx="5438775" cy="4468812"/>
          </a:xfrm>
          <a:prstGeom prst="rect">
            <a:avLst/>
          </a:prstGeom>
          <a:noFill/>
          <a:ln w="9525">
            <a:noFill/>
            <a:miter lim="800000"/>
            <a:headEnd/>
            <a:tailEnd/>
          </a:ln>
          <a:effectLst/>
        </p:spPr>
        <p:txBody>
          <a:bodyPr vert="horz" wrap="square" lIns="92108" tIns="46054" rIns="92108" bIns="46054"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8198" name="Rectangle 6"/>
          <p:cNvSpPr>
            <a:spLocks noGrp="1" noChangeArrowheads="1"/>
          </p:cNvSpPr>
          <p:nvPr>
            <p:ph type="ftr" sz="quarter" idx="4"/>
          </p:nvPr>
        </p:nvSpPr>
        <p:spPr bwMode="auto">
          <a:xfrm>
            <a:off x="0"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defRPr sz="1200">
                <a:ea typeface="ＭＳ Ｐゴシック" pitchFamily="50" charset="-128"/>
              </a:defRPr>
            </a:lvl1pPr>
          </a:lstStyle>
          <a:p>
            <a:pPr>
              <a:defRPr/>
            </a:pPr>
            <a:endParaRPr lang="en-US" altLang="ja-JP"/>
          </a:p>
        </p:txBody>
      </p:sp>
      <p:sp>
        <p:nvSpPr>
          <p:cNvPr id="8199" name="Rectangle 7"/>
          <p:cNvSpPr>
            <a:spLocks noGrp="1" noChangeArrowheads="1"/>
          </p:cNvSpPr>
          <p:nvPr>
            <p:ph type="sldNum" sz="quarter" idx="5"/>
          </p:nvPr>
        </p:nvSpPr>
        <p:spPr bwMode="auto">
          <a:xfrm>
            <a:off x="3849688" y="9428163"/>
            <a:ext cx="2946400" cy="496887"/>
          </a:xfrm>
          <a:prstGeom prst="rect">
            <a:avLst/>
          </a:prstGeom>
          <a:noFill/>
          <a:ln w="9525">
            <a:noFill/>
            <a:miter lim="800000"/>
            <a:headEnd/>
            <a:tailEnd/>
          </a:ln>
          <a:effectLst/>
        </p:spPr>
        <p:txBody>
          <a:bodyPr vert="horz" wrap="square" lIns="92108" tIns="46054" rIns="92108" bIns="46054" numCol="1" anchor="b" anchorCtr="0" compatLnSpc="1">
            <a:prstTxWarp prst="textNoShape">
              <a:avLst/>
            </a:prstTxWarp>
          </a:bodyPr>
          <a:lstStyle>
            <a:lvl1pPr algn="r">
              <a:defRPr sz="1200">
                <a:ea typeface="ＭＳ Ｐゴシック" pitchFamily="50" charset="-128"/>
              </a:defRPr>
            </a:lvl1pPr>
          </a:lstStyle>
          <a:p>
            <a:pPr>
              <a:defRPr/>
            </a:pPr>
            <a:fld id="{EB5DF0C7-8DBE-486E-A06C-CCDEDFB90CC5}" type="slidenum">
              <a:rPr lang="en-US" altLang="ja-JP"/>
              <a:pPr>
                <a:defRPr/>
              </a:pPr>
              <a:t>‹#›</a:t>
            </a:fld>
            <a:endParaRPr lang="en-US" altLang="ja-JP"/>
          </a:p>
        </p:txBody>
      </p:sp>
    </p:spTree>
    <p:extLst>
      <p:ext uri="{BB962C8B-B14F-4D97-AF65-F5344CB8AC3E}">
        <p14:creationId xmlns:p14="http://schemas.microsoft.com/office/powerpoint/2010/main" val="23013814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7713" indent="-287338" eaLnBrk="0" hangingPunct="0">
              <a:spcBef>
                <a:spcPct val="30000"/>
              </a:spcBef>
              <a:defRPr kumimoji="1" sz="1200">
                <a:solidFill>
                  <a:schemeClr val="tx1"/>
                </a:solidFill>
                <a:latin typeface="Arial" charset="0"/>
                <a:ea typeface="ＭＳ Ｐ明朝" pitchFamily="18" charset="-128"/>
              </a:defRPr>
            </a:lvl2pPr>
            <a:lvl3pPr marL="1150938" indent="-230188" eaLnBrk="0" hangingPunct="0">
              <a:spcBef>
                <a:spcPct val="30000"/>
              </a:spcBef>
              <a:defRPr kumimoji="1" sz="1200">
                <a:solidFill>
                  <a:schemeClr val="tx1"/>
                </a:solidFill>
                <a:latin typeface="Arial" charset="0"/>
                <a:ea typeface="ＭＳ Ｐ明朝" pitchFamily="18" charset="-128"/>
              </a:defRPr>
            </a:lvl3pPr>
            <a:lvl4pPr marL="1611313" indent="-230188" eaLnBrk="0" hangingPunct="0">
              <a:spcBef>
                <a:spcPct val="30000"/>
              </a:spcBef>
              <a:defRPr kumimoji="1" sz="1200">
                <a:solidFill>
                  <a:schemeClr val="tx1"/>
                </a:solidFill>
                <a:latin typeface="Arial" charset="0"/>
                <a:ea typeface="ＭＳ Ｐ明朝" pitchFamily="18" charset="-128"/>
              </a:defRPr>
            </a:lvl4pPr>
            <a:lvl5pPr marL="2071688" indent="-230188" eaLnBrk="0" hangingPunct="0">
              <a:spcBef>
                <a:spcPct val="30000"/>
              </a:spcBef>
              <a:defRPr kumimoji="1" sz="1200">
                <a:solidFill>
                  <a:schemeClr val="tx1"/>
                </a:solidFill>
                <a:latin typeface="Arial" charset="0"/>
                <a:ea typeface="ＭＳ Ｐ明朝" pitchFamily="18" charset="-128"/>
              </a:defRPr>
            </a:lvl5pPr>
            <a:lvl6pPr marL="2528888" indent="-230188"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86088" indent="-230188"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43288" indent="-230188" eaLnBrk="0" fontAlgn="base" hangingPunct="0">
              <a:spcBef>
                <a:spcPct val="30000"/>
              </a:spcBef>
              <a:spcAft>
                <a:spcPct val="0"/>
              </a:spcAft>
              <a:defRPr kumimoji="1" sz="1200">
                <a:solidFill>
                  <a:schemeClr val="tx1"/>
                </a:solidFill>
                <a:latin typeface="Arial" charset="0"/>
                <a:ea typeface="ＭＳ Ｐ明朝" pitchFamily="18" charset="-128"/>
              </a:defRPr>
            </a:lvl8pPr>
            <a:lvl9pPr marL="3900488" indent="-230188"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851AA56B-2BC6-4DC3-AF7F-D22834941D11}" type="slidenum">
              <a:rPr lang="en-US" altLang="ja-JP" smtClean="0">
                <a:ea typeface="ＭＳ Ｐゴシック" charset="-128"/>
              </a:rPr>
              <a:pPr eaLnBrk="1" hangingPunct="1">
                <a:spcBef>
                  <a:spcPct val="0"/>
                </a:spcBef>
              </a:pPr>
              <a:t>1</a:t>
            </a:fld>
            <a:endParaRPr lang="en-US" altLang="ja-JP">
              <a:ea typeface="ＭＳ Ｐゴシック" charset="-128"/>
            </a:endParaRPr>
          </a:p>
        </p:txBody>
      </p:sp>
      <p:sp>
        <p:nvSpPr>
          <p:cNvPr id="10243"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algn="r" eaLnBrk="1" hangingPunct="1">
              <a:spcBef>
                <a:spcPct val="0"/>
              </a:spcBef>
            </a:pPr>
            <a:fld id="{74BA9D97-B663-46FA-A330-C6AC3B6A48F3}" type="slidenum">
              <a:rPr lang="en-US" altLang="ja-JP">
                <a:ea typeface="ＭＳ Ｐゴシック" charset="-128"/>
              </a:rPr>
              <a:pPr algn="r" eaLnBrk="1" hangingPunct="1">
                <a:spcBef>
                  <a:spcPct val="0"/>
                </a:spcBef>
              </a:pPr>
              <a:t>1</a:t>
            </a:fld>
            <a:endParaRPr lang="en-US" altLang="ja-JP">
              <a:ea typeface="ＭＳ Ｐゴシック" charset="-128"/>
            </a:endParaRPr>
          </a:p>
        </p:txBody>
      </p:sp>
      <p:sp>
        <p:nvSpPr>
          <p:cNvPr id="10244" name="Rectangle 2"/>
          <p:cNvSpPr>
            <a:spLocks noGrp="1" noRot="1" noChangeAspect="1" noChangeArrowheads="1" noTextEdit="1"/>
          </p:cNvSpPr>
          <p:nvPr>
            <p:ph type="sldImg"/>
          </p:nvPr>
        </p:nvSpPr>
        <p:spPr>
          <a:xfrm>
            <a:off x="920750" y="744538"/>
            <a:ext cx="4959350" cy="3719512"/>
          </a:xfrm>
          <a:ln/>
        </p:spPr>
      </p:sp>
      <p:sp>
        <p:nvSpPr>
          <p:cNvPr id="10245" name="Rectangle 3"/>
          <p:cNvSpPr>
            <a:spLocks noGrp="1" noChangeArrowheads="1"/>
          </p:cNvSpPr>
          <p:nvPr>
            <p:ph type="body" idx="1"/>
          </p:nvPr>
        </p:nvSpPr>
        <p:spPr>
          <a:xfrm>
            <a:off x="679450" y="4711700"/>
            <a:ext cx="5438775" cy="44640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ja-JP" altLang="en-US" dirty="0"/>
              <a:t>このファイルは，１日目の「学習プログラム研修」を受講された皆さんへ</a:t>
            </a:r>
          </a:p>
          <a:p>
            <a:pPr eaLnBrk="1" hangingPunct="1">
              <a:spcBef>
                <a:spcPct val="0"/>
              </a:spcBef>
            </a:pPr>
            <a:r>
              <a:rPr lang="ja-JP" altLang="en-US" dirty="0"/>
              <a:t>１日目に学んだ「学習プログラムの開発とリデザインのポイント」について</a:t>
            </a:r>
          </a:p>
          <a:p>
            <a:pPr eaLnBrk="1" hangingPunct="1">
              <a:spcBef>
                <a:spcPct val="0"/>
              </a:spcBef>
            </a:pPr>
            <a:r>
              <a:rPr lang="ja-JP" altLang="en-US" dirty="0"/>
              <a:t>振り返る復習プログラムです。</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txBox="1">
            <a:spLocks noGrp="1" noChangeArrowheads="1"/>
          </p:cNvSpPr>
          <p:nvPr/>
        </p:nvSpPr>
        <p:spPr bwMode="auto">
          <a:xfrm>
            <a:off x="3849688" y="9428163"/>
            <a:ext cx="2946400"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108" tIns="46054" rIns="92108" bIns="46054" anchor="b"/>
          <a:lstStyle>
            <a:lvl1pPr eaLnBrk="0" hangingPunct="0">
              <a:spcBef>
                <a:spcPct val="30000"/>
              </a:spcBef>
              <a:defRPr kumimoji="1" sz="1200">
                <a:solidFill>
                  <a:schemeClr val="tx1"/>
                </a:solidFill>
                <a:latin typeface="Arial" charset="0"/>
                <a:ea typeface="ＭＳ Ｐ明朝" pitchFamily="18" charset="-128"/>
              </a:defRPr>
            </a:lvl1pPr>
            <a:lvl2pPr marL="742950" indent="-285750" eaLnBrk="0" hangingPunct="0">
              <a:spcBef>
                <a:spcPct val="30000"/>
              </a:spcBef>
              <a:defRPr kumimoji="1" sz="1200">
                <a:solidFill>
                  <a:schemeClr val="tx1"/>
                </a:solidFill>
                <a:latin typeface="Arial" charset="0"/>
                <a:ea typeface="ＭＳ Ｐ明朝" pitchFamily="18" charset="-128"/>
              </a:defRPr>
            </a:lvl2pPr>
            <a:lvl3pPr marL="1143000" indent="-228600" eaLnBrk="0" hangingPunct="0">
              <a:spcBef>
                <a:spcPct val="30000"/>
              </a:spcBef>
              <a:defRPr kumimoji="1" sz="1200">
                <a:solidFill>
                  <a:schemeClr val="tx1"/>
                </a:solidFill>
                <a:latin typeface="Arial" charset="0"/>
                <a:ea typeface="ＭＳ Ｐ明朝" pitchFamily="18" charset="-128"/>
              </a:defRPr>
            </a:lvl3pPr>
            <a:lvl4pPr marL="1600200" indent="-228600" eaLnBrk="0" hangingPunct="0">
              <a:spcBef>
                <a:spcPct val="30000"/>
              </a:spcBef>
              <a:defRPr kumimoji="1" sz="1200">
                <a:solidFill>
                  <a:schemeClr val="tx1"/>
                </a:solidFill>
                <a:latin typeface="Arial" charset="0"/>
                <a:ea typeface="ＭＳ Ｐ明朝" pitchFamily="18" charset="-128"/>
              </a:defRPr>
            </a:lvl4pPr>
            <a:lvl5pPr marL="2057400" indent="-228600" eaLnBrk="0" hangingPunct="0">
              <a:spcBef>
                <a:spcPct val="30000"/>
              </a:spcBef>
              <a:defRPr kumimoji="1" sz="1200">
                <a:solidFill>
                  <a:schemeClr val="tx1"/>
                </a:solidFill>
                <a:latin typeface="Arial" charset="0"/>
                <a:ea typeface="ＭＳ Ｐ明朝" pitchFamily="18" charset="-128"/>
              </a:defRPr>
            </a:lvl5pPr>
            <a:lvl6pPr marL="2514600" indent="-228600"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71800" indent="-228600"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29000" indent="-228600" eaLnBrk="0" fontAlgn="base" hangingPunct="0">
              <a:spcBef>
                <a:spcPct val="30000"/>
              </a:spcBef>
              <a:spcAft>
                <a:spcPct val="0"/>
              </a:spcAft>
              <a:defRPr kumimoji="1" sz="1200">
                <a:solidFill>
                  <a:schemeClr val="tx1"/>
                </a:solidFill>
                <a:latin typeface="Arial" charset="0"/>
                <a:ea typeface="ＭＳ Ｐ明朝" pitchFamily="18" charset="-128"/>
              </a:defRPr>
            </a:lvl8pPr>
            <a:lvl9pPr marL="3886200" indent="-228600"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algn="r" eaLnBrk="1" hangingPunct="1">
              <a:spcBef>
                <a:spcPct val="0"/>
              </a:spcBef>
            </a:pPr>
            <a:fld id="{BA38122C-B6A5-4342-9428-CAFA89B9F01C}" type="slidenum">
              <a:rPr lang="en-US" altLang="ja-JP">
                <a:ea typeface="ＭＳ Ｐゴシック" charset="-128"/>
              </a:rPr>
              <a:pPr algn="r" eaLnBrk="1" hangingPunct="1">
                <a:spcBef>
                  <a:spcPct val="0"/>
                </a:spcBef>
              </a:pPr>
              <a:t>2</a:t>
            </a:fld>
            <a:endParaRPr lang="en-US" altLang="ja-JP">
              <a:ea typeface="ＭＳ Ｐゴシック" charset="-128"/>
            </a:endParaRPr>
          </a:p>
        </p:txBody>
      </p:sp>
      <p:sp>
        <p:nvSpPr>
          <p:cNvPr id="11267" name="Rectangle 2"/>
          <p:cNvSpPr>
            <a:spLocks noGrp="1" noRot="1" noChangeAspect="1" noChangeArrowheads="1" noTextEdit="1"/>
          </p:cNvSpPr>
          <p:nvPr>
            <p:ph type="sldImg"/>
          </p:nvPr>
        </p:nvSpPr>
        <p:spPr>
          <a:xfrm>
            <a:off x="920750" y="744538"/>
            <a:ext cx="4965700" cy="3724275"/>
          </a:xfrm>
          <a:ln/>
        </p:spPr>
      </p:sp>
      <p:sp>
        <p:nvSpPr>
          <p:cNvPr id="11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Ｐ明朝" panose="02020600040205080304" pitchFamily="18" charset="-128"/>
                <a:ea typeface="ＭＳ Ｐ明朝" panose="02020600040205080304" pitchFamily="18" charset="-128"/>
              </a:rPr>
              <a:t>学習プログラムの開発のポイントとして活用した「点検シート」をもと</a:t>
            </a:r>
            <a:r>
              <a:rPr lang="ja-JP" altLang="en-US" dirty="0" smtClean="0">
                <a:latin typeface="ＭＳ Ｐ明朝" panose="02020600040205080304" pitchFamily="18" charset="-128"/>
                <a:ea typeface="ＭＳ Ｐ明朝" panose="02020600040205080304" pitchFamily="18" charset="-128"/>
              </a:rPr>
              <a:t>に振り返ってみましょう。</a:t>
            </a:r>
            <a:endParaRPr lang="ja-JP" altLang="en-US" dirty="0">
              <a:latin typeface="ＭＳ Ｐ明朝" panose="02020600040205080304" pitchFamily="18" charset="-128"/>
              <a:ea typeface="ＭＳ Ｐ明朝" panose="02020600040205080304" pitchFamily="18"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ja-JP" altLang="en-US" sz="1200" dirty="0"/>
              <a:t>まず，「目的（地域課題解決の方向性）と学習目標化」です。</a:t>
            </a:r>
            <a:r>
              <a:rPr lang="en-US" altLang="ja-JP" sz="1200" dirty="0"/>
              <a:t/>
            </a:r>
            <a:br>
              <a:rPr lang="en-US" altLang="ja-JP" sz="1200" dirty="0"/>
            </a:br>
            <a:r>
              <a:rPr kumimoji="1" lang="ja-JP" altLang="en-US" sz="1200" b="0" i="0" u="none" strike="noStrike" kern="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mn-cs"/>
              </a:rPr>
              <a:t>①地域課題に応える目的・目標になっているか</a:t>
            </a:r>
            <a:r>
              <a:rPr kumimoji="1" lang="en-US" altLang="ja-JP" sz="1200" b="0" i="0" u="none" strike="noStrike" kern="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mn-cs"/>
              </a:rPr>
              <a:t>?</a:t>
            </a:r>
            <a:endParaRPr kumimoji="1" lang="ja-JP" altLang="en-US" sz="1200" b="0" i="0" u="none" strike="noStrike" kern="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mn-cs"/>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mn-cs"/>
              </a:rPr>
              <a:t>②</a:t>
            </a:r>
            <a:r>
              <a:rPr lang="ja-JP" altLang="en-US" dirty="0">
                <a:latin typeface="ＭＳ Ｐ明朝" panose="02020600040205080304" pitchFamily="18" charset="-128"/>
                <a:ea typeface="ＭＳ Ｐ明朝" panose="02020600040205080304" pitchFamily="18" charset="-128"/>
              </a:rPr>
              <a:t>学習者を主体にした具体的でわかりやすい言葉</a:t>
            </a:r>
            <a:r>
              <a:rPr lang="ja-JP" altLang="en-US" dirty="0"/>
              <a:t>で目標が示されているか？</a:t>
            </a:r>
          </a:p>
          <a:p>
            <a:pPr marL="0" marR="0" lvl="0" indent="0" algn="l" defTabSz="914400" rtl="0" eaLnBrk="0" fontAlgn="base" latinLnBrk="0" hangingPunct="0">
              <a:lnSpc>
                <a:spcPct val="100000"/>
              </a:lnSpc>
              <a:spcBef>
                <a:spcPct val="20000"/>
              </a:spcBef>
              <a:spcAft>
                <a:spcPct val="0"/>
              </a:spcAft>
              <a:buClrTx/>
              <a:buSzTx/>
              <a:buFontTx/>
              <a:buNone/>
              <a:tabLst/>
              <a:defRPr/>
            </a:pPr>
            <a:r>
              <a:rPr kumimoji="1" lang="ja-JP" altLang="en-US" sz="1200" b="0" i="0" u="none" strike="noStrike" kern="0" cap="none" spc="0" normalizeH="0" baseline="0" noProof="0" dirty="0">
                <a:ln>
                  <a:noFill/>
                </a:ln>
                <a:solidFill>
                  <a:srgbClr val="000000"/>
                </a:solidFill>
                <a:effectLst/>
                <a:uLnTx/>
                <a:uFillTx/>
                <a:latin typeface="ＭＳ Ｐ明朝" panose="02020600040205080304" pitchFamily="18" charset="-128"/>
                <a:ea typeface="ＭＳ Ｐ明朝" panose="02020600040205080304" pitchFamily="18" charset="-128"/>
                <a:cs typeface="+mn-cs"/>
              </a:rPr>
              <a:t>ということです。</a:t>
            </a: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1" lang="ja-JP" altLang="en-US" sz="1200" dirty="0"/>
          </a:p>
          <a:p>
            <a:r>
              <a:rPr kumimoji="1" lang="ja-JP" altLang="en-US" sz="1200" dirty="0"/>
              <a:t>ポイントとしては，</a:t>
            </a:r>
          </a:p>
          <a:p>
            <a:r>
              <a:rPr kumimoji="1" lang="ja-JP" altLang="en-US" sz="1200" dirty="0"/>
              <a:t>自分たちの地域をどういうまちにしたいのか。</a:t>
            </a:r>
          </a:p>
          <a:p>
            <a:r>
              <a:rPr kumimoji="1" lang="ja-JP" altLang="en-US" sz="1200" dirty="0"/>
              <a:t>どういう人たちが住んでいるまちにしたいのかを</a:t>
            </a:r>
            <a:r>
              <a:rPr kumimoji="1" lang="ja-JP" altLang="en-US" sz="1200" strike="noStrike" dirty="0"/>
              <a:t>鮮明に</a:t>
            </a:r>
            <a:r>
              <a:rPr kumimoji="1" lang="ja-JP" altLang="en-US" sz="1200" dirty="0"/>
              <a:t>具体的な文章で</a:t>
            </a:r>
          </a:p>
          <a:p>
            <a:r>
              <a:rPr kumimoji="1" lang="ja-JP" altLang="en-US" sz="1200" dirty="0"/>
              <a:t>表現されていることが大切です。</a:t>
            </a:r>
            <a:endParaRPr kumimoji="1" lang="en-US" altLang="ja-JP" sz="1200" dirty="0"/>
          </a:p>
          <a:p>
            <a:r>
              <a:rPr kumimoji="1" lang="ja-JP" altLang="en-US" sz="1200" dirty="0"/>
              <a:t>自分たちの生活に結びつけて考えられるとよいでしょう。</a:t>
            </a: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EB5DF0C7-8DBE-486E-A06C-CCDEDFB90CC5}" type="slidenum">
              <a:rPr lang="en-US" altLang="ja-JP" smtClean="0"/>
              <a:pPr>
                <a:defRPr/>
              </a:pPr>
              <a:t>3</a:t>
            </a:fld>
            <a:endParaRPr lang="en-US" altLang="ja-JP"/>
          </a:p>
        </p:txBody>
      </p:sp>
    </p:spTree>
    <p:extLst>
      <p:ext uri="{BB962C8B-B14F-4D97-AF65-F5344CB8AC3E}">
        <p14:creationId xmlns:p14="http://schemas.microsoft.com/office/powerpoint/2010/main" val="1005983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続いて，「学習活動の計画」です。</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③</a:t>
            </a:r>
            <a:r>
              <a:rPr lang="ja-JP" altLang="en-US" sz="1200" dirty="0"/>
              <a:t>対象者の範囲や人数が適切に設定されているか？</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④学習者にとって魅力的な内容になっているか？ということです。</a:t>
            </a:r>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ja-JP" altLang="en-US"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目的や目標に合わせて「ターゲット」を絞りこみながら</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どのようにすれば</a:t>
            </a:r>
            <a:r>
              <a:rPr kumimoji="1" lang="ja-JP" altLang="en-US" dirty="0" smtClean="0"/>
              <a:t>魅力的なプログラム</a:t>
            </a:r>
            <a:r>
              <a:rPr kumimoji="1" lang="ja-JP" altLang="en-US" dirty="0"/>
              <a:t>になる</a:t>
            </a:r>
            <a:r>
              <a:rPr kumimoji="1" lang="ja-JP" altLang="en-US" dirty="0" smtClean="0"/>
              <a:t>かを考えましょう。</a:t>
            </a: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ja-JP" altLang="en-US" strike="sngStrike" dirty="0"/>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200" b="0" dirty="0"/>
              <a:t>このプログラムに参加するとどうなるかと</a:t>
            </a:r>
            <a:r>
              <a:rPr lang="ja-JP" altLang="en-US" sz="1200" b="0" dirty="0" smtClean="0"/>
              <a:t>いう見通し</a:t>
            </a:r>
            <a:r>
              <a:rPr lang="ja-JP" altLang="en-US" sz="1200" b="0" dirty="0"/>
              <a:t>が持てる，</a:t>
            </a:r>
            <a:endParaRPr lang="en-US" altLang="ja-JP" sz="1200" b="0" dirty="0"/>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sz="1200" b="0" dirty="0"/>
              <a:t>つまり，</a:t>
            </a:r>
            <a:r>
              <a:rPr kumimoji="1" lang="ja-JP" altLang="en-US" dirty="0"/>
              <a:t>これを通じてどうなるか，何ができるようになるかということが</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はっきりしている学習内容となるようにしていきましょう。</a:t>
            </a:r>
            <a:endParaRPr kumimoji="1" lang="en-US" altLang="ja-JP" dirty="0"/>
          </a:p>
          <a:p>
            <a:endParaRPr kumimoji="1" lang="en-US" altLang="ja-JP" dirty="0"/>
          </a:p>
          <a:p>
            <a:r>
              <a:rPr kumimoji="1" lang="ja-JP" altLang="en-US" dirty="0"/>
              <a:t>このプログラムが終わった時</a:t>
            </a:r>
            <a:endParaRPr kumimoji="1" lang="en-US" altLang="ja-JP" dirty="0"/>
          </a:p>
          <a:p>
            <a:r>
              <a:rPr kumimoji="1" lang="ja-JP" altLang="en-US" dirty="0"/>
              <a:t>学習者が何ができるようになったか，抽象的ではなく，</a:t>
            </a:r>
            <a:endParaRPr kumimoji="1" lang="en-US" altLang="ja-JP" dirty="0"/>
          </a:p>
          <a:p>
            <a:r>
              <a:rPr kumimoji="1" lang="ja-JP" altLang="en-US" dirty="0"/>
              <a:t>具体的にあれができる，これができるということがはっきりしている</a:t>
            </a:r>
            <a:r>
              <a:rPr kumimoji="1" lang="ja-JP" altLang="en-US" dirty="0" smtClean="0"/>
              <a:t>ことが大切です</a:t>
            </a:r>
            <a:r>
              <a:rPr kumimoji="1" lang="ja-JP" altLang="en-US" dirty="0"/>
              <a:t>。</a:t>
            </a:r>
            <a:endParaRPr kumimoji="1" lang="en-US" altLang="ja-JP" dirty="0"/>
          </a:p>
          <a:p>
            <a:endParaRPr kumimoji="1" lang="en-US" altLang="ja-JP" dirty="0"/>
          </a:p>
          <a:p>
            <a:r>
              <a:rPr kumimoji="1" lang="ja-JP" altLang="en-US" dirty="0"/>
              <a:t>終着点の見通しが持てたら，学習者がこれをやってみたいな，</a:t>
            </a:r>
            <a:endParaRPr kumimoji="1" lang="en-US" altLang="ja-JP" dirty="0"/>
          </a:p>
          <a:p>
            <a:r>
              <a:rPr kumimoji="1" lang="ja-JP" altLang="en-US" dirty="0"/>
              <a:t>これができるように</a:t>
            </a:r>
            <a:r>
              <a:rPr kumimoji="1" lang="ja-JP" altLang="en-US" dirty="0" smtClean="0"/>
              <a:t>なるのなら</a:t>
            </a:r>
            <a:r>
              <a:rPr kumimoji="1" lang="ja-JP" altLang="en-US" dirty="0"/>
              <a:t>やってみたいなと思う</a:t>
            </a:r>
            <a:endParaRPr kumimoji="1" lang="en-US" altLang="ja-JP" dirty="0"/>
          </a:p>
          <a:p>
            <a:r>
              <a:rPr kumimoji="1" lang="ja-JP" altLang="en-US" dirty="0"/>
              <a:t>見通しが持てるような内容にしていくとよいでしょう。</a:t>
            </a:r>
          </a:p>
        </p:txBody>
      </p:sp>
      <p:sp>
        <p:nvSpPr>
          <p:cNvPr id="4" name="スライド番号プレースホルダー 3"/>
          <p:cNvSpPr>
            <a:spLocks noGrp="1"/>
          </p:cNvSpPr>
          <p:nvPr>
            <p:ph type="sldNum" sz="quarter" idx="10"/>
          </p:nvPr>
        </p:nvSpPr>
        <p:spPr/>
        <p:txBody>
          <a:bodyPr/>
          <a:lstStyle/>
          <a:p>
            <a:pPr>
              <a:defRPr/>
            </a:pPr>
            <a:fld id="{EB5DF0C7-8DBE-486E-A06C-CCDEDFB90CC5}" type="slidenum">
              <a:rPr lang="en-US" altLang="ja-JP" smtClean="0"/>
              <a:pPr>
                <a:defRPr/>
              </a:pPr>
              <a:t>4</a:t>
            </a:fld>
            <a:endParaRPr lang="en-US" altLang="ja-JP"/>
          </a:p>
        </p:txBody>
      </p:sp>
    </p:spTree>
    <p:extLst>
      <p:ext uri="{BB962C8B-B14F-4D97-AF65-F5344CB8AC3E}">
        <p14:creationId xmlns:p14="http://schemas.microsoft.com/office/powerpoint/2010/main" val="10059839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a:t>⑤プログラムの順序やつながりは適切か？ということです。</a:t>
            </a:r>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smtClean="0"/>
              <a:t>各回</a:t>
            </a:r>
            <a:r>
              <a:rPr lang="ja-JP" altLang="en-US" dirty="0"/>
              <a:t>の学習活動に連続性を持たせ，起承転結を</a:t>
            </a:r>
            <a:r>
              <a:rPr lang="ja-JP" altLang="en-US" dirty="0" smtClean="0"/>
              <a:t>意識しましょう。</a:t>
            </a:r>
            <a:endParaRPr lang="ja-JP" altLang="en-US" dirty="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latin typeface="ＭＳ Ｐ明朝" panose="02020600040205080304" pitchFamily="18" charset="-128"/>
              <a:ea typeface="ＭＳ Ｐ明朝" panose="02020600040205080304" pitchFamily="18" charset="-128"/>
            </a:endParaRP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smtClean="0">
                <a:latin typeface="ＭＳ Ｐ明朝" panose="02020600040205080304" pitchFamily="18" charset="-128"/>
                <a:ea typeface="ＭＳ Ｐ明朝" panose="02020600040205080304" pitchFamily="18" charset="-128"/>
              </a:rPr>
              <a:t>サービス</a:t>
            </a:r>
            <a:r>
              <a:rPr kumimoji="1" lang="ja-JP" altLang="en-US" dirty="0">
                <a:latin typeface="ＭＳ Ｐ明朝" panose="02020600040205080304" pitchFamily="18" charset="-128"/>
                <a:ea typeface="ＭＳ Ｐ明朝" panose="02020600040205080304" pitchFamily="18" charset="-128"/>
              </a:rPr>
              <a:t>精神が多すぎると，楽しませよう，喜ばせようという気持ちで，</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en-US" altLang="ja-JP" dirty="0">
                <a:latin typeface="ＭＳ Ｐ明朝" panose="02020600040205080304" pitchFamily="18" charset="-128"/>
                <a:ea typeface="ＭＳ Ｐ明朝" panose="02020600040205080304" pitchFamily="18" charset="-128"/>
              </a:rPr>
              <a:t>1</a:t>
            </a:r>
            <a:r>
              <a:rPr kumimoji="1" lang="ja-JP" altLang="en-US" dirty="0">
                <a:latin typeface="ＭＳ Ｐ明朝" panose="02020600040205080304" pitchFamily="18" charset="-128"/>
                <a:ea typeface="ＭＳ Ｐ明朝" panose="02020600040205080304" pitchFamily="18" charset="-128"/>
              </a:rPr>
              <a:t>回</a:t>
            </a:r>
            <a:r>
              <a:rPr kumimoji="1" lang="en-US" altLang="ja-JP" dirty="0">
                <a:latin typeface="ＭＳ Ｐ明朝" panose="02020600040205080304" pitchFamily="18" charset="-128"/>
                <a:ea typeface="ＭＳ Ｐ明朝" panose="02020600040205080304" pitchFamily="18" charset="-128"/>
              </a:rPr>
              <a:t>2</a:t>
            </a:r>
            <a:r>
              <a:rPr kumimoji="1" lang="ja-JP" altLang="en-US" dirty="0">
                <a:latin typeface="ＭＳ Ｐ明朝" panose="02020600040205080304" pitchFamily="18" charset="-128"/>
                <a:ea typeface="ＭＳ Ｐ明朝" panose="02020600040205080304" pitchFamily="18" charset="-128"/>
              </a:rPr>
              <a:t>回といった</a:t>
            </a:r>
            <a:r>
              <a:rPr kumimoji="1" lang="ja-JP" altLang="en-US" dirty="0"/>
              <a:t>単発になりやすいプログラムに</a:t>
            </a:r>
            <a:r>
              <a:rPr kumimoji="1" lang="ja-JP" altLang="en-US" dirty="0" smtClean="0"/>
              <a:t>なってしまいがちです。</a:t>
            </a: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⑥</a:t>
            </a:r>
            <a:r>
              <a:rPr lang="ja-JP" altLang="en-US" dirty="0"/>
              <a:t>過去の学習活動の成果や地域の人材などを</a:t>
            </a:r>
            <a:r>
              <a:rPr lang="en-US" altLang="ja-JP" dirty="0"/>
              <a:t> </a:t>
            </a:r>
            <a:r>
              <a:rPr lang="ja-JP" altLang="en-US" dirty="0"/>
              <a:t>活用する工夫がなされているか</a:t>
            </a:r>
            <a:r>
              <a:rPr lang="ja-JP" altLang="en-US" dirty="0" smtClean="0"/>
              <a:t>？ということです。</a:t>
            </a:r>
            <a:endParaRPr lang="ja-JP" altLang="en-US"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これまでに実施してきた講座の修了者の協力や</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講座で作成した成果物の活用など地域の人材や学習資源を活用していくという工夫も大切です。</a:t>
            </a:r>
          </a:p>
        </p:txBody>
      </p:sp>
      <p:sp>
        <p:nvSpPr>
          <p:cNvPr id="4" name="スライド番号プレースホルダー 3"/>
          <p:cNvSpPr>
            <a:spLocks noGrp="1"/>
          </p:cNvSpPr>
          <p:nvPr>
            <p:ph type="sldNum" sz="quarter" idx="10"/>
          </p:nvPr>
        </p:nvSpPr>
        <p:spPr/>
        <p:txBody>
          <a:bodyPr/>
          <a:lstStyle/>
          <a:p>
            <a:pPr>
              <a:defRPr/>
            </a:pPr>
            <a:fld id="{EB5DF0C7-8DBE-486E-A06C-CCDEDFB90CC5}" type="slidenum">
              <a:rPr lang="en-US" altLang="ja-JP" smtClean="0"/>
              <a:pPr>
                <a:defRPr/>
              </a:pPr>
              <a:t>5</a:t>
            </a:fld>
            <a:endParaRPr lang="en-US" altLang="ja-JP"/>
          </a:p>
        </p:txBody>
      </p:sp>
    </p:spTree>
    <p:extLst>
      <p:ext uri="{BB962C8B-B14F-4D97-AF65-F5344CB8AC3E}">
        <p14:creationId xmlns:p14="http://schemas.microsoft.com/office/powerpoint/2010/main" val="10059839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⑦</a:t>
            </a:r>
            <a:r>
              <a:rPr lang="ja-JP" altLang="en-US" dirty="0"/>
              <a:t>会場や場所</a:t>
            </a:r>
            <a:r>
              <a:rPr lang="en-US" altLang="ja-JP" dirty="0"/>
              <a:t>,</a:t>
            </a:r>
            <a:r>
              <a:rPr lang="ja-JP" altLang="en-US" dirty="0"/>
              <a:t>回数や日程，経費や参加費は適切に設定されているか？ということです。</a:t>
            </a:r>
            <a:endParaRPr lang="en-US" altLang="ja-JP" dirty="0"/>
          </a:p>
          <a:p>
            <a:endParaRPr kumimoji="1" lang="ja-JP" altLang="en-US" dirty="0"/>
          </a:p>
          <a:p>
            <a:r>
              <a:rPr kumimoji="1" lang="en-US" altLang="ja-JP" dirty="0" smtClean="0">
                <a:latin typeface="ＭＳ Ｐ明朝" panose="02020600040205080304" pitchFamily="18" charset="-128"/>
                <a:ea typeface="ＭＳ Ｐ明朝" panose="02020600040205080304" pitchFamily="18" charset="-128"/>
              </a:rPr>
              <a:t>1</a:t>
            </a:r>
            <a:r>
              <a:rPr kumimoji="1" lang="ja-JP" altLang="en-US" dirty="0">
                <a:latin typeface="ＭＳ Ｐ明朝" panose="02020600040205080304" pitchFamily="18" charset="-128"/>
                <a:ea typeface="ＭＳ Ｐ明朝" panose="02020600040205080304" pitchFamily="18" charset="-128"/>
              </a:rPr>
              <a:t>年の四季を通じて楽しめるプログラムで，交流を深めるといった要素を入れた場合，</a:t>
            </a:r>
          </a:p>
          <a:p>
            <a:r>
              <a:rPr kumimoji="1" lang="ja-JP" altLang="en-US" dirty="0">
                <a:latin typeface="ＭＳ Ｐ明朝" panose="02020600040205080304" pitchFamily="18" charset="-128"/>
                <a:ea typeface="ＭＳ Ｐ明朝" panose="02020600040205080304" pitchFamily="18" charset="-128"/>
              </a:rPr>
              <a:t>第１回を</a:t>
            </a:r>
            <a:r>
              <a:rPr kumimoji="1" lang="en-US" altLang="ja-JP" dirty="0">
                <a:latin typeface="ＭＳ Ｐ明朝" panose="02020600040205080304" pitchFamily="18" charset="-128"/>
                <a:ea typeface="ＭＳ Ｐ明朝" panose="02020600040205080304" pitchFamily="18" charset="-128"/>
              </a:rPr>
              <a:t>4</a:t>
            </a:r>
            <a:r>
              <a:rPr kumimoji="1" lang="ja-JP" altLang="en-US" dirty="0">
                <a:latin typeface="ＭＳ Ｐ明朝" panose="02020600040205080304" pitchFamily="18" charset="-128"/>
                <a:ea typeface="ＭＳ Ｐ明朝" panose="02020600040205080304" pitchFamily="18" charset="-128"/>
              </a:rPr>
              <a:t>月，第２回を</a:t>
            </a:r>
            <a:r>
              <a:rPr kumimoji="1" lang="en-US" altLang="ja-JP" dirty="0">
                <a:latin typeface="ＭＳ Ｐ明朝" panose="02020600040205080304" pitchFamily="18" charset="-128"/>
                <a:ea typeface="ＭＳ Ｐ明朝" panose="02020600040205080304" pitchFamily="18" charset="-128"/>
              </a:rPr>
              <a:t>8</a:t>
            </a:r>
            <a:r>
              <a:rPr kumimoji="1" lang="ja-JP" altLang="en-US" dirty="0">
                <a:latin typeface="ＭＳ Ｐ明朝" panose="02020600040205080304" pitchFamily="18" charset="-128"/>
                <a:ea typeface="ＭＳ Ｐ明朝" panose="02020600040205080304" pitchFamily="18" charset="-128"/>
              </a:rPr>
              <a:t>月にすると日にちが経ちすぎてしまいます。</a:t>
            </a:r>
          </a:p>
          <a:p>
            <a:r>
              <a:rPr kumimoji="1" lang="ja-JP" altLang="en-US" dirty="0">
                <a:latin typeface="ＭＳ Ｐ明朝" panose="02020600040205080304" pitchFamily="18" charset="-128"/>
                <a:ea typeface="ＭＳ Ｐ明朝" panose="02020600040205080304" pitchFamily="18" charset="-128"/>
              </a:rPr>
              <a:t>果たして交流を深めることができるでしょうか。</a:t>
            </a:r>
            <a:endParaRPr kumimoji="1" lang="en-US" altLang="ja-JP" dirty="0">
              <a:latin typeface="ＭＳ Ｐ明朝" panose="02020600040205080304" pitchFamily="18" charset="-128"/>
              <a:ea typeface="ＭＳ Ｐ明朝" panose="02020600040205080304" pitchFamily="18" charset="-128"/>
            </a:endParaRPr>
          </a:p>
          <a:p>
            <a:r>
              <a:rPr kumimoji="1" lang="en-US" altLang="ja-JP" dirty="0">
                <a:latin typeface="ＭＳ Ｐ明朝" panose="02020600040205080304" pitchFamily="18" charset="-128"/>
                <a:ea typeface="ＭＳ Ｐ明朝" panose="02020600040205080304" pitchFamily="18" charset="-128"/>
              </a:rPr>
              <a:t>4</a:t>
            </a:r>
            <a:r>
              <a:rPr kumimoji="1" lang="ja-JP" altLang="en-US" dirty="0">
                <a:latin typeface="ＭＳ Ｐ明朝" panose="02020600040205080304" pitchFamily="18" charset="-128"/>
                <a:ea typeface="ＭＳ Ｐ明朝" panose="02020600040205080304" pitchFamily="18" charset="-128"/>
              </a:rPr>
              <a:t>月から</a:t>
            </a:r>
            <a:r>
              <a:rPr kumimoji="1" lang="en-US" altLang="ja-JP" dirty="0">
                <a:latin typeface="ＭＳ Ｐ明朝" panose="02020600040205080304" pitchFamily="18" charset="-128"/>
                <a:ea typeface="ＭＳ Ｐ明朝" panose="02020600040205080304" pitchFamily="18" charset="-128"/>
              </a:rPr>
              <a:t>8</a:t>
            </a:r>
            <a:r>
              <a:rPr kumimoji="1" lang="ja-JP" altLang="en-US" dirty="0">
                <a:latin typeface="ＭＳ Ｐ明朝" panose="02020600040205080304" pitchFamily="18" charset="-128"/>
                <a:ea typeface="ＭＳ Ｐ明朝" panose="02020600040205080304" pitchFamily="18" charset="-128"/>
              </a:rPr>
              <a:t>月までの間をうまくつなげる工夫をするとよいでしょう。</a:t>
            </a:r>
            <a:endParaRPr kumimoji="1" lang="en-US" altLang="ja-JP" dirty="0">
              <a:latin typeface="ＭＳ Ｐ明朝" panose="02020600040205080304" pitchFamily="18" charset="-128"/>
              <a:ea typeface="ＭＳ Ｐ明朝" panose="02020600040205080304" pitchFamily="18" charset="-128"/>
            </a:endParaRPr>
          </a:p>
          <a:p>
            <a:r>
              <a:rPr kumimoji="1" lang="ja-JP" altLang="en-US" dirty="0">
                <a:latin typeface="ＭＳ Ｐ明朝" panose="02020600040205080304" pitchFamily="18" charset="-128"/>
                <a:ea typeface="ＭＳ Ｐ明朝" panose="02020600040205080304" pitchFamily="18" charset="-128"/>
              </a:rPr>
              <a:t>長期的な見通しを持ちながら，日にちを設定するとよいプログラム</a:t>
            </a:r>
            <a:r>
              <a:rPr kumimoji="1" lang="ja-JP" altLang="en-US" dirty="0"/>
              <a:t>になっていきます。</a:t>
            </a:r>
            <a:endParaRPr kumimoji="1" lang="en-US" altLang="ja-JP" dirty="0"/>
          </a:p>
          <a:p>
            <a:endParaRPr kumimoji="1"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⑧</a:t>
            </a:r>
            <a:r>
              <a:rPr lang="ja-JP" altLang="en-US" kern="0" dirty="0"/>
              <a:t>プログラム名は，人を惹き付けて，内容が</a:t>
            </a:r>
            <a:r>
              <a:rPr lang="en-US" altLang="ja-JP" kern="0" dirty="0"/>
              <a:t> </a:t>
            </a:r>
            <a:r>
              <a:rPr lang="ja-JP" altLang="en-US" kern="0" dirty="0"/>
              <a:t>わかるものであるか？ということです</a:t>
            </a:r>
            <a:r>
              <a:rPr lang="ja-JP" altLang="en-US" kern="0" dirty="0" smtClean="0"/>
              <a:t>。</a:t>
            </a:r>
            <a:endParaRPr kumimoji="1" lang="ja-JP" altLang="en-US" dirty="0"/>
          </a:p>
          <a:p>
            <a:r>
              <a:rPr kumimoji="1" lang="ja-JP" altLang="en-US" dirty="0"/>
              <a:t>プログラム名を見たら何をするのか，一目でよくわかるプログラム名を明記する必要があります。</a:t>
            </a:r>
            <a:endParaRPr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a:t>例えば，「ダンスする人この指とまれ！」ならば，どんなダンスをするか</a:t>
            </a:r>
            <a:endParaRPr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a:t>「ジャズダンスする人この指とまれ！」などというように具体的に明記すると，</a:t>
            </a:r>
            <a:endParaRPr lang="en-US" altLang="ja-JP" dirty="0"/>
          </a:p>
          <a:p>
            <a:pPr marL="0" marR="0" indent="0" algn="l" defTabSz="914400" rtl="0" eaLnBrk="0" fontAlgn="base" latinLnBrk="0" hangingPunct="0">
              <a:lnSpc>
                <a:spcPct val="100000"/>
              </a:lnSpc>
              <a:spcBef>
                <a:spcPct val="30000"/>
              </a:spcBef>
              <a:spcAft>
                <a:spcPct val="0"/>
              </a:spcAft>
              <a:buClrTx/>
              <a:buSzTx/>
              <a:buFontTx/>
              <a:buNone/>
              <a:tabLst/>
              <a:defRPr/>
            </a:pPr>
            <a:r>
              <a:rPr lang="ja-JP" altLang="en-US" dirty="0"/>
              <a:t>学習者にとって○○のダンスができるようになるということがわかります。</a:t>
            </a:r>
            <a:endParaRPr lang="en-US" altLang="ja-JP" dirty="0"/>
          </a:p>
          <a:p>
            <a:r>
              <a:rPr kumimoji="1" lang="ja-JP" altLang="en-US" dirty="0"/>
              <a:t>また，目的と目標をプログラム名に置き換えていくことも大切です。</a:t>
            </a:r>
          </a:p>
        </p:txBody>
      </p:sp>
      <p:sp>
        <p:nvSpPr>
          <p:cNvPr id="4" name="スライド番号プレースホルダー 3"/>
          <p:cNvSpPr>
            <a:spLocks noGrp="1"/>
          </p:cNvSpPr>
          <p:nvPr>
            <p:ph type="sldNum" sz="quarter" idx="10"/>
          </p:nvPr>
        </p:nvSpPr>
        <p:spPr/>
        <p:txBody>
          <a:bodyPr/>
          <a:lstStyle/>
          <a:p>
            <a:pPr>
              <a:defRPr/>
            </a:pPr>
            <a:fld id="{EB5DF0C7-8DBE-486E-A06C-CCDEDFB90CC5}" type="slidenum">
              <a:rPr lang="en-US" altLang="ja-JP" smtClean="0"/>
              <a:pPr>
                <a:defRPr/>
              </a:pPr>
              <a:t>6</a:t>
            </a:fld>
            <a:endParaRPr lang="en-US" altLang="ja-JP"/>
          </a:p>
        </p:txBody>
      </p:sp>
    </p:spTree>
    <p:extLst>
      <p:ext uri="{BB962C8B-B14F-4D97-AF65-F5344CB8AC3E}">
        <p14:creationId xmlns:p14="http://schemas.microsoft.com/office/powerpoint/2010/main" val="1005983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次に「学習成果の評価・活用」についてです。</a:t>
            </a:r>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⑨</a:t>
            </a:r>
            <a:r>
              <a:rPr lang="ja-JP" altLang="en-US" dirty="0"/>
              <a:t>目標にあった評価方法が選択されているか？</a:t>
            </a:r>
            <a:endParaRPr kumimoji="1" lang="ja-JP" altLang="en-US"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⑩</a:t>
            </a:r>
            <a:r>
              <a:rPr lang="ja-JP" altLang="en-US" dirty="0"/>
              <a:t>参加者の振り返りを促す工夫がされているか？ということです。</a:t>
            </a:r>
            <a:endParaRPr kumimoji="1" lang="ja-JP" altLang="en-US" dirty="0"/>
          </a:p>
          <a:p>
            <a:endParaRPr kumimoji="1" lang="ja-JP" altLang="en-US" dirty="0"/>
          </a:p>
          <a:p>
            <a:r>
              <a:rPr kumimoji="1" lang="ja-JP" altLang="en-US" dirty="0" smtClean="0"/>
              <a:t>学習者</a:t>
            </a:r>
            <a:r>
              <a:rPr kumimoji="1" lang="ja-JP" altLang="en-US" dirty="0"/>
              <a:t>が自分はこういうことができるようになった，</a:t>
            </a:r>
            <a:endParaRPr kumimoji="1" lang="en-US" altLang="ja-JP" dirty="0"/>
          </a:p>
          <a:p>
            <a:r>
              <a:rPr kumimoji="1" lang="ja-JP" altLang="en-US" dirty="0"/>
              <a:t>こういうことに気付くようになった，こういうことを知ったんだな</a:t>
            </a:r>
            <a:endParaRPr kumimoji="1" lang="en-US" altLang="ja-JP" dirty="0"/>
          </a:p>
          <a:p>
            <a:r>
              <a:rPr kumimoji="1" lang="ja-JP" altLang="en-US" dirty="0"/>
              <a:t>など確認できる手立てが工夫されていると</a:t>
            </a:r>
            <a:r>
              <a:rPr kumimoji="1" lang="ja-JP" altLang="en-US" dirty="0" smtClean="0"/>
              <a:t>よいでしょう。</a:t>
            </a:r>
            <a:endParaRPr kumimoji="1" lang="en-US" altLang="ja-JP" dirty="0"/>
          </a:p>
          <a:p>
            <a:r>
              <a:rPr kumimoji="1" lang="ja-JP" altLang="en-US" dirty="0"/>
              <a:t>例えば，スタンプカード，修了証，チェックカードなど</a:t>
            </a:r>
            <a:r>
              <a:rPr kumimoji="1" lang="ja-JP" altLang="en-US" dirty="0" smtClean="0"/>
              <a:t>があります。</a:t>
            </a:r>
            <a:endParaRPr kumimoji="1" lang="en-US" altLang="ja-JP" dirty="0"/>
          </a:p>
          <a:p>
            <a:endParaRPr kumimoji="1" lang="en-US" altLang="ja-JP" dirty="0"/>
          </a:p>
          <a:p>
            <a:r>
              <a:rPr kumimoji="1" lang="ja-JP" altLang="en-US" dirty="0"/>
              <a:t>目に見える形のもの</a:t>
            </a:r>
            <a:r>
              <a:rPr kumimoji="1" lang="ja-JP" altLang="en-US" b="0" dirty="0"/>
              <a:t>があると，学習へのインセンティブが</a:t>
            </a:r>
            <a:r>
              <a:rPr kumimoji="1" lang="ja-JP" altLang="en-US" dirty="0"/>
              <a:t>高まります。</a:t>
            </a:r>
            <a:endParaRPr kumimoji="1" lang="en-US" altLang="ja-JP" dirty="0"/>
          </a:p>
          <a:p>
            <a:r>
              <a:rPr kumimoji="1" lang="ja-JP" altLang="en-US" dirty="0"/>
              <a:t>「次回も行こうかな，このプログラム全部終わらせようかな」と思います。</a:t>
            </a:r>
            <a:endParaRPr kumimoji="1" lang="en-US" altLang="ja-JP" dirty="0"/>
          </a:p>
          <a:p>
            <a:r>
              <a:rPr kumimoji="1" lang="ja-JP" altLang="en-US" dirty="0"/>
              <a:t>学習者が成長，進歩を確認できるものを用意すると，</a:t>
            </a:r>
          </a:p>
          <a:p>
            <a:r>
              <a:rPr kumimoji="1" lang="ja-JP" altLang="en-US" dirty="0"/>
              <a:t>学習への興味が継続します。</a:t>
            </a:r>
          </a:p>
        </p:txBody>
      </p:sp>
      <p:sp>
        <p:nvSpPr>
          <p:cNvPr id="4" name="スライド番号プレースホルダー 3"/>
          <p:cNvSpPr>
            <a:spLocks noGrp="1"/>
          </p:cNvSpPr>
          <p:nvPr>
            <p:ph type="sldNum" sz="quarter" idx="10"/>
          </p:nvPr>
        </p:nvSpPr>
        <p:spPr/>
        <p:txBody>
          <a:bodyPr/>
          <a:lstStyle/>
          <a:p>
            <a:pPr>
              <a:defRPr/>
            </a:pPr>
            <a:fld id="{EB5DF0C7-8DBE-486E-A06C-CCDEDFB90CC5}" type="slidenum">
              <a:rPr lang="en-US" altLang="ja-JP" smtClean="0"/>
              <a:pPr>
                <a:defRPr/>
              </a:pPr>
              <a:t>7</a:t>
            </a:fld>
            <a:endParaRPr lang="en-US" altLang="ja-JP"/>
          </a:p>
        </p:txBody>
      </p:sp>
    </p:spTree>
    <p:extLst>
      <p:ext uri="{BB962C8B-B14F-4D97-AF65-F5344CB8AC3E}">
        <p14:creationId xmlns:p14="http://schemas.microsoft.com/office/powerpoint/2010/main" val="1005983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⑪</a:t>
            </a:r>
            <a:r>
              <a:rPr lang="ja-JP" altLang="en-US" dirty="0"/>
              <a:t>ネットワークづくりの視点がプログラムにあるか？ということです。</a:t>
            </a:r>
          </a:p>
          <a:p>
            <a:r>
              <a:rPr kumimoji="1" lang="ja-JP" altLang="en-US" dirty="0" smtClean="0"/>
              <a:t>ネットワーク</a:t>
            </a:r>
            <a:r>
              <a:rPr kumimoji="1" lang="ja-JP" altLang="en-US" dirty="0"/>
              <a:t>という点は，交流の要素，人と人とのつながりなど，地域づくりにつながります。</a:t>
            </a:r>
            <a:endParaRPr kumimoji="1" lang="en-US" altLang="ja-JP" dirty="0"/>
          </a:p>
          <a:p>
            <a:r>
              <a:rPr kumimoji="1" lang="ja-JP" altLang="en-US" dirty="0"/>
              <a:t>また，協働することがとても大事になってきます。</a:t>
            </a:r>
          </a:p>
          <a:p>
            <a:r>
              <a:rPr kumimoji="1" lang="ja-JP" altLang="en-US" dirty="0"/>
              <a:t>一緒に汗をかくといったスポーツをするのではなく，</a:t>
            </a:r>
          </a:p>
          <a:p>
            <a:r>
              <a:rPr kumimoji="1" lang="ja-JP" altLang="en-US" dirty="0"/>
              <a:t>学びの途中でちょっとした苦労を一緒に</a:t>
            </a:r>
            <a:r>
              <a:rPr kumimoji="1" lang="ja-JP" altLang="en-US" dirty="0" err="1"/>
              <a:t>わ</a:t>
            </a:r>
            <a:r>
              <a:rPr kumimoji="1" lang="ja-JP" altLang="en-US" dirty="0"/>
              <a:t>かち合うことです。</a:t>
            </a:r>
          </a:p>
          <a:p>
            <a:r>
              <a:rPr kumimoji="1" lang="ja-JP" altLang="en-US" dirty="0"/>
              <a:t>協働は，ずっとおもてなし，ずっと楽しませるだけでは生まれてきません。</a:t>
            </a:r>
            <a:endParaRPr kumimoji="1" lang="en-US" altLang="ja-JP" dirty="0"/>
          </a:p>
          <a:p>
            <a:endParaRPr kumimoji="1" lang="en-US" altLang="ja-JP" dirty="0"/>
          </a:p>
          <a:p>
            <a:r>
              <a:rPr kumimoji="1" lang="ja-JP" altLang="en-US" dirty="0"/>
              <a:t>楽しませることばかりではなく，ちょっと苦労すれば乗り越えられる，</a:t>
            </a:r>
            <a:endParaRPr kumimoji="1" lang="en-US" altLang="ja-JP" dirty="0"/>
          </a:p>
          <a:p>
            <a:r>
              <a:rPr kumimoji="1" lang="ja-JP" altLang="en-US" dirty="0"/>
              <a:t>一人ではなく，みんなでやれば乗り越えられるというような仕掛けを</a:t>
            </a:r>
            <a:endParaRPr kumimoji="1" lang="en-US" altLang="ja-JP" dirty="0"/>
          </a:p>
          <a:p>
            <a:r>
              <a:rPr kumimoji="1" lang="ja-JP" altLang="en-US" dirty="0"/>
              <a:t>少しだけ，こっそり仕掛けると良いです。</a:t>
            </a:r>
          </a:p>
          <a:p>
            <a:r>
              <a:rPr kumimoji="1" lang="ja-JP" altLang="en-US" dirty="0"/>
              <a:t>ただし，あまりやりすぎると参加者が減っていきますので注意が必要です。</a:t>
            </a:r>
          </a:p>
          <a:p>
            <a:endParaRPr kumimoji="1" lang="ja-JP" altLang="en-US" dirty="0"/>
          </a:p>
          <a:p>
            <a:pPr marL="0" marR="0" indent="0" algn="l" defTabSz="914400" rtl="0" eaLnBrk="0" fontAlgn="base" latinLnBrk="0" hangingPunct="0">
              <a:lnSpc>
                <a:spcPct val="100000"/>
              </a:lnSpc>
              <a:spcBef>
                <a:spcPct val="30000"/>
              </a:spcBef>
              <a:spcAft>
                <a:spcPct val="0"/>
              </a:spcAft>
              <a:buClrTx/>
              <a:buSzTx/>
              <a:buFontTx/>
              <a:buNone/>
              <a:tabLst/>
              <a:defRPr/>
            </a:pPr>
            <a:r>
              <a:rPr kumimoji="1" lang="ja-JP" altLang="en-US" dirty="0"/>
              <a:t>⑫</a:t>
            </a:r>
            <a:r>
              <a:rPr lang="ja-JP" altLang="en-US" dirty="0"/>
              <a:t>学習成果を活用する機会や，次の活動へとつなげる工夫がされている</a:t>
            </a:r>
            <a:r>
              <a:rPr lang="ja-JP" altLang="en-US"/>
              <a:t>か</a:t>
            </a:r>
            <a:r>
              <a:rPr lang="ja-JP" altLang="en-US" smtClean="0"/>
              <a:t>？ということです。</a:t>
            </a:r>
            <a:endParaRPr lang="en-US" altLang="ja-JP" dirty="0"/>
          </a:p>
          <a:p>
            <a:r>
              <a:rPr kumimoji="1" lang="ja-JP" altLang="en-US" dirty="0"/>
              <a:t>例えば，読み聞かせを聞いて，次回は読み聞かせをする側になるといった前回の活動を活かして</a:t>
            </a:r>
          </a:p>
          <a:p>
            <a:r>
              <a:rPr kumimoji="1" lang="ja-JP" altLang="en-US" dirty="0"/>
              <a:t>次につなげて広げていくといった視点が必要です。</a:t>
            </a:r>
            <a:endParaRPr kumimoji="1" lang="en-US" altLang="ja-JP" dirty="0"/>
          </a:p>
          <a:p>
            <a:endParaRPr kumimoji="1" lang="en-US" altLang="ja-JP" dirty="0"/>
          </a:p>
          <a:p>
            <a:r>
              <a:rPr kumimoji="1" lang="ja-JP" altLang="en-US" dirty="0"/>
              <a:t>いかがでしょうか</a:t>
            </a:r>
            <a:r>
              <a:rPr kumimoji="1" lang="en-US" altLang="ja-JP" dirty="0"/>
              <a:t>?</a:t>
            </a:r>
          </a:p>
          <a:p>
            <a:r>
              <a:rPr kumimoji="1" lang="ja-JP" altLang="en-US" dirty="0"/>
              <a:t>第１回で皆さんが作成された学習プログラムをもう一度見直していただき，</a:t>
            </a:r>
          </a:p>
          <a:p>
            <a:r>
              <a:rPr kumimoji="1" lang="ja-JP" altLang="en-US" dirty="0"/>
              <a:t>相互評価で付箋に書かれていた意見も参考にしながら</a:t>
            </a:r>
          </a:p>
          <a:p>
            <a:r>
              <a:rPr kumimoji="1" lang="ja-JP" altLang="en-US" dirty="0"/>
              <a:t>学習プログラムのリデザインを行なってみてください。</a:t>
            </a:r>
            <a:endParaRPr kumimoji="1" lang="en-US" altLang="ja-JP" dirty="0"/>
          </a:p>
        </p:txBody>
      </p:sp>
      <p:sp>
        <p:nvSpPr>
          <p:cNvPr id="4" name="スライド番号プレースホルダー 3"/>
          <p:cNvSpPr>
            <a:spLocks noGrp="1"/>
          </p:cNvSpPr>
          <p:nvPr>
            <p:ph type="sldNum" sz="quarter" idx="10"/>
          </p:nvPr>
        </p:nvSpPr>
        <p:spPr/>
        <p:txBody>
          <a:bodyPr/>
          <a:lstStyle/>
          <a:p>
            <a:pPr>
              <a:defRPr/>
            </a:pPr>
            <a:fld id="{EB5DF0C7-8DBE-486E-A06C-CCDEDFB90CC5}" type="slidenum">
              <a:rPr lang="en-US" altLang="ja-JP" smtClean="0"/>
              <a:pPr>
                <a:defRPr/>
              </a:pPr>
              <a:t>8</a:t>
            </a:fld>
            <a:endParaRPr lang="en-US" altLang="ja-JP"/>
          </a:p>
        </p:txBody>
      </p:sp>
    </p:spTree>
    <p:extLst>
      <p:ext uri="{BB962C8B-B14F-4D97-AF65-F5344CB8AC3E}">
        <p14:creationId xmlns:p14="http://schemas.microsoft.com/office/powerpoint/2010/main" val="1005983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pitchFamily="18" charset="-128"/>
              </a:defRPr>
            </a:lvl1pPr>
            <a:lvl2pPr marL="747713" indent="-287338" eaLnBrk="0" hangingPunct="0">
              <a:spcBef>
                <a:spcPct val="30000"/>
              </a:spcBef>
              <a:defRPr kumimoji="1" sz="1200">
                <a:solidFill>
                  <a:schemeClr val="tx1"/>
                </a:solidFill>
                <a:latin typeface="Arial" charset="0"/>
                <a:ea typeface="ＭＳ Ｐ明朝" pitchFamily="18" charset="-128"/>
              </a:defRPr>
            </a:lvl2pPr>
            <a:lvl3pPr marL="1150938" indent="-230188" eaLnBrk="0" hangingPunct="0">
              <a:spcBef>
                <a:spcPct val="30000"/>
              </a:spcBef>
              <a:defRPr kumimoji="1" sz="1200">
                <a:solidFill>
                  <a:schemeClr val="tx1"/>
                </a:solidFill>
                <a:latin typeface="Arial" charset="0"/>
                <a:ea typeface="ＭＳ Ｐ明朝" pitchFamily="18" charset="-128"/>
              </a:defRPr>
            </a:lvl3pPr>
            <a:lvl4pPr marL="1611313" indent="-230188" eaLnBrk="0" hangingPunct="0">
              <a:spcBef>
                <a:spcPct val="30000"/>
              </a:spcBef>
              <a:defRPr kumimoji="1" sz="1200">
                <a:solidFill>
                  <a:schemeClr val="tx1"/>
                </a:solidFill>
                <a:latin typeface="Arial" charset="0"/>
                <a:ea typeface="ＭＳ Ｐ明朝" pitchFamily="18" charset="-128"/>
              </a:defRPr>
            </a:lvl4pPr>
            <a:lvl5pPr marL="2071688" indent="-230188" eaLnBrk="0" hangingPunct="0">
              <a:spcBef>
                <a:spcPct val="30000"/>
              </a:spcBef>
              <a:defRPr kumimoji="1" sz="1200">
                <a:solidFill>
                  <a:schemeClr val="tx1"/>
                </a:solidFill>
                <a:latin typeface="Arial" charset="0"/>
                <a:ea typeface="ＭＳ Ｐ明朝" pitchFamily="18" charset="-128"/>
              </a:defRPr>
            </a:lvl5pPr>
            <a:lvl6pPr marL="2528888" indent="-230188" eaLnBrk="0" fontAlgn="base" hangingPunct="0">
              <a:spcBef>
                <a:spcPct val="30000"/>
              </a:spcBef>
              <a:spcAft>
                <a:spcPct val="0"/>
              </a:spcAft>
              <a:defRPr kumimoji="1" sz="1200">
                <a:solidFill>
                  <a:schemeClr val="tx1"/>
                </a:solidFill>
                <a:latin typeface="Arial" charset="0"/>
                <a:ea typeface="ＭＳ Ｐ明朝" pitchFamily="18" charset="-128"/>
              </a:defRPr>
            </a:lvl6pPr>
            <a:lvl7pPr marL="2986088" indent="-230188" eaLnBrk="0" fontAlgn="base" hangingPunct="0">
              <a:spcBef>
                <a:spcPct val="30000"/>
              </a:spcBef>
              <a:spcAft>
                <a:spcPct val="0"/>
              </a:spcAft>
              <a:defRPr kumimoji="1" sz="1200">
                <a:solidFill>
                  <a:schemeClr val="tx1"/>
                </a:solidFill>
                <a:latin typeface="Arial" charset="0"/>
                <a:ea typeface="ＭＳ Ｐ明朝" pitchFamily="18" charset="-128"/>
              </a:defRPr>
            </a:lvl7pPr>
            <a:lvl8pPr marL="3443288" indent="-230188" eaLnBrk="0" fontAlgn="base" hangingPunct="0">
              <a:spcBef>
                <a:spcPct val="30000"/>
              </a:spcBef>
              <a:spcAft>
                <a:spcPct val="0"/>
              </a:spcAft>
              <a:defRPr kumimoji="1" sz="1200">
                <a:solidFill>
                  <a:schemeClr val="tx1"/>
                </a:solidFill>
                <a:latin typeface="Arial" charset="0"/>
                <a:ea typeface="ＭＳ Ｐ明朝" pitchFamily="18" charset="-128"/>
              </a:defRPr>
            </a:lvl8pPr>
            <a:lvl9pPr marL="3900488" indent="-230188" eaLnBrk="0" fontAlgn="base" hangingPunct="0">
              <a:spcBef>
                <a:spcPct val="30000"/>
              </a:spcBef>
              <a:spcAft>
                <a:spcPct val="0"/>
              </a:spcAft>
              <a:defRPr kumimoji="1" sz="1200">
                <a:solidFill>
                  <a:schemeClr val="tx1"/>
                </a:solidFill>
                <a:latin typeface="Arial" charset="0"/>
                <a:ea typeface="ＭＳ Ｐ明朝" pitchFamily="18" charset="-128"/>
              </a:defRPr>
            </a:lvl9pPr>
          </a:lstStyle>
          <a:p>
            <a:pPr eaLnBrk="1" hangingPunct="1">
              <a:spcBef>
                <a:spcPct val="0"/>
              </a:spcBef>
            </a:pPr>
            <a:fld id="{7C80BBA7-0BF5-4B9A-AC66-7B6735BC7EB4}" type="slidenum">
              <a:rPr lang="en-US" altLang="ja-JP" smtClean="0">
                <a:ea typeface="ＭＳ Ｐゴシック" charset="-128"/>
              </a:rPr>
              <a:pPr eaLnBrk="1" hangingPunct="1">
                <a:spcBef>
                  <a:spcPct val="0"/>
                </a:spcBef>
              </a:pPr>
              <a:t>9</a:t>
            </a:fld>
            <a:endParaRPr lang="en-US" altLang="ja-JP">
              <a:ea typeface="ＭＳ Ｐゴシック"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ja-JP"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DA9E22C4-873C-4AE2-9530-CAA4AC7BE11F}" type="slidenum">
              <a:rPr lang="en-US" altLang="ja-JP"/>
              <a:pPr>
                <a:defRPr/>
              </a:pPr>
              <a:t>‹#›</a:t>
            </a:fld>
            <a:endParaRPr lang="en-US" altLang="ja-JP"/>
          </a:p>
        </p:txBody>
      </p:sp>
    </p:spTree>
    <p:extLst>
      <p:ext uri="{BB962C8B-B14F-4D97-AF65-F5344CB8AC3E}">
        <p14:creationId xmlns:p14="http://schemas.microsoft.com/office/powerpoint/2010/main" val="335739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F7E5460A-56FB-4908-A690-8D8EF77436D1}" type="slidenum">
              <a:rPr lang="en-US" altLang="ja-JP"/>
              <a:pPr>
                <a:defRPr/>
              </a:pPr>
              <a:t>‹#›</a:t>
            </a:fld>
            <a:endParaRPr lang="en-US" altLang="ja-JP"/>
          </a:p>
        </p:txBody>
      </p:sp>
    </p:spTree>
    <p:extLst>
      <p:ext uri="{BB962C8B-B14F-4D97-AF65-F5344CB8AC3E}">
        <p14:creationId xmlns:p14="http://schemas.microsoft.com/office/powerpoint/2010/main" val="16353556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467EA110-CD87-4B37-99D9-4E7D6E5D56D9}" type="slidenum">
              <a:rPr lang="en-US" altLang="ja-JP"/>
              <a:pPr>
                <a:defRPr/>
              </a:pPr>
              <a:t>‹#›</a:t>
            </a:fld>
            <a:endParaRPr lang="en-US" altLang="ja-JP"/>
          </a:p>
        </p:txBody>
      </p:sp>
    </p:spTree>
    <p:extLst>
      <p:ext uri="{BB962C8B-B14F-4D97-AF65-F5344CB8AC3E}">
        <p14:creationId xmlns:p14="http://schemas.microsoft.com/office/powerpoint/2010/main" val="27363247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タイトル、テキスト、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457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6FEC6D5E-B015-481D-A427-BB7B062887AE}" type="slidenum">
              <a:rPr lang="en-US" altLang="ja-JP"/>
              <a:pPr>
                <a:defRPr/>
              </a:pPr>
              <a:t>‹#›</a:t>
            </a:fld>
            <a:endParaRPr lang="en-US" altLang="ja-JP"/>
          </a:p>
        </p:txBody>
      </p:sp>
    </p:spTree>
    <p:extLst>
      <p:ext uri="{BB962C8B-B14F-4D97-AF65-F5344CB8AC3E}">
        <p14:creationId xmlns:p14="http://schemas.microsoft.com/office/powerpoint/2010/main" val="3925149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idx="1"/>
          </p:nvPr>
        </p:nvSpPr>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979C3189-89AE-40A3-A672-B08FBDD412DB}" type="slidenum">
              <a:rPr lang="en-US" altLang="ja-JP"/>
              <a:pPr>
                <a:defRPr/>
              </a:pPr>
              <a:t>‹#›</a:t>
            </a:fld>
            <a:endParaRPr lang="en-US" altLang="ja-JP"/>
          </a:p>
        </p:txBody>
      </p:sp>
    </p:spTree>
    <p:extLst>
      <p:ext uri="{BB962C8B-B14F-4D97-AF65-F5344CB8AC3E}">
        <p14:creationId xmlns:p14="http://schemas.microsoft.com/office/powerpoint/2010/main" val="237089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6"/>
          <p:cNvSpPr>
            <a:spLocks noGrp="1" noChangeArrowheads="1"/>
          </p:cNvSpPr>
          <p:nvPr>
            <p:ph type="sldNum" sz="quarter" idx="12"/>
          </p:nvPr>
        </p:nvSpPr>
        <p:spPr>
          <a:ln/>
        </p:spPr>
        <p:txBody>
          <a:bodyPr/>
          <a:lstStyle>
            <a:lvl1pPr>
              <a:defRPr/>
            </a:lvl1pPr>
          </a:lstStyle>
          <a:p>
            <a:pPr>
              <a:defRPr/>
            </a:pPr>
            <a:fld id="{7239ED3F-2B4B-4C07-A073-E50DE6B77361}" type="slidenum">
              <a:rPr lang="en-US" altLang="ja-JP"/>
              <a:pPr>
                <a:defRPr/>
              </a:pPr>
              <a:t>‹#›</a:t>
            </a:fld>
            <a:endParaRPr lang="en-US" altLang="ja-JP"/>
          </a:p>
        </p:txBody>
      </p:sp>
    </p:spTree>
    <p:extLst>
      <p:ext uri="{BB962C8B-B14F-4D97-AF65-F5344CB8AC3E}">
        <p14:creationId xmlns:p14="http://schemas.microsoft.com/office/powerpoint/2010/main" val="48104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FE92C5C3-E850-4E27-A80C-A91AB3F24E7A}" type="slidenum">
              <a:rPr lang="en-US" altLang="ja-JP"/>
              <a:pPr>
                <a:defRPr/>
              </a:pPr>
              <a:t>‹#›</a:t>
            </a:fld>
            <a:endParaRPr lang="en-US" altLang="ja-JP"/>
          </a:p>
        </p:txBody>
      </p:sp>
    </p:spTree>
    <p:extLst>
      <p:ext uri="{BB962C8B-B14F-4D97-AF65-F5344CB8AC3E}">
        <p14:creationId xmlns:p14="http://schemas.microsoft.com/office/powerpoint/2010/main" val="21865700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6"/>
          <p:cNvSpPr>
            <a:spLocks noGrp="1" noChangeArrowheads="1"/>
          </p:cNvSpPr>
          <p:nvPr>
            <p:ph type="sldNum" sz="quarter" idx="12"/>
          </p:nvPr>
        </p:nvSpPr>
        <p:spPr>
          <a:ln/>
        </p:spPr>
        <p:txBody>
          <a:bodyPr/>
          <a:lstStyle>
            <a:lvl1pPr>
              <a:defRPr/>
            </a:lvl1pPr>
          </a:lstStyle>
          <a:p>
            <a:pPr>
              <a:defRPr/>
            </a:pPr>
            <a:fld id="{DA1538ED-2A9C-4FB5-8B71-15CCECC7DD64}" type="slidenum">
              <a:rPr lang="en-US" altLang="ja-JP"/>
              <a:pPr>
                <a:defRPr/>
              </a:pPr>
              <a:t>‹#›</a:t>
            </a:fld>
            <a:endParaRPr lang="en-US" altLang="ja-JP"/>
          </a:p>
        </p:txBody>
      </p:sp>
    </p:spTree>
    <p:extLst>
      <p:ext uri="{BB962C8B-B14F-4D97-AF65-F5344CB8AC3E}">
        <p14:creationId xmlns:p14="http://schemas.microsoft.com/office/powerpoint/2010/main" val="27053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 タイトルの書式設定</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6"/>
          <p:cNvSpPr>
            <a:spLocks noGrp="1" noChangeArrowheads="1"/>
          </p:cNvSpPr>
          <p:nvPr>
            <p:ph type="sldNum" sz="quarter" idx="12"/>
          </p:nvPr>
        </p:nvSpPr>
        <p:spPr>
          <a:ln/>
        </p:spPr>
        <p:txBody>
          <a:bodyPr/>
          <a:lstStyle>
            <a:lvl1pPr>
              <a:defRPr/>
            </a:lvl1pPr>
          </a:lstStyle>
          <a:p>
            <a:pPr>
              <a:defRPr/>
            </a:pPr>
            <a:fld id="{AAA5B294-F7DF-4012-8E60-0959855ECDBB}" type="slidenum">
              <a:rPr lang="en-US" altLang="ja-JP"/>
              <a:pPr>
                <a:defRPr/>
              </a:pPr>
              <a:t>‹#›</a:t>
            </a:fld>
            <a:endParaRPr lang="en-US" altLang="ja-JP"/>
          </a:p>
        </p:txBody>
      </p:sp>
    </p:spTree>
    <p:extLst>
      <p:ext uri="{BB962C8B-B14F-4D97-AF65-F5344CB8AC3E}">
        <p14:creationId xmlns:p14="http://schemas.microsoft.com/office/powerpoint/2010/main" val="19315265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6"/>
          <p:cNvSpPr>
            <a:spLocks noGrp="1" noChangeArrowheads="1"/>
          </p:cNvSpPr>
          <p:nvPr>
            <p:ph type="sldNum" sz="quarter" idx="12"/>
          </p:nvPr>
        </p:nvSpPr>
        <p:spPr>
          <a:ln/>
        </p:spPr>
        <p:txBody>
          <a:bodyPr/>
          <a:lstStyle>
            <a:lvl1pPr>
              <a:defRPr/>
            </a:lvl1pPr>
          </a:lstStyle>
          <a:p>
            <a:pPr>
              <a:defRPr/>
            </a:pPr>
            <a:fld id="{F20F928B-403F-4FA9-98FE-9B7C26C29730}" type="slidenum">
              <a:rPr lang="en-US" altLang="ja-JP"/>
              <a:pPr>
                <a:defRPr/>
              </a:pPr>
              <a:t>‹#›</a:t>
            </a:fld>
            <a:endParaRPr lang="en-US" altLang="ja-JP"/>
          </a:p>
        </p:txBody>
      </p:sp>
    </p:spTree>
    <p:extLst>
      <p:ext uri="{BB962C8B-B14F-4D97-AF65-F5344CB8AC3E}">
        <p14:creationId xmlns:p14="http://schemas.microsoft.com/office/powerpoint/2010/main" val="1820725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13BB0D9F-E4A1-47D2-90E2-DEDF8C34C7D2}" type="slidenum">
              <a:rPr lang="en-US" altLang="ja-JP"/>
              <a:pPr>
                <a:defRPr/>
              </a:pPr>
              <a:t>‹#›</a:t>
            </a:fld>
            <a:endParaRPr lang="en-US" altLang="ja-JP"/>
          </a:p>
        </p:txBody>
      </p:sp>
    </p:spTree>
    <p:extLst>
      <p:ext uri="{BB962C8B-B14F-4D97-AF65-F5344CB8AC3E}">
        <p14:creationId xmlns:p14="http://schemas.microsoft.com/office/powerpoint/2010/main" val="1315290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6"/>
          <p:cNvSpPr>
            <a:spLocks noGrp="1" noChangeArrowheads="1"/>
          </p:cNvSpPr>
          <p:nvPr>
            <p:ph type="sldNum" sz="quarter" idx="12"/>
          </p:nvPr>
        </p:nvSpPr>
        <p:spPr>
          <a:ln/>
        </p:spPr>
        <p:txBody>
          <a:bodyPr/>
          <a:lstStyle>
            <a:lvl1pPr>
              <a:defRPr/>
            </a:lvl1pPr>
          </a:lstStyle>
          <a:p>
            <a:pPr>
              <a:defRPr/>
            </a:pPr>
            <a:fld id="{44E2BF7B-94D0-4699-8658-DB0B286088D8}" type="slidenum">
              <a:rPr lang="en-US" altLang="ja-JP"/>
              <a:pPr>
                <a:defRPr/>
              </a:pPr>
              <a:t>‹#›</a:t>
            </a:fld>
            <a:endParaRPr lang="en-US" altLang="ja-JP"/>
          </a:p>
        </p:txBody>
      </p:sp>
    </p:spTree>
    <p:extLst>
      <p:ext uri="{BB962C8B-B14F-4D97-AF65-F5344CB8AC3E}">
        <p14:creationId xmlns:p14="http://schemas.microsoft.com/office/powerpoint/2010/main" val="21411743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150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a:defRPr/>
            </a:pPr>
            <a:endParaRPr lang="en-US" altLang="ja-JP"/>
          </a:p>
        </p:txBody>
      </p:sp>
      <p:sp>
        <p:nvSpPr>
          <p:cNvPr id="2150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a:defRPr/>
            </a:pPr>
            <a:endParaRPr lang="en-US" altLang="ja-JP"/>
          </a:p>
        </p:txBody>
      </p:sp>
      <p:sp>
        <p:nvSpPr>
          <p:cNvPr id="2150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a:defRPr/>
            </a:pPr>
            <a:fld id="{710FE1E8-4A26-4979-AB3C-759212314CE9}"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3" Type="http://schemas.openxmlformats.org/officeDocument/2006/relationships/slideLayout" Target="../slideLayouts/slideLayout7.xml"/><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 Type="http://schemas.openxmlformats.org/officeDocument/2006/relationships/audio" Target="../media/media2.m4a"/><Relationship Id="rId16" Type="http://schemas.openxmlformats.org/officeDocument/2006/relationships/image" Target="../media/image12.png"/><Relationship Id="rId1" Type="http://schemas.microsoft.com/office/2007/relationships/media" Target="../media/media2.m4a"/><Relationship Id="rId6" Type="http://schemas.openxmlformats.org/officeDocument/2006/relationships/image" Target="../media/image2.png"/><Relationship Id="rId11" Type="http://schemas.openxmlformats.org/officeDocument/2006/relationships/image" Target="../media/image7.png"/><Relationship Id="rId5" Type="http://schemas.openxmlformats.org/officeDocument/2006/relationships/image" Target="../media/image1.jpeg"/><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notesSlide" Target="../notesSlides/notesSlide2.xml"/><Relationship Id="rId9" Type="http://schemas.openxmlformats.org/officeDocument/2006/relationships/image" Target="../media/image5.png"/><Relationship Id="rId1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5.png"/><Relationship Id="rId5" Type="http://schemas.openxmlformats.org/officeDocument/2006/relationships/image" Target="../media/image1.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5.png"/><Relationship Id="rId5" Type="http://schemas.openxmlformats.org/officeDocument/2006/relationships/image" Target="../media/image1.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5.png"/><Relationship Id="rId5" Type="http://schemas.openxmlformats.org/officeDocument/2006/relationships/image" Target="../media/image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7.m4a"/><Relationship Id="rId7" Type="http://schemas.openxmlformats.org/officeDocument/2006/relationships/image" Target="../media/image1.jpe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notesSlide" Target="../notesSlides/notesSlide6.xml"/><Relationship Id="rId5" Type="http://schemas.openxmlformats.org/officeDocument/2006/relationships/slideLayout" Target="../slideLayouts/slideLayout2.xml"/><Relationship Id="rId4" Type="http://schemas.openxmlformats.org/officeDocument/2006/relationships/audio" Target="../media/media7.m4a"/><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5.png"/><Relationship Id="rId5" Type="http://schemas.openxmlformats.org/officeDocument/2006/relationships/image" Target="../media/image1.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0.m4a"/><Relationship Id="rId7" Type="http://schemas.openxmlformats.org/officeDocument/2006/relationships/image" Target="../media/image1.jpe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audio" Target="../media/media10.m4a"/><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AutoShape 9"/>
          <p:cNvSpPr>
            <a:spLocks noChangeAspect="1" noChangeArrowheads="1"/>
          </p:cNvSpPr>
          <p:nvPr/>
        </p:nvSpPr>
        <p:spPr bwMode="auto">
          <a:xfrm>
            <a:off x="273050" y="1903413"/>
            <a:ext cx="1995488" cy="1954212"/>
          </a:xfrm>
          <a:prstGeom prst="flowChartConnector">
            <a:avLst/>
          </a:prstGeom>
          <a:solidFill>
            <a:srgbClr val="FF9933">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2051" name="AutoShape 8"/>
          <p:cNvSpPr>
            <a:spLocks noChangeArrowheads="1"/>
          </p:cNvSpPr>
          <p:nvPr/>
        </p:nvSpPr>
        <p:spPr bwMode="auto">
          <a:xfrm>
            <a:off x="539750" y="3284538"/>
            <a:ext cx="8401050" cy="142875"/>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2052" name="Rectangle 10"/>
          <p:cNvSpPr>
            <a:spLocks noChangeArrowheads="1"/>
          </p:cNvSpPr>
          <p:nvPr/>
        </p:nvSpPr>
        <p:spPr bwMode="auto">
          <a:xfrm>
            <a:off x="1042988" y="3820281"/>
            <a:ext cx="7561460"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buFontTx/>
              <a:buNone/>
            </a:pPr>
            <a:r>
              <a:rPr lang="ja-JP" altLang="en-US" sz="2400" b="1" dirty="0"/>
              <a:t>ねらい　：　学習プログラム開発と</a:t>
            </a:r>
          </a:p>
          <a:p>
            <a:pPr eaLnBrk="1" hangingPunct="1">
              <a:buFontTx/>
              <a:buNone/>
            </a:pPr>
            <a:r>
              <a:rPr lang="ja-JP" altLang="en-US" sz="2400" b="1" dirty="0"/>
              <a:t>　　　　　　　　　　　　　リデザインのポイントを理解する。</a:t>
            </a:r>
          </a:p>
        </p:txBody>
      </p:sp>
      <p:sp>
        <p:nvSpPr>
          <p:cNvPr id="2053" name="テキスト ボックス 11"/>
          <p:cNvSpPr txBox="1">
            <a:spLocks noChangeArrowheads="1"/>
          </p:cNvSpPr>
          <p:nvPr/>
        </p:nvSpPr>
        <p:spPr bwMode="auto">
          <a:xfrm>
            <a:off x="5364088" y="5797550"/>
            <a:ext cx="335642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dirty="0"/>
              <a:t>広島県立生涯学習センター</a:t>
            </a:r>
            <a:endParaRPr lang="en-US" altLang="ja-JP" sz="1800" dirty="0"/>
          </a:p>
          <a:p>
            <a:pPr eaLnBrk="1" hangingPunct="1">
              <a:spcBef>
                <a:spcPct val="0"/>
              </a:spcBef>
              <a:buFontTx/>
              <a:buNone/>
            </a:pPr>
            <a:r>
              <a:rPr lang="ja-JP" altLang="en-US" sz="1800" dirty="0"/>
              <a:t>　</a:t>
            </a:r>
          </a:p>
        </p:txBody>
      </p:sp>
      <p:sp>
        <p:nvSpPr>
          <p:cNvPr id="2054" name="テキスト ボックス 12"/>
          <p:cNvSpPr txBox="1">
            <a:spLocks noChangeArrowheads="1"/>
          </p:cNvSpPr>
          <p:nvPr/>
        </p:nvSpPr>
        <p:spPr bwMode="auto">
          <a:xfrm>
            <a:off x="714375" y="642938"/>
            <a:ext cx="81788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1800" dirty="0"/>
              <a:t>平成</a:t>
            </a:r>
            <a:r>
              <a:rPr lang="en-US" altLang="ja-JP" sz="1800" dirty="0"/>
              <a:t>30</a:t>
            </a:r>
            <a:r>
              <a:rPr lang="ja-JP" altLang="en-US" sz="1800" dirty="0"/>
              <a:t>年度生涯学習振興・社会教育関係職員等研修「学習プログラム研修」</a:t>
            </a:r>
          </a:p>
        </p:txBody>
      </p:sp>
      <p:sp>
        <p:nvSpPr>
          <p:cNvPr id="2055" name="Rectangle 10"/>
          <p:cNvSpPr>
            <a:spLocks noChangeArrowheads="1"/>
          </p:cNvSpPr>
          <p:nvPr/>
        </p:nvSpPr>
        <p:spPr bwMode="auto">
          <a:xfrm>
            <a:off x="539751" y="2148342"/>
            <a:ext cx="8353424"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spcBef>
                <a:spcPct val="0"/>
              </a:spcBef>
              <a:buFontTx/>
              <a:buNone/>
            </a:pPr>
            <a:r>
              <a:rPr lang="ja-JP" altLang="en-US" sz="3600" dirty="0">
                <a:solidFill>
                  <a:schemeClr val="tx2"/>
                </a:solidFill>
                <a:latin typeface="Times New Roman" pitchFamily="18" charset="0"/>
              </a:rPr>
              <a:t>復習</a:t>
            </a:r>
          </a:p>
          <a:p>
            <a:pPr algn="ctr" eaLnBrk="1" hangingPunct="1">
              <a:spcBef>
                <a:spcPct val="0"/>
              </a:spcBef>
              <a:buFontTx/>
              <a:buNone/>
            </a:pPr>
            <a:r>
              <a:rPr lang="ja-JP" altLang="en-US" sz="3600" dirty="0">
                <a:solidFill>
                  <a:schemeClr val="tx2"/>
                </a:solidFill>
                <a:latin typeface="Times New Roman" pitchFamily="18" charset="0"/>
              </a:rPr>
              <a:t>「学習プログラム開発とリデザイン」</a:t>
            </a:r>
            <a:endParaRPr lang="en-US" altLang="ja-JP" sz="3600" dirty="0">
              <a:solidFill>
                <a:schemeClr val="tx2"/>
              </a:solidFill>
              <a:latin typeface="Times New Roman" pitchFamily="18" charset="0"/>
            </a:endParaRPr>
          </a:p>
        </p:txBody>
      </p:sp>
      <p:pic>
        <p:nvPicPr>
          <p:cNvPr id="8"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988" y="4914219"/>
            <a:ext cx="11938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録音されたサウンド">
            <a:hlinkClick r:id="" action="ppaction://media"/>
            <a:extLst>
              <a:ext uri="{FF2B5EF4-FFF2-40B4-BE49-F238E27FC236}">
                <a16:creationId xmlns:a16="http://schemas.microsoft.com/office/drawing/2014/main" xmlns="" id="{587323DA-C034-4A52-90EA-2896A4A83B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627784" y="5235687"/>
            <a:ext cx="487363" cy="48736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2102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4294967295"/>
          </p:nvPr>
        </p:nvSpPr>
        <p:spPr>
          <a:xfrm>
            <a:off x="347621" y="315119"/>
            <a:ext cx="7772400" cy="809625"/>
          </a:xfrm>
        </p:spPr>
        <p:txBody>
          <a:bodyPr/>
          <a:lstStyle/>
          <a:p>
            <a:pPr eaLnBrk="1" hangingPunct="1">
              <a:buFontTx/>
              <a:buNone/>
            </a:pPr>
            <a:r>
              <a:rPr lang="ja-JP" altLang="en-US" dirty="0">
                <a:solidFill>
                  <a:srgbClr val="0000FF"/>
                </a:solidFill>
              </a:rPr>
              <a:t>学習プログラム開発のポイント「点検シート」</a:t>
            </a:r>
          </a:p>
        </p:txBody>
      </p:sp>
      <p:sp>
        <p:nvSpPr>
          <p:cNvPr id="3076" name="AutoShape 8"/>
          <p:cNvSpPr>
            <a:spLocks noChangeArrowheads="1"/>
          </p:cNvSpPr>
          <p:nvPr/>
        </p:nvSpPr>
        <p:spPr bwMode="auto">
          <a:xfrm>
            <a:off x="323528" y="980728"/>
            <a:ext cx="8713787"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2" name="Rectangle 6"/>
          <p:cNvSpPr>
            <a:spLocks noChangeArrowheads="1"/>
          </p:cNvSpPr>
          <p:nvPr/>
        </p:nvSpPr>
        <p:spPr bwMode="auto">
          <a:xfrm>
            <a:off x="609600" y="3549650"/>
            <a:ext cx="84963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r>
              <a:rPr lang="ja-JP" altLang="en-US" sz="2800" b="1" dirty="0">
                <a:solidFill>
                  <a:schemeClr val="tx2"/>
                </a:solidFill>
              </a:rPr>
              <a:t>　</a:t>
            </a:r>
            <a:endParaRPr lang="ja-JP" altLang="en-US" sz="2800" dirty="0">
              <a:solidFill>
                <a:schemeClr val="tx2"/>
              </a:solidFill>
            </a:endParaRPr>
          </a:p>
        </p:txBody>
      </p:sp>
      <p:pic>
        <p:nvPicPr>
          <p:cNvPr id="7"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23175" y="117209"/>
            <a:ext cx="936104" cy="886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録音されたサウンド">
            <a:hlinkClick r:id="" action="ppaction://media"/>
            <a:extLst>
              <a:ext uri="{FF2B5EF4-FFF2-40B4-BE49-F238E27FC236}">
                <a16:creationId xmlns:a16="http://schemas.microsoft.com/office/drawing/2014/main" xmlns="" id="{8868D60E-A13C-4D5F-B69F-3C1AF73E0A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43510" y="808555"/>
            <a:ext cx="487363" cy="487363"/>
          </a:xfrm>
          <a:prstGeom prst="rect">
            <a:avLst/>
          </a:prstGeom>
        </p:spPr>
      </p:pic>
      <p:grpSp>
        <p:nvGrpSpPr>
          <p:cNvPr id="3" name="グループ化 2"/>
          <p:cNvGrpSpPr/>
          <p:nvPr/>
        </p:nvGrpSpPr>
        <p:grpSpPr>
          <a:xfrm>
            <a:off x="298847" y="1178977"/>
            <a:ext cx="8255795" cy="5185847"/>
            <a:chOff x="298847" y="1178977"/>
            <a:chExt cx="8255795" cy="5185847"/>
          </a:xfrm>
        </p:grpSpPr>
        <p:grpSp>
          <p:nvGrpSpPr>
            <p:cNvPr id="10" name="Group 205"/>
            <p:cNvGrpSpPr>
              <a:grpSpLocks/>
            </p:cNvGrpSpPr>
            <p:nvPr/>
          </p:nvGrpSpPr>
          <p:grpSpPr bwMode="auto">
            <a:xfrm>
              <a:off x="304403" y="1194336"/>
              <a:ext cx="8066089" cy="5048251"/>
              <a:chOff x="279" y="816"/>
              <a:chExt cx="5081" cy="3180"/>
            </a:xfrm>
          </p:grpSpPr>
          <p:sp>
            <p:nvSpPr>
              <p:cNvPr id="146" name="Rectangle 5"/>
              <p:cNvSpPr>
                <a:spLocks noChangeArrowheads="1"/>
              </p:cNvSpPr>
              <p:nvPr/>
            </p:nvSpPr>
            <p:spPr bwMode="auto">
              <a:xfrm>
                <a:off x="1251" y="1334"/>
                <a:ext cx="13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①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47" name="Rectangle 6"/>
              <p:cNvSpPr>
                <a:spLocks noChangeArrowheads="1"/>
              </p:cNvSpPr>
              <p:nvPr/>
            </p:nvSpPr>
            <p:spPr bwMode="auto">
              <a:xfrm>
                <a:off x="1385" y="1334"/>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地域課題</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48" name="Rectangle 7"/>
              <p:cNvSpPr>
                <a:spLocks noChangeArrowheads="1"/>
              </p:cNvSpPr>
              <p:nvPr/>
            </p:nvSpPr>
            <p:spPr bwMode="auto">
              <a:xfrm>
                <a:off x="1654" y="133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に</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49" name="Rectangle 8"/>
              <p:cNvSpPr>
                <a:spLocks noChangeArrowheads="1"/>
              </p:cNvSpPr>
              <p:nvPr/>
            </p:nvSpPr>
            <p:spPr bwMode="auto">
              <a:xfrm>
                <a:off x="1721" y="133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0" name="Rectangle 9"/>
              <p:cNvSpPr>
                <a:spLocks noChangeArrowheads="1"/>
              </p:cNvSpPr>
              <p:nvPr/>
            </p:nvSpPr>
            <p:spPr bwMode="auto">
              <a:xfrm>
                <a:off x="1788" y="133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える</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1" name="Rectangle 10"/>
              <p:cNvSpPr>
                <a:spLocks noChangeArrowheads="1"/>
              </p:cNvSpPr>
              <p:nvPr/>
            </p:nvSpPr>
            <p:spPr bwMode="auto">
              <a:xfrm>
                <a:off x="1923" y="133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目的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2" name="Rectangle 11"/>
              <p:cNvSpPr>
                <a:spLocks noChangeArrowheads="1"/>
              </p:cNvSpPr>
              <p:nvPr/>
            </p:nvSpPr>
            <p:spPr bwMode="auto">
              <a:xfrm>
                <a:off x="2057" y="133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3" name="Rectangle 12"/>
              <p:cNvSpPr>
                <a:spLocks noChangeArrowheads="1"/>
              </p:cNvSpPr>
              <p:nvPr/>
            </p:nvSpPr>
            <p:spPr bwMode="auto">
              <a:xfrm>
                <a:off x="2125" y="133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目標</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4" name="Rectangle 13"/>
              <p:cNvSpPr>
                <a:spLocks noChangeArrowheads="1"/>
              </p:cNvSpPr>
              <p:nvPr/>
            </p:nvSpPr>
            <p:spPr bwMode="auto">
              <a:xfrm>
                <a:off x="2259" y="1334"/>
                <a:ext cx="2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になっているか</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5" name="Rectangle 14"/>
              <p:cNvSpPr>
                <a:spLocks noChangeArrowheads="1"/>
              </p:cNvSpPr>
              <p:nvPr/>
            </p:nvSpPr>
            <p:spPr bwMode="auto">
              <a:xfrm>
                <a:off x="2730" y="1334"/>
                <a:ext cx="6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6" name="Rectangle 15"/>
              <p:cNvSpPr>
                <a:spLocks noChangeArrowheads="1"/>
              </p:cNvSpPr>
              <p:nvPr/>
            </p:nvSpPr>
            <p:spPr bwMode="auto">
              <a:xfrm>
                <a:off x="1251" y="1569"/>
                <a:ext cx="13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②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7" name="Rectangle 16"/>
              <p:cNvSpPr>
                <a:spLocks noChangeArrowheads="1"/>
              </p:cNvSpPr>
              <p:nvPr/>
            </p:nvSpPr>
            <p:spPr bwMode="auto">
              <a:xfrm>
                <a:off x="1385" y="1569"/>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学習者</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8" name="Rectangle 17"/>
              <p:cNvSpPr>
                <a:spLocks noChangeArrowheads="1"/>
              </p:cNvSpPr>
              <p:nvPr/>
            </p:nvSpPr>
            <p:spPr bwMode="auto">
              <a:xfrm>
                <a:off x="1587" y="1569"/>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を</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59" name="Rectangle 18"/>
              <p:cNvSpPr>
                <a:spLocks noChangeArrowheads="1"/>
              </p:cNvSpPr>
              <p:nvPr/>
            </p:nvSpPr>
            <p:spPr bwMode="auto">
              <a:xfrm>
                <a:off x="1654" y="1569"/>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主体</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0" name="Rectangle 19"/>
              <p:cNvSpPr>
                <a:spLocks noChangeArrowheads="1"/>
              </p:cNvSpPr>
              <p:nvPr/>
            </p:nvSpPr>
            <p:spPr bwMode="auto">
              <a:xfrm>
                <a:off x="1788" y="1569"/>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にした</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1" name="Rectangle 20"/>
              <p:cNvSpPr>
                <a:spLocks noChangeArrowheads="1"/>
              </p:cNvSpPr>
              <p:nvPr/>
            </p:nvSpPr>
            <p:spPr bwMode="auto">
              <a:xfrm>
                <a:off x="1990" y="1569"/>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具体的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2" name="Rectangle 21"/>
              <p:cNvSpPr>
                <a:spLocks noChangeArrowheads="1"/>
              </p:cNvSpPr>
              <p:nvPr/>
            </p:nvSpPr>
            <p:spPr bwMode="auto">
              <a:xfrm>
                <a:off x="2192" y="1569"/>
                <a:ext cx="2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でわかりやすい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3" name="Rectangle 22"/>
              <p:cNvSpPr>
                <a:spLocks noChangeArrowheads="1"/>
              </p:cNvSpPr>
              <p:nvPr/>
            </p:nvSpPr>
            <p:spPr bwMode="auto">
              <a:xfrm>
                <a:off x="2663" y="1569"/>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言葉</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4" name="Rectangle 23"/>
              <p:cNvSpPr>
                <a:spLocks noChangeArrowheads="1"/>
              </p:cNvSpPr>
              <p:nvPr/>
            </p:nvSpPr>
            <p:spPr bwMode="auto">
              <a:xfrm>
                <a:off x="2797" y="1569"/>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で</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5" name="Rectangle 24"/>
              <p:cNvSpPr>
                <a:spLocks noChangeArrowheads="1"/>
              </p:cNvSpPr>
              <p:nvPr/>
            </p:nvSpPr>
            <p:spPr bwMode="auto">
              <a:xfrm>
                <a:off x="2864" y="1569"/>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目標</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6" name="Rectangle 25"/>
              <p:cNvSpPr>
                <a:spLocks noChangeArrowheads="1"/>
              </p:cNvSpPr>
              <p:nvPr/>
            </p:nvSpPr>
            <p:spPr bwMode="auto">
              <a:xfrm>
                <a:off x="2999" y="1569"/>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が</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7" name="Rectangle 26"/>
              <p:cNvSpPr>
                <a:spLocks noChangeArrowheads="1"/>
              </p:cNvSpPr>
              <p:nvPr/>
            </p:nvSpPr>
            <p:spPr bwMode="auto">
              <a:xfrm>
                <a:off x="3066" y="1569"/>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示</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8" name="Rectangle 27"/>
              <p:cNvSpPr>
                <a:spLocks noChangeArrowheads="1"/>
              </p:cNvSpPr>
              <p:nvPr/>
            </p:nvSpPr>
            <p:spPr bwMode="auto">
              <a:xfrm>
                <a:off x="3133" y="1569"/>
                <a:ext cx="22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されているか</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69" name="Rectangle 28"/>
              <p:cNvSpPr>
                <a:spLocks noChangeArrowheads="1"/>
              </p:cNvSpPr>
              <p:nvPr/>
            </p:nvSpPr>
            <p:spPr bwMode="auto">
              <a:xfrm>
                <a:off x="3537" y="1569"/>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0" name="Rectangle 29"/>
              <p:cNvSpPr>
                <a:spLocks noChangeArrowheads="1"/>
              </p:cNvSpPr>
              <p:nvPr/>
            </p:nvSpPr>
            <p:spPr bwMode="auto">
              <a:xfrm>
                <a:off x="1251" y="1804"/>
                <a:ext cx="13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③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1" name="Rectangle 30"/>
              <p:cNvSpPr>
                <a:spLocks noChangeArrowheads="1"/>
              </p:cNvSpPr>
              <p:nvPr/>
            </p:nvSpPr>
            <p:spPr bwMode="auto">
              <a:xfrm>
                <a:off x="1385" y="1804"/>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対象者</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2" name="Rectangle 31"/>
              <p:cNvSpPr>
                <a:spLocks noChangeArrowheads="1"/>
              </p:cNvSpPr>
              <p:nvPr/>
            </p:nvSpPr>
            <p:spPr bwMode="auto">
              <a:xfrm>
                <a:off x="1587" y="180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の</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3" name="Rectangle 32"/>
              <p:cNvSpPr>
                <a:spLocks noChangeArrowheads="1"/>
              </p:cNvSpPr>
              <p:nvPr/>
            </p:nvSpPr>
            <p:spPr bwMode="auto">
              <a:xfrm>
                <a:off x="1654" y="180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範囲</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4" name="Rectangle 33"/>
              <p:cNvSpPr>
                <a:spLocks noChangeArrowheads="1"/>
              </p:cNvSpPr>
              <p:nvPr/>
            </p:nvSpPr>
            <p:spPr bwMode="auto">
              <a:xfrm>
                <a:off x="1788" y="180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5" name="Rectangle 34"/>
              <p:cNvSpPr>
                <a:spLocks noChangeArrowheads="1"/>
              </p:cNvSpPr>
              <p:nvPr/>
            </p:nvSpPr>
            <p:spPr bwMode="auto">
              <a:xfrm>
                <a:off x="1856" y="180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人数</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6" name="Rectangle 35"/>
              <p:cNvSpPr>
                <a:spLocks noChangeArrowheads="1"/>
              </p:cNvSpPr>
              <p:nvPr/>
            </p:nvSpPr>
            <p:spPr bwMode="auto">
              <a:xfrm>
                <a:off x="1990" y="180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が</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7" name="Rectangle 36"/>
              <p:cNvSpPr>
                <a:spLocks noChangeArrowheads="1"/>
              </p:cNvSpPr>
              <p:nvPr/>
            </p:nvSpPr>
            <p:spPr bwMode="auto">
              <a:xfrm>
                <a:off x="2057" y="180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適切</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8" name="Rectangle 37"/>
              <p:cNvSpPr>
                <a:spLocks noChangeArrowheads="1"/>
              </p:cNvSpPr>
              <p:nvPr/>
            </p:nvSpPr>
            <p:spPr bwMode="auto">
              <a:xfrm>
                <a:off x="2192" y="180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に</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79" name="Rectangle 38"/>
              <p:cNvSpPr>
                <a:spLocks noChangeArrowheads="1"/>
              </p:cNvSpPr>
              <p:nvPr/>
            </p:nvSpPr>
            <p:spPr bwMode="auto">
              <a:xfrm>
                <a:off x="2259" y="180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設定</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0" name="Rectangle 39"/>
              <p:cNvSpPr>
                <a:spLocks noChangeArrowheads="1"/>
              </p:cNvSpPr>
              <p:nvPr/>
            </p:nvSpPr>
            <p:spPr bwMode="auto">
              <a:xfrm>
                <a:off x="2394" y="1804"/>
                <a:ext cx="22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されているか</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1" name="Rectangle 40"/>
              <p:cNvSpPr>
                <a:spLocks noChangeArrowheads="1"/>
              </p:cNvSpPr>
              <p:nvPr/>
            </p:nvSpPr>
            <p:spPr bwMode="auto">
              <a:xfrm>
                <a:off x="2797" y="180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2" name="Rectangle 41"/>
              <p:cNvSpPr>
                <a:spLocks noChangeArrowheads="1"/>
              </p:cNvSpPr>
              <p:nvPr/>
            </p:nvSpPr>
            <p:spPr bwMode="auto">
              <a:xfrm>
                <a:off x="1251" y="2040"/>
                <a:ext cx="13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④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3" name="Rectangle 42"/>
              <p:cNvSpPr>
                <a:spLocks noChangeArrowheads="1"/>
              </p:cNvSpPr>
              <p:nvPr/>
            </p:nvSpPr>
            <p:spPr bwMode="auto">
              <a:xfrm>
                <a:off x="1385" y="2040"/>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学習者</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4" name="Rectangle 43"/>
              <p:cNvSpPr>
                <a:spLocks noChangeArrowheads="1"/>
              </p:cNvSpPr>
              <p:nvPr/>
            </p:nvSpPr>
            <p:spPr bwMode="auto">
              <a:xfrm>
                <a:off x="1587" y="2040"/>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にとって</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5" name="Rectangle 44"/>
              <p:cNvSpPr>
                <a:spLocks noChangeArrowheads="1"/>
              </p:cNvSpPr>
              <p:nvPr/>
            </p:nvSpPr>
            <p:spPr bwMode="auto">
              <a:xfrm>
                <a:off x="1856" y="2040"/>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魅力的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6" name="Rectangle 45"/>
              <p:cNvSpPr>
                <a:spLocks noChangeArrowheads="1"/>
              </p:cNvSpPr>
              <p:nvPr/>
            </p:nvSpPr>
            <p:spPr bwMode="auto">
              <a:xfrm>
                <a:off x="2057" y="2040"/>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な</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7" name="Rectangle 46"/>
              <p:cNvSpPr>
                <a:spLocks noChangeArrowheads="1"/>
              </p:cNvSpPr>
              <p:nvPr/>
            </p:nvSpPr>
            <p:spPr bwMode="auto">
              <a:xfrm>
                <a:off x="2125" y="2040"/>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内容</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8" name="Rectangle 47"/>
              <p:cNvSpPr>
                <a:spLocks noChangeArrowheads="1"/>
              </p:cNvSpPr>
              <p:nvPr/>
            </p:nvSpPr>
            <p:spPr bwMode="auto">
              <a:xfrm>
                <a:off x="2259" y="2040"/>
                <a:ext cx="2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になっているか</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89" name="Rectangle 48"/>
              <p:cNvSpPr>
                <a:spLocks noChangeArrowheads="1"/>
              </p:cNvSpPr>
              <p:nvPr/>
            </p:nvSpPr>
            <p:spPr bwMode="auto">
              <a:xfrm>
                <a:off x="2730" y="2040"/>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0" name="Rectangle 49"/>
              <p:cNvSpPr>
                <a:spLocks noChangeArrowheads="1"/>
              </p:cNvSpPr>
              <p:nvPr/>
            </p:nvSpPr>
            <p:spPr bwMode="auto">
              <a:xfrm>
                <a:off x="1251" y="2275"/>
                <a:ext cx="13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⑤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1" name="Rectangle 50"/>
              <p:cNvSpPr>
                <a:spLocks noChangeArrowheads="1"/>
              </p:cNvSpPr>
              <p:nvPr/>
            </p:nvSpPr>
            <p:spPr bwMode="auto">
              <a:xfrm>
                <a:off x="1385" y="2275"/>
                <a:ext cx="22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プログラムの</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2" name="Rectangle 51"/>
              <p:cNvSpPr>
                <a:spLocks noChangeArrowheads="1"/>
              </p:cNvSpPr>
              <p:nvPr/>
            </p:nvSpPr>
            <p:spPr bwMode="auto">
              <a:xfrm>
                <a:off x="1788" y="2275"/>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順序</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3" name="Rectangle 52"/>
              <p:cNvSpPr>
                <a:spLocks noChangeArrowheads="1"/>
              </p:cNvSpPr>
              <p:nvPr/>
            </p:nvSpPr>
            <p:spPr bwMode="auto">
              <a:xfrm>
                <a:off x="1923" y="2275"/>
                <a:ext cx="22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やつながりは</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4" name="Rectangle 53"/>
              <p:cNvSpPr>
                <a:spLocks noChangeArrowheads="1"/>
              </p:cNvSpPr>
              <p:nvPr/>
            </p:nvSpPr>
            <p:spPr bwMode="auto">
              <a:xfrm>
                <a:off x="2326" y="2275"/>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適切</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5" name="Rectangle 54"/>
              <p:cNvSpPr>
                <a:spLocks noChangeArrowheads="1"/>
              </p:cNvSpPr>
              <p:nvPr/>
            </p:nvSpPr>
            <p:spPr bwMode="auto">
              <a:xfrm>
                <a:off x="2461" y="2275"/>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か</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6" name="Rectangle 55"/>
              <p:cNvSpPr>
                <a:spLocks noChangeArrowheads="1"/>
              </p:cNvSpPr>
              <p:nvPr/>
            </p:nvSpPr>
            <p:spPr bwMode="auto">
              <a:xfrm>
                <a:off x="2528" y="2275"/>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7" name="Rectangle 56"/>
              <p:cNvSpPr>
                <a:spLocks noChangeArrowheads="1"/>
              </p:cNvSpPr>
              <p:nvPr/>
            </p:nvSpPr>
            <p:spPr bwMode="auto">
              <a:xfrm>
                <a:off x="1251" y="2510"/>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8" name="Rectangle 57"/>
              <p:cNvSpPr>
                <a:spLocks noChangeArrowheads="1"/>
              </p:cNvSpPr>
              <p:nvPr/>
            </p:nvSpPr>
            <p:spPr bwMode="auto">
              <a:xfrm>
                <a:off x="1385" y="2510"/>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過去</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99" name="Rectangle 58"/>
              <p:cNvSpPr>
                <a:spLocks noChangeArrowheads="1"/>
              </p:cNvSpPr>
              <p:nvPr/>
            </p:nvSpPr>
            <p:spPr bwMode="auto">
              <a:xfrm>
                <a:off x="1520" y="2510"/>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の</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0" name="Rectangle 59"/>
              <p:cNvSpPr>
                <a:spLocks noChangeArrowheads="1"/>
              </p:cNvSpPr>
              <p:nvPr/>
            </p:nvSpPr>
            <p:spPr bwMode="auto">
              <a:xfrm>
                <a:off x="1587" y="2510"/>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学習活動</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1" name="Rectangle 60"/>
              <p:cNvSpPr>
                <a:spLocks noChangeArrowheads="1"/>
              </p:cNvSpPr>
              <p:nvPr/>
            </p:nvSpPr>
            <p:spPr bwMode="auto">
              <a:xfrm>
                <a:off x="1856" y="2510"/>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の</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2" name="Rectangle 61"/>
              <p:cNvSpPr>
                <a:spLocks noChangeArrowheads="1"/>
              </p:cNvSpPr>
              <p:nvPr/>
            </p:nvSpPr>
            <p:spPr bwMode="auto">
              <a:xfrm>
                <a:off x="1923" y="2510"/>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成果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3" name="Rectangle 62"/>
              <p:cNvSpPr>
                <a:spLocks noChangeArrowheads="1"/>
              </p:cNvSpPr>
              <p:nvPr/>
            </p:nvSpPr>
            <p:spPr bwMode="auto">
              <a:xfrm>
                <a:off x="2057" y="2510"/>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4" name="Rectangle 63"/>
              <p:cNvSpPr>
                <a:spLocks noChangeArrowheads="1"/>
              </p:cNvSpPr>
              <p:nvPr/>
            </p:nvSpPr>
            <p:spPr bwMode="auto">
              <a:xfrm>
                <a:off x="2125" y="2510"/>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地域</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5" name="Rectangle 64"/>
              <p:cNvSpPr>
                <a:spLocks noChangeArrowheads="1"/>
              </p:cNvSpPr>
              <p:nvPr/>
            </p:nvSpPr>
            <p:spPr bwMode="auto">
              <a:xfrm>
                <a:off x="2259" y="2510"/>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の</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6" name="Rectangle 65"/>
              <p:cNvSpPr>
                <a:spLocks noChangeArrowheads="1"/>
              </p:cNvSpPr>
              <p:nvPr/>
            </p:nvSpPr>
            <p:spPr bwMode="auto">
              <a:xfrm>
                <a:off x="2326" y="2510"/>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人材</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7" name="Rectangle 66"/>
              <p:cNvSpPr>
                <a:spLocks noChangeArrowheads="1"/>
              </p:cNvSpPr>
              <p:nvPr/>
            </p:nvSpPr>
            <p:spPr bwMode="auto">
              <a:xfrm>
                <a:off x="2461" y="2510"/>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などを</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8" name="Rectangle 67"/>
              <p:cNvSpPr>
                <a:spLocks noChangeArrowheads="1"/>
              </p:cNvSpPr>
              <p:nvPr/>
            </p:nvSpPr>
            <p:spPr bwMode="auto">
              <a:xfrm>
                <a:off x="2663" y="2510"/>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活用</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09" name="Rectangle 68"/>
              <p:cNvSpPr>
                <a:spLocks noChangeArrowheads="1"/>
              </p:cNvSpPr>
              <p:nvPr/>
            </p:nvSpPr>
            <p:spPr bwMode="auto">
              <a:xfrm>
                <a:off x="2797" y="2510"/>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する</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10" name="Rectangle 69"/>
              <p:cNvSpPr>
                <a:spLocks noChangeArrowheads="1"/>
              </p:cNvSpPr>
              <p:nvPr/>
            </p:nvSpPr>
            <p:spPr bwMode="auto">
              <a:xfrm>
                <a:off x="2931" y="2510"/>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工夫</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11" name="Rectangle 70"/>
              <p:cNvSpPr>
                <a:spLocks noChangeArrowheads="1"/>
              </p:cNvSpPr>
              <p:nvPr/>
            </p:nvSpPr>
            <p:spPr bwMode="auto">
              <a:xfrm>
                <a:off x="3066" y="2510"/>
                <a:ext cx="2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がなされているか</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12" name="Rectangle 71"/>
              <p:cNvSpPr>
                <a:spLocks noChangeArrowheads="1"/>
              </p:cNvSpPr>
              <p:nvPr/>
            </p:nvSpPr>
            <p:spPr bwMode="auto">
              <a:xfrm>
                <a:off x="3604" y="2510"/>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13" name="Rectangle 72"/>
              <p:cNvSpPr>
                <a:spLocks noChangeArrowheads="1"/>
              </p:cNvSpPr>
              <p:nvPr/>
            </p:nvSpPr>
            <p:spPr bwMode="auto">
              <a:xfrm>
                <a:off x="1251" y="2746"/>
                <a:ext cx="13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14" name="Rectangle 73"/>
              <p:cNvSpPr>
                <a:spLocks noChangeArrowheads="1"/>
              </p:cNvSpPr>
              <p:nvPr/>
            </p:nvSpPr>
            <p:spPr bwMode="auto">
              <a:xfrm>
                <a:off x="1385" y="2746"/>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会場</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15" name="Rectangle 74"/>
              <p:cNvSpPr>
                <a:spLocks noChangeArrowheads="1"/>
              </p:cNvSpPr>
              <p:nvPr/>
            </p:nvSpPr>
            <p:spPr bwMode="auto">
              <a:xfrm>
                <a:off x="1520" y="2746"/>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16" name="Rectangle 75"/>
              <p:cNvSpPr>
                <a:spLocks noChangeArrowheads="1"/>
              </p:cNvSpPr>
              <p:nvPr/>
            </p:nvSpPr>
            <p:spPr bwMode="auto">
              <a:xfrm>
                <a:off x="1587" y="2746"/>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場所</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17" name="Rectangle 76"/>
              <p:cNvSpPr>
                <a:spLocks noChangeArrowheads="1"/>
              </p:cNvSpPr>
              <p:nvPr/>
            </p:nvSpPr>
            <p:spPr bwMode="auto">
              <a:xfrm>
                <a:off x="1721" y="2746"/>
                <a:ext cx="6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18" name="Rectangle 77"/>
              <p:cNvSpPr>
                <a:spLocks noChangeArrowheads="1"/>
              </p:cNvSpPr>
              <p:nvPr/>
            </p:nvSpPr>
            <p:spPr bwMode="auto">
              <a:xfrm>
                <a:off x="1755" y="2746"/>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回数</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19" name="Rectangle 78"/>
              <p:cNvSpPr>
                <a:spLocks noChangeArrowheads="1"/>
              </p:cNvSpPr>
              <p:nvPr/>
            </p:nvSpPr>
            <p:spPr bwMode="auto">
              <a:xfrm>
                <a:off x="1889" y="2746"/>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20" name="Rectangle 79"/>
              <p:cNvSpPr>
                <a:spLocks noChangeArrowheads="1"/>
              </p:cNvSpPr>
              <p:nvPr/>
            </p:nvSpPr>
            <p:spPr bwMode="auto">
              <a:xfrm>
                <a:off x="1957" y="2746"/>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日程</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21" name="Rectangle 80"/>
              <p:cNvSpPr>
                <a:spLocks noChangeArrowheads="1"/>
              </p:cNvSpPr>
              <p:nvPr/>
            </p:nvSpPr>
            <p:spPr bwMode="auto">
              <a:xfrm>
                <a:off x="2091" y="2746"/>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22" name="Rectangle 81"/>
              <p:cNvSpPr>
                <a:spLocks noChangeArrowheads="1"/>
              </p:cNvSpPr>
              <p:nvPr/>
            </p:nvSpPr>
            <p:spPr bwMode="auto">
              <a:xfrm>
                <a:off x="2158" y="2746"/>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経費</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23" name="Rectangle 82"/>
              <p:cNvSpPr>
                <a:spLocks noChangeArrowheads="1"/>
              </p:cNvSpPr>
              <p:nvPr/>
            </p:nvSpPr>
            <p:spPr bwMode="auto">
              <a:xfrm>
                <a:off x="2293" y="2746"/>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24" name="Rectangle 83"/>
              <p:cNvSpPr>
                <a:spLocks noChangeArrowheads="1"/>
              </p:cNvSpPr>
              <p:nvPr/>
            </p:nvSpPr>
            <p:spPr bwMode="auto">
              <a:xfrm>
                <a:off x="2360" y="2746"/>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参加費</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25" name="Rectangle 84"/>
              <p:cNvSpPr>
                <a:spLocks noChangeArrowheads="1"/>
              </p:cNvSpPr>
              <p:nvPr/>
            </p:nvSpPr>
            <p:spPr bwMode="auto">
              <a:xfrm>
                <a:off x="2562" y="2746"/>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は</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26" name="Rectangle 85"/>
              <p:cNvSpPr>
                <a:spLocks noChangeArrowheads="1"/>
              </p:cNvSpPr>
              <p:nvPr/>
            </p:nvSpPr>
            <p:spPr bwMode="auto">
              <a:xfrm>
                <a:off x="2629" y="2746"/>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適切</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27" name="Rectangle 86"/>
              <p:cNvSpPr>
                <a:spLocks noChangeArrowheads="1"/>
              </p:cNvSpPr>
              <p:nvPr/>
            </p:nvSpPr>
            <p:spPr bwMode="auto">
              <a:xfrm>
                <a:off x="2763" y="2746"/>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に</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28" name="Rectangle 87"/>
              <p:cNvSpPr>
                <a:spLocks noChangeArrowheads="1"/>
              </p:cNvSpPr>
              <p:nvPr/>
            </p:nvSpPr>
            <p:spPr bwMode="auto">
              <a:xfrm>
                <a:off x="2831" y="2746"/>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設定</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29" name="Rectangle 88"/>
              <p:cNvSpPr>
                <a:spLocks noChangeArrowheads="1"/>
              </p:cNvSpPr>
              <p:nvPr/>
            </p:nvSpPr>
            <p:spPr bwMode="auto">
              <a:xfrm>
                <a:off x="2965" y="2746"/>
                <a:ext cx="22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されているか</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0" name="Rectangle 89"/>
              <p:cNvSpPr>
                <a:spLocks noChangeArrowheads="1"/>
              </p:cNvSpPr>
              <p:nvPr/>
            </p:nvSpPr>
            <p:spPr bwMode="auto">
              <a:xfrm>
                <a:off x="3369" y="2746"/>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1" name="Rectangle 90"/>
              <p:cNvSpPr>
                <a:spLocks noChangeArrowheads="1"/>
              </p:cNvSpPr>
              <p:nvPr/>
            </p:nvSpPr>
            <p:spPr bwMode="auto">
              <a:xfrm>
                <a:off x="1251" y="2981"/>
                <a:ext cx="13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2" name="Rectangle 91"/>
              <p:cNvSpPr>
                <a:spLocks noChangeArrowheads="1"/>
              </p:cNvSpPr>
              <p:nvPr/>
            </p:nvSpPr>
            <p:spPr bwMode="auto">
              <a:xfrm>
                <a:off x="1385" y="2981"/>
                <a:ext cx="22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プログラム</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3" name="Rectangle 92"/>
              <p:cNvSpPr>
                <a:spLocks noChangeArrowheads="1"/>
              </p:cNvSpPr>
              <p:nvPr/>
            </p:nvSpPr>
            <p:spPr bwMode="auto">
              <a:xfrm>
                <a:off x="1721" y="298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名</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4" name="Rectangle 93"/>
              <p:cNvSpPr>
                <a:spLocks noChangeArrowheads="1"/>
              </p:cNvSpPr>
              <p:nvPr/>
            </p:nvSpPr>
            <p:spPr bwMode="auto">
              <a:xfrm>
                <a:off x="1788" y="298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は</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5" name="Rectangle 94"/>
              <p:cNvSpPr>
                <a:spLocks noChangeArrowheads="1"/>
              </p:cNvSpPr>
              <p:nvPr/>
            </p:nvSpPr>
            <p:spPr bwMode="auto">
              <a:xfrm>
                <a:off x="1856" y="298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6" name="Rectangle 95"/>
              <p:cNvSpPr>
                <a:spLocks noChangeArrowheads="1"/>
              </p:cNvSpPr>
              <p:nvPr/>
            </p:nvSpPr>
            <p:spPr bwMode="auto">
              <a:xfrm>
                <a:off x="1923" y="298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人</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7" name="Rectangle 96"/>
              <p:cNvSpPr>
                <a:spLocks noChangeArrowheads="1"/>
              </p:cNvSpPr>
              <p:nvPr/>
            </p:nvSpPr>
            <p:spPr bwMode="auto">
              <a:xfrm>
                <a:off x="1990" y="298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を</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8" name="Rectangle 97"/>
              <p:cNvSpPr>
                <a:spLocks noChangeArrowheads="1"/>
              </p:cNvSpPr>
              <p:nvPr/>
            </p:nvSpPr>
            <p:spPr bwMode="auto">
              <a:xfrm>
                <a:off x="2057" y="298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惹</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39" name="Rectangle 98"/>
              <p:cNvSpPr>
                <a:spLocks noChangeArrowheads="1"/>
              </p:cNvSpPr>
              <p:nvPr/>
            </p:nvSpPr>
            <p:spPr bwMode="auto">
              <a:xfrm>
                <a:off x="2125" y="298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き</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40" name="Rectangle 99"/>
              <p:cNvSpPr>
                <a:spLocks noChangeArrowheads="1"/>
              </p:cNvSpPr>
              <p:nvPr/>
            </p:nvSpPr>
            <p:spPr bwMode="auto">
              <a:xfrm>
                <a:off x="2192" y="298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付</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41" name="Rectangle 100"/>
              <p:cNvSpPr>
                <a:spLocks noChangeArrowheads="1"/>
              </p:cNvSpPr>
              <p:nvPr/>
            </p:nvSpPr>
            <p:spPr bwMode="auto">
              <a:xfrm>
                <a:off x="2259" y="298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けて</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42" name="Rectangle 101"/>
              <p:cNvSpPr>
                <a:spLocks noChangeArrowheads="1"/>
              </p:cNvSpPr>
              <p:nvPr/>
            </p:nvSpPr>
            <p:spPr bwMode="auto">
              <a:xfrm>
                <a:off x="2394" y="298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43" name="Rectangle 102"/>
              <p:cNvSpPr>
                <a:spLocks noChangeArrowheads="1"/>
              </p:cNvSpPr>
              <p:nvPr/>
            </p:nvSpPr>
            <p:spPr bwMode="auto">
              <a:xfrm>
                <a:off x="2461" y="298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内容</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44" name="Rectangle 103"/>
              <p:cNvSpPr>
                <a:spLocks noChangeArrowheads="1"/>
              </p:cNvSpPr>
              <p:nvPr/>
            </p:nvSpPr>
            <p:spPr bwMode="auto">
              <a:xfrm>
                <a:off x="2595" y="2981"/>
                <a:ext cx="3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がわかるものであるか</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45" name="Rectangle 104"/>
              <p:cNvSpPr>
                <a:spLocks noChangeArrowheads="1"/>
              </p:cNvSpPr>
              <p:nvPr/>
            </p:nvSpPr>
            <p:spPr bwMode="auto">
              <a:xfrm>
                <a:off x="3268" y="298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46" name="Rectangle 105"/>
              <p:cNvSpPr>
                <a:spLocks noChangeArrowheads="1"/>
              </p:cNvSpPr>
              <p:nvPr/>
            </p:nvSpPr>
            <p:spPr bwMode="auto">
              <a:xfrm>
                <a:off x="1251" y="3216"/>
                <a:ext cx="22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目標</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47" name="Rectangle 106"/>
              <p:cNvSpPr>
                <a:spLocks noChangeArrowheads="1"/>
              </p:cNvSpPr>
              <p:nvPr/>
            </p:nvSpPr>
            <p:spPr bwMode="auto">
              <a:xfrm>
                <a:off x="1520" y="3216"/>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にあった</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48" name="Rectangle 107"/>
              <p:cNvSpPr>
                <a:spLocks noChangeArrowheads="1"/>
              </p:cNvSpPr>
              <p:nvPr/>
            </p:nvSpPr>
            <p:spPr bwMode="auto">
              <a:xfrm>
                <a:off x="1788" y="3216"/>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評価方法</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49" name="Rectangle 108"/>
              <p:cNvSpPr>
                <a:spLocks noChangeArrowheads="1"/>
              </p:cNvSpPr>
              <p:nvPr/>
            </p:nvSpPr>
            <p:spPr bwMode="auto">
              <a:xfrm>
                <a:off x="2057" y="3216"/>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が</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0" name="Rectangle 109"/>
              <p:cNvSpPr>
                <a:spLocks noChangeArrowheads="1"/>
              </p:cNvSpPr>
              <p:nvPr/>
            </p:nvSpPr>
            <p:spPr bwMode="auto">
              <a:xfrm>
                <a:off x="2125" y="3216"/>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選択</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1" name="Rectangle 110"/>
              <p:cNvSpPr>
                <a:spLocks noChangeArrowheads="1"/>
              </p:cNvSpPr>
              <p:nvPr/>
            </p:nvSpPr>
            <p:spPr bwMode="auto">
              <a:xfrm>
                <a:off x="2259" y="3216"/>
                <a:ext cx="22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されているか</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2" name="Rectangle 111"/>
              <p:cNvSpPr>
                <a:spLocks noChangeArrowheads="1"/>
              </p:cNvSpPr>
              <p:nvPr/>
            </p:nvSpPr>
            <p:spPr bwMode="auto">
              <a:xfrm>
                <a:off x="2663" y="3216"/>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3" name="Rectangle 112"/>
              <p:cNvSpPr>
                <a:spLocks noChangeArrowheads="1"/>
              </p:cNvSpPr>
              <p:nvPr/>
            </p:nvSpPr>
            <p:spPr bwMode="auto">
              <a:xfrm>
                <a:off x="1251" y="345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⑩</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4" name="Rectangle 113"/>
              <p:cNvSpPr>
                <a:spLocks noChangeArrowheads="1"/>
              </p:cNvSpPr>
              <p:nvPr/>
            </p:nvSpPr>
            <p:spPr bwMode="auto">
              <a:xfrm>
                <a:off x="1318" y="345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5" name="Rectangle 114"/>
              <p:cNvSpPr>
                <a:spLocks noChangeArrowheads="1"/>
              </p:cNvSpPr>
              <p:nvPr/>
            </p:nvSpPr>
            <p:spPr bwMode="auto">
              <a:xfrm>
                <a:off x="1385" y="3451"/>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参加者</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6" name="Rectangle 115"/>
              <p:cNvSpPr>
                <a:spLocks noChangeArrowheads="1"/>
              </p:cNvSpPr>
              <p:nvPr/>
            </p:nvSpPr>
            <p:spPr bwMode="auto">
              <a:xfrm>
                <a:off x="1587" y="345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の</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7" name="Rectangle 116"/>
              <p:cNvSpPr>
                <a:spLocks noChangeArrowheads="1"/>
              </p:cNvSpPr>
              <p:nvPr/>
            </p:nvSpPr>
            <p:spPr bwMode="auto">
              <a:xfrm>
                <a:off x="1654" y="345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振</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8" name="Rectangle 117"/>
              <p:cNvSpPr>
                <a:spLocks noChangeArrowheads="1"/>
              </p:cNvSpPr>
              <p:nvPr/>
            </p:nvSpPr>
            <p:spPr bwMode="auto">
              <a:xfrm>
                <a:off x="1721" y="345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り</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59" name="Rectangle 118"/>
              <p:cNvSpPr>
                <a:spLocks noChangeArrowheads="1"/>
              </p:cNvSpPr>
              <p:nvPr/>
            </p:nvSpPr>
            <p:spPr bwMode="auto">
              <a:xfrm>
                <a:off x="1788" y="345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返</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0" name="Rectangle 119"/>
              <p:cNvSpPr>
                <a:spLocks noChangeArrowheads="1"/>
              </p:cNvSpPr>
              <p:nvPr/>
            </p:nvSpPr>
            <p:spPr bwMode="auto">
              <a:xfrm>
                <a:off x="1856" y="345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りを</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1" name="Rectangle 120"/>
              <p:cNvSpPr>
                <a:spLocks noChangeArrowheads="1"/>
              </p:cNvSpPr>
              <p:nvPr/>
            </p:nvSpPr>
            <p:spPr bwMode="auto">
              <a:xfrm>
                <a:off x="1990" y="345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促</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2" name="Rectangle 121"/>
              <p:cNvSpPr>
                <a:spLocks noChangeArrowheads="1"/>
              </p:cNvSpPr>
              <p:nvPr/>
            </p:nvSpPr>
            <p:spPr bwMode="auto">
              <a:xfrm>
                <a:off x="2057" y="345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す</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3" name="Rectangle 122"/>
              <p:cNvSpPr>
                <a:spLocks noChangeArrowheads="1"/>
              </p:cNvSpPr>
              <p:nvPr/>
            </p:nvSpPr>
            <p:spPr bwMode="auto">
              <a:xfrm>
                <a:off x="2125" y="345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工夫</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4" name="Rectangle 123"/>
              <p:cNvSpPr>
                <a:spLocks noChangeArrowheads="1"/>
              </p:cNvSpPr>
              <p:nvPr/>
            </p:nvSpPr>
            <p:spPr bwMode="auto">
              <a:xfrm>
                <a:off x="2259" y="3451"/>
                <a:ext cx="2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がされているか</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5" name="Rectangle 124"/>
              <p:cNvSpPr>
                <a:spLocks noChangeArrowheads="1"/>
              </p:cNvSpPr>
              <p:nvPr/>
            </p:nvSpPr>
            <p:spPr bwMode="auto">
              <a:xfrm>
                <a:off x="2730" y="345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6" name="Rectangle 125"/>
              <p:cNvSpPr>
                <a:spLocks noChangeArrowheads="1"/>
              </p:cNvSpPr>
              <p:nvPr/>
            </p:nvSpPr>
            <p:spPr bwMode="auto">
              <a:xfrm>
                <a:off x="1251" y="3687"/>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⑪</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7" name="Rectangle 126"/>
              <p:cNvSpPr>
                <a:spLocks noChangeArrowheads="1"/>
              </p:cNvSpPr>
              <p:nvPr/>
            </p:nvSpPr>
            <p:spPr bwMode="auto">
              <a:xfrm>
                <a:off x="1318" y="3687"/>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8" name="Rectangle 127"/>
              <p:cNvSpPr>
                <a:spLocks noChangeArrowheads="1"/>
              </p:cNvSpPr>
              <p:nvPr/>
            </p:nvSpPr>
            <p:spPr bwMode="auto">
              <a:xfrm>
                <a:off x="1385" y="3687"/>
                <a:ext cx="3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ネットワークづくりの</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69" name="Rectangle 128"/>
              <p:cNvSpPr>
                <a:spLocks noChangeArrowheads="1"/>
              </p:cNvSpPr>
              <p:nvPr/>
            </p:nvSpPr>
            <p:spPr bwMode="auto">
              <a:xfrm>
                <a:off x="2057" y="3687"/>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視点</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0" name="Rectangle 129"/>
              <p:cNvSpPr>
                <a:spLocks noChangeArrowheads="1"/>
              </p:cNvSpPr>
              <p:nvPr/>
            </p:nvSpPr>
            <p:spPr bwMode="auto">
              <a:xfrm>
                <a:off x="2192" y="3687"/>
                <a:ext cx="353"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がプログラムにあるか</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1" name="Rectangle 130"/>
              <p:cNvSpPr>
                <a:spLocks noChangeArrowheads="1"/>
              </p:cNvSpPr>
              <p:nvPr/>
            </p:nvSpPr>
            <p:spPr bwMode="auto">
              <a:xfrm>
                <a:off x="2864" y="3687"/>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2" name="Rectangle 131"/>
              <p:cNvSpPr>
                <a:spLocks noChangeArrowheads="1"/>
              </p:cNvSpPr>
              <p:nvPr/>
            </p:nvSpPr>
            <p:spPr bwMode="auto">
              <a:xfrm>
                <a:off x="1251" y="3922"/>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⑫</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3" name="Rectangle 132"/>
              <p:cNvSpPr>
                <a:spLocks noChangeArrowheads="1"/>
              </p:cNvSpPr>
              <p:nvPr/>
            </p:nvSpPr>
            <p:spPr bwMode="auto">
              <a:xfrm>
                <a:off x="1318" y="3922"/>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4" name="Rectangle 133"/>
              <p:cNvSpPr>
                <a:spLocks noChangeArrowheads="1"/>
              </p:cNvSpPr>
              <p:nvPr/>
            </p:nvSpPr>
            <p:spPr bwMode="auto">
              <a:xfrm>
                <a:off x="1385" y="3922"/>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学習成果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5" name="Rectangle 134"/>
              <p:cNvSpPr>
                <a:spLocks noChangeArrowheads="1"/>
              </p:cNvSpPr>
              <p:nvPr/>
            </p:nvSpPr>
            <p:spPr bwMode="auto">
              <a:xfrm>
                <a:off x="1654" y="3922"/>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を</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6" name="Rectangle 135"/>
              <p:cNvSpPr>
                <a:spLocks noChangeArrowheads="1"/>
              </p:cNvSpPr>
              <p:nvPr/>
            </p:nvSpPr>
            <p:spPr bwMode="auto">
              <a:xfrm>
                <a:off x="1721" y="3922"/>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活用</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7" name="Rectangle 136"/>
              <p:cNvSpPr>
                <a:spLocks noChangeArrowheads="1"/>
              </p:cNvSpPr>
              <p:nvPr/>
            </p:nvSpPr>
            <p:spPr bwMode="auto">
              <a:xfrm>
                <a:off x="1856" y="3922"/>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する</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8" name="Rectangle 137"/>
              <p:cNvSpPr>
                <a:spLocks noChangeArrowheads="1"/>
              </p:cNvSpPr>
              <p:nvPr/>
            </p:nvSpPr>
            <p:spPr bwMode="auto">
              <a:xfrm>
                <a:off x="1990" y="3922"/>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機会</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79" name="Rectangle 138"/>
              <p:cNvSpPr>
                <a:spLocks noChangeArrowheads="1"/>
              </p:cNvSpPr>
              <p:nvPr/>
            </p:nvSpPr>
            <p:spPr bwMode="auto">
              <a:xfrm>
                <a:off x="2125" y="3922"/>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0" name="Rectangle 139"/>
              <p:cNvSpPr>
                <a:spLocks noChangeArrowheads="1"/>
              </p:cNvSpPr>
              <p:nvPr/>
            </p:nvSpPr>
            <p:spPr bwMode="auto">
              <a:xfrm>
                <a:off x="2192" y="3922"/>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1" name="Rectangle 140"/>
              <p:cNvSpPr>
                <a:spLocks noChangeArrowheads="1"/>
              </p:cNvSpPr>
              <p:nvPr/>
            </p:nvSpPr>
            <p:spPr bwMode="auto">
              <a:xfrm>
                <a:off x="2259" y="3922"/>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次</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2" name="Rectangle 141"/>
              <p:cNvSpPr>
                <a:spLocks noChangeArrowheads="1"/>
              </p:cNvSpPr>
              <p:nvPr/>
            </p:nvSpPr>
            <p:spPr bwMode="auto">
              <a:xfrm>
                <a:off x="2326" y="3922"/>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の</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3" name="Rectangle 142"/>
              <p:cNvSpPr>
                <a:spLocks noChangeArrowheads="1"/>
              </p:cNvSpPr>
              <p:nvPr/>
            </p:nvSpPr>
            <p:spPr bwMode="auto">
              <a:xfrm>
                <a:off x="2394" y="3922"/>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活動</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4" name="Rectangle 143"/>
              <p:cNvSpPr>
                <a:spLocks noChangeArrowheads="1"/>
              </p:cNvSpPr>
              <p:nvPr/>
            </p:nvSpPr>
            <p:spPr bwMode="auto">
              <a:xfrm>
                <a:off x="2528" y="3922"/>
                <a:ext cx="22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へとつなげる</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5" name="Rectangle 144"/>
              <p:cNvSpPr>
                <a:spLocks noChangeArrowheads="1"/>
              </p:cNvSpPr>
              <p:nvPr/>
            </p:nvSpPr>
            <p:spPr bwMode="auto">
              <a:xfrm>
                <a:off x="2931" y="3922"/>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工夫</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6" name="Rectangle 145"/>
              <p:cNvSpPr>
                <a:spLocks noChangeArrowheads="1"/>
              </p:cNvSpPr>
              <p:nvPr/>
            </p:nvSpPr>
            <p:spPr bwMode="auto">
              <a:xfrm>
                <a:off x="3066" y="3922"/>
                <a:ext cx="289"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がされているか</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7" name="Rectangle 146"/>
              <p:cNvSpPr>
                <a:spLocks noChangeArrowheads="1"/>
              </p:cNvSpPr>
              <p:nvPr/>
            </p:nvSpPr>
            <p:spPr bwMode="auto">
              <a:xfrm>
                <a:off x="3537" y="3922"/>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8" name="Rectangle 147"/>
              <p:cNvSpPr>
                <a:spLocks noChangeArrowheads="1"/>
              </p:cNvSpPr>
              <p:nvPr/>
            </p:nvSpPr>
            <p:spPr bwMode="auto">
              <a:xfrm>
                <a:off x="292" y="137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89" name="Rectangle 148"/>
              <p:cNvSpPr>
                <a:spLocks noChangeArrowheads="1"/>
              </p:cNvSpPr>
              <p:nvPr/>
            </p:nvSpPr>
            <p:spPr bwMode="auto">
              <a:xfrm>
                <a:off x="360" y="137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目</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0" name="Rectangle 149"/>
              <p:cNvSpPr>
                <a:spLocks noChangeArrowheads="1"/>
              </p:cNvSpPr>
              <p:nvPr/>
            </p:nvSpPr>
            <p:spPr bwMode="auto">
              <a:xfrm>
                <a:off x="427" y="137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1" name="Rectangle 150"/>
              <p:cNvSpPr>
                <a:spLocks noChangeArrowheads="1"/>
              </p:cNvSpPr>
              <p:nvPr/>
            </p:nvSpPr>
            <p:spPr bwMode="auto">
              <a:xfrm>
                <a:off x="494" y="1374"/>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的</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2" name="Rectangle 151"/>
              <p:cNvSpPr>
                <a:spLocks noChangeArrowheads="1"/>
              </p:cNvSpPr>
              <p:nvPr/>
            </p:nvSpPr>
            <p:spPr bwMode="auto">
              <a:xfrm>
                <a:off x="292" y="145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3" name="Rectangle 152"/>
              <p:cNvSpPr>
                <a:spLocks noChangeArrowheads="1"/>
              </p:cNvSpPr>
              <p:nvPr/>
            </p:nvSpPr>
            <p:spPr bwMode="auto">
              <a:xfrm>
                <a:off x="360" y="1451"/>
                <a:ext cx="22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地域課題解決</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4" name="Rectangle 153"/>
              <p:cNvSpPr>
                <a:spLocks noChangeArrowheads="1"/>
              </p:cNvSpPr>
              <p:nvPr/>
            </p:nvSpPr>
            <p:spPr bwMode="auto">
              <a:xfrm>
                <a:off x="763" y="145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の</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5" name="Rectangle 154"/>
              <p:cNvSpPr>
                <a:spLocks noChangeArrowheads="1"/>
              </p:cNvSpPr>
              <p:nvPr/>
            </p:nvSpPr>
            <p:spPr bwMode="auto">
              <a:xfrm>
                <a:off x="830" y="1451"/>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方向性</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6" name="Rectangle 155"/>
              <p:cNvSpPr>
                <a:spLocks noChangeArrowheads="1"/>
              </p:cNvSpPr>
              <p:nvPr/>
            </p:nvSpPr>
            <p:spPr bwMode="auto">
              <a:xfrm>
                <a:off x="1032" y="145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7" name="Rectangle 156"/>
              <p:cNvSpPr>
                <a:spLocks noChangeArrowheads="1"/>
              </p:cNvSpPr>
              <p:nvPr/>
            </p:nvSpPr>
            <p:spPr bwMode="auto">
              <a:xfrm>
                <a:off x="1099" y="1451"/>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と</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8" name="Rectangle 157"/>
              <p:cNvSpPr>
                <a:spLocks noChangeArrowheads="1"/>
              </p:cNvSpPr>
              <p:nvPr/>
            </p:nvSpPr>
            <p:spPr bwMode="auto">
              <a:xfrm>
                <a:off x="292" y="1529"/>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299" name="Rectangle 158"/>
              <p:cNvSpPr>
                <a:spLocks noChangeArrowheads="1"/>
              </p:cNvSpPr>
              <p:nvPr/>
            </p:nvSpPr>
            <p:spPr bwMode="auto">
              <a:xfrm>
                <a:off x="360" y="1529"/>
                <a:ext cx="225"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学習目標化</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0" name="Rectangle 159"/>
              <p:cNvSpPr>
                <a:spLocks noChangeArrowheads="1"/>
              </p:cNvSpPr>
              <p:nvPr/>
            </p:nvSpPr>
            <p:spPr bwMode="auto">
              <a:xfrm>
                <a:off x="292" y="2393"/>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1" name="Rectangle 160"/>
              <p:cNvSpPr>
                <a:spLocks noChangeArrowheads="1"/>
              </p:cNvSpPr>
              <p:nvPr/>
            </p:nvSpPr>
            <p:spPr bwMode="auto">
              <a:xfrm>
                <a:off x="360" y="2393"/>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学習活動</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2" name="Rectangle 161"/>
              <p:cNvSpPr>
                <a:spLocks noChangeArrowheads="1"/>
              </p:cNvSpPr>
              <p:nvPr/>
            </p:nvSpPr>
            <p:spPr bwMode="auto">
              <a:xfrm>
                <a:off x="629" y="2393"/>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の</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3" name="Rectangle 162"/>
              <p:cNvSpPr>
                <a:spLocks noChangeArrowheads="1"/>
              </p:cNvSpPr>
              <p:nvPr/>
            </p:nvSpPr>
            <p:spPr bwMode="auto">
              <a:xfrm>
                <a:off x="696" y="2393"/>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計画</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4" name="Rectangle 163"/>
              <p:cNvSpPr>
                <a:spLocks noChangeArrowheads="1"/>
              </p:cNvSpPr>
              <p:nvPr/>
            </p:nvSpPr>
            <p:spPr bwMode="auto">
              <a:xfrm>
                <a:off x="292" y="3569"/>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5" name="Rectangle 164"/>
              <p:cNvSpPr>
                <a:spLocks noChangeArrowheads="1"/>
              </p:cNvSpPr>
              <p:nvPr/>
            </p:nvSpPr>
            <p:spPr bwMode="auto">
              <a:xfrm>
                <a:off x="360" y="3569"/>
                <a:ext cx="16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学習成果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6" name="Rectangle 165"/>
              <p:cNvSpPr>
                <a:spLocks noChangeArrowheads="1"/>
              </p:cNvSpPr>
              <p:nvPr/>
            </p:nvSpPr>
            <p:spPr bwMode="auto">
              <a:xfrm>
                <a:off x="629" y="3569"/>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の</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7" name="Rectangle 166"/>
              <p:cNvSpPr>
                <a:spLocks noChangeArrowheads="1"/>
              </p:cNvSpPr>
              <p:nvPr/>
            </p:nvSpPr>
            <p:spPr bwMode="auto">
              <a:xfrm>
                <a:off x="696" y="3569"/>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評価</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8" name="Rectangle 167"/>
              <p:cNvSpPr>
                <a:spLocks noChangeArrowheads="1"/>
              </p:cNvSpPr>
              <p:nvPr/>
            </p:nvSpPr>
            <p:spPr bwMode="auto">
              <a:xfrm>
                <a:off x="830" y="3569"/>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09" name="Rectangle 168"/>
              <p:cNvSpPr>
                <a:spLocks noChangeArrowheads="1"/>
              </p:cNvSpPr>
              <p:nvPr/>
            </p:nvSpPr>
            <p:spPr bwMode="auto">
              <a:xfrm>
                <a:off x="898" y="3569"/>
                <a:ext cx="9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0"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活用</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0" name="Rectangle 169"/>
              <p:cNvSpPr>
                <a:spLocks noChangeArrowheads="1"/>
              </p:cNvSpPr>
              <p:nvPr/>
            </p:nvSpPr>
            <p:spPr bwMode="auto">
              <a:xfrm>
                <a:off x="292" y="1182"/>
                <a:ext cx="34" cy="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1" name="Rectangle 170"/>
              <p:cNvSpPr>
                <a:spLocks noChangeArrowheads="1"/>
              </p:cNvSpPr>
              <p:nvPr/>
            </p:nvSpPr>
            <p:spPr bwMode="auto">
              <a:xfrm>
                <a:off x="3913" y="1112"/>
                <a:ext cx="6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A</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2" name="Rectangle 171"/>
              <p:cNvSpPr>
                <a:spLocks noChangeArrowheads="1"/>
              </p:cNvSpPr>
              <p:nvPr/>
            </p:nvSpPr>
            <p:spPr bwMode="auto">
              <a:xfrm>
                <a:off x="4118" y="1112"/>
                <a:ext cx="6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B</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3" name="Rectangle 172"/>
              <p:cNvSpPr>
                <a:spLocks noChangeArrowheads="1"/>
              </p:cNvSpPr>
              <p:nvPr/>
            </p:nvSpPr>
            <p:spPr bwMode="auto">
              <a:xfrm>
                <a:off x="5046" y="1106"/>
                <a:ext cx="6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F</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4" name="Rectangle 173"/>
              <p:cNvSpPr>
                <a:spLocks noChangeArrowheads="1"/>
              </p:cNvSpPr>
              <p:nvPr/>
            </p:nvSpPr>
            <p:spPr bwMode="auto">
              <a:xfrm>
                <a:off x="5289" y="1109"/>
                <a:ext cx="71" cy="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G</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5" name="Rectangle 176"/>
              <p:cNvSpPr>
                <a:spLocks noChangeArrowheads="1"/>
              </p:cNvSpPr>
              <p:nvPr/>
            </p:nvSpPr>
            <p:spPr bwMode="auto">
              <a:xfrm>
                <a:off x="296" y="890"/>
                <a:ext cx="13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000" b="1"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　</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6" name="Rectangle 177"/>
              <p:cNvSpPr>
                <a:spLocks noChangeArrowheads="1"/>
              </p:cNvSpPr>
              <p:nvPr/>
            </p:nvSpPr>
            <p:spPr bwMode="auto">
              <a:xfrm>
                <a:off x="380" y="890"/>
                <a:ext cx="13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000" b="1" i="0" u="none" strike="noStrike" cap="none" normalizeH="0" baseline="0" dirty="0" smtClean="0">
                    <a:ln>
                      <a:noFill/>
                    </a:ln>
                    <a:solidFill>
                      <a:srgbClr val="000000"/>
                    </a:solidFill>
                    <a:effectLst/>
                    <a:latin typeface="ＭＳ ゴシック" pitchFamily="49" charset="-128"/>
                    <a:ea typeface="ＭＳ ゴシック" pitchFamily="49" charset="-128"/>
                    <a:cs typeface="ＭＳ Ｐゴシック" pitchFamily="50" charset="-128"/>
                  </a:rPr>
                  <a:t>学習</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7" name="Rectangle 178"/>
              <p:cNvSpPr>
                <a:spLocks noChangeArrowheads="1"/>
              </p:cNvSpPr>
              <p:nvPr/>
            </p:nvSpPr>
            <p:spPr bwMode="auto">
              <a:xfrm>
                <a:off x="548" y="890"/>
                <a:ext cx="30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000" b="1"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プログラム</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8" name="Rectangle 179"/>
              <p:cNvSpPr>
                <a:spLocks noChangeArrowheads="1"/>
              </p:cNvSpPr>
              <p:nvPr/>
            </p:nvSpPr>
            <p:spPr bwMode="auto">
              <a:xfrm>
                <a:off x="968" y="890"/>
                <a:ext cx="13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000" b="1"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開発</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19" name="Rectangle 180"/>
              <p:cNvSpPr>
                <a:spLocks noChangeArrowheads="1"/>
              </p:cNvSpPr>
              <p:nvPr/>
            </p:nvSpPr>
            <p:spPr bwMode="auto">
              <a:xfrm>
                <a:off x="1136" y="890"/>
                <a:ext cx="306"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000" b="1"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のポイント</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20" name="Rectangle 181"/>
              <p:cNvSpPr>
                <a:spLocks noChangeArrowheads="1"/>
              </p:cNvSpPr>
              <p:nvPr/>
            </p:nvSpPr>
            <p:spPr bwMode="auto">
              <a:xfrm>
                <a:off x="1556" y="890"/>
                <a:ext cx="13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000" b="1"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21" name="Rectangle 182"/>
              <p:cNvSpPr>
                <a:spLocks noChangeArrowheads="1"/>
              </p:cNvSpPr>
              <p:nvPr/>
            </p:nvSpPr>
            <p:spPr bwMode="auto">
              <a:xfrm>
                <a:off x="1641" y="890"/>
                <a:ext cx="13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000" b="1"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点検</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22" name="Rectangle 183"/>
              <p:cNvSpPr>
                <a:spLocks noChangeArrowheads="1"/>
              </p:cNvSpPr>
              <p:nvPr/>
            </p:nvSpPr>
            <p:spPr bwMode="auto">
              <a:xfrm>
                <a:off x="1809" y="890"/>
                <a:ext cx="219"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000" b="1"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シート</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23" name="Rectangle 184"/>
              <p:cNvSpPr>
                <a:spLocks noChangeArrowheads="1"/>
              </p:cNvSpPr>
              <p:nvPr/>
            </p:nvSpPr>
            <p:spPr bwMode="auto">
              <a:xfrm>
                <a:off x="2061" y="890"/>
                <a:ext cx="131" cy="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000" b="1" i="0" u="none" strike="noStrike" cap="none" normalizeH="0" baseline="0" smtClean="0">
                    <a:ln>
                      <a:noFill/>
                    </a:ln>
                    <a:solidFill>
                      <a:srgbClr val="000000"/>
                    </a:solidFill>
                    <a:effectLst/>
                    <a:latin typeface="ＭＳ ゴシック" pitchFamily="49" charset="-128"/>
                    <a:ea typeface="ＭＳ ゴシック" pitchFamily="49" charset="-128"/>
                    <a:cs typeface="ＭＳ Ｐゴシック" pitchFamily="50" charset="-128"/>
                  </a:rPr>
                  <a:t>）</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24" name="Rectangle 185"/>
              <p:cNvSpPr>
                <a:spLocks noChangeArrowheads="1"/>
              </p:cNvSpPr>
              <p:nvPr/>
            </p:nvSpPr>
            <p:spPr bwMode="auto">
              <a:xfrm>
                <a:off x="4617" y="1107"/>
                <a:ext cx="67"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D</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25" name="Rectangle 186"/>
              <p:cNvSpPr>
                <a:spLocks noChangeArrowheads="1"/>
              </p:cNvSpPr>
              <p:nvPr/>
            </p:nvSpPr>
            <p:spPr bwMode="auto">
              <a:xfrm>
                <a:off x="4820" y="1107"/>
                <a:ext cx="64"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E</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26" name="Rectangle 187"/>
              <p:cNvSpPr>
                <a:spLocks noChangeArrowheads="1"/>
              </p:cNvSpPr>
              <p:nvPr/>
            </p:nvSpPr>
            <p:spPr bwMode="auto">
              <a:xfrm>
                <a:off x="4367" y="1107"/>
                <a:ext cx="71" cy="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800" b="1" i="0" u="none" strike="noStrike" cap="none" normalizeH="0" baseline="0" dirty="0" smtClean="0">
                    <a:ln>
                      <a:noFill/>
                    </a:ln>
                    <a:solidFill>
                      <a:srgbClr val="000000"/>
                    </a:solidFill>
                    <a:effectLst/>
                    <a:latin typeface="ＭＳ Ｐゴシック" pitchFamily="50" charset="-128"/>
                    <a:ea typeface="ＭＳ Ｐゴシック" pitchFamily="50" charset="-128"/>
                    <a:cs typeface="ＭＳ Ｐゴシック" pitchFamily="50" charset="-128"/>
                  </a:rPr>
                  <a:t>C</a:t>
                </a:r>
                <a:endParaRPr kumimoji="1" lang="ja-JP" altLang="ja-JP" sz="1800" b="0" i="0" u="none" strike="noStrike" cap="none" normalizeH="0" baseline="0" dirty="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327" name="Line 188"/>
              <p:cNvSpPr>
                <a:spLocks noChangeShapeType="1"/>
              </p:cNvSpPr>
              <p:nvPr/>
            </p:nvSpPr>
            <p:spPr bwMode="auto">
              <a:xfrm>
                <a:off x="279" y="816"/>
                <a:ext cx="0" cy="21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28" name="Rectangle 189"/>
              <p:cNvSpPr>
                <a:spLocks noChangeArrowheads="1"/>
              </p:cNvSpPr>
              <p:nvPr/>
            </p:nvSpPr>
            <p:spPr bwMode="auto">
              <a:xfrm>
                <a:off x="279" y="816"/>
                <a:ext cx="3" cy="218"/>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9" name="Line 190"/>
              <p:cNvSpPr>
                <a:spLocks noChangeShapeType="1"/>
              </p:cNvSpPr>
              <p:nvPr/>
            </p:nvSpPr>
            <p:spPr bwMode="auto">
              <a:xfrm>
                <a:off x="3775" y="816"/>
                <a:ext cx="0" cy="3"/>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30" name="Rectangle 191"/>
              <p:cNvSpPr>
                <a:spLocks noChangeArrowheads="1"/>
              </p:cNvSpPr>
              <p:nvPr/>
            </p:nvSpPr>
            <p:spPr bwMode="auto">
              <a:xfrm>
                <a:off x="3775" y="816"/>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1" name="Line 192"/>
              <p:cNvSpPr>
                <a:spLocks noChangeShapeType="1"/>
              </p:cNvSpPr>
              <p:nvPr/>
            </p:nvSpPr>
            <p:spPr bwMode="auto">
              <a:xfrm>
                <a:off x="3964" y="816"/>
                <a:ext cx="0" cy="3"/>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32" name="Rectangle 193"/>
              <p:cNvSpPr>
                <a:spLocks noChangeArrowheads="1"/>
              </p:cNvSpPr>
              <p:nvPr/>
            </p:nvSpPr>
            <p:spPr bwMode="auto">
              <a:xfrm>
                <a:off x="3964" y="816"/>
                <a:ext cx="3"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3" name="Line 194"/>
              <p:cNvSpPr>
                <a:spLocks noChangeShapeType="1"/>
              </p:cNvSpPr>
              <p:nvPr/>
            </p:nvSpPr>
            <p:spPr bwMode="auto">
              <a:xfrm>
                <a:off x="4152" y="816"/>
                <a:ext cx="0" cy="3"/>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34" name="Rectangle 195"/>
              <p:cNvSpPr>
                <a:spLocks noChangeArrowheads="1"/>
              </p:cNvSpPr>
              <p:nvPr/>
            </p:nvSpPr>
            <p:spPr bwMode="auto">
              <a:xfrm>
                <a:off x="4152" y="816"/>
                <a:ext cx="3"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5" name="Line 196"/>
              <p:cNvSpPr>
                <a:spLocks noChangeShapeType="1"/>
              </p:cNvSpPr>
              <p:nvPr/>
            </p:nvSpPr>
            <p:spPr bwMode="auto">
              <a:xfrm>
                <a:off x="4340" y="816"/>
                <a:ext cx="0" cy="3"/>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36" name="Rectangle 197"/>
              <p:cNvSpPr>
                <a:spLocks noChangeArrowheads="1"/>
              </p:cNvSpPr>
              <p:nvPr/>
            </p:nvSpPr>
            <p:spPr bwMode="auto">
              <a:xfrm>
                <a:off x="4340" y="816"/>
                <a:ext cx="3"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7" name="Line 198"/>
              <p:cNvSpPr>
                <a:spLocks noChangeShapeType="1"/>
              </p:cNvSpPr>
              <p:nvPr/>
            </p:nvSpPr>
            <p:spPr bwMode="auto">
              <a:xfrm>
                <a:off x="4528" y="816"/>
                <a:ext cx="0" cy="3"/>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38" name="Rectangle 199"/>
              <p:cNvSpPr>
                <a:spLocks noChangeArrowheads="1"/>
              </p:cNvSpPr>
              <p:nvPr/>
            </p:nvSpPr>
            <p:spPr bwMode="auto">
              <a:xfrm>
                <a:off x="4528" y="816"/>
                <a:ext cx="4"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9" name="Line 200"/>
              <p:cNvSpPr>
                <a:spLocks noChangeShapeType="1"/>
              </p:cNvSpPr>
              <p:nvPr/>
            </p:nvSpPr>
            <p:spPr bwMode="auto">
              <a:xfrm>
                <a:off x="4717" y="816"/>
                <a:ext cx="0" cy="3"/>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40" name="Rectangle 201"/>
              <p:cNvSpPr>
                <a:spLocks noChangeArrowheads="1"/>
              </p:cNvSpPr>
              <p:nvPr/>
            </p:nvSpPr>
            <p:spPr bwMode="auto">
              <a:xfrm>
                <a:off x="4717" y="816"/>
                <a:ext cx="3"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1" name="Line 202"/>
              <p:cNvSpPr>
                <a:spLocks noChangeShapeType="1"/>
              </p:cNvSpPr>
              <p:nvPr/>
            </p:nvSpPr>
            <p:spPr bwMode="auto">
              <a:xfrm>
                <a:off x="4905" y="816"/>
                <a:ext cx="0" cy="3"/>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42" name="Rectangle 203"/>
              <p:cNvSpPr>
                <a:spLocks noChangeArrowheads="1"/>
              </p:cNvSpPr>
              <p:nvPr/>
            </p:nvSpPr>
            <p:spPr bwMode="auto">
              <a:xfrm>
                <a:off x="4905" y="816"/>
                <a:ext cx="3" cy="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43" name="Line 204"/>
              <p:cNvSpPr>
                <a:spLocks noChangeShapeType="1"/>
              </p:cNvSpPr>
              <p:nvPr/>
            </p:nvSpPr>
            <p:spPr bwMode="auto">
              <a:xfrm>
                <a:off x="5093" y="816"/>
                <a:ext cx="0" cy="3"/>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
          <p:nvSpPr>
            <p:cNvPr id="11" name="Rectangle 206"/>
            <p:cNvSpPr>
              <a:spLocks noChangeArrowheads="1"/>
            </p:cNvSpPr>
            <p:nvPr/>
          </p:nvSpPr>
          <p:spPr bwMode="auto">
            <a:xfrm>
              <a:off x="7946629" y="1194336"/>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3" name="Line 207"/>
            <p:cNvSpPr>
              <a:spLocks noChangeShapeType="1"/>
            </p:cNvSpPr>
            <p:nvPr/>
          </p:nvSpPr>
          <p:spPr bwMode="auto">
            <a:xfrm>
              <a:off x="8245079" y="1194336"/>
              <a:ext cx="0" cy="4763"/>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 name="Rectangle 208"/>
            <p:cNvSpPr>
              <a:spLocks noChangeArrowheads="1"/>
            </p:cNvSpPr>
            <p:nvPr/>
          </p:nvSpPr>
          <p:spPr bwMode="auto">
            <a:xfrm>
              <a:off x="8245079" y="1194336"/>
              <a:ext cx="6350"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5" name="Rectangle 209"/>
            <p:cNvSpPr>
              <a:spLocks noChangeArrowheads="1"/>
            </p:cNvSpPr>
            <p:nvPr/>
          </p:nvSpPr>
          <p:spPr bwMode="auto">
            <a:xfrm>
              <a:off x="309165" y="1540411"/>
              <a:ext cx="8240714" cy="111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6" name="Line 210"/>
            <p:cNvSpPr>
              <a:spLocks noChangeShapeType="1"/>
            </p:cNvSpPr>
            <p:nvPr/>
          </p:nvSpPr>
          <p:spPr bwMode="auto">
            <a:xfrm>
              <a:off x="8545116" y="1194336"/>
              <a:ext cx="0" cy="346075"/>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7" name="Rectangle 211"/>
            <p:cNvSpPr>
              <a:spLocks noChangeArrowheads="1"/>
            </p:cNvSpPr>
            <p:nvPr/>
          </p:nvSpPr>
          <p:spPr bwMode="auto">
            <a:xfrm>
              <a:off x="8545116" y="1194336"/>
              <a:ext cx="4763" cy="346075"/>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8" name="Line 212"/>
            <p:cNvSpPr>
              <a:spLocks noChangeShapeType="1"/>
            </p:cNvSpPr>
            <p:nvPr/>
          </p:nvSpPr>
          <p:spPr bwMode="auto">
            <a:xfrm>
              <a:off x="309165" y="1867436"/>
              <a:ext cx="822960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9" name="Rectangle 213"/>
            <p:cNvSpPr>
              <a:spLocks noChangeArrowheads="1"/>
            </p:cNvSpPr>
            <p:nvPr/>
          </p:nvSpPr>
          <p:spPr bwMode="auto">
            <a:xfrm>
              <a:off x="309165" y="1867436"/>
              <a:ext cx="8229601"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0" name="Line 214"/>
            <p:cNvSpPr>
              <a:spLocks noChangeShapeType="1"/>
            </p:cNvSpPr>
            <p:nvPr/>
          </p:nvSpPr>
          <p:spPr bwMode="auto">
            <a:xfrm>
              <a:off x="309165" y="1876961"/>
              <a:ext cx="822960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1" name="Line 216"/>
            <p:cNvSpPr>
              <a:spLocks noChangeShapeType="1"/>
            </p:cNvSpPr>
            <p:nvPr/>
          </p:nvSpPr>
          <p:spPr bwMode="auto">
            <a:xfrm>
              <a:off x="1825228" y="1194336"/>
              <a:ext cx="0" cy="4763"/>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2" name="Rectangle 217"/>
            <p:cNvSpPr>
              <a:spLocks noChangeArrowheads="1"/>
            </p:cNvSpPr>
            <p:nvPr/>
          </p:nvSpPr>
          <p:spPr bwMode="auto">
            <a:xfrm>
              <a:off x="1825228" y="1194336"/>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 name="Line 218"/>
            <p:cNvSpPr>
              <a:spLocks noChangeShapeType="1"/>
            </p:cNvSpPr>
            <p:nvPr/>
          </p:nvSpPr>
          <p:spPr bwMode="auto">
            <a:xfrm>
              <a:off x="5854304" y="1551523"/>
              <a:ext cx="0" cy="315913"/>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4" name="Rectangle 219"/>
            <p:cNvSpPr>
              <a:spLocks noChangeArrowheads="1"/>
            </p:cNvSpPr>
            <p:nvPr/>
          </p:nvSpPr>
          <p:spPr bwMode="auto">
            <a:xfrm>
              <a:off x="5854304" y="1551523"/>
              <a:ext cx="6350" cy="3159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5" name="Line 220"/>
            <p:cNvSpPr>
              <a:spLocks noChangeShapeType="1"/>
            </p:cNvSpPr>
            <p:nvPr/>
          </p:nvSpPr>
          <p:spPr bwMode="auto">
            <a:xfrm>
              <a:off x="6270229" y="1551523"/>
              <a:ext cx="0" cy="3159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6" name="Line 222"/>
            <p:cNvSpPr>
              <a:spLocks noChangeShapeType="1"/>
            </p:cNvSpPr>
            <p:nvPr/>
          </p:nvSpPr>
          <p:spPr bwMode="auto">
            <a:xfrm>
              <a:off x="6649641" y="1551523"/>
              <a:ext cx="0" cy="3159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7" name="Line 224"/>
            <p:cNvSpPr>
              <a:spLocks noChangeShapeType="1"/>
            </p:cNvSpPr>
            <p:nvPr/>
          </p:nvSpPr>
          <p:spPr bwMode="auto">
            <a:xfrm>
              <a:off x="7010004" y="1546761"/>
              <a:ext cx="0" cy="3159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8" name="Line 226"/>
            <p:cNvSpPr>
              <a:spLocks noChangeShapeType="1"/>
            </p:cNvSpPr>
            <p:nvPr/>
          </p:nvSpPr>
          <p:spPr bwMode="auto">
            <a:xfrm>
              <a:off x="7370366" y="1546761"/>
              <a:ext cx="0" cy="3159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Line 228"/>
            <p:cNvSpPr>
              <a:spLocks noChangeShapeType="1"/>
            </p:cNvSpPr>
            <p:nvPr/>
          </p:nvSpPr>
          <p:spPr bwMode="auto">
            <a:xfrm>
              <a:off x="7740254" y="1551523"/>
              <a:ext cx="0" cy="3159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0" name="Line 230"/>
            <p:cNvSpPr>
              <a:spLocks noChangeShapeType="1"/>
            </p:cNvSpPr>
            <p:nvPr/>
          </p:nvSpPr>
          <p:spPr bwMode="auto">
            <a:xfrm>
              <a:off x="8137129" y="1551523"/>
              <a:ext cx="0" cy="31591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1" name="Line 236"/>
            <p:cNvSpPr>
              <a:spLocks noChangeShapeType="1"/>
            </p:cNvSpPr>
            <p:nvPr/>
          </p:nvSpPr>
          <p:spPr bwMode="auto">
            <a:xfrm>
              <a:off x="1829990" y="2245261"/>
              <a:ext cx="670877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Rectangle 237"/>
            <p:cNvSpPr>
              <a:spLocks noChangeArrowheads="1"/>
            </p:cNvSpPr>
            <p:nvPr/>
          </p:nvSpPr>
          <p:spPr bwMode="auto">
            <a:xfrm>
              <a:off x="1829990" y="2245261"/>
              <a:ext cx="6708776"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3" name="Line 238"/>
            <p:cNvSpPr>
              <a:spLocks noChangeShapeType="1"/>
            </p:cNvSpPr>
            <p:nvPr/>
          </p:nvSpPr>
          <p:spPr bwMode="auto">
            <a:xfrm>
              <a:off x="309165" y="2619911"/>
              <a:ext cx="822960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4" name="Rectangle 239"/>
            <p:cNvSpPr>
              <a:spLocks noChangeArrowheads="1"/>
            </p:cNvSpPr>
            <p:nvPr/>
          </p:nvSpPr>
          <p:spPr bwMode="auto">
            <a:xfrm>
              <a:off x="309165" y="2619911"/>
              <a:ext cx="8229601"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5" name="Line 240"/>
            <p:cNvSpPr>
              <a:spLocks noChangeShapeType="1"/>
            </p:cNvSpPr>
            <p:nvPr/>
          </p:nvSpPr>
          <p:spPr bwMode="auto">
            <a:xfrm>
              <a:off x="1829990" y="2992973"/>
              <a:ext cx="670877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Rectangle 241"/>
            <p:cNvSpPr>
              <a:spLocks noChangeArrowheads="1"/>
            </p:cNvSpPr>
            <p:nvPr/>
          </p:nvSpPr>
          <p:spPr bwMode="auto">
            <a:xfrm>
              <a:off x="1829990" y="2992973"/>
              <a:ext cx="6708776"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7" name="Line 242"/>
            <p:cNvSpPr>
              <a:spLocks noChangeShapeType="1"/>
            </p:cNvSpPr>
            <p:nvPr/>
          </p:nvSpPr>
          <p:spPr bwMode="auto">
            <a:xfrm>
              <a:off x="1829990" y="3366036"/>
              <a:ext cx="670877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38" name="Rectangle 243"/>
            <p:cNvSpPr>
              <a:spLocks noChangeArrowheads="1"/>
            </p:cNvSpPr>
            <p:nvPr/>
          </p:nvSpPr>
          <p:spPr bwMode="auto">
            <a:xfrm>
              <a:off x="1829990" y="3366036"/>
              <a:ext cx="6708776"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9" name="Line 244"/>
            <p:cNvSpPr>
              <a:spLocks noChangeShapeType="1"/>
            </p:cNvSpPr>
            <p:nvPr/>
          </p:nvSpPr>
          <p:spPr bwMode="auto">
            <a:xfrm>
              <a:off x="1829990" y="3739098"/>
              <a:ext cx="670877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0" name="Rectangle 245"/>
            <p:cNvSpPr>
              <a:spLocks noChangeArrowheads="1"/>
            </p:cNvSpPr>
            <p:nvPr/>
          </p:nvSpPr>
          <p:spPr bwMode="auto">
            <a:xfrm>
              <a:off x="1829990" y="3739098"/>
              <a:ext cx="6708776"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1" name="Line 246"/>
            <p:cNvSpPr>
              <a:spLocks noChangeShapeType="1"/>
            </p:cNvSpPr>
            <p:nvPr/>
          </p:nvSpPr>
          <p:spPr bwMode="auto">
            <a:xfrm>
              <a:off x="1829990" y="4113749"/>
              <a:ext cx="670877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2" name="Rectangle 247"/>
            <p:cNvSpPr>
              <a:spLocks noChangeArrowheads="1"/>
            </p:cNvSpPr>
            <p:nvPr/>
          </p:nvSpPr>
          <p:spPr bwMode="auto">
            <a:xfrm>
              <a:off x="1829990" y="4113749"/>
              <a:ext cx="6708776"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3" name="Line 248"/>
            <p:cNvSpPr>
              <a:spLocks noChangeShapeType="1"/>
            </p:cNvSpPr>
            <p:nvPr/>
          </p:nvSpPr>
          <p:spPr bwMode="auto">
            <a:xfrm>
              <a:off x="1829990" y="4486811"/>
              <a:ext cx="670877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4" name="Rectangle 249"/>
            <p:cNvSpPr>
              <a:spLocks noChangeArrowheads="1"/>
            </p:cNvSpPr>
            <p:nvPr/>
          </p:nvSpPr>
          <p:spPr bwMode="auto">
            <a:xfrm>
              <a:off x="1829990" y="4486811"/>
              <a:ext cx="6708776"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5" name="Line 250"/>
            <p:cNvSpPr>
              <a:spLocks noChangeShapeType="1"/>
            </p:cNvSpPr>
            <p:nvPr/>
          </p:nvSpPr>
          <p:spPr bwMode="auto">
            <a:xfrm>
              <a:off x="309165" y="4859874"/>
              <a:ext cx="8229601"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6" name="Rectangle 251"/>
            <p:cNvSpPr>
              <a:spLocks noChangeArrowheads="1"/>
            </p:cNvSpPr>
            <p:nvPr/>
          </p:nvSpPr>
          <p:spPr bwMode="auto">
            <a:xfrm>
              <a:off x="309165" y="4859874"/>
              <a:ext cx="8229601"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7" name="Line 252"/>
            <p:cNvSpPr>
              <a:spLocks noChangeShapeType="1"/>
            </p:cNvSpPr>
            <p:nvPr/>
          </p:nvSpPr>
          <p:spPr bwMode="auto">
            <a:xfrm>
              <a:off x="1829990" y="5234524"/>
              <a:ext cx="670877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Rectangle 253"/>
            <p:cNvSpPr>
              <a:spLocks noChangeArrowheads="1"/>
            </p:cNvSpPr>
            <p:nvPr/>
          </p:nvSpPr>
          <p:spPr bwMode="auto">
            <a:xfrm>
              <a:off x="1829990" y="5234524"/>
              <a:ext cx="6708776"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9" name="Line 254"/>
            <p:cNvSpPr>
              <a:spLocks noChangeShapeType="1"/>
            </p:cNvSpPr>
            <p:nvPr/>
          </p:nvSpPr>
          <p:spPr bwMode="auto">
            <a:xfrm>
              <a:off x="1829990" y="5607586"/>
              <a:ext cx="670877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0" name="Rectangle 255"/>
            <p:cNvSpPr>
              <a:spLocks noChangeArrowheads="1"/>
            </p:cNvSpPr>
            <p:nvPr/>
          </p:nvSpPr>
          <p:spPr bwMode="auto">
            <a:xfrm>
              <a:off x="1829990" y="5607586"/>
              <a:ext cx="6708776" cy="47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1" name="Line 256"/>
            <p:cNvSpPr>
              <a:spLocks noChangeShapeType="1"/>
            </p:cNvSpPr>
            <p:nvPr/>
          </p:nvSpPr>
          <p:spPr bwMode="auto">
            <a:xfrm>
              <a:off x="1829990" y="5980649"/>
              <a:ext cx="6708776"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2" name="Rectangle 257"/>
            <p:cNvSpPr>
              <a:spLocks noChangeArrowheads="1"/>
            </p:cNvSpPr>
            <p:nvPr/>
          </p:nvSpPr>
          <p:spPr bwMode="auto">
            <a:xfrm>
              <a:off x="1829990" y="5980649"/>
              <a:ext cx="6708776" cy="63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3" name="Line 259"/>
            <p:cNvSpPr>
              <a:spLocks noChangeShapeType="1"/>
            </p:cNvSpPr>
            <p:nvPr/>
          </p:nvSpPr>
          <p:spPr bwMode="auto">
            <a:xfrm>
              <a:off x="1825228" y="1883311"/>
              <a:ext cx="0" cy="446563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4" name="Rectangle 260"/>
            <p:cNvSpPr>
              <a:spLocks noChangeArrowheads="1"/>
            </p:cNvSpPr>
            <p:nvPr/>
          </p:nvSpPr>
          <p:spPr bwMode="auto">
            <a:xfrm>
              <a:off x="1825228" y="1883311"/>
              <a:ext cx="4763" cy="446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5" name="Line 261"/>
            <p:cNvSpPr>
              <a:spLocks noChangeShapeType="1"/>
            </p:cNvSpPr>
            <p:nvPr/>
          </p:nvSpPr>
          <p:spPr bwMode="auto">
            <a:xfrm>
              <a:off x="5854304" y="1883311"/>
              <a:ext cx="0" cy="4465638"/>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6" name="Rectangle 262"/>
            <p:cNvSpPr>
              <a:spLocks noChangeArrowheads="1"/>
            </p:cNvSpPr>
            <p:nvPr/>
          </p:nvSpPr>
          <p:spPr bwMode="auto">
            <a:xfrm>
              <a:off x="5854304" y="1883311"/>
              <a:ext cx="6350" cy="446563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57" name="Rectangle 264"/>
            <p:cNvSpPr>
              <a:spLocks noChangeArrowheads="1"/>
            </p:cNvSpPr>
            <p:nvPr/>
          </p:nvSpPr>
          <p:spPr bwMode="auto">
            <a:xfrm>
              <a:off x="6265466" y="1883311"/>
              <a:ext cx="4763" cy="4465638"/>
            </a:xfrm>
            <a:prstGeom prst="rect">
              <a:avLst/>
            </a:prstGeom>
            <a:solidFill>
              <a:srgbClr val="000000"/>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58" name="Line 265"/>
            <p:cNvSpPr>
              <a:spLocks noChangeShapeType="1"/>
            </p:cNvSpPr>
            <p:nvPr/>
          </p:nvSpPr>
          <p:spPr bwMode="auto">
            <a:xfrm>
              <a:off x="6649641" y="1883311"/>
              <a:ext cx="0" cy="44656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59" name="Line 267"/>
            <p:cNvSpPr>
              <a:spLocks noChangeShapeType="1"/>
            </p:cNvSpPr>
            <p:nvPr/>
          </p:nvSpPr>
          <p:spPr bwMode="auto">
            <a:xfrm>
              <a:off x="7010004" y="1883311"/>
              <a:ext cx="0" cy="44656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0" name="Line 269"/>
            <p:cNvSpPr>
              <a:spLocks noChangeShapeType="1"/>
            </p:cNvSpPr>
            <p:nvPr/>
          </p:nvSpPr>
          <p:spPr bwMode="auto">
            <a:xfrm>
              <a:off x="7370366" y="1883311"/>
              <a:ext cx="0" cy="44656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1" name="Line 271"/>
            <p:cNvSpPr>
              <a:spLocks noChangeShapeType="1"/>
            </p:cNvSpPr>
            <p:nvPr/>
          </p:nvSpPr>
          <p:spPr bwMode="auto">
            <a:xfrm>
              <a:off x="7740254" y="1876961"/>
              <a:ext cx="0" cy="4487863"/>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2" name="Line 273"/>
            <p:cNvSpPr>
              <a:spLocks noChangeShapeType="1"/>
            </p:cNvSpPr>
            <p:nvPr/>
          </p:nvSpPr>
          <p:spPr bwMode="auto">
            <a:xfrm>
              <a:off x="8138492" y="1867436"/>
              <a:ext cx="0" cy="4465638"/>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3" name="Rectangle 279"/>
            <p:cNvSpPr>
              <a:spLocks noChangeArrowheads="1"/>
            </p:cNvSpPr>
            <p:nvPr/>
          </p:nvSpPr>
          <p:spPr bwMode="auto">
            <a:xfrm>
              <a:off x="309165" y="6348949"/>
              <a:ext cx="8240714" cy="111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4" name="Line 281"/>
            <p:cNvSpPr>
              <a:spLocks noChangeShapeType="1"/>
            </p:cNvSpPr>
            <p:nvPr/>
          </p:nvSpPr>
          <p:spPr bwMode="auto">
            <a:xfrm>
              <a:off x="304403" y="6360061"/>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5" name="Rectangle 282"/>
            <p:cNvSpPr>
              <a:spLocks noChangeArrowheads="1"/>
            </p:cNvSpPr>
            <p:nvPr/>
          </p:nvSpPr>
          <p:spPr bwMode="auto">
            <a:xfrm>
              <a:off x="304403" y="6360061"/>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6" name="Line 283"/>
            <p:cNvSpPr>
              <a:spLocks noChangeShapeType="1"/>
            </p:cNvSpPr>
            <p:nvPr/>
          </p:nvSpPr>
          <p:spPr bwMode="auto">
            <a:xfrm>
              <a:off x="1825228" y="6360061"/>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7" name="Rectangle 284"/>
            <p:cNvSpPr>
              <a:spLocks noChangeArrowheads="1"/>
            </p:cNvSpPr>
            <p:nvPr/>
          </p:nvSpPr>
          <p:spPr bwMode="auto">
            <a:xfrm>
              <a:off x="1825228" y="6360061"/>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68" name="Line 285"/>
            <p:cNvSpPr>
              <a:spLocks noChangeShapeType="1"/>
            </p:cNvSpPr>
            <p:nvPr/>
          </p:nvSpPr>
          <p:spPr bwMode="auto">
            <a:xfrm>
              <a:off x="5854304" y="6360061"/>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69" name="Rectangle 286"/>
            <p:cNvSpPr>
              <a:spLocks noChangeArrowheads="1"/>
            </p:cNvSpPr>
            <p:nvPr/>
          </p:nvSpPr>
          <p:spPr bwMode="auto">
            <a:xfrm>
              <a:off x="5854304" y="6360061"/>
              <a:ext cx="6350"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0" name="Line 287"/>
            <p:cNvSpPr>
              <a:spLocks noChangeShapeType="1"/>
            </p:cNvSpPr>
            <p:nvPr/>
          </p:nvSpPr>
          <p:spPr bwMode="auto">
            <a:xfrm>
              <a:off x="6154341" y="6360061"/>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1" name="Rectangle 288"/>
            <p:cNvSpPr>
              <a:spLocks noChangeArrowheads="1"/>
            </p:cNvSpPr>
            <p:nvPr/>
          </p:nvSpPr>
          <p:spPr bwMode="auto">
            <a:xfrm>
              <a:off x="6154341" y="6360061"/>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2" name="Line 289"/>
            <p:cNvSpPr>
              <a:spLocks noChangeShapeType="1"/>
            </p:cNvSpPr>
            <p:nvPr/>
          </p:nvSpPr>
          <p:spPr bwMode="auto">
            <a:xfrm>
              <a:off x="6452791" y="6360061"/>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3" name="Rectangle 290"/>
            <p:cNvSpPr>
              <a:spLocks noChangeArrowheads="1"/>
            </p:cNvSpPr>
            <p:nvPr/>
          </p:nvSpPr>
          <p:spPr bwMode="auto">
            <a:xfrm>
              <a:off x="6452791" y="6360061"/>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4" name="Line 291"/>
            <p:cNvSpPr>
              <a:spLocks noChangeShapeType="1"/>
            </p:cNvSpPr>
            <p:nvPr/>
          </p:nvSpPr>
          <p:spPr bwMode="auto">
            <a:xfrm>
              <a:off x="6751241" y="6360061"/>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5" name="Rectangle 292"/>
            <p:cNvSpPr>
              <a:spLocks noChangeArrowheads="1"/>
            </p:cNvSpPr>
            <p:nvPr/>
          </p:nvSpPr>
          <p:spPr bwMode="auto">
            <a:xfrm>
              <a:off x="6751241" y="6360061"/>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6" name="Line 293"/>
            <p:cNvSpPr>
              <a:spLocks noChangeShapeType="1"/>
            </p:cNvSpPr>
            <p:nvPr/>
          </p:nvSpPr>
          <p:spPr bwMode="auto">
            <a:xfrm>
              <a:off x="7049691" y="6360061"/>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Rectangle 294"/>
            <p:cNvSpPr>
              <a:spLocks noChangeArrowheads="1"/>
            </p:cNvSpPr>
            <p:nvPr/>
          </p:nvSpPr>
          <p:spPr bwMode="auto">
            <a:xfrm>
              <a:off x="7049691" y="6360061"/>
              <a:ext cx="6350"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8" name="Line 295"/>
            <p:cNvSpPr>
              <a:spLocks noChangeShapeType="1"/>
            </p:cNvSpPr>
            <p:nvPr/>
          </p:nvSpPr>
          <p:spPr bwMode="auto">
            <a:xfrm>
              <a:off x="7349729" y="6360061"/>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79" name="Rectangle 296"/>
            <p:cNvSpPr>
              <a:spLocks noChangeArrowheads="1"/>
            </p:cNvSpPr>
            <p:nvPr/>
          </p:nvSpPr>
          <p:spPr bwMode="auto">
            <a:xfrm>
              <a:off x="7349729" y="6360061"/>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0" name="Line 297"/>
            <p:cNvSpPr>
              <a:spLocks noChangeShapeType="1"/>
            </p:cNvSpPr>
            <p:nvPr/>
          </p:nvSpPr>
          <p:spPr bwMode="auto">
            <a:xfrm>
              <a:off x="7648179" y="6360061"/>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1" name="Rectangle 298"/>
            <p:cNvSpPr>
              <a:spLocks noChangeArrowheads="1"/>
            </p:cNvSpPr>
            <p:nvPr/>
          </p:nvSpPr>
          <p:spPr bwMode="auto">
            <a:xfrm>
              <a:off x="7648179" y="6360061"/>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2" name="Line 299"/>
            <p:cNvSpPr>
              <a:spLocks noChangeShapeType="1"/>
            </p:cNvSpPr>
            <p:nvPr/>
          </p:nvSpPr>
          <p:spPr bwMode="auto">
            <a:xfrm>
              <a:off x="7946629" y="6360061"/>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3" name="Rectangle 300"/>
            <p:cNvSpPr>
              <a:spLocks noChangeArrowheads="1"/>
            </p:cNvSpPr>
            <p:nvPr/>
          </p:nvSpPr>
          <p:spPr bwMode="auto">
            <a:xfrm>
              <a:off x="7946629" y="6360061"/>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4" name="Line 301"/>
            <p:cNvSpPr>
              <a:spLocks noChangeShapeType="1"/>
            </p:cNvSpPr>
            <p:nvPr/>
          </p:nvSpPr>
          <p:spPr bwMode="auto">
            <a:xfrm>
              <a:off x="8245079" y="6360061"/>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5" name="Rectangle 302"/>
            <p:cNvSpPr>
              <a:spLocks noChangeArrowheads="1"/>
            </p:cNvSpPr>
            <p:nvPr/>
          </p:nvSpPr>
          <p:spPr bwMode="auto">
            <a:xfrm>
              <a:off x="8245079" y="6360061"/>
              <a:ext cx="6350"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6" name="Line 303"/>
            <p:cNvSpPr>
              <a:spLocks noChangeShapeType="1"/>
            </p:cNvSpPr>
            <p:nvPr/>
          </p:nvSpPr>
          <p:spPr bwMode="auto">
            <a:xfrm>
              <a:off x="8545116" y="6360061"/>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7" name="Rectangle 304"/>
            <p:cNvSpPr>
              <a:spLocks noChangeArrowheads="1"/>
            </p:cNvSpPr>
            <p:nvPr/>
          </p:nvSpPr>
          <p:spPr bwMode="auto">
            <a:xfrm>
              <a:off x="8545116" y="6360061"/>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88" name="Line 305"/>
            <p:cNvSpPr>
              <a:spLocks noChangeShapeType="1"/>
            </p:cNvSpPr>
            <p:nvPr/>
          </p:nvSpPr>
          <p:spPr bwMode="auto">
            <a:xfrm>
              <a:off x="304403" y="1194336"/>
              <a:ext cx="8245476"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89" name="Rectangle 306"/>
            <p:cNvSpPr>
              <a:spLocks noChangeArrowheads="1"/>
            </p:cNvSpPr>
            <p:nvPr/>
          </p:nvSpPr>
          <p:spPr bwMode="auto">
            <a:xfrm>
              <a:off x="304403" y="1194336"/>
              <a:ext cx="8250239"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0" name="Line 307"/>
            <p:cNvSpPr>
              <a:spLocks noChangeShapeType="1"/>
            </p:cNvSpPr>
            <p:nvPr/>
          </p:nvSpPr>
          <p:spPr bwMode="auto">
            <a:xfrm>
              <a:off x="8549879" y="1546761"/>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1" name="Rectangle 308"/>
            <p:cNvSpPr>
              <a:spLocks noChangeArrowheads="1"/>
            </p:cNvSpPr>
            <p:nvPr/>
          </p:nvSpPr>
          <p:spPr bwMode="auto">
            <a:xfrm>
              <a:off x="8549879" y="1546761"/>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2" name="Line 309"/>
            <p:cNvSpPr>
              <a:spLocks noChangeShapeType="1"/>
            </p:cNvSpPr>
            <p:nvPr/>
          </p:nvSpPr>
          <p:spPr bwMode="auto">
            <a:xfrm>
              <a:off x="8549879" y="1642011"/>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3" name="Rectangle 310"/>
            <p:cNvSpPr>
              <a:spLocks noChangeArrowheads="1"/>
            </p:cNvSpPr>
            <p:nvPr/>
          </p:nvSpPr>
          <p:spPr bwMode="auto">
            <a:xfrm>
              <a:off x="8549879" y="1642011"/>
              <a:ext cx="4763" cy="6350"/>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4" name="Line 311"/>
            <p:cNvSpPr>
              <a:spLocks noChangeShapeType="1"/>
            </p:cNvSpPr>
            <p:nvPr/>
          </p:nvSpPr>
          <p:spPr bwMode="auto">
            <a:xfrm>
              <a:off x="8549879" y="1872198"/>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5" name="Rectangle 312"/>
            <p:cNvSpPr>
              <a:spLocks noChangeArrowheads="1"/>
            </p:cNvSpPr>
            <p:nvPr/>
          </p:nvSpPr>
          <p:spPr bwMode="auto">
            <a:xfrm>
              <a:off x="8549879" y="1872198"/>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6" name="Line 313"/>
            <p:cNvSpPr>
              <a:spLocks noChangeShapeType="1"/>
            </p:cNvSpPr>
            <p:nvPr/>
          </p:nvSpPr>
          <p:spPr bwMode="auto">
            <a:xfrm>
              <a:off x="8549879" y="2245261"/>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7" name="Rectangle 314"/>
            <p:cNvSpPr>
              <a:spLocks noChangeArrowheads="1"/>
            </p:cNvSpPr>
            <p:nvPr/>
          </p:nvSpPr>
          <p:spPr bwMode="auto">
            <a:xfrm>
              <a:off x="8549879" y="2245261"/>
              <a:ext cx="4763" cy="6350"/>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98" name="Line 315"/>
            <p:cNvSpPr>
              <a:spLocks noChangeShapeType="1"/>
            </p:cNvSpPr>
            <p:nvPr/>
          </p:nvSpPr>
          <p:spPr bwMode="auto">
            <a:xfrm>
              <a:off x="8549879" y="2619911"/>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99" name="Rectangle 316"/>
            <p:cNvSpPr>
              <a:spLocks noChangeArrowheads="1"/>
            </p:cNvSpPr>
            <p:nvPr/>
          </p:nvSpPr>
          <p:spPr bwMode="auto">
            <a:xfrm>
              <a:off x="8549879" y="2619911"/>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0" name="Line 317"/>
            <p:cNvSpPr>
              <a:spLocks noChangeShapeType="1"/>
            </p:cNvSpPr>
            <p:nvPr/>
          </p:nvSpPr>
          <p:spPr bwMode="auto">
            <a:xfrm>
              <a:off x="8549879" y="2992973"/>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1" name="Rectangle 318"/>
            <p:cNvSpPr>
              <a:spLocks noChangeArrowheads="1"/>
            </p:cNvSpPr>
            <p:nvPr/>
          </p:nvSpPr>
          <p:spPr bwMode="auto">
            <a:xfrm>
              <a:off x="8549879" y="2992973"/>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2" name="Line 319"/>
            <p:cNvSpPr>
              <a:spLocks noChangeShapeType="1"/>
            </p:cNvSpPr>
            <p:nvPr/>
          </p:nvSpPr>
          <p:spPr bwMode="auto">
            <a:xfrm>
              <a:off x="8549879" y="3366036"/>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3" name="Rectangle 320"/>
            <p:cNvSpPr>
              <a:spLocks noChangeArrowheads="1"/>
            </p:cNvSpPr>
            <p:nvPr/>
          </p:nvSpPr>
          <p:spPr bwMode="auto">
            <a:xfrm>
              <a:off x="8549879" y="3366036"/>
              <a:ext cx="4763" cy="6350"/>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4" name="Line 321"/>
            <p:cNvSpPr>
              <a:spLocks noChangeShapeType="1"/>
            </p:cNvSpPr>
            <p:nvPr/>
          </p:nvSpPr>
          <p:spPr bwMode="auto">
            <a:xfrm>
              <a:off x="8549879" y="3739098"/>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5" name="Rectangle 322"/>
            <p:cNvSpPr>
              <a:spLocks noChangeArrowheads="1"/>
            </p:cNvSpPr>
            <p:nvPr/>
          </p:nvSpPr>
          <p:spPr bwMode="auto">
            <a:xfrm>
              <a:off x="8549879" y="3739098"/>
              <a:ext cx="4763" cy="6350"/>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6" name="Line 323"/>
            <p:cNvSpPr>
              <a:spLocks noChangeShapeType="1"/>
            </p:cNvSpPr>
            <p:nvPr/>
          </p:nvSpPr>
          <p:spPr bwMode="auto">
            <a:xfrm>
              <a:off x="8549879" y="4113749"/>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7" name="Rectangle 324"/>
            <p:cNvSpPr>
              <a:spLocks noChangeArrowheads="1"/>
            </p:cNvSpPr>
            <p:nvPr/>
          </p:nvSpPr>
          <p:spPr bwMode="auto">
            <a:xfrm>
              <a:off x="8549879" y="4113749"/>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08" name="Line 325"/>
            <p:cNvSpPr>
              <a:spLocks noChangeShapeType="1"/>
            </p:cNvSpPr>
            <p:nvPr/>
          </p:nvSpPr>
          <p:spPr bwMode="auto">
            <a:xfrm>
              <a:off x="8549879" y="4486811"/>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09" name="Rectangle 326"/>
            <p:cNvSpPr>
              <a:spLocks noChangeArrowheads="1"/>
            </p:cNvSpPr>
            <p:nvPr/>
          </p:nvSpPr>
          <p:spPr bwMode="auto">
            <a:xfrm>
              <a:off x="8549879" y="4486811"/>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0" name="Line 327"/>
            <p:cNvSpPr>
              <a:spLocks noChangeShapeType="1"/>
            </p:cNvSpPr>
            <p:nvPr/>
          </p:nvSpPr>
          <p:spPr bwMode="auto">
            <a:xfrm>
              <a:off x="8549879" y="4859874"/>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1" name="Rectangle 328"/>
            <p:cNvSpPr>
              <a:spLocks noChangeArrowheads="1"/>
            </p:cNvSpPr>
            <p:nvPr/>
          </p:nvSpPr>
          <p:spPr bwMode="auto">
            <a:xfrm>
              <a:off x="8549879" y="4859874"/>
              <a:ext cx="4763" cy="6350"/>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2" name="Line 329"/>
            <p:cNvSpPr>
              <a:spLocks noChangeShapeType="1"/>
            </p:cNvSpPr>
            <p:nvPr/>
          </p:nvSpPr>
          <p:spPr bwMode="auto">
            <a:xfrm>
              <a:off x="8549879" y="5234524"/>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3" name="Rectangle 330"/>
            <p:cNvSpPr>
              <a:spLocks noChangeArrowheads="1"/>
            </p:cNvSpPr>
            <p:nvPr/>
          </p:nvSpPr>
          <p:spPr bwMode="auto">
            <a:xfrm>
              <a:off x="8549879" y="5234524"/>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4" name="Line 331"/>
            <p:cNvSpPr>
              <a:spLocks noChangeShapeType="1"/>
            </p:cNvSpPr>
            <p:nvPr/>
          </p:nvSpPr>
          <p:spPr bwMode="auto">
            <a:xfrm>
              <a:off x="8549879" y="5607586"/>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5" name="Rectangle 332"/>
            <p:cNvSpPr>
              <a:spLocks noChangeArrowheads="1"/>
            </p:cNvSpPr>
            <p:nvPr/>
          </p:nvSpPr>
          <p:spPr bwMode="auto">
            <a:xfrm>
              <a:off x="8549879" y="5607586"/>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6" name="Line 333"/>
            <p:cNvSpPr>
              <a:spLocks noChangeShapeType="1"/>
            </p:cNvSpPr>
            <p:nvPr/>
          </p:nvSpPr>
          <p:spPr bwMode="auto">
            <a:xfrm>
              <a:off x="8549879" y="5980649"/>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7" name="Rectangle 334"/>
            <p:cNvSpPr>
              <a:spLocks noChangeArrowheads="1"/>
            </p:cNvSpPr>
            <p:nvPr/>
          </p:nvSpPr>
          <p:spPr bwMode="auto">
            <a:xfrm>
              <a:off x="8549879" y="5980649"/>
              <a:ext cx="4763" cy="6350"/>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18" name="Line 335"/>
            <p:cNvSpPr>
              <a:spLocks noChangeShapeType="1"/>
            </p:cNvSpPr>
            <p:nvPr/>
          </p:nvSpPr>
          <p:spPr bwMode="auto">
            <a:xfrm>
              <a:off x="8549879" y="6355299"/>
              <a:ext cx="1588" cy="1588"/>
            </a:xfrm>
            <a:prstGeom prst="line">
              <a:avLst/>
            </a:prstGeom>
            <a:noFill/>
            <a:ln w="0">
              <a:solidFill>
                <a:srgbClr val="DADCDD"/>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19" name="Rectangle 336"/>
            <p:cNvSpPr>
              <a:spLocks noChangeArrowheads="1"/>
            </p:cNvSpPr>
            <p:nvPr/>
          </p:nvSpPr>
          <p:spPr bwMode="auto">
            <a:xfrm>
              <a:off x="8549879" y="6355299"/>
              <a:ext cx="4763" cy="4763"/>
            </a:xfrm>
            <a:prstGeom prst="rect">
              <a:avLst/>
            </a:prstGeom>
            <a:solidFill>
              <a:srgbClr val="DADCD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0" name="Line 337"/>
            <p:cNvSpPr>
              <a:spLocks noChangeShapeType="1"/>
            </p:cNvSpPr>
            <p:nvPr/>
          </p:nvSpPr>
          <p:spPr bwMode="auto">
            <a:xfrm>
              <a:off x="309165" y="1551523"/>
              <a:ext cx="5545139" cy="320675"/>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1" name="Rectangle 338"/>
            <p:cNvSpPr>
              <a:spLocks noChangeArrowheads="1"/>
            </p:cNvSpPr>
            <p:nvPr/>
          </p:nvSpPr>
          <p:spPr bwMode="auto">
            <a:xfrm>
              <a:off x="299640" y="1189573"/>
              <a:ext cx="8255001" cy="15875"/>
            </a:xfrm>
            <a:prstGeom prst="rect">
              <a:avLst/>
            </a:prstGeom>
            <a:solidFill>
              <a:srgbClr val="0000D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2" name="Rectangle 341"/>
            <p:cNvSpPr>
              <a:spLocks noChangeArrowheads="1"/>
            </p:cNvSpPr>
            <p:nvPr/>
          </p:nvSpPr>
          <p:spPr bwMode="auto">
            <a:xfrm>
              <a:off x="3717528" y="1591211"/>
              <a:ext cx="330200" cy="1397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3" name="Rectangle 342"/>
            <p:cNvSpPr>
              <a:spLocks noChangeArrowheads="1"/>
            </p:cNvSpPr>
            <p:nvPr/>
          </p:nvSpPr>
          <p:spPr bwMode="auto">
            <a:xfrm>
              <a:off x="3752453" y="1615023"/>
              <a:ext cx="84138"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評</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24" name="Rectangle 343"/>
            <p:cNvSpPr>
              <a:spLocks noChangeArrowheads="1"/>
            </p:cNvSpPr>
            <p:nvPr/>
          </p:nvSpPr>
          <p:spPr bwMode="auto">
            <a:xfrm>
              <a:off x="3949303" y="1615023"/>
              <a:ext cx="84138"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価</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25" name="Rectangle 344"/>
            <p:cNvSpPr>
              <a:spLocks noChangeArrowheads="1"/>
            </p:cNvSpPr>
            <p:nvPr/>
          </p:nvSpPr>
          <p:spPr bwMode="auto">
            <a:xfrm>
              <a:off x="856853" y="1703923"/>
              <a:ext cx="1633538" cy="12858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6" name="Rectangle 345"/>
            <p:cNvSpPr>
              <a:spLocks noChangeArrowheads="1"/>
            </p:cNvSpPr>
            <p:nvPr/>
          </p:nvSpPr>
          <p:spPr bwMode="auto">
            <a:xfrm>
              <a:off x="874315" y="1727736"/>
              <a:ext cx="320675" cy="10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7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チェックポイント</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27" name="Rectangle 346"/>
            <p:cNvSpPr>
              <a:spLocks noChangeArrowheads="1"/>
            </p:cNvSpPr>
            <p:nvPr/>
          </p:nvSpPr>
          <p:spPr bwMode="auto">
            <a:xfrm>
              <a:off x="6756004" y="1257836"/>
              <a:ext cx="1665288" cy="1984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128" name="Rectangle 347"/>
            <p:cNvSpPr>
              <a:spLocks noChangeArrowheads="1"/>
            </p:cNvSpPr>
            <p:nvPr/>
          </p:nvSpPr>
          <p:spPr bwMode="auto">
            <a:xfrm>
              <a:off x="6756004" y="1257836"/>
              <a:ext cx="1665288" cy="198438"/>
            </a:xfrm>
            <a:prstGeom prst="rect">
              <a:avLst/>
            </a:prstGeom>
            <a:noFill/>
            <a:ln w="4763" cap="flat">
              <a:solidFill>
                <a:srgbClr val="0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29" name="Rectangle 348"/>
            <p:cNvSpPr>
              <a:spLocks noChangeArrowheads="1"/>
            </p:cNvSpPr>
            <p:nvPr/>
          </p:nvSpPr>
          <p:spPr bwMode="auto">
            <a:xfrm>
              <a:off x="6825854" y="1318161"/>
              <a:ext cx="85725"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（名</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130" name="Rectangle 349"/>
            <p:cNvSpPr>
              <a:spLocks noChangeArrowheads="1"/>
            </p:cNvSpPr>
            <p:nvPr/>
          </p:nvSpPr>
          <p:spPr bwMode="auto">
            <a:xfrm>
              <a:off x="6990954" y="1318161"/>
              <a:ext cx="128588" cy="10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a:defRPr kumimoji="1">
                  <a:solidFill>
                    <a:schemeClr val="tx1"/>
                  </a:solidFill>
                  <a:latin typeface="Arial" pitchFamily="34" charset="0"/>
                  <a:ea typeface="ＭＳ Ｐゴシック" pitchFamily="50" charset="-128"/>
                  <a:cs typeface="ＭＳ Ｐゴシック" pitchFamily="50" charset="-128"/>
                </a:defRPr>
              </a:lvl1pPr>
              <a:lvl2pPr>
                <a:defRPr kumimoji="1">
                  <a:solidFill>
                    <a:schemeClr val="tx1"/>
                  </a:solidFill>
                  <a:latin typeface="Arial" pitchFamily="34" charset="0"/>
                  <a:ea typeface="ＭＳ Ｐゴシック" pitchFamily="50" charset="-128"/>
                  <a:cs typeface="ＭＳ Ｐゴシック" pitchFamily="50" charset="-128"/>
                </a:defRPr>
              </a:lvl2pPr>
              <a:lvl3pPr>
                <a:defRPr kumimoji="1">
                  <a:solidFill>
                    <a:schemeClr val="tx1"/>
                  </a:solidFill>
                  <a:latin typeface="Arial" pitchFamily="34" charset="0"/>
                  <a:ea typeface="ＭＳ Ｐゴシック" pitchFamily="50" charset="-128"/>
                  <a:cs typeface="ＭＳ Ｐゴシック" pitchFamily="50" charset="-128"/>
                </a:defRPr>
              </a:lvl3pPr>
              <a:lvl4pPr>
                <a:defRPr kumimoji="1">
                  <a:solidFill>
                    <a:schemeClr val="tx1"/>
                  </a:solidFill>
                  <a:latin typeface="Arial" pitchFamily="34" charset="0"/>
                  <a:ea typeface="ＭＳ Ｐゴシック" pitchFamily="50" charset="-128"/>
                  <a:cs typeface="ＭＳ Ｐゴシック" pitchFamily="50" charset="-128"/>
                </a:defRPr>
              </a:lvl4pPr>
              <a:lvl5pPr>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600" b="0" i="0" u="none" strike="noStrike" cap="none" normalizeH="0" baseline="0" smtClean="0">
                  <a:ln>
                    <a:noFill/>
                  </a:ln>
                  <a:solidFill>
                    <a:srgbClr val="000000"/>
                  </a:solidFill>
                  <a:effectLst/>
                  <a:latin typeface="ＭＳ Ｐゴシック" pitchFamily="50" charset="-128"/>
                  <a:ea typeface="ＭＳ Ｐゴシック" pitchFamily="50" charset="-128"/>
                  <a:cs typeface="ＭＳ Ｐゴシック" pitchFamily="50" charset="-128"/>
                </a:rPr>
                <a:t>前）</a:t>
              </a: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pic>
          <p:nvPicPr>
            <p:cNvPr id="131" name="Picture 35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52215" y="1946811"/>
              <a:ext cx="187325"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 name="Picture 35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41103" y="2319873"/>
              <a:ext cx="198438"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 name="Picture 35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41103" y="2694523"/>
              <a:ext cx="198438"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 name="Picture 35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47453" y="3051711"/>
              <a:ext cx="196850" cy="223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 name="Picture 35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841103" y="3429536"/>
              <a:ext cx="21431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 name="Picture 355"/>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841103" y="3831174"/>
              <a:ext cx="214313"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 name="Picture 35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29990" y="4561424"/>
              <a:ext cx="2032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 name="Picture 35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47453" y="4945599"/>
              <a:ext cx="201613" cy="20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 name="Picture 358"/>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841103" y="4177249"/>
              <a:ext cx="198438"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 name="Picture 35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852215" y="5302786"/>
              <a:ext cx="2032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 name="Picture 360"/>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847453" y="6039386"/>
              <a:ext cx="1968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 name="Picture 36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841103" y="5686961"/>
              <a:ext cx="198438" cy="23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 name="Line 238"/>
            <p:cNvSpPr>
              <a:spLocks noChangeShapeType="1"/>
            </p:cNvSpPr>
            <p:nvPr/>
          </p:nvSpPr>
          <p:spPr bwMode="auto">
            <a:xfrm>
              <a:off x="298847" y="1524083"/>
              <a:ext cx="8229600" cy="0"/>
            </a:xfrm>
            <a:prstGeom prst="line">
              <a:avLst/>
            </a:prstGeom>
            <a:noFill/>
            <a:ln w="0">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4" name="Line 273"/>
            <p:cNvSpPr>
              <a:spLocks noChangeShapeType="1"/>
            </p:cNvSpPr>
            <p:nvPr/>
          </p:nvSpPr>
          <p:spPr bwMode="auto">
            <a:xfrm>
              <a:off x="8546703" y="1178977"/>
              <a:ext cx="7937" cy="5169971"/>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sp>
          <p:nvSpPr>
            <p:cNvPr id="145" name="Line 273"/>
            <p:cNvSpPr>
              <a:spLocks noChangeShapeType="1"/>
            </p:cNvSpPr>
            <p:nvPr/>
          </p:nvSpPr>
          <p:spPr bwMode="auto">
            <a:xfrm>
              <a:off x="298847" y="1178977"/>
              <a:ext cx="0" cy="5177116"/>
            </a:xfrm>
            <a:prstGeom prst="line">
              <a:avLst/>
            </a:prstGeom>
            <a:noFill/>
            <a:ln w="9525">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ja-JP" altLang="en-US"/>
            </a:p>
          </p:txBody>
        </p:sp>
      </p:grpSp>
    </p:spTree>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5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0290" y="3549785"/>
            <a:ext cx="861123" cy="8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idx="1"/>
          </p:nvPr>
        </p:nvSpPr>
        <p:spPr>
          <a:xfrm>
            <a:off x="448878" y="1556792"/>
            <a:ext cx="8515610" cy="2160240"/>
          </a:xfrm>
        </p:spPr>
        <p:txBody>
          <a:bodyPr/>
          <a:lstStyle/>
          <a:p>
            <a:pPr marL="0" indent="0">
              <a:buNone/>
            </a:pPr>
            <a:r>
              <a:rPr lang="ja-JP" altLang="en-US" dirty="0"/>
              <a:t>① 地域課題に応える目的・目標になっているか</a:t>
            </a:r>
            <a:r>
              <a:rPr lang="en-US" altLang="ja-JP" dirty="0"/>
              <a:t>?</a:t>
            </a:r>
          </a:p>
          <a:p>
            <a:pPr marL="0" indent="0">
              <a:lnSpc>
                <a:spcPts val="2000"/>
              </a:lnSpc>
              <a:buNone/>
            </a:pPr>
            <a:endParaRPr lang="en-US" altLang="ja-JP" dirty="0"/>
          </a:p>
          <a:p>
            <a:pPr marL="514350" indent="-514350">
              <a:buAutoNum type="circleNumDbPlain" startAt="2"/>
            </a:pPr>
            <a:r>
              <a:rPr lang="ja-JP" altLang="en-US" dirty="0" smtClean="0"/>
              <a:t>学習者</a:t>
            </a:r>
            <a:r>
              <a:rPr lang="ja-JP" altLang="en-US" dirty="0"/>
              <a:t>を主体にした具体的でわかりやすい</a:t>
            </a:r>
            <a:r>
              <a:rPr lang="en-US" altLang="ja-JP" dirty="0"/>
              <a:t/>
            </a:r>
            <a:br>
              <a:rPr lang="en-US" altLang="ja-JP" dirty="0"/>
            </a:br>
            <a:r>
              <a:rPr lang="ja-JP" altLang="en-US" dirty="0"/>
              <a:t>言葉で目標が示されているか？</a:t>
            </a:r>
          </a:p>
          <a:p>
            <a:pPr marL="0" indent="0">
              <a:buNone/>
            </a:pPr>
            <a:endParaRPr lang="en-US" altLang="ja-JP" dirty="0"/>
          </a:p>
        </p:txBody>
      </p:sp>
      <p:sp>
        <p:nvSpPr>
          <p:cNvPr id="4" name="Rectangle 3"/>
          <p:cNvSpPr>
            <a:spLocks noGrp="1" noChangeArrowheads="1"/>
          </p:cNvSpPr>
          <p:nvPr>
            <p:ph type="title"/>
          </p:nvPr>
        </p:nvSpPr>
        <p:spPr>
          <a:xfrm>
            <a:off x="430213" y="244963"/>
            <a:ext cx="8229600" cy="792088"/>
          </a:xfrm>
        </p:spPr>
        <p:txBody>
          <a:bodyPr/>
          <a:lstStyle/>
          <a:p>
            <a:pPr algn="l" eaLnBrk="1" hangingPunct="1">
              <a:buFontTx/>
              <a:buNone/>
            </a:pPr>
            <a:r>
              <a:rPr lang="ja-JP" altLang="en-US" sz="3200" dirty="0">
                <a:solidFill>
                  <a:srgbClr val="0000FF"/>
                </a:solidFill>
              </a:rPr>
              <a:t>点検シート</a:t>
            </a:r>
          </a:p>
        </p:txBody>
      </p:sp>
      <p:sp>
        <p:nvSpPr>
          <p:cNvPr id="5" name="AutoShape 8"/>
          <p:cNvSpPr>
            <a:spLocks noChangeArrowheads="1"/>
          </p:cNvSpPr>
          <p:nvPr/>
        </p:nvSpPr>
        <p:spPr bwMode="auto">
          <a:xfrm>
            <a:off x="394717" y="1124744"/>
            <a:ext cx="8713787"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7" name="テキスト ボックス 6"/>
          <p:cNvSpPr txBox="1"/>
          <p:nvPr/>
        </p:nvSpPr>
        <p:spPr>
          <a:xfrm>
            <a:off x="983432" y="4364737"/>
            <a:ext cx="7344816" cy="1200329"/>
          </a:xfrm>
          <a:prstGeom prst="rect">
            <a:avLst/>
          </a:prstGeom>
          <a:noFill/>
          <a:ln w="28575">
            <a:solidFill>
              <a:srgbClr val="FF0000"/>
            </a:solidFill>
          </a:ln>
        </p:spPr>
        <p:txBody>
          <a:bodyPr wrap="square" rtlCol="0" anchor="ctr">
            <a:spAutoFit/>
          </a:bodyPr>
          <a:lstStyle/>
          <a:p>
            <a:r>
              <a:rPr lang="ja-JP" altLang="en-US" sz="2400" b="1" dirty="0"/>
              <a:t>　自分たちの地域をどういうまちにしたいのか。</a:t>
            </a:r>
            <a:endParaRPr lang="en-US" altLang="ja-JP" sz="2400" b="1" dirty="0"/>
          </a:p>
          <a:p>
            <a:r>
              <a:rPr lang="ja-JP" altLang="en-US" sz="2400" b="1" dirty="0" smtClean="0"/>
              <a:t>　どう</a:t>
            </a:r>
            <a:r>
              <a:rPr lang="ja-JP" altLang="en-US" sz="2400" b="1" dirty="0"/>
              <a:t>いう人たちが住んでいるまちにしたいのかを鮮明にする。</a:t>
            </a:r>
            <a:endParaRPr kumimoji="1" lang="ja-JP" altLang="en-US" sz="2400" b="1" dirty="0"/>
          </a:p>
        </p:txBody>
      </p:sp>
      <p:sp>
        <p:nvSpPr>
          <p:cNvPr id="8" name="正方形/長方形 7"/>
          <p:cNvSpPr/>
          <p:nvPr/>
        </p:nvSpPr>
        <p:spPr>
          <a:xfrm>
            <a:off x="430213" y="5641961"/>
            <a:ext cx="8263991" cy="923330"/>
          </a:xfrm>
          <a:prstGeom prst="rect">
            <a:avLst/>
          </a:prstGeom>
        </p:spPr>
        <p:txBody>
          <a:bodyPr wrap="square">
            <a:spAutoFit/>
          </a:bodyPr>
          <a:lstStyle/>
          <a:p>
            <a:r>
              <a:rPr lang="ja-JP" altLang="en-US" b="1" dirty="0"/>
              <a:t>＜参考＞</a:t>
            </a:r>
            <a:r>
              <a:rPr lang="en-US" altLang="ja-JP" b="1" dirty="0"/>
              <a:t/>
            </a:r>
            <a:br>
              <a:rPr lang="en-US" altLang="ja-JP" b="1" dirty="0"/>
            </a:br>
            <a:r>
              <a:rPr lang="ja-JP" altLang="en-US" b="1" dirty="0"/>
              <a:t>教育基本法第</a:t>
            </a:r>
            <a:r>
              <a:rPr lang="en-US" altLang="ja-JP" b="1" dirty="0"/>
              <a:t>1</a:t>
            </a:r>
            <a:r>
              <a:rPr lang="ja-JP" altLang="en-US" b="1" dirty="0"/>
              <a:t>条（教育の目的），第</a:t>
            </a:r>
            <a:r>
              <a:rPr lang="en-US" altLang="ja-JP" b="1" dirty="0"/>
              <a:t>2</a:t>
            </a:r>
            <a:r>
              <a:rPr lang="ja-JP" altLang="en-US" b="1" dirty="0"/>
              <a:t>条（教育の目標），第</a:t>
            </a:r>
            <a:r>
              <a:rPr lang="en-US" altLang="ja-JP" b="1" dirty="0"/>
              <a:t>3</a:t>
            </a:r>
            <a:r>
              <a:rPr lang="ja-JP" altLang="en-US" b="1" dirty="0"/>
              <a:t>条（生涯学習の理念）</a:t>
            </a:r>
            <a:r>
              <a:rPr lang="en-US" altLang="ja-JP" b="1" dirty="0"/>
              <a:t/>
            </a:r>
            <a:br>
              <a:rPr lang="en-US" altLang="ja-JP" b="1" dirty="0"/>
            </a:br>
            <a:endParaRPr lang="ja-JP" altLang="en-US" b="1" dirty="0"/>
          </a:p>
        </p:txBody>
      </p:sp>
      <p:sp>
        <p:nvSpPr>
          <p:cNvPr id="9" name="コンテンツ プレースホルダー 2"/>
          <p:cNvSpPr txBox="1">
            <a:spLocks/>
          </p:cNvSpPr>
          <p:nvPr/>
        </p:nvSpPr>
        <p:spPr bwMode="auto">
          <a:xfrm>
            <a:off x="2555776" y="332657"/>
            <a:ext cx="5391865"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en-US" altLang="ja-JP" kern="0" dirty="0">
                <a:solidFill>
                  <a:srgbClr val="FF3399"/>
                </a:solidFill>
              </a:rPr>
              <a:t>【</a:t>
            </a:r>
            <a:r>
              <a:rPr lang="ja-JP" altLang="en-US" kern="0" dirty="0">
                <a:solidFill>
                  <a:srgbClr val="FF3399"/>
                </a:solidFill>
              </a:rPr>
              <a:t>目的と学習目標化</a:t>
            </a:r>
            <a:r>
              <a:rPr lang="en-US" altLang="ja-JP" kern="0" dirty="0">
                <a:solidFill>
                  <a:srgbClr val="FF3399"/>
                </a:solidFill>
              </a:rPr>
              <a:t>】</a:t>
            </a:r>
          </a:p>
        </p:txBody>
      </p:sp>
      <p:pic>
        <p:nvPicPr>
          <p:cNvPr id="1026"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239" t="10670" r="22470" b="70418"/>
          <a:stretch/>
        </p:blipFill>
        <p:spPr bwMode="auto">
          <a:xfrm rot="20859572">
            <a:off x="556538" y="3882541"/>
            <a:ext cx="1299909" cy="42052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録音されたサウンド">
            <a:hlinkClick r:id="" action="ppaction://media"/>
            <a:extLst>
              <a:ext uri="{FF2B5EF4-FFF2-40B4-BE49-F238E27FC236}">
                <a16:creationId xmlns:a16="http://schemas.microsoft.com/office/drawing/2014/main" xmlns="" id="{5BEC987B-C659-4E21-95CA-2351C9E673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976357" y="3734059"/>
            <a:ext cx="487363" cy="487363"/>
          </a:xfrm>
          <a:prstGeom prst="rect">
            <a:avLst/>
          </a:prstGeom>
        </p:spPr>
      </p:pic>
    </p:spTree>
    <p:extLst>
      <p:ext uri="{BB962C8B-B14F-4D97-AF65-F5344CB8AC3E}">
        <p14:creationId xmlns:p14="http://schemas.microsoft.com/office/powerpoint/2010/main" val="3853584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000"/>
                                  </p:stCondLst>
                                  <p:childTnLst>
                                    <p:cmd type="call" cmd="playFrom(0.0)">
                                      <p:cBhvr>
                                        <p:cTn id="6" dur="48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098"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1296" y="4125849"/>
            <a:ext cx="861123" cy="8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a:spLocks noGrp="1" noChangeArrowheads="1"/>
          </p:cNvSpPr>
          <p:nvPr>
            <p:ph type="title"/>
          </p:nvPr>
        </p:nvSpPr>
        <p:spPr>
          <a:xfrm>
            <a:off x="493204" y="116632"/>
            <a:ext cx="8229600" cy="940966"/>
          </a:xfrm>
        </p:spPr>
        <p:txBody>
          <a:bodyPr/>
          <a:lstStyle/>
          <a:p>
            <a:pPr algn="l" eaLnBrk="1" hangingPunct="1">
              <a:buFontTx/>
              <a:buNone/>
            </a:pPr>
            <a:r>
              <a:rPr lang="ja-JP" altLang="en-US" sz="3200" dirty="0">
                <a:solidFill>
                  <a:srgbClr val="0000FF"/>
                </a:solidFill>
              </a:rPr>
              <a:t>点検シート　</a:t>
            </a:r>
            <a:r>
              <a:rPr lang="en-US" altLang="ja-JP" sz="3200" dirty="0"/>
              <a:t> </a:t>
            </a:r>
            <a:r>
              <a:rPr lang="en-US" altLang="ja-JP" sz="3200" dirty="0">
                <a:solidFill>
                  <a:srgbClr val="FF3399"/>
                </a:solidFill>
              </a:rPr>
              <a:t>【</a:t>
            </a:r>
            <a:r>
              <a:rPr lang="ja-JP" altLang="en-US" sz="3200" dirty="0">
                <a:solidFill>
                  <a:srgbClr val="FF3399"/>
                </a:solidFill>
              </a:rPr>
              <a:t>学習活動の計画</a:t>
            </a:r>
            <a:r>
              <a:rPr lang="en-US" altLang="ja-JP" sz="3200" dirty="0">
                <a:solidFill>
                  <a:srgbClr val="FF3399"/>
                </a:solidFill>
              </a:rPr>
              <a:t>】</a:t>
            </a:r>
            <a:endParaRPr lang="ja-JP" altLang="en-US" sz="3200" dirty="0">
              <a:solidFill>
                <a:srgbClr val="FF3399"/>
              </a:solidFill>
            </a:endParaRPr>
          </a:p>
        </p:txBody>
      </p:sp>
      <p:sp>
        <p:nvSpPr>
          <p:cNvPr id="5" name="AutoShape 8"/>
          <p:cNvSpPr>
            <a:spLocks noChangeArrowheads="1"/>
          </p:cNvSpPr>
          <p:nvPr/>
        </p:nvSpPr>
        <p:spPr bwMode="auto">
          <a:xfrm>
            <a:off x="430213" y="1053306"/>
            <a:ext cx="8713787"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7" name="テキスト ボックス 6"/>
          <p:cNvSpPr txBox="1"/>
          <p:nvPr/>
        </p:nvSpPr>
        <p:spPr>
          <a:xfrm>
            <a:off x="683568" y="4868784"/>
            <a:ext cx="7920000" cy="1368000"/>
          </a:xfrm>
          <a:prstGeom prst="rect">
            <a:avLst/>
          </a:prstGeom>
          <a:noFill/>
          <a:ln w="28575">
            <a:solidFill>
              <a:srgbClr val="FF0000"/>
            </a:solidFill>
          </a:ln>
        </p:spPr>
        <p:txBody>
          <a:bodyPr wrap="square" rtlCol="0" anchor="ctr">
            <a:spAutoFit/>
          </a:bodyPr>
          <a:lstStyle/>
          <a:p>
            <a:r>
              <a:rPr lang="ja-JP" altLang="en-US" sz="2400" b="1" dirty="0"/>
              <a:t>　これをするとどうなるかという，見通しが持てる。</a:t>
            </a:r>
            <a:endParaRPr lang="en-US" altLang="ja-JP" sz="2400" b="1" dirty="0"/>
          </a:p>
          <a:p>
            <a:r>
              <a:rPr kumimoji="1" lang="ja-JP" altLang="en-US" sz="2400" b="1" dirty="0"/>
              <a:t>プログラムが終わった時，何ができるようになっているのかが，学習者にはっきりと見えるような内容を考えるとよい。</a:t>
            </a:r>
          </a:p>
        </p:txBody>
      </p:sp>
      <p:sp>
        <p:nvSpPr>
          <p:cNvPr id="2" name="正方形/長方形 1"/>
          <p:cNvSpPr/>
          <p:nvPr/>
        </p:nvSpPr>
        <p:spPr>
          <a:xfrm>
            <a:off x="430212" y="1556792"/>
            <a:ext cx="8173356" cy="2318583"/>
          </a:xfrm>
          <a:prstGeom prst="rect">
            <a:avLst/>
          </a:prstGeom>
        </p:spPr>
        <p:txBody>
          <a:bodyPr wrap="square">
            <a:spAutoFit/>
          </a:bodyPr>
          <a:lstStyle/>
          <a:p>
            <a:pPr marL="514350" indent="-514350">
              <a:buAutoNum type="circleNumDbPlain" startAt="3"/>
            </a:pPr>
            <a:r>
              <a:rPr lang="ja-JP" altLang="en-US" sz="3200" dirty="0"/>
              <a:t> 対象者の範囲や人数が適切に設定されているか？</a:t>
            </a:r>
            <a:endParaRPr lang="en-US" altLang="ja-JP" sz="3200" dirty="0"/>
          </a:p>
          <a:p>
            <a:pPr>
              <a:lnSpc>
                <a:spcPts val="2000"/>
              </a:lnSpc>
            </a:pPr>
            <a:endParaRPr lang="en-US" altLang="ja-JP" sz="3200" dirty="0"/>
          </a:p>
          <a:p>
            <a:pPr marL="514350" indent="-514350">
              <a:buAutoNum type="circleNumDbPlain" startAt="4"/>
            </a:pPr>
            <a:r>
              <a:rPr lang="ja-JP" altLang="en-US" sz="3200" dirty="0"/>
              <a:t> 学習者にとって魅力的な内容になって</a:t>
            </a:r>
            <a:r>
              <a:rPr lang="ja-JP" altLang="en-US" sz="3200" dirty="0" err="1"/>
              <a:t>い</a:t>
            </a:r>
            <a:r>
              <a:rPr lang="ja-JP" altLang="en-US" sz="3200" dirty="0"/>
              <a:t/>
            </a:r>
            <a:br>
              <a:rPr lang="ja-JP" altLang="en-US" sz="3200" dirty="0"/>
            </a:br>
            <a:r>
              <a:rPr lang="ja-JP" altLang="en-US" sz="3200" dirty="0"/>
              <a:t>るか？</a:t>
            </a:r>
            <a:endParaRPr lang="en-US" altLang="ja-JP" sz="3200" dirty="0"/>
          </a:p>
        </p:txBody>
      </p:sp>
      <p:pic>
        <p:nvPicPr>
          <p:cNvPr id="10"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239" t="10670" r="22470" b="70418"/>
          <a:stretch/>
        </p:blipFill>
        <p:spPr bwMode="auto">
          <a:xfrm rot="20859572">
            <a:off x="425456" y="4427147"/>
            <a:ext cx="1299909" cy="42052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録音されたサウンド">
            <a:hlinkClick r:id="" action="ppaction://media"/>
            <a:extLst>
              <a:ext uri="{FF2B5EF4-FFF2-40B4-BE49-F238E27FC236}">
                <a16:creationId xmlns:a16="http://schemas.microsoft.com/office/drawing/2014/main" xmlns="" id="{7E6E3D5F-0330-4277-ADA0-F02C605CE17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48430" y="4337259"/>
            <a:ext cx="487363" cy="487363"/>
          </a:xfrm>
          <a:prstGeom prst="rect">
            <a:avLst/>
          </a:prstGeom>
        </p:spPr>
      </p:pic>
    </p:spTree>
    <p:extLst>
      <p:ext uri="{BB962C8B-B14F-4D97-AF65-F5344CB8AC3E}">
        <p14:creationId xmlns:p14="http://schemas.microsoft.com/office/powerpoint/2010/main" val="167543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45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0038" y="3785820"/>
            <a:ext cx="861123" cy="8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idx="1"/>
          </p:nvPr>
        </p:nvSpPr>
        <p:spPr>
          <a:xfrm>
            <a:off x="457200" y="1412776"/>
            <a:ext cx="8363272" cy="2148289"/>
          </a:xfrm>
        </p:spPr>
        <p:txBody>
          <a:bodyPr/>
          <a:lstStyle/>
          <a:p>
            <a:pPr marL="0" indent="0">
              <a:buNone/>
            </a:pPr>
            <a:r>
              <a:rPr lang="ja-JP" altLang="en-US" dirty="0"/>
              <a:t>⑤ プログラムの順序やつながりは適切か？</a:t>
            </a:r>
          </a:p>
          <a:p>
            <a:pPr marL="0" indent="0">
              <a:lnSpc>
                <a:spcPts val="2000"/>
              </a:lnSpc>
              <a:buNone/>
            </a:pPr>
            <a:endParaRPr lang="en-US" altLang="ja-JP" dirty="0"/>
          </a:p>
          <a:p>
            <a:pPr marL="0" indent="0">
              <a:buNone/>
            </a:pPr>
            <a:r>
              <a:rPr lang="ja-JP" altLang="en-US" dirty="0" smtClean="0"/>
              <a:t>⑥ 過去</a:t>
            </a:r>
            <a:r>
              <a:rPr lang="ja-JP" altLang="en-US" dirty="0"/>
              <a:t>の学習活動の成果や地域の人材</a:t>
            </a:r>
            <a:r>
              <a:rPr lang="ja-JP" altLang="en-US" dirty="0" smtClean="0"/>
              <a:t>などを　　</a:t>
            </a:r>
            <a:r>
              <a:rPr lang="en-US" altLang="ja-JP" dirty="0" smtClean="0"/>
              <a:t/>
            </a:r>
            <a:br>
              <a:rPr lang="en-US" altLang="ja-JP" dirty="0" smtClean="0"/>
            </a:br>
            <a:r>
              <a:rPr lang="ja-JP" altLang="en-US" dirty="0" smtClean="0"/>
              <a:t>　　活用</a:t>
            </a:r>
            <a:r>
              <a:rPr lang="ja-JP" altLang="en-US" dirty="0"/>
              <a:t>する工夫がなされているか？</a:t>
            </a:r>
          </a:p>
          <a:p>
            <a:pPr marL="0" indent="0">
              <a:buNone/>
            </a:pPr>
            <a:endParaRPr kumimoji="1" lang="ja-JP" altLang="en-US" dirty="0"/>
          </a:p>
        </p:txBody>
      </p:sp>
      <p:sp>
        <p:nvSpPr>
          <p:cNvPr id="5" name="AutoShape 8"/>
          <p:cNvSpPr>
            <a:spLocks noChangeArrowheads="1"/>
          </p:cNvSpPr>
          <p:nvPr/>
        </p:nvSpPr>
        <p:spPr bwMode="auto">
          <a:xfrm>
            <a:off x="466725" y="1124744"/>
            <a:ext cx="8713787"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7" name="テキスト ボックス 6"/>
          <p:cNvSpPr txBox="1"/>
          <p:nvPr/>
        </p:nvSpPr>
        <p:spPr>
          <a:xfrm>
            <a:off x="899592" y="4592955"/>
            <a:ext cx="7920880" cy="1200329"/>
          </a:xfrm>
          <a:prstGeom prst="rect">
            <a:avLst/>
          </a:prstGeom>
          <a:noFill/>
          <a:ln w="28575">
            <a:solidFill>
              <a:srgbClr val="FF0000"/>
            </a:solidFill>
          </a:ln>
        </p:spPr>
        <p:txBody>
          <a:bodyPr wrap="square" rtlCol="0" anchor="ctr">
            <a:spAutoFit/>
          </a:bodyPr>
          <a:lstStyle/>
          <a:p>
            <a:r>
              <a:rPr lang="ja-JP" altLang="en-US" sz="2400" b="1" dirty="0" smtClean="0"/>
              <a:t>・サービス</a:t>
            </a:r>
            <a:r>
              <a:rPr lang="ja-JP" altLang="en-US" sz="2400" b="1" dirty="0"/>
              <a:t>精神が旺盛のあまり，　</a:t>
            </a:r>
            <a:r>
              <a:rPr lang="en-US" altLang="ja-JP" sz="2400" b="1" dirty="0"/>
              <a:t>1</a:t>
            </a:r>
            <a:r>
              <a:rPr lang="ja-JP" altLang="en-US" sz="2400" b="1" dirty="0"/>
              <a:t>回ごとを楽しませよう，</a:t>
            </a:r>
            <a:br>
              <a:rPr lang="ja-JP" altLang="en-US" sz="2400" b="1" dirty="0"/>
            </a:br>
            <a:r>
              <a:rPr lang="ja-JP" altLang="en-US" sz="2400" b="1" dirty="0"/>
              <a:t>　</a:t>
            </a:r>
            <a:r>
              <a:rPr lang="ja-JP" altLang="en-US" sz="2400" b="1" dirty="0" smtClean="0"/>
              <a:t>喜ばせよう</a:t>
            </a:r>
            <a:r>
              <a:rPr lang="ja-JP" altLang="en-US" sz="2400" b="1" dirty="0"/>
              <a:t>とすると，単発の講座になりやすい。</a:t>
            </a:r>
            <a:endParaRPr lang="en-US" altLang="ja-JP" sz="2400" b="1" dirty="0"/>
          </a:p>
          <a:p>
            <a:r>
              <a:rPr lang="ja-JP" altLang="en-US" sz="2400" b="1" dirty="0" smtClean="0"/>
              <a:t>・</a:t>
            </a:r>
            <a:r>
              <a:rPr lang="en-US" altLang="ja-JP" sz="2400" b="1" dirty="0" smtClean="0"/>
              <a:t>1</a:t>
            </a:r>
            <a:r>
              <a:rPr lang="ja-JP" altLang="en-US" sz="2400" b="1" dirty="0"/>
              <a:t>回，</a:t>
            </a:r>
            <a:r>
              <a:rPr lang="en-US" altLang="ja-JP" sz="2400" b="1" dirty="0"/>
              <a:t>2</a:t>
            </a:r>
            <a:r>
              <a:rPr lang="ja-JP" altLang="en-US" sz="2400" b="1" dirty="0"/>
              <a:t>回のつながりを意識することが大切。</a:t>
            </a:r>
            <a:endParaRPr kumimoji="1" lang="ja-JP" altLang="en-US" sz="2400" b="1" dirty="0"/>
          </a:p>
        </p:txBody>
      </p:sp>
      <p:sp>
        <p:nvSpPr>
          <p:cNvPr id="8" name="Rectangle 3"/>
          <p:cNvSpPr txBox="1">
            <a:spLocks noChangeArrowheads="1"/>
          </p:cNvSpPr>
          <p:nvPr/>
        </p:nvSpPr>
        <p:spPr bwMode="auto">
          <a:xfrm>
            <a:off x="428658" y="188640"/>
            <a:ext cx="8229600" cy="940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algn="l" eaLnBrk="1" hangingPunct="1"/>
            <a:r>
              <a:rPr lang="ja-JP" altLang="en-US" sz="3200" kern="0" dirty="0">
                <a:solidFill>
                  <a:srgbClr val="0000FF"/>
                </a:solidFill>
              </a:rPr>
              <a:t>点検シート　</a:t>
            </a:r>
            <a:r>
              <a:rPr lang="en-US" altLang="ja-JP" sz="3200" kern="0" dirty="0"/>
              <a:t> </a:t>
            </a:r>
            <a:r>
              <a:rPr lang="en-US" altLang="ja-JP" sz="3200" kern="0" dirty="0">
                <a:solidFill>
                  <a:srgbClr val="FF3399"/>
                </a:solidFill>
              </a:rPr>
              <a:t>【</a:t>
            </a:r>
            <a:r>
              <a:rPr lang="ja-JP" altLang="en-US" sz="3200" kern="0" dirty="0">
                <a:solidFill>
                  <a:srgbClr val="FF3399"/>
                </a:solidFill>
              </a:rPr>
              <a:t>学習活動の計画</a:t>
            </a:r>
            <a:r>
              <a:rPr lang="en-US" altLang="ja-JP" sz="3200" kern="0" dirty="0">
                <a:solidFill>
                  <a:srgbClr val="FF3399"/>
                </a:solidFill>
              </a:rPr>
              <a:t>】</a:t>
            </a:r>
            <a:endParaRPr lang="ja-JP" altLang="en-US" sz="3200" kern="0" dirty="0">
              <a:solidFill>
                <a:srgbClr val="FF3399"/>
              </a:solidFill>
            </a:endParaRPr>
          </a:p>
        </p:txBody>
      </p:sp>
      <p:pic>
        <p:nvPicPr>
          <p:cNvPr id="11"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239" t="10670" r="22470" b="70418"/>
          <a:stretch/>
        </p:blipFill>
        <p:spPr bwMode="auto">
          <a:xfrm rot="20859572">
            <a:off x="649883" y="4098565"/>
            <a:ext cx="1299909" cy="42052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録音されたサウンド">
            <a:hlinkClick r:id="" action="ppaction://media"/>
            <a:extLst>
              <a:ext uri="{FF2B5EF4-FFF2-40B4-BE49-F238E27FC236}">
                <a16:creationId xmlns:a16="http://schemas.microsoft.com/office/drawing/2014/main" xmlns="" id="{D0FC7599-EFB7-4A6C-97B7-6E78ED9A9F3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793814" y="3949797"/>
            <a:ext cx="487363" cy="487363"/>
          </a:xfrm>
          <a:prstGeom prst="rect">
            <a:avLst/>
          </a:prstGeom>
        </p:spPr>
      </p:pic>
    </p:spTree>
    <p:extLst>
      <p:ext uri="{BB962C8B-B14F-4D97-AF65-F5344CB8AC3E}">
        <p14:creationId xmlns:p14="http://schemas.microsoft.com/office/powerpoint/2010/main" val="3037256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74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54693" y="4757372"/>
            <a:ext cx="861123" cy="8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07681" y="2181633"/>
            <a:ext cx="861123" cy="8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idx="1"/>
          </p:nvPr>
        </p:nvSpPr>
        <p:spPr>
          <a:xfrm>
            <a:off x="457200" y="1124744"/>
            <a:ext cx="8229600" cy="1324744"/>
          </a:xfrm>
        </p:spPr>
        <p:txBody>
          <a:bodyPr/>
          <a:lstStyle/>
          <a:p>
            <a:pPr marL="0" indent="0">
              <a:buNone/>
            </a:pPr>
            <a:r>
              <a:rPr lang="ja-JP" altLang="en-US" dirty="0"/>
              <a:t>⑦ 会場や場所</a:t>
            </a:r>
            <a:r>
              <a:rPr lang="en-US" altLang="ja-JP" dirty="0"/>
              <a:t>,</a:t>
            </a:r>
            <a:r>
              <a:rPr lang="ja-JP" altLang="en-US" dirty="0"/>
              <a:t>回数や日程，経費や参加費は</a:t>
            </a:r>
            <a:br>
              <a:rPr lang="ja-JP" altLang="en-US" dirty="0"/>
            </a:br>
            <a:r>
              <a:rPr lang="ja-JP" altLang="en-US" dirty="0"/>
              <a:t>　</a:t>
            </a:r>
            <a:r>
              <a:rPr lang="ja-JP" altLang="en-US" dirty="0" smtClean="0"/>
              <a:t>　適切</a:t>
            </a:r>
            <a:r>
              <a:rPr lang="ja-JP" altLang="en-US" dirty="0"/>
              <a:t>に設定されているか？</a:t>
            </a:r>
            <a:endParaRPr lang="en-US" altLang="ja-JP" dirty="0"/>
          </a:p>
        </p:txBody>
      </p:sp>
      <p:sp>
        <p:nvSpPr>
          <p:cNvPr id="5" name="AutoShape 8"/>
          <p:cNvSpPr>
            <a:spLocks noChangeArrowheads="1"/>
          </p:cNvSpPr>
          <p:nvPr/>
        </p:nvSpPr>
        <p:spPr bwMode="auto">
          <a:xfrm>
            <a:off x="430213" y="909290"/>
            <a:ext cx="8713787"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7" name="テキスト ボックス 6"/>
          <p:cNvSpPr txBox="1"/>
          <p:nvPr/>
        </p:nvSpPr>
        <p:spPr>
          <a:xfrm>
            <a:off x="1331640" y="2964174"/>
            <a:ext cx="7020000" cy="576000"/>
          </a:xfrm>
          <a:prstGeom prst="rect">
            <a:avLst/>
          </a:prstGeom>
          <a:noFill/>
          <a:ln w="28575">
            <a:solidFill>
              <a:srgbClr val="FF0000"/>
            </a:solidFill>
          </a:ln>
        </p:spPr>
        <p:txBody>
          <a:bodyPr wrap="square" rtlCol="0" anchor="ctr">
            <a:spAutoFit/>
          </a:bodyPr>
          <a:lstStyle/>
          <a:p>
            <a:r>
              <a:rPr lang="ja-JP" altLang="en-US" sz="2400" b="1" dirty="0"/>
              <a:t>長期的な見通しを持ちながら，日にち等を設定する。</a:t>
            </a:r>
            <a:endParaRPr kumimoji="1" lang="ja-JP" altLang="en-US" sz="2400" b="1" dirty="0"/>
          </a:p>
        </p:txBody>
      </p:sp>
      <p:sp>
        <p:nvSpPr>
          <p:cNvPr id="6" name="テキスト ボックス 5"/>
          <p:cNvSpPr txBox="1"/>
          <p:nvPr/>
        </p:nvSpPr>
        <p:spPr>
          <a:xfrm>
            <a:off x="1331640" y="5479724"/>
            <a:ext cx="6587814" cy="830997"/>
          </a:xfrm>
          <a:prstGeom prst="rect">
            <a:avLst/>
          </a:prstGeom>
          <a:noFill/>
          <a:ln w="28575">
            <a:solidFill>
              <a:srgbClr val="FF0000"/>
            </a:solidFill>
          </a:ln>
        </p:spPr>
        <p:txBody>
          <a:bodyPr wrap="square" rtlCol="0" anchor="ctr">
            <a:spAutoFit/>
          </a:bodyPr>
          <a:lstStyle/>
          <a:p>
            <a:r>
              <a:rPr lang="ja-JP" altLang="en-US" sz="2400" b="1" dirty="0"/>
              <a:t>　</a:t>
            </a:r>
            <a:r>
              <a:rPr lang="ja-JP" altLang="en-US" sz="2400" b="1" dirty="0" smtClean="0"/>
              <a:t> プログラム名</a:t>
            </a:r>
            <a:r>
              <a:rPr lang="ja-JP" altLang="en-US" sz="2400" b="1" dirty="0"/>
              <a:t>を見たら何をするのか，一目でよくわかるよう明記する。</a:t>
            </a:r>
            <a:endParaRPr kumimoji="1" lang="ja-JP" altLang="en-US" sz="2400" b="1" dirty="0"/>
          </a:p>
        </p:txBody>
      </p:sp>
      <p:sp>
        <p:nvSpPr>
          <p:cNvPr id="8" name="コンテンツ プレースホルダー 2"/>
          <p:cNvSpPr txBox="1">
            <a:spLocks/>
          </p:cNvSpPr>
          <p:nvPr/>
        </p:nvSpPr>
        <p:spPr bwMode="auto">
          <a:xfrm>
            <a:off x="492289" y="3717032"/>
            <a:ext cx="8229600" cy="1455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kern="0" dirty="0"/>
              <a:t>⑧ プログラム名は，人を惹き付けて，内容が</a:t>
            </a:r>
            <a:r>
              <a:rPr lang="en-US" altLang="ja-JP" kern="0" dirty="0"/>
              <a:t/>
            </a:r>
            <a:br>
              <a:rPr lang="en-US" altLang="ja-JP" kern="0" dirty="0"/>
            </a:br>
            <a:r>
              <a:rPr lang="en-US" altLang="ja-JP" kern="0" dirty="0"/>
              <a:t>   </a:t>
            </a:r>
            <a:r>
              <a:rPr lang="ja-JP" altLang="en-US" kern="0" dirty="0"/>
              <a:t> </a:t>
            </a:r>
            <a:r>
              <a:rPr lang="ja-JP" altLang="en-US" kern="0" dirty="0" smtClean="0"/>
              <a:t>わかる</a:t>
            </a:r>
            <a:r>
              <a:rPr lang="ja-JP" altLang="en-US" kern="0" dirty="0"/>
              <a:t>ものであるか？</a:t>
            </a:r>
          </a:p>
        </p:txBody>
      </p:sp>
      <p:sp>
        <p:nvSpPr>
          <p:cNvPr id="9" name="Rectangle 3"/>
          <p:cNvSpPr>
            <a:spLocks noGrp="1" noChangeArrowheads="1"/>
          </p:cNvSpPr>
          <p:nvPr>
            <p:ph type="title"/>
          </p:nvPr>
        </p:nvSpPr>
        <p:spPr>
          <a:xfrm>
            <a:off x="457200" y="116632"/>
            <a:ext cx="8229600" cy="940966"/>
          </a:xfrm>
        </p:spPr>
        <p:txBody>
          <a:bodyPr/>
          <a:lstStyle/>
          <a:p>
            <a:pPr algn="l" eaLnBrk="1" hangingPunct="1">
              <a:buFontTx/>
              <a:buNone/>
            </a:pPr>
            <a:r>
              <a:rPr lang="ja-JP" altLang="en-US" sz="3200" dirty="0">
                <a:solidFill>
                  <a:srgbClr val="0000FF"/>
                </a:solidFill>
              </a:rPr>
              <a:t>点検シート　</a:t>
            </a:r>
            <a:r>
              <a:rPr lang="en-US" altLang="ja-JP" sz="3200" dirty="0"/>
              <a:t> </a:t>
            </a:r>
            <a:r>
              <a:rPr lang="en-US" altLang="ja-JP" sz="3200" dirty="0">
                <a:solidFill>
                  <a:srgbClr val="FF3399"/>
                </a:solidFill>
              </a:rPr>
              <a:t>【</a:t>
            </a:r>
            <a:r>
              <a:rPr lang="ja-JP" altLang="en-US" sz="3200" dirty="0">
                <a:solidFill>
                  <a:srgbClr val="FF3399"/>
                </a:solidFill>
              </a:rPr>
              <a:t>学習活動の計画</a:t>
            </a:r>
            <a:r>
              <a:rPr lang="en-US" altLang="ja-JP" sz="3200" dirty="0">
                <a:solidFill>
                  <a:srgbClr val="FF3399"/>
                </a:solidFill>
              </a:rPr>
              <a:t>】</a:t>
            </a:r>
            <a:endParaRPr lang="ja-JP" altLang="en-US" sz="3200" dirty="0">
              <a:solidFill>
                <a:srgbClr val="FF3399"/>
              </a:solidFill>
            </a:endParaRPr>
          </a:p>
        </p:txBody>
      </p:sp>
      <p:pic>
        <p:nvPicPr>
          <p:cNvPr id="1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9239" t="10670" r="22470" b="70418"/>
          <a:stretch/>
        </p:blipFill>
        <p:spPr bwMode="auto">
          <a:xfrm rot="20859572">
            <a:off x="750941" y="5090128"/>
            <a:ext cx="1299909" cy="42052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9239" t="10670" r="22470" b="70418"/>
          <a:stretch/>
        </p:blipFill>
        <p:spPr bwMode="auto">
          <a:xfrm rot="20859572">
            <a:off x="803929" y="2586397"/>
            <a:ext cx="1299909" cy="42052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録音されたサウンド">
            <a:hlinkClick r:id="" action="ppaction://media"/>
            <a:extLst>
              <a:ext uri="{FF2B5EF4-FFF2-40B4-BE49-F238E27FC236}">
                <a16:creationId xmlns:a16="http://schemas.microsoft.com/office/drawing/2014/main" xmlns="" id="{2D161E64-47FE-4997-AD0E-2E7C19BF58D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015182" y="2360523"/>
            <a:ext cx="487363" cy="487363"/>
          </a:xfrm>
          <a:prstGeom prst="rect">
            <a:avLst/>
          </a:prstGeom>
        </p:spPr>
      </p:pic>
      <p:pic>
        <p:nvPicPr>
          <p:cNvPr id="10" name="録音されたサウンド">
            <a:hlinkClick r:id="" action="ppaction://media"/>
            <a:extLst>
              <a:ext uri="{FF2B5EF4-FFF2-40B4-BE49-F238E27FC236}">
                <a16:creationId xmlns:a16="http://schemas.microsoft.com/office/drawing/2014/main" xmlns="" id="{0394F500-5F3B-4E96-B166-25EA7D6887B0}"/>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2968804" y="4956077"/>
            <a:ext cx="487363" cy="487363"/>
          </a:xfrm>
          <a:prstGeom prst="rect">
            <a:avLst/>
          </a:prstGeom>
        </p:spPr>
      </p:pic>
    </p:spTree>
    <p:extLst>
      <p:ext uri="{BB962C8B-B14F-4D97-AF65-F5344CB8AC3E}">
        <p14:creationId xmlns:p14="http://schemas.microsoft.com/office/powerpoint/2010/main" val="351613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42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57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6661" y="3717032"/>
            <a:ext cx="861123" cy="8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idx="1"/>
          </p:nvPr>
        </p:nvSpPr>
        <p:spPr>
          <a:xfrm>
            <a:off x="457200" y="1600200"/>
            <a:ext cx="8686800" cy="1900808"/>
          </a:xfrm>
        </p:spPr>
        <p:txBody>
          <a:bodyPr/>
          <a:lstStyle/>
          <a:p>
            <a:pPr marL="0" indent="0">
              <a:buNone/>
            </a:pPr>
            <a:r>
              <a:rPr lang="ja-JP" altLang="en-US" dirty="0"/>
              <a:t>⑨目標にあった評価方法が選択されているか？</a:t>
            </a:r>
          </a:p>
          <a:p>
            <a:pPr marL="0" indent="0">
              <a:buNone/>
            </a:pPr>
            <a:endParaRPr lang="en-US" altLang="ja-JP" dirty="0"/>
          </a:p>
          <a:p>
            <a:pPr marL="0" indent="0">
              <a:buNone/>
            </a:pPr>
            <a:r>
              <a:rPr lang="ja-JP" altLang="en-US" dirty="0"/>
              <a:t>⑩参加者の振り返りを促す工夫がされているか？</a:t>
            </a:r>
            <a:endParaRPr kumimoji="1" lang="ja-JP" altLang="en-US" dirty="0"/>
          </a:p>
        </p:txBody>
      </p:sp>
      <p:sp>
        <p:nvSpPr>
          <p:cNvPr id="5" name="AutoShape 8"/>
          <p:cNvSpPr>
            <a:spLocks noChangeArrowheads="1"/>
          </p:cNvSpPr>
          <p:nvPr/>
        </p:nvSpPr>
        <p:spPr bwMode="auto">
          <a:xfrm>
            <a:off x="430213" y="1052736"/>
            <a:ext cx="8713787"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7" name="テキスト ボックス 6"/>
          <p:cNvSpPr txBox="1"/>
          <p:nvPr/>
        </p:nvSpPr>
        <p:spPr>
          <a:xfrm>
            <a:off x="827106" y="4557091"/>
            <a:ext cx="7920000" cy="1200329"/>
          </a:xfrm>
          <a:prstGeom prst="rect">
            <a:avLst/>
          </a:prstGeom>
          <a:noFill/>
          <a:ln w="28575">
            <a:solidFill>
              <a:srgbClr val="FF0000"/>
            </a:solidFill>
          </a:ln>
        </p:spPr>
        <p:txBody>
          <a:bodyPr wrap="square" rtlCol="0" anchor="ctr">
            <a:spAutoFit/>
          </a:bodyPr>
          <a:lstStyle/>
          <a:p>
            <a:r>
              <a:rPr lang="ja-JP" altLang="en-US" sz="2400" b="1" dirty="0"/>
              <a:t>　</a:t>
            </a:r>
            <a:r>
              <a:rPr lang="ja-JP" altLang="en-US" sz="2400" b="1" dirty="0" smtClean="0"/>
              <a:t> 学習者</a:t>
            </a:r>
            <a:r>
              <a:rPr lang="ja-JP" altLang="en-US" sz="2400" b="1" dirty="0"/>
              <a:t>にとって自分の成長，進歩を見える形で確認できるものがあると次への学習意欲になる。</a:t>
            </a:r>
            <a:endParaRPr lang="en-US" altLang="ja-JP" sz="2400" b="1" dirty="0"/>
          </a:p>
          <a:p>
            <a:r>
              <a:rPr kumimoji="1" lang="ja-JP" altLang="en-US" sz="2400" b="1" dirty="0"/>
              <a:t>　　　　　　　　　　</a:t>
            </a:r>
            <a:r>
              <a:rPr kumimoji="1" lang="ja-JP" altLang="en-US" sz="2400" b="1" u="sng" dirty="0"/>
              <a:t>学習へのインセンティブ</a:t>
            </a:r>
            <a:r>
              <a:rPr kumimoji="1" lang="ja-JP" altLang="en-US" sz="2400" b="1" dirty="0"/>
              <a:t>（動機付け）</a:t>
            </a:r>
          </a:p>
        </p:txBody>
      </p:sp>
      <p:sp>
        <p:nvSpPr>
          <p:cNvPr id="9" name="Rectangle 3"/>
          <p:cNvSpPr>
            <a:spLocks noGrp="1" noChangeArrowheads="1"/>
          </p:cNvSpPr>
          <p:nvPr>
            <p:ph type="title"/>
          </p:nvPr>
        </p:nvSpPr>
        <p:spPr>
          <a:xfrm>
            <a:off x="457200" y="255786"/>
            <a:ext cx="8229600" cy="940966"/>
          </a:xfrm>
        </p:spPr>
        <p:txBody>
          <a:bodyPr/>
          <a:lstStyle/>
          <a:p>
            <a:pPr algn="l" eaLnBrk="1" hangingPunct="1">
              <a:buFontTx/>
              <a:buNone/>
            </a:pPr>
            <a:r>
              <a:rPr lang="ja-JP" altLang="en-US" sz="3200" dirty="0">
                <a:solidFill>
                  <a:srgbClr val="0000FF"/>
                </a:solidFill>
              </a:rPr>
              <a:t>点検シート　</a:t>
            </a:r>
            <a:r>
              <a:rPr lang="en-US" altLang="ja-JP" sz="3200" dirty="0">
                <a:solidFill>
                  <a:srgbClr val="FF3399"/>
                </a:solidFill>
              </a:rPr>
              <a:t> 【</a:t>
            </a:r>
            <a:r>
              <a:rPr lang="ja-JP" altLang="en-US" sz="3200" dirty="0">
                <a:solidFill>
                  <a:srgbClr val="FF3399"/>
                </a:solidFill>
              </a:rPr>
              <a:t>学習成果の評価・活用</a:t>
            </a:r>
            <a:r>
              <a:rPr lang="en-US" altLang="ja-JP" sz="3200" dirty="0">
                <a:solidFill>
                  <a:srgbClr val="FF3399"/>
                </a:solidFill>
              </a:rPr>
              <a:t>】</a:t>
            </a:r>
            <a:endParaRPr lang="ja-JP" altLang="en-US" sz="3200" dirty="0">
              <a:solidFill>
                <a:srgbClr val="FF3399"/>
              </a:solidFill>
            </a:endParaRPr>
          </a:p>
        </p:txBody>
      </p:sp>
      <p:pic>
        <p:nvPicPr>
          <p:cNvPr id="1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9239" t="10670" r="22470" b="70418"/>
          <a:stretch/>
        </p:blipFill>
        <p:spPr bwMode="auto">
          <a:xfrm rot="20859572">
            <a:off x="462909" y="4098565"/>
            <a:ext cx="1299909" cy="42052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録音されたサウンド">
            <a:hlinkClick r:id="" action="ppaction://media"/>
            <a:extLst>
              <a:ext uri="{FF2B5EF4-FFF2-40B4-BE49-F238E27FC236}">
                <a16:creationId xmlns:a16="http://schemas.microsoft.com/office/drawing/2014/main" xmlns="" id="{88BE14F1-1867-4D6E-9284-FFE9C229F2A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627784" y="3931350"/>
            <a:ext cx="487363" cy="487363"/>
          </a:xfrm>
          <a:prstGeom prst="rect">
            <a:avLst/>
          </a:prstGeom>
        </p:spPr>
      </p:pic>
    </p:spTree>
    <p:extLst>
      <p:ext uri="{BB962C8B-B14F-4D97-AF65-F5344CB8AC3E}">
        <p14:creationId xmlns:p14="http://schemas.microsoft.com/office/powerpoint/2010/main" val="1738939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3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44329" y="5061953"/>
            <a:ext cx="861123" cy="8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descr="http://msp.c.yimg.jp/yjimage?q=32d4d_AXyLHwSiD0HDVTGtjcBQr1qusvkYuJN9LTwsZu4bEELUlXWIzZ.8cAUZbdwJuy..j00lsUHsSmiNM85piLqHTupyXoETqJzSOj1ZaQ4maIYFYL0BczvHTuhggYC0YtTfV.rh1HDzrVyo.k&amp;sig=13a010egq&amp;x=225&amp;y=22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5736" y="1871512"/>
            <a:ext cx="861123" cy="81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コンテンツ プレースホルダー 2"/>
          <p:cNvSpPr>
            <a:spLocks noGrp="1"/>
          </p:cNvSpPr>
          <p:nvPr>
            <p:ph idx="1"/>
          </p:nvPr>
        </p:nvSpPr>
        <p:spPr>
          <a:xfrm>
            <a:off x="457200" y="1196752"/>
            <a:ext cx="8229600" cy="1324744"/>
          </a:xfrm>
        </p:spPr>
        <p:txBody>
          <a:bodyPr/>
          <a:lstStyle/>
          <a:p>
            <a:pPr marL="0" indent="0">
              <a:buNone/>
            </a:pPr>
            <a:r>
              <a:rPr lang="ja-JP" altLang="en-US" dirty="0"/>
              <a:t>⑪ネットワークづくりの視点がプログラムに</a:t>
            </a:r>
            <a:r>
              <a:rPr lang="ja-JP" altLang="en-US" dirty="0" smtClean="0"/>
              <a:t>ある　　</a:t>
            </a:r>
            <a:r>
              <a:rPr lang="en-US" altLang="ja-JP" dirty="0"/>
              <a:t/>
            </a:r>
            <a:br>
              <a:rPr lang="en-US" altLang="ja-JP" dirty="0"/>
            </a:br>
            <a:r>
              <a:rPr lang="ja-JP" altLang="en-US" dirty="0" smtClean="0"/>
              <a:t>　 か</a:t>
            </a:r>
            <a:r>
              <a:rPr lang="ja-JP" altLang="en-US" dirty="0"/>
              <a:t>？</a:t>
            </a:r>
            <a:endParaRPr lang="en-US" altLang="ja-JP" dirty="0"/>
          </a:p>
        </p:txBody>
      </p:sp>
      <p:sp>
        <p:nvSpPr>
          <p:cNvPr id="5" name="AutoShape 8"/>
          <p:cNvSpPr>
            <a:spLocks noChangeArrowheads="1"/>
          </p:cNvSpPr>
          <p:nvPr/>
        </p:nvSpPr>
        <p:spPr bwMode="auto">
          <a:xfrm>
            <a:off x="430213" y="908720"/>
            <a:ext cx="8713787" cy="71438"/>
          </a:xfrm>
          <a:prstGeom prst="flowChartProcess">
            <a:avLst/>
          </a:prstGeom>
          <a:gradFill rotWithShape="0">
            <a:gsLst>
              <a:gs pos="0">
                <a:srgbClr val="0000FF"/>
              </a:gs>
              <a:gs pos="39999">
                <a:srgbClr val="85C2FF"/>
              </a:gs>
              <a:gs pos="70000">
                <a:srgbClr val="C4D6EB"/>
              </a:gs>
              <a:gs pos="100000">
                <a:srgbClr val="FFEBFA"/>
              </a:gs>
            </a:gsLst>
            <a:lin ang="0"/>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eaLnBrk="1" hangingPunct="1">
              <a:spcBef>
                <a:spcPct val="0"/>
              </a:spcBef>
              <a:buFontTx/>
              <a:buNone/>
            </a:pPr>
            <a:endParaRPr lang="ja-JP" altLang="ja-JP" sz="1800"/>
          </a:p>
        </p:txBody>
      </p:sp>
      <p:sp>
        <p:nvSpPr>
          <p:cNvPr id="7" name="テキスト ボックス 6"/>
          <p:cNvSpPr txBox="1"/>
          <p:nvPr/>
        </p:nvSpPr>
        <p:spPr>
          <a:xfrm>
            <a:off x="1250456" y="2661239"/>
            <a:ext cx="7020000" cy="1008000"/>
          </a:xfrm>
          <a:prstGeom prst="rect">
            <a:avLst/>
          </a:prstGeom>
          <a:noFill/>
          <a:ln w="28575">
            <a:solidFill>
              <a:srgbClr val="FF0000"/>
            </a:solidFill>
          </a:ln>
        </p:spPr>
        <p:txBody>
          <a:bodyPr wrap="square" rtlCol="0" anchor="ctr">
            <a:spAutoFit/>
          </a:bodyPr>
          <a:lstStyle/>
          <a:p>
            <a:r>
              <a:rPr kumimoji="1" lang="ja-JP" altLang="en-US" sz="3200" b="1" dirty="0"/>
              <a:t>協働</a:t>
            </a:r>
            <a:r>
              <a:rPr kumimoji="1" lang="ja-JP" altLang="en-US" sz="2400" b="1" dirty="0"/>
              <a:t>＝一緒に汗をかくスポーツをすることではなく，ちょっとした苦労を一緒に分かち合うこと。</a:t>
            </a:r>
          </a:p>
        </p:txBody>
      </p:sp>
      <p:sp>
        <p:nvSpPr>
          <p:cNvPr id="6" name="コンテンツ プレースホルダー 2"/>
          <p:cNvSpPr txBox="1">
            <a:spLocks/>
          </p:cNvSpPr>
          <p:nvPr/>
        </p:nvSpPr>
        <p:spPr bwMode="auto">
          <a:xfrm>
            <a:off x="526618" y="3964624"/>
            <a:ext cx="8229600" cy="1166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pPr marL="0" indent="0">
              <a:buFontTx/>
              <a:buNone/>
            </a:pPr>
            <a:r>
              <a:rPr lang="ja-JP" altLang="en-US" kern="0" dirty="0"/>
              <a:t>⑫学習成果を活用する機会や，次の</a:t>
            </a:r>
            <a:r>
              <a:rPr lang="ja-JP" altLang="en-US" kern="0" dirty="0" smtClean="0"/>
              <a:t>活動</a:t>
            </a:r>
            <a:r>
              <a:rPr lang="ja-JP" altLang="en-US" kern="0" dirty="0"/>
              <a:t>へ</a:t>
            </a:r>
            <a:r>
              <a:rPr lang="ja-JP" altLang="en-US" kern="0" dirty="0" smtClean="0"/>
              <a:t>と</a:t>
            </a:r>
            <a:r>
              <a:rPr lang="en-US" altLang="ja-JP" kern="0" dirty="0" smtClean="0"/>
              <a:t/>
            </a:r>
            <a:br>
              <a:rPr lang="en-US" altLang="ja-JP" kern="0" dirty="0" smtClean="0"/>
            </a:br>
            <a:r>
              <a:rPr lang="ja-JP" altLang="en-US" kern="0" dirty="0" smtClean="0"/>
              <a:t>　 つなげる</a:t>
            </a:r>
            <a:r>
              <a:rPr lang="ja-JP" altLang="en-US" kern="0" dirty="0"/>
              <a:t>工夫がされているか？</a:t>
            </a:r>
            <a:endParaRPr lang="en-US" altLang="ja-JP" kern="0" dirty="0"/>
          </a:p>
        </p:txBody>
      </p:sp>
      <p:sp>
        <p:nvSpPr>
          <p:cNvPr id="8" name="テキスト ボックス 7"/>
          <p:cNvSpPr txBox="1"/>
          <p:nvPr/>
        </p:nvSpPr>
        <p:spPr>
          <a:xfrm>
            <a:off x="1250456" y="5930036"/>
            <a:ext cx="7020000" cy="523220"/>
          </a:xfrm>
          <a:prstGeom prst="rect">
            <a:avLst/>
          </a:prstGeom>
          <a:noFill/>
          <a:ln w="28575">
            <a:solidFill>
              <a:srgbClr val="FF0000"/>
            </a:solidFill>
          </a:ln>
        </p:spPr>
        <p:txBody>
          <a:bodyPr wrap="square" rtlCol="0" anchor="ctr">
            <a:spAutoFit/>
          </a:bodyPr>
          <a:lstStyle/>
          <a:p>
            <a:pPr algn="ctr"/>
            <a:r>
              <a:rPr kumimoji="1" lang="ja-JP" altLang="en-US" sz="2800" b="1" dirty="0"/>
              <a:t>次の活動へつなげる＝学習者が講師へ</a:t>
            </a:r>
          </a:p>
        </p:txBody>
      </p:sp>
      <p:sp>
        <p:nvSpPr>
          <p:cNvPr id="9" name="Rectangle 3"/>
          <p:cNvSpPr>
            <a:spLocks noGrp="1" noChangeArrowheads="1"/>
          </p:cNvSpPr>
          <p:nvPr>
            <p:ph type="title"/>
          </p:nvPr>
        </p:nvSpPr>
        <p:spPr>
          <a:xfrm>
            <a:off x="457200" y="44624"/>
            <a:ext cx="8229600" cy="940966"/>
          </a:xfrm>
        </p:spPr>
        <p:txBody>
          <a:bodyPr/>
          <a:lstStyle/>
          <a:p>
            <a:pPr algn="l" eaLnBrk="1" hangingPunct="1">
              <a:buFontTx/>
              <a:buNone/>
            </a:pPr>
            <a:r>
              <a:rPr lang="ja-JP" altLang="en-US" sz="3200" dirty="0">
                <a:solidFill>
                  <a:srgbClr val="0000FF"/>
                </a:solidFill>
              </a:rPr>
              <a:t>点検シート　</a:t>
            </a:r>
            <a:r>
              <a:rPr lang="en-US" altLang="ja-JP" sz="3200" dirty="0"/>
              <a:t> </a:t>
            </a:r>
            <a:r>
              <a:rPr lang="en-US" altLang="ja-JP" sz="3200" dirty="0">
                <a:solidFill>
                  <a:srgbClr val="FF3399"/>
                </a:solidFill>
              </a:rPr>
              <a:t>【</a:t>
            </a:r>
            <a:r>
              <a:rPr lang="ja-JP" altLang="en-US" sz="3200" dirty="0">
                <a:solidFill>
                  <a:srgbClr val="FF3399"/>
                </a:solidFill>
              </a:rPr>
              <a:t>学習成果の評価・活用</a:t>
            </a:r>
            <a:r>
              <a:rPr lang="en-US" altLang="ja-JP" sz="3200" dirty="0">
                <a:solidFill>
                  <a:srgbClr val="FF3399"/>
                </a:solidFill>
              </a:rPr>
              <a:t>】</a:t>
            </a:r>
            <a:endParaRPr lang="ja-JP" altLang="en-US" sz="3200" dirty="0">
              <a:solidFill>
                <a:srgbClr val="FF3399"/>
              </a:solidFill>
            </a:endParaRPr>
          </a:p>
        </p:txBody>
      </p:sp>
      <p:pic>
        <p:nvPicPr>
          <p:cNvPr id="1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9239" t="10670" r="22470" b="70418"/>
          <a:stretch/>
        </p:blipFill>
        <p:spPr bwMode="auto">
          <a:xfrm rot="20859572">
            <a:off x="857504" y="5356191"/>
            <a:ext cx="1299909" cy="42052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9239" t="10670" r="22470" b="70418"/>
          <a:stretch/>
        </p:blipFill>
        <p:spPr bwMode="auto">
          <a:xfrm rot="20859572">
            <a:off x="749183" y="2226357"/>
            <a:ext cx="1299909" cy="420520"/>
          </a:xfrm>
          <a:prstGeom prst="roundRect">
            <a:avLst>
              <a:gd name="adj" fmla="val 0"/>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録音されたサウンド">
            <a:hlinkClick r:id="" action="ppaction://media"/>
            <a:extLst>
              <a:ext uri="{FF2B5EF4-FFF2-40B4-BE49-F238E27FC236}">
                <a16:creationId xmlns:a16="http://schemas.microsoft.com/office/drawing/2014/main" xmlns="" id="{99A74B1A-41F7-43E6-86ED-C8D665A8C8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105452" y="1986865"/>
            <a:ext cx="487363" cy="487363"/>
          </a:xfrm>
          <a:prstGeom prst="rect">
            <a:avLst/>
          </a:prstGeom>
        </p:spPr>
      </p:pic>
      <p:pic>
        <p:nvPicPr>
          <p:cNvPr id="17" name="録音されたサウンド">
            <a:hlinkClick r:id="" action="ppaction://media"/>
            <a:extLst>
              <a:ext uri="{FF2B5EF4-FFF2-40B4-BE49-F238E27FC236}">
                <a16:creationId xmlns:a16="http://schemas.microsoft.com/office/drawing/2014/main" xmlns="" id="{EFD6E9D4-570E-4D15-9E16-C80AA87843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105452" y="5209580"/>
            <a:ext cx="487363" cy="487363"/>
          </a:xfrm>
          <a:prstGeom prst="rect">
            <a:avLst/>
          </a:prstGeom>
        </p:spPr>
      </p:pic>
    </p:spTree>
    <p:extLst>
      <p:ext uri="{BB962C8B-B14F-4D97-AF65-F5344CB8AC3E}">
        <p14:creationId xmlns:p14="http://schemas.microsoft.com/office/powerpoint/2010/main" val="359082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953"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2022"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audio>
              <p:cMediaNode vol="80000">
                <p:cTn id="12"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ja-JP" altLang="en-US" sz="2800"/>
              <a:t>参考資料</a:t>
            </a:r>
          </a:p>
        </p:txBody>
      </p:sp>
      <p:sp>
        <p:nvSpPr>
          <p:cNvPr id="8195" name="Rectangle 3"/>
          <p:cNvSpPr>
            <a:spLocks noGrp="1" noChangeArrowheads="1"/>
          </p:cNvSpPr>
          <p:nvPr>
            <p:ph type="body" idx="1"/>
          </p:nvPr>
        </p:nvSpPr>
        <p:spPr>
          <a:xfrm>
            <a:off x="611188" y="1412875"/>
            <a:ext cx="8064500" cy="4692650"/>
          </a:xfrm>
        </p:spPr>
        <p:txBody>
          <a:bodyPr/>
          <a:lstStyle/>
          <a:p>
            <a:pPr eaLnBrk="1" hangingPunct="1">
              <a:lnSpc>
                <a:spcPct val="90000"/>
              </a:lnSpc>
              <a:buFontTx/>
              <a:buNone/>
            </a:pPr>
            <a:r>
              <a:rPr lang="ja-JP" altLang="en-US" sz="2000" dirty="0"/>
              <a:t>平成</a:t>
            </a:r>
            <a:r>
              <a:rPr lang="en-US" altLang="ja-JP" sz="2000" dirty="0"/>
              <a:t>22</a:t>
            </a:r>
            <a:r>
              <a:rPr lang="ja-JP" altLang="en-US" sz="2000" dirty="0"/>
              <a:t>・</a:t>
            </a:r>
            <a:r>
              <a:rPr lang="en-US" altLang="ja-JP" sz="2000" dirty="0"/>
              <a:t>23</a:t>
            </a:r>
            <a:r>
              <a:rPr lang="ja-JP" altLang="en-US" sz="2000" dirty="0"/>
              <a:t>年度生涯学習振興・社会教育関係職員等研修初級研修資料</a:t>
            </a:r>
          </a:p>
          <a:p>
            <a:pPr eaLnBrk="1" hangingPunct="1">
              <a:lnSpc>
                <a:spcPct val="90000"/>
              </a:lnSpc>
              <a:buFontTx/>
              <a:buNone/>
            </a:pPr>
            <a:r>
              <a:rPr lang="ja-JP" altLang="en-US" sz="2000" dirty="0"/>
              <a:t>（広島修道大学教授　山川肖美，広島経済大学准教授　志々田まなみ）</a:t>
            </a:r>
          </a:p>
          <a:p>
            <a:pPr eaLnBrk="1" hangingPunct="1">
              <a:lnSpc>
                <a:spcPct val="90000"/>
              </a:lnSpc>
              <a:buFontTx/>
              <a:buNone/>
            </a:pPr>
            <a:endParaRPr lang="ja-JP" altLang="en-US" sz="2000" dirty="0"/>
          </a:p>
          <a:p>
            <a:pPr eaLnBrk="1" hangingPunct="1">
              <a:lnSpc>
                <a:spcPct val="90000"/>
              </a:lnSpc>
              <a:buFontTx/>
              <a:buNone/>
            </a:pPr>
            <a:endParaRPr lang="ja-JP" altLang="en-US" sz="2000" dirty="0"/>
          </a:p>
          <a:p>
            <a:pPr eaLnBrk="1" hangingPunct="1">
              <a:lnSpc>
                <a:spcPct val="90000"/>
              </a:lnSpc>
              <a:buFontTx/>
              <a:buNone/>
            </a:pPr>
            <a:r>
              <a:rPr lang="ja-JP" altLang="en-US" sz="2000" dirty="0"/>
              <a:t>「生涯学習支援のための参加型学習のすすめ方」</a:t>
            </a:r>
          </a:p>
          <a:p>
            <a:pPr eaLnBrk="1" hangingPunct="1">
              <a:lnSpc>
                <a:spcPct val="90000"/>
              </a:lnSpc>
              <a:buFontTx/>
              <a:buNone/>
            </a:pPr>
            <a:r>
              <a:rPr lang="ja-JP" altLang="en-US" sz="2000" dirty="0"/>
              <a:t>廣瀬隆人・澤田実・林義樹・小野美津子著</a:t>
            </a:r>
          </a:p>
          <a:p>
            <a:pPr eaLnBrk="1" hangingPunct="1">
              <a:lnSpc>
                <a:spcPct val="90000"/>
              </a:lnSpc>
              <a:buFontTx/>
              <a:buNone/>
            </a:pPr>
            <a:endParaRPr lang="ja-JP" altLang="en-US" sz="2000" dirty="0"/>
          </a:p>
          <a:p>
            <a:pPr eaLnBrk="1" hangingPunct="1">
              <a:lnSpc>
                <a:spcPct val="90000"/>
              </a:lnSpc>
              <a:buFontTx/>
              <a:buNone/>
            </a:pPr>
            <a:endParaRPr lang="ja-JP" altLang="en-US" sz="2000" dirty="0"/>
          </a:p>
          <a:p>
            <a:pPr eaLnBrk="1" hangingPunct="1">
              <a:lnSpc>
                <a:spcPct val="90000"/>
              </a:lnSpc>
              <a:buFontTx/>
              <a:buNone/>
            </a:pPr>
            <a:r>
              <a:rPr lang="ja-JP" altLang="en-US" sz="2000" dirty="0"/>
              <a:t>広島県立生涯学習センターホームページ「研修情報事業・学習プログラム</a:t>
            </a:r>
          </a:p>
          <a:p>
            <a:pPr eaLnBrk="1" hangingPunct="1">
              <a:lnSpc>
                <a:spcPct val="90000"/>
              </a:lnSpc>
              <a:buFontTx/>
              <a:buNone/>
            </a:pPr>
            <a:r>
              <a:rPr lang="ja-JP" altLang="en-US" sz="2000" dirty="0"/>
              <a:t>の作り方」</a:t>
            </a:r>
          </a:p>
          <a:p>
            <a:pPr eaLnBrk="1" hangingPunct="1">
              <a:lnSpc>
                <a:spcPct val="90000"/>
              </a:lnSpc>
              <a:buFontTx/>
              <a:buNone/>
            </a:pPr>
            <a:endParaRPr lang="ja-JP" altLang="en-US" sz="2000" dirty="0"/>
          </a:p>
          <a:p>
            <a:pPr eaLnBrk="1" hangingPunct="1">
              <a:lnSpc>
                <a:spcPct val="90000"/>
              </a:lnSpc>
              <a:buFontTx/>
              <a:buNone/>
            </a:pPr>
            <a:r>
              <a:rPr lang="ja-JP" altLang="en-US" sz="2000" dirty="0"/>
              <a:t>平成</a:t>
            </a:r>
            <a:r>
              <a:rPr lang="en-US" altLang="ja-JP" sz="2000" dirty="0"/>
              <a:t>29</a:t>
            </a:r>
            <a:r>
              <a:rPr lang="ja-JP" altLang="en-US" sz="2000" dirty="0"/>
              <a:t>年度生涯学習振興・社会教育関係職員等研修「学習プログラム</a:t>
            </a:r>
            <a:br>
              <a:rPr lang="ja-JP" altLang="en-US" sz="2000" dirty="0"/>
            </a:br>
            <a:r>
              <a:rPr lang="ja-JP" altLang="en-US" sz="2000" dirty="0"/>
              <a:t>研修」講評　（下関市立大学准教授　天野かおり）</a:t>
            </a:r>
          </a:p>
          <a:p>
            <a:pPr eaLnBrk="1" hangingPunct="1">
              <a:lnSpc>
                <a:spcPct val="90000"/>
              </a:lnSpc>
              <a:buFontTx/>
              <a:buNone/>
            </a:pPr>
            <a:endParaRPr lang="ja-JP" altLang="en-US" sz="2000" dirty="0"/>
          </a:p>
          <a:p>
            <a:pPr eaLnBrk="1" hangingPunct="1">
              <a:lnSpc>
                <a:spcPct val="90000"/>
              </a:lnSpc>
              <a:buFontTx/>
              <a:buNone/>
            </a:pPr>
            <a:endParaRPr lang="en-US" altLang="ja-JP" sz="2400" dirty="0"/>
          </a:p>
        </p:txBody>
      </p:sp>
    </p:spTree>
    <p:extLst>
      <p:ext uri="{BB962C8B-B14F-4D97-AF65-F5344CB8AC3E}">
        <p14:creationId xmlns:p14="http://schemas.microsoft.com/office/powerpoint/2010/main" val="3261041515"/>
      </p:ext>
    </p:extLst>
  </p:cSld>
  <p:clrMapOvr>
    <a:masterClrMapping/>
  </p:clrMapOvr>
  <mc:AlternateContent xmlns:mc="http://schemas.openxmlformats.org/markup-compatibility/2006" xmlns:p14="http://schemas.microsoft.com/office/powerpoint/2010/main">
    <mc:Choice Requires="p14">
      <p:transition spd="slow" p14:dur="2500" advClick="0" advTm="0"/>
    </mc:Choice>
    <mc:Fallback xmlns="">
      <p:transition spd="slow" advClick="0" advTm="0"/>
    </mc:Fallback>
  </mc:AlternateContent>
  <p:timing>
    <p:tnLst>
      <p:par>
        <p:cTn id="1" dur="indefinite" restart="never" nodeType="tmRoot"/>
      </p:par>
    </p:tnLst>
  </p:timing>
</p:sld>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ja-JP" altLang="en-US" sz="1800" b="0"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11760</TotalTime>
  <Words>1509</Words>
  <Application>Microsoft Office PowerPoint</Application>
  <PresentationFormat>画面に合わせる (4:3)</PresentationFormat>
  <Paragraphs>340</Paragraphs>
  <Slides>9</Slides>
  <Notes>9</Notes>
  <HiddenSlides>0</HiddenSlides>
  <MMClips>10</MMClips>
  <ScaleCrop>false</ScaleCrop>
  <HeadingPairs>
    <vt:vector size="4" baseType="variant">
      <vt:variant>
        <vt:lpstr>テーマ</vt:lpstr>
      </vt:variant>
      <vt:variant>
        <vt:i4>1</vt:i4>
      </vt:variant>
      <vt:variant>
        <vt:lpstr>スライド タイトル</vt:lpstr>
      </vt:variant>
      <vt:variant>
        <vt:i4>9</vt:i4>
      </vt:variant>
    </vt:vector>
  </HeadingPairs>
  <TitlesOfParts>
    <vt:vector size="10" baseType="lpstr">
      <vt:lpstr>標準デザイン</vt:lpstr>
      <vt:lpstr>PowerPoint プレゼンテーション</vt:lpstr>
      <vt:lpstr>PowerPoint プレゼンテーション</vt:lpstr>
      <vt:lpstr>点検シート</vt:lpstr>
      <vt:lpstr>点検シート　 【学習活動の計画】</vt:lpstr>
      <vt:lpstr>PowerPoint プレゼンテーション</vt:lpstr>
      <vt:lpstr>点検シート　 【学習活動の計画】</vt:lpstr>
      <vt:lpstr>点検シート　 【学習成果の評価・活用】</vt:lpstr>
      <vt:lpstr>点検シート　 【学習成果の評価・活用】</vt:lpstr>
      <vt:lpstr>参考資料</vt:lpstr>
    </vt:vector>
  </TitlesOfParts>
  <Company>広島県</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学習プログラム開発の実際</dc:title>
  <dc:creator>広島県</dc:creator>
  <cp:lastModifiedBy>広島県</cp:lastModifiedBy>
  <cp:revision>413</cp:revision>
  <cp:lastPrinted>2018-07-05T03:46:30Z</cp:lastPrinted>
  <dcterms:created xsi:type="dcterms:W3CDTF">2009-10-19T02:11:22Z</dcterms:created>
  <dcterms:modified xsi:type="dcterms:W3CDTF">2018-07-05T03:47:16Z</dcterms:modified>
</cp:coreProperties>
</file>