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2" r:id="rId5"/>
    <p:sldId id="293" r:id="rId6"/>
    <p:sldId id="284" r:id="rId7"/>
    <p:sldId id="295" r:id="rId8"/>
    <p:sldId id="299" r:id="rId9"/>
    <p:sldId id="298" r:id="rId10"/>
    <p:sldId id="277"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91" autoAdjust="0"/>
  </p:normalViewPr>
  <p:slideViewPr>
    <p:cSldViewPr>
      <p:cViewPr>
        <p:scale>
          <a:sx n="75" d="100"/>
          <a:sy n="75" d="100"/>
        </p:scale>
        <p:origin x="-1830" y="-3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474" y="-12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199" cy="497047"/>
          </a:xfrm>
          <a:prstGeom prst="rect">
            <a:avLst/>
          </a:prstGeom>
        </p:spPr>
        <p:txBody>
          <a:bodyPr vert="horz" lIns="92162" tIns="46081" rIns="92162" bIns="46081"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398" y="1"/>
            <a:ext cx="2949199" cy="497047"/>
          </a:xfrm>
          <a:prstGeom prst="rect">
            <a:avLst/>
          </a:prstGeom>
        </p:spPr>
        <p:txBody>
          <a:bodyPr vert="horz" lIns="92162" tIns="46081" rIns="92162" bIns="46081" rtlCol="0"/>
          <a:lstStyle>
            <a:lvl1pPr algn="r">
              <a:defRPr sz="1200"/>
            </a:lvl1pPr>
          </a:lstStyle>
          <a:p>
            <a:fld id="{273A2F90-3F06-4179-8D13-5FCBD4D31826}" type="datetimeFigureOut">
              <a:rPr kumimoji="1" lang="ja-JP" altLang="en-US" smtClean="0"/>
              <a:t>2017/9/14</a:t>
            </a:fld>
            <a:endParaRPr kumimoji="1" lang="ja-JP" altLang="en-US" dirty="0"/>
          </a:p>
        </p:txBody>
      </p:sp>
      <p:sp>
        <p:nvSpPr>
          <p:cNvPr id="4" name="フッター プレースホルダー 3"/>
          <p:cNvSpPr>
            <a:spLocks noGrp="1"/>
          </p:cNvSpPr>
          <p:nvPr>
            <p:ph type="ftr" sz="quarter" idx="2"/>
          </p:nvPr>
        </p:nvSpPr>
        <p:spPr>
          <a:xfrm>
            <a:off x="0" y="9440693"/>
            <a:ext cx="2949199" cy="497046"/>
          </a:xfrm>
          <a:prstGeom prst="rect">
            <a:avLst/>
          </a:prstGeom>
        </p:spPr>
        <p:txBody>
          <a:bodyPr vert="horz" lIns="92162" tIns="46081" rIns="92162" bIns="46081"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398" y="9440693"/>
            <a:ext cx="2949199" cy="497046"/>
          </a:xfrm>
          <a:prstGeom prst="rect">
            <a:avLst/>
          </a:prstGeom>
        </p:spPr>
        <p:txBody>
          <a:bodyPr vert="horz" lIns="92162" tIns="46081" rIns="92162" bIns="46081" rtlCol="0" anchor="b"/>
          <a:lstStyle>
            <a:lvl1pPr algn="r">
              <a:defRPr sz="1200"/>
            </a:lvl1pPr>
          </a:lstStyle>
          <a:p>
            <a:fld id="{B3B160D5-F37E-40E3-9F70-B38525876C58}" type="slidenum">
              <a:rPr kumimoji="1" lang="ja-JP" altLang="en-US" smtClean="0"/>
              <a:t>‹#›</a:t>
            </a:fld>
            <a:endParaRPr kumimoji="1" lang="ja-JP" altLang="en-US" dirty="0"/>
          </a:p>
        </p:txBody>
      </p:sp>
    </p:spTree>
    <p:extLst>
      <p:ext uri="{BB962C8B-B14F-4D97-AF65-F5344CB8AC3E}">
        <p14:creationId xmlns:p14="http://schemas.microsoft.com/office/powerpoint/2010/main" val="3920633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199" cy="497047"/>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98" y="1"/>
            <a:ext cx="2949199" cy="497047"/>
          </a:xfrm>
          <a:prstGeom prst="rect">
            <a:avLst/>
          </a:prstGeom>
        </p:spPr>
        <p:txBody>
          <a:bodyPr vert="horz" lIns="92162" tIns="46081" rIns="92162" bIns="46081" rtlCol="0"/>
          <a:lstStyle>
            <a:lvl1pPr algn="r">
              <a:defRPr sz="1200"/>
            </a:lvl1pPr>
          </a:lstStyle>
          <a:p>
            <a:fld id="{DF2169BD-86BE-44E1-9D11-5256A80DA147}" type="datetimeFigureOut">
              <a:rPr kumimoji="1" lang="ja-JP" altLang="en-US" smtClean="0"/>
              <a:t>2017/9/14</a:t>
            </a:fld>
            <a:endParaRPr kumimoji="1" lang="ja-JP" altLang="en-US"/>
          </a:p>
        </p:txBody>
      </p:sp>
      <p:sp>
        <p:nvSpPr>
          <p:cNvPr id="5" name="ノート プレースホルダー 4"/>
          <p:cNvSpPr>
            <a:spLocks noGrp="1"/>
          </p:cNvSpPr>
          <p:nvPr>
            <p:ph type="body" sz="quarter" idx="3"/>
          </p:nvPr>
        </p:nvSpPr>
        <p:spPr>
          <a:xfrm>
            <a:off x="681202" y="4721146"/>
            <a:ext cx="5444797" cy="4473422"/>
          </a:xfrm>
          <a:prstGeom prst="rect">
            <a:avLst/>
          </a:prstGeom>
        </p:spPr>
        <p:txBody>
          <a:bodyPr vert="horz" lIns="92162" tIns="46081" rIns="92162" bIns="460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93"/>
            <a:ext cx="2949199" cy="497046"/>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98" y="9440693"/>
            <a:ext cx="2949199" cy="497046"/>
          </a:xfrm>
          <a:prstGeom prst="rect">
            <a:avLst/>
          </a:prstGeom>
        </p:spPr>
        <p:txBody>
          <a:bodyPr vert="horz" lIns="92162" tIns="46081" rIns="92162" bIns="46081" rtlCol="0" anchor="b"/>
          <a:lstStyle>
            <a:lvl1pPr algn="r">
              <a:defRPr sz="1200"/>
            </a:lvl1pPr>
          </a:lstStyle>
          <a:p>
            <a:fld id="{E332A5DA-9CF1-4958-927A-151DF917191F}" type="slidenum">
              <a:rPr kumimoji="1" lang="ja-JP" altLang="en-US" smtClean="0"/>
              <a:t>‹#›</a:t>
            </a:fld>
            <a:endParaRPr kumimoji="1" lang="ja-JP" altLang="en-US"/>
          </a:p>
        </p:txBody>
      </p:sp>
    </p:spTree>
    <p:extLst>
      <p:ext uri="{BB962C8B-B14F-4D97-AF65-F5344CB8AC3E}">
        <p14:creationId xmlns:p14="http://schemas.microsoft.com/office/powerpoint/2010/main" val="3348062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72050" cy="3729037"/>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32A5DA-9CF1-4958-927A-151DF917191F}" type="slidenum">
              <a:rPr kumimoji="1" lang="ja-JP" altLang="en-US" smtClean="0"/>
              <a:t>2</a:t>
            </a:fld>
            <a:endParaRPr kumimoji="1" lang="ja-JP" altLang="en-US"/>
          </a:p>
        </p:txBody>
      </p:sp>
    </p:spTree>
    <p:extLst>
      <p:ext uri="{BB962C8B-B14F-4D97-AF65-F5344CB8AC3E}">
        <p14:creationId xmlns:p14="http://schemas.microsoft.com/office/powerpoint/2010/main" val="258248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86BFE3F-61A6-45E0-B040-D5140E92717D}" type="datetime1">
              <a:rPr kumimoji="1" lang="ja-JP" altLang="en-US" smtClean="0"/>
              <a:t>2017/9/14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114288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90E7959-6CD4-47C2-B887-4F13220F9602}" type="datetime1">
              <a:rPr kumimoji="1" lang="ja-JP" altLang="en-US" smtClean="0"/>
              <a:t>2017/9/14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404446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9CB9E6-99F0-4AF2-A165-CB10AE2C9165}" type="datetime1">
              <a:rPr kumimoji="1" lang="ja-JP" altLang="en-US" smtClean="0"/>
              <a:t>2017/9/14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341063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8461FF-8FF5-4740-81DA-A0461E3EE173}" type="datetime1">
              <a:rPr kumimoji="1" lang="ja-JP" altLang="en-US" smtClean="0"/>
              <a:t>2017/9/14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362509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810840-D76C-498C-99EE-974A48D92413}" type="datetime1">
              <a:rPr kumimoji="1" lang="ja-JP" altLang="en-US" smtClean="0"/>
              <a:t>2017/9/14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42970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CE532D-65F8-4991-B872-617A53F374BF}" type="datetime1">
              <a:rPr kumimoji="1" lang="ja-JP" altLang="en-US" smtClean="0"/>
              <a:t>2017/9/14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3331838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D74610B-9405-47C0-A5F7-5FE0911BBBB8}" type="datetime1">
              <a:rPr kumimoji="1" lang="ja-JP" altLang="en-US" smtClean="0"/>
              <a:t>2017/9/14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21222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51A6EE-E560-475E-B004-423B9D4B41C8}" type="datetime1">
              <a:rPr kumimoji="1" lang="ja-JP" altLang="en-US" smtClean="0"/>
              <a:t>2017/9/14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275254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461D7F-0A54-400B-81AB-4253C31D7FD8}" type="datetime1">
              <a:rPr kumimoji="1" lang="ja-JP" altLang="en-US" smtClean="0"/>
              <a:t>2017/9/14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377483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5CDD30-701B-4B92-B402-CC151C9E4F77}" type="datetime1">
              <a:rPr kumimoji="1" lang="ja-JP" altLang="en-US" smtClean="0"/>
              <a:t>2017/9/14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397916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ADF64A-1291-4A4B-858B-2AE63ADA01DB}" type="datetime1">
              <a:rPr kumimoji="1" lang="ja-JP" altLang="en-US" smtClean="0"/>
              <a:t>2017/9/14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236857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854E7-5165-4EB1-9017-F0FDC1A19DBD}" type="datetime1">
              <a:rPr kumimoji="1" lang="ja-JP" altLang="en-US" smtClean="0"/>
              <a:t>2017/9/14</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BBBCF-5DA1-48F8-8442-CEB0C770A312}" type="slidenum">
              <a:rPr kumimoji="1" lang="ja-JP" altLang="en-US" smtClean="0"/>
              <a:t>‹#›</a:t>
            </a:fld>
            <a:endParaRPr kumimoji="1" lang="ja-JP" altLang="en-US" dirty="0"/>
          </a:p>
        </p:txBody>
      </p:sp>
    </p:spTree>
    <p:extLst>
      <p:ext uri="{BB962C8B-B14F-4D97-AF65-F5344CB8AC3E}">
        <p14:creationId xmlns:p14="http://schemas.microsoft.com/office/powerpoint/2010/main" val="2908364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348880"/>
            <a:ext cx="8496944" cy="1152127"/>
          </a:xfrm>
        </p:spPr>
        <p:txBody>
          <a:bodyPr>
            <a:noAutofit/>
          </a:bodyPr>
          <a:lstStyle/>
          <a:p>
            <a:pPr algn="l"/>
            <a:r>
              <a:rPr lang="ja-JP" altLang="en-US" sz="3600" dirty="0" smtClean="0"/>
              <a:t>広島県肝疾患患者フォローアップシステム</a:t>
            </a:r>
            <a:r>
              <a:rPr lang="en-US" altLang="ja-JP" sz="3600" dirty="0" smtClean="0"/>
              <a:t/>
            </a:r>
            <a:br>
              <a:rPr lang="en-US" altLang="ja-JP" sz="3600" dirty="0" smtClean="0"/>
            </a:br>
            <a:r>
              <a:rPr lang="ja-JP" altLang="en-US" sz="3600" dirty="0" smtClean="0"/>
              <a:t>事業実施要領改正案について</a:t>
            </a:r>
            <a:endParaRPr kumimoji="1" lang="ja-JP" altLang="en-US" sz="3600" dirty="0"/>
          </a:p>
        </p:txBody>
      </p:sp>
      <p:sp>
        <p:nvSpPr>
          <p:cNvPr id="3" name="サブタイトル 2"/>
          <p:cNvSpPr>
            <a:spLocks noGrp="1"/>
          </p:cNvSpPr>
          <p:nvPr>
            <p:ph type="subTitle" idx="1"/>
          </p:nvPr>
        </p:nvSpPr>
        <p:spPr>
          <a:xfrm>
            <a:off x="1504326" y="4437112"/>
            <a:ext cx="6524058" cy="1008112"/>
          </a:xfrm>
        </p:spPr>
        <p:txBody>
          <a:bodyPr>
            <a:normAutofit/>
          </a:bodyPr>
          <a:lstStyle/>
          <a:p>
            <a:r>
              <a:rPr kumimoji="1" lang="ja-JP" altLang="en-US" dirty="0" smtClean="0"/>
              <a:t>　</a:t>
            </a:r>
            <a:r>
              <a:rPr lang="ja-JP" altLang="en-US" dirty="0" smtClean="0"/>
              <a:t>広島県健康福祉局</a:t>
            </a:r>
            <a:r>
              <a:rPr lang="ja-JP" altLang="en-US" dirty="0"/>
              <a:t>薬務課</a:t>
            </a:r>
            <a:endParaRPr kumimoji="1" lang="ja-JP" altLang="en-US" dirty="0"/>
          </a:p>
        </p:txBody>
      </p:sp>
      <p:sp>
        <p:nvSpPr>
          <p:cNvPr id="7" name="テキスト ボックス 6"/>
          <p:cNvSpPr txBox="1"/>
          <p:nvPr/>
        </p:nvSpPr>
        <p:spPr>
          <a:xfrm>
            <a:off x="7205118" y="673131"/>
            <a:ext cx="1255314" cy="461665"/>
          </a:xfrm>
          <a:prstGeom prst="rect">
            <a:avLst/>
          </a:prstGeom>
          <a:noFill/>
          <a:ln>
            <a:solidFill>
              <a:schemeClr val="tx1"/>
            </a:solidFill>
          </a:ln>
        </p:spPr>
        <p:txBody>
          <a:bodyPr wrap="square" rtlCol="0">
            <a:spAutoFit/>
          </a:bodyPr>
          <a:lstStyle/>
          <a:p>
            <a:r>
              <a:rPr kumimoji="1" lang="ja-JP" altLang="en-US" sz="2400" dirty="0" smtClean="0">
                <a:latin typeface="ＭＳ ゴシック" panose="020B0609070205080204" pitchFamily="49" charset="-128"/>
                <a:ea typeface="ＭＳ ゴシック" panose="020B0609070205080204" pitchFamily="49" charset="-128"/>
              </a:rPr>
              <a:t>資料</a:t>
            </a:r>
            <a:r>
              <a:rPr kumimoji="1" lang="en-US" altLang="ja-JP" sz="2400" dirty="0" smtClean="0">
                <a:latin typeface="ＭＳ ゴシック" panose="020B0609070205080204" pitchFamily="49" charset="-128"/>
                <a:ea typeface="ＭＳ ゴシック" panose="020B0609070205080204" pitchFamily="49" charset="-128"/>
              </a:rPr>
              <a:t>3-1 </a:t>
            </a:r>
          </a:p>
        </p:txBody>
      </p:sp>
    </p:spTree>
    <p:extLst>
      <p:ext uri="{BB962C8B-B14F-4D97-AF65-F5344CB8AC3E}">
        <p14:creationId xmlns:p14="http://schemas.microsoft.com/office/powerpoint/2010/main" val="2275165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523220"/>
          </a:xfrm>
          <a:prstGeom prst="rect">
            <a:avLst/>
          </a:prstGeom>
          <a:solidFill>
            <a:schemeClr val="tx2">
              <a:lumMod val="50000"/>
            </a:schemeClr>
          </a:solidFill>
        </p:spPr>
        <p:txBody>
          <a:bodyPr wrap="square" rtlCol="0">
            <a:spAutoFit/>
          </a:bodyPr>
          <a:lstStyle/>
          <a:p>
            <a:pPr algn="ctr"/>
            <a:r>
              <a:rPr lang="ja-JP" altLang="en-US" sz="2800" dirty="0" smtClean="0">
                <a:solidFill>
                  <a:schemeClr val="bg1"/>
                </a:solidFill>
              </a:rPr>
              <a:t>今後のスケジュール（案）</a:t>
            </a:r>
            <a:endParaRPr kumimoji="1" lang="ja-JP" altLang="en-US" sz="2800" dirty="0">
              <a:solidFill>
                <a:schemeClr val="bg1"/>
              </a:solidFill>
            </a:endParaRPr>
          </a:p>
        </p:txBody>
      </p:sp>
      <p:sp>
        <p:nvSpPr>
          <p:cNvPr id="3" name="テキスト ボックス 2"/>
          <p:cNvSpPr txBox="1"/>
          <p:nvPr/>
        </p:nvSpPr>
        <p:spPr>
          <a:xfrm>
            <a:off x="95914" y="764704"/>
            <a:ext cx="9000492"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solidFill>
                  <a:prstClr val="black"/>
                </a:solidFill>
                <a:latin typeface="+mn-ea"/>
              </a:rPr>
              <a:t>平成</a:t>
            </a:r>
            <a:r>
              <a:rPr lang="en-US" altLang="ja-JP" sz="2400" dirty="0" smtClean="0">
                <a:solidFill>
                  <a:prstClr val="black"/>
                </a:solidFill>
                <a:latin typeface="+mn-ea"/>
              </a:rPr>
              <a:t>29</a:t>
            </a:r>
            <a:r>
              <a:rPr lang="ja-JP" altLang="en-US" sz="2400" dirty="0" smtClean="0">
                <a:solidFill>
                  <a:prstClr val="black"/>
                </a:solidFill>
                <a:latin typeface="+mn-ea"/>
              </a:rPr>
              <a:t>年 </a:t>
            </a:r>
            <a:endParaRPr lang="en-US" altLang="ja-JP" sz="2400" dirty="0" smtClean="0">
              <a:solidFill>
                <a:prstClr val="black"/>
              </a:solidFill>
              <a:latin typeface="+mn-ea"/>
            </a:endParaRPr>
          </a:p>
          <a:p>
            <a:r>
              <a:rPr lang="ja-JP" altLang="en-US" sz="2400" dirty="0">
                <a:solidFill>
                  <a:prstClr val="black"/>
                </a:solidFill>
                <a:latin typeface="+mn-ea"/>
              </a:rPr>
              <a:t>　</a:t>
            </a:r>
            <a:r>
              <a:rPr lang="ja-JP" altLang="en-US" sz="2400" dirty="0" smtClean="0">
                <a:solidFill>
                  <a:prstClr val="black"/>
                </a:solidFill>
                <a:latin typeface="+mn-ea"/>
              </a:rPr>
              <a:t>　　８月８日～</a:t>
            </a:r>
            <a:endParaRPr lang="en-US" altLang="ja-JP" sz="2400" dirty="0" smtClean="0">
              <a:solidFill>
                <a:prstClr val="black"/>
              </a:solidFill>
              <a:latin typeface="+mn-ea"/>
            </a:endParaRPr>
          </a:p>
          <a:p>
            <a:r>
              <a:rPr lang="ja-JP" altLang="en-US" sz="2400" dirty="0">
                <a:solidFill>
                  <a:prstClr val="black"/>
                </a:solidFill>
                <a:latin typeface="+mn-ea"/>
              </a:rPr>
              <a:t>　</a:t>
            </a:r>
            <a:r>
              <a:rPr lang="ja-JP" altLang="en-US" sz="2400" dirty="0" smtClean="0">
                <a:solidFill>
                  <a:prstClr val="black"/>
                </a:solidFill>
                <a:latin typeface="+mn-ea"/>
              </a:rPr>
              <a:t>　　９月</a:t>
            </a:r>
            <a:r>
              <a:rPr lang="en-US" altLang="ja-JP" sz="2400" dirty="0" smtClean="0">
                <a:solidFill>
                  <a:prstClr val="black"/>
                </a:solidFill>
                <a:latin typeface="+mn-ea"/>
              </a:rPr>
              <a:t>11</a:t>
            </a:r>
            <a:r>
              <a:rPr lang="ja-JP" altLang="en-US" sz="2400" dirty="0" smtClean="0">
                <a:solidFill>
                  <a:prstClr val="black"/>
                </a:solidFill>
                <a:latin typeface="+mn-ea"/>
              </a:rPr>
              <a:t>日　　　</a:t>
            </a:r>
            <a:r>
              <a:rPr lang="ja-JP" altLang="en-US" sz="2400" dirty="0">
                <a:solidFill>
                  <a:prstClr val="black"/>
                </a:solidFill>
              </a:rPr>
              <a:t>「</a:t>
            </a:r>
            <a:r>
              <a:rPr lang="ja-JP" altLang="en-US" sz="2400" dirty="0" smtClean="0">
                <a:solidFill>
                  <a:prstClr val="black"/>
                </a:solidFill>
              </a:rPr>
              <a:t>広島県肝疾患患者フォローアップシステム事業</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実施要領」改正案について，県保健所（支所）及</a:t>
            </a:r>
            <a:r>
              <a:rPr lang="ja-JP" altLang="en-US" sz="2400" dirty="0">
                <a:solidFill>
                  <a:prstClr val="black"/>
                </a:solidFill>
              </a:rPr>
              <a:t>び</a:t>
            </a:r>
            <a:r>
              <a:rPr lang="ja-JP" altLang="en-US" sz="2400" dirty="0" smtClean="0">
                <a:solidFill>
                  <a:prstClr val="black"/>
                </a:solidFill>
              </a:rPr>
              <a:t>　　　　　　</a:t>
            </a:r>
            <a:r>
              <a:rPr lang="ja-JP" altLang="en-US" sz="2400" dirty="0">
                <a:solidFill>
                  <a:prstClr val="black"/>
                </a:solidFill>
              </a:rPr>
              <a:t>　</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市町 に意見照会</a:t>
            </a:r>
            <a:endParaRPr lang="en-US" altLang="ja-JP" sz="2400" dirty="0" smtClean="0">
              <a:solidFill>
                <a:prstClr val="black"/>
              </a:solidFill>
            </a:endParaRPr>
          </a:p>
          <a:p>
            <a:endParaRPr lang="en-US" altLang="ja-JP" sz="2400" dirty="0" smtClean="0">
              <a:solidFill>
                <a:prstClr val="black"/>
              </a:solidFill>
              <a:latin typeface="+mn-ea"/>
            </a:endParaRPr>
          </a:p>
          <a:p>
            <a:r>
              <a:rPr lang="ja-JP" altLang="en-US" sz="2400" dirty="0" smtClean="0">
                <a:solidFill>
                  <a:prstClr val="black"/>
                </a:solidFill>
                <a:latin typeface="+mn-ea"/>
              </a:rPr>
              <a:t>　　　９月</a:t>
            </a:r>
            <a:r>
              <a:rPr lang="en-US" altLang="ja-JP" sz="2400" dirty="0">
                <a:solidFill>
                  <a:prstClr val="black"/>
                </a:solidFill>
                <a:latin typeface="+mn-ea"/>
              </a:rPr>
              <a:t>15</a:t>
            </a:r>
            <a:r>
              <a:rPr lang="ja-JP" altLang="en-US" sz="2400" dirty="0" smtClean="0">
                <a:solidFill>
                  <a:prstClr val="black"/>
                </a:solidFill>
                <a:latin typeface="+mn-ea"/>
              </a:rPr>
              <a:t>日</a:t>
            </a:r>
            <a:r>
              <a:rPr lang="ja-JP" altLang="en-US" sz="2400" dirty="0" smtClean="0">
                <a:solidFill>
                  <a:prstClr val="black"/>
                </a:solidFill>
              </a:rPr>
              <a:t>  　　平成</a:t>
            </a:r>
            <a:r>
              <a:rPr lang="en-US" altLang="ja-JP" sz="2400" dirty="0" smtClean="0">
                <a:solidFill>
                  <a:prstClr val="black"/>
                </a:solidFill>
              </a:rPr>
              <a:t>29</a:t>
            </a:r>
            <a:r>
              <a:rPr lang="ja-JP" altLang="en-US" sz="2400" dirty="0" smtClean="0">
                <a:solidFill>
                  <a:prstClr val="black"/>
                </a:solidFill>
              </a:rPr>
              <a:t>年度第１回広島県肝炎対策協議会に提案</a:t>
            </a:r>
            <a:endParaRPr lang="en-US" altLang="ja-JP" sz="2400" dirty="0" smtClean="0">
              <a:solidFill>
                <a:prstClr val="black"/>
              </a:solidFill>
            </a:endParaRPr>
          </a:p>
          <a:p>
            <a:endParaRPr lang="en-US" altLang="ja-JP" sz="2400" dirty="0" smtClean="0">
              <a:solidFill>
                <a:prstClr val="black"/>
              </a:solidFill>
            </a:endParaRPr>
          </a:p>
          <a:p>
            <a:r>
              <a:rPr lang="ja-JP" altLang="en-US" sz="2400" dirty="0" smtClean="0">
                <a:solidFill>
                  <a:prstClr val="black"/>
                </a:solidFill>
              </a:rPr>
              <a:t>　　　</a:t>
            </a:r>
            <a:r>
              <a:rPr lang="en-US" altLang="ja-JP" sz="2400" dirty="0" smtClean="0">
                <a:solidFill>
                  <a:prstClr val="black"/>
                </a:solidFill>
                <a:latin typeface="+mn-ea"/>
              </a:rPr>
              <a:t>10</a:t>
            </a:r>
            <a:r>
              <a:rPr lang="ja-JP" altLang="en-US" sz="2400" dirty="0" smtClean="0">
                <a:solidFill>
                  <a:prstClr val="black"/>
                </a:solidFill>
                <a:latin typeface="+mn-ea"/>
              </a:rPr>
              <a:t>～</a:t>
            </a:r>
            <a:r>
              <a:rPr lang="en-US" altLang="ja-JP" sz="2400" dirty="0" smtClean="0">
                <a:solidFill>
                  <a:prstClr val="black"/>
                </a:solidFill>
                <a:latin typeface="+mn-ea"/>
              </a:rPr>
              <a:t>11</a:t>
            </a:r>
            <a:r>
              <a:rPr lang="ja-JP" altLang="en-US" sz="2400" dirty="0" smtClean="0">
                <a:solidFill>
                  <a:prstClr val="black"/>
                </a:solidFill>
                <a:latin typeface="+mn-ea"/>
              </a:rPr>
              <a:t>月　　　</a:t>
            </a:r>
            <a:r>
              <a:rPr lang="ja-JP" altLang="en-US" sz="2400" dirty="0" smtClean="0">
                <a:solidFill>
                  <a:prstClr val="black"/>
                </a:solidFill>
              </a:rPr>
              <a:t>「広島県肝疾患患者フォローアップシステム事業</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実施要領」を改正</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施行は平成</a:t>
            </a:r>
            <a:r>
              <a:rPr lang="en-US" altLang="ja-JP" sz="2400" dirty="0" smtClean="0">
                <a:solidFill>
                  <a:prstClr val="black"/>
                </a:solidFill>
              </a:rPr>
              <a:t>30</a:t>
            </a:r>
            <a:r>
              <a:rPr lang="ja-JP" altLang="en-US" sz="2400" dirty="0" smtClean="0">
                <a:solidFill>
                  <a:prstClr val="black"/>
                </a:solidFill>
              </a:rPr>
              <a:t>年４月１日を予定</a:t>
            </a:r>
            <a:endParaRPr lang="en-US" altLang="ja-JP" sz="2400" dirty="0" smtClean="0">
              <a:solidFill>
                <a:prstClr val="black"/>
              </a:solidFill>
            </a:endParaRPr>
          </a:p>
          <a:p>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a:t>
            </a:r>
            <a:r>
              <a:rPr lang="en-US" altLang="ja-JP" sz="2400" dirty="0" smtClean="0">
                <a:solidFill>
                  <a:prstClr val="black"/>
                </a:solidFill>
              </a:rPr>
              <a:t>11</a:t>
            </a:r>
            <a:r>
              <a:rPr lang="ja-JP" altLang="en-US" sz="2400" dirty="0" smtClean="0">
                <a:solidFill>
                  <a:prstClr val="black"/>
                </a:solidFill>
              </a:rPr>
              <a:t>～</a:t>
            </a:r>
            <a:r>
              <a:rPr lang="en-US" altLang="ja-JP" sz="2400" dirty="0" smtClean="0">
                <a:solidFill>
                  <a:prstClr val="black"/>
                </a:solidFill>
              </a:rPr>
              <a:t>12</a:t>
            </a:r>
            <a:r>
              <a:rPr lang="ja-JP" altLang="en-US" sz="2400" dirty="0" smtClean="0">
                <a:solidFill>
                  <a:prstClr val="black"/>
                </a:solidFill>
              </a:rPr>
              <a:t>月　　</a:t>
            </a:r>
            <a:r>
              <a:rPr lang="ja-JP" altLang="en-US" sz="2400" dirty="0">
                <a:solidFill>
                  <a:prstClr val="black"/>
                </a:solidFill>
              </a:rPr>
              <a:t> </a:t>
            </a:r>
            <a:r>
              <a:rPr lang="ja-JP" altLang="en-US" sz="2400" dirty="0" smtClean="0">
                <a:solidFill>
                  <a:prstClr val="black"/>
                </a:solidFill>
              </a:rPr>
              <a:t>既登録者及び医療機関受診調査票作成業務委託　　　　　　</a:t>
            </a:r>
            <a:r>
              <a:rPr lang="ja-JP" altLang="en-US" sz="2400" dirty="0">
                <a:solidFill>
                  <a:prstClr val="black"/>
                </a:solidFill>
              </a:rPr>
              <a:t>　</a:t>
            </a:r>
            <a:r>
              <a:rPr lang="ja-JP" altLang="en-US" sz="2400" dirty="0" smtClean="0">
                <a:solidFill>
                  <a:prstClr val="black"/>
                </a:solidFill>
              </a:rPr>
              <a:t>　　</a:t>
            </a:r>
            <a:endParaRPr lang="en-US" altLang="ja-JP" sz="2400" dirty="0" smtClean="0">
              <a:solidFill>
                <a:prstClr val="black"/>
              </a:solidFill>
            </a:endParaRPr>
          </a:p>
          <a:p>
            <a:r>
              <a:rPr lang="ja-JP" altLang="en-US" sz="2400">
                <a:solidFill>
                  <a:prstClr val="black"/>
                </a:solidFill>
              </a:rPr>
              <a:t>　</a:t>
            </a:r>
            <a:r>
              <a:rPr lang="ja-JP" altLang="en-US" sz="2400" smtClean="0">
                <a:solidFill>
                  <a:prstClr val="black"/>
                </a:solidFill>
              </a:rPr>
              <a:t>　　　　　　　　　へ</a:t>
            </a:r>
            <a:r>
              <a:rPr lang="ja-JP" altLang="en-US" sz="2400" dirty="0" smtClean="0">
                <a:solidFill>
                  <a:prstClr val="black"/>
                </a:solidFill>
              </a:rPr>
              <a:t>周知</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a:t>
            </a:r>
            <a:endParaRPr lang="en-US" altLang="ja-JP" sz="2400" dirty="0" smtClean="0">
              <a:solidFill>
                <a:prstClr val="black"/>
              </a:solidFill>
            </a:endParaRPr>
          </a:p>
        </p:txBody>
      </p:sp>
    </p:spTree>
    <p:extLst>
      <p:ext uri="{BB962C8B-B14F-4D97-AF65-F5344CB8AC3E}">
        <p14:creationId xmlns:p14="http://schemas.microsoft.com/office/powerpoint/2010/main" val="2486180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84775"/>
          </a:xfrm>
          <a:prstGeom prst="rect">
            <a:avLst/>
          </a:prstGeom>
          <a:solidFill>
            <a:schemeClr val="tx2">
              <a:lumMod val="50000"/>
            </a:schemeClr>
          </a:solidFill>
        </p:spPr>
        <p:txBody>
          <a:bodyPr wrap="square" rtlCol="0">
            <a:spAutoFit/>
          </a:bodyPr>
          <a:lstStyle/>
          <a:p>
            <a:pPr algn="ctr"/>
            <a:r>
              <a:rPr lang="ja-JP" altLang="en-US" sz="3200" dirty="0" smtClean="0">
                <a:solidFill>
                  <a:schemeClr val="bg1"/>
                </a:solidFill>
              </a:rPr>
              <a:t>経　緯　等</a:t>
            </a:r>
            <a:endParaRPr kumimoji="1" lang="ja-JP" altLang="en-US" sz="3200" dirty="0">
              <a:solidFill>
                <a:schemeClr val="bg1"/>
              </a:solidFill>
            </a:endParaRPr>
          </a:p>
        </p:txBody>
      </p:sp>
      <p:sp>
        <p:nvSpPr>
          <p:cNvPr id="8" name="角丸四角形 7"/>
          <p:cNvSpPr/>
          <p:nvPr/>
        </p:nvSpPr>
        <p:spPr>
          <a:xfrm>
            <a:off x="5548521" y="653038"/>
            <a:ext cx="1368152" cy="451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latin typeface="+mj-ea"/>
                <a:ea typeface="+mj-ea"/>
              </a:rPr>
              <a:t>H</a:t>
            </a:r>
            <a:r>
              <a:rPr kumimoji="1" lang="en-US" altLang="ja-JP" sz="2400" dirty="0" smtClean="0">
                <a:latin typeface="+mj-ea"/>
                <a:ea typeface="+mj-ea"/>
              </a:rPr>
              <a:t>28</a:t>
            </a:r>
            <a:r>
              <a:rPr kumimoji="1" lang="ja-JP" altLang="en-US" sz="2400" dirty="0" smtClean="0">
                <a:latin typeface="+mj-ea"/>
                <a:ea typeface="+mj-ea"/>
              </a:rPr>
              <a:t>年度</a:t>
            </a:r>
            <a:endParaRPr kumimoji="1" lang="ja-JP" altLang="en-US" sz="2400" dirty="0">
              <a:latin typeface="+mj-ea"/>
              <a:ea typeface="+mj-ea"/>
            </a:endParaRPr>
          </a:p>
        </p:txBody>
      </p:sp>
      <p:sp>
        <p:nvSpPr>
          <p:cNvPr id="11" name="角丸四角形 10"/>
          <p:cNvSpPr/>
          <p:nvPr/>
        </p:nvSpPr>
        <p:spPr>
          <a:xfrm>
            <a:off x="46583" y="1982847"/>
            <a:ext cx="781000" cy="1368152"/>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13" name="テキスト ボックス 12"/>
          <p:cNvSpPr txBox="1"/>
          <p:nvPr/>
        </p:nvSpPr>
        <p:spPr>
          <a:xfrm>
            <a:off x="1067278" y="2150670"/>
            <a:ext cx="760917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a:t>
            </a:r>
            <a:r>
              <a:rPr lang="ja-JP" altLang="en-US" dirty="0" smtClean="0">
                <a:effectLst>
                  <a:outerShdw blurRad="38100" dist="38100" dir="2700000" algn="tl">
                    <a:srgbClr val="000000">
                      <a:alpha val="43137"/>
                    </a:srgbClr>
                  </a:outerShdw>
                </a:effectLst>
              </a:rPr>
              <a:t>対象</a:t>
            </a:r>
            <a:r>
              <a:rPr lang="ja-JP" altLang="en-US" dirty="0" smtClean="0"/>
              <a:t>：県内に居住するキャリア</a:t>
            </a:r>
            <a:endParaRPr lang="en-US" altLang="ja-JP" dirty="0" smtClean="0"/>
          </a:p>
          <a:p>
            <a:r>
              <a:rPr kumimoji="1" lang="ja-JP" altLang="en-US" dirty="0" smtClean="0"/>
              <a:t>・</a:t>
            </a:r>
            <a:r>
              <a:rPr kumimoji="1" lang="ja-JP" altLang="en-US" dirty="0" smtClean="0">
                <a:effectLst>
                  <a:outerShdw blurRad="38100" dist="38100" dir="2700000" algn="tl">
                    <a:srgbClr val="000000">
                      <a:alpha val="43137"/>
                    </a:srgbClr>
                  </a:outerShdw>
                </a:effectLst>
              </a:rPr>
              <a:t>内容</a:t>
            </a:r>
            <a:r>
              <a:rPr kumimoji="1" lang="ja-JP" altLang="en-US" dirty="0" smtClean="0"/>
              <a:t>：登録者へ年</a:t>
            </a:r>
            <a:r>
              <a:rPr lang="ja-JP" altLang="en-US" dirty="0" smtClean="0"/>
              <a:t>１</a:t>
            </a:r>
            <a:r>
              <a:rPr kumimoji="1" lang="ja-JP" altLang="en-US" dirty="0" smtClean="0"/>
              <a:t>回の受診勧奨</a:t>
            </a:r>
            <a:endParaRPr kumimoji="1" lang="en-US" altLang="ja-JP" dirty="0" smtClean="0"/>
          </a:p>
          <a:p>
            <a:r>
              <a:rPr lang="ja-JP" altLang="en-US" dirty="0" smtClean="0"/>
              <a:t>・</a:t>
            </a:r>
            <a:r>
              <a:rPr lang="ja-JP" altLang="en-US" dirty="0" smtClean="0">
                <a:effectLst>
                  <a:outerShdw blurRad="38100" dist="38100" dir="2700000" algn="tl">
                    <a:srgbClr val="000000">
                      <a:alpha val="43137"/>
                    </a:srgbClr>
                  </a:outerShdw>
                </a:effectLst>
              </a:rPr>
              <a:t>予算</a:t>
            </a:r>
            <a:r>
              <a:rPr lang="ja-JP" altLang="en-US" dirty="0" smtClean="0"/>
              <a:t>：登録に係る</a:t>
            </a:r>
            <a:r>
              <a:rPr lang="ja-JP" altLang="en-US" dirty="0"/>
              <a:t>調査票</a:t>
            </a:r>
            <a:r>
              <a:rPr lang="ja-JP" altLang="en-US" dirty="0" smtClean="0"/>
              <a:t>作成料等の手数料として医療機関に支出</a:t>
            </a:r>
            <a:endParaRPr lang="en-US" altLang="ja-JP" dirty="0" smtClean="0"/>
          </a:p>
          <a:p>
            <a:r>
              <a:rPr lang="ja-JP" altLang="en-US" dirty="0"/>
              <a:t>　</a:t>
            </a:r>
            <a:r>
              <a:rPr lang="ja-JP" altLang="en-US" dirty="0" smtClean="0"/>
              <a:t>　　　　</a:t>
            </a:r>
            <a:r>
              <a:rPr lang="ja-JP" altLang="en-US" sz="1600" dirty="0" smtClean="0"/>
              <a:t>（かかりつけ医：１</a:t>
            </a:r>
            <a:r>
              <a:rPr lang="en-US" altLang="ja-JP" sz="1600" dirty="0" smtClean="0"/>
              <a:t>,</a:t>
            </a:r>
            <a:r>
              <a:rPr lang="ja-JP" altLang="en-US" sz="1600" dirty="0" smtClean="0"/>
              <a:t>０００円，専門医：１</a:t>
            </a:r>
            <a:r>
              <a:rPr lang="en-US" altLang="ja-JP" sz="1600" dirty="0" smtClean="0"/>
              <a:t>,</a:t>
            </a:r>
            <a:r>
              <a:rPr lang="ja-JP" altLang="en-US" sz="1600" dirty="0" smtClean="0"/>
              <a:t>５００円）</a:t>
            </a:r>
            <a:endParaRPr lang="en-US" altLang="ja-JP" sz="1600" dirty="0" smtClean="0"/>
          </a:p>
        </p:txBody>
      </p:sp>
      <p:graphicFrame>
        <p:nvGraphicFramePr>
          <p:cNvPr id="15" name="表 14"/>
          <p:cNvGraphicFramePr>
            <a:graphicFrameLocks noGrp="1"/>
          </p:cNvGraphicFramePr>
          <p:nvPr>
            <p:extLst>
              <p:ext uri="{D42A27DB-BD31-4B8C-83A1-F6EECF244321}">
                <p14:modId xmlns:p14="http://schemas.microsoft.com/office/powerpoint/2010/main" val="3292282246"/>
              </p:ext>
            </p:extLst>
          </p:nvPr>
        </p:nvGraphicFramePr>
        <p:xfrm>
          <a:off x="4834743" y="2110754"/>
          <a:ext cx="3816423" cy="640080"/>
        </p:xfrm>
        <a:graphic>
          <a:graphicData uri="http://schemas.openxmlformats.org/drawingml/2006/table">
            <a:tbl>
              <a:tblPr firstRow="1" bandRow="1">
                <a:tableStyleId>{5C22544A-7EE6-4342-B048-85BDC9FD1C3A}</a:tableStyleId>
              </a:tblPr>
              <a:tblGrid>
                <a:gridCol w="848094"/>
                <a:gridCol w="512390"/>
                <a:gridCol w="512390"/>
                <a:gridCol w="512390"/>
                <a:gridCol w="512390"/>
                <a:gridCol w="918769"/>
              </a:tblGrid>
              <a:tr h="0">
                <a:tc>
                  <a:txBody>
                    <a:bodyPr/>
                    <a:lstStyle/>
                    <a:p>
                      <a:pPr algn="ctr"/>
                      <a:r>
                        <a:rPr kumimoji="1" lang="ja-JP" altLang="en-US" sz="1400" dirty="0" smtClean="0">
                          <a:latin typeface="+mj-ea"/>
                          <a:ea typeface="+mj-ea"/>
                        </a:rPr>
                        <a:t>年度</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H25</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H26</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H27</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H28</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j-ea"/>
                          <a:ea typeface="+mj-ea"/>
                        </a:rPr>
                        <a:t>合計</a:t>
                      </a:r>
                      <a:endParaRPr kumimoji="1" lang="ja-JP" altLang="en-US" sz="1400" dirty="0">
                        <a:latin typeface="+mj-ea"/>
                        <a:ea typeface="+mj-ea"/>
                      </a:endParaRPr>
                    </a:p>
                  </a:txBody>
                  <a:tcPr>
                    <a:lnB w="12700" cap="flat" cmpd="sng" algn="ctr">
                      <a:solidFill>
                        <a:schemeClr val="tx1"/>
                      </a:solidFill>
                      <a:prstDash val="solid"/>
                      <a:round/>
                      <a:headEnd type="none" w="med" len="med"/>
                      <a:tailEnd type="none" w="med" len="med"/>
                    </a:lnB>
                  </a:tcPr>
                </a:tc>
              </a:tr>
              <a:tr h="308627">
                <a:tc>
                  <a:txBody>
                    <a:bodyPr/>
                    <a:lstStyle/>
                    <a:p>
                      <a:r>
                        <a:rPr kumimoji="1" lang="ja-JP" altLang="en-US" sz="1200" dirty="0" smtClean="0">
                          <a:latin typeface="+mj-ea"/>
                          <a:ea typeface="+mj-ea"/>
                        </a:rPr>
                        <a:t>登録者数</a:t>
                      </a:r>
                      <a:endParaRPr kumimoji="1" lang="ja-JP" altLang="en-US" sz="12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104</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823</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609</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656</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2,192</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4" name="正方形/長方形 23"/>
          <p:cNvSpPr/>
          <p:nvPr/>
        </p:nvSpPr>
        <p:spPr>
          <a:xfrm>
            <a:off x="114635" y="6368760"/>
            <a:ext cx="4936298" cy="492443"/>
          </a:xfrm>
          <a:prstGeom prst="rect">
            <a:avLst/>
          </a:prstGeom>
          <a:noFill/>
          <a:ln w="63500" cmpd="dbl">
            <a:noFill/>
            <a:prstDash val="sysDash"/>
          </a:ln>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250" dirty="0" smtClean="0"/>
              <a:t>・</a:t>
            </a:r>
            <a:r>
              <a:rPr lang="ja-JP" altLang="en-US" sz="1300" b="1" dirty="0" smtClean="0"/>
              <a:t>定期検査費用の請求に係る診断書作成料：フォローアップ</a:t>
            </a:r>
            <a:r>
              <a:rPr lang="ja-JP" altLang="en-US" sz="1300" b="1" dirty="0" smtClean="0">
                <a:latin typeface="+mj-ea"/>
              </a:rPr>
              <a:t>システムの受診調査票を使用</a:t>
            </a:r>
            <a:r>
              <a:rPr lang="ja-JP" altLang="en-US" sz="1300" b="1" dirty="0">
                <a:latin typeface="+mj-ea"/>
              </a:rPr>
              <a:t>しているため</a:t>
            </a:r>
            <a:r>
              <a:rPr lang="ja-JP" altLang="en-US" sz="1300" b="1" dirty="0" smtClean="0">
                <a:latin typeface="+mj-ea"/>
              </a:rPr>
              <a:t>， 患者の支出なし</a:t>
            </a:r>
            <a:endParaRPr lang="en-US" altLang="ja-JP" sz="1300" b="1" dirty="0">
              <a:latin typeface="+mj-ea"/>
            </a:endParaRPr>
          </a:p>
        </p:txBody>
      </p:sp>
      <p:sp>
        <p:nvSpPr>
          <p:cNvPr id="2" name="テキスト ボックス 1"/>
          <p:cNvSpPr txBox="1"/>
          <p:nvPr/>
        </p:nvSpPr>
        <p:spPr>
          <a:xfrm>
            <a:off x="88919" y="2060430"/>
            <a:ext cx="738664" cy="1394108"/>
          </a:xfrm>
          <a:prstGeom prst="rect">
            <a:avLst/>
          </a:prstGeom>
          <a:noFill/>
        </p:spPr>
        <p:txBody>
          <a:bodyPr vert="eaVert" wrap="square" rtlCol="0">
            <a:spAutoFit/>
          </a:bodyPr>
          <a:lstStyle/>
          <a:p>
            <a:r>
              <a:rPr kumimoji="1" lang="ja-JP" altLang="en-US" sz="1200" dirty="0" smtClean="0"/>
              <a:t>広島県肝疾患患者</a:t>
            </a:r>
            <a:endParaRPr kumimoji="1" lang="en-US" altLang="ja-JP" sz="1200" dirty="0" smtClean="0"/>
          </a:p>
          <a:p>
            <a:r>
              <a:rPr kumimoji="1" lang="ja-JP" altLang="en-US" sz="1200" dirty="0" smtClean="0"/>
              <a:t>フォローアップシステム</a:t>
            </a:r>
            <a:endParaRPr kumimoji="1" lang="ja-JP" altLang="en-US" sz="1200" dirty="0"/>
          </a:p>
        </p:txBody>
      </p:sp>
      <p:graphicFrame>
        <p:nvGraphicFramePr>
          <p:cNvPr id="19" name="表 18"/>
          <p:cNvGraphicFramePr>
            <a:graphicFrameLocks noGrp="1"/>
          </p:cNvGraphicFramePr>
          <p:nvPr>
            <p:extLst>
              <p:ext uri="{D42A27DB-BD31-4B8C-83A1-F6EECF244321}">
                <p14:modId xmlns:p14="http://schemas.microsoft.com/office/powerpoint/2010/main" val="3803236044"/>
              </p:ext>
            </p:extLst>
          </p:nvPr>
        </p:nvGraphicFramePr>
        <p:xfrm>
          <a:off x="927224" y="5393400"/>
          <a:ext cx="3602384" cy="975360"/>
        </p:xfrm>
        <a:graphic>
          <a:graphicData uri="http://schemas.openxmlformats.org/drawingml/2006/table">
            <a:tbl>
              <a:tblPr firstRow="1" bandRow="1">
                <a:tableStyleId>{5C22544A-7EE6-4342-B048-85BDC9FD1C3A}</a:tableStyleId>
              </a:tblPr>
              <a:tblGrid>
                <a:gridCol w="1149696"/>
                <a:gridCol w="613172"/>
                <a:gridCol w="613172"/>
                <a:gridCol w="581690"/>
                <a:gridCol w="644654"/>
              </a:tblGrid>
              <a:tr h="262596">
                <a:tc>
                  <a:txBody>
                    <a:bodyPr/>
                    <a:lstStyle/>
                    <a:p>
                      <a:pPr algn="ctr"/>
                      <a:r>
                        <a:rPr kumimoji="1" lang="ja-JP" altLang="en-US" sz="1400" dirty="0" smtClean="0">
                          <a:latin typeface="+mj-ea"/>
                          <a:ea typeface="+mj-ea"/>
                        </a:rPr>
                        <a:t>年度</a:t>
                      </a: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H26</a:t>
                      </a: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H27</a:t>
                      </a: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j-ea"/>
                          <a:ea typeface="+mj-ea"/>
                        </a:rPr>
                        <a:t>H28</a:t>
                      </a: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j-ea"/>
                          <a:ea typeface="+mj-ea"/>
                        </a:rPr>
                        <a:t>合計</a:t>
                      </a: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856">
                <a:tc>
                  <a:txBody>
                    <a:bodyPr/>
                    <a:lstStyle/>
                    <a:p>
                      <a:r>
                        <a:rPr kumimoji="1" lang="ja-JP" altLang="en-US" sz="1200" dirty="0" smtClean="0">
                          <a:latin typeface="+mj-ea"/>
                          <a:ea typeface="+mj-ea"/>
                        </a:rPr>
                        <a:t>初回精密検査</a:t>
                      </a:r>
                      <a:endParaRPr kumimoji="1" lang="ja-JP" altLang="en-US" sz="12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12</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20</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17</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856">
                <a:tc>
                  <a:txBody>
                    <a:bodyPr/>
                    <a:lstStyle/>
                    <a:p>
                      <a:r>
                        <a:rPr kumimoji="1" lang="ja-JP" altLang="en-US" sz="1200" dirty="0" smtClean="0">
                          <a:latin typeface="+mj-ea"/>
                          <a:ea typeface="+mj-ea"/>
                        </a:rPr>
                        <a:t>定期検査</a:t>
                      </a:r>
                      <a:endParaRPr kumimoji="1" lang="ja-JP" altLang="en-US" sz="12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6</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28</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147</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latin typeface="+mj-ea"/>
                          <a:ea typeface="+mj-ea"/>
                        </a:rPr>
                        <a:t>181</a:t>
                      </a:r>
                      <a:endParaRPr kumimoji="1" lang="ja-JP" altLang="en-US" sz="16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740284775"/>
              </p:ext>
            </p:extLst>
          </p:nvPr>
        </p:nvGraphicFramePr>
        <p:xfrm>
          <a:off x="5261213" y="5679559"/>
          <a:ext cx="3359520" cy="971489"/>
        </p:xfrm>
        <a:graphic>
          <a:graphicData uri="http://schemas.openxmlformats.org/drawingml/2006/table">
            <a:tbl>
              <a:tblPr firstRow="1" bandRow="1"/>
              <a:tblGrid>
                <a:gridCol w="1526088"/>
                <a:gridCol w="916716"/>
                <a:gridCol w="916716"/>
              </a:tblGrid>
              <a:tr h="324035">
                <a:tc>
                  <a:txBody>
                    <a:bodyPr/>
                    <a:lstStyle/>
                    <a:p>
                      <a:pPr algn="l">
                        <a:spcAft>
                          <a:spcPts val="0"/>
                        </a:spcAft>
                      </a:pPr>
                      <a:r>
                        <a:rPr lang="ja-JP" sz="1400" b="1" kern="1200" dirty="0">
                          <a:solidFill>
                            <a:srgbClr val="FFFFFF"/>
                          </a:solidFill>
                          <a:effectLst/>
                          <a:latin typeface="Calibri"/>
                          <a:ea typeface="ＭＳ Ｐゴシック"/>
                          <a:cs typeface="Arial"/>
                        </a:rPr>
                        <a:t>自己負担限度額</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spcAft>
                          <a:spcPts val="0"/>
                        </a:spcAft>
                      </a:pPr>
                      <a:r>
                        <a:rPr lang="en-US" sz="1400" kern="0" dirty="0">
                          <a:solidFill>
                            <a:srgbClr val="FFFFFF"/>
                          </a:solidFill>
                          <a:effectLst/>
                          <a:latin typeface="Arial"/>
                          <a:ea typeface="ＭＳ Ｐゴシック"/>
                          <a:cs typeface="Times New Roman"/>
                        </a:rPr>
                        <a:t>H28</a:t>
                      </a:r>
                      <a:r>
                        <a:rPr lang="ja-JP" sz="1400" kern="0" dirty="0">
                          <a:solidFill>
                            <a:srgbClr val="FFFFFF"/>
                          </a:solidFill>
                          <a:effectLst/>
                          <a:latin typeface="Arial"/>
                          <a:ea typeface="ＭＳ Ｐゴシック"/>
                          <a:cs typeface="Arial"/>
                        </a:rPr>
                        <a:t>年度</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spcAft>
                          <a:spcPts val="0"/>
                        </a:spcAft>
                      </a:pPr>
                      <a:r>
                        <a:rPr lang="en-US" sz="1400" kern="0" dirty="0">
                          <a:solidFill>
                            <a:srgbClr val="FFFFFF"/>
                          </a:solidFill>
                          <a:effectLst/>
                          <a:latin typeface="Arial"/>
                          <a:ea typeface="ＭＳ Ｐゴシック"/>
                          <a:cs typeface="Times New Roman"/>
                        </a:rPr>
                        <a:t>H29</a:t>
                      </a:r>
                      <a:r>
                        <a:rPr lang="ja-JP" sz="1400" kern="0" dirty="0">
                          <a:solidFill>
                            <a:srgbClr val="FFFFFF"/>
                          </a:solidFill>
                          <a:effectLst/>
                          <a:latin typeface="Arial"/>
                          <a:ea typeface="ＭＳ Ｐゴシック"/>
                          <a:cs typeface="Arial"/>
                        </a:rPr>
                        <a:t>年度</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23727">
                <a:tc>
                  <a:txBody>
                    <a:bodyPr/>
                    <a:lstStyle/>
                    <a:p>
                      <a:pPr algn="l">
                        <a:spcAft>
                          <a:spcPts val="0"/>
                        </a:spcAft>
                      </a:pPr>
                      <a:r>
                        <a:rPr lang="ja-JP" sz="1400" b="0" kern="0" dirty="0">
                          <a:effectLst/>
                          <a:latin typeface="ＭＳ Ｐゴシック" panose="020B0600070205080204" pitchFamily="50" charset="-128"/>
                          <a:ea typeface="ＭＳ Ｐゴシック" panose="020B0600070205080204" pitchFamily="50" charset="-128"/>
                          <a:cs typeface="Arial"/>
                        </a:rPr>
                        <a:t>慢性肝炎</a:t>
                      </a:r>
                      <a:endParaRPr lang="ja-JP" sz="1400" b="0" kern="100" dirty="0">
                        <a:effectLst/>
                        <a:latin typeface="ＭＳ Ｐゴシック" panose="020B0600070205080204" pitchFamily="50" charset="-128"/>
                        <a:ea typeface="ＭＳ Ｐゴシック" panose="020B0600070205080204" pitchFamily="50" charset="-128"/>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effectLst/>
                          <a:latin typeface="Arial"/>
                          <a:ea typeface="ＭＳ Ｐゴシック"/>
                          <a:cs typeface="Times New Roman"/>
                        </a:rPr>
                        <a:t>3,000</a:t>
                      </a:r>
                      <a:r>
                        <a:rPr lang="ja-JP" sz="1400" kern="0" dirty="0">
                          <a:effectLst/>
                          <a:latin typeface="Arial"/>
                          <a:ea typeface="ＭＳ Ｐゴシック"/>
                          <a:cs typeface="Arial"/>
                        </a:rPr>
                        <a:t>円</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effectLst/>
                          <a:latin typeface="Arial"/>
                          <a:ea typeface="ＭＳ Ｐゴシック"/>
                          <a:cs typeface="Times New Roman"/>
                        </a:rPr>
                        <a:t>2,000</a:t>
                      </a:r>
                      <a:r>
                        <a:rPr lang="ja-JP" sz="1400" kern="0" dirty="0">
                          <a:effectLst/>
                          <a:latin typeface="Arial"/>
                          <a:ea typeface="ＭＳ Ｐゴシック"/>
                          <a:cs typeface="Arial"/>
                        </a:rPr>
                        <a:t>円</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7">
                <a:tc>
                  <a:txBody>
                    <a:bodyPr/>
                    <a:lstStyle/>
                    <a:p>
                      <a:pPr algn="l">
                        <a:spcAft>
                          <a:spcPts val="0"/>
                        </a:spcAft>
                      </a:pPr>
                      <a:r>
                        <a:rPr lang="ja-JP" sz="1400" b="0" kern="0" dirty="0">
                          <a:effectLst/>
                          <a:latin typeface="ＭＳ Ｐゴシック" panose="020B0600070205080204" pitchFamily="50" charset="-128"/>
                          <a:ea typeface="ＭＳ Ｐゴシック" panose="020B0600070205080204" pitchFamily="50" charset="-128"/>
                          <a:cs typeface="Arial"/>
                        </a:rPr>
                        <a:t>肝硬変・肝がん</a:t>
                      </a:r>
                      <a:endParaRPr lang="ja-JP" sz="1400" b="0" kern="100" dirty="0">
                        <a:effectLst/>
                        <a:latin typeface="ＭＳ Ｐゴシック" panose="020B0600070205080204" pitchFamily="50" charset="-128"/>
                        <a:ea typeface="ＭＳ Ｐゴシック" panose="020B0600070205080204" pitchFamily="50" charset="-128"/>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effectLst/>
                          <a:latin typeface="Arial"/>
                          <a:ea typeface="ＭＳ Ｐゴシック"/>
                          <a:cs typeface="Times New Roman"/>
                        </a:rPr>
                        <a:t>6,000</a:t>
                      </a:r>
                      <a:r>
                        <a:rPr lang="ja-JP" sz="1400" kern="0" dirty="0">
                          <a:effectLst/>
                          <a:latin typeface="Arial"/>
                          <a:ea typeface="ＭＳ Ｐゴシック"/>
                          <a:cs typeface="Arial"/>
                        </a:rPr>
                        <a:t>円</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effectLst/>
                          <a:latin typeface="Arial"/>
                          <a:ea typeface="ＭＳ Ｐゴシック"/>
                          <a:cs typeface="Times New Roman"/>
                        </a:rPr>
                        <a:t>3,000</a:t>
                      </a:r>
                      <a:r>
                        <a:rPr lang="ja-JP" sz="1400" kern="0" dirty="0">
                          <a:effectLst/>
                          <a:latin typeface="Arial"/>
                          <a:ea typeface="ＭＳ Ｐゴシック"/>
                          <a:cs typeface="Arial"/>
                        </a:rPr>
                        <a:t>円</a:t>
                      </a:r>
                      <a:endParaRPr lang="ja-JP" sz="1400" kern="100" dirty="0">
                        <a:effectLst/>
                        <a:latin typeface="Century"/>
                        <a:ea typeface="ＭＳ 明朝"/>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角丸四角形 19"/>
          <p:cNvSpPr/>
          <p:nvPr/>
        </p:nvSpPr>
        <p:spPr>
          <a:xfrm>
            <a:off x="7308304" y="647759"/>
            <a:ext cx="1368152" cy="451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latin typeface="+mj-ea"/>
                <a:ea typeface="+mj-ea"/>
              </a:rPr>
              <a:t>H</a:t>
            </a:r>
            <a:r>
              <a:rPr kumimoji="1" lang="en-US" altLang="ja-JP" sz="2400" dirty="0" smtClean="0">
                <a:latin typeface="+mj-ea"/>
                <a:ea typeface="+mj-ea"/>
              </a:rPr>
              <a:t>29</a:t>
            </a:r>
            <a:r>
              <a:rPr kumimoji="1" lang="ja-JP" altLang="en-US" sz="2400" dirty="0" smtClean="0">
                <a:latin typeface="+mj-ea"/>
                <a:ea typeface="+mj-ea"/>
              </a:rPr>
              <a:t>年度</a:t>
            </a:r>
            <a:endParaRPr kumimoji="1" lang="ja-JP" altLang="en-US" sz="2400" dirty="0">
              <a:latin typeface="+mj-ea"/>
              <a:ea typeface="+mj-ea"/>
            </a:endParaRPr>
          </a:p>
        </p:txBody>
      </p:sp>
      <p:sp>
        <p:nvSpPr>
          <p:cNvPr id="21" name="角丸四角形 20"/>
          <p:cNvSpPr/>
          <p:nvPr/>
        </p:nvSpPr>
        <p:spPr>
          <a:xfrm>
            <a:off x="383203" y="645728"/>
            <a:ext cx="1368152" cy="431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latin typeface="+mj-ea"/>
                <a:ea typeface="+mj-ea"/>
              </a:rPr>
              <a:t>H</a:t>
            </a:r>
            <a:r>
              <a:rPr kumimoji="1" lang="en-US" altLang="ja-JP" sz="2400" dirty="0" smtClean="0">
                <a:latin typeface="+mj-ea"/>
                <a:ea typeface="+mj-ea"/>
              </a:rPr>
              <a:t>25</a:t>
            </a:r>
            <a:r>
              <a:rPr kumimoji="1" lang="ja-JP" altLang="en-US" sz="2400" dirty="0" smtClean="0">
                <a:latin typeface="+mj-ea"/>
                <a:ea typeface="+mj-ea"/>
              </a:rPr>
              <a:t>年度</a:t>
            </a:r>
            <a:endParaRPr kumimoji="1" lang="ja-JP" altLang="en-US" sz="2400" dirty="0">
              <a:latin typeface="+mj-ea"/>
              <a:ea typeface="+mj-ea"/>
            </a:endParaRPr>
          </a:p>
        </p:txBody>
      </p:sp>
      <p:sp>
        <p:nvSpPr>
          <p:cNvPr id="23" name="角丸四角形 22"/>
          <p:cNvSpPr/>
          <p:nvPr/>
        </p:nvSpPr>
        <p:spPr>
          <a:xfrm>
            <a:off x="114635" y="1122831"/>
            <a:ext cx="712949" cy="744380"/>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25" name="テキスト ボックス 24"/>
          <p:cNvSpPr txBox="1"/>
          <p:nvPr/>
        </p:nvSpPr>
        <p:spPr>
          <a:xfrm>
            <a:off x="242807" y="1376994"/>
            <a:ext cx="430887" cy="490217"/>
          </a:xfrm>
          <a:prstGeom prst="rect">
            <a:avLst/>
          </a:prstGeom>
          <a:noFill/>
        </p:spPr>
        <p:txBody>
          <a:bodyPr vert="eaVert" wrap="square" rtlCol="0">
            <a:spAutoFit/>
          </a:bodyPr>
          <a:lstStyle/>
          <a:p>
            <a:r>
              <a:rPr lang="ja-JP" altLang="en-US" sz="1600" dirty="0" smtClean="0"/>
              <a:t>国</a:t>
            </a:r>
            <a:endParaRPr kumimoji="1" lang="ja-JP" altLang="en-US" sz="1600" dirty="0"/>
          </a:p>
        </p:txBody>
      </p:sp>
      <p:sp>
        <p:nvSpPr>
          <p:cNvPr id="26" name="テキスト ボックス 25"/>
          <p:cNvSpPr txBox="1"/>
          <p:nvPr/>
        </p:nvSpPr>
        <p:spPr>
          <a:xfrm>
            <a:off x="1856509" y="1495021"/>
            <a:ext cx="6830486"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smtClean="0"/>
              <a:t>陽性者のフォローアップ事業，初回精密検査費用及び定期検査費用の助成</a:t>
            </a:r>
            <a:endParaRPr lang="en-US" altLang="ja-JP" sz="1400" dirty="0" smtClean="0"/>
          </a:p>
        </p:txBody>
      </p:sp>
      <p:sp>
        <p:nvSpPr>
          <p:cNvPr id="14" name="テキスト ボックス 13"/>
          <p:cNvSpPr txBox="1"/>
          <p:nvPr/>
        </p:nvSpPr>
        <p:spPr>
          <a:xfrm>
            <a:off x="2146923" y="1156467"/>
            <a:ext cx="4756430"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1600" dirty="0" smtClean="0"/>
              <a:t>ｳｲﾙｽ性肝炎患者等の重症化予防推進事業（Ｈ</a:t>
            </a:r>
            <a:r>
              <a:rPr lang="en-US" altLang="ja-JP" sz="1600" dirty="0" smtClean="0"/>
              <a:t>26</a:t>
            </a:r>
            <a:r>
              <a:rPr lang="ja-JP" altLang="en-US" sz="1600" dirty="0" smtClean="0"/>
              <a:t>～）</a:t>
            </a:r>
            <a:endParaRPr kumimoji="1" lang="ja-JP" altLang="en-US" sz="1600" dirty="0" smtClean="0"/>
          </a:p>
        </p:txBody>
      </p:sp>
      <p:sp>
        <p:nvSpPr>
          <p:cNvPr id="29" name="テキスト ボックス 28"/>
          <p:cNvSpPr txBox="1"/>
          <p:nvPr/>
        </p:nvSpPr>
        <p:spPr>
          <a:xfrm>
            <a:off x="1895848" y="3931424"/>
            <a:ext cx="6762479"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600" dirty="0" smtClean="0">
                <a:latin typeface="+mj-ea"/>
                <a:ea typeface="+mj-ea"/>
              </a:rPr>
              <a:t>初回のみ。無料</a:t>
            </a:r>
            <a:endParaRPr lang="en-US" altLang="ja-JP" sz="1600" dirty="0" smtClean="0">
              <a:latin typeface="+mj-ea"/>
              <a:ea typeface="+mj-ea"/>
            </a:endParaRPr>
          </a:p>
        </p:txBody>
      </p:sp>
      <p:sp>
        <p:nvSpPr>
          <p:cNvPr id="30" name="テキスト ボックス 29"/>
          <p:cNvSpPr txBox="1"/>
          <p:nvPr/>
        </p:nvSpPr>
        <p:spPr>
          <a:xfrm>
            <a:off x="1929092" y="4305011"/>
            <a:ext cx="1826141"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1600" b="1" dirty="0" smtClean="0">
                <a:solidFill>
                  <a:srgbClr val="FF0000"/>
                </a:solidFill>
              </a:rPr>
              <a:t>定期検査費用助成</a:t>
            </a:r>
          </a:p>
        </p:txBody>
      </p:sp>
      <p:sp>
        <p:nvSpPr>
          <p:cNvPr id="32" name="テキスト ボックス 31"/>
          <p:cNvSpPr txBox="1"/>
          <p:nvPr/>
        </p:nvSpPr>
        <p:spPr>
          <a:xfrm>
            <a:off x="1929092" y="4643564"/>
            <a:ext cx="1888775" cy="33563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助成回数：年１回　</a:t>
            </a:r>
          </a:p>
        </p:txBody>
      </p:sp>
      <p:sp>
        <p:nvSpPr>
          <p:cNvPr id="33" name="テキスト ボックス 32"/>
          <p:cNvSpPr txBox="1"/>
          <p:nvPr/>
        </p:nvSpPr>
        <p:spPr>
          <a:xfrm>
            <a:off x="3817867" y="4643565"/>
            <a:ext cx="4858588" cy="33563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年</a:t>
            </a:r>
            <a:r>
              <a:rPr lang="ja-JP" altLang="en-US" sz="1600" dirty="0" smtClean="0"/>
              <a:t>２</a:t>
            </a:r>
            <a:r>
              <a:rPr kumimoji="1" lang="ja-JP" altLang="en-US" sz="1600" dirty="0" smtClean="0"/>
              <a:t>回（Ｈ</a:t>
            </a:r>
            <a:r>
              <a:rPr lang="en-US" altLang="ja-JP" sz="1600" dirty="0"/>
              <a:t>27</a:t>
            </a:r>
            <a:r>
              <a:rPr lang="ja-JP" altLang="en-US" sz="1600" dirty="0" smtClean="0"/>
              <a:t>～</a:t>
            </a:r>
            <a:r>
              <a:rPr lang="ja-JP" altLang="en-US" sz="1600" dirty="0"/>
              <a:t>）</a:t>
            </a:r>
            <a:r>
              <a:rPr kumimoji="1" lang="ja-JP" altLang="en-US" sz="1600" dirty="0" smtClean="0"/>
              <a:t>　</a:t>
            </a:r>
          </a:p>
        </p:txBody>
      </p:sp>
      <p:sp>
        <p:nvSpPr>
          <p:cNvPr id="34" name="テキスト ボックス 33"/>
          <p:cNvSpPr txBox="1"/>
          <p:nvPr/>
        </p:nvSpPr>
        <p:spPr>
          <a:xfrm>
            <a:off x="1845970" y="3350999"/>
            <a:ext cx="3049233"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1600" dirty="0" smtClean="0">
                <a:effectLst>
                  <a:outerShdw blurRad="38100" dist="38100" dir="2700000" algn="tl">
                    <a:srgbClr val="000000">
                      <a:alpha val="43137"/>
                    </a:srgbClr>
                  </a:outerShdw>
                </a:effectLst>
              </a:rPr>
              <a:t>・対象</a:t>
            </a:r>
            <a:r>
              <a:rPr kumimoji="1" lang="ja-JP" altLang="en-US" sz="1600" dirty="0" smtClean="0"/>
              <a:t>：フォローアップ登録者のみ</a:t>
            </a:r>
          </a:p>
        </p:txBody>
      </p:sp>
      <p:sp>
        <p:nvSpPr>
          <p:cNvPr id="35" name="テキスト ボックス 34"/>
          <p:cNvSpPr txBox="1"/>
          <p:nvPr/>
        </p:nvSpPr>
        <p:spPr>
          <a:xfrm>
            <a:off x="1929091" y="4992865"/>
            <a:ext cx="6747364" cy="3385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住民税非課税世帯の者：無料　</a:t>
            </a:r>
          </a:p>
        </p:txBody>
      </p:sp>
      <p:sp>
        <p:nvSpPr>
          <p:cNvPr id="36" name="テキスト ボックス 35"/>
          <p:cNvSpPr txBox="1"/>
          <p:nvPr/>
        </p:nvSpPr>
        <p:spPr>
          <a:xfrm>
            <a:off x="5125477" y="5331419"/>
            <a:ext cx="3532850" cy="136960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300" u="sng" dirty="0">
                <a:latin typeface="+mj-ea"/>
              </a:rPr>
              <a:t>市町民税（所得割）課税年額</a:t>
            </a:r>
            <a:r>
              <a:rPr lang="en-US" altLang="ja-JP" sz="1300" u="sng" dirty="0">
                <a:latin typeface="+mj-ea"/>
              </a:rPr>
              <a:t>235</a:t>
            </a:r>
            <a:r>
              <a:rPr lang="ja-JP" altLang="en-US" sz="1300" u="sng" dirty="0">
                <a:latin typeface="+mj-ea"/>
              </a:rPr>
              <a:t>千円未満の</a:t>
            </a:r>
            <a:r>
              <a:rPr lang="ja-JP" altLang="en-US" sz="1300" u="sng" dirty="0" smtClean="0">
                <a:latin typeface="+mj-ea"/>
              </a:rPr>
              <a:t>者</a:t>
            </a:r>
            <a:endParaRPr lang="en-US" altLang="ja-JP" sz="1300" u="sng" dirty="0" smtClean="0">
              <a:latin typeface="+mj-ea"/>
            </a:endParaRPr>
          </a:p>
          <a:p>
            <a:endParaRPr lang="en-US" altLang="ja-JP" sz="1400" u="sng" dirty="0">
              <a:latin typeface="+mj-ea"/>
            </a:endParaRPr>
          </a:p>
          <a:p>
            <a:endParaRPr lang="en-US" altLang="ja-JP" sz="1400" u="sng" dirty="0" smtClean="0">
              <a:latin typeface="+mj-ea"/>
            </a:endParaRPr>
          </a:p>
          <a:p>
            <a:endParaRPr lang="en-US" altLang="ja-JP" sz="1400" u="sng" dirty="0">
              <a:latin typeface="+mj-ea"/>
            </a:endParaRPr>
          </a:p>
          <a:p>
            <a:endParaRPr lang="en-US" altLang="ja-JP" sz="1400" u="sng" dirty="0" smtClean="0">
              <a:latin typeface="+mj-ea"/>
            </a:endParaRPr>
          </a:p>
          <a:p>
            <a:endParaRPr lang="en-US" altLang="ja-JP" sz="1400" u="sng" dirty="0">
              <a:latin typeface="+mj-ea"/>
            </a:endParaRPr>
          </a:p>
        </p:txBody>
      </p:sp>
      <p:sp>
        <p:nvSpPr>
          <p:cNvPr id="37" name="テキスト ボックス 36"/>
          <p:cNvSpPr txBox="1"/>
          <p:nvPr/>
        </p:nvSpPr>
        <p:spPr>
          <a:xfrm>
            <a:off x="1895848" y="3595658"/>
            <a:ext cx="2236510"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1600" b="1" dirty="0" smtClean="0">
                <a:solidFill>
                  <a:srgbClr val="FF0000"/>
                </a:solidFill>
              </a:rPr>
              <a:t>初回精密検査費用助成</a:t>
            </a:r>
          </a:p>
        </p:txBody>
      </p:sp>
      <p:sp>
        <p:nvSpPr>
          <p:cNvPr id="38" name="角丸四角形 37"/>
          <p:cNvSpPr/>
          <p:nvPr/>
        </p:nvSpPr>
        <p:spPr>
          <a:xfrm>
            <a:off x="3817867" y="653037"/>
            <a:ext cx="1368152" cy="451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latin typeface="+mj-ea"/>
                <a:ea typeface="+mj-ea"/>
              </a:rPr>
              <a:t>H</a:t>
            </a:r>
            <a:r>
              <a:rPr kumimoji="1" lang="en-US" altLang="ja-JP" sz="2400" dirty="0" smtClean="0">
                <a:latin typeface="+mj-ea"/>
                <a:ea typeface="+mj-ea"/>
              </a:rPr>
              <a:t>27</a:t>
            </a:r>
            <a:r>
              <a:rPr kumimoji="1" lang="ja-JP" altLang="en-US" sz="2400" dirty="0" smtClean="0">
                <a:latin typeface="+mj-ea"/>
                <a:ea typeface="+mj-ea"/>
              </a:rPr>
              <a:t>年度</a:t>
            </a:r>
            <a:endParaRPr kumimoji="1" lang="ja-JP" altLang="en-US" sz="2400" dirty="0">
              <a:latin typeface="+mj-ea"/>
              <a:ea typeface="+mj-ea"/>
            </a:endParaRPr>
          </a:p>
        </p:txBody>
      </p:sp>
      <p:sp>
        <p:nvSpPr>
          <p:cNvPr id="39" name="角丸四角形 38"/>
          <p:cNvSpPr/>
          <p:nvPr/>
        </p:nvSpPr>
        <p:spPr>
          <a:xfrm>
            <a:off x="2123728" y="647818"/>
            <a:ext cx="1368152" cy="451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latin typeface="+mj-ea"/>
                <a:ea typeface="+mj-ea"/>
              </a:rPr>
              <a:t>H</a:t>
            </a:r>
            <a:r>
              <a:rPr kumimoji="1" lang="en-US" altLang="ja-JP" sz="2400" dirty="0" smtClean="0">
                <a:latin typeface="+mj-ea"/>
                <a:ea typeface="+mj-ea"/>
              </a:rPr>
              <a:t>26</a:t>
            </a:r>
            <a:r>
              <a:rPr kumimoji="1" lang="ja-JP" altLang="en-US" sz="2400" dirty="0" smtClean="0">
                <a:latin typeface="+mj-ea"/>
                <a:ea typeface="+mj-ea"/>
              </a:rPr>
              <a:t>年度</a:t>
            </a:r>
            <a:endParaRPr kumimoji="1" lang="ja-JP" altLang="en-US" sz="2400" dirty="0">
              <a:latin typeface="+mj-ea"/>
              <a:ea typeface="+mj-ea"/>
            </a:endParaRPr>
          </a:p>
        </p:txBody>
      </p:sp>
      <p:sp>
        <p:nvSpPr>
          <p:cNvPr id="40" name="テキスト ボックス 39"/>
          <p:cNvSpPr txBox="1"/>
          <p:nvPr/>
        </p:nvSpPr>
        <p:spPr>
          <a:xfrm>
            <a:off x="128129" y="3595658"/>
            <a:ext cx="699454" cy="26416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eaVert" wrap="none" rtlCol="0" anchor="ctr" anchorCtr="0">
            <a:noAutofit/>
          </a:bodyPr>
          <a:lstStyle/>
          <a:p>
            <a:pPr algn="ctr"/>
            <a:r>
              <a:rPr kumimoji="1" lang="ja-JP" altLang="en-US" sz="1600" dirty="0" smtClean="0"/>
              <a:t>定期検査費用等の助成</a:t>
            </a:r>
          </a:p>
        </p:txBody>
      </p:sp>
      <p:sp>
        <p:nvSpPr>
          <p:cNvPr id="41" name="角丸四角形 40"/>
          <p:cNvSpPr/>
          <p:nvPr/>
        </p:nvSpPr>
        <p:spPr>
          <a:xfrm>
            <a:off x="67750" y="3520276"/>
            <a:ext cx="759833" cy="2789044"/>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Tree>
    <p:extLst>
      <p:ext uri="{BB962C8B-B14F-4D97-AF65-F5344CB8AC3E}">
        <p14:creationId xmlns:p14="http://schemas.microsoft.com/office/powerpoint/2010/main" val="1091591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84775"/>
          </a:xfrm>
          <a:prstGeom prst="rect">
            <a:avLst/>
          </a:prstGeom>
          <a:solidFill>
            <a:schemeClr val="tx2">
              <a:lumMod val="50000"/>
            </a:schemeClr>
          </a:solidFill>
        </p:spPr>
        <p:txBody>
          <a:bodyPr wrap="square" rtlCol="0">
            <a:spAutoFit/>
          </a:bodyPr>
          <a:lstStyle/>
          <a:p>
            <a:pPr algn="ctr"/>
            <a:r>
              <a:rPr kumimoji="1" lang="ja-JP" altLang="en-US" sz="3200" dirty="0" smtClean="0">
                <a:solidFill>
                  <a:schemeClr val="bg1"/>
                </a:solidFill>
              </a:rPr>
              <a:t>現　　状</a:t>
            </a:r>
            <a:endParaRPr kumimoji="1" lang="ja-JP" altLang="en-US" sz="3200" dirty="0">
              <a:solidFill>
                <a:schemeClr val="bg1"/>
              </a:solidFill>
            </a:endParaRPr>
          </a:p>
        </p:txBody>
      </p:sp>
      <p:sp>
        <p:nvSpPr>
          <p:cNvPr id="20" name="角丸四角形 19"/>
          <p:cNvSpPr/>
          <p:nvPr/>
        </p:nvSpPr>
        <p:spPr>
          <a:xfrm>
            <a:off x="1059431" y="1005959"/>
            <a:ext cx="7025138" cy="504056"/>
          </a:xfrm>
          <a:prstGeom prst="roundRect">
            <a:avLst/>
          </a:prstGeom>
          <a:solidFill>
            <a:schemeClr val="tx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mj-ea"/>
                <a:ea typeface="+mj-ea"/>
              </a:rPr>
              <a:t>初回精密検査・定期検査費用の助成</a:t>
            </a:r>
            <a:endParaRPr kumimoji="1" lang="ja-JP" altLang="en-US" sz="2400" dirty="0">
              <a:latin typeface="+mj-ea"/>
              <a:ea typeface="+mj-ea"/>
            </a:endParaRPr>
          </a:p>
        </p:txBody>
      </p:sp>
      <p:graphicFrame>
        <p:nvGraphicFramePr>
          <p:cNvPr id="7" name="表 6"/>
          <p:cNvGraphicFramePr>
            <a:graphicFrameLocks noGrp="1"/>
          </p:cNvGraphicFramePr>
          <p:nvPr>
            <p:extLst>
              <p:ext uri="{D42A27DB-BD31-4B8C-83A1-F6EECF244321}">
                <p14:modId xmlns:p14="http://schemas.microsoft.com/office/powerpoint/2010/main" val="4200384309"/>
              </p:ext>
            </p:extLst>
          </p:nvPr>
        </p:nvGraphicFramePr>
        <p:xfrm>
          <a:off x="395538" y="2666340"/>
          <a:ext cx="8352927" cy="1808106"/>
        </p:xfrm>
        <a:graphic>
          <a:graphicData uri="http://schemas.openxmlformats.org/drawingml/2006/table">
            <a:tbl>
              <a:tblPr firstRow="1" bandRow="1">
                <a:tableStyleId>{5C22544A-7EE6-4342-B048-85BDC9FD1C3A}</a:tableStyleId>
              </a:tblPr>
              <a:tblGrid>
                <a:gridCol w="2141537"/>
                <a:gridCol w="1242278"/>
                <a:gridCol w="1242278"/>
                <a:gridCol w="1242278"/>
                <a:gridCol w="1242278"/>
                <a:gridCol w="1242278"/>
              </a:tblGrid>
              <a:tr h="602702">
                <a:tc>
                  <a:txBody>
                    <a:bodyPr/>
                    <a:lstStyle/>
                    <a:p>
                      <a:pPr algn="ctr"/>
                      <a:r>
                        <a:rPr kumimoji="1" lang="ja-JP" altLang="en-US" sz="2400" dirty="0" smtClean="0">
                          <a:latin typeface="+mj-ea"/>
                          <a:ea typeface="+mj-ea"/>
                        </a:rPr>
                        <a:t>年度</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H26</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H27</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H28</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latin typeface="+mj-ea"/>
                          <a:ea typeface="+mj-ea"/>
                        </a:rPr>
                        <a:t>Ｈ</a:t>
                      </a:r>
                      <a:r>
                        <a:rPr kumimoji="1" lang="en-US" altLang="ja-JP" sz="2400" dirty="0" smtClean="0">
                          <a:latin typeface="+mj-ea"/>
                          <a:ea typeface="+mj-ea"/>
                        </a:rPr>
                        <a:t>29</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latin typeface="+mj-ea"/>
                          <a:ea typeface="+mj-ea"/>
                        </a:rPr>
                        <a:t>合計</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2702">
                <a:tc>
                  <a:txBody>
                    <a:bodyPr/>
                    <a:lstStyle/>
                    <a:p>
                      <a:r>
                        <a:rPr kumimoji="1" lang="ja-JP" altLang="en-US" sz="2400" dirty="0" smtClean="0">
                          <a:latin typeface="+mj-ea"/>
                          <a:ea typeface="+mj-ea"/>
                        </a:rPr>
                        <a:t>初回精密検査</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12</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20</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17</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0</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49</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2702">
                <a:tc>
                  <a:txBody>
                    <a:bodyPr/>
                    <a:lstStyle/>
                    <a:p>
                      <a:r>
                        <a:rPr kumimoji="1" lang="ja-JP" altLang="en-US" sz="2400" dirty="0" smtClean="0">
                          <a:latin typeface="+mj-ea"/>
                          <a:ea typeface="+mj-ea"/>
                        </a:rPr>
                        <a:t>定期検査</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6</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28</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147</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latin typeface="+mj-ea"/>
                          <a:ea typeface="+mj-ea"/>
                        </a:rPr>
                        <a:t>188</a:t>
                      </a:r>
                      <a:endParaRPr kumimoji="1" lang="ja-JP" altLang="en-US" sz="2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2843808" y="4883968"/>
            <a:ext cx="5508612" cy="461665"/>
          </a:xfrm>
          <a:prstGeom prst="rect">
            <a:avLst/>
          </a:prstGeom>
          <a:noFill/>
        </p:spPr>
        <p:txBody>
          <a:bodyPr wrap="square" rtlCol="0">
            <a:spAutoFit/>
          </a:bodyPr>
          <a:lstStyle/>
          <a:p>
            <a:pPr algn="r"/>
            <a:r>
              <a:rPr kumimoji="1" lang="en-US" altLang="ja-JP" sz="2400" dirty="0" smtClean="0"/>
              <a:t> ※</a:t>
            </a:r>
            <a:r>
              <a:rPr kumimoji="1" lang="ja-JP" altLang="en-US" sz="2400" dirty="0" smtClean="0"/>
              <a:t>Ｈ</a:t>
            </a:r>
            <a:r>
              <a:rPr kumimoji="1" lang="en-US" altLang="ja-JP" sz="2400" dirty="0" smtClean="0"/>
              <a:t>29</a:t>
            </a:r>
            <a:r>
              <a:rPr kumimoji="1" lang="ja-JP" altLang="en-US" sz="2400" dirty="0" smtClean="0"/>
              <a:t>年度は</a:t>
            </a:r>
            <a:r>
              <a:rPr kumimoji="1" lang="en-US" altLang="ja-JP" sz="2400" dirty="0" smtClean="0"/>
              <a:t>6</a:t>
            </a:r>
            <a:r>
              <a:rPr kumimoji="1" lang="ja-JP" altLang="en-US" sz="2400" dirty="0" smtClean="0"/>
              <a:t>月末現在値　</a:t>
            </a:r>
            <a:r>
              <a:rPr kumimoji="1" lang="ja-JP" altLang="en-US" sz="2000" dirty="0" smtClean="0"/>
              <a:t>　</a:t>
            </a:r>
            <a:endParaRPr kumimoji="1" lang="ja-JP" altLang="en-US" sz="2000" dirty="0"/>
          </a:p>
        </p:txBody>
      </p:sp>
    </p:spTree>
    <p:extLst>
      <p:ext uri="{BB962C8B-B14F-4D97-AF65-F5344CB8AC3E}">
        <p14:creationId xmlns:p14="http://schemas.microsoft.com/office/powerpoint/2010/main" val="1327654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001" y="0"/>
            <a:ext cx="9179002" cy="584775"/>
          </a:xfrm>
          <a:prstGeom prst="rect">
            <a:avLst/>
          </a:prstGeom>
          <a:solidFill>
            <a:schemeClr val="tx2">
              <a:lumMod val="50000"/>
            </a:schemeClr>
          </a:solidFill>
        </p:spPr>
        <p:txBody>
          <a:bodyPr wrap="square" rtlCol="0">
            <a:spAutoFit/>
          </a:bodyPr>
          <a:lstStyle/>
          <a:p>
            <a:pPr algn="ctr"/>
            <a:r>
              <a:rPr kumimoji="1" lang="ja-JP" altLang="en-US" sz="3200" dirty="0" smtClean="0">
                <a:solidFill>
                  <a:schemeClr val="bg1"/>
                </a:solidFill>
              </a:rPr>
              <a:t>肝炎重症化・肝がん予防推進事業の課題等</a:t>
            </a:r>
            <a:endParaRPr kumimoji="1" lang="ja-JP" altLang="en-US" sz="3200" dirty="0">
              <a:solidFill>
                <a:schemeClr val="bg1"/>
              </a:solidFill>
            </a:endParaRPr>
          </a:p>
        </p:txBody>
      </p:sp>
      <p:sp>
        <p:nvSpPr>
          <p:cNvPr id="5" name="テキスト ボックス 4"/>
          <p:cNvSpPr txBox="1"/>
          <p:nvPr/>
        </p:nvSpPr>
        <p:spPr>
          <a:xfrm>
            <a:off x="39508" y="836712"/>
            <a:ext cx="896582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mn-ea"/>
              </a:rPr>
              <a:t>■　初回精密検査費用助成制度の課題</a:t>
            </a:r>
            <a:endParaRPr lang="en-US" altLang="ja-JP" sz="2400" dirty="0" smtClean="0">
              <a:latin typeface="+mn-ea"/>
            </a:endParaRPr>
          </a:p>
          <a:p>
            <a:r>
              <a:rPr lang="ja-JP" altLang="en-US" sz="2000" dirty="0" smtClean="0"/>
              <a:t>　 </a:t>
            </a:r>
            <a:r>
              <a:rPr lang="ja-JP" altLang="en-US" sz="2400" dirty="0" smtClean="0"/>
              <a:t>○初回精密検査費用</a:t>
            </a:r>
            <a:r>
              <a:rPr lang="ja-JP" altLang="en-US" sz="2400" dirty="0"/>
              <a:t>助成</a:t>
            </a:r>
            <a:r>
              <a:rPr lang="ja-JP" altLang="en-US" sz="2400" dirty="0" smtClean="0"/>
              <a:t>件数は平成</a:t>
            </a:r>
            <a:r>
              <a:rPr lang="en-US" altLang="ja-JP" sz="2400" dirty="0" smtClean="0"/>
              <a:t>28</a:t>
            </a:r>
            <a:r>
              <a:rPr lang="ja-JP" altLang="en-US" sz="2400" dirty="0" smtClean="0"/>
              <a:t>年度は</a:t>
            </a:r>
            <a:r>
              <a:rPr lang="en-US" altLang="ja-JP" sz="2400" dirty="0" smtClean="0"/>
              <a:t>17</a:t>
            </a:r>
            <a:r>
              <a:rPr lang="ja-JP" altLang="en-US" sz="2400" dirty="0" smtClean="0"/>
              <a:t>件，平成</a:t>
            </a:r>
            <a:r>
              <a:rPr lang="en-US" altLang="ja-JP" sz="2400" dirty="0" smtClean="0"/>
              <a:t>29</a:t>
            </a:r>
            <a:r>
              <a:rPr lang="ja-JP" altLang="en-US" sz="2400" dirty="0" smtClean="0"/>
              <a:t>年度</a:t>
            </a:r>
            <a:endParaRPr lang="en-US" altLang="ja-JP" sz="2400" dirty="0" smtClean="0"/>
          </a:p>
          <a:p>
            <a:r>
              <a:rPr lang="ja-JP" altLang="en-US" sz="2400" dirty="0"/>
              <a:t>　</a:t>
            </a:r>
            <a:r>
              <a:rPr lang="ja-JP" altLang="en-US" sz="2400" dirty="0" smtClean="0"/>
              <a:t> は０件と，制度利用が伸び悩んでいる。</a:t>
            </a:r>
            <a:endParaRPr lang="en-US" altLang="ja-JP" sz="2400" dirty="0" smtClean="0"/>
          </a:p>
        </p:txBody>
      </p:sp>
      <p:sp>
        <p:nvSpPr>
          <p:cNvPr id="7" name="テキスト ボックス 6"/>
          <p:cNvSpPr txBox="1"/>
          <p:nvPr/>
        </p:nvSpPr>
        <p:spPr>
          <a:xfrm>
            <a:off x="170267" y="5085184"/>
            <a:ext cx="880854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mn-ea"/>
              </a:rPr>
              <a:t>■　広島県肝疾患患者フォローアップシステム（以下「フォローアップ　</a:t>
            </a:r>
            <a:endParaRPr lang="en-US" altLang="ja-JP" sz="2400" dirty="0" smtClean="0">
              <a:latin typeface="+mn-ea"/>
            </a:endParaRPr>
          </a:p>
          <a:p>
            <a:r>
              <a:rPr lang="ja-JP" altLang="en-US" sz="2400" dirty="0">
                <a:latin typeface="+mn-ea"/>
              </a:rPr>
              <a:t>　</a:t>
            </a:r>
            <a:r>
              <a:rPr lang="ja-JP" altLang="en-US" sz="2400" dirty="0" smtClean="0">
                <a:latin typeface="+mn-ea"/>
              </a:rPr>
              <a:t>システム」という。）の課題</a:t>
            </a:r>
            <a:endParaRPr lang="en-US" altLang="ja-JP" sz="2400" dirty="0" smtClean="0">
              <a:latin typeface="+mn-ea"/>
            </a:endParaRPr>
          </a:p>
          <a:p>
            <a:r>
              <a:rPr lang="ja-JP" altLang="en-US" sz="2000" dirty="0" smtClean="0"/>
              <a:t>　 </a:t>
            </a:r>
            <a:r>
              <a:rPr lang="ja-JP" altLang="en-US" sz="2400" dirty="0" smtClean="0"/>
              <a:t>○手続きの流れが煩雑でわかりにくい。</a:t>
            </a:r>
            <a:r>
              <a:rPr lang="ja-JP" altLang="en-US" sz="2400" dirty="0"/>
              <a:t>　</a:t>
            </a:r>
            <a:endParaRPr lang="en-US" altLang="ja-JP" sz="2400" dirty="0" smtClean="0"/>
          </a:p>
        </p:txBody>
      </p:sp>
      <p:sp>
        <p:nvSpPr>
          <p:cNvPr id="8" name="テキスト ボックス 7"/>
          <p:cNvSpPr txBox="1"/>
          <p:nvPr/>
        </p:nvSpPr>
        <p:spPr>
          <a:xfrm>
            <a:off x="65799" y="2204864"/>
            <a:ext cx="9017485"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HGP創英角ｺﾞｼｯｸUB" panose="020B0900000000000000" pitchFamily="50" charset="-128"/>
                <a:ea typeface="HGP創英角ｺﾞｼｯｸUB" panose="020B0900000000000000" pitchFamily="50" charset="-128"/>
              </a:rPr>
              <a:t>■</a:t>
            </a:r>
            <a:r>
              <a:rPr lang="ja-JP" altLang="en-US" sz="2400" dirty="0">
                <a:latin typeface="HGP創英角ｺﾞｼｯｸUB" panose="020B0900000000000000" pitchFamily="50" charset="-128"/>
                <a:ea typeface="HGP創英角ｺﾞｼｯｸUB" panose="020B0900000000000000" pitchFamily="50" charset="-128"/>
              </a:rPr>
              <a:t>　</a:t>
            </a:r>
            <a:r>
              <a:rPr lang="ja-JP" altLang="en-US" sz="2400" dirty="0" smtClean="0">
                <a:latin typeface="+mj-ea"/>
                <a:ea typeface="+mj-ea"/>
              </a:rPr>
              <a:t>定期検査費用助成制度</a:t>
            </a:r>
            <a:endParaRPr lang="en-US" altLang="ja-JP" sz="2400" dirty="0" smtClean="0"/>
          </a:p>
          <a:p>
            <a:r>
              <a:rPr lang="ja-JP" altLang="en-US" sz="2000" dirty="0" smtClean="0"/>
              <a:t>　 </a:t>
            </a:r>
            <a:r>
              <a:rPr lang="ja-JP" altLang="en-US" sz="2400" dirty="0"/>
              <a:t>○平成</a:t>
            </a:r>
            <a:r>
              <a:rPr lang="en-US" altLang="ja-JP" sz="2400" dirty="0"/>
              <a:t>27</a:t>
            </a:r>
            <a:r>
              <a:rPr lang="ja-JP" altLang="en-US" sz="2400" dirty="0"/>
              <a:t>年度の助成</a:t>
            </a:r>
            <a:r>
              <a:rPr lang="ja-JP" altLang="en-US" sz="2400" dirty="0" smtClean="0"/>
              <a:t>件数は</a:t>
            </a:r>
            <a:r>
              <a:rPr lang="en-US" altLang="ja-JP" sz="2400" dirty="0" smtClean="0"/>
              <a:t>28</a:t>
            </a:r>
            <a:r>
              <a:rPr lang="ja-JP" altLang="en-US" sz="2400" dirty="0" smtClean="0"/>
              <a:t>件</a:t>
            </a:r>
            <a:r>
              <a:rPr lang="ja-JP" altLang="en-US" sz="2400" dirty="0"/>
              <a:t>であった</a:t>
            </a:r>
            <a:r>
              <a:rPr lang="ja-JP" altLang="en-US" sz="2400" dirty="0" smtClean="0"/>
              <a:t>が，平成</a:t>
            </a:r>
            <a:r>
              <a:rPr lang="en-US" altLang="ja-JP" sz="2400" dirty="0" smtClean="0"/>
              <a:t>28</a:t>
            </a:r>
            <a:r>
              <a:rPr lang="ja-JP" altLang="en-US" sz="2400" dirty="0" smtClean="0"/>
              <a:t>年度に所得制</a:t>
            </a:r>
            <a:endParaRPr lang="en-US" altLang="ja-JP" sz="2400" dirty="0" smtClean="0"/>
          </a:p>
          <a:p>
            <a:r>
              <a:rPr lang="ja-JP" altLang="en-US" sz="2400" dirty="0"/>
              <a:t>　</a:t>
            </a:r>
            <a:r>
              <a:rPr lang="ja-JP" altLang="en-US" sz="2400" dirty="0" smtClean="0"/>
              <a:t>限を緩和し，受診</a:t>
            </a:r>
            <a:r>
              <a:rPr lang="ja-JP" altLang="en-US" sz="2400" dirty="0"/>
              <a:t>勧奨のダイレクトメールに，定期検査費用助成</a:t>
            </a:r>
            <a:r>
              <a:rPr lang="ja-JP" altLang="en-US" sz="2400" dirty="0" smtClean="0"/>
              <a:t>に</a:t>
            </a:r>
            <a:endParaRPr lang="en-US" altLang="ja-JP" sz="2400" dirty="0" smtClean="0"/>
          </a:p>
          <a:p>
            <a:r>
              <a:rPr lang="ja-JP" altLang="en-US" sz="2400" dirty="0"/>
              <a:t>　</a:t>
            </a:r>
            <a:r>
              <a:rPr lang="ja-JP" altLang="en-US" sz="2400" dirty="0" smtClean="0"/>
              <a:t>関する</a:t>
            </a:r>
            <a:r>
              <a:rPr lang="ja-JP" altLang="en-US" sz="2400" dirty="0"/>
              <a:t>チラシに加え，説明資料を追加した</a:t>
            </a:r>
            <a:r>
              <a:rPr lang="ja-JP" altLang="en-US" sz="2400" dirty="0" smtClean="0"/>
              <a:t>ところ，</a:t>
            </a:r>
            <a:r>
              <a:rPr lang="en-US" altLang="ja-JP" sz="2400" dirty="0" smtClean="0"/>
              <a:t>147</a:t>
            </a:r>
            <a:r>
              <a:rPr lang="ja-JP" altLang="en-US" sz="2400" dirty="0" smtClean="0"/>
              <a:t>件と大幅に伸</a:t>
            </a:r>
            <a:endParaRPr lang="en-US" altLang="ja-JP" sz="2400" dirty="0" smtClean="0"/>
          </a:p>
          <a:p>
            <a:r>
              <a:rPr lang="ja-JP" altLang="en-US" sz="2400" dirty="0"/>
              <a:t>　</a:t>
            </a:r>
            <a:r>
              <a:rPr lang="ja-JP" altLang="en-US" sz="2400" dirty="0" smtClean="0"/>
              <a:t>びた。</a:t>
            </a:r>
            <a:endParaRPr lang="en-US" altLang="ja-JP" sz="2400" dirty="0" smtClean="0"/>
          </a:p>
          <a:p>
            <a:r>
              <a:rPr lang="ja-JP" altLang="en-US" sz="2400" dirty="0"/>
              <a:t>　</a:t>
            </a:r>
            <a:r>
              <a:rPr lang="ja-JP" altLang="en-US" sz="2400" dirty="0" smtClean="0"/>
              <a:t>○平成</a:t>
            </a:r>
            <a:r>
              <a:rPr lang="en-US" altLang="ja-JP" sz="2400" dirty="0" smtClean="0"/>
              <a:t>29</a:t>
            </a:r>
            <a:r>
              <a:rPr lang="ja-JP" altLang="en-US" sz="2400" dirty="0" smtClean="0"/>
              <a:t>年度は自己負担限度額を減額し，更なる制度利用の促進　</a:t>
            </a:r>
            <a:endParaRPr lang="en-US" altLang="ja-JP" sz="2400" dirty="0" smtClean="0"/>
          </a:p>
          <a:p>
            <a:r>
              <a:rPr lang="ja-JP" altLang="en-US" sz="2400" dirty="0"/>
              <a:t>　</a:t>
            </a:r>
            <a:r>
              <a:rPr lang="ja-JP" altLang="en-US" sz="2400" dirty="0" smtClean="0"/>
              <a:t>を図っている。　</a:t>
            </a:r>
            <a:endParaRPr lang="en-US" altLang="ja-JP" sz="2400" dirty="0" smtClean="0"/>
          </a:p>
        </p:txBody>
      </p:sp>
    </p:spTree>
    <p:extLst>
      <p:ext uri="{BB962C8B-B14F-4D97-AF65-F5344CB8AC3E}">
        <p14:creationId xmlns:p14="http://schemas.microsoft.com/office/powerpoint/2010/main" val="4176194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002" y="0"/>
            <a:ext cx="9287521" cy="584775"/>
          </a:xfrm>
          <a:prstGeom prst="rect">
            <a:avLst/>
          </a:prstGeom>
          <a:solidFill>
            <a:schemeClr val="tx2">
              <a:lumMod val="50000"/>
            </a:schemeClr>
          </a:solidFill>
        </p:spPr>
        <p:txBody>
          <a:bodyPr wrap="square" rtlCol="0">
            <a:spAutoFit/>
          </a:bodyPr>
          <a:lstStyle/>
          <a:p>
            <a:pPr algn="ctr"/>
            <a:r>
              <a:rPr kumimoji="1" lang="ja-JP" altLang="en-US" sz="3200" dirty="0" smtClean="0">
                <a:solidFill>
                  <a:schemeClr val="bg1"/>
                </a:solidFill>
              </a:rPr>
              <a:t>今後の方向性（案）</a:t>
            </a:r>
            <a:endParaRPr kumimoji="1" lang="ja-JP" altLang="en-US" sz="3200" dirty="0">
              <a:solidFill>
                <a:schemeClr val="bg1"/>
              </a:solidFill>
            </a:endParaRPr>
          </a:p>
        </p:txBody>
      </p:sp>
      <p:sp>
        <p:nvSpPr>
          <p:cNvPr id="5" name="テキスト ボックス 4"/>
          <p:cNvSpPr txBox="1"/>
          <p:nvPr/>
        </p:nvSpPr>
        <p:spPr>
          <a:xfrm>
            <a:off x="107505" y="836712"/>
            <a:ext cx="8712968"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HGP創英角ｺﾞｼｯｸUB" panose="020B0900000000000000" pitchFamily="50" charset="-128"/>
                <a:ea typeface="HGP創英角ｺﾞｼｯｸUB" panose="020B0900000000000000" pitchFamily="50" charset="-128"/>
              </a:rPr>
              <a:t>■フォローアップシステムについて</a:t>
            </a:r>
            <a:endParaRPr lang="en-US" altLang="ja-JP" sz="2400" dirty="0" smtClean="0"/>
          </a:p>
          <a:p>
            <a:r>
              <a:rPr lang="ja-JP" altLang="en-US" sz="2400" dirty="0" smtClean="0"/>
              <a:t>　 初回精密検査及び定期検査費用助成制度の前提となるフォローアップシステム</a:t>
            </a:r>
            <a:r>
              <a:rPr lang="ja-JP" altLang="en-US" sz="2400" dirty="0"/>
              <a:t>へ</a:t>
            </a:r>
            <a:r>
              <a:rPr lang="ja-JP" altLang="en-US" sz="2400" dirty="0" smtClean="0"/>
              <a:t>の登録方法を簡素化する。</a:t>
            </a:r>
            <a:endParaRPr lang="en-US" altLang="ja-JP" sz="2400" dirty="0" smtClean="0"/>
          </a:p>
        </p:txBody>
      </p:sp>
      <p:sp>
        <p:nvSpPr>
          <p:cNvPr id="6" name="テキスト ボックス 5"/>
          <p:cNvSpPr txBox="1"/>
          <p:nvPr/>
        </p:nvSpPr>
        <p:spPr>
          <a:xfrm>
            <a:off x="235127" y="3501008"/>
            <a:ext cx="8585345" cy="261610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a:solidFill>
                  <a:prstClr val="black"/>
                </a:solidFill>
              </a:rPr>
              <a:t> ■</a:t>
            </a:r>
            <a:r>
              <a:rPr lang="ja-JP" altLang="en-US" sz="2400" dirty="0" smtClean="0">
                <a:solidFill>
                  <a:prstClr val="black"/>
                </a:solidFill>
                <a:latin typeface="HGP創英角ｺﾞｼｯｸUB" panose="020B0900000000000000" pitchFamily="50" charset="-128"/>
                <a:ea typeface="HGP創英角ｺﾞｼｯｸUB" panose="020B0900000000000000" pitchFamily="50" charset="-128"/>
              </a:rPr>
              <a:t>フォローアップシステム簡素化の今後の方向性（案）</a:t>
            </a:r>
            <a:endParaRPr lang="ja-JP" altLang="en-US" sz="2400" dirty="0">
              <a:solidFill>
                <a:prstClr val="black"/>
              </a:solidFill>
              <a:latin typeface="HGP創英角ｺﾞｼｯｸUB" panose="020B0900000000000000" pitchFamily="50" charset="-128"/>
              <a:ea typeface="HGP創英角ｺﾞｼｯｸUB" panose="020B0900000000000000" pitchFamily="50" charset="-128"/>
            </a:endParaRPr>
          </a:p>
          <a:p>
            <a:endParaRPr lang="en-US" altLang="ja-JP" sz="2400" dirty="0" smtClean="0">
              <a:solidFill>
                <a:prstClr val="black"/>
              </a:solidFill>
            </a:endParaRPr>
          </a:p>
          <a:p>
            <a:r>
              <a:rPr lang="ja-JP" altLang="en-US" sz="2400" dirty="0" smtClean="0">
                <a:solidFill>
                  <a:prstClr val="black"/>
                </a:solidFill>
              </a:rPr>
              <a:t>○受診調査票を記載</a:t>
            </a:r>
            <a:r>
              <a:rPr lang="ja-JP" altLang="en-US" sz="2400" dirty="0">
                <a:solidFill>
                  <a:prstClr val="black"/>
                </a:solidFill>
              </a:rPr>
              <a:t>する医療機関は，専門医療機関のみとする。</a:t>
            </a:r>
            <a:endParaRPr lang="en-US" altLang="ja-JP" sz="2400" dirty="0">
              <a:solidFill>
                <a:prstClr val="black"/>
              </a:solidFill>
            </a:endParaRPr>
          </a:p>
          <a:p>
            <a:r>
              <a:rPr lang="ja-JP" altLang="en-US" sz="2400" dirty="0" smtClean="0">
                <a:solidFill>
                  <a:prstClr val="black"/>
                </a:solidFill>
              </a:rPr>
              <a:t> </a:t>
            </a:r>
            <a:endParaRPr lang="en-US" altLang="ja-JP" sz="2400" dirty="0" smtClean="0">
              <a:solidFill>
                <a:prstClr val="black"/>
              </a:solidFill>
            </a:endParaRPr>
          </a:p>
          <a:p>
            <a:r>
              <a:rPr lang="ja-JP" altLang="en-US" sz="2400" dirty="0" smtClean="0">
                <a:solidFill>
                  <a:prstClr val="black"/>
                </a:solidFill>
              </a:rPr>
              <a:t>○受診調査票の内容を簡素化</a:t>
            </a:r>
            <a:r>
              <a:rPr lang="ja-JP" altLang="en-US" sz="2400" dirty="0">
                <a:solidFill>
                  <a:prstClr val="black"/>
                </a:solidFill>
              </a:rPr>
              <a:t>する</a:t>
            </a:r>
            <a:r>
              <a:rPr lang="ja-JP" altLang="en-US" sz="2400" dirty="0" smtClean="0">
                <a:solidFill>
                  <a:prstClr val="black"/>
                </a:solidFill>
              </a:rPr>
              <a:t>。</a:t>
            </a:r>
            <a:endParaRPr lang="en-US" altLang="ja-JP" sz="2400" dirty="0" smtClean="0">
              <a:solidFill>
                <a:prstClr val="black"/>
              </a:solidFill>
            </a:endParaRPr>
          </a:p>
          <a:p>
            <a:r>
              <a:rPr lang="ja-JP" altLang="en-US" sz="2400" dirty="0">
                <a:solidFill>
                  <a:prstClr val="black"/>
                </a:solidFill>
              </a:rPr>
              <a:t>　</a:t>
            </a:r>
            <a:r>
              <a:rPr lang="ja-JP" altLang="en-US" sz="2400" dirty="0" smtClean="0">
                <a:solidFill>
                  <a:prstClr val="black"/>
                </a:solidFill>
              </a:rPr>
              <a:t> 簡素化に伴って，受診調査票作成手数料の見直しを行う。   </a:t>
            </a:r>
            <a:endParaRPr lang="en-US" altLang="ja-JP" sz="2400" dirty="0" smtClean="0">
              <a:solidFill>
                <a:prstClr val="black"/>
              </a:solidFill>
            </a:endParaRPr>
          </a:p>
          <a:p>
            <a:endParaRPr lang="ja-JP" altLang="en-US" sz="2000" dirty="0">
              <a:solidFill>
                <a:prstClr val="black"/>
              </a:solidFill>
            </a:endParaRPr>
          </a:p>
        </p:txBody>
      </p:sp>
      <p:sp>
        <p:nvSpPr>
          <p:cNvPr id="4" name="下矢印 3"/>
          <p:cNvSpPr/>
          <p:nvPr/>
        </p:nvSpPr>
        <p:spPr>
          <a:xfrm>
            <a:off x="3779911" y="2564904"/>
            <a:ext cx="884579" cy="516543"/>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471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23220"/>
          </a:xfrm>
          <a:prstGeom prst="rect">
            <a:avLst/>
          </a:prstGeom>
          <a:solidFill>
            <a:schemeClr val="tx2">
              <a:lumMod val="50000"/>
            </a:schemeClr>
          </a:solidFill>
        </p:spPr>
        <p:txBody>
          <a:bodyPr wrap="square" rtlCol="0">
            <a:spAutoFit/>
          </a:bodyPr>
          <a:lstStyle/>
          <a:p>
            <a:pPr algn="ctr"/>
            <a:r>
              <a:rPr lang="ja-JP" altLang="en-US" sz="2800" dirty="0" smtClean="0">
                <a:solidFill>
                  <a:schemeClr val="bg1"/>
                </a:solidFill>
              </a:rPr>
              <a:t>事業実施要領（案）の主な変更点について（案）</a:t>
            </a:r>
            <a:r>
              <a:rPr lang="ja-JP" altLang="en-US" sz="2800" dirty="0">
                <a:solidFill>
                  <a:schemeClr val="bg1"/>
                </a:solidFill>
              </a:rPr>
              <a:t>①</a:t>
            </a:r>
            <a:endParaRPr kumimoji="1" lang="ja-JP" altLang="en-US" sz="2800" dirty="0">
              <a:solidFill>
                <a:schemeClr val="bg1"/>
              </a:solidFill>
            </a:endParaRPr>
          </a:p>
        </p:txBody>
      </p:sp>
      <p:sp>
        <p:nvSpPr>
          <p:cNvPr id="61" name="テキスト ボックス 60"/>
          <p:cNvSpPr txBox="1"/>
          <p:nvPr/>
        </p:nvSpPr>
        <p:spPr>
          <a:xfrm>
            <a:off x="328629" y="3717032"/>
            <a:ext cx="8712968" cy="218521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a:solidFill>
                  <a:prstClr val="black"/>
                </a:solidFill>
              </a:rPr>
              <a:t> </a:t>
            </a:r>
            <a:r>
              <a:rPr lang="ja-JP" altLang="en-US" sz="2800" dirty="0" smtClean="0">
                <a:solidFill>
                  <a:prstClr val="black"/>
                </a:solidFill>
              </a:rPr>
              <a:t>２　「第６</a:t>
            </a:r>
            <a:r>
              <a:rPr lang="ja-JP" altLang="en-US" sz="2800" dirty="0">
                <a:solidFill>
                  <a:prstClr val="black"/>
                </a:solidFill>
              </a:rPr>
              <a:t>　</a:t>
            </a:r>
            <a:r>
              <a:rPr lang="ja-JP" altLang="en-US" sz="2800" dirty="0" smtClean="0">
                <a:solidFill>
                  <a:prstClr val="black"/>
                </a:solidFill>
              </a:rPr>
              <a:t>登録の手順」</a:t>
            </a:r>
            <a:endParaRPr lang="en-US" altLang="ja-JP" sz="2800" dirty="0" smtClean="0">
              <a:solidFill>
                <a:prstClr val="black"/>
              </a:solidFill>
            </a:endParaRPr>
          </a:p>
          <a:p>
            <a:endParaRPr lang="en-US" altLang="ja-JP" sz="2800" dirty="0">
              <a:solidFill>
                <a:prstClr val="black"/>
              </a:solidFill>
            </a:endParaRPr>
          </a:p>
          <a:p>
            <a:r>
              <a:rPr lang="ja-JP" altLang="en-US" sz="2400" dirty="0" smtClean="0">
                <a:solidFill>
                  <a:prstClr val="black"/>
                </a:solidFill>
              </a:rPr>
              <a:t>　</a:t>
            </a:r>
            <a:r>
              <a:rPr lang="ja-JP" altLang="en-US" sz="2400" dirty="0">
                <a:solidFill>
                  <a:prstClr val="black"/>
                </a:solidFill>
                <a:latin typeface="+mn-ea"/>
              </a:rPr>
              <a:t>　 </a:t>
            </a:r>
            <a:r>
              <a:rPr lang="ja-JP" altLang="en-US" sz="2800" dirty="0" smtClean="0">
                <a:solidFill>
                  <a:prstClr val="black"/>
                </a:solidFill>
                <a:latin typeface="+mn-ea"/>
              </a:rPr>
              <a:t>受診調査票を記載する医療機関を専門医療機関に限</a:t>
            </a:r>
            <a:endParaRPr lang="en-US" altLang="ja-JP" sz="2800" dirty="0" smtClean="0">
              <a:solidFill>
                <a:prstClr val="black"/>
              </a:solidFill>
              <a:latin typeface="+mn-ea"/>
            </a:endParaRPr>
          </a:p>
          <a:p>
            <a:r>
              <a:rPr lang="ja-JP" altLang="en-US" sz="2800" dirty="0">
                <a:solidFill>
                  <a:prstClr val="black"/>
                </a:solidFill>
                <a:latin typeface="+mn-ea"/>
              </a:rPr>
              <a:t>　</a:t>
            </a:r>
            <a:r>
              <a:rPr lang="ja-JP" altLang="en-US" sz="2800" dirty="0" err="1" smtClean="0">
                <a:solidFill>
                  <a:prstClr val="black"/>
                </a:solidFill>
                <a:latin typeface="+mn-ea"/>
              </a:rPr>
              <a:t>定した</a:t>
            </a:r>
            <a:r>
              <a:rPr lang="ja-JP" altLang="en-US" sz="2800" dirty="0" smtClean="0">
                <a:solidFill>
                  <a:prstClr val="black"/>
                </a:solidFill>
                <a:latin typeface="+mn-ea"/>
              </a:rPr>
              <a:t>。</a:t>
            </a:r>
            <a:r>
              <a:rPr lang="ja-JP" altLang="en-US" sz="2800" dirty="0">
                <a:solidFill>
                  <a:prstClr val="black"/>
                </a:solidFill>
                <a:latin typeface="+mn-ea"/>
              </a:rPr>
              <a:t>　</a:t>
            </a:r>
            <a:r>
              <a:rPr lang="ja-JP" altLang="en-US" sz="2800" dirty="0" smtClean="0">
                <a:solidFill>
                  <a:prstClr val="black"/>
                </a:solidFill>
                <a:latin typeface="+mn-ea"/>
              </a:rPr>
              <a:t>　</a:t>
            </a:r>
            <a:endParaRPr lang="en-US" altLang="ja-JP" sz="2800" dirty="0" smtClean="0">
              <a:solidFill>
                <a:prstClr val="black"/>
              </a:solidFill>
              <a:latin typeface="+mn-ea"/>
            </a:endParaRPr>
          </a:p>
          <a:p>
            <a:r>
              <a:rPr lang="ja-JP" altLang="en-US" sz="2400" dirty="0">
                <a:solidFill>
                  <a:prstClr val="black"/>
                </a:solidFill>
                <a:latin typeface="+mn-ea"/>
              </a:rPr>
              <a:t>　</a:t>
            </a:r>
            <a:r>
              <a:rPr lang="ja-JP" altLang="en-US" sz="2400" dirty="0" smtClean="0">
                <a:solidFill>
                  <a:prstClr val="black"/>
                </a:solidFill>
                <a:latin typeface="+mn-ea"/>
              </a:rPr>
              <a:t> </a:t>
            </a:r>
            <a:endParaRPr lang="ja-JP" altLang="en-US" sz="2000" dirty="0">
              <a:solidFill>
                <a:prstClr val="black"/>
              </a:solidFill>
            </a:endParaRPr>
          </a:p>
        </p:txBody>
      </p:sp>
      <p:sp>
        <p:nvSpPr>
          <p:cNvPr id="5" name="テキスト ボックス 4"/>
          <p:cNvSpPr txBox="1"/>
          <p:nvPr/>
        </p:nvSpPr>
        <p:spPr>
          <a:xfrm>
            <a:off x="312170" y="908720"/>
            <a:ext cx="8729427"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800" dirty="0" smtClean="0">
                <a:solidFill>
                  <a:prstClr val="black"/>
                </a:solidFill>
              </a:rPr>
              <a:t>１　</a:t>
            </a:r>
            <a:r>
              <a:rPr lang="ja-JP" altLang="en-US" sz="2800" dirty="0">
                <a:solidFill>
                  <a:prstClr val="black"/>
                </a:solidFill>
              </a:rPr>
              <a:t>「</a:t>
            </a:r>
            <a:r>
              <a:rPr lang="ja-JP" altLang="en-US" sz="2800" dirty="0" smtClean="0">
                <a:solidFill>
                  <a:prstClr val="black"/>
                </a:solidFill>
              </a:rPr>
              <a:t>第１  事業の目的」，「第３　事業の内容」及び「第</a:t>
            </a:r>
            <a:r>
              <a:rPr lang="ja-JP" altLang="en-US" sz="2800" dirty="0">
                <a:solidFill>
                  <a:prstClr val="black"/>
                </a:solidFill>
              </a:rPr>
              <a:t>４</a:t>
            </a:r>
            <a:r>
              <a:rPr lang="ja-JP" altLang="en-US" sz="2800" dirty="0" smtClean="0">
                <a:solidFill>
                  <a:prstClr val="black"/>
                </a:solidFill>
              </a:rPr>
              <a:t>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対象者」</a:t>
            </a:r>
            <a:endParaRPr lang="en-US" altLang="ja-JP" sz="2800" dirty="0" smtClean="0">
              <a:solidFill>
                <a:prstClr val="black"/>
              </a:solidFill>
            </a:endParaRPr>
          </a:p>
          <a:p>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国の「ウイルス性肝炎患者等の重症化予防推進事業」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との整合を図った。</a:t>
            </a:r>
            <a:endParaRPr lang="ja-JP" altLang="en-US" sz="2000" dirty="0">
              <a:solidFill>
                <a:prstClr val="black"/>
              </a:solidFill>
            </a:endParaRPr>
          </a:p>
        </p:txBody>
      </p:sp>
    </p:spTree>
    <p:extLst>
      <p:ext uri="{BB962C8B-B14F-4D97-AF65-F5344CB8AC3E}">
        <p14:creationId xmlns:p14="http://schemas.microsoft.com/office/powerpoint/2010/main" val="104084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23220"/>
          </a:xfrm>
          <a:prstGeom prst="rect">
            <a:avLst/>
          </a:prstGeom>
          <a:solidFill>
            <a:schemeClr val="tx2">
              <a:lumMod val="50000"/>
            </a:schemeClr>
          </a:solidFill>
        </p:spPr>
        <p:txBody>
          <a:bodyPr wrap="square" rtlCol="0">
            <a:spAutoFit/>
          </a:bodyPr>
          <a:lstStyle/>
          <a:p>
            <a:pPr algn="ctr"/>
            <a:r>
              <a:rPr lang="ja-JP" altLang="en-US" sz="2800" dirty="0" smtClean="0">
                <a:solidFill>
                  <a:schemeClr val="bg1"/>
                </a:solidFill>
              </a:rPr>
              <a:t>事業実施要領の主な変更点について（案）</a:t>
            </a:r>
            <a:r>
              <a:rPr lang="ja-JP" altLang="en-US" sz="2800" dirty="0">
                <a:solidFill>
                  <a:schemeClr val="bg1"/>
                </a:solidFill>
              </a:rPr>
              <a:t>②</a:t>
            </a:r>
            <a:endParaRPr kumimoji="1" lang="ja-JP" altLang="en-US" sz="2800" dirty="0">
              <a:solidFill>
                <a:schemeClr val="bg1"/>
              </a:solidFill>
            </a:endParaRPr>
          </a:p>
        </p:txBody>
      </p:sp>
      <p:sp>
        <p:nvSpPr>
          <p:cNvPr id="61" name="テキスト ボックス 60"/>
          <p:cNvSpPr txBox="1"/>
          <p:nvPr/>
        </p:nvSpPr>
        <p:spPr>
          <a:xfrm>
            <a:off x="308550" y="3140968"/>
            <a:ext cx="8712968"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a:solidFill>
                  <a:prstClr val="black"/>
                </a:solidFill>
              </a:rPr>
              <a:t> </a:t>
            </a:r>
            <a:r>
              <a:rPr lang="ja-JP" altLang="en-US" sz="2800" dirty="0" smtClean="0">
                <a:solidFill>
                  <a:prstClr val="black"/>
                </a:solidFill>
              </a:rPr>
              <a:t>４　様式第２－</a:t>
            </a:r>
            <a:r>
              <a:rPr lang="en-US" altLang="ja-JP" sz="2800" dirty="0" smtClean="0">
                <a:solidFill>
                  <a:prstClr val="black"/>
                </a:solidFill>
              </a:rPr>
              <a:t>1</a:t>
            </a:r>
            <a:r>
              <a:rPr lang="ja-JP" altLang="en-US" sz="2800" dirty="0">
                <a:solidFill>
                  <a:prstClr val="black"/>
                </a:solidFill>
              </a:rPr>
              <a:t>号</a:t>
            </a:r>
            <a:r>
              <a:rPr lang="ja-JP" altLang="en-US" sz="2800" dirty="0" smtClean="0">
                <a:solidFill>
                  <a:prstClr val="black"/>
                </a:solidFill>
              </a:rPr>
              <a:t>「受診調査票（新規登録用）」及び様式</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第２</a:t>
            </a:r>
            <a:r>
              <a:rPr lang="en-US" altLang="ja-JP" sz="2800" dirty="0" smtClean="0">
                <a:solidFill>
                  <a:prstClr val="black"/>
                </a:solidFill>
              </a:rPr>
              <a:t>―</a:t>
            </a:r>
            <a:r>
              <a:rPr lang="ja-JP" altLang="en-US" sz="2800" dirty="0" smtClean="0">
                <a:solidFill>
                  <a:prstClr val="black"/>
                </a:solidFill>
              </a:rPr>
              <a:t>２号「受診調査票（２回目以降用）」　 </a:t>
            </a:r>
            <a:endParaRPr lang="en-US" altLang="ja-JP" sz="2800" dirty="0">
              <a:solidFill>
                <a:prstClr val="black"/>
              </a:solidFill>
            </a:endParaRPr>
          </a:p>
          <a:p>
            <a:r>
              <a:rPr lang="ja-JP" altLang="en-US" sz="2800" dirty="0" smtClean="0">
                <a:solidFill>
                  <a:prstClr val="black"/>
                </a:solidFill>
              </a:rPr>
              <a:t>　</a:t>
            </a:r>
            <a:r>
              <a:rPr lang="ja-JP" altLang="en-US" sz="2800" dirty="0">
                <a:solidFill>
                  <a:prstClr val="black"/>
                </a:solidFill>
                <a:latin typeface="+mn-ea"/>
              </a:rPr>
              <a:t>　</a:t>
            </a:r>
            <a:endParaRPr lang="en-US" altLang="ja-JP" sz="2800" dirty="0" smtClean="0">
              <a:solidFill>
                <a:prstClr val="black"/>
              </a:solidFill>
              <a:latin typeface="+mn-ea"/>
            </a:endParaRPr>
          </a:p>
          <a:p>
            <a:r>
              <a:rPr lang="ja-JP" altLang="en-US" sz="2800" dirty="0">
                <a:solidFill>
                  <a:prstClr val="black"/>
                </a:solidFill>
                <a:latin typeface="+mn-ea"/>
              </a:rPr>
              <a:t>　</a:t>
            </a:r>
            <a:r>
              <a:rPr lang="ja-JP" altLang="en-US" sz="2800" dirty="0" smtClean="0">
                <a:solidFill>
                  <a:prstClr val="black"/>
                </a:solidFill>
                <a:latin typeface="+mn-ea"/>
              </a:rPr>
              <a:t>　 記載内容を簡素化。</a:t>
            </a:r>
            <a:endParaRPr lang="en-US" altLang="ja-JP" sz="2800" dirty="0" smtClean="0">
              <a:solidFill>
                <a:prstClr val="black"/>
              </a:solidFill>
              <a:latin typeface="+mn-ea"/>
            </a:endParaRPr>
          </a:p>
          <a:p>
            <a:r>
              <a:rPr lang="ja-JP" altLang="en-US" sz="2800" dirty="0">
                <a:solidFill>
                  <a:prstClr val="black"/>
                </a:solidFill>
                <a:latin typeface="+mn-ea"/>
              </a:rPr>
              <a:t>　</a:t>
            </a:r>
            <a:r>
              <a:rPr lang="ja-JP" altLang="en-US" sz="2800" dirty="0" smtClean="0">
                <a:solidFill>
                  <a:prstClr val="black"/>
                </a:solidFill>
                <a:latin typeface="+mn-ea"/>
              </a:rPr>
              <a:t>　 定期検査費用の助成を</a:t>
            </a:r>
            <a:r>
              <a:rPr lang="ja-JP" altLang="en-US" sz="2800" dirty="0">
                <a:solidFill>
                  <a:prstClr val="black"/>
                </a:solidFill>
                <a:latin typeface="+mn-ea"/>
              </a:rPr>
              <a:t>受ける際の</a:t>
            </a:r>
            <a:r>
              <a:rPr lang="ja-JP" altLang="en-US" sz="2800" dirty="0" smtClean="0">
                <a:solidFill>
                  <a:prstClr val="black"/>
                </a:solidFill>
                <a:latin typeface="+mn-ea"/>
              </a:rPr>
              <a:t>診断書としては利　</a:t>
            </a:r>
            <a:endParaRPr lang="en-US" altLang="ja-JP" sz="2800" dirty="0" smtClean="0">
              <a:solidFill>
                <a:prstClr val="black"/>
              </a:solidFill>
              <a:latin typeface="+mn-ea"/>
            </a:endParaRPr>
          </a:p>
          <a:p>
            <a:r>
              <a:rPr lang="ja-JP" altLang="en-US" sz="2800" dirty="0" smtClean="0">
                <a:solidFill>
                  <a:prstClr val="black"/>
                </a:solidFill>
                <a:latin typeface="+mn-ea"/>
              </a:rPr>
              <a:t>  用できる内容</a:t>
            </a:r>
            <a:r>
              <a:rPr lang="ja-JP" altLang="en-US" sz="2800" dirty="0">
                <a:solidFill>
                  <a:prstClr val="black"/>
                </a:solidFill>
                <a:latin typeface="+mn-ea"/>
              </a:rPr>
              <a:t>とする</a:t>
            </a:r>
            <a:r>
              <a:rPr lang="ja-JP" altLang="en-US" sz="2800" dirty="0" smtClean="0">
                <a:solidFill>
                  <a:prstClr val="black"/>
                </a:solidFill>
                <a:latin typeface="+mn-ea"/>
              </a:rPr>
              <a:t>。</a:t>
            </a:r>
            <a:endParaRPr lang="en-US" altLang="ja-JP" sz="2800" dirty="0" smtClean="0">
              <a:solidFill>
                <a:prstClr val="black"/>
              </a:solidFill>
              <a:latin typeface="+mn-ea"/>
            </a:endParaRPr>
          </a:p>
          <a:p>
            <a:r>
              <a:rPr lang="ja-JP" altLang="en-US" sz="2800" dirty="0">
                <a:solidFill>
                  <a:prstClr val="black"/>
                </a:solidFill>
                <a:latin typeface="+mn-ea"/>
              </a:rPr>
              <a:t>　</a:t>
            </a:r>
            <a:r>
              <a:rPr lang="ja-JP" altLang="en-US" sz="2800" dirty="0" smtClean="0">
                <a:solidFill>
                  <a:prstClr val="black"/>
                </a:solidFill>
                <a:latin typeface="+mn-ea"/>
              </a:rPr>
              <a:t>　 様式名を「更新登録用」から「２回目以降用」に変更。</a:t>
            </a:r>
            <a:r>
              <a:rPr lang="en-US" altLang="ja-JP" sz="2800" dirty="0" smtClean="0">
                <a:solidFill>
                  <a:prstClr val="black"/>
                </a:solidFill>
                <a:latin typeface="+mn-ea"/>
              </a:rPr>
              <a:t> </a:t>
            </a:r>
            <a:r>
              <a:rPr lang="ja-JP" altLang="en-US" sz="2800" dirty="0">
                <a:solidFill>
                  <a:prstClr val="black"/>
                </a:solidFill>
                <a:latin typeface="+mn-ea"/>
              </a:rPr>
              <a:t>　</a:t>
            </a:r>
            <a:r>
              <a:rPr lang="ja-JP" altLang="en-US" sz="2800" dirty="0" smtClean="0">
                <a:solidFill>
                  <a:prstClr val="black"/>
                </a:solidFill>
                <a:latin typeface="+mn-ea"/>
              </a:rPr>
              <a:t>　</a:t>
            </a:r>
            <a:endParaRPr lang="en-US" altLang="ja-JP" sz="2800" dirty="0" smtClean="0">
              <a:solidFill>
                <a:prstClr val="black"/>
              </a:solidFill>
              <a:latin typeface="+mn-ea"/>
            </a:endParaRPr>
          </a:p>
          <a:p>
            <a:r>
              <a:rPr lang="ja-JP" altLang="en-US" sz="2400" dirty="0">
                <a:solidFill>
                  <a:prstClr val="black"/>
                </a:solidFill>
                <a:latin typeface="+mn-ea"/>
              </a:rPr>
              <a:t>　</a:t>
            </a:r>
            <a:r>
              <a:rPr lang="ja-JP" altLang="en-US" sz="2400" dirty="0" smtClean="0">
                <a:solidFill>
                  <a:prstClr val="black"/>
                </a:solidFill>
                <a:latin typeface="+mn-ea"/>
              </a:rPr>
              <a:t> 　　</a:t>
            </a:r>
            <a:endParaRPr lang="ja-JP" altLang="en-US" sz="2800" dirty="0">
              <a:solidFill>
                <a:prstClr val="black"/>
              </a:solidFill>
            </a:endParaRPr>
          </a:p>
        </p:txBody>
      </p:sp>
      <p:sp>
        <p:nvSpPr>
          <p:cNvPr id="5" name="テキスト ボックス 4"/>
          <p:cNvSpPr txBox="1"/>
          <p:nvPr/>
        </p:nvSpPr>
        <p:spPr>
          <a:xfrm>
            <a:off x="274537" y="692696"/>
            <a:ext cx="8780995"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800" dirty="0">
                <a:solidFill>
                  <a:prstClr val="black"/>
                </a:solidFill>
              </a:rPr>
              <a:t>３</a:t>
            </a:r>
            <a:r>
              <a:rPr lang="ja-JP" altLang="en-US" sz="2800" dirty="0" smtClean="0">
                <a:solidFill>
                  <a:prstClr val="black"/>
                </a:solidFill>
              </a:rPr>
              <a:t>　様式第１－２号「登録同意書」</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「このシステムに登録された受診調査票の内容は，陽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性者の長期経過の把握を行い，広島県における肝炎対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策へ反映させるために利用する」ことを明記。</a:t>
            </a:r>
            <a:endParaRPr lang="ja-JP" altLang="en-US" sz="2000" dirty="0">
              <a:solidFill>
                <a:prstClr val="black"/>
              </a:solidFill>
            </a:endParaRPr>
          </a:p>
        </p:txBody>
      </p:sp>
    </p:spTree>
    <p:extLst>
      <p:ext uri="{BB962C8B-B14F-4D97-AF65-F5344CB8AC3E}">
        <p14:creationId xmlns:p14="http://schemas.microsoft.com/office/powerpoint/2010/main" val="3139875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23220"/>
          </a:xfrm>
          <a:prstGeom prst="rect">
            <a:avLst/>
          </a:prstGeom>
          <a:solidFill>
            <a:schemeClr val="tx2">
              <a:lumMod val="50000"/>
            </a:schemeClr>
          </a:solidFill>
        </p:spPr>
        <p:txBody>
          <a:bodyPr wrap="square" rtlCol="0">
            <a:spAutoFit/>
          </a:bodyPr>
          <a:lstStyle/>
          <a:p>
            <a:pPr algn="ctr"/>
            <a:r>
              <a:rPr lang="ja-JP" altLang="en-US" sz="2800" dirty="0" smtClean="0">
                <a:solidFill>
                  <a:schemeClr val="bg1"/>
                </a:solidFill>
              </a:rPr>
              <a:t>その他の変更点について（案）</a:t>
            </a:r>
            <a:endParaRPr kumimoji="1" lang="ja-JP" altLang="en-US" sz="2800" dirty="0">
              <a:solidFill>
                <a:schemeClr val="bg1"/>
              </a:solidFill>
            </a:endParaRPr>
          </a:p>
        </p:txBody>
      </p:sp>
      <p:sp>
        <p:nvSpPr>
          <p:cNvPr id="5" name="テキスト ボックス 4"/>
          <p:cNvSpPr txBox="1"/>
          <p:nvPr/>
        </p:nvSpPr>
        <p:spPr>
          <a:xfrm>
            <a:off x="107505" y="692696"/>
            <a:ext cx="8948028" cy="51398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800" dirty="0" smtClean="0">
                <a:solidFill>
                  <a:prstClr val="black"/>
                </a:solidFill>
              </a:rPr>
              <a:t>　○市町及び県保健所（支所）への登録データの送付方法</a:t>
            </a:r>
            <a:endParaRPr lang="en-US" altLang="ja-JP" sz="2800" dirty="0" smtClean="0">
              <a:solidFill>
                <a:prstClr val="black"/>
              </a:solidFill>
            </a:endParaRPr>
          </a:p>
          <a:p>
            <a:r>
              <a:rPr lang="ja-JP" altLang="en-US" sz="2800" dirty="0" smtClean="0">
                <a:solidFill>
                  <a:prstClr val="black"/>
                </a:solidFill>
              </a:rPr>
              <a:t>　　</a:t>
            </a:r>
            <a:endParaRPr lang="en-US" altLang="ja-JP" sz="2800" dirty="0">
              <a:solidFill>
                <a:prstClr val="black"/>
              </a:solidFill>
            </a:endParaRPr>
          </a:p>
          <a:p>
            <a:r>
              <a:rPr lang="en-US" altLang="ja-JP" sz="2800" dirty="0" smtClean="0">
                <a:solidFill>
                  <a:prstClr val="black"/>
                </a:solidFill>
              </a:rPr>
              <a:t>       </a:t>
            </a:r>
            <a:r>
              <a:rPr lang="ja-JP" altLang="en-US" sz="2800" dirty="0" smtClean="0">
                <a:solidFill>
                  <a:prstClr val="black"/>
                </a:solidFill>
              </a:rPr>
              <a:t>現在は，登録者の受診状況を翌年度に一括して市町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及び県保健所（支所）に情報提供しているが，専門医療</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機関から県へ提出された「受診調査票」を毎月取りまとめ</a:t>
            </a:r>
            <a:endParaRPr lang="en-US" altLang="ja-JP" sz="2800" dirty="0" smtClean="0">
              <a:solidFill>
                <a:prstClr val="black"/>
              </a:solidFill>
            </a:endParaRPr>
          </a:p>
          <a:p>
            <a:r>
              <a:rPr lang="ja-JP" altLang="en-US" sz="2800" dirty="0">
                <a:solidFill>
                  <a:prstClr val="black"/>
                </a:solidFill>
              </a:rPr>
              <a:t>　</a:t>
            </a:r>
            <a:r>
              <a:rPr lang="ja-JP" altLang="en-US" sz="2800" dirty="0" err="1" smtClean="0">
                <a:solidFill>
                  <a:prstClr val="black"/>
                </a:solidFill>
              </a:rPr>
              <a:t>て送</a:t>
            </a:r>
            <a:r>
              <a:rPr lang="ja-JP" altLang="en-US" sz="2800" dirty="0" smtClean="0">
                <a:solidFill>
                  <a:prstClr val="black"/>
                </a:solidFill>
              </a:rPr>
              <a:t>付することとし，情報提供の迅速化を図る。</a:t>
            </a:r>
            <a:endParaRPr lang="en-US" altLang="ja-JP" sz="2800" dirty="0" smtClean="0">
              <a:solidFill>
                <a:prstClr val="black"/>
              </a:solidFill>
            </a:endParaRPr>
          </a:p>
          <a:p>
            <a:r>
              <a:rPr lang="ja-JP" altLang="en-US" sz="2800" dirty="0">
                <a:solidFill>
                  <a:prstClr val="black"/>
                </a:solidFill>
              </a:rPr>
              <a:t>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これに</a:t>
            </a:r>
            <a:r>
              <a:rPr lang="ja-JP" altLang="en-US" sz="2800" dirty="0">
                <a:solidFill>
                  <a:prstClr val="black"/>
                </a:solidFill>
              </a:rPr>
              <a:t>伴い</a:t>
            </a:r>
            <a:r>
              <a:rPr lang="ja-JP" altLang="en-US" sz="2800" dirty="0" smtClean="0">
                <a:solidFill>
                  <a:prstClr val="black"/>
                </a:solidFill>
              </a:rPr>
              <a:t>，様式第２</a:t>
            </a:r>
            <a:r>
              <a:rPr lang="en-US" altLang="ja-JP" sz="2800" dirty="0">
                <a:solidFill>
                  <a:prstClr val="black"/>
                </a:solidFill>
              </a:rPr>
              <a:t>―</a:t>
            </a:r>
            <a:r>
              <a:rPr lang="ja-JP" altLang="en-US" sz="2800" dirty="0" smtClean="0">
                <a:solidFill>
                  <a:prstClr val="black"/>
                </a:solidFill>
              </a:rPr>
              <a:t>１号及び２</a:t>
            </a:r>
            <a:r>
              <a:rPr lang="en-US" altLang="ja-JP" sz="2800" dirty="0">
                <a:solidFill>
                  <a:prstClr val="black"/>
                </a:solidFill>
              </a:rPr>
              <a:t>―</a:t>
            </a:r>
            <a:r>
              <a:rPr lang="ja-JP" altLang="en-US" sz="2800" dirty="0" smtClean="0">
                <a:solidFill>
                  <a:prstClr val="black"/>
                </a:solidFill>
              </a:rPr>
              <a:t>２号「受診調査票」</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の「かかりつけ医県提出用」及び「かかりつけ医保存用」</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を「保健所送付用」及び「市町送付用」に変更。</a:t>
            </a:r>
            <a:endParaRPr lang="en-US" altLang="ja-JP" sz="2800" dirty="0" smtClean="0">
              <a:solidFill>
                <a:prstClr val="black"/>
              </a:solidFill>
            </a:endParaRPr>
          </a:p>
          <a:p>
            <a:endParaRPr lang="en-US" altLang="ja-JP" sz="2800" dirty="0" smtClean="0">
              <a:solidFill>
                <a:prstClr val="black"/>
              </a:solidFill>
            </a:endParaRPr>
          </a:p>
          <a:p>
            <a:endParaRPr lang="ja-JP" altLang="en-US" sz="2000" dirty="0">
              <a:solidFill>
                <a:prstClr val="black"/>
              </a:solidFill>
            </a:endParaRPr>
          </a:p>
        </p:txBody>
      </p:sp>
    </p:spTree>
    <p:extLst>
      <p:ext uri="{BB962C8B-B14F-4D97-AF65-F5344CB8AC3E}">
        <p14:creationId xmlns:p14="http://schemas.microsoft.com/office/powerpoint/2010/main" val="3716554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523220"/>
          </a:xfrm>
          <a:prstGeom prst="rect">
            <a:avLst/>
          </a:prstGeom>
          <a:solidFill>
            <a:schemeClr val="tx2">
              <a:lumMod val="50000"/>
            </a:schemeClr>
          </a:solidFill>
        </p:spPr>
        <p:txBody>
          <a:bodyPr wrap="square" rtlCol="0">
            <a:spAutoFit/>
          </a:bodyPr>
          <a:lstStyle/>
          <a:p>
            <a:pPr algn="ctr"/>
            <a:r>
              <a:rPr lang="ja-JP" altLang="en-US" sz="2800" dirty="0" smtClean="0">
                <a:solidFill>
                  <a:schemeClr val="bg1"/>
                </a:solidFill>
              </a:rPr>
              <a:t>今後の課題</a:t>
            </a:r>
            <a:endParaRPr kumimoji="1" lang="ja-JP" altLang="en-US" sz="2800" dirty="0">
              <a:solidFill>
                <a:schemeClr val="bg1"/>
              </a:solidFill>
            </a:endParaRPr>
          </a:p>
        </p:txBody>
      </p:sp>
      <p:sp>
        <p:nvSpPr>
          <p:cNvPr id="5" name="テキスト ボックス 4"/>
          <p:cNvSpPr txBox="1"/>
          <p:nvPr/>
        </p:nvSpPr>
        <p:spPr>
          <a:xfrm>
            <a:off x="181502" y="908720"/>
            <a:ext cx="8854994" cy="47089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800" dirty="0" smtClean="0">
                <a:solidFill>
                  <a:prstClr val="black"/>
                </a:solidFill>
              </a:rPr>
              <a:t>○既登録者及び医療機関（特にかかりつけ医）への周知</a:t>
            </a:r>
            <a:r>
              <a:rPr lang="ja-JP" altLang="en-US" sz="2800" dirty="0">
                <a:solidFill>
                  <a:prstClr val="black"/>
                </a:solidFill>
              </a:rPr>
              <a:t>　</a:t>
            </a:r>
            <a:r>
              <a:rPr lang="ja-JP" altLang="en-US" sz="2800" dirty="0" smtClean="0">
                <a:solidFill>
                  <a:prstClr val="black"/>
                </a:solidFill>
              </a:rPr>
              <a:t>　</a:t>
            </a:r>
            <a:endParaRPr lang="en-US" altLang="ja-JP" sz="2800" dirty="0" smtClean="0">
              <a:solidFill>
                <a:prstClr val="black"/>
              </a:solidFill>
            </a:endParaRPr>
          </a:p>
          <a:p>
            <a:r>
              <a:rPr lang="ja-JP" altLang="en-US" sz="2800" dirty="0">
                <a:solidFill>
                  <a:prstClr val="black"/>
                </a:solidFill>
              </a:rPr>
              <a:t>　 </a:t>
            </a:r>
            <a:endParaRPr lang="en-US" altLang="ja-JP" sz="2800" dirty="0" smtClean="0">
              <a:solidFill>
                <a:prstClr val="black"/>
              </a:solidFill>
            </a:endParaRPr>
          </a:p>
          <a:p>
            <a:r>
              <a:rPr lang="en-US" altLang="ja-JP" sz="2800" dirty="0">
                <a:solidFill>
                  <a:prstClr val="black"/>
                </a:solidFill>
              </a:rPr>
              <a:t> </a:t>
            </a:r>
            <a:r>
              <a:rPr lang="en-US" altLang="ja-JP" sz="2800" dirty="0" smtClean="0">
                <a:solidFill>
                  <a:prstClr val="black"/>
                </a:solidFill>
              </a:rPr>
              <a:t>   </a:t>
            </a:r>
            <a:r>
              <a:rPr lang="ja-JP" altLang="en-US" sz="2800" dirty="0" smtClean="0">
                <a:solidFill>
                  <a:prstClr val="black"/>
                </a:solidFill>
              </a:rPr>
              <a:t>受診調査票を専門医療機関のみが記載することとする　</a:t>
            </a:r>
            <a:endParaRPr lang="en-US" altLang="ja-JP" sz="2800" dirty="0" smtClean="0">
              <a:solidFill>
                <a:prstClr val="black"/>
              </a:solidFill>
            </a:endParaRPr>
          </a:p>
          <a:p>
            <a:r>
              <a:rPr lang="ja-JP" altLang="en-US" sz="2800" dirty="0" smtClean="0">
                <a:solidFill>
                  <a:prstClr val="black"/>
                </a:solidFill>
              </a:rPr>
              <a:t>ため，かかりつけ医を含めた医療機関及び既登録者への制度の周知が必要。</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a:t>
            </a:r>
            <a:r>
              <a:rPr lang="ja-JP" altLang="en-US" sz="2800" dirty="0">
                <a:solidFill>
                  <a:prstClr val="black"/>
                </a:solidFill>
              </a:rPr>
              <a:t>　</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⇒医療機関受診調査票作成業務委託医療機関には，</a:t>
            </a:r>
            <a:endParaRPr lang="en-US" altLang="ja-JP" sz="2800" dirty="0" smtClean="0">
              <a:solidFill>
                <a:prstClr val="black"/>
              </a:solidFill>
            </a:endParaRPr>
          </a:p>
          <a:p>
            <a:r>
              <a:rPr lang="ja-JP" altLang="en-US" sz="2800" dirty="0">
                <a:solidFill>
                  <a:prstClr val="black"/>
                </a:solidFill>
              </a:rPr>
              <a:t>　</a:t>
            </a:r>
            <a:r>
              <a:rPr lang="ja-JP" altLang="en-US" sz="2800" dirty="0" smtClean="0">
                <a:solidFill>
                  <a:prstClr val="black"/>
                </a:solidFill>
              </a:rPr>
              <a:t>　文書により</a:t>
            </a:r>
            <a:r>
              <a:rPr lang="ja-JP" altLang="en-US" sz="2800" dirty="0">
                <a:solidFill>
                  <a:prstClr val="black"/>
                </a:solidFill>
              </a:rPr>
              <a:t>周知</a:t>
            </a:r>
            <a:r>
              <a:rPr lang="ja-JP" altLang="en-US" sz="2800" dirty="0" smtClean="0">
                <a:solidFill>
                  <a:prstClr val="black"/>
                </a:solidFill>
              </a:rPr>
              <a:t>。</a:t>
            </a:r>
            <a:endParaRPr lang="en-US" altLang="ja-JP" sz="2800" dirty="0" smtClean="0">
              <a:solidFill>
                <a:prstClr val="black"/>
              </a:solidFill>
            </a:endParaRPr>
          </a:p>
          <a:p>
            <a:endParaRPr lang="en-US" altLang="ja-JP" sz="2800" dirty="0">
              <a:solidFill>
                <a:prstClr val="black"/>
              </a:solidFill>
            </a:endParaRPr>
          </a:p>
          <a:p>
            <a:endParaRPr lang="en-US" altLang="ja-JP" sz="2800" dirty="0" smtClean="0">
              <a:solidFill>
                <a:prstClr val="black"/>
              </a:solidFill>
            </a:endParaRPr>
          </a:p>
          <a:p>
            <a:endParaRPr lang="ja-JP" altLang="en-US" sz="2000" dirty="0">
              <a:solidFill>
                <a:prstClr val="black"/>
              </a:solidFill>
            </a:endParaRPr>
          </a:p>
        </p:txBody>
      </p:sp>
    </p:spTree>
    <p:extLst>
      <p:ext uri="{BB962C8B-B14F-4D97-AF65-F5344CB8AC3E}">
        <p14:creationId xmlns:p14="http://schemas.microsoft.com/office/powerpoint/2010/main" val="91457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none" rtlCol="0" anchor="ctr" anchorCtr="0">
        <a:noAutofit/>
      </a:bodyPr>
      <a:lstStyle>
        <a:defPPr>
          <a:defRPr kumimoji="1" sz="1600" dirty="0" smtClean="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TotalTime>
  <Words>397</Words>
  <Application>Microsoft Office PowerPoint</Application>
  <PresentationFormat>画面に合わせる (4:3)</PresentationFormat>
  <Paragraphs>173</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広島県肝疾患患者フォローアップシステム 事業実施要領改正案について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広島県肝疾患患者フォローアップ事業について</dc:title>
  <dc:creator>広島県</dc:creator>
  <cp:lastModifiedBy>広島県</cp:lastModifiedBy>
  <cp:revision>232</cp:revision>
  <cp:lastPrinted>2017-09-07T06:37:11Z</cp:lastPrinted>
  <dcterms:created xsi:type="dcterms:W3CDTF">2016-01-26T00:52:03Z</dcterms:created>
  <dcterms:modified xsi:type="dcterms:W3CDTF">2017-09-14T07:22:05Z</dcterms:modified>
</cp:coreProperties>
</file>