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2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drawings/drawing1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3.xml" ContentType="application/vnd.openxmlformats-officedocument.presentationml.notesSlide+xml"/>
  <Override PartName="/ppt/charts/chart25.xml" ContentType="application/vnd.openxmlformats-officedocument.drawingml.chart+xml"/>
  <Override PartName="/ppt/drawings/drawing2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4.xml" ContentType="application/vnd.openxmlformats-officedocument.presentationml.notesSlide+xml"/>
  <Override PartName="/ppt/charts/chart31.xml" ContentType="application/vnd.openxmlformats-officedocument.drawingml.chart+xml"/>
  <Override PartName="/ppt/drawings/drawing3.xml" ContentType="application/vnd.openxmlformats-officedocument.drawingml.chartshapes+xml"/>
  <Override PartName="/ppt/charts/chart32.xml" ContentType="application/vnd.openxmlformats-officedocument.drawingml.chart+xml"/>
  <Override PartName="/ppt/drawings/drawing4.xml" ContentType="application/vnd.openxmlformats-officedocument.drawingml.chartshapes+xml"/>
  <Override PartName="/ppt/charts/chart33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61" r:id="rId4"/>
    <p:sldId id="260" r:id="rId5"/>
    <p:sldId id="258" r:id="rId6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6" y="-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1008&#21462;&#12426;&#12414;&#12392;&#12417;&#2999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amada\AppData\Roaming\Microsoft\Excel\1008&#21462;&#12426;&#12414;&#12392;&#12417;&#29992;%20(version%202).xlsb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1008&#21462;&#12426;&#12414;&#12392;&#12417;&#2999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21336;&#32020;&#38598;&#35336;_&#20225;&#26989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21336;&#32020;&#38598;&#35336;_&#20225;&#26989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21336;&#32020;&#38598;&#35336;_&#20225;&#26989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21336;&#32020;&#38598;&#35336;_&#20225;&#26989;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12486;&#12540;&#12510;&#21029;&#38598;&#35336;\&#12467;&#12500;&#12540;1202_&#25955;&#24067;&#2225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&#21336;&#32020;&#38598;&#35336;_&#20225;&#269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4467;&#26989;&#21729;&#12487;&#12540;&#12479;\&#21336;&#32020;&#38598;&#35336;_&#24467;&#26989;&#2172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SHIYA\kenkai\KKai1_O\&#37096;&#23460;&#20849;&#26377;\&#12377;&#12371;&#12420;&#12363;\&#65360;160043401%20&#24195;&#23798;&#30476;\&#24195;&#23798;&#30476;&#38598;&#35336;\&#20225;&#26989;&#12487;&#12540;&#12479;\&#32113;&#21512;&#12487;&#12540;&#12479;\1008&#21462;&#12426;&#12414;&#12392;&#12417;&#2999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6147486772486986E-3"/>
          <c:y val="0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(2)'!$AK$196</c:f>
              <c:strCache>
                <c:ptCount val="1"/>
                <c:pt idx="0">
                  <c:v>非管理職（男性）
（５年未満）（n=124)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(2)'!$AL$196:$AQ$196</c:f>
              <c:numCache>
                <c:formatCode>#,##0.00_);[Red]\(#,##0.00\)</c:formatCode>
                <c:ptCount val="6"/>
                <c:pt idx="0">
                  <c:v>0.75</c:v>
                </c:pt>
                <c:pt idx="1">
                  <c:v>1.0403225806451613</c:v>
                </c:pt>
                <c:pt idx="2">
                  <c:v>0.55645161290322576</c:v>
                </c:pt>
                <c:pt idx="3">
                  <c:v>0.4838709677419355</c:v>
                </c:pt>
                <c:pt idx="4">
                  <c:v>0.67741935483870963</c:v>
                </c:pt>
                <c:pt idx="5">
                  <c:v>0.58064516129032262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930368"/>
        <c:axId val="87931904"/>
      </c:radarChart>
      <c:catAx>
        <c:axId val="8793036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87931904"/>
        <c:crosses val="autoZero"/>
        <c:auto val="1"/>
        <c:lblAlgn val="ctr"/>
        <c:lblOffset val="100"/>
        <c:noMultiLvlLbl val="0"/>
      </c:catAx>
      <c:valAx>
        <c:axId val="87931904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87930368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'Q9,10,11'!$P$4</c:f>
              <c:strCache>
                <c:ptCount val="1"/>
                <c:pt idx="0">
                  <c:v>かなり増えた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'Q9,10,11'!$P$16:$P$21</c:f>
              <c:numCache>
                <c:formatCode>#,##0.0;[Red]\-#,##0.0</c:formatCode>
                <c:ptCount val="6"/>
                <c:pt idx="0">
                  <c:v>6.8</c:v>
                </c:pt>
                <c:pt idx="1">
                  <c:v>2.4</c:v>
                </c:pt>
                <c:pt idx="2">
                  <c:v>6.2</c:v>
                </c:pt>
                <c:pt idx="3">
                  <c:v>8.4</c:v>
                </c:pt>
                <c:pt idx="4">
                  <c:v>9.4</c:v>
                </c:pt>
                <c:pt idx="5">
                  <c:v>7.8</c:v>
                </c:pt>
              </c:numCache>
            </c:numRef>
          </c:val>
        </c:ser>
        <c:ser>
          <c:idx val="1"/>
          <c:order val="1"/>
          <c:tx>
            <c:strRef>
              <c:f>'Q9,10,11'!$Q$4</c:f>
              <c:strCache>
                <c:ptCount val="1"/>
                <c:pt idx="0">
                  <c:v>やや増えた</c:v>
                </c:pt>
              </c:strCache>
            </c:strRef>
          </c:tx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'Q9,10,11'!$Q$16:$Q$21</c:f>
              <c:numCache>
                <c:formatCode>#,##0.0;[Red]\-#,##0.0</c:formatCode>
                <c:ptCount val="6"/>
                <c:pt idx="0">
                  <c:v>30.3</c:v>
                </c:pt>
                <c:pt idx="1">
                  <c:v>14</c:v>
                </c:pt>
                <c:pt idx="2">
                  <c:v>30</c:v>
                </c:pt>
                <c:pt idx="3">
                  <c:v>33.1</c:v>
                </c:pt>
                <c:pt idx="4">
                  <c:v>40.1</c:v>
                </c:pt>
                <c:pt idx="5">
                  <c:v>33</c:v>
                </c:pt>
              </c:numCache>
            </c:numRef>
          </c:val>
        </c:ser>
        <c:ser>
          <c:idx val="2"/>
          <c:order val="2"/>
          <c:tx>
            <c:strRef>
              <c:f>'Q9,10,11'!$R$4</c:f>
              <c:strCache>
                <c:ptCount val="1"/>
                <c:pt idx="0">
                  <c:v>変わっていない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'Q9,10,11'!$R$16:$R$21</c:f>
              <c:numCache>
                <c:formatCode>#,##0.0;[Red]\-#,##0.0</c:formatCode>
                <c:ptCount val="6"/>
                <c:pt idx="0">
                  <c:v>49.9</c:v>
                </c:pt>
                <c:pt idx="1">
                  <c:v>62.9</c:v>
                </c:pt>
                <c:pt idx="2">
                  <c:v>52.7</c:v>
                </c:pt>
                <c:pt idx="3">
                  <c:v>46.7</c:v>
                </c:pt>
                <c:pt idx="4">
                  <c:v>40.4</c:v>
                </c:pt>
                <c:pt idx="5">
                  <c:v>48.5</c:v>
                </c:pt>
              </c:numCache>
            </c:numRef>
          </c:val>
        </c:ser>
        <c:ser>
          <c:idx val="3"/>
          <c:order val="3"/>
          <c:tx>
            <c:strRef>
              <c:f>'Q9,10,11'!$S$4</c:f>
              <c:strCache>
                <c:ptCount val="1"/>
                <c:pt idx="0">
                  <c:v>やや減った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'Q9,10,11'!$S$16:$S$21</c:f>
              <c:numCache>
                <c:formatCode>#,##0.0;[Red]\-#,##0.0</c:formatCode>
                <c:ptCount val="6"/>
                <c:pt idx="0">
                  <c:v>7.7</c:v>
                </c:pt>
                <c:pt idx="1">
                  <c:v>8.1999999999999993</c:v>
                </c:pt>
                <c:pt idx="2">
                  <c:v>6.9</c:v>
                </c:pt>
                <c:pt idx="3">
                  <c:v>9</c:v>
                </c:pt>
                <c:pt idx="4">
                  <c:v>6.5</c:v>
                </c:pt>
                <c:pt idx="5">
                  <c:v>7.8</c:v>
                </c:pt>
              </c:numCache>
            </c:numRef>
          </c:val>
        </c:ser>
        <c:ser>
          <c:idx val="4"/>
          <c:order val="4"/>
          <c:tx>
            <c:strRef>
              <c:f>'Q9,10,11'!$T$4</c:f>
              <c:strCache>
                <c:ptCount val="1"/>
                <c:pt idx="0">
                  <c:v>かなり減った</c:v>
                </c:pt>
              </c:strCache>
            </c:strRef>
          </c:tx>
          <c:spPr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5.092592592592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555555555555558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4534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185067526415994E-16"/>
                  <c:y val="-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'Q9,10,11'!$T$16:$T$21</c:f>
              <c:numCache>
                <c:formatCode>#,##0.0;[Red]\-#,##0.0</c:formatCode>
                <c:ptCount val="6"/>
                <c:pt idx="0">
                  <c:v>1.6</c:v>
                </c:pt>
                <c:pt idx="1">
                  <c:v>2.7</c:v>
                </c:pt>
                <c:pt idx="2">
                  <c:v>2.2000000000000002</c:v>
                </c:pt>
                <c:pt idx="3">
                  <c:v>0.4</c:v>
                </c:pt>
                <c:pt idx="4">
                  <c:v>1.3</c:v>
                </c:pt>
                <c:pt idx="5">
                  <c:v>1</c:v>
                </c:pt>
              </c:numCache>
            </c:numRef>
          </c:val>
        </c:ser>
        <c:ser>
          <c:idx val="5"/>
          <c:order val="5"/>
          <c:tx>
            <c:strRef>
              <c:f>'Q9,10,11'!$U$4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smGrid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'Q9,10,11'!$U$16:$U$21</c:f>
              <c:numCache>
                <c:formatCode>#,##0.0;[Red]\-#,##0.0</c:formatCode>
                <c:ptCount val="6"/>
                <c:pt idx="0">
                  <c:v>2</c:v>
                </c:pt>
                <c:pt idx="1">
                  <c:v>5.2</c:v>
                </c:pt>
                <c:pt idx="2">
                  <c:v>2</c:v>
                </c:pt>
                <c:pt idx="3">
                  <c:v>1.5</c:v>
                </c:pt>
                <c:pt idx="4">
                  <c:v>0.3</c:v>
                </c:pt>
                <c:pt idx="5">
                  <c:v>1</c:v>
                </c:pt>
              </c:numCache>
            </c:numRef>
          </c:val>
        </c:ser>
        <c:ser>
          <c:idx val="6"/>
          <c:order val="6"/>
          <c:tx>
            <c:strRef>
              <c:f>'Q9,10,11'!$V$4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'Q9,10,11'!$N$16:$N$21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'Q9,10,11'!$V$16:$V$21</c:f>
              <c:numCache>
                <c:formatCode>#,##0.0;[Red]\-#,##0.0</c:formatCode>
                <c:ptCount val="6"/>
                <c:pt idx="0">
                  <c:v>1.7</c:v>
                </c:pt>
                <c:pt idx="1">
                  <c:v>4.5999999999999996</c:v>
                </c:pt>
                <c:pt idx="2">
                  <c:v>0</c:v>
                </c:pt>
                <c:pt idx="3">
                  <c:v>0.9</c:v>
                </c:pt>
                <c:pt idx="4">
                  <c:v>2.1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94952832"/>
        <c:axId val="95028352"/>
      </c:barChart>
      <c:catAx>
        <c:axId val="94952832"/>
        <c:scaling>
          <c:orientation val="maxMin"/>
        </c:scaling>
        <c:delete val="0"/>
        <c:axPos val="l"/>
        <c:majorTickMark val="out"/>
        <c:minorTickMark val="none"/>
        <c:tickLblPos val="nextTo"/>
        <c:crossAx val="95028352"/>
        <c:crosses val="autoZero"/>
        <c:auto val="1"/>
        <c:lblAlgn val="ctr"/>
        <c:lblOffset val="100"/>
        <c:noMultiLvlLbl val="0"/>
      </c:catAx>
      <c:valAx>
        <c:axId val="95028352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94952832"/>
        <c:crosses val="autoZero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092443101560145"/>
          <c:y val="0.11442519954962808"/>
          <c:w val="0.57626756749250085"/>
          <c:h val="0.674679329541957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'Q9,10,11'!$P$35</c:f>
              <c:strCache>
                <c:ptCount val="1"/>
                <c:pt idx="0">
                  <c:v>５年未満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1"/>
              <c:layout>
                <c:manualLayout>
                  <c:x val="-2.7777777777777779E-3"/>
                  <c:y val="-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'Q9,10,11'!$P$36:$P$41</c:f>
              <c:numCache>
                <c:formatCode>#,##0.0;[Red]\-#,##0.0</c:formatCode>
                <c:ptCount val="6"/>
                <c:pt idx="0">
                  <c:v>16.8</c:v>
                </c:pt>
                <c:pt idx="1">
                  <c:v>20.399999999999999</c:v>
                </c:pt>
                <c:pt idx="2">
                  <c:v>20.2</c:v>
                </c:pt>
                <c:pt idx="3">
                  <c:v>15.5</c:v>
                </c:pt>
                <c:pt idx="4">
                  <c:v>15.6</c:v>
                </c:pt>
                <c:pt idx="5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'Q9,10,11'!$Q$35</c:f>
              <c:strCache>
                <c:ptCount val="1"/>
                <c:pt idx="0">
                  <c:v>５～10年
未満</c:v>
                </c:pt>
              </c:strCache>
            </c:strRef>
          </c:tx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'Q9,10,11'!$Q$36:$Q$41</c:f>
              <c:numCache>
                <c:formatCode>#,##0.0;[Red]\-#,##0.0</c:formatCode>
                <c:ptCount val="6"/>
                <c:pt idx="0">
                  <c:v>32.6</c:v>
                </c:pt>
                <c:pt idx="1">
                  <c:v>23.1</c:v>
                </c:pt>
                <c:pt idx="2">
                  <c:v>33.799999999999997</c:v>
                </c:pt>
                <c:pt idx="3">
                  <c:v>34.4</c:v>
                </c:pt>
                <c:pt idx="4">
                  <c:v>36.700000000000003</c:v>
                </c:pt>
                <c:pt idx="5">
                  <c:v>34.5</c:v>
                </c:pt>
              </c:numCache>
            </c:numRef>
          </c:val>
        </c:ser>
        <c:ser>
          <c:idx val="2"/>
          <c:order val="2"/>
          <c:tx>
            <c:strRef>
              <c:f>'Q9,10,11'!$R$35</c:f>
              <c:strCache>
                <c:ptCount val="1"/>
                <c:pt idx="0">
                  <c:v>10～15年
未満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'Q9,10,11'!$R$36:$R$41</c:f>
              <c:numCache>
                <c:formatCode>#,##0.0;[Red]\-#,##0.0</c:formatCode>
                <c:ptCount val="6"/>
                <c:pt idx="0">
                  <c:v>25.8</c:v>
                </c:pt>
                <c:pt idx="1">
                  <c:v>18.8</c:v>
                </c:pt>
                <c:pt idx="2">
                  <c:v>24.9</c:v>
                </c:pt>
                <c:pt idx="3">
                  <c:v>27.7</c:v>
                </c:pt>
                <c:pt idx="4">
                  <c:v>27.6</c:v>
                </c:pt>
                <c:pt idx="5">
                  <c:v>33</c:v>
                </c:pt>
              </c:numCache>
            </c:numRef>
          </c:val>
        </c:ser>
        <c:ser>
          <c:idx val="3"/>
          <c:order val="3"/>
          <c:tx>
            <c:strRef>
              <c:f>'Q9,10,11'!$S$35</c:f>
              <c:strCache>
                <c:ptCount val="1"/>
                <c:pt idx="0">
                  <c:v>15～20年
未満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'Q9,10,11'!$S$36:$S$41</c:f>
              <c:numCache>
                <c:formatCode>#,##0.0;[Red]\-#,##0.0</c:formatCode>
                <c:ptCount val="6"/>
                <c:pt idx="0">
                  <c:v>9.6</c:v>
                </c:pt>
                <c:pt idx="1">
                  <c:v>8.1999999999999993</c:v>
                </c:pt>
                <c:pt idx="2">
                  <c:v>9.3000000000000007</c:v>
                </c:pt>
                <c:pt idx="3">
                  <c:v>8.6</c:v>
                </c:pt>
                <c:pt idx="4">
                  <c:v>9.1</c:v>
                </c:pt>
                <c:pt idx="5">
                  <c:v>16</c:v>
                </c:pt>
              </c:numCache>
            </c:numRef>
          </c:val>
        </c:ser>
        <c:ser>
          <c:idx val="4"/>
          <c:order val="4"/>
          <c:tx>
            <c:strRef>
              <c:f>'Q9,10,11'!$T$35</c:f>
              <c:strCache>
                <c:ptCount val="1"/>
                <c:pt idx="0">
                  <c:v>20～25年
未満</c:v>
                </c:pt>
              </c:strCache>
            </c:strRef>
          </c:tx>
          <c:spPr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5.092592592592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555555555555558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4534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9448634493651848E-2"/>
                  <c:y val="-6.0208908917602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'Q9,10,11'!$T$36:$T$41</c:f>
              <c:numCache>
                <c:formatCode>#,##0.0;[Red]\-#,##0.0</c:formatCode>
                <c:ptCount val="6"/>
                <c:pt idx="0">
                  <c:v>3.2</c:v>
                </c:pt>
                <c:pt idx="1">
                  <c:v>5.5</c:v>
                </c:pt>
                <c:pt idx="2">
                  <c:v>2.7</c:v>
                </c:pt>
                <c:pt idx="3">
                  <c:v>2.8</c:v>
                </c:pt>
                <c:pt idx="4">
                  <c:v>2.2999999999999998</c:v>
                </c:pt>
                <c:pt idx="5">
                  <c:v>2.9</c:v>
                </c:pt>
              </c:numCache>
            </c:numRef>
          </c:val>
        </c:ser>
        <c:ser>
          <c:idx val="5"/>
          <c:order val="5"/>
          <c:tx>
            <c:strRef>
              <c:f>'Q9,10,11'!$U$35</c:f>
              <c:strCache>
                <c:ptCount val="1"/>
                <c:pt idx="0">
                  <c:v>25年以上</c:v>
                </c:pt>
              </c:strCache>
            </c:strRef>
          </c:tx>
          <c:spPr>
            <a:pattFill prst="smGrid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2.2222197914467574E-2"/>
                  <c:y val="-5.0974640760289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13505424944015E-2"/>
                  <c:y val="-5.1195621143608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7010849887825E-2"/>
                  <c:y val="-5.1195621143608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83763562359884E-2"/>
                  <c:y val="-5.1195621143608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227010849887725E-2"/>
                  <c:y val="-5.5849768520300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83763562359782E-3"/>
                  <c:y val="-6.0503915896991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'Q9,10,11'!$U$36:$U$41</c:f>
              <c:numCache>
                <c:formatCode>#,##0.0;[Red]\-#,##0.0</c:formatCode>
                <c:ptCount val="6"/>
                <c:pt idx="0">
                  <c:v>2.4</c:v>
                </c:pt>
                <c:pt idx="1">
                  <c:v>5.8</c:v>
                </c:pt>
                <c:pt idx="2">
                  <c:v>1.3</c:v>
                </c:pt>
                <c:pt idx="3">
                  <c:v>2.4</c:v>
                </c:pt>
                <c:pt idx="4">
                  <c:v>1.3</c:v>
                </c:pt>
                <c:pt idx="5">
                  <c:v>0.5</c:v>
                </c:pt>
              </c:numCache>
            </c:numRef>
          </c:val>
        </c:ser>
        <c:ser>
          <c:idx val="6"/>
          <c:order val="6"/>
          <c:tx>
            <c:strRef>
              <c:f>'Q9,10,11'!$V$35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'Q9,10,11'!$N$36:$N$41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'Q9,10,11'!$V$36:$V$41</c:f>
              <c:numCache>
                <c:formatCode>#,##0.0;[Red]\-#,##0.0</c:formatCode>
                <c:ptCount val="6"/>
                <c:pt idx="0">
                  <c:v>9.6999999999999993</c:v>
                </c:pt>
                <c:pt idx="1">
                  <c:v>18.2</c:v>
                </c:pt>
                <c:pt idx="2">
                  <c:v>7.8</c:v>
                </c:pt>
                <c:pt idx="3">
                  <c:v>8.6</c:v>
                </c:pt>
                <c:pt idx="4">
                  <c:v>7.3</c:v>
                </c:pt>
                <c:pt idx="5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95113216"/>
        <c:axId val="95114752"/>
      </c:barChart>
      <c:catAx>
        <c:axId val="95113216"/>
        <c:scaling>
          <c:orientation val="maxMin"/>
        </c:scaling>
        <c:delete val="0"/>
        <c:axPos val="l"/>
        <c:majorTickMark val="out"/>
        <c:minorTickMark val="none"/>
        <c:tickLblPos val="nextTo"/>
        <c:crossAx val="95114752"/>
        <c:crosses val="autoZero"/>
        <c:auto val="1"/>
        <c:lblAlgn val="ctr"/>
        <c:lblOffset val="100"/>
        <c:noMultiLvlLbl val="0"/>
      </c:catAx>
      <c:valAx>
        <c:axId val="95114752"/>
        <c:scaling>
          <c:orientation val="minMax"/>
        </c:scaling>
        <c:delete val="0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95113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3084121605535893E-2"/>
          <c:y val="0.82239608157861521"/>
          <c:w val="0.9054866919548622"/>
          <c:h val="0.1454344961749206"/>
        </c:manualLayout>
      </c:layout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819284952018361"/>
          <c:y val="0.10108177654263806"/>
          <c:w val="0.7677307918927716"/>
          <c:h val="0.780554953004939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'クロス (2)'!$Z$90</c:f>
              <c:strCache>
                <c:ptCount val="1"/>
                <c:pt idx="0">
                  <c:v>既婚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(2)'!$Y$92:$Y$97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(2)'!$Z$92:$Z$97</c:f>
              <c:numCache>
                <c:formatCode>#,##0.0;[Red]\-#,##0.0</c:formatCode>
                <c:ptCount val="6"/>
                <c:pt idx="0">
                  <c:v>56.5</c:v>
                </c:pt>
                <c:pt idx="1">
                  <c:v>42.2</c:v>
                </c:pt>
                <c:pt idx="2">
                  <c:v>63.3</c:v>
                </c:pt>
                <c:pt idx="3">
                  <c:v>61.5</c:v>
                </c:pt>
                <c:pt idx="4">
                  <c:v>87.1</c:v>
                </c:pt>
                <c:pt idx="5">
                  <c:v>63.9</c:v>
                </c:pt>
              </c:numCache>
            </c:numRef>
          </c:val>
        </c:ser>
        <c:ser>
          <c:idx val="1"/>
          <c:order val="1"/>
          <c:tx>
            <c:strRef>
              <c:f>'クロス (2)'!$AA$90</c:f>
              <c:strCache>
                <c:ptCount val="1"/>
                <c:pt idx="0">
                  <c:v>未婚</c:v>
                </c:pt>
              </c:strCache>
            </c:strRef>
          </c:tx>
          <c:spPr>
            <a:pattFill prst="pct50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2"/>
              <c:layout>
                <c:manualLayout>
                  <c:x val="4.1743094117887951E-3"/>
                  <c:y val="-5.1755665274519245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(2)'!$Y$92:$Y$97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(2)'!$AA$92:$AA$97</c:f>
              <c:numCache>
                <c:formatCode>#,##0.0;[Red]\-#,##0.0</c:formatCode>
                <c:ptCount val="6"/>
                <c:pt idx="0">
                  <c:v>43.5</c:v>
                </c:pt>
                <c:pt idx="1">
                  <c:v>57.1</c:v>
                </c:pt>
                <c:pt idx="2">
                  <c:v>35.6</c:v>
                </c:pt>
                <c:pt idx="3">
                  <c:v>37.299999999999997</c:v>
                </c:pt>
                <c:pt idx="4">
                  <c:v>12.1</c:v>
                </c:pt>
                <c:pt idx="5">
                  <c:v>35</c:v>
                </c:pt>
              </c:numCache>
            </c:numRef>
          </c:val>
        </c:ser>
        <c:ser>
          <c:idx val="2"/>
          <c:order val="2"/>
          <c:tx>
            <c:strRef>
              <c:f>'クロス (2)'!$AB$90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001234690472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79695912431374E-2"/>
                  <c:y val="3.09454191033138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(2)'!$Y$92:$Y$97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(2)'!$AB$92:$AB$97</c:f>
              <c:numCache>
                <c:formatCode>#,##0.0;[Red]\-#,##0.0</c:formatCode>
                <c:ptCount val="6"/>
                <c:pt idx="0">
                  <c:v>0</c:v>
                </c:pt>
                <c:pt idx="1">
                  <c:v>0.6</c:v>
                </c:pt>
                <c:pt idx="2">
                  <c:v>1.1000000000000001</c:v>
                </c:pt>
                <c:pt idx="3">
                  <c:v>1.2</c:v>
                </c:pt>
                <c:pt idx="4">
                  <c:v>0.8</c:v>
                </c:pt>
                <c:pt idx="5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95223808"/>
        <c:axId val="95225344"/>
      </c:barChart>
      <c:catAx>
        <c:axId val="9522380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95225344"/>
        <c:crosses val="autoZero"/>
        <c:auto val="1"/>
        <c:lblAlgn val="ctr"/>
        <c:lblOffset val="100"/>
        <c:noMultiLvlLbl val="0"/>
      </c:catAx>
      <c:valAx>
        <c:axId val="95225344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9522380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20882979932408247"/>
          <c:y val="0.89809301152724685"/>
          <c:w val="0.62650110936986281"/>
          <c:h val="6.4309697855750483E-2"/>
        </c:manualLayout>
      </c:layout>
      <c:overlay val="0"/>
      <c:spPr>
        <a:ln>
          <a:solidFill>
            <a:schemeClr val="tx2"/>
          </a:solidFill>
        </a:ln>
      </c:spPr>
    </c:legend>
    <c:plotVisOnly val="1"/>
    <c:dispBlanksAs val="gap"/>
    <c:showDLblsOverMax val="0"/>
  </c:chart>
  <c:txPr>
    <a:bodyPr/>
    <a:lstStyle/>
    <a:p>
      <a:pPr>
        <a:defRPr sz="800">
          <a:latin typeface="+mj-ea"/>
          <a:ea typeface="+mj-ea"/>
        </a:defRPr>
      </a:pPr>
      <a:endParaRPr lang="ja-JP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819284952018361"/>
          <c:y val="0.10108177654263806"/>
          <c:w val="0.7677307918927716"/>
          <c:h val="0.784337777777777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'クロス (2)'!$Z$111</c:f>
              <c:strCache>
                <c:ptCount val="1"/>
                <c:pt idx="0">
                  <c:v>子どもあり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(2)'!$Y$113:$Y$118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(2)'!$Z$113:$Z$118</c:f>
              <c:numCache>
                <c:formatCode>#,##0.0;[Red]\-#,##0.0</c:formatCode>
                <c:ptCount val="6"/>
                <c:pt idx="0">
                  <c:v>44.4</c:v>
                </c:pt>
                <c:pt idx="1">
                  <c:v>43.7</c:v>
                </c:pt>
                <c:pt idx="2">
                  <c:v>54</c:v>
                </c:pt>
                <c:pt idx="3">
                  <c:v>60.8</c:v>
                </c:pt>
                <c:pt idx="4">
                  <c:v>82.5</c:v>
                </c:pt>
                <c:pt idx="5">
                  <c:v>67.400000000000006</c:v>
                </c:pt>
              </c:numCache>
            </c:numRef>
          </c:val>
        </c:ser>
        <c:ser>
          <c:idx val="1"/>
          <c:order val="1"/>
          <c:tx>
            <c:strRef>
              <c:f>'クロス (2)'!$AA$111</c:f>
              <c:strCache>
                <c:ptCount val="1"/>
                <c:pt idx="0">
                  <c:v>子どもなし</c:v>
                </c:pt>
              </c:strCache>
            </c:strRef>
          </c:tx>
          <c:spPr>
            <a:pattFill prst="pct50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2"/>
              <c:layout>
                <c:manualLayout>
                  <c:x val="4.1743094117887951E-3"/>
                  <c:y val="-5.1755665274519245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(2)'!$Y$113:$Y$118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(2)'!$AA$113:$AA$118</c:f>
              <c:numCache>
                <c:formatCode>#,##0.0;[Red]\-#,##0.0</c:formatCode>
                <c:ptCount val="6"/>
                <c:pt idx="0">
                  <c:v>53.2</c:v>
                </c:pt>
                <c:pt idx="1">
                  <c:v>55.5</c:v>
                </c:pt>
                <c:pt idx="2">
                  <c:v>44.7</c:v>
                </c:pt>
                <c:pt idx="3">
                  <c:v>38.299999999999997</c:v>
                </c:pt>
                <c:pt idx="4">
                  <c:v>16.5</c:v>
                </c:pt>
                <c:pt idx="5">
                  <c:v>31.2</c:v>
                </c:pt>
              </c:numCache>
            </c:numRef>
          </c:val>
        </c:ser>
        <c:ser>
          <c:idx val="2"/>
          <c:order val="2"/>
          <c:tx>
            <c:strRef>
              <c:f>'クロス (2)'!$AB$111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2.721078873169562E-2"/>
                  <c:y val="2.77378429888302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001234690472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0019761701986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910213354974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(2)'!$Y$113:$Y$118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(2)'!$AB$113:$AB$118</c:f>
              <c:numCache>
                <c:formatCode>#,##0.0;[Red]\-#,##0.0</c:formatCode>
                <c:ptCount val="6"/>
                <c:pt idx="0">
                  <c:v>2.4</c:v>
                </c:pt>
                <c:pt idx="1">
                  <c:v>0.8</c:v>
                </c:pt>
                <c:pt idx="2">
                  <c:v>1.3</c:v>
                </c:pt>
                <c:pt idx="3">
                  <c:v>0.9</c:v>
                </c:pt>
                <c:pt idx="4">
                  <c:v>0.9</c:v>
                </c:pt>
                <c:pt idx="5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95281152"/>
        <c:axId val="95282688"/>
      </c:barChart>
      <c:catAx>
        <c:axId val="952811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95282688"/>
        <c:crosses val="autoZero"/>
        <c:auto val="1"/>
        <c:lblAlgn val="ctr"/>
        <c:lblOffset val="100"/>
        <c:noMultiLvlLbl val="0"/>
      </c:catAx>
      <c:valAx>
        <c:axId val="95282688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9528115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2088297298541181"/>
          <c:y val="0.89411111111111108"/>
          <c:w val="0.62650110936986281"/>
          <c:h val="7.8111388888888883E-2"/>
        </c:manualLayout>
      </c:layout>
      <c:overlay val="0"/>
      <c:spPr>
        <a:ln>
          <a:solidFill>
            <a:schemeClr val="tx2"/>
          </a:solidFill>
        </a:ln>
      </c:spPr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'Q9,10,11'!$P$25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'Q9,10,11'!$N$27:$N$31</c:f>
              <c:strCache>
                <c:ptCount val="5"/>
                <c:pt idx="0">
                  <c:v>30人未満（n=329）</c:v>
                </c:pt>
                <c:pt idx="1">
                  <c:v>30～50人未満（n=450）</c:v>
                </c:pt>
                <c:pt idx="2">
                  <c:v>50～100人未満（n=465）</c:v>
                </c:pt>
                <c:pt idx="3">
                  <c:v>100～300人未満（n=384）</c:v>
                </c:pt>
                <c:pt idx="4">
                  <c:v>300人以上（n=206）</c:v>
                </c:pt>
              </c:strCache>
            </c:strRef>
          </c:cat>
          <c:val>
            <c:numRef>
              <c:f>'Q9,10,11'!$P$27:$P$31</c:f>
              <c:numCache>
                <c:formatCode>#,##0.0;[Red]\-#,##0.0</c:formatCode>
                <c:ptCount val="5"/>
                <c:pt idx="0">
                  <c:v>38.299999999999997</c:v>
                </c:pt>
                <c:pt idx="1">
                  <c:v>48.2</c:v>
                </c:pt>
                <c:pt idx="2">
                  <c:v>58.3</c:v>
                </c:pt>
                <c:pt idx="3">
                  <c:v>58.3</c:v>
                </c:pt>
                <c:pt idx="4">
                  <c:v>70.900000000000006</c:v>
                </c:pt>
              </c:numCache>
            </c:numRef>
          </c:val>
        </c:ser>
        <c:ser>
          <c:idx val="1"/>
          <c:order val="1"/>
          <c:tx>
            <c:strRef>
              <c:f>'Q9,10,11'!$Q$25</c:f>
              <c:strCache>
                <c:ptCount val="1"/>
                <c:pt idx="0">
                  <c:v>ない</c:v>
                </c:pt>
              </c:strCache>
            </c:strRef>
          </c:tx>
          <c:spPr>
            <a:pattFill prst="pct50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'Q9,10,11'!$N$27:$N$31</c:f>
              <c:strCache>
                <c:ptCount val="5"/>
                <c:pt idx="0">
                  <c:v>30人未満（n=329）</c:v>
                </c:pt>
                <c:pt idx="1">
                  <c:v>30～50人未満（n=450）</c:v>
                </c:pt>
                <c:pt idx="2">
                  <c:v>50～100人未満（n=465）</c:v>
                </c:pt>
                <c:pt idx="3">
                  <c:v>100～300人未満（n=384）</c:v>
                </c:pt>
                <c:pt idx="4">
                  <c:v>300人以上（n=206）</c:v>
                </c:pt>
              </c:strCache>
            </c:strRef>
          </c:cat>
          <c:val>
            <c:numRef>
              <c:f>'Q9,10,11'!$Q$27:$Q$31</c:f>
              <c:numCache>
                <c:formatCode>#,##0.0;[Red]\-#,##0.0</c:formatCode>
                <c:ptCount val="5"/>
                <c:pt idx="0">
                  <c:v>47.1</c:v>
                </c:pt>
                <c:pt idx="1">
                  <c:v>37.299999999999997</c:v>
                </c:pt>
                <c:pt idx="2">
                  <c:v>29.2</c:v>
                </c:pt>
                <c:pt idx="3">
                  <c:v>29.4</c:v>
                </c:pt>
                <c:pt idx="4">
                  <c:v>19.899999999999999</c:v>
                </c:pt>
              </c:numCache>
            </c:numRef>
          </c:val>
        </c:ser>
        <c:ser>
          <c:idx val="2"/>
          <c:order val="2"/>
          <c:tx>
            <c:strRef>
              <c:f>'Q9,10,11'!$R$25</c:f>
              <c:strCache>
                <c:ptCount val="1"/>
                <c:pt idx="0">
                  <c:v>検討中</c:v>
                </c:pt>
              </c:strCache>
            </c:strRef>
          </c:tx>
          <c:spPr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'Q9,10,11'!$N$27:$N$31</c:f>
              <c:strCache>
                <c:ptCount val="5"/>
                <c:pt idx="0">
                  <c:v>30人未満（n=329）</c:v>
                </c:pt>
                <c:pt idx="1">
                  <c:v>30～50人未満（n=450）</c:v>
                </c:pt>
                <c:pt idx="2">
                  <c:v>50～100人未満（n=465）</c:v>
                </c:pt>
                <c:pt idx="3">
                  <c:v>100～300人未満（n=384）</c:v>
                </c:pt>
                <c:pt idx="4">
                  <c:v>300人以上（n=206）</c:v>
                </c:pt>
              </c:strCache>
            </c:strRef>
          </c:cat>
          <c:val>
            <c:numRef>
              <c:f>'Q9,10,11'!$R$27:$R$31</c:f>
              <c:numCache>
                <c:formatCode>#,##0.0;[Red]\-#,##0.0</c:formatCode>
                <c:ptCount val="5"/>
                <c:pt idx="0">
                  <c:v>12.8</c:v>
                </c:pt>
                <c:pt idx="1">
                  <c:v>13.3</c:v>
                </c:pt>
                <c:pt idx="2">
                  <c:v>9.1999999999999993</c:v>
                </c:pt>
                <c:pt idx="3">
                  <c:v>11.2</c:v>
                </c:pt>
                <c:pt idx="4">
                  <c:v>9.1999999999999993</c:v>
                </c:pt>
              </c:numCache>
            </c:numRef>
          </c:val>
        </c:ser>
        <c:ser>
          <c:idx val="3"/>
          <c:order val="3"/>
          <c:tx>
            <c:strRef>
              <c:f>'Q9,10,11'!$S$25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888888888888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111111111111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33333333333333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1111111111111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888888888888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'Q9,10,11'!$N$27:$N$31</c:f>
              <c:strCache>
                <c:ptCount val="5"/>
                <c:pt idx="0">
                  <c:v>30人未満（n=329）</c:v>
                </c:pt>
                <c:pt idx="1">
                  <c:v>30～50人未満（n=450）</c:v>
                </c:pt>
                <c:pt idx="2">
                  <c:v>50～100人未満（n=465）</c:v>
                </c:pt>
                <c:pt idx="3">
                  <c:v>100～300人未満（n=384）</c:v>
                </c:pt>
                <c:pt idx="4">
                  <c:v>300人以上（n=206）</c:v>
                </c:pt>
              </c:strCache>
            </c:strRef>
          </c:cat>
          <c:val>
            <c:numRef>
              <c:f>'Q9,10,11'!$S$27:$S$31</c:f>
              <c:numCache>
                <c:formatCode>#,##0.0;[Red]\-#,##0.0</c:formatCode>
                <c:ptCount val="5"/>
                <c:pt idx="0">
                  <c:v>1.8</c:v>
                </c:pt>
                <c:pt idx="1">
                  <c:v>1.1000000000000001</c:v>
                </c:pt>
                <c:pt idx="2">
                  <c:v>3.2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95323264"/>
        <c:axId val="95324800"/>
      </c:barChart>
      <c:catAx>
        <c:axId val="95323264"/>
        <c:scaling>
          <c:orientation val="maxMin"/>
        </c:scaling>
        <c:delete val="0"/>
        <c:axPos val="l"/>
        <c:majorTickMark val="out"/>
        <c:minorTickMark val="none"/>
        <c:tickLblPos val="nextTo"/>
        <c:crossAx val="95324800"/>
        <c:crosses val="autoZero"/>
        <c:auto val="1"/>
        <c:lblAlgn val="ctr"/>
        <c:lblOffset val="100"/>
        <c:noMultiLvlLbl val="0"/>
      </c:catAx>
      <c:valAx>
        <c:axId val="95324800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95323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929811898512686"/>
          <c:y val="0.89409667541557303"/>
          <c:w val="0.56584820647419076"/>
          <c:h val="7.812554680664916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964851851851852E-2"/>
          <c:y val="4.76851851851852E-3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(2)'!$W$343</c:f>
              <c:strCache>
                <c:ptCount val="1"/>
                <c:pt idx="0">
                  <c:v>非管理職（男性）
（５年未満）（n=124)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7.5259259259259262E-2"/>
                  <c:y val="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222222222222221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74074074074074E-2"/>
                  <c:y val="-2.3518518518518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925925925925928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(2)'!$X$343:$AA$343</c:f>
              <c:numCache>
                <c:formatCode>#,##0.00_);[Red]\(#,##0.00\)</c:formatCode>
                <c:ptCount val="4"/>
                <c:pt idx="0">
                  <c:v>0.72580645161290325</c:v>
                </c:pt>
                <c:pt idx="1">
                  <c:v>0.60483870967741937</c:v>
                </c:pt>
                <c:pt idx="2">
                  <c:v>0.17741935483870969</c:v>
                </c:pt>
                <c:pt idx="3">
                  <c:v>0.87096774193548387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90432"/>
        <c:axId val="95491968"/>
      </c:radarChart>
      <c:catAx>
        <c:axId val="954904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491968"/>
        <c:crosses val="autoZero"/>
        <c:auto val="1"/>
        <c:lblAlgn val="ctr"/>
        <c:lblOffset val="100"/>
        <c:noMultiLvlLbl val="0"/>
      </c:catAx>
      <c:valAx>
        <c:axId val="95491968"/>
        <c:scaling>
          <c:orientation val="minMax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 sz="8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490432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4944814814814815E-2"/>
          <c:y val="3.5925925925925947E-3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(2)'!$W$344</c:f>
              <c:strCache>
                <c:ptCount val="1"/>
                <c:pt idx="0">
                  <c:v>非管理職（女性）
（５年未満）(n=476)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4.7037037037037037E-2"/>
                  <c:y val="3.7629629629629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111111111111111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925925925925928E-2"/>
                  <c:y val="-2.3518518518518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518518518518518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(2)'!$X$344:$AA$344</c:f>
              <c:numCache>
                <c:formatCode>#,##0.00_);[Red]\(#,##0.00\)</c:formatCode>
                <c:ptCount val="4"/>
                <c:pt idx="0">
                  <c:v>0.39139784946236561</c:v>
                </c:pt>
                <c:pt idx="1">
                  <c:v>0.50649350649350644</c:v>
                </c:pt>
                <c:pt idx="2">
                  <c:v>6.4655172413793103E-3</c:v>
                </c:pt>
                <c:pt idx="3">
                  <c:v>0.44181034482758619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37024"/>
        <c:axId val="95538560"/>
      </c:radarChart>
      <c:catAx>
        <c:axId val="9553702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538560"/>
        <c:crosses val="autoZero"/>
        <c:auto val="1"/>
        <c:lblAlgn val="ctr"/>
        <c:lblOffset val="100"/>
        <c:noMultiLvlLbl val="0"/>
      </c:catAx>
      <c:valAx>
        <c:axId val="95538560"/>
        <c:scaling>
          <c:orientation val="minMax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537024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964851851851852E-2"/>
          <c:y val="3.5925925925925947E-3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(2)'!$W$345</c:f>
              <c:strCache>
                <c:ptCount val="1"/>
                <c:pt idx="0">
                  <c:v>非管理職（男性）
（５年以上）(n=528)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5.174074074074074E-2"/>
                  <c:y val="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925925925925928E-2"/>
                  <c:y val="-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925925925925928E-2"/>
                  <c:y val="-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814814814814815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(2)'!$X$345:$AA$345</c:f>
              <c:numCache>
                <c:formatCode>#,##0.00_);[Red]\(#,##0.00\)</c:formatCode>
                <c:ptCount val="4"/>
                <c:pt idx="0">
                  <c:v>0.46718146718146719</c:v>
                </c:pt>
                <c:pt idx="1">
                  <c:v>0.4826254826254826</c:v>
                </c:pt>
                <c:pt idx="2">
                  <c:v>7.5435203094777567E-2</c:v>
                </c:pt>
                <c:pt idx="3">
                  <c:v>0.53384912959381048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54944"/>
        <c:axId val="95577216"/>
      </c:radarChart>
      <c:catAx>
        <c:axId val="9555494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577216"/>
        <c:crosses val="autoZero"/>
        <c:auto val="1"/>
        <c:lblAlgn val="ctr"/>
        <c:lblOffset val="100"/>
        <c:noMultiLvlLbl val="0"/>
      </c:catAx>
      <c:valAx>
        <c:axId val="95577216"/>
        <c:scaling>
          <c:orientation val="minMax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 sz="8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554944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7037037037037039E-3"/>
          <c:y val="1.2407407407407428E-3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(2)'!$W$346</c:f>
              <c:strCache>
                <c:ptCount val="1"/>
                <c:pt idx="0">
                  <c:v>非管理職（女性）
（５年以上）(n=1203)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6.5851851851851856E-2"/>
                  <c:y val="9.40740740740745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111111111111111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74074074074074E-2"/>
                  <c:y val="4.7037037037037039E-3"/>
                </c:manualLayout>
              </c:layout>
              <c:numFmt formatCode="#,##0.00_ ;[Red]\-#,##0.00\ 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2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4074074074074077E-3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(2)'!$X$346:$AA$346</c:f>
              <c:numCache>
                <c:formatCode>#,##0.00_);[Red]\(#,##0.00\)</c:formatCode>
                <c:ptCount val="4"/>
                <c:pt idx="0">
                  <c:v>0.22676896845694799</c:v>
                </c:pt>
                <c:pt idx="1">
                  <c:v>0.27521367521367524</c:v>
                </c:pt>
                <c:pt idx="2">
                  <c:v>-0.20701454234388367</c:v>
                </c:pt>
                <c:pt idx="3">
                  <c:v>0.23267750213857999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18560"/>
        <c:axId val="95620096"/>
      </c:radarChart>
      <c:catAx>
        <c:axId val="9561856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620096"/>
        <c:crosses val="autoZero"/>
        <c:auto val="1"/>
        <c:lblAlgn val="ctr"/>
        <c:lblOffset val="100"/>
        <c:noMultiLvlLbl val="0"/>
      </c:catAx>
      <c:valAx>
        <c:axId val="95620096"/>
        <c:scaling>
          <c:orientation val="minMax"/>
          <c:max val="1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618560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4352222222222223E-2"/>
          <c:y val="3.5925925925925947E-3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(2)'!$W$347</c:f>
              <c:strCache>
                <c:ptCount val="1"/>
                <c:pt idx="0">
                  <c:v>管理職（男性）
(n=859)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5.6444444444444443E-2"/>
                  <c:y val="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925925925926011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444444444444443E-2"/>
                  <c:y val="-3.762962962962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925925925925928E-2"/>
                  <c:y val="4.2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(2)'!$X$347:$AA$347</c:f>
              <c:numCache>
                <c:formatCode>#,##0.00_);[Red]\(#,##0.00\)</c:formatCode>
                <c:ptCount val="4"/>
                <c:pt idx="0">
                  <c:v>0.7209847596717468</c:v>
                </c:pt>
                <c:pt idx="1">
                  <c:v>0.68661971830985913</c:v>
                </c:pt>
                <c:pt idx="2">
                  <c:v>0.26501766784452296</c:v>
                </c:pt>
                <c:pt idx="3">
                  <c:v>0.79481132075471694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48768"/>
        <c:axId val="95658752"/>
      </c:radarChart>
      <c:catAx>
        <c:axId val="9564876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658752"/>
        <c:crosses val="autoZero"/>
        <c:auto val="1"/>
        <c:lblAlgn val="ctr"/>
        <c:lblOffset val="100"/>
        <c:noMultiLvlLbl val="0"/>
      </c:catAx>
      <c:valAx>
        <c:axId val="95658752"/>
        <c:scaling>
          <c:orientation val="minMax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 sz="8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648768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5.0442129629629628E-2"/>
          <c:y val="5.0924543946931989E-3"/>
        </c:manualLayout>
      </c:layout>
      <c:overlay val="0"/>
      <c:txPr>
        <a:bodyPr/>
        <a:lstStyle/>
        <a:p>
          <a:pPr>
            <a:defRPr sz="900">
              <a:latin typeface="+mn-ea"/>
              <a:ea typeface="+mn-ea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(2)'!$AK$197</c:f>
              <c:strCache>
                <c:ptCount val="1"/>
                <c:pt idx="0">
                  <c:v>非管理職（女性）
（５年未満）(n=476)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(2)'!$AL$197:$AQ$197</c:f>
              <c:numCache>
                <c:formatCode>#,##0.00_);[Red]\(#,##0.00\)</c:formatCode>
                <c:ptCount val="6"/>
                <c:pt idx="0">
                  <c:v>0.92421052631578948</c:v>
                </c:pt>
                <c:pt idx="1">
                  <c:v>1.0632911392405062</c:v>
                </c:pt>
                <c:pt idx="2">
                  <c:v>0.2558139534883721</c:v>
                </c:pt>
                <c:pt idx="3">
                  <c:v>8.2105263157894737E-2</c:v>
                </c:pt>
                <c:pt idx="4">
                  <c:v>0.39787234042553193</c:v>
                </c:pt>
                <c:pt idx="5">
                  <c:v>0.2320675105485232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956480"/>
        <c:axId val="87974656"/>
      </c:radarChart>
      <c:catAx>
        <c:axId val="8795648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87974656"/>
        <c:crosses val="autoZero"/>
        <c:auto val="1"/>
        <c:lblAlgn val="ctr"/>
        <c:lblOffset val="100"/>
        <c:noMultiLvlLbl val="0"/>
      </c:catAx>
      <c:valAx>
        <c:axId val="87974656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87956480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8463333333333329E-2"/>
          <c:y val="0"/>
        </c:manualLayout>
      </c:layout>
      <c:overlay val="0"/>
      <c:txPr>
        <a:bodyPr/>
        <a:lstStyle/>
        <a:p>
          <a:pPr>
            <a:defRPr sz="9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721619280348577"/>
          <c:y val="0.27418197725284338"/>
          <c:w val="0.3180735166724849"/>
          <c:h val="0.44839530475357248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(2)'!$W$348</c:f>
              <c:strCache>
                <c:ptCount val="1"/>
                <c:pt idx="0">
                  <c:v>管理職（女性）
(n=712)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dLbl>
              <c:idx val="0"/>
              <c:layout>
                <c:manualLayout>
                  <c:x val="7.5704074074074076E-2"/>
                  <c:y val="6.4638148148148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9408866995073892E-2"/>
                  <c:y val="5.8700209643605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5259259259259262E-2"/>
                  <c:y val="-2.3518518518518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977011494252845E-2"/>
                  <c:y val="5.8700209643605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(2)'!$X$342:$AA$342</c:f>
              <c:strCache>
                <c:ptCount val="4"/>
                <c:pt idx="0">
                  <c:v>男女の差なく能力やｽｷﾙ向上にむけた人材育成</c:v>
                </c:pt>
                <c:pt idx="1">
                  <c:v>男女の差なく難しい仕事や新しい仕事に挑戦</c:v>
                </c:pt>
                <c:pt idx="2">
                  <c:v>男女の差なく管理職育成に向けた人材育成</c:v>
                </c:pt>
                <c:pt idx="3">
                  <c:v>男女の差なく能力や成果で評価</c:v>
                </c:pt>
              </c:strCache>
            </c:strRef>
          </c:cat>
          <c:val>
            <c:numRef>
              <c:f>'クロス (2)'!$X$348:$AA$348</c:f>
              <c:numCache>
                <c:formatCode>#,##0.00_);[Red]\(#,##0.00\)</c:formatCode>
                <c:ptCount val="4"/>
                <c:pt idx="0">
                  <c:v>0.89971346704871058</c:v>
                </c:pt>
                <c:pt idx="1">
                  <c:v>0.97134670487106012</c:v>
                </c:pt>
                <c:pt idx="2">
                  <c:v>0.68481375358166185</c:v>
                </c:pt>
                <c:pt idx="3">
                  <c:v>0.91845493562231761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79232"/>
        <c:axId val="95680768"/>
      </c:radarChart>
      <c:catAx>
        <c:axId val="956792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5680768"/>
        <c:crosses val="autoZero"/>
        <c:auto val="1"/>
        <c:lblAlgn val="ctr"/>
        <c:lblOffset val="100"/>
        <c:noMultiLvlLbl val="0"/>
      </c:catAx>
      <c:valAx>
        <c:axId val="95680768"/>
        <c:scaling>
          <c:orientation val="minMax"/>
          <c:min val="-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 ;[Red]\-#,##0.00\ " sourceLinked="0"/>
        <c:majorTickMark val="cross"/>
        <c:minorTickMark val="none"/>
        <c:tickLblPos val="nextTo"/>
        <c:txPr>
          <a:bodyPr/>
          <a:lstStyle/>
          <a:p>
            <a:pPr>
              <a:defRPr sz="8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5679232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737804123422982"/>
          <c:y val="4.2832301141819608E-2"/>
          <c:w val="0.49205155070489881"/>
          <c:h val="0.93685776372349006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単純集計!$Q$461:$Q$470</c:f>
              <c:strCache>
                <c:ptCount val="10"/>
                <c:pt idx="0">
                  <c:v>管理職に登用できる女性社員の
人材育成ができていない</c:v>
                </c:pt>
                <c:pt idx="1">
                  <c:v>女性社員の管理職を目指す意欲を
高めることが難しい</c:v>
                </c:pt>
                <c:pt idx="2">
                  <c:v>女性社員が担当できる仕事や配置
できる部署が限られている</c:v>
                </c:pt>
                <c:pt idx="3">
                  <c:v>女性を採用したくても､
応募が少ない</c:v>
                </c:pt>
                <c:pt idx="4">
                  <c:v>特にない</c:v>
                </c:pt>
                <c:pt idx="5">
                  <c:v>出産や育児で長期休業など両立
支援制度を利用している時の
代替要員が確保できない</c:v>
                </c:pt>
                <c:pt idx="6">
                  <c:v>自社の課題把握を行ったり、
取組を検討するための体制や
担当者が確保しにくい</c:v>
                </c:pt>
                <c:pt idx="7">
                  <c:v>女性に限らず男性も
管理職になりたがらない</c:v>
                </c:pt>
                <c:pt idx="8">
                  <c:v>結婚･出産で退職する女性が
多い</c:v>
                </c:pt>
                <c:pt idx="9">
                  <c:v>社員に取組の意義や法律に
関する理解が進んでいない</c:v>
                </c:pt>
              </c:strCache>
            </c:strRef>
          </c:cat>
          <c:val>
            <c:numRef>
              <c:f>単純集計!$S$461:$S$470</c:f>
              <c:numCache>
                <c:formatCode>#,##0.0;[Red]\-#,##0.0</c:formatCode>
                <c:ptCount val="10"/>
                <c:pt idx="0">
                  <c:v>26.9</c:v>
                </c:pt>
                <c:pt idx="1">
                  <c:v>26.5</c:v>
                </c:pt>
                <c:pt idx="2">
                  <c:v>22.7</c:v>
                </c:pt>
                <c:pt idx="3">
                  <c:v>19.2</c:v>
                </c:pt>
                <c:pt idx="4">
                  <c:v>17.7</c:v>
                </c:pt>
                <c:pt idx="5">
                  <c:v>14.4</c:v>
                </c:pt>
                <c:pt idx="6">
                  <c:v>12.8</c:v>
                </c:pt>
                <c:pt idx="7">
                  <c:v>12.2</c:v>
                </c:pt>
                <c:pt idx="8">
                  <c:v>9.8000000000000007</c:v>
                </c:pt>
                <c:pt idx="9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95988352"/>
        <c:axId val="95994240"/>
      </c:barChart>
      <c:catAx>
        <c:axId val="959883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95994240"/>
        <c:crosses val="autoZero"/>
        <c:auto val="1"/>
        <c:lblAlgn val="ctr"/>
        <c:lblOffset val="100"/>
        <c:noMultiLvlLbl val="0"/>
      </c:catAx>
      <c:valAx>
        <c:axId val="95994240"/>
        <c:scaling>
          <c:orientation val="minMax"/>
          <c:max val="30"/>
        </c:scaling>
        <c:delete val="0"/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;[Red]\-#,##0.0" sourceLinked="0"/>
        <c:majorTickMark val="out"/>
        <c:minorTickMark val="none"/>
        <c:tickLblPos val="nextTo"/>
        <c:crossAx val="95988352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3333941707622"/>
          <c:y val="0.21927244709435575"/>
          <c:w val="0.41475834614164736"/>
          <c:h val="0.646373653956144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dPt>
            <c:idx val="1"/>
            <c:bubble3D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spPr>
              <a:pattFill prst="ltVert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3"/>
            <c:bubble3D val="0"/>
            <c:spPr>
              <a:pattFill prst="weave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Pt>
            <c:idx val="4"/>
            <c:bubble3D val="0"/>
            <c:spPr>
              <a:pattFill prst="pct10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>
                <c:manualLayout>
                  <c:x val="1.1542499454608402E-2"/>
                  <c:y val="1.633049002785698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249501226594779"/>
                  <c:y val="-9.27756998193616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940989124181954E-3"/>
                  <c:y val="6.26622762079933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重視している</c:v>
                </c:pt>
                <c:pt idx="1">
                  <c:v>やや重視している</c:v>
                </c:pt>
                <c:pt idx="2">
                  <c:v>あまり重視していない</c:v>
                </c:pt>
                <c:pt idx="3">
                  <c:v>重視していない</c:v>
                </c:pt>
                <c:pt idx="4">
                  <c:v>無回答</c:v>
                </c:pt>
              </c:strCache>
            </c:strRef>
          </c:cat>
          <c:val>
            <c:numRef>
              <c:f>Sheet1!$B$2:$B$6</c:f>
              <c:numCache>
                <c:formatCode>#,##0.0;[Red]\-#,##0.0</c:formatCode>
                <c:ptCount val="5"/>
                <c:pt idx="0">
                  <c:v>23.3</c:v>
                </c:pt>
                <c:pt idx="1">
                  <c:v>37.9</c:v>
                </c:pt>
                <c:pt idx="2">
                  <c:v>25.3</c:v>
                </c:pt>
                <c:pt idx="3">
                  <c:v>9.5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376050807094552"/>
          <c:y val="6.2582652106755163E-2"/>
          <c:w val="0.54468964886589466"/>
          <c:h val="0.509702774960488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行っている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6.258265210675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5514656077640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258265210675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Sheet1!$B$2:$B$5</c:f>
              <c:numCache>
                <c:formatCode>#,##0.0;[Red]\-#,##0.0</c:formatCode>
                <c:ptCount val="4"/>
                <c:pt idx="0">
                  <c:v>4.5999999999999996</c:v>
                </c:pt>
                <c:pt idx="1">
                  <c:v>3.3</c:v>
                </c:pt>
                <c:pt idx="2">
                  <c:v>3.4972677595628414</c:v>
                </c:pt>
                <c:pt idx="3">
                  <c:v>6.9491525423728815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現在は行っていないが､検討中</c:v>
                </c:pt>
              </c:strCache>
            </c:strRef>
          </c:tx>
          <c:spPr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dLbl>
              <c:idx val="1"/>
              <c:layout>
                <c:manualLayout>
                  <c:x val="2.8624712947901091E-2"/>
                  <c:y val="-4.5514208098741717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7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Sheet1!$C$2:$C$5</c:f>
              <c:numCache>
                <c:formatCode>#,##0.0;[Red]\-#,##0.0</c:formatCode>
                <c:ptCount val="4"/>
                <c:pt idx="0">
                  <c:v>10.8</c:v>
                </c:pt>
                <c:pt idx="1">
                  <c:v>6.1</c:v>
                </c:pt>
                <c:pt idx="2">
                  <c:v>9.8360655737704921</c:v>
                </c:pt>
                <c:pt idx="3">
                  <c:v>14.915254237288137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必要性を感じているが検討は始めていない</c:v>
                </c:pt>
              </c:strCache>
            </c:strRef>
          </c:tx>
          <c:spPr>
            <a:pattFill prst="narVert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Sheet1!$D$2:$D$5</c:f>
              <c:numCache>
                <c:formatCode>#,##0.0;[Red]\-#,##0.0</c:formatCode>
                <c:ptCount val="4"/>
                <c:pt idx="0">
                  <c:v>23.7</c:v>
                </c:pt>
                <c:pt idx="1">
                  <c:v>16.399999999999999</c:v>
                </c:pt>
                <c:pt idx="2">
                  <c:v>21.748633879781419</c:v>
                </c:pt>
                <c:pt idx="3">
                  <c:v>30.847457627118647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行っておらず､検討もしていない</c:v>
                </c:pt>
              </c:strCache>
            </c:strRef>
          </c:tx>
          <c:spPr>
            <a:pattFill prst="lgConfetti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Sheet1!$E$2:$E$5</c:f>
              <c:numCache>
                <c:formatCode>#,##0.0;[Red]\-#,##0.0</c:formatCode>
                <c:ptCount val="4"/>
                <c:pt idx="0">
                  <c:v>51.7</c:v>
                </c:pt>
                <c:pt idx="1">
                  <c:v>56.5</c:v>
                </c:pt>
                <c:pt idx="2">
                  <c:v>56.502732240437162</c:v>
                </c:pt>
                <c:pt idx="3">
                  <c:v>41.864406779661017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3"/>
              <c:layout>
                <c:manualLayout>
                  <c:x val="5.3160181188959169E-2"/>
                  <c:y val="-1.1378664019410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Sheet1!$F$2:$F$5</c:f>
              <c:numCache>
                <c:formatCode>#,##0.0;[Red]\-#,##0.0</c:formatCode>
                <c:ptCount val="4"/>
                <c:pt idx="0">
                  <c:v>9.3000000000000007</c:v>
                </c:pt>
                <c:pt idx="1">
                  <c:v>17.600000000000001</c:v>
                </c:pt>
                <c:pt idx="2">
                  <c:v>8.415300546448087</c:v>
                </c:pt>
                <c:pt idx="3">
                  <c:v>5.4237288135593218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overlap val="100"/>
        <c:axId val="96109696"/>
        <c:axId val="96111232"/>
      </c:barChart>
      <c:catAx>
        <c:axId val="96109696"/>
        <c:scaling>
          <c:orientation val="maxMin"/>
        </c:scaling>
        <c:delete val="0"/>
        <c:axPos val="l"/>
        <c:majorTickMark val="out"/>
        <c:minorTickMark val="none"/>
        <c:tickLblPos val="nextTo"/>
        <c:crossAx val="96111232"/>
        <c:crosses val="autoZero"/>
        <c:auto val="1"/>
        <c:lblAlgn val="ctr"/>
        <c:lblOffset val="100"/>
        <c:noMultiLvlLbl val="0"/>
      </c:catAx>
      <c:valAx>
        <c:axId val="96111232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ja-JP"/>
          </a:p>
        </c:txPr>
        <c:crossAx val="9610969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7.6038861986711559E-2"/>
          <c:y val="0.59980424349583228"/>
          <c:w val="0.86417423397045423"/>
          <c:h val="0.371208882004400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376050807094552"/>
          <c:y val="6.2582652106755163E-2"/>
          <c:w val="0.54468964886589466"/>
          <c:h val="0.509702774960488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行っている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6.258265210675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5514656077640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258265210675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Sheet1!$B$2:$B$5</c:f>
              <c:numCache>
                <c:formatCode>#,##0.0;[Red]\-#,##0.0</c:formatCode>
                <c:ptCount val="4"/>
                <c:pt idx="0">
                  <c:v>6.3</c:v>
                </c:pt>
                <c:pt idx="1">
                  <c:v>4</c:v>
                </c:pt>
                <c:pt idx="2">
                  <c:v>6.666666666666667</c:v>
                </c:pt>
                <c:pt idx="3">
                  <c:v>7.4576271186440684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現在は行っていないが､検討中</c:v>
                </c:pt>
              </c:strCache>
            </c:strRef>
          </c:tx>
          <c:spPr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dLbl>
              <c:idx val="1"/>
              <c:layout>
                <c:manualLayout>
                  <c:x val="2.8624712947901091E-2"/>
                  <c:y val="-4.5514208098741717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7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Sheet1!$C$2:$C$5</c:f>
              <c:numCache>
                <c:formatCode>#,##0.0;[Red]\-#,##0.0</c:formatCode>
                <c:ptCount val="4"/>
                <c:pt idx="0">
                  <c:v>12.8</c:v>
                </c:pt>
                <c:pt idx="1">
                  <c:v>6.7</c:v>
                </c:pt>
                <c:pt idx="2">
                  <c:v>10.928961748633879</c:v>
                </c:pt>
                <c:pt idx="3">
                  <c:v>18.983050847457626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必要性を感じているが検討は始めていない</c:v>
                </c:pt>
              </c:strCache>
            </c:strRef>
          </c:tx>
          <c:spPr>
            <a:pattFill prst="narVert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Sheet1!$D$2:$D$5</c:f>
              <c:numCache>
                <c:formatCode>#,##0.0;[Red]\-#,##0.0</c:formatCode>
                <c:ptCount val="4"/>
                <c:pt idx="0">
                  <c:v>28.4</c:v>
                </c:pt>
                <c:pt idx="1">
                  <c:v>19.5</c:v>
                </c:pt>
                <c:pt idx="2">
                  <c:v>26.994535519125684</c:v>
                </c:pt>
                <c:pt idx="3">
                  <c:v>36.101694915254242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行っておらず､検討もしていない</c:v>
                </c:pt>
              </c:strCache>
            </c:strRef>
          </c:tx>
          <c:spPr>
            <a:pattFill prst="lgConfetti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Sheet1!$E$2:$E$5</c:f>
              <c:numCache>
                <c:formatCode>#,##0.0;[Red]\-#,##0.0</c:formatCode>
                <c:ptCount val="4"/>
                <c:pt idx="0">
                  <c:v>43.2</c:v>
                </c:pt>
                <c:pt idx="1">
                  <c:v>51.7</c:v>
                </c:pt>
                <c:pt idx="2">
                  <c:v>47.322404371584696</c:v>
                </c:pt>
                <c:pt idx="3">
                  <c:v>32.033898305084747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3"/>
              <c:layout>
                <c:manualLayout>
                  <c:x val="5.3160181188959169E-2"/>
                  <c:y val="-1.1378664019410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合計（n=1860）</c:v>
                </c:pt>
                <c:pt idx="1">
                  <c:v>30人未満(n=329)</c:v>
                </c:pt>
                <c:pt idx="2">
                  <c:v>30～100人未満(n=915)</c:v>
                </c:pt>
                <c:pt idx="3">
                  <c:v>100人以上（n=590)</c:v>
                </c:pt>
              </c:strCache>
            </c:strRef>
          </c:cat>
          <c:val>
            <c:numRef>
              <c:f>Sheet1!$F$2:$F$5</c:f>
              <c:numCache>
                <c:formatCode>#,##0.0;[Red]\-#,##0.0</c:formatCode>
                <c:ptCount val="4"/>
                <c:pt idx="0">
                  <c:v>9.1999999999999993</c:v>
                </c:pt>
                <c:pt idx="1">
                  <c:v>18.2</c:v>
                </c:pt>
                <c:pt idx="2">
                  <c:v>8.0874316939890711</c:v>
                </c:pt>
                <c:pt idx="3">
                  <c:v>5.4237288135593218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overlap val="100"/>
        <c:axId val="96206848"/>
        <c:axId val="96208384"/>
      </c:barChart>
      <c:catAx>
        <c:axId val="96206848"/>
        <c:scaling>
          <c:orientation val="maxMin"/>
        </c:scaling>
        <c:delete val="0"/>
        <c:axPos val="l"/>
        <c:majorTickMark val="out"/>
        <c:minorTickMark val="none"/>
        <c:tickLblPos val="nextTo"/>
        <c:crossAx val="96208384"/>
        <c:crosses val="autoZero"/>
        <c:auto val="1"/>
        <c:lblAlgn val="ctr"/>
        <c:lblOffset val="100"/>
        <c:noMultiLvlLbl val="0"/>
      </c:catAx>
      <c:valAx>
        <c:axId val="96208384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ja-JP"/>
          </a:p>
        </c:txPr>
        <c:crossAx val="962068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7.6038861986711559E-2"/>
          <c:y val="0.59980424349583228"/>
          <c:w val="0.86417423397045423"/>
          <c:h val="0.371208882004400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692567017350514"/>
          <c:y val="3.2554553559771486E-2"/>
          <c:w val="0.51178898973311504"/>
          <c:h val="0.82986142220756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'クロス (2)'!$AE$511</c:f>
              <c:strCache>
                <c:ptCount val="1"/>
                <c:pt idx="0">
                  <c:v>非管理職（男性）
（５年未満）（n=124)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(2)'!$AF$510:$BB$510</c:f>
              <c:strCache>
                <c:ptCount val="23"/>
                <c:pt idx="0">
                  <c:v>管理職の仕事内容（マネジメント）に興味ややりがいを感じないため</c:v>
                </c:pt>
                <c:pt idx="1">
                  <c:v>専門性を極める仕事を担っていきたいと考えるため</c:v>
                </c:pt>
                <c:pt idx="2">
                  <c:v>責任が増えるため</c:v>
                </c:pt>
                <c:pt idx="3">
                  <c:v>ｽﾄﾚｽが増えるため</c:v>
                </c:pt>
                <c:pt idx="4">
                  <c:v>残業が増えるため</c:v>
                </c:pt>
                <c:pt idx="5">
                  <c:v>休みが取りづらくなるため</c:v>
                </c:pt>
                <c:pt idx="6">
                  <c:v>忙しくなるため</c:v>
                </c:pt>
                <c:pt idx="7">
                  <c:v>家庭（プライベート）との両立が難しいため</c:v>
                </c:pt>
                <c:pt idx="8">
                  <c:v>能力が不足していると思うため</c:v>
                </c:pt>
                <c:pt idx="9">
                  <c:v>経験が不足していると思うため</c:v>
                </c:pt>
                <c:pt idx="10">
                  <c:v>自分には管理職が向いていないため</c:v>
                </c:pt>
                <c:pt idx="11">
                  <c:v>会社の管理職を育てる研修や制度が不十分であるため</c:v>
                </c:pt>
                <c:pt idx="12">
                  <c:v>会社にいる同性の管理職をみて､なりたいと思わないため</c:v>
                </c:pt>
                <c:pt idx="13">
                  <c:v>ﾛｰﾙﾓﾃﾞﾙとなるような同性の管理職がいないため</c:v>
                </c:pt>
                <c:pt idx="14">
                  <c:v>残業代がつかないため</c:v>
                </c:pt>
                <c:pt idx="15">
                  <c:v>報酬が業務量や責任の重さに見合わないため</c:v>
                </c:pt>
                <c:pt idx="16">
                  <c:v>管理職になることを会社から期待されていないため
（管理職にならない雇用区分である等）</c:v>
                </c:pt>
                <c:pt idx="17">
                  <c:v>休業によるﾌﾞﾗﾝｸがあるため（育児休業、介護休業、疾病休業等）</c:v>
                </c:pt>
                <c:pt idx="18">
                  <c:v>短時間勤務をしているため</c:v>
                </c:pt>
                <c:pt idx="19">
                  <c:v>女性を優遇する枠で管理職にはなりたくないため
（※女性のみ）</c:v>
                </c:pt>
                <c:pt idx="20">
                  <c:v>その他</c:v>
                </c:pt>
                <c:pt idx="21">
                  <c:v>特にない</c:v>
                </c:pt>
                <c:pt idx="22">
                  <c:v>無回答</c:v>
                </c:pt>
              </c:strCache>
            </c:strRef>
          </c:cat>
          <c:val>
            <c:numRef>
              <c:f>'クロス (2)'!$AF$511:$BB$511</c:f>
              <c:numCache>
                <c:formatCode>#,##0.0;[Red]\-#,##0.0</c:formatCode>
                <c:ptCount val="23"/>
                <c:pt idx="0">
                  <c:v>18.899999999999999</c:v>
                </c:pt>
                <c:pt idx="1">
                  <c:v>15.1</c:v>
                </c:pt>
                <c:pt idx="2">
                  <c:v>17</c:v>
                </c:pt>
                <c:pt idx="3">
                  <c:v>28.3</c:v>
                </c:pt>
                <c:pt idx="4">
                  <c:v>11.3</c:v>
                </c:pt>
                <c:pt idx="5">
                  <c:v>15.1</c:v>
                </c:pt>
                <c:pt idx="6">
                  <c:v>20.8</c:v>
                </c:pt>
                <c:pt idx="7">
                  <c:v>17</c:v>
                </c:pt>
                <c:pt idx="8">
                  <c:v>30.2</c:v>
                </c:pt>
                <c:pt idx="9">
                  <c:v>37.700000000000003</c:v>
                </c:pt>
                <c:pt idx="10">
                  <c:v>28.3</c:v>
                </c:pt>
                <c:pt idx="11">
                  <c:v>11.3</c:v>
                </c:pt>
                <c:pt idx="12">
                  <c:v>22.6</c:v>
                </c:pt>
                <c:pt idx="13">
                  <c:v>1.9</c:v>
                </c:pt>
                <c:pt idx="14">
                  <c:v>11.3</c:v>
                </c:pt>
                <c:pt idx="15">
                  <c:v>22.6</c:v>
                </c:pt>
                <c:pt idx="16">
                  <c:v>1.9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7.5</c:v>
                </c:pt>
                <c:pt idx="2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'クロス (2)'!$AE$512</c:f>
              <c:strCache>
                <c:ptCount val="1"/>
                <c:pt idx="0">
                  <c:v>非管理職（女性）
（５年未満）(n=476)</c:v>
                </c:pt>
              </c:strCache>
            </c:strRef>
          </c:tx>
          <c:spPr>
            <a:pattFill prst="pct75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(2)'!$AF$510:$BB$510</c:f>
              <c:strCache>
                <c:ptCount val="23"/>
                <c:pt idx="0">
                  <c:v>管理職の仕事内容（マネジメント）に興味ややりがいを感じないため</c:v>
                </c:pt>
                <c:pt idx="1">
                  <c:v>専門性を極める仕事を担っていきたいと考えるため</c:v>
                </c:pt>
                <c:pt idx="2">
                  <c:v>責任が増えるため</c:v>
                </c:pt>
                <c:pt idx="3">
                  <c:v>ｽﾄﾚｽが増えるため</c:v>
                </c:pt>
                <c:pt idx="4">
                  <c:v>残業が増えるため</c:v>
                </c:pt>
                <c:pt idx="5">
                  <c:v>休みが取りづらくなるため</c:v>
                </c:pt>
                <c:pt idx="6">
                  <c:v>忙しくなるため</c:v>
                </c:pt>
                <c:pt idx="7">
                  <c:v>家庭（プライベート）との両立が難しいため</c:v>
                </c:pt>
                <c:pt idx="8">
                  <c:v>能力が不足していると思うため</c:v>
                </c:pt>
                <c:pt idx="9">
                  <c:v>経験が不足していると思うため</c:v>
                </c:pt>
                <c:pt idx="10">
                  <c:v>自分には管理職が向いていないため</c:v>
                </c:pt>
                <c:pt idx="11">
                  <c:v>会社の管理職を育てる研修や制度が不十分であるため</c:v>
                </c:pt>
                <c:pt idx="12">
                  <c:v>会社にいる同性の管理職をみて､なりたいと思わないため</c:v>
                </c:pt>
                <c:pt idx="13">
                  <c:v>ﾛｰﾙﾓﾃﾞﾙとなるような同性の管理職がいないため</c:v>
                </c:pt>
                <c:pt idx="14">
                  <c:v>残業代がつかないため</c:v>
                </c:pt>
                <c:pt idx="15">
                  <c:v>報酬が業務量や責任の重さに見合わないため</c:v>
                </c:pt>
                <c:pt idx="16">
                  <c:v>管理職になることを会社から期待されていないため
（管理職にならない雇用区分である等）</c:v>
                </c:pt>
                <c:pt idx="17">
                  <c:v>休業によるﾌﾞﾗﾝｸがあるため（育児休業、介護休業、疾病休業等）</c:v>
                </c:pt>
                <c:pt idx="18">
                  <c:v>短時間勤務をしているため</c:v>
                </c:pt>
                <c:pt idx="19">
                  <c:v>女性を優遇する枠で管理職にはなりたくないため
（※女性のみ）</c:v>
                </c:pt>
                <c:pt idx="20">
                  <c:v>その他</c:v>
                </c:pt>
                <c:pt idx="21">
                  <c:v>特にない</c:v>
                </c:pt>
                <c:pt idx="22">
                  <c:v>無回答</c:v>
                </c:pt>
              </c:strCache>
            </c:strRef>
          </c:cat>
          <c:val>
            <c:numRef>
              <c:f>'クロス (2)'!$AF$512:$BB$512</c:f>
              <c:numCache>
                <c:formatCode>#,##0.0;[Red]\-#,##0.0</c:formatCode>
                <c:ptCount val="23"/>
                <c:pt idx="0">
                  <c:v>15.1</c:v>
                </c:pt>
                <c:pt idx="1">
                  <c:v>7.9</c:v>
                </c:pt>
                <c:pt idx="2">
                  <c:v>25.8</c:v>
                </c:pt>
                <c:pt idx="3">
                  <c:v>27.3</c:v>
                </c:pt>
                <c:pt idx="4">
                  <c:v>13.9</c:v>
                </c:pt>
                <c:pt idx="5">
                  <c:v>20.6</c:v>
                </c:pt>
                <c:pt idx="6">
                  <c:v>15.6</c:v>
                </c:pt>
                <c:pt idx="7">
                  <c:v>32.5</c:v>
                </c:pt>
                <c:pt idx="8">
                  <c:v>35.5</c:v>
                </c:pt>
                <c:pt idx="9">
                  <c:v>34</c:v>
                </c:pt>
                <c:pt idx="10">
                  <c:v>34.700000000000003</c:v>
                </c:pt>
                <c:pt idx="11">
                  <c:v>8.4</c:v>
                </c:pt>
                <c:pt idx="12">
                  <c:v>14.6</c:v>
                </c:pt>
                <c:pt idx="13">
                  <c:v>9.4</c:v>
                </c:pt>
                <c:pt idx="14">
                  <c:v>7.4</c:v>
                </c:pt>
                <c:pt idx="15">
                  <c:v>11.7</c:v>
                </c:pt>
                <c:pt idx="16">
                  <c:v>8.6999999999999993</c:v>
                </c:pt>
                <c:pt idx="17">
                  <c:v>2.2000000000000002</c:v>
                </c:pt>
                <c:pt idx="18">
                  <c:v>7.2</c:v>
                </c:pt>
                <c:pt idx="19">
                  <c:v>2</c:v>
                </c:pt>
                <c:pt idx="20">
                  <c:v>3.5</c:v>
                </c:pt>
                <c:pt idx="21">
                  <c:v>5</c:v>
                </c:pt>
                <c:pt idx="2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'クロス (2)'!$AE$513</c:f>
              <c:strCache>
                <c:ptCount val="1"/>
                <c:pt idx="0">
                  <c:v>非管理職（男性）
（５年以上）(n=528)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(2)'!$AF$510:$BB$510</c:f>
              <c:strCache>
                <c:ptCount val="23"/>
                <c:pt idx="0">
                  <c:v>管理職の仕事内容（マネジメント）に興味ややりがいを感じないため</c:v>
                </c:pt>
                <c:pt idx="1">
                  <c:v>専門性を極める仕事を担っていきたいと考えるため</c:v>
                </c:pt>
                <c:pt idx="2">
                  <c:v>責任が増えるため</c:v>
                </c:pt>
                <c:pt idx="3">
                  <c:v>ｽﾄﾚｽが増えるため</c:v>
                </c:pt>
                <c:pt idx="4">
                  <c:v>残業が増えるため</c:v>
                </c:pt>
                <c:pt idx="5">
                  <c:v>休みが取りづらくなるため</c:v>
                </c:pt>
                <c:pt idx="6">
                  <c:v>忙しくなるため</c:v>
                </c:pt>
                <c:pt idx="7">
                  <c:v>家庭（プライベート）との両立が難しいため</c:v>
                </c:pt>
                <c:pt idx="8">
                  <c:v>能力が不足していると思うため</c:v>
                </c:pt>
                <c:pt idx="9">
                  <c:v>経験が不足していると思うため</c:v>
                </c:pt>
                <c:pt idx="10">
                  <c:v>自分には管理職が向いていないため</c:v>
                </c:pt>
                <c:pt idx="11">
                  <c:v>会社の管理職を育てる研修や制度が不十分であるため</c:v>
                </c:pt>
                <c:pt idx="12">
                  <c:v>会社にいる同性の管理職をみて､なりたいと思わないため</c:v>
                </c:pt>
                <c:pt idx="13">
                  <c:v>ﾛｰﾙﾓﾃﾞﾙとなるような同性の管理職がいないため</c:v>
                </c:pt>
                <c:pt idx="14">
                  <c:v>残業代がつかないため</c:v>
                </c:pt>
                <c:pt idx="15">
                  <c:v>報酬が業務量や責任の重さに見合わないため</c:v>
                </c:pt>
                <c:pt idx="16">
                  <c:v>管理職になることを会社から期待されていないため
（管理職にならない雇用区分である等）</c:v>
                </c:pt>
                <c:pt idx="17">
                  <c:v>休業によるﾌﾞﾗﾝｸがあるため（育児休業、介護休業、疾病休業等）</c:v>
                </c:pt>
                <c:pt idx="18">
                  <c:v>短時間勤務をしているため</c:v>
                </c:pt>
                <c:pt idx="19">
                  <c:v>女性を優遇する枠で管理職にはなりたくないため
（※女性のみ）</c:v>
                </c:pt>
                <c:pt idx="20">
                  <c:v>その他</c:v>
                </c:pt>
                <c:pt idx="21">
                  <c:v>特にない</c:v>
                </c:pt>
                <c:pt idx="22">
                  <c:v>無回答</c:v>
                </c:pt>
              </c:strCache>
            </c:strRef>
          </c:cat>
          <c:val>
            <c:numRef>
              <c:f>'クロス (2)'!$AF$513:$BB$513</c:f>
              <c:numCache>
                <c:formatCode>#,##0.0;[Red]\-#,##0.0</c:formatCode>
                <c:ptCount val="23"/>
                <c:pt idx="0">
                  <c:v>26.3</c:v>
                </c:pt>
                <c:pt idx="1">
                  <c:v>17.399999999999999</c:v>
                </c:pt>
                <c:pt idx="2">
                  <c:v>34.4</c:v>
                </c:pt>
                <c:pt idx="3">
                  <c:v>37.799999999999997</c:v>
                </c:pt>
                <c:pt idx="4">
                  <c:v>14.1</c:v>
                </c:pt>
                <c:pt idx="5">
                  <c:v>19.600000000000001</c:v>
                </c:pt>
                <c:pt idx="6">
                  <c:v>19.3</c:v>
                </c:pt>
                <c:pt idx="7">
                  <c:v>18.899999999999999</c:v>
                </c:pt>
                <c:pt idx="8">
                  <c:v>32.6</c:v>
                </c:pt>
                <c:pt idx="9">
                  <c:v>20</c:v>
                </c:pt>
                <c:pt idx="10">
                  <c:v>35.9</c:v>
                </c:pt>
                <c:pt idx="11">
                  <c:v>10</c:v>
                </c:pt>
                <c:pt idx="12">
                  <c:v>18.5</c:v>
                </c:pt>
                <c:pt idx="13">
                  <c:v>4.8</c:v>
                </c:pt>
                <c:pt idx="14">
                  <c:v>13.7</c:v>
                </c:pt>
                <c:pt idx="15">
                  <c:v>20.399999999999999</c:v>
                </c:pt>
                <c:pt idx="16">
                  <c:v>4.0999999999999996</c:v>
                </c:pt>
                <c:pt idx="17">
                  <c:v>0</c:v>
                </c:pt>
                <c:pt idx="18">
                  <c:v>1.5</c:v>
                </c:pt>
                <c:pt idx="19">
                  <c:v>0</c:v>
                </c:pt>
                <c:pt idx="20">
                  <c:v>3.3</c:v>
                </c:pt>
                <c:pt idx="21">
                  <c:v>6.3</c:v>
                </c:pt>
                <c:pt idx="22">
                  <c:v>1.9</c:v>
                </c:pt>
              </c:numCache>
            </c:numRef>
          </c:val>
        </c:ser>
        <c:ser>
          <c:idx val="3"/>
          <c:order val="3"/>
          <c:tx>
            <c:strRef>
              <c:f>'クロス (2)'!$AE$514</c:f>
              <c:strCache>
                <c:ptCount val="1"/>
                <c:pt idx="0">
                  <c:v>非管理職（女性）
（５年以上）(n=1203)</c:v>
                </c:pt>
              </c:strCache>
            </c:strRef>
          </c:tx>
          <c:spPr>
            <a:pattFill prst="pct10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(2)'!$AF$510:$BB$510</c:f>
              <c:strCache>
                <c:ptCount val="23"/>
                <c:pt idx="0">
                  <c:v>管理職の仕事内容（マネジメント）に興味ややりがいを感じないため</c:v>
                </c:pt>
                <c:pt idx="1">
                  <c:v>専門性を極める仕事を担っていきたいと考えるため</c:v>
                </c:pt>
                <c:pt idx="2">
                  <c:v>責任が増えるため</c:v>
                </c:pt>
                <c:pt idx="3">
                  <c:v>ｽﾄﾚｽが増えるため</c:v>
                </c:pt>
                <c:pt idx="4">
                  <c:v>残業が増えるため</c:v>
                </c:pt>
                <c:pt idx="5">
                  <c:v>休みが取りづらくなるため</c:v>
                </c:pt>
                <c:pt idx="6">
                  <c:v>忙しくなるため</c:v>
                </c:pt>
                <c:pt idx="7">
                  <c:v>家庭（プライベート）との両立が難しいため</c:v>
                </c:pt>
                <c:pt idx="8">
                  <c:v>能力が不足していると思うため</c:v>
                </c:pt>
                <c:pt idx="9">
                  <c:v>経験が不足していると思うため</c:v>
                </c:pt>
                <c:pt idx="10">
                  <c:v>自分には管理職が向いていないため</c:v>
                </c:pt>
                <c:pt idx="11">
                  <c:v>会社の管理職を育てる研修や制度が不十分であるため</c:v>
                </c:pt>
                <c:pt idx="12">
                  <c:v>会社にいる同性の管理職をみて､なりたいと思わないため</c:v>
                </c:pt>
                <c:pt idx="13">
                  <c:v>ﾛｰﾙﾓﾃﾞﾙとなるような同性の管理職がいないため</c:v>
                </c:pt>
                <c:pt idx="14">
                  <c:v>残業代がつかないため</c:v>
                </c:pt>
                <c:pt idx="15">
                  <c:v>報酬が業務量や責任の重さに見合わないため</c:v>
                </c:pt>
                <c:pt idx="16">
                  <c:v>管理職になることを会社から期待されていないため
（管理職にならない雇用区分である等）</c:v>
                </c:pt>
                <c:pt idx="17">
                  <c:v>休業によるﾌﾞﾗﾝｸがあるため（育児休業、介護休業、疾病休業等）</c:v>
                </c:pt>
                <c:pt idx="18">
                  <c:v>短時間勤務をしているため</c:v>
                </c:pt>
                <c:pt idx="19">
                  <c:v>女性を優遇する枠で管理職にはなりたくないため
（※女性のみ）</c:v>
                </c:pt>
                <c:pt idx="20">
                  <c:v>その他</c:v>
                </c:pt>
                <c:pt idx="21">
                  <c:v>特にない</c:v>
                </c:pt>
                <c:pt idx="22">
                  <c:v>無回答</c:v>
                </c:pt>
              </c:strCache>
            </c:strRef>
          </c:cat>
          <c:val>
            <c:numRef>
              <c:f>'クロス (2)'!$AF$514:$BB$514</c:f>
              <c:numCache>
                <c:formatCode>#,##0.0;[Red]\-#,##0.0</c:formatCode>
                <c:ptCount val="23"/>
                <c:pt idx="0">
                  <c:v>15.1</c:v>
                </c:pt>
                <c:pt idx="1">
                  <c:v>7.1</c:v>
                </c:pt>
                <c:pt idx="2">
                  <c:v>28.6</c:v>
                </c:pt>
                <c:pt idx="3">
                  <c:v>29.2</c:v>
                </c:pt>
                <c:pt idx="4">
                  <c:v>13.7</c:v>
                </c:pt>
                <c:pt idx="5">
                  <c:v>19.399999999999999</c:v>
                </c:pt>
                <c:pt idx="6">
                  <c:v>17.5</c:v>
                </c:pt>
                <c:pt idx="7">
                  <c:v>32.1</c:v>
                </c:pt>
                <c:pt idx="8">
                  <c:v>34.799999999999997</c:v>
                </c:pt>
                <c:pt idx="9">
                  <c:v>25.3</c:v>
                </c:pt>
                <c:pt idx="10">
                  <c:v>41.9</c:v>
                </c:pt>
                <c:pt idx="11">
                  <c:v>11.1</c:v>
                </c:pt>
                <c:pt idx="12">
                  <c:v>11.7</c:v>
                </c:pt>
                <c:pt idx="13">
                  <c:v>11.8</c:v>
                </c:pt>
                <c:pt idx="14">
                  <c:v>8</c:v>
                </c:pt>
                <c:pt idx="15">
                  <c:v>12.6</c:v>
                </c:pt>
                <c:pt idx="16">
                  <c:v>9.9</c:v>
                </c:pt>
                <c:pt idx="17">
                  <c:v>2.8</c:v>
                </c:pt>
                <c:pt idx="18">
                  <c:v>6.6</c:v>
                </c:pt>
                <c:pt idx="19">
                  <c:v>2.8</c:v>
                </c:pt>
                <c:pt idx="20">
                  <c:v>4</c:v>
                </c:pt>
                <c:pt idx="21">
                  <c:v>4.4000000000000004</c:v>
                </c:pt>
                <c:pt idx="2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96698368"/>
        <c:axId val="96699904"/>
      </c:barChart>
      <c:catAx>
        <c:axId val="9669836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ja-JP"/>
          </a:p>
        </c:txPr>
        <c:crossAx val="96699904"/>
        <c:crosses val="autoZero"/>
        <c:auto val="1"/>
        <c:lblAlgn val="ctr"/>
        <c:lblOffset val="100"/>
        <c:noMultiLvlLbl val="0"/>
      </c:catAx>
      <c:valAx>
        <c:axId val="96699904"/>
        <c:scaling>
          <c:orientation val="minMax"/>
          <c:max val="50"/>
        </c:scaling>
        <c:delete val="0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.0;[Red]\-#,##0.0" sourceLinked="1"/>
        <c:majorTickMark val="out"/>
        <c:minorTickMark val="none"/>
        <c:tickLblPos val="nextTo"/>
        <c:crossAx val="96698368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4255015156674763"/>
          <c:y val="0.88829758163071493"/>
          <c:w val="0.77008347919232212"/>
          <c:h val="0.10255020947493287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700"/>
      </a:pPr>
      <a:endParaRPr lang="ja-JP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103797421719817"/>
          <c:y val="0.11648544609258468"/>
          <c:w val="0.72719005353837007"/>
          <c:h val="0.5921303235755653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単純集計!$H$421</c:f>
              <c:strCache>
                <c:ptCount val="1"/>
                <c:pt idx="0">
                  <c:v>かなり増えた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698559284084934E-2"/>
                  <c:y val="-0.11640672882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86936716655401E-2"/>
                  <c:y val="-0.11640709495206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単純集計!$I$421:$J$421</c:f>
              <c:numCache>
                <c:formatCode>#,##0.0;[Red]\-#,##0.0</c:formatCode>
                <c:ptCount val="2"/>
                <c:pt idx="0">
                  <c:v>1.4</c:v>
                </c:pt>
                <c:pt idx="1">
                  <c:v>1.4</c:v>
                </c:pt>
              </c:numCache>
            </c:numRef>
          </c:val>
        </c:ser>
        <c:ser>
          <c:idx val="1"/>
          <c:order val="1"/>
          <c:tx>
            <c:strRef>
              <c:f>単純集計!$H$422</c:f>
              <c:strCache>
                <c:ptCount val="1"/>
                <c:pt idx="0">
                  <c:v>やや増えた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単純集計!$I$422:$J$422</c:f>
              <c:numCache>
                <c:formatCode>#,##0.0;[Red]\-#,##0.0</c:formatCode>
                <c:ptCount val="2"/>
                <c:pt idx="0">
                  <c:v>21.9</c:v>
                </c:pt>
                <c:pt idx="1">
                  <c:v>15.3</c:v>
                </c:pt>
              </c:numCache>
            </c:numRef>
          </c:val>
        </c:ser>
        <c:ser>
          <c:idx val="2"/>
          <c:order val="2"/>
          <c:tx>
            <c:strRef>
              <c:f>単純集計!$H$423</c:f>
              <c:strCache>
                <c:ptCount val="1"/>
                <c:pt idx="0">
                  <c:v>変わっていない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単純集計!$I$423:$J$423</c:f>
              <c:numCache>
                <c:formatCode>#,##0.0;[Red]\-#,##0.0</c:formatCode>
                <c:ptCount val="2"/>
                <c:pt idx="0">
                  <c:v>63.7</c:v>
                </c:pt>
                <c:pt idx="1">
                  <c:v>65.3</c:v>
                </c:pt>
              </c:numCache>
            </c:numRef>
          </c:val>
        </c:ser>
        <c:ser>
          <c:idx val="3"/>
          <c:order val="3"/>
          <c:tx>
            <c:strRef>
              <c:f>単純集計!$H$424</c:f>
              <c:strCache>
                <c:ptCount val="1"/>
                <c:pt idx="0">
                  <c:v>やや減った</c:v>
                </c:pt>
              </c:strCache>
            </c:strRef>
          </c:tx>
          <c:spPr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233191951876167E-2"/>
                  <c:y val="-0.131217625124986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単純集計!$I$424:$J$424</c:f>
              <c:numCache>
                <c:formatCode>#,##0.0;[Red]\-#,##0.0</c:formatCode>
                <c:ptCount val="2"/>
                <c:pt idx="0">
                  <c:v>5.6</c:v>
                </c:pt>
                <c:pt idx="1">
                  <c:v>2</c:v>
                </c:pt>
              </c:numCache>
            </c:numRef>
          </c:val>
        </c:ser>
        <c:ser>
          <c:idx val="4"/>
          <c:order val="4"/>
          <c:tx>
            <c:strRef>
              <c:f>単純集計!$H$425</c:f>
              <c:strCache>
                <c:ptCount val="1"/>
                <c:pt idx="0">
                  <c:v>かなり減った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6571368923535348E-2"/>
                  <c:y val="-0.125701590528152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019964144496429E-2"/>
                  <c:y val="-0.13792694908899011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単純集計!$I$425:$J$425</c:f>
              <c:numCache>
                <c:formatCode>#,##0.0;[Red]\-#,##0.0</c:formatCode>
                <c:ptCount val="2"/>
                <c:pt idx="0">
                  <c:v>0.7</c:v>
                </c:pt>
                <c:pt idx="1">
                  <c:v>0.3</c:v>
                </c:pt>
              </c:numCache>
            </c:numRef>
          </c:val>
        </c:ser>
        <c:ser>
          <c:idx val="5"/>
          <c:order val="5"/>
          <c:tx>
            <c:strRef>
              <c:f>単純集計!$H$426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openDmnd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4.2826400644649473E-2"/>
                  <c:y val="-0.1231213024941673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単純集計!$I$426:$J$426</c:f>
              <c:numCache>
                <c:formatCode>#,##0.0;[Red]\-#,##0.0</c:formatCode>
                <c:ptCount val="2"/>
                <c:pt idx="0">
                  <c:v>1.8</c:v>
                </c:pt>
                <c:pt idx="1">
                  <c:v>10.6</c:v>
                </c:pt>
              </c:numCache>
            </c:numRef>
          </c:val>
        </c:ser>
        <c:ser>
          <c:idx val="6"/>
          <c:order val="6"/>
          <c:tx>
            <c:strRef>
              <c:f>単純集計!$H$427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4.527100888891665E-2"/>
                  <c:y val="6.36865001110987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632524814632041E-2"/>
                  <c:y val="-5.5115403844017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単純集計!$I$420:$J$420</c:f>
              <c:strCache>
                <c:ptCount val="2"/>
                <c:pt idx="0">
                  <c:v>男性の管理職</c:v>
                </c:pt>
                <c:pt idx="1">
                  <c:v>女性の管理職</c:v>
                </c:pt>
              </c:strCache>
            </c:strRef>
          </c:cat>
          <c:val>
            <c:numRef>
              <c:f>単純集計!$I$427:$J$427</c:f>
              <c:numCache>
                <c:formatCode>#,##0.0;[Red]\-#,##0.0</c:formatCode>
                <c:ptCount val="2"/>
                <c:pt idx="0">
                  <c:v>4.9000000000000004</c:v>
                </c:pt>
                <c:pt idx="1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overlap val="100"/>
        <c:axId val="96785152"/>
        <c:axId val="96786688"/>
      </c:barChart>
      <c:catAx>
        <c:axId val="96785152"/>
        <c:scaling>
          <c:orientation val="maxMin"/>
        </c:scaling>
        <c:delete val="0"/>
        <c:axPos val="l"/>
        <c:majorTickMark val="out"/>
        <c:minorTickMark val="none"/>
        <c:tickLblPos val="nextTo"/>
        <c:crossAx val="96786688"/>
        <c:crosses val="autoZero"/>
        <c:auto val="1"/>
        <c:lblAlgn val="ctr"/>
        <c:lblOffset val="100"/>
        <c:noMultiLvlLbl val="0"/>
      </c:catAx>
      <c:valAx>
        <c:axId val="96786688"/>
        <c:scaling>
          <c:orientation val="minMax"/>
        </c:scaling>
        <c:delete val="0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96785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023543374325181E-2"/>
          <c:y val="0.78301274048125169"/>
          <c:w val="0.88830800417710687"/>
          <c:h val="0.1890883954638351"/>
        </c:manualLayout>
      </c:layout>
      <c:overlay val="0"/>
      <c:spPr>
        <a:ln>
          <a:solidFill>
            <a:schemeClr val="tx2"/>
          </a:solidFill>
        </a:ln>
      </c:spPr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879238445448127"/>
          <c:y val="0.20586910507154349"/>
          <c:w val="0.45378605593082599"/>
          <c:h val="0.640830487586901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</c:spPr>
          </c:dPt>
          <c:dPt>
            <c:idx val="1"/>
            <c:bubble3D val="0"/>
            <c:explosion val="9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2"/>
            <c:bubble3D val="0"/>
            <c:explosion val="15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3"/>
            <c:bubble3D val="0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</c:spPr>
          </c:dPt>
          <c:dPt>
            <c:idx val="4"/>
            <c:bubble3D val="0"/>
            <c:spPr>
              <a:pattFill prst="dotDmnd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5"/>
            <c:bubble3D val="0"/>
            <c:spPr>
              <a:pattFill prst="smCheck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6"/>
            <c:bubble3D val="0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</c:spPr>
          </c:dPt>
          <c:dLbls>
            <c:dLbl>
              <c:idx val="0"/>
              <c:layout>
                <c:manualLayout>
                  <c:x val="4.7317372130514145E-2"/>
                  <c:y val="5.13017055663740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2686758063871458E-3"/>
                  <c:y val="-1.37803742274151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3619116138401485E-3"/>
                  <c:y val="-3.51969444679630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9252947241454617E-3"/>
                  <c:y val="-1.92348530107547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4122879944575456"/>
                  <c:y val="-1.94308507135532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6049269222057841E-2"/>
                  <c:y val="-4.75970611200481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8.3353984305261336E-2"/>
                  <c:y val="-3.82178571764550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単純集計!$B$397:$B$400</c:f>
              <c:strCache>
                <c:ptCount val="4"/>
                <c:pt idx="0">
                  <c:v>女性の管理職は一定割合いる（管理職のうち女性が１割以上）</c:v>
                </c:pt>
                <c:pt idx="1">
                  <c:v>女性の管理職は少ない</c:v>
                </c:pt>
                <c:pt idx="2">
                  <c:v>女性の管理職は全くいない</c:v>
                </c:pt>
                <c:pt idx="3">
                  <c:v>無回答</c:v>
                </c:pt>
              </c:strCache>
            </c:strRef>
          </c:cat>
          <c:val>
            <c:numRef>
              <c:f>単純集計!$C$397:$C$400</c:f>
              <c:numCache>
                <c:formatCode>#,##0_);[Red]\(#,##0\)</c:formatCode>
                <c:ptCount val="4"/>
                <c:pt idx="0">
                  <c:v>486</c:v>
                </c:pt>
                <c:pt idx="1">
                  <c:v>489</c:v>
                </c:pt>
                <c:pt idx="2">
                  <c:v>766</c:v>
                </c:pt>
                <c:pt idx="3">
                  <c:v>119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0%（いない）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女性　主任・係長
/（女性＋男性）</c:v>
                </c:pt>
                <c:pt idx="1">
                  <c:v>女性　課長
/（女性＋男性）</c:v>
                </c:pt>
                <c:pt idx="2">
                  <c:v>女性　部長
/（女性＋男性）</c:v>
                </c:pt>
                <c:pt idx="3">
                  <c:v>　</c:v>
                </c:pt>
                <c:pt idx="4">
                  <c:v>女性　課長職以上
/（女性＋男性）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35.299999999999997</c:v>
                </c:pt>
                <c:pt idx="1">
                  <c:v>58.4</c:v>
                </c:pt>
                <c:pt idx="2">
                  <c:v>70.3</c:v>
                </c:pt>
                <c:pt idx="4">
                  <c:v>42.1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1～50％未満</c:v>
                </c:pt>
              </c:strCache>
            </c:strRef>
          </c:tx>
          <c:spPr>
            <a:pattFill prst="ltDnDiag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女性　主任・係長
/（女性＋男性）</c:v>
                </c:pt>
                <c:pt idx="1">
                  <c:v>女性　課長
/（女性＋男性）</c:v>
                </c:pt>
                <c:pt idx="2">
                  <c:v>女性　部長
/（女性＋男性）</c:v>
                </c:pt>
                <c:pt idx="3">
                  <c:v>　</c:v>
                </c:pt>
                <c:pt idx="4">
                  <c:v>女性　課長職以上
/（女性＋男性）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29.8</c:v>
                </c:pt>
                <c:pt idx="1">
                  <c:v>18.7</c:v>
                </c:pt>
                <c:pt idx="2">
                  <c:v>10.3</c:v>
                </c:pt>
                <c:pt idx="4">
                  <c:v>27.7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50％以上</c:v>
                </c:pt>
              </c:strCache>
            </c:strRef>
          </c:tx>
          <c:spPr>
            <a:pattFill prst="narVert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dLbl>
              <c:idx val="2"/>
              <c:layout>
                <c:manualLayout>
                  <c:x val="3.441341787292019E-3"/>
                  <c:y val="-9.5789301181291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女性　主任・係長
/（女性＋男性）</c:v>
                </c:pt>
                <c:pt idx="1">
                  <c:v>女性　課長
/（女性＋男性）</c:v>
                </c:pt>
                <c:pt idx="2">
                  <c:v>女性　部長
/（女性＋男性）</c:v>
                </c:pt>
                <c:pt idx="3">
                  <c:v>　</c:v>
                </c:pt>
                <c:pt idx="4">
                  <c:v>女性　課長職以上
/（女性＋男性）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26.1</c:v>
                </c:pt>
                <c:pt idx="1">
                  <c:v>14.2</c:v>
                </c:pt>
                <c:pt idx="2">
                  <c:v>10.6</c:v>
                </c:pt>
                <c:pt idx="4">
                  <c:v>13.5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女性　主任・係長
/（女性＋男性）</c:v>
                </c:pt>
                <c:pt idx="1">
                  <c:v>女性　課長
/（女性＋男性）</c:v>
                </c:pt>
                <c:pt idx="2">
                  <c:v>女性　部長
/（女性＋男性）</c:v>
                </c:pt>
                <c:pt idx="3">
                  <c:v>　</c:v>
                </c:pt>
                <c:pt idx="4">
                  <c:v>女性　課長職以上
/（女性＋男性）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8.8000000000000007</c:v>
                </c:pt>
                <c:pt idx="2">
                  <c:v>8.8000000000000007</c:v>
                </c:pt>
                <c:pt idx="4">
                  <c:v>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100"/>
        <c:axId val="96471680"/>
        <c:axId val="96477568"/>
      </c:barChart>
      <c:catAx>
        <c:axId val="96471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96477568"/>
        <c:crosses val="autoZero"/>
        <c:auto val="1"/>
        <c:lblAlgn val="ctr"/>
        <c:lblOffset val="100"/>
        <c:noMultiLvlLbl val="0"/>
      </c:catAx>
      <c:valAx>
        <c:axId val="96477568"/>
        <c:scaling>
          <c:orientation val="minMax"/>
        </c:scaling>
        <c:delete val="0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96471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998688496515701E-2"/>
          <c:y val="0.9004000263301527"/>
          <c:w val="0.85240220560201663"/>
          <c:h val="7.347552530025973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63493813187425"/>
          <c:y val="6.9201081688224725E-2"/>
          <c:w val="0.44605135019720032"/>
          <c:h val="0.897985610530699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現時点では、必要な知識や経験、判断力等を有する女性がいない</c:v>
                </c:pt>
                <c:pt idx="1">
                  <c:v>女性社員が管理職になることや、管理職を見すえたｷｬﾘｱｱｯﾌﾟを希望しない</c:v>
                </c:pt>
                <c:pt idx="2">
                  <c:v>将来管理職に就く可能性のある女性社員はいるが、現在、管理職に就くための在職年数等を満たしている者はいない</c:v>
                </c:pt>
                <c:pt idx="3">
                  <c:v>家庭責任を多く負っているため責任ある仕事に就けられない</c:v>
                </c:pt>
                <c:pt idx="4">
                  <c:v>その他</c:v>
                </c:pt>
                <c:pt idx="5">
                  <c:v>勤続年数が短く､管理職になるまでに退職する</c:v>
                </c:pt>
              </c:strCache>
            </c:strRef>
          </c:cat>
          <c:val>
            <c:numRef>
              <c:f>Sheet1!$B$2:$B$7</c:f>
              <c:numCache>
                <c:formatCode>#,##0.0;[Red]\-#,##0.0</c:formatCode>
                <c:ptCount val="6"/>
                <c:pt idx="0">
                  <c:v>48.5</c:v>
                </c:pt>
                <c:pt idx="1">
                  <c:v>24.4</c:v>
                </c:pt>
                <c:pt idx="2">
                  <c:v>23.5</c:v>
                </c:pt>
                <c:pt idx="3">
                  <c:v>12.5</c:v>
                </c:pt>
                <c:pt idx="4">
                  <c:v>12.4</c:v>
                </c:pt>
                <c:pt idx="5">
                  <c:v>11.4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39392"/>
        <c:axId val="96540928"/>
      </c:barChart>
      <c:catAx>
        <c:axId val="965393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96540928"/>
        <c:crosses val="autoZero"/>
        <c:auto val="1"/>
        <c:lblAlgn val="ctr"/>
        <c:lblOffset val="100"/>
        <c:noMultiLvlLbl val="0"/>
      </c:catAx>
      <c:valAx>
        <c:axId val="96540928"/>
        <c:scaling>
          <c:orientation val="minMax"/>
        </c:scaling>
        <c:delete val="0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.0;[Red]\-#,##0.0" sourceLinked="1"/>
        <c:majorTickMark val="out"/>
        <c:minorTickMark val="none"/>
        <c:tickLblPos val="nextTo"/>
        <c:crossAx val="96539392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2435692541856923E-2"/>
          <c:y val="9.1586151368760137E-4"/>
        </c:manualLayout>
      </c:layout>
      <c:overlay val="0"/>
      <c:txPr>
        <a:bodyPr/>
        <a:lstStyle/>
        <a:p>
          <a:pPr>
            <a:defRPr sz="900">
              <a:latin typeface="+mn-ea"/>
              <a:ea typeface="+mn-ea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(2)'!$AK$198</c:f>
              <c:strCache>
                <c:ptCount val="1"/>
                <c:pt idx="0">
                  <c:v>非管理職（男性）
（５年以上）(n=528)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(2)'!$AL$198:$AQ$198</c:f>
              <c:numCache>
                <c:formatCode>#,##0.00_);[Red]\(#,##0.00\)</c:formatCode>
                <c:ptCount val="6"/>
                <c:pt idx="0">
                  <c:v>0.40607210626185958</c:v>
                </c:pt>
                <c:pt idx="1">
                  <c:v>0.81593927893738138</c:v>
                </c:pt>
                <c:pt idx="2">
                  <c:v>0.38759689922480622</c:v>
                </c:pt>
                <c:pt idx="3">
                  <c:v>0.4168260038240918</c:v>
                </c:pt>
                <c:pt idx="4">
                  <c:v>0.51816443594646266</c:v>
                </c:pt>
                <c:pt idx="5">
                  <c:v>0.43678160919540232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007424"/>
        <c:axId val="88008960"/>
      </c:radarChart>
      <c:catAx>
        <c:axId val="8800742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88008960"/>
        <c:crosses val="autoZero"/>
        <c:auto val="1"/>
        <c:lblAlgn val="ctr"/>
        <c:lblOffset val="100"/>
        <c:noMultiLvlLbl val="0"/>
      </c:catAx>
      <c:valAx>
        <c:axId val="88008960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88007424"/>
        <c:crosses val="autoZero"/>
        <c:crossBetween val="between"/>
        <c:majorUnit val="0.5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主任･係長相当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Sheet1!$B$2:$B$5</c:f>
              <c:numCache>
                <c:formatCode>#,##0.0;[Red]\-#,##0.0</c:formatCode>
                <c:ptCount val="4"/>
                <c:pt idx="0">
                  <c:v>9.6999999999999993</c:v>
                </c:pt>
                <c:pt idx="1">
                  <c:v>14.7</c:v>
                </c:pt>
                <c:pt idx="2">
                  <c:v>12.7</c:v>
                </c:pt>
                <c:pt idx="3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課長相当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Sheet1!$C$2:$C$5</c:f>
              <c:numCache>
                <c:formatCode>#,##0.0;[Red]\-#,##0.0</c:formatCode>
                <c:ptCount val="4"/>
                <c:pt idx="0">
                  <c:v>16.899999999999999</c:v>
                </c:pt>
                <c:pt idx="1">
                  <c:v>6.9</c:v>
                </c:pt>
                <c:pt idx="2">
                  <c:v>22.9</c:v>
                </c:pt>
                <c:pt idx="3">
                  <c:v>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部長相当</c:v>
                </c:pt>
              </c:strCache>
            </c:strRef>
          </c:tx>
          <c:spPr>
            <a:pattFill prst="narVert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1"/>
              <c:layout>
                <c:manualLayout>
                  <c:x val="-5.187332126495749E-3"/>
                  <c:y val="-6.081699734512263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8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968330316239372E-2"/>
                  <c:y val="-7.2980396814147086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8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Sheet1!$D$2:$D$5</c:f>
              <c:numCache>
                <c:formatCode>#,##0.0;[Red]\-#,##0.0</c:formatCode>
                <c:ptCount val="4"/>
                <c:pt idx="0">
                  <c:v>23.4</c:v>
                </c:pt>
                <c:pt idx="1">
                  <c:v>4</c:v>
                </c:pt>
                <c:pt idx="2">
                  <c:v>14.6</c:v>
                </c:pt>
                <c:pt idx="3">
                  <c:v>2.1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役員以上</c:v>
                </c:pt>
              </c:strCache>
            </c:strRef>
          </c:tx>
          <c:spPr>
            <a:pattFill prst="lgConfetti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1"/>
              <c:layout>
                <c:manualLayout>
                  <c:x val="7.7805897383950804E-3"/>
                  <c:y val="-6.689773933164514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8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809981897436235E-3"/>
                  <c:y val="-7.2980396814147086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8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Sheet1!$E$2:$E$5</c:f>
              <c:numCache>
                <c:formatCode>#,##0.0;[Red]\-#,##0.0</c:formatCode>
                <c:ptCount val="4"/>
                <c:pt idx="0">
                  <c:v>13.7</c:v>
                </c:pt>
                <c:pt idx="1">
                  <c:v>3.6</c:v>
                </c:pt>
                <c:pt idx="2">
                  <c:v>10.8</c:v>
                </c:pt>
                <c:pt idx="3">
                  <c:v>1.2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今の職位のままでよい</c:v>
                </c:pt>
              </c:strCache>
            </c:strRef>
          </c:tx>
          <c:spPr>
            <a:pattFill prst="smGri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Sheet1!$F$2:$F$5</c:f>
              <c:numCache>
                <c:formatCode>#,##0.0;[Red]\-#,##0.0</c:formatCode>
                <c:ptCount val="4"/>
                <c:pt idx="0">
                  <c:v>33.1</c:v>
                </c:pt>
                <c:pt idx="1">
                  <c:v>70</c:v>
                </c:pt>
                <c:pt idx="2">
                  <c:v>38.4</c:v>
                </c:pt>
                <c:pt idx="3">
                  <c:v>73.099999999999994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3.3717658822222364E-2"/>
                  <c:y val="1.2163399469024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749328505982996E-2"/>
                  <c:y val="6.0816997345122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342994569230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936660632478743E-2"/>
                  <c:y val="-6.0816997345122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</c:strCache>
            </c:strRef>
          </c:cat>
          <c:val>
            <c:numRef>
              <c:f>Sheet1!$G$2:$G$5</c:f>
              <c:numCache>
                <c:formatCode>#,##0.0;[Red]\-#,##0.0</c:formatCode>
                <c:ptCount val="4"/>
                <c:pt idx="0">
                  <c:v>3.2</c:v>
                </c:pt>
                <c:pt idx="1">
                  <c:v>0.8</c:v>
                </c:pt>
                <c:pt idx="2">
                  <c:v>0.6</c:v>
                </c:pt>
                <c:pt idx="3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96638848"/>
        <c:axId val="96640384"/>
      </c:barChart>
      <c:catAx>
        <c:axId val="966388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96640384"/>
        <c:crosses val="autoZero"/>
        <c:auto val="1"/>
        <c:lblAlgn val="ctr"/>
        <c:lblOffset val="100"/>
        <c:noMultiLvlLbl val="0"/>
      </c:catAx>
      <c:valAx>
        <c:axId val="96640384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966388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5.5187291281360892E-2"/>
          <c:y val="0.8302597604097629"/>
          <c:w val="0.89999987746459542"/>
          <c:h val="9.0678143041577758E-2"/>
        </c:manualLayout>
      </c:layout>
      <c:overlay val="0"/>
      <c:txPr>
        <a:bodyPr/>
        <a:lstStyle/>
        <a:p>
          <a:pPr>
            <a:defRPr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266873198227271"/>
          <c:y val="2.6167000311401751E-2"/>
          <c:w val="0.61116612882406096"/>
          <c:h val="0.84226980868183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'クロス (2)'!$AG$627</c:f>
              <c:strCache>
                <c:ptCount val="1"/>
                <c:pt idx="0">
                  <c:v>非管理職（男性）
（５年未満）（n=124)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(2)'!$AH$627:$AQ$627</c:f>
              <c:numCache>
                <c:formatCode>#,##0.0;[Red]\-#,##0.0</c:formatCode>
                <c:ptCount val="10"/>
                <c:pt idx="0">
                  <c:v>42.7</c:v>
                </c:pt>
                <c:pt idx="1">
                  <c:v>21</c:v>
                </c:pt>
                <c:pt idx="2">
                  <c:v>45.2</c:v>
                </c:pt>
                <c:pt idx="3">
                  <c:v>25.8</c:v>
                </c:pt>
                <c:pt idx="4">
                  <c:v>26.6</c:v>
                </c:pt>
                <c:pt idx="5">
                  <c:v>25.8</c:v>
                </c:pt>
                <c:pt idx="6">
                  <c:v>32.299999999999997</c:v>
                </c:pt>
                <c:pt idx="7">
                  <c:v>31.5</c:v>
                </c:pt>
                <c:pt idx="8">
                  <c:v>29</c:v>
                </c:pt>
                <c:pt idx="9">
                  <c:v>36.299999999999997</c:v>
                </c:pt>
              </c:numCache>
            </c:numRef>
          </c:val>
        </c:ser>
        <c:ser>
          <c:idx val="1"/>
          <c:order val="1"/>
          <c:tx>
            <c:strRef>
              <c:f>'クロス (2)'!$AG$628</c:f>
              <c:strCache>
                <c:ptCount val="1"/>
                <c:pt idx="0">
                  <c:v>非管理職（女性）
（５年未満）(n=476)</c:v>
                </c:pt>
              </c:strCache>
            </c:strRef>
          </c:tx>
          <c:spPr>
            <a:pattFill prst="pct75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(2)'!$AH$628:$AQ$628</c:f>
              <c:numCache>
                <c:formatCode>#,##0.0;[Red]\-#,##0.0</c:formatCode>
                <c:ptCount val="10"/>
                <c:pt idx="0">
                  <c:v>47.1</c:v>
                </c:pt>
                <c:pt idx="1">
                  <c:v>30.9</c:v>
                </c:pt>
                <c:pt idx="2">
                  <c:v>49.8</c:v>
                </c:pt>
                <c:pt idx="3">
                  <c:v>27.7</c:v>
                </c:pt>
                <c:pt idx="4">
                  <c:v>22.7</c:v>
                </c:pt>
                <c:pt idx="5">
                  <c:v>33.200000000000003</c:v>
                </c:pt>
                <c:pt idx="6">
                  <c:v>34.200000000000003</c:v>
                </c:pt>
                <c:pt idx="7">
                  <c:v>22.3</c:v>
                </c:pt>
                <c:pt idx="8">
                  <c:v>23.1</c:v>
                </c:pt>
                <c:pt idx="9">
                  <c:v>39.299999999999997</c:v>
                </c:pt>
              </c:numCache>
            </c:numRef>
          </c:val>
        </c:ser>
        <c:ser>
          <c:idx val="2"/>
          <c:order val="2"/>
          <c:tx>
            <c:strRef>
              <c:f>'クロス (2)'!$AG$629</c:f>
              <c:strCache>
                <c:ptCount val="1"/>
                <c:pt idx="0">
                  <c:v>非管理職（男性）
（５年以上）(n=528)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(2)'!$AH$629:$AQ$629</c:f>
              <c:numCache>
                <c:formatCode>#,##0.0;[Red]\-#,##0.0</c:formatCode>
                <c:ptCount val="10"/>
                <c:pt idx="0">
                  <c:v>36.700000000000003</c:v>
                </c:pt>
                <c:pt idx="1">
                  <c:v>21</c:v>
                </c:pt>
                <c:pt idx="2">
                  <c:v>40</c:v>
                </c:pt>
                <c:pt idx="3">
                  <c:v>29.4</c:v>
                </c:pt>
                <c:pt idx="4">
                  <c:v>29.2</c:v>
                </c:pt>
                <c:pt idx="5">
                  <c:v>23.9</c:v>
                </c:pt>
                <c:pt idx="6">
                  <c:v>35.799999999999997</c:v>
                </c:pt>
                <c:pt idx="7">
                  <c:v>24.4</c:v>
                </c:pt>
                <c:pt idx="8">
                  <c:v>23.3</c:v>
                </c:pt>
                <c:pt idx="9">
                  <c:v>40.200000000000003</c:v>
                </c:pt>
              </c:numCache>
            </c:numRef>
          </c:val>
        </c:ser>
        <c:ser>
          <c:idx val="3"/>
          <c:order val="3"/>
          <c:tx>
            <c:strRef>
              <c:f>'クロス (2)'!$AG$630</c:f>
              <c:strCache>
                <c:ptCount val="1"/>
                <c:pt idx="0">
                  <c:v>非管理職（女性）
（５年以上）(n=1203)</c:v>
                </c:pt>
              </c:strCache>
            </c:strRef>
          </c:tx>
          <c:spPr>
            <a:pattFill prst="narVert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(2)'!$AH$630:$AQ$630</c:f>
              <c:numCache>
                <c:formatCode>#,##0.0;[Red]\-#,##0.0</c:formatCode>
                <c:ptCount val="10"/>
                <c:pt idx="0">
                  <c:v>39.299999999999997</c:v>
                </c:pt>
                <c:pt idx="1">
                  <c:v>29.5</c:v>
                </c:pt>
                <c:pt idx="2">
                  <c:v>51</c:v>
                </c:pt>
                <c:pt idx="3">
                  <c:v>28.3</c:v>
                </c:pt>
                <c:pt idx="4">
                  <c:v>21.4</c:v>
                </c:pt>
                <c:pt idx="5">
                  <c:v>32.799999999999997</c:v>
                </c:pt>
                <c:pt idx="6">
                  <c:v>33.799999999999997</c:v>
                </c:pt>
                <c:pt idx="7">
                  <c:v>19.100000000000001</c:v>
                </c:pt>
                <c:pt idx="8">
                  <c:v>21.6</c:v>
                </c:pt>
                <c:pt idx="9">
                  <c:v>38.700000000000003</c:v>
                </c:pt>
              </c:numCache>
            </c:numRef>
          </c:val>
        </c:ser>
        <c:ser>
          <c:idx val="4"/>
          <c:order val="4"/>
          <c:tx>
            <c:strRef>
              <c:f>'クロス (2)'!$AG$631</c:f>
              <c:strCache>
                <c:ptCount val="1"/>
                <c:pt idx="0">
                  <c:v>管理職（男性）
(n=859)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(2)'!$AH$631:$AQ$631</c:f>
              <c:numCache>
                <c:formatCode>#,##0.0;[Red]\-#,##0.0</c:formatCode>
                <c:ptCount val="10"/>
                <c:pt idx="0">
                  <c:v>32</c:v>
                </c:pt>
                <c:pt idx="1">
                  <c:v>22.7</c:v>
                </c:pt>
                <c:pt idx="2">
                  <c:v>41.2</c:v>
                </c:pt>
                <c:pt idx="3">
                  <c:v>31.8</c:v>
                </c:pt>
                <c:pt idx="4">
                  <c:v>31.1</c:v>
                </c:pt>
                <c:pt idx="5">
                  <c:v>22.4</c:v>
                </c:pt>
                <c:pt idx="6">
                  <c:v>41.7</c:v>
                </c:pt>
                <c:pt idx="7">
                  <c:v>27.4</c:v>
                </c:pt>
                <c:pt idx="8">
                  <c:v>31.1</c:v>
                </c:pt>
                <c:pt idx="9">
                  <c:v>36.9</c:v>
                </c:pt>
              </c:numCache>
            </c:numRef>
          </c:val>
        </c:ser>
        <c:ser>
          <c:idx val="5"/>
          <c:order val="5"/>
          <c:tx>
            <c:strRef>
              <c:f>'クロス (2)'!$AG$632</c:f>
              <c:strCache>
                <c:ptCount val="1"/>
                <c:pt idx="0">
                  <c:v>管理職（女性）
(n=712)</c:v>
                </c:pt>
              </c:strCache>
            </c:strRef>
          </c:tx>
          <c:spPr>
            <a:pattFill prst="sphere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cat>
            <c:strRef>
              <c:f>'クロス (2)'!$AH$626:$AQ$626</c:f>
              <c:strCache>
                <c:ptCount val="10"/>
                <c:pt idx="0">
                  <c:v>短時間勤務制度を
利用しやすくすること</c:v>
                </c:pt>
                <c:pt idx="1">
                  <c:v>育休復職者を受け入れる
部門への配慮</c:v>
                </c:pt>
                <c:pt idx="2">
                  <c:v>労働時間の長さではなく､
仕事の成果をきちんと
評価すること</c:v>
                </c:pt>
                <c:pt idx="3">
                  <c:v>経営層が女性活躍推進に
積極的であること</c:v>
                </c:pt>
                <c:pt idx="4">
                  <c:v>性別に関係なく配属を
行うこと</c:v>
                </c:pt>
                <c:pt idx="5">
                  <c:v>育休復職者に対し､
個別の事情に配慮した
配属をすること</c:v>
                </c:pt>
                <c:pt idx="6">
                  <c:v>性別に関係なくやりがいのある
仕事を与えること</c:v>
                </c:pt>
                <c:pt idx="7">
                  <c:v>女性ならではの感性が
活かせるような仕事を与えること</c:v>
                </c:pt>
                <c:pt idx="8">
                  <c:v>意欲や能力の高い女性を､
早い段階で幹部候補として
選抜すること</c:v>
                </c:pt>
                <c:pt idx="9">
                  <c:v>男性も含めた長時間労働の削減や､
休暇取得促進に取組むこと</c:v>
                </c:pt>
              </c:strCache>
            </c:strRef>
          </c:cat>
          <c:val>
            <c:numRef>
              <c:f>'クロス (2)'!$AH$632:$AQ$632</c:f>
              <c:numCache>
                <c:formatCode>#,##0.0;[Red]\-#,##0.0</c:formatCode>
                <c:ptCount val="10"/>
                <c:pt idx="0">
                  <c:v>41.3</c:v>
                </c:pt>
                <c:pt idx="1">
                  <c:v>30.2</c:v>
                </c:pt>
                <c:pt idx="2">
                  <c:v>54.8</c:v>
                </c:pt>
                <c:pt idx="3">
                  <c:v>29.6</c:v>
                </c:pt>
                <c:pt idx="4">
                  <c:v>24.7</c:v>
                </c:pt>
                <c:pt idx="5">
                  <c:v>32.299999999999997</c:v>
                </c:pt>
                <c:pt idx="6">
                  <c:v>46.9</c:v>
                </c:pt>
                <c:pt idx="7">
                  <c:v>26.1</c:v>
                </c:pt>
                <c:pt idx="8">
                  <c:v>31</c:v>
                </c:pt>
                <c:pt idx="9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74880"/>
        <c:axId val="97284864"/>
      </c:barChart>
      <c:catAx>
        <c:axId val="9727488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7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97284864"/>
        <c:crosses val="autoZero"/>
        <c:auto val="1"/>
        <c:lblAlgn val="ctr"/>
        <c:lblOffset val="100"/>
        <c:noMultiLvlLbl val="0"/>
      </c:catAx>
      <c:valAx>
        <c:axId val="97284864"/>
        <c:scaling>
          <c:orientation val="minMax"/>
        </c:scaling>
        <c:delete val="0"/>
        <c:axPos val="t"/>
        <c:majorGridlines/>
        <c:numFmt formatCode="#,##0.0;[Red]\-#,##0.0" sourceLinked="1"/>
        <c:majorTickMark val="out"/>
        <c:minorTickMark val="none"/>
        <c:tickLblPos val="nextTo"/>
        <c:crossAx val="97274880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9.7305025188332242E-2"/>
          <c:y val="0.90839188216887623"/>
          <c:w val="0.87892437793613665"/>
          <c:h val="8.4298043316578322E-2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700"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392882032347103"/>
          <c:y val="2.4488015921086785E-2"/>
          <c:w val="0.55469207344377991"/>
          <c:h val="0.96347587320815664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単純集計!$Q$779:$Q$788</c:f>
              <c:strCache>
                <c:ptCount val="10"/>
                <c:pt idx="0">
                  <c:v>保育等のｻｰﾋﾞｽを充実する</c:v>
                </c:pt>
                <c:pt idx="1">
                  <c:v>介護ｻｰﾋﾞｽを充実する</c:v>
                </c:pt>
                <c:pt idx="2">
                  <c:v>女性の再就職を支援する</c:v>
                </c:pt>
                <c:pt idx="3">
                  <c:v>女性活躍推進の目標達成企業へ
助成する（財政的支援）</c:v>
                </c:pt>
                <c:pt idx="4">
                  <c:v>女性活躍推進の企業の好事例を
提示する</c:v>
                </c:pt>
                <c:pt idx="5">
                  <c:v>管理職を対象とした研修を
開催する</c:v>
                </c:pt>
                <c:pt idx="6">
                  <c:v>女性ﾘｰﾀﾞｰへのｷｬﾘｱｱｯﾌﾟ研修
などの受講機会を提供する</c:v>
                </c:pt>
                <c:pt idx="7">
                  <c:v>男性の育児休業取得促進の
ｲﾝｾﾝﾃｨﾌﾞ（奨励金等）を講じる</c:v>
                </c:pt>
                <c:pt idx="8">
                  <c:v>将来のｷｬﾘｱｱｯﾌﾟを見すえた
研修などの受講機会を提供する</c:v>
                </c:pt>
                <c:pt idx="9">
                  <c:v>同業種等の企業の女性の活躍
推進状況（データ等）をわかりやすく
提示する</c:v>
                </c:pt>
              </c:strCache>
            </c:strRef>
          </c:cat>
          <c:val>
            <c:numRef>
              <c:f>単純集計!$S$779:$S$788</c:f>
              <c:numCache>
                <c:formatCode>#,##0.0;[Red]\-#,##0.0</c:formatCode>
                <c:ptCount val="10"/>
                <c:pt idx="0">
                  <c:v>56</c:v>
                </c:pt>
                <c:pt idx="1">
                  <c:v>38</c:v>
                </c:pt>
                <c:pt idx="2">
                  <c:v>27.8</c:v>
                </c:pt>
                <c:pt idx="3">
                  <c:v>26.9</c:v>
                </c:pt>
                <c:pt idx="4">
                  <c:v>21.2</c:v>
                </c:pt>
                <c:pt idx="5">
                  <c:v>18.899999999999999</c:v>
                </c:pt>
                <c:pt idx="6">
                  <c:v>18.899999999999999</c:v>
                </c:pt>
                <c:pt idx="7">
                  <c:v>18.5</c:v>
                </c:pt>
                <c:pt idx="8">
                  <c:v>18.5</c:v>
                </c:pt>
                <c:pt idx="9">
                  <c:v>17.100000000000001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axId val="97596544"/>
        <c:axId val="97598080"/>
      </c:barChart>
      <c:catAx>
        <c:axId val="9759654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7598080"/>
        <c:crosses val="autoZero"/>
        <c:auto val="1"/>
        <c:lblAlgn val="ctr"/>
        <c:lblOffset val="100"/>
        <c:noMultiLvlLbl val="0"/>
      </c:catAx>
      <c:valAx>
        <c:axId val="97598080"/>
        <c:scaling>
          <c:orientation val="minMax"/>
          <c:max val="60"/>
        </c:scaling>
        <c:delete val="0"/>
        <c:axPos val="t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;[Red]\-#,##0.0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759654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8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986638180134698E-2"/>
          <c:y val="7.4675586419203369E-2"/>
          <c:w val="0.9261345119671337"/>
          <c:h val="0.8911153377810231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</c:marker>
          <c:dPt>
            <c:idx val="0"/>
            <c:marker>
              <c:symbol val="circle"/>
              <c:size val="14"/>
              <c:spPr>
                <a:pattFill prst="dkHorz">
                  <a:fgClr>
                    <a:schemeClr val="tx2"/>
                  </a:fgClr>
                  <a:bgClr>
                    <a:schemeClr val="bg1"/>
                  </a:bgClr>
                </a:pattFill>
                <a:ln w="19050"/>
              </c:spPr>
            </c:marker>
            <c:bubble3D val="0"/>
          </c:dPt>
          <c:dPt>
            <c:idx val="1"/>
            <c:marker>
              <c:symbol val="circle"/>
              <c:size val="14"/>
              <c:spPr>
                <a:pattFill prst="dkVert">
                  <a:fgClr>
                    <a:schemeClr val="tx2"/>
                  </a:fgClr>
                  <a:bgClr>
                    <a:schemeClr val="bg1"/>
                  </a:bgClr>
                </a:pattFill>
                <a:ln w="19050">
                  <a:solidFill>
                    <a:schemeClr val="tx2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14"/>
              <c:spPr>
                <a:pattFill prst="smGrid">
                  <a:fgClr>
                    <a:schemeClr val="tx2"/>
                  </a:fgClr>
                  <a:bgClr>
                    <a:schemeClr val="bg1"/>
                  </a:bgClr>
                </a:pattFill>
                <a:ln w="19050">
                  <a:solidFill>
                    <a:schemeClr val="tx2"/>
                  </a:solidFill>
                </a:ln>
              </c:spPr>
            </c:marker>
            <c:bubble3D val="0"/>
          </c:dPt>
          <c:dPt>
            <c:idx val="3"/>
            <c:marker>
              <c:symbol val="circle"/>
              <c:size val="14"/>
              <c:spPr>
                <a:pattFill prst="lgConfetti">
                  <a:fgClr>
                    <a:schemeClr val="tx2"/>
                  </a:fgClr>
                  <a:bgClr>
                    <a:schemeClr val="bg1"/>
                  </a:bgClr>
                </a:pattFill>
                <a:ln w="19050"/>
              </c:spPr>
            </c:marker>
            <c:bubble3D val="0"/>
          </c:dPt>
          <c:dPt>
            <c:idx val="4"/>
            <c:marker>
              <c:symbol val="circle"/>
              <c:size val="14"/>
              <c:spPr>
                <a:solidFill>
                  <a:schemeClr val="tx2"/>
                </a:solidFill>
                <a:ln>
                  <a:solidFill>
                    <a:schemeClr val="tx2"/>
                  </a:solidFill>
                </a:ln>
              </c:spPr>
            </c:marker>
            <c:bubble3D val="0"/>
          </c:dPt>
          <c:dPt>
            <c:idx val="5"/>
            <c:marker>
              <c:symbol val="circle"/>
              <c:size val="14"/>
              <c:spPr>
                <a:solidFill>
                  <a:schemeClr val="bg1"/>
                </a:solidFill>
                <a:ln w="22225">
                  <a:solidFill>
                    <a:schemeClr val="accent1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0.16780379698658554"/>
                  <c:y val="4.652995200647584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建設業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374358503263731"/>
                  <c:y val="6.7803262885521104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製造業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329490890023822"/>
                  <c:y val="1.259793199252199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運輸業、</a:t>
                    </a:r>
                    <a:endParaRPr lang="en-US" altLang="ja-JP"/>
                  </a:p>
                  <a:p>
                    <a:r>
                      <a:rPr lang="ja-JP" altLang="en-US"/>
                      <a:t>郵便業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8726982498441416"/>
                  <c:y val="-0.2071636139159429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卸売業、</a:t>
                    </a:r>
                    <a:endParaRPr lang="en-US" altLang="ja-JP"/>
                  </a:p>
                  <a:p>
                    <a:r>
                      <a:rPr lang="ja-JP" altLang="en-US"/>
                      <a:t>小売業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672952200706246E-2"/>
                  <c:y val="-5.059661351874019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医療、福祉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2809848600577191E-2"/>
                  <c:y val="2.888930305276902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/>
                      <a:t>サービス業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管理職×定着!$C$4:$H$4</c:f>
              <c:numCache>
                <c:formatCode>General</c:formatCode>
                <c:ptCount val="6"/>
                <c:pt idx="0">
                  <c:v>71.8</c:v>
                </c:pt>
                <c:pt idx="1">
                  <c:v>76.599999999999994</c:v>
                </c:pt>
                <c:pt idx="2">
                  <c:v>80.2</c:v>
                </c:pt>
                <c:pt idx="3">
                  <c:v>72.3</c:v>
                </c:pt>
                <c:pt idx="4">
                  <c:v>89.4</c:v>
                </c:pt>
                <c:pt idx="5">
                  <c:v>78.400000000000006</c:v>
                </c:pt>
              </c:numCache>
            </c:numRef>
          </c:xVal>
          <c:yVal>
            <c:numRef>
              <c:f>管理職×定着!$C$5:$H$5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6.3</c:v>
                </c:pt>
                <c:pt idx="2">
                  <c:v>4.2</c:v>
                </c:pt>
                <c:pt idx="3">
                  <c:v>11.1</c:v>
                </c:pt>
                <c:pt idx="4">
                  <c:v>48</c:v>
                </c:pt>
                <c:pt idx="5">
                  <c:v>13.5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994816"/>
        <c:axId val="96996352"/>
      </c:scatterChart>
      <c:valAx>
        <c:axId val="96994816"/>
        <c:scaling>
          <c:orientation val="minMax"/>
          <c:max val="100"/>
          <c:min val="5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ja-JP"/>
          </a:p>
        </c:txPr>
        <c:crossAx val="96996352"/>
        <c:crossesAt val="17.899999999999999"/>
        <c:crossBetween val="midCat"/>
      </c:valAx>
      <c:valAx>
        <c:axId val="96996352"/>
        <c:scaling>
          <c:orientation val="minMax"/>
          <c:max val="6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ja-JP"/>
          </a:p>
        </c:txPr>
        <c:crossAx val="96994816"/>
        <c:crossesAt val="79.099999999999994"/>
        <c:crossBetween val="midCat"/>
        <c:maj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679299847792999E-2"/>
          <c:y val="9.1586151368760137E-4"/>
        </c:manualLayout>
      </c:layout>
      <c:overlay val="0"/>
      <c:txPr>
        <a:bodyPr/>
        <a:lstStyle/>
        <a:p>
          <a:pPr>
            <a:defRPr sz="900">
              <a:latin typeface="+mn-ea"/>
              <a:ea typeface="+mn-ea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(2)'!$AK$199</c:f>
              <c:strCache>
                <c:ptCount val="1"/>
                <c:pt idx="0">
                  <c:v>非管理職（女性）
（５年以上）(n=1203)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(2)'!$AL$199:$AQ$199</c:f>
              <c:numCache>
                <c:formatCode>#,##0.00_);[Red]\(#,##0.00\)</c:formatCode>
                <c:ptCount val="6"/>
                <c:pt idx="0">
                  <c:v>0.95397489539748959</c:v>
                </c:pt>
                <c:pt idx="1">
                  <c:v>1.1368948247078463</c:v>
                </c:pt>
                <c:pt idx="2">
                  <c:v>0.45210084033613446</c:v>
                </c:pt>
                <c:pt idx="3">
                  <c:v>0.35343383584589616</c:v>
                </c:pt>
                <c:pt idx="4">
                  <c:v>0.29486099410278011</c:v>
                </c:pt>
                <c:pt idx="5">
                  <c:v>0.30058774139378674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545536"/>
        <c:axId val="88576000"/>
      </c:radarChart>
      <c:catAx>
        <c:axId val="8854553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88576000"/>
        <c:crosses val="autoZero"/>
        <c:auto val="1"/>
        <c:lblAlgn val="ctr"/>
        <c:lblOffset val="100"/>
        <c:noMultiLvlLbl val="0"/>
      </c:catAx>
      <c:valAx>
        <c:axId val="88576000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88545536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5281202435312022E-2"/>
          <c:y val="9.1586151368760137E-4"/>
        </c:manualLayout>
      </c:layout>
      <c:overlay val="0"/>
      <c:txPr>
        <a:bodyPr/>
        <a:lstStyle/>
        <a:p>
          <a:pPr>
            <a:defRPr sz="900">
              <a:latin typeface="+mn-ea"/>
              <a:ea typeface="+mn-ea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(2)'!$AK$201</c:f>
              <c:strCache>
                <c:ptCount val="1"/>
                <c:pt idx="0">
                  <c:v>管理職（女性）
(n=712)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(2)'!$AL$201:$AQ$201</c:f>
              <c:numCache>
                <c:formatCode>#,##0.00_);[Red]\(#,##0.00\)</c:formatCode>
                <c:ptCount val="6"/>
                <c:pt idx="0">
                  <c:v>0.36879432624113473</c:v>
                </c:pt>
                <c:pt idx="1">
                  <c:v>0.89943342776203961</c:v>
                </c:pt>
                <c:pt idx="2">
                  <c:v>0.77856135401974613</c:v>
                </c:pt>
                <c:pt idx="3">
                  <c:v>0.60820367751060822</c:v>
                </c:pt>
                <c:pt idx="4">
                  <c:v>0.86695278969957079</c:v>
                </c:pt>
                <c:pt idx="5">
                  <c:v>0.58132956152758131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588288"/>
        <c:axId val="88589824"/>
      </c:radarChart>
      <c:catAx>
        <c:axId val="8858828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88589824"/>
        <c:crosses val="autoZero"/>
        <c:auto val="1"/>
        <c:lblAlgn val="ctr"/>
        <c:lblOffset val="100"/>
        <c:noMultiLvlLbl val="0"/>
      </c:catAx>
      <c:valAx>
        <c:axId val="88589824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88588288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819284952018361"/>
          <c:y val="0.10108177654263806"/>
          <c:w val="0.7677307918927716"/>
          <c:h val="0.727893229032645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'クロス (2)'!$Z$132</c:f>
              <c:strCache>
                <c:ptCount val="1"/>
                <c:pt idx="0">
                  <c:v>０時間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(2)'!$Z$134:$Z$139</c:f>
              <c:numCache>
                <c:formatCode>#,##0.0;[Red]\-#,##0.0</c:formatCode>
                <c:ptCount val="6"/>
                <c:pt idx="0">
                  <c:v>14.5</c:v>
                </c:pt>
                <c:pt idx="1">
                  <c:v>27.9</c:v>
                </c:pt>
                <c:pt idx="2">
                  <c:v>11.4</c:v>
                </c:pt>
                <c:pt idx="3">
                  <c:v>26.9</c:v>
                </c:pt>
                <c:pt idx="4">
                  <c:v>17.600000000000001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'クロス (2)'!$AA$132</c:f>
              <c:strCache>
                <c:ptCount val="1"/>
                <c:pt idx="0">
                  <c:v>１～10時間未満</c:v>
                </c:pt>
              </c:strCache>
            </c:strRef>
          </c:tx>
          <c:spPr>
            <a:pattFill prst="pct5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2"/>
              <c:layout>
                <c:manualLayout>
                  <c:x val="2.0716010219039133E-3"/>
                  <c:y val="-4.4692917180673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(2)'!$AA$134:$AA$139</c:f>
              <c:numCache>
                <c:formatCode>#,##0.0;[Red]\-#,##0.0</c:formatCode>
                <c:ptCount val="6"/>
                <c:pt idx="0">
                  <c:v>20.2</c:v>
                </c:pt>
                <c:pt idx="1">
                  <c:v>24.6</c:v>
                </c:pt>
                <c:pt idx="2">
                  <c:v>21.8</c:v>
                </c:pt>
                <c:pt idx="3">
                  <c:v>26</c:v>
                </c:pt>
                <c:pt idx="4">
                  <c:v>8.1</c:v>
                </c:pt>
                <c:pt idx="5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'クロス (2)'!$AB$132</c:f>
              <c:strCache>
                <c:ptCount val="1"/>
                <c:pt idx="0">
                  <c:v>10～20時間未満</c:v>
                </c:pt>
              </c:strCache>
            </c:strRef>
          </c:tx>
          <c:spPr>
            <a:pattFill prst="lt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(2)'!$AB$134:$AB$139</c:f>
              <c:numCache>
                <c:formatCode>#,##0.0;[Red]\-#,##0.0</c:formatCode>
                <c:ptCount val="6"/>
                <c:pt idx="0">
                  <c:v>13.7</c:v>
                </c:pt>
                <c:pt idx="1">
                  <c:v>12.4</c:v>
                </c:pt>
                <c:pt idx="2">
                  <c:v>13.1</c:v>
                </c:pt>
                <c:pt idx="3">
                  <c:v>13.1</c:v>
                </c:pt>
                <c:pt idx="4">
                  <c:v>10.4</c:v>
                </c:pt>
                <c:pt idx="5">
                  <c:v>12.2</c:v>
                </c:pt>
              </c:numCache>
            </c:numRef>
          </c:val>
        </c:ser>
        <c:ser>
          <c:idx val="3"/>
          <c:order val="3"/>
          <c:tx>
            <c:strRef>
              <c:f>'クロス (2)'!$AC$132</c:f>
              <c:strCache>
                <c:ptCount val="1"/>
                <c:pt idx="0">
                  <c:v>20～30時間未満</c:v>
                </c:pt>
              </c:strCache>
            </c:strRef>
          </c:tx>
          <c:spPr>
            <a:pattFill prst="ltVert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(2)'!$AC$134:$AC$139</c:f>
              <c:numCache>
                <c:formatCode>#,##0.0;[Red]\-#,##0.0</c:formatCode>
                <c:ptCount val="6"/>
                <c:pt idx="0">
                  <c:v>15.3</c:v>
                </c:pt>
                <c:pt idx="1">
                  <c:v>7.1</c:v>
                </c:pt>
                <c:pt idx="2">
                  <c:v>12.7</c:v>
                </c:pt>
                <c:pt idx="3">
                  <c:v>6.7</c:v>
                </c:pt>
                <c:pt idx="4">
                  <c:v>13.9</c:v>
                </c:pt>
                <c:pt idx="5">
                  <c:v>10.7</c:v>
                </c:pt>
              </c:numCache>
            </c:numRef>
          </c:val>
        </c:ser>
        <c:ser>
          <c:idx val="4"/>
          <c:order val="4"/>
          <c:tx>
            <c:strRef>
              <c:f>'クロス (2)'!$AD$132</c:f>
              <c:strCache>
                <c:ptCount val="1"/>
                <c:pt idx="0">
                  <c:v>30～40時間未満</c:v>
                </c:pt>
              </c:strCache>
            </c:strRef>
          </c:tx>
          <c:spPr>
            <a:pattFill prst="dashDnDi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1"/>
              <c:layout>
                <c:manualLayout>
                  <c:x val="-2.0919778415071466E-3"/>
                  <c:y val="-5.559952387739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985349747291776E-3"/>
                  <c:y val="-6.520640823250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(2)'!$AD$134:$AD$139</c:f>
              <c:numCache>
                <c:formatCode>#,##0.0;[Red]\-#,##0.0</c:formatCode>
                <c:ptCount val="6"/>
                <c:pt idx="0">
                  <c:v>11.3</c:v>
                </c:pt>
                <c:pt idx="1">
                  <c:v>2.7</c:v>
                </c:pt>
                <c:pt idx="2">
                  <c:v>9.3000000000000007</c:v>
                </c:pt>
                <c:pt idx="3">
                  <c:v>3.9</c:v>
                </c:pt>
                <c:pt idx="4">
                  <c:v>9</c:v>
                </c:pt>
                <c:pt idx="5">
                  <c:v>5.9</c:v>
                </c:pt>
              </c:numCache>
            </c:numRef>
          </c:val>
        </c:ser>
        <c:ser>
          <c:idx val="5"/>
          <c:order val="5"/>
          <c:tx>
            <c:strRef>
              <c:f>'クロス (2)'!$AE$132</c:f>
              <c:strCache>
                <c:ptCount val="1"/>
                <c:pt idx="0">
                  <c:v>40～60時間未満</c:v>
                </c:pt>
              </c:strCache>
            </c:strRef>
          </c:tx>
          <c:spPr>
            <a:pattFill prst="zigZag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1"/>
              <c:layout>
                <c:manualLayout>
                  <c:x val="-2.6190903685010732E-5"/>
                  <c:y val="-2.1707163193601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989963407411013E-2"/>
                  <c:y val="-4.2637679188793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(2)'!$AE$134:$AE$139</c:f>
              <c:numCache>
                <c:formatCode>#,##0.0;[Red]\-#,##0.0</c:formatCode>
                <c:ptCount val="6"/>
                <c:pt idx="0">
                  <c:v>5.6</c:v>
                </c:pt>
                <c:pt idx="1">
                  <c:v>4.2</c:v>
                </c:pt>
                <c:pt idx="2">
                  <c:v>12.9</c:v>
                </c:pt>
                <c:pt idx="3">
                  <c:v>2.5</c:v>
                </c:pt>
                <c:pt idx="4">
                  <c:v>13.6</c:v>
                </c:pt>
                <c:pt idx="5">
                  <c:v>8</c:v>
                </c:pt>
              </c:numCache>
            </c:numRef>
          </c:val>
        </c:ser>
        <c:ser>
          <c:idx val="6"/>
          <c:order val="6"/>
          <c:tx>
            <c:strRef>
              <c:f>'クロス (2)'!$AF$132</c:f>
              <c:strCache>
                <c:ptCount val="1"/>
                <c:pt idx="0">
                  <c:v>60～80時間未満</c:v>
                </c:pt>
              </c:strCache>
            </c:strRef>
          </c:tx>
          <c:spPr>
            <a:pattFill prst="smGri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-1.3739124320143233E-2"/>
                  <c:y val="-5.1181750042596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083263311313695E-3"/>
                  <c:y val="-5.6512045878608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085897205948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27634842202912E-2"/>
                  <c:y val="-4.921643328792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887086258061186E-3"/>
                  <c:y val="-6.5206206783009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(2)'!$AF$134:$AF$139</c:f>
              <c:numCache>
                <c:formatCode>#,##0.0;[Red]\-#,##0.0</c:formatCode>
                <c:ptCount val="6"/>
                <c:pt idx="0">
                  <c:v>0.8</c:v>
                </c:pt>
                <c:pt idx="1">
                  <c:v>1.3</c:v>
                </c:pt>
                <c:pt idx="2">
                  <c:v>2.5</c:v>
                </c:pt>
                <c:pt idx="3">
                  <c:v>0.9</c:v>
                </c:pt>
                <c:pt idx="4">
                  <c:v>2.7</c:v>
                </c:pt>
                <c:pt idx="5">
                  <c:v>1.3</c:v>
                </c:pt>
              </c:numCache>
            </c:numRef>
          </c:val>
        </c:ser>
        <c:ser>
          <c:idx val="7"/>
          <c:order val="7"/>
          <c:tx>
            <c:strRef>
              <c:f>'クロス (2)'!$AG$132</c:f>
              <c:strCache>
                <c:ptCount val="1"/>
                <c:pt idx="0">
                  <c:v>80時間以上</c:v>
                </c:pt>
              </c:strCache>
            </c:strRef>
          </c:tx>
          <c:spPr>
            <a:pattFill prst="pct40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0"/>
              <c:layout>
                <c:manualLayout>
                  <c:x val="1.2561925594824486E-2"/>
                  <c:y val="-5.66279771704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36542658040812E-2"/>
                  <c:y val="-6.0983975414334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772582333325219E-2"/>
                  <c:y val="-5.1297579088996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909643621178804E-2"/>
                  <c:y val="-4.934946882310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839556830142932E-3"/>
                  <c:y val="-5.8688386315026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911631052076678E-2"/>
                  <c:y val="-7.601560986023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(2)'!$AG$134:$AG$139</c:f>
              <c:numCache>
                <c:formatCode>#,##0.0;[Red]\-#,##0.0</c:formatCode>
                <c:ptCount val="6"/>
                <c:pt idx="0">
                  <c:v>2.4</c:v>
                </c:pt>
                <c:pt idx="1">
                  <c:v>1.9</c:v>
                </c:pt>
                <c:pt idx="2">
                  <c:v>1.5</c:v>
                </c:pt>
                <c:pt idx="3">
                  <c:v>1.2</c:v>
                </c:pt>
                <c:pt idx="4">
                  <c:v>1.7</c:v>
                </c:pt>
                <c:pt idx="5">
                  <c:v>1</c:v>
                </c:pt>
              </c:numCache>
            </c:numRef>
          </c:val>
        </c:ser>
        <c:ser>
          <c:idx val="8"/>
          <c:order val="8"/>
          <c:tx>
            <c:strRef>
              <c:f>'クロス (2)'!$AH$132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6"/>
              </a:solidFill>
            </a:ln>
          </c:spPr>
          <c:invertIfNegative val="0"/>
          <c:dLbls>
            <c:dLbl>
              <c:idx val="5"/>
              <c:layout>
                <c:manualLayout>
                  <c:x val="2.1241217384817437E-3"/>
                  <c:y val="-4.2559114176577021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(2)'!$Y$134:$Y$139</c:f>
              <c:strCache>
                <c:ptCount val="6"/>
                <c:pt idx="0">
                  <c:v>非管理職（男性）
（５年未満）（n=124)</c:v>
                </c:pt>
                <c:pt idx="1">
                  <c:v>非管理職（女性）
（５年未満）(n=476)</c:v>
                </c:pt>
                <c:pt idx="2">
                  <c:v>非管理職（男性）
（５年以上）(n=528)</c:v>
                </c:pt>
                <c:pt idx="3">
                  <c:v>非管理職（女性）
（５年以上）(n=1203)</c:v>
                </c:pt>
                <c:pt idx="4">
                  <c:v>管理職（男性）
(n=859)</c:v>
                </c:pt>
                <c:pt idx="5">
                  <c:v>管理職（女性）
(n=712)</c:v>
                </c:pt>
              </c:strCache>
            </c:strRef>
          </c:cat>
          <c:val>
            <c:numRef>
              <c:f>'クロス (2)'!$AH$134:$AH$139</c:f>
              <c:numCache>
                <c:formatCode>#,##0.0;[Red]\-#,##0.0</c:formatCode>
                <c:ptCount val="6"/>
                <c:pt idx="0">
                  <c:v>16.100000000000001</c:v>
                </c:pt>
                <c:pt idx="1">
                  <c:v>17.899999999999999</c:v>
                </c:pt>
                <c:pt idx="2">
                  <c:v>15</c:v>
                </c:pt>
                <c:pt idx="3">
                  <c:v>18.8</c:v>
                </c:pt>
                <c:pt idx="4">
                  <c:v>23.1</c:v>
                </c:pt>
                <c:pt idx="5">
                  <c:v>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88702976"/>
        <c:axId val="88704512"/>
      </c:barChart>
      <c:catAx>
        <c:axId val="8870297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88704512"/>
        <c:crosses val="autoZero"/>
        <c:auto val="1"/>
        <c:lblAlgn val="ctr"/>
        <c:lblOffset val="100"/>
        <c:noMultiLvlLbl val="0"/>
      </c:catAx>
      <c:valAx>
        <c:axId val="88704512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8870297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1.9602714495852852E-2"/>
          <c:y val="0.85530543976120632"/>
          <c:w val="0.95028945557629474"/>
          <c:h val="0.11691695400819996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>
              <a:latin typeface="ＭＳ Ｐゴシック" panose="020B0600070205080204" pitchFamily="50" charset="-128"/>
              <a:ea typeface="ＭＳ Ｐゴシック" panose="020B060007020508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700">
          <a:latin typeface="+mn-ea"/>
          <a:ea typeface="+mn-ea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799652190715422"/>
          <c:y val="3.9413638264492977E-2"/>
          <c:w val="0.56207603497415581"/>
          <c:h val="0.7991043779299107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単純集計!$G$664</c:f>
              <c:strCache>
                <c:ptCount val="1"/>
                <c:pt idx="0">
                  <c:v>行っている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単純集計!$H$663:$T$663</c:f>
              <c:strCache>
                <c:ptCount val="13"/>
                <c:pt idx="0">
                  <c:v>ﾉｰ残業ﾃﾞｰの実施</c:v>
                </c:pt>
                <c:pt idx="1">
                  <c:v>時間外労働削減の目標設定</c:v>
                </c:pt>
                <c:pt idx="2">
                  <c:v>取引先や顧客と調整による時間外での
顧客対応の削減</c:v>
                </c:pt>
                <c:pt idx="3">
                  <c:v>人事評価で時間管理や生産性向上に
対する取組を重視した評価</c:v>
                </c:pt>
                <c:pt idx="4">
                  <c:v>短時間勤務利用者の目標設定や
評価方針の周知</c:v>
                </c:pt>
                <c:pt idx="5">
                  <c:v>育児休業からの復職者を対象とした
能力開発やｷｬﾘｱ形成支援の取組</c:v>
                </c:pt>
                <c:pt idx="6">
                  <c:v>複数担当制や多能工化等の互いに
業務をｶﾊﾞｰできる体制の整備</c:v>
                </c:pt>
                <c:pt idx="7">
                  <c:v>管理職を対象としたﾜｰｸ･ﾗｲﾌ･ﾊﾞﾗﾝｽや
働き方の見直しに関する研修等の
意識啓発</c:v>
                </c:pt>
                <c:pt idx="8">
                  <c:v>育児や介護などを理由とした転勤への
配慮</c:v>
                </c:pt>
                <c:pt idx="9">
                  <c:v>年次有給休暇の取得促進</c:v>
                </c:pt>
                <c:pt idx="10">
                  <c:v>男性の育児休業や看護休暇取得促進</c:v>
                </c:pt>
                <c:pt idx="11">
                  <c:v>男女の役割分担意識に基づく
職場慣行や職場風土の是正</c:v>
                </c:pt>
                <c:pt idx="12">
                  <c:v>各種相談窓口の設置</c:v>
                </c:pt>
              </c:strCache>
            </c:strRef>
          </c:cat>
          <c:val>
            <c:numRef>
              <c:f>単純集計!$H$664:$T$664</c:f>
              <c:numCache>
                <c:formatCode>#,##0.0;[Red]\-#,##0.0</c:formatCode>
                <c:ptCount val="13"/>
                <c:pt idx="0">
                  <c:v>29.8</c:v>
                </c:pt>
                <c:pt idx="1">
                  <c:v>33.299999999999997</c:v>
                </c:pt>
                <c:pt idx="2">
                  <c:v>18.8</c:v>
                </c:pt>
                <c:pt idx="3">
                  <c:v>27.2</c:v>
                </c:pt>
                <c:pt idx="4">
                  <c:v>13.4</c:v>
                </c:pt>
                <c:pt idx="5">
                  <c:v>8.9</c:v>
                </c:pt>
                <c:pt idx="6">
                  <c:v>32.5</c:v>
                </c:pt>
                <c:pt idx="7">
                  <c:v>11.8</c:v>
                </c:pt>
                <c:pt idx="8">
                  <c:v>30.3</c:v>
                </c:pt>
                <c:pt idx="9">
                  <c:v>44.8</c:v>
                </c:pt>
                <c:pt idx="10">
                  <c:v>15.9</c:v>
                </c:pt>
                <c:pt idx="11">
                  <c:v>19.2</c:v>
                </c:pt>
                <c:pt idx="12">
                  <c:v>41.5</c:v>
                </c:pt>
              </c:numCache>
            </c:numRef>
          </c:val>
        </c:ser>
        <c:ser>
          <c:idx val="1"/>
          <c:order val="1"/>
          <c:tx>
            <c:strRef>
              <c:f>単純集計!$G$665</c:f>
              <c:strCache>
                <c:ptCount val="1"/>
                <c:pt idx="0">
                  <c:v>現在は行っていないが､検討中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単純集計!$H$663:$T$663</c:f>
              <c:strCache>
                <c:ptCount val="13"/>
                <c:pt idx="0">
                  <c:v>ﾉｰ残業ﾃﾞｰの実施</c:v>
                </c:pt>
                <c:pt idx="1">
                  <c:v>時間外労働削減の目標設定</c:v>
                </c:pt>
                <c:pt idx="2">
                  <c:v>取引先や顧客と調整による時間外での
顧客対応の削減</c:v>
                </c:pt>
                <c:pt idx="3">
                  <c:v>人事評価で時間管理や生産性向上に
対する取組を重視した評価</c:v>
                </c:pt>
                <c:pt idx="4">
                  <c:v>短時間勤務利用者の目標設定や
評価方針の周知</c:v>
                </c:pt>
                <c:pt idx="5">
                  <c:v>育児休業からの復職者を対象とした
能力開発やｷｬﾘｱ形成支援の取組</c:v>
                </c:pt>
                <c:pt idx="6">
                  <c:v>複数担当制や多能工化等の互いに
業務をｶﾊﾞｰできる体制の整備</c:v>
                </c:pt>
                <c:pt idx="7">
                  <c:v>管理職を対象としたﾜｰｸ･ﾗｲﾌ･ﾊﾞﾗﾝｽや
働き方の見直しに関する研修等の
意識啓発</c:v>
                </c:pt>
                <c:pt idx="8">
                  <c:v>育児や介護などを理由とした転勤への
配慮</c:v>
                </c:pt>
                <c:pt idx="9">
                  <c:v>年次有給休暇の取得促進</c:v>
                </c:pt>
                <c:pt idx="10">
                  <c:v>男性の育児休業や看護休暇取得促進</c:v>
                </c:pt>
                <c:pt idx="11">
                  <c:v>男女の役割分担意識に基づく
職場慣行や職場風土の是正</c:v>
                </c:pt>
                <c:pt idx="12">
                  <c:v>各種相談窓口の設置</c:v>
                </c:pt>
              </c:strCache>
            </c:strRef>
          </c:cat>
          <c:val>
            <c:numRef>
              <c:f>単純集計!$H$665:$T$665</c:f>
              <c:numCache>
                <c:formatCode>#,##0.0;[Red]\-#,##0.0</c:formatCode>
                <c:ptCount val="13"/>
                <c:pt idx="0">
                  <c:v>15.2</c:v>
                </c:pt>
                <c:pt idx="1">
                  <c:v>19.8</c:v>
                </c:pt>
                <c:pt idx="2">
                  <c:v>11.5</c:v>
                </c:pt>
                <c:pt idx="3">
                  <c:v>18.899999999999999</c:v>
                </c:pt>
                <c:pt idx="4">
                  <c:v>14.9</c:v>
                </c:pt>
                <c:pt idx="5">
                  <c:v>16</c:v>
                </c:pt>
                <c:pt idx="6">
                  <c:v>17.8</c:v>
                </c:pt>
                <c:pt idx="7">
                  <c:v>19.2</c:v>
                </c:pt>
                <c:pt idx="8">
                  <c:v>11.5</c:v>
                </c:pt>
                <c:pt idx="9">
                  <c:v>18</c:v>
                </c:pt>
                <c:pt idx="10">
                  <c:v>18.600000000000001</c:v>
                </c:pt>
                <c:pt idx="11">
                  <c:v>14</c:v>
                </c:pt>
                <c:pt idx="12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単純集計!$G$666</c:f>
              <c:strCache>
                <c:ptCount val="1"/>
                <c:pt idx="0">
                  <c:v>必要性を感じているが検討は始めていない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単純集計!$H$663:$T$663</c:f>
              <c:strCache>
                <c:ptCount val="13"/>
                <c:pt idx="0">
                  <c:v>ﾉｰ残業ﾃﾞｰの実施</c:v>
                </c:pt>
                <c:pt idx="1">
                  <c:v>時間外労働削減の目標設定</c:v>
                </c:pt>
                <c:pt idx="2">
                  <c:v>取引先や顧客と調整による時間外での
顧客対応の削減</c:v>
                </c:pt>
                <c:pt idx="3">
                  <c:v>人事評価で時間管理や生産性向上に
対する取組を重視した評価</c:v>
                </c:pt>
                <c:pt idx="4">
                  <c:v>短時間勤務利用者の目標設定や
評価方針の周知</c:v>
                </c:pt>
                <c:pt idx="5">
                  <c:v>育児休業からの復職者を対象とした
能力開発やｷｬﾘｱ形成支援の取組</c:v>
                </c:pt>
                <c:pt idx="6">
                  <c:v>複数担当制や多能工化等の互いに
業務をｶﾊﾞｰできる体制の整備</c:v>
                </c:pt>
                <c:pt idx="7">
                  <c:v>管理職を対象としたﾜｰｸ･ﾗｲﾌ･ﾊﾞﾗﾝｽや
働き方の見直しに関する研修等の
意識啓発</c:v>
                </c:pt>
                <c:pt idx="8">
                  <c:v>育児や介護などを理由とした転勤への
配慮</c:v>
                </c:pt>
                <c:pt idx="9">
                  <c:v>年次有給休暇の取得促進</c:v>
                </c:pt>
                <c:pt idx="10">
                  <c:v>男性の育児休業や看護休暇取得促進</c:v>
                </c:pt>
                <c:pt idx="11">
                  <c:v>男女の役割分担意識に基づく
職場慣行や職場風土の是正</c:v>
                </c:pt>
                <c:pt idx="12">
                  <c:v>各種相談窓口の設置</c:v>
                </c:pt>
              </c:strCache>
            </c:strRef>
          </c:cat>
          <c:val>
            <c:numRef>
              <c:f>単純集計!$H$666:$T$666</c:f>
              <c:numCache>
                <c:formatCode>#,##0.0;[Red]\-#,##0.0</c:formatCode>
                <c:ptCount val="13"/>
                <c:pt idx="0">
                  <c:v>18.2</c:v>
                </c:pt>
                <c:pt idx="1">
                  <c:v>18.899999999999999</c:v>
                </c:pt>
                <c:pt idx="2">
                  <c:v>17.2</c:v>
                </c:pt>
                <c:pt idx="3">
                  <c:v>20.5</c:v>
                </c:pt>
                <c:pt idx="4">
                  <c:v>21.6</c:v>
                </c:pt>
                <c:pt idx="5">
                  <c:v>26</c:v>
                </c:pt>
                <c:pt idx="6">
                  <c:v>19.899999999999999</c:v>
                </c:pt>
                <c:pt idx="7">
                  <c:v>27.8</c:v>
                </c:pt>
                <c:pt idx="8">
                  <c:v>11.3</c:v>
                </c:pt>
                <c:pt idx="9">
                  <c:v>16.2</c:v>
                </c:pt>
                <c:pt idx="10">
                  <c:v>25.6</c:v>
                </c:pt>
                <c:pt idx="11">
                  <c:v>23.7</c:v>
                </c:pt>
                <c:pt idx="12">
                  <c:v>15.9</c:v>
                </c:pt>
              </c:numCache>
            </c:numRef>
          </c:val>
        </c:ser>
        <c:ser>
          <c:idx val="3"/>
          <c:order val="3"/>
          <c:tx>
            <c:strRef>
              <c:f>単純集計!$G$667</c:f>
              <c:strCache>
                <c:ptCount val="1"/>
                <c:pt idx="0">
                  <c:v>行っておらず､検討もしていない</c:v>
                </c:pt>
              </c:strCache>
            </c:strRef>
          </c:tx>
          <c:spPr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単純集計!$H$663:$T$663</c:f>
              <c:strCache>
                <c:ptCount val="13"/>
                <c:pt idx="0">
                  <c:v>ﾉｰ残業ﾃﾞｰの実施</c:v>
                </c:pt>
                <c:pt idx="1">
                  <c:v>時間外労働削減の目標設定</c:v>
                </c:pt>
                <c:pt idx="2">
                  <c:v>取引先や顧客と調整による時間外での
顧客対応の削減</c:v>
                </c:pt>
                <c:pt idx="3">
                  <c:v>人事評価で時間管理や生産性向上に
対する取組を重視した評価</c:v>
                </c:pt>
                <c:pt idx="4">
                  <c:v>短時間勤務利用者の目標設定や
評価方針の周知</c:v>
                </c:pt>
                <c:pt idx="5">
                  <c:v>育児休業からの復職者を対象とした
能力開発やｷｬﾘｱ形成支援の取組</c:v>
                </c:pt>
                <c:pt idx="6">
                  <c:v>複数担当制や多能工化等の互いに
業務をｶﾊﾞｰできる体制の整備</c:v>
                </c:pt>
                <c:pt idx="7">
                  <c:v>管理職を対象としたﾜｰｸ･ﾗｲﾌ･ﾊﾞﾗﾝｽや
働き方の見直しに関する研修等の
意識啓発</c:v>
                </c:pt>
                <c:pt idx="8">
                  <c:v>育児や介護などを理由とした転勤への
配慮</c:v>
                </c:pt>
                <c:pt idx="9">
                  <c:v>年次有給休暇の取得促進</c:v>
                </c:pt>
                <c:pt idx="10">
                  <c:v>男性の育児休業や看護休暇取得促進</c:v>
                </c:pt>
                <c:pt idx="11">
                  <c:v>男女の役割分担意識に基づく
職場慣行や職場風土の是正</c:v>
                </c:pt>
                <c:pt idx="12">
                  <c:v>各種相談窓口の設置</c:v>
                </c:pt>
              </c:strCache>
            </c:strRef>
          </c:cat>
          <c:val>
            <c:numRef>
              <c:f>単純集計!$H$667:$T$667</c:f>
              <c:numCache>
                <c:formatCode>#,##0.0;[Red]\-#,##0.0</c:formatCode>
                <c:ptCount val="13"/>
                <c:pt idx="0">
                  <c:v>28.7</c:v>
                </c:pt>
                <c:pt idx="1">
                  <c:v>20.100000000000001</c:v>
                </c:pt>
                <c:pt idx="2">
                  <c:v>40.799999999999997</c:v>
                </c:pt>
                <c:pt idx="3">
                  <c:v>23</c:v>
                </c:pt>
                <c:pt idx="4">
                  <c:v>39.4</c:v>
                </c:pt>
                <c:pt idx="5">
                  <c:v>38.5</c:v>
                </c:pt>
                <c:pt idx="6">
                  <c:v>20</c:v>
                </c:pt>
                <c:pt idx="7">
                  <c:v>31</c:v>
                </c:pt>
                <c:pt idx="8">
                  <c:v>34.200000000000003</c:v>
                </c:pt>
                <c:pt idx="9">
                  <c:v>12.9</c:v>
                </c:pt>
                <c:pt idx="10">
                  <c:v>30.3</c:v>
                </c:pt>
                <c:pt idx="11">
                  <c:v>32.5</c:v>
                </c:pt>
                <c:pt idx="12">
                  <c:v>21.8</c:v>
                </c:pt>
              </c:numCache>
            </c:numRef>
          </c:val>
        </c:ser>
        <c:ser>
          <c:idx val="4"/>
          <c:order val="4"/>
          <c:tx>
            <c:strRef>
              <c:f>単純集計!$G$668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単純集計!$H$663:$T$663</c:f>
              <c:strCache>
                <c:ptCount val="13"/>
                <c:pt idx="0">
                  <c:v>ﾉｰ残業ﾃﾞｰの実施</c:v>
                </c:pt>
                <c:pt idx="1">
                  <c:v>時間外労働削減の目標設定</c:v>
                </c:pt>
                <c:pt idx="2">
                  <c:v>取引先や顧客と調整による時間外での
顧客対応の削減</c:v>
                </c:pt>
                <c:pt idx="3">
                  <c:v>人事評価で時間管理や生産性向上に
対する取組を重視した評価</c:v>
                </c:pt>
                <c:pt idx="4">
                  <c:v>短時間勤務利用者の目標設定や
評価方針の周知</c:v>
                </c:pt>
                <c:pt idx="5">
                  <c:v>育児休業からの復職者を対象とした
能力開発やｷｬﾘｱ形成支援の取組</c:v>
                </c:pt>
                <c:pt idx="6">
                  <c:v>複数担当制や多能工化等の互いに
業務をｶﾊﾞｰできる体制の整備</c:v>
                </c:pt>
                <c:pt idx="7">
                  <c:v>管理職を対象としたﾜｰｸ･ﾗｲﾌ･ﾊﾞﾗﾝｽや
働き方の見直しに関する研修等の
意識啓発</c:v>
                </c:pt>
                <c:pt idx="8">
                  <c:v>育児や介護などを理由とした転勤への
配慮</c:v>
                </c:pt>
                <c:pt idx="9">
                  <c:v>年次有給休暇の取得促進</c:v>
                </c:pt>
                <c:pt idx="10">
                  <c:v>男性の育児休業や看護休暇取得促進</c:v>
                </c:pt>
                <c:pt idx="11">
                  <c:v>男女の役割分担意識に基づく
職場慣行や職場風土の是正</c:v>
                </c:pt>
                <c:pt idx="12">
                  <c:v>各種相談窓口の設置</c:v>
                </c:pt>
              </c:strCache>
            </c:strRef>
          </c:cat>
          <c:val>
            <c:numRef>
              <c:f>単純集計!$H$668:$T$668</c:f>
              <c:numCache>
                <c:formatCode>#,##0.0;[Red]\-#,##0.0</c:formatCode>
                <c:ptCount val="13"/>
                <c:pt idx="0">
                  <c:v>8.1999999999999993</c:v>
                </c:pt>
                <c:pt idx="1">
                  <c:v>7.9</c:v>
                </c:pt>
                <c:pt idx="2">
                  <c:v>11.8</c:v>
                </c:pt>
                <c:pt idx="3">
                  <c:v>10.5</c:v>
                </c:pt>
                <c:pt idx="4">
                  <c:v>10.8</c:v>
                </c:pt>
                <c:pt idx="5">
                  <c:v>10.6</c:v>
                </c:pt>
                <c:pt idx="6">
                  <c:v>9.8000000000000007</c:v>
                </c:pt>
                <c:pt idx="7">
                  <c:v>10.199999999999999</c:v>
                </c:pt>
                <c:pt idx="8">
                  <c:v>12.7</c:v>
                </c:pt>
                <c:pt idx="9">
                  <c:v>8.1</c:v>
                </c:pt>
                <c:pt idx="10">
                  <c:v>9.6</c:v>
                </c:pt>
                <c:pt idx="11">
                  <c:v>10.6</c:v>
                </c:pt>
                <c:pt idx="12">
                  <c:v>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overlap val="100"/>
        <c:axId val="94779648"/>
        <c:axId val="94801920"/>
      </c:barChart>
      <c:catAx>
        <c:axId val="947796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4801920"/>
        <c:crosses val="autoZero"/>
        <c:auto val="1"/>
        <c:lblAlgn val="ctr"/>
        <c:lblOffset val="100"/>
        <c:noMultiLvlLbl val="0"/>
      </c:catAx>
      <c:valAx>
        <c:axId val="94801920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crossAx val="9477964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11262085487004525"/>
          <c:y val="0.85039689076692626"/>
          <c:w val="0.79951831213792046"/>
          <c:h val="0.13436007110321074"/>
        </c:manualLayout>
      </c:layout>
      <c:overlay val="0"/>
      <c:spPr>
        <a:ln>
          <a:solidFill>
            <a:schemeClr val="tx2"/>
          </a:solidFill>
        </a:ln>
      </c:spPr>
    </c:legend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7361772486772469E-2"/>
          <c:y val="0"/>
        </c:manualLayout>
      </c:layout>
      <c:overlay val="0"/>
      <c:txPr>
        <a:bodyPr/>
        <a:lstStyle/>
        <a:p>
          <a:pPr>
            <a:defRPr sz="900">
              <a:latin typeface="+mn-ea"/>
              <a:ea typeface="+mn-ea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439752407998179"/>
          <c:y val="0.23821429945890193"/>
          <c:w val="0.47120495184003641"/>
          <c:h val="0.59004256432755287"/>
        </c:manualLayout>
      </c:layout>
      <c:radarChart>
        <c:radarStyle val="filled"/>
        <c:varyColors val="0"/>
        <c:ser>
          <c:idx val="0"/>
          <c:order val="0"/>
          <c:tx>
            <c:strRef>
              <c:f>'クロス (2)'!$AK$200</c:f>
              <c:strCache>
                <c:ptCount val="1"/>
                <c:pt idx="0">
                  <c:v>管理職（男性）
(n=859)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FF3300"/>
              </a:solidFill>
            </a:ln>
          </c:spPr>
          <c:dLbls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'クロス (2)'!$AL$195:$AQ$195</c:f>
              <c:strCache>
                <c:ptCount val="6"/>
                <c:pt idx="0">
                  <c:v>残業が少ない</c:v>
                </c:pt>
                <c:pt idx="1">
                  <c:v>休日・休暇が取得できる</c:v>
                </c:pt>
                <c:pt idx="2">
                  <c:v>女性が働き続けやすい</c:v>
                </c:pt>
                <c:pt idx="3">
                  <c:v>育児・介護が必要でも仕事を続けられる</c:v>
                </c:pt>
                <c:pt idx="4">
                  <c:v>男女同じように仕事の配分を行っている</c:v>
                </c:pt>
                <c:pt idx="5">
                  <c:v>育児や介護等で制約がある人も活躍できる</c:v>
                </c:pt>
              </c:strCache>
            </c:strRef>
          </c:cat>
          <c:val>
            <c:numRef>
              <c:f>'クロス (2)'!$AL$200:$AQ$200</c:f>
              <c:numCache>
                <c:formatCode>#,##0.00_);[Red]\(#,##0.00\)</c:formatCode>
                <c:ptCount val="6"/>
                <c:pt idx="0">
                  <c:v>0.39976689976689977</c:v>
                </c:pt>
                <c:pt idx="1">
                  <c:v>0.8284714119019837</c:v>
                </c:pt>
                <c:pt idx="2">
                  <c:v>0.56756756756756754</c:v>
                </c:pt>
                <c:pt idx="3">
                  <c:v>0.48826291079812206</c:v>
                </c:pt>
                <c:pt idx="4">
                  <c:v>0.77411764705882358</c:v>
                </c:pt>
                <c:pt idx="5">
                  <c:v>0.54470588235294115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818304"/>
        <c:axId val="94819840"/>
      </c:radarChart>
      <c:catAx>
        <c:axId val="9481830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ja-JP"/>
          </a:p>
        </c:txPr>
        <c:crossAx val="94819840"/>
        <c:crosses val="autoZero"/>
        <c:auto val="1"/>
        <c:lblAlgn val="ctr"/>
        <c:lblOffset val="100"/>
        <c:noMultiLvlLbl val="0"/>
      </c:catAx>
      <c:valAx>
        <c:axId val="94819840"/>
        <c:scaling>
          <c:orientation val="minMax"/>
          <c:max val="1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.00_);[Red]\(#,##0.00\)" sourceLinked="1"/>
        <c:majorTickMark val="cross"/>
        <c:minorTickMark val="none"/>
        <c:tickLblPos val="nextTo"/>
        <c:txPr>
          <a:bodyPr/>
          <a:lstStyle/>
          <a:p>
            <a:pPr>
              <a:defRPr sz="600">
                <a:solidFill>
                  <a:schemeClr val="bg1">
                    <a:lumMod val="65000"/>
                  </a:schemeClr>
                </a:solidFill>
              </a:defRPr>
            </a:pPr>
            <a:endParaRPr lang="ja-JP"/>
          </a:p>
        </c:txPr>
        <c:crossAx val="94818304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'Q9,10,11'!$P$4</c:f>
              <c:strCache>
                <c:ptCount val="1"/>
                <c:pt idx="0">
                  <c:v>かなり増えた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'Q9,10,11'!$P$5:$P$10</c:f>
              <c:numCache>
                <c:formatCode>#,##0.0;[Red]\-#,##0.0</c:formatCode>
                <c:ptCount val="6"/>
                <c:pt idx="0">
                  <c:v>10.199999999999999</c:v>
                </c:pt>
                <c:pt idx="1">
                  <c:v>4.3</c:v>
                </c:pt>
                <c:pt idx="2">
                  <c:v>6.7</c:v>
                </c:pt>
                <c:pt idx="3">
                  <c:v>12.9</c:v>
                </c:pt>
                <c:pt idx="4">
                  <c:v>15.1</c:v>
                </c:pt>
                <c:pt idx="5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'Q9,10,11'!$Q$4</c:f>
              <c:strCache>
                <c:ptCount val="1"/>
                <c:pt idx="0">
                  <c:v>やや増えた</c:v>
                </c:pt>
              </c:strCache>
            </c:strRef>
          </c:tx>
          <c:spPr>
            <a:pattFill prst="pct5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'Q9,10,11'!$Q$5:$Q$10</c:f>
              <c:numCache>
                <c:formatCode>#,##0.0;[Red]\-#,##0.0</c:formatCode>
                <c:ptCount val="6"/>
                <c:pt idx="0">
                  <c:v>31.3</c:v>
                </c:pt>
                <c:pt idx="1">
                  <c:v>15.8</c:v>
                </c:pt>
                <c:pt idx="2">
                  <c:v>32.4</c:v>
                </c:pt>
                <c:pt idx="3">
                  <c:v>35.5</c:v>
                </c:pt>
                <c:pt idx="4">
                  <c:v>37</c:v>
                </c:pt>
                <c:pt idx="5">
                  <c:v>33</c:v>
                </c:pt>
              </c:numCache>
            </c:numRef>
          </c:val>
        </c:ser>
        <c:ser>
          <c:idx val="2"/>
          <c:order val="2"/>
          <c:tx>
            <c:strRef>
              <c:f>'Q9,10,11'!$R$4</c:f>
              <c:strCache>
                <c:ptCount val="1"/>
                <c:pt idx="0">
                  <c:v>変わっていない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'Q9,10,11'!$R$5:$R$10</c:f>
              <c:numCache>
                <c:formatCode>#,##0.0;[Red]\-#,##0.0</c:formatCode>
                <c:ptCount val="6"/>
                <c:pt idx="0">
                  <c:v>31.7</c:v>
                </c:pt>
                <c:pt idx="1">
                  <c:v>49.5</c:v>
                </c:pt>
                <c:pt idx="2">
                  <c:v>33.6</c:v>
                </c:pt>
                <c:pt idx="3">
                  <c:v>28.2</c:v>
                </c:pt>
                <c:pt idx="4">
                  <c:v>23.7</c:v>
                </c:pt>
                <c:pt idx="5">
                  <c:v>23.8</c:v>
                </c:pt>
              </c:numCache>
            </c:numRef>
          </c:val>
        </c:ser>
        <c:ser>
          <c:idx val="3"/>
          <c:order val="3"/>
          <c:tx>
            <c:strRef>
              <c:f>'Q9,10,11'!$S$4</c:f>
              <c:strCache>
                <c:ptCount val="1"/>
                <c:pt idx="0">
                  <c:v>やや減った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'Q9,10,11'!$S$5:$S$10</c:f>
              <c:numCache>
                <c:formatCode>#,##0.0;[Red]\-#,##0.0</c:formatCode>
                <c:ptCount val="6"/>
                <c:pt idx="0">
                  <c:v>19.2</c:v>
                </c:pt>
                <c:pt idx="1">
                  <c:v>18.5</c:v>
                </c:pt>
                <c:pt idx="2">
                  <c:v>20.7</c:v>
                </c:pt>
                <c:pt idx="3">
                  <c:v>17.600000000000001</c:v>
                </c:pt>
                <c:pt idx="4">
                  <c:v>18.8</c:v>
                </c:pt>
                <c:pt idx="5">
                  <c:v>21.4</c:v>
                </c:pt>
              </c:numCache>
            </c:numRef>
          </c:val>
        </c:ser>
        <c:ser>
          <c:idx val="4"/>
          <c:order val="4"/>
          <c:tx>
            <c:strRef>
              <c:f>'Q9,10,11'!$T$4</c:f>
              <c:strCache>
                <c:ptCount val="1"/>
                <c:pt idx="0">
                  <c:v>かなり減った</c:v>
                </c:pt>
              </c:strCache>
            </c:strRef>
          </c:tx>
          <c:spPr>
            <a:pattFill prst="lgConfetti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5.092592592592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555555555555558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4534E-3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185067526415994E-16"/>
                  <c:y val="-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'Q9,10,11'!$T$5:$T$10</c:f>
              <c:numCache>
                <c:formatCode>#,##0.0;[Red]\-#,##0.0</c:formatCode>
                <c:ptCount val="6"/>
                <c:pt idx="0">
                  <c:v>5.8</c:v>
                </c:pt>
                <c:pt idx="1">
                  <c:v>8.1999999999999993</c:v>
                </c:pt>
                <c:pt idx="2">
                  <c:v>5.3</c:v>
                </c:pt>
                <c:pt idx="3">
                  <c:v>4.7</c:v>
                </c:pt>
                <c:pt idx="4">
                  <c:v>4.7</c:v>
                </c:pt>
                <c:pt idx="5">
                  <c:v>6.8</c:v>
                </c:pt>
              </c:numCache>
            </c:numRef>
          </c:val>
        </c:ser>
        <c:ser>
          <c:idx val="5"/>
          <c:order val="5"/>
          <c:tx>
            <c:strRef>
              <c:f>'Q9,10,11'!$U$4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smGrid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invertIfNegative val="0"/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'Q9,10,11'!$U$5:$U$10</c:f>
              <c:numCache>
                <c:formatCode>#,##0.0;[Red]\-#,##0.0</c:formatCode>
                <c:ptCount val="6"/>
                <c:pt idx="0">
                  <c:v>0.6</c:v>
                </c:pt>
                <c:pt idx="1">
                  <c:v>0.6</c:v>
                </c:pt>
                <c:pt idx="2">
                  <c:v>0.7</c:v>
                </c:pt>
                <c:pt idx="3">
                  <c:v>0.6</c:v>
                </c:pt>
                <c:pt idx="4">
                  <c:v>0</c:v>
                </c:pt>
                <c:pt idx="5">
                  <c:v>1.5</c:v>
                </c:pt>
              </c:numCache>
            </c:numRef>
          </c:val>
        </c:ser>
        <c:ser>
          <c:idx val="6"/>
          <c:order val="6"/>
          <c:tx>
            <c:strRef>
              <c:f>'Q9,10,11'!$V$4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'Q9,10,11'!$N$5:$N$10</c:f>
              <c:strCache>
                <c:ptCount val="6"/>
                <c:pt idx="0">
                  <c:v>県全体（n=1,860）</c:v>
                </c:pt>
                <c:pt idx="1">
                  <c:v>30人未満（n=329）</c:v>
                </c:pt>
                <c:pt idx="2">
                  <c:v>30～50人未満（n=450）</c:v>
                </c:pt>
                <c:pt idx="3">
                  <c:v>50～100人未満（n=465）</c:v>
                </c:pt>
                <c:pt idx="4">
                  <c:v>100～300人未満（n=384）</c:v>
                </c:pt>
                <c:pt idx="5">
                  <c:v>300人以上（n=206）</c:v>
                </c:pt>
              </c:strCache>
            </c:strRef>
          </c:cat>
          <c:val>
            <c:numRef>
              <c:f>'Q9,10,11'!$V$5:$V$10</c:f>
              <c:numCache>
                <c:formatCode>#,##0.0;[Red]\-#,##0.0</c:formatCode>
                <c:ptCount val="6"/>
                <c:pt idx="0">
                  <c:v>1</c:v>
                </c:pt>
                <c:pt idx="1">
                  <c:v>3</c:v>
                </c:pt>
                <c:pt idx="2">
                  <c:v>0.7</c:v>
                </c:pt>
                <c:pt idx="3">
                  <c:v>0.4</c:v>
                </c:pt>
                <c:pt idx="4">
                  <c:v>0.8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95210496"/>
        <c:axId val="94896896"/>
      </c:barChart>
      <c:catAx>
        <c:axId val="95210496"/>
        <c:scaling>
          <c:orientation val="maxMin"/>
        </c:scaling>
        <c:delete val="0"/>
        <c:axPos val="l"/>
        <c:majorTickMark val="out"/>
        <c:minorTickMark val="none"/>
        <c:tickLblPos val="nextTo"/>
        <c:crossAx val="94896896"/>
        <c:crosses val="autoZero"/>
        <c:auto val="1"/>
        <c:lblAlgn val="ctr"/>
        <c:lblOffset val="100"/>
        <c:noMultiLvlLbl val="0"/>
      </c:catAx>
      <c:valAx>
        <c:axId val="94896896"/>
        <c:scaling>
          <c:orientation val="minMax"/>
        </c:scaling>
        <c:delete val="0"/>
        <c:axPos val="t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95210496"/>
        <c:crosses val="autoZero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0.92417</cdr:x>
      <cdr:y>0.02931</cdr:y>
    </cdr:from>
    <cdr:to>
      <cdr:x>0.99848</cdr:x>
      <cdr:y>0.0586</cdr:y>
    </cdr:to>
    <cdr:sp macro="" textlink="">
      <cdr:nvSpPr>
        <cdr:cNvPr id="2" name="テキスト ボックス 13"/>
        <cdr:cNvSpPr txBox="1"/>
      </cdr:nvSpPr>
      <cdr:spPr>
        <a:xfrm xmlns:a="http://schemas.openxmlformats.org/drawingml/2006/main">
          <a:off x="4082143" y="162290"/>
          <a:ext cx="328231" cy="1621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800"/>
            <a:t>（％）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0.94324</cdr:x>
      <cdr:y>0.02378</cdr:y>
    </cdr:from>
    <cdr:to>
      <cdr:x>0.99094</cdr:x>
      <cdr:y>0.05634</cdr:y>
    </cdr:to>
    <cdr:sp macro="" textlink="">
      <cdr:nvSpPr>
        <cdr:cNvPr id="2" name="テキスト ボックス 12"/>
        <cdr:cNvSpPr txBox="1"/>
      </cdr:nvSpPr>
      <cdr:spPr>
        <a:xfrm xmlns:a="http://schemas.openxmlformats.org/drawingml/2006/main">
          <a:off x="3960440" y="121577"/>
          <a:ext cx="200301" cy="16645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600" dirty="0"/>
            <a:t>（％）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0.95955</cdr:x>
      <cdr:y>0.01514</cdr:y>
    </cdr:from>
    <cdr:to>
      <cdr:x>0.99842</cdr:x>
      <cdr:y>0.03131</cdr:y>
    </cdr:to>
    <cdr:sp macro="" textlink="">
      <cdr:nvSpPr>
        <cdr:cNvPr id="2" name="テキスト ボックス 12"/>
        <cdr:cNvSpPr txBox="1"/>
      </cdr:nvSpPr>
      <cdr:spPr>
        <a:xfrm xmlns:a="http://schemas.openxmlformats.org/drawingml/2006/main">
          <a:off x="5575202" y="127658"/>
          <a:ext cx="225863" cy="13627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600" dirty="0"/>
            <a:t>（％）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0.94156</cdr:x>
      <cdr:y>0.03296</cdr:y>
    </cdr:from>
    <cdr:to>
      <cdr:x>1</cdr:x>
      <cdr:y>0.06731</cdr:y>
    </cdr:to>
    <cdr:sp macro="" textlink="">
      <cdr:nvSpPr>
        <cdr:cNvPr id="2" name="テキスト ボックス 13"/>
        <cdr:cNvSpPr txBox="1"/>
      </cdr:nvSpPr>
      <cdr:spPr>
        <a:xfrm xmlns:a="http://schemas.openxmlformats.org/drawingml/2006/main">
          <a:off x="3186593" y="144016"/>
          <a:ext cx="197783" cy="1500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600" dirty="0"/>
            <a:t>（％）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0.5044</cdr:x>
      <cdr:y>0.0168</cdr:y>
    </cdr:from>
    <cdr:to>
      <cdr:x>0.65966</cdr:x>
      <cdr:y>0.06347</cdr:y>
    </cdr:to>
    <cdr:sp macro="" textlink="">
      <cdr:nvSpPr>
        <cdr:cNvPr id="5" name="正方形/長方形 4"/>
        <cdr:cNvSpPr/>
      </cdr:nvSpPr>
      <cdr:spPr>
        <a:xfrm xmlns:a="http://schemas.openxmlformats.org/drawingml/2006/main">
          <a:off x="2185405" y="71691"/>
          <a:ext cx="672720" cy="1991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lIns="0" tIns="0" rIns="0" bIns="0"/>
        <a:lstStyle xmlns:a="http://schemas.openxmlformats.org/drawingml/2006/main"/>
        <a:p xmlns:a="http://schemas.openxmlformats.org/drawingml/2006/main">
          <a:r>
            <a:rPr lang="ja-JP" altLang="en-US" sz="1000"/>
            <a:t>管理職比率</a:t>
          </a:r>
          <a:endParaRPr lang="ja-JP" sz="1000"/>
        </a:p>
      </cdr:txBody>
    </cdr:sp>
  </cdr:relSizeAnchor>
  <cdr:relSizeAnchor xmlns:cdr="http://schemas.openxmlformats.org/drawingml/2006/chartDrawing">
    <cdr:from>
      <cdr:x>0.90512</cdr:x>
      <cdr:y>0.60151</cdr:y>
    </cdr:from>
    <cdr:to>
      <cdr:x>0.97352</cdr:x>
      <cdr:y>0.68618</cdr:y>
    </cdr:to>
    <cdr:sp macro="" textlink="">
      <cdr:nvSpPr>
        <cdr:cNvPr id="6" name="正方形/長方形 5"/>
        <cdr:cNvSpPr/>
      </cdr:nvSpPr>
      <cdr:spPr>
        <a:xfrm xmlns:a="http://schemas.openxmlformats.org/drawingml/2006/main">
          <a:off x="3910100" y="2598543"/>
          <a:ext cx="295488" cy="3657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000"/>
            <a:t>定着</a:t>
          </a:r>
          <a:endParaRPr lang="en-US" altLang="ja-JP" sz="1000"/>
        </a:p>
        <a:p xmlns:a="http://schemas.openxmlformats.org/drawingml/2006/main">
          <a:r>
            <a:rPr lang="ja-JP" altLang="en-US" sz="1000"/>
            <a:t>比率</a:t>
          </a:r>
          <a:endParaRPr lang="ja-JP" sz="1000"/>
        </a:p>
      </cdr:txBody>
    </cdr:sp>
  </cdr:relSizeAnchor>
  <cdr:relSizeAnchor xmlns:cdr="http://schemas.openxmlformats.org/drawingml/2006/chartDrawing">
    <cdr:from>
      <cdr:x>0.66031</cdr:x>
      <cdr:y>0.09202</cdr:y>
    </cdr:from>
    <cdr:to>
      <cdr:x>0.66692</cdr:x>
      <cdr:y>0.97844</cdr:y>
    </cdr:to>
    <cdr:cxnSp macro="">
      <cdr:nvCxnSpPr>
        <cdr:cNvPr id="4" name="直線コネクタ 3"/>
        <cdr:cNvCxnSpPr/>
      </cdr:nvCxnSpPr>
      <cdr:spPr>
        <a:xfrm xmlns:a="http://schemas.openxmlformats.org/drawingml/2006/main" flipH="1">
          <a:off x="2879966" y="401501"/>
          <a:ext cx="28864" cy="3867727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0.61777</cdr:x>
      <cdr:y>0.90118</cdr:y>
    </cdr:from>
    <cdr:to>
      <cdr:x>0.72926</cdr:x>
      <cdr:y>0.94251</cdr:y>
    </cdr:to>
    <cdr:cxnSp macro="">
      <cdr:nvCxnSpPr>
        <cdr:cNvPr id="3" name="直線矢印コネクタ 2"/>
        <cdr:cNvCxnSpPr/>
      </cdr:nvCxnSpPr>
      <cdr:spPr>
        <a:xfrm xmlns:a="http://schemas.openxmlformats.org/drawingml/2006/main" flipH="1" flipV="1">
          <a:off x="2394058" y="3283177"/>
          <a:ext cx="432048" cy="1505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0.41338</cdr:x>
      <cdr:y>0.64321</cdr:y>
    </cdr:from>
    <cdr:to>
      <cdr:x>0.45054</cdr:x>
      <cdr:y>0.76656</cdr:y>
    </cdr:to>
    <cdr:cxnSp macro="">
      <cdr:nvCxnSpPr>
        <cdr:cNvPr id="8" name="直線矢印コネクタ 7"/>
        <cdr:cNvCxnSpPr/>
      </cdr:nvCxnSpPr>
      <cdr:spPr>
        <a:xfrm xmlns:a="http://schemas.openxmlformats.org/drawingml/2006/main">
          <a:off x="1601970" y="2343347"/>
          <a:ext cx="144016" cy="44941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0.58061</cdr:x>
      <cdr:y>0.78259</cdr:y>
    </cdr:from>
    <cdr:to>
      <cdr:x>0.67352</cdr:x>
      <cdr:y>0.80235</cdr:y>
    </cdr:to>
    <cdr:cxnSp macro="">
      <cdr:nvCxnSpPr>
        <cdr:cNvPr id="10" name="直線矢印コネクタ 9"/>
        <cdr:cNvCxnSpPr/>
      </cdr:nvCxnSpPr>
      <cdr:spPr>
        <a:xfrm xmlns:a="http://schemas.openxmlformats.org/drawingml/2006/main" flipH="1" flipV="1">
          <a:off x="2250042" y="2851129"/>
          <a:ext cx="360040" cy="72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C69ED-7870-4C8E-AD8E-C785F32E85FB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3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C99AB-B0B2-482D-837F-B6AC0B45D4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6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C99AB-B0B2-482D-837F-B6AC0B45D43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88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C99AB-B0B2-482D-837F-B6AC0B45D43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17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C99AB-B0B2-482D-837F-B6AC0B45D43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62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C99AB-B0B2-482D-837F-B6AC0B45D43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83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5E00-9395-4C0B-B190-B57AC8150184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18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898D-6BC7-4933-A917-CE147F68A46C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2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08EBB-12B4-46E4-A5F2-F42C4AC08C91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82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8E2D-FC27-4E12-B482-53716182586F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894480" y="9193088"/>
            <a:ext cx="2987040" cy="511175"/>
          </a:xfrm>
        </p:spPr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648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F26C-76B9-495F-BEC1-1C9310DED23C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20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8CA7-6269-4729-9BF2-F184946625E1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52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DCF72-2A07-4C53-B0CC-DDCCA8696C33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77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C56D8-929A-41FC-884C-A8684E3B32B4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17D6-9439-4F76-B110-0353AD2ABB9A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2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B6B3-CFA9-4A3C-81B1-07D0F70AA791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37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BA43-361D-41B5-931C-A6961DEFD727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55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4E2E-5241-407E-85B1-B52070EA576D}" type="datetime1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2E49E-A36D-42E7-B0DF-339DD57A3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7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chart" Target="../charts/chart15.xml"/><Relationship Id="rId7" Type="http://schemas.openxmlformats.org/officeDocument/2006/relationships/chart" Target="../charts/chart19.xml"/><Relationship Id="rId12" Type="http://schemas.openxmlformats.org/officeDocument/2006/relationships/chart" Target="../charts/chart2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11" Type="http://schemas.openxmlformats.org/officeDocument/2006/relationships/chart" Target="../charts/chart23.xml"/><Relationship Id="rId5" Type="http://schemas.openxmlformats.org/officeDocument/2006/relationships/chart" Target="../charts/chart17.xml"/><Relationship Id="rId10" Type="http://schemas.openxmlformats.org/officeDocument/2006/relationships/chart" Target="../charts/chart22.xml"/><Relationship Id="rId4" Type="http://schemas.openxmlformats.org/officeDocument/2006/relationships/chart" Target="../charts/chart16.xml"/><Relationship Id="rId9" Type="http://schemas.openxmlformats.org/officeDocument/2006/relationships/chart" Target="../charts/chart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0.xml"/><Relationship Id="rId3" Type="http://schemas.openxmlformats.org/officeDocument/2006/relationships/chart" Target="../charts/chart25.xml"/><Relationship Id="rId7" Type="http://schemas.openxmlformats.org/officeDocument/2006/relationships/chart" Target="../charts/chart2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8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92" y="15820"/>
            <a:ext cx="9982608" cy="599683"/>
          </a:xfrm>
          <a:ln w="1270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　女性の活躍推進企業実態調査　課題①「働きやすさ、ＷＬＢ」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8672" y="15820"/>
            <a:ext cx="360040" cy="59968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 smtClean="0"/>
              <a:t>　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096" y="697718"/>
            <a:ext cx="4248472" cy="890348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○ＷＬＢの取組み状況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・有給休暇の取得や相談窓口の設置は約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後が取り組んでいるものの、全体的にＷＬＢ　　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の取組みは進んでいない企業が多い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・従業員規模の大きい企業の方が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WLB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に取り組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んで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いる傾向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必要性は感じ、検討中が１～２割、検討は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まだの企業も１～２割</a:t>
            </a:r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384576" y="677926"/>
            <a:ext cx="8387816" cy="8903482"/>
          </a:xfrm>
          <a:prstGeom prst="rect">
            <a:avLst/>
          </a:prstGeom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○時間外の状況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非管理職は、男女とも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未満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割合が高い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・管理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職は非管理職に比べて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時間外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就業環境の評価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・残業の少なさや、休暇の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に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ついては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、非管理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職の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評価は高い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・女性の働き続けやすさ、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ある人の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活躍など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は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、非管理職の女性の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評価は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低い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9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⇒「制約のある人が活躍できな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い」と思う理由は、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「制約ができる前と同様の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職種・職位に就くのは難しい」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「残業・休日勤務に対応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できない」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698564"/>
              </p:ext>
            </p:extLst>
          </p:nvPr>
        </p:nvGraphicFramePr>
        <p:xfrm>
          <a:off x="7552928" y="3072408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504451"/>
              </p:ext>
            </p:extLst>
          </p:nvPr>
        </p:nvGraphicFramePr>
        <p:xfrm>
          <a:off x="10144392" y="3108664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98298"/>
              </p:ext>
            </p:extLst>
          </p:nvPr>
        </p:nvGraphicFramePr>
        <p:xfrm>
          <a:off x="7552928" y="5232648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308525"/>
              </p:ext>
            </p:extLst>
          </p:nvPr>
        </p:nvGraphicFramePr>
        <p:xfrm>
          <a:off x="10144392" y="5250776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561882"/>
              </p:ext>
            </p:extLst>
          </p:nvPr>
        </p:nvGraphicFramePr>
        <p:xfrm>
          <a:off x="10144392" y="7392888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506649"/>
              </p:ext>
            </p:extLst>
          </p:nvPr>
        </p:nvGraphicFramePr>
        <p:xfrm>
          <a:off x="7696944" y="642401"/>
          <a:ext cx="5075448" cy="2285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058670"/>
              </p:ext>
            </p:extLst>
          </p:nvPr>
        </p:nvGraphicFramePr>
        <p:xfrm>
          <a:off x="54217" y="3000400"/>
          <a:ext cx="4239351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097993"/>
              </p:ext>
            </p:extLst>
          </p:nvPr>
        </p:nvGraphicFramePr>
        <p:xfrm>
          <a:off x="7552928" y="7392888"/>
          <a:ext cx="262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38047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8672" y="15820"/>
            <a:ext cx="360040" cy="59968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 smtClean="0"/>
              <a:t>　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096" y="696144"/>
            <a:ext cx="8407480" cy="886705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○この５年の採用状況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・正社員が増えた企業は約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41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・女性の正社員が増えた企業は約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人未満では正社員が増えた企業は約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・女性の正社員では約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％にとどまり、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採用には従業員規模による差がみられる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○女性活躍推進の上での課題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・「女性を採用したくとも応募が少ない」と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回答する企業は、特に「製造」「運輸・郵便」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「生活関連サービス」等でみられる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353754" y="753156"/>
            <a:ext cx="4068000" cy="6444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○女性の平均勤続年数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・従業員規模に関わらず「５～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年未満」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の割合が高い。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人以上の企業は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年未満」</a:t>
            </a:r>
            <a:r>
              <a:rPr lang="ja-JP" altLang="en-US" sz="1400" b="1" spc="-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年未満」の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割合が高い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・男性の勤続年数を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とすると、女性は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79</a:t>
            </a: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管理職候補層に近い「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年後の在籍率」に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ポイントの男女差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建設、卸小売、宿泊・飲食サービスでは、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女性勤続年数の対男性比率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％未満が３割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近くを占め、定着に課題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非正社員の正社員登用制度の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有無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人未満で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は「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ない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」が約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48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規模が大きいほど「ある」割合が高い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537074"/>
              </p:ext>
            </p:extLst>
          </p:nvPr>
        </p:nvGraphicFramePr>
        <p:xfrm>
          <a:off x="64096" y="2640360"/>
          <a:ext cx="417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610739"/>
              </p:ext>
            </p:extLst>
          </p:nvPr>
        </p:nvGraphicFramePr>
        <p:xfrm>
          <a:off x="64096" y="5520960"/>
          <a:ext cx="417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553949"/>
              </p:ext>
            </p:extLst>
          </p:nvPr>
        </p:nvGraphicFramePr>
        <p:xfrm>
          <a:off x="4389306" y="3504455"/>
          <a:ext cx="4032448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8552349" y="696144"/>
            <a:ext cx="4211352" cy="8867055"/>
          </a:xfrm>
          <a:prstGeom prst="rect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○従業員の結婚、子どもの有無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・非管理職（５年以上）では、結婚、子どもの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有無に男女差がみられない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・管理職（男性）が、結婚、子どもがいる比率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が他よりも高く、管理職（女性）に比べても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高い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456946"/>
              </p:ext>
            </p:extLst>
          </p:nvPr>
        </p:nvGraphicFramePr>
        <p:xfrm>
          <a:off x="8695701" y="2604356"/>
          <a:ext cx="4068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998357"/>
              </p:ext>
            </p:extLst>
          </p:nvPr>
        </p:nvGraphicFramePr>
        <p:xfrm>
          <a:off x="8624025" y="5952728"/>
          <a:ext cx="4068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180951"/>
              </p:ext>
            </p:extLst>
          </p:nvPr>
        </p:nvGraphicFramePr>
        <p:xfrm>
          <a:off x="4525371" y="7032848"/>
          <a:ext cx="3724766" cy="23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2" name="タイトル 1"/>
          <p:cNvSpPr txBox="1">
            <a:spLocks/>
          </p:cNvSpPr>
          <p:nvPr/>
        </p:nvSpPr>
        <p:spPr>
          <a:xfrm>
            <a:off x="18592" y="15820"/>
            <a:ext cx="9982608" cy="599683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　女性の活躍推進企業実態調査　課題②「</a:t>
            </a: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</a:rPr>
              <a:t>採用・</a:t>
            </a:r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定着」</a:t>
            </a:r>
            <a:endParaRPr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7912" y="2496344"/>
            <a:ext cx="87351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正社員全体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0532392" y="5791438"/>
            <a:ext cx="87351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子ども</a:t>
            </a:r>
            <a:r>
              <a:rPr lang="ja-JP" altLang="en-US" sz="800" b="1" dirty="0">
                <a:solidFill>
                  <a:schemeClr val="tx1"/>
                </a:solidFill>
                <a:latin typeface="+mj-ea"/>
                <a:ea typeface="+mj-ea"/>
              </a:rPr>
              <a:t>の有無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4488" y="5465122"/>
            <a:ext cx="87351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女性正社員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505256" y="2404295"/>
            <a:ext cx="87351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婚姻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en-US" sz="800" b="1" dirty="0">
                <a:solidFill>
                  <a:schemeClr val="tx1"/>
                </a:solidFill>
                <a:latin typeface="+mj-ea"/>
                <a:ea typeface="+mj-ea"/>
              </a:rPr>
              <a:t>有無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74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8672" y="15820"/>
            <a:ext cx="360040" cy="59968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 smtClean="0"/>
              <a:t>　</a:t>
            </a:r>
            <a:endParaRPr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45096" y="728393"/>
            <a:ext cx="4248472" cy="8867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○女性活躍を推進するための課題</a:t>
            </a:r>
            <a:endParaRPr kumimoji="1" lang="en-US" altLang="ja-JP" sz="16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登用できる人材育成ができていない」と認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識して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いる企業が最も高く、次いで</a:t>
            </a:r>
            <a:r>
              <a:rPr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「管理職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を目指す意欲を高めることが難しい」、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「女性が担当できる仕事や配置が限られる」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といった回答が上位になっている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○女性活躍への企業意識</a:t>
            </a:r>
            <a:endParaRPr lang="en-US" altLang="ja-JP" sz="16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・営業課題として女性の活躍を「重視し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ている」企業は半数以上。一方、「重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視していない」企業が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384576" y="725503"/>
            <a:ext cx="8387816" cy="8869945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○従業員から見た人材育成や評価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・非管理職（５年未満）の男女とも、「男女の差のない人材育成」に対しては比較的評価が高い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が、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年以上になると、男女とも評価が下がっている</a:t>
            </a:r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管理職育成に対しては、非管理職の女性の評価が特に低い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　一方で、特に女性管理職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の評価は高い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男性の方が女性に比べて評価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変動が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小さい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男性はあまり課題と感じていないこともうかがえる）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055020"/>
              </p:ext>
            </p:extLst>
          </p:nvPr>
        </p:nvGraphicFramePr>
        <p:xfrm>
          <a:off x="7228484" y="1956584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707532"/>
              </p:ext>
            </p:extLst>
          </p:nvPr>
        </p:nvGraphicFramePr>
        <p:xfrm>
          <a:off x="10037504" y="1956584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049964"/>
              </p:ext>
            </p:extLst>
          </p:nvPr>
        </p:nvGraphicFramePr>
        <p:xfrm>
          <a:off x="7228484" y="4548872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974525"/>
              </p:ext>
            </p:extLst>
          </p:nvPr>
        </p:nvGraphicFramePr>
        <p:xfrm>
          <a:off x="10037504" y="4548872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667223"/>
              </p:ext>
            </p:extLst>
          </p:nvPr>
        </p:nvGraphicFramePr>
        <p:xfrm>
          <a:off x="7228484" y="7104856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696877"/>
              </p:ext>
            </p:extLst>
          </p:nvPr>
        </p:nvGraphicFramePr>
        <p:xfrm>
          <a:off x="10037504" y="7104856"/>
          <a:ext cx="270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33261"/>
              </p:ext>
            </p:extLst>
          </p:nvPr>
        </p:nvGraphicFramePr>
        <p:xfrm>
          <a:off x="18672" y="2136304"/>
          <a:ext cx="3948146" cy="466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2368352" y="6672808"/>
            <a:ext cx="1267991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/>
              <a:t>（上位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項目のみ掲載）</a:t>
            </a:r>
            <a:endParaRPr kumimoji="1" lang="ja-JP" altLang="en-US" sz="80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18592" y="15820"/>
            <a:ext cx="9982608" cy="599683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　女性の活躍推進企業実態調査　課題③「</a:t>
            </a: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</a:rPr>
              <a:t>人材育成や評価</a:t>
            </a:r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」</a:t>
            </a:r>
            <a:endParaRPr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29980768"/>
              </p:ext>
            </p:extLst>
          </p:nvPr>
        </p:nvGraphicFramePr>
        <p:xfrm>
          <a:off x="568151" y="7824936"/>
          <a:ext cx="3029933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20" name="グループ化 19"/>
          <p:cNvGrpSpPr/>
          <p:nvPr/>
        </p:nvGrpSpPr>
        <p:grpSpPr>
          <a:xfrm>
            <a:off x="4384576" y="3288432"/>
            <a:ext cx="2592288" cy="6312768"/>
            <a:chOff x="4384576" y="3288432"/>
            <a:chExt cx="2592288" cy="6312768"/>
          </a:xfrm>
        </p:grpSpPr>
        <p:cxnSp>
          <p:nvCxnSpPr>
            <p:cNvPr id="3" name="直線コネクタ 2"/>
            <p:cNvCxnSpPr/>
            <p:nvPr/>
          </p:nvCxnSpPr>
          <p:spPr>
            <a:xfrm>
              <a:off x="4384576" y="3288432"/>
              <a:ext cx="2592288" cy="0"/>
            </a:xfrm>
            <a:prstGeom prst="line">
              <a:avLst/>
            </a:prstGeom>
            <a:ln w="28575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6976864" y="3288432"/>
              <a:ext cx="0" cy="6312768"/>
            </a:xfrm>
            <a:prstGeom prst="line">
              <a:avLst/>
            </a:prstGeom>
            <a:ln w="28575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4096544" y="3332833"/>
            <a:ext cx="2821760" cy="6262615"/>
            <a:chOff x="4096544" y="3332833"/>
            <a:chExt cx="2821760" cy="6262615"/>
          </a:xfrm>
        </p:grpSpPr>
        <p:sp>
          <p:nvSpPr>
            <p:cNvPr id="11" name="正方形/長方形 10"/>
            <p:cNvSpPr/>
            <p:nvPr/>
          </p:nvSpPr>
          <p:spPr>
            <a:xfrm>
              <a:off x="4293568" y="3332833"/>
              <a:ext cx="2624736" cy="626261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096544" y="3343187"/>
              <a:ext cx="288032" cy="624076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3296219635"/>
              </p:ext>
            </p:extLst>
          </p:nvPr>
        </p:nvGraphicFramePr>
        <p:xfrm>
          <a:off x="3741905" y="4512568"/>
          <a:ext cx="310570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3741905" y="3440844"/>
            <a:ext cx="3018935" cy="8556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○キャリア形成の取組み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b="1" dirty="0"/>
              <a:t> </a:t>
            </a:r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・女性管理職の養成や意識啓発に対</a:t>
            </a:r>
            <a:endParaRPr lang="en-US" altLang="ja-JP" sz="1400" b="1" dirty="0" smtClean="0"/>
          </a:p>
          <a:p>
            <a:r>
              <a:rPr lang="ja-JP" altLang="en-US" sz="1400" b="1" dirty="0"/>
              <a:t>　</a:t>
            </a:r>
            <a:r>
              <a:rPr lang="ja-JP" altLang="en-US" sz="1400" b="1" dirty="0" smtClean="0"/>
              <a:t>する取組はほとんど行われていない</a:t>
            </a:r>
            <a:endParaRPr kumimoji="1" lang="ja-JP" altLang="en-US" sz="14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3764657" y="4296544"/>
            <a:ext cx="2564135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女性管理職養成に向けた研修</a:t>
            </a:r>
            <a:r>
              <a:rPr lang="en-US" altLang="ja-JP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764657" y="6804856"/>
            <a:ext cx="2564135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女性管理職の育成に対する意識啓発</a:t>
            </a:r>
            <a:r>
              <a:rPr kumimoji="1"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8" name="グラフ 27"/>
          <p:cNvGraphicFramePr/>
          <p:nvPr>
            <p:extLst>
              <p:ext uri="{D42A27DB-BD31-4B8C-83A1-F6EECF244321}">
                <p14:modId xmlns:p14="http://schemas.microsoft.com/office/powerpoint/2010/main" val="437937819"/>
              </p:ext>
            </p:extLst>
          </p:nvPr>
        </p:nvGraphicFramePr>
        <p:xfrm>
          <a:off x="3826082" y="7040204"/>
          <a:ext cx="310570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13145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152" y="-816024"/>
            <a:ext cx="4248552" cy="599683"/>
          </a:xfrm>
          <a:ln w="12700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</a:t>
            </a:r>
            <a:endParaRPr kumimoji="1"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8672" y="15820"/>
            <a:ext cx="360040" cy="59968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 smtClean="0"/>
              <a:t>　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096" y="734144"/>
            <a:ext cx="8371928" cy="886705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○女性の管理職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・女性の課長職以上の管理職がいるの</a:t>
            </a:r>
            <a:r>
              <a:rPr lang="ja-JP" altLang="en-US" sz="14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4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半数に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とどまり、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一定割合以上いるのは約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男性の管理職に比べて、増えたとする企業の割合が低い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女性の管理職がいない理由として、「経験等のある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対象者が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いない」と</a:t>
            </a:r>
            <a:r>
              <a:rPr lang="ja-JP" altLang="en-US" sz="14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企業が約半数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8590248" y="685386"/>
            <a:ext cx="4211352" cy="8869947"/>
          </a:xfrm>
          <a:prstGeom prst="rect">
            <a:avLst/>
          </a:prstGeom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○女性管理職の意識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・女性管理職の約７割は管理職を目指していな　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かった。就任後９割が「やりがいを感じて</a:t>
            </a:r>
            <a:r>
              <a:rPr lang="ja-JP" altLang="en-US" sz="1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る」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⇒管理職就任後の仕事への満足度は高い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○管理職を目指さない理由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・「向いていない」「能力が足りない」「経験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が不足」の他、「両立支援の難しさ」「スト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レスが増える」といったマイナスのイメージ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を持っている人が多い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163244"/>
              </p:ext>
            </p:extLst>
          </p:nvPr>
        </p:nvGraphicFramePr>
        <p:xfrm>
          <a:off x="8718846" y="3360440"/>
          <a:ext cx="3954155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073472"/>
              </p:ext>
            </p:extLst>
          </p:nvPr>
        </p:nvGraphicFramePr>
        <p:xfrm>
          <a:off x="45096" y="2568352"/>
          <a:ext cx="320174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967998"/>
              </p:ext>
            </p:extLst>
          </p:nvPr>
        </p:nvGraphicFramePr>
        <p:xfrm>
          <a:off x="5032577" y="750132"/>
          <a:ext cx="337281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タイトル 1"/>
          <p:cNvSpPr txBox="1">
            <a:spLocks/>
          </p:cNvSpPr>
          <p:nvPr/>
        </p:nvSpPr>
        <p:spPr>
          <a:xfrm>
            <a:off x="18592" y="15820"/>
            <a:ext cx="10677332" cy="599683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　女性の活躍推進企業実態調査　課題④「</a:t>
            </a: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</a:rPr>
              <a:t>女性の管理職の状況</a:t>
            </a:r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」</a:t>
            </a:r>
            <a:endParaRPr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3972136639"/>
              </p:ext>
            </p:extLst>
          </p:nvPr>
        </p:nvGraphicFramePr>
        <p:xfrm>
          <a:off x="46083" y="5159029"/>
          <a:ext cx="3690421" cy="291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右中かっこ 5"/>
          <p:cNvSpPr/>
          <p:nvPr/>
        </p:nvSpPr>
        <p:spPr>
          <a:xfrm rot="5980829">
            <a:off x="6234267" y="1280957"/>
            <a:ext cx="725320" cy="2534053"/>
          </a:xfrm>
          <a:prstGeom prst="rightBrace">
            <a:avLst>
              <a:gd name="adj1" fmla="val 8333"/>
              <a:gd name="adj2" fmla="val 501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611909255"/>
              </p:ext>
            </p:extLst>
          </p:nvPr>
        </p:nvGraphicFramePr>
        <p:xfrm>
          <a:off x="3764823" y="2790075"/>
          <a:ext cx="4608512" cy="3234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テキスト ボックス 12"/>
          <p:cNvSpPr txBox="1"/>
          <p:nvPr/>
        </p:nvSpPr>
        <p:spPr>
          <a:xfrm>
            <a:off x="8184722" y="2790075"/>
            <a:ext cx="188613" cy="14536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600" dirty="0"/>
              <a:t>（％）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3592488" y="3072408"/>
            <a:ext cx="4686540" cy="432000"/>
          </a:xfrm>
          <a:prstGeom prst="roundRect">
            <a:avLst/>
          </a:prstGeom>
          <a:noFill/>
          <a:ln w="1905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880520" y="6168752"/>
            <a:ext cx="4699054" cy="33911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○従業員の管理職への意識</a:t>
            </a:r>
            <a:endParaRPr kumimoji="1" lang="en-US" altLang="ja-JP" sz="1600" b="1" u="sng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・女性の非管理職の約７割は今の職位のままを希望</a:t>
            </a:r>
            <a:endParaRPr lang="en-US" altLang="ja-JP" sz="1400" b="1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課長以上の管理職への希望は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・男性の非管理職も約４割は今の職位のままを希望</a:t>
            </a:r>
            <a:endParaRPr lang="en-US" altLang="ja-JP" sz="1400" b="1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⇒女性だけが意欲が低いわけではない</a:t>
            </a:r>
            <a:endParaRPr kumimoji="1" lang="ja-JP" altLang="en-US" sz="14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 rot="5400000" flipH="1">
            <a:off x="6108172" y="7242894"/>
            <a:ext cx="45719" cy="471600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 flipH="1">
            <a:off x="3754768" y="6096744"/>
            <a:ext cx="4662256" cy="3504456"/>
            <a:chOff x="4384576" y="3288432"/>
            <a:chExt cx="2592288" cy="6312768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4384576" y="3288432"/>
              <a:ext cx="2592288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6976864" y="3288432"/>
              <a:ext cx="0" cy="6312768"/>
            </a:xfrm>
            <a:prstGeom prst="line">
              <a:avLst/>
            </a:prstGeom>
            <a:ln w="2857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正方形/長方形 24"/>
          <p:cNvSpPr/>
          <p:nvPr/>
        </p:nvSpPr>
        <p:spPr>
          <a:xfrm rot="10800000" flipH="1" flipV="1">
            <a:off x="8514863" y="6189416"/>
            <a:ext cx="101216" cy="337370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297709930"/>
              </p:ext>
            </p:extLst>
          </p:nvPr>
        </p:nvGraphicFramePr>
        <p:xfrm>
          <a:off x="3880520" y="7608912"/>
          <a:ext cx="489654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6" name="角丸四角形 25"/>
          <p:cNvSpPr/>
          <p:nvPr/>
        </p:nvSpPr>
        <p:spPr>
          <a:xfrm>
            <a:off x="5896744" y="8256984"/>
            <a:ext cx="2592000" cy="3240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5753016" y="8941096"/>
            <a:ext cx="2592000" cy="324000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8777064" y="5323971"/>
            <a:ext cx="3672408" cy="666000"/>
          </a:xfrm>
          <a:prstGeom prst="roundRect">
            <a:avLst>
              <a:gd name="adj" fmla="val 20934"/>
            </a:avLst>
          </a:prstGeom>
          <a:noFill/>
          <a:ln w="1905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8777064" y="5052704"/>
            <a:ext cx="3672408" cy="251952"/>
          </a:xfrm>
          <a:prstGeom prst="roundRect">
            <a:avLst>
              <a:gd name="adj" fmla="val 20934"/>
            </a:avLst>
          </a:prstGeom>
          <a:noFill/>
          <a:ln w="1905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中かっこ 29"/>
          <p:cNvSpPr/>
          <p:nvPr/>
        </p:nvSpPr>
        <p:spPr>
          <a:xfrm>
            <a:off x="11873408" y="4008512"/>
            <a:ext cx="288032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12"/>
          <p:cNvSpPr txBox="1"/>
          <p:nvPr/>
        </p:nvSpPr>
        <p:spPr>
          <a:xfrm>
            <a:off x="12161440" y="4080520"/>
            <a:ext cx="188613" cy="86409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eaVert" wrap="square"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700" b="1" dirty="0" smtClean="0"/>
              <a:t>マイナスイメージ</a:t>
            </a:r>
            <a:endParaRPr kumimoji="1" lang="ja-JP" altLang="en-US" sz="700" b="1" dirty="0"/>
          </a:p>
        </p:txBody>
      </p:sp>
      <p:sp>
        <p:nvSpPr>
          <p:cNvPr id="32" name="右中かっこ 31"/>
          <p:cNvSpPr/>
          <p:nvPr/>
        </p:nvSpPr>
        <p:spPr>
          <a:xfrm>
            <a:off x="11297344" y="6177693"/>
            <a:ext cx="288032" cy="4680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12"/>
          <p:cNvSpPr txBox="1"/>
          <p:nvPr/>
        </p:nvSpPr>
        <p:spPr>
          <a:xfrm>
            <a:off x="11612787" y="6096744"/>
            <a:ext cx="188613" cy="63913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eaVert" wrap="square"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700" b="1" dirty="0" smtClean="0"/>
              <a:t>憧れがもてない</a:t>
            </a:r>
            <a:endParaRPr kumimoji="1" lang="ja-JP" altLang="en-US" sz="7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1144216" y="2404295"/>
            <a:ext cx="172819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この</a:t>
            </a:r>
            <a:r>
              <a:rPr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年間の管理職数の変化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754768" y="2712368"/>
            <a:ext cx="214197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800" b="1" dirty="0">
                <a:solidFill>
                  <a:schemeClr val="tx1"/>
                </a:solidFill>
                <a:latin typeface="+mj-ea"/>
                <a:ea typeface="+mj-ea"/>
              </a:rPr>
              <a:t>女性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en-US" sz="800" b="1" dirty="0">
                <a:solidFill>
                  <a:schemeClr val="tx1"/>
                </a:solidFill>
                <a:latin typeface="+mj-ea"/>
                <a:ea typeface="+mj-ea"/>
              </a:rPr>
              <a:t>管理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職が少ないまたはいない理由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449016" y="5016624"/>
            <a:ext cx="172819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役職員の状況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266936" y="7536904"/>
            <a:ext cx="214197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800" b="1" dirty="0">
                <a:solidFill>
                  <a:schemeClr val="tx1"/>
                </a:solidFill>
                <a:latin typeface="+mj-ea"/>
                <a:ea typeface="+mj-ea"/>
              </a:rPr>
              <a:t>非管理</a:t>
            </a:r>
            <a:r>
              <a:rPr lang="ja-JP" altLang="en-US" sz="800" b="1" dirty="0" smtClean="0">
                <a:solidFill>
                  <a:schemeClr val="tx1"/>
                </a:solidFill>
                <a:latin typeface="+mj-ea"/>
                <a:ea typeface="+mj-ea"/>
              </a:rPr>
              <a:t>職の人が今後目指す役職</a:t>
            </a:r>
            <a:r>
              <a:rPr kumimoji="1" lang="en-US" altLang="ja-JP" sz="800" b="1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kumimoji="1" lang="ja-JP" altLang="en-US" sz="8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8047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5096" y="723386"/>
            <a:ext cx="7579840" cy="886705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○女性管理職比率と定着比率（男性比）</a:t>
            </a:r>
            <a:endParaRPr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・業種別にみると、「医療福祉は、女性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管理職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比率・定着比率（男性比）」が高い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・一方、運輸業、郵便業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を除く、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他の産業は、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女性管理職比率・定着比率（男性比）は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おおむね、平均以下となっている。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運輸業、郵便業は定着比率（男性比）は平均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以上であるが、女性管理職比率は低い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○女性の登用や育成への取組</a:t>
            </a:r>
            <a:endParaRPr lang="en-US" altLang="ja-JP" sz="16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・課題と認識しているが、具体的取組や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検討に至っていない企業が多い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女性管理職目標設定や能力開発、配置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基準の見直し等にすでに取組んでいる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企業は１割程度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必要性は感じているが、取組や検討は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まだとする企業が２～３割</a:t>
            </a:r>
            <a:endParaRPr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874868" y="708304"/>
            <a:ext cx="4897524" cy="8869945"/>
          </a:xfrm>
          <a:prstGeom prst="rect">
            <a:avLst/>
          </a:prstGeom>
          <a:ln w="28575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女性管理職が増えるために必要な制度や支援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従業員の男女とも労働時間の長さではなく、仕事の成果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での評価を求めている人が多くなっている。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また、男女問わず長時間労働の是正を求める人が多く、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働き方と配属・評価への期待が大きい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○「管理職になるために役立った」こと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・男女ともに「困難を伴う仕事の経験」「多様な業務の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経験」「失敗の経験」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特に女性管理職にとっては、「上司の支援」「先輩の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指導・助言」「家族の理解・サポート」をあげる割合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が男性より高い</a:t>
            </a:r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355540"/>
              </p:ext>
            </p:extLst>
          </p:nvPr>
        </p:nvGraphicFramePr>
        <p:xfrm>
          <a:off x="7975519" y="1992288"/>
          <a:ext cx="4696222" cy="544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098830"/>
              </p:ext>
            </p:extLst>
          </p:nvPr>
        </p:nvGraphicFramePr>
        <p:xfrm>
          <a:off x="4096544" y="3528694"/>
          <a:ext cx="3384376" cy="404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4353754" y="768152"/>
            <a:ext cx="3127166" cy="151216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○女性の活躍を推進するために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必要な支援策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・保育や介護など、多様な公的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サービスの充実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・女性の再就職の支援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（即戦力を求め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ている）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・財政的な支援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・好事例の提示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（女性活躍推進のヒント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0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ニーズ）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・人材育成研修の場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などを期待している企業が多い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28792" y="7176864"/>
            <a:ext cx="1224136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/>
              <a:t>（上位</a:t>
            </a:r>
            <a:r>
              <a:rPr kumimoji="1" lang="en-US" altLang="ja-JP" sz="700" dirty="0" smtClean="0"/>
              <a:t>10</a:t>
            </a:r>
            <a:r>
              <a:rPr kumimoji="1" lang="ja-JP" altLang="en-US" sz="700" dirty="0" smtClean="0"/>
              <a:t>項目のみ掲載）</a:t>
            </a:r>
            <a:endParaRPr kumimoji="1" lang="ja-JP" altLang="en-US" sz="7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1451718" y="6037862"/>
            <a:ext cx="864096" cy="418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800" dirty="0" smtClean="0"/>
              <a:t>（上位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項目のみ掲載）</a:t>
            </a:r>
            <a:endParaRPr kumimoji="1" lang="ja-JP" altLang="en-US" sz="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78712" y="3558462"/>
            <a:ext cx="1485584" cy="4680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" dirty="0"/>
              <a:t>右</a:t>
            </a:r>
            <a:r>
              <a:rPr kumimoji="1" lang="ja-JP" altLang="en-US" sz="600" dirty="0" smtClean="0"/>
              <a:t>記点線は全国平均</a:t>
            </a:r>
            <a:endParaRPr kumimoji="1" lang="en-US" altLang="ja-JP" sz="600" dirty="0" smtClean="0"/>
          </a:p>
          <a:p>
            <a:r>
              <a:rPr kumimoji="1" lang="ja-JP" altLang="en-US" sz="600" dirty="0" smtClean="0"/>
              <a:t>全国の女性管理職比率は</a:t>
            </a:r>
            <a:r>
              <a:rPr kumimoji="1" lang="en-US" altLang="ja-JP" sz="600" dirty="0" smtClean="0"/>
              <a:t>100</a:t>
            </a:r>
            <a:r>
              <a:rPr kumimoji="1" lang="ja-JP" altLang="en-US" sz="600" dirty="0" smtClean="0"/>
              <a:t>人以上、全産業のデータ</a:t>
            </a:r>
            <a:endParaRPr kumimoji="1" lang="ja-JP" altLang="en-US" sz="600" dirty="0"/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18672" y="15820"/>
            <a:ext cx="360040" cy="599683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 smtClean="0"/>
              <a:t>　</a:t>
            </a:r>
            <a:endParaRPr lang="ja-JP" altLang="en-US" sz="4000" dirty="0"/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18592" y="15820"/>
            <a:ext cx="10677332" cy="599683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　　女性の活躍推進企業実態調査　課題⑤「</a:t>
            </a:r>
            <a:r>
              <a:rPr lang="ja-JP" altLang="en-US" sz="2800" dirty="0">
                <a:solidFill>
                  <a:schemeClr val="tx2">
                    <a:lumMod val="75000"/>
                  </a:schemeClr>
                </a:solidFill>
              </a:rPr>
              <a:t>女性の管理職</a:t>
            </a:r>
            <a:r>
              <a:rPr lang="ja-JP" altLang="en-US" sz="2800" dirty="0" smtClean="0">
                <a:solidFill>
                  <a:schemeClr val="tx2">
                    <a:lumMod val="75000"/>
                  </a:schemeClr>
                </a:solidFill>
              </a:rPr>
              <a:t>の推進」</a:t>
            </a:r>
            <a:endParaRPr lang="ja-JP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503722"/>
              </p:ext>
            </p:extLst>
          </p:nvPr>
        </p:nvGraphicFramePr>
        <p:xfrm>
          <a:off x="259056" y="2803943"/>
          <a:ext cx="3875312" cy="3643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4" name="直線コネクタ 13"/>
          <p:cNvCxnSpPr/>
          <p:nvPr/>
        </p:nvCxnSpPr>
        <p:spPr>
          <a:xfrm rot="5400000">
            <a:off x="2196712" y="4040142"/>
            <a:ext cx="0" cy="3636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6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501</Words>
  <Application>Microsoft Office PowerPoint</Application>
  <PresentationFormat>A3 297x420 mm</PresentationFormat>
  <Paragraphs>517</Paragraphs>
  <Slides>5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　　女性の活躍推進企業実態調査　課題①「働きやすさ、ＷＬＢ」</vt:lpstr>
      <vt:lpstr>PowerPoint プレゼンテーション</vt:lpstr>
      <vt:lpstr>PowerPoint プレゼンテーション</vt:lpstr>
      <vt:lpstr>　</vt:lpstr>
      <vt:lpstr>PowerPoint プレゼンテーション</vt:lpstr>
    </vt:vector>
  </TitlesOfParts>
  <Company>MURC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Yamada Michiko(山田 美智子)</dc:creator>
  <cp:lastModifiedBy>広島県</cp:lastModifiedBy>
  <cp:revision>125</cp:revision>
  <cp:lastPrinted>2016-12-07T06:37:36Z</cp:lastPrinted>
  <dcterms:created xsi:type="dcterms:W3CDTF">2016-10-14T01:29:52Z</dcterms:created>
  <dcterms:modified xsi:type="dcterms:W3CDTF">2016-12-15T02:51:23Z</dcterms:modified>
</cp:coreProperties>
</file>