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8" r:id="rId2"/>
    <p:sldMasterId id="2147483690" r:id="rId3"/>
    <p:sldMasterId id="2147483702" r:id="rId4"/>
  </p:sldMasterIdLst>
  <p:notesMasterIdLst>
    <p:notesMasterId r:id="rId54"/>
  </p:notesMasterIdLst>
  <p:handoutMasterIdLst>
    <p:handoutMasterId r:id="rId55"/>
  </p:handoutMasterIdLst>
  <p:sldIdLst>
    <p:sldId id="323" r:id="rId5"/>
    <p:sldId id="395" r:id="rId6"/>
    <p:sldId id="396" r:id="rId7"/>
    <p:sldId id="397" r:id="rId8"/>
    <p:sldId id="384" r:id="rId9"/>
    <p:sldId id="385" r:id="rId10"/>
    <p:sldId id="386" r:id="rId11"/>
    <p:sldId id="387" r:id="rId12"/>
    <p:sldId id="382" r:id="rId13"/>
    <p:sldId id="388" r:id="rId14"/>
    <p:sldId id="390" r:id="rId15"/>
    <p:sldId id="401" r:id="rId16"/>
    <p:sldId id="398" r:id="rId17"/>
    <p:sldId id="392" r:id="rId18"/>
    <p:sldId id="372" r:id="rId19"/>
    <p:sldId id="371" r:id="rId20"/>
    <p:sldId id="374" r:id="rId21"/>
    <p:sldId id="364" r:id="rId22"/>
    <p:sldId id="369" r:id="rId23"/>
    <p:sldId id="379" r:id="rId24"/>
    <p:sldId id="368" r:id="rId25"/>
    <p:sldId id="404" r:id="rId26"/>
    <p:sldId id="362" r:id="rId27"/>
    <p:sldId id="380" r:id="rId28"/>
    <p:sldId id="403" r:id="rId29"/>
    <p:sldId id="363" r:id="rId30"/>
    <p:sldId id="405" r:id="rId31"/>
    <p:sldId id="423" r:id="rId32"/>
    <p:sldId id="424" r:id="rId33"/>
    <p:sldId id="425" r:id="rId34"/>
    <p:sldId id="406" r:id="rId35"/>
    <p:sldId id="393" r:id="rId36"/>
    <p:sldId id="278" r:id="rId37"/>
    <p:sldId id="296" r:id="rId38"/>
    <p:sldId id="322" r:id="rId39"/>
    <p:sldId id="334" r:id="rId40"/>
    <p:sldId id="358" r:id="rId41"/>
    <p:sldId id="381" r:id="rId42"/>
    <p:sldId id="420" r:id="rId43"/>
    <p:sldId id="407" r:id="rId44"/>
    <p:sldId id="408" r:id="rId45"/>
    <p:sldId id="409" r:id="rId46"/>
    <p:sldId id="421" r:id="rId47"/>
    <p:sldId id="410" r:id="rId48"/>
    <p:sldId id="411" r:id="rId49"/>
    <p:sldId id="412" r:id="rId50"/>
    <p:sldId id="422" r:id="rId51"/>
    <p:sldId id="413" r:id="rId52"/>
    <p:sldId id="419" r:id="rId53"/>
  </p:sldIdLst>
  <p:sldSz cx="9144000" cy="6858000" type="screen4x3"/>
  <p:notesSz cx="6797675" cy="99266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2025F4"/>
    <a:srgbClr val="66FF33"/>
    <a:srgbClr val="FFFF66"/>
    <a:srgbClr val="FFFFCC"/>
    <a:srgbClr val="99FF33"/>
    <a:srgbClr val="FF99CC"/>
    <a:srgbClr val="292929"/>
    <a:srgbClr val="FF00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8350" autoAdjust="0"/>
    <p:restoredTop sz="55959" autoAdjust="0"/>
  </p:normalViewPr>
  <p:slideViewPr>
    <p:cSldViewPr>
      <p:cViewPr>
        <p:scale>
          <a:sx n="66" d="100"/>
          <a:sy n="66" d="100"/>
        </p:scale>
        <p:origin x="-1974" y="6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48" y="646"/>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109FA1-909E-4725-A408-F6E86079DF7C}" type="doc">
      <dgm:prSet loTypeId="urn:microsoft.com/office/officeart/2005/8/layout/venn1" loCatId="relationship" qsTypeId="urn:microsoft.com/office/officeart/2005/8/quickstyle/simple1" qsCatId="simple" csTypeId="urn:microsoft.com/office/officeart/2005/8/colors/accent0_2" csCatId="mainScheme" phldr="1"/>
      <dgm:spPr/>
    </dgm:pt>
    <dgm:pt modelId="{D9EC707C-30BF-43CB-9C04-935CBFD19798}">
      <dgm:prSet phldrT="[テキスト]" custT="1"/>
      <dgm:spPr/>
      <dgm:t>
        <a:bodyPr/>
        <a:lstStyle/>
        <a:p>
          <a:r>
            <a:rPr kumimoji="1" lang="ja-JP" altLang="en-US" sz="4000" dirty="0" smtClean="0"/>
            <a:t>家庭</a:t>
          </a:r>
          <a:endParaRPr kumimoji="1" lang="en-US" altLang="ja-JP" sz="4000" dirty="0" smtClean="0"/>
        </a:p>
        <a:p>
          <a:r>
            <a:rPr kumimoji="1" lang="ja-JP" altLang="en-US" sz="4000" dirty="0" smtClean="0">
              <a:solidFill>
                <a:srgbClr val="002060"/>
              </a:solidFill>
            </a:rPr>
            <a:t>教育</a:t>
          </a:r>
          <a:endParaRPr kumimoji="1" lang="ja-JP" altLang="en-US" sz="4000" dirty="0">
            <a:solidFill>
              <a:srgbClr val="002060"/>
            </a:solidFill>
          </a:endParaRPr>
        </a:p>
      </dgm:t>
    </dgm:pt>
    <dgm:pt modelId="{76349AF9-9A6D-40F9-9BBE-EA504C4A4435}" type="parTrans" cxnId="{5F01E3AF-3C25-4DE8-AD8B-70BC18647B69}">
      <dgm:prSet/>
      <dgm:spPr/>
      <dgm:t>
        <a:bodyPr/>
        <a:lstStyle/>
        <a:p>
          <a:endParaRPr kumimoji="1" lang="ja-JP" altLang="en-US"/>
        </a:p>
      </dgm:t>
    </dgm:pt>
    <dgm:pt modelId="{194F5906-7CFC-4FA9-8888-EB12062718D4}" type="sibTrans" cxnId="{5F01E3AF-3C25-4DE8-AD8B-70BC18647B69}">
      <dgm:prSet/>
      <dgm:spPr/>
      <dgm:t>
        <a:bodyPr/>
        <a:lstStyle/>
        <a:p>
          <a:endParaRPr kumimoji="1" lang="ja-JP" altLang="en-US"/>
        </a:p>
      </dgm:t>
    </dgm:pt>
    <dgm:pt modelId="{5A286359-BA9C-4BE5-AF40-1D26F97B7C25}">
      <dgm:prSet phldrT="[テキスト]" custT="1"/>
      <dgm:spPr/>
      <dgm:t>
        <a:bodyPr/>
        <a:lstStyle/>
        <a:p>
          <a:r>
            <a:rPr kumimoji="1" lang="ja-JP" altLang="en-US" sz="3600" dirty="0" smtClean="0"/>
            <a:t>社会</a:t>
          </a:r>
          <a:endParaRPr kumimoji="1" lang="en-US" altLang="ja-JP" sz="3600" dirty="0" smtClean="0"/>
        </a:p>
        <a:p>
          <a:r>
            <a:rPr kumimoji="1" lang="ja-JP" altLang="en-US" sz="3600" dirty="0" smtClean="0">
              <a:solidFill>
                <a:srgbClr val="002060"/>
              </a:solidFill>
            </a:rPr>
            <a:t>教育</a:t>
          </a:r>
          <a:endParaRPr kumimoji="1" lang="ja-JP" altLang="en-US" sz="3600" dirty="0">
            <a:solidFill>
              <a:srgbClr val="002060"/>
            </a:solidFill>
          </a:endParaRPr>
        </a:p>
      </dgm:t>
    </dgm:pt>
    <dgm:pt modelId="{D94681E3-08FE-464D-80CE-FDAFD62D1DAA}" type="parTrans" cxnId="{9D1CADFC-F838-4AF6-9F65-F70550F91C68}">
      <dgm:prSet/>
      <dgm:spPr/>
      <dgm:t>
        <a:bodyPr/>
        <a:lstStyle/>
        <a:p>
          <a:endParaRPr kumimoji="1" lang="ja-JP" altLang="en-US"/>
        </a:p>
      </dgm:t>
    </dgm:pt>
    <dgm:pt modelId="{F79EECD7-0CAE-4343-B7FB-BBDC011B8BAE}" type="sibTrans" cxnId="{9D1CADFC-F838-4AF6-9F65-F70550F91C68}">
      <dgm:prSet/>
      <dgm:spPr/>
      <dgm:t>
        <a:bodyPr/>
        <a:lstStyle/>
        <a:p>
          <a:endParaRPr kumimoji="1" lang="ja-JP" altLang="en-US"/>
        </a:p>
      </dgm:t>
    </dgm:pt>
    <dgm:pt modelId="{5F1FF1A5-2D16-4175-8AFA-583E87FA92E7}">
      <dgm:prSet phldrT="[テキスト]" custT="1"/>
      <dgm:spPr/>
      <dgm:t>
        <a:bodyPr/>
        <a:lstStyle/>
        <a:p>
          <a:r>
            <a:rPr kumimoji="1" lang="ja-JP" altLang="en-US" sz="3600" dirty="0" smtClean="0"/>
            <a:t>学校</a:t>
          </a:r>
          <a:endParaRPr kumimoji="1" lang="en-US" altLang="ja-JP" sz="3600" dirty="0" smtClean="0"/>
        </a:p>
        <a:p>
          <a:r>
            <a:rPr kumimoji="1" lang="ja-JP" altLang="en-US" sz="3600" dirty="0" smtClean="0">
              <a:solidFill>
                <a:srgbClr val="002060"/>
              </a:solidFill>
            </a:rPr>
            <a:t>教育</a:t>
          </a:r>
          <a:endParaRPr kumimoji="1" lang="ja-JP" altLang="en-US" sz="3600" dirty="0">
            <a:solidFill>
              <a:srgbClr val="002060"/>
            </a:solidFill>
          </a:endParaRPr>
        </a:p>
      </dgm:t>
    </dgm:pt>
    <dgm:pt modelId="{B2542D27-DD08-4787-B749-D3301DB5E76C}" type="parTrans" cxnId="{EE5D25EA-852F-4A84-BB05-BE97D78F5E63}">
      <dgm:prSet/>
      <dgm:spPr/>
      <dgm:t>
        <a:bodyPr/>
        <a:lstStyle/>
        <a:p>
          <a:endParaRPr kumimoji="1" lang="ja-JP" altLang="en-US"/>
        </a:p>
      </dgm:t>
    </dgm:pt>
    <dgm:pt modelId="{0C56F574-D9B1-4D48-A11D-7DB1332CCED9}" type="sibTrans" cxnId="{EE5D25EA-852F-4A84-BB05-BE97D78F5E63}">
      <dgm:prSet/>
      <dgm:spPr/>
      <dgm:t>
        <a:bodyPr/>
        <a:lstStyle/>
        <a:p>
          <a:endParaRPr kumimoji="1" lang="ja-JP" altLang="en-US"/>
        </a:p>
      </dgm:t>
    </dgm:pt>
    <dgm:pt modelId="{F8637009-CFF0-476A-92F3-548D9A77A7CE}" type="pres">
      <dgm:prSet presAssocID="{88109FA1-909E-4725-A408-F6E86079DF7C}" presName="compositeShape" presStyleCnt="0">
        <dgm:presLayoutVars>
          <dgm:chMax val="7"/>
          <dgm:dir/>
          <dgm:resizeHandles val="exact"/>
        </dgm:presLayoutVars>
      </dgm:prSet>
      <dgm:spPr/>
    </dgm:pt>
    <dgm:pt modelId="{A521DAA8-38E0-4225-83D7-5483D32FDD6D}" type="pres">
      <dgm:prSet presAssocID="{D9EC707C-30BF-43CB-9C04-935CBFD19798}" presName="circ1" presStyleLbl="vennNode1" presStyleIdx="0" presStyleCnt="3" custLinFactNeighborX="1769" custLinFactNeighborY="5930"/>
      <dgm:spPr/>
      <dgm:t>
        <a:bodyPr/>
        <a:lstStyle/>
        <a:p>
          <a:endParaRPr kumimoji="1" lang="ja-JP" altLang="en-US"/>
        </a:p>
      </dgm:t>
    </dgm:pt>
    <dgm:pt modelId="{3AA91566-03C2-484D-BBB7-47DC23C62404}" type="pres">
      <dgm:prSet presAssocID="{D9EC707C-30BF-43CB-9C04-935CBFD19798}" presName="circ1Tx" presStyleLbl="revTx" presStyleIdx="0" presStyleCnt="0">
        <dgm:presLayoutVars>
          <dgm:chMax val="0"/>
          <dgm:chPref val="0"/>
          <dgm:bulletEnabled val="1"/>
        </dgm:presLayoutVars>
      </dgm:prSet>
      <dgm:spPr/>
      <dgm:t>
        <a:bodyPr/>
        <a:lstStyle/>
        <a:p>
          <a:endParaRPr kumimoji="1" lang="ja-JP" altLang="en-US"/>
        </a:p>
      </dgm:t>
    </dgm:pt>
    <dgm:pt modelId="{1D8D7263-E819-45FA-A823-DAC2A11FCE22}" type="pres">
      <dgm:prSet presAssocID="{5A286359-BA9C-4BE5-AF40-1D26F97B7C25}" presName="circ2" presStyleLbl="vennNode1" presStyleIdx="1" presStyleCnt="3"/>
      <dgm:spPr/>
      <dgm:t>
        <a:bodyPr/>
        <a:lstStyle/>
        <a:p>
          <a:endParaRPr kumimoji="1" lang="ja-JP" altLang="en-US"/>
        </a:p>
      </dgm:t>
    </dgm:pt>
    <dgm:pt modelId="{76A3667F-64AB-4885-87C2-AAD07945ED66}" type="pres">
      <dgm:prSet presAssocID="{5A286359-BA9C-4BE5-AF40-1D26F97B7C25}" presName="circ2Tx" presStyleLbl="revTx" presStyleIdx="0" presStyleCnt="0">
        <dgm:presLayoutVars>
          <dgm:chMax val="0"/>
          <dgm:chPref val="0"/>
          <dgm:bulletEnabled val="1"/>
        </dgm:presLayoutVars>
      </dgm:prSet>
      <dgm:spPr/>
      <dgm:t>
        <a:bodyPr/>
        <a:lstStyle/>
        <a:p>
          <a:endParaRPr kumimoji="1" lang="ja-JP" altLang="en-US"/>
        </a:p>
      </dgm:t>
    </dgm:pt>
    <dgm:pt modelId="{487FDB15-921B-4249-9F4F-0F07BDB78E9E}" type="pres">
      <dgm:prSet presAssocID="{5F1FF1A5-2D16-4175-8AFA-583E87FA92E7}" presName="circ3" presStyleLbl="vennNode1" presStyleIdx="2" presStyleCnt="3" custLinFactNeighborX="720" custLinFactNeighborY="5210"/>
      <dgm:spPr/>
      <dgm:t>
        <a:bodyPr/>
        <a:lstStyle/>
        <a:p>
          <a:endParaRPr kumimoji="1" lang="ja-JP" altLang="en-US"/>
        </a:p>
      </dgm:t>
    </dgm:pt>
    <dgm:pt modelId="{5D72DAE5-2FBB-4465-8820-7211E18DA7FB}" type="pres">
      <dgm:prSet presAssocID="{5F1FF1A5-2D16-4175-8AFA-583E87FA92E7}" presName="circ3Tx" presStyleLbl="revTx" presStyleIdx="0" presStyleCnt="0">
        <dgm:presLayoutVars>
          <dgm:chMax val="0"/>
          <dgm:chPref val="0"/>
          <dgm:bulletEnabled val="1"/>
        </dgm:presLayoutVars>
      </dgm:prSet>
      <dgm:spPr/>
      <dgm:t>
        <a:bodyPr/>
        <a:lstStyle/>
        <a:p>
          <a:endParaRPr kumimoji="1" lang="ja-JP" altLang="en-US"/>
        </a:p>
      </dgm:t>
    </dgm:pt>
  </dgm:ptLst>
  <dgm:cxnLst>
    <dgm:cxn modelId="{EE5D25EA-852F-4A84-BB05-BE97D78F5E63}" srcId="{88109FA1-909E-4725-A408-F6E86079DF7C}" destId="{5F1FF1A5-2D16-4175-8AFA-583E87FA92E7}" srcOrd="2" destOrd="0" parTransId="{B2542D27-DD08-4787-B749-D3301DB5E76C}" sibTransId="{0C56F574-D9B1-4D48-A11D-7DB1332CCED9}"/>
    <dgm:cxn modelId="{9D1CADFC-F838-4AF6-9F65-F70550F91C68}" srcId="{88109FA1-909E-4725-A408-F6E86079DF7C}" destId="{5A286359-BA9C-4BE5-AF40-1D26F97B7C25}" srcOrd="1" destOrd="0" parTransId="{D94681E3-08FE-464D-80CE-FDAFD62D1DAA}" sibTransId="{F79EECD7-0CAE-4343-B7FB-BBDC011B8BAE}"/>
    <dgm:cxn modelId="{5F01E3AF-3C25-4DE8-AD8B-70BC18647B69}" srcId="{88109FA1-909E-4725-A408-F6E86079DF7C}" destId="{D9EC707C-30BF-43CB-9C04-935CBFD19798}" srcOrd="0" destOrd="0" parTransId="{76349AF9-9A6D-40F9-9BBE-EA504C4A4435}" sibTransId="{194F5906-7CFC-4FA9-8888-EB12062718D4}"/>
    <dgm:cxn modelId="{5ED9C8E6-05C7-4A0D-9280-D19D58CE2C4D}" type="presOf" srcId="{5A286359-BA9C-4BE5-AF40-1D26F97B7C25}" destId="{1D8D7263-E819-45FA-A823-DAC2A11FCE22}" srcOrd="0" destOrd="0" presId="urn:microsoft.com/office/officeart/2005/8/layout/venn1"/>
    <dgm:cxn modelId="{876BB664-CB78-42E4-A3ED-023297C30EA7}" type="presOf" srcId="{D9EC707C-30BF-43CB-9C04-935CBFD19798}" destId="{3AA91566-03C2-484D-BBB7-47DC23C62404}" srcOrd="1" destOrd="0" presId="urn:microsoft.com/office/officeart/2005/8/layout/venn1"/>
    <dgm:cxn modelId="{9E7E57AA-12A3-4847-B5F4-231F85AEB306}" type="presOf" srcId="{5F1FF1A5-2D16-4175-8AFA-583E87FA92E7}" destId="{487FDB15-921B-4249-9F4F-0F07BDB78E9E}" srcOrd="0" destOrd="0" presId="urn:microsoft.com/office/officeart/2005/8/layout/venn1"/>
    <dgm:cxn modelId="{9DA85099-B0CF-49EA-AE80-F7F83F455E3A}" type="presOf" srcId="{5A286359-BA9C-4BE5-AF40-1D26F97B7C25}" destId="{76A3667F-64AB-4885-87C2-AAD07945ED66}" srcOrd="1" destOrd="0" presId="urn:microsoft.com/office/officeart/2005/8/layout/venn1"/>
    <dgm:cxn modelId="{C1234C11-BB41-4AD5-96DB-C603364219B4}" type="presOf" srcId="{5F1FF1A5-2D16-4175-8AFA-583E87FA92E7}" destId="{5D72DAE5-2FBB-4465-8820-7211E18DA7FB}" srcOrd="1" destOrd="0" presId="urn:microsoft.com/office/officeart/2005/8/layout/venn1"/>
    <dgm:cxn modelId="{DBE5BB89-8A6F-487C-827E-1E913DEC881F}" type="presOf" srcId="{88109FA1-909E-4725-A408-F6E86079DF7C}" destId="{F8637009-CFF0-476A-92F3-548D9A77A7CE}" srcOrd="0" destOrd="0" presId="urn:microsoft.com/office/officeart/2005/8/layout/venn1"/>
    <dgm:cxn modelId="{23CF7A9D-B22D-49A8-AB1E-9BBDCD907805}" type="presOf" srcId="{D9EC707C-30BF-43CB-9C04-935CBFD19798}" destId="{A521DAA8-38E0-4225-83D7-5483D32FDD6D}" srcOrd="0" destOrd="0" presId="urn:microsoft.com/office/officeart/2005/8/layout/venn1"/>
    <dgm:cxn modelId="{2CCDE3C9-07DC-4202-9454-B19B7A9809A8}" type="presParOf" srcId="{F8637009-CFF0-476A-92F3-548D9A77A7CE}" destId="{A521DAA8-38E0-4225-83D7-5483D32FDD6D}" srcOrd="0" destOrd="0" presId="urn:microsoft.com/office/officeart/2005/8/layout/venn1"/>
    <dgm:cxn modelId="{26B9BA50-3F69-48F5-8B1E-2DEC54FF41D3}" type="presParOf" srcId="{F8637009-CFF0-476A-92F3-548D9A77A7CE}" destId="{3AA91566-03C2-484D-BBB7-47DC23C62404}" srcOrd="1" destOrd="0" presId="urn:microsoft.com/office/officeart/2005/8/layout/venn1"/>
    <dgm:cxn modelId="{D5B37949-7A57-46FD-ADDB-30DEA3D17EC2}" type="presParOf" srcId="{F8637009-CFF0-476A-92F3-548D9A77A7CE}" destId="{1D8D7263-E819-45FA-A823-DAC2A11FCE22}" srcOrd="2" destOrd="0" presId="urn:microsoft.com/office/officeart/2005/8/layout/venn1"/>
    <dgm:cxn modelId="{F78F7B09-A924-487B-AE0A-79760A85B634}" type="presParOf" srcId="{F8637009-CFF0-476A-92F3-548D9A77A7CE}" destId="{76A3667F-64AB-4885-87C2-AAD07945ED66}" srcOrd="3" destOrd="0" presId="urn:microsoft.com/office/officeart/2005/8/layout/venn1"/>
    <dgm:cxn modelId="{C5A9BF65-8514-4758-BC75-A9BEB199A94C}" type="presParOf" srcId="{F8637009-CFF0-476A-92F3-548D9A77A7CE}" destId="{487FDB15-921B-4249-9F4F-0F07BDB78E9E}" srcOrd="4" destOrd="0" presId="urn:microsoft.com/office/officeart/2005/8/layout/venn1"/>
    <dgm:cxn modelId="{4E3AAD6C-2F21-4602-A5FC-7BE8CFABAB08}" type="presParOf" srcId="{F8637009-CFF0-476A-92F3-548D9A77A7CE}" destId="{5D72DAE5-2FBB-4465-8820-7211E18DA7F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109FA1-909E-4725-A408-F6E86079DF7C}" type="doc">
      <dgm:prSet loTypeId="urn:microsoft.com/office/officeart/2005/8/layout/venn1" loCatId="relationship" qsTypeId="urn:microsoft.com/office/officeart/2005/8/quickstyle/3d3" qsCatId="3D" csTypeId="urn:microsoft.com/office/officeart/2005/8/colors/colorful5" csCatId="colorful" phldr="1"/>
      <dgm:spPr/>
    </dgm:pt>
    <dgm:pt modelId="{D9EC707C-30BF-43CB-9C04-935CBFD19798}">
      <dgm:prSet phldrT="[テキスト]" custT="1"/>
      <dgm:spPr/>
      <dgm:t>
        <a:bodyPr/>
        <a:lstStyle/>
        <a:p>
          <a:r>
            <a:rPr kumimoji="1" lang="ja-JP" altLang="en-US" sz="4000" dirty="0" smtClean="0"/>
            <a:t>家庭教育</a:t>
          </a:r>
          <a:endParaRPr kumimoji="1" lang="en-US" altLang="ja-JP" sz="4000" dirty="0" smtClean="0"/>
        </a:p>
        <a:p>
          <a:r>
            <a:rPr kumimoji="1" lang="ja-JP" altLang="en-US" sz="3200" dirty="0" smtClean="0"/>
            <a:t>（第１０条）</a:t>
          </a:r>
          <a:endParaRPr kumimoji="1" lang="en-US" altLang="ja-JP" sz="3200" dirty="0" smtClean="0"/>
        </a:p>
        <a:p>
          <a:endParaRPr kumimoji="1" lang="ja-JP" altLang="en-US" sz="4000" dirty="0"/>
        </a:p>
      </dgm:t>
    </dgm:pt>
    <dgm:pt modelId="{76349AF9-9A6D-40F9-9BBE-EA504C4A4435}" type="parTrans" cxnId="{5F01E3AF-3C25-4DE8-AD8B-70BC18647B69}">
      <dgm:prSet/>
      <dgm:spPr/>
      <dgm:t>
        <a:bodyPr/>
        <a:lstStyle/>
        <a:p>
          <a:endParaRPr kumimoji="1" lang="ja-JP" altLang="en-US"/>
        </a:p>
      </dgm:t>
    </dgm:pt>
    <dgm:pt modelId="{194F5906-7CFC-4FA9-8888-EB12062718D4}" type="sibTrans" cxnId="{5F01E3AF-3C25-4DE8-AD8B-70BC18647B69}">
      <dgm:prSet/>
      <dgm:spPr/>
      <dgm:t>
        <a:bodyPr/>
        <a:lstStyle/>
        <a:p>
          <a:endParaRPr kumimoji="1" lang="ja-JP" altLang="en-US"/>
        </a:p>
      </dgm:t>
    </dgm:pt>
    <dgm:pt modelId="{5A286359-BA9C-4BE5-AF40-1D26F97B7C25}">
      <dgm:prSet phldrT="[テキスト]" custT="1"/>
      <dgm:spPr/>
      <dgm:t>
        <a:bodyPr/>
        <a:lstStyle/>
        <a:p>
          <a:r>
            <a:rPr kumimoji="1" lang="ja-JP" altLang="en-US" sz="4000" dirty="0" smtClean="0"/>
            <a:t>社会教育</a:t>
          </a:r>
          <a:endParaRPr kumimoji="1" lang="en-US" altLang="ja-JP" sz="4000" dirty="0" smtClean="0"/>
        </a:p>
        <a:p>
          <a:r>
            <a:rPr kumimoji="1" lang="ja-JP" altLang="en-US" sz="3200" dirty="0" smtClean="0"/>
            <a:t>（第１２条）</a:t>
          </a:r>
          <a:endParaRPr kumimoji="1" lang="ja-JP" altLang="en-US" sz="3200" dirty="0"/>
        </a:p>
      </dgm:t>
    </dgm:pt>
    <dgm:pt modelId="{D94681E3-08FE-464D-80CE-FDAFD62D1DAA}" type="parTrans" cxnId="{9D1CADFC-F838-4AF6-9F65-F70550F91C68}">
      <dgm:prSet/>
      <dgm:spPr/>
      <dgm:t>
        <a:bodyPr/>
        <a:lstStyle/>
        <a:p>
          <a:endParaRPr kumimoji="1" lang="ja-JP" altLang="en-US"/>
        </a:p>
      </dgm:t>
    </dgm:pt>
    <dgm:pt modelId="{F79EECD7-0CAE-4343-B7FB-BBDC011B8BAE}" type="sibTrans" cxnId="{9D1CADFC-F838-4AF6-9F65-F70550F91C68}">
      <dgm:prSet/>
      <dgm:spPr/>
      <dgm:t>
        <a:bodyPr/>
        <a:lstStyle/>
        <a:p>
          <a:endParaRPr kumimoji="1" lang="ja-JP" altLang="en-US"/>
        </a:p>
      </dgm:t>
    </dgm:pt>
    <dgm:pt modelId="{5F1FF1A5-2D16-4175-8AFA-583E87FA92E7}">
      <dgm:prSet phldrT="[テキスト]" custT="1"/>
      <dgm:spPr/>
      <dgm:t>
        <a:bodyPr/>
        <a:lstStyle/>
        <a:p>
          <a:r>
            <a:rPr kumimoji="1" lang="ja-JP" altLang="en-US" sz="4000" dirty="0" smtClean="0"/>
            <a:t>学校教育</a:t>
          </a:r>
          <a:endParaRPr kumimoji="1" lang="en-US" altLang="ja-JP" sz="4000" dirty="0" smtClean="0"/>
        </a:p>
        <a:p>
          <a:r>
            <a:rPr kumimoji="1" lang="ja-JP" altLang="en-US" sz="3200" dirty="0" smtClean="0"/>
            <a:t>（第６条）</a:t>
          </a:r>
          <a:endParaRPr kumimoji="1" lang="ja-JP" altLang="en-US" sz="3200" dirty="0"/>
        </a:p>
      </dgm:t>
    </dgm:pt>
    <dgm:pt modelId="{B2542D27-DD08-4787-B749-D3301DB5E76C}" type="parTrans" cxnId="{EE5D25EA-852F-4A84-BB05-BE97D78F5E63}">
      <dgm:prSet/>
      <dgm:spPr/>
      <dgm:t>
        <a:bodyPr/>
        <a:lstStyle/>
        <a:p>
          <a:endParaRPr kumimoji="1" lang="ja-JP" altLang="en-US"/>
        </a:p>
      </dgm:t>
    </dgm:pt>
    <dgm:pt modelId="{0C56F574-D9B1-4D48-A11D-7DB1332CCED9}" type="sibTrans" cxnId="{EE5D25EA-852F-4A84-BB05-BE97D78F5E63}">
      <dgm:prSet/>
      <dgm:spPr/>
      <dgm:t>
        <a:bodyPr/>
        <a:lstStyle/>
        <a:p>
          <a:endParaRPr kumimoji="1" lang="ja-JP" altLang="en-US"/>
        </a:p>
      </dgm:t>
    </dgm:pt>
    <dgm:pt modelId="{F8637009-CFF0-476A-92F3-548D9A77A7CE}" type="pres">
      <dgm:prSet presAssocID="{88109FA1-909E-4725-A408-F6E86079DF7C}" presName="compositeShape" presStyleCnt="0">
        <dgm:presLayoutVars>
          <dgm:chMax val="7"/>
          <dgm:dir/>
          <dgm:resizeHandles val="exact"/>
        </dgm:presLayoutVars>
      </dgm:prSet>
      <dgm:spPr/>
    </dgm:pt>
    <dgm:pt modelId="{A521DAA8-38E0-4225-83D7-5483D32FDD6D}" type="pres">
      <dgm:prSet presAssocID="{D9EC707C-30BF-43CB-9C04-935CBFD19798}" presName="circ1" presStyleLbl="vennNode1" presStyleIdx="0" presStyleCnt="3"/>
      <dgm:spPr/>
      <dgm:t>
        <a:bodyPr/>
        <a:lstStyle/>
        <a:p>
          <a:endParaRPr kumimoji="1" lang="ja-JP" altLang="en-US"/>
        </a:p>
      </dgm:t>
    </dgm:pt>
    <dgm:pt modelId="{3AA91566-03C2-484D-BBB7-47DC23C62404}" type="pres">
      <dgm:prSet presAssocID="{D9EC707C-30BF-43CB-9C04-935CBFD19798}" presName="circ1Tx" presStyleLbl="revTx" presStyleIdx="0" presStyleCnt="0">
        <dgm:presLayoutVars>
          <dgm:chMax val="0"/>
          <dgm:chPref val="0"/>
          <dgm:bulletEnabled val="1"/>
        </dgm:presLayoutVars>
      </dgm:prSet>
      <dgm:spPr/>
      <dgm:t>
        <a:bodyPr/>
        <a:lstStyle/>
        <a:p>
          <a:endParaRPr kumimoji="1" lang="ja-JP" altLang="en-US"/>
        </a:p>
      </dgm:t>
    </dgm:pt>
    <dgm:pt modelId="{1D8D7263-E819-45FA-A823-DAC2A11FCE22}" type="pres">
      <dgm:prSet presAssocID="{5A286359-BA9C-4BE5-AF40-1D26F97B7C25}" presName="circ2" presStyleLbl="vennNode1" presStyleIdx="1" presStyleCnt="3"/>
      <dgm:spPr/>
      <dgm:t>
        <a:bodyPr/>
        <a:lstStyle/>
        <a:p>
          <a:endParaRPr kumimoji="1" lang="ja-JP" altLang="en-US"/>
        </a:p>
      </dgm:t>
    </dgm:pt>
    <dgm:pt modelId="{76A3667F-64AB-4885-87C2-AAD07945ED66}" type="pres">
      <dgm:prSet presAssocID="{5A286359-BA9C-4BE5-AF40-1D26F97B7C25}" presName="circ2Tx" presStyleLbl="revTx" presStyleIdx="0" presStyleCnt="0">
        <dgm:presLayoutVars>
          <dgm:chMax val="0"/>
          <dgm:chPref val="0"/>
          <dgm:bulletEnabled val="1"/>
        </dgm:presLayoutVars>
      </dgm:prSet>
      <dgm:spPr/>
      <dgm:t>
        <a:bodyPr/>
        <a:lstStyle/>
        <a:p>
          <a:endParaRPr kumimoji="1" lang="ja-JP" altLang="en-US"/>
        </a:p>
      </dgm:t>
    </dgm:pt>
    <dgm:pt modelId="{487FDB15-921B-4249-9F4F-0F07BDB78E9E}" type="pres">
      <dgm:prSet presAssocID="{5F1FF1A5-2D16-4175-8AFA-583E87FA92E7}" presName="circ3" presStyleLbl="vennNode1" presStyleIdx="2" presStyleCnt="3" custLinFactNeighborX="1834" custLinFactNeighborY="1351"/>
      <dgm:spPr/>
      <dgm:t>
        <a:bodyPr/>
        <a:lstStyle/>
        <a:p>
          <a:endParaRPr kumimoji="1" lang="ja-JP" altLang="en-US"/>
        </a:p>
      </dgm:t>
    </dgm:pt>
    <dgm:pt modelId="{5D72DAE5-2FBB-4465-8820-7211E18DA7FB}" type="pres">
      <dgm:prSet presAssocID="{5F1FF1A5-2D16-4175-8AFA-583E87FA92E7}" presName="circ3Tx" presStyleLbl="revTx" presStyleIdx="0" presStyleCnt="0">
        <dgm:presLayoutVars>
          <dgm:chMax val="0"/>
          <dgm:chPref val="0"/>
          <dgm:bulletEnabled val="1"/>
        </dgm:presLayoutVars>
      </dgm:prSet>
      <dgm:spPr/>
      <dgm:t>
        <a:bodyPr/>
        <a:lstStyle/>
        <a:p>
          <a:endParaRPr kumimoji="1" lang="ja-JP" altLang="en-US"/>
        </a:p>
      </dgm:t>
    </dgm:pt>
  </dgm:ptLst>
  <dgm:cxnLst>
    <dgm:cxn modelId="{EE5D25EA-852F-4A84-BB05-BE97D78F5E63}" srcId="{88109FA1-909E-4725-A408-F6E86079DF7C}" destId="{5F1FF1A5-2D16-4175-8AFA-583E87FA92E7}" srcOrd="2" destOrd="0" parTransId="{B2542D27-DD08-4787-B749-D3301DB5E76C}" sibTransId="{0C56F574-D9B1-4D48-A11D-7DB1332CCED9}"/>
    <dgm:cxn modelId="{9D1CADFC-F838-4AF6-9F65-F70550F91C68}" srcId="{88109FA1-909E-4725-A408-F6E86079DF7C}" destId="{5A286359-BA9C-4BE5-AF40-1D26F97B7C25}" srcOrd="1" destOrd="0" parTransId="{D94681E3-08FE-464D-80CE-FDAFD62D1DAA}" sibTransId="{F79EECD7-0CAE-4343-B7FB-BBDC011B8BAE}"/>
    <dgm:cxn modelId="{E553C672-3D0A-4C15-A709-6D5346134CF2}" type="presOf" srcId="{5F1FF1A5-2D16-4175-8AFA-583E87FA92E7}" destId="{487FDB15-921B-4249-9F4F-0F07BDB78E9E}" srcOrd="0" destOrd="0" presId="urn:microsoft.com/office/officeart/2005/8/layout/venn1"/>
    <dgm:cxn modelId="{5F01E3AF-3C25-4DE8-AD8B-70BC18647B69}" srcId="{88109FA1-909E-4725-A408-F6E86079DF7C}" destId="{D9EC707C-30BF-43CB-9C04-935CBFD19798}" srcOrd="0" destOrd="0" parTransId="{76349AF9-9A6D-40F9-9BBE-EA504C4A4435}" sibTransId="{194F5906-7CFC-4FA9-8888-EB12062718D4}"/>
    <dgm:cxn modelId="{C587BC65-20CB-4F39-9DF4-081CBB015B8E}" type="presOf" srcId="{5A286359-BA9C-4BE5-AF40-1D26F97B7C25}" destId="{1D8D7263-E819-45FA-A823-DAC2A11FCE22}" srcOrd="0" destOrd="0" presId="urn:microsoft.com/office/officeart/2005/8/layout/venn1"/>
    <dgm:cxn modelId="{D63A552A-2564-415B-B374-92E1234F80B5}" type="presOf" srcId="{D9EC707C-30BF-43CB-9C04-935CBFD19798}" destId="{3AA91566-03C2-484D-BBB7-47DC23C62404}" srcOrd="1" destOrd="0" presId="urn:microsoft.com/office/officeart/2005/8/layout/venn1"/>
    <dgm:cxn modelId="{E5CBCA45-5204-4EDF-B827-DDFC19DBBFDF}" type="presOf" srcId="{5F1FF1A5-2D16-4175-8AFA-583E87FA92E7}" destId="{5D72DAE5-2FBB-4465-8820-7211E18DA7FB}" srcOrd="1" destOrd="0" presId="urn:microsoft.com/office/officeart/2005/8/layout/venn1"/>
    <dgm:cxn modelId="{038234F1-FC98-4DDB-B799-D337B28E5B68}" type="presOf" srcId="{5A286359-BA9C-4BE5-AF40-1D26F97B7C25}" destId="{76A3667F-64AB-4885-87C2-AAD07945ED66}" srcOrd="1" destOrd="0" presId="urn:microsoft.com/office/officeart/2005/8/layout/venn1"/>
    <dgm:cxn modelId="{42052214-F5A0-4E27-9FE6-28FDF309DEF9}" type="presOf" srcId="{88109FA1-909E-4725-A408-F6E86079DF7C}" destId="{F8637009-CFF0-476A-92F3-548D9A77A7CE}" srcOrd="0" destOrd="0" presId="urn:microsoft.com/office/officeart/2005/8/layout/venn1"/>
    <dgm:cxn modelId="{BD69A97A-1C4A-4281-86A5-5CA27D00A8E1}" type="presOf" srcId="{D9EC707C-30BF-43CB-9C04-935CBFD19798}" destId="{A521DAA8-38E0-4225-83D7-5483D32FDD6D}" srcOrd="0" destOrd="0" presId="urn:microsoft.com/office/officeart/2005/8/layout/venn1"/>
    <dgm:cxn modelId="{7014DE2B-9060-4750-9694-DB2B9385F867}" type="presParOf" srcId="{F8637009-CFF0-476A-92F3-548D9A77A7CE}" destId="{A521DAA8-38E0-4225-83D7-5483D32FDD6D}" srcOrd="0" destOrd="0" presId="urn:microsoft.com/office/officeart/2005/8/layout/venn1"/>
    <dgm:cxn modelId="{E28C4DED-02AF-48BC-9C7C-992111A74515}" type="presParOf" srcId="{F8637009-CFF0-476A-92F3-548D9A77A7CE}" destId="{3AA91566-03C2-484D-BBB7-47DC23C62404}" srcOrd="1" destOrd="0" presId="urn:microsoft.com/office/officeart/2005/8/layout/venn1"/>
    <dgm:cxn modelId="{987DFCBA-D0AB-47AD-80CC-73CAB3BD1E3A}" type="presParOf" srcId="{F8637009-CFF0-476A-92F3-548D9A77A7CE}" destId="{1D8D7263-E819-45FA-A823-DAC2A11FCE22}" srcOrd="2" destOrd="0" presId="urn:microsoft.com/office/officeart/2005/8/layout/venn1"/>
    <dgm:cxn modelId="{3EF27649-C1EA-4C7A-9ACA-6CBE6E7156C4}" type="presParOf" srcId="{F8637009-CFF0-476A-92F3-548D9A77A7CE}" destId="{76A3667F-64AB-4885-87C2-AAD07945ED66}" srcOrd="3" destOrd="0" presId="urn:microsoft.com/office/officeart/2005/8/layout/venn1"/>
    <dgm:cxn modelId="{7D0D493D-0ED3-4AB3-B5C9-171117D913A4}" type="presParOf" srcId="{F8637009-CFF0-476A-92F3-548D9A77A7CE}" destId="{487FDB15-921B-4249-9F4F-0F07BDB78E9E}" srcOrd="4" destOrd="0" presId="urn:microsoft.com/office/officeart/2005/8/layout/venn1"/>
    <dgm:cxn modelId="{1F38902D-EEF2-482F-8224-5480C2B6A470}" type="presParOf" srcId="{F8637009-CFF0-476A-92F3-548D9A77A7CE}" destId="{5D72DAE5-2FBB-4465-8820-7211E18DA7F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109FA1-909E-4725-A408-F6E86079DF7C}" type="doc">
      <dgm:prSet loTypeId="urn:microsoft.com/office/officeart/2005/8/layout/venn1" loCatId="relationship" qsTypeId="urn:microsoft.com/office/officeart/2005/8/quickstyle/simple1" qsCatId="simple" csTypeId="urn:microsoft.com/office/officeart/2005/8/colors/accent0_2" csCatId="mainScheme" phldr="1"/>
      <dgm:spPr/>
    </dgm:pt>
    <dgm:pt modelId="{D9EC707C-30BF-43CB-9C04-935CBFD19798}">
      <dgm:prSet phldrT="[テキスト]" custT="1"/>
      <dgm:spPr/>
      <dgm:t>
        <a:bodyPr/>
        <a:lstStyle/>
        <a:p>
          <a:r>
            <a:rPr kumimoji="1" lang="ja-JP" altLang="en-US" sz="2800" dirty="0" smtClean="0"/>
            <a:t>家庭教育</a:t>
          </a:r>
          <a:endParaRPr kumimoji="1" lang="ja-JP" altLang="en-US" sz="2800" u="sng" dirty="0">
            <a:solidFill>
              <a:srgbClr val="FF0000"/>
            </a:solidFill>
          </a:endParaRPr>
        </a:p>
      </dgm:t>
    </dgm:pt>
    <dgm:pt modelId="{76349AF9-9A6D-40F9-9BBE-EA504C4A4435}" type="parTrans" cxnId="{5F01E3AF-3C25-4DE8-AD8B-70BC18647B69}">
      <dgm:prSet/>
      <dgm:spPr/>
      <dgm:t>
        <a:bodyPr/>
        <a:lstStyle/>
        <a:p>
          <a:endParaRPr kumimoji="1" lang="ja-JP" altLang="en-US"/>
        </a:p>
      </dgm:t>
    </dgm:pt>
    <dgm:pt modelId="{194F5906-7CFC-4FA9-8888-EB12062718D4}" type="sibTrans" cxnId="{5F01E3AF-3C25-4DE8-AD8B-70BC18647B69}">
      <dgm:prSet/>
      <dgm:spPr/>
      <dgm:t>
        <a:bodyPr/>
        <a:lstStyle/>
        <a:p>
          <a:endParaRPr kumimoji="1" lang="ja-JP" altLang="en-US"/>
        </a:p>
      </dgm:t>
    </dgm:pt>
    <dgm:pt modelId="{5A286359-BA9C-4BE5-AF40-1D26F97B7C25}">
      <dgm:prSet phldrT="[テキスト]" custT="1"/>
      <dgm:spPr/>
      <dgm:t>
        <a:bodyPr/>
        <a:lstStyle/>
        <a:p>
          <a:r>
            <a:rPr kumimoji="1" lang="ja-JP" altLang="en-US" sz="2800" dirty="0" smtClean="0"/>
            <a:t>社会教育</a:t>
          </a:r>
          <a:endParaRPr kumimoji="1" lang="ja-JP" altLang="en-US" sz="2800" dirty="0"/>
        </a:p>
      </dgm:t>
    </dgm:pt>
    <dgm:pt modelId="{D94681E3-08FE-464D-80CE-FDAFD62D1DAA}" type="parTrans" cxnId="{9D1CADFC-F838-4AF6-9F65-F70550F91C68}">
      <dgm:prSet/>
      <dgm:spPr/>
      <dgm:t>
        <a:bodyPr/>
        <a:lstStyle/>
        <a:p>
          <a:endParaRPr kumimoji="1" lang="ja-JP" altLang="en-US"/>
        </a:p>
      </dgm:t>
    </dgm:pt>
    <dgm:pt modelId="{F79EECD7-0CAE-4343-B7FB-BBDC011B8BAE}" type="sibTrans" cxnId="{9D1CADFC-F838-4AF6-9F65-F70550F91C68}">
      <dgm:prSet/>
      <dgm:spPr/>
      <dgm:t>
        <a:bodyPr/>
        <a:lstStyle/>
        <a:p>
          <a:endParaRPr kumimoji="1" lang="ja-JP" altLang="en-US"/>
        </a:p>
      </dgm:t>
    </dgm:pt>
    <dgm:pt modelId="{5F1FF1A5-2D16-4175-8AFA-583E87FA92E7}">
      <dgm:prSet phldrT="[テキスト]" custT="1"/>
      <dgm:spPr/>
      <dgm:t>
        <a:bodyPr/>
        <a:lstStyle/>
        <a:p>
          <a:r>
            <a:rPr kumimoji="1" lang="ja-JP" altLang="en-US" sz="2800" dirty="0" smtClean="0"/>
            <a:t>学校教育</a:t>
          </a:r>
          <a:endParaRPr kumimoji="1" lang="ja-JP" altLang="en-US" sz="2800" dirty="0"/>
        </a:p>
      </dgm:t>
    </dgm:pt>
    <dgm:pt modelId="{B2542D27-DD08-4787-B749-D3301DB5E76C}" type="parTrans" cxnId="{EE5D25EA-852F-4A84-BB05-BE97D78F5E63}">
      <dgm:prSet/>
      <dgm:spPr/>
      <dgm:t>
        <a:bodyPr/>
        <a:lstStyle/>
        <a:p>
          <a:endParaRPr kumimoji="1" lang="ja-JP" altLang="en-US"/>
        </a:p>
      </dgm:t>
    </dgm:pt>
    <dgm:pt modelId="{0C56F574-D9B1-4D48-A11D-7DB1332CCED9}" type="sibTrans" cxnId="{EE5D25EA-852F-4A84-BB05-BE97D78F5E63}">
      <dgm:prSet/>
      <dgm:spPr/>
      <dgm:t>
        <a:bodyPr/>
        <a:lstStyle/>
        <a:p>
          <a:endParaRPr kumimoji="1" lang="ja-JP" altLang="en-US"/>
        </a:p>
      </dgm:t>
    </dgm:pt>
    <dgm:pt modelId="{F8637009-CFF0-476A-92F3-548D9A77A7CE}" type="pres">
      <dgm:prSet presAssocID="{88109FA1-909E-4725-A408-F6E86079DF7C}" presName="compositeShape" presStyleCnt="0">
        <dgm:presLayoutVars>
          <dgm:chMax val="7"/>
          <dgm:dir/>
          <dgm:resizeHandles val="exact"/>
        </dgm:presLayoutVars>
      </dgm:prSet>
      <dgm:spPr/>
    </dgm:pt>
    <dgm:pt modelId="{A521DAA8-38E0-4225-83D7-5483D32FDD6D}" type="pres">
      <dgm:prSet presAssocID="{D9EC707C-30BF-43CB-9C04-935CBFD19798}" presName="circ1" presStyleLbl="vennNode1" presStyleIdx="0" presStyleCnt="3" custLinFactNeighborX="1769" custLinFactNeighborY="5930"/>
      <dgm:spPr/>
      <dgm:t>
        <a:bodyPr/>
        <a:lstStyle/>
        <a:p>
          <a:endParaRPr kumimoji="1" lang="ja-JP" altLang="en-US"/>
        </a:p>
      </dgm:t>
    </dgm:pt>
    <dgm:pt modelId="{3AA91566-03C2-484D-BBB7-47DC23C62404}" type="pres">
      <dgm:prSet presAssocID="{D9EC707C-30BF-43CB-9C04-935CBFD19798}" presName="circ1Tx" presStyleLbl="revTx" presStyleIdx="0" presStyleCnt="0">
        <dgm:presLayoutVars>
          <dgm:chMax val="0"/>
          <dgm:chPref val="0"/>
          <dgm:bulletEnabled val="1"/>
        </dgm:presLayoutVars>
      </dgm:prSet>
      <dgm:spPr/>
      <dgm:t>
        <a:bodyPr/>
        <a:lstStyle/>
        <a:p>
          <a:endParaRPr kumimoji="1" lang="ja-JP" altLang="en-US"/>
        </a:p>
      </dgm:t>
    </dgm:pt>
    <dgm:pt modelId="{1D8D7263-E819-45FA-A823-DAC2A11FCE22}" type="pres">
      <dgm:prSet presAssocID="{5A286359-BA9C-4BE5-AF40-1D26F97B7C25}" presName="circ2" presStyleLbl="vennNode1" presStyleIdx="1" presStyleCnt="3"/>
      <dgm:spPr/>
      <dgm:t>
        <a:bodyPr/>
        <a:lstStyle/>
        <a:p>
          <a:endParaRPr kumimoji="1" lang="ja-JP" altLang="en-US"/>
        </a:p>
      </dgm:t>
    </dgm:pt>
    <dgm:pt modelId="{76A3667F-64AB-4885-87C2-AAD07945ED66}" type="pres">
      <dgm:prSet presAssocID="{5A286359-BA9C-4BE5-AF40-1D26F97B7C25}" presName="circ2Tx" presStyleLbl="revTx" presStyleIdx="0" presStyleCnt="0">
        <dgm:presLayoutVars>
          <dgm:chMax val="0"/>
          <dgm:chPref val="0"/>
          <dgm:bulletEnabled val="1"/>
        </dgm:presLayoutVars>
      </dgm:prSet>
      <dgm:spPr/>
      <dgm:t>
        <a:bodyPr/>
        <a:lstStyle/>
        <a:p>
          <a:endParaRPr kumimoji="1" lang="ja-JP" altLang="en-US"/>
        </a:p>
      </dgm:t>
    </dgm:pt>
    <dgm:pt modelId="{487FDB15-921B-4249-9F4F-0F07BDB78E9E}" type="pres">
      <dgm:prSet presAssocID="{5F1FF1A5-2D16-4175-8AFA-583E87FA92E7}" presName="circ3" presStyleLbl="vennNode1" presStyleIdx="2" presStyleCnt="3" custLinFactNeighborX="720" custLinFactNeighborY="5210"/>
      <dgm:spPr/>
      <dgm:t>
        <a:bodyPr/>
        <a:lstStyle/>
        <a:p>
          <a:endParaRPr kumimoji="1" lang="ja-JP" altLang="en-US"/>
        </a:p>
      </dgm:t>
    </dgm:pt>
    <dgm:pt modelId="{5D72DAE5-2FBB-4465-8820-7211E18DA7FB}" type="pres">
      <dgm:prSet presAssocID="{5F1FF1A5-2D16-4175-8AFA-583E87FA92E7}" presName="circ3Tx" presStyleLbl="revTx" presStyleIdx="0" presStyleCnt="0">
        <dgm:presLayoutVars>
          <dgm:chMax val="0"/>
          <dgm:chPref val="0"/>
          <dgm:bulletEnabled val="1"/>
        </dgm:presLayoutVars>
      </dgm:prSet>
      <dgm:spPr/>
      <dgm:t>
        <a:bodyPr/>
        <a:lstStyle/>
        <a:p>
          <a:endParaRPr kumimoji="1" lang="ja-JP" altLang="en-US"/>
        </a:p>
      </dgm:t>
    </dgm:pt>
  </dgm:ptLst>
  <dgm:cxnLst>
    <dgm:cxn modelId="{BBB819A7-EA58-4948-B1CE-13A101E137E5}" type="presOf" srcId="{D9EC707C-30BF-43CB-9C04-935CBFD19798}" destId="{3AA91566-03C2-484D-BBB7-47DC23C62404}" srcOrd="1" destOrd="0" presId="urn:microsoft.com/office/officeart/2005/8/layout/venn1"/>
    <dgm:cxn modelId="{F89059D4-CF05-4557-8048-759F1D9EF92B}" type="presOf" srcId="{5F1FF1A5-2D16-4175-8AFA-583E87FA92E7}" destId="{5D72DAE5-2FBB-4465-8820-7211E18DA7FB}" srcOrd="1" destOrd="0" presId="urn:microsoft.com/office/officeart/2005/8/layout/venn1"/>
    <dgm:cxn modelId="{EE5D25EA-852F-4A84-BB05-BE97D78F5E63}" srcId="{88109FA1-909E-4725-A408-F6E86079DF7C}" destId="{5F1FF1A5-2D16-4175-8AFA-583E87FA92E7}" srcOrd="2" destOrd="0" parTransId="{B2542D27-DD08-4787-B749-D3301DB5E76C}" sibTransId="{0C56F574-D9B1-4D48-A11D-7DB1332CCED9}"/>
    <dgm:cxn modelId="{9D1CADFC-F838-4AF6-9F65-F70550F91C68}" srcId="{88109FA1-909E-4725-A408-F6E86079DF7C}" destId="{5A286359-BA9C-4BE5-AF40-1D26F97B7C25}" srcOrd="1" destOrd="0" parTransId="{D94681E3-08FE-464D-80CE-FDAFD62D1DAA}" sibTransId="{F79EECD7-0CAE-4343-B7FB-BBDC011B8BAE}"/>
    <dgm:cxn modelId="{79039D23-64D3-4119-827A-8E691A1FA247}" type="presOf" srcId="{5A286359-BA9C-4BE5-AF40-1D26F97B7C25}" destId="{1D8D7263-E819-45FA-A823-DAC2A11FCE22}" srcOrd="0" destOrd="0" presId="urn:microsoft.com/office/officeart/2005/8/layout/venn1"/>
    <dgm:cxn modelId="{43E7EF14-B71E-4B2B-8C4A-3DE816042535}" type="presOf" srcId="{88109FA1-909E-4725-A408-F6E86079DF7C}" destId="{F8637009-CFF0-476A-92F3-548D9A77A7CE}" srcOrd="0" destOrd="0" presId="urn:microsoft.com/office/officeart/2005/8/layout/venn1"/>
    <dgm:cxn modelId="{3B5FE0AC-80DC-4AC1-972D-E37E429877EB}" type="presOf" srcId="{5F1FF1A5-2D16-4175-8AFA-583E87FA92E7}" destId="{487FDB15-921B-4249-9F4F-0F07BDB78E9E}" srcOrd="0" destOrd="0" presId="urn:microsoft.com/office/officeart/2005/8/layout/venn1"/>
    <dgm:cxn modelId="{1BDFD57B-0CEA-4B27-9FC3-AECD84352781}" type="presOf" srcId="{5A286359-BA9C-4BE5-AF40-1D26F97B7C25}" destId="{76A3667F-64AB-4885-87C2-AAD07945ED66}" srcOrd="1" destOrd="0" presId="urn:microsoft.com/office/officeart/2005/8/layout/venn1"/>
    <dgm:cxn modelId="{9BC26A44-AEB1-4A1D-ABEE-06633FF439FF}" type="presOf" srcId="{D9EC707C-30BF-43CB-9C04-935CBFD19798}" destId="{A521DAA8-38E0-4225-83D7-5483D32FDD6D}" srcOrd="0" destOrd="0" presId="urn:microsoft.com/office/officeart/2005/8/layout/venn1"/>
    <dgm:cxn modelId="{5F01E3AF-3C25-4DE8-AD8B-70BC18647B69}" srcId="{88109FA1-909E-4725-A408-F6E86079DF7C}" destId="{D9EC707C-30BF-43CB-9C04-935CBFD19798}" srcOrd="0" destOrd="0" parTransId="{76349AF9-9A6D-40F9-9BBE-EA504C4A4435}" sibTransId="{194F5906-7CFC-4FA9-8888-EB12062718D4}"/>
    <dgm:cxn modelId="{1C848D4A-6BD3-4BFD-A496-A6FB611120A6}" type="presParOf" srcId="{F8637009-CFF0-476A-92F3-548D9A77A7CE}" destId="{A521DAA8-38E0-4225-83D7-5483D32FDD6D}" srcOrd="0" destOrd="0" presId="urn:microsoft.com/office/officeart/2005/8/layout/venn1"/>
    <dgm:cxn modelId="{CA15BCB1-6E06-4BA5-A301-321F3DAAAC24}" type="presParOf" srcId="{F8637009-CFF0-476A-92F3-548D9A77A7CE}" destId="{3AA91566-03C2-484D-BBB7-47DC23C62404}" srcOrd="1" destOrd="0" presId="urn:microsoft.com/office/officeart/2005/8/layout/venn1"/>
    <dgm:cxn modelId="{6DD663FA-EFE5-4602-912B-EAC4A5CE335F}" type="presParOf" srcId="{F8637009-CFF0-476A-92F3-548D9A77A7CE}" destId="{1D8D7263-E819-45FA-A823-DAC2A11FCE22}" srcOrd="2" destOrd="0" presId="urn:microsoft.com/office/officeart/2005/8/layout/venn1"/>
    <dgm:cxn modelId="{06BD7098-500D-4CCB-B2B7-B22EFE8608DF}" type="presParOf" srcId="{F8637009-CFF0-476A-92F3-548D9A77A7CE}" destId="{76A3667F-64AB-4885-87C2-AAD07945ED66}" srcOrd="3" destOrd="0" presId="urn:microsoft.com/office/officeart/2005/8/layout/venn1"/>
    <dgm:cxn modelId="{2A6A7797-4ECA-4B99-9272-F5427BB17FE6}" type="presParOf" srcId="{F8637009-CFF0-476A-92F3-548D9A77A7CE}" destId="{487FDB15-921B-4249-9F4F-0F07BDB78E9E}" srcOrd="4" destOrd="0" presId="urn:microsoft.com/office/officeart/2005/8/layout/venn1"/>
    <dgm:cxn modelId="{EB2B5D8E-3725-403F-8A91-887C20E4DC39}" type="presParOf" srcId="{F8637009-CFF0-476A-92F3-548D9A77A7CE}" destId="{5D72DAE5-2FBB-4465-8820-7211E18DA7F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1DAA8-38E0-4225-83D7-5483D32FDD6D}">
      <dsp:nvSpPr>
        <dsp:cNvPr id="0" name=""/>
        <dsp:cNvSpPr/>
      </dsp:nvSpPr>
      <dsp:spPr>
        <a:xfrm>
          <a:off x="1228779" y="276675"/>
          <a:ext cx="2570541" cy="2570541"/>
        </a:xfrm>
        <a:prstGeom prst="ellipse">
          <a:avLst/>
        </a:prstGeom>
        <a:solidFill>
          <a:schemeClr val="lt1">
            <a:alpha val="5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家庭</a:t>
          </a:r>
          <a:endParaRPr kumimoji="1" lang="en-US" altLang="ja-JP" sz="4000" kern="1200" dirty="0" smtClean="0"/>
        </a:p>
        <a:p>
          <a:pPr lvl="0" algn="ctr" defTabSz="1778000">
            <a:lnSpc>
              <a:spcPct val="90000"/>
            </a:lnSpc>
            <a:spcBef>
              <a:spcPct val="0"/>
            </a:spcBef>
            <a:spcAft>
              <a:spcPct val="35000"/>
            </a:spcAft>
          </a:pPr>
          <a:r>
            <a:rPr kumimoji="1" lang="ja-JP" altLang="en-US" sz="4000" kern="1200" dirty="0" smtClean="0">
              <a:solidFill>
                <a:srgbClr val="002060"/>
              </a:solidFill>
            </a:rPr>
            <a:t>教育</a:t>
          </a:r>
          <a:endParaRPr kumimoji="1" lang="ja-JP" altLang="en-US" sz="4000" kern="1200" dirty="0">
            <a:solidFill>
              <a:srgbClr val="002060"/>
            </a:solidFill>
          </a:endParaRPr>
        </a:p>
      </dsp:txBody>
      <dsp:txXfrm>
        <a:off x="1571517" y="726520"/>
        <a:ext cx="1885063" cy="1156743"/>
      </dsp:txXfrm>
    </dsp:sp>
    <dsp:sp modelId="{1D8D7263-E819-45FA-A823-DAC2A11FCE22}">
      <dsp:nvSpPr>
        <dsp:cNvPr id="0" name=""/>
        <dsp:cNvSpPr/>
      </dsp:nvSpPr>
      <dsp:spPr>
        <a:xfrm>
          <a:off x="2110843" y="1730831"/>
          <a:ext cx="2570541" cy="2570541"/>
        </a:xfrm>
        <a:prstGeom prst="ellipse">
          <a:avLst/>
        </a:prstGeom>
        <a:solidFill>
          <a:schemeClr val="lt1">
            <a:alpha val="5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kumimoji="1" lang="ja-JP" altLang="en-US" sz="3600" kern="1200" dirty="0" smtClean="0"/>
            <a:t>社会</a:t>
          </a:r>
          <a:endParaRPr kumimoji="1" lang="en-US" altLang="ja-JP" sz="3600" kern="1200" dirty="0" smtClean="0"/>
        </a:p>
        <a:p>
          <a:pPr lvl="0" algn="ctr" defTabSz="1600200">
            <a:lnSpc>
              <a:spcPct val="90000"/>
            </a:lnSpc>
            <a:spcBef>
              <a:spcPct val="0"/>
            </a:spcBef>
            <a:spcAft>
              <a:spcPct val="35000"/>
            </a:spcAft>
          </a:pPr>
          <a:r>
            <a:rPr kumimoji="1" lang="ja-JP" altLang="en-US" sz="3600" kern="1200" dirty="0" smtClean="0">
              <a:solidFill>
                <a:srgbClr val="002060"/>
              </a:solidFill>
            </a:rPr>
            <a:t>教育</a:t>
          </a:r>
          <a:endParaRPr kumimoji="1" lang="ja-JP" altLang="en-US" sz="3600" kern="1200" dirty="0">
            <a:solidFill>
              <a:srgbClr val="002060"/>
            </a:solidFill>
          </a:endParaRPr>
        </a:p>
      </dsp:txBody>
      <dsp:txXfrm>
        <a:off x="2897000" y="2394888"/>
        <a:ext cx="1542325" cy="1413797"/>
      </dsp:txXfrm>
    </dsp:sp>
    <dsp:sp modelId="{487FDB15-921B-4249-9F4F-0F07BDB78E9E}">
      <dsp:nvSpPr>
        <dsp:cNvPr id="0" name=""/>
        <dsp:cNvSpPr/>
      </dsp:nvSpPr>
      <dsp:spPr>
        <a:xfrm>
          <a:off x="274276" y="1855074"/>
          <a:ext cx="2570541" cy="2570541"/>
        </a:xfrm>
        <a:prstGeom prst="ellipse">
          <a:avLst/>
        </a:prstGeom>
        <a:solidFill>
          <a:schemeClr val="lt1">
            <a:alpha val="5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kumimoji="1" lang="ja-JP" altLang="en-US" sz="3600" kern="1200" dirty="0" smtClean="0"/>
            <a:t>学校</a:t>
          </a:r>
          <a:endParaRPr kumimoji="1" lang="en-US" altLang="ja-JP" sz="3600" kern="1200" dirty="0" smtClean="0"/>
        </a:p>
        <a:p>
          <a:pPr lvl="0" algn="ctr" defTabSz="1600200">
            <a:lnSpc>
              <a:spcPct val="90000"/>
            </a:lnSpc>
            <a:spcBef>
              <a:spcPct val="0"/>
            </a:spcBef>
            <a:spcAft>
              <a:spcPct val="35000"/>
            </a:spcAft>
          </a:pPr>
          <a:r>
            <a:rPr kumimoji="1" lang="ja-JP" altLang="en-US" sz="3600" kern="1200" dirty="0" smtClean="0">
              <a:solidFill>
                <a:srgbClr val="002060"/>
              </a:solidFill>
            </a:rPr>
            <a:t>教育</a:t>
          </a:r>
          <a:endParaRPr kumimoji="1" lang="ja-JP" altLang="en-US" sz="3600" kern="1200" dirty="0">
            <a:solidFill>
              <a:srgbClr val="002060"/>
            </a:solidFill>
          </a:endParaRPr>
        </a:p>
      </dsp:txBody>
      <dsp:txXfrm>
        <a:off x="516336" y="2519130"/>
        <a:ext cx="1542325" cy="14137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1DAA8-38E0-4225-83D7-5483D32FDD6D}">
      <dsp:nvSpPr>
        <dsp:cNvPr id="0" name=""/>
        <dsp:cNvSpPr/>
      </dsp:nvSpPr>
      <dsp:spPr>
        <a:xfrm>
          <a:off x="2489469" y="183958"/>
          <a:ext cx="3806037" cy="3806037"/>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家庭教育</a:t>
          </a:r>
          <a:endParaRPr kumimoji="1" lang="en-US" altLang="ja-JP" sz="4000" kern="1200" dirty="0" smtClean="0"/>
        </a:p>
        <a:p>
          <a:pPr lvl="0" algn="ctr" defTabSz="1778000">
            <a:lnSpc>
              <a:spcPct val="90000"/>
            </a:lnSpc>
            <a:spcBef>
              <a:spcPct val="0"/>
            </a:spcBef>
            <a:spcAft>
              <a:spcPct val="35000"/>
            </a:spcAft>
          </a:pPr>
          <a:r>
            <a:rPr kumimoji="1" lang="ja-JP" altLang="en-US" sz="3200" kern="1200" dirty="0" smtClean="0"/>
            <a:t>（第１０条）</a:t>
          </a:r>
          <a:endParaRPr kumimoji="1" lang="en-US" altLang="ja-JP" sz="3200" kern="1200" dirty="0" smtClean="0"/>
        </a:p>
        <a:p>
          <a:pPr lvl="0" algn="ctr" defTabSz="1778000">
            <a:lnSpc>
              <a:spcPct val="90000"/>
            </a:lnSpc>
            <a:spcBef>
              <a:spcPct val="0"/>
            </a:spcBef>
            <a:spcAft>
              <a:spcPct val="35000"/>
            </a:spcAft>
          </a:pPr>
          <a:endParaRPr kumimoji="1" lang="ja-JP" altLang="en-US" sz="4000" kern="1200" dirty="0"/>
        </a:p>
      </dsp:txBody>
      <dsp:txXfrm>
        <a:off x="2996940" y="850015"/>
        <a:ext cx="2791094" cy="1712716"/>
      </dsp:txXfrm>
    </dsp:sp>
    <dsp:sp modelId="{1D8D7263-E819-45FA-A823-DAC2A11FCE22}">
      <dsp:nvSpPr>
        <dsp:cNvPr id="0" name=""/>
        <dsp:cNvSpPr/>
      </dsp:nvSpPr>
      <dsp:spPr>
        <a:xfrm>
          <a:off x="3862814" y="2562731"/>
          <a:ext cx="3806037" cy="3806037"/>
        </a:xfrm>
        <a:prstGeom prst="ellipse">
          <a:avLst/>
        </a:prstGeom>
        <a:solidFill>
          <a:schemeClr val="accent5">
            <a:alpha val="50000"/>
            <a:hueOff val="-4966938"/>
            <a:satOff val="19906"/>
            <a:lumOff val="431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社会教育</a:t>
          </a:r>
          <a:endParaRPr kumimoji="1" lang="en-US" altLang="ja-JP" sz="4000" kern="1200" dirty="0" smtClean="0"/>
        </a:p>
        <a:p>
          <a:pPr lvl="0" algn="ctr" defTabSz="1778000">
            <a:lnSpc>
              <a:spcPct val="90000"/>
            </a:lnSpc>
            <a:spcBef>
              <a:spcPct val="0"/>
            </a:spcBef>
            <a:spcAft>
              <a:spcPct val="35000"/>
            </a:spcAft>
          </a:pPr>
          <a:r>
            <a:rPr kumimoji="1" lang="ja-JP" altLang="en-US" sz="3200" kern="1200" dirty="0" smtClean="0"/>
            <a:t>（第１２条）</a:t>
          </a:r>
          <a:endParaRPr kumimoji="1" lang="ja-JP" altLang="en-US" sz="3200" kern="1200" dirty="0"/>
        </a:p>
      </dsp:txBody>
      <dsp:txXfrm>
        <a:off x="5026827" y="3545958"/>
        <a:ext cx="2283622" cy="2093320"/>
      </dsp:txXfrm>
    </dsp:sp>
    <dsp:sp modelId="{487FDB15-921B-4249-9F4F-0F07BDB78E9E}">
      <dsp:nvSpPr>
        <dsp:cNvPr id="0" name=""/>
        <dsp:cNvSpPr/>
      </dsp:nvSpPr>
      <dsp:spPr>
        <a:xfrm>
          <a:off x="1185926" y="2614151"/>
          <a:ext cx="3806037" cy="3806037"/>
        </a:xfrm>
        <a:prstGeom prst="ellipse">
          <a:avLst/>
        </a:prstGeom>
        <a:solidFill>
          <a:schemeClr val="accent5">
            <a:alpha val="50000"/>
            <a:hueOff val="-9933876"/>
            <a:satOff val="39811"/>
            <a:lumOff val="862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学校教育</a:t>
          </a:r>
          <a:endParaRPr kumimoji="1" lang="en-US" altLang="ja-JP" sz="4000" kern="1200" dirty="0" smtClean="0"/>
        </a:p>
        <a:p>
          <a:pPr lvl="0" algn="ctr" defTabSz="1778000">
            <a:lnSpc>
              <a:spcPct val="90000"/>
            </a:lnSpc>
            <a:spcBef>
              <a:spcPct val="0"/>
            </a:spcBef>
            <a:spcAft>
              <a:spcPct val="35000"/>
            </a:spcAft>
          </a:pPr>
          <a:r>
            <a:rPr kumimoji="1" lang="ja-JP" altLang="en-US" sz="3200" kern="1200" dirty="0" smtClean="0"/>
            <a:t>（第６条）</a:t>
          </a:r>
          <a:endParaRPr kumimoji="1" lang="ja-JP" altLang="en-US" sz="3200" kern="1200" dirty="0"/>
        </a:p>
      </dsp:txBody>
      <dsp:txXfrm>
        <a:off x="1544328" y="3597377"/>
        <a:ext cx="2283622" cy="2093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1DAA8-38E0-4225-83D7-5483D32FDD6D}">
      <dsp:nvSpPr>
        <dsp:cNvPr id="0" name=""/>
        <dsp:cNvSpPr/>
      </dsp:nvSpPr>
      <dsp:spPr>
        <a:xfrm>
          <a:off x="1384079" y="230647"/>
          <a:ext cx="2878291" cy="2878291"/>
        </a:xfrm>
        <a:prstGeom prst="ellipse">
          <a:avLst/>
        </a:prstGeom>
        <a:solidFill>
          <a:schemeClr val="lt1">
            <a:alpha val="5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kumimoji="1" lang="ja-JP" altLang="en-US" sz="2800" kern="1200" dirty="0" smtClean="0"/>
            <a:t>家庭教育</a:t>
          </a:r>
          <a:endParaRPr kumimoji="1" lang="ja-JP" altLang="en-US" sz="2800" u="sng" kern="1200" dirty="0">
            <a:solidFill>
              <a:srgbClr val="FF0000"/>
            </a:solidFill>
          </a:endParaRPr>
        </a:p>
      </dsp:txBody>
      <dsp:txXfrm>
        <a:off x="1767851" y="734348"/>
        <a:ext cx="2110746" cy="1295231"/>
      </dsp:txXfrm>
    </dsp:sp>
    <dsp:sp modelId="{1D8D7263-E819-45FA-A823-DAC2A11FCE22}">
      <dsp:nvSpPr>
        <dsp:cNvPr id="0" name=""/>
        <dsp:cNvSpPr/>
      </dsp:nvSpPr>
      <dsp:spPr>
        <a:xfrm>
          <a:off x="2371745" y="1858896"/>
          <a:ext cx="2878291" cy="2878291"/>
        </a:xfrm>
        <a:prstGeom prst="ellipse">
          <a:avLst/>
        </a:prstGeom>
        <a:solidFill>
          <a:schemeClr val="lt1">
            <a:alpha val="5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kumimoji="1" lang="ja-JP" altLang="en-US" sz="2800" kern="1200" dirty="0" smtClean="0"/>
            <a:t>社会教育</a:t>
          </a:r>
          <a:endParaRPr kumimoji="1" lang="ja-JP" altLang="en-US" sz="2800" kern="1200" dirty="0"/>
        </a:p>
      </dsp:txBody>
      <dsp:txXfrm>
        <a:off x="3252023" y="2602454"/>
        <a:ext cx="1726974" cy="1583060"/>
      </dsp:txXfrm>
    </dsp:sp>
    <dsp:sp modelId="{487FDB15-921B-4249-9F4F-0F07BDB78E9E}">
      <dsp:nvSpPr>
        <dsp:cNvPr id="0" name=""/>
        <dsp:cNvSpPr/>
      </dsp:nvSpPr>
      <dsp:spPr>
        <a:xfrm>
          <a:off x="315302" y="1918860"/>
          <a:ext cx="2878291" cy="2878291"/>
        </a:xfrm>
        <a:prstGeom prst="ellipse">
          <a:avLst/>
        </a:prstGeom>
        <a:solidFill>
          <a:schemeClr val="lt1">
            <a:alpha val="5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kumimoji="1" lang="ja-JP" altLang="en-US" sz="2800" kern="1200" dirty="0" smtClean="0"/>
            <a:t>学校教育</a:t>
          </a:r>
          <a:endParaRPr kumimoji="1" lang="ja-JP" altLang="en-US" sz="2800" kern="1200" dirty="0"/>
        </a:p>
      </dsp:txBody>
      <dsp:txXfrm>
        <a:off x="586341" y="2662419"/>
        <a:ext cx="1726974" cy="158306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108" tIns="46054" rIns="92108" bIns="46054"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921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2108" tIns="46054" rIns="92108" bIns="46054"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922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2108" tIns="46054" rIns="92108" bIns="46054"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922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2108" tIns="46054" rIns="92108" bIns="46054" numCol="1" anchor="b" anchorCtr="0" compatLnSpc="1">
            <a:prstTxWarp prst="textNoShape">
              <a:avLst/>
            </a:prstTxWarp>
          </a:bodyPr>
          <a:lstStyle>
            <a:lvl1pPr algn="r">
              <a:defRPr sz="1200">
                <a:ea typeface="ＭＳ Ｐゴシック" pitchFamily="50" charset="-128"/>
              </a:defRPr>
            </a:lvl1pPr>
          </a:lstStyle>
          <a:p>
            <a:pPr>
              <a:defRPr/>
            </a:pPr>
            <a:fld id="{EA21645B-BD56-4234-A9A2-ECF93059B210}" type="slidenum">
              <a:rPr lang="en-US" altLang="ja-JP"/>
              <a:pPr>
                <a:defRPr/>
              </a:pPr>
              <a:t>‹#›</a:t>
            </a:fld>
            <a:endParaRPr lang="en-US" altLang="ja-JP"/>
          </a:p>
        </p:txBody>
      </p:sp>
    </p:spTree>
    <p:extLst>
      <p:ext uri="{BB962C8B-B14F-4D97-AF65-F5344CB8AC3E}">
        <p14:creationId xmlns:p14="http://schemas.microsoft.com/office/powerpoint/2010/main" val="720613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108" tIns="46054" rIns="92108" bIns="46054"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819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2108" tIns="46054" rIns="92108" bIns="46054"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84996" name="Rectangle 4"/>
          <p:cNvSpPr>
            <a:spLocks noGrp="1" noRot="1" noChangeAspect="1" noChangeArrowheads="1" noTextEdit="1"/>
          </p:cNvSpPr>
          <p:nvPr>
            <p:ph type="sldImg" idx="2"/>
          </p:nvPr>
        </p:nvSpPr>
        <p:spPr bwMode="auto">
          <a:xfrm>
            <a:off x="917575"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79450" y="4713288"/>
            <a:ext cx="5438775" cy="4468812"/>
          </a:xfrm>
          <a:prstGeom prst="rect">
            <a:avLst/>
          </a:prstGeom>
          <a:noFill/>
          <a:ln w="9525">
            <a:noFill/>
            <a:miter lim="800000"/>
            <a:headEnd/>
            <a:tailEnd/>
          </a:ln>
          <a:effectLst/>
        </p:spPr>
        <p:txBody>
          <a:bodyPr vert="horz" wrap="square" lIns="92108" tIns="46054" rIns="92108" bIns="46054"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819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2108" tIns="46054" rIns="92108" bIns="46054"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819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2108" tIns="46054" rIns="92108" bIns="46054" numCol="1" anchor="b" anchorCtr="0" compatLnSpc="1">
            <a:prstTxWarp prst="textNoShape">
              <a:avLst/>
            </a:prstTxWarp>
          </a:bodyPr>
          <a:lstStyle>
            <a:lvl1pPr algn="r">
              <a:defRPr sz="1200">
                <a:ea typeface="ＭＳ Ｐゴシック" pitchFamily="50" charset="-128"/>
              </a:defRPr>
            </a:lvl1pPr>
          </a:lstStyle>
          <a:p>
            <a:pPr>
              <a:defRPr/>
            </a:pPr>
            <a:fld id="{494EB9A3-3DA3-4B9A-B6CE-4F83F8F5137B}" type="slidenum">
              <a:rPr lang="en-US" altLang="ja-JP"/>
              <a:pPr>
                <a:defRPr/>
              </a:pPr>
              <a:t>‹#›</a:t>
            </a:fld>
            <a:endParaRPr lang="en-US" altLang="ja-JP"/>
          </a:p>
        </p:txBody>
      </p:sp>
    </p:spTree>
    <p:extLst>
      <p:ext uri="{BB962C8B-B14F-4D97-AF65-F5344CB8AC3E}">
        <p14:creationId xmlns:p14="http://schemas.microsoft.com/office/powerpoint/2010/main" val="1756816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C1691299-DDE2-4A09-A83B-EFE2C87E793C}" type="slidenum">
              <a:rPr lang="en-US" altLang="ja-JP" smtClean="0">
                <a:ea typeface="ＭＳ Ｐゴシック" charset="-128"/>
              </a:rPr>
              <a:pPr eaLnBrk="1" hangingPunct="1">
                <a:spcBef>
                  <a:spcPct val="0"/>
                </a:spcBef>
              </a:pPr>
              <a:t>1</a:t>
            </a:fld>
            <a:endParaRPr lang="en-US" altLang="ja-JP" dirty="0" smtClean="0">
              <a:ea typeface="ＭＳ Ｐゴシック" charset="-128"/>
            </a:endParaRPr>
          </a:p>
        </p:txBody>
      </p:sp>
      <p:sp>
        <p:nvSpPr>
          <p:cNvPr id="86019"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8" tIns="46054" rIns="92108" bIns="46054" anchor="b"/>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387805BC-2C9F-4398-BCDB-C4FA596E571A}" type="slidenum">
              <a:rPr lang="en-US" altLang="ja-JP">
                <a:ea typeface="ＭＳ Ｐゴシック" charset="-128"/>
              </a:rPr>
              <a:pPr algn="r" eaLnBrk="1" hangingPunct="1">
                <a:spcBef>
                  <a:spcPct val="0"/>
                </a:spcBef>
              </a:pPr>
              <a:t>1</a:t>
            </a:fld>
            <a:endParaRPr lang="en-US" altLang="ja-JP" dirty="0">
              <a:ea typeface="ＭＳ Ｐゴシック" charset="-128"/>
            </a:endParaRPr>
          </a:p>
        </p:txBody>
      </p:sp>
      <p:sp>
        <p:nvSpPr>
          <p:cNvPr id="86020" name="Rectangle 2"/>
          <p:cNvSpPr>
            <a:spLocks noGrp="1" noRot="1" noChangeAspect="1" noChangeArrowheads="1" noTextEdit="1"/>
          </p:cNvSpPr>
          <p:nvPr>
            <p:ph type="sldImg"/>
          </p:nvPr>
        </p:nvSpPr>
        <p:spPr>
          <a:xfrm>
            <a:off x="920750" y="744538"/>
            <a:ext cx="4959350" cy="3719512"/>
          </a:xfrm>
          <a:ln/>
        </p:spPr>
      </p:sp>
      <p:sp>
        <p:nvSpPr>
          <p:cNvPr id="86021" name="Rectangle 3"/>
          <p:cNvSpPr>
            <a:spLocks noGrp="1" noChangeArrowheads="1"/>
          </p:cNvSpPr>
          <p:nvPr>
            <p:ph type="body" idx="1"/>
          </p:nvPr>
        </p:nvSpPr>
        <p:spPr>
          <a:xfrm>
            <a:off x="679450" y="4711700"/>
            <a:ext cx="54387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ＭＳ Ｐ明朝" pitchFamily="18" charset="-128"/>
              </a:rPr>
              <a:t>この時間の目標は，次の２つです。</a:t>
            </a:r>
            <a:endParaRPr lang="en-US" altLang="ja-JP" dirty="0" smtClean="0">
              <a:latin typeface="ＭＳ Ｐ明朝" pitchFamily="18" charset="-128"/>
            </a:endParaRPr>
          </a:p>
          <a:p>
            <a:r>
              <a:rPr lang="ja-JP" altLang="en-US" dirty="0" smtClean="0">
                <a:latin typeface="ＭＳ Ｐ明朝" pitchFamily="18" charset="-128"/>
              </a:rPr>
              <a:t>・学習プログラム開発に必要な基礎知識（基礎用語）を理解する。</a:t>
            </a:r>
          </a:p>
          <a:p>
            <a:r>
              <a:rPr lang="ja-JP" altLang="en-US" dirty="0" smtClean="0">
                <a:latin typeface="ＭＳ Ｐ明朝" pitchFamily="18" charset="-128"/>
              </a:rPr>
              <a:t>・学習プログラムを開発する手順と，作成の際のポイントを理解する。</a:t>
            </a:r>
          </a:p>
          <a:p>
            <a:endParaRPr lang="ja-JP"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8" tIns="46054" rIns="92108" bIns="46054" anchor="b"/>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DB74BD82-683C-4AA4-924F-AA6BDA84A727}" type="slidenum">
              <a:rPr lang="en-US" altLang="ja-JP">
                <a:ea typeface="ＭＳ Ｐゴシック" charset="-128"/>
              </a:rPr>
              <a:pPr algn="r" eaLnBrk="1" hangingPunct="1">
                <a:spcBef>
                  <a:spcPct val="0"/>
                </a:spcBef>
              </a:pPr>
              <a:t>10</a:t>
            </a:fld>
            <a:endParaRPr lang="en-US" altLang="ja-JP">
              <a:ea typeface="ＭＳ Ｐゴシック" charset="-128"/>
            </a:endParaRPr>
          </a:p>
        </p:txBody>
      </p:sp>
      <p:sp>
        <p:nvSpPr>
          <p:cNvPr id="97283" name="Rectangle 2"/>
          <p:cNvSpPr>
            <a:spLocks noGrp="1" noRot="1" noChangeAspect="1" noChangeArrowheads="1" noTextEdit="1"/>
          </p:cNvSpPr>
          <p:nvPr>
            <p:ph type="sldImg"/>
          </p:nvPr>
        </p:nvSpPr>
        <p:spPr>
          <a:xfrm>
            <a:off x="920750" y="744538"/>
            <a:ext cx="4965700" cy="3724275"/>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latin typeface="ＭＳ Ｐ明朝" pitchFamily="18" charset="-128"/>
              </a:rPr>
              <a:t>したがって，学習プログラムは，単なるメニューではなく，どのようなことを目的として，どのような目標をもって，どのような活動を，どのような順序で行い，どのような学習成果を生み出すかということが明確に示されていなければなりません。</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DC7DA38C-5536-4EB0-A307-1197510E095E}" type="slidenum">
              <a:rPr lang="en-US" altLang="ja-JP" smtClean="0">
                <a:ea typeface="ＭＳ Ｐゴシック" charset="-128"/>
              </a:rPr>
              <a:pPr eaLnBrk="1" hangingPunct="1">
                <a:spcBef>
                  <a:spcPct val="0"/>
                </a:spcBef>
              </a:pPr>
              <a:t>11</a:t>
            </a:fld>
            <a:endParaRPr lang="en-US" altLang="ja-JP" smtClean="0">
              <a:ea typeface="ＭＳ Ｐゴシック" charset="-128"/>
            </a:endParaRPr>
          </a:p>
        </p:txBody>
      </p:sp>
      <p:sp>
        <p:nvSpPr>
          <p:cNvPr id="99331" name="Rectangle 7"/>
          <p:cNvSpPr txBox="1">
            <a:spLocks noGrp="1"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87" tIns="47793" rIns="95587" bIns="47793" anchor="b"/>
          <a:lstStyle>
            <a:lvl1pPr defTabSz="876300" eaLnBrk="0" hangingPunct="0">
              <a:spcBef>
                <a:spcPct val="30000"/>
              </a:spcBef>
              <a:defRPr kumimoji="1" sz="1200">
                <a:solidFill>
                  <a:schemeClr val="tx1"/>
                </a:solidFill>
                <a:latin typeface="Arial" charset="0"/>
                <a:ea typeface="ＭＳ Ｐ明朝" pitchFamily="18" charset="-128"/>
              </a:defRPr>
            </a:lvl1pPr>
            <a:lvl2pPr marL="742950" indent="-285750" defTabSz="876300" eaLnBrk="0" hangingPunct="0">
              <a:spcBef>
                <a:spcPct val="30000"/>
              </a:spcBef>
              <a:defRPr kumimoji="1" sz="1200">
                <a:solidFill>
                  <a:schemeClr val="tx1"/>
                </a:solidFill>
                <a:latin typeface="Arial" charset="0"/>
                <a:ea typeface="ＭＳ Ｐ明朝" pitchFamily="18" charset="-128"/>
              </a:defRPr>
            </a:lvl2pPr>
            <a:lvl3pPr marL="1143000" indent="-228600" defTabSz="876300" eaLnBrk="0" hangingPunct="0">
              <a:spcBef>
                <a:spcPct val="30000"/>
              </a:spcBef>
              <a:defRPr kumimoji="1" sz="1200">
                <a:solidFill>
                  <a:schemeClr val="tx1"/>
                </a:solidFill>
                <a:latin typeface="Arial" charset="0"/>
                <a:ea typeface="ＭＳ Ｐ明朝" pitchFamily="18" charset="-128"/>
              </a:defRPr>
            </a:lvl3pPr>
            <a:lvl4pPr marL="1600200" indent="-228600" defTabSz="876300" eaLnBrk="0" hangingPunct="0">
              <a:spcBef>
                <a:spcPct val="30000"/>
              </a:spcBef>
              <a:defRPr kumimoji="1" sz="1200">
                <a:solidFill>
                  <a:schemeClr val="tx1"/>
                </a:solidFill>
                <a:latin typeface="Arial" charset="0"/>
                <a:ea typeface="ＭＳ Ｐ明朝" pitchFamily="18" charset="-128"/>
              </a:defRPr>
            </a:lvl4pPr>
            <a:lvl5pPr marL="2057400" indent="-228600" defTabSz="876300" eaLnBrk="0" hangingPunct="0">
              <a:spcBef>
                <a:spcPct val="30000"/>
              </a:spcBef>
              <a:defRPr kumimoji="1" sz="1200">
                <a:solidFill>
                  <a:schemeClr val="tx1"/>
                </a:solidFill>
                <a:latin typeface="Arial" charset="0"/>
                <a:ea typeface="ＭＳ Ｐ明朝" pitchFamily="18" charset="-128"/>
              </a:defRPr>
            </a:lvl5pPr>
            <a:lvl6pPr marL="2514600" indent="-228600" defTabSz="8763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defTabSz="8763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defTabSz="8763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defTabSz="8763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80BFF639-C091-4ECD-8DEB-C10DE1275A5D}" type="slidenum">
              <a:rPr kumimoji="0" lang="en-US" altLang="ja-JP">
                <a:ea typeface="ＭＳ Ｐゴシック" charset="-128"/>
              </a:rPr>
              <a:pPr algn="r" eaLnBrk="1" hangingPunct="1">
                <a:spcBef>
                  <a:spcPct val="0"/>
                </a:spcBef>
              </a:pPr>
              <a:t>11</a:t>
            </a:fld>
            <a:endParaRPr kumimoji="0" lang="en-US" altLang="ja-JP">
              <a:ea typeface="ＭＳ Ｐゴシック" charset="-128"/>
            </a:endParaRPr>
          </a:p>
        </p:txBody>
      </p:sp>
      <p:sp>
        <p:nvSpPr>
          <p:cNvPr id="99332" name="Rectangle 2"/>
          <p:cNvSpPr>
            <a:spLocks noGrp="1" noRot="1" noChangeAspect="1" noChangeArrowheads="1" noTextEdit="1"/>
          </p:cNvSpPr>
          <p:nvPr>
            <p:ph type="sldImg"/>
          </p:nvPr>
        </p:nvSpPr>
        <p:spPr>
          <a:xfrm>
            <a:off x="915988" y="746125"/>
            <a:ext cx="4964112" cy="3722688"/>
          </a:xfrm>
          <a:ln/>
        </p:spPr>
      </p:sp>
      <p:sp>
        <p:nvSpPr>
          <p:cNvPr id="99333" name="Rectangle 3"/>
          <p:cNvSpPr>
            <a:spLocks noGrp="1" noChangeArrowheads="1"/>
          </p:cNvSpPr>
          <p:nvPr>
            <p:ph type="body" idx="1"/>
          </p:nvPr>
        </p:nvSpPr>
        <p:spPr>
          <a:xfrm>
            <a:off x="681038" y="4714875"/>
            <a:ext cx="5437187" cy="446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87" tIns="47793" rIns="95587" bIns="47793" anchor="ctr"/>
          <a:lstStyle/>
          <a:p>
            <a:pPr eaLnBrk="1" hangingPunct="1"/>
            <a:r>
              <a:rPr lang="ja-JP" altLang="en-US" dirty="0" smtClean="0">
                <a:latin typeface="ＭＳ Ｐ明朝" pitchFamily="18" charset="-128"/>
              </a:rPr>
              <a:t>いったいどうやったらそんな学習プログラムができるのか。</a:t>
            </a:r>
            <a:endParaRPr lang="en-US" altLang="ja-JP" dirty="0" smtClean="0">
              <a:latin typeface="ＭＳ Ｐ明朝" pitchFamily="18" charset="-128"/>
            </a:endParaRPr>
          </a:p>
          <a:p>
            <a:pPr eaLnBrk="1" hangingPunct="1"/>
            <a:r>
              <a:rPr lang="ja-JP" altLang="en-US" dirty="0" smtClean="0">
                <a:latin typeface="ＭＳ Ｐ明朝" pitchFamily="18" charset="-128"/>
              </a:rPr>
              <a:t>ポイントは，学習プログラムをいきなり書き出すのではなく，準備シートを作ることです。</a:t>
            </a:r>
            <a:endParaRPr lang="en-US" altLang="ja-JP" dirty="0" smtClean="0">
              <a:latin typeface="ＭＳ Ｐ明朝" pitchFamily="18" charset="-128"/>
            </a:endParaRPr>
          </a:p>
          <a:p>
            <a:pPr eaLnBrk="1" hangingPunct="1"/>
            <a:endParaRPr lang="ja-JP" altLang="en-US" dirty="0" smtClean="0">
              <a:latin typeface="ＭＳ Ｐ明朝" pitchFamily="18" charset="-128"/>
            </a:endParaRPr>
          </a:p>
          <a:p>
            <a:pPr eaLnBrk="1" hangingPunct="1"/>
            <a:r>
              <a:rPr lang="ja-JP" altLang="en-US" dirty="0" smtClean="0">
                <a:latin typeface="ＭＳ Ｐ明朝" pitchFamily="18" charset="-128"/>
              </a:rPr>
              <a:t>配布しているシートをご覧ください。</a:t>
            </a:r>
          </a:p>
          <a:p>
            <a:pPr eaLnBrk="1" hangingPunct="1"/>
            <a:r>
              <a:rPr lang="ja-JP" altLang="en-US" dirty="0" smtClean="0">
                <a:latin typeface="ＭＳ Ｐ明朝" pitchFamily="18" charset="-128"/>
              </a:rPr>
              <a:t>シートＡがその準備シートにあたります。</a:t>
            </a:r>
          </a:p>
          <a:p>
            <a:pPr eaLnBrk="1" hangingPunct="1"/>
            <a:r>
              <a:rPr lang="ja-JP" altLang="en-US" dirty="0" smtClean="0">
                <a:latin typeface="ＭＳ Ｐ明朝" pitchFamily="18" charset="-128"/>
              </a:rPr>
              <a:t>「テーマ」，「個人の要望」と「社会の要請」，そして「地域課題」というように，順を追って検討していけば，「なぜこの事業が必要なのか」ということが，だんだんと明らかになっていきます。</a:t>
            </a:r>
            <a:endParaRPr lang="en-US" altLang="ja-JP" dirty="0" smtClean="0">
              <a:latin typeface="ＭＳ Ｐ明朝" pitchFamily="18" charset="-128"/>
            </a:endParaRPr>
          </a:p>
          <a:p>
            <a:pPr eaLnBrk="1" hangingPunct="1"/>
            <a:r>
              <a:rPr lang="ja-JP" altLang="en-US" dirty="0" smtClean="0">
                <a:latin typeface="ＭＳ Ｐ明朝" pitchFamily="18" charset="-128"/>
              </a:rPr>
              <a:t>実は，この地域課題の発見から目標の設定までが，とても重要であり，一番時間がかかる作業となります。</a:t>
            </a:r>
            <a:endParaRPr lang="en-US" altLang="ja-JP" dirty="0" smtClean="0">
              <a:latin typeface="ＭＳ Ｐ明朝" pitchFamily="18" charset="-128"/>
            </a:endParaRPr>
          </a:p>
          <a:p>
            <a:pPr eaLnBrk="1" hangingPunct="1"/>
            <a:endParaRPr lang="en-US" altLang="ja-JP" dirty="0" smtClean="0">
              <a:latin typeface="ＭＳ Ｐ明朝" pitchFamily="18" charset="-128"/>
            </a:endParaRPr>
          </a:p>
          <a:p>
            <a:pPr eaLnBrk="1" hangingPunct="1"/>
            <a:r>
              <a:rPr lang="ja-JP" altLang="en-US" dirty="0" smtClean="0">
                <a:latin typeface="ＭＳ Ｐ明朝" pitchFamily="18" charset="-128"/>
              </a:rPr>
              <a:t>こうして「目的」「目標」が明らかになったところで，はじめて学習プログラムを書き始めます。</a:t>
            </a:r>
            <a:endParaRPr lang="en-US" altLang="ja-JP" dirty="0" smtClean="0">
              <a:latin typeface="ＭＳ Ｐ明朝" pitchFamily="18" charset="-128"/>
            </a:endParaRPr>
          </a:p>
          <a:p>
            <a:pPr eaLnBrk="1" hangingPunct="1"/>
            <a:r>
              <a:rPr lang="ja-JP" altLang="en-US" dirty="0" smtClean="0">
                <a:latin typeface="ＭＳ Ｐ明朝" pitchFamily="18" charset="-128"/>
              </a:rPr>
              <a:t>これが，シート</a:t>
            </a:r>
            <a:r>
              <a:rPr lang="en-US" altLang="ja-JP" dirty="0" smtClean="0">
                <a:latin typeface="ＭＳ Ｐ明朝" pitchFamily="18" charset="-128"/>
              </a:rPr>
              <a:t>B</a:t>
            </a:r>
            <a:r>
              <a:rPr lang="ja-JP" altLang="en-US" dirty="0" smtClean="0">
                <a:latin typeface="ＭＳ Ｐ明朝" pitchFamily="18" charset="-128"/>
              </a:rPr>
              <a:t>になります。</a:t>
            </a:r>
            <a:endParaRPr lang="en-US" altLang="ja-JP" dirty="0" smtClean="0">
              <a:latin typeface="ＭＳ Ｐ明朝" pitchFamily="18" charset="-128"/>
            </a:endParaRPr>
          </a:p>
          <a:p>
            <a:pPr eaLnBrk="1" hangingPunct="1"/>
            <a:r>
              <a:rPr lang="ja-JP" altLang="en-US" dirty="0" smtClean="0">
                <a:latin typeface="ＭＳ Ｐ明朝" pitchFamily="18" charset="-128"/>
              </a:rPr>
              <a:t>「目的」「目標」を念頭に，「プログラム名」，「対象・定員」，「参加費」，「事前に必要な知識や準備物」「留意点」「学習プログラムの展開」「評価（振り返りの方法）」といった内容を決めていきます。</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ja-JP" dirty="0" smtClean="0">
              <a:latin typeface="ＭＳ Ｐ明朝" pitchFamily="18"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latin typeface="ＭＳ Ｐ明朝" pitchFamily="18" charset="-128"/>
              </a:rPr>
              <a:t>さらに，各回ごとの実施計画，いわば台本にあたるのがシートＣですが，こちらは各現場で日常的に作っていらっしゃるということで，本研修では御紹介にとどめさせていただきます。</a:t>
            </a:r>
            <a:endParaRPr lang="en-US" altLang="ja-JP" dirty="0" smtClean="0">
              <a:latin typeface="ＭＳ Ｐ明朝" pitchFamily="18"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latin typeface="ＭＳ Ｐ明朝" pitchFamily="18" charset="-128"/>
              </a:rPr>
              <a:t>本日は，シートＡとシートＢを完成させるところまでを目標として，研修を行います。</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C1691299-DDE2-4A09-A83B-EFE2C87E793C}" type="slidenum">
              <a:rPr lang="en-US" altLang="ja-JP" smtClean="0">
                <a:ea typeface="ＭＳ Ｐゴシック" charset="-128"/>
              </a:rPr>
              <a:pPr eaLnBrk="1" hangingPunct="1">
                <a:spcBef>
                  <a:spcPct val="0"/>
                </a:spcBef>
              </a:pPr>
              <a:t>12</a:t>
            </a:fld>
            <a:endParaRPr lang="en-US" altLang="ja-JP" dirty="0" smtClean="0">
              <a:ea typeface="ＭＳ Ｐゴシック" charset="-128"/>
            </a:endParaRPr>
          </a:p>
        </p:txBody>
      </p:sp>
      <p:sp>
        <p:nvSpPr>
          <p:cNvPr id="86019"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8" tIns="46054" rIns="92108" bIns="46054" anchor="b"/>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387805BC-2C9F-4398-BCDB-C4FA596E571A}" type="slidenum">
              <a:rPr lang="en-US" altLang="ja-JP">
                <a:ea typeface="ＭＳ Ｐゴシック" charset="-128"/>
              </a:rPr>
              <a:pPr algn="r" eaLnBrk="1" hangingPunct="1">
                <a:spcBef>
                  <a:spcPct val="0"/>
                </a:spcBef>
              </a:pPr>
              <a:t>12</a:t>
            </a:fld>
            <a:endParaRPr lang="en-US" altLang="ja-JP" dirty="0">
              <a:ea typeface="ＭＳ Ｐゴシック" charset="-128"/>
            </a:endParaRPr>
          </a:p>
        </p:txBody>
      </p:sp>
      <p:sp>
        <p:nvSpPr>
          <p:cNvPr id="86020" name="Rectangle 2"/>
          <p:cNvSpPr>
            <a:spLocks noGrp="1" noRot="1" noChangeAspect="1" noChangeArrowheads="1" noTextEdit="1"/>
          </p:cNvSpPr>
          <p:nvPr>
            <p:ph type="sldImg"/>
          </p:nvPr>
        </p:nvSpPr>
        <p:spPr>
          <a:xfrm>
            <a:off x="920750" y="744538"/>
            <a:ext cx="4959350" cy="3719512"/>
          </a:xfrm>
          <a:ln/>
        </p:spPr>
      </p:sp>
      <p:sp>
        <p:nvSpPr>
          <p:cNvPr id="86021" name="Rectangle 3"/>
          <p:cNvSpPr>
            <a:spLocks noGrp="1" noChangeArrowheads="1"/>
          </p:cNvSpPr>
          <p:nvPr>
            <p:ph type="body" idx="1"/>
          </p:nvPr>
        </p:nvSpPr>
        <p:spPr>
          <a:xfrm>
            <a:off x="679450" y="4711700"/>
            <a:ext cx="54387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ＭＳ Ｐ明朝" pitchFamily="18" charset="-128"/>
              </a:rPr>
              <a:t>この時間の目標は，次の２つです。</a:t>
            </a:r>
            <a:endParaRPr lang="en-US" altLang="ja-JP" dirty="0" smtClean="0">
              <a:latin typeface="ＭＳ Ｐ明朝" pitchFamily="18" charset="-128"/>
            </a:endParaRPr>
          </a:p>
          <a:p>
            <a:r>
              <a:rPr kumimoji="1" lang="ja-JP" altLang="en-US" sz="1200" kern="1200" dirty="0" smtClean="0">
                <a:solidFill>
                  <a:schemeClr val="tx1"/>
                </a:solidFill>
                <a:effectLst/>
                <a:latin typeface="Arial" charset="0"/>
                <a:ea typeface="ＭＳ Ｐ明朝" pitchFamily="18" charset="-128"/>
                <a:cs typeface="+mn-cs"/>
              </a:rPr>
              <a:t>・「個人の要望」と「社会の要請」のバランスがとれた学習プログラムを企画・立案することができる。</a:t>
            </a:r>
          </a:p>
          <a:p>
            <a:r>
              <a:rPr kumimoji="1" lang="ja-JP" altLang="en-US" sz="1200" kern="1200" dirty="0" smtClean="0">
                <a:solidFill>
                  <a:schemeClr val="tx1"/>
                </a:solidFill>
                <a:effectLst/>
                <a:latin typeface="Arial" charset="0"/>
                <a:ea typeface="ＭＳ Ｐ明朝" pitchFamily="18" charset="-128"/>
                <a:cs typeface="+mn-cs"/>
              </a:rPr>
              <a:t>・学習プログラムを評価することができる。</a:t>
            </a:r>
          </a:p>
          <a:p>
            <a:r>
              <a:rPr kumimoji="1" lang="ja-JP" altLang="en-US" sz="1200" kern="1200" dirty="0" smtClean="0">
                <a:solidFill>
                  <a:schemeClr val="tx1"/>
                </a:solidFill>
                <a:effectLst/>
                <a:latin typeface="Arial" charset="0"/>
                <a:ea typeface="ＭＳ Ｐ明朝" pitchFamily="18" charset="-128"/>
                <a:cs typeface="+mn-cs"/>
              </a:rPr>
              <a:t>・他者や他機関と連携・協働しながら，業務を推進していくことができる。</a:t>
            </a:r>
            <a:endParaRPr lang="ja-JP"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ー 1"/>
          <p:cNvSpPr>
            <a:spLocks noGrp="1" noRot="1" noChangeAspect="1" noTextEdit="1"/>
          </p:cNvSpPr>
          <p:nvPr>
            <p:ph type="sldImg"/>
          </p:nvPr>
        </p:nvSpPr>
        <p:spPr>
          <a:ln/>
        </p:spPr>
      </p:sp>
      <p:sp>
        <p:nvSpPr>
          <p:cNvPr id="10137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ＭＳ Ｐ明朝" pitchFamily="18" charset="-128"/>
              </a:rPr>
              <a:t>それでは，さっそく次からグループワークをしていきます。</a:t>
            </a:r>
            <a:endParaRPr lang="en-US" altLang="ja-JP" dirty="0" smtClean="0">
              <a:latin typeface="ＭＳ Ｐ明朝" pitchFamily="18" charset="-128"/>
            </a:endParaRPr>
          </a:p>
          <a:p>
            <a:r>
              <a:rPr lang="ja-JP" altLang="en-US" dirty="0" smtClean="0">
                <a:latin typeface="ＭＳ Ｐ明朝" pitchFamily="18" charset="-128"/>
              </a:rPr>
              <a:t>再度，シート</a:t>
            </a:r>
            <a:r>
              <a:rPr lang="en-US" altLang="ja-JP" dirty="0" smtClean="0">
                <a:latin typeface="ＭＳ Ｐ明朝" pitchFamily="18" charset="-128"/>
              </a:rPr>
              <a:t>A</a:t>
            </a:r>
            <a:r>
              <a:rPr lang="ja-JP" altLang="en-US" dirty="0" smtClean="0">
                <a:latin typeface="ＭＳ Ｐ明朝" pitchFamily="18" charset="-128"/>
              </a:rPr>
              <a:t>をご覧ください。</a:t>
            </a:r>
            <a:endParaRPr lang="en-US" altLang="ja-JP" dirty="0" smtClean="0">
              <a:latin typeface="ＭＳ Ｐ明朝" pitchFamily="18" charset="-128"/>
            </a:endParaRPr>
          </a:p>
          <a:p>
            <a:r>
              <a:rPr lang="ja-JP" altLang="en-US" dirty="0" smtClean="0">
                <a:latin typeface="ＭＳ Ｐ明朝" pitchFamily="18" charset="-128"/>
              </a:rPr>
              <a:t>「テーマ」ですが，通常は，年間事業計画から一つの事業を選択することになろうかと思いますが，本研修では，事前アンケートで希望していただいたテーマごとのグループに分かれてもらっています。（第１希望のテーマにならなかった人がいる場合には，希望に添えなくて申し訳ないという。）</a:t>
            </a:r>
            <a:endParaRPr lang="en-US" altLang="ja-JP" dirty="0" smtClean="0">
              <a:latin typeface="ＭＳ Ｐ明朝" pitchFamily="18" charset="-128"/>
            </a:endParaRPr>
          </a:p>
          <a:p>
            <a:endParaRPr lang="ja-JP" altLang="en-US" dirty="0" smtClean="0">
              <a:latin typeface="ＭＳ Ｐ明朝" pitchFamily="18"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ＭＳ Ｐ明朝" pitchFamily="18" charset="-128"/>
              </a:rPr>
              <a:t>次に「市の概要」ですが，今日は様々な市からお越しいただいているので，思い描いている市のイメージは違うと思います。</a:t>
            </a:r>
            <a:endParaRPr lang="en-US" altLang="ja-JP" dirty="0" smtClean="0">
              <a:latin typeface="ＭＳ Ｐ明朝" pitchFamily="18"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dirty="0" smtClean="0">
              <a:latin typeface="ＭＳ Ｐ明朝" pitchFamily="18"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ＭＳ Ｐ明朝" pitchFamily="18" charset="-128"/>
              </a:rPr>
              <a:t>この研修では，グループで一つの学習プログラムを作成していただくので，予習プログラムでも見て頂いた，架空の市「</a:t>
            </a:r>
            <a:r>
              <a:rPr lang="ja-JP" altLang="en-US" dirty="0" err="1" smtClean="0">
                <a:latin typeface="ＭＳ Ｐ明朝" pitchFamily="18" charset="-128"/>
              </a:rPr>
              <a:t>ぱれっと</a:t>
            </a:r>
            <a:r>
              <a:rPr lang="ja-JP" altLang="en-US" dirty="0" smtClean="0">
                <a:latin typeface="ＭＳ Ｐ明朝" pitchFamily="18" charset="-128"/>
              </a:rPr>
              <a:t>市」を想定していただきます。</a:t>
            </a:r>
            <a:endParaRPr lang="en-US" altLang="ja-JP" dirty="0" smtClean="0">
              <a:latin typeface="ＭＳ Ｐ明朝" pitchFamily="18" charset="-128"/>
            </a:endParaRPr>
          </a:p>
          <a:p>
            <a:r>
              <a:rPr lang="ja-JP" altLang="en-US" dirty="0" smtClean="0">
                <a:latin typeface="ＭＳ Ｐ明朝" pitchFamily="18" charset="-128"/>
              </a:rPr>
              <a:t>お配りしております資料２の裏面を御覧ください。「５．市の概要」という項目があると思います。</a:t>
            </a:r>
            <a:endParaRPr lang="en-US" altLang="ja-JP" dirty="0" smtClean="0">
              <a:latin typeface="ＭＳ Ｐ明朝" pitchFamily="18" charset="-128"/>
            </a:endParaRPr>
          </a:p>
          <a:p>
            <a:r>
              <a:rPr kumimoji="1" lang="ja-JP" altLang="ja-JP" sz="1200" kern="1200" dirty="0" smtClean="0">
                <a:solidFill>
                  <a:schemeClr val="tx1"/>
                </a:solidFill>
                <a:effectLst/>
                <a:latin typeface="Arial" charset="0"/>
                <a:ea typeface="ＭＳ Ｐ明朝" pitchFamily="18" charset="-128"/>
                <a:cs typeface="+mn-cs"/>
              </a:rPr>
              <a:t>色とりどりの豊かさあふれる 『虹色タウン』</a:t>
            </a:r>
            <a:r>
              <a:rPr kumimoji="1" lang="ja-JP" altLang="en-US" sz="1200" kern="1200" dirty="0" smtClean="0">
                <a:solidFill>
                  <a:schemeClr val="tx1"/>
                </a:solidFill>
                <a:effectLst/>
                <a:latin typeface="Arial" charset="0"/>
                <a:ea typeface="ＭＳ Ｐ明朝" pitchFamily="18" charset="-128"/>
                <a:cs typeface="+mn-cs"/>
              </a:rPr>
              <a:t>を目指す「</a:t>
            </a:r>
            <a:r>
              <a:rPr kumimoji="1" lang="ja-JP" altLang="en-US" sz="1200" kern="1200" dirty="0" err="1" smtClean="0">
                <a:solidFill>
                  <a:schemeClr val="tx1"/>
                </a:solidFill>
                <a:effectLst/>
                <a:latin typeface="Arial" charset="0"/>
                <a:ea typeface="ＭＳ Ｐ明朝" pitchFamily="18" charset="-128"/>
                <a:cs typeface="+mn-cs"/>
              </a:rPr>
              <a:t>ぱれっと</a:t>
            </a:r>
            <a:r>
              <a:rPr kumimoji="1" lang="ja-JP" altLang="en-US" sz="1200" kern="1200" dirty="0" smtClean="0">
                <a:solidFill>
                  <a:schemeClr val="tx1"/>
                </a:solidFill>
                <a:effectLst/>
                <a:latin typeface="Arial" charset="0"/>
                <a:ea typeface="ＭＳ Ｐ明朝" pitchFamily="18" charset="-128"/>
                <a:cs typeface="+mn-cs"/>
              </a:rPr>
              <a:t>市」ですが，市の概要はこちらの</a:t>
            </a:r>
            <a:r>
              <a:rPr kumimoji="1" lang="en-US" altLang="ja-JP" sz="1200" kern="1200" dirty="0" smtClean="0">
                <a:solidFill>
                  <a:schemeClr val="tx1"/>
                </a:solidFill>
                <a:effectLst/>
                <a:latin typeface="Arial" charset="0"/>
                <a:ea typeface="ＭＳ Ｐ明朝" pitchFamily="18" charset="-128"/>
                <a:cs typeface="+mn-cs"/>
              </a:rPr>
              <a:t>A</a:t>
            </a:r>
            <a:r>
              <a:rPr kumimoji="1" lang="ja-JP" altLang="en-US" sz="1200" kern="1200" dirty="0" smtClean="0">
                <a:solidFill>
                  <a:schemeClr val="tx1"/>
                </a:solidFill>
                <a:effectLst/>
                <a:latin typeface="Arial" charset="0"/>
                <a:ea typeface="ＭＳ Ｐ明朝" pitchFamily="18" charset="-128"/>
                <a:cs typeface="+mn-cs"/>
              </a:rPr>
              <a:t>～</a:t>
            </a:r>
            <a:r>
              <a:rPr kumimoji="1" lang="en-US" altLang="ja-JP" sz="1200" kern="1200" dirty="0" smtClean="0">
                <a:solidFill>
                  <a:schemeClr val="tx1"/>
                </a:solidFill>
                <a:effectLst/>
                <a:latin typeface="Arial" charset="0"/>
                <a:ea typeface="ＭＳ Ｐ明朝" pitchFamily="18" charset="-128"/>
                <a:cs typeface="+mn-cs"/>
              </a:rPr>
              <a:t>C</a:t>
            </a:r>
            <a:r>
              <a:rPr kumimoji="1" lang="ja-JP" altLang="en-US" sz="1200" kern="1200" dirty="0" smtClean="0">
                <a:solidFill>
                  <a:schemeClr val="tx1"/>
                </a:solidFill>
                <a:effectLst/>
                <a:latin typeface="Arial" charset="0"/>
                <a:ea typeface="ＭＳ Ｐ明朝" pitchFamily="18" charset="-128"/>
                <a:cs typeface="+mn-cs"/>
              </a:rPr>
              <a:t>のいずれかを選べるようになっています。</a:t>
            </a:r>
            <a:endParaRPr kumimoji="1" lang="en-US" altLang="ja-JP" sz="1200" kern="1200" dirty="0" smtClean="0">
              <a:solidFill>
                <a:schemeClr val="tx1"/>
              </a:solidFill>
              <a:effectLst/>
              <a:latin typeface="Arial" charset="0"/>
              <a:ea typeface="ＭＳ Ｐ明朝" pitchFamily="18" charset="-128"/>
              <a:cs typeface="+mn-cs"/>
            </a:endParaRPr>
          </a:p>
          <a:p>
            <a:r>
              <a:rPr lang="ja-JP" altLang="en-US" dirty="0" smtClean="0">
                <a:latin typeface="ＭＳ Ｐ明朝" pitchFamily="18" charset="-128"/>
              </a:rPr>
              <a:t>ここで少し時間を取りますので，まずはグループで，どれが自分のイメージにもっとも近いか交流してください。</a:t>
            </a:r>
            <a:endParaRPr lang="en-US" altLang="ja-JP" dirty="0" smtClean="0">
              <a:latin typeface="ＭＳ Ｐ明朝" pitchFamily="18" charset="-128"/>
            </a:endParaRPr>
          </a:p>
          <a:p>
            <a:r>
              <a:rPr lang="ja-JP" altLang="en-US" dirty="0" smtClean="0">
                <a:latin typeface="ＭＳ Ｐ明朝" pitchFamily="18" charset="-128"/>
              </a:rPr>
              <a:t>そして，これからどのイメージで学習プログラム作成していくのかをグループで１つ決めていただき，共通理解していただきたいと思います。</a:t>
            </a:r>
            <a:endParaRPr lang="en-US" altLang="ja-JP" dirty="0" smtClean="0">
              <a:latin typeface="ＭＳ Ｐ明朝" pitchFamily="18" charset="-128"/>
            </a:endParaRPr>
          </a:p>
          <a:p>
            <a:r>
              <a:rPr lang="ja-JP" altLang="en-US" dirty="0" smtClean="0">
                <a:latin typeface="ＭＳ Ｐ明朝" pitchFamily="18" charset="-128"/>
              </a:rPr>
              <a:t>それでは，よろしくお願いします。</a:t>
            </a:r>
            <a:endParaRPr lang="en-US" altLang="ja-JP" dirty="0" smtClean="0">
              <a:latin typeface="ＭＳ Ｐ明朝" pitchFamily="18" charset="-128"/>
            </a:endParaRPr>
          </a:p>
          <a:p>
            <a:r>
              <a:rPr lang="ja-JP" altLang="en-US" dirty="0" smtClean="0">
                <a:latin typeface="ＭＳ Ｐ明朝" pitchFamily="18" charset="-128"/>
              </a:rPr>
              <a:t>（グループワーク●分）</a:t>
            </a:r>
            <a:endParaRPr lang="en-US" altLang="ja-JP" dirty="0" smtClean="0">
              <a:latin typeface="ＭＳ Ｐ明朝" pitchFamily="18" charset="-128"/>
            </a:endParaRPr>
          </a:p>
        </p:txBody>
      </p:sp>
      <p:sp>
        <p:nvSpPr>
          <p:cNvPr id="10138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534B5645-C103-4569-BE99-2016A4A4073A}" type="slidenum">
              <a:rPr lang="en-US" altLang="ja-JP" smtClean="0">
                <a:solidFill>
                  <a:srgbClr val="000000"/>
                </a:solidFill>
                <a:ea typeface="ＭＳ Ｐゴシック" charset="-128"/>
              </a:rPr>
              <a:pPr eaLnBrk="1" hangingPunct="1">
                <a:spcBef>
                  <a:spcPct val="0"/>
                </a:spcBef>
              </a:pPr>
              <a:t>13</a:t>
            </a:fld>
            <a:endParaRPr lang="en-US" altLang="ja-JP" smtClean="0">
              <a:solidFill>
                <a:srgbClr val="000000"/>
              </a:solidFill>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ー 1"/>
          <p:cNvSpPr>
            <a:spLocks noGrp="1" noRot="1" noChangeAspect="1" noTextEdit="1"/>
          </p:cNvSpPr>
          <p:nvPr>
            <p:ph type="sldImg"/>
          </p:nvPr>
        </p:nvSpPr>
        <p:spPr>
          <a:ln/>
        </p:spPr>
      </p:sp>
      <p:sp>
        <p:nvSpPr>
          <p:cNvPr id="1034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それでは，「テーマ」と「市の概要」が決まったところで，これからシートＡを作成するグループワークを始めていきます。</a:t>
            </a:r>
            <a:endParaRPr lang="en-US" altLang="ja-JP" dirty="0" smtClean="0"/>
          </a:p>
          <a:p>
            <a:r>
              <a:rPr lang="ja-JP" altLang="en-US" dirty="0" smtClean="0"/>
              <a:t>次のように４つの段階に分けて，説明をしてグループワークを行っていきます。</a:t>
            </a:r>
            <a:endParaRPr lang="en-US" altLang="ja-JP" dirty="0" smtClean="0"/>
          </a:p>
          <a:p>
            <a:endParaRPr lang="en-US" altLang="ja-JP" dirty="0" smtClean="0"/>
          </a:p>
          <a:p>
            <a:endParaRPr lang="ja-JP" altLang="en-US" dirty="0" smtClean="0"/>
          </a:p>
        </p:txBody>
      </p:sp>
      <p:sp>
        <p:nvSpPr>
          <p:cNvPr id="1034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77B82E84-3D53-483A-8E20-353E251C1E8B}" type="slidenum">
              <a:rPr lang="en-US" altLang="ja-JP" smtClean="0">
                <a:ea typeface="ＭＳ Ｐゴシック" charset="-128"/>
              </a:rPr>
              <a:pPr eaLnBrk="1" hangingPunct="1">
                <a:spcBef>
                  <a:spcPct val="0"/>
                </a:spcBef>
              </a:pPr>
              <a:t>14</a:t>
            </a:fld>
            <a:endParaRPr lang="en-US" altLang="ja-JP" smtClean="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ー 1"/>
          <p:cNvSpPr>
            <a:spLocks noGrp="1" noRot="1" noChangeAspect="1" noTextEdit="1"/>
          </p:cNvSpPr>
          <p:nvPr>
            <p:ph type="sldImg"/>
          </p:nvPr>
        </p:nvSpPr>
        <p:spPr>
          <a:ln/>
        </p:spPr>
      </p:sp>
      <p:sp>
        <p:nvSpPr>
          <p:cNvPr id="58371" name="ノート プレースホルダー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ja-JP" altLang="en-US" dirty="0" smtClean="0">
                <a:ea typeface="ＭＳ Ｐ明朝" charset="-128"/>
              </a:rPr>
              <a:t>まずは，</a:t>
            </a:r>
            <a:r>
              <a:rPr lang="ja-JP" altLang="en-US" dirty="0" smtClean="0"/>
              <a:t>「個人の要望」と「地域の要請」を診断していきます。</a:t>
            </a:r>
            <a:r>
              <a:rPr lang="en-US" altLang="ja-JP" dirty="0" smtClean="0"/>
              <a:t/>
            </a:r>
            <a:br>
              <a:rPr lang="en-US" altLang="ja-JP" dirty="0" smtClean="0"/>
            </a:br>
            <a:r>
              <a:rPr lang="ja-JP" altLang="en-US" dirty="0" smtClean="0"/>
              <a:t>シートＡを御覧ください。</a:t>
            </a:r>
            <a:endParaRPr lang="en-US" altLang="ja-JP" dirty="0" smtClean="0"/>
          </a:p>
        </p:txBody>
      </p:sp>
      <p:sp>
        <p:nvSpPr>
          <p:cNvPr id="10445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96C5A499-95C7-450C-A61B-720225FC0284}" type="slidenum">
              <a:rPr lang="en-US" altLang="ja-JP" smtClean="0">
                <a:ea typeface="ＭＳ Ｐゴシック" charset="-128"/>
              </a:rPr>
              <a:pPr eaLnBrk="1" hangingPunct="1">
                <a:spcBef>
                  <a:spcPct val="0"/>
                </a:spcBef>
              </a:pPr>
              <a:t>15</a:t>
            </a:fld>
            <a:endParaRPr lang="en-US" altLang="ja-JP" dirty="0" smtClean="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6F2A08FE-5190-4761-B68E-B5CF29A20D8A}" type="slidenum">
              <a:rPr lang="en-US" altLang="ja-JP" smtClean="0">
                <a:ea typeface="ＭＳ Ｐゴシック" charset="-128"/>
              </a:rPr>
              <a:pPr eaLnBrk="1" hangingPunct="1">
                <a:spcBef>
                  <a:spcPct val="0"/>
                </a:spcBef>
              </a:pPr>
              <a:t>16</a:t>
            </a:fld>
            <a:endParaRPr lang="en-US" altLang="ja-JP" dirty="0" smtClean="0">
              <a:ea typeface="ＭＳ Ｐゴシック" charset="-128"/>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latin typeface="ＭＳ Ｐ明朝" pitchFamily="18" charset="-128"/>
              </a:rPr>
              <a:t>「個人の要望」とは，言い換えると「このような学習や活動をしたい。」「このような課題を解決したい。」「もっとこういうところをよくしたい。」といった住民の学習ニーズです。</a:t>
            </a:r>
            <a:endParaRPr lang="en-US" altLang="ja-JP" dirty="0" smtClean="0">
              <a:latin typeface="ＭＳ Ｐ明朝" pitchFamily="18" charset="-128"/>
            </a:endParaRPr>
          </a:p>
          <a:p>
            <a:pPr eaLnBrk="1" hangingPunct="1"/>
            <a:r>
              <a:rPr lang="ja-JP" altLang="en-US" dirty="0" smtClean="0">
                <a:latin typeface="ＭＳ Ｐ明朝" pitchFamily="18" charset="-128"/>
              </a:rPr>
              <a:t>個人の要望を調べる方法としては，アンケートや，日常的な住民との交流の中から，テーマに関連するニーズを把握したりしていきます。</a:t>
            </a:r>
            <a:endParaRPr lang="en-US" altLang="ja-JP" dirty="0" smtClean="0">
              <a:latin typeface="ＭＳ Ｐ明朝" pitchFamily="18" charset="-128"/>
            </a:endParaRPr>
          </a:p>
          <a:p>
            <a:pPr eaLnBrk="1" hangingPunct="1"/>
            <a:r>
              <a:rPr lang="en-US" altLang="ja-JP" dirty="0" smtClean="0">
                <a:latin typeface="ＭＳ Ｐ明朝" pitchFamily="18" charset="-128"/>
              </a:rPr>
              <a:t>※</a:t>
            </a:r>
            <a:r>
              <a:rPr lang="ja-JP" altLang="en-US" dirty="0" smtClean="0">
                <a:latin typeface="ＭＳ Ｐ明朝" pitchFamily="18" charset="-128"/>
              </a:rPr>
              <a:t>　各自治体や地域で調査をするのは手間や時間，コストがかかるので，全国調査を利用するのも手です（結果はそれほど変わらないことも多い）。今回は資料３～６を参考にしてください。</a:t>
            </a:r>
            <a:endParaRPr lang="en-US" altLang="ja-JP" dirty="0" smtClean="0">
              <a:latin typeface="ＭＳ Ｐ明朝" pitchFamily="18" charset="-128"/>
            </a:endParaRPr>
          </a:p>
          <a:p>
            <a:pPr eaLnBrk="1" hangingPunct="1"/>
            <a:r>
              <a:rPr lang="ja-JP" altLang="en-US" dirty="0" smtClean="0">
                <a:latin typeface="ＭＳ Ｐ明朝" pitchFamily="18" charset="-128"/>
              </a:rPr>
              <a:t>資料４～６は，テーマごとに配付しています。</a:t>
            </a:r>
            <a:r>
              <a:rPr lang="en-US" altLang="ja-JP" dirty="0" smtClean="0">
                <a:latin typeface="ＭＳ Ｐ明朝" pitchFamily="18" charset="-128"/>
              </a:rPr>
              <a:t>※</a:t>
            </a:r>
            <a:r>
              <a:rPr lang="ja-JP" altLang="en-US" dirty="0" smtClean="0">
                <a:latin typeface="ＭＳ Ｐ明朝" pitchFamily="18" charset="-128"/>
              </a:rPr>
              <a:t>　皆さんの日頃の経験というのも重要です，そもそも知らないことについてはニーズとして出てこないので。</a:t>
            </a:r>
          </a:p>
          <a:p>
            <a:pPr eaLnBrk="1" hangingPunct="1"/>
            <a:endParaRPr lang="en-US" altLang="ja-JP" dirty="0" smtClean="0">
              <a:latin typeface="ＭＳ Ｐ明朝" pitchFamily="18"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latin typeface="ＭＳ Ｐ明朝" pitchFamily="18" charset="-128"/>
              </a:rPr>
              <a:t>「社会の要請」とは，「市として取り組まなければならない。」「市にとって必要である。」「この地域にとって重要である。」といった社会（その自治体，地域？）全体から見たニーズです。</a:t>
            </a:r>
            <a:endParaRPr lang="en-US" altLang="ja-JP" dirty="0" smtClean="0">
              <a:latin typeface="ＭＳ Ｐ明朝" pitchFamily="18"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latin typeface="ＭＳ Ｐ明朝" pitchFamily="18" charset="-128"/>
              </a:rPr>
              <a:t>社会の要請を調べる方法としては，テーマに関連してどのような施策を打とうとしているか，市の総合計画や自治振興センターの計画の中から抽出します。今回は資料１・２を参考にしてください。</a:t>
            </a:r>
            <a:endParaRPr lang="en-US" altLang="ja-JP" dirty="0" smtClean="0">
              <a:latin typeface="ＭＳ Ｐ明朝" pitchFamily="18"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dirty="0" smtClean="0">
              <a:latin typeface="ＭＳ Ｐ明朝" pitchFamily="18"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latin typeface="ＭＳ Ｐ明朝" pitchFamily="18" charset="-128"/>
              </a:rPr>
              <a:t>この２つを出発点とすることで，経験やカンだけでなく，「この課題に対応するためにこの事業を行おう。」「こういう実態があるからこれが一番よい方法だろう。」という客観的な分析に基づいたプログラムとなります。</a:t>
            </a:r>
          </a:p>
          <a:p>
            <a:pPr eaLnBrk="1" hangingPunct="1"/>
            <a:endParaRPr lang="en-US" altLang="ja-JP" dirty="0" smtClean="0"/>
          </a:p>
          <a:p>
            <a:pPr eaLnBrk="1" hangingPunct="1"/>
            <a:r>
              <a:rPr lang="ja-JP" altLang="en-US" dirty="0" smtClean="0"/>
              <a:t>それでは，グループで選んだテーマと市の概要にもとづいて，「個人の要望」と「社会の要請」を，それぞれできるだけたくさん挙げていきましょう。</a:t>
            </a:r>
            <a:endParaRPr lang="en-US" altLang="ja-JP" dirty="0" smtClean="0"/>
          </a:p>
          <a:p>
            <a:pPr eaLnBrk="1" hangingPunct="1"/>
            <a:r>
              <a:rPr lang="ja-JP" altLang="en-US" dirty="0" smtClean="0"/>
              <a:t>（付箋紙を使い，ＫＪ法によりたくさん挙げる）</a:t>
            </a:r>
            <a:endParaRPr lang="en-US" altLang="ja-JP" dirty="0" smtClean="0"/>
          </a:p>
          <a:p>
            <a:pPr eaLnBrk="1" hangingPunct="1"/>
            <a:r>
              <a:rPr lang="en-US" altLang="ja-JP" dirty="0" smtClean="0"/>
              <a:t>※</a:t>
            </a:r>
            <a:r>
              <a:rPr lang="ja-JP" altLang="en-US" dirty="0" smtClean="0"/>
              <a:t>グループ内で分担し，付箋紙に書き出していく。（８分間）</a:t>
            </a:r>
            <a:endParaRPr lang="en-US" altLang="ja-JP" dirty="0" smtClean="0"/>
          </a:p>
          <a:p>
            <a:pPr eaLnBrk="1" hangingPunct="1"/>
            <a:r>
              <a:rPr lang="ja-JP" altLang="en-US" dirty="0" smtClean="0"/>
              <a:t>　　個人の要望　　</a:t>
            </a:r>
            <a:endParaRPr lang="en-US" altLang="ja-JP" dirty="0" smtClean="0"/>
          </a:p>
          <a:p>
            <a:pPr eaLnBrk="1" hangingPunct="1"/>
            <a:r>
              <a:rPr lang="ja-JP" altLang="en-US" dirty="0" smtClean="0"/>
              <a:t>　　社会の要請　</a:t>
            </a:r>
            <a:endParaRPr lang="en-US" altLang="ja-JP" dirty="0" smtClean="0"/>
          </a:p>
          <a:p>
            <a:pPr eaLnBrk="1" hangingPunct="1"/>
            <a:r>
              <a:rPr lang="ja-JP" altLang="en-US" dirty="0" smtClean="0"/>
              <a:t>　模造紙を半分にしたシートに貼り出していく。（１０分間）</a:t>
            </a:r>
            <a:endParaRPr lang="en-US" altLang="ja-JP" dirty="0" smtClean="0"/>
          </a:p>
          <a:p>
            <a:pPr eaLnBrk="1" hangingPunct="1"/>
            <a:endParaRPr lang="en-US" altLang="ja-JP" dirty="0" smtClean="0"/>
          </a:p>
          <a:p>
            <a:pPr eaLnBrk="1" hangingPunct="1"/>
            <a:r>
              <a:rPr lang="ja-JP" altLang="en-US" dirty="0" smtClean="0"/>
              <a:t>　　</a:t>
            </a:r>
            <a:endParaRPr lang="en-US" altLang="ja-JP"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ー 1"/>
          <p:cNvSpPr>
            <a:spLocks noGrp="1" noRot="1" noChangeAspect="1" noTextEdit="1"/>
          </p:cNvSpPr>
          <p:nvPr>
            <p:ph type="sldImg"/>
          </p:nvPr>
        </p:nvSpPr>
        <p:spPr>
          <a:ln/>
        </p:spPr>
      </p:sp>
      <p:sp>
        <p:nvSpPr>
          <p:cNvPr id="1075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次に，２つめのグループワークです。</a:t>
            </a:r>
            <a:endParaRPr lang="en-US" altLang="ja-JP" dirty="0" smtClean="0"/>
          </a:p>
          <a:p>
            <a:r>
              <a:rPr lang="ja-JP" altLang="en-US" dirty="0" smtClean="0"/>
              <a:t>「個人の要望」と「地域の要請」から地域課題を設定しましょう。</a:t>
            </a:r>
            <a:endParaRPr lang="en-US" altLang="ja-JP" dirty="0" smtClean="0"/>
          </a:p>
        </p:txBody>
      </p:sp>
      <p:sp>
        <p:nvSpPr>
          <p:cNvPr id="10752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86D0DE16-9DE3-4EB9-875A-485BB65562CA}" type="slidenum">
              <a:rPr lang="en-US" altLang="ja-JP" smtClean="0">
                <a:ea typeface="ＭＳ Ｐゴシック" charset="-128"/>
              </a:rPr>
              <a:pPr eaLnBrk="1" hangingPunct="1">
                <a:spcBef>
                  <a:spcPct val="0"/>
                </a:spcBef>
              </a:pPr>
              <a:t>17</a:t>
            </a:fld>
            <a:endParaRPr lang="en-US" altLang="ja-JP" dirty="0" smtClean="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 1"/>
          <p:cNvSpPr>
            <a:spLocks noGrp="1" noRot="1" noChangeAspect="1" noTextEdit="1"/>
          </p:cNvSpPr>
          <p:nvPr>
            <p:ph type="sldImg"/>
          </p:nvPr>
        </p:nvSpPr>
        <p:spPr>
          <a:xfrm>
            <a:off x="915988" y="744538"/>
            <a:ext cx="4964112" cy="3722687"/>
          </a:xfrm>
          <a:ln/>
        </p:spPr>
      </p:sp>
      <p:sp>
        <p:nvSpPr>
          <p:cNvPr id="108547" name="ノート プレースホルダ 2"/>
          <p:cNvSpPr>
            <a:spLocks noGrp="1"/>
          </p:cNvSpPr>
          <p:nvPr>
            <p:ph type="body" idx="1"/>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2" tIns="46047" rIns="92092" bIns="46047"/>
          <a:lstStyle/>
          <a:p>
            <a:pPr>
              <a:defRPr/>
            </a:pPr>
            <a:r>
              <a:rPr lang="ja-JP" altLang="en-US" kern="0" dirty="0" smtClean="0">
                <a:solidFill>
                  <a:schemeClr val="accent2"/>
                </a:solidFill>
              </a:rPr>
              <a:t>先ほど，「個人の要望」「社会の要請」を挙げていただきました。</a:t>
            </a:r>
            <a:endParaRPr lang="en-US" altLang="ja-JP" kern="0" dirty="0" smtClean="0">
              <a:solidFill>
                <a:schemeClr val="accent2"/>
              </a:solidFill>
            </a:endParaRPr>
          </a:p>
          <a:p>
            <a:pPr>
              <a:defRPr/>
            </a:pPr>
            <a:r>
              <a:rPr lang="ja-JP" altLang="en-US" kern="0" dirty="0" smtClean="0">
                <a:solidFill>
                  <a:schemeClr val="accent2"/>
                </a:solidFill>
              </a:rPr>
              <a:t>皆さんお気づきかと思いますが，どちらが「個人の要望」で，どちらが「社会の要請」なのか，判断に迷うものも，あったかもしれません。</a:t>
            </a:r>
            <a:endParaRPr lang="en-US" altLang="ja-JP" kern="0" dirty="0" smtClean="0">
              <a:solidFill>
                <a:schemeClr val="accent2"/>
              </a:solidFill>
            </a:endParaRPr>
          </a:p>
          <a:p>
            <a:pPr>
              <a:defRPr/>
            </a:pPr>
            <a:r>
              <a:rPr lang="ja-JP" altLang="en-US" kern="0" dirty="0" smtClean="0">
                <a:solidFill>
                  <a:schemeClr val="accent2"/>
                </a:solidFill>
              </a:rPr>
              <a:t>もちろん，</a:t>
            </a:r>
            <a:r>
              <a:rPr lang="ja-JP" altLang="en-US" kern="0" dirty="0" err="1" smtClean="0">
                <a:solidFill>
                  <a:schemeClr val="accent2"/>
                </a:solidFill>
              </a:rPr>
              <a:t>ぱれっと</a:t>
            </a:r>
            <a:r>
              <a:rPr lang="ja-JP" altLang="en-US" kern="0" dirty="0" smtClean="0">
                <a:solidFill>
                  <a:schemeClr val="accent2"/>
                </a:solidFill>
              </a:rPr>
              <a:t>市の計画も，アンケート等の実態調査に基づいてされている部分もあるので，そういう部分も当然あります。</a:t>
            </a:r>
            <a:endParaRPr lang="en-US" altLang="ja-JP" kern="0" dirty="0" smtClean="0">
              <a:solidFill>
                <a:schemeClr val="accent2"/>
              </a:solidFill>
            </a:endParaRPr>
          </a:p>
          <a:p>
            <a:pPr>
              <a:defRPr/>
            </a:pPr>
            <a:r>
              <a:rPr lang="ja-JP" altLang="en-US" kern="0" dirty="0" smtClean="0">
                <a:solidFill>
                  <a:schemeClr val="accent2"/>
                </a:solidFill>
              </a:rPr>
              <a:t>しかし，「個人の要望」と「社会の要請」がすれ違っている部分もあり，そこが，プログラム作りの際にネックになってきます。</a:t>
            </a:r>
            <a:endParaRPr lang="en-US" altLang="ja-JP" kern="0" dirty="0" smtClean="0">
              <a:solidFill>
                <a:schemeClr val="accent2"/>
              </a:solidFill>
            </a:endParaRPr>
          </a:p>
          <a:p>
            <a:pPr>
              <a:defRPr/>
            </a:pPr>
            <a:endParaRPr lang="en-US" altLang="ja-JP" kern="0" dirty="0" smtClean="0">
              <a:solidFill>
                <a:schemeClr val="accent2"/>
              </a:solidFill>
            </a:endParaRPr>
          </a:p>
          <a:p>
            <a:pPr>
              <a:defRPr/>
            </a:pPr>
            <a:r>
              <a:rPr lang="ja-JP" altLang="en-US" kern="0" dirty="0" smtClean="0">
                <a:solidFill>
                  <a:schemeClr val="accent2"/>
                </a:solidFill>
              </a:rPr>
              <a:t>地域住民の要望が多いプログラムでも，地域課題の解決・改善に結びつかなかったり，沢山人が集まるプログラムでも，お金がたくさんかかってしまったり。</a:t>
            </a:r>
            <a:endParaRPr lang="en-US" altLang="ja-JP" kern="0" dirty="0" smtClean="0">
              <a:solidFill>
                <a:schemeClr val="accent2"/>
              </a:solidFill>
            </a:endParaRPr>
          </a:p>
          <a:p>
            <a:pPr>
              <a:defRPr/>
            </a:pPr>
            <a:endParaRPr lang="en-US" altLang="ja-JP" dirty="0" smtClean="0">
              <a:ea typeface="ＭＳ Ｐ明朝" charset="-128"/>
            </a:endParaRPr>
          </a:p>
          <a:p>
            <a:pPr>
              <a:defRPr/>
            </a:pPr>
            <a:r>
              <a:rPr lang="ja-JP" altLang="en-US" dirty="0" smtClean="0">
                <a:ea typeface="ＭＳ Ｐ明朝" charset="-128"/>
              </a:rPr>
              <a:t>そこで，「個人の要望」と「社会の要請」をバランス良く組み合わせた地域課題を設定することが，重要になってきます。</a:t>
            </a:r>
            <a:endParaRPr lang="en-US" altLang="ja-JP" dirty="0" smtClean="0">
              <a:ea typeface="ＭＳ Ｐ明朝" charset="-128"/>
            </a:endParaRPr>
          </a:p>
          <a:p>
            <a:pPr>
              <a:defRPr/>
            </a:pPr>
            <a:endParaRPr lang="ja-JP" altLang="en-US" dirty="0" smtClean="0">
              <a:ea typeface="ＭＳ Ｐ明朝" charset="-128"/>
            </a:endParaRPr>
          </a:p>
        </p:txBody>
      </p:sp>
      <p:sp>
        <p:nvSpPr>
          <p:cNvPr id="108548" name="スライド番号プレースホルダ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2" tIns="46047" rIns="92092" bIns="46047" anchor="b"/>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012DFED5-66BB-4DD8-8155-C938956D360A}" type="slidenum">
              <a:rPr lang="ja-JP" altLang="en-US">
                <a:latin typeface="Times New Roman" pitchFamily="18" charset="0"/>
                <a:ea typeface="ＭＳ Ｐゴシック" charset="-128"/>
              </a:rPr>
              <a:pPr algn="r" eaLnBrk="1" hangingPunct="1">
                <a:spcBef>
                  <a:spcPct val="0"/>
                </a:spcBef>
              </a:pPr>
              <a:t>18</a:t>
            </a:fld>
            <a:endParaRPr lang="en-US" altLang="ja-JP" dirty="0">
              <a:latin typeface="Times New Roman" pitchFamily="18" charset="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スライド イメージ プレースホルダ 1"/>
          <p:cNvSpPr>
            <a:spLocks noGrp="1" noRot="1" noChangeAspect="1" noTextEdit="1"/>
          </p:cNvSpPr>
          <p:nvPr>
            <p:ph type="sldImg"/>
          </p:nvPr>
        </p:nvSpPr>
        <p:spPr>
          <a:xfrm>
            <a:off x="915988" y="744538"/>
            <a:ext cx="4964112" cy="3722687"/>
          </a:xfrm>
          <a:ln/>
        </p:spPr>
      </p:sp>
      <p:sp>
        <p:nvSpPr>
          <p:cNvPr id="109571" name="ノート プレースホルダ 2"/>
          <p:cNvSpPr>
            <a:spLocks noGrp="1"/>
          </p:cNvSpPr>
          <p:nvPr>
            <p:ph type="body" idx="1"/>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2" tIns="46047" rIns="92092" bIns="46047"/>
          <a:lstStyle/>
          <a:p>
            <a:pPr>
              <a:spcBef>
                <a:spcPct val="0"/>
              </a:spcBef>
            </a:pPr>
            <a:r>
              <a:rPr lang="ja-JP" altLang="en-US" dirty="0" smtClean="0"/>
              <a:t>（例を説明する。）</a:t>
            </a:r>
            <a:endParaRPr lang="en-US" altLang="ja-JP" dirty="0" smtClean="0"/>
          </a:p>
          <a:p>
            <a:pPr eaLnBrk="1" hangingPunct="1"/>
            <a:r>
              <a:rPr lang="ja-JP" altLang="en-US" dirty="0" smtClean="0">
                <a:latin typeface="ＭＳ Ｐ明朝" pitchFamily="18" charset="-128"/>
              </a:rPr>
              <a:t>「個人の要望」と「社会の要請」を整理し，これらを結び付けて，地域課題を明らかにしていきます。</a:t>
            </a:r>
          </a:p>
          <a:p>
            <a:pPr eaLnBrk="1" hangingPunct="1"/>
            <a:r>
              <a:rPr lang="ja-JP" altLang="en-US" dirty="0" smtClean="0">
                <a:latin typeface="ＭＳ Ｐ明朝" pitchFamily="18" charset="-128"/>
              </a:rPr>
              <a:t>結びつけたものを分類</a:t>
            </a:r>
            <a:r>
              <a:rPr lang="en-US" altLang="ja-JP" dirty="0" smtClean="0">
                <a:latin typeface="ＭＳ Ｐ明朝" pitchFamily="18" charset="-128"/>
              </a:rPr>
              <a:t>･</a:t>
            </a:r>
            <a:r>
              <a:rPr lang="ja-JP" altLang="en-US" dirty="0" smtClean="0">
                <a:latin typeface="ＭＳ Ｐ明朝" pitchFamily="18" charset="-128"/>
              </a:rPr>
              <a:t>整理し，その中で優先すべきものを抽出して，一つの地域課題に絞り込んでいきます。</a:t>
            </a:r>
          </a:p>
          <a:p>
            <a:pPr eaLnBrk="1" hangingPunct="1"/>
            <a:r>
              <a:rPr lang="ja-JP" altLang="en-US" dirty="0" smtClean="0">
                <a:latin typeface="ＭＳ Ｐ明朝" pitchFamily="18" charset="-128"/>
              </a:rPr>
              <a:t>ただし，学習プログラムで解決できそうな課題を設定することが大切です。</a:t>
            </a:r>
          </a:p>
          <a:p>
            <a:pPr eaLnBrk="1" hangingPunct="1"/>
            <a:r>
              <a:rPr lang="ja-JP" altLang="en-US" dirty="0" smtClean="0">
                <a:latin typeface="ＭＳ Ｐ明朝" pitchFamily="18" charset="-128"/>
              </a:rPr>
              <a:t>そして，その地域課題を解決していくために，地域住民がどのような姿になっていけばよいかを描いていきます。</a:t>
            </a:r>
          </a:p>
          <a:p>
            <a:pPr>
              <a:spcBef>
                <a:spcPct val="0"/>
              </a:spcBef>
            </a:pPr>
            <a:endParaRPr lang="en-US" altLang="ja-JP" dirty="0" smtClean="0"/>
          </a:p>
          <a:p>
            <a:pPr>
              <a:spcBef>
                <a:spcPct val="0"/>
              </a:spcBef>
            </a:pPr>
            <a:r>
              <a:rPr lang="ja-JP" altLang="en-US" dirty="0" smtClean="0"/>
              <a:t>（グループワーク）</a:t>
            </a:r>
          </a:p>
        </p:txBody>
      </p:sp>
      <p:sp>
        <p:nvSpPr>
          <p:cNvPr id="109572" name="スライド番号プレースホルダ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2" tIns="46047" rIns="92092" bIns="46047" anchor="b"/>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8A80ACBC-77E1-4636-9574-66FF127E9ABD}" type="slidenum">
              <a:rPr lang="ja-JP" altLang="en-US">
                <a:latin typeface="Times New Roman" pitchFamily="18" charset="0"/>
                <a:ea typeface="ＭＳ Ｐゴシック" charset="-128"/>
              </a:rPr>
              <a:pPr algn="r" eaLnBrk="1" hangingPunct="1">
                <a:spcBef>
                  <a:spcPct val="0"/>
                </a:spcBef>
              </a:pPr>
              <a:t>19</a:t>
            </a:fld>
            <a:endParaRPr lang="en-US" altLang="ja-JP" dirty="0">
              <a:latin typeface="Times New Roman" pitchFamily="18"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ー 1"/>
          <p:cNvSpPr>
            <a:spLocks noGrp="1" noRot="1" noChangeAspect="1" noTextEdit="1"/>
          </p:cNvSpPr>
          <p:nvPr>
            <p:ph type="sldImg"/>
          </p:nvPr>
        </p:nvSpPr>
        <p:spPr>
          <a:ln/>
        </p:spPr>
      </p:sp>
      <p:sp>
        <p:nvSpPr>
          <p:cNvPr id="8909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こちらは，生涯学習の概念を表した図です。</a:t>
            </a:r>
            <a:endParaRPr lang="en-US" altLang="ja-JP" dirty="0" smtClean="0"/>
          </a:p>
          <a:p>
            <a:r>
              <a:rPr lang="ja-JP" altLang="en-US" dirty="0" smtClean="0"/>
              <a:t>生涯学習という言葉は，文字通り「生涯にわたるすべての学習」を包括するとても広い学習の概念です。</a:t>
            </a:r>
            <a:endParaRPr lang="en-US" altLang="ja-JP" dirty="0" smtClean="0"/>
          </a:p>
          <a:p>
            <a:r>
              <a:rPr lang="ja-JP" altLang="en-US" dirty="0" smtClean="0"/>
              <a:t>具体的な学習活動としては，私たちがおこなっている公民館や地域・市民センター等での社会教育活動だけでなく，</a:t>
            </a:r>
            <a:endParaRPr lang="en-US" altLang="ja-JP" dirty="0" smtClean="0"/>
          </a:p>
          <a:p>
            <a:r>
              <a:rPr lang="ja-JP" altLang="en-US" dirty="0" smtClean="0"/>
              <a:t>小学校や中学校などの学校教育や，家庭でおこなっている言葉や生活習慣の習得にかかわる家庭教育も生涯学習の一部です。</a:t>
            </a:r>
            <a:endParaRPr lang="en-US" altLang="ja-JP" dirty="0" smtClean="0"/>
          </a:p>
          <a:p>
            <a:r>
              <a:rPr lang="ja-JP" altLang="en-US" dirty="0" smtClean="0"/>
              <a:t>さらに読書やスポーツ活動，ボランティア活動，今皆さんが参加されているこの職業上の研修なども含まれますし，</a:t>
            </a:r>
            <a:endParaRPr lang="en-US" altLang="ja-JP" dirty="0" smtClean="0"/>
          </a:p>
          <a:p>
            <a:r>
              <a:rPr lang="ja-JP" altLang="en-US" dirty="0" smtClean="0"/>
              <a:t>また，子供たちのお手伝いや子育てや介護などの経験も，個人が成長・成熟するきっかけを促す重要な生涯学習の機会としてとらえられます。</a:t>
            </a:r>
            <a:endParaRPr lang="en-US" altLang="ja-JP" dirty="0" smtClean="0"/>
          </a:p>
          <a:p>
            <a:r>
              <a:rPr lang="ja-JP" altLang="en-US" dirty="0" smtClean="0"/>
              <a:t>まさしくありとあらゆる「学び・気づき」の機会が，生涯学習に含まれています。</a:t>
            </a:r>
            <a:endParaRPr lang="en-US" altLang="ja-JP" dirty="0" smtClean="0"/>
          </a:p>
          <a:p>
            <a:endParaRPr lang="en-US" altLang="ja-JP" dirty="0" smtClean="0"/>
          </a:p>
          <a:p>
            <a:endParaRPr lang="en-US" altLang="ja-JP" dirty="0" smtClean="0"/>
          </a:p>
          <a:p>
            <a:endParaRPr lang="ja-JP" altLang="en-US" dirty="0" smtClean="0"/>
          </a:p>
        </p:txBody>
      </p:sp>
      <p:sp>
        <p:nvSpPr>
          <p:cNvPr id="8909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CE9C994A-F732-4473-94A7-9803EEE5AB7B}" type="slidenum">
              <a:rPr lang="en-US" altLang="ja-JP" smtClean="0">
                <a:ea typeface="ＭＳ Ｐゴシック" charset="-128"/>
              </a:rPr>
              <a:pPr eaLnBrk="1" hangingPunct="1">
                <a:spcBef>
                  <a:spcPct val="0"/>
                </a:spcBef>
              </a:pPr>
              <a:t>2</a:t>
            </a:fld>
            <a:endParaRPr lang="en-US" altLang="ja-JP" dirty="0" smtClean="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ー 1"/>
          <p:cNvSpPr>
            <a:spLocks noGrp="1" noRot="1" noChangeAspect="1" noTextEdit="1"/>
          </p:cNvSpPr>
          <p:nvPr>
            <p:ph type="sldImg"/>
          </p:nvPr>
        </p:nvSpPr>
        <p:spPr>
          <a:ln/>
        </p:spPr>
      </p:sp>
      <p:sp>
        <p:nvSpPr>
          <p:cNvPr id="11059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３つめのグループワークです。</a:t>
            </a:r>
            <a:endParaRPr lang="en-US" altLang="ja-JP" dirty="0" smtClean="0"/>
          </a:p>
          <a:p>
            <a:r>
              <a:rPr lang="ja-JP" altLang="en-US" sz="1200" dirty="0" smtClean="0"/>
              <a:t>地域課題から学習目的を</a:t>
            </a:r>
            <a:r>
              <a:rPr lang="ja-JP" altLang="en-US" dirty="0" smtClean="0"/>
              <a:t>設定しましょう。</a:t>
            </a:r>
            <a:endParaRPr lang="en-US" altLang="ja-JP" dirty="0" smtClean="0"/>
          </a:p>
          <a:p>
            <a:endParaRPr lang="ja-JP" altLang="en-US" dirty="0" smtClean="0"/>
          </a:p>
        </p:txBody>
      </p:sp>
      <p:sp>
        <p:nvSpPr>
          <p:cNvPr id="11059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40585725-0737-4477-BE94-7733EA153EB2}" type="slidenum">
              <a:rPr lang="en-US" altLang="ja-JP" smtClean="0">
                <a:ea typeface="ＭＳ Ｐゴシック" charset="-128"/>
              </a:rPr>
              <a:pPr eaLnBrk="1" hangingPunct="1">
                <a:spcBef>
                  <a:spcPct val="0"/>
                </a:spcBef>
              </a:pPr>
              <a:t>20</a:t>
            </a:fld>
            <a:endParaRPr lang="en-US" altLang="ja-JP" dirty="0" smtClean="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スライド イメージ プレースホルダ 1"/>
          <p:cNvSpPr>
            <a:spLocks noGrp="1" noRot="1" noChangeAspect="1" noTextEdit="1"/>
          </p:cNvSpPr>
          <p:nvPr>
            <p:ph type="sldImg"/>
          </p:nvPr>
        </p:nvSpPr>
        <p:spPr>
          <a:xfrm>
            <a:off x="915988" y="744538"/>
            <a:ext cx="4964112" cy="3722687"/>
          </a:xfrm>
          <a:ln/>
        </p:spPr>
      </p:sp>
      <p:sp>
        <p:nvSpPr>
          <p:cNvPr id="111619" name="ノート プレースホルダ 2"/>
          <p:cNvSpPr>
            <a:spLocks noGrp="1"/>
          </p:cNvSpPr>
          <p:nvPr>
            <p:ph type="body" idx="1"/>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2" tIns="46047" rIns="92092" bIns="46047"/>
          <a:lstStyle/>
          <a:p>
            <a:pPr>
              <a:spcBef>
                <a:spcPct val="0"/>
              </a:spcBef>
            </a:pPr>
            <a:r>
              <a:rPr lang="ja-JP" altLang="en-US" dirty="0" smtClean="0">
                <a:latin typeface="ＭＳ Ｐ明朝" pitchFamily="18" charset="-128"/>
              </a:rPr>
              <a:t>ここまで，皆さんに「個人の要望」「社会の要請」を沢山挙げてもらい，それを組み合わせて「地域課題」を一つ設定していただきました。</a:t>
            </a:r>
            <a:endParaRPr lang="en-US" altLang="ja-JP" dirty="0" smtClean="0">
              <a:latin typeface="ＭＳ Ｐ明朝" pitchFamily="18" charset="-128"/>
            </a:endParaRPr>
          </a:p>
          <a:p>
            <a:pPr>
              <a:spcBef>
                <a:spcPct val="0"/>
              </a:spcBef>
            </a:pPr>
            <a:r>
              <a:rPr lang="ja-JP" altLang="en-US" dirty="0" smtClean="0">
                <a:latin typeface="ＭＳ Ｐ明朝" pitchFamily="18" charset="-128"/>
              </a:rPr>
              <a:t>「地域にはどんな問題があるのか」という，地域の問題の発見，つまり地域をよく知り，よく見つめることの大切さを理解していただけたと思います。</a:t>
            </a:r>
            <a:endParaRPr lang="en-US" altLang="ja-JP" dirty="0" smtClean="0">
              <a:latin typeface="ＭＳ Ｐ明朝" pitchFamily="18" charset="-128"/>
            </a:endParaRPr>
          </a:p>
          <a:p>
            <a:pPr>
              <a:spcBef>
                <a:spcPct val="0"/>
              </a:spcBef>
            </a:pPr>
            <a:endParaRPr lang="ja-JP" altLang="en-US" dirty="0" smtClean="0">
              <a:latin typeface="ＭＳ Ｐ明朝" pitchFamily="18" charset="-128"/>
            </a:endParaRPr>
          </a:p>
          <a:p>
            <a:pPr>
              <a:spcBef>
                <a:spcPct val="0"/>
              </a:spcBef>
            </a:pPr>
            <a:r>
              <a:rPr lang="ja-JP" altLang="en-US" dirty="0" smtClean="0">
                <a:latin typeface="ＭＳ Ｐ明朝" pitchFamily="18" charset="-128"/>
              </a:rPr>
              <a:t>では今度は，設定した地域課題から，学習目的を設定していただきます。</a:t>
            </a:r>
            <a:endParaRPr lang="en-US" altLang="ja-JP" dirty="0" smtClean="0">
              <a:latin typeface="ＭＳ Ｐ明朝" pitchFamily="18" charset="-128"/>
            </a:endParaRPr>
          </a:p>
          <a:p>
            <a:pPr>
              <a:spcBef>
                <a:spcPct val="0"/>
              </a:spcBef>
            </a:pPr>
            <a:r>
              <a:rPr lang="ja-JP" altLang="en-US" dirty="0" smtClean="0">
                <a:latin typeface="ＭＳ Ｐ明朝" pitchFamily="18" charset="-128"/>
              </a:rPr>
              <a:t>ここからは，今回作成する学習プログラムの内容を決める直接の根拠になっていくものです。</a:t>
            </a:r>
            <a:endParaRPr lang="en-US" altLang="ja-JP" dirty="0" smtClean="0">
              <a:latin typeface="ＭＳ Ｐ明朝" pitchFamily="18" charset="-128"/>
            </a:endParaRPr>
          </a:p>
          <a:p>
            <a:pPr>
              <a:spcBef>
                <a:spcPct val="0"/>
              </a:spcBef>
            </a:pPr>
            <a:endParaRPr lang="en-US" altLang="ja-JP" dirty="0" smtClean="0">
              <a:latin typeface="ＭＳ Ｐ明朝" pitchFamily="18" charset="-128"/>
            </a:endParaRPr>
          </a:p>
          <a:p>
            <a:pPr>
              <a:spcBef>
                <a:spcPct val="0"/>
              </a:spcBef>
            </a:pPr>
            <a:r>
              <a:rPr lang="ja-JP" altLang="en-US" dirty="0" smtClean="0">
                <a:latin typeface="ＭＳ Ｐ明朝" pitchFamily="18" charset="-128"/>
              </a:rPr>
              <a:t>先月，基礎研修を受講された方は，手順はちょっとシンプルにしてあったのですが「地域の問題」ということで「地域課題」設定していただき，その後いきなり解決策を考えてもらいました。</a:t>
            </a:r>
            <a:endParaRPr lang="en-US" altLang="ja-JP" dirty="0" smtClean="0">
              <a:latin typeface="ＭＳ Ｐ明朝" pitchFamily="18" charset="-128"/>
            </a:endParaRPr>
          </a:p>
          <a:p>
            <a:pPr>
              <a:spcBef>
                <a:spcPct val="0"/>
              </a:spcBef>
            </a:pPr>
            <a:r>
              <a:rPr lang="ja-JP" altLang="en-US" dirty="0" smtClean="0">
                <a:latin typeface="ＭＳ Ｐ明朝" pitchFamily="18" charset="-128"/>
              </a:rPr>
              <a:t>「社会教育の力で解決するための３つの視点」もご紹介したと思います。</a:t>
            </a:r>
            <a:endParaRPr lang="en-US" altLang="ja-JP" dirty="0" smtClean="0">
              <a:latin typeface="ＭＳ Ｐ明朝" pitchFamily="18" charset="-128"/>
            </a:endParaRPr>
          </a:p>
          <a:p>
            <a:pPr eaLnBrk="1" hangingPunct="1">
              <a:spcBef>
                <a:spcPct val="0"/>
              </a:spcBef>
            </a:pPr>
            <a:r>
              <a:rPr lang="ja-JP" altLang="en-US" dirty="0" smtClean="0"/>
              <a:t>今回は，いきなり解決策を考えるのではなく，その前の段階，「地域課題を解決することにより，どのような状態に変えたいのか」という方向性をまず考えます。</a:t>
            </a:r>
            <a:endParaRPr lang="en-US" altLang="ja-JP" dirty="0" smtClean="0"/>
          </a:p>
          <a:p>
            <a:pPr eaLnBrk="1" hangingPunct="1">
              <a:spcBef>
                <a:spcPct val="0"/>
              </a:spcBef>
            </a:pPr>
            <a:r>
              <a:rPr lang="ja-JP" altLang="en-US" dirty="0" smtClean="0">
                <a:latin typeface="ＭＳ Ｐ明朝" pitchFamily="18" charset="-128"/>
              </a:rPr>
              <a:t>「社会教育の力で解決するための３つの視点」もその時に詳しく御紹介します。</a:t>
            </a:r>
            <a:endParaRPr lang="en-US" altLang="ja-JP" dirty="0" smtClean="0">
              <a:latin typeface="ＭＳ Ｐ明朝" pitchFamily="18" charset="-128"/>
            </a:endParaRPr>
          </a:p>
          <a:p>
            <a:pPr eaLnBrk="1" hangingPunct="1">
              <a:spcBef>
                <a:spcPct val="0"/>
              </a:spcBef>
            </a:pPr>
            <a:endParaRPr lang="en-US" altLang="ja-JP" dirty="0" smtClean="0">
              <a:latin typeface="ＭＳ Ｐ明朝" pitchFamily="18" charset="-128"/>
            </a:endParaRPr>
          </a:p>
          <a:p>
            <a:pPr eaLnBrk="1" hangingPunct="1">
              <a:spcBef>
                <a:spcPct val="0"/>
              </a:spcBef>
            </a:pPr>
            <a:endParaRPr lang="en-US" altLang="ja-JP" dirty="0" smtClean="0">
              <a:latin typeface="ＭＳ Ｐ明朝" pitchFamily="18" charset="-128"/>
            </a:endParaRPr>
          </a:p>
          <a:p>
            <a:pPr>
              <a:spcBef>
                <a:spcPct val="0"/>
              </a:spcBef>
            </a:pPr>
            <a:r>
              <a:rPr lang="ja-JP" altLang="en-US" dirty="0" smtClean="0">
                <a:latin typeface="ＭＳ Ｐ明朝" charset="-128"/>
                <a:ea typeface="ＭＳ Ｐ明朝" charset="-128"/>
              </a:rPr>
              <a:t>まず，「地域にはどんな問題があるのか」という，地域の問題の発見，つまり地域をよく知り，よく見つめるということが大切です。</a:t>
            </a:r>
          </a:p>
          <a:p>
            <a:pPr>
              <a:spcBef>
                <a:spcPct val="0"/>
              </a:spcBef>
            </a:pPr>
            <a:r>
              <a:rPr lang="ja-JP" altLang="en-US" dirty="0" smtClean="0">
                <a:latin typeface="ＭＳ Ｐ明朝" charset="-128"/>
                <a:ea typeface="ＭＳ Ｐ明朝" charset="-128"/>
              </a:rPr>
              <a:t>そして，地域の問題をテーマに学習課題を設定し，事業や講座の立案を行っていく，そういった力を持つということが皆さんに求められています。</a:t>
            </a:r>
          </a:p>
          <a:p>
            <a:pPr>
              <a:spcBef>
                <a:spcPct val="0"/>
              </a:spcBef>
            </a:pPr>
            <a:r>
              <a:rPr lang="ja-JP" altLang="en-US" dirty="0" smtClean="0">
                <a:latin typeface="ＭＳ Ｐ明朝" charset="-128"/>
                <a:ea typeface="ＭＳ Ｐ明朝" charset="-128"/>
              </a:rPr>
              <a:t>ただし，地域の問題全てが「社会教育」の力で解決できるものばかりではありません。</a:t>
            </a:r>
          </a:p>
          <a:p>
            <a:pPr>
              <a:spcBef>
                <a:spcPct val="0"/>
              </a:spcBef>
            </a:pPr>
            <a:r>
              <a:rPr lang="ja-JP" altLang="en-US" dirty="0" smtClean="0">
                <a:latin typeface="ＭＳ Ｐ明朝" charset="-128"/>
                <a:ea typeface="ＭＳ Ｐ明朝" charset="-128"/>
              </a:rPr>
              <a:t>地域に存在する様々な問題を解決するため，様々な地域の問題の中から，</a:t>
            </a:r>
            <a:r>
              <a:rPr lang="ja-JP" altLang="en-US" dirty="0" smtClean="0">
                <a:solidFill>
                  <a:srgbClr val="0000FF"/>
                </a:solidFill>
                <a:latin typeface="ＭＳ Ｐ明朝" charset="-128"/>
                <a:ea typeface="ＭＳ Ｐ明朝" charset="-128"/>
              </a:rPr>
              <a:t>これなら「社会教育」の力で解決できるというものをまず見定めること，続いて，じゃあその中から，</a:t>
            </a:r>
            <a:r>
              <a:rPr lang="ja-JP" altLang="en-US" dirty="0" smtClean="0">
                <a:latin typeface="ＭＳ Ｐ明朝" charset="-128"/>
                <a:ea typeface="ＭＳ Ｐ明朝" charset="-128"/>
              </a:rPr>
              <a:t>何について，どのような学習を進めていくのか，学習により，地域の住民にどんな力をつけてほしいのか，どんな意識をもってほしいのか，どう変わってほしいのかということを見定めながら，「学習課題」を設定していくという作業が必要になってきます。</a:t>
            </a:r>
            <a:endParaRPr lang="ja-JP" altLang="en-US" dirty="0" smtClean="0">
              <a:solidFill>
                <a:srgbClr val="0000FF"/>
              </a:solidFill>
              <a:latin typeface="ＭＳ Ｐ明朝" charset="-128"/>
              <a:ea typeface="ＭＳ Ｐ明朝" charset="-128"/>
            </a:endParaRPr>
          </a:p>
          <a:p>
            <a:pPr>
              <a:spcBef>
                <a:spcPct val="0"/>
              </a:spcBef>
            </a:pPr>
            <a:endParaRPr lang="ja-JP" altLang="en-US" dirty="0" smtClean="0">
              <a:solidFill>
                <a:srgbClr val="0000FF"/>
              </a:solidFill>
              <a:ea typeface="ＭＳ Ｐ明朝" charset="-128"/>
            </a:endParaRPr>
          </a:p>
          <a:p>
            <a:pPr eaLnBrk="1" hangingPunct="1">
              <a:spcBef>
                <a:spcPct val="0"/>
              </a:spcBef>
            </a:pPr>
            <a:endParaRPr lang="en-US" altLang="ja-JP" dirty="0" smtClean="0"/>
          </a:p>
        </p:txBody>
      </p:sp>
      <p:sp>
        <p:nvSpPr>
          <p:cNvPr id="111620" name="スライド番号プレースホルダ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2" tIns="46047" rIns="92092" bIns="46047" anchor="b"/>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ACC13C8E-FC24-44C1-8C49-E063A67F1E98}" type="slidenum">
              <a:rPr lang="ja-JP" altLang="en-US">
                <a:latin typeface="Times New Roman" pitchFamily="18" charset="0"/>
                <a:ea typeface="ＭＳ Ｐゴシック" charset="-128"/>
              </a:rPr>
              <a:pPr algn="r" eaLnBrk="1" hangingPunct="1">
                <a:spcBef>
                  <a:spcPct val="0"/>
                </a:spcBef>
              </a:pPr>
              <a:t>21</a:t>
            </a:fld>
            <a:endParaRPr lang="en-US" altLang="ja-JP" dirty="0">
              <a:latin typeface="Times New Roman" pitchFamily="18" charset="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ー 1"/>
          <p:cNvSpPr>
            <a:spLocks noGrp="1" noRot="1" noChangeAspect="1" noTextEdit="1"/>
          </p:cNvSpPr>
          <p:nvPr>
            <p:ph type="sldImg"/>
          </p:nvPr>
        </p:nvSpPr>
        <p:spPr>
          <a:ln/>
        </p:spPr>
      </p:sp>
      <p:sp>
        <p:nvSpPr>
          <p:cNvPr id="9830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latin typeface="ＭＳ Ｐ明朝" charset="-128"/>
                <a:ea typeface="ＭＳ Ｐ明朝" charset="-128"/>
              </a:rPr>
              <a:t>学習目的ですが，どんな活動をすると課題の解決，改善に近づくかを</a:t>
            </a:r>
          </a:p>
          <a:p>
            <a:pPr eaLnBrk="1" hangingPunct="1"/>
            <a:r>
              <a:rPr lang="ja-JP" altLang="en-US" dirty="0" smtClean="0">
                <a:latin typeface="ＭＳ Ｐ明朝" charset="-128"/>
                <a:ea typeface="ＭＳ Ｐ明朝" charset="-128"/>
              </a:rPr>
              <a:t>文章化していきます。</a:t>
            </a:r>
          </a:p>
          <a:p>
            <a:pPr eaLnBrk="1" hangingPunct="1"/>
            <a:r>
              <a:rPr lang="ja-JP" altLang="en-US" dirty="0" smtClean="0">
                <a:latin typeface="ＭＳ Ｐ明朝" charset="-128"/>
                <a:ea typeface="ＭＳ Ｐ明朝" charset="-128"/>
              </a:rPr>
              <a:t>例文にもありますように，学習目的は，理想として目指す状態であり，</a:t>
            </a:r>
          </a:p>
          <a:p>
            <a:pPr eaLnBrk="1" hangingPunct="1"/>
            <a:r>
              <a:rPr lang="ja-JP" altLang="en-US" dirty="0" smtClean="0">
                <a:latin typeface="ＭＳ Ｐ明朝" charset="-128"/>
                <a:ea typeface="ＭＳ Ｐ明朝" charset="-128"/>
              </a:rPr>
              <a:t>大きくとらえています。</a:t>
            </a:r>
          </a:p>
          <a:p>
            <a:pPr eaLnBrk="1" hangingPunct="1"/>
            <a:r>
              <a:rPr lang="ja-JP" altLang="en-US" dirty="0" smtClean="0">
                <a:latin typeface="ＭＳ Ｐ明朝" charset="-128"/>
                <a:ea typeface="ＭＳ Ｐ明朝" charset="-128"/>
              </a:rPr>
              <a:t>　</a:t>
            </a:r>
          </a:p>
          <a:p>
            <a:pPr eaLnBrk="1" hangingPunct="1"/>
            <a:r>
              <a:rPr lang="ja-JP" altLang="en-US" dirty="0" smtClean="0">
                <a:latin typeface="ＭＳ Ｐ明朝" charset="-128"/>
                <a:ea typeface="ＭＳ Ｐ明朝" charset="-128"/>
              </a:rPr>
              <a:t>つまり，</a:t>
            </a:r>
          </a:p>
          <a:p>
            <a:pPr eaLnBrk="1" hangingPunct="1"/>
            <a:r>
              <a:rPr lang="ja-JP" altLang="en-US" dirty="0" smtClean="0">
                <a:latin typeface="ＭＳ Ｐ明朝" charset="-128"/>
                <a:ea typeface="ＭＳ Ｐ明朝" charset="-128"/>
              </a:rPr>
              <a:t>「どのような課題を，どのような状態にするのか？」という解決の方向性を</a:t>
            </a:r>
          </a:p>
          <a:p>
            <a:pPr eaLnBrk="1" hangingPunct="1"/>
            <a:r>
              <a:rPr lang="ja-JP" altLang="en-US" dirty="0" smtClean="0">
                <a:latin typeface="ＭＳ Ｐ明朝" charset="-128"/>
                <a:ea typeface="ＭＳ Ｐ明朝" charset="-128"/>
              </a:rPr>
              <a:t>文章化していくということになります。</a:t>
            </a:r>
          </a:p>
          <a:p>
            <a:pPr eaLnBrk="1" hangingPunct="1"/>
            <a:r>
              <a:rPr lang="ja-JP" altLang="en-US" dirty="0" smtClean="0">
                <a:latin typeface="ＭＳ Ｐ明朝" charset="-128"/>
                <a:ea typeface="ＭＳ Ｐ明朝" charset="-128"/>
              </a:rPr>
              <a:t>　　</a:t>
            </a:r>
          </a:p>
        </p:txBody>
      </p:sp>
      <p:sp>
        <p:nvSpPr>
          <p:cNvPr id="9830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1363" indent="-284163" eaLnBrk="0" hangingPunct="0">
              <a:spcBef>
                <a:spcPct val="30000"/>
              </a:spcBef>
              <a:defRPr kumimoji="1" sz="1200">
                <a:solidFill>
                  <a:schemeClr val="tx1"/>
                </a:solidFill>
                <a:latin typeface="Arial" charset="0"/>
                <a:ea typeface="ＭＳ Ｐ明朝" charset="-128"/>
              </a:defRPr>
            </a:lvl2pPr>
            <a:lvl3pPr marL="1141413" indent="-227013" eaLnBrk="0" hangingPunct="0">
              <a:spcBef>
                <a:spcPct val="30000"/>
              </a:spcBef>
              <a:defRPr kumimoji="1" sz="1200">
                <a:solidFill>
                  <a:schemeClr val="tx1"/>
                </a:solidFill>
                <a:latin typeface="Arial" charset="0"/>
                <a:ea typeface="ＭＳ Ｐ明朝" charset="-128"/>
              </a:defRPr>
            </a:lvl3pPr>
            <a:lvl4pPr marL="1598613" indent="-227013" eaLnBrk="0" hangingPunct="0">
              <a:spcBef>
                <a:spcPct val="30000"/>
              </a:spcBef>
              <a:defRPr kumimoji="1" sz="1200">
                <a:solidFill>
                  <a:schemeClr val="tx1"/>
                </a:solidFill>
                <a:latin typeface="Arial" charset="0"/>
                <a:ea typeface="ＭＳ Ｐ明朝" charset="-128"/>
              </a:defRPr>
            </a:lvl4pPr>
            <a:lvl5pPr marL="2055813" indent="-227013" eaLnBrk="0" hangingPunct="0">
              <a:spcBef>
                <a:spcPct val="30000"/>
              </a:spcBef>
              <a:defRPr kumimoji="1" sz="1200">
                <a:solidFill>
                  <a:schemeClr val="tx1"/>
                </a:solidFill>
                <a:latin typeface="Arial" charset="0"/>
                <a:ea typeface="ＭＳ Ｐ明朝" charset="-128"/>
              </a:defRPr>
            </a:lvl5pPr>
            <a:lvl6pPr marL="2513013" indent="-227013" eaLnBrk="0" fontAlgn="base" hangingPunct="0">
              <a:spcBef>
                <a:spcPct val="30000"/>
              </a:spcBef>
              <a:spcAft>
                <a:spcPct val="0"/>
              </a:spcAft>
              <a:defRPr kumimoji="1" sz="1200">
                <a:solidFill>
                  <a:schemeClr val="tx1"/>
                </a:solidFill>
                <a:latin typeface="Arial" charset="0"/>
                <a:ea typeface="ＭＳ Ｐ明朝" charset="-128"/>
              </a:defRPr>
            </a:lvl6pPr>
            <a:lvl7pPr marL="2970213" indent="-227013" eaLnBrk="0" fontAlgn="base" hangingPunct="0">
              <a:spcBef>
                <a:spcPct val="30000"/>
              </a:spcBef>
              <a:spcAft>
                <a:spcPct val="0"/>
              </a:spcAft>
              <a:defRPr kumimoji="1" sz="1200">
                <a:solidFill>
                  <a:schemeClr val="tx1"/>
                </a:solidFill>
                <a:latin typeface="Arial" charset="0"/>
                <a:ea typeface="ＭＳ Ｐ明朝" charset="-128"/>
              </a:defRPr>
            </a:lvl7pPr>
            <a:lvl8pPr marL="3427413" indent="-227013" eaLnBrk="0" fontAlgn="base" hangingPunct="0">
              <a:spcBef>
                <a:spcPct val="30000"/>
              </a:spcBef>
              <a:spcAft>
                <a:spcPct val="0"/>
              </a:spcAft>
              <a:defRPr kumimoji="1" sz="1200">
                <a:solidFill>
                  <a:schemeClr val="tx1"/>
                </a:solidFill>
                <a:latin typeface="Arial" charset="0"/>
                <a:ea typeface="ＭＳ Ｐ明朝" charset="-128"/>
              </a:defRPr>
            </a:lvl8pPr>
            <a:lvl9pPr marL="3884613" indent="-227013"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8F170D2B-86D0-42D5-936C-522B824F2F2A}" type="slidenum">
              <a:rPr lang="en-US" altLang="ja-JP" smtClean="0">
                <a:ea typeface="ＭＳ Ｐゴシック" charset="-128"/>
              </a:rPr>
              <a:pPr eaLnBrk="1" hangingPunct="1">
                <a:spcBef>
                  <a:spcPct val="0"/>
                </a:spcBef>
              </a:pPr>
              <a:t>22</a:t>
            </a:fld>
            <a:endParaRPr lang="en-US" altLang="ja-JP" smtClean="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スライド イメージ プレースホルダ 1"/>
          <p:cNvSpPr>
            <a:spLocks noGrp="1" noRot="1" noChangeAspect="1" noTextEdit="1"/>
          </p:cNvSpPr>
          <p:nvPr>
            <p:ph type="sldImg"/>
          </p:nvPr>
        </p:nvSpPr>
        <p:spPr>
          <a:xfrm>
            <a:off x="915988" y="744538"/>
            <a:ext cx="4964112" cy="3722687"/>
          </a:xfrm>
          <a:ln/>
        </p:spPr>
      </p:sp>
      <p:sp>
        <p:nvSpPr>
          <p:cNvPr id="112643" name="ノート プレースホルダ 2"/>
          <p:cNvSpPr>
            <a:spLocks noGrp="1"/>
          </p:cNvSpPr>
          <p:nvPr>
            <p:ph type="body" idx="1"/>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2" tIns="46047" rIns="92092" bIns="46047"/>
          <a:lstStyle/>
          <a:p>
            <a:pPr>
              <a:spcBef>
                <a:spcPct val="0"/>
              </a:spcBef>
            </a:pPr>
            <a:r>
              <a:rPr lang="ja-JP" altLang="en-US" dirty="0" smtClean="0">
                <a:solidFill>
                  <a:srgbClr val="0000FF"/>
                </a:solidFill>
                <a:ea typeface="ＭＳ Ｐ明朝" charset="-128"/>
              </a:rPr>
              <a:t>例えば，私は，このような例を考えてみました。</a:t>
            </a:r>
          </a:p>
          <a:p>
            <a:pPr>
              <a:spcBef>
                <a:spcPct val="50000"/>
              </a:spcBef>
            </a:pPr>
            <a:r>
              <a:rPr lang="ja-JP" altLang="en-US" dirty="0" smtClean="0">
                <a:ea typeface="ＭＳ Ｐ明朝" charset="-128"/>
              </a:rPr>
              <a:t>ゴミ出しのルールを守らない住民が多く，住民同士のトラブルになっている。という，非常に困った地域の問題があるとします。</a:t>
            </a:r>
          </a:p>
          <a:p>
            <a:pPr>
              <a:spcBef>
                <a:spcPct val="0"/>
              </a:spcBef>
            </a:pPr>
            <a:r>
              <a:rPr lang="ja-JP" altLang="en-US" dirty="0" smtClean="0">
                <a:solidFill>
                  <a:srgbClr val="0000FF"/>
                </a:solidFill>
                <a:ea typeface="ＭＳ Ｐ明朝" charset="-128"/>
              </a:rPr>
              <a:t>そういった問題に対して，「性能のよいゴミ処理場を新しく建設してゴミ問題を解決しよう」といった解決方法を，「社会教育」の力で行っていくことは難しいかもしれませんが（環境や建設の行政部門が担当されることと思います），</a:t>
            </a:r>
          </a:p>
          <a:p>
            <a:r>
              <a:rPr lang="ja-JP" altLang="en-US" dirty="0" smtClean="0">
                <a:solidFill>
                  <a:srgbClr val="0000FF"/>
                </a:solidFill>
                <a:ea typeface="ＭＳ Ｐ明朝" charset="-128"/>
              </a:rPr>
              <a:t>例えば，</a:t>
            </a:r>
            <a:r>
              <a:rPr lang="ja-JP" altLang="en-US" dirty="0" smtClean="0">
                <a:ea typeface="ＭＳ Ｐ明朝" charset="-128"/>
              </a:rPr>
              <a:t>ゴミの分別のルールを学ぶ。とか，ゴミのリサイクルと環境問題との関わりを理解する。といったゴミ問題についての学習をとおした住民の理解，また，住民同士のトラブルという部分に注目して，円滑なコミュニケーションの取り方を身に付ける。とか，地域の身近な問題について，お互い話をしあえる人間  関係を構築する。といった学習課題の設定もできるかと思います。</a:t>
            </a:r>
          </a:p>
          <a:p>
            <a:r>
              <a:rPr lang="ja-JP" altLang="en-US" dirty="0" smtClean="0">
                <a:ea typeface="ＭＳ Ｐ明朝" charset="-128"/>
              </a:rPr>
              <a:t>つまり，地域住民自らの力で，学びを通して，（こういった）地域の問題，課題を解決していけるようになる，そういう力を身に付けていく。そのための援助として，「学習」の場を作っていくというのが，皆さんに求められてくる大きな期待であるといえます。</a:t>
            </a:r>
          </a:p>
          <a:p>
            <a:r>
              <a:rPr lang="ja-JP" altLang="en-US" dirty="0" smtClean="0">
                <a:ea typeface="ＭＳ Ｐ明朝" charset="-128"/>
              </a:rPr>
              <a:t>問題そのものを解決するのではなく，解決するための力を身に付ける，そのために必要な学びとは何かということを考えていっていただきたいと思います。</a:t>
            </a:r>
          </a:p>
          <a:p>
            <a:pPr eaLnBrk="1" hangingPunct="1"/>
            <a:endParaRPr lang="ja-JP" altLang="en-US" dirty="0" smtClean="0">
              <a:latin typeface="ＭＳ Ｐ明朝" charset="-128"/>
              <a:ea typeface="ＭＳ Ｐ明朝" charset="-128"/>
            </a:endParaRPr>
          </a:p>
        </p:txBody>
      </p:sp>
      <p:sp>
        <p:nvSpPr>
          <p:cNvPr id="112644" name="スライド番号プレースホルダ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2" tIns="46047" rIns="92092" bIns="46047" anchor="b"/>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A1C46227-48ED-483B-A901-9ED49D1E372E}" type="slidenum">
              <a:rPr lang="ja-JP" altLang="en-US">
                <a:latin typeface="Times New Roman" pitchFamily="18" charset="0"/>
                <a:ea typeface="ＭＳ Ｐゴシック" charset="-128"/>
              </a:rPr>
              <a:pPr algn="r" eaLnBrk="1" hangingPunct="1">
                <a:spcBef>
                  <a:spcPct val="0"/>
                </a:spcBef>
              </a:pPr>
              <a:t>23</a:t>
            </a:fld>
            <a:endParaRPr lang="en-US" altLang="ja-JP" dirty="0">
              <a:latin typeface="Times New Roman" pitchFamily="18" charset="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スライド イメージ プレースホルダー 1"/>
          <p:cNvSpPr>
            <a:spLocks noGrp="1" noRot="1" noChangeAspect="1" noTextEdit="1"/>
          </p:cNvSpPr>
          <p:nvPr>
            <p:ph type="sldImg"/>
          </p:nvPr>
        </p:nvSpPr>
        <p:spPr>
          <a:ln/>
        </p:spPr>
      </p:sp>
      <p:sp>
        <p:nvSpPr>
          <p:cNvPr id="11469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４つめのグループワークです。</a:t>
            </a:r>
            <a:endParaRPr lang="en-US" altLang="ja-JP" dirty="0" smtClean="0"/>
          </a:p>
          <a:p>
            <a:r>
              <a:rPr lang="ja-JP" altLang="en-US" sz="1200" dirty="0" smtClean="0"/>
              <a:t>学習目的から学習目標を</a:t>
            </a:r>
            <a:r>
              <a:rPr lang="ja-JP" altLang="en-US" dirty="0" smtClean="0"/>
              <a:t>設定しましょう。</a:t>
            </a:r>
            <a:endParaRPr lang="en-US" altLang="ja-JP" dirty="0" smtClean="0"/>
          </a:p>
          <a:p>
            <a:endParaRPr lang="ja-JP" altLang="en-US" dirty="0" smtClean="0"/>
          </a:p>
        </p:txBody>
      </p:sp>
      <p:sp>
        <p:nvSpPr>
          <p:cNvPr id="11469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90375FA8-A001-4A45-B2DC-9EFB37291228}" type="slidenum">
              <a:rPr lang="en-US" altLang="ja-JP" smtClean="0">
                <a:ea typeface="ＭＳ Ｐゴシック" charset="-128"/>
              </a:rPr>
              <a:pPr eaLnBrk="1" hangingPunct="1">
                <a:spcBef>
                  <a:spcPct val="0"/>
                </a:spcBef>
              </a:pPr>
              <a:t>24</a:t>
            </a:fld>
            <a:endParaRPr lang="en-US" altLang="ja-JP" dirty="0" smtClean="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1" tIns="46050" rIns="92101" bIns="46050" anchor="b"/>
          <a:lstStyle>
            <a:lvl1pPr eaLnBrk="0" hangingPunct="0">
              <a:spcBef>
                <a:spcPct val="30000"/>
              </a:spcBef>
              <a:defRPr kumimoji="1" sz="1200">
                <a:solidFill>
                  <a:schemeClr val="tx1"/>
                </a:solidFill>
                <a:latin typeface="Arial" charset="0"/>
                <a:ea typeface="ＭＳ Ｐ明朝" charset="-128"/>
              </a:defRPr>
            </a:lvl1pPr>
            <a:lvl2pPr marL="742950" indent="-285750" eaLnBrk="0" hangingPunct="0">
              <a:spcBef>
                <a:spcPct val="30000"/>
              </a:spcBef>
              <a:defRPr kumimoji="1" sz="1200">
                <a:solidFill>
                  <a:schemeClr val="tx1"/>
                </a:solidFill>
                <a:latin typeface="Arial" charset="0"/>
                <a:ea typeface="ＭＳ Ｐ明朝" charset="-128"/>
              </a:defRPr>
            </a:lvl2pPr>
            <a:lvl3pPr marL="1143000" indent="-228600" eaLnBrk="0" hangingPunct="0">
              <a:spcBef>
                <a:spcPct val="30000"/>
              </a:spcBef>
              <a:defRPr kumimoji="1" sz="1200">
                <a:solidFill>
                  <a:schemeClr val="tx1"/>
                </a:solidFill>
                <a:latin typeface="Arial" charset="0"/>
                <a:ea typeface="ＭＳ Ｐ明朝" charset="-128"/>
              </a:defRPr>
            </a:lvl3pPr>
            <a:lvl4pPr marL="1600200" indent="-228600" eaLnBrk="0" hangingPunct="0">
              <a:spcBef>
                <a:spcPct val="30000"/>
              </a:spcBef>
              <a:defRPr kumimoji="1" sz="1200">
                <a:solidFill>
                  <a:schemeClr val="tx1"/>
                </a:solidFill>
                <a:latin typeface="Arial" charset="0"/>
                <a:ea typeface="ＭＳ Ｐ明朝" charset="-128"/>
              </a:defRPr>
            </a:lvl4pPr>
            <a:lvl5pPr marL="2057400" indent="-228600" eaLnBrk="0" hangingPunct="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algn="r" eaLnBrk="1" hangingPunct="1">
              <a:spcBef>
                <a:spcPct val="0"/>
              </a:spcBef>
            </a:pPr>
            <a:fld id="{210FEDE9-D91D-4A47-8437-78B9423AC3B2}" type="slidenum">
              <a:rPr lang="en-US" altLang="ja-JP">
                <a:solidFill>
                  <a:srgbClr val="000000"/>
                </a:solidFill>
                <a:ea typeface="ＭＳ Ｐゴシック" charset="-128"/>
              </a:rPr>
              <a:pPr algn="r" eaLnBrk="1" hangingPunct="1">
                <a:spcBef>
                  <a:spcPct val="0"/>
                </a:spcBef>
              </a:pPr>
              <a:t>25</a:t>
            </a:fld>
            <a:endParaRPr lang="en-US" altLang="ja-JP">
              <a:solidFill>
                <a:srgbClr val="000000"/>
              </a:solidFill>
              <a:ea typeface="ＭＳ Ｐゴシック" charset="-128"/>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latin typeface="ＭＳ Ｐ明朝" charset="-128"/>
                <a:ea typeface="ＭＳ Ｐ明朝" charset="-128"/>
              </a:rPr>
              <a:t>ここで，先ほどお話した学習プログラムの「目的」と「目標」の関係（違い）を説明しておきます。</a:t>
            </a:r>
          </a:p>
          <a:p>
            <a:pPr eaLnBrk="1" hangingPunct="1"/>
            <a:r>
              <a:rPr lang="ja-JP" altLang="en-US" dirty="0" smtClean="0">
                <a:latin typeface="ＭＳ Ｐ明朝" charset="-128"/>
                <a:ea typeface="ＭＳ Ｐ明朝" charset="-128"/>
              </a:rPr>
              <a:t>目的とは「こうなりたい」「こうなったらいいな」という理想の状態です。</a:t>
            </a:r>
          </a:p>
          <a:p>
            <a:pPr eaLnBrk="1" hangingPunct="1"/>
            <a:r>
              <a:rPr lang="ja-JP" altLang="en-US" dirty="0" smtClean="0">
                <a:latin typeface="ＭＳ Ｐ明朝" charset="-128"/>
                <a:ea typeface="ＭＳ Ｐ明朝" charset="-128"/>
              </a:rPr>
              <a:t>まさしく目指す「的」（まと）です。</a:t>
            </a:r>
          </a:p>
          <a:p>
            <a:pPr eaLnBrk="1" hangingPunct="1"/>
            <a:endParaRPr lang="ja-JP" altLang="en-US" dirty="0" smtClean="0">
              <a:latin typeface="ＭＳ Ｐ明朝" charset="-128"/>
              <a:ea typeface="ＭＳ Ｐ明朝" charset="-128"/>
            </a:endParaRPr>
          </a:p>
          <a:p>
            <a:pPr eaLnBrk="1" hangingPunct="1"/>
            <a:r>
              <a:rPr lang="ja-JP" altLang="en-US" dirty="0" smtClean="0">
                <a:latin typeface="ＭＳ Ｐ明朝" charset="-128"/>
                <a:ea typeface="ＭＳ Ｐ明朝" charset="-128"/>
              </a:rPr>
              <a:t>この理想の状態を実現させるために，いくつかの「目標」を立てます。</a:t>
            </a:r>
          </a:p>
          <a:p>
            <a:pPr eaLnBrk="1" hangingPunct="1"/>
            <a:r>
              <a:rPr lang="ja-JP" altLang="en-US" dirty="0" smtClean="0">
                <a:latin typeface="ＭＳ Ｐ明朝" charset="-128"/>
                <a:ea typeface="ＭＳ Ｐ明朝" charset="-128"/>
              </a:rPr>
              <a:t>この目標は，字の通り理想を実現するための「標」（しるべ）です。</a:t>
            </a:r>
          </a:p>
          <a:p>
            <a:pPr eaLnBrk="1" hangingPunct="1"/>
            <a:r>
              <a:rPr lang="ja-JP" altLang="en-US" dirty="0" smtClean="0">
                <a:latin typeface="ＭＳ Ｐ明朝" charset="-128"/>
                <a:ea typeface="ＭＳ Ｐ明朝" charset="-128"/>
              </a:rPr>
              <a:t>「ここまでできた・どれだけできた」という　達成できたかどうかを示すものです。</a:t>
            </a:r>
          </a:p>
          <a:p>
            <a:pPr eaLnBrk="1" hangingPunct="1"/>
            <a:endParaRPr lang="ja-JP" altLang="en-US" dirty="0" smtClean="0">
              <a:latin typeface="ＭＳ Ｐ明朝" charset="-128"/>
              <a:ea typeface="ＭＳ Ｐ明朝" charset="-128"/>
            </a:endParaRPr>
          </a:p>
          <a:p>
            <a:pPr eaLnBrk="1" hangingPunct="1"/>
            <a:r>
              <a:rPr lang="ja-JP" altLang="en-US" dirty="0" smtClean="0">
                <a:latin typeface="ＭＳ Ｐ明朝" charset="-128"/>
                <a:ea typeface="ＭＳ Ｐ明朝" charset="-128"/>
              </a:rPr>
              <a:t>例えば，「体力をつけ，健康を増進する」という目的を設定します。</a:t>
            </a:r>
            <a:r>
              <a:rPr lang="ja-JP" altLang="en-US" dirty="0" smtClean="0">
                <a:latin typeface="ＭＳ 明朝" pitchFamily="17" charset="-128"/>
                <a:ea typeface="ＭＳ 明朝" pitchFamily="17" charset="-128"/>
              </a:rPr>
              <a:t>◆</a:t>
            </a:r>
            <a:endParaRPr lang="ja-JP" altLang="en-US" dirty="0" smtClean="0">
              <a:latin typeface="ＭＳ Ｐ明朝" charset="-128"/>
              <a:ea typeface="ＭＳ Ｐ明朝" charset="-128"/>
            </a:endParaRPr>
          </a:p>
          <a:p>
            <a:pPr eaLnBrk="1" hangingPunct="1"/>
            <a:r>
              <a:rPr lang="ja-JP" altLang="en-US" dirty="0" smtClean="0">
                <a:latin typeface="ＭＳ Ｐ明朝" charset="-128"/>
                <a:ea typeface="ＭＳ Ｐ明朝" charset="-128"/>
              </a:rPr>
              <a:t>　</a:t>
            </a:r>
          </a:p>
          <a:p>
            <a:pPr eaLnBrk="1" hangingPunct="1"/>
            <a:r>
              <a:rPr lang="ja-JP" altLang="en-US" dirty="0" smtClean="0">
                <a:latin typeface="ＭＳ 明朝" pitchFamily="17" charset="-128"/>
                <a:ea typeface="ＭＳ 明朝" pitchFamily="17" charset="-128"/>
              </a:rPr>
              <a:t>「こうなったらいいな」という理想の状態，</a:t>
            </a:r>
          </a:p>
          <a:p>
            <a:pPr eaLnBrk="1" hangingPunct="1"/>
            <a:r>
              <a:rPr lang="ja-JP" altLang="en-US" dirty="0" smtClean="0">
                <a:latin typeface="ＭＳ 明朝" pitchFamily="17" charset="-128"/>
                <a:ea typeface="ＭＳ 明朝" pitchFamily="17" charset="-128"/>
              </a:rPr>
              <a:t>「体力がついて，健康が増進されればいいな」という</a:t>
            </a:r>
          </a:p>
          <a:p>
            <a:pPr eaLnBrk="1" hangingPunct="1"/>
            <a:r>
              <a:rPr lang="ja-JP" altLang="en-US" dirty="0" smtClean="0">
                <a:latin typeface="ＭＳ 明朝" pitchFamily="17" charset="-128"/>
                <a:ea typeface="ＭＳ 明朝" pitchFamily="17" charset="-128"/>
              </a:rPr>
              <a:t>「目的」を実現させるために，いくつかの具体的な「目標」を立てます。</a:t>
            </a:r>
          </a:p>
          <a:p>
            <a:r>
              <a:rPr lang="ja-JP" altLang="en-US" dirty="0" smtClean="0">
                <a:latin typeface="ＭＳ 明朝" pitchFamily="17" charset="-128"/>
                <a:ea typeface="ＭＳ 明朝" pitchFamily="17" charset="-128"/>
              </a:rPr>
              <a:t>いきなり目的を達成することはむずかしいため，</a:t>
            </a:r>
          </a:p>
          <a:p>
            <a:r>
              <a:rPr lang="ja-JP" altLang="en-US" dirty="0" smtClean="0">
                <a:latin typeface="ＭＳ 明朝" pitchFamily="17" charset="-128"/>
                <a:ea typeface="ＭＳ 明朝" pitchFamily="17" charset="-128"/>
              </a:rPr>
              <a:t>「目標」を何段階か設定して，少しずつ目的に迫っていきます。</a:t>
            </a:r>
          </a:p>
          <a:p>
            <a:pPr eaLnBrk="1" hangingPunct="1"/>
            <a:endParaRPr lang="ja-JP" altLang="en-US" dirty="0" smtClean="0">
              <a:latin typeface="ＭＳ Ｐ明朝" charset="-128"/>
              <a:ea typeface="ＭＳ Ｐ明朝" charset="-128"/>
            </a:endParaRPr>
          </a:p>
          <a:p>
            <a:pPr eaLnBrk="1" hangingPunct="1"/>
            <a:r>
              <a:rPr lang="ja-JP" altLang="en-US" dirty="0" smtClean="0">
                <a:latin typeface="ＭＳ Ｐ明朝" charset="-128"/>
                <a:ea typeface="ＭＳ Ｐ明朝" charset="-128"/>
              </a:rPr>
              <a:t>健康を増進するためには色々な方法が考えられます。</a:t>
            </a:r>
          </a:p>
          <a:p>
            <a:pPr eaLnBrk="1" hangingPunct="1"/>
            <a:r>
              <a:rPr lang="ja-JP" altLang="en-US" dirty="0" smtClean="0">
                <a:latin typeface="ＭＳ Ｐ明朝" charset="-128"/>
                <a:ea typeface="ＭＳ Ｐ明朝" charset="-128"/>
              </a:rPr>
              <a:t>例えば　山登りをする</a:t>
            </a:r>
          </a:p>
          <a:p>
            <a:pPr eaLnBrk="1" hangingPunct="1"/>
            <a:r>
              <a:rPr lang="ja-JP" altLang="en-US" dirty="0" smtClean="0">
                <a:latin typeface="ＭＳ Ｐ明朝" charset="-128"/>
                <a:ea typeface="ＭＳ Ｐ明朝" charset="-128"/>
              </a:rPr>
              <a:t>　　　　　早寝早起きをする</a:t>
            </a:r>
          </a:p>
          <a:p>
            <a:pPr eaLnBrk="1" hangingPunct="1"/>
            <a:r>
              <a:rPr lang="ja-JP" altLang="en-US" dirty="0" smtClean="0">
                <a:latin typeface="ＭＳ Ｐ明朝" charset="-128"/>
                <a:ea typeface="ＭＳ Ｐ明朝" charset="-128"/>
              </a:rPr>
              <a:t>　　　　　健康的な食事をする　　などが考えられます。</a:t>
            </a:r>
          </a:p>
          <a:p>
            <a:pPr eaLnBrk="1" hangingPunct="1"/>
            <a:endParaRPr lang="ja-JP" altLang="en-US" dirty="0" smtClean="0">
              <a:latin typeface="ＭＳ Ｐ明朝" charset="-128"/>
              <a:ea typeface="ＭＳ Ｐ明朝" charset="-128"/>
            </a:endParaRPr>
          </a:p>
          <a:p>
            <a:pPr eaLnBrk="1" hangingPunct="1"/>
            <a:r>
              <a:rPr lang="ja-JP" altLang="en-US" dirty="0" smtClean="0">
                <a:latin typeface="ＭＳ Ｐ明朝" charset="-128"/>
                <a:ea typeface="ＭＳ Ｐ明朝" charset="-128"/>
              </a:rPr>
              <a:t>ここでは</a:t>
            </a:r>
            <a:r>
              <a:rPr lang="en-US" altLang="ja-JP" dirty="0" smtClean="0">
                <a:latin typeface="ＭＳ Ｐ明朝" charset="-128"/>
                <a:ea typeface="ＭＳ Ｐ明朝" charset="-128"/>
              </a:rPr>
              <a:t>『</a:t>
            </a:r>
            <a:r>
              <a:rPr lang="ja-JP" altLang="en-US" b="1" dirty="0" smtClean="0">
                <a:latin typeface="ＭＳ Ｐ明朝" charset="-128"/>
                <a:ea typeface="ＭＳ Ｐ明朝" charset="-128"/>
              </a:rPr>
              <a:t>山登り</a:t>
            </a:r>
            <a:r>
              <a:rPr lang="en-US" altLang="ja-JP" dirty="0" smtClean="0">
                <a:latin typeface="ＭＳ Ｐ明朝" charset="-128"/>
                <a:ea typeface="ＭＳ Ｐ明朝" charset="-128"/>
              </a:rPr>
              <a:t>』</a:t>
            </a:r>
            <a:r>
              <a:rPr lang="ja-JP" altLang="en-US" dirty="0" smtClean="0">
                <a:latin typeface="ＭＳ Ｐ明朝" charset="-128"/>
                <a:ea typeface="ＭＳ Ｐ明朝" charset="-128"/>
              </a:rPr>
              <a:t>を一つの方法として，例にして説明します。</a:t>
            </a:r>
          </a:p>
          <a:p>
            <a:pPr eaLnBrk="1" hangingPunct="1"/>
            <a:r>
              <a:rPr lang="ja-JP" altLang="en-US" dirty="0" smtClean="0">
                <a:latin typeface="ＭＳ Ｐ明朝" charset="-128"/>
                <a:ea typeface="ＭＳ Ｐ明朝" charset="-128"/>
              </a:rPr>
              <a:t>健康を増進するために</a:t>
            </a:r>
          </a:p>
          <a:p>
            <a:pPr eaLnBrk="1" hangingPunct="1"/>
            <a:r>
              <a:rPr lang="ja-JP" altLang="en-US" dirty="0" smtClean="0">
                <a:latin typeface="ＭＳ Ｐ明朝" charset="-128"/>
                <a:ea typeface="ＭＳ Ｐ明朝" charset="-128"/>
              </a:rPr>
              <a:t>　　◆「１時間山登りをしても，疲れない体力をつける。」</a:t>
            </a:r>
          </a:p>
          <a:p>
            <a:pPr eaLnBrk="1" hangingPunct="1"/>
            <a:r>
              <a:rPr lang="ja-JP" altLang="en-US" dirty="0" smtClean="0">
                <a:latin typeface="ＭＳ Ｐ明朝" charset="-128"/>
                <a:ea typeface="ＭＳ Ｐ明朝" charset="-128"/>
              </a:rPr>
              <a:t>　　◆「ストレッチを行い，怪我をしない柔軟な身体づくりを行う。」</a:t>
            </a:r>
          </a:p>
          <a:p>
            <a:pPr eaLnBrk="1" hangingPunct="1"/>
            <a:r>
              <a:rPr lang="ja-JP" altLang="en-US" dirty="0" smtClean="0">
                <a:latin typeface="ＭＳ Ｐ明朝" charset="-128"/>
                <a:ea typeface="ＭＳ Ｐ明朝" charset="-128"/>
              </a:rPr>
              <a:t>　　◆「週に１度，ウォーキングを行う。」</a:t>
            </a:r>
          </a:p>
          <a:p>
            <a:pPr eaLnBrk="1" hangingPunct="1"/>
            <a:r>
              <a:rPr lang="ja-JP" altLang="en-US" dirty="0" smtClean="0">
                <a:latin typeface="ＭＳ Ｐ明朝" charset="-128"/>
                <a:ea typeface="ＭＳ Ｐ明朝" charset="-128"/>
              </a:rPr>
              <a:t>　　◆「比婆山に登る。」など，</a:t>
            </a:r>
          </a:p>
          <a:p>
            <a:pPr eaLnBrk="1" hangingPunct="1"/>
            <a:r>
              <a:rPr lang="ja-JP" altLang="en-US" dirty="0" smtClean="0">
                <a:latin typeface="ＭＳ Ｐ明朝" charset="-128"/>
                <a:ea typeface="ＭＳ Ｐ明朝" charset="-128"/>
              </a:rPr>
              <a:t>目的に迫るため目標は，一通りではありませんし，何段階かで設定することもあります。</a:t>
            </a:r>
          </a:p>
          <a:p>
            <a:endParaRPr lang="ja-JP" altLang="en-US"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学習プログラムは，どんな方法によって達成していくのか，分かりやすい言葉で表すことが大切です。</a:t>
            </a:r>
          </a:p>
          <a:p>
            <a:r>
              <a:rPr lang="ja-JP" altLang="en-US" dirty="0" smtClean="0">
                <a:latin typeface="ＭＳ 明朝" pitchFamily="17" charset="-128"/>
                <a:ea typeface="ＭＳ 明朝" pitchFamily="17" charset="-128"/>
              </a:rPr>
              <a:t>また，</a:t>
            </a:r>
            <a:r>
              <a:rPr lang="ja-JP" altLang="en-US" dirty="0" smtClean="0">
                <a:solidFill>
                  <a:srgbClr val="FF0000"/>
                </a:solidFill>
                <a:latin typeface="ＭＳ 明朝" pitchFamily="17" charset="-128"/>
                <a:ea typeface="ＭＳ 明朝" pitchFamily="17" charset="-128"/>
              </a:rPr>
              <a:t>目標は必ずそのプログラム内で達成できるものであること，</a:t>
            </a:r>
          </a:p>
          <a:p>
            <a:r>
              <a:rPr lang="ja-JP" altLang="en-US" dirty="0" smtClean="0">
                <a:solidFill>
                  <a:srgbClr val="FF0000"/>
                </a:solidFill>
                <a:latin typeface="ＭＳ 明朝" pitchFamily="17" charset="-128"/>
                <a:ea typeface="ＭＳ 明朝" pitchFamily="17" charset="-128"/>
              </a:rPr>
              <a:t>そして，その目標が達成したかどうかが確認できるものである必要があります。</a:t>
            </a:r>
            <a:endParaRPr lang="en-US" altLang="ja-JP" dirty="0" smtClean="0">
              <a:solidFill>
                <a:srgbClr val="FF0000"/>
              </a:solidFill>
              <a:latin typeface="ＭＳ 明朝" pitchFamily="17" charset="-128"/>
              <a:ea typeface="ＭＳ 明朝" pitchFamily="17" charset="-128"/>
            </a:endParaRPr>
          </a:p>
          <a:p>
            <a:endParaRPr lang="en-US" altLang="ja-JP" dirty="0" smtClean="0">
              <a:solidFill>
                <a:srgbClr val="FF0000"/>
              </a:solidFill>
              <a:latin typeface="ＭＳ 明朝" pitchFamily="17" charset="-128"/>
              <a:ea typeface="ＭＳ 明朝" pitchFamily="17"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latin typeface="ＭＳ Ｐ明朝" pitchFamily="18" charset="-128"/>
              </a:rPr>
              <a:t>先ほど，設定して頂いた「学習目的」ですが，これは理念的なもので，このままでは，何から手を付けたら良いのか，良くわかりません。</a:t>
            </a:r>
            <a:endParaRPr lang="en-US" altLang="ja-JP" dirty="0" smtClean="0">
              <a:latin typeface="ＭＳ Ｐ明朝" pitchFamily="18" charset="-128"/>
            </a:endParaRPr>
          </a:p>
          <a:p>
            <a:pPr eaLnBrk="1" hangingPunct="1"/>
            <a:r>
              <a:rPr lang="ja-JP" altLang="en-US" dirty="0" smtClean="0">
                <a:latin typeface="ＭＳ Ｐ明朝" pitchFamily="18" charset="-128"/>
              </a:rPr>
              <a:t>「学習目標」が適切に設定されていれば，「学習目標」を確認しながらひとつひとつ実現することで，着実に「学習目的」に迫ってゆくことができるのです。</a:t>
            </a:r>
            <a:endParaRPr lang="en-US" altLang="ja-JP" dirty="0" smtClean="0">
              <a:latin typeface="ＭＳ Ｐ明朝" pitchFamily="18" charset="-128"/>
            </a:endParaRPr>
          </a:p>
          <a:p>
            <a:endParaRPr lang="en-US" altLang="ja-JP" dirty="0" smtClean="0">
              <a:solidFill>
                <a:srgbClr val="FF0000"/>
              </a:solidFill>
              <a:latin typeface="ＭＳ 明朝" pitchFamily="17" charset="-128"/>
              <a:ea typeface="ＭＳ 明朝" pitchFamily="17"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ー 1"/>
          <p:cNvSpPr>
            <a:spLocks noGrp="1" noRot="1" noChangeAspect="1" noTextEdit="1"/>
          </p:cNvSpPr>
          <p:nvPr>
            <p:ph type="sldImg"/>
          </p:nvPr>
        </p:nvSpPr>
        <p:spPr>
          <a:ln/>
        </p:spPr>
      </p:sp>
      <p:sp>
        <p:nvSpPr>
          <p:cNvPr id="11571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ea typeface="ＭＳ Ｐ明朝" charset="-128"/>
              </a:rPr>
              <a:t>事業の目的を決めたら，事業の目標を設定します。</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学習によって，</a:t>
            </a:r>
            <a:endParaRPr lang="en-US" altLang="ja-JP" dirty="0" smtClean="0">
              <a:ea typeface="ＭＳ Ｐ明朝" charset="-128"/>
            </a:endParaRPr>
          </a:p>
          <a:p>
            <a:r>
              <a:rPr lang="ja-JP" altLang="en-US" dirty="0" smtClean="0">
                <a:ea typeface="ＭＳ Ｐ明朝" charset="-128"/>
              </a:rPr>
              <a:t>地域住民にどんな知識・技能・意識・態度・意欲を</a:t>
            </a:r>
            <a:endParaRPr lang="en-US" altLang="ja-JP" dirty="0" smtClean="0">
              <a:ea typeface="ＭＳ Ｐ明朝" charset="-128"/>
            </a:endParaRPr>
          </a:p>
          <a:p>
            <a:r>
              <a:rPr lang="ja-JP" altLang="en-US" dirty="0" smtClean="0">
                <a:ea typeface="ＭＳ Ｐ明朝" charset="-128"/>
              </a:rPr>
              <a:t>身につけてほしいのか。</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具体的に目的につながる目標を設定していきます。</a:t>
            </a:r>
          </a:p>
          <a:p>
            <a:endParaRPr lang="en-US" altLang="ja-JP" dirty="0" smtClean="0">
              <a:ea typeface="ＭＳ Ｐ明朝" charset="-128"/>
            </a:endParaRPr>
          </a:p>
          <a:p>
            <a:endParaRPr lang="ja-JP" altLang="en-US" dirty="0" smtClean="0"/>
          </a:p>
        </p:txBody>
      </p:sp>
      <p:sp>
        <p:nvSpPr>
          <p:cNvPr id="11571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82EF9FB0-C410-457F-B7B0-59BF4B91B7E3}" type="slidenum">
              <a:rPr lang="en-US" altLang="ja-JP" smtClean="0">
                <a:ea typeface="ＭＳ Ｐゴシック" charset="-128"/>
              </a:rPr>
              <a:pPr eaLnBrk="1" hangingPunct="1">
                <a:spcBef>
                  <a:spcPct val="0"/>
                </a:spcBef>
              </a:pPr>
              <a:t>26</a:t>
            </a:fld>
            <a:endParaRPr lang="en-US" altLang="ja-JP" dirty="0" smtClean="0">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6125" indent="-285750" eaLnBrk="0" hangingPunct="0">
              <a:spcBef>
                <a:spcPct val="30000"/>
              </a:spcBef>
              <a:defRPr kumimoji="1" sz="1200">
                <a:solidFill>
                  <a:schemeClr val="tx1"/>
                </a:solidFill>
                <a:latin typeface="Arial" charset="0"/>
                <a:ea typeface="ＭＳ Ｐ明朝" pitchFamily="18" charset="-128"/>
              </a:defRPr>
            </a:lvl2pPr>
            <a:lvl3pPr marL="1149350" indent="-228600" eaLnBrk="0" hangingPunct="0">
              <a:spcBef>
                <a:spcPct val="30000"/>
              </a:spcBef>
              <a:defRPr kumimoji="1" sz="1200">
                <a:solidFill>
                  <a:schemeClr val="tx1"/>
                </a:solidFill>
                <a:latin typeface="Arial" charset="0"/>
                <a:ea typeface="ＭＳ Ｐ明朝" pitchFamily="18" charset="-128"/>
              </a:defRPr>
            </a:lvl3pPr>
            <a:lvl4pPr marL="1609725" indent="-228600" eaLnBrk="0" hangingPunct="0">
              <a:spcBef>
                <a:spcPct val="30000"/>
              </a:spcBef>
              <a:defRPr kumimoji="1" sz="1200">
                <a:solidFill>
                  <a:schemeClr val="tx1"/>
                </a:solidFill>
                <a:latin typeface="Arial" charset="0"/>
                <a:ea typeface="ＭＳ Ｐ明朝" pitchFamily="18" charset="-128"/>
              </a:defRPr>
            </a:lvl4pPr>
            <a:lvl5pPr marL="2070100" indent="-228600" eaLnBrk="0" hangingPunct="0">
              <a:spcBef>
                <a:spcPct val="30000"/>
              </a:spcBef>
              <a:defRPr kumimoji="1" sz="1200">
                <a:solidFill>
                  <a:schemeClr val="tx1"/>
                </a:solidFill>
                <a:latin typeface="Arial" charset="0"/>
                <a:ea typeface="ＭＳ Ｐ明朝" pitchFamily="18" charset="-128"/>
              </a:defRPr>
            </a:lvl5pPr>
            <a:lvl6pPr marL="25273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45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17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989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F10E7D6E-90FB-475F-A945-21E1A1EEF14F}" type="slidenum">
              <a:rPr lang="en-US" altLang="ja-JP" smtClean="0">
                <a:ea typeface="ＭＳ Ｐゴシック" pitchFamily="50" charset="-128"/>
              </a:rPr>
              <a:pPr eaLnBrk="1" hangingPunct="1">
                <a:spcBef>
                  <a:spcPct val="0"/>
                </a:spcBef>
              </a:pPr>
              <a:t>27</a:t>
            </a:fld>
            <a:endParaRPr lang="en-US" altLang="ja-JP" smtClean="0">
              <a:ea typeface="ＭＳ Ｐゴシック" pitchFamily="50"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t>では，具体的に事業の目標を文章化します。</a:t>
            </a:r>
          </a:p>
          <a:p>
            <a:pPr eaLnBrk="1" hangingPunct="1"/>
            <a:endParaRPr lang="ja-JP" altLang="en-US" dirty="0" smtClean="0"/>
          </a:p>
          <a:p>
            <a:pPr eaLnBrk="1" hangingPunct="1"/>
            <a:r>
              <a:rPr lang="ja-JP" altLang="en-US" dirty="0" smtClean="0"/>
              <a:t>先ほどの事業の目的を達成するために，どのような活動によって，</a:t>
            </a:r>
          </a:p>
          <a:p>
            <a:pPr eaLnBrk="1" hangingPunct="1"/>
            <a:r>
              <a:rPr lang="ja-JP" altLang="en-US" dirty="0" smtClean="0"/>
              <a:t>学習者にどのような知識や技能を身に付けてもらいたいのか，</a:t>
            </a:r>
          </a:p>
          <a:p>
            <a:pPr eaLnBrk="1" hangingPunct="1"/>
            <a:r>
              <a:rPr lang="ja-JP" altLang="en-US" dirty="0" smtClean="0"/>
              <a:t>あるいはどのような意識を向上したり，価値観を養ってもらいたいのかを</a:t>
            </a:r>
          </a:p>
          <a:p>
            <a:pPr eaLnBrk="1" hangingPunct="1"/>
            <a:r>
              <a:rPr lang="ja-JP" altLang="en-US" dirty="0" smtClean="0"/>
              <a:t>考えていきます。</a:t>
            </a:r>
          </a:p>
          <a:p>
            <a:pPr eaLnBrk="1" hangingPunct="1"/>
            <a:r>
              <a:rPr lang="ja-JP" altLang="en-US" dirty="0" smtClean="0"/>
              <a:t>評価できるものにし，わかりやすい言葉でつくっていきます。</a:t>
            </a:r>
          </a:p>
          <a:p>
            <a:pPr eaLnBrk="1" hangingPunct="1"/>
            <a:endParaRPr lang="ja-JP" altLang="en-US" dirty="0" smtClean="0"/>
          </a:p>
          <a:p>
            <a:pPr eaLnBrk="1" hangingPunct="1"/>
            <a:r>
              <a:rPr lang="ja-JP" altLang="en-US" dirty="0" smtClean="0"/>
              <a:t>ここで紹介したア～ウの例文を例で紹介</a:t>
            </a:r>
            <a:r>
              <a:rPr lang="ja-JP" altLang="en-US" smtClean="0"/>
              <a:t>します。</a:t>
            </a:r>
            <a:endParaRPr lang="ja-JP"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8374" indent="-287836" eaLnBrk="0" hangingPunct="0">
              <a:spcBef>
                <a:spcPct val="30000"/>
              </a:spcBef>
              <a:defRPr kumimoji="1" sz="1200">
                <a:solidFill>
                  <a:schemeClr val="tx1"/>
                </a:solidFill>
                <a:latin typeface="Arial" charset="0"/>
                <a:ea typeface="ＭＳ Ｐ明朝" charset="-128"/>
              </a:defRPr>
            </a:lvl2pPr>
            <a:lvl3pPr marL="1151344" indent="-230269" eaLnBrk="0" hangingPunct="0">
              <a:spcBef>
                <a:spcPct val="30000"/>
              </a:spcBef>
              <a:defRPr kumimoji="1" sz="1200">
                <a:solidFill>
                  <a:schemeClr val="tx1"/>
                </a:solidFill>
                <a:latin typeface="Arial" charset="0"/>
                <a:ea typeface="ＭＳ Ｐ明朝" charset="-128"/>
              </a:defRPr>
            </a:lvl3pPr>
            <a:lvl4pPr marL="1611881" indent="-230269" eaLnBrk="0" hangingPunct="0">
              <a:spcBef>
                <a:spcPct val="30000"/>
              </a:spcBef>
              <a:defRPr kumimoji="1" sz="1200">
                <a:solidFill>
                  <a:schemeClr val="tx1"/>
                </a:solidFill>
                <a:latin typeface="Arial" charset="0"/>
                <a:ea typeface="ＭＳ Ｐ明朝" charset="-128"/>
              </a:defRPr>
            </a:lvl4pPr>
            <a:lvl5pPr marL="2072419" indent="-230269" eaLnBrk="0" hangingPunct="0">
              <a:spcBef>
                <a:spcPct val="30000"/>
              </a:spcBef>
              <a:defRPr kumimoji="1" sz="1200">
                <a:solidFill>
                  <a:schemeClr val="tx1"/>
                </a:solidFill>
                <a:latin typeface="Arial" charset="0"/>
                <a:ea typeface="ＭＳ Ｐ明朝" charset="-128"/>
              </a:defRPr>
            </a:lvl5pPr>
            <a:lvl6pPr marL="2532957" indent="-230269" eaLnBrk="0" fontAlgn="base" hangingPunct="0">
              <a:spcBef>
                <a:spcPct val="30000"/>
              </a:spcBef>
              <a:spcAft>
                <a:spcPct val="0"/>
              </a:spcAft>
              <a:defRPr kumimoji="1" sz="1200">
                <a:solidFill>
                  <a:schemeClr val="tx1"/>
                </a:solidFill>
                <a:latin typeface="Arial" charset="0"/>
                <a:ea typeface="ＭＳ Ｐ明朝" charset="-128"/>
              </a:defRPr>
            </a:lvl6pPr>
            <a:lvl7pPr marL="2993494" indent="-230269" eaLnBrk="0" fontAlgn="base" hangingPunct="0">
              <a:spcBef>
                <a:spcPct val="30000"/>
              </a:spcBef>
              <a:spcAft>
                <a:spcPct val="0"/>
              </a:spcAft>
              <a:defRPr kumimoji="1" sz="1200">
                <a:solidFill>
                  <a:schemeClr val="tx1"/>
                </a:solidFill>
                <a:latin typeface="Arial" charset="0"/>
                <a:ea typeface="ＭＳ Ｐ明朝" charset="-128"/>
              </a:defRPr>
            </a:lvl7pPr>
            <a:lvl8pPr marL="3454032" indent="-230269" eaLnBrk="0" fontAlgn="base" hangingPunct="0">
              <a:spcBef>
                <a:spcPct val="30000"/>
              </a:spcBef>
              <a:spcAft>
                <a:spcPct val="0"/>
              </a:spcAft>
              <a:defRPr kumimoji="1" sz="1200">
                <a:solidFill>
                  <a:schemeClr val="tx1"/>
                </a:solidFill>
                <a:latin typeface="Arial" charset="0"/>
                <a:ea typeface="ＭＳ Ｐ明朝" charset="-128"/>
              </a:defRPr>
            </a:lvl8pPr>
            <a:lvl9pPr marL="3914569" indent="-230269"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0F6BC85E-60C5-49A0-95C9-79C9C2CEBE9C}" type="slidenum">
              <a:rPr lang="en-US" altLang="ja-JP" smtClean="0">
                <a:ea typeface="ＭＳ Ｐゴシック" charset="-128"/>
              </a:rPr>
              <a:pPr eaLnBrk="1" hangingPunct="1">
                <a:spcBef>
                  <a:spcPct val="0"/>
                </a:spcBef>
              </a:pPr>
              <a:t>28</a:t>
            </a:fld>
            <a:endParaRPr lang="en-US" altLang="ja-JP" smtClean="0">
              <a:ea typeface="ＭＳ Ｐゴシック" charset="-128"/>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mtClean="0">
                <a:latin typeface="ＭＳ Ｐ明朝" charset="-128"/>
                <a:ea typeface="ＭＳ Ｐ明朝" charset="-128"/>
              </a:rPr>
              <a:t>①</a:t>
            </a:r>
            <a:r>
              <a:rPr lang="ja-JP" altLang="en-US" smtClean="0">
                <a:latin typeface="ＭＳ Ｐ明朝" charset="-128"/>
                <a:ea typeface="ＭＳ Ｐ明朝" charset="-128"/>
              </a:rPr>
              <a:t>知らないことを知るようになるものの例文としては・・・（パワーポイントの例文を紹介する）。</a:t>
            </a:r>
          </a:p>
          <a:p>
            <a:pPr eaLnBrk="1" hangingPunct="1"/>
            <a:endParaRPr lang="en-US" altLang="ja-JP" smtClean="0">
              <a:latin typeface="ＭＳ Ｐ明朝" charset="-128"/>
              <a:ea typeface="ＭＳ Ｐ明朝" charset="-128"/>
            </a:endParaRPr>
          </a:p>
          <a:p>
            <a:pPr eaLnBrk="1" hangingPunct="1"/>
            <a:r>
              <a:rPr lang="ja-JP" altLang="en-US" smtClean="0">
                <a:latin typeface="ＭＳ Ｐ明朝" charset="-128"/>
                <a:ea typeface="ＭＳ Ｐ明朝" charset="-128"/>
              </a:rPr>
              <a:t>（赤字を紹介する。）</a:t>
            </a:r>
            <a:endParaRPr lang="en-US" altLang="ja-JP" smtClean="0">
              <a:latin typeface="ＭＳ Ｐ明朝" charset="-128"/>
              <a:ea typeface="ＭＳ Ｐ明朝" charset="-128"/>
            </a:endParaRPr>
          </a:p>
          <a:p>
            <a:pPr eaLnBrk="1" hangingPunct="1"/>
            <a:r>
              <a:rPr lang="ja-JP" altLang="en-US" smtClean="0">
                <a:latin typeface="ＭＳ Ｐ明朝" charset="-128"/>
                <a:ea typeface="ＭＳ Ｐ明朝" charset="-128"/>
              </a:rPr>
              <a:t>　・・・を学ぶことによって，○○○について判断できるようになる。</a:t>
            </a:r>
          </a:p>
          <a:p>
            <a:pPr eaLnBrk="1" hangingPunct="1"/>
            <a:r>
              <a:rPr lang="ja-JP" altLang="en-US" smtClean="0">
                <a:latin typeface="ＭＳ Ｐ明朝" charset="-128"/>
                <a:ea typeface="ＭＳ Ｐ明朝" charset="-128"/>
              </a:rPr>
              <a:t>といった文になります。</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8374" indent="-287836" eaLnBrk="0" hangingPunct="0">
              <a:spcBef>
                <a:spcPct val="30000"/>
              </a:spcBef>
              <a:defRPr kumimoji="1" sz="1200">
                <a:solidFill>
                  <a:schemeClr val="tx1"/>
                </a:solidFill>
                <a:latin typeface="Arial" charset="0"/>
                <a:ea typeface="ＭＳ Ｐ明朝" charset="-128"/>
              </a:defRPr>
            </a:lvl2pPr>
            <a:lvl3pPr marL="1151344" indent="-230269" eaLnBrk="0" hangingPunct="0">
              <a:spcBef>
                <a:spcPct val="30000"/>
              </a:spcBef>
              <a:defRPr kumimoji="1" sz="1200">
                <a:solidFill>
                  <a:schemeClr val="tx1"/>
                </a:solidFill>
                <a:latin typeface="Arial" charset="0"/>
                <a:ea typeface="ＭＳ Ｐ明朝" charset="-128"/>
              </a:defRPr>
            </a:lvl3pPr>
            <a:lvl4pPr marL="1611881" indent="-230269" eaLnBrk="0" hangingPunct="0">
              <a:spcBef>
                <a:spcPct val="30000"/>
              </a:spcBef>
              <a:defRPr kumimoji="1" sz="1200">
                <a:solidFill>
                  <a:schemeClr val="tx1"/>
                </a:solidFill>
                <a:latin typeface="Arial" charset="0"/>
                <a:ea typeface="ＭＳ Ｐ明朝" charset="-128"/>
              </a:defRPr>
            </a:lvl4pPr>
            <a:lvl5pPr marL="2072419" indent="-230269" eaLnBrk="0" hangingPunct="0">
              <a:spcBef>
                <a:spcPct val="30000"/>
              </a:spcBef>
              <a:defRPr kumimoji="1" sz="1200">
                <a:solidFill>
                  <a:schemeClr val="tx1"/>
                </a:solidFill>
                <a:latin typeface="Arial" charset="0"/>
                <a:ea typeface="ＭＳ Ｐ明朝" charset="-128"/>
              </a:defRPr>
            </a:lvl5pPr>
            <a:lvl6pPr marL="2532957" indent="-230269" eaLnBrk="0" fontAlgn="base" hangingPunct="0">
              <a:spcBef>
                <a:spcPct val="30000"/>
              </a:spcBef>
              <a:spcAft>
                <a:spcPct val="0"/>
              </a:spcAft>
              <a:defRPr kumimoji="1" sz="1200">
                <a:solidFill>
                  <a:schemeClr val="tx1"/>
                </a:solidFill>
                <a:latin typeface="Arial" charset="0"/>
                <a:ea typeface="ＭＳ Ｐ明朝" charset="-128"/>
              </a:defRPr>
            </a:lvl6pPr>
            <a:lvl7pPr marL="2993494" indent="-230269" eaLnBrk="0" fontAlgn="base" hangingPunct="0">
              <a:spcBef>
                <a:spcPct val="30000"/>
              </a:spcBef>
              <a:spcAft>
                <a:spcPct val="0"/>
              </a:spcAft>
              <a:defRPr kumimoji="1" sz="1200">
                <a:solidFill>
                  <a:schemeClr val="tx1"/>
                </a:solidFill>
                <a:latin typeface="Arial" charset="0"/>
                <a:ea typeface="ＭＳ Ｐ明朝" charset="-128"/>
              </a:defRPr>
            </a:lvl7pPr>
            <a:lvl8pPr marL="3454032" indent="-230269" eaLnBrk="0" fontAlgn="base" hangingPunct="0">
              <a:spcBef>
                <a:spcPct val="30000"/>
              </a:spcBef>
              <a:spcAft>
                <a:spcPct val="0"/>
              </a:spcAft>
              <a:defRPr kumimoji="1" sz="1200">
                <a:solidFill>
                  <a:schemeClr val="tx1"/>
                </a:solidFill>
                <a:latin typeface="Arial" charset="0"/>
                <a:ea typeface="ＭＳ Ｐ明朝" charset="-128"/>
              </a:defRPr>
            </a:lvl8pPr>
            <a:lvl9pPr marL="3914569" indent="-230269"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16062C32-E819-499F-89F7-93D5277440A4}" type="slidenum">
              <a:rPr lang="en-US" altLang="ja-JP" smtClean="0">
                <a:ea typeface="ＭＳ Ｐゴシック" charset="-128"/>
              </a:rPr>
              <a:pPr eaLnBrk="1" hangingPunct="1">
                <a:spcBef>
                  <a:spcPct val="0"/>
                </a:spcBef>
              </a:pPr>
              <a:t>29</a:t>
            </a:fld>
            <a:endParaRPr lang="en-US" altLang="ja-JP" smtClean="0">
              <a:ea typeface="ＭＳ Ｐゴシック" charset="-128"/>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mtClean="0">
                <a:latin typeface="ＭＳ Ｐ明朝" charset="-128"/>
                <a:ea typeface="ＭＳ Ｐ明朝" charset="-128"/>
              </a:rPr>
              <a:t>②</a:t>
            </a:r>
            <a:r>
              <a:rPr lang="ja-JP" altLang="en-US" smtClean="0">
                <a:latin typeface="ＭＳ Ｐ明朝" charset="-128"/>
                <a:ea typeface="ＭＳ Ｐ明朝" charset="-128"/>
              </a:rPr>
              <a:t>技能，実技をともなうものの例文としては・・・（パワーポイントの例文を紹介する）。</a:t>
            </a:r>
          </a:p>
          <a:p>
            <a:pPr eaLnBrk="1" hangingPunct="1"/>
            <a:endParaRPr lang="en-US" altLang="ja-JP" smtClean="0">
              <a:latin typeface="ＭＳ Ｐ明朝" charset="-128"/>
              <a:ea typeface="ＭＳ Ｐ明朝" charset="-128"/>
            </a:endParaRPr>
          </a:p>
          <a:p>
            <a:pPr eaLnBrk="1" hangingPunct="1"/>
            <a:endParaRPr lang="en-US" altLang="ja-JP" smtClean="0">
              <a:latin typeface="ＭＳ Ｐ明朝" charset="-128"/>
              <a:ea typeface="ＭＳ Ｐ明朝" charset="-128"/>
            </a:endParaRPr>
          </a:p>
          <a:p>
            <a:pPr eaLnBrk="1" hangingPunct="1"/>
            <a:r>
              <a:rPr lang="ja-JP" altLang="en-US" smtClean="0">
                <a:latin typeface="ＭＳ Ｐ明朝" charset="-128"/>
                <a:ea typeface="ＭＳ Ｐ明朝" charset="-128"/>
              </a:rPr>
              <a:t>（赤字を紹介する。）</a:t>
            </a:r>
            <a:endParaRPr lang="en-US" altLang="ja-JP" smtClean="0">
              <a:latin typeface="ＭＳ Ｐ明朝" charset="-128"/>
              <a:ea typeface="ＭＳ Ｐ明朝" charset="-128"/>
            </a:endParaRPr>
          </a:p>
          <a:p>
            <a:pPr eaLnBrk="1" hangingPunct="1"/>
            <a:r>
              <a:rPr lang="ja-JP" altLang="en-US" smtClean="0">
                <a:latin typeface="ＭＳ Ｐ明朝" charset="-128"/>
                <a:ea typeface="ＭＳ Ｐ明朝" charset="-128"/>
              </a:rPr>
              <a:t>・・・を体験することにより，○○○について表現できるようになる。</a:t>
            </a:r>
            <a:endParaRPr lang="en-US" altLang="ja-JP" smtClean="0">
              <a:latin typeface="ＭＳ Ｐ明朝" charset="-128"/>
              <a:ea typeface="ＭＳ Ｐ明朝" charset="-128"/>
            </a:endParaRPr>
          </a:p>
          <a:p>
            <a:pPr eaLnBrk="1" hangingPunct="1"/>
            <a:r>
              <a:rPr lang="ja-JP" altLang="en-US" smtClean="0">
                <a:latin typeface="ＭＳ Ｐ明朝" charset="-128"/>
                <a:ea typeface="ＭＳ Ｐ明朝" charset="-128"/>
              </a:rPr>
              <a:t>といった文になります。</a:t>
            </a:r>
          </a:p>
          <a:p>
            <a:pPr eaLnBrk="1" hangingPunct="1"/>
            <a:endParaRPr lang="ja-JP" altLang="en-US" smtClean="0">
              <a:ea typeface="ＭＳ Ｐ明朝"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ー 1"/>
          <p:cNvSpPr>
            <a:spLocks noGrp="1" noRot="1" noChangeAspect="1" noTextEdit="1"/>
          </p:cNvSpPr>
          <p:nvPr>
            <p:ph type="sldImg"/>
          </p:nvPr>
        </p:nvSpPr>
        <p:spPr>
          <a:ln/>
        </p:spPr>
      </p:sp>
      <p:sp>
        <p:nvSpPr>
          <p:cNvPr id="8806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生涯学習を推進していく教育行政の役割としては，我が国の教育の在り方を定めている最も大きな法律である教育基本法において，大きく３つ</a:t>
            </a:r>
            <a:endParaRPr lang="en-US" altLang="ja-JP" dirty="0" smtClean="0"/>
          </a:p>
          <a:p>
            <a:r>
              <a:rPr lang="ja-JP" altLang="en-US" dirty="0" smtClean="0"/>
              <a:t>学校教育，家庭教育，社会教育にわけて定められています。</a:t>
            </a:r>
            <a:endParaRPr lang="en-US" altLang="ja-JP" dirty="0" smtClean="0"/>
          </a:p>
          <a:p>
            <a:r>
              <a:rPr lang="ja-JP" altLang="en-US" dirty="0" smtClean="0"/>
              <a:t>私たちが職務の中心に取り組んでいる「社会教育」については，「教育基本法」の第</a:t>
            </a:r>
            <a:r>
              <a:rPr lang="en-US" altLang="ja-JP" dirty="0" smtClean="0"/>
              <a:t>12</a:t>
            </a:r>
            <a:r>
              <a:rPr lang="ja-JP" altLang="en-US" dirty="0" smtClean="0"/>
              <a:t>条で，行政がしなければならないことが定められています。</a:t>
            </a:r>
            <a:endParaRPr lang="en-US" altLang="ja-JP" dirty="0" smtClean="0"/>
          </a:p>
          <a:p>
            <a:r>
              <a:rPr lang="ja-JP" altLang="en-US" dirty="0" smtClean="0"/>
              <a:t>また近年では，「社会教育」には</a:t>
            </a:r>
            <a:r>
              <a:rPr lang="en-US" altLang="ja-JP" dirty="0" smtClean="0"/>
              <a:t>PTA</a:t>
            </a:r>
            <a:r>
              <a:rPr lang="ja-JP" altLang="en-US" dirty="0" smtClean="0"/>
              <a:t>活動や学校支援ボランティア活動などの「学校教育」と重なり合う領域や</a:t>
            </a:r>
            <a:endParaRPr lang="en-US" altLang="ja-JP" dirty="0" smtClean="0"/>
          </a:p>
          <a:p>
            <a:r>
              <a:rPr lang="ja-JP" altLang="en-US" dirty="0" smtClean="0"/>
              <a:t>親としての学びや，子育てを支援する「家庭教育」とも重なりあう領域が重要視されています。</a:t>
            </a:r>
            <a:endParaRPr lang="en-US" altLang="ja-JP" dirty="0" smtClean="0"/>
          </a:p>
          <a:p>
            <a:r>
              <a:rPr lang="ja-JP" altLang="en-US" dirty="0" smtClean="0"/>
              <a:t>そのため，教育基本法第１３条では，社会教育と学校教育・家庭教育とが相互にかかわって進める</a:t>
            </a:r>
            <a:endParaRPr lang="en-US" altLang="ja-JP" dirty="0" smtClean="0"/>
          </a:p>
          <a:p>
            <a:r>
              <a:rPr lang="ja-JP" altLang="en-US" dirty="0" smtClean="0"/>
              <a:t>「学校・家庭・地域の連携協力」という連携領域の推進も定められています。</a:t>
            </a:r>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r>
              <a:rPr lang="ja-JP" altLang="en-US" sz="500" dirty="0" smtClean="0">
                <a:effectLst/>
              </a:rPr>
              <a:t>（学校教育） </a:t>
            </a:r>
          </a:p>
          <a:p>
            <a:r>
              <a:rPr lang="ja-JP" altLang="en-US" sz="500" b="1" dirty="0" smtClean="0">
                <a:effectLst/>
              </a:rPr>
              <a:t>第六条</a:t>
            </a:r>
            <a:r>
              <a:rPr lang="ja-JP" altLang="en-US" sz="500" dirty="0" smtClean="0">
                <a:effectLst/>
              </a:rPr>
              <a:t> 　２　・・・体系的な教育が組織的に行われなければならない。</a:t>
            </a:r>
            <a:endParaRPr lang="en-US" altLang="ja-JP" sz="500" dirty="0" smtClean="0">
              <a:effectLst/>
            </a:endParaRPr>
          </a:p>
          <a:p>
            <a:pPr marL="0" indent="0">
              <a:buNone/>
            </a:pPr>
            <a:r>
              <a:rPr lang="ja-JP" altLang="en-US" sz="500" dirty="0" smtClean="0">
                <a:effectLst/>
              </a:rPr>
              <a:t>（家庭教育） </a:t>
            </a:r>
          </a:p>
          <a:p>
            <a:r>
              <a:rPr lang="ja-JP" altLang="en-US" sz="500" b="1" dirty="0" smtClean="0">
                <a:effectLst/>
              </a:rPr>
              <a:t>第十条</a:t>
            </a:r>
            <a:r>
              <a:rPr lang="ja-JP" altLang="en-US" sz="500" dirty="0" smtClean="0">
                <a:effectLst/>
              </a:rPr>
              <a:t> 　</a:t>
            </a:r>
            <a:r>
              <a:rPr lang="ja-JP" altLang="en-US" sz="500" b="1" dirty="0" smtClean="0">
                <a:effectLst/>
              </a:rPr>
              <a:t>２ </a:t>
            </a:r>
            <a:r>
              <a:rPr lang="ja-JP" altLang="en-US" sz="500" dirty="0" smtClean="0">
                <a:effectLst/>
              </a:rPr>
              <a:t>　国及び地方公共団体は，・・・支援するために必要な施策を講ずるよう努めなければならない。 </a:t>
            </a:r>
          </a:p>
          <a:p>
            <a:r>
              <a:rPr lang="ja-JP" altLang="en-US" sz="500" dirty="0" smtClean="0">
                <a:effectLst/>
              </a:rPr>
              <a:t>（社会教育） </a:t>
            </a:r>
          </a:p>
          <a:p>
            <a:r>
              <a:rPr lang="ja-JP" altLang="en-US" sz="500" b="1" dirty="0" smtClean="0">
                <a:effectLst/>
              </a:rPr>
              <a:t>第十二条</a:t>
            </a:r>
            <a:r>
              <a:rPr lang="ja-JP" altLang="en-US" sz="500" dirty="0" smtClean="0">
                <a:effectLst/>
              </a:rPr>
              <a:t> 　個人の要望や社会の要請にこたえ，社会において行われる教育は，国及び地方公共団体によって奨励されなければならない。 </a:t>
            </a:r>
          </a:p>
          <a:p>
            <a:r>
              <a:rPr lang="ja-JP" altLang="en-US" sz="500" b="1" dirty="0" smtClean="0">
                <a:effectLst/>
              </a:rPr>
              <a:t>２ </a:t>
            </a:r>
            <a:r>
              <a:rPr lang="ja-JP" altLang="en-US" sz="500" dirty="0" smtClean="0">
                <a:effectLst/>
              </a:rPr>
              <a:t>　国及び地方公共団体は，・・・社会教育の振興に努めなければならない。</a:t>
            </a:r>
          </a:p>
          <a:p>
            <a:endParaRPr lang="en-US" altLang="ja-JP" dirty="0" smtClean="0"/>
          </a:p>
          <a:p>
            <a:endParaRPr lang="en-US" altLang="ja-JP" dirty="0" smtClean="0"/>
          </a:p>
          <a:p>
            <a:endParaRPr lang="ja-JP" altLang="en-US" dirty="0" smtClean="0"/>
          </a:p>
          <a:p>
            <a:endParaRPr lang="ja-JP" altLang="en-US" dirty="0" smtClean="0"/>
          </a:p>
        </p:txBody>
      </p:sp>
      <p:sp>
        <p:nvSpPr>
          <p:cNvPr id="8806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370486AF-1D2F-43F6-9400-CC17C76416A2}" type="slidenum">
              <a:rPr lang="en-US" altLang="ja-JP" smtClean="0">
                <a:ea typeface="ＭＳ Ｐゴシック" charset="-128"/>
              </a:rPr>
              <a:pPr eaLnBrk="1" hangingPunct="1">
                <a:spcBef>
                  <a:spcPct val="0"/>
                </a:spcBef>
              </a:pPr>
              <a:t>3</a:t>
            </a:fld>
            <a:endParaRPr lang="en-US" altLang="ja-JP" dirty="0" smtClean="0">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8374" indent="-287836" eaLnBrk="0" hangingPunct="0">
              <a:spcBef>
                <a:spcPct val="30000"/>
              </a:spcBef>
              <a:defRPr kumimoji="1" sz="1200">
                <a:solidFill>
                  <a:schemeClr val="tx1"/>
                </a:solidFill>
                <a:latin typeface="Arial" charset="0"/>
                <a:ea typeface="ＭＳ Ｐ明朝" charset="-128"/>
              </a:defRPr>
            </a:lvl2pPr>
            <a:lvl3pPr marL="1151344" indent="-230269" eaLnBrk="0" hangingPunct="0">
              <a:spcBef>
                <a:spcPct val="30000"/>
              </a:spcBef>
              <a:defRPr kumimoji="1" sz="1200">
                <a:solidFill>
                  <a:schemeClr val="tx1"/>
                </a:solidFill>
                <a:latin typeface="Arial" charset="0"/>
                <a:ea typeface="ＭＳ Ｐ明朝" charset="-128"/>
              </a:defRPr>
            </a:lvl3pPr>
            <a:lvl4pPr marL="1611881" indent="-230269" eaLnBrk="0" hangingPunct="0">
              <a:spcBef>
                <a:spcPct val="30000"/>
              </a:spcBef>
              <a:defRPr kumimoji="1" sz="1200">
                <a:solidFill>
                  <a:schemeClr val="tx1"/>
                </a:solidFill>
                <a:latin typeface="Arial" charset="0"/>
                <a:ea typeface="ＭＳ Ｐ明朝" charset="-128"/>
              </a:defRPr>
            </a:lvl4pPr>
            <a:lvl5pPr marL="2072419" indent="-230269" eaLnBrk="0" hangingPunct="0">
              <a:spcBef>
                <a:spcPct val="30000"/>
              </a:spcBef>
              <a:defRPr kumimoji="1" sz="1200">
                <a:solidFill>
                  <a:schemeClr val="tx1"/>
                </a:solidFill>
                <a:latin typeface="Arial" charset="0"/>
                <a:ea typeface="ＭＳ Ｐ明朝" charset="-128"/>
              </a:defRPr>
            </a:lvl5pPr>
            <a:lvl6pPr marL="2532957" indent="-230269" eaLnBrk="0" fontAlgn="base" hangingPunct="0">
              <a:spcBef>
                <a:spcPct val="30000"/>
              </a:spcBef>
              <a:spcAft>
                <a:spcPct val="0"/>
              </a:spcAft>
              <a:defRPr kumimoji="1" sz="1200">
                <a:solidFill>
                  <a:schemeClr val="tx1"/>
                </a:solidFill>
                <a:latin typeface="Arial" charset="0"/>
                <a:ea typeface="ＭＳ Ｐ明朝" charset="-128"/>
              </a:defRPr>
            </a:lvl6pPr>
            <a:lvl7pPr marL="2993494" indent="-230269" eaLnBrk="0" fontAlgn="base" hangingPunct="0">
              <a:spcBef>
                <a:spcPct val="30000"/>
              </a:spcBef>
              <a:spcAft>
                <a:spcPct val="0"/>
              </a:spcAft>
              <a:defRPr kumimoji="1" sz="1200">
                <a:solidFill>
                  <a:schemeClr val="tx1"/>
                </a:solidFill>
                <a:latin typeface="Arial" charset="0"/>
                <a:ea typeface="ＭＳ Ｐ明朝" charset="-128"/>
              </a:defRPr>
            </a:lvl7pPr>
            <a:lvl8pPr marL="3454032" indent="-230269" eaLnBrk="0" fontAlgn="base" hangingPunct="0">
              <a:spcBef>
                <a:spcPct val="30000"/>
              </a:spcBef>
              <a:spcAft>
                <a:spcPct val="0"/>
              </a:spcAft>
              <a:defRPr kumimoji="1" sz="1200">
                <a:solidFill>
                  <a:schemeClr val="tx1"/>
                </a:solidFill>
                <a:latin typeface="Arial" charset="0"/>
                <a:ea typeface="ＭＳ Ｐ明朝" charset="-128"/>
              </a:defRPr>
            </a:lvl8pPr>
            <a:lvl9pPr marL="3914569" indent="-230269"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7B936841-419D-476B-B03B-C33776C01D2B}" type="slidenum">
              <a:rPr lang="en-US" altLang="ja-JP" smtClean="0">
                <a:ea typeface="ＭＳ Ｐゴシック" charset="-128"/>
              </a:rPr>
              <a:pPr eaLnBrk="1" hangingPunct="1">
                <a:spcBef>
                  <a:spcPct val="0"/>
                </a:spcBef>
              </a:pPr>
              <a:t>30</a:t>
            </a:fld>
            <a:endParaRPr lang="en-US" altLang="ja-JP" smtClean="0">
              <a:ea typeface="ＭＳ Ｐゴシック" charset="-128"/>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mtClean="0">
                <a:latin typeface="ＭＳ Ｐ明朝" charset="-128"/>
                <a:ea typeface="ＭＳ Ｐ明朝" charset="-128"/>
              </a:rPr>
              <a:t>③</a:t>
            </a:r>
            <a:r>
              <a:rPr lang="ja-JP" altLang="en-US" smtClean="0">
                <a:latin typeface="ＭＳ Ｐ明朝" charset="-128"/>
                <a:ea typeface="ＭＳ Ｐ明朝" charset="-128"/>
              </a:rPr>
              <a:t>意識を変えるものの例文としては・・・（パワーポイントの例文を紹介する）。</a:t>
            </a:r>
          </a:p>
          <a:p>
            <a:pPr eaLnBrk="1" hangingPunct="1"/>
            <a:endParaRPr lang="en-US" altLang="ja-JP" smtClean="0">
              <a:latin typeface="ＭＳ Ｐ明朝" charset="-128"/>
              <a:ea typeface="ＭＳ Ｐ明朝" charset="-128"/>
            </a:endParaRPr>
          </a:p>
          <a:p>
            <a:pPr eaLnBrk="1" hangingPunct="1"/>
            <a:r>
              <a:rPr lang="ja-JP" altLang="en-US" smtClean="0">
                <a:latin typeface="ＭＳ Ｐ明朝" charset="-128"/>
                <a:ea typeface="ＭＳ Ｐ明朝" charset="-128"/>
              </a:rPr>
              <a:t>（赤字を紹介する。）</a:t>
            </a:r>
            <a:endParaRPr lang="en-US" altLang="ja-JP" smtClean="0">
              <a:latin typeface="ＭＳ Ｐ明朝" charset="-128"/>
              <a:ea typeface="ＭＳ Ｐ明朝" charset="-128"/>
            </a:endParaRPr>
          </a:p>
          <a:p>
            <a:pPr eaLnBrk="1" hangingPunct="1"/>
            <a:r>
              <a:rPr lang="ja-JP" altLang="en-US" smtClean="0">
                <a:latin typeface="ＭＳ Ｐ明朝" charset="-128"/>
                <a:ea typeface="ＭＳ Ｐ明朝" charset="-128"/>
              </a:rPr>
              <a:t>・・・に参加することによって，○○○への考え方（意識）を広げる。</a:t>
            </a:r>
            <a:endParaRPr lang="en-US" altLang="ja-JP" smtClean="0">
              <a:latin typeface="ＭＳ Ｐ明朝" charset="-128"/>
              <a:ea typeface="ＭＳ Ｐ明朝" charset="-128"/>
            </a:endParaRPr>
          </a:p>
          <a:p>
            <a:pPr eaLnBrk="1" hangingPunct="1"/>
            <a:r>
              <a:rPr lang="ja-JP" altLang="en-US" smtClean="0">
                <a:latin typeface="ＭＳ Ｐ明朝" charset="-128"/>
                <a:ea typeface="ＭＳ Ｐ明朝" charset="-128"/>
              </a:rPr>
              <a:t>といった文になります。</a:t>
            </a:r>
          </a:p>
          <a:p>
            <a:pPr eaLnBrk="1" hangingPunct="1"/>
            <a:endParaRPr lang="ja-JP" altLang="en-US" smtClean="0">
              <a:ea typeface="ＭＳ Ｐ明朝"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6125" indent="-285750" eaLnBrk="0" hangingPunct="0">
              <a:spcBef>
                <a:spcPct val="30000"/>
              </a:spcBef>
              <a:defRPr kumimoji="1" sz="1200">
                <a:solidFill>
                  <a:schemeClr val="tx1"/>
                </a:solidFill>
                <a:latin typeface="Arial" charset="0"/>
                <a:ea typeface="ＭＳ Ｐ明朝" pitchFamily="18" charset="-128"/>
              </a:defRPr>
            </a:lvl2pPr>
            <a:lvl3pPr marL="1149350" indent="-228600" eaLnBrk="0" hangingPunct="0">
              <a:spcBef>
                <a:spcPct val="30000"/>
              </a:spcBef>
              <a:defRPr kumimoji="1" sz="1200">
                <a:solidFill>
                  <a:schemeClr val="tx1"/>
                </a:solidFill>
                <a:latin typeface="Arial" charset="0"/>
                <a:ea typeface="ＭＳ Ｐ明朝" pitchFamily="18" charset="-128"/>
              </a:defRPr>
            </a:lvl3pPr>
            <a:lvl4pPr marL="1609725" indent="-228600" eaLnBrk="0" hangingPunct="0">
              <a:spcBef>
                <a:spcPct val="30000"/>
              </a:spcBef>
              <a:defRPr kumimoji="1" sz="1200">
                <a:solidFill>
                  <a:schemeClr val="tx1"/>
                </a:solidFill>
                <a:latin typeface="Arial" charset="0"/>
                <a:ea typeface="ＭＳ Ｐ明朝" pitchFamily="18" charset="-128"/>
              </a:defRPr>
            </a:lvl4pPr>
            <a:lvl5pPr marL="2070100" indent="-228600" eaLnBrk="0" hangingPunct="0">
              <a:spcBef>
                <a:spcPct val="30000"/>
              </a:spcBef>
              <a:defRPr kumimoji="1" sz="1200">
                <a:solidFill>
                  <a:schemeClr val="tx1"/>
                </a:solidFill>
                <a:latin typeface="Arial" charset="0"/>
                <a:ea typeface="ＭＳ Ｐ明朝" pitchFamily="18" charset="-128"/>
              </a:defRPr>
            </a:lvl5pPr>
            <a:lvl6pPr marL="25273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45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17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989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0E3C7160-ED6B-4222-8AD5-E112E5D6B1CF}" type="slidenum">
              <a:rPr lang="en-US" altLang="ja-JP" smtClean="0">
                <a:ea typeface="ＭＳ Ｐゴシック" pitchFamily="50" charset="-128"/>
              </a:rPr>
              <a:pPr eaLnBrk="1" hangingPunct="1">
                <a:spcBef>
                  <a:spcPct val="0"/>
                </a:spcBef>
              </a:pPr>
              <a:t>31</a:t>
            </a:fld>
            <a:endParaRPr lang="en-US" altLang="ja-JP" smtClean="0">
              <a:ea typeface="ＭＳ Ｐゴシック" pitchFamily="50" charset="-128"/>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t>どのような活動によって，学習者に</a:t>
            </a:r>
          </a:p>
          <a:p>
            <a:pPr eaLnBrk="1" hangingPunct="1"/>
            <a:r>
              <a:rPr lang="ja-JP" altLang="en-US" dirty="0" smtClean="0"/>
              <a:t>どのような知識や技能を身につけてもらいたいのか，</a:t>
            </a:r>
          </a:p>
          <a:p>
            <a:pPr eaLnBrk="1" hangingPunct="1"/>
            <a:r>
              <a:rPr lang="ja-JP" altLang="en-US" dirty="0" smtClean="0"/>
              <a:t>あるいは，</a:t>
            </a:r>
          </a:p>
          <a:p>
            <a:pPr eaLnBrk="1" hangingPunct="1"/>
            <a:r>
              <a:rPr lang="ja-JP" altLang="en-US" dirty="0" smtClean="0"/>
              <a:t>どのような意識を向上したり，価値観を養ってもらいたいと考えているか？</a:t>
            </a:r>
          </a:p>
          <a:p>
            <a:pPr eaLnBrk="1" hangingPunct="1"/>
            <a:endParaRPr lang="en-US" altLang="ja-JP" dirty="0" smtClean="0"/>
          </a:p>
          <a:p>
            <a:pPr eaLnBrk="1" hangingPunct="1"/>
            <a:r>
              <a:rPr lang="ja-JP" altLang="en-US" dirty="0" smtClean="0"/>
              <a:t>ア　知らないことを知るようになること　　　</a:t>
            </a:r>
          </a:p>
          <a:p>
            <a:pPr eaLnBrk="1" hangingPunct="1"/>
            <a:r>
              <a:rPr lang="ja-JP" altLang="en-US" dirty="0" smtClean="0"/>
              <a:t>イ　できないことができるようになること　　　　　　　　　　</a:t>
            </a:r>
            <a:endParaRPr lang="en-US" altLang="ja-JP" dirty="0" smtClean="0"/>
          </a:p>
          <a:p>
            <a:pPr eaLnBrk="1" hangingPunct="1"/>
            <a:r>
              <a:rPr lang="ja-JP" altLang="en-US" dirty="0" smtClean="0"/>
              <a:t>ウ　意識を変えること　　　　　　　　　　　　　</a:t>
            </a:r>
            <a:endParaRPr lang="en-US" altLang="ja-JP" dirty="0" smtClean="0"/>
          </a:p>
          <a:p>
            <a:pPr eaLnBrk="1" hangingPunct="1"/>
            <a:endParaRPr lang="en-US" altLang="ja-JP" dirty="0" smtClean="0"/>
          </a:p>
          <a:p>
            <a:pPr eaLnBrk="1" hangingPunct="1"/>
            <a:r>
              <a:rPr lang="en-US" altLang="ja-JP" dirty="0" smtClean="0"/>
              <a:t>※</a:t>
            </a:r>
            <a:r>
              <a:rPr lang="ja-JP" altLang="en-US" dirty="0" smtClean="0"/>
              <a:t>生涯学習・社会教育の場合は，ウが重要</a:t>
            </a:r>
            <a:endParaRPr lang="en-US" altLang="ja-JP" dirty="0" smtClean="0"/>
          </a:p>
          <a:p>
            <a:pPr eaLnBrk="1" hangingPunct="1"/>
            <a:r>
              <a:rPr lang="en-US" altLang="ja-JP" dirty="0" smtClean="0"/>
              <a:t>※</a:t>
            </a:r>
            <a:r>
              <a:rPr lang="ja-JP" altLang="en-US" dirty="0" smtClean="0"/>
              <a:t>ウを必ず１つ入れて，２つ以上を設定してみましょう。</a:t>
            </a:r>
            <a:endParaRPr lang="en-US" altLang="ja-JP" dirty="0" smtClean="0"/>
          </a:p>
          <a:p>
            <a:pPr eaLnBrk="1" hangingPunct="1"/>
            <a:endParaRPr lang="en-US" altLang="ja-JP" dirty="0" smtClean="0"/>
          </a:p>
          <a:p>
            <a:pPr eaLnBrk="1" hangingPunct="1"/>
            <a:r>
              <a:rPr lang="ja-JP" altLang="en-US" dirty="0" smtClean="0"/>
              <a:t>・主語は必ず学習者にしましょう。</a:t>
            </a:r>
          </a:p>
          <a:p>
            <a:pPr eaLnBrk="1" hangingPunct="1"/>
            <a:r>
              <a:rPr lang="ja-JP" altLang="en-US" dirty="0" smtClean="0"/>
              <a:t>・目標は，必ずそのプログラム内で達成できるものにしましょう。</a:t>
            </a:r>
          </a:p>
          <a:p>
            <a:pPr eaLnBrk="1" hangingPunct="1"/>
            <a:r>
              <a:rPr lang="ja-JP" altLang="en-US" dirty="0" smtClean="0"/>
              <a:t>・また，達成したかどうかが確認できる目標を設定しましょう。</a:t>
            </a:r>
          </a:p>
          <a:p>
            <a:pPr eaLnBrk="1" hangingPunct="1"/>
            <a:endParaRPr lang="en-US" altLang="ja-JP" dirty="0" smtClean="0"/>
          </a:p>
          <a:p>
            <a:pPr eaLnBrk="1" hangingPunct="1"/>
            <a:r>
              <a:rPr lang="ja-JP" altLang="en-US" dirty="0" smtClean="0"/>
              <a:t>それでは，グループで考えてみましょう。</a:t>
            </a:r>
            <a:endParaRPr lang="en-US" altLang="ja-JP" dirty="0" smtClean="0"/>
          </a:p>
          <a:p>
            <a:pPr eaLnBrk="1" hangingPunct="1"/>
            <a:endParaRPr lang="ja-JP" altLang="en-US" dirty="0" smtClean="0"/>
          </a:p>
          <a:p>
            <a:pPr eaLnBrk="1" hangingPunct="1"/>
            <a:r>
              <a:rPr lang="ja-JP" altLang="en-US" dirty="0" smtClean="0"/>
              <a:t>この後，シートＢの作成に入っていくわけですが，</a:t>
            </a:r>
          </a:p>
          <a:p>
            <a:pPr eaLnBrk="1" hangingPunct="1"/>
            <a:r>
              <a:rPr lang="ja-JP" altLang="en-US" dirty="0" smtClean="0"/>
              <a:t>シートＢの作成に入る前に，シートＡで挙げた事業の目標を達成するような</a:t>
            </a:r>
          </a:p>
          <a:p>
            <a:pPr eaLnBrk="1" hangingPunct="1"/>
            <a:r>
              <a:rPr lang="ja-JP" altLang="en-US" dirty="0" smtClean="0"/>
              <a:t>学習プログラムのアイディアをたくさん出し合ってみましょう。</a:t>
            </a:r>
          </a:p>
          <a:p>
            <a:pPr eaLnBrk="1" hangingPunct="1"/>
            <a:r>
              <a:rPr lang="ja-JP" altLang="en-US" dirty="0" smtClean="0"/>
              <a:t>できるだけ多くのアイディアを出していただいて，その中から選んでいただく，</a:t>
            </a:r>
          </a:p>
          <a:p>
            <a:pPr eaLnBrk="1" hangingPunct="1"/>
            <a:r>
              <a:rPr lang="ja-JP" altLang="en-US" dirty="0" smtClean="0"/>
              <a:t>若しくはいくつかを組み合わせていただいて，</a:t>
            </a:r>
          </a:p>
          <a:p>
            <a:pPr eaLnBrk="1" hangingPunct="1"/>
            <a:r>
              <a:rPr lang="ja-JP" altLang="en-US" dirty="0" smtClean="0"/>
              <a:t>事業の目標を達成するために</a:t>
            </a:r>
          </a:p>
          <a:p>
            <a:pPr eaLnBrk="1" hangingPunct="1"/>
            <a:r>
              <a:rPr lang="ja-JP" altLang="en-US" dirty="0" smtClean="0"/>
              <a:t>より良い学習プログラムを考えていただきたいと思います。</a:t>
            </a:r>
          </a:p>
          <a:p>
            <a:pPr eaLnBrk="1" hangingPunct="1"/>
            <a:r>
              <a:rPr lang="ja-JP" altLang="en-US" dirty="0" smtClean="0"/>
              <a:t>そして，それをヒントにシートＢを作成していただけたらと思います。</a:t>
            </a:r>
            <a:endParaRPr lang="en-US" altLang="ja-JP" dirty="0" smtClean="0"/>
          </a:p>
          <a:p>
            <a:pPr eaLnBrk="1" hangingPunct="1"/>
            <a:endParaRPr lang="en-US" altLang="ja-JP" dirty="0" smtClean="0"/>
          </a:p>
          <a:p>
            <a:pPr eaLnBrk="1" hangingPunct="1"/>
            <a:r>
              <a:rPr lang="ja-JP" altLang="en-US" dirty="0" smtClean="0"/>
              <a:t>＜目標の設定　シートＡの完成＞　　</a:t>
            </a:r>
            <a:r>
              <a:rPr lang="en-US" altLang="ja-JP" dirty="0" smtClean="0"/>
              <a:t>14</a:t>
            </a:r>
            <a:r>
              <a:rPr lang="ja-JP" altLang="en-US" dirty="0" smtClean="0"/>
              <a:t>：</a:t>
            </a:r>
            <a:r>
              <a:rPr lang="en-US" altLang="ja-JP" dirty="0" smtClean="0"/>
              <a:t>00</a:t>
            </a:r>
            <a:r>
              <a:rPr lang="ja-JP" altLang="en-US" dirty="0" smtClean="0"/>
              <a:t>　の予定</a:t>
            </a:r>
          </a:p>
          <a:p>
            <a:pPr eaLnBrk="1" hangingPunct="1"/>
            <a:r>
              <a:rPr lang="ja-JP" altLang="en-US" dirty="0" smtClean="0"/>
              <a:t>　　　　　　　　　　　　　　　　　　　　</a:t>
            </a:r>
            <a:r>
              <a:rPr lang="en-US" altLang="ja-JP" dirty="0" smtClean="0"/>
              <a:t>※</a:t>
            </a:r>
            <a:r>
              <a:rPr lang="ja-JP" altLang="en-US" dirty="0" smtClean="0"/>
              <a:t>早く終われば，シート</a:t>
            </a:r>
            <a:r>
              <a:rPr lang="en-US" altLang="ja-JP" dirty="0" smtClean="0"/>
              <a:t>B</a:t>
            </a:r>
            <a:r>
              <a:rPr lang="ja-JP" altLang="en-US" dirty="0" smtClean="0"/>
              <a:t>の作成へ移る　　　　</a:t>
            </a:r>
          </a:p>
          <a:p>
            <a:pPr eaLnBrk="1" hangingPunct="1"/>
            <a:endParaRPr lang="ja-JP"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スライド イメージ プレースホルダー 1"/>
          <p:cNvSpPr>
            <a:spLocks noGrp="1" noRot="1" noChangeAspect="1" noTextEdit="1"/>
          </p:cNvSpPr>
          <p:nvPr>
            <p:ph type="sldImg"/>
          </p:nvPr>
        </p:nvSpPr>
        <p:spPr>
          <a:ln/>
        </p:spPr>
      </p:sp>
      <p:sp>
        <p:nvSpPr>
          <p:cNvPr id="12288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これまでは</a:t>
            </a:r>
            <a:endParaRPr lang="en-US" altLang="ja-JP" dirty="0" smtClean="0"/>
          </a:p>
          <a:p>
            <a:r>
              <a:rPr lang="ja-JP" altLang="en-US" dirty="0" smtClean="0"/>
              <a:t>シートＡを完成させてきました。</a:t>
            </a:r>
            <a:endParaRPr lang="en-US" altLang="ja-JP" dirty="0" smtClean="0"/>
          </a:p>
          <a:p>
            <a:endParaRPr lang="en-US" altLang="ja-JP" dirty="0" smtClean="0"/>
          </a:p>
          <a:p>
            <a:r>
              <a:rPr lang="ja-JP" altLang="en-US" dirty="0" smtClean="0"/>
              <a:t>これからは，シートＢの作成していきます。</a:t>
            </a:r>
            <a:endParaRPr lang="en-US" altLang="ja-JP" dirty="0" smtClean="0"/>
          </a:p>
          <a:p>
            <a:r>
              <a:rPr lang="ja-JP" altLang="en-US" dirty="0" smtClean="0"/>
              <a:t>まず，私の方から枠組みについて説明をした後に，グループワークを行います。</a:t>
            </a:r>
            <a:endParaRPr lang="en-US" altLang="ja-JP" dirty="0" smtClean="0"/>
          </a:p>
          <a:p>
            <a:endParaRPr lang="ja-JP" altLang="en-US" dirty="0" smtClean="0"/>
          </a:p>
          <a:p>
            <a:endParaRPr lang="ja-JP" altLang="en-US" dirty="0" smtClean="0"/>
          </a:p>
        </p:txBody>
      </p:sp>
      <p:sp>
        <p:nvSpPr>
          <p:cNvPr id="12288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135767FD-ED41-49FF-9710-FD5F186D1685}" type="slidenum">
              <a:rPr lang="en-US" altLang="ja-JP" smtClean="0">
                <a:ea typeface="ＭＳ Ｐゴシック" charset="-128"/>
              </a:rPr>
              <a:pPr eaLnBrk="1" hangingPunct="1">
                <a:spcBef>
                  <a:spcPct val="0"/>
                </a:spcBef>
              </a:pPr>
              <a:t>32</a:t>
            </a:fld>
            <a:endParaRPr lang="en-US" altLang="ja-JP" dirty="0" smtClean="0">
              <a:ea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CB0112C8-F9E1-42EF-AEA9-73D0BB10A1B8}" type="slidenum">
              <a:rPr lang="en-US" altLang="ja-JP" smtClean="0">
                <a:ea typeface="ＭＳ Ｐゴシック" charset="-128"/>
              </a:rPr>
              <a:pPr eaLnBrk="1" hangingPunct="1">
                <a:spcBef>
                  <a:spcPct val="0"/>
                </a:spcBef>
              </a:pPr>
              <a:t>33</a:t>
            </a:fld>
            <a:endParaRPr lang="en-US" altLang="ja-JP" dirty="0" smtClean="0">
              <a:ea typeface="ＭＳ Ｐゴシック" charset="-128"/>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1400" dirty="0" smtClean="0"/>
              <a:t>それでは，記入例の書いてあるシートＢを御覧ください。</a:t>
            </a:r>
            <a:endParaRPr lang="en-US" altLang="ja-JP" sz="1400" dirty="0" smtClean="0"/>
          </a:p>
          <a:p>
            <a:pPr eaLnBrk="1" hangingPunct="1"/>
            <a:r>
              <a:rPr lang="ja-JP" altLang="en-US" sz="1400" dirty="0" smtClean="0"/>
              <a:t>作っていく時のポイントや留意点をまとめていますので，</a:t>
            </a:r>
            <a:r>
              <a:rPr lang="en-US" altLang="ja-JP" sz="1400" dirty="0" smtClean="0"/>
              <a:t>1</a:t>
            </a:r>
            <a:r>
              <a:rPr lang="ja-JP" altLang="en-US" sz="1400" dirty="0" err="1" smtClean="0"/>
              <a:t>つずつ</a:t>
            </a:r>
            <a:r>
              <a:rPr lang="ja-JP" altLang="en-US" sz="1400" dirty="0" smtClean="0"/>
              <a:t>説明をしていきます。</a:t>
            </a:r>
            <a:endParaRPr lang="en-US" altLang="ja-JP" sz="1400" dirty="0" smtClean="0"/>
          </a:p>
          <a:p>
            <a:pPr eaLnBrk="1" hangingPunct="1"/>
            <a:endParaRPr lang="en-US" altLang="ja-JP" sz="1400" dirty="0" smtClean="0"/>
          </a:p>
          <a:p>
            <a:pPr eaLnBrk="1" hangingPunct="1"/>
            <a:r>
              <a:rPr lang="ja-JP" altLang="en-US" sz="1400" dirty="0" smtClean="0"/>
              <a:t>まずは，学習目的を明らかにします。これは先ほどまで作成してきたシートＡから転記をします。</a:t>
            </a:r>
            <a:endParaRPr lang="en-US" altLang="ja-JP" sz="1400" dirty="0" smtClean="0"/>
          </a:p>
          <a:p>
            <a:pPr eaLnBrk="1" hangingPunct="1"/>
            <a:r>
              <a:rPr lang="ja-JP" altLang="en-US" dirty="0" smtClean="0"/>
              <a:t>どのような活動をして課題を解決し，どのような状態にしたいのかを文章化します。</a:t>
            </a:r>
            <a:endParaRPr lang="ja-JP" altLang="en-US" sz="1400" dirty="0" smtClean="0"/>
          </a:p>
          <a:p>
            <a:pPr eaLnBrk="1" hangingPunct="1"/>
            <a:endParaRPr lang="en-US" altLang="ja-JP" sz="1400" dirty="0" smtClean="0"/>
          </a:p>
          <a:p>
            <a:pPr eaLnBrk="1" hangingPunct="1"/>
            <a:r>
              <a:rPr lang="ja-JP" altLang="en-US" sz="1400" dirty="0" smtClean="0"/>
              <a:t>続いて，学習目標を明らかにします。同じくシートＡから転記をします。</a:t>
            </a:r>
            <a:endParaRPr lang="en-US" altLang="ja-JP" sz="1400" dirty="0" smtClean="0"/>
          </a:p>
          <a:p>
            <a:pPr eaLnBrk="1" hangingPunct="1"/>
            <a:endParaRPr lang="en-US" altLang="ja-JP" dirty="0" smtClean="0"/>
          </a:p>
          <a:p>
            <a:pPr eaLnBrk="1" hangingPunct="1"/>
            <a:endParaRPr lang="ja-JP"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D9C2C6AF-5DA9-455B-A293-EDF2FA552F6E}" type="slidenum">
              <a:rPr lang="en-US" altLang="ja-JP" smtClean="0">
                <a:ea typeface="ＭＳ Ｐゴシック" charset="-128"/>
              </a:rPr>
              <a:pPr eaLnBrk="1" hangingPunct="1">
                <a:spcBef>
                  <a:spcPct val="0"/>
                </a:spcBef>
              </a:pPr>
              <a:t>34</a:t>
            </a:fld>
            <a:endParaRPr lang="en-US" altLang="ja-JP" smtClean="0">
              <a:ea typeface="ＭＳ Ｐゴシック" charset="-128"/>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t>次に，プログラム名を考えます。</a:t>
            </a:r>
            <a:endParaRPr lang="en-US" altLang="ja-JP" dirty="0" smtClean="0"/>
          </a:p>
          <a:p>
            <a:pPr eaLnBrk="1" hangingPunct="1"/>
            <a:r>
              <a:rPr lang="ja-JP" altLang="en-US" dirty="0" smtClean="0"/>
              <a:t>これは，チラシに載ります。魅力的で夢があるもの，学習目標が伝わるもの，ユニークで，短く，人の心をキャッチするものを考えてみましょう。</a:t>
            </a:r>
            <a:endParaRPr lang="en-US" altLang="ja-JP" dirty="0" smtClean="0"/>
          </a:p>
          <a:p>
            <a:pPr eaLnBrk="1" hangingPunct="1"/>
            <a:r>
              <a:rPr lang="ja-JP" altLang="en-US" dirty="0" smtClean="0"/>
              <a:t>ここは，皆さんが得意とされているところかもしれませんね。</a:t>
            </a:r>
            <a:endParaRPr lang="en-US" altLang="ja-JP" dirty="0" smtClean="0"/>
          </a:p>
          <a:p>
            <a:pPr eaLnBrk="1" hangingPunct="1"/>
            <a:r>
              <a:rPr lang="ja-JP" altLang="en-US" dirty="0" smtClean="0"/>
              <a:t>人を惹きつけて内容がわかるものを考えます。</a:t>
            </a:r>
          </a:p>
          <a:p>
            <a:pPr eaLnBrk="1" hangingPunct="1"/>
            <a:endParaRPr lang="en-US" altLang="ja-JP" dirty="0" smtClean="0"/>
          </a:p>
          <a:p>
            <a:pPr eaLnBrk="1" hangingPunct="1"/>
            <a:r>
              <a:rPr lang="ja-JP" altLang="en-US" dirty="0" smtClean="0"/>
              <a:t>対象・定員は，絞り込むことが大切です。ねらいや目標に合わせて絞り込みます。</a:t>
            </a:r>
          </a:p>
          <a:p>
            <a:pPr eaLnBrk="1" hangingPunct="1"/>
            <a:endParaRPr lang="en-US" altLang="ja-JP" dirty="0" smtClean="0"/>
          </a:p>
          <a:p>
            <a:pPr eaLnBrk="1" hangingPunct="1"/>
            <a:r>
              <a:rPr lang="ja-JP" altLang="en-US" dirty="0" smtClean="0"/>
              <a:t>参加費は，内訳やいつ集めるのかもはっきりさせておきます。原則として受益者負担です。</a:t>
            </a:r>
          </a:p>
          <a:p>
            <a:pPr eaLnBrk="1" hangingPunct="1"/>
            <a:endParaRPr lang="ja-JP"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A5E7E3AE-805E-4179-8E91-3CF7C0210A04}" type="slidenum">
              <a:rPr lang="en-US" altLang="ja-JP" smtClean="0">
                <a:ea typeface="ＭＳ Ｐゴシック" charset="-128"/>
              </a:rPr>
              <a:pPr eaLnBrk="1" hangingPunct="1">
                <a:spcBef>
                  <a:spcPct val="0"/>
                </a:spcBef>
              </a:pPr>
              <a:t>35</a:t>
            </a:fld>
            <a:endParaRPr lang="en-US" altLang="ja-JP" smtClean="0">
              <a:ea typeface="ＭＳ Ｐゴシック" charset="-128"/>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mtClean="0"/>
          </a:p>
          <a:p>
            <a:pPr eaLnBrk="1" hangingPunct="1"/>
            <a:r>
              <a:rPr lang="ja-JP" altLang="en-US" smtClean="0"/>
              <a:t>事前に必要な知識や準備物，いざというときのために医療機関を調べたり，しおりやアンケートの作成日を決めたり，必要物品を書き出したりします。</a:t>
            </a:r>
          </a:p>
          <a:p>
            <a:pPr eaLnBrk="1" hangingPunct="1"/>
            <a:endParaRPr lang="en-US" altLang="ja-JP" smtClean="0"/>
          </a:p>
          <a:p>
            <a:pPr eaLnBrk="1" hangingPunct="1"/>
            <a:r>
              <a:rPr lang="ja-JP" altLang="en-US" smtClean="0"/>
              <a:t>留意点には，安全面の配慮や，プログラム全体を通して配慮することなどを書きます。</a:t>
            </a:r>
          </a:p>
          <a:p>
            <a:pPr eaLnBrk="1" hangingPunct="1"/>
            <a:endParaRPr lang="en-US" altLang="ja-JP"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A8EA73D0-9A80-4ED2-ADE1-351C7CA65711}" type="slidenum">
              <a:rPr lang="en-US" altLang="ja-JP" smtClean="0">
                <a:ea typeface="ＭＳ Ｐゴシック" charset="-128"/>
              </a:rPr>
              <a:pPr eaLnBrk="1" hangingPunct="1">
                <a:spcBef>
                  <a:spcPct val="0"/>
                </a:spcBef>
              </a:pPr>
              <a:t>36</a:t>
            </a:fld>
            <a:endParaRPr lang="en-US" altLang="ja-JP" smtClean="0">
              <a:ea typeface="ＭＳ Ｐゴシック" charset="-128"/>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t>次に，（８）プログラムの展開です。</a:t>
            </a:r>
          </a:p>
          <a:p>
            <a:pPr eaLnBrk="1" hangingPunct="1"/>
            <a:endParaRPr lang="en-US" altLang="ja-JP" dirty="0" smtClean="0"/>
          </a:p>
          <a:p>
            <a:pPr eaLnBrk="1" hangingPunct="1"/>
            <a:endParaRPr lang="en-US" altLang="ja-JP" dirty="0" smtClean="0"/>
          </a:p>
          <a:p>
            <a:pPr eaLnBrk="1" hangingPunct="1"/>
            <a:r>
              <a:rPr lang="ja-JP" altLang="en-US" dirty="0" smtClean="0"/>
              <a:t>プログラムの展開方法には，３つ考えられます。</a:t>
            </a:r>
            <a:endParaRPr lang="en-US" altLang="ja-JP" dirty="0" smtClean="0"/>
          </a:p>
          <a:p>
            <a:pPr eaLnBrk="1" hangingPunct="1"/>
            <a:endParaRPr lang="en-US" altLang="ja-JP" dirty="0" smtClean="0"/>
          </a:p>
          <a:p>
            <a:pPr eaLnBrk="1" hangingPunct="1"/>
            <a:r>
              <a:rPr lang="ja-JP" altLang="en-US" dirty="0" smtClean="0"/>
              <a:t>１つ目は，プログラムを作っていく上で，指導者が知識の伝達や事実の理解を目指した方法で，講義・演習型です。</a:t>
            </a:r>
          </a:p>
          <a:p>
            <a:pPr eaLnBrk="1" hangingPunct="1"/>
            <a:r>
              <a:rPr lang="ja-JP" altLang="en-US" dirty="0" smtClean="0"/>
              <a:t>２つ目は，ワークショップ等を取り入れた問題解決型の学習活動の方法で，参加型です。</a:t>
            </a:r>
          </a:p>
          <a:p>
            <a:pPr eaLnBrk="1" hangingPunct="1"/>
            <a:r>
              <a:rPr lang="ja-JP" altLang="en-US" dirty="0" smtClean="0"/>
              <a:t>３つ目は，学習者自らが企画作りを行うなど，主催者と学習者が協働して行う方法で，参画型です。</a:t>
            </a:r>
          </a:p>
          <a:p>
            <a:pPr eaLnBrk="1" hangingPunct="1"/>
            <a:r>
              <a:rPr lang="ja-JP" altLang="en-US" dirty="0" smtClean="0"/>
              <a:t>それでは，各項目の欄について説明します。</a:t>
            </a:r>
          </a:p>
          <a:p>
            <a:pPr eaLnBrk="1" hangingPunct="1"/>
            <a:r>
              <a:rPr lang="ja-JP" altLang="en-US" dirty="0" smtClean="0"/>
              <a:t>回・日程の欄には，第何回，何日の何時から何時までを書きます。</a:t>
            </a:r>
          </a:p>
          <a:p>
            <a:pPr eaLnBrk="1" hangingPunct="1"/>
            <a:endParaRPr lang="en-US" altLang="ja-JP" dirty="0" smtClean="0"/>
          </a:p>
          <a:p>
            <a:pPr eaLnBrk="1" hangingPunct="1"/>
            <a:r>
              <a:rPr lang="ja-JP" altLang="en-US" dirty="0" smtClean="0"/>
              <a:t>学習テーマの欄には，チラシに掲載する各回のテーマを，内容がわかるように簡潔に書きます。</a:t>
            </a:r>
          </a:p>
          <a:p>
            <a:pPr eaLnBrk="1" hangingPunct="1"/>
            <a:endParaRPr lang="en-US" altLang="ja-JP" dirty="0" smtClean="0"/>
          </a:p>
          <a:p>
            <a:pPr eaLnBrk="1" hangingPunct="1"/>
            <a:r>
              <a:rPr lang="ja-JP" altLang="en-US" dirty="0" smtClean="0"/>
              <a:t>各回の学習目標と学習方法及び学習内容の欄には，何をどの程度まで進めるのか目標と内容，時間など前後のつながりを考えて書きます。学習方法は，</a:t>
            </a:r>
            <a:r>
              <a:rPr lang="en-US" altLang="ja-JP" dirty="0" smtClean="0"/>
              <a:t>〔</a:t>
            </a:r>
            <a:r>
              <a:rPr lang="ja-JP" altLang="en-US" dirty="0" smtClean="0"/>
              <a:t>　</a:t>
            </a:r>
            <a:r>
              <a:rPr lang="en-US" altLang="ja-JP" dirty="0" smtClean="0"/>
              <a:t>〕</a:t>
            </a:r>
            <a:r>
              <a:rPr lang="ja-JP" altLang="en-US" dirty="0" smtClean="0"/>
              <a:t>の中に講義なの</a:t>
            </a:r>
            <a:endParaRPr lang="en-US" altLang="ja-JP" dirty="0" smtClean="0"/>
          </a:p>
          <a:p>
            <a:pPr eaLnBrk="1" hangingPunct="1"/>
            <a:r>
              <a:rPr lang="ja-JP" altLang="en-US" dirty="0" smtClean="0"/>
              <a:t>か演習なのかなど，分類をして書きます。</a:t>
            </a:r>
          </a:p>
          <a:p>
            <a:pPr eaLnBrk="1" hangingPunct="1"/>
            <a:endParaRPr lang="en-US" altLang="ja-JP" dirty="0" smtClean="0"/>
          </a:p>
          <a:p>
            <a:pPr eaLnBrk="1" hangingPunct="1"/>
            <a:r>
              <a:rPr lang="ja-JP" altLang="en-US" dirty="0" smtClean="0"/>
              <a:t>学習支援者の欄には，講師名や指導者名などを書きます。</a:t>
            </a:r>
          </a:p>
          <a:p>
            <a:pPr eaLnBrk="1" hangingPunct="1"/>
            <a:endParaRPr lang="en-US" altLang="ja-JP" dirty="0" smtClean="0"/>
          </a:p>
          <a:p>
            <a:pPr eaLnBrk="1" hangingPunct="1"/>
            <a:r>
              <a:rPr lang="ja-JP" altLang="en-US" dirty="0" smtClean="0"/>
              <a:t>学習場所の欄には，○○公民館，○○研修室，○○キャンプ場等の活動場所を書きます。</a:t>
            </a:r>
          </a:p>
          <a:p>
            <a:pPr eaLnBrk="1" hangingPunct="1"/>
            <a:endParaRPr kumimoji="0" lang="en-US" altLang="ja-JP" dirty="0" smtClean="0"/>
          </a:p>
          <a:p>
            <a:pPr eaLnBrk="1" hangingPunct="1">
              <a:spcBef>
                <a:spcPct val="50000"/>
              </a:spcBef>
            </a:pPr>
            <a:r>
              <a:rPr kumimoji="0" lang="ja-JP" altLang="en-US" dirty="0" smtClean="0"/>
              <a:t>評価（振り返りの方法）については，</a:t>
            </a:r>
            <a:endParaRPr kumimoji="0" lang="en-US" altLang="ja-JP" dirty="0" smtClean="0"/>
          </a:p>
          <a:p>
            <a:pPr eaLnBrk="1" hangingPunct="1">
              <a:spcBef>
                <a:spcPct val="50000"/>
              </a:spcBef>
            </a:pPr>
            <a:r>
              <a:rPr lang="ja-JP" altLang="en-US" dirty="0" smtClean="0">
                <a:solidFill>
                  <a:srgbClr val="FF0000"/>
                </a:solidFill>
                <a:latin typeface="ＭＳ Ｐ明朝" pitchFamily="18" charset="-128"/>
              </a:rPr>
              <a:t>プログラム目標の達成度，学習者にとっての成果という２つの観点から，どのように情報を集めればよいのか考えます。</a:t>
            </a:r>
            <a:endParaRPr lang="en-US" altLang="ja-JP" dirty="0" smtClean="0">
              <a:solidFill>
                <a:srgbClr val="FF0000"/>
              </a:solidFill>
              <a:latin typeface="ＭＳ Ｐ明朝" pitchFamily="18" charset="-128"/>
            </a:endParaRPr>
          </a:p>
          <a:p>
            <a:pPr eaLnBrk="1" hangingPunct="1">
              <a:spcBef>
                <a:spcPct val="50000"/>
              </a:spcBef>
            </a:pPr>
            <a:r>
              <a:rPr lang="ja-JP" altLang="en-US" dirty="0" smtClean="0">
                <a:latin typeface="ＭＳ Ｐ明朝" pitchFamily="18" charset="-128"/>
              </a:rPr>
              <a:t>前者は，主催者が設定した目標を参加者がどのくらい達成したのかという視点</a:t>
            </a:r>
            <a:endParaRPr lang="en-US" altLang="ja-JP" dirty="0" smtClean="0">
              <a:latin typeface="ＭＳ Ｐ明朝" pitchFamily="18" charset="-128"/>
            </a:endParaRPr>
          </a:p>
          <a:p>
            <a:pPr eaLnBrk="1" hangingPunct="1">
              <a:spcBef>
                <a:spcPct val="50000"/>
              </a:spcBef>
            </a:pPr>
            <a:r>
              <a:rPr lang="ja-JP" altLang="en-US" dirty="0" smtClean="0">
                <a:latin typeface="ＭＳ Ｐ明朝" pitchFamily="18" charset="-128"/>
              </a:rPr>
              <a:t>後者は，当初設定した目標以外に，参加者自身が成長・変化した点は何かという視点</a:t>
            </a:r>
          </a:p>
          <a:p>
            <a:pPr eaLnBrk="1" hangingPunct="1"/>
            <a:endParaRPr kumimoji="0" lang="en-US" altLang="ja-JP" dirty="0" smtClean="0"/>
          </a:p>
          <a:p>
            <a:pPr eaLnBrk="1" hangingPunct="1"/>
            <a:r>
              <a:rPr kumimoji="0" lang="ja-JP" altLang="en-US" dirty="0" smtClean="0"/>
              <a:t>この評価については，２日目に詳しく扱いますので，ここではだいたいの方法（アンケート，インタビュー，行動観察，成果分析等）を記しておいてください。</a:t>
            </a:r>
            <a:endParaRPr kumimoji="0" lang="en-US" altLang="ja-JP" dirty="0" smtClean="0"/>
          </a:p>
          <a:p>
            <a:pPr eaLnBrk="1" hangingPunct="1">
              <a:spcBef>
                <a:spcPct val="50000"/>
              </a:spcBef>
            </a:pPr>
            <a:endParaRPr lang="ja-JP" altLang="en-US" dirty="0" smtClean="0"/>
          </a:p>
          <a:p>
            <a:pPr eaLnBrk="1" hangingPunct="1">
              <a:spcBef>
                <a:spcPct val="50000"/>
              </a:spcBef>
            </a:pPr>
            <a:endParaRPr lang="en-US" altLang="ja-JP" dirty="0" smtClean="0">
              <a:solidFill>
                <a:srgbClr val="FF0000"/>
              </a:solidFill>
              <a:latin typeface="ＭＳ Ｐ明朝" pitchFamily="18" charset="-128"/>
            </a:endParaRPr>
          </a:p>
          <a:p>
            <a:pPr eaLnBrk="1" hangingPunct="1"/>
            <a:endParaRPr kumimoji="0" lang="ja-JP" altLang="en-US" dirty="0" smtClean="0"/>
          </a:p>
          <a:p>
            <a:pPr eaLnBrk="1" hangingPunct="1"/>
            <a:endParaRPr lang="ja-JP"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8" tIns="46054" rIns="92108" bIns="46054" anchor="b"/>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C99EFA10-D81A-40A7-9CEE-7CF8A62BDC74}" type="slidenum">
              <a:rPr lang="en-US" altLang="ja-JP">
                <a:ea typeface="ＭＳ Ｐゴシック" charset="-128"/>
              </a:rPr>
              <a:pPr algn="r" eaLnBrk="1" hangingPunct="1">
                <a:spcBef>
                  <a:spcPct val="0"/>
                </a:spcBef>
              </a:pPr>
              <a:t>37</a:t>
            </a:fld>
            <a:endParaRPr lang="en-US" altLang="ja-JP">
              <a:ea typeface="ＭＳ Ｐゴシック" charset="-128"/>
            </a:endParaRPr>
          </a:p>
        </p:txBody>
      </p:sp>
      <p:sp>
        <p:nvSpPr>
          <p:cNvPr id="100355" name="スライド イメージ プレースホルダ 1"/>
          <p:cNvSpPr>
            <a:spLocks noGrp="1" noRot="1" noChangeAspect="1" noTextEdit="1"/>
          </p:cNvSpPr>
          <p:nvPr>
            <p:ph type="sldImg"/>
          </p:nvPr>
        </p:nvSpPr>
        <p:spPr>
          <a:ln/>
        </p:spPr>
      </p:sp>
      <p:sp>
        <p:nvSpPr>
          <p:cNvPr id="100356"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mtClean="0">
                <a:latin typeface="ＭＳ Ｐ明朝" pitchFamily="18" charset="-128"/>
              </a:rPr>
              <a:t>学習</a:t>
            </a:r>
            <a:r>
              <a:rPr lang="ja-JP" altLang="en-US" dirty="0" smtClean="0">
                <a:latin typeface="ＭＳ Ｐ明朝" pitchFamily="18" charset="-128"/>
              </a:rPr>
              <a:t>プログラムを作成する際には，このようなＰＤＣＡサイクルを意識することが大切です。</a:t>
            </a:r>
          </a:p>
          <a:p>
            <a:pPr eaLnBrk="1" hangingPunct="1"/>
            <a:endParaRPr lang="en-US" altLang="ja-JP" dirty="0" smtClean="0">
              <a:latin typeface="ＭＳ Ｐ明朝" pitchFamily="18" charset="-128"/>
            </a:endParaRPr>
          </a:p>
          <a:p>
            <a:pPr eaLnBrk="1" hangingPunct="1"/>
            <a:r>
              <a:rPr lang="ja-JP" altLang="en-US" dirty="0" smtClean="0">
                <a:latin typeface="ＭＳ Ｐ明朝" pitchFamily="18" charset="-128"/>
              </a:rPr>
              <a:t>本学習プログラム研修では，主にＰＬＡＮのところを研修しますが，</a:t>
            </a:r>
          </a:p>
          <a:p>
            <a:pPr eaLnBrk="1" hangingPunct="1"/>
            <a:endParaRPr lang="en-US" altLang="ja-JP" dirty="0" smtClean="0">
              <a:latin typeface="ＭＳ Ｐ明朝" pitchFamily="18" charset="-128"/>
            </a:endParaRPr>
          </a:p>
          <a:p>
            <a:pPr eaLnBrk="1" hangingPunct="1"/>
            <a:r>
              <a:rPr lang="ja-JP" altLang="en-US" dirty="0" smtClean="0">
                <a:latin typeface="ＭＳ Ｐ明朝" pitchFamily="18" charset="-128"/>
              </a:rPr>
              <a:t>ＤＯ，ＣＨＥＣＫ，ＡＣＴＩＯＮについても，しっかりと意識して計画を立てていくことが必要です。</a:t>
            </a:r>
          </a:p>
          <a:p>
            <a:pPr eaLnBrk="1" hangingPunct="1"/>
            <a:endParaRPr lang="en-US" altLang="ja-JP" dirty="0" smtClean="0"/>
          </a:p>
          <a:p>
            <a:pPr eaLnBrk="1" hangingPunct="1"/>
            <a:endParaRPr lang="ja-JP" altLang="en-US" dirty="0" smtClean="0"/>
          </a:p>
        </p:txBody>
      </p:sp>
      <p:sp>
        <p:nvSpPr>
          <p:cNvPr id="100357" name="スライド番号プレースホルダ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8" tIns="46054" rIns="92108" bIns="46054" anchor="b"/>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D23E8263-0AE5-413E-ACE1-1408402F4B6D}" type="slidenum">
              <a:rPr lang="en-US" altLang="ja-JP">
                <a:ea typeface="ＭＳ Ｐゴシック" charset="-128"/>
              </a:rPr>
              <a:pPr algn="r" eaLnBrk="1" hangingPunct="1">
                <a:spcBef>
                  <a:spcPct val="0"/>
                </a:spcBef>
              </a:pPr>
              <a:t>37</a:t>
            </a:fld>
            <a:endParaRPr lang="en-US" altLang="ja-JP">
              <a:ea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スライド イメージ プレースホルダー 1"/>
          <p:cNvSpPr>
            <a:spLocks noGrp="1" noRot="1" noChangeAspect="1" noTextEdit="1"/>
          </p:cNvSpPr>
          <p:nvPr>
            <p:ph type="sldImg"/>
          </p:nvPr>
        </p:nvSpPr>
        <p:spPr>
          <a:ln/>
        </p:spPr>
      </p:sp>
      <p:sp>
        <p:nvSpPr>
          <p:cNvPr id="1280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solidFill>
                  <a:schemeClr val="accent2"/>
                </a:solidFill>
              </a:rPr>
              <a:t>プログラムの内容についての注意を確認しておきます。</a:t>
            </a:r>
            <a:endParaRPr lang="en-US" altLang="ja-JP" dirty="0" smtClean="0">
              <a:solidFill>
                <a:schemeClr val="accent2"/>
              </a:solidFill>
            </a:endParaRPr>
          </a:p>
          <a:p>
            <a:endParaRPr lang="en-US" altLang="ja-JP" dirty="0" smtClean="0">
              <a:solidFill>
                <a:schemeClr val="accent2"/>
              </a:solidFill>
            </a:endParaRPr>
          </a:p>
          <a:p>
            <a:r>
              <a:rPr lang="ja-JP" altLang="en-US" dirty="0" smtClean="0"/>
              <a:t>今回は，必ず３回以上の連続講座を計画するようにしてください。</a:t>
            </a:r>
            <a:endParaRPr lang="en-US" altLang="ja-JP" dirty="0" smtClean="0"/>
          </a:p>
          <a:p>
            <a:endParaRPr lang="en-US" altLang="ja-JP" dirty="0" smtClean="0"/>
          </a:p>
          <a:p>
            <a:r>
              <a:rPr lang="ja-JP" altLang="en-US" dirty="0" smtClean="0"/>
              <a:t>また，学習・活動の成果が，次の回の学習活動に活用できるように，各回の流れを工夫してください。</a:t>
            </a:r>
            <a:endParaRPr lang="en-US" altLang="ja-JP" dirty="0" smtClean="0"/>
          </a:p>
          <a:p>
            <a:endParaRPr lang="en-US" altLang="ja-JP" dirty="0" smtClean="0"/>
          </a:p>
          <a:p>
            <a:r>
              <a:rPr lang="ja-JP" altLang="en-US" dirty="0" smtClean="0"/>
              <a:t>活動の系統性・連続性を重視してください。</a:t>
            </a:r>
            <a:endParaRPr lang="en-US" altLang="ja-JP" dirty="0" smtClean="0"/>
          </a:p>
          <a:p>
            <a:r>
              <a:rPr lang="ja-JP" altLang="en-US" dirty="0" smtClean="0"/>
              <a:t>オムニバス形式はよくありません。</a:t>
            </a:r>
            <a:endParaRPr lang="en-US" altLang="ja-JP" dirty="0" smtClean="0"/>
          </a:p>
          <a:p>
            <a:r>
              <a:rPr lang="ja-JP" altLang="en-US" dirty="0" smtClean="0"/>
              <a:t>例えば，計画して，練習・準備をして，発表するなど，次の回の学習活動に，成果が活用できるようにしましょう。</a:t>
            </a:r>
            <a:endParaRPr lang="en-US" altLang="ja-JP" dirty="0" smtClean="0"/>
          </a:p>
          <a:p>
            <a:endParaRPr lang="en-US" altLang="ja-JP" dirty="0" smtClean="0"/>
          </a:p>
          <a:p>
            <a:r>
              <a:rPr lang="ja-JP" altLang="en-US" dirty="0" smtClean="0"/>
              <a:t>これから，シートＢの作成に入るわけですが，シートＡでは，地域課題に対応する形で，学習目的と学習目標が設定されています。それらをもとに講座を考えていくこととなると，午前中に山登りを例にしてご説明したように，多くの学習プログラムが考えられると思います。学習プログラムを考えることは，プログラム作成において一番楽しいことで，面白いことです。それを皆さんで共有できるように，シートＡをもとに考えられる学習プログラムを出し合ってみたいと思います。</a:t>
            </a:r>
            <a:endParaRPr lang="en-US" altLang="ja-JP" dirty="0" smtClean="0"/>
          </a:p>
          <a:p>
            <a:endParaRPr lang="en-US" altLang="ja-JP" dirty="0" smtClean="0"/>
          </a:p>
          <a:p>
            <a:r>
              <a:rPr lang="ja-JP" altLang="en-US" dirty="0" smtClean="0"/>
              <a:t>白紙のＡ３用紙をお配りいたしますので，グループで考えられる学習プログラムの案をお出しいただき，お書きください。</a:t>
            </a:r>
            <a:endParaRPr lang="en-US" altLang="ja-JP" dirty="0" smtClean="0"/>
          </a:p>
          <a:p>
            <a:r>
              <a:rPr lang="ja-JP" altLang="en-US" dirty="0" smtClean="0"/>
              <a:t>アイディアを出し合うということなので，多少実現は難しいようなことでもどんどん出してください。</a:t>
            </a:r>
            <a:endParaRPr lang="en-US" altLang="ja-JP" dirty="0" smtClean="0"/>
          </a:p>
          <a:p>
            <a:r>
              <a:rPr lang="ja-JP" altLang="en-US" dirty="0" smtClean="0"/>
              <a:t>それでは，お願いします。</a:t>
            </a:r>
            <a:endParaRPr lang="en-US" altLang="ja-JP" dirty="0" smtClean="0"/>
          </a:p>
          <a:p>
            <a:r>
              <a:rPr lang="ja-JP" altLang="en-US" dirty="0" smtClean="0"/>
              <a:t>（</a:t>
            </a:r>
            <a:r>
              <a:rPr lang="en-US" altLang="ja-JP" dirty="0" smtClean="0"/>
              <a:t>10</a:t>
            </a:r>
            <a:r>
              <a:rPr lang="ja-JP" altLang="en-US" dirty="0" smtClean="0"/>
              <a:t>分程度行う。）</a:t>
            </a:r>
            <a:endParaRPr lang="en-US" altLang="ja-JP" dirty="0" smtClean="0"/>
          </a:p>
          <a:p>
            <a:r>
              <a:rPr lang="ja-JP" altLang="en-US" dirty="0" smtClean="0"/>
              <a:t>ありがとうございました。</a:t>
            </a:r>
            <a:endParaRPr lang="en-US" altLang="ja-JP" dirty="0" smtClean="0"/>
          </a:p>
          <a:p>
            <a:endParaRPr lang="en-US" altLang="ja-JP" dirty="0" smtClean="0"/>
          </a:p>
        </p:txBody>
      </p:sp>
      <p:sp>
        <p:nvSpPr>
          <p:cNvPr id="12800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45AA6070-517C-4BDA-A299-3C3DCDD25D48}" type="slidenum">
              <a:rPr lang="en-US" altLang="ja-JP" smtClean="0">
                <a:ea typeface="ＭＳ Ｐゴシック" charset="-128"/>
              </a:rPr>
              <a:pPr eaLnBrk="1" hangingPunct="1">
                <a:spcBef>
                  <a:spcPct val="0"/>
                </a:spcBef>
              </a:pPr>
              <a:t>38</a:t>
            </a:fld>
            <a:endParaRPr lang="en-US" altLang="ja-JP" smtClean="0">
              <a:ea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a:xfrm>
            <a:off x="915988" y="742950"/>
            <a:ext cx="4965700" cy="3724275"/>
          </a:xfrm>
          <a:ln/>
        </p:spPr>
      </p:sp>
      <p:sp>
        <p:nvSpPr>
          <p:cNvPr id="19459" name="ノート プレースホルダー 2"/>
          <p:cNvSpPr>
            <a:spLocks noGrp="1"/>
          </p:cNvSpPr>
          <p:nvPr>
            <p:ph type="body" idx="1"/>
          </p:nvPr>
        </p:nvSpPr>
        <p:spPr>
          <a:xfrm>
            <a:off x="679450" y="4713288"/>
            <a:ext cx="5438775" cy="4470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4" tIns="46019" rIns="92034" bIns="46019"/>
          <a:lstStyle/>
          <a:p>
            <a:endParaRPr lang="en-US" altLang="ja-JP" smtClean="0"/>
          </a:p>
        </p:txBody>
      </p:sp>
      <p:sp>
        <p:nvSpPr>
          <p:cNvPr id="19460" name="スライド番号プレースホルダー 3"/>
          <p:cNvSpPr txBox="1">
            <a:spLocks noGrp="1"/>
          </p:cNvSpPr>
          <p:nvPr/>
        </p:nvSpPr>
        <p:spPr bwMode="auto">
          <a:xfrm>
            <a:off x="3848100" y="9426575"/>
            <a:ext cx="29495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4" tIns="46019" rIns="92034" bIns="46019" anchor="b"/>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C04A0503-DA23-4F30-B861-890705F8058D}" type="slidenum">
              <a:rPr lang="ja-JP" altLang="en-US" sz="1100">
                <a:solidFill>
                  <a:srgbClr val="000000"/>
                </a:solidFill>
                <a:latin typeface="Calibri" pitchFamily="34" charset="0"/>
                <a:ea typeface="ＭＳ Ｐゴシック" charset="-128"/>
              </a:rPr>
              <a:pPr algn="r" eaLnBrk="1" hangingPunct="1">
                <a:spcBef>
                  <a:spcPct val="0"/>
                </a:spcBef>
              </a:pPr>
              <a:t>39</a:t>
            </a:fld>
            <a:endParaRPr lang="en-US" altLang="ja-JP" sz="1100">
              <a:solidFill>
                <a:srgbClr val="000000"/>
              </a:solidFill>
              <a:latin typeface="Calibri" pitchFamily="34"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ー 1"/>
          <p:cNvSpPr>
            <a:spLocks noGrp="1" noRot="1" noChangeAspect="1" noTextEdit="1"/>
          </p:cNvSpPr>
          <p:nvPr>
            <p:ph type="sldImg"/>
          </p:nvPr>
        </p:nvSpPr>
        <p:spPr>
          <a:ln/>
        </p:spPr>
      </p:sp>
      <p:sp>
        <p:nvSpPr>
          <p:cNvPr id="9011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先ほどみたとおり，生涯学習はとても広い概念ですので，その振興に携わっている行政職員は，私達だけだはありません。</a:t>
            </a:r>
            <a:endParaRPr lang="en-US" altLang="ja-JP" dirty="0" smtClean="0"/>
          </a:p>
          <a:p>
            <a:r>
              <a:rPr lang="ja-JP" altLang="en-US" dirty="0" smtClean="0"/>
              <a:t>ご覧のように，「生涯学習」「社会教育」という名前はついていなくても，福祉や産業振興，地域振興にかかわるさまざまな部局が，</a:t>
            </a:r>
            <a:endParaRPr lang="en-US" altLang="ja-JP" dirty="0" smtClean="0"/>
          </a:p>
          <a:p>
            <a:r>
              <a:rPr lang="ja-JP" altLang="en-US" dirty="0" smtClean="0"/>
              <a:t>社会教育と関わりを持っていますね。</a:t>
            </a:r>
            <a:endParaRPr lang="en-US" altLang="ja-JP" dirty="0" smtClean="0"/>
          </a:p>
          <a:p>
            <a:r>
              <a:rPr lang="ja-JP" altLang="en-US" dirty="0" smtClean="0"/>
              <a:t>生涯学習振興の担当部局が，教育行政から地域振興行政に移されている市町があるのも，教育行政以上に，</a:t>
            </a:r>
            <a:endParaRPr lang="en-US" altLang="ja-JP" dirty="0" smtClean="0"/>
          </a:p>
          <a:p>
            <a:r>
              <a:rPr lang="ja-JP" altLang="en-US" dirty="0" smtClean="0"/>
              <a:t>住民の生活向上に密接に関連した一般行政の部局とのつながりを強化することで，</a:t>
            </a:r>
            <a:endParaRPr lang="en-US" altLang="ja-JP" dirty="0" smtClean="0"/>
          </a:p>
          <a:p>
            <a:r>
              <a:rPr lang="ja-JP" altLang="en-US" dirty="0" smtClean="0"/>
              <a:t>より多様な生涯学習活動を積極的に住民に届けていくことが求められているからだといえるでしょう。</a:t>
            </a:r>
            <a:endParaRPr lang="en-US" altLang="ja-JP" dirty="0" smtClean="0"/>
          </a:p>
          <a:p>
            <a:endParaRPr lang="en-US" altLang="ja-JP" dirty="0" smtClean="0"/>
          </a:p>
          <a:p>
            <a:r>
              <a:rPr lang="ja-JP" altLang="en-US" dirty="0" smtClean="0"/>
              <a:t>今日では生涯学習振興，社会教育の推進計画は，</a:t>
            </a:r>
            <a:endParaRPr lang="en-US" altLang="ja-JP" dirty="0" smtClean="0"/>
          </a:p>
          <a:p>
            <a:r>
              <a:rPr lang="ja-JP" altLang="en-US" dirty="0" smtClean="0"/>
              <a:t>教育行政全体の計画である「教育振興基本計画」だけでなく，</a:t>
            </a:r>
            <a:endParaRPr lang="en-US" altLang="ja-JP" dirty="0" smtClean="0"/>
          </a:p>
          <a:p>
            <a:r>
              <a:rPr lang="ja-JP" altLang="en-US" dirty="0" smtClean="0"/>
              <a:t>自治体全体の「総合計画」のなかに大きく位置付けられている自治体も多くなっています。</a:t>
            </a:r>
            <a:endParaRPr lang="en-US" altLang="ja-JP" dirty="0" smtClean="0"/>
          </a:p>
          <a:p>
            <a:r>
              <a:rPr lang="ja-JP" altLang="en-US" dirty="0" smtClean="0"/>
              <a:t>そのため，より広い視野から，地域に必要な学習機会を考えていく必要が高まっています。</a:t>
            </a:r>
            <a:endParaRPr lang="en-US" altLang="ja-JP" dirty="0" smtClean="0"/>
          </a:p>
          <a:p>
            <a:endParaRPr lang="en-US" altLang="ja-JP" dirty="0" smtClean="0"/>
          </a:p>
          <a:p>
            <a:endParaRPr lang="en-US" altLang="ja-JP" dirty="0" smtClean="0"/>
          </a:p>
          <a:p>
            <a:endParaRPr lang="en-US" altLang="ja-JP" dirty="0" smtClean="0"/>
          </a:p>
          <a:p>
            <a:endParaRPr lang="en-US" altLang="ja-JP" dirty="0" smtClean="0"/>
          </a:p>
        </p:txBody>
      </p:sp>
      <p:sp>
        <p:nvSpPr>
          <p:cNvPr id="9011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9D019CCA-C6AF-4B2E-B935-3ADF5D41DC89}" type="slidenum">
              <a:rPr lang="en-US" altLang="ja-JP" smtClean="0">
                <a:ea typeface="ＭＳ Ｐゴシック" charset="-128"/>
              </a:rPr>
              <a:pPr eaLnBrk="1" hangingPunct="1">
                <a:spcBef>
                  <a:spcPct val="0"/>
                </a:spcBef>
              </a:pPr>
              <a:t>4</a:t>
            </a:fld>
            <a:endParaRPr lang="en-US" altLang="ja-JP" dirty="0" smtClean="0">
              <a:ea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8" tIns="46054" rIns="92108" bIns="46054" anchor="b"/>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0132676C-617B-4112-937B-C58C718B594B}" type="slidenum">
              <a:rPr lang="en-US" altLang="ja-JP">
                <a:solidFill>
                  <a:srgbClr val="000000"/>
                </a:solidFill>
                <a:ea typeface="ＭＳ Ｐゴシック" charset="-128"/>
              </a:rPr>
              <a:pPr algn="r" eaLnBrk="1" hangingPunct="1">
                <a:spcBef>
                  <a:spcPct val="0"/>
                </a:spcBef>
              </a:pPr>
              <a:t>40</a:t>
            </a:fld>
            <a:endParaRPr lang="en-US" altLang="ja-JP">
              <a:solidFill>
                <a:srgbClr val="000000"/>
              </a:solidFill>
              <a:ea typeface="ＭＳ Ｐゴシック" charset="-128"/>
            </a:endParaRPr>
          </a:p>
        </p:txBody>
      </p:sp>
      <p:sp>
        <p:nvSpPr>
          <p:cNvPr id="19459" name="Rectangle 2"/>
          <p:cNvSpPr>
            <a:spLocks noGrp="1" noRot="1" noChangeAspect="1" noChangeArrowheads="1" noTextEdit="1"/>
          </p:cNvSpPr>
          <p:nvPr>
            <p:ph type="sldImg"/>
          </p:nvPr>
        </p:nvSpPr>
        <p:spPr>
          <a:xfrm>
            <a:off x="920750" y="744538"/>
            <a:ext cx="4965700" cy="3724275"/>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ＭＳ 明朝" pitchFamily="17" charset="-128"/>
                <a:ea typeface="ＭＳ 明朝" pitchFamily="17" charset="-128"/>
              </a:rPr>
              <a:t>それでは，</a:t>
            </a:r>
            <a:r>
              <a:rPr lang="en-US" altLang="ja-JP" dirty="0" smtClean="0">
                <a:latin typeface="ＭＳ 明朝" pitchFamily="17" charset="-128"/>
                <a:ea typeface="ＭＳ 明朝" pitchFamily="17" charset="-128"/>
              </a:rPr>
              <a:t>14</a:t>
            </a:r>
            <a:r>
              <a:rPr lang="ja-JP" altLang="en-US" dirty="0" smtClean="0">
                <a:latin typeface="ＭＳ 明朝" pitchFamily="17" charset="-128"/>
                <a:ea typeface="ＭＳ 明朝" pitchFamily="17" charset="-128"/>
              </a:rPr>
              <a:t>：</a:t>
            </a:r>
            <a:r>
              <a:rPr lang="en-US" altLang="ja-JP" dirty="0" smtClean="0">
                <a:latin typeface="ＭＳ 明朝" pitchFamily="17" charset="-128"/>
                <a:ea typeface="ＭＳ 明朝" pitchFamily="17" charset="-128"/>
              </a:rPr>
              <a:t>50</a:t>
            </a:r>
            <a:r>
              <a:rPr lang="ja-JP" altLang="en-US" dirty="0" err="1" smtClean="0">
                <a:latin typeface="ＭＳ 明朝" pitchFamily="17" charset="-128"/>
                <a:ea typeface="ＭＳ 明朝" pitchFamily="17" charset="-128"/>
              </a:rPr>
              <a:t>までを</a:t>
            </a:r>
            <a:r>
              <a:rPr lang="ja-JP" altLang="en-US" dirty="0" smtClean="0">
                <a:latin typeface="ＭＳ 明朝" pitchFamily="17" charset="-128"/>
                <a:ea typeface="ＭＳ 明朝" pitchFamily="17" charset="-128"/>
              </a:rPr>
              <a:t>目途に，前回までの続きのところから作業を進めて，シートＢの作成と発表準備を行っていただきたいと思います。</a:t>
            </a:r>
          </a:p>
          <a:p>
            <a:r>
              <a:rPr lang="ja-JP" altLang="en-US" dirty="0" smtClean="0">
                <a:latin typeface="ＭＳ 明朝" pitchFamily="17" charset="-128"/>
                <a:ea typeface="ＭＳ 明朝" pitchFamily="17" charset="-128"/>
              </a:rPr>
              <a:t>発表タイムは</a:t>
            </a:r>
            <a:r>
              <a:rPr lang="en-US" altLang="ja-JP" dirty="0" smtClean="0">
                <a:latin typeface="ＭＳ 明朝" pitchFamily="17" charset="-128"/>
                <a:ea typeface="ＭＳ 明朝" pitchFamily="17" charset="-128"/>
              </a:rPr>
              <a:t>15</a:t>
            </a:r>
            <a:r>
              <a:rPr lang="ja-JP" altLang="en-US" dirty="0" smtClean="0">
                <a:latin typeface="ＭＳ 明朝" pitchFamily="17" charset="-128"/>
                <a:ea typeface="ＭＳ 明朝" pitchFamily="17" charset="-128"/>
              </a:rPr>
              <a:t>：</a:t>
            </a:r>
            <a:r>
              <a:rPr lang="en-US" altLang="ja-JP" dirty="0" smtClean="0">
                <a:latin typeface="ＭＳ 明朝" pitchFamily="17" charset="-128"/>
                <a:ea typeface="ＭＳ 明朝" pitchFamily="17" charset="-128"/>
              </a:rPr>
              <a:t>10</a:t>
            </a:r>
            <a:r>
              <a:rPr lang="ja-JP" altLang="en-US" dirty="0" smtClean="0">
                <a:latin typeface="ＭＳ 明朝" pitchFamily="17" charset="-128"/>
                <a:ea typeface="ＭＳ 明朝" pitchFamily="17" charset="-128"/>
              </a:rPr>
              <a:t>から行います。</a:t>
            </a:r>
          </a:p>
          <a:p>
            <a:r>
              <a:rPr lang="ja-JP" altLang="en-US" dirty="0" smtClean="0">
                <a:latin typeface="ＭＳ 明朝" pitchFamily="17" charset="-128"/>
                <a:ea typeface="ＭＳ 明朝" pitchFamily="17" charset="-128"/>
              </a:rPr>
              <a:t>詳しい方法の説明については直前に御説明いたしますが，５分間でシートＢの内容を発表し，相互評価を行うということを何度か繰り返すようにして</a:t>
            </a:r>
            <a:endParaRPr lang="en-US" altLang="ja-JP"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行う予定です。</a:t>
            </a:r>
            <a:endParaRPr lang="en-US" altLang="ja-JP" dirty="0" smtClean="0">
              <a:latin typeface="ＭＳ 明朝" pitchFamily="17" charset="-128"/>
              <a:ea typeface="ＭＳ 明朝" pitchFamily="17" charset="-128"/>
            </a:endParaRPr>
          </a:p>
          <a:p>
            <a:r>
              <a:rPr lang="en-US" altLang="ja-JP" dirty="0" smtClean="0">
                <a:latin typeface="ＭＳ 明朝" pitchFamily="17" charset="-128"/>
                <a:ea typeface="ＭＳ 明朝" pitchFamily="17" charset="-128"/>
              </a:rPr>
              <a:t>15:10</a:t>
            </a:r>
            <a:r>
              <a:rPr lang="ja-JP" altLang="en-US" dirty="0" smtClean="0">
                <a:latin typeface="ＭＳ 明朝" pitchFamily="17" charset="-128"/>
                <a:ea typeface="ＭＳ 明朝" pitchFamily="17" charset="-128"/>
              </a:rPr>
              <a:t>の発表までに，発表者として各グループ</a:t>
            </a:r>
            <a:r>
              <a:rPr lang="en-US" altLang="ja-JP" dirty="0" smtClean="0">
                <a:latin typeface="ＭＳ 明朝" pitchFamily="17" charset="-128"/>
                <a:ea typeface="ＭＳ 明朝" pitchFamily="17" charset="-128"/>
              </a:rPr>
              <a:t>4</a:t>
            </a:r>
            <a:r>
              <a:rPr lang="ja-JP" altLang="en-US" dirty="0" smtClean="0">
                <a:latin typeface="ＭＳ 明朝" pitchFamily="17" charset="-128"/>
                <a:ea typeface="ＭＳ 明朝" pitchFamily="17" charset="-128"/>
              </a:rPr>
              <a:t>人を選抜していただき，それぞれ５分間で発表できるようにしておいてください。</a:t>
            </a:r>
          </a:p>
          <a:p>
            <a:r>
              <a:rPr lang="ja-JP" altLang="en-US" dirty="0" smtClean="0">
                <a:latin typeface="ＭＳ 明朝" pitchFamily="17" charset="-128"/>
                <a:ea typeface="ＭＳ 明朝" pitchFamily="17" charset="-128"/>
              </a:rPr>
              <a:t>（５か６人のうち，４人の方に発表者になっていただくようになるかと思います。）</a:t>
            </a:r>
          </a:p>
          <a:p>
            <a:r>
              <a:rPr lang="ja-JP" altLang="en-US" dirty="0" smtClean="0">
                <a:latin typeface="ＭＳ 明朝" pitchFamily="17" charset="-128"/>
                <a:ea typeface="ＭＳ 明朝" pitchFamily="17" charset="-128"/>
              </a:rPr>
              <a:t>同じ内容の発表を４回実施してもらうようになりますので，お知りおきください。</a:t>
            </a:r>
          </a:p>
          <a:p>
            <a:endParaRPr lang="ja-JP" altLang="en-US"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また，本日の演習の進行や記録係等についても，グループで各自決めていただき，進めていってください。</a:t>
            </a:r>
          </a:p>
          <a:p>
            <a:r>
              <a:rPr lang="ja-JP" altLang="en-US" dirty="0" smtClean="0">
                <a:latin typeface="ＭＳ 明朝" pitchFamily="17" charset="-128"/>
                <a:ea typeface="ＭＳ 明朝" pitchFamily="17" charset="-128"/>
              </a:rPr>
              <a:t>役割が一人の方に偏ることのないよう，お互いに分担しながら進めっていってくださるようお願いします。</a:t>
            </a:r>
          </a:p>
          <a:p>
            <a:endParaRPr lang="ja-JP" altLang="en-US"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それでは，</a:t>
            </a:r>
            <a:r>
              <a:rPr lang="en-US" altLang="ja-JP" dirty="0" smtClean="0">
                <a:latin typeface="ＭＳ 明朝" pitchFamily="17" charset="-128"/>
                <a:ea typeface="ＭＳ 明朝" pitchFamily="17" charset="-128"/>
              </a:rPr>
              <a:t>14</a:t>
            </a:r>
            <a:r>
              <a:rPr lang="ja-JP" altLang="en-US" dirty="0" smtClean="0">
                <a:latin typeface="ＭＳ 明朝" pitchFamily="17" charset="-128"/>
                <a:ea typeface="ＭＳ 明朝" pitchFamily="17" charset="-128"/>
              </a:rPr>
              <a:t>時</a:t>
            </a:r>
            <a:r>
              <a:rPr lang="en-US" altLang="ja-JP" dirty="0" smtClean="0">
                <a:latin typeface="ＭＳ 明朝" pitchFamily="17" charset="-128"/>
                <a:ea typeface="ＭＳ 明朝" pitchFamily="17" charset="-128"/>
              </a:rPr>
              <a:t>50</a:t>
            </a:r>
            <a:r>
              <a:rPr lang="ja-JP" altLang="en-US" dirty="0" smtClean="0">
                <a:latin typeface="ＭＳ 明朝" pitchFamily="17" charset="-128"/>
                <a:ea typeface="ＭＳ 明朝" pitchFamily="17" charset="-128"/>
              </a:rPr>
              <a:t>分まで，シートＢの作成と発表準備をおこなってください。（</a:t>
            </a:r>
            <a:r>
              <a:rPr lang="en-US" altLang="ja-JP" dirty="0" smtClean="0">
                <a:latin typeface="ＭＳ 明朝" pitchFamily="17" charset="-128"/>
                <a:ea typeface="ＭＳ 明朝" pitchFamily="17" charset="-128"/>
              </a:rPr>
              <a:t>14</a:t>
            </a:r>
            <a:r>
              <a:rPr lang="ja-JP" altLang="en-US" dirty="0" smtClean="0">
                <a:latin typeface="ＭＳ 明朝" pitchFamily="17" charset="-128"/>
                <a:ea typeface="ＭＳ 明朝" pitchFamily="17" charset="-128"/>
              </a:rPr>
              <a:t>時</a:t>
            </a:r>
            <a:r>
              <a:rPr lang="en-US" altLang="ja-JP" dirty="0" smtClean="0">
                <a:latin typeface="ＭＳ 明朝" pitchFamily="17" charset="-128"/>
                <a:ea typeface="ＭＳ 明朝" pitchFamily="17" charset="-128"/>
              </a:rPr>
              <a:t>50</a:t>
            </a:r>
            <a:r>
              <a:rPr lang="ja-JP" altLang="en-US" dirty="0" smtClean="0">
                <a:latin typeface="ＭＳ 明朝" pitchFamily="17" charset="-128"/>
                <a:ea typeface="ＭＳ 明朝" pitchFamily="17" charset="-128"/>
              </a:rPr>
              <a:t>分まで作業）</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a:ln/>
        </p:spPr>
      </p:sp>
      <p:sp>
        <p:nvSpPr>
          <p:cNvPr id="2048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2400" dirty="0" smtClean="0">
                <a:latin typeface="ＭＳ 明朝" pitchFamily="17" charset="-128"/>
                <a:ea typeface="ＭＳ 明朝" pitchFamily="17" charset="-128"/>
              </a:rPr>
              <a:t>（</a:t>
            </a:r>
            <a:r>
              <a:rPr lang="en-US" altLang="ja-JP" sz="2400" dirty="0" smtClean="0">
                <a:latin typeface="ＭＳ 明朝" pitchFamily="17" charset="-128"/>
                <a:ea typeface="ＭＳ 明朝" pitchFamily="17" charset="-128"/>
              </a:rPr>
              <a:t>14</a:t>
            </a:r>
            <a:r>
              <a:rPr lang="ja-JP" altLang="en-US" dirty="0" smtClean="0">
                <a:latin typeface="ＭＳ 明朝" pitchFamily="17" charset="-128"/>
                <a:ea typeface="ＭＳ 明朝" pitchFamily="17" charset="-128"/>
              </a:rPr>
              <a:t>：</a:t>
            </a:r>
            <a:r>
              <a:rPr lang="en-US" altLang="ja-JP" dirty="0" smtClean="0">
                <a:latin typeface="ＭＳ 明朝" pitchFamily="17" charset="-128"/>
                <a:ea typeface="ＭＳ 明朝" pitchFamily="17" charset="-128"/>
              </a:rPr>
              <a:t>50</a:t>
            </a:r>
            <a:r>
              <a:rPr lang="ja-JP" altLang="en-US" dirty="0" smtClean="0">
                <a:latin typeface="ＭＳ 明朝" pitchFamily="17" charset="-128"/>
                <a:ea typeface="ＭＳ 明朝" pitchFamily="17" charset="-128"/>
              </a:rPr>
              <a:t>になったら）</a:t>
            </a:r>
            <a:endParaRPr lang="en-US" altLang="ja-JP"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この後，ワールドカフェの方式で各グループで作成したシートについて，お互いに評価をし合うということを行っていきますが，</a:t>
            </a:r>
          </a:p>
          <a:p>
            <a:r>
              <a:rPr lang="ja-JP" altLang="en-US" dirty="0" smtClean="0">
                <a:latin typeface="ＭＳ 明朝" pitchFamily="17" charset="-128"/>
                <a:ea typeface="ＭＳ 明朝" pitchFamily="17" charset="-128"/>
              </a:rPr>
              <a:t>その前に，「どんな学習プログラムがよいプログラムか」「効果的なプログラムとなるか」という評価の視点として，</a:t>
            </a:r>
          </a:p>
          <a:p>
            <a:r>
              <a:rPr lang="ja-JP" altLang="en-US" dirty="0" smtClean="0">
                <a:latin typeface="ＭＳ 明朝" pitchFamily="17" charset="-128"/>
                <a:ea typeface="ＭＳ 明朝" pitchFamily="17" charset="-128"/>
              </a:rPr>
              <a:t>「学習プログラム開発のポイント」についてお話しさせていただきたいと思います。</a:t>
            </a:r>
            <a:endParaRPr lang="en-US" altLang="ja-JP"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お配りしております学習プログラム開発のポイント（点検シート）を出してください。</a:t>
            </a:r>
            <a:r>
              <a:rPr lang="en-US" altLang="ja-JP" dirty="0" smtClean="0">
                <a:latin typeface="ＭＳ 明朝" pitchFamily="17" charset="-128"/>
                <a:ea typeface="ＭＳ 明朝" pitchFamily="17" charset="-128"/>
              </a:rPr>
              <a:t>※</a:t>
            </a:r>
            <a:r>
              <a:rPr lang="ja-JP" altLang="en-US" dirty="0" smtClean="0">
                <a:latin typeface="ＭＳ 明朝" pitchFamily="17" charset="-128"/>
                <a:ea typeface="ＭＳ 明朝" pitchFamily="17" charset="-128"/>
              </a:rPr>
              <a:t>ライトピンク</a:t>
            </a:r>
          </a:p>
          <a:p>
            <a:endParaRPr lang="en-US" altLang="ja-JP"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読み上げます。</a:t>
            </a:r>
          </a:p>
          <a:p>
            <a:r>
              <a:rPr lang="ja-JP" altLang="en-US" dirty="0" smtClean="0">
                <a:latin typeface="ＭＳ 明朝" pitchFamily="17" charset="-128"/>
                <a:ea typeface="ＭＳ 明朝" pitchFamily="17" charset="-128"/>
              </a:rPr>
              <a:t>まず①「個人の要望」と「社会の要請」のバランスが考慮されているか？	</a:t>
            </a:r>
          </a:p>
          <a:p>
            <a:r>
              <a:rPr lang="ja-JP" altLang="en-US" dirty="0" smtClean="0">
                <a:solidFill>
                  <a:srgbClr val="0000FF"/>
                </a:solidFill>
                <a:latin typeface="ＭＳ 明朝" pitchFamily="17" charset="-128"/>
                <a:ea typeface="ＭＳ 明朝" pitchFamily="17" charset="-128"/>
              </a:rPr>
              <a:t>地域住民の「こんなことが学習したい」という要求と，社会や行政からのこんな課題，問題を解決していく必要があるという要請とのバランスがとれていることが大切です。</a:t>
            </a:r>
          </a:p>
          <a:p>
            <a:endParaRPr lang="ja-JP" altLang="en-US"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②目的を達成するための目標（認知的，技能的，情意的）になっているか？</a:t>
            </a:r>
          </a:p>
          <a:p>
            <a:r>
              <a:rPr lang="ja-JP" altLang="en-US" dirty="0" smtClean="0">
                <a:latin typeface="ＭＳ 明朝" pitchFamily="17" charset="-128"/>
                <a:ea typeface="ＭＳ 明朝" pitchFamily="17" charset="-128"/>
              </a:rPr>
              <a:t>複数の達成可能な目標をクリアすることにより，大きな目的を達成できていくという形になっていることが必要です。	</a:t>
            </a:r>
          </a:p>
          <a:p>
            <a:r>
              <a:rPr lang="ja-JP" altLang="en-US" dirty="0" smtClean="0">
                <a:latin typeface="ＭＳ 明朝" pitchFamily="17" charset="-128"/>
                <a:ea typeface="ＭＳ 明朝" pitchFamily="17" charset="-128"/>
              </a:rPr>
              <a:t>また，目標は，知らないことを知るようになるもの（難しい言葉で言うと，認知的），技能実技を伴うもの（技能的），意識を変えるもの（情意的）</a:t>
            </a:r>
          </a:p>
          <a:p>
            <a:r>
              <a:rPr lang="ja-JP" altLang="en-US" dirty="0" smtClean="0">
                <a:latin typeface="ＭＳ 明朝" pitchFamily="17" charset="-128"/>
                <a:ea typeface="ＭＳ 明朝" pitchFamily="17" charset="-128"/>
              </a:rPr>
              <a:t>の要素を持っている必要があります。</a:t>
            </a:r>
          </a:p>
          <a:p>
            <a:r>
              <a:rPr lang="ja-JP" altLang="en-US" dirty="0" smtClean="0">
                <a:latin typeface="ＭＳ 明朝" pitchFamily="17" charset="-128"/>
                <a:ea typeface="ＭＳ 明朝" pitchFamily="17" charset="-128"/>
              </a:rPr>
              <a:t>特に，ただ知識を得るだけでなく，何かができるようになったり，意識が向上したりする要素を入れていくことが大切です。</a:t>
            </a:r>
          </a:p>
          <a:p>
            <a:endParaRPr lang="ja-JP" altLang="en-US"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③学習者を主体にした具体的でわかりやすい言葉で目標が示されているか？</a:t>
            </a:r>
          </a:p>
          <a:p>
            <a:r>
              <a:rPr lang="ja-JP" altLang="en-US" dirty="0" smtClean="0">
                <a:latin typeface="ＭＳ 明朝" pitchFamily="17" charset="-128"/>
                <a:ea typeface="ＭＳ 明朝" pitchFamily="17" charset="-128"/>
              </a:rPr>
              <a:t>目標は，「誰が」（学習者），「何について」（学習内容），「どのように」（学習方法）学習するのかを明確に具体的な文章で表現されていることが大切です。</a:t>
            </a:r>
          </a:p>
          <a:p>
            <a:r>
              <a:rPr lang="ja-JP" altLang="en-US" dirty="0" smtClean="0">
                <a:latin typeface="ＭＳ 明朝" pitchFamily="17" charset="-128"/>
                <a:ea typeface="ＭＳ 明朝" pitchFamily="17" charset="-128"/>
              </a:rPr>
              <a:t>	</a:t>
            </a:r>
          </a:p>
          <a:p>
            <a:r>
              <a:rPr lang="ja-JP" altLang="en-US" dirty="0" smtClean="0">
                <a:latin typeface="ＭＳ 明朝" pitchFamily="17" charset="-128"/>
                <a:ea typeface="ＭＳ 明朝" pitchFamily="17" charset="-128"/>
              </a:rPr>
              <a:t>④対象者の範囲や人数が適切に設定されているか？</a:t>
            </a:r>
          </a:p>
          <a:p>
            <a:r>
              <a:rPr lang="ja-JP" altLang="en-US" dirty="0" smtClean="0">
                <a:latin typeface="ＭＳ 明朝" pitchFamily="17" charset="-128"/>
                <a:ea typeface="ＭＳ 明朝" pitchFamily="17" charset="-128"/>
              </a:rPr>
              <a:t>チラシには，「どなたでも」としていても，</a:t>
            </a:r>
          </a:p>
          <a:p>
            <a:r>
              <a:rPr lang="ja-JP" altLang="en-US" dirty="0" smtClean="0">
                <a:latin typeface="ＭＳ 明朝" pitchFamily="17" charset="-128"/>
                <a:ea typeface="ＭＳ 明朝" pitchFamily="17" charset="-128"/>
              </a:rPr>
              <a:t>学習プログラムの企画の際には，「どんな方に来てほしいのか」「どんな方に向けて企画をしていくのか」</a:t>
            </a:r>
          </a:p>
          <a:p>
            <a:r>
              <a:rPr lang="ja-JP" altLang="en-US" dirty="0" smtClean="0">
                <a:latin typeface="ＭＳ 明朝" pitchFamily="17" charset="-128"/>
                <a:ea typeface="ＭＳ 明朝" pitchFamily="17" charset="-128"/>
              </a:rPr>
              <a:t>目的や目標に合わせて「ターゲット」を絞りこむということが必要です。</a:t>
            </a:r>
          </a:p>
          <a:p>
            <a:r>
              <a:rPr lang="ja-JP" altLang="en-US" dirty="0" smtClean="0">
                <a:latin typeface="ＭＳ 明朝" pitchFamily="17" charset="-128"/>
                <a:ea typeface="ＭＳ 明朝" pitchFamily="17" charset="-128"/>
              </a:rPr>
              <a:t>誰にでも合うものは，誰にも合わないものになってしまう恐れがあります。</a:t>
            </a:r>
          </a:p>
          <a:p>
            <a:r>
              <a:rPr lang="ja-JP" altLang="en-US" dirty="0" smtClean="0">
                <a:latin typeface="ＭＳ 明朝" pitchFamily="17" charset="-128"/>
                <a:ea typeface="ＭＳ 明朝" pitchFamily="17" charset="-128"/>
              </a:rPr>
              <a:t>	</a:t>
            </a:r>
          </a:p>
          <a:p>
            <a:r>
              <a:rPr lang="ja-JP" altLang="en-US" dirty="0" smtClean="0">
                <a:latin typeface="ＭＳ 明朝" pitchFamily="17" charset="-128"/>
                <a:ea typeface="ＭＳ 明朝" pitchFamily="17" charset="-128"/>
              </a:rPr>
              <a:t>⑤学習目標に照らした内容が精選されているか？	</a:t>
            </a:r>
          </a:p>
          <a:p>
            <a:r>
              <a:rPr lang="ja-JP" altLang="en-US" dirty="0" smtClean="0">
                <a:latin typeface="ＭＳ 明朝" pitchFamily="17" charset="-128"/>
                <a:ea typeface="ＭＳ 明朝" pitchFamily="17" charset="-128"/>
              </a:rPr>
              <a:t>学習目標はそのプログラムの中で達成できるものになっていなければなりません。</a:t>
            </a:r>
          </a:p>
          <a:p>
            <a:r>
              <a:rPr lang="ja-JP" altLang="en-US" dirty="0" smtClean="0">
                <a:latin typeface="ＭＳ 明朝" pitchFamily="17" charset="-128"/>
                <a:ea typeface="ＭＳ 明朝" pitchFamily="17" charset="-128"/>
              </a:rPr>
              <a:t>あれもこれも「やりたい」とは思いますが，絞り込んで精選していくことも必要です。</a:t>
            </a:r>
          </a:p>
          <a:p>
            <a:endParaRPr lang="ja-JP" altLang="en-US"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⑥学習者にとって魅力的な内容になっているか？	</a:t>
            </a:r>
          </a:p>
          <a:p>
            <a:r>
              <a:rPr lang="ja-JP" altLang="en-US" dirty="0" smtClean="0">
                <a:latin typeface="ＭＳ 明朝" pitchFamily="17" charset="-128"/>
                <a:ea typeface="ＭＳ 明朝" pitchFamily="17" charset="-128"/>
              </a:rPr>
              <a:t>「学んでみたいな」と思わせる内容，「これに参加したらこんなふうになれるかな」という期待を抱いてもらえるような内容を工夫していきましょう。</a:t>
            </a:r>
          </a:p>
          <a:p>
            <a:endParaRPr lang="ja-JP" altLang="en-US"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⑦学習プログラム展開は，無理がなく適切か？	</a:t>
            </a:r>
          </a:p>
          <a:p>
            <a:r>
              <a:rPr lang="ja-JP" altLang="en-US" dirty="0" smtClean="0">
                <a:latin typeface="ＭＳ 明朝" pitchFamily="17" charset="-128"/>
                <a:ea typeface="ＭＳ 明朝" pitchFamily="17" charset="-128"/>
              </a:rPr>
              <a:t>各回の学習活動に連続性をもたせ，起承転結を意識する必要があります。</a:t>
            </a:r>
          </a:p>
          <a:p>
            <a:r>
              <a:rPr lang="ja-JP" altLang="en-US" dirty="0" smtClean="0">
                <a:latin typeface="ＭＳ 明朝" pitchFamily="17" charset="-128"/>
                <a:ea typeface="ＭＳ 明朝" pitchFamily="17" charset="-128"/>
              </a:rPr>
              <a:t>一回一回が単発のオムニバス形式ではなく，計画，練習・準備，発表のように，学習の成果が次の回の学習につながっていくという流れを持たせましょう。</a:t>
            </a:r>
          </a:p>
          <a:p>
            <a:endParaRPr lang="ja-JP" altLang="en-US" dirty="0" smtClean="0">
              <a:latin typeface="ＭＳ 明朝" pitchFamily="17" charset="-128"/>
              <a:ea typeface="ＭＳ 明朝" pitchFamily="17"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a:ln/>
        </p:spPr>
      </p:sp>
      <p:sp>
        <p:nvSpPr>
          <p:cNvPr id="2150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ＭＳ 明朝" pitchFamily="17" charset="-128"/>
                <a:ea typeface="ＭＳ 明朝" pitchFamily="17" charset="-128"/>
              </a:rPr>
              <a:t>⑧過去の学習活動の成果や地域の人材などを活用する工夫がなされているか？	</a:t>
            </a:r>
          </a:p>
          <a:p>
            <a:r>
              <a:rPr lang="ja-JP" altLang="en-US" dirty="0" smtClean="0">
                <a:latin typeface="ＭＳ 明朝" pitchFamily="17" charset="-128"/>
                <a:ea typeface="ＭＳ 明朝" pitchFamily="17" charset="-128"/>
              </a:rPr>
              <a:t>地域の学習資源，例えば，これまでに実施してきた講座の修了者の協力，講座で作成した成果物の活用や，地域の人材等を活用していくという視点が必要です。</a:t>
            </a:r>
          </a:p>
          <a:p>
            <a:endParaRPr lang="ja-JP" altLang="en-US"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⑨会場や場所</a:t>
            </a:r>
            <a:r>
              <a:rPr lang="en-US" altLang="ja-JP" dirty="0" smtClean="0">
                <a:latin typeface="ＭＳ 明朝" pitchFamily="17" charset="-128"/>
                <a:ea typeface="ＭＳ 明朝" pitchFamily="17" charset="-128"/>
              </a:rPr>
              <a:t>,</a:t>
            </a:r>
            <a:r>
              <a:rPr lang="ja-JP" altLang="en-US" dirty="0" smtClean="0">
                <a:latin typeface="ＭＳ 明朝" pitchFamily="17" charset="-128"/>
                <a:ea typeface="ＭＳ 明朝" pitchFamily="17" charset="-128"/>
              </a:rPr>
              <a:t>回数や日程の設定は適切か？	</a:t>
            </a:r>
          </a:p>
          <a:p>
            <a:r>
              <a:rPr lang="ja-JP" altLang="en-US" dirty="0" smtClean="0">
                <a:latin typeface="ＭＳ 明朝" pitchFamily="17" charset="-128"/>
                <a:ea typeface="ＭＳ 明朝" pitchFamily="17" charset="-128"/>
              </a:rPr>
              <a:t>参加人数に対応した広さや設備，安全面での対策などを考えましょう。</a:t>
            </a:r>
          </a:p>
          <a:p>
            <a:endParaRPr lang="ja-JP" altLang="en-US"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⑩経費や参加費は適切に計算され設定されているか？	</a:t>
            </a:r>
          </a:p>
          <a:p>
            <a:r>
              <a:rPr lang="ja-JP" altLang="en-US" dirty="0" smtClean="0">
                <a:latin typeface="ＭＳ 明朝" pitchFamily="17" charset="-128"/>
                <a:ea typeface="ＭＳ 明朝" pitchFamily="17" charset="-128"/>
              </a:rPr>
              <a:t>今回の研修では細かい計算は難しいと思いますので内訳の項目のみを記載していただければ結構です。</a:t>
            </a:r>
          </a:p>
          <a:p>
            <a:r>
              <a:rPr lang="ja-JP" altLang="en-US" dirty="0" smtClean="0">
                <a:latin typeface="ＭＳ 明朝" pitchFamily="17" charset="-128"/>
                <a:ea typeface="ＭＳ 明朝" pitchFamily="17" charset="-128"/>
              </a:rPr>
              <a:t>参加者の準備物，主催者側の準備物を明確にしながら，必要な経費を算出しましょう。</a:t>
            </a:r>
          </a:p>
          <a:p>
            <a:endParaRPr lang="ja-JP" altLang="en-US"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⑪プログラム名は，人を惹き付けて，内容がわかるものであるか？	</a:t>
            </a:r>
          </a:p>
          <a:p>
            <a:r>
              <a:rPr lang="ja-JP" altLang="en-US" dirty="0" smtClean="0">
                <a:latin typeface="ＭＳ 明朝" pitchFamily="17" charset="-128"/>
                <a:ea typeface="ＭＳ 明朝" pitchFamily="17" charset="-128"/>
              </a:rPr>
              <a:t>短い言葉で，抽象的すぎないもの，「どんなことをするか分かるもの」にすることが大切です。</a:t>
            </a:r>
          </a:p>
          <a:p>
            <a:r>
              <a:rPr lang="ja-JP" altLang="en-US" dirty="0" smtClean="0">
                <a:latin typeface="ＭＳ 明朝" pitchFamily="17" charset="-128"/>
                <a:ea typeface="ＭＳ 明朝" pitchFamily="17" charset="-128"/>
              </a:rPr>
              <a:t>「魅力的」かつ「分かりやすい」キャッチフレーズを考えてみてください。</a:t>
            </a:r>
          </a:p>
          <a:p>
            <a:endParaRPr lang="ja-JP" altLang="en-US"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⑫目標にあった評価方法が選択されているか？	</a:t>
            </a:r>
          </a:p>
          <a:p>
            <a:r>
              <a:rPr lang="ja-JP" altLang="en-US" dirty="0" smtClean="0">
                <a:latin typeface="ＭＳ 明朝" pitchFamily="17" charset="-128"/>
                <a:ea typeface="ＭＳ 明朝" pitchFamily="17" charset="-128"/>
              </a:rPr>
              <a:t>評価の内容を，次のプログラムの改善に生かしていきます。</a:t>
            </a:r>
          </a:p>
          <a:p>
            <a:r>
              <a:rPr lang="ja-JP" altLang="en-US" dirty="0" smtClean="0">
                <a:latin typeface="ＭＳ 明朝" pitchFamily="17" charset="-128"/>
                <a:ea typeface="ＭＳ 明朝" pitchFamily="17" charset="-128"/>
              </a:rPr>
              <a:t>今回この部分については，第２回の研修で別に詳しく研修しますので，今はだいたいの方法を記載していただくだけで結構です。</a:t>
            </a:r>
          </a:p>
          <a:p>
            <a:endParaRPr lang="ja-JP" altLang="en-US"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⑬参加者の振り返りを促す工夫がされているか？</a:t>
            </a:r>
          </a:p>
          <a:p>
            <a:r>
              <a:rPr lang="ja-JP" altLang="en-US" dirty="0" smtClean="0">
                <a:latin typeface="ＭＳ 明朝" pitchFamily="17" charset="-128"/>
                <a:ea typeface="ＭＳ 明朝" pitchFamily="17" charset="-128"/>
              </a:rPr>
              <a:t>学習の最後に，参加者自身が学習成果を確認できる機会を持つことが大切です。</a:t>
            </a:r>
          </a:p>
          <a:p>
            <a:r>
              <a:rPr lang="ja-JP" altLang="en-US" dirty="0" smtClean="0">
                <a:latin typeface="ＭＳ 明朝" pitchFamily="17" charset="-128"/>
                <a:ea typeface="ＭＳ 明朝" pitchFamily="17" charset="-128"/>
              </a:rPr>
              <a:t>「振り返り」が「気づき」につながっていきます。</a:t>
            </a:r>
          </a:p>
          <a:p>
            <a:r>
              <a:rPr lang="ja-JP" altLang="en-US" dirty="0" smtClean="0">
                <a:latin typeface="ＭＳ 明朝" pitchFamily="17" charset="-128"/>
                <a:ea typeface="ＭＳ 明朝" pitchFamily="17" charset="-128"/>
              </a:rPr>
              <a:t>	</a:t>
            </a:r>
          </a:p>
          <a:p>
            <a:r>
              <a:rPr lang="ja-JP" altLang="en-US" dirty="0" smtClean="0">
                <a:latin typeface="ＭＳ 明朝" pitchFamily="17" charset="-128"/>
                <a:ea typeface="ＭＳ 明朝" pitchFamily="17" charset="-128"/>
              </a:rPr>
              <a:t>⑭ネットワークづくりの視点がプログラムにあるか？</a:t>
            </a:r>
          </a:p>
          <a:p>
            <a:r>
              <a:rPr lang="ja-JP" altLang="en-US" dirty="0" smtClean="0">
                <a:latin typeface="ＭＳ 明朝" pitchFamily="17" charset="-128"/>
                <a:ea typeface="ＭＳ 明朝" pitchFamily="17" charset="-128"/>
              </a:rPr>
              <a:t>社会教育の基本の一つが相互学習（お互いに学びあうということ）です。</a:t>
            </a:r>
          </a:p>
          <a:p>
            <a:r>
              <a:rPr lang="ja-JP" altLang="en-US" dirty="0" smtClean="0">
                <a:latin typeface="ＭＳ 明朝" pitchFamily="17" charset="-128"/>
                <a:ea typeface="ＭＳ 明朝" pitchFamily="17" charset="-128"/>
              </a:rPr>
              <a:t>参加者の交流，学び合いの要素を取り入れ，人と人とがつながっていく，ネットワークを作っていこうという視点を取り入れていきましょう。</a:t>
            </a:r>
          </a:p>
          <a:p>
            <a:r>
              <a:rPr lang="ja-JP" altLang="en-US" dirty="0" smtClean="0">
                <a:latin typeface="ＭＳ 明朝" pitchFamily="17" charset="-128"/>
                <a:ea typeface="ＭＳ 明朝" pitchFamily="17" charset="-128"/>
              </a:rPr>
              <a:t>	</a:t>
            </a:r>
          </a:p>
          <a:p>
            <a:r>
              <a:rPr lang="ja-JP" altLang="en-US" dirty="0" smtClean="0">
                <a:latin typeface="ＭＳ 明朝" pitchFamily="17" charset="-128"/>
                <a:ea typeface="ＭＳ 明朝" pitchFamily="17" charset="-128"/>
              </a:rPr>
              <a:t>⑮学習成果を活用する機会や，次の活動へとつなげる工夫がされているか？	</a:t>
            </a:r>
          </a:p>
          <a:p>
            <a:pPr>
              <a:spcBef>
                <a:spcPct val="50000"/>
              </a:spcBef>
            </a:pPr>
            <a:r>
              <a:rPr lang="ja-JP" altLang="en-US" dirty="0" smtClean="0">
                <a:latin typeface="ＭＳ 明朝" pitchFamily="17" charset="-128"/>
                <a:ea typeface="ＭＳ 明朝" pitchFamily="17" charset="-128"/>
              </a:rPr>
              <a:t>学んだことを学んだ</a:t>
            </a:r>
            <a:r>
              <a:rPr lang="ja-JP" altLang="en-US" dirty="0" err="1" smtClean="0">
                <a:latin typeface="ＭＳ 明朝" pitchFamily="17" charset="-128"/>
                <a:ea typeface="ＭＳ 明朝" pitchFamily="17" charset="-128"/>
              </a:rPr>
              <a:t>っ</a:t>
            </a:r>
            <a:r>
              <a:rPr lang="ja-JP" altLang="en-US" dirty="0" smtClean="0">
                <a:latin typeface="ＭＳ 明朝" pitchFamily="17" charset="-128"/>
                <a:ea typeface="ＭＳ 明朝" pitchFamily="17" charset="-128"/>
              </a:rPr>
              <a:t>きりにしないで，学習した成果を「活用」していく，次につなげ，広げていくという視点が必要です。</a:t>
            </a:r>
          </a:p>
          <a:p>
            <a:pPr>
              <a:spcBef>
                <a:spcPct val="50000"/>
              </a:spcBef>
            </a:pPr>
            <a:endParaRPr lang="ja-JP" altLang="en-US"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以上が，学習プログラム開発のポイントです。</a:t>
            </a:r>
          </a:p>
          <a:p>
            <a:r>
              <a:rPr lang="ja-JP" altLang="en-US" dirty="0" smtClean="0">
                <a:latin typeface="ＭＳ 明朝" pitchFamily="17" charset="-128"/>
                <a:ea typeface="ＭＳ 明朝" pitchFamily="17" charset="-128"/>
              </a:rPr>
              <a:t>こういった要素が含まれている「学習プログラムがよいプログラム」ということになるかと思います。</a:t>
            </a:r>
          </a:p>
          <a:p>
            <a:r>
              <a:rPr lang="ja-JP" altLang="en-US" dirty="0" smtClean="0">
                <a:latin typeface="ＭＳ 明朝" pitchFamily="17" charset="-128"/>
                <a:ea typeface="ＭＳ 明朝" pitchFamily="17" charset="-128"/>
              </a:rPr>
              <a:t>この後の，発表・相互評価の視点として参考にしてください。</a:t>
            </a:r>
            <a:endParaRPr lang="en-US" altLang="ja-JP" dirty="0" smtClean="0">
              <a:latin typeface="ＭＳ 明朝" pitchFamily="17" charset="-128"/>
              <a:ea typeface="ＭＳ 明朝" pitchFamily="17"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a:xfrm>
            <a:off x="915988" y="742950"/>
            <a:ext cx="4965700" cy="3724275"/>
          </a:xfrm>
          <a:ln/>
        </p:spPr>
      </p:sp>
      <p:sp>
        <p:nvSpPr>
          <p:cNvPr id="22531" name="ノート プレースホルダー 2"/>
          <p:cNvSpPr>
            <a:spLocks noGrp="1"/>
          </p:cNvSpPr>
          <p:nvPr>
            <p:ph type="body" idx="1"/>
          </p:nvPr>
        </p:nvSpPr>
        <p:spPr>
          <a:xfrm>
            <a:off x="679450" y="4713288"/>
            <a:ext cx="5438775" cy="4470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4" tIns="46019" rIns="92034" bIns="46019"/>
          <a:lstStyle/>
          <a:p>
            <a:endParaRPr lang="ja-JP" altLang="en-US" smtClean="0"/>
          </a:p>
        </p:txBody>
      </p:sp>
      <p:sp>
        <p:nvSpPr>
          <p:cNvPr id="22532" name="スライド番号プレースホルダー 3"/>
          <p:cNvSpPr txBox="1">
            <a:spLocks noGrp="1"/>
          </p:cNvSpPr>
          <p:nvPr/>
        </p:nvSpPr>
        <p:spPr bwMode="auto">
          <a:xfrm>
            <a:off x="3848100" y="9426575"/>
            <a:ext cx="29495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4" tIns="46019" rIns="92034" bIns="46019" anchor="b"/>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BB66BA6F-4B6C-44BD-BBA6-FBB7F42AAC26}" type="slidenum">
              <a:rPr lang="ja-JP" altLang="en-US" sz="1100">
                <a:solidFill>
                  <a:srgbClr val="000000"/>
                </a:solidFill>
                <a:latin typeface="Calibri" pitchFamily="34" charset="0"/>
                <a:ea typeface="ＭＳ Ｐゴシック" charset="-128"/>
              </a:rPr>
              <a:pPr algn="r" eaLnBrk="1" hangingPunct="1">
                <a:spcBef>
                  <a:spcPct val="0"/>
                </a:spcBef>
              </a:pPr>
              <a:t>43</a:t>
            </a:fld>
            <a:endParaRPr lang="en-US" altLang="ja-JP" sz="1100">
              <a:solidFill>
                <a:srgbClr val="000000"/>
              </a:solidFill>
              <a:latin typeface="Calibri" pitchFamily="34" charset="0"/>
              <a:ea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a:ln/>
        </p:spPr>
      </p:sp>
      <p:sp>
        <p:nvSpPr>
          <p:cNvPr id="2355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ＭＳ 明朝" pitchFamily="17" charset="-128"/>
                <a:ea typeface="ＭＳ 明朝" pitchFamily="17" charset="-128"/>
              </a:rPr>
              <a:t>続いて，発表と相互評価の手法について説明します。</a:t>
            </a:r>
          </a:p>
          <a:p>
            <a:endParaRPr lang="en-US" altLang="ja-JP"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今回の「</a:t>
            </a:r>
            <a:r>
              <a:rPr lang="ja-JP" altLang="en-US" dirty="0" smtClean="0">
                <a:solidFill>
                  <a:srgbClr val="0000FF"/>
                </a:solidFill>
                <a:latin typeface="ＭＳ 明朝" pitchFamily="17" charset="-128"/>
                <a:ea typeface="ＭＳ 明朝" pitchFamily="17" charset="-128"/>
              </a:rPr>
              <a:t>発表・相互評価について」は，ワールドカフェの手法を用いて行っていきます。</a:t>
            </a:r>
          </a:p>
          <a:p>
            <a:r>
              <a:rPr lang="ja-JP" altLang="en-US" dirty="0" smtClean="0">
                <a:latin typeface="ＭＳ 明朝" pitchFamily="17" charset="-128"/>
                <a:ea typeface="ＭＳ 明朝" pitchFamily="17" charset="-128"/>
              </a:rPr>
              <a:t>このワールドカフェの目的は，今回のような「参加型学習」や「ワークショップ」の場で用いられる意見交流の一つの手法です。</a:t>
            </a:r>
          </a:p>
          <a:p>
            <a:endParaRPr lang="en-US" altLang="ja-JP" dirty="0" smtClean="0">
              <a:solidFill>
                <a:schemeClr val="hlink"/>
              </a:solidFill>
              <a:latin typeface="ＭＳ 明朝" pitchFamily="17" charset="-128"/>
              <a:ea typeface="ＭＳ 明朝" pitchFamily="17" charset="-128"/>
            </a:endParaRPr>
          </a:p>
          <a:p>
            <a:r>
              <a:rPr lang="ja-JP" altLang="en-US" dirty="0" smtClean="0">
                <a:solidFill>
                  <a:schemeClr val="hlink"/>
                </a:solidFill>
                <a:latin typeface="ＭＳ 明朝" pitchFamily="17" charset="-128"/>
                <a:ea typeface="ＭＳ 明朝" pitchFamily="17" charset="-128"/>
              </a:rPr>
              <a:t>カフェで語り合うような雰囲気で，メンバーを替えながら対話を重ねる手法。結論や答えを特に求めず，参加者同士がしっかりと意見や情報の交換を行うことができ，全体の共有度が高くなる。といわれています。</a:t>
            </a:r>
          </a:p>
          <a:p>
            <a:r>
              <a:rPr lang="ja-JP" altLang="en-US" dirty="0" smtClean="0">
                <a:solidFill>
                  <a:schemeClr val="hlink"/>
                </a:solidFill>
                <a:latin typeface="ＭＳ 明朝" pitchFamily="17" charset="-128"/>
                <a:ea typeface="ＭＳ 明朝" pitchFamily="17" charset="-128"/>
              </a:rPr>
              <a:t>ぜひ，</a:t>
            </a:r>
            <a:r>
              <a:rPr lang="ja-JP" altLang="en-US" dirty="0" smtClean="0">
                <a:latin typeface="ＭＳ 明朝" pitchFamily="17" charset="-128"/>
                <a:ea typeface="ＭＳ 明朝" pitchFamily="17" charset="-128"/>
              </a:rPr>
              <a:t>参加者同士でしっかりと</a:t>
            </a:r>
            <a:r>
              <a:rPr lang="ja-JP" altLang="en-US" dirty="0" smtClean="0">
                <a:solidFill>
                  <a:srgbClr val="0000FF"/>
                </a:solidFill>
                <a:latin typeface="ＭＳ 明朝" pitchFamily="17" charset="-128"/>
                <a:ea typeface="ＭＳ 明朝" pitchFamily="17" charset="-128"/>
              </a:rPr>
              <a:t>意見</a:t>
            </a:r>
            <a:r>
              <a:rPr lang="ja-JP" altLang="en-US" dirty="0" smtClean="0">
                <a:latin typeface="ＭＳ 明朝" pitchFamily="17" charset="-128"/>
                <a:ea typeface="ＭＳ 明朝" pitchFamily="17" charset="-128"/>
              </a:rPr>
              <a:t>や</a:t>
            </a:r>
            <a:r>
              <a:rPr lang="ja-JP" altLang="en-US" dirty="0" smtClean="0">
                <a:solidFill>
                  <a:srgbClr val="0000FF"/>
                </a:solidFill>
                <a:latin typeface="ＭＳ 明朝" pitchFamily="17" charset="-128"/>
                <a:ea typeface="ＭＳ 明朝" pitchFamily="17" charset="-128"/>
              </a:rPr>
              <a:t>情報交換</a:t>
            </a:r>
            <a:r>
              <a:rPr lang="ja-JP" altLang="en-US" dirty="0" smtClean="0">
                <a:latin typeface="ＭＳ 明朝" pitchFamily="17" charset="-128"/>
                <a:ea typeface="ＭＳ 明朝" pitchFamily="17" charset="-128"/>
              </a:rPr>
              <a:t>を行い，お互いにしっかり吸収</a:t>
            </a:r>
            <a:r>
              <a:rPr lang="ja-JP" altLang="en-US" smtClean="0">
                <a:latin typeface="ＭＳ 明朝" pitchFamily="17" charset="-128"/>
                <a:ea typeface="ＭＳ 明朝" pitchFamily="17" charset="-128"/>
              </a:rPr>
              <a:t>し合うことを意識されて，お互いのプログラム</a:t>
            </a:r>
            <a:r>
              <a:rPr lang="ja-JP" altLang="en-US" dirty="0" smtClean="0">
                <a:latin typeface="ＭＳ 明朝" pitchFamily="17" charset="-128"/>
                <a:ea typeface="ＭＳ 明朝" pitchFamily="17" charset="-128"/>
              </a:rPr>
              <a:t>の内容を共有していきましょう。</a:t>
            </a:r>
          </a:p>
          <a:p>
            <a:endParaRPr lang="ja-JP" altLang="en-US" dirty="0" smtClean="0">
              <a:latin typeface="ＭＳ 明朝" pitchFamily="17" charset="-128"/>
              <a:ea typeface="ＭＳ 明朝" pitchFamily="17"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a:ln/>
        </p:spPr>
      </p:sp>
      <p:sp>
        <p:nvSpPr>
          <p:cNvPr id="2457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ＭＳ 明朝" pitchFamily="17" charset="-128"/>
                <a:ea typeface="ＭＳ 明朝" pitchFamily="17" charset="-128"/>
              </a:rPr>
              <a:t>具体的な進め方についてです。</a:t>
            </a:r>
          </a:p>
          <a:p>
            <a:r>
              <a:rPr lang="ja-JP" altLang="en-US" dirty="0" smtClean="0">
                <a:latin typeface="ＭＳ 明朝" pitchFamily="17" charset="-128"/>
                <a:ea typeface="ＭＳ 明朝" pitchFamily="17" charset="-128"/>
              </a:rPr>
              <a:t>グループで作成したシートＢの内容をグループ席の人お一人が残って発表し，その他の方は違うグループの発表を聞きに行き，評価を行います。これを４回繰り返します。　</a:t>
            </a:r>
          </a:p>
          <a:p>
            <a:r>
              <a:rPr lang="ja-JP" altLang="en-US" dirty="0" smtClean="0">
                <a:latin typeface="ＭＳ 明朝" pitchFamily="17" charset="-128"/>
                <a:ea typeface="ＭＳ 明朝" pitchFamily="17" charset="-128"/>
              </a:rPr>
              <a:t>全員にこのような紙をお配りしています。御覧ください。</a:t>
            </a:r>
            <a:r>
              <a:rPr lang="en-US" altLang="ja-JP" dirty="0" smtClean="0">
                <a:latin typeface="ＭＳ 明朝" pitchFamily="17" charset="-128"/>
                <a:ea typeface="ＭＳ 明朝" pitchFamily="17" charset="-128"/>
              </a:rPr>
              <a:t>※</a:t>
            </a:r>
            <a:endParaRPr lang="ja-JP" altLang="en-US"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発表者の名前を１から４の欄に順番に記入しましょう。発表されない方の名前を５（Ａグループだけは６番の方も含む。）の欄に記入しましょう。</a:t>
            </a:r>
          </a:p>
          <a:p>
            <a:r>
              <a:rPr lang="ja-JP" altLang="en-US" dirty="0" smtClean="0">
                <a:latin typeface="ＭＳ 明朝" pitchFamily="17" charset="-128"/>
                <a:ea typeface="ＭＳ 明朝" pitchFamily="17" charset="-128"/>
              </a:rPr>
              <a:t>記入しましたか？</a:t>
            </a:r>
          </a:p>
          <a:p>
            <a:r>
              <a:rPr lang="ja-JP" altLang="en-US" dirty="0" smtClean="0">
                <a:latin typeface="ＭＳ 明朝" pitchFamily="17" charset="-128"/>
                <a:ea typeface="ＭＳ 明朝" pitchFamily="17" charset="-128"/>
              </a:rPr>
              <a:t>支援者の方も名前を入れておいてください。</a:t>
            </a:r>
          </a:p>
          <a:p>
            <a:endParaRPr lang="ja-JP" altLang="en-US"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では，手順について詳しく説明します。</a:t>
            </a:r>
          </a:p>
          <a:p>
            <a:r>
              <a:rPr lang="ja-JP" altLang="en-US" dirty="0" smtClean="0">
                <a:latin typeface="ＭＳ 明朝" pitchFamily="17" charset="-128"/>
                <a:ea typeface="ＭＳ 明朝" pitchFamily="17" charset="-128"/>
              </a:rPr>
              <a:t>この後，「１回目の意見交流場所に移動してください」とお伝えします。</a:t>
            </a:r>
          </a:p>
          <a:p>
            <a:r>
              <a:rPr lang="ja-JP" altLang="en-US" dirty="0" smtClean="0">
                <a:latin typeface="ＭＳ 明朝" pitchFamily="17" charset="-128"/>
                <a:ea typeface="ＭＳ 明朝" pitchFamily="17" charset="-128"/>
              </a:rPr>
              <a:t>名前の欄１の人は，その場に残っておいてください。</a:t>
            </a:r>
          </a:p>
          <a:p>
            <a:r>
              <a:rPr lang="ja-JP" altLang="en-US" dirty="0" smtClean="0">
                <a:latin typeface="ＭＳ 明朝" pitchFamily="17" charset="-128"/>
                <a:ea typeface="ＭＳ 明朝" pitchFamily="17" charset="-128"/>
              </a:rPr>
              <a:t>それ以外の人は，紙に書いてある交流場所に行ってください。「発表を始めてください」とお伝えしたら，発表者は自分たちのグループが作成した学習プログラムの内容を３分間以内で発表してください。行った先のグループの学習プログラムの発表を聞きます。３分経ったら，ベルを２回鳴らします。鳴ったら，発表された内容を元に，お一人ずつ，「こんなところが良かった」「参考になった」という点や，「ここをこうすればもっとよくなるかも」という視点で意見の交流や評価をしてください。質問が出れば，発表者がお答えになってください。交流時間は</a:t>
            </a:r>
            <a:r>
              <a:rPr lang="en-US" altLang="ja-JP" dirty="0" smtClean="0">
                <a:latin typeface="ＭＳ 明朝" pitchFamily="17" charset="-128"/>
                <a:ea typeface="ＭＳ 明朝" pitchFamily="17" charset="-128"/>
              </a:rPr>
              <a:t>5</a:t>
            </a:r>
            <a:r>
              <a:rPr lang="ja-JP" altLang="en-US" dirty="0" smtClean="0">
                <a:latin typeface="ＭＳ 明朝" pitchFamily="17" charset="-128"/>
                <a:ea typeface="ＭＳ 明朝" pitchFamily="17" charset="-128"/>
              </a:rPr>
              <a:t>分です。ただ，ベルが鳴る前に発表が終わったところは，時間があるので，質疑応答に入ってください。</a:t>
            </a:r>
          </a:p>
          <a:p>
            <a:r>
              <a:rPr lang="ja-JP" altLang="en-US" dirty="0" smtClean="0">
                <a:latin typeface="ＭＳ 明朝" pitchFamily="17" charset="-128"/>
                <a:ea typeface="ＭＳ 明朝" pitchFamily="17" charset="-128"/>
              </a:rPr>
              <a:t>終了時はベルを２回鳴らします。最後に，支援者の方が，コメントを一言述べてください。</a:t>
            </a:r>
          </a:p>
          <a:p>
            <a:r>
              <a:rPr lang="ja-JP" altLang="en-US" dirty="0" smtClean="0">
                <a:latin typeface="ＭＳ 明朝" pitchFamily="17" charset="-128"/>
                <a:ea typeface="ＭＳ 明朝" pitchFamily="17" charset="-128"/>
              </a:rPr>
              <a:t>これで１回目の意見交流は終了です。ベルを３回鳴らしたら，終了です。</a:t>
            </a:r>
            <a:endParaRPr lang="en-US" altLang="ja-JP" dirty="0" smtClean="0">
              <a:latin typeface="ＭＳ 明朝" pitchFamily="17" charset="-128"/>
              <a:ea typeface="ＭＳ 明朝" pitchFamily="17" charset="-128"/>
            </a:endParaRPr>
          </a:p>
          <a:p>
            <a:endParaRPr lang="ja-JP" altLang="en-US"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２回目の意見交流場所に移動してください」とお伝えします。２回目のテーブルに移動しましょう。名前２の欄の人は，元のグループに戻って発表をします。他の人は，（表を見て自分の異動するグループ名を確認して，）指定されたグループに行って発表を聞きます。</a:t>
            </a:r>
          </a:p>
          <a:p>
            <a:endParaRPr lang="ja-JP" altLang="en-US"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これを４回繰り返します。</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a:ln/>
        </p:spPr>
      </p:sp>
      <p:sp>
        <p:nvSpPr>
          <p:cNvPr id="2560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ＭＳ 明朝" pitchFamily="17" charset="-128"/>
                <a:ea typeface="ＭＳ 明朝" pitchFamily="17" charset="-128"/>
              </a:rPr>
              <a:t>つづいて，発表を聞いた後の「相互評価」の方法について，詳しく説明します。</a:t>
            </a:r>
          </a:p>
          <a:p>
            <a:r>
              <a:rPr lang="ja-JP" altLang="en-US" dirty="0" smtClean="0">
                <a:latin typeface="ＭＳ 明朝" pitchFamily="17" charset="-128"/>
                <a:ea typeface="ＭＳ 明朝" pitchFamily="17" charset="-128"/>
              </a:rPr>
              <a:t>発表を聞いた後は，点検シート（学習プログラム開発のポイント）を参考にしながら，学習プログラムに対する評価コメント（気付き）を付箋に記入し，各自発表しながら関係する箇所に貼っていっていただきます。付箋への記入は，皆さんが見えるように机の上の「サインペン」を使ってください。</a:t>
            </a:r>
            <a:r>
              <a:rPr lang="en-US" altLang="ja-JP" dirty="0" smtClean="0">
                <a:latin typeface="ＭＳ 明朝" pitchFamily="17" charset="-128"/>
                <a:ea typeface="ＭＳ 明朝" pitchFamily="17" charset="-128"/>
              </a:rPr>
              <a:t>※</a:t>
            </a:r>
            <a:r>
              <a:rPr lang="ja-JP" altLang="en-US" dirty="0" smtClean="0">
                <a:latin typeface="ＭＳ 明朝" pitchFamily="17" charset="-128"/>
                <a:ea typeface="ＭＳ 明朝" pitchFamily="17" charset="-128"/>
              </a:rPr>
              <a:t>見本マジック</a:t>
            </a:r>
          </a:p>
          <a:p>
            <a:endParaRPr lang="ja-JP" altLang="en-US"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思いつくままに気付いたことをどんどん，なるべくたくさん意見を出していってください。</a:t>
            </a:r>
          </a:p>
          <a:p>
            <a:r>
              <a:rPr lang="ja-JP" altLang="en-US" dirty="0" smtClean="0">
                <a:latin typeface="ＭＳ 明朝" pitchFamily="17" charset="-128"/>
                <a:ea typeface="ＭＳ 明朝" pitchFamily="17" charset="-128"/>
              </a:rPr>
              <a:t>多ければ多いほどいいです。重なってもいいです。</a:t>
            </a:r>
          </a:p>
          <a:p>
            <a:r>
              <a:rPr lang="ja-JP" altLang="en-US" dirty="0" smtClean="0">
                <a:latin typeface="ＭＳ 明朝" pitchFamily="17" charset="-128"/>
                <a:ea typeface="ＭＳ 明朝" pitchFamily="17" charset="-128"/>
              </a:rPr>
              <a:t>一回の発表につき，一人，一回ずつは少なくとも意見を出せるようにしてください。</a:t>
            </a:r>
          </a:p>
          <a:p>
            <a:endParaRPr lang="ja-JP" altLang="en-US"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ピンクの付箋は，いいところ，参考になったところやその理由を書いてください。</a:t>
            </a:r>
          </a:p>
          <a:p>
            <a:r>
              <a:rPr lang="ja-JP" altLang="en-US" dirty="0" smtClean="0">
                <a:latin typeface="ＭＳ 明朝" pitchFamily="17" charset="-128"/>
                <a:ea typeface="ＭＳ 明朝" pitchFamily="17" charset="-128"/>
              </a:rPr>
              <a:t>青い付箋は，改善案，こうすればもっとよくなるかも，私ならこうするかもという，建設的な改善案を出してください。</a:t>
            </a:r>
          </a:p>
          <a:p>
            <a:endParaRPr lang="ja-JP" altLang="en-US"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一つだけ約束させてください。（「ここはよくない」「ここができていない」）という批判のみは禁止というルールです。</a:t>
            </a:r>
          </a:p>
          <a:p>
            <a:r>
              <a:rPr lang="ja-JP" altLang="en-US" dirty="0" smtClean="0">
                <a:latin typeface="ＭＳ 明朝" pitchFamily="17" charset="-128"/>
                <a:ea typeface="ＭＳ 明朝" pitchFamily="17" charset="-128"/>
              </a:rPr>
              <a:t>厳しい指摘だけで，具体的な改善案を示されなければ，どういった視点で改善していけばよいか後で困ってしまいます。</a:t>
            </a:r>
          </a:p>
          <a:p>
            <a:r>
              <a:rPr lang="ja-JP" altLang="en-US" dirty="0" smtClean="0">
                <a:latin typeface="ＭＳ 明朝" pitchFamily="17" charset="-128"/>
                <a:ea typeface="ＭＳ 明朝" pitchFamily="17" charset="-128"/>
              </a:rPr>
              <a:t>こうすればもっとよくなるかなと思った場合は，改善案と併せて提案してください。</a:t>
            </a:r>
          </a:p>
          <a:p>
            <a:r>
              <a:rPr lang="ja-JP" altLang="en-US" dirty="0" smtClean="0">
                <a:latin typeface="ＭＳ 明朝" pitchFamily="17" charset="-128"/>
                <a:ea typeface="ＭＳ 明朝" pitchFamily="17" charset="-128"/>
              </a:rPr>
              <a:t>建設的な意見の交流をお願いします。</a:t>
            </a:r>
          </a:p>
          <a:p>
            <a:endParaRPr lang="ja-JP" altLang="en-US"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意見は，１枚といわずに，どんどん出してください。</a:t>
            </a:r>
          </a:p>
          <a:p>
            <a:r>
              <a:rPr lang="ja-JP" altLang="en-US" dirty="0" smtClean="0">
                <a:latin typeface="ＭＳ 明朝" pitchFamily="17" charset="-128"/>
                <a:ea typeface="ＭＳ 明朝" pitchFamily="17" charset="-128"/>
              </a:rPr>
              <a:t>それが，学習プログラムの改善につながっていきます。</a:t>
            </a:r>
          </a:p>
          <a:p>
            <a:endParaRPr lang="en-US" altLang="ja-JP"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何か質問はありますか？（質疑応答）</a:t>
            </a:r>
          </a:p>
          <a:p>
            <a:r>
              <a:rPr lang="ja-JP" altLang="en-US" dirty="0" smtClean="0">
                <a:latin typeface="ＭＳ 明朝" pitchFamily="17" charset="-128"/>
                <a:ea typeface="ＭＳ 明朝" pitchFamily="17" charset="-128"/>
              </a:rPr>
              <a:t>それでは，少し確認させてください。</a:t>
            </a:r>
          </a:p>
          <a:p>
            <a:r>
              <a:rPr lang="ja-JP" altLang="en-US" dirty="0" smtClean="0">
                <a:latin typeface="ＭＳ 明朝" pitchFamily="17" charset="-128"/>
                <a:ea typeface="ＭＳ 明朝" pitchFamily="17" charset="-128"/>
              </a:rPr>
              <a:t>１番目に発表の方，２番目，　各グループお一人ずつ手が上がっていますか？</a:t>
            </a:r>
          </a:p>
          <a:p>
            <a:r>
              <a:rPr lang="ja-JP" altLang="en-US" dirty="0" smtClean="0">
                <a:latin typeface="ＭＳ 明朝" pitchFamily="17" charset="-128"/>
                <a:ea typeface="ＭＳ 明朝" pitchFamily="17" charset="-128"/>
              </a:rPr>
              <a:t>別の聞き方をします。１番目にＡにいる方，Ｂにいる方，Ｃにいる方，Ｄにいる方・・・大丈夫でしょうか？</a:t>
            </a:r>
          </a:p>
          <a:p>
            <a:endParaRPr lang="en-US" altLang="ja-JP"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移動の前にもう一つお願いがあります。</a:t>
            </a:r>
          </a:p>
          <a:p>
            <a:r>
              <a:rPr lang="en-US" altLang="ja-JP" dirty="0" smtClean="0">
                <a:latin typeface="ＭＳ 明朝" pitchFamily="17" charset="-128"/>
                <a:ea typeface="ＭＳ 明朝" pitchFamily="17" charset="-128"/>
              </a:rPr>
              <a:t>※</a:t>
            </a:r>
            <a:r>
              <a:rPr lang="ja-JP" altLang="en-US" dirty="0" smtClean="0">
                <a:latin typeface="ＭＳ 明朝" pitchFamily="17" charset="-128"/>
                <a:ea typeface="ＭＳ 明朝" pitchFamily="17" charset="-128"/>
              </a:rPr>
              <a:t>椅子は持って移動しない。椅子の過不足は付近で調整する。</a:t>
            </a:r>
          </a:p>
          <a:p>
            <a:r>
              <a:rPr lang="en-US" altLang="ja-JP" dirty="0" smtClean="0">
                <a:latin typeface="ＭＳ 明朝" pitchFamily="17" charset="-128"/>
                <a:ea typeface="ＭＳ 明朝" pitchFamily="17" charset="-128"/>
              </a:rPr>
              <a:t>※</a:t>
            </a:r>
            <a:r>
              <a:rPr lang="ja-JP" altLang="en-US" dirty="0" smtClean="0">
                <a:latin typeface="ＭＳ 明朝" pitchFamily="17" charset="-128"/>
                <a:ea typeface="ＭＳ 明朝" pitchFamily="17" charset="-128"/>
              </a:rPr>
              <a:t>いろいろな方が，部屋中を移動します。お荷物や，机の上の資料を片付けていただいて，Ａ３サイズの資料のみにして，シートＢを１番上にしておいてください。</a:t>
            </a:r>
          </a:p>
          <a:p>
            <a:r>
              <a:rPr lang="ja-JP" altLang="en-US" dirty="0" smtClean="0">
                <a:latin typeface="ＭＳ 明朝" pitchFamily="17" charset="-128"/>
                <a:ea typeface="ＭＳ 明朝" pitchFamily="17" charset="-128"/>
              </a:rPr>
              <a:t>それでは，１回目の意見交流場所に移動してください。（実物の紙を示しながら）</a:t>
            </a:r>
            <a:r>
              <a:rPr lang="en-US" altLang="ja-JP" dirty="0" smtClean="0">
                <a:latin typeface="ＭＳ 明朝" pitchFamily="17" charset="-128"/>
                <a:ea typeface="ＭＳ 明朝" pitchFamily="17" charset="-128"/>
              </a:rPr>
              <a:t>※</a:t>
            </a:r>
            <a:r>
              <a:rPr lang="ja-JP" altLang="en-US" dirty="0" smtClean="0">
                <a:latin typeface="ＭＳ 明朝" pitchFamily="17" charset="-128"/>
                <a:ea typeface="ＭＳ 明朝" pitchFamily="17" charset="-128"/>
              </a:rPr>
              <a:t>ワールドカフェのこの紙を持って移動されると，どこへ行けばよいか分かりやすいかと思います。</a:t>
            </a:r>
          </a:p>
          <a:p>
            <a:r>
              <a:rPr lang="ja-JP" altLang="en-US" dirty="0" smtClean="0">
                <a:latin typeface="ＭＳ 明朝" pitchFamily="17" charset="-128"/>
                <a:ea typeface="ＭＳ 明朝" pitchFamily="17" charset="-128"/>
              </a:rPr>
              <a:t>学習プログラム開発のポイントの紙も一緒にもっていって評価の参考にしてください。それでは，移動をお願いします。</a:t>
            </a:r>
          </a:p>
          <a:p>
            <a:r>
              <a:rPr lang="ja-JP" altLang="en-US" dirty="0" smtClean="0">
                <a:latin typeface="ＭＳ 明朝" pitchFamily="17" charset="-128"/>
                <a:ea typeface="ＭＳ 明朝" pitchFamily="17" charset="-128"/>
              </a:rPr>
              <a:t>（全員が着席したら）</a:t>
            </a:r>
          </a:p>
          <a:p>
            <a:r>
              <a:rPr lang="ja-JP" altLang="en-US" dirty="0" smtClean="0">
                <a:latin typeface="ＭＳ 明朝" pitchFamily="17" charset="-128"/>
                <a:ea typeface="ＭＳ 明朝" pitchFamily="17" charset="-128"/>
              </a:rPr>
              <a:t>　では，発表を始めてください。</a:t>
            </a:r>
          </a:p>
          <a:p>
            <a:r>
              <a:rPr lang="ja-JP" altLang="en-US" dirty="0" smtClean="0">
                <a:latin typeface="ＭＳ 明朝" pitchFamily="17" charset="-128"/>
                <a:ea typeface="ＭＳ 明朝" pitchFamily="17" charset="-128"/>
              </a:rPr>
              <a:t>　（開始３分後</a:t>
            </a:r>
            <a:r>
              <a:rPr lang="en-US" altLang="ja-JP" dirty="0" smtClean="0">
                <a:latin typeface="ＭＳ 明朝" pitchFamily="17" charset="-128"/>
                <a:ea typeface="ＭＳ 明朝" pitchFamily="17" charset="-128"/>
              </a:rPr>
              <a:t>…</a:t>
            </a:r>
            <a:r>
              <a:rPr lang="ja-JP" altLang="en-US" dirty="0" smtClean="0">
                <a:latin typeface="ＭＳ 明朝" pitchFamily="17" charset="-128"/>
                <a:ea typeface="ＭＳ 明朝" pitchFamily="17" charset="-128"/>
              </a:rPr>
              <a:t>ベルを１回鳴らす）３分（１回）</a:t>
            </a:r>
          </a:p>
          <a:p>
            <a:r>
              <a:rPr lang="ja-JP" altLang="en-US" dirty="0" smtClean="0">
                <a:latin typeface="ＭＳ 明朝" pitchFamily="17" charset="-128"/>
                <a:ea typeface="ＭＳ 明朝" pitchFamily="17" charset="-128"/>
              </a:rPr>
              <a:t>　（終了１分前</a:t>
            </a:r>
            <a:r>
              <a:rPr lang="en-US" altLang="ja-JP" dirty="0" smtClean="0">
                <a:latin typeface="ＭＳ 明朝" pitchFamily="17" charset="-128"/>
                <a:ea typeface="ＭＳ 明朝" pitchFamily="17" charset="-128"/>
              </a:rPr>
              <a:t>…</a:t>
            </a:r>
            <a:r>
              <a:rPr lang="ja-JP" altLang="en-US" dirty="0" smtClean="0">
                <a:latin typeface="ＭＳ 明朝" pitchFamily="17" charset="-128"/>
                <a:ea typeface="ＭＳ 明朝" pitchFamily="17" charset="-128"/>
              </a:rPr>
              <a:t>ベルを２回鳴らす）７分（２回）</a:t>
            </a:r>
          </a:p>
          <a:p>
            <a:r>
              <a:rPr lang="ja-JP" altLang="en-US" dirty="0" smtClean="0">
                <a:latin typeface="ＭＳ 明朝" pitchFamily="17" charset="-128"/>
                <a:ea typeface="ＭＳ 明朝" pitchFamily="17" charset="-128"/>
              </a:rPr>
              <a:t>　（終了時</a:t>
            </a:r>
            <a:r>
              <a:rPr lang="en-US" altLang="ja-JP" dirty="0" smtClean="0">
                <a:latin typeface="ＭＳ 明朝" pitchFamily="17" charset="-128"/>
                <a:ea typeface="ＭＳ 明朝" pitchFamily="17" charset="-128"/>
              </a:rPr>
              <a:t>…</a:t>
            </a:r>
            <a:r>
              <a:rPr lang="ja-JP" altLang="en-US" dirty="0" smtClean="0">
                <a:latin typeface="ＭＳ 明朝" pitchFamily="17" charset="-128"/>
                <a:ea typeface="ＭＳ 明朝" pitchFamily="17" charset="-128"/>
              </a:rPr>
              <a:t>ベルを３回鳴らす）　　８分（３回）</a:t>
            </a:r>
          </a:p>
          <a:p>
            <a:r>
              <a:rPr lang="ja-JP" altLang="en-US" dirty="0" smtClean="0">
                <a:latin typeface="ＭＳ 明朝" pitchFamily="17" charset="-128"/>
                <a:ea typeface="ＭＳ 明朝" pitchFamily="17" charset="-128"/>
              </a:rPr>
              <a:t>　おつかれさまでした。それでは，今の方々とお別れして，２回目の意見交流場所に移動してください。２回目の発表の人は，元のグループに戻ってきてください。</a:t>
            </a:r>
          </a:p>
          <a:p>
            <a:r>
              <a:rPr lang="ja-JP" altLang="en-US" dirty="0" smtClean="0">
                <a:latin typeface="ＭＳ 明朝" pitchFamily="17" charset="-128"/>
                <a:ea typeface="ＭＳ 明朝" pitchFamily="17" charset="-128"/>
              </a:rPr>
              <a:t>　（全員が着席したら）　</a:t>
            </a:r>
          </a:p>
          <a:p>
            <a:r>
              <a:rPr lang="ja-JP" altLang="en-US" dirty="0" smtClean="0">
                <a:latin typeface="ＭＳ 明朝" pitchFamily="17" charset="-128"/>
                <a:ea typeface="ＭＳ 明朝" pitchFamily="17" charset="-128"/>
              </a:rPr>
              <a:t>　では，発表，意見交流を始めてください。</a:t>
            </a:r>
          </a:p>
          <a:p>
            <a:r>
              <a:rPr lang="ja-JP" altLang="en-US" dirty="0" smtClean="0">
                <a:latin typeface="ＭＳ 明朝" pitchFamily="17" charset="-128"/>
                <a:ea typeface="ＭＳ 明朝" pitchFamily="17" charset="-128"/>
              </a:rPr>
              <a:t>　（開始３分後</a:t>
            </a:r>
            <a:r>
              <a:rPr lang="en-US" altLang="ja-JP" dirty="0" smtClean="0">
                <a:latin typeface="ＭＳ 明朝" pitchFamily="17" charset="-128"/>
                <a:ea typeface="ＭＳ 明朝" pitchFamily="17" charset="-128"/>
              </a:rPr>
              <a:t>…</a:t>
            </a:r>
            <a:r>
              <a:rPr lang="ja-JP" altLang="en-US" dirty="0" smtClean="0">
                <a:latin typeface="ＭＳ 明朝" pitchFamily="17" charset="-128"/>
                <a:ea typeface="ＭＳ 明朝" pitchFamily="17" charset="-128"/>
              </a:rPr>
              <a:t>ベルを１回鳴らす）</a:t>
            </a:r>
          </a:p>
          <a:p>
            <a:r>
              <a:rPr lang="ja-JP" altLang="en-US" dirty="0" smtClean="0">
                <a:latin typeface="ＭＳ 明朝" pitchFamily="17" charset="-128"/>
                <a:ea typeface="ＭＳ 明朝" pitchFamily="17" charset="-128"/>
              </a:rPr>
              <a:t>　（終了１分前</a:t>
            </a:r>
            <a:r>
              <a:rPr lang="en-US" altLang="ja-JP" dirty="0" smtClean="0">
                <a:latin typeface="ＭＳ 明朝" pitchFamily="17" charset="-128"/>
                <a:ea typeface="ＭＳ 明朝" pitchFamily="17" charset="-128"/>
              </a:rPr>
              <a:t>…</a:t>
            </a:r>
            <a:r>
              <a:rPr lang="ja-JP" altLang="en-US" dirty="0" smtClean="0">
                <a:latin typeface="ＭＳ 明朝" pitchFamily="17" charset="-128"/>
                <a:ea typeface="ＭＳ 明朝" pitchFamily="17" charset="-128"/>
              </a:rPr>
              <a:t>ベルを２回鳴らす）</a:t>
            </a:r>
          </a:p>
          <a:p>
            <a:r>
              <a:rPr lang="ja-JP" altLang="en-US" dirty="0" smtClean="0">
                <a:latin typeface="ＭＳ 明朝" pitchFamily="17" charset="-128"/>
                <a:ea typeface="ＭＳ 明朝" pitchFamily="17" charset="-128"/>
              </a:rPr>
              <a:t>　（終了時</a:t>
            </a:r>
            <a:r>
              <a:rPr lang="en-US" altLang="ja-JP" dirty="0" smtClean="0">
                <a:latin typeface="ＭＳ 明朝" pitchFamily="17" charset="-128"/>
                <a:ea typeface="ＭＳ 明朝" pitchFamily="17" charset="-128"/>
              </a:rPr>
              <a:t>…</a:t>
            </a:r>
            <a:r>
              <a:rPr lang="ja-JP" altLang="en-US" dirty="0" smtClean="0">
                <a:latin typeface="ＭＳ 明朝" pitchFamily="17" charset="-128"/>
                <a:ea typeface="ＭＳ 明朝" pitchFamily="17" charset="-128"/>
              </a:rPr>
              <a:t>ベルを３回鳴らす）</a:t>
            </a:r>
          </a:p>
          <a:p>
            <a:r>
              <a:rPr lang="ja-JP" altLang="en-US" dirty="0" smtClean="0">
                <a:latin typeface="ＭＳ 明朝" pitchFamily="17" charset="-128"/>
                <a:ea typeface="ＭＳ 明朝" pitchFamily="17" charset="-128"/>
              </a:rPr>
              <a:t>　おつかれさまでした。それでは，最初のグループ席（自分の元の位置へ）お戻りください。</a:t>
            </a:r>
          </a:p>
          <a:p>
            <a:r>
              <a:rPr lang="ja-JP" altLang="en-US" dirty="0" smtClean="0">
                <a:latin typeface="ＭＳ 明朝" pitchFamily="17" charset="-128"/>
                <a:ea typeface="ＭＳ 明朝" pitchFamily="17" charset="-128"/>
              </a:rPr>
              <a:t>　（席の移動）</a:t>
            </a:r>
            <a:endParaRPr lang="en-US" altLang="ja-JP" dirty="0" smtClean="0">
              <a:latin typeface="ＭＳ 明朝" pitchFamily="17" charset="-128"/>
              <a:ea typeface="ＭＳ 明朝" pitchFamily="17" charset="-128"/>
            </a:endParaRPr>
          </a:p>
          <a:p>
            <a:endParaRPr lang="en-US" altLang="ja-JP" dirty="0" smtClean="0">
              <a:latin typeface="ＭＳ 明朝" pitchFamily="17" charset="-128"/>
              <a:ea typeface="ＭＳ 明朝" pitchFamily="17"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a:xfrm>
            <a:off x="915988" y="742950"/>
            <a:ext cx="4965700" cy="3724275"/>
          </a:xfrm>
          <a:ln/>
        </p:spPr>
      </p:sp>
      <p:sp>
        <p:nvSpPr>
          <p:cNvPr id="22531" name="ノート プレースホルダー 2"/>
          <p:cNvSpPr>
            <a:spLocks noGrp="1"/>
          </p:cNvSpPr>
          <p:nvPr>
            <p:ph type="body" idx="1"/>
          </p:nvPr>
        </p:nvSpPr>
        <p:spPr>
          <a:xfrm>
            <a:off x="679450" y="4713288"/>
            <a:ext cx="5438775" cy="4470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4" tIns="46019" rIns="92034" bIns="46019"/>
          <a:lstStyle/>
          <a:p>
            <a:endParaRPr lang="ja-JP" altLang="en-US" smtClean="0"/>
          </a:p>
        </p:txBody>
      </p:sp>
      <p:sp>
        <p:nvSpPr>
          <p:cNvPr id="22532" name="スライド番号プレースホルダー 3"/>
          <p:cNvSpPr txBox="1">
            <a:spLocks noGrp="1"/>
          </p:cNvSpPr>
          <p:nvPr/>
        </p:nvSpPr>
        <p:spPr bwMode="auto">
          <a:xfrm>
            <a:off x="3848100" y="9426575"/>
            <a:ext cx="29495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4" tIns="46019" rIns="92034" bIns="46019" anchor="b"/>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BB66BA6F-4B6C-44BD-BBA6-FBB7F42AAC26}" type="slidenum">
              <a:rPr lang="ja-JP" altLang="en-US" sz="1100">
                <a:solidFill>
                  <a:srgbClr val="000000"/>
                </a:solidFill>
                <a:latin typeface="Calibri" pitchFamily="34" charset="0"/>
                <a:ea typeface="ＭＳ Ｐゴシック" charset="-128"/>
              </a:rPr>
              <a:pPr algn="r" eaLnBrk="1" hangingPunct="1">
                <a:spcBef>
                  <a:spcPct val="0"/>
                </a:spcBef>
              </a:pPr>
              <a:t>47</a:t>
            </a:fld>
            <a:endParaRPr lang="en-US" altLang="ja-JP" sz="1100">
              <a:solidFill>
                <a:srgbClr val="000000"/>
              </a:solidFill>
              <a:latin typeface="Calibri" pitchFamily="34" charset="0"/>
              <a:ea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a:ln/>
        </p:spPr>
      </p:sp>
      <p:sp>
        <p:nvSpPr>
          <p:cNvPr id="2765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ＭＳ 明朝" pitchFamily="17" charset="-128"/>
                <a:ea typeface="ＭＳ 明朝" pitchFamily="17" charset="-128"/>
              </a:rPr>
              <a:t>発表・相互評価を通して気付いたﾌﾟ</a:t>
            </a:r>
            <a:r>
              <a:rPr lang="ja-JP" altLang="en-US" dirty="0" smtClean="0">
                <a:solidFill>
                  <a:srgbClr val="FF0000"/>
                </a:solidFill>
                <a:latin typeface="ＭＳ 明朝" pitchFamily="17" charset="-128"/>
                <a:ea typeface="ＭＳ 明朝" pitchFamily="17" charset="-128"/>
              </a:rPr>
              <a:t>ログラムの改善点</a:t>
            </a:r>
            <a:r>
              <a:rPr lang="ja-JP" altLang="en-US" dirty="0" smtClean="0">
                <a:solidFill>
                  <a:schemeClr val="hlink"/>
                </a:solidFill>
                <a:latin typeface="ＭＳ 明朝" pitchFamily="17" charset="-128"/>
                <a:ea typeface="ＭＳ 明朝" pitchFamily="17" charset="-128"/>
              </a:rPr>
              <a:t>等について感想も含めて，グループで交流し合いましょう。</a:t>
            </a:r>
            <a:endParaRPr lang="ja-JP" altLang="en-US" dirty="0" smtClean="0">
              <a:solidFill>
                <a:srgbClr val="FF0000"/>
              </a:solidFill>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そして，気が付いた改善点をもとに，</a:t>
            </a:r>
            <a:r>
              <a:rPr lang="ja-JP" altLang="en-US" dirty="0" smtClean="0">
                <a:solidFill>
                  <a:schemeClr val="hlink"/>
                </a:solidFill>
                <a:latin typeface="ＭＳ 明朝" pitchFamily="17" charset="-128"/>
                <a:ea typeface="ＭＳ 明朝" pitchFamily="17" charset="-128"/>
              </a:rPr>
              <a:t>実際にシートＢを</a:t>
            </a:r>
            <a:r>
              <a:rPr lang="ja-JP" altLang="en-US" dirty="0" smtClean="0">
                <a:solidFill>
                  <a:srgbClr val="FF0000"/>
                </a:solidFill>
                <a:latin typeface="ＭＳ 明朝" pitchFamily="17" charset="-128"/>
                <a:ea typeface="ＭＳ 明朝" pitchFamily="17" charset="-128"/>
              </a:rPr>
              <a:t>リデザイン（改善）</a:t>
            </a:r>
            <a:r>
              <a:rPr lang="ja-JP" altLang="en-US" dirty="0" smtClean="0">
                <a:latin typeface="ＭＳ 明朝" pitchFamily="17" charset="-128"/>
                <a:ea typeface="ＭＳ 明朝" pitchFamily="17" charset="-128"/>
              </a:rPr>
              <a:t>してみてください。</a:t>
            </a:r>
          </a:p>
          <a:p>
            <a:r>
              <a:rPr lang="ja-JP" altLang="en-US" dirty="0" smtClean="0">
                <a:latin typeface="ＭＳ 明朝" pitchFamily="17" charset="-128"/>
                <a:ea typeface="ＭＳ 明朝" pitchFamily="17" charset="-128"/>
              </a:rPr>
              <a:t>学習プログラムの展開内容と，目的・目標が適合していないようであれば，展開内容を見直したり，逆に目的・目標自体を改めて見直してみることも大切です。</a:t>
            </a:r>
          </a:p>
          <a:p>
            <a:endParaRPr lang="ja-JP" altLang="en-US"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もし，書き直しをしていただくようであれば，こちらに新しい紙がありますので，御自由にお使いください。</a:t>
            </a:r>
          </a:p>
          <a:p>
            <a:r>
              <a:rPr lang="ja-JP" altLang="en-US" dirty="0" smtClean="0">
                <a:latin typeface="ＭＳ 明朝" pitchFamily="17" charset="-128"/>
                <a:ea typeface="ＭＳ 明朝" pitchFamily="17" charset="-128"/>
              </a:rPr>
              <a:t>今回の研修で作成していただいた学習プログラムの最終版は，研修の成果物として，第２回に全員にお配りします。また，その内容をそのまま当センターのＨＰに後ほど掲載させていただく予定としております。できましたら，見える字，分かりやすい内容で書いておいていただけましたら幸いです。</a:t>
            </a:r>
          </a:p>
          <a:p>
            <a:endParaRPr lang="ja-JP" altLang="en-US" dirty="0" smtClean="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演習の進んでいるグループは，お配りしております「学習プログラム開発のポイント」と見比べながら，最終的に内容をチェックしていただくこともよいかと思います。</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53C29992-A2A1-4843-894F-9B98E043B25B}" type="slidenum">
              <a:rPr lang="en-US" altLang="ja-JP" smtClean="0">
                <a:ea typeface="ＭＳ Ｐゴシック" charset="-128"/>
              </a:rPr>
              <a:pPr eaLnBrk="1" hangingPunct="1">
                <a:spcBef>
                  <a:spcPct val="0"/>
                </a:spcBef>
              </a:pPr>
              <a:t>49</a:t>
            </a:fld>
            <a:endParaRPr lang="en-US" altLang="ja-JP" smtClean="0">
              <a:ea typeface="ＭＳ Ｐゴシック" charset="-128"/>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mtClean="0"/>
              <a:t>それでは，今出されたアイディアも参考に，シートＢの作成を始めましょう。</a:t>
            </a:r>
            <a:endParaRPr lang="en-US" altLang="ja-JP" smtClean="0"/>
          </a:p>
          <a:p>
            <a:pPr eaLnBrk="1" hangingPunct="1"/>
            <a:endParaRPr lang="ja-JP" altLang="en-US" smtClean="0"/>
          </a:p>
          <a:p>
            <a:pPr eaLnBrk="1" hangingPunct="1"/>
            <a:endParaRPr lang="en-US"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6E447C17-4028-4DDC-8FF8-6A6F29655E68}" type="slidenum">
              <a:rPr lang="en-US" altLang="ja-JP" smtClean="0">
                <a:ea typeface="ＭＳ Ｐゴシック" charset="-128"/>
              </a:rPr>
              <a:pPr eaLnBrk="1" hangingPunct="1">
                <a:spcBef>
                  <a:spcPct val="0"/>
                </a:spcBef>
              </a:pPr>
              <a:t>5</a:t>
            </a:fld>
            <a:endParaRPr lang="en-US" altLang="ja-JP" smtClean="0">
              <a:ea typeface="ＭＳ Ｐゴシック" charset="-128"/>
            </a:endParaRPr>
          </a:p>
        </p:txBody>
      </p:sp>
      <p:sp>
        <p:nvSpPr>
          <p:cNvPr id="93187" name="Rectangle 2"/>
          <p:cNvSpPr>
            <a:spLocks noGrp="1" noRot="1" noChangeAspect="1" noChangeArrowheads="1" noTextEdit="1"/>
          </p:cNvSpPr>
          <p:nvPr>
            <p:ph type="sldImg"/>
          </p:nvPr>
        </p:nvSpPr>
        <p:spPr>
          <a:xfrm>
            <a:off x="920750" y="744538"/>
            <a:ext cx="4965700" cy="3724275"/>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ＭＳ Ｐ明朝" pitchFamily="18" charset="-128"/>
              </a:rPr>
              <a:t>これまで説明してきた生涯学習の活動に関する計画を「学習プログラム」と呼びます。</a:t>
            </a:r>
            <a:endParaRPr lang="en-US" altLang="ja-JP" dirty="0" smtClean="0">
              <a:latin typeface="ＭＳ Ｐ明朝" pitchFamily="18" charset="-128"/>
            </a:endParaRPr>
          </a:p>
          <a:p>
            <a:r>
              <a:rPr lang="ja-JP" altLang="en-US" dirty="0" smtClean="0">
                <a:latin typeface="ＭＳ Ｐ明朝" pitchFamily="18" charset="-128"/>
              </a:rPr>
              <a:t>この「学習プログラム」という用語は，大きく３つの計画の総称として用いられているので注意が必要です。</a:t>
            </a:r>
            <a:endParaRPr lang="en-US" altLang="ja-JP" dirty="0" smtClean="0">
              <a:latin typeface="ＭＳ Ｐ明朝" pitchFamily="18" charset="-128"/>
            </a:endParaRPr>
          </a:p>
          <a:p>
            <a:r>
              <a:rPr lang="ja-JP" altLang="en-US" dirty="0" smtClean="0">
                <a:latin typeface="ＭＳ Ｐ明朝" pitchFamily="18" charset="-128"/>
              </a:rPr>
              <a:t>では，一つ一つ見ていきましょう。</a:t>
            </a:r>
          </a:p>
          <a:p>
            <a:pPr eaLnBrk="1" hangingPunct="1"/>
            <a:endParaRPr lang="ja-JP" altLang="en-US" dirty="0" smtClean="0">
              <a:latin typeface="ＭＳ Ｐゴシック" charset="-128"/>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80C77F1B-1433-4AA7-A4DA-01F38BE7CA58}" type="slidenum">
              <a:rPr lang="en-US" altLang="ja-JP" smtClean="0">
                <a:ea typeface="ＭＳ Ｐゴシック" charset="-128"/>
              </a:rPr>
              <a:pPr eaLnBrk="1" hangingPunct="1">
                <a:spcBef>
                  <a:spcPct val="0"/>
                </a:spcBef>
              </a:pPr>
              <a:t>6</a:t>
            </a:fld>
            <a:endParaRPr lang="en-US" altLang="ja-JP" smtClean="0">
              <a:ea typeface="ＭＳ Ｐゴシック" charset="-128"/>
            </a:endParaRPr>
          </a:p>
        </p:txBody>
      </p:sp>
      <p:sp>
        <p:nvSpPr>
          <p:cNvPr id="94211" name="Rectangle 2"/>
          <p:cNvSpPr>
            <a:spLocks noGrp="1" noRot="1" noChangeAspect="1" noChangeArrowheads="1" noTextEdit="1"/>
          </p:cNvSpPr>
          <p:nvPr>
            <p:ph type="sldImg"/>
          </p:nvPr>
        </p:nvSpPr>
        <p:spPr>
          <a:xfrm>
            <a:off x="920750" y="744538"/>
            <a:ext cx="4965700" cy="3724275"/>
          </a:xfrm>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latin typeface="ＭＳ Ｐ明朝" pitchFamily="18" charset="-128"/>
              </a:rPr>
              <a:t>３つの中で広い範囲の計画にあたるのが，「年間事業計画」です。</a:t>
            </a:r>
            <a:endParaRPr lang="en-US" altLang="ja-JP" dirty="0" smtClean="0">
              <a:latin typeface="ＭＳ Ｐ明朝" pitchFamily="18" charset="-128"/>
            </a:endParaRPr>
          </a:p>
          <a:p>
            <a:pPr eaLnBrk="1" hangingPunct="1"/>
            <a:r>
              <a:rPr lang="ja-JP" altLang="en-US" dirty="0" smtClean="0">
                <a:latin typeface="ＭＳ Ｐ明朝" pitchFamily="18" charset="-128"/>
              </a:rPr>
              <a:t>これは施設別や対象別，あるいは事業ごとに，一年間におこなわれるすべての活動をまとめた</a:t>
            </a:r>
            <a:endParaRPr lang="en-US" altLang="ja-JP" dirty="0" smtClean="0">
              <a:latin typeface="ＭＳ Ｐ明朝" pitchFamily="18" charset="-128"/>
            </a:endParaRPr>
          </a:p>
          <a:p>
            <a:pPr eaLnBrk="1" hangingPunct="1"/>
            <a:r>
              <a:rPr lang="ja-JP" altLang="en-US" dirty="0" smtClean="0">
                <a:latin typeface="ＭＳ Ｐ明朝" pitchFamily="18" charset="-128"/>
              </a:rPr>
              <a:t>実施計画です。なかには１年間ではなく，３年，５年といった中期的な計画をたてている場合もあるでしょう。</a:t>
            </a:r>
            <a:endParaRPr lang="en-US" altLang="ja-JP" dirty="0" smtClean="0">
              <a:latin typeface="ＭＳ Ｐ明朝" pitchFamily="18" charset="-128"/>
            </a:endParaRPr>
          </a:p>
          <a:p>
            <a:pPr eaLnBrk="1" hangingPunct="1"/>
            <a:endParaRPr lang="en-US" altLang="ja-JP" dirty="0" smtClean="0">
              <a:latin typeface="ＭＳ Ｐ明朝" pitchFamily="18" charset="-128"/>
            </a:endParaRPr>
          </a:p>
          <a:p>
            <a:pPr eaLnBrk="1" hangingPunct="1"/>
            <a:r>
              <a:rPr lang="ja-JP" altLang="en-US" dirty="0" smtClean="0">
                <a:latin typeface="ＭＳ Ｐ明朝" pitchFamily="18" charset="-128"/>
              </a:rPr>
              <a:t>皆さんの市町にも</a:t>
            </a:r>
            <a:endParaRPr lang="en-US" altLang="ja-JP" dirty="0" smtClean="0">
              <a:latin typeface="ＭＳ Ｐ明朝" pitchFamily="18" charset="-128"/>
            </a:endParaRPr>
          </a:p>
          <a:p>
            <a:pPr eaLnBrk="1" hangingPunct="1"/>
            <a:r>
              <a:rPr lang="ja-JP" altLang="en-US" dirty="0" smtClean="0">
                <a:latin typeface="ＭＳ Ｐ明朝" pitchFamily="18" charset="-128"/>
              </a:rPr>
              <a:t>　家庭教育支援事業の年間計画を示した「家庭教育支援年間計画」や，</a:t>
            </a:r>
            <a:endParaRPr lang="en-US" altLang="ja-JP" dirty="0" smtClean="0">
              <a:latin typeface="ＭＳ Ｐ明朝" pitchFamily="18" charset="-128"/>
            </a:endParaRPr>
          </a:p>
          <a:p>
            <a:pPr eaLnBrk="1" hangingPunct="1"/>
            <a:r>
              <a:rPr lang="ja-JP" altLang="en-US" dirty="0" smtClean="0">
                <a:latin typeface="ＭＳ Ｐ明朝" pitchFamily="18" charset="-128"/>
              </a:rPr>
              <a:t>　まちづくり活動にかかわる人材の育成を示した「地域ボランティア育成計画」などがあるのではないでしょう。</a:t>
            </a:r>
            <a:endParaRPr lang="en-US" altLang="ja-JP" dirty="0" smtClean="0">
              <a:latin typeface="ＭＳ Ｐ明朝" pitchFamily="18" charset="-128"/>
            </a:endParaRPr>
          </a:p>
          <a:p>
            <a:pPr eaLnBrk="1" hangingPunct="1"/>
            <a:endParaRPr lang="en-US" altLang="ja-JP" dirty="0" smtClean="0">
              <a:latin typeface="ＭＳ Ｐ明朝" pitchFamily="18"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DAB42871-1C08-456F-A4AE-31293EB4838D}" type="slidenum">
              <a:rPr lang="en-US" altLang="ja-JP" smtClean="0">
                <a:ea typeface="ＭＳ Ｐゴシック" charset="-128"/>
              </a:rPr>
              <a:pPr eaLnBrk="1" hangingPunct="1">
                <a:spcBef>
                  <a:spcPct val="0"/>
                </a:spcBef>
              </a:pPr>
              <a:t>7</a:t>
            </a:fld>
            <a:endParaRPr lang="en-US" altLang="ja-JP" smtClean="0">
              <a:ea typeface="ＭＳ Ｐゴシック" charset="-128"/>
            </a:endParaRPr>
          </a:p>
        </p:txBody>
      </p:sp>
      <p:sp>
        <p:nvSpPr>
          <p:cNvPr id="95235" name="Rectangle 2"/>
          <p:cNvSpPr>
            <a:spLocks noGrp="1" noRot="1" noChangeAspect="1" noChangeArrowheads="1" noTextEdit="1"/>
          </p:cNvSpPr>
          <p:nvPr>
            <p:ph type="sldImg"/>
          </p:nvPr>
        </p:nvSpPr>
        <p:spPr>
          <a:xfrm>
            <a:off x="920750" y="744538"/>
            <a:ext cx="4965700" cy="3724275"/>
          </a:xfrm>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latin typeface="ＭＳ Ｐ明朝" pitchFamily="18" charset="-128"/>
              </a:rPr>
              <a:t>次に広い範囲を指す学習プログラムが，「個別事業計画」です。</a:t>
            </a:r>
            <a:endParaRPr lang="en-US" altLang="ja-JP" dirty="0" smtClean="0">
              <a:latin typeface="ＭＳ Ｐ明朝" pitchFamily="18" charset="-128"/>
            </a:endParaRPr>
          </a:p>
          <a:p>
            <a:pPr eaLnBrk="1" hangingPunct="1"/>
            <a:r>
              <a:rPr lang="ja-JP" altLang="en-US" dirty="0" smtClean="0">
                <a:latin typeface="ＭＳ Ｐ明朝" pitchFamily="18" charset="-128"/>
              </a:rPr>
              <a:t>これは，個々の事業ごとに作られる運営計画のことです。</a:t>
            </a:r>
            <a:endParaRPr lang="en-US" altLang="ja-JP" dirty="0" smtClean="0">
              <a:latin typeface="ＭＳ Ｐ明朝" pitchFamily="18" charset="-128"/>
            </a:endParaRPr>
          </a:p>
          <a:p>
            <a:pPr eaLnBrk="1" hangingPunct="1"/>
            <a:r>
              <a:rPr lang="ja-JP" altLang="en-US" dirty="0" smtClean="0">
                <a:latin typeface="ＭＳ Ｐ明朝" pitchFamily="18" charset="-128"/>
              </a:rPr>
              <a:t>これがいわゆる狭義の「学習プログラム」です。</a:t>
            </a:r>
          </a:p>
          <a:p>
            <a:pPr eaLnBrk="1" hangingPunct="1"/>
            <a:endParaRPr lang="en-US" altLang="ja-JP" dirty="0" smtClean="0">
              <a:latin typeface="ＭＳ Ｐ明朝" pitchFamily="18" charset="-128"/>
            </a:endParaRPr>
          </a:p>
          <a:p>
            <a:pPr eaLnBrk="1" hangingPunct="1"/>
            <a:r>
              <a:rPr lang="ja-JP" altLang="en-US" dirty="0" smtClean="0">
                <a:latin typeface="ＭＳ Ｐ明朝" pitchFamily="18" charset="-128"/>
              </a:rPr>
              <a:t>先ほどの事例でいえば，「家庭教育支援年間計画」の一つとして，</a:t>
            </a:r>
            <a:endParaRPr lang="en-US" altLang="ja-JP" dirty="0" smtClean="0">
              <a:latin typeface="ＭＳ Ｐ明朝" pitchFamily="18" charset="-128"/>
            </a:endParaRPr>
          </a:p>
          <a:p>
            <a:pPr eaLnBrk="1" hangingPunct="1"/>
            <a:r>
              <a:rPr lang="ja-JP" altLang="en-US" dirty="0" smtClean="0">
                <a:latin typeface="ＭＳ Ｐ明朝" pitchFamily="18" charset="-128"/>
              </a:rPr>
              <a:t>「親の力をまなびあうセミナー」という３回連続の講座事業や，</a:t>
            </a:r>
            <a:endParaRPr lang="en-US" altLang="ja-JP" dirty="0" smtClean="0">
              <a:latin typeface="ＭＳ Ｐ明朝" pitchFamily="18" charset="-128"/>
            </a:endParaRPr>
          </a:p>
          <a:p>
            <a:pPr eaLnBrk="1" hangingPunct="1"/>
            <a:r>
              <a:rPr lang="ja-JP" altLang="en-US" dirty="0" smtClean="0">
                <a:latin typeface="ＭＳ Ｐ明朝" pitchFamily="18" charset="-128"/>
              </a:rPr>
              <a:t>「親子</a:t>
            </a:r>
            <a:r>
              <a:rPr lang="ja-JP" altLang="en-US" dirty="0" err="1" smtClean="0">
                <a:latin typeface="ＭＳ Ｐ明朝" pitchFamily="18" charset="-128"/>
              </a:rPr>
              <a:t>ほっ</a:t>
            </a:r>
            <a:r>
              <a:rPr lang="ja-JP" altLang="en-US" dirty="0" smtClean="0">
                <a:latin typeface="ＭＳ Ｐ明朝" pitchFamily="18" charset="-128"/>
              </a:rPr>
              <a:t>こりキャンプ」という親子で１泊２日の野外活動事業などの</a:t>
            </a:r>
            <a:endParaRPr lang="en-US" altLang="ja-JP" dirty="0" smtClean="0">
              <a:latin typeface="ＭＳ Ｐ明朝" pitchFamily="18" charset="-128"/>
            </a:endParaRPr>
          </a:p>
          <a:p>
            <a:pPr eaLnBrk="1" hangingPunct="1"/>
            <a:r>
              <a:rPr lang="ja-JP" altLang="en-US" dirty="0" smtClean="0">
                <a:latin typeface="ＭＳ Ｐ明朝" pitchFamily="18" charset="-128"/>
              </a:rPr>
              <a:t>具体的な計画です。</a:t>
            </a:r>
          </a:p>
          <a:p>
            <a:pPr eaLnBrk="1" hangingPunct="1"/>
            <a:endParaRPr lang="ja-JP" altLang="en-US" dirty="0" smtClean="0">
              <a:latin typeface="ＭＳ Ｐゴシック" charset="-128"/>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A6C1C69D-8573-4CD3-972A-CDFFC5BC9169}" type="slidenum">
              <a:rPr lang="en-US" altLang="ja-JP" smtClean="0">
                <a:ea typeface="ＭＳ Ｐゴシック" charset="-128"/>
              </a:rPr>
              <a:pPr eaLnBrk="1" hangingPunct="1">
                <a:spcBef>
                  <a:spcPct val="0"/>
                </a:spcBef>
              </a:pPr>
              <a:t>8</a:t>
            </a:fld>
            <a:endParaRPr lang="en-US" altLang="ja-JP" smtClean="0">
              <a:ea typeface="ＭＳ Ｐゴシック" charset="-128"/>
            </a:endParaRPr>
          </a:p>
        </p:txBody>
      </p:sp>
      <p:sp>
        <p:nvSpPr>
          <p:cNvPr id="96259" name="Rectangle 2"/>
          <p:cNvSpPr>
            <a:spLocks noGrp="1" noRot="1" noChangeAspect="1" noChangeArrowheads="1" noTextEdit="1"/>
          </p:cNvSpPr>
          <p:nvPr>
            <p:ph type="sldImg"/>
          </p:nvPr>
        </p:nvSpPr>
        <p:spPr>
          <a:xfrm>
            <a:off x="920750" y="744538"/>
            <a:ext cx="4965700" cy="3724275"/>
          </a:xfrm>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latin typeface="ＭＳ Ｐ明朝" pitchFamily="18" charset="-128"/>
              </a:rPr>
              <a:t>最後が「各回の実施計画」です。</a:t>
            </a:r>
            <a:endParaRPr lang="en-US" altLang="ja-JP" dirty="0" smtClean="0">
              <a:latin typeface="ＭＳ Ｐ明朝" pitchFamily="18" charset="-128"/>
            </a:endParaRPr>
          </a:p>
          <a:p>
            <a:pPr eaLnBrk="1" hangingPunct="1"/>
            <a:r>
              <a:rPr lang="ja-JP" altLang="en-US" dirty="0" smtClean="0">
                <a:latin typeface="ＭＳ Ｐ明朝" pitchFamily="18" charset="-128"/>
              </a:rPr>
              <a:t>これは，毎回の詳細な活動の内容や順序，会場・用具といった</a:t>
            </a:r>
            <a:endParaRPr lang="en-US" altLang="ja-JP" dirty="0" smtClean="0">
              <a:latin typeface="ＭＳ Ｐ明朝" pitchFamily="18" charset="-128"/>
            </a:endParaRPr>
          </a:p>
          <a:p>
            <a:pPr eaLnBrk="1" hangingPunct="1"/>
            <a:r>
              <a:rPr lang="ja-JP" altLang="en-US" dirty="0" smtClean="0">
                <a:latin typeface="ＭＳ Ｐ明朝" pitchFamily="18" charset="-128"/>
              </a:rPr>
              <a:t>事業の展開と準備について細かく示された当日の運営計画にあたるものです。</a:t>
            </a:r>
          </a:p>
          <a:p>
            <a:pPr eaLnBrk="1" hangingPunct="1"/>
            <a:endParaRPr lang="en-US" altLang="ja-JP" dirty="0" smtClean="0">
              <a:latin typeface="ＭＳ Ｐ明朝" pitchFamily="18" charset="-128"/>
            </a:endParaRPr>
          </a:p>
          <a:p>
            <a:pPr eaLnBrk="1" hangingPunct="1"/>
            <a:r>
              <a:rPr lang="ja-JP" altLang="en-US" dirty="0" smtClean="0">
                <a:latin typeface="ＭＳ Ｐ明朝" pitchFamily="18" charset="-128"/>
              </a:rPr>
              <a:t>例えば，先ほどの例に挙げた３回連続の「親の力」を学びあうセミナーの，第一日目</a:t>
            </a:r>
            <a:endParaRPr lang="en-US" altLang="ja-JP" dirty="0" smtClean="0">
              <a:latin typeface="ＭＳ Ｐ明朝" pitchFamily="18" charset="-128"/>
            </a:endParaRPr>
          </a:p>
          <a:p>
            <a:pPr eaLnBrk="1" hangingPunct="1"/>
            <a:r>
              <a:rPr lang="ja-JP" altLang="en-US" dirty="0" smtClean="0">
                <a:latin typeface="ＭＳ Ｐ明朝" pitchFamily="18" charset="-128"/>
              </a:rPr>
              <a:t>「ママって大変だけど楽しいーママのしゃべり場体験</a:t>
            </a:r>
            <a:r>
              <a:rPr lang="ja-JP" altLang="en-US" dirty="0" err="1" smtClean="0">
                <a:latin typeface="ＭＳ Ｐ明朝" pitchFamily="18" charset="-128"/>
              </a:rPr>
              <a:t>ー</a:t>
            </a:r>
            <a:r>
              <a:rPr lang="ja-JP" altLang="en-US" dirty="0" smtClean="0">
                <a:latin typeface="ＭＳ Ｐ明朝" pitchFamily="18" charset="-128"/>
              </a:rPr>
              <a:t>」の当日の運営計画です。</a:t>
            </a:r>
          </a:p>
          <a:p>
            <a:pPr eaLnBrk="1" hangingPunct="1"/>
            <a:r>
              <a:rPr lang="ja-JP" altLang="en-US" dirty="0" smtClean="0">
                <a:latin typeface="ＭＳ Ｐ明朝" pitchFamily="18" charset="-128"/>
              </a:rPr>
              <a:t>ここに，当日の展開だけでなく，会場の見取り図や準備物などの他，運営上の留意点</a:t>
            </a:r>
            <a:endParaRPr lang="en-US" altLang="ja-JP" dirty="0" smtClean="0">
              <a:latin typeface="ＭＳ Ｐ明朝" pitchFamily="18" charset="-128"/>
            </a:endParaRPr>
          </a:p>
          <a:p>
            <a:pPr eaLnBrk="1" hangingPunct="1"/>
            <a:r>
              <a:rPr lang="ja-JP" altLang="en-US" dirty="0" smtClean="0">
                <a:latin typeface="ＭＳ Ｐ明朝" pitchFamily="18" charset="-128"/>
              </a:rPr>
              <a:t>なども書きいれていく作業を通じ，参加者を安心・安全に迎え入れる準備をしていきます。</a:t>
            </a:r>
          </a:p>
          <a:p>
            <a:pPr eaLnBrk="1" hangingPunct="1"/>
            <a:endParaRPr lang="ja-JP" altLang="en-US" dirty="0" smtClean="0">
              <a:latin typeface="ＭＳ Ｐゴシック" charset="-128"/>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B10C99C4-80B4-4890-AF97-07C5B70785D4}" type="slidenum">
              <a:rPr lang="en-US" altLang="ja-JP" smtClean="0">
                <a:ea typeface="ＭＳ Ｐゴシック" charset="-128"/>
              </a:rPr>
              <a:pPr eaLnBrk="1" hangingPunct="1">
                <a:spcBef>
                  <a:spcPct val="0"/>
                </a:spcBef>
              </a:pPr>
              <a:t>9</a:t>
            </a:fld>
            <a:endParaRPr lang="en-US" altLang="ja-JP" smtClean="0">
              <a:ea typeface="ＭＳ Ｐゴシック" charset="-128"/>
            </a:endParaRPr>
          </a:p>
        </p:txBody>
      </p:sp>
      <p:sp>
        <p:nvSpPr>
          <p:cNvPr id="91139" name="Rectangle 2"/>
          <p:cNvSpPr>
            <a:spLocks noGrp="1" noRot="1" noChangeAspect="1" noChangeArrowheads="1" noTextEdit="1"/>
          </p:cNvSpPr>
          <p:nvPr>
            <p:ph type="sldImg"/>
          </p:nvPr>
        </p:nvSpPr>
        <p:spPr>
          <a:xfrm>
            <a:off x="920750" y="744538"/>
            <a:ext cx="4965700" cy="3724275"/>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ＭＳ Ｐ明朝" pitchFamily="18" charset="-128"/>
              </a:rPr>
              <a:t>この研修で，皆さんに作成していただくのは，２つめの「個別事業計画」です。</a:t>
            </a:r>
            <a:endParaRPr lang="en-US" altLang="ja-JP" dirty="0" smtClean="0">
              <a:latin typeface="ＭＳ Ｐ明朝" pitchFamily="18" charset="-128"/>
            </a:endParaRPr>
          </a:p>
          <a:p>
            <a:r>
              <a:rPr lang="ja-JP" altLang="en-US" dirty="0" smtClean="0">
                <a:latin typeface="ＭＳ Ｐ明朝" pitchFamily="18" charset="-128"/>
              </a:rPr>
              <a:t>一連のプロセスの中でも，特に習得が難しい部分でもあります。</a:t>
            </a:r>
            <a:endParaRPr lang="en-US" altLang="ja-JP" dirty="0" smtClean="0">
              <a:latin typeface="ＭＳ Ｐ明朝" pitchFamily="18" charset="-128"/>
            </a:endParaRPr>
          </a:p>
          <a:p>
            <a:pPr eaLnBrk="1" hangingPunct="1"/>
            <a:endParaRPr lang="en-US" altLang="ja-JP" dirty="0" smtClean="0">
              <a:latin typeface="ＭＳ Ｐ明朝" pitchFamily="18" charset="-128"/>
            </a:endParaRPr>
          </a:p>
          <a:p>
            <a:pPr eaLnBrk="1" hangingPunct="1"/>
            <a:r>
              <a:rPr lang="ja-JP" altLang="en-US" dirty="0" smtClean="0">
                <a:latin typeface="ＭＳ Ｐ明朝" pitchFamily="18" charset="-128"/>
              </a:rPr>
              <a:t>なぜかというと，こちらに詳しい定義を出していますが，「個別事業計画」は，一言でいうと，学級，講座，行事，集会などの集合学習の機会において，</a:t>
            </a:r>
          </a:p>
          <a:p>
            <a:pPr eaLnBrk="1" hangingPunct="1"/>
            <a:r>
              <a:rPr lang="ja-JP" altLang="en-US" dirty="0" smtClean="0">
                <a:latin typeface="ＭＳ Ｐ明朝" pitchFamily="18" charset="-128"/>
              </a:rPr>
              <a:t>住民の学習を支援するための計画です。</a:t>
            </a:r>
          </a:p>
          <a:p>
            <a:pPr eaLnBrk="1" hangingPunct="1"/>
            <a:r>
              <a:rPr lang="ja-JP" altLang="en-US" dirty="0" smtClean="0">
                <a:latin typeface="ＭＳ Ｐ明朝" pitchFamily="18" charset="-128"/>
              </a:rPr>
              <a:t>年間事業計画を受けて作成され，これをもとに各回の実施計画が作成されていく，いわば行政と住民をつなぐ要（かなめ）の部分になるからです。</a:t>
            </a:r>
            <a:endParaRPr lang="en-US" altLang="ja-JP" dirty="0" smtClean="0">
              <a:latin typeface="ＭＳ Ｐ明朝" pitchFamily="1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A32A18F-D2A2-4684-9065-77A3F8351C01}" type="slidenum">
              <a:rPr lang="en-US" altLang="ja-JP"/>
              <a:pPr>
                <a:defRPr/>
              </a:pPr>
              <a:t>‹#›</a:t>
            </a:fld>
            <a:endParaRPr lang="en-US" altLang="ja-JP"/>
          </a:p>
        </p:txBody>
      </p:sp>
    </p:spTree>
    <p:extLst>
      <p:ext uri="{BB962C8B-B14F-4D97-AF65-F5344CB8AC3E}">
        <p14:creationId xmlns:p14="http://schemas.microsoft.com/office/powerpoint/2010/main" val="1847847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B959CFF-4CB4-42C6-A538-B1FD3AA622C6}" type="slidenum">
              <a:rPr lang="en-US" altLang="ja-JP"/>
              <a:pPr>
                <a:defRPr/>
              </a:pPr>
              <a:t>‹#›</a:t>
            </a:fld>
            <a:endParaRPr lang="en-US" altLang="ja-JP"/>
          </a:p>
        </p:txBody>
      </p:sp>
    </p:spTree>
    <p:extLst>
      <p:ext uri="{BB962C8B-B14F-4D97-AF65-F5344CB8AC3E}">
        <p14:creationId xmlns:p14="http://schemas.microsoft.com/office/powerpoint/2010/main" val="417133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1178115-076B-4CAE-8AA9-B8A1D89A3996}" type="slidenum">
              <a:rPr lang="en-US" altLang="ja-JP"/>
              <a:pPr>
                <a:defRPr/>
              </a:pPr>
              <a:t>‹#›</a:t>
            </a:fld>
            <a:endParaRPr lang="en-US" altLang="ja-JP"/>
          </a:p>
        </p:txBody>
      </p:sp>
    </p:spTree>
    <p:extLst>
      <p:ext uri="{BB962C8B-B14F-4D97-AF65-F5344CB8AC3E}">
        <p14:creationId xmlns:p14="http://schemas.microsoft.com/office/powerpoint/2010/main" val="1836185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C8592B1-F230-47B7-A514-621C23A84649}" type="slidenum">
              <a:rPr lang="en-US" altLang="ja-JP"/>
              <a:pPr>
                <a:defRPr/>
              </a:pPr>
              <a:t>‹#›</a:t>
            </a:fld>
            <a:endParaRPr lang="en-US" altLang="ja-JP"/>
          </a:p>
        </p:txBody>
      </p:sp>
    </p:spTree>
    <p:extLst>
      <p:ext uri="{BB962C8B-B14F-4D97-AF65-F5344CB8AC3E}">
        <p14:creationId xmlns:p14="http://schemas.microsoft.com/office/powerpoint/2010/main" val="4151374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E1DF739C-F99E-4971-92DB-527E658C90D0}" type="slidenum">
              <a:rPr lang="ja-JP" altLang="en-US"/>
              <a:pPr>
                <a:defRPr/>
              </a:pPr>
              <a:t>‹#›</a:t>
            </a:fld>
            <a:endParaRPr lang="ja-JP" altLang="en-US"/>
          </a:p>
        </p:txBody>
      </p:sp>
    </p:spTree>
    <p:extLst>
      <p:ext uri="{BB962C8B-B14F-4D97-AF65-F5344CB8AC3E}">
        <p14:creationId xmlns:p14="http://schemas.microsoft.com/office/powerpoint/2010/main" val="241302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6BE01319-DD77-487D-BEAC-CEA4C8C0E622}" type="slidenum">
              <a:rPr lang="ja-JP" altLang="en-US"/>
              <a:pPr>
                <a:defRPr/>
              </a:pPr>
              <a:t>‹#›</a:t>
            </a:fld>
            <a:endParaRPr lang="ja-JP" altLang="en-US"/>
          </a:p>
        </p:txBody>
      </p:sp>
    </p:spTree>
    <p:extLst>
      <p:ext uri="{BB962C8B-B14F-4D97-AF65-F5344CB8AC3E}">
        <p14:creationId xmlns:p14="http://schemas.microsoft.com/office/powerpoint/2010/main" val="3660790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5904848F-B972-451D-9733-15BEC5945143}" type="slidenum">
              <a:rPr lang="ja-JP" altLang="en-US"/>
              <a:pPr>
                <a:defRPr/>
              </a:pPr>
              <a:t>‹#›</a:t>
            </a:fld>
            <a:endParaRPr lang="ja-JP" altLang="en-US"/>
          </a:p>
        </p:txBody>
      </p:sp>
    </p:spTree>
    <p:extLst>
      <p:ext uri="{BB962C8B-B14F-4D97-AF65-F5344CB8AC3E}">
        <p14:creationId xmlns:p14="http://schemas.microsoft.com/office/powerpoint/2010/main" val="2312820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285341AB-E765-4E66-9A6C-9D76FB28A8DC}" type="slidenum">
              <a:rPr lang="ja-JP" altLang="en-US"/>
              <a:pPr>
                <a:defRPr/>
              </a:pPr>
              <a:t>‹#›</a:t>
            </a:fld>
            <a:endParaRPr lang="ja-JP" altLang="en-US"/>
          </a:p>
        </p:txBody>
      </p:sp>
    </p:spTree>
    <p:extLst>
      <p:ext uri="{BB962C8B-B14F-4D97-AF65-F5344CB8AC3E}">
        <p14:creationId xmlns:p14="http://schemas.microsoft.com/office/powerpoint/2010/main" val="1391917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1BFFB49C-5B24-4DD6-A392-405AB8D8E65B}" type="slidenum">
              <a:rPr lang="ja-JP" altLang="en-US"/>
              <a:pPr>
                <a:defRPr/>
              </a:pPr>
              <a:t>‹#›</a:t>
            </a:fld>
            <a:endParaRPr lang="ja-JP" altLang="en-US"/>
          </a:p>
        </p:txBody>
      </p:sp>
    </p:spTree>
    <p:extLst>
      <p:ext uri="{BB962C8B-B14F-4D97-AF65-F5344CB8AC3E}">
        <p14:creationId xmlns:p14="http://schemas.microsoft.com/office/powerpoint/2010/main" val="4146698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18DD2320-BD1B-49FB-B65A-404F0CD483F9}" type="slidenum">
              <a:rPr lang="ja-JP" altLang="en-US"/>
              <a:pPr>
                <a:defRPr/>
              </a:pPr>
              <a:t>‹#›</a:t>
            </a:fld>
            <a:endParaRPr lang="ja-JP" altLang="en-US"/>
          </a:p>
        </p:txBody>
      </p:sp>
    </p:spTree>
    <p:extLst>
      <p:ext uri="{BB962C8B-B14F-4D97-AF65-F5344CB8AC3E}">
        <p14:creationId xmlns:p14="http://schemas.microsoft.com/office/powerpoint/2010/main" val="3016641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14DC7CDB-2DCC-474B-B2F1-97922B4C0077}" type="slidenum">
              <a:rPr lang="ja-JP" altLang="en-US"/>
              <a:pPr>
                <a:defRPr/>
              </a:pPr>
              <a:t>‹#›</a:t>
            </a:fld>
            <a:endParaRPr lang="ja-JP" altLang="en-US"/>
          </a:p>
        </p:txBody>
      </p:sp>
    </p:spTree>
    <p:extLst>
      <p:ext uri="{BB962C8B-B14F-4D97-AF65-F5344CB8AC3E}">
        <p14:creationId xmlns:p14="http://schemas.microsoft.com/office/powerpoint/2010/main" val="353036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91D7DE3-D069-4D54-876C-08A309A67DB4}" type="slidenum">
              <a:rPr lang="en-US" altLang="ja-JP"/>
              <a:pPr>
                <a:defRPr/>
              </a:pPr>
              <a:t>‹#›</a:t>
            </a:fld>
            <a:endParaRPr lang="en-US" altLang="ja-JP"/>
          </a:p>
        </p:txBody>
      </p:sp>
    </p:spTree>
    <p:extLst>
      <p:ext uri="{BB962C8B-B14F-4D97-AF65-F5344CB8AC3E}">
        <p14:creationId xmlns:p14="http://schemas.microsoft.com/office/powerpoint/2010/main" val="508316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C6001CAC-1EFC-43EC-A47A-38542C6D4B57}" type="slidenum">
              <a:rPr lang="ja-JP" altLang="en-US"/>
              <a:pPr>
                <a:defRPr/>
              </a:pPr>
              <a:t>‹#›</a:t>
            </a:fld>
            <a:endParaRPr lang="ja-JP" altLang="en-US"/>
          </a:p>
        </p:txBody>
      </p:sp>
    </p:spTree>
    <p:extLst>
      <p:ext uri="{BB962C8B-B14F-4D97-AF65-F5344CB8AC3E}">
        <p14:creationId xmlns:p14="http://schemas.microsoft.com/office/powerpoint/2010/main" val="235181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7828C180-7C0A-4047-8C23-3B943225971E}" type="slidenum">
              <a:rPr lang="ja-JP" altLang="en-US"/>
              <a:pPr>
                <a:defRPr/>
              </a:pPr>
              <a:t>‹#›</a:t>
            </a:fld>
            <a:endParaRPr lang="ja-JP" altLang="en-US"/>
          </a:p>
        </p:txBody>
      </p:sp>
    </p:spTree>
    <p:extLst>
      <p:ext uri="{BB962C8B-B14F-4D97-AF65-F5344CB8AC3E}">
        <p14:creationId xmlns:p14="http://schemas.microsoft.com/office/powerpoint/2010/main" val="3931029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4838B1D6-CDA2-4A66-B86D-A964AB806D4A}" type="slidenum">
              <a:rPr lang="ja-JP" altLang="en-US"/>
              <a:pPr>
                <a:defRPr/>
              </a:pPr>
              <a:t>‹#›</a:t>
            </a:fld>
            <a:endParaRPr lang="ja-JP" altLang="en-US"/>
          </a:p>
        </p:txBody>
      </p:sp>
    </p:spTree>
    <p:extLst>
      <p:ext uri="{BB962C8B-B14F-4D97-AF65-F5344CB8AC3E}">
        <p14:creationId xmlns:p14="http://schemas.microsoft.com/office/powerpoint/2010/main" val="39307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BCB5B3AC-BE83-452A-B3FE-FC7415DAFBA3}" type="slidenum">
              <a:rPr lang="ja-JP" altLang="en-US"/>
              <a:pPr>
                <a:defRPr/>
              </a:pPr>
              <a:t>‹#›</a:t>
            </a:fld>
            <a:endParaRPr lang="ja-JP" altLang="en-US"/>
          </a:p>
        </p:txBody>
      </p:sp>
    </p:spTree>
    <p:extLst>
      <p:ext uri="{BB962C8B-B14F-4D97-AF65-F5344CB8AC3E}">
        <p14:creationId xmlns:p14="http://schemas.microsoft.com/office/powerpoint/2010/main" val="3504433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871E8064-173E-40E4-8EAE-F3EA7534B463}" type="slidenum">
              <a:rPr lang="ja-JP" altLang="en-US"/>
              <a:pPr>
                <a:defRPr/>
              </a:pPr>
              <a:t>‹#›</a:t>
            </a:fld>
            <a:endParaRPr lang="ja-JP" altLang="en-US"/>
          </a:p>
        </p:txBody>
      </p:sp>
    </p:spTree>
    <p:extLst>
      <p:ext uri="{BB962C8B-B14F-4D97-AF65-F5344CB8AC3E}">
        <p14:creationId xmlns:p14="http://schemas.microsoft.com/office/powerpoint/2010/main" val="1565633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05BB35E1-8B70-4C55-BDC0-7D366E84BE5D}" type="slidenum">
              <a:rPr lang="ja-JP" altLang="en-US"/>
              <a:pPr>
                <a:defRPr/>
              </a:pPr>
              <a:t>‹#›</a:t>
            </a:fld>
            <a:endParaRPr lang="ja-JP" altLang="en-US"/>
          </a:p>
        </p:txBody>
      </p:sp>
    </p:spTree>
    <p:extLst>
      <p:ext uri="{BB962C8B-B14F-4D97-AF65-F5344CB8AC3E}">
        <p14:creationId xmlns:p14="http://schemas.microsoft.com/office/powerpoint/2010/main" val="1274416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D55FEB4F-AA4B-429B-A6E0-B1E452A10ABB}" type="slidenum">
              <a:rPr lang="ja-JP" altLang="en-US"/>
              <a:pPr>
                <a:defRPr/>
              </a:pPr>
              <a:t>‹#›</a:t>
            </a:fld>
            <a:endParaRPr lang="ja-JP" altLang="en-US"/>
          </a:p>
        </p:txBody>
      </p:sp>
    </p:spTree>
    <p:extLst>
      <p:ext uri="{BB962C8B-B14F-4D97-AF65-F5344CB8AC3E}">
        <p14:creationId xmlns:p14="http://schemas.microsoft.com/office/powerpoint/2010/main" val="1663536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5972321C-968B-42E5-9630-F1BF33050F5B}" type="slidenum">
              <a:rPr lang="ja-JP" altLang="en-US"/>
              <a:pPr>
                <a:defRPr/>
              </a:pPr>
              <a:t>‹#›</a:t>
            </a:fld>
            <a:endParaRPr lang="ja-JP" altLang="en-US"/>
          </a:p>
        </p:txBody>
      </p:sp>
    </p:spTree>
    <p:extLst>
      <p:ext uri="{BB962C8B-B14F-4D97-AF65-F5344CB8AC3E}">
        <p14:creationId xmlns:p14="http://schemas.microsoft.com/office/powerpoint/2010/main" val="2991269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7F637865-4373-44D9-A324-44F307C26635}" type="slidenum">
              <a:rPr lang="ja-JP" altLang="en-US"/>
              <a:pPr>
                <a:defRPr/>
              </a:pPr>
              <a:t>‹#›</a:t>
            </a:fld>
            <a:endParaRPr lang="ja-JP" altLang="en-US"/>
          </a:p>
        </p:txBody>
      </p:sp>
    </p:spTree>
    <p:extLst>
      <p:ext uri="{BB962C8B-B14F-4D97-AF65-F5344CB8AC3E}">
        <p14:creationId xmlns:p14="http://schemas.microsoft.com/office/powerpoint/2010/main" val="3101499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94B153E7-6A76-4D17-83C1-FAA6A238BD0F}" type="slidenum">
              <a:rPr lang="ja-JP" altLang="en-US"/>
              <a:pPr>
                <a:defRPr/>
              </a:pPr>
              <a:t>‹#›</a:t>
            </a:fld>
            <a:endParaRPr lang="ja-JP" altLang="en-US"/>
          </a:p>
        </p:txBody>
      </p:sp>
    </p:spTree>
    <p:extLst>
      <p:ext uri="{BB962C8B-B14F-4D97-AF65-F5344CB8AC3E}">
        <p14:creationId xmlns:p14="http://schemas.microsoft.com/office/powerpoint/2010/main" val="157634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7589531-26A3-4002-9F5A-F878CD7B68D9}" type="slidenum">
              <a:rPr lang="en-US" altLang="ja-JP"/>
              <a:pPr>
                <a:defRPr/>
              </a:pPr>
              <a:t>‹#›</a:t>
            </a:fld>
            <a:endParaRPr lang="en-US" altLang="ja-JP"/>
          </a:p>
        </p:txBody>
      </p:sp>
    </p:spTree>
    <p:extLst>
      <p:ext uri="{BB962C8B-B14F-4D97-AF65-F5344CB8AC3E}">
        <p14:creationId xmlns:p14="http://schemas.microsoft.com/office/powerpoint/2010/main" val="27219352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F3F44BD4-70F6-4B04-841B-423718790882}" type="slidenum">
              <a:rPr lang="ja-JP" altLang="en-US"/>
              <a:pPr>
                <a:defRPr/>
              </a:pPr>
              <a:t>‹#›</a:t>
            </a:fld>
            <a:endParaRPr lang="ja-JP" altLang="en-US"/>
          </a:p>
        </p:txBody>
      </p:sp>
    </p:spTree>
    <p:extLst>
      <p:ext uri="{BB962C8B-B14F-4D97-AF65-F5344CB8AC3E}">
        <p14:creationId xmlns:p14="http://schemas.microsoft.com/office/powerpoint/2010/main" val="321586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D0C6AC9C-DFD5-4E3E-84FF-30EEDA0B5FE6}" type="slidenum">
              <a:rPr lang="ja-JP" altLang="en-US"/>
              <a:pPr>
                <a:defRPr/>
              </a:pPr>
              <a:t>‹#›</a:t>
            </a:fld>
            <a:endParaRPr lang="ja-JP" altLang="en-US"/>
          </a:p>
        </p:txBody>
      </p:sp>
    </p:spTree>
    <p:extLst>
      <p:ext uri="{BB962C8B-B14F-4D97-AF65-F5344CB8AC3E}">
        <p14:creationId xmlns:p14="http://schemas.microsoft.com/office/powerpoint/2010/main" val="3293482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EC6AA730-8ADE-4650-9BAC-7C44165FF84E}" type="slidenum">
              <a:rPr lang="ja-JP" altLang="en-US"/>
              <a:pPr>
                <a:defRPr/>
              </a:pPr>
              <a:t>‹#›</a:t>
            </a:fld>
            <a:endParaRPr lang="ja-JP" altLang="en-US"/>
          </a:p>
        </p:txBody>
      </p:sp>
    </p:spTree>
    <p:extLst>
      <p:ext uri="{BB962C8B-B14F-4D97-AF65-F5344CB8AC3E}">
        <p14:creationId xmlns:p14="http://schemas.microsoft.com/office/powerpoint/2010/main" val="1678152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2ED09A9B-E637-4E84-87E5-B4F6DBD80BD9}" type="slidenum">
              <a:rPr lang="ja-JP" altLang="en-US"/>
              <a:pPr>
                <a:defRPr/>
              </a:pPr>
              <a:t>‹#›</a:t>
            </a:fld>
            <a:endParaRPr lang="ja-JP" altLang="en-US"/>
          </a:p>
        </p:txBody>
      </p:sp>
    </p:spTree>
    <p:extLst>
      <p:ext uri="{BB962C8B-B14F-4D97-AF65-F5344CB8AC3E}">
        <p14:creationId xmlns:p14="http://schemas.microsoft.com/office/powerpoint/2010/main" val="366815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4409BA16-91C4-45A3-B3E3-DB453CA01EDE}" type="slidenum">
              <a:rPr lang="ja-JP" altLang="en-US"/>
              <a:pPr>
                <a:defRPr/>
              </a:pPr>
              <a:t>‹#›</a:t>
            </a:fld>
            <a:endParaRPr lang="ja-JP" altLang="en-US"/>
          </a:p>
        </p:txBody>
      </p:sp>
    </p:spTree>
    <p:extLst>
      <p:ext uri="{BB962C8B-B14F-4D97-AF65-F5344CB8AC3E}">
        <p14:creationId xmlns:p14="http://schemas.microsoft.com/office/powerpoint/2010/main" val="40962913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58DB378D-DDCF-42D7-B9AE-306975E2B6FC}" type="slidenum">
              <a:rPr lang="ja-JP" altLang="en-US"/>
              <a:pPr>
                <a:defRPr/>
              </a:pPr>
              <a:t>‹#›</a:t>
            </a:fld>
            <a:endParaRPr lang="ja-JP" altLang="en-US"/>
          </a:p>
        </p:txBody>
      </p:sp>
    </p:spTree>
    <p:extLst>
      <p:ext uri="{BB962C8B-B14F-4D97-AF65-F5344CB8AC3E}">
        <p14:creationId xmlns:p14="http://schemas.microsoft.com/office/powerpoint/2010/main" val="20170222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DEA92A85-B39A-48B7-9E9F-8BA9A1D4D559}" type="slidenum">
              <a:rPr lang="ja-JP" altLang="en-US"/>
              <a:pPr>
                <a:defRPr/>
              </a:pPr>
              <a:t>‹#›</a:t>
            </a:fld>
            <a:endParaRPr lang="ja-JP" altLang="en-US"/>
          </a:p>
        </p:txBody>
      </p:sp>
    </p:spTree>
    <p:extLst>
      <p:ext uri="{BB962C8B-B14F-4D97-AF65-F5344CB8AC3E}">
        <p14:creationId xmlns:p14="http://schemas.microsoft.com/office/powerpoint/2010/main" val="1910422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EE11AE23-9C38-4EE6-B64F-49F237CD75A1}" type="slidenum">
              <a:rPr lang="ja-JP" altLang="en-US"/>
              <a:pPr>
                <a:defRPr/>
              </a:pPr>
              <a:t>‹#›</a:t>
            </a:fld>
            <a:endParaRPr lang="ja-JP" altLang="en-US"/>
          </a:p>
        </p:txBody>
      </p:sp>
    </p:spTree>
    <p:extLst>
      <p:ext uri="{BB962C8B-B14F-4D97-AF65-F5344CB8AC3E}">
        <p14:creationId xmlns:p14="http://schemas.microsoft.com/office/powerpoint/2010/main" val="22889244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44EAF5CE-AFF1-4918-A74D-AEAB2E4064EA}" type="slidenum">
              <a:rPr lang="ja-JP" altLang="en-US"/>
              <a:pPr>
                <a:defRPr/>
              </a:pPr>
              <a:t>‹#›</a:t>
            </a:fld>
            <a:endParaRPr lang="ja-JP" altLang="en-US"/>
          </a:p>
        </p:txBody>
      </p:sp>
    </p:spTree>
    <p:extLst>
      <p:ext uri="{BB962C8B-B14F-4D97-AF65-F5344CB8AC3E}">
        <p14:creationId xmlns:p14="http://schemas.microsoft.com/office/powerpoint/2010/main" val="41290378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03562EDA-42AC-485A-963A-031E59C89CF1}" type="slidenum">
              <a:rPr lang="ja-JP" altLang="en-US"/>
              <a:pPr>
                <a:defRPr/>
              </a:pPr>
              <a:t>‹#›</a:t>
            </a:fld>
            <a:endParaRPr lang="ja-JP" altLang="en-US"/>
          </a:p>
        </p:txBody>
      </p:sp>
    </p:spTree>
    <p:extLst>
      <p:ext uri="{BB962C8B-B14F-4D97-AF65-F5344CB8AC3E}">
        <p14:creationId xmlns:p14="http://schemas.microsoft.com/office/powerpoint/2010/main" val="110238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3160158-D3C1-4BE3-8E19-EE4F764FCD74}" type="slidenum">
              <a:rPr lang="en-US" altLang="ja-JP"/>
              <a:pPr>
                <a:defRPr/>
              </a:pPr>
              <a:t>‹#›</a:t>
            </a:fld>
            <a:endParaRPr lang="en-US" altLang="ja-JP"/>
          </a:p>
        </p:txBody>
      </p:sp>
    </p:spTree>
    <p:extLst>
      <p:ext uri="{BB962C8B-B14F-4D97-AF65-F5344CB8AC3E}">
        <p14:creationId xmlns:p14="http://schemas.microsoft.com/office/powerpoint/2010/main" val="18468299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B6436544-830C-43ED-87BE-F5F7886663A1}" type="slidenum">
              <a:rPr lang="ja-JP" altLang="en-US"/>
              <a:pPr>
                <a:defRPr/>
              </a:pPr>
              <a:t>‹#›</a:t>
            </a:fld>
            <a:endParaRPr lang="ja-JP" altLang="en-US"/>
          </a:p>
        </p:txBody>
      </p:sp>
    </p:spTree>
    <p:extLst>
      <p:ext uri="{BB962C8B-B14F-4D97-AF65-F5344CB8AC3E}">
        <p14:creationId xmlns:p14="http://schemas.microsoft.com/office/powerpoint/2010/main" val="27538545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90509F97-0327-4ED3-B1BD-509EDC07BD88}" type="slidenum">
              <a:rPr lang="ja-JP" altLang="en-US"/>
              <a:pPr>
                <a:defRPr/>
              </a:pPr>
              <a:t>‹#›</a:t>
            </a:fld>
            <a:endParaRPr lang="ja-JP" altLang="en-US"/>
          </a:p>
        </p:txBody>
      </p:sp>
    </p:spTree>
    <p:extLst>
      <p:ext uri="{BB962C8B-B14F-4D97-AF65-F5344CB8AC3E}">
        <p14:creationId xmlns:p14="http://schemas.microsoft.com/office/powerpoint/2010/main" val="5367703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F28CAD9C-096B-4CB8-A323-AA98871F99D9}" type="slidenum">
              <a:rPr lang="ja-JP" altLang="en-US"/>
              <a:pPr>
                <a:defRPr/>
              </a:pPr>
              <a:t>‹#›</a:t>
            </a:fld>
            <a:endParaRPr lang="ja-JP" altLang="en-US"/>
          </a:p>
        </p:txBody>
      </p:sp>
    </p:spTree>
    <p:extLst>
      <p:ext uri="{BB962C8B-B14F-4D97-AF65-F5344CB8AC3E}">
        <p14:creationId xmlns:p14="http://schemas.microsoft.com/office/powerpoint/2010/main" val="2813915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0DB2D720-19A9-42DB-851A-9F591180AF2A}" type="slidenum">
              <a:rPr lang="ja-JP" altLang="en-US"/>
              <a:pPr>
                <a:defRPr/>
              </a:pPr>
              <a:t>‹#›</a:t>
            </a:fld>
            <a:endParaRPr lang="ja-JP" altLang="en-US"/>
          </a:p>
        </p:txBody>
      </p:sp>
    </p:spTree>
    <p:extLst>
      <p:ext uri="{BB962C8B-B14F-4D97-AF65-F5344CB8AC3E}">
        <p14:creationId xmlns:p14="http://schemas.microsoft.com/office/powerpoint/2010/main" val="31596688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AB3613E9-4A5E-4DAB-A4B2-15ADCB0B6825}" type="slidenum">
              <a:rPr lang="ja-JP" altLang="en-US"/>
              <a:pPr>
                <a:defRPr/>
              </a:pPr>
              <a:t>‹#›</a:t>
            </a:fld>
            <a:endParaRPr lang="ja-JP" altLang="en-US"/>
          </a:p>
        </p:txBody>
      </p:sp>
    </p:spTree>
    <p:extLst>
      <p:ext uri="{BB962C8B-B14F-4D97-AF65-F5344CB8AC3E}">
        <p14:creationId xmlns:p14="http://schemas.microsoft.com/office/powerpoint/2010/main" val="34756294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641B3ACF-39A0-4B8D-B93A-C54EFED30931}" type="slidenum">
              <a:rPr lang="ja-JP" altLang="en-US"/>
              <a:pPr>
                <a:defRPr/>
              </a:pPr>
              <a:t>‹#›</a:t>
            </a:fld>
            <a:endParaRPr lang="ja-JP" altLang="en-US"/>
          </a:p>
        </p:txBody>
      </p:sp>
    </p:spTree>
    <p:extLst>
      <p:ext uri="{BB962C8B-B14F-4D97-AF65-F5344CB8AC3E}">
        <p14:creationId xmlns:p14="http://schemas.microsoft.com/office/powerpoint/2010/main" val="2198927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E704B62-87FC-4D17-8D72-8C163CCE2E7D}" type="slidenum">
              <a:rPr lang="en-US" altLang="ja-JP"/>
              <a:pPr>
                <a:defRPr/>
              </a:pPr>
              <a:t>‹#›</a:t>
            </a:fld>
            <a:endParaRPr lang="en-US" altLang="ja-JP"/>
          </a:p>
        </p:txBody>
      </p:sp>
    </p:spTree>
    <p:extLst>
      <p:ext uri="{BB962C8B-B14F-4D97-AF65-F5344CB8AC3E}">
        <p14:creationId xmlns:p14="http://schemas.microsoft.com/office/powerpoint/2010/main" val="2738181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B77695F-4E13-4EBF-A1A7-52081D1F552C}" type="slidenum">
              <a:rPr lang="en-US" altLang="ja-JP"/>
              <a:pPr>
                <a:defRPr/>
              </a:pPr>
              <a:t>‹#›</a:t>
            </a:fld>
            <a:endParaRPr lang="en-US" altLang="ja-JP"/>
          </a:p>
        </p:txBody>
      </p:sp>
    </p:spTree>
    <p:extLst>
      <p:ext uri="{BB962C8B-B14F-4D97-AF65-F5344CB8AC3E}">
        <p14:creationId xmlns:p14="http://schemas.microsoft.com/office/powerpoint/2010/main" val="3433580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EF28250-F814-460F-B0C5-79FD5AAF0429}" type="slidenum">
              <a:rPr lang="en-US" altLang="ja-JP"/>
              <a:pPr>
                <a:defRPr/>
              </a:pPr>
              <a:t>‹#›</a:t>
            </a:fld>
            <a:endParaRPr lang="en-US" altLang="ja-JP"/>
          </a:p>
        </p:txBody>
      </p:sp>
    </p:spTree>
    <p:extLst>
      <p:ext uri="{BB962C8B-B14F-4D97-AF65-F5344CB8AC3E}">
        <p14:creationId xmlns:p14="http://schemas.microsoft.com/office/powerpoint/2010/main" val="3688508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303275E-4FC4-4D0F-8292-FBA744E171B3}" type="slidenum">
              <a:rPr lang="en-US" altLang="ja-JP"/>
              <a:pPr>
                <a:defRPr/>
              </a:pPr>
              <a:t>‹#›</a:t>
            </a:fld>
            <a:endParaRPr lang="en-US" altLang="ja-JP"/>
          </a:p>
        </p:txBody>
      </p:sp>
    </p:spTree>
    <p:extLst>
      <p:ext uri="{BB962C8B-B14F-4D97-AF65-F5344CB8AC3E}">
        <p14:creationId xmlns:p14="http://schemas.microsoft.com/office/powerpoint/2010/main" val="1682628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FB42DFD-3639-4BB5-8A00-89181AD570A7}" type="slidenum">
              <a:rPr lang="en-US" altLang="ja-JP"/>
              <a:pPr>
                <a:defRPr/>
              </a:pPr>
              <a:t>‹#›</a:t>
            </a:fld>
            <a:endParaRPr lang="en-US" altLang="ja-JP"/>
          </a:p>
        </p:txBody>
      </p:sp>
    </p:spTree>
    <p:extLst>
      <p:ext uri="{BB962C8B-B14F-4D97-AF65-F5344CB8AC3E}">
        <p14:creationId xmlns:p14="http://schemas.microsoft.com/office/powerpoint/2010/main" val="167985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150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endParaRPr lang="en-US" altLang="ja-JP"/>
          </a:p>
        </p:txBody>
      </p:sp>
      <p:sp>
        <p:nvSpPr>
          <p:cNvPr id="2150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p>
        </p:txBody>
      </p:sp>
      <p:sp>
        <p:nvSpPr>
          <p:cNvPr id="2150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5C332B53-9220-4160-9C32-F3CFF696831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5073" r:id="rId1"/>
    <p:sldLayoutId id="2147485074" r:id="rId2"/>
    <p:sldLayoutId id="2147485075" r:id="rId3"/>
    <p:sldLayoutId id="2147485076" r:id="rId4"/>
    <p:sldLayoutId id="2147485077" r:id="rId5"/>
    <p:sldLayoutId id="2147485078" r:id="rId6"/>
    <p:sldLayoutId id="2147485079" r:id="rId7"/>
    <p:sldLayoutId id="2147485080" r:id="rId8"/>
    <p:sldLayoutId id="2147485081" r:id="rId9"/>
    <p:sldLayoutId id="2147485082" r:id="rId10"/>
    <p:sldLayoutId id="2147485083" r:id="rId11"/>
    <p:sldLayoutId id="2147485084"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2051"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ＭＳ Ｐゴシック"/>
              </a:defRPr>
            </a:lvl1pPr>
          </a:lstStyle>
          <a:p>
            <a:pPr>
              <a:defRPr/>
            </a:pPr>
            <a:fld id="{6A9F8718-9ACD-4278-8844-06781CB51B1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5085" r:id="rId1"/>
    <p:sldLayoutId id="2147485086" r:id="rId2"/>
    <p:sldLayoutId id="2147485087" r:id="rId3"/>
    <p:sldLayoutId id="2147485088" r:id="rId4"/>
    <p:sldLayoutId id="2147485089" r:id="rId5"/>
    <p:sldLayoutId id="2147485090" r:id="rId6"/>
    <p:sldLayoutId id="2147485091" r:id="rId7"/>
    <p:sldLayoutId id="2147485092" r:id="rId8"/>
    <p:sldLayoutId id="2147485093" r:id="rId9"/>
    <p:sldLayoutId id="2147485094" r:id="rId10"/>
    <p:sldLayoutId id="2147485095"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3075"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ＭＳ Ｐゴシック"/>
              </a:defRPr>
            </a:lvl1pPr>
          </a:lstStyle>
          <a:p>
            <a:pPr>
              <a:defRPr/>
            </a:pPr>
            <a:fld id="{CB9878B8-1709-4BEB-87C9-E161DF2E790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5096" r:id="rId1"/>
    <p:sldLayoutId id="2147485097" r:id="rId2"/>
    <p:sldLayoutId id="2147485098" r:id="rId3"/>
    <p:sldLayoutId id="2147485099" r:id="rId4"/>
    <p:sldLayoutId id="2147485100" r:id="rId5"/>
    <p:sldLayoutId id="2147485101" r:id="rId6"/>
    <p:sldLayoutId id="2147485102" r:id="rId7"/>
    <p:sldLayoutId id="2147485103" r:id="rId8"/>
    <p:sldLayoutId id="2147485104" r:id="rId9"/>
    <p:sldLayoutId id="2147485105" r:id="rId10"/>
    <p:sldLayoutId id="2147485106"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409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ＭＳ Ｐゴシック"/>
              </a:defRPr>
            </a:lvl1pPr>
          </a:lstStyle>
          <a:p>
            <a:pPr>
              <a:defRPr/>
            </a:pPr>
            <a:fld id="{C200065B-5851-4094-9F9D-A182A9E37A7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5107" r:id="rId1"/>
    <p:sldLayoutId id="2147485108" r:id="rId2"/>
    <p:sldLayoutId id="2147485109" r:id="rId3"/>
    <p:sldLayoutId id="2147485110" r:id="rId4"/>
    <p:sldLayoutId id="2147485111" r:id="rId5"/>
    <p:sldLayoutId id="2147485112" r:id="rId6"/>
    <p:sldLayoutId id="2147485113" r:id="rId7"/>
    <p:sldLayoutId id="2147485114" r:id="rId8"/>
    <p:sldLayoutId id="2147485115" r:id="rId9"/>
    <p:sldLayoutId id="2147485116" r:id="rId10"/>
    <p:sldLayoutId id="2147485117"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rd.yahoo.co.jp/o/image/_ylt=A2RimWGUnhVXNAEApTyU3uV7/SIG=13rrjm49t/EXP=1461121044/**http:/3.bp.blogspot.com/-V7cCnffuxU4/VA7mMxWvgQI/AAAAAAAAmMU/P44jXqj67Fs/s800/benkyoukai_kunrenkou.pn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png"/><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9"/>
          <p:cNvSpPr>
            <a:spLocks noChangeAspect="1" noChangeArrowheads="1"/>
          </p:cNvSpPr>
          <p:nvPr/>
        </p:nvSpPr>
        <p:spPr bwMode="auto">
          <a:xfrm>
            <a:off x="273050" y="1903413"/>
            <a:ext cx="1995488" cy="1954212"/>
          </a:xfrm>
          <a:prstGeom prst="flowChartConnector">
            <a:avLst/>
          </a:prstGeom>
          <a:solidFill>
            <a:srgbClr val="FF9933">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ja-JP" sz="1800" dirty="0"/>
          </a:p>
        </p:txBody>
      </p:sp>
      <p:sp>
        <p:nvSpPr>
          <p:cNvPr id="38915" name="AutoShape 8"/>
          <p:cNvSpPr>
            <a:spLocks noChangeArrowheads="1"/>
          </p:cNvSpPr>
          <p:nvPr/>
        </p:nvSpPr>
        <p:spPr bwMode="auto">
          <a:xfrm>
            <a:off x="539750" y="3284538"/>
            <a:ext cx="8401050" cy="142875"/>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ja-JP" sz="1800" dirty="0"/>
          </a:p>
        </p:txBody>
      </p:sp>
      <p:sp>
        <p:nvSpPr>
          <p:cNvPr id="38916" name="Rectangle 10"/>
          <p:cNvSpPr>
            <a:spLocks noChangeArrowheads="1"/>
          </p:cNvSpPr>
          <p:nvPr/>
        </p:nvSpPr>
        <p:spPr bwMode="auto">
          <a:xfrm>
            <a:off x="971550" y="2565400"/>
            <a:ext cx="756089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indent="0">
              <a:buFontTx/>
              <a:buNone/>
            </a:pPr>
            <a:r>
              <a:rPr lang="ja-JP" altLang="en-US" b="1" dirty="0" smtClean="0">
                <a:latin typeface="ＭＳ Ｐゴシック" charset="-128"/>
              </a:rPr>
              <a:t>講義</a:t>
            </a:r>
            <a:r>
              <a:rPr lang="ja-JP" altLang="en-US" b="1" dirty="0" smtClean="0"/>
              <a:t>「</a:t>
            </a:r>
            <a:r>
              <a:rPr lang="ja-JP" altLang="en-US" b="1" dirty="0"/>
              <a:t>学習プログラム開発の理論と手法」</a:t>
            </a:r>
            <a:endParaRPr lang="en-US" altLang="ja-JP" b="1" dirty="0"/>
          </a:p>
        </p:txBody>
      </p:sp>
      <p:sp>
        <p:nvSpPr>
          <p:cNvPr id="38917" name="Rectangle 10"/>
          <p:cNvSpPr>
            <a:spLocks noChangeArrowheads="1"/>
          </p:cNvSpPr>
          <p:nvPr/>
        </p:nvSpPr>
        <p:spPr bwMode="auto">
          <a:xfrm>
            <a:off x="1042988" y="3428649"/>
            <a:ext cx="7416800"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buFontTx/>
              <a:buNone/>
            </a:pPr>
            <a:r>
              <a:rPr lang="ja-JP" altLang="en-US" sz="2400" b="1" dirty="0" smtClean="0"/>
              <a:t>ねらい：</a:t>
            </a:r>
            <a:endParaRPr lang="en-US" altLang="ja-JP" sz="2400" b="1" dirty="0" smtClean="0"/>
          </a:p>
          <a:p>
            <a:pPr marL="342900" indent="-342900">
              <a:buFont typeface="Wingdings" panose="05000000000000000000" pitchFamily="2" charset="2"/>
              <a:buChar char="l"/>
            </a:pPr>
            <a:r>
              <a:rPr lang="ja-JP" altLang="en-US" sz="2400" b="1" dirty="0"/>
              <a:t>学習プログラム開発に必要な基礎知識（</a:t>
            </a:r>
            <a:r>
              <a:rPr lang="ja-JP" altLang="en-US" sz="2400" b="1" dirty="0" smtClean="0"/>
              <a:t>基礎用語</a:t>
            </a:r>
            <a:r>
              <a:rPr lang="ja-JP" altLang="en-US" sz="2400" b="1" dirty="0"/>
              <a:t>）を理解する</a:t>
            </a:r>
            <a:r>
              <a:rPr lang="ja-JP" altLang="en-US" sz="2400" b="1" dirty="0" smtClean="0"/>
              <a:t>。</a:t>
            </a:r>
            <a:endParaRPr lang="en-US" altLang="ja-JP" sz="2400" b="1" dirty="0" smtClean="0"/>
          </a:p>
          <a:p>
            <a:pPr marL="342900" indent="-342900">
              <a:buFont typeface="Wingdings" panose="05000000000000000000" pitchFamily="2" charset="2"/>
              <a:buChar char="l"/>
            </a:pPr>
            <a:r>
              <a:rPr lang="ja-JP" altLang="en-US" sz="2400" b="1" dirty="0" smtClean="0"/>
              <a:t>学習</a:t>
            </a:r>
            <a:r>
              <a:rPr lang="ja-JP" altLang="en-US" sz="2400" b="1" dirty="0"/>
              <a:t>プログラムを開発する手順と，作成の</a:t>
            </a:r>
            <a:r>
              <a:rPr lang="ja-JP" altLang="en-US" sz="2400" b="1" dirty="0" smtClean="0"/>
              <a:t>際の</a:t>
            </a:r>
            <a:r>
              <a:rPr lang="ja-JP" altLang="en-US" sz="2400" b="1" dirty="0"/>
              <a:t>ポイントを理解する。</a:t>
            </a:r>
          </a:p>
        </p:txBody>
      </p:sp>
      <p:sp>
        <p:nvSpPr>
          <p:cNvPr id="38918" name="テキスト ボックス 11"/>
          <p:cNvSpPr txBox="1">
            <a:spLocks noChangeArrowheads="1"/>
          </p:cNvSpPr>
          <p:nvPr/>
        </p:nvSpPr>
        <p:spPr bwMode="auto">
          <a:xfrm>
            <a:off x="4740275" y="5797549"/>
            <a:ext cx="3500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800" dirty="0"/>
              <a:t>広島県立生涯学習センター</a:t>
            </a:r>
            <a:endParaRPr lang="en-US" altLang="ja-JP" sz="1800" dirty="0"/>
          </a:p>
          <a:p>
            <a:pPr eaLnBrk="1" hangingPunct="1">
              <a:spcBef>
                <a:spcPct val="0"/>
              </a:spcBef>
              <a:buFontTx/>
              <a:buNone/>
            </a:pPr>
            <a:r>
              <a:rPr lang="ja-JP" altLang="en-US" sz="1800" dirty="0"/>
              <a:t>　</a:t>
            </a:r>
          </a:p>
        </p:txBody>
      </p:sp>
      <p:sp>
        <p:nvSpPr>
          <p:cNvPr id="38919" name="テキスト ボックス 12"/>
          <p:cNvSpPr txBox="1">
            <a:spLocks noChangeArrowheads="1"/>
          </p:cNvSpPr>
          <p:nvPr/>
        </p:nvSpPr>
        <p:spPr bwMode="auto">
          <a:xfrm>
            <a:off x="714375" y="642938"/>
            <a:ext cx="817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800" dirty="0"/>
              <a:t>平成</a:t>
            </a:r>
            <a:r>
              <a:rPr lang="en-US" altLang="ja-JP" sz="1800" dirty="0"/>
              <a:t>28</a:t>
            </a:r>
            <a:r>
              <a:rPr lang="ja-JP" altLang="en-US" sz="1800" dirty="0"/>
              <a:t>年度生涯学習振興・社会教育関係職員等研修（学習プログラム研修）</a:t>
            </a:r>
          </a:p>
        </p:txBody>
      </p:sp>
      <p:pic>
        <p:nvPicPr>
          <p:cNvPr id="8" name="図 4" descr="「無料 イラスト ...」の画像検索結果">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18254" t="7500" r="31351" b="8000"/>
          <a:stretch>
            <a:fillRect/>
          </a:stretch>
        </p:blipFill>
        <p:spPr bwMode="auto">
          <a:xfrm>
            <a:off x="7946879" y="5248275"/>
            <a:ext cx="12096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9EF28250-F814-460F-B0C5-79FD5AAF0429}" type="slidenum">
              <a:rPr lang="en-US" altLang="ja-JP" smtClean="0"/>
              <a:pPr>
                <a:defRPr/>
              </a:pPr>
              <a:t>1</a:t>
            </a:fld>
            <a:endParaRPr lang="en-US" altLang="ja-JP"/>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4294967295"/>
          </p:nvPr>
        </p:nvSpPr>
        <p:spPr>
          <a:xfrm>
            <a:off x="500062" y="188640"/>
            <a:ext cx="8392417" cy="809625"/>
          </a:xfrm>
        </p:spPr>
        <p:txBody>
          <a:bodyPr/>
          <a:lstStyle/>
          <a:p>
            <a:pPr eaLnBrk="1" hangingPunct="1">
              <a:buFontTx/>
              <a:buNone/>
            </a:pPr>
            <a:r>
              <a:rPr lang="ja-JP" altLang="en-US" dirty="0">
                <a:solidFill>
                  <a:srgbClr val="0000FF"/>
                </a:solidFill>
              </a:rPr>
              <a:t>個別事業計画（狭義の学習プログラム）</a:t>
            </a:r>
            <a:r>
              <a:rPr lang="ja-JP" altLang="en-US" dirty="0" smtClean="0">
                <a:solidFill>
                  <a:srgbClr val="0000FF"/>
                </a:solidFill>
              </a:rPr>
              <a:t>の</a:t>
            </a:r>
            <a:endParaRPr lang="en-US" altLang="ja-JP" dirty="0" smtClean="0">
              <a:solidFill>
                <a:srgbClr val="0000FF"/>
              </a:solidFill>
            </a:endParaRPr>
          </a:p>
          <a:p>
            <a:pPr eaLnBrk="1" hangingPunct="1">
              <a:buFontTx/>
              <a:buNone/>
            </a:pPr>
            <a:r>
              <a:rPr lang="ja-JP" altLang="en-US" dirty="0" smtClean="0">
                <a:solidFill>
                  <a:srgbClr val="0000FF"/>
                </a:solidFill>
              </a:rPr>
              <a:t>構成要素</a:t>
            </a:r>
          </a:p>
        </p:txBody>
      </p:sp>
      <p:sp>
        <p:nvSpPr>
          <p:cNvPr id="51204" name="AutoShape 8"/>
          <p:cNvSpPr>
            <a:spLocks noChangeArrowheads="1"/>
          </p:cNvSpPr>
          <p:nvPr/>
        </p:nvSpPr>
        <p:spPr bwMode="auto">
          <a:xfrm>
            <a:off x="430213" y="1285875"/>
            <a:ext cx="8713787" cy="71438"/>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ja-JP" sz="1800"/>
          </a:p>
        </p:txBody>
      </p:sp>
      <p:sp>
        <p:nvSpPr>
          <p:cNvPr id="257030" name="Rectangle 6"/>
          <p:cNvSpPr>
            <a:spLocks noChangeArrowheads="1"/>
          </p:cNvSpPr>
          <p:nvPr/>
        </p:nvSpPr>
        <p:spPr bwMode="auto">
          <a:xfrm>
            <a:off x="628650" y="5402263"/>
            <a:ext cx="8496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800" b="1" dirty="0">
                <a:solidFill>
                  <a:schemeClr val="tx2"/>
                </a:solidFill>
              </a:rPr>
              <a:t/>
            </a:r>
            <a:br>
              <a:rPr lang="ja-JP" altLang="en-US" sz="2800" b="1" dirty="0">
                <a:solidFill>
                  <a:schemeClr val="tx2"/>
                </a:solidFill>
              </a:rPr>
            </a:br>
            <a:r>
              <a:rPr lang="ja-JP" altLang="en-US" sz="2800" b="1" dirty="0">
                <a:solidFill>
                  <a:schemeClr val="tx2"/>
                </a:solidFill>
              </a:rPr>
              <a:t>　　</a:t>
            </a:r>
            <a:endParaRPr lang="ja-JP" altLang="en-US" sz="2800" dirty="0">
              <a:solidFill>
                <a:schemeClr val="tx2"/>
              </a:solidFill>
            </a:endParaRPr>
          </a:p>
        </p:txBody>
      </p:sp>
      <p:sp>
        <p:nvSpPr>
          <p:cNvPr id="2" name="Rectangle 6"/>
          <p:cNvSpPr>
            <a:spLocks noChangeArrowheads="1"/>
          </p:cNvSpPr>
          <p:nvPr/>
        </p:nvSpPr>
        <p:spPr bwMode="auto">
          <a:xfrm>
            <a:off x="609600" y="3549650"/>
            <a:ext cx="84963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800" b="1" dirty="0">
                <a:solidFill>
                  <a:schemeClr val="tx2"/>
                </a:solidFill>
              </a:rPr>
              <a:t/>
            </a:r>
            <a:br>
              <a:rPr lang="ja-JP" altLang="en-US" sz="2800" b="1" dirty="0">
                <a:solidFill>
                  <a:schemeClr val="tx2"/>
                </a:solidFill>
              </a:rPr>
            </a:br>
            <a:endParaRPr lang="ja-JP" altLang="en-US" sz="2800" dirty="0">
              <a:solidFill>
                <a:schemeClr val="tx2"/>
              </a:solidFill>
            </a:endParaRPr>
          </a:p>
        </p:txBody>
      </p:sp>
      <p:sp>
        <p:nvSpPr>
          <p:cNvPr id="3" name="Rectangle 6"/>
          <p:cNvSpPr>
            <a:spLocks noChangeArrowheads="1"/>
          </p:cNvSpPr>
          <p:nvPr/>
        </p:nvSpPr>
        <p:spPr bwMode="auto">
          <a:xfrm>
            <a:off x="609600" y="4868863"/>
            <a:ext cx="8496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2800" dirty="0">
              <a:solidFill>
                <a:schemeClr val="tx2"/>
              </a:solidFill>
            </a:endParaRPr>
          </a:p>
        </p:txBody>
      </p:sp>
      <p:sp>
        <p:nvSpPr>
          <p:cNvPr id="4" name="Rectangle 6"/>
          <p:cNvSpPr>
            <a:spLocks noChangeArrowheads="1"/>
          </p:cNvSpPr>
          <p:nvPr/>
        </p:nvSpPr>
        <p:spPr bwMode="auto">
          <a:xfrm>
            <a:off x="608013" y="4076700"/>
            <a:ext cx="8496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2800" dirty="0">
              <a:solidFill>
                <a:schemeClr val="tx2"/>
              </a:solidFill>
            </a:endParaRPr>
          </a:p>
        </p:txBody>
      </p:sp>
      <p:sp>
        <p:nvSpPr>
          <p:cNvPr id="5" name="Rectangle 6"/>
          <p:cNvSpPr>
            <a:spLocks noChangeArrowheads="1"/>
          </p:cNvSpPr>
          <p:nvPr/>
        </p:nvSpPr>
        <p:spPr bwMode="auto">
          <a:xfrm>
            <a:off x="251519" y="1628800"/>
            <a:ext cx="8852793" cy="4476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3600" b="1" dirty="0">
                <a:solidFill>
                  <a:schemeClr val="tx2"/>
                </a:solidFill>
              </a:rPr>
              <a:t>　○　どのようなことを</a:t>
            </a:r>
            <a:r>
              <a:rPr lang="ja-JP" altLang="en-US" sz="3600" b="1" dirty="0">
                <a:solidFill>
                  <a:srgbClr val="0000FF"/>
                </a:solidFill>
              </a:rPr>
              <a:t>目的</a:t>
            </a:r>
            <a:r>
              <a:rPr lang="ja-JP" altLang="en-US" sz="3600" b="1" dirty="0">
                <a:solidFill>
                  <a:schemeClr val="tx2"/>
                </a:solidFill>
              </a:rPr>
              <a:t>と</a:t>
            </a:r>
            <a:r>
              <a:rPr lang="ja-JP" altLang="en-US" sz="3600" b="1" dirty="0" smtClean="0">
                <a:solidFill>
                  <a:schemeClr val="tx2"/>
                </a:solidFill>
              </a:rPr>
              <a:t>し</a:t>
            </a:r>
            <a:endParaRPr lang="en-US" altLang="ja-JP" sz="3600" b="1" dirty="0" smtClean="0">
              <a:solidFill>
                <a:schemeClr val="tx2"/>
              </a:solidFill>
            </a:endParaRPr>
          </a:p>
          <a:p>
            <a:pPr eaLnBrk="1" hangingPunct="1">
              <a:spcBef>
                <a:spcPct val="0"/>
              </a:spcBef>
              <a:buFontTx/>
              <a:buNone/>
            </a:pPr>
            <a:r>
              <a:rPr lang="ja-JP" altLang="en-US" sz="3600" b="1" dirty="0">
                <a:solidFill>
                  <a:schemeClr val="tx2"/>
                </a:solidFill>
              </a:rPr>
              <a:t>　○　どのような</a:t>
            </a:r>
            <a:r>
              <a:rPr lang="ja-JP" altLang="en-US" sz="3600" b="1" dirty="0">
                <a:solidFill>
                  <a:srgbClr val="0000FF"/>
                </a:solidFill>
              </a:rPr>
              <a:t>目標</a:t>
            </a:r>
            <a:r>
              <a:rPr lang="ja-JP" altLang="en-US" sz="3600" b="1" dirty="0">
                <a:solidFill>
                  <a:schemeClr val="tx2"/>
                </a:solidFill>
              </a:rPr>
              <a:t>を</a:t>
            </a:r>
            <a:r>
              <a:rPr lang="ja-JP" altLang="en-US" sz="3600" b="1" dirty="0" smtClean="0">
                <a:solidFill>
                  <a:schemeClr val="tx2"/>
                </a:solidFill>
              </a:rPr>
              <a:t>もって</a:t>
            </a:r>
            <a:endParaRPr lang="en-US" altLang="ja-JP" sz="3600" b="1" dirty="0" smtClean="0">
              <a:solidFill>
                <a:schemeClr val="tx2"/>
              </a:solidFill>
            </a:endParaRPr>
          </a:p>
          <a:p>
            <a:pPr eaLnBrk="1" hangingPunct="1">
              <a:spcBef>
                <a:spcPct val="0"/>
              </a:spcBef>
              <a:buNone/>
            </a:pPr>
            <a:r>
              <a:rPr lang="ja-JP" altLang="en-US" sz="3600" b="1" dirty="0">
                <a:solidFill>
                  <a:schemeClr val="tx2"/>
                </a:solidFill>
              </a:rPr>
              <a:t>　○　どのような</a:t>
            </a:r>
            <a:r>
              <a:rPr lang="ja-JP" altLang="en-US" sz="3600" b="1" dirty="0">
                <a:solidFill>
                  <a:srgbClr val="0000FF"/>
                </a:solidFill>
              </a:rPr>
              <a:t>活動</a:t>
            </a:r>
            <a:r>
              <a:rPr lang="ja-JP" altLang="en-US" sz="3600" b="1" dirty="0" smtClean="0">
                <a:solidFill>
                  <a:schemeClr val="tx2"/>
                </a:solidFill>
              </a:rPr>
              <a:t>を</a:t>
            </a:r>
            <a:endParaRPr lang="en-US" altLang="ja-JP" sz="3600" b="1" dirty="0" smtClean="0">
              <a:solidFill>
                <a:schemeClr val="tx2"/>
              </a:solidFill>
            </a:endParaRPr>
          </a:p>
          <a:p>
            <a:pPr eaLnBrk="1" hangingPunct="1">
              <a:spcBef>
                <a:spcPct val="0"/>
              </a:spcBef>
              <a:buNone/>
            </a:pPr>
            <a:r>
              <a:rPr lang="ja-JP" altLang="en-US" sz="3600" b="1" dirty="0">
                <a:solidFill>
                  <a:schemeClr val="tx2"/>
                </a:solidFill>
              </a:rPr>
              <a:t>　○　どのような</a:t>
            </a:r>
            <a:r>
              <a:rPr lang="ja-JP" altLang="en-US" sz="3600" b="1" dirty="0">
                <a:solidFill>
                  <a:srgbClr val="0000FF"/>
                </a:solidFill>
              </a:rPr>
              <a:t>順序</a:t>
            </a:r>
            <a:r>
              <a:rPr lang="ja-JP" altLang="en-US" sz="3600" b="1" dirty="0">
                <a:solidFill>
                  <a:schemeClr val="tx2"/>
                </a:solidFill>
              </a:rPr>
              <a:t>で</a:t>
            </a:r>
            <a:r>
              <a:rPr lang="ja-JP" altLang="en-US" sz="3600" b="1" dirty="0" smtClean="0">
                <a:solidFill>
                  <a:schemeClr val="tx2"/>
                </a:solidFill>
              </a:rPr>
              <a:t>行い</a:t>
            </a:r>
            <a:endParaRPr lang="en-US" altLang="ja-JP" sz="3600" b="1" dirty="0" smtClean="0">
              <a:solidFill>
                <a:schemeClr val="tx2"/>
              </a:solidFill>
            </a:endParaRPr>
          </a:p>
          <a:p>
            <a:pPr eaLnBrk="1" hangingPunct="1">
              <a:spcBef>
                <a:spcPct val="0"/>
              </a:spcBef>
              <a:buNone/>
            </a:pPr>
            <a:r>
              <a:rPr lang="ja-JP" altLang="en-US" sz="3600" b="1" dirty="0">
                <a:solidFill>
                  <a:schemeClr val="tx2"/>
                </a:solidFill>
              </a:rPr>
              <a:t>　○　どのような</a:t>
            </a:r>
            <a:r>
              <a:rPr lang="ja-JP" altLang="en-US" sz="3600" b="1" dirty="0">
                <a:solidFill>
                  <a:srgbClr val="0000FF"/>
                </a:solidFill>
              </a:rPr>
              <a:t>学習成果</a:t>
            </a:r>
            <a:r>
              <a:rPr lang="ja-JP" altLang="en-US" sz="3600" b="1" dirty="0">
                <a:solidFill>
                  <a:schemeClr val="tx2"/>
                </a:solidFill>
              </a:rPr>
              <a:t>を生み出す</a:t>
            </a:r>
            <a:r>
              <a:rPr lang="ja-JP" altLang="en-US" sz="3600" b="1" dirty="0" smtClean="0">
                <a:solidFill>
                  <a:schemeClr val="tx2"/>
                </a:solidFill>
              </a:rPr>
              <a:t>か</a:t>
            </a:r>
            <a:endParaRPr lang="en-US" altLang="ja-JP" sz="3600" b="1" dirty="0" smtClean="0">
              <a:solidFill>
                <a:schemeClr val="tx2"/>
              </a:solidFill>
            </a:endParaRPr>
          </a:p>
          <a:p>
            <a:pPr eaLnBrk="1" hangingPunct="1">
              <a:spcBef>
                <a:spcPct val="0"/>
              </a:spcBef>
              <a:buNone/>
            </a:pPr>
            <a:r>
              <a:rPr lang="ja-JP" altLang="en-US" sz="2800" b="1" dirty="0" smtClean="0">
                <a:solidFill>
                  <a:schemeClr val="tx2"/>
                </a:solidFill>
              </a:rPr>
              <a:t>　　　　（</a:t>
            </a:r>
            <a:r>
              <a:rPr lang="ja-JP" altLang="en-US" sz="2800" b="1" dirty="0">
                <a:solidFill>
                  <a:schemeClr val="tx2"/>
                </a:solidFill>
              </a:rPr>
              <a:t>学習者の意識や態度</a:t>
            </a:r>
            <a:r>
              <a:rPr lang="en-US" altLang="ja-JP" sz="2800" b="1" dirty="0">
                <a:solidFill>
                  <a:schemeClr val="tx2"/>
                </a:solidFill>
              </a:rPr>
              <a:t>,</a:t>
            </a:r>
            <a:r>
              <a:rPr lang="ja-JP" altLang="en-US" sz="2800" b="1" dirty="0">
                <a:solidFill>
                  <a:schemeClr val="tx2"/>
                </a:solidFill>
              </a:rPr>
              <a:t>行動の変容をもたらすか</a:t>
            </a:r>
            <a:r>
              <a:rPr lang="ja-JP" altLang="en-US" sz="2800" b="1" dirty="0" smtClean="0">
                <a:solidFill>
                  <a:schemeClr val="tx2"/>
                </a:solidFill>
              </a:rPr>
              <a:t>）</a:t>
            </a:r>
            <a:endParaRPr lang="ja-JP" altLang="en-US" sz="2800" dirty="0">
              <a:solidFill>
                <a:schemeClr val="tx2"/>
              </a:solidFill>
            </a:endParaRPr>
          </a:p>
        </p:txBody>
      </p:sp>
      <p:sp>
        <p:nvSpPr>
          <p:cNvPr id="6" name="スライド番号プレースホルダー 5"/>
          <p:cNvSpPr>
            <a:spLocks noGrp="1"/>
          </p:cNvSpPr>
          <p:nvPr>
            <p:ph type="sldNum" sz="quarter" idx="12"/>
          </p:nvPr>
        </p:nvSpPr>
        <p:spPr/>
        <p:txBody>
          <a:bodyPr/>
          <a:lstStyle/>
          <a:p>
            <a:pPr>
              <a:defRPr/>
            </a:pPr>
            <a:fld id="{9EF28250-F814-460F-B0C5-79FD5AAF0429}" type="slidenum">
              <a:rPr lang="en-US" altLang="ja-JP" smtClean="0"/>
              <a:pPr>
                <a:defRPr/>
              </a:pPr>
              <a:t>10</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nodePh="1">
                                  <p:stCondLst>
                                    <p:cond delay="0"/>
                                  </p:stCondLst>
                                  <p:endCondLst>
                                    <p:cond evt="begin" delay="0">
                                      <p:tn val="40"/>
                                    </p:cond>
                                  </p:end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wipe(left)">
                                      <p:cBhvr>
                                        <p:cTn id="42" dur="500"/>
                                        <p:tgtEl>
                                          <p:spTgt spid="4">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nodePh="1">
                                  <p:stCondLst>
                                    <p:cond delay="0"/>
                                  </p:stCondLst>
                                  <p:endCondLst>
                                    <p:cond evt="begin" delay="0">
                                      <p:tn val="45"/>
                                    </p:cond>
                                  </p:end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wipe(left)">
                                      <p:cBhvr>
                                        <p:cTn id="47" dur="500"/>
                                        <p:tgtEl>
                                          <p:spTgt spid="3">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57030">
                                            <p:txEl>
                                              <p:pRg st="0" end="0"/>
                                            </p:txEl>
                                          </p:spTgt>
                                        </p:tgtEl>
                                        <p:attrNameLst>
                                          <p:attrName>style.visibility</p:attrName>
                                        </p:attrNameLst>
                                      </p:cBhvr>
                                      <p:to>
                                        <p:strVal val="visible"/>
                                      </p:to>
                                    </p:set>
                                    <p:animEffect transition="in" filter="wipe(left)">
                                      <p:cBhvr>
                                        <p:cTn id="52" dur="500"/>
                                        <p:tgtEl>
                                          <p:spTgt spid="2570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p:cNvSpPr/>
          <p:nvPr/>
        </p:nvSpPr>
        <p:spPr bwMode="auto">
          <a:xfrm>
            <a:off x="4978239" y="1124745"/>
            <a:ext cx="3818099" cy="2775780"/>
          </a:xfrm>
          <a:prstGeom prst="rect">
            <a:avLst/>
          </a:prstGeom>
          <a:solidFill>
            <a:srgbClr val="FFC00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r>
              <a:rPr lang="ja-JP" altLang="en-US" b="1" dirty="0">
                <a:solidFill>
                  <a:schemeClr val="tx1"/>
                </a:solidFill>
                <a:latin typeface="Arial" charset="0"/>
                <a:ea typeface="ＭＳ Ｐゴシック" pitchFamily="50" charset="-128"/>
              </a:rPr>
              <a:t>シートＢ（個別事業計画</a:t>
            </a:r>
            <a:r>
              <a:rPr lang="ja-JP" altLang="en-US" b="1" dirty="0" smtClean="0">
                <a:solidFill>
                  <a:schemeClr val="tx1"/>
                </a:solidFill>
                <a:latin typeface="Arial" charset="0"/>
                <a:ea typeface="ＭＳ Ｐゴシック" pitchFamily="50" charset="-128"/>
              </a:rPr>
              <a:t>）</a:t>
            </a:r>
            <a:endParaRPr lang="en-US" altLang="ja-JP" b="1" dirty="0" smtClean="0">
              <a:solidFill>
                <a:schemeClr val="tx1"/>
              </a:solidFill>
              <a:latin typeface="Arial" charset="0"/>
              <a:ea typeface="ＭＳ Ｐゴシック" pitchFamily="50" charset="-128"/>
            </a:endParaRPr>
          </a:p>
          <a:p>
            <a:r>
              <a:rPr lang="ja-JP" altLang="en-US" sz="1400" dirty="0" smtClean="0">
                <a:solidFill>
                  <a:schemeClr val="tx1"/>
                </a:solidFill>
                <a:latin typeface="Arial" charset="0"/>
                <a:ea typeface="ＭＳ Ｐゴシック" pitchFamily="50" charset="-128"/>
              </a:rPr>
              <a:t>・プログラム名</a:t>
            </a:r>
            <a:r>
              <a:rPr lang="en-US" altLang="ja-JP" sz="1400" dirty="0">
                <a:solidFill>
                  <a:schemeClr val="tx1"/>
                </a:solidFill>
                <a:latin typeface="Arial" charset="0"/>
                <a:ea typeface="ＭＳ Ｐゴシック" pitchFamily="50" charset="-128"/>
              </a:rPr>
              <a:t>	</a:t>
            </a:r>
            <a:r>
              <a:rPr lang="ja-JP" altLang="en-US" sz="1400" dirty="0" smtClean="0">
                <a:solidFill>
                  <a:schemeClr val="tx1"/>
                </a:solidFill>
                <a:latin typeface="Arial" charset="0"/>
                <a:ea typeface="ＭＳ Ｐゴシック" pitchFamily="50" charset="-128"/>
              </a:rPr>
              <a:t>・対象・定員</a:t>
            </a:r>
            <a:endParaRPr lang="en-US" altLang="ja-JP" sz="1400" dirty="0" smtClean="0">
              <a:solidFill>
                <a:schemeClr val="tx1"/>
              </a:solidFill>
              <a:latin typeface="Arial" charset="0"/>
              <a:ea typeface="ＭＳ Ｐゴシック" pitchFamily="50" charset="-128"/>
            </a:endParaRPr>
          </a:p>
          <a:p>
            <a:r>
              <a:rPr lang="ja-JP" altLang="en-US" sz="1400" dirty="0" smtClean="0">
                <a:solidFill>
                  <a:schemeClr val="tx1"/>
                </a:solidFill>
                <a:latin typeface="Arial" charset="0"/>
                <a:ea typeface="ＭＳ Ｐゴシック" pitchFamily="50" charset="-128"/>
              </a:rPr>
              <a:t>・参加費</a:t>
            </a:r>
            <a:endParaRPr lang="en-US" altLang="ja-JP" sz="1400" dirty="0">
              <a:solidFill>
                <a:schemeClr val="tx1"/>
              </a:solidFill>
              <a:latin typeface="Arial" charset="0"/>
              <a:ea typeface="ＭＳ Ｐゴシック" pitchFamily="50" charset="-128"/>
            </a:endParaRPr>
          </a:p>
          <a:p>
            <a:r>
              <a:rPr lang="ja-JP" altLang="en-US" sz="1400" dirty="0" smtClean="0">
                <a:solidFill>
                  <a:schemeClr val="tx1"/>
                </a:solidFill>
                <a:latin typeface="Arial" charset="0"/>
                <a:ea typeface="ＭＳ Ｐゴシック" pitchFamily="50" charset="-128"/>
              </a:rPr>
              <a:t>・事前に必要な知識や準備物</a:t>
            </a:r>
            <a:endParaRPr lang="en-US" altLang="ja-JP" sz="1400" dirty="0" smtClean="0">
              <a:solidFill>
                <a:schemeClr val="tx1"/>
              </a:solidFill>
              <a:latin typeface="Arial" charset="0"/>
              <a:ea typeface="ＭＳ Ｐゴシック" pitchFamily="50" charset="-128"/>
            </a:endParaRPr>
          </a:p>
          <a:p>
            <a:r>
              <a:rPr lang="ja-JP" altLang="en-US" sz="1400" dirty="0" smtClean="0">
                <a:solidFill>
                  <a:schemeClr val="tx1"/>
                </a:solidFill>
                <a:latin typeface="Arial" charset="0"/>
                <a:ea typeface="ＭＳ Ｐゴシック" pitchFamily="50" charset="-128"/>
              </a:rPr>
              <a:t>・留意点</a:t>
            </a:r>
            <a:r>
              <a:rPr lang="en-US" altLang="ja-JP" sz="1400" dirty="0">
                <a:solidFill>
                  <a:schemeClr val="tx1"/>
                </a:solidFill>
                <a:latin typeface="Arial" charset="0"/>
                <a:ea typeface="ＭＳ Ｐゴシック" pitchFamily="50" charset="-128"/>
              </a:rPr>
              <a:t>	</a:t>
            </a:r>
            <a:r>
              <a:rPr lang="en-US" altLang="ja-JP" sz="1400" dirty="0" smtClean="0">
                <a:solidFill>
                  <a:schemeClr val="tx1"/>
                </a:solidFill>
                <a:latin typeface="Arial" charset="0"/>
                <a:ea typeface="ＭＳ Ｐゴシック" pitchFamily="50" charset="-128"/>
              </a:rPr>
              <a:t>	</a:t>
            </a:r>
            <a:r>
              <a:rPr lang="ja-JP" altLang="en-US" sz="1400" dirty="0" smtClean="0">
                <a:solidFill>
                  <a:schemeClr val="tx1"/>
                </a:solidFill>
                <a:latin typeface="Arial" charset="0"/>
                <a:ea typeface="ＭＳ Ｐゴシック" pitchFamily="50" charset="-128"/>
              </a:rPr>
              <a:t>・学習プログラムの展開</a:t>
            </a:r>
            <a:endParaRPr lang="en-US" altLang="ja-JP" sz="1400" dirty="0" smtClean="0">
              <a:solidFill>
                <a:schemeClr val="tx1"/>
              </a:solidFill>
              <a:latin typeface="Arial" charset="0"/>
              <a:ea typeface="ＭＳ Ｐゴシック" pitchFamily="50" charset="-128"/>
            </a:endParaRPr>
          </a:p>
          <a:p>
            <a:r>
              <a:rPr lang="ja-JP" altLang="en-US" sz="1400" dirty="0" smtClean="0">
                <a:solidFill>
                  <a:schemeClr val="tx1"/>
                </a:solidFill>
                <a:latin typeface="Arial" charset="0"/>
                <a:ea typeface="ＭＳ Ｐゴシック" pitchFamily="50" charset="-128"/>
              </a:rPr>
              <a:t>・評価（振り返りの方法）</a:t>
            </a:r>
            <a:endParaRPr lang="en-US" altLang="ja-JP" sz="1400" dirty="0" smtClean="0">
              <a:solidFill>
                <a:schemeClr val="tx1"/>
              </a:solidFill>
              <a:latin typeface="Arial" charset="0"/>
              <a:ea typeface="ＭＳ Ｐゴシック" pitchFamily="50" charset="-128"/>
            </a:endParaRPr>
          </a:p>
          <a:p>
            <a:endParaRPr lang="ja-JP" altLang="en-US" b="1" dirty="0">
              <a:solidFill>
                <a:schemeClr val="tx1"/>
              </a:solidFill>
              <a:latin typeface="Arial" charset="0"/>
              <a:ea typeface="ＭＳ Ｐゴシック" pitchFamily="50" charset="-128"/>
            </a:endParaRPr>
          </a:p>
        </p:txBody>
      </p:sp>
      <p:sp>
        <p:nvSpPr>
          <p:cNvPr id="53256" name="AutoShape 8"/>
          <p:cNvSpPr>
            <a:spLocks noChangeArrowheads="1"/>
          </p:cNvSpPr>
          <p:nvPr/>
        </p:nvSpPr>
        <p:spPr bwMode="auto">
          <a:xfrm>
            <a:off x="395288" y="908050"/>
            <a:ext cx="8401050" cy="71438"/>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kumimoji="0" lang="ja-JP" altLang="ja-JP" sz="1800"/>
          </a:p>
        </p:txBody>
      </p:sp>
      <p:sp>
        <p:nvSpPr>
          <p:cNvPr id="53257" name="Rectangle 25"/>
          <p:cNvSpPr>
            <a:spLocks noGrp="1" noChangeArrowheads="1"/>
          </p:cNvSpPr>
          <p:nvPr>
            <p:ph type="title" idx="4294967295"/>
          </p:nvPr>
        </p:nvSpPr>
        <p:spPr>
          <a:xfrm>
            <a:off x="395288" y="0"/>
            <a:ext cx="8229600" cy="1143000"/>
          </a:xfrm>
          <a:noFill/>
        </p:spPr>
        <p:txBody>
          <a:bodyPr/>
          <a:lstStyle/>
          <a:p>
            <a:pPr algn="l" eaLnBrk="1" hangingPunct="1"/>
            <a:r>
              <a:rPr lang="ja-JP" altLang="en-US" sz="2800" dirty="0">
                <a:solidFill>
                  <a:srgbClr val="0000FF"/>
                </a:solidFill>
              </a:rPr>
              <a:t>個別事業計画（狭義の学習プログラム</a:t>
            </a:r>
            <a:r>
              <a:rPr lang="ja-JP" altLang="en-US" sz="2800" dirty="0" smtClean="0">
                <a:solidFill>
                  <a:srgbClr val="0000FF"/>
                </a:solidFill>
              </a:rPr>
              <a:t>）の開発の手順</a:t>
            </a:r>
          </a:p>
        </p:txBody>
      </p:sp>
      <p:sp>
        <p:nvSpPr>
          <p:cNvPr id="53276" name="AutoShape 47"/>
          <p:cNvSpPr>
            <a:spLocks noChangeArrowheads="1"/>
          </p:cNvSpPr>
          <p:nvPr/>
        </p:nvSpPr>
        <p:spPr bwMode="auto">
          <a:xfrm>
            <a:off x="4427984" y="1613276"/>
            <a:ext cx="506413" cy="360363"/>
          </a:xfrm>
          <a:prstGeom prst="rightArrow">
            <a:avLst>
              <a:gd name="adj1" fmla="val 49778"/>
              <a:gd name="adj2" fmla="val 68495"/>
            </a:avLst>
          </a:prstGeom>
          <a:solidFill>
            <a:schemeClr val="accent1"/>
          </a:solidFill>
          <a:ln w="9525" algn="ctr">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kumimoji="0" lang="ja-JP" altLang="ja-JP" sz="1800"/>
          </a:p>
        </p:txBody>
      </p:sp>
      <p:sp>
        <p:nvSpPr>
          <p:cNvPr id="53277" name="AutoShape 48"/>
          <p:cNvSpPr>
            <a:spLocks noChangeArrowheads="1"/>
          </p:cNvSpPr>
          <p:nvPr/>
        </p:nvSpPr>
        <p:spPr bwMode="auto">
          <a:xfrm rot="5400000">
            <a:off x="5328444" y="4147716"/>
            <a:ext cx="503237" cy="361950"/>
          </a:xfrm>
          <a:prstGeom prst="rightArrow">
            <a:avLst>
              <a:gd name="adj1" fmla="val 49778"/>
              <a:gd name="adj2" fmla="val 67767"/>
            </a:avLst>
          </a:prstGeom>
          <a:solidFill>
            <a:schemeClr val="accent1"/>
          </a:solidFill>
          <a:ln w="9525" algn="ctr">
            <a:solidFill>
              <a:schemeClr val="tx1"/>
            </a:solidFill>
            <a:miter lim="800000"/>
            <a:headEnd/>
            <a:tailEnd/>
          </a:ln>
        </p:spPr>
        <p:txBody>
          <a:bodyPr rot="10800000"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kumimoji="0" lang="ja-JP" altLang="ja-JP" sz="1800"/>
          </a:p>
        </p:txBody>
      </p:sp>
      <p:pic>
        <p:nvPicPr>
          <p:cNvPr id="53285"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7566" y="2693117"/>
            <a:ext cx="315944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bwMode="auto">
          <a:xfrm>
            <a:off x="178226" y="1124744"/>
            <a:ext cx="4176464" cy="5601908"/>
          </a:xfrm>
          <a:prstGeom prst="rect">
            <a:avLst/>
          </a:prstGeom>
          <a:solidFill>
            <a:srgbClr val="FFFF0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Arial" charset="0"/>
                <a:ea typeface="ＭＳ Ｐゴシック" pitchFamily="50" charset="-128"/>
              </a:rPr>
              <a:t>シート</a:t>
            </a:r>
            <a:r>
              <a:rPr kumimoji="1" lang="en-US" altLang="ja-JP" sz="1800" b="1" i="0" u="none" strike="noStrike" cap="none" normalizeH="0" baseline="0" dirty="0" smtClean="0">
                <a:ln>
                  <a:noFill/>
                </a:ln>
                <a:solidFill>
                  <a:schemeClr val="tx1"/>
                </a:solidFill>
                <a:effectLst/>
                <a:latin typeface="Arial" charset="0"/>
                <a:ea typeface="ＭＳ Ｐゴシック" pitchFamily="50" charset="-128"/>
              </a:rPr>
              <a:t>A</a:t>
            </a:r>
            <a:r>
              <a:rPr kumimoji="1" lang="ja-JP" altLang="en-US" sz="1800" b="1" i="0" u="none" strike="noStrike" cap="none" normalizeH="0" baseline="0" dirty="0" smtClean="0">
                <a:ln>
                  <a:noFill/>
                </a:ln>
                <a:solidFill>
                  <a:schemeClr val="tx1"/>
                </a:solidFill>
                <a:effectLst/>
                <a:latin typeface="Arial" charset="0"/>
                <a:ea typeface="ＭＳ Ｐゴシック" pitchFamily="50" charset="-128"/>
              </a:rPr>
              <a:t>（準備シート）</a:t>
            </a:r>
          </a:p>
        </p:txBody>
      </p:sp>
      <p:sp>
        <p:nvSpPr>
          <p:cNvPr id="53" name="AutoShape 4"/>
          <p:cNvSpPr>
            <a:spLocks noChangeArrowheads="1"/>
          </p:cNvSpPr>
          <p:nvPr/>
        </p:nvSpPr>
        <p:spPr bwMode="auto">
          <a:xfrm>
            <a:off x="1447587" y="2187612"/>
            <a:ext cx="431800" cy="287337"/>
          </a:xfrm>
          <a:prstGeom prst="downArrow">
            <a:avLst>
              <a:gd name="adj1" fmla="val 36769"/>
              <a:gd name="adj2" fmla="val 24861"/>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kumimoji="0" lang="ja-JP" altLang="ja-JP" sz="1800"/>
          </a:p>
        </p:txBody>
      </p:sp>
      <p:sp>
        <p:nvSpPr>
          <p:cNvPr id="55" name="AutoShape 9"/>
          <p:cNvSpPr>
            <a:spLocks noChangeArrowheads="1"/>
          </p:cNvSpPr>
          <p:nvPr/>
        </p:nvSpPr>
        <p:spPr bwMode="auto">
          <a:xfrm>
            <a:off x="295062" y="3613187"/>
            <a:ext cx="3960813" cy="574675"/>
          </a:xfrm>
          <a:prstGeom prst="roundRect">
            <a:avLst>
              <a:gd name="adj" fmla="val 16667"/>
            </a:avLst>
          </a:prstGeom>
          <a:solidFill>
            <a:schemeClr val="bg1"/>
          </a:solidFill>
          <a:ln w="28575" algn="ctr">
            <a:solidFill>
              <a:srgbClr val="FF00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kumimoji="0" lang="ja-JP" altLang="en-US" sz="1800" b="1" dirty="0">
                <a:solidFill>
                  <a:schemeClr val="tx2"/>
                </a:solidFill>
                <a:latin typeface="Tahoma" pitchFamily="34" charset="0"/>
              </a:rPr>
              <a:t>地域課題の発見・</a:t>
            </a:r>
            <a:r>
              <a:rPr kumimoji="0" lang="ja-JP" altLang="en-US" sz="1800" b="1" dirty="0" smtClean="0">
                <a:solidFill>
                  <a:schemeClr val="tx2"/>
                </a:solidFill>
                <a:latin typeface="Tahoma" pitchFamily="34" charset="0"/>
              </a:rPr>
              <a:t>分析</a:t>
            </a:r>
            <a:endParaRPr kumimoji="0" lang="ja-JP" altLang="en-US" sz="1800" b="1" dirty="0">
              <a:solidFill>
                <a:schemeClr val="tx2"/>
              </a:solidFill>
              <a:latin typeface="Tahoma" pitchFamily="34" charset="0"/>
            </a:endParaRPr>
          </a:p>
        </p:txBody>
      </p:sp>
      <p:sp>
        <p:nvSpPr>
          <p:cNvPr id="58" name="AutoShape 15"/>
          <p:cNvSpPr>
            <a:spLocks noChangeArrowheads="1"/>
          </p:cNvSpPr>
          <p:nvPr/>
        </p:nvSpPr>
        <p:spPr bwMode="auto">
          <a:xfrm>
            <a:off x="295062" y="2592424"/>
            <a:ext cx="1871663" cy="503238"/>
          </a:xfrm>
          <a:prstGeom prst="roundRect">
            <a:avLst>
              <a:gd name="adj" fmla="val 16667"/>
            </a:avLst>
          </a:prstGeom>
          <a:solidFill>
            <a:schemeClr val="bg1"/>
          </a:solidFill>
          <a:ln w="28575" algn="ctr">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kumimoji="0" lang="ja-JP" altLang="en-US" sz="1800" b="1" dirty="0">
                <a:solidFill>
                  <a:schemeClr val="tx2"/>
                </a:solidFill>
                <a:latin typeface="Tahoma" pitchFamily="34" charset="0"/>
              </a:rPr>
              <a:t>個人の</a:t>
            </a:r>
            <a:r>
              <a:rPr kumimoji="0" lang="ja-JP" altLang="en-US" sz="1800" b="1" dirty="0" smtClean="0">
                <a:solidFill>
                  <a:schemeClr val="tx2"/>
                </a:solidFill>
                <a:latin typeface="Tahoma" pitchFamily="34" charset="0"/>
              </a:rPr>
              <a:t>要望</a:t>
            </a:r>
            <a:endParaRPr kumimoji="0" lang="ja-JP" altLang="en-US" sz="1800" b="1" dirty="0">
              <a:solidFill>
                <a:schemeClr val="tx2"/>
              </a:solidFill>
              <a:latin typeface="Tahoma" pitchFamily="34" charset="0"/>
            </a:endParaRPr>
          </a:p>
        </p:txBody>
      </p:sp>
      <p:sp>
        <p:nvSpPr>
          <p:cNvPr id="61" name="AutoShape 14"/>
          <p:cNvSpPr>
            <a:spLocks noChangeArrowheads="1"/>
          </p:cNvSpPr>
          <p:nvPr/>
        </p:nvSpPr>
        <p:spPr bwMode="auto">
          <a:xfrm>
            <a:off x="2382625" y="2578137"/>
            <a:ext cx="1871662" cy="503237"/>
          </a:xfrm>
          <a:prstGeom prst="roundRect">
            <a:avLst>
              <a:gd name="adj" fmla="val 16667"/>
            </a:avLst>
          </a:prstGeom>
          <a:solidFill>
            <a:schemeClr val="bg1"/>
          </a:solidFill>
          <a:ln w="28575" algn="ctr">
            <a:solidFill>
              <a:srgbClr val="99CC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kumimoji="0" lang="ja-JP" altLang="en-US" sz="1800" b="1" dirty="0" smtClean="0"/>
              <a:t>社会の要請</a:t>
            </a:r>
            <a:endParaRPr kumimoji="0" lang="ja-JP" altLang="ja-JP" sz="1800" b="1" dirty="0"/>
          </a:p>
        </p:txBody>
      </p:sp>
      <p:sp>
        <p:nvSpPr>
          <p:cNvPr id="64" name="AutoShape 11"/>
          <p:cNvSpPr>
            <a:spLocks noChangeArrowheads="1"/>
          </p:cNvSpPr>
          <p:nvPr/>
        </p:nvSpPr>
        <p:spPr bwMode="auto">
          <a:xfrm>
            <a:off x="295062" y="4722850"/>
            <a:ext cx="3960813" cy="874296"/>
          </a:xfrm>
          <a:prstGeom prst="roundRect">
            <a:avLst>
              <a:gd name="adj" fmla="val 16667"/>
            </a:avLst>
          </a:prstGeom>
          <a:solidFill>
            <a:schemeClr val="bg1"/>
          </a:solidFill>
          <a:ln w="28575" algn="ctr">
            <a:solidFill>
              <a:srgbClr val="80008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kumimoji="0" lang="ja-JP" altLang="en-US" sz="1800" b="1" dirty="0">
                <a:solidFill>
                  <a:schemeClr val="tx2"/>
                </a:solidFill>
                <a:latin typeface="Tahoma" pitchFamily="34" charset="0"/>
              </a:rPr>
              <a:t>学習目的（地域課題解決の方向性</a:t>
            </a:r>
            <a:r>
              <a:rPr kumimoji="0" lang="ja-JP" altLang="en-US" sz="1800" b="1" dirty="0" smtClean="0">
                <a:solidFill>
                  <a:schemeClr val="tx2"/>
                </a:solidFill>
                <a:latin typeface="Tahoma" pitchFamily="34" charset="0"/>
              </a:rPr>
              <a:t>）</a:t>
            </a:r>
            <a:endParaRPr kumimoji="0" lang="en-US" altLang="ja-JP" sz="1800" b="1" dirty="0" smtClean="0">
              <a:solidFill>
                <a:schemeClr val="tx2"/>
              </a:solidFill>
              <a:latin typeface="Tahoma" pitchFamily="34" charset="0"/>
            </a:endParaRPr>
          </a:p>
          <a:p>
            <a:pPr eaLnBrk="1" hangingPunct="1">
              <a:spcBef>
                <a:spcPct val="0"/>
              </a:spcBef>
              <a:buNone/>
            </a:pPr>
            <a:r>
              <a:rPr kumimoji="0" lang="ja-JP" altLang="en-US" sz="1800" b="1" dirty="0" smtClean="0">
                <a:solidFill>
                  <a:schemeClr val="tx2"/>
                </a:solidFill>
                <a:latin typeface="Tahoma" pitchFamily="34" charset="0"/>
              </a:rPr>
              <a:t>と</a:t>
            </a:r>
            <a:r>
              <a:rPr kumimoji="0" lang="ja-JP" altLang="en-US" sz="1800" b="1" dirty="0">
                <a:solidFill>
                  <a:schemeClr val="tx2"/>
                </a:solidFill>
              </a:rPr>
              <a:t>学習課題の</a:t>
            </a:r>
            <a:r>
              <a:rPr kumimoji="0" lang="ja-JP" altLang="en-US" sz="1800" b="1" dirty="0" smtClean="0">
                <a:solidFill>
                  <a:schemeClr val="tx2"/>
                </a:solidFill>
              </a:rPr>
              <a:t>選定</a:t>
            </a:r>
            <a:endParaRPr kumimoji="0" lang="ja-JP" altLang="en-US" sz="1800" b="1" dirty="0">
              <a:solidFill>
                <a:schemeClr val="tx2"/>
              </a:solidFill>
            </a:endParaRPr>
          </a:p>
        </p:txBody>
      </p:sp>
      <p:sp>
        <p:nvSpPr>
          <p:cNvPr id="67" name="AutoShape 12"/>
          <p:cNvSpPr>
            <a:spLocks noChangeArrowheads="1"/>
          </p:cNvSpPr>
          <p:nvPr/>
        </p:nvSpPr>
        <p:spPr bwMode="auto">
          <a:xfrm>
            <a:off x="295062" y="6150537"/>
            <a:ext cx="3960813" cy="431800"/>
          </a:xfrm>
          <a:prstGeom prst="roundRect">
            <a:avLst>
              <a:gd name="adj" fmla="val 16667"/>
            </a:avLst>
          </a:prstGeom>
          <a:solidFill>
            <a:schemeClr val="bg1"/>
          </a:solidFill>
          <a:ln w="28575" algn="ctr">
            <a:solidFill>
              <a:srgbClr val="CC99FF"/>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kumimoji="0" lang="ja-JP" altLang="en-US" sz="1800" b="1" dirty="0">
                <a:solidFill>
                  <a:schemeClr val="tx2"/>
                </a:solidFill>
                <a:latin typeface="Tahoma" pitchFamily="34" charset="0"/>
              </a:rPr>
              <a:t>プログラムの学習</a:t>
            </a:r>
            <a:r>
              <a:rPr kumimoji="0" lang="ja-JP" altLang="en-US" sz="1800" b="1" dirty="0" smtClean="0">
                <a:solidFill>
                  <a:schemeClr val="tx2"/>
                </a:solidFill>
                <a:latin typeface="Tahoma" pitchFamily="34" charset="0"/>
              </a:rPr>
              <a:t>目標</a:t>
            </a:r>
            <a:endParaRPr kumimoji="0" lang="ja-JP" altLang="en-US" sz="1800" b="1" dirty="0">
              <a:solidFill>
                <a:schemeClr val="tx2"/>
              </a:solidFill>
              <a:latin typeface="Tahoma" pitchFamily="34" charset="0"/>
            </a:endParaRPr>
          </a:p>
        </p:txBody>
      </p:sp>
      <p:sp>
        <p:nvSpPr>
          <p:cNvPr id="71" name="AutoShape 14"/>
          <p:cNvSpPr>
            <a:spLocks noChangeArrowheads="1"/>
          </p:cNvSpPr>
          <p:nvPr/>
        </p:nvSpPr>
        <p:spPr bwMode="auto">
          <a:xfrm>
            <a:off x="1345987" y="1566899"/>
            <a:ext cx="1798638" cy="503238"/>
          </a:xfrm>
          <a:prstGeom prst="roundRect">
            <a:avLst>
              <a:gd name="adj" fmla="val 16667"/>
            </a:avLst>
          </a:prstGeom>
          <a:solidFill>
            <a:schemeClr val="bg1"/>
          </a:solidFill>
          <a:ln w="28575" algn="ctr">
            <a:solidFill>
              <a:srgbClr val="00FFFF"/>
            </a:solidFill>
            <a:round/>
            <a:headEnd/>
            <a:tailEnd/>
          </a:ln>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kumimoji="0" lang="ja-JP" altLang="en-US" sz="1800" b="1" dirty="0" smtClean="0"/>
              <a:t>テーマ</a:t>
            </a:r>
            <a:endParaRPr kumimoji="0" lang="ja-JP" altLang="ja-JP" sz="1800" b="1" dirty="0"/>
          </a:p>
        </p:txBody>
      </p:sp>
      <p:sp>
        <p:nvSpPr>
          <p:cNvPr id="72" name="AutoShape 4"/>
          <p:cNvSpPr>
            <a:spLocks noChangeArrowheads="1"/>
          </p:cNvSpPr>
          <p:nvPr/>
        </p:nvSpPr>
        <p:spPr bwMode="auto">
          <a:xfrm>
            <a:off x="2671550" y="2187612"/>
            <a:ext cx="431800" cy="287337"/>
          </a:xfrm>
          <a:prstGeom prst="downArrow">
            <a:avLst>
              <a:gd name="adj1" fmla="val 36769"/>
              <a:gd name="adj2" fmla="val 24861"/>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kumimoji="0" lang="ja-JP" altLang="ja-JP" sz="1800"/>
          </a:p>
        </p:txBody>
      </p:sp>
      <p:sp>
        <p:nvSpPr>
          <p:cNvPr id="73" name="AutoShape 4"/>
          <p:cNvSpPr>
            <a:spLocks noChangeArrowheads="1"/>
          </p:cNvSpPr>
          <p:nvPr/>
        </p:nvSpPr>
        <p:spPr bwMode="auto">
          <a:xfrm rot="20105200">
            <a:off x="1447587" y="3208374"/>
            <a:ext cx="431800" cy="287338"/>
          </a:xfrm>
          <a:prstGeom prst="downArrow">
            <a:avLst>
              <a:gd name="adj1" fmla="val 36769"/>
              <a:gd name="adj2" fmla="val 24861"/>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kumimoji="0" lang="ja-JP" altLang="ja-JP" sz="1800"/>
          </a:p>
        </p:txBody>
      </p:sp>
      <p:sp>
        <p:nvSpPr>
          <p:cNvPr id="74" name="AutoShape 4"/>
          <p:cNvSpPr>
            <a:spLocks noChangeArrowheads="1"/>
          </p:cNvSpPr>
          <p:nvPr/>
        </p:nvSpPr>
        <p:spPr bwMode="auto">
          <a:xfrm rot="1780338">
            <a:off x="2671550" y="3208374"/>
            <a:ext cx="431800" cy="287338"/>
          </a:xfrm>
          <a:prstGeom prst="downArrow">
            <a:avLst>
              <a:gd name="adj1" fmla="val 36769"/>
              <a:gd name="adj2" fmla="val 24861"/>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kumimoji="0" lang="ja-JP" altLang="ja-JP" sz="1800"/>
          </a:p>
        </p:txBody>
      </p:sp>
      <p:sp>
        <p:nvSpPr>
          <p:cNvPr id="75" name="AutoShape 4"/>
          <p:cNvSpPr>
            <a:spLocks noChangeArrowheads="1"/>
          </p:cNvSpPr>
          <p:nvPr/>
        </p:nvSpPr>
        <p:spPr bwMode="auto">
          <a:xfrm>
            <a:off x="2022262" y="4303749"/>
            <a:ext cx="431800" cy="287338"/>
          </a:xfrm>
          <a:prstGeom prst="downArrow">
            <a:avLst>
              <a:gd name="adj1" fmla="val 36769"/>
              <a:gd name="adj2" fmla="val 24861"/>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kumimoji="0" lang="ja-JP" altLang="ja-JP" sz="1800"/>
          </a:p>
        </p:txBody>
      </p:sp>
      <p:sp>
        <p:nvSpPr>
          <p:cNvPr id="76" name="AutoShape 4"/>
          <p:cNvSpPr>
            <a:spLocks noChangeArrowheads="1"/>
          </p:cNvSpPr>
          <p:nvPr/>
        </p:nvSpPr>
        <p:spPr bwMode="auto">
          <a:xfrm>
            <a:off x="2022262" y="5718737"/>
            <a:ext cx="431800" cy="287337"/>
          </a:xfrm>
          <a:prstGeom prst="downArrow">
            <a:avLst>
              <a:gd name="adj1" fmla="val 36769"/>
              <a:gd name="adj2" fmla="val 24861"/>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kumimoji="0" lang="ja-JP" altLang="ja-JP" sz="1800"/>
          </a:p>
        </p:txBody>
      </p:sp>
      <p:sp>
        <p:nvSpPr>
          <p:cNvPr id="78" name="正方形/長方形 77"/>
          <p:cNvSpPr/>
          <p:nvPr/>
        </p:nvSpPr>
        <p:spPr bwMode="auto">
          <a:xfrm>
            <a:off x="4968386" y="4708525"/>
            <a:ext cx="3818099" cy="1982674"/>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r>
              <a:rPr lang="ja-JP" altLang="en-US" b="1" dirty="0" smtClean="0">
                <a:solidFill>
                  <a:schemeClr val="tx1"/>
                </a:solidFill>
                <a:latin typeface="Arial" charset="0"/>
                <a:ea typeface="ＭＳ Ｐゴシック" pitchFamily="50" charset="-128"/>
              </a:rPr>
              <a:t>シート</a:t>
            </a:r>
            <a:r>
              <a:rPr lang="en-US" altLang="ja-JP" b="1" dirty="0" smtClean="0">
                <a:solidFill>
                  <a:schemeClr val="tx1"/>
                </a:solidFill>
                <a:latin typeface="Arial" charset="0"/>
                <a:ea typeface="ＭＳ Ｐゴシック" pitchFamily="50" charset="-128"/>
              </a:rPr>
              <a:t>C</a:t>
            </a:r>
            <a:r>
              <a:rPr lang="ja-JP" altLang="en-US" b="1" dirty="0" smtClean="0">
                <a:solidFill>
                  <a:schemeClr val="tx1"/>
                </a:solidFill>
                <a:latin typeface="Arial" charset="0"/>
                <a:ea typeface="ＭＳ Ｐゴシック" pitchFamily="50" charset="-128"/>
              </a:rPr>
              <a:t>（</a:t>
            </a:r>
            <a:r>
              <a:rPr lang="ja-JP" altLang="en-US" b="1" dirty="0">
                <a:solidFill>
                  <a:schemeClr val="tx1"/>
                </a:solidFill>
                <a:latin typeface="Arial" charset="0"/>
                <a:ea typeface="ＭＳ Ｐゴシック" pitchFamily="50" charset="-128"/>
              </a:rPr>
              <a:t>各回の実施</a:t>
            </a:r>
            <a:r>
              <a:rPr lang="ja-JP" altLang="en-US" b="1" dirty="0" smtClean="0">
                <a:solidFill>
                  <a:schemeClr val="tx1"/>
                </a:solidFill>
                <a:latin typeface="Arial" charset="0"/>
                <a:ea typeface="ＭＳ Ｐゴシック" pitchFamily="50" charset="-128"/>
              </a:rPr>
              <a:t>計画）</a:t>
            </a:r>
            <a:endParaRPr lang="en-US" altLang="ja-JP" b="1" dirty="0" smtClean="0">
              <a:solidFill>
                <a:schemeClr val="tx1"/>
              </a:solidFill>
              <a:latin typeface="Arial" charset="0"/>
              <a:ea typeface="ＭＳ Ｐゴシック" pitchFamily="50" charset="-128"/>
            </a:endParaRPr>
          </a:p>
          <a:p>
            <a:r>
              <a:rPr lang="ja-JP" altLang="en-US" sz="1400" dirty="0" smtClean="0">
                <a:solidFill>
                  <a:schemeClr val="tx1"/>
                </a:solidFill>
                <a:latin typeface="Arial" charset="0"/>
                <a:ea typeface="ＭＳ Ｐゴシック" pitchFamily="50" charset="-128"/>
              </a:rPr>
              <a:t>・準備物</a:t>
            </a:r>
            <a:endParaRPr lang="en-US" altLang="ja-JP" sz="1400" dirty="0" smtClean="0">
              <a:solidFill>
                <a:schemeClr val="tx1"/>
              </a:solidFill>
              <a:latin typeface="Arial" charset="0"/>
              <a:ea typeface="ＭＳ Ｐゴシック" pitchFamily="50" charset="-128"/>
            </a:endParaRPr>
          </a:p>
          <a:p>
            <a:r>
              <a:rPr lang="ja-JP" altLang="en-US" sz="1400" dirty="0" smtClean="0">
                <a:solidFill>
                  <a:schemeClr val="tx1"/>
                </a:solidFill>
                <a:latin typeface="Arial" charset="0"/>
                <a:ea typeface="ＭＳ Ｐゴシック" pitchFamily="50" charset="-128"/>
              </a:rPr>
              <a:t>・会場図</a:t>
            </a:r>
            <a:endParaRPr lang="en-US" altLang="ja-JP" sz="1400" dirty="0" smtClean="0">
              <a:solidFill>
                <a:schemeClr val="tx1"/>
              </a:solidFill>
              <a:latin typeface="Arial" charset="0"/>
              <a:ea typeface="ＭＳ Ｐゴシック" pitchFamily="50" charset="-128"/>
            </a:endParaRPr>
          </a:p>
          <a:p>
            <a:r>
              <a:rPr lang="ja-JP" altLang="en-US" sz="1400" dirty="0" smtClean="0">
                <a:solidFill>
                  <a:schemeClr val="tx1"/>
                </a:solidFill>
                <a:latin typeface="Arial" charset="0"/>
                <a:ea typeface="ＭＳ Ｐゴシック" pitchFamily="50" charset="-128"/>
              </a:rPr>
              <a:t>・タイムスケジュール</a:t>
            </a:r>
            <a:endParaRPr lang="ja-JP" altLang="en-US" dirty="0">
              <a:solidFill>
                <a:schemeClr val="tx1"/>
              </a:solidFill>
              <a:latin typeface="Arial" charset="0"/>
              <a:ea typeface="ＭＳ Ｐゴシック" pitchFamily="50" charset="-128"/>
            </a:endParaRPr>
          </a:p>
        </p:txBody>
      </p:sp>
      <p:pic>
        <p:nvPicPr>
          <p:cNvPr id="79" name="Picture 4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9441" y="5733256"/>
            <a:ext cx="345598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p:cNvSpPr>
            <a:spLocks noGrp="1"/>
          </p:cNvSpPr>
          <p:nvPr>
            <p:ph type="sldNum" sz="quarter" idx="12"/>
          </p:nvPr>
        </p:nvSpPr>
        <p:spPr/>
        <p:txBody>
          <a:bodyPr/>
          <a:lstStyle/>
          <a:p>
            <a:pPr>
              <a:defRPr/>
            </a:pPr>
            <a:fld id="{9EF28250-F814-460F-B0C5-79FD5AAF0429}" type="slidenum">
              <a:rPr lang="en-US" altLang="ja-JP" smtClean="0"/>
              <a:pPr>
                <a:defRPr/>
              </a:pPr>
              <a:t>11</a:t>
            </a:fld>
            <a:endParaRPr lang="en-US" altLang="ja-JP"/>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9"/>
          <p:cNvSpPr>
            <a:spLocks noChangeAspect="1" noChangeArrowheads="1"/>
          </p:cNvSpPr>
          <p:nvPr/>
        </p:nvSpPr>
        <p:spPr bwMode="auto">
          <a:xfrm>
            <a:off x="273050" y="1903413"/>
            <a:ext cx="1995488" cy="1954212"/>
          </a:xfrm>
          <a:prstGeom prst="flowChartConnector">
            <a:avLst/>
          </a:prstGeom>
          <a:solidFill>
            <a:srgbClr val="FF9933">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ja-JP" sz="1800" dirty="0"/>
          </a:p>
        </p:txBody>
      </p:sp>
      <p:sp>
        <p:nvSpPr>
          <p:cNvPr id="38915" name="AutoShape 8"/>
          <p:cNvSpPr>
            <a:spLocks noChangeArrowheads="1"/>
          </p:cNvSpPr>
          <p:nvPr/>
        </p:nvSpPr>
        <p:spPr bwMode="auto">
          <a:xfrm>
            <a:off x="539750" y="3284538"/>
            <a:ext cx="8401050" cy="142875"/>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ja-JP" sz="1800" dirty="0">
              <a:solidFill>
                <a:schemeClr val="accent2"/>
              </a:solidFill>
            </a:endParaRPr>
          </a:p>
        </p:txBody>
      </p:sp>
      <p:sp>
        <p:nvSpPr>
          <p:cNvPr id="38916" name="Rectangle 10"/>
          <p:cNvSpPr>
            <a:spLocks noChangeArrowheads="1"/>
          </p:cNvSpPr>
          <p:nvPr/>
        </p:nvSpPr>
        <p:spPr bwMode="auto">
          <a:xfrm>
            <a:off x="971550" y="2565400"/>
            <a:ext cx="835297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indent="0">
              <a:buFontTx/>
              <a:buNone/>
            </a:pPr>
            <a:r>
              <a:rPr lang="ja-JP" altLang="en-US" b="1" dirty="0">
                <a:latin typeface="ＭＳ Ｐゴシック" charset="-128"/>
              </a:rPr>
              <a:t>講義・</a:t>
            </a:r>
            <a:r>
              <a:rPr lang="ja-JP" altLang="en-US" b="1" dirty="0" smtClean="0">
                <a:latin typeface="ＭＳ Ｐゴシック" charset="-128"/>
              </a:rPr>
              <a:t>演習</a:t>
            </a:r>
            <a:r>
              <a:rPr lang="ja-JP" altLang="en-US" b="1" dirty="0" smtClean="0"/>
              <a:t>「</a:t>
            </a:r>
            <a:r>
              <a:rPr lang="ja-JP" altLang="en-US" b="1" dirty="0"/>
              <a:t>学習プログラム開発の実際</a:t>
            </a:r>
            <a:r>
              <a:rPr lang="en-US" altLang="ja-JP" b="1" dirty="0"/>
              <a:t>Ⅰ</a:t>
            </a:r>
            <a:r>
              <a:rPr lang="ja-JP" altLang="en-US" b="1" dirty="0"/>
              <a:t>」</a:t>
            </a:r>
            <a:endParaRPr lang="en-US" altLang="ja-JP" b="1" dirty="0"/>
          </a:p>
        </p:txBody>
      </p:sp>
      <p:sp>
        <p:nvSpPr>
          <p:cNvPr id="38917" name="Rectangle 10"/>
          <p:cNvSpPr>
            <a:spLocks noChangeArrowheads="1"/>
          </p:cNvSpPr>
          <p:nvPr/>
        </p:nvSpPr>
        <p:spPr bwMode="auto">
          <a:xfrm>
            <a:off x="971550" y="3427413"/>
            <a:ext cx="7416800" cy="289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buFontTx/>
              <a:buNone/>
            </a:pPr>
            <a:r>
              <a:rPr lang="ja-JP" altLang="en-US" sz="2400" b="1" dirty="0" smtClean="0"/>
              <a:t>ねらい：</a:t>
            </a:r>
            <a:endParaRPr lang="en-US" altLang="ja-JP" sz="2400" b="1" dirty="0" smtClean="0"/>
          </a:p>
          <a:p>
            <a:pPr marL="342900" indent="-342900">
              <a:buFont typeface="Wingdings" panose="05000000000000000000" pitchFamily="2" charset="2"/>
              <a:buChar char="l"/>
            </a:pPr>
            <a:r>
              <a:rPr lang="ja-JP" altLang="en-US" sz="2400" b="1" dirty="0"/>
              <a:t>「個人の要望」と「社会の要請」のバランスがとれた学習プログラムを企画・立案することができる。</a:t>
            </a:r>
          </a:p>
          <a:p>
            <a:pPr marL="342900" indent="-342900">
              <a:buFont typeface="Wingdings" panose="05000000000000000000" pitchFamily="2" charset="2"/>
              <a:buChar char="l"/>
            </a:pPr>
            <a:r>
              <a:rPr lang="ja-JP" altLang="en-US" sz="2400" b="1" dirty="0" smtClean="0"/>
              <a:t>学習</a:t>
            </a:r>
            <a:r>
              <a:rPr lang="ja-JP" altLang="en-US" sz="2400" b="1" dirty="0"/>
              <a:t>プログラムを評価することができる。</a:t>
            </a:r>
          </a:p>
          <a:p>
            <a:pPr marL="342900" indent="-342900">
              <a:buFont typeface="Wingdings" panose="05000000000000000000" pitchFamily="2" charset="2"/>
              <a:buChar char="l"/>
            </a:pPr>
            <a:r>
              <a:rPr lang="ja-JP" altLang="en-US" sz="2400" b="1" dirty="0" smtClean="0"/>
              <a:t>他者</a:t>
            </a:r>
            <a:r>
              <a:rPr lang="ja-JP" altLang="en-US" sz="2400" b="1" dirty="0"/>
              <a:t>や他機関と連携・協働しながら，業務を推進していくことができる</a:t>
            </a:r>
            <a:r>
              <a:rPr lang="ja-JP" altLang="en-US" sz="2400" b="1" dirty="0" smtClean="0"/>
              <a:t>。</a:t>
            </a:r>
            <a:r>
              <a:rPr lang="en-US" altLang="ja-JP" sz="2400" b="1" dirty="0" smtClean="0"/>
              <a:t/>
            </a:r>
            <a:br>
              <a:rPr lang="en-US" altLang="ja-JP" sz="2400" b="1" dirty="0" smtClean="0"/>
            </a:br>
            <a:endParaRPr lang="ja-JP" altLang="en-US" sz="2400" b="1" dirty="0"/>
          </a:p>
        </p:txBody>
      </p:sp>
      <p:sp>
        <p:nvSpPr>
          <p:cNvPr id="38918" name="テキスト ボックス 11"/>
          <p:cNvSpPr txBox="1">
            <a:spLocks noChangeArrowheads="1"/>
          </p:cNvSpPr>
          <p:nvPr/>
        </p:nvSpPr>
        <p:spPr bwMode="auto">
          <a:xfrm>
            <a:off x="4740275" y="6166881"/>
            <a:ext cx="3500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800" dirty="0"/>
              <a:t>広島県立生涯学習</a:t>
            </a:r>
            <a:r>
              <a:rPr lang="ja-JP" altLang="en-US" sz="1800" dirty="0" smtClean="0"/>
              <a:t>センター</a:t>
            </a:r>
            <a:r>
              <a:rPr lang="ja-JP" altLang="en-US" sz="1800" dirty="0"/>
              <a:t>　</a:t>
            </a:r>
          </a:p>
        </p:txBody>
      </p:sp>
      <p:sp>
        <p:nvSpPr>
          <p:cNvPr id="38919" name="テキスト ボックス 12"/>
          <p:cNvSpPr txBox="1">
            <a:spLocks noChangeArrowheads="1"/>
          </p:cNvSpPr>
          <p:nvPr/>
        </p:nvSpPr>
        <p:spPr bwMode="auto">
          <a:xfrm>
            <a:off x="714375" y="642938"/>
            <a:ext cx="817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800" dirty="0"/>
              <a:t>平成</a:t>
            </a:r>
            <a:r>
              <a:rPr lang="en-US" altLang="ja-JP" sz="1800" dirty="0"/>
              <a:t>28</a:t>
            </a:r>
            <a:r>
              <a:rPr lang="ja-JP" altLang="en-US" sz="1800" dirty="0"/>
              <a:t>年度生涯学習振興・社会教育関係職員等研修（学習プログラム研修）</a:t>
            </a:r>
          </a:p>
        </p:txBody>
      </p:sp>
      <p:pic>
        <p:nvPicPr>
          <p:cNvPr id="9" name="Picture 5" descr="「無料 イラスト ...」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157900"/>
            <a:ext cx="1771278" cy="1387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9EF28250-F814-460F-B0C5-79FD5AAF0429}" type="slidenum">
              <a:rPr lang="en-US" altLang="ja-JP" smtClean="0"/>
              <a:pPr>
                <a:defRPr/>
              </a:pPr>
              <a:t>12</a:t>
            </a:fld>
            <a:endParaRPr lang="en-US" altLang="ja-JP"/>
          </a:p>
        </p:txBody>
      </p:sp>
    </p:spTree>
    <p:extLst>
      <p:ext uri="{BB962C8B-B14F-4D97-AF65-F5344CB8AC3E}">
        <p14:creationId xmlns:p14="http://schemas.microsoft.com/office/powerpoint/2010/main" val="2773290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68313" y="28575"/>
            <a:ext cx="8229600" cy="1143000"/>
          </a:xfrm>
        </p:spPr>
        <p:txBody>
          <a:bodyPr/>
          <a:lstStyle/>
          <a:p>
            <a:r>
              <a:rPr lang="ja-JP" altLang="en-US" dirty="0" smtClean="0"/>
              <a:t>テーマ・市の概要について</a:t>
            </a:r>
          </a:p>
        </p:txBody>
      </p:sp>
      <p:sp>
        <p:nvSpPr>
          <p:cNvPr id="55299" name="コンテンツ プレースホルダー 2"/>
          <p:cNvSpPr>
            <a:spLocks noGrp="1"/>
          </p:cNvSpPr>
          <p:nvPr>
            <p:ph idx="1"/>
          </p:nvPr>
        </p:nvSpPr>
        <p:spPr>
          <a:xfrm>
            <a:off x="323528" y="1196975"/>
            <a:ext cx="8374385" cy="4679950"/>
          </a:xfrm>
        </p:spPr>
        <p:txBody>
          <a:bodyPr/>
          <a:lstStyle/>
          <a:p>
            <a:r>
              <a:rPr lang="ja-JP" altLang="en-US" dirty="0" smtClean="0"/>
              <a:t>この研修では，学習プログラムの</a:t>
            </a:r>
            <a:r>
              <a:rPr lang="ja-JP" altLang="en-US" dirty="0" smtClean="0">
                <a:solidFill>
                  <a:srgbClr val="FF0000"/>
                </a:solidFill>
              </a:rPr>
              <a:t>作成手順を学ぶ</a:t>
            </a:r>
            <a:r>
              <a:rPr lang="ja-JP" altLang="en-US" dirty="0" smtClean="0"/>
              <a:t>ために，グループで１つ学習プログラムを作成していきます。</a:t>
            </a:r>
            <a:endParaRPr lang="en-US" altLang="ja-JP" dirty="0" smtClean="0"/>
          </a:p>
          <a:p>
            <a:r>
              <a:rPr lang="ja-JP" altLang="en-US" dirty="0" smtClean="0"/>
              <a:t>テーマ　</a:t>
            </a:r>
            <a:endParaRPr lang="en-US" altLang="ja-JP" dirty="0" smtClean="0"/>
          </a:p>
          <a:p>
            <a:pPr marL="0" indent="0">
              <a:buNone/>
            </a:pPr>
            <a:r>
              <a:rPr lang="ja-JP" altLang="en-US" sz="2000" dirty="0"/>
              <a:t>　</a:t>
            </a:r>
            <a:r>
              <a:rPr lang="ja-JP" altLang="en-US" sz="2000" dirty="0" smtClean="0"/>
              <a:t>　事前アンケートをもとに決定</a:t>
            </a:r>
            <a:endParaRPr lang="en-US" altLang="ja-JP" dirty="0" smtClean="0"/>
          </a:p>
          <a:p>
            <a:pPr>
              <a:buFont typeface="Arial" panose="020B0604020202020204" pitchFamily="34" charset="0"/>
              <a:buChar char="•"/>
            </a:pPr>
            <a:r>
              <a:rPr lang="ja-JP" altLang="en-US" dirty="0" smtClean="0"/>
              <a:t>市の概要</a:t>
            </a:r>
            <a:endParaRPr lang="en-US" altLang="ja-JP" dirty="0" smtClean="0"/>
          </a:p>
          <a:p>
            <a:pPr marL="0" indent="0">
              <a:buNone/>
            </a:pPr>
            <a:r>
              <a:rPr lang="ja-JP" altLang="en-US" sz="2000" dirty="0"/>
              <a:t>　</a:t>
            </a:r>
            <a:r>
              <a:rPr lang="ja-JP" altLang="en-US" sz="2000" dirty="0" smtClean="0"/>
              <a:t>　 　</a:t>
            </a:r>
            <a:r>
              <a:rPr lang="ja-JP" altLang="ja-JP" sz="2000" dirty="0" smtClean="0"/>
              <a:t>Ａ：少子高齢化が進む中山間地域</a:t>
            </a:r>
            <a:endParaRPr lang="en-US" altLang="ja-JP" sz="2000" dirty="0"/>
          </a:p>
          <a:p>
            <a:pPr marL="0" indent="0">
              <a:buNone/>
            </a:pPr>
            <a:r>
              <a:rPr lang="ja-JP" altLang="en-US" sz="2000" dirty="0"/>
              <a:t>　</a:t>
            </a:r>
            <a:r>
              <a:rPr lang="ja-JP" altLang="en-US" sz="2000" dirty="0" smtClean="0"/>
              <a:t>　 　</a:t>
            </a:r>
            <a:r>
              <a:rPr lang="ja-JP" altLang="ja-JP" sz="2000" dirty="0" smtClean="0"/>
              <a:t>Ｂ：新しい住宅団地（ニュータウン）</a:t>
            </a:r>
            <a:r>
              <a:rPr lang="ja-JP" altLang="ja-JP" sz="1000" dirty="0" smtClean="0"/>
              <a:t>（</a:t>
            </a:r>
            <a:r>
              <a:rPr lang="ja-JP" altLang="ja-JP" sz="1000" dirty="0"/>
              <a:t>地元出身の旧住民と，引っ越してきた新住民とが混在している地域</a:t>
            </a:r>
            <a:r>
              <a:rPr lang="ja-JP" altLang="ja-JP" sz="1000" dirty="0" smtClean="0"/>
              <a:t>）</a:t>
            </a:r>
            <a:r>
              <a:rPr lang="en-US" altLang="ja-JP" sz="1000" dirty="0"/>
              <a:t> </a:t>
            </a:r>
            <a:endParaRPr lang="en-US" altLang="ja-JP" sz="1800" dirty="0" smtClean="0"/>
          </a:p>
          <a:p>
            <a:pPr marL="0" indent="0">
              <a:buNone/>
            </a:pPr>
            <a:r>
              <a:rPr lang="en-US" altLang="ja-JP" sz="2000" dirty="0" smtClean="0"/>
              <a:t> </a:t>
            </a:r>
            <a:r>
              <a:rPr lang="ja-JP" altLang="en-US" sz="2000" dirty="0" smtClean="0"/>
              <a:t>　　　</a:t>
            </a:r>
            <a:r>
              <a:rPr lang="ja-JP" altLang="ja-JP" sz="2000" dirty="0" smtClean="0"/>
              <a:t>Ｃ</a:t>
            </a:r>
            <a:r>
              <a:rPr lang="ja-JP" altLang="ja-JP" sz="2000" dirty="0"/>
              <a:t>：地域のつながりが希薄化する都市地域</a:t>
            </a:r>
          </a:p>
          <a:p>
            <a:endParaRPr lang="en-US" altLang="ja-JP" dirty="0" smtClean="0"/>
          </a:p>
        </p:txBody>
      </p:sp>
      <p:sp>
        <p:nvSpPr>
          <p:cNvPr id="2" name="左中かっこ 1"/>
          <p:cNvSpPr/>
          <p:nvPr/>
        </p:nvSpPr>
        <p:spPr bwMode="auto">
          <a:xfrm>
            <a:off x="539552" y="4495530"/>
            <a:ext cx="288032" cy="1224136"/>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3" name="テキスト ボックス 2"/>
          <p:cNvSpPr txBox="1"/>
          <p:nvPr/>
        </p:nvSpPr>
        <p:spPr>
          <a:xfrm>
            <a:off x="284442" y="4221088"/>
            <a:ext cx="461665" cy="1512168"/>
          </a:xfrm>
          <a:prstGeom prst="rect">
            <a:avLst/>
          </a:prstGeom>
          <a:noFill/>
        </p:spPr>
        <p:txBody>
          <a:bodyPr vert="eaVert" wrap="square" rtlCol="0">
            <a:spAutoFit/>
          </a:bodyPr>
          <a:lstStyle/>
          <a:p>
            <a:r>
              <a:rPr kumimoji="1" lang="ja-JP" altLang="en-US" dirty="0" smtClean="0"/>
              <a:t>　</a:t>
            </a:r>
            <a:r>
              <a:rPr kumimoji="1" lang="ja-JP" altLang="en-US" dirty="0" err="1" smtClean="0"/>
              <a:t>ぱれっと</a:t>
            </a:r>
            <a:r>
              <a:rPr kumimoji="1" lang="ja-JP" altLang="en-US" dirty="0" smtClean="0"/>
              <a:t>市</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91D7DE3-D069-4D54-876C-08A309A67DB4}" type="slidenum">
              <a:rPr lang="en-US" altLang="ja-JP" smtClean="0"/>
              <a:pPr>
                <a:defRPr/>
              </a:pPr>
              <a:t>13</a:t>
            </a:fld>
            <a:endParaRPr lang="en-US" altLang="ja-JP"/>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a:xfrm>
            <a:off x="323850" y="260350"/>
            <a:ext cx="8362950" cy="6192838"/>
          </a:xfrm>
        </p:spPr>
        <p:txBody>
          <a:bodyPr/>
          <a:lstStyle/>
          <a:p>
            <a:pPr algn="l"/>
            <a:r>
              <a:rPr lang="ja-JP" altLang="en-US" sz="2800" smtClean="0">
                <a:solidFill>
                  <a:schemeClr val="tx1"/>
                </a:solidFill>
              </a:rPr>
              <a:t>グループワーク①</a:t>
            </a:r>
            <a:r>
              <a:rPr lang="en-US" altLang="ja-JP" sz="2800" smtClean="0">
                <a:solidFill>
                  <a:schemeClr val="tx1"/>
                </a:solidFill>
              </a:rPr>
              <a:t/>
            </a:r>
            <a:br>
              <a:rPr lang="en-US" altLang="ja-JP" sz="2800" smtClean="0">
                <a:solidFill>
                  <a:schemeClr val="tx1"/>
                </a:solidFill>
              </a:rPr>
            </a:br>
            <a:r>
              <a:rPr lang="ja-JP" altLang="en-US" sz="2800" smtClean="0">
                <a:solidFill>
                  <a:schemeClr val="tx1"/>
                </a:solidFill>
              </a:rPr>
              <a:t>　「個人の要望」と「社会の要請」を診断する</a:t>
            </a:r>
            <a:r>
              <a:rPr lang="en-US" altLang="ja-JP" sz="2800" smtClean="0">
                <a:solidFill>
                  <a:schemeClr val="tx1"/>
                </a:solidFill>
              </a:rPr>
              <a:t/>
            </a:r>
            <a:br>
              <a:rPr lang="en-US" altLang="ja-JP" sz="2800" smtClean="0">
                <a:solidFill>
                  <a:schemeClr val="tx1"/>
                </a:solidFill>
              </a:rPr>
            </a:br>
            <a:r>
              <a:rPr lang="en-US" altLang="ja-JP" sz="2800" smtClean="0">
                <a:solidFill>
                  <a:schemeClr val="tx1"/>
                </a:solidFill>
              </a:rPr>
              <a:t/>
            </a:r>
            <a:br>
              <a:rPr lang="en-US" altLang="ja-JP" sz="2800" smtClean="0">
                <a:solidFill>
                  <a:schemeClr val="tx1"/>
                </a:solidFill>
              </a:rPr>
            </a:br>
            <a:r>
              <a:rPr lang="ja-JP" altLang="en-US" sz="2800" smtClean="0">
                <a:solidFill>
                  <a:schemeClr val="tx1"/>
                </a:solidFill>
              </a:rPr>
              <a:t>グループワーク②</a:t>
            </a:r>
            <a:r>
              <a:rPr lang="en-US" altLang="ja-JP" sz="2800" smtClean="0">
                <a:solidFill>
                  <a:schemeClr val="tx1"/>
                </a:solidFill>
              </a:rPr>
              <a:t/>
            </a:r>
            <a:br>
              <a:rPr lang="en-US" altLang="ja-JP" sz="2800" smtClean="0">
                <a:solidFill>
                  <a:schemeClr val="tx1"/>
                </a:solidFill>
              </a:rPr>
            </a:br>
            <a:r>
              <a:rPr lang="ja-JP" altLang="en-US" sz="2800" smtClean="0">
                <a:solidFill>
                  <a:schemeClr val="tx1"/>
                </a:solidFill>
              </a:rPr>
              <a:t>　「個人の要望」と「社会の要請」から地域課題を設定</a:t>
            </a:r>
            <a:r>
              <a:rPr lang="en-US" altLang="ja-JP" sz="2800" smtClean="0">
                <a:solidFill>
                  <a:schemeClr val="tx1"/>
                </a:solidFill>
              </a:rPr>
              <a:t/>
            </a:r>
            <a:br>
              <a:rPr lang="en-US" altLang="ja-JP" sz="2800" smtClean="0">
                <a:solidFill>
                  <a:schemeClr val="tx1"/>
                </a:solidFill>
              </a:rPr>
            </a:br>
            <a:r>
              <a:rPr lang="en-US" altLang="ja-JP" sz="2800" smtClean="0">
                <a:solidFill>
                  <a:schemeClr val="tx1"/>
                </a:solidFill>
              </a:rPr>
              <a:t>  </a:t>
            </a:r>
            <a:r>
              <a:rPr lang="ja-JP" altLang="en-US" sz="2800" smtClean="0">
                <a:solidFill>
                  <a:schemeClr val="tx1"/>
                </a:solidFill>
              </a:rPr>
              <a:t>する</a:t>
            </a:r>
            <a:r>
              <a:rPr lang="en-US" altLang="ja-JP" sz="2800" smtClean="0">
                <a:solidFill>
                  <a:schemeClr val="tx1"/>
                </a:solidFill>
              </a:rPr>
              <a:t/>
            </a:r>
            <a:br>
              <a:rPr lang="en-US" altLang="ja-JP" sz="2800" smtClean="0">
                <a:solidFill>
                  <a:schemeClr val="tx1"/>
                </a:solidFill>
              </a:rPr>
            </a:br>
            <a:r>
              <a:rPr lang="en-US" altLang="ja-JP" sz="2800" smtClean="0">
                <a:solidFill>
                  <a:schemeClr val="tx1"/>
                </a:solidFill>
              </a:rPr>
              <a:t/>
            </a:r>
            <a:br>
              <a:rPr lang="en-US" altLang="ja-JP" sz="2800" smtClean="0">
                <a:solidFill>
                  <a:schemeClr val="tx1"/>
                </a:solidFill>
              </a:rPr>
            </a:br>
            <a:r>
              <a:rPr lang="ja-JP" altLang="en-US" sz="2800" smtClean="0">
                <a:solidFill>
                  <a:schemeClr val="tx1"/>
                </a:solidFill>
              </a:rPr>
              <a:t>グループワーク③</a:t>
            </a:r>
            <a:r>
              <a:rPr lang="en-US" altLang="ja-JP" sz="2800" smtClean="0">
                <a:solidFill>
                  <a:schemeClr val="tx1"/>
                </a:solidFill>
              </a:rPr>
              <a:t/>
            </a:r>
            <a:br>
              <a:rPr lang="en-US" altLang="ja-JP" sz="2800" smtClean="0">
                <a:solidFill>
                  <a:schemeClr val="tx1"/>
                </a:solidFill>
              </a:rPr>
            </a:br>
            <a:r>
              <a:rPr lang="ja-JP" altLang="en-US" sz="2800" smtClean="0">
                <a:solidFill>
                  <a:schemeClr val="tx1"/>
                </a:solidFill>
              </a:rPr>
              <a:t>　地域課題から学習目的を設定する</a:t>
            </a:r>
            <a:r>
              <a:rPr lang="en-US" altLang="ja-JP" sz="2800" smtClean="0">
                <a:solidFill>
                  <a:schemeClr val="tx1"/>
                </a:solidFill>
              </a:rPr>
              <a:t/>
            </a:r>
            <a:br>
              <a:rPr lang="en-US" altLang="ja-JP" sz="2800" smtClean="0">
                <a:solidFill>
                  <a:schemeClr val="tx1"/>
                </a:solidFill>
              </a:rPr>
            </a:br>
            <a:r>
              <a:rPr lang="en-US" altLang="ja-JP" sz="2800" smtClean="0">
                <a:solidFill>
                  <a:schemeClr val="tx1"/>
                </a:solidFill>
              </a:rPr>
              <a:t/>
            </a:r>
            <a:br>
              <a:rPr lang="en-US" altLang="ja-JP" sz="2800" smtClean="0">
                <a:solidFill>
                  <a:schemeClr val="tx1"/>
                </a:solidFill>
              </a:rPr>
            </a:br>
            <a:r>
              <a:rPr lang="ja-JP" altLang="en-US" sz="2800" smtClean="0">
                <a:solidFill>
                  <a:schemeClr val="tx1"/>
                </a:solidFill>
              </a:rPr>
              <a:t>グループワーク④</a:t>
            </a:r>
            <a:r>
              <a:rPr lang="en-US" altLang="ja-JP" sz="2800" smtClean="0">
                <a:solidFill>
                  <a:schemeClr val="tx1"/>
                </a:solidFill>
              </a:rPr>
              <a:t/>
            </a:r>
            <a:br>
              <a:rPr lang="en-US" altLang="ja-JP" sz="2800" smtClean="0">
                <a:solidFill>
                  <a:schemeClr val="tx1"/>
                </a:solidFill>
              </a:rPr>
            </a:br>
            <a:r>
              <a:rPr lang="ja-JP" altLang="en-US" sz="2800" smtClean="0">
                <a:solidFill>
                  <a:schemeClr val="tx1"/>
                </a:solidFill>
              </a:rPr>
              <a:t>　学習目的から学習目標を設定する</a:t>
            </a:r>
          </a:p>
        </p:txBody>
      </p:sp>
      <p:sp>
        <p:nvSpPr>
          <p:cNvPr id="2" name="スライド番号プレースホルダー 1"/>
          <p:cNvSpPr>
            <a:spLocks noGrp="1"/>
          </p:cNvSpPr>
          <p:nvPr>
            <p:ph type="sldNum" sz="quarter" idx="12"/>
          </p:nvPr>
        </p:nvSpPr>
        <p:spPr/>
        <p:txBody>
          <a:bodyPr/>
          <a:lstStyle/>
          <a:p>
            <a:pPr>
              <a:defRPr/>
            </a:pPr>
            <a:fld id="{2B77695F-4E13-4EBF-A1A7-52081D1F552C}" type="slidenum">
              <a:rPr lang="en-US" altLang="ja-JP" smtClean="0"/>
              <a:pPr>
                <a:defRPr/>
              </a:pPr>
              <a:t>14</a:t>
            </a:fld>
            <a:endParaRPr lang="en-US" altLang="ja-JP"/>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a:xfrm>
            <a:off x="539750" y="1484313"/>
            <a:ext cx="8229600" cy="1143000"/>
          </a:xfrm>
        </p:spPr>
        <p:txBody>
          <a:bodyPr/>
          <a:lstStyle/>
          <a:p>
            <a:pPr algn="l"/>
            <a:r>
              <a:rPr lang="ja-JP" altLang="en-US" dirty="0" smtClean="0"/>
              <a:t>グループワーク①</a:t>
            </a:r>
            <a:r>
              <a:rPr lang="en-US" altLang="ja-JP" dirty="0" smtClean="0"/>
              <a:t/>
            </a:r>
            <a:br>
              <a:rPr lang="en-US" altLang="ja-JP" dirty="0" smtClean="0"/>
            </a:br>
            <a:r>
              <a:rPr lang="ja-JP" altLang="en-US" dirty="0" smtClean="0"/>
              <a:t>「個人の要望」と「社会の要請」を</a:t>
            </a:r>
            <a:r>
              <a:rPr lang="en-US" altLang="ja-JP" dirty="0" smtClean="0"/>
              <a:t/>
            </a:r>
            <a:br>
              <a:rPr lang="en-US" altLang="ja-JP" dirty="0" smtClean="0"/>
            </a:br>
            <a:r>
              <a:rPr lang="ja-JP" altLang="en-US" dirty="0" smtClean="0"/>
              <a:t>診断する</a:t>
            </a:r>
            <a:r>
              <a:rPr lang="en-US" altLang="ja-JP" dirty="0" smtClean="0"/>
              <a:t/>
            </a:r>
            <a:br>
              <a:rPr lang="en-US" altLang="ja-JP" dirty="0" smtClean="0"/>
            </a:br>
            <a:r>
              <a:rPr lang="ja-JP" altLang="en-US" dirty="0" smtClean="0"/>
              <a:t>（学習ニーズの診断）</a:t>
            </a:r>
          </a:p>
        </p:txBody>
      </p:sp>
      <p:sp>
        <p:nvSpPr>
          <p:cNvPr id="2" name="スライド番号プレースホルダー 1"/>
          <p:cNvSpPr>
            <a:spLocks noGrp="1"/>
          </p:cNvSpPr>
          <p:nvPr>
            <p:ph type="sldNum" sz="quarter" idx="12"/>
          </p:nvPr>
        </p:nvSpPr>
        <p:spPr/>
        <p:txBody>
          <a:bodyPr/>
          <a:lstStyle/>
          <a:p>
            <a:pPr>
              <a:defRPr/>
            </a:pPr>
            <a:fld id="{2B77695F-4E13-4EBF-A1A7-52081D1F552C}" type="slidenum">
              <a:rPr lang="en-US" altLang="ja-JP" smtClean="0"/>
              <a:pPr>
                <a:defRPr/>
              </a:pPr>
              <a:t>15</a:t>
            </a:fld>
            <a:endParaRPr lang="en-US" altLang="ja-JP"/>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6" name="AutoShape 12"/>
          <p:cNvSpPr>
            <a:spLocks noChangeArrowheads="1"/>
          </p:cNvSpPr>
          <p:nvPr/>
        </p:nvSpPr>
        <p:spPr bwMode="auto">
          <a:xfrm>
            <a:off x="4860925" y="1916113"/>
            <a:ext cx="3959225" cy="4854575"/>
          </a:xfrm>
          <a:prstGeom prst="roundRect">
            <a:avLst>
              <a:gd name="adj" fmla="val 16667"/>
            </a:avLst>
          </a:prstGeom>
          <a:solidFill>
            <a:srgbClr val="FFFFFF"/>
          </a:solidFill>
          <a:ln w="38100">
            <a:solidFill>
              <a:srgbClr val="2025F4"/>
            </a:solidFill>
            <a:round/>
            <a:headEnd/>
            <a:tailEnd/>
          </a:ln>
        </p:spPr>
        <p:txBody>
          <a:bodyPr/>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buFontTx/>
              <a:buNone/>
            </a:pPr>
            <a:endParaRPr kumimoji="0" lang="en-US" altLang="ja-JP" sz="2400" b="1" dirty="0">
              <a:solidFill>
                <a:srgbClr val="0000FF"/>
              </a:solidFill>
            </a:endParaRPr>
          </a:p>
          <a:p>
            <a:pPr eaLnBrk="1" hangingPunct="1">
              <a:buFontTx/>
              <a:buNone/>
            </a:pPr>
            <a:r>
              <a:rPr kumimoji="0" lang="ja-JP" altLang="en-US" sz="2400" b="1" dirty="0" smtClean="0">
                <a:solidFill>
                  <a:srgbClr val="0000FF"/>
                </a:solidFill>
              </a:rPr>
              <a:t>行政</a:t>
            </a:r>
            <a:r>
              <a:rPr kumimoji="0" lang="ja-JP" altLang="en-US" sz="2400" b="1" dirty="0">
                <a:solidFill>
                  <a:srgbClr val="0000FF"/>
                </a:solidFill>
              </a:rPr>
              <a:t>・振興区の重点課題・</a:t>
            </a:r>
          </a:p>
          <a:p>
            <a:pPr eaLnBrk="1" hangingPunct="1">
              <a:buFontTx/>
              <a:buNone/>
            </a:pPr>
            <a:r>
              <a:rPr kumimoji="0" lang="ja-JP" altLang="en-US" sz="2400" b="1" dirty="0">
                <a:solidFill>
                  <a:srgbClr val="0000FF"/>
                </a:solidFill>
              </a:rPr>
              <a:t>施策の方向，地域の課題</a:t>
            </a:r>
          </a:p>
          <a:p>
            <a:pPr eaLnBrk="1" hangingPunct="1">
              <a:buFontTx/>
              <a:buNone/>
            </a:pPr>
            <a:r>
              <a:rPr kumimoji="0" lang="en-US" altLang="ja-JP" sz="2400" b="1" dirty="0" smtClean="0"/>
              <a:t>【</a:t>
            </a:r>
            <a:r>
              <a:rPr kumimoji="0" lang="ja-JP" altLang="en-US" sz="2400" b="1" dirty="0"/>
              <a:t>調べる方法</a:t>
            </a:r>
            <a:r>
              <a:rPr kumimoji="0" lang="en-US" altLang="ja-JP" sz="2400" b="1" dirty="0"/>
              <a:t>】</a:t>
            </a:r>
          </a:p>
          <a:p>
            <a:pPr eaLnBrk="1" hangingPunct="1">
              <a:buFontTx/>
              <a:buNone/>
            </a:pPr>
            <a:r>
              <a:rPr kumimoji="0" lang="en-US" altLang="ja-JP" sz="2400" b="1" dirty="0"/>
              <a:t>    </a:t>
            </a:r>
            <a:r>
              <a:rPr kumimoji="0" lang="ja-JP" altLang="en-US" sz="2400" b="1" dirty="0"/>
              <a:t>行政資料（総合計画，基本計画）</a:t>
            </a:r>
            <a:r>
              <a:rPr kumimoji="0" lang="ja-JP" altLang="en-US" sz="2400" b="1" dirty="0" smtClean="0"/>
              <a:t>，広報</a:t>
            </a:r>
            <a:r>
              <a:rPr kumimoji="0" lang="ja-JP" altLang="en-US" sz="2400" b="1" dirty="0"/>
              <a:t>資料，統計</a:t>
            </a:r>
            <a:r>
              <a:rPr kumimoji="0" lang="ja-JP" altLang="en-US" sz="2400" b="1" dirty="0" smtClean="0"/>
              <a:t>資料</a:t>
            </a:r>
            <a:endParaRPr kumimoji="0" lang="ja-JP" altLang="en-US" sz="2400" b="1" dirty="0"/>
          </a:p>
          <a:p>
            <a:pPr eaLnBrk="1" hangingPunct="1">
              <a:buFontTx/>
              <a:buNone/>
            </a:pPr>
            <a:r>
              <a:rPr kumimoji="0" lang="ja-JP" altLang="en-US" sz="2400" b="1" dirty="0">
                <a:solidFill>
                  <a:srgbClr val="0000FF"/>
                </a:solidFill>
              </a:rPr>
              <a:t>    </a:t>
            </a:r>
          </a:p>
          <a:p>
            <a:pPr>
              <a:spcBef>
                <a:spcPct val="0"/>
              </a:spcBef>
              <a:buFontTx/>
              <a:buNone/>
            </a:pPr>
            <a:r>
              <a:rPr kumimoji="0" lang="ja-JP" altLang="en-US" sz="1800" dirty="0"/>
              <a:t> </a:t>
            </a:r>
          </a:p>
        </p:txBody>
      </p:sp>
      <p:sp>
        <p:nvSpPr>
          <p:cNvPr id="60419" name="AutoShape 8"/>
          <p:cNvSpPr>
            <a:spLocks noChangeArrowheads="1"/>
          </p:cNvSpPr>
          <p:nvPr/>
        </p:nvSpPr>
        <p:spPr bwMode="auto">
          <a:xfrm>
            <a:off x="395288" y="1916112"/>
            <a:ext cx="3959225" cy="4854575"/>
          </a:xfrm>
          <a:prstGeom prst="roundRect">
            <a:avLst>
              <a:gd name="adj" fmla="val 16667"/>
            </a:avLst>
          </a:prstGeom>
          <a:solidFill>
            <a:srgbClr val="FFFFFF"/>
          </a:solidFill>
          <a:ln w="38100">
            <a:solidFill>
              <a:srgbClr val="FF00FF"/>
            </a:solidFill>
            <a:round/>
            <a:headEnd/>
            <a:tailEnd/>
          </a:ln>
        </p:spPr>
        <p:txBody>
          <a:bodyPr/>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buFontTx/>
              <a:buNone/>
            </a:pPr>
            <a:endParaRPr kumimoji="0" lang="en-US" altLang="ja-JP" sz="2400" b="1" dirty="0" smtClean="0">
              <a:solidFill>
                <a:srgbClr val="0000FF"/>
              </a:solidFill>
            </a:endParaRPr>
          </a:p>
          <a:p>
            <a:pPr eaLnBrk="1" hangingPunct="1">
              <a:buFontTx/>
              <a:buNone/>
            </a:pPr>
            <a:r>
              <a:rPr kumimoji="0" lang="ja-JP" altLang="en-US" sz="2400" b="1" dirty="0" smtClean="0">
                <a:solidFill>
                  <a:srgbClr val="0000FF"/>
                </a:solidFill>
              </a:rPr>
              <a:t>住民</a:t>
            </a:r>
            <a:r>
              <a:rPr kumimoji="0" lang="ja-JP" altLang="en-US" sz="2400" b="1" dirty="0">
                <a:solidFill>
                  <a:srgbClr val="0000FF"/>
                </a:solidFill>
              </a:rPr>
              <a:t>の学習</a:t>
            </a:r>
            <a:r>
              <a:rPr kumimoji="0" lang="ja-JP" altLang="en-US" sz="2400" b="1" dirty="0" smtClean="0">
                <a:solidFill>
                  <a:srgbClr val="0000FF"/>
                </a:solidFill>
              </a:rPr>
              <a:t>ニーズ</a:t>
            </a:r>
            <a:endParaRPr kumimoji="0" lang="ja-JP" altLang="en-US" sz="2400" b="1" dirty="0">
              <a:solidFill>
                <a:srgbClr val="0000FF"/>
              </a:solidFill>
            </a:endParaRPr>
          </a:p>
          <a:p>
            <a:pPr eaLnBrk="1" hangingPunct="1">
              <a:buFontTx/>
              <a:buNone/>
            </a:pPr>
            <a:r>
              <a:rPr kumimoji="0" lang="en-US" altLang="ja-JP" sz="2400" b="1" dirty="0" smtClean="0"/>
              <a:t>【</a:t>
            </a:r>
            <a:r>
              <a:rPr kumimoji="0" lang="ja-JP" altLang="en-US" sz="2400" b="1" dirty="0"/>
              <a:t>調べる方法</a:t>
            </a:r>
            <a:r>
              <a:rPr kumimoji="0" lang="en-US" altLang="ja-JP" sz="2400" b="1" dirty="0"/>
              <a:t>】</a:t>
            </a:r>
          </a:p>
          <a:p>
            <a:pPr eaLnBrk="1" hangingPunct="1">
              <a:buFontTx/>
              <a:buNone/>
            </a:pPr>
            <a:r>
              <a:rPr kumimoji="0" lang="en-US" altLang="ja-JP" sz="2400" b="1" dirty="0"/>
              <a:t>    </a:t>
            </a:r>
            <a:r>
              <a:rPr kumimoji="0" lang="ja-JP" altLang="en-US" sz="2400" b="1" dirty="0"/>
              <a:t>住民調査（アンケート），</a:t>
            </a:r>
          </a:p>
          <a:p>
            <a:pPr eaLnBrk="1" hangingPunct="1">
              <a:buFontTx/>
              <a:buNone/>
            </a:pPr>
            <a:r>
              <a:rPr kumimoji="0" lang="ja-JP" altLang="en-US" sz="2400" b="1" dirty="0"/>
              <a:t>    日常的な住民との交流</a:t>
            </a:r>
          </a:p>
          <a:p>
            <a:pPr>
              <a:spcBef>
                <a:spcPct val="0"/>
              </a:spcBef>
              <a:buFontTx/>
              <a:buNone/>
            </a:pPr>
            <a:r>
              <a:rPr kumimoji="0" lang="ja-JP" altLang="en-US" sz="1800" dirty="0"/>
              <a:t> </a:t>
            </a:r>
          </a:p>
        </p:txBody>
      </p:sp>
      <p:sp>
        <p:nvSpPr>
          <p:cNvPr id="60420" name="Rectangle 2"/>
          <p:cNvSpPr>
            <a:spLocks noGrp="1" noChangeArrowheads="1"/>
          </p:cNvSpPr>
          <p:nvPr>
            <p:ph type="title"/>
          </p:nvPr>
        </p:nvSpPr>
        <p:spPr>
          <a:xfrm>
            <a:off x="660400" y="1989138"/>
            <a:ext cx="3168650" cy="720725"/>
          </a:xfrm>
        </p:spPr>
        <p:txBody>
          <a:bodyPr/>
          <a:lstStyle/>
          <a:p>
            <a:pPr eaLnBrk="1" hangingPunct="1"/>
            <a:r>
              <a:rPr lang="ja-JP" altLang="en-US" sz="3200" dirty="0" smtClean="0">
                <a:solidFill>
                  <a:schemeClr val="tx1"/>
                </a:solidFill>
              </a:rPr>
              <a:t>「個人の要望」</a:t>
            </a:r>
          </a:p>
        </p:txBody>
      </p:sp>
      <p:sp>
        <p:nvSpPr>
          <p:cNvPr id="60421" name="AutoShape 8"/>
          <p:cNvSpPr>
            <a:spLocks noChangeArrowheads="1"/>
          </p:cNvSpPr>
          <p:nvPr/>
        </p:nvSpPr>
        <p:spPr bwMode="auto">
          <a:xfrm>
            <a:off x="395288" y="1125538"/>
            <a:ext cx="8401050" cy="71437"/>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ja-JP" sz="1800" dirty="0"/>
          </a:p>
        </p:txBody>
      </p:sp>
      <p:sp>
        <p:nvSpPr>
          <p:cNvPr id="60422" name="Rectangle 6"/>
          <p:cNvSpPr>
            <a:spLocks noChangeArrowheads="1"/>
          </p:cNvSpPr>
          <p:nvPr/>
        </p:nvSpPr>
        <p:spPr bwMode="auto">
          <a:xfrm>
            <a:off x="395288" y="549275"/>
            <a:ext cx="77724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buFontTx/>
              <a:buNone/>
            </a:pPr>
            <a:r>
              <a:rPr lang="ja-JP" altLang="en-US" sz="2800" dirty="0">
                <a:solidFill>
                  <a:srgbClr val="0000FF"/>
                </a:solidFill>
              </a:rPr>
              <a:t>①「個人の要望」と「社会の要請</a:t>
            </a:r>
            <a:r>
              <a:rPr lang="ja-JP" altLang="en-US" sz="2800" dirty="0" smtClean="0">
                <a:solidFill>
                  <a:srgbClr val="0000FF"/>
                </a:solidFill>
              </a:rPr>
              <a:t>」を診断する</a:t>
            </a:r>
            <a:endParaRPr lang="ja-JP" altLang="en-US" sz="2800" dirty="0">
              <a:solidFill>
                <a:srgbClr val="0000FF"/>
              </a:solidFill>
            </a:endParaRPr>
          </a:p>
        </p:txBody>
      </p:sp>
      <p:sp>
        <p:nvSpPr>
          <p:cNvPr id="60423" name="Rectangle 9"/>
          <p:cNvSpPr>
            <a:spLocks noChangeArrowheads="1"/>
          </p:cNvSpPr>
          <p:nvPr/>
        </p:nvSpPr>
        <p:spPr bwMode="auto">
          <a:xfrm>
            <a:off x="5256213" y="2032000"/>
            <a:ext cx="31686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dirty="0"/>
              <a:t>「社会の要請」</a:t>
            </a:r>
          </a:p>
        </p:txBody>
      </p:sp>
      <p:sp>
        <p:nvSpPr>
          <p:cNvPr id="60424" name="Oval 10"/>
          <p:cNvSpPr>
            <a:spLocks noChangeArrowheads="1"/>
          </p:cNvSpPr>
          <p:nvPr/>
        </p:nvSpPr>
        <p:spPr bwMode="auto">
          <a:xfrm>
            <a:off x="7812088" y="549275"/>
            <a:ext cx="1008062" cy="431800"/>
          </a:xfrm>
          <a:prstGeom prst="ellipse">
            <a:avLst/>
          </a:prstGeom>
          <a:solidFill>
            <a:schemeClr val="bg1"/>
          </a:solidFill>
          <a:ln w="9525" algn="ctr">
            <a:solidFill>
              <a:schemeClr val="accent2"/>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dirty="0">
                <a:solidFill>
                  <a:srgbClr val="0000FF"/>
                </a:solidFill>
              </a:rPr>
              <a:t>シートＡ</a:t>
            </a:r>
          </a:p>
        </p:txBody>
      </p:sp>
      <p:sp>
        <p:nvSpPr>
          <p:cNvPr id="60425" name="角丸四角形 1"/>
          <p:cNvSpPr>
            <a:spLocks noChangeArrowheads="1"/>
          </p:cNvSpPr>
          <p:nvPr/>
        </p:nvSpPr>
        <p:spPr bwMode="auto">
          <a:xfrm>
            <a:off x="597507" y="4797152"/>
            <a:ext cx="3527425" cy="1763986"/>
          </a:xfrm>
          <a:prstGeom prst="roundRect">
            <a:avLst>
              <a:gd name="adj" fmla="val 16667"/>
            </a:avLst>
          </a:prstGeom>
          <a:solidFill>
            <a:schemeClr val="accent1"/>
          </a:solidFill>
          <a:ln w="9525" algn="ctr">
            <a:solidFill>
              <a:schemeClr val="tx1"/>
            </a:solidFill>
            <a:round/>
            <a:headEnd/>
            <a:tailEnd/>
          </a:ln>
        </p:spPr>
        <p:txBody>
          <a:bodyPr anchor="t"/>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800" dirty="0" smtClean="0"/>
              <a:t>参考</a:t>
            </a:r>
            <a:endParaRPr lang="en-US" altLang="ja-JP" sz="1800" dirty="0" smtClean="0"/>
          </a:p>
          <a:p>
            <a:pPr eaLnBrk="1" hangingPunct="1">
              <a:spcBef>
                <a:spcPct val="0"/>
              </a:spcBef>
              <a:buFontTx/>
              <a:buNone/>
            </a:pPr>
            <a:r>
              <a:rPr lang="ja-JP" altLang="en-US" sz="1600" dirty="0" smtClean="0"/>
              <a:t>資料３　</a:t>
            </a:r>
            <a:r>
              <a:rPr lang="ja-JP" altLang="en-US" sz="1600" dirty="0">
                <a:solidFill>
                  <a:schemeClr val="tx2"/>
                </a:solidFill>
              </a:rPr>
              <a:t>生涯学習に関する世論調査</a:t>
            </a:r>
            <a:endParaRPr lang="en-US" altLang="ja-JP" sz="1600" dirty="0" smtClean="0"/>
          </a:p>
          <a:p>
            <a:pPr eaLnBrk="1" hangingPunct="1">
              <a:spcBef>
                <a:spcPct val="0"/>
              </a:spcBef>
              <a:buFontTx/>
              <a:buNone/>
            </a:pPr>
            <a:r>
              <a:rPr lang="ja-JP" altLang="en-US" sz="1600" dirty="0" smtClean="0"/>
              <a:t>資料４　</a:t>
            </a:r>
            <a:r>
              <a:rPr lang="ja-JP" altLang="en-US" sz="1600" dirty="0">
                <a:solidFill>
                  <a:schemeClr val="tx2"/>
                </a:solidFill>
              </a:rPr>
              <a:t>青少年教育に関する資料</a:t>
            </a:r>
            <a:endParaRPr lang="en-US" altLang="ja-JP" sz="1600" dirty="0" smtClean="0"/>
          </a:p>
          <a:p>
            <a:pPr eaLnBrk="1" hangingPunct="1">
              <a:spcBef>
                <a:spcPct val="0"/>
              </a:spcBef>
              <a:buFontTx/>
              <a:buNone/>
            </a:pPr>
            <a:r>
              <a:rPr lang="ja-JP" altLang="en-US" sz="1600" dirty="0" smtClean="0"/>
              <a:t>資料</a:t>
            </a:r>
            <a:r>
              <a:rPr lang="ja-JP" altLang="en-US" sz="1600" dirty="0"/>
              <a:t>５</a:t>
            </a:r>
            <a:r>
              <a:rPr lang="ja-JP" altLang="en-US" sz="1600" dirty="0" smtClean="0"/>
              <a:t>　</a:t>
            </a:r>
            <a:r>
              <a:rPr lang="ja-JP" altLang="en-US" sz="1600" dirty="0">
                <a:solidFill>
                  <a:schemeClr val="tx2"/>
                </a:solidFill>
              </a:rPr>
              <a:t>高齢者教育</a:t>
            </a:r>
            <a:r>
              <a:rPr lang="ja-JP" altLang="en-US" sz="1600" dirty="0" smtClean="0">
                <a:solidFill>
                  <a:schemeClr val="tx2"/>
                </a:solidFill>
              </a:rPr>
              <a:t>に</a:t>
            </a:r>
            <a:r>
              <a:rPr lang="ja-JP" altLang="en-US" sz="1600" dirty="0">
                <a:solidFill>
                  <a:schemeClr val="tx2"/>
                </a:solidFill>
              </a:rPr>
              <a:t>関する資料</a:t>
            </a:r>
            <a:endParaRPr lang="en-US" altLang="ja-JP" sz="1600" dirty="0" smtClean="0"/>
          </a:p>
          <a:p>
            <a:pPr eaLnBrk="1" hangingPunct="1">
              <a:spcBef>
                <a:spcPct val="0"/>
              </a:spcBef>
              <a:buNone/>
            </a:pPr>
            <a:r>
              <a:rPr lang="ja-JP" altLang="en-US" sz="1600" dirty="0" smtClean="0"/>
              <a:t>資料６</a:t>
            </a:r>
            <a:r>
              <a:rPr lang="ja-JP" altLang="en-US" sz="1600" dirty="0"/>
              <a:t>　</a:t>
            </a:r>
            <a:r>
              <a:rPr lang="ja-JP" altLang="en-US" sz="1600" dirty="0">
                <a:solidFill>
                  <a:schemeClr val="tx2"/>
                </a:solidFill>
              </a:rPr>
              <a:t>家庭教育支援に関する資料</a:t>
            </a:r>
            <a:endParaRPr lang="en-US" altLang="ja-JP" sz="1600" dirty="0"/>
          </a:p>
          <a:p>
            <a:pPr eaLnBrk="1" hangingPunct="1">
              <a:spcBef>
                <a:spcPct val="0"/>
              </a:spcBef>
              <a:buFontTx/>
              <a:buNone/>
            </a:pPr>
            <a:r>
              <a:rPr lang="ja-JP" altLang="en-US" sz="1600" b="1" dirty="0" smtClean="0">
                <a:solidFill>
                  <a:srgbClr val="FF0000"/>
                </a:solidFill>
              </a:rPr>
              <a:t>＋皆さん</a:t>
            </a:r>
            <a:r>
              <a:rPr lang="ja-JP" altLang="en-US" sz="1600" b="1" dirty="0">
                <a:solidFill>
                  <a:srgbClr val="FF0000"/>
                </a:solidFill>
              </a:rPr>
              <a:t>の日頃の</a:t>
            </a:r>
            <a:r>
              <a:rPr lang="ja-JP" altLang="en-US" sz="1600" b="1" dirty="0" smtClean="0">
                <a:solidFill>
                  <a:srgbClr val="FF0000"/>
                </a:solidFill>
              </a:rPr>
              <a:t>経験</a:t>
            </a:r>
            <a:endParaRPr lang="en-US" altLang="ja-JP" sz="1600" b="1" dirty="0">
              <a:solidFill>
                <a:srgbClr val="FF0000"/>
              </a:solidFill>
            </a:endParaRPr>
          </a:p>
        </p:txBody>
      </p:sp>
      <p:sp>
        <p:nvSpPr>
          <p:cNvPr id="60426" name="角丸四角形 10"/>
          <p:cNvSpPr>
            <a:spLocks noChangeArrowheads="1"/>
          </p:cNvSpPr>
          <p:nvPr/>
        </p:nvSpPr>
        <p:spPr bwMode="auto">
          <a:xfrm>
            <a:off x="5004049" y="5085184"/>
            <a:ext cx="3697040" cy="1368152"/>
          </a:xfrm>
          <a:prstGeom prst="roundRect">
            <a:avLst>
              <a:gd name="adj" fmla="val 16667"/>
            </a:avLst>
          </a:prstGeom>
          <a:solidFill>
            <a:srgbClr val="FFC000"/>
          </a:solidFill>
          <a:ln w="9525" algn="ctr">
            <a:solidFill>
              <a:schemeClr val="tx1"/>
            </a:solidFill>
            <a:round/>
            <a:headEnd/>
            <a:tailEnd/>
          </a:ln>
        </p:spPr>
        <p:txBody>
          <a:bodyPr anchor="t"/>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dirty="0"/>
              <a:t>参考</a:t>
            </a:r>
            <a:endParaRPr lang="en-US" altLang="ja-JP" sz="2000" dirty="0"/>
          </a:p>
          <a:p>
            <a:pPr eaLnBrk="1" hangingPunct="1">
              <a:spcBef>
                <a:spcPct val="0"/>
              </a:spcBef>
              <a:buFontTx/>
              <a:buNone/>
            </a:pPr>
            <a:r>
              <a:rPr lang="ja-JP" altLang="en-US" sz="1600" dirty="0" smtClean="0"/>
              <a:t>資料１</a:t>
            </a:r>
            <a:r>
              <a:rPr lang="ja-JP" altLang="en-US" sz="1600" dirty="0"/>
              <a:t>　</a:t>
            </a:r>
            <a:r>
              <a:rPr lang="ja-JP" altLang="en-US" sz="1600" dirty="0" err="1">
                <a:solidFill>
                  <a:schemeClr val="tx2"/>
                </a:solidFill>
              </a:rPr>
              <a:t>ぱれっと</a:t>
            </a:r>
            <a:r>
              <a:rPr lang="ja-JP" altLang="en-US" sz="1600" dirty="0">
                <a:solidFill>
                  <a:schemeClr val="tx2"/>
                </a:solidFill>
              </a:rPr>
              <a:t>市長期総合計画</a:t>
            </a:r>
            <a:endParaRPr lang="en-US" altLang="ja-JP" sz="1600" dirty="0"/>
          </a:p>
          <a:p>
            <a:pPr eaLnBrk="1" hangingPunct="1">
              <a:spcBef>
                <a:spcPct val="0"/>
              </a:spcBef>
              <a:buFontTx/>
              <a:buNone/>
            </a:pPr>
            <a:r>
              <a:rPr lang="ja-JP" altLang="en-US" sz="1600" dirty="0" smtClean="0"/>
              <a:t>資料２</a:t>
            </a:r>
            <a:r>
              <a:rPr lang="ja-JP" altLang="en-US" sz="1600" dirty="0"/>
              <a:t>　</a:t>
            </a:r>
            <a:r>
              <a:rPr lang="ja-JP" altLang="en-US" sz="1600" dirty="0" err="1">
                <a:solidFill>
                  <a:schemeClr val="tx2"/>
                </a:solidFill>
              </a:rPr>
              <a:t>ぱれっと</a:t>
            </a:r>
            <a:r>
              <a:rPr lang="ja-JP" altLang="en-US" sz="1600" dirty="0">
                <a:solidFill>
                  <a:schemeClr val="tx2"/>
                </a:solidFill>
              </a:rPr>
              <a:t>市生涯学習推進計画</a:t>
            </a:r>
            <a:endParaRPr lang="en-US" altLang="ja-JP" sz="1600" dirty="0"/>
          </a:p>
        </p:txBody>
      </p:sp>
      <p:sp>
        <p:nvSpPr>
          <p:cNvPr id="60427" name="角丸四角形 2"/>
          <p:cNvSpPr>
            <a:spLocks noChangeArrowheads="1"/>
          </p:cNvSpPr>
          <p:nvPr/>
        </p:nvSpPr>
        <p:spPr bwMode="auto">
          <a:xfrm>
            <a:off x="1141413" y="1381125"/>
            <a:ext cx="7040562" cy="431800"/>
          </a:xfrm>
          <a:prstGeom prst="roundRect">
            <a:avLst>
              <a:gd name="adj" fmla="val 16667"/>
            </a:avLst>
          </a:prstGeom>
          <a:solidFill>
            <a:srgbClr val="FFFF00"/>
          </a:solidFill>
          <a:ln w="9525" algn="ctr">
            <a:solidFill>
              <a:schemeClr val="tx1"/>
            </a:solidFill>
            <a:round/>
            <a:headEnd/>
            <a:tailEnd/>
          </a:ln>
        </p:spPr>
        <p:txBody>
          <a:bodyPr anchor="b"/>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dirty="0"/>
              <a:t>できるだけたくさん挙げていきましょう！</a:t>
            </a:r>
          </a:p>
        </p:txBody>
      </p:sp>
      <p:sp>
        <p:nvSpPr>
          <p:cNvPr id="14" name="正方形/長方形 8"/>
          <p:cNvSpPr>
            <a:spLocks noChangeArrowheads="1"/>
          </p:cNvSpPr>
          <p:nvPr/>
        </p:nvSpPr>
        <p:spPr bwMode="auto">
          <a:xfrm rot="20741594">
            <a:off x="4540824" y="1956067"/>
            <a:ext cx="792163" cy="688975"/>
          </a:xfrm>
          <a:prstGeom prst="rect">
            <a:avLst/>
          </a:prstGeom>
          <a:solidFill>
            <a:srgbClr val="0000FF"/>
          </a:solidFill>
          <a:ln w="9525" algn="ctr">
            <a:noFill/>
            <a:round/>
            <a:headEnd/>
            <a:tailEnd/>
          </a:ln>
        </p:spPr>
        <p:txBody>
          <a:bodyPr anchor="b"/>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0"/>
              </a:spcBef>
              <a:buFontTx/>
              <a:buNone/>
            </a:pPr>
            <a:r>
              <a:rPr lang="ja-JP" altLang="en-US" sz="1800">
                <a:solidFill>
                  <a:srgbClr val="000000"/>
                </a:solidFill>
                <a:latin typeface="Arial" charset="0"/>
              </a:rPr>
              <a:t>　</a:t>
            </a:r>
          </a:p>
        </p:txBody>
      </p:sp>
      <p:sp>
        <p:nvSpPr>
          <p:cNvPr id="15" name="正方形/長方形 8"/>
          <p:cNvSpPr>
            <a:spLocks noChangeArrowheads="1"/>
          </p:cNvSpPr>
          <p:nvPr/>
        </p:nvSpPr>
        <p:spPr bwMode="auto">
          <a:xfrm rot="20871606">
            <a:off x="201425" y="1812925"/>
            <a:ext cx="792163" cy="720725"/>
          </a:xfrm>
          <a:prstGeom prst="rect">
            <a:avLst/>
          </a:prstGeom>
          <a:solidFill>
            <a:srgbClr val="FF99CC"/>
          </a:solidFill>
          <a:ln w="9525" algn="ctr">
            <a:noFill/>
            <a:round/>
            <a:headEnd/>
            <a:tailEnd/>
          </a:ln>
        </p:spPr>
        <p:txBody>
          <a:bodyPr anchor="b"/>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0"/>
              </a:spcBef>
              <a:buFontTx/>
              <a:buNone/>
            </a:pPr>
            <a:endParaRPr lang="ja-JP" altLang="en-US" sz="1800">
              <a:solidFill>
                <a:srgbClr val="FF33CC"/>
              </a:solidFill>
              <a:latin typeface="Arial" charset="0"/>
            </a:endParaRPr>
          </a:p>
        </p:txBody>
      </p:sp>
      <p:sp>
        <p:nvSpPr>
          <p:cNvPr id="2" name="スライド番号プレースホルダー 1"/>
          <p:cNvSpPr>
            <a:spLocks noGrp="1"/>
          </p:cNvSpPr>
          <p:nvPr>
            <p:ph type="sldNum" sz="quarter" idx="12"/>
          </p:nvPr>
        </p:nvSpPr>
        <p:spPr/>
        <p:txBody>
          <a:bodyPr/>
          <a:lstStyle/>
          <a:p>
            <a:pPr>
              <a:defRPr/>
            </a:pPr>
            <a:fld id="{791D7DE3-D069-4D54-876C-08A309A67DB4}" type="slidenum">
              <a:rPr lang="en-US" altLang="ja-JP" smtClean="0"/>
              <a:pPr>
                <a:defRPr/>
              </a:pPr>
              <a:t>16</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4396"/>
                                        </p:tgtEl>
                                        <p:attrNameLst>
                                          <p:attrName>style.visibility</p:attrName>
                                        </p:attrNameLst>
                                      </p:cBhvr>
                                      <p:to>
                                        <p:strVal val="visible"/>
                                      </p:to>
                                    </p:set>
                                    <p:animEffect transition="in" filter="wipe(up)">
                                      <p:cBhvr>
                                        <p:cTn id="7" dur="500"/>
                                        <p:tgtEl>
                                          <p:spTgt spid="144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a:xfrm>
            <a:off x="539750" y="2708275"/>
            <a:ext cx="8229600" cy="1143000"/>
          </a:xfrm>
        </p:spPr>
        <p:txBody>
          <a:bodyPr/>
          <a:lstStyle/>
          <a:p>
            <a:pPr algn="l"/>
            <a:r>
              <a:rPr lang="ja-JP" altLang="en-US" dirty="0" smtClean="0"/>
              <a:t>グループワーク②</a:t>
            </a:r>
            <a:r>
              <a:rPr lang="en-US" altLang="ja-JP" dirty="0" smtClean="0"/>
              <a:t/>
            </a:r>
            <a:br>
              <a:rPr lang="en-US" altLang="ja-JP" dirty="0" smtClean="0"/>
            </a:br>
            <a:r>
              <a:rPr lang="ja-JP" altLang="en-US" sz="4000" dirty="0" smtClean="0"/>
              <a:t>「個人の要望」と「社会の要請」から</a:t>
            </a:r>
            <a:r>
              <a:rPr lang="en-US" altLang="ja-JP" sz="4000" dirty="0" smtClean="0"/>
              <a:t/>
            </a:r>
            <a:br>
              <a:rPr lang="en-US" altLang="ja-JP" sz="4000" dirty="0" smtClean="0"/>
            </a:br>
            <a:r>
              <a:rPr lang="ja-JP" altLang="en-US" sz="4000" dirty="0" smtClean="0"/>
              <a:t>地域課題を設定する</a:t>
            </a:r>
            <a:r>
              <a:rPr lang="en-US" altLang="ja-JP" sz="4000" dirty="0" smtClean="0"/>
              <a:t/>
            </a:r>
            <a:br>
              <a:rPr lang="en-US" altLang="ja-JP" sz="4000" dirty="0" smtClean="0"/>
            </a:br>
            <a:endParaRPr lang="ja-JP" altLang="en-US" sz="4000" dirty="0" smtClean="0"/>
          </a:p>
        </p:txBody>
      </p:sp>
      <p:sp>
        <p:nvSpPr>
          <p:cNvPr id="2" name="スライド番号プレースホルダー 1"/>
          <p:cNvSpPr>
            <a:spLocks noGrp="1"/>
          </p:cNvSpPr>
          <p:nvPr>
            <p:ph type="sldNum" sz="quarter" idx="12"/>
          </p:nvPr>
        </p:nvSpPr>
        <p:spPr/>
        <p:txBody>
          <a:bodyPr/>
          <a:lstStyle/>
          <a:p>
            <a:pPr>
              <a:defRPr/>
            </a:pPr>
            <a:fld id="{2B77695F-4E13-4EBF-A1A7-52081D1F552C}" type="slidenum">
              <a:rPr lang="en-US" altLang="ja-JP" smtClean="0"/>
              <a:pPr>
                <a:defRPr/>
              </a:pPr>
              <a:t>17</a:t>
            </a:fld>
            <a:endParaRPr lang="en-US" altLang="ja-JP"/>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8"/>
          <p:cNvSpPr>
            <a:spLocks noChangeArrowheads="1"/>
          </p:cNvSpPr>
          <p:nvPr/>
        </p:nvSpPr>
        <p:spPr bwMode="auto">
          <a:xfrm>
            <a:off x="371475" y="1000125"/>
            <a:ext cx="8401050" cy="71438"/>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endParaRPr lang="ja-JP" altLang="en-US" sz="2400" dirty="0">
              <a:latin typeface="Times New Roman" pitchFamily="18" charset="0"/>
            </a:endParaRPr>
          </a:p>
        </p:txBody>
      </p:sp>
      <p:sp>
        <p:nvSpPr>
          <p:cNvPr id="62468" name="AutoShape 4"/>
          <p:cNvSpPr>
            <a:spLocks noChangeArrowheads="1"/>
          </p:cNvSpPr>
          <p:nvPr/>
        </p:nvSpPr>
        <p:spPr bwMode="auto">
          <a:xfrm>
            <a:off x="642938" y="1988697"/>
            <a:ext cx="1008062" cy="552450"/>
          </a:xfrm>
          <a:prstGeom prst="downArrow">
            <a:avLst>
              <a:gd name="adj1" fmla="val 50000"/>
              <a:gd name="adj2" fmla="val 25000"/>
            </a:avLst>
          </a:prstGeom>
          <a:solidFill>
            <a:schemeClr val="hlink"/>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dirty="0"/>
          </a:p>
        </p:txBody>
      </p:sp>
      <p:sp>
        <p:nvSpPr>
          <p:cNvPr id="62470" name="Text Box 3"/>
          <p:cNvSpPr txBox="1">
            <a:spLocks noChangeArrowheads="1"/>
          </p:cNvSpPr>
          <p:nvPr/>
        </p:nvSpPr>
        <p:spPr bwMode="auto">
          <a:xfrm>
            <a:off x="642938" y="428625"/>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2000" dirty="0">
                <a:solidFill>
                  <a:srgbClr val="0000FF"/>
                </a:solidFill>
                <a:latin typeface="Calibri" pitchFamily="34" charset="0"/>
                <a:ea typeface="HGS創英角ｺﾞｼｯｸUB" pitchFamily="50" charset="-128"/>
              </a:rPr>
              <a:t>②「個人の要望」と「社会の要請」から地域課題を設定する</a:t>
            </a:r>
          </a:p>
        </p:txBody>
      </p:sp>
      <p:pic>
        <p:nvPicPr>
          <p:cNvPr id="62471" name="Picture 9" descr="SYSP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88913"/>
            <a:ext cx="1100138"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2" name="Rectangle 10"/>
          <p:cNvSpPr>
            <a:spLocks noChangeArrowheads="1"/>
          </p:cNvSpPr>
          <p:nvPr/>
        </p:nvSpPr>
        <p:spPr bwMode="auto">
          <a:xfrm>
            <a:off x="371475" y="1218263"/>
            <a:ext cx="864076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defRPr/>
            </a:pPr>
            <a:r>
              <a:rPr lang="ja-JP" altLang="en-US" sz="4000" b="1" dirty="0" smtClean="0">
                <a:latin typeface="+mn-ea"/>
                <a:ea typeface="+mn-ea"/>
              </a:rPr>
              <a:t>「個人の要望」と「社会の要請」</a:t>
            </a:r>
            <a:endParaRPr lang="en-US" altLang="ja-JP" sz="4000" b="1" dirty="0" smtClean="0">
              <a:latin typeface="+mn-ea"/>
              <a:ea typeface="+mn-ea"/>
            </a:endParaRPr>
          </a:p>
          <a:p>
            <a:pPr eaLnBrk="1" hangingPunct="1">
              <a:spcBef>
                <a:spcPct val="0"/>
              </a:spcBef>
              <a:buFontTx/>
              <a:buNone/>
              <a:defRPr/>
            </a:pPr>
            <a:endParaRPr lang="en-US" altLang="ja-JP" sz="4000" b="1" dirty="0">
              <a:latin typeface="+mn-ea"/>
              <a:ea typeface="+mn-ea"/>
            </a:endParaRPr>
          </a:p>
          <a:p>
            <a:pPr eaLnBrk="1" hangingPunct="1">
              <a:spcBef>
                <a:spcPct val="0"/>
              </a:spcBef>
              <a:buFontTx/>
              <a:buNone/>
              <a:defRPr/>
            </a:pPr>
            <a:r>
              <a:rPr lang="ja-JP" altLang="en-US" sz="4000" b="1" dirty="0" smtClean="0">
                <a:latin typeface="+mn-ea"/>
                <a:ea typeface="+mn-ea"/>
              </a:rPr>
              <a:t>地域課題</a:t>
            </a:r>
            <a:endParaRPr lang="en-US" altLang="ja-JP" sz="4000" b="1" dirty="0" smtClean="0">
              <a:latin typeface="+mn-ea"/>
              <a:ea typeface="+mn-ea"/>
            </a:endParaRPr>
          </a:p>
          <a:p>
            <a:pPr eaLnBrk="1" hangingPunct="1">
              <a:spcBef>
                <a:spcPct val="50000"/>
              </a:spcBef>
              <a:buNone/>
            </a:pPr>
            <a:r>
              <a:rPr lang="ja-JP" altLang="en-US" sz="2000" b="1" dirty="0">
                <a:latin typeface="Calibri" pitchFamily="34" charset="0"/>
              </a:rPr>
              <a:t>地域住民の求めに応じていくべき課題</a:t>
            </a:r>
          </a:p>
          <a:p>
            <a:pPr eaLnBrk="1" hangingPunct="1">
              <a:spcBef>
                <a:spcPct val="50000"/>
              </a:spcBef>
              <a:buFontTx/>
              <a:buNone/>
            </a:pPr>
            <a:r>
              <a:rPr lang="ja-JP" altLang="en-US" sz="2000" b="1" dirty="0" smtClean="0">
                <a:latin typeface="Calibri" pitchFamily="34" charset="0"/>
              </a:rPr>
              <a:t>地域</a:t>
            </a:r>
            <a:r>
              <a:rPr lang="ja-JP" altLang="en-US" sz="2000" b="1" dirty="0">
                <a:latin typeface="Calibri" pitchFamily="34" charset="0"/>
              </a:rPr>
              <a:t>で解決しなければならない</a:t>
            </a:r>
            <a:r>
              <a:rPr lang="ja-JP" altLang="en-US" sz="2000" b="1" dirty="0" smtClean="0">
                <a:latin typeface="Calibri" pitchFamily="34" charset="0"/>
              </a:rPr>
              <a:t>課題</a:t>
            </a:r>
            <a:endParaRPr lang="ja-JP" altLang="en-US" sz="2000" b="1" dirty="0">
              <a:latin typeface="Calibri" pitchFamily="34" charset="0"/>
            </a:endParaRPr>
          </a:p>
        </p:txBody>
      </p:sp>
      <p:sp>
        <p:nvSpPr>
          <p:cNvPr id="9" name="タイトル 2"/>
          <p:cNvSpPr txBox="1">
            <a:spLocks/>
          </p:cNvSpPr>
          <p:nvPr/>
        </p:nvSpPr>
        <p:spPr bwMode="auto">
          <a:xfrm>
            <a:off x="419100" y="4437112"/>
            <a:ext cx="8353425" cy="207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defRPr/>
            </a:pPr>
            <a:r>
              <a:rPr lang="ja-JP" altLang="en-US" sz="4000" kern="0" dirty="0" smtClean="0">
                <a:solidFill>
                  <a:schemeClr val="accent2"/>
                </a:solidFill>
              </a:rPr>
              <a:t>・</a:t>
            </a:r>
            <a:r>
              <a:rPr lang="ja-JP" altLang="en-US" sz="3200" kern="0" dirty="0" smtClean="0">
                <a:solidFill>
                  <a:schemeClr val="accent2"/>
                </a:solidFill>
              </a:rPr>
              <a:t>地域に必要なプログラムとは？</a:t>
            </a:r>
            <a:endParaRPr lang="en-US" altLang="ja-JP" sz="3200" kern="0" dirty="0" smtClean="0">
              <a:solidFill>
                <a:schemeClr val="accent2"/>
              </a:solidFill>
            </a:endParaRPr>
          </a:p>
          <a:p>
            <a:pPr algn="l">
              <a:defRPr/>
            </a:pPr>
            <a:r>
              <a:rPr lang="ja-JP" altLang="en-US" sz="3200" kern="0" dirty="0" smtClean="0">
                <a:solidFill>
                  <a:schemeClr val="accent2"/>
                </a:solidFill>
              </a:rPr>
              <a:t>・地域課題を解決・改善するプログラムとは？</a:t>
            </a:r>
            <a:endParaRPr lang="en-US" altLang="ja-JP" sz="3200" kern="0" dirty="0" smtClean="0">
              <a:solidFill>
                <a:schemeClr val="accent2"/>
              </a:solidFill>
            </a:endParaRPr>
          </a:p>
          <a:p>
            <a:pPr algn="l">
              <a:defRPr/>
            </a:pPr>
            <a:r>
              <a:rPr lang="ja-JP" altLang="en-US" sz="3200" kern="0" dirty="0" smtClean="0">
                <a:solidFill>
                  <a:srgbClr val="00B050"/>
                </a:solidFill>
              </a:rPr>
              <a:t>・たくさん人が集まるプログラムとは？</a:t>
            </a:r>
            <a:endParaRPr lang="en-US" altLang="ja-JP" sz="3200" kern="0" dirty="0" smtClean="0">
              <a:solidFill>
                <a:srgbClr val="00B050"/>
              </a:solidFill>
            </a:endParaRPr>
          </a:p>
          <a:p>
            <a:pPr algn="l">
              <a:defRPr/>
            </a:pPr>
            <a:r>
              <a:rPr lang="ja-JP" altLang="en-US" sz="3200" kern="0" dirty="0" smtClean="0">
                <a:solidFill>
                  <a:srgbClr val="00B050"/>
                </a:solidFill>
              </a:rPr>
              <a:t>・お金がかからずできるプログラムとは？</a:t>
            </a:r>
            <a:endParaRPr lang="ja-JP" altLang="en-US" sz="3200" kern="0" dirty="0">
              <a:solidFill>
                <a:srgbClr val="00B050"/>
              </a:solidFill>
            </a:endParaRPr>
          </a:p>
        </p:txBody>
      </p:sp>
      <p:sp>
        <p:nvSpPr>
          <p:cNvPr id="2" name="スライド番号プレースホルダー 1"/>
          <p:cNvSpPr>
            <a:spLocks noGrp="1"/>
          </p:cNvSpPr>
          <p:nvPr>
            <p:ph type="sldNum" sz="quarter" idx="12"/>
          </p:nvPr>
        </p:nvSpPr>
        <p:spPr/>
        <p:txBody>
          <a:bodyPr/>
          <a:lstStyle/>
          <a:p>
            <a:pPr>
              <a:defRPr/>
            </a:pPr>
            <a:fld id="{9EF28250-F814-460F-B0C5-79FD5AAF0429}" type="slidenum">
              <a:rPr lang="en-US" altLang="ja-JP" smtClean="0"/>
              <a:pPr>
                <a:defRPr/>
              </a:pPr>
              <a:t>18</a:t>
            </a:fld>
            <a:endParaRPr lang="en-US" altLang="ja-JP"/>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bwMode="auto">
          <a:xfrm>
            <a:off x="260350" y="4475163"/>
            <a:ext cx="8324850" cy="1906587"/>
          </a:xfrm>
          <a:prstGeom prst="roundRect">
            <a:avLst/>
          </a:prstGeom>
          <a:ln>
            <a:solidFill>
              <a:srgbClr val="FF5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b"/>
          <a:lstStyle/>
          <a:p>
            <a:pPr>
              <a:defRPr/>
            </a:pPr>
            <a:endParaRPr lang="ja-JP" altLang="en-US" dirty="0">
              <a:solidFill>
                <a:schemeClr val="tx1"/>
              </a:solidFill>
            </a:endParaRPr>
          </a:p>
        </p:txBody>
      </p:sp>
      <p:sp>
        <p:nvSpPr>
          <p:cNvPr id="63491" name="Text Box 3"/>
          <p:cNvSpPr txBox="1">
            <a:spLocks noChangeArrowheads="1"/>
          </p:cNvSpPr>
          <p:nvPr/>
        </p:nvSpPr>
        <p:spPr bwMode="auto">
          <a:xfrm>
            <a:off x="389505" y="515651"/>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2000" dirty="0">
                <a:solidFill>
                  <a:srgbClr val="0000FF"/>
                </a:solidFill>
                <a:latin typeface="Calibri" pitchFamily="34" charset="0"/>
                <a:ea typeface="HGS創英角ｺﾞｼｯｸUB" pitchFamily="50" charset="-128"/>
              </a:rPr>
              <a:t>②「個人の要望」と「社会の要請」</a:t>
            </a:r>
            <a:r>
              <a:rPr lang="ja-JP" altLang="en-US" sz="2000" dirty="0" smtClean="0">
                <a:solidFill>
                  <a:srgbClr val="0000FF"/>
                </a:solidFill>
                <a:latin typeface="Calibri" pitchFamily="34" charset="0"/>
                <a:ea typeface="HGS創英角ｺﾞｼｯｸUB" pitchFamily="50" charset="-128"/>
              </a:rPr>
              <a:t>から地域課題を設定する</a:t>
            </a:r>
            <a:endParaRPr lang="ja-JP" altLang="en-US" sz="2000" dirty="0">
              <a:solidFill>
                <a:srgbClr val="0000FF"/>
              </a:solidFill>
              <a:latin typeface="Calibri" pitchFamily="34" charset="0"/>
              <a:ea typeface="HGS創英角ｺﾞｼｯｸUB" pitchFamily="50" charset="-128"/>
            </a:endParaRPr>
          </a:p>
        </p:txBody>
      </p:sp>
      <p:sp>
        <p:nvSpPr>
          <p:cNvPr id="63492" name="AutoShape 8"/>
          <p:cNvSpPr>
            <a:spLocks noChangeArrowheads="1"/>
          </p:cNvSpPr>
          <p:nvPr/>
        </p:nvSpPr>
        <p:spPr bwMode="auto">
          <a:xfrm>
            <a:off x="371475" y="1000125"/>
            <a:ext cx="8401050" cy="71438"/>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endParaRPr lang="ja-JP" altLang="en-US" sz="2400" dirty="0">
              <a:latin typeface="Times New Roman" pitchFamily="18" charset="0"/>
            </a:endParaRPr>
          </a:p>
        </p:txBody>
      </p:sp>
      <p:sp>
        <p:nvSpPr>
          <p:cNvPr id="63493" name="Rectangle 4"/>
          <p:cNvSpPr>
            <a:spLocks noChangeArrowheads="1"/>
          </p:cNvSpPr>
          <p:nvPr/>
        </p:nvSpPr>
        <p:spPr bwMode="auto">
          <a:xfrm>
            <a:off x="655638" y="1268413"/>
            <a:ext cx="7732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endParaRPr lang="ja-JP" altLang="en-US" sz="3600" b="1" dirty="0">
              <a:latin typeface="HGP創英角ﾎﾟｯﾌﾟ体" pitchFamily="50" charset="-128"/>
              <a:ea typeface="HGP創英角ﾎﾟｯﾌﾟ体" pitchFamily="50" charset="-128"/>
            </a:endParaRPr>
          </a:p>
        </p:txBody>
      </p:sp>
      <p:sp>
        <p:nvSpPr>
          <p:cNvPr id="63494" name="Rectangle 5"/>
          <p:cNvSpPr>
            <a:spLocks noChangeArrowheads="1"/>
          </p:cNvSpPr>
          <p:nvPr/>
        </p:nvSpPr>
        <p:spPr bwMode="auto">
          <a:xfrm>
            <a:off x="341313" y="4437063"/>
            <a:ext cx="8243887"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3600" b="1" dirty="0">
                <a:solidFill>
                  <a:srgbClr val="FF0000"/>
                </a:solidFill>
                <a:latin typeface="HGP創英角ﾎﾟｯﾌﾟ体" pitchFamily="50" charset="-128"/>
                <a:ea typeface="HGP創英角ﾎﾟｯﾌﾟ体" pitchFamily="50" charset="-128"/>
              </a:rPr>
              <a:t>地域課題</a:t>
            </a:r>
            <a:r>
              <a:rPr lang="ja-JP" altLang="en-US" b="1" dirty="0">
                <a:solidFill>
                  <a:srgbClr val="0000FF"/>
                </a:solidFill>
                <a:latin typeface="ＭＳ Ｐゴシック" charset="-128"/>
              </a:rPr>
              <a:t>　　　</a:t>
            </a:r>
            <a:endParaRPr lang="en-US" altLang="ja-JP" b="1" dirty="0" smtClean="0">
              <a:solidFill>
                <a:srgbClr val="0000FF"/>
              </a:solidFill>
              <a:latin typeface="ＭＳ Ｐゴシック" charset="-128"/>
            </a:endParaRPr>
          </a:p>
          <a:p>
            <a:pPr eaLnBrk="1" hangingPunct="1">
              <a:lnSpc>
                <a:spcPct val="80000"/>
              </a:lnSpc>
              <a:spcBef>
                <a:spcPct val="50000"/>
              </a:spcBef>
              <a:buFontTx/>
              <a:buNone/>
            </a:pPr>
            <a:r>
              <a:rPr lang="ja-JP" altLang="en-US" sz="2400" b="1" dirty="0"/>
              <a:t>住民がゴミ問題などの地域のトラブルの解決に向け，自主的に取り組んでいけるような機会をつくりだしていくことが必要。</a:t>
            </a:r>
          </a:p>
        </p:txBody>
      </p:sp>
      <p:sp>
        <p:nvSpPr>
          <p:cNvPr id="63495" name="AutoShape 8"/>
          <p:cNvSpPr>
            <a:spLocks noChangeArrowheads="1"/>
          </p:cNvSpPr>
          <p:nvPr/>
        </p:nvSpPr>
        <p:spPr bwMode="auto">
          <a:xfrm>
            <a:off x="242888" y="3690938"/>
            <a:ext cx="1512887" cy="647700"/>
          </a:xfrm>
          <a:prstGeom prst="downArrow">
            <a:avLst>
              <a:gd name="adj1" fmla="val 50000"/>
              <a:gd name="adj2" fmla="val 25000"/>
            </a:avLst>
          </a:prstGeom>
          <a:solidFill>
            <a:schemeClr val="accent2"/>
          </a:solidFill>
          <a:ln w="9525" algn="ctr">
            <a:solidFill>
              <a:schemeClr val="tx1"/>
            </a:solidFill>
            <a:miter lim="800000"/>
            <a:headEnd/>
            <a:tailEnd/>
          </a:ln>
        </p:spPr>
        <p:txBody>
          <a:bodyPr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dirty="0"/>
          </a:p>
        </p:txBody>
      </p:sp>
      <p:pic>
        <p:nvPicPr>
          <p:cNvPr id="63496" name="Picture 9" descr="SYSP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333375"/>
            <a:ext cx="110013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7" name="AutoShape 15"/>
          <p:cNvSpPr>
            <a:spLocks noChangeArrowheads="1"/>
          </p:cNvSpPr>
          <p:nvPr/>
        </p:nvSpPr>
        <p:spPr bwMode="auto">
          <a:xfrm>
            <a:off x="250825" y="1268413"/>
            <a:ext cx="8280400" cy="2160587"/>
          </a:xfrm>
          <a:prstGeom prst="roundRect">
            <a:avLst>
              <a:gd name="adj" fmla="val 16667"/>
            </a:avLst>
          </a:prstGeom>
          <a:noFill/>
          <a:ln w="25400" algn="ctr">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800" b="1" dirty="0">
                <a:solidFill>
                  <a:srgbClr val="FF0000"/>
                </a:solidFill>
              </a:rPr>
              <a:t>個人の</a:t>
            </a:r>
            <a:r>
              <a:rPr lang="ja-JP" altLang="en-US" sz="2800" b="1" dirty="0" smtClean="0">
                <a:solidFill>
                  <a:srgbClr val="FF0000"/>
                </a:solidFill>
              </a:rPr>
              <a:t>要望</a:t>
            </a:r>
            <a:endParaRPr lang="en-US" altLang="ja-JP" sz="2800" b="1" dirty="0" smtClean="0">
              <a:solidFill>
                <a:srgbClr val="FF0000"/>
              </a:solidFill>
            </a:endParaRPr>
          </a:p>
          <a:p>
            <a:pPr eaLnBrk="1" hangingPunct="1">
              <a:spcBef>
                <a:spcPct val="0"/>
              </a:spcBef>
              <a:buFontTx/>
              <a:buNone/>
            </a:pPr>
            <a:r>
              <a:rPr lang="ja-JP" altLang="en-US" sz="2400" b="1" dirty="0"/>
              <a:t>：ゴミに関するトラブルが地域満足度を下げる最</a:t>
            </a:r>
            <a:r>
              <a:rPr lang="ja-JP" altLang="en-US" sz="2400" b="1" dirty="0" smtClean="0"/>
              <a:t>大要因</a:t>
            </a:r>
            <a:r>
              <a:rPr lang="ja-JP" altLang="en-US" sz="2400" b="1" dirty="0"/>
              <a:t>で</a:t>
            </a:r>
            <a:r>
              <a:rPr lang="ja-JP" altLang="en-US" sz="2400" b="1" dirty="0" smtClean="0"/>
              <a:t>あり，自分</a:t>
            </a:r>
            <a:r>
              <a:rPr lang="ja-JP" altLang="en-US" sz="2400" b="1" dirty="0"/>
              <a:t>の地域でもよく起こっている。</a:t>
            </a:r>
          </a:p>
          <a:p>
            <a:pPr eaLnBrk="1" hangingPunct="1">
              <a:spcBef>
                <a:spcPct val="0"/>
              </a:spcBef>
              <a:buFontTx/>
              <a:buNone/>
            </a:pPr>
            <a:r>
              <a:rPr lang="ja-JP" altLang="en-US" sz="2800" b="1" dirty="0" smtClean="0">
                <a:solidFill>
                  <a:srgbClr val="FF0000"/>
                </a:solidFill>
              </a:rPr>
              <a:t>社会</a:t>
            </a:r>
            <a:r>
              <a:rPr lang="ja-JP" altLang="en-US" sz="2800" b="1" dirty="0">
                <a:solidFill>
                  <a:srgbClr val="FF0000"/>
                </a:solidFill>
              </a:rPr>
              <a:t>の要請</a:t>
            </a:r>
          </a:p>
          <a:p>
            <a:pPr eaLnBrk="1" fontAlgn="auto" hangingPunct="1">
              <a:spcBef>
                <a:spcPts val="0"/>
              </a:spcBef>
              <a:spcAft>
                <a:spcPts val="0"/>
              </a:spcAft>
              <a:buNone/>
              <a:defRPr/>
            </a:pPr>
            <a:r>
              <a:rPr lang="ja-JP" altLang="en-US" sz="2400" b="1" dirty="0"/>
              <a:t>：</a:t>
            </a:r>
            <a:r>
              <a:rPr lang="ja-JP" altLang="en-US" sz="2400" b="1" kern="0" dirty="0" smtClean="0">
                <a:solidFill>
                  <a:srgbClr val="000000"/>
                </a:solidFill>
              </a:rPr>
              <a:t>市民</a:t>
            </a:r>
            <a:r>
              <a:rPr lang="ja-JP" altLang="en-US" sz="2400" b="1" kern="0" dirty="0">
                <a:solidFill>
                  <a:srgbClr val="000000"/>
                </a:solidFill>
              </a:rPr>
              <a:t>協働のまちづくりを</a:t>
            </a:r>
            <a:r>
              <a:rPr lang="ja-JP" altLang="en-US" sz="2400" b="1" kern="0" dirty="0" smtClean="0">
                <a:solidFill>
                  <a:srgbClr val="000000"/>
                </a:solidFill>
              </a:rPr>
              <a:t>進めたい</a:t>
            </a:r>
            <a:r>
              <a:rPr lang="ja-JP" altLang="en-US" sz="2400" kern="0" dirty="0" smtClean="0">
                <a:solidFill>
                  <a:srgbClr val="000000"/>
                </a:solidFill>
              </a:rPr>
              <a:t>。</a:t>
            </a:r>
            <a:endParaRPr lang="ja-JP" altLang="en-US" sz="2400" kern="0" dirty="0">
              <a:solidFill>
                <a:srgbClr val="000000"/>
              </a:solidFill>
            </a:endParaRPr>
          </a:p>
        </p:txBody>
      </p:sp>
      <p:sp>
        <p:nvSpPr>
          <p:cNvPr id="63498" name="角丸四角形 1"/>
          <p:cNvSpPr>
            <a:spLocks noChangeArrowheads="1"/>
          </p:cNvSpPr>
          <p:nvPr/>
        </p:nvSpPr>
        <p:spPr bwMode="auto">
          <a:xfrm>
            <a:off x="1907704" y="3789363"/>
            <a:ext cx="6788622" cy="463550"/>
          </a:xfrm>
          <a:prstGeom prst="roundRect">
            <a:avLst>
              <a:gd name="adj" fmla="val 16667"/>
            </a:avLst>
          </a:prstGeom>
          <a:solidFill>
            <a:srgbClr val="FFFF00"/>
          </a:solidFill>
          <a:ln w="9525" algn="ctr">
            <a:solidFill>
              <a:schemeClr val="tx1"/>
            </a:solidFill>
            <a:round/>
            <a:headEnd/>
            <a:tailEnd/>
          </a:ln>
        </p:spPr>
        <p:txBody>
          <a:bodyPr anchor="b"/>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000" b="1" dirty="0"/>
              <a:t>２つをバランスよく組み合わせて，地域課題を１つ設定する</a:t>
            </a:r>
          </a:p>
        </p:txBody>
      </p:sp>
      <p:sp>
        <p:nvSpPr>
          <p:cNvPr id="2" name="スライド番号プレースホルダー 1"/>
          <p:cNvSpPr>
            <a:spLocks noGrp="1"/>
          </p:cNvSpPr>
          <p:nvPr>
            <p:ph type="sldNum" sz="quarter" idx="12"/>
          </p:nvPr>
        </p:nvSpPr>
        <p:spPr/>
        <p:txBody>
          <a:bodyPr/>
          <a:lstStyle/>
          <a:p>
            <a:pPr>
              <a:defRPr/>
            </a:pPr>
            <a:fld id="{9EF28250-F814-460F-B0C5-79FD5AAF0429}" type="slidenum">
              <a:rPr lang="en-US" altLang="ja-JP" smtClean="0"/>
              <a:pPr>
                <a:defRPr/>
              </a:pPr>
              <a:t>19</a:t>
            </a:fld>
            <a:endParaRPr lang="en-US" altLang="ja-JP"/>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288" y="512763"/>
            <a:ext cx="8496300" cy="6192837"/>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ja-JP" altLang="en-US" dirty="0">
              <a:solidFill>
                <a:prstClr val="black"/>
              </a:solidFill>
            </a:endParaRPr>
          </a:p>
        </p:txBody>
      </p:sp>
      <p:graphicFrame>
        <p:nvGraphicFramePr>
          <p:cNvPr id="4" name="図表 3"/>
          <p:cNvGraphicFramePr/>
          <p:nvPr/>
        </p:nvGraphicFramePr>
        <p:xfrm>
          <a:off x="1615182" y="1972444"/>
          <a:ext cx="4937154" cy="4425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正方形/長方形 2"/>
          <p:cNvSpPr/>
          <p:nvPr/>
        </p:nvSpPr>
        <p:spPr>
          <a:xfrm>
            <a:off x="2022475" y="228600"/>
            <a:ext cx="5468938" cy="463550"/>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ja-JP" altLang="en-US" sz="3600" dirty="0">
                <a:solidFill>
                  <a:prstClr val="black"/>
                </a:solidFill>
              </a:rPr>
              <a:t>生涯</a:t>
            </a:r>
            <a:r>
              <a:rPr lang="ja-JP" altLang="en-US" sz="1400" dirty="0">
                <a:solidFill>
                  <a:prstClr val="black"/>
                </a:solidFill>
              </a:rPr>
              <a:t>にわたる</a:t>
            </a:r>
            <a:r>
              <a:rPr lang="ja-JP" altLang="en-US" sz="3600" dirty="0">
                <a:solidFill>
                  <a:srgbClr val="FF0000"/>
                </a:solidFill>
              </a:rPr>
              <a:t>学習</a:t>
            </a:r>
            <a:r>
              <a:rPr lang="ja-JP" altLang="en-US" sz="2400" dirty="0" smtClean="0">
                <a:solidFill>
                  <a:srgbClr val="002060"/>
                </a:solidFill>
              </a:rPr>
              <a:t>（</a:t>
            </a:r>
            <a:r>
              <a:rPr lang="ja-JP" altLang="en-US" sz="2400" dirty="0">
                <a:solidFill>
                  <a:srgbClr val="002060"/>
                </a:solidFill>
              </a:rPr>
              <a:t>概念</a:t>
            </a:r>
            <a:r>
              <a:rPr lang="ja-JP" altLang="en-US" sz="2400" dirty="0" smtClean="0">
                <a:solidFill>
                  <a:srgbClr val="002060"/>
                </a:solidFill>
              </a:rPr>
              <a:t>）</a:t>
            </a:r>
            <a:endParaRPr lang="ja-JP" altLang="en-US" sz="2400" dirty="0">
              <a:solidFill>
                <a:srgbClr val="002060"/>
              </a:solidFill>
            </a:endParaRPr>
          </a:p>
        </p:txBody>
      </p:sp>
      <p:sp>
        <p:nvSpPr>
          <p:cNvPr id="6" name="円/楕円 5"/>
          <p:cNvSpPr/>
          <p:nvPr/>
        </p:nvSpPr>
        <p:spPr>
          <a:xfrm>
            <a:off x="6516688" y="692150"/>
            <a:ext cx="2286000" cy="1152525"/>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ja-JP" altLang="en-US" sz="2800" dirty="0">
                <a:solidFill>
                  <a:prstClr val="black"/>
                </a:solidFill>
              </a:rPr>
              <a:t>高齢者の</a:t>
            </a:r>
            <a:endParaRPr lang="en-US" altLang="ja-JP" sz="2800" dirty="0">
              <a:solidFill>
                <a:prstClr val="black"/>
              </a:solidFill>
            </a:endParaRPr>
          </a:p>
          <a:p>
            <a:pPr algn="ctr" fontAlgn="auto">
              <a:spcBef>
                <a:spcPts val="0"/>
              </a:spcBef>
              <a:spcAft>
                <a:spcPts val="0"/>
              </a:spcAft>
              <a:defRPr/>
            </a:pPr>
            <a:r>
              <a:rPr lang="ja-JP" altLang="en-US" sz="2800" dirty="0">
                <a:solidFill>
                  <a:prstClr val="black"/>
                </a:solidFill>
              </a:rPr>
              <a:t>社会参画</a:t>
            </a:r>
          </a:p>
        </p:txBody>
      </p:sp>
      <p:sp>
        <p:nvSpPr>
          <p:cNvPr id="19" name="円/楕円 18"/>
          <p:cNvSpPr/>
          <p:nvPr/>
        </p:nvSpPr>
        <p:spPr>
          <a:xfrm>
            <a:off x="6516688" y="2060575"/>
            <a:ext cx="2257425" cy="1152525"/>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ja-JP" altLang="en-US" sz="2600" dirty="0">
                <a:solidFill>
                  <a:prstClr val="black"/>
                </a:solidFill>
              </a:rPr>
              <a:t>男女</a:t>
            </a:r>
            <a:endParaRPr lang="en-US" altLang="ja-JP" sz="2600" dirty="0">
              <a:solidFill>
                <a:prstClr val="black"/>
              </a:solidFill>
            </a:endParaRPr>
          </a:p>
          <a:p>
            <a:pPr algn="ctr" fontAlgn="auto">
              <a:spcBef>
                <a:spcPts val="0"/>
              </a:spcBef>
              <a:spcAft>
                <a:spcPts val="0"/>
              </a:spcAft>
              <a:defRPr/>
            </a:pPr>
            <a:r>
              <a:rPr lang="ja-JP" altLang="en-US" sz="2600" dirty="0">
                <a:solidFill>
                  <a:prstClr val="black"/>
                </a:solidFill>
              </a:rPr>
              <a:t>共同参画</a:t>
            </a:r>
          </a:p>
        </p:txBody>
      </p:sp>
      <p:sp>
        <p:nvSpPr>
          <p:cNvPr id="20" name="円/楕円 19"/>
          <p:cNvSpPr/>
          <p:nvPr/>
        </p:nvSpPr>
        <p:spPr>
          <a:xfrm>
            <a:off x="6516688" y="3357563"/>
            <a:ext cx="2286000" cy="1150937"/>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ja-JP" altLang="en-US" sz="2800" dirty="0">
                <a:solidFill>
                  <a:prstClr val="black"/>
                </a:solidFill>
              </a:rPr>
              <a:t>まちづくり活動</a:t>
            </a:r>
          </a:p>
        </p:txBody>
      </p:sp>
      <p:sp>
        <p:nvSpPr>
          <p:cNvPr id="21" name="円/楕円 20"/>
          <p:cNvSpPr/>
          <p:nvPr/>
        </p:nvSpPr>
        <p:spPr>
          <a:xfrm>
            <a:off x="6516688" y="4540250"/>
            <a:ext cx="2286000" cy="1150938"/>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ja-JP" altLang="en-US" sz="2800" dirty="0">
                <a:solidFill>
                  <a:prstClr val="black"/>
                </a:solidFill>
              </a:rPr>
              <a:t>青少年の</a:t>
            </a:r>
            <a:endParaRPr lang="en-US" altLang="ja-JP" sz="2800" dirty="0">
              <a:solidFill>
                <a:prstClr val="black"/>
              </a:solidFill>
            </a:endParaRPr>
          </a:p>
          <a:p>
            <a:pPr algn="ctr" fontAlgn="auto">
              <a:spcBef>
                <a:spcPts val="0"/>
              </a:spcBef>
              <a:spcAft>
                <a:spcPts val="0"/>
              </a:spcAft>
              <a:defRPr/>
            </a:pPr>
            <a:r>
              <a:rPr lang="ja-JP" altLang="en-US" sz="2800" dirty="0">
                <a:solidFill>
                  <a:prstClr val="black"/>
                </a:solidFill>
              </a:rPr>
              <a:t>社会参画</a:t>
            </a:r>
          </a:p>
        </p:txBody>
      </p:sp>
      <p:sp>
        <p:nvSpPr>
          <p:cNvPr id="22" name="円/楕円 21"/>
          <p:cNvSpPr/>
          <p:nvPr/>
        </p:nvSpPr>
        <p:spPr>
          <a:xfrm>
            <a:off x="633413" y="614363"/>
            <a:ext cx="1511300" cy="654050"/>
          </a:xfrm>
          <a:prstGeom prst="ellipse">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ja-JP" altLang="en-US" sz="2800" dirty="0">
                <a:solidFill>
                  <a:prstClr val="black"/>
                </a:solidFill>
              </a:rPr>
              <a:t>独学</a:t>
            </a:r>
          </a:p>
        </p:txBody>
      </p:sp>
      <p:sp>
        <p:nvSpPr>
          <p:cNvPr id="23" name="円/楕円 22"/>
          <p:cNvSpPr/>
          <p:nvPr/>
        </p:nvSpPr>
        <p:spPr>
          <a:xfrm>
            <a:off x="538163" y="1330325"/>
            <a:ext cx="1873250" cy="863600"/>
          </a:xfrm>
          <a:prstGeom prst="ellipse">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ja-JP" altLang="en-US" sz="2800" dirty="0">
                <a:solidFill>
                  <a:prstClr val="black"/>
                </a:solidFill>
              </a:rPr>
              <a:t>職場内</a:t>
            </a:r>
            <a:r>
              <a:rPr lang="ja-JP" altLang="en-US" sz="2800" dirty="0">
                <a:solidFill>
                  <a:srgbClr val="002060"/>
                </a:solidFill>
              </a:rPr>
              <a:t>教育</a:t>
            </a:r>
            <a:endParaRPr lang="en-US" altLang="ja-JP" sz="2800" dirty="0">
              <a:solidFill>
                <a:srgbClr val="002060"/>
              </a:solidFill>
            </a:endParaRPr>
          </a:p>
        </p:txBody>
      </p:sp>
      <p:sp>
        <p:nvSpPr>
          <p:cNvPr id="24" name="円/楕円 23"/>
          <p:cNvSpPr/>
          <p:nvPr/>
        </p:nvSpPr>
        <p:spPr>
          <a:xfrm>
            <a:off x="568325" y="2374900"/>
            <a:ext cx="1339850" cy="863600"/>
          </a:xfrm>
          <a:prstGeom prst="ellipse">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ja-JP" altLang="en-US" sz="2800" dirty="0">
                <a:solidFill>
                  <a:prstClr val="black"/>
                </a:solidFill>
              </a:rPr>
              <a:t>余暇活動</a:t>
            </a:r>
          </a:p>
        </p:txBody>
      </p:sp>
      <p:sp>
        <p:nvSpPr>
          <p:cNvPr id="25" name="円/楕円 24"/>
          <p:cNvSpPr/>
          <p:nvPr/>
        </p:nvSpPr>
        <p:spPr>
          <a:xfrm>
            <a:off x="415925" y="3579813"/>
            <a:ext cx="1606550" cy="454025"/>
          </a:xfrm>
          <a:prstGeom prst="ellipse">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ja-JP" altLang="en-US" sz="2800" dirty="0">
                <a:solidFill>
                  <a:prstClr val="black"/>
                </a:solidFill>
              </a:rPr>
              <a:t>しつけ</a:t>
            </a:r>
          </a:p>
        </p:txBody>
      </p:sp>
      <p:sp>
        <p:nvSpPr>
          <p:cNvPr id="26" name="円/楕円 25"/>
          <p:cNvSpPr/>
          <p:nvPr/>
        </p:nvSpPr>
        <p:spPr>
          <a:xfrm>
            <a:off x="8056563" y="5949950"/>
            <a:ext cx="754062" cy="320675"/>
          </a:xfrm>
          <a:prstGeom prst="ellipse">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ja-JP" altLang="en-US" sz="2800" dirty="0">
              <a:solidFill>
                <a:prstClr val="black"/>
              </a:solidFill>
            </a:endParaRPr>
          </a:p>
        </p:txBody>
      </p:sp>
      <p:sp>
        <p:nvSpPr>
          <p:cNvPr id="27" name="円/楕円 26"/>
          <p:cNvSpPr/>
          <p:nvPr/>
        </p:nvSpPr>
        <p:spPr>
          <a:xfrm>
            <a:off x="5795963" y="5924550"/>
            <a:ext cx="2089150" cy="522288"/>
          </a:xfrm>
          <a:prstGeom prst="ellipse">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ja-JP" altLang="en-US" sz="2400" dirty="0">
                <a:solidFill>
                  <a:prstClr val="black"/>
                </a:solidFill>
              </a:rPr>
              <a:t>お手伝い</a:t>
            </a:r>
          </a:p>
        </p:txBody>
      </p:sp>
      <p:sp>
        <p:nvSpPr>
          <p:cNvPr id="28" name="円/楕円 27"/>
          <p:cNvSpPr/>
          <p:nvPr/>
        </p:nvSpPr>
        <p:spPr>
          <a:xfrm>
            <a:off x="7832725" y="6446838"/>
            <a:ext cx="376238" cy="192087"/>
          </a:xfrm>
          <a:prstGeom prst="ellipse">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ja-JP" altLang="en-US" sz="2800" dirty="0">
              <a:solidFill>
                <a:prstClr val="black"/>
              </a:solidFill>
            </a:endParaRPr>
          </a:p>
        </p:txBody>
      </p:sp>
      <p:sp>
        <p:nvSpPr>
          <p:cNvPr id="29" name="円/楕円 28"/>
          <p:cNvSpPr/>
          <p:nvPr/>
        </p:nvSpPr>
        <p:spPr>
          <a:xfrm>
            <a:off x="4716463" y="1593850"/>
            <a:ext cx="1739900" cy="503238"/>
          </a:xfrm>
          <a:prstGeom prst="ellipse">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ja-JP" altLang="en-US" sz="2800" dirty="0">
                <a:solidFill>
                  <a:prstClr val="black"/>
                </a:solidFill>
              </a:rPr>
              <a:t>ｽﾎﾟｰﾂ</a:t>
            </a:r>
          </a:p>
        </p:txBody>
      </p:sp>
      <p:sp>
        <p:nvSpPr>
          <p:cNvPr id="30" name="円/楕円 29"/>
          <p:cNvSpPr/>
          <p:nvPr/>
        </p:nvSpPr>
        <p:spPr>
          <a:xfrm>
            <a:off x="496888" y="5229225"/>
            <a:ext cx="376237" cy="160338"/>
          </a:xfrm>
          <a:prstGeom prst="ellipse">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ja-JP" altLang="en-US" sz="2800" dirty="0">
              <a:solidFill>
                <a:prstClr val="black"/>
              </a:solidFill>
            </a:endParaRPr>
          </a:p>
        </p:txBody>
      </p:sp>
      <p:sp>
        <p:nvSpPr>
          <p:cNvPr id="18" name="円/楕円 17"/>
          <p:cNvSpPr/>
          <p:nvPr/>
        </p:nvSpPr>
        <p:spPr>
          <a:xfrm>
            <a:off x="3203575" y="946150"/>
            <a:ext cx="3252788" cy="384175"/>
          </a:xfrm>
          <a:prstGeom prst="ellipse">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ja-JP" altLang="en-US" sz="2800" dirty="0">
                <a:solidFill>
                  <a:prstClr val="black"/>
                </a:solidFill>
              </a:rPr>
              <a:t>ﾎﾞﾗﾝﾃｨｱ活動</a:t>
            </a:r>
          </a:p>
        </p:txBody>
      </p:sp>
      <p:sp>
        <p:nvSpPr>
          <p:cNvPr id="31" name="円/楕円 30"/>
          <p:cNvSpPr/>
          <p:nvPr/>
        </p:nvSpPr>
        <p:spPr>
          <a:xfrm>
            <a:off x="538163" y="5876925"/>
            <a:ext cx="1454150" cy="414338"/>
          </a:xfrm>
          <a:prstGeom prst="ellipse">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ja-JP" altLang="en-US" sz="2800" dirty="0">
                <a:solidFill>
                  <a:prstClr val="black"/>
                </a:solidFill>
              </a:rPr>
              <a:t>介護</a:t>
            </a:r>
          </a:p>
        </p:txBody>
      </p:sp>
      <p:sp>
        <p:nvSpPr>
          <p:cNvPr id="32" name="円/楕円 31"/>
          <p:cNvSpPr/>
          <p:nvPr/>
        </p:nvSpPr>
        <p:spPr>
          <a:xfrm>
            <a:off x="423863" y="4371975"/>
            <a:ext cx="1484312" cy="454025"/>
          </a:xfrm>
          <a:prstGeom prst="ellipse">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ja-JP" altLang="en-US" sz="2800" dirty="0">
                <a:solidFill>
                  <a:prstClr val="black"/>
                </a:solidFill>
              </a:rPr>
              <a:t>育児</a:t>
            </a:r>
          </a:p>
        </p:txBody>
      </p:sp>
      <p:sp>
        <p:nvSpPr>
          <p:cNvPr id="33" name="円/楕円 32"/>
          <p:cNvSpPr/>
          <p:nvPr/>
        </p:nvSpPr>
        <p:spPr>
          <a:xfrm>
            <a:off x="2627313" y="2097088"/>
            <a:ext cx="377825" cy="161925"/>
          </a:xfrm>
          <a:prstGeom prst="ellipse">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ja-JP" altLang="en-US" sz="2800" dirty="0">
              <a:solidFill>
                <a:prstClr val="black"/>
              </a:solidFill>
            </a:endParaRPr>
          </a:p>
        </p:txBody>
      </p:sp>
      <p:sp>
        <p:nvSpPr>
          <p:cNvPr id="34" name="円/楕円 33"/>
          <p:cNvSpPr/>
          <p:nvPr/>
        </p:nvSpPr>
        <p:spPr>
          <a:xfrm>
            <a:off x="2251075" y="2806700"/>
            <a:ext cx="376238" cy="160338"/>
          </a:xfrm>
          <a:prstGeom prst="ellipse">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ja-JP" altLang="en-US" sz="2800" dirty="0">
              <a:solidFill>
                <a:prstClr val="black"/>
              </a:solidFill>
            </a:endParaRPr>
          </a:p>
        </p:txBody>
      </p:sp>
      <p:sp>
        <p:nvSpPr>
          <p:cNvPr id="35" name="円/楕円 34"/>
          <p:cNvSpPr/>
          <p:nvPr/>
        </p:nvSpPr>
        <p:spPr>
          <a:xfrm>
            <a:off x="5895975" y="3157538"/>
            <a:ext cx="376238" cy="161925"/>
          </a:xfrm>
          <a:prstGeom prst="ellipse">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ja-JP" altLang="en-US" sz="2800" dirty="0">
              <a:solidFill>
                <a:prstClr val="black"/>
              </a:solidFill>
            </a:endParaRPr>
          </a:p>
        </p:txBody>
      </p:sp>
      <p:sp>
        <p:nvSpPr>
          <p:cNvPr id="5" name="スライド番号プレースホルダー 4"/>
          <p:cNvSpPr>
            <a:spLocks noGrp="1"/>
          </p:cNvSpPr>
          <p:nvPr>
            <p:ph type="sldNum" sz="quarter" idx="12"/>
          </p:nvPr>
        </p:nvSpPr>
        <p:spPr/>
        <p:txBody>
          <a:bodyPr/>
          <a:lstStyle/>
          <a:p>
            <a:pPr>
              <a:defRPr/>
            </a:pPr>
            <a:fld id="{6BE01319-DD77-487D-BEAC-CEA4C8C0E622}" type="slidenum">
              <a:rPr lang="ja-JP" altLang="en-US" smtClean="0"/>
              <a:pPr>
                <a:defRPr/>
              </a:pPr>
              <a:t>2</a:t>
            </a:fld>
            <a:endParaRPr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a:xfrm>
            <a:off x="539750" y="1557338"/>
            <a:ext cx="8229600" cy="3600450"/>
          </a:xfrm>
        </p:spPr>
        <p:txBody>
          <a:bodyPr/>
          <a:lstStyle/>
          <a:p>
            <a:r>
              <a:rPr lang="ja-JP" altLang="en-US" dirty="0" smtClean="0"/>
              <a:t>グループワーク③</a:t>
            </a:r>
            <a:r>
              <a:rPr lang="en-US" altLang="ja-JP" dirty="0" smtClean="0"/>
              <a:t/>
            </a:r>
            <a:br>
              <a:rPr lang="en-US" altLang="ja-JP" dirty="0" smtClean="0"/>
            </a:br>
            <a:r>
              <a:rPr lang="en-US" altLang="ja-JP" sz="4000" dirty="0" smtClean="0"/>
              <a:t/>
            </a:r>
            <a:br>
              <a:rPr lang="en-US" altLang="ja-JP" sz="4000" dirty="0" smtClean="0"/>
            </a:br>
            <a:r>
              <a:rPr lang="ja-JP" altLang="en-US" sz="4000" dirty="0" smtClean="0"/>
              <a:t>地域課題から学習目的を設定する</a:t>
            </a:r>
            <a:r>
              <a:rPr lang="en-US" altLang="ja-JP" sz="4000" dirty="0" smtClean="0"/>
              <a:t/>
            </a:r>
            <a:br>
              <a:rPr lang="en-US" altLang="ja-JP" sz="4000" dirty="0" smtClean="0"/>
            </a:br>
            <a:endParaRPr lang="ja-JP" altLang="en-US" sz="4000" dirty="0" smtClean="0"/>
          </a:p>
        </p:txBody>
      </p:sp>
      <p:sp>
        <p:nvSpPr>
          <p:cNvPr id="2" name="スライド番号プレースホルダー 1"/>
          <p:cNvSpPr>
            <a:spLocks noGrp="1"/>
          </p:cNvSpPr>
          <p:nvPr>
            <p:ph type="sldNum" sz="quarter" idx="12"/>
          </p:nvPr>
        </p:nvSpPr>
        <p:spPr/>
        <p:txBody>
          <a:bodyPr/>
          <a:lstStyle/>
          <a:p>
            <a:pPr>
              <a:defRPr/>
            </a:pPr>
            <a:fld id="{2B77695F-4E13-4EBF-A1A7-52081D1F552C}" type="slidenum">
              <a:rPr lang="en-US" altLang="ja-JP" smtClean="0"/>
              <a:pPr>
                <a:defRPr/>
              </a:pPr>
              <a:t>20</a:t>
            </a:fld>
            <a:endParaRPr lang="en-US" altLang="ja-JP"/>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8"/>
          <p:cNvSpPr>
            <a:spLocks noChangeArrowheads="1"/>
          </p:cNvSpPr>
          <p:nvPr/>
        </p:nvSpPr>
        <p:spPr bwMode="auto">
          <a:xfrm>
            <a:off x="371475" y="1000125"/>
            <a:ext cx="8401050" cy="71438"/>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endParaRPr lang="ja-JP" altLang="en-US" sz="2400" dirty="0">
              <a:latin typeface="Times New Roman" pitchFamily="18" charset="0"/>
            </a:endParaRPr>
          </a:p>
        </p:txBody>
      </p:sp>
      <p:sp>
        <p:nvSpPr>
          <p:cNvPr id="66563" name="Rectangle 3"/>
          <p:cNvSpPr>
            <a:spLocks noChangeArrowheads="1"/>
          </p:cNvSpPr>
          <p:nvPr/>
        </p:nvSpPr>
        <p:spPr bwMode="auto">
          <a:xfrm>
            <a:off x="468313" y="1196975"/>
            <a:ext cx="8280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defRPr/>
            </a:pPr>
            <a:r>
              <a:rPr lang="ja-JP" altLang="en-US" sz="4000" dirty="0" smtClean="0">
                <a:latin typeface="+mn-ea"/>
                <a:ea typeface="+mn-ea"/>
              </a:rPr>
              <a:t>地域課題</a:t>
            </a:r>
            <a:endParaRPr lang="en-US" altLang="ja-JP" sz="4000" dirty="0" smtClean="0">
              <a:latin typeface="+mn-ea"/>
              <a:ea typeface="+mn-ea"/>
            </a:endParaRPr>
          </a:p>
          <a:p>
            <a:pPr eaLnBrk="1" hangingPunct="1">
              <a:spcBef>
                <a:spcPct val="50000"/>
              </a:spcBef>
              <a:buNone/>
            </a:pPr>
            <a:r>
              <a:rPr lang="ja-JP" altLang="en-US" sz="2400" b="1" dirty="0">
                <a:latin typeface="Calibri" pitchFamily="34" charset="0"/>
              </a:rPr>
              <a:t>地域住民の求めに応じていくべき課題</a:t>
            </a:r>
            <a:endParaRPr lang="ja-JP" altLang="en-US" sz="4000" dirty="0">
              <a:solidFill>
                <a:srgbClr val="FF0000"/>
              </a:solidFill>
              <a:latin typeface="+mn-ea"/>
            </a:endParaRPr>
          </a:p>
          <a:p>
            <a:pPr eaLnBrk="1" hangingPunct="1">
              <a:spcBef>
                <a:spcPct val="50000"/>
              </a:spcBef>
              <a:buNone/>
            </a:pPr>
            <a:r>
              <a:rPr lang="ja-JP" altLang="en-US" sz="2400" b="1" dirty="0" smtClean="0">
                <a:latin typeface="Calibri" pitchFamily="34" charset="0"/>
              </a:rPr>
              <a:t>地域</a:t>
            </a:r>
            <a:r>
              <a:rPr lang="ja-JP" altLang="en-US" sz="2400" b="1" dirty="0">
                <a:latin typeface="Calibri" pitchFamily="34" charset="0"/>
              </a:rPr>
              <a:t>で解決しなければならない</a:t>
            </a:r>
            <a:r>
              <a:rPr lang="ja-JP" altLang="en-US" sz="2400" b="1" dirty="0" smtClean="0">
                <a:latin typeface="Calibri" pitchFamily="34" charset="0"/>
              </a:rPr>
              <a:t>課題</a:t>
            </a:r>
            <a:endParaRPr lang="en-US" altLang="ja-JP" sz="2400" b="1" dirty="0">
              <a:latin typeface="Calibri" pitchFamily="34" charset="0"/>
            </a:endParaRPr>
          </a:p>
        </p:txBody>
      </p:sp>
      <p:sp>
        <p:nvSpPr>
          <p:cNvPr id="66564" name="AutoShape 4"/>
          <p:cNvSpPr>
            <a:spLocks noChangeArrowheads="1"/>
          </p:cNvSpPr>
          <p:nvPr/>
        </p:nvSpPr>
        <p:spPr bwMode="auto">
          <a:xfrm>
            <a:off x="1331913" y="3394159"/>
            <a:ext cx="1008062" cy="552450"/>
          </a:xfrm>
          <a:prstGeom prst="downArrow">
            <a:avLst>
              <a:gd name="adj1" fmla="val 50000"/>
              <a:gd name="adj2" fmla="val 25000"/>
            </a:avLst>
          </a:prstGeom>
          <a:solidFill>
            <a:schemeClr val="hlink"/>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dirty="0"/>
          </a:p>
        </p:txBody>
      </p:sp>
      <p:sp>
        <p:nvSpPr>
          <p:cNvPr id="66566" name="Rectangle 6"/>
          <p:cNvSpPr>
            <a:spLocks noChangeArrowheads="1"/>
          </p:cNvSpPr>
          <p:nvPr/>
        </p:nvSpPr>
        <p:spPr bwMode="auto">
          <a:xfrm>
            <a:off x="539750" y="4419054"/>
            <a:ext cx="64944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defRPr/>
            </a:pPr>
            <a:r>
              <a:rPr lang="ja-JP" altLang="en-US" sz="4400" dirty="0" smtClean="0">
                <a:solidFill>
                  <a:srgbClr val="FF0000"/>
                </a:solidFill>
                <a:latin typeface="+mn-ea"/>
                <a:ea typeface="+mn-ea"/>
              </a:rPr>
              <a:t>学習目的</a:t>
            </a:r>
          </a:p>
        </p:txBody>
      </p:sp>
      <p:sp>
        <p:nvSpPr>
          <p:cNvPr id="66567" name="Rectangle 7"/>
          <p:cNvSpPr>
            <a:spLocks noChangeArrowheads="1"/>
          </p:cNvSpPr>
          <p:nvPr/>
        </p:nvSpPr>
        <p:spPr bwMode="auto">
          <a:xfrm>
            <a:off x="395288" y="5211217"/>
            <a:ext cx="8208962"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2800" dirty="0" smtClean="0">
                <a:latin typeface="Calibri" pitchFamily="34" charset="0"/>
              </a:rPr>
              <a:t>地域課題を</a:t>
            </a:r>
            <a:r>
              <a:rPr lang="ja-JP" altLang="en-US" sz="2800" dirty="0">
                <a:latin typeface="Calibri" pitchFamily="34" charset="0"/>
              </a:rPr>
              <a:t>解決することにより，どのような状態に変えたいのか。</a:t>
            </a:r>
          </a:p>
        </p:txBody>
      </p:sp>
      <p:sp>
        <p:nvSpPr>
          <p:cNvPr id="66568" name="Text Box 3"/>
          <p:cNvSpPr txBox="1">
            <a:spLocks noChangeArrowheads="1"/>
          </p:cNvSpPr>
          <p:nvPr/>
        </p:nvSpPr>
        <p:spPr bwMode="auto">
          <a:xfrm>
            <a:off x="642938" y="428625"/>
            <a:ext cx="731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dirty="0">
                <a:solidFill>
                  <a:srgbClr val="0000FF"/>
                </a:solidFill>
                <a:latin typeface="Calibri" pitchFamily="34" charset="0"/>
                <a:ea typeface="HGS創英角ｺﾞｼｯｸUB" pitchFamily="50" charset="-128"/>
              </a:rPr>
              <a:t>③地域課題から学習目的を設定する</a:t>
            </a:r>
          </a:p>
        </p:txBody>
      </p:sp>
      <p:pic>
        <p:nvPicPr>
          <p:cNvPr id="66569" name="Picture 9" descr="SYSP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88913"/>
            <a:ext cx="1100138"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9EF28250-F814-460F-B0C5-79FD5AAF0429}" type="slidenum">
              <a:rPr lang="en-US" altLang="ja-JP" smtClean="0"/>
              <a:pPr>
                <a:defRPr/>
              </a:pPr>
              <a:t>21</a:t>
            </a:fld>
            <a:endParaRPr lang="en-US" altLang="ja-JP"/>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txBox="1">
            <a:spLocks noChangeArrowheads="1"/>
          </p:cNvSpPr>
          <p:nvPr/>
        </p:nvSpPr>
        <p:spPr bwMode="auto">
          <a:xfrm>
            <a:off x="395288" y="212725"/>
            <a:ext cx="767715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dirty="0">
                <a:solidFill>
                  <a:srgbClr val="FF6600"/>
                </a:solidFill>
                <a:latin typeface="Calibri" pitchFamily="34" charset="0"/>
              </a:rPr>
              <a:t>③</a:t>
            </a:r>
            <a:r>
              <a:rPr lang="ja-JP" altLang="en-US" dirty="0" smtClean="0">
                <a:solidFill>
                  <a:srgbClr val="0000FF"/>
                </a:solidFill>
                <a:latin typeface="Calibri" pitchFamily="34" charset="0"/>
                <a:ea typeface="HGS創英角ｺﾞｼｯｸUB" pitchFamily="50" charset="-128"/>
              </a:rPr>
              <a:t>地域</a:t>
            </a:r>
            <a:r>
              <a:rPr lang="ja-JP" altLang="en-US" dirty="0">
                <a:solidFill>
                  <a:srgbClr val="0000FF"/>
                </a:solidFill>
                <a:latin typeface="Calibri" pitchFamily="34" charset="0"/>
                <a:ea typeface="HGS創英角ｺﾞｼｯｸUB" pitchFamily="50" charset="-128"/>
              </a:rPr>
              <a:t>課題から学習目的を設定する</a:t>
            </a:r>
          </a:p>
          <a:p>
            <a:pPr eaLnBrk="1" hangingPunct="1">
              <a:spcBef>
                <a:spcPct val="0"/>
              </a:spcBef>
              <a:buFontTx/>
              <a:buNone/>
            </a:pPr>
            <a:endParaRPr lang="ja-JP" altLang="en-US" sz="2800" dirty="0">
              <a:solidFill>
                <a:srgbClr val="FF6600"/>
              </a:solidFill>
              <a:latin typeface="Calibri" pitchFamily="34" charset="0"/>
            </a:endParaRPr>
          </a:p>
        </p:txBody>
      </p:sp>
      <p:sp>
        <p:nvSpPr>
          <p:cNvPr id="62467" name="AutoShape 8"/>
          <p:cNvSpPr>
            <a:spLocks noChangeArrowheads="1"/>
          </p:cNvSpPr>
          <p:nvPr/>
        </p:nvSpPr>
        <p:spPr bwMode="auto">
          <a:xfrm>
            <a:off x="357188" y="908050"/>
            <a:ext cx="8401050" cy="71438"/>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ja-JP" sz="1800"/>
          </a:p>
        </p:txBody>
      </p:sp>
      <p:sp>
        <p:nvSpPr>
          <p:cNvPr id="62468" name="AutoShape 4"/>
          <p:cNvSpPr>
            <a:spLocks noChangeArrowheads="1"/>
          </p:cNvSpPr>
          <p:nvPr/>
        </p:nvSpPr>
        <p:spPr bwMode="auto">
          <a:xfrm>
            <a:off x="754063" y="1989138"/>
            <a:ext cx="4610100" cy="523875"/>
          </a:xfrm>
          <a:prstGeom prst="roundRect">
            <a:avLst>
              <a:gd name="adj" fmla="val 8093"/>
            </a:avLst>
          </a:prstGeom>
          <a:solidFill>
            <a:srgbClr val="FFFFFF"/>
          </a:solidFill>
          <a:ln>
            <a:noFill/>
          </a:ln>
          <a:extLst>
            <a:ext uri="{91240B29-F687-4F45-9708-019B960494DF}">
              <a14:hiddenLine xmlns:a14="http://schemas.microsoft.com/office/drawing/2010/main" w="31750">
                <a:solidFill>
                  <a:srgbClr val="000000"/>
                </a:solidFill>
                <a:round/>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buFontTx/>
              <a:buNone/>
            </a:pPr>
            <a:r>
              <a:rPr lang="ja-JP" altLang="en-US" sz="2400">
                <a:solidFill>
                  <a:srgbClr val="0000FF"/>
                </a:solidFill>
                <a:latin typeface="Calibri" pitchFamily="34" charset="0"/>
              </a:rPr>
              <a:t>（地域課題解決の方向性を示す）</a:t>
            </a:r>
            <a:endParaRPr kumimoji="0" lang="en-US" altLang="ja-JP" sz="2400" b="1">
              <a:latin typeface="Calibri" pitchFamily="34" charset="0"/>
            </a:endParaRPr>
          </a:p>
          <a:p>
            <a:pPr eaLnBrk="1" hangingPunct="1">
              <a:buFontTx/>
              <a:buNone/>
            </a:pPr>
            <a:endParaRPr kumimoji="0" lang="en-US" altLang="ja-JP" sz="2000" b="1">
              <a:latin typeface="Calibri" pitchFamily="34" charset="0"/>
            </a:endParaRPr>
          </a:p>
          <a:p>
            <a:pPr eaLnBrk="1" hangingPunct="1"/>
            <a:endParaRPr kumimoji="0" lang="en-US" altLang="ja-JP" sz="2400" b="1">
              <a:latin typeface="Calibri" pitchFamily="34" charset="0"/>
            </a:endParaRPr>
          </a:p>
        </p:txBody>
      </p:sp>
      <p:sp>
        <p:nvSpPr>
          <p:cNvPr id="62469" name="Text Box 7"/>
          <p:cNvSpPr txBox="1">
            <a:spLocks noChangeArrowheads="1"/>
          </p:cNvSpPr>
          <p:nvPr/>
        </p:nvSpPr>
        <p:spPr bwMode="auto">
          <a:xfrm>
            <a:off x="684213" y="2535238"/>
            <a:ext cx="7546975" cy="461962"/>
          </a:xfrm>
          <a:prstGeom prst="rect">
            <a:avLst/>
          </a:prstGeom>
          <a:solidFill>
            <a:srgbClr val="FFFF00"/>
          </a:solidFill>
          <a:ln w="9525">
            <a:solidFill>
              <a:srgbClr val="FFFF00"/>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50000"/>
              </a:spcBef>
              <a:buFontTx/>
              <a:buNone/>
            </a:pPr>
            <a:r>
              <a:rPr kumimoji="0" lang="ja-JP" altLang="en-US" sz="2400" b="1">
                <a:solidFill>
                  <a:srgbClr val="0000FF"/>
                </a:solidFill>
                <a:ea typeface="HGPｺﾞｼｯｸE" pitchFamily="50" charset="-128"/>
              </a:rPr>
              <a:t>どのような課題を，どのような状態にするのか？</a:t>
            </a:r>
          </a:p>
        </p:txBody>
      </p:sp>
      <p:sp>
        <p:nvSpPr>
          <p:cNvPr id="62470" name="Oval 40"/>
          <p:cNvSpPr>
            <a:spLocks noChangeArrowheads="1"/>
          </p:cNvSpPr>
          <p:nvPr/>
        </p:nvSpPr>
        <p:spPr bwMode="auto">
          <a:xfrm>
            <a:off x="7451725" y="836613"/>
            <a:ext cx="1008063" cy="431800"/>
          </a:xfrm>
          <a:prstGeom prst="ellipse">
            <a:avLst/>
          </a:prstGeom>
          <a:solidFill>
            <a:srgbClr val="A3F9FB"/>
          </a:solidFill>
          <a:ln w="9525" algn="ctr">
            <a:solidFill>
              <a:schemeClr val="accent2"/>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kumimoji="0" lang="ja-JP" altLang="en-US" sz="1800">
                <a:solidFill>
                  <a:srgbClr val="0000FF"/>
                </a:solidFill>
              </a:rPr>
              <a:t>シートＡ</a:t>
            </a:r>
          </a:p>
        </p:txBody>
      </p:sp>
      <p:sp>
        <p:nvSpPr>
          <p:cNvPr id="62471" name="AutoShape 12"/>
          <p:cNvSpPr>
            <a:spLocks noChangeArrowheads="1"/>
          </p:cNvSpPr>
          <p:nvPr/>
        </p:nvSpPr>
        <p:spPr bwMode="auto">
          <a:xfrm>
            <a:off x="4067175" y="3141663"/>
            <a:ext cx="3529013" cy="792162"/>
          </a:xfrm>
          <a:prstGeom prst="wedgeRoundRectCallout">
            <a:avLst>
              <a:gd name="adj1" fmla="val -35657"/>
              <a:gd name="adj2" fmla="val -74449"/>
              <a:gd name="adj3" fmla="val 16667"/>
            </a:avLst>
          </a:prstGeom>
          <a:solidFill>
            <a:schemeClr val="bg1"/>
          </a:solidFill>
          <a:ln w="9525" algn="ctr">
            <a:solidFill>
              <a:schemeClr val="tx1"/>
            </a:solidFill>
            <a:miter lim="800000"/>
            <a:headEnd/>
            <a:tailEnd/>
          </a:ln>
        </p:spPr>
        <p:txBody>
          <a:bodyPr anchor="b"/>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kumimoji="0" lang="ja-JP" altLang="en-US" sz="1800" b="1"/>
              <a:t>こうなってほしいという</a:t>
            </a:r>
          </a:p>
          <a:p>
            <a:pPr eaLnBrk="1" hangingPunct="1">
              <a:spcBef>
                <a:spcPct val="0"/>
              </a:spcBef>
              <a:buFontTx/>
              <a:buNone/>
            </a:pPr>
            <a:r>
              <a:rPr kumimoji="0" lang="ja-JP" altLang="en-US" sz="1800" b="1"/>
              <a:t>理想的な状態を考えてみる。</a:t>
            </a:r>
          </a:p>
        </p:txBody>
      </p:sp>
      <p:sp>
        <p:nvSpPr>
          <p:cNvPr id="62472" name="AutoShape 11"/>
          <p:cNvSpPr>
            <a:spLocks noChangeArrowheads="1"/>
          </p:cNvSpPr>
          <p:nvPr/>
        </p:nvSpPr>
        <p:spPr bwMode="auto">
          <a:xfrm>
            <a:off x="1330325" y="3357563"/>
            <a:ext cx="1512888" cy="503237"/>
          </a:xfrm>
          <a:prstGeom prst="wedgeRoundRectCallout">
            <a:avLst>
              <a:gd name="adj1" fmla="val -3088"/>
              <a:gd name="adj2" fmla="val -104324"/>
              <a:gd name="adj3" fmla="val 16667"/>
            </a:avLst>
          </a:prstGeom>
          <a:solidFill>
            <a:schemeClr val="bg1"/>
          </a:solidFill>
          <a:ln w="9525" algn="ctr">
            <a:solidFill>
              <a:schemeClr val="tx1"/>
            </a:solidFill>
            <a:miter lim="800000"/>
            <a:headEnd/>
            <a:tailEnd/>
          </a:ln>
        </p:spPr>
        <p:txBody>
          <a:bodyPr anchor="b"/>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kumimoji="0" lang="ja-JP" altLang="en-US" sz="1800"/>
              <a:t>地域課題を</a:t>
            </a:r>
          </a:p>
        </p:txBody>
      </p:sp>
      <p:sp>
        <p:nvSpPr>
          <p:cNvPr id="62473" name="Text Box 9"/>
          <p:cNvSpPr txBox="1">
            <a:spLocks noChangeArrowheads="1"/>
          </p:cNvSpPr>
          <p:nvPr/>
        </p:nvSpPr>
        <p:spPr bwMode="auto">
          <a:xfrm>
            <a:off x="611188" y="4276725"/>
            <a:ext cx="77216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50000"/>
              </a:spcBef>
              <a:buFontTx/>
              <a:buNone/>
            </a:pPr>
            <a:r>
              <a:rPr kumimoji="0" lang="ja-JP" altLang="en-US" sz="2000" b="1"/>
              <a:t>（事業の目的の例文）　▲▲（地域課題）を●●●（意図）ようにする。</a:t>
            </a:r>
          </a:p>
          <a:p>
            <a:pPr>
              <a:spcBef>
                <a:spcPct val="50000"/>
              </a:spcBef>
              <a:buFontTx/>
              <a:buNone/>
            </a:pPr>
            <a:r>
              <a:rPr kumimoji="0" lang="en-US" altLang="ja-JP" sz="2000" b="1">
                <a:solidFill>
                  <a:srgbClr val="0000FF"/>
                </a:solidFill>
              </a:rPr>
              <a:t>※</a:t>
            </a:r>
            <a:r>
              <a:rPr kumimoji="0" lang="ja-JP" altLang="en-US" sz="2000" b="1">
                <a:solidFill>
                  <a:srgbClr val="0000FF"/>
                </a:solidFill>
              </a:rPr>
              <a:t>「●●●ようにする」の部分は，理念的なものでもよい。</a:t>
            </a:r>
          </a:p>
          <a:p>
            <a:pPr>
              <a:spcBef>
                <a:spcPct val="50000"/>
              </a:spcBef>
              <a:buFontTx/>
              <a:buNone/>
            </a:pPr>
            <a:r>
              <a:rPr kumimoji="0" lang="ja-JP" altLang="en-US" sz="2000" b="1">
                <a:solidFill>
                  <a:srgbClr val="0000FF"/>
                </a:solidFill>
              </a:rPr>
              <a:t>・豊かな心を育てる。　・道徳心を養う。　・仲間意識を育てる。</a:t>
            </a:r>
          </a:p>
          <a:p>
            <a:pPr>
              <a:spcBef>
                <a:spcPct val="50000"/>
              </a:spcBef>
              <a:buFontTx/>
              <a:buNone/>
            </a:pPr>
            <a:r>
              <a:rPr kumimoji="0" lang="ja-JP" altLang="en-US" sz="2000" b="1">
                <a:solidFill>
                  <a:srgbClr val="0000FF"/>
                </a:solidFill>
              </a:rPr>
              <a:t>・人材を育成する。　・ネットワークを形成する。　・地域の活性化図る。</a:t>
            </a:r>
            <a:endParaRPr kumimoji="0" lang="en-US" altLang="ja-JP" sz="2000" b="1">
              <a:solidFill>
                <a:srgbClr val="0000FF"/>
              </a:solidFill>
            </a:endParaRPr>
          </a:p>
          <a:p>
            <a:pPr>
              <a:spcBef>
                <a:spcPct val="50000"/>
              </a:spcBef>
              <a:buFontTx/>
              <a:buNone/>
            </a:pPr>
            <a:endParaRPr kumimoji="0" lang="ja-JP" altLang="en-US" sz="2000"/>
          </a:p>
        </p:txBody>
      </p:sp>
      <p:sp>
        <p:nvSpPr>
          <p:cNvPr id="62474" name="AutoShape 15"/>
          <p:cNvSpPr>
            <a:spLocks noChangeArrowheads="1"/>
          </p:cNvSpPr>
          <p:nvPr/>
        </p:nvSpPr>
        <p:spPr bwMode="auto">
          <a:xfrm>
            <a:off x="539750" y="1408113"/>
            <a:ext cx="7812088" cy="5116512"/>
          </a:xfrm>
          <a:prstGeom prst="roundRect">
            <a:avLst>
              <a:gd name="adj" fmla="val 16667"/>
            </a:avLst>
          </a:prstGeom>
          <a:noFill/>
          <a:ln w="317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62475" name="Oval 16"/>
          <p:cNvSpPr>
            <a:spLocks noChangeArrowheads="1"/>
          </p:cNvSpPr>
          <p:nvPr/>
        </p:nvSpPr>
        <p:spPr bwMode="auto">
          <a:xfrm>
            <a:off x="611188" y="1196975"/>
            <a:ext cx="3240087" cy="693738"/>
          </a:xfrm>
          <a:prstGeom prst="ellipse">
            <a:avLst/>
          </a:prstGeom>
          <a:solidFill>
            <a:srgbClr val="FF9900"/>
          </a:solidFill>
          <a:ln w="9525">
            <a:solidFill>
              <a:srgbClr val="000000"/>
            </a:solidFill>
            <a:round/>
            <a:headEnd/>
            <a:tailEnd/>
          </a:ln>
        </p:spPr>
        <p:txBody>
          <a:bodyPr lIns="74295" tIns="8890" rIns="74295" bIns="8890"/>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b="1" dirty="0" smtClean="0">
                <a:solidFill>
                  <a:srgbClr val="000000"/>
                </a:solidFill>
                <a:latin typeface="HG丸ｺﾞｼｯｸM-PRO" pitchFamily="50" charset="-128"/>
                <a:ea typeface="HG丸ｺﾞｼｯｸM-PRO" pitchFamily="50" charset="-128"/>
              </a:rPr>
              <a:t>学習目的</a:t>
            </a:r>
            <a:endParaRPr lang="ja-JP" altLang="en-US" sz="2400" b="1" dirty="0">
              <a:solidFill>
                <a:srgbClr val="000000"/>
              </a:solidFill>
              <a:latin typeface="HG丸ｺﾞｼｯｸM-PRO" pitchFamily="50" charset="-128"/>
              <a:ea typeface="HG丸ｺﾞｼｯｸM-PRO" pitchFamily="50" charset="-128"/>
            </a:endParaRPr>
          </a:p>
        </p:txBody>
      </p:sp>
      <p:sp>
        <p:nvSpPr>
          <p:cNvPr id="2" name="スライド番号プレースホルダー 1"/>
          <p:cNvSpPr>
            <a:spLocks noGrp="1"/>
          </p:cNvSpPr>
          <p:nvPr>
            <p:ph type="sldNum" sz="quarter" idx="12"/>
          </p:nvPr>
        </p:nvSpPr>
        <p:spPr/>
        <p:txBody>
          <a:bodyPr/>
          <a:lstStyle/>
          <a:p>
            <a:pPr>
              <a:defRPr/>
            </a:pPr>
            <a:fld id="{9EF28250-F814-460F-B0C5-79FD5AAF0429}" type="slidenum">
              <a:rPr lang="en-US" altLang="ja-JP" smtClean="0"/>
              <a:pPr>
                <a:defRPr/>
              </a:pPr>
              <a:t>22</a:t>
            </a:fld>
            <a:endParaRPr lang="en-US" altLang="ja-JP"/>
          </a:p>
        </p:txBody>
      </p:sp>
    </p:spTree>
    <p:extLst>
      <p:ext uri="{BB962C8B-B14F-4D97-AF65-F5344CB8AC3E}">
        <p14:creationId xmlns:p14="http://schemas.microsoft.com/office/powerpoint/2010/main" val="3504635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
          <p:cNvSpPr txBox="1">
            <a:spLocks noChangeArrowheads="1"/>
          </p:cNvSpPr>
          <p:nvPr/>
        </p:nvSpPr>
        <p:spPr bwMode="auto">
          <a:xfrm>
            <a:off x="642938" y="428625"/>
            <a:ext cx="731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dirty="0">
                <a:solidFill>
                  <a:srgbClr val="0000FF"/>
                </a:solidFill>
                <a:latin typeface="Calibri" pitchFamily="34" charset="0"/>
                <a:ea typeface="HGS創英角ｺﾞｼｯｸUB" pitchFamily="50" charset="-128"/>
              </a:rPr>
              <a:t>③地域課題から学習目的を設定する</a:t>
            </a:r>
          </a:p>
        </p:txBody>
      </p:sp>
      <p:sp>
        <p:nvSpPr>
          <p:cNvPr id="67587" name="AutoShape 8"/>
          <p:cNvSpPr>
            <a:spLocks noChangeArrowheads="1"/>
          </p:cNvSpPr>
          <p:nvPr/>
        </p:nvSpPr>
        <p:spPr bwMode="auto">
          <a:xfrm>
            <a:off x="371475" y="1000125"/>
            <a:ext cx="8401050" cy="71438"/>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endParaRPr lang="ja-JP" altLang="en-US" sz="2400" dirty="0">
              <a:latin typeface="Times New Roman" pitchFamily="18" charset="0"/>
            </a:endParaRPr>
          </a:p>
        </p:txBody>
      </p:sp>
      <p:sp>
        <p:nvSpPr>
          <p:cNvPr id="67588" name="Rectangle 4"/>
          <p:cNvSpPr>
            <a:spLocks noChangeArrowheads="1"/>
          </p:cNvSpPr>
          <p:nvPr/>
        </p:nvSpPr>
        <p:spPr bwMode="auto">
          <a:xfrm>
            <a:off x="684213" y="1125538"/>
            <a:ext cx="7732712"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defRPr/>
            </a:pPr>
            <a:r>
              <a:rPr lang="ja-JP" altLang="en-US" sz="3600" b="1" dirty="0" smtClean="0">
                <a:solidFill>
                  <a:srgbClr val="FF0000"/>
                </a:solidFill>
                <a:latin typeface="+mj-ea"/>
                <a:ea typeface="+mj-ea"/>
              </a:rPr>
              <a:t>地域課題</a:t>
            </a:r>
          </a:p>
          <a:p>
            <a:pPr eaLnBrk="1" hangingPunct="1">
              <a:lnSpc>
                <a:spcPct val="80000"/>
              </a:lnSpc>
              <a:spcBef>
                <a:spcPct val="50000"/>
              </a:spcBef>
              <a:buFontTx/>
              <a:buNone/>
            </a:pPr>
            <a:r>
              <a:rPr lang="ja-JP" altLang="en-US" sz="2400" b="1" dirty="0"/>
              <a:t>住民がゴミ問題などの地域のトラブルの解決に向け，自主的に取り組んでいけるような機会をつくりだしていくことが必要。</a:t>
            </a:r>
          </a:p>
        </p:txBody>
      </p:sp>
      <p:sp>
        <p:nvSpPr>
          <p:cNvPr id="67589" name="Rectangle 5"/>
          <p:cNvSpPr>
            <a:spLocks noChangeArrowheads="1"/>
          </p:cNvSpPr>
          <p:nvPr/>
        </p:nvSpPr>
        <p:spPr bwMode="auto">
          <a:xfrm>
            <a:off x="590550" y="3933056"/>
            <a:ext cx="7920037" cy="228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defRPr/>
            </a:pPr>
            <a:r>
              <a:rPr lang="ja-JP" altLang="en-US" sz="3600" b="1" dirty="0">
                <a:solidFill>
                  <a:srgbClr val="FF0000"/>
                </a:solidFill>
                <a:latin typeface="+mj-ea"/>
                <a:ea typeface="+mj-ea"/>
              </a:rPr>
              <a:t>学習</a:t>
            </a:r>
            <a:r>
              <a:rPr lang="ja-JP" altLang="en-US" sz="3600" b="1" dirty="0" smtClean="0">
                <a:solidFill>
                  <a:srgbClr val="FF0000"/>
                </a:solidFill>
                <a:latin typeface="+mj-ea"/>
                <a:ea typeface="+mj-ea"/>
              </a:rPr>
              <a:t>目的</a:t>
            </a:r>
            <a:endParaRPr lang="en-US" altLang="ja-JP" b="1" dirty="0" smtClean="0">
              <a:solidFill>
                <a:srgbClr val="0000FF"/>
              </a:solidFill>
              <a:latin typeface="+mj-ea"/>
              <a:ea typeface="+mj-ea"/>
            </a:endParaRPr>
          </a:p>
          <a:p>
            <a:pPr eaLnBrk="1" hangingPunct="1">
              <a:spcBef>
                <a:spcPct val="50000"/>
              </a:spcBef>
              <a:buFontTx/>
              <a:buNone/>
              <a:defRPr/>
            </a:pPr>
            <a:endParaRPr lang="en-US" altLang="ja-JP" b="1" dirty="0">
              <a:solidFill>
                <a:srgbClr val="0000FF"/>
              </a:solidFill>
              <a:latin typeface="ＭＳ Ｐゴシック" pitchFamily="50" charset="-128"/>
            </a:endParaRPr>
          </a:p>
          <a:p>
            <a:pPr eaLnBrk="1" hangingPunct="1">
              <a:lnSpc>
                <a:spcPct val="80000"/>
              </a:lnSpc>
              <a:spcBef>
                <a:spcPct val="50000"/>
              </a:spcBef>
              <a:buFontTx/>
              <a:buNone/>
            </a:pPr>
            <a:r>
              <a:rPr lang="ja-JP" altLang="en-US" sz="2800" b="1" dirty="0">
                <a:latin typeface="Calibri" pitchFamily="34" charset="0"/>
              </a:rPr>
              <a:t>身近な問題について話し合えるよう</a:t>
            </a:r>
            <a:r>
              <a:rPr lang="ja-JP" altLang="en-US" sz="2800" b="1" dirty="0" smtClean="0">
                <a:latin typeface="Calibri" pitchFamily="34" charset="0"/>
              </a:rPr>
              <a:t>な，住民</a:t>
            </a:r>
            <a:r>
              <a:rPr lang="ja-JP" altLang="en-US" sz="2800" b="1" dirty="0">
                <a:latin typeface="Calibri" pitchFamily="34" charset="0"/>
              </a:rPr>
              <a:t>ネットワークを形成する気運を高める。</a:t>
            </a:r>
            <a:endParaRPr lang="en-US" altLang="ja-JP" sz="2800" b="1" dirty="0">
              <a:latin typeface="Calibri" pitchFamily="34" charset="0"/>
            </a:endParaRPr>
          </a:p>
        </p:txBody>
      </p:sp>
      <p:sp>
        <p:nvSpPr>
          <p:cNvPr id="67590" name="AutoShape 6"/>
          <p:cNvSpPr>
            <a:spLocks noChangeArrowheads="1"/>
          </p:cNvSpPr>
          <p:nvPr/>
        </p:nvSpPr>
        <p:spPr bwMode="auto">
          <a:xfrm>
            <a:off x="327025" y="1200150"/>
            <a:ext cx="8266113" cy="2069031"/>
          </a:xfrm>
          <a:prstGeom prst="roundRect">
            <a:avLst>
              <a:gd name="adj" fmla="val 16667"/>
            </a:avLst>
          </a:prstGeom>
          <a:noFill/>
          <a:ln w="31750" algn="ctr">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endParaRPr lang="ja-JP" altLang="en-US" sz="3600" dirty="0">
              <a:latin typeface="Calibri" pitchFamily="34" charset="0"/>
            </a:endParaRPr>
          </a:p>
          <a:p>
            <a:pPr eaLnBrk="1" hangingPunct="1">
              <a:spcBef>
                <a:spcPct val="50000"/>
              </a:spcBef>
              <a:buFontTx/>
              <a:buNone/>
            </a:pPr>
            <a:endParaRPr lang="ja-JP" altLang="en-US" sz="1400" dirty="0">
              <a:latin typeface="Calibri" pitchFamily="34" charset="0"/>
            </a:endParaRPr>
          </a:p>
          <a:p>
            <a:pPr eaLnBrk="1" hangingPunct="1">
              <a:spcBef>
                <a:spcPct val="50000"/>
              </a:spcBef>
              <a:buFontTx/>
              <a:buNone/>
            </a:pPr>
            <a:endParaRPr lang="ja-JP" altLang="en-US" sz="1400" dirty="0">
              <a:latin typeface="Calibri" pitchFamily="34" charset="0"/>
            </a:endParaRPr>
          </a:p>
          <a:p>
            <a:pPr eaLnBrk="1" hangingPunct="1">
              <a:spcBef>
                <a:spcPct val="50000"/>
              </a:spcBef>
              <a:buFontTx/>
              <a:buNone/>
            </a:pPr>
            <a:endParaRPr lang="ja-JP" altLang="en-US" sz="800" dirty="0">
              <a:latin typeface="Calibri" pitchFamily="34" charset="0"/>
            </a:endParaRPr>
          </a:p>
          <a:p>
            <a:pPr eaLnBrk="1" hangingPunct="1">
              <a:spcBef>
                <a:spcPct val="50000"/>
              </a:spcBef>
              <a:buFontTx/>
              <a:buNone/>
            </a:pPr>
            <a:endParaRPr lang="ja-JP" altLang="en-US" sz="1400" dirty="0">
              <a:latin typeface="Calibri" pitchFamily="34" charset="0"/>
            </a:endParaRPr>
          </a:p>
        </p:txBody>
      </p:sp>
      <p:sp>
        <p:nvSpPr>
          <p:cNvPr id="67591" name="AutoShape 7"/>
          <p:cNvSpPr>
            <a:spLocks noChangeArrowheads="1"/>
          </p:cNvSpPr>
          <p:nvPr/>
        </p:nvSpPr>
        <p:spPr bwMode="auto">
          <a:xfrm>
            <a:off x="371475" y="3754261"/>
            <a:ext cx="8229600" cy="3059115"/>
          </a:xfrm>
          <a:prstGeom prst="roundRect">
            <a:avLst>
              <a:gd name="adj" fmla="val 16667"/>
            </a:avLst>
          </a:prstGeom>
          <a:noFill/>
          <a:ln w="31750" algn="ctr">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endParaRPr lang="ja-JP" altLang="en-US" dirty="0">
              <a:latin typeface="Calibri" pitchFamily="34" charset="0"/>
            </a:endParaRPr>
          </a:p>
          <a:p>
            <a:pPr eaLnBrk="1" hangingPunct="1">
              <a:spcBef>
                <a:spcPct val="50000"/>
              </a:spcBef>
              <a:buFontTx/>
              <a:buNone/>
            </a:pPr>
            <a:endParaRPr lang="ja-JP" altLang="en-US" sz="3600" dirty="0">
              <a:latin typeface="Calibri" pitchFamily="34" charset="0"/>
            </a:endParaRPr>
          </a:p>
          <a:p>
            <a:pPr eaLnBrk="1" hangingPunct="1">
              <a:spcBef>
                <a:spcPct val="50000"/>
              </a:spcBef>
              <a:buFontTx/>
              <a:buNone/>
            </a:pPr>
            <a:endParaRPr lang="ja-JP" altLang="en-US" sz="3600" dirty="0">
              <a:latin typeface="Calibri" pitchFamily="34" charset="0"/>
            </a:endParaRPr>
          </a:p>
          <a:p>
            <a:pPr eaLnBrk="1" hangingPunct="1">
              <a:spcBef>
                <a:spcPct val="50000"/>
              </a:spcBef>
              <a:buFontTx/>
              <a:buNone/>
            </a:pPr>
            <a:endParaRPr lang="ja-JP" altLang="en-US" sz="1400" dirty="0">
              <a:latin typeface="Calibri" pitchFamily="34" charset="0"/>
            </a:endParaRPr>
          </a:p>
        </p:txBody>
      </p:sp>
      <p:sp>
        <p:nvSpPr>
          <p:cNvPr id="67592" name="AutoShape 8"/>
          <p:cNvSpPr>
            <a:spLocks noChangeArrowheads="1"/>
          </p:cNvSpPr>
          <p:nvPr/>
        </p:nvSpPr>
        <p:spPr bwMode="auto">
          <a:xfrm>
            <a:off x="2947193" y="2982997"/>
            <a:ext cx="1512888" cy="647700"/>
          </a:xfrm>
          <a:prstGeom prst="downArrow">
            <a:avLst>
              <a:gd name="adj1" fmla="val 50000"/>
              <a:gd name="adj2" fmla="val 25000"/>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dirty="0"/>
          </a:p>
        </p:txBody>
      </p:sp>
      <p:pic>
        <p:nvPicPr>
          <p:cNvPr id="67593" name="Picture 9" descr="SYSP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333375"/>
            <a:ext cx="110013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12"/>
          <p:cNvSpPr>
            <a:spLocks noChangeArrowheads="1"/>
          </p:cNvSpPr>
          <p:nvPr/>
        </p:nvSpPr>
        <p:spPr bwMode="auto">
          <a:xfrm>
            <a:off x="4096585" y="4254902"/>
            <a:ext cx="403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1800" b="1" dirty="0">
                <a:solidFill>
                  <a:srgbClr val="FF0000"/>
                </a:solidFill>
                <a:latin typeface="Calibri" pitchFamily="34" charset="0"/>
                <a:ea typeface="HGS創英角ｺﾞｼｯｸUB" pitchFamily="50" charset="-128"/>
              </a:rPr>
              <a:t>性能のよいゴミ処理場を新しく建設</a:t>
            </a:r>
            <a:r>
              <a:rPr lang="ja-JP" altLang="en-US" sz="1800" b="1" dirty="0" smtClean="0">
                <a:solidFill>
                  <a:srgbClr val="FF0000"/>
                </a:solidFill>
                <a:latin typeface="Calibri" pitchFamily="34" charset="0"/>
                <a:ea typeface="HGS創英角ｺﾞｼｯｸUB" pitchFamily="50" charset="-128"/>
              </a:rPr>
              <a:t>し</a:t>
            </a:r>
            <a:r>
              <a:rPr lang="ja-JP" altLang="en-US" sz="1800" b="1" dirty="0">
                <a:solidFill>
                  <a:srgbClr val="FF0000"/>
                </a:solidFill>
                <a:latin typeface="Calibri" pitchFamily="34" charset="0"/>
                <a:ea typeface="HGS創英角ｺﾞｼｯｸUB" pitchFamily="50" charset="-128"/>
              </a:rPr>
              <a:t>，</a:t>
            </a:r>
            <a:r>
              <a:rPr lang="ja-JP" altLang="en-US" sz="1800" b="1" dirty="0" smtClean="0">
                <a:solidFill>
                  <a:srgbClr val="FF0000"/>
                </a:solidFill>
                <a:latin typeface="Calibri" pitchFamily="34" charset="0"/>
                <a:ea typeface="HGS創英角ｺﾞｼｯｸUB" pitchFamily="50" charset="-128"/>
              </a:rPr>
              <a:t>ゴミ</a:t>
            </a:r>
            <a:r>
              <a:rPr lang="ja-JP" altLang="en-US" sz="1800" b="1" dirty="0">
                <a:solidFill>
                  <a:srgbClr val="FF0000"/>
                </a:solidFill>
                <a:latin typeface="Calibri" pitchFamily="34" charset="0"/>
                <a:ea typeface="HGS創英角ｺﾞｼｯｸUB" pitchFamily="50" charset="-128"/>
              </a:rPr>
              <a:t>問題を解決しよう。</a:t>
            </a:r>
          </a:p>
        </p:txBody>
      </p:sp>
      <p:sp>
        <p:nvSpPr>
          <p:cNvPr id="29" name="Rectangle 13"/>
          <p:cNvSpPr>
            <a:spLocks noChangeArrowheads="1"/>
          </p:cNvSpPr>
          <p:nvPr/>
        </p:nvSpPr>
        <p:spPr bwMode="auto">
          <a:xfrm>
            <a:off x="5302518" y="5009128"/>
            <a:ext cx="26384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1400" b="1" dirty="0">
                <a:solidFill>
                  <a:schemeClr val="hlink"/>
                </a:solidFill>
                <a:latin typeface="Calibri" pitchFamily="34" charset="0"/>
              </a:rPr>
              <a:t>「社会教育」では解決できない？</a:t>
            </a:r>
          </a:p>
        </p:txBody>
      </p:sp>
      <p:sp>
        <p:nvSpPr>
          <p:cNvPr id="30" name="AutoShape 15"/>
          <p:cNvSpPr>
            <a:spLocks noChangeArrowheads="1"/>
          </p:cNvSpPr>
          <p:nvPr/>
        </p:nvSpPr>
        <p:spPr bwMode="auto">
          <a:xfrm rot="19752353">
            <a:off x="4983734" y="4873319"/>
            <a:ext cx="360363" cy="395288"/>
          </a:xfrm>
          <a:prstGeom prst="upArrow">
            <a:avLst>
              <a:gd name="adj1" fmla="val 50000"/>
              <a:gd name="adj2" fmla="val 24975"/>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31" name="乗算記号 30"/>
          <p:cNvSpPr/>
          <p:nvPr/>
        </p:nvSpPr>
        <p:spPr>
          <a:xfrm>
            <a:off x="4914148" y="4243789"/>
            <a:ext cx="2133600" cy="565150"/>
          </a:xfrm>
          <a:prstGeom prst="mathMultiply">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2" name="スライド番号プレースホルダー 1"/>
          <p:cNvSpPr>
            <a:spLocks noGrp="1"/>
          </p:cNvSpPr>
          <p:nvPr>
            <p:ph type="sldNum" sz="quarter" idx="12"/>
          </p:nvPr>
        </p:nvSpPr>
        <p:spPr/>
        <p:txBody>
          <a:bodyPr/>
          <a:lstStyle/>
          <a:p>
            <a:pPr>
              <a:defRPr/>
            </a:pPr>
            <a:fld id="{9EF28250-F814-460F-B0C5-79FD5AAF0429}" type="slidenum">
              <a:rPr lang="en-US" altLang="ja-JP" smtClean="0"/>
              <a:pPr>
                <a:defRPr/>
              </a:pPr>
              <a:t>23</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a:xfrm>
            <a:off x="539750" y="2708275"/>
            <a:ext cx="8229600" cy="1728788"/>
          </a:xfrm>
        </p:spPr>
        <p:txBody>
          <a:bodyPr/>
          <a:lstStyle/>
          <a:p>
            <a:pPr algn="l"/>
            <a:r>
              <a:rPr lang="ja-JP" altLang="en-US" dirty="0" smtClean="0"/>
              <a:t>グループワーク④</a:t>
            </a:r>
            <a:r>
              <a:rPr lang="en-US" altLang="ja-JP" dirty="0" smtClean="0"/>
              <a:t/>
            </a:r>
            <a:br>
              <a:rPr lang="en-US" altLang="ja-JP" dirty="0" smtClean="0"/>
            </a:br>
            <a:r>
              <a:rPr lang="en-US" altLang="ja-JP" sz="4000" dirty="0" smtClean="0"/>
              <a:t/>
            </a:r>
            <a:br>
              <a:rPr lang="en-US" altLang="ja-JP" sz="4000" dirty="0" smtClean="0"/>
            </a:br>
            <a:r>
              <a:rPr lang="ja-JP" altLang="en-US" sz="4000" dirty="0" smtClean="0"/>
              <a:t>学習</a:t>
            </a:r>
            <a:r>
              <a:rPr lang="ja-JP" altLang="en-US" sz="4000" dirty="0" smtClean="0">
                <a:solidFill>
                  <a:srgbClr val="FF0000"/>
                </a:solidFill>
              </a:rPr>
              <a:t>目的</a:t>
            </a:r>
            <a:r>
              <a:rPr lang="ja-JP" altLang="en-US" sz="4000" dirty="0" smtClean="0"/>
              <a:t>から学習</a:t>
            </a:r>
            <a:r>
              <a:rPr lang="ja-JP" altLang="en-US" sz="4000" dirty="0" smtClean="0">
                <a:solidFill>
                  <a:srgbClr val="FF0000"/>
                </a:solidFill>
              </a:rPr>
              <a:t>目標</a:t>
            </a:r>
            <a:r>
              <a:rPr lang="ja-JP" altLang="en-US" sz="4000" dirty="0" smtClean="0"/>
              <a:t>を設定する</a:t>
            </a:r>
            <a:r>
              <a:rPr lang="en-US" altLang="ja-JP" sz="4000" dirty="0" smtClean="0"/>
              <a:t/>
            </a:r>
            <a:br>
              <a:rPr lang="en-US" altLang="ja-JP" sz="4000" dirty="0" smtClean="0"/>
            </a:br>
            <a:endParaRPr lang="ja-JP" altLang="en-US" sz="4000" dirty="0" smtClean="0"/>
          </a:p>
        </p:txBody>
      </p:sp>
      <p:sp>
        <p:nvSpPr>
          <p:cNvPr id="2" name="スライド番号プレースホルダー 1"/>
          <p:cNvSpPr>
            <a:spLocks noGrp="1"/>
          </p:cNvSpPr>
          <p:nvPr>
            <p:ph type="sldNum" sz="quarter" idx="12"/>
          </p:nvPr>
        </p:nvSpPr>
        <p:spPr/>
        <p:txBody>
          <a:bodyPr/>
          <a:lstStyle/>
          <a:p>
            <a:pPr>
              <a:defRPr/>
            </a:pPr>
            <a:fld id="{2B77695F-4E13-4EBF-A1A7-52081D1F552C}" type="slidenum">
              <a:rPr lang="en-US" altLang="ja-JP" smtClean="0"/>
              <a:pPr>
                <a:defRPr/>
              </a:pPr>
              <a:t>24</a:t>
            </a:fld>
            <a:endParaRPr lang="en-US" altLang="ja-JP"/>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val 2"/>
          <p:cNvSpPr>
            <a:spLocks noChangeArrowheads="1"/>
          </p:cNvSpPr>
          <p:nvPr/>
        </p:nvSpPr>
        <p:spPr bwMode="auto">
          <a:xfrm>
            <a:off x="3419475" y="1290638"/>
            <a:ext cx="2160588" cy="914400"/>
          </a:xfrm>
          <a:prstGeom prst="ellipse">
            <a:avLst/>
          </a:prstGeom>
          <a:solidFill>
            <a:schemeClr val="accent1"/>
          </a:solidFill>
          <a:ln w="38100" algn="ctr">
            <a:solidFill>
              <a:srgbClr val="0000FF"/>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2400">
              <a:solidFill>
                <a:srgbClr val="000000"/>
              </a:solidFill>
            </a:endParaRPr>
          </a:p>
        </p:txBody>
      </p:sp>
      <p:sp>
        <p:nvSpPr>
          <p:cNvPr id="53251" name="AutoShape 4"/>
          <p:cNvSpPr>
            <a:spLocks noChangeArrowheads="1"/>
          </p:cNvSpPr>
          <p:nvPr/>
        </p:nvSpPr>
        <p:spPr bwMode="auto">
          <a:xfrm>
            <a:off x="0" y="2205038"/>
            <a:ext cx="8964613" cy="4032250"/>
          </a:xfrm>
          <a:prstGeom prst="triangle">
            <a:avLst>
              <a:gd name="adj" fmla="val 49764"/>
            </a:avLst>
          </a:prstGeom>
          <a:solidFill>
            <a:srgbClr val="339966"/>
          </a:solidFill>
          <a:ln w="9525" algn="ctr">
            <a:solidFill>
              <a:srgbClr val="339966"/>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solidFill>
                <a:srgbClr val="000000"/>
              </a:solidFill>
            </a:endParaRPr>
          </a:p>
        </p:txBody>
      </p:sp>
      <p:sp>
        <p:nvSpPr>
          <p:cNvPr id="53252" name="AutoShape 5"/>
          <p:cNvSpPr>
            <a:spLocks noChangeArrowheads="1"/>
          </p:cNvSpPr>
          <p:nvPr/>
        </p:nvSpPr>
        <p:spPr bwMode="auto">
          <a:xfrm>
            <a:off x="2411413" y="4005263"/>
            <a:ext cx="215900" cy="2852737"/>
          </a:xfrm>
          <a:prstGeom prst="upArrow">
            <a:avLst>
              <a:gd name="adj1" fmla="val 50000"/>
              <a:gd name="adj2" fmla="val 33033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solidFill>
                <a:srgbClr val="000000"/>
              </a:solidFill>
            </a:endParaRPr>
          </a:p>
        </p:txBody>
      </p:sp>
      <p:sp>
        <p:nvSpPr>
          <p:cNvPr id="53253" name="Line 6"/>
          <p:cNvSpPr>
            <a:spLocks noChangeShapeType="1"/>
          </p:cNvSpPr>
          <p:nvPr/>
        </p:nvSpPr>
        <p:spPr bwMode="auto">
          <a:xfrm flipV="1">
            <a:off x="4452938" y="2968625"/>
            <a:ext cx="28575" cy="1539875"/>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nchor="b"/>
          <a:lstStyle/>
          <a:p>
            <a:endParaRPr lang="ja-JP" altLang="en-US"/>
          </a:p>
        </p:txBody>
      </p:sp>
      <p:sp>
        <p:nvSpPr>
          <p:cNvPr id="53254" name="Line 7"/>
          <p:cNvSpPr>
            <a:spLocks noChangeShapeType="1"/>
          </p:cNvSpPr>
          <p:nvPr/>
        </p:nvSpPr>
        <p:spPr bwMode="auto">
          <a:xfrm flipH="1" flipV="1">
            <a:off x="5183188" y="4508500"/>
            <a:ext cx="936625" cy="1152525"/>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nchor="b"/>
          <a:lstStyle/>
          <a:p>
            <a:endParaRPr lang="ja-JP" altLang="en-US"/>
          </a:p>
        </p:txBody>
      </p:sp>
      <p:sp>
        <p:nvSpPr>
          <p:cNvPr id="53255" name="Line 8"/>
          <p:cNvSpPr>
            <a:spLocks noChangeShapeType="1"/>
          </p:cNvSpPr>
          <p:nvPr/>
        </p:nvSpPr>
        <p:spPr bwMode="auto">
          <a:xfrm flipH="1" flipV="1">
            <a:off x="4932363" y="2865438"/>
            <a:ext cx="2376487" cy="2740025"/>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nchor="b"/>
          <a:lstStyle/>
          <a:p>
            <a:endParaRPr lang="ja-JP" altLang="en-US"/>
          </a:p>
        </p:txBody>
      </p:sp>
      <p:sp>
        <p:nvSpPr>
          <p:cNvPr id="53256" name="Line 9"/>
          <p:cNvSpPr>
            <a:spLocks noChangeShapeType="1"/>
          </p:cNvSpPr>
          <p:nvPr/>
        </p:nvSpPr>
        <p:spPr bwMode="auto">
          <a:xfrm flipV="1">
            <a:off x="1547813" y="4292600"/>
            <a:ext cx="971550" cy="1333500"/>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nchor="b"/>
          <a:lstStyle/>
          <a:p>
            <a:endParaRPr lang="ja-JP" altLang="en-US"/>
          </a:p>
        </p:txBody>
      </p:sp>
      <p:sp>
        <p:nvSpPr>
          <p:cNvPr id="53257" name="Oval 10"/>
          <p:cNvSpPr>
            <a:spLocks noChangeArrowheads="1"/>
          </p:cNvSpPr>
          <p:nvPr/>
        </p:nvSpPr>
        <p:spPr bwMode="auto">
          <a:xfrm>
            <a:off x="2236788" y="3862388"/>
            <a:ext cx="1435100" cy="503237"/>
          </a:xfrm>
          <a:prstGeom prst="ellipse">
            <a:avLst/>
          </a:prstGeom>
          <a:solidFill>
            <a:srgbClr val="FF9999"/>
          </a:solidFill>
          <a:ln w="9525" algn="ctr">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000" b="1">
                <a:solidFill>
                  <a:srgbClr val="0000FF"/>
                </a:solidFill>
                <a:latin typeface="Tahoma" pitchFamily="34" charset="0"/>
                <a:ea typeface="HGS創英角ｺﾞｼｯｸUB" pitchFamily="50" charset="-128"/>
              </a:rPr>
              <a:t>目標</a:t>
            </a:r>
          </a:p>
        </p:txBody>
      </p:sp>
      <p:sp>
        <p:nvSpPr>
          <p:cNvPr id="53258" name="Oval 11"/>
          <p:cNvSpPr>
            <a:spLocks noChangeArrowheads="1"/>
          </p:cNvSpPr>
          <p:nvPr/>
        </p:nvSpPr>
        <p:spPr bwMode="auto">
          <a:xfrm>
            <a:off x="4067175" y="4005263"/>
            <a:ext cx="1512888" cy="503237"/>
          </a:xfrm>
          <a:prstGeom prst="ellipse">
            <a:avLst/>
          </a:prstGeom>
          <a:solidFill>
            <a:srgbClr val="FF9999"/>
          </a:solidFill>
          <a:ln w="9525" algn="ctr">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000" b="1">
                <a:solidFill>
                  <a:srgbClr val="0000FF"/>
                </a:solidFill>
                <a:latin typeface="Tahoma" pitchFamily="34" charset="0"/>
                <a:ea typeface="HGS創英角ｺﾞｼｯｸUB" pitchFamily="50" charset="-128"/>
              </a:rPr>
              <a:t>目標</a:t>
            </a:r>
          </a:p>
        </p:txBody>
      </p:sp>
      <p:sp>
        <p:nvSpPr>
          <p:cNvPr id="53259" name="Oval 12"/>
          <p:cNvSpPr>
            <a:spLocks noChangeArrowheads="1"/>
          </p:cNvSpPr>
          <p:nvPr/>
        </p:nvSpPr>
        <p:spPr bwMode="auto">
          <a:xfrm>
            <a:off x="3671888" y="2398713"/>
            <a:ext cx="1692275" cy="503237"/>
          </a:xfrm>
          <a:prstGeom prst="ellipse">
            <a:avLst/>
          </a:prstGeom>
          <a:solidFill>
            <a:srgbClr val="FF9999"/>
          </a:solidFill>
          <a:ln w="9525" algn="ctr">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000" b="1">
                <a:solidFill>
                  <a:srgbClr val="0000FF"/>
                </a:solidFill>
                <a:latin typeface="Tahoma" pitchFamily="34" charset="0"/>
                <a:ea typeface="HGS創英角ｺﾞｼｯｸUB" pitchFamily="50" charset="-128"/>
              </a:rPr>
              <a:t>目標</a:t>
            </a:r>
          </a:p>
        </p:txBody>
      </p:sp>
      <p:sp>
        <p:nvSpPr>
          <p:cNvPr id="53260" name="Oval 13"/>
          <p:cNvSpPr>
            <a:spLocks noChangeArrowheads="1"/>
          </p:cNvSpPr>
          <p:nvPr/>
        </p:nvSpPr>
        <p:spPr bwMode="auto">
          <a:xfrm>
            <a:off x="6916738" y="5518150"/>
            <a:ext cx="1616075" cy="503238"/>
          </a:xfrm>
          <a:prstGeom prst="ellipse">
            <a:avLst/>
          </a:prstGeom>
          <a:solidFill>
            <a:srgbClr val="FF9999"/>
          </a:solidFill>
          <a:ln w="9525" algn="ctr">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000" b="1">
                <a:solidFill>
                  <a:srgbClr val="0000FF"/>
                </a:solidFill>
                <a:latin typeface="Tahoma" pitchFamily="34" charset="0"/>
                <a:ea typeface="HGS創英角ｺﾞｼｯｸUB" pitchFamily="50" charset="-128"/>
              </a:rPr>
              <a:t>目標</a:t>
            </a:r>
          </a:p>
        </p:txBody>
      </p:sp>
      <p:sp>
        <p:nvSpPr>
          <p:cNvPr id="53261" name="Line 14"/>
          <p:cNvSpPr>
            <a:spLocks noChangeShapeType="1"/>
          </p:cNvSpPr>
          <p:nvPr/>
        </p:nvSpPr>
        <p:spPr bwMode="auto">
          <a:xfrm flipV="1">
            <a:off x="3995738" y="4508500"/>
            <a:ext cx="360362" cy="1349375"/>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nchor="b"/>
          <a:lstStyle/>
          <a:p>
            <a:endParaRPr lang="ja-JP" altLang="en-US"/>
          </a:p>
        </p:txBody>
      </p:sp>
      <p:sp>
        <p:nvSpPr>
          <p:cNvPr id="53262" name="Oval 15"/>
          <p:cNvSpPr>
            <a:spLocks noChangeArrowheads="1"/>
          </p:cNvSpPr>
          <p:nvPr/>
        </p:nvSpPr>
        <p:spPr bwMode="auto">
          <a:xfrm>
            <a:off x="971550" y="5429250"/>
            <a:ext cx="1584325" cy="503238"/>
          </a:xfrm>
          <a:prstGeom prst="ellipse">
            <a:avLst/>
          </a:prstGeom>
          <a:solidFill>
            <a:srgbClr val="FF9999"/>
          </a:solidFill>
          <a:ln w="9525" algn="ctr">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000" b="1">
                <a:solidFill>
                  <a:srgbClr val="0000FF"/>
                </a:solidFill>
                <a:latin typeface="Tahoma" pitchFamily="34" charset="0"/>
                <a:ea typeface="HGS創英角ｺﾞｼｯｸUB" pitchFamily="50" charset="-128"/>
              </a:rPr>
              <a:t>目標</a:t>
            </a:r>
          </a:p>
        </p:txBody>
      </p:sp>
      <p:sp>
        <p:nvSpPr>
          <p:cNvPr id="53263" name="Rectangle 19"/>
          <p:cNvSpPr>
            <a:spLocks noChangeArrowheads="1"/>
          </p:cNvSpPr>
          <p:nvPr/>
        </p:nvSpPr>
        <p:spPr bwMode="auto">
          <a:xfrm>
            <a:off x="2987675" y="1341438"/>
            <a:ext cx="29527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600" b="1">
                <a:solidFill>
                  <a:srgbClr val="000000"/>
                </a:solidFill>
              </a:rPr>
              <a:t>目的</a:t>
            </a:r>
          </a:p>
        </p:txBody>
      </p:sp>
      <p:sp>
        <p:nvSpPr>
          <p:cNvPr id="53264" name="Line 21"/>
          <p:cNvSpPr>
            <a:spLocks noChangeShapeType="1"/>
          </p:cNvSpPr>
          <p:nvPr/>
        </p:nvSpPr>
        <p:spPr bwMode="auto">
          <a:xfrm flipV="1">
            <a:off x="3348038" y="2901950"/>
            <a:ext cx="647700" cy="887413"/>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nchor="b"/>
          <a:lstStyle/>
          <a:p>
            <a:endParaRPr lang="ja-JP" altLang="en-US"/>
          </a:p>
        </p:txBody>
      </p:sp>
      <p:sp>
        <p:nvSpPr>
          <p:cNvPr id="53265" name="Oval 22"/>
          <p:cNvSpPr>
            <a:spLocks noChangeArrowheads="1"/>
          </p:cNvSpPr>
          <p:nvPr/>
        </p:nvSpPr>
        <p:spPr bwMode="auto">
          <a:xfrm>
            <a:off x="3240088" y="5502275"/>
            <a:ext cx="1547812" cy="503238"/>
          </a:xfrm>
          <a:prstGeom prst="ellipse">
            <a:avLst/>
          </a:prstGeom>
          <a:solidFill>
            <a:srgbClr val="FF9999"/>
          </a:solidFill>
          <a:ln w="9525" algn="ctr">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000" b="1">
                <a:solidFill>
                  <a:srgbClr val="0000FF"/>
                </a:solidFill>
                <a:latin typeface="Tahoma" pitchFamily="34" charset="0"/>
                <a:ea typeface="HGS創英角ｺﾞｼｯｸUB" pitchFamily="50" charset="-128"/>
              </a:rPr>
              <a:t>目標</a:t>
            </a:r>
          </a:p>
        </p:txBody>
      </p:sp>
      <p:sp>
        <p:nvSpPr>
          <p:cNvPr id="53266" name="Line 23"/>
          <p:cNvSpPr>
            <a:spLocks noChangeShapeType="1"/>
          </p:cNvSpPr>
          <p:nvPr/>
        </p:nvSpPr>
        <p:spPr bwMode="auto">
          <a:xfrm flipV="1">
            <a:off x="2411413" y="4346575"/>
            <a:ext cx="431800" cy="1182688"/>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nchor="b"/>
          <a:lstStyle/>
          <a:p>
            <a:endParaRPr lang="ja-JP" altLang="en-US"/>
          </a:p>
        </p:txBody>
      </p:sp>
      <p:sp>
        <p:nvSpPr>
          <p:cNvPr id="3" name="角丸四角形 2"/>
          <p:cNvSpPr/>
          <p:nvPr/>
        </p:nvSpPr>
        <p:spPr bwMode="auto">
          <a:xfrm>
            <a:off x="204788" y="4832350"/>
            <a:ext cx="8496300" cy="1657350"/>
          </a:xfrm>
          <a:prstGeom prst="roundRect">
            <a:avLst/>
          </a:prstGeom>
          <a:noFill/>
          <a:ln w="57150">
            <a:solidFill>
              <a:srgbClr val="FF505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b"/>
          <a:lstStyle/>
          <a:p>
            <a:pPr>
              <a:defRPr/>
            </a:pPr>
            <a:endParaRPr lang="ja-JP" altLang="en-US">
              <a:solidFill>
                <a:srgbClr val="000000"/>
              </a:solidFill>
            </a:endParaRPr>
          </a:p>
        </p:txBody>
      </p:sp>
      <p:sp>
        <p:nvSpPr>
          <p:cNvPr id="53268" name="角丸四角形 1"/>
          <p:cNvSpPr>
            <a:spLocks noChangeArrowheads="1"/>
          </p:cNvSpPr>
          <p:nvPr/>
        </p:nvSpPr>
        <p:spPr bwMode="auto">
          <a:xfrm>
            <a:off x="1547813" y="5006975"/>
            <a:ext cx="1331912" cy="323850"/>
          </a:xfrm>
          <a:prstGeom prst="roundRect">
            <a:avLst>
              <a:gd name="adj" fmla="val 16667"/>
            </a:avLst>
          </a:prstGeom>
          <a:solidFill>
            <a:srgbClr val="FFFF66"/>
          </a:solidFill>
          <a:ln w="9525" algn="ctr">
            <a:solidFill>
              <a:schemeClr val="tx1"/>
            </a:solidFill>
            <a:round/>
            <a:headEnd/>
            <a:tailEnd/>
          </a:ln>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a:solidFill>
                  <a:srgbClr val="000000"/>
                </a:solidFill>
              </a:rPr>
              <a:t>学習成果</a:t>
            </a:r>
          </a:p>
        </p:txBody>
      </p:sp>
      <p:sp>
        <p:nvSpPr>
          <p:cNvPr id="53269" name="Oval 11"/>
          <p:cNvSpPr>
            <a:spLocks noChangeArrowheads="1"/>
          </p:cNvSpPr>
          <p:nvPr/>
        </p:nvSpPr>
        <p:spPr bwMode="auto">
          <a:xfrm>
            <a:off x="5183188" y="5589588"/>
            <a:ext cx="1620837" cy="503237"/>
          </a:xfrm>
          <a:prstGeom prst="ellipse">
            <a:avLst/>
          </a:prstGeom>
          <a:solidFill>
            <a:srgbClr val="FF9999"/>
          </a:solidFill>
          <a:ln w="9525" algn="ctr">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000" b="1">
                <a:solidFill>
                  <a:srgbClr val="0000FF"/>
                </a:solidFill>
                <a:latin typeface="Tahoma" pitchFamily="34" charset="0"/>
                <a:ea typeface="HGS創英角ｺﾞｼｯｸUB" pitchFamily="50" charset="-128"/>
              </a:rPr>
              <a:t>目標</a:t>
            </a:r>
          </a:p>
        </p:txBody>
      </p:sp>
      <p:sp>
        <p:nvSpPr>
          <p:cNvPr id="53270" name="角丸四角形 27"/>
          <p:cNvSpPr>
            <a:spLocks noChangeArrowheads="1"/>
          </p:cNvSpPr>
          <p:nvPr/>
        </p:nvSpPr>
        <p:spPr bwMode="auto">
          <a:xfrm>
            <a:off x="3276600" y="5116513"/>
            <a:ext cx="1331913" cy="323850"/>
          </a:xfrm>
          <a:prstGeom prst="roundRect">
            <a:avLst>
              <a:gd name="adj" fmla="val 16667"/>
            </a:avLst>
          </a:prstGeom>
          <a:solidFill>
            <a:srgbClr val="FFFF66"/>
          </a:solidFill>
          <a:ln w="9525" algn="ctr">
            <a:solidFill>
              <a:schemeClr val="tx1"/>
            </a:solidFill>
            <a:round/>
            <a:headEnd/>
            <a:tailEnd/>
          </a:ln>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a:solidFill>
                  <a:srgbClr val="000000"/>
                </a:solidFill>
              </a:rPr>
              <a:t>学習成果</a:t>
            </a:r>
          </a:p>
        </p:txBody>
      </p:sp>
      <p:sp>
        <p:nvSpPr>
          <p:cNvPr id="53271" name="角丸四角形 29"/>
          <p:cNvSpPr>
            <a:spLocks noChangeArrowheads="1"/>
          </p:cNvSpPr>
          <p:nvPr/>
        </p:nvSpPr>
        <p:spPr bwMode="auto">
          <a:xfrm>
            <a:off x="5832475" y="5006975"/>
            <a:ext cx="1331913" cy="323850"/>
          </a:xfrm>
          <a:prstGeom prst="roundRect">
            <a:avLst>
              <a:gd name="adj" fmla="val 16667"/>
            </a:avLst>
          </a:prstGeom>
          <a:solidFill>
            <a:srgbClr val="FFFF66"/>
          </a:solidFill>
          <a:ln w="9525" algn="ctr">
            <a:solidFill>
              <a:schemeClr val="tx1"/>
            </a:solidFill>
            <a:round/>
            <a:headEnd/>
            <a:tailEnd/>
          </a:ln>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a:solidFill>
                  <a:srgbClr val="000000"/>
                </a:solidFill>
              </a:rPr>
              <a:t>学習成果</a:t>
            </a:r>
          </a:p>
        </p:txBody>
      </p:sp>
      <p:sp>
        <p:nvSpPr>
          <p:cNvPr id="55321" name="角丸四角形 30"/>
          <p:cNvSpPr>
            <a:spLocks noChangeArrowheads="1"/>
          </p:cNvSpPr>
          <p:nvPr/>
        </p:nvSpPr>
        <p:spPr bwMode="auto">
          <a:xfrm>
            <a:off x="5219700" y="2555875"/>
            <a:ext cx="1800225" cy="560388"/>
          </a:xfrm>
          <a:prstGeom prst="roundRect">
            <a:avLst>
              <a:gd name="adj" fmla="val 16667"/>
            </a:avLst>
          </a:prstGeom>
          <a:solidFill>
            <a:srgbClr val="FFFF66"/>
          </a:solidFill>
          <a:ln w="9525" algn="ctr">
            <a:solidFill>
              <a:schemeClr val="tx1"/>
            </a:solidFill>
            <a:round/>
            <a:headEnd/>
            <a:tailEnd/>
          </a:ln>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b="1" dirty="0" smtClean="0">
                <a:solidFill>
                  <a:srgbClr val="000000"/>
                </a:solidFill>
              </a:rPr>
              <a:t>弥山に</a:t>
            </a:r>
            <a:r>
              <a:rPr lang="ja-JP" altLang="en-US" sz="1800" b="1" dirty="0">
                <a:solidFill>
                  <a:srgbClr val="000000"/>
                </a:solidFill>
              </a:rPr>
              <a:t>登る</a:t>
            </a:r>
          </a:p>
        </p:txBody>
      </p:sp>
      <p:sp>
        <p:nvSpPr>
          <p:cNvPr id="34" name="角丸四角形 33"/>
          <p:cNvSpPr/>
          <p:nvPr/>
        </p:nvSpPr>
        <p:spPr bwMode="auto">
          <a:xfrm>
            <a:off x="503238" y="3425825"/>
            <a:ext cx="7885112" cy="1298575"/>
          </a:xfrm>
          <a:prstGeom prst="roundRect">
            <a:avLst/>
          </a:prstGeom>
          <a:noFill/>
          <a:ln w="57150">
            <a:solidFill>
              <a:srgbClr val="FFFF66"/>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b"/>
          <a:lstStyle/>
          <a:p>
            <a:pPr>
              <a:defRPr/>
            </a:pPr>
            <a:endParaRPr lang="ja-JP" altLang="en-US">
              <a:solidFill>
                <a:srgbClr val="000000"/>
              </a:solidFill>
            </a:endParaRPr>
          </a:p>
        </p:txBody>
      </p:sp>
      <p:sp>
        <p:nvSpPr>
          <p:cNvPr id="35" name="角丸四角形 34"/>
          <p:cNvSpPr/>
          <p:nvPr/>
        </p:nvSpPr>
        <p:spPr bwMode="auto">
          <a:xfrm>
            <a:off x="1587500" y="2398713"/>
            <a:ext cx="6227763" cy="931862"/>
          </a:xfrm>
          <a:prstGeom prst="roundRect">
            <a:avLst/>
          </a:prstGeom>
          <a:noFill/>
          <a:ln w="57150">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b"/>
          <a:lstStyle/>
          <a:p>
            <a:pPr>
              <a:defRPr/>
            </a:pPr>
            <a:endParaRPr lang="ja-JP" altLang="en-US">
              <a:solidFill>
                <a:srgbClr val="000000"/>
              </a:solidFill>
            </a:endParaRPr>
          </a:p>
        </p:txBody>
      </p:sp>
      <p:sp>
        <p:nvSpPr>
          <p:cNvPr id="55324" name="角丸四角形 35"/>
          <p:cNvSpPr>
            <a:spLocks noChangeArrowheads="1"/>
          </p:cNvSpPr>
          <p:nvPr/>
        </p:nvSpPr>
        <p:spPr bwMode="auto">
          <a:xfrm>
            <a:off x="5670550" y="3725863"/>
            <a:ext cx="3095625" cy="557212"/>
          </a:xfrm>
          <a:prstGeom prst="roundRect">
            <a:avLst>
              <a:gd name="adj" fmla="val 16667"/>
            </a:avLst>
          </a:prstGeom>
          <a:solidFill>
            <a:srgbClr val="FFFF66"/>
          </a:solidFill>
          <a:ln w="9525" algn="ctr">
            <a:solidFill>
              <a:schemeClr val="tx1"/>
            </a:solidFill>
            <a:round/>
            <a:headEnd/>
            <a:tailEnd/>
          </a:ln>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b="1">
                <a:solidFill>
                  <a:srgbClr val="000000"/>
                </a:solidFill>
              </a:rPr>
              <a:t>週に１度，ウォーキングを行う</a:t>
            </a:r>
          </a:p>
        </p:txBody>
      </p:sp>
      <p:sp>
        <p:nvSpPr>
          <p:cNvPr id="37" name="Oval 12"/>
          <p:cNvSpPr>
            <a:spLocks noChangeArrowheads="1"/>
          </p:cNvSpPr>
          <p:nvPr/>
        </p:nvSpPr>
        <p:spPr bwMode="auto">
          <a:xfrm>
            <a:off x="-1588" y="4979988"/>
            <a:ext cx="1477963" cy="503237"/>
          </a:xfrm>
          <a:prstGeom prst="ellipse">
            <a:avLst/>
          </a:prstGeom>
          <a:solidFill>
            <a:schemeClr val="accent1"/>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ja-JP" altLang="en-US" sz="2000" b="1">
                <a:solidFill>
                  <a:srgbClr val="000000"/>
                </a:solidFill>
                <a:latin typeface="Tahoma" pitchFamily="34" charset="0"/>
                <a:ea typeface="HGS創英角ｺﾞｼｯｸUB" pitchFamily="50" charset="-128"/>
              </a:rPr>
              <a:t>初級</a:t>
            </a:r>
          </a:p>
        </p:txBody>
      </p:sp>
      <p:sp>
        <p:nvSpPr>
          <p:cNvPr id="38" name="Oval 12"/>
          <p:cNvSpPr>
            <a:spLocks noChangeArrowheads="1"/>
          </p:cNvSpPr>
          <p:nvPr/>
        </p:nvSpPr>
        <p:spPr bwMode="auto">
          <a:xfrm>
            <a:off x="139700" y="3716338"/>
            <a:ext cx="1552575" cy="503237"/>
          </a:xfrm>
          <a:prstGeom prst="ellipse">
            <a:avLst/>
          </a:prstGeom>
          <a:solidFill>
            <a:schemeClr val="accent1"/>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ja-JP" altLang="en-US" sz="2000" b="1">
                <a:solidFill>
                  <a:srgbClr val="000000"/>
                </a:solidFill>
                <a:latin typeface="Tahoma" pitchFamily="34" charset="0"/>
                <a:ea typeface="HGS創英角ｺﾞｼｯｸUB" pitchFamily="50" charset="-128"/>
              </a:rPr>
              <a:t>中級</a:t>
            </a:r>
          </a:p>
        </p:txBody>
      </p:sp>
      <p:sp>
        <p:nvSpPr>
          <p:cNvPr id="39" name="Oval 12"/>
          <p:cNvSpPr>
            <a:spLocks noChangeArrowheads="1"/>
          </p:cNvSpPr>
          <p:nvPr/>
        </p:nvSpPr>
        <p:spPr bwMode="auto">
          <a:xfrm>
            <a:off x="430213" y="2613025"/>
            <a:ext cx="1549400" cy="503238"/>
          </a:xfrm>
          <a:prstGeom prst="ellipse">
            <a:avLst/>
          </a:prstGeom>
          <a:solidFill>
            <a:schemeClr val="accent1"/>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ja-JP" altLang="en-US" sz="2000" b="1">
                <a:solidFill>
                  <a:srgbClr val="000000"/>
                </a:solidFill>
                <a:latin typeface="Tahoma" pitchFamily="34" charset="0"/>
                <a:ea typeface="HGS創英角ｺﾞｼｯｸUB" pitchFamily="50" charset="-128"/>
              </a:rPr>
              <a:t>上級</a:t>
            </a:r>
          </a:p>
        </p:txBody>
      </p:sp>
      <p:sp>
        <p:nvSpPr>
          <p:cNvPr id="53279" name="角丸四角形吹き出し 3"/>
          <p:cNvSpPr>
            <a:spLocks noChangeArrowheads="1"/>
          </p:cNvSpPr>
          <p:nvPr/>
        </p:nvSpPr>
        <p:spPr bwMode="auto">
          <a:xfrm>
            <a:off x="598488" y="1412875"/>
            <a:ext cx="2214562" cy="668338"/>
          </a:xfrm>
          <a:prstGeom prst="wedgeRoundRectCallout">
            <a:avLst>
              <a:gd name="adj1" fmla="val -22259"/>
              <a:gd name="adj2" fmla="val 104630"/>
              <a:gd name="adj3" fmla="val 16667"/>
            </a:avLst>
          </a:prstGeom>
          <a:solidFill>
            <a:srgbClr val="99FF33"/>
          </a:solidFill>
          <a:ln w="9525" algn="ctr">
            <a:solidFill>
              <a:schemeClr val="tx1"/>
            </a:solidFill>
            <a:round/>
            <a:headEnd/>
            <a:tailEnd/>
          </a:ln>
        </p:spPr>
        <p:txBody>
          <a:bodyPr anchor="b"/>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a:solidFill>
                  <a:srgbClr val="000000"/>
                </a:solidFill>
              </a:rPr>
              <a:t>いきなり目的を達成することは難しい</a:t>
            </a:r>
          </a:p>
        </p:txBody>
      </p:sp>
      <p:grpSp>
        <p:nvGrpSpPr>
          <p:cNvPr id="53280" name="グループ化 1"/>
          <p:cNvGrpSpPr>
            <a:grpSpLocks/>
          </p:cNvGrpSpPr>
          <p:nvPr/>
        </p:nvGrpSpPr>
        <p:grpSpPr bwMode="auto">
          <a:xfrm>
            <a:off x="395288" y="476250"/>
            <a:ext cx="8401050" cy="647700"/>
            <a:chOff x="395288" y="476250"/>
            <a:chExt cx="8401050" cy="647700"/>
          </a:xfrm>
        </p:grpSpPr>
        <p:sp>
          <p:nvSpPr>
            <p:cNvPr id="53285" name="AutoShape 8"/>
            <p:cNvSpPr>
              <a:spLocks noChangeArrowheads="1"/>
            </p:cNvSpPr>
            <p:nvPr/>
          </p:nvSpPr>
          <p:spPr bwMode="auto">
            <a:xfrm>
              <a:off x="395288" y="1052513"/>
              <a:ext cx="8401050" cy="71437"/>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ja-JP" sz="1800">
                <a:solidFill>
                  <a:srgbClr val="000000"/>
                </a:solidFill>
              </a:endParaRPr>
            </a:p>
          </p:txBody>
        </p:sp>
        <p:sp>
          <p:nvSpPr>
            <p:cNvPr id="40" name="Rectangle 3"/>
            <p:cNvSpPr txBox="1">
              <a:spLocks noChangeArrowheads="1"/>
            </p:cNvSpPr>
            <p:nvPr/>
          </p:nvSpPr>
          <p:spPr>
            <a:xfrm>
              <a:off x="468313" y="476250"/>
              <a:ext cx="3887787" cy="490538"/>
            </a:xfrm>
            <a:prstGeom prst="rect">
              <a:avLst/>
            </a:prstGeom>
          </p:spPr>
          <p:txBody>
            <a:bodyPr>
              <a:normAutofit fontScale="90000" lnSpcReduction="200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fontAlgn="auto" hangingPunct="1">
                <a:spcAft>
                  <a:spcPts val="0"/>
                </a:spcAft>
                <a:defRPr/>
              </a:pPr>
              <a:r>
                <a:rPr lang="ja-JP" altLang="en-US" sz="3600" kern="0" dirty="0" smtClean="0">
                  <a:solidFill>
                    <a:srgbClr val="FF6600"/>
                  </a:solidFill>
                </a:rPr>
                <a:t>目的</a:t>
              </a:r>
              <a:r>
                <a:rPr lang="ja-JP" altLang="en-US" sz="3200" kern="0" dirty="0" smtClean="0">
                  <a:solidFill>
                    <a:srgbClr val="FF6600"/>
                  </a:solidFill>
                </a:rPr>
                <a:t>と目標の関係</a:t>
              </a:r>
            </a:p>
          </p:txBody>
        </p:sp>
      </p:grpSp>
      <p:sp>
        <p:nvSpPr>
          <p:cNvPr id="55330" name="Text Box 20"/>
          <p:cNvSpPr>
            <a:spLocks noChangeArrowheads="1"/>
          </p:cNvSpPr>
          <p:nvPr/>
        </p:nvSpPr>
        <p:spPr bwMode="auto">
          <a:xfrm>
            <a:off x="5849938" y="569913"/>
            <a:ext cx="1973262" cy="579437"/>
          </a:xfrm>
          <a:prstGeom prst="wedgeRoundRectCallout">
            <a:avLst>
              <a:gd name="adj1" fmla="val -71407"/>
              <a:gd name="adj2" fmla="val 129389"/>
              <a:gd name="adj3" fmla="val 16667"/>
            </a:avLst>
          </a:prstGeom>
          <a:solidFill>
            <a:srgbClr val="FF99FF"/>
          </a:solidFill>
          <a:ln w="28575" algn="ctr">
            <a:solidFill>
              <a:srgbClr val="000000"/>
            </a:solidFill>
            <a:miter lim="800000"/>
            <a:headEnd/>
            <a:tailEnd/>
          </a:ln>
        </p:spPr>
        <p:txBody>
          <a:bodyPr anchor="b">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2800" b="1"/>
              <a:t>健康増進</a:t>
            </a:r>
          </a:p>
        </p:txBody>
      </p:sp>
      <p:sp>
        <p:nvSpPr>
          <p:cNvPr id="2" name="角丸四角形 28"/>
          <p:cNvSpPr>
            <a:spLocks noChangeArrowheads="1"/>
          </p:cNvSpPr>
          <p:nvPr/>
        </p:nvSpPr>
        <p:spPr bwMode="auto">
          <a:xfrm>
            <a:off x="5099050" y="4889500"/>
            <a:ext cx="3841750" cy="596900"/>
          </a:xfrm>
          <a:prstGeom prst="roundRect">
            <a:avLst>
              <a:gd name="adj" fmla="val 16667"/>
            </a:avLst>
          </a:prstGeom>
          <a:solidFill>
            <a:srgbClr val="FFFF66"/>
          </a:solidFill>
          <a:ln w="9525" algn="ctr">
            <a:solidFill>
              <a:schemeClr val="tx1"/>
            </a:solidFill>
            <a:round/>
            <a:headEnd/>
            <a:tailEnd/>
          </a:ln>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b="1">
                <a:solidFill>
                  <a:srgbClr val="000000"/>
                </a:solidFill>
              </a:rPr>
              <a:t>山登りしても疲れない体力をつける</a:t>
            </a:r>
          </a:p>
        </p:txBody>
      </p:sp>
      <p:sp>
        <p:nvSpPr>
          <p:cNvPr id="53283" name="角丸四角形 1"/>
          <p:cNvSpPr>
            <a:spLocks noChangeArrowheads="1"/>
          </p:cNvSpPr>
          <p:nvPr/>
        </p:nvSpPr>
        <p:spPr bwMode="auto">
          <a:xfrm>
            <a:off x="3348038" y="3609975"/>
            <a:ext cx="1331912" cy="323850"/>
          </a:xfrm>
          <a:prstGeom prst="roundRect">
            <a:avLst>
              <a:gd name="adj" fmla="val 16667"/>
            </a:avLst>
          </a:prstGeom>
          <a:solidFill>
            <a:srgbClr val="FFFF66"/>
          </a:solidFill>
          <a:ln w="9525" algn="ctr">
            <a:solidFill>
              <a:schemeClr val="tx1"/>
            </a:solidFill>
            <a:round/>
            <a:headEnd/>
            <a:tailEnd/>
          </a:ln>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a:solidFill>
                  <a:srgbClr val="000000"/>
                </a:solidFill>
              </a:rPr>
              <a:t>学習成果</a:t>
            </a:r>
          </a:p>
        </p:txBody>
      </p:sp>
      <p:sp>
        <p:nvSpPr>
          <p:cNvPr id="41" name="角丸四角形 35"/>
          <p:cNvSpPr>
            <a:spLocks noChangeArrowheads="1"/>
          </p:cNvSpPr>
          <p:nvPr/>
        </p:nvSpPr>
        <p:spPr bwMode="auto">
          <a:xfrm>
            <a:off x="1430338" y="5608638"/>
            <a:ext cx="2898775" cy="557212"/>
          </a:xfrm>
          <a:prstGeom prst="roundRect">
            <a:avLst>
              <a:gd name="adj" fmla="val 16667"/>
            </a:avLst>
          </a:prstGeom>
          <a:solidFill>
            <a:srgbClr val="FFFF66"/>
          </a:solidFill>
          <a:ln w="9525" algn="ctr">
            <a:solidFill>
              <a:schemeClr val="tx1"/>
            </a:solidFill>
            <a:round/>
            <a:headEnd/>
            <a:tailEnd/>
          </a:ln>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b="1">
                <a:solidFill>
                  <a:srgbClr val="000000"/>
                </a:solidFill>
              </a:rPr>
              <a:t>ストレッチを行い，柔軟な身体づくりを行う。</a:t>
            </a:r>
          </a:p>
        </p:txBody>
      </p:sp>
      <p:sp>
        <p:nvSpPr>
          <p:cNvPr id="4" name="スライド番号プレースホルダー 3"/>
          <p:cNvSpPr>
            <a:spLocks noGrp="1"/>
          </p:cNvSpPr>
          <p:nvPr>
            <p:ph type="sldNum" sz="quarter" idx="12"/>
          </p:nvPr>
        </p:nvSpPr>
        <p:spPr/>
        <p:txBody>
          <a:bodyPr/>
          <a:lstStyle/>
          <a:p>
            <a:pPr>
              <a:defRPr/>
            </a:pPr>
            <a:fld id="{9EF28250-F814-460F-B0C5-79FD5AAF0429}" type="slidenum">
              <a:rPr lang="en-US" altLang="ja-JP" smtClean="0"/>
              <a:pPr>
                <a:defRPr/>
              </a:pPr>
              <a:t>25</a:t>
            </a:fld>
            <a:endParaRPr lang="en-US" altLang="ja-JP"/>
          </a:p>
        </p:txBody>
      </p:sp>
    </p:spTree>
    <p:extLst>
      <p:ext uri="{BB962C8B-B14F-4D97-AF65-F5344CB8AC3E}">
        <p14:creationId xmlns:p14="http://schemas.microsoft.com/office/powerpoint/2010/main" val="3382901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330"/>
                                        </p:tgtEl>
                                        <p:attrNameLst>
                                          <p:attrName>style.visibility</p:attrName>
                                        </p:attrNameLst>
                                      </p:cBhvr>
                                      <p:to>
                                        <p:strVal val="visible"/>
                                      </p:to>
                                    </p:set>
                                    <p:animEffect transition="in" filter="wipe(down)">
                                      <p:cBhvr>
                                        <p:cTn id="7" dur="500"/>
                                        <p:tgtEl>
                                          <p:spTgt spid="553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arn(inVertical)">
                                      <p:cBhvr>
                                        <p:cTn id="17" dur="500"/>
                                        <p:tgtEl>
                                          <p:spTgt spid="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5324"/>
                                        </p:tgtEl>
                                        <p:attrNameLst>
                                          <p:attrName>style.visibility</p:attrName>
                                        </p:attrNameLst>
                                      </p:cBhvr>
                                      <p:to>
                                        <p:strVal val="visible"/>
                                      </p:to>
                                    </p:set>
                                    <p:animEffect transition="in" filter="barn(inVertical)">
                                      <p:cBhvr>
                                        <p:cTn id="22" dur="500"/>
                                        <p:tgtEl>
                                          <p:spTgt spid="553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5321"/>
                                        </p:tgtEl>
                                        <p:attrNameLst>
                                          <p:attrName>style.visibility</p:attrName>
                                        </p:attrNameLst>
                                      </p:cBhvr>
                                      <p:to>
                                        <p:strVal val="visible"/>
                                      </p:to>
                                    </p:set>
                                    <p:animEffect transition="in" filter="barn(inVertical)">
                                      <p:cBhvr>
                                        <p:cTn id="27" dur="500"/>
                                        <p:tgtEl>
                                          <p:spTgt spid="55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1" grpId="0" animBg="1"/>
      <p:bldP spid="55324" grpId="0" animBg="1"/>
      <p:bldP spid="55330" grpId="0" animBg="1"/>
      <p:bldP spid="2" grpId="0" animBg="1"/>
      <p:bldP spid="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body" idx="1"/>
          </p:nvPr>
        </p:nvSpPr>
        <p:spPr>
          <a:xfrm>
            <a:off x="684213" y="3224213"/>
            <a:ext cx="8229600" cy="36337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50000"/>
              </a:spcBef>
              <a:buFontTx/>
              <a:buNone/>
              <a:defRPr/>
            </a:pPr>
            <a:r>
              <a:rPr lang="ja-JP" altLang="en-US" sz="4400" dirty="0" smtClean="0">
                <a:latin typeface="+mn-ea"/>
              </a:rPr>
              <a:t>学習目標</a:t>
            </a:r>
            <a:endParaRPr lang="ja-JP" altLang="en-US" sz="4400" b="1" dirty="0" smtClean="0">
              <a:latin typeface="+mn-ea"/>
            </a:endParaRPr>
          </a:p>
          <a:p>
            <a:pPr eaLnBrk="1" hangingPunct="1">
              <a:spcBef>
                <a:spcPct val="50000"/>
              </a:spcBef>
              <a:buFontTx/>
              <a:buNone/>
              <a:defRPr/>
            </a:pPr>
            <a:r>
              <a:rPr lang="ja-JP" altLang="en-US" b="1" dirty="0" smtClean="0"/>
              <a:t>●学習によって，地域住民にどんな知識・意識・態度を身に付けてほしいのか。</a:t>
            </a:r>
          </a:p>
          <a:p>
            <a:pPr eaLnBrk="1" hangingPunct="1">
              <a:spcBef>
                <a:spcPct val="50000"/>
              </a:spcBef>
              <a:buFontTx/>
              <a:buNone/>
              <a:defRPr/>
            </a:pPr>
            <a:endParaRPr lang="ja-JP" altLang="en-US" b="1" dirty="0" smtClean="0"/>
          </a:p>
        </p:txBody>
      </p:sp>
      <p:sp>
        <p:nvSpPr>
          <p:cNvPr id="70659" name="Rectangle 5"/>
          <p:cNvSpPr>
            <a:spLocks noChangeArrowheads="1"/>
          </p:cNvSpPr>
          <p:nvPr/>
        </p:nvSpPr>
        <p:spPr bwMode="auto">
          <a:xfrm>
            <a:off x="755650" y="1484313"/>
            <a:ext cx="64944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defRPr/>
            </a:pPr>
            <a:r>
              <a:rPr lang="ja-JP" altLang="en-US" sz="4400" dirty="0" smtClean="0">
                <a:latin typeface="+mj-ea"/>
                <a:ea typeface="+mj-ea"/>
              </a:rPr>
              <a:t>学習目的</a:t>
            </a:r>
          </a:p>
        </p:txBody>
      </p:sp>
      <p:sp>
        <p:nvSpPr>
          <p:cNvPr id="70660" name="AutoShape 6"/>
          <p:cNvSpPr>
            <a:spLocks noChangeArrowheads="1"/>
          </p:cNvSpPr>
          <p:nvPr/>
        </p:nvSpPr>
        <p:spPr bwMode="auto">
          <a:xfrm>
            <a:off x="900113" y="2636838"/>
            <a:ext cx="1008062" cy="552450"/>
          </a:xfrm>
          <a:prstGeom prst="downArrow">
            <a:avLst>
              <a:gd name="adj1" fmla="val 50000"/>
              <a:gd name="adj2" fmla="val 25000"/>
            </a:avLst>
          </a:prstGeom>
          <a:solidFill>
            <a:schemeClr val="hlink"/>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dirty="0"/>
          </a:p>
        </p:txBody>
      </p:sp>
      <p:sp>
        <p:nvSpPr>
          <p:cNvPr id="70661" name="Text Box 3"/>
          <p:cNvSpPr txBox="1">
            <a:spLocks noChangeArrowheads="1"/>
          </p:cNvSpPr>
          <p:nvPr/>
        </p:nvSpPr>
        <p:spPr bwMode="auto">
          <a:xfrm>
            <a:off x="642938" y="428625"/>
            <a:ext cx="731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dirty="0">
                <a:solidFill>
                  <a:srgbClr val="0000FF"/>
                </a:solidFill>
                <a:latin typeface="Calibri" pitchFamily="34" charset="0"/>
                <a:ea typeface="HGS創英角ｺﾞｼｯｸUB" pitchFamily="50" charset="-128"/>
              </a:rPr>
              <a:t>④学習目的から学習目標を設定する</a:t>
            </a:r>
          </a:p>
        </p:txBody>
      </p:sp>
      <p:sp>
        <p:nvSpPr>
          <p:cNvPr id="70662" name="AutoShape 8"/>
          <p:cNvSpPr>
            <a:spLocks noChangeArrowheads="1"/>
          </p:cNvSpPr>
          <p:nvPr/>
        </p:nvSpPr>
        <p:spPr bwMode="auto">
          <a:xfrm>
            <a:off x="371475" y="1000125"/>
            <a:ext cx="8401050" cy="71438"/>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endParaRPr lang="ja-JP" altLang="en-US" sz="2400" dirty="0">
              <a:latin typeface="Times New Roman" pitchFamily="18" charset="0"/>
            </a:endParaRPr>
          </a:p>
        </p:txBody>
      </p:sp>
      <p:sp>
        <p:nvSpPr>
          <p:cNvPr id="2" name="スライド番号プレースホルダー 1"/>
          <p:cNvSpPr>
            <a:spLocks noGrp="1"/>
          </p:cNvSpPr>
          <p:nvPr>
            <p:ph type="sldNum" sz="quarter" idx="12"/>
          </p:nvPr>
        </p:nvSpPr>
        <p:spPr/>
        <p:txBody>
          <a:bodyPr/>
          <a:lstStyle/>
          <a:p>
            <a:pPr>
              <a:defRPr/>
            </a:pPr>
            <a:fld id="{791D7DE3-D069-4D54-876C-08A309A67DB4}" type="slidenum">
              <a:rPr lang="en-US" altLang="ja-JP" smtClean="0"/>
              <a:pPr>
                <a:defRPr/>
              </a:pPr>
              <a:t>26</a:t>
            </a:fld>
            <a:endParaRPr lang="en-US" altLang="ja-JP"/>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60350"/>
            <a:ext cx="8229600" cy="561975"/>
          </a:xfrm>
        </p:spPr>
        <p:txBody>
          <a:bodyPr/>
          <a:lstStyle/>
          <a:p>
            <a:pPr algn="l" eaLnBrk="1" hangingPunct="1">
              <a:spcBef>
                <a:spcPct val="50000"/>
              </a:spcBef>
            </a:pPr>
            <a:r>
              <a:rPr lang="ja-JP" altLang="en-US" sz="3200" dirty="0">
                <a:solidFill>
                  <a:srgbClr val="0000FF"/>
                </a:solidFill>
                <a:latin typeface="Calibri" pitchFamily="34" charset="0"/>
                <a:ea typeface="HGS創英角ｺﾞｼｯｸUB" pitchFamily="50" charset="-128"/>
              </a:rPr>
              <a:t>④学習目的から学習目標を設定する</a:t>
            </a:r>
          </a:p>
        </p:txBody>
      </p:sp>
      <p:sp>
        <p:nvSpPr>
          <p:cNvPr id="66563" name="AutoShape 4"/>
          <p:cNvSpPr>
            <a:spLocks noChangeArrowheads="1"/>
          </p:cNvSpPr>
          <p:nvPr/>
        </p:nvSpPr>
        <p:spPr bwMode="auto">
          <a:xfrm>
            <a:off x="381000" y="1211263"/>
            <a:ext cx="8424863" cy="5241925"/>
          </a:xfrm>
          <a:prstGeom prst="roundRect">
            <a:avLst>
              <a:gd name="adj" fmla="val 6866"/>
            </a:avLst>
          </a:prstGeom>
          <a:solidFill>
            <a:srgbClr val="FFFFFF"/>
          </a:solidFill>
          <a:ln w="31750">
            <a:solidFill>
              <a:srgbClr val="8064A2"/>
            </a:solidFill>
            <a:round/>
            <a:headEnd/>
            <a:tailEnd/>
          </a:ln>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buClr>
                <a:schemeClr val="folHlink"/>
              </a:buClr>
              <a:buSzPct val="60000"/>
              <a:buFont typeface="Wingdings" pitchFamily="2" charset="2"/>
              <a:buNone/>
            </a:pPr>
            <a:endParaRPr lang="en-US" altLang="ja-JP">
              <a:latin typeface="Tahoma" pitchFamily="34" charset="0"/>
            </a:endParaRPr>
          </a:p>
          <a:p>
            <a:pPr eaLnBrk="1" hangingPunct="1">
              <a:buClr>
                <a:schemeClr val="folHlink"/>
              </a:buClr>
              <a:buSzPct val="60000"/>
              <a:buFont typeface="Wingdings" pitchFamily="2" charset="2"/>
              <a:buNone/>
            </a:pPr>
            <a:endParaRPr lang="en-US" altLang="ja-JP">
              <a:latin typeface="Tahoma" pitchFamily="34" charset="0"/>
            </a:endParaRPr>
          </a:p>
          <a:p>
            <a:pPr eaLnBrk="1" hangingPunct="1">
              <a:buClr>
                <a:schemeClr val="folHlink"/>
              </a:buClr>
              <a:buSzPct val="60000"/>
              <a:buFont typeface="Wingdings" pitchFamily="2" charset="2"/>
              <a:buNone/>
            </a:pPr>
            <a:endParaRPr lang="en-US" altLang="ja-JP">
              <a:latin typeface="Tahoma" pitchFamily="34" charset="0"/>
            </a:endParaRPr>
          </a:p>
          <a:p>
            <a:pPr eaLnBrk="1" hangingPunct="1">
              <a:buClr>
                <a:schemeClr val="folHlink"/>
              </a:buClr>
              <a:buSzPct val="60000"/>
              <a:buFont typeface="Wingdings" pitchFamily="2" charset="2"/>
              <a:buNone/>
            </a:pPr>
            <a:endParaRPr lang="en-US" altLang="ja-JP" sz="2800" b="1">
              <a:latin typeface="Tahoma" pitchFamily="34" charset="0"/>
            </a:endParaRPr>
          </a:p>
          <a:p>
            <a:pPr eaLnBrk="1" hangingPunct="1">
              <a:buClr>
                <a:schemeClr val="folHlink"/>
              </a:buClr>
              <a:buSzPct val="60000"/>
              <a:buFont typeface="Wingdings" pitchFamily="2" charset="2"/>
              <a:buNone/>
            </a:pPr>
            <a:r>
              <a:rPr lang="ja-JP" altLang="en-US" sz="2800" b="1">
                <a:latin typeface="Tahoma" pitchFamily="34" charset="0"/>
              </a:rPr>
              <a:t>ア　知らないことを知るようになること</a:t>
            </a:r>
          </a:p>
          <a:p>
            <a:pPr eaLnBrk="1" hangingPunct="1">
              <a:buClr>
                <a:schemeClr val="folHlink"/>
              </a:buClr>
              <a:buSzPct val="60000"/>
              <a:buFont typeface="Wingdings" pitchFamily="2" charset="2"/>
              <a:buNone/>
            </a:pPr>
            <a:r>
              <a:rPr lang="ja-JP" altLang="en-US" sz="2800" b="1">
                <a:latin typeface="Tahoma" pitchFamily="34" charset="0"/>
              </a:rPr>
              <a:t>イ　できないことができるようになること</a:t>
            </a:r>
          </a:p>
          <a:p>
            <a:pPr eaLnBrk="1" hangingPunct="1">
              <a:buClr>
                <a:schemeClr val="folHlink"/>
              </a:buClr>
              <a:buSzPct val="60000"/>
              <a:buFont typeface="Wingdings" pitchFamily="2" charset="2"/>
              <a:buNone/>
            </a:pPr>
            <a:r>
              <a:rPr lang="ja-JP" altLang="en-US" sz="2800" b="1">
                <a:latin typeface="Tahoma" pitchFamily="34" charset="0"/>
              </a:rPr>
              <a:t>ウ　意識を変えること</a:t>
            </a:r>
          </a:p>
          <a:p>
            <a:pPr eaLnBrk="1" hangingPunct="1">
              <a:buClr>
                <a:schemeClr val="folHlink"/>
              </a:buClr>
              <a:buSzPct val="60000"/>
              <a:buFont typeface="Wingdings" pitchFamily="2" charset="2"/>
              <a:buNone/>
            </a:pPr>
            <a:r>
              <a:rPr lang="ja-JP" altLang="en-US" sz="2400" b="1">
                <a:solidFill>
                  <a:srgbClr val="FF0000"/>
                </a:solidFill>
                <a:latin typeface="Tahoma" pitchFamily="34" charset="0"/>
              </a:rPr>
              <a:t>・主語は必ず学習者</a:t>
            </a:r>
            <a:endParaRPr lang="en-US" altLang="ja-JP" sz="2400" b="1">
              <a:solidFill>
                <a:srgbClr val="FF0000"/>
              </a:solidFill>
              <a:latin typeface="Tahoma" pitchFamily="34" charset="0"/>
            </a:endParaRPr>
          </a:p>
          <a:p>
            <a:pPr eaLnBrk="1" hangingPunct="1">
              <a:buClr>
                <a:schemeClr val="folHlink"/>
              </a:buClr>
              <a:buSzPct val="60000"/>
              <a:buFont typeface="Wingdings" pitchFamily="2" charset="2"/>
              <a:buNone/>
            </a:pPr>
            <a:r>
              <a:rPr lang="ja-JP" altLang="en-US" sz="2400" b="1">
                <a:solidFill>
                  <a:srgbClr val="FF0000"/>
                </a:solidFill>
                <a:latin typeface="Tahoma" pitchFamily="34" charset="0"/>
              </a:rPr>
              <a:t>・目標は必ずそのプログラム内で達成できるもの</a:t>
            </a:r>
          </a:p>
          <a:p>
            <a:pPr eaLnBrk="1" hangingPunct="1">
              <a:buClr>
                <a:schemeClr val="folHlink"/>
              </a:buClr>
              <a:buSzPct val="60000"/>
              <a:buFont typeface="Wingdings" pitchFamily="2" charset="2"/>
              <a:buNone/>
            </a:pPr>
            <a:r>
              <a:rPr lang="ja-JP" altLang="en-US" sz="2400" b="1">
                <a:solidFill>
                  <a:srgbClr val="FF0000"/>
                </a:solidFill>
                <a:latin typeface="Tahoma" pitchFamily="34" charset="0"/>
              </a:rPr>
              <a:t>・達成したかどうかが確認できるもの</a:t>
            </a:r>
          </a:p>
          <a:p>
            <a:pPr algn="ctr" eaLnBrk="1" hangingPunct="1">
              <a:buClr>
                <a:schemeClr val="folHlink"/>
              </a:buClr>
              <a:buSzPct val="60000"/>
              <a:buFont typeface="Wingdings" pitchFamily="2" charset="2"/>
              <a:buNone/>
            </a:pPr>
            <a:endParaRPr lang="ja-JP" altLang="en-US" sz="2800" b="1">
              <a:latin typeface="Tahoma" pitchFamily="34" charset="0"/>
            </a:endParaRPr>
          </a:p>
          <a:p>
            <a:pPr eaLnBrk="1" hangingPunct="1">
              <a:buClr>
                <a:schemeClr val="folHlink"/>
              </a:buClr>
              <a:buSzPct val="60000"/>
              <a:buFont typeface="Wingdings" pitchFamily="2" charset="2"/>
              <a:buNone/>
            </a:pPr>
            <a:endParaRPr lang="ja-JP" altLang="en-US" sz="2800">
              <a:latin typeface="Tahoma" pitchFamily="34" charset="0"/>
            </a:endParaRPr>
          </a:p>
          <a:p>
            <a:pPr>
              <a:spcBef>
                <a:spcPct val="0"/>
              </a:spcBef>
              <a:buFontTx/>
              <a:buNone/>
            </a:pPr>
            <a:endParaRPr kumimoji="0" lang="en-US" altLang="ja-JP" sz="2800">
              <a:latin typeface="Arial" charset="0"/>
            </a:endParaRPr>
          </a:p>
        </p:txBody>
      </p:sp>
      <p:sp>
        <p:nvSpPr>
          <p:cNvPr id="66564" name="Text Box 5"/>
          <p:cNvSpPr txBox="1">
            <a:spLocks noChangeArrowheads="1"/>
          </p:cNvSpPr>
          <p:nvPr/>
        </p:nvSpPr>
        <p:spPr bwMode="auto">
          <a:xfrm>
            <a:off x="539750" y="1412875"/>
            <a:ext cx="7704138" cy="1809750"/>
          </a:xfrm>
          <a:prstGeom prst="rect">
            <a:avLst/>
          </a:prstGeom>
          <a:solidFill>
            <a:srgbClr val="FFFF00"/>
          </a:solidFill>
          <a:ln w="9525">
            <a:solidFill>
              <a:srgbClr val="FFFF00"/>
            </a:solidFill>
            <a:miter lim="800000"/>
            <a:headEnd/>
            <a:tailEnd/>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spcBef>
                <a:spcPct val="50000"/>
              </a:spcBef>
              <a:buFontTx/>
              <a:buNone/>
            </a:pPr>
            <a:r>
              <a:rPr kumimoji="0" lang="ja-JP" altLang="en-US" sz="2800" b="1">
                <a:solidFill>
                  <a:srgbClr val="FF0000"/>
                </a:solidFill>
                <a:latin typeface="Arial" charset="0"/>
                <a:ea typeface="HGPｺﾞｼｯｸE" pitchFamily="50" charset="-128"/>
              </a:rPr>
              <a:t>学習者に，</a:t>
            </a:r>
            <a:r>
              <a:rPr kumimoji="0" lang="ja-JP" altLang="en-US" sz="2800" b="1">
                <a:solidFill>
                  <a:srgbClr val="0000FF"/>
                </a:solidFill>
                <a:latin typeface="Arial" charset="0"/>
                <a:ea typeface="HGPｺﾞｼｯｸE" pitchFamily="50" charset="-128"/>
              </a:rPr>
              <a:t>どのような活動によって，どのような知識や技能を身につけてもらいたいのか，あるいは，どのような意識を向上したり，価値観を養ってもらいたいと考えているか？</a:t>
            </a:r>
          </a:p>
        </p:txBody>
      </p:sp>
      <p:sp>
        <p:nvSpPr>
          <p:cNvPr id="66565" name="AutoShape 8"/>
          <p:cNvSpPr>
            <a:spLocks noChangeArrowheads="1"/>
          </p:cNvSpPr>
          <p:nvPr/>
        </p:nvSpPr>
        <p:spPr bwMode="auto">
          <a:xfrm>
            <a:off x="395288" y="908050"/>
            <a:ext cx="8401050" cy="71438"/>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ja-JP" sz="1800">
              <a:latin typeface="Arial" charset="0"/>
            </a:endParaRPr>
          </a:p>
        </p:txBody>
      </p:sp>
      <p:sp>
        <p:nvSpPr>
          <p:cNvPr id="66566" name="Oval 40"/>
          <p:cNvSpPr>
            <a:spLocks noChangeArrowheads="1"/>
          </p:cNvSpPr>
          <p:nvPr/>
        </p:nvSpPr>
        <p:spPr bwMode="auto">
          <a:xfrm>
            <a:off x="7596188" y="620713"/>
            <a:ext cx="1008062" cy="431800"/>
          </a:xfrm>
          <a:prstGeom prst="ellipse">
            <a:avLst/>
          </a:prstGeom>
          <a:solidFill>
            <a:srgbClr val="A3F9FB"/>
          </a:solidFill>
          <a:ln w="9525" algn="ctr">
            <a:solidFill>
              <a:schemeClr val="accent2"/>
            </a:solidFill>
            <a:round/>
            <a:headEnd/>
            <a:tailEnd/>
          </a:ln>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kumimoji="0" lang="ja-JP" altLang="en-US" sz="1800">
                <a:solidFill>
                  <a:srgbClr val="0000FF"/>
                </a:solidFill>
                <a:latin typeface="Arial" charset="0"/>
              </a:rPr>
              <a:t>シートＡ</a:t>
            </a:r>
          </a:p>
        </p:txBody>
      </p:sp>
      <p:sp>
        <p:nvSpPr>
          <p:cNvPr id="2" name="スライド番号プレースホルダー 1"/>
          <p:cNvSpPr>
            <a:spLocks noGrp="1"/>
          </p:cNvSpPr>
          <p:nvPr>
            <p:ph type="sldNum" sz="quarter" idx="12"/>
          </p:nvPr>
        </p:nvSpPr>
        <p:spPr/>
        <p:txBody>
          <a:bodyPr/>
          <a:lstStyle/>
          <a:p>
            <a:pPr>
              <a:defRPr/>
            </a:pPr>
            <a:fld id="{791D7DE3-D069-4D54-876C-08A309A67DB4}" type="slidenum">
              <a:rPr lang="en-US" altLang="ja-JP" smtClean="0"/>
              <a:pPr>
                <a:defRPr/>
              </a:pPr>
              <a:t>27</a:t>
            </a:fld>
            <a:endParaRPr lang="en-US" altLang="ja-JP"/>
          </a:p>
        </p:txBody>
      </p:sp>
    </p:spTree>
    <p:extLst>
      <p:ext uri="{BB962C8B-B14F-4D97-AF65-F5344CB8AC3E}">
        <p14:creationId xmlns:p14="http://schemas.microsoft.com/office/powerpoint/2010/main" val="18304043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95288" y="620713"/>
            <a:ext cx="8353425" cy="1143000"/>
          </a:xfrm>
        </p:spPr>
        <p:txBody>
          <a:bodyPr/>
          <a:lstStyle/>
          <a:p>
            <a:pPr algn="l" eaLnBrk="1" hangingPunct="1"/>
            <a:r>
              <a:rPr lang="ja-JP" altLang="en-US" sz="2800" smtClean="0">
                <a:solidFill>
                  <a:srgbClr val="0000FF"/>
                </a:solidFill>
              </a:rPr>
              <a:t>学習目標　①知らないことを知るようになること</a:t>
            </a:r>
            <a:br>
              <a:rPr lang="ja-JP" altLang="en-US" sz="2800" smtClean="0">
                <a:solidFill>
                  <a:srgbClr val="0000FF"/>
                </a:solidFill>
              </a:rPr>
            </a:br>
            <a:r>
              <a:rPr lang="ja-JP" altLang="en-US" sz="2800" smtClean="0">
                <a:solidFill>
                  <a:srgbClr val="0000FF"/>
                </a:solidFill>
              </a:rPr>
              <a:t>　　　　　　　　　　　　　　　　　　→知識・理解・判断</a:t>
            </a:r>
          </a:p>
        </p:txBody>
      </p:sp>
      <p:sp>
        <p:nvSpPr>
          <p:cNvPr id="71683" name="Rectangle 3"/>
          <p:cNvSpPr>
            <a:spLocks noGrp="1" noChangeArrowheads="1"/>
          </p:cNvSpPr>
          <p:nvPr>
            <p:ph type="body" idx="1"/>
          </p:nvPr>
        </p:nvSpPr>
        <p:spPr>
          <a:xfrm>
            <a:off x="468313" y="2060575"/>
            <a:ext cx="8229600" cy="4525963"/>
          </a:xfrm>
        </p:spPr>
        <p:txBody>
          <a:bodyPr/>
          <a:lstStyle/>
          <a:p>
            <a:pPr eaLnBrk="1" hangingPunct="1">
              <a:buFontTx/>
              <a:buNone/>
            </a:pPr>
            <a:r>
              <a:rPr lang="ja-JP" altLang="en-US" dirty="0" smtClean="0"/>
              <a:t>（例文）</a:t>
            </a:r>
          </a:p>
          <a:p>
            <a:pPr eaLnBrk="1" hangingPunct="1">
              <a:buFontTx/>
              <a:buNone/>
            </a:pPr>
            <a:r>
              <a:rPr lang="ja-JP" altLang="en-US" sz="2800" dirty="0" smtClean="0"/>
              <a:t>　・ゴミのリサイクルについて学ぶことにより，適切なゴミの分別作業をすることの重要性を理解する。</a:t>
            </a:r>
            <a:endParaRPr lang="en-US" altLang="ja-JP" sz="2800" dirty="0" smtClean="0"/>
          </a:p>
          <a:p>
            <a:pPr eaLnBrk="1" hangingPunct="1">
              <a:buFontTx/>
              <a:buNone/>
            </a:pPr>
            <a:endParaRPr kumimoji="0" lang="en-US" altLang="ja-JP" sz="2800" dirty="0" smtClean="0">
              <a:sym typeface="ＭＳ Ｐゴシック" charset="-128"/>
            </a:endParaRPr>
          </a:p>
          <a:p>
            <a:pPr eaLnBrk="1" hangingPunct="1">
              <a:buFontTx/>
              <a:buNone/>
            </a:pPr>
            <a:r>
              <a:rPr kumimoji="0" lang="ja-JP" altLang="en-US" sz="2800" dirty="0" smtClean="0">
                <a:sym typeface="ＭＳ Ｐゴシック" charset="-128"/>
              </a:rPr>
              <a:t>　・不適切なゴミ投棄による被害を知ることで，ゴミ収集所付近の住民が困っていることを理解する。</a:t>
            </a:r>
            <a:endParaRPr kumimoji="0" lang="ja-JP" altLang="en-US" dirty="0" smtClean="0">
              <a:sym typeface="ＭＳ Ｐゴシック" charset="-128"/>
            </a:endParaRPr>
          </a:p>
          <a:p>
            <a:pPr algn="ctr" eaLnBrk="1" hangingPunct="1">
              <a:buFontTx/>
              <a:buNone/>
            </a:pPr>
            <a:r>
              <a:rPr lang="ja-JP" altLang="en-US" dirty="0" smtClean="0"/>
              <a:t>　　</a:t>
            </a:r>
            <a:r>
              <a:rPr lang="ja-JP" altLang="en-US" dirty="0" smtClean="0">
                <a:solidFill>
                  <a:srgbClr val="FF0000"/>
                </a:solidFill>
              </a:rPr>
              <a:t>　・・・を学ぶことによって，○○○について判断できるようになる。</a:t>
            </a:r>
          </a:p>
        </p:txBody>
      </p:sp>
      <p:sp>
        <p:nvSpPr>
          <p:cNvPr id="71684" name="AutoShape 8"/>
          <p:cNvSpPr>
            <a:spLocks noChangeArrowheads="1"/>
          </p:cNvSpPr>
          <p:nvPr/>
        </p:nvSpPr>
        <p:spPr bwMode="auto">
          <a:xfrm>
            <a:off x="395288" y="1773238"/>
            <a:ext cx="8401050" cy="71437"/>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ja-JP" sz="1800"/>
          </a:p>
        </p:txBody>
      </p:sp>
      <p:sp>
        <p:nvSpPr>
          <p:cNvPr id="2" name="スライド番号プレースホルダー 1"/>
          <p:cNvSpPr>
            <a:spLocks noGrp="1"/>
          </p:cNvSpPr>
          <p:nvPr>
            <p:ph type="sldNum" sz="quarter" idx="12"/>
          </p:nvPr>
        </p:nvSpPr>
        <p:spPr/>
        <p:txBody>
          <a:bodyPr/>
          <a:lstStyle/>
          <a:p>
            <a:pPr>
              <a:defRPr/>
            </a:pPr>
            <a:fld id="{791D7DE3-D069-4D54-876C-08A309A67DB4}" type="slidenum">
              <a:rPr lang="en-US" altLang="ja-JP" smtClean="0"/>
              <a:pPr>
                <a:defRPr/>
              </a:pPr>
              <a:t>28</a:t>
            </a:fld>
            <a:endParaRPr lang="en-US" altLang="ja-JP"/>
          </a:p>
        </p:txBody>
      </p:sp>
    </p:spTree>
    <p:extLst>
      <p:ext uri="{BB962C8B-B14F-4D97-AF65-F5344CB8AC3E}">
        <p14:creationId xmlns:p14="http://schemas.microsoft.com/office/powerpoint/2010/main" val="12904391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68313" y="549275"/>
            <a:ext cx="8229600" cy="1143000"/>
          </a:xfrm>
        </p:spPr>
        <p:txBody>
          <a:bodyPr/>
          <a:lstStyle/>
          <a:p>
            <a:pPr algn="l" eaLnBrk="1" hangingPunct="1"/>
            <a:r>
              <a:rPr lang="ja-JP" altLang="en-US" sz="2800" smtClean="0">
                <a:solidFill>
                  <a:srgbClr val="0000FF"/>
                </a:solidFill>
              </a:rPr>
              <a:t>学習目標　②できないことができるようになること</a:t>
            </a:r>
            <a:br>
              <a:rPr lang="ja-JP" altLang="en-US" sz="2800" smtClean="0">
                <a:solidFill>
                  <a:srgbClr val="0000FF"/>
                </a:solidFill>
              </a:rPr>
            </a:br>
            <a:r>
              <a:rPr lang="ja-JP" altLang="en-US" sz="2800" smtClean="0">
                <a:solidFill>
                  <a:srgbClr val="0000FF"/>
                </a:solidFill>
              </a:rPr>
              <a:t>　　　　　　　　　　　　　　　　　→技能・表現</a:t>
            </a:r>
          </a:p>
        </p:txBody>
      </p:sp>
      <p:sp>
        <p:nvSpPr>
          <p:cNvPr id="72707" name="Rectangle 3"/>
          <p:cNvSpPr>
            <a:spLocks noGrp="1" noChangeArrowheads="1"/>
          </p:cNvSpPr>
          <p:nvPr>
            <p:ph type="body" idx="1"/>
          </p:nvPr>
        </p:nvSpPr>
        <p:spPr>
          <a:xfrm>
            <a:off x="323850" y="1735138"/>
            <a:ext cx="8229600" cy="4851400"/>
          </a:xfrm>
        </p:spPr>
        <p:txBody>
          <a:bodyPr/>
          <a:lstStyle/>
          <a:p>
            <a:pPr eaLnBrk="1" hangingPunct="1">
              <a:buFontTx/>
              <a:buNone/>
            </a:pPr>
            <a:r>
              <a:rPr lang="ja-JP" altLang="en-US" dirty="0" smtClean="0"/>
              <a:t>（例文）</a:t>
            </a:r>
          </a:p>
          <a:p>
            <a:pPr eaLnBrk="1" hangingPunct="1">
              <a:buFontTx/>
              <a:buNone/>
            </a:pPr>
            <a:r>
              <a:rPr lang="ja-JP" altLang="en-US" dirty="0" smtClean="0"/>
              <a:t>　</a:t>
            </a:r>
            <a:r>
              <a:rPr lang="ja-JP" altLang="en-US" sz="2800" dirty="0" smtClean="0"/>
              <a:t>・お互いに気持ちがよくなるコミュニケーション技術を身につけることにより，地域住民同士が率直な意見交換をすることができるようになる。</a:t>
            </a:r>
            <a:endParaRPr lang="en-US" altLang="ja-JP" sz="2800" dirty="0" smtClean="0"/>
          </a:p>
          <a:p>
            <a:pPr eaLnBrk="1" hangingPunct="1">
              <a:buFontTx/>
              <a:buNone/>
            </a:pPr>
            <a:r>
              <a:rPr lang="ja-JP" altLang="en-US" sz="2800" dirty="0" smtClean="0"/>
              <a:t>　・パソコン教室でインターネット掲示板の利用方法を学び，ゴミの収集方法が理解しやすいインターネット掲示板を立ち上げ，運営できるようになる。　</a:t>
            </a:r>
          </a:p>
          <a:p>
            <a:pPr algn="ctr" eaLnBrk="1" hangingPunct="1">
              <a:buFontTx/>
              <a:buNone/>
            </a:pPr>
            <a:r>
              <a:rPr lang="ja-JP" altLang="en-US" dirty="0" smtClean="0"/>
              <a:t>　</a:t>
            </a:r>
            <a:r>
              <a:rPr lang="ja-JP" altLang="en-US" dirty="0" smtClean="0">
                <a:solidFill>
                  <a:srgbClr val="FF0000"/>
                </a:solidFill>
              </a:rPr>
              <a:t>　・・・を体験することにより，○○○について表現できるようになる。</a:t>
            </a:r>
          </a:p>
        </p:txBody>
      </p:sp>
      <p:sp>
        <p:nvSpPr>
          <p:cNvPr id="72708" name="AutoShape 8"/>
          <p:cNvSpPr>
            <a:spLocks noChangeArrowheads="1"/>
          </p:cNvSpPr>
          <p:nvPr/>
        </p:nvSpPr>
        <p:spPr bwMode="auto">
          <a:xfrm>
            <a:off x="468313" y="1700213"/>
            <a:ext cx="8401050" cy="71437"/>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ja-JP" sz="1800"/>
          </a:p>
        </p:txBody>
      </p:sp>
      <p:sp>
        <p:nvSpPr>
          <p:cNvPr id="2" name="スライド番号プレースホルダー 1"/>
          <p:cNvSpPr>
            <a:spLocks noGrp="1"/>
          </p:cNvSpPr>
          <p:nvPr>
            <p:ph type="sldNum" sz="quarter" idx="12"/>
          </p:nvPr>
        </p:nvSpPr>
        <p:spPr/>
        <p:txBody>
          <a:bodyPr/>
          <a:lstStyle/>
          <a:p>
            <a:pPr>
              <a:defRPr/>
            </a:pPr>
            <a:fld id="{791D7DE3-D069-4D54-876C-08A309A67DB4}" type="slidenum">
              <a:rPr lang="en-US" altLang="ja-JP" smtClean="0"/>
              <a:pPr>
                <a:defRPr/>
              </a:pPr>
              <a:t>29</a:t>
            </a:fld>
            <a:endParaRPr lang="en-US" altLang="ja-JP"/>
          </a:p>
        </p:txBody>
      </p:sp>
    </p:spTree>
    <p:extLst>
      <p:ext uri="{BB962C8B-B14F-4D97-AF65-F5344CB8AC3E}">
        <p14:creationId xmlns:p14="http://schemas.microsoft.com/office/powerpoint/2010/main" val="1018536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nvGraphicFramePr>
        <p:xfrm>
          <a:off x="-108520" y="224644"/>
          <a:ext cx="8784976" cy="655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正方形/長方形 1"/>
          <p:cNvSpPr/>
          <p:nvPr/>
        </p:nvSpPr>
        <p:spPr>
          <a:xfrm>
            <a:off x="107950" y="169863"/>
            <a:ext cx="2684463" cy="8286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ja-JP" altLang="en-US" sz="2800" dirty="0">
                <a:solidFill>
                  <a:prstClr val="white"/>
                </a:solidFill>
              </a:rPr>
              <a:t>３つの教育領域</a:t>
            </a:r>
            <a:endParaRPr lang="en-US" altLang="ja-JP" sz="2800" dirty="0">
              <a:solidFill>
                <a:prstClr val="white"/>
              </a:solidFill>
            </a:endParaRPr>
          </a:p>
          <a:p>
            <a:pPr algn="ctr" fontAlgn="auto">
              <a:spcBef>
                <a:spcPts val="0"/>
              </a:spcBef>
              <a:spcAft>
                <a:spcPts val="0"/>
              </a:spcAft>
              <a:defRPr/>
            </a:pPr>
            <a:r>
              <a:rPr lang="ja-JP" altLang="en-US" sz="2800" dirty="0">
                <a:solidFill>
                  <a:prstClr val="white"/>
                </a:solidFill>
              </a:rPr>
              <a:t>（教育基本法）</a:t>
            </a:r>
          </a:p>
        </p:txBody>
      </p:sp>
      <p:cxnSp>
        <p:nvCxnSpPr>
          <p:cNvPr id="5" name="直線コネクタ 4"/>
          <p:cNvCxnSpPr/>
          <p:nvPr/>
        </p:nvCxnSpPr>
        <p:spPr>
          <a:xfrm flipV="1">
            <a:off x="3635375" y="1484313"/>
            <a:ext cx="3230563" cy="180022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5435600" y="1868488"/>
            <a:ext cx="1512888" cy="139700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4475163" y="1844675"/>
            <a:ext cx="2976562" cy="280828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4475163" y="1700213"/>
            <a:ext cx="2473325" cy="201612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6450013" y="584200"/>
            <a:ext cx="2592387" cy="126047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ja-JP" altLang="en-US" sz="2800" dirty="0">
                <a:solidFill>
                  <a:prstClr val="black"/>
                </a:solidFill>
              </a:rPr>
              <a:t>学校・家庭・地域の連携協力</a:t>
            </a:r>
            <a:endParaRPr lang="en-US" altLang="ja-JP" sz="2800" dirty="0">
              <a:solidFill>
                <a:prstClr val="black"/>
              </a:solidFill>
            </a:endParaRPr>
          </a:p>
          <a:p>
            <a:pPr algn="ctr" fontAlgn="auto">
              <a:spcBef>
                <a:spcPts val="0"/>
              </a:spcBef>
              <a:spcAft>
                <a:spcPts val="0"/>
              </a:spcAft>
              <a:defRPr/>
            </a:pPr>
            <a:r>
              <a:rPr lang="ja-JP" altLang="en-US" sz="2800" dirty="0">
                <a:solidFill>
                  <a:prstClr val="black"/>
                </a:solidFill>
              </a:rPr>
              <a:t>（第１３条）</a:t>
            </a:r>
          </a:p>
        </p:txBody>
      </p:sp>
      <p:sp>
        <p:nvSpPr>
          <p:cNvPr id="3" name="スライド番号プレースホルダー 2"/>
          <p:cNvSpPr>
            <a:spLocks noGrp="1"/>
          </p:cNvSpPr>
          <p:nvPr>
            <p:ph type="sldNum" sz="quarter" idx="12"/>
          </p:nvPr>
        </p:nvSpPr>
        <p:spPr/>
        <p:txBody>
          <a:bodyPr/>
          <a:lstStyle/>
          <a:p>
            <a:pPr>
              <a:defRPr/>
            </a:pPr>
            <a:fld id="{05BB35E1-8B70-4C55-BDC0-7D366E84BE5D}" type="slidenum">
              <a:rPr lang="ja-JP" altLang="en-US" smtClean="0"/>
              <a:pPr>
                <a:defRPr/>
              </a:pPr>
              <a:t>3</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68313" y="765175"/>
            <a:ext cx="8208962" cy="647700"/>
          </a:xfrm>
        </p:spPr>
        <p:txBody>
          <a:bodyPr/>
          <a:lstStyle/>
          <a:p>
            <a:pPr algn="l" eaLnBrk="1" hangingPunct="1"/>
            <a:r>
              <a:rPr lang="ja-JP" altLang="en-US" sz="2800" smtClean="0">
                <a:solidFill>
                  <a:srgbClr val="0000FF"/>
                </a:solidFill>
              </a:rPr>
              <a:t>学習目標　③意識を変えること　　</a:t>
            </a:r>
            <a:br>
              <a:rPr lang="ja-JP" altLang="en-US" sz="2800" smtClean="0">
                <a:solidFill>
                  <a:srgbClr val="0000FF"/>
                </a:solidFill>
              </a:rPr>
            </a:br>
            <a:r>
              <a:rPr lang="ja-JP" altLang="en-US" sz="2800" smtClean="0">
                <a:solidFill>
                  <a:srgbClr val="0000FF"/>
                </a:solidFill>
              </a:rPr>
              <a:t>　　　　　　　　　　　→関心・意欲・態度</a:t>
            </a:r>
            <a:endParaRPr kumimoji="0" lang="ja-JP" altLang="en-US" sz="4000" smtClean="0">
              <a:solidFill>
                <a:schemeClr val="tx1"/>
              </a:solidFill>
            </a:endParaRPr>
          </a:p>
        </p:txBody>
      </p:sp>
      <p:sp>
        <p:nvSpPr>
          <p:cNvPr id="73731" name="Rectangle 3"/>
          <p:cNvSpPr>
            <a:spLocks noGrp="1" noChangeArrowheads="1"/>
          </p:cNvSpPr>
          <p:nvPr>
            <p:ph type="body" idx="1"/>
          </p:nvPr>
        </p:nvSpPr>
        <p:spPr>
          <a:xfrm>
            <a:off x="468313" y="1628775"/>
            <a:ext cx="8229600" cy="4525963"/>
          </a:xfrm>
        </p:spPr>
        <p:txBody>
          <a:bodyPr/>
          <a:lstStyle/>
          <a:p>
            <a:pPr eaLnBrk="1" hangingPunct="1">
              <a:buFontTx/>
              <a:buNone/>
            </a:pPr>
            <a:r>
              <a:rPr lang="ja-JP" altLang="en-US" dirty="0" smtClean="0"/>
              <a:t>（例文）　</a:t>
            </a:r>
            <a:endParaRPr lang="en-US" altLang="ja-JP" dirty="0" smtClean="0"/>
          </a:p>
          <a:p>
            <a:pPr eaLnBrk="1" hangingPunct="1">
              <a:buFontTx/>
              <a:buNone/>
            </a:pPr>
            <a:r>
              <a:rPr lang="ja-JP" altLang="en-US" dirty="0" smtClean="0"/>
              <a:t>　・気軽に集まれる地域サロンを企画・運営する活動を通じ，地域交流の楽しさを実感する。</a:t>
            </a:r>
            <a:endParaRPr lang="en-US" altLang="ja-JP" dirty="0" smtClean="0"/>
          </a:p>
          <a:p>
            <a:pPr eaLnBrk="1" hangingPunct="1">
              <a:buFontTx/>
              <a:buNone/>
            </a:pPr>
            <a:r>
              <a:rPr lang="ja-JP" altLang="en-US" dirty="0" smtClean="0"/>
              <a:t>　・子ども達と共に楽しく町内の清掃活動を行うことにより，ゴミ問題や環境保全の意識・意欲を高める。</a:t>
            </a:r>
          </a:p>
          <a:p>
            <a:pPr algn="ctr" eaLnBrk="1" hangingPunct="1">
              <a:buFontTx/>
              <a:buNone/>
            </a:pPr>
            <a:r>
              <a:rPr lang="ja-JP" altLang="en-US" dirty="0" smtClean="0"/>
              <a:t>　　</a:t>
            </a:r>
            <a:r>
              <a:rPr lang="ja-JP" altLang="en-US" dirty="0" smtClean="0">
                <a:solidFill>
                  <a:srgbClr val="FF0000"/>
                </a:solidFill>
              </a:rPr>
              <a:t>・・・に参加することによって，○○○への考え方（意識）を広げる。</a:t>
            </a:r>
          </a:p>
          <a:p>
            <a:pPr eaLnBrk="1" hangingPunct="1">
              <a:buFontTx/>
              <a:buNone/>
            </a:pPr>
            <a:endParaRPr lang="en-US" altLang="ja-JP" sz="4000" dirty="0" smtClean="0"/>
          </a:p>
        </p:txBody>
      </p:sp>
      <p:sp>
        <p:nvSpPr>
          <p:cNvPr id="73732" name="AutoShape 8"/>
          <p:cNvSpPr>
            <a:spLocks noChangeArrowheads="1"/>
          </p:cNvSpPr>
          <p:nvPr/>
        </p:nvSpPr>
        <p:spPr bwMode="auto">
          <a:xfrm>
            <a:off x="468313" y="1557338"/>
            <a:ext cx="8401050" cy="71437"/>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ja-JP" sz="1800"/>
          </a:p>
        </p:txBody>
      </p:sp>
      <p:sp>
        <p:nvSpPr>
          <p:cNvPr id="2" name="スライド番号プレースホルダー 1"/>
          <p:cNvSpPr>
            <a:spLocks noGrp="1"/>
          </p:cNvSpPr>
          <p:nvPr>
            <p:ph type="sldNum" sz="quarter" idx="12"/>
          </p:nvPr>
        </p:nvSpPr>
        <p:spPr/>
        <p:txBody>
          <a:bodyPr/>
          <a:lstStyle/>
          <a:p>
            <a:pPr>
              <a:defRPr/>
            </a:pPr>
            <a:fld id="{791D7DE3-D069-4D54-876C-08A309A67DB4}" type="slidenum">
              <a:rPr lang="en-US" altLang="ja-JP" smtClean="0"/>
              <a:pPr>
                <a:defRPr/>
              </a:pPr>
              <a:t>30</a:t>
            </a:fld>
            <a:endParaRPr lang="en-US" altLang="ja-JP"/>
          </a:p>
        </p:txBody>
      </p:sp>
    </p:spTree>
    <p:extLst>
      <p:ext uri="{BB962C8B-B14F-4D97-AF65-F5344CB8AC3E}">
        <p14:creationId xmlns:p14="http://schemas.microsoft.com/office/powerpoint/2010/main" val="15338027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60350"/>
            <a:ext cx="8229600" cy="576263"/>
          </a:xfrm>
        </p:spPr>
        <p:txBody>
          <a:bodyPr/>
          <a:lstStyle/>
          <a:p>
            <a:pPr algn="l" eaLnBrk="1" hangingPunct="1"/>
            <a:r>
              <a:rPr lang="ja-JP" altLang="en-US" sz="3200" dirty="0">
                <a:solidFill>
                  <a:srgbClr val="0000FF"/>
                </a:solidFill>
                <a:latin typeface="Calibri" pitchFamily="34" charset="0"/>
                <a:ea typeface="HGS創英角ｺﾞｼｯｸUB" pitchFamily="50" charset="-128"/>
              </a:rPr>
              <a:t>④学習目的から学習目標を設定</a:t>
            </a:r>
            <a:r>
              <a:rPr lang="ja-JP" altLang="en-US" sz="3200" dirty="0" smtClean="0">
                <a:solidFill>
                  <a:srgbClr val="0000FF"/>
                </a:solidFill>
                <a:latin typeface="Calibri" pitchFamily="34" charset="0"/>
                <a:ea typeface="HGS創英角ｺﾞｼｯｸUB" pitchFamily="50" charset="-128"/>
              </a:rPr>
              <a:t>する</a:t>
            </a:r>
            <a:endParaRPr lang="ja-JP" altLang="en-US" sz="3200" dirty="0" smtClean="0">
              <a:solidFill>
                <a:srgbClr val="FF6600"/>
              </a:solidFill>
            </a:endParaRPr>
          </a:p>
        </p:txBody>
      </p:sp>
      <p:sp>
        <p:nvSpPr>
          <p:cNvPr id="67587" name="AutoShape 4"/>
          <p:cNvSpPr>
            <a:spLocks noChangeArrowheads="1"/>
          </p:cNvSpPr>
          <p:nvPr/>
        </p:nvSpPr>
        <p:spPr bwMode="auto">
          <a:xfrm>
            <a:off x="395288" y="1160463"/>
            <a:ext cx="8424862" cy="5364162"/>
          </a:xfrm>
          <a:prstGeom prst="roundRect">
            <a:avLst>
              <a:gd name="adj" fmla="val 6866"/>
            </a:avLst>
          </a:prstGeom>
          <a:solidFill>
            <a:srgbClr val="FFFFFF"/>
          </a:solidFill>
          <a:ln w="31750">
            <a:solidFill>
              <a:srgbClr val="8064A2"/>
            </a:solidFill>
            <a:round/>
            <a:headEnd/>
            <a:tailEnd/>
          </a:ln>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buClr>
                <a:schemeClr val="folHlink"/>
              </a:buClr>
              <a:buSzPct val="60000"/>
              <a:buFont typeface="Wingdings" pitchFamily="2" charset="2"/>
              <a:buNone/>
            </a:pPr>
            <a:endParaRPr lang="en-US" altLang="ja-JP" dirty="0">
              <a:latin typeface="Tahoma" pitchFamily="34" charset="0"/>
            </a:endParaRPr>
          </a:p>
          <a:p>
            <a:pPr eaLnBrk="1" hangingPunct="1">
              <a:buClr>
                <a:schemeClr val="folHlink"/>
              </a:buClr>
              <a:buSzPct val="60000"/>
              <a:buFont typeface="Wingdings" pitchFamily="2" charset="2"/>
              <a:buNone/>
            </a:pPr>
            <a:endParaRPr lang="en-US" altLang="ja-JP" dirty="0">
              <a:latin typeface="Tahoma" pitchFamily="34" charset="0"/>
            </a:endParaRPr>
          </a:p>
          <a:p>
            <a:pPr eaLnBrk="1" hangingPunct="1">
              <a:buClr>
                <a:schemeClr val="folHlink"/>
              </a:buClr>
              <a:buSzPct val="60000"/>
              <a:buFont typeface="Wingdings" pitchFamily="2" charset="2"/>
              <a:buNone/>
            </a:pPr>
            <a:r>
              <a:rPr lang="ja-JP" altLang="en-US" sz="2800" b="1" dirty="0">
                <a:latin typeface="HGP創英角ﾎﾟｯﾌﾟ体" pitchFamily="50" charset="-128"/>
                <a:ea typeface="HGP創英角ﾎﾟｯﾌﾟ体" pitchFamily="50" charset="-128"/>
              </a:rPr>
              <a:t>ア</a:t>
            </a:r>
            <a:r>
              <a:rPr lang="ja-JP" altLang="en-US" sz="2800" b="1" dirty="0">
                <a:latin typeface="Tahoma" pitchFamily="34" charset="0"/>
              </a:rPr>
              <a:t> 知らないことを知るようになること　　　</a:t>
            </a:r>
            <a:r>
              <a:rPr lang="ja-JP" altLang="en-US" sz="2400" b="1" dirty="0">
                <a:solidFill>
                  <a:schemeClr val="accent2"/>
                </a:solidFill>
                <a:latin typeface="HGP創英角ﾎﾟｯﾌﾟ体" pitchFamily="50" charset="-128"/>
                <a:ea typeface="HGP創英角ﾎﾟｯﾌﾟ体" pitchFamily="50" charset="-128"/>
              </a:rPr>
              <a:t>　</a:t>
            </a:r>
            <a:r>
              <a:rPr lang="ja-JP" altLang="en-US" sz="2600" b="1" dirty="0">
                <a:solidFill>
                  <a:srgbClr val="FF00FF"/>
                </a:solidFill>
                <a:latin typeface="HGP創英角ﾎﾟｯﾌﾟ体" pitchFamily="50" charset="-128"/>
                <a:ea typeface="HGP創英角ﾎﾟｯﾌﾟ体" pitchFamily="50" charset="-128"/>
              </a:rPr>
              <a:t>ウを必ず</a:t>
            </a:r>
            <a:endParaRPr lang="ja-JP" altLang="en-US" sz="2600" b="1" dirty="0">
              <a:solidFill>
                <a:srgbClr val="FF00FF"/>
              </a:solidFill>
              <a:latin typeface="Tahoma" pitchFamily="34" charset="0"/>
            </a:endParaRPr>
          </a:p>
          <a:p>
            <a:pPr eaLnBrk="1" hangingPunct="1">
              <a:buClr>
                <a:schemeClr val="folHlink"/>
              </a:buClr>
              <a:buSzPct val="60000"/>
              <a:buFont typeface="Wingdings" pitchFamily="2" charset="2"/>
              <a:buNone/>
            </a:pPr>
            <a:r>
              <a:rPr lang="ja-JP" altLang="en-US" sz="2800" b="1" dirty="0">
                <a:latin typeface="HGP創英角ﾎﾟｯﾌﾟ体" pitchFamily="50" charset="-128"/>
                <a:ea typeface="HGP創英角ﾎﾟｯﾌﾟ体" pitchFamily="50" charset="-128"/>
              </a:rPr>
              <a:t>イ</a:t>
            </a:r>
            <a:r>
              <a:rPr lang="ja-JP" altLang="en-US" sz="2800" b="1" dirty="0">
                <a:latin typeface="Tahoma" pitchFamily="34" charset="0"/>
              </a:rPr>
              <a:t> できないことができるようになること</a:t>
            </a:r>
            <a:r>
              <a:rPr lang="ja-JP" altLang="en-US" sz="2800" b="1" dirty="0">
                <a:solidFill>
                  <a:schemeClr val="accent2"/>
                </a:solidFill>
                <a:latin typeface="Tahoma" pitchFamily="34" charset="0"/>
              </a:rPr>
              <a:t>　　　　</a:t>
            </a:r>
            <a:r>
              <a:rPr lang="en-US" altLang="ja-JP" sz="2600" b="1" dirty="0">
                <a:solidFill>
                  <a:srgbClr val="FF00FF"/>
                </a:solidFill>
                <a:latin typeface="HGP創英角ﾎﾟｯﾌﾟ体" pitchFamily="50" charset="-128"/>
                <a:ea typeface="HGP創英角ﾎﾟｯﾌﾟ体" pitchFamily="50" charset="-128"/>
              </a:rPr>
              <a:t>1</a:t>
            </a:r>
            <a:r>
              <a:rPr lang="ja-JP" altLang="en-US" sz="2600" b="1" dirty="0">
                <a:solidFill>
                  <a:srgbClr val="FF00FF"/>
                </a:solidFill>
                <a:latin typeface="HGP創英角ﾎﾟｯﾌﾟ体" pitchFamily="50" charset="-128"/>
                <a:ea typeface="HGP創英角ﾎﾟｯﾌﾟ体" pitchFamily="50" charset="-128"/>
              </a:rPr>
              <a:t>つ入れ</a:t>
            </a:r>
            <a:endParaRPr lang="en-US" altLang="ja-JP" sz="2600" b="1" dirty="0">
              <a:solidFill>
                <a:srgbClr val="FF00FF"/>
              </a:solidFill>
              <a:latin typeface="HGP創英角ﾎﾟｯﾌﾟ体" pitchFamily="50" charset="-128"/>
              <a:ea typeface="HGP創英角ﾎﾟｯﾌﾟ体" pitchFamily="50" charset="-128"/>
            </a:endParaRPr>
          </a:p>
          <a:p>
            <a:pPr eaLnBrk="1" hangingPunct="1">
              <a:buClr>
                <a:schemeClr val="folHlink"/>
              </a:buClr>
              <a:buSzPct val="60000"/>
              <a:buFont typeface="Wingdings" pitchFamily="2" charset="2"/>
              <a:buNone/>
            </a:pPr>
            <a:r>
              <a:rPr lang="ja-JP" altLang="en-US" sz="2800" b="1" dirty="0">
                <a:solidFill>
                  <a:srgbClr val="FF33CC"/>
                </a:solidFill>
                <a:latin typeface="HGP創英角ﾎﾟｯﾌﾟ体" pitchFamily="50" charset="-128"/>
                <a:ea typeface="HGP創英角ﾎﾟｯﾌﾟ体" pitchFamily="50" charset="-128"/>
              </a:rPr>
              <a:t>ウ</a:t>
            </a:r>
            <a:r>
              <a:rPr lang="ja-JP" altLang="en-US" sz="2800" b="1" dirty="0">
                <a:solidFill>
                  <a:srgbClr val="FF33CC"/>
                </a:solidFill>
                <a:latin typeface="Tahoma" pitchFamily="34" charset="0"/>
              </a:rPr>
              <a:t> 意識を変えること</a:t>
            </a:r>
            <a:r>
              <a:rPr lang="ja-JP" altLang="en-US" sz="2800" b="1" dirty="0">
                <a:solidFill>
                  <a:schemeClr val="accent2"/>
                </a:solidFill>
                <a:latin typeface="Tahoma" pitchFamily="34" charset="0"/>
              </a:rPr>
              <a:t>　　　　　　　　　　　　　</a:t>
            </a:r>
            <a:r>
              <a:rPr lang="ja-JP" altLang="en-US" sz="2400" b="1" u="sng" dirty="0">
                <a:solidFill>
                  <a:srgbClr val="FF0000"/>
                </a:solidFill>
                <a:latin typeface="HGP創英角ﾎﾟｯﾌﾟ体" pitchFamily="50" charset="-128"/>
                <a:ea typeface="HGP創英角ﾎﾟｯﾌﾟ体" pitchFamily="50" charset="-128"/>
              </a:rPr>
              <a:t>２つ以上設定</a:t>
            </a:r>
            <a:endParaRPr lang="en-US" altLang="ja-JP" sz="2400" b="1" u="sng" dirty="0">
              <a:solidFill>
                <a:srgbClr val="FF0000"/>
              </a:solidFill>
              <a:latin typeface="HGP創英角ﾎﾟｯﾌﾟ体" pitchFamily="50" charset="-128"/>
              <a:ea typeface="HGP創英角ﾎﾟｯﾌﾟ体" pitchFamily="50" charset="-128"/>
            </a:endParaRPr>
          </a:p>
          <a:p>
            <a:pPr eaLnBrk="1" hangingPunct="1">
              <a:buClr>
                <a:schemeClr val="folHlink"/>
              </a:buClr>
              <a:buSzPct val="60000"/>
              <a:buFont typeface="Wingdings" pitchFamily="2" charset="2"/>
              <a:buNone/>
            </a:pPr>
            <a:r>
              <a:rPr lang="ja-JP" altLang="en-US" sz="2800" b="1" dirty="0">
                <a:solidFill>
                  <a:srgbClr val="FF0000"/>
                </a:solidFill>
                <a:latin typeface="Tahoma" pitchFamily="34" charset="0"/>
              </a:rPr>
              <a:t>＊生涯学習・社会教育の場合</a:t>
            </a:r>
            <a:r>
              <a:rPr lang="ja-JP" altLang="en-US" sz="2800" b="1" dirty="0" smtClean="0">
                <a:solidFill>
                  <a:srgbClr val="FF0000"/>
                </a:solidFill>
                <a:latin typeface="Tahoma" pitchFamily="34" charset="0"/>
              </a:rPr>
              <a:t>は，</a:t>
            </a:r>
            <a:r>
              <a:rPr lang="ja-JP" altLang="en-US" b="1" dirty="0" smtClean="0">
                <a:solidFill>
                  <a:srgbClr val="FF00FF"/>
                </a:solidFill>
                <a:latin typeface="HGP創英角ﾎﾟｯﾌﾟ体" pitchFamily="50" charset="-128"/>
                <a:ea typeface="HGP創英角ﾎﾟｯﾌﾟ体" pitchFamily="50" charset="-128"/>
              </a:rPr>
              <a:t>ウ</a:t>
            </a:r>
            <a:r>
              <a:rPr lang="ja-JP" altLang="en-US" b="1" dirty="0">
                <a:solidFill>
                  <a:srgbClr val="FF00FF"/>
                </a:solidFill>
                <a:latin typeface="Tahoma" pitchFamily="34" charset="0"/>
              </a:rPr>
              <a:t>が重要</a:t>
            </a:r>
          </a:p>
          <a:p>
            <a:pPr eaLnBrk="1" hangingPunct="1">
              <a:buClr>
                <a:schemeClr val="folHlink"/>
              </a:buClr>
              <a:buSzPct val="60000"/>
              <a:buFont typeface="Wingdings" pitchFamily="2" charset="2"/>
              <a:buNone/>
            </a:pPr>
            <a:endParaRPr lang="en-US" altLang="ja-JP" sz="1200" b="1" dirty="0">
              <a:latin typeface="Tahoma" pitchFamily="34" charset="0"/>
            </a:endParaRPr>
          </a:p>
          <a:p>
            <a:pPr eaLnBrk="1" hangingPunct="1">
              <a:buClr>
                <a:schemeClr val="folHlink"/>
              </a:buClr>
              <a:buSzPct val="60000"/>
              <a:buFont typeface="Wingdings" pitchFamily="2" charset="2"/>
              <a:buNone/>
            </a:pPr>
            <a:r>
              <a:rPr lang="ja-JP" altLang="en-US" sz="2800" b="1" dirty="0">
                <a:latin typeface="Tahoma" pitchFamily="34" charset="0"/>
              </a:rPr>
              <a:t>・主語は必ず学習者</a:t>
            </a:r>
            <a:endParaRPr lang="en-US" altLang="ja-JP" sz="2800" b="1" dirty="0">
              <a:latin typeface="Tahoma" pitchFamily="34" charset="0"/>
            </a:endParaRPr>
          </a:p>
          <a:p>
            <a:pPr eaLnBrk="1" hangingPunct="1">
              <a:buClr>
                <a:schemeClr val="folHlink"/>
              </a:buClr>
              <a:buSzPct val="60000"/>
              <a:buFont typeface="Wingdings" pitchFamily="2" charset="2"/>
              <a:buNone/>
            </a:pPr>
            <a:r>
              <a:rPr lang="ja-JP" altLang="en-US" sz="2800" b="1" dirty="0">
                <a:latin typeface="Tahoma" pitchFamily="34" charset="0"/>
              </a:rPr>
              <a:t>・目標は必ずそのプログラム内で達成できるもの</a:t>
            </a:r>
          </a:p>
          <a:p>
            <a:pPr eaLnBrk="1" hangingPunct="1">
              <a:buClr>
                <a:schemeClr val="folHlink"/>
              </a:buClr>
              <a:buSzPct val="60000"/>
              <a:buFont typeface="Wingdings" pitchFamily="2" charset="2"/>
              <a:buNone/>
            </a:pPr>
            <a:r>
              <a:rPr lang="ja-JP" altLang="en-US" sz="2800" b="1" dirty="0">
                <a:latin typeface="Tahoma" pitchFamily="34" charset="0"/>
              </a:rPr>
              <a:t>・達成したかどうかが確認できるもの</a:t>
            </a:r>
          </a:p>
          <a:p>
            <a:pPr eaLnBrk="1" hangingPunct="1">
              <a:buClr>
                <a:schemeClr val="folHlink"/>
              </a:buClr>
              <a:buSzPct val="60000"/>
              <a:buFont typeface="Wingdings" pitchFamily="2" charset="2"/>
              <a:buNone/>
            </a:pPr>
            <a:endParaRPr lang="ja-JP" altLang="en-US" sz="2800" dirty="0">
              <a:latin typeface="Tahoma" pitchFamily="34" charset="0"/>
            </a:endParaRPr>
          </a:p>
          <a:p>
            <a:pPr>
              <a:spcBef>
                <a:spcPct val="0"/>
              </a:spcBef>
              <a:buFontTx/>
              <a:buNone/>
            </a:pPr>
            <a:endParaRPr kumimoji="0" lang="en-US" altLang="ja-JP" sz="2800" dirty="0">
              <a:latin typeface="Arial" charset="0"/>
            </a:endParaRPr>
          </a:p>
        </p:txBody>
      </p:sp>
      <p:sp>
        <p:nvSpPr>
          <p:cNvPr id="67588" name="Text Box 5"/>
          <p:cNvSpPr txBox="1">
            <a:spLocks noChangeArrowheads="1"/>
          </p:cNvSpPr>
          <p:nvPr/>
        </p:nvSpPr>
        <p:spPr bwMode="auto">
          <a:xfrm>
            <a:off x="539750" y="1203325"/>
            <a:ext cx="8135938" cy="1200150"/>
          </a:xfrm>
          <a:prstGeom prst="rect">
            <a:avLst/>
          </a:prstGeom>
          <a:solidFill>
            <a:srgbClr val="FFFF00"/>
          </a:solidFill>
          <a:ln w="9525">
            <a:solidFill>
              <a:srgbClr val="FFFF00"/>
            </a:solidFill>
            <a:miter lim="800000"/>
            <a:headEnd/>
            <a:tailEnd/>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50000"/>
              </a:spcBef>
              <a:buFontTx/>
              <a:buNone/>
            </a:pPr>
            <a:r>
              <a:rPr kumimoji="0" lang="ja-JP" altLang="en-US" sz="2400" b="1">
                <a:solidFill>
                  <a:srgbClr val="FF0000"/>
                </a:solidFill>
                <a:latin typeface="Arial" charset="0"/>
                <a:ea typeface="HGPｺﾞｼｯｸE" pitchFamily="50" charset="-128"/>
              </a:rPr>
              <a:t>学習者に，</a:t>
            </a:r>
            <a:r>
              <a:rPr kumimoji="0" lang="ja-JP" altLang="en-US" sz="2400" b="1">
                <a:solidFill>
                  <a:srgbClr val="0000FF"/>
                </a:solidFill>
                <a:latin typeface="Arial" charset="0"/>
                <a:ea typeface="HGPｺﾞｼｯｸE" pitchFamily="50" charset="-128"/>
              </a:rPr>
              <a:t>どのような活動によって，どのような知識や技能を身につけてもらいたいのか，あるいは，どのような意識を向上したり，価値観を養ってもらいたいと考えているか？</a:t>
            </a:r>
          </a:p>
        </p:txBody>
      </p:sp>
      <p:sp>
        <p:nvSpPr>
          <p:cNvPr id="67589" name="AutoShape 8"/>
          <p:cNvSpPr>
            <a:spLocks noChangeArrowheads="1"/>
          </p:cNvSpPr>
          <p:nvPr/>
        </p:nvSpPr>
        <p:spPr bwMode="auto">
          <a:xfrm>
            <a:off x="395288" y="908050"/>
            <a:ext cx="8401050" cy="71438"/>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ja-JP" sz="1800">
              <a:latin typeface="Arial" charset="0"/>
            </a:endParaRPr>
          </a:p>
        </p:txBody>
      </p:sp>
      <p:sp>
        <p:nvSpPr>
          <p:cNvPr id="67590" name="右中かっこ 1"/>
          <p:cNvSpPr>
            <a:spLocks/>
          </p:cNvSpPr>
          <p:nvPr/>
        </p:nvSpPr>
        <p:spPr bwMode="auto">
          <a:xfrm>
            <a:off x="6203950" y="2613025"/>
            <a:ext cx="431800" cy="1079500"/>
          </a:xfrm>
          <a:prstGeom prst="rightBrace">
            <a:avLst>
              <a:gd name="adj1" fmla="val 8333"/>
              <a:gd name="adj2" fmla="val 500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latin typeface="Arial" charset="0"/>
            </a:endParaRPr>
          </a:p>
        </p:txBody>
      </p:sp>
      <p:sp>
        <p:nvSpPr>
          <p:cNvPr id="67591" name="Oval 40"/>
          <p:cNvSpPr>
            <a:spLocks noChangeArrowheads="1"/>
          </p:cNvSpPr>
          <p:nvPr/>
        </p:nvSpPr>
        <p:spPr bwMode="auto">
          <a:xfrm>
            <a:off x="7497763" y="549275"/>
            <a:ext cx="1008062" cy="431800"/>
          </a:xfrm>
          <a:prstGeom prst="ellipse">
            <a:avLst/>
          </a:prstGeom>
          <a:solidFill>
            <a:srgbClr val="A3F9FB"/>
          </a:solidFill>
          <a:ln w="9525" algn="ctr">
            <a:solidFill>
              <a:schemeClr val="accent2"/>
            </a:solidFill>
            <a:round/>
            <a:headEnd/>
            <a:tailEnd/>
          </a:ln>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kumimoji="0" lang="ja-JP" altLang="en-US" sz="1800">
                <a:solidFill>
                  <a:srgbClr val="0000FF"/>
                </a:solidFill>
                <a:latin typeface="Arial" charset="0"/>
              </a:rPr>
              <a:t>シートＡ</a:t>
            </a:r>
          </a:p>
        </p:txBody>
      </p:sp>
      <p:sp>
        <p:nvSpPr>
          <p:cNvPr id="2" name="スライド番号プレースホルダー 1"/>
          <p:cNvSpPr>
            <a:spLocks noGrp="1"/>
          </p:cNvSpPr>
          <p:nvPr>
            <p:ph type="sldNum" sz="quarter" idx="12"/>
          </p:nvPr>
        </p:nvSpPr>
        <p:spPr/>
        <p:txBody>
          <a:bodyPr/>
          <a:lstStyle/>
          <a:p>
            <a:pPr>
              <a:defRPr/>
            </a:pPr>
            <a:fld id="{791D7DE3-D069-4D54-876C-08A309A67DB4}" type="slidenum">
              <a:rPr lang="en-US" altLang="ja-JP" smtClean="0"/>
              <a:pPr>
                <a:defRPr/>
              </a:pPr>
              <a:t>31</a:t>
            </a:fld>
            <a:endParaRPr lang="en-US" altLang="ja-JP"/>
          </a:p>
        </p:txBody>
      </p:sp>
    </p:spTree>
    <p:extLst>
      <p:ext uri="{BB962C8B-B14F-4D97-AF65-F5344CB8AC3E}">
        <p14:creationId xmlns:p14="http://schemas.microsoft.com/office/powerpoint/2010/main" val="26464491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コンテンツ プレースホルダー 2"/>
          <p:cNvSpPr>
            <a:spLocks noGrp="1"/>
          </p:cNvSpPr>
          <p:nvPr>
            <p:ph idx="1"/>
          </p:nvPr>
        </p:nvSpPr>
        <p:spPr/>
        <p:txBody>
          <a:bodyPr/>
          <a:lstStyle/>
          <a:p>
            <a:pPr marL="0" indent="0">
              <a:buFontTx/>
              <a:buNone/>
            </a:pPr>
            <a:r>
              <a:rPr lang="ja-JP" altLang="en-US" dirty="0" smtClean="0"/>
              <a:t>これまで</a:t>
            </a:r>
            <a:endParaRPr lang="en-US" altLang="ja-JP" dirty="0" smtClean="0"/>
          </a:p>
          <a:p>
            <a:pPr marL="0" indent="0">
              <a:buFontTx/>
              <a:buNone/>
            </a:pPr>
            <a:r>
              <a:rPr lang="ja-JP" altLang="en-US" sz="6000" dirty="0" smtClean="0"/>
              <a:t>シートＡの完成</a:t>
            </a:r>
            <a:endParaRPr lang="en-US" altLang="ja-JP" sz="6000" dirty="0" smtClean="0"/>
          </a:p>
          <a:p>
            <a:pPr marL="0" indent="0">
              <a:buFontTx/>
              <a:buNone/>
            </a:pPr>
            <a:endParaRPr lang="en-US" altLang="ja-JP" dirty="0" smtClean="0"/>
          </a:p>
          <a:p>
            <a:pPr marL="0" indent="0">
              <a:buFontTx/>
              <a:buNone/>
            </a:pPr>
            <a:r>
              <a:rPr lang="ja-JP" altLang="en-US" dirty="0" smtClean="0"/>
              <a:t>これから</a:t>
            </a:r>
            <a:r>
              <a:rPr lang="en-US" altLang="ja-JP" sz="6000" dirty="0" smtClean="0"/>
              <a:t/>
            </a:r>
            <a:br>
              <a:rPr lang="en-US" altLang="ja-JP" sz="6000" dirty="0" smtClean="0"/>
            </a:br>
            <a:r>
              <a:rPr lang="ja-JP" altLang="en-US" sz="6000" dirty="0" smtClean="0"/>
              <a:t>シートＢの作成について</a:t>
            </a:r>
          </a:p>
        </p:txBody>
      </p:sp>
      <p:sp>
        <p:nvSpPr>
          <p:cNvPr id="2" name="スライド番号プレースホルダー 1"/>
          <p:cNvSpPr>
            <a:spLocks noGrp="1"/>
          </p:cNvSpPr>
          <p:nvPr>
            <p:ph type="sldNum" sz="quarter" idx="12"/>
          </p:nvPr>
        </p:nvSpPr>
        <p:spPr/>
        <p:txBody>
          <a:bodyPr/>
          <a:lstStyle/>
          <a:p>
            <a:pPr>
              <a:defRPr/>
            </a:pPr>
            <a:fld id="{791D7DE3-D069-4D54-876C-08A309A67DB4}" type="slidenum">
              <a:rPr lang="en-US" altLang="ja-JP" smtClean="0"/>
              <a:pPr>
                <a:defRPr/>
              </a:pPr>
              <a:t>32</a:t>
            </a:fld>
            <a:endParaRPr lang="en-US" altLang="ja-JP"/>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2"/>
          <p:cNvSpPr>
            <a:spLocks noGrp="1" noChangeArrowheads="1"/>
          </p:cNvSpPr>
          <p:nvPr>
            <p:ph type="title"/>
          </p:nvPr>
        </p:nvSpPr>
        <p:spPr>
          <a:xfrm>
            <a:off x="684213" y="549275"/>
            <a:ext cx="8229600" cy="541338"/>
          </a:xfrm>
        </p:spPr>
        <p:txBody>
          <a:bodyPr/>
          <a:lstStyle/>
          <a:p>
            <a:pPr eaLnBrk="1" hangingPunct="1"/>
            <a:r>
              <a:rPr lang="ja-JP" altLang="en-US" sz="2800" dirty="0" smtClean="0"/>
              <a:t>シート</a:t>
            </a:r>
            <a:r>
              <a:rPr lang="en-US" altLang="ja-JP" sz="2800" dirty="0" smtClean="0"/>
              <a:t>B</a:t>
            </a:r>
            <a:endParaRPr lang="ja-JP" altLang="en-US" sz="2800" dirty="0" smtClean="0"/>
          </a:p>
        </p:txBody>
      </p:sp>
      <p:sp>
        <p:nvSpPr>
          <p:cNvPr id="78851" name="Rectangle 13"/>
          <p:cNvSpPr>
            <a:spLocks noGrp="1" noChangeArrowheads="1"/>
          </p:cNvSpPr>
          <p:nvPr>
            <p:ph idx="1"/>
          </p:nvPr>
        </p:nvSpPr>
        <p:spPr>
          <a:xfrm>
            <a:off x="755650" y="1196975"/>
            <a:ext cx="7770813" cy="3671888"/>
          </a:xfrm>
        </p:spPr>
        <p:txBody>
          <a:bodyPr/>
          <a:lstStyle/>
          <a:p>
            <a:pPr eaLnBrk="1" hangingPunct="1">
              <a:buFontTx/>
              <a:buNone/>
            </a:pPr>
            <a:r>
              <a:rPr lang="ja-JP" altLang="en-US" dirty="0" smtClean="0"/>
              <a:t>１　学習目的</a:t>
            </a:r>
          </a:p>
          <a:p>
            <a:pPr eaLnBrk="1" hangingPunct="1"/>
            <a:endParaRPr lang="ja-JP" altLang="en-US" dirty="0" smtClean="0"/>
          </a:p>
          <a:p>
            <a:pPr eaLnBrk="1" hangingPunct="1">
              <a:buFontTx/>
              <a:buNone/>
            </a:pPr>
            <a:r>
              <a:rPr lang="ja-JP" altLang="en-US" dirty="0" smtClean="0"/>
              <a:t>２　学習目標</a:t>
            </a:r>
          </a:p>
          <a:p>
            <a:pPr eaLnBrk="1" hangingPunct="1"/>
            <a:endParaRPr lang="ja-JP" altLang="en-US" dirty="0" smtClean="0"/>
          </a:p>
          <a:p>
            <a:pPr eaLnBrk="1" hangingPunct="1"/>
            <a:endParaRPr lang="en-US" altLang="ja-JP" dirty="0" smtClean="0"/>
          </a:p>
        </p:txBody>
      </p:sp>
      <p:sp>
        <p:nvSpPr>
          <p:cNvPr id="57360" name="AutoShape 16"/>
          <p:cNvSpPr>
            <a:spLocks noChangeArrowheads="1"/>
          </p:cNvSpPr>
          <p:nvPr/>
        </p:nvSpPr>
        <p:spPr bwMode="auto">
          <a:xfrm>
            <a:off x="1044575" y="3357563"/>
            <a:ext cx="7345363" cy="2159000"/>
          </a:xfrm>
          <a:prstGeom prst="wedgeRoundRectCallout">
            <a:avLst>
              <a:gd name="adj1" fmla="val -36296"/>
              <a:gd name="adj2" fmla="val -69116"/>
              <a:gd name="adj3" fmla="val 16667"/>
            </a:avLst>
          </a:prstGeom>
          <a:solidFill>
            <a:srgbClr val="A5FFE7"/>
          </a:solidFill>
          <a:ln w="9525">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lang="ja-JP" altLang="en-US" sz="2000" dirty="0"/>
              <a:t>学習課題を学習目標として文章化する。</a:t>
            </a:r>
            <a:endParaRPr lang="en-US" altLang="ja-JP" sz="2000" dirty="0"/>
          </a:p>
          <a:p>
            <a:pPr>
              <a:spcBef>
                <a:spcPct val="0"/>
              </a:spcBef>
              <a:buFontTx/>
              <a:buNone/>
            </a:pPr>
            <a:r>
              <a:rPr lang="en-US" altLang="ja-JP" sz="2000" dirty="0"/>
              <a:t>①</a:t>
            </a:r>
            <a:r>
              <a:rPr lang="ja-JP" altLang="en-US" sz="2000" dirty="0"/>
              <a:t>学習活動の指針となる目標が設定されているか。</a:t>
            </a:r>
          </a:p>
          <a:p>
            <a:pPr>
              <a:spcBef>
                <a:spcPct val="0"/>
              </a:spcBef>
              <a:buFontTx/>
              <a:buNone/>
            </a:pPr>
            <a:r>
              <a:rPr lang="ja-JP" altLang="en-US" sz="2000" dirty="0"/>
              <a:t>②学習者に求める知識・意識・態度が目標として示されているか。</a:t>
            </a:r>
          </a:p>
          <a:p>
            <a:pPr>
              <a:spcBef>
                <a:spcPct val="0"/>
              </a:spcBef>
              <a:buFontTx/>
              <a:buNone/>
            </a:pPr>
            <a:r>
              <a:rPr lang="ja-JP" altLang="en-US" sz="2000" dirty="0"/>
              <a:t>③具体的でわかりやすい言葉で示されているか。</a:t>
            </a:r>
            <a:endParaRPr lang="en-US" altLang="ja-JP" sz="2000" dirty="0"/>
          </a:p>
          <a:p>
            <a:pPr>
              <a:spcBef>
                <a:spcPct val="0"/>
              </a:spcBef>
              <a:buFontTx/>
              <a:buNone/>
            </a:pPr>
            <a:r>
              <a:rPr lang="ja-JP" altLang="en-US" sz="2000" b="1" dirty="0"/>
              <a:t>（シート</a:t>
            </a:r>
            <a:r>
              <a:rPr lang="en-US" altLang="ja-JP" sz="2000" b="1" dirty="0"/>
              <a:t>A</a:t>
            </a:r>
            <a:r>
              <a:rPr lang="ja-JP" altLang="en-US" sz="2000" b="1" dirty="0"/>
              <a:t>から転記）</a:t>
            </a:r>
          </a:p>
        </p:txBody>
      </p:sp>
      <p:sp>
        <p:nvSpPr>
          <p:cNvPr id="57362" name="AutoShape 18"/>
          <p:cNvSpPr>
            <a:spLocks noChangeArrowheads="1"/>
          </p:cNvSpPr>
          <p:nvPr/>
        </p:nvSpPr>
        <p:spPr bwMode="auto">
          <a:xfrm>
            <a:off x="4211638" y="1700213"/>
            <a:ext cx="4752975" cy="1143000"/>
          </a:xfrm>
          <a:prstGeom prst="wedgeRoundRectCallout">
            <a:avLst>
              <a:gd name="adj1" fmla="val -84634"/>
              <a:gd name="adj2" fmla="val -51102"/>
              <a:gd name="adj3" fmla="val 16667"/>
            </a:avLst>
          </a:prstGeom>
          <a:solidFill>
            <a:srgbClr val="A5FFE7"/>
          </a:solidFill>
          <a:ln w="9525">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lang="ja-JP" altLang="en-US" sz="2000" dirty="0"/>
              <a:t>どのように地域課題を解決し，どのような状態にしたいのかを文章化する。</a:t>
            </a:r>
            <a:endParaRPr lang="en-US" altLang="ja-JP" sz="2000" dirty="0"/>
          </a:p>
          <a:p>
            <a:pPr>
              <a:spcBef>
                <a:spcPct val="0"/>
              </a:spcBef>
              <a:buFontTx/>
              <a:buNone/>
            </a:pPr>
            <a:r>
              <a:rPr lang="ja-JP" altLang="en-US" sz="2000" b="1" dirty="0"/>
              <a:t>（シート</a:t>
            </a:r>
            <a:r>
              <a:rPr lang="en-US" altLang="ja-JP" sz="2000" b="1" dirty="0"/>
              <a:t>A</a:t>
            </a:r>
            <a:r>
              <a:rPr lang="ja-JP" altLang="en-US" sz="2000" b="1" dirty="0"/>
              <a:t>から転記）</a:t>
            </a:r>
          </a:p>
        </p:txBody>
      </p:sp>
      <p:sp>
        <p:nvSpPr>
          <p:cNvPr id="78854" name="Oval 41"/>
          <p:cNvSpPr>
            <a:spLocks noChangeArrowheads="1"/>
          </p:cNvSpPr>
          <p:nvPr/>
        </p:nvSpPr>
        <p:spPr bwMode="auto">
          <a:xfrm>
            <a:off x="7885113" y="260350"/>
            <a:ext cx="1009650" cy="431800"/>
          </a:xfrm>
          <a:prstGeom prst="ellipse">
            <a:avLst/>
          </a:prstGeom>
          <a:solidFill>
            <a:srgbClr val="A5FFE7"/>
          </a:solidFill>
          <a:ln w="9525" algn="ctr">
            <a:solidFill>
              <a:schemeClr val="accent2"/>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kumimoji="0" lang="ja-JP" altLang="en-US" sz="1800" dirty="0">
                <a:solidFill>
                  <a:srgbClr val="0000FF"/>
                </a:solidFill>
              </a:rPr>
              <a:t>シートＢ</a:t>
            </a:r>
          </a:p>
        </p:txBody>
      </p:sp>
      <p:sp>
        <p:nvSpPr>
          <p:cNvPr id="2" name="スライド番号プレースホルダー 1"/>
          <p:cNvSpPr>
            <a:spLocks noGrp="1"/>
          </p:cNvSpPr>
          <p:nvPr>
            <p:ph type="sldNum" sz="quarter" idx="12"/>
          </p:nvPr>
        </p:nvSpPr>
        <p:spPr/>
        <p:txBody>
          <a:bodyPr/>
          <a:lstStyle/>
          <a:p>
            <a:pPr>
              <a:defRPr/>
            </a:pPr>
            <a:fld id="{791D7DE3-D069-4D54-876C-08A309A67DB4}" type="slidenum">
              <a:rPr lang="en-US" altLang="ja-JP" smtClean="0"/>
              <a:pPr>
                <a:defRPr/>
              </a:pPr>
              <a:t>33</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362"/>
                                        </p:tgtEl>
                                        <p:attrNameLst>
                                          <p:attrName>style.visibility</p:attrName>
                                        </p:attrNameLst>
                                      </p:cBhvr>
                                      <p:to>
                                        <p:strVal val="visible"/>
                                      </p:to>
                                    </p:set>
                                    <p:animEffect transition="in" filter="wipe(up)">
                                      <p:cBhvr>
                                        <p:cTn id="7" dur="500"/>
                                        <p:tgtEl>
                                          <p:spTgt spid="57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7360"/>
                                        </p:tgtEl>
                                        <p:attrNameLst>
                                          <p:attrName>style.visibility</p:attrName>
                                        </p:attrNameLst>
                                      </p:cBhvr>
                                      <p:to>
                                        <p:strVal val="visible"/>
                                      </p:to>
                                    </p:set>
                                    <p:animEffect transition="in" filter="wipe(up)">
                                      <p:cBhvr>
                                        <p:cTn id="12" dur="500"/>
                                        <p:tgtEl>
                                          <p:spTgt spid="57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0" grpId="0" animBg="1"/>
      <p:bldP spid="5736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1"/>
          </p:nvPr>
        </p:nvSpPr>
        <p:spPr>
          <a:xfrm>
            <a:off x="457200" y="1052513"/>
            <a:ext cx="8229600" cy="5073650"/>
          </a:xfrm>
        </p:spPr>
        <p:txBody>
          <a:bodyPr/>
          <a:lstStyle/>
          <a:p>
            <a:pPr eaLnBrk="1" hangingPunct="1">
              <a:buFontTx/>
              <a:buNone/>
            </a:pPr>
            <a:r>
              <a:rPr lang="ja-JP" altLang="en-US" smtClean="0"/>
              <a:t>３　プログラム名</a:t>
            </a:r>
          </a:p>
          <a:p>
            <a:pPr eaLnBrk="1" hangingPunct="1"/>
            <a:endParaRPr lang="ja-JP" altLang="en-US" smtClean="0"/>
          </a:p>
          <a:p>
            <a:pPr eaLnBrk="1" hangingPunct="1">
              <a:buFontTx/>
              <a:buNone/>
            </a:pPr>
            <a:endParaRPr lang="ja-JP" altLang="en-US" smtClean="0"/>
          </a:p>
          <a:p>
            <a:pPr eaLnBrk="1" hangingPunct="1">
              <a:buFontTx/>
              <a:buNone/>
            </a:pPr>
            <a:r>
              <a:rPr lang="ja-JP" altLang="en-US" smtClean="0"/>
              <a:t>４　対象・定員</a:t>
            </a:r>
          </a:p>
          <a:p>
            <a:pPr eaLnBrk="1" hangingPunct="1"/>
            <a:endParaRPr lang="ja-JP" altLang="en-US" smtClean="0"/>
          </a:p>
          <a:p>
            <a:pPr eaLnBrk="1" hangingPunct="1">
              <a:buFontTx/>
              <a:buNone/>
            </a:pPr>
            <a:endParaRPr lang="ja-JP" altLang="en-US" smtClean="0"/>
          </a:p>
          <a:p>
            <a:pPr eaLnBrk="1" hangingPunct="1">
              <a:buFontTx/>
              <a:buNone/>
            </a:pPr>
            <a:r>
              <a:rPr lang="ja-JP" altLang="en-US" smtClean="0"/>
              <a:t>５　参加費</a:t>
            </a:r>
          </a:p>
        </p:txBody>
      </p:sp>
      <p:sp>
        <p:nvSpPr>
          <p:cNvPr id="121860" name="AutoShape 4"/>
          <p:cNvSpPr>
            <a:spLocks noChangeArrowheads="1"/>
          </p:cNvSpPr>
          <p:nvPr/>
        </p:nvSpPr>
        <p:spPr bwMode="auto">
          <a:xfrm>
            <a:off x="4572000" y="4508500"/>
            <a:ext cx="3240088" cy="1800225"/>
          </a:xfrm>
          <a:prstGeom prst="wedgeRoundRectCallout">
            <a:avLst>
              <a:gd name="adj1" fmla="val -88935"/>
              <a:gd name="adj2" fmla="val -30644"/>
              <a:gd name="adj3" fmla="val 16667"/>
            </a:avLst>
          </a:prstGeom>
          <a:solidFill>
            <a:srgbClr val="FFFF00"/>
          </a:solidFill>
          <a:ln w="9525">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kumimoji="0" lang="ja-JP" altLang="en-US" sz="2000">
                <a:latin typeface="ＭＳ Ｐゴシック" charset="-128"/>
              </a:rPr>
              <a:t>施設使用料，</a:t>
            </a:r>
          </a:p>
          <a:p>
            <a:pPr>
              <a:spcBef>
                <a:spcPct val="0"/>
              </a:spcBef>
              <a:buFontTx/>
              <a:buNone/>
            </a:pPr>
            <a:r>
              <a:rPr kumimoji="0" lang="ja-JP" altLang="en-US" sz="2000">
                <a:latin typeface="ＭＳ Ｐゴシック" charset="-128"/>
              </a:rPr>
              <a:t>食費，材料費，保険料</a:t>
            </a:r>
          </a:p>
          <a:p>
            <a:pPr>
              <a:spcBef>
                <a:spcPct val="0"/>
              </a:spcBef>
              <a:buFontTx/>
              <a:buNone/>
            </a:pPr>
            <a:r>
              <a:rPr kumimoji="0" lang="ja-JP" altLang="en-US" sz="2000">
                <a:latin typeface="ＭＳ Ｐゴシック" charset="-128"/>
              </a:rPr>
              <a:t>計○○○円（申込時払い）</a:t>
            </a:r>
          </a:p>
          <a:p>
            <a:pPr>
              <a:spcBef>
                <a:spcPct val="0"/>
              </a:spcBef>
              <a:buFontTx/>
              <a:buNone/>
            </a:pPr>
            <a:r>
              <a:rPr kumimoji="0" lang="ja-JP" altLang="en-US" sz="2000">
                <a:latin typeface="ＭＳ Ｐゴシック" charset="-128"/>
              </a:rPr>
              <a:t>など，内訳や集金日時をはっきりさせる。</a:t>
            </a:r>
          </a:p>
        </p:txBody>
      </p:sp>
      <p:sp>
        <p:nvSpPr>
          <p:cNvPr id="121865" name="AutoShape 9"/>
          <p:cNvSpPr>
            <a:spLocks noChangeArrowheads="1"/>
          </p:cNvSpPr>
          <p:nvPr/>
        </p:nvSpPr>
        <p:spPr bwMode="auto">
          <a:xfrm>
            <a:off x="4572000" y="981075"/>
            <a:ext cx="3024188" cy="1727200"/>
          </a:xfrm>
          <a:prstGeom prst="wedgeRoundRectCallout">
            <a:avLst>
              <a:gd name="adj1" fmla="val -86972"/>
              <a:gd name="adj2" fmla="val -29130"/>
              <a:gd name="adj3" fmla="val 16667"/>
            </a:avLst>
          </a:prstGeom>
          <a:solidFill>
            <a:srgbClr val="FFFF00"/>
          </a:solidFill>
          <a:ln w="9525">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lang="ja-JP" altLang="en-US" sz="2000"/>
              <a:t>・魅力的で夢があるもの</a:t>
            </a:r>
          </a:p>
          <a:p>
            <a:pPr>
              <a:spcBef>
                <a:spcPct val="0"/>
              </a:spcBef>
              <a:buFontTx/>
              <a:buNone/>
            </a:pPr>
            <a:r>
              <a:rPr lang="ja-JP" altLang="en-US" sz="2000"/>
              <a:t>・学習目標が伝わるもの</a:t>
            </a:r>
          </a:p>
          <a:p>
            <a:pPr>
              <a:spcBef>
                <a:spcPct val="0"/>
              </a:spcBef>
              <a:buFontTx/>
              <a:buNone/>
            </a:pPr>
            <a:r>
              <a:rPr lang="ja-JP" altLang="en-US" sz="2000"/>
              <a:t>・ユニークで，短く，人の心をキャッチするもの</a:t>
            </a:r>
          </a:p>
        </p:txBody>
      </p:sp>
      <p:sp>
        <p:nvSpPr>
          <p:cNvPr id="121866" name="AutoShape 10"/>
          <p:cNvSpPr>
            <a:spLocks noChangeArrowheads="1"/>
          </p:cNvSpPr>
          <p:nvPr/>
        </p:nvSpPr>
        <p:spPr bwMode="auto">
          <a:xfrm>
            <a:off x="4643438" y="3068638"/>
            <a:ext cx="2952750" cy="1152525"/>
          </a:xfrm>
          <a:prstGeom prst="wedgeRoundRectCallout">
            <a:avLst>
              <a:gd name="adj1" fmla="val -95106"/>
              <a:gd name="adj2" fmla="val -41875"/>
              <a:gd name="adj3" fmla="val 16667"/>
            </a:avLst>
          </a:prstGeom>
          <a:solidFill>
            <a:srgbClr val="FFFF00"/>
          </a:solidFill>
          <a:ln w="9525">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lang="ja-JP" altLang="en-US" sz="2000"/>
              <a:t>目的や目標に合わせて絞り込む。</a:t>
            </a:r>
          </a:p>
        </p:txBody>
      </p:sp>
      <p:sp>
        <p:nvSpPr>
          <p:cNvPr id="79878" name="Oval 41"/>
          <p:cNvSpPr>
            <a:spLocks noChangeArrowheads="1"/>
          </p:cNvSpPr>
          <p:nvPr/>
        </p:nvSpPr>
        <p:spPr bwMode="auto">
          <a:xfrm>
            <a:off x="7885113" y="188913"/>
            <a:ext cx="1009650" cy="431800"/>
          </a:xfrm>
          <a:prstGeom prst="ellipse">
            <a:avLst/>
          </a:prstGeom>
          <a:solidFill>
            <a:srgbClr val="A5FFE7"/>
          </a:solidFill>
          <a:ln w="9525" algn="ctr">
            <a:solidFill>
              <a:schemeClr val="accent2"/>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kumimoji="0" lang="ja-JP" altLang="en-US" sz="1800">
                <a:solidFill>
                  <a:srgbClr val="0000FF"/>
                </a:solidFill>
              </a:rPr>
              <a:t>シートＢ</a:t>
            </a:r>
          </a:p>
        </p:txBody>
      </p:sp>
      <p:sp>
        <p:nvSpPr>
          <p:cNvPr id="2" name="スライド番号プレースホルダー 1"/>
          <p:cNvSpPr>
            <a:spLocks noGrp="1"/>
          </p:cNvSpPr>
          <p:nvPr>
            <p:ph type="sldNum" sz="quarter" idx="12"/>
          </p:nvPr>
        </p:nvSpPr>
        <p:spPr/>
        <p:txBody>
          <a:bodyPr/>
          <a:lstStyle/>
          <a:p>
            <a:pPr>
              <a:defRPr/>
            </a:pPr>
            <a:fld id="{791D7DE3-D069-4D54-876C-08A309A67DB4}" type="slidenum">
              <a:rPr lang="en-US" altLang="ja-JP" smtClean="0"/>
              <a:pPr>
                <a:defRPr/>
              </a:pPr>
              <a:t>34</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1865"/>
                                        </p:tgtEl>
                                        <p:attrNameLst>
                                          <p:attrName>style.visibility</p:attrName>
                                        </p:attrNameLst>
                                      </p:cBhvr>
                                      <p:to>
                                        <p:strVal val="visible"/>
                                      </p:to>
                                    </p:set>
                                    <p:animEffect transition="in" filter="wipe(up)">
                                      <p:cBhvr>
                                        <p:cTn id="7" dur="500"/>
                                        <p:tgtEl>
                                          <p:spTgt spid="1218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1866"/>
                                        </p:tgtEl>
                                        <p:attrNameLst>
                                          <p:attrName>style.visibility</p:attrName>
                                        </p:attrNameLst>
                                      </p:cBhvr>
                                      <p:to>
                                        <p:strVal val="visible"/>
                                      </p:to>
                                    </p:set>
                                    <p:animEffect transition="in" filter="wipe(up)">
                                      <p:cBhvr>
                                        <p:cTn id="12" dur="500"/>
                                        <p:tgtEl>
                                          <p:spTgt spid="1218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1860"/>
                                        </p:tgtEl>
                                        <p:attrNameLst>
                                          <p:attrName>style.visibility</p:attrName>
                                        </p:attrNameLst>
                                      </p:cBhvr>
                                      <p:to>
                                        <p:strVal val="visible"/>
                                      </p:to>
                                    </p:set>
                                    <p:animEffect transition="in" filter="wipe(up)">
                                      <p:cBhvr>
                                        <p:cTn id="17" dur="500"/>
                                        <p:tgtEl>
                                          <p:spTgt spid="12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animBg="1"/>
      <p:bldP spid="121865" grpId="0" animBg="1"/>
      <p:bldP spid="12186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body" idx="1"/>
          </p:nvPr>
        </p:nvSpPr>
        <p:spPr/>
        <p:txBody>
          <a:bodyPr/>
          <a:lstStyle/>
          <a:p>
            <a:pPr eaLnBrk="1" hangingPunct="1">
              <a:buFontTx/>
              <a:buNone/>
            </a:pPr>
            <a:r>
              <a:rPr lang="ja-JP" altLang="en-US" smtClean="0"/>
              <a:t>６　事前に必要な知識や準備物</a:t>
            </a:r>
          </a:p>
          <a:p>
            <a:pPr eaLnBrk="1" hangingPunct="1"/>
            <a:endParaRPr lang="ja-JP" altLang="en-US" smtClean="0"/>
          </a:p>
          <a:p>
            <a:pPr eaLnBrk="1" hangingPunct="1"/>
            <a:endParaRPr lang="ja-JP" altLang="en-US" smtClean="0"/>
          </a:p>
          <a:p>
            <a:pPr eaLnBrk="1" hangingPunct="1">
              <a:buFontTx/>
              <a:buNone/>
            </a:pPr>
            <a:r>
              <a:rPr lang="ja-JP" altLang="en-US" smtClean="0"/>
              <a:t>７　留意点</a:t>
            </a:r>
          </a:p>
          <a:p>
            <a:pPr eaLnBrk="1" hangingPunct="1"/>
            <a:endParaRPr lang="en-US" altLang="ja-JP" smtClean="0"/>
          </a:p>
        </p:txBody>
      </p:sp>
      <p:sp>
        <p:nvSpPr>
          <p:cNvPr id="193540" name="AutoShape 4"/>
          <p:cNvSpPr>
            <a:spLocks noChangeArrowheads="1"/>
          </p:cNvSpPr>
          <p:nvPr/>
        </p:nvSpPr>
        <p:spPr bwMode="auto">
          <a:xfrm>
            <a:off x="4211638" y="2492375"/>
            <a:ext cx="3240087" cy="1441450"/>
          </a:xfrm>
          <a:prstGeom prst="wedgeRoundRectCallout">
            <a:avLst>
              <a:gd name="adj1" fmla="val -68815"/>
              <a:gd name="adj2" fmla="val -65968"/>
              <a:gd name="adj3" fmla="val 16667"/>
            </a:avLst>
          </a:prstGeom>
          <a:solidFill>
            <a:srgbClr val="FFFF00"/>
          </a:solidFill>
          <a:ln w="9525">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kumimoji="0" lang="ja-JP" altLang="en-US" sz="2000">
                <a:latin typeface="ＭＳ Ｐゴシック" charset="-128"/>
              </a:rPr>
              <a:t>いざというときの医療機関の情報収集，しおりやアンケートの作成，必要物品の手配</a:t>
            </a:r>
          </a:p>
        </p:txBody>
      </p:sp>
      <p:sp>
        <p:nvSpPr>
          <p:cNvPr id="193541" name="AutoShape 5"/>
          <p:cNvSpPr>
            <a:spLocks noChangeArrowheads="1"/>
          </p:cNvSpPr>
          <p:nvPr/>
        </p:nvSpPr>
        <p:spPr bwMode="auto">
          <a:xfrm>
            <a:off x="4356100" y="4365625"/>
            <a:ext cx="3095625" cy="1511300"/>
          </a:xfrm>
          <a:prstGeom prst="wedgeRoundRectCallout">
            <a:avLst>
              <a:gd name="adj1" fmla="val -87694"/>
              <a:gd name="adj2" fmla="val -83509"/>
              <a:gd name="adj3" fmla="val 16667"/>
            </a:avLst>
          </a:prstGeom>
          <a:solidFill>
            <a:srgbClr val="FFFF00"/>
          </a:solidFill>
          <a:ln w="9525">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kumimoji="0" lang="ja-JP" altLang="en-US" sz="2000">
                <a:latin typeface="ＭＳ Ｐゴシック" charset="-128"/>
              </a:rPr>
              <a:t>安全面の配慮，プログラムを通しての配慮</a:t>
            </a:r>
          </a:p>
          <a:p>
            <a:pPr>
              <a:spcBef>
                <a:spcPct val="0"/>
              </a:spcBef>
              <a:buFontTx/>
              <a:buNone/>
            </a:pPr>
            <a:r>
              <a:rPr kumimoji="0" lang="ja-JP" altLang="en-US" sz="2000">
                <a:latin typeface="ＭＳ Ｐゴシック" charset="-128"/>
              </a:rPr>
              <a:t>（子供，高齢者ならではの配慮も必要）</a:t>
            </a:r>
          </a:p>
        </p:txBody>
      </p:sp>
      <p:sp>
        <p:nvSpPr>
          <p:cNvPr id="80901" name="Oval 41"/>
          <p:cNvSpPr>
            <a:spLocks noChangeArrowheads="1"/>
          </p:cNvSpPr>
          <p:nvPr/>
        </p:nvSpPr>
        <p:spPr bwMode="auto">
          <a:xfrm>
            <a:off x="7885113" y="188913"/>
            <a:ext cx="1009650" cy="431800"/>
          </a:xfrm>
          <a:prstGeom prst="ellipse">
            <a:avLst/>
          </a:prstGeom>
          <a:solidFill>
            <a:srgbClr val="A5FFE7"/>
          </a:solidFill>
          <a:ln w="9525" algn="ctr">
            <a:solidFill>
              <a:schemeClr val="accent2"/>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kumimoji="0" lang="ja-JP" altLang="en-US" sz="1800">
                <a:solidFill>
                  <a:srgbClr val="0000FF"/>
                </a:solidFill>
              </a:rPr>
              <a:t>シートＢ</a:t>
            </a:r>
          </a:p>
        </p:txBody>
      </p:sp>
      <p:sp>
        <p:nvSpPr>
          <p:cNvPr id="2" name="スライド番号プレースホルダー 1"/>
          <p:cNvSpPr>
            <a:spLocks noGrp="1"/>
          </p:cNvSpPr>
          <p:nvPr>
            <p:ph type="sldNum" sz="quarter" idx="12"/>
          </p:nvPr>
        </p:nvSpPr>
        <p:spPr/>
        <p:txBody>
          <a:bodyPr/>
          <a:lstStyle/>
          <a:p>
            <a:pPr>
              <a:defRPr/>
            </a:pPr>
            <a:fld id="{791D7DE3-D069-4D54-876C-08A309A67DB4}" type="slidenum">
              <a:rPr lang="en-US" altLang="ja-JP" smtClean="0"/>
              <a:pPr>
                <a:defRPr/>
              </a:pPr>
              <a:t>35</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3540"/>
                                        </p:tgtEl>
                                        <p:attrNameLst>
                                          <p:attrName>style.visibility</p:attrName>
                                        </p:attrNameLst>
                                      </p:cBhvr>
                                      <p:to>
                                        <p:strVal val="visible"/>
                                      </p:to>
                                    </p:set>
                                    <p:animEffect transition="in" filter="wipe(up)">
                                      <p:cBhvr>
                                        <p:cTn id="7" dur="500"/>
                                        <p:tgtEl>
                                          <p:spTgt spid="1935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3541"/>
                                        </p:tgtEl>
                                        <p:attrNameLst>
                                          <p:attrName>style.visibility</p:attrName>
                                        </p:attrNameLst>
                                      </p:cBhvr>
                                      <p:to>
                                        <p:strVal val="visible"/>
                                      </p:to>
                                    </p:set>
                                    <p:animEffect transition="in" filter="wipe(up)">
                                      <p:cBhvr>
                                        <p:cTn id="12" dur="500"/>
                                        <p:tgtEl>
                                          <p:spTgt spid="193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0" grpId="0" animBg="1"/>
      <p:bldP spid="1935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sz="half" idx="1"/>
          </p:nvPr>
        </p:nvSpPr>
        <p:spPr>
          <a:xfrm>
            <a:off x="395288" y="260350"/>
            <a:ext cx="7127875" cy="547688"/>
          </a:xfrm>
        </p:spPr>
        <p:txBody>
          <a:bodyPr/>
          <a:lstStyle/>
          <a:p>
            <a:pPr eaLnBrk="1" hangingPunct="1">
              <a:buFontTx/>
              <a:buNone/>
            </a:pPr>
            <a:r>
              <a:rPr lang="ja-JP" altLang="en-US" dirty="0" smtClean="0"/>
              <a:t>８　学習プログラムの展開</a:t>
            </a:r>
            <a:endParaRPr lang="ja-JP" altLang="en-US" sz="2800" dirty="0" smtClean="0"/>
          </a:p>
        </p:txBody>
      </p:sp>
      <p:sp>
        <p:nvSpPr>
          <p:cNvPr id="2" name="テキスト ボックス 1"/>
          <p:cNvSpPr txBox="1"/>
          <p:nvPr/>
        </p:nvSpPr>
        <p:spPr>
          <a:xfrm>
            <a:off x="2915816" y="4697409"/>
            <a:ext cx="2664296" cy="2160591"/>
          </a:xfrm>
          <a:prstGeom prst="rect">
            <a:avLst/>
          </a:prstGeom>
          <a:solidFill>
            <a:srgbClr val="66FF33"/>
          </a:solidFill>
        </p:spPr>
        <p:txBody>
          <a:bodyPr wrap="square" rtlCol="0">
            <a:spAutoFit/>
          </a:bodyPr>
          <a:lstStyle/>
          <a:p>
            <a:pPr lvl="0">
              <a:spcBef>
                <a:spcPct val="30000"/>
              </a:spcBef>
            </a:pPr>
            <a:endParaRPr lang="en-US" altLang="ja-JP" sz="2000" b="1" dirty="0" smtClean="0">
              <a:solidFill>
                <a:srgbClr val="000000"/>
              </a:solidFill>
              <a:ea typeface="ＭＳ Ｐ明朝" pitchFamily="18" charset="-128"/>
            </a:endParaRPr>
          </a:p>
          <a:p>
            <a:pPr lvl="0">
              <a:spcBef>
                <a:spcPct val="30000"/>
              </a:spcBef>
            </a:pPr>
            <a:r>
              <a:rPr lang="ja-JP" altLang="en-US" sz="2000" b="1" dirty="0" smtClean="0">
                <a:solidFill>
                  <a:srgbClr val="000000"/>
                </a:solidFill>
                <a:ea typeface="ＭＳ Ｐ明朝" pitchFamily="18" charset="-128"/>
              </a:rPr>
              <a:t>講義</a:t>
            </a:r>
            <a:r>
              <a:rPr lang="ja-JP" altLang="en-US" sz="2000" b="1" dirty="0">
                <a:solidFill>
                  <a:srgbClr val="000000"/>
                </a:solidFill>
                <a:ea typeface="ＭＳ Ｐ明朝" pitchFamily="18" charset="-128"/>
              </a:rPr>
              <a:t>・</a:t>
            </a:r>
            <a:r>
              <a:rPr lang="ja-JP" altLang="en-US" sz="2000" b="1" dirty="0" smtClean="0">
                <a:solidFill>
                  <a:srgbClr val="000000"/>
                </a:solidFill>
                <a:ea typeface="ＭＳ Ｐ明朝" pitchFamily="18" charset="-128"/>
              </a:rPr>
              <a:t>演習型</a:t>
            </a:r>
            <a:endParaRPr lang="ja-JP" altLang="en-US" sz="2000" b="1" dirty="0">
              <a:solidFill>
                <a:srgbClr val="000000"/>
              </a:solidFill>
              <a:ea typeface="ＭＳ Ｐ明朝" pitchFamily="18" charset="-128"/>
            </a:endParaRPr>
          </a:p>
          <a:p>
            <a:pPr lvl="0">
              <a:spcBef>
                <a:spcPct val="30000"/>
              </a:spcBef>
            </a:pPr>
            <a:r>
              <a:rPr lang="ja-JP" altLang="en-US" sz="2000" b="1" dirty="0" smtClean="0">
                <a:solidFill>
                  <a:srgbClr val="000000"/>
                </a:solidFill>
                <a:ea typeface="ＭＳ Ｐ明朝" pitchFamily="18" charset="-128"/>
              </a:rPr>
              <a:t>参加型</a:t>
            </a:r>
            <a:endParaRPr lang="ja-JP" altLang="en-US" sz="2000" b="1" dirty="0">
              <a:solidFill>
                <a:srgbClr val="000000"/>
              </a:solidFill>
              <a:ea typeface="ＭＳ Ｐ明朝" pitchFamily="18" charset="-128"/>
            </a:endParaRPr>
          </a:p>
          <a:p>
            <a:pPr lvl="0">
              <a:spcBef>
                <a:spcPct val="30000"/>
              </a:spcBef>
            </a:pPr>
            <a:r>
              <a:rPr lang="ja-JP" altLang="en-US" sz="2000" b="1" dirty="0" smtClean="0">
                <a:solidFill>
                  <a:srgbClr val="000000"/>
                </a:solidFill>
                <a:ea typeface="ＭＳ Ｐ明朝" pitchFamily="18" charset="-128"/>
              </a:rPr>
              <a:t>参画型</a:t>
            </a:r>
            <a:r>
              <a:rPr lang="ja-JP" altLang="en-US" sz="2000" dirty="0" smtClean="0">
                <a:solidFill>
                  <a:srgbClr val="000000"/>
                </a:solidFill>
                <a:ea typeface="ＭＳ Ｐ明朝" pitchFamily="18" charset="-128"/>
              </a:rPr>
              <a:t>（</a:t>
            </a:r>
            <a:r>
              <a:rPr lang="en-US" altLang="ja-JP" sz="2000" dirty="0" smtClean="0">
                <a:solidFill>
                  <a:srgbClr val="000000"/>
                </a:solidFill>
                <a:ea typeface="ＭＳ Ｐ明朝" pitchFamily="18" charset="-128"/>
              </a:rPr>
              <a:t>2</a:t>
            </a:r>
            <a:r>
              <a:rPr lang="ja-JP" altLang="en-US" sz="2000" dirty="0" smtClean="0">
                <a:solidFill>
                  <a:srgbClr val="000000"/>
                </a:solidFill>
                <a:ea typeface="ＭＳ Ｐ明朝" pitchFamily="18" charset="-128"/>
              </a:rPr>
              <a:t>回目以降）</a:t>
            </a:r>
            <a:endParaRPr lang="ja-JP" altLang="en-US" sz="2000" dirty="0">
              <a:solidFill>
                <a:srgbClr val="000000"/>
              </a:solidFill>
              <a:ea typeface="ＭＳ Ｐ明朝" pitchFamily="18" charset="-128"/>
            </a:endParaRPr>
          </a:p>
          <a:p>
            <a:pPr lvl="0">
              <a:spcBef>
                <a:spcPct val="30000"/>
              </a:spcBef>
            </a:pPr>
            <a:endParaRPr lang="ja-JP" altLang="en-US" sz="2800" dirty="0">
              <a:solidFill>
                <a:srgbClr val="000000"/>
              </a:solidFill>
              <a:ea typeface="ＭＳ Ｐ明朝" pitchFamily="18" charset="-128"/>
            </a:endParaRPr>
          </a:p>
        </p:txBody>
      </p:sp>
      <p:sp>
        <p:nvSpPr>
          <p:cNvPr id="81923" name="Text Box 3"/>
          <p:cNvSpPr txBox="1">
            <a:spLocks noChangeArrowheads="1"/>
          </p:cNvSpPr>
          <p:nvPr/>
        </p:nvSpPr>
        <p:spPr bwMode="auto">
          <a:xfrm>
            <a:off x="1187450" y="2636838"/>
            <a:ext cx="720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50000"/>
              </a:spcBef>
              <a:buFontTx/>
              <a:buNone/>
            </a:pPr>
            <a:endParaRPr kumimoji="0" lang="ja-JP" altLang="ja-JP" sz="1800"/>
          </a:p>
        </p:txBody>
      </p:sp>
      <p:graphicFrame>
        <p:nvGraphicFramePr>
          <p:cNvPr id="236548" name="Group 4"/>
          <p:cNvGraphicFramePr>
            <a:graphicFrameLocks noGrp="1"/>
          </p:cNvGraphicFramePr>
          <p:nvPr>
            <p:ph sz="half" idx="2"/>
          </p:nvPr>
        </p:nvGraphicFramePr>
        <p:xfrm>
          <a:off x="755650" y="981075"/>
          <a:ext cx="7345364" cy="3484562"/>
        </p:xfrm>
        <a:graphic>
          <a:graphicData uri="http://schemas.openxmlformats.org/drawingml/2006/table">
            <a:tbl>
              <a:tblPr/>
              <a:tblGrid>
                <a:gridCol w="936018"/>
                <a:gridCol w="1152113"/>
                <a:gridCol w="2232218"/>
                <a:gridCol w="936092"/>
                <a:gridCol w="864085"/>
                <a:gridCol w="1224838"/>
              </a:tblGrid>
              <a:tr h="871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回・日程</a:t>
                      </a:r>
                    </a:p>
                  </a:txBody>
                  <a:tcPr marL="91439" marR="91439"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学習テーマ</a:t>
                      </a:r>
                    </a:p>
                  </a:txBody>
                  <a:tcPr marL="91439" marR="9143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各回の学習目標（◎）</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学習内容　　　　　　　　　</a:t>
                      </a:r>
                    </a:p>
                  </a:txBody>
                  <a:tcPr marL="91439" marR="9143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学習</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支援者</a:t>
                      </a:r>
                    </a:p>
                  </a:txBody>
                  <a:tcPr marL="91439" marR="9143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学習</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場所</a:t>
                      </a:r>
                    </a:p>
                  </a:txBody>
                  <a:tcPr marL="91439" marR="91439" marT="45716" marB="45716"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評価</a:t>
                      </a:r>
                      <a:endParaRPr kumimoji="1" lang="en-US" altLang="ja-JP" sz="16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（振り返りの方法）</a:t>
                      </a:r>
                    </a:p>
                  </a:txBody>
                  <a:tcPr marL="91439" marR="91439" marT="45716" marB="45716" horzOverflow="overflow">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marL="91439" marR="91439"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Arial" charset="0"/>
                        <a:ea typeface="ＭＳ Ｐゴシック" pitchFamily="50" charset="-128"/>
                      </a:endParaRPr>
                    </a:p>
                  </a:txBody>
                  <a:tcPr marL="91439" marR="9143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Arial" charset="0"/>
                        <a:ea typeface="ＭＳ Ｐゴシック" pitchFamily="50" charset="-128"/>
                      </a:endParaRPr>
                    </a:p>
                  </a:txBody>
                  <a:tcPr marL="91439" marR="9143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Arial" charset="0"/>
                        <a:ea typeface="ＭＳ Ｐゴシック" pitchFamily="50" charset="-128"/>
                      </a:endParaRPr>
                    </a:p>
                  </a:txBody>
                  <a:tcPr marL="91439" marR="9143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marL="91439" marR="91439" marT="45716" marB="45716"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marL="91439" marR="91439" marT="45716" marB="45716" horzOverflow="overflow">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marL="91439" marR="91439"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marL="91439" marR="9143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marL="91439" marR="9143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marL="91439" marR="9143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marL="91439" marR="91439" marT="45716" marB="45716"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Arial" charset="0"/>
                        <a:ea typeface="ＭＳ Ｐゴシック" pitchFamily="50" charset="-128"/>
                      </a:endParaRPr>
                    </a:p>
                  </a:txBody>
                  <a:tcPr marL="91439" marR="91439" marT="45716" marB="45716" horzOverflow="overflow">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marL="91439" marR="91439"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marL="91439" marR="9143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marL="91439" marR="9143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marL="91439" marR="9143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marL="91439" marR="91439" marT="45716" marB="45716"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marL="91439" marR="91439" marT="45716" marB="45716" horzOverflow="overflow">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marL="91439" marR="91439"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marL="91439" marR="9143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marL="91439" marR="9143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marL="91439" marR="9143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marL="91439" marR="91439" marT="45716" marB="45716"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marL="91439" marR="91439" marT="45716" marB="45716" horzOverflow="overflow">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marL="91439" marR="91439"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marL="91439" marR="9143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marL="91439" marR="9143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marL="91439" marR="9143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Arial" charset="0"/>
                        <a:ea typeface="ＭＳ Ｐゴシック" pitchFamily="50" charset="-128"/>
                      </a:endParaRPr>
                    </a:p>
                  </a:txBody>
                  <a:tcPr marL="91439" marR="91439" marT="45716" marB="45716"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Arial" charset="0"/>
                        <a:ea typeface="ＭＳ Ｐゴシック" pitchFamily="50" charset="-128"/>
                      </a:endParaRPr>
                    </a:p>
                  </a:txBody>
                  <a:tcPr marL="91439" marR="91439" marT="45716" marB="45716" horzOverflow="overflow">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6592" name="AutoShape 48"/>
          <p:cNvSpPr>
            <a:spLocks noChangeArrowheads="1"/>
          </p:cNvSpPr>
          <p:nvPr/>
        </p:nvSpPr>
        <p:spPr bwMode="auto">
          <a:xfrm>
            <a:off x="107950" y="1809750"/>
            <a:ext cx="1800225" cy="647700"/>
          </a:xfrm>
          <a:prstGeom prst="wedgeRoundRectCallout">
            <a:avLst>
              <a:gd name="adj1" fmla="val 11199"/>
              <a:gd name="adj2" fmla="val -100736"/>
              <a:gd name="adj3" fmla="val 16667"/>
            </a:avLst>
          </a:prstGeom>
          <a:solidFill>
            <a:srgbClr val="FFFF00"/>
          </a:solidFill>
          <a:ln w="9525">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kumimoji="0" lang="ja-JP" altLang="en-US" sz="1800" b="1" dirty="0">
                <a:latin typeface="ＭＳ Ｐゴシック" charset="-128"/>
              </a:rPr>
              <a:t>第</a:t>
            </a:r>
            <a:r>
              <a:rPr kumimoji="0" lang="en-US" altLang="ja-JP" sz="1800" b="1" dirty="0">
                <a:latin typeface="ＭＳ Ｐゴシック" charset="-128"/>
              </a:rPr>
              <a:t>1</a:t>
            </a:r>
            <a:r>
              <a:rPr kumimoji="0" lang="ja-JP" altLang="en-US" sz="1800" b="1" dirty="0">
                <a:latin typeface="ＭＳ Ｐゴシック" charset="-128"/>
              </a:rPr>
              <a:t>回○月○日</a:t>
            </a:r>
          </a:p>
          <a:p>
            <a:pPr>
              <a:spcBef>
                <a:spcPct val="0"/>
              </a:spcBef>
              <a:buFontTx/>
              <a:buNone/>
            </a:pPr>
            <a:r>
              <a:rPr kumimoji="0" lang="en-US" altLang="ja-JP" sz="1800" b="1" dirty="0">
                <a:latin typeface="ＭＳ Ｐゴシック" charset="-128"/>
              </a:rPr>
              <a:t>10</a:t>
            </a:r>
            <a:r>
              <a:rPr kumimoji="0" lang="ja-JP" altLang="en-US" sz="1800" b="1" dirty="0">
                <a:latin typeface="ＭＳ Ｐゴシック" charset="-128"/>
              </a:rPr>
              <a:t>：</a:t>
            </a:r>
            <a:r>
              <a:rPr kumimoji="0" lang="en-US" altLang="ja-JP" sz="1800" b="1" dirty="0">
                <a:latin typeface="ＭＳ Ｐゴシック" charset="-128"/>
              </a:rPr>
              <a:t>00</a:t>
            </a:r>
            <a:r>
              <a:rPr kumimoji="0" lang="ja-JP" altLang="en-US" sz="1800" b="1" dirty="0">
                <a:latin typeface="ＭＳ Ｐゴシック" charset="-128"/>
              </a:rPr>
              <a:t>～</a:t>
            </a:r>
            <a:r>
              <a:rPr kumimoji="0" lang="en-US" altLang="ja-JP" sz="1800" b="1" dirty="0">
                <a:latin typeface="ＭＳ Ｐゴシック" charset="-128"/>
              </a:rPr>
              <a:t>16</a:t>
            </a:r>
            <a:r>
              <a:rPr kumimoji="0" lang="ja-JP" altLang="en-US" sz="1800" b="1" dirty="0">
                <a:latin typeface="ＭＳ Ｐゴシック" charset="-128"/>
              </a:rPr>
              <a:t>：</a:t>
            </a:r>
            <a:r>
              <a:rPr kumimoji="0" lang="en-US" altLang="ja-JP" sz="1800" b="1" dirty="0">
                <a:latin typeface="ＭＳ Ｐゴシック" charset="-128"/>
              </a:rPr>
              <a:t>00</a:t>
            </a:r>
          </a:p>
        </p:txBody>
      </p:sp>
      <p:sp>
        <p:nvSpPr>
          <p:cNvPr id="236593" name="AutoShape 49"/>
          <p:cNvSpPr>
            <a:spLocks noChangeArrowheads="1"/>
          </p:cNvSpPr>
          <p:nvPr/>
        </p:nvSpPr>
        <p:spPr bwMode="auto">
          <a:xfrm>
            <a:off x="250825" y="3447256"/>
            <a:ext cx="1873250" cy="1781969"/>
          </a:xfrm>
          <a:prstGeom prst="wedgeRoundRectCallout">
            <a:avLst>
              <a:gd name="adj1" fmla="val 67545"/>
              <a:gd name="adj2" fmla="val -148593"/>
              <a:gd name="adj3" fmla="val 16667"/>
            </a:avLst>
          </a:prstGeom>
          <a:solidFill>
            <a:srgbClr val="FFFF00"/>
          </a:solidFill>
          <a:ln w="9525">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kumimoji="0" lang="ja-JP" altLang="en-US" sz="1800" b="1" dirty="0"/>
              <a:t>チラシに掲載する各回のテーマを内容が分かるように，簡潔に書く。</a:t>
            </a:r>
            <a:endParaRPr kumimoji="0" lang="ja-JP" altLang="en-US" sz="1800" b="1" dirty="0">
              <a:ea typeface="HGPｺﾞｼｯｸE" pitchFamily="50" charset="-128"/>
            </a:endParaRPr>
          </a:p>
        </p:txBody>
      </p:sp>
      <p:sp>
        <p:nvSpPr>
          <p:cNvPr id="236595" name="AutoShape 51"/>
          <p:cNvSpPr>
            <a:spLocks noChangeArrowheads="1"/>
          </p:cNvSpPr>
          <p:nvPr/>
        </p:nvSpPr>
        <p:spPr bwMode="auto">
          <a:xfrm>
            <a:off x="6307916" y="4079903"/>
            <a:ext cx="1403350" cy="1073094"/>
          </a:xfrm>
          <a:prstGeom prst="wedgeRoundRectCallout">
            <a:avLst>
              <a:gd name="adj1" fmla="val -41292"/>
              <a:gd name="adj2" fmla="val -143727"/>
              <a:gd name="adj3" fmla="val 16667"/>
            </a:avLst>
          </a:prstGeom>
          <a:solidFill>
            <a:srgbClr val="FFFF00"/>
          </a:solidFill>
          <a:ln w="9525">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kumimoji="0" lang="en-US" altLang="ja-JP" sz="1600" b="1" dirty="0"/>
              <a:t>○○</a:t>
            </a:r>
            <a:r>
              <a:rPr kumimoji="0" lang="ja-JP" altLang="en-US" sz="1600" b="1" dirty="0"/>
              <a:t>公民館</a:t>
            </a:r>
          </a:p>
          <a:p>
            <a:pPr>
              <a:spcBef>
                <a:spcPct val="0"/>
              </a:spcBef>
              <a:buFontTx/>
              <a:buNone/>
            </a:pPr>
            <a:r>
              <a:rPr kumimoji="0" lang="ja-JP" altLang="en-US" sz="1600" b="1" dirty="0"/>
              <a:t>○○研修室　　　</a:t>
            </a:r>
          </a:p>
          <a:p>
            <a:pPr>
              <a:spcBef>
                <a:spcPct val="0"/>
              </a:spcBef>
              <a:buFontTx/>
              <a:buNone/>
            </a:pPr>
            <a:r>
              <a:rPr kumimoji="0" lang="ja-JP" altLang="en-US" sz="1600" b="1" dirty="0"/>
              <a:t>○○公園等</a:t>
            </a:r>
          </a:p>
        </p:txBody>
      </p:sp>
      <p:sp>
        <p:nvSpPr>
          <p:cNvPr id="236596" name="AutoShape 52"/>
          <p:cNvSpPr>
            <a:spLocks noChangeArrowheads="1"/>
          </p:cNvSpPr>
          <p:nvPr/>
        </p:nvSpPr>
        <p:spPr bwMode="auto">
          <a:xfrm>
            <a:off x="5999163" y="1916113"/>
            <a:ext cx="1381125" cy="904875"/>
          </a:xfrm>
          <a:prstGeom prst="wedgeRoundRectCallout">
            <a:avLst>
              <a:gd name="adj1" fmla="val -89579"/>
              <a:gd name="adj2" fmla="val -73407"/>
              <a:gd name="adj3" fmla="val 16667"/>
            </a:avLst>
          </a:prstGeom>
          <a:solidFill>
            <a:srgbClr val="FFFF00"/>
          </a:solidFill>
          <a:ln w="9525">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kumimoji="0" lang="ja-JP" altLang="en-US" sz="1600" b="1" dirty="0"/>
              <a:t>講師，</a:t>
            </a:r>
          </a:p>
          <a:p>
            <a:pPr>
              <a:spcBef>
                <a:spcPct val="0"/>
              </a:spcBef>
              <a:buFontTx/>
              <a:buNone/>
            </a:pPr>
            <a:r>
              <a:rPr kumimoji="0" lang="ja-JP" altLang="en-US" sz="1600" b="1" dirty="0"/>
              <a:t>指導者，</a:t>
            </a:r>
          </a:p>
          <a:p>
            <a:pPr>
              <a:spcBef>
                <a:spcPct val="0"/>
              </a:spcBef>
              <a:buFontTx/>
              <a:buNone/>
            </a:pPr>
            <a:r>
              <a:rPr kumimoji="0" lang="ja-JP" altLang="en-US" sz="1600" b="1" dirty="0"/>
              <a:t>ボランティア</a:t>
            </a:r>
          </a:p>
        </p:txBody>
      </p:sp>
      <p:sp>
        <p:nvSpPr>
          <p:cNvPr id="236597" name="AutoShape 53"/>
          <p:cNvSpPr>
            <a:spLocks noChangeArrowheads="1"/>
          </p:cNvSpPr>
          <p:nvPr/>
        </p:nvSpPr>
        <p:spPr bwMode="auto">
          <a:xfrm>
            <a:off x="2305050" y="2024906"/>
            <a:ext cx="3419475" cy="2591544"/>
          </a:xfrm>
          <a:prstGeom prst="wedgeRoundRectCallout">
            <a:avLst>
              <a:gd name="adj1" fmla="val -19477"/>
              <a:gd name="adj2" fmla="val -71028"/>
              <a:gd name="adj3" fmla="val 16667"/>
            </a:avLst>
          </a:prstGeom>
          <a:solidFill>
            <a:srgbClr val="FFFF00"/>
          </a:solidFill>
          <a:ln w="9525">
            <a:solidFill>
              <a:schemeClr val="tx1"/>
            </a:solidFill>
            <a:miter lim="800000"/>
            <a:headEnd/>
            <a:tailEnd/>
          </a:ln>
        </p:spPr>
        <p:txBody>
          <a:bodyPr/>
          <a:lstStyle>
            <a:lvl1pPr marL="457200" indent="-4572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kumimoji="0" lang="en-US" altLang="ja-JP" sz="1400" b="1" dirty="0"/>
              <a:t>◎</a:t>
            </a:r>
            <a:r>
              <a:rPr kumimoji="0" lang="ja-JP" altLang="en-US" sz="1400" b="1" dirty="0"/>
              <a:t>参加者が</a:t>
            </a:r>
            <a:r>
              <a:rPr kumimoji="0" lang="en-US" altLang="ja-JP" sz="1400" b="1" dirty="0">
                <a:latin typeface="ＭＳ Ｐゴシック" charset="-128"/>
              </a:rPr>
              <a:t>…</a:t>
            </a:r>
            <a:r>
              <a:rPr kumimoji="0" lang="ja-JP" altLang="en-US" sz="1400" b="1" dirty="0"/>
              <a:t>によって，○○になる。</a:t>
            </a:r>
          </a:p>
          <a:p>
            <a:pPr>
              <a:spcBef>
                <a:spcPct val="0"/>
              </a:spcBef>
              <a:buFontTx/>
              <a:buNone/>
            </a:pPr>
            <a:endParaRPr kumimoji="0" lang="ja-JP" altLang="en-US" sz="1400" b="1" dirty="0"/>
          </a:p>
          <a:p>
            <a:pPr>
              <a:spcBef>
                <a:spcPct val="0"/>
              </a:spcBef>
              <a:buFontTx/>
              <a:buNone/>
            </a:pPr>
            <a:r>
              <a:rPr kumimoji="0" lang="en-US" altLang="ja-JP" sz="1400" b="1" dirty="0"/>
              <a:t>〔</a:t>
            </a:r>
            <a:r>
              <a:rPr kumimoji="0" lang="ja-JP" altLang="en-US" sz="1400" b="1" dirty="0"/>
              <a:t>講義</a:t>
            </a:r>
            <a:r>
              <a:rPr kumimoji="0" lang="en-US" altLang="ja-JP" sz="1400" b="1" dirty="0"/>
              <a:t>〕</a:t>
            </a:r>
          </a:p>
          <a:p>
            <a:pPr>
              <a:spcBef>
                <a:spcPct val="0"/>
              </a:spcBef>
              <a:buFontTx/>
              <a:buNone/>
            </a:pPr>
            <a:r>
              <a:rPr kumimoji="0" lang="en-US" altLang="ja-JP" sz="1400" b="1" dirty="0"/>
              <a:t>①  </a:t>
            </a:r>
            <a:r>
              <a:rPr kumimoji="0" lang="ja-JP" altLang="en-US" sz="1400" b="1" dirty="0"/>
              <a:t>・・・を知る。（○○分）</a:t>
            </a:r>
          </a:p>
          <a:p>
            <a:pPr>
              <a:spcBef>
                <a:spcPct val="0"/>
              </a:spcBef>
              <a:buFontTx/>
              <a:buNone/>
            </a:pPr>
            <a:r>
              <a:rPr kumimoji="0" lang="ja-JP" altLang="en-US" sz="1400" b="1" dirty="0"/>
              <a:t>②　・・・を聞く。（○○分）</a:t>
            </a:r>
          </a:p>
          <a:p>
            <a:pPr>
              <a:spcBef>
                <a:spcPct val="0"/>
              </a:spcBef>
              <a:buFontTx/>
              <a:buNone/>
            </a:pPr>
            <a:endParaRPr kumimoji="0" lang="ja-JP" altLang="en-US" sz="1400" b="1" dirty="0"/>
          </a:p>
          <a:p>
            <a:pPr>
              <a:spcBef>
                <a:spcPct val="0"/>
              </a:spcBef>
              <a:buFontTx/>
              <a:buNone/>
            </a:pPr>
            <a:r>
              <a:rPr kumimoji="0" lang="en-US" altLang="ja-JP" sz="1400" b="1" dirty="0"/>
              <a:t>〔</a:t>
            </a:r>
            <a:r>
              <a:rPr kumimoji="0" lang="ja-JP" altLang="en-US" sz="1400" b="1" dirty="0"/>
              <a:t>ワークショップ</a:t>
            </a:r>
            <a:r>
              <a:rPr kumimoji="0" lang="en-US" altLang="ja-JP" sz="1400" b="1" dirty="0"/>
              <a:t>〕</a:t>
            </a:r>
          </a:p>
          <a:p>
            <a:pPr>
              <a:spcBef>
                <a:spcPct val="0"/>
              </a:spcBef>
              <a:buFontTx/>
              <a:buNone/>
            </a:pPr>
            <a:r>
              <a:rPr kumimoji="0" lang="en-US" altLang="ja-JP" sz="1400" b="1" dirty="0"/>
              <a:t>③</a:t>
            </a:r>
            <a:r>
              <a:rPr kumimoji="0" lang="ja-JP" altLang="en-US" sz="1400" b="1" dirty="0"/>
              <a:t>　・・・を話し合う。（○○分）</a:t>
            </a:r>
          </a:p>
          <a:p>
            <a:pPr>
              <a:spcBef>
                <a:spcPct val="0"/>
              </a:spcBef>
              <a:buFontTx/>
              <a:buNone/>
            </a:pPr>
            <a:r>
              <a:rPr kumimoji="0" lang="ja-JP" altLang="en-US" sz="1400" b="1" dirty="0"/>
              <a:t>④　・・・を計画する。（○○分）</a:t>
            </a:r>
          </a:p>
          <a:p>
            <a:pPr>
              <a:spcBef>
                <a:spcPct val="0"/>
              </a:spcBef>
              <a:buFontTx/>
              <a:buNone/>
            </a:pPr>
            <a:r>
              <a:rPr kumimoji="0" lang="ja-JP" altLang="en-US" sz="1400" b="1" dirty="0" smtClean="0"/>
              <a:t>⑤</a:t>
            </a:r>
            <a:r>
              <a:rPr kumimoji="0" lang="ja-JP" altLang="en-US" sz="1400" b="1" dirty="0"/>
              <a:t>アンケート記入をする。（○○分）</a:t>
            </a:r>
          </a:p>
          <a:p>
            <a:pPr>
              <a:spcBef>
                <a:spcPct val="0"/>
              </a:spcBef>
              <a:buFontTx/>
              <a:buNone/>
            </a:pPr>
            <a:endParaRPr kumimoji="0" lang="en-US" altLang="ja-JP" sz="1400" dirty="0"/>
          </a:p>
        </p:txBody>
      </p:sp>
      <p:sp>
        <p:nvSpPr>
          <p:cNvPr id="81980" name="Rectangle 54"/>
          <p:cNvSpPr>
            <a:spLocks noChangeArrowheads="1"/>
          </p:cNvSpPr>
          <p:nvPr/>
        </p:nvSpPr>
        <p:spPr bwMode="auto">
          <a:xfrm>
            <a:off x="5724525" y="115888"/>
            <a:ext cx="33115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buFontTx/>
              <a:buNone/>
            </a:pPr>
            <a:r>
              <a:rPr lang="ja-JP" altLang="en-US" sz="1400"/>
              <a:t>個別事業計画についての説明</a:t>
            </a:r>
          </a:p>
          <a:p>
            <a:pPr eaLnBrk="1" hangingPunct="1">
              <a:buFontTx/>
              <a:buNone/>
            </a:pPr>
            <a:endParaRPr lang="en-US" altLang="ja-JP"/>
          </a:p>
        </p:txBody>
      </p:sp>
      <p:sp>
        <p:nvSpPr>
          <p:cNvPr id="13" name="AutoShape 52"/>
          <p:cNvSpPr>
            <a:spLocks noChangeArrowheads="1"/>
          </p:cNvSpPr>
          <p:nvPr/>
        </p:nvSpPr>
        <p:spPr bwMode="auto">
          <a:xfrm>
            <a:off x="7524328" y="2133601"/>
            <a:ext cx="1508635" cy="1439415"/>
          </a:xfrm>
          <a:prstGeom prst="wedgeRoundRectCallout">
            <a:avLst>
              <a:gd name="adj1" fmla="val -51106"/>
              <a:gd name="adj2" fmla="val -78102"/>
              <a:gd name="adj3" fmla="val 16667"/>
            </a:avLst>
          </a:prstGeom>
          <a:solidFill>
            <a:srgbClr val="FFFF00"/>
          </a:solidFill>
          <a:ln w="9525">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kumimoji="0" lang="ja-JP" altLang="en-US" sz="1600" b="1" dirty="0"/>
              <a:t>アンケート，インタビュー，行動観察，成果分析等</a:t>
            </a:r>
          </a:p>
        </p:txBody>
      </p:sp>
      <p:sp>
        <p:nvSpPr>
          <p:cNvPr id="81982" name="Oval 41"/>
          <p:cNvSpPr>
            <a:spLocks noChangeArrowheads="1"/>
          </p:cNvSpPr>
          <p:nvPr/>
        </p:nvSpPr>
        <p:spPr bwMode="auto">
          <a:xfrm>
            <a:off x="7885113" y="476250"/>
            <a:ext cx="1009650" cy="431800"/>
          </a:xfrm>
          <a:prstGeom prst="ellipse">
            <a:avLst/>
          </a:prstGeom>
          <a:solidFill>
            <a:srgbClr val="A5FFE7"/>
          </a:solidFill>
          <a:ln w="9525" algn="ctr">
            <a:solidFill>
              <a:schemeClr val="accent2"/>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kumimoji="0" lang="ja-JP" altLang="en-US" sz="1800">
                <a:solidFill>
                  <a:srgbClr val="0000FF"/>
                </a:solidFill>
              </a:rPr>
              <a:t>シートＢ</a:t>
            </a:r>
          </a:p>
        </p:txBody>
      </p:sp>
      <p:sp>
        <p:nvSpPr>
          <p:cNvPr id="3" name="スライド番号プレースホルダー 2"/>
          <p:cNvSpPr>
            <a:spLocks noGrp="1"/>
          </p:cNvSpPr>
          <p:nvPr>
            <p:ph type="sldNum" sz="quarter" idx="12"/>
          </p:nvPr>
        </p:nvSpPr>
        <p:spPr/>
        <p:txBody>
          <a:bodyPr/>
          <a:lstStyle/>
          <a:p>
            <a:pPr>
              <a:defRPr/>
            </a:pPr>
            <a:fld id="{8C8592B1-F230-47B7-A514-621C23A84649}" type="slidenum">
              <a:rPr lang="en-US" altLang="ja-JP" smtClean="0"/>
              <a:pPr>
                <a:defRPr/>
              </a:pPr>
              <a:t>36</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65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65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65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65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65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6592" grpId="0" animBg="1"/>
      <p:bldP spid="236593" grpId="0" animBg="1"/>
      <p:bldP spid="236595" grpId="0" animBg="1"/>
      <p:bldP spid="236596" grpId="0" animBg="1"/>
      <p:bldP spid="236597"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642938" y="428625"/>
            <a:ext cx="731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a:solidFill>
                  <a:srgbClr val="0000FF"/>
                </a:solidFill>
              </a:rPr>
              <a:t>学習プログラム企画・立案の過程</a:t>
            </a:r>
          </a:p>
        </p:txBody>
      </p:sp>
      <p:sp>
        <p:nvSpPr>
          <p:cNvPr id="54275" name="AutoShape 8"/>
          <p:cNvSpPr>
            <a:spLocks noChangeArrowheads="1"/>
          </p:cNvSpPr>
          <p:nvPr/>
        </p:nvSpPr>
        <p:spPr bwMode="auto">
          <a:xfrm>
            <a:off x="371475" y="1000125"/>
            <a:ext cx="8401050" cy="71438"/>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endParaRPr lang="ja-JP" altLang="ja-JP" sz="2400">
              <a:latin typeface="Times New Roman" pitchFamily="18" charset="0"/>
            </a:endParaRPr>
          </a:p>
        </p:txBody>
      </p:sp>
      <p:sp>
        <p:nvSpPr>
          <p:cNvPr id="54276" name="Text Box 8"/>
          <p:cNvSpPr txBox="1">
            <a:spLocks noChangeArrowheads="1"/>
          </p:cNvSpPr>
          <p:nvPr/>
        </p:nvSpPr>
        <p:spPr bwMode="auto">
          <a:xfrm>
            <a:off x="755650" y="1268413"/>
            <a:ext cx="7924800" cy="1901825"/>
          </a:xfrm>
          <a:prstGeom prst="rect">
            <a:avLst/>
          </a:prstGeom>
          <a:solidFill>
            <a:srgbClr val="CCFFFF">
              <a:alpha val="50195"/>
            </a:srgbClr>
          </a:solidFill>
          <a:ln w="9525">
            <a:solidFill>
              <a:srgbClr val="000000"/>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50000"/>
              </a:spcBef>
              <a:buFontTx/>
              <a:buNone/>
            </a:pPr>
            <a:r>
              <a:rPr kumimoji="0" lang="ja-JP" altLang="en-US" sz="2800" b="1">
                <a:solidFill>
                  <a:srgbClr val="0000FF"/>
                </a:solidFill>
                <a:latin typeface="Times New Roman" pitchFamily="18" charset="0"/>
              </a:rPr>
              <a:t>ＰＬＡＮ</a:t>
            </a:r>
            <a:r>
              <a:rPr kumimoji="0" lang="ja-JP" altLang="en-US" sz="2800">
                <a:latin typeface="Times New Roman" pitchFamily="18" charset="0"/>
              </a:rPr>
              <a:t>　　学習ニーズの把握や対象の分析</a:t>
            </a:r>
          </a:p>
          <a:p>
            <a:pPr>
              <a:spcBef>
                <a:spcPct val="50000"/>
              </a:spcBef>
              <a:buFontTx/>
              <a:buNone/>
            </a:pPr>
            <a:r>
              <a:rPr kumimoji="0" lang="ja-JP" altLang="en-US" sz="2800">
                <a:latin typeface="Times New Roman" pitchFamily="18" charset="0"/>
              </a:rPr>
              <a:t>　　　　　　目的，目標，対象，学習内容・方法，</a:t>
            </a:r>
          </a:p>
          <a:p>
            <a:pPr>
              <a:spcBef>
                <a:spcPct val="50000"/>
              </a:spcBef>
              <a:buFontTx/>
              <a:buNone/>
            </a:pPr>
            <a:r>
              <a:rPr kumimoji="0" lang="ja-JP" altLang="en-US" sz="2800">
                <a:latin typeface="Times New Roman" pitchFamily="18" charset="0"/>
              </a:rPr>
              <a:t>　　　　　　時期，会場，回数等を定める。</a:t>
            </a:r>
            <a:r>
              <a:rPr kumimoji="0" lang="ja-JP" altLang="en-US">
                <a:latin typeface="Times New Roman" pitchFamily="18" charset="0"/>
              </a:rPr>
              <a:t>　</a:t>
            </a:r>
          </a:p>
        </p:txBody>
      </p:sp>
      <p:sp>
        <p:nvSpPr>
          <p:cNvPr id="54277" name="Text Box 9"/>
          <p:cNvSpPr txBox="1">
            <a:spLocks noChangeArrowheads="1"/>
          </p:cNvSpPr>
          <p:nvPr/>
        </p:nvSpPr>
        <p:spPr bwMode="auto">
          <a:xfrm>
            <a:off x="755650" y="3284538"/>
            <a:ext cx="7924800" cy="1169987"/>
          </a:xfrm>
          <a:prstGeom prst="rect">
            <a:avLst/>
          </a:prstGeom>
          <a:solidFill>
            <a:srgbClr val="00FF00">
              <a:alpha val="50195"/>
            </a:srgbClr>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50000"/>
              </a:spcBef>
              <a:buFontTx/>
              <a:buNone/>
            </a:pPr>
            <a:r>
              <a:rPr kumimoji="0" lang="ja-JP" altLang="en-US" sz="2800" b="1">
                <a:solidFill>
                  <a:srgbClr val="0000FF"/>
                </a:solidFill>
                <a:latin typeface="Times New Roman" pitchFamily="18" charset="0"/>
              </a:rPr>
              <a:t>ＤＯ</a:t>
            </a:r>
            <a:r>
              <a:rPr kumimoji="0" lang="ja-JP" altLang="en-US" sz="2800">
                <a:latin typeface="Times New Roman" pitchFamily="18" charset="0"/>
              </a:rPr>
              <a:t>　　　　実施・運営</a:t>
            </a:r>
          </a:p>
          <a:p>
            <a:pPr>
              <a:spcBef>
                <a:spcPct val="50000"/>
              </a:spcBef>
              <a:buFontTx/>
              <a:buNone/>
            </a:pPr>
            <a:r>
              <a:rPr kumimoji="0" lang="ja-JP" altLang="en-US" sz="2800">
                <a:latin typeface="Times New Roman" pitchFamily="18" charset="0"/>
              </a:rPr>
              <a:t>　　　　　 　会場，設備，資料準備，役割分担確認 等</a:t>
            </a:r>
          </a:p>
        </p:txBody>
      </p:sp>
      <p:sp>
        <p:nvSpPr>
          <p:cNvPr id="54278" name="Text Box 10"/>
          <p:cNvSpPr txBox="1">
            <a:spLocks noChangeArrowheads="1"/>
          </p:cNvSpPr>
          <p:nvPr/>
        </p:nvSpPr>
        <p:spPr bwMode="auto">
          <a:xfrm>
            <a:off x="755650" y="4581525"/>
            <a:ext cx="7924800" cy="1169988"/>
          </a:xfrm>
          <a:prstGeom prst="rect">
            <a:avLst/>
          </a:prstGeom>
          <a:solidFill>
            <a:srgbClr val="FF9900">
              <a:alpha val="50195"/>
            </a:srgbClr>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50000"/>
              </a:spcBef>
              <a:buFontTx/>
              <a:buNone/>
            </a:pPr>
            <a:r>
              <a:rPr kumimoji="0" lang="ja-JP" altLang="en-US" sz="2800" b="1">
                <a:solidFill>
                  <a:srgbClr val="0000FF"/>
                </a:solidFill>
                <a:latin typeface="Times New Roman" pitchFamily="18" charset="0"/>
              </a:rPr>
              <a:t>ＣＨＥＣＫ</a:t>
            </a:r>
            <a:r>
              <a:rPr kumimoji="0" lang="ja-JP" altLang="en-US" sz="2800">
                <a:latin typeface="Times New Roman" pitchFamily="18" charset="0"/>
              </a:rPr>
              <a:t>　プログラム評価，</a:t>
            </a:r>
          </a:p>
          <a:p>
            <a:pPr>
              <a:spcBef>
                <a:spcPct val="50000"/>
              </a:spcBef>
              <a:buFontTx/>
              <a:buNone/>
            </a:pPr>
            <a:r>
              <a:rPr kumimoji="0" lang="ja-JP" altLang="en-US" sz="2800">
                <a:latin typeface="Times New Roman" pitchFamily="18" charset="0"/>
              </a:rPr>
              <a:t>　　　　　　  学習成果の評価 等</a:t>
            </a:r>
          </a:p>
        </p:txBody>
      </p:sp>
      <p:sp>
        <p:nvSpPr>
          <p:cNvPr id="54279" name="AutoShape 11"/>
          <p:cNvSpPr>
            <a:spLocks noChangeArrowheads="1"/>
          </p:cNvSpPr>
          <p:nvPr/>
        </p:nvSpPr>
        <p:spPr bwMode="auto">
          <a:xfrm>
            <a:off x="990600" y="1905000"/>
            <a:ext cx="341313" cy="1379538"/>
          </a:xfrm>
          <a:prstGeom prst="downArrow">
            <a:avLst>
              <a:gd name="adj1" fmla="val 50000"/>
              <a:gd name="adj2" fmla="val 101046"/>
            </a:avLst>
          </a:prstGeom>
          <a:solidFill>
            <a:srgbClr val="0000FF"/>
          </a:solidFill>
          <a:ln w="9525">
            <a:solidFill>
              <a:srgbClr val="0000FF"/>
            </a:solidFill>
            <a:miter lim="800000"/>
            <a:headEnd/>
            <a:tailEnd/>
          </a:ln>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endParaRPr kumimoji="0" lang="ja-JP" altLang="ja-JP" sz="1800"/>
          </a:p>
        </p:txBody>
      </p:sp>
      <p:sp>
        <p:nvSpPr>
          <p:cNvPr id="54280" name="AutoShape 12"/>
          <p:cNvSpPr>
            <a:spLocks noChangeArrowheads="1"/>
          </p:cNvSpPr>
          <p:nvPr/>
        </p:nvSpPr>
        <p:spPr bwMode="auto">
          <a:xfrm>
            <a:off x="971550" y="3933825"/>
            <a:ext cx="360363" cy="614363"/>
          </a:xfrm>
          <a:prstGeom prst="downArrow">
            <a:avLst>
              <a:gd name="adj1" fmla="val 49778"/>
              <a:gd name="adj2" fmla="val 66521"/>
            </a:avLst>
          </a:prstGeom>
          <a:solidFill>
            <a:srgbClr val="0000FF"/>
          </a:solidFill>
          <a:ln w="9525">
            <a:solidFill>
              <a:srgbClr val="0000FF"/>
            </a:solidFill>
            <a:miter lim="800000"/>
            <a:headEnd/>
            <a:tailEnd/>
          </a:ln>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endParaRPr kumimoji="0" lang="ja-JP" altLang="ja-JP" sz="1800"/>
          </a:p>
        </p:txBody>
      </p:sp>
      <p:sp>
        <p:nvSpPr>
          <p:cNvPr id="54281" name="AutoShape 12"/>
          <p:cNvSpPr>
            <a:spLocks noChangeArrowheads="1"/>
          </p:cNvSpPr>
          <p:nvPr/>
        </p:nvSpPr>
        <p:spPr bwMode="auto">
          <a:xfrm>
            <a:off x="971550" y="5229225"/>
            <a:ext cx="360363" cy="647700"/>
          </a:xfrm>
          <a:prstGeom prst="downArrow">
            <a:avLst>
              <a:gd name="adj1" fmla="val 40093"/>
              <a:gd name="adj2" fmla="val 78418"/>
            </a:avLst>
          </a:prstGeom>
          <a:solidFill>
            <a:srgbClr val="0000FF"/>
          </a:solidFill>
          <a:ln w="9525">
            <a:solidFill>
              <a:srgbClr val="0000FF"/>
            </a:solidFill>
            <a:miter lim="800000"/>
            <a:headEnd/>
            <a:tailEnd/>
          </a:ln>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endParaRPr kumimoji="0" lang="ja-JP" altLang="ja-JP" sz="1800"/>
          </a:p>
        </p:txBody>
      </p:sp>
      <p:sp>
        <p:nvSpPr>
          <p:cNvPr id="54282" name="Text Box 10"/>
          <p:cNvSpPr txBox="1">
            <a:spLocks noChangeArrowheads="1"/>
          </p:cNvSpPr>
          <p:nvPr/>
        </p:nvSpPr>
        <p:spPr bwMode="auto">
          <a:xfrm>
            <a:off x="755650" y="5876925"/>
            <a:ext cx="7924800" cy="528638"/>
          </a:xfrm>
          <a:prstGeom prst="rect">
            <a:avLst/>
          </a:prstGeom>
          <a:solidFill>
            <a:srgbClr val="FF99CC">
              <a:alpha val="50195"/>
            </a:srgbClr>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50000"/>
              </a:spcBef>
              <a:buFontTx/>
              <a:buNone/>
            </a:pPr>
            <a:r>
              <a:rPr kumimoji="0" lang="ja-JP" altLang="en-US" sz="2800" b="1">
                <a:solidFill>
                  <a:srgbClr val="0000FF"/>
                </a:solidFill>
                <a:latin typeface="Times New Roman" pitchFamily="18" charset="0"/>
              </a:rPr>
              <a:t>ＡＣＴＩＯＮ</a:t>
            </a:r>
            <a:r>
              <a:rPr kumimoji="0" lang="ja-JP" altLang="en-US" sz="2800">
                <a:latin typeface="Times New Roman" pitchFamily="18" charset="0"/>
              </a:rPr>
              <a:t>　プログラムの分析・改善，一般化</a:t>
            </a:r>
          </a:p>
        </p:txBody>
      </p:sp>
      <p:sp>
        <p:nvSpPr>
          <p:cNvPr id="54283" name="Freeform 11"/>
          <p:cNvSpPr>
            <a:spLocks/>
          </p:cNvSpPr>
          <p:nvPr/>
        </p:nvSpPr>
        <p:spPr bwMode="auto">
          <a:xfrm>
            <a:off x="173038" y="1628775"/>
            <a:ext cx="511175" cy="4616450"/>
          </a:xfrm>
          <a:custGeom>
            <a:avLst/>
            <a:gdLst>
              <a:gd name="T0" fmla="*/ 2147483647 w 380"/>
              <a:gd name="T1" fmla="*/ 2147483647 h 2912"/>
              <a:gd name="T2" fmla="*/ 2147483647 w 380"/>
              <a:gd name="T3" fmla="*/ 2147483647 h 2912"/>
              <a:gd name="T4" fmla="*/ 0 w 380"/>
              <a:gd name="T5" fmla="*/ 2147483647 h 2912"/>
              <a:gd name="T6" fmla="*/ 2147483647 w 380"/>
              <a:gd name="T7" fmla="*/ 0 h 2912"/>
              <a:gd name="T8" fmla="*/ 0 60000 65536"/>
              <a:gd name="T9" fmla="*/ 0 60000 65536"/>
              <a:gd name="T10" fmla="*/ 0 60000 65536"/>
              <a:gd name="T11" fmla="*/ 0 60000 65536"/>
              <a:gd name="T12" fmla="*/ 0 w 380"/>
              <a:gd name="T13" fmla="*/ 0 h 2912"/>
              <a:gd name="T14" fmla="*/ 380 w 380"/>
              <a:gd name="T15" fmla="*/ 2912 h 2912"/>
            </a:gdLst>
            <a:ahLst/>
            <a:cxnLst>
              <a:cxn ang="T8">
                <a:pos x="T0" y="T1"/>
              </a:cxn>
              <a:cxn ang="T9">
                <a:pos x="T2" y="T3"/>
              </a:cxn>
              <a:cxn ang="T10">
                <a:pos x="T4" y="T5"/>
              </a:cxn>
              <a:cxn ang="T11">
                <a:pos x="T6" y="T7"/>
              </a:cxn>
            </a:cxnLst>
            <a:rect l="T12" t="T13" r="T14" b="T15"/>
            <a:pathLst>
              <a:path w="380" h="2912">
                <a:moveTo>
                  <a:pt x="323" y="2908"/>
                </a:moveTo>
                <a:lnTo>
                  <a:pt x="11" y="2912"/>
                </a:lnTo>
                <a:lnTo>
                  <a:pt x="0" y="10"/>
                </a:lnTo>
                <a:lnTo>
                  <a:pt x="380" y="0"/>
                </a:lnTo>
              </a:path>
            </a:pathLst>
          </a:custGeom>
          <a:noFill/>
          <a:ln w="1016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nchor="b"/>
          <a:lstStyle/>
          <a:p>
            <a:endParaRPr lang="ja-JP" altLang="en-US"/>
          </a:p>
        </p:txBody>
      </p:sp>
      <p:sp>
        <p:nvSpPr>
          <p:cNvPr id="220172" name="Line 12"/>
          <p:cNvSpPr>
            <a:spLocks noChangeShapeType="1"/>
          </p:cNvSpPr>
          <p:nvPr/>
        </p:nvSpPr>
        <p:spPr bwMode="auto">
          <a:xfrm>
            <a:off x="755650" y="1773238"/>
            <a:ext cx="1223963"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nchor="b"/>
          <a:lstStyle/>
          <a:p>
            <a:endParaRPr lang="ja-JP" altLang="en-US"/>
          </a:p>
        </p:txBody>
      </p:sp>
      <p:sp>
        <p:nvSpPr>
          <p:cNvPr id="220173" name="Line 13"/>
          <p:cNvSpPr>
            <a:spLocks noChangeShapeType="1"/>
          </p:cNvSpPr>
          <p:nvPr/>
        </p:nvSpPr>
        <p:spPr bwMode="auto">
          <a:xfrm>
            <a:off x="755650" y="3789363"/>
            <a:ext cx="720725"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nchor="b"/>
          <a:lstStyle/>
          <a:p>
            <a:endParaRPr lang="ja-JP" altLang="en-US"/>
          </a:p>
        </p:txBody>
      </p:sp>
      <p:sp>
        <p:nvSpPr>
          <p:cNvPr id="220174" name="Line 14"/>
          <p:cNvSpPr>
            <a:spLocks noChangeShapeType="1"/>
          </p:cNvSpPr>
          <p:nvPr/>
        </p:nvSpPr>
        <p:spPr bwMode="auto">
          <a:xfrm>
            <a:off x="755650" y="5084763"/>
            <a:ext cx="1439863"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nchor="b"/>
          <a:lstStyle/>
          <a:p>
            <a:endParaRPr lang="ja-JP" altLang="en-US"/>
          </a:p>
        </p:txBody>
      </p:sp>
      <p:sp>
        <p:nvSpPr>
          <p:cNvPr id="220175" name="Line 15"/>
          <p:cNvSpPr>
            <a:spLocks noChangeShapeType="1"/>
          </p:cNvSpPr>
          <p:nvPr/>
        </p:nvSpPr>
        <p:spPr bwMode="auto">
          <a:xfrm>
            <a:off x="755650" y="6381750"/>
            <a:ext cx="1512888"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nchor="b"/>
          <a:lstStyle/>
          <a:p>
            <a:endParaRPr lang="ja-JP" altLang="en-US"/>
          </a:p>
        </p:txBody>
      </p:sp>
      <p:pic>
        <p:nvPicPr>
          <p:cNvPr id="54288" name="Picture 17" descr="C:\Users\まなみ\AppData\Local\Microsoft\Windows\Temporary Internet Files\Content.IE5\ZXECG6R7\MC9003963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850" y="1917700"/>
            <a:ext cx="8842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9" name="Picture 19" descr="C:\Users\まなみ\AppData\Local\Microsoft\Windows\Temporary Internet Files\Content.IE5\ZXECG6R7\MC9003963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588" y="5167313"/>
            <a:ext cx="88265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9EF28250-F814-460F-B0C5-79FD5AAF0429}" type="slidenum">
              <a:rPr lang="en-US" altLang="ja-JP" smtClean="0"/>
              <a:pPr>
                <a:defRPr/>
              </a:pPr>
              <a:t>37</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0172"/>
                                        </p:tgtEl>
                                        <p:attrNameLst>
                                          <p:attrName>style.visibility</p:attrName>
                                        </p:attrNameLst>
                                      </p:cBhvr>
                                      <p:to>
                                        <p:strVal val="visible"/>
                                      </p:to>
                                    </p:set>
                                    <p:animEffect transition="in" filter="wipe(up)">
                                      <p:cBhvr>
                                        <p:cTn id="7" dur="500"/>
                                        <p:tgtEl>
                                          <p:spTgt spid="220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20173"/>
                                        </p:tgtEl>
                                        <p:attrNameLst>
                                          <p:attrName>style.visibility</p:attrName>
                                        </p:attrNameLst>
                                      </p:cBhvr>
                                      <p:to>
                                        <p:strVal val="visible"/>
                                      </p:to>
                                    </p:set>
                                    <p:animEffect transition="in" filter="wipe(up)">
                                      <p:cBhvr>
                                        <p:cTn id="12" dur="500"/>
                                        <p:tgtEl>
                                          <p:spTgt spid="2201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20174"/>
                                        </p:tgtEl>
                                        <p:attrNameLst>
                                          <p:attrName>style.visibility</p:attrName>
                                        </p:attrNameLst>
                                      </p:cBhvr>
                                      <p:to>
                                        <p:strVal val="visible"/>
                                      </p:to>
                                    </p:set>
                                    <p:animEffect transition="in" filter="wipe(up)">
                                      <p:cBhvr>
                                        <p:cTn id="17" dur="500"/>
                                        <p:tgtEl>
                                          <p:spTgt spid="2201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20175"/>
                                        </p:tgtEl>
                                        <p:attrNameLst>
                                          <p:attrName>style.visibility</p:attrName>
                                        </p:attrNameLst>
                                      </p:cBhvr>
                                      <p:to>
                                        <p:strVal val="visible"/>
                                      </p:to>
                                    </p:set>
                                    <p:animEffect transition="in" filter="wipe(up)">
                                      <p:cBhvr>
                                        <p:cTn id="22" dur="500"/>
                                        <p:tgtEl>
                                          <p:spTgt spid="220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72" grpId="0" animBg="1"/>
      <p:bldP spid="220173" grpId="0" animBg="1"/>
      <p:bldP spid="220174" grpId="0" animBg="1"/>
      <p:bldP spid="22017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タイトル 4"/>
          <p:cNvSpPr>
            <a:spLocks noGrp="1"/>
          </p:cNvSpPr>
          <p:nvPr>
            <p:ph type="title"/>
          </p:nvPr>
        </p:nvSpPr>
        <p:spPr/>
        <p:txBody>
          <a:bodyPr/>
          <a:lstStyle/>
          <a:p>
            <a:r>
              <a:rPr lang="ja-JP" altLang="en-US" sz="4000" smtClean="0">
                <a:solidFill>
                  <a:schemeClr val="accent2"/>
                </a:solidFill>
              </a:rPr>
              <a:t>プログラムの内容についての注意</a:t>
            </a:r>
          </a:p>
        </p:txBody>
      </p:sp>
      <p:sp>
        <p:nvSpPr>
          <p:cNvPr id="6" name="コンテンツ プレースホルダー 5"/>
          <p:cNvSpPr>
            <a:spLocks noGrp="1"/>
          </p:cNvSpPr>
          <p:nvPr>
            <p:ph idx="1"/>
          </p:nvPr>
        </p:nvSpPr>
        <p:spPr/>
        <p:txBody>
          <a:bodyPr/>
          <a:lstStyle/>
          <a:p>
            <a:pPr>
              <a:defRPr/>
            </a:pPr>
            <a:r>
              <a:rPr lang="ja-JP" altLang="en-US" dirty="0" smtClean="0"/>
              <a:t>必ず３回以上の連続講座を計画する。</a:t>
            </a:r>
            <a:endParaRPr lang="en-US" altLang="ja-JP" dirty="0" smtClean="0"/>
          </a:p>
          <a:p>
            <a:pPr>
              <a:defRPr/>
            </a:pPr>
            <a:r>
              <a:rPr lang="ja-JP" altLang="en-US" dirty="0" smtClean="0"/>
              <a:t>学習</a:t>
            </a:r>
            <a:r>
              <a:rPr lang="ja-JP" altLang="en-US" dirty="0"/>
              <a:t>・</a:t>
            </a:r>
            <a:r>
              <a:rPr lang="ja-JP" altLang="en-US" dirty="0" smtClean="0"/>
              <a:t>活動</a:t>
            </a:r>
            <a:r>
              <a:rPr lang="ja-JP" altLang="en-US" dirty="0"/>
              <a:t>の</a:t>
            </a:r>
            <a:r>
              <a:rPr lang="ja-JP" altLang="en-US" dirty="0" smtClean="0"/>
              <a:t>成果が，次の回の学習活動に</a:t>
            </a:r>
            <a:endParaRPr lang="en-US" altLang="ja-JP" dirty="0" smtClean="0"/>
          </a:p>
          <a:p>
            <a:pPr marL="0" indent="0">
              <a:buFontTx/>
              <a:buNone/>
              <a:defRPr/>
            </a:pPr>
            <a:r>
              <a:rPr lang="ja-JP" altLang="en-US" dirty="0" smtClean="0"/>
              <a:t>　活用できるように，各回の流れを</a:t>
            </a:r>
            <a:r>
              <a:rPr lang="ja-JP" altLang="en-US" smtClean="0"/>
              <a:t>工夫する。</a:t>
            </a:r>
            <a:endParaRPr lang="en-US" altLang="ja-JP" dirty="0" smtClean="0"/>
          </a:p>
          <a:p>
            <a:pPr marL="0" indent="0">
              <a:buFontTx/>
              <a:buNone/>
              <a:defRPr/>
            </a:pPr>
            <a:r>
              <a:rPr lang="ja-JP" altLang="en-US" dirty="0"/>
              <a:t>　</a:t>
            </a:r>
            <a:r>
              <a:rPr lang="ja-JP" altLang="en-US" dirty="0" smtClean="0"/>
              <a:t>　　：活動の系統性・連続性を重視</a:t>
            </a:r>
            <a:endParaRPr lang="en-US" altLang="ja-JP" dirty="0" smtClean="0"/>
          </a:p>
          <a:p>
            <a:pPr marL="0" indent="0">
              <a:buFontTx/>
              <a:buNone/>
              <a:defRPr/>
            </a:pPr>
            <a:r>
              <a:rPr lang="ja-JP" altLang="en-US" dirty="0"/>
              <a:t>　</a:t>
            </a:r>
            <a:r>
              <a:rPr lang="ja-JP" altLang="en-US" dirty="0" smtClean="0"/>
              <a:t>　　：オムニバス形式はよくない</a:t>
            </a:r>
            <a:endParaRPr lang="en-US" altLang="ja-JP" dirty="0" smtClean="0"/>
          </a:p>
          <a:p>
            <a:pPr marL="0" indent="0">
              <a:buFontTx/>
              <a:buNone/>
              <a:defRPr/>
            </a:pPr>
            <a:r>
              <a:rPr lang="ja-JP" altLang="en-US" dirty="0"/>
              <a:t>　</a:t>
            </a:r>
            <a:r>
              <a:rPr lang="ja-JP" altLang="en-US" dirty="0" smtClean="0"/>
              <a:t>　　：計画→練習・準備→発表など</a:t>
            </a:r>
            <a:endParaRPr lang="en-US" altLang="ja-JP" dirty="0" smtClean="0"/>
          </a:p>
          <a:p>
            <a:pPr>
              <a:defRPr/>
            </a:pPr>
            <a:endParaRPr lang="ja-JP" altLang="en-US" dirty="0"/>
          </a:p>
        </p:txBody>
      </p:sp>
      <p:sp>
        <p:nvSpPr>
          <p:cNvPr id="2" name="スライド番号プレースホルダー 1"/>
          <p:cNvSpPr>
            <a:spLocks noGrp="1"/>
          </p:cNvSpPr>
          <p:nvPr>
            <p:ph type="sldNum" sz="quarter" idx="12"/>
          </p:nvPr>
        </p:nvSpPr>
        <p:spPr/>
        <p:txBody>
          <a:bodyPr/>
          <a:lstStyle/>
          <a:p>
            <a:pPr>
              <a:defRPr/>
            </a:pPr>
            <a:fld id="{791D7DE3-D069-4D54-876C-08A309A67DB4}" type="slidenum">
              <a:rPr lang="en-US" altLang="ja-JP" smtClean="0"/>
              <a:pPr>
                <a:defRPr/>
              </a:pPr>
              <a:t>38</a:t>
            </a:fld>
            <a:endParaRPr lang="en-US" altLang="ja-JP"/>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43042" name="Rectangle 2"/>
          <p:cNvSpPr>
            <a:spLocks noChangeArrowheads="1"/>
          </p:cNvSpPr>
          <p:nvPr/>
        </p:nvSpPr>
        <p:spPr bwMode="auto">
          <a:xfrm>
            <a:off x="1258888" y="3213100"/>
            <a:ext cx="6588125"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defRPr/>
            </a:pPr>
            <a:endParaRPr lang="en-US" altLang="ja-JP" sz="6600" dirty="0">
              <a:solidFill>
                <a:srgbClr val="FFFFFF"/>
              </a:solidFill>
              <a:effectLst>
                <a:outerShdw blurRad="38100" dist="38100" dir="2700000" algn="tl">
                  <a:srgbClr val="000000"/>
                </a:outerShdw>
              </a:effectLst>
              <a:latin typeface="Times New Roman" pitchFamily="18" charset="0"/>
              <a:ea typeface="HGS創英角ｺﾞｼｯｸUB" pitchFamily="50" charset="-128"/>
            </a:endParaRPr>
          </a:p>
          <a:p>
            <a:pPr algn="ctr">
              <a:lnSpc>
                <a:spcPct val="80000"/>
              </a:lnSpc>
              <a:defRPr/>
            </a:pPr>
            <a:endParaRPr lang="ja-JP" altLang="en-US" sz="4800" dirty="0">
              <a:solidFill>
                <a:srgbClr val="FFFFFF"/>
              </a:solidFill>
              <a:effectLst>
                <a:outerShdw blurRad="38100" dist="38100" dir="2700000" algn="tl">
                  <a:srgbClr val="000000"/>
                </a:outerShdw>
              </a:effectLst>
              <a:latin typeface="Times New Roman" pitchFamily="18" charset="0"/>
              <a:ea typeface="HGS創英角ｺﾞｼｯｸUB" pitchFamily="50" charset="-128"/>
            </a:endParaRPr>
          </a:p>
          <a:p>
            <a:pPr algn="ctr">
              <a:lnSpc>
                <a:spcPct val="80000"/>
              </a:lnSpc>
              <a:defRPr/>
            </a:pPr>
            <a:endParaRPr lang="ja-JP" altLang="en-US" sz="6600" dirty="0">
              <a:solidFill>
                <a:srgbClr val="FFFFFF"/>
              </a:solidFill>
              <a:effectLst>
                <a:outerShdw blurRad="38100" dist="38100" dir="2700000" algn="tl">
                  <a:srgbClr val="000000"/>
                </a:outerShdw>
              </a:effectLst>
              <a:latin typeface="Times New Roman" pitchFamily="18" charset="0"/>
              <a:ea typeface="HGS創英角ｺﾞｼｯｸUB" pitchFamily="50" charset="-128"/>
            </a:endParaRPr>
          </a:p>
        </p:txBody>
      </p:sp>
      <p:sp>
        <p:nvSpPr>
          <p:cNvPr id="343043" name="Rectangle 3"/>
          <p:cNvSpPr>
            <a:spLocks noChangeArrowheads="1"/>
          </p:cNvSpPr>
          <p:nvPr/>
        </p:nvSpPr>
        <p:spPr bwMode="auto">
          <a:xfrm>
            <a:off x="593725" y="2794000"/>
            <a:ext cx="7921625"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ja-JP" altLang="en-US" sz="4800" b="1" dirty="0">
                <a:solidFill>
                  <a:srgbClr val="FFFFFF"/>
                </a:solidFill>
                <a:effectLst>
                  <a:outerShdw blurRad="38100" dist="38100" dir="2700000" algn="tl">
                    <a:srgbClr val="000000"/>
                  </a:outerShdw>
                </a:effectLst>
                <a:latin typeface="Calibri" pitchFamily="34" charset="0"/>
              </a:rPr>
              <a:t> シートＢの発表と相互評価</a:t>
            </a:r>
          </a:p>
          <a:p>
            <a:pPr>
              <a:spcBef>
                <a:spcPct val="50000"/>
              </a:spcBef>
              <a:defRPr/>
            </a:pPr>
            <a:endParaRPr lang="ja-JP" altLang="en-US" sz="4800" b="1" dirty="0">
              <a:solidFill>
                <a:srgbClr val="FFFFFF"/>
              </a:solidFill>
              <a:effectLst>
                <a:outerShdw blurRad="38100" dist="38100" dir="2700000" algn="tl">
                  <a:srgbClr val="000000"/>
                </a:outerShdw>
              </a:effectLst>
              <a:latin typeface="Calibri" pitchFamily="34" charset="0"/>
            </a:endParaRPr>
          </a:p>
        </p:txBody>
      </p:sp>
      <p:sp>
        <p:nvSpPr>
          <p:cNvPr id="2" name="スライド番号プレースホルダー 1"/>
          <p:cNvSpPr>
            <a:spLocks noGrp="1"/>
          </p:cNvSpPr>
          <p:nvPr>
            <p:ph type="sldNum" sz="quarter" idx="12"/>
          </p:nvPr>
        </p:nvSpPr>
        <p:spPr/>
        <p:txBody>
          <a:bodyPr/>
          <a:lstStyle/>
          <a:p>
            <a:pPr>
              <a:defRPr/>
            </a:pPr>
            <a:fld id="{9EF28250-F814-460F-B0C5-79FD5AAF0429}" type="slidenum">
              <a:rPr lang="en-US" altLang="ja-JP" smtClean="0"/>
              <a:pPr>
                <a:defRPr/>
              </a:pPr>
              <a:t>39</a:t>
            </a:fld>
            <a:endParaRPr lang="en-US" altLang="ja-JP"/>
          </a:p>
        </p:txBody>
      </p:sp>
    </p:spTree>
    <p:extLst>
      <p:ext uri="{BB962C8B-B14F-4D97-AF65-F5344CB8AC3E}">
        <p14:creationId xmlns:p14="http://schemas.microsoft.com/office/powerpoint/2010/main" val="2574785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4300" y="541338"/>
            <a:ext cx="8856663" cy="6192837"/>
          </a:xfrm>
          <a:prstGeom prst="rect">
            <a:avLst/>
          </a:prstGeom>
          <a:solidFill>
            <a:schemeClr val="accent5">
              <a:lumMod val="20000"/>
              <a:lumOff val="80000"/>
            </a:schemeClr>
          </a:solidFill>
          <a:ln w="7620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ja-JP" altLang="en-US" dirty="0">
              <a:solidFill>
                <a:prstClr val="black"/>
              </a:solidFill>
            </a:endParaRPr>
          </a:p>
        </p:txBody>
      </p:sp>
      <p:sp>
        <p:nvSpPr>
          <p:cNvPr id="9" name="角丸四角形 8"/>
          <p:cNvSpPr/>
          <p:nvPr/>
        </p:nvSpPr>
        <p:spPr>
          <a:xfrm>
            <a:off x="539750" y="1196975"/>
            <a:ext cx="5184775" cy="5376863"/>
          </a:xfrm>
          <a:prstGeom prst="roundRect">
            <a:avLst/>
          </a:prstGeom>
        </p:spPr>
        <p:style>
          <a:lnRef idx="1">
            <a:schemeClr val="accent3"/>
          </a:lnRef>
          <a:fillRef idx="2">
            <a:schemeClr val="accent3"/>
          </a:fillRef>
          <a:effectRef idx="1">
            <a:schemeClr val="accent3"/>
          </a:effectRef>
          <a:fontRef idx="minor">
            <a:schemeClr val="dk1"/>
          </a:fontRef>
        </p:style>
        <p:txBody>
          <a:bodyPr/>
          <a:lstStyle/>
          <a:p>
            <a:pPr fontAlgn="auto">
              <a:spcBef>
                <a:spcPts val="0"/>
              </a:spcBef>
              <a:spcAft>
                <a:spcPts val="0"/>
              </a:spcAft>
              <a:defRPr/>
            </a:pPr>
            <a:r>
              <a:rPr lang="ja-JP" altLang="en-US" sz="3200" dirty="0">
                <a:solidFill>
                  <a:prstClr val="black"/>
                </a:solidFill>
              </a:rPr>
              <a:t>教育行政</a:t>
            </a:r>
          </a:p>
        </p:txBody>
      </p:sp>
      <p:graphicFrame>
        <p:nvGraphicFramePr>
          <p:cNvPr id="4" name="図表 3"/>
          <p:cNvGraphicFramePr/>
          <p:nvPr>
            <p:extLst>
              <p:ext uri="{D42A27DB-BD31-4B8C-83A1-F6EECF244321}">
                <p14:modId xmlns:p14="http://schemas.microsoft.com/office/powerpoint/2010/main" val="1108520826"/>
              </p:ext>
            </p:extLst>
          </p:nvPr>
        </p:nvGraphicFramePr>
        <p:xfrm>
          <a:off x="323528" y="1772816"/>
          <a:ext cx="5544616" cy="47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円/楕円 5"/>
          <p:cNvSpPr/>
          <p:nvPr/>
        </p:nvSpPr>
        <p:spPr>
          <a:xfrm>
            <a:off x="6275388" y="1196975"/>
            <a:ext cx="2559050" cy="1152525"/>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ja-JP" altLang="en-US" sz="2400" dirty="0">
                <a:solidFill>
                  <a:prstClr val="black"/>
                </a:solidFill>
              </a:rPr>
              <a:t>高齢者</a:t>
            </a:r>
            <a:endParaRPr lang="en-US" altLang="ja-JP" sz="2400" dirty="0">
              <a:solidFill>
                <a:prstClr val="black"/>
              </a:solidFill>
            </a:endParaRPr>
          </a:p>
          <a:p>
            <a:pPr algn="ctr" fontAlgn="auto">
              <a:spcBef>
                <a:spcPts val="0"/>
              </a:spcBef>
              <a:spcAft>
                <a:spcPts val="0"/>
              </a:spcAft>
              <a:defRPr/>
            </a:pPr>
            <a:r>
              <a:rPr lang="ja-JP" altLang="en-US" sz="2400" dirty="0">
                <a:solidFill>
                  <a:prstClr val="black"/>
                </a:solidFill>
              </a:rPr>
              <a:t>支援</a:t>
            </a:r>
            <a:r>
              <a:rPr lang="ja-JP" altLang="en-US" sz="2000" dirty="0">
                <a:solidFill>
                  <a:prstClr val="black"/>
                </a:solidFill>
              </a:rPr>
              <a:t>（福祉等）</a:t>
            </a:r>
          </a:p>
        </p:txBody>
      </p:sp>
      <p:sp>
        <p:nvSpPr>
          <p:cNvPr id="19" name="円/楕円 18"/>
          <p:cNvSpPr/>
          <p:nvPr/>
        </p:nvSpPr>
        <p:spPr>
          <a:xfrm>
            <a:off x="6243638" y="2457450"/>
            <a:ext cx="2559050" cy="1150938"/>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ja-JP" altLang="en-US" sz="2400" dirty="0">
                <a:solidFill>
                  <a:prstClr val="black"/>
                </a:solidFill>
              </a:rPr>
              <a:t>男女共同参画支援</a:t>
            </a:r>
            <a:r>
              <a:rPr lang="ja-JP" altLang="en-US" sz="2000" dirty="0">
                <a:solidFill>
                  <a:prstClr val="black"/>
                </a:solidFill>
              </a:rPr>
              <a:t>（人権擁護等）</a:t>
            </a:r>
          </a:p>
        </p:txBody>
      </p:sp>
      <p:sp>
        <p:nvSpPr>
          <p:cNvPr id="20" name="円/楕円 19"/>
          <p:cNvSpPr/>
          <p:nvPr/>
        </p:nvSpPr>
        <p:spPr>
          <a:xfrm>
            <a:off x="5911850" y="3789363"/>
            <a:ext cx="3059113" cy="1152525"/>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ja-JP" altLang="en-US" sz="2400" dirty="0">
                <a:solidFill>
                  <a:prstClr val="black"/>
                </a:solidFill>
              </a:rPr>
              <a:t>まちづくり支援</a:t>
            </a:r>
            <a:r>
              <a:rPr lang="ja-JP" altLang="en-US" sz="2000" dirty="0">
                <a:solidFill>
                  <a:prstClr val="black"/>
                </a:solidFill>
              </a:rPr>
              <a:t>（産業地域振興等）</a:t>
            </a:r>
          </a:p>
        </p:txBody>
      </p:sp>
      <p:sp>
        <p:nvSpPr>
          <p:cNvPr id="21" name="円/楕円 20"/>
          <p:cNvSpPr/>
          <p:nvPr/>
        </p:nvSpPr>
        <p:spPr>
          <a:xfrm>
            <a:off x="6215063" y="5084763"/>
            <a:ext cx="2559050" cy="1152525"/>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ja-JP" altLang="en-US" sz="2400" dirty="0">
                <a:solidFill>
                  <a:prstClr val="black"/>
                </a:solidFill>
              </a:rPr>
              <a:t>青少年</a:t>
            </a:r>
            <a:endParaRPr lang="en-US" altLang="ja-JP" sz="2400" dirty="0">
              <a:solidFill>
                <a:prstClr val="black"/>
              </a:solidFill>
            </a:endParaRPr>
          </a:p>
          <a:p>
            <a:pPr algn="ctr" fontAlgn="auto">
              <a:spcBef>
                <a:spcPts val="0"/>
              </a:spcBef>
              <a:spcAft>
                <a:spcPts val="0"/>
              </a:spcAft>
              <a:defRPr/>
            </a:pPr>
            <a:r>
              <a:rPr lang="ja-JP" altLang="en-US" sz="2400" dirty="0">
                <a:solidFill>
                  <a:prstClr val="black"/>
                </a:solidFill>
              </a:rPr>
              <a:t>支援</a:t>
            </a:r>
            <a:r>
              <a:rPr lang="ja-JP" altLang="en-US" sz="2000" dirty="0">
                <a:solidFill>
                  <a:prstClr val="black"/>
                </a:solidFill>
              </a:rPr>
              <a:t>（労働・公安等）</a:t>
            </a:r>
          </a:p>
        </p:txBody>
      </p:sp>
      <p:cxnSp>
        <p:nvCxnSpPr>
          <p:cNvPr id="8" name="直線コネクタ 7"/>
          <p:cNvCxnSpPr/>
          <p:nvPr/>
        </p:nvCxnSpPr>
        <p:spPr>
          <a:xfrm flipV="1">
            <a:off x="5580063" y="1989138"/>
            <a:ext cx="792162" cy="21590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endCxn id="19" idx="2"/>
          </p:cNvCxnSpPr>
          <p:nvPr/>
        </p:nvCxnSpPr>
        <p:spPr>
          <a:xfrm>
            <a:off x="5580063" y="3033713"/>
            <a:ext cx="663575"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endCxn id="20" idx="2"/>
          </p:cNvCxnSpPr>
          <p:nvPr/>
        </p:nvCxnSpPr>
        <p:spPr>
          <a:xfrm>
            <a:off x="5580063" y="3957638"/>
            <a:ext cx="331787" cy="407987"/>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5611813" y="4724400"/>
            <a:ext cx="663575" cy="792163"/>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1420813" y="228600"/>
            <a:ext cx="5942012" cy="463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3600" dirty="0">
                <a:solidFill>
                  <a:prstClr val="white"/>
                </a:solidFill>
              </a:rPr>
              <a:t>生涯学習振興のための</a:t>
            </a:r>
            <a:r>
              <a:rPr lang="ja-JP" altLang="en-US" sz="3600" dirty="0">
                <a:solidFill>
                  <a:srgbClr val="FF0000"/>
                </a:solidFill>
              </a:rPr>
              <a:t>行政</a:t>
            </a:r>
          </a:p>
        </p:txBody>
      </p:sp>
      <p:sp>
        <p:nvSpPr>
          <p:cNvPr id="3" name="スライド番号プレースホルダー 2"/>
          <p:cNvSpPr>
            <a:spLocks noGrp="1"/>
          </p:cNvSpPr>
          <p:nvPr>
            <p:ph type="sldNum" sz="quarter" idx="12"/>
          </p:nvPr>
        </p:nvSpPr>
        <p:spPr/>
        <p:txBody>
          <a:bodyPr/>
          <a:lstStyle/>
          <a:p>
            <a:pPr>
              <a:defRPr/>
            </a:pPr>
            <a:fld id="{DEA92A85-B39A-48B7-9E9F-8BA9A1D4D559}" type="slidenum">
              <a:rPr lang="ja-JP" altLang="en-US" smtClean="0"/>
              <a:pPr>
                <a:defRPr/>
              </a:pPr>
              <a:t>4</a:t>
            </a:fld>
            <a:endParaRPr lang="ja-JP"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258888" y="3068638"/>
            <a:ext cx="6553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a:spcBef>
                <a:spcPct val="50000"/>
              </a:spcBef>
              <a:buFontTx/>
              <a:buNone/>
            </a:pPr>
            <a:endParaRPr kumimoji="0" lang="ja-JP" altLang="ja-JP" sz="1800">
              <a:solidFill>
                <a:srgbClr val="000000"/>
              </a:solidFill>
              <a:latin typeface="Arial" charset="0"/>
            </a:endParaRPr>
          </a:p>
        </p:txBody>
      </p:sp>
      <p:sp>
        <p:nvSpPr>
          <p:cNvPr id="3075" name="Freeform 41"/>
          <p:cNvSpPr>
            <a:spLocks/>
          </p:cNvSpPr>
          <p:nvPr/>
        </p:nvSpPr>
        <p:spPr bwMode="auto">
          <a:xfrm>
            <a:off x="611188" y="5865813"/>
            <a:ext cx="7705725" cy="311150"/>
          </a:xfrm>
          <a:custGeom>
            <a:avLst/>
            <a:gdLst>
              <a:gd name="T0" fmla="*/ 0 w 4854"/>
              <a:gd name="T1" fmla="*/ 2147483647 h 196"/>
              <a:gd name="T2" fmla="*/ 2147483647 w 4854"/>
              <a:gd name="T3" fmla="*/ 2147483647 h 196"/>
              <a:gd name="T4" fmla="*/ 2147483647 w 4854"/>
              <a:gd name="T5" fmla="*/ 2147483647 h 196"/>
              <a:gd name="T6" fmla="*/ 2147483647 w 4854"/>
              <a:gd name="T7" fmla="*/ 2147483647 h 196"/>
              <a:gd name="T8" fmla="*/ 2147483647 w 4854"/>
              <a:gd name="T9" fmla="*/ 2147483647 h 196"/>
              <a:gd name="T10" fmla="*/ 2147483647 w 4854"/>
              <a:gd name="T11" fmla="*/ 2147483647 h 196"/>
              <a:gd name="T12" fmla="*/ 2147483647 w 4854"/>
              <a:gd name="T13" fmla="*/ 2147483647 h 196"/>
              <a:gd name="T14" fmla="*/ 2147483647 w 4854"/>
              <a:gd name="T15" fmla="*/ 2147483647 h 196"/>
              <a:gd name="T16" fmla="*/ 2147483647 w 4854"/>
              <a:gd name="T17" fmla="*/ 2147483647 h 196"/>
              <a:gd name="T18" fmla="*/ 2147483647 w 4854"/>
              <a:gd name="T19" fmla="*/ 2147483647 h 196"/>
              <a:gd name="T20" fmla="*/ 2147483647 w 4854"/>
              <a:gd name="T21" fmla="*/ 2147483647 h 196"/>
              <a:gd name="T22" fmla="*/ 2147483647 w 4854"/>
              <a:gd name="T23" fmla="*/ 2147483647 h 196"/>
              <a:gd name="T24" fmla="*/ 2147483647 w 4854"/>
              <a:gd name="T25" fmla="*/ 2147483647 h 196"/>
              <a:gd name="T26" fmla="*/ 2147483647 w 4854"/>
              <a:gd name="T27" fmla="*/ 2147483647 h 196"/>
              <a:gd name="T28" fmla="*/ 2147483647 w 4854"/>
              <a:gd name="T29" fmla="*/ 2147483647 h 196"/>
              <a:gd name="T30" fmla="*/ 2147483647 w 4854"/>
              <a:gd name="T31" fmla="*/ 2147483647 h 196"/>
              <a:gd name="T32" fmla="*/ 2147483647 w 4854"/>
              <a:gd name="T33" fmla="*/ 2147483647 h 196"/>
              <a:gd name="T34" fmla="*/ 2147483647 w 4854"/>
              <a:gd name="T35" fmla="*/ 2147483647 h 196"/>
              <a:gd name="T36" fmla="*/ 2147483647 w 4854"/>
              <a:gd name="T37" fmla="*/ 2147483647 h 1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54"/>
              <a:gd name="T58" fmla="*/ 0 h 196"/>
              <a:gd name="T59" fmla="*/ 4854 w 4854"/>
              <a:gd name="T60" fmla="*/ 196 h 1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54" h="196">
                <a:moveTo>
                  <a:pt x="0" y="143"/>
                </a:moveTo>
                <a:cubicBezTo>
                  <a:pt x="110" y="75"/>
                  <a:pt x="220" y="7"/>
                  <a:pt x="318" y="7"/>
                </a:cubicBezTo>
                <a:cubicBezTo>
                  <a:pt x="416" y="7"/>
                  <a:pt x="507" y="120"/>
                  <a:pt x="590" y="143"/>
                </a:cubicBezTo>
                <a:cubicBezTo>
                  <a:pt x="673" y="166"/>
                  <a:pt x="711" y="143"/>
                  <a:pt x="817" y="143"/>
                </a:cubicBezTo>
                <a:cubicBezTo>
                  <a:pt x="923" y="143"/>
                  <a:pt x="1112" y="166"/>
                  <a:pt x="1225" y="143"/>
                </a:cubicBezTo>
                <a:cubicBezTo>
                  <a:pt x="1338" y="120"/>
                  <a:pt x="1353" y="14"/>
                  <a:pt x="1497" y="7"/>
                </a:cubicBezTo>
                <a:cubicBezTo>
                  <a:pt x="1641" y="0"/>
                  <a:pt x="1943" y="90"/>
                  <a:pt x="2087" y="98"/>
                </a:cubicBezTo>
                <a:cubicBezTo>
                  <a:pt x="2231" y="106"/>
                  <a:pt x="2261" y="46"/>
                  <a:pt x="2359" y="53"/>
                </a:cubicBezTo>
                <a:cubicBezTo>
                  <a:pt x="2457" y="60"/>
                  <a:pt x="2593" y="143"/>
                  <a:pt x="2676" y="143"/>
                </a:cubicBezTo>
                <a:cubicBezTo>
                  <a:pt x="2759" y="143"/>
                  <a:pt x="2782" y="53"/>
                  <a:pt x="2858" y="53"/>
                </a:cubicBezTo>
                <a:cubicBezTo>
                  <a:pt x="2934" y="53"/>
                  <a:pt x="3047" y="136"/>
                  <a:pt x="3130" y="143"/>
                </a:cubicBezTo>
                <a:cubicBezTo>
                  <a:pt x="3213" y="150"/>
                  <a:pt x="3274" y="121"/>
                  <a:pt x="3357" y="98"/>
                </a:cubicBezTo>
                <a:cubicBezTo>
                  <a:pt x="3440" y="75"/>
                  <a:pt x="3508" y="7"/>
                  <a:pt x="3629" y="7"/>
                </a:cubicBezTo>
                <a:cubicBezTo>
                  <a:pt x="3750" y="7"/>
                  <a:pt x="3962" y="68"/>
                  <a:pt x="4083" y="98"/>
                </a:cubicBezTo>
                <a:cubicBezTo>
                  <a:pt x="4204" y="128"/>
                  <a:pt x="4280" y="182"/>
                  <a:pt x="4355" y="189"/>
                </a:cubicBezTo>
                <a:cubicBezTo>
                  <a:pt x="4430" y="196"/>
                  <a:pt x="4483" y="158"/>
                  <a:pt x="4536" y="143"/>
                </a:cubicBezTo>
                <a:cubicBezTo>
                  <a:pt x="4589" y="128"/>
                  <a:pt x="4627" y="105"/>
                  <a:pt x="4672" y="98"/>
                </a:cubicBezTo>
                <a:cubicBezTo>
                  <a:pt x="4717" y="91"/>
                  <a:pt x="4778" y="91"/>
                  <a:pt x="4808" y="98"/>
                </a:cubicBezTo>
                <a:cubicBezTo>
                  <a:pt x="4838" y="105"/>
                  <a:pt x="4846" y="136"/>
                  <a:pt x="4854" y="143"/>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76" name="AutoShape 8"/>
          <p:cNvSpPr>
            <a:spLocks noChangeArrowheads="1"/>
          </p:cNvSpPr>
          <p:nvPr/>
        </p:nvSpPr>
        <p:spPr bwMode="auto">
          <a:xfrm>
            <a:off x="323850" y="981075"/>
            <a:ext cx="8401050" cy="71438"/>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0"/>
              </a:spcBef>
              <a:buFontTx/>
              <a:buNone/>
            </a:pPr>
            <a:endParaRPr lang="ja-JP" altLang="ja-JP" sz="1800">
              <a:solidFill>
                <a:srgbClr val="000000"/>
              </a:solidFill>
              <a:latin typeface="Arial" charset="0"/>
            </a:endParaRPr>
          </a:p>
        </p:txBody>
      </p:sp>
      <p:sp>
        <p:nvSpPr>
          <p:cNvPr id="3077" name="Rectangle 2"/>
          <p:cNvSpPr>
            <a:spLocks noChangeArrowheads="1"/>
          </p:cNvSpPr>
          <p:nvPr/>
        </p:nvSpPr>
        <p:spPr bwMode="auto">
          <a:xfrm>
            <a:off x="503238" y="1268413"/>
            <a:ext cx="8640762"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buFont typeface="Arial" charset="0"/>
              <a:buNone/>
            </a:pPr>
            <a:r>
              <a:rPr lang="en-US" altLang="ja-JP" b="1" dirty="0">
                <a:solidFill>
                  <a:srgbClr val="000000"/>
                </a:solidFill>
                <a:latin typeface="HGP創英角ﾎﾟｯﾌﾟ体" pitchFamily="50" charset="-128"/>
                <a:ea typeface="HGP創英角ﾎﾟｯﾌﾟ体" pitchFamily="50" charset="-128"/>
              </a:rPr>
              <a:t>※</a:t>
            </a:r>
            <a:r>
              <a:rPr lang="en-US" altLang="ja-JP" b="1" u="sng" dirty="0">
                <a:solidFill>
                  <a:srgbClr val="FF0000"/>
                </a:solidFill>
                <a:latin typeface="HGP創英角ﾎﾟｯﾌﾟ体" pitchFamily="50" charset="-128"/>
                <a:ea typeface="HGP創英角ﾎﾟｯﾌﾟ体" pitchFamily="50" charset="-128"/>
              </a:rPr>
              <a:t>14</a:t>
            </a:r>
            <a:r>
              <a:rPr lang="ja-JP" altLang="en-US" b="1" u="sng" dirty="0">
                <a:solidFill>
                  <a:srgbClr val="FF0000"/>
                </a:solidFill>
                <a:latin typeface="HGP創英角ﾎﾟｯﾌﾟ体" pitchFamily="50" charset="-128"/>
                <a:ea typeface="HGP創英角ﾎﾟｯﾌﾟ体" pitchFamily="50" charset="-128"/>
              </a:rPr>
              <a:t>：</a:t>
            </a:r>
            <a:r>
              <a:rPr lang="en-US" altLang="ja-JP" b="1" u="sng" dirty="0">
                <a:solidFill>
                  <a:srgbClr val="FF0000"/>
                </a:solidFill>
                <a:latin typeface="HGP創英角ﾎﾟｯﾌﾟ体" pitchFamily="50" charset="-128"/>
                <a:ea typeface="HGP創英角ﾎﾟｯﾌﾟ体" pitchFamily="50" charset="-128"/>
              </a:rPr>
              <a:t>50</a:t>
            </a:r>
            <a:r>
              <a:rPr lang="ja-JP" altLang="en-US" b="1" u="sng" dirty="0">
                <a:solidFill>
                  <a:srgbClr val="FF0000"/>
                </a:solidFill>
                <a:latin typeface="HGP創英角ﾎﾟｯﾌﾟ体" pitchFamily="50" charset="-128"/>
                <a:ea typeface="HGP創英角ﾎﾟｯﾌﾟ体" pitchFamily="50" charset="-128"/>
              </a:rPr>
              <a:t>まで</a:t>
            </a:r>
          </a:p>
          <a:p>
            <a:pPr eaLnBrk="1" hangingPunct="1">
              <a:buFont typeface="Arial" charset="0"/>
              <a:buNone/>
            </a:pPr>
            <a:r>
              <a:rPr lang="ja-JP" altLang="en-US" b="1" dirty="0">
                <a:solidFill>
                  <a:srgbClr val="000000"/>
                </a:solidFill>
                <a:latin typeface="HGP創英角ﾎﾟｯﾌﾟ体" pitchFamily="50" charset="-128"/>
                <a:ea typeface="HGP創英角ﾎﾟｯﾌﾟ体" pitchFamily="50" charset="-128"/>
              </a:rPr>
              <a:t>　　</a:t>
            </a:r>
            <a:r>
              <a:rPr lang="ja-JP" altLang="en-US" b="1" dirty="0">
                <a:solidFill>
                  <a:srgbClr val="0000FF"/>
                </a:solidFill>
                <a:latin typeface="HGP創英角ﾎﾟｯﾌﾟ体" pitchFamily="50" charset="-128"/>
                <a:ea typeface="HGP創英角ﾎﾟｯﾌﾟ体" pitchFamily="50" charset="-128"/>
              </a:rPr>
              <a:t>●</a:t>
            </a:r>
            <a:r>
              <a:rPr lang="ja-JP" altLang="en-US" b="1" dirty="0">
                <a:solidFill>
                  <a:srgbClr val="000000"/>
                </a:solidFill>
                <a:latin typeface="HGP創英角ﾎﾟｯﾌﾟ体" pitchFamily="50" charset="-128"/>
                <a:ea typeface="HGP創英角ﾎﾟｯﾌﾟ体" pitchFamily="50" charset="-128"/>
              </a:rPr>
              <a:t>シートＢの作成　</a:t>
            </a:r>
            <a:r>
              <a:rPr lang="ja-JP" altLang="en-US" b="1" dirty="0">
                <a:solidFill>
                  <a:srgbClr val="0000FF"/>
                </a:solidFill>
                <a:latin typeface="HGP創英角ﾎﾟｯﾌﾟ体" pitchFamily="50" charset="-128"/>
                <a:ea typeface="HGP創英角ﾎﾟｯﾌﾟ体" pitchFamily="50" charset="-128"/>
              </a:rPr>
              <a:t>●</a:t>
            </a:r>
            <a:r>
              <a:rPr lang="ja-JP" altLang="en-US" b="1" dirty="0">
                <a:solidFill>
                  <a:srgbClr val="000000"/>
                </a:solidFill>
                <a:latin typeface="HGP創英角ﾎﾟｯﾌﾟ体" pitchFamily="50" charset="-128"/>
                <a:ea typeface="HGP創英角ﾎﾟｯﾌﾟ体" pitchFamily="50" charset="-128"/>
              </a:rPr>
              <a:t>シートＢの発表準備</a:t>
            </a:r>
            <a:br>
              <a:rPr lang="ja-JP" altLang="en-US" b="1" dirty="0">
                <a:solidFill>
                  <a:srgbClr val="000000"/>
                </a:solidFill>
                <a:latin typeface="HGP創英角ﾎﾟｯﾌﾟ体" pitchFamily="50" charset="-128"/>
                <a:ea typeface="HGP創英角ﾎﾟｯﾌﾟ体" pitchFamily="50" charset="-128"/>
              </a:rPr>
            </a:br>
            <a:endParaRPr lang="ja-JP" altLang="en-US" b="1" dirty="0">
              <a:solidFill>
                <a:srgbClr val="000000"/>
              </a:solidFill>
              <a:latin typeface="HGP創英角ﾎﾟｯﾌﾟ体" pitchFamily="50" charset="-128"/>
              <a:ea typeface="HGP創英角ﾎﾟｯﾌﾟ体" pitchFamily="50" charset="-128"/>
            </a:endParaRPr>
          </a:p>
          <a:p>
            <a:pPr eaLnBrk="1" hangingPunct="1">
              <a:buFont typeface="Arial" charset="0"/>
              <a:buNone/>
            </a:pPr>
            <a:r>
              <a:rPr lang="ja-JP" altLang="en-US" b="1" dirty="0">
                <a:solidFill>
                  <a:srgbClr val="000000"/>
                </a:solidFill>
                <a:latin typeface="HGP創英角ﾎﾟｯﾌﾟ体" pitchFamily="50" charset="-128"/>
                <a:ea typeface="HGP創英角ﾎﾟｯﾌﾟ体" pitchFamily="50" charset="-128"/>
              </a:rPr>
              <a:t>・発表タイムは　</a:t>
            </a:r>
            <a:r>
              <a:rPr lang="en-US" altLang="ja-JP" u="sng" dirty="0" smtClean="0">
                <a:solidFill>
                  <a:srgbClr val="FF0000"/>
                </a:solidFill>
                <a:latin typeface="HGP創英角ﾎﾟｯﾌﾟ体" pitchFamily="50" charset="-128"/>
                <a:ea typeface="HGP創英角ﾎﾟｯﾌﾟ体" pitchFamily="50" charset="-128"/>
              </a:rPr>
              <a:t>15:</a:t>
            </a:r>
            <a:r>
              <a:rPr lang="ja-JP" altLang="en-US" u="sng" dirty="0" smtClean="0">
                <a:solidFill>
                  <a:srgbClr val="FF0000"/>
                </a:solidFill>
                <a:latin typeface="HGP創英角ﾎﾟｯﾌﾟ体" pitchFamily="50" charset="-128"/>
                <a:ea typeface="HGP創英角ﾎﾟｯﾌﾟ体" pitchFamily="50" charset="-128"/>
              </a:rPr>
              <a:t>１</a:t>
            </a:r>
            <a:r>
              <a:rPr lang="en-US" altLang="ja-JP" u="sng" dirty="0" smtClean="0">
                <a:solidFill>
                  <a:srgbClr val="FF0000"/>
                </a:solidFill>
                <a:latin typeface="HGP創英角ﾎﾟｯﾌﾟ体" pitchFamily="50" charset="-128"/>
                <a:ea typeface="HGP創英角ﾎﾟｯﾌﾟ体" pitchFamily="50" charset="-128"/>
              </a:rPr>
              <a:t>0</a:t>
            </a:r>
            <a:r>
              <a:rPr lang="ja-JP" altLang="en-US" u="sng" dirty="0">
                <a:solidFill>
                  <a:srgbClr val="FF0000"/>
                </a:solidFill>
                <a:latin typeface="HGP創英角ﾎﾟｯﾌﾟ体" pitchFamily="50" charset="-128"/>
                <a:ea typeface="HGP創英角ﾎﾟｯﾌﾟ体" pitchFamily="50" charset="-128"/>
              </a:rPr>
              <a:t>～</a:t>
            </a:r>
          </a:p>
          <a:p>
            <a:pPr eaLnBrk="1" hangingPunct="1">
              <a:buFont typeface="Arial" charset="0"/>
              <a:buNone/>
            </a:pPr>
            <a:r>
              <a:rPr lang="ja-JP" altLang="en-US" b="1" dirty="0">
                <a:solidFill>
                  <a:srgbClr val="000000"/>
                </a:solidFill>
                <a:latin typeface="HGP創英角ﾎﾟｯﾌﾟ体" pitchFamily="50" charset="-128"/>
                <a:ea typeface="HGP創英角ﾎﾟｯﾌﾟ体" pitchFamily="50" charset="-128"/>
              </a:rPr>
              <a:t>　</a:t>
            </a:r>
            <a:r>
              <a:rPr lang="ja-JP" altLang="en-US" b="1" u="sng" dirty="0">
                <a:solidFill>
                  <a:srgbClr val="FF0000"/>
                </a:solidFill>
                <a:latin typeface="HGP創英角ﾎﾟｯﾌﾟ体" pitchFamily="50" charset="-128"/>
                <a:ea typeface="HGP創英角ﾎﾟｯﾌﾟ体" pitchFamily="50" charset="-128"/>
              </a:rPr>
              <a:t>　ワールドカフェ</a:t>
            </a:r>
            <a:r>
              <a:rPr lang="ja-JP" altLang="en-US" b="1" dirty="0">
                <a:solidFill>
                  <a:srgbClr val="000000"/>
                </a:solidFill>
                <a:latin typeface="HGP創英角ﾎﾟｯﾌﾟ体" pitchFamily="50" charset="-128"/>
                <a:ea typeface="HGP創英角ﾎﾟｯﾌﾟ体" pitchFamily="50" charset="-128"/>
              </a:rPr>
              <a:t>方式で</a:t>
            </a:r>
            <a:r>
              <a:rPr lang="ja-JP" altLang="en-US" b="1" dirty="0" smtClean="0">
                <a:solidFill>
                  <a:srgbClr val="000000"/>
                </a:solidFill>
                <a:latin typeface="HGP創英角ﾎﾟｯﾌﾟ体" pitchFamily="50" charset="-128"/>
                <a:ea typeface="HGP創英角ﾎﾟｯﾌﾟ体" pitchFamily="50" charset="-128"/>
              </a:rPr>
              <a:t>実施</a:t>
            </a:r>
            <a:br>
              <a:rPr lang="ja-JP" altLang="en-US" b="1" dirty="0" smtClean="0">
                <a:solidFill>
                  <a:srgbClr val="000000"/>
                </a:solidFill>
                <a:latin typeface="HGP創英角ﾎﾟｯﾌﾟ体" pitchFamily="50" charset="-128"/>
                <a:ea typeface="HGP創英角ﾎﾟｯﾌﾟ体" pitchFamily="50" charset="-128"/>
              </a:rPr>
            </a:br>
            <a:r>
              <a:rPr lang="ja-JP" altLang="en-US" b="1" dirty="0" smtClean="0">
                <a:solidFill>
                  <a:srgbClr val="000000"/>
                </a:solidFill>
                <a:latin typeface="HGP創英角ﾎﾟｯﾌﾟ体" pitchFamily="50" charset="-128"/>
                <a:ea typeface="HGP創英角ﾎﾟｯﾌﾟ体" pitchFamily="50" charset="-128"/>
              </a:rPr>
              <a:t>　　　　（詳しい方法は後で説明します。）</a:t>
            </a:r>
          </a:p>
          <a:p>
            <a:pPr eaLnBrk="1" hangingPunct="1">
              <a:buFont typeface="Arial" charset="0"/>
              <a:buNone/>
            </a:pPr>
            <a:r>
              <a:rPr lang="ja-JP" altLang="en-US" b="1" dirty="0" smtClean="0">
                <a:solidFill>
                  <a:srgbClr val="000000"/>
                </a:solidFill>
                <a:latin typeface="HGP創英角ﾎﾟｯﾌﾟ体" pitchFamily="50" charset="-128"/>
                <a:ea typeface="HGP創英角ﾎﾟｯﾌﾟ体" pitchFamily="50" charset="-128"/>
              </a:rPr>
              <a:t>・</a:t>
            </a:r>
            <a:r>
              <a:rPr lang="ja-JP" altLang="en-US" b="1" dirty="0" smtClean="0">
                <a:solidFill>
                  <a:srgbClr val="0000FF"/>
                </a:solidFill>
                <a:latin typeface="HGP創英角ﾎﾟｯﾌﾟ体" pitchFamily="50" charset="-128"/>
                <a:ea typeface="HGP創英角ﾎﾟｯﾌﾟ体" pitchFamily="50" charset="-128"/>
              </a:rPr>
              <a:t>５分間</a:t>
            </a:r>
            <a:r>
              <a:rPr lang="ja-JP" altLang="en-US" b="1" dirty="0" smtClean="0">
                <a:solidFill>
                  <a:srgbClr val="000000"/>
                </a:solidFill>
                <a:latin typeface="HGP創英角ﾎﾟｯﾌﾟ体" pitchFamily="50" charset="-128"/>
                <a:ea typeface="HGP創英角ﾎﾟｯﾌﾟ体" pitchFamily="50" charset="-128"/>
              </a:rPr>
              <a:t>でシートＢの内容を発表。→相互評価</a:t>
            </a:r>
          </a:p>
          <a:p>
            <a:pPr eaLnBrk="1" hangingPunct="1">
              <a:buFont typeface="Arial" charset="0"/>
              <a:buNone/>
            </a:pPr>
            <a:r>
              <a:rPr lang="ja-JP" altLang="en-US" b="1" dirty="0" smtClean="0">
                <a:solidFill>
                  <a:srgbClr val="000000"/>
                </a:solidFill>
                <a:latin typeface="HGP創英角ﾎﾟｯﾌﾟ体" pitchFamily="50" charset="-128"/>
                <a:ea typeface="HGP創英角ﾎﾟｯﾌﾟ体" pitchFamily="50" charset="-128"/>
              </a:rPr>
              <a:t>・</a:t>
            </a:r>
            <a:r>
              <a:rPr lang="ja-JP" altLang="en-US" b="1" dirty="0">
                <a:solidFill>
                  <a:srgbClr val="000000"/>
                </a:solidFill>
                <a:latin typeface="HGP創英角ﾎﾟｯﾌﾟ体" pitchFamily="50" charset="-128"/>
                <a:ea typeface="HGP創英角ﾎﾟｯﾌﾟ体" pitchFamily="50" charset="-128"/>
              </a:rPr>
              <a:t>発表者を各グループ</a:t>
            </a:r>
            <a:r>
              <a:rPr lang="ja-JP" altLang="en-US" b="1" dirty="0">
                <a:solidFill>
                  <a:srgbClr val="0000FF"/>
                </a:solidFill>
                <a:latin typeface="HGP創英角ﾎﾟｯﾌﾟ体" pitchFamily="50" charset="-128"/>
                <a:ea typeface="HGP創英角ﾎﾟｯﾌﾟ体" pitchFamily="50" charset="-128"/>
              </a:rPr>
              <a:t>４人</a:t>
            </a:r>
            <a:r>
              <a:rPr lang="ja-JP" altLang="en-US" b="1" dirty="0">
                <a:solidFill>
                  <a:srgbClr val="000000"/>
                </a:solidFill>
                <a:latin typeface="HGP創英角ﾎﾟｯﾌﾟ体" pitchFamily="50" charset="-128"/>
                <a:ea typeface="HGP創英角ﾎﾟｯﾌﾟ体" pitchFamily="50" charset="-128"/>
              </a:rPr>
              <a:t>選んでおいてください。</a:t>
            </a:r>
          </a:p>
          <a:p>
            <a:pPr eaLnBrk="1" hangingPunct="1">
              <a:buFont typeface="Arial" charset="0"/>
              <a:buNone/>
            </a:pPr>
            <a:r>
              <a:rPr lang="ja-JP" altLang="en-US" sz="2800" b="1" dirty="0">
                <a:solidFill>
                  <a:srgbClr val="000000"/>
                </a:solidFill>
                <a:latin typeface="Calibri" pitchFamily="34" charset="0"/>
              </a:rPr>
              <a:t>　　　</a:t>
            </a:r>
            <a:r>
              <a:rPr lang="ja-JP" altLang="en-US" sz="2400" b="1" dirty="0">
                <a:solidFill>
                  <a:srgbClr val="000000"/>
                </a:solidFill>
                <a:latin typeface="Calibri" pitchFamily="34" charset="0"/>
                <a:ea typeface="HGP創英角ﾎﾟｯﾌﾟ体" pitchFamily="50" charset="-128"/>
              </a:rPr>
              <a:t>　</a:t>
            </a:r>
            <a:r>
              <a:rPr lang="ja-JP" altLang="en-US" sz="2800" b="1" dirty="0">
                <a:solidFill>
                  <a:srgbClr val="0000FF"/>
                </a:solidFill>
                <a:latin typeface="Calibri" pitchFamily="34" charset="0"/>
                <a:ea typeface="HGP創英角ﾎﾟｯﾌﾟ体" pitchFamily="50" charset="-128"/>
              </a:rPr>
              <a:t>　（</a:t>
            </a:r>
            <a:r>
              <a:rPr lang="ja-JP" altLang="en-US" sz="2800" dirty="0">
                <a:solidFill>
                  <a:srgbClr val="0000FF"/>
                </a:solidFill>
                <a:latin typeface="ＭＳ Ｐゴシック" charset="-128"/>
                <a:ea typeface="HGP創英角ﾎﾟｯﾌﾟ体" pitchFamily="50" charset="-128"/>
              </a:rPr>
              <a:t>同じ内容の発表を４回行います。）</a:t>
            </a:r>
          </a:p>
        </p:txBody>
      </p:sp>
      <p:sp>
        <p:nvSpPr>
          <p:cNvPr id="4" name="テキスト ボックス 3"/>
          <p:cNvSpPr txBox="1"/>
          <p:nvPr/>
        </p:nvSpPr>
        <p:spPr>
          <a:xfrm>
            <a:off x="503238" y="404664"/>
            <a:ext cx="6012978" cy="584775"/>
          </a:xfrm>
          <a:prstGeom prst="rect">
            <a:avLst/>
          </a:prstGeom>
          <a:noFill/>
        </p:spPr>
        <p:txBody>
          <a:bodyPr wrap="square" rtlCol="0">
            <a:spAutoFit/>
          </a:bodyPr>
          <a:lstStyle/>
          <a:p>
            <a:r>
              <a:rPr lang="ja-JP" altLang="en-US" sz="3200" b="1" dirty="0">
                <a:solidFill>
                  <a:srgbClr val="000000"/>
                </a:solidFill>
                <a:latin typeface="HGP創英角ﾎﾟｯﾌﾟ体" pitchFamily="50" charset="-128"/>
                <a:ea typeface="HGP創英角ﾎﾟｯﾌﾟ体" pitchFamily="50" charset="-128"/>
              </a:rPr>
              <a:t>シートＢの作成</a:t>
            </a:r>
            <a:endParaRPr kumimoji="1" lang="ja-JP" altLang="en-US" sz="3200" dirty="0"/>
          </a:p>
        </p:txBody>
      </p:sp>
      <p:sp>
        <p:nvSpPr>
          <p:cNvPr id="2" name="スライド番号プレースホルダー 1"/>
          <p:cNvSpPr>
            <a:spLocks noGrp="1"/>
          </p:cNvSpPr>
          <p:nvPr>
            <p:ph type="sldNum" sz="quarter" idx="12"/>
          </p:nvPr>
        </p:nvSpPr>
        <p:spPr/>
        <p:txBody>
          <a:bodyPr/>
          <a:lstStyle/>
          <a:p>
            <a:pPr>
              <a:defRPr/>
            </a:pPr>
            <a:fld id="{9EF28250-F814-460F-B0C5-79FD5AAF0429}" type="slidenum">
              <a:rPr lang="en-US" altLang="ja-JP" smtClean="0"/>
              <a:pPr>
                <a:defRPr/>
              </a:pPr>
              <a:t>40</a:t>
            </a:fld>
            <a:endParaRPr lang="en-US" altLang="ja-JP"/>
          </a:p>
        </p:txBody>
      </p:sp>
    </p:spTree>
    <p:extLst>
      <p:ext uri="{BB962C8B-B14F-4D97-AF65-F5344CB8AC3E}">
        <p14:creationId xmlns:p14="http://schemas.microsoft.com/office/powerpoint/2010/main" val="14958125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algn="l" eaLnBrk="1" hangingPunct="1"/>
            <a:r>
              <a:rPr lang="ja-JP" altLang="en-US" smtClean="0">
                <a:solidFill>
                  <a:srgbClr val="0000FF"/>
                </a:solidFill>
              </a:rPr>
              <a:t>学習プログラム開発のポイント</a:t>
            </a:r>
          </a:p>
        </p:txBody>
      </p:sp>
      <p:sp>
        <p:nvSpPr>
          <p:cNvPr id="4099" name="AutoShape 8"/>
          <p:cNvSpPr>
            <a:spLocks noChangeArrowheads="1"/>
          </p:cNvSpPr>
          <p:nvPr/>
        </p:nvSpPr>
        <p:spPr bwMode="auto">
          <a:xfrm>
            <a:off x="395288" y="1196975"/>
            <a:ext cx="8401050" cy="71438"/>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0"/>
              </a:spcBef>
              <a:buFontTx/>
              <a:buNone/>
            </a:pPr>
            <a:endParaRPr lang="ja-JP" altLang="ja-JP" sz="1800">
              <a:solidFill>
                <a:srgbClr val="000000"/>
              </a:solidFill>
              <a:latin typeface="Arial" charset="0"/>
            </a:endParaRPr>
          </a:p>
        </p:txBody>
      </p:sp>
      <p:sp>
        <p:nvSpPr>
          <p:cNvPr id="4100" name="Rectangle 10"/>
          <p:cNvSpPr>
            <a:spLocks noChangeArrowheads="1"/>
          </p:cNvSpPr>
          <p:nvPr/>
        </p:nvSpPr>
        <p:spPr bwMode="auto">
          <a:xfrm>
            <a:off x="395288" y="1484313"/>
            <a:ext cx="805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50000"/>
              </a:spcBef>
              <a:buFontTx/>
              <a:buNone/>
            </a:pPr>
            <a:r>
              <a:rPr lang="ja-JP" altLang="en-US" sz="2000">
                <a:solidFill>
                  <a:srgbClr val="0000FF"/>
                </a:solidFill>
                <a:latin typeface="Calibri" pitchFamily="34" charset="0"/>
                <a:ea typeface="HGS創英角ｺﾞｼｯｸUB" pitchFamily="50" charset="-128"/>
              </a:rPr>
              <a:t>①「</a:t>
            </a:r>
            <a:r>
              <a:rPr lang="ja-JP" altLang="en-US" sz="2000" u="sng">
                <a:solidFill>
                  <a:srgbClr val="FF0000"/>
                </a:solidFill>
                <a:latin typeface="Calibri" pitchFamily="34" charset="0"/>
                <a:ea typeface="HGS創英角ｺﾞｼｯｸUB" pitchFamily="50" charset="-128"/>
              </a:rPr>
              <a:t>個人の要望</a:t>
            </a:r>
            <a:r>
              <a:rPr lang="ja-JP" altLang="en-US" sz="2000">
                <a:solidFill>
                  <a:srgbClr val="0000FF"/>
                </a:solidFill>
                <a:latin typeface="Calibri" pitchFamily="34" charset="0"/>
                <a:ea typeface="HGS創英角ｺﾞｼｯｸUB" pitchFamily="50" charset="-128"/>
              </a:rPr>
              <a:t>」と「</a:t>
            </a:r>
            <a:r>
              <a:rPr lang="ja-JP" altLang="en-US" sz="2000" u="sng">
                <a:solidFill>
                  <a:srgbClr val="FF0000"/>
                </a:solidFill>
                <a:latin typeface="Calibri" pitchFamily="34" charset="0"/>
                <a:ea typeface="HGS創英角ｺﾞｼｯｸUB" pitchFamily="50" charset="-128"/>
              </a:rPr>
              <a:t>社会の要請</a:t>
            </a:r>
            <a:r>
              <a:rPr lang="ja-JP" altLang="en-US" sz="2000">
                <a:solidFill>
                  <a:srgbClr val="0000FF"/>
                </a:solidFill>
                <a:latin typeface="Calibri" pitchFamily="34" charset="0"/>
                <a:ea typeface="HGS創英角ｺﾞｼｯｸUB" pitchFamily="50" charset="-128"/>
              </a:rPr>
              <a:t>」のバランスが考慮されているか？</a:t>
            </a:r>
          </a:p>
        </p:txBody>
      </p:sp>
      <p:sp>
        <p:nvSpPr>
          <p:cNvPr id="4101" name="Rectangle 11"/>
          <p:cNvSpPr>
            <a:spLocks noChangeArrowheads="1"/>
          </p:cNvSpPr>
          <p:nvPr/>
        </p:nvSpPr>
        <p:spPr bwMode="auto">
          <a:xfrm>
            <a:off x="395288" y="2133600"/>
            <a:ext cx="551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50000"/>
              </a:spcBef>
              <a:buFontTx/>
              <a:buNone/>
            </a:pPr>
            <a:r>
              <a:rPr lang="ja-JP" altLang="en-US" sz="2000">
                <a:solidFill>
                  <a:srgbClr val="0000FF"/>
                </a:solidFill>
                <a:latin typeface="Calibri" pitchFamily="34" charset="0"/>
                <a:ea typeface="HGS創英角ｺﾞｼｯｸUB" pitchFamily="50" charset="-128"/>
              </a:rPr>
              <a:t>②目的を達成するための</a:t>
            </a:r>
            <a:r>
              <a:rPr lang="ja-JP" altLang="en-US" sz="2000" u="sng">
                <a:solidFill>
                  <a:srgbClr val="FF0000"/>
                </a:solidFill>
                <a:latin typeface="Calibri" pitchFamily="34" charset="0"/>
                <a:ea typeface="HGS創英角ｺﾞｼｯｸUB" pitchFamily="50" charset="-128"/>
              </a:rPr>
              <a:t>目標</a:t>
            </a:r>
            <a:r>
              <a:rPr lang="ja-JP" altLang="en-US" sz="2000">
                <a:solidFill>
                  <a:srgbClr val="0000FF"/>
                </a:solidFill>
                <a:latin typeface="Calibri" pitchFamily="34" charset="0"/>
                <a:ea typeface="HGS創英角ｺﾞｼｯｸUB" pitchFamily="50" charset="-128"/>
              </a:rPr>
              <a:t>になっているか？</a:t>
            </a:r>
          </a:p>
        </p:txBody>
      </p:sp>
      <p:sp>
        <p:nvSpPr>
          <p:cNvPr id="4102" name="Rectangle 12"/>
          <p:cNvSpPr>
            <a:spLocks noChangeArrowheads="1"/>
          </p:cNvSpPr>
          <p:nvPr/>
        </p:nvSpPr>
        <p:spPr bwMode="auto">
          <a:xfrm>
            <a:off x="395288" y="2708275"/>
            <a:ext cx="8616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50000"/>
              </a:spcBef>
              <a:buFontTx/>
              <a:buNone/>
            </a:pPr>
            <a:r>
              <a:rPr lang="ja-JP" altLang="en-US" sz="2000">
                <a:solidFill>
                  <a:srgbClr val="0000FF"/>
                </a:solidFill>
                <a:latin typeface="Calibri" pitchFamily="34" charset="0"/>
                <a:ea typeface="HGS創英角ｺﾞｼｯｸUB" pitchFamily="50" charset="-128"/>
              </a:rPr>
              <a:t>③</a:t>
            </a:r>
            <a:r>
              <a:rPr lang="ja-JP" altLang="en-US" sz="2000" u="sng">
                <a:solidFill>
                  <a:srgbClr val="FF0000"/>
                </a:solidFill>
                <a:latin typeface="Calibri" pitchFamily="34" charset="0"/>
                <a:ea typeface="HGS創英角ｺﾞｼｯｸUB" pitchFamily="50" charset="-128"/>
              </a:rPr>
              <a:t>学習者を主体</a:t>
            </a:r>
            <a:r>
              <a:rPr lang="ja-JP" altLang="en-US" sz="2000">
                <a:solidFill>
                  <a:srgbClr val="0000FF"/>
                </a:solidFill>
                <a:latin typeface="Calibri" pitchFamily="34" charset="0"/>
                <a:ea typeface="HGS創英角ｺﾞｼｯｸUB" pitchFamily="50" charset="-128"/>
              </a:rPr>
              <a:t>にした</a:t>
            </a:r>
            <a:r>
              <a:rPr lang="ja-JP" altLang="en-US" sz="2000" u="sng">
                <a:solidFill>
                  <a:srgbClr val="FF0000"/>
                </a:solidFill>
                <a:latin typeface="Calibri" pitchFamily="34" charset="0"/>
                <a:ea typeface="HGS創英角ｺﾞｼｯｸUB" pitchFamily="50" charset="-128"/>
              </a:rPr>
              <a:t>具体的でわかりやすい言葉で目標</a:t>
            </a:r>
            <a:r>
              <a:rPr lang="ja-JP" altLang="en-US" sz="2000">
                <a:solidFill>
                  <a:srgbClr val="0000FF"/>
                </a:solidFill>
                <a:latin typeface="Calibri" pitchFamily="34" charset="0"/>
                <a:ea typeface="HGS創英角ｺﾞｼｯｸUB" pitchFamily="50" charset="-128"/>
              </a:rPr>
              <a:t>が</a:t>
            </a:r>
            <a:r>
              <a:rPr lang="ja-JP" altLang="en-US" sz="1800">
                <a:solidFill>
                  <a:srgbClr val="0000FF"/>
                </a:solidFill>
                <a:latin typeface="Calibri" pitchFamily="34" charset="0"/>
                <a:ea typeface="HGS創英角ｺﾞｼｯｸUB" pitchFamily="50" charset="-128"/>
              </a:rPr>
              <a:t>示されているか？</a:t>
            </a:r>
          </a:p>
        </p:txBody>
      </p:sp>
      <p:sp>
        <p:nvSpPr>
          <p:cNvPr id="4103" name="Rectangle 14"/>
          <p:cNvSpPr>
            <a:spLocks noChangeArrowheads="1"/>
          </p:cNvSpPr>
          <p:nvPr/>
        </p:nvSpPr>
        <p:spPr bwMode="auto">
          <a:xfrm>
            <a:off x="439738" y="3622675"/>
            <a:ext cx="602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50000"/>
              </a:spcBef>
              <a:buFontTx/>
              <a:buNone/>
            </a:pPr>
            <a:r>
              <a:rPr lang="ja-JP" altLang="en-US" sz="2000">
                <a:solidFill>
                  <a:srgbClr val="0000FF"/>
                </a:solidFill>
                <a:latin typeface="Calibri" pitchFamily="34" charset="0"/>
                <a:ea typeface="HGS創英角ｺﾞｼｯｸUB" pitchFamily="50" charset="-128"/>
              </a:rPr>
              <a:t>④</a:t>
            </a:r>
            <a:r>
              <a:rPr lang="ja-JP" altLang="en-US" sz="2000" u="sng">
                <a:solidFill>
                  <a:srgbClr val="FF0000"/>
                </a:solidFill>
                <a:latin typeface="Calibri" pitchFamily="34" charset="0"/>
                <a:ea typeface="HGS創英角ｺﾞｼｯｸUB" pitchFamily="50" charset="-128"/>
              </a:rPr>
              <a:t>対象者</a:t>
            </a:r>
            <a:r>
              <a:rPr lang="ja-JP" altLang="en-US" sz="2000">
                <a:solidFill>
                  <a:srgbClr val="0000FF"/>
                </a:solidFill>
                <a:latin typeface="Calibri" pitchFamily="34" charset="0"/>
                <a:ea typeface="HGS創英角ｺﾞｼｯｸUB" pitchFamily="50" charset="-128"/>
              </a:rPr>
              <a:t>の範囲や人数が適切に設定されているか？</a:t>
            </a:r>
          </a:p>
        </p:txBody>
      </p:sp>
      <p:sp>
        <p:nvSpPr>
          <p:cNvPr id="4104" name="Rectangle 16"/>
          <p:cNvSpPr>
            <a:spLocks noChangeArrowheads="1"/>
          </p:cNvSpPr>
          <p:nvPr/>
        </p:nvSpPr>
        <p:spPr bwMode="auto">
          <a:xfrm>
            <a:off x="423863" y="4310063"/>
            <a:ext cx="577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50000"/>
              </a:spcBef>
              <a:buFontTx/>
              <a:buNone/>
            </a:pPr>
            <a:r>
              <a:rPr lang="ja-JP" altLang="en-US" sz="2000">
                <a:solidFill>
                  <a:srgbClr val="0000FF"/>
                </a:solidFill>
                <a:latin typeface="Calibri" pitchFamily="34" charset="0"/>
                <a:ea typeface="HGS創英角ｺﾞｼｯｸUB" pitchFamily="50" charset="-128"/>
              </a:rPr>
              <a:t>⑤</a:t>
            </a:r>
            <a:r>
              <a:rPr lang="ja-JP" altLang="en-US" sz="2000" u="sng">
                <a:solidFill>
                  <a:srgbClr val="FF0000"/>
                </a:solidFill>
                <a:latin typeface="Calibri" pitchFamily="34" charset="0"/>
                <a:ea typeface="HGS創英角ｺﾞｼｯｸUB" pitchFamily="50" charset="-128"/>
              </a:rPr>
              <a:t>学習目標に照らした内容が精選</a:t>
            </a:r>
            <a:r>
              <a:rPr lang="ja-JP" altLang="en-US" sz="2000">
                <a:solidFill>
                  <a:srgbClr val="0000FF"/>
                </a:solidFill>
                <a:latin typeface="Calibri" pitchFamily="34" charset="0"/>
                <a:ea typeface="HGS創英角ｺﾞｼｯｸUB" pitchFamily="50" charset="-128"/>
              </a:rPr>
              <a:t>されているか？</a:t>
            </a:r>
          </a:p>
        </p:txBody>
      </p:sp>
      <p:sp>
        <p:nvSpPr>
          <p:cNvPr id="4105" name="Rectangle 17"/>
          <p:cNvSpPr>
            <a:spLocks noChangeArrowheads="1"/>
          </p:cNvSpPr>
          <p:nvPr/>
        </p:nvSpPr>
        <p:spPr bwMode="auto">
          <a:xfrm>
            <a:off x="446088" y="5014913"/>
            <a:ext cx="577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50000"/>
              </a:spcBef>
              <a:buFontTx/>
              <a:buNone/>
            </a:pPr>
            <a:r>
              <a:rPr lang="ja-JP" altLang="en-US" sz="2000">
                <a:solidFill>
                  <a:srgbClr val="0000FF"/>
                </a:solidFill>
                <a:latin typeface="Calibri" pitchFamily="34" charset="0"/>
                <a:ea typeface="HGS創英角ｺﾞｼｯｸUB" pitchFamily="50" charset="-128"/>
              </a:rPr>
              <a:t>⑥学習者にとって</a:t>
            </a:r>
            <a:r>
              <a:rPr lang="ja-JP" altLang="en-US" sz="2000" u="sng">
                <a:solidFill>
                  <a:srgbClr val="FF0000"/>
                </a:solidFill>
                <a:latin typeface="Calibri" pitchFamily="34" charset="0"/>
                <a:ea typeface="HGS創英角ｺﾞｼｯｸUB" pitchFamily="50" charset="-128"/>
              </a:rPr>
              <a:t>魅力的な内容</a:t>
            </a:r>
            <a:r>
              <a:rPr lang="ja-JP" altLang="en-US" sz="2000">
                <a:solidFill>
                  <a:srgbClr val="0000FF"/>
                </a:solidFill>
                <a:latin typeface="Calibri" pitchFamily="34" charset="0"/>
                <a:ea typeface="HGS創英角ｺﾞｼｯｸUB" pitchFamily="50" charset="-128"/>
              </a:rPr>
              <a:t>になっているか？</a:t>
            </a:r>
          </a:p>
        </p:txBody>
      </p:sp>
      <p:sp>
        <p:nvSpPr>
          <p:cNvPr id="4106" name="Rectangle 18"/>
          <p:cNvSpPr>
            <a:spLocks noChangeArrowheads="1"/>
          </p:cNvSpPr>
          <p:nvPr/>
        </p:nvSpPr>
        <p:spPr bwMode="auto">
          <a:xfrm>
            <a:off x="468313" y="5734050"/>
            <a:ext cx="55705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50000"/>
              </a:spcBef>
              <a:buFontTx/>
              <a:buNone/>
            </a:pPr>
            <a:r>
              <a:rPr lang="ja-JP" altLang="en-US" sz="2000">
                <a:solidFill>
                  <a:srgbClr val="0000FF"/>
                </a:solidFill>
                <a:latin typeface="Calibri" pitchFamily="34" charset="0"/>
                <a:ea typeface="HGS創英角ｺﾞｼｯｸUB" pitchFamily="50" charset="-128"/>
              </a:rPr>
              <a:t>⑦学習プログラム展開は，</a:t>
            </a:r>
            <a:r>
              <a:rPr lang="ja-JP" altLang="en-US" sz="2000" u="sng">
                <a:solidFill>
                  <a:srgbClr val="FF0000"/>
                </a:solidFill>
                <a:latin typeface="Calibri" pitchFamily="34" charset="0"/>
                <a:ea typeface="HGS創英角ｺﾞｼｯｸUB" pitchFamily="50" charset="-128"/>
              </a:rPr>
              <a:t>無理がなく</a:t>
            </a:r>
            <a:r>
              <a:rPr lang="ja-JP" altLang="en-US" sz="2000">
                <a:solidFill>
                  <a:srgbClr val="0000FF"/>
                </a:solidFill>
                <a:latin typeface="Calibri" pitchFamily="34" charset="0"/>
                <a:ea typeface="HGS創英角ｺﾞｼｯｸUB" pitchFamily="50" charset="-128"/>
              </a:rPr>
              <a:t>適切か？</a:t>
            </a:r>
          </a:p>
        </p:txBody>
      </p:sp>
      <p:sp>
        <p:nvSpPr>
          <p:cNvPr id="4107" name="Rectangle 19"/>
          <p:cNvSpPr>
            <a:spLocks noChangeArrowheads="1"/>
          </p:cNvSpPr>
          <p:nvPr/>
        </p:nvSpPr>
        <p:spPr bwMode="auto">
          <a:xfrm>
            <a:off x="755650" y="3101975"/>
            <a:ext cx="8132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50000"/>
              </a:spcBef>
              <a:buFontTx/>
              <a:buNone/>
            </a:pPr>
            <a:r>
              <a:rPr lang="ja-JP" altLang="en-US" sz="1600">
                <a:solidFill>
                  <a:srgbClr val="000000"/>
                </a:solidFill>
                <a:latin typeface="Calibri" pitchFamily="34" charset="0"/>
              </a:rPr>
              <a:t>「誰が」（学習者）「何について」（学習内容），「どのように」（学習方法）学習するのかを明確に。</a:t>
            </a:r>
          </a:p>
        </p:txBody>
      </p:sp>
      <p:sp>
        <p:nvSpPr>
          <p:cNvPr id="4108" name="Rectangle 20"/>
          <p:cNvSpPr>
            <a:spLocks noChangeArrowheads="1"/>
          </p:cNvSpPr>
          <p:nvPr/>
        </p:nvSpPr>
        <p:spPr bwMode="auto">
          <a:xfrm>
            <a:off x="788988" y="6048375"/>
            <a:ext cx="5221287"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50000"/>
              </a:spcBef>
              <a:buFontTx/>
              <a:buNone/>
            </a:pPr>
            <a:r>
              <a:rPr lang="ja-JP" altLang="en-US" sz="1600">
                <a:solidFill>
                  <a:srgbClr val="000000"/>
                </a:solidFill>
                <a:latin typeface="Calibri" pitchFamily="34" charset="0"/>
              </a:rPr>
              <a:t>各回の学習活動に連続性をもたせ，起承転結を意識する。</a:t>
            </a:r>
          </a:p>
        </p:txBody>
      </p:sp>
      <p:sp>
        <p:nvSpPr>
          <p:cNvPr id="2" name="スライド番号プレースホルダー 1"/>
          <p:cNvSpPr>
            <a:spLocks noGrp="1"/>
          </p:cNvSpPr>
          <p:nvPr>
            <p:ph type="sldNum" sz="quarter" idx="12"/>
          </p:nvPr>
        </p:nvSpPr>
        <p:spPr/>
        <p:txBody>
          <a:bodyPr/>
          <a:lstStyle/>
          <a:p>
            <a:pPr>
              <a:defRPr/>
            </a:pPr>
            <a:fld id="{8C8592B1-F230-47B7-A514-621C23A84649}" type="slidenum">
              <a:rPr lang="en-US" altLang="ja-JP" smtClean="0"/>
              <a:pPr>
                <a:defRPr/>
              </a:pPr>
              <a:t>41</a:t>
            </a:fld>
            <a:endParaRPr lang="en-US" altLang="ja-JP"/>
          </a:p>
        </p:txBody>
      </p:sp>
    </p:spTree>
    <p:extLst>
      <p:ext uri="{BB962C8B-B14F-4D97-AF65-F5344CB8AC3E}">
        <p14:creationId xmlns:p14="http://schemas.microsoft.com/office/powerpoint/2010/main" val="5184267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8"/>
          <p:cNvSpPr>
            <a:spLocks noChangeArrowheads="1"/>
          </p:cNvSpPr>
          <p:nvPr/>
        </p:nvSpPr>
        <p:spPr bwMode="auto">
          <a:xfrm>
            <a:off x="395288" y="1196975"/>
            <a:ext cx="8401050" cy="71438"/>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0"/>
              </a:spcBef>
              <a:buFontTx/>
              <a:buNone/>
            </a:pPr>
            <a:endParaRPr lang="ja-JP" altLang="ja-JP" sz="1800">
              <a:solidFill>
                <a:srgbClr val="000000"/>
              </a:solidFill>
              <a:latin typeface="Arial" charset="0"/>
            </a:endParaRPr>
          </a:p>
        </p:txBody>
      </p:sp>
      <p:sp>
        <p:nvSpPr>
          <p:cNvPr id="5123" name="Rectangle 11"/>
          <p:cNvSpPr>
            <a:spLocks noChangeArrowheads="1"/>
          </p:cNvSpPr>
          <p:nvPr/>
        </p:nvSpPr>
        <p:spPr bwMode="auto">
          <a:xfrm>
            <a:off x="373063" y="1287463"/>
            <a:ext cx="8616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50000"/>
              </a:spcBef>
              <a:buFontTx/>
              <a:buNone/>
            </a:pPr>
            <a:r>
              <a:rPr lang="ja-JP" altLang="en-US" sz="1800">
                <a:solidFill>
                  <a:srgbClr val="0000FF"/>
                </a:solidFill>
                <a:latin typeface="Calibri" pitchFamily="34" charset="0"/>
                <a:ea typeface="HGS創英角ｺﾞｼｯｸUB" pitchFamily="50" charset="-128"/>
              </a:rPr>
              <a:t>⑧</a:t>
            </a:r>
            <a:r>
              <a:rPr lang="ja-JP" altLang="en-US" sz="1800" u="sng">
                <a:solidFill>
                  <a:srgbClr val="FF0000"/>
                </a:solidFill>
                <a:latin typeface="Calibri" pitchFamily="34" charset="0"/>
                <a:ea typeface="HGS創英角ｺﾞｼｯｸUB" pitchFamily="50" charset="-128"/>
              </a:rPr>
              <a:t>過去の</a:t>
            </a:r>
            <a:r>
              <a:rPr lang="ja-JP" altLang="en-US" sz="2000" u="sng">
                <a:solidFill>
                  <a:srgbClr val="FF0000"/>
                </a:solidFill>
                <a:latin typeface="Calibri" pitchFamily="34" charset="0"/>
                <a:ea typeface="HGS創英角ｺﾞｼｯｸUB" pitchFamily="50" charset="-128"/>
              </a:rPr>
              <a:t>学習活動の成果</a:t>
            </a:r>
            <a:r>
              <a:rPr lang="ja-JP" altLang="en-US" sz="1800" u="sng">
                <a:solidFill>
                  <a:srgbClr val="FF0000"/>
                </a:solidFill>
                <a:latin typeface="Calibri" pitchFamily="34" charset="0"/>
                <a:ea typeface="HGS創英角ｺﾞｼｯｸUB" pitchFamily="50" charset="-128"/>
              </a:rPr>
              <a:t>や</a:t>
            </a:r>
            <a:r>
              <a:rPr lang="ja-JP" altLang="en-US" sz="2000" u="sng">
                <a:solidFill>
                  <a:srgbClr val="FF0000"/>
                </a:solidFill>
                <a:latin typeface="Calibri" pitchFamily="34" charset="0"/>
                <a:ea typeface="HGS創英角ｺﾞｼｯｸUB" pitchFamily="50" charset="-128"/>
              </a:rPr>
              <a:t>地域の人材などを活用</a:t>
            </a:r>
            <a:r>
              <a:rPr lang="ja-JP" altLang="en-US" sz="1800">
                <a:solidFill>
                  <a:srgbClr val="0000FF"/>
                </a:solidFill>
                <a:latin typeface="Calibri" pitchFamily="34" charset="0"/>
                <a:ea typeface="HGS創英角ｺﾞｼｯｸUB" pitchFamily="50" charset="-128"/>
              </a:rPr>
              <a:t>する工夫がなされているか？</a:t>
            </a:r>
          </a:p>
        </p:txBody>
      </p:sp>
      <p:sp>
        <p:nvSpPr>
          <p:cNvPr id="5124" name="Rectangle 12"/>
          <p:cNvSpPr>
            <a:spLocks noChangeArrowheads="1"/>
          </p:cNvSpPr>
          <p:nvPr/>
        </p:nvSpPr>
        <p:spPr bwMode="auto">
          <a:xfrm>
            <a:off x="371475" y="1841500"/>
            <a:ext cx="5238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50000"/>
              </a:spcBef>
              <a:buFontTx/>
              <a:buNone/>
            </a:pPr>
            <a:r>
              <a:rPr lang="ja-JP" altLang="en-US" sz="1800" dirty="0">
                <a:solidFill>
                  <a:srgbClr val="0000FF"/>
                </a:solidFill>
                <a:latin typeface="Calibri" pitchFamily="34" charset="0"/>
                <a:ea typeface="HGS創英角ｺﾞｼｯｸUB" pitchFamily="50" charset="-128"/>
              </a:rPr>
              <a:t>⑨</a:t>
            </a:r>
            <a:r>
              <a:rPr lang="ja-JP" altLang="en-US" sz="2000" u="sng" dirty="0">
                <a:solidFill>
                  <a:srgbClr val="FF0000"/>
                </a:solidFill>
                <a:latin typeface="Calibri" pitchFamily="34" charset="0"/>
                <a:ea typeface="HGS創英角ｺﾞｼｯｸUB" pitchFamily="50" charset="-128"/>
              </a:rPr>
              <a:t>会場や</a:t>
            </a:r>
            <a:r>
              <a:rPr lang="ja-JP" altLang="en-US" sz="2000" u="sng" dirty="0" smtClean="0">
                <a:solidFill>
                  <a:srgbClr val="FF0000"/>
                </a:solidFill>
                <a:latin typeface="Calibri" pitchFamily="34" charset="0"/>
                <a:ea typeface="HGS創英角ｺﾞｼｯｸUB" pitchFamily="50" charset="-128"/>
              </a:rPr>
              <a:t>場所，回数</a:t>
            </a:r>
            <a:r>
              <a:rPr lang="ja-JP" altLang="en-US" sz="2000" u="sng" dirty="0">
                <a:solidFill>
                  <a:srgbClr val="FF0000"/>
                </a:solidFill>
                <a:latin typeface="Calibri" pitchFamily="34" charset="0"/>
                <a:ea typeface="HGS創英角ｺﾞｼｯｸUB" pitchFamily="50" charset="-128"/>
              </a:rPr>
              <a:t>や日程</a:t>
            </a:r>
            <a:r>
              <a:rPr lang="ja-JP" altLang="en-US" sz="2000" dirty="0">
                <a:solidFill>
                  <a:srgbClr val="0000FF"/>
                </a:solidFill>
                <a:latin typeface="Calibri" pitchFamily="34" charset="0"/>
                <a:ea typeface="HGS創英角ｺﾞｼｯｸUB" pitchFamily="50" charset="-128"/>
              </a:rPr>
              <a:t>の設定は適切か？</a:t>
            </a:r>
          </a:p>
        </p:txBody>
      </p:sp>
      <p:sp>
        <p:nvSpPr>
          <p:cNvPr id="5125" name="Rectangle 13"/>
          <p:cNvSpPr>
            <a:spLocks noChangeArrowheads="1"/>
          </p:cNvSpPr>
          <p:nvPr/>
        </p:nvSpPr>
        <p:spPr bwMode="auto">
          <a:xfrm>
            <a:off x="395288" y="2324100"/>
            <a:ext cx="6254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50000"/>
              </a:spcBef>
              <a:buFontTx/>
              <a:buNone/>
            </a:pPr>
            <a:r>
              <a:rPr lang="ja-JP" altLang="en-US" sz="1800">
                <a:solidFill>
                  <a:srgbClr val="0000FF"/>
                </a:solidFill>
                <a:latin typeface="Calibri" pitchFamily="34" charset="0"/>
                <a:ea typeface="HGS創英角ｺﾞｼｯｸUB" pitchFamily="50" charset="-128"/>
              </a:rPr>
              <a:t>⑩</a:t>
            </a:r>
            <a:r>
              <a:rPr lang="ja-JP" altLang="en-US" sz="2000" u="sng">
                <a:solidFill>
                  <a:srgbClr val="FF0000"/>
                </a:solidFill>
                <a:latin typeface="Calibri" pitchFamily="34" charset="0"/>
                <a:ea typeface="HGS創英角ｺﾞｼｯｸUB" pitchFamily="50" charset="-128"/>
              </a:rPr>
              <a:t>経費や参加費</a:t>
            </a:r>
            <a:r>
              <a:rPr lang="ja-JP" altLang="en-US" sz="2000">
                <a:solidFill>
                  <a:srgbClr val="0000FF"/>
                </a:solidFill>
                <a:latin typeface="Calibri" pitchFamily="34" charset="0"/>
                <a:ea typeface="HGS創英角ｺﾞｼｯｸUB" pitchFamily="50" charset="-128"/>
              </a:rPr>
              <a:t>は適切に計算され設定されているか？</a:t>
            </a:r>
          </a:p>
        </p:txBody>
      </p:sp>
      <p:sp>
        <p:nvSpPr>
          <p:cNvPr id="5126" name="Rectangle 14"/>
          <p:cNvSpPr>
            <a:spLocks noChangeArrowheads="1"/>
          </p:cNvSpPr>
          <p:nvPr/>
        </p:nvSpPr>
        <p:spPr bwMode="auto">
          <a:xfrm>
            <a:off x="415925" y="3070225"/>
            <a:ext cx="81105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50000"/>
              </a:spcBef>
              <a:buFontTx/>
              <a:buNone/>
            </a:pPr>
            <a:r>
              <a:rPr lang="ja-JP" altLang="en-US" sz="1800">
                <a:solidFill>
                  <a:srgbClr val="0000FF"/>
                </a:solidFill>
                <a:latin typeface="Calibri" pitchFamily="34" charset="0"/>
                <a:ea typeface="HGS創英角ｺﾞｼｯｸUB" pitchFamily="50" charset="-128"/>
              </a:rPr>
              <a:t>⑪</a:t>
            </a:r>
            <a:r>
              <a:rPr lang="ja-JP" altLang="en-US" sz="2000" u="sng">
                <a:solidFill>
                  <a:srgbClr val="FF0000"/>
                </a:solidFill>
                <a:latin typeface="Calibri" pitchFamily="34" charset="0"/>
                <a:ea typeface="HGS創英角ｺﾞｼｯｸUB" pitchFamily="50" charset="-128"/>
              </a:rPr>
              <a:t>プログラム名</a:t>
            </a:r>
            <a:r>
              <a:rPr lang="ja-JP" altLang="en-US" sz="2000">
                <a:solidFill>
                  <a:srgbClr val="0000FF"/>
                </a:solidFill>
                <a:latin typeface="Calibri" pitchFamily="34" charset="0"/>
                <a:ea typeface="HGS創英角ｺﾞｼｯｸUB" pitchFamily="50" charset="-128"/>
              </a:rPr>
              <a:t>は，人を惹き付けて，内容が分かるものであるか？</a:t>
            </a:r>
          </a:p>
        </p:txBody>
      </p:sp>
      <p:sp>
        <p:nvSpPr>
          <p:cNvPr id="5127" name="Rectangle 15"/>
          <p:cNvSpPr>
            <a:spLocks noChangeArrowheads="1"/>
          </p:cNvSpPr>
          <p:nvPr/>
        </p:nvSpPr>
        <p:spPr bwMode="auto">
          <a:xfrm>
            <a:off x="446088" y="3902075"/>
            <a:ext cx="5492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50000"/>
              </a:spcBef>
              <a:buFontTx/>
              <a:buNone/>
            </a:pPr>
            <a:r>
              <a:rPr lang="ja-JP" altLang="en-US" sz="1800">
                <a:solidFill>
                  <a:srgbClr val="0000FF"/>
                </a:solidFill>
                <a:latin typeface="Calibri" pitchFamily="34" charset="0"/>
                <a:ea typeface="HGS創英角ｺﾞｼｯｸUB" pitchFamily="50" charset="-128"/>
              </a:rPr>
              <a:t>⑫</a:t>
            </a:r>
            <a:r>
              <a:rPr lang="ja-JP" altLang="en-US" sz="2000" u="sng">
                <a:solidFill>
                  <a:srgbClr val="FF0000"/>
                </a:solidFill>
                <a:latin typeface="Calibri" pitchFamily="34" charset="0"/>
                <a:ea typeface="HGS創英角ｺﾞｼｯｸUB" pitchFamily="50" charset="-128"/>
              </a:rPr>
              <a:t>目標にあった評価方法</a:t>
            </a:r>
            <a:r>
              <a:rPr lang="ja-JP" altLang="en-US" sz="2000">
                <a:solidFill>
                  <a:srgbClr val="0000FF"/>
                </a:solidFill>
                <a:latin typeface="Calibri" pitchFamily="34" charset="0"/>
                <a:ea typeface="HGS創英角ｺﾞｼｯｸUB" pitchFamily="50" charset="-128"/>
              </a:rPr>
              <a:t>が選択されているか？</a:t>
            </a:r>
          </a:p>
        </p:txBody>
      </p:sp>
      <p:sp>
        <p:nvSpPr>
          <p:cNvPr id="5128" name="Rectangle 16"/>
          <p:cNvSpPr>
            <a:spLocks noChangeArrowheads="1"/>
          </p:cNvSpPr>
          <p:nvPr/>
        </p:nvSpPr>
        <p:spPr bwMode="auto">
          <a:xfrm>
            <a:off x="446088" y="4471988"/>
            <a:ext cx="5746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50000"/>
              </a:spcBef>
              <a:buFontTx/>
              <a:buNone/>
            </a:pPr>
            <a:r>
              <a:rPr lang="ja-JP" altLang="en-US" sz="1800">
                <a:solidFill>
                  <a:srgbClr val="0000FF"/>
                </a:solidFill>
                <a:latin typeface="Calibri" pitchFamily="34" charset="0"/>
                <a:ea typeface="HGS創英角ｺﾞｼｯｸUB" pitchFamily="50" charset="-128"/>
              </a:rPr>
              <a:t>⑬</a:t>
            </a:r>
            <a:r>
              <a:rPr lang="ja-JP" altLang="en-US" sz="2000" u="sng">
                <a:solidFill>
                  <a:srgbClr val="FF0000"/>
                </a:solidFill>
                <a:latin typeface="Calibri" pitchFamily="34" charset="0"/>
                <a:ea typeface="HGS創英角ｺﾞｼｯｸUB" pitchFamily="50" charset="-128"/>
              </a:rPr>
              <a:t>参加者の振り返り</a:t>
            </a:r>
            <a:r>
              <a:rPr lang="ja-JP" altLang="en-US" sz="2000">
                <a:solidFill>
                  <a:srgbClr val="0000FF"/>
                </a:solidFill>
                <a:latin typeface="Calibri" pitchFamily="34" charset="0"/>
                <a:ea typeface="HGS創英角ｺﾞｼｯｸUB" pitchFamily="50" charset="-128"/>
              </a:rPr>
              <a:t>を促す工夫がされているか？</a:t>
            </a:r>
          </a:p>
        </p:txBody>
      </p:sp>
      <p:sp>
        <p:nvSpPr>
          <p:cNvPr id="5129" name="Rectangle 17"/>
          <p:cNvSpPr>
            <a:spLocks noChangeArrowheads="1"/>
          </p:cNvSpPr>
          <p:nvPr/>
        </p:nvSpPr>
        <p:spPr bwMode="auto">
          <a:xfrm>
            <a:off x="468313" y="5132388"/>
            <a:ext cx="6254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50000"/>
              </a:spcBef>
              <a:buFontTx/>
              <a:buNone/>
            </a:pPr>
            <a:r>
              <a:rPr lang="ja-JP" altLang="en-US" sz="1800">
                <a:solidFill>
                  <a:srgbClr val="0000FF"/>
                </a:solidFill>
                <a:latin typeface="Calibri" pitchFamily="34" charset="0"/>
                <a:ea typeface="HGS創英角ｺﾞｼｯｸUB" pitchFamily="50" charset="-128"/>
              </a:rPr>
              <a:t>⑭</a:t>
            </a:r>
            <a:r>
              <a:rPr lang="ja-JP" altLang="en-US" sz="2000" u="sng">
                <a:solidFill>
                  <a:srgbClr val="FF0000"/>
                </a:solidFill>
                <a:latin typeface="Calibri" pitchFamily="34" charset="0"/>
                <a:ea typeface="HGS創英角ｺﾞｼｯｸUB" pitchFamily="50" charset="-128"/>
              </a:rPr>
              <a:t>ネットワークづくりの視点</a:t>
            </a:r>
            <a:r>
              <a:rPr lang="ja-JP" altLang="en-US" sz="2000">
                <a:solidFill>
                  <a:srgbClr val="0000FF"/>
                </a:solidFill>
                <a:latin typeface="Calibri" pitchFamily="34" charset="0"/>
                <a:ea typeface="HGS創英角ｺﾞｼｯｸUB" pitchFamily="50" charset="-128"/>
              </a:rPr>
              <a:t>がプログラムにあるか？</a:t>
            </a:r>
          </a:p>
        </p:txBody>
      </p:sp>
      <p:sp>
        <p:nvSpPr>
          <p:cNvPr id="5130" name="Rectangle 18"/>
          <p:cNvSpPr>
            <a:spLocks noChangeArrowheads="1"/>
          </p:cNvSpPr>
          <p:nvPr/>
        </p:nvSpPr>
        <p:spPr bwMode="auto">
          <a:xfrm>
            <a:off x="474663" y="5865813"/>
            <a:ext cx="8591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50000"/>
              </a:spcBef>
              <a:buFontTx/>
              <a:buNone/>
            </a:pPr>
            <a:r>
              <a:rPr lang="ja-JP" altLang="en-US" sz="1800">
                <a:solidFill>
                  <a:srgbClr val="0000FF"/>
                </a:solidFill>
                <a:latin typeface="Calibri" pitchFamily="34" charset="0"/>
                <a:ea typeface="HGS創英角ｺﾞｼｯｸUB" pitchFamily="50" charset="-128"/>
              </a:rPr>
              <a:t>⑮</a:t>
            </a:r>
            <a:r>
              <a:rPr lang="ja-JP" altLang="en-US" sz="2000" u="sng">
                <a:solidFill>
                  <a:srgbClr val="FF0000"/>
                </a:solidFill>
                <a:latin typeface="Calibri" pitchFamily="34" charset="0"/>
                <a:ea typeface="HGS創英角ｺﾞｼｯｸUB" pitchFamily="50" charset="-128"/>
              </a:rPr>
              <a:t>学習成果を活用</a:t>
            </a:r>
            <a:r>
              <a:rPr lang="ja-JP" altLang="en-US" sz="2000">
                <a:solidFill>
                  <a:srgbClr val="0000FF"/>
                </a:solidFill>
                <a:latin typeface="Calibri" pitchFamily="34" charset="0"/>
                <a:ea typeface="HGS創英角ｺﾞｼｯｸUB" pitchFamily="50" charset="-128"/>
              </a:rPr>
              <a:t>する機会や，</a:t>
            </a:r>
            <a:r>
              <a:rPr lang="ja-JP" altLang="en-US" sz="2000" u="sng">
                <a:solidFill>
                  <a:srgbClr val="FF0000"/>
                </a:solidFill>
                <a:latin typeface="Calibri" pitchFamily="34" charset="0"/>
                <a:ea typeface="HGS創英角ｺﾞｼｯｸUB" pitchFamily="50" charset="-128"/>
              </a:rPr>
              <a:t>次の活動へとつなげる</a:t>
            </a:r>
            <a:r>
              <a:rPr lang="ja-JP" altLang="en-US" sz="2000">
                <a:solidFill>
                  <a:srgbClr val="0000FF"/>
                </a:solidFill>
                <a:latin typeface="Calibri" pitchFamily="34" charset="0"/>
                <a:ea typeface="HGS創英角ｺﾞｼｯｸUB" pitchFamily="50" charset="-128"/>
              </a:rPr>
              <a:t>工夫</a:t>
            </a:r>
            <a:r>
              <a:rPr lang="ja-JP" altLang="en-US" sz="1800">
                <a:solidFill>
                  <a:srgbClr val="0000FF"/>
                </a:solidFill>
                <a:latin typeface="Calibri" pitchFamily="34" charset="0"/>
                <a:ea typeface="HGS創英角ｺﾞｼｯｸUB" pitchFamily="50" charset="-128"/>
              </a:rPr>
              <a:t>がされているか？</a:t>
            </a:r>
          </a:p>
        </p:txBody>
      </p:sp>
      <p:sp>
        <p:nvSpPr>
          <p:cNvPr id="5131" name="Rectangle 22"/>
          <p:cNvSpPr>
            <a:spLocks noChangeArrowheads="1"/>
          </p:cNvSpPr>
          <p:nvPr/>
        </p:nvSpPr>
        <p:spPr bwMode="auto">
          <a:xfrm>
            <a:off x="990600" y="2630488"/>
            <a:ext cx="63103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50000"/>
              </a:spcBef>
              <a:buFontTx/>
              <a:buNone/>
            </a:pPr>
            <a:r>
              <a:rPr lang="ja-JP" altLang="en-US" sz="1800">
                <a:solidFill>
                  <a:srgbClr val="000000"/>
                </a:solidFill>
                <a:latin typeface="Calibri" pitchFamily="34" charset="0"/>
              </a:rPr>
              <a:t>あわせて，参加者の準備物，主催者の準備物も明確にしておく。</a:t>
            </a:r>
          </a:p>
        </p:txBody>
      </p:sp>
      <p:sp>
        <p:nvSpPr>
          <p:cNvPr id="5132" name="Rectangle 23"/>
          <p:cNvSpPr>
            <a:spLocks noChangeArrowheads="1"/>
          </p:cNvSpPr>
          <p:nvPr/>
        </p:nvSpPr>
        <p:spPr bwMode="auto">
          <a:xfrm>
            <a:off x="1042988" y="3471863"/>
            <a:ext cx="5348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50000"/>
              </a:spcBef>
              <a:buFontTx/>
              <a:buNone/>
            </a:pPr>
            <a:r>
              <a:rPr lang="ja-JP" altLang="en-US" sz="1800">
                <a:solidFill>
                  <a:srgbClr val="000000"/>
                </a:solidFill>
                <a:latin typeface="Calibri" pitchFamily="34" charset="0"/>
              </a:rPr>
              <a:t>短い言葉で，どんなことをするのか分かるものにする。</a:t>
            </a:r>
          </a:p>
        </p:txBody>
      </p:sp>
      <p:sp>
        <p:nvSpPr>
          <p:cNvPr id="5133" name="Rectangle 24"/>
          <p:cNvSpPr>
            <a:spLocks noChangeArrowheads="1"/>
          </p:cNvSpPr>
          <p:nvPr/>
        </p:nvSpPr>
        <p:spPr bwMode="auto">
          <a:xfrm>
            <a:off x="982663" y="6221413"/>
            <a:ext cx="7434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50000"/>
              </a:spcBef>
              <a:buFontTx/>
              <a:buNone/>
            </a:pPr>
            <a:r>
              <a:rPr lang="ja-JP" altLang="en-US" sz="1800">
                <a:solidFill>
                  <a:srgbClr val="000000"/>
                </a:solidFill>
                <a:latin typeface="Calibri" pitchFamily="34" charset="0"/>
              </a:rPr>
              <a:t>  活動の継続と発展，学びが広がる（周囲の人へ，生活の中へ）工夫をする。</a:t>
            </a:r>
          </a:p>
        </p:txBody>
      </p:sp>
      <p:sp>
        <p:nvSpPr>
          <p:cNvPr id="5134" name="Rectangle 26"/>
          <p:cNvSpPr>
            <a:spLocks noChangeArrowheads="1"/>
          </p:cNvSpPr>
          <p:nvPr/>
        </p:nvSpPr>
        <p:spPr bwMode="auto">
          <a:xfrm>
            <a:off x="1042988" y="5445125"/>
            <a:ext cx="52244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50000"/>
              </a:spcBef>
              <a:buFontTx/>
              <a:buNone/>
            </a:pPr>
            <a:r>
              <a:rPr lang="ja-JP" altLang="en-US" sz="1800">
                <a:solidFill>
                  <a:srgbClr val="000000"/>
                </a:solidFill>
                <a:latin typeface="Calibri" pitchFamily="34" charset="0"/>
              </a:rPr>
              <a:t> 参加者間の相互交流，相互作用を促す工夫をする。</a:t>
            </a:r>
          </a:p>
        </p:txBody>
      </p:sp>
      <p:sp>
        <p:nvSpPr>
          <p:cNvPr id="5135" name="Rectangle 27"/>
          <p:cNvSpPr>
            <a:spLocks noChangeArrowheads="1"/>
          </p:cNvSpPr>
          <p:nvPr/>
        </p:nvSpPr>
        <p:spPr bwMode="auto">
          <a:xfrm>
            <a:off x="1076325" y="4824413"/>
            <a:ext cx="49736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50000"/>
              </a:spcBef>
              <a:buFontTx/>
              <a:buNone/>
            </a:pPr>
            <a:r>
              <a:rPr lang="ja-JP" altLang="en-US" sz="1800">
                <a:solidFill>
                  <a:srgbClr val="000000"/>
                </a:solidFill>
                <a:latin typeface="Calibri" pitchFamily="34" charset="0"/>
              </a:rPr>
              <a:t>参加者自身による学習成果の確認を大切にする。</a:t>
            </a:r>
          </a:p>
        </p:txBody>
      </p:sp>
      <p:sp>
        <p:nvSpPr>
          <p:cNvPr id="5136" name="Rectangle 28"/>
          <p:cNvSpPr>
            <a:spLocks noGrp="1"/>
          </p:cNvSpPr>
          <p:nvPr>
            <p:ph type="title"/>
          </p:nvPr>
        </p:nvSpPr>
        <p:spPr/>
        <p:txBody>
          <a:bodyPr/>
          <a:lstStyle/>
          <a:p>
            <a:pPr eaLnBrk="1" hangingPunct="1"/>
            <a:endParaRPr lang="ja-JP" altLang="en-US" smtClean="0"/>
          </a:p>
        </p:txBody>
      </p:sp>
      <p:sp>
        <p:nvSpPr>
          <p:cNvPr id="2" name="スライド番号プレースホルダー 1"/>
          <p:cNvSpPr>
            <a:spLocks noGrp="1"/>
          </p:cNvSpPr>
          <p:nvPr>
            <p:ph type="sldNum" sz="quarter" idx="12"/>
          </p:nvPr>
        </p:nvSpPr>
        <p:spPr/>
        <p:txBody>
          <a:bodyPr/>
          <a:lstStyle/>
          <a:p>
            <a:pPr>
              <a:defRPr/>
            </a:pPr>
            <a:fld id="{8C8592B1-F230-47B7-A514-621C23A84649}" type="slidenum">
              <a:rPr lang="en-US" altLang="ja-JP" smtClean="0"/>
              <a:pPr>
                <a:defRPr/>
              </a:pPr>
              <a:t>42</a:t>
            </a:fld>
            <a:endParaRPr lang="en-US" altLang="ja-JP"/>
          </a:p>
        </p:txBody>
      </p:sp>
    </p:spTree>
    <p:extLst>
      <p:ext uri="{BB962C8B-B14F-4D97-AF65-F5344CB8AC3E}">
        <p14:creationId xmlns:p14="http://schemas.microsoft.com/office/powerpoint/2010/main" val="24143058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68642" name="Rectangle 2"/>
          <p:cNvSpPr>
            <a:spLocks noChangeArrowheads="1"/>
          </p:cNvSpPr>
          <p:nvPr/>
        </p:nvSpPr>
        <p:spPr bwMode="auto">
          <a:xfrm>
            <a:off x="1258888" y="3213100"/>
            <a:ext cx="6588125"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defRPr/>
            </a:pPr>
            <a:r>
              <a:rPr lang="ja-JP" altLang="en-US" sz="6600">
                <a:solidFill>
                  <a:srgbClr val="FFFFFF"/>
                </a:solidFill>
                <a:effectLst>
                  <a:outerShdw blurRad="38100" dist="38100" dir="2700000" algn="tl">
                    <a:srgbClr val="000000"/>
                  </a:outerShdw>
                </a:effectLst>
                <a:latin typeface="Times New Roman" pitchFamily="18" charset="0"/>
                <a:ea typeface="HGS創英角ｺﾞｼｯｸUB" pitchFamily="50" charset="-128"/>
              </a:rPr>
              <a:t>発表・相互評価</a:t>
            </a:r>
          </a:p>
        </p:txBody>
      </p:sp>
      <p:sp>
        <p:nvSpPr>
          <p:cNvPr id="2" name="スライド番号プレースホルダー 1"/>
          <p:cNvSpPr>
            <a:spLocks noGrp="1"/>
          </p:cNvSpPr>
          <p:nvPr>
            <p:ph type="sldNum" sz="quarter" idx="12"/>
          </p:nvPr>
        </p:nvSpPr>
        <p:spPr/>
        <p:txBody>
          <a:bodyPr/>
          <a:lstStyle/>
          <a:p>
            <a:pPr>
              <a:defRPr/>
            </a:pPr>
            <a:fld id="{9EF28250-F814-460F-B0C5-79FD5AAF0429}" type="slidenum">
              <a:rPr lang="en-US" altLang="ja-JP" smtClean="0"/>
              <a:pPr>
                <a:defRPr/>
              </a:pPr>
              <a:t>43</a:t>
            </a:fld>
            <a:endParaRPr lang="en-US" altLang="ja-JP"/>
          </a:p>
        </p:txBody>
      </p:sp>
    </p:spTree>
    <p:extLst>
      <p:ext uri="{BB962C8B-B14F-4D97-AF65-F5344CB8AC3E}">
        <p14:creationId xmlns:p14="http://schemas.microsoft.com/office/powerpoint/2010/main" val="14095531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algn="l" eaLnBrk="1" hangingPunct="1"/>
            <a:r>
              <a:rPr lang="ja-JP" altLang="en-US" smtClean="0">
                <a:solidFill>
                  <a:srgbClr val="0000FF"/>
                </a:solidFill>
              </a:rPr>
              <a:t>発表・相互評価について</a:t>
            </a:r>
          </a:p>
        </p:txBody>
      </p:sp>
      <p:sp>
        <p:nvSpPr>
          <p:cNvPr id="7171" name="Rectangle 3"/>
          <p:cNvSpPr>
            <a:spLocks noGrp="1"/>
          </p:cNvSpPr>
          <p:nvPr>
            <p:ph type="body" sz="half" idx="1"/>
          </p:nvPr>
        </p:nvSpPr>
        <p:spPr>
          <a:xfrm>
            <a:off x="395288" y="2349500"/>
            <a:ext cx="8291512" cy="2087563"/>
          </a:xfrm>
        </p:spPr>
        <p:txBody>
          <a:bodyPr/>
          <a:lstStyle/>
          <a:p>
            <a:pPr eaLnBrk="1" hangingPunct="1">
              <a:buFont typeface="Arial" charset="0"/>
              <a:buNone/>
            </a:pPr>
            <a:r>
              <a:rPr lang="ja-JP" altLang="en-US" sz="2800" smtClean="0"/>
              <a:t>カフェで語り合うような雰囲気で，メンバーを替えながら</a:t>
            </a:r>
          </a:p>
          <a:p>
            <a:pPr eaLnBrk="1" hangingPunct="1">
              <a:buFont typeface="Arial" charset="0"/>
              <a:buNone/>
            </a:pPr>
            <a:r>
              <a:rPr lang="ja-JP" altLang="en-US" sz="2800" smtClean="0"/>
              <a:t>対話を重ねる手法。結論や答えを特に求めず，参加者</a:t>
            </a:r>
          </a:p>
          <a:p>
            <a:pPr eaLnBrk="1" hangingPunct="1">
              <a:buFont typeface="Arial" charset="0"/>
              <a:buNone/>
            </a:pPr>
            <a:r>
              <a:rPr lang="ja-JP" altLang="en-US" sz="2800" smtClean="0"/>
              <a:t>同士がしっかりと意見や情報の交換を行うことができ，</a:t>
            </a:r>
          </a:p>
          <a:p>
            <a:pPr eaLnBrk="1" hangingPunct="1">
              <a:buFont typeface="Arial" charset="0"/>
              <a:buNone/>
            </a:pPr>
            <a:r>
              <a:rPr lang="ja-JP" altLang="en-US" sz="2800" smtClean="0"/>
              <a:t>全体の共有度が高くなる。</a:t>
            </a:r>
          </a:p>
        </p:txBody>
      </p:sp>
      <p:sp>
        <p:nvSpPr>
          <p:cNvPr id="7172" name="AutoShape 8"/>
          <p:cNvSpPr>
            <a:spLocks noChangeArrowheads="1"/>
          </p:cNvSpPr>
          <p:nvPr/>
        </p:nvSpPr>
        <p:spPr bwMode="auto">
          <a:xfrm>
            <a:off x="395288" y="1196975"/>
            <a:ext cx="8401050" cy="71438"/>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0"/>
              </a:spcBef>
              <a:buFontTx/>
              <a:buNone/>
            </a:pPr>
            <a:endParaRPr lang="ja-JP" altLang="ja-JP" sz="1800">
              <a:solidFill>
                <a:srgbClr val="000000"/>
              </a:solidFill>
              <a:latin typeface="Arial" charset="0"/>
            </a:endParaRPr>
          </a:p>
        </p:txBody>
      </p:sp>
      <p:sp>
        <p:nvSpPr>
          <p:cNvPr id="7173" name="AutoShape 5"/>
          <p:cNvSpPr>
            <a:spLocks noChangeArrowheads="1"/>
          </p:cNvSpPr>
          <p:nvPr/>
        </p:nvSpPr>
        <p:spPr bwMode="auto">
          <a:xfrm>
            <a:off x="900113" y="5373688"/>
            <a:ext cx="7416800" cy="958850"/>
          </a:xfrm>
          <a:prstGeom prst="flowChartAlternateProcess">
            <a:avLst/>
          </a:prstGeom>
          <a:solidFill>
            <a:srgbClr val="FFFF00"/>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lnSpc>
                <a:spcPct val="80000"/>
              </a:lnSpc>
              <a:buFont typeface="Arial" charset="0"/>
              <a:buNone/>
            </a:pPr>
            <a:r>
              <a:rPr lang="ja-JP" altLang="en-US" sz="2800">
                <a:solidFill>
                  <a:srgbClr val="000000"/>
                </a:solidFill>
                <a:latin typeface="Calibri" pitchFamily="34" charset="0"/>
              </a:rPr>
              <a:t>参加者同士でしっかりと</a:t>
            </a:r>
            <a:r>
              <a:rPr lang="ja-JP" altLang="en-US" sz="2800">
                <a:solidFill>
                  <a:srgbClr val="0000FF"/>
                </a:solidFill>
                <a:latin typeface="Calibri" pitchFamily="34" charset="0"/>
              </a:rPr>
              <a:t>意見</a:t>
            </a:r>
            <a:r>
              <a:rPr lang="ja-JP" altLang="en-US" sz="2800">
                <a:solidFill>
                  <a:srgbClr val="000000"/>
                </a:solidFill>
                <a:latin typeface="Calibri" pitchFamily="34" charset="0"/>
              </a:rPr>
              <a:t>や</a:t>
            </a:r>
            <a:r>
              <a:rPr lang="ja-JP" altLang="en-US" sz="2800">
                <a:solidFill>
                  <a:srgbClr val="0000FF"/>
                </a:solidFill>
                <a:latin typeface="Calibri" pitchFamily="34" charset="0"/>
              </a:rPr>
              <a:t>情報交換</a:t>
            </a:r>
            <a:r>
              <a:rPr lang="ja-JP" altLang="en-US" sz="2800">
                <a:solidFill>
                  <a:srgbClr val="000000"/>
                </a:solidFill>
                <a:latin typeface="Calibri" pitchFamily="34" charset="0"/>
              </a:rPr>
              <a:t>を行い，</a:t>
            </a:r>
          </a:p>
          <a:p>
            <a:pPr eaLnBrk="1" hangingPunct="1">
              <a:lnSpc>
                <a:spcPct val="80000"/>
              </a:lnSpc>
              <a:buFont typeface="Arial" charset="0"/>
              <a:buNone/>
            </a:pPr>
            <a:r>
              <a:rPr lang="ja-JP" altLang="en-US" sz="2800" u="sng">
                <a:solidFill>
                  <a:srgbClr val="FF0000"/>
                </a:solidFill>
                <a:latin typeface="Calibri" pitchFamily="34" charset="0"/>
              </a:rPr>
              <a:t>仲間づくり</a:t>
            </a:r>
            <a:r>
              <a:rPr lang="ja-JP" altLang="en-US" sz="2800">
                <a:solidFill>
                  <a:srgbClr val="000000"/>
                </a:solidFill>
                <a:latin typeface="Calibri" pitchFamily="34" charset="0"/>
              </a:rPr>
              <a:t>をすすめましょう。</a:t>
            </a:r>
          </a:p>
        </p:txBody>
      </p:sp>
      <p:sp>
        <p:nvSpPr>
          <p:cNvPr id="7174" name="Rectangle 6"/>
          <p:cNvSpPr>
            <a:spLocks/>
          </p:cNvSpPr>
          <p:nvPr/>
        </p:nvSpPr>
        <p:spPr bwMode="auto">
          <a:xfrm>
            <a:off x="395288" y="1412875"/>
            <a:ext cx="82915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buFont typeface="Arial" charset="0"/>
              <a:buNone/>
            </a:pPr>
            <a:r>
              <a:rPr lang="ja-JP" altLang="en-US" sz="4800" b="1">
                <a:solidFill>
                  <a:srgbClr val="FF0000"/>
                </a:solidFill>
                <a:latin typeface="Calibri" pitchFamily="34" charset="0"/>
                <a:ea typeface="HGP創英角ﾎﾟｯﾌﾟ体" pitchFamily="50" charset="-128"/>
              </a:rPr>
              <a:t>ワールドカフェ　</a:t>
            </a:r>
          </a:p>
        </p:txBody>
      </p:sp>
      <p:pic>
        <p:nvPicPr>
          <p:cNvPr id="7175" name="Picture 8" descr="クリックすると新しいウィンドウで開きま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549275"/>
            <a:ext cx="1582738"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9"/>
          <p:cNvSpPr>
            <a:spLocks/>
          </p:cNvSpPr>
          <p:nvPr/>
        </p:nvSpPr>
        <p:spPr bwMode="auto">
          <a:xfrm>
            <a:off x="1835150" y="4581525"/>
            <a:ext cx="72247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buFont typeface="Arial" charset="0"/>
              <a:buNone/>
            </a:pPr>
            <a:r>
              <a:rPr lang="ja-JP" altLang="en-US" sz="1600" b="1">
                <a:solidFill>
                  <a:srgbClr val="000000"/>
                </a:solidFill>
                <a:latin typeface="ＭＳ Ｐゴシック" charset="-128"/>
              </a:rPr>
              <a:t>堀公俊</a:t>
            </a:r>
            <a:r>
              <a:rPr lang="en-US" altLang="ja-JP" sz="1600" b="1">
                <a:solidFill>
                  <a:srgbClr val="000000"/>
                </a:solidFill>
                <a:latin typeface="ＭＳ Ｐゴシック" charset="-128"/>
              </a:rPr>
              <a:t>, </a:t>
            </a:r>
            <a:r>
              <a:rPr lang="ja-JP" altLang="en-US" sz="1600" b="1">
                <a:solidFill>
                  <a:srgbClr val="000000"/>
                </a:solidFill>
                <a:latin typeface="ＭＳ Ｐゴシック" charset="-128"/>
              </a:rPr>
              <a:t>加留部貴行／著</a:t>
            </a:r>
            <a:r>
              <a:rPr lang="en-US" altLang="ja-JP" sz="1600" b="1">
                <a:solidFill>
                  <a:srgbClr val="000000"/>
                </a:solidFill>
                <a:latin typeface="ＭＳ Ｐゴシック" charset="-128"/>
              </a:rPr>
              <a:t>『</a:t>
            </a:r>
            <a:r>
              <a:rPr lang="ja-JP" altLang="en-US" sz="1600" b="1">
                <a:solidFill>
                  <a:srgbClr val="000000"/>
                </a:solidFill>
                <a:latin typeface="ＭＳ Ｐゴシック" charset="-128"/>
              </a:rPr>
              <a:t>教育研修ファシリテーター</a:t>
            </a:r>
            <a:r>
              <a:rPr lang="en-US" altLang="ja-JP" sz="1600" b="1">
                <a:solidFill>
                  <a:srgbClr val="000000"/>
                </a:solidFill>
                <a:latin typeface="ＭＳ Ｐゴシック" charset="-128"/>
              </a:rPr>
              <a:t>』</a:t>
            </a:r>
            <a:r>
              <a:rPr lang="ja-JP" altLang="en-US" sz="1600" b="1">
                <a:solidFill>
                  <a:srgbClr val="000000"/>
                </a:solidFill>
                <a:latin typeface="ＭＳ Ｐゴシック" charset="-128"/>
              </a:rPr>
              <a:t>日本経済新聞出版社より</a:t>
            </a:r>
            <a:endParaRPr lang="ja-JP" altLang="en-US" sz="1600" b="1">
              <a:solidFill>
                <a:srgbClr val="000000"/>
              </a:solidFill>
              <a:latin typeface="Calibri" pitchFamily="34" charset="0"/>
            </a:endParaRPr>
          </a:p>
        </p:txBody>
      </p:sp>
      <p:sp>
        <p:nvSpPr>
          <p:cNvPr id="2" name="スライド番号プレースホルダー 1"/>
          <p:cNvSpPr>
            <a:spLocks noGrp="1"/>
          </p:cNvSpPr>
          <p:nvPr>
            <p:ph type="sldNum" sz="quarter" idx="12"/>
          </p:nvPr>
        </p:nvSpPr>
        <p:spPr/>
        <p:txBody>
          <a:bodyPr/>
          <a:lstStyle/>
          <a:p>
            <a:pPr>
              <a:defRPr/>
            </a:pPr>
            <a:fld id="{8C8592B1-F230-47B7-A514-621C23A84649}" type="slidenum">
              <a:rPr lang="en-US" altLang="ja-JP" smtClean="0"/>
              <a:pPr>
                <a:defRPr/>
              </a:pPr>
              <a:t>44</a:t>
            </a:fld>
            <a:endParaRPr lang="en-US" altLang="ja-JP"/>
          </a:p>
        </p:txBody>
      </p:sp>
    </p:spTree>
    <p:extLst>
      <p:ext uri="{BB962C8B-B14F-4D97-AF65-F5344CB8AC3E}">
        <p14:creationId xmlns:p14="http://schemas.microsoft.com/office/powerpoint/2010/main" val="20852309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p:cNvSpPr>
          <p:nvPr>
            <p:ph type="body" sz="half" idx="1"/>
          </p:nvPr>
        </p:nvSpPr>
        <p:spPr>
          <a:xfrm>
            <a:off x="468313" y="1412875"/>
            <a:ext cx="8291512" cy="4103688"/>
          </a:xfrm>
        </p:spPr>
        <p:txBody>
          <a:bodyPr/>
          <a:lstStyle/>
          <a:p>
            <a:pPr eaLnBrk="1" hangingPunct="1">
              <a:buFont typeface="Arial" charset="0"/>
              <a:buNone/>
            </a:pPr>
            <a:r>
              <a:rPr lang="ja-JP" altLang="en-US" sz="2400" dirty="0" smtClean="0"/>
              <a:t>①</a:t>
            </a:r>
            <a:r>
              <a:rPr lang="ja-JP" altLang="en-US" sz="2400" u="sng" dirty="0" smtClean="0">
                <a:solidFill>
                  <a:srgbClr val="FF0000"/>
                </a:solidFill>
                <a:ea typeface="HGP創英角ﾎﾟｯﾌﾟ体" pitchFamily="50" charset="-128"/>
              </a:rPr>
              <a:t>発表者</a:t>
            </a:r>
            <a:r>
              <a:rPr lang="ja-JP" altLang="en-US" sz="2400" dirty="0" smtClean="0">
                <a:solidFill>
                  <a:schemeClr val="hlink"/>
                </a:solidFill>
              </a:rPr>
              <a:t>は，自分のグループ席で発表をします。（</a:t>
            </a:r>
            <a:r>
              <a:rPr lang="ja-JP" altLang="en-US" sz="2400" b="1" dirty="0" smtClean="0">
                <a:solidFill>
                  <a:srgbClr val="FF0000"/>
                </a:solidFill>
                <a:latin typeface="HGS創英角ﾎﾟｯﾌﾟ体" panose="040B0A00000000000000" pitchFamily="50" charset="-128"/>
                <a:ea typeface="HGS創英角ﾎﾟｯﾌﾟ体" panose="040B0A00000000000000" pitchFamily="50" charset="-128"/>
              </a:rPr>
              <a:t>３</a:t>
            </a:r>
            <a:r>
              <a:rPr lang="ja-JP" altLang="en-US" sz="2400" u="sng" dirty="0" smtClean="0">
                <a:solidFill>
                  <a:srgbClr val="FF0000"/>
                </a:solidFill>
                <a:latin typeface="HGS創英角ﾎﾟｯﾌﾟ体" panose="040B0A00000000000000" pitchFamily="50" charset="-128"/>
                <a:ea typeface="HGS創英角ﾎﾟｯﾌﾟ体" panose="040B0A00000000000000" pitchFamily="50" charset="-128"/>
              </a:rPr>
              <a:t>分間</a:t>
            </a:r>
            <a:r>
              <a:rPr lang="ja-JP" altLang="en-US" sz="2400" dirty="0" smtClean="0">
                <a:solidFill>
                  <a:schemeClr val="hlink"/>
                </a:solidFill>
              </a:rPr>
              <a:t>）</a:t>
            </a:r>
          </a:p>
          <a:p>
            <a:pPr eaLnBrk="1" hangingPunct="1">
              <a:buFont typeface="Arial" charset="0"/>
              <a:buNone/>
            </a:pPr>
            <a:r>
              <a:rPr lang="ja-JP" altLang="en-US" sz="2400" dirty="0" smtClean="0">
                <a:solidFill>
                  <a:schemeClr val="hlink"/>
                </a:solidFill>
              </a:rPr>
              <a:t>　 その他の人は　他のグループ席へ移動し，発表を聞きます。</a:t>
            </a:r>
          </a:p>
          <a:p>
            <a:pPr eaLnBrk="1" hangingPunct="1">
              <a:buFont typeface="Arial" charset="0"/>
              <a:buNone/>
            </a:pPr>
            <a:r>
              <a:rPr lang="ja-JP" altLang="en-US" sz="2400" dirty="0" smtClean="0">
                <a:solidFill>
                  <a:schemeClr val="hlink"/>
                </a:solidFill>
              </a:rPr>
              <a:t>　　　　　　　　　　　　　　　　　　　</a:t>
            </a:r>
            <a:r>
              <a:rPr lang="ja-JP" altLang="en-US" sz="2400" dirty="0" smtClean="0">
                <a:solidFill>
                  <a:schemeClr val="hlink"/>
                </a:solidFill>
                <a:ea typeface="HGP創英角ﾎﾟｯﾌﾟ体" pitchFamily="50" charset="-128"/>
              </a:rPr>
              <a:t>　　　　　</a:t>
            </a:r>
            <a:r>
              <a:rPr lang="ja-JP" altLang="en-US" sz="2000" dirty="0" smtClean="0">
                <a:solidFill>
                  <a:schemeClr val="hlink"/>
                </a:solidFill>
                <a:latin typeface="HGP創英角ﾎﾟｯﾌﾟ体" pitchFamily="50" charset="-128"/>
                <a:ea typeface="HGP創英角ﾎﾟｯﾌﾟ体" pitchFamily="50" charset="-128"/>
              </a:rPr>
              <a:t>　　　　</a:t>
            </a:r>
            <a:r>
              <a:rPr lang="ja-JP" altLang="en-US" sz="2000" dirty="0" smtClean="0">
                <a:latin typeface="HGP創英角ﾎﾟｯﾌﾟ体" pitchFamily="50" charset="-128"/>
                <a:ea typeface="HGP創英角ﾎﾟｯﾌﾟ体" pitchFamily="50" charset="-128"/>
              </a:rPr>
              <a:t>（終了時に</a:t>
            </a:r>
            <a:r>
              <a:rPr lang="ja-JP" altLang="en-US" sz="2000" dirty="0" smtClean="0">
                <a:solidFill>
                  <a:schemeClr val="hlink"/>
                </a:solidFill>
                <a:latin typeface="HGP創英角ﾎﾟｯﾌﾟ体" pitchFamily="50" charset="-128"/>
                <a:ea typeface="HGP創英角ﾎﾟｯﾌﾟ体" pitchFamily="50" charset="-128"/>
              </a:rPr>
              <a:t>ベル２回</a:t>
            </a:r>
            <a:r>
              <a:rPr lang="ja-JP" altLang="en-US" sz="2000" dirty="0" smtClean="0">
                <a:latin typeface="HGP創英角ﾎﾟｯﾌﾟ体" pitchFamily="50" charset="-128"/>
                <a:ea typeface="HGP創英角ﾎﾟｯﾌﾟ体" pitchFamily="50" charset="-128"/>
              </a:rPr>
              <a:t>）</a:t>
            </a:r>
          </a:p>
          <a:p>
            <a:pPr eaLnBrk="1" hangingPunct="1">
              <a:buFont typeface="Arial" charset="0"/>
              <a:buNone/>
            </a:pPr>
            <a:endParaRPr lang="ja-JP" altLang="en-US" sz="2000" dirty="0" smtClean="0">
              <a:latin typeface="HGP創英角ﾎﾟｯﾌﾟ体" pitchFamily="50" charset="-128"/>
              <a:ea typeface="HGP創英角ﾎﾟｯﾌﾟ体" pitchFamily="50" charset="-128"/>
            </a:endParaRPr>
          </a:p>
          <a:p>
            <a:pPr eaLnBrk="1" hangingPunct="1">
              <a:buFont typeface="Arial" charset="0"/>
              <a:buNone/>
            </a:pPr>
            <a:r>
              <a:rPr lang="en-US" altLang="ja-JP" sz="2400" dirty="0" smtClean="0"/>
              <a:t>②</a:t>
            </a:r>
            <a:r>
              <a:rPr lang="ja-JP" altLang="en-US" sz="2400" dirty="0" smtClean="0">
                <a:solidFill>
                  <a:schemeClr val="hlink"/>
                </a:solidFill>
              </a:rPr>
              <a:t>発表の後，</a:t>
            </a:r>
            <a:r>
              <a:rPr lang="ja-JP" altLang="en-US" sz="2400" b="1" u="sng" dirty="0" smtClean="0">
                <a:solidFill>
                  <a:srgbClr val="FF0000"/>
                </a:solidFill>
                <a:ea typeface="HGP創英角ﾎﾟｯﾌﾟ体" pitchFamily="50" charset="-128"/>
              </a:rPr>
              <a:t>質疑応答や相互評価</a:t>
            </a:r>
            <a:r>
              <a:rPr lang="ja-JP" altLang="en-US" sz="2400" dirty="0" smtClean="0">
                <a:solidFill>
                  <a:schemeClr val="hlink"/>
                </a:solidFill>
              </a:rPr>
              <a:t>を行います。（</a:t>
            </a:r>
            <a:r>
              <a:rPr lang="ja-JP" altLang="en-US" sz="2400" u="sng" dirty="0" smtClean="0">
                <a:solidFill>
                  <a:srgbClr val="FF0000"/>
                </a:solidFill>
                <a:ea typeface="HGP創英角ﾎﾟｯﾌﾟ体" pitchFamily="50" charset="-128"/>
              </a:rPr>
              <a:t>５分間</a:t>
            </a:r>
            <a:r>
              <a:rPr lang="ja-JP" altLang="en-US" sz="2400" dirty="0" smtClean="0">
                <a:solidFill>
                  <a:schemeClr val="hlink"/>
                </a:solidFill>
              </a:rPr>
              <a:t>）</a:t>
            </a:r>
            <a:br>
              <a:rPr lang="ja-JP" altLang="en-US" sz="2400" dirty="0" smtClean="0">
                <a:solidFill>
                  <a:schemeClr val="hlink"/>
                </a:solidFill>
              </a:rPr>
            </a:br>
            <a:r>
              <a:rPr lang="ja-JP" altLang="en-US" sz="2400" dirty="0" smtClean="0">
                <a:solidFill>
                  <a:schemeClr val="hlink"/>
                </a:solidFill>
              </a:rPr>
              <a:t>　　　　　　　　　　　　　　　　　　　　　　　　　　</a:t>
            </a:r>
            <a:r>
              <a:rPr lang="ja-JP" altLang="en-US" sz="2000" dirty="0" smtClean="0">
                <a:latin typeface="HGP創英角ﾎﾟｯﾌﾟ体" pitchFamily="50" charset="-128"/>
                <a:ea typeface="HGP創英角ﾎﾟｯﾌﾟ体" pitchFamily="50" charset="-128"/>
              </a:rPr>
              <a:t>（終了時に</a:t>
            </a:r>
            <a:r>
              <a:rPr lang="ja-JP" altLang="en-US" sz="2000" dirty="0" smtClean="0">
                <a:solidFill>
                  <a:schemeClr val="hlink"/>
                </a:solidFill>
                <a:latin typeface="HGP創英角ﾎﾟｯﾌﾟ体" pitchFamily="50" charset="-128"/>
                <a:ea typeface="HGP創英角ﾎﾟｯﾌﾟ体" pitchFamily="50" charset="-128"/>
              </a:rPr>
              <a:t>ベル２回</a:t>
            </a:r>
            <a:r>
              <a:rPr lang="ja-JP" altLang="en-US" sz="2000" dirty="0" smtClean="0">
                <a:latin typeface="HGP創英角ﾎﾟｯﾌﾟ体" pitchFamily="50" charset="-128"/>
                <a:ea typeface="HGP創英角ﾎﾟｯﾌﾟ体" pitchFamily="50" charset="-128"/>
              </a:rPr>
              <a:t>）</a:t>
            </a:r>
          </a:p>
          <a:p>
            <a:pPr eaLnBrk="1" hangingPunct="1">
              <a:buFont typeface="Arial" charset="0"/>
              <a:buNone/>
            </a:pPr>
            <a:endParaRPr lang="ja-JP" altLang="en-US" sz="2000" dirty="0" smtClean="0">
              <a:latin typeface="HGP創英角ﾎﾟｯﾌﾟ体" pitchFamily="50" charset="-128"/>
              <a:ea typeface="HGP創英角ﾎﾟｯﾌﾟ体" pitchFamily="50" charset="-128"/>
            </a:endParaRPr>
          </a:p>
          <a:p>
            <a:pPr eaLnBrk="1" hangingPunct="1">
              <a:buFont typeface="Arial" charset="0"/>
              <a:buNone/>
            </a:pPr>
            <a:r>
              <a:rPr lang="ja-JP" altLang="en-US" sz="2400" dirty="0" smtClean="0"/>
              <a:t>③</a:t>
            </a:r>
            <a:r>
              <a:rPr lang="ja-JP" altLang="en-US" sz="2400" dirty="0" smtClean="0">
                <a:solidFill>
                  <a:schemeClr val="hlink"/>
                </a:solidFill>
              </a:rPr>
              <a:t>最後に，</a:t>
            </a:r>
            <a:r>
              <a:rPr lang="ja-JP" altLang="en-US" sz="2400" b="1" u="sng" dirty="0" smtClean="0">
                <a:solidFill>
                  <a:srgbClr val="FF0000"/>
                </a:solidFill>
                <a:ea typeface="HGP創英角ﾎﾟｯﾌﾟ体" pitchFamily="50" charset="-128"/>
              </a:rPr>
              <a:t>支援者がコメント</a:t>
            </a:r>
            <a:r>
              <a:rPr lang="ja-JP" altLang="en-US" sz="2400" dirty="0" smtClean="0">
                <a:solidFill>
                  <a:schemeClr val="hlink"/>
                </a:solidFill>
              </a:rPr>
              <a:t>を行います。（</a:t>
            </a:r>
            <a:r>
              <a:rPr lang="en-US" altLang="ja-JP" sz="2400" u="sng" dirty="0" smtClean="0">
                <a:solidFill>
                  <a:srgbClr val="FF0000"/>
                </a:solidFill>
                <a:latin typeface="HGP創英角ﾎﾟｯﾌﾟ体" pitchFamily="50" charset="-128"/>
                <a:ea typeface="HGP創英角ﾎﾟｯﾌﾟ体" pitchFamily="50" charset="-128"/>
              </a:rPr>
              <a:t>1</a:t>
            </a:r>
            <a:r>
              <a:rPr lang="ja-JP" altLang="en-US" sz="2400" u="sng" dirty="0" smtClean="0">
                <a:solidFill>
                  <a:srgbClr val="FF0000"/>
                </a:solidFill>
                <a:latin typeface="HGP創英角ﾎﾟｯﾌﾟ体" pitchFamily="50" charset="-128"/>
                <a:ea typeface="HGP創英角ﾎﾟｯﾌﾟ体" pitchFamily="50" charset="-128"/>
              </a:rPr>
              <a:t>分間</a:t>
            </a:r>
            <a:r>
              <a:rPr lang="ja-JP" altLang="en-US" sz="2400" dirty="0" smtClean="0">
                <a:solidFill>
                  <a:schemeClr val="hlink"/>
                </a:solidFill>
              </a:rPr>
              <a:t>）</a:t>
            </a:r>
          </a:p>
          <a:p>
            <a:pPr eaLnBrk="1" hangingPunct="1">
              <a:buFont typeface="Arial" charset="0"/>
              <a:buNone/>
            </a:pPr>
            <a:r>
              <a:rPr lang="ja-JP" altLang="en-US" sz="2400" dirty="0" smtClean="0">
                <a:solidFill>
                  <a:schemeClr val="hlink"/>
                </a:solidFill>
              </a:rPr>
              <a:t>　　　　　　　　　　　　　　　　　　　　　　　　　　　　</a:t>
            </a:r>
            <a:r>
              <a:rPr lang="ja-JP" altLang="en-US" sz="2000" dirty="0" smtClean="0">
                <a:latin typeface="HGP創英角ﾎﾟｯﾌﾟ体" pitchFamily="50" charset="-128"/>
                <a:ea typeface="HGP創英角ﾎﾟｯﾌﾟ体" pitchFamily="50" charset="-128"/>
              </a:rPr>
              <a:t>（終了時に</a:t>
            </a:r>
            <a:r>
              <a:rPr lang="ja-JP" altLang="en-US" sz="2000" dirty="0" smtClean="0">
                <a:solidFill>
                  <a:schemeClr val="hlink"/>
                </a:solidFill>
                <a:latin typeface="HGP創英角ﾎﾟｯﾌﾟ体" pitchFamily="50" charset="-128"/>
                <a:ea typeface="HGP創英角ﾎﾟｯﾌﾟ体" pitchFamily="50" charset="-128"/>
              </a:rPr>
              <a:t>ベル３回</a:t>
            </a:r>
            <a:r>
              <a:rPr lang="ja-JP" altLang="en-US" sz="2000" dirty="0" smtClean="0">
                <a:latin typeface="HGP創英角ﾎﾟｯﾌﾟ体" pitchFamily="50" charset="-128"/>
                <a:ea typeface="HGP創英角ﾎﾟｯﾌﾟ体" pitchFamily="50" charset="-128"/>
              </a:rPr>
              <a:t>） </a:t>
            </a:r>
            <a:endParaRPr lang="ja-JP" altLang="en-US" sz="2400" dirty="0" smtClean="0">
              <a:solidFill>
                <a:schemeClr val="hlink"/>
              </a:solidFill>
            </a:endParaRPr>
          </a:p>
          <a:p>
            <a:pPr eaLnBrk="1" hangingPunct="1">
              <a:buFont typeface="Arial" charset="0"/>
              <a:buNone/>
            </a:pPr>
            <a:r>
              <a:rPr lang="ja-JP" altLang="en-US" sz="2400" dirty="0" smtClean="0"/>
              <a:t>④</a:t>
            </a:r>
            <a:r>
              <a:rPr lang="ja-JP" altLang="en-US" sz="2400" dirty="0" smtClean="0">
                <a:solidFill>
                  <a:schemeClr val="hlink"/>
                </a:solidFill>
              </a:rPr>
              <a:t>次のグループ席へ移動します。</a:t>
            </a:r>
          </a:p>
          <a:p>
            <a:pPr eaLnBrk="1" hangingPunct="1">
              <a:lnSpc>
                <a:spcPct val="125000"/>
              </a:lnSpc>
              <a:buFont typeface="Arial" charset="0"/>
              <a:buNone/>
            </a:pPr>
            <a:r>
              <a:rPr lang="ja-JP" altLang="en-US" sz="4000" dirty="0" smtClean="0">
                <a:solidFill>
                  <a:schemeClr val="hlink"/>
                </a:solidFill>
              </a:rPr>
              <a:t>　　 　</a:t>
            </a:r>
            <a:r>
              <a:rPr lang="en-US" altLang="ja-JP" sz="4000" u="sng" dirty="0" smtClean="0">
                <a:solidFill>
                  <a:srgbClr val="FF0000"/>
                </a:solidFill>
                <a:ea typeface="HGP創英角ﾎﾟｯﾌﾟ体" pitchFamily="50" charset="-128"/>
              </a:rPr>
              <a:t>※</a:t>
            </a:r>
            <a:r>
              <a:rPr lang="ja-JP" altLang="en-US" sz="4000" u="sng" dirty="0" smtClean="0">
                <a:solidFill>
                  <a:srgbClr val="FF0000"/>
                </a:solidFill>
                <a:ea typeface="HGP創英角ﾎﾟｯﾌﾟ体" pitchFamily="50" charset="-128"/>
              </a:rPr>
              <a:t>これを</a:t>
            </a:r>
            <a:r>
              <a:rPr lang="ja-JP" altLang="en-US" sz="4000" u="sng" dirty="0" smtClean="0">
                <a:solidFill>
                  <a:schemeClr val="hlink"/>
                </a:solidFill>
                <a:ea typeface="HGP創英角ﾎﾟｯﾌﾟ体" pitchFamily="50" charset="-128"/>
              </a:rPr>
              <a:t>４回</a:t>
            </a:r>
            <a:r>
              <a:rPr lang="ja-JP" altLang="en-US" sz="4000" u="sng" dirty="0" smtClean="0">
                <a:solidFill>
                  <a:srgbClr val="FF0000"/>
                </a:solidFill>
                <a:ea typeface="HGP創英角ﾎﾟｯﾌﾟ体" pitchFamily="50" charset="-128"/>
              </a:rPr>
              <a:t>繰り返します。</a:t>
            </a:r>
          </a:p>
          <a:p>
            <a:pPr eaLnBrk="1" hangingPunct="1">
              <a:buFont typeface="Arial" charset="0"/>
              <a:buNone/>
            </a:pPr>
            <a:endParaRPr lang="ja-JP" altLang="en-US" sz="4400" u="sng" dirty="0" smtClean="0">
              <a:solidFill>
                <a:srgbClr val="FF0000"/>
              </a:solidFill>
              <a:ea typeface="HGP創英角ﾎﾟｯﾌﾟ体" pitchFamily="50" charset="-128"/>
            </a:endParaRPr>
          </a:p>
        </p:txBody>
      </p:sp>
      <p:sp>
        <p:nvSpPr>
          <p:cNvPr id="8195" name="AutoShape 8"/>
          <p:cNvSpPr>
            <a:spLocks noChangeArrowheads="1"/>
          </p:cNvSpPr>
          <p:nvPr/>
        </p:nvSpPr>
        <p:spPr bwMode="auto">
          <a:xfrm>
            <a:off x="395288" y="1196975"/>
            <a:ext cx="8401050" cy="71438"/>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0"/>
              </a:spcBef>
              <a:buFontTx/>
              <a:buNone/>
            </a:pPr>
            <a:endParaRPr lang="ja-JP" altLang="ja-JP" sz="1800">
              <a:solidFill>
                <a:srgbClr val="000000"/>
              </a:solidFill>
              <a:latin typeface="Arial" charset="0"/>
            </a:endParaRPr>
          </a:p>
        </p:txBody>
      </p:sp>
      <p:sp>
        <p:nvSpPr>
          <p:cNvPr id="2" name="スライド番号プレースホルダー 1"/>
          <p:cNvSpPr>
            <a:spLocks noGrp="1"/>
          </p:cNvSpPr>
          <p:nvPr>
            <p:ph type="sldNum" sz="quarter" idx="12"/>
          </p:nvPr>
        </p:nvSpPr>
        <p:spPr/>
        <p:txBody>
          <a:bodyPr/>
          <a:lstStyle/>
          <a:p>
            <a:pPr>
              <a:defRPr/>
            </a:pPr>
            <a:fld id="{8C8592B1-F230-47B7-A514-621C23A84649}" type="slidenum">
              <a:rPr lang="en-US" altLang="ja-JP" smtClean="0"/>
              <a:pPr>
                <a:defRPr/>
              </a:pPr>
              <a:t>45</a:t>
            </a:fld>
            <a:endParaRPr lang="en-US" altLang="ja-JP"/>
          </a:p>
        </p:txBody>
      </p:sp>
    </p:spTree>
    <p:extLst>
      <p:ext uri="{BB962C8B-B14F-4D97-AF65-F5344CB8AC3E}">
        <p14:creationId xmlns:p14="http://schemas.microsoft.com/office/powerpoint/2010/main" val="41465056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8"/>
          <p:cNvSpPr>
            <a:spLocks noChangeArrowheads="1"/>
          </p:cNvSpPr>
          <p:nvPr/>
        </p:nvSpPr>
        <p:spPr bwMode="auto">
          <a:xfrm>
            <a:off x="395288" y="1196975"/>
            <a:ext cx="8401050" cy="71438"/>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0"/>
              </a:spcBef>
              <a:buFontTx/>
              <a:buNone/>
            </a:pPr>
            <a:endParaRPr lang="ja-JP" altLang="ja-JP" sz="1800">
              <a:solidFill>
                <a:srgbClr val="000000"/>
              </a:solidFill>
              <a:latin typeface="Arial" charset="0"/>
            </a:endParaRPr>
          </a:p>
        </p:txBody>
      </p:sp>
      <p:sp>
        <p:nvSpPr>
          <p:cNvPr id="9219" name="Rectangle 5"/>
          <p:cNvSpPr>
            <a:spLocks noChangeArrowheads="1"/>
          </p:cNvSpPr>
          <p:nvPr/>
        </p:nvSpPr>
        <p:spPr bwMode="auto">
          <a:xfrm>
            <a:off x="395288" y="1268413"/>
            <a:ext cx="835342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50000"/>
              </a:spcBef>
              <a:buFontTx/>
              <a:buNone/>
            </a:pPr>
            <a:r>
              <a:rPr lang="ja-JP" altLang="en-US">
                <a:solidFill>
                  <a:srgbClr val="000000"/>
                </a:solidFill>
                <a:latin typeface="Calibri" pitchFamily="34" charset="0"/>
                <a:ea typeface="HGS創英角ｺﾞｼｯｸUB" pitchFamily="50" charset="-128"/>
              </a:rPr>
              <a:t>学習プログラムに対する</a:t>
            </a:r>
            <a:r>
              <a:rPr lang="ja-JP" altLang="en-US" u="sng">
                <a:solidFill>
                  <a:srgbClr val="FF0000"/>
                </a:solidFill>
                <a:latin typeface="Calibri" pitchFamily="34" charset="0"/>
                <a:ea typeface="HGS創英角ｺﾞｼｯｸUB" pitchFamily="50" charset="-128"/>
              </a:rPr>
              <a:t>評価コメント（気付き）</a:t>
            </a:r>
            <a:r>
              <a:rPr lang="ja-JP" altLang="en-US">
                <a:solidFill>
                  <a:srgbClr val="000000"/>
                </a:solidFill>
                <a:latin typeface="Calibri" pitchFamily="34" charset="0"/>
                <a:ea typeface="HGS創英角ｺﾞｼｯｸUB" pitchFamily="50" charset="-128"/>
              </a:rPr>
              <a:t>を付箋に記入し，</a:t>
            </a:r>
            <a:r>
              <a:rPr lang="ja-JP" altLang="en-US">
                <a:solidFill>
                  <a:srgbClr val="0000FF"/>
                </a:solidFill>
                <a:latin typeface="Calibri" pitchFamily="34" charset="0"/>
                <a:ea typeface="HGS創英角ｺﾞｼｯｸUB" pitchFamily="50" charset="-128"/>
              </a:rPr>
              <a:t>各自発表しながら関係する箇所に貼っていく</a:t>
            </a:r>
            <a:r>
              <a:rPr lang="ja-JP" altLang="en-US">
                <a:solidFill>
                  <a:srgbClr val="000000"/>
                </a:solidFill>
                <a:latin typeface="Calibri" pitchFamily="34" charset="0"/>
                <a:ea typeface="HGS創英角ｺﾞｼｯｸUB" pitchFamily="50" charset="-128"/>
              </a:rPr>
              <a:t>。</a:t>
            </a:r>
            <a:endParaRPr lang="en-US" altLang="ja-JP">
              <a:solidFill>
                <a:srgbClr val="000000"/>
              </a:solidFill>
              <a:latin typeface="Calibri" pitchFamily="34" charset="0"/>
              <a:ea typeface="HGS創英角ｺﾞｼｯｸUB" pitchFamily="50" charset="-128"/>
            </a:endParaRPr>
          </a:p>
        </p:txBody>
      </p:sp>
      <p:sp>
        <p:nvSpPr>
          <p:cNvPr id="9220" name="正方形/長方形 8"/>
          <p:cNvSpPr>
            <a:spLocks noChangeArrowheads="1"/>
          </p:cNvSpPr>
          <p:nvPr/>
        </p:nvSpPr>
        <p:spPr bwMode="auto">
          <a:xfrm>
            <a:off x="5292725" y="4144963"/>
            <a:ext cx="792163" cy="792162"/>
          </a:xfrm>
          <a:prstGeom prst="rect">
            <a:avLst/>
          </a:prstGeom>
          <a:solidFill>
            <a:srgbClr val="0000FF"/>
          </a:solidFill>
          <a:ln w="9525" algn="ctr">
            <a:solidFill>
              <a:schemeClr val="tx1"/>
            </a:solidFill>
            <a:round/>
            <a:headEnd/>
            <a:tailEnd/>
          </a:ln>
        </p:spPr>
        <p:txBody>
          <a:bodyPr anchor="b"/>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0"/>
              </a:spcBef>
              <a:buFontTx/>
              <a:buNone/>
            </a:pPr>
            <a:r>
              <a:rPr lang="ja-JP" altLang="en-US" sz="1800">
                <a:solidFill>
                  <a:srgbClr val="000000"/>
                </a:solidFill>
                <a:latin typeface="Arial" charset="0"/>
              </a:rPr>
              <a:t>　</a:t>
            </a:r>
          </a:p>
        </p:txBody>
      </p:sp>
      <p:sp>
        <p:nvSpPr>
          <p:cNvPr id="9221" name="Rectangle 7"/>
          <p:cNvSpPr>
            <a:spLocks noChangeArrowheads="1"/>
          </p:cNvSpPr>
          <p:nvPr/>
        </p:nvSpPr>
        <p:spPr bwMode="auto">
          <a:xfrm>
            <a:off x="388938" y="2940050"/>
            <a:ext cx="71294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50000"/>
              </a:spcBef>
              <a:buFontTx/>
              <a:buNone/>
            </a:pPr>
            <a:r>
              <a:rPr lang="ja-JP" altLang="en-US">
                <a:solidFill>
                  <a:srgbClr val="FF0000"/>
                </a:solidFill>
                <a:latin typeface="Calibri" pitchFamily="34" charset="0"/>
              </a:rPr>
              <a:t>★</a:t>
            </a:r>
            <a:r>
              <a:rPr lang="ja-JP" altLang="en-US" u="sng">
                <a:solidFill>
                  <a:srgbClr val="FF0000"/>
                </a:solidFill>
                <a:latin typeface="Calibri" pitchFamily="34" charset="0"/>
                <a:ea typeface="HGP創英角ﾎﾟｯﾌﾟ体" pitchFamily="50" charset="-128"/>
              </a:rPr>
              <a:t>ピンク</a:t>
            </a:r>
            <a:r>
              <a:rPr lang="ja-JP" altLang="en-US" u="sng">
                <a:latin typeface="Calibri" pitchFamily="34" charset="0"/>
                <a:ea typeface="HGP創英角ﾎﾟｯﾌﾟ体" pitchFamily="50" charset="-128"/>
              </a:rPr>
              <a:t>の付箋</a:t>
            </a:r>
            <a:r>
              <a:rPr lang="ja-JP" altLang="en-US">
                <a:solidFill>
                  <a:srgbClr val="FF0000"/>
                </a:solidFill>
                <a:latin typeface="Calibri" pitchFamily="34" charset="0"/>
              </a:rPr>
              <a:t/>
            </a:r>
            <a:br>
              <a:rPr lang="ja-JP" altLang="en-US">
                <a:solidFill>
                  <a:srgbClr val="FF0000"/>
                </a:solidFill>
                <a:latin typeface="Calibri" pitchFamily="34" charset="0"/>
              </a:rPr>
            </a:br>
            <a:r>
              <a:rPr lang="ja-JP" altLang="en-US">
                <a:solidFill>
                  <a:srgbClr val="0000FF"/>
                </a:solidFill>
                <a:latin typeface="Calibri" pitchFamily="34" charset="0"/>
                <a:ea typeface="HGP創英角ﾎﾟｯﾌﾟ体" pitchFamily="50" charset="-128"/>
              </a:rPr>
              <a:t>・・・　いいところ，その理由</a:t>
            </a:r>
          </a:p>
        </p:txBody>
      </p:sp>
      <p:sp>
        <p:nvSpPr>
          <p:cNvPr id="9222" name="Rectangle 8"/>
          <p:cNvSpPr>
            <a:spLocks noChangeArrowheads="1"/>
          </p:cNvSpPr>
          <p:nvPr/>
        </p:nvSpPr>
        <p:spPr bwMode="auto">
          <a:xfrm>
            <a:off x="290513" y="4051300"/>
            <a:ext cx="8353425" cy="280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50000"/>
              </a:spcBef>
              <a:buFontTx/>
              <a:buNone/>
            </a:pPr>
            <a:r>
              <a:rPr lang="ja-JP" altLang="en-US" dirty="0">
                <a:solidFill>
                  <a:srgbClr val="FF0000"/>
                </a:solidFill>
                <a:latin typeface="Calibri" pitchFamily="34" charset="0"/>
                <a:ea typeface="HGP創英角ﾎﾟｯﾌﾟ体" pitchFamily="50" charset="-128"/>
              </a:rPr>
              <a:t>★</a:t>
            </a:r>
            <a:r>
              <a:rPr lang="ja-JP" altLang="en-US" u="sng" dirty="0">
                <a:solidFill>
                  <a:srgbClr val="FF0000"/>
                </a:solidFill>
                <a:latin typeface="Calibri" pitchFamily="34" charset="0"/>
                <a:ea typeface="HGP創英角ﾎﾟｯﾌﾟ体" pitchFamily="50" charset="-128"/>
              </a:rPr>
              <a:t>青い</a:t>
            </a:r>
            <a:r>
              <a:rPr lang="ja-JP" altLang="en-US" u="sng" dirty="0">
                <a:latin typeface="Calibri" pitchFamily="34" charset="0"/>
                <a:ea typeface="HGP創英角ﾎﾟｯﾌﾟ体" pitchFamily="50" charset="-128"/>
              </a:rPr>
              <a:t>付箋</a:t>
            </a:r>
            <a:r>
              <a:rPr lang="ja-JP" altLang="en-US" dirty="0">
                <a:solidFill>
                  <a:srgbClr val="FF0000"/>
                </a:solidFill>
                <a:latin typeface="Calibri" pitchFamily="34" charset="0"/>
              </a:rPr>
              <a:t/>
            </a:r>
            <a:br>
              <a:rPr lang="ja-JP" altLang="en-US" dirty="0">
                <a:solidFill>
                  <a:srgbClr val="FF0000"/>
                </a:solidFill>
                <a:latin typeface="Calibri" pitchFamily="34" charset="0"/>
              </a:rPr>
            </a:br>
            <a:r>
              <a:rPr lang="ja-JP" altLang="en-US" dirty="0">
                <a:solidFill>
                  <a:srgbClr val="0000FF"/>
                </a:solidFill>
                <a:latin typeface="Calibri" pitchFamily="34" charset="0"/>
                <a:ea typeface="HGP創英角ﾎﾟｯﾌﾟ体" pitchFamily="50" charset="-128"/>
              </a:rPr>
              <a:t>・・・　（建設的な）改善案</a:t>
            </a:r>
            <a:br>
              <a:rPr lang="ja-JP" altLang="en-US" dirty="0">
                <a:solidFill>
                  <a:srgbClr val="0000FF"/>
                </a:solidFill>
                <a:latin typeface="Calibri" pitchFamily="34" charset="0"/>
                <a:ea typeface="HGP創英角ﾎﾟｯﾌﾟ体" pitchFamily="50" charset="-128"/>
              </a:rPr>
            </a:br>
            <a:r>
              <a:rPr lang="ja-JP" altLang="en-US" u="sng" dirty="0">
                <a:solidFill>
                  <a:srgbClr val="FF0000"/>
                </a:solidFill>
                <a:latin typeface="Calibri" pitchFamily="34" charset="0"/>
                <a:ea typeface="HGP創英角ﾎﾟｯﾌﾟ体" pitchFamily="50" charset="-128"/>
              </a:rPr>
              <a:t>こうすればもっとよくなる</a:t>
            </a:r>
            <a:r>
              <a:rPr lang="ja-JP" altLang="en-US" dirty="0">
                <a:solidFill>
                  <a:srgbClr val="0000FF"/>
                </a:solidFill>
                <a:latin typeface="Calibri" pitchFamily="34" charset="0"/>
                <a:ea typeface="HGP創英角ﾎﾟｯﾌﾟ体" pitchFamily="50" charset="-128"/>
              </a:rPr>
              <a:t>かもというアイディア</a:t>
            </a:r>
          </a:p>
          <a:p>
            <a:pPr algn="ctr" eaLnBrk="1" hangingPunct="1">
              <a:spcBef>
                <a:spcPct val="50000"/>
              </a:spcBef>
              <a:buFontTx/>
              <a:buNone/>
            </a:pPr>
            <a:endParaRPr lang="ja-JP" altLang="en-US" sz="4000" dirty="0">
              <a:solidFill>
                <a:srgbClr val="000000"/>
              </a:solidFill>
              <a:latin typeface="Calibri" pitchFamily="34" charset="0"/>
            </a:endParaRPr>
          </a:p>
          <a:p>
            <a:pPr eaLnBrk="1" hangingPunct="1">
              <a:lnSpc>
                <a:spcPct val="60000"/>
              </a:lnSpc>
              <a:spcBef>
                <a:spcPct val="50000"/>
              </a:spcBef>
              <a:buFontTx/>
              <a:buNone/>
            </a:pPr>
            <a:r>
              <a:rPr lang="ja-JP" altLang="en-US" sz="1800" dirty="0">
                <a:solidFill>
                  <a:srgbClr val="000000"/>
                </a:solidFill>
                <a:latin typeface="Calibri" pitchFamily="34" charset="0"/>
              </a:rPr>
              <a:t>　</a:t>
            </a:r>
            <a:r>
              <a:rPr lang="ja-JP" altLang="en-US" sz="1600" b="1" dirty="0">
                <a:solidFill>
                  <a:srgbClr val="000000"/>
                </a:solidFill>
                <a:latin typeface="Calibri" pitchFamily="34" charset="0"/>
                <a:ea typeface="HGP創英角ﾎﾟｯﾌﾟ体" pitchFamily="50" charset="-128"/>
              </a:rPr>
              <a:t>　　　　　　　　</a:t>
            </a:r>
            <a:r>
              <a:rPr lang="ja-JP" altLang="en-US" sz="1600" b="1" dirty="0">
                <a:solidFill>
                  <a:srgbClr val="0000FF"/>
                </a:solidFill>
                <a:latin typeface="Calibri" pitchFamily="34" charset="0"/>
                <a:ea typeface="HGP創英角ﾎﾟｯﾌﾟ体" pitchFamily="50" charset="-128"/>
              </a:rPr>
              <a:t>　</a:t>
            </a:r>
            <a:r>
              <a:rPr lang="en-US" altLang="ja-JP" sz="1600" b="1" dirty="0">
                <a:solidFill>
                  <a:srgbClr val="0000FF"/>
                </a:solidFill>
                <a:latin typeface="Calibri" pitchFamily="34" charset="0"/>
                <a:ea typeface="HGP創英角ﾎﾟｯﾌﾟ体" pitchFamily="50" charset="-128"/>
              </a:rPr>
              <a:t>×</a:t>
            </a:r>
            <a:r>
              <a:rPr lang="ja-JP" altLang="en-US" sz="1600" b="1" dirty="0">
                <a:solidFill>
                  <a:srgbClr val="0000FF"/>
                </a:solidFill>
                <a:latin typeface="Calibri" pitchFamily="34" charset="0"/>
                <a:ea typeface="HGP創英角ﾎﾟｯﾌﾟ体" pitchFamily="50" charset="-128"/>
              </a:rPr>
              <a:t>「ここはよくない」　</a:t>
            </a:r>
            <a:r>
              <a:rPr lang="en-US" altLang="ja-JP" sz="1600" b="1" dirty="0">
                <a:solidFill>
                  <a:srgbClr val="0000FF"/>
                </a:solidFill>
                <a:latin typeface="Calibri" pitchFamily="34" charset="0"/>
                <a:ea typeface="HGP創英角ﾎﾟｯﾌﾟ体" pitchFamily="50" charset="-128"/>
              </a:rPr>
              <a:t>×</a:t>
            </a:r>
            <a:r>
              <a:rPr lang="ja-JP" altLang="en-US" sz="1600" b="1" dirty="0">
                <a:solidFill>
                  <a:srgbClr val="0000FF"/>
                </a:solidFill>
                <a:latin typeface="Calibri" pitchFamily="34" charset="0"/>
                <a:ea typeface="HGP創英角ﾎﾟｯﾌﾟ体" pitchFamily="50" charset="-128"/>
              </a:rPr>
              <a:t>「ここができていない」</a:t>
            </a:r>
            <a:endParaRPr lang="en-US" altLang="ja-JP" sz="1600" b="1" dirty="0">
              <a:solidFill>
                <a:srgbClr val="0000FF"/>
              </a:solidFill>
              <a:latin typeface="Calibri" pitchFamily="34" charset="0"/>
              <a:ea typeface="HGP創英角ﾎﾟｯﾌﾟ体" pitchFamily="50" charset="-128"/>
            </a:endParaRPr>
          </a:p>
        </p:txBody>
      </p:sp>
      <p:sp>
        <p:nvSpPr>
          <p:cNvPr id="9223" name="Rectangle 7"/>
          <p:cNvSpPr>
            <a:spLocks noChangeArrowheads="1"/>
          </p:cNvSpPr>
          <p:nvPr/>
        </p:nvSpPr>
        <p:spPr bwMode="auto">
          <a:xfrm>
            <a:off x="395288" y="404813"/>
            <a:ext cx="7848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0"/>
              </a:spcBef>
              <a:buFontTx/>
              <a:buNone/>
            </a:pPr>
            <a:r>
              <a:rPr lang="ja-JP" altLang="en-US">
                <a:solidFill>
                  <a:srgbClr val="0000FF"/>
                </a:solidFill>
                <a:latin typeface="Calibri" pitchFamily="34" charset="0"/>
              </a:rPr>
              <a:t>　</a:t>
            </a:r>
            <a:r>
              <a:rPr lang="ja-JP" altLang="en-US" sz="3600">
                <a:solidFill>
                  <a:srgbClr val="0000FF"/>
                </a:solidFill>
                <a:latin typeface="Calibri" pitchFamily="34" charset="0"/>
                <a:ea typeface="HGP創英角ﾎﾟｯﾌﾟ体" pitchFamily="50" charset="-128"/>
              </a:rPr>
              <a:t>相互評価の方法</a:t>
            </a:r>
          </a:p>
        </p:txBody>
      </p:sp>
      <p:sp>
        <p:nvSpPr>
          <p:cNvPr id="9224" name="正方形/長方形 8"/>
          <p:cNvSpPr>
            <a:spLocks noChangeArrowheads="1"/>
          </p:cNvSpPr>
          <p:nvPr/>
        </p:nvSpPr>
        <p:spPr bwMode="auto">
          <a:xfrm>
            <a:off x="5292725" y="3357563"/>
            <a:ext cx="792163" cy="720725"/>
          </a:xfrm>
          <a:prstGeom prst="rect">
            <a:avLst/>
          </a:prstGeom>
          <a:solidFill>
            <a:srgbClr val="FF99CC"/>
          </a:solidFill>
          <a:ln w="9525" algn="ctr">
            <a:solidFill>
              <a:schemeClr val="tx1"/>
            </a:solidFill>
            <a:round/>
            <a:headEnd/>
            <a:tailEnd/>
          </a:ln>
        </p:spPr>
        <p:txBody>
          <a:bodyPr anchor="b"/>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0"/>
              </a:spcBef>
              <a:buFontTx/>
              <a:buNone/>
            </a:pPr>
            <a:endParaRPr lang="ja-JP" altLang="en-US" sz="1800">
              <a:solidFill>
                <a:srgbClr val="FF33CC"/>
              </a:solidFill>
              <a:latin typeface="Arial" charset="0"/>
            </a:endParaRPr>
          </a:p>
        </p:txBody>
      </p:sp>
      <p:sp>
        <p:nvSpPr>
          <p:cNvPr id="380943" name="AutoShape 15"/>
          <p:cNvSpPr>
            <a:spLocks noChangeArrowheads="1"/>
          </p:cNvSpPr>
          <p:nvPr/>
        </p:nvSpPr>
        <p:spPr bwMode="auto">
          <a:xfrm>
            <a:off x="611188" y="5805488"/>
            <a:ext cx="8101012" cy="720725"/>
          </a:xfrm>
          <a:prstGeom prst="flowChartAlternateProcess">
            <a:avLst/>
          </a:prstGeom>
          <a:solidFill>
            <a:srgbClr val="FFFF00"/>
          </a:solidFill>
          <a:ln>
            <a:noFill/>
          </a:ln>
          <a:extLst>
            <a:ext uri="{91240B29-F687-4F45-9708-019B960494DF}">
              <a14:hiddenLine xmlns:a14="http://schemas.microsoft.com/office/drawing/2010/main" w="9525" cap="rnd">
                <a:solidFill>
                  <a:schemeClr val="hlink"/>
                </a:solidFill>
                <a:prstDash val="sysDot"/>
                <a:miter lim="800000"/>
                <a:headEnd/>
                <a:tailEnd/>
              </a14:hiddenLine>
            </a:ext>
          </a:extLst>
        </p:spPr>
        <p:txBody>
          <a:bodyPr tIns="118800"/>
          <a:lstStyle>
            <a:lvl1pPr marL="342900" indent="-342900"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algn="ctr" eaLnBrk="1" hangingPunct="1">
              <a:lnSpc>
                <a:spcPct val="80000"/>
              </a:lnSpc>
              <a:buFont typeface="Arial" charset="0"/>
              <a:buNone/>
            </a:pPr>
            <a:r>
              <a:rPr lang="en-US" altLang="ja-JP" sz="4000" b="1">
                <a:solidFill>
                  <a:srgbClr val="FF0000"/>
                </a:solidFill>
                <a:latin typeface="Calibri" pitchFamily="34" charset="0"/>
                <a:ea typeface="HGP創英角ﾎﾟｯﾌﾟ体" pitchFamily="50" charset="-128"/>
              </a:rPr>
              <a:t>×</a:t>
            </a:r>
            <a:r>
              <a:rPr lang="ja-JP" altLang="en-US" sz="4000" b="1">
                <a:solidFill>
                  <a:srgbClr val="FF0000"/>
                </a:solidFill>
                <a:latin typeface="Calibri" pitchFamily="34" charset="0"/>
                <a:ea typeface="HGP創英角ﾎﾟｯﾌﾟ体" pitchFamily="50" charset="-128"/>
              </a:rPr>
              <a:t>批判のみ禁止　</a:t>
            </a:r>
            <a:r>
              <a:rPr lang="ja-JP" altLang="en-US" sz="2800" b="1">
                <a:solidFill>
                  <a:srgbClr val="000000"/>
                </a:solidFill>
                <a:latin typeface="Calibri" pitchFamily="34" charset="0"/>
                <a:ea typeface="HGP創英角ﾎﾟｯﾌﾟ体" pitchFamily="50" charset="-128"/>
              </a:rPr>
              <a:t> </a:t>
            </a:r>
            <a:r>
              <a:rPr lang="ja-JP" altLang="en-US" b="1">
                <a:solidFill>
                  <a:srgbClr val="0000FF"/>
                </a:solidFill>
                <a:latin typeface="Calibri" pitchFamily="34" charset="0"/>
                <a:ea typeface="HGP創英角ﾎﾟｯﾌﾟ体" pitchFamily="50" charset="-128"/>
              </a:rPr>
              <a:t>建設的な意見を！</a:t>
            </a:r>
          </a:p>
        </p:txBody>
      </p:sp>
      <p:sp>
        <p:nvSpPr>
          <p:cNvPr id="9226" name="AutoShape 16"/>
          <p:cNvSpPr>
            <a:spLocks noChangeArrowheads="1"/>
          </p:cNvSpPr>
          <p:nvPr/>
        </p:nvSpPr>
        <p:spPr bwMode="auto">
          <a:xfrm>
            <a:off x="5580063" y="2708275"/>
            <a:ext cx="1800225" cy="576263"/>
          </a:xfrm>
          <a:prstGeom prst="wedgeEllipseCallout">
            <a:avLst>
              <a:gd name="adj1" fmla="val -51500"/>
              <a:gd name="adj2" fmla="val 85815"/>
            </a:avLst>
          </a:prstGeom>
          <a:solidFill>
            <a:srgbClr val="FFCCFF"/>
          </a:solidFill>
          <a:ln w="349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algn="ctr" eaLnBrk="1" hangingPunct="1">
              <a:spcBef>
                <a:spcPct val="50000"/>
              </a:spcBef>
              <a:buFontTx/>
              <a:buNone/>
            </a:pPr>
            <a:r>
              <a:rPr lang="ja-JP" altLang="en-US" sz="1800" b="1">
                <a:solidFill>
                  <a:srgbClr val="000000"/>
                </a:solidFill>
                <a:latin typeface="Calibri" pitchFamily="34" charset="0"/>
                <a:ea typeface="HGP創英角ﾎﾟｯﾌﾟ体" pitchFamily="50" charset="-128"/>
              </a:rPr>
              <a:t>いいネ！</a:t>
            </a:r>
          </a:p>
        </p:txBody>
      </p:sp>
      <p:pic>
        <p:nvPicPr>
          <p:cNvPr id="9227" name="Picture 18" descr="SYWI0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565400"/>
            <a:ext cx="1150938"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20" descr="クリックすると新しいウィンドウで開きます"/>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972978" flipV="1">
            <a:off x="7596188" y="4149725"/>
            <a:ext cx="122396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AutoShape 17"/>
          <p:cNvSpPr>
            <a:spLocks noChangeArrowheads="1"/>
          </p:cNvSpPr>
          <p:nvPr/>
        </p:nvSpPr>
        <p:spPr bwMode="auto">
          <a:xfrm>
            <a:off x="6300788" y="3644900"/>
            <a:ext cx="1944687" cy="792163"/>
          </a:xfrm>
          <a:prstGeom prst="wedgeEllipseCallout">
            <a:avLst>
              <a:gd name="adj1" fmla="val -66898"/>
              <a:gd name="adj2" fmla="val 60019"/>
            </a:avLst>
          </a:prstGeom>
          <a:solidFill>
            <a:srgbClr val="00FFFF"/>
          </a:solidFill>
          <a:ln w="349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algn="ctr" eaLnBrk="1" hangingPunct="1">
              <a:spcBef>
                <a:spcPct val="50000"/>
              </a:spcBef>
              <a:buFontTx/>
              <a:buNone/>
            </a:pPr>
            <a:r>
              <a:rPr lang="ja-JP" altLang="en-US" sz="1800" b="1">
                <a:solidFill>
                  <a:srgbClr val="000000"/>
                </a:solidFill>
                <a:latin typeface="Calibri" pitchFamily="34" charset="0"/>
                <a:ea typeface="HGP創英角ﾎﾟｯﾌﾟ体" pitchFamily="50" charset="-128"/>
              </a:rPr>
              <a:t>私ならこうするかも！</a:t>
            </a:r>
          </a:p>
        </p:txBody>
      </p:sp>
      <p:sp>
        <p:nvSpPr>
          <p:cNvPr id="2" name="スライド番号プレースホルダー 1"/>
          <p:cNvSpPr>
            <a:spLocks noGrp="1"/>
          </p:cNvSpPr>
          <p:nvPr>
            <p:ph type="sldNum" sz="quarter" idx="12"/>
          </p:nvPr>
        </p:nvSpPr>
        <p:spPr/>
        <p:txBody>
          <a:bodyPr/>
          <a:lstStyle/>
          <a:p>
            <a:pPr>
              <a:defRPr/>
            </a:pPr>
            <a:fld id="{8C8592B1-F230-47B7-A514-621C23A84649}" type="slidenum">
              <a:rPr lang="en-US" altLang="ja-JP" smtClean="0"/>
              <a:pPr>
                <a:defRPr/>
              </a:pPr>
              <a:t>46</a:t>
            </a:fld>
            <a:endParaRPr lang="en-US" altLang="ja-JP"/>
          </a:p>
        </p:txBody>
      </p:sp>
    </p:spTree>
    <p:extLst>
      <p:ext uri="{BB962C8B-B14F-4D97-AF65-F5344CB8AC3E}">
        <p14:creationId xmlns:p14="http://schemas.microsoft.com/office/powerpoint/2010/main" val="2403468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380943"/>
                                        </p:tgtEl>
                                        <p:attrNameLst>
                                          <p:attrName>style.visibility</p:attrName>
                                        </p:attrNameLst>
                                      </p:cBhvr>
                                      <p:to>
                                        <p:strVal val="visible"/>
                                      </p:to>
                                    </p:set>
                                    <p:animEffect transition="in" filter="fade">
                                      <p:cBhvr>
                                        <p:cTn id="7" dur="3000"/>
                                        <p:tgtEl>
                                          <p:spTgt spid="380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4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68642" name="Rectangle 2"/>
          <p:cNvSpPr>
            <a:spLocks noChangeArrowheads="1"/>
          </p:cNvSpPr>
          <p:nvPr/>
        </p:nvSpPr>
        <p:spPr bwMode="auto">
          <a:xfrm>
            <a:off x="1258888" y="3213100"/>
            <a:ext cx="6588125"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defRPr/>
            </a:pPr>
            <a:r>
              <a:rPr lang="ja-JP" altLang="en-US" sz="6600">
                <a:solidFill>
                  <a:srgbClr val="FFFFFF"/>
                </a:solidFill>
                <a:effectLst>
                  <a:outerShdw blurRad="38100" dist="38100" dir="2700000" algn="tl">
                    <a:srgbClr val="000000"/>
                  </a:outerShdw>
                </a:effectLst>
                <a:latin typeface="Times New Roman" pitchFamily="18" charset="0"/>
                <a:ea typeface="HGS創英角ｺﾞｼｯｸUB" pitchFamily="50" charset="-128"/>
              </a:rPr>
              <a:t>発表・相互評価</a:t>
            </a:r>
          </a:p>
        </p:txBody>
      </p:sp>
      <p:sp>
        <p:nvSpPr>
          <p:cNvPr id="2" name="スライド番号プレースホルダー 1"/>
          <p:cNvSpPr>
            <a:spLocks noGrp="1"/>
          </p:cNvSpPr>
          <p:nvPr>
            <p:ph type="sldNum" sz="quarter" idx="12"/>
          </p:nvPr>
        </p:nvSpPr>
        <p:spPr/>
        <p:txBody>
          <a:bodyPr/>
          <a:lstStyle/>
          <a:p>
            <a:pPr>
              <a:defRPr/>
            </a:pPr>
            <a:fld id="{9EF28250-F814-460F-B0C5-79FD5AAF0429}" type="slidenum">
              <a:rPr lang="en-US" altLang="ja-JP" smtClean="0"/>
              <a:pPr>
                <a:defRPr/>
              </a:pPr>
              <a:t>47</a:t>
            </a:fld>
            <a:endParaRPr lang="en-US" altLang="ja-JP"/>
          </a:p>
        </p:txBody>
      </p:sp>
    </p:spTree>
    <p:extLst>
      <p:ext uri="{BB962C8B-B14F-4D97-AF65-F5344CB8AC3E}">
        <p14:creationId xmlns:p14="http://schemas.microsoft.com/office/powerpoint/2010/main" val="14095531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コンテンツ プレースホルダー 5"/>
          <p:cNvSpPr>
            <a:spLocks noGrp="1"/>
          </p:cNvSpPr>
          <p:nvPr>
            <p:ph idx="4294967295"/>
          </p:nvPr>
        </p:nvSpPr>
        <p:spPr>
          <a:xfrm>
            <a:off x="0" y="1600200"/>
            <a:ext cx="8229600" cy="4525963"/>
          </a:xfrm>
        </p:spPr>
        <p:txBody>
          <a:bodyPr/>
          <a:lstStyle/>
          <a:p>
            <a:pPr eaLnBrk="1" hangingPunct="1">
              <a:buFont typeface="Arial" charset="0"/>
              <a:buNone/>
            </a:pPr>
            <a:r>
              <a:rPr lang="ja-JP" altLang="en-US" b="1" dirty="0" smtClean="0">
                <a:solidFill>
                  <a:schemeClr val="hlink"/>
                </a:solidFill>
                <a:ea typeface="HGP創英角ﾎﾟｯﾌﾟ体" pitchFamily="50" charset="-128"/>
              </a:rPr>
              <a:t>●</a:t>
            </a:r>
            <a:r>
              <a:rPr lang="ja-JP" altLang="en-US" b="1" dirty="0" smtClean="0">
                <a:ea typeface="HGP創英角ﾎﾟｯﾌﾟ体" pitchFamily="50" charset="-128"/>
              </a:rPr>
              <a:t>発表・相互評価を通して気付いた</a:t>
            </a:r>
          </a:p>
          <a:p>
            <a:pPr eaLnBrk="1" hangingPunct="1">
              <a:buFont typeface="Arial" charset="0"/>
              <a:buNone/>
            </a:pPr>
            <a:r>
              <a:rPr lang="ja-JP" altLang="en-US" b="1" dirty="0" smtClean="0">
                <a:ea typeface="HGP創英角ﾎﾟｯﾌﾟ体" pitchFamily="50" charset="-128"/>
              </a:rPr>
              <a:t>　　　</a:t>
            </a:r>
            <a:r>
              <a:rPr lang="ja-JP" altLang="en-US" sz="3600" b="1" u="sng" dirty="0" smtClean="0">
                <a:solidFill>
                  <a:srgbClr val="FF0000"/>
                </a:solidFill>
                <a:ea typeface="HGP創英角ﾎﾟｯﾌﾟ体" pitchFamily="50" charset="-128"/>
              </a:rPr>
              <a:t>プログラムの改善点</a:t>
            </a:r>
            <a:r>
              <a:rPr lang="ja-JP" altLang="en-US" sz="3600" b="1" dirty="0" smtClean="0">
                <a:solidFill>
                  <a:schemeClr val="hlink"/>
                </a:solidFill>
                <a:ea typeface="HGP創英角ﾎﾟｯﾌﾟ体" pitchFamily="50" charset="-128"/>
              </a:rPr>
              <a:t>等について</a:t>
            </a:r>
          </a:p>
          <a:p>
            <a:pPr eaLnBrk="1" hangingPunct="1">
              <a:buFont typeface="Arial" charset="0"/>
              <a:buNone/>
            </a:pPr>
            <a:r>
              <a:rPr lang="ja-JP" altLang="en-US" sz="3600" b="1" dirty="0" smtClean="0">
                <a:solidFill>
                  <a:schemeClr val="hlink"/>
                </a:solidFill>
                <a:ea typeface="HGP創英角ﾎﾟｯﾌﾟ体" pitchFamily="50" charset="-128"/>
              </a:rPr>
              <a:t>　　　　　グループで交流し合いましょう。</a:t>
            </a:r>
            <a:endParaRPr lang="ja-JP" altLang="en-US" sz="3600" b="1" dirty="0" smtClean="0">
              <a:solidFill>
                <a:srgbClr val="FF0000"/>
              </a:solidFill>
              <a:ea typeface="HGP創英角ﾎﾟｯﾌﾟ体" pitchFamily="50" charset="-128"/>
            </a:endParaRPr>
          </a:p>
          <a:p>
            <a:pPr eaLnBrk="1" hangingPunct="1">
              <a:buFont typeface="Arial" charset="0"/>
              <a:buNone/>
            </a:pPr>
            <a:r>
              <a:rPr lang="ja-JP" altLang="en-US" sz="3600" b="1" dirty="0" smtClean="0">
                <a:solidFill>
                  <a:srgbClr val="FF0000"/>
                </a:solidFill>
                <a:ea typeface="HGP創英角ﾎﾟｯﾌﾟ体" pitchFamily="50" charset="-128"/>
              </a:rPr>
              <a:t>　　</a:t>
            </a:r>
            <a:r>
              <a:rPr lang="ja-JP" altLang="en-US" sz="3600" b="1" dirty="0" smtClean="0">
                <a:ea typeface="HGP創英角ﾎﾟｯﾌﾟ体" pitchFamily="50" charset="-128"/>
              </a:rPr>
              <a:t>　　（感想も含めて）</a:t>
            </a:r>
          </a:p>
          <a:p>
            <a:pPr eaLnBrk="1" hangingPunct="1">
              <a:lnSpc>
                <a:spcPct val="130000"/>
              </a:lnSpc>
              <a:buFont typeface="Arial" charset="0"/>
              <a:buNone/>
            </a:pPr>
            <a:r>
              <a:rPr lang="ja-JP" altLang="en-US" sz="3600" b="1" dirty="0" smtClean="0">
                <a:solidFill>
                  <a:schemeClr val="hlink"/>
                </a:solidFill>
                <a:ea typeface="HGP創英角ﾎﾟｯﾌﾟ体" pitchFamily="50" charset="-128"/>
              </a:rPr>
              <a:t>●</a:t>
            </a:r>
            <a:r>
              <a:rPr lang="ja-JP" altLang="en-US" sz="3600" b="1" dirty="0" smtClean="0">
                <a:ea typeface="HGP創英角ﾎﾟｯﾌﾟ体" pitchFamily="50" charset="-128"/>
              </a:rPr>
              <a:t>気付いた改善点をもとに，</a:t>
            </a:r>
          </a:p>
          <a:p>
            <a:pPr eaLnBrk="1" hangingPunct="1">
              <a:buFont typeface="Arial" charset="0"/>
              <a:buNone/>
            </a:pPr>
            <a:r>
              <a:rPr lang="ja-JP" altLang="en-US" sz="3600" b="1" dirty="0" smtClean="0">
                <a:ea typeface="HGP創英角ﾎﾟｯﾌﾟ体" pitchFamily="50" charset="-128"/>
              </a:rPr>
              <a:t>　 </a:t>
            </a:r>
            <a:r>
              <a:rPr lang="ja-JP" altLang="en-US" sz="3600" b="1" dirty="0" smtClean="0">
                <a:solidFill>
                  <a:schemeClr val="hlink"/>
                </a:solidFill>
                <a:ea typeface="HGP創英角ﾎﾟｯﾌﾟ体" pitchFamily="50" charset="-128"/>
              </a:rPr>
              <a:t>実際にシートＢを</a:t>
            </a:r>
            <a:r>
              <a:rPr lang="ja-JP" altLang="en-US" sz="3600" b="1" dirty="0" smtClean="0">
                <a:solidFill>
                  <a:srgbClr val="FF0000"/>
                </a:solidFill>
                <a:ea typeface="HGP創英角ﾎﾟｯﾌﾟ体" pitchFamily="50" charset="-128"/>
              </a:rPr>
              <a:t>次回までに</a:t>
            </a:r>
            <a:r>
              <a:rPr lang="ja-JP" altLang="en-US" sz="3600" b="1" u="sng" dirty="0" smtClean="0">
                <a:solidFill>
                  <a:srgbClr val="FF0000"/>
                </a:solidFill>
                <a:ea typeface="HGP創英角ﾎﾟｯﾌﾟ体" pitchFamily="50" charset="-128"/>
              </a:rPr>
              <a:t>リデザイン（改善）</a:t>
            </a:r>
            <a:r>
              <a:rPr lang="ja-JP" altLang="en-US" sz="3600" b="1" dirty="0" smtClean="0">
                <a:ea typeface="HGP創英角ﾎﾟｯﾌﾟ体" pitchFamily="50" charset="-128"/>
              </a:rPr>
              <a:t>して みましょう。</a:t>
            </a:r>
          </a:p>
          <a:p>
            <a:pPr eaLnBrk="1" hangingPunct="1">
              <a:buFont typeface="Arial" charset="0"/>
              <a:buNone/>
            </a:pPr>
            <a:r>
              <a:rPr lang="ja-JP" altLang="en-US" sz="3600" b="1" dirty="0" smtClean="0">
                <a:ea typeface="HGP創英角ﾎﾟｯﾌﾟ体" pitchFamily="50" charset="-128"/>
              </a:rPr>
              <a:t>　</a:t>
            </a:r>
            <a:endParaRPr lang="ja-JP" altLang="en-US" b="1" dirty="0" smtClean="0">
              <a:ea typeface="HGP創英角ﾎﾟｯﾌﾟ体" pitchFamily="50" charset="-128"/>
            </a:endParaRPr>
          </a:p>
          <a:p>
            <a:pPr eaLnBrk="1" hangingPunct="1">
              <a:buFont typeface="Arial" charset="0"/>
              <a:buNone/>
            </a:pPr>
            <a:endParaRPr lang="ja-JP" altLang="en-US" b="1" dirty="0" smtClean="0">
              <a:ea typeface="HGP創英角ﾎﾟｯﾌﾟ体" pitchFamily="50" charset="-128"/>
            </a:endParaRPr>
          </a:p>
        </p:txBody>
      </p:sp>
      <p:sp>
        <p:nvSpPr>
          <p:cNvPr id="2" name="スライド番号プレースホルダー 1"/>
          <p:cNvSpPr>
            <a:spLocks noGrp="1"/>
          </p:cNvSpPr>
          <p:nvPr>
            <p:ph type="sldNum" sz="quarter" idx="12"/>
          </p:nvPr>
        </p:nvSpPr>
        <p:spPr/>
        <p:txBody>
          <a:bodyPr/>
          <a:lstStyle/>
          <a:p>
            <a:pPr>
              <a:defRPr/>
            </a:pPr>
            <a:fld id="{9EF28250-F814-460F-B0C5-79FD5AAF0429}" type="slidenum">
              <a:rPr lang="en-US" altLang="ja-JP" smtClean="0"/>
              <a:pPr>
                <a:defRPr/>
              </a:pPr>
              <a:t>48</a:t>
            </a:fld>
            <a:endParaRPr lang="en-US" altLang="ja-JP"/>
          </a:p>
        </p:txBody>
      </p:sp>
    </p:spTree>
    <p:extLst>
      <p:ext uri="{BB962C8B-B14F-4D97-AF65-F5344CB8AC3E}">
        <p14:creationId xmlns:p14="http://schemas.microsoft.com/office/powerpoint/2010/main" val="10726450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ja-JP" altLang="en-US" sz="2800" smtClean="0"/>
              <a:t>参考資料</a:t>
            </a:r>
          </a:p>
        </p:txBody>
      </p:sp>
      <p:sp>
        <p:nvSpPr>
          <p:cNvPr id="83971" name="Rectangle 3"/>
          <p:cNvSpPr>
            <a:spLocks noGrp="1" noChangeArrowheads="1"/>
          </p:cNvSpPr>
          <p:nvPr>
            <p:ph type="body" idx="1"/>
          </p:nvPr>
        </p:nvSpPr>
        <p:spPr>
          <a:xfrm>
            <a:off x="611188" y="1412875"/>
            <a:ext cx="8064500" cy="4692650"/>
          </a:xfrm>
        </p:spPr>
        <p:txBody>
          <a:bodyPr/>
          <a:lstStyle/>
          <a:p>
            <a:pPr eaLnBrk="1" hangingPunct="1">
              <a:lnSpc>
                <a:spcPct val="90000"/>
              </a:lnSpc>
              <a:buFontTx/>
              <a:buNone/>
            </a:pPr>
            <a:r>
              <a:rPr lang="ja-JP" altLang="en-US" sz="2000" smtClean="0"/>
              <a:t>平成</a:t>
            </a:r>
            <a:r>
              <a:rPr lang="en-US" altLang="ja-JP" sz="2000" smtClean="0"/>
              <a:t>22</a:t>
            </a:r>
            <a:r>
              <a:rPr lang="ja-JP" altLang="en-US" sz="2000" smtClean="0"/>
              <a:t>・</a:t>
            </a:r>
            <a:r>
              <a:rPr lang="en-US" altLang="ja-JP" sz="2000" smtClean="0"/>
              <a:t>23</a:t>
            </a:r>
            <a:r>
              <a:rPr lang="ja-JP" altLang="en-US" sz="2000" smtClean="0"/>
              <a:t>年度生涯学習振興・社会教育関係職員等研修初級研修資料</a:t>
            </a:r>
          </a:p>
          <a:p>
            <a:pPr eaLnBrk="1" hangingPunct="1">
              <a:lnSpc>
                <a:spcPct val="90000"/>
              </a:lnSpc>
              <a:buFontTx/>
              <a:buNone/>
            </a:pPr>
            <a:r>
              <a:rPr lang="ja-JP" altLang="en-US" sz="2000" smtClean="0"/>
              <a:t>（広島修道大学教授　山川肖美，広島経済大学准教授　志々田まなみ）</a:t>
            </a:r>
          </a:p>
          <a:p>
            <a:pPr eaLnBrk="1" hangingPunct="1">
              <a:lnSpc>
                <a:spcPct val="90000"/>
              </a:lnSpc>
              <a:buFontTx/>
              <a:buNone/>
            </a:pPr>
            <a:endParaRPr lang="ja-JP" altLang="en-US" sz="2000" smtClean="0"/>
          </a:p>
          <a:p>
            <a:pPr eaLnBrk="1" hangingPunct="1">
              <a:lnSpc>
                <a:spcPct val="90000"/>
              </a:lnSpc>
              <a:buFontTx/>
              <a:buNone/>
            </a:pPr>
            <a:endParaRPr lang="ja-JP" altLang="en-US" sz="2000" smtClean="0"/>
          </a:p>
          <a:p>
            <a:pPr eaLnBrk="1" hangingPunct="1">
              <a:lnSpc>
                <a:spcPct val="90000"/>
              </a:lnSpc>
              <a:buFontTx/>
              <a:buNone/>
            </a:pPr>
            <a:r>
              <a:rPr lang="ja-JP" altLang="en-US" sz="2000" smtClean="0"/>
              <a:t>「生涯学習支援のための参加型学習のすすめ方」</a:t>
            </a:r>
          </a:p>
          <a:p>
            <a:pPr eaLnBrk="1" hangingPunct="1">
              <a:lnSpc>
                <a:spcPct val="90000"/>
              </a:lnSpc>
              <a:buFontTx/>
              <a:buNone/>
            </a:pPr>
            <a:r>
              <a:rPr lang="ja-JP" altLang="en-US" sz="2000" smtClean="0"/>
              <a:t>廣瀬隆人・澤田実・林義樹・小野美津子著</a:t>
            </a:r>
          </a:p>
          <a:p>
            <a:pPr eaLnBrk="1" hangingPunct="1">
              <a:lnSpc>
                <a:spcPct val="90000"/>
              </a:lnSpc>
              <a:buFontTx/>
              <a:buNone/>
            </a:pPr>
            <a:endParaRPr lang="ja-JP" altLang="en-US" sz="2000" smtClean="0"/>
          </a:p>
          <a:p>
            <a:pPr eaLnBrk="1" hangingPunct="1">
              <a:lnSpc>
                <a:spcPct val="90000"/>
              </a:lnSpc>
              <a:buFontTx/>
              <a:buNone/>
            </a:pPr>
            <a:endParaRPr lang="ja-JP" altLang="en-US" sz="2000" smtClean="0"/>
          </a:p>
          <a:p>
            <a:pPr eaLnBrk="1" hangingPunct="1">
              <a:lnSpc>
                <a:spcPct val="90000"/>
              </a:lnSpc>
              <a:buFontTx/>
              <a:buNone/>
            </a:pPr>
            <a:r>
              <a:rPr lang="ja-JP" altLang="en-US" sz="2000" smtClean="0"/>
              <a:t>広島県立生涯学習センターホームページ「研修情報事業・学習プログラム</a:t>
            </a:r>
          </a:p>
          <a:p>
            <a:pPr eaLnBrk="1" hangingPunct="1">
              <a:lnSpc>
                <a:spcPct val="90000"/>
              </a:lnSpc>
              <a:buFontTx/>
              <a:buNone/>
            </a:pPr>
            <a:r>
              <a:rPr lang="ja-JP" altLang="en-US" sz="2000" smtClean="0"/>
              <a:t>の作り方」</a:t>
            </a:r>
          </a:p>
          <a:p>
            <a:pPr eaLnBrk="1" hangingPunct="1">
              <a:lnSpc>
                <a:spcPct val="90000"/>
              </a:lnSpc>
              <a:buFontTx/>
              <a:buNone/>
            </a:pPr>
            <a:endParaRPr lang="ja-JP" altLang="en-US" sz="2000" smtClean="0"/>
          </a:p>
          <a:p>
            <a:pPr eaLnBrk="1" hangingPunct="1">
              <a:lnSpc>
                <a:spcPct val="90000"/>
              </a:lnSpc>
              <a:buFontTx/>
              <a:buNone/>
            </a:pPr>
            <a:endParaRPr lang="en-US" altLang="ja-JP" sz="2400" smtClean="0"/>
          </a:p>
        </p:txBody>
      </p:sp>
      <p:sp>
        <p:nvSpPr>
          <p:cNvPr id="2" name="スライド番号プレースホルダー 1"/>
          <p:cNvSpPr>
            <a:spLocks noGrp="1"/>
          </p:cNvSpPr>
          <p:nvPr>
            <p:ph type="sldNum" sz="quarter" idx="12"/>
          </p:nvPr>
        </p:nvSpPr>
        <p:spPr/>
        <p:txBody>
          <a:bodyPr/>
          <a:lstStyle/>
          <a:p>
            <a:pPr>
              <a:defRPr/>
            </a:pPr>
            <a:fld id="{791D7DE3-D069-4D54-876C-08A309A67DB4}" type="slidenum">
              <a:rPr lang="en-US" altLang="ja-JP" smtClean="0"/>
              <a:pPr>
                <a:defRPr/>
              </a:pPr>
              <a:t>49</a:t>
            </a:fld>
            <a:endParaRPr lang="en-US" altLang="ja-JP"/>
          </a:p>
        </p:txBody>
      </p:sp>
    </p:spTree>
    <p:extLst>
      <p:ext uri="{BB962C8B-B14F-4D97-AF65-F5344CB8AC3E}">
        <p14:creationId xmlns:p14="http://schemas.microsoft.com/office/powerpoint/2010/main" val="3797509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68313" y="404813"/>
            <a:ext cx="8229600" cy="719137"/>
          </a:xfrm>
        </p:spPr>
        <p:txBody>
          <a:bodyPr/>
          <a:lstStyle/>
          <a:p>
            <a:pPr algn="l" eaLnBrk="1" hangingPunct="1"/>
            <a:r>
              <a:rPr lang="ja-JP" altLang="en-US" sz="3200" dirty="0" smtClean="0">
                <a:solidFill>
                  <a:srgbClr val="0000FF"/>
                </a:solidFill>
              </a:rPr>
              <a:t>広義の学習プログラム・狭義の学習プログラム</a:t>
            </a:r>
          </a:p>
        </p:txBody>
      </p:sp>
      <p:sp>
        <p:nvSpPr>
          <p:cNvPr id="47107" name="Text Box 6"/>
          <p:cNvSpPr txBox="1">
            <a:spLocks noChangeArrowheads="1"/>
          </p:cNvSpPr>
          <p:nvPr/>
        </p:nvSpPr>
        <p:spPr bwMode="auto">
          <a:xfrm>
            <a:off x="1909763" y="4068018"/>
            <a:ext cx="215900" cy="228600"/>
          </a:xfrm>
          <a:prstGeom prst="rect">
            <a:avLst/>
          </a:prstGeom>
          <a:solidFill>
            <a:schemeClr val="bg1"/>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Clr>
                <a:schemeClr val="folHlink"/>
              </a:buClr>
              <a:buSzPct val="60000"/>
              <a:buFont typeface="Wingdings" pitchFamily="2" charset="2"/>
              <a:buNone/>
            </a:pPr>
            <a:endParaRPr lang="ja-JP" altLang="ja-JP" sz="900" u="sng">
              <a:solidFill>
                <a:schemeClr val="bg1"/>
              </a:solidFill>
              <a:latin typeface="Tahoma" pitchFamily="34" charset="0"/>
            </a:endParaRPr>
          </a:p>
        </p:txBody>
      </p:sp>
      <p:sp>
        <p:nvSpPr>
          <p:cNvPr id="47108" name="AutoShape 8"/>
          <p:cNvSpPr>
            <a:spLocks noChangeArrowheads="1"/>
          </p:cNvSpPr>
          <p:nvPr/>
        </p:nvSpPr>
        <p:spPr bwMode="auto">
          <a:xfrm>
            <a:off x="468313" y="1125538"/>
            <a:ext cx="8401050" cy="71437"/>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ja-JP" sz="1800"/>
          </a:p>
        </p:txBody>
      </p:sp>
      <p:sp>
        <p:nvSpPr>
          <p:cNvPr id="47109" name="Text Box 14"/>
          <p:cNvSpPr txBox="1">
            <a:spLocks noChangeArrowheads="1"/>
          </p:cNvSpPr>
          <p:nvPr/>
        </p:nvSpPr>
        <p:spPr bwMode="auto">
          <a:xfrm>
            <a:off x="1476375" y="1190625"/>
            <a:ext cx="2303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endParaRPr lang="ja-JP" altLang="en-US" sz="1800"/>
          </a:p>
        </p:txBody>
      </p:sp>
      <p:graphicFrame>
        <p:nvGraphicFramePr>
          <p:cNvPr id="47110" name="Object 15"/>
          <p:cNvGraphicFramePr>
            <a:graphicFrameLocks noChangeAspect="1"/>
          </p:cNvGraphicFramePr>
          <p:nvPr>
            <p:extLst>
              <p:ext uri="{D42A27DB-BD31-4B8C-83A1-F6EECF244321}">
                <p14:modId xmlns:p14="http://schemas.microsoft.com/office/powerpoint/2010/main" val="1505204376"/>
              </p:ext>
            </p:extLst>
          </p:nvPr>
        </p:nvGraphicFramePr>
        <p:xfrm>
          <a:off x="412471" y="2415825"/>
          <a:ext cx="8191977" cy="3821487"/>
        </p:xfrm>
        <a:graphic>
          <a:graphicData uri="http://schemas.openxmlformats.org/presentationml/2006/ole">
            <mc:AlternateContent xmlns:mc="http://schemas.openxmlformats.org/markup-compatibility/2006">
              <mc:Choice xmlns:v="urn:schemas-microsoft-com:vml" Requires="v">
                <p:oleObj spid="_x0000_s47259" name="ビットマップ イメージ" r:id="rId4" imgW="7249537" imgH="3381847" progId="Paint.Picture">
                  <p:embed/>
                </p:oleObj>
              </mc:Choice>
              <mc:Fallback>
                <p:oleObj name="ビットマップ イメージ" r:id="rId4" imgW="7249537" imgH="3381847" progId="Paint.Picture">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471" y="2415825"/>
                        <a:ext cx="8191977" cy="382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11" name="Text Box 16"/>
          <p:cNvSpPr txBox="1">
            <a:spLocks noChangeArrowheads="1"/>
          </p:cNvSpPr>
          <p:nvPr/>
        </p:nvSpPr>
        <p:spPr bwMode="auto">
          <a:xfrm>
            <a:off x="755576" y="2109340"/>
            <a:ext cx="79928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2400" b="1" dirty="0"/>
              <a:t>年間事業計画　　　 </a:t>
            </a:r>
            <a:r>
              <a:rPr lang="ja-JP" altLang="en-US" sz="2400" b="1" dirty="0" smtClean="0"/>
              <a:t>　個別</a:t>
            </a:r>
            <a:r>
              <a:rPr lang="ja-JP" altLang="en-US" sz="2400" b="1" dirty="0"/>
              <a:t>事業計画　　　</a:t>
            </a:r>
            <a:r>
              <a:rPr lang="ja-JP" altLang="en-US" sz="2400" b="1" dirty="0" smtClean="0"/>
              <a:t>　各回</a:t>
            </a:r>
            <a:r>
              <a:rPr lang="ja-JP" altLang="en-US" sz="2400" b="1" dirty="0"/>
              <a:t>の実施計画</a:t>
            </a:r>
          </a:p>
        </p:txBody>
      </p:sp>
      <p:sp>
        <p:nvSpPr>
          <p:cNvPr id="4" name="右中かっこ 3"/>
          <p:cNvSpPr/>
          <p:nvPr/>
        </p:nvSpPr>
        <p:spPr bwMode="auto">
          <a:xfrm rot="16200000">
            <a:off x="4280057" y="-2517265"/>
            <a:ext cx="448464" cy="8689851"/>
          </a:xfrm>
          <a:prstGeom prst="rightBrace">
            <a:avLst>
              <a:gd name="adj1" fmla="val 260776"/>
              <a:gd name="adj2" fmla="val 50000"/>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1" name="右中かっこ 10"/>
          <p:cNvSpPr/>
          <p:nvPr/>
        </p:nvSpPr>
        <p:spPr bwMode="auto">
          <a:xfrm rot="5400000">
            <a:off x="4423879" y="5104365"/>
            <a:ext cx="224233" cy="2232250"/>
          </a:xfrm>
          <a:prstGeom prst="rightBrace">
            <a:avLst>
              <a:gd name="adj1" fmla="val 260776"/>
              <a:gd name="adj2" fmla="val 49499"/>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2" name="Text Box 16"/>
          <p:cNvSpPr txBox="1">
            <a:spLocks noChangeArrowheads="1"/>
          </p:cNvSpPr>
          <p:nvPr/>
        </p:nvSpPr>
        <p:spPr bwMode="auto">
          <a:xfrm>
            <a:off x="2875107" y="1196975"/>
            <a:ext cx="32583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2400" b="1" dirty="0" smtClean="0"/>
              <a:t>広義の学習プログラム</a:t>
            </a:r>
            <a:endParaRPr lang="ja-JP" altLang="en-US" sz="2400" b="1" dirty="0"/>
          </a:p>
        </p:txBody>
      </p:sp>
      <p:sp>
        <p:nvSpPr>
          <p:cNvPr id="13" name="Text Box 16"/>
          <p:cNvSpPr txBox="1">
            <a:spLocks noChangeArrowheads="1"/>
          </p:cNvSpPr>
          <p:nvPr/>
        </p:nvSpPr>
        <p:spPr bwMode="auto">
          <a:xfrm>
            <a:off x="2906813" y="6342245"/>
            <a:ext cx="32583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2400" b="1" dirty="0" smtClean="0"/>
              <a:t>狭義の学習プログラム</a:t>
            </a:r>
            <a:endParaRPr lang="ja-JP" altLang="en-US" sz="2400" b="1" dirty="0"/>
          </a:p>
        </p:txBody>
      </p:sp>
      <p:sp>
        <p:nvSpPr>
          <p:cNvPr id="2" name="スライド番号プレースホルダー 1"/>
          <p:cNvSpPr>
            <a:spLocks noGrp="1"/>
          </p:cNvSpPr>
          <p:nvPr>
            <p:ph type="sldNum" sz="quarter" idx="12"/>
          </p:nvPr>
        </p:nvSpPr>
        <p:spPr/>
        <p:txBody>
          <a:bodyPr/>
          <a:lstStyle/>
          <a:p>
            <a:pPr>
              <a:defRPr/>
            </a:pPr>
            <a:fld id="{791D7DE3-D069-4D54-876C-08A309A67DB4}" type="slidenum">
              <a:rPr lang="en-US" altLang="ja-JP" smtClean="0"/>
              <a:pPr>
                <a:defRPr/>
              </a:pPr>
              <a:t>5</a:t>
            </a:fld>
            <a:endParaRPr lang="en-US" altLang="ja-JP"/>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ChangeArrowheads="1"/>
          </p:cNvSpPr>
          <p:nvPr/>
        </p:nvSpPr>
        <p:spPr bwMode="auto">
          <a:xfrm>
            <a:off x="4668838" y="1557338"/>
            <a:ext cx="4151312"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buFontTx/>
              <a:buNone/>
            </a:pPr>
            <a:r>
              <a:rPr lang="ja-JP" altLang="en-US" dirty="0" smtClean="0">
                <a:solidFill>
                  <a:srgbClr val="0000FF"/>
                </a:solidFill>
                <a:ea typeface="ＭＳ ゴシック" pitchFamily="49" charset="-128"/>
              </a:rPr>
              <a:t>１年間</a:t>
            </a:r>
            <a:r>
              <a:rPr lang="ja-JP" altLang="en-US" dirty="0">
                <a:solidFill>
                  <a:srgbClr val="0000FF"/>
                </a:solidFill>
                <a:ea typeface="ＭＳ ゴシック" pitchFamily="49" charset="-128"/>
              </a:rPr>
              <a:t>に</a:t>
            </a:r>
            <a:r>
              <a:rPr lang="ja-JP" altLang="en-US" dirty="0" smtClean="0">
                <a:solidFill>
                  <a:srgbClr val="0000FF"/>
                </a:solidFill>
                <a:ea typeface="ＭＳ ゴシック" pitchFamily="49" charset="-128"/>
              </a:rPr>
              <a:t>行われる</a:t>
            </a:r>
            <a:endParaRPr lang="en-US" altLang="ja-JP" dirty="0" smtClean="0">
              <a:solidFill>
                <a:srgbClr val="0000FF"/>
              </a:solidFill>
              <a:ea typeface="ＭＳ ゴシック" pitchFamily="49" charset="-128"/>
            </a:endParaRPr>
          </a:p>
          <a:p>
            <a:pPr eaLnBrk="1" hangingPunct="1">
              <a:buFontTx/>
              <a:buNone/>
            </a:pPr>
            <a:r>
              <a:rPr lang="ja-JP" altLang="en-US" dirty="0" smtClean="0">
                <a:solidFill>
                  <a:srgbClr val="0000FF"/>
                </a:solidFill>
                <a:ea typeface="ＭＳ ゴシック" pitchFamily="49" charset="-128"/>
              </a:rPr>
              <a:t>すべての事業（学習</a:t>
            </a:r>
            <a:endParaRPr lang="en-US" altLang="ja-JP" dirty="0" smtClean="0">
              <a:solidFill>
                <a:srgbClr val="0000FF"/>
              </a:solidFill>
              <a:ea typeface="ＭＳ ゴシック" pitchFamily="49" charset="-128"/>
            </a:endParaRPr>
          </a:p>
          <a:p>
            <a:pPr eaLnBrk="1" hangingPunct="1">
              <a:buFontTx/>
              <a:buNone/>
            </a:pPr>
            <a:r>
              <a:rPr lang="ja-JP" altLang="en-US" dirty="0" smtClean="0">
                <a:solidFill>
                  <a:srgbClr val="0000FF"/>
                </a:solidFill>
                <a:ea typeface="ＭＳ ゴシック" pitchFamily="49" charset="-128"/>
              </a:rPr>
              <a:t>機会や</a:t>
            </a:r>
            <a:r>
              <a:rPr lang="ja-JP" altLang="en-US" dirty="0">
                <a:solidFill>
                  <a:srgbClr val="0000FF"/>
                </a:solidFill>
                <a:ea typeface="ＭＳ ゴシック" pitchFamily="49" charset="-128"/>
              </a:rPr>
              <a:t>学習支援</a:t>
            </a:r>
            <a:r>
              <a:rPr lang="ja-JP" altLang="en-US" dirty="0" smtClean="0">
                <a:ea typeface="ＭＳ ゴシック" pitchFamily="49" charset="-128"/>
              </a:rPr>
              <a:t>をまとめた</a:t>
            </a:r>
            <a:r>
              <a:rPr lang="ja-JP" altLang="en-US" dirty="0">
                <a:ea typeface="ＭＳ ゴシック" pitchFamily="49" charset="-128"/>
              </a:rPr>
              <a:t>実施計画</a:t>
            </a:r>
          </a:p>
          <a:p>
            <a:pPr eaLnBrk="1" hangingPunct="1">
              <a:buFontTx/>
              <a:buNone/>
            </a:pPr>
            <a:endParaRPr lang="ja-JP" altLang="en-US" dirty="0">
              <a:solidFill>
                <a:srgbClr val="0000FF"/>
              </a:solidFill>
              <a:ea typeface="ＭＳ ゴシック" pitchFamily="49" charset="-128"/>
            </a:endParaRPr>
          </a:p>
          <a:p>
            <a:pPr eaLnBrk="1" hangingPunct="1">
              <a:buFontTx/>
              <a:buNone/>
            </a:pPr>
            <a:r>
              <a:rPr lang="ja-JP" altLang="en-US" sz="2800" dirty="0">
                <a:ea typeface="ＭＳ ゴシック" pitchFamily="49" charset="-128"/>
              </a:rPr>
              <a:t>（例）○○町家庭教育支援年間計画</a:t>
            </a:r>
          </a:p>
          <a:p>
            <a:pPr eaLnBrk="1" hangingPunct="1">
              <a:buFontTx/>
              <a:buNone/>
            </a:pPr>
            <a:endParaRPr lang="en-US" altLang="ja-JP" dirty="0">
              <a:ea typeface="ＭＳ ゴシック" pitchFamily="49" charset="-128"/>
            </a:endParaRPr>
          </a:p>
        </p:txBody>
      </p:sp>
      <p:sp>
        <p:nvSpPr>
          <p:cNvPr id="48131" name="Text Box 9"/>
          <p:cNvSpPr txBox="1">
            <a:spLocks noChangeArrowheads="1"/>
          </p:cNvSpPr>
          <p:nvPr/>
        </p:nvSpPr>
        <p:spPr bwMode="auto">
          <a:xfrm>
            <a:off x="4068763" y="2636838"/>
            <a:ext cx="358775" cy="762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Clr>
                <a:schemeClr val="folHlink"/>
              </a:buClr>
              <a:buSzPct val="60000"/>
              <a:buFont typeface="Wingdings" pitchFamily="2" charset="2"/>
              <a:buNone/>
            </a:pPr>
            <a:endParaRPr lang="ja-JP" altLang="ja-JP" sz="4400" u="sng">
              <a:latin typeface="Tahoma" pitchFamily="34" charset="0"/>
            </a:endParaRPr>
          </a:p>
        </p:txBody>
      </p:sp>
      <p:sp>
        <p:nvSpPr>
          <p:cNvPr id="48132" name="AutoShape 8"/>
          <p:cNvSpPr>
            <a:spLocks noChangeArrowheads="1"/>
          </p:cNvSpPr>
          <p:nvPr/>
        </p:nvSpPr>
        <p:spPr bwMode="auto">
          <a:xfrm>
            <a:off x="468313" y="1125538"/>
            <a:ext cx="8401050" cy="71437"/>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ja-JP" sz="1800"/>
          </a:p>
        </p:txBody>
      </p:sp>
      <p:sp>
        <p:nvSpPr>
          <p:cNvPr id="48133" name="Rectangle 5"/>
          <p:cNvSpPr>
            <a:spLocks noGrp="1" noChangeArrowheads="1"/>
          </p:cNvSpPr>
          <p:nvPr>
            <p:ph type="title"/>
          </p:nvPr>
        </p:nvSpPr>
        <p:spPr>
          <a:xfrm>
            <a:off x="468313" y="333375"/>
            <a:ext cx="2663825" cy="792163"/>
          </a:xfrm>
        </p:spPr>
        <p:txBody>
          <a:bodyPr/>
          <a:lstStyle/>
          <a:p>
            <a:pPr algn="l" eaLnBrk="1" hangingPunct="1"/>
            <a:r>
              <a:rPr lang="ja-JP" altLang="en-US" sz="3200" smtClean="0">
                <a:solidFill>
                  <a:srgbClr val="0000FF"/>
                </a:solidFill>
              </a:rPr>
              <a:t>年間事業計画</a:t>
            </a:r>
          </a:p>
        </p:txBody>
      </p:sp>
      <p:graphicFrame>
        <p:nvGraphicFramePr>
          <p:cNvPr id="48134" name="Object 12"/>
          <p:cNvGraphicFramePr>
            <a:graphicFrameLocks noChangeAspect="1"/>
          </p:cNvGraphicFramePr>
          <p:nvPr/>
        </p:nvGraphicFramePr>
        <p:xfrm>
          <a:off x="468313" y="1268413"/>
          <a:ext cx="3986212" cy="5329237"/>
        </p:xfrm>
        <a:graphic>
          <a:graphicData uri="http://schemas.openxmlformats.org/presentationml/2006/ole">
            <mc:AlternateContent xmlns:mc="http://schemas.openxmlformats.org/markup-compatibility/2006">
              <mc:Choice xmlns:v="urn:schemas-microsoft-com:vml" Requires="v">
                <p:oleObj spid="_x0000_s48282" name="ビットマップ イメージ" r:id="rId4" imgW="3591426" imgH="4800000" progId="Paint.Picture">
                  <p:embed/>
                </p:oleObj>
              </mc:Choice>
              <mc:Fallback>
                <p:oleObj name="ビットマップ イメージ" r:id="rId4" imgW="3591426" imgH="4800000" progId="Paint.Picture">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268413"/>
                        <a:ext cx="3986212" cy="532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スライド番号プレースホルダー 1"/>
          <p:cNvSpPr>
            <a:spLocks noGrp="1"/>
          </p:cNvSpPr>
          <p:nvPr>
            <p:ph type="sldNum" sz="quarter" idx="12"/>
          </p:nvPr>
        </p:nvSpPr>
        <p:spPr/>
        <p:txBody>
          <a:bodyPr/>
          <a:lstStyle/>
          <a:p>
            <a:pPr>
              <a:defRPr/>
            </a:pPr>
            <a:fld id="{791D7DE3-D069-4D54-876C-08A309A67DB4}" type="slidenum">
              <a:rPr lang="en-US" altLang="ja-JP" smtClean="0"/>
              <a:pPr>
                <a:defRPr/>
              </a:pPr>
              <a:t>6</a:t>
            </a:fld>
            <a:endParaRPr lang="en-US" altLang="ja-JP"/>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5003800" y="1484313"/>
            <a:ext cx="360045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buFontTx/>
              <a:buNone/>
            </a:pPr>
            <a:r>
              <a:rPr lang="ja-JP" altLang="en-US">
                <a:solidFill>
                  <a:srgbClr val="0000FF"/>
                </a:solidFill>
              </a:rPr>
              <a:t>個々の事業ごと</a:t>
            </a:r>
            <a:r>
              <a:rPr lang="ja-JP" altLang="en-US"/>
              <a:t>に</a:t>
            </a:r>
          </a:p>
          <a:p>
            <a:pPr eaLnBrk="1" hangingPunct="1">
              <a:buFontTx/>
              <a:buNone/>
            </a:pPr>
            <a:r>
              <a:rPr lang="ja-JP" altLang="en-US"/>
              <a:t>つくられる運営計画</a:t>
            </a:r>
          </a:p>
          <a:p>
            <a:pPr eaLnBrk="1" hangingPunct="1">
              <a:buFontTx/>
              <a:buNone/>
            </a:pPr>
            <a:endParaRPr lang="ja-JP" altLang="en-US"/>
          </a:p>
          <a:p>
            <a:pPr eaLnBrk="1" hangingPunct="1">
              <a:buFontTx/>
              <a:buNone/>
            </a:pPr>
            <a:endParaRPr lang="ja-JP" altLang="en-US"/>
          </a:p>
          <a:p>
            <a:pPr eaLnBrk="1" hangingPunct="1">
              <a:buFontTx/>
              <a:buNone/>
            </a:pPr>
            <a:r>
              <a:rPr lang="ja-JP" altLang="en-US" sz="2800"/>
              <a:t>（例）親の力をまなびあうセミナー</a:t>
            </a:r>
          </a:p>
        </p:txBody>
      </p:sp>
      <p:sp>
        <p:nvSpPr>
          <p:cNvPr id="49155" name="AutoShape 8"/>
          <p:cNvSpPr>
            <a:spLocks noChangeArrowheads="1"/>
          </p:cNvSpPr>
          <p:nvPr/>
        </p:nvSpPr>
        <p:spPr bwMode="auto">
          <a:xfrm>
            <a:off x="468313" y="1125538"/>
            <a:ext cx="8401050" cy="71437"/>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ja-JP" sz="1800"/>
          </a:p>
        </p:txBody>
      </p:sp>
      <p:sp>
        <p:nvSpPr>
          <p:cNvPr id="49156" name="Rectangle 2"/>
          <p:cNvSpPr>
            <a:spLocks noGrp="1" noChangeArrowheads="1"/>
          </p:cNvSpPr>
          <p:nvPr>
            <p:ph type="title"/>
          </p:nvPr>
        </p:nvSpPr>
        <p:spPr>
          <a:xfrm>
            <a:off x="252412" y="404813"/>
            <a:ext cx="7343923" cy="619125"/>
          </a:xfrm>
        </p:spPr>
        <p:txBody>
          <a:bodyPr/>
          <a:lstStyle/>
          <a:p>
            <a:pPr eaLnBrk="1" hangingPunct="1"/>
            <a:r>
              <a:rPr lang="ja-JP" altLang="en-US" sz="3200" dirty="0" smtClean="0">
                <a:solidFill>
                  <a:srgbClr val="0000FF"/>
                </a:solidFill>
              </a:rPr>
              <a:t>個別事業計画（狭義の学習プログラム）</a:t>
            </a:r>
          </a:p>
        </p:txBody>
      </p:sp>
      <p:graphicFrame>
        <p:nvGraphicFramePr>
          <p:cNvPr id="49157" name="Object 13"/>
          <p:cNvGraphicFramePr>
            <a:graphicFrameLocks noChangeAspect="1"/>
          </p:cNvGraphicFramePr>
          <p:nvPr/>
        </p:nvGraphicFramePr>
        <p:xfrm>
          <a:off x="395288" y="1268413"/>
          <a:ext cx="4262437" cy="5256212"/>
        </p:xfrm>
        <a:graphic>
          <a:graphicData uri="http://schemas.openxmlformats.org/presentationml/2006/ole">
            <mc:AlternateContent xmlns:mc="http://schemas.openxmlformats.org/markup-compatibility/2006">
              <mc:Choice xmlns:v="urn:schemas-microsoft-com:vml" Requires="v">
                <p:oleObj spid="_x0000_s49305" name="ビットマップ イメージ" r:id="rId4" imgW="3715269" imgH="4580952" progId="Paint.Picture">
                  <p:embed/>
                </p:oleObj>
              </mc:Choice>
              <mc:Fallback>
                <p:oleObj name="ビットマップ イメージ" r:id="rId4" imgW="3715269" imgH="4580952" progId="Paint.Picture">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268413"/>
                        <a:ext cx="4262437"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スライド番号プレースホルダー 1"/>
          <p:cNvSpPr>
            <a:spLocks noGrp="1"/>
          </p:cNvSpPr>
          <p:nvPr>
            <p:ph type="sldNum" sz="quarter" idx="12"/>
          </p:nvPr>
        </p:nvSpPr>
        <p:spPr/>
        <p:txBody>
          <a:bodyPr/>
          <a:lstStyle/>
          <a:p>
            <a:pPr>
              <a:defRPr/>
            </a:pPr>
            <a:fld id="{791D7DE3-D069-4D54-876C-08A309A67DB4}" type="slidenum">
              <a:rPr lang="en-US" altLang="ja-JP" smtClean="0"/>
              <a:pPr>
                <a:defRPr/>
              </a:pPr>
              <a:t>7</a:t>
            </a:fld>
            <a:endParaRPr lang="en-US" altLang="ja-JP"/>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5294313" y="1557338"/>
            <a:ext cx="36703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buFontTx/>
              <a:buNone/>
            </a:pPr>
            <a:r>
              <a:rPr lang="ja-JP" altLang="en-US">
                <a:solidFill>
                  <a:srgbClr val="0000FF"/>
                </a:solidFill>
              </a:rPr>
              <a:t>各回ごと</a:t>
            </a:r>
            <a:r>
              <a:rPr lang="ja-JP" altLang="en-US"/>
              <a:t>の詳細な</a:t>
            </a:r>
          </a:p>
          <a:p>
            <a:pPr eaLnBrk="1" hangingPunct="1">
              <a:buFontTx/>
              <a:buNone/>
            </a:pPr>
            <a:r>
              <a:rPr lang="ja-JP" altLang="en-US"/>
              <a:t>活動内容や順序，</a:t>
            </a:r>
          </a:p>
          <a:p>
            <a:pPr eaLnBrk="1" hangingPunct="1">
              <a:buFontTx/>
              <a:buNone/>
            </a:pPr>
            <a:r>
              <a:rPr lang="ja-JP" altLang="en-US"/>
              <a:t>流れが示されたもの</a:t>
            </a:r>
          </a:p>
          <a:p>
            <a:pPr eaLnBrk="1" hangingPunct="1">
              <a:buFontTx/>
              <a:buNone/>
            </a:pPr>
            <a:endParaRPr lang="ja-JP" altLang="en-US"/>
          </a:p>
          <a:p>
            <a:pPr eaLnBrk="1" hangingPunct="1">
              <a:buFontTx/>
              <a:buNone/>
            </a:pPr>
            <a:endParaRPr lang="ja-JP" altLang="en-US"/>
          </a:p>
          <a:p>
            <a:pPr eaLnBrk="1" hangingPunct="1">
              <a:buFontTx/>
              <a:buNone/>
            </a:pPr>
            <a:r>
              <a:rPr lang="ja-JP" altLang="en-US" sz="2800"/>
              <a:t>（例）第</a:t>
            </a:r>
            <a:r>
              <a:rPr lang="en-US" altLang="ja-JP" sz="2800"/>
              <a:t>1</a:t>
            </a:r>
            <a:r>
              <a:rPr lang="ja-JP" altLang="en-US" sz="2800"/>
              <a:t>回セミナー実施計画</a:t>
            </a:r>
          </a:p>
          <a:p>
            <a:pPr eaLnBrk="1" hangingPunct="1">
              <a:buFontTx/>
              <a:buNone/>
            </a:pPr>
            <a:r>
              <a:rPr lang="ja-JP" altLang="en-US">
                <a:solidFill>
                  <a:srgbClr val="0000FF"/>
                </a:solidFill>
              </a:rPr>
              <a:t>　</a:t>
            </a:r>
          </a:p>
        </p:txBody>
      </p:sp>
      <p:sp>
        <p:nvSpPr>
          <p:cNvPr id="50179" name="AutoShape 8"/>
          <p:cNvSpPr>
            <a:spLocks noChangeArrowheads="1"/>
          </p:cNvSpPr>
          <p:nvPr/>
        </p:nvSpPr>
        <p:spPr bwMode="auto">
          <a:xfrm>
            <a:off x="468313" y="1125538"/>
            <a:ext cx="8401050" cy="71437"/>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ja-JP" sz="1800"/>
          </a:p>
        </p:txBody>
      </p:sp>
      <p:sp>
        <p:nvSpPr>
          <p:cNvPr id="50180" name="Rectangle 2"/>
          <p:cNvSpPr>
            <a:spLocks noGrp="1" noChangeArrowheads="1"/>
          </p:cNvSpPr>
          <p:nvPr>
            <p:ph type="title"/>
          </p:nvPr>
        </p:nvSpPr>
        <p:spPr>
          <a:xfrm>
            <a:off x="468313" y="476250"/>
            <a:ext cx="3095625" cy="619125"/>
          </a:xfrm>
        </p:spPr>
        <p:txBody>
          <a:bodyPr/>
          <a:lstStyle/>
          <a:p>
            <a:pPr algn="l" eaLnBrk="1" hangingPunct="1"/>
            <a:r>
              <a:rPr lang="ja-JP" altLang="en-US" sz="3200" smtClean="0">
                <a:solidFill>
                  <a:srgbClr val="0000FF"/>
                </a:solidFill>
              </a:rPr>
              <a:t>各回の実施計画</a:t>
            </a:r>
          </a:p>
        </p:txBody>
      </p:sp>
      <p:graphicFrame>
        <p:nvGraphicFramePr>
          <p:cNvPr id="50181" name="Object 10"/>
          <p:cNvGraphicFramePr>
            <a:graphicFrameLocks noChangeAspect="1"/>
          </p:cNvGraphicFramePr>
          <p:nvPr/>
        </p:nvGraphicFramePr>
        <p:xfrm>
          <a:off x="395288" y="1196975"/>
          <a:ext cx="4171950" cy="5445125"/>
        </p:xfrm>
        <a:graphic>
          <a:graphicData uri="http://schemas.openxmlformats.org/presentationml/2006/ole">
            <mc:AlternateContent xmlns:mc="http://schemas.openxmlformats.org/markup-compatibility/2006">
              <mc:Choice xmlns:v="urn:schemas-microsoft-com:vml" Requires="v">
                <p:oleObj spid="_x0000_s50327" name="ビットマップ イメージ" r:id="rId4" imgW="3619048" imgH="4723810" progId="Paint.Picture">
                  <p:embed/>
                </p:oleObj>
              </mc:Choice>
              <mc:Fallback>
                <p:oleObj name="ビットマップ イメージ" r:id="rId4" imgW="3619048" imgH="4723810" progId="Paint.Picture">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196975"/>
                        <a:ext cx="4171950" cy="544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スライド番号プレースホルダー 1"/>
          <p:cNvSpPr>
            <a:spLocks noGrp="1"/>
          </p:cNvSpPr>
          <p:nvPr>
            <p:ph type="sldNum" sz="quarter" idx="12"/>
          </p:nvPr>
        </p:nvSpPr>
        <p:spPr/>
        <p:txBody>
          <a:bodyPr/>
          <a:lstStyle/>
          <a:p>
            <a:pPr>
              <a:defRPr/>
            </a:pPr>
            <a:fld id="{791D7DE3-D069-4D54-876C-08A309A67DB4}" type="slidenum">
              <a:rPr lang="en-US" altLang="ja-JP" smtClean="0"/>
              <a:pPr>
                <a:defRPr/>
              </a:pPr>
              <a:t>8</a:t>
            </a:fld>
            <a:endParaRPr lang="en-US" altLang="ja-JP"/>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68313" y="1412875"/>
            <a:ext cx="4391719" cy="4104357"/>
          </a:xfrm>
        </p:spPr>
        <p:txBody>
          <a:bodyPr anchor="t"/>
          <a:lstStyle/>
          <a:p>
            <a:pPr algn="l" eaLnBrk="1" hangingPunct="1"/>
            <a:r>
              <a:rPr lang="ja-JP" altLang="en-US" sz="2800" b="1" dirty="0" smtClean="0"/>
              <a:t>　</a:t>
            </a:r>
            <a:r>
              <a:rPr lang="ja-JP" altLang="en-US" sz="2400" b="1" dirty="0" smtClean="0"/>
              <a:t>集合的な学習機会（学級・講座，行事，集会等）において，人々の学習を具体的な活動レベルで，どんな目標のもとに，どういう活動を，どんな順序で行い，どんな学習成果を生み出す（学習者の態度変容をもたらす）か，という一連のプロセスに関連する学習活動計画をまとめたもの。</a:t>
            </a:r>
            <a:endParaRPr lang="ja-JP" altLang="en-US" sz="2400" dirty="0" smtClean="0"/>
          </a:p>
        </p:txBody>
      </p:sp>
      <p:sp>
        <p:nvSpPr>
          <p:cNvPr id="45059" name="Rectangle 3"/>
          <p:cNvSpPr>
            <a:spLocks noGrp="1" noChangeArrowheads="1"/>
          </p:cNvSpPr>
          <p:nvPr>
            <p:ph type="body" idx="1"/>
          </p:nvPr>
        </p:nvSpPr>
        <p:spPr>
          <a:xfrm>
            <a:off x="468312" y="476250"/>
            <a:ext cx="8064127" cy="619125"/>
          </a:xfrm>
        </p:spPr>
        <p:txBody>
          <a:bodyPr/>
          <a:lstStyle/>
          <a:p>
            <a:pPr eaLnBrk="1" hangingPunct="1">
              <a:buFontTx/>
              <a:buNone/>
            </a:pPr>
            <a:r>
              <a:rPr lang="ja-JP" altLang="en-US" dirty="0" smtClean="0">
                <a:solidFill>
                  <a:srgbClr val="0000FF"/>
                </a:solidFill>
              </a:rPr>
              <a:t>この研修では個別事業計画＝学習プログラム</a:t>
            </a:r>
          </a:p>
        </p:txBody>
      </p:sp>
      <p:sp>
        <p:nvSpPr>
          <p:cNvPr id="45060" name="AutoShape 8"/>
          <p:cNvSpPr>
            <a:spLocks noChangeArrowheads="1"/>
          </p:cNvSpPr>
          <p:nvPr/>
        </p:nvSpPr>
        <p:spPr bwMode="auto">
          <a:xfrm>
            <a:off x="468313" y="1125538"/>
            <a:ext cx="8401050" cy="71437"/>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ja-JP" sz="1800"/>
          </a:p>
        </p:txBody>
      </p:sp>
      <p:sp>
        <p:nvSpPr>
          <p:cNvPr id="2" name="右矢印 1"/>
          <p:cNvSpPr/>
          <p:nvPr/>
        </p:nvSpPr>
        <p:spPr bwMode="auto">
          <a:xfrm>
            <a:off x="468313" y="5661248"/>
            <a:ext cx="935335" cy="923330"/>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accent2"/>
              </a:solidFill>
              <a:effectLst/>
              <a:latin typeface="Arial" charset="0"/>
              <a:ea typeface="ＭＳ Ｐゴシック" pitchFamily="50" charset="-128"/>
            </a:endParaRPr>
          </a:p>
        </p:txBody>
      </p:sp>
      <p:sp>
        <p:nvSpPr>
          <p:cNvPr id="3" name="正方形/長方形 2"/>
          <p:cNvSpPr/>
          <p:nvPr/>
        </p:nvSpPr>
        <p:spPr>
          <a:xfrm>
            <a:off x="1062037" y="5799747"/>
            <a:ext cx="7974459" cy="646331"/>
          </a:xfrm>
          <a:prstGeom prst="rect">
            <a:avLst/>
          </a:prstGeom>
          <a:noFill/>
        </p:spPr>
        <p:txBody>
          <a:bodyPr wrap="square" lIns="91440" tIns="45720" rIns="91440" bIns="45720">
            <a:spAutoFit/>
          </a:bodyPr>
          <a:lstStyle/>
          <a:p>
            <a:pPr algn="ctr"/>
            <a:r>
              <a:rPr lang="ja-JP" altLang="en-US" sz="3600" b="1" spc="100" dirty="0">
                <a:ln w="18000">
                  <a:solidFill>
                    <a:schemeClr val="accent2"/>
                  </a:solidFill>
                  <a:prstDash val="solid"/>
                </a:ln>
                <a:solidFill>
                  <a:schemeClr val="accent2">
                    <a:alpha val="5700"/>
                  </a:schemeClr>
                </a:solidFill>
                <a:effectLst>
                  <a:outerShdw blurRad="25000" dist="20000" dir="16020000" algn="tl">
                    <a:schemeClr val="accent1">
                      <a:satMod val="200000"/>
                      <a:shade val="1000"/>
                      <a:alpha val="60000"/>
                    </a:schemeClr>
                  </a:outerShdw>
                </a:effectLst>
              </a:rPr>
              <a:t>住民の学習を支援するための計画</a:t>
            </a:r>
            <a:endParaRPr lang="ja-JP" altLang="en-US" sz="3600" b="1" cap="none" spc="100" dirty="0">
              <a:ln w="18000">
                <a:solidFill>
                  <a:schemeClr val="accent2"/>
                </a:solidFill>
                <a:prstDash val="solid"/>
              </a:ln>
              <a:solidFill>
                <a:schemeClr val="accent2">
                  <a:alpha val="5700"/>
                </a:schemeClr>
              </a:solidFill>
              <a:effectLst>
                <a:outerShdw blurRad="25000" dist="20000" dir="16020000" algn="tl">
                  <a:schemeClr val="accent1">
                    <a:satMod val="200000"/>
                    <a:shade val="1000"/>
                    <a:alpha val="60000"/>
                  </a:schemeClr>
                </a:outerShdw>
              </a:effectLst>
            </a:endParaRP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6023" y="1772816"/>
            <a:ext cx="3863340" cy="29036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スライド番号プレースホルダー 3"/>
          <p:cNvSpPr>
            <a:spLocks noGrp="1"/>
          </p:cNvSpPr>
          <p:nvPr>
            <p:ph type="sldNum" sz="quarter" idx="12"/>
          </p:nvPr>
        </p:nvSpPr>
        <p:spPr/>
        <p:txBody>
          <a:bodyPr/>
          <a:lstStyle/>
          <a:p>
            <a:pPr>
              <a:defRPr/>
            </a:pPr>
            <a:fld id="{791D7DE3-D069-4D54-876C-08A309A67DB4}" type="slidenum">
              <a:rPr lang="en-US" altLang="ja-JP" smtClean="0"/>
              <a:pPr>
                <a:defRPr/>
              </a:pPr>
              <a:t>9</a:t>
            </a:fld>
            <a:endParaRPr lang="en-US" altLang="ja-JP"/>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10689</TotalTime>
  <Words>7672</Words>
  <Application>Microsoft Office PowerPoint</Application>
  <PresentationFormat>画面に合わせる (4:3)</PresentationFormat>
  <Paragraphs>1054</Paragraphs>
  <Slides>49</Slides>
  <Notes>49</Notes>
  <HiddenSlides>0</HiddenSlides>
  <MMClips>0</MMClips>
  <ScaleCrop>false</ScaleCrop>
  <HeadingPairs>
    <vt:vector size="6" baseType="variant">
      <vt:variant>
        <vt:lpstr>テーマ</vt:lpstr>
      </vt:variant>
      <vt:variant>
        <vt:i4>4</vt:i4>
      </vt:variant>
      <vt:variant>
        <vt:lpstr>埋め込まれた OLE サーバー</vt:lpstr>
      </vt:variant>
      <vt:variant>
        <vt:i4>1</vt:i4>
      </vt:variant>
      <vt:variant>
        <vt:lpstr>スライド タイトル</vt:lpstr>
      </vt:variant>
      <vt:variant>
        <vt:i4>49</vt:i4>
      </vt:variant>
    </vt:vector>
  </HeadingPairs>
  <TitlesOfParts>
    <vt:vector size="54" baseType="lpstr">
      <vt:lpstr>標準デザイン</vt:lpstr>
      <vt:lpstr>Office ​​テーマ</vt:lpstr>
      <vt:lpstr>1_Office ​​テーマ</vt:lpstr>
      <vt:lpstr>2_Office ​​テーマ</vt:lpstr>
      <vt:lpstr>ビットマップ イメージ</vt:lpstr>
      <vt:lpstr>PowerPoint プレゼンテーション</vt:lpstr>
      <vt:lpstr>PowerPoint プレゼンテーション</vt:lpstr>
      <vt:lpstr>PowerPoint プレゼンテーション</vt:lpstr>
      <vt:lpstr>PowerPoint プレゼンテーション</vt:lpstr>
      <vt:lpstr>広義の学習プログラム・狭義の学習プログラム</vt:lpstr>
      <vt:lpstr>年間事業計画</vt:lpstr>
      <vt:lpstr>個別事業計画（狭義の学習プログラム）</vt:lpstr>
      <vt:lpstr>各回の実施計画</vt:lpstr>
      <vt:lpstr>　集合的な学習機会（学級・講座，行事，集会等）において，人々の学習を具体的な活動レベルで，どんな目標のもとに，どういう活動を，どんな順序で行い，どんな学習成果を生み出す（学習者の態度変容をもたらす）か，という一連のプロセスに関連する学習活動計画をまとめたもの。</vt:lpstr>
      <vt:lpstr>PowerPoint プレゼンテーション</vt:lpstr>
      <vt:lpstr>個別事業計画（狭義の学習プログラム）の開発の手順</vt:lpstr>
      <vt:lpstr>PowerPoint プレゼンテーション</vt:lpstr>
      <vt:lpstr>テーマ・市の概要について</vt:lpstr>
      <vt:lpstr>グループワーク① 　「個人の要望」と「社会の要請」を診断する  グループワーク② 　「個人の要望」と「社会の要請」から地域課題を設定   する  グループワーク③ 　地域課題から学習目的を設定する  グループワーク④ 　学習目的から学習目標を設定する</vt:lpstr>
      <vt:lpstr>グループワーク① 「個人の要望」と「社会の要請」を 診断する （学習ニーズの診断）</vt:lpstr>
      <vt:lpstr>「個人の要望」</vt:lpstr>
      <vt:lpstr>グループワーク② 「個人の要望」と「社会の要請」から 地域課題を設定する </vt:lpstr>
      <vt:lpstr>PowerPoint プレゼンテーション</vt:lpstr>
      <vt:lpstr>PowerPoint プレゼンテーション</vt:lpstr>
      <vt:lpstr>グループワーク③  地域課題から学習目的を設定する </vt:lpstr>
      <vt:lpstr>PowerPoint プレゼンテーション</vt:lpstr>
      <vt:lpstr>PowerPoint プレゼンテーション</vt:lpstr>
      <vt:lpstr>PowerPoint プレゼンテーション</vt:lpstr>
      <vt:lpstr>グループワーク④  学習目的から学習目標を設定する </vt:lpstr>
      <vt:lpstr>PowerPoint プレゼンテーション</vt:lpstr>
      <vt:lpstr>PowerPoint プレゼンテーション</vt:lpstr>
      <vt:lpstr>④学習目的から学習目標を設定する</vt:lpstr>
      <vt:lpstr>学習目標　①知らないことを知るようになること 　　　　　　　　　　　　　　　　　　→知識・理解・判断</vt:lpstr>
      <vt:lpstr>学習目標　②できないことができるようになること 　　　　　　　　　　　　　　　　　→技能・表現</vt:lpstr>
      <vt:lpstr>学習目標　③意識を変えること　　 　　　　　　　　　　　→関心・意欲・態度</vt:lpstr>
      <vt:lpstr>④学習目的から学習目標を設定する</vt:lpstr>
      <vt:lpstr>PowerPoint プレゼンテーション</vt:lpstr>
      <vt:lpstr>シートB</vt:lpstr>
      <vt:lpstr>PowerPoint プレゼンテーション</vt:lpstr>
      <vt:lpstr>PowerPoint プレゼンテーション</vt:lpstr>
      <vt:lpstr>PowerPoint プレゼンテーション</vt:lpstr>
      <vt:lpstr>PowerPoint プレゼンテーション</vt:lpstr>
      <vt:lpstr>プログラムの内容についての注意</vt:lpstr>
      <vt:lpstr>PowerPoint プレゼンテーション</vt:lpstr>
      <vt:lpstr>PowerPoint プレゼンテーション</vt:lpstr>
      <vt:lpstr>学習プログラム開発のポイント</vt:lpstr>
      <vt:lpstr>PowerPoint プレゼンテーション</vt:lpstr>
      <vt:lpstr>PowerPoint プレゼンテーション</vt:lpstr>
      <vt:lpstr>発表・相互評価について</vt:lpstr>
      <vt:lpstr>PowerPoint プレゼンテーション</vt:lpstr>
      <vt:lpstr>PowerPoint プレゼンテーション</vt:lpstr>
      <vt:lpstr>PowerPoint プレゼンテーション</vt:lpstr>
      <vt:lpstr>PowerPoint プレゼンテーション</vt:lpstr>
      <vt:lpstr>参考資料</vt:lpstr>
    </vt:vector>
  </TitlesOfParts>
  <Company>広島県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学習プログラム開発の実際</dc:title>
  <dc:creator>広島県</dc:creator>
  <cp:lastModifiedBy>広島県</cp:lastModifiedBy>
  <cp:revision>445</cp:revision>
  <cp:lastPrinted>2016-06-15T01:13:36Z</cp:lastPrinted>
  <dcterms:created xsi:type="dcterms:W3CDTF">2009-10-19T02:11:22Z</dcterms:created>
  <dcterms:modified xsi:type="dcterms:W3CDTF">2016-06-15T01:35:22Z</dcterms:modified>
</cp:coreProperties>
</file>