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7"/>
  </p:notesMasterIdLst>
  <p:handoutMasterIdLst>
    <p:handoutMasterId r:id="rId8"/>
  </p:handoutMasterIdLst>
  <p:sldIdLst>
    <p:sldId id="323" r:id="rId2"/>
    <p:sldId id="388" r:id="rId3"/>
    <p:sldId id="389" r:id="rId4"/>
    <p:sldId id="390" r:id="rId5"/>
    <p:sldId id="391" r:id="rId6"/>
  </p:sldIdLst>
  <p:sldSz cx="9144000" cy="6858000" type="screen4x3"/>
  <p:notesSz cx="6797675" cy="99266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00FF"/>
    <a:srgbClr val="FFFF66"/>
    <a:srgbClr val="292929"/>
    <a:srgbClr val="66FF33"/>
    <a:srgbClr val="99FF33"/>
    <a:srgbClr val="FF5050"/>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50" autoAdjust="0"/>
    <p:restoredTop sz="63848" autoAdjust="0"/>
  </p:normalViewPr>
  <p:slideViewPr>
    <p:cSldViewPr>
      <p:cViewPr>
        <p:scale>
          <a:sx n="66" d="100"/>
          <a:sy n="66" d="100"/>
        </p:scale>
        <p:origin x="-2442"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p:scale>
          <a:sx n="100" d="100"/>
          <a:sy n="100" d="100"/>
        </p:scale>
        <p:origin x="-1548" y="646"/>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slide" Target="slides/slide2.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9219"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lgn="r">
              <a:defRPr sz="1200">
                <a:ea typeface="ＭＳ Ｐゴシック" pitchFamily="50" charset="-128"/>
              </a:defRPr>
            </a:lvl1pPr>
          </a:lstStyle>
          <a:p>
            <a:pPr>
              <a:defRPr/>
            </a:pPr>
            <a:endParaRPr lang="en-US" altLang="ja-JP"/>
          </a:p>
        </p:txBody>
      </p:sp>
      <p:sp>
        <p:nvSpPr>
          <p:cNvPr id="9220"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9221"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lgn="r">
              <a:defRPr sz="1200">
                <a:ea typeface="ＭＳ Ｐゴシック" pitchFamily="50" charset="-128"/>
              </a:defRPr>
            </a:lvl1pPr>
          </a:lstStyle>
          <a:p>
            <a:pPr>
              <a:defRPr/>
            </a:pPr>
            <a:fld id="{BE9F78B3-0FD5-4FC3-B4B5-26BAF742F50D}" type="slidenum">
              <a:rPr lang="en-US" altLang="ja-JP"/>
              <a:pPr>
                <a:defRPr/>
              </a:pPr>
              <a:t>‹#›</a:t>
            </a:fld>
            <a:endParaRPr lang="en-US" altLang="ja-JP"/>
          </a:p>
        </p:txBody>
      </p:sp>
    </p:spTree>
    <p:extLst>
      <p:ext uri="{BB962C8B-B14F-4D97-AF65-F5344CB8AC3E}">
        <p14:creationId xmlns:p14="http://schemas.microsoft.com/office/powerpoint/2010/main" val="2798975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8195"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lgn="r">
              <a:defRPr sz="1200">
                <a:ea typeface="ＭＳ Ｐゴシック" pitchFamily="50" charset="-128"/>
              </a:defRPr>
            </a:lvl1pPr>
          </a:lstStyle>
          <a:p>
            <a:pPr>
              <a:defRPr/>
            </a:pPr>
            <a:endParaRPr lang="en-US" altLang="ja-JP"/>
          </a:p>
        </p:txBody>
      </p:sp>
      <p:sp>
        <p:nvSpPr>
          <p:cNvPr id="9220" name="Rectangle 4"/>
          <p:cNvSpPr>
            <a:spLocks noGrp="1" noRot="1" noChangeAspect="1" noChangeArrowheads="1" noTextEdit="1"/>
          </p:cNvSpPr>
          <p:nvPr>
            <p:ph type="sldImg" idx="2"/>
          </p:nvPr>
        </p:nvSpPr>
        <p:spPr bwMode="auto">
          <a:xfrm>
            <a:off x="917575" y="744538"/>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79450" y="4713288"/>
            <a:ext cx="5438775" cy="4468812"/>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8198"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8199"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lgn="r">
              <a:defRPr sz="1200">
                <a:ea typeface="ＭＳ Ｐゴシック" pitchFamily="50" charset="-128"/>
              </a:defRPr>
            </a:lvl1pPr>
          </a:lstStyle>
          <a:p>
            <a:pPr>
              <a:defRPr/>
            </a:pPr>
            <a:fld id="{EB5DF0C7-8DBE-486E-A06C-CCDEDFB90CC5}" type="slidenum">
              <a:rPr lang="en-US" altLang="ja-JP"/>
              <a:pPr>
                <a:defRPr/>
              </a:pPr>
              <a:t>‹#›</a:t>
            </a:fld>
            <a:endParaRPr lang="en-US" altLang="ja-JP"/>
          </a:p>
        </p:txBody>
      </p:sp>
    </p:spTree>
    <p:extLst>
      <p:ext uri="{BB962C8B-B14F-4D97-AF65-F5344CB8AC3E}">
        <p14:creationId xmlns:p14="http://schemas.microsoft.com/office/powerpoint/2010/main" val="23013814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851AA56B-2BC6-4DC3-AF7F-D22834941D11}" type="slidenum">
              <a:rPr lang="en-US" altLang="ja-JP" smtClean="0">
                <a:ea typeface="ＭＳ Ｐゴシック" charset="-128"/>
              </a:rPr>
              <a:pPr eaLnBrk="1" hangingPunct="1">
                <a:spcBef>
                  <a:spcPct val="0"/>
                </a:spcBef>
              </a:pPr>
              <a:t>1</a:t>
            </a:fld>
            <a:endParaRPr lang="en-US" altLang="ja-JP" smtClean="0">
              <a:ea typeface="ＭＳ Ｐゴシック" charset="-128"/>
            </a:endParaRPr>
          </a:p>
        </p:txBody>
      </p:sp>
      <p:sp>
        <p:nvSpPr>
          <p:cNvPr id="1024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hangingPunct="1">
              <a:spcBef>
                <a:spcPct val="0"/>
              </a:spcBef>
            </a:pPr>
            <a:fld id="{74BA9D97-B663-46FA-A330-C6AC3B6A48F3}" type="slidenum">
              <a:rPr lang="en-US" altLang="ja-JP">
                <a:ea typeface="ＭＳ Ｐゴシック" charset="-128"/>
              </a:rPr>
              <a:pPr algn="r" eaLnBrk="1" hangingPunct="1">
                <a:spcBef>
                  <a:spcPct val="0"/>
                </a:spcBef>
              </a:pPr>
              <a:t>1</a:t>
            </a:fld>
            <a:endParaRPr lang="en-US" altLang="ja-JP">
              <a:ea typeface="ＭＳ Ｐゴシック" charset="-128"/>
            </a:endParaRPr>
          </a:p>
        </p:txBody>
      </p:sp>
      <p:sp>
        <p:nvSpPr>
          <p:cNvPr id="10244" name="Rectangle 2"/>
          <p:cNvSpPr>
            <a:spLocks noGrp="1" noRot="1" noChangeAspect="1" noChangeArrowheads="1" noTextEdit="1"/>
          </p:cNvSpPr>
          <p:nvPr>
            <p:ph type="sldImg"/>
          </p:nvPr>
        </p:nvSpPr>
        <p:spPr>
          <a:xfrm>
            <a:off x="920750" y="744538"/>
            <a:ext cx="4959350" cy="3719512"/>
          </a:xfrm>
          <a:ln/>
        </p:spPr>
      </p:sp>
      <p:sp>
        <p:nvSpPr>
          <p:cNvPr id="10245" name="Rectangle 3"/>
          <p:cNvSpPr>
            <a:spLocks noGrp="1" noChangeArrowheads="1"/>
          </p:cNvSpPr>
          <p:nvPr>
            <p:ph type="body" idx="1"/>
          </p:nvPr>
        </p:nvSpPr>
        <p:spPr>
          <a:xfrm>
            <a:off x="679450" y="4711700"/>
            <a:ext cx="5438775" cy="446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smtClean="0"/>
              <a:t>「学習プログラム開発の基礎知識を理解する」という目標で，学習プログラムとは何かということと，その作り方の手順を説明します。</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hangingPunct="1">
              <a:spcBef>
                <a:spcPct val="0"/>
              </a:spcBef>
            </a:pPr>
            <a:fld id="{BA38122C-B6A5-4342-9428-CAFA89B9F01C}" type="slidenum">
              <a:rPr lang="en-US" altLang="ja-JP">
                <a:ea typeface="ＭＳ Ｐゴシック" charset="-128"/>
              </a:rPr>
              <a:pPr algn="r" eaLnBrk="1" hangingPunct="1">
                <a:spcBef>
                  <a:spcPct val="0"/>
                </a:spcBef>
              </a:pPr>
              <a:t>2</a:t>
            </a:fld>
            <a:endParaRPr lang="en-US" altLang="ja-JP">
              <a:ea typeface="ＭＳ Ｐゴシック" charset="-128"/>
            </a:endParaRPr>
          </a:p>
        </p:txBody>
      </p:sp>
      <p:sp>
        <p:nvSpPr>
          <p:cNvPr id="11267" name="Rectangle 2"/>
          <p:cNvSpPr>
            <a:spLocks noGrp="1" noRot="1" noChangeAspect="1" noChangeArrowheads="1" noTextEdit="1"/>
          </p:cNvSpPr>
          <p:nvPr>
            <p:ph type="sldImg"/>
          </p:nvPr>
        </p:nvSpPr>
        <p:spPr>
          <a:xfrm>
            <a:off x="920750" y="744538"/>
            <a:ext cx="4965700" cy="372427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latin typeface="ＭＳ Ｐ明朝" pitchFamily="18" charset="-128"/>
              </a:rPr>
              <a:t>それでは，学習プログラムの内容について説明します。</a:t>
            </a:r>
          </a:p>
          <a:p>
            <a:pPr eaLnBrk="1" hangingPunct="1"/>
            <a:r>
              <a:rPr lang="ja-JP" altLang="en-US" dirty="0" smtClean="0">
                <a:latin typeface="ＭＳ Ｐ明朝" pitchFamily="18" charset="-128"/>
              </a:rPr>
              <a:t>まず，学習プログラムの構成要素　についてです。</a:t>
            </a:r>
          </a:p>
          <a:p>
            <a:pPr eaLnBrk="1" hangingPunct="1"/>
            <a:r>
              <a:rPr lang="ja-JP" altLang="en-US" dirty="0" smtClean="0">
                <a:latin typeface="ＭＳ Ｐ明朝" pitchFamily="18" charset="-128"/>
              </a:rPr>
              <a:t>学習プログラムとは，計画全体ですから，単なるメニューではなく，</a:t>
            </a:r>
          </a:p>
          <a:p>
            <a:pPr eaLnBrk="1" hangingPunct="1"/>
            <a:r>
              <a:rPr lang="en-US" altLang="ja-JP" dirty="0" smtClean="0">
                <a:latin typeface="ＭＳ Ｐ明朝" pitchFamily="18" charset="-128"/>
              </a:rPr>
              <a:t>◆</a:t>
            </a:r>
            <a:r>
              <a:rPr lang="ja-JP" altLang="en-US" dirty="0" smtClean="0">
                <a:latin typeface="ＭＳ Ｐ明朝" pitchFamily="18" charset="-128"/>
              </a:rPr>
              <a:t>どのようなことを目的として，</a:t>
            </a:r>
          </a:p>
          <a:p>
            <a:pPr eaLnBrk="1" hangingPunct="1"/>
            <a:r>
              <a:rPr lang="en-US" altLang="ja-JP" dirty="0" smtClean="0">
                <a:latin typeface="ＭＳ Ｐ明朝" pitchFamily="18" charset="-128"/>
              </a:rPr>
              <a:t>◆</a:t>
            </a:r>
            <a:r>
              <a:rPr lang="ja-JP" altLang="en-US" dirty="0" smtClean="0">
                <a:latin typeface="ＭＳ Ｐ明朝" pitchFamily="18" charset="-128"/>
              </a:rPr>
              <a:t>どのような目標をもって，</a:t>
            </a:r>
          </a:p>
          <a:p>
            <a:pPr eaLnBrk="1" hangingPunct="1"/>
            <a:r>
              <a:rPr lang="en-US" altLang="ja-JP" dirty="0" smtClean="0">
                <a:latin typeface="ＭＳ Ｐ明朝" pitchFamily="18" charset="-128"/>
              </a:rPr>
              <a:t>◆</a:t>
            </a:r>
            <a:r>
              <a:rPr lang="ja-JP" altLang="en-US" dirty="0" smtClean="0">
                <a:latin typeface="ＭＳ Ｐ明朝" pitchFamily="18" charset="-128"/>
              </a:rPr>
              <a:t>どのような活動を，</a:t>
            </a:r>
          </a:p>
          <a:p>
            <a:pPr eaLnBrk="1" hangingPunct="1"/>
            <a:r>
              <a:rPr lang="en-US" altLang="ja-JP" dirty="0" smtClean="0">
                <a:latin typeface="ＭＳ Ｐ明朝" pitchFamily="18" charset="-128"/>
              </a:rPr>
              <a:t>◆</a:t>
            </a:r>
            <a:r>
              <a:rPr lang="ja-JP" altLang="en-US" dirty="0" smtClean="0">
                <a:latin typeface="ＭＳ Ｐ明朝" pitchFamily="18" charset="-128"/>
              </a:rPr>
              <a:t>どのような順序で行い，</a:t>
            </a:r>
          </a:p>
          <a:p>
            <a:pPr eaLnBrk="1" hangingPunct="1"/>
            <a:r>
              <a:rPr lang="en-US" altLang="ja-JP" dirty="0" smtClean="0">
                <a:latin typeface="ＭＳ Ｐ明朝" pitchFamily="18" charset="-128"/>
              </a:rPr>
              <a:t>◆</a:t>
            </a:r>
            <a:r>
              <a:rPr lang="ja-JP" altLang="en-US" dirty="0" smtClean="0">
                <a:latin typeface="ＭＳ Ｐ明朝" pitchFamily="18" charset="-128"/>
              </a:rPr>
              <a:t>どのような学習成果を生み出すか</a:t>
            </a:r>
          </a:p>
          <a:p>
            <a:pPr eaLnBrk="1" hangingPunct="1"/>
            <a:r>
              <a:rPr lang="ja-JP" altLang="en-US" dirty="0" smtClean="0">
                <a:latin typeface="ＭＳ Ｐ明朝" pitchFamily="18" charset="-128"/>
              </a:rPr>
              <a:t>という目的，目標，活動，順序，学習成果を構成要素として，</a:t>
            </a:r>
          </a:p>
          <a:p>
            <a:pPr eaLnBrk="1" hangingPunct="1"/>
            <a:r>
              <a:rPr lang="ja-JP" altLang="en-US" dirty="0" smtClean="0">
                <a:latin typeface="ＭＳ Ｐ明朝" pitchFamily="18" charset="-128"/>
              </a:rPr>
              <a:t>一連のプロセスにまとめることが必要です。</a:t>
            </a:r>
          </a:p>
          <a:p>
            <a:pPr eaLnBrk="1" hangingPunct="1"/>
            <a:endParaRPr lang="ja-JP" altLang="en-US" dirty="0" smtClean="0">
              <a:latin typeface="ＭＳ Ｐゴシック" charset="-128"/>
              <a:ea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C5833A0A-28EA-4B29-BA26-05090A5F4E27}" type="slidenum">
              <a:rPr lang="en-US" altLang="ja-JP" smtClean="0">
                <a:ea typeface="ＭＳ Ｐゴシック" charset="-128"/>
              </a:rPr>
              <a:pPr eaLnBrk="1" hangingPunct="1">
                <a:spcBef>
                  <a:spcPct val="0"/>
                </a:spcBef>
              </a:pPr>
              <a:t>3</a:t>
            </a:fld>
            <a:endParaRPr lang="en-US" altLang="ja-JP" smtClean="0">
              <a:ea typeface="ＭＳ Ｐゴシック" charset="-128"/>
            </a:endParaRPr>
          </a:p>
        </p:txBody>
      </p:sp>
      <p:sp>
        <p:nvSpPr>
          <p:cNvPr id="12291" name="Rectangle 2"/>
          <p:cNvSpPr>
            <a:spLocks noGrp="1" noRot="1" noChangeAspect="1" noChangeArrowheads="1" noTextEdit="1"/>
          </p:cNvSpPr>
          <p:nvPr>
            <p:ph type="sldImg"/>
          </p:nvPr>
        </p:nvSpPr>
        <p:spPr>
          <a:xfrm>
            <a:off x="920750" y="744538"/>
            <a:ext cx="4965700" cy="3724275"/>
          </a:xfrm>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smtClean="0">
                <a:latin typeface="ＭＳ Ｐ明朝" pitchFamily="18" charset="-128"/>
              </a:rPr>
              <a:t>ここで，先ほどお話したプログラムの構成要素のなかの「目的」と「目標」、この両者の関係・違い</a:t>
            </a:r>
            <a:endParaRPr lang="en-US" altLang="ja-JP" dirty="0" smtClean="0">
              <a:latin typeface="ＭＳ Ｐ明朝" pitchFamily="18" charset="-128"/>
            </a:endParaRPr>
          </a:p>
          <a:p>
            <a:pPr eaLnBrk="1" hangingPunct="1"/>
            <a:r>
              <a:rPr lang="ja-JP" altLang="en-US" dirty="0" smtClean="0">
                <a:latin typeface="ＭＳ Ｐ明朝" pitchFamily="18" charset="-128"/>
              </a:rPr>
              <a:t>についてよくご質問いただきますので、とくに詳しく説明しておきたいと思います。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日常生活内では、「目的」と「目標」はほぼ同様の意味を持つ言葉として使っていますが、</a:t>
            </a:r>
            <a:endParaRPr lang="en-US" altLang="ja-JP" dirty="0" smtClean="0">
              <a:latin typeface="ＭＳ Ｐ明朝" pitchFamily="18" charset="-128"/>
            </a:endParaRPr>
          </a:p>
          <a:p>
            <a:pPr eaLnBrk="1" hangingPunct="1"/>
            <a:r>
              <a:rPr lang="ja-JP" altLang="en-US" dirty="0" smtClean="0">
                <a:latin typeface="ＭＳ Ｐ明朝" pitchFamily="18" charset="-128"/>
              </a:rPr>
              <a:t>教育活動のなかでは、両者は明白に使い分けがなされています。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目的とは「こうなりたい」「こうなったらいいな」という理想の状態です。</a:t>
            </a:r>
          </a:p>
          <a:p>
            <a:pPr eaLnBrk="1" hangingPunct="1"/>
            <a:r>
              <a:rPr lang="ja-JP" altLang="en-US" dirty="0" smtClean="0">
                <a:latin typeface="ＭＳ Ｐ明朝" pitchFamily="18" charset="-128"/>
              </a:rPr>
              <a:t>まさしく学習活動によって目指す「的」です。</a:t>
            </a:r>
            <a:endParaRPr lang="en-US" altLang="ja-JP" dirty="0" smtClean="0">
              <a:latin typeface="ＭＳ Ｐ明朝" pitchFamily="18" charset="-128"/>
            </a:endParaRPr>
          </a:p>
          <a:p>
            <a:pPr eaLnBrk="1" hangingPunct="1"/>
            <a:r>
              <a:rPr lang="ja-JP" altLang="en-US" dirty="0" smtClean="0">
                <a:latin typeface="ＭＳ Ｐ明朝" pitchFamily="18" charset="-128"/>
              </a:rPr>
              <a:t>多くの場合、その理想的な状況に一度の学習機会で到達する事が難しく、</a:t>
            </a:r>
            <a:endParaRPr lang="en-US" altLang="ja-JP" dirty="0" smtClean="0">
              <a:latin typeface="ＭＳ Ｐ明朝" pitchFamily="18" charset="-128"/>
            </a:endParaRPr>
          </a:p>
          <a:p>
            <a:pPr eaLnBrk="1" hangingPunct="1"/>
            <a:r>
              <a:rPr lang="ja-JP" altLang="en-US" dirty="0" smtClean="0">
                <a:latin typeface="ＭＳ Ｐ明朝" pitchFamily="18" charset="-128"/>
              </a:rPr>
              <a:t>初級、中級、上級、あるいは、基礎、発展、応用、といったように、</a:t>
            </a:r>
            <a:endParaRPr lang="en-US" altLang="ja-JP" dirty="0" smtClean="0">
              <a:latin typeface="ＭＳ Ｐ明朝" pitchFamily="18" charset="-128"/>
            </a:endParaRPr>
          </a:p>
          <a:p>
            <a:pPr eaLnBrk="1" hangingPunct="1"/>
            <a:r>
              <a:rPr lang="ja-JP" altLang="en-US" dirty="0" smtClean="0">
                <a:latin typeface="ＭＳ Ｐ明朝" pitchFamily="18" charset="-128"/>
              </a:rPr>
              <a:t>いくつかのステップを踏みながら、目的に近づけるように学習を続けていくことに</a:t>
            </a:r>
            <a:endParaRPr lang="en-US" altLang="ja-JP" dirty="0" smtClean="0">
              <a:latin typeface="ＭＳ Ｐ明朝" pitchFamily="18" charset="-128"/>
            </a:endParaRPr>
          </a:p>
          <a:p>
            <a:pPr eaLnBrk="1" hangingPunct="1"/>
            <a:r>
              <a:rPr lang="ja-JP" altLang="en-US" dirty="0" smtClean="0">
                <a:latin typeface="ＭＳ Ｐ明朝" pitchFamily="18" charset="-128"/>
              </a:rPr>
              <a:t>なります。</a:t>
            </a:r>
            <a:endParaRPr lang="en-US" altLang="ja-JP" dirty="0" smtClean="0">
              <a:latin typeface="ＭＳ Ｐ明朝" pitchFamily="18" charset="-128"/>
            </a:endParaRPr>
          </a:p>
          <a:p>
            <a:pPr eaLnBrk="1" hangingPunct="1"/>
            <a:r>
              <a:rPr lang="ja-JP" altLang="en-US" dirty="0" smtClean="0">
                <a:latin typeface="ＭＳ Ｐ明朝" pitchFamily="18" charset="-128"/>
              </a:rPr>
              <a:t>この目的を達成するために準備されるステップのことを「目標」と言います。</a:t>
            </a:r>
            <a:endParaRPr lang="en-US" altLang="ja-JP" dirty="0" smtClean="0">
              <a:latin typeface="ＭＳ Ｐ明朝" pitchFamily="18" charset="-128"/>
            </a:endParaRPr>
          </a:p>
          <a:p>
            <a:pPr eaLnBrk="1" hangingPunct="1"/>
            <a:r>
              <a:rPr lang="ja-JP" altLang="en-US" dirty="0" smtClean="0">
                <a:latin typeface="ＭＳ Ｐ明朝" pitchFamily="18" charset="-128"/>
              </a:rPr>
              <a:t>文字の通り、目的を実現するための「標」です。</a:t>
            </a:r>
            <a:endParaRPr lang="en-US" altLang="ja-JP" dirty="0" smtClean="0">
              <a:latin typeface="ＭＳ Ｐ明朝" pitchFamily="18" charset="-128"/>
            </a:endParaRPr>
          </a:p>
          <a:p>
            <a:pPr eaLnBrk="1" hangingPunct="1"/>
            <a:r>
              <a:rPr lang="ja-JP" altLang="en-US" dirty="0" smtClean="0">
                <a:latin typeface="ＭＳ Ｐ明朝" pitchFamily="18" charset="-128"/>
              </a:rPr>
              <a:t>「ここまでできた・どれだけできた」という達成感を積み重ねることで、</a:t>
            </a:r>
            <a:endParaRPr lang="en-US" altLang="ja-JP" dirty="0" smtClean="0">
              <a:latin typeface="ＭＳ Ｐ明朝" pitchFamily="18" charset="-128"/>
            </a:endParaRPr>
          </a:p>
          <a:p>
            <a:pPr eaLnBrk="1" hangingPunct="1"/>
            <a:r>
              <a:rPr lang="ja-JP" altLang="en-US" dirty="0" smtClean="0">
                <a:latin typeface="ＭＳ Ｐ明朝" pitchFamily="18" charset="-128"/>
              </a:rPr>
              <a:t>目的に徐々に近づいていくことが可能になるのです。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この両者の関係を説明使用とすると、抽象的になりやすいので、</a:t>
            </a:r>
            <a:endParaRPr lang="en-US" altLang="ja-JP" dirty="0" smtClean="0">
              <a:latin typeface="ＭＳ Ｐ明朝" pitchFamily="18" charset="-128"/>
            </a:endParaRPr>
          </a:p>
          <a:p>
            <a:pPr eaLnBrk="1" hangingPunct="1"/>
            <a:r>
              <a:rPr lang="en-US" altLang="ja-JP" dirty="0" smtClean="0">
                <a:latin typeface="ＭＳ Ｐ明朝" pitchFamily="18" charset="-128"/>
              </a:rPr>
              <a:t>『</a:t>
            </a:r>
            <a:r>
              <a:rPr lang="ja-JP" altLang="en-US" dirty="0" smtClean="0">
                <a:latin typeface="ＭＳ Ｐ明朝" pitchFamily="18" charset="-128"/>
              </a:rPr>
              <a:t>登山をテーマにした講座</a:t>
            </a:r>
            <a:r>
              <a:rPr lang="en-US" altLang="ja-JP" dirty="0" smtClean="0">
                <a:latin typeface="ＭＳ Ｐ明朝" pitchFamily="18" charset="-128"/>
              </a:rPr>
              <a:t>』</a:t>
            </a:r>
            <a:r>
              <a:rPr lang="ja-JP" altLang="en-US" dirty="0" smtClean="0">
                <a:latin typeface="ＭＳ Ｐ明朝" pitchFamily="18" charset="-128"/>
              </a:rPr>
              <a:t>を例にして説明したいと思います。</a:t>
            </a:r>
          </a:p>
          <a:p>
            <a:pPr eaLnBrk="1" hangingPunct="1"/>
            <a:endParaRPr lang="ja-JP" altLang="en-US" dirty="0" smtClean="0">
              <a:latin typeface="ＭＳ Ｐ明朝" pitchFamily="18" charset="-128"/>
            </a:endParaRPr>
          </a:p>
          <a:p>
            <a:pPr eaLnBrk="1" hangingPunct="1"/>
            <a:r>
              <a:rPr lang="ja-JP" altLang="en-US" dirty="0" smtClean="0">
                <a:latin typeface="ＭＳ Ｐ明朝" pitchFamily="18" charset="-128"/>
              </a:rPr>
              <a:t>「登山」をしたいとする希望する人の目的は，</a:t>
            </a:r>
          </a:p>
          <a:p>
            <a:pPr eaLnBrk="1" hangingPunct="1"/>
            <a:r>
              <a:rPr lang="ja-JP" altLang="en-US" dirty="0" smtClean="0">
                <a:latin typeface="ＭＳ Ｐ明朝" pitchFamily="18" charset="-128"/>
              </a:rPr>
              <a:t>「体力をつけ，健康を増進する。」、「地元の山の景色や自然に親しむ」</a:t>
            </a:r>
          </a:p>
          <a:p>
            <a:pPr eaLnBrk="1" hangingPunct="1"/>
            <a:r>
              <a:rPr lang="ja-JP" altLang="en-US" dirty="0" smtClean="0">
                <a:latin typeface="ＭＳ Ｐ明朝" pitchFamily="18" charset="-128"/>
              </a:rPr>
              <a:t>「仲間を作る」など、人によって様々です。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この目的によって講座を考えると、設定される「目標」は変わってきます。</a:t>
            </a:r>
            <a:endParaRPr lang="en-US" altLang="ja-JP" dirty="0" smtClean="0">
              <a:latin typeface="ＭＳ Ｐ明朝" pitchFamily="18" charset="-128"/>
            </a:endParaRPr>
          </a:p>
          <a:p>
            <a:pPr eaLnBrk="1" hangingPunct="1"/>
            <a:r>
              <a:rPr lang="ja-JP" altLang="en-US" dirty="0" smtClean="0">
                <a:latin typeface="ＭＳ Ｐ明朝" pitchFamily="18" charset="-128"/>
              </a:rPr>
              <a:t>またその講座を受けようとする人たちの状況によっても、「目標」を</a:t>
            </a:r>
            <a:endParaRPr lang="en-US" altLang="ja-JP" dirty="0" smtClean="0">
              <a:latin typeface="ＭＳ Ｐ明朝" pitchFamily="18" charset="-128"/>
            </a:endParaRPr>
          </a:p>
          <a:p>
            <a:pPr eaLnBrk="1" hangingPunct="1"/>
            <a:r>
              <a:rPr lang="ja-JP" altLang="en-US" dirty="0" smtClean="0">
                <a:latin typeface="ＭＳ Ｐ明朝" pitchFamily="18" charset="-128"/>
              </a:rPr>
              <a:t>変えなければならないこともよくあります。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体力増進が目的あれば、まずは「１時間山登りをしても，疲れない体力をつける」からはじめ、</a:t>
            </a:r>
            <a:endParaRPr lang="en-US" altLang="ja-JP" dirty="0" smtClean="0">
              <a:latin typeface="ＭＳ Ｐ明朝" pitchFamily="18" charset="-128"/>
            </a:endParaRPr>
          </a:p>
          <a:p>
            <a:pPr eaLnBrk="1" hangingPunct="1"/>
            <a:r>
              <a:rPr lang="ja-JP" altLang="en-US" dirty="0" smtClean="0">
                <a:latin typeface="ＭＳ Ｐ明朝" pitchFamily="18" charset="-128"/>
              </a:rPr>
              <a:t>徐々に目標を高くしていく必要があります。また、常に少しだけ上の目標を設定することで、</a:t>
            </a:r>
            <a:endParaRPr lang="en-US" altLang="ja-JP" dirty="0" smtClean="0">
              <a:latin typeface="ＭＳ Ｐ明朝" pitchFamily="18" charset="-128"/>
            </a:endParaRPr>
          </a:p>
          <a:p>
            <a:pPr eaLnBrk="1" hangingPunct="1"/>
            <a:r>
              <a:rPr lang="ja-JP" altLang="en-US" dirty="0" smtClean="0">
                <a:latin typeface="ＭＳ Ｐ明朝" pitchFamily="18" charset="-128"/>
              </a:rPr>
              <a:t>体力向上を促進することも可能です。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また、山の自然等に親しむのであれば、距離や運動量を目標に設定するのではなく、</a:t>
            </a:r>
            <a:endParaRPr lang="en-US" altLang="ja-JP" dirty="0" smtClean="0">
              <a:latin typeface="ＭＳ Ｐ明朝" pitchFamily="18" charset="-128"/>
            </a:endParaRPr>
          </a:p>
          <a:p>
            <a:pPr eaLnBrk="1" hangingPunct="1"/>
            <a:r>
              <a:rPr lang="ja-JP" altLang="en-US" dirty="0" smtClean="0">
                <a:latin typeface="ＭＳ Ｐ明朝" pitchFamily="18" charset="-128"/>
              </a:rPr>
              <a:t>「高山植物の写真を撮り，一つのアルバムにする」だとか、同じ山を季節を変えて登ることで、</a:t>
            </a:r>
            <a:endParaRPr lang="en-US" altLang="ja-JP" dirty="0" smtClean="0">
              <a:latin typeface="ＭＳ Ｐ明朝" pitchFamily="18" charset="-128"/>
            </a:endParaRPr>
          </a:p>
          <a:p>
            <a:pPr eaLnBrk="1" hangingPunct="1"/>
            <a:r>
              <a:rPr lang="ja-JP" altLang="en-US" dirty="0" smtClean="0">
                <a:latin typeface="ＭＳ Ｐ明朝" pitchFamily="18" charset="-128"/>
              </a:rPr>
              <a:t>「地元の自然の豊かさを深く理解する」などの目標が考えられます。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仲間作りが目的であれば、グループを設定し、「登山仲間を作って、次の登山計画を練りあう」や、</a:t>
            </a:r>
            <a:endParaRPr lang="en-US" altLang="ja-JP" dirty="0" smtClean="0">
              <a:latin typeface="ＭＳ Ｐ明朝" pitchFamily="18" charset="-128"/>
            </a:endParaRPr>
          </a:p>
          <a:p>
            <a:pPr eaLnBrk="1" hangingPunct="1"/>
            <a:r>
              <a:rPr lang="ja-JP" altLang="en-US" dirty="0" smtClean="0">
                <a:latin typeface="ＭＳ Ｐ明朝" pitchFamily="18" charset="-128"/>
              </a:rPr>
              <a:t>登山終了後にも交流する機会を設け「地域で趣味について語り合える仲間をみつける」ことも</a:t>
            </a:r>
            <a:endParaRPr lang="en-US" altLang="ja-JP" dirty="0" smtClean="0">
              <a:latin typeface="ＭＳ Ｐ明朝" pitchFamily="18" charset="-128"/>
            </a:endParaRPr>
          </a:p>
          <a:p>
            <a:pPr eaLnBrk="1" hangingPunct="1"/>
            <a:r>
              <a:rPr lang="ja-JP" altLang="en-US" dirty="0" smtClean="0">
                <a:latin typeface="ＭＳ Ｐ明朝" pitchFamily="18" charset="-128"/>
              </a:rPr>
              <a:t>目標として考えていくことが重要となります。</a:t>
            </a:r>
          </a:p>
          <a:p>
            <a:pPr eaLnBrk="1" hangingPunct="1"/>
            <a:endParaRPr lang="ja-JP" altLang="en-US" dirty="0" smtClean="0">
              <a:latin typeface="ＭＳ Ｐ明朝" pitchFamily="18" charset="-128"/>
            </a:endParaRPr>
          </a:p>
          <a:p>
            <a:pPr eaLnBrk="1" hangingPunct="1"/>
            <a:r>
              <a:rPr lang="ja-JP" altLang="en-US" dirty="0" smtClean="0">
                <a:latin typeface="ＭＳ Ｐ明朝" pitchFamily="18" charset="-128"/>
              </a:rPr>
              <a:t>このように目的によって目標は変わり、また目標によって、活動内容自体も大きく変化します。</a:t>
            </a:r>
            <a:endParaRPr lang="en-US" altLang="ja-JP" dirty="0" smtClean="0">
              <a:latin typeface="ＭＳ Ｐ明朝" pitchFamily="18" charset="-128"/>
            </a:endParaRPr>
          </a:p>
          <a:p>
            <a:pPr eaLnBrk="1" hangingPunct="1"/>
            <a:r>
              <a:rPr lang="ja-JP" altLang="en-US" dirty="0" smtClean="0">
                <a:latin typeface="ＭＳ Ｐ明朝" pitchFamily="18" charset="-128"/>
              </a:rPr>
              <a:t>そして、当然のことながら、その学習成果も大きく異なってきます。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だからこそ、皆さんが計画する学習プログラムは、目的や目標をしっかりと設定し、</a:t>
            </a:r>
            <a:endParaRPr lang="en-US" altLang="ja-JP" dirty="0" smtClean="0">
              <a:latin typeface="ＭＳ Ｐ明朝" pitchFamily="18" charset="-128"/>
            </a:endParaRPr>
          </a:p>
          <a:p>
            <a:pPr eaLnBrk="1" hangingPunct="1"/>
            <a:r>
              <a:rPr lang="ja-JP" altLang="en-US" dirty="0" smtClean="0">
                <a:latin typeface="ＭＳ Ｐ明朝" pitchFamily="18" charset="-128"/>
              </a:rPr>
              <a:t>どんな学習成果を得ることができるかを、明確にしながら計画していくことが</a:t>
            </a:r>
            <a:endParaRPr lang="en-US" altLang="ja-JP" dirty="0" smtClean="0">
              <a:latin typeface="ＭＳ Ｐ明朝" pitchFamily="18" charset="-128"/>
            </a:endParaRPr>
          </a:p>
          <a:p>
            <a:pPr eaLnBrk="1" hangingPunct="1"/>
            <a:r>
              <a:rPr lang="ja-JP" altLang="en-US" dirty="0" smtClean="0">
                <a:latin typeface="ＭＳ Ｐ明朝" pitchFamily="18" charset="-128"/>
              </a:rPr>
              <a:t>とても重要になります。</a:t>
            </a:r>
            <a:endParaRPr lang="en-US" altLang="ja-JP" dirty="0" smtClean="0">
              <a:latin typeface="ＭＳ Ｐ明朝" pitchFamily="18" charset="-128"/>
            </a:endParaRPr>
          </a:p>
          <a:p>
            <a:pPr eaLnBrk="1" hangingPunct="1"/>
            <a:r>
              <a:rPr lang="ja-JP" altLang="en-US" dirty="0" smtClean="0">
                <a:latin typeface="ＭＳ Ｐ明朝" pitchFamily="18" charset="-128"/>
              </a:rPr>
              <a:t>そのことが、皆さんが担当する事業自体の充実や改善につながるはずです。</a:t>
            </a:r>
          </a:p>
          <a:p>
            <a:pPr eaLnBrk="1" hangingPunct="1"/>
            <a:endParaRPr lang="ja-JP" altLang="en-US" dirty="0" smtClean="0">
              <a:latin typeface="ＭＳ Ｐ明朝" pitchFamily="18"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BBAEF65C-F09A-48A2-9EE1-D68A0469C908}" type="slidenum">
              <a:rPr lang="en-US" altLang="ja-JP" smtClean="0">
                <a:ea typeface="ＭＳ Ｐゴシック" charset="-128"/>
              </a:rPr>
              <a:pPr eaLnBrk="1" hangingPunct="1">
                <a:spcBef>
                  <a:spcPct val="0"/>
                </a:spcBef>
              </a:pPr>
              <a:t>4</a:t>
            </a:fld>
            <a:endParaRPr lang="en-US" altLang="ja-JP" dirty="0" smtClean="0">
              <a:ea typeface="ＭＳ Ｐゴシック" charset="-128"/>
            </a:endParaRPr>
          </a:p>
        </p:txBody>
      </p:sp>
      <p:sp>
        <p:nvSpPr>
          <p:cNvPr id="13315" name="Rectangle 7"/>
          <p:cNvSpPr txBox="1">
            <a:spLocks noGrp="1" noChangeArrowheads="1"/>
          </p:cNvSpPr>
          <p:nvPr/>
        </p:nvSpPr>
        <p:spPr bwMode="auto">
          <a:xfrm>
            <a:off x="3851275" y="9428163"/>
            <a:ext cx="2944813"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87" tIns="47793" rIns="95587" bIns="47793" anchor="b"/>
          <a:lstStyle>
            <a:lvl1pPr defTabSz="876300" eaLnBrk="0" hangingPunct="0">
              <a:spcBef>
                <a:spcPct val="30000"/>
              </a:spcBef>
              <a:defRPr kumimoji="1" sz="1200">
                <a:solidFill>
                  <a:schemeClr val="tx1"/>
                </a:solidFill>
                <a:latin typeface="Arial" charset="0"/>
                <a:ea typeface="ＭＳ Ｐ明朝" pitchFamily="18" charset="-128"/>
              </a:defRPr>
            </a:lvl1pPr>
            <a:lvl2pPr marL="742950" indent="-285750" defTabSz="876300" eaLnBrk="0" hangingPunct="0">
              <a:spcBef>
                <a:spcPct val="30000"/>
              </a:spcBef>
              <a:defRPr kumimoji="1" sz="1200">
                <a:solidFill>
                  <a:schemeClr val="tx1"/>
                </a:solidFill>
                <a:latin typeface="Arial" charset="0"/>
                <a:ea typeface="ＭＳ Ｐ明朝" pitchFamily="18" charset="-128"/>
              </a:defRPr>
            </a:lvl2pPr>
            <a:lvl3pPr marL="1143000" indent="-228600" defTabSz="876300" eaLnBrk="0" hangingPunct="0">
              <a:spcBef>
                <a:spcPct val="30000"/>
              </a:spcBef>
              <a:defRPr kumimoji="1" sz="1200">
                <a:solidFill>
                  <a:schemeClr val="tx1"/>
                </a:solidFill>
                <a:latin typeface="Arial" charset="0"/>
                <a:ea typeface="ＭＳ Ｐ明朝" pitchFamily="18" charset="-128"/>
              </a:defRPr>
            </a:lvl3pPr>
            <a:lvl4pPr marL="1600200" indent="-228600" defTabSz="876300" eaLnBrk="0" hangingPunct="0">
              <a:spcBef>
                <a:spcPct val="30000"/>
              </a:spcBef>
              <a:defRPr kumimoji="1" sz="1200">
                <a:solidFill>
                  <a:schemeClr val="tx1"/>
                </a:solidFill>
                <a:latin typeface="Arial" charset="0"/>
                <a:ea typeface="ＭＳ Ｐ明朝" pitchFamily="18" charset="-128"/>
              </a:defRPr>
            </a:lvl4pPr>
            <a:lvl5pPr marL="2057400" indent="-228600" defTabSz="876300" eaLnBrk="0" hangingPunct="0">
              <a:spcBef>
                <a:spcPct val="30000"/>
              </a:spcBef>
              <a:defRPr kumimoji="1" sz="1200">
                <a:solidFill>
                  <a:schemeClr val="tx1"/>
                </a:solidFill>
                <a:latin typeface="Arial" charset="0"/>
                <a:ea typeface="ＭＳ Ｐ明朝" pitchFamily="18" charset="-128"/>
              </a:defRPr>
            </a:lvl5pPr>
            <a:lvl6pPr marL="2514600" indent="-228600" defTabSz="8763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defTabSz="8763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defTabSz="8763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defTabSz="8763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hangingPunct="1">
              <a:spcBef>
                <a:spcPct val="0"/>
              </a:spcBef>
            </a:pPr>
            <a:fld id="{3673C9CE-316D-4195-ADBF-83B5C33ADCF0}" type="slidenum">
              <a:rPr kumimoji="0" lang="en-US" altLang="ja-JP">
                <a:ea typeface="ＭＳ Ｐゴシック" charset="-128"/>
              </a:rPr>
              <a:pPr algn="r" eaLnBrk="1" hangingPunct="1">
                <a:spcBef>
                  <a:spcPct val="0"/>
                </a:spcBef>
              </a:pPr>
              <a:t>4</a:t>
            </a:fld>
            <a:endParaRPr kumimoji="0" lang="en-US" altLang="ja-JP" dirty="0">
              <a:ea typeface="ＭＳ Ｐゴシック" charset="-128"/>
            </a:endParaRPr>
          </a:p>
        </p:txBody>
      </p:sp>
      <p:sp>
        <p:nvSpPr>
          <p:cNvPr id="13316" name="Rectangle 2"/>
          <p:cNvSpPr>
            <a:spLocks noGrp="1" noRot="1" noChangeAspect="1" noChangeArrowheads="1" noTextEdit="1"/>
          </p:cNvSpPr>
          <p:nvPr>
            <p:ph type="sldImg"/>
          </p:nvPr>
        </p:nvSpPr>
        <p:spPr>
          <a:xfrm>
            <a:off x="915988" y="746125"/>
            <a:ext cx="4964112" cy="3722688"/>
          </a:xfrm>
          <a:ln/>
        </p:spPr>
      </p:sp>
      <p:sp>
        <p:nvSpPr>
          <p:cNvPr id="13317" name="Rectangle 3"/>
          <p:cNvSpPr>
            <a:spLocks noGrp="1" noChangeArrowheads="1"/>
          </p:cNvSpPr>
          <p:nvPr>
            <p:ph type="body" idx="1"/>
          </p:nvPr>
        </p:nvSpPr>
        <p:spPr>
          <a:xfrm>
            <a:off x="681038" y="4714875"/>
            <a:ext cx="5437187" cy="44656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87" tIns="47793" rIns="95587" bIns="47793" anchor="ctr"/>
          <a:lstStyle/>
          <a:p>
            <a:pPr eaLnBrk="1" hangingPunct="1"/>
            <a:r>
              <a:rPr lang="ja-JP" altLang="en-US" dirty="0" smtClean="0">
                <a:latin typeface="ＭＳ Ｐ明朝" pitchFamily="18" charset="-128"/>
              </a:rPr>
              <a:t>最後にもう一つこれは，これから学習プログラム開発の進めていく上での手順を図にしたものです。</a:t>
            </a:r>
          </a:p>
          <a:p>
            <a:pPr eaLnBrk="1" hangingPunct="1"/>
            <a:r>
              <a:rPr lang="ja-JP" altLang="en-US" dirty="0" smtClean="0">
                <a:latin typeface="ＭＳ Ｐ明朝" pitchFamily="18" charset="-128"/>
              </a:rPr>
              <a:t>事前学習として確認しておいていただきたいのは、配付しているシート</a:t>
            </a:r>
            <a:r>
              <a:rPr lang="en-US" altLang="ja-JP" dirty="0" smtClean="0">
                <a:latin typeface="ＭＳ Ｐ明朝" pitchFamily="18" charset="-128"/>
              </a:rPr>
              <a:t>A</a:t>
            </a:r>
            <a:r>
              <a:rPr lang="ja-JP" altLang="en-US" dirty="0" smtClean="0">
                <a:latin typeface="ＭＳ Ｐ明朝" pitchFamily="18" charset="-128"/>
              </a:rPr>
              <a:t>です。</a:t>
            </a:r>
            <a:endParaRPr lang="en-US" altLang="ja-JP" dirty="0" smtClean="0">
              <a:latin typeface="ＭＳ Ｐ明朝" pitchFamily="18" charset="-128"/>
            </a:endParaRPr>
          </a:p>
          <a:p>
            <a:pPr eaLnBrk="1" hangingPunct="1"/>
            <a:r>
              <a:rPr lang="ja-JP" altLang="en-US" dirty="0" smtClean="0">
                <a:latin typeface="ＭＳ Ｐ明朝" pitchFamily="18" charset="-128"/>
              </a:rPr>
              <a:t>（事前にシートを配布しておく）</a:t>
            </a:r>
          </a:p>
          <a:p>
            <a:pPr eaLnBrk="1" hangingPunct="1"/>
            <a:endParaRPr lang="ja-JP" altLang="en-US" dirty="0" smtClean="0">
              <a:latin typeface="ＭＳ Ｐ明朝" pitchFamily="18" charset="-128"/>
            </a:endParaRPr>
          </a:p>
          <a:p>
            <a:pPr eaLnBrk="1" hangingPunct="1"/>
            <a:r>
              <a:rPr lang="ja-JP" altLang="en-US" dirty="0" smtClean="0">
                <a:latin typeface="ＭＳ Ｐ明朝" pitchFamily="18" charset="-128"/>
              </a:rPr>
              <a:t>シートＡは，目的や目標を作成していく準備段階として，</a:t>
            </a:r>
            <a:endParaRPr lang="en-US" altLang="ja-JP" dirty="0" smtClean="0">
              <a:latin typeface="ＭＳ Ｐ明朝" pitchFamily="18" charset="-128"/>
            </a:endParaRPr>
          </a:p>
          <a:p>
            <a:pPr eaLnBrk="1" hangingPunct="1"/>
            <a:r>
              <a:rPr lang="ja-JP" altLang="en-US" dirty="0" smtClean="0">
                <a:latin typeface="ＭＳ Ｐ明朝" pitchFamily="18" charset="-128"/>
              </a:rPr>
              <a:t>検討しておく必要のあるものを整理するためのものです。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学習プログラムを計画していくにあたっては，何を目的に設定するかが</a:t>
            </a:r>
            <a:endParaRPr lang="en-US" altLang="ja-JP" dirty="0" smtClean="0">
              <a:latin typeface="ＭＳ Ｐ明朝" pitchFamily="18" charset="-128"/>
            </a:endParaRPr>
          </a:p>
          <a:p>
            <a:pPr eaLnBrk="1" hangingPunct="1"/>
            <a:r>
              <a:rPr lang="ja-JP" altLang="en-US" dirty="0" smtClean="0">
                <a:latin typeface="ＭＳ Ｐ明朝" pitchFamily="18" charset="-128"/>
              </a:rPr>
              <a:t>とくに重要になります。</a:t>
            </a:r>
            <a:endParaRPr lang="en-US" altLang="ja-JP" dirty="0" smtClean="0">
              <a:latin typeface="ＭＳ Ｐ明朝" pitchFamily="18" charset="-128"/>
            </a:endParaRPr>
          </a:p>
          <a:p>
            <a:pPr eaLnBrk="1" hangingPunct="1"/>
            <a:r>
              <a:rPr lang="ja-JP" altLang="en-US" dirty="0" smtClean="0">
                <a:latin typeface="ＭＳ Ｐ明朝" pitchFamily="18" charset="-128"/>
              </a:rPr>
              <a:t>目的の設定に当たっては、地域で解決・改善していかなければならない課題（社会の要請）の双方をきちんと整理し、</a:t>
            </a:r>
            <a:endParaRPr lang="en-US" altLang="ja-JP" dirty="0" smtClean="0">
              <a:latin typeface="ＭＳ Ｐ明朝" pitchFamily="18" charset="-128"/>
            </a:endParaRPr>
          </a:p>
          <a:p>
            <a:pPr eaLnBrk="1" hangingPunct="1"/>
            <a:r>
              <a:rPr lang="ja-JP" altLang="en-US" dirty="0" smtClean="0">
                <a:latin typeface="ＭＳ Ｐ明朝" pitchFamily="18" charset="-128"/>
              </a:rPr>
              <a:t>検討をしておく必要があります。公共の事業として実施するものですので、「このまちにこうした事業がなぜ必要なのか」を</a:t>
            </a:r>
            <a:endParaRPr lang="en-US" altLang="ja-JP" dirty="0" smtClean="0">
              <a:latin typeface="ＭＳ Ｐ明朝" pitchFamily="18" charset="-128"/>
            </a:endParaRPr>
          </a:p>
          <a:p>
            <a:pPr eaLnBrk="1" hangingPunct="1"/>
            <a:r>
              <a:rPr lang="ja-JP" altLang="en-US" dirty="0" smtClean="0">
                <a:latin typeface="ＭＳ Ｐ明朝" pitchFamily="18" charset="-128"/>
              </a:rPr>
              <a:t>町の総合基本計画などからしっかりと読み取っておく必要もあります。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また、一方で地域住民の皆さんが求めているニーズをしっかりと把握しておく必要もあります。</a:t>
            </a:r>
            <a:endParaRPr lang="en-US" altLang="ja-JP" dirty="0" smtClean="0">
              <a:latin typeface="ＭＳ Ｐ明朝" pitchFamily="18" charset="-128"/>
            </a:endParaRPr>
          </a:p>
          <a:p>
            <a:pPr eaLnBrk="1" hangingPunct="1"/>
            <a:r>
              <a:rPr lang="ja-JP" altLang="en-US" dirty="0" smtClean="0">
                <a:latin typeface="ＭＳ Ｐ明朝" pitchFamily="18" charset="-128"/>
              </a:rPr>
              <a:t>地域の皆さんがやってみたいな・知りたいな、大切なことだよな、といった興味や関心を集める</a:t>
            </a:r>
            <a:endParaRPr lang="en-US" altLang="ja-JP" dirty="0" smtClean="0">
              <a:latin typeface="ＭＳ Ｐ明朝" pitchFamily="18" charset="-128"/>
            </a:endParaRPr>
          </a:p>
          <a:p>
            <a:pPr eaLnBrk="1" hangingPunct="1"/>
            <a:r>
              <a:rPr lang="ja-JP" altLang="en-US" dirty="0" smtClean="0">
                <a:latin typeface="ＭＳ Ｐ明朝" pitchFamily="18" charset="-128"/>
              </a:rPr>
              <a:t>目的を計画しなければ、どんなに理想的な目的を設定しても、事業に集まってきてくれません。</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a:p>
            <a:pPr eaLnBrk="1" hangingPunct="1"/>
            <a:r>
              <a:rPr lang="ja-JP" altLang="en-US" dirty="0" smtClean="0">
                <a:latin typeface="ＭＳ Ｐ明朝" pitchFamily="18" charset="-128"/>
              </a:rPr>
              <a:t>学習目的や目標の設定では、この社会の要請と個人の要望とのバランスをとっていくことが</a:t>
            </a:r>
            <a:endParaRPr lang="en-US" altLang="ja-JP" dirty="0" smtClean="0">
              <a:latin typeface="ＭＳ Ｐ明朝" pitchFamily="18" charset="-128"/>
            </a:endParaRPr>
          </a:p>
          <a:p>
            <a:pPr eaLnBrk="1" hangingPunct="1"/>
            <a:r>
              <a:rPr lang="ja-JP" altLang="en-US" dirty="0" smtClean="0">
                <a:latin typeface="ＭＳ Ｐ明朝" pitchFamily="18" charset="-128"/>
              </a:rPr>
              <a:t>重要になります。この学習プログラム研修では、こうした作業をグループの仲間とアイディア</a:t>
            </a:r>
            <a:endParaRPr lang="en-US" altLang="ja-JP" dirty="0" smtClean="0">
              <a:latin typeface="ＭＳ Ｐ明朝" pitchFamily="18" charset="-128"/>
            </a:endParaRPr>
          </a:p>
          <a:p>
            <a:pPr eaLnBrk="1" hangingPunct="1"/>
            <a:r>
              <a:rPr lang="ja-JP" altLang="en-US" dirty="0" smtClean="0">
                <a:latin typeface="ＭＳ Ｐ明朝" pitchFamily="18" charset="-128"/>
              </a:rPr>
              <a:t>を出し合いながら協力して作成していくことになります。</a:t>
            </a:r>
            <a:endParaRPr lang="en-US" altLang="ja-JP" dirty="0" smtClean="0">
              <a:latin typeface="ＭＳ Ｐ明朝" pitchFamily="18" charset="-128"/>
            </a:endParaRPr>
          </a:p>
          <a:p>
            <a:pPr eaLnBrk="1" hangingPunct="1"/>
            <a:endParaRPr lang="en-US" altLang="ja-JP" dirty="0" smtClean="0">
              <a:latin typeface="ＭＳ Ｐ明朝" pitchFamily="18"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7C80BBA7-0BF5-4B9A-AC66-7B6735BC7EB4}" type="slidenum">
              <a:rPr lang="en-US" altLang="ja-JP" smtClean="0">
                <a:ea typeface="ＭＳ Ｐゴシック" charset="-128"/>
              </a:rPr>
              <a:pPr eaLnBrk="1" hangingPunct="1">
                <a:spcBef>
                  <a:spcPct val="0"/>
                </a:spcBef>
              </a:pPr>
              <a:t>5</a:t>
            </a:fld>
            <a:endParaRPr lang="en-US" altLang="ja-JP" smtClean="0">
              <a:ea typeface="ＭＳ Ｐゴシック"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A9E22C4-873C-4AE2-9530-CAA4AC7BE11F}" type="slidenum">
              <a:rPr lang="en-US" altLang="ja-JP"/>
              <a:pPr>
                <a:defRPr/>
              </a:pPr>
              <a:t>‹#›</a:t>
            </a:fld>
            <a:endParaRPr lang="en-US" altLang="ja-JP"/>
          </a:p>
        </p:txBody>
      </p:sp>
    </p:spTree>
    <p:extLst>
      <p:ext uri="{BB962C8B-B14F-4D97-AF65-F5344CB8AC3E}">
        <p14:creationId xmlns:p14="http://schemas.microsoft.com/office/powerpoint/2010/main" val="335739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7E5460A-56FB-4908-A690-8D8EF77436D1}" type="slidenum">
              <a:rPr lang="en-US" altLang="ja-JP"/>
              <a:pPr>
                <a:defRPr/>
              </a:pPr>
              <a:t>‹#›</a:t>
            </a:fld>
            <a:endParaRPr lang="en-US" altLang="ja-JP"/>
          </a:p>
        </p:txBody>
      </p:sp>
    </p:spTree>
    <p:extLst>
      <p:ext uri="{BB962C8B-B14F-4D97-AF65-F5344CB8AC3E}">
        <p14:creationId xmlns:p14="http://schemas.microsoft.com/office/powerpoint/2010/main" val="1635355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67EA110-CD87-4B37-99D9-4E7D6E5D56D9}" type="slidenum">
              <a:rPr lang="en-US" altLang="ja-JP"/>
              <a:pPr>
                <a:defRPr/>
              </a:pPr>
              <a:t>‹#›</a:t>
            </a:fld>
            <a:endParaRPr lang="en-US" altLang="ja-JP"/>
          </a:p>
        </p:txBody>
      </p:sp>
    </p:spTree>
    <p:extLst>
      <p:ext uri="{BB962C8B-B14F-4D97-AF65-F5344CB8AC3E}">
        <p14:creationId xmlns:p14="http://schemas.microsoft.com/office/powerpoint/2010/main" val="2736324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FEC6D5E-B015-481D-A427-BB7B062887AE}" type="slidenum">
              <a:rPr lang="en-US" altLang="ja-JP"/>
              <a:pPr>
                <a:defRPr/>
              </a:pPr>
              <a:t>‹#›</a:t>
            </a:fld>
            <a:endParaRPr lang="en-US" altLang="ja-JP"/>
          </a:p>
        </p:txBody>
      </p:sp>
    </p:spTree>
    <p:extLst>
      <p:ext uri="{BB962C8B-B14F-4D97-AF65-F5344CB8AC3E}">
        <p14:creationId xmlns:p14="http://schemas.microsoft.com/office/powerpoint/2010/main" val="3925149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79C3189-89AE-40A3-A672-B08FBDD412DB}" type="slidenum">
              <a:rPr lang="en-US" altLang="ja-JP"/>
              <a:pPr>
                <a:defRPr/>
              </a:pPr>
              <a:t>‹#›</a:t>
            </a:fld>
            <a:endParaRPr lang="en-US" altLang="ja-JP"/>
          </a:p>
        </p:txBody>
      </p:sp>
    </p:spTree>
    <p:extLst>
      <p:ext uri="{BB962C8B-B14F-4D97-AF65-F5344CB8AC3E}">
        <p14:creationId xmlns:p14="http://schemas.microsoft.com/office/powerpoint/2010/main" val="237089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239ED3F-2B4B-4C07-A073-E50DE6B77361}" type="slidenum">
              <a:rPr lang="en-US" altLang="ja-JP"/>
              <a:pPr>
                <a:defRPr/>
              </a:pPr>
              <a:t>‹#›</a:t>
            </a:fld>
            <a:endParaRPr lang="en-US" altLang="ja-JP"/>
          </a:p>
        </p:txBody>
      </p:sp>
    </p:spTree>
    <p:extLst>
      <p:ext uri="{BB962C8B-B14F-4D97-AF65-F5344CB8AC3E}">
        <p14:creationId xmlns:p14="http://schemas.microsoft.com/office/powerpoint/2010/main" val="48104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E92C5C3-E850-4E27-A80C-A91AB3F24E7A}" type="slidenum">
              <a:rPr lang="en-US" altLang="ja-JP"/>
              <a:pPr>
                <a:defRPr/>
              </a:pPr>
              <a:t>‹#›</a:t>
            </a:fld>
            <a:endParaRPr lang="en-US" altLang="ja-JP"/>
          </a:p>
        </p:txBody>
      </p:sp>
    </p:spTree>
    <p:extLst>
      <p:ext uri="{BB962C8B-B14F-4D97-AF65-F5344CB8AC3E}">
        <p14:creationId xmlns:p14="http://schemas.microsoft.com/office/powerpoint/2010/main" val="218657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A1538ED-2A9C-4FB5-8B71-15CCECC7DD64}" type="slidenum">
              <a:rPr lang="en-US" altLang="ja-JP"/>
              <a:pPr>
                <a:defRPr/>
              </a:pPr>
              <a:t>‹#›</a:t>
            </a:fld>
            <a:endParaRPr lang="en-US" altLang="ja-JP"/>
          </a:p>
        </p:txBody>
      </p:sp>
    </p:spTree>
    <p:extLst>
      <p:ext uri="{BB962C8B-B14F-4D97-AF65-F5344CB8AC3E}">
        <p14:creationId xmlns:p14="http://schemas.microsoft.com/office/powerpoint/2010/main" val="27053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AA5B294-F7DF-4012-8E60-0959855ECDBB}" type="slidenum">
              <a:rPr lang="en-US" altLang="ja-JP"/>
              <a:pPr>
                <a:defRPr/>
              </a:pPr>
              <a:t>‹#›</a:t>
            </a:fld>
            <a:endParaRPr lang="en-US" altLang="ja-JP"/>
          </a:p>
        </p:txBody>
      </p:sp>
    </p:spTree>
    <p:extLst>
      <p:ext uri="{BB962C8B-B14F-4D97-AF65-F5344CB8AC3E}">
        <p14:creationId xmlns:p14="http://schemas.microsoft.com/office/powerpoint/2010/main" val="19315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20F928B-403F-4FA9-98FE-9B7C26C29730}" type="slidenum">
              <a:rPr lang="en-US" altLang="ja-JP"/>
              <a:pPr>
                <a:defRPr/>
              </a:pPr>
              <a:t>‹#›</a:t>
            </a:fld>
            <a:endParaRPr lang="en-US" altLang="ja-JP"/>
          </a:p>
        </p:txBody>
      </p:sp>
    </p:spTree>
    <p:extLst>
      <p:ext uri="{BB962C8B-B14F-4D97-AF65-F5344CB8AC3E}">
        <p14:creationId xmlns:p14="http://schemas.microsoft.com/office/powerpoint/2010/main" val="1820725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3BB0D9F-E4A1-47D2-90E2-DEDF8C34C7D2}" type="slidenum">
              <a:rPr lang="en-US" altLang="ja-JP"/>
              <a:pPr>
                <a:defRPr/>
              </a:pPr>
              <a:t>‹#›</a:t>
            </a:fld>
            <a:endParaRPr lang="en-US" altLang="ja-JP"/>
          </a:p>
        </p:txBody>
      </p:sp>
    </p:spTree>
    <p:extLst>
      <p:ext uri="{BB962C8B-B14F-4D97-AF65-F5344CB8AC3E}">
        <p14:creationId xmlns:p14="http://schemas.microsoft.com/office/powerpoint/2010/main" val="1315290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4E2BF7B-94D0-4699-8658-DB0B286088D8}" type="slidenum">
              <a:rPr lang="en-US" altLang="ja-JP"/>
              <a:pPr>
                <a:defRPr/>
              </a:pPr>
              <a:t>‹#›</a:t>
            </a:fld>
            <a:endParaRPr lang="en-US" altLang="ja-JP"/>
          </a:p>
        </p:txBody>
      </p:sp>
    </p:spTree>
    <p:extLst>
      <p:ext uri="{BB962C8B-B14F-4D97-AF65-F5344CB8AC3E}">
        <p14:creationId xmlns:p14="http://schemas.microsoft.com/office/powerpoint/2010/main" val="2141174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2150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a:p>
        </p:txBody>
      </p:sp>
      <p:sp>
        <p:nvSpPr>
          <p:cNvPr id="2150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a:p>
        </p:txBody>
      </p:sp>
      <p:sp>
        <p:nvSpPr>
          <p:cNvPr id="2150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710FE1E8-4A26-4979-AB3C-759212314CE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9"/>
          <p:cNvSpPr>
            <a:spLocks noChangeAspect="1" noChangeArrowheads="1"/>
          </p:cNvSpPr>
          <p:nvPr/>
        </p:nvSpPr>
        <p:spPr bwMode="auto">
          <a:xfrm>
            <a:off x="273050" y="1903413"/>
            <a:ext cx="1995488" cy="1954212"/>
          </a:xfrm>
          <a:prstGeom prst="flowChartConnector">
            <a:avLst/>
          </a:prstGeom>
          <a:solidFill>
            <a:srgbClr val="FF9933">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2051" name="AutoShape 8"/>
          <p:cNvSpPr>
            <a:spLocks noChangeArrowheads="1"/>
          </p:cNvSpPr>
          <p:nvPr/>
        </p:nvSpPr>
        <p:spPr bwMode="auto">
          <a:xfrm>
            <a:off x="539750" y="3284538"/>
            <a:ext cx="8401050" cy="142875"/>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2052" name="Rectangle 10"/>
          <p:cNvSpPr>
            <a:spLocks noChangeArrowheads="1"/>
          </p:cNvSpPr>
          <p:nvPr/>
        </p:nvSpPr>
        <p:spPr bwMode="auto">
          <a:xfrm>
            <a:off x="1042988" y="3651250"/>
            <a:ext cx="74168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buFontTx/>
              <a:buNone/>
            </a:pPr>
            <a:r>
              <a:rPr lang="ja-JP" altLang="en-US" sz="2400" b="1"/>
              <a:t>ねらい　：　学習プログラム開発の基礎知識と</a:t>
            </a:r>
          </a:p>
          <a:p>
            <a:pPr eaLnBrk="1" hangingPunct="1">
              <a:buFontTx/>
              <a:buNone/>
            </a:pPr>
            <a:r>
              <a:rPr lang="ja-JP" altLang="en-US" sz="2400" b="1"/>
              <a:t>　　　　　　　作成する際のポイントを理解する。</a:t>
            </a:r>
          </a:p>
        </p:txBody>
      </p:sp>
      <p:sp>
        <p:nvSpPr>
          <p:cNvPr id="2053" name="テキスト ボックス 11"/>
          <p:cNvSpPr txBox="1">
            <a:spLocks noChangeArrowheads="1"/>
          </p:cNvSpPr>
          <p:nvPr/>
        </p:nvSpPr>
        <p:spPr bwMode="auto">
          <a:xfrm>
            <a:off x="4803775" y="5797550"/>
            <a:ext cx="350043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a:t>広島県立生涯学習センター</a:t>
            </a:r>
            <a:endParaRPr lang="en-US" altLang="ja-JP" sz="1800"/>
          </a:p>
          <a:p>
            <a:pPr eaLnBrk="1" hangingPunct="1">
              <a:spcBef>
                <a:spcPct val="0"/>
              </a:spcBef>
              <a:buFontTx/>
              <a:buNone/>
            </a:pPr>
            <a:r>
              <a:rPr lang="ja-JP" altLang="en-US" sz="1800"/>
              <a:t>　</a:t>
            </a:r>
          </a:p>
        </p:txBody>
      </p:sp>
      <p:sp>
        <p:nvSpPr>
          <p:cNvPr id="2054" name="テキスト ボックス 12"/>
          <p:cNvSpPr txBox="1">
            <a:spLocks noChangeArrowheads="1"/>
          </p:cNvSpPr>
          <p:nvPr/>
        </p:nvSpPr>
        <p:spPr bwMode="auto">
          <a:xfrm>
            <a:off x="714375" y="642938"/>
            <a:ext cx="817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a:t>平成</a:t>
            </a:r>
            <a:r>
              <a:rPr lang="en-US" altLang="ja-JP" sz="1800"/>
              <a:t>28</a:t>
            </a:r>
            <a:r>
              <a:rPr lang="ja-JP" altLang="en-US" sz="1800"/>
              <a:t>年度生涯学習振興・社会教育関係職員等研修（学習プログラム研修）</a:t>
            </a:r>
          </a:p>
        </p:txBody>
      </p:sp>
      <p:sp>
        <p:nvSpPr>
          <p:cNvPr id="2055" name="Rectangle 10"/>
          <p:cNvSpPr>
            <a:spLocks noChangeArrowheads="1"/>
          </p:cNvSpPr>
          <p:nvPr/>
        </p:nvSpPr>
        <p:spPr bwMode="auto">
          <a:xfrm>
            <a:off x="812800" y="1320800"/>
            <a:ext cx="7334250"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3600">
                <a:solidFill>
                  <a:schemeClr val="tx2"/>
                </a:solidFill>
                <a:latin typeface="Times New Roman" pitchFamily="18" charset="0"/>
              </a:rPr>
              <a:t>予習②</a:t>
            </a:r>
            <a:endParaRPr lang="en-US" altLang="ja-JP" sz="3600">
              <a:solidFill>
                <a:schemeClr val="tx2"/>
              </a:solidFill>
              <a:latin typeface="Times New Roman" pitchFamily="18" charset="0"/>
            </a:endParaRPr>
          </a:p>
          <a:p>
            <a:pPr algn="ctr" eaLnBrk="1" hangingPunct="1">
              <a:spcBef>
                <a:spcPct val="0"/>
              </a:spcBef>
              <a:buFontTx/>
              <a:buNone/>
            </a:pPr>
            <a:r>
              <a:rPr lang="ja-JP" altLang="en-US" sz="3600">
                <a:solidFill>
                  <a:schemeClr val="tx2"/>
                </a:solidFill>
                <a:latin typeface="Times New Roman" pitchFamily="18" charset="0"/>
              </a:rPr>
              <a:t>学習プログラム開発の基礎</a:t>
            </a:r>
            <a:endParaRPr lang="en-US" altLang="ja-JP" sz="3600">
              <a:solidFill>
                <a:schemeClr val="tx2"/>
              </a:solidFill>
              <a:latin typeface="Times New Roman" pitchFamily="18" charset="0"/>
            </a:endParaRPr>
          </a:p>
        </p:txBody>
      </p:sp>
      <p:pic>
        <p:nvPicPr>
          <p:cNvPr id="2057"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0713" y="4856163"/>
            <a:ext cx="1223962"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011C_160520_00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00118" y="502205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57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430213" y="1500188"/>
            <a:ext cx="8351837" cy="1079500"/>
          </a:xfrm>
        </p:spPr>
        <p:txBody>
          <a:bodyPr/>
          <a:lstStyle/>
          <a:p>
            <a:pPr algn="l" eaLnBrk="1" hangingPunct="1"/>
            <a:r>
              <a:rPr lang="ja-JP" altLang="en-US" sz="3200" b="1" smtClean="0"/>
              <a:t>学級・講座，行事，集会等の集合学習の機会において，住民の学習を支援するための計画</a:t>
            </a:r>
            <a:endParaRPr lang="ja-JP" altLang="en-US" sz="2800" smtClean="0"/>
          </a:p>
        </p:txBody>
      </p:sp>
      <p:sp>
        <p:nvSpPr>
          <p:cNvPr id="3075" name="Rectangle 3"/>
          <p:cNvSpPr>
            <a:spLocks noGrp="1" noChangeArrowheads="1"/>
          </p:cNvSpPr>
          <p:nvPr>
            <p:ph type="body" idx="4294967295"/>
          </p:nvPr>
        </p:nvSpPr>
        <p:spPr>
          <a:xfrm>
            <a:off x="500063" y="642938"/>
            <a:ext cx="7772400" cy="809625"/>
          </a:xfrm>
        </p:spPr>
        <p:txBody>
          <a:bodyPr/>
          <a:lstStyle/>
          <a:p>
            <a:pPr eaLnBrk="1" hangingPunct="1">
              <a:buFontTx/>
              <a:buNone/>
            </a:pPr>
            <a:r>
              <a:rPr lang="ja-JP" altLang="en-US" smtClean="0">
                <a:solidFill>
                  <a:srgbClr val="0000FF"/>
                </a:solidFill>
              </a:rPr>
              <a:t>学習プログラムの構成要素</a:t>
            </a:r>
          </a:p>
        </p:txBody>
      </p:sp>
      <p:sp>
        <p:nvSpPr>
          <p:cNvPr id="3076" name="AutoShape 8"/>
          <p:cNvSpPr>
            <a:spLocks noChangeArrowheads="1"/>
          </p:cNvSpPr>
          <p:nvPr/>
        </p:nvSpPr>
        <p:spPr bwMode="auto">
          <a:xfrm>
            <a:off x="430213" y="1285875"/>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257030" name="Rectangle 6"/>
          <p:cNvSpPr>
            <a:spLocks noChangeArrowheads="1"/>
          </p:cNvSpPr>
          <p:nvPr/>
        </p:nvSpPr>
        <p:spPr bwMode="auto">
          <a:xfrm>
            <a:off x="628650" y="5402263"/>
            <a:ext cx="8496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b="1">
                <a:solidFill>
                  <a:schemeClr val="tx2"/>
                </a:solidFill>
              </a:rPr>
              <a:t>　</a:t>
            </a:r>
            <a:br>
              <a:rPr lang="ja-JP" altLang="en-US" sz="2800" b="1">
                <a:solidFill>
                  <a:schemeClr val="tx2"/>
                </a:solidFill>
              </a:rPr>
            </a:br>
            <a:r>
              <a:rPr lang="ja-JP" altLang="en-US" sz="2800" b="1">
                <a:solidFill>
                  <a:schemeClr val="tx2"/>
                </a:solidFill>
              </a:rPr>
              <a:t>　○　どのような</a:t>
            </a:r>
            <a:r>
              <a:rPr lang="ja-JP" altLang="en-US" sz="2800" b="1">
                <a:solidFill>
                  <a:srgbClr val="0000FF"/>
                </a:solidFill>
              </a:rPr>
              <a:t>学習成果</a:t>
            </a:r>
            <a:r>
              <a:rPr lang="ja-JP" altLang="en-US" sz="2800" b="1">
                <a:solidFill>
                  <a:schemeClr val="tx2"/>
                </a:solidFill>
              </a:rPr>
              <a:t>を生み出すか</a:t>
            </a:r>
            <a:br>
              <a:rPr lang="ja-JP" altLang="en-US" sz="2800" b="1">
                <a:solidFill>
                  <a:schemeClr val="tx2"/>
                </a:solidFill>
              </a:rPr>
            </a:br>
            <a:r>
              <a:rPr lang="ja-JP" altLang="en-US" sz="2800" b="1">
                <a:solidFill>
                  <a:schemeClr val="tx2"/>
                </a:solidFill>
              </a:rPr>
              <a:t>　　（学習者の意識や態度</a:t>
            </a:r>
            <a:r>
              <a:rPr lang="en-US" altLang="ja-JP" sz="2800" b="1">
                <a:solidFill>
                  <a:schemeClr val="tx2"/>
                </a:solidFill>
              </a:rPr>
              <a:t>,</a:t>
            </a:r>
            <a:r>
              <a:rPr lang="ja-JP" altLang="en-US" sz="2800" b="1">
                <a:solidFill>
                  <a:schemeClr val="tx2"/>
                </a:solidFill>
              </a:rPr>
              <a:t>行動の変容をもたらすか）</a:t>
            </a:r>
            <a:endParaRPr lang="ja-JP" altLang="en-US" sz="2800">
              <a:solidFill>
                <a:schemeClr val="tx2"/>
              </a:solidFill>
            </a:endParaRPr>
          </a:p>
        </p:txBody>
      </p:sp>
      <p:sp>
        <p:nvSpPr>
          <p:cNvPr id="2" name="Rectangle 6"/>
          <p:cNvSpPr>
            <a:spLocks noChangeArrowheads="1"/>
          </p:cNvSpPr>
          <p:nvPr/>
        </p:nvSpPr>
        <p:spPr bwMode="auto">
          <a:xfrm>
            <a:off x="609600" y="3549650"/>
            <a:ext cx="84963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b="1">
                <a:solidFill>
                  <a:schemeClr val="tx2"/>
                </a:solidFill>
              </a:rPr>
              <a:t>　○　どのような</a:t>
            </a:r>
            <a:r>
              <a:rPr lang="ja-JP" altLang="en-US" sz="2800" b="1">
                <a:solidFill>
                  <a:srgbClr val="0000FF"/>
                </a:solidFill>
              </a:rPr>
              <a:t>目標</a:t>
            </a:r>
            <a:r>
              <a:rPr lang="ja-JP" altLang="en-US" sz="2800" b="1">
                <a:solidFill>
                  <a:schemeClr val="tx2"/>
                </a:solidFill>
              </a:rPr>
              <a:t>をもって</a:t>
            </a:r>
            <a:br>
              <a:rPr lang="ja-JP" altLang="en-US" sz="2800" b="1">
                <a:solidFill>
                  <a:schemeClr val="tx2"/>
                </a:solidFill>
              </a:rPr>
            </a:br>
            <a:endParaRPr lang="ja-JP" altLang="en-US" sz="2800">
              <a:solidFill>
                <a:schemeClr val="tx2"/>
              </a:solidFill>
            </a:endParaRPr>
          </a:p>
        </p:txBody>
      </p:sp>
      <p:sp>
        <p:nvSpPr>
          <p:cNvPr id="3" name="Rectangle 6"/>
          <p:cNvSpPr>
            <a:spLocks noChangeArrowheads="1"/>
          </p:cNvSpPr>
          <p:nvPr/>
        </p:nvSpPr>
        <p:spPr bwMode="auto">
          <a:xfrm>
            <a:off x="609600" y="4868863"/>
            <a:ext cx="8496300"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b="1">
                <a:solidFill>
                  <a:schemeClr val="tx2"/>
                </a:solidFill>
              </a:rPr>
              <a:t>　○　どのような</a:t>
            </a:r>
            <a:r>
              <a:rPr lang="ja-JP" altLang="en-US" sz="2800" b="1">
                <a:solidFill>
                  <a:srgbClr val="0000FF"/>
                </a:solidFill>
              </a:rPr>
              <a:t>順序</a:t>
            </a:r>
            <a:r>
              <a:rPr lang="ja-JP" altLang="en-US" sz="2800" b="1">
                <a:solidFill>
                  <a:schemeClr val="tx2"/>
                </a:solidFill>
              </a:rPr>
              <a:t>で行い</a:t>
            </a:r>
            <a:endParaRPr lang="ja-JP" altLang="en-US" sz="2800">
              <a:solidFill>
                <a:schemeClr val="tx2"/>
              </a:solidFill>
            </a:endParaRPr>
          </a:p>
        </p:txBody>
      </p:sp>
      <p:sp>
        <p:nvSpPr>
          <p:cNvPr id="4" name="Rectangle 6"/>
          <p:cNvSpPr>
            <a:spLocks noChangeArrowheads="1"/>
          </p:cNvSpPr>
          <p:nvPr/>
        </p:nvSpPr>
        <p:spPr bwMode="auto">
          <a:xfrm>
            <a:off x="608013" y="4076700"/>
            <a:ext cx="84963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b="1">
                <a:solidFill>
                  <a:schemeClr val="tx2"/>
                </a:solidFill>
              </a:rPr>
              <a:t>　○　どのような</a:t>
            </a:r>
            <a:r>
              <a:rPr lang="ja-JP" altLang="en-US" sz="2800" b="1">
                <a:solidFill>
                  <a:srgbClr val="0000FF"/>
                </a:solidFill>
              </a:rPr>
              <a:t>活動</a:t>
            </a:r>
            <a:r>
              <a:rPr lang="ja-JP" altLang="en-US" sz="2800" b="1">
                <a:solidFill>
                  <a:schemeClr val="tx2"/>
                </a:solidFill>
              </a:rPr>
              <a:t>を</a:t>
            </a:r>
            <a:endParaRPr lang="ja-JP" altLang="en-US" sz="2800">
              <a:solidFill>
                <a:schemeClr val="tx2"/>
              </a:solidFill>
            </a:endParaRPr>
          </a:p>
        </p:txBody>
      </p:sp>
      <p:sp>
        <p:nvSpPr>
          <p:cNvPr id="5" name="Rectangle 6"/>
          <p:cNvSpPr>
            <a:spLocks noChangeArrowheads="1"/>
          </p:cNvSpPr>
          <p:nvPr/>
        </p:nvSpPr>
        <p:spPr bwMode="auto">
          <a:xfrm>
            <a:off x="614363" y="3000375"/>
            <a:ext cx="8496300"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b="1" dirty="0">
                <a:solidFill>
                  <a:schemeClr val="tx2"/>
                </a:solidFill>
              </a:rPr>
              <a:t>　○　どのようなことを</a:t>
            </a:r>
            <a:r>
              <a:rPr lang="ja-JP" altLang="en-US" sz="2800" b="1" dirty="0">
                <a:solidFill>
                  <a:srgbClr val="0000FF"/>
                </a:solidFill>
              </a:rPr>
              <a:t>目的</a:t>
            </a:r>
            <a:r>
              <a:rPr lang="ja-JP" altLang="en-US" sz="2800" b="1" dirty="0">
                <a:solidFill>
                  <a:schemeClr val="tx2"/>
                </a:solidFill>
              </a:rPr>
              <a:t>とし</a:t>
            </a:r>
            <a:br>
              <a:rPr lang="ja-JP" altLang="en-US" sz="2800" b="1" dirty="0">
                <a:solidFill>
                  <a:schemeClr val="tx2"/>
                </a:solidFill>
              </a:rPr>
            </a:br>
            <a:endParaRPr lang="ja-JP" altLang="en-US" sz="2800" dirty="0">
              <a:solidFill>
                <a:schemeClr val="tx2"/>
              </a:solidFill>
            </a:endParaRPr>
          </a:p>
        </p:txBody>
      </p:sp>
      <p:pic>
        <p:nvPicPr>
          <p:cNvPr id="3082"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00" y="4398963"/>
            <a:ext cx="1223963"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012C_160520_0019.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12360" y="456406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left)">
                                      <p:cBhvr>
                                        <p:cTn id="17" dur="500"/>
                                        <p:tgtEl>
                                          <p:spTgt spid="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left)">
                                      <p:cBhvr>
                                        <p:cTn id="22" dur="500"/>
                                        <p:tgtEl>
                                          <p:spTgt spid="3">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57030">
                                            <p:txEl>
                                              <p:pRg st="0" end="0"/>
                                            </p:txEl>
                                          </p:spTgt>
                                        </p:tgtEl>
                                        <p:attrNameLst>
                                          <p:attrName>style.visibility</p:attrName>
                                        </p:attrNameLst>
                                      </p:cBhvr>
                                      <p:to>
                                        <p:strVal val="visible"/>
                                      </p:to>
                                    </p:set>
                                    <p:animEffect transition="in" filter="wipe(left)">
                                      <p:cBhvr>
                                        <p:cTn id="27" dur="500"/>
                                        <p:tgtEl>
                                          <p:spTgt spid="257030">
                                            <p:txEl>
                                              <p:pRg st="0" end="0"/>
                                            </p:txEl>
                                          </p:spTgt>
                                        </p:tgtEl>
                                      </p:cBhvr>
                                    </p:animEffect>
                                  </p:childTnLst>
                                </p:cTn>
                              </p:par>
                            </p:childTnLst>
                          </p:cTn>
                        </p:par>
                        <p:par>
                          <p:cTn id="28" fill="hold">
                            <p:stCondLst>
                              <p:cond delay="500"/>
                            </p:stCondLst>
                            <p:childTnLst>
                              <p:par>
                                <p:cTn id="29" presetID="1" presetClass="mediacall" presetSubtype="0" fill="hold" nodeType="afterEffect">
                                  <p:stCondLst>
                                    <p:cond delay="0"/>
                                  </p:stCondLst>
                                  <p:childTnLst>
                                    <p:cmd type="call" cmd="playFrom(0.0)">
                                      <p:cBhvr>
                                        <p:cTn id="30" dur="44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val 2"/>
          <p:cNvSpPr>
            <a:spLocks noChangeArrowheads="1"/>
          </p:cNvSpPr>
          <p:nvPr/>
        </p:nvSpPr>
        <p:spPr bwMode="auto">
          <a:xfrm>
            <a:off x="3060700" y="1425575"/>
            <a:ext cx="2749550" cy="1008063"/>
          </a:xfrm>
          <a:prstGeom prst="ellipse">
            <a:avLst/>
          </a:prstGeom>
          <a:solidFill>
            <a:schemeClr val="accent1"/>
          </a:solidFill>
          <a:ln w="38100" algn="ctr">
            <a:solidFill>
              <a:srgbClr val="0000FF"/>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800"/>
              <a:t>目　　的</a:t>
            </a:r>
          </a:p>
        </p:txBody>
      </p:sp>
      <p:sp>
        <p:nvSpPr>
          <p:cNvPr id="4099" name="Rectangle 3"/>
          <p:cNvSpPr>
            <a:spLocks noGrp="1" noChangeArrowheads="1"/>
          </p:cNvSpPr>
          <p:nvPr>
            <p:ph type="title"/>
          </p:nvPr>
        </p:nvSpPr>
        <p:spPr>
          <a:xfrm>
            <a:off x="468313" y="476250"/>
            <a:ext cx="3887787" cy="490538"/>
          </a:xfrm>
        </p:spPr>
        <p:txBody>
          <a:bodyPr/>
          <a:lstStyle/>
          <a:p>
            <a:pPr algn="l" eaLnBrk="1" hangingPunct="1"/>
            <a:r>
              <a:rPr lang="ja-JP" altLang="en-US" sz="3200" smtClean="0">
                <a:solidFill>
                  <a:srgbClr val="0000FF"/>
                </a:solidFill>
              </a:rPr>
              <a:t>目的と目標の関係</a:t>
            </a:r>
          </a:p>
        </p:txBody>
      </p:sp>
      <p:sp>
        <p:nvSpPr>
          <p:cNvPr id="4100" name="AutoShape 4"/>
          <p:cNvSpPr>
            <a:spLocks noChangeArrowheads="1"/>
          </p:cNvSpPr>
          <p:nvPr/>
        </p:nvSpPr>
        <p:spPr bwMode="auto">
          <a:xfrm>
            <a:off x="0" y="2272761"/>
            <a:ext cx="8964613" cy="3960812"/>
          </a:xfrm>
          <a:prstGeom prst="triangle">
            <a:avLst>
              <a:gd name="adj" fmla="val 49764"/>
            </a:avLst>
          </a:prstGeom>
          <a:solidFill>
            <a:srgbClr val="339966"/>
          </a:solidFill>
          <a:ln w="9525" algn="ctr">
            <a:solidFill>
              <a:srgbClr val="339966"/>
            </a:solidFill>
            <a:miter lim="800000"/>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en-US" sz="1800"/>
          </a:p>
        </p:txBody>
      </p:sp>
      <p:sp>
        <p:nvSpPr>
          <p:cNvPr id="4101" name="Line 6"/>
          <p:cNvSpPr>
            <a:spLocks noChangeShapeType="1"/>
          </p:cNvSpPr>
          <p:nvPr/>
        </p:nvSpPr>
        <p:spPr bwMode="auto">
          <a:xfrm flipV="1">
            <a:off x="4068763" y="3141663"/>
            <a:ext cx="215900" cy="1727200"/>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4102" name="Line 7"/>
          <p:cNvSpPr>
            <a:spLocks noChangeShapeType="1"/>
          </p:cNvSpPr>
          <p:nvPr/>
        </p:nvSpPr>
        <p:spPr bwMode="auto">
          <a:xfrm flipH="1" flipV="1">
            <a:off x="5435600" y="4868863"/>
            <a:ext cx="431800" cy="1223962"/>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4103" name="Line 8"/>
          <p:cNvSpPr>
            <a:spLocks noChangeShapeType="1"/>
          </p:cNvSpPr>
          <p:nvPr/>
        </p:nvSpPr>
        <p:spPr bwMode="auto">
          <a:xfrm flipH="1" flipV="1">
            <a:off x="5942013" y="3716338"/>
            <a:ext cx="1798637" cy="2376487"/>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4104" name="Line 9"/>
          <p:cNvSpPr>
            <a:spLocks noChangeShapeType="1"/>
          </p:cNvSpPr>
          <p:nvPr/>
        </p:nvSpPr>
        <p:spPr bwMode="auto">
          <a:xfrm flipV="1">
            <a:off x="1547813" y="5445125"/>
            <a:ext cx="503237" cy="647700"/>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259082" name="Oval 10"/>
          <p:cNvSpPr>
            <a:spLocks noChangeArrowheads="1"/>
          </p:cNvSpPr>
          <p:nvPr/>
        </p:nvSpPr>
        <p:spPr bwMode="auto">
          <a:xfrm>
            <a:off x="2613706" y="3501231"/>
            <a:ext cx="1655762" cy="576262"/>
          </a:xfrm>
          <a:prstGeom prst="ellipse">
            <a:avLst/>
          </a:prstGeom>
          <a:solidFill>
            <a:srgbClr val="FF9999"/>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dirty="0">
                <a:solidFill>
                  <a:srgbClr val="0000FF"/>
                </a:solidFill>
                <a:latin typeface="Tahoma" pitchFamily="34" charset="0"/>
              </a:rPr>
              <a:t>目　標</a:t>
            </a:r>
          </a:p>
        </p:txBody>
      </p:sp>
      <p:sp>
        <p:nvSpPr>
          <p:cNvPr id="259083" name="Oval 11"/>
          <p:cNvSpPr>
            <a:spLocks noChangeArrowheads="1"/>
          </p:cNvSpPr>
          <p:nvPr/>
        </p:nvSpPr>
        <p:spPr bwMode="auto">
          <a:xfrm>
            <a:off x="4572000" y="4365625"/>
            <a:ext cx="1655763" cy="576263"/>
          </a:xfrm>
          <a:prstGeom prst="ellipse">
            <a:avLst/>
          </a:prstGeom>
          <a:solidFill>
            <a:srgbClr val="FF9999"/>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a:solidFill>
                  <a:srgbClr val="0000FF"/>
                </a:solidFill>
                <a:latin typeface="Tahoma" pitchFamily="34" charset="0"/>
              </a:rPr>
              <a:t>目　標</a:t>
            </a:r>
          </a:p>
        </p:txBody>
      </p:sp>
      <p:sp>
        <p:nvSpPr>
          <p:cNvPr id="259084" name="Oval 12"/>
          <p:cNvSpPr>
            <a:spLocks noChangeArrowheads="1"/>
          </p:cNvSpPr>
          <p:nvPr/>
        </p:nvSpPr>
        <p:spPr bwMode="auto">
          <a:xfrm>
            <a:off x="3203575" y="2636838"/>
            <a:ext cx="1728788" cy="576262"/>
          </a:xfrm>
          <a:prstGeom prst="ellipse">
            <a:avLst/>
          </a:prstGeom>
          <a:solidFill>
            <a:srgbClr val="FF9999"/>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a:solidFill>
                  <a:srgbClr val="0000FF"/>
                </a:solidFill>
                <a:latin typeface="Tahoma" pitchFamily="34" charset="0"/>
              </a:rPr>
              <a:t>目　標</a:t>
            </a:r>
          </a:p>
        </p:txBody>
      </p:sp>
      <p:sp>
        <p:nvSpPr>
          <p:cNvPr id="259085" name="Oval 13"/>
          <p:cNvSpPr>
            <a:spLocks noChangeArrowheads="1"/>
          </p:cNvSpPr>
          <p:nvPr/>
        </p:nvSpPr>
        <p:spPr bwMode="auto">
          <a:xfrm>
            <a:off x="4787106" y="3141663"/>
            <a:ext cx="1728788" cy="503237"/>
          </a:xfrm>
          <a:prstGeom prst="ellipse">
            <a:avLst/>
          </a:prstGeom>
          <a:solidFill>
            <a:srgbClr val="FF9999"/>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a:solidFill>
                  <a:srgbClr val="0000FF"/>
                </a:solidFill>
                <a:latin typeface="Tahoma" pitchFamily="34" charset="0"/>
              </a:rPr>
              <a:t>目　標</a:t>
            </a:r>
          </a:p>
        </p:txBody>
      </p:sp>
      <p:sp>
        <p:nvSpPr>
          <p:cNvPr id="4109" name="Line 14"/>
          <p:cNvSpPr>
            <a:spLocks noChangeShapeType="1"/>
          </p:cNvSpPr>
          <p:nvPr/>
        </p:nvSpPr>
        <p:spPr bwMode="auto">
          <a:xfrm flipV="1">
            <a:off x="3924300" y="5516563"/>
            <a:ext cx="74613" cy="649287"/>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259087" name="Oval 15"/>
          <p:cNvSpPr>
            <a:spLocks noChangeArrowheads="1"/>
          </p:cNvSpPr>
          <p:nvPr/>
        </p:nvSpPr>
        <p:spPr bwMode="auto">
          <a:xfrm>
            <a:off x="3276600" y="4941888"/>
            <a:ext cx="1727200" cy="574675"/>
          </a:xfrm>
          <a:prstGeom prst="ellipse">
            <a:avLst/>
          </a:prstGeom>
          <a:solidFill>
            <a:srgbClr val="FF9999"/>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a:solidFill>
                  <a:srgbClr val="0000FF"/>
                </a:solidFill>
                <a:latin typeface="Tahoma" pitchFamily="34" charset="0"/>
              </a:rPr>
              <a:t>目　標</a:t>
            </a:r>
          </a:p>
        </p:txBody>
      </p:sp>
      <p:sp>
        <p:nvSpPr>
          <p:cNvPr id="4111" name="AutoShape 8"/>
          <p:cNvSpPr>
            <a:spLocks noChangeArrowheads="1"/>
          </p:cNvSpPr>
          <p:nvPr/>
        </p:nvSpPr>
        <p:spPr bwMode="auto">
          <a:xfrm>
            <a:off x="395288" y="1052513"/>
            <a:ext cx="8401050" cy="71437"/>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4112" name="Text Box 20"/>
          <p:cNvSpPr txBox="1">
            <a:spLocks noChangeArrowheads="1"/>
          </p:cNvSpPr>
          <p:nvPr/>
        </p:nvSpPr>
        <p:spPr bwMode="auto">
          <a:xfrm>
            <a:off x="5788479" y="1041655"/>
            <a:ext cx="17272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lang="ja-JP" altLang="en-US" sz="2800" b="1" dirty="0"/>
              <a:t>健康体力</a:t>
            </a:r>
          </a:p>
          <a:p>
            <a:pPr eaLnBrk="1" hangingPunct="1">
              <a:spcBef>
                <a:spcPct val="50000"/>
              </a:spcBef>
              <a:buFontTx/>
              <a:buNone/>
            </a:pPr>
            <a:r>
              <a:rPr lang="ja-JP" altLang="en-US" sz="2800" b="1" dirty="0"/>
              <a:t>自然満喫</a:t>
            </a:r>
          </a:p>
          <a:p>
            <a:pPr eaLnBrk="1" hangingPunct="1">
              <a:spcBef>
                <a:spcPct val="50000"/>
              </a:spcBef>
              <a:buFontTx/>
              <a:buNone/>
            </a:pPr>
            <a:r>
              <a:rPr lang="ja-JP" altLang="en-US" sz="2800" b="1" dirty="0" smtClean="0"/>
              <a:t>仲間作り</a:t>
            </a:r>
            <a:endParaRPr lang="ja-JP" altLang="en-US" sz="2800" b="1" dirty="0"/>
          </a:p>
          <a:p>
            <a:pPr eaLnBrk="1" hangingPunct="1">
              <a:spcBef>
                <a:spcPct val="50000"/>
              </a:spcBef>
              <a:buFontTx/>
              <a:buNone/>
            </a:pPr>
            <a:r>
              <a:rPr lang="ja-JP" altLang="en-US" sz="2800" b="1" dirty="0"/>
              <a:t> </a:t>
            </a:r>
          </a:p>
        </p:txBody>
      </p:sp>
      <p:sp>
        <p:nvSpPr>
          <p:cNvPr id="4113" name="Line 21"/>
          <p:cNvSpPr>
            <a:spLocks noChangeShapeType="1"/>
          </p:cNvSpPr>
          <p:nvPr/>
        </p:nvSpPr>
        <p:spPr bwMode="auto">
          <a:xfrm flipV="1">
            <a:off x="3348038" y="3213100"/>
            <a:ext cx="431800" cy="576263"/>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sp>
        <p:nvSpPr>
          <p:cNvPr id="259094" name="Oval 22"/>
          <p:cNvSpPr>
            <a:spLocks noChangeArrowheads="1"/>
          </p:cNvSpPr>
          <p:nvPr/>
        </p:nvSpPr>
        <p:spPr bwMode="auto">
          <a:xfrm>
            <a:off x="1476375" y="4941888"/>
            <a:ext cx="1582738" cy="574675"/>
          </a:xfrm>
          <a:prstGeom prst="ellipse">
            <a:avLst/>
          </a:prstGeom>
          <a:solidFill>
            <a:srgbClr val="FF9999"/>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2400" b="1">
                <a:solidFill>
                  <a:srgbClr val="0000FF"/>
                </a:solidFill>
                <a:latin typeface="Tahoma" pitchFamily="34" charset="0"/>
              </a:rPr>
              <a:t>目　標</a:t>
            </a:r>
          </a:p>
        </p:txBody>
      </p:sp>
      <p:sp>
        <p:nvSpPr>
          <p:cNvPr id="4115" name="Line 23"/>
          <p:cNvSpPr>
            <a:spLocks noChangeShapeType="1"/>
          </p:cNvSpPr>
          <p:nvPr/>
        </p:nvSpPr>
        <p:spPr bwMode="auto">
          <a:xfrm flipV="1">
            <a:off x="2411413" y="4292600"/>
            <a:ext cx="504825" cy="647700"/>
          </a:xfrm>
          <a:prstGeom prst="line">
            <a:avLst/>
          </a:prstGeom>
          <a:noFill/>
          <a:ln w="57150">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nchor="b"/>
          <a:lstStyle/>
          <a:p>
            <a:endParaRPr lang="ja-JP" altLang="en-US"/>
          </a:p>
        </p:txBody>
      </p:sp>
      <p:pic>
        <p:nvPicPr>
          <p:cNvPr id="4116"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3698" y="3136107"/>
            <a:ext cx="1223962" cy="94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13C_160520_0025.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27660" y="3245417"/>
            <a:ext cx="609600" cy="609600"/>
          </a:xfrm>
          <a:prstGeom prst="rect">
            <a:avLst/>
          </a:prstGeom>
        </p:spPr>
      </p:pic>
      <p:sp>
        <p:nvSpPr>
          <p:cNvPr id="3" name="雲形吹き出し 2"/>
          <p:cNvSpPr/>
          <p:nvPr/>
        </p:nvSpPr>
        <p:spPr bwMode="auto">
          <a:xfrm>
            <a:off x="101462" y="1088231"/>
            <a:ext cx="2814776" cy="1044625"/>
          </a:xfrm>
          <a:prstGeom prst="cloudCallout">
            <a:avLst>
              <a:gd name="adj1" fmla="val 49944"/>
              <a:gd name="adj2" fmla="val 19017"/>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r>
              <a:rPr lang="ja-JP" altLang="en-US" dirty="0">
                <a:latin typeface="ＭＳ Ｐ明朝" pitchFamily="18" charset="-128"/>
              </a:rPr>
              <a:t>「体力をつけ，健康を増進する。」</a:t>
            </a:r>
            <a:endParaRPr kumimoji="1" lang="ja-JP" altLang="en-US" sz="1800" b="0" i="0" u="none" strike="noStrike" cap="none" normalizeH="0" baseline="0" dirty="0" smtClean="0">
              <a:ln>
                <a:noFill/>
              </a:ln>
              <a:solidFill>
                <a:schemeClr val="tx1"/>
              </a:solidFill>
              <a:effectLst/>
              <a:latin typeface="Arial" charset="0"/>
              <a:ea typeface="ＭＳ Ｐゴシック" pitchFamily="50" charset="-128"/>
            </a:endParaRPr>
          </a:p>
        </p:txBody>
      </p:sp>
      <p:sp>
        <p:nvSpPr>
          <p:cNvPr id="23" name="雲形吹き出し 22"/>
          <p:cNvSpPr/>
          <p:nvPr/>
        </p:nvSpPr>
        <p:spPr bwMode="auto">
          <a:xfrm>
            <a:off x="238696" y="2385220"/>
            <a:ext cx="2316612" cy="756443"/>
          </a:xfrm>
          <a:prstGeom prst="cloudCallout">
            <a:avLst>
              <a:gd name="adj1" fmla="val 61501"/>
              <a:gd name="adj2" fmla="val -71120"/>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r>
              <a:rPr lang="ja-JP" altLang="en-US" dirty="0">
                <a:latin typeface="ＭＳ Ｐ明朝" pitchFamily="18" charset="-128"/>
              </a:rPr>
              <a:t>「仲間を作る」</a:t>
            </a:r>
            <a:endParaRPr kumimoji="1" lang="ja-JP" altLang="en-US" sz="1800" b="0" i="0" u="none" strike="noStrike" cap="none" normalizeH="0" baseline="0" dirty="0" smtClean="0">
              <a:ln>
                <a:noFill/>
              </a:ln>
              <a:solidFill>
                <a:schemeClr val="tx1"/>
              </a:solidFill>
              <a:effectLst/>
              <a:latin typeface="Arial" charset="0"/>
              <a:ea typeface="ＭＳ Ｐゴシック" pitchFamily="50" charset="-128"/>
            </a:endParaRPr>
          </a:p>
        </p:txBody>
      </p:sp>
      <p:sp>
        <p:nvSpPr>
          <p:cNvPr id="24" name="雲形吹き出し 23"/>
          <p:cNvSpPr/>
          <p:nvPr/>
        </p:nvSpPr>
        <p:spPr bwMode="auto">
          <a:xfrm>
            <a:off x="101462" y="3213100"/>
            <a:ext cx="2512245" cy="1403349"/>
          </a:xfrm>
          <a:prstGeom prst="cloudCallout">
            <a:avLst>
              <a:gd name="adj1" fmla="val 65519"/>
              <a:gd name="adj2" fmla="val -79394"/>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b" anchorCtr="0" compatLnSpc="1">
            <a:prstTxWarp prst="textNoShape">
              <a:avLst/>
            </a:prstTxWarp>
          </a:bodyPr>
          <a:lstStyle/>
          <a:p>
            <a:pPr eaLnBrk="1" hangingPunct="1"/>
            <a:r>
              <a:rPr lang="ja-JP" altLang="en-US" dirty="0">
                <a:latin typeface="ＭＳ Ｐ明朝" pitchFamily="18" charset="-128"/>
              </a:rPr>
              <a:t>「地元の山の景色や自然に親しむ」</a:t>
            </a:r>
          </a:p>
        </p:txBody>
      </p:sp>
    </p:spTree>
    <p:extLst>
      <p:ext uri="{BB962C8B-B14F-4D97-AF65-F5344CB8AC3E}">
        <p14:creationId xmlns:p14="http://schemas.microsoft.com/office/powerpoint/2010/main" val="4000395721"/>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59094"/>
                                        </p:tgtEl>
                                        <p:attrNameLst>
                                          <p:attrName>style.visibility</p:attrName>
                                        </p:attrNameLst>
                                      </p:cBhvr>
                                      <p:to>
                                        <p:strVal val="visible"/>
                                      </p:to>
                                    </p:set>
                                    <p:animEffect transition="in" filter="box(out)">
                                      <p:cBhvr>
                                        <p:cTn id="7" dur="500"/>
                                        <p:tgtEl>
                                          <p:spTgt spid="259094"/>
                                        </p:tgtEl>
                                      </p:cBhvr>
                                    </p:animEffect>
                                  </p:childTnLst>
                                </p:cTn>
                              </p:par>
                            </p:childTnLst>
                          </p:cTn>
                        </p:par>
                        <p:par>
                          <p:cTn id="8" fill="hold" nodeType="afterGroup">
                            <p:stCondLst>
                              <p:cond delay="500"/>
                            </p:stCondLst>
                            <p:childTnLst>
                              <p:par>
                                <p:cTn id="9" presetID="4" presetClass="entr" presetSubtype="32" fill="hold" grpId="0" nodeType="afterEffect">
                                  <p:stCondLst>
                                    <p:cond delay="0"/>
                                  </p:stCondLst>
                                  <p:childTnLst>
                                    <p:set>
                                      <p:cBhvr>
                                        <p:cTn id="10" dur="1" fill="hold">
                                          <p:stCondLst>
                                            <p:cond delay="0"/>
                                          </p:stCondLst>
                                        </p:cTn>
                                        <p:tgtEl>
                                          <p:spTgt spid="259082"/>
                                        </p:tgtEl>
                                        <p:attrNameLst>
                                          <p:attrName>style.visibility</p:attrName>
                                        </p:attrNameLst>
                                      </p:cBhvr>
                                      <p:to>
                                        <p:strVal val="visible"/>
                                      </p:to>
                                    </p:set>
                                    <p:animEffect transition="in" filter="box(out)">
                                      <p:cBhvr>
                                        <p:cTn id="11" dur="500"/>
                                        <p:tgtEl>
                                          <p:spTgt spid="259082"/>
                                        </p:tgtEl>
                                      </p:cBhvr>
                                    </p:animEffect>
                                  </p:childTnLst>
                                </p:cTn>
                              </p:par>
                            </p:childTnLst>
                          </p:cTn>
                        </p:par>
                        <p:par>
                          <p:cTn id="12" fill="hold" nodeType="afterGroup">
                            <p:stCondLst>
                              <p:cond delay="1000"/>
                            </p:stCondLst>
                            <p:childTnLst>
                              <p:par>
                                <p:cTn id="13" presetID="4" presetClass="entr" presetSubtype="32" fill="hold" grpId="0" nodeType="afterEffect">
                                  <p:stCondLst>
                                    <p:cond delay="0"/>
                                  </p:stCondLst>
                                  <p:childTnLst>
                                    <p:set>
                                      <p:cBhvr>
                                        <p:cTn id="14" dur="1" fill="hold">
                                          <p:stCondLst>
                                            <p:cond delay="0"/>
                                          </p:stCondLst>
                                        </p:cTn>
                                        <p:tgtEl>
                                          <p:spTgt spid="259084"/>
                                        </p:tgtEl>
                                        <p:attrNameLst>
                                          <p:attrName>style.visibility</p:attrName>
                                        </p:attrNameLst>
                                      </p:cBhvr>
                                      <p:to>
                                        <p:strVal val="visible"/>
                                      </p:to>
                                    </p:set>
                                    <p:animEffect transition="in" filter="box(out)">
                                      <p:cBhvr>
                                        <p:cTn id="15" dur="500"/>
                                        <p:tgtEl>
                                          <p:spTgt spid="259084"/>
                                        </p:tgtEl>
                                      </p:cBhvr>
                                    </p:animEffect>
                                  </p:childTnLst>
                                </p:cTn>
                              </p:par>
                            </p:childTnLst>
                          </p:cTn>
                        </p:par>
                        <p:par>
                          <p:cTn id="16" fill="hold" nodeType="afterGroup">
                            <p:stCondLst>
                              <p:cond delay="1500"/>
                            </p:stCondLst>
                            <p:childTnLst>
                              <p:par>
                                <p:cTn id="17" presetID="4" presetClass="entr" presetSubtype="32" fill="hold" grpId="0" nodeType="afterEffect">
                                  <p:stCondLst>
                                    <p:cond delay="0"/>
                                  </p:stCondLst>
                                  <p:childTnLst>
                                    <p:set>
                                      <p:cBhvr>
                                        <p:cTn id="18" dur="1" fill="hold">
                                          <p:stCondLst>
                                            <p:cond delay="0"/>
                                          </p:stCondLst>
                                        </p:cTn>
                                        <p:tgtEl>
                                          <p:spTgt spid="259087"/>
                                        </p:tgtEl>
                                        <p:attrNameLst>
                                          <p:attrName>style.visibility</p:attrName>
                                        </p:attrNameLst>
                                      </p:cBhvr>
                                      <p:to>
                                        <p:strVal val="visible"/>
                                      </p:to>
                                    </p:set>
                                    <p:animEffect transition="in" filter="box(out)">
                                      <p:cBhvr>
                                        <p:cTn id="19" dur="500"/>
                                        <p:tgtEl>
                                          <p:spTgt spid="259087"/>
                                        </p:tgtEl>
                                      </p:cBhvr>
                                    </p:animEffect>
                                  </p:childTnLst>
                                </p:cTn>
                              </p:par>
                            </p:childTnLst>
                          </p:cTn>
                        </p:par>
                        <p:par>
                          <p:cTn id="20" fill="hold" nodeType="afterGroup">
                            <p:stCondLst>
                              <p:cond delay="2000"/>
                            </p:stCondLst>
                            <p:childTnLst>
                              <p:par>
                                <p:cTn id="21" presetID="4" presetClass="entr" presetSubtype="32" fill="hold" grpId="0" nodeType="afterEffect">
                                  <p:stCondLst>
                                    <p:cond delay="0"/>
                                  </p:stCondLst>
                                  <p:childTnLst>
                                    <p:set>
                                      <p:cBhvr>
                                        <p:cTn id="22" dur="1" fill="hold">
                                          <p:stCondLst>
                                            <p:cond delay="0"/>
                                          </p:stCondLst>
                                        </p:cTn>
                                        <p:tgtEl>
                                          <p:spTgt spid="259083"/>
                                        </p:tgtEl>
                                        <p:attrNameLst>
                                          <p:attrName>style.visibility</p:attrName>
                                        </p:attrNameLst>
                                      </p:cBhvr>
                                      <p:to>
                                        <p:strVal val="visible"/>
                                      </p:to>
                                    </p:set>
                                    <p:animEffect transition="in" filter="box(out)">
                                      <p:cBhvr>
                                        <p:cTn id="23" dur="500"/>
                                        <p:tgtEl>
                                          <p:spTgt spid="259083"/>
                                        </p:tgtEl>
                                      </p:cBhvr>
                                    </p:animEffect>
                                  </p:childTnLst>
                                </p:cTn>
                              </p:par>
                            </p:childTnLst>
                          </p:cTn>
                        </p:par>
                        <p:par>
                          <p:cTn id="24" fill="hold" nodeType="afterGroup">
                            <p:stCondLst>
                              <p:cond delay="2500"/>
                            </p:stCondLst>
                            <p:childTnLst>
                              <p:par>
                                <p:cTn id="25" presetID="4" presetClass="entr" presetSubtype="32" fill="hold" grpId="0" nodeType="afterEffect">
                                  <p:stCondLst>
                                    <p:cond delay="0"/>
                                  </p:stCondLst>
                                  <p:childTnLst>
                                    <p:set>
                                      <p:cBhvr>
                                        <p:cTn id="26" dur="1" fill="hold">
                                          <p:stCondLst>
                                            <p:cond delay="0"/>
                                          </p:stCondLst>
                                        </p:cTn>
                                        <p:tgtEl>
                                          <p:spTgt spid="259085"/>
                                        </p:tgtEl>
                                        <p:attrNameLst>
                                          <p:attrName>style.visibility</p:attrName>
                                        </p:attrNameLst>
                                      </p:cBhvr>
                                      <p:to>
                                        <p:strVal val="visible"/>
                                      </p:to>
                                    </p:set>
                                    <p:animEffect transition="in" filter="box(out)">
                                      <p:cBhvr>
                                        <p:cTn id="27" dur="500"/>
                                        <p:tgtEl>
                                          <p:spTgt spid="259085"/>
                                        </p:tgtEl>
                                      </p:cBhvr>
                                    </p:animEffect>
                                  </p:childTnLst>
                                </p:cTn>
                              </p:par>
                            </p:childTnLst>
                          </p:cTn>
                        </p:par>
                        <p:par>
                          <p:cTn id="28" fill="hold">
                            <p:stCondLst>
                              <p:cond delay="3000"/>
                            </p:stCondLst>
                            <p:childTnLst>
                              <p:par>
                                <p:cTn id="29" presetID="1" presetClass="mediacall" presetSubtype="0" fill="hold" nodeType="afterEffect">
                                  <p:stCondLst>
                                    <p:cond delay="0"/>
                                  </p:stCondLst>
                                  <p:childTnLst>
                                    <p:cmd type="call" cmd="playFrom(0.0)">
                                      <p:cBhvr>
                                        <p:cTn id="30" dur="247722" fill="hold"/>
                                        <p:tgtEl>
                                          <p:spTgt spid="2"/>
                                        </p:tgtEl>
                                      </p:cBhvr>
                                    </p:cmd>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250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3" fill="hold" display="0">
                  <p:stCondLst>
                    <p:cond delay="indefinite"/>
                  </p:stCondLst>
                  <p:endCondLst>
                    <p:cond evt="onStopAudio" delay="0">
                      <p:tgtEl>
                        <p:sldTgt/>
                      </p:tgtEl>
                    </p:cond>
                  </p:endCondLst>
                </p:cTn>
                <p:tgtEl>
                  <p:spTgt spid="2"/>
                </p:tgtEl>
              </p:cMediaNode>
            </p:audio>
          </p:childTnLst>
        </p:cTn>
      </p:par>
    </p:tnLst>
    <p:bldLst>
      <p:bldP spid="259082" grpId="0" animBg="1"/>
      <p:bldP spid="259083" grpId="0" animBg="1"/>
      <p:bldP spid="259084" grpId="0" animBg="1"/>
      <p:bldP spid="259085" grpId="0" animBg="1"/>
      <p:bldP spid="259087" grpId="0" animBg="1"/>
      <p:bldP spid="259094" grpId="0" animBg="1"/>
      <p:bldP spid="3" grpId="0" animBg="1"/>
      <p:bldP spid="23"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4"/>
          <p:cNvSpPr>
            <a:spLocks noChangeArrowheads="1"/>
          </p:cNvSpPr>
          <p:nvPr/>
        </p:nvSpPr>
        <p:spPr bwMode="auto">
          <a:xfrm>
            <a:off x="2540000" y="1882775"/>
            <a:ext cx="431800" cy="287338"/>
          </a:xfrm>
          <a:prstGeom prst="downArrow">
            <a:avLst>
              <a:gd name="adj1" fmla="val 36769"/>
              <a:gd name="adj2" fmla="val 24861"/>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grpSp>
        <p:nvGrpSpPr>
          <p:cNvPr id="5123" name="Group 70"/>
          <p:cNvGrpSpPr>
            <a:grpSpLocks/>
          </p:cNvGrpSpPr>
          <p:nvPr/>
        </p:nvGrpSpPr>
        <p:grpSpPr bwMode="auto">
          <a:xfrm>
            <a:off x="1558132" y="3362382"/>
            <a:ext cx="4741862" cy="574675"/>
            <a:chOff x="204" y="2123"/>
            <a:chExt cx="2495" cy="362"/>
          </a:xfrm>
        </p:grpSpPr>
        <p:sp>
          <p:nvSpPr>
            <p:cNvPr id="5150" name="AutoShape 9"/>
            <p:cNvSpPr>
              <a:spLocks noChangeArrowheads="1"/>
            </p:cNvSpPr>
            <p:nvPr/>
          </p:nvSpPr>
          <p:spPr bwMode="auto">
            <a:xfrm>
              <a:off x="204" y="2123"/>
              <a:ext cx="2495" cy="362"/>
            </a:xfrm>
            <a:prstGeom prst="roundRect">
              <a:avLst>
                <a:gd name="adj" fmla="val 16667"/>
              </a:avLst>
            </a:prstGeom>
            <a:solidFill>
              <a:schemeClr val="bg1"/>
            </a:solidFill>
            <a:ln w="28575" algn="ctr">
              <a:solidFill>
                <a:srgbClr val="FF0000"/>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51" name="Oval 10"/>
            <p:cNvSpPr>
              <a:spLocks noChangeArrowheads="1"/>
            </p:cNvSpPr>
            <p:nvPr/>
          </p:nvSpPr>
          <p:spPr bwMode="auto">
            <a:xfrm>
              <a:off x="539" y="2166"/>
              <a:ext cx="1815" cy="266"/>
            </a:xfrm>
            <a:prstGeom prst="ellipse">
              <a:avLst/>
            </a:prstGeom>
            <a:solidFill>
              <a:srgbClr val="FFFF00"/>
            </a:solidFill>
            <a:ln w="9525" algn="ctr">
              <a:solidFill>
                <a:schemeClr val="tx1"/>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kumimoji="0" lang="ja-JP" altLang="en-US" sz="1800" b="1" dirty="0">
                  <a:solidFill>
                    <a:schemeClr val="tx2"/>
                  </a:solidFill>
                  <a:latin typeface="Tahoma" pitchFamily="34" charset="0"/>
                </a:rPr>
                <a:t>地域課題の発見・分析</a:t>
              </a:r>
            </a:p>
          </p:txBody>
        </p:sp>
      </p:grpSp>
      <p:grpSp>
        <p:nvGrpSpPr>
          <p:cNvPr id="5124" name="Group 67"/>
          <p:cNvGrpSpPr>
            <a:grpSpLocks/>
          </p:cNvGrpSpPr>
          <p:nvPr/>
        </p:nvGrpSpPr>
        <p:grpSpPr bwMode="auto">
          <a:xfrm>
            <a:off x="1928813" y="2276475"/>
            <a:ext cx="1871662" cy="503238"/>
            <a:chOff x="204" y="1344"/>
            <a:chExt cx="1179" cy="317"/>
          </a:xfrm>
        </p:grpSpPr>
        <p:sp>
          <p:nvSpPr>
            <p:cNvPr id="5148" name="AutoShape 15"/>
            <p:cNvSpPr>
              <a:spLocks noChangeArrowheads="1"/>
            </p:cNvSpPr>
            <p:nvPr/>
          </p:nvSpPr>
          <p:spPr bwMode="auto">
            <a:xfrm>
              <a:off x="204" y="1344"/>
              <a:ext cx="1179" cy="317"/>
            </a:xfrm>
            <a:prstGeom prst="roundRect">
              <a:avLst>
                <a:gd name="adj" fmla="val 16667"/>
              </a:avLst>
            </a:prstGeom>
            <a:solidFill>
              <a:schemeClr val="bg1"/>
            </a:solidFill>
            <a:ln w="28575" algn="ctr">
              <a:solidFill>
                <a:srgbClr val="FF6600"/>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endParaRPr kumimoji="0" lang="ja-JP" altLang="ja-JP" sz="4400" dirty="0">
                <a:solidFill>
                  <a:schemeClr val="tx2"/>
                </a:solidFill>
                <a:latin typeface="Tahoma" pitchFamily="34" charset="0"/>
              </a:endParaRPr>
            </a:p>
          </p:txBody>
        </p:sp>
        <p:sp>
          <p:nvSpPr>
            <p:cNvPr id="5149" name="Text Box 16"/>
            <p:cNvSpPr txBox="1">
              <a:spLocks noChangeArrowheads="1"/>
            </p:cNvSpPr>
            <p:nvPr/>
          </p:nvSpPr>
          <p:spPr bwMode="auto">
            <a:xfrm>
              <a:off x="222" y="1389"/>
              <a:ext cx="113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kumimoji="0" lang="ja-JP" altLang="en-US" sz="1800" b="1" dirty="0">
                  <a:solidFill>
                    <a:schemeClr val="tx2"/>
                  </a:solidFill>
                  <a:latin typeface="Tahoma" pitchFamily="34" charset="0"/>
                </a:rPr>
                <a:t>個人の要望</a:t>
              </a:r>
            </a:p>
          </p:txBody>
        </p:sp>
      </p:grpSp>
      <p:grpSp>
        <p:nvGrpSpPr>
          <p:cNvPr id="5125" name="Group 68"/>
          <p:cNvGrpSpPr>
            <a:grpSpLocks/>
          </p:cNvGrpSpPr>
          <p:nvPr/>
        </p:nvGrpSpPr>
        <p:grpSpPr bwMode="auto">
          <a:xfrm>
            <a:off x="4595813" y="2266950"/>
            <a:ext cx="1871662" cy="503238"/>
            <a:chOff x="1519" y="1344"/>
            <a:chExt cx="1179" cy="317"/>
          </a:xfrm>
        </p:grpSpPr>
        <p:sp>
          <p:nvSpPr>
            <p:cNvPr id="5146" name="AutoShape 14"/>
            <p:cNvSpPr>
              <a:spLocks noChangeArrowheads="1"/>
            </p:cNvSpPr>
            <p:nvPr/>
          </p:nvSpPr>
          <p:spPr bwMode="auto">
            <a:xfrm>
              <a:off x="1519" y="1344"/>
              <a:ext cx="1179" cy="317"/>
            </a:xfrm>
            <a:prstGeom prst="roundRect">
              <a:avLst>
                <a:gd name="adj" fmla="val 16667"/>
              </a:avLst>
            </a:prstGeom>
            <a:solidFill>
              <a:schemeClr val="bg1"/>
            </a:solidFill>
            <a:ln w="28575" algn="ctr">
              <a:solidFill>
                <a:srgbClr val="99CC00"/>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47" name="Text Box 17"/>
            <p:cNvSpPr txBox="1">
              <a:spLocks noChangeArrowheads="1"/>
            </p:cNvSpPr>
            <p:nvPr/>
          </p:nvSpPr>
          <p:spPr bwMode="auto">
            <a:xfrm>
              <a:off x="1556" y="1389"/>
              <a:ext cx="1133"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kumimoji="0" lang="ja-JP" altLang="en-US" sz="1800" b="1" dirty="0">
                  <a:solidFill>
                    <a:schemeClr val="tx2"/>
                  </a:solidFill>
                  <a:latin typeface="Tahoma" pitchFamily="34" charset="0"/>
                </a:rPr>
                <a:t>社会の要請</a:t>
              </a:r>
            </a:p>
          </p:txBody>
        </p:sp>
      </p:grpSp>
      <p:grpSp>
        <p:nvGrpSpPr>
          <p:cNvPr id="5126" name="Group 64"/>
          <p:cNvGrpSpPr>
            <a:grpSpLocks/>
          </p:cNvGrpSpPr>
          <p:nvPr/>
        </p:nvGrpSpPr>
        <p:grpSpPr bwMode="auto">
          <a:xfrm>
            <a:off x="1625600" y="4336711"/>
            <a:ext cx="4749800" cy="1008063"/>
            <a:chOff x="204" y="2768"/>
            <a:chExt cx="2495" cy="635"/>
          </a:xfrm>
        </p:grpSpPr>
        <p:sp>
          <p:nvSpPr>
            <p:cNvPr id="5144" name="AutoShape 11"/>
            <p:cNvSpPr>
              <a:spLocks noChangeArrowheads="1"/>
            </p:cNvSpPr>
            <p:nvPr/>
          </p:nvSpPr>
          <p:spPr bwMode="auto">
            <a:xfrm>
              <a:off x="204" y="2768"/>
              <a:ext cx="2495" cy="635"/>
            </a:xfrm>
            <a:prstGeom prst="roundRect">
              <a:avLst>
                <a:gd name="adj" fmla="val 16667"/>
              </a:avLst>
            </a:prstGeom>
            <a:solidFill>
              <a:schemeClr val="bg1"/>
            </a:solidFill>
            <a:ln w="28575" algn="ctr">
              <a:solidFill>
                <a:srgbClr val="800080"/>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45" name="Text Box 18"/>
            <p:cNvSpPr txBox="1">
              <a:spLocks noChangeArrowheads="1"/>
            </p:cNvSpPr>
            <p:nvPr/>
          </p:nvSpPr>
          <p:spPr bwMode="auto">
            <a:xfrm>
              <a:off x="431" y="2876"/>
              <a:ext cx="204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kumimoji="0" lang="ja-JP" altLang="en-US" sz="1800" b="1" dirty="0">
                  <a:solidFill>
                    <a:schemeClr val="tx2"/>
                  </a:solidFill>
                  <a:latin typeface="Tahoma" pitchFamily="34" charset="0"/>
                </a:rPr>
                <a:t>学習目的（地域課題解決の方向性）と</a:t>
              </a:r>
              <a:r>
                <a:rPr kumimoji="0" lang="ja-JP" altLang="en-US" sz="1800" b="1" dirty="0">
                  <a:solidFill>
                    <a:schemeClr val="tx2"/>
                  </a:solidFill>
                </a:rPr>
                <a:t>学習課題の選定</a:t>
              </a:r>
            </a:p>
          </p:txBody>
        </p:sp>
      </p:grpSp>
      <p:grpSp>
        <p:nvGrpSpPr>
          <p:cNvPr id="5127" name="Group 66"/>
          <p:cNvGrpSpPr>
            <a:grpSpLocks/>
          </p:cNvGrpSpPr>
          <p:nvPr/>
        </p:nvGrpSpPr>
        <p:grpSpPr bwMode="auto">
          <a:xfrm>
            <a:off x="1793875" y="6029325"/>
            <a:ext cx="4703763" cy="431800"/>
            <a:chOff x="204" y="3793"/>
            <a:chExt cx="2495" cy="272"/>
          </a:xfrm>
        </p:grpSpPr>
        <p:sp>
          <p:nvSpPr>
            <p:cNvPr id="5142" name="AutoShape 12"/>
            <p:cNvSpPr>
              <a:spLocks noChangeArrowheads="1"/>
            </p:cNvSpPr>
            <p:nvPr/>
          </p:nvSpPr>
          <p:spPr bwMode="auto">
            <a:xfrm>
              <a:off x="204" y="3793"/>
              <a:ext cx="2495" cy="272"/>
            </a:xfrm>
            <a:prstGeom prst="roundRect">
              <a:avLst>
                <a:gd name="adj" fmla="val 16667"/>
              </a:avLst>
            </a:prstGeom>
            <a:solidFill>
              <a:schemeClr val="bg1"/>
            </a:solidFill>
            <a:ln w="28575" algn="ctr">
              <a:solidFill>
                <a:srgbClr val="CC99FF"/>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43" name="Text Box 20"/>
            <p:cNvSpPr txBox="1">
              <a:spLocks noChangeArrowheads="1"/>
            </p:cNvSpPr>
            <p:nvPr/>
          </p:nvSpPr>
          <p:spPr bwMode="auto">
            <a:xfrm>
              <a:off x="648" y="3811"/>
              <a:ext cx="152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50000"/>
                </a:spcBef>
                <a:buFontTx/>
                <a:buNone/>
              </a:pPr>
              <a:r>
                <a:rPr kumimoji="0" lang="ja-JP" altLang="en-US" sz="1800" b="1" dirty="0">
                  <a:solidFill>
                    <a:schemeClr val="tx2"/>
                  </a:solidFill>
                  <a:latin typeface="Tahoma" pitchFamily="34" charset="0"/>
                </a:rPr>
                <a:t>プログラムの学習目標</a:t>
              </a:r>
            </a:p>
          </p:txBody>
        </p:sp>
      </p:grpSp>
      <p:sp>
        <p:nvSpPr>
          <p:cNvPr id="5128" name="AutoShape 8"/>
          <p:cNvSpPr>
            <a:spLocks noChangeArrowheads="1"/>
          </p:cNvSpPr>
          <p:nvPr/>
        </p:nvSpPr>
        <p:spPr bwMode="auto">
          <a:xfrm>
            <a:off x="395288" y="908050"/>
            <a:ext cx="8401050"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29" name="Rectangle 25"/>
          <p:cNvSpPr>
            <a:spLocks noGrp="1" noChangeArrowheads="1"/>
          </p:cNvSpPr>
          <p:nvPr>
            <p:ph type="title" idx="4294967295"/>
          </p:nvPr>
        </p:nvSpPr>
        <p:spPr>
          <a:xfrm>
            <a:off x="566738" y="0"/>
            <a:ext cx="8229600" cy="1143000"/>
          </a:xfrm>
          <a:noFill/>
        </p:spPr>
        <p:txBody>
          <a:bodyPr/>
          <a:lstStyle/>
          <a:p>
            <a:pPr algn="l" eaLnBrk="1" hangingPunct="1"/>
            <a:r>
              <a:rPr lang="ja-JP" altLang="en-US" sz="3200" dirty="0" smtClean="0">
                <a:solidFill>
                  <a:srgbClr val="0000FF"/>
                </a:solidFill>
              </a:rPr>
              <a:t>　　学習プログラム開発の進め方（</a:t>
            </a:r>
            <a:r>
              <a:rPr lang="ja-JP" altLang="en-US" sz="3200" b="1" dirty="0" smtClean="0">
                <a:solidFill>
                  <a:srgbClr val="0000FF"/>
                </a:solidFill>
              </a:rPr>
              <a:t>ＰＬＡＮ</a:t>
            </a:r>
            <a:r>
              <a:rPr lang="ja-JP" altLang="en-US" sz="3200" dirty="0" smtClean="0">
                <a:solidFill>
                  <a:srgbClr val="0000FF"/>
                </a:solidFill>
              </a:rPr>
              <a:t>）</a:t>
            </a:r>
          </a:p>
        </p:txBody>
      </p:sp>
      <p:sp>
        <p:nvSpPr>
          <p:cNvPr id="5130" name="AutoShape 28"/>
          <p:cNvSpPr>
            <a:spLocks noChangeArrowheads="1"/>
          </p:cNvSpPr>
          <p:nvPr/>
        </p:nvSpPr>
        <p:spPr bwMode="auto">
          <a:xfrm>
            <a:off x="687388" y="1196975"/>
            <a:ext cx="7272337" cy="5400675"/>
          </a:xfrm>
          <a:prstGeom prst="roundRect">
            <a:avLst>
              <a:gd name="adj" fmla="val 2204"/>
            </a:avLst>
          </a:prstGeom>
          <a:noFill/>
          <a:ln w="38100" cap="rnd" algn="ctr">
            <a:solidFill>
              <a:schemeClr val="accent2"/>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4400" dirty="0">
              <a:latin typeface="Tahoma" pitchFamily="34" charset="0"/>
            </a:endParaRPr>
          </a:p>
        </p:txBody>
      </p:sp>
      <p:sp>
        <p:nvSpPr>
          <p:cNvPr id="5131" name="Oval 40"/>
          <p:cNvSpPr>
            <a:spLocks noChangeArrowheads="1"/>
          </p:cNvSpPr>
          <p:nvPr/>
        </p:nvSpPr>
        <p:spPr bwMode="auto">
          <a:xfrm>
            <a:off x="920750" y="1412875"/>
            <a:ext cx="1008063" cy="431800"/>
          </a:xfrm>
          <a:prstGeom prst="ellipse">
            <a:avLst/>
          </a:prstGeom>
          <a:solidFill>
            <a:srgbClr val="A3F9FB"/>
          </a:solidFill>
          <a:ln w="9525" algn="ctr">
            <a:solidFill>
              <a:schemeClr val="accent2"/>
            </a:solidFill>
            <a:round/>
            <a:headEnd/>
            <a:tailEnd/>
          </a:ln>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kumimoji="0" lang="ja-JP" altLang="en-US" sz="1800" dirty="0">
                <a:solidFill>
                  <a:srgbClr val="0000FF"/>
                </a:solidFill>
              </a:rPr>
              <a:t>シートＡ</a:t>
            </a:r>
          </a:p>
        </p:txBody>
      </p:sp>
      <p:grpSp>
        <p:nvGrpSpPr>
          <p:cNvPr id="5132" name="Group 69"/>
          <p:cNvGrpSpPr>
            <a:grpSpLocks/>
          </p:cNvGrpSpPr>
          <p:nvPr/>
        </p:nvGrpSpPr>
        <p:grpSpPr bwMode="auto">
          <a:xfrm>
            <a:off x="2257425" y="1320800"/>
            <a:ext cx="4111625" cy="503238"/>
            <a:chOff x="866" y="780"/>
            <a:chExt cx="1133" cy="317"/>
          </a:xfrm>
        </p:grpSpPr>
        <p:sp>
          <p:nvSpPr>
            <p:cNvPr id="5140" name="Text Box 23"/>
            <p:cNvSpPr txBox="1">
              <a:spLocks noChangeArrowheads="1"/>
            </p:cNvSpPr>
            <p:nvPr/>
          </p:nvSpPr>
          <p:spPr bwMode="auto">
            <a:xfrm>
              <a:off x="1149" y="844"/>
              <a:ext cx="63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50000"/>
                </a:spcBef>
                <a:buFontTx/>
                <a:buNone/>
              </a:pPr>
              <a:r>
                <a:rPr kumimoji="0" lang="ja-JP" altLang="en-US" sz="1800" b="1" dirty="0">
                  <a:solidFill>
                    <a:schemeClr val="tx2"/>
                  </a:solidFill>
                  <a:latin typeface="Tahoma" pitchFamily="34" charset="0"/>
                </a:rPr>
                <a:t>　　テーマ</a:t>
              </a:r>
            </a:p>
          </p:txBody>
        </p:sp>
        <p:sp>
          <p:nvSpPr>
            <p:cNvPr id="5141" name="AutoShape 14"/>
            <p:cNvSpPr>
              <a:spLocks noChangeArrowheads="1"/>
            </p:cNvSpPr>
            <p:nvPr/>
          </p:nvSpPr>
          <p:spPr bwMode="auto">
            <a:xfrm>
              <a:off x="866" y="780"/>
              <a:ext cx="1133" cy="317"/>
            </a:xfrm>
            <a:prstGeom prst="roundRect">
              <a:avLst>
                <a:gd name="adj" fmla="val 16667"/>
              </a:avLst>
            </a:prstGeom>
            <a:noFill/>
            <a:ln w="28575" algn="ctr">
              <a:solidFill>
                <a:srgbClr val="00FFFF"/>
              </a:solidFill>
              <a:round/>
              <a:headEnd/>
              <a:tailEnd/>
            </a:ln>
            <a:extLst>
              <a:ext uri="{909E8E84-426E-40DD-AFC4-6F175D3DCCD1}">
                <a14:hiddenFill xmlns:a14="http://schemas.microsoft.com/office/drawing/2010/main">
                  <a:solidFill>
                    <a:schemeClr val="bg1"/>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grpSp>
      <p:sp>
        <p:nvSpPr>
          <p:cNvPr id="5133" name="AutoShape 4"/>
          <p:cNvSpPr>
            <a:spLocks noChangeArrowheads="1"/>
          </p:cNvSpPr>
          <p:nvPr/>
        </p:nvSpPr>
        <p:spPr bwMode="auto">
          <a:xfrm>
            <a:off x="5505450" y="1879600"/>
            <a:ext cx="431800" cy="287338"/>
          </a:xfrm>
          <a:prstGeom prst="downArrow">
            <a:avLst>
              <a:gd name="adj1" fmla="val 36769"/>
              <a:gd name="adj2" fmla="val 24861"/>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34" name="AutoShape 4"/>
          <p:cNvSpPr>
            <a:spLocks noChangeArrowheads="1"/>
          </p:cNvSpPr>
          <p:nvPr/>
        </p:nvSpPr>
        <p:spPr bwMode="auto">
          <a:xfrm>
            <a:off x="2546350" y="2895600"/>
            <a:ext cx="431800" cy="287338"/>
          </a:xfrm>
          <a:prstGeom prst="downArrow">
            <a:avLst>
              <a:gd name="adj1" fmla="val 36769"/>
              <a:gd name="adj2" fmla="val 24861"/>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35" name="AutoShape 4"/>
          <p:cNvSpPr>
            <a:spLocks noChangeArrowheads="1"/>
          </p:cNvSpPr>
          <p:nvPr/>
        </p:nvSpPr>
        <p:spPr bwMode="auto">
          <a:xfrm>
            <a:off x="5514975" y="2878138"/>
            <a:ext cx="431800" cy="287337"/>
          </a:xfrm>
          <a:prstGeom prst="downArrow">
            <a:avLst>
              <a:gd name="adj1" fmla="val 36769"/>
              <a:gd name="adj2" fmla="val 24861"/>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36" name="AutoShape 4"/>
          <p:cNvSpPr>
            <a:spLocks noChangeArrowheads="1"/>
          </p:cNvSpPr>
          <p:nvPr/>
        </p:nvSpPr>
        <p:spPr bwMode="auto">
          <a:xfrm>
            <a:off x="3929063" y="3998913"/>
            <a:ext cx="431800" cy="287337"/>
          </a:xfrm>
          <a:prstGeom prst="downArrow">
            <a:avLst>
              <a:gd name="adj1" fmla="val 36769"/>
              <a:gd name="adj2" fmla="val 24861"/>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sp>
        <p:nvSpPr>
          <p:cNvPr id="5137" name="AutoShape 4"/>
          <p:cNvSpPr>
            <a:spLocks noChangeArrowheads="1"/>
          </p:cNvSpPr>
          <p:nvPr/>
        </p:nvSpPr>
        <p:spPr bwMode="auto">
          <a:xfrm>
            <a:off x="4000500" y="5532438"/>
            <a:ext cx="431800" cy="285750"/>
          </a:xfrm>
          <a:prstGeom prst="downArrow">
            <a:avLst>
              <a:gd name="adj1" fmla="val 36769"/>
              <a:gd name="adj2" fmla="val 24861"/>
            </a:avLst>
          </a:prstGeom>
          <a:noFill/>
          <a:ln w="9525" algn="ctr">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kumimoji="0" lang="ja-JP" altLang="ja-JP" sz="1800" dirty="0"/>
          </a:p>
        </p:txBody>
      </p:sp>
      <p:pic>
        <p:nvPicPr>
          <p:cNvPr id="5139"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837" y="5654675"/>
            <a:ext cx="12239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014C_160520_0032.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95117" y="5851525"/>
            <a:ext cx="609600" cy="609600"/>
          </a:xfrm>
          <a:prstGeom prst="rect">
            <a:avLst/>
          </a:prstGeom>
        </p:spPr>
      </p:pic>
      <p:sp>
        <p:nvSpPr>
          <p:cNvPr id="5" name="雲形吹き出し 4"/>
          <p:cNvSpPr/>
          <p:nvPr/>
        </p:nvSpPr>
        <p:spPr bwMode="auto">
          <a:xfrm>
            <a:off x="76787" y="3537404"/>
            <a:ext cx="2257425" cy="799307"/>
          </a:xfrm>
          <a:prstGeom prst="cloudCallout">
            <a:avLst>
              <a:gd name="adj1" fmla="val 10672"/>
              <a:gd name="adj2" fmla="val 73395"/>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知りたいな</a:t>
            </a:r>
          </a:p>
        </p:txBody>
      </p:sp>
      <p:sp>
        <p:nvSpPr>
          <p:cNvPr id="35" name="雲形吹き出し 34"/>
          <p:cNvSpPr/>
          <p:nvPr/>
        </p:nvSpPr>
        <p:spPr bwMode="auto">
          <a:xfrm>
            <a:off x="6075591" y="2979737"/>
            <a:ext cx="2774950" cy="917575"/>
          </a:xfrm>
          <a:prstGeom prst="cloudCallout">
            <a:avLst>
              <a:gd name="adj1" fmla="val -13117"/>
              <a:gd name="adj2" fmla="val 107896"/>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やってみたいな</a:t>
            </a:r>
          </a:p>
        </p:txBody>
      </p:sp>
      <p:sp>
        <p:nvSpPr>
          <p:cNvPr id="36" name="雲形吹き出し 35"/>
          <p:cNvSpPr/>
          <p:nvPr/>
        </p:nvSpPr>
        <p:spPr bwMode="auto">
          <a:xfrm>
            <a:off x="4818062" y="4941168"/>
            <a:ext cx="2645004" cy="664978"/>
          </a:xfrm>
          <a:prstGeom prst="cloudCallout">
            <a:avLst>
              <a:gd name="adj1" fmla="val 10672"/>
              <a:gd name="adj2" fmla="val 73395"/>
            </a:avLst>
          </a:prstGeom>
          <a:ln>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b"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en-US" altLang="ja-JP" sz="1800" b="0" i="0" u="none" strike="noStrike" cap="none" normalizeH="0" baseline="0" dirty="0" smtClean="0">
              <a:ln>
                <a:noFill/>
              </a:ln>
              <a:solidFill>
                <a:schemeClr val="tx1"/>
              </a:solidFill>
              <a:effectLst/>
              <a:latin typeface="Arial" charset="0"/>
              <a:ea typeface="ＭＳ Ｐゴシック" pitchFamily="50" charset="-128"/>
            </a:endParaRPr>
          </a:p>
          <a:p>
            <a:pPr marL="0" marR="0" indent="0" algn="l"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Arial" charset="0"/>
                <a:ea typeface="ＭＳ Ｐゴシック" pitchFamily="50" charset="-128"/>
              </a:rPr>
              <a:t>大切にしたいな</a:t>
            </a:r>
          </a:p>
        </p:txBody>
      </p:sp>
    </p:spTree>
    <p:extLst>
      <p:ext uri="{BB962C8B-B14F-4D97-AF65-F5344CB8AC3E}">
        <p14:creationId xmlns:p14="http://schemas.microsoft.com/office/powerpoint/2010/main" val="2532941955"/>
      </p:ext>
    </p:extLst>
  </p:cSld>
  <p:clrMapOvr>
    <a:masterClrMapping/>
  </p:clrMapOvr>
  <mc:AlternateContent xmlns:mc="http://schemas.openxmlformats.org/markup-compatibility/2006" xmlns:p14="http://schemas.microsoft.com/office/powerpoint/2010/main">
    <mc:Choice Requires="p14">
      <p:transition p14:dur="10" advClick="0" advTm="0"/>
    </mc:Choice>
    <mc:Fallback xmlns="">
      <p:transition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2000"/>
                                  </p:stCondLst>
                                  <p:childTnLst>
                                    <p:set>
                                      <p:cBhvr>
                                        <p:cTn id="6" dur="1" fill="hold">
                                          <p:stCondLst>
                                            <p:cond delay="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125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2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par>
                          <p:cTn id="17" fill="hold">
                            <p:stCondLst>
                              <p:cond delay="500"/>
                            </p:stCondLst>
                            <p:childTnLst>
                              <p:par>
                                <p:cTn id="18" presetID="1" presetClass="mediacall" presetSubtype="0" fill="hold" nodeType="afterEffect">
                                  <p:stCondLst>
                                    <p:cond delay="0"/>
                                  </p:stCondLst>
                                  <p:childTnLst>
                                    <p:cmd type="call" cmd="playFrom(0.0)">
                                      <p:cBhvr>
                                        <p:cTn id="19" dur="1223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5"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ja-JP" altLang="en-US" sz="2800" smtClean="0"/>
              <a:t>参考資料</a:t>
            </a:r>
          </a:p>
        </p:txBody>
      </p:sp>
      <p:sp>
        <p:nvSpPr>
          <p:cNvPr id="8195" name="Rectangle 3"/>
          <p:cNvSpPr>
            <a:spLocks noGrp="1" noChangeArrowheads="1"/>
          </p:cNvSpPr>
          <p:nvPr>
            <p:ph type="body" idx="1"/>
          </p:nvPr>
        </p:nvSpPr>
        <p:spPr>
          <a:xfrm>
            <a:off x="611188" y="1412875"/>
            <a:ext cx="8064500" cy="4692650"/>
          </a:xfrm>
        </p:spPr>
        <p:txBody>
          <a:bodyPr/>
          <a:lstStyle/>
          <a:p>
            <a:pPr eaLnBrk="1" hangingPunct="1">
              <a:lnSpc>
                <a:spcPct val="90000"/>
              </a:lnSpc>
              <a:buFontTx/>
              <a:buNone/>
            </a:pPr>
            <a:r>
              <a:rPr lang="ja-JP" altLang="en-US" sz="2000" smtClean="0"/>
              <a:t>平成</a:t>
            </a:r>
            <a:r>
              <a:rPr lang="en-US" altLang="ja-JP" sz="2000" smtClean="0"/>
              <a:t>22</a:t>
            </a:r>
            <a:r>
              <a:rPr lang="ja-JP" altLang="en-US" sz="2000" smtClean="0"/>
              <a:t>・</a:t>
            </a:r>
            <a:r>
              <a:rPr lang="en-US" altLang="ja-JP" sz="2000" smtClean="0"/>
              <a:t>23</a:t>
            </a:r>
            <a:r>
              <a:rPr lang="ja-JP" altLang="en-US" sz="2000" smtClean="0"/>
              <a:t>年度生涯学習振興・社会教育関係職員等研修初級研修資料</a:t>
            </a:r>
          </a:p>
          <a:p>
            <a:pPr eaLnBrk="1" hangingPunct="1">
              <a:lnSpc>
                <a:spcPct val="90000"/>
              </a:lnSpc>
              <a:buFontTx/>
              <a:buNone/>
            </a:pPr>
            <a:r>
              <a:rPr lang="ja-JP" altLang="en-US" sz="2000" smtClean="0"/>
              <a:t>（広島修道大学教授　山川肖美，広島経済大学准教授　志々田まなみ）</a:t>
            </a:r>
          </a:p>
          <a:p>
            <a:pPr eaLnBrk="1" hangingPunct="1">
              <a:lnSpc>
                <a:spcPct val="90000"/>
              </a:lnSpc>
              <a:buFontTx/>
              <a:buNone/>
            </a:pPr>
            <a:endParaRPr lang="ja-JP" altLang="en-US" sz="2000" smtClean="0"/>
          </a:p>
          <a:p>
            <a:pPr eaLnBrk="1" hangingPunct="1">
              <a:lnSpc>
                <a:spcPct val="90000"/>
              </a:lnSpc>
              <a:buFontTx/>
              <a:buNone/>
            </a:pPr>
            <a:endParaRPr lang="ja-JP" altLang="en-US" sz="2000" smtClean="0"/>
          </a:p>
          <a:p>
            <a:pPr eaLnBrk="1" hangingPunct="1">
              <a:lnSpc>
                <a:spcPct val="90000"/>
              </a:lnSpc>
              <a:buFontTx/>
              <a:buNone/>
            </a:pPr>
            <a:r>
              <a:rPr lang="ja-JP" altLang="en-US" sz="2000" smtClean="0"/>
              <a:t>「生涯学習支援のための参加型学習のすすめ方」</a:t>
            </a:r>
          </a:p>
          <a:p>
            <a:pPr eaLnBrk="1" hangingPunct="1">
              <a:lnSpc>
                <a:spcPct val="90000"/>
              </a:lnSpc>
              <a:buFontTx/>
              <a:buNone/>
            </a:pPr>
            <a:r>
              <a:rPr lang="ja-JP" altLang="en-US" sz="2000" smtClean="0"/>
              <a:t>廣瀬隆人・澤田実・林義樹・小野美津子著</a:t>
            </a:r>
          </a:p>
          <a:p>
            <a:pPr eaLnBrk="1" hangingPunct="1">
              <a:lnSpc>
                <a:spcPct val="90000"/>
              </a:lnSpc>
              <a:buFontTx/>
              <a:buNone/>
            </a:pPr>
            <a:endParaRPr lang="ja-JP" altLang="en-US" sz="2000" smtClean="0"/>
          </a:p>
          <a:p>
            <a:pPr eaLnBrk="1" hangingPunct="1">
              <a:lnSpc>
                <a:spcPct val="90000"/>
              </a:lnSpc>
              <a:buFontTx/>
              <a:buNone/>
            </a:pPr>
            <a:endParaRPr lang="ja-JP" altLang="en-US" sz="2000" smtClean="0"/>
          </a:p>
          <a:p>
            <a:pPr eaLnBrk="1" hangingPunct="1">
              <a:lnSpc>
                <a:spcPct val="90000"/>
              </a:lnSpc>
              <a:buFontTx/>
              <a:buNone/>
            </a:pPr>
            <a:r>
              <a:rPr lang="ja-JP" altLang="en-US" sz="2000" smtClean="0"/>
              <a:t>広島県立生涯学習センターホームページ「研修情報事業・学習プログラム</a:t>
            </a:r>
          </a:p>
          <a:p>
            <a:pPr eaLnBrk="1" hangingPunct="1">
              <a:lnSpc>
                <a:spcPct val="90000"/>
              </a:lnSpc>
              <a:buFontTx/>
              <a:buNone/>
            </a:pPr>
            <a:r>
              <a:rPr lang="ja-JP" altLang="en-US" sz="2000" smtClean="0"/>
              <a:t>の作り方」</a:t>
            </a:r>
          </a:p>
          <a:p>
            <a:pPr eaLnBrk="1" hangingPunct="1">
              <a:lnSpc>
                <a:spcPct val="90000"/>
              </a:lnSpc>
              <a:buFontTx/>
              <a:buNone/>
            </a:pPr>
            <a:endParaRPr lang="ja-JP" altLang="en-US" sz="2000" smtClean="0"/>
          </a:p>
          <a:p>
            <a:pPr eaLnBrk="1" hangingPunct="1">
              <a:lnSpc>
                <a:spcPct val="90000"/>
              </a:lnSpc>
              <a:buFontTx/>
              <a:buNone/>
            </a:pPr>
            <a:endParaRPr lang="en-US" altLang="ja-JP" sz="2400" smtClean="0"/>
          </a:p>
        </p:txBody>
      </p:sp>
    </p:spTree>
    <p:extLst>
      <p:ext uri="{BB962C8B-B14F-4D97-AF65-F5344CB8AC3E}">
        <p14:creationId xmlns:p14="http://schemas.microsoft.com/office/powerpoint/2010/main" val="416265913"/>
      </p:ext>
    </p:extLst>
  </p:cSld>
  <p:clrMapOvr>
    <a:masterClrMapping/>
  </p:clrMapOvr>
  <mc:AlternateContent xmlns:mc="http://schemas.openxmlformats.org/markup-compatibility/2006" xmlns:p14="http://schemas.microsoft.com/office/powerpoint/2010/main">
    <mc:Choice Requires="p14">
      <p:transition spd="slow" p14:dur="2500" advClick="0" advTm="0"/>
    </mc:Choice>
    <mc:Fallback xmlns="">
      <p:transition spd="slow" advClick="0" advTm="0"/>
    </mc:Fallback>
  </mc:AlternateContent>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10048</TotalTime>
  <Words>1194</Words>
  <Application>Microsoft Office PowerPoint</Application>
  <PresentationFormat>画面に合わせる (4:3)</PresentationFormat>
  <Paragraphs>137</Paragraphs>
  <Slides>5</Slides>
  <Notes>5</Notes>
  <HiddenSlides>0</HiddenSlides>
  <MMClips>4</MMClips>
  <ScaleCrop>false</ScaleCrop>
  <HeadingPairs>
    <vt:vector size="4" baseType="variant">
      <vt:variant>
        <vt:lpstr>テーマ</vt:lpstr>
      </vt:variant>
      <vt:variant>
        <vt:i4>1</vt:i4>
      </vt:variant>
      <vt:variant>
        <vt:lpstr>スライド タイトル</vt:lpstr>
      </vt:variant>
      <vt:variant>
        <vt:i4>5</vt:i4>
      </vt:variant>
    </vt:vector>
  </HeadingPairs>
  <TitlesOfParts>
    <vt:vector size="6" baseType="lpstr">
      <vt:lpstr>標準デザイン</vt:lpstr>
      <vt:lpstr>PowerPoint プレゼンテーション</vt:lpstr>
      <vt:lpstr>学級・講座，行事，集会等の集合学習の機会において，住民の学習を支援するための計画</vt:lpstr>
      <vt:lpstr>目的と目標の関係</vt:lpstr>
      <vt:lpstr>　　学習プログラム開発の進め方（ＰＬＡＮ）</vt:lpstr>
      <vt:lpstr>参考資料</vt:lpstr>
    </vt:vector>
  </TitlesOfParts>
  <Company>広島県</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学習プログラム開発の実際</dc:title>
  <dc:creator>広島県</dc:creator>
  <cp:lastModifiedBy>広島県</cp:lastModifiedBy>
  <cp:revision>316</cp:revision>
  <cp:lastPrinted>2016-05-25T04:05:00Z</cp:lastPrinted>
  <dcterms:created xsi:type="dcterms:W3CDTF">2009-10-19T02:11:22Z</dcterms:created>
  <dcterms:modified xsi:type="dcterms:W3CDTF">2016-05-26T08:48:26Z</dcterms:modified>
</cp:coreProperties>
</file>