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2" r:id="rId2"/>
    <p:sldMasterId id="2147483690" r:id="rId3"/>
    <p:sldMasterId id="2147483704" r:id="rId4"/>
  </p:sldMasterIdLst>
  <p:notesMasterIdLst>
    <p:notesMasterId r:id="rId34"/>
  </p:notesMasterIdLst>
  <p:sldIdLst>
    <p:sldId id="315" r:id="rId5"/>
    <p:sldId id="309" r:id="rId6"/>
    <p:sldId id="318" r:id="rId7"/>
    <p:sldId id="319" r:id="rId8"/>
    <p:sldId id="320" r:id="rId9"/>
    <p:sldId id="321" r:id="rId10"/>
    <p:sldId id="322" r:id="rId11"/>
    <p:sldId id="325" r:id="rId12"/>
    <p:sldId id="324" r:id="rId13"/>
    <p:sldId id="323" r:id="rId14"/>
    <p:sldId id="326" r:id="rId15"/>
    <p:sldId id="328" r:id="rId16"/>
    <p:sldId id="338" r:id="rId17"/>
    <p:sldId id="330" r:id="rId18"/>
    <p:sldId id="331" r:id="rId19"/>
    <p:sldId id="336" r:id="rId20"/>
    <p:sldId id="337" r:id="rId21"/>
    <p:sldId id="341" r:id="rId22"/>
    <p:sldId id="339" r:id="rId23"/>
    <p:sldId id="340" r:id="rId24"/>
    <p:sldId id="342" r:id="rId25"/>
    <p:sldId id="343" r:id="rId26"/>
    <p:sldId id="346" r:id="rId27"/>
    <p:sldId id="344" r:id="rId28"/>
    <p:sldId id="351" r:id="rId29"/>
    <p:sldId id="352" r:id="rId30"/>
    <p:sldId id="348" r:id="rId31"/>
    <p:sldId id="350" r:id="rId32"/>
    <p:sldId id="313" r:id="rId33"/>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pitchFamily="34" charset="0"/>
        <a:ea typeface="HGPｺﾞｼｯｸE"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HGPｺﾞｼｯｸE"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HGPｺﾞｼｯｸE"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HGPｺﾞｼｯｸE"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HGPｺﾞｼｯｸE" pitchFamily="50" charset="-128"/>
        <a:cs typeface="+mn-cs"/>
      </a:defRPr>
    </a:lvl5pPr>
    <a:lvl6pPr marL="2286000" algn="l" defTabSz="914400" rtl="0" eaLnBrk="1" latinLnBrk="0" hangingPunct="1">
      <a:defRPr kumimoji="1" kern="1200">
        <a:solidFill>
          <a:schemeClr val="tx1"/>
        </a:solidFill>
        <a:latin typeface="Arial" pitchFamily="34" charset="0"/>
        <a:ea typeface="HGPｺﾞｼｯｸE" pitchFamily="50" charset="-128"/>
        <a:cs typeface="+mn-cs"/>
      </a:defRPr>
    </a:lvl6pPr>
    <a:lvl7pPr marL="2743200" algn="l" defTabSz="914400" rtl="0" eaLnBrk="1" latinLnBrk="0" hangingPunct="1">
      <a:defRPr kumimoji="1" kern="1200">
        <a:solidFill>
          <a:schemeClr val="tx1"/>
        </a:solidFill>
        <a:latin typeface="Arial" pitchFamily="34" charset="0"/>
        <a:ea typeface="HGPｺﾞｼｯｸE" pitchFamily="50" charset="-128"/>
        <a:cs typeface="+mn-cs"/>
      </a:defRPr>
    </a:lvl7pPr>
    <a:lvl8pPr marL="3200400" algn="l" defTabSz="914400" rtl="0" eaLnBrk="1" latinLnBrk="0" hangingPunct="1">
      <a:defRPr kumimoji="1" kern="1200">
        <a:solidFill>
          <a:schemeClr val="tx1"/>
        </a:solidFill>
        <a:latin typeface="Arial" pitchFamily="34" charset="0"/>
        <a:ea typeface="HGPｺﾞｼｯｸE" pitchFamily="50" charset="-128"/>
        <a:cs typeface="+mn-cs"/>
      </a:defRPr>
    </a:lvl8pPr>
    <a:lvl9pPr marL="3657600" algn="l" defTabSz="914400" rtl="0" eaLnBrk="1" latinLnBrk="0" hangingPunct="1">
      <a:defRPr kumimoji="1" kern="1200">
        <a:solidFill>
          <a:schemeClr val="tx1"/>
        </a:solidFill>
        <a:latin typeface="Arial" pitchFamily="34" charset="0"/>
        <a:ea typeface="HGPｺﾞｼｯｸE" pitchFamily="50"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FFCC"/>
    <a:srgbClr val="FF00FF"/>
    <a:srgbClr val="00FF00"/>
    <a:srgbClr val="FFFFD5"/>
    <a:srgbClr val="CC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8" autoAdjust="0"/>
    <p:restoredTop sz="87410" autoAdjust="0"/>
  </p:normalViewPr>
  <p:slideViewPr>
    <p:cSldViewPr>
      <p:cViewPr>
        <p:scale>
          <a:sx n="85" d="100"/>
          <a:sy n="85" d="100"/>
        </p:scale>
        <p:origin x="-1386" y="-48"/>
      </p:cViewPr>
      <p:guideLst>
        <p:guide orient="horz" pos="2160"/>
        <p:guide pos="2880"/>
      </p:guideLst>
    </p:cSldViewPr>
  </p:slideViewPr>
  <p:outlineViewPr>
    <p:cViewPr>
      <p:scale>
        <a:sx n="33" d="100"/>
        <a:sy n="33" d="100"/>
      </p:scale>
      <p:origin x="0" y="4349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defRPr>
            </a:lvl1pPr>
          </a:lstStyle>
          <a:p>
            <a:pPr>
              <a:defRPr/>
            </a:pPr>
            <a:endParaRPr lang="en-US" altLang="ja-JP"/>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defRPr>
            </a:lvl1pPr>
          </a:lstStyle>
          <a:p>
            <a:pPr>
              <a:defRPr/>
            </a:pPr>
            <a:endParaRPr lang="en-US" altLang="ja-JP"/>
          </a:p>
        </p:txBody>
      </p:sp>
      <p:sp>
        <p:nvSpPr>
          <p:cNvPr id="2437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defRPr>
            </a:lvl1pPr>
          </a:lstStyle>
          <a:p>
            <a:pPr>
              <a:defRPr/>
            </a:pPr>
            <a:endParaRPr lang="en-US" altLang="ja-JP"/>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defRPr>
            </a:lvl1pPr>
          </a:lstStyle>
          <a:p>
            <a:pPr>
              <a:defRPr/>
            </a:pPr>
            <a:fld id="{38BAA07C-0273-4A45-A777-6EB42C58AA6D}" type="slidenum">
              <a:rPr lang="en-US" altLang="ja-JP"/>
              <a:pPr>
                <a:defRPr/>
              </a:pPr>
              <a:t>‹#›</a:t>
            </a:fld>
            <a:endParaRPr lang="en-US" altLang="ja-JP"/>
          </a:p>
        </p:txBody>
      </p:sp>
    </p:spTree>
    <p:extLst>
      <p:ext uri="{BB962C8B-B14F-4D97-AF65-F5344CB8AC3E}">
        <p14:creationId xmlns:p14="http://schemas.microsoft.com/office/powerpoint/2010/main" val="22887798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52" tIns="46276" rIns="92552" bIns="46276" anchor="b"/>
          <a:lstStyle>
            <a:lvl1pPr defTabSz="925513" eaLnBrk="0" hangingPunct="0">
              <a:spcBef>
                <a:spcPct val="30000"/>
              </a:spcBef>
              <a:defRPr kumimoji="1" sz="1200">
                <a:solidFill>
                  <a:schemeClr val="tx1"/>
                </a:solidFill>
                <a:latin typeface="Arial" pitchFamily="34" charset="0"/>
                <a:ea typeface="ＭＳ Ｐ明朝" pitchFamily="18" charset="-128"/>
              </a:defRPr>
            </a:lvl1pPr>
            <a:lvl2pPr marL="742950" indent="-285750" defTabSz="925513" eaLnBrk="0" hangingPunct="0">
              <a:spcBef>
                <a:spcPct val="30000"/>
              </a:spcBef>
              <a:defRPr kumimoji="1" sz="1200">
                <a:solidFill>
                  <a:schemeClr val="tx1"/>
                </a:solidFill>
                <a:latin typeface="Arial" pitchFamily="34" charset="0"/>
                <a:ea typeface="ＭＳ Ｐ明朝" pitchFamily="18" charset="-128"/>
              </a:defRPr>
            </a:lvl2pPr>
            <a:lvl3pPr marL="1143000" indent="-228600" defTabSz="925513" eaLnBrk="0" hangingPunct="0">
              <a:spcBef>
                <a:spcPct val="30000"/>
              </a:spcBef>
              <a:defRPr kumimoji="1" sz="1200">
                <a:solidFill>
                  <a:schemeClr val="tx1"/>
                </a:solidFill>
                <a:latin typeface="Arial" pitchFamily="34" charset="0"/>
                <a:ea typeface="ＭＳ Ｐ明朝" pitchFamily="18" charset="-128"/>
              </a:defRPr>
            </a:lvl3pPr>
            <a:lvl4pPr marL="1600200" indent="-228600" defTabSz="925513" eaLnBrk="0" hangingPunct="0">
              <a:spcBef>
                <a:spcPct val="30000"/>
              </a:spcBef>
              <a:defRPr kumimoji="1" sz="1200">
                <a:solidFill>
                  <a:schemeClr val="tx1"/>
                </a:solidFill>
                <a:latin typeface="Arial" pitchFamily="34" charset="0"/>
                <a:ea typeface="ＭＳ Ｐ明朝" pitchFamily="18" charset="-128"/>
              </a:defRPr>
            </a:lvl4pPr>
            <a:lvl5pPr marL="2057400" indent="-228600" defTabSz="925513" eaLnBrk="0" hangingPunct="0">
              <a:spcBef>
                <a:spcPct val="30000"/>
              </a:spcBef>
              <a:defRPr kumimoji="1" sz="1200">
                <a:solidFill>
                  <a:schemeClr val="tx1"/>
                </a:solidFill>
                <a:latin typeface="Arial" pitchFamily="34" charset="0"/>
                <a:ea typeface="ＭＳ Ｐ明朝" pitchFamily="18" charset="-128"/>
              </a:defRPr>
            </a:lvl5pPr>
            <a:lvl6pPr marL="2514600" indent="-228600" defTabSz="925513"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defTabSz="925513"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defTabSz="925513"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defTabSz="925513"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eaLnBrk="1" hangingPunct="1">
              <a:spcBef>
                <a:spcPct val="0"/>
              </a:spcBef>
            </a:pPr>
            <a:fld id="{3B6F89DA-BDC4-4A64-A626-F2BBC03E03F7}" type="slidenum">
              <a:rPr lang="en-US" altLang="ja-JP">
                <a:solidFill>
                  <a:srgbClr val="000000"/>
                </a:solidFill>
                <a:ea typeface="ＭＳ Ｐゴシック" pitchFamily="50" charset="-128"/>
              </a:rPr>
              <a:pPr algn="r" eaLnBrk="1" hangingPunct="1">
                <a:spcBef>
                  <a:spcPct val="0"/>
                </a:spcBef>
              </a:pPr>
              <a:t>1</a:t>
            </a:fld>
            <a:endParaRPr lang="en-US" altLang="ja-JP">
              <a:solidFill>
                <a:srgbClr val="000000"/>
              </a:solidFill>
              <a:ea typeface="ＭＳ Ｐゴシック" pitchFamily="50" charset="-128"/>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52" tIns="46276" rIns="92552" bIns="46276"/>
          <a:lstStyle/>
          <a:p>
            <a:pPr eaLnBrk="1" hangingPunct="1"/>
            <a:endParaRPr lang="ja-JP" altLang="ja-JP" smtClean="0">
              <a:latin typeface="Arial" pitchFamily="34" charset="0"/>
            </a:endParaRPr>
          </a:p>
        </p:txBody>
      </p:sp>
    </p:spTree>
    <p:extLst>
      <p:ext uri="{BB962C8B-B14F-4D97-AF65-F5344CB8AC3E}">
        <p14:creationId xmlns:p14="http://schemas.microsoft.com/office/powerpoint/2010/main" val="1805971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8BAA07C-0273-4A45-A777-6EB42C58AA6D}" type="slidenum">
              <a:rPr lang="en-US" altLang="ja-JP" smtClean="0"/>
              <a:pPr>
                <a:defRPr/>
              </a:pPr>
              <a:t>2</a:t>
            </a:fld>
            <a:endParaRPr lang="en-US" altLang="ja-JP"/>
          </a:p>
        </p:txBody>
      </p:sp>
    </p:spTree>
    <p:extLst>
      <p:ext uri="{BB962C8B-B14F-4D97-AF65-F5344CB8AC3E}">
        <p14:creationId xmlns:p14="http://schemas.microsoft.com/office/powerpoint/2010/main" val="567217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8BAA07C-0273-4A45-A777-6EB42C58AA6D}" type="slidenum">
              <a:rPr lang="en-US" altLang="ja-JP" smtClean="0"/>
              <a:pPr>
                <a:defRPr/>
              </a:pPr>
              <a:t>7</a:t>
            </a:fld>
            <a:endParaRPr lang="en-US" altLang="ja-JP"/>
          </a:p>
        </p:txBody>
      </p:sp>
    </p:spTree>
    <p:extLst>
      <p:ext uri="{BB962C8B-B14F-4D97-AF65-F5344CB8AC3E}">
        <p14:creationId xmlns:p14="http://schemas.microsoft.com/office/powerpoint/2010/main" val="3559138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8BAA07C-0273-4A45-A777-6EB42C58AA6D}" type="slidenum">
              <a:rPr lang="en-US" altLang="ja-JP" smtClean="0"/>
              <a:pPr>
                <a:defRPr/>
              </a:pPr>
              <a:t>12</a:t>
            </a:fld>
            <a:endParaRPr lang="en-US" altLang="ja-JP"/>
          </a:p>
        </p:txBody>
      </p:sp>
    </p:spTree>
    <p:extLst>
      <p:ext uri="{BB962C8B-B14F-4D97-AF65-F5344CB8AC3E}">
        <p14:creationId xmlns:p14="http://schemas.microsoft.com/office/powerpoint/2010/main" val="607169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8BAA07C-0273-4A45-A777-6EB42C58AA6D}" type="slidenum">
              <a:rPr lang="en-US" altLang="ja-JP" smtClean="0"/>
              <a:pPr>
                <a:defRPr/>
              </a:pPr>
              <a:t>21</a:t>
            </a:fld>
            <a:endParaRPr lang="en-US" altLang="ja-JP"/>
          </a:p>
        </p:txBody>
      </p:sp>
    </p:spTree>
    <p:extLst>
      <p:ext uri="{BB962C8B-B14F-4D97-AF65-F5344CB8AC3E}">
        <p14:creationId xmlns:p14="http://schemas.microsoft.com/office/powerpoint/2010/main" val="41054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43"/>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7010400" y="6381750"/>
            <a:ext cx="2133600" cy="476250"/>
          </a:xfrm>
          <a:prstGeom prst="rect">
            <a:avLst/>
          </a:prstGeom>
        </p:spPr>
        <p:txBody>
          <a:bodyPr/>
          <a:lstStyle>
            <a:lvl1pPr>
              <a:defRPr/>
            </a:lvl1pPr>
          </a:lstStyle>
          <a:p>
            <a:pPr>
              <a:defRPr/>
            </a:pPr>
            <a:fld id="{6401EB21-A8D2-45CD-B04A-DDF85FBDD7FC}" type="slidenum">
              <a:rPr lang="en-US" altLang="ja-JP"/>
              <a:pPr>
                <a:defRPr/>
              </a:pPr>
              <a:t>‹#›</a:t>
            </a:fld>
            <a:endParaRPr lang="en-US" altLang="ja-JP"/>
          </a:p>
        </p:txBody>
      </p:sp>
    </p:spTree>
    <p:extLst>
      <p:ext uri="{BB962C8B-B14F-4D97-AF65-F5344CB8AC3E}">
        <p14:creationId xmlns:p14="http://schemas.microsoft.com/office/powerpoint/2010/main" val="225781123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7010400" y="6381750"/>
            <a:ext cx="2133600" cy="476250"/>
          </a:xfrm>
          <a:prstGeom prst="rect">
            <a:avLst/>
          </a:prstGeom>
        </p:spPr>
        <p:txBody>
          <a:bodyPr/>
          <a:lstStyle>
            <a:lvl1pPr>
              <a:defRPr/>
            </a:lvl1pPr>
          </a:lstStyle>
          <a:p>
            <a:pPr>
              <a:defRPr/>
            </a:pPr>
            <a:fld id="{C8C48C4E-98E2-45E4-9326-DD050677B394}" type="slidenum">
              <a:rPr lang="en-US" altLang="ja-JP"/>
              <a:pPr>
                <a:defRPr/>
              </a:pPr>
              <a:t>‹#›</a:t>
            </a:fld>
            <a:endParaRPr lang="en-US" altLang="ja-JP"/>
          </a:p>
        </p:txBody>
      </p:sp>
    </p:spTree>
    <p:extLst>
      <p:ext uri="{BB962C8B-B14F-4D97-AF65-F5344CB8AC3E}">
        <p14:creationId xmlns:p14="http://schemas.microsoft.com/office/powerpoint/2010/main" val="210900052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7010400" y="6381750"/>
            <a:ext cx="2133600" cy="476250"/>
          </a:xfrm>
          <a:prstGeom prst="rect">
            <a:avLst/>
          </a:prstGeom>
        </p:spPr>
        <p:txBody>
          <a:bodyPr/>
          <a:lstStyle>
            <a:lvl1pPr>
              <a:defRPr/>
            </a:lvl1pPr>
          </a:lstStyle>
          <a:p>
            <a:pPr>
              <a:defRPr/>
            </a:pPr>
            <a:fld id="{7822A681-2960-4DEE-9B11-23C7BCCFF533}" type="slidenum">
              <a:rPr lang="en-US" altLang="ja-JP"/>
              <a:pPr>
                <a:defRPr/>
              </a:pPr>
              <a:t>‹#›</a:t>
            </a:fld>
            <a:endParaRPr lang="en-US" altLang="ja-JP"/>
          </a:p>
        </p:txBody>
      </p:sp>
    </p:spTree>
    <p:extLst>
      <p:ext uri="{BB962C8B-B14F-4D97-AF65-F5344CB8AC3E}">
        <p14:creationId xmlns:p14="http://schemas.microsoft.com/office/powerpoint/2010/main" val="224490071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9"/>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xfrm>
            <a:off x="7010400" y="6381750"/>
            <a:ext cx="2133600" cy="476250"/>
          </a:xfrm>
          <a:prstGeom prst="rect">
            <a:avLst/>
          </a:prstGeom>
        </p:spPr>
        <p:txBody>
          <a:bodyPr/>
          <a:lstStyle>
            <a:lvl1pPr>
              <a:defRPr/>
            </a:lvl1pPr>
          </a:lstStyle>
          <a:p>
            <a:pPr>
              <a:defRPr/>
            </a:pPr>
            <a:fld id="{B43658CE-FC57-4EF7-92BC-4247C54AF7AA}" type="slidenum">
              <a:rPr lang="en-US" altLang="ja-JP"/>
              <a:pPr>
                <a:defRPr/>
              </a:pPr>
              <a:t>‹#›</a:t>
            </a:fld>
            <a:endParaRPr lang="en-US" altLang="ja-JP"/>
          </a:p>
        </p:txBody>
      </p:sp>
    </p:spTree>
    <p:extLst>
      <p:ext uri="{BB962C8B-B14F-4D97-AF65-F5344CB8AC3E}">
        <p14:creationId xmlns:p14="http://schemas.microsoft.com/office/powerpoint/2010/main" val="13917970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57200" y="1600204"/>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7010400" y="6381750"/>
            <a:ext cx="2133600" cy="476250"/>
          </a:xfrm>
          <a:prstGeom prst="rect">
            <a:avLst/>
          </a:prstGeom>
        </p:spPr>
        <p:txBody>
          <a:bodyPr/>
          <a:lstStyle>
            <a:lvl1pPr>
              <a:defRPr/>
            </a:lvl1pPr>
          </a:lstStyle>
          <a:p>
            <a:pPr>
              <a:defRPr/>
            </a:pPr>
            <a:fld id="{0766AB62-B9E8-4525-90EA-13422C365A27}" type="slidenum">
              <a:rPr lang="en-US" altLang="ja-JP"/>
              <a:pPr>
                <a:defRPr/>
              </a:pPr>
              <a:t>‹#›</a:t>
            </a:fld>
            <a:endParaRPr lang="en-US" altLang="ja-JP"/>
          </a:p>
        </p:txBody>
      </p:sp>
    </p:spTree>
    <p:extLst>
      <p:ext uri="{BB962C8B-B14F-4D97-AF65-F5344CB8AC3E}">
        <p14:creationId xmlns:p14="http://schemas.microsoft.com/office/powerpoint/2010/main" val="292743728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43"/>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6D18C08-DEAE-4868-ACFB-B30893F3BC59}" type="slidenum">
              <a:rPr lang="en-US" altLang="ja-JP"/>
              <a:pPr>
                <a:defRPr/>
              </a:pPr>
              <a:t>‹#›</a:t>
            </a:fld>
            <a:endParaRPr lang="en-US" altLang="ja-JP"/>
          </a:p>
        </p:txBody>
      </p:sp>
    </p:spTree>
    <p:extLst>
      <p:ext uri="{BB962C8B-B14F-4D97-AF65-F5344CB8AC3E}">
        <p14:creationId xmlns:p14="http://schemas.microsoft.com/office/powerpoint/2010/main" val="276499868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8C8B121-63B6-4B97-B803-27B0AB81B336}" type="slidenum">
              <a:rPr lang="en-US" altLang="ja-JP"/>
              <a:pPr>
                <a:defRPr/>
              </a:pPr>
              <a:t>‹#›</a:t>
            </a:fld>
            <a:endParaRPr lang="en-US" altLang="ja-JP"/>
          </a:p>
        </p:txBody>
      </p:sp>
    </p:spTree>
    <p:extLst>
      <p:ext uri="{BB962C8B-B14F-4D97-AF65-F5344CB8AC3E}">
        <p14:creationId xmlns:p14="http://schemas.microsoft.com/office/powerpoint/2010/main" val="415032523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8"/>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4C5B08B-34F4-4E9D-9790-714DC0D5196C}" type="slidenum">
              <a:rPr lang="en-US" altLang="ja-JP"/>
              <a:pPr>
                <a:defRPr/>
              </a:pPr>
              <a:t>‹#›</a:t>
            </a:fld>
            <a:endParaRPr lang="en-US" altLang="ja-JP"/>
          </a:p>
        </p:txBody>
      </p:sp>
    </p:spTree>
    <p:extLst>
      <p:ext uri="{BB962C8B-B14F-4D97-AF65-F5344CB8AC3E}">
        <p14:creationId xmlns:p14="http://schemas.microsoft.com/office/powerpoint/2010/main" val="185863273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2C38A81-3C46-4940-8F71-3C56E6245480}" type="slidenum">
              <a:rPr lang="en-US" altLang="ja-JP"/>
              <a:pPr>
                <a:defRPr/>
              </a:pPr>
              <a:t>‹#›</a:t>
            </a:fld>
            <a:endParaRPr lang="en-US" altLang="ja-JP"/>
          </a:p>
        </p:txBody>
      </p:sp>
    </p:spTree>
    <p:extLst>
      <p:ext uri="{BB962C8B-B14F-4D97-AF65-F5344CB8AC3E}">
        <p14:creationId xmlns:p14="http://schemas.microsoft.com/office/powerpoint/2010/main" val="1747249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468C88A-C186-483F-A035-6C3E6B2C66E7}" type="slidenum">
              <a:rPr lang="en-US" altLang="ja-JP"/>
              <a:pPr>
                <a:defRPr/>
              </a:pPr>
              <a:t>‹#›</a:t>
            </a:fld>
            <a:endParaRPr lang="en-US" altLang="ja-JP"/>
          </a:p>
        </p:txBody>
      </p:sp>
    </p:spTree>
    <p:extLst>
      <p:ext uri="{BB962C8B-B14F-4D97-AF65-F5344CB8AC3E}">
        <p14:creationId xmlns:p14="http://schemas.microsoft.com/office/powerpoint/2010/main" val="270656753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C7DB461-E693-44D1-AB47-36A4B0A772CE}" type="slidenum">
              <a:rPr lang="en-US" altLang="ja-JP"/>
              <a:pPr>
                <a:defRPr/>
              </a:pPr>
              <a:t>‹#›</a:t>
            </a:fld>
            <a:endParaRPr lang="en-US" altLang="ja-JP"/>
          </a:p>
        </p:txBody>
      </p:sp>
    </p:spTree>
    <p:extLst>
      <p:ext uri="{BB962C8B-B14F-4D97-AF65-F5344CB8AC3E}">
        <p14:creationId xmlns:p14="http://schemas.microsoft.com/office/powerpoint/2010/main" val="24374939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7010400" y="6381750"/>
            <a:ext cx="2133600" cy="476250"/>
          </a:xfrm>
          <a:prstGeom prst="rect">
            <a:avLst/>
          </a:prstGeom>
        </p:spPr>
        <p:txBody>
          <a:bodyPr/>
          <a:lstStyle>
            <a:lvl1pPr>
              <a:defRPr/>
            </a:lvl1pPr>
          </a:lstStyle>
          <a:p>
            <a:pPr>
              <a:defRPr/>
            </a:pPr>
            <a:fld id="{402C893F-FF2F-4B85-926E-690C6F84C763}" type="slidenum">
              <a:rPr lang="en-US" altLang="ja-JP"/>
              <a:pPr>
                <a:defRPr/>
              </a:pPr>
              <a:t>‹#›</a:t>
            </a:fld>
            <a:endParaRPr lang="en-US" altLang="ja-JP"/>
          </a:p>
        </p:txBody>
      </p:sp>
    </p:spTree>
    <p:extLst>
      <p:ext uri="{BB962C8B-B14F-4D97-AF65-F5344CB8AC3E}">
        <p14:creationId xmlns:p14="http://schemas.microsoft.com/office/powerpoint/2010/main" val="252802672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35C5B38-17EA-47D8-A5B6-9EAB42B8FB55}" type="slidenum">
              <a:rPr lang="en-US" altLang="ja-JP"/>
              <a:pPr>
                <a:defRPr/>
              </a:pPr>
              <a:t>‹#›</a:t>
            </a:fld>
            <a:endParaRPr lang="en-US" altLang="ja-JP"/>
          </a:p>
        </p:txBody>
      </p:sp>
    </p:spTree>
    <p:extLst>
      <p:ext uri="{BB962C8B-B14F-4D97-AF65-F5344CB8AC3E}">
        <p14:creationId xmlns:p14="http://schemas.microsoft.com/office/powerpoint/2010/main" val="47597534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F21435C-52A9-4E09-A263-46400BFA23CE}" type="slidenum">
              <a:rPr lang="en-US" altLang="ja-JP"/>
              <a:pPr>
                <a:defRPr/>
              </a:pPr>
              <a:t>‹#›</a:t>
            </a:fld>
            <a:endParaRPr lang="en-US" altLang="ja-JP"/>
          </a:p>
        </p:txBody>
      </p:sp>
    </p:spTree>
    <p:extLst>
      <p:ext uri="{BB962C8B-B14F-4D97-AF65-F5344CB8AC3E}">
        <p14:creationId xmlns:p14="http://schemas.microsoft.com/office/powerpoint/2010/main" val="416869602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A546A23-016B-4E8B-BE82-506D9C255525}" type="slidenum">
              <a:rPr lang="en-US" altLang="ja-JP"/>
              <a:pPr>
                <a:defRPr/>
              </a:pPr>
              <a:t>‹#›</a:t>
            </a:fld>
            <a:endParaRPr lang="en-US" altLang="ja-JP"/>
          </a:p>
        </p:txBody>
      </p:sp>
    </p:spTree>
    <p:extLst>
      <p:ext uri="{BB962C8B-B14F-4D97-AF65-F5344CB8AC3E}">
        <p14:creationId xmlns:p14="http://schemas.microsoft.com/office/powerpoint/2010/main" val="358843197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853C95C-1E1E-4E91-AC0A-C92AFC77CF12}" type="slidenum">
              <a:rPr lang="en-US" altLang="ja-JP"/>
              <a:pPr>
                <a:defRPr/>
              </a:pPr>
              <a:t>‹#›</a:t>
            </a:fld>
            <a:endParaRPr lang="en-US" altLang="ja-JP"/>
          </a:p>
        </p:txBody>
      </p:sp>
    </p:spTree>
    <p:extLst>
      <p:ext uri="{BB962C8B-B14F-4D97-AF65-F5344CB8AC3E}">
        <p14:creationId xmlns:p14="http://schemas.microsoft.com/office/powerpoint/2010/main" val="96465615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C89E6B3-9658-47D8-95DC-D8D89A11BAAD}" type="slidenum">
              <a:rPr lang="en-US" altLang="ja-JP"/>
              <a:pPr>
                <a:defRPr/>
              </a:pPr>
              <a:t>‹#›</a:t>
            </a:fld>
            <a:endParaRPr lang="en-US" altLang="ja-JP"/>
          </a:p>
        </p:txBody>
      </p:sp>
    </p:spTree>
    <p:extLst>
      <p:ext uri="{BB962C8B-B14F-4D97-AF65-F5344CB8AC3E}">
        <p14:creationId xmlns:p14="http://schemas.microsoft.com/office/powerpoint/2010/main" val="339546660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43"/>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07E5A3A-8C58-40CA-B5C8-41B4CBB14803}" type="slidenum">
              <a:rPr lang="en-US" altLang="ja-JP"/>
              <a:pPr>
                <a:defRPr/>
              </a:pPr>
              <a:t>‹#›</a:t>
            </a:fld>
            <a:endParaRPr lang="en-US" altLang="ja-JP"/>
          </a:p>
        </p:txBody>
      </p:sp>
    </p:spTree>
    <p:extLst>
      <p:ext uri="{BB962C8B-B14F-4D97-AF65-F5344CB8AC3E}">
        <p14:creationId xmlns:p14="http://schemas.microsoft.com/office/powerpoint/2010/main" val="315247826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1C19202-44DE-4958-AF5C-B1E509253032}" type="slidenum">
              <a:rPr lang="en-US" altLang="ja-JP"/>
              <a:pPr>
                <a:defRPr/>
              </a:pPr>
              <a:t>‹#›</a:t>
            </a:fld>
            <a:endParaRPr lang="en-US" altLang="ja-JP"/>
          </a:p>
        </p:txBody>
      </p:sp>
    </p:spTree>
    <p:extLst>
      <p:ext uri="{BB962C8B-B14F-4D97-AF65-F5344CB8AC3E}">
        <p14:creationId xmlns:p14="http://schemas.microsoft.com/office/powerpoint/2010/main" val="86410518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8"/>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D0F95AA-EDD8-467D-AC2E-734D4D11A41F}" type="slidenum">
              <a:rPr lang="en-US" altLang="ja-JP"/>
              <a:pPr>
                <a:defRPr/>
              </a:pPr>
              <a:t>‹#›</a:t>
            </a:fld>
            <a:endParaRPr lang="en-US" altLang="ja-JP"/>
          </a:p>
        </p:txBody>
      </p:sp>
    </p:spTree>
    <p:extLst>
      <p:ext uri="{BB962C8B-B14F-4D97-AF65-F5344CB8AC3E}">
        <p14:creationId xmlns:p14="http://schemas.microsoft.com/office/powerpoint/2010/main" val="71273992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4D35723-C041-439B-921A-52193F9E882B}" type="slidenum">
              <a:rPr lang="en-US" altLang="ja-JP"/>
              <a:pPr>
                <a:defRPr/>
              </a:pPr>
              <a:t>‹#›</a:t>
            </a:fld>
            <a:endParaRPr lang="en-US" altLang="ja-JP"/>
          </a:p>
        </p:txBody>
      </p:sp>
    </p:spTree>
    <p:extLst>
      <p:ext uri="{BB962C8B-B14F-4D97-AF65-F5344CB8AC3E}">
        <p14:creationId xmlns:p14="http://schemas.microsoft.com/office/powerpoint/2010/main" val="181773959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528A7A8-36A0-4DA1-8584-FA7F44C37B26}" type="slidenum">
              <a:rPr lang="en-US" altLang="ja-JP"/>
              <a:pPr>
                <a:defRPr/>
              </a:pPr>
              <a:t>‹#›</a:t>
            </a:fld>
            <a:endParaRPr lang="en-US" altLang="ja-JP"/>
          </a:p>
        </p:txBody>
      </p:sp>
    </p:spTree>
    <p:extLst>
      <p:ext uri="{BB962C8B-B14F-4D97-AF65-F5344CB8AC3E}">
        <p14:creationId xmlns:p14="http://schemas.microsoft.com/office/powerpoint/2010/main" val="31134917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8"/>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7010400" y="6381750"/>
            <a:ext cx="2133600" cy="476250"/>
          </a:xfrm>
          <a:prstGeom prst="rect">
            <a:avLst/>
          </a:prstGeom>
        </p:spPr>
        <p:txBody>
          <a:bodyPr/>
          <a:lstStyle>
            <a:lvl1pPr>
              <a:defRPr/>
            </a:lvl1pPr>
          </a:lstStyle>
          <a:p>
            <a:pPr>
              <a:defRPr/>
            </a:pPr>
            <a:fld id="{2EBF9CD3-27F9-41B5-A6EB-E03EC894E436}" type="slidenum">
              <a:rPr lang="en-US" altLang="ja-JP"/>
              <a:pPr>
                <a:defRPr/>
              </a:pPr>
              <a:t>‹#›</a:t>
            </a:fld>
            <a:endParaRPr lang="en-US" altLang="ja-JP"/>
          </a:p>
        </p:txBody>
      </p:sp>
    </p:spTree>
    <p:extLst>
      <p:ext uri="{BB962C8B-B14F-4D97-AF65-F5344CB8AC3E}">
        <p14:creationId xmlns:p14="http://schemas.microsoft.com/office/powerpoint/2010/main" val="179539799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79A2FBC7-5ECD-49FC-9B96-AE5789D29223}" type="slidenum">
              <a:rPr lang="en-US" altLang="ja-JP"/>
              <a:pPr>
                <a:defRPr/>
              </a:pPr>
              <a:t>‹#›</a:t>
            </a:fld>
            <a:endParaRPr lang="en-US" altLang="ja-JP"/>
          </a:p>
        </p:txBody>
      </p:sp>
    </p:spTree>
    <p:extLst>
      <p:ext uri="{BB962C8B-B14F-4D97-AF65-F5344CB8AC3E}">
        <p14:creationId xmlns:p14="http://schemas.microsoft.com/office/powerpoint/2010/main" val="391323233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E5322AFF-8A82-4B20-98A0-96083459DA00}" type="slidenum">
              <a:rPr lang="en-US" altLang="ja-JP"/>
              <a:pPr>
                <a:defRPr/>
              </a:pPr>
              <a:t>‹#›</a:t>
            </a:fld>
            <a:endParaRPr lang="en-US" altLang="ja-JP"/>
          </a:p>
        </p:txBody>
      </p:sp>
    </p:spTree>
    <p:extLst>
      <p:ext uri="{BB962C8B-B14F-4D97-AF65-F5344CB8AC3E}">
        <p14:creationId xmlns:p14="http://schemas.microsoft.com/office/powerpoint/2010/main" val="100111616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5797DF5-B8B9-41E8-BA38-6E1DD9A13E52}" type="slidenum">
              <a:rPr lang="en-US" altLang="ja-JP"/>
              <a:pPr>
                <a:defRPr/>
              </a:pPr>
              <a:t>‹#›</a:t>
            </a:fld>
            <a:endParaRPr lang="en-US" altLang="ja-JP"/>
          </a:p>
        </p:txBody>
      </p:sp>
    </p:spTree>
    <p:extLst>
      <p:ext uri="{BB962C8B-B14F-4D97-AF65-F5344CB8AC3E}">
        <p14:creationId xmlns:p14="http://schemas.microsoft.com/office/powerpoint/2010/main" val="153285301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A7AF8F8-6690-40CE-A572-C139F8731B3A}" type="slidenum">
              <a:rPr lang="en-US" altLang="ja-JP"/>
              <a:pPr>
                <a:defRPr/>
              </a:pPr>
              <a:t>‹#›</a:t>
            </a:fld>
            <a:endParaRPr lang="en-US" altLang="ja-JP"/>
          </a:p>
        </p:txBody>
      </p:sp>
    </p:spTree>
    <p:extLst>
      <p:ext uri="{BB962C8B-B14F-4D97-AF65-F5344CB8AC3E}">
        <p14:creationId xmlns:p14="http://schemas.microsoft.com/office/powerpoint/2010/main" val="254683576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3ACC717-224F-47A7-9378-52D3523951B3}" type="slidenum">
              <a:rPr lang="en-US" altLang="ja-JP"/>
              <a:pPr>
                <a:defRPr/>
              </a:pPr>
              <a:t>‹#›</a:t>
            </a:fld>
            <a:endParaRPr lang="en-US" altLang="ja-JP"/>
          </a:p>
        </p:txBody>
      </p:sp>
    </p:spTree>
    <p:extLst>
      <p:ext uri="{BB962C8B-B14F-4D97-AF65-F5344CB8AC3E}">
        <p14:creationId xmlns:p14="http://schemas.microsoft.com/office/powerpoint/2010/main" val="234744976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D108ED0-1B32-4CF8-A82D-3E74A10E24AD}" type="slidenum">
              <a:rPr lang="en-US" altLang="ja-JP"/>
              <a:pPr>
                <a:defRPr/>
              </a:pPr>
              <a:t>‹#›</a:t>
            </a:fld>
            <a:endParaRPr lang="en-US" altLang="ja-JP"/>
          </a:p>
        </p:txBody>
      </p:sp>
    </p:spTree>
    <p:extLst>
      <p:ext uri="{BB962C8B-B14F-4D97-AF65-F5344CB8AC3E}">
        <p14:creationId xmlns:p14="http://schemas.microsoft.com/office/powerpoint/2010/main" val="226877911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9"/>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E5A7001E-DE80-4B5C-B8FA-A03DB492FC0B}" type="slidenum">
              <a:rPr lang="en-US" altLang="ja-JP"/>
              <a:pPr>
                <a:defRPr/>
              </a:pPr>
              <a:t>‹#›</a:t>
            </a:fld>
            <a:endParaRPr lang="en-US" altLang="ja-JP"/>
          </a:p>
        </p:txBody>
      </p:sp>
    </p:spTree>
    <p:extLst>
      <p:ext uri="{BB962C8B-B14F-4D97-AF65-F5344CB8AC3E}">
        <p14:creationId xmlns:p14="http://schemas.microsoft.com/office/powerpoint/2010/main" val="37372682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57200" y="1600204"/>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04D1781-F2F5-4189-A039-6C6C30FAEDEA}" type="slidenum">
              <a:rPr lang="en-US" altLang="ja-JP"/>
              <a:pPr>
                <a:defRPr/>
              </a:pPr>
              <a:t>‹#›</a:t>
            </a:fld>
            <a:endParaRPr lang="en-US" altLang="ja-JP"/>
          </a:p>
        </p:txBody>
      </p:sp>
    </p:spTree>
    <p:extLst>
      <p:ext uri="{BB962C8B-B14F-4D97-AF65-F5344CB8AC3E}">
        <p14:creationId xmlns:p14="http://schemas.microsoft.com/office/powerpoint/2010/main" val="227427094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43"/>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628CF09-23D7-49EC-B160-7FC575A5333E}" type="slidenum">
              <a:rPr lang="en-US" altLang="ja-JP"/>
              <a:pPr>
                <a:defRPr/>
              </a:pPr>
              <a:t>‹#›</a:t>
            </a:fld>
            <a:endParaRPr lang="en-US" altLang="ja-JP"/>
          </a:p>
        </p:txBody>
      </p:sp>
    </p:spTree>
    <p:extLst>
      <p:ext uri="{BB962C8B-B14F-4D97-AF65-F5344CB8AC3E}">
        <p14:creationId xmlns:p14="http://schemas.microsoft.com/office/powerpoint/2010/main" val="56087020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E527446-959E-439C-8D21-940D37F9D003}" type="slidenum">
              <a:rPr lang="en-US" altLang="ja-JP"/>
              <a:pPr>
                <a:defRPr/>
              </a:pPr>
              <a:t>‹#›</a:t>
            </a:fld>
            <a:endParaRPr lang="en-US" altLang="ja-JP"/>
          </a:p>
        </p:txBody>
      </p:sp>
    </p:spTree>
    <p:extLst>
      <p:ext uri="{BB962C8B-B14F-4D97-AF65-F5344CB8AC3E}">
        <p14:creationId xmlns:p14="http://schemas.microsoft.com/office/powerpoint/2010/main" val="207921040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7010400" y="6381750"/>
            <a:ext cx="2133600" cy="476250"/>
          </a:xfrm>
          <a:prstGeom prst="rect">
            <a:avLst/>
          </a:prstGeom>
        </p:spPr>
        <p:txBody>
          <a:bodyPr/>
          <a:lstStyle>
            <a:lvl1pPr>
              <a:defRPr/>
            </a:lvl1pPr>
          </a:lstStyle>
          <a:p>
            <a:pPr>
              <a:defRPr/>
            </a:pPr>
            <a:fld id="{EF16E6DE-A4F4-4D94-B20B-6116D1E61F4F}" type="slidenum">
              <a:rPr lang="en-US" altLang="ja-JP"/>
              <a:pPr>
                <a:defRPr/>
              </a:pPr>
              <a:t>‹#›</a:t>
            </a:fld>
            <a:endParaRPr lang="en-US" altLang="ja-JP"/>
          </a:p>
        </p:txBody>
      </p:sp>
    </p:spTree>
    <p:extLst>
      <p:ext uri="{BB962C8B-B14F-4D97-AF65-F5344CB8AC3E}">
        <p14:creationId xmlns:p14="http://schemas.microsoft.com/office/powerpoint/2010/main" val="265592336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8"/>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960CEFE-29E7-4B2E-B926-5CEC48ED3474}" type="slidenum">
              <a:rPr lang="en-US" altLang="ja-JP"/>
              <a:pPr>
                <a:defRPr/>
              </a:pPr>
              <a:t>‹#›</a:t>
            </a:fld>
            <a:endParaRPr lang="en-US" altLang="ja-JP"/>
          </a:p>
        </p:txBody>
      </p:sp>
    </p:spTree>
    <p:extLst>
      <p:ext uri="{BB962C8B-B14F-4D97-AF65-F5344CB8AC3E}">
        <p14:creationId xmlns:p14="http://schemas.microsoft.com/office/powerpoint/2010/main" val="162047657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4B5D7B6-89B5-4127-85F9-7BFAD9F46A0D}" type="slidenum">
              <a:rPr lang="en-US" altLang="ja-JP"/>
              <a:pPr>
                <a:defRPr/>
              </a:pPr>
              <a:t>‹#›</a:t>
            </a:fld>
            <a:endParaRPr lang="en-US" altLang="ja-JP"/>
          </a:p>
        </p:txBody>
      </p:sp>
    </p:spTree>
    <p:extLst>
      <p:ext uri="{BB962C8B-B14F-4D97-AF65-F5344CB8AC3E}">
        <p14:creationId xmlns:p14="http://schemas.microsoft.com/office/powerpoint/2010/main" val="18198085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F5CB7D35-5B2D-4072-A376-9C24BD5AE72C}" type="slidenum">
              <a:rPr lang="en-US" altLang="ja-JP"/>
              <a:pPr>
                <a:defRPr/>
              </a:pPr>
              <a:t>‹#›</a:t>
            </a:fld>
            <a:endParaRPr lang="en-US" altLang="ja-JP"/>
          </a:p>
        </p:txBody>
      </p:sp>
    </p:spTree>
    <p:extLst>
      <p:ext uri="{BB962C8B-B14F-4D97-AF65-F5344CB8AC3E}">
        <p14:creationId xmlns:p14="http://schemas.microsoft.com/office/powerpoint/2010/main" val="96415615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4DF30B06-3517-4FBD-BEA3-1406B21099BA}" type="slidenum">
              <a:rPr lang="en-US" altLang="ja-JP"/>
              <a:pPr>
                <a:defRPr/>
              </a:pPr>
              <a:t>‹#›</a:t>
            </a:fld>
            <a:endParaRPr lang="en-US" altLang="ja-JP"/>
          </a:p>
        </p:txBody>
      </p:sp>
    </p:spTree>
    <p:extLst>
      <p:ext uri="{BB962C8B-B14F-4D97-AF65-F5344CB8AC3E}">
        <p14:creationId xmlns:p14="http://schemas.microsoft.com/office/powerpoint/2010/main" val="173872780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5A5804B1-D851-461F-8F20-B176801CB11C}" type="slidenum">
              <a:rPr lang="en-US" altLang="ja-JP"/>
              <a:pPr>
                <a:defRPr/>
              </a:pPr>
              <a:t>‹#›</a:t>
            </a:fld>
            <a:endParaRPr lang="en-US" altLang="ja-JP"/>
          </a:p>
        </p:txBody>
      </p:sp>
    </p:spTree>
    <p:extLst>
      <p:ext uri="{BB962C8B-B14F-4D97-AF65-F5344CB8AC3E}">
        <p14:creationId xmlns:p14="http://schemas.microsoft.com/office/powerpoint/2010/main" val="267288194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68ADEC4-F67E-45B0-A610-264973530194}" type="slidenum">
              <a:rPr lang="en-US" altLang="ja-JP"/>
              <a:pPr>
                <a:defRPr/>
              </a:pPr>
              <a:t>‹#›</a:t>
            </a:fld>
            <a:endParaRPr lang="en-US" altLang="ja-JP"/>
          </a:p>
        </p:txBody>
      </p:sp>
    </p:spTree>
    <p:extLst>
      <p:ext uri="{BB962C8B-B14F-4D97-AF65-F5344CB8AC3E}">
        <p14:creationId xmlns:p14="http://schemas.microsoft.com/office/powerpoint/2010/main" val="196865401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5305E6E-0E1C-4ADC-9DAC-0EC457E8A15A}" type="slidenum">
              <a:rPr lang="en-US" altLang="ja-JP"/>
              <a:pPr>
                <a:defRPr/>
              </a:pPr>
              <a:t>‹#›</a:t>
            </a:fld>
            <a:endParaRPr lang="en-US" altLang="ja-JP"/>
          </a:p>
        </p:txBody>
      </p:sp>
    </p:spTree>
    <p:extLst>
      <p:ext uri="{BB962C8B-B14F-4D97-AF65-F5344CB8AC3E}">
        <p14:creationId xmlns:p14="http://schemas.microsoft.com/office/powerpoint/2010/main" val="50352292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79EBF77-E147-4500-8C5E-584ACE73477E}" type="slidenum">
              <a:rPr lang="en-US" altLang="ja-JP"/>
              <a:pPr>
                <a:defRPr/>
              </a:pPr>
              <a:t>‹#›</a:t>
            </a:fld>
            <a:endParaRPr lang="en-US" altLang="ja-JP"/>
          </a:p>
        </p:txBody>
      </p:sp>
    </p:spTree>
    <p:extLst>
      <p:ext uri="{BB962C8B-B14F-4D97-AF65-F5344CB8AC3E}">
        <p14:creationId xmlns:p14="http://schemas.microsoft.com/office/powerpoint/2010/main" val="188075959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5EB2BEC-1148-4F05-ABFD-1232E687B486}" type="slidenum">
              <a:rPr lang="en-US" altLang="ja-JP"/>
              <a:pPr>
                <a:defRPr/>
              </a:pPr>
              <a:t>‹#›</a:t>
            </a:fld>
            <a:endParaRPr lang="en-US" altLang="ja-JP"/>
          </a:p>
        </p:txBody>
      </p:sp>
    </p:spTree>
    <p:extLst>
      <p:ext uri="{BB962C8B-B14F-4D97-AF65-F5344CB8AC3E}">
        <p14:creationId xmlns:p14="http://schemas.microsoft.com/office/powerpoint/2010/main" val="130844411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9"/>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114C2562-3DD1-48EF-B9ED-3C7D0FDF5AAE}" type="slidenum">
              <a:rPr lang="en-US" altLang="ja-JP"/>
              <a:pPr>
                <a:defRPr/>
              </a:pPr>
              <a:t>‹#›</a:t>
            </a:fld>
            <a:endParaRPr lang="en-US" altLang="ja-JP"/>
          </a:p>
        </p:txBody>
      </p:sp>
    </p:spTree>
    <p:extLst>
      <p:ext uri="{BB962C8B-B14F-4D97-AF65-F5344CB8AC3E}">
        <p14:creationId xmlns:p14="http://schemas.microsoft.com/office/powerpoint/2010/main" val="112400167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xfrm>
            <a:off x="7010400" y="6381750"/>
            <a:ext cx="2133600" cy="476250"/>
          </a:xfrm>
          <a:prstGeom prst="rect">
            <a:avLst/>
          </a:prstGeom>
        </p:spPr>
        <p:txBody>
          <a:bodyPr/>
          <a:lstStyle>
            <a:lvl1pPr>
              <a:defRPr/>
            </a:lvl1pPr>
          </a:lstStyle>
          <a:p>
            <a:pPr>
              <a:defRPr/>
            </a:pPr>
            <a:fld id="{36C1CF0E-C9BB-4E26-9C84-EDAE0251E277}" type="slidenum">
              <a:rPr lang="en-US" altLang="ja-JP"/>
              <a:pPr>
                <a:defRPr/>
              </a:pPr>
              <a:t>‹#›</a:t>
            </a:fld>
            <a:endParaRPr lang="en-US" altLang="ja-JP"/>
          </a:p>
        </p:txBody>
      </p:sp>
    </p:spTree>
    <p:extLst>
      <p:ext uri="{BB962C8B-B14F-4D97-AF65-F5344CB8AC3E}">
        <p14:creationId xmlns:p14="http://schemas.microsoft.com/office/powerpoint/2010/main" val="651351192"/>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57200" y="1600204"/>
            <a:ext cx="82296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8705235-8344-4496-99FF-C95070828BBA}" type="slidenum">
              <a:rPr lang="en-US" altLang="ja-JP"/>
              <a:pPr>
                <a:defRPr/>
              </a:pPr>
              <a:t>‹#›</a:t>
            </a:fld>
            <a:endParaRPr lang="en-US" altLang="ja-JP"/>
          </a:p>
        </p:txBody>
      </p:sp>
    </p:spTree>
    <p:extLst>
      <p:ext uri="{BB962C8B-B14F-4D97-AF65-F5344CB8AC3E}">
        <p14:creationId xmlns:p14="http://schemas.microsoft.com/office/powerpoint/2010/main" val="163990256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xfrm>
            <a:off x="7010400" y="6381750"/>
            <a:ext cx="2133600" cy="476250"/>
          </a:xfrm>
          <a:prstGeom prst="rect">
            <a:avLst/>
          </a:prstGeom>
        </p:spPr>
        <p:txBody>
          <a:bodyPr/>
          <a:lstStyle>
            <a:lvl1pPr>
              <a:defRPr/>
            </a:lvl1pPr>
          </a:lstStyle>
          <a:p>
            <a:pPr>
              <a:defRPr/>
            </a:pPr>
            <a:fld id="{17334B65-AF37-4581-BF2F-EBCFA25078C6}" type="slidenum">
              <a:rPr lang="en-US" altLang="ja-JP"/>
              <a:pPr>
                <a:defRPr/>
              </a:pPr>
              <a:t>‹#›</a:t>
            </a:fld>
            <a:endParaRPr lang="en-US" altLang="ja-JP"/>
          </a:p>
        </p:txBody>
      </p:sp>
    </p:spTree>
    <p:extLst>
      <p:ext uri="{BB962C8B-B14F-4D97-AF65-F5344CB8AC3E}">
        <p14:creationId xmlns:p14="http://schemas.microsoft.com/office/powerpoint/2010/main" val="11985212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xfrm>
            <a:off x="7010400" y="6381750"/>
            <a:ext cx="2133600" cy="476250"/>
          </a:xfrm>
          <a:prstGeom prst="rect">
            <a:avLst/>
          </a:prstGeom>
        </p:spPr>
        <p:txBody>
          <a:bodyPr/>
          <a:lstStyle>
            <a:lvl1pPr>
              <a:defRPr/>
            </a:lvl1pPr>
          </a:lstStyle>
          <a:p>
            <a:pPr>
              <a:defRPr/>
            </a:pPr>
            <a:fld id="{C9E5F328-360A-4812-A977-86294C254581}" type="slidenum">
              <a:rPr lang="en-US" altLang="ja-JP"/>
              <a:pPr>
                <a:defRPr/>
              </a:pPr>
              <a:t>‹#›</a:t>
            </a:fld>
            <a:endParaRPr lang="en-US" altLang="ja-JP"/>
          </a:p>
        </p:txBody>
      </p:sp>
    </p:spTree>
    <p:extLst>
      <p:ext uri="{BB962C8B-B14F-4D97-AF65-F5344CB8AC3E}">
        <p14:creationId xmlns:p14="http://schemas.microsoft.com/office/powerpoint/2010/main" val="10474970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7010400" y="6381750"/>
            <a:ext cx="2133600" cy="476250"/>
          </a:xfrm>
          <a:prstGeom prst="rect">
            <a:avLst/>
          </a:prstGeom>
        </p:spPr>
        <p:txBody>
          <a:bodyPr/>
          <a:lstStyle>
            <a:lvl1pPr>
              <a:defRPr/>
            </a:lvl1pPr>
          </a:lstStyle>
          <a:p>
            <a:pPr>
              <a:defRPr/>
            </a:pPr>
            <a:fld id="{BD9DAB93-8C12-43DF-8E22-FFC462A0B479}" type="slidenum">
              <a:rPr lang="en-US" altLang="ja-JP"/>
              <a:pPr>
                <a:defRPr/>
              </a:pPr>
              <a:t>‹#›</a:t>
            </a:fld>
            <a:endParaRPr lang="en-US" altLang="ja-JP"/>
          </a:p>
        </p:txBody>
      </p:sp>
    </p:spTree>
    <p:extLst>
      <p:ext uri="{BB962C8B-B14F-4D97-AF65-F5344CB8AC3E}">
        <p14:creationId xmlns:p14="http://schemas.microsoft.com/office/powerpoint/2010/main" val="317758435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7010400" y="6381750"/>
            <a:ext cx="2133600" cy="476250"/>
          </a:xfrm>
          <a:prstGeom prst="rect">
            <a:avLst/>
          </a:prstGeom>
        </p:spPr>
        <p:txBody>
          <a:bodyPr/>
          <a:lstStyle>
            <a:lvl1pPr>
              <a:defRPr/>
            </a:lvl1pPr>
          </a:lstStyle>
          <a:p>
            <a:pPr>
              <a:defRPr/>
            </a:pPr>
            <a:fld id="{F4E76961-DDF9-40B1-9636-C767708674F3}" type="slidenum">
              <a:rPr lang="en-US" altLang="ja-JP"/>
              <a:pPr>
                <a:defRPr/>
              </a:pPr>
              <a:t>‹#›</a:t>
            </a:fld>
            <a:endParaRPr lang="en-US" altLang="ja-JP"/>
          </a:p>
        </p:txBody>
      </p:sp>
    </p:spTree>
    <p:extLst>
      <p:ext uri="{BB962C8B-B14F-4D97-AF65-F5344CB8AC3E}">
        <p14:creationId xmlns:p14="http://schemas.microsoft.com/office/powerpoint/2010/main" val="201534302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4.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4.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grpSp>
        <p:nvGrpSpPr>
          <p:cNvPr id="1028" name="グループ化 1"/>
          <p:cNvGrpSpPr>
            <a:grpSpLocks/>
          </p:cNvGrpSpPr>
          <p:nvPr userDrawn="1"/>
        </p:nvGrpSpPr>
        <p:grpSpPr bwMode="auto">
          <a:xfrm>
            <a:off x="4763" y="109538"/>
            <a:ext cx="9159875" cy="6750050"/>
            <a:chOff x="4763" y="109538"/>
            <a:chExt cx="9159875" cy="6749415"/>
          </a:xfrm>
        </p:grpSpPr>
        <p:sp>
          <p:nvSpPr>
            <p:cNvPr id="17" name="Text Box 19"/>
            <p:cNvSpPr txBox="1">
              <a:spLocks noChangeArrowheads="1"/>
            </p:cNvSpPr>
            <p:nvPr/>
          </p:nvSpPr>
          <p:spPr bwMode="auto">
            <a:xfrm>
              <a:off x="6176963" y="6551007"/>
              <a:ext cx="2987675" cy="3079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50000"/>
                </a:spcBef>
                <a:buFontTx/>
                <a:buNone/>
                <a:defRPr/>
              </a:pPr>
              <a:r>
                <a:rPr lang="ja-JP" altLang="en-US" sz="1400" b="1" i="1" smtClean="0">
                  <a:solidFill>
                    <a:srgbClr val="000000"/>
                  </a:solidFill>
                  <a:latin typeface="Arial" pitchFamily="34" charset="0"/>
                </a:rPr>
                <a:t>　　　</a:t>
              </a:r>
              <a:r>
                <a:rPr lang="en-US" altLang="ja-JP" sz="1400" b="1" i="1" smtClean="0">
                  <a:solidFill>
                    <a:srgbClr val="000000"/>
                  </a:solidFill>
                  <a:latin typeface="Arial" pitchFamily="34" charset="0"/>
                </a:rPr>
                <a:t>Shobara Red Cross Hospital</a:t>
              </a:r>
              <a:endParaRPr lang="en-US" altLang="ja-JP" sz="1400" smtClean="0">
                <a:solidFill>
                  <a:srgbClr val="000000"/>
                </a:solidFill>
                <a:latin typeface="ＭＳ Ｐゴシック" pitchFamily="50" charset="-128"/>
              </a:endParaRPr>
            </a:p>
          </p:txBody>
        </p:sp>
        <p:grpSp>
          <p:nvGrpSpPr>
            <p:cNvPr id="1030" name="グループ化 3"/>
            <p:cNvGrpSpPr>
              <a:grpSpLocks/>
            </p:cNvGrpSpPr>
            <p:nvPr/>
          </p:nvGrpSpPr>
          <p:grpSpPr bwMode="auto">
            <a:xfrm>
              <a:off x="4763" y="109538"/>
              <a:ext cx="9159875" cy="6731000"/>
              <a:chOff x="-15241" y="109819"/>
              <a:chExt cx="9159241" cy="6731204"/>
            </a:xfrm>
          </p:grpSpPr>
          <p:cxnSp>
            <p:nvCxnSpPr>
              <p:cNvPr id="19" name="直線コネクタ 18"/>
              <p:cNvCxnSpPr/>
              <p:nvPr/>
            </p:nvCxnSpPr>
            <p:spPr>
              <a:xfrm>
                <a:off x="633" y="287608"/>
                <a:ext cx="9143367" cy="0"/>
              </a:xfrm>
              <a:prstGeom prst="line">
                <a:avLst/>
              </a:prstGeom>
              <a:ln w="762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5241" y="6464176"/>
                <a:ext cx="9143367" cy="0"/>
              </a:xfrm>
              <a:prstGeom prst="line">
                <a:avLst/>
              </a:prstGeom>
              <a:ln w="76200" cmpd="thinThick">
                <a:solidFill>
                  <a:srgbClr val="FF0000"/>
                </a:solidFill>
              </a:ln>
            </p:spPr>
            <p:style>
              <a:lnRef idx="1">
                <a:schemeClr val="accent1"/>
              </a:lnRef>
              <a:fillRef idx="0">
                <a:schemeClr val="accent1"/>
              </a:fillRef>
              <a:effectRef idx="0">
                <a:schemeClr val="accent1"/>
              </a:effectRef>
              <a:fontRef idx="minor">
                <a:schemeClr val="tx1"/>
              </a:fontRef>
            </p:style>
          </p:cxnSp>
          <p:pic>
            <p:nvPicPr>
              <p:cNvPr id="1033" name="Picture 2" descr="\\Shoredlan-sv\院内共有\★☆ ICT・感染対策フォルダ☆★\バックアップ用\新しいフォルダ\★新しいフォルダー★\◇ 新しいフォルダ ◇\★ USB SPECIAL ★\Ｈ26年度感染管理活動\☆ パワポ ☆\平成26年度 感染症・疾病管理センター研修会（感染症研修コース）\日赤デザインマニュアル\04 再生用データ（デザイン要素）\02 シンボルマークヨコ型\0201 カラー.jpg"/>
              <p:cNvPicPr>
                <a:picLocks noChangeAspect="1" noChangeArrowheads="1"/>
              </p:cNvPicPr>
              <p:nvPr/>
            </p:nvPicPr>
            <p:blipFill>
              <a:blip r:embed="rId15">
                <a:extLst>
                  <a:ext uri="{28A0092B-C50C-407E-A947-70E740481C1C}">
                    <a14:useLocalDpi xmlns:a14="http://schemas.microsoft.com/office/drawing/2010/main" val="0"/>
                  </a:ext>
                </a:extLst>
              </a:blip>
              <a:srcRect t="15204" b="15204"/>
              <a:stretch>
                <a:fillRect/>
              </a:stretch>
            </p:blipFill>
            <p:spPr bwMode="auto">
              <a:xfrm>
                <a:off x="-1" y="109819"/>
                <a:ext cx="1390552" cy="38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2" descr="\\Shoredlan-sv\院内共有\★☆ ICT・感染対策フォルダ☆★\バックアップ用\新しいフォルダ\★新しいフォルダー★\◇ 新しいフォルダ ◇\★ USB SPECIAL ★\Ｈ26年度感染管理活動\☆ パワポ ☆\平成26年度 感染症・疾病管理センター研修会（感染症研修コース）\日赤デザインマニュアル\04 再生用データ（デザイン要素）\02 シンボルマークヨコ型\0201 カラー.jpg"/>
              <p:cNvPicPr>
                <a:picLocks noChangeAspect="1" noChangeArrowheads="1"/>
              </p:cNvPicPr>
              <p:nvPr/>
            </p:nvPicPr>
            <p:blipFill>
              <a:blip r:embed="rId16">
                <a:extLst>
                  <a:ext uri="{28A0092B-C50C-407E-A947-70E740481C1C}">
                    <a14:useLocalDpi xmlns:a14="http://schemas.microsoft.com/office/drawing/2010/main" val="0"/>
                  </a:ext>
                </a:extLst>
              </a:blip>
              <a:srcRect l="6267" t="15204" r="67635" b="21761"/>
              <a:stretch>
                <a:fillRect/>
              </a:stretch>
            </p:blipFill>
            <p:spPr bwMode="auto">
              <a:xfrm>
                <a:off x="6275272" y="6531689"/>
                <a:ext cx="324000" cy="30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 id="2147484484" r:id="rId12"/>
    <p:sldLayoutId id="2147484485" r:id="rId13"/>
  </p:sldLayoutIdLst>
  <p:transition/>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eaLnBrk="0" fontAlgn="base" hangingPunct="0">
        <a:spcBef>
          <a:spcPct val="0"/>
        </a:spcBef>
        <a:spcAft>
          <a:spcPct val="0"/>
        </a:spcAft>
        <a:defRPr kumimoji="1" sz="4400">
          <a:solidFill>
            <a:schemeClr val="tx2"/>
          </a:solidFill>
          <a:latin typeface="Arial" charset="0"/>
          <a:ea typeface="ＭＳ Ｐゴシック" charset="-128"/>
        </a:defRPr>
      </a:lvl6pPr>
      <a:lvl7pPr marL="914400" algn="ctr" rtl="0" eaLnBrk="0" fontAlgn="base" hangingPunct="0">
        <a:spcBef>
          <a:spcPct val="0"/>
        </a:spcBef>
        <a:spcAft>
          <a:spcPct val="0"/>
        </a:spcAft>
        <a:defRPr kumimoji="1" sz="4400">
          <a:solidFill>
            <a:schemeClr val="tx2"/>
          </a:solidFill>
          <a:latin typeface="Arial" charset="0"/>
          <a:ea typeface="ＭＳ Ｐゴシック" charset="-128"/>
        </a:defRPr>
      </a:lvl7pPr>
      <a:lvl8pPr marL="1371600" algn="ctr" rtl="0" eaLnBrk="0" fontAlgn="base" hangingPunct="0">
        <a:spcBef>
          <a:spcPct val="0"/>
        </a:spcBef>
        <a:spcAft>
          <a:spcPct val="0"/>
        </a:spcAft>
        <a:defRPr kumimoji="1" sz="4400">
          <a:solidFill>
            <a:schemeClr val="tx2"/>
          </a:solidFill>
          <a:latin typeface="Arial" charset="0"/>
          <a:ea typeface="ＭＳ Ｐゴシック" charset="-128"/>
        </a:defRPr>
      </a:lvl8pPr>
      <a:lvl9pPr marL="1828800" algn="ctr" rtl="0" eaLnBrk="0" fontAlgn="base" hangingPunct="0">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0" fontAlgn="base" hangingPunct="0">
        <a:spcBef>
          <a:spcPct val="20000"/>
        </a:spcBef>
        <a:spcAft>
          <a:spcPct val="0"/>
        </a:spcAft>
        <a:buChar char="»"/>
        <a:defRPr kumimoji="1" sz="2000">
          <a:solidFill>
            <a:schemeClr val="tx1"/>
          </a:solidFill>
          <a:latin typeface="+mn-lt"/>
          <a:ea typeface="+mn-ea"/>
        </a:defRPr>
      </a:lvl6pPr>
      <a:lvl7pPr marL="2971800" indent="-228600" algn="l" rtl="0" eaLnBrk="0" fontAlgn="base" hangingPunct="0">
        <a:spcBef>
          <a:spcPct val="20000"/>
        </a:spcBef>
        <a:spcAft>
          <a:spcPct val="0"/>
        </a:spcAft>
        <a:buChar char="»"/>
        <a:defRPr kumimoji="1" sz="2000">
          <a:solidFill>
            <a:schemeClr val="tx1"/>
          </a:solidFill>
          <a:latin typeface="+mn-lt"/>
          <a:ea typeface="+mn-ea"/>
        </a:defRPr>
      </a:lvl7pPr>
      <a:lvl8pPr marL="3429000" indent="-228600" algn="l" rtl="0" eaLnBrk="0" fontAlgn="base" hangingPunct="0">
        <a:spcBef>
          <a:spcPct val="20000"/>
        </a:spcBef>
        <a:spcAft>
          <a:spcPct val="0"/>
        </a:spcAft>
        <a:buChar char="»"/>
        <a:defRPr kumimoji="1" sz="2000">
          <a:solidFill>
            <a:schemeClr val="tx1"/>
          </a:solidFill>
          <a:latin typeface="+mn-lt"/>
          <a:ea typeface="+mn-ea"/>
        </a:defRPr>
      </a:lvl8pPr>
      <a:lvl9pPr marL="3886200" indent="-228600" algn="l" rtl="0" eaLnBrk="0" fontAlgn="base" hangingPunct="0">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14"/>
          <p:cNvGrpSpPr>
            <a:grpSpLocks/>
          </p:cNvGrpSpPr>
          <p:nvPr/>
        </p:nvGrpSpPr>
        <p:grpSpPr bwMode="auto">
          <a:xfrm>
            <a:off x="0" y="188913"/>
            <a:ext cx="9144000" cy="6480175"/>
            <a:chOff x="0" y="119"/>
            <a:chExt cx="5760" cy="4082"/>
          </a:xfrm>
        </p:grpSpPr>
        <p:grpSp>
          <p:nvGrpSpPr>
            <p:cNvPr id="2056" name="Group 10"/>
            <p:cNvGrpSpPr>
              <a:grpSpLocks/>
            </p:cNvGrpSpPr>
            <p:nvPr userDrawn="1"/>
          </p:nvGrpSpPr>
          <p:grpSpPr bwMode="auto">
            <a:xfrm>
              <a:off x="0" y="119"/>
              <a:ext cx="5760" cy="4082"/>
              <a:chOff x="0" y="119"/>
              <a:chExt cx="5760" cy="4082"/>
            </a:xfrm>
          </p:grpSpPr>
          <p:sp>
            <p:nvSpPr>
              <p:cNvPr id="2058" name="Line 4"/>
              <p:cNvSpPr>
                <a:spLocks noChangeShapeType="1"/>
              </p:cNvSpPr>
              <p:nvPr/>
            </p:nvSpPr>
            <p:spPr bwMode="auto">
              <a:xfrm>
                <a:off x="0" y="4201"/>
                <a:ext cx="5760" cy="0"/>
              </a:xfrm>
              <a:prstGeom prst="line">
                <a:avLst/>
              </a:prstGeom>
              <a:noFill/>
              <a:ln w="76200">
                <a:solidFill>
                  <a:srgbClr val="EC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9" name="Line 5"/>
              <p:cNvSpPr>
                <a:spLocks noChangeShapeType="1"/>
              </p:cNvSpPr>
              <p:nvPr/>
            </p:nvSpPr>
            <p:spPr bwMode="auto">
              <a:xfrm>
                <a:off x="0" y="119"/>
                <a:ext cx="5760" cy="0"/>
              </a:xfrm>
              <a:prstGeom prst="line">
                <a:avLst/>
              </a:prstGeom>
              <a:noFill/>
              <a:ln w="28575">
                <a:solidFill>
                  <a:srgbClr val="EC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pic>
          <p:nvPicPr>
            <p:cNvPr id="2057" name="Picture 13" descr="0101 カラー"/>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372" y="2890"/>
              <a:ext cx="1016" cy="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1"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2"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4"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a:defRPr/>
            </a:pPr>
            <a:endParaRPr lang="en-US" altLang="ja-JP"/>
          </a:p>
        </p:txBody>
      </p:sp>
      <p:sp>
        <p:nvSpPr>
          <p:cNvPr id="15" name="Rectangle 5"/>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a:defRPr/>
            </a:pPr>
            <a:endParaRPr lang="en-US" altLang="ja-JP"/>
          </a:p>
        </p:txBody>
      </p:sp>
      <p:sp>
        <p:nvSpPr>
          <p:cNvPr id="16" name="Rectangle 6"/>
          <p:cNvSpPr>
            <a:spLocks noGrp="1" noChangeArrowheads="1"/>
          </p:cNvSpPr>
          <p:nvPr>
            <p:ph type="sldNum" sz="quarter" idx="4"/>
          </p:nvPr>
        </p:nvSpPr>
        <p:spPr bwMode="auto">
          <a:xfrm>
            <a:off x="7010400" y="6192838"/>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2400">
                <a:latin typeface="Arial" charset="0"/>
                <a:ea typeface="+mn-ea"/>
              </a:defRPr>
            </a:lvl1pPr>
          </a:lstStyle>
          <a:p>
            <a:pPr>
              <a:defRPr/>
            </a:pPr>
            <a:fld id="{20818F5F-C401-4AF5-9D5B-07580F99E93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Lst>
  <p:transition/>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eaLnBrk="0" fontAlgn="base" hangingPunct="0">
        <a:spcBef>
          <a:spcPct val="0"/>
        </a:spcBef>
        <a:spcAft>
          <a:spcPct val="0"/>
        </a:spcAft>
        <a:defRPr kumimoji="1" sz="4400">
          <a:solidFill>
            <a:schemeClr val="tx2"/>
          </a:solidFill>
          <a:latin typeface="Arial" charset="0"/>
          <a:ea typeface="ＭＳ Ｐゴシック" charset="-128"/>
        </a:defRPr>
      </a:lvl6pPr>
      <a:lvl7pPr marL="914400" algn="ctr" rtl="0" eaLnBrk="0" fontAlgn="base" hangingPunct="0">
        <a:spcBef>
          <a:spcPct val="0"/>
        </a:spcBef>
        <a:spcAft>
          <a:spcPct val="0"/>
        </a:spcAft>
        <a:defRPr kumimoji="1" sz="4400">
          <a:solidFill>
            <a:schemeClr val="tx2"/>
          </a:solidFill>
          <a:latin typeface="Arial" charset="0"/>
          <a:ea typeface="ＭＳ Ｐゴシック" charset="-128"/>
        </a:defRPr>
      </a:lvl7pPr>
      <a:lvl8pPr marL="1371600" algn="ctr" rtl="0" eaLnBrk="0" fontAlgn="base" hangingPunct="0">
        <a:spcBef>
          <a:spcPct val="0"/>
        </a:spcBef>
        <a:spcAft>
          <a:spcPct val="0"/>
        </a:spcAft>
        <a:defRPr kumimoji="1" sz="4400">
          <a:solidFill>
            <a:schemeClr val="tx2"/>
          </a:solidFill>
          <a:latin typeface="Arial" charset="0"/>
          <a:ea typeface="ＭＳ Ｐゴシック" charset="-128"/>
        </a:defRPr>
      </a:lvl8pPr>
      <a:lvl9pPr marL="1828800" algn="ctr" rtl="0" eaLnBrk="0" fontAlgn="base" hangingPunct="0">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0" fontAlgn="base" hangingPunct="0">
        <a:spcBef>
          <a:spcPct val="20000"/>
        </a:spcBef>
        <a:spcAft>
          <a:spcPct val="0"/>
        </a:spcAft>
        <a:buChar char="»"/>
        <a:defRPr kumimoji="1" sz="2000">
          <a:solidFill>
            <a:schemeClr val="tx1"/>
          </a:solidFill>
          <a:latin typeface="+mn-lt"/>
          <a:ea typeface="+mn-ea"/>
        </a:defRPr>
      </a:lvl6pPr>
      <a:lvl7pPr marL="2971800" indent="-228600" algn="l" rtl="0" eaLnBrk="0" fontAlgn="base" hangingPunct="0">
        <a:spcBef>
          <a:spcPct val="20000"/>
        </a:spcBef>
        <a:spcAft>
          <a:spcPct val="0"/>
        </a:spcAft>
        <a:buChar char="»"/>
        <a:defRPr kumimoji="1" sz="2000">
          <a:solidFill>
            <a:schemeClr val="tx1"/>
          </a:solidFill>
          <a:latin typeface="+mn-lt"/>
          <a:ea typeface="+mn-ea"/>
        </a:defRPr>
      </a:lvl7pPr>
      <a:lvl8pPr marL="3429000" indent="-228600" algn="l" rtl="0" eaLnBrk="0" fontAlgn="base" hangingPunct="0">
        <a:spcBef>
          <a:spcPct val="20000"/>
        </a:spcBef>
        <a:spcAft>
          <a:spcPct val="0"/>
        </a:spcAft>
        <a:buChar char="»"/>
        <a:defRPr kumimoji="1" sz="2000">
          <a:solidFill>
            <a:schemeClr val="tx1"/>
          </a:solidFill>
          <a:latin typeface="+mn-lt"/>
          <a:ea typeface="+mn-ea"/>
        </a:defRPr>
      </a:lvl8pPr>
      <a:lvl9pPr marL="3886200" indent="-228600" algn="l" rtl="0" eaLnBrk="0" fontAlgn="base" hangingPunct="0">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4"/>
          <p:cNvSpPr>
            <a:spLocks noChangeShapeType="1"/>
          </p:cNvSpPr>
          <p:nvPr/>
        </p:nvSpPr>
        <p:spPr bwMode="auto">
          <a:xfrm>
            <a:off x="0" y="476250"/>
            <a:ext cx="9144000" cy="0"/>
          </a:xfrm>
          <a:prstGeom prst="line">
            <a:avLst/>
          </a:prstGeom>
          <a:noFill/>
          <a:ln w="28575">
            <a:solidFill>
              <a:srgbClr val="EC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4099" name="Picture 5" descr="横型ロゴ"/>
          <p:cNvPicPr>
            <a:picLocks noChangeAspect="1" noChangeArrowheads="1"/>
          </p:cNvPicPr>
          <p:nvPr/>
        </p:nvPicPr>
        <p:blipFill>
          <a:blip r:embed="rId15">
            <a:extLst>
              <a:ext uri="{28A0092B-C50C-407E-A947-70E740481C1C}">
                <a14:useLocalDpi xmlns:a14="http://schemas.microsoft.com/office/drawing/2010/main" val="0"/>
              </a:ext>
            </a:extLst>
          </a:blip>
          <a:srcRect l="14285" t="33655" r="14233" b="35959"/>
          <a:stretch>
            <a:fillRect/>
          </a:stretch>
        </p:blipFill>
        <p:spPr bwMode="auto">
          <a:xfrm>
            <a:off x="7904163" y="53975"/>
            <a:ext cx="11525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10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2113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defRPr>
            </a:lvl1pPr>
          </a:lstStyle>
          <a:p>
            <a:pPr>
              <a:defRPr/>
            </a:pPr>
            <a:endParaRPr lang="en-US" altLang="ja-JP"/>
          </a:p>
        </p:txBody>
      </p:sp>
      <p:sp>
        <p:nvSpPr>
          <p:cNvPr id="12113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defRPr>
            </a:lvl1pPr>
          </a:lstStyle>
          <a:p>
            <a:pPr>
              <a:defRPr/>
            </a:pPr>
            <a:endParaRPr lang="en-US" altLang="ja-JP"/>
          </a:p>
        </p:txBody>
      </p:sp>
      <p:sp>
        <p:nvSpPr>
          <p:cNvPr id="1211398"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400">
                <a:solidFill>
                  <a:srgbClr val="000000"/>
                </a:solidFill>
                <a:latin typeface="Arial" charset="0"/>
                <a:ea typeface="+mn-ea"/>
              </a:defRPr>
            </a:lvl1pPr>
          </a:lstStyle>
          <a:p>
            <a:pPr>
              <a:defRPr/>
            </a:pPr>
            <a:fld id="{E7F39029-8C18-41E1-8AEA-AF1F4DEDAA1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Lst>
  <p:transition/>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eaLnBrk="0" fontAlgn="base" hangingPunct="0">
        <a:spcBef>
          <a:spcPct val="0"/>
        </a:spcBef>
        <a:spcAft>
          <a:spcPct val="0"/>
        </a:spcAft>
        <a:defRPr kumimoji="1" sz="4400">
          <a:solidFill>
            <a:schemeClr val="tx2"/>
          </a:solidFill>
          <a:latin typeface="Arial" charset="0"/>
          <a:ea typeface="ＭＳ Ｐゴシック" charset="-128"/>
        </a:defRPr>
      </a:lvl6pPr>
      <a:lvl7pPr marL="914400" algn="ctr" rtl="0" eaLnBrk="0" fontAlgn="base" hangingPunct="0">
        <a:spcBef>
          <a:spcPct val="0"/>
        </a:spcBef>
        <a:spcAft>
          <a:spcPct val="0"/>
        </a:spcAft>
        <a:defRPr kumimoji="1" sz="4400">
          <a:solidFill>
            <a:schemeClr val="tx2"/>
          </a:solidFill>
          <a:latin typeface="Arial" charset="0"/>
          <a:ea typeface="ＭＳ Ｐゴシック" charset="-128"/>
        </a:defRPr>
      </a:lvl7pPr>
      <a:lvl8pPr marL="1371600" algn="ctr" rtl="0" eaLnBrk="0" fontAlgn="base" hangingPunct="0">
        <a:spcBef>
          <a:spcPct val="0"/>
        </a:spcBef>
        <a:spcAft>
          <a:spcPct val="0"/>
        </a:spcAft>
        <a:defRPr kumimoji="1" sz="4400">
          <a:solidFill>
            <a:schemeClr val="tx2"/>
          </a:solidFill>
          <a:latin typeface="Arial" charset="0"/>
          <a:ea typeface="ＭＳ Ｐゴシック" charset="-128"/>
        </a:defRPr>
      </a:lvl8pPr>
      <a:lvl9pPr marL="1828800" algn="ctr" rtl="0" eaLnBrk="0" fontAlgn="base" hangingPunct="0">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0" fontAlgn="base" hangingPunct="0">
        <a:spcBef>
          <a:spcPct val="20000"/>
        </a:spcBef>
        <a:spcAft>
          <a:spcPct val="0"/>
        </a:spcAft>
        <a:buChar char="»"/>
        <a:defRPr kumimoji="1" sz="2000">
          <a:solidFill>
            <a:schemeClr val="tx1"/>
          </a:solidFill>
          <a:latin typeface="+mn-lt"/>
          <a:ea typeface="+mn-ea"/>
        </a:defRPr>
      </a:lvl6pPr>
      <a:lvl7pPr marL="2971800" indent="-228600" algn="l" rtl="0" eaLnBrk="0" fontAlgn="base" hangingPunct="0">
        <a:spcBef>
          <a:spcPct val="20000"/>
        </a:spcBef>
        <a:spcAft>
          <a:spcPct val="0"/>
        </a:spcAft>
        <a:buChar char="»"/>
        <a:defRPr kumimoji="1" sz="2000">
          <a:solidFill>
            <a:schemeClr val="tx1"/>
          </a:solidFill>
          <a:latin typeface="+mn-lt"/>
          <a:ea typeface="+mn-ea"/>
        </a:defRPr>
      </a:lvl7pPr>
      <a:lvl8pPr marL="3429000" indent="-228600" algn="l" rtl="0" eaLnBrk="0" fontAlgn="base" hangingPunct="0">
        <a:spcBef>
          <a:spcPct val="20000"/>
        </a:spcBef>
        <a:spcAft>
          <a:spcPct val="0"/>
        </a:spcAft>
        <a:buChar char="»"/>
        <a:defRPr kumimoji="1" sz="2000">
          <a:solidFill>
            <a:schemeClr val="tx1"/>
          </a:solidFill>
          <a:latin typeface="+mn-lt"/>
          <a:ea typeface="+mn-ea"/>
        </a:defRPr>
      </a:lvl8pPr>
      <a:lvl9pPr marL="3886200" indent="-228600" algn="l" rtl="0" eaLnBrk="0" fontAlgn="base" hangingPunct="0">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Line 4"/>
          <p:cNvSpPr>
            <a:spLocks noChangeShapeType="1"/>
          </p:cNvSpPr>
          <p:nvPr/>
        </p:nvSpPr>
        <p:spPr bwMode="auto">
          <a:xfrm>
            <a:off x="0" y="476250"/>
            <a:ext cx="9144000" cy="0"/>
          </a:xfrm>
          <a:prstGeom prst="line">
            <a:avLst/>
          </a:prstGeom>
          <a:noFill/>
          <a:ln w="28575">
            <a:solidFill>
              <a:srgbClr val="EC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5123" name="Picture 5" descr="横型ロゴ"/>
          <p:cNvPicPr>
            <a:picLocks noChangeAspect="1" noChangeArrowheads="1"/>
          </p:cNvPicPr>
          <p:nvPr/>
        </p:nvPicPr>
        <p:blipFill>
          <a:blip r:embed="rId15">
            <a:extLst>
              <a:ext uri="{28A0092B-C50C-407E-A947-70E740481C1C}">
                <a14:useLocalDpi xmlns:a14="http://schemas.microsoft.com/office/drawing/2010/main" val="0"/>
              </a:ext>
            </a:extLst>
          </a:blip>
          <a:srcRect l="14285" t="33655" r="14233" b="35959"/>
          <a:stretch>
            <a:fillRect/>
          </a:stretch>
        </p:blipFill>
        <p:spPr bwMode="auto">
          <a:xfrm>
            <a:off x="7904163" y="53975"/>
            <a:ext cx="11525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2113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defRPr>
            </a:lvl1pPr>
          </a:lstStyle>
          <a:p>
            <a:pPr>
              <a:defRPr/>
            </a:pPr>
            <a:endParaRPr lang="en-US" altLang="ja-JP"/>
          </a:p>
        </p:txBody>
      </p:sp>
      <p:sp>
        <p:nvSpPr>
          <p:cNvPr id="12113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defRPr>
            </a:lvl1pPr>
          </a:lstStyle>
          <a:p>
            <a:pPr>
              <a:defRPr/>
            </a:pPr>
            <a:endParaRPr lang="en-US" altLang="ja-JP"/>
          </a:p>
        </p:txBody>
      </p:sp>
      <p:sp>
        <p:nvSpPr>
          <p:cNvPr id="1211398"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400">
                <a:solidFill>
                  <a:srgbClr val="000000"/>
                </a:solidFill>
                <a:latin typeface="Arial" charset="0"/>
                <a:ea typeface="+mn-ea"/>
              </a:defRPr>
            </a:lvl1pPr>
          </a:lstStyle>
          <a:p>
            <a:pPr>
              <a:defRPr/>
            </a:pPr>
            <a:fld id="{D16725AC-69E3-4D88-9787-9BBE460A72CD}"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460" r:id="rId1"/>
    <p:sldLayoutId id="2147484461" r:id="rId2"/>
    <p:sldLayoutId id="2147484462" r:id="rId3"/>
    <p:sldLayoutId id="2147484463" r:id="rId4"/>
    <p:sldLayoutId id="2147484464" r:id="rId5"/>
    <p:sldLayoutId id="2147484465" r:id="rId6"/>
    <p:sldLayoutId id="2147484466" r:id="rId7"/>
    <p:sldLayoutId id="2147484467" r:id="rId8"/>
    <p:sldLayoutId id="2147484468" r:id="rId9"/>
    <p:sldLayoutId id="2147484469" r:id="rId10"/>
    <p:sldLayoutId id="2147484470" r:id="rId11"/>
    <p:sldLayoutId id="2147484471" r:id="rId12"/>
    <p:sldLayoutId id="2147484472" r:id="rId13"/>
  </p:sldLayoutIdLst>
  <p:transition/>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eaLnBrk="0" fontAlgn="base" hangingPunct="0">
        <a:spcBef>
          <a:spcPct val="0"/>
        </a:spcBef>
        <a:spcAft>
          <a:spcPct val="0"/>
        </a:spcAft>
        <a:defRPr kumimoji="1" sz="4400">
          <a:solidFill>
            <a:schemeClr val="tx2"/>
          </a:solidFill>
          <a:latin typeface="Arial" charset="0"/>
          <a:ea typeface="ＭＳ Ｐゴシック" charset="-128"/>
        </a:defRPr>
      </a:lvl6pPr>
      <a:lvl7pPr marL="914400" algn="ctr" rtl="0" eaLnBrk="0" fontAlgn="base" hangingPunct="0">
        <a:spcBef>
          <a:spcPct val="0"/>
        </a:spcBef>
        <a:spcAft>
          <a:spcPct val="0"/>
        </a:spcAft>
        <a:defRPr kumimoji="1" sz="4400">
          <a:solidFill>
            <a:schemeClr val="tx2"/>
          </a:solidFill>
          <a:latin typeface="Arial" charset="0"/>
          <a:ea typeface="ＭＳ Ｐゴシック" charset="-128"/>
        </a:defRPr>
      </a:lvl7pPr>
      <a:lvl8pPr marL="1371600" algn="ctr" rtl="0" eaLnBrk="0" fontAlgn="base" hangingPunct="0">
        <a:spcBef>
          <a:spcPct val="0"/>
        </a:spcBef>
        <a:spcAft>
          <a:spcPct val="0"/>
        </a:spcAft>
        <a:defRPr kumimoji="1" sz="4400">
          <a:solidFill>
            <a:schemeClr val="tx2"/>
          </a:solidFill>
          <a:latin typeface="Arial" charset="0"/>
          <a:ea typeface="ＭＳ Ｐゴシック" charset="-128"/>
        </a:defRPr>
      </a:lvl8pPr>
      <a:lvl9pPr marL="1828800" algn="ctr" rtl="0" eaLnBrk="0" fontAlgn="base" hangingPunct="0">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0" fontAlgn="base" hangingPunct="0">
        <a:spcBef>
          <a:spcPct val="20000"/>
        </a:spcBef>
        <a:spcAft>
          <a:spcPct val="0"/>
        </a:spcAft>
        <a:buChar char="»"/>
        <a:defRPr kumimoji="1" sz="2000">
          <a:solidFill>
            <a:schemeClr val="tx1"/>
          </a:solidFill>
          <a:latin typeface="+mn-lt"/>
          <a:ea typeface="+mn-ea"/>
        </a:defRPr>
      </a:lvl6pPr>
      <a:lvl7pPr marL="2971800" indent="-228600" algn="l" rtl="0" eaLnBrk="0" fontAlgn="base" hangingPunct="0">
        <a:spcBef>
          <a:spcPct val="20000"/>
        </a:spcBef>
        <a:spcAft>
          <a:spcPct val="0"/>
        </a:spcAft>
        <a:buChar char="»"/>
        <a:defRPr kumimoji="1" sz="2000">
          <a:solidFill>
            <a:schemeClr val="tx1"/>
          </a:solidFill>
          <a:latin typeface="+mn-lt"/>
          <a:ea typeface="+mn-ea"/>
        </a:defRPr>
      </a:lvl7pPr>
      <a:lvl8pPr marL="3429000" indent="-228600" algn="l" rtl="0" eaLnBrk="0" fontAlgn="base" hangingPunct="0">
        <a:spcBef>
          <a:spcPct val="20000"/>
        </a:spcBef>
        <a:spcAft>
          <a:spcPct val="0"/>
        </a:spcAft>
        <a:buChar char="»"/>
        <a:defRPr kumimoji="1" sz="2000">
          <a:solidFill>
            <a:schemeClr val="tx1"/>
          </a:solidFill>
          <a:latin typeface="+mn-lt"/>
          <a:ea typeface="+mn-ea"/>
        </a:defRPr>
      </a:lvl8pPr>
      <a:lvl9pPr marL="3886200" indent="-228600" algn="l" rtl="0" eaLnBrk="0" fontAlgn="base" hangingPunct="0">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Microsoft_Excel_97-2003_Worksheet1.xls"/></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a:spLocks noGrp="1" noChangeArrowheads="1"/>
          </p:cNvSpPr>
          <p:nvPr>
            <p:ph type="subTitle" idx="1"/>
          </p:nvPr>
        </p:nvSpPr>
        <p:spPr>
          <a:xfrm>
            <a:off x="2339975" y="4293096"/>
            <a:ext cx="5472113" cy="1169492"/>
          </a:xfrm>
        </p:spPr>
        <p:txBody>
          <a:bodyPr/>
          <a:lstStyle/>
          <a:p>
            <a:pPr algn="l" eaLnBrk="1" hangingPunct="1">
              <a:buFont typeface="Wingdings" pitchFamily="2" charset="2"/>
              <a:buNone/>
              <a:defRPr/>
            </a:pPr>
            <a:r>
              <a:rPr lang="ja-JP" altLang="en-US" sz="2400" b="1" dirty="0" smtClean="0">
                <a:solidFill>
                  <a:schemeClr val="tx1"/>
                </a:solidFill>
                <a:latin typeface="+mj-ea"/>
                <a:ea typeface="+mj-ea"/>
              </a:rPr>
              <a:t>総合病院</a:t>
            </a:r>
            <a:r>
              <a:rPr lang="ja-JP" altLang="en-US" sz="2400" b="1" dirty="0">
                <a:latin typeface="+mj-ea"/>
                <a:ea typeface="+mj-ea"/>
              </a:rPr>
              <a:t>　</a:t>
            </a:r>
            <a:r>
              <a:rPr lang="ja-JP" altLang="en-US" sz="2400" b="1" dirty="0" smtClean="0">
                <a:solidFill>
                  <a:schemeClr val="tx1"/>
                </a:solidFill>
                <a:latin typeface="+mj-ea"/>
                <a:ea typeface="+mj-ea"/>
              </a:rPr>
              <a:t>庄原赤十字病院</a:t>
            </a:r>
            <a:endParaRPr lang="en-US" altLang="ja-JP" sz="2400" b="1" dirty="0" smtClean="0">
              <a:solidFill>
                <a:schemeClr val="tx1"/>
              </a:solidFill>
              <a:latin typeface="+mj-ea"/>
              <a:ea typeface="+mj-ea"/>
            </a:endParaRPr>
          </a:p>
          <a:p>
            <a:pPr algn="l" eaLnBrk="1" hangingPunct="1">
              <a:defRPr/>
            </a:pPr>
            <a:r>
              <a:rPr lang="ja-JP" altLang="en-US" sz="2400" b="1" dirty="0">
                <a:latin typeface="+mj-ea"/>
                <a:ea typeface="+mj-ea"/>
              </a:rPr>
              <a:t>　</a:t>
            </a:r>
            <a:r>
              <a:rPr lang="ja-JP" altLang="en-US" sz="2400" b="1" dirty="0" smtClean="0">
                <a:latin typeface="+mj-ea"/>
                <a:ea typeface="+mj-ea"/>
              </a:rPr>
              <a:t>　　検査技術課　　　佐藤知義</a:t>
            </a:r>
            <a:r>
              <a:rPr lang="ja-JP" altLang="en-US" sz="2800" b="1" dirty="0" smtClean="0">
                <a:solidFill>
                  <a:schemeClr val="tx1"/>
                </a:solidFill>
                <a:latin typeface="+mj-ea"/>
                <a:ea typeface="+mj-ea"/>
              </a:rPr>
              <a:t>　</a:t>
            </a:r>
            <a:endParaRPr lang="en-US" altLang="ja-JP" sz="1400" b="1" dirty="0">
              <a:solidFill>
                <a:schemeClr val="tx1"/>
              </a:solidFill>
              <a:latin typeface="+mj-ea"/>
              <a:ea typeface="+mj-ea"/>
            </a:endParaRPr>
          </a:p>
          <a:p>
            <a:pPr algn="l" eaLnBrk="1" hangingPunct="1">
              <a:buFont typeface="Wingdings" pitchFamily="2" charset="2"/>
              <a:buNone/>
              <a:defRPr/>
            </a:pPr>
            <a:r>
              <a:rPr lang="ja-JP" altLang="en-US" sz="1400" b="1" dirty="0" smtClean="0">
                <a:solidFill>
                  <a:schemeClr val="tx1"/>
                </a:solidFill>
                <a:latin typeface="+mj-ea"/>
                <a:ea typeface="+mj-ea"/>
              </a:rPr>
              <a:t>　</a:t>
            </a:r>
            <a:r>
              <a:rPr lang="ja-JP" altLang="en-US" sz="1400" b="1" dirty="0">
                <a:solidFill>
                  <a:schemeClr val="tx1"/>
                </a:solidFill>
                <a:latin typeface="+mj-ea"/>
                <a:ea typeface="+mj-ea"/>
              </a:rPr>
              <a:t> </a:t>
            </a:r>
            <a:r>
              <a:rPr lang="ja-JP" altLang="en-US" sz="1400" b="1" dirty="0" smtClean="0">
                <a:solidFill>
                  <a:schemeClr val="tx1"/>
                </a:solidFill>
                <a:latin typeface="+mj-ea"/>
                <a:ea typeface="+mj-ea"/>
              </a:rPr>
              <a:t>         </a:t>
            </a:r>
            <a:r>
              <a:rPr lang="ja-JP" altLang="en-US" sz="3600" b="1" dirty="0" smtClean="0">
                <a:solidFill>
                  <a:schemeClr val="tx1"/>
                </a:solidFill>
                <a:latin typeface="+mj-ea"/>
                <a:ea typeface="+mj-ea"/>
              </a:rPr>
              <a:t>　</a:t>
            </a:r>
            <a:r>
              <a:rPr lang="ja-JP" altLang="en-US" b="1" dirty="0" smtClean="0">
                <a:solidFill>
                  <a:schemeClr val="tx1"/>
                </a:solidFill>
                <a:latin typeface="+mj-ea"/>
                <a:ea typeface="+mj-ea"/>
              </a:rPr>
              <a:t>　　　</a:t>
            </a:r>
          </a:p>
        </p:txBody>
      </p:sp>
      <p:pic>
        <p:nvPicPr>
          <p:cNvPr id="14" name="Picture 2" descr="ex01"/>
          <p:cNvPicPr>
            <a:picLocks noChangeAspect="1" noChangeArrowheads="1"/>
          </p:cNvPicPr>
          <p:nvPr/>
        </p:nvPicPr>
        <p:blipFill rotWithShape="1">
          <a:blip r:embed="rId3"/>
          <a:srcRect b="9669"/>
          <a:stretch/>
        </p:blipFill>
        <p:spPr bwMode="auto">
          <a:xfrm>
            <a:off x="6691313" y="4116388"/>
            <a:ext cx="2128837" cy="1254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1925" name="正方形/長方形 2"/>
          <p:cNvSpPr>
            <a:spLocks noChangeArrowheads="1"/>
          </p:cNvSpPr>
          <p:nvPr/>
        </p:nvSpPr>
        <p:spPr bwMode="auto">
          <a:xfrm>
            <a:off x="395288" y="808038"/>
            <a:ext cx="83534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en-US" altLang="ja-JP" dirty="0">
              <a:solidFill>
                <a:srgbClr val="000000"/>
              </a:solidFill>
              <a:latin typeface="Arial" pitchFamily="34" charset="0"/>
              <a:ea typeface="HGPｺﾞｼｯｸE" pitchFamily="50" charset="-128"/>
            </a:endParaRPr>
          </a:p>
          <a:p>
            <a:pPr eaLnBrk="1" hangingPunct="1">
              <a:spcBef>
                <a:spcPct val="0"/>
              </a:spcBef>
              <a:buFontTx/>
              <a:buNone/>
            </a:pPr>
            <a:r>
              <a:rPr lang="ja-JP" altLang="en-US" sz="4000" dirty="0">
                <a:solidFill>
                  <a:srgbClr val="000000"/>
                </a:solidFill>
                <a:latin typeface="Arial" pitchFamily="34" charset="0"/>
                <a:ea typeface="HGPｺﾞｼｯｸE" pitchFamily="50" charset="-128"/>
              </a:rPr>
              <a:t>　</a:t>
            </a:r>
            <a:r>
              <a:rPr lang="ja-JP" altLang="en-US" sz="2400" dirty="0">
                <a:solidFill>
                  <a:srgbClr val="000000"/>
                </a:solidFill>
                <a:latin typeface="Arial" pitchFamily="34" charset="0"/>
                <a:ea typeface="HGPｺﾞｼｯｸE" pitchFamily="50" charset="-128"/>
              </a:rPr>
              <a:t>　　　　　</a:t>
            </a:r>
            <a:endParaRPr lang="ja-JP" altLang="en-US" sz="3600" dirty="0">
              <a:solidFill>
                <a:srgbClr val="000000"/>
              </a:solidFill>
              <a:latin typeface="Arial" pitchFamily="34" charset="0"/>
              <a:ea typeface="HGPｺﾞｼｯｸE" pitchFamily="50" charset="-128"/>
            </a:endParaRPr>
          </a:p>
        </p:txBody>
      </p:sp>
      <p:pic>
        <p:nvPicPr>
          <p:cNvPr id="81926" name="Picture 2"/>
          <p:cNvPicPr>
            <a:picLocks noChangeAspect="1" noChangeArrowheads="1"/>
          </p:cNvPicPr>
          <p:nvPr/>
        </p:nvPicPr>
        <p:blipFill>
          <a:blip r:embed="rId4">
            <a:extLst>
              <a:ext uri="{28A0092B-C50C-407E-A947-70E740481C1C}">
                <a14:useLocalDpi xmlns:a14="http://schemas.microsoft.com/office/drawing/2010/main" val="0"/>
              </a:ext>
            </a:extLst>
          </a:blip>
          <a:srcRect l="69870" t="29517" r="9254" b="31447"/>
          <a:stretch>
            <a:fillRect/>
          </a:stretch>
        </p:blipFill>
        <p:spPr bwMode="auto">
          <a:xfrm>
            <a:off x="398463" y="4038600"/>
            <a:ext cx="12446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直線コネクタ 15"/>
          <p:cNvCxnSpPr/>
          <p:nvPr/>
        </p:nvCxnSpPr>
        <p:spPr>
          <a:xfrm>
            <a:off x="-15875" y="692696"/>
            <a:ext cx="9144000" cy="0"/>
          </a:xfrm>
          <a:prstGeom prst="line">
            <a:avLst/>
          </a:prstGeom>
          <a:ln w="190500" cmpd="thickThin">
            <a:solidFill>
              <a:srgbClr val="FF0000"/>
            </a:solidFill>
          </a:ln>
        </p:spPr>
        <p:style>
          <a:lnRef idx="1">
            <a:schemeClr val="accent1"/>
          </a:lnRef>
          <a:fillRef idx="0">
            <a:schemeClr val="accent1"/>
          </a:fillRef>
          <a:effectRef idx="0">
            <a:schemeClr val="accent1"/>
          </a:effectRef>
          <a:fontRef idx="minor">
            <a:schemeClr val="tx1"/>
          </a:fontRef>
        </p:style>
      </p:cxnSp>
      <p:sp>
        <p:nvSpPr>
          <p:cNvPr id="81928" name="Rectangle 3"/>
          <p:cNvSpPr>
            <a:spLocks noChangeArrowheads="1"/>
          </p:cNvSpPr>
          <p:nvPr/>
        </p:nvSpPr>
        <p:spPr bwMode="auto">
          <a:xfrm>
            <a:off x="6588125" y="5462588"/>
            <a:ext cx="395922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50000"/>
              </a:spcBef>
              <a:buFontTx/>
              <a:buNone/>
            </a:pPr>
            <a:r>
              <a:rPr lang="ja-JP" altLang="en-US" sz="1400">
                <a:solidFill>
                  <a:srgbClr val="FF6600"/>
                </a:solidFill>
                <a:latin typeface="HG創英角ｺﾞｼｯｸUB" pitchFamily="49" charset="-128"/>
                <a:ea typeface="HG創英角ｺﾞｼｯｸUB" pitchFamily="49" charset="-128"/>
              </a:rPr>
              <a:t>～</a:t>
            </a:r>
            <a:r>
              <a:rPr lang="ja-JP" altLang="en-US" sz="1400" b="1">
                <a:solidFill>
                  <a:srgbClr val="FF6600"/>
                </a:solidFill>
                <a:latin typeface="Arial Black" pitchFamily="34" charset="0"/>
              </a:rPr>
              <a:t>笑顔と優しさで接します</a:t>
            </a:r>
            <a:r>
              <a:rPr lang="ja-JP" altLang="en-US" sz="1400">
                <a:solidFill>
                  <a:srgbClr val="FF6600"/>
                </a:solidFill>
                <a:latin typeface="HG創英角ｺﾞｼｯｸUB" pitchFamily="49" charset="-128"/>
                <a:ea typeface="HG創英角ｺﾞｼｯｸUB" pitchFamily="49" charset="-128"/>
              </a:rPr>
              <a:t>～</a:t>
            </a:r>
            <a:endParaRPr lang="en-US" altLang="ja-JP" sz="1400">
              <a:solidFill>
                <a:srgbClr val="FF6600"/>
              </a:solidFill>
              <a:latin typeface="HG創英角ｺﾞｼｯｸUB" pitchFamily="49" charset="-128"/>
              <a:ea typeface="HG創英角ｺﾞｼｯｸUB" pitchFamily="49" charset="-128"/>
            </a:endParaRPr>
          </a:p>
          <a:p>
            <a:pPr eaLnBrk="1" hangingPunct="1">
              <a:spcBef>
                <a:spcPct val="50000"/>
              </a:spcBef>
              <a:buFontTx/>
              <a:buNone/>
            </a:pPr>
            <a:r>
              <a:rPr lang="ja-JP" altLang="en-US" sz="1400">
                <a:solidFill>
                  <a:srgbClr val="FF6600"/>
                </a:solidFill>
                <a:latin typeface="HG創英角ｺﾞｼｯｸUB" pitchFamily="49" charset="-128"/>
                <a:ea typeface="HG創英角ｺﾞｼｯｸUB" pitchFamily="49" charset="-128"/>
              </a:rPr>
              <a:t>　</a:t>
            </a:r>
          </a:p>
        </p:txBody>
      </p:sp>
      <p:cxnSp>
        <p:nvCxnSpPr>
          <p:cNvPr id="18" name="直線コネクタ 17"/>
          <p:cNvCxnSpPr/>
          <p:nvPr/>
        </p:nvCxnSpPr>
        <p:spPr>
          <a:xfrm>
            <a:off x="-15875" y="6453188"/>
            <a:ext cx="9144000" cy="0"/>
          </a:xfrm>
          <a:prstGeom prst="line">
            <a:avLst/>
          </a:prstGeom>
          <a:ln w="190500" cmpd="thinThick">
            <a:solidFill>
              <a:srgbClr val="FF0000"/>
            </a:solidFill>
          </a:ln>
        </p:spPr>
        <p:style>
          <a:lnRef idx="1">
            <a:schemeClr val="accent1"/>
          </a:lnRef>
          <a:fillRef idx="0">
            <a:schemeClr val="accent1"/>
          </a:fillRef>
          <a:effectRef idx="0">
            <a:schemeClr val="accent1"/>
          </a:effectRef>
          <a:fontRef idx="minor">
            <a:schemeClr val="tx1"/>
          </a:fontRef>
        </p:style>
      </p:cxnSp>
      <p:pic>
        <p:nvPicPr>
          <p:cNvPr id="81931" name="Picture 2"/>
          <p:cNvPicPr>
            <a:picLocks noChangeAspect="1" noChangeArrowheads="1"/>
          </p:cNvPicPr>
          <p:nvPr/>
        </p:nvPicPr>
        <p:blipFill>
          <a:blip r:embed="rId5">
            <a:extLst>
              <a:ext uri="{28A0092B-C50C-407E-A947-70E740481C1C}">
                <a14:useLocalDpi xmlns:a14="http://schemas.microsoft.com/office/drawing/2010/main" val="0"/>
              </a:ext>
            </a:extLst>
          </a:blip>
          <a:srcRect l="9265" t="40942" r="33492" b="52393"/>
          <a:stretch>
            <a:fillRect/>
          </a:stretch>
        </p:blipFill>
        <p:spPr bwMode="auto">
          <a:xfrm>
            <a:off x="396875" y="5737225"/>
            <a:ext cx="26622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noChangeArrowheads="1"/>
          </p:cNvPicPr>
          <p:nvPr/>
        </p:nvPicPr>
        <p:blipFill>
          <a:blip r:embed="rId6"/>
          <a:srcRect/>
          <a:stretch>
            <a:fillRect/>
          </a:stretch>
        </p:blipFill>
        <p:spPr bwMode="auto">
          <a:xfrm>
            <a:off x="1622425" y="4699000"/>
            <a:ext cx="646113" cy="885825"/>
          </a:xfrm>
          <a:prstGeom prst="rect">
            <a:avLst/>
          </a:prstGeom>
          <a:noFill/>
          <a:ln w="9525" cap="flat" cmpd="sng" algn="ctr">
            <a:solidFill>
              <a:schemeClr val="tx1"/>
            </a:solidFill>
            <a:prstDash val="solid"/>
            <a:miter lim="800000"/>
            <a:headEnd/>
            <a:tailEnd/>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Lst>
        </p:spPr>
      </p:pic>
      <p:sp>
        <p:nvSpPr>
          <p:cNvPr id="2" name="正方形/長方形 1"/>
          <p:cNvSpPr/>
          <p:nvPr/>
        </p:nvSpPr>
        <p:spPr>
          <a:xfrm>
            <a:off x="1020763" y="1470447"/>
            <a:ext cx="7375737" cy="769441"/>
          </a:xfrm>
          <a:prstGeom prst="rect">
            <a:avLst/>
          </a:prstGeom>
        </p:spPr>
        <p:txBody>
          <a:bodyPr wrap="none">
            <a:spAutoFit/>
          </a:bodyPr>
          <a:lstStyle/>
          <a:p>
            <a:r>
              <a:rPr lang="ja-JP" altLang="ja-JP" sz="4400" dirty="0">
                <a:latin typeface="+mj-ea"/>
              </a:rPr>
              <a:t>遅発性溶血性</a:t>
            </a:r>
            <a:r>
              <a:rPr lang="ja-JP" altLang="ja-JP" sz="4400" dirty="0" smtClean="0">
                <a:latin typeface="+mj-ea"/>
              </a:rPr>
              <a:t>副作用</a:t>
            </a:r>
            <a:r>
              <a:rPr lang="ja-JP" altLang="en-US" sz="4400" dirty="0" smtClean="0">
                <a:latin typeface="+mj-ea"/>
              </a:rPr>
              <a:t>について</a:t>
            </a:r>
            <a:endParaRPr lang="ja-JP" altLang="en-US" sz="4400" dirty="0"/>
          </a:p>
        </p:txBody>
      </p:sp>
    </p:spTree>
    <p:extLst>
      <p:ext uri="{BB962C8B-B14F-4D97-AF65-F5344CB8AC3E}">
        <p14:creationId xmlns:p14="http://schemas.microsoft.com/office/powerpoint/2010/main" val="85530491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1052736"/>
            <a:ext cx="8496944" cy="5329014"/>
          </a:xfrm>
        </p:spPr>
        <p:txBody>
          <a:bodyPr/>
          <a:lstStyle/>
          <a:p>
            <a:pPr marL="0" indent="0">
              <a:buFontTx/>
              <a:buNone/>
            </a:pPr>
            <a:r>
              <a:rPr lang="ja-JP" altLang="ja-JP" dirty="0"/>
              <a:t>５</a:t>
            </a:r>
            <a:r>
              <a:rPr lang="en-US" altLang="ja-JP" dirty="0"/>
              <a:t>/</a:t>
            </a:r>
            <a:r>
              <a:rPr lang="ja-JP" altLang="ja-JP" dirty="0"/>
              <a:t>１６　　</a:t>
            </a:r>
            <a:r>
              <a:rPr lang="en-US" altLang="ja-JP" dirty="0"/>
              <a:t>RCC</a:t>
            </a:r>
            <a:r>
              <a:rPr lang="ja-JP" altLang="ja-JP" dirty="0"/>
              <a:t>　６</a:t>
            </a:r>
            <a:r>
              <a:rPr lang="ja-JP" altLang="ja-JP" dirty="0" smtClean="0"/>
              <a:t>単位</a:t>
            </a:r>
            <a:r>
              <a:rPr lang="ja-JP" altLang="en-US" dirty="0"/>
              <a:t>　</a:t>
            </a:r>
            <a:r>
              <a:rPr lang="en-US" altLang="ja-JP" dirty="0" smtClean="0"/>
              <a:t>FFP</a:t>
            </a:r>
            <a:r>
              <a:rPr lang="ja-JP" altLang="en-US" dirty="0" smtClean="0"/>
              <a:t>　</a:t>
            </a:r>
            <a:r>
              <a:rPr lang="en-US" altLang="ja-JP" dirty="0" smtClean="0"/>
              <a:t>4</a:t>
            </a:r>
            <a:r>
              <a:rPr lang="ja-JP" altLang="en-US" dirty="0" smtClean="0"/>
              <a:t>単位</a:t>
            </a:r>
            <a:endParaRPr lang="ja-JP" altLang="ja-JP" dirty="0"/>
          </a:p>
          <a:p>
            <a:pPr marL="0" indent="0">
              <a:buFontTx/>
              <a:buNone/>
            </a:pPr>
            <a:r>
              <a:rPr lang="ja-JP" altLang="en-US" dirty="0"/>
              <a:t>　　　　　　</a:t>
            </a:r>
            <a:r>
              <a:rPr lang="ja-JP" altLang="ja-JP" dirty="0" smtClean="0"/>
              <a:t>クロスマッチ</a:t>
            </a:r>
            <a:r>
              <a:rPr lang="ja-JP" altLang="ja-JP" dirty="0"/>
              <a:t>適合を出庫</a:t>
            </a:r>
          </a:p>
          <a:p>
            <a:pPr marL="0" indent="0">
              <a:buFontTx/>
              <a:buNone/>
            </a:pPr>
            <a:r>
              <a:rPr lang="ja-JP" altLang="en-US" dirty="0"/>
              <a:t>　　　　　　</a:t>
            </a:r>
            <a:r>
              <a:rPr lang="ja-JP" altLang="ja-JP" dirty="0"/>
              <a:t>夜、抗体が</a:t>
            </a:r>
            <a:r>
              <a:rPr lang="en-US" altLang="ja-JP" dirty="0" err="1"/>
              <a:t>Jk</a:t>
            </a:r>
            <a:r>
              <a:rPr lang="en-US" altLang="ja-JP" baseline="30000" dirty="0" err="1"/>
              <a:t>a</a:t>
            </a:r>
            <a:r>
              <a:rPr lang="ja-JP" altLang="ja-JP" dirty="0"/>
              <a:t>と</a:t>
            </a:r>
            <a:r>
              <a:rPr lang="ja-JP" altLang="en-US" dirty="0"/>
              <a:t>の報告があった</a:t>
            </a:r>
            <a:endParaRPr lang="ja-JP" altLang="ja-JP" dirty="0"/>
          </a:p>
          <a:p>
            <a:pPr marL="0" indent="0">
              <a:buFontTx/>
              <a:buNone/>
            </a:pPr>
            <a:endParaRPr lang="en-US" altLang="ja-JP" sz="2400" dirty="0"/>
          </a:p>
          <a:p>
            <a:pPr marL="0" indent="0">
              <a:buFontTx/>
              <a:buNone/>
            </a:pPr>
            <a:r>
              <a:rPr lang="ja-JP" altLang="ja-JP" dirty="0"/>
              <a:t>以降、</a:t>
            </a:r>
            <a:r>
              <a:rPr lang="en-US" altLang="ja-JP" dirty="0" err="1"/>
              <a:t>Jk</a:t>
            </a:r>
            <a:r>
              <a:rPr lang="en-US" altLang="ja-JP" baseline="30000" dirty="0" err="1"/>
              <a:t>a</a:t>
            </a:r>
            <a:r>
              <a:rPr lang="ja-JP" altLang="ja-JP" dirty="0"/>
              <a:t>抗原</a:t>
            </a:r>
            <a:r>
              <a:rPr lang="ja-JP" altLang="ja-JP" dirty="0" smtClean="0"/>
              <a:t>陰性血</a:t>
            </a:r>
            <a:r>
              <a:rPr lang="ja-JP" altLang="ja-JP" dirty="0"/>
              <a:t>を準備</a:t>
            </a:r>
            <a:r>
              <a:rPr lang="ja-JP" altLang="en-US" dirty="0"/>
              <a:t>する</a:t>
            </a:r>
            <a:r>
              <a:rPr lang="ja-JP" altLang="en-US" dirty="0" smtClean="0"/>
              <a:t>こととした</a:t>
            </a:r>
            <a:endParaRPr lang="en-US" altLang="ja-JP" dirty="0"/>
          </a:p>
          <a:p>
            <a:pPr marL="0" indent="0">
              <a:buFontTx/>
              <a:buNone/>
            </a:pPr>
            <a:endParaRPr lang="en-US" altLang="ja-JP" dirty="0"/>
          </a:p>
          <a:p>
            <a:pPr marL="0" indent="0">
              <a:buFontTx/>
              <a:buNone/>
            </a:pPr>
            <a:r>
              <a:rPr lang="ja-JP" altLang="en-US" dirty="0"/>
              <a:t>５</a:t>
            </a:r>
            <a:r>
              <a:rPr lang="en-US" altLang="ja-JP" dirty="0"/>
              <a:t>/</a:t>
            </a:r>
            <a:r>
              <a:rPr lang="ja-JP" altLang="en-US" dirty="0"/>
              <a:t>１４～５</a:t>
            </a:r>
            <a:r>
              <a:rPr lang="en-US" altLang="ja-JP" dirty="0"/>
              <a:t>/</a:t>
            </a:r>
            <a:r>
              <a:rPr lang="ja-JP" altLang="en-US" dirty="0"/>
              <a:t>１６に輸血</a:t>
            </a:r>
            <a:r>
              <a:rPr lang="ja-JP" altLang="en-US" dirty="0" smtClean="0"/>
              <a:t>した</a:t>
            </a:r>
            <a:r>
              <a:rPr lang="en-US" altLang="ja-JP" dirty="0" smtClean="0"/>
              <a:t>RCC</a:t>
            </a:r>
            <a:r>
              <a:rPr lang="ja-JP" altLang="en-US" dirty="0" smtClean="0"/>
              <a:t>１０</a:t>
            </a:r>
            <a:r>
              <a:rPr lang="ja-JP" altLang="en-US" dirty="0"/>
              <a:t>単位のうち６単位</a:t>
            </a:r>
            <a:r>
              <a:rPr lang="ja-JP" altLang="en-US" dirty="0" smtClean="0"/>
              <a:t>が</a:t>
            </a:r>
            <a:r>
              <a:rPr lang="en-US" altLang="ja-JP" dirty="0" err="1" smtClean="0"/>
              <a:t>Jk</a:t>
            </a:r>
            <a:r>
              <a:rPr lang="en-US" altLang="ja-JP" baseline="30000" dirty="0" err="1" smtClean="0"/>
              <a:t>a</a:t>
            </a:r>
            <a:r>
              <a:rPr lang="ja-JP" altLang="en-US" dirty="0"/>
              <a:t>抗原陽性で</a:t>
            </a:r>
            <a:r>
              <a:rPr lang="ja-JP" altLang="en-US" dirty="0" smtClean="0"/>
              <a:t>あった</a:t>
            </a:r>
            <a:r>
              <a:rPr lang="en-US" altLang="ja-JP" dirty="0"/>
              <a:t> </a:t>
            </a:r>
            <a:r>
              <a:rPr lang="en-US" altLang="ja-JP" dirty="0" smtClean="0"/>
              <a:t>   (</a:t>
            </a:r>
            <a:r>
              <a:rPr lang="ja-JP" altLang="en-US" dirty="0" smtClean="0"/>
              <a:t>Ｊｋ</a:t>
            </a:r>
            <a:r>
              <a:rPr lang="en-US" altLang="ja-JP" baseline="30000" dirty="0" smtClean="0"/>
              <a:t>a</a:t>
            </a:r>
            <a:r>
              <a:rPr lang="en-US" altLang="ja-JP" dirty="0" smtClean="0"/>
              <a:t>+ </a:t>
            </a:r>
            <a:r>
              <a:rPr lang="ja-JP" altLang="en-US" dirty="0" smtClean="0"/>
              <a:t>・</a:t>
            </a:r>
            <a:r>
              <a:rPr lang="en-US" altLang="ja-JP" dirty="0" smtClean="0"/>
              <a:t> Jk</a:t>
            </a:r>
            <a:r>
              <a:rPr lang="en-US" altLang="ja-JP" baseline="30000" dirty="0" smtClean="0"/>
              <a:t>b</a:t>
            </a:r>
            <a:r>
              <a:rPr lang="en-US" altLang="ja-JP" dirty="0" smtClean="0"/>
              <a:t>+)</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402C893F-FF2F-4B85-926E-690C6F84C763}" type="slidenum">
              <a:rPr lang="en-US" altLang="ja-JP" smtClean="0"/>
              <a:pPr>
                <a:defRPr/>
              </a:pPr>
              <a:t>10</a:t>
            </a:fld>
            <a:endParaRPr lang="en-US" altLang="ja-JP"/>
          </a:p>
        </p:txBody>
      </p:sp>
    </p:spTree>
    <p:extLst>
      <p:ext uri="{BB962C8B-B14F-4D97-AF65-F5344CB8AC3E}">
        <p14:creationId xmlns:p14="http://schemas.microsoft.com/office/powerpoint/2010/main" val="157125282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268760"/>
            <a:ext cx="8507288" cy="4857403"/>
          </a:xfrm>
        </p:spPr>
        <p:txBody>
          <a:bodyPr/>
          <a:lstStyle/>
          <a:p>
            <a:pPr marL="0" indent="0">
              <a:buFontTx/>
              <a:buNone/>
            </a:pPr>
            <a:r>
              <a:rPr lang="ja-JP" altLang="ja-JP" dirty="0"/>
              <a:t>５</a:t>
            </a:r>
            <a:r>
              <a:rPr lang="en-US" altLang="ja-JP" dirty="0"/>
              <a:t>/</a:t>
            </a:r>
            <a:r>
              <a:rPr lang="ja-JP" altLang="ja-JP" dirty="0"/>
              <a:t>１９　　</a:t>
            </a:r>
            <a:r>
              <a:rPr lang="ja-JP" altLang="ja-JP" dirty="0" smtClean="0"/>
              <a:t>腸腰筋血腫</a:t>
            </a:r>
            <a:r>
              <a:rPr lang="ja-JP" altLang="ja-JP" dirty="0"/>
              <a:t>除去手術前</a:t>
            </a:r>
            <a:r>
              <a:rPr lang="ja-JP" altLang="ja-JP" dirty="0" smtClean="0"/>
              <a:t>に</a:t>
            </a:r>
            <a:r>
              <a:rPr lang="ja-JP" altLang="en-US" dirty="0" smtClean="0"/>
              <a:t>　　　</a:t>
            </a:r>
            <a:endParaRPr lang="en-US" altLang="ja-JP" dirty="0" smtClean="0"/>
          </a:p>
          <a:p>
            <a:pPr marL="0" indent="0">
              <a:buFontTx/>
              <a:buNone/>
            </a:pPr>
            <a:r>
              <a:rPr lang="ja-JP" altLang="en-US" dirty="0"/>
              <a:t>　</a:t>
            </a:r>
            <a:r>
              <a:rPr lang="ja-JP" altLang="en-US" dirty="0" smtClean="0"/>
              <a:t>　　　　　</a:t>
            </a:r>
            <a:r>
              <a:rPr lang="en-US" altLang="ja-JP" dirty="0" smtClean="0"/>
              <a:t>RCC</a:t>
            </a:r>
            <a:r>
              <a:rPr lang="ja-JP" altLang="ja-JP" dirty="0" smtClean="0"/>
              <a:t>４単位</a:t>
            </a:r>
            <a:r>
              <a:rPr lang="ja-JP" altLang="en-US" dirty="0" smtClean="0"/>
              <a:t>　</a:t>
            </a:r>
            <a:r>
              <a:rPr lang="en-US" altLang="ja-JP" dirty="0" smtClean="0"/>
              <a:t>FFP4</a:t>
            </a:r>
            <a:r>
              <a:rPr lang="ja-JP" altLang="en-US" dirty="0" smtClean="0"/>
              <a:t>単位　</a:t>
            </a:r>
            <a:r>
              <a:rPr lang="en-US" altLang="ja-JP" dirty="0" smtClean="0"/>
              <a:t>PC20</a:t>
            </a:r>
            <a:r>
              <a:rPr lang="ja-JP" altLang="en-US" dirty="0" smtClean="0"/>
              <a:t>単位</a:t>
            </a:r>
            <a:endParaRPr lang="ja-JP" altLang="ja-JP" dirty="0"/>
          </a:p>
          <a:p>
            <a:pPr marL="0" indent="0">
              <a:buFontTx/>
              <a:buNone/>
            </a:pPr>
            <a:r>
              <a:rPr lang="ja-JP" altLang="ja-JP" dirty="0"/>
              <a:t>５</a:t>
            </a:r>
            <a:r>
              <a:rPr lang="en-US" altLang="ja-JP" dirty="0"/>
              <a:t>/</a:t>
            </a:r>
            <a:r>
              <a:rPr lang="ja-JP" altLang="ja-JP" dirty="0"/>
              <a:t>２０　　手術時に</a:t>
            </a:r>
            <a:r>
              <a:rPr lang="en-US" altLang="ja-JP" dirty="0" smtClean="0"/>
              <a:t>RCC</a:t>
            </a:r>
            <a:r>
              <a:rPr lang="ja-JP" altLang="ja-JP" dirty="0" smtClean="0"/>
              <a:t>６単位</a:t>
            </a:r>
            <a:r>
              <a:rPr lang="ja-JP" altLang="en-US" dirty="0"/>
              <a:t>　</a:t>
            </a:r>
            <a:r>
              <a:rPr lang="en-US" altLang="ja-JP" dirty="0" smtClean="0"/>
              <a:t>FFP2</a:t>
            </a:r>
            <a:r>
              <a:rPr lang="ja-JP" altLang="en-US" dirty="0" smtClean="0"/>
              <a:t>単位</a:t>
            </a:r>
            <a:endParaRPr lang="ja-JP" altLang="ja-JP" dirty="0"/>
          </a:p>
          <a:p>
            <a:pPr marL="0" indent="0">
              <a:buFontTx/>
              <a:buNone/>
            </a:pPr>
            <a:endParaRPr lang="ja-JP" altLang="en-US" dirty="0"/>
          </a:p>
          <a:p>
            <a:pPr marL="0" indent="0">
              <a:buFontTx/>
              <a:buNone/>
            </a:pPr>
            <a:r>
              <a:rPr lang="ja-JP" altLang="ja-JP" dirty="0"/>
              <a:t>術後、</a:t>
            </a:r>
            <a:r>
              <a:rPr lang="ja-JP" altLang="en-US" dirty="0"/>
              <a:t>患者の容態は</a:t>
            </a:r>
            <a:r>
              <a:rPr lang="ja-JP" altLang="ja-JP" dirty="0"/>
              <a:t>落ち着いていた</a:t>
            </a:r>
            <a:endParaRPr lang="en-US" altLang="ja-JP" dirty="0"/>
          </a:p>
          <a:p>
            <a:pPr marL="0" indent="0">
              <a:buFontTx/>
              <a:buNone/>
            </a:pP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402C893F-FF2F-4B85-926E-690C6F84C763}" type="slidenum">
              <a:rPr lang="en-US" altLang="ja-JP" smtClean="0"/>
              <a:pPr>
                <a:defRPr/>
              </a:pPr>
              <a:t>11</a:t>
            </a:fld>
            <a:endParaRPr lang="en-US" altLang="ja-JP"/>
          </a:p>
        </p:txBody>
      </p:sp>
    </p:spTree>
    <p:extLst>
      <p:ext uri="{BB962C8B-B14F-4D97-AF65-F5344CB8AC3E}">
        <p14:creationId xmlns:p14="http://schemas.microsoft.com/office/powerpoint/2010/main" val="70901329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５</a:t>
            </a:r>
            <a:r>
              <a:rPr lang="en-US" altLang="ja-JP" dirty="0"/>
              <a:t>/</a:t>
            </a:r>
            <a:r>
              <a:rPr lang="ja-JP" altLang="en-US" dirty="0"/>
              <a:t>２９　（輸血後</a:t>
            </a:r>
            <a:r>
              <a:rPr lang="en-US" altLang="ja-JP"/>
              <a:t>15</a:t>
            </a:r>
            <a:r>
              <a:rPr lang="ja-JP" altLang="en-US" dirty="0"/>
              <a:t>日目　午後）</a:t>
            </a:r>
            <a:endParaRPr kumimoji="1" lang="ja-JP" altLang="en-US" dirty="0"/>
          </a:p>
        </p:txBody>
      </p:sp>
      <p:sp>
        <p:nvSpPr>
          <p:cNvPr id="3" name="コンテンツ プレースホルダー 2"/>
          <p:cNvSpPr>
            <a:spLocks noGrp="1"/>
          </p:cNvSpPr>
          <p:nvPr>
            <p:ph idx="1"/>
          </p:nvPr>
        </p:nvSpPr>
        <p:spPr>
          <a:xfrm>
            <a:off x="179512" y="1417638"/>
            <a:ext cx="8784976" cy="4964112"/>
          </a:xfrm>
        </p:spPr>
        <p:txBody>
          <a:bodyPr/>
          <a:lstStyle/>
          <a:p>
            <a:pPr>
              <a:defRPr/>
            </a:pPr>
            <a:r>
              <a:rPr lang="ja-JP" altLang="ja-JP" dirty="0"/>
              <a:t>血圧低下、除脈、痙攣、ショックとなる</a:t>
            </a:r>
          </a:p>
          <a:p>
            <a:pPr>
              <a:defRPr/>
            </a:pPr>
            <a:r>
              <a:rPr lang="ja-JP" altLang="ja-JP" dirty="0"/>
              <a:t>意識レベル</a:t>
            </a:r>
            <a:r>
              <a:rPr lang="ja-JP" altLang="en-US" dirty="0"/>
              <a:t>の</a:t>
            </a:r>
            <a:r>
              <a:rPr lang="ja-JP" altLang="ja-JP" dirty="0"/>
              <a:t>低下</a:t>
            </a:r>
          </a:p>
          <a:p>
            <a:pPr marL="0" indent="0">
              <a:buNone/>
              <a:defRPr/>
            </a:pPr>
            <a:r>
              <a:rPr lang="ja-JP" altLang="en-US" dirty="0" smtClean="0"/>
              <a:t>　　</a:t>
            </a:r>
            <a:r>
              <a:rPr lang="ja-JP" altLang="ja-JP" dirty="0" smtClean="0"/>
              <a:t>心臓？</a:t>
            </a:r>
            <a:r>
              <a:rPr lang="ja-JP" altLang="en-US" dirty="0" smtClean="0"/>
              <a:t>　脳</a:t>
            </a:r>
            <a:r>
              <a:rPr lang="ja-JP" altLang="ja-JP" dirty="0" smtClean="0"/>
              <a:t>？</a:t>
            </a:r>
            <a:r>
              <a:rPr lang="ja-JP" altLang="en-US" dirty="0" smtClean="0"/>
              <a:t>　</a:t>
            </a:r>
            <a:r>
              <a:rPr lang="ja-JP" altLang="ja-JP" dirty="0" smtClean="0"/>
              <a:t>低血糖？</a:t>
            </a:r>
            <a:r>
              <a:rPr lang="en-US" altLang="ja-JP" dirty="0" smtClean="0"/>
              <a:t> </a:t>
            </a:r>
            <a:r>
              <a:rPr lang="ja-JP" altLang="en-US" dirty="0" smtClean="0"/>
              <a:t>シバリング？　感染？</a:t>
            </a:r>
            <a:endParaRPr lang="ja-JP" altLang="ja-JP" dirty="0"/>
          </a:p>
          <a:p>
            <a:pPr>
              <a:defRPr/>
            </a:pPr>
            <a:r>
              <a:rPr lang="ja-JP" altLang="ja-JP" dirty="0"/>
              <a:t>生化学検査にて溶血（４</a:t>
            </a:r>
            <a:r>
              <a:rPr lang="en-US" altLang="ja-JP" dirty="0"/>
              <a:t>+</a:t>
            </a:r>
            <a:r>
              <a:rPr lang="ja-JP" altLang="ja-JP" dirty="0" smtClean="0"/>
              <a:t>）</a:t>
            </a:r>
            <a:endParaRPr lang="en-US" altLang="ja-JP" dirty="0"/>
          </a:p>
          <a:p>
            <a:pPr>
              <a:defRPr/>
            </a:pPr>
            <a:r>
              <a:rPr lang="ja-JP" altLang="ja-JP" dirty="0" smtClean="0"/>
              <a:t>夕方</a:t>
            </a:r>
            <a:r>
              <a:rPr lang="ja-JP" altLang="en-US" dirty="0"/>
              <a:t>　</a:t>
            </a:r>
            <a:r>
              <a:rPr lang="ja-JP" altLang="ja-JP" dirty="0"/>
              <a:t>血尿</a:t>
            </a:r>
            <a:r>
              <a:rPr lang="ja-JP" altLang="ja-JP" dirty="0" smtClean="0"/>
              <a:t>出現</a:t>
            </a:r>
            <a:endParaRPr lang="en-US" altLang="ja-JP" dirty="0" smtClean="0"/>
          </a:p>
          <a:p>
            <a:pPr marL="0" indent="0">
              <a:buNone/>
              <a:defRPr/>
            </a:pPr>
            <a:r>
              <a:rPr lang="ja-JP" altLang="en-US" dirty="0" smtClean="0"/>
              <a:t>　　</a:t>
            </a:r>
            <a:r>
              <a:rPr lang="en-US" altLang="ja-JP" dirty="0"/>
              <a:t>HUS</a:t>
            </a:r>
            <a:r>
              <a:rPr lang="ja-JP" altLang="en-US" dirty="0"/>
              <a:t>？　</a:t>
            </a:r>
            <a:r>
              <a:rPr lang="en-US" altLang="ja-JP" dirty="0"/>
              <a:t>TTP</a:t>
            </a:r>
            <a:r>
              <a:rPr lang="ja-JP" altLang="ja-JP" dirty="0" smtClean="0"/>
              <a:t>？</a:t>
            </a:r>
            <a:endParaRPr lang="en-US" altLang="ja-JP" dirty="0" smtClean="0"/>
          </a:p>
          <a:p>
            <a:pPr marL="0" indent="0">
              <a:buNone/>
              <a:defRPr/>
            </a:pPr>
            <a:r>
              <a:rPr lang="ja-JP" altLang="en-US" dirty="0"/>
              <a:t>　</a:t>
            </a:r>
            <a:r>
              <a:rPr lang="ja-JP" altLang="en-US" dirty="0" smtClean="0"/>
              <a:t>　</a:t>
            </a:r>
            <a:r>
              <a:rPr lang="ja-JP" altLang="ja-JP" dirty="0" smtClean="0"/>
              <a:t>血管内溶</a:t>
            </a:r>
            <a:r>
              <a:rPr lang="ja-JP" altLang="ja-JP" dirty="0"/>
              <a:t>血（機械的？薬剤？免疫？）</a:t>
            </a:r>
            <a:r>
              <a:rPr lang="ja-JP" altLang="ja-JP" dirty="0" smtClean="0"/>
              <a:t>にて</a:t>
            </a:r>
            <a:r>
              <a:rPr lang="ja-JP" altLang="en-US" dirty="0" smtClean="0"/>
              <a:t>　　　</a:t>
            </a:r>
            <a:endParaRPr lang="en-US" altLang="ja-JP" dirty="0" smtClean="0"/>
          </a:p>
          <a:p>
            <a:pPr marL="0" indent="0">
              <a:buNone/>
              <a:defRPr/>
            </a:pPr>
            <a:r>
              <a:rPr lang="ja-JP" altLang="en-US" dirty="0"/>
              <a:t>　</a:t>
            </a:r>
            <a:r>
              <a:rPr lang="ja-JP" altLang="en-US" dirty="0" smtClean="0"/>
              <a:t>　</a:t>
            </a:r>
            <a:r>
              <a:rPr lang="ja-JP" altLang="ja-JP" dirty="0" smtClean="0"/>
              <a:t>ハプトグロビン投与</a:t>
            </a:r>
            <a:endParaRPr lang="ja-JP" altLang="ja-JP" dirty="0"/>
          </a:p>
        </p:txBody>
      </p:sp>
      <p:sp>
        <p:nvSpPr>
          <p:cNvPr id="4" name="スライド番号プレースホルダー 3"/>
          <p:cNvSpPr>
            <a:spLocks noGrp="1"/>
          </p:cNvSpPr>
          <p:nvPr>
            <p:ph type="sldNum" sz="quarter" idx="12"/>
          </p:nvPr>
        </p:nvSpPr>
        <p:spPr/>
        <p:txBody>
          <a:bodyPr/>
          <a:lstStyle/>
          <a:p>
            <a:pPr>
              <a:defRPr/>
            </a:pPr>
            <a:fld id="{402C893F-FF2F-4B85-926E-690C6F84C763}" type="slidenum">
              <a:rPr lang="en-US" altLang="ja-JP" smtClean="0"/>
              <a:pPr>
                <a:defRPr/>
              </a:pPr>
              <a:t>12</a:t>
            </a:fld>
            <a:endParaRPr lang="en-US" altLang="ja-JP"/>
          </a:p>
        </p:txBody>
      </p:sp>
    </p:spTree>
    <p:extLst>
      <p:ext uri="{BB962C8B-B14F-4D97-AF65-F5344CB8AC3E}">
        <p14:creationId xmlns:p14="http://schemas.microsoft.com/office/powerpoint/2010/main" val="13364263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92997069"/>
              </p:ext>
            </p:extLst>
          </p:nvPr>
        </p:nvGraphicFramePr>
        <p:xfrm>
          <a:off x="1907705" y="404668"/>
          <a:ext cx="5472608" cy="5977083"/>
        </p:xfrm>
        <a:graphic>
          <a:graphicData uri="http://schemas.openxmlformats.org/drawingml/2006/table">
            <a:tbl>
              <a:tblPr/>
              <a:tblGrid>
                <a:gridCol w="1422158"/>
                <a:gridCol w="1350150"/>
                <a:gridCol w="396044"/>
                <a:gridCol w="2304256"/>
              </a:tblGrid>
              <a:tr h="284623">
                <a:tc>
                  <a:txBody>
                    <a:bodyPr/>
                    <a:lstStyle/>
                    <a:p>
                      <a:pPr algn="ctr" fontAlgn="ctr"/>
                      <a:endParaRPr lang="ja-JP" altLang="en-US" sz="18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solidFill>
                      <a:schemeClr val="accent5"/>
                    </a:solidFill>
                  </a:tcPr>
                </a:tc>
                <a:tc>
                  <a:txBody>
                    <a:bodyPr/>
                    <a:lstStyle/>
                    <a:p>
                      <a:pPr algn="ctr" fontAlgn="ctr"/>
                      <a:r>
                        <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rPr>
                        <a:t>早朝</a:t>
                      </a:r>
                    </a:p>
                  </a:txBody>
                  <a:tcPr marL="9525" marR="9525" marT="9525" marB="0" anchor="ctr">
                    <a:lnL>
                      <a:noFill/>
                    </a:lnL>
                    <a:lnR>
                      <a:noFill/>
                    </a:lnR>
                    <a:lnT>
                      <a:noFill/>
                    </a:lnT>
                    <a:lnB>
                      <a:noFill/>
                    </a:lnB>
                    <a:solidFill>
                      <a:schemeClr val="accent5"/>
                    </a:solidFill>
                  </a:tcPr>
                </a:tc>
                <a:tc>
                  <a:txBody>
                    <a:bodyPr/>
                    <a:lstStyle/>
                    <a:p>
                      <a:pPr algn="ctr" fontAlgn="ct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solidFill>
                      <a:schemeClr val="accent5"/>
                    </a:solidFill>
                  </a:tcPr>
                </a:tc>
                <a:tc>
                  <a:txBody>
                    <a:bodyPr/>
                    <a:lstStyle/>
                    <a:p>
                      <a:pPr algn="ctr" fontAlgn="ctr"/>
                      <a:r>
                        <a:rPr lang="ja-JP" altLang="en-US" sz="1800" b="1" i="0" u="none" strike="noStrike" dirty="0" smtClean="0">
                          <a:solidFill>
                            <a:srgbClr val="000000"/>
                          </a:solidFill>
                          <a:effectLst/>
                          <a:latin typeface="ＭＳ Ｐゴシック" panose="020B0600070205080204" pitchFamily="50" charset="-128"/>
                          <a:ea typeface="ＭＳ Ｐゴシック" panose="020B0600070205080204" pitchFamily="50" charset="-128"/>
                        </a:rPr>
                        <a:t>午後</a:t>
                      </a:r>
                      <a:endParaRPr lang="en-US" altLang="ja-JP" sz="1800" b="1"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solidFill>
                      <a:schemeClr val="accent5"/>
                    </a:solidFill>
                  </a:tcPr>
                </a:tc>
              </a:tr>
              <a:tr h="284623">
                <a:tc>
                  <a:txBody>
                    <a:bodyPr/>
                    <a:lstStyle/>
                    <a:p>
                      <a:pPr algn="ctr" fontAlgn="ctr"/>
                      <a:r>
                        <a:rPr lang="en-US" sz="1800" b="1" i="0" u="none" strike="noStrike" dirty="0">
                          <a:solidFill>
                            <a:srgbClr val="FF0000"/>
                          </a:solidFill>
                          <a:effectLst/>
                          <a:latin typeface="ＭＳ Ｐゴシック" panose="020B0600070205080204" pitchFamily="50" charset="-128"/>
                          <a:ea typeface="ＭＳ Ｐゴシック" panose="020B0600070205080204" pitchFamily="50" charset="-128"/>
                        </a:rPr>
                        <a:t>T-BIL</a:t>
                      </a: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dirty="0">
                          <a:solidFill>
                            <a:srgbClr val="FF0000"/>
                          </a:solidFill>
                          <a:effectLst/>
                          <a:latin typeface="ＭＳ Ｐゴシック" panose="020B0600070205080204" pitchFamily="50" charset="-128"/>
                          <a:ea typeface="ＭＳ Ｐゴシック" panose="020B0600070205080204" pitchFamily="50" charset="-128"/>
                        </a:rPr>
                        <a:t>0.9</a:t>
                      </a:r>
                    </a:p>
                  </a:txBody>
                  <a:tcPr marL="9525" marR="9525" marT="9525" marB="0" anchor="ctr">
                    <a:lnL>
                      <a:noFill/>
                    </a:lnL>
                    <a:lnR>
                      <a:noFill/>
                    </a:lnR>
                    <a:lnT>
                      <a:noFill/>
                    </a:lnT>
                    <a:lnB>
                      <a:noFill/>
                    </a:lnB>
                    <a:solidFill>
                      <a:schemeClr val="accent5"/>
                    </a:solidFill>
                  </a:tcPr>
                </a:tc>
                <a:tc>
                  <a:txBody>
                    <a:bodyPr/>
                    <a:lstStyle/>
                    <a:p>
                      <a:pPr algn="ctr" fontAlgn="ctr"/>
                      <a:endParaRPr lang="ja-JP" altLang="en-US" sz="18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dirty="0">
                          <a:solidFill>
                            <a:srgbClr val="FF0000"/>
                          </a:solidFill>
                          <a:effectLst/>
                          <a:latin typeface="ＭＳ Ｐゴシック" panose="020B0600070205080204" pitchFamily="50" charset="-128"/>
                          <a:ea typeface="ＭＳ Ｐゴシック" panose="020B0600070205080204" pitchFamily="50" charset="-128"/>
                        </a:rPr>
                        <a:t>2.1</a:t>
                      </a:r>
                    </a:p>
                  </a:txBody>
                  <a:tcPr marL="9525" marR="9525" marT="9525" marB="0" anchor="ctr">
                    <a:lnL>
                      <a:noFill/>
                    </a:lnL>
                    <a:lnR>
                      <a:noFill/>
                    </a:lnR>
                    <a:lnT>
                      <a:noFill/>
                    </a:lnT>
                    <a:lnB>
                      <a:noFill/>
                    </a:lnB>
                    <a:solidFill>
                      <a:schemeClr val="accent5"/>
                    </a:solidFill>
                  </a:tcPr>
                </a:tc>
              </a:tr>
              <a:tr h="284623">
                <a:tc>
                  <a:txBody>
                    <a:bodyPr/>
                    <a:lstStyle/>
                    <a:p>
                      <a:pPr algn="ctr" fontAlgn="ctr"/>
                      <a:r>
                        <a:rPr lang="en-US" sz="1800" b="1" i="0" u="none" strike="noStrike">
                          <a:solidFill>
                            <a:srgbClr val="000000"/>
                          </a:solidFill>
                          <a:effectLst/>
                          <a:latin typeface="ＭＳ Ｐゴシック" panose="020B0600070205080204" pitchFamily="50" charset="-128"/>
                          <a:ea typeface="ＭＳ Ｐゴシック" panose="020B0600070205080204" pitchFamily="50" charset="-128"/>
                        </a:rPr>
                        <a:t>D-BIL</a:t>
                      </a: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dirty="0">
                          <a:solidFill>
                            <a:srgbClr val="000000"/>
                          </a:solidFill>
                          <a:effectLst/>
                          <a:latin typeface="ＭＳ Ｐゴシック" panose="020B0600070205080204" pitchFamily="50" charset="-128"/>
                          <a:ea typeface="ＭＳ Ｐゴシック" panose="020B0600070205080204" pitchFamily="50" charset="-128"/>
                        </a:rPr>
                        <a:t>0.2</a:t>
                      </a:r>
                    </a:p>
                  </a:txBody>
                  <a:tcPr marL="9525" marR="9525" marT="9525" marB="0" anchor="ctr">
                    <a:lnL>
                      <a:noFill/>
                    </a:lnL>
                    <a:lnR>
                      <a:noFill/>
                    </a:lnR>
                    <a:lnT>
                      <a:noFill/>
                    </a:lnT>
                    <a:lnB>
                      <a:noFill/>
                    </a:lnB>
                    <a:solidFill>
                      <a:schemeClr val="accent5"/>
                    </a:solidFill>
                  </a:tcPr>
                </a:tc>
                <a:tc>
                  <a:txBody>
                    <a:bodyPr/>
                    <a:lstStyle/>
                    <a:p>
                      <a:pPr algn="ctr" fontAlgn="ctr"/>
                      <a:endParaRPr lang="ja-JP" altLang="en-US" sz="18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dirty="0">
                          <a:solidFill>
                            <a:srgbClr val="000000"/>
                          </a:solidFill>
                          <a:effectLst/>
                          <a:latin typeface="ＭＳ Ｐゴシック" panose="020B0600070205080204" pitchFamily="50" charset="-128"/>
                          <a:ea typeface="ＭＳ Ｐゴシック" panose="020B0600070205080204" pitchFamily="50" charset="-128"/>
                        </a:rPr>
                        <a:t>0.6</a:t>
                      </a:r>
                    </a:p>
                  </a:txBody>
                  <a:tcPr marL="9525" marR="9525" marT="9525" marB="0" anchor="ctr">
                    <a:lnL>
                      <a:noFill/>
                    </a:lnL>
                    <a:lnR>
                      <a:noFill/>
                    </a:lnR>
                    <a:lnT>
                      <a:noFill/>
                    </a:lnT>
                    <a:lnB>
                      <a:noFill/>
                    </a:lnB>
                    <a:solidFill>
                      <a:schemeClr val="accent5"/>
                    </a:solidFill>
                  </a:tcPr>
                </a:tc>
              </a:tr>
              <a:tr h="284623">
                <a:tc>
                  <a:txBody>
                    <a:bodyPr/>
                    <a:lstStyle/>
                    <a:p>
                      <a:pPr algn="ctr" fontAlgn="ctr"/>
                      <a:r>
                        <a:rPr lang="en-US" sz="1800" b="1" i="0" u="none" strike="noStrike">
                          <a:solidFill>
                            <a:srgbClr val="000000"/>
                          </a:solidFill>
                          <a:effectLst/>
                          <a:latin typeface="ＭＳ Ｐゴシック" panose="020B0600070205080204" pitchFamily="50" charset="-128"/>
                          <a:ea typeface="ＭＳ Ｐゴシック" panose="020B0600070205080204" pitchFamily="50" charset="-128"/>
                        </a:rPr>
                        <a:t>GOT</a:t>
                      </a: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a:solidFill>
                            <a:srgbClr val="000000"/>
                          </a:solidFill>
                          <a:effectLst/>
                          <a:latin typeface="ＭＳ Ｐゴシック" panose="020B0600070205080204" pitchFamily="50" charset="-128"/>
                          <a:ea typeface="ＭＳ Ｐゴシック" panose="020B0600070205080204" pitchFamily="50" charset="-128"/>
                        </a:rPr>
                        <a:t>178</a:t>
                      </a:r>
                    </a:p>
                  </a:txBody>
                  <a:tcPr marL="9525" marR="9525" marT="9525" marB="0" anchor="ctr">
                    <a:lnL>
                      <a:noFill/>
                    </a:lnL>
                    <a:lnR>
                      <a:noFill/>
                    </a:lnR>
                    <a:lnT>
                      <a:noFill/>
                    </a:lnT>
                    <a:lnB>
                      <a:noFill/>
                    </a:lnB>
                    <a:solidFill>
                      <a:schemeClr val="accent5"/>
                    </a:solidFill>
                  </a:tcPr>
                </a:tc>
                <a:tc>
                  <a:txBody>
                    <a:bodyPr/>
                    <a:lstStyle/>
                    <a:p>
                      <a:pPr algn="ctr" fontAlgn="ct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dirty="0">
                          <a:solidFill>
                            <a:srgbClr val="000000"/>
                          </a:solidFill>
                          <a:effectLst/>
                          <a:latin typeface="ＭＳ Ｐゴシック" panose="020B0600070205080204" pitchFamily="50" charset="-128"/>
                          <a:ea typeface="ＭＳ Ｐゴシック" panose="020B0600070205080204" pitchFamily="50" charset="-128"/>
                        </a:rPr>
                        <a:t>271</a:t>
                      </a:r>
                    </a:p>
                  </a:txBody>
                  <a:tcPr marL="9525" marR="9525" marT="9525" marB="0" anchor="ctr">
                    <a:lnL>
                      <a:noFill/>
                    </a:lnL>
                    <a:lnR>
                      <a:noFill/>
                    </a:lnR>
                    <a:lnT>
                      <a:noFill/>
                    </a:lnT>
                    <a:lnB>
                      <a:noFill/>
                    </a:lnB>
                    <a:solidFill>
                      <a:schemeClr val="accent5"/>
                    </a:solidFill>
                  </a:tcPr>
                </a:tc>
              </a:tr>
              <a:tr h="284623">
                <a:tc>
                  <a:txBody>
                    <a:bodyPr/>
                    <a:lstStyle/>
                    <a:p>
                      <a:pPr algn="ctr" fontAlgn="ctr"/>
                      <a:r>
                        <a:rPr lang="en-US" sz="1800" b="1" i="0" u="none" strike="noStrike" dirty="0">
                          <a:solidFill>
                            <a:srgbClr val="000000"/>
                          </a:solidFill>
                          <a:effectLst/>
                          <a:latin typeface="ＭＳ Ｐゴシック" panose="020B0600070205080204" pitchFamily="50" charset="-128"/>
                          <a:ea typeface="ＭＳ Ｐゴシック" panose="020B0600070205080204" pitchFamily="50" charset="-128"/>
                        </a:rPr>
                        <a:t>GPT</a:t>
                      </a: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a:solidFill>
                            <a:srgbClr val="000000"/>
                          </a:solidFill>
                          <a:effectLst/>
                          <a:latin typeface="ＭＳ Ｐゴシック" panose="020B0600070205080204" pitchFamily="50" charset="-128"/>
                          <a:ea typeface="ＭＳ Ｐゴシック" panose="020B0600070205080204" pitchFamily="50" charset="-128"/>
                        </a:rPr>
                        <a:t>289</a:t>
                      </a:r>
                    </a:p>
                  </a:txBody>
                  <a:tcPr marL="9525" marR="9525" marT="9525" marB="0" anchor="ctr">
                    <a:lnL>
                      <a:noFill/>
                    </a:lnL>
                    <a:lnR>
                      <a:noFill/>
                    </a:lnR>
                    <a:lnT>
                      <a:noFill/>
                    </a:lnT>
                    <a:lnB>
                      <a:noFill/>
                    </a:lnB>
                    <a:solidFill>
                      <a:schemeClr val="accent5"/>
                    </a:solidFill>
                  </a:tcPr>
                </a:tc>
                <a:tc>
                  <a:txBody>
                    <a:bodyPr/>
                    <a:lstStyle/>
                    <a:p>
                      <a:pPr algn="ctr" fontAlgn="ct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dirty="0">
                          <a:solidFill>
                            <a:srgbClr val="000000"/>
                          </a:solidFill>
                          <a:effectLst/>
                          <a:latin typeface="ＭＳ Ｐゴシック" panose="020B0600070205080204" pitchFamily="50" charset="-128"/>
                          <a:ea typeface="ＭＳ Ｐゴシック" panose="020B0600070205080204" pitchFamily="50" charset="-128"/>
                        </a:rPr>
                        <a:t>312</a:t>
                      </a:r>
                    </a:p>
                  </a:txBody>
                  <a:tcPr marL="9525" marR="9525" marT="9525" marB="0" anchor="ctr">
                    <a:lnL>
                      <a:noFill/>
                    </a:lnL>
                    <a:lnR>
                      <a:noFill/>
                    </a:lnR>
                    <a:lnT>
                      <a:noFill/>
                    </a:lnT>
                    <a:lnB>
                      <a:noFill/>
                    </a:lnB>
                    <a:solidFill>
                      <a:schemeClr val="accent5"/>
                    </a:solidFill>
                  </a:tcPr>
                </a:tc>
              </a:tr>
              <a:tr h="284623">
                <a:tc>
                  <a:txBody>
                    <a:bodyPr/>
                    <a:lstStyle/>
                    <a:p>
                      <a:pPr algn="ctr" fontAlgn="ctr"/>
                      <a:r>
                        <a:rPr lang="en-US" sz="1800" b="1" i="0" u="none" strike="noStrike" dirty="0">
                          <a:solidFill>
                            <a:srgbClr val="FF0000"/>
                          </a:solidFill>
                          <a:effectLst/>
                          <a:latin typeface="ＭＳ Ｐゴシック" panose="020B0600070205080204" pitchFamily="50" charset="-128"/>
                          <a:ea typeface="ＭＳ Ｐゴシック" panose="020B0600070205080204" pitchFamily="50" charset="-128"/>
                        </a:rPr>
                        <a:t>LDH</a:t>
                      </a: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dirty="0">
                          <a:solidFill>
                            <a:srgbClr val="FF0000"/>
                          </a:solidFill>
                          <a:effectLst/>
                          <a:latin typeface="ＭＳ Ｐゴシック" panose="020B0600070205080204" pitchFamily="50" charset="-128"/>
                          <a:ea typeface="ＭＳ Ｐゴシック" panose="020B0600070205080204" pitchFamily="50" charset="-128"/>
                        </a:rPr>
                        <a:t>466</a:t>
                      </a:r>
                    </a:p>
                  </a:txBody>
                  <a:tcPr marL="9525" marR="9525" marT="9525" marB="0" anchor="ctr">
                    <a:lnL>
                      <a:noFill/>
                    </a:lnL>
                    <a:lnR>
                      <a:noFill/>
                    </a:lnR>
                    <a:lnT>
                      <a:noFill/>
                    </a:lnT>
                    <a:lnB>
                      <a:noFill/>
                    </a:lnB>
                    <a:solidFill>
                      <a:schemeClr val="accent5"/>
                    </a:solidFill>
                  </a:tcPr>
                </a:tc>
                <a:tc>
                  <a:txBody>
                    <a:bodyPr/>
                    <a:lstStyle/>
                    <a:p>
                      <a:pPr algn="ctr" fontAlgn="ctr"/>
                      <a:endParaRPr lang="ja-JP" altLang="en-US" sz="18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dirty="0">
                          <a:solidFill>
                            <a:srgbClr val="FF0000"/>
                          </a:solidFill>
                          <a:effectLst/>
                          <a:latin typeface="ＭＳ Ｐゴシック" panose="020B0600070205080204" pitchFamily="50" charset="-128"/>
                          <a:ea typeface="ＭＳ Ｐゴシック" panose="020B0600070205080204" pitchFamily="50" charset="-128"/>
                        </a:rPr>
                        <a:t>1314</a:t>
                      </a:r>
                    </a:p>
                  </a:txBody>
                  <a:tcPr marL="9525" marR="9525" marT="9525" marB="0" anchor="ctr">
                    <a:lnL>
                      <a:noFill/>
                    </a:lnL>
                    <a:lnR>
                      <a:noFill/>
                    </a:lnR>
                    <a:lnT>
                      <a:noFill/>
                    </a:lnT>
                    <a:lnB>
                      <a:noFill/>
                    </a:lnB>
                    <a:solidFill>
                      <a:schemeClr val="accent5"/>
                    </a:solidFill>
                  </a:tcPr>
                </a:tc>
              </a:tr>
              <a:tr h="284623">
                <a:tc>
                  <a:txBody>
                    <a:bodyPr/>
                    <a:lstStyle/>
                    <a:p>
                      <a:pPr algn="ctr" fontAlgn="ctr"/>
                      <a:r>
                        <a:rPr lang="en-US" sz="1800" b="1" i="0" u="none" strike="noStrike">
                          <a:solidFill>
                            <a:srgbClr val="000000"/>
                          </a:solidFill>
                          <a:effectLst/>
                          <a:latin typeface="ＭＳ Ｐゴシック" panose="020B0600070205080204" pitchFamily="50" charset="-128"/>
                          <a:ea typeface="ＭＳ Ｐゴシック" panose="020B0600070205080204" pitchFamily="50" charset="-128"/>
                        </a:rPr>
                        <a:t>ALP</a:t>
                      </a: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a:solidFill>
                            <a:srgbClr val="000000"/>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a:noFill/>
                    </a:lnL>
                    <a:lnR>
                      <a:noFill/>
                    </a:lnR>
                    <a:lnT>
                      <a:noFill/>
                    </a:lnT>
                    <a:lnB>
                      <a:noFill/>
                    </a:lnB>
                    <a:solidFill>
                      <a:schemeClr val="accent5"/>
                    </a:solidFill>
                  </a:tcPr>
                </a:tc>
                <a:tc>
                  <a:txBody>
                    <a:bodyPr/>
                    <a:lstStyle/>
                    <a:p>
                      <a:pPr algn="ctr" fontAlgn="ct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dirty="0">
                          <a:solidFill>
                            <a:srgbClr val="000000"/>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a:noFill/>
                    </a:lnL>
                    <a:lnR>
                      <a:noFill/>
                    </a:lnR>
                    <a:lnT>
                      <a:noFill/>
                    </a:lnT>
                    <a:lnB>
                      <a:noFill/>
                    </a:lnB>
                    <a:solidFill>
                      <a:schemeClr val="accent5"/>
                    </a:solidFill>
                  </a:tcPr>
                </a:tc>
              </a:tr>
              <a:tr h="284623">
                <a:tc>
                  <a:txBody>
                    <a:bodyPr/>
                    <a:lstStyle/>
                    <a:p>
                      <a:pPr algn="ctr" fontAlgn="ctr"/>
                      <a:r>
                        <a:rPr lang="en-US" sz="1800" b="1" i="0" u="none" strike="noStrike">
                          <a:solidFill>
                            <a:srgbClr val="000000"/>
                          </a:solidFill>
                          <a:effectLst/>
                          <a:latin typeface="ＭＳ Ｐゴシック" panose="020B0600070205080204" pitchFamily="50" charset="-128"/>
                          <a:ea typeface="ＭＳ Ｐゴシック" panose="020B0600070205080204" pitchFamily="50" charset="-128"/>
                        </a:rPr>
                        <a:t>UN</a:t>
                      </a: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a:solidFill>
                            <a:srgbClr val="000000"/>
                          </a:solidFill>
                          <a:effectLst/>
                          <a:latin typeface="ＭＳ Ｐゴシック" panose="020B0600070205080204" pitchFamily="50" charset="-128"/>
                          <a:ea typeface="ＭＳ Ｐゴシック" panose="020B0600070205080204" pitchFamily="50" charset="-128"/>
                        </a:rPr>
                        <a:t>53.7</a:t>
                      </a:r>
                    </a:p>
                  </a:txBody>
                  <a:tcPr marL="9525" marR="9525" marT="9525" marB="0" anchor="ctr">
                    <a:lnL>
                      <a:noFill/>
                    </a:lnL>
                    <a:lnR>
                      <a:noFill/>
                    </a:lnR>
                    <a:lnT>
                      <a:noFill/>
                    </a:lnT>
                    <a:lnB>
                      <a:noFill/>
                    </a:lnB>
                    <a:solidFill>
                      <a:schemeClr val="accent5"/>
                    </a:solidFill>
                  </a:tcPr>
                </a:tc>
                <a:tc>
                  <a:txBody>
                    <a:bodyPr/>
                    <a:lstStyle/>
                    <a:p>
                      <a:pPr algn="ctr" fontAlgn="ct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dirty="0">
                          <a:solidFill>
                            <a:srgbClr val="000000"/>
                          </a:solidFill>
                          <a:effectLst/>
                          <a:latin typeface="ＭＳ Ｐゴシック" panose="020B0600070205080204" pitchFamily="50" charset="-128"/>
                          <a:ea typeface="ＭＳ Ｐゴシック" panose="020B0600070205080204" pitchFamily="50" charset="-128"/>
                        </a:rPr>
                        <a:t>59.4</a:t>
                      </a:r>
                    </a:p>
                  </a:txBody>
                  <a:tcPr marL="9525" marR="9525" marT="9525" marB="0" anchor="ctr">
                    <a:lnL>
                      <a:noFill/>
                    </a:lnL>
                    <a:lnR>
                      <a:noFill/>
                    </a:lnR>
                    <a:lnT>
                      <a:noFill/>
                    </a:lnT>
                    <a:lnB>
                      <a:noFill/>
                    </a:lnB>
                    <a:solidFill>
                      <a:schemeClr val="accent5"/>
                    </a:solidFill>
                  </a:tcPr>
                </a:tc>
              </a:tr>
              <a:tr h="284623">
                <a:tc>
                  <a:txBody>
                    <a:bodyPr/>
                    <a:lstStyle/>
                    <a:p>
                      <a:pPr algn="ctr" fontAlgn="ctr"/>
                      <a:r>
                        <a:rPr lang="en-US" sz="1800" b="1" i="0" u="none" strike="noStrike">
                          <a:solidFill>
                            <a:srgbClr val="000000"/>
                          </a:solidFill>
                          <a:effectLst/>
                          <a:latin typeface="ＭＳ Ｐゴシック" panose="020B0600070205080204" pitchFamily="50" charset="-128"/>
                          <a:ea typeface="ＭＳ Ｐゴシック" panose="020B0600070205080204" pitchFamily="50" charset="-128"/>
                        </a:rPr>
                        <a:t>CRE</a:t>
                      </a: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a:solidFill>
                            <a:srgbClr val="000000"/>
                          </a:solidFill>
                          <a:effectLst/>
                          <a:latin typeface="ＭＳ Ｐゴシック" panose="020B0600070205080204" pitchFamily="50" charset="-128"/>
                          <a:ea typeface="ＭＳ Ｐゴシック" panose="020B0600070205080204" pitchFamily="50" charset="-128"/>
                        </a:rPr>
                        <a:t>1.12 </a:t>
                      </a:r>
                    </a:p>
                  </a:txBody>
                  <a:tcPr marL="9525" marR="9525" marT="9525" marB="0" anchor="ctr">
                    <a:lnL>
                      <a:noFill/>
                    </a:lnL>
                    <a:lnR>
                      <a:noFill/>
                    </a:lnR>
                    <a:lnT>
                      <a:noFill/>
                    </a:lnT>
                    <a:lnB>
                      <a:noFill/>
                    </a:lnB>
                    <a:solidFill>
                      <a:schemeClr val="accent5"/>
                    </a:solidFill>
                  </a:tcPr>
                </a:tc>
                <a:tc>
                  <a:txBody>
                    <a:bodyPr/>
                    <a:lstStyle/>
                    <a:p>
                      <a:pPr algn="ctr" fontAlgn="ctr"/>
                      <a:endParaRPr lang="ja-JP" altLang="en-US" sz="18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dirty="0">
                          <a:solidFill>
                            <a:srgbClr val="000000"/>
                          </a:solidFill>
                          <a:effectLst/>
                          <a:latin typeface="ＭＳ Ｐゴシック" panose="020B0600070205080204" pitchFamily="50" charset="-128"/>
                          <a:ea typeface="ＭＳ Ｐゴシック" panose="020B0600070205080204" pitchFamily="50" charset="-128"/>
                        </a:rPr>
                        <a:t>1.20 </a:t>
                      </a:r>
                    </a:p>
                  </a:txBody>
                  <a:tcPr marL="9525" marR="9525" marT="9525" marB="0" anchor="ctr">
                    <a:lnL>
                      <a:noFill/>
                    </a:lnL>
                    <a:lnR>
                      <a:noFill/>
                    </a:lnR>
                    <a:lnT>
                      <a:noFill/>
                    </a:lnT>
                    <a:lnB>
                      <a:noFill/>
                    </a:lnB>
                    <a:solidFill>
                      <a:schemeClr val="accent5"/>
                    </a:solidFill>
                  </a:tcPr>
                </a:tc>
              </a:tr>
              <a:tr h="284623">
                <a:tc>
                  <a:txBody>
                    <a:bodyPr/>
                    <a:lstStyle/>
                    <a:p>
                      <a:pPr algn="ctr" fontAlgn="ctr"/>
                      <a:r>
                        <a:rPr lang="en-US" sz="1800" b="1" i="0" u="none" strike="noStrike">
                          <a:solidFill>
                            <a:srgbClr val="000000"/>
                          </a:solidFill>
                          <a:effectLst/>
                          <a:latin typeface="ＭＳ Ｐゴシック" panose="020B0600070205080204" pitchFamily="50" charset="-128"/>
                          <a:ea typeface="ＭＳ Ｐゴシック" panose="020B0600070205080204" pitchFamily="50" charset="-128"/>
                        </a:rPr>
                        <a:t>Na</a:t>
                      </a: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a:solidFill>
                            <a:srgbClr val="000000"/>
                          </a:solidFill>
                          <a:effectLst/>
                          <a:latin typeface="ＭＳ Ｐゴシック" panose="020B0600070205080204" pitchFamily="50" charset="-128"/>
                          <a:ea typeface="ＭＳ Ｐゴシック" panose="020B0600070205080204" pitchFamily="50" charset="-128"/>
                        </a:rPr>
                        <a:t>145</a:t>
                      </a:r>
                    </a:p>
                  </a:txBody>
                  <a:tcPr marL="9525" marR="9525" marT="9525" marB="0" anchor="ctr">
                    <a:lnL>
                      <a:noFill/>
                    </a:lnL>
                    <a:lnR>
                      <a:noFill/>
                    </a:lnR>
                    <a:lnT>
                      <a:noFill/>
                    </a:lnT>
                    <a:lnB>
                      <a:noFill/>
                    </a:lnB>
                    <a:solidFill>
                      <a:schemeClr val="accent5"/>
                    </a:solidFill>
                  </a:tcPr>
                </a:tc>
                <a:tc>
                  <a:txBody>
                    <a:bodyPr/>
                    <a:lstStyle/>
                    <a:p>
                      <a:pPr algn="ctr" fontAlgn="ct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dirty="0">
                          <a:solidFill>
                            <a:srgbClr val="000000"/>
                          </a:solidFill>
                          <a:effectLst/>
                          <a:latin typeface="ＭＳ Ｐゴシック" panose="020B0600070205080204" pitchFamily="50" charset="-128"/>
                          <a:ea typeface="ＭＳ Ｐゴシック" panose="020B0600070205080204" pitchFamily="50" charset="-128"/>
                        </a:rPr>
                        <a:t>143</a:t>
                      </a:r>
                    </a:p>
                  </a:txBody>
                  <a:tcPr marL="9525" marR="9525" marT="9525" marB="0" anchor="ctr">
                    <a:lnL>
                      <a:noFill/>
                    </a:lnL>
                    <a:lnR>
                      <a:noFill/>
                    </a:lnR>
                    <a:lnT>
                      <a:noFill/>
                    </a:lnT>
                    <a:lnB>
                      <a:noFill/>
                    </a:lnB>
                    <a:solidFill>
                      <a:schemeClr val="accent5"/>
                    </a:solidFill>
                  </a:tcPr>
                </a:tc>
              </a:tr>
              <a:tr h="284623">
                <a:tc>
                  <a:txBody>
                    <a:bodyPr/>
                    <a:lstStyle/>
                    <a:p>
                      <a:pPr algn="ctr" fontAlgn="ctr"/>
                      <a:r>
                        <a:rPr lang="en-US" sz="1800" b="1" i="0" u="none" strike="noStrike" dirty="0">
                          <a:solidFill>
                            <a:srgbClr val="FF0000"/>
                          </a:solidFill>
                          <a:effectLst/>
                          <a:latin typeface="ＭＳ Ｐゴシック" panose="020B0600070205080204" pitchFamily="50" charset="-128"/>
                          <a:ea typeface="ＭＳ Ｐゴシック" panose="020B0600070205080204" pitchFamily="50" charset="-128"/>
                        </a:rPr>
                        <a:t>K</a:t>
                      </a: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dirty="0">
                          <a:solidFill>
                            <a:srgbClr val="FF0000"/>
                          </a:solidFill>
                          <a:effectLst/>
                          <a:latin typeface="ＭＳ Ｐゴシック" panose="020B0600070205080204" pitchFamily="50" charset="-128"/>
                          <a:ea typeface="ＭＳ Ｐゴシック" panose="020B0600070205080204" pitchFamily="50" charset="-128"/>
                        </a:rPr>
                        <a:t>4.1</a:t>
                      </a:r>
                    </a:p>
                  </a:txBody>
                  <a:tcPr marL="9525" marR="9525" marT="9525" marB="0" anchor="ctr">
                    <a:lnL>
                      <a:noFill/>
                    </a:lnL>
                    <a:lnR>
                      <a:noFill/>
                    </a:lnR>
                    <a:lnT>
                      <a:noFill/>
                    </a:lnT>
                    <a:lnB>
                      <a:noFill/>
                    </a:lnB>
                    <a:solidFill>
                      <a:schemeClr val="accent5"/>
                    </a:solidFill>
                  </a:tcPr>
                </a:tc>
                <a:tc>
                  <a:txBody>
                    <a:bodyPr/>
                    <a:lstStyle/>
                    <a:p>
                      <a:pPr algn="ctr" fontAlgn="ctr"/>
                      <a:endParaRPr lang="ja-JP" altLang="en-US" sz="18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dirty="0">
                          <a:solidFill>
                            <a:srgbClr val="FF0000"/>
                          </a:solidFill>
                          <a:effectLst/>
                          <a:latin typeface="ＭＳ Ｐゴシック" panose="020B0600070205080204" pitchFamily="50" charset="-128"/>
                          <a:ea typeface="ＭＳ Ｐゴシック" panose="020B0600070205080204" pitchFamily="50" charset="-128"/>
                        </a:rPr>
                        <a:t>4.6</a:t>
                      </a:r>
                    </a:p>
                  </a:txBody>
                  <a:tcPr marL="9525" marR="9525" marT="9525" marB="0" anchor="ctr">
                    <a:lnL>
                      <a:noFill/>
                    </a:lnL>
                    <a:lnR>
                      <a:noFill/>
                    </a:lnR>
                    <a:lnT>
                      <a:noFill/>
                    </a:lnT>
                    <a:lnB>
                      <a:noFill/>
                    </a:lnB>
                    <a:solidFill>
                      <a:schemeClr val="accent5"/>
                    </a:solidFill>
                  </a:tcPr>
                </a:tc>
              </a:tr>
              <a:tr h="284623">
                <a:tc>
                  <a:txBody>
                    <a:bodyPr/>
                    <a:lstStyle/>
                    <a:p>
                      <a:pPr algn="ctr" fontAlgn="ctr"/>
                      <a:r>
                        <a:rPr lang="en-US" sz="1800" b="1" i="0" u="none" strike="noStrike">
                          <a:solidFill>
                            <a:srgbClr val="000000"/>
                          </a:solidFill>
                          <a:effectLst/>
                          <a:latin typeface="ＭＳ Ｐゴシック" panose="020B0600070205080204" pitchFamily="50" charset="-128"/>
                          <a:ea typeface="ＭＳ Ｐゴシック" panose="020B0600070205080204" pitchFamily="50" charset="-128"/>
                        </a:rPr>
                        <a:t>Cl</a:t>
                      </a: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a:solidFill>
                            <a:srgbClr val="000000"/>
                          </a:solidFill>
                          <a:effectLst/>
                          <a:latin typeface="ＭＳ Ｐゴシック" panose="020B0600070205080204" pitchFamily="50" charset="-128"/>
                          <a:ea typeface="ＭＳ Ｐゴシック" panose="020B0600070205080204" pitchFamily="50" charset="-128"/>
                        </a:rPr>
                        <a:t>108</a:t>
                      </a:r>
                    </a:p>
                  </a:txBody>
                  <a:tcPr marL="9525" marR="9525" marT="9525" marB="0" anchor="ctr">
                    <a:lnL>
                      <a:noFill/>
                    </a:lnL>
                    <a:lnR>
                      <a:noFill/>
                    </a:lnR>
                    <a:lnT>
                      <a:noFill/>
                    </a:lnT>
                    <a:lnB>
                      <a:noFill/>
                    </a:lnB>
                    <a:solidFill>
                      <a:schemeClr val="accent5"/>
                    </a:solidFill>
                  </a:tcPr>
                </a:tc>
                <a:tc>
                  <a:txBody>
                    <a:bodyPr/>
                    <a:lstStyle/>
                    <a:p>
                      <a:pPr algn="ctr" fontAlgn="ctr"/>
                      <a:endParaRPr lang="ja-JP" altLang="en-US" sz="18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dirty="0">
                          <a:solidFill>
                            <a:srgbClr val="000000"/>
                          </a:solidFill>
                          <a:effectLst/>
                          <a:latin typeface="ＭＳ Ｐゴシック" panose="020B0600070205080204" pitchFamily="50" charset="-128"/>
                          <a:ea typeface="ＭＳ Ｐゴシック" panose="020B0600070205080204" pitchFamily="50" charset="-128"/>
                        </a:rPr>
                        <a:t>111</a:t>
                      </a:r>
                    </a:p>
                  </a:txBody>
                  <a:tcPr marL="9525" marR="9525" marT="9525" marB="0" anchor="ctr">
                    <a:lnL>
                      <a:noFill/>
                    </a:lnL>
                    <a:lnR>
                      <a:noFill/>
                    </a:lnR>
                    <a:lnT>
                      <a:noFill/>
                    </a:lnT>
                    <a:lnB>
                      <a:noFill/>
                    </a:lnB>
                    <a:solidFill>
                      <a:schemeClr val="accent5"/>
                    </a:solidFill>
                  </a:tcPr>
                </a:tc>
              </a:tr>
              <a:tr h="284623">
                <a:tc>
                  <a:txBody>
                    <a:bodyPr/>
                    <a:lstStyle/>
                    <a:p>
                      <a:pPr algn="ctr" fontAlgn="ctr"/>
                      <a:r>
                        <a:rPr lang="en-US" sz="1800" b="1" i="0" u="none" strike="noStrike">
                          <a:solidFill>
                            <a:srgbClr val="000000"/>
                          </a:solidFill>
                          <a:effectLst/>
                          <a:latin typeface="ＭＳ Ｐゴシック" panose="020B0600070205080204" pitchFamily="50" charset="-128"/>
                          <a:ea typeface="ＭＳ Ｐゴシック" panose="020B0600070205080204" pitchFamily="50" charset="-128"/>
                        </a:rPr>
                        <a:t>CRP</a:t>
                      </a: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a:solidFill>
                            <a:srgbClr val="000000"/>
                          </a:solidFill>
                          <a:effectLst/>
                          <a:latin typeface="ＭＳ Ｐゴシック" panose="020B0600070205080204" pitchFamily="50" charset="-128"/>
                          <a:ea typeface="ＭＳ Ｐゴシック" panose="020B0600070205080204" pitchFamily="50" charset="-128"/>
                        </a:rPr>
                        <a:t>10.48 </a:t>
                      </a:r>
                    </a:p>
                  </a:txBody>
                  <a:tcPr marL="9525" marR="9525" marT="9525" marB="0" anchor="ctr">
                    <a:lnL>
                      <a:noFill/>
                    </a:lnL>
                    <a:lnR>
                      <a:noFill/>
                    </a:lnR>
                    <a:lnT>
                      <a:noFill/>
                    </a:lnT>
                    <a:lnB>
                      <a:noFill/>
                    </a:lnB>
                    <a:solidFill>
                      <a:schemeClr val="accent5"/>
                    </a:solidFill>
                  </a:tcPr>
                </a:tc>
                <a:tc>
                  <a:txBody>
                    <a:bodyPr/>
                    <a:lstStyle/>
                    <a:p>
                      <a:pPr algn="ctr" fontAlgn="ct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dirty="0">
                          <a:solidFill>
                            <a:srgbClr val="000000"/>
                          </a:solidFill>
                          <a:effectLst/>
                          <a:latin typeface="ＭＳ Ｐゴシック" panose="020B0600070205080204" pitchFamily="50" charset="-128"/>
                          <a:ea typeface="ＭＳ Ｐゴシック" panose="020B0600070205080204" pitchFamily="50" charset="-128"/>
                        </a:rPr>
                        <a:t>10.53 </a:t>
                      </a:r>
                    </a:p>
                  </a:txBody>
                  <a:tcPr marL="9525" marR="9525" marT="9525" marB="0" anchor="ctr">
                    <a:lnL>
                      <a:noFill/>
                    </a:lnL>
                    <a:lnR>
                      <a:noFill/>
                    </a:lnR>
                    <a:lnT>
                      <a:noFill/>
                    </a:lnT>
                    <a:lnB>
                      <a:noFill/>
                    </a:lnB>
                    <a:solidFill>
                      <a:schemeClr val="accent5"/>
                    </a:solidFill>
                  </a:tcPr>
                </a:tc>
              </a:tr>
              <a:tr h="284623">
                <a:tc>
                  <a:txBody>
                    <a:bodyPr/>
                    <a:lstStyle/>
                    <a:p>
                      <a:pPr algn="ctr" fontAlgn="ctr"/>
                      <a:r>
                        <a:rPr lang="en-US" sz="1800" b="1" i="0" u="none" strike="noStrike">
                          <a:solidFill>
                            <a:srgbClr val="000000"/>
                          </a:solidFill>
                          <a:effectLst/>
                          <a:latin typeface="ＭＳ Ｐゴシック" panose="020B0600070205080204" pitchFamily="50" charset="-128"/>
                          <a:ea typeface="ＭＳ Ｐゴシック" panose="020B0600070205080204" pitchFamily="50" charset="-128"/>
                        </a:rPr>
                        <a:t>WBC</a:t>
                      </a: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a:solidFill>
                            <a:srgbClr val="000000"/>
                          </a:solidFill>
                          <a:effectLst/>
                          <a:latin typeface="ＭＳ Ｐゴシック" panose="020B0600070205080204" pitchFamily="50" charset="-128"/>
                          <a:ea typeface="ＭＳ Ｐゴシック" panose="020B0600070205080204" pitchFamily="50" charset="-128"/>
                        </a:rPr>
                        <a:t>10000</a:t>
                      </a:r>
                    </a:p>
                  </a:txBody>
                  <a:tcPr marL="9525" marR="9525" marT="9525" marB="0" anchor="ctr">
                    <a:lnL>
                      <a:noFill/>
                    </a:lnL>
                    <a:lnR>
                      <a:noFill/>
                    </a:lnR>
                    <a:lnT>
                      <a:noFill/>
                    </a:lnT>
                    <a:lnB>
                      <a:noFill/>
                    </a:lnB>
                    <a:solidFill>
                      <a:schemeClr val="accent5"/>
                    </a:solidFill>
                  </a:tcPr>
                </a:tc>
                <a:tc>
                  <a:txBody>
                    <a:bodyPr/>
                    <a:lstStyle/>
                    <a:p>
                      <a:pPr algn="ctr" fontAlgn="ct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dirty="0">
                          <a:solidFill>
                            <a:srgbClr val="000000"/>
                          </a:solidFill>
                          <a:effectLst/>
                          <a:latin typeface="ＭＳ Ｐゴシック" panose="020B0600070205080204" pitchFamily="50" charset="-128"/>
                          <a:ea typeface="ＭＳ Ｐゴシック" panose="020B0600070205080204" pitchFamily="50" charset="-128"/>
                        </a:rPr>
                        <a:t>11000</a:t>
                      </a:r>
                    </a:p>
                  </a:txBody>
                  <a:tcPr marL="9525" marR="9525" marT="9525" marB="0" anchor="ctr">
                    <a:lnL>
                      <a:noFill/>
                    </a:lnL>
                    <a:lnR>
                      <a:noFill/>
                    </a:lnR>
                    <a:lnT>
                      <a:noFill/>
                    </a:lnT>
                    <a:lnB>
                      <a:noFill/>
                    </a:lnB>
                    <a:solidFill>
                      <a:schemeClr val="accent5"/>
                    </a:solidFill>
                  </a:tcPr>
                </a:tc>
              </a:tr>
              <a:tr h="284623">
                <a:tc>
                  <a:txBody>
                    <a:bodyPr/>
                    <a:lstStyle/>
                    <a:p>
                      <a:pPr algn="ctr" fontAlgn="ctr"/>
                      <a:r>
                        <a:rPr lang="en-US" sz="1800" b="1" i="0" u="none" strike="noStrike">
                          <a:solidFill>
                            <a:srgbClr val="000000"/>
                          </a:solidFill>
                          <a:effectLst/>
                          <a:latin typeface="ＭＳ Ｐゴシック" panose="020B0600070205080204" pitchFamily="50" charset="-128"/>
                          <a:ea typeface="ＭＳ Ｐゴシック" panose="020B0600070205080204" pitchFamily="50" charset="-128"/>
                        </a:rPr>
                        <a:t>RBC</a:t>
                      </a: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a:solidFill>
                            <a:srgbClr val="000000"/>
                          </a:solidFill>
                          <a:effectLst/>
                          <a:latin typeface="ＭＳ Ｐゴシック" panose="020B0600070205080204" pitchFamily="50" charset="-128"/>
                          <a:ea typeface="ＭＳ Ｐゴシック" panose="020B0600070205080204" pitchFamily="50" charset="-128"/>
                        </a:rPr>
                        <a:t>264</a:t>
                      </a:r>
                    </a:p>
                  </a:txBody>
                  <a:tcPr marL="9525" marR="9525" marT="9525" marB="0" anchor="ctr">
                    <a:lnL>
                      <a:noFill/>
                    </a:lnL>
                    <a:lnR>
                      <a:noFill/>
                    </a:lnR>
                    <a:lnT>
                      <a:noFill/>
                    </a:lnT>
                    <a:lnB>
                      <a:noFill/>
                    </a:lnB>
                    <a:solidFill>
                      <a:schemeClr val="accent5"/>
                    </a:solidFill>
                  </a:tcPr>
                </a:tc>
                <a:tc>
                  <a:txBody>
                    <a:bodyPr/>
                    <a:lstStyle/>
                    <a:p>
                      <a:pPr algn="ctr" fontAlgn="ct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dirty="0">
                          <a:solidFill>
                            <a:srgbClr val="000000"/>
                          </a:solidFill>
                          <a:effectLst/>
                          <a:latin typeface="ＭＳ Ｐゴシック" panose="020B0600070205080204" pitchFamily="50" charset="-128"/>
                          <a:ea typeface="ＭＳ Ｐゴシック" panose="020B0600070205080204" pitchFamily="50" charset="-128"/>
                        </a:rPr>
                        <a:t>239</a:t>
                      </a:r>
                    </a:p>
                  </a:txBody>
                  <a:tcPr marL="9525" marR="9525" marT="9525" marB="0" anchor="ctr">
                    <a:lnL>
                      <a:noFill/>
                    </a:lnL>
                    <a:lnR>
                      <a:noFill/>
                    </a:lnR>
                    <a:lnT>
                      <a:noFill/>
                    </a:lnT>
                    <a:lnB>
                      <a:noFill/>
                    </a:lnB>
                    <a:solidFill>
                      <a:schemeClr val="accent5"/>
                    </a:solidFill>
                  </a:tcPr>
                </a:tc>
              </a:tr>
              <a:tr h="284623">
                <a:tc>
                  <a:txBody>
                    <a:bodyPr/>
                    <a:lstStyle/>
                    <a:p>
                      <a:pPr algn="ctr" fontAlgn="ctr"/>
                      <a:r>
                        <a:rPr lang="en-US" sz="1800" b="1" i="0" u="none" strike="noStrike">
                          <a:solidFill>
                            <a:srgbClr val="000000"/>
                          </a:solidFill>
                          <a:effectLst/>
                          <a:latin typeface="ＭＳ Ｐゴシック" panose="020B0600070205080204" pitchFamily="50" charset="-128"/>
                          <a:ea typeface="ＭＳ Ｐゴシック" panose="020B0600070205080204" pitchFamily="50" charset="-128"/>
                        </a:rPr>
                        <a:t>HGB</a:t>
                      </a: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a:solidFill>
                            <a:srgbClr val="000000"/>
                          </a:solidFill>
                          <a:effectLst/>
                          <a:latin typeface="ＭＳ Ｐゴシック" panose="020B0600070205080204" pitchFamily="50" charset="-128"/>
                          <a:ea typeface="ＭＳ Ｐゴシック" panose="020B0600070205080204" pitchFamily="50" charset="-128"/>
                        </a:rPr>
                        <a:t>8.2 </a:t>
                      </a:r>
                    </a:p>
                  </a:txBody>
                  <a:tcPr marL="9525" marR="9525" marT="9525" marB="0" anchor="ctr">
                    <a:lnL>
                      <a:noFill/>
                    </a:lnL>
                    <a:lnR>
                      <a:noFill/>
                    </a:lnR>
                    <a:lnT>
                      <a:noFill/>
                    </a:lnT>
                    <a:lnB>
                      <a:noFill/>
                    </a:lnB>
                    <a:solidFill>
                      <a:schemeClr val="accent5"/>
                    </a:solidFill>
                  </a:tcPr>
                </a:tc>
                <a:tc>
                  <a:txBody>
                    <a:bodyPr/>
                    <a:lstStyle/>
                    <a:p>
                      <a:pPr algn="ctr" fontAlgn="ct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dirty="0">
                          <a:solidFill>
                            <a:srgbClr val="000000"/>
                          </a:solidFill>
                          <a:effectLst/>
                          <a:latin typeface="ＭＳ Ｐゴシック" panose="020B0600070205080204" pitchFamily="50" charset="-128"/>
                          <a:ea typeface="ＭＳ Ｐゴシック" panose="020B0600070205080204" pitchFamily="50" charset="-128"/>
                        </a:rPr>
                        <a:t>7.8 </a:t>
                      </a:r>
                    </a:p>
                  </a:txBody>
                  <a:tcPr marL="9525" marR="9525" marT="9525" marB="0" anchor="ctr">
                    <a:lnL>
                      <a:noFill/>
                    </a:lnL>
                    <a:lnR>
                      <a:noFill/>
                    </a:lnR>
                    <a:lnT>
                      <a:noFill/>
                    </a:lnT>
                    <a:lnB>
                      <a:noFill/>
                    </a:lnB>
                    <a:solidFill>
                      <a:schemeClr val="accent5"/>
                    </a:solidFill>
                  </a:tcPr>
                </a:tc>
              </a:tr>
              <a:tr h="284623">
                <a:tc>
                  <a:txBody>
                    <a:bodyPr/>
                    <a:lstStyle/>
                    <a:p>
                      <a:pPr algn="ctr" fontAlgn="ctr"/>
                      <a:r>
                        <a:rPr lang="en-US" sz="1800" b="1" i="0" u="none" strike="noStrike">
                          <a:solidFill>
                            <a:srgbClr val="000000"/>
                          </a:solidFill>
                          <a:effectLst/>
                          <a:latin typeface="ＭＳ Ｐゴシック" panose="020B0600070205080204" pitchFamily="50" charset="-128"/>
                          <a:ea typeface="ＭＳ Ｐゴシック" panose="020B0600070205080204" pitchFamily="50" charset="-128"/>
                        </a:rPr>
                        <a:t>HCT</a:t>
                      </a: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a:solidFill>
                            <a:srgbClr val="000000"/>
                          </a:solidFill>
                          <a:effectLst/>
                          <a:latin typeface="ＭＳ Ｐゴシック" panose="020B0600070205080204" pitchFamily="50" charset="-128"/>
                          <a:ea typeface="ＭＳ Ｐゴシック" panose="020B0600070205080204" pitchFamily="50" charset="-128"/>
                        </a:rPr>
                        <a:t>24.3 </a:t>
                      </a:r>
                    </a:p>
                  </a:txBody>
                  <a:tcPr marL="9525" marR="9525" marT="9525" marB="0" anchor="ctr">
                    <a:lnL>
                      <a:noFill/>
                    </a:lnL>
                    <a:lnR>
                      <a:noFill/>
                    </a:lnR>
                    <a:lnT>
                      <a:noFill/>
                    </a:lnT>
                    <a:lnB>
                      <a:noFill/>
                    </a:lnB>
                    <a:solidFill>
                      <a:schemeClr val="accent5"/>
                    </a:solidFill>
                  </a:tcPr>
                </a:tc>
                <a:tc>
                  <a:txBody>
                    <a:bodyPr/>
                    <a:lstStyle/>
                    <a:p>
                      <a:pPr algn="ctr" fontAlgn="ct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dirty="0">
                          <a:solidFill>
                            <a:srgbClr val="000000"/>
                          </a:solidFill>
                          <a:effectLst/>
                          <a:latin typeface="ＭＳ Ｐゴシック" panose="020B0600070205080204" pitchFamily="50" charset="-128"/>
                          <a:ea typeface="ＭＳ Ｐゴシック" panose="020B0600070205080204" pitchFamily="50" charset="-128"/>
                        </a:rPr>
                        <a:t>23.8 </a:t>
                      </a:r>
                    </a:p>
                  </a:txBody>
                  <a:tcPr marL="9525" marR="9525" marT="9525" marB="0" anchor="ctr">
                    <a:lnL>
                      <a:noFill/>
                    </a:lnL>
                    <a:lnR>
                      <a:noFill/>
                    </a:lnR>
                    <a:lnT>
                      <a:noFill/>
                    </a:lnT>
                    <a:lnB>
                      <a:noFill/>
                    </a:lnB>
                    <a:solidFill>
                      <a:schemeClr val="accent5"/>
                    </a:solidFill>
                  </a:tcPr>
                </a:tc>
              </a:tr>
              <a:tr h="284623">
                <a:tc>
                  <a:txBody>
                    <a:bodyPr/>
                    <a:lstStyle/>
                    <a:p>
                      <a:pPr algn="ctr" fontAlgn="ctr"/>
                      <a:r>
                        <a:rPr lang="en-US" sz="1800" b="1" i="0" u="none" strike="noStrike">
                          <a:solidFill>
                            <a:srgbClr val="000000"/>
                          </a:solidFill>
                          <a:effectLst/>
                          <a:latin typeface="ＭＳ Ｐゴシック" panose="020B0600070205080204" pitchFamily="50" charset="-128"/>
                          <a:ea typeface="ＭＳ Ｐゴシック" panose="020B0600070205080204" pitchFamily="50" charset="-128"/>
                        </a:rPr>
                        <a:t>MCV</a:t>
                      </a: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a:solidFill>
                            <a:srgbClr val="000000"/>
                          </a:solidFill>
                          <a:effectLst/>
                          <a:latin typeface="ＭＳ Ｐゴシック" panose="020B0600070205080204" pitchFamily="50" charset="-128"/>
                          <a:ea typeface="ＭＳ Ｐゴシック" panose="020B0600070205080204" pitchFamily="50" charset="-128"/>
                        </a:rPr>
                        <a:t>92.0 </a:t>
                      </a:r>
                    </a:p>
                  </a:txBody>
                  <a:tcPr marL="9525" marR="9525" marT="9525" marB="0" anchor="ctr">
                    <a:lnL>
                      <a:noFill/>
                    </a:lnL>
                    <a:lnR>
                      <a:noFill/>
                    </a:lnR>
                    <a:lnT>
                      <a:noFill/>
                    </a:lnT>
                    <a:lnB>
                      <a:noFill/>
                    </a:lnB>
                    <a:solidFill>
                      <a:schemeClr val="accent5"/>
                    </a:solidFill>
                  </a:tcPr>
                </a:tc>
                <a:tc>
                  <a:txBody>
                    <a:bodyPr/>
                    <a:lstStyle/>
                    <a:p>
                      <a:pPr algn="ctr" fontAlgn="ct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dirty="0">
                          <a:solidFill>
                            <a:srgbClr val="000000"/>
                          </a:solidFill>
                          <a:effectLst/>
                          <a:latin typeface="ＭＳ Ｐゴシック" panose="020B0600070205080204" pitchFamily="50" charset="-128"/>
                          <a:ea typeface="ＭＳ Ｐゴシック" panose="020B0600070205080204" pitchFamily="50" charset="-128"/>
                        </a:rPr>
                        <a:t>99.6 </a:t>
                      </a:r>
                    </a:p>
                  </a:txBody>
                  <a:tcPr marL="9525" marR="9525" marT="9525" marB="0" anchor="ctr">
                    <a:lnL>
                      <a:noFill/>
                    </a:lnL>
                    <a:lnR>
                      <a:noFill/>
                    </a:lnR>
                    <a:lnT>
                      <a:noFill/>
                    </a:lnT>
                    <a:lnB>
                      <a:noFill/>
                    </a:lnB>
                    <a:solidFill>
                      <a:schemeClr val="accent5"/>
                    </a:solidFill>
                  </a:tcPr>
                </a:tc>
              </a:tr>
              <a:tr h="284623">
                <a:tc>
                  <a:txBody>
                    <a:bodyPr/>
                    <a:lstStyle/>
                    <a:p>
                      <a:pPr algn="ctr" fontAlgn="ctr"/>
                      <a:r>
                        <a:rPr lang="en-US" sz="1800" b="1" i="0" u="none" strike="noStrike">
                          <a:solidFill>
                            <a:srgbClr val="000000"/>
                          </a:solidFill>
                          <a:effectLst/>
                          <a:latin typeface="ＭＳ Ｐゴシック" panose="020B0600070205080204" pitchFamily="50" charset="-128"/>
                          <a:ea typeface="ＭＳ Ｐゴシック" panose="020B0600070205080204" pitchFamily="50" charset="-128"/>
                        </a:rPr>
                        <a:t>MCH</a:t>
                      </a: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a:solidFill>
                            <a:srgbClr val="000000"/>
                          </a:solidFill>
                          <a:effectLst/>
                          <a:latin typeface="ＭＳ Ｐゴシック" panose="020B0600070205080204" pitchFamily="50" charset="-128"/>
                          <a:ea typeface="ＭＳ Ｐゴシック" panose="020B0600070205080204" pitchFamily="50" charset="-128"/>
                        </a:rPr>
                        <a:t>31.1 </a:t>
                      </a:r>
                    </a:p>
                  </a:txBody>
                  <a:tcPr marL="9525" marR="9525" marT="9525" marB="0" anchor="ctr">
                    <a:lnL>
                      <a:noFill/>
                    </a:lnL>
                    <a:lnR>
                      <a:noFill/>
                    </a:lnR>
                    <a:lnT>
                      <a:noFill/>
                    </a:lnT>
                    <a:lnB>
                      <a:noFill/>
                    </a:lnB>
                    <a:solidFill>
                      <a:schemeClr val="accent5"/>
                    </a:solidFill>
                  </a:tcPr>
                </a:tc>
                <a:tc>
                  <a:txBody>
                    <a:bodyPr/>
                    <a:lstStyle/>
                    <a:p>
                      <a:pPr algn="ctr" fontAlgn="ct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dirty="0">
                          <a:solidFill>
                            <a:srgbClr val="000000"/>
                          </a:solidFill>
                          <a:effectLst/>
                          <a:latin typeface="ＭＳ Ｐゴシック" panose="020B0600070205080204" pitchFamily="50" charset="-128"/>
                          <a:ea typeface="ＭＳ Ｐゴシック" panose="020B0600070205080204" pitchFamily="50" charset="-128"/>
                        </a:rPr>
                        <a:t>32.6 </a:t>
                      </a:r>
                    </a:p>
                  </a:txBody>
                  <a:tcPr marL="9525" marR="9525" marT="9525" marB="0" anchor="ctr">
                    <a:lnL>
                      <a:noFill/>
                    </a:lnL>
                    <a:lnR>
                      <a:noFill/>
                    </a:lnR>
                    <a:lnT>
                      <a:noFill/>
                    </a:lnT>
                    <a:lnB>
                      <a:noFill/>
                    </a:lnB>
                    <a:solidFill>
                      <a:schemeClr val="accent5"/>
                    </a:solidFill>
                  </a:tcPr>
                </a:tc>
              </a:tr>
              <a:tr h="284623">
                <a:tc>
                  <a:txBody>
                    <a:bodyPr/>
                    <a:lstStyle/>
                    <a:p>
                      <a:pPr algn="ctr" fontAlgn="ctr"/>
                      <a:r>
                        <a:rPr lang="en-US" sz="1800" b="1" i="0" u="none" strike="noStrike">
                          <a:solidFill>
                            <a:srgbClr val="000000"/>
                          </a:solidFill>
                          <a:effectLst/>
                          <a:latin typeface="ＭＳ Ｐゴシック" panose="020B0600070205080204" pitchFamily="50" charset="-128"/>
                          <a:ea typeface="ＭＳ Ｐゴシック" panose="020B0600070205080204" pitchFamily="50" charset="-128"/>
                        </a:rPr>
                        <a:t>MCHC</a:t>
                      </a: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a:solidFill>
                            <a:srgbClr val="000000"/>
                          </a:solidFill>
                          <a:effectLst/>
                          <a:latin typeface="ＭＳ Ｐゴシック" panose="020B0600070205080204" pitchFamily="50" charset="-128"/>
                          <a:ea typeface="ＭＳ Ｐゴシック" panose="020B0600070205080204" pitchFamily="50" charset="-128"/>
                        </a:rPr>
                        <a:t>33.7 </a:t>
                      </a:r>
                    </a:p>
                  </a:txBody>
                  <a:tcPr marL="9525" marR="9525" marT="9525" marB="0" anchor="ctr">
                    <a:lnL>
                      <a:noFill/>
                    </a:lnL>
                    <a:lnR>
                      <a:noFill/>
                    </a:lnR>
                    <a:lnT>
                      <a:noFill/>
                    </a:lnT>
                    <a:lnB>
                      <a:noFill/>
                    </a:lnB>
                    <a:solidFill>
                      <a:schemeClr val="accent5"/>
                    </a:solidFill>
                  </a:tcPr>
                </a:tc>
                <a:tc>
                  <a:txBody>
                    <a:bodyPr/>
                    <a:lstStyle/>
                    <a:p>
                      <a:pPr algn="ctr" fontAlgn="ct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dirty="0">
                          <a:solidFill>
                            <a:srgbClr val="000000"/>
                          </a:solidFill>
                          <a:effectLst/>
                          <a:latin typeface="ＭＳ Ｐゴシック" panose="020B0600070205080204" pitchFamily="50" charset="-128"/>
                          <a:ea typeface="ＭＳ Ｐゴシック" panose="020B0600070205080204" pitchFamily="50" charset="-128"/>
                        </a:rPr>
                        <a:t>32.8 </a:t>
                      </a:r>
                    </a:p>
                  </a:txBody>
                  <a:tcPr marL="9525" marR="9525" marT="9525" marB="0" anchor="ctr">
                    <a:lnL>
                      <a:noFill/>
                    </a:lnL>
                    <a:lnR>
                      <a:noFill/>
                    </a:lnR>
                    <a:lnT>
                      <a:noFill/>
                    </a:lnT>
                    <a:lnB>
                      <a:noFill/>
                    </a:lnB>
                    <a:solidFill>
                      <a:schemeClr val="accent5"/>
                    </a:solidFill>
                  </a:tcPr>
                </a:tc>
              </a:tr>
              <a:tr h="284623">
                <a:tc>
                  <a:txBody>
                    <a:bodyPr/>
                    <a:lstStyle/>
                    <a:p>
                      <a:pPr algn="ctr" fontAlgn="ctr"/>
                      <a:r>
                        <a:rPr lang="en-US" sz="1800" b="1" i="0" u="none" strike="noStrike">
                          <a:solidFill>
                            <a:srgbClr val="000000"/>
                          </a:solidFill>
                          <a:effectLst/>
                          <a:latin typeface="ＭＳ Ｐゴシック" panose="020B0600070205080204" pitchFamily="50" charset="-128"/>
                          <a:ea typeface="ＭＳ Ｐゴシック" panose="020B0600070205080204" pitchFamily="50" charset="-128"/>
                        </a:rPr>
                        <a:t>PLT</a:t>
                      </a: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a:solidFill>
                            <a:srgbClr val="000000"/>
                          </a:solidFill>
                          <a:effectLst/>
                          <a:latin typeface="ＭＳ Ｐゴシック" panose="020B0600070205080204" pitchFamily="50" charset="-128"/>
                          <a:ea typeface="ＭＳ Ｐゴシック" panose="020B0600070205080204" pitchFamily="50" charset="-128"/>
                        </a:rPr>
                        <a:t>15.2 </a:t>
                      </a:r>
                    </a:p>
                  </a:txBody>
                  <a:tcPr marL="9525" marR="9525" marT="9525" marB="0" anchor="ctr">
                    <a:lnL>
                      <a:noFill/>
                    </a:lnL>
                    <a:lnR>
                      <a:noFill/>
                    </a:lnR>
                    <a:lnT>
                      <a:noFill/>
                    </a:lnT>
                    <a:lnB>
                      <a:noFill/>
                    </a:lnB>
                    <a:solidFill>
                      <a:schemeClr val="accent5"/>
                    </a:solidFill>
                  </a:tcPr>
                </a:tc>
                <a:tc>
                  <a:txBody>
                    <a:bodyPr/>
                    <a:lstStyle/>
                    <a:p>
                      <a:pPr algn="ctr" fontAlgn="ct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a:noFill/>
                    </a:lnB>
                    <a:solidFill>
                      <a:schemeClr val="accent5"/>
                    </a:solidFill>
                  </a:tcPr>
                </a:tc>
                <a:tc>
                  <a:txBody>
                    <a:bodyPr/>
                    <a:lstStyle/>
                    <a:p>
                      <a:pPr algn="ctr" fontAlgn="ctr"/>
                      <a:r>
                        <a:rPr lang="en-US" altLang="ja-JP" sz="1800" b="1" i="0" u="none" strike="noStrike" dirty="0">
                          <a:solidFill>
                            <a:srgbClr val="000000"/>
                          </a:solidFill>
                          <a:effectLst/>
                          <a:latin typeface="ＭＳ Ｐゴシック" panose="020B0600070205080204" pitchFamily="50" charset="-128"/>
                          <a:ea typeface="ＭＳ Ｐゴシック" panose="020B0600070205080204" pitchFamily="50" charset="-128"/>
                        </a:rPr>
                        <a:t>9.7 </a:t>
                      </a:r>
                    </a:p>
                  </a:txBody>
                  <a:tcPr marL="9525" marR="9525" marT="9525" marB="0" anchor="ctr">
                    <a:lnL>
                      <a:noFill/>
                    </a:lnL>
                    <a:lnR>
                      <a:noFill/>
                    </a:lnR>
                    <a:lnT>
                      <a:noFill/>
                    </a:lnT>
                    <a:lnB>
                      <a:noFill/>
                    </a:lnB>
                    <a:solidFill>
                      <a:schemeClr val="accent5"/>
                    </a:solidFill>
                  </a:tcPr>
                </a:tc>
              </a:tr>
            </a:tbl>
          </a:graphicData>
        </a:graphic>
      </p:graphicFrame>
      <p:sp>
        <p:nvSpPr>
          <p:cNvPr id="4" name="スライド番号プレースホルダー 3"/>
          <p:cNvSpPr>
            <a:spLocks noGrp="1"/>
          </p:cNvSpPr>
          <p:nvPr>
            <p:ph type="sldNum" sz="quarter" idx="12"/>
          </p:nvPr>
        </p:nvSpPr>
        <p:spPr/>
        <p:txBody>
          <a:bodyPr/>
          <a:lstStyle/>
          <a:p>
            <a:pPr>
              <a:defRPr/>
            </a:pPr>
            <a:fld id="{402C893F-FF2F-4B85-926E-690C6F84C763}" type="slidenum">
              <a:rPr lang="en-US" altLang="ja-JP" smtClean="0"/>
              <a:pPr>
                <a:defRPr/>
              </a:pPr>
              <a:t>13</a:t>
            </a:fld>
            <a:endParaRPr lang="en-US" altLang="ja-JP"/>
          </a:p>
        </p:txBody>
      </p:sp>
    </p:spTree>
    <p:extLst>
      <p:ext uri="{BB962C8B-B14F-4D97-AF65-F5344CB8AC3E}">
        <p14:creationId xmlns:p14="http://schemas.microsoft.com/office/powerpoint/2010/main" val="95470426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228998"/>
          </a:xfrm>
        </p:spPr>
        <p:txBody>
          <a:bodyPr/>
          <a:lstStyle/>
          <a:p>
            <a:r>
              <a:rPr lang="ja-JP" altLang="en-US" dirty="0"/>
              <a:t>５</a:t>
            </a:r>
            <a:r>
              <a:rPr lang="en-US" altLang="ja-JP" dirty="0"/>
              <a:t>/</a:t>
            </a:r>
            <a:r>
              <a:rPr lang="ja-JP" altLang="en-US" dirty="0"/>
              <a:t>３０（翌日）</a:t>
            </a:r>
            <a:endParaRPr kumimoji="1" lang="ja-JP" altLang="en-US" dirty="0"/>
          </a:p>
        </p:txBody>
      </p:sp>
      <p:sp>
        <p:nvSpPr>
          <p:cNvPr id="3" name="コンテンツ プレースホルダー 2"/>
          <p:cNvSpPr>
            <a:spLocks noGrp="1"/>
          </p:cNvSpPr>
          <p:nvPr>
            <p:ph idx="1"/>
          </p:nvPr>
        </p:nvSpPr>
        <p:spPr>
          <a:xfrm>
            <a:off x="251520" y="1268760"/>
            <a:ext cx="8640960" cy="5040560"/>
          </a:xfrm>
        </p:spPr>
        <p:txBody>
          <a:bodyPr/>
          <a:lstStyle/>
          <a:p>
            <a:pPr marL="0" indent="0">
              <a:buFontTx/>
              <a:buNone/>
            </a:pPr>
            <a:r>
              <a:rPr lang="en-US" altLang="ja-JP" dirty="0" smtClean="0"/>
              <a:t>LD</a:t>
            </a:r>
            <a:r>
              <a:rPr lang="ja-JP" altLang="en-US" dirty="0" err="1" smtClean="0"/>
              <a:t>、</a:t>
            </a:r>
            <a:r>
              <a:rPr lang="en-US" altLang="ja-JP" dirty="0" smtClean="0"/>
              <a:t>CRE</a:t>
            </a:r>
            <a:r>
              <a:rPr lang="ja-JP" altLang="en-US" dirty="0" smtClean="0"/>
              <a:t>は変動したままだが肉眼的に溶血は無くなった</a:t>
            </a:r>
            <a:endParaRPr lang="en-US" altLang="ja-JP" dirty="0" smtClean="0"/>
          </a:p>
          <a:p>
            <a:pPr marL="0" indent="0">
              <a:buFontTx/>
              <a:buNone/>
            </a:pPr>
            <a:endParaRPr lang="en-US" altLang="ja-JP" sz="1600" dirty="0" smtClean="0"/>
          </a:p>
          <a:p>
            <a:pPr marL="0" indent="0">
              <a:buFontTx/>
              <a:buNone/>
            </a:pPr>
            <a:r>
              <a:rPr lang="ja-JP" altLang="ja-JP" dirty="0" smtClean="0"/>
              <a:t>血液</a:t>
            </a:r>
            <a:r>
              <a:rPr lang="ja-JP" altLang="ja-JP" dirty="0"/>
              <a:t>センターに</a:t>
            </a:r>
            <a:r>
              <a:rPr lang="ja-JP" altLang="en-US" dirty="0"/>
              <a:t>来院</a:t>
            </a:r>
            <a:r>
              <a:rPr lang="ja-JP" altLang="en-US" dirty="0" smtClean="0"/>
              <a:t>していただき相談した</a:t>
            </a:r>
            <a:endParaRPr lang="en-US" altLang="ja-JP" dirty="0"/>
          </a:p>
          <a:p>
            <a:pPr marL="0" indent="0">
              <a:buFontTx/>
              <a:buNone/>
            </a:pPr>
            <a:r>
              <a:rPr lang="ja-JP" altLang="ja-JP" dirty="0"/>
              <a:t>（輸血療法委員長、麻酔科医、検査課</a:t>
            </a:r>
            <a:r>
              <a:rPr lang="ja-JP" altLang="ja-JP" dirty="0" smtClean="0"/>
              <a:t>）</a:t>
            </a:r>
            <a:endParaRPr lang="en-US" altLang="ja-JP" sz="2000" dirty="0"/>
          </a:p>
          <a:p>
            <a:pPr marL="0" indent="0">
              <a:buFontTx/>
              <a:buNone/>
            </a:pPr>
            <a:r>
              <a:rPr lang="ja-JP" altLang="en-US" dirty="0" smtClean="0"/>
              <a:t>　原因</a:t>
            </a:r>
            <a:r>
              <a:rPr lang="ja-JP" altLang="en-US" dirty="0"/>
              <a:t>は何か</a:t>
            </a:r>
            <a:r>
              <a:rPr lang="ja-JP" altLang="en-US" dirty="0" smtClean="0"/>
              <a:t>？</a:t>
            </a:r>
            <a:endParaRPr lang="en-US" altLang="ja-JP" dirty="0"/>
          </a:p>
          <a:p>
            <a:pPr marL="0" indent="0">
              <a:buFontTx/>
              <a:buNone/>
            </a:pPr>
            <a:r>
              <a:rPr lang="ja-JP" altLang="en-US" dirty="0" smtClean="0"/>
              <a:t>　輸血</a:t>
            </a:r>
            <a:r>
              <a:rPr lang="ja-JP" altLang="en-US" dirty="0"/>
              <a:t>副作用か？</a:t>
            </a:r>
            <a:endParaRPr lang="en-US" altLang="ja-JP" dirty="0"/>
          </a:p>
          <a:p>
            <a:pPr marL="0" indent="0">
              <a:buFontTx/>
              <a:buNone/>
            </a:pPr>
            <a:r>
              <a:rPr lang="ja-JP" altLang="en-US" dirty="0" smtClean="0"/>
              <a:t>　遅発性</a:t>
            </a:r>
            <a:r>
              <a:rPr lang="ja-JP" altLang="en-US" dirty="0"/>
              <a:t>でも急性溶血のような状態になるのか</a:t>
            </a:r>
            <a:r>
              <a:rPr lang="ja-JP" altLang="en-US" dirty="0" smtClean="0"/>
              <a:t>？</a:t>
            </a:r>
            <a:endParaRPr lang="en-US" altLang="ja-JP" dirty="0" smtClean="0"/>
          </a:p>
          <a:p>
            <a:pPr marL="0" indent="0">
              <a:buFontTx/>
              <a:buNone/>
            </a:pPr>
            <a:endParaRPr lang="en-US" altLang="ja-JP" sz="1400" dirty="0"/>
          </a:p>
          <a:p>
            <a:pPr marL="0" indent="0">
              <a:buFontTx/>
              <a:buNone/>
            </a:pPr>
            <a:r>
              <a:rPr lang="ja-JP" altLang="en-US" dirty="0" smtClean="0"/>
              <a:t>患者</a:t>
            </a:r>
            <a:r>
              <a:rPr lang="ja-JP" altLang="ja-JP" dirty="0" smtClean="0"/>
              <a:t>検体</a:t>
            </a:r>
            <a:r>
              <a:rPr lang="ja-JP" altLang="en-US" dirty="0" smtClean="0"/>
              <a:t>の</a:t>
            </a:r>
            <a:r>
              <a:rPr lang="ja-JP" altLang="ja-JP" dirty="0" smtClean="0"/>
              <a:t>精査</a:t>
            </a:r>
            <a:r>
              <a:rPr lang="ja-JP" altLang="en-US" dirty="0"/>
              <a:t>を依頼した</a:t>
            </a: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402C893F-FF2F-4B85-926E-690C6F84C763}" type="slidenum">
              <a:rPr lang="en-US" altLang="ja-JP" smtClean="0"/>
              <a:pPr>
                <a:defRPr/>
              </a:pPr>
              <a:t>14</a:t>
            </a:fld>
            <a:endParaRPr lang="en-US" altLang="ja-JP"/>
          </a:p>
        </p:txBody>
      </p:sp>
    </p:spTree>
    <p:extLst>
      <p:ext uri="{BB962C8B-B14F-4D97-AF65-F5344CB8AC3E}">
        <p14:creationId xmlns:p14="http://schemas.microsoft.com/office/powerpoint/2010/main" val="367249121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lstStyle/>
          <a:p>
            <a:r>
              <a:rPr lang="ja-JP" altLang="en-US" dirty="0"/>
              <a:t>精査の結果</a:t>
            </a:r>
            <a:endParaRPr kumimoji="1" lang="ja-JP" altLang="en-US" dirty="0"/>
          </a:p>
        </p:txBody>
      </p:sp>
      <p:sp>
        <p:nvSpPr>
          <p:cNvPr id="3" name="コンテンツ プレースホルダー 2"/>
          <p:cNvSpPr>
            <a:spLocks noGrp="1"/>
          </p:cNvSpPr>
          <p:nvPr>
            <p:ph idx="1"/>
          </p:nvPr>
        </p:nvSpPr>
        <p:spPr>
          <a:xfrm>
            <a:off x="457200" y="1412776"/>
            <a:ext cx="8229600" cy="4713387"/>
          </a:xfrm>
        </p:spPr>
        <p:txBody>
          <a:bodyPr/>
          <a:lstStyle/>
          <a:p>
            <a:pPr marL="0" indent="0">
              <a:buFontTx/>
              <a:buNone/>
            </a:pPr>
            <a:r>
              <a:rPr lang="ja-JP" altLang="ja-JP" dirty="0" smtClean="0"/>
              <a:t>抗</a:t>
            </a:r>
            <a:r>
              <a:rPr lang="en-US" altLang="ja-JP" dirty="0" err="1"/>
              <a:t>Jk</a:t>
            </a:r>
            <a:r>
              <a:rPr lang="en-US" altLang="ja-JP" baseline="30000" dirty="0" err="1"/>
              <a:t>a</a:t>
            </a:r>
            <a:r>
              <a:rPr lang="ja-JP" altLang="ja-JP" dirty="0" err="1"/>
              <a:t>が検</a:t>
            </a:r>
            <a:r>
              <a:rPr lang="ja-JP" altLang="ja-JP" dirty="0" smtClean="0"/>
              <a:t>出され遅発性溶</a:t>
            </a:r>
            <a:r>
              <a:rPr lang="ja-JP" altLang="ja-JP" dirty="0"/>
              <a:t>血性副作用</a:t>
            </a:r>
            <a:r>
              <a:rPr lang="ja-JP" altLang="en-US" dirty="0"/>
              <a:t>によるもの</a:t>
            </a:r>
            <a:r>
              <a:rPr lang="ja-JP" altLang="ja-JP" dirty="0"/>
              <a:t>と判明</a:t>
            </a:r>
            <a:r>
              <a:rPr lang="ja-JP" altLang="en-US" dirty="0"/>
              <a:t>した</a:t>
            </a:r>
            <a:endParaRPr lang="ja-JP" altLang="ja-JP" dirty="0"/>
          </a:p>
          <a:p>
            <a:pPr marL="0" indent="0">
              <a:buFontTx/>
              <a:buNone/>
            </a:pPr>
            <a:endParaRPr lang="en-US" altLang="ja-JP" dirty="0"/>
          </a:p>
          <a:p>
            <a:pPr marL="0" indent="0">
              <a:buFontTx/>
              <a:buNone/>
            </a:pPr>
            <a:r>
              <a:rPr lang="ja-JP" altLang="ja-JP" dirty="0"/>
              <a:t>その後患者は腎機能の悪化がみられたが改善し療養病棟に転棟となり小康状態であったが</a:t>
            </a:r>
          </a:p>
          <a:p>
            <a:pPr marL="0" indent="0">
              <a:buFontTx/>
              <a:buNone/>
            </a:pPr>
            <a:r>
              <a:rPr lang="ja-JP" altLang="ja-JP" dirty="0"/>
              <a:t>７</a:t>
            </a:r>
            <a:r>
              <a:rPr lang="en-US" altLang="ja-JP" dirty="0"/>
              <a:t>/</a:t>
            </a:r>
            <a:r>
              <a:rPr lang="ja-JP" altLang="ja-JP" dirty="0"/>
              <a:t>１０　肺炎のため永眠された</a:t>
            </a:r>
            <a:endParaRPr lang="ja-JP" altLang="en-US"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402C893F-FF2F-4B85-926E-690C6F84C763}" type="slidenum">
              <a:rPr lang="en-US" altLang="ja-JP" smtClean="0"/>
              <a:pPr>
                <a:defRPr/>
              </a:pPr>
              <a:t>15</a:t>
            </a:fld>
            <a:endParaRPr lang="en-US" altLang="ja-JP"/>
          </a:p>
        </p:txBody>
      </p:sp>
    </p:spTree>
    <p:extLst>
      <p:ext uri="{BB962C8B-B14F-4D97-AF65-F5344CB8AC3E}">
        <p14:creationId xmlns:p14="http://schemas.microsoft.com/office/powerpoint/2010/main" val="78786991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グラフ 3"/>
          <p:cNvGraphicFramePr>
            <a:graphicFrameLocks/>
          </p:cNvGraphicFramePr>
          <p:nvPr/>
        </p:nvGraphicFramePr>
        <p:xfrm>
          <a:off x="57150" y="498475"/>
          <a:ext cx="9029700" cy="5718175"/>
        </p:xfrm>
        <a:graphic>
          <a:graphicData uri="http://schemas.openxmlformats.org/presentationml/2006/ole">
            <mc:AlternateContent xmlns:mc="http://schemas.openxmlformats.org/markup-compatibility/2006">
              <mc:Choice xmlns:v="urn:schemas-microsoft-com:vml" Requires="v">
                <p:oleObj spid="_x0000_s1072" r:id="rId4" imgW="9035055" imgH="5718544" progId="Excel.Chart.8">
                  <p:embed/>
                </p:oleObj>
              </mc:Choice>
              <mc:Fallback>
                <p:oleObj r:id="rId4" imgW="9035055" imgH="5718544"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 y="498475"/>
                        <a:ext cx="9029700"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直線矢印コネクタ 5"/>
          <p:cNvCxnSpPr/>
          <p:nvPr/>
        </p:nvCxnSpPr>
        <p:spPr>
          <a:xfrm flipV="1">
            <a:off x="2755900" y="6181725"/>
            <a:ext cx="0" cy="28892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V="1">
            <a:off x="2989263" y="6181725"/>
            <a:ext cx="0" cy="28892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3292475" y="6181725"/>
            <a:ext cx="0" cy="28892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V="1">
            <a:off x="3441700" y="6181725"/>
            <a:ext cx="0" cy="28892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4356100" y="6181725"/>
            <a:ext cx="0" cy="28892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2865438" y="6181725"/>
            <a:ext cx="0" cy="28892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 name="下矢印 1"/>
          <p:cNvSpPr/>
          <p:nvPr/>
        </p:nvSpPr>
        <p:spPr>
          <a:xfrm>
            <a:off x="3441700" y="1484313"/>
            <a:ext cx="122238" cy="7921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418" name="テキスト ボックス 2"/>
          <p:cNvSpPr txBox="1">
            <a:spLocks noChangeArrowheads="1"/>
          </p:cNvSpPr>
          <p:nvPr/>
        </p:nvSpPr>
        <p:spPr bwMode="auto">
          <a:xfrm>
            <a:off x="3219450" y="1052513"/>
            <a:ext cx="514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a:t>OP</a:t>
            </a:r>
            <a:endParaRPr lang="ja-JP" altLang="en-US"/>
          </a:p>
        </p:txBody>
      </p:sp>
      <p:sp>
        <p:nvSpPr>
          <p:cNvPr id="17419" name="テキスト ボックス 3"/>
          <p:cNvSpPr txBox="1">
            <a:spLocks noChangeArrowheads="1"/>
          </p:cNvSpPr>
          <p:nvPr/>
        </p:nvSpPr>
        <p:spPr bwMode="auto">
          <a:xfrm>
            <a:off x="2627313" y="6470650"/>
            <a:ext cx="1944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a:t>RCC</a:t>
            </a:r>
            <a:r>
              <a:rPr lang="ja-JP" altLang="en-US"/>
              <a:t>の輸血</a:t>
            </a:r>
          </a:p>
        </p:txBody>
      </p:sp>
    </p:spTree>
    <p:extLst>
      <p:ext uri="{BB962C8B-B14F-4D97-AF65-F5344CB8AC3E}">
        <p14:creationId xmlns:p14="http://schemas.microsoft.com/office/powerpoint/2010/main" val="16551724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症例　２</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ja-JP" dirty="0"/>
              <a:t>６３歳　女性</a:t>
            </a:r>
          </a:p>
          <a:p>
            <a:pPr marL="0" indent="0">
              <a:buNone/>
            </a:pPr>
            <a:r>
              <a:rPr lang="ja-JP" altLang="ja-JP" dirty="0" smtClean="0"/>
              <a:t>意識</a:t>
            </a:r>
            <a:r>
              <a:rPr lang="ja-JP" altLang="ja-JP" dirty="0"/>
              <a:t>消失にて救急搬送</a:t>
            </a:r>
          </a:p>
          <a:p>
            <a:pPr marL="0" indent="0">
              <a:buNone/>
            </a:pPr>
            <a:r>
              <a:rPr lang="ja-JP" altLang="ja-JP" dirty="0"/>
              <a:t>既往症：雪かき中転倒し</a:t>
            </a:r>
            <a:r>
              <a:rPr lang="ja-JP" altLang="ja-JP" dirty="0" smtClean="0"/>
              <a:t>左</a:t>
            </a:r>
            <a:r>
              <a:rPr lang="ja-JP" altLang="en-US" dirty="0"/>
              <a:t>大腿骨</a:t>
            </a:r>
            <a:r>
              <a:rPr lang="ja-JP" altLang="en-US" dirty="0" smtClean="0"/>
              <a:t>骨折</a:t>
            </a:r>
            <a:endParaRPr lang="en-US" altLang="ja-JP" dirty="0" smtClean="0"/>
          </a:p>
          <a:p>
            <a:pPr marL="0" indent="0">
              <a:buNone/>
            </a:pPr>
            <a:endParaRPr lang="ja-JP" altLang="ja-JP" dirty="0"/>
          </a:p>
          <a:p>
            <a:pPr marL="0" indent="0">
              <a:buNone/>
            </a:pPr>
            <a:r>
              <a:rPr lang="ja-JP" altLang="ja-JP" dirty="0"/>
              <a:t>頭部ＣＴ：出血なし</a:t>
            </a:r>
          </a:p>
          <a:p>
            <a:pPr marL="0" indent="0">
              <a:buNone/>
            </a:pPr>
            <a:endParaRPr lang="en-US" altLang="ja-JP" dirty="0" smtClean="0"/>
          </a:p>
          <a:p>
            <a:pPr marL="0" indent="0">
              <a:buNone/>
            </a:pPr>
            <a:r>
              <a:rPr lang="ja-JP" altLang="ja-JP" dirty="0" smtClean="0"/>
              <a:t>上下肢</a:t>
            </a:r>
            <a:r>
              <a:rPr lang="ja-JP" altLang="ja-JP" dirty="0"/>
              <a:t>に麻痺症状なく来院後意識クリアとなり経過観察となった</a:t>
            </a:r>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402C893F-FF2F-4B85-926E-690C6F84C763}" type="slidenum">
              <a:rPr lang="en-US" altLang="ja-JP" smtClean="0"/>
              <a:pPr>
                <a:defRPr/>
              </a:pPr>
              <a:t>17</a:t>
            </a:fld>
            <a:endParaRPr lang="en-US" altLang="ja-JP"/>
          </a:p>
        </p:txBody>
      </p:sp>
    </p:spTree>
    <p:extLst>
      <p:ext uri="{BB962C8B-B14F-4D97-AF65-F5344CB8AC3E}">
        <p14:creationId xmlns:p14="http://schemas.microsoft.com/office/powerpoint/2010/main" val="223336244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C9E5F328-360A-4812-A977-86294C254581}" type="slidenum">
              <a:rPr lang="en-US" altLang="ja-JP" smtClean="0"/>
              <a:pPr>
                <a:defRPr/>
              </a:pPr>
              <a:t>18</a:t>
            </a:fld>
            <a:endParaRPr lang="en-US" altLang="ja-JP"/>
          </a:p>
        </p:txBody>
      </p:sp>
      <p:graphicFrame>
        <p:nvGraphicFramePr>
          <p:cNvPr id="9" name="表 8"/>
          <p:cNvGraphicFramePr>
            <a:graphicFrameLocks noGrp="1"/>
          </p:cNvGraphicFramePr>
          <p:nvPr>
            <p:extLst>
              <p:ext uri="{D42A27DB-BD31-4B8C-83A1-F6EECF244321}">
                <p14:modId xmlns:p14="http://schemas.microsoft.com/office/powerpoint/2010/main" val="4244652987"/>
              </p:ext>
            </p:extLst>
          </p:nvPr>
        </p:nvGraphicFramePr>
        <p:xfrm>
          <a:off x="1547664" y="476672"/>
          <a:ext cx="6336705" cy="5897448"/>
        </p:xfrm>
        <a:graphic>
          <a:graphicData uri="http://schemas.openxmlformats.org/drawingml/2006/table">
            <a:tbl>
              <a:tblPr>
                <a:tableStyleId>{5C22544A-7EE6-4342-B048-85BDC9FD1C3A}</a:tableStyleId>
              </a:tblPr>
              <a:tblGrid>
                <a:gridCol w="1678178"/>
                <a:gridCol w="1013238"/>
                <a:gridCol w="839090"/>
                <a:gridCol w="1678178"/>
                <a:gridCol w="1128021"/>
              </a:tblGrid>
              <a:tr h="238209">
                <a:tc>
                  <a:txBody>
                    <a:bodyPr/>
                    <a:lstStyle/>
                    <a:p>
                      <a:pPr algn="ctr" fontAlgn="ctr"/>
                      <a:r>
                        <a:rPr lang="en-US" sz="2000" u="none" strike="noStrike" dirty="0">
                          <a:effectLst/>
                        </a:rPr>
                        <a:t>T-BIL</a:t>
                      </a:r>
                      <a:endParaRPr lang="en-US" sz="2000" b="0" i="0" u="none" strike="noStrike" dirty="0">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a:effectLst/>
                        </a:rPr>
                        <a:t>0.6</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sz="2000" u="none" strike="noStrike">
                          <a:effectLst/>
                        </a:rPr>
                        <a:t>WBC</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dirty="0" smtClean="0">
                          <a:effectLst/>
                        </a:rPr>
                        <a:t>8900</a:t>
                      </a:r>
                      <a:endParaRPr lang="en-US" altLang="ja-JP" sz="2000" b="0" i="0" u="none" strike="noStrike" dirty="0">
                        <a:effectLst/>
                        <a:latin typeface="ＭＳ Ｐゴシック" panose="020B0600070205080204" pitchFamily="50" charset="-128"/>
                        <a:ea typeface="ＭＳ Ｐゴシック" panose="020B0600070205080204" pitchFamily="50" charset="-128"/>
                      </a:endParaRPr>
                    </a:p>
                  </a:txBody>
                  <a:tcPr marL="5592" marR="5592" marT="5592" marB="0" anchor="ctr"/>
                </a:tc>
              </a:tr>
              <a:tr h="238209">
                <a:tc>
                  <a:txBody>
                    <a:bodyPr/>
                    <a:lstStyle/>
                    <a:p>
                      <a:pPr algn="ctr" fontAlgn="ctr"/>
                      <a:r>
                        <a:rPr lang="en-US" sz="2000" u="none" strike="noStrike">
                          <a:effectLst/>
                        </a:rPr>
                        <a:t>GOT</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a:effectLst/>
                        </a:rPr>
                        <a:t>17</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sz="2000" u="none" strike="noStrike">
                          <a:effectLst/>
                        </a:rPr>
                        <a:t>RBC</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a:effectLst/>
                        </a:rPr>
                        <a:t>336</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r>
              <a:tr h="238209">
                <a:tc>
                  <a:txBody>
                    <a:bodyPr/>
                    <a:lstStyle/>
                    <a:p>
                      <a:pPr algn="ctr" fontAlgn="ctr"/>
                      <a:r>
                        <a:rPr lang="en-US" sz="2000" u="none" strike="noStrike">
                          <a:effectLst/>
                        </a:rPr>
                        <a:t>GPT</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a:effectLst/>
                        </a:rPr>
                        <a:t>13</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sz="2000" u="none" strike="noStrike">
                          <a:effectLst/>
                        </a:rPr>
                        <a:t>HGB</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a:effectLst/>
                        </a:rPr>
                        <a:t>11.3 </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r>
              <a:tr h="238209">
                <a:tc>
                  <a:txBody>
                    <a:bodyPr/>
                    <a:lstStyle/>
                    <a:p>
                      <a:pPr algn="ctr" fontAlgn="ctr"/>
                      <a:r>
                        <a:rPr lang="en-US" sz="2000" u="none" strike="noStrike">
                          <a:effectLst/>
                        </a:rPr>
                        <a:t>LDH</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a:effectLst/>
                        </a:rPr>
                        <a:t>137</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sz="2000" u="none" strike="noStrike">
                          <a:effectLst/>
                        </a:rPr>
                        <a:t>HCT</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a:effectLst/>
                        </a:rPr>
                        <a:t>32.7 </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r>
              <a:tr h="238209">
                <a:tc>
                  <a:txBody>
                    <a:bodyPr/>
                    <a:lstStyle/>
                    <a:p>
                      <a:pPr algn="ctr" fontAlgn="ctr"/>
                      <a:r>
                        <a:rPr lang="en-US" sz="2000" u="none" strike="noStrike">
                          <a:effectLst/>
                        </a:rPr>
                        <a:t>ALP</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a:effectLst/>
                        </a:rPr>
                        <a:t>212</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sz="2000" u="none" strike="noStrike">
                          <a:effectLst/>
                        </a:rPr>
                        <a:t>MCV</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a:effectLst/>
                        </a:rPr>
                        <a:t>97.3 </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r>
              <a:tr h="238209">
                <a:tc>
                  <a:txBody>
                    <a:bodyPr/>
                    <a:lstStyle/>
                    <a:p>
                      <a:pPr algn="ctr" fontAlgn="ctr"/>
                      <a:r>
                        <a:rPr lang="en-US" sz="2000" u="none" strike="noStrike">
                          <a:effectLst/>
                        </a:rPr>
                        <a:t>G-GTP</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a:effectLst/>
                        </a:rPr>
                        <a:t>27</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sz="2000" u="none" strike="noStrike">
                          <a:effectLst/>
                        </a:rPr>
                        <a:t>MCH</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a:effectLst/>
                        </a:rPr>
                        <a:t>33.6 </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r>
              <a:tr h="238209">
                <a:tc>
                  <a:txBody>
                    <a:bodyPr/>
                    <a:lstStyle/>
                    <a:p>
                      <a:pPr algn="ctr" fontAlgn="ctr"/>
                      <a:r>
                        <a:rPr lang="en-US" sz="2000" u="none" strike="noStrike">
                          <a:effectLst/>
                        </a:rPr>
                        <a:t>AMY</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a:effectLst/>
                        </a:rPr>
                        <a:t>48</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sz="2000" u="none" strike="noStrike">
                          <a:effectLst/>
                        </a:rPr>
                        <a:t>MCHC</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a:effectLst/>
                        </a:rPr>
                        <a:t>34.6 </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r>
              <a:tr h="238209">
                <a:tc>
                  <a:txBody>
                    <a:bodyPr/>
                    <a:lstStyle/>
                    <a:p>
                      <a:pPr algn="ctr" fontAlgn="ctr"/>
                      <a:r>
                        <a:rPr lang="en-US" sz="2000" u="none" strike="noStrike">
                          <a:effectLst/>
                        </a:rPr>
                        <a:t>UN</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a:effectLst/>
                        </a:rPr>
                        <a:t>17.2</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sz="2000" u="none" strike="noStrike">
                          <a:effectLst/>
                        </a:rPr>
                        <a:t>PLT</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a:effectLst/>
                        </a:rPr>
                        <a:t>13.4 </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r>
              <a:tr h="238209">
                <a:tc>
                  <a:txBody>
                    <a:bodyPr/>
                    <a:lstStyle/>
                    <a:p>
                      <a:pPr algn="ctr" fontAlgn="ctr"/>
                      <a:r>
                        <a:rPr lang="en-US" sz="2000" u="none" strike="noStrike">
                          <a:effectLst/>
                        </a:rPr>
                        <a:t>CRE</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a:effectLst/>
                        </a:rPr>
                        <a:t>0.78 </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r>
              <a:tr h="238209">
                <a:tc>
                  <a:txBody>
                    <a:bodyPr/>
                    <a:lstStyle/>
                    <a:p>
                      <a:pPr algn="ctr" fontAlgn="ctr"/>
                      <a:r>
                        <a:rPr lang="en-US" sz="2000" u="none" strike="noStrike">
                          <a:effectLst/>
                        </a:rPr>
                        <a:t>Na</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a:effectLst/>
                        </a:rPr>
                        <a:t>140</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sz="2000" u="none" strike="noStrike">
                          <a:effectLst/>
                        </a:rPr>
                        <a:t>PT</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a:effectLst/>
                        </a:rPr>
                        <a:t>90</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r>
              <a:tr h="238209">
                <a:tc>
                  <a:txBody>
                    <a:bodyPr/>
                    <a:lstStyle/>
                    <a:p>
                      <a:pPr algn="ctr" fontAlgn="ctr"/>
                      <a:r>
                        <a:rPr lang="en-US" sz="2000" u="none" strike="noStrike">
                          <a:effectLst/>
                        </a:rPr>
                        <a:t>K</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a:effectLst/>
                        </a:rPr>
                        <a:t>3.8</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sz="2000" u="none" strike="noStrike">
                          <a:effectLst/>
                        </a:rPr>
                        <a:t>INR</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a:effectLst/>
                        </a:rPr>
                        <a:t>1.05 </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r>
              <a:tr h="238209">
                <a:tc>
                  <a:txBody>
                    <a:bodyPr/>
                    <a:lstStyle/>
                    <a:p>
                      <a:pPr algn="ctr" fontAlgn="ctr"/>
                      <a:r>
                        <a:rPr lang="en-US" sz="2000" u="none" strike="noStrike">
                          <a:effectLst/>
                        </a:rPr>
                        <a:t>Cl</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a:effectLst/>
                        </a:rPr>
                        <a:t>108</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sz="2000" u="none" strike="noStrike">
                          <a:effectLst/>
                        </a:rPr>
                        <a:t>APTT</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a:effectLst/>
                        </a:rPr>
                        <a:t>26</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r>
              <a:tr h="238209">
                <a:tc>
                  <a:txBody>
                    <a:bodyPr/>
                    <a:lstStyle/>
                    <a:p>
                      <a:pPr algn="ctr" fontAlgn="ctr"/>
                      <a:r>
                        <a:rPr lang="en-US" sz="2000" u="none" strike="noStrike">
                          <a:effectLst/>
                        </a:rPr>
                        <a:t>Ca</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a:effectLst/>
                        </a:rPr>
                        <a:t>9</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sz="2000" u="none" strike="noStrike">
                          <a:effectLst/>
                        </a:rPr>
                        <a:t>FIB</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a:effectLst/>
                        </a:rPr>
                        <a:t>335</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r>
              <a:tr h="238209">
                <a:tc>
                  <a:txBody>
                    <a:bodyPr/>
                    <a:lstStyle/>
                    <a:p>
                      <a:pPr algn="ctr" fontAlgn="ctr"/>
                      <a:r>
                        <a:rPr lang="en-US" sz="2000" u="none" strike="noStrike">
                          <a:effectLst/>
                        </a:rPr>
                        <a:t>TP</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a:effectLst/>
                        </a:rPr>
                        <a:t>5.9</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sz="2000" u="none" strike="noStrike" dirty="0">
                          <a:solidFill>
                            <a:srgbClr val="FF0000"/>
                          </a:solidFill>
                          <a:effectLst/>
                        </a:rPr>
                        <a:t>P-FDP</a:t>
                      </a:r>
                      <a:endParaRPr lang="en-US" sz="2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a:solidFill>
                            <a:srgbClr val="FF0000"/>
                          </a:solidFill>
                          <a:effectLst/>
                        </a:rPr>
                        <a:t>15</a:t>
                      </a:r>
                      <a:endParaRPr lang="en-US" altLang="ja-JP" sz="2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5592" marR="5592" marT="5592" marB="0" anchor="ctr"/>
                </a:tc>
              </a:tr>
              <a:tr h="238209">
                <a:tc>
                  <a:txBody>
                    <a:bodyPr/>
                    <a:lstStyle/>
                    <a:p>
                      <a:pPr algn="ctr" fontAlgn="ctr"/>
                      <a:r>
                        <a:rPr lang="en-US" sz="2000" u="none" strike="noStrike">
                          <a:effectLst/>
                        </a:rPr>
                        <a:t>ALB</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a:effectLst/>
                        </a:rPr>
                        <a:t>3.6</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sz="2000" u="none" strike="noStrike" dirty="0">
                          <a:solidFill>
                            <a:srgbClr val="FF0000"/>
                          </a:solidFill>
                          <a:effectLst/>
                        </a:rPr>
                        <a:t>D-</a:t>
                      </a:r>
                      <a:r>
                        <a:rPr lang="ja-JP" altLang="en-US" sz="2000" u="none" strike="noStrike" dirty="0">
                          <a:solidFill>
                            <a:srgbClr val="FF0000"/>
                          </a:solidFill>
                          <a:effectLst/>
                        </a:rPr>
                        <a:t>ﾀﾞｲﾏｰ</a:t>
                      </a:r>
                      <a:endParaRPr lang="ja-JP" altLang="en-US" sz="2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dirty="0">
                          <a:solidFill>
                            <a:srgbClr val="FF0000"/>
                          </a:solidFill>
                          <a:effectLst/>
                        </a:rPr>
                        <a:t>7.5</a:t>
                      </a:r>
                      <a:endParaRPr lang="en-US" altLang="ja-JP" sz="2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592" marR="5592" marT="5592" marB="0" anchor="ctr"/>
                </a:tc>
              </a:tr>
              <a:tr h="238209">
                <a:tc>
                  <a:txBody>
                    <a:bodyPr/>
                    <a:lstStyle/>
                    <a:p>
                      <a:pPr algn="ctr" fontAlgn="ctr"/>
                      <a:r>
                        <a:rPr lang="en-US" sz="2000" u="none" strike="noStrike">
                          <a:effectLst/>
                        </a:rPr>
                        <a:t>CK</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a:effectLst/>
                        </a:rPr>
                        <a:t>50</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r>
              <a:tr h="238209">
                <a:tc>
                  <a:txBody>
                    <a:bodyPr/>
                    <a:lstStyle/>
                    <a:p>
                      <a:pPr algn="ctr" fontAlgn="ctr"/>
                      <a:r>
                        <a:rPr lang="en-US" sz="2000" u="none" strike="noStrike">
                          <a:effectLst/>
                        </a:rPr>
                        <a:t>NH3</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a:effectLst/>
                        </a:rPr>
                        <a:t>41</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r>
              <a:tr h="238209">
                <a:tc>
                  <a:txBody>
                    <a:bodyPr/>
                    <a:lstStyle/>
                    <a:p>
                      <a:pPr algn="ctr" fontAlgn="ctr"/>
                      <a:r>
                        <a:rPr lang="en-US" sz="2000" u="none" strike="noStrike">
                          <a:effectLst/>
                        </a:rPr>
                        <a:t>GLU</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a:effectLst/>
                        </a:rPr>
                        <a:t>149</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endParaRPr lang="ja-JP" altLang="en-US" sz="2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endParaRPr lang="ja-JP" altLang="en-US" sz="2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5592" marR="5592" marT="5592" marB="0" anchor="ctr"/>
                </a:tc>
              </a:tr>
              <a:tr h="238209">
                <a:tc>
                  <a:txBody>
                    <a:bodyPr/>
                    <a:lstStyle/>
                    <a:p>
                      <a:pPr algn="ctr" fontAlgn="ctr"/>
                      <a:r>
                        <a:rPr lang="en-US" sz="2000" u="none" strike="noStrike" dirty="0">
                          <a:solidFill>
                            <a:srgbClr val="FF0000"/>
                          </a:solidFill>
                          <a:effectLst/>
                        </a:rPr>
                        <a:t>CRP</a:t>
                      </a:r>
                      <a:endParaRPr lang="en-US" sz="2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r>
                        <a:rPr lang="en-US" altLang="ja-JP" sz="2000" u="none" strike="noStrike" dirty="0">
                          <a:solidFill>
                            <a:srgbClr val="FF0000"/>
                          </a:solidFill>
                          <a:effectLst/>
                        </a:rPr>
                        <a:t>0.64</a:t>
                      </a:r>
                      <a:endParaRPr lang="en-US" altLang="ja-JP" sz="2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endParaRPr lang="ja-JP" altLang="en-US" sz="20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5592" marR="5592" marT="5592" marB="0" anchor="ctr"/>
                </a:tc>
                <a:tc>
                  <a:txBody>
                    <a:bodyPr/>
                    <a:lstStyle/>
                    <a:p>
                      <a:pPr algn="ctr" fontAlgn="ctr"/>
                      <a:endParaRPr lang="ja-JP" altLang="en-US" sz="2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5592" marR="5592" marT="5592" marB="0" anchor="ctr"/>
                </a:tc>
              </a:tr>
            </a:tbl>
          </a:graphicData>
        </a:graphic>
      </p:graphicFrame>
    </p:spTree>
    <p:extLst>
      <p:ext uri="{BB962C8B-B14F-4D97-AF65-F5344CB8AC3E}">
        <p14:creationId xmlns:p14="http://schemas.microsoft.com/office/powerpoint/2010/main" val="232422179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548680"/>
            <a:ext cx="8229600" cy="5577483"/>
          </a:xfrm>
        </p:spPr>
        <p:txBody>
          <a:bodyPr/>
          <a:lstStyle/>
          <a:p>
            <a:pPr marL="0" indent="0">
              <a:buNone/>
            </a:pPr>
            <a:r>
              <a:rPr lang="ja-JP" altLang="ja-JP" dirty="0" smtClean="0"/>
              <a:t>帰宅</a:t>
            </a:r>
            <a:r>
              <a:rPr lang="ja-JP" altLang="ja-JP" dirty="0"/>
              <a:t>し就寝中、腹痛、意識レベル低下が</a:t>
            </a:r>
            <a:r>
              <a:rPr lang="ja-JP" altLang="ja-JP" dirty="0" smtClean="0"/>
              <a:t>あり</a:t>
            </a:r>
            <a:r>
              <a:rPr lang="ja-JP" altLang="en-US" dirty="0" smtClean="0"/>
              <a:t>　再度</a:t>
            </a:r>
            <a:r>
              <a:rPr lang="ja-JP" altLang="ja-JP" dirty="0" smtClean="0"/>
              <a:t>救急搬送</a:t>
            </a:r>
            <a:endParaRPr lang="ja-JP" altLang="ja-JP" dirty="0"/>
          </a:p>
        </p:txBody>
      </p:sp>
      <p:sp>
        <p:nvSpPr>
          <p:cNvPr id="4" name="スライド番号プレースホルダー 3"/>
          <p:cNvSpPr>
            <a:spLocks noGrp="1"/>
          </p:cNvSpPr>
          <p:nvPr>
            <p:ph type="sldNum" sz="quarter" idx="12"/>
          </p:nvPr>
        </p:nvSpPr>
        <p:spPr/>
        <p:txBody>
          <a:bodyPr/>
          <a:lstStyle/>
          <a:p>
            <a:pPr>
              <a:defRPr/>
            </a:pPr>
            <a:fld id="{402C893F-FF2F-4B85-926E-690C6F84C763}" type="slidenum">
              <a:rPr lang="en-US" altLang="ja-JP" smtClean="0"/>
              <a:pPr>
                <a:defRPr/>
              </a:pPr>
              <a:t>19</a:t>
            </a:fld>
            <a:endParaRPr lang="en-US" altLang="ja-JP"/>
          </a:p>
        </p:txBody>
      </p:sp>
      <p:graphicFrame>
        <p:nvGraphicFramePr>
          <p:cNvPr id="8" name="表 7"/>
          <p:cNvGraphicFramePr>
            <a:graphicFrameLocks noGrp="1"/>
          </p:cNvGraphicFramePr>
          <p:nvPr>
            <p:extLst>
              <p:ext uri="{D42A27DB-BD31-4B8C-83A1-F6EECF244321}">
                <p14:modId xmlns:p14="http://schemas.microsoft.com/office/powerpoint/2010/main" val="1150169040"/>
              </p:ext>
            </p:extLst>
          </p:nvPr>
        </p:nvGraphicFramePr>
        <p:xfrm>
          <a:off x="2195736" y="1703505"/>
          <a:ext cx="4968549" cy="4678245"/>
        </p:xfrm>
        <a:graphic>
          <a:graphicData uri="http://schemas.openxmlformats.org/drawingml/2006/table">
            <a:tbl>
              <a:tblPr>
                <a:tableStyleId>{5C22544A-7EE6-4342-B048-85BDC9FD1C3A}</a:tableStyleId>
              </a:tblPr>
              <a:tblGrid>
                <a:gridCol w="1250989"/>
                <a:gridCol w="896935"/>
                <a:gridCol w="672701"/>
                <a:gridCol w="1250989"/>
                <a:gridCol w="896935"/>
              </a:tblGrid>
              <a:tr h="301731">
                <a:tc>
                  <a:txBody>
                    <a:bodyPr/>
                    <a:lstStyle/>
                    <a:p>
                      <a:pPr algn="ctr" fontAlgn="ctr"/>
                      <a:r>
                        <a:rPr lang="en-US" sz="2000" u="none" strike="noStrike" dirty="0">
                          <a:effectLst/>
                        </a:rPr>
                        <a:t>T-BIL</a:t>
                      </a:r>
                      <a:endParaRPr lang="en-US" sz="2000" b="0" i="0" u="none" strike="noStrike" dirty="0">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altLang="ja-JP" sz="2000" u="none" strike="noStrike">
                          <a:effectLst/>
                        </a:rPr>
                        <a:t>0.7</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sz="2000" u="none" strike="noStrike" dirty="0">
                          <a:solidFill>
                            <a:srgbClr val="FF0000"/>
                          </a:solidFill>
                          <a:effectLst/>
                        </a:rPr>
                        <a:t>WBC</a:t>
                      </a:r>
                      <a:endParaRPr lang="en-US" sz="2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altLang="ja-JP" sz="2000" u="none" strike="noStrike" dirty="0">
                          <a:solidFill>
                            <a:srgbClr val="FF0000"/>
                          </a:solidFill>
                          <a:effectLst/>
                        </a:rPr>
                        <a:t>11200</a:t>
                      </a:r>
                      <a:endParaRPr lang="en-US" altLang="ja-JP" sz="2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7083" marR="7083" marT="7083" marB="0" anchor="ctr"/>
                </a:tc>
              </a:tr>
              <a:tr h="301731">
                <a:tc>
                  <a:txBody>
                    <a:bodyPr/>
                    <a:lstStyle/>
                    <a:p>
                      <a:pPr algn="ctr" fontAlgn="ctr"/>
                      <a:r>
                        <a:rPr lang="en-US" sz="2000" u="none" strike="noStrike">
                          <a:effectLst/>
                        </a:rPr>
                        <a:t>GOT</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altLang="ja-JP" sz="2000" u="none" strike="noStrike">
                          <a:effectLst/>
                        </a:rPr>
                        <a:t>17</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sz="2000" u="none" strike="noStrike">
                          <a:effectLst/>
                        </a:rPr>
                        <a:t>RBC</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altLang="ja-JP" sz="2000" u="none" strike="noStrike">
                          <a:effectLst/>
                        </a:rPr>
                        <a:t>241</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r>
              <a:tr h="301731">
                <a:tc>
                  <a:txBody>
                    <a:bodyPr/>
                    <a:lstStyle/>
                    <a:p>
                      <a:pPr algn="ctr" fontAlgn="ctr"/>
                      <a:r>
                        <a:rPr lang="en-US" sz="2000" u="none" strike="noStrike">
                          <a:effectLst/>
                        </a:rPr>
                        <a:t>GPT</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altLang="ja-JP" sz="2000" u="none" strike="noStrike">
                          <a:effectLst/>
                        </a:rPr>
                        <a:t>12</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sz="2000" u="none" strike="noStrike" dirty="0">
                          <a:solidFill>
                            <a:srgbClr val="FF0000"/>
                          </a:solidFill>
                          <a:effectLst/>
                        </a:rPr>
                        <a:t>HGB</a:t>
                      </a:r>
                      <a:endParaRPr lang="en-US" sz="2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altLang="ja-JP" sz="2000" u="none" strike="noStrike" dirty="0">
                          <a:solidFill>
                            <a:srgbClr val="FF0000"/>
                          </a:solidFill>
                          <a:effectLst/>
                        </a:rPr>
                        <a:t>8.1 </a:t>
                      </a:r>
                      <a:endParaRPr lang="en-US" altLang="ja-JP" sz="2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7083" marR="7083" marT="7083" marB="0" anchor="ctr"/>
                </a:tc>
              </a:tr>
              <a:tr h="301731">
                <a:tc>
                  <a:txBody>
                    <a:bodyPr/>
                    <a:lstStyle/>
                    <a:p>
                      <a:pPr algn="ctr" fontAlgn="ctr"/>
                      <a:r>
                        <a:rPr lang="en-US" sz="2000" u="none" strike="noStrike">
                          <a:effectLst/>
                        </a:rPr>
                        <a:t>LDH</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altLang="ja-JP" sz="2000" u="none" strike="noStrike">
                          <a:effectLst/>
                        </a:rPr>
                        <a:t>122</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sz="2000" u="none" strike="noStrike">
                          <a:effectLst/>
                        </a:rPr>
                        <a:t>HCT</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altLang="ja-JP" sz="2000" u="none" strike="noStrike">
                          <a:effectLst/>
                        </a:rPr>
                        <a:t>23.9 </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r>
              <a:tr h="301731">
                <a:tc>
                  <a:txBody>
                    <a:bodyPr/>
                    <a:lstStyle/>
                    <a:p>
                      <a:pPr algn="ctr" fontAlgn="ctr"/>
                      <a:r>
                        <a:rPr lang="en-US" sz="2000" u="none" strike="noStrike">
                          <a:effectLst/>
                        </a:rPr>
                        <a:t>ALP</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altLang="ja-JP" sz="2000" u="none" strike="noStrike">
                          <a:effectLst/>
                        </a:rPr>
                        <a:t>178</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endParaRPr lang="ja-JP" altLang="en-US" sz="2000" b="0" i="0" u="none" strike="noStrike" dirty="0">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sz="2000" u="none" strike="noStrike">
                          <a:effectLst/>
                        </a:rPr>
                        <a:t>MCV</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altLang="ja-JP" sz="2000" u="none" strike="noStrike">
                          <a:effectLst/>
                        </a:rPr>
                        <a:t>99.2 </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r>
              <a:tr h="301731">
                <a:tc>
                  <a:txBody>
                    <a:bodyPr/>
                    <a:lstStyle/>
                    <a:p>
                      <a:pPr algn="ctr" fontAlgn="ctr"/>
                      <a:r>
                        <a:rPr lang="en-US" sz="2000" u="none" strike="noStrike">
                          <a:effectLst/>
                        </a:rPr>
                        <a:t>G-GTP</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altLang="ja-JP" sz="2000" u="none" strike="noStrike">
                          <a:effectLst/>
                        </a:rPr>
                        <a:t>21</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sz="2000" u="none" strike="noStrike">
                          <a:effectLst/>
                        </a:rPr>
                        <a:t>MCH</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altLang="ja-JP" sz="2000" u="none" strike="noStrike">
                          <a:effectLst/>
                        </a:rPr>
                        <a:t>33.6 </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r>
              <a:tr h="301731">
                <a:tc>
                  <a:txBody>
                    <a:bodyPr/>
                    <a:lstStyle/>
                    <a:p>
                      <a:pPr algn="ctr" fontAlgn="ctr"/>
                      <a:r>
                        <a:rPr lang="en-US" sz="2000" u="none" strike="noStrike">
                          <a:effectLst/>
                        </a:rPr>
                        <a:t>UN</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altLang="ja-JP" sz="2000" u="none" strike="noStrike">
                          <a:effectLst/>
                        </a:rPr>
                        <a:t>14.5</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sz="2000" u="none" strike="noStrike">
                          <a:effectLst/>
                        </a:rPr>
                        <a:t>MCHC</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altLang="ja-JP" sz="2000" u="none" strike="noStrike">
                          <a:effectLst/>
                        </a:rPr>
                        <a:t>33.9 </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r>
              <a:tr h="301731">
                <a:tc>
                  <a:txBody>
                    <a:bodyPr/>
                    <a:lstStyle/>
                    <a:p>
                      <a:pPr algn="ctr" fontAlgn="ctr"/>
                      <a:r>
                        <a:rPr lang="en-US" sz="2000" u="none" strike="noStrike">
                          <a:effectLst/>
                        </a:rPr>
                        <a:t>CRE</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altLang="ja-JP" sz="2000" u="none" strike="noStrike">
                          <a:effectLst/>
                        </a:rPr>
                        <a:t>0.99 </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sz="2000" u="none" strike="noStrike">
                          <a:effectLst/>
                        </a:rPr>
                        <a:t>PLT</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altLang="ja-JP" sz="2000" u="none" strike="noStrike">
                          <a:effectLst/>
                        </a:rPr>
                        <a:t>11.5 </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r>
              <a:tr h="301731">
                <a:tc>
                  <a:txBody>
                    <a:bodyPr/>
                    <a:lstStyle/>
                    <a:p>
                      <a:pPr algn="ctr" fontAlgn="ctr"/>
                      <a:r>
                        <a:rPr lang="en-US" sz="2000" u="none" strike="noStrike">
                          <a:effectLst/>
                        </a:rPr>
                        <a:t>Na</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altLang="ja-JP" sz="2000" u="none" strike="noStrike">
                          <a:effectLst/>
                        </a:rPr>
                        <a:t>141</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r>
              <a:tr h="301731">
                <a:tc>
                  <a:txBody>
                    <a:bodyPr/>
                    <a:lstStyle/>
                    <a:p>
                      <a:pPr algn="ctr" fontAlgn="ctr"/>
                      <a:r>
                        <a:rPr lang="en-US" sz="2000" u="none" strike="noStrike">
                          <a:effectLst/>
                        </a:rPr>
                        <a:t>K</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altLang="ja-JP" sz="2000" u="none" strike="noStrike">
                          <a:effectLst/>
                        </a:rPr>
                        <a:t>3.6</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sz="2000" u="none" strike="noStrike">
                          <a:effectLst/>
                        </a:rPr>
                        <a:t>PT</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altLang="ja-JP" sz="2000" u="none" strike="noStrike">
                          <a:effectLst/>
                        </a:rPr>
                        <a:t>67</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r>
              <a:tr h="301731">
                <a:tc>
                  <a:txBody>
                    <a:bodyPr/>
                    <a:lstStyle/>
                    <a:p>
                      <a:pPr algn="ctr" fontAlgn="ctr"/>
                      <a:r>
                        <a:rPr lang="en-US" sz="2000" u="none" strike="noStrike">
                          <a:effectLst/>
                        </a:rPr>
                        <a:t>Cl</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altLang="ja-JP" sz="2000" u="none" strike="noStrike">
                          <a:effectLst/>
                        </a:rPr>
                        <a:t>109</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sz="2000" u="none" strike="noStrike">
                          <a:effectLst/>
                        </a:rPr>
                        <a:t>INR</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altLang="ja-JP" sz="2000" u="none" strike="noStrike">
                          <a:effectLst/>
                        </a:rPr>
                        <a:t>1.20 </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r>
              <a:tr h="301731">
                <a:tc>
                  <a:txBody>
                    <a:bodyPr/>
                    <a:lstStyle/>
                    <a:p>
                      <a:pPr algn="ctr" fontAlgn="ctr"/>
                      <a:r>
                        <a:rPr lang="en-US" sz="2000" u="none" strike="noStrike">
                          <a:effectLst/>
                        </a:rPr>
                        <a:t>ALB</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altLang="ja-JP" sz="2000" u="none" strike="noStrike">
                          <a:effectLst/>
                        </a:rPr>
                        <a:t>3.1</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sz="2000" u="none" strike="noStrike">
                          <a:effectLst/>
                        </a:rPr>
                        <a:t>APTT</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altLang="ja-JP" sz="2000" u="none" strike="noStrike">
                          <a:effectLst/>
                        </a:rPr>
                        <a:t>24</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r>
              <a:tr h="301731">
                <a:tc>
                  <a:txBody>
                    <a:bodyPr/>
                    <a:lstStyle/>
                    <a:p>
                      <a:pPr algn="ctr" fontAlgn="ctr"/>
                      <a:r>
                        <a:rPr lang="en-US" sz="2000" u="none" strike="noStrike">
                          <a:effectLst/>
                        </a:rPr>
                        <a:t>CK</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altLang="ja-JP" sz="2000" u="none" strike="noStrike">
                          <a:effectLst/>
                        </a:rPr>
                        <a:t>62</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r>
              <a:tr h="301731">
                <a:tc>
                  <a:txBody>
                    <a:bodyPr/>
                    <a:lstStyle/>
                    <a:p>
                      <a:pPr algn="ctr" fontAlgn="ctr"/>
                      <a:r>
                        <a:rPr lang="en-US" sz="2000" u="none" strike="noStrike">
                          <a:effectLst/>
                        </a:rPr>
                        <a:t>GLU</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altLang="ja-JP" sz="2000" u="none" strike="noStrike">
                          <a:effectLst/>
                        </a:rPr>
                        <a:t>224</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r>
              <a:tr h="301731">
                <a:tc>
                  <a:txBody>
                    <a:bodyPr/>
                    <a:lstStyle/>
                    <a:p>
                      <a:pPr algn="ctr" fontAlgn="ctr"/>
                      <a:r>
                        <a:rPr lang="en-US" sz="2000" u="none" strike="noStrike" dirty="0">
                          <a:solidFill>
                            <a:srgbClr val="FF0000"/>
                          </a:solidFill>
                          <a:effectLst/>
                        </a:rPr>
                        <a:t>CRP</a:t>
                      </a:r>
                      <a:endParaRPr lang="en-US" sz="2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r>
                        <a:rPr lang="en-US" altLang="ja-JP" sz="2000" u="none" strike="noStrike" dirty="0">
                          <a:solidFill>
                            <a:srgbClr val="FF0000"/>
                          </a:solidFill>
                          <a:effectLst/>
                        </a:rPr>
                        <a:t>1.04 </a:t>
                      </a:r>
                      <a:endParaRPr lang="en-US" altLang="ja-JP" sz="2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7083" marR="7083" marT="7083" marB="0" anchor="ctr"/>
                </a:tc>
                <a:tc>
                  <a:txBody>
                    <a:bodyPr/>
                    <a:lstStyle/>
                    <a:p>
                      <a:pPr algn="ctr" fontAlgn="ctr"/>
                      <a:endParaRPr lang="ja-JP" altLang="en-US" sz="2000" b="0" i="0" u="none" strike="noStrike" dirty="0">
                        <a:effectLst/>
                        <a:latin typeface="ＭＳ Ｐゴシック" panose="020B0600070205080204" pitchFamily="50" charset="-128"/>
                        <a:ea typeface="ＭＳ Ｐゴシック" panose="020B0600070205080204" pitchFamily="50" charset="-128"/>
                      </a:endParaRPr>
                    </a:p>
                  </a:txBody>
                  <a:tcPr marL="7083" marR="7083" marT="7083" marB="0" anchor="ctr"/>
                </a:tc>
              </a:tr>
            </a:tbl>
          </a:graphicData>
        </a:graphic>
      </p:graphicFrame>
    </p:spTree>
    <p:extLst>
      <p:ext uri="{BB962C8B-B14F-4D97-AF65-F5344CB8AC3E}">
        <p14:creationId xmlns:p14="http://schemas.microsoft.com/office/powerpoint/2010/main" val="195337519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95288" y="74613"/>
            <a:ext cx="8229600" cy="1371600"/>
          </a:xfrm>
        </p:spPr>
        <p:txBody>
          <a:bodyPr/>
          <a:lstStyle/>
          <a:p>
            <a:r>
              <a:rPr lang="ja-JP" altLang="en-US" b="1" smtClean="0"/>
              <a:t>庄原赤十字病院の概要</a:t>
            </a:r>
          </a:p>
        </p:txBody>
      </p:sp>
      <p:sp>
        <p:nvSpPr>
          <p:cNvPr id="82947" name="Rectangle 3"/>
          <p:cNvSpPr>
            <a:spLocks noGrp="1" noChangeArrowheads="1"/>
          </p:cNvSpPr>
          <p:nvPr>
            <p:ph idx="1"/>
          </p:nvPr>
        </p:nvSpPr>
        <p:spPr>
          <a:xfrm>
            <a:off x="4932363" y="1254125"/>
            <a:ext cx="4032250" cy="2903538"/>
          </a:xfrm>
        </p:spPr>
        <p:txBody>
          <a:bodyPr/>
          <a:lstStyle/>
          <a:p>
            <a:pPr>
              <a:lnSpc>
                <a:spcPct val="80000"/>
              </a:lnSpc>
            </a:pPr>
            <a:r>
              <a:rPr lang="ja-JP" altLang="en-US" sz="1800" dirty="0" smtClean="0"/>
              <a:t>病床数　</a:t>
            </a:r>
            <a:r>
              <a:rPr lang="en-US" altLang="ja-JP" sz="1800" dirty="0" smtClean="0"/>
              <a:t>301</a:t>
            </a:r>
            <a:r>
              <a:rPr lang="ja-JP" altLang="en-US" sz="1800" dirty="0" smtClean="0"/>
              <a:t>床</a:t>
            </a:r>
            <a:br>
              <a:rPr lang="ja-JP" altLang="en-US" sz="1800" dirty="0" smtClean="0"/>
            </a:br>
            <a:endParaRPr lang="ja-JP" altLang="en-US" sz="500" dirty="0" smtClean="0"/>
          </a:p>
          <a:p>
            <a:pPr>
              <a:lnSpc>
                <a:spcPct val="80000"/>
              </a:lnSpc>
            </a:pPr>
            <a:r>
              <a:rPr lang="ja-JP" altLang="en-US" sz="1800" dirty="0" smtClean="0"/>
              <a:t>診療科（</a:t>
            </a:r>
            <a:r>
              <a:rPr lang="en-US" altLang="ja-JP" sz="1800" dirty="0" smtClean="0"/>
              <a:t>18</a:t>
            </a:r>
            <a:r>
              <a:rPr lang="ja-JP" altLang="en-US" sz="1800" dirty="0" smtClean="0"/>
              <a:t>科）</a:t>
            </a:r>
          </a:p>
          <a:p>
            <a:pPr>
              <a:lnSpc>
                <a:spcPct val="80000"/>
              </a:lnSpc>
              <a:buFont typeface="Wingdings" pitchFamily="2" charset="2"/>
              <a:buNone/>
            </a:pPr>
            <a:r>
              <a:rPr lang="ja-JP" altLang="en-US" sz="1800" dirty="0" smtClean="0"/>
              <a:t>　　　内科、循環器内科、消化器内科、</a:t>
            </a:r>
          </a:p>
          <a:p>
            <a:pPr>
              <a:lnSpc>
                <a:spcPct val="80000"/>
              </a:lnSpc>
              <a:buFont typeface="Wingdings" pitchFamily="2" charset="2"/>
              <a:buNone/>
            </a:pPr>
            <a:r>
              <a:rPr lang="ja-JP" altLang="en-US" sz="1800" dirty="0" smtClean="0"/>
              <a:t>　　　腎臓内科、糖尿病内科、外科、</a:t>
            </a:r>
          </a:p>
          <a:p>
            <a:pPr>
              <a:lnSpc>
                <a:spcPct val="80000"/>
              </a:lnSpc>
              <a:buFont typeface="Wingdings" pitchFamily="2" charset="2"/>
              <a:buNone/>
            </a:pPr>
            <a:r>
              <a:rPr lang="ja-JP" altLang="en-US" sz="1800" dirty="0" smtClean="0"/>
              <a:t>　　　透析外科、麻酔科、整形外科、</a:t>
            </a:r>
          </a:p>
          <a:p>
            <a:pPr>
              <a:lnSpc>
                <a:spcPct val="80000"/>
              </a:lnSpc>
              <a:buFont typeface="Wingdings" pitchFamily="2" charset="2"/>
              <a:buNone/>
            </a:pPr>
            <a:r>
              <a:rPr lang="ja-JP" altLang="en-US" sz="1800" dirty="0" smtClean="0"/>
              <a:t>　　　脳神経外科、婦人科、小児科、</a:t>
            </a:r>
          </a:p>
          <a:p>
            <a:pPr>
              <a:lnSpc>
                <a:spcPct val="80000"/>
              </a:lnSpc>
              <a:buFont typeface="Wingdings" pitchFamily="2" charset="2"/>
              <a:buNone/>
            </a:pPr>
            <a:r>
              <a:rPr lang="ja-JP" altLang="en-US" sz="1800" dirty="0" smtClean="0"/>
              <a:t>　　　耳鼻咽喉科、皮膚科、泌尿器科、</a:t>
            </a:r>
          </a:p>
          <a:p>
            <a:pPr>
              <a:lnSpc>
                <a:spcPct val="80000"/>
              </a:lnSpc>
              <a:buFont typeface="Wingdings" pitchFamily="2" charset="2"/>
              <a:buNone/>
            </a:pPr>
            <a:r>
              <a:rPr lang="ja-JP" altLang="en-US" sz="1800" dirty="0" smtClean="0"/>
              <a:t>　　　眼科、リハビリテーション科、</a:t>
            </a:r>
          </a:p>
          <a:p>
            <a:pPr>
              <a:lnSpc>
                <a:spcPct val="80000"/>
              </a:lnSpc>
              <a:buFont typeface="Wingdings" pitchFamily="2" charset="2"/>
              <a:buNone/>
            </a:pPr>
            <a:r>
              <a:rPr lang="ja-JP" altLang="en-US" sz="1800" dirty="0" smtClean="0"/>
              <a:t>　　　放射線科</a:t>
            </a:r>
          </a:p>
        </p:txBody>
      </p:sp>
      <p:sp>
        <p:nvSpPr>
          <p:cNvPr id="82948" name="Rectangle 5"/>
          <p:cNvSpPr>
            <a:spLocks noChangeArrowheads="1"/>
          </p:cNvSpPr>
          <p:nvPr/>
        </p:nvSpPr>
        <p:spPr bwMode="auto">
          <a:xfrm>
            <a:off x="251519" y="4005064"/>
            <a:ext cx="8713093" cy="2344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buClr>
                <a:srgbClr val="9999FF"/>
              </a:buClr>
              <a:buFont typeface="Wingdings" pitchFamily="2" charset="2"/>
              <a:buBlip>
                <a:blip r:embed="rId3"/>
              </a:buBlip>
            </a:pPr>
            <a:r>
              <a:rPr lang="ja-JP" altLang="en-US" sz="2200" dirty="0" smtClean="0">
                <a:latin typeface="ＭＳ Ｐゴシック" pitchFamily="50" charset="-128"/>
              </a:rPr>
              <a:t>血液型・クロスマッチ・不規則性抗体スクリーニングを試験管法で実施</a:t>
            </a:r>
            <a:endParaRPr lang="en-US" altLang="ja-JP" sz="2200" dirty="0" smtClean="0">
              <a:latin typeface="ＭＳ Ｐゴシック" pitchFamily="50" charset="-128"/>
            </a:endParaRPr>
          </a:p>
          <a:p>
            <a:pPr eaLnBrk="1" hangingPunct="1">
              <a:buClr>
                <a:srgbClr val="9999FF"/>
              </a:buClr>
              <a:buFont typeface="Wingdings" pitchFamily="2" charset="2"/>
              <a:buBlip>
                <a:blip r:embed="rId3"/>
              </a:buBlip>
            </a:pPr>
            <a:r>
              <a:rPr lang="en-US" altLang="ja-JP" sz="2200" dirty="0">
                <a:latin typeface="ＭＳ Ｐゴシック" pitchFamily="50" charset="-128"/>
              </a:rPr>
              <a:t>2014</a:t>
            </a:r>
            <a:r>
              <a:rPr lang="ja-JP" altLang="en-US" sz="2200" dirty="0">
                <a:latin typeface="ＭＳ Ｐゴシック" pitchFamily="50" charset="-128"/>
              </a:rPr>
              <a:t>年度　血液製剤使用数</a:t>
            </a:r>
            <a:endParaRPr lang="en-US" altLang="ja-JP" sz="2200" dirty="0">
              <a:latin typeface="ＭＳ Ｐゴシック" pitchFamily="50" charset="-128"/>
            </a:endParaRPr>
          </a:p>
          <a:p>
            <a:pPr marL="0" indent="0" eaLnBrk="1" hangingPunct="1">
              <a:buClr>
                <a:srgbClr val="9999FF"/>
              </a:buClr>
              <a:buNone/>
            </a:pPr>
            <a:r>
              <a:rPr lang="ja-JP" altLang="en-US" sz="2200" dirty="0">
                <a:latin typeface="ＭＳ Ｐゴシック" pitchFamily="50" charset="-128"/>
              </a:rPr>
              <a:t>　　　</a:t>
            </a:r>
            <a:r>
              <a:rPr lang="en-US" altLang="ja-JP" sz="2200" dirty="0">
                <a:latin typeface="ＭＳ Ｐゴシック" pitchFamily="50" charset="-128"/>
              </a:rPr>
              <a:t>R</a:t>
            </a:r>
            <a:r>
              <a:rPr lang="ja-JP" altLang="en-US" sz="2200" dirty="0">
                <a:latin typeface="ＭＳ Ｐゴシック" pitchFamily="50" charset="-128"/>
              </a:rPr>
              <a:t>Ｂ</a:t>
            </a:r>
            <a:r>
              <a:rPr lang="en-US" altLang="ja-JP" sz="2200" dirty="0">
                <a:latin typeface="ＭＳ Ｐゴシック" pitchFamily="50" charset="-128"/>
              </a:rPr>
              <a:t>C  1386</a:t>
            </a:r>
            <a:r>
              <a:rPr lang="ja-JP" altLang="en-US" sz="2200" dirty="0">
                <a:latin typeface="ＭＳ Ｐゴシック" pitchFamily="50" charset="-128"/>
              </a:rPr>
              <a:t>単位　　</a:t>
            </a:r>
            <a:r>
              <a:rPr lang="en-US" altLang="ja-JP" sz="2200" dirty="0">
                <a:latin typeface="ＭＳ Ｐゴシック" pitchFamily="50" charset="-128"/>
              </a:rPr>
              <a:t>FFP</a:t>
            </a:r>
            <a:r>
              <a:rPr lang="ja-JP" altLang="en-US" sz="2200" dirty="0">
                <a:latin typeface="ＭＳ Ｐゴシック" pitchFamily="50" charset="-128"/>
              </a:rPr>
              <a:t>　</a:t>
            </a:r>
            <a:r>
              <a:rPr lang="en-US" altLang="ja-JP" sz="2200" dirty="0">
                <a:latin typeface="ＭＳ Ｐゴシック" pitchFamily="50" charset="-128"/>
              </a:rPr>
              <a:t>610</a:t>
            </a:r>
            <a:r>
              <a:rPr lang="ja-JP" altLang="en-US" sz="2200" dirty="0">
                <a:latin typeface="ＭＳ Ｐゴシック" pitchFamily="50" charset="-128"/>
              </a:rPr>
              <a:t>単位　　</a:t>
            </a:r>
            <a:r>
              <a:rPr lang="en-US" altLang="ja-JP" sz="2200" dirty="0">
                <a:latin typeface="ＭＳ Ｐゴシック" pitchFamily="50" charset="-128"/>
              </a:rPr>
              <a:t>PC  1000</a:t>
            </a:r>
            <a:r>
              <a:rPr lang="ja-JP" altLang="en-US" sz="2200" dirty="0" smtClean="0">
                <a:latin typeface="ＭＳ Ｐゴシック" pitchFamily="50" charset="-128"/>
              </a:rPr>
              <a:t>単位</a:t>
            </a:r>
            <a:endParaRPr lang="en-US" altLang="ja-JP" sz="2200" dirty="0" smtClean="0">
              <a:latin typeface="ＭＳ Ｐゴシック" pitchFamily="50" charset="-128"/>
            </a:endParaRPr>
          </a:p>
          <a:p>
            <a:pPr eaLnBrk="1" hangingPunct="1">
              <a:buClr>
                <a:srgbClr val="9999FF"/>
              </a:buClr>
              <a:buFont typeface="Wingdings" pitchFamily="2" charset="2"/>
              <a:buBlip>
                <a:blip r:embed="rId3"/>
              </a:buBlip>
            </a:pPr>
            <a:r>
              <a:rPr lang="ja-JP" altLang="en-US" sz="2200" dirty="0" smtClean="0">
                <a:latin typeface="ＭＳ Ｐゴシック" pitchFamily="50" charset="-128"/>
              </a:rPr>
              <a:t>院内在庫血</a:t>
            </a:r>
            <a:r>
              <a:rPr lang="en-US" altLang="ja-JP" sz="2200" dirty="0" smtClean="0">
                <a:latin typeface="ＭＳ Ｐゴシック" pitchFamily="50" charset="-128"/>
              </a:rPr>
              <a:t>2014</a:t>
            </a:r>
            <a:r>
              <a:rPr lang="ja-JP" altLang="en-US" sz="2200" dirty="0" smtClean="0">
                <a:latin typeface="ＭＳ Ｐゴシック" pitchFamily="50" charset="-128"/>
              </a:rPr>
              <a:t>年度　血液製剤使用数</a:t>
            </a:r>
            <a:endParaRPr lang="en-US" altLang="ja-JP" sz="2200" dirty="0" smtClean="0">
              <a:latin typeface="ＭＳ Ｐゴシック" pitchFamily="50" charset="-128"/>
            </a:endParaRPr>
          </a:p>
          <a:p>
            <a:pPr marL="0" indent="0" eaLnBrk="1" hangingPunct="1">
              <a:buClr>
                <a:srgbClr val="9999FF"/>
              </a:buClr>
              <a:buNone/>
            </a:pPr>
            <a:r>
              <a:rPr lang="ja-JP" altLang="en-US" sz="2200" dirty="0">
                <a:latin typeface="ＭＳ Ｐゴシック" pitchFamily="50" charset="-128"/>
              </a:rPr>
              <a:t>　</a:t>
            </a:r>
            <a:r>
              <a:rPr lang="ja-JP" altLang="en-US" sz="2200" dirty="0" smtClean="0">
                <a:latin typeface="ＭＳ Ｐゴシック" pitchFamily="50" charset="-128"/>
              </a:rPr>
              <a:t>　　</a:t>
            </a:r>
            <a:r>
              <a:rPr lang="en-US" altLang="ja-JP" sz="2200" dirty="0" smtClean="0">
                <a:latin typeface="ＭＳ Ｐゴシック" pitchFamily="50" charset="-128"/>
              </a:rPr>
              <a:t>RBC</a:t>
            </a:r>
            <a:r>
              <a:rPr lang="ja-JP" altLang="en-US" sz="2200" dirty="0" smtClean="0">
                <a:latin typeface="ＭＳ Ｐゴシック" pitchFamily="50" charset="-128"/>
              </a:rPr>
              <a:t>　</a:t>
            </a:r>
            <a:r>
              <a:rPr lang="en-US" altLang="ja-JP" sz="2200" dirty="0" smtClean="0">
                <a:latin typeface="ＭＳ Ｐゴシック" pitchFamily="50" charset="-128"/>
              </a:rPr>
              <a:t>A</a:t>
            </a:r>
            <a:r>
              <a:rPr lang="ja-JP" altLang="en-US" sz="2200" dirty="0" smtClean="0">
                <a:latin typeface="ＭＳ Ｐゴシック" pitchFamily="50" charset="-128"/>
              </a:rPr>
              <a:t>型</a:t>
            </a:r>
            <a:r>
              <a:rPr lang="en-US" altLang="ja-JP" sz="2200" dirty="0" smtClean="0">
                <a:latin typeface="ＭＳ Ｐゴシック" pitchFamily="50" charset="-128"/>
              </a:rPr>
              <a:t>4</a:t>
            </a:r>
            <a:r>
              <a:rPr lang="ja-JP" altLang="en-US" sz="2200" dirty="0" smtClean="0">
                <a:latin typeface="ＭＳ Ｐゴシック" pitchFamily="50" charset="-128"/>
              </a:rPr>
              <a:t>単位　</a:t>
            </a:r>
            <a:r>
              <a:rPr lang="en-US" altLang="ja-JP" sz="2200" dirty="0" smtClean="0">
                <a:latin typeface="ＭＳ Ｐゴシック" pitchFamily="50" charset="-128"/>
              </a:rPr>
              <a:t>B</a:t>
            </a:r>
            <a:r>
              <a:rPr lang="ja-JP" altLang="en-US" sz="2200" dirty="0" smtClean="0">
                <a:latin typeface="ＭＳ Ｐゴシック" pitchFamily="50" charset="-128"/>
              </a:rPr>
              <a:t>型</a:t>
            </a:r>
            <a:r>
              <a:rPr lang="en-US" altLang="ja-JP" sz="2200" dirty="0" smtClean="0">
                <a:latin typeface="ＭＳ Ｐゴシック" pitchFamily="50" charset="-128"/>
              </a:rPr>
              <a:t>4</a:t>
            </a:r>
            <a:r>
              <a:rPr lang="ja-JP" altLang="en-US" sz="2200" dirty="0" smtClean="0">
                <a:latin typeface="ＭＳ Ｐゴシック" pitchFamily="50" charset="-128"/>
              </a:rPr>
              <a:t>単位　</a:t>
            </a:r>
            <a:r>
              <a:rPr lang="en-US" altLang="ja-JP" sz="2200" dirty="0" smtClean="0">
                <a:latin typeface="ＭＳ Ｐゴシック" pitchFamily="50" charset="-128"/>
              </a:rPr>
              <a:t>O</a:t>
            </a:r>
            <a:r>
              <a:rPr lang="ja-JP" altLang="en-US" sz="2200" dirty="0" smtClean="0">
                <a:latin typeface="ＭＳ Ｐゴシック" pitchFamily="50" charset="-128"/>
              </a:rPr>
              <a:t>型</a:t>
            </a:r>
            <a:r>
              <a:rPr lang="en-US" altLang="ja-JP" sz="2200" dirty="0" smtClean="0">
                <a:latin typeface="ＭＳ Ｐゴシック" pitchFamily="50" charset="-128"/>
              </a:rPr>
              <a:t>4</a:t>
            </a:r>
            <a:r>
              <a:rPr lang="ja-JP" altLang="en-US" sz="2200" dirty="0" smtClean="0">
                <a:latin typeface="ＭＳ Ｐゴシック" pitchFamily="50" charset="-128"/>
              </a:rPr>
              <a:t>単位　</a:t>
            </a:r>
            <a:r>
              <a:rPr lang="en-US" altLang="ja-JP" sz="2200" dirty="0" smtClean="0">
                <a:latin typeface="ＭＳ Ｐゴシック" pitchFamily="50" charset="-128"/>
              </a:rPr>
              <a:t>AB</a:t>
            </a:r>
            <a:r>
              <a:rPr lang="ja-JP" altLang="en-US" sz="2200" dirty="0" smtClean="0">
                <a:latin typeface="ＭＳ Ｐゴシック" pitchFamily="50" charset="-128"/>
              </a:rPr>
              <a:t>型</a:t>
            </a:r>
            <a:r>
              <a:rPr lang="en-US" altLang="ja-JP" sz="2200" dirty="0" smtClean="0">
                <a:latin typeface="ＭＳ Ｐゴシック" pitchFamily="50" charset="-128"/>
              </a:rPr>
              <a:t>2</a:t>
            </a:r>
            <a:r>
              <a:rPr lang="ja-JP" altLang="en-US" sz="2200" dirty="0" smtClean="0">
                <a:latin typeface="ＭＳ Ｐゴシック" pitchFamily="50" charset="-128"/>
              </a:rPr>
              <a:t>単位</a:t>
            </a:r>
            <a:endParaRPr lang="en-US" altLang="ja-JP" sz="2200" dirty="0" smtClean="0">
              <a:latin typeface="ＭＳ Ｐゴシック" pitchFamily="50" charset="-128"/>
            </a:endParaRPr>
          </a:p>
          <a:p>
            <a:pPr marL="0" indent="0" eaLnBrk="1" hangingPunct="1">
              <a:buClr>
                <a:srgbClr val="9999FF"/>
              </a:buClr>
              <a:buNone/>
            </a:pPr>
            <a:r>
              <a:rPr lang="ja-JP" altLang="en-US" sz="2200" dirty="0" smtClean="0">
                <a:latin typeface="ＭＳ Ｐゴシック" pitchFamily="50" charset="-128"/>
              </a:rPr>
              <a:t>　　　</a:t>
            </a:r>
            <a:r>
              <a:rPr lang="en-US" altLang="ja-JP" sz="2200" dirty="0" smtClean="0">
                <a:latin typeface="ＭＳ Ｐゴシック" pitchFamily="50" charset="-128"/>
              </a:rPr>
              <a:t>FFP-240</a:t>
            </a:r>
            <a:r>
              <a:rPr lang="ja-JP" altLang="en-US" sz="2200" dirty="0" smtClean="0">
                <a:latin typeface="ＭＳ Ｐゴシック" pitchFamily="50" charset="-128"/>
              </a:rPr>
              <a:t>　各</a:t>
            </a:r>
            <a:r>
              <a:rPr lang="en-US" altLang="ja-JP" sz="2200" dirty="0" smtClean="0">
                <a:latin typeface="ＭＳ Ｐゴシック" pitchFamily="50" charset="-128"/>
              </a:rPr>
              <a:t>2</a:t>
            </a:r>
            <a:r>
              <a:rPr lang="ja-JP" altLang="en-US" sz="2200" dirty="0" smtClean="0">
                <a:latin typeface="ＭＳ Ｐゴシック" pitchFamily="50" charset="-128"/>
              </a:rPr>
              <a:t>本</a:t>
            </a:r>
            <a:endParaRPr lang="ja-JP" altLang="en-US" sz="2200" dirty="0">
              <a:latin typeface="ＭＳ Ｐゴシック" pitchFamily="50" charset="-128"/>
            </a:endParaRPr>
          </a:p>
        </p:txBody>
      </p:sp>
      <p:pic>
        <p:nvPicPr>
          <p:cNvPr id="82949" name="Picture 6" descr="486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13" y="1181101"/>
            <a:ext cx="4139752" cy="276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950" name="グループ化 11"/>
          <p:cNvGrpSpPr>
            <a:grpSpLocks/>
          </p:cNvGrpSpPr>
          <p:nvPr/>
        </p:nvGrpSpPr>
        <p:grpSpPr bwMode="auto">
          <a:xfrm>
            <a:off x="-15875" y="109538"/>
            <a:ext cx="9180513" cy="6734175"/>
            <a:chOff x="-15241" y="109819"/>
            <a:chExt cx="9180513" cy="6734037"/>
          </a:xfrm>
        </p:grpSpPr>
        <p:cxnSp>
          <p:nvCxnSpPr>
            <p:cNvPr id="13" name="直線コネクタ 12"/>
            <p:cNvCxnSpPr/>
            <p:nvPr/>
          </p:nvCxnSpPr>
          <p:spPr>
            <a:xfrm>
              <a:off x="634" y="287615"/>
              <a:ext cx="9144000" cy="0"/>
            </a:xfrm>
            <a:prstGeom prst="line">
              <a:avLst/>
            </a:prstGeom>
            <a:ln w="762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5241" y="6464451"/>
              <a:ext cx="9144000" cy="0"/>
            </a:xfrm>
            <a:prstGeom prst="line">
              <a:avLst/>
            </a:prstGeom>
            <a:ln w="76200" cmpd="thinThick">
              <a:solidFill>
                <a:srgbClr val="FF0000"/>
              </a:solidFill>
            </a:ln>
          </p:spPr>
          <p:style>
            <a:lnRef idx="1">
              <a:schemeClr val="accent1"/>
            </a:lnRef>
            <a:fillRef idx="0">
              <a:schemeClr val="accent1"/>
            </a:fillRef>
            <a:effectRef idx="0">
              <a:schemeClr val="accent1"/>
            </a:effectRef>
            <a:fontRef idx="minor">
              <a:schemeClr val="tx1"/>
            </a:fontRef>
          </p:style>
        </p:cxnSp>
        <p:pic>
          <p:nvPicPr>
            <p:cNvPr id="82953" name="Picture 2" descr="\\Shoredlan-sv\院内共有\★☆ ICT・感染対策フォルダ☆★\バックアップ用\新しいフォルダ\★新しいフォルダー★\◇ 新しいフォルダ ◇\★ USB SPECIAL ★\Ｈ26年度感染管理活動\☆ パワポ ☆\平成26年度 感染症・疾病管理センター研修会（感染症研修コース）\日赤デザインマニュアル\04 再生用データ（デザイン要素）\02 シンボルマークヨコ型\0201 カラー.jpg"/>
            <p:cNvPicPr>
              <a:picLocks noChangeAspect="1" noChangeArrowheads="1"/>
            </p:cNvPicPr>
            <p:nvPr/>
          </p:nvPicPr>
          <p:blipFill>
            <a:blip r:embed="rId5">
              <a:extLst>
                <a:ext uri="{28A0092B-C50C-407E-A947-70E740481C1C}">
                  <a14:useLocalDpi xmlns:a14="http://schemas.microsoft.com/office/drawing/2010/main" val="0"/>
                </a:ext>
              </a:extLst>
            </a:blip>
            <a:srcRect t="15204" b="15204"/>
            <a:stretch>
              <a:fillRect/>
            </a:stretch>
          </p:blipFill>
          <p:spPr bwMode="auto">
            <a:xfrm>
              <a:off x="-1" y="109819"/>
              <a:ext cx="1390552" cy="38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4" name="Text Box 19"/>
            <p:cNvSpPr txBox="1">
              <a:spLocks noChangeArrowheads="1"/>
            </p:cNvSpPr>
            <p:nvPr/>
          </p:nvSpPr>
          <p:spPr bwMode="auto">
            <a:xfrm>
              <a:off x="6177272" y="6536079"/>
              <a:ext cx="2988000" cy="307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50000"/>
                </a:spcBef>
                <a:buFontTx/>
                <a:buNone/>
              </a:pPr>
              <a:r>
                <a:rPr lang="ja-JP" altLang="en-US" sz="1400" b="1" i="1">
                  <a:latin typeface="Arial" pitchFamily="34" charset="0"/>
                </a:rPr>
                <a:t>　　　</a:t>
              </a:r>
              <a:r>
                <a:rPr lang="en-US" altLang="ja-JP" sz="1400" b="1" i="1">
                  <a:latin typeface="Arial" pitchFamily="34" charset="0"/>
                </a:rPr>
                <a:t>Shobara Red Cross Hospital</a:t>
              </a:r>
              <a:endParaRPr lang="en-US" altLang="ja-JP" sz="1400">
                <a:latin typeface="ＭＳ Ｐゴシック" pitchFamily="50" charset="-128"/>
              </a:endParaRPr>
            </a:p>
          </p:txBody>
        </p:sp>
        <p:pic>
          <p:nvPicPr>
            <p:cNvPr id="82955" name="Picture 2" descr="\\Shoredlan-sv\院内共有\★☆ ICT・感染対策フォルダ☆★\バックアップ用\新しいフォルダ\★新しいフォルダー★\◇ 新しいフォルダ ◇\★ USB SPECIAL ★\Ｈ26年度感染管理活動\☆ パワポ ☆\平成26年度 感染症・疾病管理センター研修会（感染症研修コース）\日赤デザインマニュアル\04 再生用データ（デザイン要素）\02 シンボルマークヨコ型\0201 カラー.jpg"/>
            <p:cNvPicPr>
              <a:picLocks noChangeAspect="1" noChangeArrowheads="1"/>
            </p:cNvPicPr>
            <p:nvPr/>
          </p:nvPicPr>
          <p:blipFill>
            <a:blip r:embed="rId6">
              <a:extLst>
                <a:ext uri="{28A0092B-C50C-407E-A947-70E740481C1C}">
                  <a14:useLocalDpi xmlns:a14="http://schemas.microsoft.com/office/drawing/2010/main" val="0"/>
                </a:ext>
              </a:extLst>
            </a:blip>
            <a:srcRect l="6267" t="15204" r="67635" b="21761"/>
            <a:stretch>
              <a:fillRect/>
            </a:stretch>
          </p:blipFill>
          <p:spPr bwMode="auto">
            <a:xfrm>
              <a:off x="6275272" y="6531689"/>
              <a:ext cx="324000" cy="30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548680"/>
            <a:ext cx="8229600" cy="5688632"/>
          </a:xfrm>
        </p:spPr>
        <p:txBody>
          <a:bodyPr/>
          <a:lstStyle/>
          <a:p>
            <a:pPr marL="0" indent="0">
              <a:buNone/>
            </a:pPr>
            <a:r>
              <a:rPr lang="ja-JP" altLang="ja-JP" dirty="0"/>
              <a:t>造影ＣＴ：肝表面に出血、脾臓内側に造影剤の</a:t>
            </a:r>
            <a:r>
              <a:rPr lang="ja-JP" altLang="ja-JP" dirty="0" smtClean="0"/>
              <a:t>漏出</a:t>
            </a:r>
            <a:r>
              <a:rPr lang="ja-JP" altLang="en-US" dirty="0" smtClean="0"/>
              <a:t>が認められ</a:t>
            </a:r>
            <a:r>
              <a:rPr lang="ja-JP" altLang="ja-JP" dirty="0" smtClean="0"/>
              <a:t>緊急</a:t>
            </a:r>
            <a:r>
              <a:rPr lang="ja-JP" altLang="ja-JP" dirty="0"/>
              <a:t>に塞栓術が</a:t>
            </a:r>
            <a:r>
              <a:rPr lang="ja-JP" altLang="ja-JP" dirty="0" smtClean="0"/>
              <a:t>おこなわれ</a:t>
            </a:r>
            <a:r>
              <a:rPr lang="ja-JP" altLang="en-US" dirty="0" smtClean="0"/>
              <a:t>た</a:t>
            </a:r>
            <a:endParaRPr lang="ja-JP" altLang="en-US" dirty="0"/>
          </a:p>
          <a:p>
            <a:pPr marL="0" indent="0">
              <a:buNone/>
            </a:pPr>
            <a:endParaRPr lang="en-US" altLang="ja-JP" dirty="0" smtClean="0"/>
          </a:p>
          <a:p>
            <a:pPr marL="0" indent="0">
              <a:buNone/>
            </a:pPr>
            <a:r>
              <a:rPr lang="en-US" altLang="ja-JP" dirty="0"/>
              <a:t>A</a:t>
            </a:r>
            <a:r>
              <a:rPr lang="ja-JP" altLang="en-US" dirty="0"/>
              <a:t>型　</a:t>
            </a:r>
            <a:r>
              <a:rPr lang="en-US" altLang="ja-JP" dirty="0"/>
              <a:t>D(+</a:t>
            </a:r>
            <a:r>
              <a:rPr lang="ja-JP" altLang="en-US" dirty="0"/>
              <a:t>）　不規則抗体</a:t>
            </a:r>
            <a:r>
              <a:rPr lang="ja-JP" altLang="en-US" dirty="0" smtClean="0"/>
              <a:t>スクリーニング　陰性</a:t>
            </a:r>
            <a:endParaRPr lang="en-US" altLang="ja-JP" dirty="0"/>
          </a:p>
          <a:p>
            <a:pPr marL="0" indent="0">
              <a:buNone/>
            </a:pPr>
            <a:r>
              <a:rPr kumimoji="1" lang="ja-JP" altLang="en-US" dirty="0" smtClean="0"/>
              <a:t>　</a:t>
            </a:r>
            <a:r>
              <a:rPr kumimoji="1" lang="en-US" altLang="ja-JP" dirty="0" err="1" smtClean="0"/>
              <a:t>Ir</a:t>
            </a:r>
            <a:r>
              <a:rPr kumimoji="1" lang="en-US" altLang="ja-JP" dirty="0" smtClean="0"/>
              <a:t>-RBC-LR</a:t>
            </a:r>
            <a:r>
              <a:rPr kumimoji="1" lang="ja-JP" altLang="en-US" dirty="0" smtClean="0"/>
              <a:t>　　　　　</a:t>
            </a:r>
            <a:r>
              <a:rPr kumimoji="1" lang="en-US" altLang="ja-JP" dirty="0" smtClean="0"/>
              <a:t>6</a:t>
            </a:r>
            <a:r>
              <a:rPr kumimoji="1" lang="ja-JP" altLang="en-US" dirty="0" smtClean="0"/>
              <a:t>単位</a:t>
            </a:r>
            <a:endParaRPr kumimoji="1" lang="en-US" altLang="ja-JP" dirty="0" smtClean="0"/>
          </a:p>
          <a:p>
            <a:pPr marL="0" indent="0">
              <a:buNone/>
            </a:pPr>
            <a:r>
              <a:rPr lang="ja-JP" altLang="en-US" dirty="0"/>
              <a:t>　</a:t>
            </a:r>
            <a:r>
              <a:rPr lang="en-US" altLang="ja-JP" dirty="0" smtClean="0"/>
              <a:t>FFP-LR</a:t>
            </a:r>
            <a:r>
              <a:rPr lang="ja-JP" altLang="en-US" dirty="0" smtClean="0"/>
              <a:t>２４０</a:t>
            </a:r>
            <a:r>
              <a:rPr lang="ja-JP" altLang="en-US" dirty="0"/>
              <a:t> </a:t>
            </a:r>
            <a:r>
              <a:rPr lang="ja-JP" altLang="en-US" dirty="0" smtClean="0"/>
              <a:t>        </a:t>
            </a:r>
            <a:r>
              <a:rPr lang="en-US" altLang="ja-JP" dirty="0" smtClean="0"/>
              <a:t>2</a:t>
            </a:r>
            <a:r>
              <a:rPr lang="ja-JP" altLang="en-US" dirty="0" smtClean="0"/>
              <a:t>本</a:t>
            </a:r>
            <a:endParaRPr lang="en-US" altLang="ja-JP" dirty="0" smtClean="0"/>
          </a:p>
          <a:p>
            <a:pPr marL="0" indent="0">
              <a:buNone/>
            </a:pPr>
            <a:r>
              <a:rPr lang="en-US" altLang="ja-JP" dirty="0"/>
              <a:t> </a:t>
            </a:r>
            <a:r>
              <a:rPr lang="en-US" altLang="ja-JP" dirty="0" smtClean="0"/>
              <a:t> </a:t>
            </a:r>
            <a:r>
              <a:rPr lang="en-US" altLang="ja-JP" dirty="0" err="1" smtClean="0"/>
              <a:t>Ir</a:t>
            </a:r>
            <a:r>
              <a:rPr lang="en-US" altLang="ja-JP" dirty="0" smtClean="0"/>
              <a:t>-PC-LR               20</a:t>
            </a:r>
            <a:r>
              <a:rPr lang="ja-JP" altLang="en-US" dirty="0" smtClean="0"/>
              <a:t>単位</a:t>
            </a:r>
            <a:endParaRPr lang="en-US" altLang="ja-JP" dirty="0" smtClean="0"/>
          </a:p>
          <a:p>
            <a:pPr marL="0" indent="0">
              <a:buNone/>
            </a:pPr>
            <a:endParaRPr lang="en-US" altLang="ja-JP" dirty="0" smtClean="0"/>
          </a:p>
          <a:p>
            <a:pPr marL="0" indent="0">
              <a:buNone/>
            </a:pPr>
            <a:r>
              <a:rPr lang="ja-JP" altLang="ja-JP" dirty="0"/>
              <a:t>術後</a:t>
            </a:r>
            <a:r>
              <a:rPr lang="ja-JP" altLang="ja-JP" dirty="0" smtClean="0"/>
              <a:t>１０日</a:t>
            </a:r>
            <a:r>
              <a:rPr lang="ja-JP" altLang="en-US" dirty="0"/>
              <a:t>　</a:t>
            </a:r>
            <a:r>
              <a:rPr lang="ja-JP" altLang="ja-JP" dirty="0" smtClean="0"/>
              <a:t>経過</a:t>
            </a:r>
            <a:r>
              <a:rPr lang="ja-JP" altLang="ja-JP" dirty="0"/>
              <a:t>もよく</a:t>
            </a:r>
            <a:r>
              <a:rPr lang="ja-JP" altLang="ja-JP" dirty="0" smtClean="0"/>
              <a:t>退院</a:t>
            </a:r>
            <a:r>
              <a:rPr lang="ja-JP" altLang="en-US" dirty="0" smtClean="0"/>
              <a:t>となった</a:t>
            </a:r>
            <a:endParaRPr lang="en-US" altLang="ja-JP" dirty="0" smtClean="0"/>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pPr>
              <a:defRPr/>
            </a:pPr>
            <a:fld id="{402C893F-FF2F-4B85-926E-690C6F84C763}" type="slidenum">
              <a:rPr lang="en-US" altLang="ja-JP" smtClean="0"/>
              <a:pPr>
                <a:defRPr/>
              </a:pPr>
              <a:t>20</a:t>
            </a:fld>
            <a:endParaRPr lang="en-US" altLang="ja-JP"/>
          </a:p>
        </p:txBody>
      </p:sp>
    </p:spTree>
    <p:extLst>
      <p:ext uri="{BB962C8B-B14F-4D97-AF65-F5344CB8AC3E}">
        <p14:creationId xmlns:p14="http://schemas.microsoft.com/office/powerpoint/2010/main" val="177542094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退院後（術後</a:t>
            </a:r>
            <a:r>
              <a:rPr kumimoji="1" lang="en-US" altLang="ja-JP" smtClean="0"/>
              <a:t>16</a:t>
            </a:r>
            <a:r>
              <a:rPr kumimoji="1" lang="ja-JP" altLang="en-US" dirty="0" smtClean="0"/>
              <a:t>日目）</a:t>
            </a:r>
            <a:endParaRPr kumimoji="1" lang="ja-JP" altLang="en-US" dirty="0"/>
          </a:p>
        </p:txBody>
      </p:sp>
      <p:sp>
        <p:nvSpPr>
          <p:cNvPr id="3" name="コンテンツ プレースホルダー 2"/>
          <p:cNvSpPr>
            <a:spLocks noGrp="1"/>
          </p:cNvSpPr>
          <p:nvPr>
            <p:ph idx="1"/>
          </p:nvPr>
        </p:nvSpPr>
        <p:spPr>
          <a:xfrm>
            <a:off x="457200" y="1417638"/>
            <a:ext cx="8229600" cy="4964112"/>
          </a:xfrm>
        </p:spPr>
        <p:txBody>
          <a:bodyPr/>
          <a:lstStyle/>
          <a:p>
            <a:pPr marL="0" indent="0">
              <a:buNone/>
            </a:pPr>
            <a:r>
              <a:rPr lang="ja-JP" altLang="ja-JP" dirty="0"/>
              <a:t>熱はないが昨日から赤褐色</a:t>
            </a:r>
            <a:r>
              <a:rPr lang="ja-JP" altLang="ja-JP" dirty="0" smtClean="0"/>
              <a:t>尿</a:t>
            </a:r>
            <a:r>
              <a:rPr lang="ja-JP" altLang="en-US" dirty="0" smtClean="0"/>
              <a:t>が出ると受診</a:t>
            </a:r>
            <a:endParaRPr lang="en-US" altLang="ja-JP" dirty="0" smtClean="0"/>
          </a:p>
          <a:p>
            <a:pPr marL="0" indent="0">
              <a:buNone/>
            </a:pPr>
            <a:r>
              <a:rPr lang="ja-JP" altLang="ja-JP" sz="4400" dirty="0" smtClean="0"/>
              <a:t>膀胱炎？</a:t>
            </a:r>
            <a:r>
              <a:rPr lang="ja-JP" altLang="en-US" sz="4400" dirty="0"/>
              <a:t>　</a:t>
            </a:r>
            <a:r>
              <a:rPr lang="ja-JP" altLang="ja-JP" sz="4400" dirty="0" smtClean="0"/>
              <a:t>輸血</a:t>
            </a:r>
            <a:r>
              <a:rPr lang="ja-JP" altLang="ja-JP" sz="4400" dirty="0"/>
              <a:t>関連？</a:t>
            </a:r>
          </a:p>
        </p:txBody>
      </p:sp>
      <p:sp>
        <p:nvSpPr>
          <p:cNvPr id="4" name="スライド番号プレースホルダー 3"/>
          <p:cNvSpPr>
            <a:spLocks noGrp="1"/>
          </p:cNvSpPr>
          <p:nvPr>
            <p:ph type="sldNum" sz="quarter" idx="12"/>
          </p:nvPr>
        </p:nvSpPr>
        <p:spPr/>
        <p:txBody>
          <a:bodyPr/>
          <a:lstStyle/>
          <a:p>
            <a:pPr>
              <a:defRPr/>
            </a:pPr>
            <a:fld id="{402C893F-FF2F-4B85-926E-690C6F84C763}" type="slidenum">
              <a:rPr lang="en-US" altLang="ja-JP" smtClean="0"/>
              <a:pPr>
                <a:defRPr/>
              </a:pPr>
              <a:t>21</a:t>
            </a:fld>
            <a:endParaRPr lang="en-US" altLang="ja-JP"/>
          </a:p>
        </p:txBody>
      </p:sp>
      <p:graphicFrame>
        <p:nvGraphicFramePr>
          <p:cNvPr id="7" name="表 6"/>
          <p:cNvGraphicFramePr>
            <a:graphicFrameLocks noGrp="1"/>
          </p:cNvGraphicFramePr>
          <p:nvPr>
            <p:extLst>
              <p:ext uri="{D42A27DB-BD31-4B8C-83A1-F6EECF244321}">
                <p14:modId xmlns:p14="http://schemas.microsoft.com/office/powerpoint/2010/main" val="3885397783"/>
              </p:ext>
            </p:extLst>
          </p:nvPr>
        </p:nvGraphicFramePr>
        <p:xfrm>
          <a:off x="683568" y="3284984"/>
          <a:ext cx="8136904" cy="2387130"/>
        </p:xfrm>
        <a:graphic>
          <a:graphicData uri="http://schemas.openxmlformats.org/drawingml/2006/table">
            <a:tbl>
              <a:tblPr>
                <a:tableStyleId>{5C22544A-7EE6-4342-B048-85BDC9FD1C3A}</a:tableStyleId>
              </a:tblPr>
              <a:tblGrid>
                <a:gridCol w="1845217"/>
                <a:gridCol w="1588940"/>
                <a:gridCol w="903388"/>
                <a:gridCol w="2210419"/>
                <a:gridCol w="1588940"/>
              </a:tblGrid>
              <a:tr h="477426">
                <a:tc>
                  <a:txBody>
                    <a:bodyPr/>
                    <a:lstStyle/>
                    <a:p>
                      <a:pPr algn="ctr" fontAlgn="ctr"/>
                      <a:r>
                        <a:rPr lang="ja-JP" altLang="en-US" sz="2400" u="none" strike="noStrike" dirty="0">
                          <a:solidFill>
                            <a:srgbClr val="FF0000"/>
                          </a:solidFill>
                          <a:effectLst/>
                        </a:rPr>
                        <a:t>色調</a:t>
                      </a:r>
                      <a:endParaRPr lang="ja-JP" altLang="en-US" sz="24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2400" u="none" strike="noStrike" dirty="0">
                          <a:solidFill>
                            <a:srgbClr val="FF0000"/>
                          </a:solidFill>
                          <a:effectLst/>
                        </a:rPr>
                        <a:t>赤褐色</a:t>
                      </a:r>
                      <a:endParaRPr lang="ja-JP" altLang="en-US" sz="24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4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2400" u="none" strike="noStrike" dirty="0">
                          <a:solidFill>
                            <a:srgbClr val="FF0000"/>
                          </a:solidFill>
                          <a:effectLst/>
                        </a:rPr>
                        <a:t>赤血球</a:t>
                      </a:r>
                      <a:endParaRPr lang="ja-JP" altLang="en-US" sz="24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sz="2400" u="none" strike="noStrike">
                          <a:solidFill>
                            <a:srgbClr val="FF0000"/>
                          </a:solidFill>
                          <a:effectLst/>
                        </a:rPr>
                        <a:t>1-4/HPF</a:t>
                      </a:r>
                      <a:endParaRPr lang="en-US" sz="2400" b="0" i="0" u="none" strike="noStrike">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477426">
                <a:tc>
                  <a:txBody>
                    <a:bodyPr/>
                    <a:lstStyle/>
                    <a:p>
                      <a:pPr algn="ctr" fontAlgn="ctr"/>
                      <a:r>
                        <a:rPr lang="ja-JP" altLang="en-US" sz="2400" u="none" strike="noStrike" dirty="0">
                          <a:solidFill>
                            <a:srgbClr val="FF0000"/>
                          </a:solidFill>
                          <a:effectLst/>
                        </a:rPr>
                        <a:t>潜血</a:t>
                      </a:r>
                      <a:endParaRPr lang="ja-JP" altLang="en-US" sz="24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u="none" strike="noStrike" dirty="0">
                          <a:solidFill>
                            <a:srgbClr val="FF0000"/>
                          </a:solidFill>
                          <a:effectLst/>
                        </a:rPr>
                        <a:t>(3+)</a:t>
                      </a:r>
                      <a:endParaRPr lang="en-US" altLang="ja-JP" sz="24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4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2400" u="none" strike="noStrike">
                          <a:effectLst/>
                        </a:rPr>
                        <a:t>白血球</a:t>
                      </a:r>
                      <a:endParaRPr lang="ja-JP" altLang="en-US" sz="24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sz="2400" u="none" strike="noStrike">
                          <a:effectLst/>
                        </a:rPr>
                        <a:t>1-4/HPF</a:t>
                      </a:r>
                      <a:endParaRPr lang="en-US" sz="24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r>
              <a:tr h="477426">
                <a:tc>
                  <a:txBody>
                    <a:bodyPr/>
                    <a:lstStyle/>
                    <a:p>
                      <a:pPr algn="ctr" fontAlgn="ctr"/>
                      <a:r>
                        <a:rPr lang="ja-JP" altLang="en-US" sz="2400" u="none" strike="noStrike">
                          <a:effectLst/>
                        </a:rPr>
                        <a:t>蛋白定性</a:t>
                      </a:r>
                      <a:endParaRPr lang="ja-JP" altLang="en-US" sz="24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u="none" strike="noStrike">
                          <a:effectLst/>
                        </a:rPr>
                        <a:t>(3+)</a:t>
                      </a:r>
                      <a:endParaRPr lang="en-US" altLang="ja-JP" sz="24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4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zh-TW" altLang="en-US" sz="2400" u="none" strike="noStrike">
                          <a:effectLst/>
                        </a:rPr>
                        <a:t>扁平上皮細胞</a:t>
                      </a:r>
                      <a:endParaRPr lang="zh-TW" altLang="en-US" sz="24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sz="2400" u="none" strike="noStrike">
                          <a:effectLst/>
                        </a:rPr>
                        <a:t>1&gt;/HPF</a:t>
                      </a:r>
                      <a:endParaRPr lang="en-US" sz="24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r>
              <a:tr h="477426">
                <a:tc>
                  <a:txBody>
                    <a:bodyPr/>
                    <a:lstStyle/>
                    <a:p>
                      <a:pPr algn="ctr" fontAlgn="ctr"/>
                      <a:r>
                        <a:rPr lang="ja-JP" altLang="en-US" sz="2400" u="none" strike="noStrike">
                          <a:effectLst/>
                        </a:rPr>
                        <a:t>糖定性</a:t>
                      </a:r>
                      <a:endParaRPr lang="ja-JP" altLang="en-US" sz="24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u="none" strike="noStrike">
                          <a:effectLst/>
                        </a:rPr>
                        <a:t>(-)</a:t>
                      </a:r>
                      <a:endParaRPr lang="en-US" altLang="ja-JP" sz="24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4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zh-TW" altLang="en-US" sz="2400" u="none" strike="noStrike" dirty="0">
                          <a:effectLst/>
                        </a:rPr>
                        <a:t>尿細管上皮細胞</a:t>
                      </a:r>
                      <a:endParaRPr lang="zh-TW" altLang="en-US" sz="24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sz="2400" u="none" strike="noStrike">
                          <a:effectLst/>
                        </a:rPr>
                        <a:t>1&gt;/HPF</a:t>
                      </a:r>
                      <a:endParaRPr lang="en-US" sz="24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r>
              <a:tr h="477426">
                <a:tc>
                  <a:txBody>
                    <a:bodyPr/>
                    <a:lstStyle/>
                    <a:p>
                      <a:pPr algn="ctr" fontAlgn="ctr"/>
                      <a:r>
                        <a:rPr lang="ja-JP" altLang="en-US" sz="2400" u="none" strike="noStrike">
                          <a:effectLst/>
                        </a:rPr>
                        <a:t>ｳﾛﾋﾞﾘﾉｰｹﾞﾝ</a:t>
                      </a:r>
                      <a:endParaRPr lang="ja-JP" altLang="en-US" sz="24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sz="2400" u="none" strike="noStrike">
                          <a:effectLst/>
                        </a:rPr>
                        <a:t>normal</a:t>
                      </a:r>
                      <a:endParaRPr lang="en-US" sz="24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4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2400" u="none" strike="noStrike">
                          <a:effectLst/>
                        </a:rPr>
                        <a:t>ガラス円柱</a:t>
                      </a:r>
                      <a:endParaRPr lang="ja-JP" altLang="en-US" sz="24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400" u="none" strike="noStrike" dirty="0">
                          <a:effectLst/>
                        </a:rPr>
                        <a:t>(+)</a:t>
                      </a:r>
                      <a:endParaRPr lang="en-US" altLang="ja-JP" sz="24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r>
            </a:tbl>
          </a:graphicData>
        </a:graphic>
      </p:graphicFrame>
    </p:spTree>
    <p:extLst>
      <p:ext uri="{BB962C8B-B14F-4D97-AF65-F5344CB8AC3E}">
        <p14:creationId xmlns:p14="http://schemas.microsoft.com/office/powerpoint/2010/main" val="35717474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945525515"/>
              </p:ext>
            </p:extLst>
          </p:nvPr>
        </p:nvGraphicFramePr>
        <p:xfrm>
          <a:off x="827584" y="836713"/>
          <a:ext cx="7560838" cy="5184570"/>
        </p:xfrm>
        <a:graphic>
          <a:graphicData uri="http://schemas.openxmlformats.org/drawingml/2006/table">
            <a:tbl>
              <a:tblPr>
                <a:tableStyleId>{5C22544A-7EE6-4342-B048-85BDC9FD1C3A}</a:tableStyleId>
              </a:tblPr>
              <a:tblGrid>
                <a:gridCol w="1715918"/>
                <a:gridCol w="1461230"/>
                <a:gridCol w="1461230"/>
                <a:gridCol w="1461230"/>
                <a:gridCol w="1461230"/>
              </a:tblGrid>
              <a:tr h="345638">
                <a:tc>
                  <a:txBody>
                    <a:bodyPr/>
                    <a:lstStyle/>
                    <a:p>
                      <a:pPr algn="ctr" fontAlgn="ctr"/>
                      <a:r>
                        <a:rPr lang="en-US" sz="2000" u="none" strike="noStrike" dirty="0">
                          <a:solidFill>
                            <a:srgbClr val="FF0000"/>
                          </a:solidFill>
                          <a:effectLst/>
                        </a:rPr>
                        <a:t>T-BIL</a:t>
                      </a:r>
                      <a:endParaRPr lang="en-US" sz="2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dirty="0">
                          <a:solidFill>
                            <a:srgbClr val="FF0000"/>
                          </a:solidFill>
                          <a:effectLst/>
                        </a:rPr>
                        <a:t>4.4</a:t>
                      </a:r>
                      <a:endParaRPr lang="en-US" altLang="ja-JP" sz="2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sz="2000" u="none" strike="noStrike">
                          <a:effectLst/>
                        </a:rPr>
                        <a:t>WBC</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a:effectLst/>
                        </a:rPr>
                        <a:t>8200</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r>
              <a:tr h="345638">
                <a:tc>
                  <a:txBody>
                    <a:bodyPr/>
                    <a:lstStyle/>
                    <a:p>
                      <a:pPr algn="ctr" fontAlgn="ctr"/>
                      <a:r>
                        <a:rPr lang="en-US" sz="2000" u="none" strike="noStrike">
                          <a:effectLst/>
                        </a:rPr>
                        <a:t>D-BIL</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a:effectLst/>
                        </a:rPr>
                        <a:t>0.7</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sz="2000" u="none" strike="noStrike">
                          <a:effectLst/>
                        </a:rPr>
                        <a:t>RBC</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a:effectLst/>
                        </a:rPr>
                        <a:t>342</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r>
              <a:tr h="345638">
                <a:tc>
                  <a:txBody>
                    <a:bodyPr/>
                    <a:lstStyle/>
                    <a:p>
                      <a:pPr algn="ctr" fontAlgn="ctr"/>
                      <a:r>
                        <a:rPr lang="en-US" sz="2000" u="none" strike="noStrike">
                          <a:effectLst/>
                        </a:rPr>
                        <a:t>GOT</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a:effectLst/>
                        </a:rPr>
                        <a:t>87</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sz="2000" u="none" strike="noStrike">
                          <a:effectLst/>
                        </a:rPr>
                        <a:t>HGB</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a:effectLst/>
                        </a:rPr>
                        <a:t>11.5 </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r>
              <a:tr h="345638">
                <a:tc>
                  <a:txBody>
                    <a:bodyPr/>
                    <a:lstStyle/>
                    <a:p>
                      <a:pPr algn="ctr" fontAlgn="ctr"/>
                      <a:r>
                        <a:rPr lang="en-US" sz="2000" u="none" strike="noStrike">
                          <a:effectLst/>
                        </a:rPr>
                        <a:t>GPT</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a:effectLst/>
                        </a:rPr>
                        <a:t>32</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sz="2000" u="none" strike="noStrike">
                          <a:effectLst/>
                        </a:rPr>
                        <a:t>HCT</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a:effectLst/>
                        </a:rPr>
                        <a:t>34.0 </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r>
              <a:tr h="345638">
                <a:tc>
                  <a:txBody>
                    <a:bodyPr/>
                    <a:lstStyle/>
                    <a:p>
                      <a:pPr algn="ctr" fontAlgn="ctr"/>
                      <a:r>
                        <a:rPr lang="en-US" sz="2000" u="none" strike="noStrike" dirty="0">
                          <a:solidFill>
                            <a:srgbClr val="FF0000"/>
                          </a:solidFill>
                          <a:effectLst/>
                        </a:rPr>
                        <a:t>LDH</a:t>
                      </a:r>
                      <a:endParaRPr lang="en-US" sz="2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dirty="0">
                          <a:solidFill>
                            <a:srgbClr val="FF0000"/>
                          </a:solidFill>
                          <a:effectLst/>
                        </a:rPr>
                        <a:t>1084</a:t>
                      </a:r>
                      <a:endParaRPr lang="en-US" altLang="ja-JP" sz="2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0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sz="2000" u="none" strike="noStrike" dirty="0">
                          <a:effectLst/>
                        </a:rPr>
                        <a:t>MCV</a:t>
                      </a:r>
                      <a:endParaRPr lang="en-US" sz="20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a:effectLst/>
                        </a:rPr>
                        <a:t>99.4 </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r>
              <a:tr h="345638">
                <a:tc>
                  <a:txBody>
                    <a:bodyPr/>
                    <a:lstStyle/>
                    <a:p>
                      <a:pPr algn="ctr" fontAlgn="ctr"/>
                      <a:r>
                        <a:rPr lang="en-US" sz="2000" u="none" strike="noStrike">
                          <a:effectLst/>
                        </a:rPr>
                        <a:t>ALP</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dirty="0">
                          <a:effectLst/>
                        </a:rPr>
                        <a:t>247</a:t>
                      </a:r>
                      <a:endParaRPr lang="en-US" altLang="ja-JP" sz="20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sz="2000" u="none" strike="noStrike">
                          <a:effectLst/>
                        </a:rPr>
                        <a:t>MCH</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a:effectLst/>
                        </a:rPr>
                        <a:t>33.6 </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r>
              <a:tr h="345638">
                <a:tc>
                  <a:txBody>
                    <a:bodyPr/>
                    <a:lstStyle/>
                    <a:p>
                      <a:pPr algn="ctr" fontAlgn="ctr"/>
                      <a:r>
                        <a:rPr lang="en-US" sz="2000" u="none" strike="noStrike">
                          <a:effectLst/>
                        </a:rPr>
                        <a:t>G-GTP</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a:effectLst/>
                        </a:rPr>
                        <a:t>37</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sz="2000" u="none" strike="noStrike">
                          <a:effectLst/>
                        </a:rPr>
                        <a:t>MCHC</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a:effectLst/>
                        </a:rPr>
                        <a:t>33.8 </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r>
              <a:tr h="345638">
                <a:tc>
                  <a:txBody>
                    <a:bodyPr/>
                    <a:lstStyle/>
                    <a:p>
                      <a:pPr algn="ctr" fontAlgn="ctr"/>
                      <a:r>
                        <a:rPr lang="en-US" sz="2000" u="none" strike="noStrike">
                          <a:effectLst/>
                        </a:rPr>
                        <a:t>UN</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a:effectLst/>
                        </a:rPr>
                        <a:t>15.3</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sz="2000" u="none" strike="noStrike">
                          <a:effectLst/>
                        </a:rPr>
                        <a:t>PLT</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a:effectLst/>
                        </a:rPr>
                        <a:t>39.4 </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r>
              <a:tr h="345638">
                <a:tc>
                  <a:txBody>
                    <a:bodyPr/>
                    <a:lstStyle/>
                    <a:p>
                      <a:pPr algn="ctr" fontAlgn="ctr"/>
                      <a:r>
                        <a:rPr lang="en-US" sz="2000" u="none" strike="noStrike">
                          <a:effectLst/>
                        </a:rPr>
                        <a:t>CRE</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a:effectLst/>
                        </a:rPr>
                        <a:t>0.71 </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r>
              <a:tr h="345638">
                <a:tc>
                  <a:txBody>
                    <a:bodyPr/>
                    <a:lstStyle/>
                    <a:p>
                      <a:pPr algn="ctr" fontAlgn="ctr"/>
                      <a:r>
                        <a:rPr lang="en-US" sz="2000" u="none" strike="noStrike">
                          <a:effectLst/>
                        </a:rPr>
                        <a:t>Na</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a:effectLst/>
                        </a:rPr>
                        <a:t>140</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2000" u="none" strike="noStrike">
                          <a:effectLst/>
                        </a:rPr>
                        <a:t>網状赤血球</a:t>
                      </a: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a:effectLst/>
                        </a:rPr>
                        <a:t>1.6</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r>
              <a:tr h="345638">
                <a:tc>
                  <a:txBody>
                    <a:bodyPr/>
                    <a:lstStyle/>
                    <a:p>
                      <a:pPr algn="ctr" fontAlgn="ctr"/>
                      <a:r>
                        <a:rPr lang="en-US" sz="2000" u="none" strike="noStrike">
                          <a:effectLst/>
                        </a:rPr>
                        <a:t>K</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a:effectLst/>
                        </a:rPr>
                        <a:t>4.3</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r>
              <a:tr h="345638">
                <a:tc>
                  <a:txBody>
                    <a:bodyPr/>
                    <a:lstStyle/>
                    <a:p>
                      <a:pPr algn="ctr" fontAlgn="ctr"/>
                      <a:r>
                        <a:rPr lang="en-US" sz="2000" u="none" strike="noStrike">
                          <a:effectLst/>
                        </a:rPr>
                        <a:t>Cl</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a:effectLst/>
                        </a:rPr>
                        <a:t>104</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r>
              <a:tr h="345638">
                <a:tc>
                  <a:txBody>
                    <a:bodyPr/>
                    <a:lstStyle/>
                    <a:p>
                      <a:pPr algn="ctr" fontAlgn="ctr"/>
                      <a:r>
                        <a:rPr lang="en-US" sz="2000" u="none" strike="noStrike">
                          <a:effectLst/>
                        </a:rPr>
                        <a:t>CRP</a:t>
                      </a:r>
                      <a:endParaRPr 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a:effectLst/>
                        </a:rPr>
                        <a:t>1.43 </a:t>
                      </a:r>
                      <a:endParaRPr lang="en-US" altLang="ja-JP"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r>
              <a:tr h="345638">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r>
              <a:tr h="345638">
                <a:tc>
                  <a:txBody>
                    <a:bodyPr/>
                    <a:lstStyle/>
                    <a:p>
                      <a:pPr algn="ctr" fontAlgn="ctr"/>
                      <a:r>
                        <a:rPr lang="ja-JP" altLang="en-US" sz="2000" u="none" strike="noStrike" dirty="0">
                          <a:solidFill>
                            <a:srgbClr val="FF0000"/>
                          </a:solidFill>
                          <a:effectLst/>
                        </a:rPr>
                        <a:t>ﾊﾌﾟﾄｸﾞﾛﾋﾞﾝ</a:t>
                      </a:r>
                      <a:endParaRPr lang="ja-JP" altLang="en-US" sz="2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dirty="0">
                          <a:solidFill>
                            <a:srgbClr val="FF0000"/>
                          </a:solidFill>
                          <a:effectLst/>
                        </a:rPr>
                        <a:t>&lt;=10</a:t>
                      </a:r>
                      <a:endParaRPr lang="en-US" altLang="ja-JP" sz="2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000" b="0" i="0" u="none" strike="noStrike">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endParaRPr lang="ja-JP" altLang="en-US" sz="20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tr>
            </a:tbl>
          </a:graphicData>
        </a:graphic>
      </p:graphicFrame>
      <p:sp>
        <p:nvSpPr>
          <p:cNvPr id="4" name="スライド番号プレースホルダー 3"/>
          <p:cNvSpPr>
            <a:spLocks noGrp="1"/>
          </p:cNvSpPr>
          <p:nvPr>
            <p:ph type="sldNum" sz="quarter" idx="12"/>
          </p:nvPr>
        </p:nvSpPr>
        <p:spPr/>
        <p:txBody>
          <a:bodyPr/>
          <a:lstStyle/>
          <a:p>
            <a:pPr>
              <a:defRPr/>
            </a:pPr>
            <a:fld id="{402C893F-FF2F-4B85-926E-690C6F84C763}" type="slidenum">
              <a:rPr lang="en-US" altLang="ja-JP" smtClean="0"/>
              <a:pPr>
                <a:defRPr/>
              </a:pPr>
              <a:t>22</a:t>
            </a:fld>
            <a:endParaRPr lang="en-US" altLang="ja-JP"/>
          </a:p>
        </p:txBody>
      </p:sp>
    </p:spTree>
    <p:extLst>
      <p:ext uri="{BB962C8B-B14F-4D97-AF65-F5344CB8AC3E}">
        <p14:creationId xmlns:p14="http://schemas.microsoft.com/office/powerpoint/2010/main" val="14645391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402C893F-FF2F-4B85-926E-690C6F84C763}" type="slidenum">
              <a:rPr lang="en-US" altLang="ja-JP" smtClean="0"/>
              <a:pPr>
                <a:defRPr/>
              </a:pPr>
              <a:t>23</a:t>
            </a:fld>
            <a:endParaRPr lang="en-US" altLang="ja-JP"/>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477" y="692696"/>
            <a:ext cx="8758011"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09195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血液センターに精査を依頼</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573134168"/>
              </p:ext>
            </p:extLst>
          </p:nvPr>
        </p:nvGraphicFramePr>
        <p:xfrm>
          <a:off x="457200" y="1916833"/>
          <a:ext cx="8229600" cy="2680720"/>
        </p:xfrm>
        <a:graphic>
          <a:graphicData uri="http://schemas.openxmlformats.org/drawingml/2006/table">
            <a:tbl>
              <a:tblPr firstRow="1" bandRow="1">
                <a:tableStyleId>{5C22544A-7EE6-4342-B048-85BDC9FD1C3A}</a:tableStyleId>
              </a:tblPr>
              <a:tblGrid>
                <a:gridCol w="2818656"/>
                <a:gridCol w="1656184"/>
                <a:gridCol w="1728192"/>
                <a:gridCol w="2026568"/>
              </a:tblGrid>
              <a:tr h="536144">
                <a:tc>
                  <a:txBody>
                    <a:bodyPr/>
                    <a:lstStyle/>
                    <a:p>
                      <a:endParaRPr kumimoji="1" lang="ja-JP" altLang="en-US" sz="2000" dirty="0"/>
                    </a:p>
                  </a:txBody>
                  <a:tcPr/>
                </a:tc>
                <a:tc>
                  <a:txBody>
                    <a:bodyPr/>
                    <a:lstStyle/>
                    <a:p>
                      <a:pPr algn="ctr"/>
                      <a:r>
                        <a:rPr kumimoji="1" lang="ja-JP" altLang="en-US" sz="2000" dirty="0" smtClean="0">
                          <a:solidFill>
                            <a:sysClr val="windowText" lastClr="000000"/>
                          </a:solidFill>
                        </a:rPr>
                        <a:t>生食法（</a:t>
                      </a:r>
                      <a:r>
                        <a:rPr kumimoji="1" lang="en-US" altLang="ja-JP" sz="2000" dirty="0" smtClean="0">
                          <a:solidFill>
                            <a:sysClr val="windowText" lastClr="000000"/>
                          </a:solidFill>
                        </a:rPr>
                        <a:t>RT</a:t>
                      </a:r>
                      <a:r>
                        <a:rPr kumimoji="1" lang="ja-JP" altLang="en-US" sz="2000" dirty="0" smtClean="0">
                          <a:solidFill>
                            <a:sysClr val="windowText" lastClr="000000"/>
                          </a:solidFill>
                        </a:rPr>
                        <a:t>）</a:t>
                      </a:r>
                      <a:endParaRPr kumimoji="1" lang="ja-JP" altLang="en-US" sz="2000" dirty="0">
                        <a:solidFill>
                          <a:sysClr val="windowText" lastClr="000000"/>
                        </a:solidFill>
                      </a:endParaRPr>
                    </a:p>
                  </a:txBody>
                  <a:tcPr/>
                </a:tc>
                <a:tc>
                  <a:txBody>
                    <a:bodyPr/>
                    <a:lstStyle/>
                    <a:p>
                      <a:pPr algn="ctr"/>
                      <a:r>
                        <a:rPr kumimoji="1" lang="ja-JP" altLang="en-US" sz="2000" dirty="0" smtClean="0">
                          <a:solidFill>
                            <a:sysClr val="windowText" lastClr="000000"/>
                          </a:solidFill>
                        </a:rPr>
                        <a:t>ブロメリン法</a:t>
                      </a:r>
                      <a:endParaRPr kumimoji="1" lang="ja-JP" altLang="en-US" sz="2000" dirty="0">
                        <a:solidFill>
                          <a:sysClr val="windowText" lastClr="000000"/>
                        </a:solidFill>
                      </a:endParaRPr>
                    </a:p>
                  </a:txBody>
                  <a:tcPr/>
                </a:tc>
                <a:tc>
                  <a:txBody>
                    <a:bodyPr/>
                    <a:lstStyle/>
                    <a:p>
                      <a:pPr algn="ctr"/>
                      <a:r>
                        <a:rPr kumimoji="1" lang="en-US" altLang="ja-JP" sz="2000" dirty="0" smtClean="0">
                          <a:solidFill>
                            <a:sysClr val="windowText" lastClr="000000"/>
                          </a:solidFill>
                        </a:rPr>
                        <a:t>PEG-IAT</a:t>
                      </a:r>
                    </a:p>
                  </a:txBody>
                  <a:tcPr/>
                </a:tc>
              </a:tr>
              <a:tr h="536144">
                <a:tc>
                  <a:txBody>
                    <a:bodyPr/>
                    <a:lstStyle/>
                    <a:p>
                      <a:r>
                        <a:rPr kumimoji="1" lang="ja-JP" altLang="en-US" sz="2000" b="1" dirty="0" smtClean="0">
                          <a:latin typeface="+mj-ea"/>
                          <a:ea typeface="+mj-ea"/>
                        </a:rPr>
                        <a:t>輸血前</a:t>
                      </a:r>
                      <a:endParaRPr kumimoji="1" lang="ja-JP" altLang="en-US" sz="2000" b="1" dirty="0">
                        <a:latin typeface="+mj-ea"/>
                        <a:ea typeface="+mj-ea"/>
                      </a:endParaRPr>
                    </a:p>
                  </a:txBody>
                  <a:tcPr/>
                </a:tc>
                <a:tc>
                  <a:txBody>
                    <a:bodyPr/>
                    <a:lstStyle/>
                    <a:p>
                      <a:pPr algn="ctr"/>
                      <a:r>
                        <a:rPr kumimoji="1" lang="ja-JP" altLang="en-US" sz="2000" b="1" dirty="0" smtClean="0">
                          <a:latin typeface="+mj-ea"/>
                          <a:ea typeface="+mj-ea"/>
                        </a:rPr>
                        <a:t>陰性</a:t>
                      </a:r>
                      <a:endParaRPr kumimoji="1" lang="ja-JP" altLang="en-US" sz="2000" b="1" dirty="0">
                        <a:latin typeface="+mj-ea"/>
                        <a:ea typeface="+mj-ea"/>
                      </a:endParaRPr>
                    </a:p>
                  </a:txBody>
                  <a:tcPr/>
                </a:tc>
                <a:tc>
                  <a:txBody>
                    <a:bodyPr/>
                    <a:lstStyle/>
                    <a:p>
                      <a:pPr algn="ctr"/>
                      <a:r>
                        <a:rPr kumimoji="1" lang="ja-JP" altLang="en-US" sz="2000" b="1" dirty="0" smtClean="0">
                          <a:latin typeface="+mj-ea"/>
                          <a:ea typeface="+mj-ea"/>
                        </a:rPr>
                        <a:t>陰性</a:t>
                      </a:r>
                      <a:endParaRPr kumimoji="1" lang="ja-JP" altLang="en-US" sz="2000" b="1" dirty="0">
                        <a:latin typeface="+mj-ea"/>
                        <a:ea typeface="+mj-ea"/>
                      </a:endParaRPr>
                    </a:p>
                  </a:txBody>
                  <a:tcPr/>
                </a:tc>
                <a:tc>
                  <a:txBody>
                    <a:bodyPr/>
                    <a:lstStyle/>
                    <a:p>
                      <a:pPr algn="ctr"/>
                      <a:r>
                        <a:rPr kumimoji="1" lang="ja-JP" altLang="en-US" sz="2000" b="1" dirty="0" smtClean="0">
                          <a:latin typeface="+mj-ea"/>
                          <a:ea typeface="+mj-ea"/>
                        </a:rPr>
                        <a:t>陰性</a:t>
                      </a:r>
                      <a:endParaRPr kumimoji="1" lang="ja-JP" altLang="en-US" sz="2000" b="1" dirty="0">
                        <a:latin typeface="+mj-ea"/>
                        <a:ea typeface="+mj-ea"/>
                      </a:endParaRPr>
                    </a:p>
                  </a:txBody>
                  <a:tcPr/>
                </a:tc>
              </a:tr>
              <a:tr h="536144">
                <a:tc>
                  <a:txBody>
                    <a:bodyPr/>
                    <a:lstStyle/>
                    <a:p>
                      <a:r>
                        <a:rPr kumimoji="1" lang="ja-JP" altLang="en-US" sz="2000" b="1" dirty="0" smtClean="0">
                          <a:latin typeface="+mj-ea"/>
                          <a:ea typeface="+mj-ea"/>
                        </a:rPr>
                        <a:t>来院時（輸血後１６日）</a:t>
                      </a:r>
                      <a:endParaRPr kumimoji="1" lang="ja-JP" altLang="en-US" sz="2000" b="1" dirty="0">
                        <a:latin typeface="+mj-ea"/>
                        <a:ea typeface="+mj-ea"/>
                      </a:endParaRPr>
                    </a:p>
                  </a:txBody>
                  <a:tcPr/>
                </a:tc>
                <a:tc>
                  <a:txBody>
                    <a:bodyPr/>
                    <a:lstStyle/>
                    <a:p>
                      <a:pPr algn="ctr"/>
                      <a:r>
                        <a:rPr kumimoji="1" lang="ja-JP" altLang="en-US" sz="2000" b="1" dirty="0" smtClean="0">
                          <a:latin typeface="+mj-ea"/>
                          <a:ea typeface="+mj-ea"/>
                        </a:rPr>
                        <a:t>陰性</a:t>
                      </a:r>
                      <a:endParaRPr kumimoji="1" lang="en-US" altLang="ja-JP" sz="2000" b="1" dirty="0" smtClean="0">
                        <a:latin typeface="+mj-ea"/>
                        <a:ea typeface="+mj-ea"/>
                      </a:endParaRPr>
                    </a:p>
                  </a:txBody>
                  <a:tcPr/>
                </a:tc>
                <a:tc>
                  <a:txBody>
                    <a:bodyPr/>
                    <a:lstStyle/>
                    <a:p>
                      <a:pPr algn="ctr"/>
                      <a:r>
                        <a:rPr kumimoji="1" lang="ja-JP" altLang="en-US" sz="2000" b="1" dirty="0" smtClean="0">
                          <a:latin typeface="+mj-ea"/>
                          <a:ea typeface="+mj-ea"/>
                        </a:rPr>
                        <a:t>陰性</a:t>
                      </a:r>
                      <a:endParaRPr kumimoji="1" lang="ja-JP" altLang="en-US" sz="2000" b="1" dirty="0">
                        <a:latin typeface="+mj-ea"/>
                        <a:ea typeface="+mj-ea"/>
                      </a:endParaRPr>
                    </a:p>
                  </a:txBody>
                  <a:tcPr/>
                </a:tc>
                <a:tc>
                  <a:txBody>
                    <a:bodyPr/>
                    <a:lstStyle/>
                    <a:p>
                      <a:pPr algn="ctr"/>
                      <a:r>
                        <a:rPr kumimoji="1" lang="ja-JP" altLang="en-US" sz="2000" b="1" dirty="0" smtClean="0">
                          <a:latin typeface="+mj-ea"/>
                          <a:ea typeface="+mj-ea"/>
                        </a:rPr>
                        <a:t>陰性</a:t>
                      </a:r>
                      <a:endParaRPr kumimoji="1" lang="ja-JP" altLang="en-US" sz="2000" b="1" dirty="0">
                        <a:latin typeface="+mj-ea"/>
                        <a:ea typeface="+mj-ea"/>
                      </a:endParaRPr>
                    </a:p>
                  </a:txBody>
                  <a:tcPr/>
                </a:tc>
              </a:tr>
              <a:tr h="536144">
                <a:tc>
                  <a:txBody>
                    <a:bodyPr/>
                    <a:lstStyle/>
                    <a:p>
                      <a:r>
                        <a:rPr kumimoji="1" lang="ja-JP" altLang="en-US" sz="2000" b="1" dirty="0" smtClean="0">
                          <a:latin typeface="+mj-ea"/>
                          <a:ea typeface="+mj-ea"/>
                        </a:rPr>
                        <a:t>輸血後　</a:t>
                      </a:r>
                      <a:r>
                        <a:rPr kumimoji="1" lang="en-US" altLang="ja-JP" sz="2000" b="1" dirty="0" smtClean="0">
                          <a:latin typeface="+mj-ea"/>
                          <a:ea typeface="+mj-ea"/>
                        </a:rPr>
                        <a:t>36</a:t>
                      </a:r>
                      <a:r>
                        <a:rPr kumimoji="1" lang="ja-JP" altLang="en-US" sz="2000" b="1" dirty="0" smtClean="0">
                          <a:latin typeface="+mj-ea"/>
                          <a:ea typeface="+mj-ea"/>
                        </a:rPr>
                        <a:t>日</a:t>
                      </a:r>
                      <a:endParaRPr kumimoji="1" lang="ja-JP" altLang="en-US" sz="2000" b="1" dirty="0">
                        <a:latin typeface="+mj-ea"/>
                        <a:ea typeface="+mj-ea"/>
                      </a:endParaRPr>
                    </a:p>
                  </a:txBody>
                  <a:tcPr/>
                </a:tc>
                <a:tc>
                  <a:txBody>
                    <a:bodyPr/>
                    <a:lstStyle/>
                    <a:p>
                      <a:pPr algn="ctr"/>
                      <a:r>
                        <a:rPr kumimoji="1" lang="ja-JP" altLang="en-US" sz="2000" b="1" dirty="0" smtClean="0">
                          <a:latin typeface="+mj-ea"/>
                          <a:ea typeface="+mj-ea"/>
                        </a:rPr>
                        <a:t>陰性</a:t>
                      </a:r>
                      <a:endParaRPr kumimoji="1" lang="ja-JP" altLang="en-US" sz="2000" b="1" dirty="0">
                        <a:latin typeface="+mj-ea"/>
                        <a:ea typeface="+mj-ea"/>
                      </a:endParaRPr>
                    </a:p>
                  </a:txBody>
                  <a:tcPr/>
                </a:tc>
                <a:tc>
                  <a:txBody>
                    <a:bodyPr/>
                    <a:lstStyle/>
                    <a:p>
                      <a:pPr algn="ctr"/>
                      <a:r>
                        <a:rPr kumimoji="1" lang="ja-JP" altLang="en-US" sz="2000" b="1" dirty="0" smtClean="0">
                          <a:latin typeface="+mj-ea"/>
                          <a:ea typeface="+mj-ea"/>
                        </a:rPr>
                        <a:t>陰性</a:t>
                      </a:r>
                      <a:endParaRPr kumimoji="1" lang="ja-JP" altLang="en-US" sz="2000" b="1" dirty="0">
                        <a:latin typeface="+mj-ea"/>
                        <a:ea typeface="+mj-ea"/>
                      </a:endParaRPr>
                    </a:p>
                  </a:txBody>
                  <a:tcPr/>
                </a:tc>
                <a:tc>
                  <a:txBody>
                    <a:bodyPr/>
                    <a:lstStyle/>
                    <a:p>
                      <a:pPr algn="ctr"/>
                      <a:r>
                        <a:rPr kumimoji="1" lang="ja-JP" altLang="en-US" sz="2000" b="1" dirty="0" smtClean="0">
                          <a:solidFill>
                            <a:srgbClr val="FF0000"/>
                          </a:solidFill>
                          <a:latin typeface="+mj-ea"/>
                          <a:ea typeface="+mj-ea"/>
                        </a:rPr>
                        <a:t>弱陽性（抗Ｅ）</a:t>
                      </a:r>
                      <a:endParaRPr kumimoji="1" lang="ja-JP" altLang="en-US" sz="2000" b="1" dirty="0">
                        <a:solidFill>
                          <a:srgbClr val="FF0000"/>
                        </a:solidFill>
                        <a:latin typeface="+mj-ea"/>
                        <a:ea typeface="+mj-ea"/>
                      </a:endParaRPr>
                    </a:p>
                  </a:txBody>
                  <a:tcPr/>
                </a:tc>
              </a:tr>
              <a:tr h="536144">
                <a:tc>
                  <a:txBody>
                    <a:bodyPr/>
                    <a:lstStyle/>
                    <a:p>
                      <a:r>
                        <a:rPr kumimoji="1" lang="ja-JP" altLang="en-US" sz="2000" b="1" dirty="0" smtClean="0">
                          <a:latin typeface="+mj-ea"/>
                          <a:ea typeface="+mj-ea"/>
                        </a:rPr>
                        <a:t>輸血後　</a:t>
                      </a:r>
                      <a:r>
                        <a:rPr kumimoji="1" lang="en-US" altLang="ja-JP" sz="2000" b="1" dirty="0" smtClean="0">
                          <a:latin typeface="+mj-ea"/>
                          <a:ea typeface="+mj-ea"/>
                        </a:rPr>
                        <a:t>76</a:t>
                      </a:r>
                      <a:r>
                        <a:rPr kumimoji="1" lang="ja-JP" altLang="en-US" sz="2000" b="1" dirty="0" smtClean="0">
                          <a:latin typeface="+mj-ea"/>
                          <a:ea typeface="+mj-ea"/>
                        </a:rPr>
                        <a:t>日</a:t>
                      </a:r>
                      <a:endParaRPr kumimoji="1" lang="ja-JP" altLang="en-US" sz="2000" b="1" dirty="0">
                        <a:latin typeface="+mj-ea"/>
                        <a:ea typeface="+mj-ea"/>
                      </a:endParaRPr>
                    </a:p>
                  </a:txBody>
                  <a:tcPr/>
                </a:tc>
                <a:tc>
                  <a:txBody>
                    <a:bodyPr/>
                    <a:lstStyle/>
                    <a:p>
                      <a:pPr algn="ctr"/>
                      <a:r>
                        <a:rPr kumimoji="1" lang="ja-JP" altLang="en-US" sz="2000" b="1" dirty="0" smtClean="0">
                          <a:latin typeface="+mj-ea"/>
                          <a:ea typeface="+mj-ea"/>
                        </a:rPr>
                        <a:t>陰性</a:t>
                      </a:r>
                      <a:endParaRPr kumimoji="1" lang="ja-JP" altLang="en-US" sz="2000" b="1" dirty="0">
                        <a:latin typeface="+mj-ea"/>
                        <a:ea typeface="+mj-ea"/>
                      </a:endParaRPr>
                    </a:p>
                  </a:txBody>
                  <a:tcPr/>
                </a:tc>
                <a:tc>
                  <a:txBody>
                    <a:bodyPr/>
                    <a:lstStyle/>
                    <a:p>
                      <a:pPr algn="ctr"/>
                      <a:r>
                        <a:rPr kumimoji="1" lang="ja-JP" altLang="en-US" sz="2000" b="1" dirty="0" smtClean="0">
                          <a:latin typeface="+mj-ea"/>
                          <a:ea typeface="+mj-ea"/>
                        </a:rPr>
                        <a:t>陰性</a:t>
                      </a:r>
                      <a:endParaRPr kumimoji="1" lang="ja-JP" altLang="en-US" sz="2000" b="1" dirty="0">
                        <a:latin typeface="+mj-ea"/>
                        <a:ea typeface="+mj-ea"/>
                      </a:endParaRPr>
                    </a:p>
                  </a:txBody>
                  <a:tcPr/>
                </a:tc>
                <a:tc>
                  <a:txBody>
                    <a:bodyPr/>
                    <a:lstStyle/>
                    <a:p>
                      <a:pPr algn="ctr"/>
                      <a:r>
                        <a:rPr kumimoji="1" lang="ja-JP" altLang="en-US" sz="2000" b="1" dirty="0" smtClean="0">
                          <a:solidFill>
                            <a:schemeClr val="tx1"/>
                          </a:solidFill>
                          <a:latin typeface="+mj-ea"/>
                          <a:ea typeface="+mj-ea"/>
                        </a:rPr>
                        <a:t>陰性</a:t>
                      </a:r>
                      <a:endParaRPr kumimoji="1" lang="ja-JP" altLang="en-US" sz="2000" b="1" dirty="0">
                        <a:solidFill>
                          <a:schemeClr val="tx1"/>
                        </a:solidFill>
                        <a:latin typeface="+mj-ea"/>
                        <a:ea typeface="+mj-ea"/>
                      </a:endParaRPr>
                    </a:p>
                  </a:txBody>
                  <a:tcPr/>
                </a:tc>
              </a:tr>
            </a:tbl>
          </a:graphicData>
        </a:graphic>
      </p:graphicFrame>
      <p:sp>
        <p:nvSpPr>
          <p:cNvPr id="4" name="スライド番号プレースホルダー 3"/>
          <p:cNvSpPr>
            <a:spLocks noGrp="1"/>
          </p:cNvSpPr>
          <p:nvPr>
            <p:ph type="sldNum" sz="quarter" idx="12"/>
          </p:nvPr>
        </p:nvSpPr>
        <p:spPr/>
        <p:txBody>
          <a:bodyPr/>
          <a:lstStyle/>
          <a:p>
            <a:pPr>
              <a:defRPr/>
            </a:pPr>
            <a:fld id="{402C893F-FF2F-4B85-926E-690C6F84C763}" type="slidenum">
              <a:rPr lang="en-US" altLang="ja-JP" smtClean="0"/>
              <a:pPr>
                <a:defRPr/>
              </a:pPr>
              <a:t>24</a:t>
            </a:fld>
            <a:endParaRPr lang="en-US" altLang="ja-JP"/>
          </a:p>
        </p:txBody>
      </p:sp>
    </p:spTree>
    <p:extLst>
      <p:ext uri="{BB962C8B-B14F-4D97-AF65-F5344CB8AC3E}">
        <p14:creationId xmlns:p14="http://schemas.microsoft.com/office/powerpoint/2010/main" val="405855934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輸血し</a:t>
            </a:r>
            <a:r>
              <a:rPr lang="ja-JP" altLang="en-US" dirty="0"/>
              <a:t>た</a:t>
            </a:r>
            <a:r>
              <a:rPr lang="ja-JP" altLang="en-US" dirty="0" smtClean="0"/>
              <a:t>血液製剤の血液型</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680271692"/>
              </p:ext>
            </p:extLst>
          </p:nvPr>
        </p:nvGraphicFramePr>
        <p:xfrm>
          <a:off x="287523" y="2348880"/>
          <a:ext cx="8568954" cy="2560320"/>
        </p:xfrm>
        <a:graphic>
          <a:graphicData uri="http://schemas.openxmlformats.org/drawingml/2006/table">
            <a:tbl>
              <a:tblPr firstRow="1" bandRow="1">
                <a:tableStyleId>{5C22544A-7EE6-4342-B048-85BDC9FD1C3A}</a:tableStyleId>
              </a:tblPr>
              <a:tblGrid>
                <a:gridCol w="1800202"/>
                <a:gridCol w="1056116"/>
                <a:gridCol w="1428159"/>
                <a:gridCol w="1428159"/>
                <a:gridCol w="1428159"/>
                <a:gridCol w="1428159"/>
              </a:tblGrid>
              <a:tr h="637220">
                <a:tc>
                  <a:txBody>
                    <a:bodyPr/>
                    <a:lstStyle/>
                    <a:p>
                      <a:pPr algn="ctr"/>
                      <a:endParaRPr kumimoji="1" lang="ja-JP" altLang="en-US" sz="2400" dirty="0">
                        <a:latin typeface="+mn-ea"/>
                        <a:ea typeface="+mn-ea"/>
                      </a:endParaRPr>
                    </a:p>
                  </a:txBody>
                  <a:tcPr/>
                </a:tc>
                <a:tc>
                  <a:txBody>
                    <a:bodyPr/>
                    <a:lstStyle/>
                    <a:p>
                      <a:pPr algn="ctr"/>
                      <a:endParaRPr kumimoji="1" lang="ja-JP" altLang="en-US" sz="2400" dirty="0">
                        <a:latin typeface="+mn-ea"/>
                        <a:ea typeface="+mn-ea"/>
                      </a:endParaRPr>
                    </a:p>
                  </a:txBody>
                  <a:tcPr/>
                </a:tc>
                <a:tc>
                  <a:txBody>
                    <a:bodyPr/>
                    <a:lstStyle/>
                    <a:p>
                      <a:pPr algn="ctr"/>
                      <a:r>
                        <a:rPr kumimoji="1" lang="en-US" altLang="ja-JP" sz="3600" b="1" dirty="0" smtClean="0">
                          <a:solidFill>
                            <a:schemeClr val="tx1"/>
                          </a:solidFill>
                          <a:latin typeface="+mn-ea"/>
                          <a:ea typeface="+mn-ea"/>
                        </a:rPr>
                        <a:t>C</a:t>
                      </a:r>
                      <a:endParaRPr kumimoji="1" lang="ja-JP" altLang="en-US" sz="3600" b="1" dirty="0">
                        <a:solidFill>
                          <a:schemeClr val="tx1"/>
                        </a:solidFill>
                        <a:latin typeface="+mn-ea"/>
                        <a:ea typeface="+mn-ea"/>
                      </a:endParaRPr>
                    </a:p>
                  </a:txBody>
                  <a:tcPr/>
                </a:tc>
                <a:tc>
                  <a:txBody>
                    <a:bodyPr/>
                    <a:lstStyle/>
                    <a:p>
                      <a:pPr algn="ctr"/>
                      <a:r>
                        <a:rPr kumimoji="1" lang="en-US" altLang="ja-JP" sz="3600" b="1" dirty="0" smtClean="0">
                          <a:solidFill>
                            <a:schemeClr val="tx1"/>
                          </a:solidFill>
                          <a:latin typeface="+mn-ea"/>
                          <a:ea typeface="+mn-ea"/>
                        </a:rPr>
                        <a:t>c</a:t>
                      </a:r>
                      <a:endParaRPr kumimoji="1" lang="ja-JP" altLang="en-US" sz="3600" b="1" dirty="0">
                        <a:solidFill>
                          <a:schemeClr val="tx1"/>
                        </a:solidFill>
                        <a:latin typeface="+mn-ea"/>
                        <a:ea typeface="+mn-ea"/>
                      </a:endParaRPr>
                    </a:p>
                  </a:txBody>
                  <a:tcPr/>
                </a:tc>
                <a:tc>
                  <a:txBody>
                    <a:bodyPr/>
                    <a:lstStyle/>
                    <a:p>
                      <a:pPr algn="ctr"/>
                      <a:r>
                        <a:rPr kumimoji="1" lang="en-US" altLang="ja-JP" sz="3600" b="1" dirty="0" smtClean="0">
                          <a:solidFill>
                            <a:schemeClr val="tx1"/>
                          </a:solidFill>
                          <a:latin typeface="+mn-ea"/>
                          <a:ea typeface="+mn-ea"/>
                        </a:rPr>
                        <a:t>E</a:t>
                      </a:r>
                      <a:endParaRPr kumimoji="1" lang="ja-JP" altLang="en-US" sz="3600" b="1" dirty="0">
                        <a:solidFill>
                          <a:schemeClr val="tx1"/>
                        </a:solidFill>
                        <a:latin typeface="+mn-ea"/>
                        <a:ea typeface="+mn-ea"/>
                      </a:endParaRPr>
                    </a:p>
                  </a:txBody>
                  <a:tcPr/>
                </a:tc>
                <a:tc>
                  <a:txBody>
                    <a:bodyPr/>
                    <a:lstStyle/>
                    <a:p>
                      <a:pPr algn="ctr"/>
                      <a:r>
                        <a:rPr kumimoji="1" lang="en-US" altLang="ja-JP" sz="3600" b="1" dirty="0" smtClean="0">
                          <a:solidFill>
                            <a:schemeClr val="tx1"/>
                          </a:solidFill>
                          <a:latin typeface="+mn-ea"/>
                          <a:ea typeface="+mn-ea"/>
                        </a:rPr>
                        <a:t>e</a:t>
                      </a:r>
                      <a:endParaRPr kumimoji="1" lang="ja-JP" altLang="en-US" sz="3600" b="1" dirty="0">
                        <a:solidFill>
                          <a:schemeClr val="tx1"/>
                        </a:solidFill>
                        <a:latin typeface="+mn-ea"/>
                        <a:ea typeface="+mn-ea"/>
                      </a:endParaRPr>
                    </a:p>
                  </a:txBody>
                  <a:tcPr/>
                </a:tc>
              </a:tr>
              <a:tr h="637220">
                <a:tc>
                  <a:txBody>
                    <a:bodyPr/>
                    <a:lstStyle/>
                    <a:p>
                      <a:pPr algn="ctr"/>
                      <a:r>
                        <a:rPr kumimoji="1" lang="en-US" altLang="ja-JP" sz="2400" dirty="0" smtClean="0">
                          <a:latin typeface="+mn-ea"/>
                          <a:ea typeface="+mn-ea"/>
                        </a:rPr>
                        <a:t>Ir-RBC-LR2</a:t>
                      </a:r>
                      <a:endParaRPr kumimoji="1" lang="ja-JP" altLang="en-US" sz="2400" dirty="0">
                        <a:latin typeface="+mn-ea"/>
                        <a:ea typeface="+mn-ea"/>
                      </a:endParaRPr>
                    </a:p>
                  </a:txBody>
                  <a:tcPr/>
                </a:tc>
                <a:tc>
                  <a:txBody>
                    <a:bodyPr/>
                    <a:lstStyle/>
                    <a:p>
                      <a:pPr algn="ctr"/>
                      <a:r>
                        <a:rPr kumimoji="1" lang="en-US" altLang="ja-JP" sz="2400" dirty="0" smtClean="0">
                          <a:latin typeface="+mn-ea"/>
                          <a:ea typeface="+mn-ea"/>
                        </a:rPr>
                        <a:t>A(+)</a:t>
                      </a:r>
                      <a:endParaRPr kumimoji="1" lang="ja-JP" altLang="en-US" sz="2400" dirty="0">
                        <a:latin typeface="+mn-ea"/>
                        <a:ea typeface="+mn-ea"/>
                      </a:endParaRPr>
                    </a:p>
                  </a:txBody>
                  <a:tcPr/>
                </a:tc>
                <a:tc>
                  <a:txBody>
                    <a:bodyPr/>
                    <a:lstStyle/>
                    <a:p>
                      <a:pPr algn="ctr"/>
                      <a:r>
                        <a:rPr kumimoji="1" lang="en-US" altLang="ja-JP" sz="3600" b="1" dirty="0" smtClean="0">
                          <a:solidFill>
                            <a:schemeClr val="tx1"/>
                          </a:solidFill>
                          <a:latin typeface="+mn-ea"/>
                          <a:ea typeface="+mn-ea"/>
                        </a:rPr>
                        <a:t>+</a:t>
                      </a:r>
                      <a:endParaRPr kumimoji="1" lang="ja-JP" altLang="en-US" sz="3600" b="1" dirty="0">
                        <a:solidFill>
                          <a:schemeClr val="tx1"/>
                        </a:solidFill>
                        <a:latin typeface="+mn-ea"/>
                        <a:ea typeface="+mn-ea"/>
                      </a:endParaRPr>
                    </a:p>
                  </a:txBody>
                  <a:tcPr/>
                </a:tc>
                <a:tc>
                  <a:txBody>
                    <a:bodyPr/>
                    <a:lstStyle/>
                    <a:p>
                      <a:pPr algn="ctr"/>
                      <a:r>
                        <a:rPr kumimoji="1" lang="en-US" altLang="ja-JP" sz="3600" b="1" dirty="0" smtClean="0">
                          <a:solidFill>
                            <a:schemeClr val="tx1"/>
                          </a:solidFill>
                          <a:latin typeface="+mn-ea"/>
                          <a:ea typeface="+mn-ea"/>
                        </a:rPr>
                        <a:t>+</a:t>
                      </a:r>
                      <a:endParaRPr kumimoji="1" lang="ja-JP" altLang="en-US" sz="3600" b="1" dirty="0">
                        <a:solidFill>
                          <a:schemeClr val="tx1"/>
                        </a:solidFill>
                        <a:latin typeface="+mn-ea"/>
                        <a:ea typeface="+mn-ea"/>
                      </a:endParaRPr>
                    </a:p>
                  </a:txBody>
                  <a:tcPr/>
                </a:tc>
                <a:tc>
                  <a:txBody>
                    <a:bodyPr/>
                    <a:lstStyle/>
                    <a:p>
                      <a:pPr algn="ctr"/>
                      <a:r>
                        <a:rPr kumimoji="1" lang="en-US" altLang="ja-JP" sz="3600" b="1" dirty="0" smtClean="0">
                          <a:solidFill>
                            <a:schemeClr val="tx1"/>
                          </a:solidFill>
                          <a:latin typeface="+mn-ea"/>
                          <a:ea typeface="+mn-ea"/>
                        </a:rPr>
                        <a:t>+</a:t>
                      </a:r>
                      <a:endParaRPr kumimoji="1" lang="ja-JP" altLang="en-US" sz="3600" b="1" dirty="0">
                        <a:solidFill>
                          <a:schemeClr val="tx1"/>
                        </a:solidFill>
                        <a:latin typeface="+mn-ea"/>
                        <a:ea typeface="+mn-ea"/>
                      </a:endParaRPr>
                    </a:p>
                  </a:txBody>
                  <a:tcPr/>
                </a:tc>
                <a:tc>
                  <a:txBody>
                    <a:bodyPr/>
                    <a:lstStyle/>
                    <a:p>
                      <a:pPr algn="ctr"/>
                      <a:r>
                        <a:rPr kumimoji="1" lang="en-US" altLang="ja-JP" sz="3600" b="1" dirty="0" smtClean="0">
                          <a:solidFill>
                            <a:schemeClr val="tx1"/>
                          </a:solidFill>
                          <a:latin typeface="+mn-ea"/>
                          <a:ea typeface="+mn-ea"/>
                        </a:rPr>
                        <a:t>+</a:t>
                      </a:r>
                      <a:endParaRPr kumimoji="1" lang="ja-JP" altLang="en-US" sz="3600" b="1" dirty="0">
                        <a:solidFill>
                          <a:schemeClr val="tx1"/>
                        </a:solidFill>
                        <a:latin typeface="+mn-ea"/>
                        <a:ea typeface="+mn-ea"/>
                      </a:endParaRPr>
                    </a:p>
                  </a:txBody>
                  <a:tcPr/>
                </a:tc>
              </a:tr>
              <a:tr h="6372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smtClean="0">
                          <a:latin typeface="+mn-ea"/>
                          <a:ea typeface="+mn-ea"/>
                        </a:rPr>
                        <a:t>Ir-RBC-LR2</a:t>
                      </a:r>
                      <a:endParaRPr kumimoji="1" lang="ja-JP" altLang="en-US" sz="2400" dirty="0" smtClean="0">
                        <a:latin typeface="+mn-ea"/>
                        <a:ea typeface="+mn-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smtClean="0">
                          <a:latin typeface="+mn-ea"/>
                          <a:ea typeface="+mn-ea"/>
                        </a:rPr>
                        <a:t>A(+)</a:t>
                      </a:r>
                      <a:endParaRPr kumimoji="1" lang="ja-JP" altLang="en-US" sz="2400" dirty="0" smtClean="0">
                        <a:latin typeface="+mn-ea"/>
                        <a:ea typeface="+mn-ea"/>
                      </a:endParaRPr>
                    </a:p>
                  </a:txBody>
                  <a:tcPr/>
                </a:tc>
                <a:tc>
                  <a:txBody>
                    <a:bodyPr/>
                    <a:lstStyle/>
                    <a:p>
                      <a:pPr algn="ctr"/>
                      <a:r>
                        <a:rPr kumimoji="1" lang="en-US" altLang="ja-JP" sz="3600" b="1" dirty="0" smtClean="0">
                          <a:solidFill>
                            <a:schemeClr val="tx1"/>
                          </a:solidFill>
                          <a:latin typeface="+mn-ea"/>
                          <a:ea typeface="+mn-ea"/>
                        </a:rPr>
                        <a:t>+</a:t>
                      </a:r>
                      <a:endParaRPr kumimoji="1" lang="ja-JP" altLang="en-US" sz="3600" b="1" dirty="0">
                        <a:solidFill>
                          <a:schemeClr val="tx1"/>
                        </a:solidFill>
                        <a:latin typeface="+mn-ea"/>
                        <a:ea typeface="+mn-ea"/>
                      </a:endParaRPr>
                    </a:p>
                  </a:txBody>
                  <a:tcPr/>
                </a:tc>
                <a:tc>
                  <a:txBody>
                    <a:bodyPr/>
                    <a:lstStyle/>
                    <a:p>
                      <a:pPr algn="ctr"/>
                      <a:r>
                        <a:rPr kumimoji="1" lang="en-US" altLang="ja-JP" sz="3600" b="1" dirty="0" smtClean="0">
                          <a:solidFill>
                            <a:schemeClr val="tx1"/>
                          </a:solidFill>
                          <a:latin typeface="+mn-ea"/>
                          <a:ea typeface="+mn-ea"/>
                        </a:rPr>
                        <a:t>-</a:t>
                      </a:r>
                      <a:endParaRPr kumimoji="1" lang="ja-JP" altLang="en-US" sz="3600" b="1" dirty="0">
                        <a:solidFill>
                          <a:schemeClr val="tx1"/>
                        </a:solidFill>
                        <a:latin typeface="+mn-ea"/>
                        <a:ea typeface="+mn-ea"/>
                      </a:endParaRPr>
                    </a:p>
                  </a:txBody>
                  <a:tcPr/>
                </a:tc>
                <a:tc>
                  <a:txBody>
                    <a:bodyPr/>
                    <a:lstStyle/>
                    <a:p>
                      <a:pPr algn="ctr"/>
                      <a:r>
                        <a:rPr kumimoji="1" lang="en-US" altLang="ja-JP" sz="3600" b="1" dirty="0" smtClean="0">
                          <a:solidFill>
                            <a:schemeClr val="tx1"/>
                          </a:solidFill>
                          <a:latin typeface="+mn-ea"/>
                          <a:ea typeface="+mn-ea"/>
                        </a:rPr>
                        <a:t>-</a:t>
                      </a:r>
                      <a:endParaRPr kumimoji="1" lang="ja-JP" altLang="en-US" sz="3600" b="1" dirty="0">
                        <a:solidFill>
                          <a:schemeClr val="tx1"/>
                        </a:solidFill>
                        <a:latin typeface="+mn-ea"/>
                        <a:ea typeface="+mn-ea"/>
                      </a:endParaRPr>
                    </a:p>
                  </a:txBody>
                  <a:tcPr/>
                </a:tc>
                <a:tc>
                  <a:txBody>
                    <a:bodyPr/>
                    <a:lstStyle/>
                    <a:p>
                      <a:pPr algn="ctr"/>
                      <a:r>
                        <a:rPr kumimoji="1" lang="en-US" altLang="ja-JP" sz="3600" b="1" dirty="0" smtClean="0">
                          <a:solidFill>
                            <a:schemeClr val="tx1"/>
                          </a:solidFill>
                          <a:latin typeface="+mn-ea"/>
                          <a:ea typeface="+mn-ea"/>
                        </a:rPr>
                        <a:t>+</a:t>
                      </a:r>
                      <a:endParaRPr kumimoji="1" lang="ja-JP" altLang="en-US" sz="3600" b="1" dirty="0">
                        <a:solidFill>
                          <a:schemeClr val="tx1"/>
                        </a:solidFill>
                        <a:latin typeface="+mn-ea"/>
                        <a:ea typeface="+mn-ea"/>
                      </a:endParaRPr>
                    </a:p>
                  </a:txBody>
                  <a:tcPr/>
                </a:tc>
              </a:tr>
              <a:tr h="6372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smtClean="0">
                          <a:latin typeface="+mn-ea"/>
                          <a:ea typeface="+mn-ea"/>
                        </a:rPr>
                        <a:t>Ir-RBC-LR2</a:t>
                      </a:r>
                      <a:endParaRPr kumimoji="1" lang="ja-JP" altLang="en-US" sz="2400" dirty="0" smtClean="0">
                        <a:latin typeface="+mn-ea"/>
                        <a:ea typeface="+mn-ea"/>
                      </a:endParaRPr>
                    </a:p>
                  </a:txBody>
                  <a:tcPr/>
                </a:tc>
                <a:tc>
                  <a:txBody>
                    <a:bodyPr/>
                    <a:lstStyle/>
                    <a:p>
                      <a:pPr algn="ctr"/>
                      <a:r>
                        <a:rPr kumimoji="1" lang="en-US" altLang="ja-JP" sz="2400" dirty="0" smtClean="0">
                          <a:latin typeface="+mn-ea"/>
                          <a:ea typeface="+mn-ea"/>
                        </a:rPr>
                        <a:t>A(+)</a:t>
                      </a:r>
                      <a:endParaRPr kumimoji="1" lang="ja-JP" altLang="en-US" sz="2400" dirty="0">
                        <a:latin typeface="+mn-ea"/>
                        <a:ea typeface="+mn-ea"/>
                      </a:endParaRPr>
                    </a:p>
                  </a:txBody>
                  <a:tcPr/>
                </a:tc>
                <a:tc>
                  <a:txBody>
                    <a:bodyPr/>
                    <a:lstStyle/>
                    <a:p>
                      <a:pPr algn="ctr"/>
                      <a:r>
                        <a:rPr kumimoji="1" lang="en-US" altLang="ja-JP" sz="3600" b="1" dirty="0" smtClean="0">
                          <a:solidFill>
                            <a:schemeClr val="tx1"/>
                          </a:solidFill>
                          <a:latin typeface="+mn-ea"/>
                          <a:ea typeface="+mn-ea"/>
                        </a:rPr>
                        <a:t>-</a:t>
                      </a:r>
                      <a:endParaRPr kumimoji="1" lang="ja-JP" altLang="en-US" sz="3600" b="1" dirty="0">
                        <a:solidFill>
                          <a:schemeClr val="tx1"/>
                        </a:solidFill>
                        <a:latin typeface="+mn-ea"/>
                        <a:ea typeface="+mn-ea"/>
                      </a:endParaRPr>
                    </a:p>
                  </a:txBody>
                  <a:tcPr/>
                </a:tc>
                <a:tc>
                  <a:txBody>
                    <a:bodyPr/>
                    <a:lstStyle/>
                    <a:p>
                      <a:pPr algn="ctr"/>
                      <a:r>
                        <a:rPr kumimoji="1" lang="en-US" altLang="ja-JP" sz="3600" b="1" dirty="0" smtClean="0">
                          <a:solidFill>
                            <a:schemeClr val="tx1"/>
                          </a:solidFill>
                          <a:latin typeface="+mn-ea"/>
                          <a:ea typeface="+mn-ea"/>
                        </a:rPr>
                        <a:t>+</a:t>
                      </a:r>
                      <a:endParaRPr kumimoji="1" lang="ja-JP" altLang="en-US" sz="3600" b="1" dirty="0">
                        <a:solidFill>
                          <a:schemeClr val="tx1"/>
                        </a:solidFill>
                        <a:latin typeface="+mn-ea"/>
                        <a:ea typeface="+mn-ea"/>
                      </a:endParaRPr>
                    </a:p>
                  </a:txBody>
                  <a:tcPr/>
                </a:tc>
                <a:tc>
                  <a:txBody>
                    <a:bodyPr/>
                    <a:lstStyle/>
                    <a:p>
                      <a:pPr algn="ctr"/>
                      <a:r>
                        <a:rPr kumimoji="1" lang="en-US" altLang="ja-JP" sz="3600" b="1" dirty="0" smtClean="0">
                          <a:solidFill>
                            <a:schemeClr val="tx1"/>
                          </a:solidFill>
                          <a:latin typeface="+mn-ea"/>
                          <a:ea typeface="+mn-ea"/>
                        </a:rPr>
                        <a:t>+</a:t>
                      </a:r>
                      <a:endParaRPr kumimoji="1" lang="ja-JP" altLang="en-US" sz="3600" b="1" dirty="0">
                        <a:solidFill>
                          <a:schemeClr val="tx1"/>
                        </a:solidFill>
                        <a:latin typeface="+mn-ea"/>
                        <a:ea typeface="+mn-ea"/>
                      </a:endParaRPr>
                    </a:p>
                  </a:txBody>
                  <a:tcPr/>
                </a:tc>
                <a:tc>
                  <a:txBody>
                    <a:bodyPr/>
                    <a:lstStyle/>
                    <a:p>
                      <a:pPr algn="ctr"/>
                      <a:r>
                        <a:rPr kumimoji="1" lang="en-US" altLang="ja-JP" sz="3600" b="1" dirty="0" smtClean="0">
                          <a:solidFill>
                            <a:schemeClr val="tx1"/>
                          </a:solidFill>
                          <a:latin typeface="+mn-ea"/>
                          <a:ea typeface="+mn-ea"/>
                        </a:rPr>
                        <a:t>-</a:t>
                      </a:r>
                      <a:endParaRPr kumimoji="1" lang="ja-JP" altLang="en-US" sz="3600" b="1" dirty="0">
                        <a:solidFill>
                          <a:schemeClr val="tx1"/>
                        </a:solidFill>
                        <a:latin typeface="+mn-ea"/>
                        <a:ea typeface="+mn-ea"/>
                      </a:endParaRPr>
                    </a:p>
                  </a:txBody>
                  <a:tcPr/>
                </a:tc>
              </a:tr>
            </a:tbl>
          </a:graphicData>
        </a:graphic>
      </p:graphicFrame>
      <p:sp>
        <p:nvSpPr>
          <p:cNvPr id="4" name="スライド番号プレースホルダー 3"/>
          <p:cNvSpPr>
            <a:spLocks noGrp="1"/>
          </p:cNvSpPr>
          <p:nvPr>
            <p:ph type="sldNum" sz="quarter" idx="12"/>
          </p:nvPr>
        </p:nvSpPr>
        <p:spPr/>
        <p:txBody>
          <a:bodyPr/>
          <a:lstStyle/>
          <a:p>
            <a:pPr>
              <a:defRPr/>
            </a:pPr>
            <a:fld id="{402C893F-FF2F-4B85-926E-690C6F84C763}" type="slidenum">
              <a:rPr lang="en-US" altLang="ja-JP" smtClean="0"/>
              <a:pPr>
                <a:defRPr/>
              </a:pPr>
              <a:t>25</a:t>
            </a:fld>
            <a:endParaRPr lang="en-US" altLang="ja-JP"/>
          </a:p>
        </p:txBody>
      </p:sp>
    </p:spTree>
    <p:extLst>
      <p:ext uri="{BB962C8B-B14F-4D97-AF65-F5344CB8AC3E}">
        <p14:creationId xmlns:p14="http://schemas.microsoft.com/office/powerpoint/2010/main" val="197408098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患者の血液型</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366425715"/>
              </p:ext>
            </p:extLst>
          </p:nvPr>
        </p:nvGraphicFramePr>
        <p:xfrm>
          <a:off x="457200" y="2276872"/>
          <a:ext cx="8229600" cy="2908920"/>
        </p:xfrm>
        <a:graphic>
          <a:graphicData uri="http://schemas.openxmlformats.org/drawingml/2006/table">
            <a:tbl>
              <a:tblPr firstRow="1" bandRow="1">
                <a:tableStyleId>{5C22544A-7EE6-4342-B048-85BDC9FD1C3A}</a:tableStyleId>
              </a:tblPr>
              <a:tblGrid>
                <a:gridCol w="2674640"/>
                <a:gridCol w="1368152"/>
                <a:gridCol w="1368152"/>
                <a:gridCol w="1368152"/>
                <a:gridCol w="1450504"/>
              </a:tblGrid>
              <a:tr h="969640">
                <a:tc>
                  <a:txBody>
                    <a:bodyPr/>
                    <a:lstStyle/>
                    <a:p>
                      <a:pPr algn="ctr"/>
                      <a:endParaRPr kumimoji="1" lang="ja-JP" altLang="en-US" sz="3200" b="1" dirty="0">
                        <a:latin typeface="+mn-ea"/>
                        <a:ea typeface="+mn-ea"/>
                      </a:endParaRPr>
                    </a:p>
                  </a:txBody>
                  <a:tcPr/>
                </a:tc>
                <a:tc>
                  <a:txBody>
                    <a:bodyPr/>
                    <a:lstStyle/>
                    <a:p>
                      <a:pPr algn="ctr"/>
                      <a:r>
                        <a:rPr kumimoji="1" lang="ja-JP" altLang="en-US" sz="3200" b="1" dirty="0" smtClean="0">
                          <a:solidFill>
                            <a:schemeClr val="tx1"/>
                          </a:solidFill>
                          <a:latin typeface="+mn-ea"/>
                          <a:ea typeface="+mn-ea"/>
                        </a:rPr>
                        <a:t>Ｃ</a:t>
                      </a:r>
                      <a:endParaRPr kumimoji="1" lang="ja-JP" altLang="en-US" sz="3200" b="1" dirty="0">
                        <a:solidFill>
                          <a:schemeClr val="tx1"/>
                        </a:solidFill>
                        <a:latin typeface="+mn-ea"/>
                        <a:ea typeface="+mn-ea"/>
                      </a:endParaRPr>
                    </a:p>
                  </a:txBody>
                  <a:tcPr/>
                </a:tc>
                <a:tc>
                  <a:txBody>
                    <a:bodyPr/>
                    <a:lstStyle/>
                    <a:p>
                      <a:pPr algn="ctr"/>
                      <a:r>
                        <a:rPr kumimoji="1" lang="en-US" altLang="ja-JP" sz="3200" b="1" dirty="0" smtClean="0">
                          <a:solidFill>
                            <a:schemeClr val="tx1"/>
                          </a:solidFill>
                          <a:latin typeface="+mn-ea"/>
                          <a:ea typeface="+mn-ea"/>
                        </a:rPr>
                        <a:t>c</a:t>
                      </a:r>
                      <a:endParaRPr kumimoji="1" lang="ja-JP" altLang="en-US" sz="3200" b="1" dirty="0">
                        <a:solidFill>
                          <a:schemeClr val="tx1"/>
                        </a:solidFill>
                        <a:latin typeface="+mn-ea"/>
                        <a:ea typeface="+mn-ea"/>
                      </a:endParaRPr>
                    </a:p>
                  </a:txBody>
                  <a:tcPr/>
                </a:tc>
                <a:tc>
                  <a:txBody>
                    <a:bodyPr/>
                    <a:lstStyle/>
                    <a:p>
                      <a:pPr algn="ctr"/>
                      <a:r>
                        <a:rPr kumimoji="1" lang="en-US" altLang="ja-JP" sz="3200" b="1" dirty="0" smtClean="0">
                          <a:solidFill>
                            <a:schemeClr val="tx1"/>
                          </a:solidFill>
                          <a:latin typeface="+mn-ea"/>
                          <a:ea typeface="+mn-ea"/>
                        </a:rPr>
                        <a:t>E</a:t>
                      </a:r>
                      <a:endParaRPr kumimoji="1" lang="ja-JP" altLang="en-US" sz="3200" b="1" dirty="0">
                        <a:solidFill>
                          <a:schemeClr val="tx1"/>
                        </a:solidFill>
                        <a:latin typeface="+mn-ea"/>
                        <a:ea typeface="+mn-ea"/>
                      </a:endParaRPr>
                    </a:p>
                  </a:txBody>
                  <a:tcPr/>
                </a:tc>
                <a:tc>
                  <a:txBody>
                    <a:bodyPr/>
                    <a:lstStyle/>
                    <a:p>
                      <a:pPr algn="ctr"/>
                      <a:r>
                        <a:rPr kumimoji="1" lang="en-US" altLang="ja-JP" sz="3200" b="1" dirty="0" smtClean="0">
                          <a:solidFill>
                            <a:schemeClr val="tx1"/>
                          </a:solidFill>
                          <a:latin typeface="+mn-ea"/>
                          <a:ea typeface="+mn-ea"/>
                        </a:rPr>
                        <a:t>e</a:t>
                      </a:r>
                      <a:endParaRPr kumimoji="1" lang="ja-JP" altLang="en-US" sz="3200" b="1" dirty="0">
                        <a:solidFill>
                          <a:schemeClr val="tx1"/>
                        </a:solidFill>
                        <a:latin typeface="+mn-ea"/>
                        <a:ea typeface="+mn-ea"/>
                      </a:endParaRPr>
                    </a:p>
                  </a:txBody>
                  <a:tcPr/>
                </a:tc>
              </a:tr>
              <a:tr h="969640">
                <a:tc>
                  <a:txBody>
                    <a:bodyPr/>
                    <a:lstStyle/>
                    <a:p>
                      <a:pPr algn="ctr"/>
                      <a:r>
                        <a:rPr kumimoji="1" lang="ja-JP" altLang="en-US" sz="3200" b="1" kern="1200" dirty="0" smtClean="0">
                          <a:solidFill>
                            <a:schemeClr val="dk1"/>
                          </a:solidFill>
                          <a:latin typeface="+mn-ea"/>
                          <a:ea typeface="+mn-ea"/>
                          <a:cs typeface="+mn-cs"/>
                        </a:rPr>
                        <a:t>輸血後　</a:t>
                      </a:r>
                      <a:r>
                        <a:rPr kumimoji="1" lang="en-US" altLang="ja-JP" sz="3200" b="1" kern="1200" dirty="0" smtClean="0">
                          <a:solidFill>
                            <a:schemeClr val="dk1"/>
                          </a:solidFill>
                          <a:latin typeface="+mn-ea"/>
                          <a:ea typeface="+mn-ea"/>
                          <a:cs typeface="+mn-cs"/>
                        </a:rPr>
                        <a:t>36</a:t>
                      </a:r>
                      <a:r>
                        <a:rPr kumimoji="1" lang="ja-JP" altLang="en-US" sz="3200" b="1" kern="1200" dirty="0" smtClean="0">
                          <a:solidFill>
                            <a:schemeClr val="dk1"/>
                          </a:solidFill>
                          <a:latin typeface="+mn-ea"/>
                          <a:ea typeface="+mn-ea"/>
                          <a:cs typeface="+mn-cs"/>
                        </a:rPr>
                        <a:t>日</a:t>
                      </a:r>
                      <a:endParaRPr kumimoji="1" lang="ja-JP" altLang="en-US" sz="3200" b="1" kern="1200" dirty="0">
                        <a:solidFill>
                          <a:schemeClr val="dk1"/>
                        </a:solidFill>
                        <a:latin typeface="+mn-ea"/>
                        <a:ea typeface="+mn-ea"/>
                        <a:cs typeface="+mn-cs"/>
                      </a:endParaRPr>
                    </a:p>
                  </a:txBody>
                  <a:tcPr/>
                </a:tc>
                <a:tc>
                  <a:txBody>
                    <a:bodyPr/>
                    <a:lstStyle/>
                    <a:p>
                      <a:pPr algn="ctr"/>
                      <a:r>
                        <a:rPr kumimoji="1" lang="en-US" altLang="ja-JP" sz="3200" b="1" dirty="0" smtClean="0">
                          <a:latin typeface="+mn-ea"/>
                          <a:ea typeface="+mn-ea"/>
                        </a:rPr>
                        <a:t>4+ </a:t>
                      </a:r>
                      <a:r>
                        <a:rPr kumimoji="1" lang="en-US" altLang="ja-JP" sz="3200" b="1" baseline="30000" dirty="0" smtClean="0">
                          <a:latin typeface="+mn-ea"/>
                          <a:ea typeface="+mn-ea"/>
                        </a:rPr>
                        <a:t>mf</a:t>
                      </a:r>
                      <a:endParaRPr kumimoji="1" lang="ja-JP" altLang="en-US" sz="3200" b="1" baseline="30000" dirty="0">
                        <a:latin typeface="+mn-ea"/>
                        <a:ea typeface="+mn-ea"/>
                      </a:endParaRPr>
                    </a:p>
                  </a:txBody>
                  <a:tcPr/>
                </a:tc>
                <a:tc>
                  <a:txBody>
                    <a:bodyPr/>
                    <a:lstStyle/>
                    <a:p>
                      <a:pPr algn="ctr"/>
                      <a:r>
                        <a:rPr kumimoji="1" lang="en-US" altLang="ja-JP" sz="3200" b="1" dirty="0" smtClean="0">
                          <a:latin typeface="+mn-ea"/>
                          <a:ea typeface="+mn-ea"/>
                        </a:rPr>
                        <a:t>1+</a:t>
                      </a:r>
                      <a:endParaRPr kumimoji="1" lang="ja-JP" altLang="en-US" sz="3200" b="1" dirty="0">
                        <a:latin typeface="+mn-ea"/>
                        <a:ea typeface="+mn-ea"/>
                      </a:endParaRPr>
                    </a:p>
                  </a:txBody>
                  <a:tcPr/>
                </a:tc>
                <a:tc>
                  <a:txBody>
                    <a:bodyPr/>
                    <a:lstStyle/>
                    <a:p>
                      <a:pPr algn="ctr"/>
                      <a:r>
                        <a:rPr kumimoji="1" lang="en-US" altLang="ja-JP" sz="3200" b="1" dirty="0" smtClean="0">
                          <a:latin typeface="+mn-ea"/>
                          <a:ea typeface="+mn-ea"/>
                        </a:rPr>
                        <a:t>1+</a:t>
                      </a:r>
                      <a:endParaRPr kumimoji="1" lang="ja-JP" altLang="en-US" sz="3200" b="1" dirty="0">
                        <a:latin typeface="+mn-ea"/>
                        <a:ea typeface="+mn-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3200" b="1" dirty="0" smtClean="0">
                          <a:latin typeface="+mn-ea"/>
                          <a:ea typeface="+mn-ea"/>
                        </a:rPr>
                        <a:t>4+ </a:t>
                      </a:r>
                      <a:r>
                        <a:rPr kumimoji="1" lang="en-US" altLang="ja-JP" sz="3200" b="1" baseline="30000" dirty="0" smtClean="0">
                          <a:latin typeface="+mn-ea"/>
                          <a:ea typeface="+mn-ea"/>
                        </a:rPr>
                        <a:t>mf</a:t>
                      </a:r>
                      <a:endParaRPr kumimoji="1" lang="ja-JP" altLang="en-US" sz="3200" b="1" baseline="30000" dirty="0" smtClean="0">
                        <a:latin typeface="+mn-ea"/>
                        <a:ea typeface="+mn-ea"/>
                      </a:endParaRPr>
                    </a:p>
                  </a:txBody>
                  <a:tcPr/>
                </a:tc>
              </a:tr>
              <a:tr h="969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kern="1200" dirty="0" smtClean="0">
                          <a:solidFill>
                            <a:schemeClr val="dk1"/>
                          </a:solidFill>
                          <a:latin typeface="+mn-ea"/>
                          <a:ea typeface="+mn-ea"/>
                          <a:cs typeface="+mn-cs"/>
                        </a:rPr>
                        <a:t>輸血後　</a:t>
                      </a:r>
                      <a:r>
                        <a:rPr kumimoji="1" lang="en-US" altLang="ja-JP" sz="3200" b="1" kern="1200" dirty="0" smtClean="0">
                          <a:solidFill>
                            <a:schemeClr val="dk1"/>
                          </a:solidFill>
                          <a:latin typeface="+mn-ea"/>
                          <a:ea typeface="+mn-ea"/>
                          <a:cs typeface="+mn-cs"/>
                        </a:rPr>
                        <a:t>76</a:t>
                      </a:r>
                      <a:r>
                        <a:rPr kumimoji="1" lang="ja-JP" altLang="en-US" sz="3200" b="1" kern="1200" dirty="0" smtClean="0">
                          <a:solidFill>
                            <a:schemeClr val="dk1"/>
                          </a:solidFill>
                          <a:latin typeface="+mn-ea"/>
                          <a:ea typeface="+mn-ea"/>
                          <a:cs typeface="+mn-cs"/>
                        </a:rPr>
                        <a:t>日</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3200" b="1" dirty="0" smtClean="0">
                          <a:latin typeface="+mn-ea"/>
                          <a:ea typeface="+mn-ea"/>
                        </a:rPr>
                        <a:t>4+ </a:t>
                      </a:r>
                      <a:r>
                        <a:rPr kumimoji="1" lang="en-US" altLang="ja-JP" sz="3200" b="1" baseline="30000" dirty="0" smtClean="0">
                          <a:latin typeface="+mn-ea"/>
                          <a:ea typeface="+mn-ea"/>
                        </a:rPr>
                        <a:t>mf</a:t>
                      </a:r>
                      <a:endParaRPr kumimoji="1" lang="ja-JP" altLang="en-US" sz="3200" b="1" baseline="30000" dirty="0" smtClean="0">
                        <a:latin typeface="+mn-ea"/>
                        <a:ea typeface="+mn-ea"/>
                      </a:endParaRPr>
                    </a:p>
                  </a:txBody>
                  <a:tcPr/>
                </a:tc>
                <a:tc>
                  <a:txBody>
                    <a:bodyPr/>
                    <a:lstStyle/>
                    <a:p>
                      <a:pPr algn="ctr"/>
                      <a:r>
                        <a:rPr kumimoji="1" lang="en-US" altLang="ja-JP" sz="3200" b="1" dirty="0" smtClean="0">
                          <a:latin typeface="+mn-ea"/>
                          <a:ea typeface="+mn-ea"/>
                        </a:rPr>
                        <a:t>w+</a:t>
                      </a:r>
                      <a:endParaRPr kumimoji="1" lang="ja-JP" altLang="en-US" sz="3200" b="1" dirty="0">
                        <a:latin typeface="+mn-ea"/>
                        <a:ea typeface="+mn-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3200" b="1" dirty="0" smtClean="0">
                          <a:latin typeface="+mn-ea"/>
                          <a:ea typeface="+mn-ea"/>
                        </a:rPr>
                        <a:t>w+</a:t>
                      </a:r>
                      <a:endParaRPr kumimoji="1" lang="ja-JP" altLang="en-US" sz="3200" b="1" dirty="0" smtClean="0">
                        <a:latin typeface="+mn-ea"/>
                        <a:ea typeface="+mn-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3200" b="1" dirty="0" smtClean="0">
                          <a:latin typeface="+mn-ea"/>
                          <a:ea typeface="+mn-ea"/>
                        </a:rPr>
                        <a:t>4+ </a:t>
                      </a:r>
                      <a:r>
                        <a:rPr kumimoji="1" lang="en-US" altLang="ja-JP" sz="3200" b="1" baseline="30000" dirty="0" smtClean="0">
                          <a:latin typeface="+mn-ea"/>
                          <a:ea typeface="+mn-ea"/>
                        </a:rPr>
                        <a:t>mf</a:t>
                      </a:r>
                      <a:endParaRPr kumimoji="1" lang="ja-JP" altLang="en-US" sz="3200" b="1" baseline="30000" dirty="0" smtClean="0">
                        <a:latin typeface="+mn-ea"/>
                        <a:ea typeface="+mn-ea"/>
                      </a:endParaRPr>
                    </a:p>
                  </a:txBody>
                  <a:tcPr/>
                </a:tc>
              </a:tr>
            </a:tbl>
          </a:graphicData>
        </a:graphic>
      </p:graphicFrame>
      <p:sp>
        <p:nvSpPr>
          <p:cNvPr id="4" name="スライド番号プレースホルダー 3"/>
          <p:cNvSpPr>
            <a:spLocks noGrp="1"/>
          </p:cNvSpPr>
          <p:nvPr>
            <p:ph type="sldNum" sz="quarter" idx="12"/>
          </p:nvPr>
        </p:nvSpPr>
        <p:spPr/>
        <p:txBody>
          <a:bodyPr/>
          <a:lstStyle/>
          <a:p>
            <a:pPr>
              <a:defRPr/>
            </a:pPr>
            <a:fld id="{402C893F-FF2F-4B85-926E-690C6F84C763}" type="slidenum">
              <a:rPr lang="en-US" altLang="ja-JP" smtClean="0"/>
              <a:pPr>
                <a:defRPr/>
              </a:pPr>
              <a:t>26</a:t>
            </a:fld>
            <a:endParaRPr lang="en-US" altLang="ja-JP"/>
          </a:p>
        </p:txBody>
      </p:sp>
    </p:spTree>
    <p:extLst>
      <p:ext uri="{BB962C8B-B14F-4D97-AF65-F5344CB8AC3E}">
        <p14:creationId xmlns:p14="http://schemas.microsoft.com/office/powerpoint/2010/main" val="59790925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結語</a:t>
            </a:r>
            <a:endParaRPr kumimoji="1" lang="ja-JP" altLang="en-US" dirty="0"/>
          </a:p>
        </p:txBody>
      </p:sp>
      <p:sp>
        <p:nvSpPr>
          <p:cNvPr id="3" name="コンテンツ プレースホルダー 2"/>
          <p:cNvSpPr>
            <a:spLocks noGrp="1"/>
          </p:cNvSpPr>
          <p:nvPr>
            <p:ph idx="1"/>
          </p:nvPr>
        </p:nvSpPr>
        <p:spPr>
          <a:xfrm>
            <a:off x="457200" y="1340768"/>
            <a:ext cx="8229600" cy="4785395"/>
          </a:xfrm>
        </p:spPr>
        <p:txBody>
          <a:bodyPr/>
          <a:lstStyle/>
          <a:p>
            <a:pPr>
              <a:defRPr/>
            </a:pPr>
            <a:r>
              <a:rPr lang="ja-JP" altLang="en-US" dirty="0"/>
              <a:t>当院</a:t>
            </a:r>
            <a:r>
              <a:rPr lang="ja-JP" altLang="en-US" dirty="0" smtClean="0"/>
              <a:t>で経験し</a:t>
            </a:r>
            <a:r>
              <a:rPr lang="ja-JP" altLang="en-US" dirty="0"/>
              <a:t>た</a:t>
            </a:r>
            <a:r>
              <a:rPr lang="en-US" altLang="ja-JP" dirty="0" smtClean="0"/>
              <a:t>DHTR</a:t>
            </a:r>
            <a:r>
              <a:rPr lang="ja-JP" altLang="en-US" dirty="0" smtClean="0"/>
              <a:t>症例を報告した</a:t>
            </a:r>
            <a:r>
              <a:rPr lang="ja-JP" altLang="en-US" dirty="0"/>
              <a:t>。</a:t>
            </a:r>
            <a:endParaRPr lang="en-US" altLang="ja-JP" dirty="0"/>
          </a:p>
          <a:p>
            <a:pPr>
              <a:defRPr/>
            </a:pPr>
            <a:r>
              <a:rPr lang="ja-JP" altLang="en-US" dirty="0"/>
              <a:t>症例</a:t>
            </a:r>
            <a:r>
              <a:rPr lang="en-US" altLang="ja-JP" dirty="0"/>
              <a:t>1</a:t>
            </a:r>
            <a:r>
              <a:rPr lang="ja-JP" altLang="en-US" dirty="0" smtClean="0"/>
              <a:t>では</a:t>
            </a:r>
            <a:r>
              <a:rPr lang="ja-JP" altLang="en-US" dirty="0"/>
              <a:t>抗体</a:t>
            </a:r>
            <a:r>
              <a:rPr lang="ja-JP" altLang="en-US" smtClean="0"/>
              <a:t>同定結果報告</a:t>
            </a:r>
            <a:r>
              <a:rPr lang="ja-JP" altLang="en-US" dirty="0"/>
              <a:t>を受けるまでに輸血した１０単位中６単位の製剤が原因と思われた。</a:t>
            </a:r>
            <a:endParaRPr lang="en-US" altLang="ja-JP" dirty="0"/>
          </a:p>
          <a:p>
            <a:pPr>
              <a:defRPr/>
            </a:pPr>
            <a:r>
              <a:rPr lang="ja-JP" altLang="en-US" dirty="0" smtClean="0"/>
              <a:t>症例</a:t>
            </a:r>
            <a:r>
              <a:rPr lang="en-US" altLang="ja-JP" dirty="0" smtClean="0"/>
              <a:t>2</a:t>
            </a:r>
            <a:r>
              <a:rPr lang="ja-JP" altLang="en-US" dirty="0" smtClean="0"/>
              <a:t>では不規則抗体スクリーニング陰性であったが検出感度以下の抗Ｅ抗体の存在が示唆された。</a:t>
            </a:r>
            <a:endParaRPr lang="en-US" altLang="ja-JP" dirty="0" smtClean="0"/>
          </a:p>
          <a:p>
            <a:pPr marL="0" indent="0">
              <a:buNone/>
              <a:defRPr/>
            </a:pPr>
            <a:endParaRPr lang="en-US" altLang="ja-JP" dirty="0"/>
          </a:p>
          <a:p>
            <a:pPr marL="0" indent="0">
              <a:buFontTx/>
              <a:buNone/>
              <a:defRPr/>
            </a:pP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402C893F-FF2F-4B85-926E-690C6F84C763}" type="slidenum">
              <a:rPr lang="en-US" altLang="ja-JP" smtClean="0"/>
              <a:pPr>
                <a:defRPr/>
              </a:pPr>
              <a:t>27</a:t>
            </a:fld>
            <a:endParaRPr lang="en-US" altLang="ja-JP" dirty="0"/>
          </a:p>
        </p:txBody>
      </p:sp>
    </p:spTree>
    <p:extLst>
      <p:ext uri="{BB962C8B-B14F-4D97-AF65-F5344CB8AC3E}">
        <p14:creationId xmlns:p14="http://schemas.microsoft.com/office/powerpoint/2010/main" val="354895277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結語</a:t>
            </a:r>
            <a:endParaRPr kumimoji="1" lang="ja-JP" altLang="en-US" dirty="0"/>
          </a:p>
        </p:txBody>
      </p:sp>
      <p:sp>
        <p:nvSpPr>
          <p:cNvPr id="3" name="コンテンツ プレースホルダー 2"/>
          <p:cNvSpPr>
            <a:spLocks noGrp="1"/>
          </p:cNvSpPr>
          <p:nvPr>
            <p:ph idx="1"/>
          </p:nvPr>
        </p:nvSpPr>
        <p:spPr>
          <a:xfrm>
            <a:off x="457200" y="1340768"/>
            <a:ext cx="8229600" cy="4896544"/>
          </a:xfrm>
        </p:spPr>
        <p:txBody>
          <a:bodyPr/>
          <a:lstStyle/>
          <a:p>
            <a:pPr>
              <a:defRPr/>
            </a:pPr>
            <a:r>
              <a:rPr lang="ja-JP" altLang="en-US" dirty="0" smtClean="0"/>
              <a:t>今回の経験で「</a:t>
            </a:r>
            <a:r>
              <a:rPr lang="en-US" altLang="ja-JP" dirty="0" smtClean="0"/>
              <a:t>DHTR</a:t>
            </a:r>
            <a:r>
              <a:rPr lang="ja-JP" altLang="en-US" dirty="0" smtClean="0"/>
              <a:t>はどこでも起こりうるもの」と再認識した。</a:t>
            </a:r>
            <a:endParaRPr lang="en-US" altLang="ja-JP" dirty="0"/>
          </a:p>
          <a:p>
            <a:pPr>
              <a:defRPr/>
            </a:pPr>
            <a:r>
              <a:rPr lang="ja-JP" altLang="en-US" dirty="0" smtClean="0"/>
              <a:t>輸血後の検査</a:t>
            </a:r>
            <a:r>
              <a:rPr lang="ja-JP" altLang="en-US" dirty="0"/>
              <a:t>結果を考慮し主治医との連絡を密に</a:t>
            </a:r>
            <a:r>
              <a:rPr lang="ja-JP" altLang="en-US" dirty="0" smtClean="0"/>
              <a:t>して患者さんの状態等の情報</a:t>
            </a:r>
            <a:r>
              <a:rPr lang="ja-JP" altLang="en-US" dirty="0"/>
              <a:t>を共有</a:t>
            </a:r>
            <a:r>
              <a:rPr lang="ja-JP" altLang="en-US" dirty="0" smtClean="0"/>
              <a:t>することが重要である。</a:t>
            </a:r>
            <a:endParaRPr lang="en-US" altLang="ja-JP" dirty="0" smtClean="0"/>
          </a:p>
          <a:p>
            <a:pPr>
              <a:defRPr/>
            </a:pPr>
            <a:r>
              <a:rPr lang="ja-JP" altLang="en-US" dirty="0" smtClean="0"/>
              <a:t>予め抗体がわかっている患者さんには赤血球抗原情報検索システムを活用することにより緊急時に院内</a:t>
            </a:r>
            <a:r>
              <a:rPr lang="ja-JP" altLang="en-US" dirty="0"/>
              <a:t>在庫血より適合血の選択が</a:t>
            </a:r>
            <a:r>
              <a:rPr lang="ja-JP" altLang="en-US" dirty="0" smtClean="0"/>
              <a:t>可能となり</a:t>
            </a:r>
            <a:r>
              <a:rPr lang="en-US" altLang="ja-JP" dirty="0" smtClean="0"/>
              <a:t>DHTR</a:t>
            </a:r>
            <a:r>
              <a:rPr lang="ja-JP" altLang="en-US" dirty="0" smtClean="0"/>
              <a:t>の回避に有用と思われる。</a:t>
            </a: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402C893F-FF2F-4B85-926E-690C6F84C763}" type="slidenum">
              <a:rPr lang="en-US" altLang="ja-JP" smtClean="0"/>
              <a:pPr>
                <a:defRPr/>
              </a:pPr>
              <a:t>28</a:t>
            </a:fld>
            <a:endParaRPr lang="en-US" altLang="ja-JP"/>
          </a:p>
        </p:txBody>
      </p:sp>
    </p:spTree>
    <p:extLst>
      <p:ext uri="{BB962C8B-B14F-4D97-AF65-F5344CB8AC3E}">
        <p14:creationId xmlns:p14="http://schemas.microsoft.com/office/powerpoint/2010/main" val="355256698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2690" name="グループ化 3"/>
          <p:cNvGrpSpPr>
            <a:grpSpLocks/>
          </p:cNvGrpSpPr>
          <p:nvPr/>
        </p:nvGrpSpPr>
        <p:grpSpPr bwMode="auto">
          <a:xfrm>
            <a:off x="-15875" y="109538"/>
            <a:ext cx="9180513" cy="6734175"/>
            <a:chOff x="-15241" y="109819"/>
            <a:chExt cx="9180513" cy="6734037"/>
          </a:xfrm>
        </p:grpSpPr>
        <p:cxnSp>
          <p:nvCxnSpPr>
            <p:cNvPr id="5" name="直線コネクタ 4"/>
            <p:cNvCxnSpPr/>
            <p:nvPr/>
          </p:nvCxnSpPr>
          <p:spPr>
            <a:xfrm>
              <a:off x="634" y="287615"/>
              <a:ext cx="9144000" cy="0"/>
            </a:xfrm>
            <a:prstGeom prst="line">
              <a:avLst/>
            </a:prstGeom>
            <a:ln w="762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15241" y="6464451"/>
              <a:ext cx="9144000" cy="0"/>
            </a:xfrm>
            <a:prstGeom prst="line">
              <a:avLst/>
            </a:prstGeom>
            <a:ln w="76200" cmpd="thinThick">
              <a:solidFill>
                <a:srgbClr val="FF0000"/>
              </a:solidFill>
            </a:ln>
          </p:spPr>
          <p:style>
            <a:lnRef idx="1">
              <a:schemeClr val="accent1"/>
            </a:lnRef>
            <a:fillRef idx="0">
              <a:schemeClr val="accent1"/>
            </a:fillRef>
            <a:effectRef idx="0">
              <a:schemeClr val="accent1"/>
            </a:effectRef>
            <a:fontRef idx="minor">
              <a:schemeClr val="tx1"/>
            </a:fontRef>
          </p:style>
        </p:cxnSp>
        <p:pic>
          <p:nvPicPr>
            <p:cNvPr id="242697" name="Picture 2" descr="\\Shoredlan-sv\院内共有\★☆ ICT・感染対策フォルダ☆★\バックアップ用\新しいフォルダ\★新しいフォルダー★\◇ 新しいフォルダ ◇\★ USB SPECIAL ★\Ｈ26年度感染管理活動\☆ パワポ ☆\平成26年度 感染症・疾病管理センター研修会（感染症研修コース）\日赤デザインマニュアル\04 再生用データ（デザイン要素）\02 シンボルマークヨコ型\0201 カラー.jpg"/>
            <p:cNvPicPr>
              <a:picLocks noChangeAspect="1" noChangeArrowheads="1"/>
            </p:cNvPicPr>
            <p:nvPr/>
          </p:nvPicPr>
          <p:blipFill>
            <a:blip r:embed="rId2">
              <a:extLst>
                <a:ext uri="{28A0092B-C50C-407E-A947-70E740481C1C}">
                  <a14:useLocalDpi xmlns:a14="http://schemas.microsoft.com/office/drawing/2010/main" val="0"/>
                </a:ext>
              </a:extLst>
            </a:blip>
            <a:srcRect t="15204" b="15204"/>
            <a:stretch>
              <a:fillRect/>
            </a:stretch>
          </p:blipFill>
          <p:spPr bwMode="auto">
            <a:xfrm>
              <a:off x="-1" y="109819"/>
              <a:ext cx="1390552" cy="38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698" name="Text Box 19"/>
            <p:cNvSpPr txBox="1">
              <a:spLocks noChangeArrowheads="1"/>
            </p:cNvSpPr>
            <p:nvPr/>
          </p:nvSpPr>
          <p:spPr bwMode="auto">
            <a:xfrm>
              <a:off x="6177272" y="6536079"/>
              <a:ext cx="2988000" cy="307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50000"/>
                </a:spcBef>
                <a:buFontTx/>
                <a:buNone/>
              </a:pPr>
              <a:r>
                <a:rPr lang="ja-JP" altLang="en-US" sz="1400" b="1" i="1">
                  <a:latin typeface="Arial" pitchFamily="34" charset="0"/>
                </a:rPr>
                <a:t>　　　</a:t>
              </a:r>
              <a:r>
                <a:rPr lang="en-US" altLang="ja-JP" sz="1400" b="1" i="1">
                  <a:latin typeface="Arial" pitchFamily="34" charset="0"/>
                </a:rPr>
                <a:t>Shobara Red Cross Hospital</a:t>
              </a:r>
              <a:endParaRPr lang="en-US" altLang="ja-JP" sz="1400">
                <a:latin typeface="ＭＳ Ｐゴシック" pitchFamily="50" charset="-128"/>
              </a:endParaRPr>
            </a:p>
          </p:txBody>
        </p:sp>
        <p:pic>
          <p:nvPicPr>
            <p:cNvPr id="242699" name="Picture 2" descr="\\Shoredlan-sv\院内共有\★☆ ICT・感染対策フォルダ☆★\バックアップ用\新しいフォルダ\★新しいフォルダー★\◇ 新しいフォルダ ◇\★ USB SPECIAL ★\Ｈ26年度感染管理活動\☆ パワポ ☆\平成26年度 感染症・疾病管理センター研修会（感染症研修コース）\日赤デザインマニュアル\04 再生用データ（デザイン要素）\02 シンボルマークヨコ型\0201 カラー.jpg"/>
            <p:cNvPicPr>
              <a:picLocks noChangeAspect="1" noChangeArrowheads="1"/>
            </p:cNvPicPr>
            <p:nvPr/>
          </p:nvPicPr>
          <p:blipFill>
            <a:blip r:embed="rId3">
              <a:extLst>
                <a:ext uri="{28A0092B-C50C-407E-A947-70E740481C1C}">
                  <a14:useLocalDpi xmlns:a14="http://schemas.microsoft.com/office/drawing/2010/main" val="0"/>
                </a:ext>
              </a:extLst>
            </a:blip>
            <a:srcRect l="6267" t="15204" r="67635" b="21761"/>
            <a:stretch>
              <a:fillRect/>
            </a:stretch>
          </p:blipFill>
          <p:spPr bwMode="auto">
            <a:xfrm>
              <a:off x="6275272" y="6531689"/>
              <a:ext cx="324000" cy="30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2691" name="Rectangle 2"/>
          <p:cNvSpPr txBox="1">
            <a:spLocks noRot="1" noChangeArrowheads="1"/>
          </p:cNvSpPr>
          <p:nvPr/>
        </p:nvSpPr>
        <p:spPr bwMode="auto">
          <a:xfrm>
            <a:off x="457200" y="522288"/>
            <a:ext cx="82296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4800" b="1"/>
              <a:t>ご清聴ありがとう</a:t>
            </a:r>
            <a:br>
              <a:rPr lang="ja-JP" altLang="en-US" sz="4800" b="1"/>
            </a:br>
            <a:r>
              <a:rPr lang="ja-JP" altLang="en-US" sz="4800" b="1"/>
              <a:t>ございました</a:t>
            </a:r>
          </a:p>
        </p:txBody>
      </p:sp>
      <p:pic>
        <p:nvPicPr>
          <p:cNvPr id="11" name="Picture 13" descr="ex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863" y="2236316"/>
            <a:ext cx="5724525" cy="3136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69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69870" t="29517" r="9254" b="31447"/>
          <a:stretch>
            <a:fillRect/>
          </a:stretch>
        </p:blipFill>
        <p:spPr bwMode="auto">
          <a:xfrm>
            <a:off x="1908175" y="2565400"/>
            <a:ext cx="8350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694" name="Picture 2"/>
          <p:cNvPicPr>
            <a:picLocks noChangeAspect="1" noChangeArrowheads="1"/>
          </p:cNvPicPr>
          <p:nvPr/>
        </p:nvPicPr>
        <p:blipFill>
          <a:blip r:embed="rId6">
            <a:extLst>
              <a:ext uri="{28A0092B-C50C-407E-A947-70E740481C1C}">
                <a14:useLocalDpi xmlns:a14="http://schemas.microsoft.com/office/drawing/2010/main" val="0"/>
              </a:ext>
            </a:extLst>
          </a:blip>
          <a:srcRect l="9265" t="40942" r="33492" b="52393"/>
          <a:stretch>
            <a:fillRect/>
          </a:stretch>
        </p:blipFill>
        <p:spPr bwMode="auto">
          <a:xfrm>
            <a:off x="1635125" y="5605463"/>
            <a:ext cx="59039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76672"/>
            <a:ext cx="8229600" cy="1296144"/>
          </a:xfrm>
        </p:spPr>
        <p:txBody>
          <a:bodyPr/>
          <a:lstStyle/>
          <a:p>
            <a:r>
              <a:rPr lang="en-US" altLang="ja-JP" sz="3600" dirty="0">
                <a:latin typeface="+mj-ea"/>
              </a:rPr>
              <a:t>DHTR (</a:t>
            </a:r>
            <a:r>
              <a:rPr lang="ja-JP" altLang="ja-JP" sz="3600" dirty="0">
                <a:latin typeface="+mj-ea"/>
              </a:rPr>
              <a:t>遅発性溶血性副作用</a:t>
            </a:r>
            <a:r>
              <a:rPr lang="en-US" altLang="ja-JP" sz="3600" dirty="0">
                <a:latin typeface="+mj-ea"/>
              </a:rPr>
              <a:t>)</a:t>
            </a:r>
            <a:r>
              <a:rPr lang="ja-JP" altLang="ja-JP" sz="3600" dirty="0">
                <a:latin typeface="+mj-ea"/>
              </a:rPr>
              <a:t/>
            </a:r>
            <a:br>
              <a:rPr lang="ja-JP" altLang="ja-JP" sz="3600" dirty="0">
                <a:latin typeface="+mj-ea"/>
              </a:rPr>
            </a:br>
            <a:r>
              <a:rPr lang="en-US" altLang="ja-JP" sz="3600" dirty="0">
                <a:latin typeface="+mj-ea"/>
              </a:rPr>
              <a:t>Delayed hemolytic transfusion reaction</a:t>
            </a:r>
            <a:endParaRPr kumimoji="1" lang="ja-JP" altLang="en-US" sz="3600" dirty="0">
              <a:latin typeface="+mj-ea"/>
            </a:endParaRPr>
          </a:p>
        </p:txBody>
      </p:sp>
      <p:sp>
        <p:nvSpPr>
          <p:cNvPr id="3" name="コンテンツ プレースホルダー 2"/>
          <p:cNvSpPr>
            <a:spLocks noGrp="1"/>
          </p:cNvSpPr>
          <p:nvPr>
            <p:ph idx="1"/>
          </p:nvPr>
        </p:nvSpPr>
        <p:spPr>
          <a:xfrm>
            <a:off x="457200" y="2132856"/>
            <a:ext cx="8229600" cy="3993307"/>
          </a:xfrm>
        </p:spPr>
        <p:txBody>
          <a:bodyPr/>
          <a:lstStyle/>
          <a:p>
            <a:pPr marL="0" indent="0">
              <a:buNone/>
            </a:pPr>
            <a:r>
              <a:rPr lang="ja-JP" altLang="ja-JP" dirty="0"/>
              <a:t>輸血による抗原刺激で産生あるいは増加した抗体が、体内に残存する輸血赤血球と反応し溶血が起こり、</a:t>
            </a:r>
            <a:r>
              <a:rPr lang="en-US" altLang="ja-JP" dirty="0"/>
              <a:t>24</a:t>
            </a:r>
            <a:r>
              <a:rPr lang="ja-JP" altLang="ja-JP" dirty="0"/>
              <a:t>時間以降にそれに伴う発熱や貧血、黄疸、</a:t>
            </a:r>
            <a:r>
              <a:rPr lang="en-US" altLang="ja-JP" dirty="0" err="1"/>
              <a:t>Hb</a:t>
            </a:r>
            <a:r>
              <a:rPr lang="ja-JP" altLang="ja-JP" dirty="0"/>
              <a:t>値の低下、</a:t>
            </a:r>
            <a:r>
              <a:rPr lang="en-US" altLang="ja-JP" dirty="0"/>
              <a:t>LD</a:t>
            </a:r>
            <a:r>
              <a:rPr lang="ja-JP" altLang="en-US" dirty="0" err="1"/>
              <a:t>、</a:t>
            </a:r>
            <a:r>
              <a:rPr lang="ja-JP" altLang="ja-JP" dirty="0"/>
              <a:t>総ビリルビンの上昇、血色素尿などが出現する副作用</a:t>
            </a:r>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402C893F-FF2F-4B85-926E-690C6F84C763}" type="slidenum">
              <a:rPr lang="en-US" altLang="ja-JP" smtClean="0"/>
              <a:pPr>
                <a:defRPr/>
              </a:pPr>
              <a:t>3</a:t>
            </a:fld>
            <a:endParaRPr lang="en-US" altLang="ja-JP"/>
          </a:p>
        </p:txBody>
      </p:sp>
    </p:spTree>
    <p:extLst>
      <p:ext uri="{BB962C8B-B14F-4D97-AF65-F5344CB8AC3E}">
        <p14:creationId xmlns:p14="http://schemas.microsoft.com/office/powerpoint/2010/main" val="39130681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原因</a:t>
            </a:r>
            <a:endParaRPr kumimoji="1" lang="ja-JP" altLang="en-US" dirty="0"/>
          </a:p>
        </p:txBody>
      </p:sp>
      <p:sp>
        <p:nvSpPr>
          <p:cNvPr id="3" name="コンテンツ プレースホルダー 2"/>
          <p:cNvSpPr>
            <a:spLocks noGrp="1"/>
          </p:cNvSpPr>
          <p:nvPr>
            <p:ph idx="1"/>
          </p:nvPr>
        </p:nvSpPr>
        <p:spPr/>
        <p:txBody>
          <a:bodyPr/>
          <a:lstStyle/>
          <a:p>
            <a:pPr eaLnBrk="1" hangingPunct="1"/>
            <a:r>
              <a:rPr lang="ja-JP" altLang="ja-JP" dirty="0"/>
              <a:t>多くは二次免疫応答により増加した</a:t>
            </a:r>
            <a:r>
              <a:rPr lang="en-US" altLang="ja-JP" dirty="0" err="1"/>
              <a:t>IgG</a:t>
            </a:r>
            <a:r>
              <a:rPr lang="ja-JP" altLang="ja-JP" dirty="0"/>
              <a:t>同種抗体</a:t>
            </a:r>
          </a:p>
          <a:p>
            <a:pPr eaLnBrk="1" hangingPunct="1"/>
            <a:r>
              <a:rPr lang="ja-JP" altLang="ja-JP" dirty="0"/>
              <a:t>輸血赤血球と反応して溶血反応（主に網内系による血管外溶血）</a:t>
            </a:r>
          </a:p>
          <a:p>
            <a:pPr eaLnBrk="1" hangingPunct="1"/>
            <a:r>
              <a:rPr lang="ja-JP" altLang="ja-JP" dirty="0"/>
              <a:t>検出限界以下の抗体でも二次応答により溶血反応を起こすことがある</a:t>
            </a:r>
          </a:p>
          <a:p>
            <a:pPr eaLnBrk="1" hangingPunct="1"/>
            <a:r>
              <a:rPr lang="ja-JP" altLang="ja-JP" dirty="0"/>
              <a:t>おもに</a:t>
            </a:r>
            <a:r>
              <a:rPr lang="en-US" altLang="ja-JP" dirty="0"/>
              <a:t>Kidd</a:t>
            </a:r>
            <a:r>
              <a:rPr lang="ja-JP" altLang="ja-JP" dirty="0"/>
              <a:t>や</a:t>
            </a:r>
            <a:r>
              <a:rPr lang="en-US" altLang="ja-JP" dirty="0"/>
              <a:t>Rh</a:t>
            </a:r>
            <a:r>
              <a:rPr lang="ja-JP" altLang="ja-JP" dirty="0"/>
              <a:t>が原因となることが多い</a:t>
            </a:r>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402C893F-FF2F-4B85-926E-690C6F84C763}" type="slidenum">
              <a:rPr lang="en-US" altLang="ja-JP" smtClean="0"/>
              <a:pPr>
                <a:defRPr/>
              </a:pPr>
              <a:t>4</a:t>
            </a:fld>
            <a:endParaRPr lang="en-US" altLang="ja-JP"/>
          </a:p>
        </p:txBody>
      </p:sp>
    </p:spTree>
    <p:extLst>
      <p:ext uri="{BB962C8B-B14F-4D97-AF65-F5344CB8AC3E}">
        <p14:creationId xmlns:p14="http://schemas.microsoft.com/office/powerpoint/2010/main" val="303870955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診断</a:t>
            </a:r>
            <a:endParaRPr kumimoji="1" lang="ja-JP" altLang="en-US" dirty="0"/>
          </a:p>
        </p:txBody>
      </p:sp>
      <p:sp>
        <p:nvSpPr>
          <p:cNvPr id="3" name="コンテンツ プレースホルダー 2"/>
          <p:cNvSpPr>
            <a:spLocks noGrp="1"/>
          </p:cNvSpPr>
          <p:nvPr>
            <p:ph idx="1"/>
          </p:nvPr>
        </p:nvSpPr>
        <p:spPr/>
        <p:txBody>
          <a:bodyPr/>
          <a:lstStyle/>
          <a:p>
            <a:pPr eaLnBrk="1" hangingPunct="1">
              <a:defRPr/>
            </a:pPr>
            <a:r>
              <a:rPr lang="ja-JP" altLang="ja-JP" dirty="0"/>
              <a:t>輸血前後検体による不規則抗体検査とクロスマッチ</a:t>
            </a:r>
          </a:p>
          <a:p>
            <a:pPr eaLnBrk="1" hangingPunct="1">
              <a:defRPr/>
            </a:pPr>
            <a:r>
              <a:rPr lang="ja-JP" altLang="ja-JP" dirty="0"/>
              <a:t>不規則抗体同定</a:t>
            </a:r>
          </a:p>
          <a:p>
            <a:pPr eaLnBrk="1" hangingPunct="1">
              <a:defRPr/>
            </a:pPr>
            <a:r>
              <a:rPr lang="en-US" altLang="ja-JP" dirty="0"/>
              <a:t>DAT</a:t>
            </a:r>
            <a:endParaRPr lang="ja-JP" altLang="ja-JP" dirty="0"/>
          </a:p>
          <a:p>
            <a:pPr eaLnBrk="1" hangingPunct="1">
              <a:defRPr/>
            </a:pPr>
            <a:r>
              <a:rPr lang="ja-JP" altLang="ja-JP" dirty="0"/>
              <a:t>抗体解離試験</a:t>
            </a:r>
          </a:p>
          <a:p>
            <a:pPr eaLnBrk="1" hangingPunct="1">
              <a:defRPr/>
            </a:pPr>
            <a:r>
              <a:rPr lang="ja-JP" altLang="ja-JP" dirty="0"/>
              <a:t>輸血した赤血球の抗原確認</a:t>
            </a:r>
          </a:p>
          <a:p>
            <a:pPr eaLnBrk="1" hangingPunct="1">
              <a:defRPr/>
            </a:pPr>
            <a:r>
              <a:rPr lang="ja-JP" altLang="ja-JP" dirty="0"/>
              <a:t>溶血所見の確認</a:t>
            </a:r>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402C893F-FF2F-4B85-926E-690C6F84C763}" type="slidenum">
              <a:rPr lang="en-US" altLang="ja-JP" smtClean="0"/>
              <a:pPr>
                <a:defRPr/>
              </a:pPr>
              <a:t>5</a:t>
            </a:fld>
            <a:endParaRPr lang="en-US" altLang="ja-JP"/>
          </a:p>
        </p:txBody>
      </p:sp>
    </p:spTree>
    <p:extLst>
      <p:ext uri="{BB962C8B-B14F-4D97-AF65-F5344CB8AC3E}">
        <p14:creationId xmlns:p14="http://schemas.microsoft.com/office/powerpoint/2010/main" val="353892309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治療</a:t>
            </a:r>
            <a:endParaRPr kumimoji="1" lang="ja-JP" altLang="en-US" dirty="0"/>
          </a:p>
        </p:txBody>
      </p:sp>
      <p:sp>
        <p:nvSpPr>
          <p:cNvPr id="3" name="コンテンツ プレースホルダー 2"/>
          <p:cNvSpPr>
            <a:spLocks noGrp="1"/>
          </p:cNvSpPr>
          <p:nvPr>
            <p:ph idx="1"/>
          </p:nvPr>
        </p:nvSpPr>
        <p:spPr/>
        <p:txBody>
          <a:bodyPr/>
          <a:lstStyle/>
          <a:p>
            <a:pPr eaLnBrk="1" hangingPunct="1"/>
            <a:r>
              <a:rPr lang="ja-JP" altLang="ja-JP" dirty="0"/>
              <a:t>通常は無治療で経過観察、腎機能に十分な注意が必要</a:t>
            </a:r>
          </a:p>
          <a:p>
            <a:pPr eaLnBrk="1" hangingPunct="1"/>
            <a:r>
              <a:rPr lang="ja-JP" altLang="ja-JP" dirty="0"/>
              <a:t>重度の溶血反応時は急性溶血反応と同様に治療</a:t>
            </a:r>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402C893F-FF2F-4B85-926E-690C6F84C763}" type="slidenum">
              <a:rPr lang="en-US" altLang="ja-JP" smtClean="0"/>
              <a:pPr>
                <a:defRPr/>
              </a:pPr>
              <a:t>6</a:t>
            </a:fld>
            <a:endParaRPr lang="en-US" altLang="ja-JP"/>
          </a:p>
        </p:txBody>
      </p:sp>
    </p:spTree>
    <p:extLst>
      <p:ext uri="{BB962C8B-B14F-4D97-AF65-F5344CB8AC3E}">
        <p14:creationId xmlns:p14="http://schemas.microsoft.com/office/powerpoint/2010/main" val="96578298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予防</a:t>
            </a:r>
            <a:endParaRPr kumimoji="1" lang="ja-JP" altLang="en-US" dirty="0"/>
          </a:p>
        </p:txBody>
      </p:sp>
      <p:sp>
        <p:nvSpPr>
          <p:cNvPr id="3" name="コンテンツ プレースホルダー 2"/>
          <p:cNvSpPr>
            <a:spLocks noGrp="1"/>
          </p:cNvSpPr>
          <p:nvPr>
            <p:ph idx="1"/>
          </p:nvPr>
        </p:nvSpPr>
        <p:spPr>
          <a:xfrm>
            <a:off x="457200" y="1340768"/>
            <a:ext cx="8229600" cy="4785395"/>
          </a:xfrm>
        </p:spPr>
        <p:txBody>
          <a:bodyPr/>
          <a:lstStyle/>
          <a:p>
            <a:pPr eaLnBrk="1" hangingPunct="1"/>
            <a:r>
              <a:rPr lang="ja-JP" altLang="ja-JP" dirty="0"/>
              <a:t>不規則抗体検査に</a:t>
            </a:r>
            <a:r>
              <a:rPr lang="en-US" altLang="ja-JP" dirty="0" err="1"/>
              <a:t>IgG</a:t>
            </a:r>
            <a:r>
              <a:rPr lang="ja-JP" altLang="ja-JP" dirty="0"/>
              <a:t>抗体の検出感度が高い検査法を用いる</a:t>
            </a:r>
          </a:p>
          <a:p>
            <a:pPr eaLnBrk="1" hangingPunct="1"/>
            <a:r>
              <a:rPr lang="ja-JP" altLang="ja-JP" dirty="0"/>
              <a:t>輸血前は必ず不規則抗体検査を行う</a:t>
            </a:r>
          </a:p>
          <a:p>
            <a:pPr eaLnBrk="1" hangingPunct="1"/>
            <a:r>
              <a:rPr lang="ja-JP" altLang="ja-JP" dirty="0"/>
              <a:t>検体は輸血前</a:t>
            </a:r>
            <a:r>
              <a:rPr lang="en-US" altLang="ja-JP" dirty="0"/>
              <a:t>72</a:t>
            </a:r>
            <a:r>
              <a:rPr lang="ja-JP" altLang="ja-JP" dirty="0"/>
              <a:t>時間以内のものを用いる</a:t>
            </a:r>
          </a:p>
          <a:p>
            <a:pPr eaLnBrk="1" hangingPunct="1"/>
            <a:r>
              <a:rPr lang="ja-JP" altLang="ja-JP" dirty="0"/>
              <a:t>不規則抗体カードの携帯</a:t>
            </a:r>
          </a:p>
          <a:p>
            <a:pPr eaLnBrk="1" hangingPunct="1"/>
            <a:r>
              <a:rPr lang="ja-JP" altLang="ja-JP" dirty="0"/>
              <a:t>輸血前後の患者検体とセグメントの</a:t>
            </a:r>
            <a:r>
              <a:rPr lang="ja-JP" altLang="ja-JP" dirty="0" smtClean="0"/>
              <a:t>保管</a:t>
            </a:r>
            <a:endParaRPr lang="ja-JP" altLang="ja-JP" dirty="0"/>
          </a:p>
          <a:p>
            <a:pPr eaLnBrk="1" hangingPunct="1"/>
            <a:r>
              <a:rPr lang="ja-JP" altLang="ja-JP" dirty="0"/>
              <a:t>輸血後の生化学、血算のモニタリング</a:t>
            </a:r>
          </a:p>
          <a:p>
            <a:pPr eaLnBrk="1" hangingPunct="1"/>
            <a:r>
              <a:rPr lang="ja-JP" altLang="ja-JP" dirty="0"/>
              <a:t>担当医師との情報伝達</a:t>
            </a:r>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402C893F-FF2F-4B85-926E-690C6F84C763}" type="slidenum">
              <a:rPr lang="en-US" altLang="ja-JP" smtClean="0"/>
              <a:pPr>
                <a:defRPr/>
              </a:pPr>
              <a:t>7</a:t>
            </a:fld>
            <a:endParaRPr lang="en-US" altLang="ja-JP"/>
          </a:p>
        </p:txBody>
      </p:sp>
    </p:spTree>
    <p:extLst>
      <p:ext uri="{BB962C8B-B14F-4D97-AF65-F5344CB8AC3E}">
        <p14:creationId xmlns:p14="http://schemas.microsoft.com/office/powerpoint/2010/main" val="341382414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2114"/>
          </a:xfrm>
        </p:spPr>
        <p:txBody>
          <a:bodyPr/>
          <a:lstStyle/>
          <a:p>
            <a:r>
              <a:rPr lang="ja-JP" altLang="en-US" dirty="0" smtClean="0"/>
              <a:t>症例　１</a:t>
            </a:r>
            <a:endParaRPr kumimoji="1" lang="ja-JP" altLang="en-US" dirty="0"/>
          </a:p>
        </p:txBody>
      </p:sp>
      <p:sp>
        <p:nvSpPr>
          <p:cNvPr id="3" name="コンテンツ プレースホルダー 2"/>
          <p:cNvSpPr>
            <a:spLocks noGrp="1"/>
          </p:cNvSpPr>
          <p:nvPr>
            <p:ph idx="1"/>
          </p:nvPr>
        </p:nvSpPr>
        <p:spPr>
          <a:xfrm>
            <a:off x="457200" y="1268760"/>
            <a:ext cx="8229600" cy="4968552"/>
          </a:xfrm>
        </p:spPr>
        <p:txBody>
          <a:bodyPr/>
          <a:lstStyle/>
          <a:p>
            <a:pPr marL="0" indent="0">
              <a:buFontTx/>
              <a:buNone/>
            </a:pPr>
            <a:r>
              <a:rPr lang="ja-JP" altLang="en-US" dirty="0"/>
              <a:t>８７歳　男性</a:t>
            </a:r>
            <a:endParaRPr lang="en-US" altLang="ja-JP" dirty="0"/>
          </a:p>
          <a:p>
            <a:pPr marL="0" indent="0">
              <a:buFontTx/>
              <a:buNone/>
            </a:pPr>
            <a:r>
              <a:rPr lang="ja-JP" altLang="ja-JP" dirty="0"/>
              <a:t>近医にて胃癌を指摘され精査目的で当院紹介</a:t>
            </a:r>
            <a:endParaRPr lang="en-US" altLang="ja-JP" dirty="0"/>
          </a:p>
          <a:p>
            <a:pPr marL="0" indent="0">
              <a:buFontTx/>
              <a:buNone/>
            </a:pPr>
            <a:endParaRPr lang="en-US" altLang="ja-JP" sz="900" dirty="0"/>
          </a:p>
          <a:p>
            <a:pPr marL="0" indent="0">
              <a:buFontTx/>
              <a:buNone/>
            </a:pPr>
            <a:r>
              <a:rPr lang="ja-JP" altLang="ja-JP" dirty="0"/>
              <a:t>現病歴</a:t>
            </a:r>
          </a:p>
          <a:p>
            <a:pPr marL="0" indent="0">
              <a:buFontTx/>
              <a:buNone/>
            </a:pPr>
            <a:r>
              <a:rPr lang="ja-JP" altLang="ja-JP" dirty="0"/>
              <a:t>進行胃癌、脳梗塞後遺症、慢性心不全、心房</a:t>
            </a:r>
            <a:r>
              <a:rPr lang="ja-JP" altLang="en-US" dirty="0"/>
              <a:t>　</a:t>
            </a:r>
            <a:r>
              <a:rPr lang="ja-JP" altLang="ja-JP" dirty="0"/>
              <a:t>細動（ワーファリン内服）</a:t>
            </a:r>
          </a:p>
          <a:p>
            <a:pPr marL="0" indent="0">
              <a:buFontTx/>
              <a:buNone/>
            </a:pPr>
            <a:endParaRPr lang="en-US" altLang="ja-JP" sz="1400" dirty="0"/>
          </a:p>
          <a:p>
            <a:pPr marL="0" indent="0">
              <a:buFontTx/>
              <a:buNone/>
            </a:pPr>
            <a:r>
              <a:rPr lang="ja-JP" altLang="ja-JP" dirty="0"/>
              <a:t>胃癌に対し手術予定であったが尿路感染および敗血症となり加療中であった。腸腰筋血腫を合併しており、貧血も進み輸血することとなった</a:t>
            </a:r>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402C893F-FF2F-4B85-926E-690C6F84C763}" type="slidenum">
              <a:rPr lang="en-US" altLang="ja-JP" smtClean="0"/>
              <a:pPr>
                <a:defRPr/>
              </a:pPr>
              <a:t>8</a:t>
            </a:fld>
            <a:endParaRPr lang="en-US" altLang="ja-JP"/>
          </a:p>
        </p:txBody>
      </p:sp>
    </p:spTree>
    <p:extLst>
      <p:ext uri="{BB962C8B-B14F-4D97-AF65-F5344CB8AC3E}">
        <p14:creationId xmlns:p14="http://schemas.microsoft.com/office/powerpoint/2010/main" val="313943618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輸血</a:t>
            </a:r>
            <a:endParaRPr kumimoji="1" lang="ja-JP" altLang="en-US" dirty="0"/>
          </a:p>
        </p:txBody>
      </p:sp>
      <p:sp>
        <p:nvSpPr>
          <p:cNvPr id="3" name="コンテンツ プレースホルダー 2"/>
          <p:cNvSpPr>
            <a:spLocks noGrp="1"/>
          </p:cNvSpPr>
          <p:nvPr>
            <p:ph idx="1"/>
          </p:nvPr>
        </p:nvSpPr>
        <p:spPr>
          <a:xfrm>
            <a:off x="457200" y="1412776"/>
            <a:ext cx="8229600" cy="4713387"/>
          </a:xfrm>
        </p:spPr>
        <p:txBody>
          <a:bodyPr/>
          <a:lstStyle/>
          <a:p>
            <a:pPr marL="0" indent="0">
              <a:buFontTx/>
              <a:buNone/>
            </a:pPr>
            <a:r>
              <a:rPr lang="ja-JP" altLang="ja-JP" dirty="0"/>
              <a:t>５</a:t>
            </a:r>
            <a:r>
              <a:rPr lang="en-US" altLang="ja-JP" dirty="0"/>
              <a:t>/</a:t>
            </a:r>
            <a:r>
              <a:rPr lang="ja-JP" altLang="ja-JP" dirty="0"/>
              <a:t>１４　　</a:t>
            </a:r>
            <a:r>
              <a:rPr lang="en-US" altLang="ja-JP" dirty="0"/>
              <a:t>RCC</a:t>
            </a:r>
            <a:r>
              <a:rPr lang="ja-JP" altLang="ja-JP" dirty="0"/>
              <a:t>　２</a:t>
            </a:r>
            <a:r>
              <a:rPr lang="ja-JP" altLang="ja-JP" dirty="0" smtClean="0"/>
              <a:t>単位</a:t>
            </a:r>
            <a:r>
              <a:rPr lang="ja-JP" altLang="en-US" dirty="0"/>
              <a:t>　</a:t>
            </a:r>
            <a:endParaRPr lang="ja-JP" altLang="ja-JP" dirty="0"/>
          </a:p>
          <a:p>
            <a:pPr marL="0" indent="0">
              <a:buFontTx/>
              <a:buNone/>
            </a:pPr>
            <a:r>
              <a:rPr lang="ja-JP" altLang="en-US" dirty="0"/>
              <a:t>　　　　　　</a:t>
            </a:r>
            <a:r>
              <a:rPr lang="ja-JP" altLang="ja-JP" dirty="0"/>
              <a:t>不規則抗体スクリーニング（</a:t>
            </a:r>
            <a:r>
              <a:rPr lang="en-US" altLang="ja-JP" dirty="0"/>
              <a:t>+</a:t>
            </a:r>
            <a:r>
              <a:rPr lang="ja-JP" altLang="ja-JP" dirty="0"/>
              <a:t>）となっ</a:t>
            </a:r>
            <a:r>
              <a:rPr lang="ja-JP" altLang="en-US" dirty="0"/>
              <a:t>　</a:t>
            </a:r>
            <a:endParaRPr lang="en-US" altLang="ja-JP" dirty="0"/>
          </a:p>
          <a:p>
            <a:pPr marL="0" indent="0">
              <a:buFontTx/>
              <a:buNone/>
            </a:pPr>
            <a:r>
              <a:rPr lang="ja-JP" altLang="en-US" dirty="0"/>
              <a:t>　　　　　　</a:t>
            </a:r>
            <a:r>
              <a:rPr lang="ja-JP" altLang="ja-JP" dirty="0"/>
              <a:t>たが、クロスマッチが適合であり抗体</a:t>
            </a:r>
            <a:r>
              <a:rPr lang="ja-JP" altLang="en-US" dirty="0"/>
              <a:t>　</a:t>
            </a:r>
            <a:endParaRPr lang="en-US" altLang="ja-JP" dirty="0"/>
          </a:p>
          <a:p>
            <a:pPr marL="0" indent="0">
              <a:buFontTx/>
              <a:buNone/>
            </a:pPr>
            <a:r>
              <a:rPr lang="ja-JP" altLang="en-US" dirty="0"/>
              <a:t>　　　　　　</a:t>
            </a:r>
            <a:r>
              <a:rPr lang="ja-JP" altLang="ja-JP" dirty="0"/>
              <a:t>同定まで待てなく輸血施行</a:t>
            </a:r>
          </a:p>
          <a:p>
            <a:pPr marL="0" indent="0">
              <a:buFontTx/>
              <a:buNone/>
            </a:pPr>
            <a:r>
              <a:rPr lang="ja-JP" altLang="en-US" dirty="0"/>
              <a:t>　　　　　　</a:t>
            </a:r>
            <a:r>
              <a:rPr lang="ja-JP" altLang="ja-JP" dirty="0"/>
              <a:t>不規則抗体同定を外注した</a:t>
            </a:r>
          </a:p>
          <a:p>
            <a:pPr marL="0" indent="0">
              <a:buFontTx/>
              <a:buNone/>
            </a:pPr>
            <a:r>
              <a:rPr lang="ja-JP" altLang="ja-JP" dirty="0"/>
              <a:t>５</a:t>
            </a:r>
            <a:r>
              <a:rPr lang="en-US" altLang="ja-JP" dirty="0"/>
              <a:t>/</a:t>
            </a:r>
            <a:r>
              <a:rPr lang="ja-JP" altLang="ja-JP" dirty="0"/>
              <a:t>１５　　</a:t>
            </a:r>
            <a:r>
              <a:rPr lang="en-US" altLang="ja-JP" dirty="0"/>
              <a:t>RCC</a:t>
            </a:r>
            <a:r>
              <a:rPr lang="ja-JP" altLang="ja-JP" dirty="0"/>
              <a:t>　２</a:t>
            </a:r>
            <a:r>
              <a:rPr lang="ja-JP" altLang="ja-JP" dirty="0" smtClean="0"/>
              <a:t>単位</a:t>
            </a:r>
            <a:r>
              <a:rPr lang="ja-JP" altLang="en-US" dirty="0"/>
              <a:t>　</a:t>
            </a:r>
            <a:r>
              <a:rPr lang="en-US" altLang="ja-JP" dirty="0" smtClean="0"/>
              <a:t>FFP</a:t>
            </a:r>
            <a:r>
              <a:rPr lang="ja-JP" altLang="en-US" dirty="0" smtClean="0"/>
              <a:t>　</a:t>
            </a:r>
            <a:r>
              <a:rPr lang="en-US" altLang="ja-JP" dirty="0" smtClean="0"/>
              <a:t>2</a:t>
            </a:r>
            <a:r>
              <a:rPr lang="ja-JP" altLang="en-US" dirty="0" smtClean="0"/>
              <a:t>単位</a:t>
            </a:r>
            <a:endParaRPr lang="ja-JP" altLang="ja-JP" dirty="0"/>
          </a:p>
          <a:p>
            <a:pPr marL="0" indent="0">
              <a:buFontTx/>
              <a:buNone/>
            </a:pPr>
            <a:r>
              <a:rPr lang="ja-JP" altLang="en-US" dirty="0"/>
              <a:t>　　　　　　</a:t>
            </a:r>
            <a:r>
              <a:rPr lang="ja-JP" altLang="ja-JP" dirty="0" smtClean="0"/>
              <a:t>クロスマッチ適合</a:t>
            </a:r>
            <a:r>
              <a:rPr lang="ja-JP" altLang="en-US" dirty="0" smtClean="0"/>
              <a:t>にて</a:t>
            </a:r>
            <a:r>
              <a:rPr lang="ja-JP" altLang="ja-JP" dirty="0" smtClean="0"/>
              <a:t>出庫</a:t>
            </a:r>
            <a:endParaRPr lang="ja-JP"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402C893F-FF2F-4B85-926E-690C6F84C763}" type="slidenum">
              <a:rPr lang="en-US" altLang="ja-JP" smtClean="0"/>
              <a:pPr>
                <a:defRPr/>
              </a:pPr>
              <a:t>9</a:t>
            </a:fld>
            <a:endParaRPr lang="en-US" altLang="ja-JP"/>
          </a:p>
        </p:txBody>
      </p:sp>
    </p:spTree>
    <p:extLst>
      <p:ext uri="{BB962C8B-B14F-4D97-AF65-F5344CB8AC3E}">
        <p14:creationId xmlns:p14="http://schemas.microsoft.com/office/powerpoint/2010/main" val="64750708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HGPｺﾞｼｯｸE"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HGPｺﾞｼｯｸE" pitchFamily="50" charset="-128"/>
          </a:defRPr>
        </a:defPPr>
      </a:lstStyle>
    </a:lnDef>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HGPｺﾞｼｯｸE"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HGPｺﾞｼｯｸE"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HGPｺﾞｼｯｸE"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HGPｺﾞｼｯｸE" pitchFamily="50" charset="-128"/>
          </a:defRPr>
        </a:defPPr>
      </a:lstStyle>
    </a:lnDef>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HGPｺﾞｼｯｸE"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HGPｺﾞｼｯｸE" pitchFamily="50" charset="-128"/>
          </a:defRPr>
        </a:defPPr>
      </a:lstStyle>
    </a:lnDef>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赤十字フォーマット</Template>
  <TotalTime>4997</TotalTime>
  <Words>995</Words>
  <Application>Microsoft Office PowerPoint</Application>
  <PresentationFormat>画面に合わせる (4:3)</PresentationFormat>
  <Paragraphs>469</Paragraphs>
  <Slides>29</Slides>
  <Notes>5</Notes>
  <HiddenSlides>0</HiddenSlides>
  <MMClips>0</MMClips>
  <ScaleCrop>false</ScaleCrop>
  <HeadingPairs>
    <vt:vector size="6" baseType="variant">
      <vt:variant>
        <vt:lpstr>テーマ</vt:lpstr>
      </vt:variant>
      <vt:variant>
        <vt:i4>4</vt:i4>
      </vt:variant>
      <vt:variant>
        <vt:lpstr>埋め込まれた OLE サーバー</vt:lpstr>
      </vt:variant>
      <vt:variant>
        <vt:i4>1</vt:i4>
      </vt:variant>
      <vt:variant>
        <vt:lpstr>スライド タイトル</vt:lpstr>
      </vt:variant>
      <vt:variant>
        <vt:i4>29</vt:i4>
      </vt:variant>
    </vt:vector>
  </HeadingPairs>
  <TitlesOfParts>
    <vt:vector size="34" baseType="lpstr">
      <vt:lpstr>1_標準デザイン</vt:lpstr>
      <vt:lpstr>2_標準デザイン</vt:lpstr>
      <vt:lpstr>3_標準デザイン</vt:lpstr>
      <vt:lpstr>4_標準デザイン</vt:lpstr>
      <vt:lpstr>Microsoft Excel グラフ</vt:lpstr>
      <vt:lpstr>PowerPoint プレゼンテーション</vt:lpstr>
      <vt:lpstr>庄原赤十字病院の概要</vt:lpstr>
      <vt:lpstr>DHTR (遅発性溶血性副作用) Delayed hemolytic transfusion reaction</vt:lpstr>
      <vt:lpstr>原因</vt:lpstr>
      <vt:lpstr>診断</vt:lpstr>
      <vt:lpstr>治療</vt:lpstr>
      <vt:lpstr>予防</vt:lpstr>
      <vt:lpstr>症例　１</vt:lpstr>
      <vt:lpstr>輸血</vt:lpstr>
      <vt:lpstr>PowerPoint プレゼンテーション</vt:lpstr>
      <vt:lpstr>PowerPoint プレゼンテーション</vt:lpstr>
      <vt:lpstr>５/２９　（輸血後15日目　午後）</vt:lpstr>
      <vt:lpstr>PowerPoint プレゼンテーション</vt:lpstr>
      <vt:lpstr>５/３０（翌日）</vt:lpstr>
      <vt:lpstr>精査の結果</vt:lpstr>
      <vt:lpstr>PowerPoint プレゼンテーション</vt:lpstr>
      <vt:lpstr>症例　２</vt:lpstr>
      <vt:lpstr>PowerPoint プレゼンテーション</vt:lpstr>
      <vt:lpstr>PowerPoint プレゼンテーション</vt:lpstr>
      <vt:lpstr>PowerPoint プレゼンテーション</vt:lpstr>
      <vt:lpstr>退院後（術後16日目）</vt:lpstr>
      <vt:lpstr>PowerPoint プレゼンテーション</vt:lpstr>
      <vt:lpstr>PowerPoint プレゼンテーション</vt:lpstr>
      <vt:lpstr>血液センターに精査を依頼</vt:lpstr>
      <vt:lpstr>輸血した血液製剤の血液型</vt:lpstr>
      <vt:lpstr>患者の血液型</vt:lpstr>
      <vt:lpstr>結語</vt:lpstr>
      <vt:lpstr>結語</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病院機能評価　Ver.6</dc:title>
  <dc:creator>SHINRYOU-SE</dc:creator>
  <cp:lastModifiedBy>広島県</cp:lastModifiedBy>
  <cp:revision>258</cp:revision>
  <dcterms:created xsi:type="dcterms:W3CDTF">2009-07-15T09:04:52Z</dcterms:created>
  <dcterms:modified xsi:type="dcterms:W3CDTF">2016-02-01T23:22:25Z</dcterms:modified>
</cp:coreProperties>
</file>