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8" autoAdjust="0"/>
  </p:normalViewPr>
  <p:slideViewPr>
    <p:cSldViewPr>
      <p:cViewPr varScale="1">
        <p:scale>
          <a:sx n="68" d="100"/>
          <a:sy n="68" d="100"/>
        </p:scale>
        <p:origin x="-143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F678A06-EC00-4064-B2A8-AD51DAF78F8F}" type="datetimeFigureOut">
              <a:rPr kumimoji="1" lang="ja-JP" altLang="en-US" smtClean="0"/>
              <a:t>2014/6/6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5E3E61D-170B-4172-9D60-07001353F81F}" type="slidenum">
              <a:rPr kumimoji="1" lang="ja-JP" altLang="en-US" smtClean="0"/>
              <a:t>‹#›</a:t>
            </a:fld>
            <a:endParaRPr kumimoji="1" lang="ja-JP" altLang="en-US"/>
          </a:p>
        </p:txBody>
      </p:sp>
    </p:spTree>
    <p:extLst>
      <p:ext uri="{BB962C8B-B14F-4D97-AF65-F5344CB8AC3E}">
        <p14:creationId xmlns:p14="http://schemas.microsoft.com/office/powerpoint/2010/main" val="13263055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5E3E61D-170B-4172-9D60-07001353F81F}" type="slidenum">
              <a:rPr kumimoji="1" lang="ja-JP" altLang="en-US" smtClean="0"/>
              <a:t>1</a:t>
            </a:fld>
            <a:endParaRPr kumimoji="1" lang="ja-JP" altLang="en-US"/>
          </a:p>
        </p:txBody>
      </p:sp>
    </p:spTree>
    <p:extLst>
      <p:ext uri="{BB962C8B-B14F-4D97-AF65-F5344CB8AC3E}">
        <p14:creationId xmlns:p14="http://schemas.microsoft.com/office/powerpoint/2010/main" val="162706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5E3E61D-170B-4172-9D60-07001353F81F}" type="slidenum">
              <a:rPr kumimoji="1" lang="ja-JP" altLang="en-US" smtClean="0"/>
              <a:t>2</a:t>
            </a:fld>
            <a:endParaRPr kumimoji="1" lang="ja-JP" altLang="en-US"/>
          </a:p>
        </p:txBody>
      </p:sp>
    </p:spTree>
    <p:extLst>
      <p:ext uri="{BB962C8B-B14F-4D97-AF65-F5344CB8AC3E}">
        <p14:creationId xmlns:p14="http://schemas.microsoft.com/office/powerpoint/2010/main" val="101923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419068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415469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28482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57803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180662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332795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146987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43260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187641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74195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C9A410-D4ED-4DDF-9705-6E7AFFE7B7D5}" type="datetimeFigureOut">
              <a:rPr kumimoji="1" lang="ja-JP" altLang="en-US" smtClean="0"/>
              <a:t>2014/6/6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232196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9A410-D4ED-4DDF-9705-6E7AFFE7B7D5}" type="datetimeFigureOut">
              <a:rPr kumimoji="1" lang="ja-JP" altLang="en-US" smtClean="0"/>
              <a:t>2014/6/6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5C489-FBA6-4531-845A-C847007E154F}" type="slidenum">
              <a:rPr kumimoji="1" lang="ja-JP" altLang="en-US" smtClean="0"/>
              <a:t>‹#›</a:t>
            </a:fld>
            <a:endParaRPr kumimoji="1" lang="ja-JP" altLang="en-US"/>
          </a:p>
        </p:txBody>
      </p:sp>
    </p:spTree>
    <p:extLst>
      <p:ext uri="{BB962C8B-B14F-4D97-AF65-F5344CB8AC3E}">
        <p14:creationId xmlns:p14="http://schemas.microsoft.com/office/powerpoint/2010/main" val="92419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18058"/>
          </a:xfrm>
        </p:spPr>
        <p:txBody>
          <a:bodyPr>
            <a:noAutofit/>
          </a:bodyPr>
          <a:lstStyle/>
          <a:p>
            <a:pPr algn="l"/>
            <a:r>
              <a:rPr kumimoji="1" lang="ja-JP" altLang="en-US" sz="1400" dirty="0" smtClean="0"/>
              <a:t>■県内共有オフィス等の状況について</a:t>
            </a:r>
            <a:r>
              <a:rPr kumimoji="1" lang="en-US" altLang="ja-JP" sz="1400" dirty="0" smtClean="0"/>
              <a:t/>
            </a:r>
            <a:br>
              <a:rPr kumimoji="1" lang="en-US" altLang="ja-JP" sz="1400" dirty="0" smtClean="0"/>
            </a:br>
            <a:r>
              <a:rPr lang="ja-JP" altLang="en-US" sz="1200" dirty="0" smtClean="0"/>
              <a:t>（１）官公庁等が設置したもの</a:t>
            </a:r>
            <a:r>
              <a:rPr kumimoji="1" lang="en-US" altLang="ja-JP" sz="1400" dirty="0" smtClean="0"/>
              <a:t/>
            </a:r>
            <a:br>
              <a:rPr kumimoji="1" lang="en-US" altLang="ja-JP" sz="1400" dirty="0" smtClean="0"/>
            </a:br>
            <a:r>
              <a:rPr lang="en-US" altLang="ja-JP" sz="1400" dirty="0" smtClean="0"/>
              <a:t>1</a:t>
            </a:r>
            <a:endParaRPr kumimoji="1" lang="ja-JP" altLang="en-US" sz="1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52376176"/>
              </p:ext>
            </p:extLst>
          </p:nvPr>
        </p:nvGraphicFramePr>
        <p:xfrm>
          <a:off x="251520" y="620686"/>
          <a:ext cx="8712969" cy="5904659"/>
        </p:xfrm>
        <a:graphic>
          <a:graphicData uri="http://schemas.openxmlformats.org/drawingml/2006/table">
            <a:tbl>
              <a:tblPr>
                <a:tableStyleId>{5C22544A-7EE6-4342-B048-85BDC9FD1C3A}</a:tableStyleId>
              </a:tblPr>
              <a:tblGrid>
                <a:gridCol w="276450"/>
                <a:gridCol w="1189375"/>
                <a:gridCol w="990071"/>
                <a:gridCol w="1690838"/>
                <a:gridCol w="450036"/>
                <a:gridCol w="340741"/>
                <a:gridCol w="1615300"/>
                <a:gridCol w="2160158"/>
              </a:tblGrid>
              <a:tr h="329594">
                <a:tc>
                  <a:txBody>
                    <a:bodyPr/>
                    <a:lstStyle/>
                    <a:p>
                      <a:pPr algn="ctr" fontAlgn="ctr"/>
                      <a:r>
                        <a:rPr lang="en-US" sz="900" u="none" strike="noStrike" baseline="0" dirty="0">
                          <a:effectLst/>
                        </a:rPr>
                        <a:t>No.</a:t>
                      </a:r>
                      <a:endParaRPr lang="en-US" sz="900" b="0" i="0" u="none" strike="noStrike" baseline="0" dirty="0">
                        <a:effectLst/>
                        <a:latin typeface="ＭＳ Ｐゴシック"/>
                      </a:endParaRPr>
                    </a:p>
                  </a:txBody>
                  <a:tcPr marL="2750" marR="2750" marT="2750" marB="0" anchor="ctr"/>
                </a:tc>
                <a:tc>
                  <a:txBody>
                    <a:bodyPr/>
                    <a:lstStyle/>
                    <a:p>
                      <a:pPr algn="ctr" fontAlgn="ctr"/>
                      <a:r>
                        <a:rPr lang="ja-JP" altLang="en-US" sz="900" u="none" strike="noStrike" baseline="0" dirty="0">
                          <a:effectLst/>
                        </a:rPr>
                        <a:t>名称</a:t>
                      </a:r>
                      <a:endParaRPr lang="ja-JP" altLang="en-US" sz="900" b="0" i="0" u="none" strike="noStrike" baseline="0" dirty="0">
                        <a:effectLst/>
                        <a:latin typeface="ＭＳ Ｐゴシック"/>
                      </a:endParaRPr>
                    </a:p>
                  </a:txBody>
                  <a:tcPr marL="2750" marR="2750" marT="2750" marB="0" anchor="ctr"/>
                </a:tc>
                <a:tc>
                  <a:txBody>
                    <a:bodyPr/>
                    <a:lstStyle/>
                    <a:p>
                      <a:pPr algn="ctr" fontAlgn="ctr"/>
                      <a:r>
                        <a:rPr lang="ja-JP" altLang="en-US" sz="900" u="none" strike="noStrike" baseline="0">
                          <a:effectLst/>
                        </a:rPr>
                        <a:t>設置運営</a:t>
                      </a:r>
                      <a:endParaRPr lang="ja-JP" altLang="en-US" sz="900" b="0" i="0" u="none" strike="noStrike" baseline="0">
                        <a:effectLst/>
                        <a:latin typeface="ＭＳ Ｐゴシック"/>
                      </a:endParaRPr>
                    </a:p>
                  </a:txBody>
                  <a:tcPr marL="2750" marR="2750" marT="2750" marB="0" anchor="ctr"/>
                </a:tc>
                <a:tc>
                  <a:txBody>
                    <a:bodyPr/>
                    <a:lstStyle/>
                    <a:p>
                      <a:pPr algn="ctr" fontAlgn="ctr"/>
                      <a:r>
                        <a:rPr lang="ja-JP" altLang="en-US" sz="900" u="none" strike="noStrike" baseline="0" dirty="0" smtClean="0">
                          <a:effectLst/>
                        </a:rPr>
                        <a:t>住所</a:t>
                      </a:r>
                      <a:r>
                        <a:rPr lang="ja-JP" altLang="en-US" sz="900" u="none" strike="noStrike" baseline="0" dirty="0">
                          <a:effectLst/>
                        </a:rPr>
                        <a:t>　</a:t>
                      </a:r>
                      <a:endParaRPr lang="ja-JP" altLang="en-US" sz="900" b="0" i="0" u="none" strike="noStrike" baseline="0" dirty="0">
                        <a:effectLst/>
                        <a:latin typeface="ＭＳ Ｐゴシック"/>
                      </a:endParaRPr>
                    </a:p>
                  </a:txBody>
                  <a:tcPr marL="2750" marR="2750" marT="2750" marB="0" anchor="ctr"/>
                </a:tc>
                <a:tc>
                  <a:txBody>
                    <a:bodyPr/>
                    <a:lstStyle/>
                    <a:p>
                      <a:pPr algn="l" fontAlgn="ctr"/>
                      <a:r>
                        <a:rPr lang="ja-JP" altLang="en-US" sz="900" u="none" strike="noStrike" baseline="0">
                          <a:effectLst/>
                        </a:rPr>
                        <a:t>設立</a:t>
                      </a:r>
                      <a:endParaRPr lang="ja-JP" altLang="en-US" sz="900" b="0" i="0" u="none" strike="noStrike" baseline="0">
                        <a:effectLst/>
                        <a:latin typeface="ＭＳ Ｐゴシック"/>
                      </a:endParaRPr>
                    </a:p>
                  </a:txBody>
                  <a:tcPr marL="2750" marR="2750" marT="2750" marB="0" anchor="ctr"/>
                </a:tc>
                <a:tc>
                  <a:txBody>
                    <a:bodyPr/>
                    <a:lstStyle/>
                    <a:p>
                      <a:pPr algn="ctr" fontAlgn="ctr"/>
                      <a:r>
                        <a:rPr lang="ja-JP" altLang="en-US" sz="900" u="none" strike="noStrike" baseline="0">
                          <a:effectLst/>
                        </a:rPr>
                        <a:t>室数</a:t>
                      </a:r>
                      <a:endParaRPr lang="ja-JP" altLang="en-US" sz="900" b="0" i="0" u="none" strike="noStrike" baseline="0">
                        <a:effectLst/>
                        <a:latin typeface="ＭＳ Ｐゴシック"/>
                      </a:endParaRPr>
                    </a:p>
                  </a:txBody>
                  <a:tcPr marL="2750" marR="2750" marT="2750" marB="0" anchor="ctr"/>
                </a:tc>
                <a:tc>
                  <a:txBody>
                    <a:bodyPr/>
                    <a:lstStyle/>
                    <a:p>
                      <a:pPr algn="ctr" fontAlgn="ctr"/>
                      <a:r>
                        <a:rPr lang="ja-JP" altLang="en-US" sz="900" u="none" strike="noStrike" baseline="0">
                          <a:effectLst/>
                        </a:rPr>
                        <a:t>支援メニュー</a:t>
                      </a:r>
                      <a:endParaRPr lang="ja-JP" altLang="en-US" sz="900" b="0" i="0" u="none" strike="noStrike" baseline="0">
                        <a:effectLst/>
                        <a:latin typeface="ＭＳ Ｐゴシック"/>
                      </a:endParaRPr>
                    </a:p>
                  </a:txBody>
                  <a:tcPr marL="2750" marR="2750" marT="2750" marB="0" anchor="ctr"/>
                </a:tc>
                <a:tc>
                  <a:txBody>
                    <a:bodyPr/>
                    <a:lstStyle/>
                    <a:p>
                      <a:pPr algn="ctr" fontAlgn="ctr"/>
                      <a:r>
                        <a:rPr lang="ja-JP" altLang="en-US" sz="900" u="none" strike="noStrike" dirty="0">
                          <a:effectLst/>
                        </a:rPr>
                        <a:t>概要</a:t>
                      </a:r>
                      <a:endParaRPr lang="ja-JP" altLang="en-US" sz="900" b="0" i="0" u="none" strike="noStrike" dirty="0">
                        <a:effectLst/>
                        <a:latin typeface="ＭＳ Ｐゴシック"/>
                      </a:endParaRPr>
                    </a:p>
                  </a:txBody>
                  <a:tcPr marL="2750" marR="2750" marT="2750" marB="0" anchor="ctr"/>
                </a:tc>
              </a:tr>
              <a:tr h="827336">
                <a:tc>
                  <a:txBody>
                    <a:bodyPr/>
                    <a:lstStyle/>
                    <a:p>
                      <a:pPr algn="ctr" fontAlgn="ctr"/>
                      <a:r>
                        <a:rPr lang="en-US" altLang="ja-JP" sz="900" u="none" strike="noStrike" baseline="0" dirty="0">
                          <a:effectLst/>
                          <a:latin typeface="+mn-ea"/>
                          <a:ea typeface="+mn-ea"/>
                        </a:rPr>
                        <a:t>1</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広島起業化センター</a:t>
                      </a:r>
                      <a:br>
                        <a:rPr lang="ja-JP" altLang="en-US" sz="900" u="none" strike="noStrike" baseline="0" dirty="0">
                          <a:effectLst/>
                          <a:latin typeface="+mn-ea"/>
                          <a:ea typeface="+mn-ea"/>
                        </a:rPr>
                      </a:br>
                      <a:r>
                        <a:rPr lang="ja-JP" altLang="en-US" sz="900" u="none" strike="noStrike" baseline="0" dirty="0">
                          <a:effectLst/>
                          <a:latin typeface="+mn-ea"/>
                          <a:ea typeface="+mn-ea"/>
                        </a:rPr>
                        <a:t>（クリエイトコア）</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（公財）ひろしま産業振興機構</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zh-TW" altLang="en-US" sz="900" u="none" strike="noStrike" baseline="0" dirty="0">
                          <a:effectLst/>
                          <a:latin typeface="+mn-ea"/>
                          <a:ea typeface="+mn-ea"/>
                        </a:rPr>
                        <a:t> </a:t>
                      </a:r>
                      <a:r>
                        <a:rPr lang="zh-TW" altLang="en-US" sz="900" u="none" strike="noStrike" baseline="0" dirty="0">
                          <a:effectLst/>
                          <a:latin typeface="ＭＳ ゴシック" panose="020B0609070205080204" pitchFamily="49" charset="-128"/>
                          <a:ea typeface="ＭＳ ゴシック" panose="020B0609070205080204" pitchFamily="49" charset="-128"/>
                        </a:rPr>
                        <a:t>東広島市鏡山</a:t>
                      </a:r>
                      <a:r>
                        <a:rPr lang="en-US" altLang="zh-TW" sz="900" u="none" strike="noStrike" baseline="0" dirty="0">
                          <a:effectLst/>
                          <a:latin typeface="ＭＳ ゴシック" panose="020B0609070205080204" pitchFamily="49" charset="-128"/>
                          <a:ea typeface="ＭＳ ゴシック" panose="020B0609070205080204" pitchFamily="49" charset="-128"/>
                        </a:rPr>
                        <a:t>3-13-60</a:t>
                      </a:r>
                      <a:endParaRPr lang="en-US" altLang="zh-TW" sz="900" b="0" i="0" u="none" strike="noStrike" baseline="0" dirty="0">
                        <a:effectLst/>
                        <a:latin typeface="ＭＳ ゴシック" panose="020B0609070205080204" pitchFamily="49" charset="-128"/>
                        <a:ea typeface="ＭＳ ゴシック" panose="020B0609070205080204" pitchFamily="49" charset="-128"/>
                      </a:endParaRPr>
                    </a:p>
                  </a:txBody>
                  <a:tcPr marL="2750" marR="2750" marT="2750" marB="0" anchor="ctr"/>
                </a:tc>
                <a:tc>
                  <a:txBody>
                    <a:bodyPr/>
                    <a:lstStyle/>
                    <a:p>
                      <a:pPr algn="l" fontAlgn="ctr"/>
                      <a:r>
                        <a:rPr lang="ja-JP" altLang="en-US" sz="900" b="0" i="0" u="none" strike="noStrike" baseline="0" smtClean="0">
                          <a:effectLst/>
                          <a:latin typeface="+mn-ea"/>
                          <a:ea typeface="+mn-ea"/>
                        </a:rPr>
                        <a:t>Ｈ７．４</a:t>
                      </a:r>
                      <a:endParaRPr lang="en-US" sz="900" b="0" i="0" u="none" strike="noStrike" baseline="0" dirty="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20</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a:effectLst/>
                          <a:latin typeface="+mn-ea"/>
                          <a:ea typeface="+mn-ea"/>
                        </a:rPr>
                        <a:t>・産学官の専門家による技術･経営相談指導</a:t>
                      </a:r>
                      <a:br>
                        <a:rPr lang="ja-JP" altLang="en-US" sz="900" u="none" strike="noStrike" baseline="0">
                          <a:effectLst/>
                          <a:latin typeface="+mn-ea"/>
                          <a:ea typeface="+mn-ea"/>
                        </a:rPr>
                      </a:br>
                      <a:r>
                        <a:rPr lang="ja-JP" altLang="en-US" sz="900" u="none" strike="noStrike" baseline="0">
                          <a:effectLst/>
                          <a:latin typeface="+mn-ea"/>
                          <a:ea typeface="+mn-ea"/>
                        </a:rPr>
                        <a:t>・テクノプラザの，工作機器，試験研究機器の利用，試作品の評価試験，検査など</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広島中央サイエンスパーク（東広島市）にあり，新規開業，新分野進出を目指す企業に対し低料金の貸事業場を提供し支援サービスを行っている。</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u="none" strike="noStrike" baseline="0">
                          <a:effectLst/>
                          <a:latin typeface="+mn-ea"/>
                          <a:ea typeface="+mn-ea"/>
                        </a:rPr>
                        <a:t>2</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広島テクノプラザ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㈱広島テクノプラザ</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zh-TW" altLang="en-US" sz="900" u="none" strike="noStrike" baseline="0" dirty="0">
                          <a:effectLst/>
                          <a:latin typeface="ＭＳ ゴシック" panose="020B0609070205080204" pitchFamily="49" charset="-128"/>
                          <a:ea typeface="ＭＳ ゴシック" panose="020B0609070205080204" pitchFamily="49" charset="-128"/>
                        </a:rPr>
                        <a:t>東広島市鏡山</a:t>
                      </a:r>
                      <a:r>
                        <a:rPr lang="en-US" altLang="zh-TW" sz="900" u="none" strike="noStrike" baseline="0" dirty="0" smtClean="0">
                          <a:effectLst/>
                          <a:latin typeface="ＭＳ ゴシック" panose="020B0609070205080204" pitchFamily="49" charset="-128"/>
                          <a:ea typeface="ＭＳ ゴシック" panose="020B0609070205080204" pitchFamily="49" charset="-128"/>
                        </a:rPr>
                        <a:t>3-13-26</a:t>
                      </a:r>
                      <a:endParaRPr lang="en-US" altLang="zh-TW" sz="900" b="0" i="0" u="none" strike="noStrike" baseline="0" dirty="0">
                        <a:effectLst/>
                        <a:latin typeface="ＭＳ ゴシック" panose="020B0609070205080204" pitchFamily="49" charset="-128"/>
                        <a:ea typeface="ＭＳ ゴシック" panose="020B0609070205080204" pitchFamily="49" charset="-128"/>
                      </a:endParaRPr>
                    </a:p>
                  </a:txBody>
                  <a:tcPr marL="2750" marR="2750" marT="2750" marB="0" anchor="ctr"/>
                </a:tc>
                <a:tc>
                  <a:txBody>
                    <a:bodyPr/>
                    <a:lstStyle/>
                    <a:p>
                      <a:pPr algn="l" fontAlgn="ctr"/>
                      <a:r>
                        <a:rPr lang="en-US" sz="900" u="none" strike="noStrike" baseline="0" dirty="0">
                          <a:effectLst/>
                          <a:latin typeface="+mn-ea"/>
                          <a:ea typeface="+mn-ea"/>
                        </a:rPr>
                        <a:t>Ｈ2．4</a:t>
                      </a:r>
                      <a:endParaRPr lang="en-US" sz="900" b="0" i="0" u="none" strike="noStrike" baseline="0" dirty="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21</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頭脳立地法に基づき設立された産業高度化施設（株）広島テクノプラザにおいて，貸し研究室など施設・機器の賃貸事業を行っている。</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b="0" i="0" u="none" strike="noStrike" baseline="0" dirty="0" smtClean="0">
                          <a:effectLst/>
                          <a:latin typeface="+mn-ea"/>
                          <a:ea typeface="+mn-ea"/>
                        </a:rPr>
                        <a:t>3</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en-US" sz="900" u="none" strike="noStrike" baseline="0" dirty="0">
                          <a:effectLst/>
                          <a:latin typeface="+mn-ea"/>
                          <a:ea typeface="+mn-ea"/>
                        </a:rPr>
                        <a:t>SOHO＠</a:t>
                      </a:r>
                      <a:r>
                        <a:rPr lang="ja-JP" altLang="en-US" sz="900" u="none" strike="noStrike" baseline="0" dirty="0">
                          <a:effectLst/>
                          <a:latin typeface="+mn-ea"/>
                          <a:ea typeface="+mn-ea"/>
                        </a:rPr>
                        <a:t>ひろしま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a:effectLst/>
                          <a:latin typeface="+mn-ea"/>
                          <a:ea typeface="+mn-ea"/>
                        </a:rPr>
                        <a:t>（公財）広島市産業振興センター</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広島市西区草津新町</a:t>
                      </a:r>
                      <a:r>
                        <a:rPr lang="en-US" altLang="ja-JP" sz="900" u="none" strike="noStrike" baseline="0" dirty="0" smtClean="0">
                          <a:effectLst/>
                          <a:latin typeface="+mn-ea"/>
                          <a:ea typeface="+mn-ea"/>
                        </a:rPr>
                        <a:t>1</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21</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35</a:t>
                      </a:r>
                      <a:r>
                        <a:rPr lang="en-US" altLang="ja-JP" sz="900" u="none" strike="noStrike" baseline="0" dirty="0">
                          <a:effectLst/>
                          <a:latin typeface="+mn-ea"/>
                          <a:ea typeface="+mn-ea"/>
                        </a:rPr>
                        <a:t/>
                      </a:r>
                      <a:br>
                        <a:rPr lang="en-US" altLang="ja-JP" sz="900" u="none" strike="noStrike" baseline="0" dirty="0">
                          <a:effectLst/>
                          <a:latin typeface="+mn-ea"/>
                          <a:ea typeface="+mn-ea"/>
                        </a:rPr>
                      </a:br>
                      <a:r>
                        <a:rPr lang="ja-JP" altLang="en-US" sz="900" u="none" strike="noStrike" baseline="0" dirty="0">
                          <a:effectLst/>
                          <a:latin typeface="+mn-ea"/>
                          <a:ea typeface="+mn-ea"/>
                        </a:rPr>
                        <a:t>（広島ミクシス・ビル） </a:t>
                      </a:r>
                      <a:r>
                        <a:rPr lang="en-US" altLang="ja-JP" sz="900" u="none" strike="noStrike" baseline="0" dirty="0">
                          <a:effectLst/>
                          <a:latin typeface="+mn-ea"/>
                          <a:ea typeface="+mn-ea"/>
                        </a:rPr>
                        <a:t>3</a:t>
                      </a:r>
                      <a:r>
                        <a:rPr lang="ja-JP" altLang="en-US" sz="900" u="none" strike="noStrike" baseline="0" dirty="0">
                          <a:effectLst/>
                          <a:latin typeface="+mn-ea"/>
                          <a:ea typeface="+mn-ea"/>
                        </a:rPr>
                        <a:t>階</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sz="900" u="none" strike="noStrike" baseline="0" dirty="0">
                          <a:effectLst/>
                          <a:latin typeface="+mn-ea"/>
                          <a:ea typeface="+mn-ea"/>
                        </a:rPr>
                        <a:t>Ｈ14．4</a:t>
                      </a:r>
                      <a:endParaRPr lang="en-US" sz="900" b="0" i="0" u="none" strike="noStrike" baseline="0" dirty="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6</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smtClean="0">
                          <a:effectLst/>
                          <a:latin typeface="+mn-ea"/>
                          <a:ea typeface="+mn-ea"/>
                        </a:rPr>
                        <a:t>・マネージャー</a:t>
                      </a:r>
                      <a:r>
                        <a:rPr lang="ja-JP" altLang="en-US" sz="900" u="none" strike="noStrike" baseline="0" dirty="0">
                          <a:effectLst/>
                          <a:latin typeface="+mn-ea"/>
                          <a:ea typeface="+mn-ea"/>
                        </a:rPr>
                        <a:t>や職員による継続支援等，経営のサポート，法律相談</a:t>
                      </a:r>
                      <a:br>
                        <a:rPr lang="ja-JP" altLang="en-US" sz="900" u="none" strike="noStrike" baseline="0" dirty="0">
                          <a:effectLst/>
                          <a:latin typeface="+mn-ea"/>
                          <a:ea typeface="+mn-ea"/>
                        </a:rPr>
                      </a:br>
                      <a:r>
                        <a:rPr lang="ja-JP" altLang="en-US" sz="900" u="none" strike="noStrike" baseline="0" dirty="0">
                          <a:effectLst/>
                          <a:latin typeface="+mn-ea"/>
                          <a:ea typeface="+mn-ea"/>
                        </a:rPr>
                        <a:t>・セミナー，研修会開催</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広島市では，情報通信分野での新規創業等を目指す事業者を対象に，小規模オフィス「ＳＯＨＯ＠ひろしま」を安価な料金で提供。</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b="0" i="0" u="none" strike="noStrike" baseline="0" dirty="0" smtClean="0">
                          <a:effectLst/>
                          <a:latin typeface="+mn-ea"/>
                          <a:ea typeface="+mn-ea"/>
                        </a:rPr>
                        <a:t>4</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呉サポート・コア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altLang="ja-JP" sz="900" u="none" strike="noStrike" baseline="0">
                          <a:effectLst/>
                          <a:latin typeface="+mn-ea"/>
                          <a:ea typeface="+mn-ea"/>
                        </a:rPr>
                        <a:t>(</a:t>
                      </a:r>
                      <a:r>
                        <a:rPr lang="ja-JP" altLang="en-US" sz="900" u="none" strike="noStrike" baseline="0">
                          <a:effectLst/>
                          <a:latin typeface="+mn-ea"/>
                          <a:ea typeface="+mn-ea"/>
                        </a:rPr>
                        <a:t>公財</a:t>
                      </a:r>
                      <a:r>
                        <a:rPr lang="en-US" altLang="ja-JP" sz="900" u="none" strike="noStrike" baseline="0">
                          <a:effectLst/>
                          <a:latin typeface="+mn-ea"/>
                          <a:ea typeface="+mn-ea"/>
                        </a:rPr>
                        <a:t>)</a:t>
                      </a:r>
                      <a:r>
                        <a:rPr lang="ja-JP" altLang="en-US" sz="900" u="none" strike="noStrike" baseline="0">
                          <a:effectLst/>
                          <a:latin typeface="+mn-ea"/>
                          <a:ea typeface="+mn-ea"/>
                        </a:rPr>
                        <a:t>くれ産業振興センター</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呉市阿賀南</a:t>
                      </a:r>
                      <a:r>
                        <a:rPr lang="en-US" altLang="ja-JP" sz="900" u="none" strike="noStrike" baseline="0" dirty="0" smtClean="0">
                          <a:effectLst/>
                          <a:latin typeface="+mn-ea"/>
                          <a:ea typeface="+mn-ea"/>
                        </a:rPr>
                        <a:t>2</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10</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1</a:t>
                      </a:r>
                      <a:r>
                        <a:rPr lang="en-US" altLang="ja-JP" sz="900" u="none" strike="noStrike" baseline="0" dirty="0">
                          <a:effectLst/>
                          <a:latin typeface="+mn-ea"/>
                          <a:ea typeface="+mn-ea"/>
                        </a:rPr>
                        <a:t/>
                      </a:r>
                      <a:br>
                        <a:rPr lang="en-US" altLang="ja-JP" sz="900" u="none" strike="noStrike" baseline="0" dirty="0">
                          <a:effectLst/>
                          <a:latin typeface="+mn-ea"/>
                          <a:ea typeface="+mn-ea"/>
                        </a:rPr>
                      </a:br>
                      <a:r>
                        <a:rPr lang="ja-JP" altLang="en-US" sz="900" u="none" strike="noStrike" baseline="0" dirty="0">
                          <a:effectLst/>
                          <a:latin typeface="+mn-ea"/>
                          <a:ea typeface="+mn-ea"/>
                        </a:rPr>
                        <a:t>（広島県立西部工業技術センター内）</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sz="900" u="none" strike="noStrike" baseline="0">
                          <a:effectLst/>
                          <a:latin typeface="+mn-ea"/>
                          <a:ea typeface="+mn-ea"/>
                        </a:rPr>
                        <a:t>Ｈ13．4</a:t>
                      </a:r>
                      <a:endParaRPr lang="en-US" sz="900" b="0" i="0" u="none" strike="noStrike" baseline="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10</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呉市が経済産業省の平成１２年度電源地域産業集積活性化対策費補助事業を活用して整備を行ったインキュベーション施設。</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b="0" i="0" u="none" strike="noStrike" baseline="0" dirty="0" smtClean="0">
                          <a:effectLst/>
                          <a:latin typeface="+mn-ea"/>
                          <a:ea typeface="+mn-ea"/>
                        </a:rPr>
                        <a:t>5</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呉チャレンジ・コア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altLang="ja-JP" sz="900" u="none" strike="noStrike" baseline="0">
                          <a:effectLst/>
                          <a:latin typeface="+mn-ea"/>
                          <a:ea typeface="+mn-ea"/>
                        </a:rPr>
                        <a:t>(</a:t>
                      </a:r>
                      <a:r>
                        <a:rPr lang="ja-JP" altLang="en-US" sz="900" u="none" strike="noStrike" baseline="0">
                          <a:effectLst/>
                          <a:latin typeface="+mn-ea"/>
                          <a:ea typeface="+mn-ea"/>
                        </a:rPr>
                        <a:t>公財</a:t>
                      </a:r>
                      <a:r>
                        <a:rPr lang="en-US" altLang="ja-JP" sz="900" u="none" strike="noStrike" baseline="0">
                          <a:effectLst/>
                          <a:latin typeface="+mn-ea"/>
                          <a:ea typeface="+mn-ea"/>
                        </a:rPr>
                        <a:t>)</a:t>
                      </a:r>
                      <a:r>
                        <a:rPr lang="ja-JP" altLang="en-US" sz="900" u="none" strike="noStrike" baseline="0">
                          <a:effectLst/>
                          <a:latin typeface="+mn-ea"/>
                          <a:ea typeface="+mn-ea"/>
                        </a:rPr>
                        <a:t>くれ産業振興センター</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呉市阿賀南</a:t>
                      </a:r>
                      <a:r>
                        <a:rPr lang="en-US" altLang="ja-JP" sz="900" u="none" strike="noStrike" baseline="0" dirty="0" smtClean="0">
                          <a:effectLst/>
                          <a:latin typeface="+mn-ea"/>
                          <a:ea typeface="+mn-ea"/>
                        </a:rPr>
                        <a:t>2</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10</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1</a:t>
                      </a:r>
                      <a:r>
                        <a:rPr lang="en-US" altLang="ja-JP" sz="900" u="none" strike="noStrike" baseline="0" dirty="0">
                          <a:effectLst/>
                          <a:latin typeface="+mn-ea"/>
                          <a:ea typeface="+mn-ea"/>
                        </a:rPr>
                        <a:t/>
                      </a:r>
                      <a:br>
                        <a:rPr lang="en-US" altLang="ja-JP" sz="900" u="none" strike="noStrike" baseline="0" dirty="0">
                          <a:effectLst/>
                          <a:latin typeface="+mn-ea"/>
                          <a:ea typeface="+mn-ea"/>
                        </a:rPr>
                      </a:br>
                      <a:r>
                        <a:rPr lang="ja-JP" altLang="en-US" sz="900" u="none" strike="noStrike" baseline="0" dirty="0">
                          <a:effectLst/>
                          <a:latin typeface="+mn-ea"/>
                          <a:ea typeface="+mn-ea"/>
                        </a:rPr>
                        <a:t>（広島県立西部工業技術センター内）</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sz="900" u="none" strike="noStrike" baseline="0">
                          <a:effectLst/>
                          <a:latin typeface="+mn-ea"/>
                          <a:ea typeface="+mn-ea"/>
                        </a:rPr>
                        <a:t>Ｈ14．4</a:t>
                      </a:r>
                      <a:endParaRPr lang="en-US" sz="900" b="0" i="0" u="none" strike="noStrike" baseline="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16</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経営相談や地域関係企業への紹介，大学等との橋渡しを行う</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　</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b="0" i="0" u="none" strike="noStrike" baseline="0" dirty="0" smtClean="0">
                          <a:effectLst/>
                          <a:latin typeface="+mn-ea"/>
                          <a:ea typeface="+mn-ea"/>
                        </a:rPr>
                        <a:t>6</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a:effectLst/>
                          <a:latin typeface="+mn-ea"/>
                          <a:ea typeface="+mn-ea"/>
                        </a:rPr>
                        <a:t>コラボスクエア</a:t>
                      </a:r>
                      <a:br>
                        <a:rPr lang="ja-JP" altLang="en-US" sz="900" u="none" strike="noStrike" baseline="0">
                          <a:effectLst/>
                          <a:latin typeface="+mn-ea"/>
                          <a:ea typeface="+mn-ea"/>
                        </a:rPr>
                      </a:br>
                      <a:r>
                        <a:rPr lang="ja-JP" altLang="en-US" sz="900" u="none" strike="noStrike" baseline="0">
                          <a:effectLst/>
                          <a:latin typeface="+mn-ea"/>
                          <a:ea typeface="+mn-ea"/>
                        </a:rPr>
                        <a:t>（東広島市新産業創造センター） </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東広島市</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東広島市西条西本町</a:t>
                      </a:r>
                      <a:r>
                        <a:rPr lang="en-US" altLang="ja-JP" sz="900" u="none" strike="noStrike" baseline="0" dirty="0" smtClean="0">
                          <a:effectLst/>
                          <a:latin typeface="+mn-ea"/>
                          <a:ea typeface="+mn-ea"/>
                        </a:rPr>
                        <a:t>28</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baseline="0" dirty="0" smtClean="0">
                          <a:effectLst/>
                          <a:latin typeface="+mn-ea"/>
                          <a:ea typeface="+mn-ea"/>
                        </a:rPr>
                        <a:t>6</a:t>
                      </a:r>
                      <a:r>
                        <a:rPr lang="en-US" altLang="ja-JP" sz="900" u="none" strike="noStrike" baseline="0" dirty="0">
                          <a:effectLst/>
                          <a:latin typeface="+mn-ea"/>
                          <a:ea typeface="+mn-ea"/>
                        </a:rPr>
                        <a:t/>
                      </a:r>
                      <a:br>
                        <a:rPr lang="en-US" altLang="ja-JP" sz="900" u="none" strike="noStrike" baseline="0" dirty="0">
                          <a:effectLst/>
                          <a:latin typeface="+mn-ea"/>
                          <a:ea typeface="+mn-ea"/>
                        </a:rPr>
                      </a:br>
                      <a:r>
                        <a:rPr lang="ja-JP" altLang="en-US" sz="900" u="none" strike="noStrike" baseline="0" dirty="0">
                          <a:effectLst/>
                          <a:latin typeface="+mn-ea"/>
                          <a:ea typeface="+mn-ea"/>
                        </a:rPr>
                        <a:t>（サンスクエア東広島</a:t>
                      </a:r>
                      <a:r>
                        <a:rPr lang="en-US" altLang="ja-JP" sz="900" u="none" strike="noStrike" baseline="0" dirty="0">
                          <a:effectLst/>
                          <a:latin typeface="+mn-ea"/>
                          <a:ea typeface="+mn-ea"/>
                        </a:rPr>
                        <a:t>3</a:t>
                      </a:r>
                      <a:r>
                        <a:rPr lang="ja-JP" altLang="en-US" sz="900" u="none" strike="noStrike" baseline="0" dirty="0">
                          <a:effectLst/>
                          <a:latin typeface="+mn-ea"/>
                          <a:ea typeface="+mn-ea"/>
                        </a:rPr>
                        <a:t>Ｆ）</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sz="900" u="none" strike="noStrike" baseline="0">
                          <a:effectLst/>
                          <a:latin typeface="+mn-ea"/>
                          <a:ea typeface="+mn-ea"/>
                        </a:rPr>
                        <a:t>Ｈ15．1</a:t>
                      </a:r>
                      <a:endParaRPr lang="en-US" sz="900" b="0" i="0" u="none" strike="noStrike" baseline="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4</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東広島市と広島大学が，「産学官連携」，「生涯学習」及び「地域交流事業」を連携して推進するために開所。</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u="none" strike="noStrike" baseline="0">
                          <a:effectLst/>
                          <a:latin typeface="+mn-ea"/>
                          <a:ea typeface="+mn-ea"/>
                        </a:rPr>
                        <a:t>7</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広島大学産学連携センター</a:t>
                      </a:r>
                      <a:br>
                        <a:rPr lang="ja-JP" altLang="en-US" sz="900" u="none" strike="noStrike" baseline="0" dirty="0">
                          <a:effectLst/>
                          <a:latin typeface="+mn-ea"/>
                          <a:ea typeface="+mn-ea"/>
                        </a:rPr>
                      </a:br>
                      <a:r>
                        <a:rPr lang="ja-JP" altLang="en-US" sz="900" u="none" strike="noStrike" baseline="0" dirty="0">
                          <a:effectLst/>
                          <a:latin typeface="+mn-ea"/>
                          <a:ea typeface="+mn-ea"/>
                        </a:rPr>
                        <a:t>インキュベーションオフィス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広島大学</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zh-TW" altLang="en-US" sz="900" u="none" strike="noStrike" baseline="0" dirty="0">
                          <a:effectLst/>
                          <a:latin typeface="ＭＳ ゴシック" panose="020B0609070205080204" pitchFamily="49" charset="-128"/>
                          <a:ea typeface="ＭＳ ゴシック" panose="020B0609070205080204" pitchFamily="49" charset="-128"/>
                        </a:rPr>
                        <a:t>東広島市鏡山</a:t>
                      </a:r>
                      <a:r>
                        <a:rPr lang="en-US" altLang="zh-TW" sz="900" u="none" strike="noStrike" baseline="0" dirty="0" smtClean="0">
                          <a:effectLst/>
                          <a:latin typeface="ＭＳ ゴシック" panose="020B0609070205080204" pitchFamily="49" charset="-128"/>
                          <a:ea typeface="ＭＳ ゴシック" panose="020B0609070205080204" pitchFamily="49" charset="-128"/>
                        </a:rPr>
                        <a:t>3-10-31 </a:t>
                      </a:r>
                      <a:endParaRPr lang="en-US" altLang="zh-TW" sz="900" b="0" i="0" u="none" strike="noStrike" baseline="0" dirty="0">
                        <a:effectLst/>
                        <a:latin typeface="ＭＳ ゴシック" panose="020B0609070205080204" pitchFamily="49" charset="-128"/>
                        <a:ea typeface="ＭＳ ゴシック" panose="020B0609070205080204" pitchFamily="49" charset="-128"/>
                      </a:endParaRPr>
                    </a:p>
                  </a:txBody>
                  <a:tcPr marL="2750" marR="2750" marT="2750" marB="0" anchor="ctr"/>
                </a:tc>
                <a:tc>
                  <a:txBody>
                    <a:bodyPr/>
                    <a:lstStyle/>
                    <a:p>
                      <a:pPr algn="l" fontAlgn="ctr"/>
                      <a:r>
                        <a:rPr lang="en-US" sz="900" u="none" strike="noStrike" baseline="0">
                          <a:effectLst/>
                          <a:latin typeface="+mn-ea"/>
                          <a:ea typeface="+mn-ea"/>
                        </a:rPr>
                        <a:t>Ｈ15．4</a:t>
                      </a:r>
                      <a:endParaRPr lang="en-US" sz="900" b="0" i="0" u="none" strike="noStrike" baseline="0">
                        <a:effectLst/>
                        <a:latin typeface="+mn-ea"/>
                        <a:ea typeface="+mn-ea"/>
                      </a:endParaRPr>
                    </a:p>
                  </a:txBody>
                  <a:tcPr marL="2750" marR="2750" marT="2750" marB="0" anchor="ctr"/>
                </a:tc>
                <a:tc>
                  <a:txBody>
                    <a:bodyPr/>
                    <a:lstStyle/>
                    <a:p>
                      <a:pPr algn="ctr" fontAlgn="ctr"/>
                      <a:r>
                        <a:rPr lang="en-US" altLang="ja-JP" sz="900" u="none" strike="noStrike" baseline="0">
                          <a:effectLst/>
                          <a:latin typeface="+mn-ea"/>
                          <a:ea typeface="+mn-ea"/>
                        </a:rPr>
                        <a:t>8</a:t>
                      </a:r>
                      <a:endParaRPr lang="en-US" altLang="ja-JP"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baseline="0">
                          <a:effectLst/>
                          <a:latin typeface="+mn-ea"/>
                          <a:ea typeface="+mn-ea"/>
                        </a:rPr>
                        <a:t>　</a:t>
                      </a:r>
                      <a:endParaRPr lang="ja-JP" altLang="en-US" sz="900" b="0" i="0" u="none" strike="noStrike" baseline="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広島大学の研究成果・人的資源を活用して起業化又は、起業後の実用化</a:t>
                      </a:r>
                      <a:r>
                        <a:rPr lang="ja-JP" altLang="en-US" sz="900" u="none" strike="noStrike" dirty="0" smtClean="0">
                          <a:effectLst/>
                          <a:latin typeface="+mn-ea"/>
                          <a:ea typeface="+mn-ea"/>
                        </a:rPr>
                        <a:t>研究。 </a:t>
                      </a:r>
                      <a:endParaRPr lang="ja-JP" altLang="en-US" sz="900" b="0" i="0" u="none" strike="noStrike" dirty="0">
                        <a:effectLst/>
                        <a:latin typeface="+mn-ea"/>
                        <a:ea typeface="+mn-ea"/>
                      </a:endParaRPr>
                    </a:p>
                  </a:txBody>
                  <a:tcPr marL="2750" marR="2750" marT="2750" marB="0" anchor="ctr"/>
                </a:tc>
              </a:tr>
              <a:tr h="678247">
                <a:tc>
                  <a:txBody>
                    <a:bodyPr/>
                    <a:lstStyle/>
                    <a:p>
                      <a:pPr algn="ctr" fontAlgn="ctr"/>
                      <a:r>
                        <a:rPr lang="en-US" altLang="ja-JP" sz="900" u="none" strike="noStrike" baseline="0" dirty="0">
                          <a:effectLst/>
                          <a:latin typeface="+mn-ea"/>
                          <a:ea typeface="+mn-ea"/>
                        </a:rPr>
                        <a:t>8</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廿日市市創業支援施設（しゃもじん　キューブ）</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smtClean="0">
                          <a:effectLst/>
                          <a:latin typeface="+mn-ea"/>
                          <a:ea typeface="+mn-ea"/>
                        </a:rPr>
                        <a:t>廿日市市</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廿日市市本町</a:t>
                      </a:r>
                      <a:r>
                        <a:rPr lang="en-US" altLang="ja-JP" sz="900" u="none" strike="noStrike" baseline="0" dirty="0">
                          <a:effectLst/>
                          <a:latin typeface="+mn-ea"/>
                          <a:ea typeface="+mn-ea"/>
                        </a:rPr>
                        <a:t>5-1</a:t>
                      </a:r>
                      <a:r>
                        <a:rPr lang="ja-JP" altLang="en-US" sz="900" u="none" strike="noStrike" baseline="0" dirty="0">
                          <a:effectLst/>
                          <a:latin typeface="+mn-ea"/>
                          <a:ea typeface="+mn-ea"/>
                        </a:rPr>
                        <a:t>交流プラザ１</a:t>
                      </a:r>
                      <a:r>
                        <a:rPr lang="en-US" altLang="ja-JP" sz="900" u="none" strike="noStrike" baseline="0" dirty="0">
                          <a:effectLst/>
                          <a:latin typeface="+mn-ea"/>
                          <a:ea typeface="+mn-ea"/>
                        </a:rPr>
                        <a:t>F</a:t>
                      </a:r>
                      <a:br>
                        <a:rPr lang="en-US" altLang="ja-JP" sz="900" u="none" strike="noStrike" baseline="0" dirty="0">
                          <a:effectLst/>
                          <a:latin typeface="+mn-ea"/>
                          <a:ea typeface="+mn-ea"/>
                        </a:rPr>
                      </a:br>
                      <a:r>
                        <a:rPr lang="ja-JP" altLang="en-US" sz="900" u="none" strike="noStrike" baseline="0" dirty="0">
                          <a:effectLst/>
                          <a:latin typeface="+mn-ea"/>
                          <a:ea typeface="+mn-ea"/>
                        </a:rPr>
                        <a:t>しゃもじんキューブ内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en-US" altLang="ja-JP" sz="900" u="none" strike="noStrike" baseline="0" dirty="0">
                          <a:effectLst/>
                          <a:latin typeface="+mn-ea"/>
                          <a:ea typeface="+mn-ea"/>
                        </a:rPr>
                        <a:t>―</a:t>
                      </a:r>
                      <a:endParaRPr lang="en-US" altLang="ja-JP" sz="900" b="0" i="0" u="none" strike="noStrike" baseline="0" dirty="0">
                        <a:effectLst/>
                        <a:latin typeface="+mn-ea"/>
                        <a:ea typeface="+mn-ea"/>
                      </a:endParaRPr>
                    </a:p>
                  </a:txBody>
                  <a:tcPr marL="2750" marR="2750" marT="2750" marB="0" anchor="ctr"/>
                </a:tc>
                <a:tc>
                  <a:txBody>
                    <a:bodyPr/>
                    <a:lstStyle/>
                    <a:p>
                      <a:pPr algn="ctr" fontAlgn="ctr"/>
                      <a:r>
                        <a:rPr lang="en-US" altLang="ja-JP" sz="900" u="none" strike="noStrike" baseline="0" dirty="0">
                          <a:effectLst/>
                          <a:latin typeface="+mn-ea"/>
                          <a:ea typeface="+mn-ea"/>
                        </a:rPr>
                        <a:t>3</a:t>
                      </a:r>
                      <a:endParaRPr lang="en-US" altLang="ja-JP"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baseline="0" dirty="0">
                          <a:effectLst/>
                          <a:latin typeface="+mn-ea"/>
                          <a:ea typeface="+mn-ea"/>
                        </a:rPr>
                        <a:t>　</a:t>
                      </a:r>
                      <a:endParaRPr lang="ja-JP" altLang="en-US" sz="900" b="0" i="0" u="none" strike="noStrike" baseline="0" dirty="0">
                        <a:effectLst/>
                        <a:latin typeface="+mn-ea"/>
                        <a:ea typeface="+mn-ea"/>
                      </a:endParaRPr>
                    </a:p>
                  </a:txBody>
                  <a:tcPr marL="2750" marR="2750" marT="2750" marB="0" anchor="ctr"/>
                </a:tc>
                <a:tc>
                  <a:txBody>
                    <a:bodyPr/>
                    <a:lstStyle/>
                    <a:p>
                      <a:pPr algn="l" fontAlgn="ctr"/>
                      <a:r>
                        <a:rPr lang="ja-JP" altLang="en-US" sz="900" u="none" strike="noStrike" dirty="0">
                          <a:effectLst/>
                          <a:latin typeface="+mn-ea"/>
                          <a:ea typeface="+mn-ea"/>
                        </a:rPr>
                        <a:t>　</a:t>
                      </a:r>
                      <a:endParaRPr lang="ja-JP" altLang="en-US" sz="900" b="0" i="0" u="none" strike="noStrike" dirty="0">
                        <a:effectLst/>
                        <a:latin typeface="+mn-ea"/>
                        <a:ea typeface="+mn-ea"/>
                      </a:endParaRPr>
                    </a:p>
                  </a:txBody>
                  <a:tcPr marL="2750" marR="2750" marT="2750" marB="0" anchor="ctr"/>
                </a:tc>
              </a:tr>
            </a:tbl>
          </a:graphicData>
        </a:graphic>
      </p:graphicFrame>
      <p:sp>
        <p:nvSpPr>
          <p:cNvPr id="3" name="テキスト ボックス 2"/>
          <p:cNvSpPr txBox="1"/>
          <p:nvPr/>
        </p:nvSpPr>
        <p:spPr>
          <a:xfrm>
            <a:off x="7380312" y="116632"/>
            <a:ext cx="1296144" cy="369332"/>
          </a:xfrm>
          <a:prstGeom prst="rect">
            <a:avLst/>
          </a:prstGeom>
          <a:noFill/>
          <a:ln>
            <a:solidFill>
              <a:schemeClr val="tx1"/>
            </a:solidFill>
          </a:ln>
        </p:spPr>
        <p:txBody>
          <a:bodyPr wrap="square" rtlCol="0">
            <a:spAutoFit/>
          </a:bodyPr>
          <a:lstStyle/>
          <a:p>
            <a:r>
              <a:rPr lang="ja-JP" altLang="en-US" dirty="0" smtClean="0"/>
              <a:t>参考資料３</a:t>
            </a:r>
            <a:endParaRPr kumimoji="1" lang="ja-JP" altLang="en-US" dirty="0"/>
          </a:p>
        </p:txBody>
      </p:sp>
    </p:spTree>
    <p:extLst>
      <p:ext uri="{BB962C8B-B14F-4D97-AF65-F5344CB8AC3E}">
        <p14:creationId xmlns:p14="http://schemas.microsoft.com/office/powerpoint/2010/main" val="3647828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88641"/>
            <a:ext cx="7772400" cy="288031"/>
          </a:xfrm>
        </p:spPr>
        <p:txBody>
          <a:bodyPr>
            <a:normAutofit/>
          </a:bodyPr>
          <a:lstStyle/>
          <a:p>
            <a:pPr algn="l"/>
            <a:r>
              <a:rPr lang="ja-JP" altLang="en-US" sz="1200" dirty="0" smtClean="0"/>
              <a:t>　（２）</a:t>
            </a:r>
            <a:r>
              <a:rPr lang="ja-JP" altLang="en-US" sz="1200" dirty="0"/>
              <a:t>民間</a:t>
            </a:r>
            <a:r>
              <a:rPr lang="ja-JP" altLang="en-US" sz="1200" dirty="0" smtClean="0"/>
              <a:t>が</a:t>
            </a:r>
            <a:r>
              <a:rPr lang="ja-JP" altLang="en-US" sz="1200" dirty="0"/>
              <a:t>設置したもの</a:t>
            </a:r>
            <a:endParaRPr kumimoji="1" lang="ja-JP" altLang="en-US" sz="1200" dirty="0"/>
          </a:p>
        </p:txBody>
      </p:sp>
      <p:sp>
        <p:nvSpPr>
          <p:cNvPr id="3" name="サブタイトル 2"/>
          <p:cNvSpPr>
            <a:spLocks noGrp="1"/>
          </p:cNvSpPr>
          <p:nvPr>
            <p:ph type="subTitle" idx="1"/>
          </p:nvPr>
        </p:nvSpPr>
        <p:spPr/>
        <p:txBody>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04801659"/>
              </p:ext>
            </p:extLst>
          </p:nvPr>
        </p:nvGraphicFramePr>
        <p:xfrm>
          <a:off x="323528" y="548681"/>
          <a:ext cx="8568952" cy="6048669"/>
        </p:xfrm>
        <a:graphic>
          <a:graphicData uri="http://schemas.openxmlformats.org/drawingml/2006/table">
            <a:tbl>
              <a:tblPr>
                <a:tableStyleId>{5C22544A-7EE6-4342-B048-85BDC9FD1C3A}</a:tableStyleId>
              </a:tblPr>
              <a:tblGrid>
                <a:gridCol w="271880"/>
                <a:gridCol w="1299396"/>
                <a:gridCol w="978168"/>
                <a:gridCol w="1580118"/>
                <a:gridCol w="601950"/>
                <a:gridCol w="376219"/>
                <a:gridCol w="1504875"/>
                <a:gridCol w="1956346"/>
              </a:tblGrid>
              <a:tr h="302141">
                <a:tc>
                  <a:txBody>
                    <a:bodyPr/>
                    <a:lstStyle/>
                    <a:p>
                      <a:pPr algn="ctr" fontAlgn="ctr"/>
                      <a:r>
                        <a:rPr lang="en-US" sz="900" u="none" strike="noStrike" dirty="0">
                          <a:effectLst/>
                        </a:rPr>
                        <a:t>No.</a:t>
                      </a:r>
                      <a:endParaRPr lang="en-US" sz="900" b="0" i="0" u="none" strike="noStrike" dirty="0">
                        <a:effectLst/>
                        <a:latin typeface="ＭＳ Ｐゴシック"/>
                      </a:endParaRPr>
                    </a:p>
                  </a:txBody>
                  <a:tcPr marL="2129" marR="2129" marT="2129" marB="0" anchor="ctr"/>
                </a:tc>
                <a:tc>
                  <a:txBody>
                    <a:bodyPr/>
                    <a:lstStyle/>
                    <a:p>
                      <a:pPr algn="ctr" fontAlgn="ctr"/>
                      <a:r>
                        <a:rPr lang="ja-JP" altLang="en-US" sz="900" u="none" strike="noStrike" dirty="0">
                          <a:effectLst/>
                        </a:rPr>
                        <a:t>名称</a:t>
                      </a:r>
                      <a:endParaRPr lang="ja-JP" altLang="en-US" sz="900" b="0" i="0" u="none" strike="noStrike" dirty="0">
                        <a:effectLst/>
                        <a:latin typeface="ＭＳ Ｐゴシック"/>
                      </a:endParaRPr>
                    </a:p>
                  </a:txBody>
                  <a:tcPr marL="2129" marR="2129" marT="2129" marB="0" anchor="ctr"/>
                </a:tc>
                <a:tc>
                  <a:txBody>
                    <a:bodyPr/>
                    <a:lstStyle/>
                    <a:p>
                      <a:pPr algn="ctr" fontAlgn="ctr"/>
                      <a:r>
                        <a:rPr lang="ja-JP" altLang="en-US" sz="900" u="none" strike="noStrike">
                          <a:effectLst/>
                        </a:rPr>
                        <a:t>設置運営</a:t>
                      </a:r>
                      <a:endParaRPr lang="ja-JP" altLang="en-US" sz="900" b="0" i="0" u="none" strike="noStrike">
                        <a:effectLst/>
                        <a:latin typeface="ＭＳ Ｐゴシック"/>
                      </a:endParaRPr>
                    </a:p>
                  </a:txBody>
                  <a:tcPr marL="2129" marR="2129" marT="2129" marB="0" anchor="ctr"/>
                </a:tc>
                <a:tc>
                  <a:txBody>
                    <a:bodyPr/>
                    <a:lstStyle/>
                    <a:p>
                      <a:pPr algn="ctr" fontAlgn="ctr"/>
                      <a:r>
                        <a:rPr lang="ja-JP" altLang="en-US" sz="900" u="none" strike="noStrike" dirty="0" smtClean="0">
                          <a:effectLst/>
                        </a:rPr>
                        <a:t>住所</a:t>
                      </a:r>
                      <a:r>
                        <a:rPr lang="ja-JP" altLang="en-US" sz="900" u="none" strike="noStrike" dirty="0">
                          <a:effectLst/>
                        </a:rPr>
                        <a:t>　</a:t>
                      </a:r>
                      <a:endParaRPr lang="ja-JP" altLang="en-US" sz="900" b="0" i="0" u="none" strike="noStrike" dirty="0">
                        <a:effectLst/>
                        <a:latin typeface="ＭＳ Ｐゴシック"/>
                      </a:endParaRPr>
                    </a:p>
                  </a:txBody>
                  <a:tcPr marL="2129" marR="2129" marT="2129" marB="0" anchor="ctr"/>
                </a:tc>
                <a:tc>
                  <a:txBody>
                    <a:bodyPr/>
                    <a:lstStyle/>
                    <a:p>
                      <a:pPr algn="ctr" fontAlgn="ctr"/>
                      <a:r>
                        <a:rPr lang="ja-JP" altLang="en-US" sz="900" u="none" strike="noStrike">
                          <a:effectLst/>
                        </a:rPr>
                        <a:t>設立</a:t>
                      </a:r>
                      <a:endParaRPr lang="ja-JP" altLang="en-US" sz="900" b="0" i="0" u="none" strike="noStrike">
                        <a:effectLst/>
                        <a:latin typeface="ＭＳ Ｐゴシック"/>
                      </a:endParaRPr>
                    </a:p>
                  </a:txBody>
                  <a:tcPr marL="2129" marR="2129" marT="2129" marB="0" anchor="ctr"/>
                </a:tc>
                <a:tc>
                  <a:txBody>
                    <a:bodyPr/>
                    <a:lstStyle/>
                    <a:p>
                      <a:pPr algn="ctr" fontAlgn="ctr"/>
                      <a:r>
                        <a:rPr lang="ja-JP" altLang="en-US" sz="900" u="none" strike="noStrike">
                          <a:effectLst/>
                        </a:rPr>
                        <a:t>室数</a:t>
                      </a:r>
                      <a:endParaRPr lang="ja-JP" altLang="en-US" sz="900" b="0" i="0" u="none" strike="noStrike">
                        <a:effectLst/>
                        <a:latin typeface="ＭＳ Ｐゴシック"/>
                      </a:endParaRPr>
                    </a:p>
                  </a:txBody>
                  <a:tcPr marL="2129" marR="2129" marT="2129" marB="0" anchor="ctr"/>
                </a:tc>
                <a:tc>
                  <a:txBody>
                    <a:bodyPr/>
                    <a:lstStyle/>
                    <a:p>
                      <a:pPr algn="ctr" fontAlgn="ctr"/>
                      <a:r>
                        <a:rPr lang="ja-JP" altLang="en-US" sz="900" u="none" strike="noStrike">
                          <a:effectLst/>
                        </a:rPr>
                        <a:t>支援メニュー</a:t>
                      </a:r>
                      <a:endParaRPr lang="ja-JP" altLang="en-US" sz="900" b="0" i="0" u="none" strike="noStrike">
                        <a:effectLst/>
                        <a:latin typeface="ＭＳ Ｐゴシック"/>
                      </a:endParaRPr>
                    </a:p>
                  </a:txBody>
                  <a:tcPr marL="2129" marR="2129" marT="2129" marB="0" anchor="ctr"/>
                </a:tc>
                <a:tc>
                  <a:txBody>
                    <a:bodyPr/>
                    <a:lstStyle/>
                    <a:p>
                      <a:pPr algn="ctr" fontAlgn="ctr"/>
                      <a:r>
                        <a:rPr lang="ja-JP" altLang="en-US" sz="900" u="none" strike="noStrike">
                          <a:effectLst/>
                        </a:rPr>
                        <a:t>概要</a:t>
                      </a:r>
                      <a:endParaRPr lang="ja-JP" altLang="en-US" sz="900" b="0" i="0" u="none" strike="noStrike">
                        <a:effectLst/>
                        <a:latin typeface="ＭＳ Ｐゴシック"/>
                      </a:endParaRPr>
                    </a:p>
                  </a:txBody>
                  <a:tcPr marL="2129" marR="2129" marT="2129" marB="0" anchor="ctr"/>
                </a:tc>
              </a:tr>
              <a:tr h="585182">
                <a:tc>
                  <a:txBody>
                    <a:bodyPr/>
                    <a:lstStyle/>
                    <a:p>
                      <a:pPr algn="ctr" fontAlgn="ctr"/>
                      <a:r>
                        <a:rPr lang="en-US" altLang="ja-JP" sz="900" u="none" strike="noStrike" dirty="0">
                          <a:effectLst/>
                        </a:rPr>
                        <a:t>9</a:t>
                      </a:r>
                      <a:endParaRPr lang="en-US" altLang="ja-JP" sz="900" b="0" i="0" u="none" strike="noStrike" dirty="0">
                        <a:effectLst/>
                        <a:latin typeface="ＭＳ Ｐゴシック"/>
                      </a:endParaRPr>
                    </a:p>
                  </a:txBody>
                  <a:tcPr marL="2129" marR="2129" marT="2129" marB="0" anchor="ctr"/>
                </a:tc>
                <a:tc>
                  <a:txBody>
                    <a:bodyPr/>
                    <a:lstStyle/>
                    <a:p>
                      <a:pPr algn="l" fontAlgn="ctr"/>
                      <a:r>
                        <a:rPr lang="zh-CN" altLang="en-US" sz="900" u="none" strike="noStrike" dirty="0">
                          <a:effectLst/>
                          <a:latin typeface="ＭＳ ゴシック" panose="020B0609070205080204" pitchFamily="49" charset="-128"/>
                          <a:ea typeface="ＭＳ ゴシック" panose="020B0609070205080204" pitchFamily="49" charset="-128"/>
                        </a:rPr>
                        <a:t>（</a:t>
                      </a:r>
                      <a:r>
                        <a:rPr lang="en-US" altLang="zh-CN" sz="900" u="none" strike="noStrike" dirty="0">
                          <a:effectLst/>
                          <a:latin typeface="ＭＳ ゴシック" panose="020B0609070205080204" pitchFamily="49" charset="-128"/>
                          <a:ea typeface="ＭＳ ゴシック" panose="020B0609070205080204" pitchFamily="49" charset="-128"/>
                        </a:rPr>
                        <a:t>SOHO</a:t>
                      </a:r>
                      <a:r>
                        <a:rPr lang="zh-CN" altLang="en-US" sz="900" u="none" strike="noStrike" dirty="0">
                          <a:effectLst/>
                          <a:latin typeface="ＭＳ ゴシック" panose="020B0609070205080204" pitchFamily="49" charset="-128"/>
                          <a:ea typeface="ＭＳ ゴシック" panose="020B0609070205080204" pitchFamily="49" charset="-128"/>
                        </a:rPr>
                        <a:t>国泰寺倶楽部 </a:t>
                      </a:r>
                      <a:r>
                        <a:rPr lang="zh-CN" altLang="en-US" sz="900" u="none" strike="noStrike" dirty="0" smtClean="0">
                          <a:effectLst/>
                          <a:latin typeface="ＭＳ ゴシック" panose="020B0609070205080204" pitchFamily="49" charset="-128"/>
                          <a:ea typeface="ＭＳ ゴシック" panose="020B0609070205080204" pitchFamily="49" charset="-128"/>
                        </a:rPr>
                        <a:t>）</a:t>
                      </a:r>
                      <a:endParaRPr lang="en-US" altLang="zh-CN" sz="9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a:t>
                      </a:r>
                      <a:r>
                        <a:rPr lang="en-US" altLang="ja-JP" sz="900" b="0" i="0" u="none" strike="noStrike" dirty="0" smtClean="0">
                          <a:effectLst/>
                          <a:latin typeface="ＭＳ ゴシック" panose="020B0609070205080204" pitchFamily="49" charset="-128"/>
                          <a:ea typeface="ＭＳ ゴシック" panose="020B0609070205080204" pitchFamily="49" charset="-128"/>
                        </a:rPr>
                        <a:t>6</a:t>
                      </a:r>
                      <a:r>
                        <a:rPr lang="ja-JP" altLang="en-US" sz="900" b="0" i="0" u="none" strike="noStrike" dirty="0" smtClean="0">
                          <a:effectLst/>
                          <a:latin typeface="ＭＳ ゴシック" panose="020B0609070205080204" pitchFamily="49" charset="-128"/>
                          <a:ea typeface="ＭＳ ゴシック" panose="020B0609070205080204" pitchFamily="49" charset="-128"/>
                        </a:rPr>
                        <a:t>月末に閉鎖予定）</a:t>
                      </a:r>
                      <a:endParaRPr lang="zh-CN"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中国</a:t>
                      </a:r>
                      <a:r>
                        <a:rPr lang="ja-JP" altLang="en-US" sz="900" u="none" strike="noStrike" dirty="0" smtClean="0">
                          <a:effectLst/>
                          <a:latin typeface="ＭＳ ゴシック" panose="020B0609070205080204" pitchFamily="49" charset="-128"/>
                          <a:ea typeface="ＭＳ ゴシック" panose="020B0609070205080204" pitchFamily="49" charset="-128"/>
                        </a:rPr>
                        <a:t>電力</a:t>
                      </a:r>
                      <a:r>
                        <a:rPr lang="en-US" altLang="ja-JP" sz="900" u="none" strike="noStrike" dirty="0" smtClean="0">
                          <a:effectLst/>
                          <a:latin typeface="ＭＳ ゴシック" panose="020B0609070205080204" pitchFamily="49" charset="-128"/>
                          <a:ea typeface="ＭＳ ゴシック" panose="020B0609070205080204" pitchFamily="49" charset="-128"/>
                        </a:rPr>
                        <a:t>(</a:t>
                      </a:r>
                      <a:r>
                        <a:rPr lang="ja-JP" altLang="en-US" sz="900" u="none" strike="noStrike" dirty="0" smtClean="0">
                          <a:effectLst/>
                          <a:latin typeface="ＭＳ ゴシック" panose="020B0609070205080204" pitchFamily="49" charset="-128"/>
                          <a:ea typeface="ＭＳ ゴシック" panose="020B0609070205080204" pitchFamily="49" charset="-128"/>
                        </a:rPr>
                        <a:t>株</a:t>
                      </a:r>
                      <a:r>
                        <a:rPr lang="en-US" altLang="ja-JP" sz="900" u="none" strike="noStrike" dirty="0" smtClean="0">
                          <a:effectLst/>
                          <a:latin typeface="ＭＳ ゴシック" panose="020B0609070205080204" pitchFamily="49" charset="-128"/>
                          <a:ea typeface="ＭＳ ゴシック" panose="020B0609070205080204" pitchFamily="49" charset="-128"/>
                        </a:rPr>
                        <a:t>)</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zh-CN" altLang="en-US" sz="900" u="none" strike="noStrike" dirty="0">
                          <a:effectLst/>
                          <a:latin typeface="ＭＳ ゴシック" panose="020B0609070205080204" pitchFamily="49" charset="-128"/>
                          <a:ea typeface="ＭＳ ゴシック" panose="020B0609070205080204" pitchFamily="49" charset="-128"/>
                        </a:rPr>
                        <a:t>広島市中区国泰寺町</a:t>
                      </a:r>
                      <a:r>
                        <a:rPr lang="en-US" altLang="zh-CN" sz="900" u="none" strike="noStrike" dirty="0" smtClean="0">
                          <a:effectLst/>
                          <a:latin typeface="ＭＳ ゴシック" panose="020B0609070205080204" pitchFamily="49" charset="-128"/>
                          <a:ea typeface="ＭＳ ゴシック" panose="020B0609070205080204" pitchFamily="49" charset="-128"/>
                        </a:rPr>
                        <a:t>1</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zh-CN" sz="900" u="none" strike="noStrike" dirty="0" smtClean="0">
                          <a:effectLst/>
                          <a:latin typeface="ＭＳ ゴシック" panose="020B0609070205080204" pitchFamily="49" charset="-128"/>
                          <a:ea typeface="ＭＳ ゴシック" panose="020B0609070205080204" pitchFamily="49" charset="-128"/>
                        </a:rPr>
                        <a:t>8</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zh-CN" sz="900" u="none" strike="noStrike" dirty="0" smtClean="0">
                          <a:effectLst/>
                          <a:latin typeface="ＭＳ ゴシック" panose="020B0609070205080204" pitchFamily="49" charset="-128"/>
                          <a:ea typeface="ＭＳ ゴシック" panose="020B0609070205080204" pitchFamily="49" charset="-128"/>
                        </a:rPr>
                        <a:t>14</a:t>
                      </a:r>
                      <a:endParaRPr lang="en-US" altLang="zh-CN"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Ｈ13．6</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a:effectLst/>
                          <a:latin typeface="ＭＳ ゴシック" panose="020B0609070205080204" pitchFamily="49" charset="-128"/>
                          <a:ea typeface="ＭＳ ゴシック" panose="020B0609070205080204" pitchFamily="49" charset="-128"/>
                        </a:rPr>
                        <a:t>29</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インキュベーション，総合受付，研修会の開催，ビジネスサポート，総合受付</a:t>
                      </a:r>
                      <a:endParaRPr lang="ja-JP" alt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中国電力（株）が運営する起業家支援施設</a:t>
                      </a:r>
                      <a:r>
                        <a:rPr lang="ja-JP" altLang="en-US" sz="900" u="none" strike="noStrike" dirty="0" smtClean="0">
                          <a:effectLst/>
                          <a:latin typeface="ＭＳ ゴシック" panose="020B0609070205080204" pitchFamily="49" charset="-128"/>
                          <a:ea typeface="ＭＳ ゴシック" panose="020B0609070205080204" pitchFamily="49" charset="-128"/>
                        </a:rPr>
                        <a:t>。</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730913">
                <a:tc>
                  <a:txBody>
                    <a:bodyPr/>
                    <a:lstStyle/>
                    <a:p>
                      <a:pPr algn="ctr" fontAlgn="ctr"/>
                      <a:r>
                        <a:rPr lang="en-US" altLang="ja-JP" sz="900" u="none" strike="noStrike">
                          <a:effectLst/>
                        </a:rPr>
                        <a:t>10</a:t>
                      </a:r>
                      <a:endParaRPr lang="en-US" altLang="ja-JP" sz="900" b="0" i="0" u="none" strike="noStrike">
                        <a:effectLst/>
                        <a:latin typeface="ＭＳ Ｐゴシック"/>
                      </a:endParaRPr>
                    </a:p>
                  </a:txBody>
                  <a:tcPr marL="2129" marR="2129" marT="2129" marB="0" anchor="ctr"/>
                </a:tc>
                <a:tc>
                  <a:txBody>
                    <a:bodyPr/>
                    <a:lstStyle/>
                    <a:p>
                      <a:pPr algn="l" fontAlgn="ctr"/>
                      <a:r>
                        <a:rPr lang="ja-JP" altLang="en-US" sz="900" u="none" strike="noStrike" dirty="0" smtClean="0">
                          <a:effectLst/>
                          <a:latin typeface="ＭＳ ゴシック" panose="020B0609070205080204" pitchFamily="49" charset="-128"/>
                          <a:ea typeface="ＭＳ ゴシック" panose="020B0609070205080204" pitchFamily="49" charset="-128"/>
                        </a:rPr>
                        <a:t>Ｂ</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ja-JP" altLang="en-US" sz="900" u="none" strike="noStrike" dirty="0" smtClean="0">
                          <a:effectLst/>
                          <a:latin typeface="ＭＳ ゴシック" panose="020B0609070205080204" pitchFamily="49" charset="-128"/>
                          <a:ea typeface="ＭＳ ゴシック" panose="020B0609070205080204" pitchFamily="49" charset="-128"/>
                        </a:rPr>
                        <a:t>スクエア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zh-TW" altLang="en-US" sz="900" u="none" strike="noStrike" dirty="0">
                          <a:effectLst/>
                          <a:latin typeface="ＭＳ ゴシック" panose="020B0609070205080204" pitchFamily="49" charset="-128"/>
                          <a:ea typeface="ＭＳ ゴシック" panose="020B0609070205080204" pitchFamily="49" charset="-128"/>
                        </a:rPr>
                        <a:t>広島信用金庫</a:t>
                      </a: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広島市中区舟入南</a:t>
                      </a:r>
                      <a:r>
                        <a:rPr lang="en-US" altLang="ja-JP" sz="900" u="none" strike="noStrike" dirty="0" smtClean="0">
                          <a:effectLst/>
                          <a:latin typeface="ＭＳ ゴシック" panose="020B0609070205080204" pitchFamily="49" charset="-128"/>
                          <a:ea typeface="ＭＳ ゴシック" panose="020B0609070205080204" pitchFamily="49" charset="-128"/>
                        </a:rPr>
                        <a:t>6</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dirty="0" smtClean="0">
                          <a:effectLst/>
                          <a:latin typeface="ＭＳ ゴシック" panose="020B0609070205080204" pitchFamily="49" charset="-128"/>
                          <a:ea typeface="ＭＳ ゴシック" panose="020B0609070205080204" pitchFamily="49" charset="-128"/>
                        </a:rPr>
                        <a:t>1</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dirty="0" smtClean="0">
                          <a:effectLst/>
                          <a:latin typeface="ＭＳ ゴシック" panose="020B0609070205080204" pitchFamily="49" charset="-128"/>
                          <a:ea typeface="ＭＳ ゴシック" panose="020B0609070205080204" pitchFamily="49" charset="-128"/>
                        </a:rPr>
                        <a:t>6</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Ｈ17．6</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10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・事業計画・資金計画の策定支援</a:t>
                      </a:r>
                      <a:br>
                        <a:rPr lang="ja-JP" altLang="en-US" sz="900" u="none" strike="noStrike" dirty="0">
                          <a:effectLst/>
                          <a:latin typeface="ＭＳ ゴシック" panose="020B0609070205080204" pitchFamily="49" charset="-128"/>
                          <a:ea typeface="ＭＳ ゴシック" panose="020B0609070205080204" pitchFamily="49" charset="-128"/>
                        </a:rPr>
                      </a:br>
                      <a:r>
                        <a:rPr lang="ja-JP" altLang="en-US" sz="900" u="none" strike="noStrike" dirty="0">
                          <a:effectLst/>
                          <a:latin typeface="ＭＳ ゴシック" panose="020B0609070205080204" pitchFamily="49" charset="-128"/>
                          <a:ea typeface="ＭＳ ゴシック" panose="020B0609070205080204" pitchFamily="49" charset="-128"/>
                        </a:rPr>
                        <a:t>・各支援機関・研究機関とのコーディネート</a:t>
                      </a:r>
                      <a:br>
                        <a:rPr lang="ja-JP" altLang="en-US" sz="900" u="none" strike="noStrike" dirty="0">
                          <a:effectLst/>
                          <a:latin typeface="ＭＳ ゴシック" panose="020B0609070205080204" pitchFamily="49" charset="-128"/>
                          <a:ea typeface="ＭＳ ゴシック" panose="020B0609070205080204" pitchFamily="49" charset="-128"/>
                        </a:rPr>
                      </a:br>
                      <a:r>
                        <a:rPr lang="ja-JP" altLang="en-US" sz="900" u="none" strike="noStrike" dirty="0">
                          <a:effectLst/>
                          <a:latin typeface="ＭＳ ゴシック" panose="020B0609070205080204" pitchFamily="49" charset="-128"/>
                          <a:ea typeface="ＭＳ ゴシック" panose="020B0609070205080204" pitchFamily="49" charset="-128"/>
                        </a:rPr>
                        <a:t>・総合受付</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地元企業を，「施設提供」と「事業サポート」で応援。</a:t>
                      </a:r>
                      <a:endParaRPr lang="ja-JP" alt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r>
              <a:tr h="439453">
                <a:tc>
                  <a:txBody>
                    <a:bodyPr/>
                    <a:lstStyle/>
                    <a:p>
                      <a:pPr algn="ctr" fontAlgn="ctr"/>
                      <a:r>
                        <a:rPr lang="en-US" altLang="ja-JP" sz="900" u="none" strike="noStrike">
                          <a:effectLst/>
                        </a:rPr>
                        <a:t>11</a:t>
                      </a:r>
                      <a:endParaRPr lang="en-US" altLang="ja-JP" sz="900" b="0" i="0" u="none" strike="noStrike">
                        <a:effectLst/>
                        <a:latin typeface="ＭＳ Ｐゴシック"/>
                      </a:endParaRPr>
                    </a:p>
                  </a:txBody>
                  <a:tcPr marL="2129" marR="2129" marT="2129" marB="0" anchor="ctr"/>
                </a:tc>
                <a:tc>
                  <a:txBody>
                    <a:bodyPr/>
                    <a:lstStyle/>
                    <a:p>
                      <a:pPr algn="l" fontAlgn="ctr"/>
                      <a:r>
                        <a:rPr lang="en-US" altLang="ja-JP" sz="900" u="none" strike="noStrike" dirty="0" smtClean="0">
                          <a:effectLst/>
                          <a:latin typeface="ＭＳ ゴシック" panose="020B0609070205080204" pitchFamily="49" charset="-128"/>
                          <a:ea typeface="ＭＳ ゴシック" panose="020B0609070205080204" pitchFamily="49" charset="-128"/>
                        </a:rPr>
                        <a:t>SO@R</a:t>
                      </a:r>
                      <a:r>
                        <a:rPr lang="ja-JP" altLang="en-US" sz="900" u="none" strike="noStrike" dirty="0" smtClean="0">
                          <a:effectLst/>
                          <a:latin typeface="ＭＳ ゴシック" panose="020B0609070205080204" pitchFamily="49" charset="-128"/>
                          <a:ea typeface="ＭＳ ゴシック" panose="020B0609070205080204" pitchFamily="49" charset="-128"/>
                        </a:rPr>
                        <a:t>ビジネスポート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dirty="0" smtClean="0">
                          <a:effectLst/>
                          <a:latin typeface="ＭＳ ゴシック" panose="020B0609070205080204" pitchFamily="49" charset="-128"/>
                          <a:ea typeface="ＭＳ ゴシック" panose="020B0609070205080204" pitchFamily="49" charset="-128"/>
                        </a:rPr>
                        <a:t>(</a:t>
                      </a:r>
                      <a:r>
                        <a:rPr lang="ja-JP" altLang="en-US" sz="900" u="none" strike="noStrike" dirty="0" smtClean="0">
                          <a:effectLst/>
                          <a:latin typeface="ＭＳ ゴシック" panose="020B0609070205080204" pitchFamily="49" charset="-128"/>
                          <a:ea typeface="ＭＳ ゴシック" panose="020B0609070205080204" pitchFamily="49" charset="-128"/>
                        </a:rPr>
                        <a:t>株</a:t>
                      </a:r>
                      <a:r>
                        <a:rPr lang="en-US" altLang="ja-JP" sz="900" u="none" strike="noStrike" dirty="0" smtClean="0">
                          <a:effectLst/>
                          <a:latin typeface="ＭＳ ゴシック" panose="020B0609070205080204" pitchFamily="49" charset="-128"/>
                          <a:ea typeface="ＭＳ ゴシック" panose="020B0609070205080204" pitchFamily="49" charset="-128"/>
                        </a:rPr>
                        <a:t>)</a:t>
                      </a:r>
                      <a:r>
                        <a:rPr lang="ja-JP" altLang="en-US" sz="900" u="none" strike="noStrike" dirty="0" smtClean="0">
                          <a:effectLst/>
                          <a:latin typeface="ＭＳ ゴシック" panose="020B0609070205080204" pitchFamily="49" charset="-128"/>
                          <a:ea typeface="ＭＳ ゴシック" panose="020B0609070205080204" pitchFamily="49" charset="-128"/>
                        </a:rPr>
                        <a:t>ソアラサービス</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広島市中区広瀬北町</a:t>
                      </a:r>
                      <a:r>
                        <a:rPr lang="en-US" altLang="ja-JP" sz="900" u="none" strike="noStrike" dirty="0" smtClean="0">
                          <a:effectLst/>
                          <a:latin typeface="ＭＳ ゴシック" panose="020B0609070205080204" pitchFamily="49" charset="-128"/>
                          <a:ea typeface="ＭＳ ゴシック" panose="020B0609070205080204" pitchFamily="49" charset="-128"/>
                        </a:rPr>
                        <a:t>3</a:t>
                      </a:r>
                      <a:r>
                        <a:rPr lang="en-US" altLang="zh-TW" sz="900" u="none" strike="noStrike" baseline="0" dirty="0" smtClean="0">
                          <a:effectLst/>
                          <a:latin typeface="ＭＳ ゴシック" panose="020B0609070205080204" pitchFamily="49" charset="-128"/>
                          <a:ea typeface="ＭＳ ゴシック" panose="020B0609070205080204" pitchFamily="49" charset="-128"/>
                        </a:rPr>
                        <a:t>-</a:t>
                      </a:r>
                      <a:r>
                        <a:rPr lang="en-US" altLang="ja-JP" sz="900" u="none" strike="noStrike" dirty="0" smtClean="0">
                          <a:effectLst/>
                          <a:latin typeface="ＭＳ ゴシック" panose="020B0609070205080204" pitchFamily="49" charset="-128"/>
                          <a:ea typeface="ＭＳ ゴシック" panose="020B0609070205080204" pitchFamily="49" charset="-128"/>
                        </a:rPr>
                        <a:t>1 </a:t>
                      </a:r>
                      <a:r>
                        <a:rPr lang="ja-JP" altLang="en-US" sz="900" u="none" strike="noStrike" dirty="0">
                          <a:effectLst/>
                          <a:latin typeface="ＭＳ ゴシック" panose="020B0609070205080204" pitchFamily="49" charset="-128"/>
                          <a:ea typeface="ＭＳ ゴシック" panose="020B0609070205080204" pitchFamily="49" charset="-128"/>
                        </a:rPr>
                        <a:t>和光広瀬ビル　</a:t>
                      </a:r>
                      <a:br>
                        <a:rPr lang="ja-JP" altLang="en-US" sz="900" u="none" strike="noStrike" dirty="0">
                          <a:effectLst/>
                          <a:latin typeface="ＭＳ ゴシック" panose="020B0609070205080204" pitchFamily="49" charset="-128"/>
                          <a:ea typeface="ＭＳ ゴシック" panose="020B0609070205080204" pitchFamily="49" charset="-128"/>
                        </a:rPr>
                      </a:br>
                      <a:r>
                        <a:rPr lang="ja-JP" altLang="en-US" sz="900" u="none" strike="noStrike" dirty="0">
                          <a:effectLst/>
                          <a:latin typeface="ＭＳ ゴシック" panose="020B0609070205080204" pitchFamily="49" charset="-128"/>
                          <a:ea typeface="ＭＳ ゴシック" panose="020B0609070205080204" pitchFamily="49" charset="-128"/>
                        </a:rPr>
                        <a:t>ソアラ ビジネスポート </a:t>
                      </a:r>
                      <a:r>
                        <a:rPr lang="en-US" altLang="ja-JP" sz="900" u="none" strike="noStrike" dirty="0">
                          <a:effectLst/>
                          <a:latin typeface="ＭＳ ゴシック" panose="020B0609070205080204" pitchFamily="49" charset="-128"/>
                          <a:ea typeface="ＭＳ ゴシック" panose="020B0609070205080204" pitchFamily="49" charset="-128"/>
                        </a:rPr>
                        <a:t>4</a:t>
                      </a:r>
                      <a:r>
                        <a:rPr lang="ja-JP" altLang="en-US" sz="900" u="none" strike="noStrike" dirty="0">
                          <a:effectLst/>
                          <a:latin typeface="ＭＳ ゴシック" panose="020B0609070205080204" pitchFamily="49" charset="-128"/>
                          <a:ea typeface="ＭＳ ゴシック" panose="020B0609070205080204" pitchFamily="49" charset="-128"/>
                        </a:rPr>
                        <a:t>階</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Ｈ21．6</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55</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総合受付</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広島のクリエイター・</a:t>
                      </a:r>
                      <a:r>
                        <a:rPr lang="en-US" altLang="ja-JP" sz="900" u="none" strike="noStrike" dirty="0">
                          <a:effectLst/>
                          <a:latin typeface="ＭＳ ゴシック" panose="020B0609070205080204" pitchFamily="49" charset="-128"/>
                          <a:ea typeface="ＭＳ ゴシック" panose="020B0609070205080204" pitchFamily="49" charset="-128"/>
                        </a:rPr>
                        <a:t>SOHO</a:t>
                      </a:r>
                      <a:r>
                        <a:rPr lang="ja-JP" altLang="en-US" sz="900" u="none" strike="noStrike" dirty="0">
                          <a:effectLst/>
                          <a:latin typeface="ＭＳ ゴシック" panose="020B0609070205080204" pitchFamily="49" charset="-128"/>
                          <a:ea typeface="ＭＳ ゴシック" panose="020B0609070205080204" pitchFamily="49" charset="-128"/>
                        </a:rPr>
                        <a:t>・起業家向けレンタルオフィス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488031">
                <a:tc>
                  <a:txBody>
                    <a:bodyPr/>
                    <a:lstStyle/>
                    <a:p>
                      <a:pPr algn="ctr" fontAlgn="ctr"/>
                      <a:r>
                        <a:rPr lang="en-US" altLang="ja-JP" sz="900" u="none" strike="noStrike" dirty="0">
                          <a:effectLst/>
                        </a:rPr>
                        <a:t>12</a:t>
                      </a:r>
                      <a:endParaRPr lang="en-US" altLang="ja-JP" sz="900" b="0" i="0" u="none" strike="noStrike" dirty="0">
                        <a:effectLst/>
                        <a:latin typeface="ＭＳ Ｐゴシック"/>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リージャスひろしまハイビル</a:t>
                      </a:r>
                      <a:r>
                        <a:rPr lang="en-US" altLang="ja-JP" sz="900" u="none" strike="noStrike" dirty="0">
                          <a:effectLst/>
                          <a:latin typeface="ＭＳ ゴシック" panose="020B0609070205080204" pitchFamily="49" charset="-128"/>
                          <a:ea typeface="ＭＳ ゴシック" panose="020B0609070205080204" pitchFamily="49" charset="-128"/>
                        </a:rPr>
                        <a:t>21</a:t>
                      </a:r>
                      <a:r>
                        <a:rPr lang="ja-JP" altLang="en-US" sz="900" u="none" strike="noStrike" dirty="0">
                          <a:effectLst/>
                          <a:latin typeface="ＭＳ ゴシック" panose="020B0609070205080204" pitchFamily="49" charset="-128"/>
                          <a:ea typeface="ＭＳ ゴシック" panose="020B0609070205080204" pitchFamily="49" charset="-128"/>
                        </a:rPr>
                        <a:t>センター</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日本リージャス（株）</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広島市中区銀山町</a:t>
                      </a:r>
                      <a:r>
                        <a:rPr lang="en-US" altLang="ja-JP" sz="900" u="none" strike="noStrike" dirty="0">
                          <a:effectLst/>
                          <a:latin typeface="ＭＳ ゴシック" panose="020B0609070205080204" pitchFamily="49" charset="-128"/>
                          <a:ea typeface="ＭＳ ゴシック" panose="020B0609070205080204" pitchFamily="49" charset="-128"/>
                        </a:rPr>
                        <a:t>3-1</a:t>
                      </a:r>
                      <a:br>
                        <a:rPr lang="en-US" altLang="ja-JP" sz="900" u="none" strike="noStrike" dirty="0">
                          <a:effectLst/>
                          <a:latin typeface="ＭＳ ゴシック" panose="020B0609070205080204" pitchFamily="49" charset="-128"/>
                          <a:ea typeface="ＭＳ ゴシック" panose="020B0609070205080204" pitchFamily="49" charset="-128"/>
                        </a:rPr>
                      </a:br>
                      <a:r>
                        <a:rPr lang="ja-JP" altLang="en-US" sz="900" u="none" strike="noStrike" dirty="0">
                          <a:effectLst/>
                          <a:latin typeface="ＭＳ ゴシック" panose="020B0609070205080204" pitchFamily="49" charset="-128"/>
                          <a:ea typeface="ＭＳ ゴシック" panose="020B0609070205080204" pitchFamily="49" charset="-128"/>
                        </a:rPr>
                        <a:t>ひろしまハイビル</a:t>
                      </a:r>
                      <a:r>
                        <a:rPr lang="en-US" altLang="ja-JP" sz="900" u="none" strike="noStrike" dirty="0">
                          <a:effectLst/>
                          <a:latin typeface="ＭＳ ゴシック" panose="020B0609070205080204" pitchFamily="49" charset="-128"/>
                          <a:ea typeface="ＭＳ ゴシック" panose="020B0609070205080204" pitchFamily="49" charset="-128"/>
                        </a:rPr>
                        <a:t>21</a:t>
                      </a:r>
                      <a:r>
                        <a:rPr lang="ja-JP" altLang="en-US" sz="900" u="none" strike="noStrike" dirty="0">
                          <a:effectLst/>
                          <a:latin typeface="ＭＳ ゴシック" panose="020B0609070205080204" pitchFamily="49" charset="-128"/>
                          <a:ea typeface="ＭＳ ゴシック" panose="020B0609070205080204" pitchFamily="49" charset="-128"/>
                        </a:rPr>
                        <a:t>　</a:t>
                      </a:r>
                      <a:r>
                        <a:rPr lang="en-US" altLang="ja-JP" sz="900" u="none" strike="noStrike" dirty="0">
                          <a:effectLst/>
                          <a:latin typeface="ＭＳ ゴシック" panose="020B0609070205080204" pitchFamily="49" charset="-128"/>
                          <a:ea typeface="ＭＳ ゴシック" panose="020B0609070205080204" pitchFamily="49" charset="-128"/>
                        </a:rPr>
                        <a:t>16</a:t>
                      </a:r>
                      <a:r>
                        <a:rPr lang="ja-JP" altLang="en-US" sz="900" u="none" strike="noStrike" dirty="0">
                          <a:effectLst/>
                          <a:latin typeface="ＭＳ ゴシック" panose="020B0609070205080204" pitchFamily="49" charset="-128"/>
                          <a:ea typeface="ＭＳ ゴシック" panose="020B0609070205080204" pitchFamily="49" charset="-128"/>
                        </a:rPr>
                        <a:t>階</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Ｈ22</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649951">
                <a:tc>
                  <a:txBody>
                    <a:bodyPr/>
                    <a:lstStyle/>
                    <a:p>
                      <a:pPr algn="ctr" fontAlgn="ctr"/>
                      <a:r>
                        <a:rPr lang="en-US" altLang="ja-JP" sz="900" u="none" strike="noStrike">
                          <a:effectLst/>
                        </a:rPr>
                        <a:t>13</a:t>
                      </a:r>
                      <a:endParaRPr lang="en-US" altLang="ja-JP" sz="900" b="0" i="0" u="none" strike="noStrike">
                        <a:effectLst/>
                        <a:latin typeface="ＭＳ Ｐゴシック"/>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port.inc</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dirty="0">
                          <a:effectLst/>
                          <a:latin typeface="ＭＳ ゴシック" panose="020B0609070205080204" pitchFamily="49" charset="-128"/>
                          <a:ea typeface="ＭＳ ゴシック" panose="020B0609070205080204" pitchFamily="49" charset="-128"/>
                        </a:rPr>
                        <a:t>(</a:t>
                      </a:r>
                      <a:r>
                        <a:rPr lang="ja-JP" altLang="en-US" sz="900" u="none" strike="noStrike" dirty="0">
                          <a:effectLst/>
                          <a:latin typeface="ＭＳ ゴシック" panose="020B0609070205080204" pitchFamily="49" charset="-128"/>
                          <a:ea typeface="ＭＳ ゴシック" panose="020B0609070205080204" pitchFamily="49" charset="-128"/>
                        </a:rPr>
                        <a:t>株</a:t>
                      </a:r>
                      <a:r>
                        <a:rPr lang="en-US" altLang="ja-JP" sz="900" u="none" strike="noStrike" dirty="0">
                          <a:effectLst/>
                          <a:latin typeface="ＭＳ ゴシック" panose="020B0609070205080204" pitchFamily="49" charset="-128"/>
                          <a:ea typeface="ＭＳ ゴシック" panose="020B0609070205080204" pitchFamily="49" charset="-128"/>
                        </a:rPr>
                        <a:t>)</a:t>
                      </a:r>
                      <a:r>
                        <a:rPr lang="en-US" sz="900" u="none" strike="noStrike" dirty="0">
                          <a:effectLst/>
                          <a:latin typeface="ＭＳ ゴシック" panose="020B0609070205080204" pitchFamily="49" charset="-128"/>
                          <a:ea typeface="ＭＳ ゴシック" panose="020B0609070205080204" pitchFamily="49" charset="-128"/>
                        </a:rPr>
                        <a:t>Hint</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広島市中区本川町</a:t>
                      </a:r>
                      <a:r>
                        <a:rPr lang="en-US" altLang="ja-JP" sz="900" u="none" strike="noStrike" dirty="0">
                          <a:effectLst/>
                          <a:latin typeface="ＭＳ ゴシック" panose="020B0609070205080204" pitchFamily="49" charset="-128"/>
                          <a:ea typeface="ＭＳ ゴシック" panose="020B0609070205080204" pitchFamily="49" charset="-128"/>
                        </a:rPr>
                        <a:t>3-1-5</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Ｈ</a:t>
                      </a:r>
                      <a:r>
                        <a:rPr lang="en-US" altLang="ja-JP" sz="900" u="none" strike="noStrike" dirty="0">
                          <a:effectLst/>
                          <a:latin typeface="ＭＳ ゴシック" panose="020B0609070205080204" pitchFamily="49" charset="-128"/>
                          <a:ea typeface="ＭＳ ゴシック" panose="020B0609070205080204" pitchFamily="49" charset="-128"/>
                        </a:rPr>
                        <a:t>26.6.16</a:t>
                      </a:r>
                      <a:br>
                        <a:rPr lang="en-US" altLang="ja-JP" sz="900" u="none" strike="noStrike" dirty="0">
                          <a:effectLst/>
                          <a:latin typeface="ＭＳ ゴシック" panose="020B0609070205080204" pitchFamily="49" charset="-128"/>
                          <a:ea typeface="ＭＳ ゴシック" panose="020B0609070205080204" pitchFamily="49" charset="-128"/>
                        </a:rPr>
                      </a:br>
                      <a:r>
                        <a:rPr lang="ja-JP" altLang="en-US" sz="900" u="none" strike="noStrike" dirty="0">
                          <a:effectLst/>
                          <a:latin typeface="ＭＳ ゴシック" panose="020B0609070205080204" pitchFamily="49" charset="-128"/>
                          <a:ea typeface="ＭＳ ゴシック" panose="020B0609070205080204" pitchFamily="49" charset="-128"/>
                        </a:rPr>
                        <a:t>オープン予定</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a:effectLst/>
                          <a:latin typeface="ＭＳ ゴシック" panose="020B0609070205080204" pitchFamily="49" charset="-128"/>
                          <a:ea typeface="ＭＳ ゴシック" panose="020B0609070205080204" pitchFamily="49" charset="-128"/>
                        </a:rPr>
                        <a:t>24</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73684">
                <a:tc>
                  <a:txBody>
                    <a:bodyPr/>
                    <a:lstStyle/>
                    <a:p>
                      <a:pPr algn="ctr" fontAlgn="ctr"/>
                      <a:r>
                        <a:rPr lang="en-US" altLang="ja-JP" sz="900" u="none" strike="noStrike">
                          <a:effectLst/>
                        </a:rPr>
                        <a:t>14</a:t>
                      </a:r>
                      <a:endParaRPr lang="en-US" altLang="ja-JP" sz="900" b="0" i="0" u="none" strike="noStrike">
                        <a:effectLst/>
                        <a:latin typeface="ＭＳ Ｐゴシック"/>
                      </a:endParaRPr>
                    </a:p>
                  </a:txBody>
                  <a:tcPr marL="2129" marR="2129" marT="2129" marB="0" anchor="ctr"/>
                </a:tc>
                <a:tc>
                  <a:txBody>
                    <a:bodyPr/>
                    <a:lstStyle/>
                    <a:p>
                      <a:pPr algn="l" fontAlgn="ctr"/>
                      <a:r>
                        <a:rPr lang="en-US" sz="900" u="none" strike="noStrike" dirty="0" err="1">
                          <a:effectLst/>
                          <a:latin typeface="ＭＳ ゴシック" panose="020B0609070205080204" pitchFamily="49" charset="-128"/>
                          <a:ea typeface="ＭＳ ゴシック" panose="020B0609070205080204" pitchFamily="49" charset="-128"/>
                        </a:rPr>
                        <a:t>Movin'on</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dirty="0">
                          <a:effectLst/>
                          <a:latin typeface="ＭＳ ゴシック" panose="020B0609070205080204" pitchFamily="49" charset="-128"/>
                          <a:ea typeface="ＭＳ ゴシック" panose="020B0609070205080204" pitchFamily="49" charset="-128"/>
                        </a:rPr>
                        <a:t>(</a:t>
                      </a:r>
                      <a:r>
                        <a:rPr lang="ja-JP" altLang="en-US" sz="900" u="none" strike="noStrike" dirty="0">
                          <a:effectLst/>
                          <a:latin typeface="ＭＳ ゴシック" panose="020B0609070205080204" pitchFamily="49" charset="-128"/>
                          <a:ea typeface="ＭＳ ゴシック" panose="020B0609070205080204" pitchFamily="49" charset="-128"/>
                        </a:rPr>
                        <a:t>株</a:t>
                      </a:r>
                      <a:r>
                        <a:rPr lang="en-US" altLang="ja-JP" sz="900" u="none" strike="noStrike" dirty="0">
                          <a:effectLst/>
                          <a:latin typeface="ＭＳ ゴシック" panose="020B0609070205080204" pitchFamily="49" charset="-128"/>
                          <a:ea typeface="ＭＳ ゴシック" panose="020B0609070205080204" pitchFamily="49" charset="-128"/>
                        </a:rPr>
                        <a:t>)</a:t>
                      </a:r>
                      <a:r>
                        <a:rPr lang="ja-JP" altLang="en-US" sz="900" u="none" strike="noStrike" dirty="0">
                          <a:effectLst/>
                          <a:latin typeface="ＭＳ ゴシック" panose="020B0609070205080204" pitchFamily="49" charset="-128"/>
                          <a:ea typeface="ＭＳ ゴシック" panose="020B0609070205080204" pitchFamily="49" charset="-128"/>
                        </a:rPr>
                        <a:t>ユーアイム</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広島市中区胡町</a:t>
                      </a:r>
                      <a:r>
                        <a:rPr lang="en-US" altLang="ja-JP" sz="900" u="none" strike="noStrike" dirty="0">
                          <a:effectLst/>
                          <a:latin typeface="ＭＳ ゴシック" panose="020B0609070205080204" pitchFamily="49" charset="-128"/>
                          <a:ea typeface="ＭＳ ゴシック" panose="020B0609070205080204" pitchFamily="49" charset="-128"/>
                        </a:rPr>
                        <a:t>4-25-7</a:t>
                      </a:r>
                      <a:r>
                        <a:rPr lang="en-US" sz="900" u="none" strike="noStrike" dirty="0">
                          <a:effectLst/>
                          <a:latin typeface="ＭＳ ゴシック" panose="020B0609070205080204" pitchFamily="49" charset="-128"/>
                          <a:ea typeface="ＭＳ ゴシック" panose="020B0609070205080204" pitchFamily="49" charset="-128"/>
                        </a:rPr>
                        <a:t>F</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Ｈ26.4</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　</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73684">
                <a:tc>
                  <a:txBody>
                    <a:bodyPr/>
                    <a:lstStyle/>
                    <a:p>
                      <a:pPr algn="ctr" fontAlgn="ctr"/>
                      <a:r>
                        <a:rPr lang="en-US" altLang="ja-JP" sz="900" u="none" strike="noStrike">
                          <a:effectLst/>
                        </a:rPr>
                        <a:t>15</a:t>
                      </a:r>
                      <a:endParaRPr lang="en-US" altLang="ja-JP" sz="900" b="0" i="0" u="none" strike="noStrike">
                        <a:effectLst/>
                        <a:latin typeface="ＭＳ Ｐゴシック"/>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アントレプラット広島</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プレシャスサービス</a:t>
                      </a:r>
                      <a:r>
                        <a:rPr lang="en-US" altLang="ja-JP" sz="900" u="none" strike="noStrike" dirty="0">
                          <a:effectLst/>
                          <a:latin typeface="ＭＳ ゴシック" panose="020B0609070205080204" pitchFamily="49" charset="-128"/>
                          <a:ea typeface="ＭＳ ゴシック" panose="020B0609070205080204" pitchFamily="49" charset="-128"/>
                        </a:rPr>
                        <a:t>(</a:t>
                      </a:r>
                      <a:r>
                        <a:rPr lang="ja-JP" altLang="en-US" sz="900" u="none" strike="noStrike" dirty="0">
                          <a:effectLst/>
                          <a:latin typeface="ＭＳ ゴシック" panose="020B0609070205080204" pitchFamily="49" charset="-128"/>
                          <a:ea typeface="ＭＳ ゴシック" panose="020B0609070205080204" pitchFamily="49" charset="-128"/>
                        </a:rPr>
                        <a:t>株</a:t>
                      </a: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広島市中区本通</a:t>
                      </a:r>
                      <a:r>
                        <a:rPr lang="en-US" altLang="ja-JP" sz="900" u="none" strike="noStrike" dirty="0">
                          <a:effectLst/>
                          <a:latin typeface="ＭＳ ゴシック" panose="020B0609070205080204" pitchFamily="49" charset="-128"/>
                          <a:ea typeface="ＭＳ ゴシック" panose="020B0609070205080204" pitchFamily="49" charset="-128"/>
                        </a:rPr>
                        <a:t>7-29</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Ｈ26．4</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a:effectLst/>
                          <a:latin typeface="ＭＳ ゴシック" panose="020B0609070205080204" pitchFamily="49" charset="-128"/>
                          <a:ea typeface="ＭＳ ゴシック" panose="020B0609070205080204" pitchFamily="49" charset="-128"/>
                        </a:rPr>
                        <a:t>―</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73684">
                <a:tc>
                  <a:txBody>
                    <a:bodyPr/>
                    <a:lstStyle/>
                    <a:p>
                      <a:pPr algn="ctr" fontAlgn="ctr"/>
                      <a:r>
                        <a:rPr lang="en-US" altLang="ja-JP" sz="900" u="none" strike="noStrike">
                          <a:effectLst/>
                        </a:rPr>
                        <a:t>16</a:t>
                      </a:r>
                      <a:endParaRPr lang="en-US" altLang="ja-JP" sz="900" b="0" i="0" u="none" strike="noStrike">
                        <a:effectLst/>
                        <a:latin typeface="ＭＳ Ｐゴシック"/>
                      </a:endParaRPr>
                    </a:p>
                  </a:txBody>
                  <a:tcPr marL="2129" marR="2129" marT="2129" marB="0" anchor="ctr"/>
                </a:tc>
                <a:tc>
                  <a:txBody>
                    <a:bodyPr/>
                    <a:lstStyle/>
                    <a:p>
                      <a:pPr algn="l" fontAlgn="ctr"/>
                      <a:r>
                        <a:rPr lang="en-US" sz="900" b="0" i="0" u="none" strike="noStrike" dirty="0" smtClean="0">
                          <a:effectLst/>
                          <a:latin typeface="ＭＳ ゴシック" panose="020B0609070205080204" pitchFamily="49" charset="-128"/>
                          <a:ea typeface="ＭＳ ゴシック" panose="020B0609070205080204" pitchFamily="49" charset="-128"/>
                        </a:rPr>
                        <a:t>U-CAL</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プレシャスサービス</a:t>
                      </a: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株</a:t>
                      </a:r>
                      <a:r>
                        <a:rPr lang="en-US" altLang="ja-JP" sz="900" u="none" strike="noStrike">
                          <a:effectLst/>
                          <a:latin typeface="ＭＳ ゴシック" panose="020B0609070205080204" pitchFamily="49" charset="-128"/>
                          <a:ea typeface="ＭＳ ゴシック" panose="020B0609070205080204" pitchFamily="49" charset="-128"/>
                        </a:rPr>
                        <a:t>)</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dirty="0">
                          <a:effectLst/>
                          <a:latin typeface="ＭＳ ゴシック" panose="020B0609070205080204" pitchFamily="49" charset="-128"/>
                          <a:ea typeface="ＭＳ ゴシック" panose="020B0609070205080204" pitchFamily="49" charset="-128"/>
                        </a:rPr>
                        <a:t>広島市中区本通</a:t>
                      </a:r>
                      <a:r>
                        <a:rPr lang="en-US" altLang="ja-JP" sz="900" u="none" strike="noStrike" dirty="0">
                          <a:effectLst/>
                          <a:latin typeface="ＭＳ ゴシック" panose="020B0609070205080204" pitchFamily="49" charset="-128"/>
                          <a:ea typeface="ＭＳ ゴシック" panose="020B0609070205080204" pitchFamily="49" charset="-128"/>
                        </a:rPr>
                        <a:t>7-29</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Ｈ23．12</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a:effectLst/>
                          <a:latin typeface="ＭＳ ゴシック" panose="020B0609070205080204" pitchFamily="49" charset="-128"/>
                          <a:ea typeface="ＭＳ ゴシック" panose="020B0609070205080204" pitchFamily="49" charset="-128"/>
                        </a:rPr>
                        <a:t>―</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a:effectLst/>
                          <a:latin typeface="ＭＳ ゴシック" panose="020B0609070205080204" pitchFamily="49" charset="-128"/>
                          <a:ea typeface="ＭＳ ゴシック" panose="020B0609070205080204" pitchFamily="49" charset="-128"/>
                        </a:rPr>
                        <a:t>　</a:t>
                      </a:r>
                      <a:endParaRPr lang="ja-JP" altLang="en-US" sz="10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649951">
                <a:tc>
                  <a:txBody>
                    <a:bodyPr/>
                    <a:lstStyle/>
                    <a:p>
                      <a:pPr algn="ctr" fontAlgn="ctr"/>
                      <a:r>
                        <a:rPr lang="en-US" altLang="ja-JP" sz="900" u="none" strike="noStrike">
                          <a:effectLst/>
                        </a:rPr>
                        <a:t>17</a:t>
                      </a:r>
                      <a:endParaRPr lang="en-US" altLang="ja-JP" sz="900" b="0" i="0" u="none" strike="noStrike">
                        <a:effectLst/>
                        <a:latin typeface="ＭＳ Ｐゴシック"/>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Shared Office oazo</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株</a:t>
                      </a: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コンプリート・サークル</a:t>
                      </a:r>
                      <a:br>
                        <a:rPr lang="ja-JP" altLang="en-US" sz="900" u="none" strike="noStrike">
                          <a:effectLst/>
                          <a:latin typeface="ＭＳ ゴシック" panose="020B0609070205080204" pitchFamily="49" charset="-128"/>
                          <a:ea typeface="ＭＳ ゴシック" panose="020B0609070205080204" pitchFamily="49" charset="-128"/>
                        </a:rPr>
                      </a:b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株</a:t>
                      </a: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イロナインターナショナル </a:t>
                      </a:r>
                      <a:endParaRPr lang="ja-JP" alt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広島市南区松川町</a:t>
                      </a:r>
                      <a:r>
                        <a:rPr lang="en-US" altLang="ja-JP" sz="900" u="none" strike="noStrike">
                          <a:effectLst/>
                          <a:latin typeface="ＭＳ ゴシック" panose="020B0609070205080204" pitchFamily="49" charset="-128"/>
                          <a:ea typeface="ＭＳ ゴシック" panose="020B0609070205080204" pitchFamily="49" charset="-128"/>
                        </a:rPr>
                        <a:t>2-4 </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Ｈ26．2</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73684">
                <a:tc>
                  <a:txBody>
                    <a:bodyPr/>
                    <a:lstStyle/>
                    <a:p>
                      <a:pPr algn="ctr" fontAlgn="ctr"/>
                      <a:r>
                        <a:rPr lang="en-US" altLang="ja-JP" sz="900" u="none" strike="noStrike">
                          <a:effectLst/>
                        </a:rPr>
                        <a:t>18</a:t>
                      </a:r>
                      <a:endParaRPr lang="en-US" altLang="ja-JP" sz="900" b="0" i="0" u="none" strike="noStrike">
                        <a:effectLst/>
                        <a:latin typeface="ＭＳ Ｐゴシック"/>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Shakehands</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株</a:t>
                      </a:r>
                      <a:r>
                        <a:rPr lang="en-US" altLang="ja-JP" sz="900" u="none" strike="noStrike">
                          <a:effectLst/>
                          <a:latin typeface="ＭＳ ゴシック" panose="020B0609070205080204" pitchFamily="49" charset="-128"/>
                          <a:ea typeface="ＭＳ ゴシック" panose="020B0609070205080204" pitchFamily="49" charset="-128"/>
                        </a:rPr>
                        <a:t>)3</a:t>
                      </a:r>
                      <a:r>
                        <a:rPr lang="en-US" sz="900" u="none" strike="noStrike">
                          <a:effectLst/>
                          <a:latin typeface="ＭＳ ゴシック" panose="020B0609070205080204" pitchFamily="49" charset="-128"/>
                          <a:ea typeface="ＭＳ ゴシック" panose="020B0609070205080204" pitchFamily="49" charset="-128"/>
                        </a:rPr>
                        <a:t>CO</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広島市中区紙屋町</a:t>
                      </a:r>
                      <a:r>
                        <a:rPr lang="en-US" altLang="ja-JP" sz="900" u="none" strike="noStrike">
                          <a:effectLst/>
                          <a:latin typeface="ＭＳ ゴシック" panose="020B0609070205080204" pitchFamily="49" charset="-128"/>
                          <a:ea typeface="ＭＳ ゴシック" panose="020B0609070205080204" pitchFamily="49" charset="-128"/>
                        </a:rPr>
                        <a:t>1-4-6</a:t>
                      </a:r>
                      <a:br>
                        <a:rPr lang="en-US" altLang="ja-JP" sz="900" u="none" strike="noStrike">
                          <a:effectLst/>
                          <a:latin typeface="ＭＳ ゴシック" panose="020B0609070205080204" pitchFamily="49" charset="-128"/>
                          <a:ea typeface="ＭＳ ゴシック" panose="020B0609070205080204" pitchFamily="49" charset="-128"/>
                        </a:rPr>
                      </a:br>
                      <a:r>
                        <a:rPr lang="ja-JP" altLang="en-US" sz="900" u="none" strike="noStrike">
                          <a:effectLst/>
                          <a:latin typeface="ＭＳ ゴシック" panose="020B0609070205080204" pitchFamily="49" charset="-128"/>
                          <a:ea typeface="ＭＳ ゴシック" panose="020B0609070205080204" pitchFamily="49" charset="-128"/>
                        </a:rPr>
                        <a:t>ウィニーズ紙屋町 </a:t>
                      </a:r>
                      <a:r>
                        <a:rPr lang="en-US" altLang="ja-JP" sz="900" u="none" strike="noStrike">
                          <a:effectLst/>
                          <a:latin typeface="ＭＳ ゴシック" panose="020B0609070205080204" pitchFamily="49" charset="-128"/>
                          <a:ea typeface="ＭＳ ゴシック" panose="020B0609070205080204" pitchFamily="49" charset="-128"/>
                        </a:rPr>
                        <a:t>3F</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Ｈ25．11</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73684">
                <a:tc>
                  <a:txBody>
                    <a:bodyPr/>
                    <a:lstStyle/>
                    <a:p>
                      <a:pPr algn="ctr" fontAlgn="ctr"/>
                      <a:r>
                        <a:rPr lang="en-US" altLang="ja-JP" sz="900" u="none" strike="noStrike">
                          <a:effectLst/>
                        </a:rPr>
                        <a:t>19</a:t>
                      </a:r>
                      <a:endParaRPr lang="en-US" altLang="ja-JP" sz="900" b="0" i="0" u="none" strike="noStrike">
                        <a:effectLst/>
                        <a:latin typeface="ＭＳ Ｐゴシック"/>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Ha-Lappa</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株</a:t>
                      </a:r>
                      <a:r>
                        <a:rPr lang="en-US" altLang="ja-JP" sz="900" u="none" strike="noStrike">
                          <a:effectLst/>
                          <a:latin typeface="ＭＳ ゴシック" panose="020B0609070205080204" pitchFamily="49" charset="-128"/>
                          <a:ea typeface="ＭＳ ゴシック" panose="020B0609070205080204" pitchFamily="49" charset="-128"/>
                        </a:rPr>
                        <a:t>)</a:t>
                      </a:r>
                      <a:r>
                        <a:rPr lang="ja-JP" altLang="en-US" sz="900" u="none" strike="noStrike">
                          <a:effectLst/>
                          <a:latin typeface="ＭＳ ゴシック" panose="020B0609070205080204" pitchFamily="49" charset="-128"/>
                          <a:ea typeface="ＭＳ ゴシック" panose="020B0609070205080204" pitchFamily="49" charset="-128"/>
                        </a:rPr>
                        <a:t>フューレック</a:t>
                      </a:r>
                      <a:endParaRPr lang="ja-JP" alt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福山市伏見町</a:t>
                      </a:r>
                      <a:r>
                        <a:rPr lang="en-US" altLang="ja-JP" sz="900" u="none" strike="noStrike">
                          <a:effectLst/>
                          <a:latin typeface="ＭＳ ゴシック" panose="020B0609070205080204" pitchFamily="49" charset="-128"/>
                          <a:ea typeface="ＭＳ ゴシック" panose="020B0609070205080204" pitchFamily="49" charset="-128"/>
                        </a:rPr>
                        <a:t>4-33</a:t>
                      </a:r>
                      <a:r>
                        <a:rPr lang="ja-JP" altLang="en-US" sz="900" u="none" strike="noStrike">
                          <a:effectLst/>
                          <a:latin typeface="ＭＳ ゴシック" panose="020B0609070205080204" pitchFamily="49" charset="-128"/>
                          <a:ea typeface="ＭＳ ゴシック" panose="020B0609070205080204" pitchFamily="49" charset="-128"/>
                        </a:rPr>
                        <a:t>藤本ビル</a:t>
                      </a:r>
                      <a:r>
                        <a:rPr lang="en-US" altLang="ja-JP" sz="900" u="none" strike="noStrike">
                          <a:effectLst/>
                          <a:latin typeface="ＭＳ ゴシック" panose="020B0609070205080204" pitchFamily="49" charset="-128"/>
                          <a:ea typeface="ＭＳ ゴシック" panose="020B0609070205080204" pitchFamily="49" charset="-128"/>
                        </a:rPr>
                        <a:t>1F</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a:effectLst/>
                          <a:latin typeface="ＭＳ ゴシック" panose="020B0609070205080204" pitchFamily="49" charset="-128"/>
                          <a:ea typeface="ＭＳ ゴシック" panose="020B0609070205080204" pitchFamily="49" charset="-128"/>
                        </a:rPr>
                        <a:t>Ｈ25．7</a:t>
                      </a:r>
                      <a:endParaRPr 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a:effectLst/>
                          <a:latin typeface="ＭＳ ゴシック" panose="020B0609070205080204" pitchFamily="49" charset="-128"/>
                          <a:ea typeface="ＭＳ ゴシック" panose="020B0609070205080204" pitchFamily="49" charset="-128"/>
                        </a:rPr>
                        <a:t>―</a:t>
                      </a:r>
                      <a:endParaRPr lang="en-US" altLang="ja-JP"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r h="334627">
                <a:tc>
                  <a:txBody>
                    <a:bodyPr/>
                    <a:lstStyle/>
                    <a:p>
                      <a:pPr algn="ctr" fontAlgn="ctr"/>
                      <a:r>
                        <a:rPr lang="en-US" altLang="ja-JP" sz="900" u="none" strike="noStrike" dirty="0">
                          <a:effectLst/>
                        </a:rPr>
                        <a:t>20</a:t>
                      </a:r>
                      <a:endParaRPr lang="en-US" altLang="ja-JP" sz="900" b="0" i="0" u="none" strike="noStrike" dirty="0">
                        <a:effectLst/>
                        <a:latin typeface="ＭＳ Ｐゴシック"/>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Flags Hiroshima</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err="1">
                          <a:effectLst/>
                          <a:latin typeface="ＭＳ ゴシック" panose="020B0609070205080204" pitchFamily="49" charset="-128"/>
                          <a:ea typeface="ＭＳ ゴシック" panose="020B0609070205080204" pitchFamily="49" charset="-128"/>
                        </a:rPr>
                        <a:t>Be-friend＆KIZUNA-design</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900" u="none" strike="noStrike">
                          <a:effectLst/>
                          <a:latin typeface="ＭＳ ゴシック" panose="020B0609070205080204" pitchFamily="49" charset="-128"/>
                          <a:ea typeface="ＭＳ ゴシック" panose="020B0609070205080204" pitchFamily="49" charset="-128"/>
                        </a:rPr>
                        <a:t>広島市中区小町</a:t>
                      </a:r>
                      <a:r>
                        <a:rPr lang="en-US" altLang="ja-JP" sz="900" u="none" strike="noStrike">
                          <a:effectLst/>
                          <a:latin typeface="ＭＳ ゴシック" panose="020B0609070205080204" pitchFamily="49" charset="-128"/>
                          <a:ea typeface="ＭＳ ゴシック" panose="020B0609070205080204" pitchFamily="49" charset="-128"/>
                        </a:rPr>
                        <a:t>1-27</a:t>
                      </a:r>
                      <a:br>
                        <a:rPr lang="en-US" altLang="ja-JP" sz="900" u="none" strike="noStrike">
                          <a:effectLst/>
                          <a:latin typeface="ＭＳ ゴシック" panose="020B0609070205080204" pitchFamily="49" charset="-128"/>
                          <a:ea typeface="ＭＳ ゴシック" panose="020B0609070205080204" pitchFamily="49" charset="-128"/>
                        </a:rPr>
                      </a:br>
                      <a:r>
                        <a:rPr lang="ja-JP" altLang="en-US" sz="900" u="none" strike="noStrike">
                          <a:effectLst/>
                          <a:latin typeface="ＭＳ ゴシック" panose="020B0609070205080204" pitchFamily="49" charset="-128"/>
                          <a:ea typeface="ＭＳ ゴシック" panose="020B0609070205080204" pitchFamily="49" charset="-128"/>
                        </a:rPr>
                        <a:t>清和ビル</a:t>
                      </a:r>
                      <a:r>
                        <a:rPr lang="en-US" altLang="ja-JP" sz="900" u="none" strike="noStrike">
                          <a:effectLst/>
                          <a:latin typeface="ＭＳ ゴシック" panose="020B0609070205080204" pitchFamily="49" charset="-128"/>
                          <a:ea typeface="ＭＳ ゴシック" panose="020B0609070205080204" pitchFamily="49" charset="-128"/>
                        </a:rPr>
                        <a:t>302</a:t>
                      </a:r>
                      <a:r>
                        <a:rPr lang="ja-JP" altLang="en-US" sz="900" u="none" strike="noStrike">
                          <a:effectLst/>
                          <a:latin typeface="ＭＳ ゴシック" panose="020B0609070205080204" pitchFamily="49" charset="-128"/>
                          <a:ea typeface="ＭＳ ゴシック" panose="020B0609070205080204" pitchFamily="49" charset="-128"/>
                        </a:rPr>
                        <a:t>号</a:t>
                      </a:r>
                      <a:endParaRPr lang="ja-JP" altLang="en-US" sz="900" b="0" i="0" u="none" strike="noStrike">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en-US" sz="900" u="none" strike="noStrike" dirty="0">
                          <a:effectLst/>
                          <a:latin typeface="ＭＳ ゴシック" panose="020B0609070205080204" pitchFamily="49" charset="-128"/>
                          <a:ea typeface="ＭＳ ゴシック" panose="020B0609070205080204" pitchFamily="49" charset="-128"/>
                        </a:rPr>
                        <a:t>Ｈ25．1</a:t>
                      </a:r>
                      <a:endParaRPr lang="en-US"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ctr" fontAlgn="ctr"/>
                      <a:r>
                        <a:rPr lang="en-US" altLang="ja-JP" sz="900" u="none" strike="noStrike" dirty="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c>
                  <a:txBody>
                    <a:bodyPr/>
                    <a:lstStyle/>
                    <a:p>
                      <a:pPr algn="l" fontAlgn="ctr"/>
                      <a:r>
                        <a:rPr lang="ja-JP" altLang="en-US" sz="1000" u="none" strike="noStrike" dirty="0">
                          <a:effectLst/>
                          <a:latin typeface="ＭＳ ゴシック" panose="020B0609070205080204" pitchFamily="49" charset="-128"/>
                          <a:ea typeface="ＭＳ ゴシック" panose="020B0609070205080204" pitchFamily="49" charset="-128"/>
                        </a:rPr>
                        <a:t>　</a:t>
                      </a:r>
                      <a:endParaRPr lang="ja-JP" altLang="en-US" sz="1000" b="0" i="0" u="none" strike="noStrike" dirty="0">
                        <a:effectLst/>
                        <a:latin typeface="ＭＳ ゴシック" panose="020B0609070205080204" pitchFamily="49" charset="-128"/>
                        <a:ea typeface="ＭＳ ゴシック" panose="020B0609070205080204" pitchFamily="49" charset="-128"/>
                      </a:endParaRPr>
                    </a:p>
                  </a:txBody>
                  <a:tcPr marL="2129" marR="2129" marT="2129" marB="0" anchor="ctr"/>
                </a:tc>
              </a:tr>
            </a:tbl>
          </a:graphicData>
        </a:graphic>
      </p:graphicFrame>
    </p:spTree>
    <p:extLst>
      <p:ext uri="{BB962C8B-B14F-4D97-AF65-F5344CB8AC3E}">
        <p14:creationId xmlns:p14="http://schemas.microsoft.com/office/powerpoint/2010/main" val="49157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619</Words>
  <Application>Microsoft Office PowerPoint</Application>
  <PresentationFormat>画面に合わせる (4:3)</PresentationFormat>
  <Paragraphs>182</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■県内共有オフィス等の状況について （１）官公庁等が設置したもの 1</vt:lpstr>
      <vt:lpstr>　（２）民間が設置したもの</vt:lpstr>
    </vt:vector>
  </TitlesOfParts>
  <Company>広島県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■県内共有オフィス等の状況について</dc:title>
  <dc:creator>広島県</dc:creator>
  <cp:lastModifiedBy>広島県</cp:lastModifiedBy>
  <cp:revision>24</cp:revision>
  <cp:lastPrinted>2014-06-06T10:04:46Z</cp:lastPrinted>
  <dcterms:created xsi:type="dcterms:W3CDTF">2014-06-06T06:21:34Z</dcterms:created>
  <dcterms:modified xsi:type="dcterms:W3CDTF">2014-06-06T10:08:07Z</dcterms:modified>
</cp:coreProperties>
</file>