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48" r:id="rId1"/>
  </p:sldMasterIdLst>
  <p:notesMasterIdLst>
    <p:notesMasterId r:id="rId21"/>
  </p:notesMasterIdLst>
  <p:handoutMasterIdLst>
    <p:handoutMasterId r:id="rId22"/>
  </p:handoutMasterIdLst>
  <p:sldIdLst>
    <p:sldId id="373" r:id="rId2"/>
    <p:sldId id="628" r:id="rId3"/>
    <p:sldId id="707" r:id="rId4"/>
    <p:sldId id="734" r:id="rId5"/>
    <p:sldId id="735" r:id="rId6"/>
    <p:sldId id="736" r:id="rId7"/>
    <p:sldId id="737" r:id="rId8"/>
    <p:sldId id="738" r:id="rId9"/>
    <p:sldId id="739" r:id="rId10"/>
    <p:sldId id="740" r:id="rId11"/>
    <p:sldId id="742" r:id="rId12"/>
    <p:sldId id="743" r:id="rId13"/>
    <p:sldId id="744" r:id="rId14"/>
    <p:sldId id="745" r:id="rId15"/>
    <p:sldId id="746" r:id="rId16"/>
    <p:sldId id="747" r:id="rId17"/>
    <p:sldId id="748" r:id="rId18"/>
    <p:sldId id="749" r:id="rId19"/>
    <p:sldId id="750" r:id="rId20"/>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C98CE"/>
    <a:srgbClr val="FFFF99"/>
    <a:srgbClr val="FEFFC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7529" autoAdjust="0"/>
  </p:normalViewPr>
  <p:slideViewPr>
    <p:cSldViewPr>
      <p:cViewPr>
        <p:scale>
          <a:sx n="90" d="100"/>
          <a:sy n="90" d="100"/>
        </p:scale>
        <p:origin x="-1368" y="-78"/>
      </p:cViewPr>
      <p:guideLst>
        <p:guide orient="horz" pos="2160"/>
        <p:guide pos="2880"/>
      </p:guideLst>
    </p:cSldViewPr>
  </p:slideViewPr>
  <p:notesTextViewPr>
    <p:cViewPr>
      <p:scale>
        <a:sx n="1" d="1"/>
        <a:sy n="1" d="1"/>
      </p:scale>
      <p:origin x="0" y="0"/>
    </p:cViewPr>
  </p:notesTextViewPr>
  <p:sorterViewPr>
    <p:cViewPr>
      <p:scale>
        <a:sx n="100" d="100"/>
        <a:sy n="100" d="100"/>
      </p:scale>
      <p:origin x="0" y="11718"/>
    </p:cViewPr>
  </p:sorterViewPr>
  <p:notesViewPr>
    <p:cSldViewPr>
      <p:cViewPr>
        <p:scale>
          <a:sx n="100" d="100"/>
          <a:sy n="100" d="100"/>
        </p:scale>
        <p:origin x="-2628" y="1080"/>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6"/>
            <a:ext cx="2921000" cy="493713"/>
          </a:xfrm>
          <a:prstGeom prst="rect">
            <a:avLst/>
          </a:prstGeom>
        </p:spPr>
        <p:txBody>
          <a:bodyPr vert="horz" lIns="91347" tIns="45672" rIns="91347" bIns="4567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9541" y="16"/>
            <a:ext cx="2921000" cy="493713"/>
          </a:xfrm>
          <a:prstGeom prst="rect">
            <a:avLst/>
          </a:prstGeom>
        </p:spPr>
        <p:txBody>
          <a:bodyPr vert="horz" lIns="91347" tIns="45672" rIns="91347" bIns="45672" rtlCol="0"/>
          <a:lstStyle>
            <a:lvl1pPr algn="r">
              <a:defRPr sz="1200"/>
            </a:lvl1pPr>
          </a:lstStyle>
          <a:p>
            <a:fld id="{BB7301C3-0FBC-420C-B486-7782B8044B02}" type="datetimeFigureOut">
              <a:rPr kumimoji="1" lang="ja-JP" altLang="en-US" smtClean="0"/>
              <a:t>2017/9/29</a:t>
            </a:fld>
            <a:endParaRPr kumimoji="1" lang="ja-JP" altLang="en-US"/>
          </a:p>
        </p:txBody>
      </p:sp>
      <p:sp>
        <p:nvSpPr>
          <p:cNvPr id="4" name="フッター プレースホルダー 3"/>
          <p:cNvSpPr>
            <a:spLocks noGrp="1"/>
          </p:cNvSpPr>
          <p:nvPr>
            <p:ph type="ftr" sz="quarter" idx="2"/>
          </p:nvPr>
        </p:nvSpPr>
        <p:spPr>
          <a:xfrm>
            <a:off x="13" y="9377363"/>
            <a:ext cx="2921000" cy="493712"/>
          </a:xfrm>
          <a:prstGeom prst="rect">
            <a:avLst/>
          </a:prstGeom>
        </p:spPr>
        <p:txBody>
          <a:bodyPr vert="horz" lIns="91347" tIns="45672" rIns="91347" bIns="4567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9541" y="9377363"/>
            <a:ext cx="2921000" cy="493712"/>
          </a:xfrm>
          <a:prstGeom prst="rect">
            <a:avLst/>
          </a:prstGeom>
        </p:spPr>
        <p:txBody>
          <a:bodyPr vert="horz" lIns="91347" tIns="45672" rIns="91347" bIns="45672" rtlCol="0" anchor="b"/>
          <a:lstStyle>
            <a:lvl1pPr algn="r">
              <a:defRPr sz="1200"/>
            </a:lvl1pPr>
          </a:lstStyle>
          <a:p>
            <a:fld id="{07E44571-DB7E-426B-98EA-7B6BED41ED85}" type="slidenum">
              <a:rPr kumimoji="1" lang="ja-JP" altLang="en-US" smtClean="0"/>
              <a:t>‹#›</a:t>
            </a:fld>
            <a:endParaRPr kumimoji="1" lang="ja-JP" altLang="en-US"/>
          </a:p>
        </p:txBody>
      </p:sp>
    </p:spTree>
    <p:extLst>
      <p:ext uri="{BB962C8B-B14F-4D97-AF65-F5344CB8AC3E}">
        <p14:creationId xmlns:p14="http://schemas.microsoft.com/office/powerpoint/2010/main" val="264432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6"/>
            <a:ext cx="2921000" cy="493713"/>
          </a:xfrm>
          <a:prstGeom prst="rect">
            <a:avLst/>
          </a:prstGeom>
        </p:spPr>
        <p:txBody>
          <a:bodyPr vert="horz" lIns="91347" tIns="45672" rIns="91347" bIns="4567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9541" y="16"/>
            <a:ext cx="2921000" cy="493713"/>
          </a:xfrm>
          <a:prstGeom prst="rect">
            <a:avLst/>
          </a:prstGeom>
        </p:spPr>
        <p:txBody>
          <a:bodyPr vert="horz" lIns="91347" tIns="45672" rIns="91347" bIns="45672" rtlCol="0"/>
          <a:lstStyle>
            <a:lvl1pPr algn="r">
              <a:defRPr sz="1200"/>
            </a:lvl1pPr>
          </a:lstStyle>
          <a:p>
            <a:fld id="{FE0D5ED0-067E-44BC-AE9F-80D091406C27}" type="datetimeFigureOut">
              <a:rPr kumimoji="1" lang="ja-JP" altLang="en-US" smtClean="0"/>
              <a:t>2017/9/29</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347" tIns="45672" rIns="91347" bIns="45672" rtlCol="0" anchor="ctr"/>
          <a:lstStyle/>
          <a:p>
            <a:endParaRPr lang="ja-JP" altLang="en-US"/>
          </a:p>
        </p:txBody>
      </p:sp>
      <p:sp>
        <p:nvSpPr>
          <p:cNvPr id="5" name="ノート プレースホルダー 4"/>
          <p:cNvSpPr>
            <a:spLocks noGrp="1"/>
          </p:cNvSpPr>
          <p:nvPr>
            <p:ph type="body" sz="quarter" idx="3"/>
          </p:nvPr>
        </p:nvSpPr>
        <p:spPr>
          <a:xfrm>
            <a:off x="674704" y="4689491"/>
            <a:ext cx="5392737" cy="4443413"/>
          </a:xfrm>
          <a:prstGeom prst="rect">
            <a:avLst/>
          </a:prstGeom>
        </p:spPr>
        <p:txBody>
          <a:bodyPr vert="horz" lIns="91347" tIns="45672" rIns="91347" bIns="4567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3" y="9377363"/>
            <a:ext cx="2921000" cy="493712"/>
          </a:xfrm>
          <a:prstGeom prst="rect">
            <a:avLst/>
          </a:prstGeom>
        </p:spPr>
        <p:txBody>
          <a:bodyPr vert="horz" lIns="91347" tIns="45672" rIns="91347" bIns="4567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9541" y="9377363"/>
            <a:ext cx="2921000" cy="493712"/>
          </a:xfrm>
          <a:prstGeom prst="rect">
            <a:avLst/>
          </a:prstGeom>
        </p:spPr>
        <p:txBody>
          <a:bodyPr vert="horz" lIns="91347" tIns="45672" rIns="91347" bIns="45672" rtlCol="0" anchor="b"/>
          <a:lstStyle>
            <a:lvl1pPr algn="r">
              <a:defRPr sz="1200"/>
            </a:lvl1pPr>
          </a:lstStyle>
          <a:p>
            <a:fld id="{99FEBF59-171E-4389-B6E3-97D2169D2BCA}" type="slidenum">
              <a:rPr kumimoji="1" lang="ja-JP" altLang="en-US" smtClean="0"/>
              <a:t>‹#›</a:t>
            </a:fld>
            <a:endParaRPr kumimoji="1" lang="ja-JP" altLang="en-US"/>
          </a:p>
        </p:txBody>
      </p:sp>
    </p:spTree>
    <p:extLst>
      <p:ext uri="{BB962C8B-B14F-4D97-AF65-F5344CB8AC3E}">
        <p14:creationId xmlns:p14="http://schemas.microsoft.com/office/powerpoint/2010/main" val="1189752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74878" y="4689491"/>
            <a:ext cx="4992365" cy="4443413"/>
          </a:xfrm>
        </p:spPr>
        <p:txBody>
          <a:bodyPr/>
          <a:lstStyle/>
          <a:p>
            <a:r>
              <a:rPr kumimoji="1" lang="ja-JP" altLang="en-US" dirty="0" smtClean="0">
                <a:solidFill>
                  <a:schemeClr val="accent1">
                    <a:lumMod val="75000"/>
                  </a:schemeClr>
                </a:solidFill>
                <a:latin typeface="+mn-ea"/>
              </a:rPr>
              <a:t>○　本日は講演の機会をいただき，感謝する。</a:t>
            </a:r>
            <a:endParaRPr kumimoji="1" lang="en-US" altLang="ja-JP" dirty="0" smtClean="0">
              <a:solidFill>
                <a:schemeClr val="accent1">
                  <a:lumMod val="75000"/>
                </a:schemeClr>
              </a:solidFill>
              <a:latin typeface="+mn-ea"/>
            </a:endParaRPr>
          </a:p>
          <a:p>
            <a:endParaRPr lang="en-US" altLang="ja-JP" dirty="0" smtClean="0">
              <a:solidFill>
                <a:schemeClr val="accent1">
                  <a:lumMod val="75000"/>
                </a:schemeClr>
              </a:solidFill>
              <a:latin typeface="+mn-ea"/>
            </a:endParaRPr>
          </a:p>
          <a:p>
            <a:r>
              <a:rPr lang="ja-JP" altLang="en-US" dirty="0" smtClean="0">
                <a:solidFill>
                  <a:schemeClr val="accent1">
                    <a:lumMod val="75000"/>
                  </a:schemeClr>
                </a:solidFill>
                <a:latin typeface="+mn-ea"/>
              </a:rPr>
              <a:t>○　広仁会の事務局から「広島に於ける最適医療の構築について」という演　</a:t>
            </a:r>
            <a:endParaRPr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題をいただいたので，最近の国や他県の動向を紹介しながら本県の取組</a:t>
            </a:r>
            <a:endParaRPr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について説明して参りたい。</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0</a:t>
            </a:fld>
            <a:endParaRPr kumimoji="1" lang="ja-JP" altLang="en-US"/>
          </a:p>
        </p:txBody>
      </p:sp>
    </p:spTree>
    <p:extLst>
      <p:ext uri="{BB962C8B-B14F-4D97-AF65-F5344CB8AC3E}">
        <p14:creationId xmlns:p14="http://schemas.microsoft.com/office/powerpoint/2010/main" val="18057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F4AE0DF-599C-4CA6-AA1E-3A6100DE2A60}" type="datetime1">
              <a:rPr kumimoji="1" lang="ja-JP" altLang="en-US" smtClean="0"/>
              <a:t>2017/9/29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6471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0F890E-3D8F-49C3-815F-5C72858B588A}" type="datetime1">
              <a:rPr kumimoji="1" lang="ja-JP" altLang="en-US" smtClean="0"/>
              <a:t>2017/9/29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50389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14E5DC3-D3E3-4027-A85E-5E53864A82B3}" type="datetime1">
              <a:rPr kumimoji="1" lang="ja-JP" altLang="en-US" smtClean="0"/>
              <a:t>2017/9/29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79812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62ABCB-2ADF-4F42-BC59-3A2B7F056AAE}" type="datetime1">
              <a:rPr kumimoji="1" lang="ja-JP" altLang="en-US" smtClean="0"/>
              <a:t>2017/9/29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25010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4E4AAC8-DECE-4699-90F3-C2A0C0FA3E2A}" type="datetime1">
              <a:rPr kumimoji="1" lang="ja-JP" altLang="en-US" smtClean="0"/>
              <a:t>2017/9/29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96748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39A8D17-9412-4B70-B8C0-9853EB0FBEF3}" type="datetime1">
              <a:rPr kumimoji="1" lang="ja-JP" altLang="en-US" smtClean="0"/>
              <a:t>2017/9/29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00358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9FF59A-5F32-464A-B8BE-662622503233}" type="datetime1">
              <a:rPr kumimoji="1" lang="ja-JP" altLang="en-US" smtClean="0"/>
              <a:t>2017/9/29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97661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8294276-6706-4159-959D-404A8AB95C65}" type="datetime1">
              <a:rPr kumimoji="1" lang="ja-JP" altLang="en-US" smtClean="0"/>
              <a:t>2017/9/29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63283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416D5CF-9655-4EA3-BBF4-953C5FCBA9E6}" type="datetime1">
              <a:rPr kumimoji="1" lang="ja-JP" altLang="en-US" smtClean="0"/>
              <a:t>2017/9/29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17152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3F73CF-93EC-4F61-B929-A064EA760E59}" type="datetime1">
              <a:rPr kumimoji="1" lang="ja-JP" altLang="en-US" smtClean="0"/>
              <a:t>2017/9/29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69506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880FE44-574C-473C-B7BB-3039A0E1F0E4}" type="datetime1">
              <a:rPr kumimoji="1" lang="ja-JP" altLang="en-US" smtClean="0"/>
              <a:t>2017/9/29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717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D58BE-C3F1-4775-92FE-F99E09CBDC0B}" type="datetime1">
              <a:rPr kumimoji="1" lang="ja-JP" altLang="en-US" smtClean="0"/>
              <a:t>2017/9/29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357207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1556792"/>
            <a:ext cx="9144000" cy="1728192"/>
          </a:xfrm>
          <a:prstGeom prst="rect">
            <a:avLst/>
          </a:prstGeom>
          <a:blipFill>
            <a:blip r:embed="rId3"/>
            <a:tile tx="0" ty="0" sx="100000" sy="100000" flip="none" algn="tl"/>
          </a:blipFill>
          <a:ln>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2600" dirty="0" smtClean="0">
                <a:latin typeface="+mn-ea"/>
                <a:ea typeface="+mn-ea"/>
              </a:rPr>
              <a:t>　　　</a:t>
            </a:r>
            <a:r>
              <a:rPr lang="ja-JP" altLang="en-US" sz="3200" dirty="0" smtClean="0">
                <a:latin typeface="+mn-ea"/>
                <a:ea typeface="+mn-ea"/>
              </a:rPr>
              <a:t>病院等の連携強化を進めるための</a:t>
            </a:r>
            <a:endParaRPr lang="en-US" altLang="ja-JP" sz="3200" dirty="0" smtClean="0">
              <a:latin typeface="+mn-ea"/>
              <a:ea typeface="+mn-ea"/>
            </a:endParaRPr>
          </a:p>
          <a:p>
            <a:pPr marL="2509838" algn="l">
              <a:lnSpc>
                <a:spcPct val="150000"/>
              </a:lnSpc>
            </a:pPr>
            <a:r>
              <a:rPr lang="ja-JP" altLang="en-US" sz="3200" dirty="0" smtClean="0">
                <a:latin typeface="+mn-ea"/>
                <a:ea typeface="+mn-ea"/>
              </a:rPr>
              <a:t>運営体制パターンにつ</a:t>
            </a:r>
            <a:r>
              <a:rPr lang="ja-JP" altLang="en-US" sz="3200" dirty="0">
                <a:latin typeface="+mn-ea"/>
                <a:ea typeface="+mn-ea"/>
              </a:rPr>
              <a:t>いて</a:t>
            </a:r>
            <a:endParaRPr lang="en-US" altLang="ja-JP" sz="3200" dirty="0" smtClean="0">
              <a:latin typeface="+mn-ea"/>
              <a:ea typeface="+mn-ea"/>
            </a:endParaRPr>
          </a:p>
        </p:txBody>
      </p:sp>
      <p:sp>
        <p:nvSpPr>
          <p:cNvPr id="2" name="コンテンツ プレースホルダー 1"/>
          <p:cNvSpPr>
            <a:spLocks noGrp="1"/>
          </p:cNvSpPr>
          <p:nvPr>
            <p:ph idx="1"/>
          </p:nvPr>
        </p:nvSpPr>
        <p:spPr>
          <a:xfrm>
            <a:off x="484274" y="4941168"/>
            <a:ext cx="8229600" cy="1584176"/>
          </a:xfrm>
        </p:spPr>
        <p:txBody>
          <a:bodyPr>
            <a:normAutofit/>
          </a:bodyPr>
          <a:lstStyle/>
          <a:p>
            <a:pPr marL="0" indent="0" algn="ctr">
              <a:lnSpc>
                <a:spcPts val="2800"/>
              </a:lnSpc>
              <a:buNone/>
            </a:pPr>
            <a:r>
              <a:rPr kumimoji="1" lang="ja-JP" altLang="en-US" sz="2800" dirty="0" smtClean="0">
                <a:latin typeface="+mn-ea"/>
              </a:rPr>
              <a:t>平成２９年</a:t>
            </a:r>
            <a:r>
              <a:rPr lang="ja-JP" altLang="en-US" sz="2800" dirty="0">
                <a:latin typeface="+mn-ea"/>
              </a:rPr>
              <a:t>１０</a:t>
            </a:r>
            <a:r>
              <a:rPr kumimoji="1" lang="ja-JP" altLang="en-US" sz="2800" dirty="0" smtClean="0">
                <a:latin typeface="+mn-ea"/>
              </a:rPr>
              <a:t>月２日</a:t>
            </a:r>
            <a:endParaRPr kumimoji="1" lang="en-US" altLang="ja-JP" sz="2800" dirty="0" smtClean="0">
              <a:latin typeface="+mn-ea"/>
            </a:endParaRPr>
          </a:p>
          <a:p>
            <a:pPr marL="0" indent="0" algn="ctr">
              <a:lnSpc>
                <a:spcPts val="2800"/>
              </a:lnSpc>
              <a:buNone/>
            </a:pPr>
            <a:r>
              <a:rPr lang="ja-JP" altLang="en-US" sz="2800" dirty="0" smtClean="0">
                <a:latin typeface="+mn-ea"/>
              </a:rPr>
              <a:t>広島県健康福祉局医務課</a:t>
            </a:r>
            <a:endParaRPr kumimoji="1" lang="ja-JP" altLang="en-US" sz="2800" dirty="0">
              <a:latin typeface="+mn-ea"/>
            </a:endParaRPr>
          </a:p>
        </p:txBody>
      </p:sp>
      <p:sp>
        <p:nvSpPr>
          <p:cNvPr id="7" name="タイトル 1"/>
          <p:cNvSpPr txBox="1">
            <a:spLocks/>
          </p:cNvSpPr>
          <p:nvPr/>
        </p:nvSpPr>
        <p:spPr bwMode="auto">
          <a:xfrm>
            <a:off x="7667808" y="432000"/>
            <a:ext cx="1080656" cy="387093"/>
          </a:xfrm>
          <a:prstGeom prst="rect">
            <a:avLst/>
          </a:prstGeom>
          <a:noFill/>
          <a:ln w="19050">
            <a:solidFill>
              <a:schemeClr val="tx1"/>
            </a:solidFill>
          </a:ln>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latin typeface="ＭＳ ゴシック" panose="020B0609070205080204" pitchFamily="49" charset="-128"/>
                <a:ea typeface="ＭＳ ゴシック" panose="020B0609070205080204" pitchFamily="49" charset="-128"/>
              </a:rPr>
              <a:t>資料４</a:t>
            </a:r>
            <a:endParaRPr lang="en-US" altLang="ja-JP" sz="1800" b="1" dirty="0" smtClean="0">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bwMode="auto">
          <a:xfrm>
            <a:off x="323528" y="432000"/>
            <a:ext cx="5400600" cy="387093"/>
          </a:xfrm>
          <a:prstGeom prst="rect">
            <a:avLst/>
          </a:prstGeom>
          <a:noFill/>
          <a:ln w="19050">
            <a:solidFill>
              <a:schemeClr val="tx1"/>
            </a:solidFill>
          </a:ln>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latin typeface="+mn-ea"/>
                <a:ea typeface="+mn-ea"/>
              </a:rPr>
              <a:t>第５回基幹病院等連携強化実行会議（</a:t>
            </a:r>
            <a:r>
              <a:rPr lang="en-US" altLang="ja-JP" sz="1800" dirty="0" smtClean="0">
                <a:latin typeface="+mn-ea"/>
                <a:ea typeface="+mn-ea"/>
              </a:rPr>
              <a:t>H29.10.2</a:t>
            </a:r>
            <a:r>
              <a:rPr lang="ja-JP" altLang="en-US" sz="1800" dirty="0" smtClean="0">
                <a:latin typeface="+mn-ea"/>
                <a:ea typeface="+mn-ea"/>
              </a:rPr>
              <a:t>）</a:t>
            </a:r>
            <a:endParaRPr lang="en-US" altLang="ja-JP" sz="1800" dirty="0" smtClean="0">
              <a:latin typeface="+mn-ea"/>
              <a:ea typeface="+mn-ea"/>
            </a:endParaRPr>
          </a:p>
        </p:txBody>
      </p:sp>
    </p:spTree>
    <p:extLst>
      <p:ext uri="{BB962C8B-B14F-4D97-AF65-F5344CB8AC3E}">
        <p14:creationId xmlns:p14="http://schemas.microsoft.com/office/powerpoint/2010/main" val="314259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65312"/>
          </a:xfrm>
          <a:solidFill>
            <a:schemeClr val="accent1"/>
          </a:solidFill>
        </p:spPr>
        <p:txBody>
          <a:bodyPr>
            <a:normAutofit/>
          </a:bodyPr>
          <a:lstStyle/>
          <a:p>
            <a:r>
              <a:rPr lang="ja-JP" altLang="en-US" sz="2800" dirty="0" smtClean="0">
                <a:solidFill>
                  <a:schemeClr val="bg1"/>
                </a:solidFill>
              </a:rPr>
              <a:t>運営</a:t>
            </a:r>
            <a:r>
              <a:rPr lang="ja-JP" altLang="en-US" sz="2800" dirty="0">
                <a:solidFill>
                  <a:schemeClr val="bg1"/>
                </a:solidFill>
              </a:rPr>
              <a:t>体制</a:t>
            </a:r>
            <a:r>
              <a:rPr lang="ja-JP" altLang="en-US" sz="2800" dirty="0" smtClean="0">
                <a:solidFill>
                  <a:schemeClr val="bg1"/>
                </a:solidFill>
              </a:rPr>
              <a:t>パターン⑥</a:t>
            </a:r>
            <a:endParaRPr kumimoji="1" lang="ja-JP" altLang="en-US" sz="2800" dirty="0">
              <a:solidFill>
                <a:schemeClr val="bg1"/>
              </a:solidFill>
            </a:endParaRPr>
          </a:p>
        </p:txBody>
      </p:sp>
      <p:sp>
        <p:nvSpPr>
          <p:cNvPr id="4" name="テキスト ボックス 3"/>
          <p:cNvSpPr txBox="1"/>
          <p:nvPr/>
        </p:nvSpPr>
        <p:spPr>
          <a:xfrm>
            <a:off x="179512" y="836712"/>
            <a:ext cx="8712968" cy="369332"/>
          </a:xfrm>
          <a:prstGeom prst="rect">
            <a:avLst/>
          </a:prstGeom>
          <a:solidFill>
            <a:schemeClr val="accent1">
              <a:lumMod val="20000"/>
              <a:lumOff val="80000"/>
            </a:schemeClr>
          </a:solidFill>
        </p:spPr>
        <p:txBody>
          <a:bodyPr wrap="square" rtlCol="0">
            <a:spAutoFit/>
          </a:bodyPr>
          <a:lstStyle/>
          <a:p>
            <a:r>
              <a:rPr lang="en-US" altLang="ja-JP" u="sng" dirty="0" smtClean="0"/>
              <a:t>Ⅵ</a:t>
            </a:r>
            <a:r>
              <a:rPr kumimoji="1" lang="ja-JP" altLang="en-US" u="sng" dirty="0" smtClean="0"/>
              <a:t>　統合（</a:t>
            </a:r>
            <a:r>
              <a:rPr lang="ja-JP" altLang="en-US" u="sng" dirty="0" smtClean="0"/>
              <a:t>地方</a:t>
            </a:r>
            <a:r>
              <a:rPr lang="ja-JP" altLang="en-US" u="sng" dirty="0"/>
              <a:t>独立行政</a:t>
            </a:r>
            <a:r>
              <a:rPr lang="ja-JP" altLang="en-US" u="sng" dirty="0" smtClean="0"/>
              <a:t>法人化）</a:t>
            </a:r>
            <a:endParaRPr kumimoji="1" lang="ja-JP" altLang="en-US" u="sng"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584919789"/>
              </p:ext>
            </p:extLst>
          </p:nvPr>
        </p:nvGraphicFramePr>
        <p:xfrm>
          <a:off x="323528" y="1340768"/>
          <a:ext cx="8575151" cy="5328592"/>
        </p:xfrm>
        <a:graphic>
          <a:graphicData uri="http://schemas.openxmlformats.org/presentationml/2006/ole">
            <mc:AlternateContent xmlns:mc="http://schemas.openxmlformats.org/markup-compatibility/2006">
              <mc:Choice xmlns:v="urn:schemas-microsoft-com:vml" Requires="v">
                <p:oleObj spid="_x0000_s25613" name="ワークシート" r:id="rId3" imgW="6943657" imgH="4314825" progId="Excel.Sheet.12">
                  <p:embed/>
                </p:oleObj>
              </mc:Choice>
              <mc:Fallback>
                <p:oleObj name="ワークシート" r:id="rId3" imgW="6943657" imgH="4314825" progId="Excel.Sheet.12">
                  <p:embed/>
                  <p:pic>
                    <p:nvPicPr>
                      <p:cNvPr id="0" name=""/>
                      <p:cNvPicPr/>
                      <p:nvPr/>
                    </p:nvPicPr>
                    <p:blipFill>
                      <a:blip r:embed="rId4"/>
                      <a:stretch>
                        <a:fillRect/>
                      </a:stretch>
                    </p:blipFill>
                    <p:spPr>
                      <a:xfrm>
                        <a:off x="323528" y="1340768"/>
                        <a:ext cx="8575151" cy="5328592"/>
                      </a:xfrm>
                      <a:prstGeom prst="rect">
                        <a:avLst/>
                      </a:prstGeom>
                    </p:spPr>
                  </p:pic>
                </p:oleObj>
              </mc:Fallback>
            </mc:AlternateContent>
          </a:graphicData>
        </a:graphic>
      </p:graphicFrame>
      <p:sp>
        <p:nvSpPr>
          <p:cNvPr id="5" name="スライド番号プレースホルダー 3"/>
          <p:cNvSpPr>
            <a:spLocks noGrp="1"/>
          </p:cNvSpPr>
          <p:nvPr>
            <p:ph type="sldNum" sz="quarter" idx="12"/>
          </p:nvPr>
        </p:nvSpPr>
        <p:spPr>
          <a:xfrm>
            <a:off x="7010400" y="6486797"/>
            <a:ext cx="2133600" cy="365125"/>
          </a:xfrm>
        </p:spPr>
        <p:txBody>
          <a:bodyPr/>
          <a:lstStyle/>
          <a:p>
            <a:fld id="{DC768EE6-8590-4C35-BA5F-0BD088C856D2}" type="slidenum">
              <a:rPr kumimoji="1" lang="ja-JP" altLang="en-US" sz="2400" smtClean="0"/>
              <a:t>9</a:t>
            </a:fld>
            <a:endParaRPr kumimoji="1" lang="ja-JP" altLang="en-US" sz="2400" dirty="0"/>
          </a:p>
        </p:txBody>
      </p:sp>
    </p:spTree>
    <p:extLst>
      <p:ext uri="{BB962C8B-B14F-4D97-AF65-F5344CB8AC3E}">
        <p14:creationId xmlns:p14="http://schemas.microsoft.com/office/powerpoint/2010/main" val="3581217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65312"/>
          </a:xfrm>
          <a:solidFill>
            <a:schemeClr val="accent1"/>
          </a:solidFill>
        </p:spPr>
        <p:txBody>
          <a:bodyPr>
            <a:normAutofit/>
          </a:bodyPr>
          <a:lstStyle/>
          <a:p>
            <a:r>
              <a:rPr lang="ja-JP" altLang="en-US" sz="2800" dirty="0" smtClean="0">
                <a:solidFill>
                  <a:schemeClr val="bg1"/>
                </a:solidFill>
              </a:rPr>
              <a:t>運営</a:t>
            </a:r>
            <a:r>
              <a:rPr lang="ja-JP" altLang="en-US" sz="2800" dirty="0">
                <a:solidFill>
                  <a:schemeClr val="bg1"/>
                </a:solidFill>
              </a:rPr>
              <a:t>体制</a:t>
            </a:r>
            <a:r>
              <a:rPr lang="ja-JP" altLang="en-US" sz="2800" dirty="0" smtClean="0">
                <a:solidFill>
                  <a:schemeClr val="bg1"/>
                </a:solidFill>
              </a:rPr>
              <a:t>パターン⑦</a:t>
            </a:r>
            <a:endParaRPr kumimoji="1" lang="ja-JP" altLang="en-US" sz="2800" dirty="0">
              <a:solidFill>
                <a:schemeClr val="bg1"/>
              </a:solidFill>
            </a:endParaRPr>
          </a:p>
        </p:txBody>
      </p:sp>
      <p:sp>
        <p:nvSpPr>
          <p:cNvPr id="4" name="テキスト ボックス 3"/>
          <p:cNvSpPr txBox="1"/>
          <p:nvPr/>
        </p:nvSpPr>
        <p:spPr>
          <a:xfrm>
            <a:off x="179512" y="836712"/>
            <a:ext cx="8712968" cy="369332"/>
          </a:xfrm>
          <a:prstGeom prst="rect">
            <a:avLst/>
          </a:prstGeom>
          <a:solidFill>
            <a:schemeClr val="accent1">
              <a:lumMod val="20000"/>
              <a:lumOff val="80000"/>
            </a:schemeClr>
          </a:solidFill>
        </p:spPr>
        <p:txBody>
          <a:bodyPr wrap="square" rtlCol="0">
            <a:spAutoFit/>
          </a:bodyPr>
          <a:lstStyle/>
          <a:p>
            <a:r>
              <a:rPr kumimoji="1" lang="en-US" altLang="ja-JP" u="sng" dirty="0" smtClean="0"/>
              <a:t>Ⅶ</a:t>
            </a:r>
            <a:r>
              <a:rPr kumimoji="1" lang="ja-JP" altLang="en-US" u="sng" dirty="0" smtClean="0"/>
              <a:t>　統合（一部事務組合）</a:t>
            </a:r>
            <a:endParaRPr kumimoji="1" lang="ja-JP" altLang="en-US" u="sng"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4146902239"/>
              </p:ext>
            </p:extLst>
          </p:nvPr>
        </p:nvGraphicFramePr>
        <p:xfrm>
          <a:off x="323528" y="1340768"/>
          <a:ext cx="8575151" cy="5328592"/>
        </p:xfrm>
        <a:graphic>
          <a:graphicData uri="http://schemas.openxmlformats.org/presentationml/2006/ole">
            <mc:AlternateContent xmlns:mc="http://schemas.openxmlformats.org/markup-compatibility/2006">
              <mc:Choice xmlns:v="urn:schemas-microsoft-com:vml" Requires="v">
                <p:oleObj spid="_x0000_s26637" name="ワークシート" r:id="rId3" imgW="6943657" imgH="4314825" progId="Excel.Sheet.12">
                  <p:embed/>
                </p:oleObj>
              </mc:Choice>
              <mc:Fallback>
                <p:oleObj name="ワークシート" r:id="rId3" imgW="6943657" imgH="4314825" progId="Excel.Sheet.12">
                  <p:embed/>
                  <p:pic>
                    <p:nvPicPr>
                      <p:cNvPr id="0" name=""/>
                      <p:cNvPicPr/>
                      <p:nvPr/>
                    </p:nvPicPr>
                    <p:blipFill>
                      <a:blip r:embed="rId4"/>
                      <a:stretch>
                        <a:fillRect/>
                      </a:stretch>
                    </p:blipFill>
                    <p:spPr>
                      <a:xfrm>
                        <a:off x="323528" y="1340768"/>
                        <a:ext cx="8575151" cy="5328592"/>
                      </a:xfrm>
                      <a:prstGeom prst="rect">
                        <a:avLst/>
                      </a:prstGeom>
                    </p:spPr>
                  </p:pic>
                </p:oleObj>
              </mc:Fallback>
            </mc:AlternateContent>
          </a:graphicData>
        </a:graphic>
      </p:graphicFrame>
      <p:sp>
        <p:nvSpPr>
          <p:cNvPr id="6" name="スライド番号プレースホルダー 3"/>
          <p:cNvSpPr>
            <a:spLocks noGrp="1"/>
          </p:cNvSpPr>
          <p:nvPr>
            <p:ph type="sldNum" sz="quarter" idx="12"/>
          </p:nvPr>
        </p:nvSpPr>
        <p:spPr>
          <a:xfrm>
            <a:off x="7010400" y="6486797"/>
            <a:ext cx="2133600" cy="365125"/>
          </a:xfrm>
        </p:spPr>
        <p:txBody>
          <a:bodyPr/>
          <a:lstStyle/>
          <a:p>
            <a:fld id="{DC768EE6-8590-4C35-BA5F-0BD088C856D2}" type="slidenum">
              <a:rPr kumimoji="1" lang="ja-JP" altLang="en-US" sz="2400" smtClean="0"/>
              <a:t>10</a:t>
            </a:fld>
            <a:endParaRPr kumimoji="1" lang="ja-JP" altLang="en-US" sz="2400" dirty="0"/>
          </a:p>
        </p:txBody>
      </p:sp>
    </p:spTree>
    <p:extLst>
      <p:ext uri="{BB962C8B-B14F-4D97-AF65-F5344CB8AC3E}">
        <p14:creationId xmlns:p14="http://schemas.microsoft.com/office/powerpoint/2010/main" val="1656484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65312"/>
          </a:xfrm>
          <a:solidFill>
            <a:schemeClr val="accent1"/>
          </a:solidFill>
        </p:spPr>
        <p:txBody>
          <a:bodyPr>
            <a:normAutofit/>
          </a:bodyPr>
          <a:lstStyle/>
          <a:p>
            <a:r>
              <a:rPr lang="ja-JP" altLang="en-US" sz="2800" dirty="0" smtClean="0">
                <a:solidFill>
                  <a:schemeClr val="bg1"/>
                </a:solidFill>
              </a:rPr>
              <a:t>運営</a:t>
            </a:r>
            <a:r>
              <a:rPr lang="ja-JP" altLang="en-US" sz="2800" dirty="0">
                <a:solidFill>
                  <a:schemeClr val="bg1"/>
                </a:solidFill>
              </a:rPr>
              <a:t>体制</a:t>
            </a:r>
            <a:r>
              <a:rPr lang="ja-JP" altLang="en-US" sz="2800" dirty="0" smtClean="0">
                <a:solidFill>
                  <a:schemeClr val="bg1"/>
                </a:solidFill>
              </a:rPr>
              <a:t>パターン⑧</a:t>
            </a:r>
            <a:endParaRPr kumimoji="1" lang="ja-JP" altLang="en-US" sz="2800" dirty="0">
              <a:solidFill>
                <a:schemeClr val="bg1"/>
              </a:solidFill>
            </a:endParaRPr>
          </a:p>
        </p:txBody>
      </p:sp>
      <p:sp>
        <p:nvSpPr>
          <p:cNvPr id="4" name="テキスト ボックス 3"/>
          <p:cNvSpPr txBox="1"/>
          <p:nvPr/>
        </p:nvSpPr>
        <p:spPr>
          <a:xfrm>
            <a:off x="179512" y="836712"/>
            <a:ext cx="8712968" cy="369332"/>
          </a:xfrm>
          <a:prstGeom prst="rect">
            <a:avLst/>
          </a:prstGeom>
          <a:solidFill>
            <a:schemeClr val="accent1">
              <a:lumMod val="20000"/>
              <a:lumOff val="80000"/>
            </a:schemeClr>
          </a:solidFill>
        </p:spPr>
        <p:txBody>
          <a:bodyPr wrap="square" rtlCol="0">
            <a:spAutoFit/>
          </a:bodyPr>
          <a:lstStyle/>
          <a:p>
            <a:r>
              <a:rPr lang="en-US" altLang="ja-JP" u="sng" dirty="0"/>
              <a:t>Ⅷ</a:t>
            </a:r>
            <a:r>
              <a:rPr kumimoji="1" lang="ja-JP" altLang="en-US" u="sng" dirty="0" smtClean="0"/>
              <a:t>　指定管理者制度</a:t>
            </a:r>
            <a:endParaRPr kumimoji="1" lang="ja-JP" altLang="en-US" u="sng"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044949484"/>
              </p:ext>
            </p:extLst>
          </p:nvPr>
        </p:nvGraphicFramePr>
        <p:xfrm>
          <a:off x="323528" y="1340768"/>
          <a:ext cx="8568952" cy="5336494"/>
        </p:xfrm>
        <a:graphic>
          <a:graphicData uri="http://schemas.openxmlformats.org/presentationml/2006/ole">
            <mc:AlternateContent xmlns:mc="http://schemas.openxmlformats.org/markup-compatibility/2006">
              <mc:Choice xmlns:v="urn:schemas-microsoft-com:vml" Requires="v">
                <p:oleObj spid="_x0000_s27661" name="ワークシート" r:id="rId3" imgW="6943657" imgH="4324260" progId="Excel.Sheet.12">
                  <p:embed/>
                </p:oleObj>
              </mc:Choice>
              <mc:Fallback>
                <p:oleObj name="ワークシート" r:id="rId3" imgW="6943657" imgH="4324260" progId="Excel.Sheet.12">
                  <p:embed/>
                  <p:pic>
                    <p:nvPicPr>
                      <p:cNvPr id="0" name=""/>
                      <p:cNvPicPr/>
                      <p:nvPr/>
                    </p:nvPicPr>
                    <p:blipFill>
                      <a:blip r:embed="rId4"/>
                      <a:stretch>
                        <a:fillRect/>
                      </a:stretch>
                    </p:blipFill>
                    <p:spPr>
                      <a:xfrm>
                        <a:off x="323528" y="1340768"/>
                        <a:ext cx="8568952" cy="5336494"/>
                      </a:xfrm>
                      <a:prstGeom prst="rect">
                        <a:avLst/>
                      </a:prstGeom>
                    </p:spPr>
                  </p:pic>
                </p:oleObj>
              </mc:Fallback>
            </mc:AlternateContent>
          </a:graphicData>
        </a:graphic>
      </p:graphicFrame>
      <p:sp>
        <p:nvSpPr>
          <p:cNvPr id="5" name="スライド番号プレースホルダー 3"/>
          <p:cNvSpPr>
            <a:spLocks noGrp="1"/>
          </p:cNvSpPr>
          <p:nvPr>
            <p:ph type="sldNum" sz="quarter" idx="12"/>
          </p:nvPr>
        </p:nvSpPr>
        <p:spPr>
          <a:xfrm>
            <a:off x="7010400" y="6486797"/>
            <a:ext cx="2133600" cy="365125"/>
          </a:xfrm>
        </p:spPr>
        <p:txBody>
          <a:bodyPr/>
          <a:lstStyle/>
          <a:p>
            <a:fld id="{DC768EE6-8590-4C35-BA5F-0BD088C856D2}" type="slidenum">
              <a:rPr kumimoji="1" lang="ja-JP" altLang="en-US" sz="2400" smtClean="0"/>
              <a:t>11</a:t>
            </a:fld>
            <a:endParaRPr kumimoji="1" lang="ja-JP" altLang="en-US" sz="2400" dirty="0"/>
          </a:p>
        </p:txBody>
      </p:sp>
    </p:spTree>
    <p:extLst>
      <p:ext uri="{BB962C8B-B14F-4D97-AF65-F5344CB8AC3E}">
        <p14:creationId xmlns:p14="http://schemas.microsoft.com/office/powerpoint/2010/main" val="3915880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12</a:t>
            </a:fld>
            <a:endParaRPr kumimoji="1" lang="ja-JP" altLang="en-US" sz="2400" dirty="0"/>
          </a:p>
        </p:txBody>
      </p:sp>
      <p:sp>
        <p:nvSpPr>
          <p:cNvPr id="5" name="タイトル 1"/>
          <p:cNvSpPr txBox="1">
            <a:spLocks/>
          </p:cNvSpPr>
          <p:nvPr/>
        </p:nvSpPr>
        <p:spPr>
          <a:xfrm>
            <a:off x="107504" y="1728000"/>
            <a:ext cx="8928992"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3200" dirty="0">
                <a:latin typeface="+mn-ea"/>
              </a:rPr>
              <a:t> ２　先進事例の視察結果について</a:t>
            </a:r>
            <a:endParaRPr lang="en-US" altLang="ja-JP" sz="3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05093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クリックすると新しいウィンドウで開きます"/>
          <p:cNvPicPr>
            <a:picLocks noChangeAspect="1" noChangeArrowheads="1"/>
          </p:cNvPicPr>
          <p:nvPr/>
        </p:nvPicPr>
        <p:blipFill rotWithShape="1">
          <a:blip r:embed="rId2">
            <a:extLst>
              <a:ext uri="{28A0092B-C50C-407E-A947-70E740481C1C}">
                <a14:useLocalDpi xmlns:a14="http://schemas.microsoft.com/office/drawing/2010/main" val="0"/>
              </a:ext>
            </a:extLst>
          </a:blip>
          <a:srcRect l="5355" t="3021" b="10765"/>
          <a:stretch/>
        </p:blipFill>
        <p:spPr bwMode="auto">
          <a:xfrm>
            <a:off x="5220072" y="1303967"/>
            <a:ext cx="3823684" cy="21479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 5"/>
          <p:cNvGraphicFramePr>
            <a:graphicFrameLocks noGrp="1"/>
          </p:cNvGraphicFramePr>
          <p:nvPr>
            <p:extLst>
              <p:ext uri="{D42A27DB-BD31-4B8C-83A1-F6EECF244321}">
                <p14:modId xmlns:p14="http://schemas.microsoft.com/office/powerpoint/2010/main" val="2685866951"/>
              </p:ext>
            </p:extLst>
          </p:nvPr>
        </p:nvGraphicFramePr>
        <p:xfrm>
          <a:off x="253749" y="4124052"/>
          <a:ext cx="8782747" cy="25908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149899"/>
                <a:gridCol w="3168352"/>
                <a:gridCol w="288032"/>
                <a:gridCol w="4176464"/>
              </a:tblGrid>
              <a:tr h="216024">
                <a:tc>
                  <a:txBody>
                    <a:bodyPr/>
                    <a:lstStyle/>
                    <a:p>
                      <a:endParaRPr kumimoji="1" lang="ja-JP" altLang="en-US" sz="1200" dirty="0"/>
                    </a:p>
                  </a:txBody>
                  <a:tcPr>
                    <a:solidFill>
                      <a:schemeClr val="bg1"/>
                    </a:solidFill>
                  </a:tcPr>
                </a:tc>
                <a:tc>
                  <a:txBody>
                    <a:bodyPr/>
                    <a:lstStyle/>
                    <a:p>
                      <a:pPr algn="ctr"/>
                      <a:r>
                        <a:rPr kumimoji="1" lang="en-US" altLang="ja-JP" sz="1400" dirty="0" smtClean="0"/>
                        <a:t>Before</a:t>
                      </a:r>
                      <a:endParaRPr kumimoji="1" lang="ja-JP" altLang="en-US" sz="1400" dirty="0"/>
                    </a:p>
                  </a:txBody>
                  <a:tcPr>
                    <a:solidFill>
                      <a:schemeClr val="accent3">
                        <a:lumMod val="20000"/>
                        <a:lumOff val="80000"/>
                      </a:schemeClr>
                    </a:solidFill>
                  </a:tcPr>
                </a:tc>
                <a:tc>
                  <a:txBody>
                    <a:bodyPr/>
                    <a:lstStyle/>
                    <a:p>
                      <a:pPr algn="ctr"/>
                      <a:endParaRPr kumimoji="1" lang="ja-JP" altLang="en-US" sz="1400" dirty="0"/>
                    </a:p>
                  </a:txBody>
                  <a:tcPr>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en-US" altLang="ja-JP" sz="1400" b="1" dirty="0" smtClean="0">
                          <a:solidFill>
                            <a:schemeClr val="bg1"/>
                          </a:solidFill>
                        </a:rPr>
                        <a:t>After</a:t>
                      </a:r>
                      <a:r>
                        <a:rPr kumimoji="1" lang="ja-JP" altLang="en-US" sz="1400" b="1" dirty="0" smtClean="0">
                          <a:solidFill>
                            <a:schemeClr val="bg1"/>
                          </a:solidFill>
                        </a:rPr>
                        <a:t>（</a:t>
                      </a:r>
                      <a:r>
                        <a:rPr kumimoji="1" lang="en-US" altLang="ja-JP" sz="1400" b="1" dirty="0" smtClean="0">
                          <a:solidFill>
                            <a:schemeClr val="bg1"/>
                          </a:solidFill>
                        </a:rPr>
                        <a:t>H29.1</a:t>
                      </a:r>
                      <a:r>
                        <a:rPr kumimoji="1" lang="ja-JP" altLang="en-US" sz="1400" b="1" dirty="0" smtClean="0">
                          <a:solidFill>
                            <a:schemeClr val="bg1"/>
                          </a:solidFill>
                        </a:rPr>
                        <a:t>～）</a:t>
                      </a:r>
                      <a:endParaRPr kumimoji="1" lang="ja-JP" altLang="en-US" sz="1400" b="1" dirty="0">
                        <a:solidFill>
                          <a:schemeClr val="bg1"/>
                        </a:solidFill>
                      </a:endParaRPr>
                    </a:p>
                  </a:txBody>
                  <a:tcPr>
                    <a:solidFill>
                      <a:schemeClr val="tx2"/>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j-ea"/>
                          <a:ea typeface="+mj-ea"/>
                        </a:rPr>
                        <a:t>名称</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a:t>
                      </a:r>
                      <a:r>
                        <a:rPr kumimoji="1" lang="ja-JP" altLang="en-US" sz="900" dirty="0" smtClean="0">
                          <a:latin typeface="+mj-ea"/>
                          <a:ea typeface="+mj-ea"/>
                        </a:rPr>
                        <a:t>埼玉県立小児医療センター　，　</a:t>
                      </a:r>
                      <a:r>
                        <a:rPr kumimoji="1" lang="en-US" altLang="ja-JP" sz="900" dirty="0" smtClean="0">
                          <a:latin typeface="+mj-ea"/>
                          <a:ea typeface="+mj-ea"/>
                        </a:rPr>
                        <a:t>(2) </a:t>
                      </a:r>
                      <a:r>
                        <a:rPr kumimoji="1" lang="ja-JP" altLang="en-US" sz="900" dirty="0" smtClean="0">
                          <a:latin typeface="+mj-ea"/>
                          <a:ea typeface="+mj-ea"/>
                        </a:rPr>
                        <a:t>さいたま赤十字病院</a:t>
                      </a:r>
                      <a:endParaRPr kumimoji="1" lang="en-US" altLang="ja-JP" sz="900" dirty="0" smtClean="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900" dirty="0" smtClean="0">
                          <a:latin typeface="+mj-ea"/>
                          <a:ea typeface="+mj-ea"/>
                        </a:rPr>
                        <a:t>同左（変更なし）</a:t>
                      </a:r>
                      <a:endParaRPr kumimoji="1" lang="ja-JP" altLang="en-US" sz="900" dirty="0">
                        <a:latin typeface="+mj-ea"/>
                        <a:ea typeface="+mj-ea"/>
                      </a:endParaRPr>
                    </a:p>
                  </a:txBody>
                  <a:tcPr anchor="ctr">
                    <a:solidFill>
                      <a:schemeClr val="bg1"/>
                    </a:solidFill>
                  </a:tcPr>
                </a:tc>
              </a:tr>
              <a:tr h="127248">
                <a:tc>
                  <a:txBody>
                    <a:bodyPr/>
                    <a:lstStyle/>
                    <a:p>
                      <a:r>
                        <a:rPr kumimoji="1" lang="ja-JP" altLang="en-US" sz="1100" dirty="0" smtClean="0">
                          <a:latin typeface="+mj-ea"/>
                          <a:ea typeface="+mj-ea"/>
                        </a:rPr>
                        <a:t>設置主体</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a:t>
                      </a:r>
                      <a:r>
                        <a:rPr kumimoji="1" lang="ja-JP" altLang="en-US" sz="900" dirty="0" smtClean="0">
                          <a:latin typeface="+mj-ea"/>
                          <a:ea typeface="+mj-ea"/>
                        </a:rPr>
                        <a:t>県　，　</a:t>
                      </a:r>
                      <a:r>
                        <a:rPr kumimoji="1" lang="en-US" altLang="ja-JP" sz="900" dirty="0" smtClean="0">
                          <a:latin typeface="+mj-ea"/>
                          <a:ea typeface="+mj-ea"/>
                        </a:rPr>
                        <a:t>(2) </a:t>
                      </a:r>
                      <a:r>
                        <a:rPr kumimoji="1" lang="ja-JP" altLang="en-US" sz="900" dirty="0" smtClean="0">
                          <a:latin typeface="+mj-ea"/>
                          <a:ea typeface="+mj-ea"/>
                        </a:rPr>
                        <a:t>日本赤十字社</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j-ea"/>
                          <a:ea typeface="+mj-ea"/>
                        </a:rPr>
                        <a:t>同左（変更なし）</a:t>
                      </a:r>
                      <a:endParaRPr kumimoji="1" lang="ja-JP" altLang="en-US" sz="900" dirty="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経営形態</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a:t>
                      </a:r>
                      <a:r>
                        <a:rPr kumimoji="1" lang="ja-JP" altLang="en-US" sz="900" dirty="0" smtClean="0">
                          <a:latin typeface="+mj-ea"/>
                          <a:ea typeface="+mj-ea"/>
                        </a:rPr>
                        <a:t>自治体（全部適用）　，　</a:t>
                      </a:r>
                      <a:r>
                        <a:rPr kumimoji="1" lang="en-US" altLang="ja-JP" sz="900" dirty="0" smtClean="0">
                          <a:latin typeface="+mj-ea"/>
                          <a:ea typeface="+mj-ea"/>
                        </a:rPr>
                        <a:t>(2) </a:t>
                      </a:r>
                      <a:r>
                        <a:rPr kumimoji="1" lang="ja-JP" altLang="en-US" sz="900" dirty="0" smtClean="0">
                          <a:latin typeface="+mj-ea"/>
                          <a:ea typeface="+mj-ea"/>
                        </a:rPr>
                        <a:t>公的</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900" dirty="0" smtClean="0">
                          <a:latin typeface="+mj-ea"/>
                          <a:ea typeface="+mj-ea"/>
                        </a:rPr>
                        <a:t>同左（変更なし）</a:t>
                      </a:r>
                      <a:endParaRPr kumimoji="1" lang="ja-JP" altLang="en-US" sz="900" dirty="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病床数</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300</a:t>
                      </a:r>
                      <a:r>
                        <a:rPr kumimoji="1" lang="ja-JP" altLang="en-US" sz="900" dirty="0" smtClean="0">
                          <a:latin typeface="+mj-ea"/>
                          <a:ea typeface="+mj-ea"/>
                        </a:rPr>
                        <a:t>床　，　</a:t>
                      </a:r>
                      <a:r>
                        <a:rPr kumimoji="1" lang="en-US" altLang="ja-JP" sz="900" dirty="0" smtClean="0">
                          <a:latin typeface="+mj-ea"/>
                          <a:ea typeface="+mj-ea"/>
                        </a:rPr>
                        <a:t>(2) 605</a:t>
                      </a:r>
                      <a:r>
                        <a:rPr kumimoji="1" lang="ja-JP" altLang="en-US" sz="900" dirty="0" smtClean="0">
                          <a:latin typeface="+mj-ea"/>
                          <a:ea typeface="+mj-ea"/>
                        </a:rPr>
                        <a:t>床</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j-ea"/>
                          <a:ea typeface="+mj-ea"/>
                        </a:rPr>
                        <a:t>(1)316</a:t>
                      </a:r>
                      <a:r>
                        <a:rPr kumimoji="1" lang="ja-JP" altLang="en-US" sz="900" dirty="0" smtClean="0">
                          <a:latin typeface="+mj-ea"/>
                          <a:ea typeface="+mj-ea"/>
                        </a:rPr>
                        <a:t>床～</a:t>
                      </a:r>
                      <a:r>
                        <a:rPr lang="en-US" altLang="ja-JP" sz="900" dirty="0" smtClean="0">
                          <a:solidFill>
                            <a:schemeClr val="tx1"/>
                          </a:solidFill>
                          <a:latin typeface="+mj-ea"/>
                          <a:ea typeface="+mj-ea"/>
                        </a:rPr>
                        <a:t>NICU30</a:t>
                      </a:r>
                      <a:r>
                        <a:rPr lang="ja-JP" altLang="en-US" sz="900" dirty="0" smtClean="0">
                          <a:solidFill>
                            <a:schemeClr val="tx1"/>
                          </a:solidFill>
                          <a:latin typeface="+mj-ea"/>
                          <a:ea typeface="+mj-ea"/>
                        </a:rPr>
                        <a:t>床（</a:t>
                      </a:r>
                      <a:r>
                        <a:rPr lang="en-US" altLang="ja-JP" sz="900" dirty="0" smtClean="0">
                          <a:solidFill>
                            <a:schemeClr val="tx1"/>
                          </a:solidFill>
                          <a:latin typeface="+mj-ea"/>
                          <a:ea typeface="+mj-ea"/>
                        </a:rPr>
                        <a:t>+15</a:t>
                      </a:r>
                      <a:r>
                        <a:rPr lang="ja-JP" altLang="en-US" sz="900" dirty="0" smtClean="0">
                          <a:solidFill>
                            <a:schemeClr val="tx1"/>
                          </a:solidFill>
                          <a:latin typeface="+mj-ea"/>
                          <a:ea typeface="+mj-ea"/>
                        </a:rPr>
                        <a:t>），</a:t>
                      </a:r>
                      <a:r>
                        <a:rPr lang="en-US" altLang="ja-JP" sz="900" dirty="0" smtClean="0">
                          <a:solidFill>
                            <a:schemeClr val="tx1"/>
                          </a:solidFill>
                          <a:latin typeface="+mj-ea"/>
                          <a:ea typeface="+mj-ea"/>
                        </a:rPr>
                        <a:t>GCU48</a:t>
                      </a:r>
                      <a:r>
                        <a:rPr lang="ja-JP" altLang="en-US" sz="900" dirty="0" smtClean="0">
                          <a:solidFill>
                            <a:schemeClr val="tx1"/>
                          </a:solidFill>
                          <a:latin typeface="+mj-ea"/>
                          <a:ea typeface="+mj-ea"/>
                        </a:rPr>
                        <a:t>床（</a:t>
                      </a:r>
                      <a:r>
                        <a:rPr lang="en-US" altLang="ja-JP" sz="900" dirty="0" smtClean="0">
                          <a:solidFill>
                            <a:schemeClr val="tx1"/>
                          </a:solidFill>
                          <a:latin typeface="+mj-ea"/>
                          <a:ea typeface="+mj-ea"/>
                        </a:rPr>
                        <a:t>+21</a:t>
                      </a:r>
                      <a:r>
                        <a:rPr lang="ja-JP" altLang="en-US" sz="900" dirty="0" smtClean="0">
                          <a:solidFill>
                            <a:schemeClr val="tx1"/>
                          </a:solidFill>
                          <a:latin typeface="+mj-ea"/>
                          <a:ea typeface="+mj-ea"/>
                        </a:rPr>
                        <a:t>），</a:t>
                      </a:r>
                      <a:r>
                        <a:rPr lang="en-US" altLang="ja-JP" sz="900" dirty="0" smtClean="0">
                          <a:solidFill>
                            <a:schemeClr val="tx1"/>
                          </a:solidFill>
                          <a:latin typeface="+mj-ea"/>
                          <a:ea typeface="+mj-ea"/>
                        </a:rPr>
                        <a:t>PICU14</a:t>
                      </a:r>
                      <a:r>
                        <a:rPr lang="ja-JP" altLang="en-US" sz="900" dirty="0" smtClean="0">
                          <a:solidFill>
                            <a:schemeClr val="tx1"/>
                          </a:solidFill>
                          <a:latin typeface="+mj-ea"/>
                          <a:ea typeface="+mj-ea"/>
                        </a:rPr>
                        <a:t>床（新）　など</a:t>
                      </a:r>
                      <a:endParaRPr kumimoji="1" lang="en-US" altLang="ja-JP" sz="9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j-ea"/>
                          <a:ea typeface="+mj-ea"/>
                        </a:rPr>
                        <a:t>(2)632</a:t>
                      </a:r>
                      <a:r>
                        <a:rPr kumimoji="1" lang="ja-JP" altLang="en-US" sz="900" dirty="0" smtClean="0">
                          <a:latin typeface="+mj-ea"/>
                          <a:ea typeface="+mj-ea"/>
                        </a:rPr>
                        <a:t>床～</a:t>
                      </a:r>
                      <a:r>
                        <a:rPr lang="en-US" altLang="ja-JP" sz="900" dirty="0" smtClean="0">
                          <a:solidFill>
                            <a:schemeClr val="tx1"/>
                          </a:solidFill>
                          <a:latin typeface="+mj-ea"/>
                          <a:ea typeface="+mj-ea"/>
                        </a:rPr>
                        <a:t>MFICU9</a:t>
                      </a:r>
                      <a:r>
                        <a:rPr lang="ja-JP" altLang="en-US" sz="900" dirty="0" smtClean="0">
                          <a:solidFill>
                            <a:schemeClr val="tx1"/>
                          </a:solidFill>
                          <a:latin typeface="+mj-ea"/>
                          <a:ea typeface="+mj-ea"/>
                        </a:rPr>
                        <a:t>床（新），</a:t>
                      </a:r>
                      <a:r>
                        <a:rPr lang="en-US" altLang="ja-JP" sz="900" dirty="0" smtClean="0">
                          <a:solidFill>
                            <a:schemeClr val="tx1"/>
                          </a:solidFill>
                          <a:latin typeface="+mj-ea"/>
                          <a:ea typeface="+mj-ea"/>
                        </a:rPr>
                        <a:t>ICU8</a:t>
                      </a:r>
                      <a:r>
                        <a:rPr lang="ja-JP" altLang="en-US" sz="900" dirty="0" smtClean="0">
                          <a:solidFill>
                            <a:schemeClr val="tx1"/>
                          </a:solidFill>
                          <a:latin typeface="+mj-ea"/>
                          <a:ea typeface="+mj-ea"/>
                        </a:rPr>
                        <a:t>床（</a:t>
                      </a:r>
                      <a:r>
                        <a:rPr lang="en-US" altLang="ja-JP" sz="900" dirty="0" smtClean="0">
                          <a:solidFill>
                            <a:schemeClr val="tx1"/>
                          </a:solidFill>
                          <a:latin typeface="+mj-ea"/>
                          <a:ea typeface="+mj-ea"/>
                        </a:rPr>
                        <a:t>+2</a:t>
                      </a:r>
                      <a:r>
                        <a:rPr lang="ja-JP" altLang="en-US" sz="900" dirty="0" smtClean="0">
                          <a:solidFill>
                            <a:schemeClr val="tx1"/>
                          </a:solidFill>
                          <a:latin typeface="+mj-ea"/>
                          <a:ea typeface="+mj-ea"/>
                        </a:rPr>
                        <a:t>），</a:t>
                      </a:r>
                      <a:r>
                        <a:rPr lang="en-US" altLang="ja-JP" sz="900" dirty="0" smtClean="0">
                          <a:solidFill>
                            <a:schemeClr val="tx1"/>
                          </a:solidFill>
                          <a:latin typeface="+mj-ea"/>
                          <a:ea typeface="+mj-ea"/>
                        </a:rPr>
                        <a:t>HCU8</a:t>
                      </a:r>
                      <a:r>
                        <a:rPr lang="ja-JP" altLang="en-US" sz="900" dirty="0" smtClean="0">
                          <a:solidFill>
                            <a:schemeClr val="tx1"/>
                          </a:solidFill>
                          <a:latin typeface="+mj-ea"/>
                          <a:ea typeface="+mj-ea"/>
                        </a:rPr>
                        <a:t>床（新），救急病棟</a:t>
                      </a:r>
                      <a:r>
                        <a:rPr lang="en-US" altLang="ja-JP" sz="900" dirty="0" smtClean="0">
                          <a:solidFill>
                            <a:schemeClr val="tx1"/>
                          </a:solidFill>
                          <a:latin typeface="+mj-ea"/>
                          <a:ea typeface="+mj-ea"/>
                        </a:rPr>
                        <a:t>36</a:t>
                      </a:r>
                      <a:r>
                        <a:rPr lang="ja-JP" altLang="en-US" sz="900" dirty="0" smtClean="0">
                          <a:solidFill>
                            <a:schemeClr val="tx1"/>
                          </a:solidFill>
                          <a:latin typeface="+mj-ea"/>
                          <a:ea typeface="+mj-ea"/>
                        </a:rPr>
                        <a:t>床（＋</a:t>
                      </a:r>
                      <a:r>
                        <a:rPr lang="en-US" altLang="ja-JP" sz="900" dirty="0" smtClean="0">
                          <a:solidFill>
                            <a:schemeClr val="tx1"/>
                          </a:solidFill>
                          <a:latin typeface="+mj-ea"/>
                          <a:ea typeface="+mj-ea"/>
                        </a:rPr>
                        <a:t>4</a:t>
                      </a:r>
                      <a:r>
                        <a:rPr lang="ja-JP" altLang="en-US" sz="900" dirty="0" smtClean="0">
                          <a:solidFill>
                            <a:schemeClr val="tx1"/>
                          </a:solidFill>
                          <a:latin typeface="+mj-ea"/>
                          <a:ea typeface="+mj-ea"/>
                        </a:rPr>
                        <a:t>）　など</a:t>
                      </a:r>
                      <a:endParaRPr kumimoji="1" lang="ja-JP" altLang="en-US" sz="900" dirty="0" smtClean="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医師数</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a:t>
                      </a:r>
                      <a:r>
                        <a:rPr kumimoji="1" lang="en-US" altLang="ja-JP" sz="900" dirty="0" smtClean="0">
                          <a:solidFill>
                            <a:schemeClr val="tx1"/>
                          </a:solidFill>
                          <a:latin typeface="+mj-ea"/>
                          <a:ea typeface="+mj-ea"/>
                        </a:rPr>
                        <a:t>1) 88</a:t>
                      </a:r>
                      <a:r>
                        <a:rPr kumimoji="1" lang="ja-JP" altLang="en-US" sz="900" dirty="0" smtClean="0">
                          <a:solidFill>
                            <a:schemeClr val="tx1"/>
                          </a:solidFill>
                          <a:latin typeface="+mj-ea"/>
                          <a:ea typeface="+mj-ea"/>
                        </a:rPr>
                        <a:t>人</a:t>
                      </a:r>
                      <a:r>
                        <a:rPr kumimoji="1" lang="en-US" altLang="ja-JP" sz="900" kern="1200" dirty="0" smtClean="0">
                          <a:solidFill>
                            <a:schemeClr val="tx1"/>
                          </a:solidFill>
                          <a:latin typeface="+mj-ea"/>
                          <a:ea typeface="+mn-ea"/>
                          <a:cs typeface="+mn-cs"/>
                        </a:rPr>
                        <a:t>〔H27</a:t>
                      </a:r>
                      <a:r>
                        <a:rPr kumimoji="1" lang="ja-JP" altLang="en-US" sz="900" kern="1200" dirty="0" smtClean="0">
                          <a:solidFill>
                            <a:schemeClr val="tx1"/>
                          </a:solidFill>
                          <a:latin typeface="+mj-ea"/>
                          <a:ea typeface="+mn-ea"/>
                          <a:cs typeface="+mn-cs"/>
                        </a:rPr>
                        <a:t>：常勤のみ</a:t>
                      </a:r>
                      <a:r>
                        <a:rPr kumimoji="1" lang="en-US" altLang="ja-JP" sz="900" kern="1200" dirty="0" smtClean="0">
                          <a:solidFill>
                            <a:schemeClr val="tx1"/>
                          </a:solidFill>
                          <a:latin typeface="+mj-ea"/>
                          <a:ea typeface="+mn-ea"/>
                          <a:cs typeface="+mn-cs"/>
                        </a:rPr>
                        <a:t>〕</a:t>
                      </a:r>
                      <a:r>
                        <a:rPr kumimoji="1" lang="ja-JP" altLang="en-US" sz="900" dirty="0" smtClean="0">
                          <a:latin typeface="+mj-ea"/>
                          <a:ea typeface="+mj-ea"/>
                        </a:rPr>
                        <a:t> ，</a:t>
                      </a:r>
                      <a:r>
                        <a:rPr kumimoji="1" lang="en-US" altLang="ja-JP" sz="900" dirty="0" smtClean="0">
                          <a:latin typeface="+mj-ea"/>
                          <a:ea typeface="+mj-ea"/>
                        </a:rPr>
                        <a:t>(2) 189</a:t>
                      </a:r>
                      <a:r>
                        <a:rPr kumimoji="1" lang="ja-JP" altLang="en-US" sz="900" dirty="0" smtClean="0">
                          <a:latin typeface="+mj-ea"/>
                          <a:ea typeface="+mj-ea"/>
                        </a:rPr>
                        <a:t>人</a:t>
                      </a:r>
                      <a:r>
                        <a:rPr kumimoji="1" lang="en-US" altLang="ja-JP" sz="900" dirty="0" smtClean="0">
                          <a:latin typeface="+mj-ea"/>
                          <a:ea typeface="+mj-ea"/>
                        </a:rPr>
                        <a:t>〔H28.5</a:t>
                      </a:r>
                      <a:r>
                        <a:rPr kumimoji="1" lang="ja-JP" altLang="en-US" sz="900" dirty="0" smtClean="0">
                          <a:latin typeface="+mj-ea"/>
                          <a:ea typeface="+mj-ea"/>
                        </a:rPr>
                        <a:t>：非常勤含む</a:t>
                      </a:r>
                      <a:r>
                        <a:rPr kumimoji="1" lang="en-US" altLang="ja-JP" sz="900" dirty="0" smtClean="0">
                          <a:latin typeface="+mj-ea"/>
                          <a:ea typeface="+mj-ea"/>
                        </a:rPr>
                        <a:t>〕</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dirty="0" smtClean="0">
                          <a:solidFill>
                            <a:schemeClr val="tx1"/>
                          </a:solidFill>
                          <a:latin typeface="+mj-ea"/>
                          <a:ea typeface="+mn-ea"/>
                          <a:cs typeface="+mn-cs"/>
                        </a:rPr>
                        <a:t>(1) 157</a:t>
                      </a:r>
                      <a:r>
                        <a:rPr kumimoji="1" lang="ja-JP" altLang="en-US" sz="900" kern="1200" dirty="0" smtClean="0">
                          <a:solidFill>
                            <a:schemeClr val="tx1"/>
                          </a:solidFill>
                          <a:latin typeface="+mj-ea"/>
                          <a:ea typeface="+mn-ea"/>
                          <a:cs typeface="+mn-cs"/>
                        </a:rPr>
                        <a:t>人</a:t>
                      </a:r>
                      <a:r>
                        <a:rPr kumimoji="1" lang="en-US" altLang="ja-JP" sz="900" kern="1200" dirty="0" smtClean="0">
                          <a:solidFill>
                            <a:schemeClr val="tx1"/>
                          </a:solidFill>
                          <a:latin typeface="+mj-ea"/>
                          <a:ea typeface="+mn-ea"/>
                          <a:cs typeface="+mn-cs"/>
                        </a:rPr>
                        <a:t>〔H29.7</a:t>
                      </a:r>
                      <a:r>
                        <a:rPr kumimoji="1" lang="ja-JP" altLang="en-US" sz="900" kern="1200" dirty="0" smtClean="0">
                          <a:solidFill>
                            <a:schemeClr val="tx1"/>
                          </a:solidFill>
                          <a:latin typeface="+mj-ea"/>
                          <a:ea typeface="+mn-ea"/>
                          <a:cs typeface="+mn-cs"/>
                        </a:rPr>
                        <a:t>：非常勤含む</a:t>
                      </a:r>
                      <a:r>
                        <a:rPr kumimoji="1" lang="en-US" altLang="ja-JP" sz="900" kern="1200" dirty="0" smtClean="0">
                          <a:solidFill>
                            <a:schemeClr val="tx1"/>
                          </a:solidFill>
                          <a:latin typeface="+mj-ea"/>
                          <a:ea typeface="+mn-ea"/>
                          <a:cs typeface="+mn-cs"/>
                        </a:rPr>
                        <a:t>〕</a:t>
                      </a:r>
                      <a:r>
                        <a:rPr kumimoji="1" lang="ja-JP" altLang="en-US" sz="900" kern="1200" dirty="0" smtClean="0">
                          <a:solidFill>
                            <a:schemeClr val="tx1"/>
                          </a:solidFill>
                          <a:latin typeface="+mj-ea"/>
                          <a:ea typeface="+mn-ea"/>
                          <a:cs typeface="+mn-cs"/>
                        </a:rPr>
                        <a:t>　</a:t>
                      </a:r>
                      <a:r>
                        <a:rPr kumimoji="1" lang="ja-JP" altLang="en-US" sz="900" dirty="0" smtClean="0">
                          <a:latin typeface="+mj-ea"/>
                          <a:ea typeface="+mj-ea"/>
                        </a:rPr>
                        <a:t>，　</a:t>
                      </a:r>
                      <a:r>
                        <a:rPr kumimoji="1" lang="en-US" altLang="ja-JP" sz="900" dirty="0" smtClean="0">
                          <a:latin typeface="+mj-ea"/>
                          <a:ea typeface="+mj-ea"/>
                        </a:rPr>
                        <a:t>(2) 202</a:t>
                      </a:r>
                      <a:r>
                        <a:rPr kumimoji="1" lang="ja-JP" altLang="en-US" sz="900" dirty="0" smtClean="0">
                          <a:latin typeface="+mj-ea"/>
                          <a:ea typeface="+mj-ea"/>
                        </a:rPr>
                        <a:t>人</a:t>
                      </a:r>
                      <a:r>
                        <a:rPr kumimoji="1" lang="en-US" altLang="ja-JP" sz="900" dirty="0" smtClean="0">
                          <a:latin typeface="+mj-ea"/>
                          <a:ea typeface="+mj-ea"/>
                        </a:rPr>
                        <a:t>〔H29.4</a:t>
                      </a:r>
                      <a:r>
                        <a:rPr kumimoji="1" lang="ja-JP" altLang="en-US" sz="900" kern="1200" dirty="0" smtClean="0">
                          <a:solidFill>
                            <a:schemeClr val="tx1"/>
                          </a:solidFill>
                          <a:latin typeface="+mj-ea"/>
                          <a:ea typeface="+mn-ea"/>
                          <a:cs typeface="+mn-cs"/>
                        </a:rPr>
                        <a:t>：非常勤含む</a:t>
                      </a:r>
                      <a:r>
                        <a:rPr kumimoji="1" lang="en-US" altLang="ja-JP" sz="900" dirty="0" smtClean="0">
                          <a:latin typeface="+mj-ea"/>
                          <a:ea typeface="+mj-ea"/>
                        </a:rPr>
                        <a:t>〕</a:t>
                      </a:r>
                      <a:endParaRPr kumimoji="1" lang="ja-JP" altLang="en-US" sz="900" dirty="0" smtClean="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主な指定</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a:t>
                      </a:r>
                      <a:r>
                        <a:rPr kumimoji="1" lang="ja-JP" altLang="en-US" sz="900" dirty="0" smtClean="0">
                          <a:latin typeface="+mj-ea"/>
                          <a:ea typeface="+mj-ea"/>
                        </a:rPr>
                        <a:t> 小児がん拠点病院，地域医療支援病院　など</a:t>
                      </a:r>
                      <a:endParaRPr kumimoji="1" lang="en-US" altLang="ja-JP" sz="900" dirty="0" smtClean="0">
                        <a:latin typeface="+mj-ea"/>
                        <a:ea typeface="+mj-ea"/>
                      </a:endParaRPr>
                    </a:p>
                    <a:p>
                      <a:r>
                        <a:rPr kumimoji="1" lang="en-US" altLang="ja-JP" sz="900" dirty="0" smtClean="0">
                          <a:latin typeface="+mj-ea"/>
                          <a:ea typeface="+mj-ea"/>
                        </a:rPr>
                        <a:t>(2)</a:t>
                      </a:r>
                      <a:r>
                        <a:rPr kumimoji="1" lang="ja-JP" altLang="en-US" sz="900" dirty="0" smtClean="0">
                          <a:latin typeface="+mj-ea"/>
                          <a:ea typeface="+mj-ea"/>
                        </a:rPr>
                        <a:t> 災害拠点病院，救命救急Ｃ，地域医療支援病院　など</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kumimoji="1" lang="ja-JP" altLang="en-US" sz="900" dirty="0" smtClean="0">
                          <a:latin typeface="+mj-ea"/>
                          <a:ea typeface="+mj-ea"/>
                        </a:rPr>
                        <a:t>新たに　</a:t>
                      </a:r>
                      <a:r>
                        <a:rPr kumimoji="1" lang="en-US" altLang="ja-JP" sz="900" dirty="0" smtClean="0">
                          <a:latin typeface="+mj-ea"/>
                          <a:ea typeface="+mj-ea"/>
                        </a:rPr>
                        <a:t>(1)</a:t>
                      </a:r>
                      <a:r>
                        <a:rPr kumimoji="1" lang="ja-JP" altLang="en-US" sz="900" dirty="0" smtClean="0">
                          <a:latin typeface="+mj-ea"/>
                          <a:ea typeface="+mj-ea"/>
                        </a:rPr>
                        <a:t> </a:t>
                      </a:r>
                      <a:r>
                        <a:rPr kumimoji="1" lang="en-US" altLang="ja-JP" sz="900" dirty="0" smtClean="0">
                          <a:latin typeface="+mj-ea"/>
                          <a:ea typeface="+mj-ea"/>
                        </a:rPr>
                        <a:t>(2)</a:t>
                      </a:r>
                      <a:r>
                        <a:rPr kumimoji="1" lang="ja-JP" altLang="en-US" sz="900" dirty="0" smtClean="0">
                          <a:latin typeface="+mj-ea"/>
                          <a:ea typeface="+mj-ea"/>
                        </a:rPr>
                        <a:t>一体で総合周産期母子医療センター</a:t>
                      </a:r>
                      <a:r>
                        <a:rPr kumimoji="1" lang="en-US" altLang="ja-JP" sz="900" dirty="0" smtClean="0">
                          <a:latin typeface="+mj-ea"/>
                          <a:ea typeface="+mj-ea"/>
                        </a:rPr>
                        <a:t>〔H29.1〕</a:t>
                      </a:r>
                    </a:p>
                    <a:p>
                      <a:r>
                        <a:rPr kumimoji="1" lang="ja-JP" altLang="en-US" sz="900" dirty="0" smtClean="0">
                          <a:latin typeface="+mj-ea"/>
                          <a:ea typeface="+mj-ea"/>
                        </a:rPr>
                        <a:t>　　　　　</a:t>
                      </a:r>
                      <a:r>
                        <a:rPr kumimoji="1" lang="ja-JP" altLang="en-US" sz="900" baseline="0" dirty="0" smtClean="0">
                          <a:latin typeface="+mj-ea"/>
                          <a:ea typeface="+mj-ea"/>
                        </a:rPr>
                        <a:t> </a:t>
                      </a:r>
                      <a:r>
                        <a:rPr kumimoji="1" lang="en-US" altLang="ja-JP" sz="900" dirty="0" smtClean="0">
                          <a:latin typeface="+mj-ea"/>
                          <a:ea typeface="+mj-ea"/>
                        </a:rPr>
                        <a:t>(1)</a:t>
                      </a:r>
                      <a:r>
                        <a:rPr kumimoji="1" lang="ja-JP" altLang="en-US" sz="900" dirty="0" smtClean="0">
                          <a:latin typeface="+mj-ea"/>
                          <a:ea typeface="+mj-ea"/>
                        </a:rPr>
                        <a:t>小児救命救急センター</a:t>
                      </a:r>
                      <a:r>
                        <a:rPr kumimoji="1" lang="en-US" altLang="ja-JP" sz="900" dirty="0" smtClean="0">
                          <a:latin typeface="+mj-ea"/>
                          <a:ea typeface="+mj-ea"/>
                        </a:rPr>
                        <a:t>〔H29.1〕</a:t>
                      </a:r>
                      <a:r>
                        <a:rPr kumimoji="1" lang="ja-JP" altLang="en-US" sz="900" dirty="0" smtClean="0">
                          <a:latin typeface="+mj-ea"/>
                          <a:ea typeface="+mj-ea"/>
                        </a:rPr>
                        <a:t>　，</a:t>
                      </a:r>
                      <a:r>
                        <a:rPr kumimoji="1" lang="en-US" altLang="ja-JP" sz="900" dirty="0" smtClean="0">
                          <a:latin typeface="+mj-ea"/>
                          <a:ea typeface="+mj-ea"/>
                        </a:rPr>
                        <a:t>(2)</a:t>
                      </a:r>
                      <a:r>
                        <a:rPr kumimoji="1" lang="ja-JP" altLang="en-US" sz="900" dirty="0" smtClean="0">
                          <a:latin typeface="+mj-ea"/>
                          <a:ea typeface="+mj-ea"/>
                        </a:rPr>
                        <a:t>高度救命救急センター</a:t>
                      </a:r>
                      <a:r>
                        <a:rPr kumimoji="1" lang="en-US" altLang="ja-JP" sz="900" dirty="0" smtClean="0">
                          <a:latin typeface="+mj-ea"/>
                          <a:ea typeface="+mj-ea"/>
                        </a:rPr>
                        <a:t>〔H29.1〕</a:t>
                      </a:r>
                      <a:endParaRPr kumimoji="1" lang="ja-JP" altLang="en-US" sz="900" dirty="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設備等の強化</a:t>
                      </a:r>
                      <a:endParaRPr kumimoji="1" lang="ja-JP" altLang="en-US" sz="1100" dirty="0">
                        <a:latin typeface="+mj-ea"/>
                        <a:ea typeface="+mj-ea"/>
                      </a:endParaRPr>
                    </a:p>
                  </a:txBody>
                  <a:tcPr anchor="ctr">
                    <a:solidFill>
                      <a:schemeClr val="bg1"/>
                    </a:solidFill>
                  </a:tcPr>
                </a:tc>
                <a:tc>
                  <a:txBody>
                    <a:bodyPr/>
                    <a:lstStyle/>
                    <a:p>
                      <a:r>
                        <a:rPr kumimoji="1" lang="ja-JP" altLang="en-US" sz="900" dirty="0" smtClean="0">
                          <a:latin typeface="+mj-ea"/>
                          <a:ea typeface="+mj-ea"/>
                        </a:rPr>
                        <a:t>未耐震</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j-ea"/>
                          <a:ea typeface="+mj-ea"/>
                        </a:rPr>
                        <a:t>(1) (2)</a:t>
                      </a:r>
                      <a:r>
                        <a:rPr kumimoji="1" lang="ja-JP" altLang="en-US" sz="900" dirty="0" smtClean="0">
                          <a:latin typeface="+mj-ea"/>
                          <a:ea typeface="+mj-ea"/>
                        </a:rPr>
                        <a:t>耐震化（免震構造），</a:t>
                      </a:r>
                      <a:r>
                        <a:rPr lang="ja-JP" altLang="en-US" sz="900" dirty="0" smtClean="0">
                          <a:solidFill>
                            <a:schemeClr val="tx1"/>
                          </a:solidFill>
                          <a:latin typeface="+mj-ea"/>
                          <a:ea typeface="+mj-ea"/>
                        </a:rPr>
                        <a:t>ハイブリッド手術室（新） </a:t>
                      </a:r>
                      <a:r>
                        <a:rPr lang="en-US" altLang="ja-JP" sz="900" dirty="0" smtClean="0">
                          <a:solidFill>
                            <a:schemeClr val="tx1"/>
                          </a:solidFill>
                          <a:latin typeface="+mj-ea"/>
                          <a:ea typeface="+mj-ea"/>
                        </a:rPr>
                        <a:t>〔</a:t>
                      </a:r>
                      <a:r>
                        <a:rPr lang="ja-JP" altLang="en-US" sz="900" dirty="0" smtClean="0">
                          <a:solidFill>
                            <a:schemeClr val="tx1"/>
                          </a:solidFill>
                          <a:latin typeface="+mj-ea"/>
                          <a:ea typeface="+mj-ea"/>
                        </a:rPr>
                        <a:t>各病院</a:t>
                      </a:r>
                      <a:r>
                        <a:rPr lang="en-US" altLang="ja-JP" sz="900" dirty="0" smtClean="0">
                          <a:solidFill>
                            <a:schemeClr val="tx1"/>
                          </a:solidFill>
                          <a:latin typeface="+mj-ea"/>
                          <a:ea typeface="+mj-ea"/>
                        </a:rPr>
                        <a:t>〕</a:t>
                      </a:r>
                      <a:r>
                        <a:rPr lang="ja-JP" altLang="en-US" sz="900" dirty="0" err="1" smtClean="0">
                          <a:solidFill>
                            <a:schemeClr val="tx1"/>
                          </a:solidFill>
                          <a:latin typeface="+mj-ea"/>
                          <a:ea typeface="+mj-ea"/>
                        </a:rPr>
                        <a:t>，</a:t>
                      </a:r>
                      <a:r>
                        <a:rPr kumimoji="1" lang="en-US" altLang="ja-JP" sz="900" dirty="0" smtClean="0">
                          <a:latin typeface="+mj-ea"/>
                          <a:ea typeface="+mj-ea"/>
                        </a:rPr>
                        <a:t> (2)</a:t>
                      </a:r>
                      <a:r>
                        <a:rPr lang="en-US" altLang="ja-JP" sz="900" dirty="0" smtClean="0">
                          <a:solidFill>
                            <a:schemeClr val="tx1"/>
                          </a:solidFill>
                          <a:latin typeface="+mj-ea"/>
                          <a:ea typeface="+mj-ea"/>
                        </a:rPr>
                        <a:t>PET/CT</a:t>
                      </a:r>
                      <a:r>
                        <a:rPr lang="ja-JP" altLang="en-US" sz="900" dirty="0" smtClean="0">
                          <a:solidFill>
                            <a:schemeClr val="tx1"/>
                          </a:solidFill>
                          <a:latin typeface="+mj-ea"/>
                          <a:ea typeface="+mj-ea"/>
                        </a:rPr>
                        <a:t>（新）など</a:t>
                      </a:r>
                      <a:endParaRPr kumimoji="1" lang="ja-JP" altLang="en-US" sz="900" dirty="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施設の供用</a:t>
                      </a:r>
                      <a:endParaRPr kumimoji="1" lang="ja-JP" altLang="en-US" sz="1100" dirty="0">
                        <a:latin typeface="+mj-ea"/>
                        <a:ea typeface="+mj-ea"/>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j-ea"/>
                          <a:ea typeface="+mj-ea"/>
                        </a:rPr>
                        <a:t>約</a:t>
                      </a:r>
                      <a:r>
                        <a:rPr kumimoji="1" lang="en-US" altLang="ja-JP" sz="900" dirty="0" smtClean="0">
                          <a:latin typeface="+mj-ea"/>
                          <a:ea typeface="+mj-ea"/>
                        </a:rPr>
                        <a:t>8km</a:t>
                      </a:r>
                      <a:r>
                        <a:rPr kumimoji="1" lang="ja-JP" altLang="en-US" sz="900" dirty="0" smtClean="0">
                          <a:latin typeface="+mj-ea"/>
                          <a:ea typeface="+mj-ea"/>
                        </a:rPr>
                        <a:t>離れており，共用不可</a:t>
                      </a: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j-ea"/>
                          <a:ea typeface="+mj-ea"/>
                        </a:rPr>
                        <a:t>(1) </a:t>
                      </a:r>
                      <a:r>
                        <a:rPr kumimoji="1" lang="ja-JP" altLang="en-US" sz="900" dirty="0" smtClean="0">
                          <a:latin typeface="+mj-ea"/>
                          <a:ea typeface="+mj-ea"/>
                        </a:rPr>
                        <a:t>院内</a:t>
                      </a:r>
                      <a:r>
                        <a:rPr lang="ja-JP" altLang="en-US" sz="900" dirty="0" smtClean="0">
                          <a:solidFill>
                            <a:schemeClr val="tx1"/>
                          </a:solidFill>
                          <a:latin typeface="+mj-ea"/>
                          <a:ea typeface="+mj-ea"/>
                        </a:rPr>
                        <a:t>保育所，</a:t>
                      </a:r>
                      <a:r>
                        <a:rPr kumimoji="1" lang="en-US" altLang="ja-JP" sz="900" dirty="0" smtClean="0">
                          <a:latin typeface="+mj-ea"/>
                          <a:ea typeface="+mj-ea"/>
                        </a:rPr>
                        <a:t>(2)</a:t>
                      </a:r>
                      <a:r>
                        <a:rPr lang="ja-JP" altLang="en-US" sz="900" dirty="0" smtClean="0">
                          <a:solidFill>
                            <a:schemeClr val="tx1"/>
                          </a:solidFill>
                          <a:latin typeface="+mj-ea"/>
                          <a:ea typeface="+mj-ea"/>
                        </a:rPr>
                        <a:t>ヘリポート，食堂，ﾄﾞｸﾀｰｶｰ，</a:t>
                      </a:r>
                      <a:r>
                        <a:rPr kumimoji="1" lang="en-US" altLang="ja-JP" sz="900" dirty="0" smtClean="0">
                          <a:latin typeface="+mj-ea"/>
                          <a:ea typeface="+mj-ea"/>
                        </a:rPr>
                        <a:t>(</a:t>
                      </a:r>
                      <a:r>
                        <a:rPr kumimoji="1" lang="ja-JP" altLang="en-US" sz="900" dirty="0" smtClean="0">
                          <a:latin typeface="+mj-ea"/>
                          <a:ea typeface="+mj-ea"/>
                        </a:rPr>
                        <a:t>各</a:t>
                      </a:r>
                      <a:r>
                        <a:rPr kumimoji="1" lang="en-US" altLang="ja-JP" sz="900" dirty="0" smtClean="0">
                          <a:latin typeface="+mj-ea"/>
                          <a:ea typeface="+mj-ea"/>
                        </a:rPr>
                        <a:t>)</a:t>
                      </a:r>
                      <a:r>
                        <a:rPr lang="ja-JP" altLang="en-US" sz="900" dirty="0" smtClean="0">
                          <a:solidFill>
                            <a:schemeClr val="tx1"/>
                          </a:solidFill>
                          <a:latin typeface="+mj-ea"/>
                          <a:ea typeface="+mj-ea"/>
                        </a:rPr>
                        <a:t>災害時ﾄﾘｱｰｼﾞｽﾍﾟｰｽ</a:t>
                      </a:r>
                      <a:endParaRPr lang="en-US" altLang="ja-JP" sz="900" dirty="0" smtClean="0">
                        <a:solidFill>
                          <a:schemeClr val="tx1"/>
                        </a:solidFill>
                        <a:latin typeface="+mj-ea"/>
                        <a:ea typeface="+mj-ea"/>
                      </a:endParaRPr>
                    </a:p>
                  </a:txBody>
                  <a:tcPr anchor="ctr">
                    <a:solidFill>
                      <a:schemeClr val="bg1"/>
                    </a:solidFill>
                  </a:tcPr>
                </a:tc>
              </a:tr>
            </a:tbl>
          </a:graphicData>
        </a:graphic>
      </p:graphicFrame>
      <p:sp>
        <p:nvSpPr>
          <p:cNvPr id="8" name="正方形/長方形 7"/>
          <p:cNvSpPr/>
          <p:nvPr/>
        </p:nvSpPr>
        <p:spPr>
          <a:xfrm>
            <a:off x="251520" y="1124744"/>
            <a:ext cx="4824536" cy="2520280"/>
          </a:xfrm>
          <a:prstGeom prst="rect">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lnSpc>
                <a:spcPts val="1700"/>
              </a:lnSpc>
              <a:buFont typeface="MS Mincho" panose="02020609040205080304" pitchFamily="17" charset="-128"/>
              <a:buChar char="◎"/>
            </a:pPr>
            <a:r>
              <a:rPr lang="ja-JP" altLang="en-US" sz="1200" b="1" dirty="0" smtClean="0">
                <a:solidFill>
                  <a:schemeClr val="tx1"/>
                </a:solidFill>
              </a:rPr>
              <a:t>県民の命を守り将来の発展につながる質の高い安心・安全の提供</a:t>
            </a:r>
            <a:endParaRPr lang="en-US" altLang="ja-JP" sz="1200" b="1" dirty="0" smtClean="0">
              <a:solidFill>
                <a:schemeClr val="tx1"/>
              </a:solidFill>
            </a:endParaRPr>
          </a:p>
          <a:p>
            <a:pPr marL="342900" indent="-342900">
              <a:lnSpc>
                <a:spcPts val="1700"/>
              </a:lnSpc>
              <a:buFont typeface="MS Mincho" panose="02020609040205080304" pitchFamily="17" charset="-128"/>
              <a:buChar char="◎"/>
            </a:pPr>
            <a:r>
              <a:rPr lang="ja-JP" altLang="en-US" sz="1200" b="1" dirty="0" smtClean="0">
                <a:solidFill>
                  <a:schemeClr val="tx1"/>
                </a:solidFill>
              </a:rPr>
              <a:t>両病院の建替え（要耐震化）時期に合わせ，隣接地に一体整備</a:t>
            </a:r>
            <a:endParaRPr lang="en-US" altLang="ja-JP" sz="1200" b="1" dirty="0" smtClean="0">
              <a:solidFill>
                <a:schemeClr val="tx1"/>
              </a:solidFill>
            </a:endParaRPr>
          </a:p>
          <a:p>
            <a:pPr marL="342900" indent="-342900">
              <a:lnSpc>
                <a:spcPts val="1700"/>
              </a:lnSpc>
              <a:buFont typeface="MS Mincho" panose="02020609040205080304" pitchFamily="17" charset="-128"/>
              <a:buChar char="◎"/>
            </a:pPr>
            <a:r>
              <a:rPr lang="ja-JP" altLang="en-US" sz="1200" b="1" dirty="0">
                <a:solidFill>
                  <a:schemeClr val="tx1"/>
                </a:solidFill>
              </a:rPr>
              <a:t>連携</a:t>
            </a:r>
            <a:r>
              <a:rPr lang="ja-JP" altLang="en-US" sz="1200" b="1" dirty="0" smtClean="0">
                <a:solidFill>
                  <a:schemeClr val="tx1"/>
                </a:solidFill>
              </a:rPr>
              <a:t>部門を同一階（</a:t>
            </a:r>
            <a:r>
              <a:rPr lang="ja-JP" altLang="en-US" sz="1200" b="1" dirty="0">
                <a:solidFill>
                  <a:schemeClr val="tx1"/>
                </a:solidFill>
              </a:rPr>
              <a:t>周産期：</a:t>
            </a:r>
            <a:r>
              <a:rPr lang="en-US" altLang="ja-JP" sz="1200" b="1" dirty="0">
                <a:solidFill>
                  <a:schemeClr val="tx1"/>
                </a:solidFill>
              </a:rPr>
              <a:t>5</a:t>
            </a:r>
            <a:r>
              <a:rPr lang="ja-JP" altLang="en-US" sz="1200" b="1" dirty="0">
                <a:solidFill>
                  <a:schemeClr val="tx1"/>
                </a:solidFill>
              </a:rPr>
              <a:t>Ｆ・救急</a:t>
            </a:r>
            <a:r>
              <a:rPr lang="ja-JP" altLang="en-US" sz="1200" b="1" dirty="0" smtClean="0">
                <a:solidFill>
                  <a:schemeClr val="tx1"/>
                </a:solidFill>
              </a:rPr>
              <a:t>：</a:t>
            </a:r>
            <a:r>
              <a:rPr lang="en-US" altLang="ja-JP" sz="1200" b="1" dirty="0" smtClean="0">
                <a:solidFill>
                  <a:schemeClr val="tx1"/>
                </a:solidFill>
              </a:rPr>
              <a:t>4</a:t>
            </a:r>
            <a:r>
              <a:rPr lang="ja-JP" altLang="en-US" sz="1200" b="1" dirty="0" smtClean="0">
                <a:solidFill>
                  <a:schemeClr val="tx1"/>
                </a:solidFill>
              </a:rPr>
              <a:t>Ｆ</a:t>
            </a:r>
            <a:r>
              <a:rPr lang="ja-JP" altLang="en-US" sz="1200" b="1" dirty="0">
                <a:solidFill>
                  <a:schemeClr val="tx1"/>
                </a:solidFill>
              </a:rPr>
              <a:t>）</a:t>
            </a:r>
            <a:r>
              <a:rPr lang="ja-JP" altLang="en-US" sz="1200" b="1" dirty="0" smtClean="0">
                <a:solidFill>
                  <a:schemeClr val="tx1"/>
                </a:solidFill>
              </a:rPr>
              <a:t>に配置，渡り廊下で連結</a:t>
            </a:r>
            <a:endParaRPr lang="en-US" altLang="ja-JP" sz="1200" b="1" dirty="0" smtClean="0">
              <a:solidFill>
                <a:schemeClr val="tx1"/>
              </a:solidFill>
            </a:endParaRPr>
          </a:p>
          <a:p>
            <a:pPr>
              <a:lnSpc>
                <a:spcPts val="1700"/>
              </a:lnSpc>
            </a:pPr>
            <a:r>
              <a:rPr lang="ja-JP" altLang="en-US" sz="1200" b="1" dirty="0" smtClean="0">
                <a:solidFill>
                  <a:schemeClr val="tx1"/>
                </a:solidFill>
              </a:rPr>
              <a:t>　　✓両病院一体で，総合周産期母子医療Ｃとして指定・運営</a:t>
            </a:r>
            <a:endParaRPr lang="en-US" altLang="ja-JP" sz="1200" b="1" dirty="0">
              <a:solidFill>
                <a:schemeClr val="tx1"/>
              </a:solidFill>
            </a:endParaRPr>
          </a:p>
          <a:p>
            <a:pPr>
              <a:lnSpc>
                <a:spcPts val="1700"/>
              </a:lnSpc>
            </a:pPr>
            <a:r>
              <a:rPr lang="ja-JP" altLang="en-US" sz="1200" b="1" dirty="0" smtClean="0">
                <a:solidFill>
                  <a:schemeClr val="tx1"/>
                </a:solidFill>
              </a:rPr>
              <a:t>　　✓</a:t>
            </a:r>
            <a:r>
              <a:rPr lang="ja-JP" altLang="en-US" sz="1200" b="1" dirty="0">
                <a:solidFill>
                  <a:schemeClr val="tx1"/>
                </a:solidFill>
              </a:rPr>
              <a:t>ﾊｲﾘｽｸ</a:t>
            </a:r>
            <a:r>
              <a:rPr lang="ja-JP" altLang="en-US" sz="1200" b="1" dirty="0" smtClean="0">
                <a:solidFill>
                  <a:schemeClr val="tx1"/>
                </a:solidFill>
              </a:rPr>
              <a:t>分娩への小児科医立ち会い，速やかな患者移動</a:t>
            </a:r>
            <a:r>
              <a:rPr lang="ja-JP" altLang="en-US" sz="1200" dirty="0" smtClean="0">
                <a:solidFill>
                  <a:schemeClr val="tx1"/>
                </a:solidFill>
              </a:rPr>
              <a:t>　など</a:t>
            </a:r>
            <a:endParaRPr lang="en-US" altLang="ja-JP" sz="1200" dirty="0" smtClean="0">
              <a:solidFill>
                <a:schemeClr val="tx1"/>
              </a:solidFill>
            </a:endParaRPr>
          </a:p>
          <a:p>
            <a:pPr>
              <a:lnSpc>
                <a:spcPts val="1700"/>
              </a:lnSpc>
            </a:pPr>
            <a:r>
              <a:rPr lang="ja-JP" altLang="en-US" sz="1050" dirty="0" smtClean="0">
                <a:solidFill>
                  <a:schemeClr val="tx1"/>
                </a:solidFill>
              </a:rPr>
              <a:t>　　　　</a:t>
            </a:r>
            <a:r>
              <a:rPr lang="ja-JP" altLang="en-US" sz="1050" dirty="0">
                <a:solidFill>
                  <a:schemeClr val="tx1"/>
                </a:solidFill>
              </a:rPr>
              <a:t>　</a:t>
            </a:r>
            <a:r>
              <a:rPr lang="en-US" altLang="ja-JP" sz="1050" dirty="0" smtClean="0">
                <a:solidFill>
                  <a:schemeClr val="tx1"/>
                </a:solidFill>
              </a:rPr>
              <a:t>〔</a:t>
            </a:r>
            <a:r>
              <a:rPr lang="ja-JP" altLang="en-US" sz="1050" dirty="0" smtClean="0">
                <a:solidFill>
                  <a:schemeClr val="tx1"/>
                </a:solidFill>
              </a:rPr>
              <a:t>新生児 ： 小児医療Ｃ 　⇔　母体・胎児 ： 赤十字</a:t>
            </a:r>
            <a:r>
              <a:rPr lang="en-US" altLang="ja-JP" sz="1050" dirty="0" smtClean="0">
                <a:solidFill>
                  <a:schemeClr val="tx1"/>
                </a:solidFill>
              </a:rPr>
              <a:t>〕</a:t>
            </a:r>
          </a:p>
          <a:p>
            <a:pPr>
              <a:lnSpc>
                <a:spcPts val="1700"/>
              </a:lnSpc>
            </a:pPr>
            <a:r>
              <a:rPr lang="ja-JP" altLang="en-US" sz="1200" b="1" dirty="0" smtClean="0">
                <a:solidFill>
                  <a:schemeClr val="tx1"/>
                </a:solidFill>
              </a:rPr>
              <a:t>　　✓</a:t>
            </a:r>
            <a:r>
              <a:rPr lang="en-US" altLang="ja-JP" sz="1200" b="1" dirty="0" smtClean="0">
                <a:solidFill>
                  <a:schemeClr val="tx1"/>
                </a:solidFill>
              </a:rPr>
              <a:t>3</a:t>
            </a:r>
            <a:r>
              <a:rPr lang="ja-JP" altLang="en-US" sz="1200" b="1" dirty="0" smtClean="0">
                <a:solidFill>
                  <a:schemeClr val="tx1"/>
                </a:solidFill>
              </a:rPr>
              <a:t>次救急を概ね年齢で役割分担</a:t>
            </a:r>
            <a:endParaRPr lang="en-US" altLang="ja-JP" sz="1200" b="1" dirty="0" smtClean="0">
              <a:solidFill>
                <a:schemeClr val="tx1"/>
              </a:solidFill>
            </a:endParaRPr>
          </a:p>
          <a:p>
            <a:pPr>
              <a:lnSpc>
                <a:spcPts val="1700"/>
              </a:lnSpc>
            </a:pPr>
            <a:r>
              <a:rPr lang="ja-JP" altLang="en-US" sz="1200" b="1" dirty="0" smtClean="0">
                <a:solidFill>
                  <a:schemeClr val="tx1"/>
                </a:solidFill>
              </a:rPr>
              <a:t>　　✓</a:t>
            </a:r>
            <a:r>
              <a:rPr lang="ja-JP" altLang="en-US" sz="1200" b="1" dirty="0">
                <a:solidFill>
                  <a:schemeClr val="tx1"/>
                </a:solidFill>
              </a:rPr>
              <a:t>小児</a:t>
            </a:r>
            <a:r>
              <a:rPr lang="ja-JP" altLang="en-US" sz="1200" b="1" dirty="0" smtClean="0">
                <a:solidFill>
                  <a:schemeClr val="tx1"/>
                </a:solidFill>
              </a:rPr>
              <a:t>救命救急Ｃと高度救命救急Ｃを同時指定</a:t>
            </a:r>
            <a:endParaRPr lang="en-US" altLang="ja-JP" sz="1200" b="1" dirty="0" smtClean="0">
              <a:solidFill>
                <a:schemeClr val="tx1"/>
              </a:solidFill>
            </a:endParaRPr>
          </a:p>
          <a:p>
            <a:pPr>
              <a:lnSpc>
                <a:spcPts val="1700"/>
              </a:lnSpc>
            </a:pPr>
            <a:r>
              <a:rPr lang="ja-JP" altLang="en-US" sz="1050" dirty="0" smtClean="0">
                <a:solidFill>
                  <a:schemeClr val="tx1"/>
                </a:solidFill>
              </a:rPr>
              <a:t>　　　　　</a:t>
            </a:r>
            <a:r>
              <a:rPr lang="en-US" altLang="ja-JP" sz="1050" dirty="0" smtClean="0">
                <a:solidFill>
                  <a:schemeClr val="tx1"/>
                </a:solidFill>
              </a:rPr>
              <a:t>〔</a:t>
            </a:r>
            <a:r>
              <a:rPr lang="ja-JP" altLang="en-US" sz="1050" dirty="0">
                <a:solidFill>
                  <a:schemeClr val="tx1"/>
                </a:solidFill>
              </a:rPr>
              <a:t>高ｴﾈﾙｷﾞｰ外傷</a:t>
            </a:r>
            <a:r>
              <a:rPr lang="ja-JP" altLang="en-US" sz="1050" dirty="0" smtClean="0">
                <a:solidFill>
                  <a:schemeClr val="tx1"/>
                </a:solidFill>
              </a:rPr>
              <a:t>以外の小児 ： 小児医療Ｃ　　⇔　　大人 ： 赤十字</a:t>
            </a:r>
            <a:r>
              <a:rPr lang="en-US" altLang="ja-JP" sz="1050" dirty="0" smtClean="0">
                <a:solidFill>
                  <a:schemeClr val="tx1"/>
                </a:solidFill>
              </a:rPr>
              <a:t>〕</a:t>
            </a:r>
          </a:p>
          <a:p>
            <a:pPr>
              <a:lnSpc>
                <a:spcPts val="1700"/>
              </a:lnSpc>
            </a:pPr>
            <a:r>
              <a:rPr lang="ja-JP" altLang="en-US" sz="1200" b="1" dirty="0" smtClean="0">
                <a:solidFill>
                  <a:schemeClr val="tx1"/>
                </a:solidFill>
              </a:rPr>
              <a:t>　　✓建</a:t>
            </a:r>
            <a:r>
              <a:rPr lang="ja-JP" altLang="en-US" sz="1200" b="1" dirty="0">
                <a:solidFill>
                  <a:schemeClr val="tx1"/>
                </a:solidFill>
              </a:rPr>
              <a:t>て</a:t>
            </a:r>
            <a:r>
              <a:rPr lang="ja-JP" altLang="en-US" sz="1200" b="1" dirty="0" smtClean="0">
                <a:solidFill>
                  <a:schemeClr val="tx1"/>
                </a:solidFill>
              </a:rPr>
              <a:t>替えに合わせ，設備</a:t>
            </a:r>
            <a:r>
              <a:rPr lang="ja-JP" altLang="en-US" sz="1200" b="1" dirty="0">
                <a:solidFill>
                  <a:schemeClr val="tx1"/>
                </a:solidFill>
              </a:rPr>
              <a:t>等</a:t>
            </a:r>
            <a:r>
              <a:rPr lang="ja-JP" altLang="en-US" sz="1200" b="1" dirty="0" smtClean="0">
                <a:solidFill>
                  <a:schemeClr val="tx1"/>
                </a:solidFill>
              </a:rPr>
              <a:t>の機能強化</a:t>
            </a:r>
            <a:endParaRPr lang="en-US" altLang="ja-JP" sz="1200" b="1" dirty="0" smtClean="0">
              <a:solidFill>
                <a:schemeClr val="tx1"/>
              </a:solidFill>
            </a:endParaRPr>
          </a:p>
          <a:p>
            <a:pPr>
              <a:lnSpc>
                <a:spcPts val="1700"/>
              </a:lnSpc>
            </a:pPr>
            <a:r>
              <a:rPr lang="ja-JP" altLang="en-US" sz="1200" b="1" dirty="0" smtClean="0">
                <a:solidFill>
                  <a:schemeClr val="tx1"/>
                </a:solidFill>
              </a:rPr>
              <a:t>　　✓</a:t>
            </a:r>
            <a:r>
              <a:rPr lang="ja-JP" altLang="en-US" sz="1200" b="1" dirty="0">
                <a:solidFill>
                  <a:schemeClr val="tx1"/>
                </a:solidFill>
              </a:rPr>
              <a:t>施設</a:t>
            </a:r>
            <a:r>
              <a:rPr lang="ja-JP" altLang="en-US" sz="1200" b="1" dirty="0" smtClean="0">
                <a:solidFill>
                  <a:schemeClr val="tx1"/>
                </a:solidFill>
              </a:rPr>
              <a:t>供用　～　</a:t>
            </a:r>
            <a:r>
              <a:rPr lang="en-US" altLang="ja-JP" sz="1050" dirty="0">
                <a:solidFill>
                  <a:schemeClr val="tx1"/>
                </a:solidFill>
                <a:latin typeface="+mj-ea"/>
                <a:ea typeface="+mj-ea"/>
              </a:rPr>
              <a:t> </a:t>
            </a:r>
            <a:r>
              <a:rPr lang="en-US" altLang="ja-JP" sz="1050" dirty="0" smtClean="0">
                <a:solidFill>
                  <a:schemeClr val="tx1"/>
                </a:solidFill>
                <a:latin typeface="+mj-ea"/>
                <a:ea typeface="+mj-ea"/>
              </a:rPr>
              <a:t>〔</a:t>
            </a:r>
            <a:r>
              <a:rPr lang="ja-JP" altLang="en-US" sz="1050" dirty="0" smtClean="0">
                <a:solidFill>
                  <a:schemeClr val="tx1"/>
                </a:solidFill>
                <a:latin typeface="+mj-ea"/>
                <a:ea typeface="+mj-ea"/>
              </a:rPr>
              <a:t>可能なものはできるだけ共用，災害時に相互協力</a:t>
            </a:r>
            <a:r>
              <a:rPr lang="en-US" altLang="ja-JP" sz="1050" dirty="0" smtClean="0">
                <a:solidFill>
                  <a:schemeClr val="tx1"/>
                </a:solidFill>
                <a:latin typeface="+mj-ea"/>
                <a:ea typeface="+mj-ea"/>
              </a:rPr>
              <a:t>〕</a:t>
            </a:r>
            <a:endParaRPr lang="en-US" altLang="ja-JP" sz="1050" b="1" dirty="0" smtClean="0">
              <a:solidFill>
                <a:schemeClr val="tx1"/>
              </a:solidFill>
              <a:latin typeface="+mj-ea"/>
              <a:ea typeface="+mj-ea"/>
            </a:endParaRPr>
          </a:p>
        </p:txBody>
      </p:sp>
      <p:sp>
        <p:nvSpPr>
          <p:cNvPr id="11" name="正方形/長方形 10"/>
          <p:cNvSpPr/>
          <p:nvPr/>
        </p:nvSpPr>
        <p:spPr>
          <a:xfrm>
            <a:off x="6804248" y="3454915"/>
            <a:ext cx="2232248" cy="1901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50" dirty="0" smtClean="0">
                <a:solidFill>
                  <a:schemeClr val="tx1"/>
                </a:solidFill>
              </a:rPr>
              <a:t>所在地　：　さいたま市中央区新都心</a:t>
            </a:r>
            <a:endParaRPr kumimoji="1" lang="ja-JP" altLang="en-US" sz="1050" dirty="0">
              <a:solidFill>
                <a:schemeClr val="tx1"/>
              </a:solidFill>
            </a:endParaRPr>
          </a:p>
        </p:txBody>
      </p:sp>
      <p:sp>
        <p:nvSpPr>
          <p:cNvPr id="13" name="正方形/長方形 12"/>
          <p:cNvSpPr/>
          <p:nvPr/>
        </p:nvSpPr>
        <p:spPr>
          <a:xfrm flipV="1">
            <a:off x="0" y="548679"/>
            <a:ext cx="9036496" cy="45719"/>
          </a:xfrm>
          <a:prstGeom prst="rect">
            <a:avLst/>
          </a:prstGeom>
          <a:gradFill>
            <a:gsLst>
              <a:gs pos="0">
                <a:srgbClr val="00CC66"/>
              </a:gs>
              <a:gs pos="69000">
                <a:srgbClr val="66FF99"/>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2" name="ホームベース 1"/>
          <p:cNvSpPr/>
          <p:nvPr/>
        </p:nvSpPr>
        <p:spPr>
          <a:xfrm>
            <a:off x="4644008" y="4570338"/>
            <a:ext cx="144016" cy="1944216"/>
          </a:xfrm>
          <a:prstGeom prst="homePlate">
            <a:avLst>
              <a:gd name="adj" fmla="val 80865"/>
            </a:avLst>
          </a:prstGeom>
          <a:gradFill>
            <a:gsLst>
              <a:gs pos="0">
                <a:srgbClr val="FF0000"/>
              </a:gs>
              <a:gs pos="73000">
                <a:schemeClr val="accent2">
                  <a:lumMod val="40000"/>
                  <a:lumOff val="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6512" y="44624"/>
            <a:ext cx="1620957" cy="523220"/>
          </a:xfrm>
          <a:prstGeom prst="rect">
            <a:avLst/>
          </a:prstGeom>
          <a:noFill/>
        </p:spPr>
        <p:txBody>
          <a:bodyPr wrap="none" rtlCol="0">
            <a:spAutoFit/>
          </a:bodyPr>
          <a:lstStyle/>
          <a:p>
            <a:r>
              <a:rPr kumimoji="1" lang="ja-JP" altLang="en-US" sz="2800" dirty="0" smtClean="0"/>
              <a:t>■埼玉県</a:t>
            </a:r>
            <a:endParaRPr kumimoji="1" lang="ja-JP" altLang="en-US" sz="2800" dirty="0"/>
          </a:p>
        </p:txBody>
      </p:sp>
      <p:sp>
        <p:nvSpPr>
          <p:cNvPr id="16" name="テキスト ボックス 15"/>
          <p:cNvSpPr txBox="1"/>
          <p:nvPr/>
        </p:nvSpPr>
        <p:spPr>
          <a:xfrm>
            <a:off x="107504" y="3789040"/>
            <a:ext cx="1813317" cy="307777"/>
          </a:xfrm>
          <a:prstGeom prst="rect">
            <a:avLst/>
          </a:prstGeom>
          <a:noFill/>
        </p:spPr>
        <p:txBody>
          <a:bodyPr wrap="none" rtlCol="0">
            <a:spAutoFit/>
          </a:bodyPr>
          <a:lstStyle/>
          <a:p>
            <a:r>
              <a:rPr kumimoji="1" lang="en-US" altLang="ja-JP" sz="1400" b="1" dirty="0" smtClean="0">
                <a:solidFill>
                  <a:srgbClr val="0000FF"/>
                </a:solidFill>
              </a:rPr>
              <a:t>Ⅱ</a:t>
            </a:r>
            <a:r>
              <a:rPr kumimoji="1" lang="ja-JP" altLang="en-US" sz="1400" b="1" dirty="0" smtClean="0">
                <a:solidFill>
                  <a:srgbClr val="0000FF"/>
                </a:solidFill>
              </a:rPr>
              <a:t>　ビフォー・アフター</a:t>
            </a:r>
            <a:endParaRPr kumimoji="1" lang="ja-JP" altLang="en-US" sz="1400" b="1" dirty="0">
              <a:solidFill>
                <a:srgbClr val="0000FF"/>
              </a:solidFill>
            </a:endParaRPr>
          </a:p>
        </p:txBody>
      </p:sp>
      <p:sp>
        <p:nvSpPr>
          <p:cNvPr id="17" name="テキスト ボックス 16"/>
          <p:cNvSpPr txBox="1"/>
          <p:nvPr/>
        </p:nvSpPr>
        <p:spPr>
          <a:xfrm>
            <a:off x="35496" y="836712"/>
            <a:ext cx="3623108" cy="307777"/>
          </a:xfrm>
          <a:prstGeom prst="rect">
            <a:avLst/>
          </a:prstGeom>
          <a:noFill/>
        </p:spPr>
        <p:txBody>
          <a:bodyPr wrap="none" rtlCol="0">
            <a:spAutoFit/>
          </a:bodyPr>
          <a:lstStyle/>
          <a:p>
            <a:r>
              <a:rPr kumimoji="1" lang="en-US" altLang="ja-JP" sz="1400" b="1" dirty="0" smtClean="0">
                <a:solidFill>
                  <a:srgbClr val="0000FF"/>
                </a:solidFill>
              </a:rPr>
              <a:t>Ⅰ</a:t>
            </a:r>
            <a:r>
              <a:rPr kumimoji="1" lang="ja-JP" altLang="en-US" sz="1400" b="1" dirty="0" smtClean="0">
                <a:solidFill>
                  <a:srgbClr val="0000FF"/>
                </a:solidFill>
              </a:rPr>
              <a:t>　</a:t>
            </a:r>
            <a:r>
              <a:rPr lang="ja-JP" altLang="en-US" sz="1400" b="1" dirty="0">
                <a:solidFill>
                  <a:srgbClr val="0000FF"/>
                </a:solidFill>
              </a:rPr>
              <a:t>ねらい・</a:t>
            </a:r>
            <a:r>
              <a:rPr kumimoji="1" lang="ja-JP" altLang="en-US" sz="1400" b="1" dirty="0" smtClean="0">
                <a:solidFill>
                  <a:srgbClr val="0000FF"/>
                </a:solidFill>
              </a:rPr>
              <a:t>特色（連携・機能強化の主なもの）</a:t>
            </a:r>
            <a:endParaRPr kumimoji="1" lang="ja-JP" altLang="en-US" sz="1400" b="1" dirty="0">
              <a:solidFill>
                <a:srgbClr val="0000FF"/>
              </a:solidFill>
            </a:endParaRPr>
          </a:p>
        </p:txBody>
      </p:sp>
      <p:sp>
        <p:nvSpPr>
          <p:cNvPr id="21" name="角丸四角形 20"/>
          <p:cNvSpPr/>
          <p:nvPr/>
        </p:nvSpPr>
        <p:spPr>
          <a:xfrm>
            <a:off x="265401" y="1853105"/>
            <a:ext cx="283676" cy="567783"/>
          </a:xfrm>
          <a:prstGeom prst="roundRect">
            <a:avLst>
              <a:gd name="adj" fmla="val 3321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b="1" dirty="0" smtClean="0"/>
              <a:t>周産期</a:t>
            </a:r>
            <a:endParaRPr kumimoji="1" lang="ja-JP" altLang="en-US" sz="900" b="1" dirty="0"/>
          </a:p>
        </p:txBody>
      </p:sp>
      <p:sp>
        <p:nvSpPr>
          <p:cNvPr id="22" name="角丸四角形 21"/>
          <p:cNvSpPr/>
          <p:nvPr/>
        </p:nvSpPr>
        <p:spPr>
          <a:xfrm>
            <a:off x="265401" y="2492896"/>
            <a:ext cx="283676" cy="504056"/>
          </a:xfrm>
          <a:prstGeom prst="roundRect">
            <a:avLst>
              <a:gd name="adj" fmla="val 3321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b="1" dirty="0" smtClean="0"/>
              <a:t>救急</a:t>
            </a:r>
            <a:endParaRPr kumimoji="1" lang="ja-JP" altLang="en-US" sz="900" b="1" dirty="0"/>
          </a:p>
        </p:txBody>
      </p:sp>
      <p:sp>
        <p:nvSpPr>
          <p:cNvPr id="23" name="角丸四角形 22"/>
          <p:cNvSpPr/>
          <p:nvPr/>
        </p:nvSpPr>
        <p:spPr>
          <a:xfrm>
            <a:off x="265401" y="3068960"/>
            <a:ext cx="283676" cy="504056"/>
          </a:xfrm>
          <a:prstGeom prst="roundRect">
            <a:avLst>
              <a:gd name="adj" fmla="val 3321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b="1" dirty="0" smtClean="0"/>
              <a:t>その他</a:t>
            </a:r>
            <a:endParaRPr kumimoji="1" lang="ja-JP" altLang="en-US" sz="900" b="1" dirty="0"/>
          </a:p>
        </p:txBody>
      </p:sp>
      <p:sp>
        <p:nvSpPr>
          <p:cNvPr id="12" name="正方形/長方形 11"/>
          <p:cNvSpPr/>
          <p:nvPr/>
        </p:nvSpPr>
        <p:spPr>
          <a:xfrm>
            <a:off x="5076056" y="980728"/>
            <a:ext cx="1432807" cy="369332"/>
          </a:xfrm>
          <a:prstGeom prst="rect">
            <a:avLst/>
          </a:prstGeom>
          <a:noFill/>
        </p:spPr>
        <p:txBody>
          <a:bodyPr wrap="square" lIns="91440" tIns="45720" rIns="91440" bIns="45720">
            <a:spAutoFit/>
          </a:bodyPr>
          <a:lstStyle/>
          <a:p>
            <a:pPr algn="ctr"/>
            <a:r>
              <a:rPr lang="en-US" altLang="ja-JP"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H29.1</a:t>
            </a:r>
            <a:r>
              <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開院</a:t>
            </a:r>
          </a:p>
        </p:txBody>
      </p:sp>
      <p:sp>
        <p:nvSpPr>
          <p:cNvPr id="25" name="ホームベース 24"/>
          <p:cNvSpPr/>
          <p:nvPr/>
        </p:nvSpPr>
        <p:spPr>
          <a:xfrm>
            <a:off x="3723024" y="4179367"/>
            <a:ext cx="1929096" cy="202133"/>
          </a:xfrm>
          <a:prstGeom prst="homePlate">
            <a:avLst>
              <a:gd name="adj" fmla="val 5009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ja-JP" altLang="en-US" sz="1100" b="1" dirty="0" smtClean="0">
                <a:solidFill>
                  <a:srgbClr val="FF0000"/>
                </a:solidFill>
              </a:rPr>
              <a:t>平成</a:t>
            </a:r>
            <a:r>
              <a:rPr kumimoji="1" lang="en-US" altLang="ja-JP" sz="1100" b="1" dirty="0" smtClean="0">
                <a:solidFill>
                  <a:srgbClr val="FF0000"/>
                </a:solidFill>
              </a:rPr>
              <a:t>23</a:t>
            </a:r>
            <a:r>
              <a:rPr kumimoji="1" lang="ja-JP" altLang="en-US" sz="1100" b="1" dirty="0" smtClean="0">
                <a:solidFill>
                  <a:srgbClr val="FF0000"/>
                </a:solidFill>
              </a:rPr>
              <a:t>年から</a:t>
            </a:r>
            <a:r>
              <a:rPr lang="ja-JP" altLang="en-US" sz="1100" b="1" dirty="0">
                <a:solidFill>
                  <a:srgbClr val="FF0000"/>
                </a:solidFill>
              </a:rPr>
              <a:t>検討</a:t>
            </a:r>
            <a:r>
              <a:rPr kumimoji="1" lang="ja-JP" altLang="en-US" sz="1100" b="1" dirty="0" smtClean="0">
                <a:solidFill>
                  <a:srgbClr val="FF0000"/>
                </a:solidFill>
              </a:rPr>
              <a:t>開始</a:t>
            </a:r>
            <a:endParaRPr kumimoji="1" lang="ja-JP" altLang="en-US" sz="1100" b="1" dirty="0">
              <a:solidFill>
                <a:srgbClr val="FF0000"/>
              </a:solidFill>
            </a:endParaRPr>
          </a:p>
        </p:txBody>
      </p:sp>
      <p:sp>
        <p:nvSpPr>
          <p:cNvPr id="24" name="テキスト ボックス 23"/>
          <p:cNvSpPr txBox="1"/>
          <p:nvPr/>
        </p:nvSpPr>
        <p:spPr>
          <a:xfrm>
            <a:off x="1609943" y="168895"/>
            <a:ext cx="5338321" cy="307777"/>
          </a:xfrm>
          <a:prstGeom prst="rect">
            <a:avLst/>
          </a:prstGeom>
          <a:solidFill>
            <a:schemeClr val="bg1"/>
          </a:solidFill>
        </p:spPr>
        <p:txBody>
          <a:bodyPr wrap="none" rtlCol="0">
            <a:spAutoFit/>
          </a:bodyPr>
          <a:lstStyle/>
          <a:p>
            <a:r>
              <a:rPr kumimoji="1" lang="ja-JP" altLang="en-US" sz="1400" dirty="0" smtClean="0"/>
              <a:t>（</a:t>
            </a:r>
            <a:r>
              <a:rPr kumimoji="1" lang="en-US" altLang="ja-JP" sz="1400" dirty="0" smtClean="0"/>
              <a:t>『</a:t>
            </a:r>
            <a:r>
              <a:rPr lang="ja-JP" altLang="en-US" sz="1400" dirty="0"/>
              <a:t>埼玉</a:t>
            </a:r>
            <a:r>
              <a:rPr kumimoji="1" lang="ja-JP" altLang="en-US" sz="1400" dirty="0" smtClean="0"/>
              <a:t>県立小児医療センター</a:t>
            </a:r>
            <a:r>
              <a:rPr kumimoji="1" lang="en-US" altLang="ja-JP" sz="1400" dirty="0" smtClean="0"/>
              <a:t>』</a:t>
            </a:r>
            <a:r>
              <a:rPr kumimoji="1" lang="ja-JP" altLang="en-US" sz="1400" dirty="0" smtClean="0"/>
              <a:t>と</a:t>
            </a:r>
            <a:r>
              <a:rPr kumimoji="1" lang="en-US" altLang="ja-JP" sz="1400" dirty="0" smtClean="0"/>
              <a:t>『</a:t>
            </a:r>
            <a:r>
              <a:rPr kumimoji="1" lang="ja-JP" altLang="en-US" sz="1400" dirty="0" smtClean="0"/>
              <a:t>さいたま赤十字病院</a:t>
            </a:r>
            <a:r>
              <a:rPr kumimoji="1" lang="en-US" altLang="ja-JP" sz="1400" dirty="0" smtClean="0"/>
              <a:t>』</a:t>
            </a:r>
            <a:r>
              <a:rPr kumimoji="1" lang="ja-JP" altLang="en-US" sz="1400" dirty="0" smtClean="0"/>
              <a:t>～視察：</a:t>
            </a:r>
            <a:r>
              <a:rPr kumimoji="1" lang="en-US" altLang="ja-JP" sz="1400" dirty="0" smtClean="0"/>
              <a:t>9/1</a:t>
            </a:r>
            <a:r>
              <a:rPr kumimoji="1" lang="ja-JP" altLang="en-US" sz="1400" dirty="0" smtClean="0"/>
              <a:t>）</a:t>
            </a:r>
            <a:endParaRPr kumimoji="1" lang="ja-JP" altLang="en-US" sz="1400" dirty="0"/>
          </a:p>
        </p:txBody>
      </p:sp>
      <p:sp>
        <p:nvSpPr>
          <p:cNvPr id="5" name="正方形/長方形 4"/>
          <p:cNvSpPr/>
          <p:nvPr/>
        </p:nvSpPr>
        <p:spPr>
          <a:xfrm>
            <a:off x="7380312" y="548680"/>
            <a:ext cx="1656184" cy="43204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t>②隣接</a:t>
            </a:r>
            <a:r>
              <a:rPr lang="ja-JP" altLang="en-US" sz="2000" b="1" dirty="0"/>
              <a:t>立地</a:t>
            </a:r>
            <a:endParaRPr kumimoji="1" lang="ja-JP" altLang="en-US" sz="2000" b="1" dirty="0"/>
          </a:p>
        </p:txBody>
      </p:sp>
      <p:sp>
        <p:nvSpPr>
          <p:cNvPr id="4" name="正方形/長方形 3"/>
          <p:cNvSpPr/>
          <p:nvPr/>
        </p:nvSpPr>
        <p:spPr>
          <a:xfrm>
            <a:off x="7380312" y="116632"/>
            <a:ext cx="1656184" cy="43204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連携パターン</a:t>
            </a:r>
            <a:endParaRPr kumimoji="1" lang="ja-JP" altLang="en-US" dirty="0">
              <a:solidFill>
                <a:schemeClr val="tx1"/>
              </a:solidFill>
            </a:endParaRPr>
          </a:p>
        </p:txBody>
      </p:sp>
      <p:sp>
        <p:nvSpPr>
          <p:cNvPr id="20"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13</a:t>
            </a:fld>
            <a:endParaRPr kumimoji="1" lang="ja-JP" altLang="en-US" sz="2400" dirty="0"/>
          </a:p>
        </p:txBody>
      </p:sp>
    </p:spTree>
    <p:extLst>
      <p:ext uri="{BB962C8B-B14F-4D97-AF65-F5344CB8AC3E}">
        <p14:creationId xmlns:p14="http://schemas.microsoft.com/office/powerpoint/2010/main" val="3735400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51520" y="1124744"/>
            <a:ext cx="8640960" cy="4392488"/>
          </a:xfrm>
          <a:prstGeom prst="roundRect">
            <a:avLst>
              <a:gd name="adj" fmla="val 6429"/>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b="1" dirty="0" smtClean="0">
                <a:solidFill>
                  <a:srgbClr val="0000FF"/>
                </a:solidFill>
                <a:latin typeface="+mj-ea"/>
                <a:ea typeface="+mj-ea"/>
              </a:rPr>
              <a:t>＜効果＞</a:t>
            </a:r>
            <a:endParaRPr kumimoji="1" lang="en-US" altLang="ja-JP" sz="1400" b="1" dirty="0" smtClean="0">
              <a:solidFill>
                <a:srgbClr val="0000FF"/>
              </a:solidFill>
              <a:latin typeface="+mj-ea"/>
              <a:ea typeface="+mj-ea"/>
            </a:endParaRPr>
          </a:p>
          <a:p>
            <a:pPr marL="285750" indent="-285750">
              <a:buFont typeface="Wingdings" panose="05000000000000000000" pitchFamily="2" charset="2"/>
              <a:buChar char="ü"/>
            </a:pPr>
            <a:r>
              <a:rPr lang="en-US" altLang="ja-JP" sz="1400" dirty="0" smtClean="0">
                <a:solidFill>
                  <a:schemeClr val="tx1"/>
                </a:solidFill>
                <a:latin typeface="+mj-ea"/>
              </a:rPr>
              <a:t>2</a:t>
            </a:r>
            <a:r>
              <a:rPr lang="ja-JP" altLang="en-US" sz="1400" dirty="0">
                <a:solidFill>
                  <a:schemeClr val="tx1"/>
                </a:solidFill>
                <a:latin typeface="+mj-ea"/>
              </a:rPr>
              <a:t>病院の低層階（</a:t>
            </a:r>
            <a:r>
              <a:rPr lang="en-US" altLang="ja-JP" sz="1400" dirty="0">
                <a:solidFill>
                  <a:schemeClr val="tx1"/>
                </a:solidFill>
                <a:latin typeface="+mj-ea"/>
              </a:rPr>
              <a:t>B1</a:t>
            </a:r>
            <a:r>
              <a:rPr lang="ja-JP" altLang="en-US" sz="1400" dirty="0">
                <a:solidFill>
                  <a:schemeClr val="tx1"/>
                </a:solidFill>
                <a:latin typeface="+mj-ea"/>
              </a:rPr>
              <a:t>～</a:t>
            </a:r>
            <a:r>
              <a:rPr lang="en-US" altLang="ja-JP" sz="1400" dirty="0">
                <a:solidFill>
                  <a:schemeClr val="tx1"/>
                </a:solidFill>
                <a:latin typeface="+mj-ea"/>
              </a:rPr>
              <a:t>6F</a:t>
            </a:r>
            <a:r>
              <a:rPr lang="ja-JP" altLang="en-US" sz="1400" dirty="0" smtClean="0">
                <a:solidFill>
                  <a:schemeClr val="tx1"/>
                </a:solidFill>
                <a:latin typeface="+mj-ea"/>
              </a:rPr>
              <a:t>）連結や，</a:t>
            </a:r>
            <a:r>
              <a:rPr lang="ja-JP" altLang="en-US" sz="1400" dirty="0">
                <a:solidFill>
                  <a:schemeClr val="tx1"/>
                </a:solidFill>
                <a:latin typeface="+mj-ea"/>
              </a:rPr>
              <a:t>災害</a:t>
            </a:r>
            <a:r>
              <a:rPr lang="ja-JP" altLang="en-US" sz="1400" dirty="0" smtClean="0">
                <a:solidFill>
                  <a:schemeClr val="tx1"/>
                </a:solidFill>
                <a:latin typeface="+mj-ea"/>
              </a:rPr>
              <a:t>時の連携を想定する構造など，</a:t>
            </a:r>
            <a:r>
              <a:rPr lang="ja-JP" altLang="en-US" sz="1400" dirty="0" smtClean="0">
                <a:solidFill>
                  <a:schemeClr val="tx1"/>
                </a:solidFill>
                <a:latin typeface="+mj-ea"/>
                <a:ea typeface="+mj-ea"/>
              </a:rPr>
              <a:t>一体的整備により，</a:t>
            </a:r>
            <a:r>
              <a:rPr lang="ja-JP" altLang="en-US" sz="1400" dirty="0">
                <a:solidFill>
                  <a:schemeClr val="tx1"/>
                </a:solidFill>
                <a:latin typeface="+mj-ea"/>
              </a:rPr>
              <a:t>連携・患者転院・施設共用がスムーズ</a:t>
            </a:r>
            <a:r>
              <a:rPr lang="ja-JP" altLang="en-US" sz="1400" dirty="0" smtClean="0">
                <a:solidFill>
                  <a:schemeClr val="tx1"/>
                </a:solidFill>
                <a:latin typeface="+mj-ea"/>
              </a:rPr>
              <a:t>。</a:t>
            </a:r>
            <a:endParaRPr lang="en-US" altLang="ja-JP" sz="1400" dirty="0">
              <a:solidFill>
                <a:schemeClr val="tx1"/>
              </a:solidFill>
              <a:latin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対象患者が年齢で棲み分けされており分かりやすい。また，</a:t>
            </a:r>
            <a:r>
              <a:rPr lang="ja-JP" altLang="en-US" sz="1400" dirty="0">
                <a:solidFill>
                  <a:schemeClr val="tx1"/>
                </a:solidFill>
                <a:latin typeface="+mj-ea"/>
              </a:rPr>
              <a:t>相互</a:t>
            </a:r>
            <a:r>
              <a:rPr lang="ja-JP" altLang="en-US" sz="1400" dirty="0" smtClean="0">
                <a:solidFill>
                  <a:schemeClr val="tx1"/>
                </a:solidFill>
                <a:latin typeface="+mj-ea"/>
              </a:rPr>
              <a:t>補完により周産期</a:t>
            </a:r>
            <a:r>
              <a:rPr lang="ja-JP" altLang="en-US" sz="1400" dirty="0">
                <a:solidFill>
                  <a:schemeClr val="tx1"/>
                </a:solidFill>
                <a:latin typeface="+mj-ea"/>
              </a:rPr>
              <a:t>・救急</a:t>
            </a:r>
            <a:r>
              <a:rPr lang="ja-JP" altLang="en-US" sz="1400" dirty="0" smtClean="0">
                <a:solidFill>
                  <a:schemeClr val="tx1"/>
                </a:solidFill>
                <a:latin typeface="+mj-ea"/>
              </a:rPr>
              <a:t>分野が強化された。</a:t>
            </a:r>
            <a:endParaRPr lang="en-US" altLang="ja-JP" sz="1400" b="1"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高機能かつ症例数の多さを求め，若手医師（研修医含む）が集まっている。</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県外（東京都）への</a:t>
            </a:r>
            <a:r>
              <a:rPr lang="ja-JP" altLang="en-US" sz="1400" dirty="0" smtClean="0">
                <a:solidFill>
                  <a:schemeClr val="tx1"/>
                </a:solidFill>
                <a:latin typeface="+mj-ea"/>
              </a:rPr>
              <a:t>患者</a:t>
            </a:r>
            <a:r>
              <a:rPr lang="ja-JP" altLang="en-US" sz="1400" dirty="0" smtClean="0">
                <a:solidFill>
                  <a:schemeClr val="tx1"/>
                </a:solidFill>
                <a:latin typeface="+mj-ea"/>
                <a:ea typeface="+mj-ea"/>
              </a:rPr>
              <a:t>流出問題が解消に向かっている。（重症者の県内食い止め）</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en-US" altLang="ja-JP" sz="1400" dirty="0" smtClean="0">
                <a:solidFill>
                  <a:schemeClr val="tx1"/>
                </a:solidFill>
                <a:latin typeface="+mj-ea"/>
                <a:ea typeface="+mj-ea"/>
              </a:rPr>
              <a:t>JR</a:t>
            </a:r>
            <a:r>
              <a:rPr lang="ja-JP" altLang="en-US" sz="1400" dirty="0" smtClean="0">
                <a:solidFill>
                  <a:schemeClr val="tx1"/>
                </a:solidFill>
                <a:latin typeface="+mj-ea"/>
                <a:ea typeface="+mj-ea"/>
              </a:rPr>
              <a:t>駅（</a:t>
            </a:r>
            <a:r>
              <a:rPr lang="ja-JP" altLang="en-US" sz="1400" dirty="0">
                <a:solidFill>
                  <a:schemeClr val="tx1"/>
                </a:solidFill>
                <a:latin typeface="+mj-ea"/>
                <a:ea typeface="+mj-ea"/>
              </a:rPr>
              <a:t>東京駅から</a:t>
            </a:r>
            <a:r>
              <a:rPr lang="en-US" altLang="ja-JP" sz="1400" dirty="0">
                <a:solidFill>
                  <a:schemeClr val="tx1"/>
                </a:solidFill>
                <a:latin typeface="+mj-ea"/>
                <a:ea typeface="+mj-ea"/>
              </a:rPr>
              <a:t>30</a:t>
            </a:r>
            <a:r>
              <a:rPr lang="ja-JP" altLang="en-US" sz="1400" dirty="0">
                <a:solidFill>
                  <a:schemeClr val="tx1"/>
                </a:solidFill>
                <a:latin typeface="+mj-ea"/>
                <a:ea typeface="+mj-ea"/>
              </a:rPr>
              <a:t>分</a:t>
            </a:r>
            <a:r>
              <a:rPr lang="ja-JP" altLang="en-US" sz="1400" dirty="0" smtClean="0">
                <a:solidFill>
                  <a:schemeClr val="tx1"/>
                </a:solidFill>
                <a:latin typeface="+mj-ea"/>
                <a:ea typeface="+mj-ea"/>
              </a:rPr>
              <a:t>）に隣接する好立地で</a:t>
            </a:r>
            <a:r>
              <a:rPr lang="ja-JP" altLang="en-US" sz="1400" dirty="0">
                <a:solidFill>
                  <a:schemeClr val="tx1"/>
                </a:solidFill>
                <a:latin typeface="+mj-ea"/>
                <a:ea typeface="+mj-ea"/>
              </a:rPr>
              <a:t>，</a:t>
            </a:r>
            <a:r>
              <a:rPr lang="ja-JP" altLang="en-US" sz="1400" dirty="0" smtClean="0">
                <a:solidFill>
                  <a:schemeClr val="tx1"/>
                </a:solidFill>
                <a:latin typeface="+mj-ea"/>
                <a:ea typeface="+mj-ea"/>
              </a:rPr>
              <a:t>利便性が非常に良く，より広域性が発揮できる。</a:t>
            </a:r>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r>
              <a:rPr lang="ja-JP" altLang="en-US" sz="1400" b="1" dirty="0" smtClean="0">
                <a:solidFill>
                  <a:srgbClr val="0000FF"/>
                </a:solidFill>
                <a:latin typeface="+mj-ea"/>
                <a:ea typeface="+mj-ea"/>
              </a:rPr>
              <a:t>＜デメリット＞</a:t>
            </a:r>
            <a:endParaRPr lang="en-US" altLang="ja-JP" sz="1400" b="1" dirty="0">
              <a:solidFill>
                <a:srgbClr val="0000FF"/>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都市中心部のため，土地取得費用が高額。</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機械式駐車場の待ち時間が発生。</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移転前は平面駐車場</a:t>
            </a:r>
            <a:r>
              <a:rPr lang="en-US" altLang="ja-JP" sz="1400" dirty="0" smtClean="0">
                <a:solidFill>
                  <a:schemeClr val="tx1"/>
                </a:solidFill>
                <a:latin typeface="+mj-ea"/>
                <a:ea typeface="+mj-ea"/>
              </a:rPr>
              <a:t>〕</a:t>
            </a:r>
          </a:p>
          <a:p>
            <a:pPr marL="285750" indent="-285750">
              <a:buFont typeface="Wingdings" panose="05000000000000000000" pitchFamily="2" charset="2"/>
              <a:buChar char="ü"/>
            </a:pPr>
            <a:r>
              <a:rPr lang="ja-JP" altLang="en-US" sz="1400" dirty="0" smtClean="0">
                <a:solidFill>
                  <a:schemeClr val="tx1"/>
                </a:solidFill>
                <a:latin typeface="+mj-ea"/>
                <a:ea typeface="+mj-ea"/>
              </a:rPr>
              <a:t>移転に際しては，患者・家族への丁寧な説明と代替機能の提案などを十分に行う必要がある。</a:t>
            </a:r>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r>
              <a:rPr lang="ja-JP" altLang="en-US" sz="1400" b="1" dirty="0" smtClean="0">
                <a:solidFill>
                  <a:srgbClr val="0000FF"/>
                </a:solidFill>
                <a:latin typeface="+mj-ea"/>
                <a:ea typeface="+mj-ea"/>
              </a:rPr>
              <a:t>＜課題＞</a:t>
            </a:r>
            <a:endParaRPr lang="en-US" altLang="ja-JP" sz="1400" b="1" dirty="0" smtClean="0">
              <a:solidFill>
                <a:srgbClr val="0000FF"/>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多分野にわたる小児専門医を確保し続ける必要がある。（</a:t>
            </a:r>
            <a:r>
              <a:rPr lang="ja-JP" altLang="en-US" sz="1400" dirty="0">
                <a:solidFill>
                  <a:schemeClr val="tx1"/>
                </a:solidFill>
                <a:latin typeface="+mj-ea"/>
                <a:ea typeface="+mj-ea"/>
              </a:rPr>
              <a:t>小児医療</a:t>
            </a:r>
            <a:r>
              <a:rPr lang="en-US" altLang="ja-JP" sz="1400" dirty="0">
                <a:solidFill>
                  <a:schemeClr val="tx1"/>
                </a:solidFill>
                <a:latin typeface="+mj-ea"/>
                <a:ea typeface="+mj-ea"/>
              </a:rPr>
              <a:t>C</a:t>
            </a:r>
            <a:r>
              <a:rPr lang="ja-JP" altLang="en-US" sz="1400" dirty="0">
                <a:solidFill>
                  <a:schemeClr val="tx1"/>
                </a:solidFill>
                <a:latin typeface="+mj-ea"/>
                <a:ea typeface="+mj-ea"/>
              </a:rPr>
              <a:t>）</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人件費率が高く，</a:t>
            </a:r>
            <a:r>
              <a:rPr lang="en-US" altLang="ja-JP" sz="1400" dirty="0" smtClean="0">
                <a:solidFill>
                  <a:schemeClr val="tx1"/>
                </a:solidFill>
                <a:latin typeface="+mj-ea"/>
                <a:ea typeface="+mj-ea"/>
              </a:rPr>
              <a:t>〔H29:70</a:t>
            </a:r>
            <a:r>
              <a:rPr lang="ja-JP" altLang="en-US" sz="1400" dirty="0" smtClean="0">
                <a:solidFill>
                  <a:schemeClr val="tx1"/>
                </a:solidFill>
                <a:latin typeface="+mj-ea"/>
                <a:ea typeface="+mj-ea"/>
              </a:rPr>
              <a:t>％超見込み（小児医療</a:t>
            </a:r>
            <a:r>
              <a:rPr lang="en-US" altLang="ja-JP" sz="1400" dirty="0" smtClean="0">
                <a:solidFill>
                  <a:schemeClr val="tx1"/>
                </a:solidFill>
                <a:latin typeface="+mj-ea"/>
                <a:ea typeface="+mj-ea"/>
              </a:rPr>
              <a:t>C</a:t>
            </a:r>
            <a:r>
              <a:rPr lang="ja-JP" altLang="en-US" sz="1400" dirty="0" smtClean="0">
                <a:solidFill>
                  <a:schemeClr val="tx1"/>
                </a:solidFill>
                <a:latin typeface="+mj-ea"/>
                <a:ea typeface="+mj-ea"/>
              </a:rPr>
              <a:t>）</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経営的には</a:t>
            </a:r>
            <a:r>
              <a:rPr lang="ja-JP" altLang="en-US" sz="1400" dirty="0">
                <a:solidFill>
                  <a:schemeClr val="tx1"/>
                </a:solidFill>
                <a:latin typeface="+mj-ea"/>
                <a:ea typeface="+mj-ea"/>
              </a:rPr>
              <a:t>厳しい。</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設置主体が</a:t>
            </a:r>
            <a:r>
              <a:rPr lang="ja-JP" altLang="en-US" sz="1400" dirty="0" smtClean="0">
                <a:solidFill>
                  <a:schemeClr val="tx1"/>
                </a:solidFill>
                <a:latin typeface="+mj-ea"/>
              </a:rPr>
              <a:t>異なるため，</a:t>
            </a:r>
            <a:r>
              <a:rPr lang="ja-JP" altLang="en-US" sz="1400" dirty="0" smtClean="0">
                <a:solidFill>
                  <a:schemeClr val="tx1"/>
                </a:solidFill>
                <a:latin typeface="+mj-ea"/>
                <a:ea typeface="+mj-ea"/>
              </a:rPr>
              <a:t>費用負担や診療応援の基準など，詳細な取決め事項とその遵守が重要。</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a:solidFill>
                  <a:schemeClr val="tx1"/>
                </a:solidFill>
                <a:latin typeface="+mj-ea"/>
                <a:ea typeface="+mj-ea"/>
              </a:rPr>
              <a:t>間接</a:t>
            </a:r>
            <a:r>
              <a:rPr lang="ja-JP" altLang="en-US" sz="1400" dirty="0" smtClean="0">
                <a:solidFill>
                  <a:schemeClr val="tx1"/>
                </a:solidFill>
                <a:latin typeface="+mj-ea"/>
                <a:ea typeface="+mj-ea"/>
              </a:rPr>
              <a:t>業務（委託など）の共同化までは実現できていない。</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高額な医療設備・機器等を各病院がそれぞれ所有・整備しており，重複投資がある。</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endParaRPr lang="en-US" altLang="ja-JP" sz="1400" dirty="0" smtClean="0">
              <a:solidFill>
                <a:schemeClr val="tx1"/>
              </a:solidFill>
              <a:latin typeface="+mj-ea"/>
              <a:ea typeface="+mj-ea"/>
            </a:endParaRPr>
          </a:p>
        </p:txBody>
      </p:sp>
      <p:sp>
        <p:nvSpPr>
          <p:cNvPr id="13" name="正方形/長方形 12"/>
          <p:cNvSpPr/>
          <p:nvPr/>
        </p:nvSpPr>
        <p:spPr>
          <a:xfrm flipV="1">
            <a:off x="0" y="548679"/>
            <a:ext cx="9036496" cy="45719"/>
          </a:xfrm>
          <a:prstGeom prst="rect">
            <a:avLst/>
          </a:prstGeom>
          <a:gradFill>
            <a:gsLst>
              <a:gs pos="0">
                <a:srgbClr val="00CC66"/>
              </a:gs>
              <a:gs pos="69000">
                <a:srgbClr val="66FF99"/>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5" name="テキスト ボックス 14"/>
          <p:cNvSpPr txBox="1"/>
          <p:nvPr/>
        </p:nvSpPr>
        <p:spPr>
          <a:xfrm>
            <a:off x="35496" y="116632"/>
            <a:ext cx="1975221" cy="369332"/>
          </a:xfrm>
          <a:prstGeom prst="rect">
            <a:avLst/>
          </a:prstGeom>
          <a:solidFill>
            <a:schemeClr val="bg1"/>
          </a:solidFill>
        </p:spPr>
        <p:txBody>
          <a:bodyPr wrap="none" rtlCol="0">
            <a:spAutoFit/>
          </a:bodyPr>
          <a:lstStyle/>
          <a:p>
            <a:r>
              <a:rPr kumimoji="1" lang="ja-JP" altLang="en-US" dirty="0" smtClean="0"/>
              <a:t>■埼玉県（つづき）</a:t>
            </a:r>
            <a:endParaRPr kumimoji="1" lang="ja-JP" altLang="en-US" dirty="0"/>
          </a:p>
        </p:txBody>
      </p:sp>
      <p:sp>
        <p:nvSpPr>
          <p:cNvPr id="21" name="テキスト ボックス 20"/>
          <p:cNvSpPr txBox="1"/>
          <p:nvPr/>
        </p:nvSpPr>
        <p:spPr>
          <a:xfrm>
            <a:off x="35496" y="692696"/>
            <a:ext cx="3332964" cy="307777"/>
          </a:xfrm>
          <a:prstGeom prst="rect">
            <a:avLst/>
          </a:prstGeom>
          <a:noFill/>
        </p:spPr>
        <p:txBody>
          <a:bodyPr wrap="none" rtlCol="0">
            <a:spAutoFit/>
          </a:bodyPr>
          <a:lstStyle/>
          <a:p>
            <a:r>
              <a:rPr kumimoji="1" lang="en-US" altLang="ja-JP" sz="1400" b="1" dirty="0" smtClean="0">
                <a:solidFill>
                  <a:srgbClr val="0000FF"/>
                </a:solidFill>
              </a:rPr>
              <a:t>Ⅲ</a:t>
            </a:r>
            <a:r>
              <a:rPr kumimoji="1" lang="ja-JP" altLang="en-US" sz="1400" b="1" dirty="0" smtClean="0">
                <a:solidFill>
                  <a:srgbClr val="0000FF"/>
                </a:solidFill>
              </a:rPr>
              <a:t>　</a:t>
            </a:r>
            <a:r>
              <a:rPr lang="ja-JP" altLang="en-US" sz="1400" b="1" dirty="0">
                <a:solidFill>
                  <a:srgbClr val="0000FF"/>
                </a:solidFill>
              </a:rPr>
              <a:t>視察概要（メリット・デメリット，課題等</a:t>
            </a:r>
            <a:r>
              <a:rPr lang="ja-JP" altLang="en-US" sz="1400" b="1" dirty="0" smtClean="0">
                <a:solidFill>
                  <a:srgbClr val="0000FF"/>
                </a:solidFill>
              </a:rPr>
              <a:t>）</a:t>
            </a:r>
            <a:endParaRPr kumimoji="1" lang="ja-JP" altLang="en-US" sz="1400" b="1" dirty="0">
              <a:solidFill>
                <a:srgbClr val="0000FF"/>
              </a:solidFill>
            </a:endParaRPr>
          </a:p>
        </p:txBody>
      </p:sp>
      <p:sp>
        <p:nvSpPr>
          <p:cNvPr id="9" name="正方形/長方形 8"/>
          <p:cNvSpPr/>
          <p:nvPr/>
        </p:nvSpPr>
        <p:spPr>
          <a:xfrm>
            <a:off x="7380312" y="548680"/>
            <a:ext cx="1656184" cy="43204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t>②隣接立地</a:t>
            </a:r>
            <a:endParaRPr kumimoji="1" lang="ja-JP" altLang="en-US" sz="2000" b="1" dirty="0"/>
          </a:p>
        </p:txBody>
      </p:sp>
      <p:sp>
        <p:nvSpPr>
          <p:cNvPr id="11" name="正方形/長方形 10"/>
          <p:cNvSpPr/>
          <p:nvPr/>
        </p:nvSpPr>
        <p:spPr>
          <a:xfrm>
            <a:off x="7380312" y="116632"/>
            <a:ext cx="1656184" cy="43204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連携パターン</a:t>
            </a:r>
            <a:endParaRPr kumimoji="1" lang="ja-JP" altLang="en-US" dirty="0">
              <a:solidFill>
                <a:schemeClr val="tx1"/>
              </a:solidFill>
            </a:endParaRPr>
          </a:p>
        </p:txBody>
      </p:sp>
      <p:sp>
        <p:nvSpPr>
          <p:cNvPr id="12" name="正方形/長方形 11"/>
          <p:cNvSpPr/>
          <p:nvPr/>
        </p:nvSpPr>
        <p:spPr>
          <a:xfrm>
            <a:off x="251406" y="5877272"/>
            <a:ext cx="8641074" cy="79208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FF0000"/>
                </a:solidFill>
              </a:rPr>
              <a:t>◎政策医療と収益性に関する合意形成が重要。</a:t>
            </a:r>
            <a:endParaRPr lang="en-US" altLang="ja-JP" sz="2400" b="1" dirty="0">
              <a:solidFill>
                <a:srgbClr val="FF0000"/>
              </a:solidFill>
            </a:endParaRPr>
          </a:p>
          <a:p>
            <a:r>
              <a:rPr kumimoji="1" lang="ja-JP" altLang="en-US" sz="2400" b="1" dirty="0" smtClean="0">
                <a:solidFill>
                  <a:srgbClr val="FF0000"/>
                </a:solidFill>
              </a:rPr>
              <a:t>◎対象患者が競合しないことで，役割分担が進む。</a:t>
            </a:r>
            <a:endParaRPr kumimoji="1" lang="en-US" altLang="ja-JP" sz="2400" b="1" dirty="0" smtClean="0">
              <a:solidFill>
                <a:srgbClr val="FF0000"/>
              </a:solidFill>
            </a:endParaRPr>
          </a:p>
        </p:txBody>
      </p:sp>
      <p:sp>
        <p:nvSpPr>
          <p:cNvPr id="14"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14</a:t>
            </a:fld>
            <a:endParaRPr kumimoji="1" lang="ja-JP" altLang="en-US" sz="2400" dirty="0"/>
          </a:p>
        </p:txBody>
      </p:sp>
    </p:spTree>
    <p:extLst>
      <p:ext uri="{BB962C8B-B14F-4D97-AF65-F5344CB8AC3E}">
        <p14:creationId xmlns:p14="http://schemas.microsoft.com/office/powerpoint/2010/main" val="2633535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809367195"/>
              </p:ext>
            </p:extLst>
          </p:nvPr>
        </p:nvGraphicFramePr>
        <p:xfrm>
          <a:off x="253749" y="3980036"/>
          <a:ext cx="8782747" cy="283464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149899"/>
                <a:gridCol w="2952328"/>
                <a:gridCol w="216024"/>
                <a:gridCol w="4464496"/>
              </a:tblGrid>
              <a:tr h="216024">
                <a:tc>
                  <a:txBody>
                    <a:bodyPr/>
                    <a:lstStyle/>
                    <a:p>
                      <a:endParaRPr kumimoji="1" lang="ja-JP" altLang="en-US" sz="1200" dirty="0"/>
                    </a:p>
                  </a:txBody>
                  <a:tcPr>
                    <a:solidFill>
                      <a:schemeClr val="bg1"/>
                    </a:solidFill>
                  </a:tcPr>
                </a:tc>
                <a:tc>
                  <a:txBody>
                    <a:bodyPr/>
                    <a:lstStyle/>
                    <a:p>
                      <a:pPr algn="ctr"/>
                      <a:r>
                        <a:rPr kumimoji="1" lang="en-US" altLang="ja-JP" sz="1400" dirty="0" smtClean="0"/>
                        <a:t>Before</a:t>
                      </a:r>
                      <a:endParaRPr kumimoji="1" lang="ja-JP" altLang="en-US" sz="1400" dirty="0"/>
                    </a:p>
                  </a:txBody>
                  <a:tcPr>
                    <a:solidFill>
                      <a:schemeClr val="accent3">
                        <a:lumMod val="20000"/>
                        <a:lumOff val="80000"/>
                      </a:schemeClr>
                    </a:solidFill>
                  </a:tcPr>
                </a:tc>
                <a:tc>
                  <a:txBody>
                    <a:bodyPr/>
                    <a:lstStyle/>
                    <a:p>
                      <a:pPr algn="ctr"/>
                      <a:endParaRPr kumimoji="1" lang="ja-JP" altLang="en-US" sz="1400" dirty="0"/>
                    </a:p>
                  </a:txBody>
                  <a:tcPr>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en-US" altLang="ja-JP" sz="1400" b="1" dirty="0" smtClean="0">
                          <a:solidFill>
                            <a:schemeClr val="bg1"/>
                          </a:solidFill>
                        </a:rPr>
                        <a:t>After</a:t>
                      </a:r>
                      <a:r>
                        <a:rPr kumimoji="1" lang="ja-JP" altLang="en-US" sz="1400" b="1" dirty="0" smtClean="0">
                          <a:solidFill>
                            <a:schemeClr val="bg1"/>
                          </a:solidFill>
                        </a:rPr>
                        <a:t>（</a:t>
                      </a:r>
                      <a:r>
                        <a:rPr kumimoji="1" lang="en-US" altLang="ja-JP" sz="1400" b="1" dirty="0" smtClean="0">
                          <a:solidFill>
                            <a:schemeClr val="bg1"/>
                          </a:solidFill>
                        </a:rPr>
                        <a:t>H24.10</a:t>
                      </a:r>
                      <a:r>
                        <a:rPr kumimoji="1" lang="ja-JP" altLang="en-US" sz="1400" b="1" dirty="0" smtClean="0">
                          <a:solidFill>
                            <a:schemeClr val="bg1"/>
                          </a:solidFill>
                        </a:rPr>
                        <a:t>～）</a:t>
                      </a:r>
                      <a:endParaRPr kumimoji="1" lang="ja-JP" altLang="en-US" sz="1400" b="1" dirty="0">
                        <a:solidFill>
                          <a:schemeClr val="bg1"/>
                        </a:solidFill>
                      </a:endParaRPr>
                    </a:p>
                  </a:txBody>
                  <a:tcPr>
                    <a:solidFill>
                      <a:schemeClr val="tx2"/>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j-ea"/>
                          <a:ea typeface="+mj-ea"/>
                        </a:rPr>
                        <a:t>名称</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a:t>
                      </a:r>
                      <a:r>
                        <a:rPr kumimoji="1" lang="ja-JP" altLang="en-US" sz="900" dirty="0" smtClean="0">
                          <a:latin typeface="+mj-ea"/>
                          <a:ea typeface="+mj-ea"/>
                        </a:rPr>
                        <a:t>徳島県立中央病院　，　</a:t>
                      </a:r>
                      <a:r>
                        <a:rPr kumimoji="1" lang="en-US" altLang="ja-JP" sz="900" dirty="0" smtClean="0">
                          <a:latin typeface="+mj-ea"/>
                          <a:ea typeface="+mj-ea"/>
                        </a:rPr>
                        <a:t>(2) </a:t>
                      </a:r>
                      <a:r>
                        <a:rPr kumimoji="1" lang="ja-JP" altLang="en-US" sz="900" dirty="0" smtClean="0">
                          <a:latin typeface="+mj-ea"/>
                          <a:ea typeface="+mj-ea"/>
                        </a:rPr>
                        <a:t>徳島大学病院</a:t>
                      </a:r>
                      <a:endParaRPr kumimoji="1" lang="en-US" altLang="ja-JP" sz="900" dirty="0" smtClean="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900" dirty="0" smtClean="0">
                          <a:latin typeface="+mj-ea"/>
                          <a:ea typeface="+mj-ea"/>
                        </a:rPr>
                        <a:t>同左（変更なし）</a:t>
                      </a:r>
                      <a:endParaRPr kumimoji="1" lang="ja-JP" altLang="en-US" sz="900" dirty="0">
                        <a:latin typeface="+mj-ea"/>
                        <a:ea typeface="+mj-ea"/>
                      </a:endParaRPr>
                    </a:p>
                  </a:txBody>
                  <a:tcPr anchor="ctr">
                    <a:solidFill>
                      <a:schemeClr val="bg1"/>
                    </a:solidFill>
                  </a:tcPr>
                </a:tc>
              </a:tr>
              <a:tr h="127248">
                <a:tc>
                  <a:txBody>
                    <a:bodyPr/>
                    <a:lstStyle/>
                    <a:p>
                      <a:r>
                        <a:rPr kumimoji="1" lang="ja-JP" altLang="en-US" sz="1100" dirty="0" smtClean="0">
                          <a:latin typeface="+mj-ea"/>
                          <a:ea typeface="+mj-ea"/>
                        </a:rPr>
                        <a:t>設置主体</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a:t>
                      </a:r>
                      <a:r>
                        <a:rPr kumimoji="1" lang="ja-JP" altLang="en-US" sz="900" dirty="0" smtClean="0">
                          <a:latin typeface="+mj-ea"/>
                          <a:ea typeface="+mj-ea"/>
                        </a:rPr>
                        <a:t>県　，　</a:t>
                      </a:r>
                      <a:r>
                        <a:rPr kumimoji="1" lang="en-US" altLang="ja-JP" sz="900" dirty="0" smtClean="0">
                          <a:latin typeface="+mj-ea"/>
                          <a:ea typeface="+mj-ea"/>
                        </a:rPr>
                        <a:t>(2)</a:t>
                      </a:r>
                      <a:r>
                        <a:rPr kumimoji="1" lang="ja-JP" altLang="en-US" sz="900" dirty="0" smtClean="0">
                          <a:latin typeface="+mj-ea"/>
                          <a:ea typeface="+mj-ea"/>
                        </a:rPr>
                        <a:t> 大学</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j-ea"/>
                          <a:ea typeface="+mj-ea"/>
                        </a:rPr>
                        <a:t>同左（変更なし）</a:t>
                      </a:r>
                      <a:endParaRPr kumimoji="1" lang="ja-JP" altLang="en-US" sz="900" dirty="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経営形態</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a:t>
                      </a:r>
                      <a:r>
                        <a:rPr kumimoji="1" lang="ja-JP" altLang="en-US" sz="900" dirty="0" smtClean="0">
                          <a:latin typeface="+mj-ea"/>
                          <a:ea typeface="+mj-ea"/>
                        </a:rPr>
                        <a:t>自治体（全部適用）　，　</a:t>
                      </a:r>
                      <a:r>
                        <a:rPr kumimoji="1" lang="en-US" altLang="ja-JP" sz="900" dirty="0" smtClean="0">
                          <a:latin typeface="+mj-ea"/>
                          <a:ea typeface="+mj-ea"/>
                        </a:rPr>
                        <a:t>(2)</a:t>
                      </a:r>
                      <a:r>
                        <a:rPr kumimoji="1" lang="ja-JP" altLang="en-US" sz="900" dirty="0" smtClean="0">
                          <a:latin typeface="+mj-ea"/>
                          <a:ea typeface="+mj-ea"/>
                        </a:rPr>
                        <a:t>国立大学法人</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900" dirty="0" smtClean="0">
                          <a:latin typeface="+mj-ea"/>
                          <a:ea typeface="+mj-ea"/>
                        </a:rPr>
                        <a:t>同左（変更なし）</a:t>
                      </a:r>
                      <a:endParaRPr kumimoji="1" lang="ja-JP" altLang="en-US" sz="900" dirty="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病床数</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500</a:t>
                      </a:r>
                      <a:r>
                        <a:rPr kumimoji="1" lang="ja-JP" altLang="en-US" sz="900" dirty="0" smtClean="0">
                          <a:latin typeface="+mj-ea"/>
                          <a:ea typeface="+mj-ea"/>
                        </a:rPr>
                        <a:t>床（一般</a:t>
                      </a:r>
                      <a:r>
                        <a:rPr kumimoji="1" lang="en-US" altLang="ja-JP" sz="900" dirty="0" smtClean="0">
                          <a:latin typeface="+mj-ea"/>
                          <a:ea typeface="+mj-ea"/>
                        </a:rPr>
                        <a:t>430</a:t>
                      </a:r>
                      <a:r>
                        <a:rPr kumimoji="1" lang="ja-JP" altLang="en-US" sz="900" dirty="0" smtClean="0">
                          <a:latin typeface="+mj-ea"/>
                          <a:ea typeface="+mj-ea"/>
                        </a:rPr>
                        <a:t>床，結核</a:t>
                      </a:r>
                      <a:r>
                        <a:rPr kumimoji="1" lang="en-US" altLang="ja-JP" sz="900" dirty="0" smtClean="0">
                          <a:latin typeface="+mj-ea"/>
                          <a:ea typeface="+mj-ea"/>
                        </a:rPr>
                        <a:t>10</a:t>
                      </a:r>
                      <a:r>
                        <a:rPr kumimoji="1" lang="ja-JP" altLang="en-US" sz="900" dirty="0" smtClean="0">
                          <a:latin typeface="+mj-ea"/>
                          <a:ea typeface="+mj-ea"/>
                        </a:rPr>
                        <a:t>床，精神</a:t>
                      </a:r>
                      <a:r>
                        <a:rPr kumimoji="1" lang="en-US" altLang="ja-JP" sz="900" dirty="0" smtClean="0">
                          <a:latin typeface="+mj-ea"/>
                          <a:ea typeface="+mj-ea"/>
                        </a:rPr>
                        <a:t>60</a:t>
                      </a:r>
                      <a:r>
                        <a:rPr kumimoji="1" lang="ja-JP" altLang="en-US" sz="900" dirty="0" smtClean="0">
                          <a:latin typeface="+mj-ea"/>
                          <a:ea typeface="+mj-ea"/>
                        </a:rPr>
                        <a:t>床）</a:t>
                      </a:r>
                      <a:endParaRPr kumimoji="1" lang="en-US" altLang="ja-JP" sz="900" dirty="0" smtClean="0">
                        <a:latin typeface="+mj-ea"/>
                        <a:ea typeface="+mj-ea"/>
                      </a:endParaRPr>
                    </a:p>
                    <a:p>
                      <a:endParaRPr kumimoji="1" lang="en-US" altLang="ja-JP" sz="900" dirty="0" smtClean="0">
                        <a:latin typeface="+mj-ea"/>
                        <a:ea typeface="+mj-ea"/>
                      </a:endParaRPr>
                    </a:p>
                    <a:p>
                      <a:r>
                        <a:rPr kumimoji="1" lang="en-US" altLang="ja-JP" sz="900" dirty="0" smtClean="0">
                          <a:latin typeface="+mj-ea"/>
                          <a:ea typeface="+mj-ea"/>
                        </a:rPr>
                        <a:t>(2) </a:t>
                      </a:r>
                      <a:r>
                        <a:rPr kumimoji="1" lang="en-US" altLang="ja-JP" sz="900" kern="1200" dirty="0" smtClean="0">
                          <a:solidFill>
                            <a:schemeClr val="tx1"/>
                          </a:solidFill>
                          <a:latin typeface="+mj-ea"/>
                          <a:ea typeface="+mn-ea"/>
                          <a:cs typeface="+mn-cs"/>
                        </a:rPr>
                        <a:t>696</a:t>
                      </a:r>
                      <a:r>
                        <a:rPr kumimoji="1" lang="ja-JP" altLang="en-US" sz="900" dirty="0" smtClean="0">
                          <a:latin typeface="+mj-ea"/>
                          <a:ea typeface="+mj-ea"/>
                        </a:rPr>
                        <a:t>床</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j-ea"/>
                          <a:ea typeface="+mj-ea"/>
                        </a:rPr>
                        <a:t>(1) 460</a:t>
                      </a:r>
                      <a:r>
                        <a:rPr kumimoji="1" lang="ja-JP" altLang="en-US" sz="900" dirty="0" smtClean="0">
                          <a:latin typeface="+mj-ea"/>
                          <a:ea typeface="+mj-ea"/>
                        </a:rPr>
                        <a:t>床</a:t>
                      </a:r>
                      <a:r>
                        <a:rPr kumimoji="1" lang="ja-JP" altLang="en-US" sz="900" kern="1200" dirty="0" smtClean="0">
                          <a:solidFill>
                            <a:schemeClr val="tx1"/>
                          </a:solidFill>
                          <a:latin typeface="+mj-ea"/>
                          <a:ea typeface="+mn-ea"/>
                          <a:cs typeface="+mn-cs"/>
                        </a:rPr>
                        <a:t>（一般</a:t>
                      </a:r>
                      <a:r>
                        <a:rPr kumimoji="1" lang="en-US" altLang="ja-JP" sz="900" kern="1200" dirty="0" smtClean="0">
                          <a:solidFill>
                            <a:schemeClr val="tx1"/>
                          </a:solidFill>
                          <a:latin typeface="+mj-ea"/>
                          <a:ea typeface="+mn-ea"/>
                          <a:cs typeface="+mn-cs"/>
                        </a:rPr>
                        <a:t>390</a:t>
                      </a:r>
                      <a:r>
                        <a:rPr kumimoji="1" lang="ja-JP" altLang="en-US" sz="900" kern="1200" dirty="0" smtClean="0">
                          <a:solidFill>
                            <a:schemeClr val="tx1"/>
                          </a:solidFill>
                          <a:latin typeface="+mj-ea"/>
                          <a:ea typeface="+mn-ea"/>
                          <a:cs typeface="+mn-cs"/>
                        </a:rPr>
                        <a:t>床，結核</a:t>
                      </a:r>
                      <a:r>
                        <a:rPr kumimoji="1" lang="en-US" altLang="ja-JP" sz="900" kern="1200" dirty="0" smtClean="0">
                          <a:solidFill>
                            <a:schemeClr val="tx1"/>
                          </a:solidFill>
                          <a:latin typeface="+mj-ea"/>
                          <a:ea typeface="+mn-ea"/>
                          <a:cs typeface="+mn-cs"/>
                        </a:rPr>
                        <a:t>5</a:t>
                      </a:r>
                      <a:r>
                        <a:rPr kumimoji="1" lang="ja-JP" altLang="en-US" sz="900" kern="1200" dirty="0" smtClean="0">
                          <a:solidFill>
                            <a:schemeClr val="tx1"/>
                          </a:solidFill>
                          <a:latin typeface="+mj-ea"/>
                          <a:ea typeface="+mn-ea"/>
                          <a:cs typeface="+mn-cs"/>
                        </a:rPr>
                        <a:t>床，精神</a:t>
                      </a:r>
                      <a:r>
                        <a:rPr kumimoji="1" lang="en-US" altLang="ja-JP" sz="900" kern="1200" dirty="0" smtClean="0">
                          <a:solidFill>
                            <a:schemeClr val="tx1"/>
                          </a:solidFill>
                          <a:latin typeface="+mj-ea"/>
                          <a:ea typeface="+mn-ea"/>
                          <a:cs typeface="+mn-cs"/>
                        </a:rPr>
                        <a:t>60</a:t>
                      </a:r>
                      <a:r>
                        <a:rPr kumimoji="1" lang="ja-JP" altLang="en-US" sz="900" kern="1200" dirty="0" smtClean="0">
                          <a:solidFill>
                            <a:schemeClr val="tx1"/>
                          </a:solidFill>
                          <a:latin typeface="+mj-ea"/>
                          <a:ea typeface="+mn-ea"/>
                          <a:cs typeface="+mn-cs"/>
                        </a:rPr>
                        <a:t>床，感染症</a:t>
                      </a:r>
                      <a:r>
                        <a:rPr kumimoji="1" lang="en-US" altLang="ja-JP" sz="900" kern="1200" dirty="0" smtClean="0">
                          <a:solidFill>
                            <a:schemeClr val="tx1"/>
                          </a:solidFill>
                          <a:latin typeface="+mj-ea"/>
                          <a:ea typeface="+mn-ea"/>
                          <a:cs typeface="+mn-cs"/>
                        </a:rPr>
                        <a:t>5</a:t>
                      </a:r>
                      <a:r>
                        <a:rPr kumimoji="1" lang="ja-JP" altLang="en-US" sz="900" kern="1200" dirty="0" smtClean="0">
                          <a:solidFill>
                            <a:schemeClr val="tx1"/>
                          </a:solidFill>
                          <a:latin typeface="+mj-ea"/>
                          <a:ea typeface="+mn-ea"/>
                          <a:cs typeface="+mn-cs"/>
                        </a:rPr>
                        <a:t>床）</a:t>
                      </a:r>
                      <a:endParaRPr kumimoji="1" lang="en-US" altLang="ja-JP" sz="900" kern="1200" dirty="0" smtClean="0">
                        <a:solidFill>
                          <a:schemeClr val="tx1"/>
                        </a:solidFill>
                        <a:latin typeface="+mj-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j-ea"/>
                          <a:ea typeface="+mj-ea"/>
                        </a:rPr>
                        <a:t>　　　　　　　～</a:t>
                      </a:r>
                      <a:r>
                        <a:rPr lang="en-US" altLang="ja-JP" sz="900" dirty="0" smtClean="0">
                          <a:solidFill>
                            <a:schemeClr val="tx1"/>
                          </a:solidFill>
                          <a:latin typeface="+mj-ea"/>
                          <a:ea typeface="+mj-ea"/>
                        </a:rPr>
                        <a:t>NICU3</a:t>
                      </a:r>
                      <a:r>
                        <a:rPr lang="ja-JP" altLang="en-US" sz="900" dirty="0" smtClean="0">
                          <a:solidFill>
                            <a:schemeClr val="tx1"/>
                          </a:solidFill>
                          <a:latin typeface="+mj-ea"/>
                          <a:ea typeface="+mj-ea"/>
                        </a:rPr>
                        <a:t>床（新），</a:t>
                      </a:r>
                      <a:r>
                        <a:rPr lang="en-US" altLang="ja-JP" sz="900" dirty="0" smtClean="0">
                          <a:solidFill>
                            <a:schemeClr val="tx1"/>
                          </a:solidFill>
                          <a:latin typeface="+mj-ea"/>
                          <a:ea typeface="+mj-ea"/>
                        </a:rPr>
                        <a:t>GCU6</a:t>
                      </a:r>
                      <a:r>
                        <a:rPr lang="ja-JP" altLang="en-US" sz="900" dirty="0" smtClean="0">
                          <a:solidFill>
                            <a:schemeClr val="tx1"/>
                          </a:solidFill>
                          <a:latin typeface="+mj-ea"/>
                          <a:ea typeface="+mj-ea"/>
                        </a:rPr>
                        <a:t>床（新），</a:t>
                      </a:r>
                      <a:r>
                        <a:rPr lang="en-US" altLang="ja-JP" sz="900" dirty="0" smtClean="0">
                          <a:solidFill>
                            <a:schemeClr val="tx1"/>
                          </a:solidFill>
                          <a:latin typeface="+mj-ea"/>
                          <a:ea typeface="+mj-ea"/>
                        </a:rPr>
                        <a:t>ICU10</a:t>
                      </a:r>
                      <a:r>
                        <a:rPr lang="ja-JP" altLang="en-US" sz="900" dirty="0" smtClean="0">
                          <a:solidFill>
                            <a:schemeClr val="tx1"/>
                          </a:solidFill>
                          <a:latin typeface="+mj-ea"/>
                          <a:ea typeface="+mj-ea"/>
                        </a:rPr>
                        <a:t>床（</a:t>
                      </a:r>
                      <a:r>
                        <a:rPr lang="en-US" altLang="ja-JP" sz="900" dirty="0" smtClean="0">
                          <a:solidFill>
                            <a:schemeClr val="tx1"/>
                          </a:solidFill>
                          <a:latin typeface="+mj-ea"/>
                          <a:ea typeface="+mj-ea"/>
                        </a:rPr>
                        <a:t>+6</a:t>
                      </a:r>
                      <a:r>
                        <a:rPr lang="ja-JP" altLang="en-US" sz="900" dirty="0" smtClean="0">
                          <a:solidFill>
                            <a:schemeClr val="tx1"/>
                          </a:solidFill>
                          <a:latin typeface="+mj-ea"/>
                          <a:ea typeface="+mj-ea"/>
                        </a:rPr>
                        <a:t>），</a:t>
                      </a:r>
                      <a:r>
                        <a:rPr lang="en-US" altLang="ja-JP" sz="900" dirty="0" smtClean="0">
                          <a:solidFill>
                            <a:schemeClr val="tx1"/>
                          </a:solidFill>
                          <a:latin typeface="+mj-ea"/>
                          <a:ea typeface="+mj-ea"/>
                        </a:rPr>
                        <a:t>HCU30</a:t>
                      </a:r>
                      <a:r>
                        <a:rPr lang="ja-JP" altLang="en-US" sz="900" dirty="0" smtClean="0">
                          <a:solidFill>
                            <a:schemeClr val="tx1"/>
                          </a:solidFill>
                          <a:latin typeface="+mj-ea"/>
                          <a:ea typeface="+mj-ea"/>
                        </a:rPr>
                        <a:t>床（</a:t>
                      </a:r>
                      <a:r>
                        <a:rPr kumimoji="1" lang="en-US" altLang="ja-JP" sz="900" kern="1200" dirty="0" smtClean="0">
                          <a:solidFill>
                            <a:schemeClr val="tx1"/>
                          </a:solidFill>
                          <a:latin typeface="+mj-ea"/>
                          <a:ea typeface="+mn-ea"/>
                          <a:cs typeface="+mn-cs"/>
                        </a:rPr>
                        <a:t>+26</a:t>
                      </a:r>
                      <a:r>
                        <a:rPr lang="ja-JP" altLang="en-US" sz="900" dirty="0" smtClean="0">
                          <a:solidFill>
                            <a:schemeClr val="tx1"/>
                          </a:solidFill>
                          <a:latin typeface="+mj-ea"/>
                          <a:ea typeface="+mj-ea"/>
                        </a:rPr>
                        <a:t>）　など</a:t>
                      </a:r>
                      <a:endParaRPr kumimoji="1" lang="en-US" altLang="ja-JP" sz="9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j-ea"/>
                          <a:ea typeface="+mj-ea"/>
                        </a:rPr>
                        <a:t>(2) </a:t>
                      </a:r>
                      <a:r>
                        <a:rPr kumimoji="1" lang="ja-JP" altLang="en-US" sz="900" dirty="0" smtClean="0">
                          <a:latin typeface="+mj-ea"/>
                          <a:ea typeface="+mj-ea"/>
                        </a:rPr>
                        <a:t>同左</a:t>
                      </a:r>
                    </a:p>
                  </a:txBody>
                  <a:tcPr anchor="ctr">
                    <a:solidFill>
                      <a:schemeClr val="bg1"/>
                    </a:solidFill>
                  </a:tcPr>
                </a:tc>
              </a:tr>
              <a:tr h="182488">
                <a:tc>
                  <a:txBody>
                    <a:bodyPr/>
                    <a:lstStyle/>
                    <a:p>
                      <a:r>
                        <a:rPr kumimoji="1" lang="ja-JP" altLang="en-US" sz="1100" dirty="0" smtClean="0">
                          <a:latin typeface="+mj-ea"/>
                          <a:ea typeface="+mj-ea"/>
                        </a:rPr>
                        <a:t>医師数</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89</a:t>
                      </a:r>
                      <a:r>
                        <a:rPr kumimoji="1" lang="ja-JP" altLang="en-US" sz="900" dirty="0" smtClean="0">
                          <a:latin typeface="+mj-ea"/>
                          <a:ea typeface="+mj-ea"/>
                        </a:rPr>
                        <a:t>人</a:t>
                      </a:r>
                      <a:r>
                        <a:rPr kumimoji="1" lang="en-US" altLang="ja-JP" sz="900" dirty="0" smtClean="0">
                          <a:latin typeface="+mj-ea"/>
                          <a:ea typeface="+mj-ea"/>
                        </a:rPr>
                        <a:t>〔H24.3</a:t>
                      </a:r>
                      <a:r>
                        <a:rPr kumimoji="1" lang="ja-JP" altLang="en-US" sz="900" dirty="0" smtClean="0">
                          <a:latin typeface="+mj-ea"/>
                          <a:ea typeface="+mj-ea"/>
                        </a:rPr>
                        <a:t>：常勤） 　，　</a:t>
                      </a:r>
                      <a:r>
                        <a:rPr kumimoji="1" lang="en-US" altLang="ja-JP" sz="900" dirty="0" smtClean="0">
                          <a:latin typeface="+mj-ea"/>
                          <a:ea typeface="+mj-ea"/>
                        </a:rPr>
                        <a:t>(2) </a:t>
                      </a:r>
                      <a:r>
                        <a:rPr kumimoji="1" lang="ja-JP" altLang="en-US" sz="900" kern="1200" dirty="0" smtClean="0">
                          <a:solidFill>
                            <a:schemeClr val="tx1"/>
                          </a:solidFill>
                          <a:latin typeface="+mj-ea"/>
                          <a:ea typeface="+mn-ea"/>
                          <a:cs typeface="+mn-cs"/>
                        </a:rPr>
                        <a:t>●●●</a:t>
                      </a:r>
                      <a:r>
                        <a:rPr kumimoji="1" lang="ja-JP" altLang="en-US" sz="900" dirty="0" smtClean="0">
                          <a:latin typeface="+mj-ea"/>
                          <a:ea typeface="+mj-ea"/>
                        </a:rPr>
                        <a:t>人</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dirty="0" smtClean="0">
                          <a:solidFill>
                            <a:schemeClr val="tx1"/>
                          </a:solidFill>
                          <a:latin typeface="+mj-ea"/>
                          <a:ea typeface="+mn-ea"/>
                          <a:cs typeface="+mn-cs"/>
                        </a:rPr>
                        <a:t>(1) 107</a:t>
                      </a:r>
                      <a:r>
                        <a:rPr kumimoji="1" lang="ja-JP" altLang="en-US" sz="900" dirty="0" smtClean="0">
                          <a:latin typeface="+mj-ea"/>
                          <a:ea typeface="+mj-ea"/>
                        </a:rPr>
                        <a:t>人</a:t>
                      </a:r>
                      <a:r>
                        <a:rPr kumimoji="1" lang="en-US" altLang="ja-JP" sz="900" dirty="0" smtClean="0">
                          <a:latin typeface="+mj-ea"/>
                          <a:ea typeface="+mj-ea"/>
                        </a:rPr>
                        <a:t>〔H27</a:t>
                      </a:r>
                      <a:r>
                        <a:rPr kumimoji="1" lang="ja-JP" altLang="en-US" sz="900" dirty="0" smtClean="0">
                          <a:latin typeface="+mj-ea"/>
                          <a:ea typeface="+mj-ea"/>
                        </a:rPr>
                        <a:t>：常勤</a:t>
                      </a:r>
                      <a:r>
                        <a:rPr kumimoji="1" lang="en-US" altLang="ja-JP" sz="900" dirty="0" smtClean="0">
                          <a:latin typeface="+mj-ea"/>
                          <a:ea typeface="+mj-ea"/>
                        </a:rPr>
                        <a:t>〕</a:t>
                      </a:r>
                      <a:r>
                        <a:rPr kumimoji="1" lang="ja-JP" altLang="en-US" sz="900" dirty="0" smtClean="0">
                          <a:latin typeface="+mj-ea"/>
                          <a:ea typeface="+mj-ea"/>
                        </a:rPr>
                        <a:t>　 ，　</a:t>
                      </a:r>
                      <a:r>
                        <a:rPr kumimoji="1" lang="en-US" altLang="ja-JP" sz="900" dirty="0" smtClean="0">
                          <a:latin typeface="+mj-ea"/>
                          <a:ea typeface="+mj-ea"/>
                        </a:rPr>
                        <a:t>(2) 467</a:t>
                      </a:r>
                      <a:r>
                        <a:rPr kumimoji="1" lang="ja-JP" altLang="en-US" sz="900" dirty="0" smtClean="0">
                          <a:latin typeface="+mj-ea"/>
                          <a:ea typeface="+mj-ea"/>
                        </a:rPr>
                        <a:t>人</a:t>
                      </a:r>
                      <a:r>
                        <a:rPr kumimoji="1" lang="en-US" altLang="ja-JP" sz="900" dirty="0" smtClean="0">
                          <a:latin typeface="+mj-ea"/>
                          <a:ea typeface="+mj-ea"/>
                        </a:rPr>
                        <a:t>〔H29.4〕</a:t>
                      </a:r>
                      <a:endParaRPr kumimoji="1" lang="ja-JP" altLang="en-US" sz="900" dirty="0" smtClean="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主な指定</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a:t>
                      </a:r>
                      <a:r>
                        <a:rPr kumimoji="1" lang="ja-JP" altLang="en-US" sz="900" dirty="0" smtClean="0">
                          <a:latin typeface="+mj-ea"/>
                          <a:ea typeface="+mj-ea"/>
                        </a:rPr>
                        <a:t>救命救急Ｃ，災害拠点病院，地域医療支援病院　など</a:t>
                      </a:r>
                      <a:endParaRPr kumimoji="1" lang="en-US" altLang="ja-JP" sz="900" dirty="0" smtClean="0">
                        <a:latin typeface="+mj-ea"/>
                        <a:ea typeface="+mj-ea"/>
                      </a:endParaRPr>
                    </a:p>
                    <a:p>
                      <a:r>
                        <a:rPr kumimoji="1" lang="en-US" altLang="ja-JP" sz="900" dirty="0" smtClean="0">
                          <a:latin typeface="+mj-ea"/>
                          <a:ea typeface="+mj-ea"/>
                        </a:rPr>
                        <a:t>(2) </a:t>
                      </a:r>
                      <a:r>
                        <a:rPr kumimoji="1" lang="ja-JP" altLang="en-US" sz="900" kern="1200" dirty="0" smtClean="0">
                          <a:solidFill>
                            <a:schemeClr val="tx1"/>
                          </a:solidFill>
                          <a:latin typeface="+mj-ea"/>
                          <a:ea typeface="+mn-ea"/>
                          <a:cs typeface="+mn-cs"/>
                        </a:rPr>
                        <a:t>災害拠点病院，総合周産期母子医療Ｃ　</a:t>
                      </a:r>
                      <a:r>
                        <a:rPr kumimoji="1" lang="ja-JP" altLang="en-US" sz="900" dirty="0" smtClean="0">
                          <a:latin typeface="+mj-ea"/>
                          <a:ea typeface="+mj-ea"/>
                        </a:rPr>
                        <a:t>など</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kumimoji="1" lang="en-US" altLang="ja-JP" sz="900" dirty="0" smtClean="0">
                          <a:latin typeface="+mj-ea"/>
                          <a:ea typeface="+mj-ea"/>
                        </a:rPr>
                        <a:t>(1)</a:t>
                      </a:r>
                      <a:r>
                        <a:rPr kumimoji="1" lang="ja-JP" altLang="en-US" sz="900" dirty="0" smtClean="0">
                          <a:latin typeface="+mj-ea"/>
                          <a:ea typeface="+mj-ea"/>
                        </a:rPr>
                        <a:t> 小児救急医療拠点病院</a:t>
                      </a:r>
                      <a:r>
                        <a:rPr kumimoji="1" lang="en-US" altLang="ja-JP" sz="900" kern="1200" dirty="0" smtClean="0">
                          <a:solidFill>
                            <a:schemeClr val="tx1"/>
                          </a:solidFill>
                          <a:latin typeface="+mj-ea"/>
                          <a:ea typeface="+mn-ea"/>
                          <a:cs typeface="+mn-cs"/>
                        </a:rPr>
                        <a:t>〔H25.4〕</a:t>
                      </a:r>
                      <a:r>
                        <a:rPr kumimoji="1" lang="ja-JP" altLang="en-US" sz="900" kern="1200" dirty="0" err="1" smtClean="0">
                          <a:solidFill>
                            <a:schemeClr val="tx1"/>
                          </a:solidFill>
                          <a:latin typeface="+mj-ea"/>
                          <a:ea typeface="+mn-ea"/>
                          <a:cs typeface="+mn-cs"/>
                        </a:rPr>
                        <a:t>，</a:t>
                      </a:r>
                      <a:r>
                        <a:rPr kumimoji="1" lang="ja-JP" altLang="en-US" sz="900" dirty="0" smtClean="0">
                          <a:latin typeface="+mj-ea"/>
                          <a:ea typeface="+mj-ea"/>
                        </a:rPr>
                        <a:t>地域周産期母子医療Ｃ</a:t>
                      </a:r>
                      <a:r>
                        <a:rPr kumimoji="1" lang="en-US" altLang="ja-JP" sz="900" dirty="0" smtClean="0">
                          <a:latin typeface="+mj-ea"/>
                          <a:ea typeface="+mj-ea"/>
                        </a:rPr>
                        <a:t>〔H25.7〕</a:t>
                      </a:r>
                      <a:r>
                        <a:rPr kumimoji="1" lang="ja-JP" altLang="en-US" sz="900" dirty="0" smtClean="0">
                          <a:latin typeface="+mj-ea"/>
                          <a:ea typeface="+mj-ea"/>
                        </a:rPr>
                        <a:t>　など　</a:t>
                      </a:r>
                      <a:endParaRPr kumimoji="1" lang="en-US" altLang="ja-JP" sz="900" dirty="0" smtClean="0">
                        <a:latin typeface="+mj-ea"/>
                        <a:ea typeface="+mj-ea"/>
                      </a:endParaRPr>
                    </a:p>
                    <a:p>
                      <a:r>
                        <a:rPr kumimoji="1" lang="en-US" altLang="ja-JP" sz="900" dirty="0" smtClean="0">
                          <a:latin typeface="+mj-ea"/>
                          <a:ea typeface="+mj-ea"/>
                        </a:rPr>
                        <a:t>(2)</a:t>
                      </a:r>
                      <a:r>
                        <a:rPr kumimoji="1" lang="ja-JP" altLang="en-US" sz="900" baseline="0" dirty="0" smtClean="0">
                          <a:latin typeface="+mj-ea"/>
                          <a:ea typeface="+mj-ea"/>
                        </a:rPr>
                        <a:t> </a:t>
                      </a:r>
                      <a:r>
                        <a:rPr kumimoji="1" lang="ja-JP" altLang="en-US" sz="900" dirty="0" smtClean="0">
                          <a:latin typeface="+mj-ea"/>
                          <a:ea typeface="+mj-ea"/>
                        </a:rPr>
                        <a:t>同左</a:t>
                      </a:r>
                      <a:endParaRPr kumimoji="1" lang="ja-JP" altLang="en-US" sz="900" dirty="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設備等の強化</a:t>
                      </a:r>
                      <a:endParaRPr kumimoji="1" lang="ja-JP" altLang="en-US" sz="1100" dirty="0">
                        <a:latin typeface="+mj-ea"/>
                        <a:ea typeface="+mj-ea"/>
                      </a:endParaRPr>
                    </a:p>
                  </a:txBody>
                  <a:tcPr anchor="ctr">
                    <a:solidFill>
                      <a:schemeClr val="bg1"/>
                    </a:solidFill>
                  </a:tcPr>
                </a:tc>
                <a:tc>
                  <a:txBody>
                    <a:bodyPr/>
                    <a:lstStyle/>
                    <a:p>
                      <a:r>
                        <a:rPr kumimoji="1" lang="ja-JP" altLang="en-US" sz="900" kern="1200" dirty="0" smtClean="0">
                          <a:solidFill>
                            <a:schemeClr val="tx1"/>
                          </a:solidFill>
                          <a:latin typeface="+mj-ea"/>
                          <a:ea typeface="+mn-ea"/>
                          <a:cs typeface="+mn-cs"/>
                        </a:rPr>
                        <a:t>－－－－</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dirty="0" smtClean="0">
                          <a:solidFill>
                            <a:schemeClr val="tx1"/>
                          </a:solidFill>
                          <a:latin typeface="+mj-ea"/>
                          <a:ea typeface="+mn-ea"/>
                          <a:cs typeface="+mn-cs"/>
                        </a:rPr>
                        <a:t>(1) </a:t>
                      </a:r>
                      <a:r>
                        <a:rPr kumimoji="1" lang="ja-JP" altLang="en-US" sz="900" dirty="0" smtClean="0">
                          <a:latin typeface="+mj-ea"/>
                          <a:ea typeface="+mj-ea"/>
                        </a:rPr>
                        <a:t>ヘリポート ，</a:t>
                      </a:r>
                      <a:r>
                        <a:rPr kumimoji="1" lang="en-US" altLang="ja-JP" sz="900" dirty="0" smtClean="0">
                          <a:latin typeface="+mj-ea"/>
                          <a:ea typeface="+mj-ea"/>
                        </a:rPr>
                        <a:t> </a:t>
                      </a:r>
                      <a:r>
                        <a:rPr kumimoji="1" lang="en-US" altLang="ja-JP" sz="900" kern="1200" dirty="0" smtClean="0">
                          <a:solidFill>
                            <a:schemeClr val="tx1"/>
                          </a:solidFill>
                          <a:latin typeface="+mj-ea"/>
                          <a:ea typeface="+mn-ea"/>
                          <a:cs typeface="+mn-cs"/>
                        </a:rPr>
                        <a:t>(2) </a:t>
                      </a:r>
                      <a:r>
                        <a:rPr lang="ja-JP" altLang="en-US" sz="900" dirty="0" smtClean="0">
                          <a:solidFill>
                            <a:schemeClr val="tx1"/>
                          </a:solidFill>
                          <a:latin typeface="+mj-ea"/>
                          <a:ea typeface="+mj-ea"/>
                        </a:rPr>
                        <a:t>新外来診療棟の整備</a:t>
                      </a:r>
                      <a:r>
                        <a:rPr lang="en-US" altLang="ja-JP" sz="900" dirty="0" smtClean="0">
                          <a:solidFill>
                            <a:schemeClr val="tx1"/>
                          </a:solidFill>
                          <a:latin typeface="+mj-ea"/>
                          <a:ea typeface="+mj-ea"/>
                        </a:rPr>
                        <a:t>〔H27.9〕</a:t>
                      </a:r>
                      <a:r>
                        <a:rPr lang="ja-JP" altLang="en-US" sz="900" dirty="0" smtClean="0">
                          <a:solidFill>
                            <a:schemeClr val="tx1"/>
                          </a:solidFill>
                          <a:latin typeface="+mj-ea"/>
                          <a:ea typeface="+mj-ea"/>
                        </a:rPr>
                        <a:t>　</a:t>
                      </a:r>
                      <a:endParaRPr lang="en-US" altLang="ja-JP" sz="9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dirty="0" smtClean="0">
                          <a:solidFill>
                            <a:schemeClr val="tx1"/>
                          </a:solidFill>
                          <a:latin typeface="+mj-ea"/>
                          <a:ea typeface="+mn-ea"/>
                          <a:cs typeface="+mn-cs"/>
                        </a:rPr>
                        <a:t>PET-CT〔2</a:t>
                      </a:r>
                      <a:r>
                        <a:rPr kumimoji="1" lang="ja-JP" altLang="en-US" sz="900" kern="1200" dirty="0" smtClean="0">
                          <a:solidFill>
                            <a:schemeClr val="tx1"/>
                          </a:solidFill>
                          <a:latin typeface="+mj-ea"/>
                          <a:ea typeface="+mn-ea"/>
                          <a:cs typeface="+mn-cs"/>
                        </a:rPr>
                        <a:t>病院で</a:t>
                      </a:r>
                      <a:r>
                        <a:rPr kumimoji="1" lang="en-US" altLang="ja-JP" sz="900" kern="1200" dirty="0" smtClean="0">
                          <a:solidFill>
                            <a:schemeClr val="tx1"/>
                          </a:solidFill>
                          <a:latin typeface="+mj-ea"/>
                          <a:ea typeface="+mn-ea"/>
                          <a:cs typeface="+mn-cs"/>
                        </a:rPr>
                        <a:t>3</a:t>
                      </a:r>
                      <a:r>
                        <a:rPr kumimoji="1" lang="ja-JP" altLang="en-US" sz="900" kern="1200" dirty="0" smtClean="0">
                          <a:solidFill>
                            <a:schemeClr val="tx1"/>
                          </a:solidFill>
                          <a:latin typeface="+mj-ea"/>
                          <a:ea typeface="+mn-ea"/>
                          <a:cs typeface="+mn-cs"/>
                        </a:rPr>
                        <a:t>台</a:t>
                      </a:r>
                      <a:r>
                        <a:rPr kumimoji="1" lang="en-US" altLang="ja-JP" sz="900" kern="1200" dirty="0" smtClean="0">
                          <a:solidFill>
                            <a:schemeClr val="tx1"/>
                          </a:solidFill>
                          <a:latin typeface="+mj-ea"/>
                          <a:ea typeface="+mn-ea"/>
                          <a:cs typeface="+mn-cs"/>
                        </a:rPr>
                        <a:t>〕</a:t>
                      </a:r>
                      <a:r>
                        <a:rPr kumimoji="1" lang="ja-JP" altLang="en-US" sz="900" kern="1200" dirty="0" err="1" smtClean="0">
                          <a:solidFill>
                            <a:schemeClr val="tx1"/>
                          </a:solidFill>
                          <a:latin typeface="+mj-ea"/>
                          <a:ea typeface="+mn-ea"/>
                          <a:cs typeface="+mn-cs"/>
                        </a:rPr>
                        <a:t>，</a:t>
                      </a:r>
                      <a:r>
                        <a:rPr kumimoji="1" lang="ja-JP" altLang="en-US" sz="900" kern="1200" dirty="0" smtClean="0">
                          <a:solidFill>
                            <a:schemeClr val="tx1"/>
                          </a:solidFill>
                          <a:latin typeface="+mj-ea"/>
                          <a:ea typeface="+mn-ea"/>
                          <a:cs typeface="+mn-cs"/>
                        </a:rPr>
                        <a:t>リニアック</a:t>
                      </a:r>
                      <a:r>
                        <a:rPr kumimoji="1" lang="en-US" altLang="ja-JP" sz="900" kern="1200" dirty="0" smtClean="0">
                          <a:solidFill>
                            <a:schemeClr val="tx1"/>
                          </a:solidFill>
                          <a:latin typeface="+mj-ea"/>
                          <a:ea typeface="+mn-ea"/>
                          <a:cs typeface="+mn-cs"/>
                        </a:rPr>
                        <a:t>〔2</a:t>
                      </a:r>
                      <a:r>
                        <a:rPr kumimoji="1" lang="ja-JP" altLang="en-US" sz="900" kern="1200" dirty="0" smtClean="0">
                          <a:solidFill>
                            <a:schemeClr val="tx1"/>
                          </a:solidFill>
                          <a:latin typeface="+mj-ea"/>
                          <a:ea typeface="+mn-ea"/>
                          <a:cs typeface="+mn-cs"/>
                        </a:rPr>
                        <a:t>病院で</a:t>
                      </a:r>
                      <a:r>
                        <a:rPr kumimoji="1" lang="en-US" altLang="ja-JP" sz="900" kern="1200" dirty="0" smtClean="0">
                          <a:solidFill>
                            <a:schemeClr val="tx1"/>
                          </a:solidFill>
                          <a:latin typeface="+mj-ea"/>
                          <a:ea typeface="+mn-ea"/>
                          <a:cs typeface="+mn-cs"/>
                        </a:rPr>
                        <a:t>5</a:t>
                      </a:r>
                      <a:r>
                        <a:rPr kumimoji="1" lang="ja-JP" altLang="en-US" sz="900" kern="1200" dirty="0" smtClean="0">
                          <a:solidFill>
                            <a:schemeClr val="tx1"/>
                          </a:solidFill>
                          <a:latin typeface="+mj-ea"/>
                          <a:ea typeface="+mn-ea"/>
                          <a:cs typeface="+mn-cs"/>
                        </a:rPr>
                        <a:t>台</a:t>
                      </a:r>
                      <a:r>
                        <a:rPr kumimoji="1" lang="en-US" altLang="ja-JP" sz="900" kern="1200" dirty="0" smtClean="0">
                          <a:solidFill>
                            <a:schemeClr val="tx1"/>
                          </a:solidFill>
                          <a:latin typeface="+mj-ea"/>
                          <a:ea typeface="+mn-ea"/>
                          <a:cs typeface="+mn-cs"/>
                        </a:rPr>
                        <a:t>〕</a:t>
                      </a:r>
                      <a:r>
                        <a:rPr kumimoji="1" lang="ja-JP" altLang="en-US" sz="900" kern="1200" dirty="0" err="1" smtClean="0">
                          <a:solidFill>
                            <a:schemeClr val="tx1"/>
                          </a:solidFill>
                          <a:latin typeface="+mj-ea"/>
                          <a:ea typeface="+mn-ea"/>
                          <a:cs typeface="+mn-cs"/>
                        </a:rPr>
                        <a:t>，</a:t>
                      </a:r>
                      <a:r>
                        <a:rPr kumimoji="1" lang="ja-JP" altLang="en-US" sz="900" kern="1200" dirty="0" smtClean="0">
                          <a:solidFill>
                            <a:schemeClr val="tx1"/>
                          </a:solidFill>
                          <a:latin typeface="+mj-ea"/>
                          <a:ea typeface="+mn-ea"/>
                          <a:cs typeface="+mn-cs"/>
                        </a:rPr>
                        <a:t>ダヴィンチ（各</a:t>
                      </a:r>
                      <a:r>
                        <a:rPr kumimoji="1" lang="en-US" altLang="ja-JP" sz="900" kern="1200" dirty="0" smtClean="0">
                          <a:solidFill>
                            <a:schemeClr val="tx1"/>
                          </a:solidFill>
                          <a:latin typeface="+mj-ea"/>
                          <a:ea typeface="+mn-ea"/>
                          <a:cs typeface="+mn-cs"/>
                        </a:rPr>
                        <a:t>1</a:t>
                      </a:r>
                      <a:r>
                        <a:rPr kumimoji="1" lang="ja-JP" altLang="en-US" sz="900" kern="1200" dirty="0" smtClean="0">
                          <a:solidFill>
                            <a:schemeClr val="tx1"/>
                          </a:solidFill>
                          <a:latin typeface="+mj-ea"/>
                          <a:ea typeface="+mn-ea"/>
                          <a:cs typeface="+mn-cs"/>
                        </a:rPr>
                        <a:t>台） </a:t>
                      </a:r>
                      <a:r>
                        <a:rPr lang="ja-JP" altLang="en-US" sz="900" dirty="0" smtClean="0">
                          <a:solidFill>
                            <a:schemeClr val="tx1"/>
                          </a:solidFill>
                          <a:latin typeface="+mj-ea"/>
                          <a:ea typeface="+mj-ea"/>
                        </a:rPr>
                        <a:t>など</a:t>
                      </a:r>
                      <a:endParaRPr kumimoji="1" lang="ja-JP" altLang="en-US" sz="900" dirty="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共同利用・連携</a:t>
                      </a:r>
                      <a:endParaRPr kumimoji="1" lang="ja-JP" altLang="en-US" sz="1100" dirty="0">
                        <a:latin typeface="+mj-ea"/>
                        <a:ea typeface="+mj-ea"/>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j-ea"/>
                          <a:ea typeface="+mn-ea"/>
                          <a:cs typeface="+mn-cs"/>
                        </a:rPr>
                        <a:t>－－－－</a:t>
                      </a:r>
                      <a:endParaRPr kumimoji="1" lang="ja-JP" altLang="en-US" sz="900" dirty="0" smtClean="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j-ea"/>
                          <a:ea typeface="+mj-ea"/>
                        </a:rPr>
                        <a:t>連絡橋，</a:t>
                      </a:r>
                      <a:r>
                        <a:rPr lang="ja-JP" altLang="en-US" sz="900" dirty="0" smtClean="0">
                          <a:solidFill>
                            <a:schemeClr val="tx1"/>
                          </a:solidFill>
                          <a:latin typeface="+mj-ea"/>
                          <a:ea typeface="+mj-ea"/>
                        </a:rPr>
                        <a:t> 駐車場の共同利用・バス路線乗り入れ（整備中），県</a:t>
                      </a:r>
                      <a:r>
                        <a:rPr lang="en-US" altLang="ja-JP" sz="900" dirty="0" smtClean="0">
                          <a:solidFill>
                            <a:schemeClr val="tx1"/>
                          </a:solidFill>
                          <a:latin typeface="+mj-ea"/>
                          <a:ea typeface="+mj-ea"/>
                        </a:rPr>
                        <a:t>ER</a:t>
                      </a:r>
                      <a:r>
                        <a:rPr lang="ja-JP" altLang="en-US" sz="900" dirty="0" err="1" smtClean="0">
                          <a:solidFill>
                            <a:schemeClr val="tx1"/>
                          </a:solidFill>
                          <a:latin typeface="+mj-ea"/>
                          <a:ea typeface="+mj-ea"/>
                        </a:rPr>
                        <a:t>への</a:t>
                      </a:r>
                      <a:r>
                        <a:rPr lang="ja-JP" altLang="en-US" sz="900" dirty="0" smtClean="0">
                          <a:solidFill>
                            <a:schemeClr val="tx1"/>
                          </a:solidFill>
                          <a:latin typeface="+mj-ea"/>
                          <a:ea typeface="+mj-ea"/>
                        </a:rPr>
                        <a:t>大学指導医配置</a:t>
                      </a:r>
                      <a:endParaRPr lang="en-US" altLang="ja-JP" sz="900" dirty="0" smtClean="0">
                        <a:solidFill>
                          <a:schemeClr val="tx1"/>
                        </a:solidFill>
                        <a:latin typeface="+mj-ea"/>
                        <a:ea typeface="+mj-ea"/>
                      </a:endParaRPr>
                    </a:p>
                  </a:txBody>
                  <a:tcPr anchor="ctr">
                    <a:solidFill>
                      <a:schemeClr val="bg1"/>
                    </a:solidFill>
                  </a:tcPr>
                </a:tc>
              </a:tr>
            </a:tbl>
          </a:graphicData>
        </a:graphic>
      </p:graphicFrame>
      <p:sp>
        <p:nvSpPr>
          <p:cNvPr id="8" name="正方形/長方形 7"/>
          <p:cNvSpPr/>
          <p:nvPr/>
        </p:nvSpPr>
        <p:spPr>
          <a:xfrm>
            <a:off x="251520" y="1216496"/>
            <a:ext cx="4824536" cy="2273652"/>
          </a:xfrm>
          <a:prstGeom prst="rect">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700"/>
              </a:lnSpc>
            </a:pPr>
            <a:r>
              <a:rPr lang="ja-JP" altLang="en-US" sz="1200" b="1" dirty="0" smtClean="0">
                <a:solidFill>
                  <a:schemeClr val="tx1"/>
                </a:solidFill>
              </a:rPr>
              <a:t>　県立中央病院の建替え（同一敷地内）に合わせ，</a:t>
            </a:r>
            <a:endParaRPr lang="en-US" altLang="ja-JP" sz="1200" b="1" dirty="0" smtClean="0">
              <a:solidFill>
                <a:schemeClr val="tx1"/>
              </a:solidFill>
            </a:endParaRPr>
          </a:p>
          <a:p>
            <a:pPr marL="342900" indent="-342900">
              <a:lnSpc>
                <a:spcPts val="1700"/>
              </a:lnSpc>
              <a:buFont typeface="MS Mincho" panose="02020609040205080304" pitchFamily="17" charset="-128"/>
              <a:buChar char="◎"/>
            </a:pPr>
            <a:r>
              <a:rPr lang="ja-JP" altLang="en-US" sz="1200" b="1" dirty="0" smtClean="0">
                <a:solidFill>
                  <a:schemeClr val="tx1"/>
                </a:solidFill>
              </a:rPr>
              <a:t>２病院が一体的に機能する，医療・教育の拠点化</a:t>
            </a:r>
            <a:endParaRPr lang="en-US" altLang="ja-JP" sz="1200" b="1" dirty="0" smtClean="0">
              <a:solidFill>
                <a:schemeClr val="tx1"/>
              </a:solidFill>
            </a:endParaRPr>
          </a:p>
          <a:p>
            <a:pPr marL="342900" indent="-342900">
              <a:lnSpc>
                <a:spcPts val="1700"/>
              </a:lnSpc>
              <a:buFont typeface="MS Mincho" panose="02020609040205080304" pitchFamily="17" charset="-128"/>
              <a:buChar char="◎"/>
            </a:pPr>
            <a:r>
              <a:rPr lang="ja-JP" altLang="en-US" sz="1200" b="1" dirty="0" smtClean="0">
                <a:solidFill>
                  <a:schemeClr val="tx1"/>
                </a:solidFill>
              </a:rPr>
              <a:t>連絡橋を活用した機能連携，患者搬送・スタッフの交流</a:t>
            </a:r>
            <a:endParaRPr lang="en-US" altLang="ja-JP" sz="1200" b="1" dirty="0" smtClean="0">
              <a:solidFill>
                <a:schemeClr val="tx1"/>
              </a:solidFill>
            </a:endParaRPr>
          </a:p>
          <a:p>
            <a:pPr>
              <a:lnSpc>
                <a:spcPts val="1700"/>
              </a:lnSpc>
            </a:pPr>
            <a:r>
              <a:rPr lang="ja-JP" altLang="en-US" sz="1200" b="1" dirty="0" smtClean="0">
                <a:solidFill>
                  <a:schemeClr val="tx1"/>
                </a:solidFill>
              </a:rPr>
              <a:t>　　✓</a:t>
            </a:r>
            <a:r>
              <a:rPr lang="ja-JP" altLang="en-US" sz="1200" b="1" dirty="0">
                <a:solidFill>
                  <a:schemeClr val="tx1"/>
                </a:solidFill>
              </a:rPr>
              <a:t>機能</a:t>
            </a:r>
            <a:r>
              <a:rPr lang="ja-JP" altLang="en-US" sz="1200" b="1" dirty="0" smtClean="0">
                <a:solidFill>
                  <a:schemeClr val="tx1"/>
                </a:solidFill>
              </a:rPr>
              <a:t>分担による周産期医療（</a:t>
            </a:r>
            <a:r>
              <a:rPr lang="en-US" altLang="ja-JP" sz="1200" b="1" dirty="0" smtClean="0">
                <a:solidFill>
                  <a:schemeClr val="tx1"/>
                </a:solidFill>
              </a:rPr>
              <a:t>NICU</a:t>
            </a:r>
            <a:r>
              <a:rPr lang="ja-JP" altLang="en-US" sz="1200" b="1" dirty="0" smtClean="0">
                <a:solidFill>
                  <a:schemeClr val="tx1"/>
                </a:solidFill>
              </a:rPr>
              <a:t>）の一体的運用</a:t>
            </a:r>
            <a:endParaRPr lang="en-US" altLang="ja-JP" sz="1200" b="1" dirty="0" smtClean="0">
              <a:solidFill>
                <a:schemeClr val="tx1"/>
              </a:solidFill>
            </a:endParaRPr>
          </a:p>
          <a:p>
            <a:pPr>
              <a:lnSpc>
                <a:spcPts val="1700"/>
              </a:lnSpc>
            </a:pPr>
            <a:r>
              <a:rPr lang="ja-JP" altLang="en-US" sz="1200" b="1" dirty="0" smtClean="0">
                <a:solidFill>
                  <a:schemeClr val="tx1"/>
                </a:solidFill>
              </a:rPr>
              <a:t>　　✓難易度</a:t>
            </a:r>
            <a:r>
              <a:rPr lang="ja-JP" altLang="en-US" sz="1200" b="1" dirty="0">
                <a:solidFill>
                  <a:schemeClr val="tx1"/>
                </a:solidFill>
              </a:rPr>
              <a:t>による小児医療の役割</a:t>
            </a:r>
            <a:r>
              <a:rPr lang="ja-JP" altLang="en-US" sz="1200" b="1" dirty="0" smtClean="0">
                <a:solidFill>
                  <a:schemeClr val="tx1"/>
                </a:solidFill>
              </a:rPr>
              <a:t>分担</a:t>
            </a:r>
            <a:endParaRPr lang="en-US" altLang="ja-JP" sz="1200" b="1" dirty="0">
              <a:solidFill>
                <a:schemeClr val="tx1"/>
              </a:solidFill>
            </a:endParaRPr>
          </a:p>
          <a:p>
            <a:pPr>
              <a:lnSpc>
                <a:spcPts val="1700"/>
              </a:lnSpc>
            </a:pPr>
            <a:r>
              <a:rPr lang="ja-JP" altLang="en-US" sz="1050" dirty="0" smtClean="0">
                <a:solidFill>
                  <a:schemeClr val="tx1"/>
                </a:solidFill>
              </a:rPr>
              <a:t>　　　　</a:t>
            </a:r>
            <a:r>
              <a:rPr lang="ja-JP" altLang="en-US" sz="1050" dirty="0">
                <a:solidFill>
                  <a:schemeClr val="tx1"/>
                </a:solidFill>
              </a:rPr>
              <a:t>　</a:t>
            </a:r>
            <a:r>
              <a:rPr lang="en-US" altLang="ja-JP" sz="1050" dirty="0" smtClean="0">
                <a:solidFill>
                  <a:schemeClr val="tx1"/>
                </a:solidFill>
              </a:rPr>
              <a:t>〔</a:t>
            </a:r>
            <a:r>
              <a:rPr lang="ja-JP" altLang="en-US" sz="1050" dirty="0" smtClean="0">
                <a:solidFill>
                  <a:schemeClr val="tx1"/>
                </a:solidFill>
              </a:rPr>
              <a:t>高リスク分娩 ： 大学病院　，　大学</a:t>
            </a:r>
            <a:r>
              <a:rPr lang="en-US" altLang="ja-JP" sz="1050" dirty="0" smtClean="0">
                <a:solidFill>
                  <a:schemeClr val="tx1"/>
                </a:solidFill>
              </a:rPr>
              <a:t>NICU</a:t>
            </a:r>
            <a:r>
              <a:rPr lang="ja-JP" altLang="en-US" sz="1050" dirty="0" smtClean="0">
                <a:solidFill>
                  <a:schemeClr val="tx1"/>
                </a:solidFill>
              </a:rPr>
              <a:t>満床時の補完 ： 県立</a:t>
            </a:r>
            <a:r>
              <a:rPr lang="ja-JP" altLang="en-US" sz="1050" dirty="0">
                <a:solidFill>
                  <a:schemeClr val="tx1"/>
                </a:solidFill>
              </a:rPr>
              <a:t>中央病院</a:t>
            </a:r>
            <a:r>
              <a:rPr lang="en-US" altLang="ja-JP" sz="1050" dirty="0" smtClean="0">
                <a:solidFill>
                  <a:schemeClr val="tx1"/>
                </a:solidFill>
              </a:rPr>
              <a:t>〕</a:t>
            </a:r>
            <a:endParaRPr lang="en-US" altLang="ja-JP" sz="1200" b="1" dirty="0" smtClean="0">
              <a:solidFill>
                <a:schemeClr val="tx1"/>
              </a:solidFill>
            </a:endParaRPr>
          </a:p>
          <a:p>
            <a:pPr>
              <a:lnSpc>
                <a:spcPts val="1700"/>
              </a:lnSpc>
            </a:pPr>
            <a:r>
              <a:rPr lang="ja-JP" altLang="en-US" sz="1050" dirty="0">
                <a:solidFill>
                  <a:schemeClr val="tx1"/>
                </a:solidFill>
              </a:rPr>
              <a:t>　　　　</a:t>
            </a:r>
            <a:r>
              <a:rPr lang="ja-JP" altLang="en-US" sz="1050" dirty="0" smtClean="0">
                <a:solidFill>
                  <a:schemeClr val="tx1"/>
                </a:solidFill>
              </a:rPr>
              <a:t>　</a:t>
            </a:r>
            <a:r>
              <a:rPr lang="en-US" altLang="ja-JP" sz="1050" dirty="0" smtClean="0">
                <a:solidFill>
                  <a:schemeClr val="tx1"/>
                </a:solidFill>
              </a:rPr>
              <a:t>〔</a:t>
            </a:r>
            <a:r>
              <a:rPr lang="ja-JP" altLang="en-US" sz="1050" dirty="0" smtClean="0">
                <a:solidFill>
                  <a:schemeClr val="tx1"/>
                </a:solidFill>
              </a:rPr>
              <a:t>小児救急  　 ： 県立中央病院　 ⇔</a:t>
            </a:r>
            <a:r>
              <a:rPr lang="ja-JP" altLang="en-US" sz="1050" dirty="0">
                <a:solidFill>
                  <a:schemeClr val="tx1"/>
                </a:solidFill>
              </a:rPr>
              <a:t>　</a:t>
            </a:r>
            <a:r>
              <a:rPr lang="ja-JP" altLang="en-US" sz="1050" dirty="0" smtClean="0">
                <a:solidFill>
                  <a:schemeClr val="tx1"/>
                </a:solidFill>
              </a:rPr>
              <a:t>難治性疾患 ： 大学</a:t>
            </a:r>
            <a:r>
              <a:rPr lang="ja-JP" altLang="en-US" sz="1050" dirty="0">
                <a:solidFill>
                  <a:schemeClr val="tx1"/>
                </a:solidFill>
              </a:rPr>
              <a:t>病院</a:t>
            </a:r>
            <a:r>
              <a:rPr lang="en-US" altLang="ja-JP" sz="1050" dirty="0" smtClean="0">
                <a:solidFill>
                  <a:schemeClr val="tx1"/>
                </a:solidFill>
              </a:rPr>
              <a:t>〕</a:t>
            </a:r>
            <a:endParaRPr lang="en-US" altLang="ja-JP" sz="1050" b="1" dirty="0" smtClean="0">
              <a:solidFill>
                <a:schemeClr val="tx1"/>
              </a:solidFill>
            </a:endParaRPr>
          </a:p>
          <a:p>
            <a:pPr>
              <a:lnSpc>
                <a:spcPts val="1700"/>
              </a:lnSpc>
            </a:pPr>
            <a:r>
              <a:rPr lang="ja-JP" altLang="en-US" sz="1200" b="1" dirty="0" smtClean="0">
                <a:solidFill>
                  <a:schemeClr val="tx1"/>
                </a:solidFill>
              </a:rPr>
              <a:t>　　✓救急医療機能の強化</a:t>
            </a:r>
            <a:endParaRPr lang="en-US" altLang="ja-JP" sz="1200" b="1" dirty="0" smtClean="0">
              <a:solidFill>
                <a:schemeClr val="tx1"/>
              </a:solidFill>
            </a:endParaRPr>
          </a:p>
          <a:p>
            <a:pPr>
              <a:lnSpc>
                <a:spcPts val="1700"/>
              </a:lnSpc>
            </a:pPr>
            <a:r>
              <a:rPr lang="ja-JP" altLang="en-US" sz="1050" dirty="0" smtClean="0">
                <a:solidFill>
                  <a:schemeClr val="tx1"/>
                </a:solidFill>
              </a:rPr>
              <a:t>　　　　　</a:t>
            </a:r>
            <a:r>
              <a:rPr lang="en-US" altLang="ja-JP" sz="1050" dirty="0" smtClean="0">
                <a:solidFill>
                  <a:schemeClr val="tx1"/>
                </a:solidFill>
              </a:rPr>
              <a:t>〔</a:t>
            </a:r>
            <a:r>
              <a:rPr lang="ja-JP" altLang="en-US" sz="1050" dirty="0" smtClean="0">
                <a:solidFill>
                  <a:schemeClr val="tx1"/>
                </a:solidFill>
              </a:rPr>
              <a:t>ＥＲ，ドクヘリ，救命Ｃ ： 県立中央病院　⇔　特殊疾患 ： 大学病院</a:t>
            </a:r>
            <a:r>
              <a:rPr lang="en-US" altLang="ja-JP" sz="1050" dirty="0" smtClean="0">
                <a:solidFill>
                  <a:schemeClr val="tx1"/>
                </a:solidFill>
              </a:rPr>
              <a:t>〕</a:t>
            </a:r>
          </a:p>
          <a:p>
            <a:pPr>
              <a:lnSpc>
                <a:spcPts val="1700"/>
              </a:lnSpc>
            </a:pPr>
            <a:r>
              <a:rPr lang="ja-JP" altLang="en-US" sz="1200" b="1" dirty="0" smtClean="0">
                <a:solidFill>
                  <a:schemeClr val="tx1"/>
                </a:solidFill>
              </a:rPr>
              <a:t>　　✓</a:t>
            </a:r>
            <a:r>
              <a:rPr lang="ja-JP" altLang="en-US" sz="1200" b="1" dirty="0">
                <a:solidFill>
                  <a:schemeClr val="tx1"/>
                </a:solidFill>
              </a:rPr>
              <a:t>施設</a:t>
            </a:r>
            <a:r>
              <a:rPr lang="ja-JP" altLang="en-US" sz="1200" b="1" dirty="0" smtClean="0">
                <a:solidFill>
                  <a:schemeClr val="tx1"/>
                </a:solidFill>
              </a:rPr>
              <a:t>の共同利用　～　</a:t>
            </a:r>
            <a:r>
              <a:rPr lang="en-US" altLang="ja-JP" sz="1050" dirty="0">
                <a:solidFill>
                  <a:schemeClr val="tx1"/>
                </a:solidFill>
                <a:latin typeface="+mj-ea"/>
                <a:ea typeface="+mj-ea"/>
              </a:rPr>
              <a:t> </a:t>
            </a:r>
            <a:r>
              <a:rPr lang="ja-JP" altLang="en-US" sz="1050" dirty="0" smtClean="0">
                <a:solidFill>
                  <a:schemeClr val="tx1"/>
                </a:solidFill>
                <a:latin typeface="+mj-ea"/>
                <a:ea typeface="+mj-ea"/>
              </a:rPr>
              <a:t>連携を支える環境整備・効率的な運営</a:t>
            </a:r>
            <a:endParaRPr lang="en-US" altLang="ja-JP" sz="1050" b="1" dirty="0" smtClean="0">
              <a:solidFill>
                <a:schemeClr val="tx1"/>
              </a:solidFill>
              <a:latin typeface="+mj-ea"/>
              <a:ea typeface="+mj-ea"/>
            </a:endParaRPr>
          </a:p>
        </p:txBody>
      </p:sp>
      <p:sp>
        <p:nvSpPr>
          <p:cNvPr id="11" name="正方形/長方形 10"/>
          <p:cNvSpPr/>
          <p:nvPr/>
        </p:nvSpPr>
        <p:spPr>
          <a:xfrm>
            <a:off x="7848364" y="2708059"/>
            <a:ext cx="1059235" cy="47814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所在地　：</a:t>
            </a:r>
            <a:endParaRPr lang="en-US" altLang="ja-JP" sz="1050" dirty="0" smtClean="0">
              <a:solidFill>
                <a:schemeClr val="tx1"/>
              </a:solidFill>
            </a:endParaRPr>
          </a:p>
          <a:p>
            <a:r>
              <a:rPr lang="ja-JP" altLang="en-US" sz="1050" dirty="0" smtClean="0">
                <a:solidFill>
                  <a:schemeClr val="tx1"/>
                </a:solidFill>
              </a:rPr>
              <a:t>徳島市蔵本町</a:t>
            </a:r>
            <a:endParaRPr kumimoji="1" lang="ja-JP" altLang="en-US" sz="1050" dirty="0">
              <a:solidFill>
                <a:schemeClr val="tx1"/>
              </a:solidFill>
            </a:endParaRPr>
          </a:p>
        </p:txBody>
      </p:sp>
      <p:sp>
        <p:nvSpPr>
          <p:cNvPr id="13" name="正方形/長方形 12"/>
          <p:cNvSpPr/>
          <p:nvPr/>
        </p:nvSpPr>
        <p:spPr>
          <a:xfrm flipV="1">
            <a:off x="0" y="548679"/>
            <a:ext cx="9036496" cy="45719"/>
          </a:xfrm>
          <a:prstGeom prst="rect">
            <a:avLst/>
          </a:prstGeom>
          <a:gradFill>
            <a:gsLst>
              <a:gs pos="0">
                <a:srgbClr val="00CC66"/>
              </a:gs>
              <a:gs pos="69000">
                <a:srgbClr val="66FF99"/>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2" name="ホームベース 1"/>
          <p:cNvSpPr/>
          <p:nvPr/>
        </p:nvSpPr>
        <p:spPr>
          <a:xfrm>
            <a:off x="4399409" y="4426322"/>
            <a:ext cx="144016" cy="1944216"/>
          </a:xfrm>
          <a:prstGeom prst="homePlate">
            <a:avLst>
              <a:gd name="adj" fmla="val 80865"/>
            </a:avLst>
          </a:prstGeom>
          <a:gradFill>
            <a:gsLst>
              <a:gs pos="0">
                <a:srgbClr val="FF0000"/>
              </a:gs>
              <a:gs pos="73000">
                <a:schemeClr val="accent2">
                  <a:lumMod val="40000"/>
                  <a:lumOff val="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7504" y="3645024"/>
            <a:ext cx="1813317" cy="307777"/>
          </a:xfrm>
          <a:prstGeom prst="rect">
            <a:avLst/>
          </a:prstGeom>
          <a:noFill/>
        </p:spPr>
        <p:txBody>
          <a:bodyPr wrap="none" rtlCol="0">
            <a:spAutoFit/>
          </a:bodyPr>
          <a:lstStyle/>
          <a:p>
            <a:r>
              <a:rPr kumimoji="1" lang="en-US" altLang="ja-JP" sz="1400" b="1" dirty="0" smtClean="0">
                <a:solidFill>
                  <a:srgbClr val="0000FF"/>
                </a:solidFill>
              </a:rPr>
              <a:t>Ⅱ</a:t>
            </a:r>
            <a:r>
              <a:rPr kumimoji="1" lang="ja-JP" altLang="en-US" sz="1400" b="1" dirty="0" smtClean="0">
                <a:solidFill>
                  <a:srgbClr val="0000FF"/>
                </a:solidFill>
              </a:rPr>
              <a:t>　ビフォー・アフター</a:t>
            </a:r>
            <a:endParaRPr kumimoji="1" lang="ja-JP" altLang="en-US" sz="1400" b="1" dirty="0">
              <a:solidFill>
                <a:srgbClr val="0000FF"/>
              </a:solidFill>
            </a:endParaRPr>
          </a:p>
        </p:txBody>
      </p:sp>
      <p:sp>
        <p:nvSpPr>
          <p:cNvPr id="17" name="テキスト ボックス 16"/>
          <p:cNvSpPr txBox="1"/>
          <p:nvPr/>
        </p:nvSpPr>
        <p:spPr>
          <a:xfrm>
            <a:off x="35496" y="908720"/>
            <a:ext cx="3623108" cy="307777"/>
          </a:xfrm>
          <a:prstGeom prst="rect">
            <a:avLst/>
          </a:prstGeom>
          <a:noFill/>
        </p:spPr>
        <p:txBody>
          <a:bodyPr wrap="none" rtlCol="0">
            <a:spAutoFit/>
          </a:bodyPr>
          <a:lstStyle/>
          <a:p>
            <a:r>
              <a:rPr kumimoji="1" lang="en-US" altLang="ja-JP" sz="1400" b="1" dirty="0" smtClean="0">
                <a:solidFill>
                  <a:srgbClr val="0000FF"/>
                </a:solidFill>
              </a:rPr>
              <a:t>Ⅰ</a:t>
            </a:r>
            <a:r>
              <a:rPr kumimoji="1" lang="ja-JP" altLang="en-US" sz="1400" b="1" dirty="0" smtClean="0">
                <a:solidFill>
                  <a:srgbClr val="0000FF"/>
                </a:solidFill>
              </a:rPr>
              <a:t>　</a:t>
            </a:r>
            <a:r>
              <a:rPr lang="ja-JP" altLang="en-US" sz="1400" b="1" dirty="0">
                <a:solidFill>
                  <a:srgbClr val="0000FF"/>
                </a:solidFill>
              </a:rPr>
              <a:t>ねらい・</a:t>
            </a:r>
            <a:r>
              <a:rPr kumimoji="1" lang="ja-JP" altLang="en-US" sz="1400" b="1" dirty="0" smtClean="0">
                <a:solidFill>
                  <a:srgbClr val="0000FF"/>
                </a:solidFill>
              </a:rPr>
              <a:t>特色（連携・機能強化の主なもの）</a:t>
            </a:r>
            <a:endParaRPr kumimoji="1" lang="ja-JP" altLang="en-US" sz="1400" b="1" dirty="0">
              <a:solidFill>
                <a:srgbClr val="0000FF"/>
              </a:solidFill>
            </a:endParaRPr>
          </a:p>
        </p:txBody>
      </p:sp>
      <p:sp>
        <p:nvSpPr>
          <p:cNvPr id="21" name="角丸四角形 20"/>
          <p:cNvSpPr/>
          <p:nvPr/>
        </p:nvSpPr>
        <p:spPr>
          <a:xfrm>
            <a:off x="272242" y="1892176"/>
            <a:ext cx="283676" cy="767670"/>
          </a:xfrm>
          <a:prstGeom prst="roundRect">
            <a:avLst>
              <a:gd name="adj" fmla="val 3321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b="1" dirty="0" smtClean="0"/>
              <a:t>周産期・小児</a:t>
            </a:r>
            <a:endParaRPr kumimoji="1" lang="ja-JP" altLang="en-US" sz="900" b="1" dirty="0"/>
          </a:p>
        </p:txBody>
      </p:sp>
      <p:sp>
        <p:nvSpPr>
          <p:cNvPr id="22" name="角丸四角形 21"/>
          <p:cNvSpPr/>
          <p:nvPr/>
        </p:nvSpPr>
        <p:spPr>
          <a:xfrm>
            <a:off x="272242" y="2708920"/>
            <a:ext cx="283676" cy="774878"/>
          </a:xfrm>
          <a:prstGeom prst="roundRect">
            <a:avLst>
              <a:gd name="adj" fmla="val 3321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b="1" dirty="0" smtClean="0"/>
              <a:t>救急・その他</a:t>
            </a:r>
            <a:endParaRPr kumimoji="1" lang="ja-JP" altLang="en-US" sz="9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896" y="2141137"/>
            <a:ext cx="2555916" cy="179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1422" t="6633" r="3239" b="5772"/>
          <a:stretch/>
        </p:blipFill>
        <p:spPr>
          <a:xfrm>
            <a:off x="7020272" y="1074786"/>
            <a:ext cx="2057994" cy="1418110"/>
          </a:xfrm>
          <a:prstGeom prst="rect">
            <a:avLst/>
          </a:prstGeom>
        </p:spPr>
      </p:pic>
      <p:sp>
        <p:nvSpPr>
          <p:cNvPr id="19" name="正方形/長方形 18"/>
          <p:cNvSpPr/>
          <p:nvPr/>
        </p:nvSpPr>
        <p:spPr>
          <a:xfrm>
            <a:off x="6912260" y="1438691"/>
            <a:ext cx="1188132" cy="1901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bg1"/>
                </a:solidFill>
              </a:rPr>
              <a:t>徳島県立中央病院</a:t>
            </a:r>
            <a:endParaRPr kumimoji="1" lang="ja-JP" altLang="en-US" sz="900" b="1" dirty="0">
              <a:solidFill>
                <a:schemeClr val="bg1"/>
              </a:solidFill>
            </a:endParaRPr>
          </a:p>
        </p:txBody>
      </p:sp>
      <p:sp>
        <p:nvSpPr>
          <p:cNvPr id="24" name="正方形/長方形 23"/>
          <p:cNvSpPr/>
          <p:nvPr/>
        </p:nvSpPr>
        <p:spPr>
          <a:xfrm>
            <a:off x="7740352" y="1150659"/>
            <a:ext cx="1059235" cy="1901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bg1"/>
                </a:solidFill>
              </a:rPr>
              <a:t>徳島大学病院</a:t>
            </a:r>
            <a:endParaRPr kumimoji="1" lang="ja-JP" altLang="en-US" sz="900" b="1" dirty="0">
              <a:solidFill>
                <a:schemeClr val="bg1"/>
              </a:solidFill>
            </a:endParaRPr>
          </a:p>
        </p:txBody>
      </p:sp>
      <p:sp>
        <p:nvSpPr>
          <p:cNvPr id="25" name="正方形/長方形 24"/>
          <p:cNvSpPr/>
          <p:nvPr/>
        </p:nvSpPr>
        <p:spPr>
          <a:xfrm>
            <a:off x="7940168" y="1916832"/>
            <a:ext cx="664280" cy="1901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rgbClr val="FFFF00"/>
                </a:solidFill>
              </a:rPr>
              <a:t>連絡橋</a:t>
            </a:r>
            <a:endParaRPr kumimoji="1" lang="ja-JP" altLang="en-US" sz="900" b="1" dirty="0">
              <a:solidFill>
                <a:srgbClr val="FFFF00"/>
              </a:solidFill>
            </a:endParaRPr>
          </a:p>
        </p:txBody>
      </p:sp>
      <p:sp>
        <p:nvSpPr>
          <p:cNvPr id="26" name="正方形/長方形 25"/>
          <p:cNvSpPr/>
          <p:nvPr/>
        </p:nvSpPr>
        <p:spPr>
          <a:xfrm>
            <a:off x="5220319" y="1771805"/>
            <a:ext cx="1432807" cy="369332"/>
          </a:xfrm>
          <a:prstGeom prst="rect">
            <a:avLst/>
          </a:prstGeom>
          <a:noFill/>
        </p:spPr>
        <p:txBody>
          <a:bodyPr wrap="square" lIns="91440" tIns="45720" rIns="91440" bIns="45720">
            <a:spAutoFit/>
          </a:bodyPr>
          <a:lstStyle/>
          <a:p>
            <a:pPr algn="ctr"/>
            <a:r>
              <a:rPr lang="en-US" altLang="ja-JP"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H24.10</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開院</a:t>
            </a:r>
            <a:endParaRPr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 name="ホームベース 27"/>
          <p:cNvSpPr/>
          <p:nvPr/>
        </p:nvSpPr>
        <p:spPr>
          <a:xfrm>
            <a:off x="3256896" y="4035351"/>
            <a:ext cx="2251207" cy="202133"/>
          </a:xfrm>
          <a:prstGeom prst="homePlate">
            <a:avLst>
              <a:gd name="adj" fmla="val 5009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ja-JP" altLang="en-US" sz="1100" b="1" dirty="0" smtClean="0">
                <a:solidFill>
                  <a:srgbClr val="FF0000"/>
                </a:solidFill>
              </a:rPr>
              <a:t>平成</a:t>
            </a:r>
            <a:r>
              <a:rPr kumimoji="1" lang="en-US" altLang="ja-JP" sz="1100" b="1" dirty="0" smtClean="0">
                <a:solidFill>
                  <a:srgbClr val="FF0000"/>
                </a:solidFill>
              </a:rPr>
              <a:t>17</a:t>
            </a:r>
            <a:r>
              <a:rPr kumimoji="1" lang="ja-JP" altLang="en-US" sz="1100" b="1" dirty="0" smtClean="0">
                <a:solidFill>
                  <a:srgbClr val="FF0000"/>
                </a:solidFill>
              </a:rPr>
              <a:t>年に県と大学の基本合意</a:t>
            </a:r>
            <a:endParaRPr kumimoji="1" lang="ja-JP" altLang="en-US" sz="1100" b="1" dirty="0">
              <a:solidFill>
                <a:srgbClr val="FF0000"/>
              </a:solidFill>
            </a:endParaRPr>
          </a:p>
        </p:txBody>
      </p:sp>
      <p:grpSp>
        <p:nvGrpSpPr>
          <p:cNvPr id="10" name="グループ化 9"/>
          <p:cNvGrpSpPr/>
          <p:nvPr/>
        </p:nvGrpSpPr>
        <p:grpSpPr>
          <a:xfrm>
            <a:off x="4021112" y="1311804"/>
            <a:ext cx="900608" cy="383835"/>
            <a:chOff x="4021112" y="1527828"/>
            <a:chExt cx="900608" cy="383835"/>
          </a:xfrm>
        </p:grpSpPr>
        <p:sp>
          <p:nvSpPr>
            <p:cNvPr id="29" name="星 10 28"/>
            <p:cNvSpPr/>
            <p:nvPr/>
          </p:nvSpPr>
          <p:spPr>
            <a:xfrm rot="21152146">
              <a:off x="4021112" y="1527828"/>
              <a:ext cx="900608" cy="383835"/>
            </a:xfrm>
            <a:prstGeom prst="star10">
              <a:avLst/>
            </a:prstGeom>
            <a:solidFill>
              <a:schemeClr val="accent6">
                <a:lumMod val="40000"/>
                <a:lumOff val="60000"/>
              </a:schemeClr>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900" b="1" dirty="0"/>
            </a:p>
          </p:txBody>
        </p:sp>
        <p:sp>
          <p:nvSpPr>
            <p:cNvPr id="30" name="テキスト ボックス 29"/>
            <p:cNvSpPr txBox="1"/>
            <p:nvPr/>
          </p:nvSpPr>
          <p:spPr>
            <a:xfrm rot="21113218">
              <a:off x="4087797" y="1540009"/>
              <a:ext cx="806631" cy="338554"/>
            </a:xfrm>
            <a:prstGeom prst="rect">
              <a:avLst/>
            </a:prstGeom>
            <a:noFill/>
          </p:spPr>
          <p:txBody>
            <a:bodyPr wrap="none" rtlCol="0">
              <a:spAutoFit/>
            </a:bodyPr>
            <a:lstStyle/>
            <a:p>
              <a:r>
                <a:rPr kumimoji="1" lang="ja-JP" altLang="en-US" sz="800" dirty="0" smtClean="0">
                  <a:latin typeface="HGPｺﾞｼｯｸM" panose="020B0600000000000000" pitchFamily="50" charset="-128"/>
                  <a:ea typeface="HGPｺﾞｼｯｸM" panose="020B0600000000000000" pitchFamily="50" charset="-128"/>
                </a:rPr>
                <a:t>総合メディカル</a:t>
              </a:r>
              <a:endParaRPr kumimoji="1"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smtClean="0">
                  <a:latin typeface="HGPｺﾞｼｯｸM" panose="020B0600000000000000" pitchFamily="50" charset="-128"/>
                  <a:ea typeface="HGPｺﾞｼｯｸM" panose="020B0600000000000000" pitchFamily="50" charset="-128"/>
                </a:rPr>
                <a:t>ゾーン構想</a:t>
              </a:r>
              <a:endParaRPr kumimoji="1" lang="ja-JP" altLang="en-US" sz="800" dirty="0">
                <a:latin typeface="HGPｺﾞｼｯｸM" panose="020B0600000000000000" pitchFamily="50" charset="-128"/>
                <a:ea typeface="HGPｺﾞｼｯｸM" panose="020B0600000000000000" pitchFamily="50" charset="-128"/>
              </a:endParaRPr>
            </a:p>
          </p:txBody>
        </p:sp>
      </p:grpSp>
      <p:sp>
        <p:nvSpPr>
          <p:cNvPr id="27" name="テキスト ボックス 26"/>
          <p:cNvSpPr txBox="1"/>
          <p:nvPr/>
        </p:nvSpPr>
        <p:spPr>
          <a:xfrm>
            <a:off x="-36512" y="44624"/>
            <a:ext cx="1620957" cy="523220"/>
          </a:xfrm>
          <a:prstGeom prst="rect">
            <a:avLst/>
          </a:prstGeom>
          <a:noFill/>
        </p:spPr>
        <p:txBody>
          <a:bodyPr wrap="none" rtlCol="0">
            <a:spAutoFit/>
          </a:bodyPr>
          <a:lstStyle/>
          <a:p>
            <a:r>
              <a:rPr kumimoji="1" lang="ja-JP" altLang="en-US" sz="2800" dirty="0" smtClean="0"/>
              <a:t>■徳島県</a:t>
            </a:r>
            <a:endParaRPr kumimoji="1" lang="ja-JP" altLang="en-US" sz="2800" dirty="0"/>
          </a:p>
        </p:txBody>
      </p:sp>
      <p:sp>
        <p:nvSpPr>
          <p:cNvPr id="31" name="テキスト ボックス 30"/>
          <p:cNvSpPr txBox="1"/>
          <p:nvPr/>
        </p:nvSpPr>
        <p:spPr>
          <a:xfrm>
            <a:off x="1609943" y="168895"/>
            <a:ext cx="4426212" cy="307777"/>
          </a:xfrm>
          <a:prstGeom prst="rect">
            <a:avLst/>
          </a:prstGeom>
          <a:solidFill>
            <a:schemeClr val="bg1"/>
          </a:solidFill>
        </p:spPr>
        <p:txBody>
          <a:bodyPr wrap="none" rtlCol="0">
            <a:spAutoFit/>
          </a:bodyPr>
          <a:lstStyle/>
          <a:p>
            <a:r>
              <a:rPr kumimoji="1" lang="ja-JP" altLang="en-US" sz="1400" dirty="0" smtClean="0"/>
              <a:t>（</a:t>
            </a:r>
            <a:r>
              <a:rPr lang="en-US" altLang="ja-JP" sz="1400" dirty="0"/>
              <a:t> 『</a:t>
            </a:r>
            <a:r>
              <a:rPr lang="ja-JP" altLang="en-US" sz="1400" dirty="0"/>
              <a:t>徳島県立中央病院</a:t>
            </a:r>
            <a:r>
              <a:rPr lang="en-US" altLang="ja-JP" sz="1400" dirty="0"/>
              <a:t>』</a:t>
            </a:r>
            <a:r>
              <a:rPr lang="ja-JP" altLang="en-US" sz="1400" dirty="0"/>
              <a:t>と</a:t>
            </a:r>
            <a:r>
              <a:rPr lang="en-US" altLang="ja-JP" sz="1400" dirty="0"/>
              <a:t>『</a:t>
            </a:r>
            <a:r>
              <a:rPr lang="ja-JP" altLang="en-US" sz="1400" dirty="0"/>
              <a:t>徳島大学病院</a:t>
            </a:r>
            <a:r>
              <a:rPr lang="en-US" altLang="ja-JP" sz="1400" dirty="0"/>
              <a:t>』</a:t>
            </a:r>
            <a:r>
              <a:rPr lang="ja-JP" altLang="en-US" sz="1400" dirty="0"/>
              <a:t>～視察：</a:t>
            </a:r>
            <a:r>
              <a:rPr lang="en-US" altLang="ja-JP" sz="1400" dirty="0"/>
              <a:t>7/31 </a:t>
            </a:r>
            <a:r>
              <a:rPr kumimoji="1" lang="ja-JP" altLang="en-US" sz="1400" dirty="0" smtClean="0"/>
              <a:t>）</a:t>
            </a:r>
            <a:endParaRPr kumimoji="1" lang="ja-JP" altLang="en-US" sz="1400" dirty="0"/>
          </a:p>
        </p:txBody>
      </p:sp>
      <p:sp>
        <p:nvSpPr>
          <p:cNvPr id="32" name="正方形/長方形 31"/>
          <p:cNvSpPr/>
          <p:nvPr/>
        </p:nvSpPr>
        <p:spPr>
          <a:xfrm>
            <a:off x="7380312" y="548680"/>
            <a:ext cx="1656184" cy="43204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t>②隣接立地</a:t>
            </a:r>
            <a:endParaRPr kumimoji="1" lang="ja-JP" altLang="en-US" sz="2000" b="1" dirty="0"/>
          </a:p>
        </p:txBody>
      </p:sp>
      <p:sp>
        <p:nvSpPr>
          <p:cNvPr id="33" name="正方形/長方形 32"/>
          <p:cNvSpPr/>
          <p:nvPr/>
        </p:nvSpPr>
        <p:spPr>
          <a:xfrm>
            <a:off x="7380312" y="116632"/>
            <a:ext cx="1656184" cy="43204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連携パターン</a:t>
            </a:r>
            <a:endParaRPr kumimoji="1" lang="ja-JP" altLang="en-US" dirty="0">
              <a:solidFill>
                <a:schemeClr val="tx1"/>
              </a:solidFill>
            </a:endParaRPr>
          </a:p>
        </p:txBody>
      </p:sp>
      <p:sp>
        <p:nvSpPr>
          <p:cNvPr id="34" name="正方形/長方形 33"/>
          <p:cNvSpPr/>
          <p:nvPr/>
        </p:nvSpPr>
        <p:spPr>
          <a:xfrm>
            <a:off x="6624228" y="3717032"/>
            <a:ext cx="1188132" cy="1901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bg1"/>
                </a:solidFill>
              </a:rPr>
              <a:t>徳島県立中央病院</a:t>
            </a:r>
            <a:endParaRPr kumimoji="1" lang="ja-JP" altLang="en-US" sz="900" b="1" dirty="0">
              <a:solidFill>
                <a:schemeClr val="bg1"/>
              </a:solidFill>
            </a:endParaRPr>
          </a:p>
        </p:txBody>
      </p:sp>
      <p:sp>
        <p:nvSpPr>
          <p:cNvPr id="35" name="スライド番号プレースホルダー 3"/>
          <p:cNvSpPr>
            <a:spLocks noGrp="1"/>
          </p:cNvSpPr>
          <p:nvPr>
            <p:ph type="sldNum" sz="quarter" idx="12"/>
          </p:nvPr>
        </p:nvSpPr>
        <p:spPr>
          <a:xfrm>
            <a:off x="7010400" y="6237312"/>
            <a:ext cx="2133600" cy="365125"/>
          </a:xfrm>
        </p:spPr>
        <p:txBody>
          <a:bodyPr/>
          <a:lstStyle/>
          <a:p>
            <a:fld id="{DC768EE6-8590-4C35-BA5F-0BD088C856D2}" type="slidenum">
              <a:rPr kumimoji="1" lang="ja-JP" altLang="en-US" sz="2400" smtClean="0"/>
              <a:t>15</a:t>
            </a:fld>
            <a:endParaRPr kumimoji="1" lang="ja-JP" altLang="en-US" sz="2400" dirty="0"/>
          </a:p>
        </p:txBody>
      </p:sp>
    </p:spTree>
    <p:extLst>
      <p:ext uri="{BB962C8B-B14F-4D97-AF65-F5344CB8AC3E}">
        <p14:creationId xmlns:p14="http://schemas.microsoft.com/office/powerpoint/2010/main" val="624597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33878" y="1124744"/>
            <a:ext cx="8586594" cy="4536504"/>
          </a:xfrm>
          <a:prstGeom prst="roundRect">
            <a:avLst>
              <a:gd name="adj" fmla="val 6429"/>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b="1" dirty="0" smtClean="0">
                <a:solidFill>
                  <a:srgbClr val="0000FF"/>
                </a:solidFill>
                <a:latin typeface="+mj-ea"/>
                <a:ea typeface="+mj-ea"/>
              </a:rPr>
              <a:t>＜効果＞</a:t>
            </a:r>
            <a:endParaRPr kumimoji="1" lang="en-US" altLang="ja-JP" sz="1400" b="1" dirty="0" smtClean="0">
              <a:solidFill>
                <a:srgbClr val="0000FF"/>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総病床数</a:t>
            </a:r>
            <a:r>
              <a:rPr lang="en-US" altLang="ja-JP" sz="1400" dirty="0" smtClean="0">
                <a:solidFill>
                  <a:schemeClr val="tx1"/>
                </a:solidFill>
                <a:latin typeface="+mj-ea"/>
                <a:ea typeface="+mj-ea"/>
              </a:rPr>
              <a:t>1,100</a:t>
            </a:r>
            <a:r>
              <a:rPr lang="ja-JP" altLang="en-US" sz="1400" dirty="0" smtClean="0">
                <a:solidFill>
                  <a:schemeClr val="tx1"/>
                </a:solidFill>
                <a:latin typeface="+mj-ea"/>
                <a:ea typeface="+mj-ea"/>
              </a:rPr>
              <a:t>床の医療ゾーンを形成している。</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隣接は</a:t>
            </a:r>
            <a:r>
              <a:rPr lang="en-US" altLang="ja-JP" sz="1400" dirty="0" smtClean="0">
                <a:solidFill>
                  <a:schemeClr val="tx1"/>
                </a:solidFill>
                <a:latin typeface="+mj-ea"/>
                <a:ea typeface="+mj-ea"/>
              </a:rPr>
              <a:t>1947</a:t>
            </a:r>
            <a:r>
              <a:rPr lang="ja-JP" altLang="en-US" sz="1400" dirty="0" smtClean="0">
                <a:solidFill>
                  <a:schemeClr val="tx1"/>
                </a:solidFill>
                <a:latin typeface="+mj-ea"/>
                <a:ea typeface="+mj-ea"/>
              </a:rPr>
              <a:t>年～，</a:t>
            </a:r>
            <a:r>
              <a:rPr lang="en-US" altLang="ja-JP" sz="1400" dirty="0" smtClean="0">
                <a:solidFill>
                  <a:schemeClr val="tx1"/>
                </a:solidFill>
                <a:latin typeface="+mj-ea"/>
                <a:ea typeface="+mj-ea"/>
              </a:rPr>
              <a:t>70</a:t>
            </a:r>
            <a:r>
              <a:rPr lang="ja-JP" altLang="en-US" sz="1400" dirty="0" smtClean="0">
                <a:solidFill>
                  <a:schemeClr val="tx1"/>
                </a:solidFill>
                <a:latin typeface="+mj-ea"/>
                <a:ea typeface="+mj-ea"/>
              </a:rPr>
              <a:t>年間</a:t>
            </a:r>
            <a:r>
              <a:rPr lang="en-US" altLang="ja-JP" sz="1400" dirty="0" smtClean="0">
                <a:solidFill>
                  <a:schemeClr val="tx1"/>
                </a:solidFill>
                <a:latin typeface="+mj-ea"/>
                <a:ea typeface="+mj-ea"/>
              </a:rPr>
              <a:t>〕</a:t>
            </a:r>
          </a:p>
          <a:p>
            <a:pPr marL="285750" indent="-285750">
              <a:buFont typeface="Wingdings" panose="05000000000000000000" pitchFamily="2" charset="2"/>
              <a:buChar char="ü"/>
            </a:pPr>
            <a:r>
              <a:rPr lang="ja-JP" altLang="en-US" sz="1400" dirty="0" smtClean="0">
                <a:solidFill>
                  <a:schemeClr val="tx1"/>
                </a:solidFill>
                <a:latin typeface="+mj-ea"/>
                <a:ea typeface="+mj-ea"/>
              </a:rPr>
              <a:t>隣接する両病院を「総合メディカルゾーン」として拠点整備する基本合意（</a:t>
            </a:r>
            <a:r>
              <a:rPr lang="en-US" altLang="ja-JP" sz="1400" dirty="0" smtClean="0">
                <a:solidFill>
                  <a:schemeClr val="tx1"/>
                </a:solidFill>
                <a:latin typeface="+mj-ea"/>
                <a:ea typeface="+mj-ea"/>
              </a:rPr>
              <a:t>H17</a:t>
            </a:r>
            <a:r>
              <a:rPr lang="ja-JP" altLang="en-US" sz="1400" dirty="0" smtClean="0">
                <a:solidFill>
                  <a:schemeClr val="tx1"/>
                </a:solidFill>
                <a:latin typeface="+mj-ea"/>
                <a:ea typeface="+mj-ea"/>
              </a:rPr>
              <a:t>）を契機に，連携推進スタート。</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基本合意に基づき，</a:t>
            </a:r>
            <a:r>
              <a:rPr lang="ja-JP" altLang="en-US" sz="1400" dirty="0">
                <a:solidFill>
                  <a:schemeClr val="tx1"/>
                </a:solidFill>
                <a:latin typeface="+mj-ea"/>
                <a:ea typeface="+mj-ea"/>
              </a:rPr>
              <a:t>連携を段階的に着手。</a:t>
            </a:r>
            <a:endParaRPr lang="en-US" altLang="ja-JP" sz="1400" dirty="0" smtClean="0">
              <a:solidFill>
                <a:schemeClr val="tx1"/>
              </a:solidFill>
              <a:latin typeface="+mj-ea"/>
              <a:ea typeface="+mj-ea"/>
            </a:endParaRPr>
          </a:p>
          <a:p>
            <a:r>
              <a:rPr lang="ja-JP" altLang="en-US" sz="1400" dirty="0">
                <a:solidFill>
                  <a:schemeClr val="tx1"/>
                </a:solidFill>
                <a:latin typeface="+mj-ea"/>
                <a:ea typeface="+mj-ea"/>
              </a:rPr>
              <a:t>　</a:t>
            </a:r>
            <a:r>
              <a:rPr lang="ja-JP" altLang="en-US" sz="1400" dirty="0" smtClean="0">
                <a:solidFill>
                  <a:schemeClr val="tx1"/>
                </a:solidFill>
                <a:latin typeface="+mj-ea"/>
                <a:ea typeface="+mj-ea"/>
              </a:rPr>
              <a:t>　　ハード面</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相互</a:t>
            </a:r>
            <a:r>
              <a:rPr lang="ja-JP" altLang="en-US" sz="1400" dirty="0">
                <a:solidFill>
                  <a:schemeClr val="tx1"/>
                </a:solidFill>
                <a:latin typeface="+mj-ea"/>
                <a:ea typeface="+mj-ea"/>
              </a:rPr>
              <a:t>交流に資する連絡橋の</a:t>
            </a:r>
            <a:r>
              <a:rPr lang="ja-JP" altLang="en-US" sz="1400" dirty="0" smtClean="0">
                <a:solidFill>
                  <a:schemeClr val="tx1"/>
                </a:solidFill>
                <a:latin typeface="+mj-ea"/>
                <a:ea typeface="+mj-ea"/>
              </a:rPr>
              <a:t>設置や非常時</a:t>
            </a:r>
            <a:r>
              <a:rPr lang="ja-JP" altLang="en-US" sz="1400" dirty="0">
                <a:solidFill>
                  <a:schemeClr val="tx1"/>
                </a:solidFill>
                <a:latin typeface="+mj-ea"/>
                <a:ea typeface="+mj-ea"/>
              </a:rPr>
              <a:t>の電源</a:t>
            </a:r>
            <a:r>
              <a:rPr lang="ja-JP" altLang="en-US" sz="1400" dirty="0" smtClean="0">
                <a:solidFill>
                  <a:schemeClr val="tx1"/>
                </a:solidFill>
                <a:latin typeface="+mj-ea"/>
                <a:ea typeface="+mj-ea"/>
              </a:rPr>
              <a:t>共用，都市</a:t>
            </a:r>
            <a:r>
              <a:rPr lang="ja-JP" altLang="en-US" sz="1400" dirty="0">
                <a:solidFill>
                  <a:schemeClr val="tx1"/>
                </a:solidFill>
                <a:latin typeface="+mj-ea"/>
                <a:ea typeface="+mj-ea"/>
              </a:rPr>
              <a:t>ガスの共同</a:t>
            </a:r>
            <a:r>
              <a:rPr lang="ja-JP" altLang="en-US" sz="1400" dirty="0" smtClean="0">
                <a:solidFill>
                  <a:schemeClr val="tx1"/>
                </a:solidFill>
                <a:latin typeface="+mj-ea"/>
                <a:ea typeface="+mj-ea"/>
              </a:rPr>
              <a:t>購入　など</a:t>
            </a:r>
            <a:r>
              <a:rPr lang="en-US" altLang="ja-JP" sz="1400" dirty="0" smtClean="0">
                <a:solidFill>
                  <a:schemeClr val="tx1"/>
                </a:solidFill>
                <a:latin typeface="+mj-ea"/>
                <a:ea typeface="+mj-ea"/>
              </a:rPr>
              <a:t>〕</a:t>
            </a:r>
          </a:p>
          <a:p>
            <a:r>
              <a:rPr lang="ja-JP" altLang="en-US" sz="1400" dirty="0">
                <a:solidFill>
                  <a:schemeClr val="tx1"/>
                </a:solidFill>
                <a:latin typeface="+mj-ea"/>
                <a:ea typeface="+mj-ea"/>
              </a:rPr>
              <a:t>　</a:t>
            </a:r>
            <a:r>
              <a:rPr lang="ja-JP" altLang="en-US" sz="1400" dirty="0" smtClean="0">
                <a:solidFill>
                  <a:schemeClr val="tx1"/>
                </a:solidFill>
                <a:latin typeface="+mj-ea"/>
                <a:ea typeface="+mj-ea"/>
              </a:rPr>
              <a:t>　　ソフト面</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医師等の育成，周産期医療・小児救急医療の拠点化　など</a:t>
            </a:r>
            <a:r>
              <a:rPr lang="en-US" altLang="ja-JP" sz="1400" dirty="0" smtClean="0">
                <a:solidFill>
                  <a:schemeClr val="tx1"/>
                </a:solidFill>
                <a:latin typeface="+mj-ea"/>
                <a:ea typeface="+mj-ea"/>
              </a:rPr>
              <a:t>〕</a:t>
            </a:r>
          </a:p>
          <a:p>
            <a:endParaRPr lang="en-US" altLang="ja-JP" sz="1400" dirty="0" smtClean="0">
              <a:solidFill>
                <a:schemeClr val="tx1"/>
              </a:solidFill>
              <a:latin typeface="+mj-ea"/>
              <a:ea typeface="+mj-ea"/>
            </a:endParaRPr>
          </a:p>
          <a:p>
            <a:r>
              <a:rPr lang="ja-JP" altLang="en-US" sz="1400" b="1" dirty="0" smtClean="0">
                <a:solidFill>
                  <a:srgbClr val="0000FF"/>
                </a:solidFill>
                <a:latin typeface="+mj-ea"/>
                <a:ea typeface="+mj-ea"/>
              </a:rPr>
              <a:t>＜デメリット＞</a:t>
            </a:r>
            <a:endParaRPr lang="en-US" altLang="ja-JP" sz="1400" b="1" dirty="0" smtClean="0">
              <a:solidFill>
                <a:srgbClr val="0000FF"/>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調整しながらの共同事業のため</a:t>
            </a:r>
            <a:r>
              <a:rPr lang="ja-JP" altLang="en-US" sz="1400" dirty="0">
                <a:solidFill>
                  <a:schemeClr val="tx1"/>
                </a:solidFill>
                <a:latin typeface="+mj-ea"/>
                <a:ea typeface="+mj-ea"/>
              </a:rPr>
              <a:t>，整備（駐車場等の</a:t>
            </a:r>
            <a:r>
              <a:rPr lang="ja-JP" altLang="en-US" sz="1400" dirty="0" smtClean="0">
                <a:solidFill>
                  <a:schemeClr val="tx1"/>
                </a:solidFill>
                <a:latin typeface="+mj-ea"/>
                <a:ea typeface="+mj-ea"/>
              </a:rPr>
              <a:t>外構工事）</a:t>
            </a:r>
            <a:r>
              <a:rPr lang="ja-JP" altLang="en-US" sz="1400" dirty="0">
                <a:solidFill>
                  <a:schemeClr val="tx1"/>
                </a:solidFill>
                <a:latin typeface="+mj-ea"/>
                <a:ea typeface="+mj-ea"/>
              </a:rPr>
              <a:t>に</a:t>
            </a:r>
            <a:r>
              <a:rPr lang="ja-JP" altLang="en-US" sz="1400" dirty="0" smtClean="0">
                <a:solidFill>
                  <a:schemeClr val="tx1"/>
                </a:solidFill>
                <a:latin typeface="+mj-ea"/>
                <a:ea typeface="+mj-ea"/>
              </a:rPr>
              <a:t>時間を要して</a:t>
            </a:r>
            <a:r>
              <a:rPr lang="ja-JP" altLang="en-US" sz="1400" dirty="0">
                <a:solidFill>
                  <a:schemeClr val="tx1"/>
                </a:solidFill>
                <a:latin typeface="+mj-ea"/>
                <a:ea typeface="+mj-ea"/>
              </a:rPr>
              <a:t>いる</a:t>
            </a:r>
            <a:r>
              <a:rPr lang="ja-JP" altLang="en-US" sz="1400" dirty="0" smtClean="0">
                <a:solidFill>
                  <a:schemeClr val="tx1"/>
                </a:solidFill>
                <a:latin typeface="+mj-ea"/>
                <a:ea typeface="+mj-ea"/>
              </a:rPr>
              <a:t>。</a:t>
            </a:r>
            <a:endParaRPr lang="en-US" altLang="ja-JP" sz="1400" dirty="0" smtClean="0">
              <a:solidFill>
                <a:schemeClr val="tx1"/>
              </a:solidFill>
              <a:latin typeface="+mj-ea"/>
              <a:ea typeface="+mj-ea"/>
            </a:endParaRPr>
          </a:p>
          <a:p>
            <a:r>
              <a:rPr lang="ja-JP" altLang="en-US" sz="1400" dirty="0" smtClean="0">
                <a:solidFill>
                  <a:schemeClr val="tx1"/>
                </a:solidFill>
                <a:latin typeface="+mj-ea"/>
                <a:ea typeface="+mj-ea"/>
              </a:rPr>
              <a:t>　　</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新県立病院開院（</a:t>
            </a:r>
            <a:r>
              <a:rPr lang="en-US" altLang="ja-JP" sz="1400" dirty="0" smtClean="0">
                <a:solidFill>
                  <a:schemeClr val="tx1"/>
                </a:solidFill>
                <a:latin typeface="+mj-ea"/>
                <a:ea typeface="+mj-ea"/>
              </a:rPr>
              <a:t>H24.10</a:t>
            </a:r>
            <a:r>
              <a:rPr lang="ja-JP" altLang="en-US" sz="1400" dirty="0" smtClean="0">
                <a:solidFill>
                  <a:schemeClr val="tx1"/>
                </a:solidFill>
                <a:latin typeface="+mj-ea"/>
                <a:ea typeface="+mj-ea"/>
              </a:rPr>
              <a:t>），大学病院新外来診療棟（</a:t>
            </a:r>
            <a:r>
              <a:rPr lang="en-US" altLang="ja-JP" sz="1400" dirty="0" smtClean="0">
                <a:solidFill>
                  <a:schemeClr val="tx1"/>
                </a:solidFill>
                <a:latin typeface="+mj-ea"/>
                <a:ea typeface="+mj-ea"/>
              </a:rPr>
              <a:t>H27.9</a:t>
            </a:r>
            <a:r>
              <a:rPr lang="ja-JP" altLang="en-US" sz="1400" dirty="0" smtClean="0">
                <a:solidFill>
                  <a:schemeClr val="tx1"/>
                </a:solidFill>
                <a:latin typeface="+mj-ea"/>
                <a:ea typeface="+mj-ea"/>
              </a:rPr>
              <a:t>），外構工事（</a:t>
            </a:r>
            <a:r>
              <a:rPr lang="en-US" altLang="ja-JP" sz="1400" dirty="0" smtClean="0">
                <a:solidFill>
                  <a:schemeClr val="tx1"/>
                </a:solidFill>
                <a:latin typeface="+mj-ea"/>
                <a:ea typeface="+mj-ea"/>
              </a:rPr>
              <a:t>H31</a:t>
            </a:r>
            <a:r>
              <a:rPr lang="ja-JP" altLang="en-US" sz="1400" dirty="0">
                <a:solidFill>
                  <a:schemeClr val="tx1"/>
                </a:solidFill>
                <a:latin typeface="+mj-ea"/>
                <a:ea typeface="+mj-ea"/>
              </a:rPr>
              <a:t>完了予定</a:t>
            </a:r>
            <a:r>
              <a:rPr lang="ja-JP" altLang="en-US" sz="1400" dirty="0" smtClean="0">
                <a:solidFill>
                  <a:schemeClr val="tx1"/>
                </a:solidFill>
                <a:latin typeface="+mj-ea"/>
                <a:ea typeface="+mj-ea"/>
              </a:rPr>
              <a:t>）</a:t>
            </a:r>
            <a:r>
              <a:rPr lang="en-US" altLang="ja-JP" sz="1400" dirty="0" smtClean="0">
                <a:solidFill>
                  <a:schemeClr val="tx1"/>
                </a:solidFill>
                <a:latin typeface="+mj-ea"/>
                <a:ea typeface="+mj-ea"/>
              </a:rPr>
              <a:t>〕</a:t>
            </a:r>
          </a:p>
          <a:p>
            <a:pPr marL="285750" indent="-285750">
              <a:buFont typeface="Wingdings" panose="05000000000000000000" pitchFamily="2" charset="2"/>
              <a:buChar char="ü"/>
            </a:pPr>
            <a:r>
              <a:rPr lang="ja-JP" altLang="en-US" sz="1400" dirty="0" smtClean="0">
                <a:solidFill>
                  <a:schemeClr val="tx1"/>
                </a:solidFill>
                <a:latin typeface="+mj-ea"/>
                <a:ea typeface="+mj-ea"/>
              </a:rPr>
              <a:t>患者が</a:t>
            </a:r>
            <a:r>
              <a:rPr lang="ja-JP" altLang="en-US" sz="1400" dirty="0">
                <a:solidFill>
                  <a:schemeClr val="tx1"/>
                </a:solidFill>
                <a:latin typeface="+mj-ea"/>
                <a:ea typeface="+mj-ea"/>
              </a:rPr>
              <a:t>医療機関を間違えることがある。</a:t>
            </a:r>
            <a:r>
              <a:rPr lang="en-US" altLang="ja-JP" sz="1400" dirty="0">
                <a:solidFill>
                  <a:schemeClr val="tx1"/>
                </a:solidFill>
                <a:latin typeface="+mj-ea"/>
                <a:ea typeface="+mj-ea"/>
              </a:rPr>
              <a:t>〔</a:t>
            </a:r>
            <a:r>
              <a:rPr lang="ja-JP" altLang="en-US" sz="1400" dirty="0">
                <a:solidFill>
                  <a:schemeClr val="tx1"/>
                </a:solidFill>
                <a:latin typeface="+mj-ea"/>
                <a:ea typeface="+mj-ea"/>
              </a:rPr>
              <a:t>連絡橋は，自由に往来できない。</a:t>
            </a:r>
            <a:r>
              <a:rPr lang="en-US" altLang="ja-JP" sz="1400" dirty="0">
                <a:solidFill>
                  <a:schemeClr val="tx1"/>
                </a:solidFill>
                <a:latin typeface="+mj-ea"/>
                <a:ea typeface="+mj-ea"/>
              </a:rPr>
              <a:t>〕</a:t>
            </a:r>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r>
              <a:rPr lang="ja-JP" altLang="en-US" sz="1400" b="1" dirty="0" smtClean="0">
                <a:solidFill>
                  <a:srgbClr val="0000FF"/>
                </a:solidFill>
                <a:latin typeface="+mj-ea"/>
                <a:ea typeface="+mj-ea"/>
              </a:rPr>
              <a:t>＜課題＞</a:t>
            </a:r>
            <a:endParaRPr lang="en-US" altLang="ja-JP" sz="1400" b="1" dirty="0" smtClean="0">
              <a:solidFill>
                <a:srgbClr val="0000FF"/>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医療に係る連携</a:t>
            </a:r>
            <a:r>
              <a:rPr lang="ja-JP" altLang="en-US" sz="1400" dirty="0">
                <a:solidFill>
                  <a:schemeClr val="tx1"/>
                </a:solidFill>
                <a:latin typeface="+mj-ea"/>
                <a:ea typeface="+mj-ea"/>
              </a:rPr>
              <a:t>・役割分担</a:t>
            </a:r>
            <a:r>
              <a:rPr lang="ja-JP" altLang="en-US" sz="1400" dirty="0" smtClean="0">
                <a:solidFill>
                  <a:schemeClr val="tx1"/>
                </a:solidFill>
                <a:latin typeface="+mj-ea"/>
                <a:ea typeface="+mj-ea"/>
              </a:rPr>
              <a:t>はまだ限定的</a:t>
            </a:r>
            <a:r>
              <a:rPr lang="ja-JP" altLang="en-US" sz="1400" dirty="0">
                <a:solidFill>
                  <a:schemeClr val="tx1"/>
                </a:solidFill>
                <a:latin typeface="+mj-ea"/>
                <a:ea typeface="+mj-ea"/>
              </a:rPr>
              <a:t>で，機能に重複が</a:t>
            </a:r>
            <a:r>
              <a:rPr lang="ja-JP" altLang="en-US" sz="1400" dirty="0" smtClean="0">
                <a:solidFill>
                  <a:schemeClr val="tx1"/>
                </a:solidFill>
                <a:latin typeface="+mj-ea"/>
                <a:ea typeface="+mj-ea"/>
              </a:rPr>
              <a:t>あるなど，</a:t>
            </a:r>
            <a:r>
              <a:rPr lang="ja-JP" altLang="en-US" sz="1400" dirty="0">
                <a:solidFill>
                  <a:schemeClr val="tx1"/>
                </a:solidFill>
                <a:latin typeface="+mj-ea"/>
                <a:ea typeface="+mj-ea"/>
              </a:rPr>
              <a:t>連絡橋を活用した新たな相互連携に向けた</a:t>
            </a:r>
            <a:r>
              <a:rPr lang="ja-JP" altLang="en-US" sz="1400" dirty="0" smtClean="0">
                <a:solidFill>
                  <a:schemeClr val="tx1"/>
                </a:solidFill>
                <a:latin typeface="+mj-ea"/>
                <a:ea typeface="+mj-ea"/>
              </a:rPr>
              <a:t>取組や症例</a:t>
            </a:r>
            <a:r>
              <a:rPr lang="ja-JP" altLang="en-US" sz="1400" dirty="0">
                <a:solidFill>
                  <a:schemeClr val="tx1"/>
                </a:solidFill>
                <a:latin typeface="+mj-ea"/>
                <a:ea typeface="+mj-ea"/>
              </a:rPr>
              <a:t>集積は進んでいない</a:t>
            </a:r>
            <a:r>
              <a:rPr lang="ja-JP" altLang="en-US" sz="1400" dirty="0" smtClean="0">
                <a:solidFill>
                  <a:schemeClr val="tx1"/>
                </a:solidFill>
                <a:latin typeface="+mj-ea"/>
                <a:ea typeface="+mj-ea"/>
              </a:rPr>
              <a:t>。</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高額</a:t>
            </a:r>
            <a:r>
              <a:rPr lang="ja-JP" altLang="en-US" sz="1400" dirty="0">
                <a:solidFill>
                  <a:schemeClr val="tx1"/>
                </a:solidFill>
                <a:latin typeface="+mj-ea"/>
                <a:ea typeface="+mj-ea"/>
              </a:rPr>
              <a:t>な医療設備・機器等を各病院がそれぞれ所有・整備しており，重複投資がある</a:t>
            </a:r>
            <a:r>
              <a:rPr lang="ja-JP" altLang="en-US" sz="1400" dirty="0" smtClean="0">
                <a:solidFill>
                  <a:schemeClr val="tx1"/>
                </a:solidFill>
                <a:latin typeface="+mj-ea"/>
                <a:ea typeface="+mj-ea"/>
              </a:rPr>
              <a:t>。</a:t>
            </a:r>
            <a:endParaRPr lang="en-US" altLang="ja-JP" sz="1400" dirty="0" smtClean="0">
              <a:solidFill>
                <a:schemeClr val="tx1"/>
              </a:solidFill>
              <a:latin typeface="+mj-ea"/>
              <a:ea typeface="+mj-ea"/>
            </a:endParaRPr>
          </a:p>
          <a:p>
            <a:r>
              <a:rPr lang="ja-JP" altLang="en-US" sz="1400" dirty="0" smtClean="0">
                <a:solidFill>
                  <a:schemeClr val="tx1"/>
                </a:solidFill>
                <a:latin typeface="+mj-ea"/>
                <a:ea typeface="+mj-ea"/>
              </a:rPr>
              <a:t>　　</a:t>
            </a:r>
            <a:r>
              <a:rPr lang="en-US" altLang="ja-JP" sz="1400" dirty="0" smtClean="0">
                <a:solidFill>
                  <a:schemeClr val="tx1"/>
                </a:solidFill>
                <a:latin typeface="+mj-ea"/>
                <a:ea typeface="+mj-ea"/>
              </a:rPr>
              <a:t>〔2</a:t>
            </a:r>
            <a:r>
              <a:rPr lang="ja-JP" altLang="en-US" sz="1400" dirty="0" smtClean="0">
                <a:solidFill>
                  <a:schemeClr val="tx1"/>
                </a:solidFill>
                <a:latin typeface="+mj-ea"/>
                <a:ea typeface="+mj-ea"/>
              </a:rPr>
              <a:t>病院で　～　リニアック</a:t>
            </a:r>
            <a:r>
              <a:rPr lang="en-US" altLang="ja-JP" sz="1400" dirty="0" smtClean="0">
                <a:solidFill>
                  <a:schemeClr val="tx1"/>
                </a:solidFill>
                <a:latin typeface="+mj-ea"/>
                <a:ea typeface="+mj-ea"/>
              </a:rPr>
              <a:t>5</a:t>
            </a:r>
            <a:r>
              <a:rPr lang="ja-JP" altLang="en-US" sz="1400" dirty="0" smtClean="0">
                <a:solidFill>
                  <a:schemeClr val="tx1"/>
                </a:solidFill>
                <a:latin typeface="+mj-ea"/>
                <a:ea typeface="+mj-ea"/>
              </a:rPr>
              <a:t>台　，</a:t>
            </a:r>
            <a:r>
              <a:rPr lang="en-US" altLang="ja-JP" sz="1400" dirty="0" smtClean="0">
                <a:solidFill>
                  <a:schemeClr val="tx1"/>
                </a:solidFill>
                <a:latin typeface="+mj-ea"/>
                <a:ea typeface="+mj-ea"/>
              </a:rPr>
              <a:t>PET-CT3</a:t>
            </a:r>
            <a:r>
              <a:rPr lang="ja-JP" altLang="en-US" sz="1400" dirty="0" smtClean="0">
                <a:solidFill>
                  <a:schemeClr val="tx1"/>
                </a:solidFill>
                <a:latin typeface="+mj-ea"/>
                <a:ea typeface="+mj-ea"/>
              </a:rPr>
              <a:t>台　，ダ・ヴィンチ</a:t>
            </a:r>
            <a:r>
              <a:rPr lang="en-US" altLang="ja-JP" sz="1400" dirty="0" smtClean="0">
                <a:solidFill>
                  <a:schemeClr val="tx1"/>
                </a:solidFill>
                <a:latin typeface="+mj-ea"/>
                <a:ea typeface="+mj-ea"/>
              </a:rPr>
              <a:t>2</a:t>
            </a:r>
            <a:r>
              <a:rPr lang="ja-JP" altLang="en-US" sz="1400" dirty="0" smtClean="0">
                <a:solidFill>
                  <a:schemeClr val="tx1"/>
                </a:solidFill>
                <a:latin typeface="+mj-ea"/>
                <a:ea typeface="+mj-ea"/>
              </a:rPr>
              <a:t>台　など</a:t>
            </a:r>
            <a:r>
              <a:rPr lang="en-US" altLang="ja-JP" sz="1400" dirty="0" smtClean="0">
                <a:solidFill>
                  <a:schemeClr val="tx1"/>
                </a:solidFill>
                <a:latin typeface="+mj-ea"/>
                <a:ea typeface="+mj-ea"/>
              </a:rPr>
              <a:t>〕</a:t>
            </a:r>
          </a:p>
          <a:p>
            <a:pPr marL="285750" indent="-285750">
              <a:buFont typeface="Wingdings" panose="05000000000000000000" pitchFamily="2" charset="2"/>
              <a:buChar char="ü"/>
            </a:pPr>
            <a:r>
              <a:rPr lang="ja-JP" altLang="en-US" sz="1400" dirty="0" smtClean="0">
                <a:solidFill>
                  <a:schemeClr val="tx1"/>
                </a:solidFill>
                <a:latin typeface="+mj-ea"/>
                <a:ea typeface="+mj-ea"/>
              </a:rPr>
              <a:t>「</a:t>
            </a:r>
            <a:r>
              <a:rPr lang="ja-JP" altLang="en-US" sz="1400" dirty="0">
                <a:solidFill>
                  <a:schemeClr val="tx1"/>
                </a:solidFill>
                <a:latin typeface="+mj-ea"/>
                <a:ea typeface="+mj-ea"/>
              </a:rPr>
              <a:t>総合メディカルゾーン検討協議会</a:t>
            </a:r>
            <a:r>
              <a:rPr lang="ja-JP" altLang="en-US" sz="1400" dirty="0" smtClean="0">
                <a:solidFill>
                  <a:schemeClr val="tx1"/>
                </a:solidFill>
                <a:latin typeface="+mj-ea"/>
                <a:ea typeface="+mj-ea"/>
              </a:rPr>
              <a:t>」は</a:t>
            </a:r>
            <a:r>
              <a:rPr lang="ja-JP" altLang="en-US" sz="1400" dirty="0">
                <a:solidFill>
                  <a:schemeClr val="tx1"/>
                </a:solidFill>
                <a:latin typeface="+mj-ea"/>
                <a:ea typeface="+mj-ea"/>
              </a:rPr>
              <a:t>最高意思決定機関に</a:t>
            </a:r>
            <a:r>
              <a:rPr lang="ja-JP" altLang="en-US" sz="1400" dirty="0" smtClean="0">
                <a:solidFill>
                  <a:schemeClr val="tx1"/>
                </a:solidFill>
                <a:latin typeface="+mj-ea"/>
                <a:ea typeface="+mj-ea"/>
              </a:rPr>
              <a:t>位置付けられて</a:t>
            </a:r>
            <a:r>
              <a:rPr lang="ja-JP" altLang="en-US" sz="1400" dirty="0">
                <a:solidFill>
                  <a:schemeClr val="tx1"/>
                </a:solidFill>
                <a:latin typeface="+mj-ea"/>
                <a:ea typeface="+mj-ea"/>
              </a:rPr>
              <a:t>い</a:t>
            </a:r>
            <a:r>
              <a:rPr lang="ja-JP" altLang="en-US" sz="1400" dirty="0" smtClean="0">
                <a:solidFill>
                  <a:schemeClr val="tx1"/>
                </a:solidFill>
                <a:latin typeface="+mj-ea"/>
                <a:ea typeface="+mj-ea"/>
              </a:rPr>
              <a:t>る</a:t>
            </a:r>
            <a:r>
              <a:rPr lang="ja-JP" altLang="en-US" sz="1400" dirty="0" smtClean="0">
                <a:solidFill>
                  <a:schemeClr val="tx1"/>
                </a:solidFill>
                <a:latin typeface="+mj-ea"/>
                <a:ea typeface="+mj-ea"/>
              </a:rPr>
              <a:t>が，予算・人事権は無く</a:t>
            </a:r>
            <a:r>
              <a:rPr lang="ja-JP" altLang="en-US" sz="1400" dirty="0" smtClean="0">
                <a:solidFill>
                  <a:schemeClr val="tx1"/>
                </a:solidFill>
                <a:latin typeface="+mj-ea"/>
                <a:ea typeface="+mj-ea"/>
              </a:rPr>
              <a:t>，高い実効性</a:t>
            </a:r>
            <a:r>
              <a:rPr lang="ja-JP" altLang="en-US" sz="1400" dirty="0" smtClean="0">
                <a:solidFill>
                  <a:schemeClr val="tx1"/>
                </a:solidFill>
                <a:latin typeface="+mj-ea"/>
                <a:ea typeface="+mj-ea"/>
              </a:rPr>
              <a:t>が発揮できていない。</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医師派遣には，治療指示ができない</a:t>
            </a:r>
            <a:r>
              <a:rPr lang="ja-JP" altLang="en-US" sz="1400" dirty="0">
                <a:solidFill>
                  <a:schemeClr val="tx1"/>
                </a:solidFill>
                <a:latin typeface="+mj-ea"/>
                <a:ea typeface="+mj-ea"/>
              </a:rPr>
              <a:t>パート勤務</a:t>
            </a:r>
            <a:r>
              <a:rPr lang="ja-JP" altLang="en-US" sz="1400" dirty="0" smtClean="0">
                <a:solidFill>
                  <a:schemeClr val="tx1"/>
                </a:solidFill>
                <a:latin typeface="+mj-ea"/>
                <a:ea typeface="+mj-ea"/>
              </a:rPr>
              <a:t>という制約（</a:t>
            </a:r>
            <a:r>
              <a:rPr lang="ja-JP" altLang="en-US" sz="1400" dirty="0">
                <a:solidFill>
                  <a:schemeClr val="tx1"/>
                </a:solidFill>
                <a:latin typeface="+mj-ea"/>
                <a:ea typeface="+mj-ea"/>
              </a:rPr>
              <a:t>国との</a:t>
            </a:r>
            <a:r>
              <a:rPr lang="ja-JP" altLang="en-US" sz="1400" dirty="0" smtClean="0">
                <a:solidFill>
                  <a:schemeClr val="tx1"/>
                </a:solidFill>
                <a:latin typeface="+mj-ea"/>
                <a:ea typeface="+mj-ea"/>
              </a:rPr>
              <a:t>協議結果）があり，充分とは言えない。</a:t>
            </a:r>
            <a:endParaRPr lang="en-US" altLang="ja-JP" sz="1400" dirty="0" smtClean="0">
              <a:solidFill>
                <a:schemeClr val="tx1"/>
              </a:solidFill>
              <a:latin typeface="+mj-ea"/>
              <a:ea typeface="+mj-ea"/>
            </a:endParaRPr>
          </a:p>
        </p:txBody>
      </p:sp>
      <p:sp>
        <p:nvSpPr>
          <p:cNvPr id="13" name="正方形/長方形 12"/>
          <p:cNvSpPr/>
          <p:nvPr/>
        </p:nvSpPr>
        <p:spPr>
          <a:xfrm flipV="1">
            <a:off x="0" y="548679"/>
            <a:ext cx="9036496" cy="45719"/>
          </a:xfrm>
          <a:prstGeom prst="rect">
            <a:avLst/>
          </a:prstGeom>
          <a:gradFill>
            <a:gsLst>
              <a:gs pos="0">
                <a:srgbClr val="00CC66"/>
              </a:gs>
              <a:gs pos="69000">
                <a:srgbClr val="66FF99"/>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5" name="テキスト ボックス 14"/>
          <p:cNvSpPr txBox="1"/>
          <p:nvPr/>
        </p:nvSpPr>
        <p:spPr>
          <a:xfrm>
            <a:off x="35496" y="116632"/>
            <a:ext cx="1975221" cy="369332"/>
          </a:xfrm>
          <a:prstGeom prst="rect">
            <a:avLst/>
          </a:prstGeom>
          <a:solidFill>
            <a:schemeClr val="bg1"/>
          </a:solidFill>
        </p:spPr>
        <p:txBody>
          <a:bodyPr wrap="none" rtlCol="0">
            <a:spAutoFit/>
          </a:bodyPr>
          <a:lstStyle/>
          <a:p>
            <a:r>
              <a:rPr kumimoji="1" lang="ja-JP" altLang="en-US" dirty="0" smtClean="0"/>
              <a:t>■徳島県（つづき）</a:t>
            </a:r>
            <a:endParaRPr kumimoji="1" lang="ja-JP" altLang="en-US" dirty="0"/>
          </a:p>
        </p:txBody>
      </p:sp>
      <p:sp>
        <p:nvSpPr>
          <p:cNvPr id="21" name="テキスト ボックス 20"/>
          <p:cNvSpPr txBox="1"/>
          <p:nvPr/>
        </p:nvSpPr>
        <p:spPr>
          <a:xfrm>
            <a:off x="35496" y="692696"/>
            <a:ext cx="3332964" cy="307777"/>
          </a:xfrm>
          <a:prstGeom prst="rect">
            <a:avLst/>
          </a:prstGeom>
          <a:noFill/>
        </p:spPr>
        <p:txBody>
          <a:bodyPr wrap="none" rtlCol="0">
            <a:spAutoFit/>
          </a:bodyPr>
          <a:lstStyle/>
          <a:p>
            <a:r>
              <a:rPr kumimoji="1" lang="en-US" altLang="ja-JP" sz="1400" b="1" dirty="0" smtClean="0">
                <a:solidFill>
                  <a:srgbClr val="0000FF"/>
                </a:solidFill>
              </a:rPr>
              <a:t>Ⅲ</a:t>
            </a:r>
            <a:r>
              <a:rPr kumimoji="1" lang="ja-JP" altLang="en-US" sz="1400" b="1" dirty="0" smtClean="0">
                <a:solidFill>
                  <a:srgbClr val="0000FF"/>
                </a:solidFill>
              </a:rPr>
              <a:t>　</a:t>
            </a:r>
            <a:r>
              <a:rPr lang="ja-JP" altLang="en-US" sz="1400" b="1" dirty="0">
                <a:solidFill>
                  <a:srgbClr val="0000FF"/>
                </a:solidFill>
              </a:rPr>
              <a:t>視察概要（メリット・デメリット，課題等</a:t>
            </a:r>
            <a:r>
              <a:rPr lang="ja-JP" altLang="en-US" sz="1400" b="1" dirty="0" smtClean="0">
                <a:solidFill>
                  <a:srgbClr val="0000FF"/>
                </a:solidFill>
              </a:rPr>
              <a:t>）</a:t>
            </a:r>
            <a:endParaRPr kumimoji="1" lang="ja-JP" altLang="en-US" sz="1400" b="1" dirty="0">
              <a:solidFill>
                <a:srgbClr val="0000FF"/>
              </a:solidFill>
            </a:endParaRPr>
          </a:p>
        </p:txBody>
      </p:sp>
      <p:sp>
        <p:nvSpPr>
          <p:cNvPr id="9" name="正方形/長方形 8"/>
          <p:cNvSpPr/>
          <p:nvPr/>
        </p:nvSpPr>
        <p:spPr>
          <a:xfrm>
            <a:off x="7380312" y="548680"/>
            <a:ext cx="1656184" cy="43204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t>②隣接立地</a:t>
            </a:r>
            <a:endParaRPr kumimoji="1" lang="ja-JP" altLang="en-US" sz="2000" b="1" dirty="0"/>
          </a:p>
        </p:txBody>
      </p:sp>
      <p:sp>
        <p:nvSpPr>
          <p:cNvPr id="11" name="正方形/長方形 10"/>
          <p:cNvSpPr/>
          <p:nvPr/>
        </p:nvSpPr>
        <p:spPr>
          <a:xfrm>
            <a:off x="7380312" y="116632"/>
            <a:ext cx="1656184" cy="43204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連携パターン</a:t>
            </a:r>
            <a:endParaRPr kumimoji="1" lang="ja-JP" altLang="en-US" dirty="0">
              <a:solidFill>
                <a:schemeClr val="tx1"/>
              </a:solidFill>
            </a:endParaRPr>
          </a:p>
        </p:txBody>
      </p:sp>
      <p:sp>
        <p:nvSpPr>
          <p:cNvPr id="12" name="正方形/長方形 11"/>
          <p:cNvSpPr/>
          <p:nvPr/>
        </p:nvSpPr>
        <p:spPr>
          <a:xfrm>
            <a:off x="251406" y="5805264"/>
            <a:ext cx="8569066" cy="79208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FF0000"/>
                </a:solidFill>
              </a:rPr>
              <a:t>◎隣接立地に加え</a:t>
            </a:r>
            <a:r>
              <a:rPr lang="ja-JP" altLang="en-US" sz="2400" b="1" dirty="0" smtClean="0">
                <a:solidFill>
                  <a:srgbClr val="FF0000"/>
                </a:solidFill>
              </a:rPr>
              <a:t>，</a:t>
            </a:r>
            <a:r>
              <a:rPr lang="ja-JP" altLang="en-US" sz="2400" b="1" dirty="0">
                <a:solidFill>
                  <a:srgbClr val="FF0000"/>
                </a:solidFill>
              </a:rPr>
              <a:t>医療者の意識</a:t>
            </a:r>
            <a:r>
              <a:rPr lang="ja-JP" altLang="en-US" sz="2400" b="1" dirty="0" smtClean="0">
                <a:solidFill>
                  <a:srgbClr val="FF0000"/>
                </a:solidFill>
              </a:rPr>
              <a:t>変革が伴わないと，</a:t>
            </a:r>
            <a:endParaRPr lang="en-US" altLang="ja-JP" sz="2400" b="1" dirty="0" smtClean="0">
              <a:solidFill>
                <a:srgbClr val="FF0000"/>
              </a:solidFill>
            </a:endParaRPr>
          </a:p>
          <a:p>
            <a:r>
              <a:rPr lang="ja-JP" altLang="en-US" sz="2400" b="1" dirty="0" smtClean="0">
                <a:solidFill>
                  <a:srgbClr val="FF0000"/>
                </a:solidFill>
              </a:rPr>
              <a:t>　 連携・分担・</a:t>
            </a:r>
            <a:r>
              <a:rPr lang="ja-JP" altLang="en-US" sz="2400" b="1" dirty="0">
                <a:solidFill>
                  <a:srgbClr val="FF0000"/>
                </a:solidFill>
              </a:rPr>
              <a:t>症例</a:t>
            </a:r>
            <a:r>
              <a:rPr lang="ja-JP" altLang="en-US" sz="2400" b="1" dirty="0" smtClean="0">
                <a:solidFill>
                  <a:srgbClr val="FF0000"/>
                </a:solidFill>
              </a:rPr>
              <a:t>集積は進まない。</a:t>
            </a:r>
            <a:endParaRPr kumimoji="1" lang="ja-JP" altLang="en-US" sz="2400" b="1" dirty="0">
              <a:solidFill>
                <a:srgbClr val="FF0000"/>
              </a:solidFill>
            </a:endParaRPr>
          </a:p>
        </p:txBody>
      </p:sp>
      <p:sp>
        <p:nvSpPr>
          <p:cNvPr id="14"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16</a:t>
            </a:fld>
            <a:endParaRPr kumimoji="1" lang="ja-JP" altLang="en-US" sz="2400" dirty="0"/>
          </a:p>
        </p:txBody>
      </p:sp>
    </p:spTree>
    <p:extLst>
      <p:ext uri="{BB962C8B-B14F-4D97-AF65-F5344CB8AC3E}">
        <p14:creationId xmlns:p14="http://schemas.microsoft.com/office/powerpoint/2010/main" val="363734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t="10940"/>
          <a:stretch/>
        </p:blipFill>
        <p:spPr>
          <a:xfrm>
            <a:off x="5220073" y="1395161"/>
            <a:ext cx="3680930" cy="1961831"/>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1726400578"/>
              </p:ext>
            </p:extLst>
          </p:nvPr>
        </p:nvGraphicFramePr>
        <p:xfrm>
          <a:off x="253749" y="4052044"/>
          <a:ext cx="8782747" cy="269748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149899"/>
                <a:gridCol w="3168352"/>
                <a:gridCol w="216024"/>
                <a:gridCol w="4248472"/>
              </a:tblGrid>
              <a:tr h="216024">
                <a:tc>
                  <a:txBody>
                    <a:bodyPr/>
                    <a:lstStyle/>
                    <a:p>
                      <a:endParaRPr kumimoji="1" lang="ja-JP" altLang="en-US" sz="1200" dirty="0"/>
                    </a:p>
                  </a:txBody>
                  <a:tcPr>
                    <a:solidFill>
                      <a:schemeClr val="bg1"/>
                    </a:solidFill>
                  </a:tcPr>
                </a:tc>
                <a:tc>
                  <a:txBody>
                    <a:bodyPr/>
                    <a:lstStyle/>
                    <a:p>
                      <a:pPr algn="ctr"/>
                      <a:r>
                        <a:rPr kumimoji="1" lang="en-US" altLang="ja-JP" sz="1400" dirty="0" smtClean="0"/>
                        <a:t>Before</a:t>
                      </a:r>
                      <a:endParaRPr kumimoji="1" lang="ja-JP" altLang="en-US" sz="1400" dirty="0"/>
                    </a:p>
                  </a:txBody>
                  <a:tcPr>
                    <a:solidFill>
                      <a:schemeClr val="accent3">
                        <a:lumMod val="20000"/>
                        <a:lumOff val="80000"/>
                      </a:schemeClr>
                    </a:solidFill>
                  </a:tcPr>
                </a:tc>
                <a:tc>
                  <a:txBody>
                    <a:bodyPr/>
                    <a:lstStyle/>
                    <a:p>
                      <a:pPr algn="ctr"/>
                      <a:endParaRPr kumimoji="1" lang="ja-JP" altLang="en-US" sz="1400" dirty="0"/>
                    </a:p>
                  </a:txBody>
                  <a:tcPr>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en-US" altLang="ja-JP" sz="1400" b="1" dirty="0" smtClean="0">
                          <a:solidFill>
                            <a:schemeClr val="bg1"/>
                          </a:solidFill>
                        </a:rPr>
                        <a:t>After</a:t>
                      </a:r>
                      <a:r>
                        <a:rPr kumimoji="1" lang="ja-JP" altLang="en-US" sz="1400" b="1" dirty="0" smtClean="0">
                          <a:solidFill>
                            <a:schemeClr val="bg1"/>
                          </a:solidFill>
                        </a:rPr>
                        <a:t>（</a:t>
                      </a:r>
                      <a:r>
                        <a:rPr kumimoji="1" lang="en-US" altLang="ja-JP" sz="1400" b="1" dirty="0" smtClean="0">
                          <a:solidFill>
                            <a:schemeClr val="bg1"/>
                          </a:solidFill>
                        </a:rPr>
                        <a:t>H17.3</a:t>
                      </a:r>
                      <a:r>
                        <a:rPr kumimoji="1" lang="ja-JP" altLang="en-US" sz="1400" b="1" dirty="0" smtClean="0">
                          <a:solidFill>
                            <a:schemeClr val="bg1"/>
                          </a:solidFill>
                        </a:rPr>
                        <a:t>～）</a:t>
                      </a:r>
                      <a:endParaRPr kumimoji="1" lang="ja-JP" altLang="en-US" sz="1400" b="1" dirty="0">
                        <a:solidFill>
                          <a:schemeClr val="bg1"/>
                        </a:solidFill>
                      </a:endParaRPr>
                    </a:p>
                  </a:txBody>
                  <a:tcPr>
                    <a:solidFill>
                      <a:schemeClr val="tx2"/>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j-ea"/>
                          <a:ea typeface="+mj-ea"/>
                        </a:rPr>
                        <a:t>名称</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a:t>
                      </a:r>
                      <a:r>
                        <a:rPr kumimoji="1" lang="ja-JP" altLang="en-US" sz="900" dirty="0" smtClean="0">
                          <a:latin typeface="+mj-ea"/>
                          <a:ea typeface="+mj-ea"/>
                        </a:rPr>
                        <a:t>高知県立中央病院　，　</a:t>
                      </a:r>
                      <a:r>
                        <a:rPr kumimoji="1" lang="en-US" altLang="ja-JP" sz="900" dirty="0" smtClean="0">
                          <a:latin typeface="+mj-ea"/>
                          <a:ea typeface="+mj-ea"/>
                        </a:rPr>
                        <a:t>(2) </a:t>
                      </a:r>
                      <a:r>
                        <a:rPr kumimoji="1" lang="ja-JP" altLang="en-US" sz="900" dirty="0" smtClean="0">
                          <a:latin typeface="+mj-ea"/>
                          <a:ea typeface="+mj-ea"/>
                        </a:rPr>
                        <a:t>高知市立市民病院</a:t>
                      </a:r>
                      <a:endParaRPr kumimoji="1" lang="en-US" altLang="ja-JP" sz="900" dirty="0" smtClean="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a:r>
                        <a:rPr kumimoji="1" lang="ja-JP" altLang="en-US" sz="900" dirty="0" smtClean="0">
                          <a:latin typeface="+mj-ea"/>
                          <a:ea typeface="+mj-ea"/>
                        </a:rPr>
                        <a:t>高知県・高知市病院企業団立　高知医療センター　</a:t>
                      </a:r>
                      <a:endParaRPr kumimoji="1" lang="ja-JP" altLang="en-US" sz="900" dirty="0">
                        <a:latin typeface="+mj-ea"/>
                        <a:ea typeface="+mj-ea"/>
                      </a:endParaRPr>
                    </a:p>
                  </a:txBody>
                  <a:tcPr anchor="ctr">
                    <a:solidFill>
                      <a:schemeClr val="bg1"/>
                    </a:solidFill>
                  </a:tcPr>
                </a:tc>
              </a:tr>
              <a:tr h="127248">
                <a:tc>
                  <a:txBody>
                    <a:bodyPr/>
                    <a:lstStyle/>
                    <a:p>
                      <a:r>
                        <a:rPr kumimoji="1" lang="ja-JP" altLang="en-US" sz="1100" dirty="0" smtClean="0">
                          <a:latin typeface="+mj-ea"/>
                          <a:ea typeface="+mj-ea"/>
                        </a:rPr>
                        <a:t>設置主体</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a:t>
                      </a:r>
                      <a:r>
                        <a:rPr kumimoji="1" lang="ja-JP" altLang="en-US" sz="900" dirty="0" smtClean="0">
                          <a:latin typeface="+mj-ea"/>
                          <a:ea typeface="+mj-ea"/>
                        </a:rPr>
                        <a:t>県　，　</a:t>
                      </a:r>
                      <a:r>
                        <a:rPr kumimoji="1" lang="en-US" altLang="ja-JP" sz="900" dirty="0" smtClean="0">
                          <a:latin typeface="+mj-ea"/>
                          <a:ea typeface="+mj-ea"/>
                        </a:rPr>
                        <a:t>(2)</a:t>
                      </a:r>
                      <a:r>
                        <a:rPr kumimoji="1" lang="ja-JP" altLang="en-US" sz="900" dirty="0" smtClean="0">
                          <a:latin typeface="+mj-ea"/>
                          <a:ea typeface="+mj-ea"/>
                        </a:rPr>
                        <a:t> 市</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j-ea"/>
                          <a:ea typeface="+mj-ea"/>
                        </a:rPr>
                        <a:t>高知県・高知市病院組合</a:t>
                      </a:r>
                      <a:endParaRPr kumimoji="1" lang="ja-JP" altLang="en-US" sz="900" dirty="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経営形態</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a:t>
                      </a:r>
                      <a:r>
                        <a:rPr kumimoji="1" lang="ja-JP" altLang="en-US" sz="900" dirty="0" smtClean="0">
                          <a:latin typeface="+mj-ea"/>
                          <a:ea typeface="+mj-ea"/>
                        </a:rPr>
                        <a:t>自治体（一部適用）　，　</a:t>
                      </a:r>
                      <a:r>
                        <a:rPr kumimoji="1" lang="en-US" altLang="ja-JP" sz="900" dirty="0" smtClean="0">
                          <a:latin typeface="+mj-ea"/>
                          <a:ea typeface="+mj-ea"/>
                        </a:rPr>
                        <a:t>(2)</a:t>
                      </a:r>
                      <a:r>
                        <a:rPr kumimoji="1" lang="ja-JP" altLang="en-US" sz="900" dirty="0" smtClean="0">
                          <a:latin typeface="+mj-ea"/>
                          <a:ea typeface="+mj-ea"/>
                        </a:rPr>
                        <a:t>自治体（一部適用）</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a:r>
                        <a:rPr kumimoji="1" lang="ja-JP" altLang="en-US" sz="900" dirty="0" smtClean="0">
                          <a:latin typeface="+mj-ea"/>
                          <a:ea typeface="+mj-ea"/>
                        </a:rPr>
                        <a:t>一部事務組合（全部適用）</a:t>
                      </a:r>
                      <a:endParaRPr kumimoji="1" lang="ja-JP" altLang="en-US" sz="900" dirty="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病床数</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400</a:t>
                      </a:r>
                      <a:r>
                        <a:rPr kumimoji="1" lang="ja-JP" altLang="en-US" sz="900" dirty="0" smtClean="0">
                          <a:latin typeface="+mj-ea"/>
                          <a:ea typeface="+mj-ea"/>
                        </a:rPr>
                        <a:t>床（一般</a:t>
                      </a:r>
                      <a:r>
                        <a:rPr kumimoji="1" lang="en-US" altLang="ja-JP" sz="900" dirty="0" smtClean="0">
                          <a:latin typeface="+mj-ea"/>
                          <a:ea typeface="+mj-ea"/>
                        </a:rPr>
                        <a:t>350</a:t>
                      </a:r>
                      <a:r>
                        <a:rPr kumimoji="1" lang="ja-JP" altLang="en-US" sz="900" dirty="0" smtClean="0">
                          <a:latin typeface="+mj-ea"/>
                          <a:ea typeface="+mj-ea"/>
                        </a:rPr>
                        <a:t>床，結核</a:t>
                      </a:r>
                      <a:r>
                        <a:rPr kumimoji="1" lang="en-US" altLang="ja-JP" sz="900" dirty="0" smtClean="0">
                          <a:latin typeface="+mj-ea"/>
                          <a:ea typeface="+mj-ea"/>
                        </a:rPr>
                        <a:t>50</a:t>
                      </a:r>
                      <a:r>
                        <a:rPr kumimoji="1" lang="ja-JP" altLang="en-US" sz="900" dirty="0" smtClean="0">
                          <a:latin typeface="+mj-ea"/>
                          <a:ea typeface="+mj-ea"/>
                        </a:rPr>
                        <a:t>床）</a:t>
                      </a:r>
                      <a:endParaRPr kumimoji="1" lang="en-US" altLang="ja-JP" sz="900" dirty="0" smtClean="0">
                        <a:latin typeface="+mj-ea"/>
                        <a:ea typeface="+mj-ea"/>
                      </a:endParaRPr>
                    </a:p>
                    <a:p>
                      <a:r>
                        <a:rPr kumimoji="1" lang="en-US" altLang="ja-JP" sz="900" dirty="0" smtClean="0">
                          <a:latin typeface="+mj-ea"/>
                          <a:ea typeface="+mj-ea"/>
                        </a:rPr>
                        <a:t>(2) 366</a:t>
                      </a:r>
                      <a:r>
                        <a:rPr kumimoji="1" lang="ja-JP" altLang="en-US" sz="900" dirty="0" smtClean="0">
                          <a:latin typeface="+mj-ea"/>
                          <a:ea typeface="+mj-ea"/>
                        </a:rPr>
                        <a:t>床</a:t>
                      </a:r>
                      <a:r>
                        <a:rPr kumimoji="1" lang="ja-JP" altLang="en-US" sz="900" kern="1200" dirty="0" smtClean="0">
                          <a:solidFill>
                            <a:schemeClr val="tx1"/>
                          </a:solidFill>
                          <a:latin typeface="+mj-ea"/>
                          <a:ea typeface="+mn-ea"/>
                          <a:cs typeface="+mn-cs"/>
                        </a:rPr>
                        <a:t>（一般</a:t>
                      </a:r>
                      <a:r>
                        <a:rPr kumimoji="1" lang="en-US" altLang="ja-JP" sz="900" kern="1200" dirty="0" smtClean="0">
                          <a:solidFill>
                            <a:schemeClr val="tx1"/>
                          </a:solidFill>
                          <a:latin typeface="+mj-ea"/>
                          <a:ea typeface="+mn-ea"/>
                          <a:cs typeface="+mn-cs"/>
                        </a:rPr>
                        <a:t>308</a:t>
                      </a:r>
                      <a:r>
                        <a:rPr kumimoji="1" lang="ja-JP" altLang="en-US" sz="900" kern="1200" dirty="0" smtClean="0">
                          <a:solidFill>
                            <a:schemeClr val="tx1"/>
                          </a:solidFill>
                          <a:latin typeface="+mj-ea"/>
                          <a:ea typeface="+mn-ea"/>
                          <a:cs typeface="+mn-cs"/>
                        </a:rPr>
                        <a:t>床，結核</a:t>
                      </a:r>
                      <a:r>
                        <a:rPr kumimoji="1" lang="en-US" altLang="ja-JP" sz="900" kern="1200" dirty="0" smtClean="0">
                          <a:solidFill>
                            <a:schemeClr val="tx1"/>
                          </a:solidFill>
                          <a:latin typeface="+mj-ea"/>
                          <a:ea typeface="+mn-ea"/>
                          <a:cs typeface="+mn-cs"/>
                        </a:rPr>
                        <a:t>52</a:t>
                      </a:r>
                      <a:r>
                        <a:rPr kumimoji="1" lang="ja-JP" altLang="en-US" sz="900" kern="1200" dirty="0" smtClean="0">
                          <a:solidFill>
                            <a:schemeClr val="tx1"/>
                          </a:solidFill>
                          <a:latin typeface="+mj-ea"/>
                          <a:ea typeface="+mn-ea"/>
                          <a:cs typeface="+mn-cs"/>
                        </a:rPr>
                        <a:t>床，感染症</a:t>
                      </a:r>
                      <a:r>
                        <a:rPr kumimoji="1" lang="en-US" altLang="ja-JP" sz="900" kern="1200" dirty="0" smtClean="0">
                          <a:solidFill>
                            <a:schemeClr val="tx1"/>
                          </a:solidFill>
                          <a:latin typeface="+mj-ea"/>
                          <a:ea typeface="+mn-ea"/>
                          <a:cs typeface="+mn-cs"/>
                        </a:rPr>
                        <a:t>6</a:t>
                      </a:r>
                      <a:r>
                        <a:rPr kumimoji="1" lang="ja-JP" altLang="en-US" sz="900" kern="1200" dirty="0" smtClean="0">
                          <a:solidFill>
                            <a:schemeClr val="tx1"/>
                          </a:solidFill>
                          <a:latin typeface="+mj-ea"/>
                          <a:ea typeface="+mn-ea"/>
                          <a:cs typeface="+mn-cs"/>
                        </a:rPr>
                        <a:t>床）</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j-ea"/>
                          <a:ea typeface="+mj-ea"/>
                        </a:rPr>
                        <a:t>660</a:t>
                      </a:r>
                      <a:r>
                        <a:rPr kumimoji="1" lang="ja-JP" altLang="en-US" sz="900" dirty="0" smtClean="0">
                          <a:latin typeface="+mj-ea"/>
                          <a:ea typeface="+mj-ea"/>
                        </a:rPr>
                        <a:t>床</a:t>
                      </a:r>
                      <a:r>
                        <a:rPr kumimoji="1" lang="ja-JP" altLang="en-US" sz="900" kern="1200" dirty="0" smtClean="0">
                          <a:solidFill>
                            <a:schemeClr val="tx1"/>
                          </a:solidFill>
                          <a:latin typeface="+mj-ea"/>
                          <a:ea typeface="+mn-ea"/>
                          <a:cs typeface="+mn-cs"/>
                        </a:rPr>
                        <a:t>（一般</a:t>
                      </a:r>
                      <a:r>
                        <a:rPr kumimoji="1" lang="en-US" altLang="ja-JP" sz="900" kern="1200" dirty="0" smtClean="0">
                          <a:solidFill>
                            <a:schemeClr val="tx1"/>
                          </a:solidFill>
                          <a:latin typeface="+mj-ea"/>
                          <a:ea typeface="+mn-ea"/>
                          <a:cs typeface="+mn-cs"/>
                        </a:rPr>
                        <a:t>588</a:t>
                      </a:r>
                      <a:r>
                        <a:rPr kumimoji="1" lang="ja-JP" altLang="en-US" sz="900" kern="1200" dirty="0" smtClean="0">
                          <a:solidFill>
                            <a:schemeClr val="tx1"/>
                          </a:solidFill>
                          <a:latin typeface="+mj-ea"/>
                          <a:ea typeface="+mn-ea"/>
                          <a:cs typeface="+mn-cs"/>
                        </a:rPr>
                        <a:t>床，結核</a:t>
                      </a:r>
                      <a:r>
                        <a:rPr kumimoji="1" lang="en-US" altLang="ja-JP" sz="900" kern="1200" dirty="0" smtClean="0">
                          <a:solidFill>
                            <a:schemeClr val="tx1"/>
                          </a:solidFill>
                          <a:latin typeface="+mj-ea"/>
                          <a:ea typeface="+mn-ea"/>
                          <a:cs typeface="+mn-cs"/>
                        </a:rPr>
                        <a:t>20</a:t>
                      </a:r>
                      <a:r>
                        <a:rPr kumimoji="1" lang="ja-JP" altLang="en-US" sz="900" kern="1200" dirty="0" smtClean="0">
                          <a:solidFill>
                            <a:schemeClr val="tx1"/>
                          </a:solidFill>
                          <a:latin typeface="+mj-ea"/>
                          <a:ea typeface="+mn-ea"/>
                          <a:cs typeface="+mn-cs"/>
                        </a:rPr>
                        <a:t>床，精神</a:t>
                      </a:r>
                      <a:r>
                        <a:rPr kumimoji="1" lang="en-US" altLang="ja-JP" sz="900" kern="1200" dirty="0" smtClean="0">
                          <a:solidFill>
                            <a:schemeClr val="tx1"/>
                          </a:solidFill>
                          <a:latin typeface="+mj-ea"/>
                          <a:ea typeface="+mn-ea"/>
                          <a:cs typeface="+mn-cs"/>
                        </a:rPr>
                        <a:t>44</a:t>
                      </a:r>
                      <a:r>
                        <a:rPr kumimoji="1" lang="ja-JP" altLang="en-US" sz="900" kern="1200" dirty="0" smtClean="0">
                          <a:solidFill>
                            <a:schemeClr val="tx1"/>
                          </a:solidFill>
                          <a:latin typeface="+mj-ea"/>
                          <a:ea typeface="+mn-ea"/>
                          <a:cs typeface="+mn-cs"/>
                        </a:rPr>
                        <a:t>床，感染症</a:t>
                      </a:r>
                      <a:r>
                        <a:rPr kumimoji="1" lang="en-US" altLang="ja-JP" sz="900" kern="1200" dirty="0" smtClean="0">
                          <a:solidFill>
                            <a:schemeClr val="tx1"/>
                          </a:solidFill>
                          <a:latin typeface="+mj-ea"/>
                          <a:ea typeface="+mn-ea"/>
                          <a:cs typeface="+mn-cs"/>
                        </a:rPr>
                        <a:t>8</a:t>
                      </a:r>
                      <a:r>
                        <a:rPr kumimoji="1" lang="ja-JP" altLang="en-US" sz="900" kern="1200" dirty="0" smtClean="0">
                          <a:solidFill>
                            <a:schemeClr val="tx1"/>
                          </a:solidFill>
                          <a:latin typeface="+mj-ea"/>
                          <a:ea typeface="+mn-ea"/>
                          <a:cs typeface="+mn-cs"/>
                        </a:rPr>
                        <a:t>床）　</a:t>
                      </a:r>
                      <a:r>
                        <a:rPr kumimoji="1" lang="en-US" altLang="ja-JP" sz="900" kern="1200" dirty="0" smtClean="0">
                          <a:solidFill>
                            <a:schemeClr val="tx1"/>
                          </a:solidFill>
                          <a:latin typeface="+mj-ea"/>
                          <a:ea typeface="+mn-ea"/>
                          <a:cs typeface="+mn-cs"/>
                        </a:rPr>
                        <a:t>〔H29</a:t>
                      </a:r>
                      <a:r>
                        <a:rPr kumimoji="1" lang="ja-JP" altLang="en-US" sz="900" kern="1200" dirty="0" smtClean="0">
                          <a:solidFill>
                            <a:schemeClr val="tx1"/>
                          </a:solidFill>
                          <a:latin typeface="+mj-ea"/>
                          <a:ea typeface="+mn-ea"/>
                          <a:cs typeface="+mn-cs"/>
                        </a:rPr>
                        <a:t>現在</a:t>
                      </a:r>
                      <a:r>
                        <a:rPr kumimoji="1" lang="en-US" altLang="ja-JP" sz="900" kern="1200" dirty="0" smtClean="0">
                          <a:solidFill>
                            <a:schemeClr val="tx1"/>
                          </a:solidFill>
                          <a:latin typeface="+mj-ea"/>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j-ea"/>
                          <a:ea typeface="+mn-ea"/>
                          <a:cs typeface="+mn-cs"/>
                        </a:rPr>
                        <a:t>　　　　　～</a:t>
                      </a:r>
                      <a:r>
                        <a:rPr kumimoji="1" lang="en-US" altLang="ja-JP" sz="900" kern="1200" dirty="0" smtClean="0">
                          <a:solidFill>
                            <a:schemeClr val="tx1"/>
                          </a:solidFill>
                          <a:latin typeface="+mj-ea"/>
                          <a:ea typeface="+mn-ea"/>
                          <a:cs typeface="+mn-cs"/>
                        </a:rPr>
                        <a:t>NICU12</a:t>
                      </a:r>
                      <a:r>
                        <a:rPr kumimoji="1" lang="ja-JP" altLang="en-US" sz="900" kern="1200" dirty="0" smtClean="0">
                          <a:solidFill>
                            <a:schemeClr val="tx1"/>
                          </a:solidFill>
                          <a:latin typeface="+mj-ea"/>
                          <a:ea typeface="+mn-ea"/>
                          <a:cs typeface="+mn-cs"/>
                        </a:rPr>
                        <a:t>床，</a:t>
                      </a:r>
                      <a:r>
                        <a:rPr kumimoji="1" lang="en-US" altLang="ja-JP" sz="900" kern="1200" dirty="0" smtClean="0">
                          <a:solidFill>
                            <a:schemeClr val="tx1"/>
                          </a:solidFill>
                          <a:latin typeface="+mj-ea"/>
                          <a:ea typeface="+mn-ea"/>
                          <a:cs typeface="+mn-cs"/>
                        </a:rPr>
                        <a:t>GCU15</a:t>
                      </a:r>
                      <a:r>
                        <a:rPr kumimoji="1" lang="ja-JP" altLang="en-US" sz="900" kern="1200" dirty="0" smtClean="0">
                          <a:solidFill>
                            <a:schemeClr val="tx1"/>
                          </a:solidFill>
                          <a:latin typeface="+mj-ea"/>
                          <a:ea typeface="+mn-ea"/>
                          <a:cs typeface="+mn-cs"/>
                        </a:rPr>
                        <a:t>床，</a:t>
                      </a:r>
                      <a:r>
                        <a:rPr kumimoji="1" lang="en-US" altLang="ja-JP" sz="900" kern="1200" dirty="0" smtClean="0">
                          <a:solidFill>
                            <a:schemeClr val="tx1"/>
                          </a:solidFill>
                          <a:latin typeface="+mj-ea"/>
                          <a:ea typeface="+mn-ea"/>
                          <a:cs typeface="+mn-cs"/>
                        </a:rPr>
                        <a:t>ICU8</a:t>
                      </a:r>
                      <a:r>
                        <a:rPr kumimoji="1" lang="ja-JP" altLang="en-US" sz="900" kern="1200" dirty="0" smtClean="0">
                          <a:solidFill>
                            <a:schemeClr val="tx1"/>
                          </a:solidFill>
                          <a:latin typeface="+mj-ea"/>
                          <a:ea typeface="+mn-ea"/>
                          <a:cs typeface="+mn-cs"/>
                        </a:rPr>
                        <a:t>床，</a:t>
                      </a:r>
                      <a:r>
                        <a:rPr kumimoji="1" lang="en-US" altLang="ja-JP" sz="900" kern="1200" dirty="0" smtClean="0">
                          <a:solidFill>
                            <a:schemeClr val="tx1"/>
                          </a:solidFill>
                          <a:latin typeface="+mj-ea"/>
                          <a:ea typeface="+mn-ea"/>
                          <a:cs typeface="+mn-cs"/>
                        </a:rPr>
                        <a:t>CCU4</a:t>
                      </a:r>
                      <a:r>
                        <a:rPr kumimoji="1" lang="ja-JP" altLang="en-US" sz="900" kern="1200" dirty="0" smtClean="0">
                          <a:solidFill>
                            <a:schemeClr val="tx1"/>
                          </a:solidFill>
                          <a:latin typeface="+mj-ea"/>
                          <a:ea typeface="+mn-ea"/>
                          <a:cs typeface="+mn-cs"/>
                        </a:rPr>
                        <a:t>床，</a:t>
                      </a:r>
                      <a:r>
                        <a:rPr kumimoji="1" lang="en-US" altLang="ja-JP" sz="900" kern="1200" dirty="0" smtClean="0">
                          <a:solidFill>
                            <a:schemeClr val="tx1"/>
                          </a:solidFill>
                          <a:latin typeface="+mj-ea"/>
                          <a:ea typeface="+mn-ea"/>
                          <a:cs typeface="+mn-cs"/>
                        </a:rPr>
                        <a:t>HCU8</a:t>
                      </a:r>
                      <a:r>
                        <a:rPr kumimoji="1" lang="ja-JP" altLang="en-US" sz="900" kern="1200" dirty="0" smtClean="0">
                          <a:solidFill>
                            <a:schemeClr val="tx1"/>
                          </a:solidFill>
                          <a:latin typeface="+mj-ea"/>
                          <a:ea typeface="+mn-ea"/>
                          <a:cs typeface="+mn-cs"/>
                        </a:rPr>
                        <a:t>床　など</a:t>
                      </a:r>
                      <a:endParaRPr kumimoji="1" lang="en-US" altLang="ja-JP" sz="900" kern="1200" dirty="0" smtClean="0">
                        <a:solidFill>
                          <a:schemeClr val="tx1"/>
                        </a:solidFill>
                        <a:latin typeface="+mj-ea"/>
                        <a:ea typeface="+mn-ea"/>
                        <a:cs typeface="+mn-cs"/>
                      </a:endParaRPr>
                    </a:p>
                  </a:txBody>
                  <a:tcPr anchor="ctr">
                    <a:solidFill>
                      <a:schemeClr val="bg1"/>
                    </a:solidFill>
                  </a:tcPr>
                </a:tc>
              </a:tr>
              <a:tr h="182488">
                <a:tc>
                  <a:txBody>
                    <a:bodyPr/>
                    <a:lstStyle/>
                    <a:p>
                      <a:r>
                        <a:rPr kumimoji="1" lang="ja-JP" altLang="en-US" sz="1100" dirty="0" smtClean="0">
                          <a:latin typeface="+mj-ea"/>
                          <a:ea typeface="+mj-ea"/>
                        </a:rPr>
                        <a:t>医師数</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 51</a:t>
                      </a:r>
                      <a:r>
                        <a:rPr kumimoji="1" lang="ja-JP" altLang="en-US" sz="900" dirty="0" smtClean="0">
                          <a:latin typeface="+mj-ea"/>
                          <a:ea typeface="+mj-ea"/>
                        </a:rPr>
                        <a:t>人</a:t>
                      </a:r>
                      <a:r>
                        <a:rPr kumimoji="1" lang="en-US" altLang="ja-JP" sz="900" kern="1200" dirty="0" smtClean="0">
                          <a:solidFill>
                            <a:schemeClr val="tx1"/>
                          </a:solidFill>
                          <a:latin typeface="+mj-ea"/>
                          <a:ea typeface="+mn-ea"/>
                          <a:cs typeface="+mn-cs"/>
                        </a:rPr>
                        <a:t>〔H11〕</a:t>
                      </a:r>
                      <a:r>
                        <a:rPr kumimoji="1" lang="ja-JP" altLang="en-US" sz="900" dirty="0" smtClean="0">
                          <a:latin typeface="+mj-ea"/>
                          <a:ea typeface="+mj-ea"/>
                        </a:rPr>
                        <a:t>　 ，　</a:t>
                      </a:r>
                      <a:r>
                        <a:rPr kumimoji="1" lang="en-US" altLang="ja-JP" sz="900" dirty="0" smtClean="0">
                          <a:latin typeface="+mj-ea"/>
                          <a:ea typeface="+mj-ea"/>
                        </a:rPr>
                        <a:t>(2) </a:t>
                      </a:r>
                      <a:r>
                        <a:rPr kumimoji="1" lang="en-US" altLang="ja-JP" sz="900" kern="1200" dirty="0" smtClean="0">
                          <a:solidFill>
                            <a:schemeClr val="tx1"/>
                          </a:solidFill>
                          <a:latin typeface="+mj-ea"/>
                          <a:ea typeface="+mn-ea"/>
                          <a:cs typeface="+mn-cs"/>
                        </a:rPr>
                        <a:t>44</a:t>
                      </a:r>
                      <a:r>
                        <a:rPr kumimoji="1" lang="ja-JP" altLang="en-US" sz="900" dirty="0" smtClean="0">
                          <a:latin typeface="+mj-ea"/>
                          <a:ea typeface="+mj-ea"/>
                        </a:rPr>
                        <a:t>人</a:t>
                      </a:r>
                      <a:r>
                        <a:rPr kumimoji="1" lang="en-US" altLang="ja-JP" sz="900" dirty="0" smtClean="0">
                          <a:latin typeface="+mj-ea"/>
                          <a:ea typeface="+mj-ea"/>
                        </a:rPr>
                        <a:t>〔H11〕</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j-ea"/>
                          <a:ea typeface="+mj-ea"/>
                        </a:rPr>
                        <a:t>158</a:t>
                      </a:r>
                      <a:r>
                        <a:rPr kumimoji="1" lang="ja-JP" altLang="en-US" sz="900" dirty="0" smtClean="0">
                          <a:latin typeface="+mj-ea"/>
                          <a:ea typeface="+mj-ea"/>
                        </a:rPr>
                        <a:t>人</a:t>
                      </a:r>
                      <a:r>
                        <a:rPr kumimoji="1" lang="en-US" altLang="ja-JP" sz="900" dirty="0" smtClean="0">
                          <a:latin typeface="+mj-ea"/>
                          <a:ea typeface="+mj-ea"/>
                        </a:rPr>
                        <a:t>〔H29.6〕</a:t>
                      </a:r>
                      <a:endParaRPr kumimoji="1" lang="ja-JP" altLang="en-US" sz="900" dirty="0" smtClean="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主な指定</a:t>
                      </a:r>
                      <a:endParaRPr kumimoji="1" lang="ja-JP" altLang="en-US" sz="1100" dirty="0">
                        <a:latin typeface="+mj-ea"/>
                        <a:ea typeface="+mj-ea"/>
                      </a:endParaRPr>
                    </a:p>
                  </a:txBody>
                  <a:tcPr anchor="ctr">
                    <a:solidFill>
                      <a:schemeClr val="bg1"/>
                    </a:solidFill>
                  </a:tcPr>
                </a:tc>
                <a:tc>
                  <a:txBody>
                    <a:bodyPr/>
                    <a:lstStyle/>
                    <a:p>
                      <a:r>
                        <a:rPr kumimoji="1" lang="en-US" altLang="ja-JP" sz="900" dirty="0" smtClean="0">
                          <a:latin typeface="+mj-ea"/>
                          <a:ea typeface="+mj-ea"/>
                        </a:rPr>
                        <a:t>(1)</a:t>
                      </a:r>
                      <a:r>
                        <a:rPr kumimoji="1" lang="ja-JP" altLang="en-US" sz="900" dirty="0" smtClean="0">
                          <a:latin typeface="+mj-ea"/>
                          <a:ea typeface="+mj-ea"/>
                        </a:rPr>
                        <a:t>災害拠点病院，地域がん診療連携拠点病院　など</a:t>
                      </a:r>
                      <a:endParaRPr kumimoji="1" lang="en-US" altLang="ja-JP" sz="900" dirty="0" smtClean="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kumimoji="1" lang="ja-JP" altLang="en-US" sz="900" kern="1200" dirty="0" smtClean="0">
                          <a:solidFill>
                            <a:schemeClr val="tx1"/>
                          </a:solidFill>
                          <a:latin typeface="+mj-ea"/>
                          <a:ea typeface="+mn-ea"/>
                          <a:cs typeface="+mn-cs"/>
                        </a:rPr>
                        <a:t>へき地医療拠点病院</a:t>
                      </a:r>
                      <a:r>
                        <a:rPr kumimoji="1" lang="en-US" altLang="ja-JP" sz="900" kern="1200" dirty="0" smtClean="0">
                          <a:solidFill>
                            <a:schemeClr val="tx1"/>
                          </a:solidFill>
                          <a:latin typeface="+mj-ea"/>
                          <a:ea typeface="+mn-ea"/>
                          <a:cs typeface="+mn-cs"/>
                        </a:rPr>
                        <a:t>〔H17.2〕</a:t>
                      </a:r>
                      <a:r>
                        <a:rPr kumimoji="1" lang="ja-JP" altLang="en-US" sz="900" kern="1200" dirty="0" err="1" smtClean="0">
                          <a:solidFill>
                            <a:schemeClr val="tx1"/>
                          </a:solidFill>
                          <a:latin typeface="+mj-ea"/>
                          <a:ea typeface="+mn-ea"/>
                          <a:cs typeface="+mn-cs"/>
                        </a:rPr>
                        <a:t>，</a:t>
                      </a:r>
                      <a:r>
                        <a:rPr kumimoji="1" lang="ja-JP" altLang="en-US" sz="900" kern="1200" dirty="0" smtClean="0">
                          <a:solidFill>
                            <a:schemeClr val="tx1"/>
                          </a:solidFill>
                          <a:latin typeface="+mj-ea"/>
                          <a:ea typeface="+mn-ea"/>
                          <a:cs typeface="+mn-cs"/>
                        </a:rPr>
                        <a:t>第</a:t>
                      </a:r>
                      <a:r>
                        <a:rPr kumimoji="1" lang="en-US" altLang="ja-JP" sz="900" kern="1200" dirty="0" smtClean="0">
                          <a:solidFill>
                            <a:schemeClr val="tx1"/>
                          </a:solidFill>
                          <a:latin typeface="+mj-ea"/>
                          <a:ea typeface="+mn-ea"/>
                          <a:cs typeface="+mn-cs"/>
                        </a:rPr>
                        <a:t>1</a:t>
                      </a:r>
                      <a:r>
                        <a:rPr kumimoji="1" lang="ja-JP" altLang="en-US" sz="900" kern="1200" dirty="0" smtClean="0">
                          <a:solidFill>
                            <a:schemeClr val="tx1"/>
                          </a:solidFill>
                          <a:latin typeface="+mj-ea"/>
                          <a:ea typeface="+mn-ea"/>
                          <a:cs typeface="+mn-cs"/>
                        </a:rPr>
                        <a:t>種感染症</a:t>
                      </a:r>
                      <a:r>
                        <a:rPr kumimoji="1" lang="en-US" altLang="ja-JP" sz="900" kern="1200" dirty="0" smtClean="0">
                          <a:solidFill>
                            <a:schemeClr val="tx1"/>
                          </a:solidFill>
                          <a:latin typeface="+mj-ea"/>
                          <a:ea typeface="+mn-ea"/>
                          <a:cs typeface="+mn-cs"/>
                        </a:rPr>
                        <a:t>〔H17.2〕</a:t>
                      </a:r>
                      <a:r>
                        <a:rPr kumimoji="1" lang="ja-JP" altLang="en-US" sz="900" kern="1200" dirty="0" err="1" smtClean="0">
                          <a:solidFill>
                            <a:schemeClr val="tx1"/>
                          </a:solidFill>
                          <a:latin typeface="+mj-ea"/>
                          <a:ea typeface="+mn-ea"/>
                          <a:cs typeface="+mn-cs"/>
                        </a:rPr>
                        <a:t>，</a:t>
                      </a:r>
                      <a:r>
                        <a:rPr kumimoji="1" lang="ja-JP" altLang="en-US" sz="900" kern="1200" dirty="0" smtClean="0">
                          <a:solidFill>
                            <a:schemeClr val="tx1"/>
                          </a:solidFill>
                          <a:latin typeface="+mj-ea"/>
                          <a:ea typeface="+mn-ea"/>
                          <a:cs typeface="+mn-cs"/>
                        </a:rPr>
                        <a:t>総合周産期母子医療Ｃ</a:t>
                      </a:r>
                      <a:r>
                        <a:rPr kumimoji="1" lang="en-US" altLang="ja-JP" sz="900" kern="1200" dirty="0" smtClean="0">
                          <a:solidFill>
                            <a:schemeClr val="tx1"/>
                          </a:solidFill>
                          <a:latin typeface="+mj-ea"/>
                          <a:ea typeface="+mn-ea"/>
                          <a:cs typeface="+mn-cs"/>
                        </a:rPr>
                        <a:t>〔H17.2〕</a:t>
                      </a:r>
                      <a:r>
                        <a:rPr kumimoji="1" lang="ja-JP" altLang="en-US" sz="900" kern="1200" dirty="0" err="1" smtClean="0">
                          <a:solidFill>
                            <a:schemeClr val="tx1"/>
                          </a:solidFill>
                          <a:latin typeface="+mj-ea"/>
                          <a:ea typeface="+mn-ea"/>
                          <a:cs typeface="+mn-cs"/>
                        </a:rPr>
                        <a:t>，</a:t>
                      </a:r>
                      <a:endParaRPr kumimoji="1" lang="en-US" altLang="ja-JP" sz="900" kern="1200" dirty="0" smtClean="0">
                        <a:solidFill>
                          <a:schemeClr val="tx1"/>
                        </a:solidFill>
                        <a:latin typeface="+mj-ea"/>
                        <a:ea typeface="+mn-ea"/>
                        <a:cs typeface="+mn-cs"/>
                      </a:endParaRPr>
                    </a:p>
                    <a:p>
                      <a:r>
                        <a:rPr kumimoji="1" lang="ja-JP" altLang="en-US" sz="900" dirty="0" smtClean="0">
                          <a:latin typeface="+mj-ea"/>
                          <a:ea typeface="+mj-ea"/>
                        </a:rPr>
                        <a:t>救命救急Ｃ</a:t>
                      </a:r>
                      <a:r>
                        <a:rPr kumimoji="1" lang="en-US" altLang="ja-JP" sz="900" kern="1200" dirty="0" smtClean="0">
                          <a:solidFill>
                            <a:schemeClr val="tx1"/>
                          </a:solidFill>
                          <a:latin typeface="+mj-ea"/>
                          <a:ea typeface="+mn-ea"/>
                          <a:cs typeface="+mn-cs"/>
                        </a:rPr>
                        <a:t>〔H17.3〕</a:t>
                      </a:r>
                      <a:r>
                        <a:rPr kumimoji="1" lang="ja-JP" altLang="en-US" sz="900" dirty="0" err="1" smtClean="0">
                          <a:latin typeface="+mj-ea"/>
                          <a:ea typeface="+mj-ea"/>
                        </a:rPr>
                        <a:t>，</a:t>
                      </a:r>
                      <a:r>
                        <a:rPr kumimoji="1" lang="ja-JP" altLang="en-US" sz="900" dirty="0" smtClean="0">
                          <a:latin typeface="+mj-ea"/>
                          <a:ea typeface="+mj-ea"/>
                        </a:rPr>
                        <a:t>地域医療支援病院</a:t>
                      </a:r>
                      <a:r>
                        <a:rPr kumimoji="1" lang="en-US" altLang="ja-JP" sz="900" kern="1200" dirty="0" smtClean="0">
                          <a:solidFill>
                            <a:schemeClr val="tx1"/>
                          </a:solidFill>
                          <a:latin typeface="+mj-ea"/>
                          <a:ea typeface="+mn-ea"/>
                          <a:cs typeface="+mn-cs"/>
                        </a:rPr>
                        <a:t>〔H19〕</a:t>
                      </a:r>
                      <a:r>
                        <a:rPr kumimoji="1" lang="ja-JP" altLang="en-US" sz="900" dirty="0" smtClean="0">
                          <a:latin typeface="+mj-ea"/>
                          <a:ea typeface="+mj-ea"/>
                        </a:rPr>
                        <a:t>　など</a:t>
                      </a:r>
                      <a:endParaRPr kumimoji="1" lang="en-US" altLang="ja-JP" sz="900" dirty="0" smtClean="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設備等の強化</a:t>
                      </a:r>
                      <a:endParaRPr kumimoji="1" lang="ja-JP" altLang="en-US" sz="1100" dirty="0">
                        <a:latin typeface="+mj-ea"/>
                        <a:ea typeface="+mj-ea"/>
                      </a:endParaRPr>
                    </a:p>
                  </a:txBody>
                  <a:tcPr anchor="ctr">
                    <a:solidFill>
                      <a:schemeClr val="bg1"/>
                    </a:solidFill>
                  </a:tcPr>
                </a:tc>
                <a:tc>
                  <a:txBody>
                    <a:bodyPr/>
                    <a:lstStyle/>
                    <a:p>
                      <a:r>
                        <a:rPr kumimoji="1" lang="ja-JP" altLang="en-US" sz="900" dirty="0" smtClean="0">
                          <a:latin typeface="+mj-ea"/>
                          <a:ea typeface="+mj-ea"/>
                        </a:rPr>
                        <a:t>－</a:t>
                      </a:r>
                      <a:r>
                        <a:rPr kumimoji="1" lang="ja-JP" altLang="en-US" sz="900" kern="1200" dirty="0" smtClean="0">
                          <a:solidFill>
                            <a:schemeClr val="tx1"/>
                          </a:solidFill>
                          <a:latin typeface="+mj-ea"/>
                          <a:ea typeface="+mn-ea"/>
                          <a:cs typeface="+mn-cs"/>
                        </a:rPr>
                        <a:t>－－－</a:t>
                      </a:r>
                      <a:endParaRPr kumimoji="1" lang="ja-JP" altLang="en-US" sz="900" dirty="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j-ea"/>
                          <a:ea typeface="+mj-ea"/>
                        </a:rPr>
                        <a:t>ドクターカー</a:t>
                      </a:r>
                      <a:r>
                        <a:rPr kumimoji="1" lang="en-US" altLang="ja-JP" sz="900" kern="1200" dirty="0" smtClean="0">
                          <a:solidFill>
                            <a:schemeClr val="tx1"/>
                          </a:solidFill>
                          <a:latin typeface="+mj-ea"/>
                          <a:ea typeface="+mn-ea"/>
                          <a:cs typeface="+mn-cs"/>
                        </a:rPr>
                        <a:t>〔H22〕</a:t>
                      </a:r>
                      <a:r>
                        <a:rPr kumimoji="1" lang="ja-JP" altLang="en-US" sz="900" kern="1200" dirty="0" err="1" smtClean="0">
                          <a:solidFill>
                            <a:schemeClr val="tx1"/>
                          </a:solidFill>
                          <a:latin typeface="+mj-ea"/>
                          <a:ea typeface="+mn-ea"/>
                          <a:cs typeface="+mn-cs"/>
                        </a:rPr>
                        <a:t>，</a:t>
                      </a:r>
                      <a:r>
                        <a:rPr kumimoji="1" lang="ja-JP" altLang="en-US" sz="900" kern="1200" dirty="0" smtClean="0">
                          <a:solidFill>
                            <a:schemeClr val="tx1"/>
                          </a:solidFill>
                          <a:latin typeface="+mj-ea"/>
                          <a:ea typeface="+mn-ea"/>
                          <a:cs typeface="+mn-cs"/>
                        </a:rPr>
                        <a:t>ドクターヘリ</a:t>
                      </a:r>
                      <a:r>
                        <a:rPr kumimoji="1" lang="en-US" altLang="ja-JP" sz="900" kern="1200" dirty="0" smtClean="0">
                          <a:solidFill>
                            <a:schemeClr val="tx1"/>
                          </a:solidFill>
                          <a:latin typeface="+mj-ea"/>
                          <a:ea typeface="+mn-ea"/>
                          <a:cs typeface="+mn-cs"/>
                        </a:rPr>
                        <a:t>〔H23〕</a:t>
                      </a:r>
                      <a:r>
                        <a:rPr kumimoji="1" lang="ja-JP" altLang="en-US" sz="900" kern="1200" dirty="0" err="1" smtClean="0">
                          <a:solidFill>
                            <a:schemeClr val="tx1"/>
                          </a:solidFill>
                          <a:latin typeface="+mj-ea"/>
                          <a:ea typeface="+mn-ea"/>
                          <a:cs typeface="+mn-cs"/>
                        </a:rPr>
                        <a:t>，</a:t>
                      </a:r>
                      <a:r>
                        <a:rPr kumimoji="1" lang="ja-JP" altLang="en-US" sz="900" dirty="0" smtClean="0">
                          <a:latin typeface="+mj-ea"/>
                          <a:ea typeface="+mj-ea"/>
                        </a:rPr>
                        <a:t>ハイブリッド手術室</a:t>
                      </a:r>
                      <a:r>
                        <a:rPr kumimoji="1" lang="en-US" altLang="ja-JP" sz="900" dirty="0" smtClean="0">
                          <a:latin typeface="+mj-ea"/>
                          <a:ea typeface="+mj-ea"/>
                        </a:rPr>
                        <a:t>〔H26〕</a:t>
                      </a:r>
                      <a:r>
                        <a:rPr kumimoji="1" lang="ja-JP" altLang="en-US" sz="900" dirty="0" err="1" smtClean="0">
                          <a:latin typeface="+mj-ea"/>
                          <a:ea typeface="+mj-ea"/>
                        </a:rPr>
                        <a:t>，</a:t>
                      </a:r>
                      <a:r>
                        <a:rPr kumimoji="1" lang="ja-JP" altLang="en-US" sz="900" dirty="0" smtClean="0">
                          <a:latin typeface="+mj-ea"/>
                          <a:ea typeface="+mj-ea"/>
                        </a:rPr>
                        <a:t>がんサポートセンター</a:t>
                      </a:r>
                      <a:r>
                        <a:rPr kumimoji="1" lang="en-US" altLang="ja-JP" sz="900" kern="1200" dirty="0" smtClean="0">
                          <a:solidFill>
                            <a:schemeClr val="tx1"/>
                          </a:solidFill>
                          <a:latin typeface="+mj-ea"/>
                          <a:ea typeface="+mn-ea"/>
                          <a:cs typeface="+mn-cs"/>
                        </a:rPr>
                        <a:t>〔H29〕</a:t>
                      </a:r>
                      <a:r>
                        <a:rPr kumimoji="1" lang="ja-JP" altLang="en-US" sz="800" kern="1200" dirty="0" smtClean="0">
                          <a:solidFill>
                            <a:schemeClr val="tx1"/>
                          </a:solidFill>
                          <a:latin typeface="+mj-ea"/>
                          <a:ea typeface="+mn-ea"/>
                          <a:cs typeface="+mn-cs"/>
                        </a:rPr>
                        <a:t>（リニアック</a:t>
                      </a:r>
                      <a:r>
                        <a:rPr kumimoji="1" lang="en-US" altLang="ja-JP" sz="800" kern="1200" dirty="0" smtClean="0">
                          <a:solidFill>
                            <a:schemeClr val="tx1"/>
                          </a:solidFill>
                          <a:latin typeface="+mj-ea"/>
                          <a:ea typeface="+mn-ea"/>
                          <a:cs typeface="+mn-cs"/>
                        </a:rPr>
                        <a:t>2</a:t>
                      </a:r>
                      <a:r>
                        <a:rPr kumimoji="1" lang="ja-JP" altLang="en-US" sz="800" kern="1200" dirty="0" smtClean="0">
                          <a:solidFill>
                            <a:schemeClr val="tx1"/>
                          </a:solidFill>
                          <a:latin typeface="+mj-ea"/>
                          <a:ea typeface="+mn-ea"/>
                          <a:cs typeface="+mn-cs"/>
                        </a:rPr>
                        <a:t>台，</a:t>
                      </a:r>
                      <a:r>
                        <a:rPr kumimoji="1" lang="en-US" altLang="ja-JP" sz="800" dirty="0" smtClean="0">
                          <a:latin typeface="+mj-ea"/>
                          <a:ea typeface="+mj-ea"/>
                        </a:rPr>
                        <a:t>PET-CT</a:t>
                      </a:r>
                      <a:r>
                        <a:rPr kumimoji="1" lang="ja-JP" altLang="en-US" sz="800" dirty="0" smtClean="0">
                          <a:latin typeface="+mj-ea"/>
                          <a:ea typeface="+mj-ea"/>
                        </a:rPr>
                        <a:t>①，</a:t>
                      </a:r>
                      <a:r>
                        <a:rPr kumimoji="1" lang="en-US" altLang="ja-JP" sz="800" kern="1200" dirty="0" smtClean="0">
                          <a:solidFill>
                            <a:schemeClr val="tx1"/>
                          </a:solidFill>
                          <a:latin typeface="+mj-ea"/>
                          <a:ea typeface="+mn-ea"/>
                          <a:cs typeface="+mn-cs"/>
                        </a:rPr>
                        <a:t>SPECT</a:t>
                      </a:r>
                      <a:r>
                        <a:rPr kumimoji="1" lang="ja-JP" altLang="en-US" sz="800" kern="1200" dirty="0" smtClean="0">
                          <a:solidFill>
                            <a:schemeClr val="tx1"/>
                          </a:solidFill>
                          <a:latin typeface="+mj-ea"/>
                          <a:ea typeface="+mn-ea"/>
                          <a:cs typeface="+mn-cs"/>
                        </a:rPr>
                        <a:t>②，化学療法</a:t>
                      </a:r>
                      <a:r>
                        <a:rPr kumimoji="1" lang="en-US" altLang="ja-JP" sz="800" kern="1200" dirty="0" smtClean="0">
                          <a:solidFill>
                            <a:schemeClr val="tx1"/>
                          </a:solidFill>
                          <a:latin typeface="+mj-ea"/>
                          <a:ea typeface="+mn-ea"/>
                          <a:cs typeface="+mn-cs"/>
                        </a:rPr>
                        <a:t>35</a:t>
                      </a:r>
                      <a:r>
                        <a:rPr kumimoji="1" lang="ja-JP" altLang="en-US" sz="800" kern="1200" dirty="0" smtClean="0">
                          <a:solidFill>
                            <a:schemeClr val="tx1"/>
                          </a:solidFill>
                          <a:latin typeface="+mj-ea"/>
                          <a:ea typeface="+mn-ea"/>
                          <a:cs typeface="+mn-cs"/>
                        </a:rPr>
                        <a:t>床（</a:t>
                      </a:r>
                      <a:r>
                        <a:rPr kumimoji="1" lang="en-US" altLang="ja-JP" sz="800" kern="1200" dirty="0" smtClean="0">
                          <a:solidFill>
                            <a:schemeClr val="tx1"/>
                          </a:solidFill>
                          <a:latin typeface="+mj-ea"/>
                          <a:ea typeface="+mn-ea"/>
                          <a:cs typeface="+mn-cs"/>
                        </a:rPr>
                        <a:t>+14</a:t>
                      </a:r>
                      <a:r>
                        <a:rPr kumimoji="1" lang="ja-JP" altLang="en-US" sz="800" kern="1200" dirty="0" smtClean="0">
                          <a:solidFill>
                            <a:schemeClr val="tx1"/>
                          </a:solidFill>
                          <a:latin typeface="+mj-ea"/>
                          <a:ea typeface="+mn-ea"/>
                          <a:cs typeface="+mn-cs"/>
                        </a:rPr>
                        <a:t>），緩和ケア等）　</a:t>
                      </a:r>
                      <a:r>
                        <a:rPr lang="ja-JP" altLang="en-US" sz="900" dirty="0" smtClean="0">
                          <a:solidFill>
                            <a:schemeClr val="tx1"/>
                          </a:solidFill>
                          <a:latin typeface="+mj-ea"/>
                          <a:ea typeface="+mj-ea"/>
                        </a:rPr>
                        <a:t>など</a:t>
                      </a:r>
                      <a:endParaRPr kumimoji="1" lang="ja-JP" altLang="en-US" sz="900" dirty="0">
                        <a:latin typeface="+mj-ea"/>
                        <a:ea typeface="+mj-ea"/>
                      </a:endParaRPr>
                    </a:p>
                  </a:txBody>
                  <a:tcPr anchor="ctr">
                    <a:solidFill>
                      <a:schemeClr val="bg1"/>
                    </a:solidFill>
                  </a:tcPr>
                </a:tc>
              </a:tr>
              <a:tr h="182488">
                <a:tc>
                  <a:txBody>
                    <a:bodyPr/>
                    <a:lstStyle/>
                    <a:p>
                      <a:r>
                        <a:rPr kumimoji="1" lang="ja-JP" altLang="en-US" sz="1100" dirty="0" smtClean="0">
                          <a:latin typeface="+mj-ea"/>
                          <a:ea typeface="+mj-ea"/>
                        </a:rPr>
                        <a:t>連携</a:t>
                      </a:r>
                      <a:endParaRPr kumimoji="1" lang="ja-JP" altLang="en-US" sz="1100" dirty="0">
                        <a:latin typeface="+mj-ea"/>
                        <a:ea typeface="+mj-ea"/>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j-ea"/>
                          <a:ea typeface="+mj-ea"/>
                        </a:rPr>
                        <a:t>県市それぞれが移転整備方針を表明していた</a:t>
                      </a:r>
                      <a:r>
                        <a:rPr kumimoji="1" lang="en-US" altLang="ja-JP" sz="900" dirty="0" smtClean="0">
                          <a:latin typeface="+mj-ea"/>
                          <a:ea typeface="+mj-ea"/>
                        </a:rPr>
                        <a:t>〔</a:t>
                      </a:r>
                      <a:r>
                        <a:rPr kumimoji="1" lang="ja-JP" altLang="en-US" sz="900" kern="1200" dirty="0" smtClean="0">
                          <a:solidFill>
                            <a:schemeClr val="tx1"/>
                          </a:solidFill>
                          <a:latin typeface="+mj-ea"/>
                          <a:ea typeface="+mn-ea"/>
                          <a:cs typeface="+mn-cs"/>
                        </a:rPr>
                        <a:t>平成</a:t>
                      </a:r>
                      <a:r>
                        <a:rPr kumimoji="1" lang="en-US" altLang="ja-JP" sz="900" kern="1200" dirty="0" smtClean="0">
                          <a:solidFill>
                            <a:schemeClr val="tx1"/>
                          </a:solidFill>
                          <a:latin typeface="+mj-ea"/>
                          <a:ea typeface="+mn-ea"/>
                          <a:cs typeface="+mn-cs"/>
                        </a:rPr>
                        <a:t>3</a:t>
                      </a:r>
                      <a:r>
                        <a:rPr kumimoji="1" lang="ja-JP" altLang="en-US" sz="900" kern="1200" dirty="0" smtClean="0">
                          <a:solidFill>
                            <a:schemeClr val="tx1"/>
                          </a:solidFill>
                          <a:latin typeface="+mj-ea"/>
                          <a:ea typeface="+mn-ea"/>
                          <a:cs typeface="+mn-cs"/>
                        </a:rPr>
                        <a:t>年</a:t>
                      </a:r>
                      <a:r>
                        <a:rPr kumimoji="1" lang="en-US" altLang="ja-JP" sz="900" kern="1200" dirty="0" smtClean="0">
                          <a:solidFill>
                            <a:schemeClr val="tx1"/>
                          </a:solidFill>
                          <a:latin typeface="+mj-ea"/>
                          <a:ea typeface="+mj-ea"/>
                          <a:cs typeface="+mn-cs"/>
                        </a:rPr>
                        <a:t>〕</a:t>
                      </a:r>
                      <a:endParaRPr kumimoji="1" lang="ja-JP" altLang="en-US" sz="900" dirty="0" smtClean="0">
                        <a:latin typeface="+mj-ea"/>
                        <a:ea typeface="+mj-ea"/>
                      </a:endParaRPr>
                    </a:p>
                  </a:txBody>
                  <a:tcPr anchor="ctr">
                    <a:solidFill>
                      <a:schemeClr val="bg1"/>
                    </a:solidFill>
                  </a:tcPr>
                </a:tc>
                <a:tc>
                  <a:txBody>
                    <a:bodyPr/>
                    <a:lstStyle/>
                    <a:p>
                      <a:endParaRPr kumimoji="1" lang="ja-JP" altLang="en-US" sz="900" dirty="0">
                        <a:latin typeface="+mj-ea"/>
                        <a:ea typeface="+mj-ea"/>
                      </a:endParaRPr>
                    </a:p>
                  </a:txBody>
                  <a:tcPr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j-ea"/>
                          <a:ea typeface="+mj-ea"/>
                        </a:rPr>
                        <a:t>統合により一体化</a:t>
                      </a:r>
                      <a:endParaRPr lang="en-US" altLang="ja-JP" sz="900" dirty="0" smtClean="0">
                        <a:solidFill>
                          <a:schemeClr val="tx1"/>
                        </a:solidFill>
                        <a:latin typeface="+mj-ea"/>
                        <a:ea typeface="+mj-ea"/>
                      </a:endParaRPr>
                    </a:p>
                  </a:txBody>
                  <a:tcPr anchor="ctr">
                    <a:solidFill>
                      <a:schemeClr val="bg1"/>
                    </a:solidFill>
                  </a:tcPr>
                </a:tc>
              </a:tr>
            </a:tbl>
          </a:graphicData>
        </a:graphic>
      </p:graphicFrame>
      <p:sp>
        <p:nvSpPr>
          <p:cNvPr id="8" name="正方形/長方形 7"/>
          <p:cNvSpPr/>
          <p:nvPr/>
        </p:nvSpPr>
        <p:spPr>
          <a:xfrm>
            <a:off x="251520" y="1216496"/>
            <a:ext cx="4824536" cy="2273652"/>
          </a:xfrm>
          <a:prstGeom prst="rect">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700"/>
              </a:lnSpc>
            </a:pPr>
            <a:r>
              <a:rPr lang="en-US" altLang="ja-JP" sz="1200" b="1" dirty="0" smtClean="0">
                <a:solidFill>
                  <a:schemeClr val="tx1"/>
                </a:solidFill>
              </a:rPr>
              <a:t>【</a:t>
            </a:r>
            <a:r>
              <a:rPr lang="ja-JP" altLang="en-US" sz="1200" b="1" dirty="0" smtClean="0">
                <a:solidFill>
                  <a:schemeClr val="tx1"/>
                </a:solidFill>
              </a:rPr>
              <a:t>背景</a:t>
            </a:r>
            <a:r>
              <a:rPr lang="en-US" altLang="ja-JP" sz="1200" b="1" dirty="0" smtClean="0">
                <a:solidFill>
                  <a:schemeClr val="tx1"/>
                </a:solidFill>
              </a:rPr>
              <a:t>】</a:t>
            </a:r>
            <a:r>
              <a:rPr lang="ja-JP" altLang="en-US" sz="1200" b="1" dirty="0" smtClean="0">
                <a:solidFill>
                  <a:schemeClr val="tx1"/>
                </a:solidFill>
              </a:rPr>
              <a:t>　</a:t>
            </a:r>
            <a:r>
              <a:rPr lang="ja-JP" altLang="en-US" sz="1200" dirty="0" smtClean="0">
                <a:solidFill>
                  <a:schemeClr val="tx1"/>
                </a:solidFill>
              </a:rPr>
              <a:t>県市両病院の老朽化・狭隘化が進行</a:t>
            </a:r>
            <a:endParaRPr lang="en-US" altLang="ja-JP" sz="1200" dirty="0" smtClean="0">
              <a:solidFill>
                <a:schemeClr val="tx1"/>
              </a:solidFill>
            </a:endParaRPr>
          </a:p>
          <a:p>
            <a:pPr>
              <a:lnSpc>
                <a:spcPts val="1700"/>
              </a:lnSpc>
            </a:pPr>
            <a:r>
              <a:rPr lang="ja-JP" altLang="en-US" sz="1200" dirty="0">
                <a:solidFill>
                  <a:schemeClr val="tx1"/>
                </a:solidFill>
              </a:rPr>
              <a:t>　</a:t>
            </a:r>
            <a:r>
              <a:rPr lang="ja-JP" altLang="en-US" sz="1200" dirty="0" smtClean="0">
                <a:solidFill>
                  <a:schemeClr val="tx1"/>
                </a:solidFill>
              </a:rPr>
              <a:t>　　　　  一方</a:t>
            </a:r>
            <a:r>
              <a:rPr lang="ja-JP" altLang="en-US" sz="1200" dirty="0">
                <a:solidFill>
                  <a:schemeClr val="tx1"/>
                </a:solidFill>
              </a:rPr>
              <a:t>，病床過剰地域で，</a:t>
            </a:r>
            <a:r>
              <a:rPr lang="ja-JP" altLang="en-US" sz="1200" dirty="0" smtClean="0">
                <a:solidFill>
                  <a:schemeClr val="tx1"/>
                </a:solidFill>
              </a:rPr>
              <a:t>増床・新築</a:t>
            </a:r>
            <a:r>
              <a:rPr lang="ja-JP" altLang="en-US" sz="1200" dirty="0">
                <a:solidFill>
                  <a:schemeClr val="tx1"/>
                </a:solidFill>
              </a:rPr>
              <a:t>移転は県市ともに</a:t>
            </a:r>
            <a:r>
              <a:rPr lang="ja-JP" altLang="en-US" sz="1200" dirty="0" smtClean="0">
                <a:solidFill>
                  <a:schemeClr val="tx1"/>
                </a:solidFill>
              </a:rPr>
              <a:t>困難</a:t>
            </a:r>
            <a:endParaRPr lang="en-US" altLang="ja-JP" sz="1200" dirty="0" smtClean="0">
              <a:solidFill>
                <a:schemeClr val="tx1"/>
              </a:solidFill>
            </a:endParaRPr>
          </a:p>
          <a:p>
            <a:pPr>
              <a:lnSpc>
                <a:spcPts val="1700"/>
              </a:lnSpc>
            </a:pPr>
            <a:r>
              <a:rPr lang="ja-JP" altLang="en-US" sz="1200" b="1" dirty="0">
                <a:solidFill>
                  <a:schemeClr val="tx1"/>
                </a:solidFill>
              </a:rPr>
              <a:t>　</a:t>
            </a:r>
            <a:r>
              <a:rPr lang="ja-JP" altLang="en-US" sz="1200" b="1" dirty="0" smtClean="0">
                <a:solidFill>
                  <a:schemeClr val="tx1"/>
                </a:solidFill>
              </a:rPr>
              <a:t>　　 　　 ⇒</a:t>
            </a:r>
            <a:r>
              <a:rPr lang="ja-JP" altLang="en-US" sz="1200" b="1" u="sng" dirty="0" smtClean="0">
                <a:solidFill>
                  <a:schemeClr val="tx1"/>
                </a:solidFill>
              </a:rPr>
              <a:t>県市統合</a:t>
            </a:r>
            <a:r>
              <a:rPr lang="ja-JP" altLang="en-US" sz="1200" b="1" u="sng" dirty="0">
                <a:solidFill>
                  <a:schemeClr val="tx1"/>
                </a:solidFill>
              </a:rPr>
              <a:t>に</a:t>
            </a:r>
            <a:r>
              <a:rPr lang="ja-JP" altLang="en-US" sz="1200" b="1" u="sng" dirty="0" smtClean="0">
                <a:solidFill>
                  <a:schemeClr val="tx1"/>
                </a:solidFill>
              </a:rPr>
              <a:t>よる新病院整備</a:t>
            </a:r>
            <a:endParaRPr lang="en-US" altLang="ja-JP" sz="1200" b="1" u="sng" dirty="0" smtClean="0">
              <a:solidFill>
                <a:schemeClr val="tx1"/>
              </a:solidFill>
            </a:endParaRPr>
          </a:p>
          <a:p>
            <a:pPr marL="171450" indent="-171450">
              <a:lnSpc>
                <a:spcPts val="1700"/>
              </a:lnSpc>
              <a:buFont typeface="MS Mincho" panose="02020609040205080304" pitchFamily="17" charset="-128"/>
              <a:buChar char="◎"/>
            </a:pPr>
            <a:r>
              <a:rPr lang="ja-JP" altLang="en-US" sz="1200" b="1" dirty="0" smtClean="0">
                <a:solidFill>
                  <a:schemeClr val="tx1"/>
                </a:solidFill>
              </a:rPr>
              <a:t>　県市と独立した特別地方公共団体（企業団）による高い自律性</a:t>
            </a:r>
            <a:endParaRPr lang="en-US" altLang="ja-JP" sz="1200" b="1" dirty="0" smtClean="0">
              <a:solidFill>
                <a:schemeClr val="tx1"/>
              </a:solidFill>
            </a:endParaRPr>
          </a:p>
          <a:p>
            <a:pPr marL="171450" indent="-171450">
              <a:lnSpc>
                <a:spcPts val="1700"/>
              </a:lnSpc>
              <a:buFont typeface="MS Mincho" panose="02020609040205080304" pitchFamily="17" charset="-128"/>
              <a:buChar char="◎"/>
            </a:pPr>
            <a:r>
              <a:rPr lang="ja-JP" altLang="en-US" sz="1200" b="1" dirty="0" smtClean="0">
                <a:solidFill>
                  <a:schemeClr val="tx1"/>
                </a:solidFill>
              </a:rPr>
              <a:t>　スケールメリットを生かした機能充実，医療資源の効率的活用</a:t>
            </a:r>
            <a:endParaRPr lang="en-US" altLang="ja-JP" sz="1200" b="1" dirty="0" smtClean="0">
              <a:solidFill>
                <a:schemeClr val="tx1"/>
              </a:solidFill>
            </a:endParaRPr>
          </a:p>
          <a:p>
            <a:pPr>
              <a:lnSpc>
                <a:spcPts val="1700"/>
              </a:lnSpc>
            </a:pPr>
            <a:r>
              <a:rPr lang="ja-JP" altLang="en-US" sz="1100" dirty="0" smtClean="0">
                <a:solidFill>
                  <a:schemeClr val="tx1"/>
                </a:solidFill>
              </a:rPr>
              <a:t>　　　（</a:t>
            </a:r>
            <a:r>
              <a:rPr lang="ja-JP" altLang="en-US" sz="1100" dirty="0">
                <a:solidFill>
                  <a:schemeClr val="tx1"/>
                </a:solidFill>
              </a:rPr>
              <a:t>三次救急，小児・周産期，地域医療支援，がん診療，循環器病</a:t>
            </a:r>
            <a:r>
              <a:rPr lang="ja-JP" altLang="en-US" sz="1100" dirty="0" smtClean="0">
                <a:solidFill>
                  <a:schemeClr val="tx1"/>
                </a:solidFill>
              </a:rPr>
              <a:t>）</a:t>
            </a:r>
            <a:endParaRPr lang="en-US" altLang="ja-JP" sz="1100" dirty="0" smtClean="0">
              <a:solidFill>
                <a:schemeClr val="tx1"/>
              </a:solidFill>
            </a:endParaRPr>
          </a:p>
          <a:p>
            <a:pPr>
              <a:lnSpc>
                <a:spcPts val="1700"/>
              </a:lnSpc>
            </a:pPr>
            <a:r>
              <a:rPr lang="ja-JP" altLang="en-US" sz="1100" dirty="0">
                <a:solidFill>
                  <a:schemeClr val="tx1"/>
                </a:solidFill>
              </a:rPr>
              <a:t>　</a:t>
            </a:r>
            <a:r>
              <a:rPr lang="ja-JP" altLang="en-US" sz="1100" dirty="0" smtClean="0">
                <a:solidFill>
                  <a:schemeClr val="tx1"/>
                </a:solidFill>
              </a:rPr>
              <a:t>　　✓基幹的役割　～救命救急</a:t>
            </a:r>
            <a:r>
              <a:rPr lang="en-US" altLang="ja-JP" sz="1100" dirty="0" smtClean="0">
                <a:solidFill>
                  <a:schemeClr val="tx1"/>
                </a:solidFill>
              </a:rPr>
              <a:t>C</a:t>
            </a:r>
            <a:r>
              <a:rPr lang="ja-JP" altLang="en-US" sz="1100" dirty="0" smtClean="0">
                <a:solidFill>
                  <a:schemeClr val="tx1"/>
                </a:solidFill>
              </a:rPr>
              <a:t>指定（県内</a:t>
            </a:r>
            <a:r>
              <a:rPr lang="en-US" altLang="ja-JP" sz="1100" dirty="0" smtClean="0">
                <a:solidFill>
                  <a:schemeClr val="tx1"/>
                </a:solidFill>
              </a:rPr>
              <a:t>2</a:t>
            </a:r>
            <a:r>
              <a:rPr lang="ja-JP" altLang="en-US" sz="1100" dirty="0" smtClean="0">
                <a:solidFill>
                  <a:schemeClr val="tx1"/>
                </a:solidFill>
              </a:rPr>
              <a:t>番目）</a:t>
            </a:r>
            <a:endParaRPr lang="en-US" altLang="ja-JP" sz="1100" dirty="0" smtClean="0">
              <a:solidFill>
                <a:schemeClr val="tx1"/>
              </a:solidFill>
            </a:endParaRPr>
          </a:p>
          <a:p>
            <a:pPr>
              <a:lnSpc>
                <a:spcPts val="1700"/>
              </a:lnSpc>
            </a:pPr>
            <a:r>
              <a:rPr lang="ja-JP" altLang="en-US" sz="1100" dirty="0">
                <a:solidFill>
                  <a:schemeClr val="tx1"/>
                </a:solidFill>
              </a:rPr>
              <a:t>　</a:t>
            </a:r>
            <a:r>
              <a:rPr lang="ja-JP" altLang="en-US" sz="1100" dirty="0" smtClean="0">
                <a:solidFill>
                  <a:schemeClr val="tx1"/>
                </a:solidFill>
              </a:rPr>
              <a:t>　　　　　　　　　　　　　  </a:t>
            </a:r>
            <a:r>
              <a:rPr lang="ja-JP" altLang="en-US" sz="1100" dirty="0">
                <a:solidFill>
                  <a:schemeClr val="tx1"/>
                </a:solidFill>
              </a:rPr>
              <a:t>総合</a:t>
            </a:r>
            <a:r>
              <a:rPr lang="ja-JP" altLang="en-US" sz="1100" dirty="0" smtClean="0">
                <a:solidFill>
                  <a:schemeClr val="tx1"/>
                </a:solidFill>
              </a:rPr>
              <a:t>周産期</a:t>
            </a:r>
            <a:r>
              <a:rPr lang="en-US" altLang="ja-JP" sz="1100" dirty="0" smtClean="0">
                <a:solidFill>
                  <a:schemeClr val="tx1"/>
                </a:solidFill>
              </a:rPr>
              <a:t>C</a:t>
            </a:r>
            <a:r>
              <a:rPr lang="ja-JP" altLang="en-US" sz="1100" dirty="0" smtClean="0">
                <a:solidFill>
                  <a:schemeClr val="tx1"/>
                </a:solidFill>
              </a:rPr>
              <a:t> 指定（県内唯一）</a:t>
            </a:r>
            <a:endParaRPr lang="en-US" altLang="ja-JP" sz="1100" dirty="0" smtClean="0">
              <a:solidFill>
                <a:schemeClr val="tx1"/>
              </a:solidFill>
            </a:endParaRPr>
          </a:p>
          <a:p>
            <a:pPr marL="171450" indent="-171450">
              <a:lnSpc>
                <a:spcPts val="1700"/>
              </a:lnSpc>
              <a:buFont typeface="MS Mincho" panose="02020609040205080304" pitchFamily="17" charset="-128"/>
              <a:buChar char="◎"/>
            </a:pPr>
            <a:r>
              <a:rPr lang="ja-JP" altLang="en-US" sz="1200" b="1" dirty="0" smtClean="0">
                <a:solidFill>
                  <a:schemeClr val="tx1"/>
                </a:solidFill>
              </a:rPr>
              <a:t>　民間資金・ノウハウを活用したＰＦＩ方式の病院整備・運営（全国初）</a:t>
            </a:r>
            <a:endParaRPr lang="en-US" altLang="ja-JP" sz="1200" b="1" dirty="0" smtClean="0">
              <a:solidFill>
                <a:schemeClr val="tx1"/>
              </a:solidFill>
            </a:endParaRPr>
          </a:p>
          <a:p>
            <a:pPr>
              <a:lnSpc>
                <a:spcPts val="1700"/>
              </a:lnSpc>
            </a:pPr>
            <a:r>
              <a:rPr lang="ja-JP" altLang="en-US" sz="1100" b="1" dirty="0" smtClean="0">
                <a:solidFill>
                  <a:schemeClr val="tx1"/>
                </a:solidFill>
              </a:rPr>
              <a:t>　　　</a:t>
            </a:r>
            <a:r>
              <a:rPr lang="ja-JP" altLang="en-US" sz="1100" dirty="0" smtClean="0">
                <a:solidFill>
                  <a:schemeClr val="tx1"/>
                </a:solidFill>
              </a:rPr>
              <a:t>⇒コスト削減を狙った</a:t>
            </a:r>
            <a:r>
              <a:rPr lang="en-US" altLang="ja-JP" sz="1100" dirty="0" smtClean="0">
                <a:solidFill>
                  <a:schemeClr val="tx1"/>
                </a:solidFill>
              </a:rPr>
              <a:t>PFI</a:t>
            </a:r>
            <a:r>
              <a:rPr lang="ja-JP" altLang="en-US" sz="1100" dirty="0" smtClean="0">
                <a:solidFill>
                  <a:schemeClr val="tx1"/>
                </a:solidFill>
              </a:rPr>
              <a:t>事業は高コスト</a:t>
            </a:r>
            <a:r>
              <a:rPr lang="ja-JP" altLang="en-US" sz="1100" dirty="0">
                <a:solidFill>
                  <a:schemeClr val="tx1"/>
                </a:solidFill>
              </a:rPr>
              <a:t>（</a:t>
            </a:r>
            <a:r>
              <a:rPr lang="ja-JP" altLang="en-US" sz="1100" dirty="0" smtClean="0">
                <a:solidFill>
                  <a:schemeClr val="tx1"/>
                </a:solidFill>
              </a:rPr>
              <a:t>材料費等）が続き，解約</a:t>
            </a:r>
            <a:r>
              <a:rPr lang="ja-JP" altLang="en-US" sz="1100" dirty="0">
                <a:solidFill>
                  <a:schemeClr val="tx1"/>
                </a:solidFill>
                <a:latin typeface="+mj-ea"/>
                <a:ea typeface="+mj-ea"/>
              </a:rPr>
              <a:t>（</a:t>
            </a:r>
            <a:r>
              <a:rPr lang="en-US" altLang="ja-JP" sz="1100" dirty="0">
                <a:solidFill>
                  <a:schemeClr val="tx1"/>
                </a:solidFill>
                <a:latin typeface="+mj-ea"/>
                <a:ea typeface="+mj-ea"/>
              </a:rPr>
              <a:t>H22.3</a:t>
            </a:r>
            <a:r>
              <a:rPr lang="ja-JP" altLang="en-US" sz="1100" dirty="0" smtClean="0">
                <a:solidFill>
                  <a:schemeClr val="tx1"/>
                </a:solidFill>
                <a:latin typeface="+mj-ea"/>
                <a:ea typeface="+mj-ea"/>
              </a:rPr>
              <a:t>）</a:t>
            </a:r>
            <a:endParaRPr lang="en-US" altLang="ja-JP" sz="1100" dirty="0" smtClean="0">
              <a:solidFill>
                <a:schemeClr val="tx1"/>
              </a:solidFill>
              <a:latin typeface="+mj-ea"/>
              <a:ea typeface="+mj-ea"/>
            </a:endParaRPr>
          </a:p>
        </p:txBody>
      </p:sp>
      <p:sp>
        <p:nvSpPr>
          <p:cNvPr id="11" name="正方形/長方形 10"/>
          <p:cNvSpPr/>
          <p:nvPr/>
        </p:nvSpPr>
        <p:spPr>
          <a:xfrm>
            <a:off x="7668344" y="3356992"/>
            <a:ext cx="1239255" cy="23907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所在地　：高知市</a:t>
            </a:r>
            <a:endParaRPr kumimoji="1" lang="ja-JP" altLang="en-US" sz="1050" dirty="0">
              <a:solidFill>
                <a:schemeClr val="tx1"/>
              </a:solidFill>
            </a:endParaRPr>
          </a:p>
        </p:txBody>
      </p:sp>
      <p:sp>
        <p:nvSpPr>
          <p:cNvPr id="13" name="正方形/長方形 12"/>
          <p:cNvSpPr/>
          <p:nvPr/>
        </p:nvSpPr>
        <p:spPr>
          <a:xfrm flipV="1">
            <a:off x="0" y="548679"/>
            <a:ext cx="9036496" cy="45719"/>
          </a:xfrm>
          <a:prstGeom prst="rect">
            <a:avLst/>
          </a:prstGeom>
          <a:gradFill>
            <a:gsLst>
              <a:gs pos="0">
                <a:srgbClr val="00CC66"/>
              </a:gs>
              <a:gs pos="69000">
                <a:srgbClr val="66FF99"/>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2" name="ホームベース 1"/>
          <p:cNvSpPr/>
          <p:nvPr/>
        </p:nvSpPr>
        <p:spPr>
          <a:xfrm>
            <a:off x="4610100" y="4498330"/>
            <a:ext cx="144016" cy="1944216"/>
          </a:xfrm>
          <a:prstGeom prst="homePlate">
            <a:avLst>
              <a:gd name="adj" fmla="val 80865"/>
            </a:avLst>
          </a:prstGeom>
          <a:gradFill>
            <a:gsLst>
              <a:gs pos="0">
                <a:srgbClr val="FF0000"/>
              </a:gs>
              <a:gs pos="73000">
                <a:schemeClr val="accent2">
                  <a:lumMod val="40000"/>
                  <a:lumOff val="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7504" y="3717032"/>
            <a:ext cx="1813317" cy="307777"/>
          </a:xfrm>
          <a:prstGeom prst="rect">
            <a:avLst/>
          </a:prstGeom>
          <a:noFill/>
        </p:spPr>
        <p:txBody>
          <a:bodyPr wrap="none" rtlCol="0">
            <a:spAutoFit/>
          </a:bodyPr>
          <a:lstStyle/>
          <a:p>
            <a:r>
              <a:rPr kumimoji="1" lang="en-US" altLang="ja-JP" sz="1400" b="1" dirty="0" smtClean="0">
                <a:solidFill>
                  <a:srgbClr val="0000FF"/>
                </a:solidFill>
              </a:rPr>
              <a:t>Ⅱ</a:t>
            </a:r>
            <a:r>
              <a:rPr kumimoji="1" lang="ja-JP" altLang="en-US" sz="1400" b="1" dirty="0" smtClean="0">
                <a:solidFill>
                  <a:srgbClr val="0000FF"/>
                </a:solidFill>
              </a:rPr>
              <a:t>　ビフォー・アフター</a:t>
            </a:r>
            <a:endParaRPr kumimoji="1" lang="ja-JP" altLang="en-US" sz="1400" b="1" dirty="0">
              <a:solidFill>
                <a:srgbClr val="0000FF"/>
              </a:solidFill>
            </a:endParaRPr>
          </a:p>
        </p:txBody>
      </p:sp>
      <p:sp>
        <p:nvSpPr>
          <p:cNvPr id="17" name="テキスト ボックス 16"/>
          <p:cNvSpPr txBox="1"/>
          <p:nvPr/>
        </p:nvSpPr>
        <p:spPr>
          <a:xfrm>
            <a:off x="35496" y="908720"/>
            <a:ext cx="3623108" cy="307777"/>
          </a:xfrm>
          <a:prstGeom prst="rect">
            <a:avLst/>
          </a:prstGeom>
          <a:noFill/>
        </p:spPr>
        <p:txBody>
          <a:bodyPr wrap="none" rtlCol="0">
            <a:spAutoFit/>
          </a:bodyPr>
          <a:lstStyle/>
          <a:p>
            <a:r>
              <a:rPr kumimoji="1" lang="en-US" altLang="ja-JP" sz="1400" b="1" dirty="0" smtClean="0">
                <a:solidFill>
                  <a:srgbClr val="0000FF"/>
                </a:solidFill>
              </a:rPr>
              <a:t>Ⅰ</a:t>
            </a:r>
            <a:r>
              <a:rPr kumimoji="1" lang="ja-JP" altLang="en-US" sz="1400" b="1" dirty="0" smtClean="0">
                <a:solidFill>
                  <a:srgbClr val="0000FF"/>
                </a:solidFill>
              </a:rPr>
              <a:t>　</a:t>
            </a:r>
            <a:r>
              <a:rPr lang="ja-JP" altLang="en-US" sz="1400" b="1" dirty="0">
                <a:solidFill>
                  <a:srgbClr val="0000FF"/>
                </a:solidFill>
              </a:rPr>
              <a:t>ねらい・</a:t>
            </a:r>
            <a:r>
              <a:rPr kumimoji="1" lang="ja-JP" altLang="en-US" sz="1400" b="1" dirty="0" smtClean="0">
                <a:solidFill>
                  <a:srgbClr val="0000FF"/>
                </a:solidFill>
              </a:rPr>
              <a:t>特色（連携・機能強化の主なもの）</a:t>
            </a:r>
            <a:endParaRPr kumimoji="1" lang="ja-JP" altLang="en-US" sz="1400" b="1" dirty="0">
              <a:solidFill>
                <a:srgbClr val="0000FF"/>
              </a:solidFill>
            </a:endParaRPr>
          </a:p>
        </p:txBody>
      </p:sp>
      <p:sp>
        <p:nvSpPr>
          <p:cNvPr id="21" name="角丸四角形 20"/>
          <p:cNvSpPr/>
          <p:nvPr/>
        </p:nvSpPr>
        <p:spPr>
          <a:xfrm>
            <a:off x="-756592" y="2752025"/>
            <a:ext cx="283676" cy="514580"/>
          </a:xfrm>
          <a:prstGeom prst="roundRect">
            <a:avLst>
              <a:gd name="adj" fmla="val 3321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b="1" dirty="0" smtClean="0"/>
              <a:t>周産期</a:t>
            </a:r>
            <a:endParaRPr kumimoji="1" lang="ja-JP" altLang="en-US" sz="900" b="1" dirty="0"/>
          </a:p>
        </p:txBody>
      </p:sp>
      <p:sp>
        <p:nvSpPr>
          <p:cNvPr id="26" name="正方形/長方形 25"/>
          <p:cNvSpPr/>
          <p:nvPr/>
        </p:nvSpPr>
        <p:spPr>
          <a:xfrm>
            <a:off x="5148064" y="1052736"/>
            <a:ext cx="1296557" cy="369332"/>
          </a:xfrm>
          <a:prstGeom prst="rect">
            <a:avLst/>
          </a:prstGeom>
          <a:noFill/>
        </p:spPr>
        <p:txBody>
          <a:bodyPr wrap="square" lIns="91440" tIns="45720" rIns="91440" bIns="45720">
            <a:spAutoFit/>
          </a:bodyPr>
          <a:lstStyle/>
          <a:p>
            <a:pPr algn="ctr"/>
            <a:r>
              <a:rPr lang="en-US" altLang="ja-JP"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H17.3</a:t>
            </a:r>
            <a:r>
              <a:rPr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開院</a:t>
            </a:r>
            <a:endParaRPr lang="ja-JP" alt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ホームベース 22"/>
          <p:cNvSpPr/>
          <p:nvPr/>
        </p:nvSpPr>
        <p:spPr>
          <a:xfrm>
            <a:off x="3723024" y="4107359"/>
            <a:ext cx="1929096" cy="202133"/>
          </a:xfrm>
          <a:prstGeom prst="homePlate">
            <a:avLst>
              <a:gd name="adj" fmla="val 5009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ja-JP" altLang="en-US" sz="1100" b="1" dirty="0" smtClean="0">
                <a:solidFill>
                  <a:srgbClr val="FF0000"/>
                </a:solidFill>
              </a:rPr>
              <a:t>平成５年から統合協議開始</a:t>
            </a:r>
            <a:endParaRPr kumimoji="1" lang="ja-JP" altLang="en-US" sz="1100" b="1" dirty="0">
              <a:solidFill>
                <a:srgbClr val="FF0000"/>
              </a:solidFill>
            </a:endParaRPr>
          </a:p>
        </p:txBody>
      </p:sp>
      <p:sp>
        <p:nvSpPr>
          <p:cNvPr id="19" name="正方形/長方形 18"/>
          <p:cNvSpPr/>
          <p:nvPr/>
        </p:nvSpPr>
        <p:spPr>
          <a:xfrm>
            <a:off x="7380312" y="548680"/>
            <a:ext cx="1656184" cy="51392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t>　⑦統合</a:t>
            </a:r>
            <a:endParaRPr lang="en-US" altLang="ja-JP" sz="2000" b="1" dirty="0" smtClean="0"/>
          </a:p>
          <a:p>
            <a:pPr algn="ctr"/>
            <a:r>
              <a:rPr lang="ja-JP" altLang="en-US" sz="1400" b="1" dirty="0" smtClean="0"/>
              <a:t>（一部事務組合）</a:t>
            </a:r>
            <a:endParaRPr kumimoji="1" lang="ja-JP" altLang="en-US" b="1" dirty="0"/>
          </a:p>
        </p:txBody>
      </p:sp>
      <p:sp>
        <p:nvSpPr>
          <p:cNvPr id="20" name="正方形/長方形 19"/>
          <p:cNvSpPr/>
          <p:nvPr/>
        </p:nvSpPr>
        <p:spPr>
          <a:xfrm>
            <a:off x="7380312" y="116632"/>
            <a:ext cx="1656184" cy="43204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連携パターン</a:t>
            </a:r>
            <a:endParaRPr kumimoji="1" lang="ja-JP" altLang="en-US" dirty="0">
              <a:solidFill>
                <a:schemeClr val="tx1"/>
              </a:solidFill>
            </a:endParaRPr>
          </a:p>
        </p:txBody>
      </p:sp>
      <p:sp>
        <p:nvSpPr>
          <p:cNvPr id="24" name="テキスト ボックス 23"/>
          <p:cNvSpPr txBox="1"/>
          <p:nvPr/>
        </p:nvSpPr>
        <p:spPr>
          <a:xfrm>
            <a:off x="-36512" y="44624"/>
            <a:ext cx="1620957" cy="523220"/>
          </a:xfrm>
          <a:prstGeom prst="rect">
            <a:avLst/>
          </a:prstGeom>
          <a:noFill/>
        </p:spPr>
        <p:txBody>
          <a:bodyPr wrap="none" rtlCol="0">
            <a:spAutoFit/>
          </a:bodyPr>
          <a:lstStyle/>
          <a:p>
            <a:r>
              <a:rPr kumimoji="1" lang="ja-JP" altLang="en-US" sz="2800" dirty="0" smtClean="0"/>
              <a:t>■高知県</a:t>
            </a:r>
            <a:endParaRPr kumimoji="1" lang="ja-JP" altLang="en-US" sz="2800" dirty="0"/>
          </a:p>
        </p:txBody>
      </p:sp>
      <p:sp>
        <p:nvSpPr>
          <p:cNvPr id="25" name="テキスト ボックス 24"/>
          <p:cNvSpPr txBox="1"/>
          <p:nvPr/>
        </p:nvSpPr>
        <p:spPr>
          <a:xfrm>
            <a:off x="1609943" y="168895"/>
            <a:ext cx="2943434" cy="307777"/>
          </a:xfrm>
          <a:prstGeom prst="rect">
            <a:avLst/>
          </a:prstGeom>
          <a:solidFill>
            <a:schemeClr val="bg1"/>
          </a:solidFill>
        </p:spPr>
        <p:txBody>
          <a:bodyPr wrap="none" rtlCol="0">
            <a:spAutoFit/>
          </a:bodyPr>
          <a:lstStyle/>
          <a:p>
            <a:r>
              <a:rPr kumimoji="1" lang="ja-JP" altLang="en-US" sz="1400" dirty="0" smtClean="0"/>
              <a:t>（</a:t>
            </a:r>
            <a:r>
              <a:rPr lang="en-US" altLang="ja-JP" sz="1400" dirty="0"/>
              <a:t> 『</a:t>
            </a:r>
            <a:r>
              <a:rPr lang="ja-JP" altLang="en-US" sz="1400" dirty="0"/>
              <a:t>高知医療センター</a:t>
            </a:r>
            <a:r>
              <a:rPr lang="en-US" altLang="ja-JP" sz="1400" dirty="0"/>
              <a:t>』</a:t>
            </a:r>
            <a:r>
              <a:rPr lang="ja-JP" altLang="en-US" sz="1400" dirty="0"/>
              <a:t>～視察：</a:t>
            </a:r>
            <a:r>
              <a:rPr lang="en-US" altLang="ja-JP" sz="1400" dirty="0"/>
              <a:t>7/13 </a:t>
            </a:r>
            <a:r>
              <a:rPr kumimoji="1" lang="ja-JP" altLang="en-US" sz="1400" dirty="0" smtClean="0"/>
              <a:t>）</a:t>
            </a:r>
            <a:endParaRPr kumimoji="1" lang="ja-JP" altLang="en-US" sz="1400" dirty="0"/>
          </a:p>
        </p:txBody>
      </p:sp>
      <p:sp>
        <p:nvSpPr>
          <p:cNvPr id="18"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17</a:t>
            </a:fld>
            <a:endParaRPr kumimoji="1" lang="ja-JP" altLang="en-US" sz="2400" dirty="0"/>
          </a:p>
        </p:txBody>
      </p:sp>
    </p:spTree>
    <p:extLst>
      <p:ext uri="{BB962C8B-B14F-4D97-AF65-F5344CB8AC3E}">
        <p14:creationId xmlns:p14="http://schemas.microsoft.com/office/powerpoint/2010/main" val="708205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33878" y="1124744"/>
            <a:ext cx="8658602" cy="4248472"/>
          </a:xfrm>
          <a:prstGeom prst="roundRect">
            <a:avLst>
              <a:gd name="adj" fmla="val 6429"/>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rgbClr val="0000FF"/>
                </a:solidFill>
                <a:latin typeface="+mj-ea"/>
                <a:ea typeface="+mj-ea"/>
              </a:rPr>
              <a:t>＜効果＞</a:t>
            </a:r>
            <a:endParaRPr kumimoji="1" lang="en-US" altLang="ja-JP" sz="1400" b="1" dirty="0" smtClean="0">
              <a:solidFill>
                <a:srgbClr val="0000FF"/>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統合整備により，総病床数を削減しつつ，医療機能を効果的に充実（集約）できた。</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en-US" altLang="ja-JP" sz="1400" dirty="0" smtClean="0">
                <a:solidFill>
                  <a:schemeClr val="tx1"/>
                </a:solidFill>
                <a:latin typeface="+mj-ea"/>
                <a:ea typeface="+mj-ea"/>
              </a:rPr>
              <a:t>PFI</a:t>
            </a:r>
            <a:r>
              <a:rPr lang="ja-JP" altLang="en-US" sz="1400" dirty="0" smtClean="0">
                <a:solidFill>
                  <a:schemeClr val="tx1"/>
                </a:solidFill>
                <a:latin typeface="+mj-ea"/>
                <a:ea typeface="+mj-ea"/>
              </a:rPr>
              <a:t>方式の活用が，整備費の縮減に貢献。</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宿舎を含め総事業費</a:t>
            </a:r>
            <a:r>
              <a:rPr lang="en-US" altLang="ja-JP" sz="1400" dirty="0" smtClean="0">
                <a:solidFill>
                  <a:schemeClr val="tx1"/>
                </a:solidFill>
                <a:latin typeface="+mj-ea"/>
                <a:ea typeface="+mj-ea"/>
              </a:rPr>
              <a:t>270</a:t>
            </a:r>
            <a:r>
              <a:rPr lang="ja-JP" altLang="en-US" sz="1400" dirty="0" smtClean="0">
                <a:solidFill>
                  <a:schemeClr val="tx1"/>
                </a:solidFill>
                <a:latin typeface="+mj-ea"/>
                <a:ea typeface="+mj-ea"/>
              </a:rPr>
              <a:t>億円</a:t>
            </a:r>
            <a:r>
              <a:rPr lang="en-US" altLang="ja-JP" sz="1400" dirty="0">
                <a:solidFill>
                  <a:schemeClr val="tx1"/>
                </a:solidFill>
                <a:latin typeface="+mj-ea"/>
                <a:ea typeface="+mj-ea"/>
              </a:rPr>
              <a:t>〕</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a:solidFill>
                  <a:schemeClr val="tx1"/>
                </a:solidFill>
                <a:latin typeface="+mj-ea"/>
                <a:ea typeface="+mj-ea"/>
              </a:rPr>
              <a:t>議会を独自に有する</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病院企業団</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は，条例改正等において機動性</a:t>
            </a:r>
            <a:r>
              <a:rPr lang="ja-JP" altLang="en-US" sz="1400" dirty="0">
                <a:solidFill>
                  <a:schemeClr val="tx1"/>
                </a:solidFill>
                <a:latin typeface="+mj-ea"/>
                <a:ea typeface="+mj-ea"/>
              </a:rPr>
              <a:t>が</a:t>
            </a:r>
            <a:r>
              <a:rPr lang="ja-JP" altLang="en-US" sz="1400" dirty="0" smtClean="0">
                <a:solidFill>
                  <a:schemeClr val="tx1"/>
                </a:solidFill>
                <a:latin typeface="+mj-ea"/>
                <a:ea typeface="+mj-ea"/>
              </a:rPr>
              <a:t>高く，通常の地方公営企業の全部適用より自律性が高い。</a:t>
            </a:r>
            <a:r>
              <a:rPr lang="en-US" altLang="ja-JP" sz="1050" dirty="0" smtClean="0">
                <a:solidFill>
                  <a:schemeClr val="tx1"/>
                </a:solidFill>
                <a:latin typeface="+mj-ea"/>
                <a:ea typeface="+mj-ea"/>
              </a:rPr>
              <a:t>〔</a:t>
            </a:r>
            <a:r>
              <a:rPr lang="ja-JP" altLang="en-US" sz="1050" dirty="0" smtClean="0">
                <a:solidFill>
                  <a:schemeClr val="tx1"/>
                </a:solidFill>
                <a:latin typeface="+mj-ea"/>
                <a:ea typeface="+mj-ea"/>
              </a:rPr>
              <a:t>高知県の見解</a:t>
            </a:r>
            <a:r>
              <a:rPr lang="en-US" altLang="ja-JP" sz="1050" dirty="0" smtClean="0">
                <a:solidFill>
                  <a:schemeClr val="tx1"/>
                </a:solidFill>
                <a:latin typeface="+mj-ea"/>
                <a:ea typeface="+mj-ea"/>
              </a:rPr>
              <a:t>〕</a:t>
            </a:r>
          </a:p>
          <a:p>
            <a:pPr marL="285750" indent="-285750">
              <a:buFont typeface="Wingdings" panose="05000000000000000000" pitchFamily="2" charset="2"/>
              <a:buChar char="ü"/>
            </a:pPr>
            <a:r>
              <a:rPr lang="ja-JP" altLang="en-US" sz="1400" dirty="0">
                <a:solidFill>
                  <a:schemeClr val="tx1"/>
                </a:solidFill>
                <a:latin typeface="+mj-ea"/>
                <a:ea typeface="+mj-ea"/>
              </a:rPr>
              <a:t>資金調達面では，</a:t>
            </a:r>
            <a:r>
              <a:rPr lang="ja-JP" altLang="en-US" sz="1400" dirty="0" smtClean="0">
                <a:solidFill>
                  <a:schemeClr val="tx1"/>
                </a:solidFill>
                <a:latin typeface="+mj-ea"/>
                <a:ea typeface="+mj-ea"/>
              </a:rPr>
              <a:t>地方債が発行可能であり，地方独立行政法人より優位性がある。</a:t>
            </a:r>
            <a:r>
              <a:rPr lang="en-US" altLang="ja-JP" sz="1050" dirty="0">
                <a:solidFill>
                  <a:schemeClr val="tx1"/>
                </a:solidFill>
                <a:latin typeface="+mj-ea"/>
              </a:rPr>
              <a:t>〔</a:t>
            </a:r>
            <a:r>
              <a:rPr lang="ja-JP" altLang="en-US" sz="1050" dirty="0">
                <a:solidFill>
                  <a:schemeClr val="tx1"/>
                </a:solidFill>
                <a:latin typeface="+mj-ea"/>
              </a:rPr>
              <a:t>高知県の見解</a:t>
            </a:r>
            <a:r>
              <a:rPr lang="en-US" altLang="ja-JP" sz="1050" dirty="0" smtClean="0">
                <a:solidFill>
                  <a:schemeClr val="tx1"/>
                </a:solidFill>
                <a:latin typeface="+mj-ea"/>
              </a:rPr>
              <a:t>〕</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endParaRPr lang="en-US" altLang="ja-JP" sz="1400" dirty="0" smtClean="0">
              <a:solidFill>
                <a:schemeClr val="tx1"/>
              </a:solidFill>
              <a:latin typeface="+mj-ea"/>
              <a:ea typeface="+mj-ea"/>
            </a:endParaRPr>
          </a:p>
          <a:p>
            <a:r>
              <a:rPr lang="ja-JP" altLang="en-US" sz="1400" b="1" dirty="0" smtClean="0">
                <a:solidFill>
                  <a:srgbClr val="0000FF"/>
                </a:solidFill>
                <a:latin typeface="+mj-ea"/>
                <a:ea typeface="+mj-ea"/>
              </a:rPr>
              <a:t>＜デメリット＞</a:t>
            </a:r>
            <a:endParaRPr lang="en-US" altLang="ja-JP" sz="1400" b="1" dirty="0">
              <a:solidFill>
                <a:srgbClr val="0000FF"/>
              </a:solidFill>
              <a:latin typeface="+mj-ea"/>
              <a:ea typeface="+mj-ea"/>
            </a:endParaRPr>
          </a:p>
          <a:p>
            <a:pPr marL="285750" indent="-285750">
              <a:buFont typeface="Wingdings" panose="05000000000000000000" pitchFamily="2" charset="2"/>
              <a:buChar char="ü"/>
            </a:pPr>
            <a:r>
              <a:rPr lang="en-US" altLang="ja-JP" sz="1400" dirty="0">
                <a:solidFill>
                  <a:schemeClr val="tx1"/>
                </a:solidFill>
                <a:latin typeface="+mj-ea"/>
                <a:ea typeface="+mj-ea"/>
              </a:rPr>
              <a:t>PFI</a:t>
            </a:r>
            <a:r>
              <a:rPr lang="ja-JP" altLang="en-US" sz="1400" dirty="0" smtClean="0">
                <a:solidFill>
                  <a:schemeClr val="tx1"/>
                </a:solidFill>
                <a:latin typeface="+mj-ea"/>
                <a:ea typeface="+mj-ea"/>
              </a:rPr>
              <a:t>事業による運営では</a:t>
            </a:r>
            <a:r>
              <a:rPr lang="ja-JP" altLang="en-US" sz="1400" dirty="0">
                <a:solidFill>
                  <a:schemeClr val="tx1"/>
                </a:solidFill>
                <a:latin typeface="+mj-ea"/>
                <a:ea typeface="+mj-ea"/>
              </a:rPr>
              <a:t>，想定したコスト削減は実現できなかった</a:t>
            </a:r>
            <a:r>
              <a:rPr lang="ja-JP" altLang="en-US" sz="1400" dirty="0" smtClean="0">
                <a:solidFill>
                  <a:schemeClr val="tx1"/>
                </a:solidFill>
                <a:latin typeface="+mj-ea"/>
                <a:ea typeface="+mj-ea"/>
              </a:rPr>
              <a:t>。</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統合に伴う職員</a:t>
            </a:r>
            <a:r>
              <a:rPr lang="ja-JP" altLang="en-US" sz="1400" dirty="0">
                <a:solidFill>
                  <a:schemeClr val="tx1"/>
                </a:solidFill>
                <a:latin typeface="+mj-ea"/>
                <a:ea typeface="+mj-ea"/>
              </a:rPr>
              <a:t>の処遇（給与・服務）に</a:t>
            </a:r>
            <a:r>
              <a:rPr lang="ja-JP" altLang="en-US" sz="1400" dirty="0" smtClean="0">
                <a:solidFill>
                  <a:schemeClr val="tx1"/>
                </a:solidFill>
                <a:latin typeface="+mj-ea"/>
                <a:ea typeface="+mj-ea"/>
              </a:rPr>
              <a:t>ついて，給与の高い県側に準拠することを基本とした。</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医師の派遣元が複数あることか</a:t>
            </a:r>
            <a:r>
              <a:rPr lang="ja-JP" altLang="en-US" sz="1400" dirty="0">
                <a:solidFill>
                  <a:schemeClr val="tx1"/>
                </a:solidFill>
                <a:latin typeface="+mj-ea"/>
                <a:ea typeface="+mj-ea"/>
              </a:rPr>
              <a:t>ら</a:t>
            </a:r>
            <a:r>
              <a:rPr lang="ja-JP" altLang="en-US" sz="1400" dirty="0" smtClean="0">
                <a:solidFill>
                  <a:schemeClr val="tx1"/>
                </a:solidFill>
                <a:latin typeface="+mj-ea"/>
                <a:ea typeface="+mj-ea"/>
              </a:rPr>
              <a:t>，病院長や診療科トップの人事権についての調整に相当難渋。</a:t>
            </a:r>
            <a:endParaRPr lang="en-US" altLang="ja-JP" sz="1400" dirty="0" smtClean="0">
              <a:solidFill>
                <a:schemeClr val="tx1"/>
              </a:solidFill>
              <a:latin typeface="+mj-ea"/>
              <a:ea typeface="+mj-ea"/>
            </a:endParaRPr>
          </a:p>
          <a:p>
            <a:r>
              <a:rPr lang="ja-JP" altLang="en-US" sz="1200" dirty="0" smtClean="0">
                <a:solidFill>
                  <a:schemeClr val="tx1"/>
                </a:solidFill>
                <a:latin typeface="+mj-ea"/>
                <a:ea typeface="+mj-ea"/>
              </a:rPr>
              <a:t>　</a:t>
            </a:r>
            <a:r>
              <a:rPr lang="ja-JP" altLang="en-US" sz="1200" dirty="0">
                <a:solidFill>
                  <a:schemeClr val="tx1"/>
                </a:solidFill>
                <a:latin typeface="+mj-ea"/>
                <a:ea typeface="+mj-ea"/>
              </a:rPr>
              <a:t>　</a:t>
            </a:r>
            <a:r>
              <a:rPr lang="ja-JP" altLang="en-US" sz="1200" dirty="0" smtClean="0">
                <a:solidFill>
                  <a:schemeClr val="tx1"/>
                </a:solidFill>
                <a:latin typeface="+mj-ea"/>
                <a:ea typeface="+mj-ea"/>
              </a:rPr>
              <a:t>　</a:t>
            </a:r>
            <a:r>
              <a:rPr lang="en-US" altLang="ja-JP" sz="1200" dirty="0" smtClean="0">
                <a:solidFill>
                  <a:schemeClr val="tx1"/>
                </a:solidFill>
                <a:latin typeface="+mj-ea"/>
                <a:ea typeface="+mj-ea"/>
              </a:rPr>
              <a:t>〔</a:t>
            </a:r>
            <a:r>
              <a:rPr lang="ja-JP" altLang="en-US" sz="1200" dirty="0" smtClean="0">
                <a:solidFill>
                  <a:schemeClr val="tx1"/>
                </a:solidFill>
                <a:latin typeface="+mj-ea"/>
                <a:ea typeface="+mj-ea"/>
              </a:rPr>
              <a:t>岡山大，香川医科大，京都大，高知医科大，徳島大，三重大　など</a:t>
            </a:r>
            <a:r>
              <a:rPr lang="en-US" altLang="ja-JP" sz="1200" dirty="0">
                <a:solidFill>
                  <a:schemeClr val="tx1"/>
                </a:solidFill>
                <a:latin typeface="+mj-ea"/>
                <a:ea typeface="+mj-ea"/>
              </a:rPr>
              <a:t>〕</a:t>
            </a:r>
            <a:endParaRPr lang="en-US" altLang="ja-JP" sz="1200" dirty="0" smtClean="0">
              <a:solidFill>
                <a:schemeClr val="tx1"/>
              </a:solidFill>
              <a:latin typeface="+mj-ea"/>
              <a:ea typeface="+mj-ea"/>
            </a:endParaRPr>
          </a:p>
          <a:p>
            <a:pPr marL="285750" indent="-285750">
              <a:buFont typeface="Wingdings" panose="05000000000000000000" pitchFamily="2" charset="2"/>
              <a:buChar char="ü"/>
            </a:pPr>
            <a:r>
              <a:rPr lang="ja-JP" altLang="en-US" sz="1400" dirty="0" smtClean="0">
                <a:solidFill>
                  <a:schemeClr val="tx1"/>
                </a:solidFill>
                <a:latin typeface="+mj-ea"/>
                <a:ea typeface="+mj-ea"/>
              </a:rPr>
              <a:t>統合直後は，それまでの環境の違いなどから，職員間で混乱と遠慮が発生した。</a:t>
            </a:r>
            <a:endParaRPr lang="en-US" altLang="ja-JP" sz="1400" dirty="0" smtClean="0">
              <a:solidFill>
                <a:schemeClr val="tx1"/>
              </a:solidFill>
              <a:latin typeface="+mj-ea"/>
              <a:ea typeface="+mj-ea"/>
            </a:endParaRPr>
          </a:p>
          <a:p>
            <a:pPr marL="285750" indent="-285750">
              <a:buFont typeface="Wingdings" panose="05000000000000000000" pitchFamily="2" charset="2"/>
              <a:buChar char="ü"/>
            </a:pPr>
            <a:endParaRPr lang="en-US" altLang="ja-JP" sz="1400" dirty="0" smtClean="0">
              <a:solidFill>
                <a:schemeClr val="tx1"/>
              </a:solidFill>
              <a:latin typeface="+mj-ea"/>
              <a:ea typeface="+mj-ea"/>
            </a:endParaRPr>
          </a:p>
          <a:p>
            <a:r>
              <a:rPr lang="ja-JP" altLang="en-US" sz="1400" b="1" dirty="0" smtClean="0">
                <a:solidFill>
                  <a:srgbClr val="0000FF"/>
                </a:solidFill>
                <a:latin typeface="+mj-ea"/>
                <a:ea typeface="+mj-ea"/>
              </a:rPr>
              <a:t>＜課題＞</a:t>
            </a:r>
            <a:endParaRPr lang="en-US" altLang="ja-JP" sz="1400" b="1" dirty="0" smtClean="0">
              <a:solidFill>
                <a:srgbClr val="0000FF"/>
              </a:solidFill>
              <a:latin typeface="+mj-ea"/>
              <a:ea typeface="+mj-ea"/>
            </a:endParaRPr>
          </a:p>
          <a:p>
            <a:pPr marL="285750" indent="-285750">
              <a:buFont typeface="Wingdings" panose="05000000000000000000" pitchFamily="2" charset="2"/>
              <a:buChar char="ü"/>
            </a:pPr>
            <a:r>
              <a:rPr lang="ja-JP" altLang="en-US" sz="1400" dirty="0">
                <a:solidFill>
                  <a:schemeClr val="tx1"/>
                </a:solidFill>
                <a:latin typeface="+mj-ea"/>
                <a:ea typeface="+mj-ea"/>
              </a:rPr>
              <a:t>医師確保が</a:t>
            </a:r>
            <a:r>
              <a:rPr lang="ja-JP" altLang="en-US" sz="1400" dirty="0" smtClean="0">
                <a:solidFill>
                  <a:schemeClr val="tx1"/>
                </a:solidFill>
                <a:latin typeface="+mj-ea"/>
                <a:ea typeface="+mj-ea"/>
              </a:rPr>
              <a:t>困難な県の東部・西部を支える必要がある。</a:t>
            </a:r>
            <a:endParaRPr lang="en-US" altLang="ja-JP" sz="1400" dirty="0" smtClean="0">
              <a:solidFill>
                <a:schemeClr val="tx1"/>
              </a:solidFill>
              <a:latin typeface="+mj-ea"/>
              <a:ea typeface="+mj-ea"/>
            </a:endParaRPr>
          </a:p>
          <a:p>
            <a:r>
              <a:rPr lang="ja-JP" altLang="en-US" sz="1200" dirty="0">
                <a:solidFill>
                  <a:schemeClr val="tx1"/>
                </a:solidFill>
                <a:latin typeface="+mj-ea"/>
              </a:rPr>
              <a:t>　　　</a:t>
            </a:r>
            <a:r>
              <a:rPr lang="en-US" altLang="ja-JP" sz="1200" dirty="0">
                <a:solidFill>
                  <a:schemeClr val="tx1"/>
                </a:solidFill>
                <a:latin typeface="+mj-ea"/>
              </a:rPr>
              <a:t>〔</a:t>
            </a:r>
            <a:r>
              <a:rPr lang="ja-JP" altLang="en-US" sz="1200" dirty="0">
                <a:solidFill>
                  <a:schemeClr val="tx1"/>
                </a:solidFill>
                <a:latin typeface="+mj-ea"/>
              </a:rPr>
              <a:t>県（県立病院），大学，高知医療センターの</a:t>
            </a:r>
            <a:r>
              <a:rPr lang="en-US" altLang="ja-JP" sz="1200" dirty="0">
                <a:solidFill>
                  <a:schemeClr val="tx1"/>
                </a:solidFill>
                <a:latin typeface="+mj-ea"/>
              </a:rPr>
              <a:t>3</a:t>
            </a:r>
            <a:r>
              <a:rPr lang="ja-JP" altLang="en-US" sz="1200" dirty="0">
                <a:solidFill>
                  <a:schemeClr val="tx1"/>
                </a:solidFill>
                <a:latin typeface="+mj-ea"/>
              </a:rPr>
              <a:t>者で，勤務環境改善（異動時の退職手当通算可）の取組などで医師確保</a:t>
            </a:r>
            <a:r>
              <a:rPr lang="en-US" altLang="ja-JP" sz="1200" dirty="0">
                <a:solidFill>
                  <a:schemeClr val="tx1"/>
                </a:solidFill>
                <a:latin typeface="+mj-ea"/>
              </a:rPr>
              <a:t>〕</a:t>
            </a:r>
          </a:p>
          <a:p>
            <a:r>
              <a:rPr lang="ja-JP" altLang="en-US" sz="1200" dirty="0">
                <a:solidFill>
                  <a:schemeClr val="tx1"/>
                </a:solidFill>
                <a:latin typeface="+mj-ea"/>
              </a:rPr>
              <a:t>　　　</a:t>
            </a:r>
            <a:r>
              <a:rPr lang="en-US" altLang="ja-JP" sz="1200" dirty="0">
                <a:solidFill>
                  <a:schemeClr val="tx1"/>
                </a:solidFill>
                <a:latin typeface="+mj-ea"/>
              </a:rPr>
              <a:t>〔 『</a:t>
            </a:r>
            <a:r>
              <a:rPr lang="ja-JP" altLang="en-US" sz="1200" dirty="0">
                <a:solidFill>
                  <a:schemeClr val="tx1"/>
                </a:solidFill>
                <a:latin typeface="+mj-ea"/>
              </a:rPr>
              <a:t>高知方式</a:t>
            </a:r>
            <a:r>
              <a:rPr lang="en-US" altLang="ja-JP" sz="1200" dirty="0">
                <a:solidFill>
                  <a:schemeClr val="tx1"/>
                </a:solidFill>
                <a:latin typeface="+mj-ea"/>
              </a:rPr>
              <a:t>』</a:t>
            </a:r>
            <a:r>
              <a:rPr lang="ja-JP" altLang="en-US" sz="1200" dirty="0">
                <a:solidFill>
                  <a:schemeClr val="tx1"/>
                </a:solidFill>
                <a:latin typeface="+mj-ea"/>
              </a:rPr>
              <a:t>～自治医大の派遣先市町村間の処遇統一，後期研修期間の人件費を加盟市町村が一定負担</a:t>
            </a:r>
            <a:r>
              <a:rPr lang="en-US" altLang="ja-JP" sz="1200" dirty="0" smtClean="0">
                <a:solidFill>
                  <a:schemeClr val="tx1"/>
                </a:solidFill>
                <a:latin typeface="+mj-ea"/>
              </a:rPr>
              <a:t>〕</a:t>
            </a:r>
            <a:r>
              <a:rPr lang="ja-JP" altLang="en-US" sz="1200" dirty="0" smtClean="0">
                <a:solidFill>
                  <a:schemeClr val="tx1"/>
                </a:solidFill>
                <a:latin typeface="+mj-ea"/>
              </a:rPr>
              <a:t>　　　　　など</a:t>
            </a:r>
            <a:endParaRPr lang="en-US" altLang="ja-JP" sz="1200" dirty="0">
              <a:solidFill>
                <a:schemeClr val="tx1"/>
              </a:solidFill>
              <a:latin typeface="+mj-ea"/>
            </a:endParaRPr>
          </a:p>
          <a:p>
            <a:pPr marL="285750" indent="-285750">
              <a:buFont typeface="Wingdings" panose="05000000000000000000" pitchFamily="2" charset="2"/>
              <a:buChar char="ü"/>
            </a:pPr>
            <a:r>
              <a:rPr lang="ja-JP" altLang="en-US" sz="1400" dirty="0" smtClean="0">
                <a:solidFill>
                  <a:schemeClr val="tx1"/>
                </a:solidFill>
                <a:latin typeface="+mj-ea"/>
              </a:rPr>
              <a:t>統合</a:t>
            </a:r>
            <a:r>
              <a:rPr lang="ja-JP" altLang="en-US" sz="1400" dirty="0">
                <a:solidFill>
                  <a:schemeClr val="tx1"/>
                </a:solidFill>
                <a:latin typeface="+mj-ea"/>
              </a:rPr>
              <a:t>当時の</a:t>
            </a:r>
            <a:r>
              <a:rPr lang="ja-JP" altLang="en-US" sz="1400" dirty="0" smtClean="0">
                <a:solidFill>
                  <a:schemeClr val="tx1"/>
                </a:solidFill>
                <a:latin typeface="+mj-ea"/>
              </a:rPr>
              <a:t>県市の費用</a:t>
            </a:r>
            <a:r>
              <a:rPr lang="ja-JP" altLang="en-US" sz="1400" dirty="0">
                <a:solidFill>
                  <a:schemeClr val="tx1"/>
                </a:solidFill>
                <a:latin typeface="+mj-ea"/>
              </a:rPr>
              <a:t>負担ルールを基本と</a:t>
            </a:r>
            <a:r>
              <a:rPr lang="ja-JP" altLang="en-US" sz="1400" dirty="0" smtClean="0">
                <a:solidFill>
                  <a:schemeClr val="tx1"/>
                </a:solidFill>
                <a:latin typeface="+mj-ea"/>
              </a:rPr>
              <a:t>しつつ，</a:t>
            </a:r>
            <a:r>
              <a:rPr lang="ja-JP" altLang="en-US" sz="1400" dirty="0">
                <a:solidFill>
                  <a:schemeClr val="tx1"/>
                </a:solidFill>
                <a:latin typeface="+mj-ea"/>
              </a:rPr>
              <a:t>状況変化に</a:t>
            </a:r>
            <a:r>
              <a:rPr lang="ja-JP" altLang="en-US" sz="1400" dirty="0" smtClean="0">
                <a:solidFill>
                  <a:schemeClr val="tx1"/>
                </a:solidFill>
                <a:latin typeface="+mj-ea"/>
              </a:rPr>
              <a:t>応じて必要な別枠設定を行う。</a:t>
            </a:r>
            <a:r>
              <a:rPr lang="en-US" altLang="ja-JP" sz="1200" dirty="0">
                <a:solidFill>
                  <a:schemeClr val="tx1"/>
                </a:solidFill>
                <a:latin typeface="+mj-ea"/>
              </a:rPr>
              <a:t>〔ex.</a:t>
            </a:r>
            <a:r>
              <a:rPr lang="ja-JP" altLang="en-US" sz="1200" dirty="0">
                <a:solidFill>
                  <a:schemeClr val="tx1"/>
                </a:solidFill>
                <a:latin typeface="+mj-ea"/>
              </a:rPr>
              <a:t>精神医療</a:t>
            </a:r>
            <a:r>
              <a:rPr lang="en-US" altLang="ja-JP" sz="1200" dirty="0" smtClean="0">
                <a:solidFill>
                  <a:schemeClr val="tx1"/>
                </a:solidFill>
                <a:latin typeface="+mj-ea"/>
              </a:rPr>
              <a:t>〕</a:t>
            </a:r>
            <a:endParaRPr lang="en-US" altLang="ja-JP" sz="1200" dirty="0">
              <a:solidFill>
                <a:schemeClr val="tx1"/>
              </a:solidFill>
              <a:latin typeface="+mj-ea"/>
            </a:endParaRPr>
          </a:p>
          <a:p>
            <a:endParaRPr lang="en-US" altLang="ja-JP" sz="1200" dirty="0" smtClean="0">
              <a:solidFill>
                <a:schemeClr val="tx1"/>
              </a:solidFill>
              <a:latin typeface="+mj-ea"/>
              <a:ea typeface="+mj-ea"/>
            </a:endParaRPr>
          </a:p>
        </p:txBody>
      </p:sp>
      <p:sp>
        <p:nvSpPr>
          <p:cNvPr id="13" name="正方形/長方形 12"/>
          <p:cNvSpPr/>
          <p:nvPr/>
        </p:nvSpPr>
        <p:spPr>
          <a:xfrm flipV="1">
            <a:off x="0" y="548679"/>
            <a:ext cx="9036496" cy="45719"/>
          </a:xfrm>
          <a:prstGeom prst="rect">
            <a:avLst/>
          </a:prstGeom>
          <a:gradFill>
            <a:gsLst>
              <a:gs pos="0">
                <a:srgbClr val="00CC66"/>
              </a:gs>
              <a:gs pos="69000">
                <a:srgbClr val="66FF99"/>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5" name="テキスト ボックス 14"/>
          <p:cNvSpPr txBox="1"/>
          <p:nvPr/>
        </p:nvSpPr>
        <p:spPr>
          <a:xfrm>
            <a:off x="35496" y="116632"/>
            <a:ext cx="1975221" cy="369332"/>
          </a:xfrm>
          <a:prstGeom prst="rect">
            <a:avLst/>
          </a:prstGeom>
          <a:solidFill>
            <a:schemeClr val="bg1"/>
          </a:solidFill>
        </p:spPr>
        <p:txBody>
          <a:bodyPr wrap="none" rtlCol="0">
            <a:spAutoFit/>
          </a:bodyPr>
          <a:lstStyle/>
          <a:p>
            <a:r>
              <a:rPr kumimoji="1" lang="ja-JP" altLang="en-US" dirty="0" smtClean="0"/>
              <a:t>■高知県（つづき）</a:t>
            </a:r>
            <a:endParaRPr kumimoji="1" lang="ja-JP" altLang="en-US" dirty="0"/>
          </a:p>
        </p:txBody>
      </p:sp>
      <p:sp>
        <p:nvSpPr>
          <p:cNvPr id="21" name="テキスト ボックス 20"/>
          <p:cNvSpPr txBox="1"/>
          <p:nvPr/>
        </p:nvSpPr>
        <p:spPr>
          <a:xfrm>
            <a:off x="35496" y="692696"/>
            <a:ext cx="3332964" cy="307777"/>
          </a:xfrm>
          <a:prstGeom prst="rect">
            <a:avLst/>
          </a:prstGeom>
          <a:noFill/>
        </p:spPr>
        <p:txBody>
          <a:bodyPr wrap="none" rtlCol="0">
            <a:spAutoFit/>
          </a:bodyPr>
          <a:lstStyle/>
          <a:p>
            <a:r>
              <a:rPr kumimoji="1" lang="en-US" altLang="ja-JP" sz="1400" b="1" dirty="0" smtClean="0">
                <a:solidFill>
                  <a:srgbClr val="0000FF"/>
                </a:solidFill>
              </a:rPr>
              <a:t>Ⅲ</a:t>
            </a:r>
            <a:r>
              <a:rPr kumimoji="1" lang="ja-JP" altLang="en-US" sz="1400" b="1" dirty="0" smtClean="0">
                <a:solidFill>
                  <a:srgbClr val="0000FF"/>
                </a:solidFill>
              </a:rPr>
              <a:t>　</a:t>
            </a:r>
            <a:r>
              <a:rPr lang="ja-JP" altLang="en-US" sz="1400" b="1" dirty="0">
                <a:solidFill>
                  <a:srgbClr val="0000FF"/>
                </a:solidFill>
              </a:rPr>
              <a:t>視察概要（メリット・デメリット，課題等</a:t>
            </a:r>
            <a:r>
              <a:rPr lang="ja-JP" altLang="en-US" sz="1400" b="1" dirty="0" smtClean="0">
                <a:solidFill>
                  <a:srgbClr val="0000FF"/>
                </a:solidFill>
              </a:rPr>
              <a:t>）</a:t>
            </a:r>
            <a:endParaRPr kumimoji="1" lang="ja-JP" altLang="en-US" sz="1400" b="1" dirty="0">
              <a:solidFill>
                <a:srgbClr val="0000FF"/>
              </a:solidFill>
            </a:endParaRPr>
          </a:p>
        </p:txBody>
      </p:sp>
      <p:sp>
        <p:nvSpPr>
          <p:cNvPr id="11" name="正方形/長方形 10"/>
          <p:cNvSpPr/>
          <p:nvPr/>
        </p:nvSpPr>
        <p:spPr>
          <a:xfrm>
            <a:off x="7380312" y="116632"/>
            <a:ext cx="1656184" cy="43204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連携パターン</a:t>
            </a:r>
            <a:endParaRPr kumimoji="1" lang="ja-JP" altLang="en-US" dirty="0">
              <a:solidFill>
                <a:schemeClr val="tx1"/>
              </a:solidFill>
            </a:endParaRPr>
          </a:p>
        </p:txBody>
      </p:sp>
      <p:sp>
        <p:nvSpPr>
          <p:cNvPr id="12" name="正方形/長方形 11"/>
          <p:cNvSpPr/>
          <p:nvPr/>
        </p:nvSpPr>
        <p:spPr>
          <a:xfrm>
            <a:off x="251406" y="5877272"/>
            <a:ext cx="8569066" cy="57606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srgbClr val="FF0000"/>
                </a:solidFill>
              </a:rPr>
              <a:t>◎ガバナンスが１つなので，機能の効果的集約が推進できた。</a:t>
            </a:r>
            <a:endParaRPr kumimoji="1" lang="ja-JP" altLang="en-US" sz="2400" b="1" dirty="0">
              <a:solidFill>
                <a:srgbClr val="FF0000"/>
              </a:solidFill>
            </a:endParaRPr>
          </a:p>
        </p:txBody>
      </p:sp>
      <p:sp>
        <p:nvSpPr>
          <p:cNvPr id="14" name="正方形/長方形 13"/>
          <p:cNvSpPr/>
          <p:nvPr/>
        </p:nvSpPr>
        <p:spPr>
          <a:xfrm>
            <a:off x="7380312" y="548680"/>
            <a:ext cx="1656184" cy="51392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t>　⑦統合</a:t>
            </a:r>
            <a:endParaRPr lang="en-US" altLang="ja-JP" sz="2000" b="1" dirty="0" smtClean="0"/>
          </a:p>
          <a:p>
            <a:pPr algn="ctr"/>
            <a:r>
              <a:rPr lang="ja-JP" altLang="en-US" sz="1400" b="1" dirty="0" smtClean="0"/>
              <a:t>（一部事務組合）</a:t>
            </a:r>
            <a:endParaRPr kumimoji="1" lang="ja-JP" altLang="en-US" b="1" dirty="0"/>
          </a:p>
        </p:txBody>
      </p:sp>
      <p:sp>
        <p:nvSpPr>
          <p:cNvPr id="16"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18</a:t>
            </a:fld>
            <a:endParaRPr kumimoji="1" lang="ja-JP" altLang="en-US" sz="2400" dirty="0"/>
          </a:p>
        </p:txBody>
      </p:sp>
    </p:spTree>
    <p:extLst>
      <p:ext uri="{BB962C8B-B14F-4D97-AF65-F5344CB8AC3E}">
        <p14:creationId xmlns:p14="http://schemas.microsoft.com/office/powerpoint/2010/main" val="1004515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目　次</a:t>
            </a:r>
            <a:endParaRPr kumimoji="1" lang="ja-JP" altLang="en-US" sz="3600" dirty="0"/>
          </a:p>
        </p:txBody>
      </p:sp>
      <p:sp>
        <p:nvSpPr>
          <p:cNvPr id="3" name="コンテンツ プレースホルダー 2"/>
          <p:cNvSpPr>
            <a:spLocks noGrp="1"/>
          </p:cNvSpPr>
          <p:nvPr>
            <p:ph idx="1"/>
          </p:nvPr>
        </p:nvSpPr>
        <p:spPr>
          <a:xfrm>
            <a:off x="251520" y="1340768"/>
            <a:ext cx="8640960" cy="4968552"/>
          </a:xfrm>
        </p:spPr>
        <p:txBody>
          <a:bodyPr anchor="ctr" anchorCtr="0">
            <a:normAutofit/>
          </a:bodyPr>
          <a:lstStyle/>
          <a:p>
            <a:pPr marL="0" indent="0">
              <a:lnSpc>
                <a:spcPct val="150000"/>
              </a:lnSpc>
              <a:buNone/>
            </a:pPr>
            <a:r>
              <a:rPr kumimoji="1" lang="ja-JP" altLang="en-US" sz="2000" dirty="0" smtClean="0">
                <a:latin typeface="+mn-ea"/>
              </a:rPr>
              <a:t>１</a:t>
            </a:r>
            <a:r>
              <a:rPr lang="ja-JP" altLang="en-US" sz="2000" dirty="0">
                <a:latin typeface="+mn-ea"/>
              </a:rPr>
              <a:t>　</a:t>
            </a:r>
            <a:r>
              <a:rPr lang="ja-JP" altLang="en-US" sz="2000" dirty="0" smtClean="0">
                <a:latin typeface="+mn-ea"/>
              </a:rPr>
              <a:t>連携</a:t>
            </a:r>
            <a:r>
              <a:rPr lang="ja-JP" altLang="en-US" sz="2000" dirty="0">
                <a:latin typeface="+mn-ea"/>
              </a:rPr>
              <a:t>強化</a:t>
            </a:r>
            <a:r>
              <a:rPr lang="ja-JP" altLang="en-US" sz="2000" dirty="0" smtClean="0">
                <a:latin typeface="+mn-ea"/>
              </a:rPr>
              <a:t>を進めるための運営体制パターンについて</a:t>
            </a:r>
            <a:r>
              <a:rPr lang="en-US" altLang="ja-JP" sz="2000" dirty="0" smtClean="0">
                <a:latin typeface="+mn-ea"/>
              </a:rPr>
              <a:t>……………………</a:t>
            </a:r>
          </a:p>
          <a:p>
            <a:pPr marL="0" indent="0">
              <a:lnSpc>
                <a:spcPct val="150000"/>
              </a:lnSpc>
              <a:buNone/>
            </a:pPr>
            <a:r>
              <a:rPr lang="ja-JP" altLang="en-US" sz="2000" dirty="0" smtClean="0">
                <a:latin typeface="+mn-ea"/>
              </a:rPr>
              <a:t>２　先進事例の視察結果について</a:t>
            </a:r>
            <a:r>
              <a:rPr lang="en-US" altLang="ja-JP" sz="2000" dirty="0" smtClean="0">
                <a:latin typeface="+mn-ea"/>
              </a:rPr>
              <a:t>……………………………………………</a:t>
            </a:r>
          </a:p>
          <a:p>
            <a:pPr marL="0" indent="0">
              <a:lnSpc>
                <a:spcPct val="150000"/>
              </a:lnSpc>
              <a:buNone/>
            </a:pPr>
            <a:endParaRPr lang="en-US" altLang="ja-JP" sz="2000" dirty="0" smtClean="0">
              <a:latin typeface="+mn-ea"/>
            </a:endParaRPr>
          </a:p>
          <a:p>
            <a:pPr marL="0" indent="0">
              <a:lnSpc>
                <a:spcPct val="150000"/>
              </a:lnSpc>
              <a:buNone/>
            </a:pPr>
            <a:r>
              <a:rPr kumimoji="1" lang="ja-JP" altLang="en-US" sz="2000" dirty="0" smtClean="0">
                <a:latin typeface="+mn-ea"/>
              </a:rPr>
              <a:t>　</a:t>
            </a:r>
            <a:endParaRPr kumimoji="1" lang="ja-JP" altLang="en-US" sz="2000" dirty="0">
              <a:latin typeface="+mn-ea"/>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a:t>
            </a:fld>
            <a:endParaRPr kumimoji="1" lang="ja-JP" altLang="en-US" sz="2400" dirty="0"/>
          </a:p>
        </p:txBody>
      </p:sp>
      <p:sp>
        <p:nvSpPr>
          <p:cNvPr id="5" name="コンテンツ プレースホルダー 2"/>
          <p:cNvSpPr txBox="1">
            <a:spLocks/>
          </p:cNvSpPr>
          <p:nvPr/>
        </p:nvSpPr>
        <p:spPr>
          <a:xfrm>
            <a:off x="8212164" y="2348880"/>
            <a:ext cx="576064" cy="3456384"/>
          </a:xfrm>
          <a:prstGeom prst="rect">
            <a:avLst/>
          </a:prstGeom>
          <a:noFill/>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lnSpc>
                <a:spcPct val="150000"/>
              </a:lnSpc>
              <a:buFont typeface="Arial" pitchFamily="34" charset="0"/>
              <a:buNone/>
            </a:pPr>
            <a:r>
              <a:rPr lang="ja-JP" altLang="en-US" sz="2000" dirty="0" smtClean="0">
                <a:latin typeface="+mn-ea"/>
              </a:rPr>
              <a:t>２</a:t>
            </a:r>
            <a:endParaRPr lang="en-US" altLang="ja-JP" sz="2000" dirty="0" smtClean="0">
              <a:latin typeface="+mn-ea"/>
            </a:endParaRPr>
          </a:p>
          <a:p>
            <a:pPr marL="0" indent="0" algn="r">
              <a:lnSpc>
                <a:spcPct val="150000"/>
              </a:lnSpc>
              <a:buFont typeface="Arial" pitchFamily="34" charset="0"/>
              <a:buNone/>
            </a:pPr>
            <a:r>
              <a:rPr lang="ja-JP" altLang="en-US" sz="2000" dirty="0">
                <a:latin typeface="+mn-ea"/>
              </a:rPr>
              <a:t>１２</a:t>
            </a:r>
            <a:endParaRPr lang="en-US" altLang="ja-JP" sz="2000" dirty="0" smtClean="0">
              <a:latin typeface="+mn-ea"/>
            </a:endParaRPr>
          </a:p>
          <a:p>
            <a:pPr marL="0" indent="0" algn="r">
              <a:lnSpc>
                <a:spcPct val="150000"/>
              </a:lnSpc>
              <a:buFont typeface="Arial" pitchFamily="34" charset="0"/>
              <a:buNone/>
            </a:pPr>
            <a:endParaRPr lang="en-US" altLang="ja-JP" sz="2000" dirty="0" smtClean="0">
              <a:solidFill>
                <a:prstClr val="black"/>
              </a:solidFill>
              <a:latin typeface="+mn-ea"/>
            </a:endParaRPr>
          </a:p>
          <a:p>
            <a:pPr marL="0" indent="0" algn="r">
              <a:lnSpc>
                <a:spcPct val="150000"/>
              </a:lnSpc>
              <a:buFont typeface="Arial" pitchFamily="34" charset="0"/>
              <a:buNone/>
            </a:pPr>
            <a:endParaRPr lang="en-US" altLang="ja-JP" sz="2000" dirty="0" smtClean="0">
              <a:latin typeface="+mn-ea"/>
            </a:endParaRPr>
          </a:p>
          <a:p>
            <a:pPr marL="0" indent="0" algn="r">
              <a:lnSpc>
                <a:spcPct val="150000"/>
              </a:lnSpc>
              <a:buFont typeface="Arial" pitchFamily="34" charset="0"/>
              <a:buNone/>
            </a:pPr>
            <a:endParaRPr lang="en-US" altLang="ja-JP" sz="2000" dirty="0" smtClean="0">
              <a:latin typeface="+mn-ea"/>
            </a:endParaRPr>
          </a:p>
        </p:txBody>
      </p:sp>
    </p:spTree>
    <p:extLst>
      <p:ext uri="{BB962C8B-B14F-4D97-AF65-F5344CB8AC3E}">
        <p14:creationId xmlns:p14="http://schemas.microsoft.com/office/powerpoint/2010/main" val="3093159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2</a:t>
            </a:fld>
            <a:endParaRPr kumimoji="1" lang="ja-JP" altLang="en-US" sz="2400" dirty="0"/>
          </a:p>
        </p:txBody>
      </p:sp>
      <p:sp>
        <p:nvSpPr>
          <p:cNvPr id="5" name="タイトル 1"/>
          <p:cNvSpPr txBox="1">
            <a:spLocks/>
          </p:cNvSpPr>
          <p:nvPr/>
        </p:nvSpPr>
        <p:spPr>
          <a:xfrm>
            <a:off x="107504" y="1728000"/>
            <a:ext cx="8928992"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3200" b="1" dirty="0" smtClean="0">
                <a:latin typeface="HG丸ｺﾞｼｯｸM-PRO" panose="020F0600000000000000" pitchFamily="50" charset="-128"/>
                <a:ea typeface="HG丸ｺﾞｼｯｸM-PRO" panose="020F0600000000000000" pitchFamily="50" charset="-128"/>
              </a:rPr>
              <a:t>　　　　１　連携強化を進めるための</a:t>
            </a:r>
            <a:endParaRPr lang="en-US" altLang="ja-JP" sz="3200" b="1" dirty="0">
              <a:latin typeface="HG丸ｺﾞｼｯｸM-PRO" panose="020F0600000000000000" pitchFamily="50" charset="-128"/>
              <a:ea typeface="HG丸ｺﾞｼｯｸM-PRO" panose="020F0600000000000000" pitchFamily="50" charset="-128"/>
            </a:endParaRPr>
          </a:p>
          <a:p>
            <a:pPr algn="l">
              <a:lnSpc>
                <a:spcPct val="150000"/>
              </a:lnSpc>
            </a:pPr>
            <a:r>
              <a:rPr lang="ja-JP" altLang="en-US" sz="3200" b="1" dirty="0" smtClean="0">
                <a:latin typeface="HG丸ｺﾞｼｯｸM-PRO" panose="020F0600000000000000" pitchFamily="50" charset="-128"/>
                <a:ea typeface="HG丸ｺﾞｼｯｸM-PRO" panose="020F0600000000000000" pitchFamily="50" charset="-128"/>
              </a:rPr>
              <a:t>　　　　　　運営体制パターンについて</a:t>
            </a:r>
            <a:endParaRPr lang="en-US" altLang="ja-JP" sz="3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64290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6797"/>
            <a:ext cx="2133600" cy="365125"/>
          </a:xfrm>
        </p:spPr>
        <p:txBody>
          <a:bodyPr/>
          <a:lstStyle/>
          <a:p>
            <a:fld id="{DC768EE6-8590-4C35-BA5F-0BD088C856D2}" type="slidenum">
              <a:rPr kumimoji="1" lang="ja-JP" altLang="en-US" sz="2400" smtClean="0"/>
              <a:t>3</a:t>
            </a:fld>
            <a:endParaRPr kumimoji="1" lang="ja-JP" altLang="en-US" sz="2400" dirty="0"/>
          </a:p>
        </p:txBody>
      </p:sp>
      <p:sp>
        <p:nvSpPr>
          <p:cNvPr id="6" name="タイトル 1"/>
          <p:cNvSpPr txBox="1">
            <a:spLocks/>
          </p:cNvSpPr>
          <p:nvPr/>
        </p:nvSpPr>
        <p:spPr>
          <a:xfrm>
            <a:off x="0" y="0"/>
            <a:ext cx="9144000" cy="665312"/>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chemeClr val="bg1"/>
                </a:solidFill>
              </a:rPr>
              <a:t>連携強化を進めるための運営体制パターン</a:t>
            </a:r>
            <a:endParaRPr lang="ja-JP" altLang="en-US" sz="2800" dirty="0">
              <a:solidFill>
                <a:schemeClr val="bg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4160432802"/>
              </p:ext>
            </p:extLst>
          </p:nvPr>
        </p:nvGraphicFramePr>
        <p:xfrm>
          <a:off x="179512" y="1340768"/>
          <a:ext cx="8784976" cy="5023702"/>
        </p:xfrm>
        <a:graphic>
          <a:graphicData uri="http://schemas.openxmlformats.org/drawingml/2006/table">
            <a:tbl>
              <a:tblPr firstRow="1" bandRow="1">
                <a:tableStyleId>{5C22544A-7EE6-4342-B048-85BDC9FD1C3A}</a:tableStyleId>
              </a:tblPr>
              <a:tblGrid>
                <a:gridCol w="306189"/>
                <a:gridCol w="1710035"/>
                <a:gridCol w="3168352"/>
                <a:gridCol w="3600400"/>
              </a:tblGrid>
              <a:tr h="348200">
                <a:tc>
                  <a:txBody>
                    <a:bodyPr/>
                    <a:lstStyle/>
                    <a:p>
                      <a:pPr algn="ct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運営体制</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概　　要</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主　な　事　例</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9360">
                <a:tc>
                  <a:txBody>
                    <a:bodyPr/>
                    <a:lstStyle/>
                    <a:p>
                      <a:pPr algn="ctr"/>
                      <a:r>
                        <a:rPr kumimoji="1" lang="ja-JP" altLang="en-US" sz="1600" dirty="0" smtClean="0">
                          <a:solidFill>
                            <a:schemeClr val="tx1"/>
                          </a:solidFill>
                        </a:rPr>
                        <a:t>①</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協定締結</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関係病院が現状組織を維持したまま，病院間の契約により機能分化・連携を推進</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951">
                <a:tc>
                  <a:txBody>
                    <a:bodyPr/>
                    <a:lstStyle/>
                    <a:p>
                      <a:pPr algn="ctr"/>
                      <a:r>
                        <a:rPr kumimoji="1" lang="ja-JP" altLang="en-US" sz="1600" dirty="0" smtClean="0">
                          <a:solidFill>
                            <a:schemeClr val="tx1"/>
                          </a:solidFill>
                        </a:rPr>
                        <a:t>②</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隣接立地</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複数の病院が隣接して機能分化・連携を推進</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・徳島大学病院と徳島県立中央病院</a:t>
                      </a:r>
                      <a:endParaRPr kumimoji="1" lang="en-US" altLang="ja-JP" sz="1200" dirty="0" smtClean="0">
                        <a:solidFill>
                          <a:schemeClr val="tx1"/>
                        </a:solidFill>
                        <a:latin typeface="+mn-ea"/>
                        <a:ea typeface="+mn-ea"/>
                      </a:endParaRPr>
                    </a:p>
                    <a:p>
                      <a:pPr marL="106363" marR="0" indent="-106363"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・埼玉県立小児医療センターとさいたま赤十字病院</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951">
                <a:tc>
                  <a:txBody>
                    <a:bodyPr/>
                    <a:lstStyle/>
                    <a:p>
                      <a:pPr algn="ctr"/>
                      <a:r>
                        <a:rPr kumimoji="1" lang="ja-JP" altLang="en-US" sz="1600" dirty="0" smtClean="0">
                          <a:solidFill>
                            <a:schemeClr val="tx1"/>
                          </a:solidFill>
                        </a:rPr>
                        <a:t>③</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地域医療連携推進法人</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複数の法人が地域医療連携推進法人を設立して参加（ガバナンスの強弱は任意）</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rgbClr val="000000"/>
                          </a:solidFill>
                          <a:effectLst/>
                          <a:ea typeface="+mn-ea"/>
                          <a:cs typeface="Tahoma"/>
                        </a:rPr>
                        <a:t>・</a:t>
                      </a:r>
                      <a:r>
                        <a:rPr lang="ja-JP" altLang="ja-JP" sz="1200" b="0" u="none" dirty="0" smtClean="0">
                          <a:solidFill>
                            <a:srgbClr val="000000"/>
                          </a:solidFill>
                          <a:effectLst/>
                          <a:ea typeface="+mn-ea"/>
                          <a:cs typeface="Tahoma"/>
                        </a:rPr>
                        <a:t>はりま姫路総合医療センター整備推進機構</a:t>
                      </a:r>
                      <a:endParaRPr kumimoji="1" lang="ja-JP" altLang="en-US" sz="1200" b="0" u="none"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9360">
                <a:tc>
                  <a:txBody>
                    <a:bodyPr/>
                    <a:lstStyle/>
                    <a:p>
                      <a:pPr algn="ctr"/>
                      <a:r>
                        <a:rPr kumimoji="1" lang="ja-JP" altLang="en-US" sz="1600" dirty="0" smtClean="0">
                          <a:solidFill>
                            <a:schemeClr val="tx1"/>
                          </a:solidFill>
                        </a:rPr>
                        <a:t>④</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病院譲渡</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他法人へ病院事業を譲渡</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・福岡県立嘉穂病院を（社福）恩師財団済生会へ</a:t>
                      </a:r>
                      <a:endParaRPr kumimoji="1" lang="en-US" altLang="ja-JP" sz="1200" dirty="0" smtClean="0">
                        <a:solidFill>
                          <a:schemeClr val="tx1"/>
                        </a:solidFill>
                        <a:latin typeface="+mn-ea"/>
                        <a:ea typeface="+mn-ea"/>
                      </a:endParaRP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・福岡県立柳川病院を（財）医療・介護・教育研究財団へ</a:t>
                      </a:r>
                      <a:endParaRPr kumimoji="1" lang="en-US" altLang="ja-JP" sz="120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9360">
                <a:tc>
                  <a:txBody>
                    <a:bodyPr/>
                    <a:lstStyle/>
                    <a:p>
                      <a:pPr algn="ctr"/>
                      <a:r>
                        <a:rPr kumimoji="1" lang="ja-JP" altLang="en-US" sz="1600" dirty="0" smtClean="0">
                          <a:solidFill>
                            <a:schemeClr val="tx1"/>
                          </a:solidFill>
                        </a:rPr>
                        <a:t>⑤</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病院譲受</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他法人から病院事業を譲り受け</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・岩手県立釜石病院が釜石市民病院を</a:t>
                      </a:r>
                      <a:endParaRPr kumimoji="1" lang="en-US" altLang="ja-JP" sz="1200" dirty="0" smtClean="0">
                        <a:solidFill>
                          <a:schemeClr val="tx1"/>
                        </a:solidFill>
                        <a:latin typeface="+mn-ea"/>
                        <a:ea typeface="+mn-ea"/>
                      </a:endParaRP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・兵庫県立姫路循環器病センターが製鉄記念広畑病院を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9360">
                <a:tc>
                  <a:txBody>
                    <a:bodyPr/>
                    <a:lstStyle/>
                    <a:p>
                      <a:pPr algn="ctr"/>
                      <a:r>
                        <a:rPr kumimoji="1" lang="ja-JP" altLang="en-US" sz="1600" dirty="0" smtClean="0">
                          <a:solidFill>
                            <a:schemeClr val="tx1"/>
                          </a:solidFill>
                        </a:rPr>
                        <a:t>⑥</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1616075" algn="l"/>
                        </a:tabLst>
                      </a:pPr>
                      <a:r>
                        <a:rPr kumimoji="1" lang="ja-JP" altLang="en-US" sz="1200" dirty="0" smtClean="0">
                          <a:solidFill>
                            <a:schemeClr val="tx1"/>
                          </a:solidFill>
                          <a:latin typeface="+mn-ea"/>
                          <a:ea typeface="+mn-ea"/>
                        </a:rPr>
                        <a:t>統合</a:t>
                      </a:r>
                      <a:endParaRPr kumimoji="1" lang="en-US" altLang="ja-JP" sz="1200" dirty="0" smtClean="0">
                        <a:solidFill>
                          <a:schemeClr val="tx1"/>
                        </a:solidFill>
                        <a:latin typeface="+mn-ea"/>
                        <a:ea typeface="+mn-ea"/>
                      </a:endParaRPr>
                    </a:p>
                    <a:p>
                      <a:pPr>
                        <a:tabLst>
                          <a:tab pos="1616075" algn="l"/>
                        </a:tabLst>
                      </a:pPr>
                      <a:r>
                        <a:rPr kumimoji="1" lang="ja-JP" altLang="en-US" sz="1200" dirty="0" smtClean="0">
                          <a:solidFill>
                            <a:schemeClr val="tx1"/>
                          </a:solidFill>
                          <a:latin typeface="+mn-ea"/>
                          <a:ea typeface="+mn-ea"/>
                        </a:rPr>
                        <a:t>（地方独立行政法人）</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・複数の地方独立行政法人が統合</a:t>
                      </a:r>
                      <a:endParaRPr kumimoji="1" lang="en-US" altLang="ja-JP" sz="12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・複数の法人が統合して地方独立行政法人化</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・山形県立日本海病院と酒田市立酒田病院</a:t>
                      </a:r>
                      <a:endParaRPr kumimoji="1" lang="en-US" altLang="ja-JP" sz="12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a:t>
                      </a:r>
                      <a:r>
                        <a:rPr kumimoji="1" lang="ja-JP" altLang="en-US" sz="1200" b="0" i="0" u="none" strike="noStrike" kern="1200" baseline="0" dirty="0" smtClean="0">
                          <a:solidFill>
                            <a:schemeClr val="dk1"/>
                          </a:solidFill>
                          <a:latin typeface="+mn-lt"/>
                          <a:ea typeface="+mn-ea"/>
                          <a:cs typeface="+mn-cs"/>
                        </a:rPr>
                        <a:t>加古川市民病院と神鋼加古川病院</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9360">
                <a:tc>
                  <a:txBody>
                    <a:bodyPr/>
                    <a:lstStyle/>
                    <a:p>
                      <a:pPr algn="ctr"/>
                      <a:r>
                        <a:rPr kumimoji="1" lang="ja-JP" altLang="en-US" sz="1600" dirty="0" smtClean="0">
                          <a:solidFill>
                            <a:schemeClr val="tx1"/>
                          </a:solidFill>
                        </a:rPr>
                        <a:t>⑦</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統合</a:t>
                      </a:r>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（一部事務組合）</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複数の自治体が病院事業に関する一部事務組合を設立</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・高知県立中央病院と高知市立市民病院</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9360">
                <a:tc>
                  <a:txBody>
                    <a:bodyPr/>
                    <a:lstStyle/>
                    <a:p>
                      <a:pPr algn="ctr"/>
                      <a:r>
                        <a:rPr kumimoji="1" lang="ja-JP" altLang="en-US" sz="1600" dirty="0" smtClean="0">
                          <a:solidFill>
                            <a:schemeClr val="tx1"/>
                          </a:solidFill>
                        </a:rPr>
                        <a:t>⑧</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指定管理者制度</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公立病院の運営を民間医療法人等に委託</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・横浜市立みなと赤十字病院</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83262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65312"/>
          </a:xfrm>
          <a:solidFill>
            <a:schemeClr val="accent1"/>
          </a:solidFill>
        </p:spPr>
        <p:txBody>
          <a:bodyPr>
            <a:normAutofit/>
          </a:bodyPr>
          <a:lstStyle/>
          <a:p>
            <a:r>
              <a:rPr kumimoji="1" lang="ja-JP" altLang="en-US" sz="2800" dirty="0" smtClean="0">
                <a:solidFill>
                  <a:schemeClr val="bg1"/>
                </a:solidFill>
              </a:rPr>
              <a:t>運営体制パターン①</a:t>
            </a:r>
            <a:endParaRPr kumimoji="1" lang="ja-JP" altLang="en-US" sz="2800" dirty="0">
              <a:solidFill>
                <a:schemeClr val="bg1"/>
              </a:solidFill>
            </a:endParaRPr>
          </a:p>
        </p:txBody>
      </p:sp>
      <p:sp>
        <p:nvSpPr>
          <p:cNvPr id="4" name="テキスト ボックス 3"/>
          <p:cNvSpPr txBox="1"/>
          <p:nvPr/>
        </p:nvSpPr>
        <p:spPr>
          <a:xfrm>
            <a:off x="179512" y="836712"/>
            <a:ext cx="8712968" cy="369332"/>
          </a:xfrm>
          <a:prstGeom prst="rect">
            <a:avLst/>
          </a:prstGeom>
          <a:solidFill>
            <a:schemeClr val="accent1">
              <a:lumMod val="20000"/>
              <a:lumOff val="80000"/>
            </a:schemeClr>
          </a:solidFill>
        </p:spPr>
        <p:txBody>
          <a:bodyPr wrap="square" rtlCol="0">
            <a:spAutoFit/>
          </a:bodyPr>
          <a:lstStyle/>
          <a:p>
            <a:r>
              <a:rPr lang="en-US" altLang="ja-JP" u="sng" dirty="0"/>
              <a:t>Ⅰ</a:t>
            </a:r>
            <a:r>
              <a:rPr lang="ja-JP" altLang="en-US" u="sng" dirty="0" smtClean="0"/>
              <a:t>　</a:t>
            </a:r>
            <a:r>
              <a:rPr kumimoji="1" lang="ja-JP" altLang="en-US" u="sng" dirty="0" smtClean="0"/>
              <a:t>協定締結</a:t>
            </a:r>
            <a:endParaRPr kumimoji="1" lang="ja-JP" altLang="en-US" u="sng"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690330379"/>
              </p:ext>
            </p:extLst>
          </p:nvPr>
        </p:nvGraphicFramePr>
        <p:xfrm>
          <a:off x="323850" y="1341438"/>
          <a:ext cx="8569325" cy="5324475"/>
        </p:xfrm>
        <a:graphic>
          <a:graphicData uri="http://schemas.openxmlformats.org/presentationml/2006/ole">
            <mc:AlternateContent xmlns:mc="http://schemas.openxmlformats.org/markup-compatibility/2006">
              <mc:Choice xmlns:v="urn:schemas-microsoft-com:vml" Requires="v">
                <p:oleObj spid="_x0000_s20494" name="ワークシート" r:id="rId3" imgW="6943657" imgH="4314825" progId="Excel.Sheet.12">
                  <p:embed/>
                </p:oleObj>
              </mc:Choice>
              <mc:Fallback>
                <p:oleObj name="ワークシート" r:id="rId3" imgW="6943657" imgH="4314825" progId="Excel.Sheet.12">
                  <p:embed/>
                  <p:pic>
                    <p:nvPicPr>
                      <p:cNvPr id="0" name=""/>
                      <p:cNvPicPr/>
                      <p:nvPr/>
                    </p:nvPicPr>
                    <p:blipFill>
                      <a:blip r:embed="rId4"/>
                      <a:stretch>
                        <a:fillRect/>
                      </a:stretch>
                    </p:blipFill>
                    <p:spPr>
                      <a:xfrm>
                        <a:off x="323850" y="1341438"/>
                        <a:ext cx="8569325" cy="5324475"/>
                      </a:xfrm>
                      <a:prstGeom prst="rect">
                        <a:avLst/>
                      </a:prstGeom>
                    </p:spPr>
                  </p:pic>
                </p:oleObj>
              </mc:Fallback>
            </mc:AlternateContent>
          </a:graphicData>
        </a:graphic>
      </p:graphicFrame>
      <p:sp>
        <p:nvSpPr>
          <p:cNvPr id="6" name="スライド番号プレースホルダー 3"/>
          <p:cNvSpPr>
            <a:spLocks noGrp="1"/>
          </p:cNvSpPr>
          <p:nvPr>
            <p:ph type="sldNum" sz="quarter" idx="12"/>
          </p:nvPr>
        </p:nvSpPr>
        <p:spPr>
          <a:xfrm>
            <a:off x="7010400" y="6486797"/>
            <a:ext cx="2133600" cy="365125"/>
          </a:xfrm>
        </p:spPr>
        <p:txBody>
          <a:bodyPr/>
          <a:lstStyle/>
          <a:p>
            <a:fld id="{DC768EE6-8590-4C35-BA5F-0BD088C856D2}" type="slidenum">
              <a:rPr kumimoji="1" lang="ja-JP" altLang="en-US" sz="2400" smtClean="0"/>
              <a:t>4</a:t>
            </a:fld>
            <a:endParaRPr kumimoji="1" lang="ja-JP" altLang="en-US" sz="2400" dirty="0"/>
          </a:p>
        </p:txBody>
      </p:sp>
    </p:spTree>
    <p:extLst>
      <p:ext uri="{BB962C8B-B14F-4D97-AF65-F5344CB8AC3E}">
        <p14:creationId xmlns:p14="http://schemas.microsoft.com/office/powerpoint/2010/main" val="1724047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65312"/>
          </a:xfrm>
          <a:solidFill>
            <a:schemeClr val="accent1"/>
          </a:solidFill>
        </p:spPr>
        <p:txBody>
          <a:bodyPr>
            <a:normAutofit/>
          </a:bodyPr>
          <a:lstStyle/>
          <a:p>
            <a:r>
              <a:rPr kumimoji="1" lang="ja-JP" altLang="en-US" sz="2800" dirty="0" smtClean="0">
                <a:solidFill>
                  <a:schemeClr val="bg1"/>
                </a:solidFill>
              </a:rPr>
              <a:t>運営体制パターン②</a:t>
            </a:r>
            <a:endParaRPr kumimoji="1" lang="ja-JP" altLang="en-US" sz="2800" dirty="0">
              <a:solidFill>
                <a:schemeClr val="bg1"/>
              </a:solidFill>
            </a:endParaRPr>
          </a:p>
        </p:txBody>
      </p:sp>
      <p:sp>
        <p:nvSpPr>
          <p:cNvPr id="4" name="テキスト ボックス 3"/>
          <p:cNvSpPr txBox="1"/>
          <p:nvPr/>
        </p:nvSpPr>
        <p:spPr>
          <a:xfrm>
            <a:off x="179512" y="836712"/>
            <a:ext cx="8712968" cy="369332"/>
          </a:xfrm>
          <a:prstGeom prst="rect">
            <a:avLst/>
          </a:prstGeom>
          <a:solidFill>
            <a:schemeClr val="accent1">
              <a:lumMod val="20000"/>
              <a:lumOff val="80000"/>
            </a:schemeClr>
          </a:solidFill>
        </p:spPr>
        <p:txBody>
          <a:bodyPr wrap="square" rtlCol="0">
            <a:spAutoFit/>
          </a:bodyPr>
          <a:lstStyle/>
          <a:p>
            <a:r>
              <a:rPr lang="en-US" altLang="ja-JP" u="sng" dirty="0" smtClean="0"/>
              <a:t>Ⅱ</a:t>
            </a:r>
            <a:r>
              <a:rPr lang="ja-JP" altLang="en-US" u="sng" dirty="0" smtClean="0"/>
              <a:t>　隣接立地　</a:t>
            </a:r>
            <a:endParaRPr kumimoji="1" lang="ja-JP" altLang="en-US" u="sng" dirty="0"/>
          </a:p>
        </p:txBody>
      </p:sp>
      <p:sp>
        <p:nvSpPr>
          <p:cNvPr id="5" name="スライド番号プレースホルダー 3"/>
          <p:cNvSpPr>
            <a:spLocks noGrp="1"/>
          </p:cNvSpPr>
          <p:nvPr>
            <p:ph type="sldNum" sz="quarter" idx="12"/>
          </p:nvPr>
        </p:nvSpPr>
        <p:spPr>
          <a:xfrm>
            <a:off x="7010400" y="6486797"/>
            <a:ext cx="2133600" cy="365125"/>
          </a:xfrm>
        </p:spPr>
        <p:txBody>
          <a:bodyPr/>
          <a:lstStyle/>
          <a:p>
            <a:fld id="{DC768EE6-8590-4C35-BA5F-0BD088C856D2}" type="slidenum">
              <a:rPr kumimoji="1" lang="ja-JP" altLang="en-US" sz="2400" smtClean="0"/>
              <a:t>5</a:t>
            </a:fld>
            <a:endParaRPr kumimoji="1" lang="ja-JP" altLang="en-US" sz="2400"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236195572"/>
              </p:ext>
            </p:extLst>
          </p:nvPr>
        </p:nvGraphicFramePr>
        <p:xfrm>
          <a:off x="323528" y="1340768"/>
          <a:ext cx="8575151" cy="5328592"/>
        </p:xfrm>
        <a:graphic>
          <a:graphicData uri="http://schemas.openxmlformats.org/presentationml/2006/ole">
            <mc:AlternateContent xmlns:mc="http://schemas.openxmlformats.org/markup-compatibility/2006">
              <mc:Choice xmlns:v="urn:schemas-microsoft-com:vml" Requires="v">
                <p:oleObj spid="_x0000_s21518" name="ワークシート" r:id="rId3" imgW="6943657" imgH="4314825" progId="Excel.Sheet.12">
                  <p:embed/>
                </p:oleObj>
              </mc:Choice>
              <mc:Fallback>
                <p:oleObj name="ワークシート" r:id="rId3" imgW="6943657" imgH="4314825" progId="Excel.Sheet.12">
                  <p:embed/>
                  <p:pic>
                    <p:nvPicPr>
                      <p:cNvPr id="0" name=""/>
                      <p:cNvPicPr/>
                      <p:nvPr/>
                    </p:nvPicPr>
                    <p:blipFill>
                      <a:blip r:embed="rId4"/>
                      <a:stretch>
                        <a:fillRect/>
                      </a:stretch>
                    </p:blipFill>
                    <p:spPr>
                      <a:xfrm>
                        <a:off x="323528" y="1340768"/>
                        <a:ext cx="8575151" cy="5328592"/>
                      </a:xfrm>
                      <a:prstGeom prst="rect">
                        <a:avLst/>
                      </a:prstGeom>
                    </p:spPr>
                  </p:pic>
                </p:oleObj>
              </mc:Fallback>
            </mc:AlternateContent>
          </a:graphicData>
        </a:graphic>
      </p:graphicFrame>
    </p:spTree>
    <p:extLst>
      <p:ext uri="{BB962C8B-B14F-4D97-AF65-F5344CB8AC3E}">
        <p14:creationId xmlns:p14="http://schemas.microsoft.com/office/powerpoint/2010/main" val="1020644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65312"/>
          </a:xfrm>
          <a:solidFill>
            <a:schemeClr val="accent1"/>
          </a:solidFill>
        </p:spPr>
        <p:txBody>
          <a:bodyPr>
            <a:normAutofit/>
          </a:bodyPr>
          <a:lstStyle/>
          <a:p>
            <a:r>
              <a:rPr lang="ja-JP" altLang="en-US" sz="2800" dirty="0" smtClean="0">
                <a:solidFill>
                  <a:schemeClr val="bg1"/>
                </a:solidFill>
              </a:rPr>
              <a:t>運営</a:t>
            </a:r>
            <a:r>
              <a:rPr lang="ja-JP" altLang="en-US" sz="2800" dirty="0">
                <a:solidFill>
                  <a:schemeClr val="bg1"/>
                </a:solidFill>
              </a:rPr>
              <a:t>体制</a:t>
            </a:r>
            <a:r>
              <a:rPr lang="ja-JP" altLang="en-US" sz="2800" dirty="0" smtClean="0">
                <a:solidFill>
                  <a:schemeClr val="bg1"/>
                </a:solidFill>
              </a:rPr>
              <a:t>パターン③</a:t>
            </a:r>
            <a:endParaRPr kumimoji="1" lang="ja-JP" altLang="en-US" sz="2800" dirty="0">
              <a:solidFill>
                <a:schemeClr val="bg1"/>
              </a:solidFill>
            </a:endParaRPr>
          </a:p>
        </p:txBody>
      </p:sp>
      <p:sp>
        <p:nvSpPr>
          <p:cNvPr id="4" name="テキスト ボックス 3"/>
          <p:cNvSpPr txBox="1"/>
          <p:nvPr/>
        </p:nvSpPr>
        <p:spPr>
          <a:xfrm>
            <a:off x="179512" y="836712"/>
            <a:ext cx="8712968" cy="369332"/>
          </a:xfrm>
          <a:prstGeom prst="rect">
            <a:avLst/>
          </a:prstGeom>
          <a:solidFill>
            <a:schemeClr val="accent1">
              <a:lumMod val="20000"/>
              <a:lumOff val="80000"/>
            </a:schemeClr>
          </a:solidFill>
        </p:spPr>
        <p:txBody>
          <a:bodyPr wrap="square" rtlCol="0">
            <a:spAutoFit/>
          </a:bodyPr>
          <a:lstStyle/>
          <a:p>
            <a:r>
              <a:rPr lang="en-US" altLang="ja-JP" u="sng" dirty="0" smtClean="0"/>
              <a:t>Ⅲ</a:t>
            </a:r>
            <a:r>
              <a:rPr kumimoji="1" lang="ja-JP" altLang="en-US" u="sng" dirty="0" smtClean="0"/>
              <a:t>　地域医療連携推進法人</a:t>
            </a:r>
            <a:endParaRPr kumimoji="1" lang="ja-JP" altLang="en-US" u="sng" dirty="0"/>
          </a:p>
        </p:txBody>
      </p:sp>
      <p:sp>
        <p:nvSpPr>
          <p:cNvPr id="6" name="スライド番号プレースホルダー 3"/>
          <p:cNvSpPr>
            <a:spLocks noGrp="1"/>
          </p:cNvSpPr>
          <p:nvPr>
            <p:ph type="sldNum" sz="quarter" idx="12"/>
          </p:nvPr>
        </p:nvSpPr>
        <p:spPr>
          <a:xfrm>
            <a:off x="7010400" y="6486797"/>
            <a:ext cx="2133600" cy="365125"/>
          </a:xfrm>
        </p:spPr>
        <p:txBody>
          <a:bodyPr/>
          <a:lstStyle/>
          <a:p>
            <a:fld id="{DC768EE6-8590-4C35-BA5F-0BD088C856D2}" type="slidenum">
              <a:rPr kumimoji="1" lang="ja-JP" altLang="en-US" sz="2400" smtClean="0"/>
              <a:t>6</a:t>
            </a:fld>
            <a:endParaRPr kumimoji="1" lang="ja-JP" altLang="en-US" sz="2400"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645578035"/>
              </p:ext>
            </p:extLst>
          </p:nvPr>
        </p:nvGraphicFramePr>
        <p:xfrm>
          <a:off x="179388" y="1341438"/>
          <a:ext cx="8640762" cy="5292725"/>
        </p:xfrm>
        <a:graphic>
          <a:graphicData uri="http://schemas.openxmlformats.org/presentationml/2006/ole">
            <mc:AlternateContent xmlns:mc="http://schemas.openxmlformats.org/markup-compatibility/2006">
              <mc:Choice xmlns:v="urn:schemas-microsoft-com:vml" Requires="v">
                <p:oleObj spid="_x0000_s22542" name="ワークシート" r:id="rId3" imgW="6943657" imgH="4695735" progId="Excel.Sheet.12">
                  <p:embed/>
                </p:oleObj>
              </mc:Choice>
              <mc:Fallback>
                <p:oleObj name="ワークシート" r:id="rId3" imgW="6943657" imgH="4695735" progId="Excel.Sheet.12">
                  <p:embed/>
                  <p:pic>
                    <p:nvPicPr>
                      <p:cNvPr id="0" name=""/>
                      <p:cNvPicPr/>
                      <p:nvPr/>
                    </p:nvPicPr>
                    <p:blipFill>
                      <a:blip r:embed="rId4"/>
                      <a:stretch>
                        <a:fillRect/>
                      </a:stretch>
                    </p:blipFill>
                    <p:spPr>
                      <a:xfrm>
                        <a:off x="179388" y="1341438"/>
                        <a:ext cx="8640762" cy="5292725"/>
                      </a:xfrm>
                      <a:prstGeom prst="rect">
                        <a:avLst/>
                      </a:prstGeom>
                    </p:spPr>
                  </p:pic>
                </p:oleObj>
              </mc:Fallback>
            </mc:AlternateContent>
          </a:graphicData>
        </a:graphic>
      </p:graphicFrame>
    </p:spTree>
    <p:extLst>
      <p:ext uri="{BB962C8B-B14F-4D97-AF65-F5344CB8AC3E}">
        <p14:creationId xmlns:p14="http://schemas.microsoft.com/office/powerpoint/2010/main" val="2478158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65312"/>
          </a:xfrm>
          <a:solidFill>
            <a:schemeClr val="accent1"/>
          </a:solidFill>
        </p:spPr>
        <p:txBody>
          <a:bodyPr>
            <a:normAutofit/>
          </a:bodyPr>
          <a:lstStyle/>
          <a:p>
            <a:r>
              <a:rPr kumimoji="1" lang="ja-JP" altLang="en-US" sz="2800" dirty="0" smtClean="0">
                <a:solidFill>
                  <a:schemeClr val="bg1"/>
                </a:solidFill>
              </a:rPr>
              <a:t>運営体制パターン④</a:t>
            </a:r>
            <a:endParaRPr kumimoji="1" lang="ja-JP" altLang="en-US" sz="2800" dirty="0">
              <a:solidFill>
                <a:schemeClr val="bg1"/>
              </a:solidFill>
            </a:endParaRPr>
          </a:p>
        </p:txBody>
      </p:sp>
      <p:sp>
        <p:nvSpPr>
          <p:cNvPr id="4" name="テキスト ボックス 3"/>
          <p:cNvSpPr txBox="1"/>
          <p:nvPr/>
        </p:nvSpPr>
        <p:spPr>
          <a:xfrm>
            <a:off x="179512" y="836712"/>
            <a:ext cx="8712968" cy="369332"/>
          </a:xfrm>
          <a:prstGeom prst="rect">
            <a:avLst/>
          </a:prstGeom>
          <a:solidFill>
            <a:schemeClr val="accent1">
              <a:lumMod val="20000"/>
              <a:lumOff val="80000"/>
            </a:schemeClr>
          </a:solidFill>
        </p:spPr>
        <p:txBody>
          <a:bodyPr wrap="square" rtlCol="0">
            <a:spAutoFit/>
          </a:bodyPr>
          <a:lstStyle/>
          <a:p>
            <a:r>
              <a:rPr lang="en-US" altLang="ja-JP" u="sng" dirty="0" smtClean="0"/>
              <a:t>Ⅳ</a:t>
            </a:r>
            <a:r>
              <a:rPr lang="ja-JP" altLang="en-US" u="sng" dirty="0" smtClean="0"/>
              <a:t>　病院譲渡　</a:t>
            </a:r>
            <a:endParaRPr kumimoji="1" lang="ja-JP" altLang="en-US" u="sng"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920404975"/>
              </p:ext>
            </p:extLst>
          </p:nvPr>
        </p:nvGraphicFramePr>
        <p:xfrm>
          <a:off x="323850" y="1341438"/>
          <a:ext cx="8569325" cy="5324475"/>
        </p:xfrm>
        <a:graphic>
          <a:graphicData uri="http://schemas.openxmlformats.org/presentationml/2006/ole">
            <mc:AlternateContent xmlns:mc="http://schemas.openxmlformats.org/markup-compatibility/2006">
              <mc:Choice xmlns:v="urn:schemas-microsoft-com:vml" Requires="v">
                <p:oleObj spid="_x0000_s23566" name="ワークシート" r:id="rId3" imgW="6943657" imgH="4314825" progId="Excel.Sheet.12">
                  <p:embed/>
                </p:oleObj>
              </mc:Choice>
              <mc:Fallback>
                <p:oleObj name="ワークシート" r:id="rId3" imgW="6943657" imgH="4314825" progId="Excel.Sheet.12">
                  <p:embed/>
                  <p:pic>
                    <p:nvPicPr>
                      <p:cNvPr id="0" name=""/>
                      <p:cNvPicPr/>
                      <p:nvPr/>
                    </p:nvPicPr>
                    <p:blipFill>
                      <a:blip r:embed="rId4"/>
                      <a:stretch>
                        <a:fillRect/>
                      </a:stretch>
                    </p:blipFill>
                    <p:spPr>
                      <a:xfrm>
                        <a:off x="323850" y="1341438"/>
                        <a:ext cx="8569325" cy="5324475"/>
                      </a:xfrm>
                      <a:prstGeom prst="rect">
                        <a:avLst/>
                      </a:prstGeom>
                    </p:spPr>
                  </p:pic>
                </p:oleObj>
              </mc:Fallback>
            </mc:AlternateContent>
          </a:graphicData>
        </a:graphic>
      </p:graphicFrame>
      <p:sp>
        <p:nvSpPr>
          <p:cNvPr id="6" name="スライド番号プレースホルダー 3"/>
          <p:cNvSpPr>
            <a:spLocks noGrp="1"/>
          </p:cNvSpPr>
          <p:nvPr>
            <p:ph type="sldNum" sz="quarter" idx="12"/>
          </p:nvPr>
        </p:nvSpPr>
        <p:spPr>
          <a:xfrm>
            <a:off x="7010400" y="6486797"/>
            <a:ext cx="2133600" cy="365125"/>
          </a:xfrm>
        </p:spPr>
        <p:txBody>
          <a:bodyPr/>
          <a:lstStyle/>
          <a:p>
            <a:fld id="{DC768EE6-8590-4C35-BA5F-0BD088C856D2}" type="slidenum">
              <a:rPr kumimoji="1" lang="ja-JP" altLang="en-US" sz="2400" smtClean="0"/>
              <a:t>7</a:t>
            </a:fld>
            <a:endParaRPr kumimoji="1" lang="ja-JP" altLang="en-US" sz="2400" dirty="0"/>
          </a:p>
        </p:txBody>
      </p:sp>
    </p:spTree>
    <p:extLst>
      <p:ext uri="{BB962C8B-B14F-4D97-AF65-F5344CB8AC3E}">
        <p14:creationId xmlns:p14="http://schemas.microsoft.com/office/powerpoint/2010/main" val="2111509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65312"/>
          </a:xfrm>
          <a:solidFill>
            <a:schemeClr val="accent1"/>
          </a:solidFill>
        </p:spPr>
        <p:txBody>
          <a:bodyPr>
            <a:normAutofit/>
          </a:bodyPr>
          <a:lstStyle/>
          <a:p>
            <a:r>
              <a:rPr kumimoji="1" lang="ja-JP" altLang="en-US" sz="2800" dirty="0" smtClean="0">
                <a:solidFill>
                  <a:schemeClr val="bg1"/>
                </a:solidFill>
              </a:rPr>
              <a:t>運営体制パターン⑤</a:t>
            </a:r>
            <a:endParaRPr kumimoji="1" lang="ja-JP" altLang="en-US" sz="2800" dirty="0">
              <a:solidFill>
                <a:schemeClr val="bg1"/>
              </a:solidFill>
            </a:endParaRPr>
          </a:p>
        </p:txBody>
      </p:sp>
      <p:sp>
        <p:nvSpPr>
          <p:cNvPr id="4" name="テキスト ボックス 3"/>
          <p:cNvSpPr txBox="1"/>
          <p:nvPr/>
        </p:nvSpPr>
        <p:spPr>
          <a:xfrm>
            <a:off x="179512" y="836712"/>
            <a:ext cx="8712968" cy="369332"/>
          </a:xfrm>
          <a:prstGeom prst="rect">
            <a:avLst/>
          </a:prstGeom>
          <a:solidFill>
            <a:schemeClr val="accent1">
              <a:lumMod val="20000"/>
              <a:lumOff val="80000"/>
            </a:schemeClr>
          </a:solidFill>
        </p:spPr>
        <p:txBody>
          <a:bodyPr wrap="square" rtlCol="0">
            <a:spAutoFit/>
          </a:bodyPr>
          <a:lstStyle/>
          <a:p>
            <a:r>
              <a:rPr lang="en-US" altLang="ja-JP" u="sng" dirty="0" smtClean="0"/>
              <a:t>Ⅴ</a:t>
            </a:r>
            <a:r>
              <a:rPr lang="ja-JP" altLang="en-US" u="sng" dirty="0" smtClean="0"/>
              <a:t>　病院譲受　</a:t>
            </a:r>
            <a:endParaRPr kumimoji="1" lang="ja-JP" altLang="en-US" u="sng"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750852686"/>
              </p:ext>
            </p:extLst>
          </p:nvPr>
        </p:nvGraphicFramePr>
        <p:xfrm>
          <a:off x="323528" y="1340768"/>
          <a:ext cx="8568952" cy="5324740"/>
        </p:xfrm>
        <a:graphic>
          <a:graphicData uri="http://schemas.openxmlformats.org/presentationml/2006/ole">
            <mc:AlternateContent xmlns:mc="http://schemas.openxmlformats.org/markup-compatibility/2006">
              <mc:Choice xmlns:v="urn:schemas-microsoft-com:vml" Requires="v">
                <p:oleObj spid="_x0000_s24589" name="ワークシート" r:id="rId3" imgW="6943657" imgH="4314825" progId="Excel.Sheet.12">
                  <p:embed/>
                </p:oleObj>
              </mc:Choice>
              <mc:Fallback>
                <p:oleObj name="ワークシート" r:id="rId3" imgW="6943657" imgH="4314825" progId="Excel.Sheet.12">
                  <p:embed/>
                  <p:pic>
                    <p:nvPicPr>
                      <p:cNvPr id="0" name=""/>
                      <p:cNvPicPr/>
                      <p:nvPr/>
                    </p:nvPicPr>
                    <p:blipFill>
                      <a:blip r:embed="rId4"/>
                      <a:stretch>
                        <a:fillRect/>
                      </a:stretch>
                    </p:blipFill>
                    <p:spPr>
                      <a:xfrm>
                        <a:off x="323528" y="1340768"/>
                        <a:ext cx="8568952" cy="5324740"/>
                      </a:xfrm>
                      <a:prstGeom prst="rect">
                        <a:avLst/>
                      </a:prstGeom>
                    </p:spPr>
                  </p:pic>
                </p:oleObj>
              </mc:Fallback>
            </mc:AlternateContent>
          </a:graphicData>
        </a:graphic>
      </p:graphicFrame>
      <p:sp>
        <p:nvSpPr>
          <p:cNvPr id="5" name="スライド番号プレースホルダー 3"/>
          <p:cNvSpPr>
            <a:spLocks noGrp="1"/>
          </p:cNvSpPr>
          <p:nvPr>
            <p:ph type="sldNum" sz="quarter" idx="12"/>
          </p:nvPr>
        </p:nvSpPr>
        <p:spPr>
          <a:xfrm>
            <a:off x="7010400" y="6486797"/>
            <a:ext cx="2133600" cy="365125"/>
          </a:xfrm>
        </p:spPr>
        <p:txBody>
          <a:bodyPr/>
          <a:lstStyle/>
          <a:p>
            <a:fld id="{DC768EE6-8590-4C35-BA5F-0BD088C856D2}" type="slidenum">
              <a:rPr kumimoji="1" lang="ja-JP" altLang="en-US" sz="2400" smtClean="0"/>
              <a:t>8</a:t>
            </a:fld>
            <a:endParaRPr kumimoji="1" lang="ja-JP" altLang="en-US" sz="2400" dirty="0"/>
          </a:p>
        </p:txBody>
      </p:sp>
    </p:spTree>
    <p:extLst>
      <p:ext uri="{BB962C8B-B14F-4D97-AF65-F5344CB8AC3E}">
        <p14:creationId xmlns:p14="http://schemas.microsoft.com/office/powerpoint/2010/main" val="2102887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ワーキング・グループの作業状況 H26年7月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ワーキング・グループの作業状況 H26年7月末</Template>
  <TotalTime>9930</TotalTime>
  <Words>1794</Words>
  <Application>Microsoft Office PowerPoint</Application>
  <PresentationFormat>画面に合わせる (4:3)</PresentationFormat>
  <Paragraphs>334</Paragraphs>
  <Slides>19</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1" baseType="lpstr">
      <vt:lpstr>ワーキング・グループの作業状況 H26年7月末</vt:lpstr>
      <vt:lpstr>ワークシート</vt:lpstr>
      <vt:lpstr>PowerPoint プレゼンテーション</vt:lpstr>
      <vt:lpstr>目　次</vt:lpstr>
      <vt:lpstr>PowerPoint プレゼンテーション</vt:lpstr>
      <vt:lpstr>PowerPoint プレゼンテーション</vt:lpstr>
      <vt:lpstr>運営体制パターン①</vt:lpstr>
      <vt:lpstr>運営体制パターン②</vt:lpstr>
      <vt:lpstr>運営体制パターン③</vt:lpstr>
      <vt:lpstr>運営体制パターン④</vt:lpstr>
      <vt:lpstr>運営体制パターン⑤</vt:lpstr>
      <vt:lpstr>運営体制パターン⑥</vt:lpstr>
      <vt:lpstr>運営体制パターン⑦</vt:lpstr>
      <vt:lpstr>運営体制パターン⑧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広島県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広島都市圏の医療に関する調査研究協議会 ～ワーキング・グループの作業状況～</dc:title>
  <dc:creator>福永 裕文</dc:creator>
  <cp:lastModifiedBy>広島県</cp:lastModifiedBy>
  <cp:revision>858</cp:revision>
  <cp:lastPrinted>2017-07-20T00:24:18Z</cp:lastPrinted>
  <dcterms:created xsi:type="dcterms:W3CDTF">2014-07-17T04:10:49Z</dcterms:created>
  <dcterms:modified xsi:type="dcterms:W3CDTF">2017-09-29T07:28:59Z</dcterms:modified>
</cp:coreProperties>
</file>