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3648" r:id="rId1"/>
  </p:sldMasterIdLst>
  <p:notesMasterIdLst>
    <p:notesMasterId r:id="rId30"/>
  </p:notesMasterIdLst>
  <p:handoutMasterIdLst>
    <p:handoutMasterId r:id="rId31"/>
  </p:handoutMasterIdLst>
  <p:sldIdLst>
    <p:sldId id="373" r:id="rId2"/>
    <p:sldId id="628" r:id="rId3"/>
    <p:sldId id="601" r:id="rId4"/>
    <p:sldId id="611" r:id="rId5"/>
    <p:sldId id="620" r:id="rId6"/>
    <p:sldId id="621" r:id="rId7"/>
    <p:sldId id="622" r:id="rId8"/>
    <p:sldId id="643" r:id="rId9"/>
    <p:sldId id="678" r:id="rId10"/>
    <p:sldId id="679" r:id="rId11"/>
    <p:sldId id="680" r:id="rId12"/>
    <p:sldId id="681" r:id="rId13"/>
    <p:sldId id="682" r:id="rId14"/>
    <p:sldId id="646" r:id="rId15"/>
    <p:sldId id="663" r:id="rId16"/>
    <p:sldId id="689" r:id="rId17"/>
    <p:sldId id="666" r:id="rId18"/>
    <p:sldId id="667" r:id="rId19"/>
    <p:sldId id="668" r:id="rId20"/>
    <p:sldId id="669" r:id="rId21"/>
    <p:sldId id="670" r:id="rId22"/>
    <p:sldId id="671" r:id="rId23"/>
    <p:sldId id="672" r:id="rId24"/>
    <p:sldId id="723" r:id="rId25"/>
    <p:sldId id="683" r:id="rId26"/>
    <p:sldId id="687" r:id="rId27"/>
    <p:sldId id="688" r:id="rId28"/>
    <p:sldId id="706" r:id="rId2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C98CE"/>
    <a:srgbClr val="FFFF99"/>
    <a:srgbClr val="FEFFC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7" autoAdjust="0"/>
    <p:restoredTop sz="97529" autoAdjust="0"/>
  </p:normalViewPr>
  <p:slideViewPr>
    <p:cSldViewPr>
      <p:cViewPr varScale="1">
        <p:scale>
          <a:sx n="88" d="100"/>
          <a:sy n="88" d="100"/>
        </p:scale>
        <p:origin x="-1428" y="-108"/>
      </p:cViewPr>
      <p:guideLst>
        <p:guide orient="horz" pos="2160"/>
        <p:guide pos="2880"/>
      </p:guideLst>
    </p:cSldViewPr>
  </p:slideViewPr>
  <p:notesTextViewPr>
    <p:cViewPr>
      <p:scale>
        <a:sx n="1" d="1"/>
        <a:sy n="1" d="1"/>
      </p:scale>
      <p:origin x="0" y="0"/>
    </p:cViewPr>
  </p:notesTextViewPr>
  <p:sorterViewPr>
    <p:cViewPr>
      <p:scale>
        <a:sx n="100" d="100"/>
        <a:sy n="100" d="100"/>
      </p:scale>
      <p:origin x="0" y="11718"/>
    </p:cViewPr>
  </p:sorterViewPr>
  <p:notesViewPr>
    <p:cSldViewPr>
      <p:cViewPr>
        <p:scale>
          <a:sx n="100" d="100"/>
          <a:sy n="100" d="100"/>
        </p:scale>
        <p:origin x="-2628" y="108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3" y="15"/>
            <a:ext cx="2949199" cy="497047"/>
          </a:xfrm>
          <a:prstGeom prst="rect">
            <a:avLst/>
          </a:prstGeom>
        </p:spPr>
        <p:txBody>
          <a:bodyPr vert="horz" lIns="92079" tIns="46039" rIns="92079" bIns="4603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412" y="15"/>
            <a:ext cx="2949199" cy="497047"/>
          </a:xfrm>
          <a:prstGeom prst="rect">
            <a:avLst/>
          </a:prstGeom>
        </p:spPr>
        <p:txBody>
          <a:bodyPr vert="horz" lIns="92079" tIns="46039" rIns="92079" bIns="46039" rtlCol="0"/>
          <a:lstStyle>
            <a:lvl1pPr algn="r">
              <a:defRPr sz="1200"/>
            </a:lvl1pPr>
          </a:lstStyle>
          <a:p>
            <a:fld id="{BB7301C3-0FBC-420C-B486-7782B8044B02}" type="datetimeFigureOut">
              <a:rPr kumimoji="1" lang="ja-JP" altLang="en-US" smtClean="0"/>
              <a:t>2017/6/30</a:t>
            </a:fld>
            <a:endParaRPr kumimoji="1" lang="ja-JP" altLang="en-US"/>
          </a:p>
        </p:txBody>
      </p:sp>
      <p:sp>
        <p:nvSpPr>
          <p:cNvPr id="4" name="フッター プレースホルダー 3"/>
          <p:cNvSpPr>
            <a:spLocks noGrp="1"/>
          </p:cNvSpPr>
          <p:nvPr>
            <p:ph type="ftr" sz="quarter" idx="2"/>
          </p:nvPr>
        </p:nvSpPr>
        <p:spPr>
          <a:xfrm>
            <a:off x="13" y="9440693"/>
            <a:ext cx="2949199" cy="497046"/>
          </a:xfrm>
          <a:prstGeom prst="rect">
            <a:avLst/>
          </a:prstGeom>
        </p:spPr>
        <p:txBody>
          <a:bodyPr vert="horz" lIns="92079" tIns="46039" rIns="92079" bIns="4603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412" y="9440693"/>
            <a:ext cx="2949199" cy="497046"/>
          </a:xfrm>
          <a:prstGeom prst="rect">
            <a:avLst/>
          </a:prstGeom>
        </p:spPr>
        <p:txBody>
          <a:bodyPr vert="horz" lIns="92079" tIns="46039" rIns="92079" bIns="46039" rtlCol="0" anchor="b"/>
          <a:lstStyle>
            <a:lvl1pPr algn="r">
              <a:defRPr sz="1200"/>
            </a:lvl1pPr>
          </a:lstStyle>
          <a:p>
            <a:fld id="{07E44571-DB7E-426B-98EA-7B6BED41ED85}" type="slidenum">
              <a:rPr kumimoji="1" lang="ja-JP" altLang="en-US" smtClean="0"/>
              <a:t>‹#›</a:t>
            </a:fld>
            <a:endParaRPr kumimoji="1" lang="ja-JP" altLang="en-US"/>
          </a:p>
        </p:txBody>
      </p:sp>
    </p:spTree>
    <p:extLst>
      <p:ext uri="{BB962C8B-B14F-4D97-AF65-F5344CB8AC3E}">
        <p14:creationId xmlns:p14="http://schemas.microsoft.com/office/powerpoint/2010/main" val="2644325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3" y="15"/>
            <a:ext cx="2949199" cy="497047"/>
          </a:xfrm>
          <a:prstGeom prst="rect">
            <a:avLst/>
          </a:prstGeom>
        </p:spPr>
        <p:txBody>
          <a:bodyPr vert="horz" lIns="92079" tIns="46039" rIns="92079" bIns="4603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412" y="15"/>
            <a:ext cx="2949199" cy="497047"/>
          </a:xfrm>
          <a:prstGeom prst="rect">
            <a:avLst/>
          </a:prstGeom>
        </p:spPr>
        <p:txBody>
          <a:bodyPr vert="horz" lIns="92079" tIns="46039" rIns="92079" bIns="46039" rtlCol="0"/>
          <a:lstStyle>
            <a:lvl1pPr algn="r">
              <a:defRPr sz="1200"/>
            </a:lvl1pPr>
          </a:lstStyle>
          <a:p>
            <a:fld id="{FE0D5ED0-067E-44BC-AE9F-80D091406C27}" type="datetimeFigureOut">
              <a:rPr kumimoji="1" lang="ja-JP" altLang="en-US" smtClean="0"/>
              <a:t>2017/6/30</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079" tIns="46039" rIns="92079" bIns="46039" rtlCol="0" anchor="ctr"/>
          <a:lstStyle/>
          <a:p>
            <a:endParaRPr lang="ja-JP" altLang="en-US"/>
          </a:p>
        </p:txBody>
      </p:sp>
      <p:sp>
        <p:nvSpPr>
          <p:cNvPr id="5" name="ノート プレースホルダー 4"/>
          <p:cNvSpPr>
            <a:spLocks noGrp="1"/>
          </p:cNvSpPr>
          <p:nvPr>
            <p:ph type="body" sz="quarter" idx="3"/>
          </p:nvPr>
        </p:nvSpPr>
        <p:spPr>
          <a:xfrm>
            <a:off x="681216" y="4721160"/>
            <a:ext cx="5444797" cy="4473422"/>
          </a:xfrm>
          <a:prstGeom prst="rect">
            <a:avLst/>
          </a:prstGeom>
        </p:spPr>
        <p:txBody>
          <a:bodyPr vert="horz" lIns="92079" tIns="46039" rIns="92079" bIns="4603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3" y="9440693"/>
            <a:ext cx="2949199" cy="497046"/>
          </a:xfrm>
          <a:prstGeom prst="rect">
            <a:avLst/>
          </a:prstGeom>
        </p:spPr>
        <p:txBody>
          <a:bodyPr vert="horz" lIns="92079" tIns="46039" rIns="92079" bIns="4603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412" y="9440693"/>
            <a:ext cx="2949199" cy="497046"/>
          </a:xfrm>
          <a:prstGeom prst="rect">
            <a:avLst/>
          </a:prstGeom>
        </p:spPr>
        <p:txBody>
          <a:bodyPr vert="horz" lIns="92079" tIns="46039" rIns="92079" bIns="46039" rtlCol="0" anchor="b"/>
          <a:lstStyle>
            <a:lvl1pPr algn="r">
              <a:defRPr sz="1200"/>
            </a:lvl1pPr>
          </a:lstStyle>
          <a:p>
            <a:fld id="{99FEBF59-171E-4389-B6E3-97D2169D2BCA}" type="slidenum">
              <a:rPr kumimoji="1" lang="ja-JP" altLang="en-US" smtClean="0"/>
              <a:t>‹#›</a:t>
            </a:fld>
            <a:endParaRPr kumimoji="1" lang="ja-JP" altLang="en-US"/>
          </a:p>
        </p:txBody>
      </p:sp>
    </p:spTree>
    <p:extLst>
      <p:ext uri="{BB962C8B-B14F-4D97-AF65-F5344CB8AC3E}">
        <p14:creationId xmlns:p14="http://schemas.microsoft.com/office/powerpoint/2010/main" val="1189752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83323" y="4721160"/>
            <a:ext cx="5040560" cy="4473422"/>
          </a:xfrm>
        </p:spPr>
        <p:txBody>
          <a:bodyPr/>
          <a:lstStyle/>
          <a:p>
            <a:r>
              <a:rPr kumimoji="1" lang="ja-JP" altLang="en-US" dirty="0" smtClean="0">
                <a:solidFill>
                  <a:schemeClr val="accent1">
                    <a:lumMod val="75000"/>
                  </a:schemeClr>
                </a:solidFill>
                <a:latin typeface="+mn-ea"/>
              </a:rPr>
              <a:t>○　本日は講演の機会をいただき，感謝する。</a:t>
            </a:r>
            <a:endParaRPr kumimoji="1" lang="en-US" altLang="ja-JP" dirty="0" smtClean="0">
              <a:solidFill>
                <a:schemeClr val="accent1">
                  <a:lumMod val="75000"/>
                </a:schemeClr>
              </a:solidFill>
              <a:latin typeface="+mn-ea"/>
            </a:endParaRPr>
          </a:p>
          <a:p>
            <a:endParaRPr lang="en-US" altLang="ja-JP" dirty="0" smtClean="0">
              <a:solidFill>
                <a:schemeClr val="accent1">
                  <a:lumMod val="75000"/>
                </a:schemeClr>
              </a:solidFill>
              <a:latin typeface="+mn-ea"/>
            </a:endParaRPr>
          </a:p>
          <a:p>
            <a:r>
              <a:rPr lang="ja-JP" altLang="en-US" dirty="0" smtClean="0">
                <a:solidFill>
                  <a:schemeClr val="accent1">
                    <a:lumMod val="75000"/>
                  </a:schemeClr>
                </a:solidFill>
                <a:latin typeface="+mn-ea"/>
              </a:rPr>
              <a:t>○　広仁会の事務局から「広島に於ける最適医療の構築について」という演　</a:t>
            </a:r>
            <a:endParaRPr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lang="ja-JP" altLang="en-US" dirty="0" smtClean="0">
                <a:solidFill>
                  <a:schemeClr val="accent1">
                    <a:lumMod val="75000"/>
                  </a:schemeClr>
                </a:solidFill>
                <a:latin typeface="+mn-ea"/>
              </a:rPr>
              <a:t>題をいただいたので，最近の国や他県の動向を紹介しながら本県の取組</a:t>
            </a:r>
            <a:endParaRPr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lang="ja-JP" altLang="en-US" dirty="0" smtClean="0">
                <a:solidFill>
                  <a:schemeClr val="accent1">
                    <a:lumMod val="75000"/>
                  </a:schemeClr>
                </a:solidFill>
                <a:latin typeface="+mn-ea"/>
              </a:rPr>
              <a:t>について説明して参りたい。</a:t>
            </a:r>
            <a:endParaRPr kumimoji="1" lang="ja-JP" altLang="en-US" dirty="0">
              <a:solidFill>
                <a:schemeClr val="accent1">
                  <a:lumMod val="75000"/>
                </a:schemeClr>
              </a:solidFill>
              <a:latin typeface="+mn-ea"/>
            </a:endParaRPr>
          </a:p>
        </p:txBody>
      </p:sp>
      <p:sp>
        <p:nvSpPr>
          <p:cNvPr id="4" name="スライド番号プレースホルダー 3"/>
          <p:cNvSpPr>
            <a:spLocks noGrp="1"/>
          </p:cNvSpPr>
          <p:nvPr>
            <p:ph type="sldNum" sz="quarter" idx="10"/>
          </p:nvPr>
        </p:nvSpPr>
        <p:spPr/>
        <p:txBody>
          <a:bodyPr/>
          <a:lstStyle/>
          <a:p>
            <a:fld id="{99FEBF59-171E-4389-B6E3-97D2169D2BCA}" type="slidenum">
              <a:rPr kumimoji="1" lang="ja-JP" altLang="en-US" smtClean="0"/>
              <a:t>0</a:t>
            </a:fld>
            <a:endParaRPr kumimoji="1" lang="ja-JP" altLang="en-US"/>
          </a:p>
        </p:txBody>
      </p:sp>
    </p:spTree>
    <p:extLst>
      <p:ext uri="{BB962C8B-B14F-4D97-AF65-F5344CB8AC3E}">
        <p14:creationId xmlns:p14="http://schemas.microsoft.com/office/powerpoint/2010/main" val="180576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F4AE0DF-599C-4CA6-AA1E-3A6100DE2A60}" type="datetime1">
              <a:rPr kumimoji="1" lang="ja-JP" altLang="en-US" smtClean="0"/>
              <a:t>2017/6/30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64715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D0F890E-3D8F-49C3-815F-5C72858B588A}" type="datetime1">
              <a:rPr kumimoji="1" lang="ja-JP" altLang="en-US" smtClean="0"/>
              <a:t>2017/6/30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3503890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14E5DC3-D3E3-4027-A85E-5E53864A82B3}" type="datetime1">
              <a:rPr kumimoji="1" lang="ja-JP" altLang="en-US" smtClean="0"/>
              <a:t>2017/6/30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3798129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262ABCB-2ADF-4F42-BC59-3A2B7F056AAE}" type="datetime1">
              <a:rPr kumimoji="1" lang="ja-JP" altLang="en-US" smtClean="0"/>
              <a:t>2017/6/30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125010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4E4AAC8-DECE-4699-90F3-C2A0C0FA3E2A}" type="datetime1">
              <a:rPr kumimoji="1" lang="ja-JP" altLang="en-US" smtClean="0"/>
              <a:t>2017/6/30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3967488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39A8D17-9412-4B70-B8C0-9853EB0FBEF3}" type="datetime1">
              <a:rPr kumimoji="1" lang="ja-JP" altLang="en-US" smtClean="0"/>
              <a:t>2017/6/30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2003588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E9FF59A-5F32-464A-B8BE-662622503233}" type="datetime1">
              <a:rPr kumimoji="1" lang="ja-JP" altLang="en-US" smtClean="0"/>
              <a:t>2017/6/30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197661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8294276-6706-4159-959D-404A8AB95C65}" type="datetime1">
              <a:rPr kumimoji="1" lang="ja-JP" altLang="en-US" smtClean="0"/>
              <a:t>2017/6/30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632833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416D5CF-9655-4EA3-BBF4-953C5FCBA9E6}" type="datetime1">
              <a:rPr kumimoji="1" lang="ja-JP" altLang="en-US" smtClean="0"/>
              <a:t>2017/6/30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317152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73F73CF-93EC-4F61-B929-A064EA760E59}" type="datetime1">
              <a:rPr kumimoji="1" lang="ja-JP" altLang="en-US" smtClean="0"/>
              <a:t>2017/6/30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2695064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880FE44-574C-473C-B7BB-3039A0E1F0E4}" type="datetime1">
              <a:rPr kumimoji="1" lang="ja-JP" altLang="en-US" smtClean="0"/>
              <a:t>2017/6/30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17171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9D58BE-C3F1-4775-92FE-F99E09CBDC0B}" type="datetime1">
              <a:rPr kumimoji="1" lang="ja-JP" altLang="en-US" smtClean="0"/>
              <a:t>2017/6/30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2357207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1556792"/>
            <a:ext cx="9144000" cy="1728192"/>
          </a:xfrm>
          <a:prstGeom prst="rect">
            <a:avLst/>
          </a:prstGeom>
          <a:blipFill>
            <a:blip r:embed="rId3"/>
            <a:tile tx="0" ty="0" sx="100000" sy="100000" flip="none" algn="tl"/>
          </a:blipFill>
          <a:ln>
            <a:noFill/>
          </a:ln>
          <a:effectLst>
            <a:outerShdw blurRad="50800" dist="38100" dir="2700000" algn="tl" rotWithShape="0">
              <a:prstClr val="black">
                <a:alpha val="40000"/>
              </a:prstClr>
            </a:outerShdw>
          </a:effectLst>
        </p:spPr>
        <p:txBody>
          <a:bodyPr vert="horz" lIns="0" tIns="0" rIns="0" bIns="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2600" dirty="0" smtClean="0">
                <a:latin typeface="+mn-ea"/>
                <a:ea typeface="+mn-ea"/>
              </a:rPr>
              <a:t>広島都市圏における基幹病院等の連携強化について</a:t>
            </a:r>
            <a:endParaRPr lang="en-US" altLang="ja-JP" sz="2600" dirty="0" smtClean="0">
              <a:latin typeface="+mn-ea"/>
              <a:ea typeface="+mn-ea"/>
            </a:endParaRPr>
          </a:p>
        </p:txBody>
      </p:sp>
      <p:sp>
        <p:nvSpPr>
          <p:cNvPr id="2" name="コンテンツ プレースホルダー 1"/>
          <p:cNvSpPr>
            <a:spLocks noGrp="1"/>
          </p:cNvSpPr>
          <p:nvPr>
            <p:ph idx="1"/>
          </p:nvPr>
        </p:nvSpPr>
        <p:spPr>
          <a:xfrm>
            <a:off x="484274" y="4941168"/>
            <a:ext cx="8229600" cy="1584176"/>
          </a:xfrm>
        </p:spPr>
        <p:txBody>
          <a:bodyPr>
            <a:normAutofit/>
          </a:bodyPr>
          <a:lstStyle/>
          <a:p>
            <a:pPr marL="0" indent="0" algn="ctr">
              <a:lnSpc>
                <a:spcPts val="2800"/>
              </a:lnSpc>
              <a:buNone/>
            </a:pPr>
            <a:r>
              <a:rPr kumimoji="1" lang="ja-JP" altLang="en-US" sz="2800" dirty="0" smtClean="0">
                <a:latin typeface="+mn-ea"/>
              </a:rPr>
              <a:t>平成２９年６月９日</a:t>
            </a:r>
            <a:endParaRPr kumimoji="1" lang="en-US" altLang="ja-JP" sz="2800" dirty="0" smtClean="0">
              <a:latin typeface="+mn-ea"/>
            </a:endParaRPr>
          </a:p>
          <a:p>
            <a:pPr marL="0" indent="0" algn="ctr">
              <a:lnSpc>
                <a:spcPts val="2800"/>
              </a:lnSpc>
              <a:buNone/>
            </a:pPr>
            <a:r>
              <a:rPr lang="ja-JP" altLang="en-US" sz="2800" dirty="0" smtClean="0">
                <a:latin typeface="+mn-ea"/>
              </a:rPr>
              <a:t>広島県健康福祉局医務課</a:t>
            </a:r>
            <a:endParaRPr kumimoji="1" lang="ja-JP" altLang="en-US" sz="2800" dirty="0">
              <a:latin typeface="+mn-ea"/>
            </a:endParaRPr>
          </a:p>
        </p:txBody>
      </p:sp>
      <p:sp>
        <p:nvSpPr>
          <p:cNvPr id="7" name="タイトル 1"/>
          <p:cNvSpPr txBox="1">
            <a:spLocks/>
          </p:cNvSpPr>
          <p:nvPr/>
        </p:nvSpPr>
        <p:spPr bwMode="auto">
          <a:xfrm>
            <a:off x="7667808" y="432000"/>
            <a:ext cx="1080656" cy="387093"/>
          </a:xfrm>
          <a:prstGeom prst="rect">
            <a:avLst/>
          </a:prstGeom>
          <a:noFill/>
          <a:ln w="19050">
            <a:solidFill>
              <a:schemeClr val="tx1"/>
            </a:solidFill>
          </a:ln>
        </p:spPr>
        <p:txBody>
          <a:bodyPr vert="horz" lIns="91440" tIns="45720" rIns="91440" bIns="45720" rtlCol="0" anchor="t">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smtClean="0">
                <a:latin typeface="ＭＳ ゴシック" panose="020B0609070205080204" pitchFamily="49" charset="-128"/>
                <a:ea typeface="ＭＳ ゴシック" panose="020B0609070205080204" pitchFamily="49" charset="-128"/>
              </a:rPr>
              <a:t>資料１</a:t>
            </a:r>
            <a:endParaRPr lang="en-US" altLang="ja-JP" sz="1800" b="1" dirty="0" smtClean="0">
              <a:latin typeface="ＭＳ ゴシック" panose="020B0609070205080204" pitchFamily="49" charset="-128"/>
              <a:ea typeface="ＭＳ ゴシック" panose="020B0609070205080204" pitchFamily="49" charset="-128"/>
            </a:endParaRPr>
          </a:p>
        </p:txBody>
      </p:sp>
      <p:sp>
        <p:nvSpPr>
          <p:cNvPr id="9" name="タイトル 1"/>
          <p:cNvSpPr txBox="1">
            <a:spLocks/>
          </p:cNvSpPr>
          <p:nvPr/>
        </p:nvSpPr>
        <p:spPr bwMode="auto">
          <a:xfrm>
            <a:off x="323528" y="432000"/>
            <a:ext cx="5400600" cy="387093"/>
          </a:xfrm>
          <a:prstGeom prst="rect">
            <a:avLst/>
          </a:prstGeom>
          <a:noFill/>
          <a:ln w="19050">
            <a:solidFill>
              <a:schemeClr val="tx1"/>
            </a:solidFill>
          </a:ln>
        </p:spPr>
        <p:txBody>
          <a:bodyPr vert="horz" lIns="91440" tIns="45720" rIns="91440" bIns="45720" rtlCol="0" anchor="t">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smtClean="0">
                <a:latin typeface="+mn-ea"/>
                <a:ea typeface="+mn-ea"/>
              </a:rPr>
              <a:t>第３回基幹病院等連携強化実行会議（</a:t>
            </a:r>
            <a:r>
              <a:rPr lang="en-US" altLang="ja-JP" sz="1800" dirty="0" smtClean="0">
                <a:latin typeface="+mn-ea"/>
                <a:ea typeface="+mn-ea"/>
              </a:rPr>
              <a:t>H29.6.9</a:t>
            </a:r>
            <a:r>
              <a:rPr lang="ja-JP" altLang="en-US" sz="1800" dirty="0" smtClean="0">
                <a:latin typeface="+mn-ea"/>
                <a:ea typeface="+mn-ea"/>
              </a:rPr>
              <a:t>）</a:t>
            </a:r>
            <a:endParaRPr lang="en-US" altLang="ja-JP" sz="1800" dirty="0" smtClean="0">
              <a:latin typeface="+mn-ea"/>
              <a:ea typeface="+mn-ea"/>
            </a:endParaRPr>
          </a:p>
        </p:txBody>
      </p:sp>
    </p:spTree>
    <p:extLst>
      <p:ext uri="{BB962C8B-B14F-4D97-AF65-F5344CB8AC3E}">
        <p14:creationId xmlns:p14="http://schemas.microsoft.com/office/powerpoint/2010/main" val="3142594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108000" y="259200"/>
            <a:ext cx="8928000" cy="1080000"/>
          </a:xfrm>
          <a:prstGeom prst="rect">
            <a:avLst/>
          </a:prstGeom>
          <a:solidFill>
            <a:schemeClr val="tx2">
              <a:lumMod val="60000"/>
              <a:lumOff val="40000"/>
            </a:schemeClr>
          </a:solidFill>
          <a:ln w="12700">
            <a:noFill/>
          </a:ln>
          <a:effectLst/>
        </p:spPr>
        <p:txBody>
          <a:bodyPr vert="horz" lIns="18000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solidFill>
                  <a:schemeClr val="bg1"/>
                </a:solidFill>
              </a:rPr>
              <a:t>　平成</a:t>
            </a:r>
            <a:r>
              <a:rPr lang="en-US" altLang="ja-JP" sz="2800" dirty="0" smtClean="0">
                <a:solidFill>
                  <a:schemeClr val="bg1"/>
                </a:solidFill>
              </a:rPr>
              <a:t>28</a:t>
            </a:r>
            <a:r>
              <a:rPr lang="ja-JP" altLang="en-US" sz="2800" dirty="0" smtClean="0">
                <a:solidFill>
                  <a:schemeClr val="bg1"/>
                </a:solidFill>
              </a:rPr>
              <a:t>年度の集約実績</a:t>
            </a:r>
            <a:endParaRPr lang="ja-JP" altLang="en-US" sz="2800" dirty="0">
              <a:solidFill>
                <a:schemeClr val="bg1"/>
              </a:solidFill>
            </a:endParaRPr>
          </a:p>
        </p:txBody>
      </p:sp>
      <p:graphicFrame>
        <p:nvGraphicFramePr>
          <p:cNvPr id="7" name="表 6"/>
          <p:cNvGraphicFramePr>
            <a:graphicFrameLocks noGrp="1"/>
          </p:cNvGraphicFramePr>
          <p:nvPr>
            <p:extLst>
              <p:ext uri="{D42A27DB-BD31-4B8C-83A1-F6EECF244321}">
                <p14:modId xmlns:p14="http://schemas.microsoft.com/office/powerpoint/2010/main" val="1685901672"/>
              </p:ext>
            </p:extLst>
          </p:nvPr>
        </p:nvGraphicFramePr>
        <p:xfrm>
          <a:off x="273061" y="2780928"/>
          <a:ext cx="8551440" cy="2708442"/>
        </p:xfrm>
        <a:graphic>
          <a:graphicData uri="http://schemas.openxmlformats.org/drawingml/2006/table">
            <a:tbl>
              <a:tblPr firstRow="1" bandRow="1">
                <a:tableStyleId>{5940675A-B579-460E-94D1-54222C63F5DA}</a:tableStyleId>
              </a:tblPr>
              <a:tblGrid>
                <a:gridCol w="2862808"/>
                <a:gridCol w="2088232"/>
                <a:gridCol w="3600400"/>
              </a:tblGrid>
              <a:tr h="267155">
                <a:tc>
                  <a:txBody>
                    <a:bodyPr/>
                    <a:lstStyle/>
                    <a:p>
                      <a:pPr algn="ctr">
                        <a:lnSpc>
                          <a:spcPct val="100000"/>
                        </a:lnSpc>
                      </a:pPr>
                      <a:r>
                        <a:rPr kumimoji="1" lang="ja-JP" altLang="en-US" sz="1200" dirty="0" smtClean="0">
                          <a:latin typeface="+mn-ea"/>
                          <a:ea typeface="+mn-ea"/>
                        </a:rPr>
                        <a:t>集約する疾患名</a:t>
                      </a:r>
                      <a:endParaRPr kumimoji="1" lang="ja-JP" altLang="en-US" sz="1200" b="0" dirty="0">
                        <a:solidFill>
                          <a:schemeClr val="tx1"/>
                        </a:solidFill>
                        <a:latin typeface="+mn-ea"/>
                        <a:ea typeface="+mn-ea"/>
                      </a:endParaRPr>
                    </a:p>
                  </a:txBody>
                  <a:tcPr anchor="ctr">
                    <a:solidFill>
                      <a:schemeClr val="bg1">
                        <a:lumMod val="95000"/>
                      </a:schemeClr>
                    </a:solidFill>
                  </a:tcPr>
                </a:tc>
                <a:tc>
                  <a:txBody>
                    <a:bodyPr/>
                    <a:lstStyle/>
                    <a:p>
                      <a:pPr algn="ctr">
                        <a:lnSpc>
                          <a:spcPct val="100000"/>
                        </a:lnSpc>
                      </a:pPr>
                      <a:r>
                        <a:rPr kumimoji="1" lang="ja-JP" altLang="en-US" sz="1200" dirty="0" smtClean="0">
                          <a:latin typeface="+mn-ea"/>
                          <a:ea typeface="+mn-ea"/>
                        </a:rPr>
                        <a:t>集約先の病院</a:t>
                      </a:r>
                      <a:endParaRPr kumimoji="1" lang="ja-JP" altLang="en-US" sz="1200" b="0" dirty="0">
                        <a:solidFill>
                          <a:schemeClr val="tx1"/>
                        </a:solidFill>
                        <a:latin typeface="+mn-ea"/>
                        <a:ea typeface="+mn-ea"/>
                      </a:endParaRPr>
                    </a:p>
                  </a:txBody>
                  <a:tcPr anchor="ctr">
                    <a:solidFill>
                      <a:schemeClr val="bg1">
                        <a:lumMod val="95000"/>
                      </a:schemeClr>
                    </a:solidFill>
                  </a:tcPr>
                </a:tc>
                <a:tc>
                  <a:txBody>
                    <a:bodyPr/>
                    <a:lstStyle/>
                    <a:p>
                      <a:pPr algn="ctr">
                        <a:lnSpc>
                          <a:spcPct val="100000"/>
                        </a:lnSpc>
                      </a:pPr>
                      <a:r>
                        <a:rPr kumimoji="1" lang="ja-JP" altLang="en-US" sz="1200" dirty="0" smtClean="0">
                          <a:latin typeface="+mn-ea"/>
                          <a:ea typeface="+mn-ea"/>
                        </a:rPr>
                        <a:t>連絡窓口</a:t>
                      </a:r>
                      <a:endParaRPr kumimoji="1" lang="ja-JP" altLang="en-US" sz="1200" b="0" dirty="0">
                        <a:solidFill>
                          <a:schemeClr val="tx1"/>
                        </a:solidFill>
                        <a:latin typeface="+mn-ea"/>
                        <a:ea typeface="+mn-ea"/>
                      </a:endParaRPr>
                    </a:p>
                  </a:txBody>
                  <a:tcPr anchor="ctr">
                    <a:solidFill>
                      <a:schemeClr val="bg1">
                        <a:lumMod val="95000"/>
                      </a:schemeClr>
                    </a:solidFill>
                  </a:tcPr>
                </a:tc>
              </a:tr>
              <a:tr h="603094">
                <a:tc>
                  <a:txBody>
                    <a:bodyPr/>
                    <a:lstStyle/>
                    <a:p>
                      <a:pPr algn="l">
                        <a:lnSpc>
                          <a:spcPts val="1400"/>
                        </a:lnSpc>
                      </a:pPr>
                      <a:r>
                        <a:rPr kumimoji="1" lang="ja-JP" altLang="en-US" sz="1200" b="0" dirty="0" smtClean="0">
                          <a:latin typeface="+mn-ea"/>
                          <a:ea typeface="+mn-ea"/>
                        </a:rPr>
                        <a:t>難治性てんかん</a:t>
                      </a:r>
                      <a:endParaRPr kumimoji="1" lang="ja-JP" altLang="en-US" sz="1200" b="0" dirty="0">
                        <a:solidFill>
                          <a:schemeClr val="tx1"/>
                        </a:solidFill>
                        <a:latin typeface="+mn-ea"/>
                        <a:ea typeface="+mn-ea"/>
                      </a:endParaRPr>
                    </a:p>
                  </a:txBody>
                  <a:tcPr anchor="ctr"/>
                </a:tc>
                <a:tc>
                  <a:txBody>
                    <a:bodyPr/>
                    <a:lstStyle/>
                    <a:p>
                      <a:pPr algn="l">
                        <a:lnSpc>
                          <a:spcPts val="1400"/>
                        </a:lnSpc>
                      </a:pPr>
                      <a:r>
                        <a:rPr kumimoji="1" lang="ja-JP" altLang="en-US" sz="1200" dirty="0" smtClean="0">
                          <a:latin typeface="+mn-ea"/>
                          <a:ea typeface="+mn-ea"/>
                        </a:rPr>
                        <a:t>広島大学病院</a:t>
                      </a:r>
                      <a:endParaRPr kumimoji="1" lang="ja-JP" altLang="en-US" sz="1200" b="0" dirty="0">
                        <a:solidFill>
                          <a:schemeClr val="tx1"/>
                        </a:solidFill>
                        <a:latin typeface="+mn-ea"/>
                        <a:ea typeface="+mn-ea"/>
                      </a:endParaRPr>
                    </a:p>
                  </a:txBody>
                  <a:tcPr anchor="ctr"/>
                </a:tc>
                <a:tc>
                  <a:txBody>
                    <a:bodyPr/>
                    <a:lstStyle/>
                    <a:p>
                      <a:pPr algn="l">
                        <a:lnSpc>
                          <a:spcPts val="1400"/>
                        </a:lnSpc>
                      </a:pPr>
                      <a:r>
                        <a:rPr kumimoji="1" lang="ja-JP" altLang="en-US" sz="1200" dirty="0" smtClean="0">
                          <a:latin typeface="+mn-ea"/>
                          <a:ea typeface="+mn-ea"/>
                        </a:rPr>
                        <a:t>広島大学病院 「てんかんセンター」</a:t>
                      </a:r>
                      <a:endParaRPr kumimoji="1" lang="en-US" altLang="ja-JP" sz="1200" dirty="0" smtClean="0">
                        <a:latin typeface="+mn-ea"/>
                        <a:ea typeface="+mn-ea"/>
                      </a:endParaRPr>
                    </a:p>
                    <a:p>
                      <a:pPr algn="l">
                        <a:lnSpc>
                          <a:spcPts val="1400"/>
                        </a:lnSpc>
                      </a:pPr>
                      <a:r>
                        <a:rPr kumimoji="1" lang="ja-JP" altLang="en-US" sz="1200" dirty="0" smtClean="0">
                          <a:latin typeface="+mn-ea"/>
                          <a:ea typeface="+mn-ea"/>
                        </a:rPr>
                        <a:t>　</a:t>
                      </a:r>
                      <a:r>
                        <a:rPr kumimoji="1" lang="en-US" altLang="ja-JP" sz="1200" dirty="0" smtClean="0">
                          <a:latin typeface="+mn-ea"/>
                          <a:ea typeface="+mn-ea"/>
                        </a:rPr>
                        <a:t>082-257-1719</a:t>
                      </a:r>
                      <a:endParaRPr kumimoji="1" lang="ja-JP" altLang="en-US" sz="1200" b="0" dirty="0">
                        <a:solidFill>
                          <a:schemeClr val="tx1"/>
                        </a:solidFill>
                        <a:latin typeface="+mn-ea"/>
                        <a:ea typeface="+mn-ea"/>
                      </a:endParaRPr>
                    </a:p>
                  </a:txBody>
                  <a:tcPr anchor="ctr"/>
                </a:tc>
              </a:tr>
              <a:tr h="608520">
                <a:tc>
                  <a:txBody>
                    <a:bodyPr/>
                    <a:lstStyle/>
                    <a:p>
                      <a:pPr algn="l">
                        <a:lnSpc>
                          <a:spcPts val="1400"/>
                        </a:lnSpc>
                      </a:pPr>
                      <a:r>
                        <a:rPr kumimoji="1" lang="ja-JP" altLang="en-US" sz="1200" b="0" dirty="0" smtClean="0">
                          <a:latin typeface="+mn-ea"/>
                          <a:ea typeface="+mn-ea"/>
                        </a:rPr>
                        <a:t>角膜移植を必要とする角膜疾患</a:t>
                      </a:r>
                      <a:endParaRPr kumimoji="1" lang="ja-JP" altLang="en-US" sz="1200" b="0" dirty="0">
                        <a:solidFill>
                          <a:schemeClr val="tx1"/>
                        </a:solidFill>
                        <a:latin typeface="+mn-ea"/>
                        <a:ea typeface="+mn-ea"/>
                      </a:endParaRPr>
                    </a:p>
                  </a:txBody>
                  <a:tcPr anchor="ctr"/>
                </a:tc>
                <a:tc>
                  <a:txBody>
                    <a:bodyPr/>
                    <a:lstStyle/>
                    <a:p>
                      <a:pPr algn="l">
                        <a:lnSpc>
                          <a:spcPts val="1400"/>
                        </a:lnSpc>
                      </a:pPr>
                      <a:r>
                        <a:rPr kumimoji="1" lang="ja-JP" altLang="en-US" sz="1200" dirty="0" smtClean="0">
                          <a:latin typeface="+mn-ea"/>
                          <a:ea typeface="+mn-ea"/>
                        </a:rPr>
                        <a:t>広島大学病院</a:t>
                      </a:r>
                      <a:endParaRPr kumimoji="1" lang="ja-JP" altLang="en-US" sz="1200" b="0" dirty="0">
                        <a:solidFill>
                          <a:schemeClr val="tx1"/>
                        </a:solidFill>
                        <a:latin typeface="+mn-ea"/>
                        <a:ea typeface="+mn-ea"/>
                      </a:endParaRPr>
                    </a:p>
                  </a:txBody>
                  <a:tcPr anchor="ctr"/>
                </a:tc>
                <a:tc>
                  <a:txBody>
                    <a:bodyPr/>
                    <a:lstStyle/>
                    <a:p>
                      <a:pPr algn="l">
                        <a:lnSpc>
                          <a:spcPts val="1400"/>
                        </a:lnSpc>
                      </a:pPr>
                      <a:r>
                        <a:rPr kumimoji="1" lang="ja-JP" altLang="en-US" sz="1200" dirty="0" smtClean="0">
                          <a:latin typeface="+mn-ea"/>
                          <a:ea typeface="+mn-ea"/>
                        </a:rPr>
                        <a:t>広島大学病院眼科外来受付</a:t>
                      </a:r>
                      <a:endParaRPr kumimoji="1" lang="en-US" altLang="ja-JP" sz="1200" dirty="0" smtClean="0">
                        <a:latin typeface="+mn-ea"/>
                        <a:ea typeface="+mn-ea"/>
                      </a:endParaRPr>
                    </a:p>
                    <a:p>
                      <a:pPr algn="l">
                        <a:lnSpc>
                          <a:spcPts val="1400"/>
                        </a:lnSpc>
                      </a:pPr>
                      <a:r>
                        <a:rPr kumimoji="1" lang="ja-JP" altLang="en-US" sz="1200" dirty="0" smtClean="0">
                          <a:latin typeface="+mn-ea"/>
                          <a:ea typeface="+mn-ea"/>
                        </a:rPr>
                        <a:t>　</a:t>
                      </a:r>
                      <a:r>
                        <a:rPr kumimoji="1" lang="en-US" altLang="ja-JP" sz="1200" dirty="0" smtClean="0">
                          <a:latin typeface="+mn-ea"/>
                          <a:ea typeface="+mn-ea"/>
                        </a:rPr>
                        <a:t>082-257-5480</a:t>
                      </a:r>
                    </a:p>
                    <a:p>
                      <a:pPr algn="l">
                        <a:lnSpc>
                          <a:spcPts val="1400"/>
                        </a:lnSpc>
                      </a:pPr>
                      <a:r>
                        <a:rPr kumimoji="1" lang="ja-JP" altLang="en-US" sz="1200" dirty="0" smtClean="0">
                          <a:latin typeface="+mn-ea"/>
                          <a:ea typeface="+mn-ea"/>
                        </a:rPr>
                        <a:t>　まずは最寄のかかりつけ医に相談</a:t>
                      </a:r>
                      <a:endParaRPr kumimoji="1" lang="ja-JP" altLang="en-US" sz="1200" b="0" dirty="0">
                        <a:solidFill>
                          <a:schemeClr val="tx1"/>
                        </a:solidFill>
                        <a:latin typeface="+mn-ea"/>
                        <a:ea typeface="+mn-ea"/>
                      </a:endParaRPr>
                    </a:p>
                  </a:txBody>
                  <a:tcPr anchor="ctr"/>
                </a:tc>
              </a:tr>
              <a:tr h="603094">
                <a:tc rowSpan="2">
                  <a:txBody>
                    <a:bodyPr/>
                    <a:lstStyle/>
                    <a:p>
                      <a:pPr algn="l">
                        <a:lnSpc>
                          <a:spcPts val="1400"/>
                        </a:lnSpc>
                      </a:pPr>
                      <a:r>
                        <a:rPr kumimoji="1" lang="ja-JP" altLang="en-US" sz="1200" b="0" dirty="0" smtClean="0">
                          <a:latin typeface="+mn-ea"/>
                          <a:ea typeface="+mn-ea"/>
                        </a:rPr>
                        <a:t>再生不良性貧血</a:t>
                      </a:r>
                      <a:endParaRPr kumimoji="1" lang="ja-JP" altLang="en-US" sz="1200" b="0" dirty="0">
                        <a:solidFill>
                          <a:schemeClr val="tx1"/>
                        </a:solidFill>
                        <a:latin typeface="+mn-ea"/>
                        <a:ea typeface="+mn-ea"/>
                      </a:endParaRPr>
                    </a:p>
                  </a:txBody>
                  <a:tcPr anchor="ctr"/>
                </a:tc>
                <a:tc>
                  <a:txBody>
                    <a:bodyPr/>
                    <a:lstStyle/>
                    <a:p>
                      <a:pPr algn="l">
                        <a:lnSpc>
                          <a:spcPts val="1400"/>
                        </a:lnSpc>
                      </a:pPr>
                      <a:r>
                        <a:rPr kumimoji="1" lang="ja-JP" altLang="en-US" sz="1200" dirty="0" smtClean="0">
                          <a:latin typeface="+mn-ea"/>
                          <a:ea typeface="+mn-ea"/>
                        </a:rPr>
                        <a:t>広島大学病院</a:t>
                      </a:r>
                      <a:endParaRPr kumimoji="1" lang="ja-JP" altLang="en-US" sz="1200" b="0" dirty="0">
                        <a:solidFill>
                          <a:schemeClr val="tx1"/>
                        </a:solidFill>
                        <a:latin typeface="+mn-ea"/>
                        <a:ea typeface="+mn-ea"/>
                      </a:endParaRPr>
                    </a:p>
                  </a:txBody>
                  <a:tcPr anchor="ctr"/>
                </a:tc>
                <a:tc>
                  <a:txBody>
                    <a:bodyPr/>
                    <a:lstStyle/>
                    <a:p>
                      <a:pPr algn="l">
                        <a:lnSpc>
                          <a:spcPts val="1400"/>
                        </a:lnSpc>
                      </a:pPr>
                      <a:r>
                        <a:rPr kumimoji="1" lang="ja-JP" altLang="en-US" sz="1200" dirty="0" smtClean="0">
                          <a:latin typeface="+mn-ea"/>
                          <a:ea typeface="+mn-ea"/>
                        </a:rPr>
                        <a:t>広島大学病院 「難病対策センター」小児難病相談</a:t>
                      </a:r>
                      <a:endParaRPr kumimoji="1" lang="en-US" altLang="ja-JP" sz="1200" dirty="0" smtClean="0">
                        <a:latin typeface="+mn-ea"/>
                        <a:ea typeface="+mn-ea"/>
                      </a:endParaRPr>
                    </a:p>
                    <a:p>
                      <a:pPr algn="l">
                        <a:lnSpc>
                          <a:spcPts val="1400"/>
                        </a:lnSpc>
                      </a:pPr>
                      <a:r>
                        <a:rPr kumimoji="1" lang="ja-JP" altLang="en-US" sz="1200" dirty="0" smtClean="0">
                          <a:latin typeface="+mn-ea"/>
                          <a:ea typeface="+mn-ea"/>
                        </a:rPr>
                        <a:t>　</a:t>
                      </a:r>
                      <a:r>
                        <a:rPr kumimoji="1" lang="en-US" altLang="ja-JP" sz="1200" dirty="0" smtClean="0">
                          <a:latin typeface="+mn-ea"/>
                          <a:ea typeface="+mn-ea"/>
                        </a:rPr>
                        <a:t>082-256-5558</a:t>
                      </a:r>
                      <a:endParaRPr kumimoji="1" lang="ja-JP" altLang="en-US" sz="1200" b="0" dirty="0">
                        <a:solidFill>
                          <a:schemeClr val="tx1"/>
                        </a:solidFill>
                        <a:latin typeface="+mn-ea"/>
                        <a:ea typeface="+mn-ea"/>
                      </a:endParaRPr>
                    </a:p>
                  </a:txBody>
                  <a:tcPr anchor="ctr"/>
                </a:tc>
              </a:tr>
              <a:tr h="603094">
                <a:tc vMerge="1">
                  <a:txBody>
                    <a:bodyPr/>
                    <a:lstStyle/>
                    <a:p>
                      <a:pPr algn="l">
                        <a:lnSpc>
                          <a:spcPct val="1000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1400"/>
                        </a:lnSpc>
                      </a:pPr>
                      <a:r>
                        <a:rPr kumimoji="1" lang="ja-JP" altLang="en-US" sz="1200" dirty="0" smtClean="0">
                          <a:latin typeface="+mn-ea"/>
                          <a:ea typeface="+mn-ea"/>
                        </a:rPr>
                        <a:t>広島赤十字・原爆病院</a:t>
                      </a:r>
                      <a:endParaRPr kumimoji="1" lang="ja-JP" altLang="en-US" sz="1200" b="0" dirty="0">
                        <a:solidFill>
                          <a:schemeClr val="tx1"/>
                        </a:solidFill>
                        <a:latin typeface="+mn-ea"/>
                        <a:ea typeface="+mn-ea"/>
                      </a:endParaRPr>
                    </a:p>
                  </a:txBody>
                  <a:tcPr anchor="ct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latin typeface="+mn-ea"/>
                          <a:ea typeface="+mn-ea"/>
                        </a:rPr>
                        <a:t>広島赤十字・原爆病院　地域医療連携課</a:t>
                      </a:r>
                      <a:endParaRPr kumimoji="1" lang="en-US" altLang="ja-JP" sz="1200" dirty="0" smtClean="0">
                        <a:latin typeface="+mn-ea"/>
                        <a:ea typeface="+mn-ea"/>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latin typeface="+mn-ea"/>
                          <a:ea typeface="+mn-ea"/>
                        </a:rPr>
                        <a:t>　</a:t>
                      </a:r>
                      <a:r>
                        <a:rPr kumimoji="1" lang="en-US" altLang="ja-JP" sz="1200" dirty="0" smtClean="0">
                          <a:latin typeface="+mn-ea"/>
                          <a:ea typeface="+mn-ea"/>
                        </a:rPr>
                        <a:t>082-241-3111</a:t>
                      </a:r>
                      <a:r>
                        <a:rPr kumimoji="1" lang="ja-JP" altLang="en-US" sz="1200" dirty="0" smtClean="0">
                          <a:latin typeface="+mn-ea"/>
                          <a:ea typeface="+mn-ea"/>
                        </a:rPr>
                        <a:t>（内線</a:t>
                      </a:r>
                      <a:r>
                        <a:rPr kumimoji="1" lang="en-US" altLang="ja-JP" sz="1200" dirty="0" smtClean="0">
                          <a:latin typeface="+mn-ea"/>
                          <a:ea typeface="+mn-ea"/>
                        </a:rPr>
                        <a:t>3211</a:t>
                      </a:r>
                      <a:r>
                        <a:rPr kumimoji="1" lang="ja-JP" altLang="en-US" sz="1200" dirty="0" smtClean="0">
                          <a:latin typeface="+mn-ea"/>
                          <a:ea typeface="+mn-ea"/>
                        </a:rPr>
                        <a:t>）</a:t>
                      </a:r>
                      <a:endParaRPr kumimoji="1" lang="ja-JP" altLang="en-US" sz="1200" b="0" dirty="0">
                        <a:solidFill>
                          <a:schemeClr val="tx1"/>
                        </a:solidFill>
                        <a:latin typeface="+mn-ea"/>
                        <a:ea typeface="+mn-ea"/>
                      </a:endParaRPr>
                    </a:p>
                  </a:txBody>
                  <a:tcPr anchor="ctr"/>
                </a:tc>
              </a:tr>
            </a:tbl>
          </a:graphicData>
        </a:graphic>
      </p:graphicFrame>
      <p:sp>
        <p:nvSpPr>
          <p:cNvPr id="8" name="正方形/長方形 7"/>
          <p:cNvSpPr/>
          <p:nvPr/>
        </p:nvSpPr>
        <p:spPr>
          <a:xfrm>
            <a:off x="264652" y="1404406"/>
            <a:ext cx="8568954" cy="1304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chemeClr val="tx1"/>
                </a:solidFill>
                <a:latin typeface="+mn-ea"/>
              </a:rPr>
              <a:t>【</a:t>
            </a:r>
            <a:r>
              <a:rPr lang="ja-JP" altLang="en-US" sz="1400" dirty="0" smtClean="0">
                <a:solidFill>
                  <a:schemeClr val="tx1"/>
                </a:solidFill>
                <a:latin typeface="+mn-ea"/>
              </a:rPr>
              <a:t>ねらい</a:t>
            </a:r>
            <a:r>
              <a:rPr lang="en-US" altLang="ja-JP" sz="1400" dirty="0" smtClean="0">
                <a:solidFill>
                  <a:schemeClr val="tx1"/>
                </a:solidFill>
                <a:latin typeface="+mn-ea"/>
              </a:rPr>
              <a:t>】</a:t>
            </a:r>
          </a:p>
          <a:p>
            <a:r>
              <a:rPr lang="ja-JP" altLang="en-US" sz="1400" dirty="0" smtClean="0">
                <a:solidFill>
                  <a:schemeClr val="tx1"/>
                </a:solidFill>
                <a:latin typeface="+mn-ea"/>
              </a:rPr>
              <a:t>　治療</a:t>
            </a:r>
            <a:r>
              <a:rPr lang="ja-JP" altLang="en-US" sz="1400" dirty="0">
                <a:solidFill>
                  <a:schemeClr val="tx1"/>
                </a:solidFill>
                <a:latin typeface="+mn-ea"/>
              </a:rPr>
              <a:t>の難易度が高く，患者数が少ない疾患に</a:t>
            </a:r>
            <a:r>
              <a:rPr lang="ja-JP" altLang="en-US" sz="1400" dirty="0" smtClean="0">
                <a:solidFill>
                  <a:schemeClr val="tx1"/>
                </a:solidFill>
                <a:latin typeface="+mn-ea"/>
              </a:rPr>
              <a:t>ついて，</a:t>
            </a:r>
            <a:r>
              <a:rPr lang="ja-JP" altLang="en-US" sz="1400" dirty="0">
                <a:solidFill>
                  <a:schemeClr val="tx1"/>
                </a:solidFill>
                <a:latin typeface="+mn-ea"/>
              </a:rPr>
              <a:t>特定の病院に集約して，治療成績</a:t>
            </a:r>
            <a:r>
              <a:rPr lang="ja-JP" altLang="en-US" sz="1400" dirty="0" smtClean="0">
                <a:solidFill>
                  <a:schemeClr val="tx1"/>
                </a:solidFill>
                <a:latin typeface="+mn-ea"/>
              </a:rPr>
              <a:t>の向上</a:t>
            </a:r>
            <a:r>
              <a:rPr lang="ja-JP" altLang="en-US" sz="1400" dirty="0">
                <a:solidFill>
                  <a:schemeClr val="tx1"/>
                </a:solidFill>
                <a:latin typeface="+mn-ea"/>
              </a:rPr>
              <a:t>を図る</a:t>
            </a:r>
            <a:r>
              <a:rPr lang="ja-JP" altLang="en-US" sz="1400" dirty="0" smtClean="0">
                <a:solidFill>
                  <a:schemeClr val="tx1"/>
                </a:solidFill>
                <a:latin typeface="+mn-ea"/>
              </a:rPr>
              <a:t>。</a:t>
            </a:r>
            <a:endParaRPr lang="en-US" altLang="ja-JP" sz="1400" dirty="0" smtClean="0">
              <a:solidFill>
                <a:schemeClr val="tx1"/>
              </a:solidFill>
              <a:latin typeface="+mn-ea"/>
            </a:endParaRPr>
          </a:p>
          <a:p>
            <a:pPr>
              <a:lnSpc>
                <a:spcPts val="800"/>
              </a:lnSpc>
            </a:pPr>
            <a:endParaRPr kumimoji="1" lang="en-US" altLang="ja-JP" sz="1400" dirty="0" smtClean="0">
              <a:solidFill>
                <a:schemeClr val="tx1"/>
              </a:solidFill>
              <a:latin typeface="+mn-ea"/>
            </a:endParaRPr>
          </a:p>
          <a:p>
            <a:r>
              <a:rPr kumimoji="1" lang="en-US" altLang="ja-JP" sz="1400" dirty="0" smtClean="0">
                <a:solidFill>
                  <a:schemeClr val="tx1"/>
                </a:solidFill>
                <a:latin typeface="+mn-ea"/>
              </a:rPr>
              <a:t>【</a:t>
            </a:r>
            <a:r>
              <a:rPr kumimoji="1" lang="ja-JP" altLang="en-US" sz="1400" dirty="0" smtClean="0">
                <a:solidFill>
                  <a:schemeClr val="tx1"/>
                </a:solidFill>
                <a:latin typeface="+mn-ea"/>
              </a:rPr>
              <a:t>平成</a:t>
            </a:r>
            <a:r>
              <a:rPr kumimoji="1" lang="en-US" altLang="ja-JP" sz="1400" dirty="0" smtClean="0">
                <a:solidFill>
                  <a:schemeClr val="tx1"/>
                </a:solidFill>
                <a:latin typeface="+mn-ea"/>
              </a:rPr>
              <a:t>28</a:t>
            </a:r>
            <a:r>
              <a:rPr kumimoji="1" lang="ja-JP" altLang="en-US" sz="1400" dirty="0" smtClean="0">
                <a:solidFill>
                  <a:schemeClr val="tx1"/>
                </a:solidFill>
                <a:latin typeface="+mn-ea"/>
              </a:rPr>
              <a:t>年度実績</a:t>
            </a:r>
            <a:r>
              <a:rPr kumimoji="1" lang="en-US" altLang="ja-JP" sz="1400" dirty="0" smtClean="0">
                <a:solidFill>
                  <a:schemeClr val="tx1"/>
                </a:solidFill>
                <a:latin typeface="+mn-ea"/>
              </a:rPr>
              <a:t>】</a:t>
            </a:r>
          </a:p>
          <a:p>
            <a:r>
              <a:rPr kumimoji="1" lang="ja-JP" altLang="en-US" sz="1400" dirty="0" smtClean="0">
                <a:solidFill>
                  <a:schemeClr val="tx1"/>
                </a:solidFill>
                <a:latin typeface="+mn-ea"/>
              </a:rPr>
              <a:t>　広島県のホームページ（</a:t>
            </a:r>
            <a:r>
              <a:rPr kumimoji="1" lang="en-US" altLang="ja-JP" sz="1400" dirty="0" smtClean="0">
                <a:solidFill>
                  <a:schemeClr val="tx1"/>
                </a:solidFill>
                <a:latin typeface="+mn-ea"/>
              </a:rPr>
              <a:t>H28.12.20</a:t>
            </a:r>
            <a:r>
              <a:rPr kumimoji="1" lang="ja-JP" altLang="en-US" sz="1400" dirty="0" smtClean="0">
                <a:solidFill>
                  <a:schemeClr val="tx1"/>
                </a:solidFill>
                <a:latin typeface="+mn-ea"/>
              </a:rPr>
              <a:t>～）に掲載するとともに，広島県医師会速報（</a:t>
            </a:r>
            <a:r>
              <a:rPr lang="en-US" altLang="ja-JP" sz="1400" dirty="0" smtClean="0">
                <a:solidFill>
                  <a:schemeClr val="tx1"/>
                </a:solidFill>
                <a:latin typeface="+mn-ea"/>
              </a:rPr>
              <a:t>H29</a:t>
            </a:r>
            <a:r>
              <a:rPr kumimoji="1" lang="en-US" altLang="ja-JP" sz="1400" dirty="0" smtClean="0">
                <a:solidFill>
                  <a:schemeClr val="tx1"/>
                </a:solidFill>
                <a:latin typeface="+mn-ea"/>
              </a:rPr>
              <a:t>.2.25</a:t>
            </a:r>
            <a:r>
              <a:rPr kumimoji="1" lang="ja-JP" altLang="en-US" sz="1400" dirty="0" smtClean="0">
                <a:solidFill>
                  <a:schemeClr val="tx1"/>
                </a:solidFill>
                <a:latin typeface="+mn-ea"/>
              </a:rPr>
              <a:t>）及び広島市医師会だより（</a:t>
            </a:r>
            <a:r>
              <a:rPr kumimoji="1" lang="en-US" altLang="ja-JP" sz="1400" dirty="0" smtClean="0">
                <a:solidFill>
                  <a:schemeClr val="tx1"/>
                </a:solidFill>
                <a:latin typeface="+mn-ea"/>
              </a:rPr>
              <a:t>H29.4.15</a:t>
            </a:r>
            <a:r>
              <a:rPr kumimoji="1" lang="ja-JP" altLang="en-US" sz="1400" dirty="0" smtClean="0">
                <a:solidFill>
                  <a:schemeClr val="tx1"/>
                </a:solidFill>
                <a:latin typeface="+mn-ea"/>
              </a:rPr>
              <a:t>）に掲載いただいた。</a:t>
            </a:r>
            <a:endParaRPr kumimoji="1" lang="ja-JP" altLang="en-US" sz="1400" dirty="0">
              <a:solidFill>
                <a:schemeClr val="tx1"/>
              </a:solidFill>
              <a:latin typeface="+mn-ea"/>
            </a:endParaRPr>
          </a:p>
        </p:txBody>
      </p:sp>
      <p:sp>
        <p:nvSpPr>
          <p:cNvPr id="9" name="正方形/長方形 8"/>
          <p:cNvSpPr/>
          <p:nvPr/>
        </p:nvSpPr>
        <p:spPr>
          <a:xfrm>
            <a:off x="293624" y="5589240"/>
            <a:ext cx="8542686" cy="832098"/>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050" dirty="0" smtClean="0">
                <a:solidFill>
                  <a:schemeClr val="tx1"/>
                </a:solidFill>
                <a:latin typeface="+mn-ea"/>
                <a:ea typeface="+mn-ea"/>
              </a:rPr>
              <a:t>【</a:t>
            </a:r>
            <a:r>
              <a:rPr kumimoji="1" lang="ja-JP" altLang="en-US" sz="1050" dirty="0" smtClean="0">
                <a:solidFill>
                  <a:schemeClr val="tx1"/>
                </a:solidFill>
                <a:latin typeface="+mn-ea"/>
                <a:ea typeface="+mn-ea"/>
              </a:rPr>
              <a:t>絞り込み</a:t>
            </a:r>
            <a:r>
              <a:rPr kumimoji="1" lang="ja-JP" altLang="en-US" sz="1050" dirty="0">
                <a:solidFill>
                  <a:schemeClr val="tx1"/>
                </a:solidFill>
                <a:latin typeface="+mn-ea"/>
                <a:ea typeface="+mn-ea"/>
              </a:rPr>
              <a:t>方法</a:t>
            </a:r>
            <a:r>
              <a:rPr kumimoji="1" lang="en-US" altLang="ja-JP" sz="1050" dirty="0">
                <a:solidFill>
                  <a:schemeClr val="tx1"/>
                </a:solidFill>
                <a:latin typeface="+mn-ea"/>
                <a:ea typeface="+mn-ea"/>
              </a:rPr>
              <a:t>】</a:t>
            </a:r>
          </a:p>
          <a:p>
            <a:pPr algn="l"/>
            <a:r>
              <a:rPr kumimoji="1" lang="ja-JP" altLang="en-US" sz="1050" dirty="0" smtClean="0">
                <a:solidFill>
                  <a:schemeClr val="tx1"/>
                </a:solidFill>
                <a:latin typeface="+mn-ea"/>
                <a:ea typeface="+mn-ea"/>
              </a:rPr>
              <a:t>　年間</a:t>
            </a:r>
            <a:r>
              <a:rPr kumimoji="1" lang="ja-JP" altLang="en-US" sz="1050" dirty="0">
                <a:solidFill>
                  <a:schemeClr val="tx1"/>
                </a:solidFill>
                <a:latin typeface="+mn-ea"/>
                <a:ea typeface="+mn-ea"/>
              </a:rPr>
              <a:t>の退院患者数が４基幹病院合計で１５０人未満かつ分散している疾患（ＨＨＩ</a:t>
            </a:r>
            <a:r>
              <a:rPr kumimoji="1" lang="ja-JP" altLang="en-US" sz="1050" dirty="0" smtClean="0">
                <a:solidFill>
                  <a:schemeClr val="tx1"/>
                </a:solidFill>
                <a:latin typeface="+mn-ea"/>
                <a:ea typeface="+mn-ea"/>
              </a:rPr>
              <a:t>指数</a:t>
            </a:r>
            <a:r>
              <a:rPr kumimoji="1" lang="en-US" altLang="ja-JP" sz="1050" baseline="30000" dirty="0" smtClean="0">
                <a:solidFill>
                  <a:schemeClr val="tx1"/>
                </a:solidFill>
                <a:latin typeface="+mn-ea"/>
                <a:ea typeface="+mn-ea"/>
              </a:rPr>
              <a:t>※</a:t>
            </a:r>
            <a:r>
              <a:rPr kumimoji="1" lang="ja-JP" altLang="en-US" sz="1050" dirty="0" smtClean="0">
                <a:solidFill>
                  <a:schemeClr val="tx1"/>
                </a:solidFill>
                <a:latin typeface="+mn-ea"/>
                <a:ea typeface="+mn-ea"/>
              </a:rPr>
              <a:t>が</a:t>
            </a:r>
            <a:r>
              <a:rPr kumimoji="1" lang="ja-JP" altLang="en-US" sz="1050" dirty="0">
                <a:solidFill>
                  <a:schemeClr val="tx1"/>
                </a:solidFill>
                <a:latin typeface="+mn-ea"/>
                <a:ea typeface="+mn-ea"/>
              </a:rPr>
              <a:t>０</a:t>
            </a:r>
            <a:r>
              <a:rPr kumimoji="1" lang="en-US" altLang="ja-JP" sz="1050" dirty="0">
                <a:solidFill>
                  <a:schemeClr val="tx1"/>
                </a:solidFill>
                <a:latin typeface="+mn-ea"/>
                <a:ea typeface="+mn-ea"/>
              </a:rPr>
              <a:t>.</a:t>
            </a:r>
            <a:r>
              <a:rPr kumimoji="1" lang="ja-JP" altLang="en-US" sz="1050" dirty="0">
                <a:solidFill>
                  <a:schemeClr val="tx1"/>
                </a:solidFill>
                <a:latin typeface="+mn-ea"/>
                <a:ea typeface="+mn-ea"/>
              </a:rPr>
              <a:t>５以下）について，各病院の各診療科に集約の適否と集約先としてふさわしい</a:t>
            </a:r>
            <a:r>
              <a:rPr kumimoji="1" lang="ja-JP" altLang="en-US" sz="1050" dirty="0" smtClean="0">
                <a:solidFill>
                  <a:schemeClr val="tx1"/>
                </a:solidFill>
                <a:latin typeface="+mn-ea"/>
                <a:ea typeface="+mn-ea"/>
              </a:rPr>
              <a:t>病院に</a:t>
            </a:r>
            <a:r>
              <a:rPr kumimoji="1" lang="ja-JP" altLang="en-US" sz="1050" dirty="0">
                <a:solidFill>
                  <a:schemeClr val="tx1"/>
                </a:solidFill>
                <a:latin typeface="+mn-ea"/>
                <a:ea typeface="+mn-ea"/>
              </a:rPr>
              <a:t>○をつけて</a:t>
            </a:r>
            <a:r>
              <a:rPr kumimoji="1" lang="ja-JP" altLang="en-US" sz="1050" dirty="0" smtClean="0">
                <a:solidFill>
                  <a:schemeClr val="tx1"/>
                </a:solidFill>
                <a:latin typeface="+mn-ea"/>
                <a:ea typeface="+mn-ea"/>
              </a:rPr>
              <a:t>もらった。また</a:t>
            </a:r>
            <a:r>
              <a:rPr kumimoji="1" lang="ja-JP" altLang="en-US" sz="1050" dirty="0">
                <a:solidFill>
                  <a:schemeClr val="tx1"/>
                </a:solidFill>
                <a:latin typeface="+mn-ea"/>
                <a:ea typeface="+mn-ea"/>
              </a:rPr>
              <a:t>，事務局が提示した疾患以外に集約がふさわしい疾患として提案があったものについては，他の病院にその適否を再照会した</a:t>
            </a:r>
            <a:r>
              <a:rPr kumimoji="1" lang="ja-JP" altLang="en-US" sz="1050" dirty="0" smtClean="0">
                <a:solidFill>
                  <a:schemeClr val="tx1"/>
                </a:solidFill>
                <a:latin typeface="+mn-ea"/>
                <a:ea typeface="+mn-ea"/>
              </a:rPr>
              <a:t>。</a:t>
            </a:r>
            <a:endParaRPr kumimoji="1" lang="ja-JP" altLang="en-US" sz="1050" dirty="0">
              <a:solidFill>
                <a:schemeClr val="tx1"/>
              </a:solidFill>
              <a:latin typeface="+mn-ea"/>
              <a:ea typeface="+mn-ea"/>
            </a:endParaRPr>
          </a:p>
        </p:txBody>
      </p:sp>
      <p:sp>
        <p:nvSpPr>
          <p:cNvPr id="10" name="正方形/長方形 9"/>
          <p:cNvSpPr/>
          <p:nvPr/>
        </p:nvSpPr>
        <p:spPr>
          <a:xfrm>
            <a:off x="192485" y="6403057"/>
            <a:ext cx="864096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dirty="0" smtClean="0">
                <a:solidFill>
                  <a:schemeClr val="tx1"/>
                </a:solidFill>
                <a:latin typeface="+mn-ea"/>
              </a:rPr>
              <a:t>※ </a:t>
            </a:r>
            <a:r>
              <a:rPr lang="ja-JP" altLang="en-US" sz="900" dirty="0">
                <a:solidFill>
                  <a:schemeClr val="tx1"/>
                </a:solidFill>
                <a:latin typeface="+mn-ea"/>
              </a:rPr>
              <a:t>ＨＨＩ指数</a:t>
            </a:r>
            <a:r>
              <a:rPr lang="en-US" altLang="ja-JP" sz="900" dirty="0">
                <a:solidFill>
                  <a:schemeClr val="tx1"/>
                </a:solidFill>
                <a:latin typeface="+mn-ea"/>
              </a:rPr>
              <a:t>…</a:t>
            </a:r>
            <a:r>
              <a:rPr lang="ja-JP" altLang="en-US" sz="900" dirty="0">
                <a:solidFill>
                  <a:schemeClr val="tx1"/>
                </a:solidFill>
                <a:latin typeface="+mn-ea"/>
              </a:rPr>
              <a:t>ハーフィンダル・ハーシュマイン・インデックス。寡占度指数。市場における競争状態を示す指標。独占状態は「</a:t>
            </a:r>
            <a:r>
              <a:rPr lang="en-US" altLang="ja-JP" sz="900" dirty="0">
                <a:solidFill>
                  <a:schemeClr val="tx1"/>
                </a:solidFill>
                <a:latin typeface="+mn-ea"/>
              </a:rPr>
              <a:t>1</a:t>
            </a:r>
            <a:r>
              <a:rPr lang="ja-JP" altLang="en-US" sz="900" dirty="0">
                <a:solidFill>
                  <a:schemeClr val="tx1"/>
                </a:solidFill>
                <a:latin typeface="+mn-ea"/>
              </a:rPr>
              <a:t>」となり，競争が激しいほど数値が小さくなる</a:t>
            </a:r>
            <a:r>
              <a:rPr lang="ja-JP" altLang="en-US" sz="900" dirty="0" smtClean="0">
                <a:solidFill>
                  <a:schemeClr val="tx1"/>
                </a:solidFill>
                <a:latin typeface="+mn-ea"/>
              </a:rPr>
              <a:t>。</a:t>
            </a:r>
            <a:endParaRPr lang="en-US" altLang="ja-JP" sz="900" dirty="0" smtClean="0">
              <a:solidFill>
                <a:schemeClr val="tx1"/>
              </a:solidFill>
              <a:latin typeface="+mn-ea"/>
            </a:endParaRPr>
          </a:p>
          <a:p>
            <a:r>
              <a:rPr lang="ja-JP" altLang="en-US" sz="900" dirty="0">
                <a:solidFill>
                  <a:schemeClr val="tx1"/>
                </a:solidFill>
                <a:latin typeface="+mn-ea"/>
              </a:rPr>
              <a:t>　</a:t>
            </a:r>
            <a:r>
              <a:rPr lang="ja-JP" altLang="en-US" sz="900" dirty="0" smtClean="0">
                <a:solidFill>
                  <a:schemeClr val="tx1"/>
                </a:solidFill>
                <a:latin typeface="+mn-ea"/>
              </a:rPr>
              <a:t>　算出式</a:t>
            </a:r>
            <a:r>
              <a:rPr lang="ja-JP" altLang="en-US" sz="900" dirty="0">
                <a:solidFill>
                  <a:schemeClr val="tx1"/>
                </a:solidFill>
                <a:latin typeface="+mn-ea"/>
              </a:rPr>
              <a:t>はシェアの２乗の</a:t>
            </a:r>
            <a:r>
              <a:rPr lang="ja-JP" altLang="en-US" sz="900" dirty="0" smtClean="0">
                <a:solidFill>
                  <a:schemeClr val="tx1"/>
                </a:solidFill>
                <a:latin typeface="+mn-ea"/>
              </a:rPr>
              <a:t>合計。</a:t>
            </a:r>
            <a:endParaRPr kumimoji="1" lang="ja-JP" altLang="en-US" sz="900" dirty="0">
              <a:solidFill>
                <a:schemeClr val="tx1"/>
              </a:solidFill>
              <a:latin typeface="+mn-ea"/>
            </a:endParaRPr>
          </a:p>
        </p:txBody>
      </p:sp>
      <p:sp>
        <p:nvSpPr>
          <p:cNvPr id="11" name="スライド番号プレースホルダー 3"/>
          <p:cNvSpPr>
            <a:spLocks noGrp="1"/>
          </p:cNvSpPr>
          <p:nvPr>
            <p:ph type="sldNum" sz="quarter" idx="12"/>
          </p:nvPr>
        </p:nvSpPr>
        <p:spPr>
          <a:xfrm>
            <a:off x="7010400" y="6487120"/>
            <a:ext cx="2133600" cy="365125"/>
          </a:xfrm>
        </p:spPr>
        <p:txBody>
          <a:bodyPr/>
          <a:lstStyle/>
          <a:p>
            <a:fld id="{DC768EE6-8590-4C35-BA5F-0BD088C856D2}" type="slidenum">
              <a:rPr kumimoji="1" lang="ja-JP" altLang="en-US" sz="2400" smtClean="0"/>
              <a:t>9</a:t>
            </a:fld>
            <a:endParaRPr kumimoji="1" lang="ja-JP" altLang="en-US" sz="2400" dirty="0"/>
          </a:p>
        </p:txBody>
      </p:sp>
    </p:spTree>
    <p:extLst>
      <p:ext uri="{BB962C8B-B14F-4D97-AF65-F5344CB8AC3E}">
        <p14:creationId xmlns:p14="http://schemas.microsoft.com/office/powerpoint/2010/main" val="2774292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203749" y="188640"/>
            <a:ext cx="8688731" cy="936105"/>
          </a:xfrm>
          <a:solidFill>
            <a:schemeClr val="accent1"/>
          </a:solidFill>
        </p:spPr>
        <p:txBody>
          <a:bodyPr>
            <a:normAutofit/>
          </a:bodyPr>
          <a:lstStyle/>
          <a:p>
            <a:r>
              <a:rPr lang="ja-JP" altLang="en-US" sz="2800" dirty="0">
                <a:solidFill>
                  <a:schemeClr val="bg1"/>
                </a:solidFill>
                <a:latin typeface="+mn-ea"/>
                <a:ea typeface="+mn-ea"/>
              </a:rPr>
              <a:t>広島県</a:t>
            </a:r>
            <a:r>
              <a:rPr lang="ja-JP" altLang="en-US" sz="2800" dirty="0" smtClean="0">
                <a:solidFill>
                  <a:schemeClr val="bg1"/>
                </a:solidFill>
                <a:latin typeface="+mn-ea"/>
                <a:ea typeface="+mn-ea"/>
              </a:rPr>
              <a:t>ホームページへの掲載（</a:t>
            </a:r>
            <a:r>
              <a:rPr lang="en-US" altLang="ja-JP" sz="2800" dirty="0">
                <a:solidFill>
                  <a:schemeClr val="bg1"/>
                </a:solidFill>
                <a:latin typeface="+mn-ea"/>
                <a:ea typeface="+mn-ea"/>
              </a:rPr>
              <a:t>H28</a:t>
            </a:r>
            <a:r>
              <a:rPr lang="ja-JP" altLang="en-US" sz="2800" dirty="0">
                <a:solidFill>
                  <a:schemeClr val="bg1"/>
                </a:solidFill>
                <a:latin typeface="+mn-ea"/>
                <a:ea typeface="+mn-ea"/>
              </a:rPr>
              <a:t>年</a:t>
            </a:r>
            <a:r>
              <a:rPr lang="en-US" altLang="ja-JP" sz="2800" dirty="0">
                <a:solidFill>
                  <a:schemeClr val="bg1"/>
                </a:solidFill>
                <a:latin typeface="+mn-ea"/>
                <a:ea typeface="+mn-ea"/>
              </a:rPr>
              <a:t>12</a:t>
            </a:r>
            <a:r>
              <a:rPr lang="ja-JP" altLang="en-US" sz="2800" dirty="0" smtClean="0">
                <a:solidFill>
                  <a:schemeClr val="bg1"/>
                </a:solidFill>
                <a:latin typeface="+mn-ea"/>
                <a:ea typeface="+mn-ea"/>
              </a:rPr>
              <a:t>月～）</a:t>
            </a:r>
            <a:endParaRPr lang="ja-JP" altLang="en-US" sz="2800" dirty="0">
              <a:solidFill>
                <a:schemeClr val="bg1"/>
              </a:solidFill>
              <a:latin typeface="+mn-ea"/>
              <a:ea typeface="+mn-ea"/>
            </a:endParaRPr>
          </a:p>
        </p:txBody>
      </p:sp>
      <p:sp>
        <p:nvSpPr>
          <p:cNvPr id="10" name="スライド番号プレースホルダー 3"/>
          <p:cNvSpPr>
            <a:spLocks noGrp="1"/>
          </p:cNvSpPr>
          <p:nvPr>
            <p:ph type="sldNum" sz="quarter" idx="12"/>
          </p:nvPr>
        </p:nvSpPr>
        <p:spPr>
          <a:xfrm>
            <a:off x="7010400" y="6487120"/>
            <a:ext cx="2133600" cy="365125"/>
          </a:xfrm>
        </p:spPr>
        <p:txBody>
          <a:bodyPr/>
          <a:lstStyle/>
          <a:p>
            <a:fld id="{DC768EE6-8590-4C35-BA5F-0BD088C856D2}" type="slidenum">
              <a:rPr kumimoji="1" lang="ja-JP" altLang="en-US" sz="2400" smtClean="0"/>
              <a:t>10</a:t>
            </a:fld>
            <a:endParaRPr kumimoji="1" lang="ja-JP" altLang="en-US" sz="2400" dirty="0"/>
          </a:p>
        </p:txBody>
      </p:sp>
      <p:pic>
        <p:nvPicPr>
          <p:cNvPr id="1083" name="Picture 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40768"/>
            <a:ext cx="9144000" cy="518457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65" name="正方形/長方形 64"/>
          <p:cNvSpPr/>
          <p:nvPr/>
        </p:nvSpPr>
        <p:spPr>
          <a:xfrm>
            <a:off x="-108520" y="1312571"/>
            <a:ext cx="9361040" cy="460645"/>
          </a:xfrm>
          <a:prstGeom prst="rect">
            <a:avLst/>
          </a:prstGeom>
          <a:solidFill>
            <a:schemeClr val="bg1"/>
          </a:solidFill>
          <a:ln w="31750">
            <a:solidFill>
              <a:schemeClr val="bg1">
                <a:alpha val="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052" tIns="45527" rIns="91052" bIns="45527" rtlCol="0" anchor="ctr"/>
          <a:lstStyle/>
          <a:p>
            <a:pPr algn="ctr"/>
            <a:r>
              <a:rPr lang="ja-JP" altLang="en-US" sz="1600" b="1" dirty="0" smtClean="0">
                <a:solidFill>
                  <a:prstClr val="black"/>
                </a:solidFill>
              </a:rPr>
              <a:t>ＵＲＬ：</a:t>
            </a:r>
            <a:r>
              <a:rPr lang="en-US" altLang="ja-JP" sz="1600" b="1" u="sng" dirty="0">
                <a:solidFill>
                  <a:srgbClr val="0000FF"/>
                </a:solidFill>
              </a:rPr>
              <a:t>http://</a:t>
            </a:r>
            <a:r>
              <a:rPr lang="en-US" altLang="ja-JP" sz="1600" b="1" u="sng" dirty="0" smtClean="0">
                <a:solidFill>
                  <a:srgbClr val="0000FF"/>
                </a:solidFill>
              </a:rPr>
              <a:t>www.pref.hiroshima.lg.jp/site/flagship-hospital/medical-care-04.html</a:t>
            </a:r>
            <a:endParaRPr lang="ja-JP" altLang="en-US" sz="1600" b="1" dirty="0">
              <a:solidFill>
                <a:prstClr val="black"/>
              </a:solidFill>
            </a:endParaRPr>
          </a:p>
        </p:txBody>
      </p:sp>
    </p:spTree>
    <p:extLst>
      <p:ext uri="{BB962C8B-B14F-4D97-AF65-F5344CB8AC3E}">
        <p14:creationId xmlns:p14="http://schemas.microsoft.com/office/powerpoint/2010/main" val="368771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556792"/>
            <a:ext cx="4608512"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タイトル 1"/>
          <p:cNvSpPr>
            <a:spLocks noGrp="1"/>
          </p:cNvSpPr>
          <p:nvPr>
            <p:ph type="title"/>
          </p:nvPr>
        </p:nvSpPr>
        <p:spPr>
          <a:solidFill>
            <a:schemeClr val="accent1"/>
          </a:solidFill>
        </p:spPr>
        <p:txBody>
          <a:bodyPr>
            <a:normAutofit/>
          </a:bodyPr>
          <a:lstStyle/>
          <a:p>
            <a:r>
              <a:rPr lang="ja-JP" altLang="en-US" sz="2800" dirty="0" smtClean="0">
                <a:solidFill>
                  <a:schemeClr val="bg1"/>
                </a:solidFill>
                <a:latin typeface="+mn-ea"/>
                <a:ea typeface="+mn-ea"/>
              </a:rPr>
              <a:t>広島県医師会速報及び広島市医師会だよりへの掲載</a:t>
            </a:r>
            <a:endParaRPr lang="ja-JP" altLang="en-US" sz="2800" dirty="0">
              <a:solidFill>
                <a:schemeClr val="bg1"/>
              </a:solidFill>
              <a:latin typeface="+mn-ea"/>
              <a:ea typeface="+mn-ea"/>
            </a:endParaRPr>
          </a:p>
        </p:txBody>
      </p:sp>
      <p:sp>
        <p:nvSpPr>
          <p:cNvPr id="6" name="テキスト ボックス 5"/>
          <p:cNvSpPr txBox="1"/>
          <p:nvPr/>
        </p:nvSpPr>
        <p:spPr>
          <a:xfrm>
            <a:off x="899592" y="6381328"/>
            <a:ext cx="2952328" cy="276999"/>
          </a:xfrm>
          <a:prstGeom prst="rect">
            <a:avLst/>
          </a:prstGeom>
          <a:noFill/>
        </p:spPr>
        <p:txBody>
          <a:bodyPr wrap="square" rtlCol="0">
            <a:spAutoFit/>
          </a:bodyPr>
          <a:lstStyle/>
          <a:p>
            <a:pPr algn="ctr"/>
            <a:r>
              <a:rPr kumimoji="1" lang="ja-JP" altLang="en-US" sz="1200" dirty="0" smtClean="0"/>
              <a:t>広島県医師会速報（第</a:t>
            </a:r>
            <a:r>
              <a:rPr kumimoji="1" lang="en-US" altLang="ja-JP" sz="1200" dirty="0" smtClean="0"/>
              <a:t>2327</a:t>
            </a:r>
            <a:r>
              <a:rPr kumimoji="1" lang="ja-JP" altLang="en-US" sz="1200" dirty="0" smtClean="0"/>
              <a:t>号）</a:t>
            </a:r>
            <a:endParaRPr kumimoji="1" lang="ja-JP" altLang="en-US" sz="1200" dirty="0"/>
          </a:p>
        </p:txBody>
      </p:sp>
      <p:sp>
        <p:nvSpPr>
          <p:cNvPr id="10" name="スライド番号プレースホルダー 3"/>
          <p:cNvSpPr>
            <a:spLocks noGrp="1"/>
          </p:cNvSpPr>
          <p:nvPr>
            <p:ph type="sldNum" sz="quarter" idx="12"/>
          </p:nvPr>
        </p:nvSpPr>
        <p:spPr>
          <a:xfrm>
            <a:off x="7010400" y="6487120"/>
            <a:ext cx="2133600" cy="365125"/>
          </a:xfrm>
        </p:spPr>
        <p:txBody>
          <a:bodyPr/>
          <a:lstStyle/>
          <a:p>
            <a:fld id="{DC768EE6-8590-4C35-BA5F-0BD088C856D2}" type="slidenum">
              <a:rPr kumimoji="1" lang="ja-JP" altLang="en-US" sz="2400" smtClean="0"/>
              <a:t>11</a:t>
            </a:fld>
            <a:endParaRPr kumimoji="1" lang="ja-JP" altLang="en-US" sz="2400" dirty="0"/>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628800"/>
            <a:ext cx="3960440" cy="489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5076056" y="6381327"/>
            <a:ext cx="2952328" cy="276999"/>
          </a:xfrm>
          <a:prstGeom prst="rect">
            <a:avLst/>
          </a:prstGeom>
          <a:noFill/>
        </p:spPr>
        <p:txBody>
          <a:bodyPr wrap="square" rtlCol="0">
            <a:spAutoFit/>
          </a:bodyPr>
          <a:lstStyle/>
          <a:p>
            <a:pPr algn="ctr"/>
            <a:r>
              <a:rPr kumimoji="1" lang="ja-JP" altLang="en-US" sz="1200" dirty="0" smtClean="0"/>
              <a:t>広島市医師会だより（通巻</a:t>
            </a:r>
            <a:r>
              <a:rPr kumimoji="1" lang="en-US" altLang="ja-JP" sz="1200" dirty="0" smtClean="0"/>
              <a:t>612</a:t>
            </a:r>
            <a:r>
              <a:rPr kumimoji="1" lang="ja-JP" altLang="en-US" sz="1200" dirty="0" smtClean="0"/>
              <a:t>号）</a:t>
            </a:r>
            <a:endParaRPr kumimoji="1" lang="ja-JP" altLang="en-US" sz="1200" dirty="0"/>
          </a:p>
        </p:txBody>
      </p:sp>
    </p:spTree>
    <p:extLst>
      <p:ext uri="{BB962C8B-B14F-4D97-AF65-F5344CB8AC3E}">
        <p14:creationId xmlns:p14="http://schemas.microsoft.com/office/powerpoint/2010/main" val="1111072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noGrp="1"/>
          </p:cNvSpPr>
          <p:nvPr>
            <p:ph type="title"/>
          </p:nvPr>
        </p:nvSpPr>
        <p:spPr>
          <a:xfrm>
            <a:off x="454185" y="116632"/>
            <a:ext cx="8229600" cy="994122"/>
          </a:xfrm>
          <a:prstGeom prst="rect">
            <a:avLst/>
          </a:prstGeom>
          <a:solidFill>
            <a:schemeClr val="tx2">
              <a:lumMod val="60000"/>
              <a:lumOff val="40000"/>
            </a:schemeClr>
          </a:solidFill>
          <a:ln w="12700">
            <a:noFill/>
          </a:ln>
          <a:effectLst/>
        </p:spPr>
        <p:txBody>
          <a:bodyPr vert="horz" lIns="18000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solidFill>
                  <a:schemeClr val="bg1"/>
                </a:solidFill>
              </a:rPr>
              <a:t>平成</a:t>
            </a:r>
            <a:r>
              <a:rPr lang="en-US" altLang="ja-JP" sz="2800" dirty="0" smtClean="0">
                <a:solidFill>
                  <a:schemeClr val="bg1"/>
                </a:solidFill>
              </a:rPr>
              <a:t>29</a:t>
            </a:r>
            <a:r>
              <a:rPr lang="ja-JP" altLang="en-US" sz="2800" dirty="0" smtClean="0">
                <a:solidFill>
                  <a:schemeClr val="bg1"/>
                </a:solidFill>
              </a:rPr>
              <a:t>年度の難治性・希少性疾患の集約について</a:t>
            </a:r>
            <a:endParaRPr lang="ja-JP" altLang="en-US" sz="2800" dirty="0">
              <a:solidFill>
                <a:schemeClr val="bg1"/>
              </a:solidFill>
            </a:endParaRPr>
          </a:p>
        </p:txBody>
      </p:sp>
      <p:sp>
        <p:nvSpPr>
          <p:cNvPr id="2" name="角丸四角形 1"/>
          <p:cNvSpPr/>
          <p:nvPr/>
        </p:nvSpPr>
        <p:spPr>
          <a:xfrm>
            <a:off x="493429" y="1253020"/>
            <a:ext cx="8172908" cy="5197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県⇒基幹病院等　</a:t>
            </a:r>
            <a:r>
              <a:rPr lang="ja-JP" altLang="en-US" sz="2400" dirty="0"/>
              <a:t>ＤＰＣ</a:t>
            </a:r>
            <a:r>
              <a:rPr lang="ja-JP" altLang="en-US" sz="2400" dirty="0" smtClean="0"/>
              <a:t>データ提供依頼</a:t>
            </a:r>
            <a:endParaRPr kumimoji="1" lang="ja-JP" altLang="en-US" sz="2400" dirty="0"/>
          </a:p>
        </p:txBody>
      </p:sp>
      <p:sp>
        <p:nvSpPr>
          <p:cNvPr id="9" name="角丸四角形 8"/>
          <p:cNvSpPr/>
          <p:nvPr/>
        </p:nvSpPr>
        <p:spPr>
          <a:xfrm>
            <a:off x="508827" y="2070137"/>
            <a:ext cx="8174958" cy="533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ＤＰＣデータ取りまとめ，集約疾患候補の抽出</a:t>
            </a:r>
            <a:endParaRPr kumimoji="1" lang="ja-JP" altLang="en-US" sz="2400" dirty="0"/>
          </a:p>
        </p:txBody>
      </p:sp>
      <p:sp>
        <p:nvSpPr>
          <p:cNvPr id="11" name="角丸四角形 10"/>
          <p:cNvSpPr/>
          <p:nvPr/>
        </p:nvSpPr>
        <p:spPr>
          <a:xfrm>
            <a:off x="538154" y="2882539"/>
            <a:ext cx="8174958" cy="12312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ＷＧでの集約疾患の検討・選定</a:t>
            </a:r>
            <a:endParaRPr lang="en-US" altLang="ja-JP" sz="2400" dirty="0" smtClean="0"/>
          </a:p>
          <a:p>
            <a:pPr algn="just"/>
            <a:r>
              <a:rPr kumimoji="1" lang="ja-JP" altLang="en-US" dirty="0" smtClean="0"/>
              <a:t>　　　　　　　　　　　　　　　　　　・循環器医療体制検討ＷＧ</a:t>
            </a:r>
            <a:endParaRPr lang="en-US" altLang="ja-JP" dirty="0"/>
          </a:p>
          <a:p>
            <a:pPr algn="just"/>
            <a:r>
              <a:rPr lang="ja-JP" altLang="en-US" dirty="0" smtClean="0"/>
              <a:t>　　　　　　　　　　　　　　　　　　・小児医療体制検討ＷＧ</a:t>
            </a:r>
            <a:endParaRPr lang="en-US" altLang="ja-JP" dirty="0" smtClean="0"/>
          </a:p>
          <a:p>
            <a:pPr algn="just"/>
            <a:r>
              <a:rPr kumimoji="1" lang="ja-JP" altLang="en-US" dirty="0"/>
              <a:t>　</a:t>
            </a:r>
            <a:r>
              <a:rPr kumimoji="1" lang="ja-JP" altLang="en-US" dirty="0" smtClean="0"/>
              <a:t>　　　　　　　　　　　　　　　　　・周産期医療体制検討ＷＧ</a:t>
            </a:r>
            <a:endParaRPr kumimoji="1" lang="ja-JP" altLang="en-US" dirty="0"/>
          </a:p>
        </p:txBody>
      </p:sp>
      <p:sp>
        <p:nvSpPr>
          <p:cNvPr id="13" name="角丸四角形 12"/>
          <p:cNvSpPr/>
          <p:nvPr/>
        </p:nvSpPr>
        <p:spPr>
          <a:xfrm>
            <a:off x="493429" y="4388789"/>
            <a:ext cx="819035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基幹病院等連携強化実行会議へ報告・集約疾患決定</a:t>
            </a:r>
            <a:endParaRPr lang="en-US" altLang="ja-JP" sz="2400" dirty="0" smtClean="0"/>
          </a:p>
        </p:txBody>
      </p:sp>
      <p:sp>
        <p:nvSpPr>
          <p:cNvPr id="15" name="角丸四角形 14"/>
          <p:cNvSpPr/>
          <p:nvPr/>
        </p:nvSpPr>
        <p:spPr>
          <a:xfrm>
            <a:off x="498708" y="5085184"/>
            <a:ext cx="8167629"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公表</a:t>
            </a:r>
            <a:endParaRPr lang="en-US" altLang="ja-JP" sz="2400" dirty="0" smtClean="0"/>
          </a:p>
          <a:p>
            <a:pPr algn="just"/>
            <a:r>
              <a:rPr lang="ja-JP" altLang="en-US" dirty="0" smtClean="0"/>
              <a:t>　　　　　　　　　　　　　　　　　　　　　・県ホームページ</a:t>
            </a:r>
            <a:endParaRPr lang="en-US" altLang="ja-JP" dirty="0" smtClean="0"/>
          </a:p>
          <a:p>
            <a:pPr algn="just"/>
            <a:r>
              <a:rPr lang="ja-JP" altLang="en-US" dirty="0" smtClean="0"/>
              <a:t>　　　　　　　　　　　　　　　　　　　　　・広島県医師会速報</a:t>
            </a:r>
            <a:endParaRPr lang="en-US" altLang="ja-JP" dirty="0" smtClean="0"/>
          </a:p>
          <a:p>
            <a:pPr algn="just"/>
            <a:r>
              <a:rPr lang="ja-JP" altLang="en-US" dirty="0" smtClean="0"/>
              <a:t>　　　　　　　　　　　　　　　　　　　　　・広島市医師会報</a:t>
            </a:r>
            <a:endParaRPr lang="en-US" altLang="ja-JP" dirty="0" smtClean="0"/>
          </a:p>
        </p:txBody>
      </p:sp>
      <p:sp>
        <p:nvSpPr>
          <p:cNvPr id="3" name="下矢印 2"/>
          <p:cNvSpPr/>
          <p:nvPr/>
        </p:nvSpPr>
        <p:spPr>
          <a:xfrm>
            <a:off x="4078863" y="1772816"/>
            <a:ext cx="864096" cy="2973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6" name="右矢印 15"/>
          <p:cNvSpPr/>
          <p:nvPr/>
        </p:nvSpPr>
        <p:spPr>
          <a:xfrm rot="5400000">
            <a:off x="4411131" y="2275473"/>
            <a:ext cx="271568"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rot="5400000">
            <a:off x="4468476" y="3783227"/>
            <a:ext cx="275019"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rot="5400000">
            <a:off x="4493460" y="4484958"/>
            <a:ext cx="264347"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ライド番号プレースホルダー 3"/>
          <p:cNvSpPr>
            <a:spLocks noGrp="1"/>
          </p:cNvSpPr>
          <p:nvPr>
            <p:ph type="sldNum" sz="quarter" idx="12"/>
          </p:nvPr>
        </p:nvSpPr>
        <p:spPr>
          <a:xfrm>
            <a:off x="7010400" y="6487120"/>
            <a:ext cx="2133600" cy="365125"/>
          </a:xfrm>
        </p:spPr>
        <p:txBody>
          <a:bodyPr/>
          <a:lstStyle/>
          <a:p>
            <a:fld id="{DC768EE6-8590-4C35-BA5F-0BD088C856D2}" type="slidenum">
              <a:rPr kumimoji="1" lang="ja-JP" altLang="en-US" sz="2400" smtClean="0"/>
              <a:t>12</a:t>
            </a:fld>
            <a:endParaRPr kumimoji="1" lang="ja-JP" altLang="en-US" sz="2400" dirty="0"/>
          </a:p>
        </p:txBody>
      </p:sp>
    </p:spTree>
    <p:extLst>
      <p:ext uri="{BB962C8B-B14F-4D97-AF65-F5344CB8AC3E}">
        <p14:creationId xmlns:p14="http://schemas.microsoft.com/office/powerpoint/2010/main" val="2834067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87120"/>
            <a:ext cx="2133600" cy="365125"/>
          </a:xfrm>
        </p:spPr>
        <p:txBody>
          <a:bodyPr/>
          <a:lstStyle/>
          <a:p>
            <a:fld id="{DC768EE6-8590-4C35-BA5F-0BD088C856D2}" type="slidenum">
              <a:rPr kumimoji="1" lang="ja-JP" altLang="en-US" sz="2400" smtClean="0"/>
              <a:t>13</a:t>
            </a:fld>
            <a:endParaRPr kumimoji="1" lang="ja-JP" altLang="en-US" sz="2400" dirty="0"/>
          </a:p>
        </p:txBody>
      </p:sp>
      <p:sp>
        <p:nvSpPr>
          <p:cNvPr id="5" name="タイトル 1"/>
          <p:cNvSpPr txBox="1">
            <a:spLocks/>
          </p:cNvSpPr>
          <p:nvPr/>
        </p:nvSpPr>
        <p:spPr>
          <a:xfrm>
            <a:off x="107504" y="1728000"/>
            <a:ext cx="8928992" cy="1584176"/>
          </a:xfrm>
          <a:prstGeom prst="rect">
            <a:avLst/>
          </a:prstGeom>
          <a:blipFill>
            <a:blip r:embed="rId2"/>
            <a:tile tx="0" ty="0" sx="100000" sy="100000" flip="none" algn="tl"/>
          </a:blipFill>
          <a:ln w="38100">
            <a:noFill/>
          </a:ln>
          <a:effectLst>
            <a:outerShdw blurRad="50800" dist="38100" dir="2700000" algn="tl" rotWithShape="0">
              <a:prstClr val="black">
                <a:alpha val="40000"/>
              </a:prstClr>
            </a:outerShdw>
          </a:effectLst>
        </p:spPr>
        <p:txBody>
          <a:bodyPr vert="horz" lIns="0" tIns="0" rIns="0" bIns="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3200" b="1" dirty="0">
                <a:latin typeface="HG丸ｺﾞｼｯｸM-PRO" panose="020F0600000000000000" pitchFamily="50" charset="-128"/>
                <a:ea typeface="HG丸ｺﾞｼｯｸM-PRO" panose="020F0600000000000000" pitchFamily="50" charset="-128"/>
              </a:rPr>
              <a:t>３</a:t>
            </a:r>
            <a:r>
              <a:rPr lang="ja-JP" altLang="en-US" sz="3200" b="1" dirty="0" smtClean="0">
                <a:latin typeface="HG丸ｺﾞｼｯｸM-PRO" panose="020F0600000000000000" pitchFamily="50" charset="-128"/>
                <a:ea typeface="HG丸ｺﾞｼｯｸM-PRO" panose="020F0600000000000000" pitchFamily="50" charset="-128"/>
              </a:rPr>
              <a:t>　循環器医療体制検討ＷＧの状況について</a:t>
            </a:r>
            <a:endParaRPr lang="en-US" altLang="ja-JP" sz="3200" b="1"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76865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14</a:t>
            </a:fld>
            <a:endParaRPr kumimoji="1" lang="ja-JP" altLang="en-US" sz="2400" dirty="0"/>
          </a:p>
        </p:txBody>
      </p:sp>
      <p:sp>
        <p:nvSpPr>
          <p:cNvPr id="3" name="タイトル 1"/>
          <p:cNvSpPr>
            <a:spLocks noGrp="1"/>
          </p:cNvSpPr>
          <p:nvPr>
            <p:ph type="title"/>
          </p:nvPr>
        </p:nvSpPr>
        <p:spPr>
          <a:xfrm>
            <a:off x="108000" y="259200"/>
            <a:ext cx="8928000" cy="1080000"/>
          </a:xfrm>
          <a:solidFill>
            <a:schemeClr val="tx2">
              <a:lumMod val="60000"/>
              <a:lumOff val="40000"/>
            </a:schemeClr>
          </a:solidFill>
        </p:spPr>
        <p:txBody>
          <a:bodyPr lIns="180000">
            <a:noAutofit/>
          </a:bodyPr>
          <a:lstStyle/>
          <a:p>
            <a:pPr algn="l"/>
            <a:r>
              <a:rPr kumimoji="1" lang="ja-JP" altLang="en-US" sz="2800" dirty="0" smtClean="0">
                <a:solidFill>
                  <a:schemeClr val="bg1"/>
                </a:solidFill>
                <a:latin typeface="+mn-ea"/>
                <a:ea typeface="+mn-ea"/>
              </a:rPr>
              <a:t>　第２ステージ：強みの顕在化</a:t>
            </a:r>
            <a:r>
              <a:rPr kumimoji="1" lang="en-US" altLang="ja-JP" sz="2800" dirty="0" smtClean="0">
                <a:solidFill>
                  <a:schemeClr val="bg1"/>
                </a:solidFill>
                <a:latin typeface="+mn-ea"/>
                <a:ea typeface="+mn-ea"/>
              </a:rPr>
              <a:t/>
            </a:r>
            <a:br>
              <a:rPr kumimoji="1" lang="en-US" altLang="ja-JP" sz="2800" dirty="0" smtClean="0">
                <a:solidFill>
                  <a:schemeClr val="bg1"/>
                </a:solidFill>
                <a:latin typeface="+mn-ea"/>
                <a:ea typeface="+mn-ea"/>
              </a:rPr>
            </a:br>
            <a:r>
              <a:rPr kumimoji="1" lang="ja-JP" altLang="en-US" sz="2800" dirty="0" smtClean="0">
                <a:solidFill>
                  <a:schemeClr val="bg1"/>
                </a:solidFill>
                <a:latin typeface="+mn-ea"/>
                <a:ea typeface="+mn-ea"/>
              </a:rPr>
              <a:t>　　脳・循環器疾患の拠点病院構想</a:t>
            </a:r>
            <a:endParaRPr kumimoji="1" lang="ja-JP" altLang="en-US" sz="2800" dirty="0">
              <a:solidFill>
                <a:schemeClr val="bg1"/>
              </a:solidFill>
              <a:latin typeface="+mn-ea"/>
              <a:ea typeface="+mn-ea"/>
            </a:endParaRPr>
          </a:p>
        </p:txBody>
      </p:sp>
      <p:sp>
        <p:nvSpPr>
          <p:cNvPr id="5" name="コンテンツ プレースホルダー 2"/>
          <p:cNvSpPr>
            <a:spLocks noGrp="1"/>
          </p:cNvSpPr>
          <p:nvPr>
            <p:ph idx="1"/>
          </p:nvPr>
        </p:nvSpPr>
        <p:spPr>
          <a:xfrm>
            <a:off x="107504" y="2132856"/>
            <a:ext cx="8928992" cy="4464496"/>
          </a:xfrm>
        </p:spPr>
        <p:txBody>
          <a:bodyPr>
            <a:normAutofit fontScale="92500" lnSpcReduction="10000"/>
          </a:bodyPr>
          <a:lstStyle/>
          <a:p>
            <a:pPr marL="0" indent="0">
              <a:buNone/>
            </a:pPr>
            <a:r>
              <a:rPr lang="en-US" altLang="ja-JP" sz="2200" dirty="0" smtClean="0">
                <a:latin typeface="+mn-ea"/>
              </a:rPr>
              <a:t>【</a:t>
            </a:r>
            <a:r>
              <a:rPr lang="ja-JP" altLang="en-US" sz="2200" dirty="0" smtClean="0">
                <a:latin typeface="+mn-ea"/>
              </a:rPr>
              <a:t>拠点構想の目的</a:t>
            </a:r>
            <a:r>
              <a:rPr lang="en-US" altLang="ja-JP" sz="2200" dirty="0" smtClean="0">
                <a:latin typeface="+mn-ea"/>
              </a:rPr>
              <a:t>】</a:t>
            </a:r>
          </a:p>
          <a:p>
            <a:pPr marL="0" indent="0">
              <a:buNone/>
            </a:pPr>
            <a:r>
              <a:rPr lang="ja-JP" altLang="en-US" sz="2200" dirty="0" smtClean="0">
                <a:latin typeface="+mn-ea"/>
              </a:rPr>
              <a:t>◎　増加する患者に地域全体で対応するため，地域の医療水準の向上を図る。</a:t>
            </a:r>
            <a:endParaRPr lang="en-US" altLang="ja-JP" sz="2200" dirty="0" smtClean="0">
              <a:latin typeface="+mn-ea"/>
            </a:endParaRPr>
          </a:p>
          <a:p>
            <a:pPr marL="0" indent="0">
              <a:buNone/>
            </a:pPr>
            <a:r>
              <a:rPr lang="ja-JP" altLang="en-US" sz="2200" dirty="0" smtClean="0">
                <a:latin typeface="+mn-ea"/>
              </a:rPr>
              <a:t>◎　全国から若手医師を惹きつけるため，救急医療体制の充実や人材育成機能</a:t>
            </a:r>
            <a:endParaRPr lang="en-US" altLang="ja-JP" sz="2200" dirty="0" smtClean="0">
              <a:latin typeface="+mn-ea"/>
            </a:endParaRPr>
          </a:p>
          <a:p>
            <a:pPr marL="0" indent="0">
              <a:buNone/>
            </a:pPr>
            <a:r>
              <a:rPr lang="ja-JP" altLang="en-US" sz="2200" dirty="0">
                <a:latin typeface="+mn-ea"/>
              </a:rPr>
              <a:t>　</a:t>
            </a:r>
            <a:r>
              <a:rPr lang="ja-JP" altLang="en-US" sz="2200" dirty="0" smtClean="0">
                <a:latin typeface="+mn-ea"/>
              </a:rPr>
              <a:t>の強化を図る。</a:t>
            </a:r>
            <a:endParaRPr lang="en-US" altLang="ja-JP" sz="2200" dirty="0" smtClean="0">
              <a:latin typeface="+mn-ea"/>
            </a:endParaRPr>
          </a:p>
          <a:p>
            <a:pPr marL="0" indent="0">
              <a:lnSpc>
                <a:spcPts val="1800"/>
              </a:lnSpc>
              <a:buNone/>
            </a:pPr>
            <a:endParaRPr lang="en-US" altLang="ja-JP" sz="2200" dirty="0" smtClean="0">
              <a:latin typeface="+mn-ea"/>
            </a:endParaRPr>
          </a:p>
          <a:p>
            <a:pPr marL="0" indent="0">
              <a:buNone/>
            </a:pPr>
            <a:r>
              <a:rPr lang="en-US" altLang="ja-JP" sz="2200" dirty="0" smtClean="0">
                <a:latin typeface="+mn-ea"/>
              </a:rPr>
              <a:t>【</a:t>
            </a:r>
            <a:r>
              <a:rPr lang="ja-JP" altLang="en-US" sz="2200" dirty="0" smtClean="0">
                <a:latin typeface="+mn-ea"/>
              </a:rPr>
              <a:t>拠点病院の役割</a:t>
            </a:r>
            <a:r>
              <a:rPr lang="en-US" altLang="ja-JP" sz="2200" dirty="0" smtClean="0">
                <a:latin typeface="+mn-ea"/>
              </a:rPr>
              <a:t>】</a:t>
            </a:r>
          </a:p>
          <a:p>
            <a:pPr marL="0" indent="0">
              <a:buNone/>
            </a:pPr>
            <a:r>
              <a:rPr lang="ja-JP" altLang="en-US" sz="2200" dirty="0" smtClean="0">
                <a:latin typeface="+mn-ea"/>
              </a:rPr>
              <a:t>◎</a:t>
            </a:r>
            <a:r>
              <a:rPr lang="ja-JP" altLang="en-US" sz="2200" dirty="0">
                <a:latin typeface="+mn-ea"/>
              </a:rPr>
              <a:t>　高度専門医療の提供（</a:t>
            </a:r>
            <a:r>
              <a:rPr lang="ja-JP" altLang="en-US" sz="2200" dirty="0" smtClean="0">
                <a:latin typeface="+mn-ea"/>
              </a:rPr>
              <a:t>先端低侵襲治療等</a:t>
            </a:r>
            <a:r>
              <a:rPr lang="ja-JP" altLang="en-US" sz="2200" dirty="0">
                <a:latin typeface="+mn-ea"/>
              </a:rPr>
              <a:t>）</a:t>
            </a:r>
            <a:endParaRPr lang="en-US" altLang="ja-JP" sz="2200" dirty="0">
              <a:latin typeface="+mn-ea"/>
            </a:endParaRPr>
          </a:p>
          <a:p>
            <a:pPr marL="0" indent="0">
              <a:buNone/>
            </a:pPr>
            <a:r>
              <a:rPr lang="ja-JP" altLang="en-US" sz="2200" dirty="0" smtClean="0">
                <a:latin typeface="+mn-ea"/>
              </a:rPr>
              <a:t>◎</a:t>
            </a:r>
            <a:r>
              <a:rPr lang="ja-JP" altLang="en-US" sz="2200" dirty="0">
                <a:latin typeface="+mn-ea"/>
              </a:rPr>
              <a:t>　地域医療機関との垂直連携の推進（地域連携</a:t>
            </a:r>
            <a:r>
              <a:rPr lang="ja-JP" altLang="en-US" sz="2200" dirty="0" smtClean="0">
                <a:latin typeface="+mn-ea"/>
              </a:rPr>
              <a:t>クリティカルパス）</a:t>
            </a:r>
            <a:endParaRPr lang="en-US" altLang="ja-JP" sz="2200" dirty="0">
              <a:latin typeface="+mn-ea"/>
            </a:endParaRPr>
          </a:p>
          <a:p>
            <a:pPr marL="0" indent="0">
              <a:buNone/>
            </a:pPr>
            <a:r>
              <a:rPr lang="ja-JP" altLang="en-US" sz="2200" dirty="0" smtClean="0">
                <a:latin typeface="+mn-ea"/>
              </a:rPr>
              <a:t>◎</a:t>
            </a:r>
            <a:r>
              <a:rPr lang="ja-JP" altLang="en-US" sz="2200" dirty="0">
                <a:latin typeface="+mn-ea"/>
              </a:rPr>
              <a:t>　</a:t>
            </a:r>
            <a:r>
              <a:rPr lang="ja-JP" altLang="en-US" sz="2200" dirty="0" smtClean="0">
                <a:latin typeface="+mn-ea"/>
              </a:rPr>
              <a:t>医療</a:t>
            </a:r>
            <a:r>
              <a:rPr lang="ja-JP" altLang="en-US" sz="2200" dirty="0">
                <a:latin typeface="+mn-ea"/>
              </a:rPr>
              <a:t>人材の育成</a:t>
            </a:r>
            <a:r>
              <a:rPr lang="ja-JP" altLang="en-US" sz="2200" dirty="0" smtClean="0">
                <a:latin typeface="+mn-ea"/>
              </a:rPr>
              <a:t>（若手人材</a:t>
            </a:r>
            <a:r>
              <a:rPr lang="ja-JP" altLang="en-US" sz="2200" dirty="0">
                <a:latin typeface="+mn-ea"/>
              </a:rPr>
              <a:t>を惹きつける</a:t>
            </a:r>
            <a:r>
              <a:rPr lang="ja-JP" altLang="en-US" sz="2200" dirty="0" smtClean="0">
                <a:latin typeface="+mn-ea"/>
              </a:rPr>
              <a:t>マグネットホスピタル）</a:t>
            </a:r>
            <a:endParaRPr lang="en-US" altLang="ja-JP" sz="2200" dirty="0">
              <a:latin typeface="+mn-ea"/>
            </a:endParaRPr>
          </a:p>
          <a:p>
            <a:pPr marL="0" indent="0">
              <a:buNone/>
            </a:pPr>
            <a:r>
              <a:rPr lang="ja-JP" altLang="en-US" sz="2200" dirty="0" smtClean="0">
                <a:latin typeface="+mn-ea"/>
              </a:rPr>
              <a:t>◎</a:t>
            </a:r>
            <a:r>
              <a:rPr lang="ja-JP" altLang="en-US" sz="2200" dirty="0">
                <a:latin typeface="+mn-ea"/>
              </a:rPr>
              <a:t>　治験・臨床研究の充実</a:t>
            </a:r>
            <a:endParaRPr lang="en-US" altLang="ja-JP" sz="2200" dirty="0">
              <a:latin typeface="+mn-ea"/>
            </a:endParaRPr>
          </a:p>
          <a:p>
            <a:pPr marL="0" indent="0">
              <a:buNone/>
            </a:pPr>
            <a:r>
              <a:rPr lang="ja-JP" altLang="en-US" sz="2200" dirty="0" smtClean="0">
                <a:latin typeface="+mn-ea"/>
              </a:rPr>
              <a:t>◎</a:t>
            </a:r>
            <a:r>
              <a:rPr lang="ja-JP" altLang="en-US" sz="2200" dirty="0">
                <a:latin typeface="+mn-ea"/>
              </a:rPr>
              <a:t>　患者に対する相談支援・情報</a:t>
            </a:r>
            <a:r>
              <a:rPr lang="ja-JP" altLang="en-US" sz="2200" dirty="0" smtClean="0">
                <a:latin typeface="+mn-ea"/>
              </a:rPr>
              <a:t>提供</a:t>
            </a:r>
            <a:endParaRPr lang="en-US" altLang="ja-JP" sz="2200" dirty="0" smtClean="0">
              <a:latin typeface="+mn-ea"/>
            </a:endParaRPr>
          </a:p>
          <a:p>
            <a:pPr marL="0" indent="0">
              <a:buNone/>
            </a:pPr>
            <a:endParaRPr lang="en-US" altLang="ja-JP" sz="2200" dirty="0" smtClean="0">
              <a:latin typeface="+mn-ea"/>
            </a:endParaRPr>
          </a:p>
          <a:p>
            <a:pPr marL="0" indent="0">
              <a:buNone/>
            </a:pPr>
            <a:r>
              <a:rPr lang="en-US" altLang="ja-JP" sz="2200" dirty="0" smtClean="0">
                <a:latin typeface="+mn-ea"/>
              </a:rPr>
              <a:t>※</a:t>
            </a:r>
            <a:r>
              <a:rPr lang="ja-JP" altLang="en-US" sz="2200" dirty="0" smtClean="0">
                <a:latin typeface="+mn-ea"/>
              </a:rPr>
              <a:t>　今後，具体的な指定要件を検討</a:t>
            </a:r>
            <a:endParaRPr kumimoji="1" lang="ja-JP" altLang="en-US" dirty="0"/>
          </a:p>
        </p:txBody>
      </p:sp>
      <p:sp>
        <p:nvSpPr>
          <p:cNvPr id="6" name="タイトル 1"/>
          <p:cNvSpPr txBox="1">
            <a:spLocks/>
          </p:cNvSpPr>
          <p:nvPr/>
        </p:nvSpPr>
        <p:spPr>
          <a:xfrm>
            <a:off x="233636" y="1607865"/>
            <a:ext cx="6210572" cy="36004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400" dirty="0" smtClean="0">
                <a:latin typeface="+mn-ea"/>
                <a:ea typeface="+mn-ea"/>
              </a:rPr>
              <a:t>第１回基幹病院連携強化実行会議（</a:t>
            </a:r>
            <a:r>
              <a:rPr lang="en-US" altLang="ja-JP" sz="1400" dirty="0" smtClean="0">
                <a:latin typeface="+mn-ea"/>
                <a:ea typeface="+mn-ea"/>
              </a:rPr>
              <a:t>H28.11.11</a:t>
            </a:r>
            <a:r>
              <a:rPr lang="ja-JP" altLang="en-US" sz="1400" dirty="0" smtClean="0">
                <a:latin typeface="+mn-ea"/>
                <a:ea typeface="+mn-ea"/>
              </a:rPr>
              <a:t>）資料　事務局試案（一部修正）</a:t>
            </a:r>
            <a:endParaRPr lang="ja-JP" altLang="en-US" sz="1400" dirty="0">
              <a:latin typeface="+mn-ea"/>
              <a:ea typeface="+mn-ea"/>
            </a:endParaRPr>
          </a:p>
        </p:txBody>
      </p:sp>
    </p:spTree>
    <p:extLst>
      <p:ext uri="{BB962C8B-B14F-4D97-AF65-F5344CB8AC3E}">
        <p14:creationId xmlns:p14="http://schemas.microsoft.com/office/powerpoint/2010/main" val="3506405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908720"/>
          </a:xfrm>
        </p:spPr>
        <p:txBody>
          <a:bodyPr>
            <a:normAutofit/>
          </a:bodyPr>
          <a:lstStyle/>
          <a:p>
            <a:r>
              <a:rPr lang="ja-JP" altLang="en-US" sz="2800" u="sng" dirty="0" smtClean="0"/>
              <a:t>循環器医療体制検討ワーキング・グループの設置について</a:t>
            </a:r>
            <a:endParaRPr lang="en-US" altLang="ja-JP" sz="2800" u="sng" dirty="0"/>
          </a:p>
        </p:txBody>
      </p:sp>
      <p:sp>
        <p:nvSpPr>
          <p:cNvPr id="4" name="スライド番号プレースホルダー 3"/>
          <p:cNvSpPr>
            <a:spLocks noGrp="1"/>
          </p:cNvSpPr>
          <p:nvPr>
            <p:ph type="sldNum" sz="quarter" idx="12"/>
          </p:nvPr>
        </p:nvSpPr>
        <p:spPr>
          <a:xfrm>
            <a:off x="7010400" y="6492875"/>
            <a:ext cx="2133600" cy="365125"/>
          </a:xfrm>
        </p:spPr>
        <p:txBody>
          <a:bodyPr/>
          <a:lstStyle/>
          <a:p>
            <a:fld id="{6A630E06-66D0-4F67-9F59-828A41351311}" type="slidenum">
              <a:rPr kumimoji="1" lang="ja-JP" altLang="en-US" sz="2400" smtClean="0"/>
              <a:t>15</a:t>
            </a:fld>
            <a:endParaRPr kumimoji="1" lang="ja-JP" altLang="en-US" sz="2400" dirty="0"/>
          </a:p>
        </p:txBody>
      </p:sp>
      <p:sp>
        <p:nvSpPr>
          <p:cNvPr id="1031" name="テキスト ボックス 1030"/>
          <p:cNvSpPr txBox="1"/>
          <p:nvPr/>
        </p:nvSpPr>
        <p:spPr>
          <a:xfrm>
            <a:off x="636663" y="716666"/>
            <a:ext cx="8024813" cy="369332"/>
          </a:xfrm>
          <a:prstGeom prst="rect">
            <a:avLst/>
          </a:prstGeom>
          <a:noFill/>
        </p:spPr>
        <p:txBody>
          <a:bodyPr wrap="square" rtlCol="0">
            <a:spAutoFit/>
          </a:bodyPr>
          <a:lstStyle/>
          <a:p>
            <a:r>
              <a:rPr lang="ja-JP" altLang="en-US" dirty="0" smtClean="0"/>
              <a:t>１　メンバー</a:t>
            </a:r>
            <a:endParaRPr kumimoji="1" lang="ja-JP" altLang="en-US" sz="1600" dirty="0"/>
          </a:p>
        </p:txBody>
      </p:sp>
      <p:sp>
        <p:nvSpPr>
          <p:cNvPr id="7" name="テキスト ボックス 6"/>
          <p:cNvSpPr txBox="1"/>
          <p:nvPr/>
        </p:nvSpPr>
        <p:spPr>
          <a:xfrm>
            <a:off x="700098" y="4824536"/>
            <a:ext cx="8024813" cy="369332"/>
          </a:xfrm>
          <a:prstGeom prst="rect">
            <a:avLst/>
          </a:prstGeom>
          <a:noFill/>
        </p:spPr>
        <p:txBody>
          <a:bodyPr wrap="square" rtlCol="0">
            <a:spAutoFit/>
          </a:bodyPr>
          <a:lstStyle/>
          <a:p>
            <a:r>
              <a:rPr lang="ja-JP" altLang="en-US" dirty="0"/>
              <a:t>２</a:t>
            </a:r>
            <a:r>
              <a:rPr lang="ja-JP" altLang="en-US" dirty="0" smtClean="0"/>
              <a:t>　</a:t>
            </a:r>
            <a:r>
              <a:rPr lang="ja-JP" altLang="en-US" dirty="0"/>
              <a:t>開催</a:t>
            </a:r>
            <a:r>
              <a:rPr lang="ja-JP" altLang="en-US" dirty="0" smtClean="0"/>
              <a:t>予定及び検討予定事項</a:t>
            </a:r>
            <a:endParaRPr lang="en-US" altLang="ja-JP" dirty="0" smtClean="0"/>
          </a:p>
        </p:txBody>
      </p:sp>
      <p:sp>
        <p:nvSpPr>
          <p:cNvPr id="5" name="テキスト ボックス 4"/>
          <p:cNvSpPr txBox="1"/>
          <p:nvPr/>
        </p:nvSpPr>
        <p:spPr>
          <a:xfrm>
            <a:off x="1619672" y="5692568"/>
            <a:ext cx="2088232" cy="792959"/>
          </a:xfrm>
          <a:prstGeom prst="rect">
            <a:avLst/>
          </a:prstGeom>
          <a:solidFill>
            <a:schemeClr val="accent1"/>
          </a:solidFill>
          <a:ln>
            <a:solidFill>
              <a:schemeClr val="tx1"/>
            </a:solidFill>
          </a:ln>
        </p:spPr>
        <p:txBody>
          <a:bodyPr wrap="square" rtlCol="0">
            <a:noAutofit/>
          </a:bodyPr>
          <a:lstStyle/>
          <a:p>
            <a:r>
              <a:rPr kumimoji="1" lang="ja-JP" altLang="en-US" sz="1200" dirty="0" smtClean="0">
                <a:solidFill>
                  <a:schemeClr val="bg1"/>
                </a:solidFill>
              </a:rPr>
              <a:t>第１回（</a:t>
            </a:r>
            <a:r>
              <a:rPr lang="en-US" altLang="ja-JP" sz="1200" dirty="0" smtClean="0">
                <a:solidFill>
                  <a:schemeClr val="bg1"/>
                </a:solidFill>
              </a:rPr>
              <a:t>5/24</a:t>
            </a:r>
            <a:r>
              <a:rPr kumimoji="1" lang="ja-JP" altLang="en-US" sz="1200" dirty="0" smtClean="0">
                <a:solidFill>
                  <a:schemeClr val="bg1"/>
                </a:solidFill>
              </a:rPr>
              <a:t>）</a:t>
            </a:r>
            <a:endParaRPr kumimoji="1" lang="en-US" altLang="ja-JP" sz="1200" dirty="0" smtClean="0">
              <a:solidFill>
                <a:schemeClr val="bg1"/>
              </a:solidFill>
            </a:endParaRPr>
          </a:p>
          <a:p>
            <a:r>
              <a:rPr lang="ja-JP" altLang="en-US" sz="900" dirty="0" smtClean="0">
                <a:solidFill>
                  <a:schemeClr val="bg1"/>
                </a:solidFill>
              </a:rPr>
              <a:t>・広島都市圏の現状，課題及び国の検討状況並びにＷＧでの検討内容の共有</a:t>
            </a:r>
            <a:endParaRPr kumimoji="1" lang="en-US" altLang="ja-JP" sz="900" dirty="0" smtClean="0">
              <a:solidFill>
                <a:schemeClr val="bg1"/>
              </a:solidFill>
            </a:endParaRPr>
          </a:p>
          <a:p>
            <a:r>
              <a:rPr lang="ja-JP" altLang="en-US" sz="900" dirty="0" smtClean="0">
                <a:solidFill>
                  <a:schemeClr val="bg1"/>
                </a:solidFill>
              </a:rPr>
              <a:t>・情報交換及び次回検討で必要なデータ確認</a:t>
            </a:r>
            <a:endParaRPr lang="en-US" altLang="ja-JP" sz="900" dirty="0">
              <a:solidFill>
                <a:schemeClr val="bg1"/>
              </a:solidFill>
            </a:endParaRPr>
          </a:p>
        </p:txBody>
      </p:sp>
      <p:sp>
        <p:nvSpPr>
          <p:cNvPr id="10" name="テキスト ボックス 9"/>
          <p:cNvSpPr txBox="1"/>
          <p:nvPr/>
        </p:nvSpPr>
        <p:spPr>
          <a:xfrm>
            <a:off x="4283968" y="5707537"/>
            <a:ext cx="2088232" cy="777990"/>
          </a:xfrm>
          <a:prstGeom prst="rect">
            <a:avLst/>
          </a:prstGeom>
          <a:noFill/>
          <a:ln>
            <a:solidFill>
              <a:schemeClr val="tx1"/>
            </a:solidFill>
          </a:ln>
        </p:spPr>
        <p:txBody>
          <a:bodyPr wrap="square" rtlCol="0">
            <a:noAutofit/>
          </a:bodyPr>
          <a:lstStyle/>
          <a:p>
            <a:r>
              <a:rPr kumimoji="1" lang="ja-JP" altLang="en-US" sz="1200" dirty="0" smtClean="0"/>
              <a:t>第２回（８月頃）</a:t>
            </a:r>
            <a:endParaRPr kumimoji="1" lang="en-US" altLang="ja-JP" sz="1200" dirty="0" smtClean="0"/>
          </a:p>
          <a:p>
            <a:r>
              <a:rPr lang="ja-JP" altLang="en-US" sz="900" dirty="0" smtClean="0"/>
              <a:t>・国の検討の最終とりまとめ状況の確認</a:t>
            </a:r>
            <a:endParaRPr lang="en-US" altLang="ja-JP" sz="900" dirty="0" smtClean="0"/>
          </a:p>
          <a:p>
            <a:r>
              <a:rPr lang="ja-JP" altLang="en-US" sz="900" dirty="0" smtClean="0"/>
              <a:t>・広島都市圏における拠点病院化のモデルの検討</a:t>
            </a:r>
            <a:endParaRPr kumimoji="1" lang="ja-JP" altLang="en-US" sz="900" dirty="0"/>
          </a:p>
        </p:txBody>
      </p:sp>
      <p:sp>
        <p:nvSpPr>
          <p:cNvPr id="11" name="テキスト ボックス 10"/>
          <p:cNvSpPr txBox="1"/>
          <p:nvPr/>
        </p:nvSpPr>
        <p:spPr>
          <a:xfrm>
            <a:off x="6821388" y="5707537"/>
            <a:ext cx="2088232" cy="788152"/>
          </a:xfrm>
          <a:prstGeom prst="rect">
            <a:avLst/>
          </a:prstGeom>
          <a:noFill/>
          <a:ln>
            <a:solidFill>
              <a:schemeClr val="tx1"/>
            </a:solidFill>
          </a:ln>
        </p:spPr>
        <p:txBody>
          <a:bodyPr wrap="square" rtlCol="0">
            <a:noAutofit/>
          </a:bodyPr>
          <a:lstStyle/>
          <a:p>
            <a:r>
              <a:rPr kumimoji="1" lang="ja-JP" altLang="en-US" sz="1200" dirty="0" smtClean="0"/>
              <a:t>第３回（１月頃）</a:t>
            </a:r>
            <a:endParaRPr kumimoji="1" lang="en-US" altLang="ja-JP" sz="1200" dirty="0" smtClean="0"/>
          </a:p>
          <a:p>
            <a:r>
              <a:rPr lang="ja-JP" altLang="en-US" sz="900" dirty="0" smtClean="0"/>
              <a:t>・検討モデルの最終とりまとめ</a:t>
            </a:r>
            <a:endParaRPr lang="en-US" altLang="ja-JP" sz="900" dirty="0"/>
          </a:p>
          <a:p>
            <a:endParaRPr kumimoji="1" lang="ja-JP" altLang="en-US" sz="1200" dirty="0"/>
          </a:p>
        </p:txBody>
      </p:sp>
      <p:sp>
        <p:nvSpPr>
          <p:cNvPr id="12" name="テキスト ボックス 11"/>
          <p:cNvSpPr txBox="1"/>
          <p:nvPr/>
        </p:nvSpPr>
        <p:spPr>
          <a:xfrm>
            <a:off x="603397" y="5339625"/>
            <a:ext cx="1088283" cy="276999"/>
          </a:xfrm>
          <a:prstGeom prst="rect">
            <a:avLst/>
          </a:prstGeom>
          <a:noFill/>
        </p:spPr>
        <p:txBody>
          <a:bodyPr wrap="square" rtlCol="0">
            <a:spAutoFit/>
          </a:bodyPr>
          <a:lstStyle/>
          <a:p>
            <a:r>
              <a:rPr lang="ja-JP" altLang="en-US" sz="1200" dirty="0"/>
              <a:t>実行会議</a:t>
            </a:r>
            <a:endParaRPr kumimoji="1" lang="ja-JP" altLang="en-US" sz="1200" dirty="0"/>
          </a:p>
        </p:txBody>
      </p:sp>
      <p:sp>
        <p:nvSpPr>
          <p:cNvPr id="13" name="テキスト ボックス 12"/>
          <p:cNvSpPr txBox="1"/>
          <p:nvPr/>
        </p:nvSpPr>
        <p:spPr>
          <a:xfrm>
            <a:off x="572505" y="5915689"/>
            <a:ext cx="1088283" cy="276999"/>
          </a:xfrm>
          <a:prstGeom prst="rect">
            <a:avLst/>
          </a:prstGeom>
          <a:noFill/>
        </p:spPr>
        <p:txBody>
          <a:bodyPr wrap="square" rtlCol="0">
            <a:spAutoFit/>
          </a:bodyPr>
          <a:lstStyle/>
          <a:p>
            <a:r>
              <a:rPr kumimoji="1" lang="ja-JP" altLang="en-US" sz="1200" dirty="0" smtClean="0"/>
              <a:t>循環器ＷＧ</a:t>
            </a:r>
            <a:endParaRPr kumimoji="1" lang="ja-JP" altLang="en-US" sz="1200" dirty="0"/>
          </a:p>
        </p:txBody>
      </p:sp>
      <p:sp>
        <p:nvSpPr>
          <p:cNvPr id="3" name="テキスト ボックス 2"/>
          <p:cNvSpPr txBox="1"/>
          <p:nvPr/>
        </p:nvSpPr>
        <p:spPr>
          <a:xfrm>
            <a:off x="2483768" y="5328592"/>
            <a:ext cx="1008112" cy="276999"/>
          </a:xfrm>
          <a:prstGeom prst="rect">
            <a:avLst/>
          </a:prstGeom>
          <a:noFill/>
          <a:ln>
            <a:solidFill>
              <a:schemeClr val="tx1"/>
            </a:solidFill>
          </a:ln>
        </p:spPr>
        <p:txBody>
          <a:bodyPr wrap="square" rtlCol="0">
            <a:spAutoFit/>
          </a:bodyPr>
          <a:lstStyle/>
          <a:p>
            <a:r>
              <a:rPr kumimoji="1" lang="ja-JP" altLang="en-US" sz="1200" dirty="0" smtClean="0"/>
              <a:t>第３回（</a:t>
            </a:r>
            <a:r>
              <a:rPr kumimoji="1" lang="en-US" altLang="ja-JP" sz="1200" dirty="0" smtClean="0"/>
              <a:t>6/9</a:t>
            </a:r>
            <a:r>
              <a:rPr kumimoji="1" lang="ja-JP" altLang="en-US" sz="1200" dirty="0" smtClean="0"/>
              <a:t>）</a:t>
            </a:r>
            <a:endParaRPr kumimoji="1" lang="ja-JP" altLang="en-US" sz="1200" dirty="0"/>
          </a:p>
        </p:txBody>
      </p:sp>
      <p:cxnSp>
        <p:nvCxnSpPr>
          <p:cNvPr id="8" name="直線コネクタ 7"/>
          <p:cNvCxnSpPr/>
          <p:nvPr/>
        </p:nvCxnSpPr>
        <p:spPr>
          <a:xfrm>
            <a:off x="572505" y="5654724"/>
            <a:ext cx="831997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1547664" y="5328592"/>
            <a:ext cx="0" cy="114196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912034" y="5339624"/>
            <a:ext cx="1092014" cy="276999"/>
          </a:xfrm>
          <a:prstGeom prst="rect">
            <a:avLst/>
          </a:prstGeom>
          <a:noFill/>
          <a:ln>
            <a:solidFill>
              <a:schemeClr val="tx1"/>
            </a:solidFill>
          </a:ln>
        </p:spPr>
        <p:txBody>
          <a:bodyPr wrap="square" rtlCol="0">
            <a:spAutoFit/>
          </a:bodyPr>
          <a:lstStyle/>
          <a:p>
            <a:r>
              <a:rPr kumimoji="1" lang="ja-JP" altLang="en-US" sz="1200" dirty="0" smtClean="0"/>
              <a:t>第</a:t>
            </a:r>
            <a:r>
              <a:rPr lang="ja-JP" altLang="en-US" sz="1200" dirty="0"/>
              <a:t>４</a:t>
            </a:r>
            <a:r>
              <a:rPr kumimoji="1" lang="ja-JP" altLang="en-US" sz="1200" dirty="0" smtClean="0"/>
              <a:t>回（</a:t>
            </a:r>
            <a:r>
              <a:rPr lang="en-US" altLang="ja-JP" sz="1200" dirty="0" smtClean="0"/>
              <a:t>7</a:t>
            </a:r>
            <a:r>
              <a:rPr kumimoji="1" lang="en-US" altLang="ja-JP" sz="1200" dirty="0" smtClean="0"/>
              <a:t>/26</a:t>
            </a:r>
            <a:r>
              <a:rPr kumimoji="1" lang="ja-JP" altLang="en-US" sz="1200" dirty="0" smtClean="0"/>
              <a:t>）</a:t>
            </a:r>
            <a:endParaRPr kumimoji="1" lang="ja-JP" altLang="en-US" sz="1200" dirty="0"/>
          </a:p>
        </p:txBody>
      </p:sp>
      <p:sp>
        <p:nvSpPr>
          <p:cNvPr id="21" name="テキスト ボックス 20"/>
          <p:cNvSpPr txBox="1"/>
          <p:nvPr/>
        </p:nvSpPr>
        <p:spPr>
          <a:xfrm>
            <a:off x="5466153" y="5339624"/>
            <a:ext cx="1092014" cy="276999"/>
          </a:xfrm>
          <a:prstGeom prst="rect">
            <a:avLst/>
          </a:prstGeom>
          <a:noFill/>
          <a:ln>
            <a:solidFill>
              <a:schemeClr val="tx1"/>
            </a:solidFill>
          </a:ln>
        </p:spPr>
        <p:txBody>
          <a:bodyPr wrap="square" rtlCol="0">
            <a:spAutoFit/>
          </a:bodyPr>
          <a:lstStyle/>
          <a:p>
            <a:r>
              <a:rPr kumimoji="1" lang="ja-JP" altLang="en-US" sz="1200" dirty="0" smtClean="0"/>
              <a:t>第</a:t>
            </a:r>
            <a:r>
              <a:rPr lang="en-US" altLang="ja-JP" sz="1200" dirty="0" smtClean="0"/>
              <a:t>5</a:t>
            </a:r>
            <a:r>
              <a:rPr kumimoji="1" lang="ja-JP" altLang="en-US" sz="1200" dirty="0" smtClean="0"/>
              <a:t>回（</a:t>
            </a:r>
            <a:r>
              <a:rPr lang="en-US" altLang="ja-JP" sz="1200" dirty="0" smtClean="0"/>
              <a:t>10</a:t>
            </a:r>
            <a:r>
              <a:rPr kumimoji="1" lang="en-US" altLang="ja-JP" sz="1200" dirty="0" smtClean="0"/>
              <a:t>/2</a:t>
            </a:r>
            <a:r>
              <a:rPr kumimoji="1" lang="ja-JP" altLang="en-US" sz="1200" dirty="0" smtClean="0"/>
              <a:t>）</a:t>
            </a:r>
            <a:endParaRPr kumimoji="1" lang="ja-JP" altLang="en-US" sz="1200" dirty="0"/>
          </a:p>
        </p:txBody>
      </p:sp>
      <p:sp>
        <p:nvSpPr>
          <p:cNvPr id="22" name="テキスト ボックス 21"/>
          <p:cNvSpPr txBox="1"/>
          <p:nvPr/>
        </p:nvSpPr>
        <p:spPr>
          <a:xfrm>
            <a:off x="6732240" y="5339624"/>
            <a:ext cx="1092014" cy="276999"/>
          </a:xfrm>
          <a:prstGeom prst="rect">
            <a:avLst/>
          </a:prstGeom>
          <a:noFill/>
          <a:ln>
            <a:solidFill>
              <a:schemeClr val="tx1"/>
            </a:solidFill>
          </a:ln>
        </p:spPr>
        <p:txBody>
          <a:bodyPr wrap="square" rtlCol="0">
            <a:spAutoFit/>
          </a:bodyPr>
          <a:lstStyle/>
          <a:p>
            <a:r>
              <a:rPr kumimoji="1" lang="ja-JP" altLang="en-US" sz="1200" dirty="0" smtClean="0"/>
              <a:t>第</a:t>
            </a:r>
            <a:r>
              <a:rPr lang="en-US" altLang="ja-JP" sz="1200" dirty="0"/>
              <a:t>6</a:t>
            </a:r>
            <a:r>
              <a:rPr kumimoji="1" lang="ja-JP" altLang="en-US" sz="1200" dirty="0" smtClean="0"/>
              <a:t>回（</a:t>
            </a:r>
            <a:r>
              <a:rPr lang="en-US" altLang="ja-JP" sz="1200" dirty="0" smtClean="0"/>
              <a:t>11</a:t>
            </a:r>
            <a:r>
              <a:rPr kumimoji="1" lang="en-US" altLang="ja-JP" sz="1200" dirty="0" smtClean="0"/>
              <a:t>/30</a:t>
            </a:r>
            <a:r>
              <a:rPr kumimoji="1" lang="ja-JP" altLang="en-US" sz="1200" dirty="0" smtClean="0"/>
              <a:t>）</a:t>
            </a:r>
            <a:endParaRPr kumimoji="1" lang="ja-JP" altLang="en-US" sz="1200" dirty="0"/>
          </a:p>
        </p:txBody>
      </p:sp>
      <p:sp>
        <p:nvSpPr>
          <p:cNvPr id="23" name="テキスト ボックス 22"/>
          <p:cNvSpPr txBox="1"/>
          <p:nvPr/>
        </p:nvSpPr>
        <p:spPr>
          <a:xfrm>
            <a:off x="7976654" y="5339624"/>
            <a:ext cx="1092014" cy="276999"/>
          </a:xfrm>
          <a:prstGeom prst="rect">
            <a:avLst/>
          </a:prstGeom>
          <a:noFill/>
          <a:ln>
            <a:solidFill>
              <a:schemeClr val="tx1"/>
            </a:solidFill>
          </a:ln>
        </p:spPr>
        <p:txBody>
          <a:bodyPr wrap="square" rtlCol="0">
            <a:spAutoFit/>
          </a:bodyPr>
          <a:lstStyle/>
          <a:p>
            <a:r>
              <a:rPr kumimoji="1" lang="ja-JP" altLang="en-US" sz="1200" dirty="0" smtClean="0"/>
              <a:t>第</a:t>
            </a:r>
            <a:r>
              <a:rPr lang="en-US" altLang="ja-JP" sz="1200" dirty="0" smtClean="0"/>
              <a:t>7</a:t>
            </a:r>
            <a:r>
              <a:rPr kumimoji="1" lang="ja-JP" altLang="en-US" sz="1200" dirty="0" smtClean="0"/>
              <a:t>回</a:t>
            </a:r>
            <a:r>
              <a:rPr kumimoji="1" lang="ja-JP" altLang="en-US" sz="1050" dirty="0" smtClean="0"/>
              <a:t>（</a:t>
            </a:r>
            <a:r>
              <a:rPr lang="ja-JP" altLang="en-US" sz="1050" dirty="0" smtClean="0"/>
              <a:t>３月頃</a:t>
            </a:r>
            <a:r>
              <a:rPr kumimoji="1" lang="ja-JP" altLang="en-US" sz="1050" dirty="0" smtClean="0"/>
              <a:t>）</a:t>
            </a:r>
            <a:endParaRPr kumimoji="1" lang="ja-JP" altLang="en-US" sz="1050" dirty="0"/>
          </a:p>
        </p:txBody>
      </p:sp>
      <p:pic>
        <p:nvPicPr>
          <p:cNvPr id="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107" y="1085998"/>
            <a:ext cx="7584317" cy="366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1516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6A630E06-66D0-4F67-9F59-828A41351311}" type="slidenum">
              <a:rPr kumimoji="1" lang="ja-JP" altLang="en-US" sz="2400" smtClean="0"/>
              <a:t>16</a:t>
            </a:fld>
            <a:endParaRPr kumimoji="1" lang="ja-JP" alt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379730"/>
            <a:ext cx="6768752" cy="5190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1187624" y="6551766"/>
            <a:ext cx="6768752" cy="261610"/>
          </a:xfrm>
          <a:prstGeom prst="rect">
            <a:avLst/>
          </a:prstGeom>
          <a:noFill/>
        </p:spPr>
        <p:txBody>
          <a:bodyPr wrap="square" rtlCol="0">
            <a:spAutoFit/>
          </a:bodyPr>
          <a:lstStyle/>
          <a:p>
            <a:r>
              <a:rPr kumimoji="1" lang="ja-JP" altLang="en-US" sz="1100" dirty="0" smtClean="0"/>
              <a:t>広島県新地域医療再生計画</a:t>
            </a:r>
            <a:r>
              <a:rPr kumimoji="1" lang="en-US" altLang="ja-JP" sz="1100" dirty="0" smtClean="0"/>
              <a:t>(H23.11</a:t>
            </a:r>
            <a:r>
              <a:rPr lang="ja-JP" altLang="en-US" sz="1100" dirty="0" smtClean="0"/>
              <a:t>）</a:t>
            </a:r>
            <a:r>
              <a:rPr lang="en-US" altLang="ja-JP" sz="1100" dirty="0" smtClean="0"/>
              <a:t>P40</a:t>
            </a:r>
            <a:r>
              <a:rPr lang="ja-JP" altLang="en-US" sz="1100" dirty="0" smtClean="0"/>
              <a:t>より転載　（</a:t>
            </a:r>
            <a:r>
              <a:rPr lang="en-US" altLang="ja-JP" sz="1100" dirty="0" smtClean="0"/>
              <a:t>※</a:t>
            </a:r>
            <a:r>
              <a:rPr lang="ja-JP" altLang="en-US" sz="1100" dirty="0" smtClean="0"/>
              <a:t>心臓いきいきセンターは現在７病院に拡大）</a:t>
            </a:r>
            <a:endParaRPr kumimoji="1" lang="ja-JP" altLang="en-US" sz="1100" dirty="0"/>
          </a:p>
        </p:txBody>
      </p:sp>
      <p:sp>
        <p:nvSpPr>
          <p:cNvPr id="8" name="タイトル 1"/>
          <p:cNvSpPr txBox="1">
            <a:spLocks/>
          </p:cNvSpPr>
          <p:nvPr/>
        </p:nvSpPr>
        <p:spPr>
          <a:xfrm>
            <a:off x="0" y="257495"/>
            <a:ext cx="9144000" cy="504056"/>
          </a:xfrm>
          <a:prstGeom prst="rect">
            <a:avLst/>
          </a:prstGeom>
          <a:noFill/>
          <a:ln w="12700">
            <a:noFill/>
          </a:ln>
          <a:effectLst/>
        </p:spPr>
        <p:txBody>
          <a:bodyPr vert="horz" lIns="18000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latin typeface="+mj-ea"/>
              </a:rPr>
              <a:t>広島県におけるこれまでの取組と今後の課題</a:t>
            </a:r>
            <a:endParaRPr lang="ja-JP" altLang="en-US" sz="2400" dirty="0">
              <a:latin typeface="+mj-ea"/>
            </a:endParaRPr>
          </a:p>
        </p:txBody>
      </p:sp>
      <p:sp>
        <p:nvSpPr>
          <p:cNvPr id="10" name="タイトル 1"/>
          <p:cNvSpPr txBox="1">
            <a:spLocks/>
          </p:cNvSpPr>
          <p:nvPr/>
        </p:nvSpPr>
        <p:spPr>
          <a:xfrm>
            <a:off x="947462" y="712165"/>
            <a:ext cx="7488832" cy="687229"/>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buBlip>
                <a:blip r:embed="rId3"/>
              </a:buBlip>
            </a:pPr>
            <a:r>
              <a:rPr lang="ja-JP" altLang="en-US" sz="1400" dirty="0" smtClean="0">
                <a:latin typeface="+mn-ea"/>
                <a:ea typeface="+mn-ea"/>
              </a:rPr>
              <a:t>広島県においては，循環器疾患に対して「広島県新地域医療再生計画（</a:t>
            </a:r>
            <a:r>
              <a:rPr lang="en-US" altLang="ja-JP" sz="1400" dirty="0" smtClean="0">
                <a:latin typeface="+mn-ea"/>
                <a:ea typeface="+mn-ea"/>
              </a:rPr>
              <a:t>H23</a:t>
            </a:r>
            <a:r>
              <a:rPr lang="ja-JP" altLang="en-US" sz="1400" dirty="0" smtClean="0">
                <a:latin typeface="+mn-ea"/>
                <a:ea typeface="+mn-ea"/>
              </a:rPr>
              <a:t>～）」などにより，全国に先駆けた取り組みを行っているところではあるが，今後増加が見込まれる循環器疾患に限りある医療資源で対応していくためには，急性期病院間の連携等（拠点化）等についても検討していく必要がある。</a:t>
            </a:r>
            <a:endParaRPr lang="ja-JP" altLang="en-US" sz="1400" dirty="0">
              <a:latin typeface="+mn-ea"/>
              <a:ea typeface="+mn-ea"/>
            </a:endParaRPr>
          </a:p>
        </p:txBody>
      </p:sp>
      <p:sp>
        <p:nvSpPr>
          <p:cNvPr id="7" name="テキスト ボックス 6"/>
          <p:cNvSpPr txBox="1"/>
          <p:nvPr/>
        </p:nvSpPr>
        <p:spPr>
          <a:xfrm>
            <a:off x="4716016" y="71046"/>
            <a:ext cx="4392488" cy="261610"/>
          </a:xfrm>
          <a:prstGeom prst="rect">
            <a:avLst/>
          </a:prstGeom>
          <a:noFill/>
          <a:ln>
            <a:solidFill>
              <a:schemeClr val="tx1"/>
            </a:solidFill>
          </a:ln>
        </p:spPr>
        <p:txBody>
          <a:bodyPr wrap="square" rtlCol="0">
            <a:spAutoFit/>
          </a:bodyPr>
          <a:lstStyle/>
          <a:p>
            <a:r>
              <a:rPr kumimoji="1" lang="ja-JP" altLang="en-US" sz="1100" dirty="0" smtClean="0"/>
              <a:t>第</a:t>
            </a:r>
            <a:r>
              <a:rPr kumimoji="1" lang="en-US" altLang="ja-JP" sz="1100" dirty="0" smtClean="0"/>
              <a:t>1</a:t>
            </a:r>
            <a:r>
              <a:rPr kumimoji="1" lang="ja-JP" altLang="en-US" sz="1100" dirty="0" smtClean="0"/>
              <a:t>回　循環器医療体制検討ワーキング・グループ（Ｈ</a:t>
            </a:r>
            <a:r>
              <a:rPr kumimoji="1" lang="en-US" altLang="ja-JP" sz="1100" dirty="0" smtClean="0"/>
              <a:t>29.5.24</a:t>
            </a:r>
            <a:r>
              <a:rPr kumimoji="1" lang="ja-JP" altLang="en-US" sz="1100" dirty="0" smtClean="0"/>
              <a:t>）資料</a:t>
            </a:r>
            <a:endParaRPr kumimoji="1" lang="ja-JP" altLang="en-US" sz="1100" dirty="0"/>
          </a:p>
        </p:txBody>
      </p:sp>
    </p:spTree>
    <p:extLst>
      <p:ext uri="{BB962C8B-B14F-4D97-AF65-F5344CB8AC3E}">
        <p14:creationId xmlns:p14="http://schemas.microsoft.com/office/powerpoint/2010/main" val="3780843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3504" y="6492875"/>
            <a:ext cx="2133600" cy="365125"/>
          </a:xfrm>
        </p:spPr>
        <p:txBody>
          <a:bodyPr/>
          <a:lstStyle/>
          <a:p>
            <a:fld id="{DC768EE6-8590-4C35-BA5F-0BD088C856D2}" type="slidenum">
              <a:rPr kumimoji="1" lang="ja-JP" altLang="en-US" sz="2400" smtClean="0"/>
              <a:t>17</a:t>
            </a:fld>
            <a:endParaRPr kumimoji="1" lang="ja-JP" altLang="en-US" sz="2400" dirty="0"/>
          </a:p>
        </p:txBody>
      </p:sp>
      <p:sp>
        <p:nvSpPr>
          <p:cNvPr id="3" name="タイトル 1"/>
          <p:cNvSpPr txBox="1">
            <a:spLocks/>
          </p:cNvSpPr>
          <p:nvPr/>
        </p:nvSpPr>
        <p:spPr>
          <a:xfrm>
            <a:off x="0" y="260648"/>
            <a:ext cx="9144000" cy="1008112"/>
          </a:xfrm>
          <a:prstGeom prst="rect">
            <a:avLst/>
          </a:prstGeom>
          <a:noFill/>
          <a:ln w="12700">
            <a:noFill/>
          </a:ln>
          <a:effectLst/>
        </p:spPr>
        <p:txBody>
          <a:bodyPr vert="horz" lIns="18000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latin typeface="+mj-ea"/>
              </a:rPr>
              <a:t>国で検討されていること</a:t>
            </a:r>
            <a:endParaRPr lang="en-US" altLang="ja-JP" sz="2400" dirty="0" smtClean="0">
              <a:latin typeface="+mj-ea"/>
            </a:endParaRPr>
          </a:p>
          <a:p>
            <a:r>
              <a:rPr lang="ja-JP" altLang="en-US" sz="2400" dirty="0" smtClean="0">
                <a:latin typeface="+mj-ea"/>
              </a:rPr>
              <a:t>～循環器病を診療する施設の役割分担（当初案）～</a:t>
            </a:r>
            <a:endParaRPr lang="ja-JP" altLang="en-US" sz="2400" dirty="0">
              <a:latin typeface="+mj-ea"/>
            </a:endParaRPr>
          </a:p>
        </p:txBody>
      </p:sp>
      <p:sp>
        <p:nvSpPr>
          <p:cNvPr id="5" name="タイトル 1"/>
          <p:cNvSpPr txBox="1">
            <a:spLocks/>
          </p:cNvSpPr>
          <p:nvPr/>
        </p:nvSpPr>
        <p:spPr>
          <a:xfrm>
            <a:off x="-27409" y="1240979"/>
            <a:ext cx="9144000" cy="792088"/>
          </a:xfrm>
          <a:prstGeom prst="rect">
            <a:avLst/>
          </a:prstGeom>
          <a:noFill/>
          <a:ln w="12700">
            <a:noFill/>
          </a:ln>
          <a:effectLst/>
        </p:spPr>
        <p:txBody>
          <a:bodyPr vert="horz" lIns="18000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dirty="0" smtClean="0">
                <a:latin typeface="+mj-ea"/>
              </a:rPr>
              <a:t>厚生労働省「脳卒中，心臓病その他の循環器病に係る診療体制の在り方に関する検討会」</a:t>
            </a:r>
            <a:endParaRPr lang="en-US" altLang="ja-JP" sz="1600" dirty="0" smtClean="0">
              <a:latin typeface="+mj-ea"/>
            </a:endParaRPr>
          </a:p>
          <a:p>
            <a:r>
              <a:rPr lang="ja-JP" altLang="en-US" sz="1600" dirty="0" smtClean="0">
                <a:latin typeface="+mj-ea"/>
              </a:rPr>
              <a:t>第１回（</a:t>
            </a:r>
            <a:r>
              <a:rPr lang="en-US" altLang="ja-JP" sz="1600" dirty="0" smtClean="0">
                <a:latin typeface="+mj-ea"/>
              </a:rPr>
              <a:t>H28.6.30</a:t>
            </a:r>
            <a:r>
              <a:rPr lang="ja-JP" altLang="en-US" sz="1600" dirty="0" smtClean="0">
                <a:latin typeface="+mj-ea"/>
              </a:rPr>
              <a:t>）資料</a:t>
            </a:r>
            <a:endParaRPr lang="ja-JP" altLang="en-US" sz="1600" dirty="0">
              <a:latin typeface="+mj-ea"/>
            </a:endParaRPr>
          </a:p>
        </p:txBody>
      </p:sp>
      <p:graphicFrame>
        <p:nvGraphicFramePr>
          <p:cNvPr id="2" name="表 1"/>
          <p:cNvGraphicFramePr>
            <a:graphicFrameLocks noGrp="1"/>
          </p:cNvGraphicFramePr>
          <p:nvPr>
            <p:extLst>
              <p:ext uri="{D42A27DB-BD31-4B8C-83A1-F6EECF244321}">
                <p14:modId xmlns:p14="http://schemas.microsoft.com/office/powerpoint/2010/main" val="3078857648"/>
              </p:ext>
            </p:extLst>
          </p:nvPr>
        </p:nvGraphicFramePr>
        <p:xfrm>
          <a:off x="611560" y="2132856"/>
          <a:ext cx="7632848" cy="3240361"/>
        </p:xfrm>
        <a:graphic>
          <a:graphicData uri="http://schemas.openxmlformats.org/drawingml/2006/table">
            <a:tbl>
              <a:tblPr firstRow="1" bandRow="1">
                <a:tableStyleId>{5C22544A-7EE6-4342-B048-85BDC9FD1C3A}</a:tableStyleId>
              </a:tblPr>
              <a:tblGrid>
                <a:gridCol w="1908212"/>
                <a:gridCol w="1908212"/>
                <a:gridCol w="1908212"/>
                <a:gridCol w="1908212"/>
              </a:tblGrid>
              <a:tr h="738082">
                <a:tc>
                  <a:txBody>
                    <a:bodyPr/>
                    <a:lstStyle/>
                    <a:p>
                      <a:pPr algn="ct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sz="1400" b="0" dirty="0" smtClean="0">
                          <a:solidFill>
                            <a:schemeClr val="tx1"/>
                          </a:solidFill>
                          <a:latin typeface="+mn-ea"/>
                          <a:ea typeface="+mn-ea"/>
                        </a:rPr>
                        <a:t>脳卒中</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sz="1400" b="0" dirty="0" smtClean="0">
                          <a:solidFill>
                            <a:schemeClr val="tx1"/>
                          </a:solidFill>
                          <a:latin typeface="+mn-ea"/>
                          <a:ea typeface="+mn-ea"/>
                        </a:rPr>
                        <a:t>急性心筋梗塞</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sz="1400" b="0" dirty="0" smtClean="0">
                          <a:solidFill>
                            <a:schemeClr val="tx1"/>
                          </a:solidFill>
                          <a:latin typeface="+mn-ea"/>
                          <a:ea typeface="+mn-ea"/>
                        </a:rPr>
                        <a:t>急性大動脈解離</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834093">
                <a:tc>
                  <a:txBody>
                    <a:bodyPr/>
                    <a:lstStyle/>
                    <a:p>
                      <a:pPr marL="36000" algn="l"/>
                      <a:r>
                        <a:rPr kumimoji="1" lang="ja-JP" altLang="en-US" sz="1400" b="0" dirty="0" smtClean="0">
                          <a:solidFill>
                            <a:schemeClr val="tx1"/>
                          </a:solidFill>
                          <a:latin typeface="+mn-ea"/>
                          <a:ea typeface="+mn-ea"/>
                        </a:rPr>
                        <a:t>高度な専門的医療</a:t>
                      </a:r>
                      <a:endParaRPr kumimoji="1" lang="en-US" altLang="ja-JP" sz="1400" b="0" dirty="0" smtClean="0">
                        <a:solidFill>
                          <a:schemeClr val="tx1"/>
                        </a:solidFill>
                        <a:latin typeface="+mn-ea"/>
                        <a:ea typeface="+mn-ea"/>
                      </a:endParaRPr>
                    </a:p>
                    <a:p>
                      <a:pPr marL="36000" algn="l"/>
                      <a:r>
                        <a:rPr kumimoji="1" lang="ja-JP" altLang="en-US" sz="1400" b="0" dirty="0" smtClean="0">
                          <a:solidFill>
                            <a:schemeClr val="tx1"/>
                          </a:solidFill>
                          <a:latin typeface="+mn-ea"/>
                          <a:ea typeface="+mn-ea"/>
                        </a:rPr>
                        <a:t>を行う施設</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000" algn="l"/>
                      <a:r>
                        <a:rPr kumimoji="1" lang="ja-JP" altLang="en-US" sz="1400" b="0" dirty="0" smtClean="0">
                          <a:solidFill>
                            <a:schemeClr val="tx1"/>
                          </a:solidFill>
                          <a:latin typeface="+mn-ea"/>
                          <a:ea typeface="+mn-ea"/>
                        </a:rPr>
                        <a:t>血管内治療，外科的</a:t>
                      </a:r>
                      <a:endParaRPr kumimoji="1" lang="en-US" altLang="ja-JP" sz="1400" b="0" dirty="0" smtClean="0">
                        <a:solidFill>
                          <a:schemeClr val="tx1"/>
                        </a:solidFill>
                        <a:latin typeface="+mn-ea"/>
                        <a:ea typeface="+mn-ea"/>
                      </a:endParaRPr>
                    </a:p>
                    <a:p>
                      <a:pPr marL="36000" algn="l"/>
                      <a:r>
                        <a:rPr kumimoji="1" lang="ja-JP" altLang="en-US" sz="1400" b="0" dirty="0" smtClean="0">
                          <a:solidFill>
                            <a:schemeClr val="tx1"/>
                          </a:solidFill>
                          <a:latin typeface="+mn-ea"/>
                          <a:ea typeface="+mn-ea"/>
                        </a:rPr>
                        <a:t>治療が可能</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000" algn="l"/>
                      <a:r>
                        <a:rPr kumimoji="1" lang="ja-JP" altLang="en-US" sz="1400" b="0" dirty="0" smtClean="0">
                          <a:solidFill>
                            <a:schemeClr val="tx1"/>
                          </a:solidFill>
                          <a:latin typeface="+mn-ea"/>
                          <a:ea typeface="+mn-ea"/>
                        </a:rPr>
                        <a:t>外科的治療が可能</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000" algn="l"/>
                      <a:r>
                        <a:rPr kumimoji="1" lang="en-US" altLang="ja-JP" sz="1400" b="0" dirty="0" smtClean="0">
                          <a:solidFill>
                            <a:schemeClr val="tx1"/>
                          </a:solidFill>
                          <a:latin typeface="+mn-ea"/>
                          <a:ea typeface="+mn-ea"/>
                        </a:rPr>
                        <a:t>24</a:t>
                      </a:r>
                      <a:r>
                        <a:rPr kumimoji="1" lang="ja-JP" altLang="en-US" sz="1400" b="0" dirty="0" smtClean="0">
                          <a:solidFill>
                            <a:schemeClr val="tx1"/>
                          </a:solidFill>
                          <a:latin typeface="+mn-ea"/>
                          <a:ea typeface="+mn-ea"/>
                        </a:rPr>
                        <a:t>時間体制で外科的治療，血管内治療が</a:t>
                      </a:r>
                      <a:endParaRPr kumimoji="1" lang="en-US" altLang="ja-JP" sz="1400" b="0" dirty="0" smtClean="0">
                        <a:solidFill>
                          <a:schemeClr val="tx1"/>
                        </a:solidFill>
                        <a:latin typeface="+mn-ea"/>
                        <a:ea typeface="+mn-ea"/>
                      </a:endParaRPr>
                    </a:p>
                    <a:p>
                      <a:pPr marL="36000" algn="l"/>
                      <a:r>
                        <a:rPr kumimoji="1" lang="ja-JP" altLang="en-US" sz="1400" b="0" dirty="0" smtClean="0">
                          <a:solidFill>
                            <a:schemeClr val="tx1"/>
                          </a:solidFill>
                          <a:latin typeface="+mn-ea"/>
                          <a:ea typeface="+mn-ea"/>
                        </a:rPr>
                        <a:t>可能</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34093">
                <a:tc>
                  <a:txBody>
                    <a:bodyPr/>
                    <a:lstStyle/>
                    <a:p>
                      <a:pPr marL="36000" algn="l"/>
                      <a:r>
                        <a:rPr kumimoji="1" lang="ja-JP" altLang="en-US" sz="1400" b="0" dirty="0" smtClean="0">
                          <a:solidFill>
                            <a:schemeClr val="tx1"/>
                          </a:solidFill>
                          <a:latin typeface="+mn-ea"/>
                          <a:ea typeface="+mn-ea"/>
                        </a:rPr>
                        <a:t>専門的医療</a:t>
                      </a:r>
                      <a:endParaRPr kumimoji="1" lang="en-US" altLang="ja-JP" sz="1400" b="0" dirty="0" smtClean="0">
                        <a:solidFill>
                          <a:schemeClr val="tx1"/>
                        </a:solidFill>
                        <a:latin typeface="+mn-ea"/>
                        <a:ea typeface="+mn-ea"/>
                      </a:endParaRPr>
                    </a:p>
                    <a:p>
                      <a:pPr marL="36000" algn="l"/>
                      <a:r>
                        <a:rPr kumimoji="1" lang="ja-JP" altLang="en-US" sz="1400" b="0" dirty="0" smtClean="0">
                          <a:solidFill>
                            <a:schemeClr val="tx1"/>
                          </a:solidFill>
                          <a:latin typeface="+mn-ea"/>
                          <a:ea typeface="+mn-ea"/>
                        </a:rPr>
                        <a:t>を行う施設</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000" algn="l"/>
                      <a:r>
                        <a:rPr kumimoji="1" lang="en-US" altLang="ja-JP" sz="1400" b="0" dirty="0" smtClean="0">
                          <a:solidFill>
                            <a:schemeClr val="tx1"/>
                          </a:solidFill>
                          <a:latin typeface="+mn-ea"/>
                          <a:ea typeface="+mn-ea"/>
                        </a:rPr>
                        <a:t>t-PA</a:t>
                      </a:r>
                      <a:r>
                        <a:rPr kumimoji="1" lang="ja-JP" altLang="en-US" sz="1400" b="0" dirty="0" smtClean="0">
                          <a:solidFill>
                            <a:schemeClr val="tx1"/>
                          </a:solidFill>
                          <a:latin typeface="+mn-ea"/>
                          <a:ea typeface="+mn-ea"/>
                        </a:rPr>
                        <a:t>療法が可能</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000" algn="l"/>
                      <a:r>
                        <a:rPr kumimoji="1" lang="ja-JP" altLang="en-US" sz="1400" b="0" dirty="0" smtClean="0">
                          <a:solidFill>
                            <a:schemeClr val="tx1"/>
                          </a:solidFill>
                          <a:latin typeface="+mn-ea"/>
                          <a:ea typeface="+mn-ea"/>
                        </a:rPr>
                        <a:t>再灌流療法が可能</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000" algn="l"/>
                      <a:r>
                        <a:rPr kumimoji="1" lang="ja-JP" altLang="en-US" sz="1400" b="0" dirty="0" smtClean="0">
                          <a:solidFill>
                            <a:schemeClr val="tx1"/>
                          </a:solidFill>
                          <a:latin typeface="+mn-ea"/>
                          <a:ea typeface="+mn-ea"/>
                        </a:rPr>
                        <a:t>外科的治療，血管内</a:t>
                      </a:r>
                      <a:endParaRPr kumimoji="1" lang="en-US" altLang="ja-JP" sz="1400" b="0" dirty="0" smtClean="0">
                        <a:solidFill>
                          <a:schemeClr val="tx1"/>
                        </a:solidFill>
                        <a:latin typeface="+mn-ea"/>
                        <a:ea typeface="+mn-ea"/>
                      </a:endParaRPr>
                    </a:p>
                    <a:p>
                      <a:pPr marL="36000" algn="l"/>
                      <a:r>
                        <a:rPr kumimoji="1" lang="ja-JP" altLang="en-US" sz="1400" b="0" dirty="0" smtClean="0">
                          <a:solidFill>
                            <a:schemeClr val="tx1"/>
                          </a:solidFill>
                          <a:latin typeface="+mn-ea"/>
                          <a:ea typeface="+mn-ea"/>
                        </a:rPr>
                        <a:t>治療が可能</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34093">
                <a:tc>
                  <a:txBody>
                    <a:bodyPr/>
                    <a:lstStyle/>
                    <a:p>
                      <a:pPr marL="36000" algn="l"/>
                      <a:r>
                        <a:rPr kumimoji="1" lang="ja-JP" altLang="en-US" sz="1400" b="0" dirty="0" smtClean="0">
                          <a:solidFill>
                            <a:schemeClr val="tx1"/>
                          </a:solidFill>
                          <a:latin typeface="+mn-ea"/>
                          <a:ea typeface="+mn-ea"/>
                        </a:rPr>
                        <a:t>主に初期対応</a:t>
                      </a:r>
                      <a:endParaRPr kumimoji="1" lang="en-US" altLang="ja-JP" sz="1400" b="0" dirty="0" smtClean="0">
                        <a:solidFill>
                          <a:schemeClr val="tx1"/>
                        </a:solidFill>
                        <a:latin typeface="+mn-ea"/>
                        <a:ea typeface="+mn-ea"/>
                      </a:endParaRPr>
                    </a:p>
                    <a:p>
                      <a:pPr marL="36000" algn="l"/>
                      <a:r>
                        <a:rPr kumimoji="1" lang="ja-JP" altLang="en-US" sz="1400" b="0" dirty="0" smtClean="0">
                          <a:solidFill>
                            <a:schemeClr val="tx1"/>
                          </a:solidFill>
                          <a:latin typeface="+mn-ea"/>
                          <a:ea typeface="+mn-ea"/>
                        </a:rPr>
                        <a:t>を行う施設</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000" algn="l"/>
                      <a:r>
                        <a:rPr kumimoji="1" lang="ja-JP" altLang="en-US" sz="1400" b="0" dirty="0" smtClean="0">
                          <a:solidFill>
                            <a:schemeClr val="tx1"/>
                          </a:solidFill>
                          <a:latin typeface="+mn-ea"/>
                          <a:ea typeface="+mn-ea"/>
                        </a:rPr>
                        <a:t>脳卒中の診断が可能</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000" algn="l"/>
                      <a:r>
                        <a:rPr kumimoji="1" lang="ja-JP" altLang="en-US" sz="1400" b="0" dirty="0" smtClean="0">
                          <a:solidFill>
                            <a:schemeClr val="tx1"/>
                          </a:solidFill>
                          <a:latin typeface="+mn-ea"/>
                          <a:ea typeface="+mn-ea"/>
                        </a:rPr>
                        <a:t>急性心筋梗塞の</a:t>
                      </a:r>
                      <a:endParaRPr kumimoji="1" lang="en-US" altLang="ja-JP" sz="1400" b="0" dirty="0" smtClean="0">
                        <a:solidFill>
                          <a:schemeClr val="tx1"/>
                        </a:solidFill>
                        <a:latin typeface="+mn-ea"/>
                        <a:ea typeface="+mn-ea"/>
                      </a:endParaRPr>
                    </a:p>
                    <a:p>
                      <a:pPr marL="36000" algn="l"/>
                      <a:r>
                        <a:rPr kumimoji="1" lang="ja-JP" altLang="en-US" sz="1400" b="0" dirty="0" smtClean="0">
                          <a:solidFill>
                            <a:schemeClr val="tx1"/>
                          </a:solidFill>
                          <a:latin typeface="+mn-ea"/>
                          <a:ea typeface="+mn-ea"/>
                        </a:rPr>
                        <a:t>診断が可能</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000" algn="l"/>
                      <a:r>
                        <a:rPr kumimoji="1" lang="ja-JP" altLang="en-US" sz="1400" b="0" dirty="0" smtClean="0">
                          <a:solidFill>
                            <a:schemeClr val="tx1"/>
                          </a:solidFill>
                          <a:latin typeface="+mn-ea"/>
                          <a:ea typeface="+mn-ea"/>
                        </a:rPr>
                        <a:t>急性大動脈解離の</a:t>
                      </a:r>
                      <a:endParaRPr kumimoji="1" lang="en-US" altLang="ja-JP" sz="1400" b="0" dirty="0" smtClean="0">
                        <a:solidFill>
                          <a:schemeClr val="tx1"/>
                        </a:solidFill>
                        <a:latin typeface="+mn-ea"/>
                        <a:ea typeface="+mn-ea"/>
                      </a:endParaRPr>
                    </a:p>
                    <a:p>
                      <a:pPr marL="36000" algn="l"/>
                      <a:r>
                        <a:rPr kumimoji="1" lang="ja-JP" altLang="en-US" sz="1400" b="0" dirty="0" smtClean="0">
                          <a:solidFill>
                            <a:schemeClr val="tx1"/>
                          </a:solidFill>
                          <a:latin typeface="+mn-ea"/>
                          <a:ea typeface="+mn-ea"/>
                        </a:rPr>
                        <a:t>診断が可能</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タイトル 1"/>
          <p:cNvSpPr txBox="1">
            <a:spLocks/>
          </p:cNvSpPr>
          <p:nvPr/>
        </p:nvSpPr>
        <p:spPr>
          <a:xfrm>
            <a:off x="709092" y="5445224"/>
            <a:ext cx="7670998" cy="576064"/>
          </a:xfrm>
          <a:prstGeom prst="rect">
            <a:avLst/>
          </a:prstGeom>
          <a:noFill/>
          <a:ln w="12700">
            <a:noFill/>
          </a:ln>
          <a:effectLst/>
        </p:spPr>
        <p:txBody>
          <a:bodyPr vert="horz" lIns="18000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200" dirty="0" smtClean="0">
                <a:latin typeface="+mj-ea"/>
              </a:rPr>
              <a:t>※</a:t>
            </a:r>
            <a:r>
              <a:rPr lang="ja-JP" altLang="en-US" sz="1200" dirty="0" smtClean="0">
                <a:latin typeface="+mj-ea"/>
              </a:rPr>
              <a:t>　提供する医療に応じて医療施設に求められる役割を明確化した上で，</a:t>
            </a:r>
            <a:endParaRPr lang="en-US" altLang="ja-JP" sz="1200" dirty="0" smtClean="0">
              <a:latin typeface="+mj-ea"/>
            </a:endParaRPr>
          </a:p>
          <a:p>
            <a:pPr algn="l"/>
            <a:r>
              <a:rPr lang="ja-JP" altLang="en-US" sz="1200" dirty="0" smtClean="0">
                <a:latin typeface="+mj-ea"/>
              </a:rPr>
              <a:t>　診療提供体制を構築することが必要ではないか。</a:t>
            </a:r>
            <a:endParaRPr lang="ja-JP" altLang="en-US" sz="1200" dirty="0">
              <a:latin typeface="+mj-ea"/>
            </a:endParaRPr>
          </a:p>
        </p:txBody>
      </p:sp>
      <p:sp>
        <p:nvSpPr>
          <p:cNvPr id="7" name="テキスト ボックス 6"/>
          <p:cNvSpPr txBox="1"/>
          <p:nvPr/>
        </p:nvSpPr>
        <p:spPr>
          <a:xfrm>
            <a:off x="772962" y="6023029"/>
            <a:ext cx="7471446" cy="646331"/>
          </a:xfrm>
          <a:prstGeom prst="rect">
            <a:avLst/>
          </a:prstGeom>
          <a:solidFill>
            <a:schemeClr val="tx2">
              <a:lumMod val="20000"/>
              <a:lumOff val="80000"/>
            </a:schemeClr>
          </a:solidFill>
        </p:spPr>
        <p:txBody>
          <a:bodyPr wrap="square" rtlCol="0">
            <a:spAutoFit/>
          </a:bodyPr>
          <a:lstStyle/>
          <a:p>
            <a:r>
              <a:rPr lang="ja-JP" altLang="en-US" sz="1200" dirty="0" smtClean="0"/>
              <a:t>⇒心血管</a:t>
            </a:r>
            <a:r>
              <a:rPr lang="ja-JP" altLang="en-US" sz="1200" dirty="0"/>
              <a:t>疾患に</a:t>
            </a:r>
            <a:r>
              <a:rPr lang="ja-JP" altLang="en-US" sz="1200" dirty="0" smtClean="0"/>
              <a:t>係るワーキング・グループ</a:t>
            </a:r>
            <a:r>
              <a:rPr kumimoji="1" lang="ja-JP" altLang="en-US" sz="1200" dirty="0" smtClean="0"/>
              <a:t>ワーキング・グループにおいて「「高度な専門的医療を行う施設」と「専門的医療を行う施設」に分けて，厳格な医療施設の基準を設定すると，臨床現場に混乱を招く恐れがあるのではないか。」という意見等もあり，役割分担，評価指標を継続検討中</a:t>
            </a:r>
            <a:endParaRPr kumimoji="1" lang="ja-JP" altLang="en-US" sz="1200" dirty="0"/>
          </a:p>
        </p:txBody>
      </p:sp>
    </p:spTree>
    <p:extLst>
      <p:ext uri="{BB962C8B-B14F-4D97-AF65-F5344CB8AC3E}">
        <p14:creationId xmlns:p14="http://schemas.microsoft.com/office/powerpoint/2010/main" val="3242243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3504" y="6492875"/>
            <a:ext cx="2133600" cy="365125"/>
          </a:xfrm>
        </p:spPr>
        <p:txBody>
          <a:bodyPr/>
          <a:lstStyle/>
          <a:p>
            <a:fld id="{DC768EE6-8590-4C35-BA5F-0BD088C856D2}" type="slidenum">
              <a:rPr kumimoji="1" lang="ja-JP" altLang="en-US" sz="2400" smtClean="0"/>
              <a:t>18</a:t>
            </a:fld>
            <a:endParaRPr kumimoji="1" lang="ja-JP" altLang="en-US" sz="2400" dirty="0"/>
          </a:p>
        </p:txBody>
      </p:sp>
      <p:sp>
        <p:nvSpPr>
          <p:cNvPr id="3" name="タイトル 1"/>
          <p:cNvSpPr txBox="1">
            <a:spLocks/>
          </p:cNvSpPr>
          <p:nvPr/>
        </p:nvSpPr>
        <p:spPr>
          <a:xfrm>
            <a:off x="0" y="260648"/>
            <a:ext cx="9144000" cy="648072"/>
          </a:xfrm>
          <a:prstGeom prst="rect">
            <a:avLst/>
          </a:prstGeom>
          <a:noFill/>
          <a:ln w="12700">
            <a:noFill/>
          </a:ln>
          <a:effectLst/>
        </p:spPr>
        <p:txBody>
          <a:bodyPr vert="horz" lIns="18000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latin typeface="+mj-ea"/>
              </a:rPr>
              <a:t>～急性期の診療提供体制のイメージ（急性心筋梗塞）～</a:t>
            </a:r>
            <a:endParaRPr lang="en-US" altLang="ja-JP" sz="2400" dirty="0" smtClean="0">
              <a:latin typeface="+mj-ea"/>
            </a:endParaRPr>
          </a:p>
          <a:p>
            <a:r>
              <a:rPr lang="ja-JP" altLang="en-US" sz="2400" dirty="0" smtClean="0">
                <a:latin typeface="+mj-ea"/>
              </a:rPr>
              <a:t>（心血管疾患に係るＷＧ第</a:t>
            </a:r>
            <a:r>
              <a:rPr lang="en-US" altLang="ja-JP" sz="2400" dirty="0" smtClean="0">
                <a:latin typeface="+mj-ea"/>
              </a:rPr>
              <a:t>3</a:t>
            </a:r>
            <a:r>
              <a:rPr lang="ja-JP" altLang="en-US" sz="2400" dirty="0" smtClean="0">
                <a:latin typeface="+mj-ea"/>
              </a:rPr>
              <a:t>回（Ｈ</a:t>
            </a:r>
            <a:r>
              <a:rPr lang="en-US" altLang="ja-JP" sz="2400" dirty="0" smtClean="0">
                <a:latin typeface="+mj-ea"/>
              </a:rPr>
              <a:t>29.4.28</a:t>
            </a:r>
            <a:r>
              <a:rPr lang="ja-JP" altLang="en-US" sz="2400" dirty="0" smtClean="0">
                <a:latin typeface="+mj-ea"/>
              </a:rPr>
              <a:t>時点）</a:t>
            </a:r>
            <a:endParaRPr lang="ja-JP" altLang="en-US" sz="2400" dirty="0">
              <a:latin typeface="+mj-ea"/>
            </a:endParaRPr>
          </a:p>
        </p:txBody>
      </p:sp>
      <p:sp>
        <p:nvSpPr>
          <p:cNvPr id="6" name="タイトル 1"/>
          <p:cNvSpPr txBox="1">
            <a:spLocks/>
          </p:cNvSpPr>
          <p:nvPr/>
        </p:nvSpPr>
        <p:spPr>
          <a:xfrm>
            <a:off x="0" y="6497151"/>
            <a:ext cx="9144000" cy="278843"/>
          </a:xfrm>
          <a:prstGeom prst="rect">
            <a:avLst/>
          </a:prstGeom>
          <a:noFill/>
          <a:ln w="12700">
            <a:noFill/>
          </a:ln>
          <a:effectLst/>
        </p:spPr>
        <p:txBody>
          <a:bodyPr vert="horz" lIns="18000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000" dirty="0" smtClean="0">
                <a:latin typeface="+mj-ea"/>
              </a:rPr>
              <a:t>厚生労働省「脳卒中，心臓病その他の循環器病に係る診療体制の在り方に関する検討会」 心血管疾患に係るワーキング・グループ第３回（</a:t>
            </a:r>
            <a:r>
              <a:rPr lang="en-US" altLang="ja-JP" sz="1000" dirty="0" smtClean="0">
                <a:latin typeface="+mj-ea"/>
              </a:rPr>
              <a:t>H29.4.28</a:t>
            </a:r>
            <a:r>
              <a:rPr lang="ja-JP" altLang="en-US" sz="1000" dirty="0" smtClean="0">
                <a:latin typeface="+mj-ea"/>
              </a:rPr>
              <a:t>）資料</a:t>
            </a:r>
            <a:endParaRPr lang="ja-JP" altLang="en-US" sz="1000" dirty="0">
              <a:latin typeface="+mj-ea"/>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997" y="966312"/>
            <a:ext cx="8309745" cy="527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4644008" y="27502"/>
            <a:ext cx="4392488" cy="261610"/>
          </a:xfrm>
          <a:prstGeom prst="rect">
            <a:avLst/>
          </a:prstGeom>
          <a:noFill/>
          <a:ln>
            <a:solidFill>
              <a:schemeClr val="tx1"/>
            </a:solidFill>
          </a:ln>
        </p:spPr>
        <p:txBody>
          <a:bodyPr wrap="square" rtlCol="0">
            <a:spAutoFit/>
          </a:bodyPr>
          <a:lstStyle/>
          <a:p>
            <a:r>
              <a:rPr kumimoji="1" lang="ja-JP" altLang="en-US" sz="1100" dirty="0" smtClean="0"/>
              <a:t>第</a:t>
            </a:r>
            <a:r>
              <a:rPr kumimoji="1" lang="en-US" altLang="ja-JP" sz="1100" dirty="0" smtClean="0"/>
              <a:t>1</a:t>
            </a:r>
            <a:r>
              <a:rPr kumimoji="1" lang="ja-JP" altLang="en-US" sz="1100" dirty="0" smtClean="0"/>
              <a:t>回　循環器医療体制検討ワーキング・グループ（Ｈ</a:t>
            </a:r>
            <a:r>
              <a:rPr kumimoji="1" lang="en-US" altLang="ja-JP" sz="1100" dirty="0" smtClean="0"/>
              <a:t>29.5.24</a:t>
            </a:r>
            <a:r>
              <a:rPr kumimoji="1" lang="ja-JP" altLang="en-US" sz="1100" dirty="0" smtClean="0"/>
              <a:t>）資料</a:t>
            </a:r>
            <a:endParaRPr kumimoji="1" lang="ja-JP" altLang="en-US" sz="1100" dirty="0"/>
          </a:p>
        </p:txBody>
      </p:sp>
    </p:spTree>
    <p:extLst>
      <p:ext uri="{BB962C8B-B14F-4D97-AF65-F5344CB8AC3E}">
        <p14:creationId xmlns:p14="http://schemas.microsoft.com/office/powerpoint/2010/main" val="2860970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目　次</a:t>
            </a:r>
            <a:endParaRPr kumimoji="1" lang="ja-JP" altLang="en-US" sz="3600" dirty="0"/>
          </a:p>
        </p:txBody>
      </p:sp>
      <p:sp>
        <p:nvSpPr>
          <p:cNvPr id="3" name="コンテンツ プレースホルダー 2"/>
          <p:cNvSpPr>
            <a:spLocks noGrp="1"/>
          </p:cNvSpPr>
          <p:nvPr>
            <p:ph idx="1"/>
          </p:nvPr>
        </p:nvSpPr>
        <p:spPr>
          <a:xfrm>
            <a:off x="251520" y="1340768"/>
            <a:ext cx="8640960" cy="4968552"/>
          </a:xfrm>
        </p:spPr>
        <p:txBody>
          <a:bodyPr anchor="ctr" anchorCtr="0">
            <a:normAutofit/>
          </a:bodyPr>
          <a:lstStyle/>
          <a:p>
            <a:pPr marL="0" indent="0">
              <a:lnSpc>
                <a:spcPct val="150000"/>
              </a:lnSpc>
              <a:buNone/>
            </a:pPr>
            <a:r>
              <a:rPr kumimoji="1" lang="ja-JP" altLang="en-US" sz="2000" dirty="0" smtClean="0">
                <a:latin typeface="+mn-ea"/>
              </a:rPr>
              <a:t>１　これまでの議論について</a:t>
            </a:r>
            <a:r>
              <a:rPr lang="en-US" altLang="ja-JP" sz="2000" dirty="0" smtClean="0">
                <a:latin typeface="+mn-ea"/>
              </a:rPr>
              <a:t>…………………………………………………</a:t>
            </a:r>
          </a:p>
          <a:p>
            <a:pPr marL="0" indent="0">
              <a:lnSpc>
                <a:spcPct val="150000"/>
              </a:lnSpc>
              <a:buNone/>
            </a:pPr>
            <a:r>
              <a:rPr lang="ja-JP" altLang="en-US" sz="2000" dirty="0">
                <a:latin typeface="+mn-ea"/>
              </a:rPr>
              <a:t>２</a:t>
            </a:r>
            <a:r>
              <a:rPr lang="ja-JP" altLang="en-US" sz="2000" dirty="0" smtClean="0">
                <a:latin typeface="+mn-ea"/>
              </a:rPr>
              <a:t>　難治性・希少性疾患の集約について</a:t>
            </a:r>
            <a:r>
              <a:rPr lang="en-US" altLang="ja-JP" sz="2000" dirty="0" smtClean="0">
                <a:latin typeface="+mn-ea"/>
              </a:rPr>
              <a:t>……………………………………</a:t>
            </a:r>
            <a:endParaRPr lang="en-US" altLang="ja-JP" sz="2000" dirty="0">
              <a:latin typeface="+mn-ea"/>
            </a:endParaRPr>
          </a:p>
          <a:p>
            <a:pPr marL="0" indent="0">
              <a:lnSpc>
                <a:spcPct val="150000"/>
              </a:lnSpc>
              <a:buNone/>
            </a:pPr>
            <a:r>
              <a:rPr lang="ja-JP" altLang="en-US" sz="2000" dirty="0">
                <a:latin typeface="+mn-ea"/>
              </a:rPr>
              <a:t>３</a:t>
            </a:r>
            <a:r>
              <a:rPr kumimoji="1" lang="ja-JP" altLang="en-US" sz="2000" dirty="0" smtClean="0">
                <a:latin typeface="+mn-ea"/>
              </a:rPr>
              <a:t>　循環器医療体制検討ＷＧの状況について</a:t>
            </a:r>
            <a:r>
              <a:rPr kumimoji="1" lang="en-US" altLang="ja-JP" sz="2000" dirty="0" smtClean="0">
                <a:latin typeface="+mn-ea"/>
              </a:rPr>
              <a:t>…………………</a:t>
            </a:r>
            <a:r>
              <a:rPr lang="en-US" altLang="ja-JP" sz="2000" dirty="0" smtClean="0">
                <a:solidFill>
                  <a:prstClr val="black"/>
                </a:solidFill>
                <a:latin typeface="+mn-ea"/>
              </a:rPr>
              <a:t>……………</a:t>
            </a:r>
          </a:p>
          <a:p>
            <a:pPr marL="0" indent="0">
              <a:lnSpc>
                <a:spcPct val="150000"/>
              </a:lnSpc>
              <a:buNone/>
            </a:pPr>
            <a:r>
              <a:rPr lang="ja-JP" altLang="en-US" sz="2000" dirty="0" smtClean="0">
                <a:latin typeface="+mn-ea"/>
              </a:rPr>
              <a:t>４</a:t>
            </a:r>
            <a:r>
              <a:rPr lang="ja-JP" altLang="en-US" sz="2000" dirty="0">
                <a:latin typeface="+mn-ea"/>
              </a:rPr>
              <a:t>　小児医療体制検討ＷＧの</a:t>
            </a:r>
            <a:r>
              <a:rPr lang="ja-JP" altLang="en-US" sz="2000" dirty="0" smtClean="0">
                <a:latin typeface="+mn-ea"/>
              </a:rPr>
              <a:t>状況について</a:t>
            </a:r>
            <a:r>
              <a:rPr lang="en-US" altLang="ja-JP" sz="2000" dirty="0" smtClean="0">
                <a:latin typeface="+mn-ea"/>
              </a:rPr>
              <a:t>…………………………………</a:t>
            </a:r>
          </a:p>
          <a:p>
            <a:pPr marL="0" indent="0">
              <a:lnSpc>
                <a:spcPct val="150000"/>
              </a:lnSpc>
              <a:buNone/>
            </a:pPr>
            <a:r>
              <a:rPr lang="en-US" altLang="ja-JP" sz="2000" dirty="0" smtClean="0">
                <a:latin typeface="+mn-ea"/>
              </a:rPr>
              <a:t>※</a:t>
            </a:r>
            <a:r>
              <a:rPr lang="ja-JP" altLang="en-US" sz="2000" dirty="0" smtClean="0">
                <a:latin typeface="+mn-ea"/>
              </a:rPr>
              <a:t>　今年度の基幹病院等連携強化実行会議の開催予定</a:t>
            </a:r>
            <a:r>
              <a:rPr lang="en-US" altLang="ja-JP" sz="2000" dirty="0" smtClean="0">
                <a:latin typeface="+mn-ea"/>
              </a:rPr>
              <a:t>…………………</a:t>
            </a:r>
            <a:endParaRPr lang="en-US" altLang="ja-JP" sz="2000" dirty="0">
              <a:latin typeface="+mn-ea"/>
            </a:endParaRPr>
          </a:p>
          <a:p>
            <a:pPr marL="0" indent="0">
              <a:lnSpc>
                <a:spcPct val="150000"/>
              </a:lnSpc>
              <a:buNone/>
            </a:pPr>
            <a:endParaRPr lang="en-US" altLang="ja-JP" sz="2000" dirty="0" smtClean="0">
              <a:latin typeface="+mn-ea"/>
            </a:endParaRPr>
          </a:p>
          <a:p>
            <a:pPr marL="0" indent="0">
              <a:lnSpc>
                <a:spcPct val="150000"/>
              </a:lnSpc>
              <a:buNone/>
            </a:pPr>
            <a:r>
              <a:rPr kumimoji="1" lang="ja-JP" altLang="en-US" sz="2000" dirty="0" smtClean="0">
                <a:latin typeface="+mn-ea"/>
              </a:rPr>
              <a:t>　</a:t>
            </a:r>
            <a:endParaRPr kumimoji="1" lang="ja-JP" altLang="en-US" sz="2000" dirty="0">
              <a:latin typeface="+mn-ea"/>
            </a:endParaRPr>
          </a:p>
        </p:txBody>
      </p:sp>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1</a:t>
            </a:fld>
            <a:endParaRPr kumimoji="1" lang="ja-JP" altLang="en-US" sz="2400" dirty="0"/>
          </a:p>
        </p:txBody>
      </p:sp>
      <p:sp>
        <p:nvSpPr>
          <p:cNvPr id="5" name="コンテンツ プレースホルダー 2"/>
          <p:cNvSpPr txBox="1">
            <a:spLocks/>
          </p:cNvSpPr>
          <p:nvPr/>
        </p:nvSpPr>
        <p:spPr>
          <a:xfrm>
            <a:off x="8194107" y="908720"/>
            <a:ext cx="576064" cy="4824536"/>
          </a:xfrm>
          <a:prstGeom prst="rect">
            <a:avLst/>
          </a:prstGeom>
          <a:noFill/>
        </p:spPr>
        <p:txBody>
          <a:bodyPr vert="horz" lIns="91440" tIns="45720" rIns="91440" bIns="45720" rtlCol="0" anchor="ctr" anchorCtr="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lnSpc>
                <a:spcPct val="150000"/>
              </a:lnSpc>
              <a:buFont typeface="Arial" pitchFamily="34" charset="0"/>
              <a:buNone/>
            </a:pPr>
            <a:r>
              <a:rPr lang="ja-JP" altLang="en-US" sz="2000" dirty="0" smtClean="0">
                <a:latin typeface="+mn-ea"/>
              </a:rPr>
              <a:t>２</a:t>
            </a:r>
            <a:endParaRPr lang="en-US" altLang="ja-JP" sz="2000" dirty="0" smtClean="0">
              <a:latin typeface="+mn-ea"/>
            </a:endParaRPr>
          </a:p>
          <a:p>
            <a:pPr marL="0" indent="0" algn="r">
              <a:lnSpc>
                <a:spcPct val="150000"/>
              </a:lnSpc>
              <a:buFont typeface="Arial" pitchFamily="34" charset="0"/>
              <a:buNone/>
            </a:pPr>
            <a:r>
              <a:rPr lang="ja-JP" altLang="en-US" sz="2000" dirty="0" smtClean="0">
                <a:latin typeface="+mn-ea"/>
              </a:rPr>
              <a:t>８</a:t>
            </a:r>
            <a:endParaRPr lang="en-US" altLang="ja-JP" sz="2000" dirty="0" smtClean="0">
              <a:latin typeface="+mn-ea"/>
            </a:endParaRPr>
          </a:p>
          <a:p>
            <a:pPr marL="0" indent="0" algn="r">
              <a:lnSpc>
                <a:spcPct val="150000"/>
              </a:lnSpc>
              <a:buFont typeface="Arial" pitchFamily="34" charset="0"/>
              <a:buNone/>
            </a:pPr>
            <a:r>
              <a:rPr lang="ja-JP" altLang="en-US" sz="2000" dirty="0" smtClean="0">
                <a:latin typeface="+mn-ea"/>
              </a:rPr>
              <a:t>１３</a:t>
            </a:r>
            <a:endParaRPr lang="en-US" altLang="ja-JP" sz="2000" dirty="0" smtClean="0">
              <a:latin typeface="+mn-ea"/>
            </a:endParaRPr>
          </a:p>
          <a:p>
            <a:pPr marL="0" indent="0" algn="r">
              <a:lnSpc>
                <a:spcPct val="150000"/>
              </a:lnSpc>
              <a:buFont typeface="Arial" pitchFamily="34" charset="0"/>
              <a:buNone/>
            </a:pPr>
            <a:r>
              <a:rPr lang="ja-JP" altLang="en-US" sz="2000" dirty="0" smtClean="0">
                <a:solidFill>
                  <a:prstClr val="black"/>
                </a:solidFill>
                <a:latin typeface="+mn-ea"/>
              </a:rPr>
              <a:t>２４</a:t>
            </a:r>
            <a:endParaRPr lang="en-US" altLang="ja-JP" sz="2000" dirty="0" smtClean="0">
              <a:latin typeface="+mn-ea"/>
            </a:endParaRPr>
          </a:p>
          <a:p>
            <a:pPr marL="0" indent="0" algn="r">
              <a:lnSpc>
                <a:spcPct val="150000"/>
              </a:lnSpc>
              <a:buFont typeface="Arial" pitchFamily="34" charset="0"/>
              <a:buNone/>
            </a:pPr>
            <a:r>
              <a:rPr lang="ja-JP" altLang="en-US" sz="2000" dirty="0" smtClean="0">
                <a:latin typeface="+mn-ea"/>
              </a:rPr>
              <a:t>２７</a:t>
            </a:r>
            <a:endParaRPr lang="en-US" altLang="ja-JP" sz="2000" dirty="0" smtClean="0">
              <a:latin typeface="+mn-ea"/>
            </a:endParaRPr>
          </a:p>
        </p:txBody>
      </p:sp>
    </p:spTree>
    <p:extLst>
      <p:ext uri="{BB962C8B-B14F-4D97-AF65-F5344CB8AC3E}">
        <p14:creationId xmlns:p14="http://schemas.microsoft.com/office/powerpoint/2010/main" val="30931593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3504" y="6492875"/>
            <a:ext cx="2133600" cy="365125"/>
          </a:xfrm>
        </p:spPr>
        <p:txBody>
          <a:bodyPr/>
          <a:lstStyle/>
          <a:p>
            <a:fld id="{DC768EE6-8590-4C35-BA5F-0BD088C856D2}" type="slidenum">
              <a:rPr kumimoji="1" lang="ja-JP" altLang="en-US" sz="2400" smtClean="0"/>
              <a:t>19</a:t>
            </a:fld>
            <a:endParaRPr kumimoji="1" lang="ja-JP" altLang="en-US" sz="2400" dirty="0"/>
          </a:p>
        </p:txBody>
      </p:sp>
      <p:sp>
        <p:nvSpPr>
          <p:cNvPr id="5" name="タイトル 1"/>
          <p:cNvSpPr txBox="1">
            <a:spLocks/>
          </p:cNvSpPr>
          <p:nvPr/>
        </p:nvSpPr>
        <p:spPr>
          <a:xfrm>
            <a:off x="0" y="260648"/>
            <a:ext cx="9144000" cy="648072"/>
          </a:xfrm>
          <a:prstGeom prst="rect">
            <a:avLst/>
          </a:prstGeom>
          <a:noFill/>
          <a:ln w="12700">
            <a:noFill/>
          </a:ln>
          <a:effectLst/>
        </p:spPr>
        <p:txBody>
          <a:bodyPr vert="horz" lIns="18000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latin typeface="+mj-ea"/>
              </a:rPr>
              <a:t>心血管疾患　施設間ネットワーク構築のイメージ</a:t>
            </a:r>
            <a:endParaRPr lang="ja-JP" altLang="en-US" sz="2400" dirty="0">
              <a:latin typeface="+mj-ea"/>
            </a:endParaRPr>
          </a:p>
        </p:txBody>
      </p:sp>
      <p:sp>
        <p:nvSpPr>
          <p:cNvPr id="6" name="タイトル 1"/>
          <p:cNvSpPr txBox="1">
            <a:spLocks/>
          </p:cNvSpPr>
          <p:nvPr/>
        </p:nvSpPr>
        <p:spPr>
          <a:xfrm>
            <a:off x="35705" y="6309320"/>
            <a:ext cx="9144000" cy="278843"/>
          </a:xfrm>
          <a:prstGeom prst="rect">
            <a:avLst/>
          </a:prstGeom>
          <a:noFill/>
          <a:ln w="12700">
            <a:noFill/>
          </a:ln>
          <a:effectLst/>
        </p:spPr>
        <p:txBody>
          <a:bodyPr vert="horz" lIns="18000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000" dirty="0" smtClean="0">
                <a:latin typeface="+mj-ea"/>
              </a:rPr>
              <a:t>厚生労働省「脳卒中，心臓病その他の循環器病に係る診療体制の在り方に関する検討会」 心血管疾患に係るワーキング・グループ第３回（</a:t>
            </a:r>
            <a:r>
              <a:rPr lang="en-US" altLang="ja-JP" sz="1000" dirty="0" smtClean="0">
                <a:latin typeface="+mj-ea"/>
              </a:rPr>
              <a:t>H29.4.28</a:t>
            </a:r>
            <a:r>
              <a:rPr lang="ja-JP" altLang="en-US" sz="1000" dirty="0" smtClean="0">
                <a:latin typeface="+mj-ea"/>
              </a:rPr>
              <a:t>）資料等</a:t>
            </a:r>
            <a:endParaRPr lang="ja-JP" altLang="en-US" sz="1000" dirty="0">
              <a:latin typeface="+mj-ea"/>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08720"/>
            <a:ext cx="7615518"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4644008" y="116632"/>
            <a:ext cx="4392488" cy="261610"/>
          </a:xfrm>
          <a:prstGeom prst="rect">
            <a:avLst/>
          </a:prstGeom>
          <a:noFill/>
          <a:ln>
            <a:solidFill>
              <a:schemeClr val="tx1"/>
            </a:solidFill>
          </a:ln>
        </p:spPr>
        <p:txBody>
          <a:bodyPr wrap="square" rtlCol="0">
            <a:spAutoFit/>
          </a:bodyPr>
          <a:lstStyle/>
          <a:p>
            <a:r>
              <a:rPr kumimoji="1" lang="ja-JP" altLang="en-US" sz="1100" dirty="0" smtClean="0"/>
              <a:t>第</a:t>
            </a:r>
            <a:r>
              <a:rPr kumimoji="1" lang="en-US" altLang="ja-JP" sz="1100" dirty="0" smtClean="0"/>
              <a:t>1</a:t>
            </a:r>
            <a:r>
              <a:rPr kumimoji="1" lang="ja-JP" altLang="en-US" sz="1100" dirty="0" smtClean="0"/>
              <a:t>回　循環器医療体制検討ワーキング・グループ（Ｈ</a:t>
            </a:r>
            <a:r>
              <a:rPr kumimoji="1" lang="en-US" altLang="ja-JP" sz="1100" dirty="0" smtClean="0"/>
              <a:t>29.5.24</a:t>
            </a:r>
            <a:r>
              <a:rPr kumimoji="1" lang="ja-JP" altLang="en-US" sz="1100" dirty="0" smtClean="0"/>
              <a:t>）資料</a:t>
            </a:r>
            <a:endParaRPr kumimoji="1" lang="ja-JP" altLang="en-US" sz="1100" dirty="0"/>
          </a:p>
        </p:txBody>
      </p:sp>
    </p:spTree>
    <p:extLst>
      <p:ext uri="{BB962C8B-B14F-4D97-AF65-F5344CB8AC3E}">
        <p14:creationId xmlns:p14="http://schemas.microsoft.com/office/powerpoint/2010/main" val="32073528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800" dirty="0" smtClean="0"/>
              <a:t>循環器疾患の拠点構想の考え方・進め方（まとめ）</a:t>
            </a:r>
            <a:endParaRPr kumimoji="1" lang="ja-JP" altLang="en-US" sz="2800" dirty="0"/>
          </a:p>
        </p:txBody>
      </p:sp>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20</a:t>
            </a:fld>
            <a:endParaRPr kumimoji="1" lang="ja-JP" altLang="en-US" sz="2400" dirty="0"/>
          </a:p>
        </p:txBody>
      </p:sp>
      <p:sp>
        <p:nvSpPr>
          <p:cNvPr id="5" name="コンテンツ プレースホルダー 2"/>
          <p:cNvSpPr txBox="1">
            <a:spLocks/>
          </p:cNvSpPr>
          <p:nvPr/>
        </p:nvSpPr>
        <p:spPr>
          <a:xfrm>
            <a:off x="107504" y="3861048"/>
            <a:ext cx="8928992" cy="237626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ct val="150000"/>
              </a:lnSpc>
              <a:buFont typeface="Arial" pitchFamily="34" charset="0"/>
              <a:buNone/>
            </a:pPr>
            <a:r>
              <a:rPr lang="ja-JP" altLang="en-US" sz="2000" u="sng" dirty="0">
                <a:latin typeface="+mn-ea"/>
              </a:rPr>
              <a:t>　</a:t>
            </a:r>
            <a:r>
              <a:rPr lang="ja-JP" altLang="en-US" sz="2000" u="sng" dirty="0" smtClean="0">
                <a:latin typeface="+mn-ea"/>
              </a:rPr>
              <a:t>２　検討の進め方</a:t>
            </a:r>
            <a:endParaRPr lang="en-US" altLang="ja-JP" sz="2000" u="sng" dirty="0" smtClean="0">
              <a:latin typeface="+mn-ea"/>
            </a:endParaRPr>
          </a:p>
          <a:p>
            <a:pPr marL="0" indent="0">
              <a:lnSpc>
                <a:spcPct val="150000"/>
              </a:lnSpc>
              <a:buNone/>
            </a:pPr>
            <a:r>
              <a:rPr lang="ja-JP" altLang="en-US" sz="2000" dirty="0">
                <a:latin typeface="+mn-ea"/>
              </a:rPr>
              <a:t>　</a:t>
            </a:r>
            <a:r>
              <a:rPr lang="ja-JP" altLang="en-US" sz="2000" dirty="0" smtClean="0">
                <a:latin typeface="+mn-ea"/>
              </a:rPr>
              <a:t>　・国において検討されて</a:t>
            </a:r>
            <a:r>
              <a:rPr lang="ja-JP" altLang="en-US" sz="2000" dirty="0">
                <a:latin typeface="+mn-ea"/>
              </a:rPr>
              <a:t>いる急性期の診療提供</a:t>
            </a:r>
            <a:r>
              <a:rPr lang="ja-JP" altLang="en-US" sz="2000" dirty="0" smtClean="0">
                <a:latin typeface="+mn-ea"/>
              </a:rPr>
              <a:t>体制の方向性を見極めながら，　</a:t>
            </a:r>
            <a:endParaRPr lang="en-US" altLang="ja-JP" sz="2000" dirty="0" smtClean="0">
              <a:latin typeface="+mn-ea"/>
            </a:endParaRPr>
          </a:p>
          <a:p>
            <a:pPr marL="0" indent="0">
              <a:lnSpc>
                <a:spcPct val="150000"/>
              </a:lnSpc>
              <a:buNone/>
            </a:pPr>
            <a:r>
              <a:rPr lang="ja-JP" altLang="en-US" sz="2000" dirty="0">
                <a:latin typeface="+mn-ea"/>
              </a:rPr>
              <a:t>　</a:t>
            </a:r>
            <a:r>
              <a:rPr lang="ja-JP" altLang="en-US" sz="2000" dirty="0" smtClean="0">
                <a:latin typeface="+mn-ea"/>
              </a:rPr>
              <a:t>　広島都市圏における循環器病院の基幹病院を中心とした拠点化と，市中病院と</a:t>
            </a:r>
            <a:endParaRPr lang="en-US" altLang="ja-JP" sz="2000" dirty="0" smtClean="0">
              <a:latin typeface="+mn-ea"/>
            </a:endParaRPr>
          </a:p>
          <a:p>
            <a:pPr marL="0" indent="0">
              <a:lnSpc>
                <a:spcPct val="150000"/>
              </a:lnSpc>
              <a:buNone/>
            </a:pPr>
            <a:r>
              <a:rPr lang="ja-JP" altLang="en-US" sz="2000" dirty="0" smtClean="0">
                <a:latin typeface="+mn-ea"/>
              </a:rPr>
              <a:t>　　の連携の構想について検討を行う。</a:t>
            </a:r>
            <a:endParaRPr lang="en-US" altLang="ja-JP" sz="2000" dirty="0" smtClean="0">
              <a:latin typeface="+mn-ea"/>
            </a:endParaRPr>
          </a:p>
        </p:txBody>
      </p:sp>
      <p:sp>
        <p:nvSpPr>
          <p:cNvPr id="6" name="コンテンツ プレースホルダー 2"/>
          <p:cNvSpPr txBox="1">
            <a:spLocks/>
          </p:cNvSpPr>
          <p:nvPr/>
        </p:nvSpPr>
        <p:spPr>
          <a:xfrm>
            <a:off x="227129" y="1484784"/>
            <a:ext cx="8928992" cy="237626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ct val="150000"/>
              </a:lnSpc>
              <a:buFont typeface="Arial" pitchFamily="34" charset="0"/>
              <a:buNone/>
            </a:pPr>
            <a:r>
              <a:rPr lang="ja-JP" altLang="en-US" sz="2000" u="sng" dirty="0" smtClean="0">
                <a:latin typeface="+mn-ea"/>
              </a:rPr>
              <a:t>１　現状・課題認識</a:t>
            </a:r>
            <a:endParaRPr lang="en-US" altLang="ja-JP" sz="2000" u="sng" dirty="0" smtClean="0">
              <a:latin typeface="+mn-ea"/>
            </a:endParaRPr>
          </a:p>
          <a:p>
            <a:pPr marL="0" indent="0">
              <a:lnSpc>
                <a:spcPct val="150000"/>
              </a:lnSpc>
              <a:buFont typeface="Arial" pitchFamily="34" charset="0"/>
              <a:buNone/>
            </a:pPr>
            <a:r>
              <a:rPr lang="ja-JP" altLang="en-US" sz="2000" dirty="0">
                <a:latin typeface="+mn-ea"/>
              </a:rPr>
              <a:t>　</a:t>
            </a:r>
            <a:r>
              <a:rPr lang="ja-JP" altLang="en-US" sz="2000" dirty="0" smtClean="0">
                <a:latin typeface="+mn-ea"/>
              </a:rPr>
              <a:t>・高齢化の進展に伴い，循環器疾患は今後，増加することが見込まれている。</a:t>
            </a:r>
            <a:endParaRPr lang="en-US" altLang="ja-JP" sz="2000" dirty="0" smtClean="0">
              <a:latin typeface="+mn-ea"/>
            </a:endParaRPr>
          </a:p>
          <a:p>
            <a:pPr marL="0" indent="0">
              <a:lnSpc>
                <a:spcPct val="150000"/>
              </a:lnSpc>
              <a:buFont typeface="Arial" pitchFamily="34" charset="0"/>
              <a:buNone/>
            </a:pPr>
            <a:r>
              <a:rPr lang="ja-JP" altLang="en-US" sz="2000" dirty="0" smtClean="0">
                <a:latin typeface="+mn-ea"/>
              </a:rPr>
              <a:t>　・医療資源が限られる中，症例集積による医療の質の向上などを図っていくには</a:t>
            </a:r>
            <a:endParaRPr lang="en-US" altLang="ja-JP" sz="2000" dirty="0" smtClean="0">
              <a:latin typeface="+mn-ea"/>
            </a:endParaRPr>
          </a:p>
          <a:p>
            <a:pPr marL="0" indent="0">
              <a:lnSpc>
                <a:spcPct val="150000"/>
              </a:lnSpc>
              <a:buFont typeface="Arial" pitchFamily="34" charset="0"/>
              <a:buNone/>
            </a:pPr>
            <a:r>
              <a:rPr lang="ja-JP" altLang="en-US" sz="2000" dirty="0">
                <a:latin typeface="+mn-ea"/>
              </a:rPr>
              <a:t>　　</a:t>
            </a:r>
            <a:r>
              <a:rPr lang="ja-JP" altLang="en-US" sz="2000" dirty="0" smtClean="0">
                <a:latin typeface="+mn-ea"/>
              </a:rPr>
              <a:t>急性期の循環器疾患に対応する病院の拠点化を行う必要があるのではないか。</a:t>
            </a:r>
            <a:endParaRPr lang="en-US" altLang="ja-JP" sz="2000" dirty="0" smtClean="0">
              <a:latin typeface="+mn-ea"/>
            </a:endParaRPr>
          </a:p>
          <a:p>
            <a:pPr marL="0" indent="0">
              <a:lnSpc>
                <a:spcPct val="150000"/>
              </a:lnSpc>
              <a:buFont typeface="Arial" pitchFamily="34" charset="0"/>
              <a:buNone/>
            </a:pPr>
            <a:r>
              <a:rPr lang="ja-JP" altLang="en-US" sz="2000" dirty="0">
                <a:latin typeface="+mn-ea"/>
              </a:rPr>
              <a:t>　</a:t>
            </a:r>
            <a:endParaRPr lang="en-US" altLang="ja-JP" sz="2000" dirty="0" smtClean="0">
              <a:latin typeface="+mn-ea"/>
            </a:endParaRPr>
          </a:p>
        </p:txBody>
      </p:sp>
      <p:sp>
        <p:nvSpPr>
          <p:cNvPr id="7" name="テキスト ボックス 6"/>
          <p:cNvSpPr txBox="1"/>
          <p:nvPr/>
        </p:nvSpPr>
        <p:spPr>
          <a:xfrm>
            <a:off x="4644008" y="116632"/>
            <a:ext cx="4392488" cy="261610"/>
          </a:xfrm>
          <a:prstGeom prst="rect">
            <a:avLst/>
          </a:prstGeom>
          <a:noFill/>
          <a:ln>
            <a:solidFill>
              <a:schemeClr val="tx1"/>
            </a:solidFill>
          </a:ln>
        </p:spPr>
        <p:txBody>
          <a:bodyPr wrap="square" rtlCol="0">
            <a:spAutoFit/>
          </a:bodyPr>
          <a:lstStyle/>
          <a:p>
            <a:r>
              <a:rPr kumimoji="1" lang="ja-JP" altLang="en-US" sz="1100" dirty="0" smtClean="0"/>
              <a:t>第</a:t>
            </a:r>
            <a:r>
              <a:rPr kumimoji="1" lang="en-US" altLang="ja-JP" sz="1100" dirty="0" smtClean="0"/>
              <a:t>1</a:t>
            </a:r>
            <a:r>
              <a:rPr kumimoji="1" lang="ja-JP" altLang="en-US" sz="1100" dirty="0" smtClean="0"/>
              <a:t>回　循環器医療体制検討ワーキング・グループ（Ｈ</a:t>
            </a:r>
            <a:r>
              <a:rPr kumimoji="1" lang="en-US" altLang="ja-JP" sz="1100" dirty="0" smtClean="0"/>
              <a:t>29.5.24</a:t>
            </a:r>
            <a:r>
              <a:rPr kumimoji="1" lang="ja-JP" altLang="en-US" sz="1100" dirty="0" smtClean="0"/>
              <a:t>）資料</a:t>
            </a:r>
            <a:endParaRPr kumimoji="1" lang="ja-JP" altLang="en-US" sz="1100" dirty="0"/>
          </a:p>
        </p:txBody>
      </p:sp>
    </p:spTree>
    <p:extLst>
      <p:ext uri="{BB962C8B-B14F-4D97-AF65-F5344CB8AC3E}">
        <p14:creationId xmlns:p14="http://schemas.microsoft.com/office/powerpoint/2010/main" val="9177117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7384"/>
            <a:ext cx="9144000" cy="648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t>基幹病院等の循環器疾患件数（Ｈ２７ＤＰＣデータ）</a:t>
            </a:r>
            <a:endParaRPr kumimoji="1" lang="ja-JP" altLang="en-US" sz="2400" b="1" dirty="0"/>
          </a:p>
        </p:txBody>
      </p:sp>
      <p:sp>
        <p:nvSpPr>
          <p:cNvPr id="2" name="スライド番号プレースホルダー 1"/>
          <p:cNvSpPr>
            <a:spLocks noGrp="1"/>
          </p:cNvSpPr>
          <p:nvPr>
            <p:ph type="sldNum" sz="quarter" idx="12"/>
          </p:nvPr>
        </p:nvSpPr>
        <p:spPr>
          <a:xfrm>
            <a:off x="6974904" y="6448251"/>
            <a:ext cx="2133600" cy="365125"/>
          </a:xfrm>
        </p:spPr>
        <p:txBody>
          <a:bodyPr/>
          <a:lstStyle/>
          <a:p>
            <a:fld id="{413EADC2-C30A-40F0-BCD0-CE098CB9ECB3}" type="slidenum">
              <a:rPr kumimoji="1" lang="ja-JP" altLang="en-US" sz="2400" smtClean="0">
                <a:solidFill>
                  <a:schemeClr val="tx1">
                    <a:lumMod val="50000"/>
                    <a:lumOff val="50000"/>
                  </a:schemeClr>
                </a:solidFill>
              </a:rPr>
              <a:t>21</a:t>
            </a:fld>
            <a:endParaRPr kumimoji="1" lang="ja-JP" altLang="en-US" sz="2400" dirty="0">
              <a:solidFill>
                <a:schemeClr val="tx1">
                  <a:lumMod val="50000"/>
                  <a:lumOff val="50000"/>
                </a:schemeClr>
              </a:solidFill>
            </a:endParaRPr>
          </a:p>
        </p:txBody>
      </p:sp>
      <p:sp>
        <p:nvSpPr>
          <p:cNvPr id="3" name="テキスト ボックス 2"/>
          <p:cNvSpPr txBox="1"/>
          <p:nvPr/>
        </p:nvSpPr>
        <p:spPr>
          <a:xfrm>
            <a:off x="683568" y="6066874"/>
            <a:ext cx="6819980" cy="261610"/>
          </a:xfrm>
          <a:prstGeom prst="rect">
            <a:avLst/>
          </a:prstGeom>
          <a:noFill/>
        </p:spPr>
        <p:txBody>
          <a:bodyPr wrap="square" rtlCol="0">
            <a:spAutoFit/>
          </a:bodyPr>
          <a:lstStyle/>
          <a:p>
            <a:r>
              <a:rPr lang="en-US" altLang="ja-JP" sz="1100" dirty="0" smtClean="0">
                <a:latin typeface="ＭＳ ゴシック" panose="020B0609070205080204" pitchFamily="49" charset="-128"/>
                <a:ea typeface="ＭＳ ゴシック" panose="020B0609070205080204" pitchFamily="49" charset="-128"/>
              </a:rPr>
              <a:t>H27</a:t>
            </a:r>
            <a:r>
              <a:rPr lang="ja-JP" altLang="en-US" sz="1100" dirty="0" smtClean="0">
                <a:latin typeface="ＭＳ ゴシック" panose="020B0609070205080204" pitchFamily="49" charset="-128"/>
                <a:ea typeface="ＭＳ ゴシック" panose="020B0609070205080204" pitchFamily="49" charset="-128"/>
              </a:rPr>
              <a:t>公表</a:t>
            </a:r>
            <a:r>
              <a:rPr lang="en-US" altLang="ja-JP" sz="1100" dirty="0" smtClean="0">
                <a:latin typeface="ＭＳ ゴシック" panose="020B0609070205080204" pitchFamily="49" charset="-128"/>
                <a:ea typeface="ＭＳ ゴシック" panose="020B0609070205080204" pitchFamily="49" charset="-128"/>
              </a:rPr>
              <a:t>DPC</a:t>
            </a:r>
            <a:r>
              <a:rPr lang="ja-JP" altLang="en-US" sz="1100" dirty="0" smtClean="0">
                <a:latin typeface="ＭＳ ゴシック" panose="020B0609070205080204" pitchFamily="49" charset="-128"/>
                <a:ea typeface="ＭＳ ゴシック" panose="020B0609070205080204" pitchFamily="49" charset="-128"/>
              </a:rPr>
              <a:t>データ</a:t>
            </a:r>
            <a:r>
              <a:rPr lang="zh-TW" altLang="en-US" sz="1100" dirty="0" smtClean="0">
                <a:latin typeface="ＭＳ ゴシック" panose="020B0609070205080204" pitchFamily="49" charset="-128"/>
                <a:ea typeface="ＭＳ ゴシック" panose="020B0609070205080204" pitchFamily="49" charset="-128"/>
              </a:rPr>
              <a:t>疾患</a:t>
            </a:r>
            <a:r>
              <a:rPr lang="zh-TW" altLang="en-US" sz="1100" dirty="0">
                <a:latin typeface="ＭＳ ゴシック" panose="020B0609070205080204" pitchFamily="49" charset="-128"/>
                <a:ea typeface="ＭＳ ゴシック" panose="020B0609070205080204" pitchFamily="49" charset="-128"/>
              </a:rPr>
              <a:t>別手術有無別処置２有無別</a:t>
            </a:r>
            <a:r>
              <a:rPr lang="zh-TW" altLang="en-US" sz="1100" dirty="0" smtClean="0">
                <a:latin typeface="ＭＳ ゴシック" panose="020B0609070205080204" pitchFamily="49" charset="-128"/>
                <a:ea typeface="ＭＳ ゴシック" panose="020B0609070205080204" pitchFamily="49" charset="-128"/>
              </a:rPr>
              <a:t>集計</a:t>
            </a:r>
            <a:r>
              <a:rPr lang="ja-JP" altLang="en-US" sz="1100" dirty="0" smtClean="0">
                <a:latin typeface="ＭＳ ゴシック" panose="020B0609070205080204" pitchFamily="49" charset="-128"/>
                <a:ea typeface="ＭＳ ゴシック" panose="020B0609070205080204" pitchFamily="49" charset="-128"/>
              </a:rPr>
              <a:t>により作成</a:t>
            </a:r>
            <a:endParaRPr kumimoji="1" lang="ja-JP" altLang="en-US" sz="1100" dirty="0">
              <a:latin typeface="ＭＳ ゴシック" panose="020B0609070205080204" pitchFamily="49" charset="-128"/>
              <a:ea typeface="ＭＳ ゴシック" panose="020B0609070205080204" pitchFamily="49" charset="-128"/>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76" y="1340768"/>
            <a:ext cx="7703781"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4211960" y="692696"/>
            <a:ext cx="4865394" cy="261610"/>
          </a:xfrm>
          <a:prstGeom prst="rect">
            <a:avLst/>
          </a:prstGeom>
          <a:noFill/>
          <a:ln>
            <a:solidFill>
              <a:schemeClr val="tx1"/>
            </a:solidFill>
          </a:ln>
        </p:spPr>
        <p:txBody>
          <a:bodyPr wrap="square" rtlCol="0">
            <a:spAutoFit/>
          </a:bodyPr>
          <a:lstStyle/>
          <a:p>
            <a:r>
              <a:rPr kumimoji="1" lang="ja-JP" altLang="en-US" sz="1100" dirty="0" smtClean="0"/>
              <a:t>第</a:t>
            </a:r>
            <a:r>
              <a:rPr kumimoji="1" lang="en-US" altLang="ja-JP" sz="1100" dirty="0" smtClean="0"/>
              <a:t>1</a:t>
            </a:r>
            <a:r>
              <a:rPr kumimoji="1" lang="ja-JP" altLang="en-US" sz="1100" dirty="0" smtClean="0"/>
              <a:t>回　循環器医療体制検討ワーキング・グループ（Ｈ</a:t>
            </a:r>
            <a:r>
              <a:rPr kumimoji="1" lang="en-US" altLang="ja-JP" sz="1100" dirty="0" smtClean="0"/>
              <a:t>29.5.24</a:t>
            </a:r>
            <a:r>
              <a:rPr kumimoji="1" lang="ja-JP" altLang="en-US" sz="1100" dirty="0" smtClean="0"/>
              <a:t>）資料一部修正</a:t>
            </a:r>
            <a:endParaRPr kumimoji="1" lang="ja-JP" altLang="en-US" sz="1100" dirty="0"/>
          </a:p>
        </p:txBody>
      </p:sp>
    </p:spTree>
    <p:extLst>
      <p:ext uri="{BB962C8B-B14F-4D97-AF65-F5344CB8AC3E}">
        <p14:creationId xmlns:p14="http://schemas.microsoft.com/office/powerpoint/2010/main" val="30146616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7384"/>
            <a:ext cx="9144000" cy="72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基幹病院等の指標について</a:t>
            </a:r>
            <a:endParaRPr kumimoji="1" lang="ja-JP" altLang="en-US" sz="2400" b="1" dirty="0"/>
          </a:p>
        </p:txBody>
      </p:sp>
      <p:sp>
        <p:nvSpPr>
          <p:cNvPr id="2" name="スライド番号プレースホルダー 1"/>
          <p:cNvSpPr>
            <a:spLocks noGrp="1"/>
          </p:cNvSpPr>
          <p:nvPr>
            <p:ph type="sldNum" sz="quarter" idx="12"/>
          </p:nvPr>
        </p:nvSpPr>
        <p:spPr>
          <a:xfrm>
            <a:off x="6974904" y="6448251"/>
            <a:ext cx="2133600" cy="365125"/>
          </a:xfrm>
        </p:spPr>
        <p:txBody>
          <a:bodyPr/>
          <a:lstStyle/>
          <a:p>
            <a:fld id="{413EADC2-C30A-40F0-BCD0-CE098CB9ECB3}" type="slidenum">
              <a:rPr kumimoji="1" lang="ja-JP" altLang="en-US" sz="2400" smtClean="0">
                <a:solidFill>
                  <a:schemeClr val="tx1">
                    <a:lumMod val="50000"/>
                    <a:lumOff val="50000"/>
                  </a:schemeClr>
                </a:solidFill>
              </a:rPr>
              <a:t>22</a:t>
            </a:fld>
            <a:endParaRPr kumimoji="1" lang="ja-JP" altLang="en-US" sz="2400" dirty="0">
              <a:solidFill>
                <a:schemeClr val="tx1">
                  <a:lumMod val="50000"/>
                  <a:lumOff val="50000"/>
                </a:schemeClr>
              </a:solidFill>
            </a:endParaRPr>
          </a:p>
        </p:txBody>
      </p:sp>
      <p:sp>
        <p:nvSpPr>
          <p:cNvPr id="3" name="テキスト ボックス 2"/>
          <p:cNvSpPr txBox="1"/>
          <p:nvPr/>
        </p:nvSpPr>
        <p:spPr>
          <a:xfrm>
            <a:off x="522166" y="5229200"/>
            <a:ext cx="8064896" cy="1200329"/>
          </a:xfrm>
          <a:prstGeom prst="rect">
            <a:avLst/>
          </a:prstGeom>
          <a:noFill/>
        </p:spPr>
        <p:txBody>
          <a:bodyPr wrap="square" rtlCol="0">
            <a:spAutoFit/>
          </a:bodyPr>
          <a:lstStyle/>
          <a:p>
            <a:r>
              <a:rPr kumimoji="1" lang="en-US" altLang="ja-JP" sz="1200" dirty="0" smtClean="0"/>
              <a:t>※</a:t>
            </a:r>
            <a:r>
              <a:rPr kumimoji="1" lang="ja-JP" altLang="en-US" sz="1200" dirty="0" smtClean="0"/>
              <a:t>指標</a:t>
            </a:r>
            <a:r>
              <a:rPr lang="ja-JP" altLang="en-US" sz="1200" dirty="0" smtClean="0"/>
              <a:t>の項目は厚生</a:t>
            </a:r>
            <a:r>
              <a:rPr lang="ja-JP" altLang="en-US" sz="1200" dirty="0"/>
              <a:t>労働省「脳卒中，心臓病その他の循環器病に係る診療体制の在り方に関する検討会」 心血管疾患に</a:t>
            </a:r>
            <a:r>
              <a:rPr lang="ja-JP" altLang="en-US" sz="1200" dirty="0" smtClean="0"/>
              <a:t>係るワーキング・グループ第１回</a:t>
            </a:r>
            <a:r>
              <a:rPr lang="ja-JP" altLang="en-US" sz="1200" dirty="0"/>
              <a:t>（</a:t>
            </a:r>
            <a:r>
              <a:rPr lang="en-US" altLang="ja-JP" sz="1200" dirty="0" smtClean="0"/>
              <a:t>H28.8.17</a:t>
            </a:r>
            <a:r>
              <a:rPr lang="ja-JP" altLang="en-US" sz="1200" dirty="0" smtClean="0"/>
              <a:t>）時点の「高度な専門的医療を行う施設」についての検討案</a:t>
            </a:r>
            <a:endParaRPr lang="en-US" altLang="ja-JP" sz="1200" dirty="0" smtClean="0"/>
          </a:p>
          <a:p>
            <a:endParaRPr lang="en-US" altLang="ja-JP" sz="1200" dirty="0" smtClean="0"/>
          </a:p>
          <a:p>
            <a:r>
              <a:rPr kumimoji="1" lang="ja-JP" altLang="en-US" sz="1200" dirty="0"/>
              <a:t>　</a:t>
            </a:r>
            <a:r>
              <a:rPr kumimoji="1" lang="ja-JP" altLang="en-US" sz="1200" dirty="0" smtClean="0"/>
              <a:t>⇒指標については，上記ワーキング・グループにおいて「「高度な専門的医療を行う施設」と「専門的医療を行う施設」に分けて，厳格な医療施設の基準を設定すると，臨床現場に混乱を招く恐れがあるのではないか。」という意見もあり，役割分担，評価指標を継続検討中</a:t>
            </a:r>
            <a:endParaRPr kumimoji="1" lang="ja-JP" altLang="en-US" sz="12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46" y="1124125"/>
            <a:ext cx="8597136" cy="388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4620344" y="870290"/>
            <a:ext cx="4392488" cy="261610"/>
          </a:xfrm>
          <a:prstGeom prst="rect">
            <a:avLst/>
          </a:prstGeom>
          <a:noFill/>
          <a:ln>
            <a:solidFill>
              <a:schemeClr val="tx1"/>
            </a:solidFill>
          </a:ln>
        </p:spPr>
        <p:txBody>
          <a:bodyPr wrap="square" rtlCol="0">
            <a:spAutoFit/>
          </a:bodyPr>
          <a:lstStyle/>
          <a:p>
            <a:r>
              <a:rPr kumimoji="1" lang="ja-JP" altLang="en-US" sz="1100" dirty="0" smtClean="0"/>
              <a:t>第</a:t>
            </a:r>
            <a:r>
              <a:rPr kumimoji="1" lang="en-US" altLang="ja-JP" sz="1100" dirty="0" smtClean="0"/>
              <a:t>1</a:t>
            </a:r>
            <a:r>
              <a:rPr kumimoji="1" lang="ja-JP" altLang="en-US" sz="1100" dirty="0" smtClean="0"/>
              <a:t>回　循環器医療体制検討ワーキング・グループ（Ｈ</a:t>
            </a:r>
            <a:r>
              <a:rPr kumimoji="1" lang="en-US" altLang="ja-JP" sz="1100" dirty="0" smtClean="0"/>
              <a:t>29.5.24</a:t>
            </a:r>
            <a:r>
              <a:rPr kumimoji="1" lang="ja-JP" altLang="en-US" sz="1100" dirty="0" smtClean="0"/>
              <a:t>）資料</a:t>
            </a:r>
            <a:endParaRPr kumimoji="1" lang="ja-JP" altLang="en-US" sz="1100" dirty="0"/>
          </a:p>
        </p:txBody>
      </p:sp>
    </p:spTree>
    <p:extLst>
      <p:ext uri="{BB962C8B-B14F-4D97-AF65-F5344CB8AC3E}">
        <p14:creationId xmlns:p14="http://schemas.microsoft.com/office/powerpoint/2010/main" val="12053677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3504" y="6492875"/>
            <a:ext cx="2133600" cy="365125"/>
          </a:xfrm>
        </p:spPr>
        <p:txBody>
          <a:bodyPr/>
          <a:lstStyle/>
          <a:p>
            <a:fld id="{DC768EE6-8590-4C35-BA5F-0BD088C856D2}" type="slidenum">
              <a:rPr kumimoji="1" lang="ja-JP" altLang="en-US" sz="2400" smtClean="0"/>
              <a:t>23</a:t>
            </a:fld>
            <a:endParaRPr kumimoji="1" lang="ja-JP" altLang="en-US" sz="2400" dirty="0"/>
          </a:p>
        </p:txBody>
      </p:sp>
      <p:sp>
        <p:nvSpPr>
          <p:cNvPr id="3" name="タイトル 1"/>
          <p:cNvSpPr txBox="1">
            <a:spLocks/>
          </p:cNvSpPr>
          <p:nvPr/>
        </p:nvSpPr>
        <p:spPr>
          <a:xfrm>
            <a:off x="108000" y="468000"/>
            <a:ext cx="8928992" cy="792088"/>
          </a:xfrm>
          <a:prstGeom prst="rect">
            <a:avLst/>
          </a:prstGeom>
          <a:no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t>各委員の発言要旨</a:t>
            </a:r>
            <a:r>
              <a:rPr lang="ja-JP" altLang="en-US" sz="1800" u="sng" dirty="0" smtClean="0"/>
              <a:t>（第</a:t>
            </a:r>
            <a:r>
              <a:rPr lang="en-US" altLang="ja-JP" sz="1800" u="sng" dirty="0" smtClean="0"/>
              <a:t>1</a:t>
            </a:r>
            <a:r>
              <a:rPr lang="ja-JP" altLang="en-US" sz="1800" u="sng" dirty="0" smtClean="0"/>
              <a:t>回　循環器医療体制検討</a:t>
            </a:r>
            <a:r>
              <a:rPr lang="en-US" altLang="ja-JP" sz="1800" u="sng" dirty="0" smtClean="0"/>
              <a:t>WG</a:t>
            </a:r>
            <a:r>
              <a:rPr lang="ja-JP" altLang="en-US" sz="1800" u="sng" dirty="0" smtClean="0"/>
              <a:t>（</a:t>
            </a:r>
            <a:r>
              <a:rPr lang="en-US" altLang="ja-JP" sz="1800" u="sng" dirty="0" smtClean="0"/>
              <a:t>H29.5.24</a:t>
            </a:r>
            <a:r>
              <a:rPr lang="ja-JP" altLang="en-US" sz="1800" u="sng" dirty="0" smtClean="0"/>
              <a:t>））</a:t>
            </a:r>
            <a:endParaRPr lang="ja-JP" altLang="en-US" sz="1800" u="sng" dirty="0"/>
          </a:p>
        </p:txBody>
      </p:sp>
      <p:graphicFrame>
        <p:nvGraphicFramePr>
          <p:cNvPr id="5" name="表 4"/>
          <p:cNvGraphicFramePr>
            <a:graphicFrameLocks noGrp="1"/>
          </p:cNvGraphicFramePr>
          <p:nvPr>
            <p:extLst>
              <p:ext uri="{D42A27DB-BD31-4B8C-83A1-F6EECF244321}">
                <p14:modId xmlns:p14="http://schemas.microsoft.com/office/powerpoint/2010/main" val="2747536101"/>
              </p:ext>
            </p:extLst>
          </p:nvPr>
        </p:nvGraphicFramePr>
        <p:xfrm>
          <a:off x="360260" y="1260088"/>
          <a:ext cx="8424472" cy="5121240"/>
        </p:xfrm>
        <a:graphic>
          <a:graphicData uri="http://schemas.openxmlformats.org/drawingml/2006/table">
            <a:tbl>
              <a:tblPr firstRow="1" firstCol="1" bandRow="1"/>
              <a:tblGrid>
                <a:gridCol w="8424472"/>
              </a:tblGrid>
              <a:tr h="5121240">
                <a:tc>
                  <a:txBody>
                    <a:bodyPr/>
                    <a:lstStyle/>
                    <a:p>
                      <a:pPr marL="0" indent="0" algn="l">
                        <a:lnSpc>
                          <a:spcPts val="1400"/>
                        </a:lnSpc>
                        <a:spcBef>
                          <a:spcPts val="0"/>
                        </a:spcBef>
                        <a:spcAft>
                          <a:spcPts val="600"/>
                        </a:spcAft>
                      </a:pPr>
                      <a:r>
                        <a:rPr lang="ja-JP" altLang="en-US" sz="1600" b="0" i="0" u="none"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　心臓血管外科を持たない病院では，数は多くないが，搬送先に苦慮することがある。</a:t>
                      </a:r>
                      <a:endParaRPr lang="en-US" altLang="ja-JP" sz="1600" b="0" i="0" u="none" kern="100" dirty="0" smtClean="0">
                        <a:solidFill>
                          <a:schemeClr val="tx1"/>
                        </a:solidFill>
                        <a:effectLst/>
                        <a:latin typeface="ＭＳ ゴシック" panose="020B0609070205080204" pitchFamily="49" charset="-128"/>
                        <a:ea typeface="ＭＳ ゴシック" panose="020B0609070205080204" pitchFamily="49" charset="-128"/>
                        <a:cs typeface="Times New Roman"/>
                      </a:endParaRPr>
                    </a:p>
                    <a:p>
                      <a:pPr marL="0" indent="0" algn="l">
                        <a:lnSpc>
                          <a:spcPts val="1400"/>
                        </a:lnSpc>
                        <a:spcBef>
                          <a:spcPts val="0"/>
                        </a:spcBef>
                        <a:spcAft>
                          <a:spcPts val="600"/>
                        </a:spcAft>
                      </a:pPr>
                      <a:endParaRPr lang="en-US" altLang="ja-JP" sz="1600" b="0" i="0" u="none" kern="100" dirty="0" smtClean="0">
                        <a:solidFill>
                          <a:schemeClr val="tx1"/>
                        </a:solidFill>
                        <a:effectLst/>
                        <a:latin typeface="ＭＳ ゴシック" panose="020B0609070205080204" pitchFamily="49" charset="-128"/>
                        <a:ea typeface="ＭＳ ゴシック" panose="020B0609070205080204" pitchFamily="49" charset="-128"/>
                        <a:cs typeface="Times New Roman"/>
                      </a:endParaRPr>
                    </a:p>
                    <a:p>
                      <a:pPr marL="0" indent="0" algn="l">
                        <a:lnSpc>
                          <a:spcPts val="1400"/>
                        </a:lnSpc>
                        <a:spcBef>
                          <a:spcPts val="0"/>
                        </a:spcBef>
                        <a:spcAft>
                          <a:spcPts val="600"/>
                        </a:spcAft>
                      </a:pPr>
                      <a:r>
                        <a:rPr lang="ja-JP" altLang="en-US" sz="1600" b="0" i="0" u="none"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　搬送について，広大病院に</a:t>
                      </a:r>
                      <a:r>
                        <a:rPr lang="ja-JP" altLang="en-US" sz="1600" b="1" i="0" u="sng" kern="100" dirty="0" smtClean="0">
                          <a:solidFill>
                            <a:schemeClr val="tx2">
                              <a:lumMod val="60000"/>
                              <a:lumOff val="40000"/>
                            </a:schemeClr>
                          </a:solidFill>
                          <a:effectLst/>
                          <a:latin typeface="ＭＳ ゴシック" panose="020B0609070205080204" pitchFamily="49" charset="-128"/>
                          <a:ea typeface="ＭＳ ゴシック" panose="020B0609070205080204" pitchFamily="49" charset="-128"/>
                          <a:cs typeface="Times New Roman"/>
                        </a:rPr>
                        <a:t>指令センターを設置してコントロールする方法</a:t>
                      </a:r>
                      <a:r>
                        <a:rPr lang="ja-JP" altLang="en-US" sz="1600" b="0" i="0" u="none"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は考えられ</a:t>
                      </a:r>
                      <a:endParaRPr lang="en-US" altLang="ja-JP" sz="1600" b="0" i="0" u="none" kern="100" dirty="0" smtClean="0">
                        <a:solidFill>
                          <a:schemeClr val="tx1"/>
                        </a:solidFill>
                        <a:effectLst/>
                        <a:latin typeface="ＭＳ ゴシック" panose="020B0609070205080204" pitchFamily="49" charset="-128"/>
                        <a:ea typeface="ＭＳ ゴシック" panose="020B0609070205080204" pitchFamily="49" charset="-128"/>
                        <a:cs typeface="Times New Roman"/>
                      </a:endParaRPr>
                    </a:p>
                    <a:p>
                      <a:pPr marL="0" indent="0" algn="l">
                        <a:lnSpc>
                          <a:spcPts val="1400"/>
                        </a:lnSpc>
                        <a:spcBef>
                          <a:spcPts val="0"/>
                        </a:spcBef>
                        <a:spcAft>
                          <a:spcPts val="600"/>
                        </a:spcAft>
                      </a:pPr>
                      <a:r>
                        <a:rPr lang="ja-JP" altLang="en-US" sz="1600" b="0" i="0" u="none"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　ないか。</a:t>
                      </a:r>
                      <a:endParaRPr lang="en-US" altLang="ja-JP" sz="1600" b="0" i="0" u="none" kern="100" dirty="0" smtClean="0">
                        <a:solidFill>
                          <a:schemeClr val="tx1"/>
                        </a:solidFill>
                        <a:effectLst/>
                        <a:latin typeface="ＭＳ ゴシック" panose="020B0609070205080204" pitchFamily="49" charset="-128"/>
                        <a:ea typeface="ＭＳ ゴシック" panose="020B0609070205080204" pitchFamily="49" charset="-128"/>
                        <a:cs typeface="Times New Roman"/>
                      </a:endParaRPr>
                    </a:p>
                    <a:p>
                      <a:pPr marL="0" indent="0" algn="l">
                        <a:lnSpc>
                          <a:spcPts val="1400"/>
                        </a:lnSpc>
                        <a:spcBef>
                          <a:spcPts val="0"/>
                        </a:spcBef>
                        <a:spcAft>
                          <a:spcPts val="600"/>
                        </a:spcAft>
                      </a:pPr>
                      <a:endParaRPr lang="en-US" altLang="ja-JP" sz="1600" b="0" i="0" u="none" kern="100" dirty="0" smtClean="0">
                        <a:solidFill>
                          <a:schemeClr val="tx1"/>
                        </a:solidFill>
                        <a:effectLst/>
                        <a:latin typeface="ＭＳ ゴシック" panose="020B0609070205080204" pitchFamily="49" charset="-128"/>
                        <a:ea typeface="ＭＳ ゴシック" panose="020B0609070205080204" pitchFamily="49" charset="-128"/>
                        <a:cs typeface="Times New Roman"/>
                      </a:endParaRPr>
                    </a:p>
                    <a:p>
                      <a:pPr marL="0" indent="0" algn="l">
                        <a:lnSpc>
                          <a:spcPts val="1400"/>
                        </a:lnSpc>
                        <a:spcBef>
                          <a:spcPts val="0"/>
                        </a:spcBef>
                        <a:spcAft>
                          <a:spcPts val="600"/>
                        </a:spcAft>
                      </a:pPr>
                      <a:r>
                        <a:rPr lang="ja-JP" altLang="en-US" sz="1600" b="0" i="0" u="none"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　急性期の対応を推進するためには，急性期後の患者の受け入れ先が必要である。</a:t>
                      </a:r>
                      <a:endParaRPr lang="en-US" altLang="ja-JP" sz="1600" b="0" i="0" u="none" kern="100" dirty="0" smtClean="0">
                        <a:solidFill>
                          <a:schemeClr val="tx1"/>
                        </a:solidFill>
                        <a:effectLst/>
                        <a:latin typeface="ＭＳ ゴシック" panose="020B0609070205080204" pitchFamily="49" charset="-128"/>
                        <a:ea typeface="ＭＳ ゴシック" panose="020B0609070205080204" pitchFamily="49" charset="-128"/>
                        <a:cs typeface="Times New Roman"/>
                      </a:endParaRPr>
                    </a:p>
                    <a:p>
                      <a:pPr marL="0" indent="0" algn="l">
                        <a:lnSpc>
                          <a:spcPts val="1400"/>
                        </a:lnSpc>
                        <a:spcBef>
                          <a:spcPts val="0"/>
                        </a:spcBef>
                        <a:spcAft>
                          <a:spcPts val="600"/>
                        </a:spcAft>
                      </a:pPr>
                      <a:endParaRPr lang="en-US" altLang="ja-JP" sz="1600" b="0" i="0" u="none" kern="100" dirty="0" smtClean="0">
                        <a:solidFill>
                          <a:schemeClr val="tx1"/>
                        </a:solidFill>
                        <a:effectLst/>
                        <a:latin typeface="ＭＳ ゴシック" panose="020B0609070205080204" pitchFamily="49" charset="-128"/>
                        <a:ea typeface="ＭＳ ゴシック" panose="020B0609070205080204" pitchFamily="49" charset="-128"/>
                        <a:cs typeface="Times New Roman"/>
                      </a:endParaRPr>
                    </a:p>
                    <a:p>
                      <a:pPr marL="0" marR="0" lvl="0" indent="0" algn="l" defTabSz="914400" rtl="0" eaLnBrk="1" fontAlgn="auto" latinLnBrk="0" hangingPunct="1">
                        <a:lnSpc>
                          <a:spcPts val="1400"/>
                        </a:lnSpc>
                        <a:spcBef>
                          <a:spcPts val="0"/>
                        </a:spcBef>
                        <a:spcAft>
                          <a:spcPts val="600"/>
                        </a:spcAft>
                        <a:buClrTx/>
                        <a:buSzTx/>
                        <a:buFontTx/>
                        <a:buNone/>
                        <a:tabLst/>
                        <a:defRPr/>
                      </a:pPr>
                      <a:r>
                        <a:rPr lang="ja-JP" altLang="en-US" sz="1600" b="0" i="0" u="none"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　</a:t>
                      </a:r>
                      <a:r>
                        <a:rPr kumimoji="1" lang="ja-JP" altLang="en-US" sz="1600" b="0" i="0" u="none" strike="noStrike" kern="1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a:rPr>
                        <a:t>特に循環器内科については，医療機能の集約は人材育成の面でもメリットがあるので　</a:t>
                      </a:r>
                      <a:endParaRPr kumimoji="1" lang="en-US" altLang="ja-JP" sz="1600" b="0" i="0" u="none" strike="noStrike" kern="1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a:endParaRPr>
                    </a:p>
                    <a:p>
                      <a:pPr marL="0" marR="0" lvl="0" indent="0" algn="l" defTabSz="914400" rtl="0" eaLnBrk="1" fontAlgn="auto" latinLnBrk="0" hangingPunct="1">
                        <a:lnSpc>
                          <a:spcPts val="1400"/>
                        </a:lnSpc>
                        <a:spcBef>
                          <a:spcPts val="0"/>
                        </a:spcBef>
                        <a:spcAft>
                          <a:spcPts val="600"/>
                        </a:spcAft>
                        <a:buClrTx/>
                        <a:buSzTx/>
                        <a:buFontTx/>
                        <a:buNone/>
                        <a:tabLst/>
                        <a:defRPr/>
                      </a:pPr>
                      <a:r>
                        <a:rPr kumimoji="1" lang="ja-JP" altLang="en-US" sz="1600" b="0" i="0" u="none" strike="noStrike" kern="1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a:rPr>
                        <a:t>　はないか。</a:t>
                      </a:r>
                      <a:endParaRPr kumimoji="1" lang="en-US" altLang="ja-JP" sz="1600" b="0" i="0" u="none" strike="noStrike" kern="1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a:endParaRPr>
                    </a:p>
                    <a:p>
                      <a:pPr marL="0" marR="0" lvl="0" indent="0" algn="l" defTabSz="914400" rtl="0" eaLnBrk="1" fontAlgn="auto" latinLnBrk="0" hangingPunct="1">
                        <a:lnSpc>
                          <a:spcPts val="1400"/>
                        </a:lnSpc>
                        <a:spcBef>
                          <a:spcPts val="0"/>
                        </a:spcBef>
                        <a:spcAft>
                          <a:spcPts val="600"/>
                        </a:spcAft>
                        <a:buClrTx/>
                        <a:buSzTx/>
                        <a:buFontTx/>
                        <a:buNone/>
                        <a:tabLst/>
                        <a:defRPr/>
                      </a:pPr>
                      <a:r>
                        <a:rPr kumimoji="1" lang="ja-JP" altLang="en-US" sz="1600" b="0" i="0" u="none" strike="noStrike" kern="1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a:rPr>
                        <a:t>　　また，救急対応も人材育成では重要であると，広大病院でも認識している。</a:t>
                      </a:r>
                      <a:endParaRPr kumimoji="1" lang="en-US" altLang="ja-JP" sz="1600" b="0" i="0" u="none" strike="dblStrike" kern="1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a:endParaRPr>
                    </a:p>
                    <a:p>
                      <a:pPr marL="0" marR="0" lvl="0" indent="0" algn="l" defTabSz="914400" rtl="0" eaLnBrk="1" fontAlgn="auto" latinLnBrk="0" hangingPunct="1">
                        <a:lnSpc>
                          <a:spcPts val="1400"/>
                        </a:lnSpc>
                        <a:spcBef>
                          <a:spcPts val="0"/>
                        </a:spcBef>
                        <a:spcAft>
                          <a:spcPts val="600"/>
                        </a:spcAft>
                        <a:buClrTx/>
                        <a:buSzTx/>
                        <a:buFontTx/>
                        <a:buNone/>
                        <a:tabLst/>
                        <a:defRPr/>
                      </a:pPr>
                      <a:endParaRPr kumimoji="1" lang="en-US" altLang="ja-JP" sz="1600" b="0" i="0" u="none" strike="noStrike" kern="1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a:endParaRPr>
                    </a:p>
                    <a:p>
                      <a:pPr marL="0" marR="0" lvl="0" indent="0" algn="l" defTabSz="914400" rtl="0" eaLnBrk="1" fontAlgn="auto" latinLnBrk="0" hangingPunct="1">
                        <a:lnSpc>
                          <a:spcPts val="1400"/>
                        </a:lnSpc>
                        <a:spcBef>
                          <a:spcPts val="0"/>
                        </a:spcBef>
                        <a:spcAft>
                          <a:spcPts val="600"/>
                        </a:spcAft>
                        <a:buClrTx/>
                        <a:buSzTx/>
                        <a:buFontTx/>
                        <a:buNone/>
                        <a:tabLst/>
                        <a:defRPr/>
                      </a:pPr>
                      <a:r>
                        <a:rPr kumimoji="1" lang="ja-JP" altLang="en-US" sz="1600" b="0" i="0" u="none" strike="noStrike" kern="1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a:rPr>
                        <a:t>◇　協力体制強化，あるいはネットワーク化を進めるべきである。極端な集約化は，他の　</a:t>
                      </a:r>
                      <a:endParaRPr kumimoji="1" lang="en-US" altLang="ja-JP" sz="1600" b="0" i="0" u="none" strike="noStrike" kern="1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a:endParaRPr>
                    </a:p>
                    <a:p>
                      <a:pPr marL="0" marR="0" lvl="0" indent="0" algn="l" defTabSz="914400" rtl="0" eaLnBrk="1" fontAlgn="auto" latinLnBrk="0" hangingPunct="1">
                        <a:lnSpc>
                          <a:spcPts val="1400"/>
                        </a:lnSpc>
                        <a:spcBef>
                          <a:spcPts val="0"/>
                        </a:spcBef>
                        <a:spcAft>
                          <a:spcPts val="600"/>
                        </a:spcAft>
                        <a:buClrTx/>
                        <a:buSzTx/>
                        <a:buFontTx/>
                        <a:buNone/>
                        <a:tabLst/>
                        <a:defRPr/>
                      </a:pPr>
                      <a:r>
                        <a:rPr kumimoji="1" lang="ja-JP" altLang="en-US" sz="1600" b="0" i="0" u="none" strike="noStrike" kern="1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a:rPr>
                        <a:t>　病院に影響があると考えられる。</a:t>
                      </a:r>
                      <a:endParaRPr kumimoji="1" lang="en-US" altLang="ja-JP" sz="1600" b="0" i="0" u="none" strike="noStrike" kern="1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a:endParaRPr>
                    </a:p>
                    <a:p>
                      <a:pPr marL="0" indent="0" algn="l">
                        <a:lnSpc>
                          <a:spcPts val="1400"/>
                        </a:lnSpc>
                        <a:spcBef>
                          <a:spcPts val="0"/>
                        </a:spcBef>
                        <a:spcAft>
                          <a:spcPts val="600"/>
                        </a:spcAft>
                      </a:pPr>
                      <a:endParaRPr lang="en-US" altLang="ja-JP" sz="1600" b="0" i="0" u="none" kern="100" dirty="0" smtClean="0">
                        <a:solidFill>
                          <a:schemeClr val="tx1"/>
                        </a:solidFill>
                        <a:effectLst/>
                        <a:latin typeface="ＭＳ ゴシック" panose="020B0609070205080204" pitchFamily="49" charset="-128"/>
                        <a:ea typeface="ＭＳ ゴシック" panose="020B0609070205080204" pitchFamily="49" charset="-128"/>
                        <a:cs typeface="Times New Roman"/>
                      </a:endParaRPr>
                    </a:p>
                    <a:p>
                      <a:pPr marL="0" indent="0" algn="l">
                        <a:lnSpc>
                          <a:spcPts val="1400"/>
                        </a:lnSpc>
                        <a:spcBef>
                          <a:spcPts val="0"/>
                        </a:spcBef>
                        <a:spcAft>
                          <a:spcPts val="600"/>
                        </a:spcAft>
                      </a:pPr>
                      <a:r>
                        <a:rPr lang="ja-JP" altLang="en-US" sz="1600" b="0" i="0" u="none"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　地域の患者のニーズに合わせていくべきであり，アクセスの利便性等による地域区分</a:t>
                      </a:r>
                      <a:endParaRPr lang="en-US" altLang="ja-JP" sz="1600" b="0" i="0" u="none" kern="100" dirty="0" smtClean="0">
                        <a:solidFill>
                          <a:schemeClr val="tx1"/>
                        </a:solidFill>
                        <a:effectLst/>
                        <a:latin typeface="ＭＳ ゴシック" panose="020B0609070205080204" pitchFamily="49" charset="-128"/>
                        <a:ea typeface="ＭＳ ゴシック" panose="020B0609070205080204" pitchFamily="49" charset="-128"/>
                        <a:cs typeface="Times New Roman"/>
                      </a:endParaRPr>
                    </a:p>
                    <a:p>
                      <a:pPr marL="0" indent="0" algn="l">
                        <a:lnSpc>
                          <a:spcPts val="1400"/>
                        </a:lnSpc>
                        <a:spcBef>
                          <a:spcPts val="0"/>
                        </a:spcBef>
                        <a:spcAft>
                          <a:spcPts val="600"/>
                        </a:spcAft>
                      </a:pPr>
                      <a:r>
                        <a:rPr lang="ja-JP" altLang="en-US" sz="1600" b="0" i="0" u="none"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　も考慮する必要があることから，疾患別に集約をするのは，仕分け方法が難しい。</a:t>
                      </a:r>
                      <a:endParaRPr lang="en-US" altLang="ja-JP" sz="1600" b="0" i="0" u="none" kern="100" dirty="0" smtClean="0">
                        <a:solidFill>
                          <a:schemeClr val="tx1"/>
                        </a:solidFill>
                        <a:effectLst/>
                        <a:latin typeface="ＭＳ ゴシック" panose="020B0609070205080204" pitchFamily="49" charset="-128"/>
                        <a:ea typeface="ＭＳ ゴシック" panose="020B0609070205080204" pitchFamily="49" charset="-128"/>
                        <a:cs typeface="Times New Roman"/>
                      </a:endParaRPr>
                    </a:p>
                    <a:p>
                      <a:pPr marL="0" indent="0" algn="l">
                        <a:lnSpc>
                          <a:spcPts val="1400"/>
                        </a:lnSpc>
                        <a:spcBef>
                          <a:spcPts val="0"/>
                        </a:spcBef>
                        <a:spcAft>
                          <a:spcPts val="600"/>
                        </a:spcAft>
                      </a:pPr>
                      <a:endParaRPr lang="en-US" altLang="ja-JP" sz="1600" b="0" i="0" u="none" kern="100" dirty="0" smtClean="0">
                        <a:solidFill>
                          <a:schemeClr val="tx1"/>
                        </a:solidFill>
                        <a:effectLst/>
                        <a:latin typeface="ＭＳ ゴシック" panose="020B0609070205080204" pitchFamily="49" charset="-128"/>
                        <a:ea typeface="ＭＳ ゴシック" panose="020B0609070205080204" pitchFamily="49" charset="-128"/>
                        <a:cs typeface="Times New Roman"/>
                      </a:endParaRPr>
                    </a:p>
                    <a:p>
                      <a:pPr marL="0" indent="0" algn="l">
                        <a:lnSpc>
                          <a:spcPts val="1400"/>
                        </a:lnSpc>
                        <a:spcBef>
                          <a:spcPts val="0"/>
                        </a:spcBef>
                        <a:spcAft>
                          <a:spcPts val="600"/>
                        </a:spcAft>
                      </a:pPr>
                      <a:r>
                        <a:rPr lang="ja-JP" altLang="en-US" sz="1600" b="0" i="0" u="none"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　次回は各病院の「地区別救急搬送件数」，「在院日数（分布の分かる資料）」を用い</a:t>
                      </a:r>
                      <a:endParaRPr lang="en-US" altLang="ja-JP" sz="1600" b="0" i="0" u="none" kern="100" dirty="0" smtClean="0">
                        <a:solidFill>
                          <a:schemeClr val="tx1"/>
                        </a:solidFill>
                        <a:effectLst/>
                        <a:latin typeface="ＭＳ ゴシック" panose="020B0609070205080204" pitchFamily="49" charset="-128"/>
                        <a:ea typeface="ＭＳ ゴシック" panose="020B0609070205080204" pitchFamily="49" charset="-128"/>
                        <a:cs typeface="Times New Roman"/>
                      </a:endParaRPr>
                    </a:p>
                    <a:p>
                      <a:pPr marL="0" indent="0" algn="l">
                        <a:lnSpc>
                          <a:spcPts val="1400"/>
                        </a:lnSpc>
                        <a:spcBef>
                          <a:spcPts val="0"/>
                        </a:spcBef>
                        <a:spcAft>
                          <a:spcPts val="600"/>
                        </a:spcAft>
                      </a:pPr>
                      <a:r>
                        <a:rPr lang="ja-JP" altLang="en-US" sz="1600" b="0" i="0" u="none"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　</a:t>
                      </a:r>
                      <a:r>
                        <a:rPr lang="ja-JP" altLang="en-US" sz="1600" b="0" i="0" u="none" kern="100" dirty="0" err="1" smtClean="0">
                          <a:solidFill>
                            <a:schemeClr val="tx1"/>
                          </a:solidFill>
                          <a:effectLst/>
                          <a:latin typeface="ＭＳ ゴシック" panose="020B0609070205080204" pitchFamily="49" charset="-128"/>
                          <a:ea typeface="ＭＳ ゴシック" panose="020B0609070205080204" pitchFamily="49" charset="-128"/>
                          <a:cs typeface="Times New Roman"/>
                        </a:rPr>
                        <a:t>て</a:t>
                      </a:r>
                      <a:r>
                        <a:rPr lang="ja-JP" altLang="en-US" sz="1600" b="0" i="0" u="none"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議論を深めたい。</a:t>
                      </a:r>
                    </a:p>
                  </a:txBody>
                  <a:tcPr marL="108000" marR="36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616685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87120"/>
            <a:ext cx="2133600" cy="365125"/>
          </a:xfrm>
        </p:spPr>
        <p:txBody>
          <a:bodyPr/>
          <a:lstStyle/>
          <a:p>
            <a:fld id="{DC768EE6-8590-4C35-BA5F-0BD088C856D2}" type="slidenum">
              <a:rPr kumimoji="1" lang="ja-JP" altLang="en-US" sz="2400" smtClean="0"/>
              <a:t>24</a:t>
            </a:fld>
            <a:endParaRPr kumimoji="1" lang="ja-JP" altLang="en-US" sz="2400" dirty="0"/>
          </a:p>
        </p:txBody>
      </p:sp>
      <p:sp>
        <p:nvSpPr>
          <p:cNvPr id="5" name="タイトル 1"/>
          <p:cNvSpPr txBox="1">
            <a:spLocks/>
          </p:cNvSpPr>
          <p:nvPr/>
        </p:nvSpPr>
        <p:spPr>
          <a:xfrm>
            <a:off x="107504" y="1728000"/>
            <a:ext cx="8928992" cy="1584176"/>
          </a:xfrm>
          <a:prstGeom prst="rect">
            <a:avLst/>
          </a:prstGeom>
          <a:blipFill>
            <a:blip r:embed="rId2"/>
            <a:tile tx="0" ty="0" sx="100000" sy="100000" flip="none" algn="tl"/>
          </a:blipFill>
          <a:ln w="38100">
            <a:noFill/>
          </a:ln>
          <a:effectLst>
            <a:outerShdw blurRad="50800" dist="38100" dir="2700000" algn="tl" rotWithShape="0">
              <a:prstClr val="black">
                <a:alpha val="40000"/>
              </a:prstClr>
            </a:outerShdw>
          </a:effectLst>
        </p:spPr>
        <p:txBody>
          <a:bodyPr vert="horz" lIns="0" tIns="0" rIns="0" bIns="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3200" b="1" dirty="0">
                <a:latin typeface="HG丸ｺﾞｼｯｸM-PRO" panose="020F0600000000000000" pitchFamily="50" charset="-128"/>
                <a:ea typeface="HG丸ｺﾞｼｯｸM-PRO" panose="020F0600000000000000" pitchFamily="50" charset="-128"/>
              </a:rPr>
              <a:t>４</a:t>
            </a:r>
            <a:r>
              <a:rPr lang="ja-JP" altLang="en-US" sz="3200" b="1" dirty="0" smtClean="0">
                <a:latin typeface="HG丸ｺﾞｼｯｸM-PRO" panose="020F0600000000000000" pitchFamily="50" charset="-128"/>
                <a:ea typeface="HG丸ｺﾞｼｯｸM-PRO" panose="020F0600000000000000" pitchFamily="50" charset="-128"/>
              </a:rPr>
              <a:t>　小児医療体制検討ＷＧの状況について</a:t>
            </a:r>
            <a:endParaRPr lang="en-US" altLang="ja-JP" sz="3200" b="1"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7327684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196752"/>
          </a:xfrm>
        </p:spPr>
        <p:txBody>
          <a:bodyPr>
            <a:normAutofit fontScale="90000"/>
          </a:bodyPr>
          <a:lstStyle/>
          <a:p>
            <a:pPr algn="l"/>
            <a:r>
              <a:rPr lang="ja-JP" altLang="en-US" sz="2800" u="sng" dirty="0" smtClean="0"/>
              <a:t>前回までの議論の整理と今後の対応</a:t>
            </a:r>
            <a:r>
              <a:rPr lang="en-US" altLang="ja-JP" sz="2800" u="sng" dirty="0" smtClean="0"/>
              <a:t/>
            </a:r>
            <a:br>
              <a:rPr lang="en-US" altLang="ja-JP" sz="2800" u="sng" dirty="0" smtClean="0"/>
            </a:br>
            <a:r>
              <a:rPr lang="en-US" altLang="ja-JP" sz="2800" u="sng" dirty="0" smtClean="0"/>
              <a:t/>
            </a:r>
            <a:br>
              <a:rPr lang="en-US" altLang="ja-JP" sz="2800" u="sng" dirty="0" smtClean="0"/>
            </a:br>
            <a:r>
              <a:rPr lang="ja-JP" altLang="en-US" sz="2000" dirty="0" smtClean="0"/>
              <a:t>（小児医療体制検討ワーキング・グループ）</a:t>
            </a:r>
            <a:endParaRPr lang="en-US" altLang="ja-JP" sz="2400" dirty="0"/>
          </a:p>
        </p:txBody>
      </p:sp>
      <p:sp>
        <p:nvSpPr>
          <p:cNvPr id="4" name="スライド番号プレースホルダー 3"/>
          <p:cNvSpPr>
            <a:spLocks noGrp="1"/>
          </p:cNvSpPr>
          <p:nvPr>
            <p:ph type="sldNum" sz="quarter" idx="12"/>
          </p:nvPr>
        </p:nvSpPr>
        <p:spPr>
          <a:xfrm>
            <a:off x="7010400" y="6492875"/>
            <a:ext cx="2133600" cy="365125"/>
          </a:xfrm>
        </p:spPr>
        <p:txBody>
          <a:bodyPr/>
          <a:lstStyle/>
          <a:p>
            <a:fld id="{6A630E06-66D0-4F67-9F59-828A41351311}" type="slidenum">
              <a:rPr kumimoji="1" lang="ja-JP" altLang="en-US" sz="2400" smtClean="0"/>
              <a:t>25</a:t>
            </a:fld>
            <a:endParaRPr kumimoji="1" lang="ja-JP" altLang="en-US" sz="2400" dirty="0"/>
          </a:p>
        </p:txBody>
      </p:sp>
      <p:sp>
        <p:nvSpPr>
          <p:cNvPr id="25" name="ホームベース 24"/>
          <p:cNvSpPr/>
          <p:nvPr/>
        </p:nvSpPr>
        <p:spPr>
          <a:xfrm>
            <a:off x="6084168" y="3356992"/>
            <a:ext cx="104775" cy="2308524"/>
          </a:xfrm>
          <a:prstGeom prst="homePlate">
            <a:avLst>
              <a:gd name="adj" fmla="val 71492"/>
            </a:avLst>
          </a:prstGeom>
          <a:gradFill>
            <a:gsLst>
              <a:gs pos="0">
                <a:schemeClr val="tx2">
                  <a:lumMod val="75000"/>
                </a:schemeClr>
              </a:gs>
              <a:gs pos="73000">
                <a:schemeClr val="accent1">
                  <a:tint val="44500"/>
                  <a:satMod val="160000"/>
                </a:schemeClr>
              </a:gs>
              <a:gs pos="100000">
                <a:schemeClr val="accent1">
                  <a:tint val="23500"/>
                  <a:satMod val="16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6" name="角丸四角形 25"/>
          <p:cNvSpPr/>
          <p:nvPr/>
        </p:nvSpPr>
        <p:spPr>
          <a:xfrm>
            <a:off x="52114" y="2617416"/>
            <a:ext cx="1811238" cy="225772"/>
          </a:xfrm>
          <a:prstGeom prst="roundRect">
            <a:avLst>
              <a:gd name="adj" fmla="val 50000"/>
            </a:avLst>
          </a:prstGeom>
          <a:solidFill>
            <a:schemeClr val="accent6">
              <a:lumMod val="40000"/>
              <a:lumOff val="60000"/>
            </a:schemeClr>
          </a:solidFill>
          <a:ln w="254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区分</a:t>
            </a:r>
            <a:endParaRPr kumimoji="1" lang="ja-JP" altLang="en-US" sz="1600" b="1" dirty="0">
              <a:solidFill>
                <a:schemeClr val="tx1"/>
              </a:solidFill>
            </a:endParaRPr>
          </a:p>
        </p:txBody>
      </p:sp>
      <p:sp>
        <p:nvSpPr>
          <p:cNvPr id="27" name="角丸四角形 26"/>
          <p:cNvSpPr/>
          <p:nvPr/>
        </p:nvSpPr>
        <p:spPr>
          <a:xfrm>
            <a:off x="1979712" y="2627164"/>
            <a:ext cx="4032448" cy="225772"/>
          </a:xfrm>
          <a:prstGeom prst="roundRect">
            <a:avLst>
              <a:gd name="adj" fmla="val 50000"/>
            </a:avLst>
          </a:prstGeom>
          <a:solidFill>
            <a:schemeClr val="accent6">
              <a:lumMod val="40000"/>
              <a:lumOff val="60000"/>
            </a:schemeClr>
          </a:solidFill>
          <a:ln w="254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意見</a:t>
            </a:r>
            <a:endParaRPr kumimoji="1" lang="ja-JP" altLang="en-US" sz="1600" b="1" dirty="0">
              <a:solidFill>
                <a:schemeClr val="tx1"/>
              </a:solidFill>
            </a:endParaRPr>
          </a:p>
        </p:txBody>
      </p:sp>
      <p:sp>
        <p:nvSpPr>
          <p:cNvPr id="28" name="角丸四角形 27"/>
          <p:cNvSpPr/>
          <p:nvPr/>
        </p:nvSpPr>
        <p:spPr>
          <a:xfrm>
            <a:off x="6233724" y="2627164"/>
            <a:ext cx="2764692" cy="225772"/>
          </a:xfrm>
          <a:prstGeom prst="roundRect">
            <a:avLst>
              <a:gd name="adj" fmla="val 50000"/>
            </a:avLst>
          </a:prstGeom>
          <a:solidFill>
            <a:schemeClr val="accent6">
              <a:lumMod val="40000"/>
              <a:lumOff val="60000"/>
            </a:schemeClr>
          </a:solidFill>
          <a:ln w="254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今後の対応</a:t>
            </a:r>
            <a:endParaRPr kumimoji="1" lang="ja-JP" altLang="en-US" sz="1600" b="1" dirty="0">
              <a:solidFill>
                <a:schemeClr val="tx1"/>
              </a:solidFill>
            </a:endParaRPr>
          </a:p>
        </p:txBody>
      </p:sp>
      <p:sp>
        <p:nvSpPr>
          <p:cNvPr id="29" name="正方形/長方形 28"/>
          <p:cNvSpPr/>
          <p:nvPr/>
        </p:nvSpPr>
        <p:spPr>
          <a:xfrm>
            <a:off x="68691" y="2985054"/>
            <a:ext cx="315767" cy="1008037"/>
          </a:xfrm>
          <a:prstGeom prst="rect">
            <a:avLst/>
          </a:prstGeom>
          <a:solidFill>
            <a:schemeClr val="accent6">
              <a:lumMod val="75000"/>
            </a:schemeClr>
          </a:solidFill>
          <a:ln w="25400" cmpd="dbl">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smtClean="0">
                <a:solidFill>
                  <a:schemeClr val="bg1"/>
                </a:solidFill>
              </a:rPr>
              <a:t>効率化</a:t>
            </a:r>
            <a:endParaRPr kumimoji="1" lang="ja-JP" altLang="en-US" sz="1400" b="1" dirty="0">
              <a:solidFill>
                <a:schemeClr val="bg1"/>
              </a:solidFill>
            </a:endParaRPr>
          </a:p>
        </p:txBody>
      </p:sp>
      <p:sp>
        <p:nvSpPr>
          <p:cNvPr id="30" name="正方形/長方形 29"/>
          <p:cNvSpPr/>
          <p:nvPr/>
        </p:nvSpPr>
        <p:spPr>
          <a:xfrm>
            <a:off x="68691" y="4077073"/>
            <a:ext cx="315767" cy="2303139"/>
          </a:xfrm>
          <a:prstGeom prst="rect">
            <a:avLst/>
          </a:prstGeom>
          <a:solidFill>
            <a:schemeClr val="accent6">
              <a:lumMod val="75000"/>
            </a:schemeClr>
          </a:solidFill>
          <a:ln w="25400" cmpd="dbl">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b="1" dirty="0">
                <a:solidFill>
                  <a:schemeClr val="bg1"/>
                </a:solidFill>
              </a:rPr>
              <a:t>高度</a:t>
            </a:r>
            <a:r>
              <a:rPr kumimoji="1" lang="ja-JP" altLang="en-US" sz="1400" b="1" dirty="0" smtClean="0">
                <a:solidFill>
                  <a:schemeClr val="bg1"/>
                </a:solidFill>
              </a:rPr>
              <a:t>化</a:t>
            </a:r>
            <a:endParaRPr kumimoji="1" lang="ja-JP" altLang="en-US" sz="1400" b="1" dirty="0">
              <a:solidFill>
                <a:schemeClr val="bg1"/>
              </a:solidFill>
            </a:endParaRPr>
          </a:p>
        </p:txBody>
      </p:sp>
      <p:sp>
        <p:nvSpPr>
          <p:cNvPr id="31" name="正方形/長方形 30"/>
          <p:cNvSpPr/>
          <p:nvPr/>
        </p:nvSpPr>
        <p:spPr>
          <a:xfrm>
            <a:off x="450927" y="2974263"/>
            <a:ext cx="1395847" cy="1018828"/>
          </a:xfrm>
          <a:prstGeom prst="rect">
            <a:avLst/>
          </a:prstGeom>
          <a:solidFill>
            <a:schemeClr val="bg1"/>
          </a:solidFill>
          <a:ln w="25400" cmpd="dbl">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1600" b="1" dirty="0">
                <a:solidFill>
                  <a:schemeClr val="tx1"/>
                </a:solidFill>
              </a:rPr>
              <a:t>小児外科</a:t>
            </a:r>
            <a:r>
              <a:rPr lang="ja-JP" altLang="ja-JP" sz="1600" b="1" dirty="0" smtClean="0">
                <a:solidFill>
                  <a:schemeClr val="tx1"/>
                </a:solidFill>
              </a:rPr>
              <a:t>の</a:t>
            </a:r>
            <a:endParaRPr lang="en-US" altLang="ja-JP" sz="1600" b="1" dirty="0" smtClean="0">
              <a:solidFill>
                <a:schemeClr val="tx1"/>
              </a:solidFill>
            </a:endParaRPr>
          </a:p>
          <a:p>
            <a:pPr algn="ctr"/>
            <a:r>
              <a:rPr lang="ja-JP" altLang="en-US" sz="1600" b="1" dirty="0" smtClean="0">
                <a:solidFill>
                  <a:schemeClr val="tx1"/>
                </a:solidFill>
              </a:rPr>
              <a:t>集約・</a:t>
            </a:r>
            <a:r>
              <a:rPr lang="ja-JP" altLang="ja-JP" sz="1600" b="1" dirty="0" smtClean="0">
                <a:solidFill>
                  <a:schemeClr val="tx1"/>
                </a:solidFill>
              </a:rPr>
              <a:t>移管</a:t>
            </a:r>
            <a:endParaRPr kumimoji="1" lang="ja-JP" altLang="en-US" sz="1600" dirty="0">
              <a:solidFill>
                <a:schemeClr val="tx1"/>
              </a:solidFill>
            </a:endParaRPr>
          </a:p>
        </p:txBody>
      </p:sp>
      <p:sp>
        <p:nvSpPr>
          <p:cNvPr id="32" name="正方形/長方形 31"/>
          <p:cNvSpPr/>
          <p:nvPr/>
        </p:nvSpPr>
        <p:spPr>
          <a:xfrm>
            <a:off x="450927" y="4077073"/>
            <a:ext cx="1395847" cy="2304255"/>
          </a:xfrm>
          <a:prstGeom prst="rect">
            <a:avLst/>
          </a:prstGeom>
          <a:solidFill>
            <a:schemeClr val="bg1"/>
          </a:solidFill>
          <a:ln w="25400" cmpd="dbl">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小児の</a:t>
            </a:r>
            <a:endParaRPr kumimoji="1" lang="en-US" altLang="ja-JP" sz="1600" b="1" dirty="0" smtClean="0">
              <a:solidFill>
                <a:schemeClr val="tx1"/>
              </a:solidFill>
            </a:endParaRPr>
          </a:p>
          <a:p>
            <a:pPr algn="ctr"/>
            <a:r>
              <a:rPr kumimoji="1" lang="ja-JP" altLang="en-US" sz="1600" b="1" dirty="0" smtClean="0">
                <a:solidFill>
                  <a:schemeClr val="tx1"/>
                </a:solidFill>
              </a:rPr>
              <a:t>救急体制</a:t>
            </a:r>
            <a:endParaRPr kumimoji="1" lang="ja-JP" altLang="en-US" sz="1600" b="1" dirty="0">
              <a:solidFill>
                <a:schemeClr val="tx1"/>
              </a:solidFill>
            </a:endParaRPr>
          </a:p>
        </p:txBody>
      </p:sp>
      <p:sp>
        <p:nvSpPr>
          <p:cNvPr id="33" name="正方形/長方形 32"/>
          <p:cNvSpPr/>
          <p:nvPr/>
        </p:nvSpPr>
        <p:spPr>
          <a:xfrm>
            <a:off x="1985945" y="2974263"/>
            <a:ext cx="4032448" cy="1018828"/>
          </a:xfrm>
          <a:prstGeom prst="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Wingdings" panose="05000000000000000000" pitchFamily="2" charset="2"/>
              <a:buChar char="l"/>
            </a:pPr>
            <a:r>
              <a:rPr lang="ja-JP" altLang="ja-JP" sz="1200" kern="100" dirty="0" smtClean="0">
                <a:solidFill>
                  <a:schemeClr val="tx1"/>
                </a:solidFill>
                <a:effectLst/>
              </a:rPr>
              <a:t>小児外科を集約することに関して，医療サイドの観点からは，大きな支障はない。</a:t>
            </a:r>
          </a:p>
          <a:p>
            <a:pPr marL="171450" indent="-171450">
              <a:buFont typeface="Wingdings" panose="05000000000000000000" pitchFamily="2" charset="2"/>
              <a:buChar char="l"/>
            </a:pPr>
            <a:r>
              <a:rPr lang="ja-JP" altLang="ja-JP" sz="1200" kern="100" dirty="0" smtClean="0">
                <a:solidFill>
                  <a:schemeClr val="tx1"/>
                </a:solidFill>
                <a:effectLst/>
              </a:rPr>
              <a:t>小児外科を集約した場合には，舟入市民病院の経営に影響がある。</a:t>
            </a:r>
            <a:endParaRPr lang="ja-JP" altLang="en-US" sz="1200" dirty="0">
              <a:solidFill>
                <a:schemeClr val="tx1"/>
              </a:solidFill>
            </a:endParaRPr>
          </a:p>
        </p:txBody>
      </p:sp>
      <p:sp>
        <p:nvSpPr>
          <p:cNvPr id="36" name="正方形/長方形 35"/>
          <p:cNvSpPr/>
          <p:nvPr/>
        </p:nvSpPr>
        <p:spPr>
          <a:xfrm>
            <a:off x="1979712" y="4066356"/>
            <a:ext cx="4032448" cy="2314972"/>
          </a:xfrm>
          <a:prstGeom prst="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Wingdings" panose="05000000000000000000" pitchFamily="2" charset="2"/>
              <a:buChar char="l"/>
            </a:pPr>
            <a:r>
              <a:rPr lang="ja-JP" altLang="ja-JP" sz="1200" dirty="0">
                <a:solidFill>
                  <a:schemeClr val="tx1"/>
                </a:solidFill>
              </a:rPr>
              <a:t>初期急病センターに特化した先行事例がある。また，小児の軽症外傷への対応が課題となっている。</a:t>
            </a:r>
          </a:p>
          <a:p>
            <a:pPr marL="171450" lvl="0" indent="-171450">
              <a:buFont typeface="Wingdings" panose="05000000000000000000" pitchFamily="2" charset="2"/>
              <a:buChar char="l"/>
            </a:pPr>
            <a:r>
              <a:rPr lang="en-US" altLang="ja-JP" sz="1200" dirty="0">
                <a:solidFill>
                  <a:schemeClr val="tx1"/>
                </a:solidFill>
              </a:rPr>
              <a:t>NICU</a:t>
            </a:r>
            <a:r>
              <a:rPr lang="ja-JP" altLang="ja-JP" sz="1200" dirty="0">
                <a:solidFill>
                  <a:schemeClr val="tx1"/>
                </a:solidFill>
              </a:rPr>
              <a:t>からの「移行期」を受け入れる広島発のモデルが作れないか。</a:t>
            </a:r>
          </a:p>
          <a:p>
            <a:pPr marL="171450" lvl="0" indent="-171450">
              <a:buFont typeface="Wingdings" panose="05000000000000000000" pitchFamily="2" charset="2"/>
              <a:buChar char="l"/>
            </a:pPr>
            <a:r>
              <a:rPr lang="ja-JP" altLang="ja-JP" sz="1200" dirty="0">
                <a:solidFill>
                  <a:schemeClr val="tx1"/>
                </a:solidFill>
              </a:rPr>
              <a:t>３次機能として，成人併用ＰＩＣＵ（中国地方未設置）を</a:t>
            </a:r>
            <a:r>
              <a:rPr lang="en-US" altLang="ja-JP" sz="1200" dirty="0">
                <a:solidFill>
                  <a:schemeClr val="tx1"/>
                </a:solidFill>
              </a:rPr>
              <a:t>1</a:t>
            </a:r>
            <a:r>
              <a:rPr lang="ja-JP" altLang="ja-JP" sz="1200" dirty="0">
                <a:solidFill>
                  <a:schemeClr val="tx1"/>
                </a:solidFill>
              </a:rPr>
              <a:t>～</a:t>
            </a:r>
            <a:r>
              <a:rPr lang="en-US" altLang="ja-JP" sz="1200" dirty="0">
                <a:solidFill>
                  <a:schemeClr val="tx1"/>
                </a:solidFill>
              </a:rPr>
              <a:t>2</a:t>
            </a:r>
            <a:r>
              <a:rPr lang="ja-JP" altLang="ja-JP" sz="1200" dirty="0">
                <a:solidFill>
                  <a:schemeClr val="tx1"/>
                </a:solidFill>
              </a:rPr>
              <a:t>床整備し，基幹病院で機能補完してはどうか。</a:t>
            </a:r>
          </a:p>
          <a:p>
            <a:pPr marL="171450" indent="-171450">
              <a:buFont typeface="Wingdings" panose="05000000000000000000" pitchFamily="2" charset="2"/>
              <a:buChar char="l"/>
            </a:pPr>
            <a:r>
              <a:rPr lang="ja-JP" altLang="ja-JP" sz="1200" dirty="0">
                <a:solidFill>
                  <a:schemeClr val="tx1"/>
                </a:solidFill>
              </a:rPr>
              <a:t>現時点での舟入市民病院の方向性は，障害児医療を含めた小児医療の充実強化，回復期のポストアキュート機能の強化，地域の医療機関と連携したサブアキュート機能の強化等により，公立病院としての役割や地域に貢献する役割を担うこと。小児救急が市民に認知されていることも大切。</a:t>
            </a:r>
            <a:endParaRPr lang="ja-JP" altLang="en-US" sz="1200" dirty="0">
              <a:solidFill>
                <a:schemeClr val="tx1"/>
              </a:solidFill>
            </a:endParaRPr>
          </a:p>
        </p:txBody>
      </p:sp>
      <p:sp>
        <p:nvSpPr>
          <p:cNvPr id="37" name="正方形/長方形 36"/>
          <p:cNvSpPr/>
          <p:nvPr/>
        </p:nvSpPr>
        <p:spPr>
          <a:xfrm>
            <a:off x="6228184" y="2985054"/>
            <a:ext cx="2764693" cy="3396274"/>
          </a:xfrm>
          <a:prstGeom prst="rect">
            <a:avLst/>
          </a:prstGeom>
          <a:solidFill>
            <a:srgbClr val="99FF99"/>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Wingdings" panose="05000000000000000000" pitchFamily="2" charset="2"/>
              <a:buChar char="Ø"/>
            </a:pPr>
            <a:r>
              <a:rPr lang="ja-JP" altLang="ja-JP" sz="1200" b="1" u="sng" dirty="0">
                <a:solidFill>
                  <a:schemeClr val="tx1"/>
                </a:solidFill>
                <a:latin typeface="+mj-ea"/>
                <a:ea typeface="+mj-ea"/>
              </a:rPr>
              <a:t>様々な観点からのシミュレーションを行う</a:t>
            </a:r>
            <a:r>
              <a:rPr lang="ja-JP" altLang="ja-JP" sz="1200" b="1" u="sng" dirty="0" smtClean="0">
                <a:solidFill>
                  <a:schemeClr val="tx1"/>
                </a:solidFill>
                <a:latin typeface="+mj-ea"/>
                <a:ea typeface="+mj-ea"/>
              </a:rPr>
              <a:t>。</a:t>
            </a:r>
            <a:endParaRPr lang="en-US" altLang="ja-JP" sz="1200" b="1" u="sng" dirty="0" smtClean="0">
              <a:solidFill>
                <a:schemeClr val="tx1"/>
              </a:solidFill>
              <a:latin typeface="+mj-ea"/>
              <a:ea typeface="+mj-ea"/>
            </a:endParaRPr>
          </a:p>
          <a:p>
            <a:pPr marL="171450" lvl="0" indent="-171450">
              <a:buFont typeface="Wingdings" panose="05000000000000000000" pitchFamily="2" charset="2"/>
              <a:buChar char="Ø"/>
            </a:pPr>
            <a:endParaRPr lang="ja-JP" altLang="ja-JP" sz="1200" dirty="0">
              <a:solidFill>
                <a:schemeClr val="tx1"/>
              </a:solidFill>
              <a:latin typeface="+mj-ea"/>
              <a:ea typeface="+mj-ea"/>
            </a:endParaRPr>
          </a:p>
          <a:p>
            <a:pPr marL="171450" lvl="0" indent="-171450">
              <a:buFont typeface="Wingdings" panose="05000000000000000000" pitchFamily="2" charset="2"/>
              <a:buChar char="ü"/>
            </a:pPr>
            <a:r>
              <a:rPr lang="ja-JP" altLang="ja-JP" sz="1200" dirty="0">
                <a:solidFill>
                  <a:schemeClr val="tx1"/>
                </a:solidFill>
                <a:latin typeface="+mj-ea"/>
                <a:ea typeface="+mj-ea"/>
              </a:rPr>
              <a:t>医師数等の医療資源（適正配置，当直，入院ｷｬﾊﾟｼﾃｨ）</a:t>
            </a:r>
          </a:p>
          <a:p>
            <a:pPr marL="171450" lvl="0" indent="-171450">
              <a:buFont typeface="Wingdings" panose="05000000000000000000" pitchFamily="2" charset="2"/>
              <a:buChar char="ü"/>
            </a:pPr>
            <a:r>
              <a:rPr lang="ja-JP" altLang="ja-JP" sz="1200" dirty="0">
                <a:solidFill>
                  <a:schemeClr val="tx1"/>
                </a:solidFill>
                <a:latin typeface="+mj-ea"/>
                <a:ea typeface="+mj-ea"/>
              </a:rPr>
              <a:t>初期急病センターの経営</a:t>
            </a:r>
          </a:p>
          <a:p>
            <a:pPr marL="171450" lvl="0" indent="-171450">
              <a:buFont typeface="Wingdings" panose="05000000000000000000" pitchFamily="2" charset="2"/>
              <a:buChar char="ü"/>
            </a:pPr>
            <a:r>
              <a:rPr lang="en-US" altLang="ja-JP" sz="1200" dirty="0">
                <a:solidFill>
                  <a:schemeClr val="tx1"/>
                </a:solidFill>
                <a:latin typeface="+mj-ea"/>
                <a:ea typeface="+mj-ea"/>
              </a:rPr>
              <a:t>NICU</a:t>
            </a:r>
            <a:r>
              <a:rPr lang="ja-JP" altLang="ja-JP" sz="1200" dirty="0">
                <a:solidFill>
                  <a:schemeClr val="tx1"/>
                </a:solidFill>
                <a:latin typeface="+mj-ea"/>
                <a:ea typeface="+mj-ea"/>
              </a:rPr>
              <a:t>からの「移行期」についての課題</a:t>
            </a:r>
          </a:p>
          <a:p>
            <a:pPr marL="171450" indent="-171450">
              <a:buFont typeface="Wingdings" panose="05000000000000000000" pitchFamily="2" charset="2"/>
              <a:buChar char="ü"/>
            </a:pPr>
            <a:r>
              <a:rPr lang="ja-JP" altLang="ja-JP" sz="1200" dirty="0">
                <a:solidFill>
                  <a:schemeClr val="tx1"/>
                </a:solidFill>
                <a:latin typeface="+mj-ea"/>
                <a:ea typeface="+mj-ea"/>
              </a:rPr>
              <a:t>費用負担ルール　</a:t>
            </a:r>
            <a:r>
              <a:rPr lang="ja-JP" altLang="ja-JP" sz="1200" dirty="0" smtClean="0">
                <a:solidFill>
                  <a:schemeClr val="tx1"/>
                </a:solidFill>
                <a:latin typeface="+mj-ea"/>
                <a:ea typeface="+mj-ea"/>
              </a:rPr>
              <a:t>など</a:t>
            </a:r>
            <a:endParaRPr lang="en-US" altLang="ja-JP" sz="1200" dirty="0" smtClean="0">
              <a:solidFill>
                <a:schemeClr val="tx1"/>
              </a:solidFill>
              <a:latin typeface="+mj-ea"/>
              <a:ea typeface="+mj-ea"/>
            </a:endParaRPr>
          </a:p>
          <a:p>
            <a:pPr marL="171450" indent="-171450">
              <a:buFont typeface="Wingdings" panose="05000000000000000000" pitchFamily="2" charset="2"/>
              <a:buChar char="ü"/>
            </a:pPr>
            <a:endParaRPr lang="en-US" altLang="ja-JP" sz="1200" dirty="0" smtClean="0">
              <a:solidFill>
                <a:schemeClr val="tx1"/>
              </a:solidFill>
              <a:latin typeface="+mj-ea"/>
              <a:ea typeface="+mj-ea"/>
            </a:endParaRPr>
          </a:p>
          <a:p>
            <a:pPr marL="171450" indent="-171450">
              <a:buFont typeface="Wingdings" panose="05000000000000000000" pitchFamily="2" charset="2"/>
              <a:buChar char="ü"/>
            </a:pPr>
            <a:endParaRPr lang="en-US" altLang="ja-JP" sz="1200" dirty="0">
              <a:solidFill>
                <a:schemeClr val="tx1"/>
              </a:solidFill>
              <a:latin typeface="+mj-ea"/>
              <a:ea typeface="+mj-ea"/>
            </a:endParaRPr>
          </a:p>
          <a:p>
            <a:pPr marL="171450" lvl="0" indent="-171450">
              <a:buFont typeface="Wingdings" panose="05000000000000000000" pitchFamily="2" charset="2"/>
              <a:buChar char="Ø"/>
            </a:pPr>
            <a:r>
              <a:rPr lang="ja-JP" altLang="ja-JP" sz="1200" b="1" u="sng" dirty="0">
                <a:solidFill>
                  <a:schemeClr val="tx1"/>
                </a:solidFill>
                <a:latin typeface="+mj-ea"/>
              </a:rPr>
              <a:t>舟入市民</a:t>
            </a:r>
            <a:r>
              <a:rPr lang="ja-JP" altLang="ja-JP" sz="1200" b="1" u="sng" dirty="0" smtClean="0">
                <a:solidFill>
                  <a:schemeClr val="tx1"/>
                </a:solidFill>
                <a:latin typeface="+mj-ea"/>
              </a:rPr>
              <a:t>病院</a:t>
            </a:r>
            <a:r>
              <a:rPr lang="ja-JP" altLang="en-US" sz="1200" b="1" u="sng" dirty="0" smtClean="0">
                <a:solidFill>
                  <a:schemeClr val="tx1"/>
                </a:solidFill>
                <a:latin typeface="+mj-ea"/>
              </a:rPr>
              <a:t>及び県立広島病院</a:t>
            </a:r>
            <a:r>
              <a:rPr lang="ja-JP" altLang="ja-JP" sz="1200" b="1" u="sng" dirty="0" smtClean="0">
                <a:solidFill>
                  <a:schemeClr val="tx1"/>
                </a:solidFill>
                <a:latin typeface="+mj-ea"/>
              </a:rPr>
              <a:t>の</a:t>
            </a:r>
            <a:r>
              <a:rPr lang="ja-JP" altLang="ja-JP" sz="1200" b="1" u="sng" dirty="0">
                <a:solidFill>
                  <a:schemeClr val="tx1"/>
                </a:solidFill>
                <a:latin typeface="+mj-ea"/>
              </a:rPr>
              <a:t>経営上の</a:t>
            </a:r>
            <a:r>
              <a:rPr lang="ja-JP" altLang="ja-JP" sz="1200" b="1" u="sng" dirty="0" smtClean="0">
                <a:solidFill>
                  <a:schemeClr val="tx1"/>
                </a:solidFill>
                <a:latin typeface="+mj-ea"/>
              </a:rPr>
              <a:t>影響</a:t>
            </a:r>
            <a:r>
              <a:rPr lang="ja-JP" altLang="en-US" sz="1200" b="1" u="sng" dirty="0" smtClean="0">
                <a:solidFill>
                  <a:schemeClr val="tx1"/>
                </a:solidFill>
                <a:latin typeface="+mj-ea"/>
              </a:rPr>
              <a:t>（メリット・</a:t>
            </a:r>
            <a:r>
              <a:rPr lang="ja-JP" altLang="ja-JP" sz="1200" b="1" u="sng" dirty="0" smtClean="0">
                <a:solidFill>
                  <a:schemeClr val="tx1"/>
                </a:solidFill>
                <a:latin typeface="+mj-ea"/>
              </a:rPr>
              <a:t>デメリット</a:t>
            </a:r>
            <a:r>
              <a:rPr lang="ja-JP" altLang="en-US" sz="1200" b="1" u="sng" dirty="0" smtClean="0">
                <a:solidFill>
                  <a:schemeClr val="tx1"/>
                </a:solidFill>
                <a:latin typeface="+mj-ea"/>
              </a:rPr>
              <a:t>）</a:t>
            </a:r>
            <a:r>
              <a:rPr lang="ja-JP" altLang="ja-JP" sz="1200" b="1" u="sng" dirty="0" smtClean="0">
                <a:solidFill>
                  <a:schemeClr val="tx1"/>
                </a:solidFill>
                <a:latin typeface="+mj-ea"/>
              </a:rPr>
              <a:t>を</a:t>
            </a:r>
            <a:r>
              <a:rPr lang="ja-JP" altLang="ja-JP" sz="1200" b="1" u="sng" dirty="0">
                <a:solidFill>
                  <a:schemeClr val="tx1"/>
                </a:solidFill>
                <a:latin typeface="+mj-ea"/>
              </a:rPr>
              <a:t>整理する。</a:t>
            </a:r>
            <a:endParaRPr lang="ja-JP" altLang="en-US" sz="1200" b="1" u="sng" dirty="0">
              <a:solidFill>
                <a:schemeClr val="tx1"/>
              </a:solidFill>
              <a:latin typeface="+mj-ea"/>
            </a:endParaRPr>
          </a:p>
          <a:p>
            <a:endParaRPr lang="ja-JP" altLang="en-US" sz="1200" dirty="0">
              <a:solidFill>
                <a:schemeClr val="tx1"/>
              </a:solidFill>
              <a:latin typeface="+mj-ea"/>
              <a:ea typeface="+mj-ea"/>
            </a:endParaRPr>
          </a:p>
        </p:txBody>
      </p:sp>
      <p:sp>
        <p:nvSpPr>
          <p:cNvPr id="40" name="テキスト ボックス 39"/>
          <p:cNvSpPr txBox="1"/>
          <p:nvPr/>
        </p:nvSpPr>
        <p:spPr>
          <a:xfrm>
            <a:off x="45375" y="1196752"/>
            <a:ext cx="3590521" cy="1261884"/>
          </a:xfrm>
          <a:prstGeom prst="rect">
            <a:avLst/>
          </a:prstGeom>
          <a:noFill/>
        </p:spPr>
        <p:txBody>
          <a:bodyPr wrap="square" rtlCol="0">
            <a:spAutoFit/>
          </a:bodyPr>
          <a:lstStyle/>
          <a:p>
            <a:r>
              <a:rPr lang="ja-JP" altLang="en-US" dirty="0" smtClean="0"/>
              <a:t>１　開催状況</a:t>
            </a:r>
            <a:endParaRPr lang="en-US" altLang="ja-JP" dirty="0" smtClean="0"/>
          </a:p>
          <a:p>
            <a:endParaRPr lang="en-US" altLang="ja-JP" dirty="0"/>
          </a:p>
          <a:p>
            <a:endParaRPr lang="en-US" altLang="ja-JP" sz="1100" dirty="0" smtClean="0"/>
          </a:p>
          <a:p>
            <a:endParaRPr lang="en-US" altLang="ja-JP" sz="1100" dirty="0" smtClean="0"/>
          </a:p>
          <a:p>
            <a:r>
              <a:rPr lang="ja-JP" altLang="en-US" dirty="0" smtClean="0"/>
              <a:t>２　前回までの議論の整理</a:t>
            </a:r>
            <a:endParaRPr lang="en-US" altLang="ja-JP" dirty="0" smtClean="0"/>
          </a:p>
        </p:txBody>
      </p:sp>
      <p:sp>
        <p:nvSpPr>
          <p:cNvPr id="41" name="テキスト ボックス 40"/>
          <p:cNvSpPr txBox="1"/>
          <p:nvPr/>
        </p:nvSpPr>
        <p:spPr>
          <a:xfrm>
            <a:off x="1475656" y="1196752"/>
            <a:ext cx="3590521" cy="584775"/>
          </a:xfrm>
          <a:prstGeom prst="rect">
            <a:avLst/>
          </a:prstGeom>
          <a:noFill/>
        </p:spPr>
        <p:txBody>
          <a:bodyPr wrap="square" rtlCol="0">
            <a:spAutoFit/>
          </a:bodyPr>
          <a:lstStyle/>
          <a:p>
            <a:r>
              <a:rPr lang="ja-JP" altLang="ja-JP" sz="1600" dirty="0" smtClean="0"/>
              <a:t>第１回</a:t>
            </a:r>
            <a:r>
              <a:rPr lang="ja-JP" altLang="ja-JP" sz="1600" dirty="0"/>
              <a:t>　平成２８年１２月　７日</a:t>
            </a:r>
          </a:p>
          <a:p>
            <a:r>
              <a:rPr lang="ja-JP" altLang="ja-JP" sz="1600" dirty="0" smtClean="0"/>
              <a:t>第２回</a:t>
            </a:r>
            <a:r>
              <a:rPr lang="ja-JP" altLang="ja-JP" sz="1600" dirty="0"/>
              <a:t>　平成２９年　２月２３日</a:t>
            </a:r>
            <a:endParaRPr kumimoji="1" lang="ja-JP" altLang="en-US" sz="1600" dirty="0"/>
          </a:p>
        </p:txBody>
      </p:sp>
    </p:spTree>
    <p:extLst>
      <p:ext uri="{BB962C8B-B14F-4D97-AF65-F5344CB8AC3E}">
        <p14:creationId xmlns:p14="http://schemas.microsoft.com/office/powerpoint/2010/main" val="1084664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テキスト ボックス 39"/>
          <p:cNvSpPr txBox="1"/>
          <p:nvPr/>
        </p:nvSpPr>
        <p:spPr>
          <a:xfrm>
            <a:off x="45375" y="260648"/>
            <a:ext cx="8958770" cy="369332"/>
          </a:xfrm>
          <a:prstGeom prst="rect">
            <a:avLst/>
          </a:prstGeom>
          <a:noFill/>
        </p:spPr>
        <p:txBody>
          <a:bodyPr wrap="square" rtlCol="0">
            <a:spAutoFit/>
          </a:bodyPr>
          <a:lstStyle/>
          <a:p>
            <a:r>
              <a:rPr lang="ja-JP" altLang="en-US" dirty="0" smtClean="0"/>
              <a:t>３　周産期医療体制検討ワーキング・グループ（仮称）の設置　　</a:t>
            </a:r>
            <a:r>
              <a:rPr lang="en-US" altLang="ja-JP" dirty="0" smtClean="0"/>
              <a:t>〔</a:t>
            </a:r>
            <a:r>
              <a:rPr lang="ja-JP" altLang="en-US" dirty="0" smtClean="0"/>
              <a:t>関連する医療機能</a:t>
            </a:r>
            <a:r>
              <a:rPr lang="en-US" altLang="ja-JP" dirty="0" smtClean="0"/>
              <a:t>〕</a:t>
            </a:r>
          </a:p>
        </p:txBody>
      </p:sp>
      <p:sp>
        <p:nvSpPr>
          <p:cNvPr id="4" name="スライド番号プレースホルダー 3"/>
          <p:cNvSpPr>
            <a:spLocks noGrp="1"/>
          </p:cNvSpPr>
          <p:nvPr>
            <p:ph type="sldNum" sz="quarter" idx="12"/>
          </p:nvPr>
        </p:nvSpPr>
        <p:spPr>
          <a:xfrm>
            <a:off x="7010400" y="6492875"/>
            <a:ext cx="2133600" cy="365125"/>
          </a:xfrm>
        </p:spPr>
        <p:txBody>
          <a:bodyPr/>
          <a:lstStyle/>
          <a:p>
            <a:fld id="{6A630E06-66D0-4F67-9F59-828A41351311}" type="slidenum">
              <a:rPr kumimoji="1" lang="ja-JP" altLang="en-US" sz="2400" smtClean="0"/>
              <a:t>26</a:t>
            </a:fld>
            <a:endParaRPr kumimoji="1" lang="ja-JP" altLang="en-US" sz="2400" dirty="0"/>
          </a:p>
        </p:txBody>
      </p:sp>
      <p:sp>
        <p:nvSpPr>
          <p:cNvPr id="45" name="テキスト ボックス 44"/>
          <p:cNvSpPr txBox="1"/>
          <p:nvPr/>
        </p:nvSpPr>
        <p:spPr>
          <a:xfrm>
            <a:off x="179512" y="692696"/>
            <a:ext cx="8958770" cy="646331"/>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smtClean="0"/>
              <a:t>小児医療と密接な関係にある周産期部門について，</a:t>
            </a:r>
            <a:r>
              <a:rPr lang="en-US" altLang="ja-JP" dirty="0" smtClean="0"/>
              <a:t>『</a:t>
            </a:r>
            <a:r>
              <a:rPr lang="ja-JP" altLang="en-US" dirty="0" smtClean="0"/>
              <a:t>周産期医療体制検討ワーキング・グループ（仮称）</a:t>
            </a:r>
            <a:r>
              <a:rPr lang="en-US" altLang="ja-JP" dirty="0" smtClean="0"/>
              <a:t>』</a:t>
            </a:r>
            <a:r>
              <a:rPr lang="ja-JP" altLang="en-US" dirty="0" smtClean="0"/>
              <a:t>を新たに設置し，小児医療と一体的に検討することとした。</a:t>
            </a:r>
            <a:endParaRPr lang="en-US" altLang="ja-JP"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396830"/>
            <a:ext cx="7848872" cy="544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2493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260648"/>
            <a:ext cx="9144000" cy="576064"/>
          </a:xfrm>
          <a:prstGeom prst="rect">
            <a:avLst/>
          </a:prstGeom>
          <a:noFill/>
        </p:spPr>
        <p:txBody>
          <a:bodyPr wrap="square" rtlCol="0">
            <a:noAutofit/>
          </a:bodyPr>
          <a:lstStyle/>
          <a:p>
            <a:pPr algn="ctr"/>
            <a:r>
              <a:rPr lang="ja-JP" altLang="en-US" sz="2800" u="sng" dirty="0"/>
              <a:t>今年度の</a:t>
            </a:r>
            <a:r>
              <a:rPr kumimoji="1" lang="ja-JP" altLang="en-US" sz="2800" u="sng" dirty="0" smtClean="0"/>
              <a:t>基幹病院等連携強化実行会議の開催予定</a:t>
            </a:r>
            <a:endParaRPr kumimoji="1" lang="ja-JP" altLang="en-US" sz="2800" u="sng" dirty="0"/>
          </a:p>
        </p:txBody>
      </p:sp>
      <p:sp>
        <p:nvSpPr>
          <p:cNvPr id="4" name="スライド番号プレースホルダー 3"/>
          <p:cNvSpPr>
            <a:spLocks noGrp="1"/>
          </p:cNvSpPr>
          <p:nvPr>
            <p:ph type="sldNum" sz="quarter" idx="12"/>
          </p:nvPr>
        </p:nvSpPr>
        <p:spPr>
          <a:xfrm>
            <a:off x="7010400" y="6486797"/>
            <a:ext cx="2133600" cy="365125"/>
          </a:xfrm>
        </p:spPr>
        <p:txBody>
          <a:bodyPr/>
          <a:lstStyle/>
          <a:p>
            <a:fld id="{DC768EE6-8590-4C35-BA5F-0BD088C856D2}" type="slidenum">
              <a:rPr kumimoji="1" lang="ja-JP" altLang="en-US" sz="2400" smtClean="0"/>
              <a:t>27</a:t>
            </a:fld>
            <a:endParaRPr kumimoji="1" lang="ja-JP" altLang="en-US" sz="2400" dirty="0"/>
          </a:p>
        </p:txBody>
      </p:sp>
      <p:sp>
        <p:nvSpPr>
          <p:cNvPr id="2" name="正方形/長方形 1"/>
          <p:cNvSpPr/>
          <p:nvPr/>
        </p:nvSpPr>
        <p:spPr>
          <a:xfrm>
            <a:off x="717239" y="2636912"/>
            <a:ext cx="7311145" cy="432048"/>
          </a:xfrm>
          <a:prstGeom prst="rect">
            <a:avLst/>
          </a:prstGeom>
          <a:solidFill>
            <a:schemeClr val="bg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17239" y="1412776"/>
            <a:ext cx="7599177" cy="3970318"/>
          </a:xfrm>
          <a:prstGeom prst="rect">
            <a:avLst/>
          </a:prstGeom>
          <a:noFill/>
        </p:spPr>
        <p:txBody>
          <a:bodyPr wrap="square" rtlCol="0">
            <a:spAutoFit/>
          </a:bodyPr>
          <a:lstStyle/>
          <a:p>
            <a:pPr marL="285750" indent="-285750">
              <a:lnSpc>
                <a:spcPct val="150000"/>
              </a:lnSpc>
              <a:buBlip>
                <a:blip r:embed="rId2"/>
              </a:buBlip>
            </a:pPr>
            <a:r>
              <a:rPr lang="ja-JP" altLang="en-US" sz="2400" dirty="0" smtClean="0"/>
              <a:t>第１回　平成</a:t>
            </a:r>
            <a:r>
              <a:rPr lang="en-US" altLang="ja-JP" sz="2400" dirty="0" smtClean="0"/>
              <a:t>28</a:t>
            </a:r>
            <a:r>
              <a:rPr lang="ja-JP" altLang="en-US" sz="2400" dirty="0" smtClean="0"/>
              <a:t>年</a:t>
            </a:r>
            <a:r>
              <a:rPr lang="en-US" altLang="ja-JP" sz="2400" dirty="0" smtClean="0"/>
              <a:t>11</a:t>
            </a:r>
            <a:r>
              <a:rPr lang="ja-JP" altLang="en-US" sz="2400" dirty="0" smtClean="0"/>
              <a:t>月</a:t>
            </a:r>
            <a:r>
              <a:rPr lang="en-US" altLang="ja-JP" sz="2400" dirty="0" smtClean="0"/>
              <a:t>11</a:t>
            </a:r>
            <a:r>
              <a:rPr lang="ja-JP" altLang="en-US" sz="2400" dirty="0" smtClean="0"/>
              <a:t>日（金）・・・開催済</a:t>
            </a:r>
            <a:endParaRPr lang="en-US" altLang="ja-JP" sz="2400" dirty="0" smtClean="0"/>
          </a:p>
          <a:p>
            <a:pPr marL="285750" indent="-285750">
              <a:lnSpc>
                <a:spcPct val="150000"/>
              </a:lnSpc>
              <a:buBlip>
                <a:blip r:embed="rId2"/>
              </a:buBlip>
            </a:pPr>
            <a:r>
              <a:rPr lang="ja-JP" altLang="en-US" sz="2400" dirty="0" smtClean="0"/>
              <a:t>第２回　平成</a:t>
            </a:r>
            <a:r>
              <a:rPr lang="en-US" altLang="ja-JP" sz="2400" dirty="0" smtClean="0"/>
              <a:t>29</a:t>
            </a:r>
            <a:r>
              <a:rPr lang="ja-JP" altLang="en-US" sz="2400" dirty="0" smtClean="0"/>
              <a:t>年３月</a:t>
            </a:r>
            <a:r>
              <a:rPr lang="en-US" altLang="ja-JP" sz="2400" dirty="0" smtClean="0"/>
              <a:t>30</a:t>
            </a:r>
            <a:r>
              <a:rPr lang="ja-JP" altLang="en-US" sz="2400" dirty="0" smtClean="0"/>
              <a:t>日（木）・・・開催済</a:t>
            </a:r>
            <a:endParaRPr lang="en-US" altLang="ja-JP" sz="2400" dirty="0" smtClean="0"/>
          </a:p>
          <a:p>
            <a:pPr marL="285750" indent="-285750">
              <a:lnSpc>
                <a:spcPct val="150000"/>
              </a:lnSpc>
              <a:buBlip>
                <a:blip r:embed="rId2"/>
              </a:buBlip>
            </a:pPr>
            <a:r>
              <a:rPr lang="ja-JP" altLang="en-US" sz="2400" dirty="0" smtClean="0"/>
              <a:t>第３回　平成</a:t>
            </a:r>
            <a:r>
              <a:rPr lang="en-US" altLang="ja-JP" sz="2400" dirty="0" smtClean="0"/>
              <a:t>29</a:t>
            </a:r>
            <a:r>
              <a:rPr lang="ja-JP" altLang="en-US" sz="2400" dirty="0" smtClean="0"/>
              <a:t>年６月９日（金）　</a:t>
            </a:r>
            <a:r>
              <a:rPr lang="en-US" altLang="ja-JP" sz="2400" dirty="0" smtClean="0"/>
              <a:t>10:00</a:t>
            </a:r>
            <a:r>
              <a:rPr lang="ja-JP" altLang="en-US" sz="2400" dirty="0" smtClean="0"/>
              <a:t>～</a:t>
            </a:r>
            <a:r>
              <a:rPr lang="en-US" altLang="ja-JP" sz="2400" dirty="0" smtClean="0"/>
              <a:t>11:30</a:t>
            </a:r>
            <a:r>
              <a:rPr lang="ja-JP" altLang="en-US" sz="2400" dirty="0" smtClean="0"/>
              <a:t>・・・今回</a:t>
            </a:r>
            <a:endParaRPr lang="en-US" altLang="ja-JP" sz="2400" dirty="0" smtClean="0"/>
          </a:p>
          <a:p>
            <a:pPr marL="285750" indent="-285750">
              <a:lnSpc>
                <a:spcPct val="150000"/>
              </a:lnSpc>
              <a:buBlip>
                <a:blip r:embed="rId2"/>
              </a:buBlip>
            </a:pPr>
            <a:r>
              <a:rPr lang="ja-JP" altLang="en-US" sz="2400" dirty="0" smtClean="0"/>
              <a:t>第４回　平成</a:t>
            </a:r>
            <a:r>
              <a:rPr lang="en-US" altLang="ja-JP" sz="2400" dirty="0" smtClean="0"/>
              <a:t>29</a:t>
            </a:r>
            <a:r>
              <a:rPr lang="ja-JP" altLang="en-US" sz="2400" dirty="0" smtClean="0"/>
              <a:t>年７月</a:t>
            </a:r>
            <a:r>
              <a:rPr lang="en-US" altLang="ja-JP" sz="2400" dirty="0" smtClean="0"/>
              <a:t>26</a:t>
            </a:r>
            <a:r>
              <a:rPr lang="ja-JP" altLang="en-US" sz="2400" dirty="0" smtClean="0"/>
              <a:t>日（水）　</a:t>
            </a:r>
            <a:r>
              <a:rPr lang="en-US" altLang="ja-JP" sz="2400" dirty="0" smtClean="0"/>
              <a:t>18:30</a:t>
            </a:r>
            <a:r>
              <a:rPr lang="ja-JP" altLang="en-US" sz="2400" dirty="0" smtClean="0"/>
              <a:t>～</a:t>
            </a:r>
            <a:r>
              <a:rPr lang="en-US" altLang="ja-JP" sz="2400" dirty="0" smtClean="0"/>
              <a:t>20:30</a:t>
            </a:r>
          </a:p>
          <a:p>
            <a:pPr marL="285750" indent="-285750">
              <a:lnSpc>
                <a:spcPct val="150000"/>
              </a:lnSpc>
              <a:buBlip>
                <a:blip r:embed="rId2"/>
              </a:buBlip>
            </a:pPr>
            <a:r>
              <a:rPr lang="ja-JP" altLang="en-US" sz="2400" dirty="0" smtClean="0"/>
              <a:t>第５回　平成</a:t>
            </a:r>
            <a:r>
              <a:rPr lang="en-US" altLang="ja-JP" sz="2400" dirty="0" smtClean="0"/>
              <a:t>29</a:t>
            </a:r>
            <a:r>
              <a:rPr lang="ja-JP" altLang="en-US" sz="2400" dirty="0" smtClean="0"/>
              <a:t>年</a:t>
            </a:r>
            <a:r>
              <a:rPr lang="en-US" altLang="ja-JP" sz="2400" dirty="0" smtClean="0"/>
              <a:t>10</a:t>
            </a:r>
            <a:r>
              <a:rPr lang="ja-JP" altLang="en-US" sz="2400" dirty="0" smtClean="0"/>
              <a:t>月２日（月）　</a:t>
            </a:r>
            <a:r>
              <a:rPr lang="en-US" altLang="ja-JP" sz="2400" dirty="0" smtClean="0"/>
              <a:t>18:00</a:t>
            </a:r>
            <a:r>
              <a:rPr lang="ja-JP" altLang="en-US" sz="2400" dirty="0" smtClean="0"/>
              <a:t>～</a:t>
            </a:r>
            <a:r>
              <a:rPr lang="en-US" altLang="ja-JP" sz="2400" dirty="0" smtClean="0"/>
              <a:t>20:00</a:t>
            </a:r>
          </a:p>
          <a:p>
            <a:pPr marL="285750" indent="-285750">
              <a:lnSpc>
                <a:spcPct val="150000"/>
              </a:lnSpc>
              <a:buBlip>
                <a:blip r:embed="rId2"/>
              </a:buBlip>
            </a:pPr>
            <a:r>
              <a:rPr lang="ja-JP" altLang="en-US" sz="2400" dirty="0" smtClean="0"/>
              <a:t>第６回　平成</a:t>
            </a:r>
            <a:r>
              <a:rPr lang="en-US" altLang="ja-JP" sz="2400" dirty="0" smtClean="0"/>
              <a:t>29</a:t>
            </a:r>
            <a:r>
              <a:rPr lang="ja-JP" altLang="en-US" sz="2400" dirty="0" smtClean="0"/>
              <a:t>年</a:t>
            </a:r>
            <a:r>
              <a:rPr lang="en-US" altLang="ja-JP" sz="2400" dirty="0" smtClean="0"/>
              <a:t>11</a:t>
            </a:r>
            <a:r>
              <a:rPr lang="ja-JP" altLang="en-US" sz="2400" dirty="0" smtClean="0"/>
              <a:t>月</a:t>
            </a:r>
            <a:r>
              <a:rPr lang="en-US" altLang="ja-JP" sz="2400" dirty="0" smtClean="0"/>
              <a:t>30</a:t>
            </a:r>
            <a:r>
              <a:rPr lang="ja-JP" altLang="en-US" sz="2400" dirty="0" smtClean="0"/>
              <a:t>日（木）　</a:t>
            </a:r>
            <a:r>
              <a:rPr lang="en-US" altLang="ja-JP" sz="2400" dirty="0" smtClean="0"/>
              <a:t>15:00</a:t>
            </a:r>
            <a:r>
              <a:rPr lang="ja-JP" altLang="en-US" sz="2400" dirty="0" smtClean="0"/>
              <a:t>～</a:t>
            </a:r>
            <a:r>
              <a:rPr lang="en-US" altLang="ja-JP" sz="2400" dirty="0" smtClean="0"/>
              <a:t>17:00</a:t>
            </a:r>
            <a:endParaRPr lang="en-US" altLang="ja-JP" sz="2400" dirty="0"/>
          </a:p>
          <a:p>
            <a:pPr marL="285750" indent="-285750">
              <a:lnSpc>
                <a:spcPct val="150000"/>
              </a:lnSpc>
              <a:buBlip>
                <a:blip r:embed="rId2"/>
              </a:buBlip>
            </a:pPr>
            <a:r>
              <a:rPr lang="ja-JP" altLang="en-US" sz="2400" dirty="0" smtClean="0"/>
              <a:t>第７回　平成</a:t>
            </a:r>
            <a:r>
              <a:rPr lang="en-US" altLang="ja-JP" sz="2400" dirty="0" smtClean="0"/>
              <a:t>30</a:t>
            </a:r>
            <a:r>
              <a:rPr lang="ja-JP" altLang="en-US" sz="2400" dirty="0" smtClean="0"/>
              <a:t>年３月頃（未定）</a:t>
            </a:r>
            <a:endParaRPr lang="en-US" altLang="ja-JP" sz="2400" dirty="0" smtClean="0"/>
          </a:p>
        </p:txBody>
      </p:sp>
    </p:spTree>
    <p:extLst>
      <p:ext uri="{BB962C8B-B14F-4D97-AF65-F5344CB8AC3E}">
        <p14:creationId xmlns:p14="http://schemas.microsoft.com/office/powerpoint/2010/main" val="2232126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87120"/>
            <a:ext cx="2133600" cy="365125"/>
          </a:xfrm>
        </p:spPr>
        <p:txBody>
          <a:bodyPr/>
          <a:lstStyle/>
          <a:p>
            <a:fld id="{DC768EE6-8590-4C35-BA5F-0BD088C856D2}" type="slidenum">
              <a:rPr kumimoji="1" lang="ja-JP" altLang="en-US" sz="2400" smtClean="0"/>
              <a:t>2</a:t>
            </a:fld>
            <a:endParaRPr kumimoji="1" lang="ja-JP" altLang="en-US" sz="2400" dirty="0"/>
          </a:p>
        </p:txBody>
      </p:sp>
      <p:sp>
        <p:nvSpPr>
          <p:cNvPr id="5" name="タイトル 1"/>
          <p:cNvSpPr txBox="1">
            <a:spLocks/>
          </p:cNvSpPr>
          <p:nvPr/>
        </p:nvSpPr>
        <p:spPr>
          <a:xfrm>
            <a:off x="107504" y="1728000"/>
            <a:ext cx="8928992" cy="1584176"/>
          </a:xfrm>
          <a:prstGeom prst="rect">
            <a:avLst/>
          </a:prstGeom>
          <a:blipFill>
            <a:blip r:embed="rId2"/>
            <a:tile tx="0" ty="0" sx="100000" sy="100000" flip="none" algn="tl"/>
          </a:blipFill>
          <a:ln w="38100">
            <a:noFill/>
          </a:ln>
          <a:effectLst>
            <a:outerShdw blurRad="50800" dist="38100" dir="2700000" algn="tl" rotWithShape="0">
              <a:prstClr val="black">
                <a:alpha val="40000"/>
              </a:prstClr>
            </a:outerShdw>
          </a:effectLst>
        </p:spPr>
        <p:txBody>
          <a:bodyPr vert="horz" lIns="0" tIns="0" rIns="0" bIns="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3200" b="1" dirty="0" smtClean="0">
                <a:latin typeface="HG丸ｺﾞｼｯｸM-PRO" panose="020F0600000000000000" pitchFamily="50" charset="-128"/>
                <a:ea typeface="HG丸ｺﾞｼｯｸM-PRO" panose="020F0600000000000000" pitchFamily="50" charset="-128"/>
              </a:rPr>
              <a:t>１　これまでの議論について</a:t>
            </a:r>
            <a:endParaRPr lang="en-US" altLang="ja-JP" sz="3200" b="1"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sz="3200" b="1" dirty="0" smtClean="0">
                <a:latin typeface="HG丸ｺﾞｼｯｸM-PRO" panose="020F0600000000000000" pitchFamily="50" charset="-128"/>
                <a:ea typeface="HG丸ｺﾞｼｯｸM-PRO" panose="020F0600000000000000" pitchFamily="50" charset="-128"/>
              </a:rPr>
              <a:t>～基幹病院等連携強化実行会議～</a:t>
            </a:r>
            <a:endParaRPr lang="en-US" altLang="ja-JP" sz="3200" b="1"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879204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3</a:t>
            </a:fld>
            <a:endParaRPr kumimoji="1" lang="ja-JP" altLang="en-US" sz="2400" dirty="0"/>
          </a:p>
        </p:txBody>
      </p:sp>
      <p:sp>
        <p:nvSpPr>
          <p:cNvPr id="5" name="タイトル 1"/>
          <p:cNvSpPr>
            <a:spLocks noGrp="1"/>
          </p:cNvSpPr>
          <p:nvPr>
            <p:ph type="title"/>
          </p:nvPr>
        </p:nvSpPr>
        <p:spPr>
          <a:xfrm>
            <a:off x="0" y="404664"/>
            <a:ext cx="9144000" cy="936104"/>
          </a:xfrm>
        </p:spPr>
        <p:txBody>
          <a:bodyPr>
            <a:noAutofit/>
          </a:bodyPr>
          <a:lstStyle/>
          <a:p>
            <a:r>
              <a:rPr kumimoji="1" lang="ja-JP" altLang="en-US" sz="2800" u="sng" dirty="0" smtClean="0">
                <a:latin typeface="+mn-ea"/>
                <a:ea typeface="+mn-ea"/>
              </a:rPr>
              <a:t>第１回基幹病院等連携強化実行会議</a:t>
            </a:r>
            <a:r>
              <a:rPr kumimoji="1" lang="en-US" altLang="ja-JP" sz="2800" u="sng" dirty="0" smtClean="0">
                <a:latin typeface="+mn-ea"/>
                <a:ea typeface="+mn-ea"/>
              </a:rPr>
              <a:t/>
            </a:r>
            <a:br>
              <a:rPr kumimoji="1" lang="en-US" altLang="ja-JP" sz="2800" u="sng" dirty="0" smtClean="0">
                <a:latin typeface="+mn-ea"/>
                <a:ea typeface="+mn-ea"/>
              </a:rPr>
            </a:br>
            <a:r>
              <a:rPr lang="ja-JP" altLang="en-US" sz="2800" u="sng" dirty="0" smtClean="0">
                <a:latin typeface="+mn-ea"/>
                <a:ea typeface="+mn-ea"/>
              </a:rPr>
              <a:t>（</a:t>
            </a:r>
            <a:r>
              <a:rPr lang="en-US" altLang="ja-JP" sz="2800" u="sng" dirty="0" smtClean="0">
                <a:latin typeface="+mn-ea"/>
                <a:ea typeface="+mn-ea"/>
              </a:rPr>
              <a:t>H28.11.11</a:t>
            </a:r>
            <a:r>
              <a:rPr lang="ja-JP" altLang="en-US" sz="2800" u="sng" dirty="0" smtClean="0">
                <a:latin typeface="+mn-ea"/>
                <a:ea typeface="+mn-ea"/>
              </a:rPr>
              <a:t>）で議論したこと</a:t>
            </a:r>
            <a:endParaRPr kumimoji="1" lang="ja-JP" altLang="en-US" sz="2800" u="sng" dirty="0">
              <a:latin typeface="+mn-ea"/>
              <a:ea typeface="+mn-ea"/>
            </a:endParaRPr>
          </a:p>
        </p:txBody>
      </p:sp>
      <p:graphicFrame>
        <p:nvGraphicFramePr>
          <p:cNvPr id="6" name="表 5"/>
          <p:cNvGraphicFramePr>
            <a:graphicFrameLocks noGrp="1"/>
          </p:cNvGraphicFramePr>
          <p:nvPr>
            <p:extLst>
              <p:ext uri="{D42A27DB-BD31-4B8C-83A1-F6EECF244321}">
                <p14:modId xmlns:p14="http://schemas.microsoft.com/office/powerpoint/2010/main" val="2108703680"/>
              </p:ext>
            </p:extLst>
          </p:nvPr>
        </p:nvGraphicFramePr>
        <p:xfrm>
          <a:off x="323528" y="1916832"/>
          <a:ext cx="8496944" cy="4464498"/>
        </p:xfrm>
        <a:graphic>
          <a:graphicData uri="http://schemas.openxmlformats.org/drawingml/2006/table">
            <a:tbl>
              <a:tblPr firstRow="1" bandRow="1">
                <a:tableStyleId>{5C22544A-7EE6-4342-B048-85BDC9FD1C3A}</a:tableStyleId>
              </a:tblPr>
              <a:tblGrid>
                <a:gridCol w="2160240"/>
                <a:gridCol w="2592288"/>
                <a:gridCol w="3744416"/>
              </a:tblGrid>
              <a:tr h="1488166">
                <a:tc>
                  <a:txBody>
                    <a:bodyPr/>
                    <a:lstStyle/>
                    <a:p>
                      <a:pPr algn="ctr"/>
                      <a:r>
                        <a:rPr kumimoji="1" lang="ja-JP" altLang="en-US" sz="1600" b="0" dirty="0" smtClean="0">
                          <a:solidFill>
                            <a:schemeClr val="tx1"/>
                          </a:solidFill>
                          <a:latin typeface="+mn-ea"/>
                          <a:ea typeface="+mn-ea"/>
                        </a:rPr>
                        <a:t>第１ステージ</a:t>
                      </a:r>
                      <a:endParaRPr kumimoji="1" lang="en-US" altLang="ja-JP" sz="1600" b="0" dirty="0" smtClean="0">
                        <a:solidFill>
                          <a:schemeClr val="tx1"/>
                        </a:solidFill>
                        <a:latin typeface="+mn-ea"/>
                        <a:ea typeface="+mn-ea"/>
                      </a:endParaRPr>
                    </a:p>
                    <a:p>
                      <a:pPr algn="ctr"/>
                      <a:r>
                        <a:rPr kumimoji="1" lang="en-US" altLang="ja-JP" sz="1600" b="0" dirty="0" smtClean="0">
                          <a:solidFill>
                            <a:schemeClr val="tx1"/>
                          </a:solidFill>
                          <a:latin typeface="+mn-ea"/>
                          <a:ea typeface="+mn-ea"/>
                        </a:rPr>
                        <a:t>2016</a:t>
                      </a:r>
                      <a:r>
                        <a:rPr kumimoji="1" lang="ja-JP" altLang="en-US" sz="1600" b="0" dirty="0" smtClean="0">
                          <a:solidFill>
                            <a:schemeClr val="tx1"/>
                          </a:solidFill>
                          <a:latin typeface="+mn-ea"/>
                          <a:ea typeface="+mn-ea"/>
                        </a:rPr>
                        <a:t>年～</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0" dirty="0" smtClean="0">
                          <a:solidFill>
                            <a:schemeClr val="tx1"/>
                          </a:solidFill>
                          <a:latin typeface="+mn-ea"/>
                          <a:ea typeface="+mn-ea"/>
                        </a:rPr>
                        <a:t>難治性・希少疾患</a:t>
                      </a:r>
                      <a:endParaRPr kumimoji="1" lang="en-US" altLang="ja-JP" sz="1600" b="0" dirty="0" smtClean="0">
                        <a:solidFill>
                          <a:schemeClr val="tx1"/>
                        </a:solidFill>
                        <a:latin typeface="+mn-ea"/>
                        <a:ea typeface="+mn-ea"/>
                      </a:endParaRPr>
                    </a:p>
                    <a:p>
                      <a:pPr algn="ctr"/>
                      <a:r>
                        <a:rPr kumimoji="1" lang="ja-JP" altLang="en-US" sz="1600" b="0" dirty="0" smtClean="0">
                          <a:solidFill>
                            <a:schemeClr val="tx1"/>
                          </a:solidFill>
                          <a:latin typeface="+mn-ea"/>
                          <a:ea typeface="+mn-ea"/>
                        </a:rPr>
                        <a:t>の集約</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600" b="0" dirty="0" smtClean="0">
                          <a:solidFill>
                            <a:schemeClr val="tx1"/>
                          </a:solidFill>
                          <a:latin typeface="+mn-ea"/>
                          <a:ea typeface="+mn-ea"/>
                        </a:rPr>
                        <a:t>難易度の高い希少性疾患を特定の病院に集約して治療成績の向上を図る</a:t>
                      </a:r>
                      <a:endParaRPr kumimoji="1" lang="en-US" altLang="ja-JP" sz="1600" b="0" dirty="0" smtClean="0">
                        <a:solidFill>
                          <a:schemeClr val="tx1"/>
                        </a:solidFill>
                        <a:latin typeface="+mn-ea"/>
                        <a:ea typeface="+mn-ea"/>
                      </a:endParaRPr>
                    </a:p>
                    <a:p>
                      <a:pPr algn="l"/>
                      <a:r>
                        <a:rPr kumimoji="1" lang="ja-JP" altLang="en-US" sz="1600" b="1" dirty="0" smtClean="0">
                          <a:solidFill>
                            <a:srgbClr val="FF0000"/>
                          </a:solidFill>
                          <a:latin typeface="+mn-ea"/>
                          <a:ea typeface="+mn-ea"/>
                        </a:rPr>
                        <a:t>⇒</a:t>
                      </a:r>
                      <a:r>
                        <a:rPr kumimoji="1" lang="ja-JP" altLang="en-US" sz="1600" b="1" u="sng" dirty="0" smtClean="0">
                          <a:solidFill>
                            <a:srgbClr val="FF0000"/>
                          </a:solidFill>
                          <a:latin typeface="+mn-ea"/>
                          <a:ea typeface="+mn-ea"/>
                        </a:rPr>
                        <a:t>３疾患からスタート</a:t>
                      </a:r>
                      <a:endParaRPr kumimoji="1" lang="ja-JP" altLang="en-US" sz="1600" b="1" u="sng" dirty="0">
                        <a:solidFill>
                          <a:srgbClr val="FF0000"/>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488166">
                <a:tc>
                  <a:txBody>
                    <a:bodyPr/>
                    <a:lstStyle/>
                    <a:p>
                      <a:pPr algn="ctr"/>
                      <a:r>
                        <a:rPr kumimoji="1" lang="ja-JP" altLang="en-US" sz="1600" b="0" dirty="0" smtClean="0">
                          <a:solidFill>
                            <a:schemeClr val="tx1"/>
                          </a:solidFill>
                          <a:latin typeface="+mn-ea"/>
                          <a:ea typeface="+mn-ea"/>
                        </a:rPr>
                        <a:t>第２ステージ</a:t>
                      </a:r>
                      <a:endParaRPr kumimoji="1" lang="en-US" altLang="ja-JP" sz="1600" b="0" dirty="0" smtClean="0">
                        <a:solidFill>
                          <a:schemeClr val="tx1"/>
                        </a:solidFill>
                        <a:latin typeface="+mn-ea"/>
                        <a:ea typeface="+mn-ea"/>
                      </a:endParaRPr>
                    </a:p>
                    <a:p>
                      <a:pPr algn="ctr"/>
                      <a:r>
                        <a:rPr kumimoji="1" lang="en-US" altLang="ja-JP" sz="1600" b="0" dirty="0" smtClean="0">
                          <a:solidFill>
                            <a:schemeClr val="tx1"/>
                          </a:solidFill>
                          <a:latin typeface="+mn-ea"/>
                          <a:ea typeface="+mn-ea"/>
                        </a:rPr>
                        <a:t>2017</a:t>
                      </a:r>
                      <a:r>
                        <a:rPr kumimoji="1" lang="ja-JP" altLang="en-US" sz="1600" b="0" dirty="0" smtClean="0">
                          <a:solidFill>
                            <a:schemeClr val="tx1"/>
                          </a:solidFill>
                          <a:latin typeface="+mn-ea"/>
                          <a:ea typeface="+mn-ea"/>
                        </a:rPr>
                        <a:t>年～</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0" dirty="0" smtClean="0">
                          <a:solidFill>
                            <a:schemeClr val="tx1"/>
                          </a:solidFill>
                          <a:latin typeface="+mn-ea"/>
                          <a:ea typeface="+mn-ea"/>
                        </a:rPr>
                        <a:t>強みの顕在化</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600" b="0" dirty="0" smtClean="0">
                          <a:solidFill>
                            <a:schemeClr val="tx1"/>
                          </a:solidFill>
                          <a:latin typeface="+mn-ea"/>
                          <a:ea typeface="+mn-ea"/>
                        </a:rPr>
                        <a:t>総合病院機能を維持しながら，各病院の強みを顕在化することで市中病院との垂直連携を促進するとともに，症例集積による医療の質向上を図る</a:t>
                      </a:r>
                      <a:endParaRPr kumimoji="1" lang="en-US" altLang="ja-JP" sz="1600" b="0" dirty="0" smtClean="0">
                        <a:solidFill>
                          <a:schemeClr val="tx1"/>
                        </a:solidFill>
                        <a:latin typeface="+mn-ea"/>
                        <a:ea typeface="+mn-ea"/>
                      </a:endParaRPr>
                    </a:p>
                    <a:p>
                      <a:pPr algn="l"/>
                      <a:r>
                        <a:rPr kumimoji="1" lang="ja-JP" altLang="en-US" sz="1600" b="1" dirty="0" smtClean="0">
                          <a:solidFill>
                            <a:srgbClr val="FF0000"/>
                          </a:solidFill>
                          <a:latin typeface="+mn-ea"/>
                          <a:ea typeface="+mn-ea"/>
                        </a:rPr>
                        <a:t>⇒</a:t>
                      </a:r>
                      <a:r>
                        <a:rPr kumimoji="1" lang="ja-JP" altLang="en-US" sz="1600" b="1" u="sng" dirty="0" smtClean="0">
                          <a:solidFill>
                            <a:srgbClr val="FF0000"/>
                          </a:solidFill>
                          <a:latin typeface="+mn-ea"/>
                          <a:ea typeface="+mn-ea"/>
                        </a:rPr>
                        <a:t>脳・循環器疾患の拠点病院</a:t>
                      </a:r>
                      <a:endParaRPr kumimoji="1" lang="ja-JP" altLang="en-US" sz="1600" b="1" u="sng" dirty="0">
                        <a:solidFill>
                          <a:srgbClr val="FF0000"/>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488166">
                <a:tc>
                  <a:txBody>
                    <a:bodyPr/>
                    <a:lstStyle/>
                    <a:p>
                      <a:pPr algn="ctr"/>
                      <a:r>
                        <a:rPr kumimoji="1" lang="ja-JP" altLang="en-US" sz="1600" b="0" dirty="0" smtClean="0">
                          <a:solidFill>
                            <a:schemeClr val="tx1"/>
                          </a:solidFill>
                          <a:latin typeface="+mn-ea"/>
                          <a:ea typeface="+mn-ea"/>
                        </a:rPr>
                        <a:t>第３ステージ</a:t>
                      </a:r>
                      <a:endParaRPr kumimoji="1" lang="en-US" altLang="ja-JP" sz="1600" b="0" dirty="0" smtClean="0">
                        <a:solidFill>
                          <a:schemeClr val="tx1"/>
                        </a:solidFill>
                        <a:latin typeface="+mn-ea"/>
                        <a:ea typeface="+mn-ea"/>
                      </a:endParaRPr>
                    </a:p>
                    <a:p>
                      <a:pPr algn="ctr"/>
                      <a:r>
                        <a:rPr kumimoji="1" lang="en-US" altLang="ja-JP" sz="1600" b="0" dirty="0" smtClean="0">
                          <a:solidFill>
                            <a:schemeClr val="tx1"/>
                          </a:solidFill>
                          <a:latin typeface="+mn-ea"/>
                          <a:ea typeface="+mn-ea"/>
                        </a:rPr>
                        <a:t>2020</a:t>
                      </a:r>
                      <a:r>
                        <a:rPr kumimoji="1" lang="ja-JP" altLang="en-US" sz="1600" b="0" dirty="0" smtClean="0">
                          <a:solidFill>
                            <a:schemeClr val="tx1"/>
                          </a:solidFill>
                          <a:latin typeface="+mn-ea"/>
                          <a:ea typeface="+mn-ea"/>
                        </a:rPr>
                        <a:t>年～</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0" dirty="0" smtClean="0">
                          <a:solidFill>
                            <a:schemeClr val="tx1"/>
                          </a:solidFill>
                          <a:latin typeface="+mn-ea"/>
                          <a:ea typeface="+mn-ea"/>
                        </a:rPr>
                        <a:t>ブランド化</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600" b="0" dirty="0" smtClean="0">
                          <a:solidFill>
                            <a:schemeClr val="tx1"/>
                          </a:solidFill>
                          <a:latin typeface="+mn-ea"/>
                          <a:ea typeface="+mn-ea"/>
                        </a:rPr>
                        <a:t>各病院の役割分担をより明確にして，ＨｉＭ</a:t>
                      </a:r>
                      <a:r>
                        <a:rPr kumimoji="1" lang="en-US" altLang="ja-JP" sz="1600" b="0" dirty="0" smtClean="0">
                          <a:solidFill>
                            <a:schemeClr val="tx1"/>
                          </a:solidFill>
                          <a:latin typeface="+mn-ea"/>
                          <a:ea typeface="+mn-ea"/>
                        </a:rPr>
                        <a:t>e</a:t>
                      </a:r>
                      <a:r>
                        <a:rPr kumimoji="1" lang="ja-JP" altLang="en-US" sz="1600" b="0" dirty="0" smtClean="0">
                          <a:solidFill>
                            <a:schemeClr val="tx1"/>
                          </a:solidFill>
                          <a:latin typeface="+mn-ea"/>
                          <a:ea typeface="+mn-ea"/>
                        </a:rPr>
                        <a:t>Ｃとして，医療資源の全体最適と集中投資を進めることでブランド力を高める</a:t>
                      </a:r>
                      <a:endParaRPr kumimoji="1" lang="en-US" altLang="ja-JP" sz="1600" b="0" dirty="0" smtClean="0">
                        <a:solidFill>
                          <a:srgbClr val="FF0000"/>
                        </a:solidFill>
                        <a:latin typeface="+mn-ea"/>
                        <a:ea typeface="+mn-ea"/>
                      </a:endParaRPr>
                    </a:p>
                    <a:p>
                      <a:pPr algn="l"/>
                      <a:r>
                        <a:rPr kumimoji="1" lang="ja-JP" altLang="en-US" sz="1600" b="1" dirty="0" smtClean="0">
                          <a:solidFill>
                            <a:srgbClr val="FF0000"/>
                          </a:solidFill>
                          <a:latin typeface="+mn-ea"/>
                          <a:ea typeface="+mn-ea"/>
                        </a:rPr>
                        <a:t>⇒</a:t>
                      </a:r>
                      <a:r>
                        <a:rPr kumimoji="1" lang="ja-JP" altLang="en-US" sz="1600" b="1" u="sng" dirty="0" smtClean="0">
                          <a:solidFill>
                            <a:srgbClr val="FF0000"/>
                          </a:solidFill>
                          <a:latin typeface="+mn-ea"/>
                          <a:ea typeface="+mn-ea"/>
                        </a:rPr>
                        <a:t>小児医療体制の見直し</a:t>
                      </a:r>
                      <a:endParaRPr kumimoji="1" lang="ja-JP" altLang="en-US" sz="1600" b="1" u="sng"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68391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340768"/>
            <a:ext cx="8229600" cy="5400600"/>
          </a:xfrm>
        </p:spPr>
        <p:txBody>
          <a:bodyPr>
            <a:noAutofit/>
          </a:bodyPr>
          <a:lstStyle/>
          <a:p>
            <a:pPr marL="0" indent="0">
              <a:buNone/>
            </a:pPr>
            <a:r>
              <a:rPr lang="ja-JP" altLang="ja-JP" sz="1800" b="1" u="sng" dirty="0">
                <a:solidFill>
                  <a:srgbClr val="0000FF"/>
                </a:solidFill>
                <a:latin typeface="+mn-ea"/>
              </a:rPr>
              <a:t>議題１　難治性・希少性疾患の集約について</a:t>
            </a:r>
            <a:endParaRPr lang="ja-JP" altLang="ja-JP" sz="1800" u="sng" dirty="0">
              <a:solidFill>
                <a:srgbClr val="0000FF"/>
              </a:solidFill>
              <a:latin typeface="+mn-ea"/>
            </a:endParaRPr>
          </a:p>
          <a:p>
            <a:pPr marL="0" indent="0">
              <a:buNone/>
            </a:pPr>
            <a:endParaRPr lang="en-US" altLang="ja-JP" sz="1400" dirty="0" smtClean="0">
              <a:latin typeface="+mn-ea"/>
            </a:endParaRPr>
          </a:p>
          <a:p>
            <a:pPr marL="0" indent="0">
              <a:buNone/>
            </a:pPr>
            <a:r>
              <a:rPr lang="ja-JP" altLang="ja-JP" sz="1400" dirty="0" smtClean="0">
                <a:latin typeface="+mn-ea"/>
              </a:rPr>
              <a:t>【</a:t>
            </a:r>
            <a:r>
              <a:rPr lang="ja-JP" altLang="ja-JP" sz="1400" dirty="0">
                <a:latin typeface="+mn-ea"/>
              </a:rPr>
              <a:t>浅原参与】</a:t>
            </a:r>
          </a:p>
          <a:p>
            <a:pPr marL="0" indent="0">
              <a:buNone/>
            </a:pPr>
            <a:r>
              <a:rPr lang="ja-JP" altLang="en-US" sz="1400" dirty="0">
                <a:latin typeface="+mn-ea"/>
              </a:rPr>
              <a:t>　</a:t>
            </a:r>
            <a:r>
              <a:rPr lang="ja-JP" altLang="ja-JP" sz="1400" dirty="0" smtClean="0">
                <a:latin typeface="+mn-ea"/>
              </a:rPr>
              <a:t>・</a:t>
            </a:r>
            <a:r>
              <a:rPr lang="ja-JP" altLang="en-US" sz="1400" dirty="0" smtClean="0">
                <a:latin typeface="+mn-ea"/>
              </a:rPr>
              <a:t>　</a:t>
            </a:r>
            <a:r>
              <a:rPr lang="ja-JP" altLang="ja-JP" sz="1400" dirty="0" smtClean="0">
                <a:latin typeface="+mn-ea"/>
              </a:rPr>
              <a:t>将来的</a:t>
            </a:r>
            <a:r>
              <a:rPr lang="ja-JP" altLang="ja-JP" sz="1400" dirty="0">
                <a:latin typeface="+mn-ea"/>
              </a:rPr>
              <a:t>には，引き続き，難治性・希少性疾患について，患者さんにとってメリットがある疾患については</a:t>
            </a:r>
            <a:r>
              <a:rPr lang="ja-JP" altLang="ja-JP" sz="1400" dirty="0" smtClean="0">
                <a:latin typeface="+mn-ea"/>
              </a:rPr>
              <a:t>，</a:t>
            </a:r>
            <a:endParaRPr lang="en-US" altLang="ja-JP" sz="1400" dirty="0" smtClean="0">
              <a:latin typeface="+mn-ea"/>
            </a:endParaRPr>
          </a:p>
          <a:p>
            <a:pPr marL="0" indent="0">
              <a:buNone/>
            </a:pPr>
            <a:r>
              <a:rPr lang="ja-JP" altLang="en-US" sz="1400" dirty="0">
                <a:latin typeface="+mn-ea"/>
              </a:rPr>
              <a:t>　</a:t>
            </a:r>
            <a:r>
              <a:rPr lang="ja-JP" altLang="en-US" sz="1400" dirty="0" smtClean="0">
                <a:latin typeface="+mn-ea"/>
              </a:rPr>
              <a:t>　</a:t>
            </a:r>
            <a:r>
              <a:rPr lang="ja-JP" altLang="ja-JP" sz="1400" dirty="0" smtClean="0">
                <a:latin typeface="+mn-ea"/>
              </a:rPr>
              <a:t>集約</a:t>
            </a:r>
            <a:r>
              <a:rPr lang="ja-JP" altLang="ja-JP" sz="1400" dirty="0">
                <a:latin typeface="+mn-ea"/>
              </a:rPr>
              <a:t>の作業を</a:t>
            </a:r>
            <a:r>
              <a:rPr lang="ja-JP" altLang="ja-JP" sz="1400" dirty="0" smtClean="0">
                <a:latin typeface="+mn-ea"/>
              </a:rPr>
              <a:t>進めていきたい。</a:t>
            </a:r>
            <a:endParaRPr lang="ja-JP" altLang="ja-JP" sz="1400" dirty="0">
              <a:latin typeface="+mn-ea"/>
            </a:endParaRPr>
          </a:p>
          <a:p>
            <a:pPr marL="0" indent="0">
              <a:buNone/>
            </a:pPr>
            <a:r>
              <a:rPr lang="ja-JP" altLang="en-US" sz="1400" dirty="0" smtClean="0">
                <a:latin typeface="+mn-ea"/>
              </a:rPr>
              <a:t>　</a:t>
            </a:r>
            <a:r>
              <a:rPr lang="ja-JP" altLang="ja-JP" sz="1400" dirty="0" smtClean="0">
                <a:latin typeface="+mn-ea"/>
              </a:rPr>
              <a:t>・</a:t>
            </a:r>
            <a:r>
              <a:rPr lang="ja-JP" altLang="en-US" sz="1400" dirty="0" smtClean="0">
                <a:latin typeface="+mn-ea"/>
              </a:rPr>
              <a:t>　</a:t>
            </a:r>
            <a:r>
              <a:rPr lang="ja-JP" altLang="ja-JP" sz="1400" dirty="0" smtClean="0">
                <a:latin typeface="+mn-ea"/>
              </a:rPr>
              <a:t>集約</a:t>
            </a:r>
            <a:r>
              <a:rPr lang="ja-JP" altLang="ja-JP" sz="1400" dirty="0">
                <a:latin typeface="+mn-ea"/>
              </a:rPr>
              <a:t>について，症例が少ないものは１か所</a:t>
            </a:r>
            <a:r>
              <a:rPr lang="ja-JP" altLang="ja-JP" sz="1400" dirty="0" smtClean="0">
                <a:latin typeface="+mn-ea"/>
              </a:rPr>
              <a:t>でも</a:t>
            </a:r>
            <a:r>
              <a:rPr lang="ja-JP" altLang="en-US" sz="1400" dirty="0" smtClean="0">
                <a:latin typeface="+mn-ea"/>
              </a:rPr>
              <a:t>よ</a:t>
            </a:r>
            <a:r>
              <a:rPr lang="ja-JP" altLang="ja-JP" sz="1400" dirty="0" smtClean="0">
                <a:latin typeface="+mn-ea"/>
              </a:rPr>
              <a:t>いと</a:t>
            </a:r>
            <a:r>
              <a:rPr lang="ja-JP" altLang="ja-JP" sz="1400" dirty="0">
                <a:latin typeface="+mn-ea"/>
              </a:rPr>
              <a:t>思うが，専門家の意見を聞きながら，２か所に</a:t>
            </a:r>
            <a:r>
              <a:rPr lang="ja-JP" altLang="ja-JP" sz="1400" dirty="0" smtClean="0">
                <a:latin typeface="+mn-ea"/>
              </a:rPr>
              <a:t>した</a:t>
            </a:r>
            <a:endParaRPr lang="en-US" altLang="ja-JP" sz="1400" dirty="0" smtClean="0">
              <a:latin typeface="+mn-ea"/>
            </a:endParaRPr>
          </a:p>
          <a:p>
            <a:pPr marL="0" indent="0">
              <a:buNone/>
            </a:pPr>
            <a:r>
              <a:rPr lang="ja-JP" altLang="en-US" sz="1400" dirty="0">
                <a:latin typeface="+mn-ea"/>
              </a:rPr>
              <a:t>　</a:t>
            </a:r>
            <a:r>
              <a:rPr lang="ja-JP" altLang="en-US" sz="1400" dirty="0" smtClean="0">
                <a:latin typeface="+mn-ea"/>
              </a:rPr>
              <a:t>　</a:t>
            </a:r>
            <a:r>
              <a:rPr lang="ja-JP" altLang="ja-JP" sz="1400" dirty="0" smtClean="0">
                <a:latin typeface="+mn-ea"/>
              </a:rPr>
              <a:t>ほうが</a:t>
            </a:r>
            <a:r>
              <a:rPr lang="ja-JP" altLang="en-US" sz="1400" dirty="0" smtClean="0">
                <a:latin typeface="+mn-ea"/>
              </a:rPr>
              <a:t>よ</a:t>
            </a:r>
            <a:r>
              <a:rPr lang="ja-JP" altLang="ja-JP" sz="1400" dirty="0" smtClean="0">
                <a:latin typeface="+mn-ea"/>
              </a:rPr>
              <a:t>い</a:t>
            </a:r>
            <a:r>
              <a:rPr lang="ja-JP" altLang="ja-JP" sz="1400" dirty="0">
                <a:latin typeface="+mn-ea"/>
              </a:rPr>
              <a:t>ものついては，２か所でスタートし，集約の効果が出ない場合，改めて</a:t>
            </a:r>
            <a:r>
              <a:rPr lang="ja-JP" altLang="ja-JP" sz="1400" dirty="0" smtClean="0">
                <a:latin typeface="+mn-ea"/>
              </a:rPr>
              <a:t>検討</a:t>
            </a:r>
            <a:r>
              <a:rPr lang="ja-JP" altLang="en-US" sz="1400" dirty="0" smtClean="0">
                <a:latin typeface="+mn-ea"/>
              </a:rPr>
              <a:t>すればよい</a:t>
            </a:r>
            <a:r>
              <a:rPr lang="ja-JP" altLang="ja-JP" sz="1400" dirty="0" smtClean="0">
                <a:latin typeface="+mn-ea"/>
              </a:rPr>
              <a:t>。</a:t>
            </a:r>
            <a:endParaRPr lang="ja-JP" altLang="ja-JP" sz="1400" dirty="0">
              <a:latin typeface="+mn-ea"/>
            </a:endParaRPr>
          </a:p>
          <a:p>
            <a:pPr marL="0" indent="0">
              <a:buNone/>
            </a:pPr>
            <a:r>
              <a:rPr lang="ja-JP" altLang="en-US" sz="1400" dirty="0" smtClean="0">
                <a:latin typeface="+mn-ea"/>
              </a:rPr>
              <a:t>　</a:t>
            </a:r>
            <a:r>
              <a:rPr lang="ja-JP" altLang="ja-JP" sz="1400" dirty="0" smtClean="0">
                <a:latin typeface="+mn-ea"/>
              </a:rPr>
              <a:t>・</a:t>
            </a:r>
            <a:r>
              <a:rPr lang="ja-JP" altLang="en-US" sz="1400" dirty="0" smtClean="0">
                <a:latin typeface="+mn-ea"/>
              </a:rPr>
              <a:t>　</a:t>
            </a:r>
            <a:r>
              <a:rPr lang="ja-JP" altLang="ja-JP" sz="1400" dirty="0" smtClean="0">
                <a:latin typeface="+mn-ea"/>
              </a:rPr>
              <a:t>バックアップ</a:t>
            </a:r>
            <a:r>
              <a:rPr lang="ja-JP" altLang="ja-JP" sz="1400" dirty="0">
                <a:latin typeface="+mn-ea"/>
              </a:rPr>
              <a:t>機能も</a:t>
            </a:r>
            <a:r>
              <a:rPr lang="ja-JP" altLang="ja-JP" sz="1400" dirty="0" smtClean="0">
                <a:latin typeface="+mn-ea"/>
              </a:rPr>
              <a:t>必要</a:t>
            </a:r>
            <a:r>
              <a:rPr lang="ja-JP" altLang="en-US" sz="1400" dirty="0" smtClean="0">
                <a:latin typeface="+mn-ea"/>
              </a:rPr>
              <a:t>だが</a:t>
            </a:r>
            <a:r>
              <a:rPr lang="ja-JP" altLang="ja-JP" sz="1400" dirty="0" smtClean="0">
                <a:latin typeface="+mn-ea"/>
              </a:rPr>
              <a:t>，</a:t>
            </a:r>
            <a:r>
              <a:rPr lang="ja-JP" altLang="ja-JP" sz="1400" dirty="0">
                <a:latin typeface="+mn-ea"/>
              </a:rPr>
              <a:t>非常に少ない症例については，分散させるの</a:t>
            </a:r>
            <a:r>
              <a:rPr lang="ja-JP" altLang="ja-JP" sz="1400" dirty="0" smtClean="0">
                <a:latin typeface="+mn-ea"/>
              </a:rPr>
              <a:t>は</a:t>
            </a:r>
            <a:r>
              <a:rPr lang="ja-JP" altLang="en-US" sz="1400" dirty="0" smtClean="0">
                <a:latin typeface="+mn-ea"/>
              </a:rPr>
              <a:t>よ</a:t>
            </a:r>
            <a:r>
              <a:rPr lang="ja-JP" altLang="ja-JP" sz="1400" dirty="0" smtClean="0">
                <a:latin typeface="+mn-ea"/>
              </a:rPr>
              <a:t>く</a:t>
            </a:r>
            <a:r>
              <a:rPr lang="ja-JP" altLang="ja-JP" sz="1400" dirty="0">
                <a:latin typeface="+mn-ea"/>
              </a:rPr>
              <a:t>ないので，１か所に</a:t>
            </a:r>
            <a:r>
              <a:rPr lang="ja-JP" altLang="ja-JP" sz="1400" dirty="0" smtClean="0">
                <a:latin typeface="+mn-ea"/>
              </a:rPr>
              <a:t>集</a:t>
            </a:r>
            <a:endParaRPr lang="en-US" altLang="ja-JP" sz="1400" dirty="0" smtClean="0">
              <a:latin typeface="+mn-ea"/>
            </a:endParaRPr>
          </a:p>
          <a:p>
            <a:pPr marL="0" indent="0">
              <a:buNone/>
            </a:pPr>
            <a:r>
              <a:rPr lang="ja-JP" altLang="en-US" sz="1400" dirty="0">
                <a:latin typeface="+mn-ea"/>
              </a:rPr>
              <a:t>　</a:t>
            </a:r>
            <a:r>
              <a:rPr lang="ja-JP" altLang="en-US" sz="1400" dirty="0" smtClean="0">
                <a:latin typeface="+mn-ea"/>
              </a:rPr>
              <a:t>　</a:t>
            </a:r>
            <a:r>
              <a:rPr lang="ja-JP" altLang="ja-JP" sz="1400" dirty="0" smtClean="0">
                <a:latin typeface="+mn-ea"/>
              </a:rPr>
              <a:t>約</a:t>
            </a:r>
            <a:r>
              <a:rPr lang="ja-JP" altLang="ja-JP" sz="1400" dirty="0">
                <a:latin typeface="+mn-ea"/>
              </a:rPr>
              <a:t>をしておいて，将来的</a:t>
            </a:r>
            <a:r>
              <a:rPr lang="ja-JP" altLang="ja-JP" sz="1400" dirty="0" smtClean="0">
                <a:latin typeface="+mn-ea"/>
              </a:rPr>
              <a:t>にバックアップ</a:t>
            </a:r>
            <a:r>
              <a:rPr lang="ja-JP" altLang="ja-JP" sz="1400" dirty="0">
                <a:latin typeface="+mn-ea"/>
              </a:rPr>
              <a:t>機能も考えて</a:t>
            </a:r>
            <a:r>
              <a:rPr lang="ja-JP" altLang="ja-JP" sz="1400" dirty="0" smtClean="0">
                <a:latin typeface="+mn-ea"/>
              </a:rPr>
              <a:t>い</a:t>
            </a:r>
            <a:r>
              <a:rPr lang="ja-JP" altLang="en-US" sz="1400" dirty="0" smtClean="0">
                <a:latin typeface="+mn-ea"/>
              </a:rPr>
              <a:t>けばよい</a:t>
            </a:r>
            <a:r>
              <a:rPr lang="ja-JP" altLang="ja-JP" sz="1400" dirty="0" smtClean="0">
                <a:latin typeface="+mn-ea"/>
              </a:rPr>
              <a:t>。</a:t>
            </a:r>
            <a:endParaRPr lang="ja-JP" altLang="ja-JP" sz="1400" dirty="0">
              <a:latin typeface="+mn-ea"/>
            </a:endParaRPr>
          </a:p>
          <a:p>
            <a:pPr marL="0" indent="0">
              <a:lnSpc>
                <a:spcPts val="1000"/>
              </a:lnSpc>
              <a:buNone/>
            </a:pPr>
            <a:endParaRPr lang="en-US" altLang="ja-JP" sz="1400" dirty="0" smtClean="0">
              <a:latin typeface="+mn-ea"/>
            </a:endParaRPr>
          </a:p>
          <a:p>
            <a:pPr marL="0" indent="0">
              <a:buNone/>
            </a:pPr>
            <a:r>
              <a:rPr lang="ja-JP" altLang="ja-JP" sz="1400" dirty="0" smtClean="0">
                <a:latin typeface="+mn-ea"/>
              </a:rPr>
              <a:t>【</a:t>
            </a:r>
            <a:r>
              <a:rPr lang="ja-JP" altLang="ja-JP" sz="1400" dirty="0">
                <a:latin typeface="+mn-ea"/>
              </a:rPr>
              <a:t>古川院長】</a:t>
            </a:r>
          </a:p>
          <a:p>
            <a:pPr marL="0" indent="0">
              <a:buNone/>
            </a:pPr>
            <a:r>
              <a:rPr lang="ja-JP" altLang="en-US" sz="1400" dirty="0" smtClean="0">
                <a:latin typeface="+mn-ea"/>
              </a:rPr>
              <a:t>　</a:t>
            </a:r>
            <a:r>
              <a:rPr lang="ja-JP" altLang="ja-JP" sz="1400" dirty="0" smtClean="0">
                <a:latin typeface="+mn-ea"/>
              </a:rPr>
              <a:t>・</a:t>
            </a:r>
            <a:r>
              <a:rPr lang="ja-JP" altLang="en-US" sz="1400" dirty="0" smtClean="0">
                <a:latin typeface="+mn-ea"/>
              </a:rPr>
              <a:t>　</a:t>
            </a:r>
            <a:r>
              <a:rPr lang="ja-JP" altLang="ja-JP" sz="1400" dirty="0" smtClean="0">
                <a:latin typeface="+mn-ea"/>
              </a:rPr>
              <a:t>あまりに</a:t>
            </a:r>
            <a:r>
              <a:rPr lang="ja-JP" altLang="ja-JP" sz="1400" dirty="0">
                <a:latin typeface="+mn-ea"/>
              </a:rPr>
              <a:t>集約しすぎるのは非常に危険なこと</a:t>
            </a:r>
            <a:r>
              <a:rPr lang="ja-JP" altLang="ja-JP" sz="1400" dirty="0" smtClean="0">
                <a:latin typeface="+mn-ea"/>
              </a:rPr>
              <a:t>だ。</a:t>
            </a:r>
            <a:r>
              <a:rPr lang="ja-JP" altLang="ja-JP" sz="1400" dirty="0">
                <a:latin typeface="+mn-ea"/>
              </a:rPr>
              <a:t>むしろ集約先は２か所の</a:t>
            </a:r>
            <a:r>
              <a:rPr lang="ja-JP" altLang="ja-JP" sz="1400" dirty="0" smtClean="0">
                <a:latin typeface="+mn-ea"/>
              </a:rPr>
              <a:t>ほうが</a:t>
            </a:r>
            <a:r>
              <a:rPr lang="ja-JP" altLang="en-US" sz="1400" dirty="0" smtClean="0">
                <a:latin typeface="+mn-ea"/>
              </a:rPr>
              <a:t>よ</a:t>
            </a:r>
            <a:r>
              <a:rPr lang="ja-JP" altLang="ja-JP" sz="1400" dirty="0" smtClean="0">
                <a:latin typeface="+mn-ea"/>
              </a:rPr>
              <a:t>い</a:t>
            </a:r>
            <a:r>
              <a:rPr lang="ja-JP" altLang="ja-JP" sz="1400" dirty="0">
                <a:latin typeface="+mn-ea"/>
              </a:rPr>
              <a:t>ことが多い。</a:t>
            </a:r>
            <a:r>
              <a:rPr lang="ja-JP" altLang="ja-JP" sz="1400" dirty="0" smtClean="0">
                <a:latin typeface="+mn-ea"/>
              </a:rPr>
              <a:t>１か所</a:t>
            </a:r>
            <a:endParaRPr lang="en-US" altLang="ja-JP" sz="1400" dirty="0" smtClean="0">
              <a:latin typeface="+mn-ea"/>
            </a:endParaRPr>
          </a:p>
          <a:p>
            <a:pPr marL="0" indent="0">
              <a:buNone/>
            </a:pPr>
            <a:r>
              <a:rPr lang="ja-JP" altLang="en-US" sz="1400" dirty="0">
                <a:latin typeface="+mn-ea"/>
              </a:rPr>
              <a:t>　</a:t>
            </a:r>
            <a:r>
              <a:rPr lang="ja-JP" altLang="en-US" sz="1400" dirty="0" smtClean="0">
                <a:latin typeface="+mn-ea"/>
              </a:rPr>
              <a:t>　</a:t>
            </a:r>
            <a:r>
              <a:rPr lang="ja-JP" altLang="ja-JP" sz="1400" dirty="0" smtClean="0">
                <a:latin typeface="+mn-ea"/>
              </a:rPr>
              <a:t>に</a:t>
            </a:r>
            <a:r>
              <a:rPr lang="ja-JP" altLang="ja-JP" sz="1400" dirty="0">
                <a:latin typeface="+mn-ea"/>
              </a:rPr>
              <a:t>してしまうと，その病院が方向を変えたとき</a:t>
            </a:r>
            <a:r>
              <a:rPr lang="ja-JP" altLang="ja-JP" sz="1400" dirty="0" smtClean="0">
                <a:latin typeface="+mn-ea"/>
              </a:rPr>
              <a:t>に身動き</a:t>
            </a:r>
            <a:r>
              <a:rPr lang="ja-JP" altLang="en-US" sz="1400" dirty="0" smtClean="0">
                <a:latin typeface="+mn-ea"/>
              </a:rPr>
              <a:t>が</a:t>
            </a:r>
            <a:r>
              <a:rPr lang="ja-JP" altLang="ja-JP" sz="1400" dirty="0" smtClean="0">
                <a:latin typeface="+mn-ea"/>
              </a:rPr>
              <a:t>取れなくなるので</a:t>
            </a:r>
            <a:r>
              <a:rPr lang="ja-JP" altLang="ja-JP" sz="1400" dirty="0">
                <a:latin typeface="+mn-ea"/>
              </a:rPr>
              <a:t>，２か所のほうが円滑に動く</a:t>
            </a:r>
            <a:r>
              <a:rPr lang="ja-JP" altLang="ja-JP" sz="1400" dirty="0" smtClean="0">
                <a:latin typeface="+mn-ea"/>
              </a:rPr>
              <a:t>の</a:t>
            </a:r>
            <a:endParaRPr lang="en-US" altLang="ja-JP" sz="1400" dirty="0" smtClean="0">
              <a:latin typeface="+mn-ea"/>
            </a:endParaRPr>
          </a:p>
          <a:p>
            <a:pPr marL="0" indent="0">
              <a:buNone/>
            </a:pPr>
            <a:r>
              <a:rPr lang="ja-JP" altLang="en-US" sz="1400" dirty="0">
                <a:latin typeface="+mn-ea"/>
              </a:rPr>
              <a:t>　</a:t>
            </a:r>
            <a:r>
              <a:rPr lang="ja-JP" altLang="en-US" sz="1400" dirty="0" smtClean="0">
                <a:latin typeface="+mn-ea"/>
              </a:rPr>
              <a:t>　</a:t>
            </a:r>
            <a:r>
              <a:rPr lang="ja-JP" altLang="ja-JP" sz="1400" dirty="0" smtClean="0">
                <a:latin typeface="+mn-ea"/>
              </a:rPr>
              <a:t>では</a:t>
            </a:r>
            <a:r>
              <a:rPr lang="ja-JP" altLang="ja-JP" sz="1400" dirty="0">
                <a:latin typeface="+mn-ea"/>
              </a:rPr>
              <a:t>ない</a:t>
            </a:r>
            <a:r>
              <a:rPr lang="ja-JP" altLang="ja-JP" sz="1400" dirty="0" smtClean="0">
                <a:latin typeface="+mn-ea"/>
              </a:rPr>
              <a:t>か。</a:t>
            </a:r>
            <a:endParaRPr lang="ja-JP" altLang="ja-JP" sz="1400" dirty="0">
              <a:latin typeface="+mn-ea"/>
            </a:endParaRPr>
          </a:p>
          <a:p>
            <a:pPr marL="0" indent="0">
              <a:lnSpc>
                <a:spcPts val="1000"/>
              </a:lnSpc>
              <a:buNone/>
            </a:pPr>
            <a:endParaRPr lang="en-US" altLang="ja-JP" sz="1400" dirty="0" smtClean="0">
              <a:latin typeface="+mn-ea"/>
            </a:endParaRPr>
          </a:p>
          <a:p>
            <a:pPr marL="0" indent="0">
              <a:buNone/>
            </a:pPr>
            <a:r>
              <a:rPr lang="ja-JP" altLang="ja-JP" sz="1400" dirty="0" smtClean="0">
                <a:latin typeface="+mn-ea"/>
              </a:rPr>
              <a:t>【</a:t>
            </a:r>
            <a:r>
              <a:rPr lang="ja-JP" altLang="ja-JP" sz="1400" dirty="0">
                <a:latin typeface="+mn-ea"/>
              </a:rPr>
              <a:t>木矢院長】</a:t>
            </a:r>
          </a:p>
          <a:p>
            <a:pPr marL="0" indent="0">
              <a:buNone/>
            </a:pPr>
            <a:r>
              <a:rPr lang="ja-JP" altLang="en-US" sz="1400" dirty="0" smtClean="0">
                <a:latin typeface="+mn-ea"/>
              </a:rPr>
              <a:t>　</a:t>
            </a:r>
            <a:r>
              <a:rPr lang="ja-JP" altLang="ja-JP" sz="1400" dirty="0" smtClean="0">
                <a:latin typeface="+mn-ea"/>
              </a:rPr>
              <a:t>・</a:t>
            </a:r>
            <a:r>
              <a:rPr lang="ja-JP" altLang="en-US" sz="1400" dirty="0" smtClean="0">
                <a:latin typeface="+mn-ea"/>
              </a:rPr>
              <a:t>　</a:t>
            </a:r>
            <a:r>
              <a:rPr lang="ja-JP" altLang="ja-JP" sz="1400" dirty="0" smtClean="0">
                <a:latin typeface="+mn-ea"/>
              </a:rPr>
              <a:t>難治性てんかん</a:t>
            </a:r>
            <a:r>
              <a:rPr lang="ja-JP" altLang="en-US" sz="1400" dirty="0" smtClean="0">
                <a:latin typeface="+mn-ea"/>
              </a:rPr>
              <a:t>の</a:t>
            </a:r>
            <a:r>
              <a:rPr lang="ja-JP" altLang="ja-JP" sz="1400" dirty="0" smtClean="0">
                <a:latin typeface="+mn-ea"/>
              </a:rPr>
              <a:t>外科的</a:t>
            </a:r>
            <a:r>
              <a:rPr lang="ja-JP" altLang="ja-JP" sz="1400" dirty="0">
                <a:latin typeface="+mn-ea"/>
              </a:rPr>
              <a:t>な手術については，広島市民病院，県立広島病院，広島赤十字・</a:t>
            </a:r>
            <a:r>
              <a:rPr lang="ja-JP" altLang="ja-JP" sz="1400" dirty="0" smtClean="0">
                <a:latin typeface="+mn-ea"/>
              </a:rPr>
              <a:t>原爆</a:t>
            </a:r>
            <a:r>
              <a:rPr lang="ja-JP" altLang="ja-JP" sz="1400" dirty="0">
                <a:latin typeface="+mn-ea"/>
              </a:rPr>
              <a:t>病院</a:t>
            </a:r>
            <a:r>
              <a:rPr lang="ja-JP" altLang="ja-JP" sz="1400" dirty="0" smtClean="0">
                <a:latin typeface="+mn-ea"/>
              </a:rPr>
              <a:t>，</a:t>
            </a:r>
            <a:endParaRPr lang="en-US" altLang="ja-JP" sz="1400" dirty="0" smtClean="0">
              <a:latin typeface="+mn-ea"/>
            </a:endParaRPr>
          </a:p>
          <a:p>
            <a:pPr marL="0" indent="0">
              <a:buNone/>
            </a:pPr>
            <a:r>
              <a:rPr lang="ja-JP" altLang="en-US" sz="1400" dirty="0">
                <a:latin typeface="+mn-ea"/>
              </a:rPr>
              <a:t>　</a:t>
            </a:r>
            <a:r>
              <a:rPr lang="ja-JP" altLang="en-US" sz="1400" dirty="0" smtClean="0">
                <a:latin typeface="+mn-ea"/>
              </a:rPr>
              <a:t>　</a:t>
            </a:r>
            <a:r>
              <a:rPr lang="ja-JP" altLang="ja-JP" sz="1400" dirty="0" smtClean="0">
                <a:latin typeface="+mn-ea"/>
              </a:rPr>
              <a:t>それぞれ</a:t>
            </a:r>
            <a:r>
              <a:rPr lang="ja-JP" altLang="ja-JP" sz="1400" dirty="0">
                <a:latin typeface="+mn-ea"/>
              </a:rPr>
              <a:t>の合意の</a:t>
            </a:r>
            <a:r>
              <a:rPr lang="ja-JP" altLang="ja-JP" sz="1400" dirty="0" smtClean="0">
                <a:latin typeface="+mn-ea"/>
              </a:rPr>
              <a:t>もと，</a:t>
            </a:r>
            <a:r>
              <a:rPr lang="ja-JP" altLang="ja-JP" sz="1400" dirty="0">
                <a:latin typeface="+mn-ea"/>
              </a:rPr>
              <a:t>広島大学病院のてんかんセンターが適当</a:t>
            </a:r>
            <a:r>
              <a:rPr lang="ja-JP" altLang="ja-JP" sz="1400" dirty="0" smtClean="0">
                <a:latin typeface="+mn-ea"/>
              </a:rPr>
              <a:t>で</a:t>
            </a:r>
            <a:r>
              <a:rPr lang="ja-JP" altLang="en-US" sz="1400" dirty="0" smtClean="0">
                <a:latin typeface="+mn-ea"/>
              </a:rPr>
              <a:t>ある</a:t>
            </a:r>
            <a:r>
              <a:rPr lang="ja-JP" altLang="ja-JP" sz="1400" dirty="0" smtClean="0">
                <a:latin typeface="+mn-ea"/>
              </a:rPr>
              <a:t>。</a:t>
            </a:r>
            <a:endParaRPr lang="ja-JP" altLang="ja-JP" sz="1400" dirty="0">
              <a:latin typeface="+mn-ea"/>
            </a:endParaRPr>
          </a:p>
          <a:p>
            <a:pPr marL="0" indent="0">
              <a:lnSpc>
                <a:spcPts val="1000"/>
              </a:lnSpc>
              <a:buNone/>
            </a:pPr>
            <a:endParaRPr lang="en-US" altLang="ja-JP" sz="1400" dirty="0" smtClean="0">
              <a:latin typeface="+mn-ea"/>
            </a:endParaRPr>
          </a:p>
          <a:p>
            <a:pPr marL="0" indent="0">
              <a:buNone/>
            </a:pPr>
            <a:r>
              <a:rPr lang="ja-JP" altLang="ja-JP" sz="1400" dirty="0" smtClean="0">
                <a:latin typeface="+mn-ea"/>
              </a:rPr>
              <a:t>【</a:t>
            </a:r>
            <a:r>
              <a:rPr lang="ja-JP" altLang="ja-JP" sz="1400" dirty="0">
                <a:latin typeface="+mn-ea"/>
              </a:rPr>
              <a:t>川添局長】</a:t>
            </a:r>
          </a:p>
          <a:p>
            <a:pPr marL="0" indent="0">
              <a:buNone/>
            </a:pPr>
            <a:r>
              <a:rPr lang="ja-JP" altLang="en-US" sz="1400" dirty="0" smtClean="0">
                <a:latin typeface="+mn-ea"/>
              </a:rPr>
              <a:t>　</a:t>
            </a:r>
            <a:r>
              <a:rPr lang="ja-JP" altLang="ja-JP" sz="1400" dirty="0" smtClean="0">
                <a:latin typeface="+mn-ea"/>
              </a:rPr>
              <a:t>・</a:t>
            </a:r>
            <a:r>
              <a:rPr lang="ja-JP" altLang="en-US" sz="1400" dirty="0" smtClean="0">
                <a:latin typeface="+mn-ea"/>
              </a:rPr>
              <a:t>　</a:t>
            </a:r>
            <a:r>
              <a:rPr lang="ja-JP" altLang="ja-JP" sz="1400" dirty="0" smtClean="0">
                <a:latin typeface="+mn-ea"/>
              </a:rPr>
              <a:t>大げさ</a:t>
            </a:r>
            <a:r>
              <a:rPr lang="ja-JP" altLang="ja-JP" sz="1400" dirty="0">
                <a:latin typeface="+mn-ea"/>
              </a:rPr>
              <a:t>に言えば，危機管理の面からも，複数の病院を設定したほう</a:t>
            </a:r>
            <a:r>
              <a:rPr lang="ja-JP" altLang="ja-JP" sz="1400" dirty="0" smtClean="0">
                <a:latin typeface="+mn-ea"/>
              </a:rPr>
              <a:t>が将来的</a:t>
            </a:r>
            <a:r>
              <a:rPr lang="ja-JP" altLang="ja-JP" sz="1400" dirty="0">
                <a:latin typeface="+mn-ea"/>
              </a:rPr>
              <a:t>に</a:t>
            </a:r>
            <a:r>
              <a:rPr lang="ja-JP" altLang="ja-JP" sz="1400" dirty="0" smtClean="0">
                <a:latin typeface="+mn-ea"/>
              </a:rPr>
              <a:t>は</a:t>
            </a:r>
            <a:r>
              <a:rPr lang="ja-JP" altLang="en-US" sz="1400" dirty="0" smtClean="0">
                <a:latin typeface="+mn-ea"/>
              </a:rPr>
              <a:t>よい</a:t>
            </a:r>
            <a:r>
              <a:rPr lang="ja-JP" altLang="ja-JP" sz="1400" dirty="0" smtClean="0">
                <a:latin typeface="+mn-ea"/>
              </a:rPr>
              <a:t>の</a:t>
            </a:r>
            <a:r>
              <a:rPr lang="ja-JP" altLang="ja-JP" sz="1400" dirty="0">
                <a:latin typeface="+mn-ea"/>
              </a:rPr>
              <a:t>ではない</a:t>
            </a:r>
            <a:r>
              <a:rPr lang="ja-JP" altLang="ja-JP" sz="1400" dirty="0" smtClean="0">
                <a:latin typeface="+mn-ea"/>
              </a:rPr>
              <a:t>か。</a:t>
            </a:r>
            <a:endParaRPr kumimoji="1" lang="ja-JP" altLang="en-US" sz="1400" dirty="0">
              <a:latin typeface="+mn-ea"/>
            </a:endParaRPr>
          </a:p>
        </p:txBody>
      </p:sp>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4</a:t>
            </a:fld>
            <a:endParaRPr kumimoji="1" lang="ja-JP" altLang="en-US" sz="2400" dirty="0"/>
          </a:p>
        </p:txBody>
      </p:sp>
      <p:sp>
        <p:nvSpPr>
          <p:cNvPr id="5" name="タイトル 1"/>
          <p:cNvSpPr>
            <a:spLocks noGrp="1"/>
          </p:cNvSpPr>
          <p:nvPr>
            <p:ph type="title"/>
          </p:nvPr>
        </p:nvSpPr>
        <p:spPr>
          <a:xfrm>
            <a:off x="0" y="404664"/>
            <a:ext cx="9144000" cy="936104"/>
          </a:xfrm>
        </p:spPr>
        <p:txBody>
          <a:bodyPr>
            <a:normAutofit/>
          </a:bodyPr>
          <a:lstStyle/>
          <a:p>
            <a:r>
              <a:rPr kumimoji="1" lang="ja-JP" altLang="en-US" sz="2800" u="sng" dirty="0" smtClean="0">
                <a:latin typeface="+mn-ea"/>
                <a:ea typeface="+mn-ea"/>
              </a:rPr>
              <a:t>第１回基幹病院連携強化実行会議</a:t>
            </a:r>
            <a:r>
              <a:rPr lang="ja-JP" altLang="en-US" sz="2800" u="sng" dirty="0" smtClean="0">
                <a:latin typeface="+mn-ea"/>
                <a:ea typeface="+mn-ea"/>
              </a:rPr>
              <a:t>での発言要旨</a:t>
            </a:r>
            <a:endParaRPr kumimoji="1" lang="ja-JP" altLang="en-US" sz="2800" u="sng" dirty="0">
              <a:latin typeface="+mn-ea"/>
              <a:ea typeface="+mn-ea"/>
            </a:endParaRPr>
          </a:p>
        </p:txBody>
      </p:sp>
    </p:spTree>
    <p:extLst>
      <p:ext uri="{BB962C8B-B14F-4D97-AF65-F5344CB8AC3E}">
        <p14:creationId xmlns:p14="http://schemas.microsoft.com/office/powerpoint/2010/main" val="380443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548680"/>
            <a:ext cx="8229600" cy="6192688"/>
          </a:xfrm>
        </p:spPr>
        <p:txBody>
          <a:bodyPr>
            <a:noAutofit/>
          </a:bodyPr>
          <a:lstStyle/>
          <a:p>
            <a:pPr marL="0" indent="0">
              <a:buNone/>
            </a:pPr>
            <a:r>
              <a:rPr lang="ja-JP" altLang="ja-JP" sz="1800" b="1" u="sng" dirty="0" smtClean="0">
                <a:solidFill>
                  <a:srgbClr val="0000FF"/>
                </a:solidFill>
                <a:latin typeface="+mn-ea"/>
              </a:rPr>
              <a:t>議題</a:t>
            </a:r>
            <a:r>
              <a:rPr lang="ja-JP" altLang="en-US" sz="1800" b="1" u="sng" dirty="0" smtClean="0">
                <a:solidFill>
                  <a:srgbClr val="0000FF"/>
                </a:solidFill>
                <a:latin typeface="+mn-ea"/>
              </a:rPr>
              <a:t>２</a:t>
            </a:r>
            <a:r>
              <a:rPr lang="ja-JP" altLang="ja-JP" sz="1800" b="1" u="sng" dirty="0">
                <a:solidFill>
                  <a:srgbClr val="0000FF"/>
                </a:solidFill>
                <a:latin typeface="+mn-ea"/>
              </a:rPr>
              <a:t>　</a:t>
            </a:r>
            <a:r>
              <a:rPr lang="ja-JP" altLang="ja-JP" sz="1800" b="1" u="sng" dirty="0">
                <a:solidFill>
                  <a:srgbClr val="0000FF"/>
                </a:solidFill>
              </a:rPr>
              <a:t>脳卒中・循環器疾患における課題と検討の方向性に</a:t>
            </a:r>
            <a:r>
              <a:rPr lang="ja-JP" altLang="ja-JP" sz="1800" b="1" u="sng" dirty="0" smtClean="0">
                <a:solidFill>
                  <a:srgbClr val="0000FF"/>
                </a:solidFill>
              </a:rPr>
              <a:t>ついて</a:t>
            </a:r>
            <a:endParaRPr lang="ja-JP" altLang="ja-JP" sz="1800" u="sng" dirty="0">
              <a:solidFill>
                <a:srgbClr val="0000FF"/>
              </a:solidFill>
              <a:latin typeface="+mn-ea"/>
            </a:endParaRPr>
          </a:p>
          <a:p>
            <a:pPr marL="0" indent="0">
              <a:buNone/>
            </a:pPr>
            <a:endParaRPr lang="en-US" altLang="ja-JP" sz="1400" u="sng" dirty="0" smtClean="0">
              <a:latin typeface="+mn-ea"/>
            </a:endParaRPr>
          </a:p>
          <a:p>
            <a:pPr marL="0" indent="0">
              <a:buNone/>
            </a:pPr>
            <a:r>
              <a:rPr lang="ja-JP" altLang="ja-JP" sz="1400" dirty="0" smtClean="0">
                <a:latin typeface="+mn-ea"/>
              </a:rPr>
              <a:t>【</a:t>
            </a:r>
            <a:r>
              <a:rPr lang="ja-JP" altLang="ja-JP" sz="1400" dirty="0">
                <a:latin typeface="+mn-ea"/>
              </a:rPr>
              <a:t>浅原参与】</a:t>
            </a:r>
          </a:p>
          <a:p>
            <a:pPr marL="0" indent="0">
              <a:buNone/>
            </a:pPr>
            <a:r>
              <a:rPr lang="ja-JP" altLang="en-US" sz="1400" dirty="0" smtClean="0">
                <a:latin typeface="+mn-ea"/>
              </a:rPr>
              <a:t>　</a:t>
            </a:r>
            <a:r>
              <a:rPr lang="ja-JP" altLang="ja-JP" sz="1400" dirty="0" smtClean="0">
                <a:latin typeface="+mn-ea"/>
              </a:rPr>
              <a:t>・</a:t>
            </a:r>
            <a:r>
              <a:rPr lang="ja-JP" altLang="en-US" sz="1400" dirty="0" smtClean="0">
                <a:latin typeface="+mn-ea"/>
              </a:rPr>
              <a:t>　</a:t>
            </a:r>
            <a:r>
              <a:rPr lang="ja-JP" altLang="ja-JP" sz="1400" dirty="0" smtClean="0">
                <a:latin typeface="+mn-ea"/>
              </a:rPr>
              <a:t>大学</a:t>
            </a:r>
            <a:r>
              <a:rPr lang="ja-JP" altLang="ja-JP" sz="1400" dirty="0">
                <a:latin typeface="+mn-ea"/>
              </a:rPr>
              <a:t>病院</a:t>
            </a:r>
            <a:r>
              <a:rPr lang="ja-JP" altLang="ja-JP" sz="1400" dirty="0" smtClean="0">
                <a:latin typeface="+mn-ea"/>
              </a:rPr>
              <a:t>は</a:t>
            </a:r>
            <a:r>
              <a:rPr lang="ja-JP" altLang="en-US" sz="1400" dirty="0" smtClean="0">
                <a:latin typeface="+mn-ea"/>
              </a:rPr>
              <a:t>，</a:t>
            </a:r>
            <a:r>
              <a:rPr lang="ja-JP" altLang="ja-JP" sz="1400" dirty="0" smtClean="0">
                <a:latin typeface="+mn-ea"/>
              </a:rPr>
              <a:t>人材</a:t>
            </a:r>
            <a:r>
              <a:rPr lang="ja-JP" altLang="ja-JP" sz="1400" dirty="0">
                <a:latin typeface="+mn-ea"/>
              </a:rPr>
              <a:t>育成機能の比重が非常に大きいので，その中</a:t>
            </a:r>
            <a:r>
              <a:rPr lang="ja-JP" altLang="ja-JP" sz="1400" dirty="0" smtClean="0">
                <a:latin typeface="+mn-ea"/>
              </a:rPr>
              <a:t>で４</a:t>
            </a:r>
            <a:r>
              <a:rPr lang="ja-JP" altLang="ja-JP" sz="1400" dirty="0">
                <a:latin typeface="+mn-ea"/>
              </a:rPr>
              <a:t>病院の連携を</a:t>
            </a:r>
            <a:r>
              <a:rPr lang="ja-JP" altLang="ja-JP" sz="1400" dirty="0" smtClean="0">
                <a:latin typeface="+mn-ea"/>
              </a:rPr>
              <a:t>考え</a:t>
            </a:r>
            <a:r>
              <a:rPr lang="ja-JP" altLang="en-US" sz="1400" dirty="0" smtClean="0">
                <a:latin typeface="+mn-ea"/>
              </a:rPr>
              <a:t>ないと</a:t>
            </a:r>
            <a:r>
              <a:rPr lang="ja-JP" altLang="ja-JP" sz="1400" dirty="0" smtClean="0">
                <a:latin typeface="+mn-ea"/>
              </a:rPr>
              <a:t>いけない。</a:t>
            </a:r>
            <a:endParaRPr lang="ja-JP" altLang="ja-JP" sz="1400" dirty="0">
              <a:latin typeface="+mn-ea"/>
            </a:endParaRPr>
          </a:p>
          <a:p>
            <a:pPr marL="0" indent="0">
              <a:buNone/>
            </a:pPr>
            <a:r>
              <a:rPr lang="ja-JP" altLang="en-US" sz="1400" dirty="0" smtClean="0">
                <a:latin typeface="+mn-ea"/>
              </a:rPr>
              <a:t>　</a:t>
            </a:r>
            <a:r>
              <a:rPr lang="ja-JP" altLang="ja-JP" sz="1400" dirty="0" smtClean="0">
                <a:latin typeface="+mn-ea"/>
              </a:rPr>
              <a:t>・</a:t>
            </a:r>
            <a:r>
              <a:rPr lang="ja-JP" altLang="en-US" sz="1400" dirty="0" smtClean="0">
                <a:latin typeface="+mn-ea"/>
              </a:rPr>
              <a:t>　</a:t>
            </a:r>
            <a:r>
              <a:rPr lang="ja-JP" altLang="ja-JP" sz="1400" dirty="0" smtClean="0">
                <a:latin typeface="+mn-ea"/>
              </a:rPr>
              <a:t>この</a:t>
            </a:r>
            <a:r>
              <a:rPr lang="ja-JP" altLang="ja-JP" sz="1400" dirty="0">
                <a:latin typeface="+mn-ea"/>
              </a:rPr>
              <a:t>場で議論をしているのは，広島県，広島市の医療を守っていくという</a:t>
            </a:r>
            <a:r>
              <a:rPr lang="ja-JP" altLang="ja-JP" sz="1400" dirty="0" smtClean="0">
                <a:latin typeface="+mn-ea"/>
              </a:rPr>
              <a:t>ことで</a:t>
            </a:r>
            <a:r>
              <a:rPr lang="ja-JP" altLang="en-US" sz="1400" dirty="0" smtClean="0">
                <a:latin typeface="+mn-ea"/>
              </a:rPr>
              <a:t>あり</a:t>
            </a:r>
            <a:r>
              <a:rPr lang="ja-JP" altLang="ja-JP" sz="1400" dirty="0" smtClean="0">
                <a:latin typeface="+mn-ea"/>
              </a:rPr>
              <a:t>，</a:t>
            </a:r>
            <a:r>
              <a:rPr lang="ja-JP" altLang="ja-JP" sz="1400" dirty="0">
                <a:latin typeface="+mn-ea"/>
              </a:rPr>
              <a:t>当然，民間</a:t>
            </a:r>
            <a:r>
              <a:rPr lang="ja-JP" altLang="ja-JP" sz="1400" dirty="0" smtClean="0">
                <a:latin typeface="+mn-ea"/>
              </a:rPr>
              <a:t>病院</a:t>
            </a:r>
            <a:r>
              <a:rPr lang="ja-JP" altLang="en-US" sz="1400" dirty="0" smtClean="0">
                <a:latin typeface="+mn-ea"/>
              </a:rPr>
              <a:t>を</a:t>
            </a:r>
            <a:r>
              <a:rPr lang="ja-JP" altLang="ja-JP" sz="1400" dirty="0" smtClean="0">
                <a:latin typeface="+mn-ea"/>
              </a:rPr>
              <a:t>除</a:t>
            </a:r>
            <a:endParaRPr lang="en-US" altLang="ja-JP" sz="1400" dirty="0" smtClean="0">
              <a:latin typeface="+mn-ea"/>
            </a:endParaRPr>
          </a:p>
          <a:p>
            <a:pPr marL="0" indent="0">
              <a:buNone/>
            </a:pPr>
            <a:r>
              <a:rPr lang="ja-JP" altLang="en-US" sz="1400" dirty="0">
                <a:latin typeface="+mn-ea"/>
              </a:rPr>
              <a:t>　</a:t>
            </a:r>
            <a:r>
              <a:rPr lang="ja-JP" altLang="en-US" sz="1400" dirty="0" smtClean="0">
                <a:latin typeface="+mn-ea"/>
              </a:rPr>
              <a:t>　</a:t>
            </a:r>
            <a:r>
              <a:rPr lang="ja-JP" altLang="ja-JP" sz="1400" dirty="0" err="1" smtClean="0">
                <a:latin typeface="+mn-ea"/>
              </a:rPr>
              <a:t>外する</a:t>
            </a:r>
            <a:r>
              <a:rPr lang="ja-JP" altLang="ja-JP" sz="1400" dirty="0" smtClean="0">
                <a:latin typeface="+mn-ea"/>
              </a:rPr>
              <a:t>こと</a:t>
            </a:r>
            <a:r>
              <a:rPr lang="ja-JP" altLang="ja-JP" sz="1400" dirty="0">
                <a:latin typeface="+mn-ea"/>
              </a:rPr>
              <a:t>はない</a:t>
            </a:r>
            <a:r>
              <a:rPr lang="ja-JP" altLang="ja-JP" sz="1400" dirty="0" smtClean="0">
                <a:latin typeface="+mn-ea"/>
              </a:rPr>
              <a:t>。特</a:t>
            </a:r>
            <a:r>
              <a:rPr lang="ja-JP" altLang="ja-JP" sz="1400" dirty="0">
                <a:latin typeface="+mn-ea"/>
              </a:rPr>
              <a:t>に脳卒中に</a:t>
            </a:r>
            <a:r>
              <a:rPr lang="ja-JP" altLang="ja-JP" sz="1400" dirty="0" smtClean="0">
                <a:latin typeface="+mn-ea"/>
              </a:rPr>
              <a:t>関して</a:t>
            </a:r>
            <a:r>
              <a:rPr lang="ja-JP" altLang="en-US" sz="1400" dirty="0" smtClean="0">
                <a:latin typeface="+mn-ea"/>
              </a:rPr>
              <a:t>は</a:t>
            </a:r>
            <a:r>
              <a:rPr lang="ja-JP" altLang="ja-JP" sz="1400" dirty="0" smtClean="0">
                <a:latin typeface="+mn-ea"/>
              </a:rPr>
              <a:t>，民間病院</a:t>
            </a:r>
            <a:r>
              <a:rPr lang="ja-JP" altLang="ja-JP" sz="1400" dirty="0">
                <a:latin typeface="+mn-ea"/>
              </a:rPr>
              <a:t>に</a:t>
            </a:r>
            <a:r>
              <a:rPr lang="ja-JP" altLang="ja-JP" sz="1400" dirty="0" smtClean="0">
                <a:latin typeface="+mn-ea"/>
              </a:rPr>
              <a:t>かなり</a:t>
            </a:r>
            <a:r>
              <a:rPr lang="ja-JP" altLang="en-US" sz="1400" dirty="0" smtClean="0">
                <a:latin typeface="+mn-ea"/>
              </a:rPr>
              <a:t>対応</a:t>
            </a:r>
            <a:r>
              <a:rPr lang="ja-JP" altLang="ja-JP" sz="1400" dirty="0" smtClean="0">
                <a:latin typeface="+mn-ea"/>
              </a:rPr>
              <a:t>してもらって</a:t>
            </a:r>
            <a:r>
              <a:rPr lang="ja-JP" altLang="ja-JP" sz="1400" dirty="0">
                <a:latin typeface="+mn-ea"/>
              </a:rPr>
              <a:t>いるので，そういう</a:t>
            </a:r>
            <a:r>
              <a:rPr lang="ja-JP" altLang="ja-JP" sz="1400" dirty="0" smtClean="0">
                <a:latin typeface="+mn-ea"/>
              </a:rPr>
              <a:t>こと</a:t>
            </a:r>
            <a:r>
              <a:rPr lang="ja-JP" altLang="ja-JP" sz="1400" dirty="0">
                <a:latin typeface="+mn-ea"/>
              </a:rPr>
              <a:t>も</a:t>
            </a:r>
            <a:r>
              <a:rPr lang="ja-JP" altLang="ja-JP" sz="1400" dirty="0" smtClean="0">
                <a:latin typeface="+mn-ea"/>
              </a:rPr>
              <a:t>含</a:t>
            </a:r>
            <a:endParaRPr lang="en-US" altLang="ja-JP" sz="1400" dirty="0" smtClean="0">
              <a:latin typeface="+mn-ea"/>
            </a:endParaRPr>
          </a:p>
          <a:p>
            <a:pPr marL="0" indent="0">
              <a:buNone/>
            </a:pPr>
            <a:r>
              <a:rPr lang="ja-JP" altLang="en-US" sz="1400" dirty="0">
                <a:latin typeface="+mn-ea"/>
              </a:rPr>
              <a:t>　</a:t>
            </a:r>
            <a:r>
              <a:rPr lang="ja-JP" altLang="en-US" sz="1400" dirty="0" smtClean="0">
                <a:latin typeface="+mn-ea"/>
              </a:rPr>
              <a:t>　</a:t>
            </a:r>
            <a:r>
              <a:rPr lang="ja-JP" altLang="ja-JP" sz="1400" dirty="0" err="1" smtClean="0">
                <a:latin typeface="+mn-ea"/>
              </a:rPr>
              <a:t>めて</a:t>
            </a:r>
            <a:r>
              <a:rPr lang="ja-JP" altLang="ja-JP" sz="1400" dirty="0" smtClean="0">
                <a:latin typeface="+mn-ea"/>
              </a:rPr>
              <a:t>考え</a:t>
            </a:r>
            <a:r>
              <a:rPr lang="ja-JP" altLang="en-US" sz="1400" dirty="0" smtClean="0">
                <a:latin typeface="+mn-ea"/>
              </a:rPr>
              <a:t>ないと</a:t>
            </a:r>
            <a:r>
              <a:rPr lang="ja-JP" altLang="ja-JP" sz="1400" dirty="0" smtClean="0">
                <a:latin typeface="+mn-ea"/>
              </a:rPr>
              <a:t>いけない</a:t>
            </a:r>
            <a:r>
              <a:rPr lang="ja-JP" altLang="ja-JP" sz="1400" dirty="0">
                <a:latin typeface="+mn-ea"/>
              </a:rPr>
              <a:t>。</a:t>
            </a:r>
          </a:p>
          <a:p>
            <a:pPr marL="0" indent="0">
              <a:buNone/>
            </a:pPr>
            <a:r>
              <a:rPr lang="ja-JP" altLang="en-US" sz="1400" dirty="0" smtClean="0">
                <a:latin typeface="+mn-ea"/>
              </a:rPr>
              <a:t>　</a:t>
            </a:r>
            <a:r>
              <a:rPr lang="ja-JP" altLang="ja-JP" sz="1400" dirty="0" smtClean="0">
                <a:latin typeface="+mn-ea"/>
              </a:rPr>
              <a:t>・</a:t>
            </a:r>
            <a:r>
              <a:rPr lang="ja-JP" altLang="en-US" sz="1400" dirty="0" smtClean="0">
                <a:latin typeface="+mn-ea"/>
              </a:rPr>
              <a:t>　</a:t>
            </a:r>
            <a:r>
              <a:rPr lang="ja-JP" altLang="ja-JP" sz="1400" dirty="0" smtClean="0">
                <a:latin typeface="+mn-ea"/>
              </a:rPr>
              <a:t>患者</a:t>
            </a:r>
            <a:r>
              <a:rPr lang="ja-JP" altLang="ja-JP" sz="1400" dirty="0">
                <a:latin typeface="+mn-ea"/>
              </a:rPr>
              <a:t>さんのニーズに合わせて拠点病院を作っていく</a:t>
            </a:r>
            <a:r>
              <a:rPr lang="ja-JP" altLang="ja-JP" sz="1400" dirty="0" smtClean="0">
                <a:latin typeface="+mn-ea"/>
              </a:rPr>
              <a:t>べき。</a:t>
            </a:r>
            <a:endParaRPr lang="ja-JP" altLang="ja-JP" sz="1400" dirty="0">
              <a:latin typeface="+mn-ea"/>
            </a:endParaRPr>
          </a:p>
          <a:p>
            <a:pPr marL="0" indent="0">
              <a:buNone/>
            </a:pPr>
            <a:r>
              <a:rPr lang="ja-JP" altLang="en-US" sz="1400" dirty="0" smtClean="0">
                <a:latin typeface="+mn-ea"/>
              </a:rPr>
              <a:t>　</a:t>
            </a:r>
            <a:r>
              <a:rPr lang="ja-JP" altLang="ja-JP" sz="1400" dirty="0" smtClean="0">
                <a:latin typeface="+mn-ea"/>
              </a:rPr>
              <a:t>・</a:t>
            </a:r>
            <a:r>
              <a:rPr lang="ja-JP" altLang="en-US" sz="1400" dirty="0" smtClean="0">
                <a:latin typeface="+mn-ea"/>
              </a:rPr>
              <a:t>　</a:t>
            </a:r>
            <a:r>
              <a:rPr lang="ja-JP" altLang="ja-JP" sz="1400" dirty="0" smtClean="0">
                <a:latin typeface="+mn-ea"/>
              </a:rPr>
              <a:t>救急</a:t>
            </a:r>
            <a:r>
              <a:rPr lang="ja-JP" altLang="ja-JP" sz="1400" dirty="0">
                <a:latin typeface="+mn-ea"/>
              </a:rPr>
              <a:t>医療について</a:t>
            </a:r>
            <a:r>
              <a:rPr lang="ja-JP" altLang="ja-JP" sz="1400" dirty="0" smtClean="0">
                <a:latin typeface="+mn-ea"/>
              </a:rPr>
              <a:t>も大きな</a:t>
            </a:r>
            <a:r>
              <a:rPr lang="ja-JP" altLang="ja-JP" sz="1400" dirty="0">
                <a:latin typeface="+mn-ea"/>
              </a:rPr>
              <a:t>課題を抱えている。</a:t>
            </a:r>
          </a:p>
          <a:p>
            <a:pPr marL="0" indent="0">
              <a:lnSpc>
                <a:spcPts val="1000"/>
              </a:lnSpc>
              <a:buNone/>
            </a:pPr>
            <a:endParaRPr lang="en-US" altLang="ja-JP" sz="1400" dirty="0" smtClean="0">
              <a:latin typeface="+mn-ea"/>
            </a:endParaRPr>
          </a:p>
          <a:p>
            <a:pPr marL="0" indent="0">
              <a:buNone/>
            </a:pPr>
            <a:r>
              <a:rPr lang="ja-JP" altLang="ja-JP" sz="1400" dirty="0" smtClean="0">
                <a:latin typeface="+mn-ea"/>
              </a:rPr>
              <a:t>【</a:t>
            </a:r>
            <a:r>
              <a:rPr lang="ja-JP" altLang="ja-JP" sz="1400" dirty="0">
                <a:latin typeface="+mn-ea"/>
              </a:rPr>
              <a:t>荒木病院長】</a:t>
            </a:r>
          </a:p>
          <a:p>
            <a:pPr marL="0" indent="0">
              <a:buNone/>
            </a:pPr>
            <a:r>
              <a:rPr lang="ja-JP" altLang="en-US" sz="1400" dirty="0" smtClean="0">
                <a:latin typeface="+mn-ea"/>
              </a:rPr>
              <a:t>　</a:t>
            </a:r>
            <a:r>
              <a:rPr lang="ja-JP" altLang="ja-JP" sz="1400" dirty="0" smtClean="0">
                <a:latin typeface="+mn-ea"/>
              </a:rPr>
              <a:t>・</a:t>
            </a:r>
            <a:r>
              <a:rPr lang="ja-JP" altLang="en-US" sz="1400" dirty="0" smtClean="0">
                <a:latin typeface="+mn-ea"/>
              </a:rPr>
              <a:t>　</a:t>
            </a:r>
            <a:r>
              <a:rPr lang="ja-JP" altLang="ja-JP" sz="1400" dirty="0" smtClean="0">
                <a:latin typeface="+mn-ea"/>
              </a:rPr>
              <a:t>広島市</a:t>
            </a:r>
            <a:r>
              <a:rPr lang="ja-JP" altLang="ja-JP" sz="1400" dirty="0">
                <a:latin typeface="+mn-ea"/>
              </a:rPr>
              <a:t>の専門医の伸び率は高いが，広島県はあまり伸びて</a:t>
            </a:r>
            <a:r>
              <a:rPr lang="ja-JP" altLang="ja-JP" sz="1400" dirty="0" smtClean="0">
                <a:latin typeface="+mn-ea"/>
              </a:rPr>
              <a:t>いない</a:t>
            </a:r>
            <a:r>
              <a:rPr lang="ja-JP" altLang="en-US" sz="1400" dirty="0" smtClean="0">
                <a:latin typeface="+mn-ea"/>
              </a:rPr>
              <a:t>という</a:t>
            </a:r>
            <a:r>
              <a:rPr lang="ja-JP" altLang="ja-JP" sz="1400" dirty="0" smtClean="0">
                <a:latin typeface="+mn-ea"/>
              </a:rPr>
              <a:t>ことをどの</a:t>
            </a:r>
            <a:r>
              <a:rPr lang="ja-JP" altLang="ja-JP" sz="1400" dirty="0">
                <a:latin typeface="+mn-ea"/>
              </a:rPr>
              <a:t>ように分析する</a:t>
            </a:r>
            <a:r>
              <a:rPr lang="ja-JP" altLang="ja-JP" sz="1400" dirty="0" smtClean="0">
                <a:latin typeface="+mn-ea"/>
              </a:rPr>
              <a:t>のか</a:t>
            </a:r>
            <a:endParaRPr lang="en-US" altLang="ja-JP" sz="1400" dirty="0" smtClean="0">
              <a:latin typeface="+mn-ea"/>
            </a:endParaRPr>
          </a:p>
          <a:p>
            <a:pPr marL="0" indent="0">
              <a:buNone/>
            </a:pPr>
            <a:r>
              <a:rPr lang="ja-JP" altLang="en-US" sz="1400" dirty="0">
                <a:latin typeface="+mn-ea"/>
              </a:rPr>
              <a:t>　</a:t>
            </a:r>
            <a:r>
              <a:rPr lang="ja-JP" altLang="en-US" sz="1400" dirty="0" smtClean="0">
                <a:latin typeface="+mn-ea"/>
              </a:rPr>
              <a:t>　</a:t>
            </a:r>
            <a:r>
              <a:rPr lang="ja-JP" altLang="ja-JP" sz="1400" dirty="0" smtClean="0">
                <a:latin typeface="+mn-ea"/>
              </a:rPr>
              <a:t>考えない</a:t>
            </a:r>
            <a:r>
              <a:rPr lang="ja-JP" altLang="ja-JP" sz="1400" dirty="0">
                <a:latin typeface="+mn-ea"/>
              </a:rPr>
              <a:t>といけない</a:t>
            </a:r>
            <a:r>
              <a:rPr lang="ja-JP" altLang="ja-JP" sz="1400" dirty="0" smtClean="0">
                <a:latin typeface="+mn-ea"/>
              </a:rPr>
              <a:t>。</a:t>
            </a:r>
            <a:endParaRPr lang="en-US" altLang="ja-JP" sz="1400" dirty="0" smtClean="0">
              <a:latin typeface="+mn-ea"/>
            </a:endParaRPr>
          </a:p>
          <a:p>
            <a:pPr marL="0" indent="0">
              <a:buNone/>
            </a:pPr>
            <a:endParaRPr lang="en-US" altLang="ja-JP" sz="1400" dirty="0" smtClean="0">
              <a:latin typeface="+mn-ea"/>
            </a:endParaRPr>
          </a:p>
          <a:p>
            <a:pPr marL="0" indent="0">
              <a:buNone/>
            </a:pPr>
            <a:endParaRPr lang="en-US" altLang="ja-JP" sz="1400" dirty="0">
              <a:latin typeface="+mn-ea"/>
            </a:endParaRPr>
          </a:p>
          <a:p>
            <a:pPr marL="0" indent="0">
              <a:buNone/>
            </a:pPr>
            <a:endParaRPr lang="en-US" altLang="ja-JP" sz="1400" dirty="0">
              <a:latin typeface="+mn-ea"/>
            </a:endParaRPr>
          </a:p>
          <a:p>
            <a:pPr marL="0" indent="0">
              <a:buNone/>
            </a:pPr>
            <a:r>
              <a:rPr lang="ja-JP" altLang="ja-JP" sz="1800" b="1" u="sng" kern="0" dirty="0">
                <a:solidFill>
                  <a:srgbClr val="0000FF"/>
                </a:solidFill>
                <a:latin typeface="+mn-ea"/>
                <a:cs typeface="ヒラギノ角ゴ ProN W3"/>
              </a:rPr>
              <a:t>議題</a:t>
            </a:r>
            <a:r>
              <a:rPr lang="ja-JP" altLang="ja-JP" sz="1800" b="1" u="sng" kern="0" dirty="0" smtClean="0">
                <a:solidFill>
                  <a:srgbClr val="0000FF"/>
                </a:solidFill>
                <a:latin typeface="+mn-ea"/>
                <a:cs typeface="ヒラギノ角ゴ ProN W3"/>
              </a:rPr>
              <a:t>３</a:t>
            </a:r>
            <a:r>
              <a:rPr lang="ja-JP" altLang="en-US" sz="1800" b="1" u="sng" kern="0" dirty="0" smtClean="0">
                <a:solidFill>
                  <a:srgbClr val="0000FF"/>
                </a:solidFill>
                <a:latin typeface="+mn-ea"/>
                <a:cs typeface="ヒラギノ角ゴ ProN W3"/>
              </a:rPr>
              <a:t>　</a:t>
            </a:r>
            <a:r>
              <a:rPr lang="ja-JP" altLang="ja-JP" sz="1800" b="1" u="sng" kern="0" dirty="0" smtClean="0">
                <a:solidFill>
                  <a:srgbClr val="0000FF"/>
                </a:solidFill>
                <a:latin typeface="+mn-ea"/>
                <a:cs typeface="ヒラギノ角ゴ ProN W3"/>
              </a:rPr>
              <a:t>小児</a:t>
            </a:r>
            <a:r>
              <a:rPr lang="ja-JP" altLang="ja-JP" sz="1800" b="1" u="sng" kern="0" dirty="0">
                <a:solidFill>
                  <a:srgbClr val="0000FF"/>
                </a:solidFill>
                <a:latin typeface="+mn-ea"/>
                <a:cs typeface="ヒラギノ角ゴ ProN W3"/>
              </a:rPr>
              <a:t>医療における現状と課題について</a:t>
            </a:r>
            <a:endParaRPr lang="ja-JP" altLang="ja-JP" sz="1800" u="sng" kern="100" dirty="0">
              <a:solidFill>
                <a:srgbClr val="0000FF"/>
              </a:solidFill>
              <a:latin typeface="+mn-ea"/>
              <a:cs typeface="Times New Roman"/>
            </a:endParaRPr>
          </a:p>
          <a:p>
            <a:pPr marL="0" indent="0">
              <a:buNone/>
            </a:pPr>
            <a:endParaRPr lang="en-US" altLang="ja-JP" sz="1400" kern="0" dirty="0" smtClean="0">
              <a:latin typeface="+mn-ea"/>
              <a:cs typeface="ヒラギノ角ゴ ProN W3"/>
            </a:endParaRPr>
          </a:p>
          <a:p>
            <a:pPr marL="0" indent="0">
              <a:buNone/>
            </a:pPr>
            <a:r>
              <a:rPr lang="ja-JP" altLang="ja-JP" sz="1400" kern="0" dirty="0" smtClean="0">
                <a:latin typeface="+mn-ea"/>
                <a:cs typeface="ヒラギノ角ゴ ProN W3"/>
              </a:rPr>
              <a:t>【</a:t>
            </a:r>
            <a:r>
              <a:rPr lang="ja-JP" altLang="ja-JP" sz="1400" kern="0" dirty="0">
                <a:latin typeface="+mn-ea"/>
                <a:cs typeface="ヒラギノ角ゴ ProN W3"/>
              </a:rPr>
              <a:t>浅原参与】</a:t>
            </a:r>
            <a:endParaRPr lang="ja-JP" altLang="ja-JP" sz="1800" kern="100" dirty="0">
              <a:latin typeface="+mn-ea"/>
              <a:cs typeface="Times New Roman"/>
            </a:endParaRPr>
          </a:p>
          <a:p>
            <a:pPr marL="0" indent="0">
              <a:buNone/>
            </a:pPr>
            <a:r>
              <a:rPr lang="ja-JP" altLang="en-US" sz="1400" kern="0" dirty="0" smtClean="0">
                <a:latin typeface="+mn-ea"/>
                <a:cs typeface="ヒラギノ角ゴ ProN W3"/>
              </a:rPr>
              <a:t>　</a:t>
            </a:r>
            <a:r>
              <a:rPr lang="ja-JP" altLang="ja-JP" sz="1400" kern="0" dirty="0" smtClean="0">
                <a:latin typeface="+mn-ea"/>
                <a:cs typeface="ヒラギノ角ゴ ProN W3"/>
              </a:rPr>
              <a:t>・</a:t>
            </a:r>
            <a:r>
              <a:rPr lang="ja-JP" altLang="en-US" sz="1400" kern="0" dirty="0" smtClean="0">
                <a:latin typeface="+mn-ea"/>
                <a:cs typeface="ヒラギノ角ゴ ProN W3"/>
              </a:rPr>
              <a:t>　</a:t>
            </a:r>
            <a:r>
              <a:rPr lang="ja-JP" altLang="ja-JP" sz="1400" kern="0" dirty="0" smtClean="0">
                <a:latin typeface="+mn-ea"/>
                <a:cs typeface="ヒラギノ角ゴ ProN W3"/>
              </a:rPr>
              <a:t>参考</a:t>
            </a:r>
            <a:r>
              <a:rPr lang="ja-JP" altLang="ja-JP" sz="1400" kern="0" dirty="0">
                <a:latin typeface="+mn-ea"/>
                <a:cs typeface="ヒラギノ角ゴ ProN W3"/>
              </a:rPr>
              <a:t>となる事例として，熊本県で</a:t>
            </a:r>
            <a:r>
              <a:rPr lang="ja-JP" altLang="ja-JP" sz="1400" kern="0" dirty="0" smtClean="0">
                <a:latin typeface="+mn-ea"/>
                <a:cs typeface="ヒラギノ角ゴ ProN W3"/>
              </a:rPr>
              <a:t>は</a:t>
            </a:r>
            <a:r>
              <a:rPr lang="ja-JP" altLang="en-US" sz="1400" kern="0" dirty="0" smtClean="0">
                <a:latin typeface="+mn-ea"/>
                <a:cs typeface="ヒラギノ角ゴ ProN W3"/>
              </a:rPr>
              <a:t>，</a:t>
            </a:r>
            <a:r>
              <a:rPr lang="ja-JP" altLang="ja-JP" sz="1400" kern="0" dirty="0" smtClean="0">
                <a:latin typeface="+mn-ea"/>
                <a:cs typeface="ヒラギノ角ゴ ProN W3"/>
              </a:rPr>
              <a:t>小児</a:t>
            </a:r>
            <a:r>
              <a:rPr lang="ja-JP" altLang="ja-JP" sz="1400" kern="0" dirty="0">
                <a:latin typeface="+mn-ea"/>
                <a:cs typeface="ヒラギノ角ゴ ProN W3"/>
              </a:rPr>
              <a:t>救命救急医療を熊本赤十字病院の１か所でやって</a:t>
            </a:r>
            <a:r>
              <a:rPr lang="ja-JP" altLang="ja-JP" sz="1400" kern="0" dirty="0" smtClean="0">
                <a:latin typeface="+mn-ea"/>
                <a:cs typeface="ヒラギノ角ゴ ProN W3"/>
              </a:rPr>
              <a:t>いるの</a:t>
            </a:r>
            <a:r>
              <a:rPr lang="ja-JP" altLang="ja-JP" sz="1400" kern="0" dirty="0">
                <a:latin typeface="+mn-ea"/>
                <a:cs typeface="ヒラギノ角ゴ ProN W3"/>
              </a:rPr>
              <a:t>で</a:t>
            </a:r>
            <a:r>
              <a:rPr lang="ja-JP" altLang="ja-JP" sz="1400" kern="0" dirty="0" smtClean="0">
                <a:latin typeface="+mn-ea"/>
                <a:cs typeface="ヒラギノ角ゴ ProN W3"/>
              </a:rPr>
              <a:t>，</a:t>
            </a:r>
            <a:endParaRPr lang="en-US" altLang="ja-JP" sz="1400" kern="0" dirty="0" smtClean="0">
              <a:latin typeface="+mn-ea"/>
              <a:cs typeface="ヒラギノ角ゴ ProN W3"/>
            </a:endParaRPr>
          </a:p>
          <a:p>
            <a:pPr marL="0" indent="0">
              <a:buNone/>
            </a:pPr>
            <a:r>
              <a:rPr lang="ja-JP" altLang="en-US" sz="1400" kern="0" dirty="0">
                <a:latin typeface="+mn-ea"/>
                <a:cs typeface="ヒラギノ角ゴ ProN W3"/>
              </a:rPr>
              <a:t>　</a:t>
            </a:r>
            <a:r>
              <a:rPr lang="ja-JP" altLang="en-US" sz="1400" kern="0" dirty="0" smtClean="0">
                <a:latin typeface="+mn-ea"/>
                <a:cs typeface="ヒラギノ角ゴ ProN W3"/>
              </a:rPr>
              <a:t>　</a:t>
            </a:r>
            <a:r>
              <a:rPr lang="ja-JP" altLang="ja-JP" sz="1400" kern="0" dirty="0" smtClean="0">
                <a:latin typeface="+mn-ea"/>
                <a:cs typeface="ヒラギノ角ゴ ProN W3"/>
              </a:rPr>
              <a:t>紹介</a:t>
            </a:r>
            <a:r>
              <a:rPr lang="ja-JP" altLang="ja-JP" sz="1400" kern="0" dirty="0">
                <a:latin typeface="+mn-ea"/>
                <a:cs typeface="ヒラギノ角ゴ ProN W3"/>
              </a:rPr>
              <a:t>する病院も楽である。経営</a:t>
            </a:r>
            <a:r>
              <a:rPr lang="ja-JP" altLang="ja-JP" sz="1400" kern="0" dirty="0" smtClean="0">
                <a:latin typeface="+mn-ea"/>
                <a:cs typeface="ヒラギノ角ゴ ProN W3"/>
              </a:rPr>
              <a:t>もうまく</a:t>
            </a:r>
            <a:r>
              <a:rPr lang="ja-JP" altLang="ja-JP" sz="1400" kern="0" dirty="0">
                <a:latin typeface="+mn-ea"/>
                <a:cs typeface="ヒラギノ角ゴ ProN W3"/>
              </a:rPr>
              <a:t>いっているのではないかと</a:t>
            </a:r>
            <a:r>
              <a:rPr lang="ja-JP" altLang="ja-JP" sz="1400" kern="0" dirty="0" smtClean="0">
                <a:latin typeface="+mn-ea"/>
                <a:cs typeface="ヒラギノ角ゴ ProN W3"/>
              </a:rPr>
              <a:t>思うので</a:t>
            </a:r>
            <a:r>
              <a:rPr lang="ja-JP" altLang="ja-JP" sz="1400" kern="0" dirty="0">
                <a:latin typeface="+mn-ea"/>
                <a:cs typeface="ヒラギノ角ゴ ProN W3"/>
              </a:rPr>
              <a:t>，そう</a:t>
            </a:r>
            <a:r>
              <a:rPr lang="ja-JP" altLang="ja-JP" sz="1400" kern="0" dirty="0" smtClean="0">
                <a:latin typeface="+mn-ea"/>
                <a:cs typeface="ヒラギノ角ゴ ProN W3"/>
              </a:rPr>
              <a:t>いった</a:t>
            </a:r>
            <a:r>
              <a:rPr lang="ja-JP" altLang="ja-JP" sz="1400" kern="0" dirty="0">
                <a:latin typeface="+mn-ea"/>
                <a:cs typeface="ヒラギノ角ゴ ProN W3"/>
              </a:rPr>
              <a:t>ところも参考に</a:t>
            </a:r>
            <a:r>
              <a:rPr lang="ja-JP" altLang="ja-JP" sz="1400" kern="0" dirty="0" smtClean="0">
                <a:latin typeface="+mn-ea"/>
                <a:cs typeface="ヒラギノ角ゴ ProN W3"/>
              </a:rPr>
              <a:t>しな</a:t>
            </a:r>
            <a:endParaRPr lang="en-US" altLang="ja-JP" sz="1400" kern="0" dirty="0" smtClean="0">
              <a:latin typeface="+mn-ea"/>
              <a:cs typeface="ヒラギノ角ゴ ProN W3"/>
            </a:endParaRPr>
          </a:p>
          <a:p>
            <a:pPr marL="0" indent="0">
              <a:buNone/>
            </a:pPr>
            <a:r>
              <a:rPr lang="ja-JP" altLang="en-US" sz="1400" kern="0" dirty="0">
                <a:latin typeface="+mn-ea"/>
                <a:cs typeface="ヒラギノ角ゴ ProN W3"/>
              </a:rPr>
              <a:t>　</a:t>
            </a:r>
            <a:r>
              <a:rPr lang="ja-JP" altLang="en-US" sz="1400" kern="0" dirty="0" smtClean="0">
                <a:latin typeface="+mn-ea"/>
                <a:cs typeface="ヒラギノ角ゴ ProN W3"/>
              </a:rPr>
              <a:t>　</a:t>
            </a:r>
            <a:r>
              <a:rPr lang="ja-JP" altLang="ja-JP" sz="1400" kern="0" dirty="0" smtClean="0">
                <a:latin typeface="+mn-ea"/>
                <a:cs typeface="ヒラギノ角ゴ ProN W3"/>
              </a:rPr>
              <a:t>がら</a:t>
            </a:r>
            <a:r>
              <a:rPr lang="ja-JP" altLang="ja-JP" sz="1400" kern="0" dirty="0">
                <a:latin typeface="+mn-ea"/>
                <a:cs typeface="ヒラギノ角ゴ ProN W3"/>
              </a:rPr>
              <a:t>，広島県で</a:t>
            </a:r>
            <a:r>
              <a:rPr lang="ja-JP" altLang="ja-JP" sz="1400" kern="0" dirty="0" smtClean="0">
                <a:latin typeface="+mn-ea"/>
                <a:cs typeface="ヒラギノ角ゴ ProN W3"/>
              </a:rPr>
              <a:t>は何</a:t>
            </a:r>
            <a:r>
              <a:rPr lang="ja-JP" altLang="ja-JP" sz="1400" kern="0" dirty="0">
                <a:latin typeface="+mn-ea"/>
                <a:cs typeface="ヒラギノ角ゴ ProN W3"/>
              </a:rPr>
              <a:t>が課題なのかということを</a:t>
            </a:r>
            <a:r>
              <a:rPr lang="ja-JP" altLang="ja-JP" sz="1400" kern="0" dirty="0" smtClean="0">
                <a:latin typeface="+mn-ea"/>
                <a:cs typeface="ヒラギノ角ゴ ProN W3"/>
              </a:rPr>
              <a:t>見分けながら</a:t>
            </a:r>
            <a:r>
              <a:rPr lang="ja-JP" altLang="en-US" sz="1400" kern="0" dirty="0" smtClean="0">
                <a:latin typeface="+mn-ea"/>
                <a:cs typeface="ヒラギノ角ゴ ProN W3"/>
              </a:rPr>
              <a:t>検討していく必要がある</a:t>
            </a:r>
            <a:r>
              <a:rPr lang="ja-JP" altLang="ja-JP" sz="1400" kern="0" dirty="0" smtClean="0">
                <a:latin typeface="+mn-ea"/>
                <a:cs typeface="ヒラギノ角ゴ ProN W3"/>
              </a:rPr>
              <a:t>。</a:t>
            </a:r>
            <a:endParaRPr lang="ja-JP" altLang="ja-JP" sz="1800" kern="100" dirty="0">
              <a:latin typeface="+mn-ea"/>
              <a:cs typeface="Times New Roman"/>
            </a:endParaRPr>
          </a:p>
        </p:txBody>
      </p:sp>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5</a:t>
            </a:fld>
            <a:endParaRPr kumimoji="1" lang="ja-JP" altLang="en-US" sz="2400" dirty="0"/>
          </a:p>
        </p:txBody>
      </p:sp>
    </p:spTree>
    <p:extLst>
      <p:ext uri="{BB962C8B-B14F-4D97-AF65-F5344CB8AC3E}">
        <p14:creationId xmlns:p14="http://schemas.microsoft.com/office/powerpoint/2010/main" val="3599216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548680"/>
            <a:ext cx="8229600" cy="6192688"/>
          </a:xfrm>
        </p:spPr>
        <p:txBody>
          <a:bodyPr>
            <a:noAutofit/>
          </a:bodyPr>
          <a:lstStyle/>
          <a:p>
            <a:pPr marL="0" indent="0">
              <a:buNone/>
            </a:pPr>
            <a:r>
              <a:rPr lang="ja-JP" altLang="ja-JP" sz="1400" kern="0" dirty="0" smtClean="0">
                <a:latin typeface="+mn-ea"/>
                <a:cs typeface="ヒラギノ角ゴ ProN W3"/>
              </a:rPr>
              <a:t>【</a:t>
            </a:r>
            <a:r>
              <a:rPr lang="ja-JP" altLang="ja-JP" sz="1400" kern="0" dirty="0">
                <a:latin typeface="+mn-ea"/>
                <a:cs typeface="ヒラギノ角ゴ ProN W3"/>
              </a:rPr>
              <a:t>浅原参与】</a:t>
            </a:r>
            <a:endParaRPr lang="ja-JP" altLang="ja-JP" sz="1400" kern="100" dirty="0">
              <a:latin typeface="+mn-ea"/>
              <a:cs typeface="Times New Roman"/>
            </a:endParaRPr>
          </a:p>
          <a:p>
            <a:pPr marL="0" indent="0">
              <a:buNone/>
            </a:pPr>
            <a:r>
              <a:rPr lang="ja-JP" altLang="en-US" sz="1400" dirty="0" smtClean="0">
                <a:latin typeface="+mn-ea"/>
              </a:rPr>
              <a:t>　</a:t>
            </a:r>
            <a:r>
              <a:rPr lang="ja-JP" altLang="ja-JP" sz="1400" dirty="0" smtClean="0">
                <a:latin typeface="+mn-ea"/>
              </a:rPr>
              <a:t>・</a:t>
            </a:r>
            <a:r>
              <a:rPr lang="ja-JP" altLang="en-US" sz="1400" dirty="0" smtClean="0">
                <a:latin typeface="+mn-ea"/>
              </a:rPr>
              <a:t>　</a:t>
            </a:r>
            <a:r>
              <a:rPr lang="ja-JP" altLang="ja-JP" sz="1400" dirty="0" smtClean="0">
                <a:latin typeface="+mn-ea"/>
              </a:rPr>
              <a:t>小児科</a:t>
            </a:r>
            <a:r>
              <a:rPr lang="ja-JP" altLang="ja-JP" sz="1400" dirty="0">
                <a:latin typeface="+mn-ea"/>
              </a:rPr>
              <a:t>にある程度の小児科医を集めて，小児の先天性の心疾患なども診られるように</a:t>
            </a:r>
            <a:r>
              <a:rPr lang="ja-JP" altLang="ja-JP" sz="1400" dirty="0" smtClean="0">
                <a:latin typeface="+mn-ea"/>
              </a:rPr>
              <a:t>しない</a:t>
            </a:r>
            <a:r>
              <a:rPr lang="ja-JP" altLang="ja-JP" sz="1400" dirty="0">
                <a:latin typeface="+mn-ea"/>
              </a:rPr>
              <a:t>と，医者</a:t>
            </a:r>
            <a:r>
              <a:rPr lang="ja-JP" altLang="ja-JP" sz="1400" dirty="0" smtClean="0">
                <a:latin typeface="+mn-ea"/>
              </a:rPr>
              <a:t>も</a:t>
            </a:r>
            <a:endParaRPr lang="en-US" altLang="ja-JP" sz="1400" dirty="0" smtClean="0">
              <a:latin typeface="+mn-ea"/>
            </a:endParaRPr>
          </a:p>
          <a:p>
            <a:pPr marL="0" indent="0">
              <a:buNone/>
            </a:pPr>
            <a:r>
              <a:rPr lang="ja-JP" altLang="en-US" sz="1400" dirty="0">
                <a:latin typeface="+mn-ea"/>
              </a:rPr>
              <a:t>　</a:t>
            </a:r>
            <a:r>
              <a:rPr lang="ja-JP" altLang="en-US" sz="1400" dirty="0" smtClean="0">
                <a:latin typeface="+mn-ea"/>
              </a:rPr>
              <a:t>　</a:t>
            </a:r>
            <a:r>
              <a:rPr lang="ja-JP" altLang="ja-JP" sz="1400" dirty="0" smtClean="0">
                <a:latin typeface="+mn-ea"/>
              </a:rPr>
              <a:t>疲弊</a:t>
            </a:r>
            <a:r>
              <a:rPr lang="ja-JP" altLang="ja-JP" sz="1400" dirty="0">
                <a:latin typeface="+mn-ea"/>
              </a:rPr>
              <a:t>するし，患者さんにも十分な医療が提供できなくなって</a:t>
            </a:r>
            <a:r>
              <a:rPr lang="ja-JP" altLang="ja-JP" sz="1400" dirty="0" smtClean="0">
                <a:latin typeface="+mn-ea"/>
              </a:rPr>
              <a:t>くる</a:t>
            </a:r>
            <a:r>
              <a:rPr lang="ja-JP" altLang="en-US" sz="1400" dirty="0" smtClean="0">
                <a:latin typeface="+mn-ea"/>
              </a:rPr>
              <a:t>。そういう意味でも</a:t>
            </a:r>
            <a:r>
              <a:rPr lang="ja-JP" altLang="ja-JP" sz="1400" dirty="0" smtClean="0">
                <a:latin typeface="+mn-ea"/>
              </a:rPr>
              <a:t>高度化</a:t>
            </a:r>
            <a:r>
              <a:rPr lang="ja-JP" altLang="en-US" sz="1400" dirty="0" smtClean="0">
                <a:latin typeface="+mn-ea"/>
              </a:rPr>
              <a:t>・</a:t>
            </a:r>
            <a:r>
              <a:rPr lang="ja-JP" altLang="ja-JP" sz="1400" dirty="0" smtClean="0">
                <a:latin typeface="+mn-ea"/>
              </a:rPr>
              <a:t>効率化</a:t>
            </a:r>
            <a:r>
              <a:rPr lang="ja-JP" altLang="ja-JP" sz="1400" dirty="0">
                <a:latin typeface="+mn-ea"/>
              </a:rPr>
              <a:t>という</a:t>
            </a:r>
            <a:r>
              <a:rPr lang="ja-JP" altLang="ja-JP" sz="1400" dirty="0" err="1" smtClean="0">
                <a:latin typeface="+mn-ea"/>
              </a:rPr>
              <a:t>こ</a:t>
            </a:r>
            <a:endParaRPr lang="en-US" altLang="ja-JP" sz="1400" dirty="0" smtClean="0">
              <a:latin typeface="+mn-ea"/>
            </a:endParaRPr>
          </a:p>
          <a:p>
            <a:pPr marL="0" indent="0">
              <a:buNone/>
            </a:pPr>
            <a:r>
              <a:rPr lang="ja-JP" altLang="en-US" sz="1400" dirty="0">
                <a:latin typeface="+mn-ea"/>
              </a:rPr>
              <a:t>　</a:t>
            </a:r>
            <a:r>
              <a:rPr lang="ja-JP" altLang="en-US" sz="1400" dirty="0" smtClean="0">
                <a:latin typeface="+mn-ea"/>
              </a:rPr>
              <a:t>　</a:t>
            </a:r>
            <a:r>
              <a:rPr lang="ja-JP" altLang="ja-JP" sz="1400" dirty="0" smtClean="0">
                <a:latin typeface="+mn-ea"/>
              </a:rPr>
              <a:t>とを</a:t>
            </a:r>
            <a:r>
              <a:rPr lang="ja-JP" altLang="ja-JP" sz="1400" dirty="0">
                <a:latin typeface="+mn-ea"/>
              </a:rPr>
              <a:t>考えなくては</a:t>
            </a:r>
            <a:r>
              <a:rPr lang="ja-JP" altLang="ja-JP" sz="1400" dirty="0" smtClean="0">
                <a:latin typeface="+mn-ea"/>
              </a:rPr>
              <a:t>いけない。</a:t>
            </a:r>
            <a:endParaRPr lang="ja-JP" altLang="ja-JP" sz="1400" dirty="0">
              <a:latin typeface="+mn-ea"/>
            </a:endParaRPr>
          </a:p>
          <a:p>
            <a:pPr marL="0" indent="0">
              <a:buNone/>
            </a:pPr>
            <a:r>
              <a:rPr lang="ja-JP" altLang="en-US" sz="1400" dirty="0" smtClean="0">
                <a:latin typeface="+mn-ea"/>
              </a:rPr>
              <a:t>　</a:t>
            </a:r>
            <a:r>
              <a:rPr lang="ja-JP" altLang="ja-JP" sz="1400" dirty="0" smtClean="0">
                <a:latin typeface="+mn-ea"/>
              </a:rPr>
              <a:t>・</a:t>
            </a:r>
            <a:r>
              <a:rPr lang="ja-JP" altLang="en-US" sz="1400" dirty="0" smtClean="0">
                <a:latin typeface="+mn-ea"/>
              </a:rPr>
              <a:t>　</a:t>
            </a:r>
            <a:r>
              <a:rPr lang="ja-JP" altLang="ja-JP" sz="1400" dirty="0" smtClean="0">
                <a:latin typeface="+mn-ea"/>
              </a:rPr>
              <a:t>小児</a:t>
            </a:r>
            <a:r>
              <a:rPr lang="ja-JP" altLang="ja-JP" sz="1400" dirty="0">
                <a:latin typeface="+mn-ea"/>
              </a:rPr>
              <a:t>外科も分散しているので，</a:t>
            </a:r>
            <a:r>
              <a:rPr lang="ja-JP" altLang="ja-JP" sz="1400" dirty="0" smtClean="0">
                <a:latin typeface="+mn-ea"/>
              </a:rPr>
              <a:t>患者</a:t>
            </a:r>
            <a:r>
              <a:rPr lang="ja-JP" altLang="en-US" sz="1400" dirty="0" smtClean="0">
                <a:latin typeface="+mn-ea"/>
              </a:rPr>
              <a:t>さん</a:t>
            </a:r>
            <a:r>
              <a:rPr lang="ja-JP" altLang="ja-JP" sz="1400" dirty="0" smtClean="0">
                <a:latin typeface="+mn-ea"/>
              </a:rPr>
              <a:t>の</a:t>
            </a:r>
            <a:r>
              <a:rPr lang="ja-JP" altLang="ja-JP" sz="1400" dirty="0">
                <a:latin typeface="+mn-ea"/>
              </a:rPr>
              <a:t>ことを考えると，一緒にしたほうがいいのではない</a:t>
            </a:r>
            <a:r>
              <a:rPr lang="ja-JP" altLang="ja-JP" sz="1400" dirty="0" smtClean="0">
                <a:latin typeface="+mn-ea"/>
              </a:rPr>
              <a:t>か。</a:t>
            </a:r>
            <a:endParaRPr lang="ja-JP" altLang="ja-JP" sz="1400" dirty="0">
              <a:latin typeface="+mn-ea"/>
            </a:endParaRPr>
          </a:p>
          <a:p>
            <a:pPr marL="0" indent="0">
              <a:lnSpc>
                <a:spcPts val="1000"/>
              </a:lnSpc>
              <a:buNone/>
            </a:pPr>
            <a:r>
              <a:rPr lang="ja-JP" altLang="ja-JP" sz="1400" dirty="0">
                <a:latin typeface="+mn-ea"/>
              </a:rPr>
              <a:t>　</a:t>
            </a:r>
          </a:p>
          <a:p>
            <a:pPr marL="0" indent="0">
              <a:buNone/>
            </a:pPr>
            <a:r>
              <a:rPr lang="ja-JP" altLang="ja-JP" sz="1400" dirty="0">
                <a:latin typeface="+mn-ea"/>
              </a:rPr>
              <a:t>【荒木病院長】</a:t>
            </a:r>
          </a:p>
          <a:p>
            <a:pPr marL="0" indent="0">
              <a:buNone/>
            </a:pPr>
            <a:r>
              <a:rPr lang="ja-JP" altLang="en-US" sz="1400" dirty="0" smtClean="0">
                <a:latin typeface="+mn-ea"/>
              </a:rPr>
              <a:t>　</a:t>
            </a:r>
            <a:r>
              <a:rPr lang="ja-JP" altLang="ja-JP" sz="1400" dirty="0" smtClean="0">
                <a:latin typeface="+mn-ea"/>
              </a:rPr>
              <a:t>・</a:t>
            </a:r>
            <a:r>
              <a:rPr lang="ja-JP" altLang="en-US" sz="1400" dirty="0" smtClean="0">
                <a:latin typeface="+mn-ea"/>
              </a:rPr>
              <a:t>　</a:t>
            </a:r>
            <a:r>
              <a:rPr lang="ja-JP" altLang="ja-JP" sz="1400" dirty="0" smtClean="0">
                <a:latin typeface="+mn-ea"/>
              </a:rPr>
              <a:t>小児</a:t>
            </a:r>
            <a:r>
              <a:rPr lang="ja-JP" altLang="ja-JP" sz="1400" dirty="0">
                <a:latin typeface="+mn-ea"/>
              </a:rPr>
              <a:t>医療の</a:t>
            </a:r>
            <a:r>
              <a:rPr lang="ja-JP" altLang="ja-JP" sz="1400" dirty="0" smtClean="0">
                <a:latin typeface="+mn-ea"/>
              </a:rPr>
              <a:t>効率化と高度化が</a:t>
            </a:r>
            <a:r>
              <a:rPr lang="ja-JP" altLang="ja-JP" sz="1400" dirty="0">
                <a:latin typeface="+mn-ea"/>
              </a:rPr>
              <a:t>両立するのか</a:t>
            </a:r>
            <a:r>
              <a:rPr lang="ja-JP" altLang="ja-JP" sz="1400" dirty="0" smtClean="0">
                <a:latin typeface="+mn-ea"/>
              </a:rPr>
              <a:t>どうか。</a:t>
            </a:r>
            <a:r>
              <a:rPr lang="en-US" altLang="ja-JP" sz="1400" dirty="0">
                <a:latin typeface="+mn-ea"/>
              </a:rPr>
              <a:t>PICU</a:t>
            </a:r>
            <a:r>
              <a:rPr lang="ja-JP" altLang="ja-JP" sz="1400" dirty="0">
                <a:latin typeface="+mn-ea"/>
              </a:rPr>
              <a:t>や小児救命救急センターのよう</a:t>
            </a:r>
            <a:r>
              <a:rPr lang="ja-JP" altLang="ja-JP" sz="1400" dirty="0" smtClean="0">
                <a:latin typeface="+mn-ea"/>
              </a:rPr>
              <a:t>な小児</a:t>
            </a:r>
            <a:r>
              <a:rPr lang="ja-JP" altLang="ja-JP" sz="1400" dirty="0">
                <a:latin typeface="+mn-ea"/>
              </a:rPr>
              <a:t>に</a:t>
            </a:r>
            <a:r>
              <a:rPr lang="ja-JP" altLang="ja-JP" sz="1400" dirty="0" smtClean="0">
                <a:latin typeface="+mn-ea"/>
              </a:rPr>
              <a:t>特化</a:t>
            </a:r>
            <a:endParaRPr lang="en-US" altLang="ja-JP" sz="1400" dirty="0" smtClean="0">
              <a:latin typeface="+mn-ea"/>
            </a:endParaRPr>
          </a:p>
          <a:p>
            <a:pPr marL="0" indent="0">
              <a:buNone/>
            </a:pPr>
            <a:r>
              <a:rPr lang="ja-JP" altLang="en-US" sz="1400" dirty="0">
                <a:latin typeface="+mn-ea"/>
              </a:rPr>
              <a:t>　</a:t>
            </a:r>
            <a:r>
              <a:rPr lang="ja-JP" altLang="en-US" sz="1400" dirty="0" smtClean="0">
                <a:latin typeface="+mn-ea"/>
              </a:rPr>
              <a:t>　</a:t>
            </a:r>
            <a:r>
              <a:rPr lang="ja-JP" altLang="ja-JP" sz="1400" dirty="0" smtClean="0">
                <a:latin typeface="+mn-ea"/>
              </a:rPr>
              <a:t>した</a:t>
            </a:r>
            <a:r>
              <a:rPr lang="ja-JP" altLang="ja-JP" sz="1400" dirty="0">
                <a:latin typeface="+mn-ea"/>
              </a:rPr>
              <a:t>施設を</a:t>
            </a:r>
            <a:r>
              <a:rPr lang="ja-JP" altLang="ja-JP" sz="1400" dirty="0" smtClean="0">
                <a:latin typeface="+mn-ea"/>
              </a:rPr>
              <a:t>作</a:t>
            </a:r>
            <a:r>
              <a:rPr lang="ja-JP" altLang="en-US" sz="1400" dirty="0" smtClean="0">
                <a:latin typeface="+mn-ea"/>
              </a:rPr>
              <a:t>れば</a:t>
            </a:r>
            <a:r>
              <a:rPr lang="ja-JP" altLang="ja-JP" sz="1400" dirty="0" smtClean="0">
                <a:latin typeface="+mn-ea"/>
              </a:rPr>
              <a:t>高度</a:t>
            </a:r>
            <a:r>
              <a:rPr lang="ja-JP" altLang="en-US" sz="1400" dirty="0" smtClean="0">
                <a:latin typeface="+mn-ea"/>
              </a:rPr>
              <a:t>化</a:t>
            </a:r>
            <a:r>
              <a:rPr lang="ja-JP" altLang="ja-JP" sz="1400" dirty="0" smtClean="0">
                <a:latin typeface="+mn-ea"/>
              </a:rPr>
              <a:t>に</a:t>
            </a:r>
            <a:r>
              <a:rPr lang="ja-JP" altLang="ja-JP" sz="1400" dirty="0">
                <a:latin typeface="+mn-ea"/>
              </a:rPr>
              <a:t>はなるが，それが本当に効率化になるの</a:t>
            </a:r>
            <a:r>
              <a:rPr lang="ja-JP" altLang="ja-JP" sz="1400" dirty="0" smtClean="0">
                <a:latin typeface="+mn-ea"/>
              </a:rPr>
              <a:t>か</a:t>
            </a:r>
            <a:r>
              <a:rPr lang="ja-JP" altLang="en-US" sz="1400" dirty="0" smtClean="0">
                <a:latin typeface="+mn-ea"/>
              </a:rPr>
              <a:t>。</a:t>
            </a:r>
            <a:r>
              <a:rPr lang="en-US" altLang="ja-JP" sz="1400" dirty="0" smtClean="0">
                <a:latin typeface="+mn-ea"/>
              </a:rPr>
              <a:t>ICU</a:t>
            </a:r>
            <a:r>
              <a:rPr lang="ja-JP" altLang="ja-JP" sz="1400" dirty="0">
                <a:latin typeface="+mn-ea"/>
              </a:rPr>
              <a:t>の中に子どもも大人も</a:t>
            </a:r>
            <a:r>
              <a:rPr lang="ja-JP" altLang="ja-JP" sz="1400" dirty="0" smtClean="0">
                <a:latin typeface="+mn-ea"/>
              </a:rPr>
              <a:t>入って</a:t>
            </a:r>
            <a:endParaRPr lang="en-US" altLang="ja-JP" sz="1400" dirty="0" smtClean="0">
              <a:latin typeface="+mn-ea"/>
            </a:endParaRPr>
          </a:p>
          <a:p>
            <a:pPr marL="0" indent="0">
              <a:buNone/>
            </a:pPr>
            <a:r>
              <a:rPr lang="ja-JP" altLang="en-US" sz="1400" dirty="0">
                <a:latin typeface="+mn-ea"/>
              </a:rPr>
              <a:t>　</a:t>
            </a:r>
            <a:r>
              <a:rPr lang="ja-JP" altLang="en-US" sz="1400" dirty="0" smtClean="0">
                <a:latin typeface="+mn-ea"/>
              </a:rPr>
              <a:t>　</a:t>
            </a:r>
            <a:r>
              <a:rPr lang="ja-JP" altLang="ja-JP" sz="1400" dirty="0" smtClean="0">
                <a:latin typeface="+mn-ea"/>
              </a:rPr>
              <a:t>いる</a:t>
            </a:r>
            <a:r>
              <a:rPr lang="ja-JP" altLang="ja-JP" sz="1400" dirty="0">
                <a:latin typeface="+mn-ea"/>
              </a:rPr>
              <a:t>ほう</a:t>
            </a:r>
            <a:r>
              <a:rPr lang="ja-JP" altLang="ja-JP" sz="1400" dirty="0" smtClean="0">
                <a:latin typeface="+mn-ea"/>
              </a:rPr>
              <a:t>が効率的</a:t>
            </a:r>
            <a:r>
              <a:rPr lang="ja-JP" altLang="ja-JP" sz="1400" dirty="0">
                <a:latin typeface="+mn-ea"/>
              </a:rPr>
              <a:t>なのではない</a:t>
            </a:r>
            <a:r>
              <a:rPr lang="ja-JP" altLang="ja-JP" sz="1400" dirty="0" smtClean="0">
                <a:latin typeface="+mn-ea"/>
              </a:rPr>
              <a:t>か。</a:t>
            </a:r>
            <a:endParaRPr lang="ja-JP" altLang="ja-JP" sz="1400" dirty="0">
              <a:latin typeface="+mn-ea"/>
            </a:endParaRPr>
          </a:p>
          <a:p>
            <a:pPr marL="0" indent="0">
              <a:lnSpc>
                <a:spcPts val="1000"/>
              </a:lnSpc>
              <a:buNone/>
            </a:pPr>
            <a:r>
              <a:rPr lang="en-US" altLang="ja-JP" sz="1400" dirty="0">
                <a:latin typeface="+mn-ea"/>
              </a:rPr>
              <a:t> </a:t>
            </a:r>
            <a:endParaRPr lang="ja-JP" altLang="ja-JP" sz="1400" dirty="0">
              <a:latin typeface="+mn-ea"/>
            </a:endParaRPr>
          </a:p>
          <a:p>
            <a:pPr marL="0" indent="0">
              <a:buNone/>
            </a:pPr>
            <a:r>
              <a:rPr lang="ja-JP" altLang="ja-JP" sz="1400" dirty="0">
                <a:latin typeface="+mn-ea"/>
              </a:rPr>
              <a:t>【平松会長】</a:t>
            </a:r>
          </a:p>
          <a:p>
            <a:pPr marL="0" indent="0">
              <a:buNone/>
            </a:pPr>
            <a:r>
              <a:rPr lang="ja-JP" altLang="en-US" sz="1400" dirty="0" smtClean="0">
                <a:latin typeface="+mn-ea"/>
              </a:rPr>
              <a:t>　</a:t>
            </a:r>
            <a:r>
              <a:rPr lang="ja-JP" altLang="ja-JP" sz="1400" dirty="0" smtClean="0">
                <a:latin typeface="+mn-ea"/>
              </a:rPr>
              <a:t>・</a:t>
            </a:r>
            <a:r>
              <a:rPr lang="ja-JP" altLang="en-US" sz="1400" dirty="0" smtClean="0">
                <a:latin typeface="+mn-ea"/>
              </a:rPr>
              <a:t>　</a:t>
            </a:r>
            <a:r>
              <a:rPr lang="ja-JP" altLang="ja-JP" sz="1400" dirty="0" smtClean="0">
                <a:latin typeface="+mn-ea"/>
              </a:rPr>
              <a:t>小児科</a:t>
            </a:r>
            <a:r>
              <a:rPr lang="ja-JP" altLang="ja-JP" sz="1400" dirty="0">
                <a:latin typeface="+mn-ea"/>
              </a:rPr>
              <a:t>の中でも，呼吸器</a:t>
            </a:r>
            <a:r>
              <a:rPr lang="ja-JP" altLang="ja-JP" sz="1400" dirty="0" smtClean="0">
                <a:latin typeface="+mn-ea"/>
              </a:rPr>
              <a:t>など</a:t>
            </a:r>
            <a:r>
              <a:rPr lang="ja-JP" altLang="en-US" sz="1400" dirty="0" smtClean="0">
                <a:latin typeface="+mn-ea"/>
              </a:rPr>
              <a:t>専門</a:t>
            </a:r>
            <a:r>
              <a:rPr lang="ja-JP" altLang="ja-JP" sz="1400" dirty="0" smtClean="0">
                <a:latin typeface="+mn-ea"/>
              </a:rPr>
              <a:t>分化して</a:t>
            </a:r>
            <a:r>
              <a:rPr lang="ja-JP" altLang="en-US" sz="1400" dirty="0" smtClean="0">
                <a:latin typeface="+mn-ea"/>
              </a:rPr>
              <a:t>いる中で</a:t>
            </a:r>
            <a:r>
              <a:rPr lang="ja-JP" altLang="ja-JP" sz="1400" dirty="0" smtClean="0">
                <a:latin typeface="+mn-ea"/>
              </a:rPr>
              <a:t>集中化</a:t>
            </a:r>
            <a:r>
              <a:rPr lang="ja-JP" altLang="ja-JP" sz="1400" dirty="0">
                <a:latin typeface="+mn-ea"/>
              </a:rPr>
              <a:t>という議論が</a:t>
            </a:r>
            <a:r>
              <a:rPr lang="ja-JP" altLang="ja-JP" sz="1400" dirty="0" smtClean="0">
                <a:latin typeface="+mn-ea"/>
              </a:rPr>
              <a:t>必要。小児科に</a:t>
            </a:r>
            <a:r>
              <a:rPr lang="ja-JP" altLang="en-US" sz="1400" dirty="0" smtClean="0">
                <a:latin typeface="+mn-ea"/>
              </a:rPr>
              <a:t>ついて</a:t>
            </a:r>
            <a:r>
              <a:rPr lang="ja-JP" altLang="ja-JP" sz="1400" dirty="0" smtClean="0">
                <a:latin typeface="+mn-ea"/>
              </a:rPr>
              <a:t>は</a:t>
            </a:r>
            <a:r>
              <a:rPr lang="ja-JP" altLang="ja-JP" sz="1400" dirty="0">
                <a:latin typeface="+mn-ea"/>
              </a:rPr>
              <a:t>，</a:t>
            </a:r>
            <a:r>
              <a:rPr lang="ja-JP" altLang="ja-JP" sz="1400" dirty="0" smtClean="0">
                <a:latin typeface="+mn-ea"/>
              </a:rPr>
              <a:t>大人</a:t>
            </a:r>
            <a:endParaRPr lang="en-US" altLang="ja-JP" sz="1400" dirty="0" smtClean="0">
              <a:latin typeface="+mn-ea"/>
            </a:endParaRPr>
          </a:p>
          <a:p>
            <a:pPr marL="0" indent="0">
              <a:buNone/>
            </a:pPr>
            <a:r>
              <a:rPr lang="ja-JP" altLang="en-US" sz="1400" dirty="0">
                <a:latin typeface="+mn-ea"/>
              </a:rPr>
              <a:t>　</a:t>
            </a:r>
            <a:r>
              <a:rPr lang="ja-JP" altLang="en-US" sz="1400" dirty="0" smtClean="0">
                <a:latin typeface="+mn-ea"/>
              </a:rPr>
              <a:t>　</a:t>
            </a:r>
            <a:r>
              <a:rPr lang="ja-JP" altLang="ja-JP" sz="1400" dirty="0" smtClean="0">
                <a:latin typeface="+mn-ea"/>
              </a:rPr>
              <a:t>の</a:t>
            </a:r>
            <a:r>
              <a:rPr lang="ja-JP" altLang="ja-JP" sz="1400" dirty="0">
                <a:latin typeface="+mn-ea"/>
              </a:rPr>
              <a:t>疾患とは別の視点で考える必要がある。</a:t>
            </a:r>
          </a:p>
          <a:p>
            <a:pPr marL="0" indent="0">
              <a:lnSpc>
                <a:spcPts val="1000"/>
              </a:lnSpc>
              <a:buNone/>
            </a:pPr>
            <a:endParaRPr lang="en-US" altLang="ja-JP" sz="1400" dirty="0" smtClean="0">
              <a:latin typeface="+mn-ea"/>
            </a:endParaRPr>
          </a:p>
          <a:p>
            <a:pPr marL="0" indent="0">
              <a:buNone/>
            </a:pPr>
            <a:r>
              <a:rPr lang="ja-JP" altLang="ja-JP" sz="1400" dirty="0" smtClean="0">
                <a:latin typeface="+mn-ea"/>
              </a:rPr>
              <a:t>【</a:t>
            </a:r>
            <a:r>
              <a:rPr lang="ja-JP" altLang="ja-JP" sz="1400" dirty="0">
                <a:latin typeface="+mn-ea"/>
              </a:rPr>
              <a:t>影本理事長】</a:t>
            </a:r>
          </a:p>
          <a:p>
            <a:pPr marL="0" indent="0">
              <a:buNone/>
            </a:pPr>
            <a:r>
              <a:rPr lang="ja-JP" altLang="en-US" sz="1400" dirty="0" smtClean="0">
                <a:latin typeface="+mn-ea"/>
              </a:rPr>
              <a:t>　</a:t>
            </a:r>
            <a:r>
              <a:rPr lang="ja-JP" altLang="ja-JP" sz="1400" dirty="0" smtClean="0">
                <a:latin typeface="+mn-ea"/>
              </a:rPr>
              <a:t>・</a:t>
            </a:r>
            <a:r>
              <a:rPr lang="ja-JP" altLang="en-US" sz="1400" dirty="0" smtClean="0">
                <a:latin typeface="+mn-ea"/>
              </a:rPr>
              <a:t>　</a:t>
            </a:r>
            <a:r>
              <a:rPr lang="ja-JP" altLang="ja-JP" sz="1400" dirty="0" smtClean="0">
                <a:latin typeface="+mn-ea"/>
              </a:rPr>
              <a:t>小児</a:t>
            </a:r>
            <a:r>
              <a:rPr lang="ja-JP" altLang="en-US" sz="1400" dirty="0" smtClean="0">
                <a:latin typeface="+mn-ea"/>
              </a:rPr>
              <a:t>医療</a:t>
            </a:r>
            <a:r>
              <a:rPr lang="ja-JP" altLang="ja-JP" sz="1400" dirty="0" smtClean="0">
                <a:latin typeface="+mn-ea"/>
              </a:rPr>
              <a:t>につ</a:t>
            </a:r>
            <a:r>
              <a:rPr lang="ja-JP" altLang="ja-JP" sz="1400" dirty="0">
                <a:latin typeface="+mn-ea"/>
              </a:rPr>
              <a:t>いて，舟入市民病院の年間の救急患者数</a:t>
            </a:r>
            <a:r>
              <a:rPr lang="ja-JP" altLang="ja-JP" sz="1400" dirty="0" smtClean="0">
                <a:latin typeface="+mn-ea"/>
              </a:rPr>
              <a:t>は明らか</a:t>
            </a:r>
            <a:r>
              <a:rPr lang="ja-JP" altLang="ja-JP" sz="1400" dirty="0">
                <a:latin typeface="+mn-ea"/>
              </a:rPr>
              <a:t>に少なく</a:t>
            </a:r>
            <a:r>
              <a:rPr lang="ja-JP" altLang="ja-JP" sz="1400" dirty="0" smtClean="0">
                <a:latin typeface="+mn-ea"/>
              </a:rPr>
              <a:t>なって</a:t>
            </a:r>
            <a:r>
              <a:rPr lang="ja-JP" altLang="en-US" sz="1400" dirty="0" smtClean="0">
                <a:latin typeface="+mn-ea"/>
              </a:rPr>
              <a:t>おり</a:t>
            </a:r>
            <a:r>
              <a:rPr lang="ja-JP" altLang="ja-JP" sz="1400" dirty="0" smtClean="0">
                <a:latin typeface="+mn-ea"/>
              </a:rPr>
              <a:t>，病床</a:t>
            </a:r>
            <a:r>
              <a:rPr lang="ja-JP" altLang="ja-JP" sz="1400" dirty="0">
                <a:latin typeface="+mn-ea"/>
              </a:rPr>
              <a:t>利用率が</a:t>
            </a:r>
            <a:r>
              <a:rPr lang="ja-JP" altLang="ja-JP" sz="1400" dirty="0" smtClean="0">
                <a:latin typeface="+mn-ea"/>
              </a:rPr>
              <a:t>低</a:t>
            </a:r>
            <a:endParaRPr lang="en-US" altLang="ja-JP" sz="1400" dirty="0" smtClean="0">
              <a:latin typeface="+mn-ea"/>
            </a:endParaRPr>
          </a:p>
          <a:p>
            <a:pPr marL="0" indent="0">
              <a:buNone/>
            </a:pPr>
            <a:r>
              <a:rPr lang="ja-JP" altLang="en-US" sz="1400" dirty="0">
                <a:latin typeface="+mn-ea"/>
              </a:rPr>
              <a:t>　</a:t>
            </a:r>
            <a:r>
              <a:rPr lang="ja-JP" altLang="en-US" sz="1400" dirty="0" smtClean="0">
                <a:latin typeface="+mn-ea"/>
              </a:rPr>
              <a:t>　</a:t>
            </a:r>
            <a:r>
              <a:rPr lang="ja-JP" altLang="ja-JP" sz="1400" dirty="0" smtClean="0">
                <a:latin typeface="+mn-ea"/>
              </a:rPr>
              <a:t>下している</a:t>
            </a:r>
            <a:r>
              <a:rPr lang="ja-JP" altLang="en-US" sz="1400" dirty="0" smtClean="0">
                <a:latin typeface="+mn-ea"/>
              </a:rPr>
              <a:t>が，</a:t>
            </a:r>
            <a:r>
              <a:rPr lang="ja-JP" altLang="ja-JP" sz="1400" dirty="0" smtClean="0">
                <a:latin typeface="+mn-ea"/>
              </a:rPr>
              <a:t>ドクター</a:t>
            </a:r>
            <a:r>
              <a:rPr lang="ja-JP" altLang="en-US" sz="1400" dirty="0" smtClean="0">
                <a:latin typeface="+mn-ea"/>
              </a:rPr>
              <a:t>は</a:t>
            </a:r>
            <a:r>
              <a:rPr lang="ja-JP" altLang="ja-JP" sz="1400" dirty="0" smtClean="0">
                <a:latin typeface="+mn-ea"/>
              </a:rPr>
              <a:t>疲弊</a:t>
            </a:r>
            <a:r>
              <a:rPr lang="ja-JP" altLang="ja-JP" sz="1400" dirty="0">
                <a:latin typeface="+mn-ea"/>
              </a:rPr>
              <a:t>しているので，この場の議論で</a:t>
            </a:r>
            <a:r>
              <a:rPr lang="ja-JP" altLang="ja-JP" sz="1400" dirty="0" smtClean="0">
                <a:latin typeface="+mn-ea"/>
              </a:rPr>
              <a:t>，</a:t>
            </a:r>
            <a:r>
              <a:rPr lang="ja-JP" altLang="en-US" sz="1400" dirty="0" smtClean="0">
                <a:latin typeface="+mn-ea"/>
              </a:rPr>
              <a:t>よ</a:t>
            </a:r>
            <a:r>
              <a:rPr lang="ja-JP" altLang="ja-JP" sz="1400" dirty="0" smtClean="0">
                <a:latin typeface="+mn-ea"/>
              </a:rPr>
              <a:t>い</a:t>
            </a:r>
            <a:r>
              <a:rPr lang="ja-JP" altLang="ja-JP" sz="1400" dirty="0">
                <a:latin typeface="+mn-ea"/>
              </a:rPr>
              <a:t>医療提供体制を</a:t>
            </a:r>
            <a:r>
              <a:rPr lang="ja-JP" altLang="ja-JP" sz="1400" dirty="0" smtClean="0">
                <a:latin typeface="+mn-ea"/>
              </a:rPr>
              <a:t>考えていきたい。</a:t>
            </a:r>
            <a:endParaRPr lang="en-US" altLang="ja-JP" sz="1400" dirty="0" smtClean="0">
              <a:latin typeface="+mn-ea"/>
            </a:endParaRPr>
          </a:p>
          <a:p>
            <a:pPr marL="0" indent="0">
              <a:lnSpc>
                <a:spcPts val="1000"/>
              </a:lnSpc>
              <a:buNone/>
            </a:pPr>
            <a:endParaRPr lang="en-US" altLang="ja-JP" sz="1400" dirty="0" smtClean="0">
              <a:latin typeface="+mn-ea"/>
            </a:endParaRPr>
          </a:p>
          <a:p>
            <a:pPr marL="0" indent="0">
              <a:buNone/>
            </a:pPr>
            <a:r>
              <a:rPr lang="ja-JP" altLang="ja-JP" sz="1400" dirty="0" smtClean="0">
                <a:latin typeface="+mn-ea"/>
              </a:rPr>
              <a:t>【</a:t>
            </a:r>
            <a:r>
              <a:rPr lang="ja-JP" altLang="ja-JP" sz="1400" dirty="0">
                <a:latin typeface="+mn-ea"/>
              </a:rPr>
              <a:t>柳田病院長】</a:t>
            </a:r>
          </a:p>
          <a:p>
            <a:pPr marL="0" indent="0">
              <a:buNone/>
            </a:pPr>
            <a:r>
              <a:rPr lang="ja-JP" altLang="en-US" sz="1400" dirty="0" smtClean="0">
                <a:latin typeface="+mn-ea"/>
              </a:rPr>
              <a:t>　</a:t>
            </a:r>
            <a:r>
              <a:rPr lang="ja-JP" altLang="ja-JP" sz="1400" dirty="0" smtClean="0">
                <a:latin typeface="+mn-ea"/>
              </a:rPr>
              <a:t>・</a:t>
            </a:r>
            <a:r>
              <a:rPr lang="ja-JP" altLang="en-US" sz="1400" dirty="0" smtClean="0">
                <a:latin typeface="+mn-ea"/>
              </a:rPr>
              <a:t>　</a:t>
            </a:r>
            <a:r>
              <a:rPr lang="ja-JP" altLang="ja-JP" sz="1400" dirty="0" smtClean="0">
                <a:latin typeface="+mn-ea"/>
              </a:rPr>
              <a:t>小児科医のモチベーション</a:t>
            </a:r>
            <a:r>
              <a:rPr lang="ja-JP" altLang="ja-JP" sz="1400" dirty="0">
                <a:latin typeface="+mn-ea"/>
              </a:rPr>
              <a:t>の維持，小児科医を集めるという意味で，舟入市民病院では，</a:t>
            </a:r>
            <a:r>
              <a:rPr lang="ja-JP" altLang="ja-JP" sz="1400" dirty="0" smtClean="0">
                <a:latin typeface="+mn-ea"/>
              </a:rPr>
              <a:t>感染症や川崎</a:t>
            </a:r>
            <a:endParaRPr lang="en-US" altLang="ja-JP" sz="1400" dirty="0" smtClean="0">
              <a:latin typeface="+mn-ea"/>
            </a:endParaRPr>
          </a:p>
          <a:p>
            <a:pPr marL="0" indent="0">
              <a:buNone/>
            </a:pPr>
            <a:r>
              <a:rPr lang="ja-JP" altLang="en-US" sz="1400" dirty="0">
                <a:latin typeface="+mn-ea"/>
              </a:rPr>
              <a:t>　</a:t>
            </a:r>
            <a:r>
              <a:rPr lang="ja-JP" altLang="en-US" sz="1400" dirty="0" smtClean="0">
                <a:latin typeface="+mn-ea"/>
              </a:rPr>
              <a:t>　</a:t>
            </a:r>
            <a:r>
              <a:rPr lang="ja-JP" altLang="ja-JP" sz="1400" dirty="0" smtClean="0">
                <a:latin typeface="+mn-ea"/>
              </a:rPr>
              <a:t>病</a:t>
            </a:r>
            <a:r>
              <a:rPr lang="ja-JP" altLang="ja-JP" sz="1400" dirty="0">
                <a:latin typeface="+mn-ea"/>
              </a:rPr>
              <a:t>の患者さんを診ているが</a:t>
            </a:r>
            <a:r>
              <a:rPr lang="ja-JP" altLang="ja-JP" sz="1400" dirty="0" smtClean="0">
                <a:latin typeface="+mn-ea"/>
              </a:rPr>
              <a:t>，後期</a:t>
            </a:r>
            <a:r>
              <a:rPr lang="ja-JP" altLang="ja-JP" sz="1400" dirty="0">
                <a:latin typeface="+mn-ea"/>
              </a:rPr>
              <a:t>研修医が，</a:t>
            </a:r>
            <a:r>
              <a:rPr lang="ja-JP" altLang="ja-JP" sz="1400" dirty="0" smtClean="0">
                <a:latin typeface="+mn-ea"/>
              </a:rPr>
              <a:t>３</a:t>
            </a:r>
            <a:r>
              <a:rPr lang="ja-JP" altLang="en-US" sz="1400" dirty="0" smtClean="0">
                <a:latin typeface="+mn-ea"/>
              </a:rPr>
              <a:t>～</a:t>
            </a:r>
            <a:r>
              <a:rPr lang="ja-JP" altLang="ja-JP" sz="1400" dirty="0" smtClean="0">
                <a:latin typeface="+mn-ea"/>
              </a:rPr>
              <a:t>４年</a:t>
            </a:r>
            <a:r>
              <a:rPr lang="ja-JP" altLang="ja-JP" sz="1400" dirty="0">
                <a:latin typeface="+mn-ea"/>
              </a:rPr>
              <a:t>頑張れば，１次救急のトレーニング</a:t>
            </a:r>
            <a:r>
              <a:rPr lang="ja-JP" altLang="ja-JP" sz="1400" dirty="0" smtClean="0">
                <a:latin typeface="+mn-ea"/>
              </a:rPr>
              <a:t>になる</a:t>
            </a:r>
            <a:r>
              <a:rPr lang="ja-JP" altLang="ja-JP" sz="1400" dirty="0">
                <a:latin typeface="+mn-ea"/>
              </a:rPr>
              <a:t>が，そこ</a:t>
            </a:r>
            <a:r>
              <a:rPr lang="ja-JP" altLang="ja-JP" sz="1400" dirty="0" smtClean="0">
                <a:latin typeface="+mn-ea"/>
              </a:rPr>
              <a:t>か</a:t>
            </a:r>
            <a:endParaRPr lang="en-US" altLang="ja-JP" sz="1400" dirty="0" smtClean="0">
              <a:latin typeface="+mn-ea"/>
            </a:endParaRPr>
          </a:p>
          <a:p>
            <a:pPr marL="0" indent="0">
              <a:buNone/>
            </a:pPr>
            <a:r>
              <a:rPr lang="ja-JP" altLang="en-US" sz="1400" dirty="0">
                <a:latin typeface="+mn-ea"/>
              </a:rPr>
              <a:t>　</a:t>
            </a:r>
            <a:r>
              <a:rPr lang="ja-JP" altLang="en-US" sz="1400" dirty="0" smtClean="0">
                <a:latin typeface="+mn-ea"/>
              </a:rPr>
              <a:t>　</a:t>
            </a:r>
            <a:r>
              <a:rPr lang="ja-JP" altLang="ja-JP" sz="1400" dirty="0" smtClean="0">
                <a:latin typeface="+mn-ea"/>
              </a:rPr>
              <a:t>ら</a:t>
            </a:r>
            <a:r>
              <a:rPr lang="ja-JP" altLang="ja-JP" sz="1400" dirty="0">
                <a:latin typeface="+mn-ea"/>
              </a:rPr>
              <a:t>先に繋がっていかず</a:t>
            </a:r>
            <a:r>
              <a:rPr lang="ja-JP" altLang="ja-JP" sz="1400" dirty="0" smtClean="0">
                <a:latin typeface="+mn-ea"/>
              </a:rPr>
              <a:t>，燃え尽き</a:t>
            </a:r>
            <a:r>
              <a:rPr lang="ja-JP" altLang="ja-JP" sz="1400" dirty="0">
                <a:latin typeface="+mn-ea"/>
              </a:rPr>
              <a:t>のような状態になってしまう。</a:t>
            </a:r>
          </a:p>
          <a:p>
            <a:pPr marL="0" indent="0">
              <a:buNone/>
            </a:pPr>
            <a:r>
              <a:rPr lang="ja-JP" altLang="en-US" sz="1400" dirty="0" smtClean="0">
                <a:latin typeface="+mn-ea"/>
              </a:rPr>
              <a:t>　</a:t>
            </a:r>
            <a:r>
              <a:rPr lang="ja-JP" altLang="ja-JP" sz="1400" dirty="0" smtClean="0">
                <a:latin typeface="+mn-ea"/>
              </a:rPr>
              <a:t>・</a:t>
            </a:r>
            <a:r>
              <a:rPr lang="ja-JP" altLang="en-US" sz="1400" dirty="0" smtClean="0">
                <a:latin typeface="+mn-ea"/>
              </a:rPr>
              <a:t>　</a:t>
            </a:r>
            <a:r>
              <a:rPr lang="ja-JP" altLang="ja-JP" sz="1400" dirty="0" smtClean="0">
                <a:latin typeface="+mn-ea"/>
              </a:rPr>
              <a:t>小児科医</a:t>
            </a:r>
            <a:r>
              <a:rPr lang="ja-JP" altLang="ja-JP" sz="1400" dirty="0">
                <a:latin typeface="+mn-ea"/>
              </a:rPr>
              <a:t>のモチベーションを考えると，１・２・３次</a:t>
            </a:r>
            <a:r>
              <a:rPr lang="ja-JP" altLang="ja-JP" sz="1400" dirty="0" smtClean="0">
                <a:latin typeface="+mn-ea"/>
              </a:rPr>
              <a:t>救急</a:t>
            </a:r>
            <a:r>
              <a:rPr lang="ja-JP" altLang="en-US" sz="1400" dirty="0" smtClean="0">
                <a:latin typeface="+mn-ea"/>
              </a:rPr>
              <a:t>が</a:t>
            </a:r>
            <a:r>
              <a:rPr lang="ja-JP" altLang="ja-JP" sz="1400" dirty="0" smtClean="0">
                <a:latin typeface="+mn-ea"/>
              </a:rPr>
              <a:t>あるセンター化</a:t>
            </a:r>
            <a:r>
              <a:rPr lang="ja-JP" altLang="en-US" sz="1400" dirty="0" smtClean="0">
                <a:latin typeface="+mn-ea"/>
              </a:rPr>
              <a:t>は</a:t>
            </a:r>
            <a:r>
              <a:rPr lang="ja-JP" altLang="ja-JP" sz="1400" dirty="0" smtClean="0">
                <a:latin typeface="+mn-ea"/>
              </a:rPr>
              <a:t>効果</a:t>
            </a:r>
            <a:r>
              <a:rPr lang="ja-JP" altLang="ja-JP" sz="1400" dirty="0">
                <a:latin typeface="+mn-ea"/>
              </a:rPr>
              <a:t>が</a:t>
            </a:r>
            <a:r>
              <a:rPr lang="ja-JP" altLang="ja-JP" sz="1400" dirty="0" smtClean="0">
                <a:latin typeface="+mn-ea"/>
              </a:rPr>
              <a:t>ある</a:t>
            </a:r>
            <a:r>
              <a:rPr lang="ja-JP" altLang="en-US" sz="1400" dirty="0" smtClean="0">
                <a:latin typeface="+mn-ea"/>
              </a:rPr>
              <a:t>と</a:t>
            </a:r>
            <a:r>
              <a:rPr lang="ja-JP" altLang="ja-JP" sz="1400" dirty="0" smtClean="0">
                <a:latin typeface="+mn-ea"/>
              </a:rPr>
              <a:t>思う</a:t>
            </a:r>
            <a:r>
              <a:rPr lang="ja-JP" altLang="ja-JP" sz="1400" dirty="0">
                <a:latin typeface="+mn-ea"/>
              </a:rPr>
              <a:t>。</a:t>
            </a:r>
            <a:endParaRPr lang="ja-JP" altLang="ja-JP" sz="1400" kern="100" dirty="0">
              <a:latin typeface="+mn-ea"/>
              <a:cs typeface="Times New Roman"/>
            </a:endParaRPr>
          </a:p>
        </p:txBody>
      </p:sp>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6</a:t>
            </a:fld>
            <a:endParaRPr kumimoji="1" lang="ja-JP" altLang="en-US" sz="2400" dirty="0"/>
          </a:p>
        </p:txBody>
      </p:sp>
    </p:spTree>
    <p:extLst>
      <p:ext uri="{BB962C8B-B14F-4D97-AF65-F5344CB8AC3E}">
        <p14:creationId xmlns:p14="http://schemas.microsoft.com/office/powerpoint/2010/main" val="385058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3504" y="6492875"/>
            <a:ext cx="2133600" cy="365125"/>
          </a:xfrm>
        </p:spPr>
        <p:txBody>
          <a:bodyPr/>
          <a:lstStyle/>
          <a:p>
            <a:fld id="{DC768EE6-8590-4C35-BA5F-0BD088C856D2}" type="slidenum">
              <a:rPr kumimoji="1" lang="ja-JP" altLang="en-US" sz="2400" smtClean="0"/>
              <a:t>7</a:t>
            </a:fld>
            <a:endParaRPr kumimoji="1" lang="ja-JP" altLang="en-US" sz="2400" dirty="0"/>
          </a:p>
        </p:txBody>
      </p:sp>
      <p:sp>
        <p:nvSpPr>
          <p:cNvPr id="3" name="タイトル 1"/>
          <p:cNvSpPr txBox="1">
            <a:spLocks/>
          </p:cNvSpPr>
          <p:nvPr/>
        </p:nvSpPr>
        <p:spPr>
          <a:xfrm>
            <a:off x="108000" y="468000"/>
            <a:ext cx="8928992" cy="792088"/>
          </a:xfrm>
          <a:prstGeom prst="rect">
            <a:avLst/>
          </a:prstGeom>
          <a:no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t>第２回基幹病院等連携強化実行会議での議論の結果</a:t>
            </a:r>
            <a:endParaRPr lang="ja-JP" altLang="en-US" sz="2800" u="sng" dirty="0"/>
          </a:p>
        </p:txBody>
      </p:sp>
      <p:graphicFrame>
        <p:nvGraphicFramePr>
          <p:cNvPr id="5" name="表 4"/>
          <p:cNvGraphicFramePr>
            <a:graphicFrameLocks noGrp="1"/>
          </p:cNvGraphicFramePr>
          <p:nvPr>
            <p:extLst>
              <p:ext uri="{D42A27DB-BD31-4B8C-83A1-F6EECF244321}">
                <p14:modId xmlns:p14="http://schemas.microsoft.com/office/powerpoint/2010/main" val="1021144969"/>
              </p:ext>
            </p:extLst>
          </p:nvPr>
        </p:nvGraphicFramePr>
        <p:xfrm>
          <a:off x="247650" y="1118368"/>
          <a:ext cx="8572822" cy="5467400"/>
        </p:xfrm>
        <a:graphic>
          <a:graphicData uri="http://schemas.openxmlformats.org/drawingml/2006/table">
            <a:tbl>
              <a:tblPr firstRow="1" firstCol="1" bandRow="1"/>
              <a:tblGrid>
                <a:gridCol w="8572822"/>
              </a:tblGrid>
              <a:tr h="5365559">
                <a:tc>
                  <a:txBody>
                    <a:bodyPr/>
                    <a:lstStyle/>
                    <a:p>
                      <a:pPr marL="0" indent="0" algn="l">
                        <a:lnSpc>
                          <a:spcPct val="100000"/>
                        </a:lnSpc>
                        <a:spcBef>
                          <a:spcPts val="0"/>
                        </a:spcBef>
                        <a:spcAft>
                          <a:spcPts val="400"/>
                        </a:spcAft>
                      </a:pPr>
                      <a:r>
                        <a:rPr lang="ja-JP" altLang="en-US" sz="1500" b="1" u="none"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～難治性・希少性疾患の集約について～</a:t>
                      </a:r>
                    </a:p>
                    <a:p>
                      <a:pPr marL="0" indent="0" algn="l">
                        <a:lnSpc>
                          <a:spcPct val="100000"/>
                        </a:lnSpc>
                        <a:spcBef>
                          <a:spcPts val="0"/>
                        </a:spcBef>
                        <a:spcAft>
                          <a:spcPts val="400"/>
                        </a:spcAft>
                      </a:pPr>
                      <a:r>
                        <a:rPr lang="ja-JP" altLang="en-US" sz="1500" b="0" u="none"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　集約の対象となる３疾患（難治性てんかん，角膜移植を必要とする角膜疾患，再生不良性貧血）及び集約先の病院について，広島県のホームページ及び広島県医師会速報に掲載したこと，引き続き集約の対象となる疾患の拡充を検討することについて事務局から報告があった。</a:t>
                      </a:r>
                    </a:p>
                    <a:p>
                      <a:pPr marL="0" indent="0" algn="l">
                        <a:lnSpc>
                          <a:spcPct val="100000"/>
                        </a:lnSpc>
                        <a:spcBef>
                          <a:spcPts val="0"/>
                        </a:spcBef>
                        <a:spcAft>
                          <a:spcPts val="400"/>
                        </a:spcAft>
                      </a:pPr>
                      <a:endParaRPr lang="ja-JP" altLang="en-US" sz="1500" b="0" u="none" kern="100" dirty="0" smtClean="0">
                        <a:solidFill>
                          <a:schemeClr val="tx1"/>
                        </a:solidFill>
                        <a:effectLst/>
                        <a:latin typeface="ＭＳ ゴシック" panose="020B0609070205080204" pitchFamily="49" charset="-128"/>
                        <a:ea typeface="ＭＳ ゴシック" panose="020B0609070205080204" pitchFamily="49" charset="-128"/>
                        <a:cs typeface="Times New Roman"/>
                      </a:endParaRPr>
                    </a:p>
                    <a:p>
                      <a:pPr marL="0" indent="0" algn="l">
                        <a:lnSpc>
                          <a:spcPct val="100000"/>
                        </a:lnSpc>
                        <a:spcBef>
                          <a:spcPts val="0"/>
                        </a:spcBef>
                        <a:spcAft>
                          <a:spcPts val="400"/>
                        </a:spcAft>
                      </a:pPr>
                      <a:r>
                        <a:rPr lang="ja-JP" altLang="en-US" sz="1500" b="1" u="none"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～脳・循環器疾患の拠点病院構想について～</a:t>
                      </a:r>
                    </a:p>
                    <a:p>
                      <a:pPr marL="0" indent="0" algn="l">
                        <a:lnSpc>
                          <a:spcPct val="100000"/>
                        </a:lnSpc>
                        <a:spcBef>
                          <a:spcPts val="0"/>
                        </a:spcBef>
                        <a:spcAft>
                          <a:spcPts val="400"/>
                        </a:spcAft>
                      </a:pPr>
                      <a:r>
                        <a:rPr lang="ja-JP" altLang="en-US" sz="1500" b="0" u="none"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　厚生労働省の「脳卒中，心臓病その他の循環器病に係る診療提供体制の在り方に関する検討会」において検討している「高度な専門的医療を行う施設」等の方向性を見極めながら，引き続き議論を行うこととなった。</a:t>
                      </a:r>
                    </a:p>
                    <a:p>
                      <a:pPr marL="0" indent="0" algn="l">
                        <a:lnSpc>
                          <a:spcPct val="100000"/>
                        </a:lnSpc>
                        <a:spcBef>
                          <a:spcPts val="0"/>
                        </a:spcBef>
                        <a:spcAft>
                          <a:spcPts val="400"/>
                        </a:spcAft>
                      </a:pPr>
                      <a:endParaRPr lang="ja-JP" altLang="en-US" sz="1500" b="0" u="none" kern="100" dirty="0" smtClean="0">
                        <a:solidFill>
                          <a:schemeClr val="tx1"/>
                        </a:solidFill>
                        <a:effectLst/>
                        <a:latin typeface="ＭＳ ゴシック" panose="020B0609070205080204" pitchFamily="49" charset="-128"/>
                        <a:ea typeface="ＭＳ ゴシック" panose="020B0609070205080204" pitchFamily="49" charset="-128"/>
                        <a:cs typeface="Times New Roman"/>
                      </a:endParaRPr>
                    </a:p>
                    <a:p>
                      <a:pPr marL="0" indent="0" algn="l">
                        <a:lnSpc>
                          <a:spcPct val="100000"/>
                        </a:lnSpc>
                        <a:spcBef>
                          <a:spcPts val="0"/>
                        </a:spcBef>
                        <a:spcAft>
                          <a:spcPts val="400"/>
                        </a:spcAft>
                      </a:pPr>
                      <a:r>
                        <a:rPr lang="ja-JP" altLang="en-US" sz="1500" b="1" u="none"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～小児医療体制の効率化・高度化について～</a:t>
                      </a:r>
                    </a:p>
                    <a:p>
                      <a:pPr marL="0" indent="0" algn="l">
                        <a:lnSpc>
                          <a:spcPct val="100000"/>
                        </a:lnSpc>
                        <a:spcBef>
                          <a:spcPts val="0"/>
                        </a:spcBef>
                        <a:spcAft>
                          <a:spcPts val="400"/>
                        </a:spcAft>
                      </a:pPr>
                      <a:r>
                        <a:rPr lang="ja-JP" altLang="en-US" sz="1500" b="0" u="none"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　病院経営や専門医確保の困難性を考えると，小児専門病院を整備するより，総合病院に併設した小児医療センターにおいて１次救急から３次救急までを系統的に診ることができる体制が理想であるという意見や，人材育成という観点から，基幹病院間で医師の配置ローテーションを組んでキャリアパスの仕組みをつくる方法も検討すべきという意見もあり，引き続き議論を行うこととなった。</a:t>
                      </a:r>
                    </a:p>
                    <a:p>
                      <a:pPr marL="0" indent="0" algn="l">
                        <a:lnSpc>
                          <a:spcPct val="100000"/>
                        </a:lnSpc>
                        <a:spcBef>
                          <a:spcPts val="0"/>
                        </a:spcBef>
                        <a:spcAft>
                          <a:spcPts val="400"/>
                        </a:spcAft>
                      </a:pPr>
                      <a:endParaRPr lang="ja-JP" altLang="en-US" sz="1500" b="0" u="none" kern="100" dirty="0" smtClean="0">
                        <a:solidFill>
                          <a:schemeClr val="tx1"/>
                        </a:solidFill>
                        <a:effectLst/>
                        <a:latin typeface="ＭＳ ゴシック" panose="020B0609070205080204" pitchFamily="49" charset="-128"/>
                        <a:ea typeface="ＭＳ ゴシック" panose="020B0609070205080204" pitchFamily="49" charset="-128"/>
                        <a:cs typeface="Times New Roman"/>
                      </a:endParaRPr>
                    </a:p>
                    <a:p>
                      <a:pPr marL="0" indent="0" algn="l">
                        <a:lnSpc>
                          <a:spcPct val="100000"/>
                        </a:lnSpc>
                        <a:spcBef>
                          <a:spcPts val="0"/>
                        </a:spcBef>
                        <a:spcAft>
                          <a:spcPts val="400"/>
                        </a:spcAft>
                      </a:pPr>
                      <a:r>
                        <a:rPr lang="ja-JP" altLang="en-US" sz="1500" b="1" u="none"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～救急医療体制について～</a:t>
                      </a:r>
                    </a:p>
                    <a:p>
                      <a:pPr marL="0" indent="0" algn="l">
                        <a:lnSpc>
                          <a:spcPct val="100000"/>
                        </a:lnSpc>
                        <a:spcBef>
                          <a:spcPts val="0"/>
                        </a:spcBef>
                        <a:spcAft>
                          <a:spcPts val="400"/>
                        </a:spcAft>
                      </a:pPr>
                      <a:r>
                        <a:rPr lang="ja-JP" altLang="en-US" sz="1500" b="0" u="none"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　２次救急患者に対応する輪番病院の負担軽減を図るとともに，重症患者がより短時間のうちに必要な医療を受けることができる体制づくりが課題であり，外傷の軽症患者を受け入れる医療機関の整備と基幹病院によるバックアップ体制について検討することとなった。</a:t>
                      </a:r>
                    </a:p>
                    <a:p>
                      <a:pPr marL="0" indent="0" algn="l">
                        <a:lnSpc>
                          <a:spcPct val="100000"/>
                        </a:lnSpc>
                        <a:spcBef>
                          <a:spcPts val="0"/>
                        </a:spcBef>
                        <a:spcAft>
                          <a:spcPts val="400"/>
                        </a:spcAft>
                      </a:pPr>
                      <a:endParaRPr lang="en-US" altLang="ja-JP" sz="1500" b="0" u="none" kern="100" dirty="0" smtClean="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108000" marR="36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595717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87120"/>
            <a:ext cx="2133600" cy="365125"/>
          </a:xfrm>
        </p:spPr>
        <p:txBody>
          <a:bodyPr/>
          <a:lstStyle/>
          <a:p>
            <a:fld id="{DC768EE6-8590-4C35-BA5F-0BD088C856D2}" type="slidenum">
              <a:rPr kumimoji="1" lang="ja-JP" altLang="en-US" sz="2400" smtClean="0"/>
              <a:t>8</a:t>
            </a:fld>
            <a:endParaRPr kumimoji="1" lang="ja-JP" altLang="en-US" sz="2400" dirty="0"/>
          </a:p>
        </p:txBody>
      </p:sp>
      <p:sp>
        <p:nvSpPr>
          <p:cNvPr id="5" name="タイトル 1"/>
          <p:cNvSpPr txBox="1">
            <a:spLocks/>
          </p:cNvSpPr>
          <p:nvPr/>
        </p:nvSpPr>
        <p:spPr>
          <a:xfrm>
            <a:off x="107504" y="1728000"/>
            <a:ext cx="8928992" cy="1584176"/>
          </a:xfrm>
          <a:prstGeom prst="rect">
            <a:avLst/>
          </a:prstGeom>
          <a:blipFill>
            <a:blip r:embed="rId2"/>
            <a:tile tx="0" ty="0" sx="100000" sy="100000" flip="none" algn="tl"/>
          </a:blipFill>
          <a:ln w="38100">
            <a:noFill/>
          </a:ln>
          <a:effectLst>
            <a:outerShdw blurRad="50800" dist="38100" dir="2700000" algn="tl" rotWithShape="0">
              <a:prstClr val="black">
                <a:alpha val="40000"/>
              </a:prstClr>
            </a:outerShdw>
          </a:effectLst>
        </p:spPr>
        <p:txBody>
          <a:bodyPr vert="horz" lIns="0" tIns="0" rIns="0" bIns="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3200" b="1" dirty="0">
                <a:latin typeface="HG丸ｺﾞｼｯｸM-PRO" panose="020F0600000000000000" pitchFamily="50" charset="-128"/>
                <a:ea typeface="HG丸ｺﾞｼｯｸM-PRO" panose="020F0600000000000000" pitchFamily="50" charset="-128"/>
              </a:rPr>
              <a:t>２</a:t>
            </a:r>
            <a:r>
              <a:rPr lang="ja-JP" altLang="en-US" sz="3200" b="1" dirty="0" smtClean="0">
                <a:latin typeface="HG丸ｺﾞｼｯｸM-PRO" panose="020F0600000000000000" pitchFamily="50" charset="-128"/>
                <a:ea typeface="HG丸ｺﾞｼｯｸM-PRO" panose="020F0600000000000000" pitchFamily="50" charset="-128"/>
              </a:rPr>
              <a:t>　難治性・希少性疾患の集約について</a:t>
            </a:r>
            <a:endParaRPr lang="en-US" altLang="ja-JP" sz="3200" b="1"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339335001"/>
      </p:ext>
    </p:extLst>
  </p:cSld>
  <p:clrMapOvr>
    <a:masterClrMapping/>
  </p:clrMapOvr>
  <p:timing>
    <p:tnLst>
      <p:par>
        <p:cTn id="1" dur="indefinite" restart="never" nodeType="tmRoot"/>
      </p:par>
    </p:tnLst>
  </p:timing>
</p:sld>
</file>

<file path=ppt/theme/theme1.xml><?xml version="1.0" encoding="utf-8"?>
<a:theme xmlns:a="http://schemas.openxmlformats.org/drawingml/2006/main" name="ワーキング・グループの作業状況 H26年7月末">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ワーキング・グループの作業状況 H26年7月末</Template>
  <TotalTime>9743</TotalTime>
  <Words>1413</Words>
  <Application>Microsoft Office PowerPoint</Application>
  <PresentationFormat>画面に合わせる (4:3)</PresentationFormat>
  <Paragraphs>354</Paragraphs>
  <Slides>28</Slides>
  <Notes>1</Notes>
  <HiddenSlides>0</HiddenSlides>
  <MMClips>0</MMClips>
  <ScaleCrop>false</ScaleCrop>
  <HeadingPairs>
    <vt:vector size="4" baseType="variant">
      <vt:variant>
        <vt:lpstr>テーマ</vt:lpstr>
      </vt:variant>
      <vt:variant>
        <vt:i4>1</vt:i4>
      </vt:variant>
      <vt:variant>
        <vt:lpstr>スライド タイトル</vt:lpstr>
      </vt:variant>
      <vt:variant>
        <vt:i4>28</vt:i4>
      </vt:variant>
    </vt:vector>
  </HeadingPairs>
  <TitlesOfParts>
    <vt:vector size="29" baseType="lpstr">
      <vt:lpstr>ワーキング・グループの作業状況 H26年7月末</vt:lpstr>
      <vt:lpstr>PowerPoint プレゼンテーション</vt:lpstr>
      <vt:lpstr>目　次</vt:lpstr>
      <vt:lpstr>PowerPoint プレゼンテーション</vt:lpstr>
      <vt:lpstr>第１回基幹病院等連携強化実行会議 （H28.11.11）で議論したこと</vt:lpstr>
      <vt:lpstr>第１回基幹病院連携強化実行会議での発言要旨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広島県ホームページへの掲載（H28年12月～）</vt:lpstr>
      <vt:lpstr>広島県医師会速報及び広島市医師会だよりへの掲載</vt:lpstr>
      <vt:lpstr>平成29年度の難治性・希少性疾患の集約について</vt:lpstr>
      <vt:lpstr>PowerPoint プレゼンテーション</vt:lpstr>
      <vt:lpstr>　第２ステージ：強みの顕在化 　　脳・循環器疾患の拠点病院構想</vt:lpstr>
      <vt:lpstr>循環器医療体制検討ワーキング・グループの設置について</vt:lpstr>
      <vt:lpstr>PowerPoint プレゼンテーション</vt:lpstr>
      <vt:lpstr>PowerPoint プレゼンテーション</vt:lpstr>
      <vt:lpstr>PowerPoint プレゼンテーション</vt:lpstr>
      <vt:lpstr>PowerPoint プレゼンテーション</vt:lpstr>
      <vt:lpstr>循環器疾患の拠点構想の考え方・進め方（まとめ）</vt:lpstr>
      <vt:lpstr>PowerPoint プレゼンテーション</vt:lpstr>
      <vt:lpstr>PowerPoint プレゼンテーション</vt:lpstr>
      <vt:lpstr>PowerPoint プレゼンテーション</vt:lpstr>
      <vt:lpstr>PowerPoint プレゼンテーション</vt:lpstr>
      <vt:lpstr>前回までの議論の整理と今後の対応  （小児医療体制検討ワーキング・グループ）</vt:lpstr>
      <vt:lpstr>PowerPoint プレゼンテーション</vt:lpstr>
      <vt:lpstr>PowerPoint プレゼンテーション</vt:lpstr>
    </vt:vector>
  </TitlesOfParts>
  <Company>広島県</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広島都市圏の医療に関する調査研究協議会 ～ワーキング・グループの作業状況～</dc:title>
  <dc:creator>福永 裕文</dc:creator>
  <cp:lastModifiedBy>広島県</cp:lastModifiedBy>
  <cp:revision>818</cp:revision>
  <cp:lastPrinted>2017-06-02T08:44:40Z</cp:lastPrinted>
  <dcterms:created xsi:type="dcterms:W3CDTF">2014-07-17T04:10:49Z</dcterms:created>
  <dcterms:modified xsi:type="dcterms:W3CDTF">2017-06-30T00:15:29Z</dcterms:modified>
</cp:coreProperties>
</file>