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1" r:id="rId4"/>
    <p:sldId id="263"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116" d="100"/>
          <a:sy n="116" d="100"/>
        </p:scale>
        <p:origin x="9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46531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240355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206529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323833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224771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410732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364159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11174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14850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372964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F4DA87-8916-47F4-8B9D-DCD0BDBE0D5D}"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188733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4DA87-8916-47F4-8B9D-DCD0BDBE0D5D}" type="datetimeFigureOut">
              <a:rPr kumimoji="1" lang="ja-JP" altLang="en-US" smtClean="0"/>
              <a:t>2023/2/6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864F4-C438-48B8-9F95-DF55D3D8BAB0}" type="slidenum">
              <a:rPr kumimoji="1" lang="ja-JP" altLang="en-US" smtClean="0"/>
              <a:t>‹#›</a:t>
            </a:fld>
            <a:endParaRPr kumimoji="1" lang="ja-JP" altLang="en-US"/>
          </a:p>
        </p:txBody>
      </p:sp>
    </p:spTree>
    <p:extLst>
      <p:ext uri="{BB962C8B-B14F-4D97-AF65-F5344CB8AC3E}">
        <p14:creationId xmlns:p14="http://schemas.microsoft.com/office/powerpoint/2010/main" val="246148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681038" y="1151728"/>
            <a:ext cx="4057217" cy="11941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94014" y="1022419"/>
            <a:ext cx="1754981" cy="263456"/>
          </a:xfrm>
          <a:prstGeom prst="rect">
            <a:avLst/>
          </a:prstGeom>
          <a:solidFill>
            <a:schemeClr val="bg2"/>
          </a:solidFill>
          <a:ln>
            <a:solidFill>
              <a:srgbClr val="41719C">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コンテンツ プレースホルダー 10"/>
          <p:cNvGraphicFramePr>
            <a:graphicFrameLocks noGrp="1"/>
          </p:cNvGraphicFramePr>
          <p:nvPr>
            <p:ph sz="half" idx="1"/>
            <p:extLst>
              <p:ext uri="{D42A27DB-BD31-4B8C-83A1-F6EECF244321}">
                <p14:modId xmlns:p14="http://schemas.microsoft.com/office/powerpoint/2010/main" val="1818563156"/>
              </p:ext>
            </p:extLst>
          </p:nvPr>
        </p:nvGraphicFramePr>
        <p:xfrm>
          <a:off x="681038" y="2468359"/>
          <a:ext cx="4057217" cy="3960000"/>
        </p:xfrm>
        <a:graphic>
          <a:graphicData uri="http://schemas.openxmlformats.org/drawingml/2006/table">
            <a:tbl>
              <a:tblPr firstRow="1" bandRow="1">
                <a:tableStyleId>{5940675A-B579-460E-94D1-54222C63F5DA}</a:tableStyleId>
              </a:tblPr>
              <a:tblGrid>
                <a:gridCol w="981507"/>
                <a:gridCol w="3075710"/>
              </a:tblGrid>
              <a:tr h="324000">
                <a:tc>
                  <a:txBody>
                    <a:bodyPr/>
                    <a:lstStyle/>
                    <a:p>
                      <a:pPr algn="ctr"/>
                      <a:r>
                        <a:rPr kumimoji="1" lang="ja-JP" altLang="en-US" sz="1200" dirty="0" smtClean="0"/>
                        <a:t>氏名</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性別</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生年月日</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720000">
                <a:tc>
                  <a:txBody>
                    <a:bodyPr/>
                    <a:lstStyle/>
                    <a:p>
                      <a:pPr algn="ctr"/>
                      <a:r>
                        <a:rPr kumimoji="1" lang="ja-JP" altLang="en-US" sz="1200" dirty="0" smtClean="0"/>
                        <a:t>住所</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保険種別</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保険者番号</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記号・番号</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l"/>
                      <a:r>
                        <a:rPr kumimoji="1" lang="ja-JP" altLang="en-US" sz="1200" dirty="0" smtClean="0"/>
                        <a:t>↓ 変更時</a:t>
                      </a:r>
                      <a:endParaRPr kumimoji="1" lang="ja-JP" alt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noFill/>
                  </a:tcPr>
                </a:tc>
                <a:tc>
                  <a:txBody>
                    <a:bodyPr/>
                    <a:lstStyle/>
                    <a:p>
                      <a:endParaRPr kumimoji="1" lang="ja-JP" altLang="en-US" sz="1200" dirty="0"/>
                    </a:p>
                  </a:txBody>
                  <a:tcPr anchor="ctr">
                    <a:lnL w="12700" cap="flat" cmpd="sng" algn="ctr">
                      <a:solidFill>
                        <a:schemeClr val="bg1"/>
                      </a:solidFill>
                      <a:prstDash val="solid"/>
                      <a:round/>
                      <a:headEnd type="none" w="med" len="med"/>
                      <a:tailEnd type="none" w="med" len="med"/>
                    </a:lnL>
                  </a:tcPr>
                </a:tc>
              </a:tr>
              <a:tr h="324000">
                <a:tc>
                  <a:txBody>
                    <a:bodyPr/>
                    <a:lstStyle/>
                    <a:p>
                      <a:pPr algn="ctr"/>
                      <a:r>
                        <a:rPr kumimoji="1" lang="ja-JP" altLang="en-US" sz="1200" dirty="0" smtClean="0"/>
                        <a:t>保険種別</a:t>
                      </a:r>
                      <a:endParaRPr kumimoji="1" lang="en-US" altLang="ja-JP" sz="1200" dirty="0" smtClean="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保険者番号</a:t>
                      </a:r>
                      <a:endParaRPr kumimoji="1" lang="en-US" altLang="ja-JP" sz="1200" dirty="0" smtClean="0"/>
                    </a:p>
                  </a:txBody>
                  <a:tcPr anchor="ctr">
                    <a:solidFill>
                      <a:schemeClr val="accent6">
                        <a:lumMod val="20000"/>
                        <a:lumOff val="80000"/>
                      </a:schemeClr>
                    </a:solidFill>
                  </a:tcPr>
                </a:tc>
                <a:tc>
                  <a:txBody>
                    <a:bodyPr/>
                    <a:lstStyle/>
                    <a:p>
                      <a:endParaRPr kumimoji="1" lang="ja-JP" altLang="en-US" sz="1200" dirty="0"/>
                    </a:p>
                  </a:txBody>
                  <a:tcPr anchor="ctr"/>
                </a:tc>
              </a:tr>
              <a:tr h="324000">
                <a:tc>
                  <a:txBody>
                    <a:bodyPr/>
                    <a:lstStyle/>
                    <a:p>
                      <a:pPr algn="ctr"/>
                      <a:r>
                        <a:rPr kumimoji="1" lang="ja-JP" altLang="en-US" sz="1200" dirty="0" smtClean="0"/>
                        <a:t>記号・番号</a:t>
                      </a:r>
                      <a:endParaRPr kumimoji="1" lang="ja-JP" altLang="en-US" sz="1200" dirty="0"/>
                    </a:p>
                  </a:txBody>
                  <a:tcPr anchor="ctr">
                    <a:solidFill>
                      <a:schemeClr val="accent6">
                        <a:lumMod val="20000"/>
                        <a:lumOff val="80000"/>
                      </a:schemeClr>
                    </a:solidFill>
                  </a:tcPr>
                </a:tc>
                <a:tc>
                  <a:txBody>
                    <a:bodyPr/>
                    <a:lstStyle/>
                    <a:p>
                      <a:endParaRPr kumimoji="1" lang="ja-JP" altLang="en-US" sz="1200" dirty="0"/>
                    </a:p>
                  </a:txBody>
                  <a:tcPr anchor="ctr"/>
                </a:tc>
              </a:tr>
            </a:tbl>
          </a:graphicData>
        </a:graphic>
      </p:graphicFrame>
      <p:graphicFrame>
        <p:nvGraphicFramePr>
          <p:cNvPr id="12" name="コンテンツ プレースホルダー 11"/>
          <p:cNvGraphicFramePr>
            <a:graphicFrameLocks noGrp="1"/>
          </p:cNvGraphicFramePr>
          <p:nvPr>
            <p:ph sz="half" idx="2"/>
            <p:extLst>
              <p:ext uri="{D42A27DB-BD31-4B8C-83A1-F6EECF244321}">
                <p14:modId xmlns:p14="http://schemas.microsoft.com/office/powerpoint/2010/main" val="4029799622"/>
              </p:ext>
            </p:extLst>
          </p:nvPr>
        </p:nvGraphicFramePr>
        <p:xfrm>
          <a:off x="5107677" y="64942"/>
          <a:ext cx="4295339" cy="3872340"/>
        </p:xfrm>
        <a:graphic>
          <a:graphicData uri="http://schemas.openxmlformats.org/drawingml/2006/table">
            <a:tbl>
              <a:tblPr firstRow="1" bandRow="1">
                <a:tableStyleId>{5940675A-B579-460E-94D1-54222C63F5DA}</a:tableStyleId>
              </a:tblPr>
              <a:tblGrid>
                <a:gridCol w="351059"/>
                <a:gridCol w="657380"/>
                <a:gridCol w="335884"/>
                <a:gridCol w="321496"/>
                <a:gridCol w="657380"/>
                <a:gridCol w="657380"/>
                <a:gridCol w="657380"/>
                <a:gridCol w="657380"/>
              </a:tblGrid>
              <a:tr h="216000">
                <a:tc rowSpan="3">
                  <a:txBody>
                    <a:bodyPr/>
                    <a:lstStyle/>
                    <a:p>
                      <a:pPr algn="ctr"/>
                      <a:r>
                        <a:rPr kumimoji="1" lang="ja-JP" altLang="en-US" sz="1050" dirty="0" smtClean="0"/>
                        <a:t>Ａ欄</a:t>
                      </a:r>
                      <a:endParaRPr kumimoji="1" lang="ja-JP" altLang="en-US" sz="105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3" gridSpan="2">
                  <a:txBody>
                    <a:bodyPr/>
                    <a:lstStyle/>
                    <a:p>
                      <a:pPr algn="ctr"/>
                      <a:r>
                        <a:rPr kumimoji="1" lang="ja-JP" altLang="en-US" sz="1050" dirty="0" smtClean="0"/>
                        <a:t>高額療養費</a:t>
                      </a:r>
                      <a:endParaRPr kumimoji="1" lang="en-US" altLang="ja-JP" sz="1050" dirty="0" smtClean="0"/>
                    </a:p>
                    <a:p>
                      <a:pPr algn="ctr"/>
                      <a:r>
                        <a:rPr kumimoji="1" lang="ja-JP" altLang="en-US" sz="1050" dirty="0" smtClean="0"/>
                        <a:t>算定基準額</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hMerge="1">
                  <a:txBody>
                    <a:bodyPr/>
                    <a:lstStyle/>
                    <a:p>
                      <a:endParaRPr lang="ja-JP" altLang="en-US"/>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①入院</a:t>
                      </a:r>
                    </a:p>
                  </a:txBody>
                  <a:tcPr anchor="ct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hMerge="1">
                  <a:txBody>
                    <a:bodyPr/>
                    <a:lstStyle/>
                    <a:p>
                      <a:pPr algn="ctr"/>
                      <a:endParaRPr kumimoji="1" lang="ja-JP" altLang="en-US" sz="1200" dirty="0"/>
                    </a:p>
                  </a:txBody>
                  <a:tcPr anchor="ctr"/>
                </a:tc>
                <a:tc gridSpan="2">
                  <a:txBody>
                    <a:bodyPr/>
                    <a:lstStyle/>
                    <a:p>
                      <a:pPr algn="r"/>
                      <a:r>
                        <a:rPr kumimoji="1" lang="ja-JP" altLang="en-US" sz="1050" dirty="0" smtClean="0"/>
                        <a:t>円</a:t>
                      </a:r>
                      <a:endParaRPr kumimoji="1" lang="ja-JP" altLang="en-US" sz="1050" dirty="0"/>
                    </a:p>
                  </a:txBody>
                  <a:tcPr anchor="ctr"/>
                </a:tc>
                <a:tc hMerge="1">
                  <a:txBody>
                    <a:bodyPr/>
                    <a:lstStyle/>
                    <a:p>
                      <a:pPr algn="ctr"/>
                      <a:endParaRPr kumimoji="1" lang="ja-JP" altLang="en-US" sz="1200" dirty="0"/>
                    </a:p>
                  </a:txBody>
                  <a:tcPr anchor="ctr"/>
                </a:tc>
              </a:tr>
              <a:tr h="216000">
                <a:tc vMerge="1">
                  <a:txBody>
                    <a:bodyPr/>
                    <a:lstStyle/>
                    <a:p>
                      <a:pPr algn="ctr"/>
                      <a:endParaRPr kumimoji="1" lang="ja-JP" altLang="en-US" sz="1200" dirty="0"/>
                    </a:p>
                  </a:txBody>
                  <a:tcPr anchor="ctr"/>
                </a:tc>
                <a:tc gridSpan="2" vMerge="1">
                  <a:txBody>
                    <a:bodyPr/>
                    <a:lstStyle/>
                    <a:p>
                      <a:pPr algn="ctr"/>
                      <a:endParaRPr kumimoji="1" lang="ja-JP" altLang="en-US" sz="1200" dirty="0"/>
                    </a:p>
                  </a:txBody>
                  <a:tcPr anchor="ctr"/>
                </a:tc>
                <a:tc hMerge="1" vMerge="1">
                  <a:txBody>
                    <a:bodyPr/>
                    <a:lstStyle/>
                    <a:p>
                      <a:endParaRPr lang="ja-JP" altLang="en-US" dirty="0"/>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②多数回該当の場合</a:t>
                      </a:r>
                    </a:p>
                  </a:txBody>
                  <a:tcPr anchor="ctr">
                    <a:lnL w="12700" cap="flat" cmpd="sng" algn="ctr">
                      <a:solidFill>
                        <a:schemeClr val="tx1"/>
                      </a:solidFill>
                      <a:prstDash val="solid"/>
                      <a:round/>
                      <a:headEnd type="none" w="med" len="med"/>
                      <a:tailEnd type="none" w="med" len="med"/>
                    </a:lnL>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hMerge="1">
                  <a:txBody>
                    <a:bodyPr/>
                    <a:lstStyle/>
                    <a:p>
                      <a:pPr algn="ctr"/>
                      <a:endParaRPr kumimoji="1" lang="ja-JP" altLang="en-US" sz="1200" dirty="0"/>
                    </a:p>
                  </a:txBody>
                  <a:tcPr anchor="ct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円</a:t>
                      </a:r>
                    </a:p>
                  </a:txBody>
                  <a:tcPr anchor="ctr"/>
                </a:tc>
                <a:tc hMerge="1">
                  <a:txBody>
                    <a:bodyPr/>
                    <a:lstStyle/>
                    <a:p>
                      <a:pPr algn="ctr"/>
                      <a:endParaRPr kumimoji="1" lang="ja-JP" altLang="en-US" sz="1200" dirty="0"/>
                    </a:p>
                  </a:txBody>
                  <a:tcPr anchor="ctr"/>
                </a:tc>
              </a:tr>
              <a:tr h="216000">
                <a:tc vMerge="1">
                  <a:txBody>
                    <a:bodyPr/>
                    <a:lstStyle/>
                    <a:p>
                      <a:pPr algn="ctr"/>
                      <a:endParaRPr kumimoji="1" lang="ja-JP" altLang="en-US" sz="1200" dirty="0"/>
                    </a:p>
                  </a:txBody>
                  <a:tcPr anchor="ctr"/>
                </a:tc>
                <a:tc gridSpan="2" vMerge="1">
                  <a:txBody>
                    <a:bodyPr/>
                    <a:lstStyle/>
                    <a:p>
                      <a:pPr algn="ctr"/>
                      <a:endParaRPr kumimoji="1" lang="ja-JP" altLang="en-US" sz="1200" dirty="0"/>
                    </a:p>
                  </a:txBody>
                  <a:tcPr anchor="ctr"/>
                </a:tc>
                <a:tc hMerge="1" vMerge="1">
                  <a:txBody>
                    <a:bodyPr/>
                    <a:lstStyle/>
                    <a:p>
                      <a:endParaRPr lang="ja-JP" altLang="en-US" dirty="0"/>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③外来</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hMerge="1">
                  <a:txBody>
                    <a:bodyPr/>
                    <a:lstStyle/>
                    <a:p>
                      <a:pPr algn="ctr"/>
                      <a:endParaRPr kumimoji="1" lang="ja-JP" altLang="en-US" sz="1200" dirty="0"/>
                    </a:p>
                  </a:txBody>
                  <a:tcPr anchor="ct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円</a:t>
                      </a:r>
                    </a:p>
                  </a:txBody>
                  <a:tcPr anchor="ctr">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p>
                  </a:txBody>
                  <a:tcPr anchor="ctr"/>
                </a:tc>
              </a:tr>
              <a:tr h="0">
                <a:tc rowSpan="12">
                  <a:txBody>
                    <a:bodyPr/>
                    <a:lstStyle/>
                    <a:p>
                      <a:pPr algn="ctr"/>
                      <a:r>
                        <a:rPr kumimoji="1" lang="ja-JP" altLang="en-US" sz="1050" dirty="0" smtClean="0"/>
                        <a:t>Ｂ　　　欄</a:t>
                      </a:r>
                      <a:endParaRPr kumimoji="1" lang="ja-JP" altLang="en-US" sz="105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gridSpan="6">
                  <a:txBody>
                    <a:bodyPr/>
                    <a:lstStyle/>
                    <a:p>
                      <a:pPr algn="ctr"/>
                      <a:r>
                        <a:rPr kumimoji="1" lang="ja-JP" altLang="en-US" sz="1050" u="sng" dirty="0" smtClean="0"/>
                        <a:t>　　　　　　</a:t>
                      </a:r>
                      <a:r>
                        <a:rPr kumimoji="1" lang="ja-JP" altLang="en-US" sz="1050" dirty="0" smtClean="0"/>
                        <a:t>年</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200" dirty="0"/>
                    </a:p>
                  </a:txBody>
                  <a:tcPr anchor="ctr"/>
                </a:tc>
                <a:tc hMerge="1">
                  <a:txBody>
                    <a:bodyPr/>
                    <a:lstStyle/>
                    <a:p>
                      <a:endParaRPr kumimoji="1" lang="ja-JP" altLang="en-US"/>
                    </a:p>
                  </a:txBody>
                  <a:tcPr/>
                </a:tc>
                <a:tc hMerge="1">
                  <a:txBody>
                    <a:bodyPr/>
                    <a:lstStyle/>
                    <a:p>
                      <a:pPr algn="ctr"/>
                      <a:endParaRPr kumimoji="1" lang="ja-JP" altLang="en-US" sz="1200" dirty="0"/>
                    </a:p>
                  </a:txBody>
                  <a:tcPr anchor="ctr"/>
                </a:tc>
                <a:tc hMerge="1">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216000">
                <a:tc vMerge="1">
                  <a:txBody>
                    <a:bodyPr/>
                    <a:lstStyle/>
                    <a:p>
                      <a:pPr algn="ctr"/>
                      <a:endParaRPr kumimoji="1" lang="ja-JP"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gridSpan="2">
                  <a:txBody>
                    <a:bodyPr/>
                    <a:lstStyle/>
                    <a:p>
                      <a:pPr algn="ctr"/>
                      <a:r>
                        <a:rPr kumimoji="1" lang="ja-JP" altLang="en-US" sz="1000" dirty="0" smtClean="0"/>
                        <a:t>９月</a:t>
                      </a:r>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000" dirty="0" smtClean="0"/>
                        <a:t>１０月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000" dirty="0" smtClean="0"/>
                        <a:t>１１月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000" dirty="0" smtClean="0"/>
                        <a:t>１２月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000" dirty="0" smtClean="0"/>
                        <a:t>１月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r>
              <a:tr h="288000">
                <a:tc vMerge="1">
                  <a:txBody>
                    <a:bodyPr/>
                    <a:lstStyle/>
                    <a:p>
                      <a:pPr algn="ctr"/>
                      <a:endParaRPr kumimoji="1" lang="ja-JP" altLang="en-US" sz="1200" dirty="0"/>
                    </a:p>
                  </a:txBody>
                  <a:tcPr anchor="ctr"/>
                </a:tc>
                <a:tc>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100" dirty="0"/>
                    </a:p>
                  </a:txBody>
                  <a:tcPr anchor="ctr"/>
                </a:tc>
                <a:tc>
                  <a:txBody>
                    <a:bodyPr/>
                    <a:lstStyle/>
                    <a:p>
                      <a:pPr algn="ctr"/>
                      <a:endParaRPr kumimoji="1" lang="ja-JP" altLang="en-US" sz="1100" dirty="0"/>
                    </a:p>
                  </a:txBody>
                  <a:tcPr anchor="ctr"/>
                </a:tc>
                <a:tc>
                  <a:txBody>
                    <a:bodyPr/>
                    <a:lstStyle/>
                    <a:p>
                      <a:pPr algn="ctr"/>
                      <a:endParaRPr kumimoji="1" lang="ja-JP" altLang="en-US" sz="1100" dirty="0"/>
                    </a:p>
                  </a:txBody>
                  <a:tcPr anchor="ctr"/>
                </a:tc>
                <a:tc>
                  <a:txBody>
                    <a:bodyPr/>
                    <a:lstStyle/>
                    <a:p>
                      <a:pPr algn="ctr"/>
                      <a:endParaRPr kumimoji="1" lang="ja-JP" altLang="en-US" sz="1100" dirty="0"/>
                    </a:p>
                  </a:txBody>
                  <a:tcPr anchor="ctr"/>
                </a:tc>
              </a:tr>
              <a:tr h="216000">
                <a:tc vMerge="1">
                  <a:txBody>
                    <a:bodyPr/>
                    <a:lstStyle/>
                    <a:p>
                      <a:endParaRPr kumimoji="1" lang="ja-JP" altLang="en-US"/>
                    </a:p>
                  </a:txBody>
                  <a:tcPr/>
                </a:tc>
                <a:tc gridSpan="7">
                  <a:txBody>
                    <a:bodyPr/>
                    <a:lstStyle/>
                    <a:p>
                      <a:pPr algn="ctr"/>
                      <a:r>
                        <a:rPr kumimoji="1" lang="ja-JP" altLang="en-US" sz="1000" u="sng" dirty="0" smtClean="0"/>
                        <a:t>　　　　　　</a:t>
                      </a:r>
                      <a:r>
                        <a:rPr kumimoji="1" lang="ja-JP" altLang="en-US" sz="1000" dirty="0" smtClean="0"/>
                        <a:t>年</a:t>
                      </a:r>
                      <a:endParaRPr kumimoji="1" lang="ja-JP" altLang="en-US" sz="1000" dirty="0"/>
                    </a:p>
                  </a:txBody>
                  <a:tcPr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h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p>
                  </a:txBody>
                  <a:tcPr anchor="ctr">
                    <a:solidFill>
                      <a:schemeClr val="accent6">
                        <a:lumMod val="20000"/>
                        <a:lumOff val="80000"/>
                      </a:schemeClr>
                    </a:solidFill>
                  </a:tcPr>
                </a:tc>
                <a:tc hMerge="1">
                  <a:txBody>
                    <a:bodyPr/>
                    <a:lstStyle/>
                    <a:p>
                      <a:pPr algn="ctr"/>
                      <a:endParaRPr kumimoji="1" lang="ja-JP" altLang="en-US" sz="1000" dirty="0"/>
                    </a:p>
                  </a:txBody>
                  <a:tcPr anchor="ctr">
                    <a:solidFill>
                      <a:schemeClr val="accent6">
                        <a:lumMod val="20000"/>
                        <a:lumOff val="80000"/>
                      </a:schemeClr>
                    </a:solidFill>
                  </a:tcPr>
                </a:tc>
                <a:tc hMerge="1">
                  <a:txBody>
                    <a:bodyPr/>
                    <a:lstStyle/>
                    <a:p>
                      <a:pPr algn="ctr"/>
                      <a:endParaRPr kumimoji="1" lang="ja-JP" altLang="en-US" sz="1000" dirty="0"/>
                    </a:p>
                  </a:txBody>
                  <a:tcPr anchor="ctr">
                    <a:solidFill>
                      <a:schemeClr val="accent6">
                        <a:lumMod val="20000"/>
                        <a:lumOff val="80000"/>
                      </a:schemeClr>
                    </a:solidFill>
                  </a:tcPr>
                </a:tc>
                <a:tc hMerge="1">
                  <a:txBody>
                    <a:bodyPr/>
                    <a:lstStyle/>
                    <a:p>
                      <a:pPr algn="ctr"/>
                      <a:endParaRPr kumimoji="1" lang="ja-JP" altLang="en-US" sz="1000" dirty="0"/>
                    </a:p>
                  </a:txBody>
                  <a:tcPr anchor="ctr">
                    <a:solidFill>
                      <a:schemeClr val="accent6">
                        <a:lumMod val="20000"/>
                        <a:lumOff val="80000"/>
                      </a:schemeClr>
                    </a:solidFill>
                  </a:tcPr>
                </a:tc>
              </a:tr>
              <a:tr h="216000">
                <a:tc vMerge="1">
                  <a:txBody>
                    <a:bodyPr/>
                    <a:lstStyle/>
                    <a:p>
                      <a:pPr algn="ctr"/>
                      <a:endParaRPr kumimoji="1" lang="ja-JP" altLang="en-US" sz="1200" dirty="0"/>
                    </a:p>
                  </a:txBody>
                  <a:tcPr anchor="ctr"/>
                </a:tc>
                <a:tc>
                  <a:txBody>
                    <a:bodyPr/>
                    <a:lstStyle/>
                    <a:p>
                      <a:pPr algn="ctr"/>
                      <a:r>
                        <a:rPr kumimoji="1" lang="ja-JP" altLang="en-US" sz="1000" dirty="0" smtClean="0"/>
                        <a:t>２月</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gridSpan="2">
                  <a:txBody>
                    <a:bodyPr/>
                    <a:lstStyle/>
                    <a:p>
                      <a:pPr algn="ctr"/>
                      <a:r>
                        <a:rPr kumimoji="1" lang="ja-JP" altLang="en-US" sz="1000" dirty="0" smtClean="0"/>
                        <a:t>３月</a:t>
                      </a:r>
                      <a:endParaRPr kumimoji="1" lang="ja-JP" altLang="en-US" sz="1000" dirty="0"/>
                    </a:p>
                  </a:txBody>
                  <a:tcPr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000" dirty="0" smtClean="0"/>
                        <a:t>４月</a:t>
                      </a:r>
                      <a:endParaRPr kumimoji="1" lang="ja-JP" altLang="en-US" sz="1000" dirty="0"/>
                    </a:p>
                  </a:txBody>
                  <a:tcPr anchor="ctr">
                    <a:solidFill>
                      <a:schemeClr val="accent6">
                        <a:lumMod val="20000"/>
                        <a:lumOff val="80000"/>
                      </a:schemeClr>
                    </a:solidFill>
                  </a:tcPr>
                </a:tc>
                <a:tc>
                  <a:txBody>
                    <a:bodyPr/>
                    <a:lstStyle/>
                    <a:p>
                      <a:pPr algn="ctr"/>
                      <a:r>
                        <a:rPr kumimoji="1" lang="ja-JP" altLang="en-US" sz="1000" dirty="0" smtClean="0"/>
                        <a:t>５月</a:t>
                      </a:r>
                      <a:endParaRPr kumimoji="1" lang="ja-JP" altLang="en-US" sz="1000" dirty="0"/>
                    </a:p>
                  </a:txBody>
                  <a:tcPr anchor="ctr">
                    <a:solidFill>
                      <a:schemeClr val="accent6">
                        <a:lumMod val="20000"/>
                        <a:lumOff val="80000"/>
                      </a:schemeClr>
                    </a:solidFill>
                  </a:tcPr>
                </a:tc>
                <a:tc>
                  <a:txBody>
                    <a:bodyPr/>
                    <a:lstStyle/>
                    <a:p>
                      <a:pPr algn="ctr"/>
                      <a:r>
                        <a:rPr kumimoji="1" lang="ja-JP" altLang="en-US" sz="1000" dirty="0" smtClean="0"/>
                        <a:t>６月</a:t>
                      </a:r>
                      <a:endParaRPr kumimoji="1" lang="ja-JP" altLang="en-US" sz="1000" dirty="0"/>
                    </a:p>
                  </a:txBody>
                  <a:tcPr anchor="ctr">
                    <a:solidFill>
                      <a:schemeClr val="accent6">
                        <a:lumMod val="20000"/>
                        <a:lumOff val="80000"/>
                      </a:schemeClr>
                    </a:solidFill>
                  </a:tcPr>
                </a:tc>
                <a:tc>
                  <a:txBody>
                    <a:bodyPr/>
                    <a:lstStyle/>
                    <a:p>
                      <a:pPr algn="ctr"/>
                      <a:r>
                        <a:rPr kumimoji="1" lang="ja-JP" altLang="en-US" sz="1000" dirty="0" smtClean="0"/>
                        <a:t>７月</a:t>
                      </a:r>
                      <a:endParaRPr kumimoji="1" lang="ja-JP" altLang="en-US" sz="1000" dirty="0"/>
                    </a:p>
                  </a:txBody>
                  <a:tcPr anchor="ctr">
                    <a:solidFill>
                      <a:schemeClr val="accent6">
                        <a:lumMod val="20000"/>
                        <a:lumOff val="80000"/>
                      </a:schemeClr>
                    </a:solidFill>
                  </a:tcPr>
                </a:tc>
              </a:tr>
              <a:tr h="288000">
                <a:tc vMerge="1">
                  <a:txBody>
                    <a:bodyPr/>
                    <a:lstStyle/>
                    <a:p>
                      <a:pPr algn="ctr"/>
                      <a:endParaRPr kumimoji="1" lang="ja-JP" altLang="en-US" sz="1200" dirty="0"/>
                    </a:p>
                  </a:txBody>
                  <a:tcPr anchor="ctr"/>
                </a:tc>
                <a:tc>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endParaRPr kumimoji="1" lang="ja-JP" altLang="en-US" sz="1100"/>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100"/>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100" dirty="0"/>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100" dirty="0"/>
                    </a:p>
                  </a:txBody>
                  <a:tcPr anchor="ctr">
                    <a:lnB w="12700" cap="flat" cmpd="sng" algn="ctr">
                      <a:solidFill>
                        <a:schemeClr val="tx1"/>
                      </a:solidFill>
                      <a:prstDash val="solid"/>
                      <a:round/>
                      <a:headEnd type="none" w="med" len="med"/>
                      <a:tailEnd type="none" w="med" len="med"/>
                    </a:lnB>
                  </a:tcPr>
                </a:tc>
              </a:tr>
              <a:tr h="216000">
                <a:tc vMerge="1">
                  <a:txBody>
                    <a:bodyPr/>
                    <a:lstStyle/>
                    <a:p>
                      <a:pPr algn="ctr"/>
                      <a:endParaRPr kumimoji="1" lang="ja-JP" altLang="en-US" sz="1200" dirty="0"/>
                    </a:p>
                  </a:txBody>
                  <a:tcPr anchor="ct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sng" dirty="0" smtClean="0"/>
                        <a:t>　　　　　　</a:t>
                      </a:r>
                      <a:r>
                        <a:rPr kumimoji="1" lang="ja-JP" altLang="en-US" sz="1050" dirty="0" smtClean="0"/>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sng" dirty="0" smtClean="0"/>
                        <a:t>　　</a:t>
                      </a:r>
                      <a:endParaRPr kumimoji="1" lang="ja-JP" altLang="en-US" sz="105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216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gridSpan="2">
                  <a:txBody>
                    <a:bodyPr/>
                    <a:lstStyle/>
                    <a:p>
                      <a:pPr algn="ctr"/>
                      <a:r>
                        <a:rPr kumimoji="1" lang="ja-JP" altLang="en-US" sz="1000" dirty="0" smtClean="0"/>
                        <a:t>９月</a:t>
                      </a:r>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000" dirty="0" smtClean="0"/>
                        <a:t>１０月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000" dirty="0" smtClean="0"/>
                        <a:t>１１月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000" dirty="0" smtClean="0"/>
                        <a:t>１２月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ja-JP" altLang="en-US" sz="1000" dirty="0" smtClean="0"/>
                        <a:t>１月</a:t>
                      </a:r>
                      <a:endParaRPr kumimoji="1" lang="ja-JP" altLang="en-US" sz="1000"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r>
              <a:tr h="288000">
                <a:tc vMerge="1">
                  <a:txBody>
                    <a:bodyPr/>
                    <a:lstStyle/>
                    <a:p>
                      <a:endParaRPr kumimoji="1" lang="ja-JP" altLang="en-US"/>
                    </a:p>
                  </a:txBody>
                  <a:tcPr/>
                </a:tc>
                <a:tc>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100"/>
                    </a:p>
                  </a:txBody>
                  <a:tcPr anchor="ctr"/>
                </a:tc>
                <a:tc>
                  <a:txBody>
                    <a:bodyPr/>
                    <a:lstStyle/>
                    <a:p>
                      <a:pPr algn="ctr"/>
                      <a:endParaRPr kumimoji="1" lang="ja-JP" altLang="en-US" sz="1100" dirty="0"/>
                    </a:p>
                  </a:txBody>
                  <a:tcPr anchor="ctr"/>
                </a:tc>
                <a:tc>
                  <a:txBody>
                    <a:bodyPr/>
                    <a:lstStyle/>
                    <a:p>
                      <a:pPr algn="ctr"/>
                      <a:endParaRPr kumimoji="1" lang="ja-JP" altLang="en-US" sz="1100" dirty="0"/>
                    </a:p>
                  </a:txBody>
                  <a:tcPr anchor="ctr"/>
                </a:tc>
                <a:tc>
                  <a:txBody>
                    <a:bodyPr/>
                    <a:lstStyle/>
                    <a:p>
                      <a:pPr algn="ctr"/>
                      <a:endParaRPr kumimoji="1" lang="ja-JP" altLang="en-US" sz="1100"/>
                    </a:p>
                  </a:txBody>
                  <a:tcPr anchor="ctr"/>
                </a:tc>
              </a:tr>
              <a:tr h="216000">
                <a:tc vMerge="1">
                  <a:txBody>
                    <a:bodyPr/>
                    <a:lstStyle/>
                    <a:p>
                      <a:endParaRPr kumimoji="1" lang="ja-JP" altLang="en-US"/>
                    </a:p>
                  </a:txBody>
                  <a:tcPr/>
                </a:tc>
                <a:tc gridSpan="7">
                  <a:txBody>
                    <a:bodyPr/>
                    <a:lstStyle/>
                    <a:p>
                      <a:pPr algn="ctr"/>
                      <a:r>
                        <a:rPr kumimoji="1" lang="ja-JP" altLang="en-US" sz="1000" u="sng" dirty="0" smtClean="0"/>
                        <a:t>　　　　　　</a:t>
                      </a:r>
                      <a:r>
                        <a:rPr kumimoji="1" lang="ja-JP" altLang="en-US" sz="1000" dirty="0" smtClean="0"/>
                        <a:t>年</a:t>
                      </a:r>
                      <a:endParaRPr kumimoji="1" lang="ja-JP" altLang="en-US" sz="1000" dirty="0"/>
                    </a:p>
                  </a:txBody>
                  <a:tcPr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h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p>
                  </a:txBody>
                  <a:tcPr anchor="ctr">
                    <a:solidFill>
                      <a:schemeClr val="accent6">
                        <a:lumMod val="20000"/>
                        <a:lumOff val="80000"/>
                      </a:schemeClr>
                    </a:solidFill>
                  </a:tcPr>
                </a:tc>
                <a:tc hMerge="1">
                  <a:txBody>
                    <a:bodyPr/>
                    <a:lstStyle/>
                    <a:p>
                      <a:pPr algn="ctr"/>
                      <a:endParaRPr kumimoji="1" lang="ja-JP" altLang="en-US" sz="1000" dirty="0"/>
                    </a:p>
                  </a:txBody>
                  <a:tcPr anchor="ctr">
                    <a:solidFill>
                      <a:schemeClr val="accent6">
                        <a:lumMod val="20000"/>
                        <a:lumOff val="80000"/>
                      </a:schemeClr>
                    </a:solidFill>
                  </a:tcPr>
                </a:tc>
                <a:tc hMerge="1">
                  <a:txBody>
                    <a:bodyPr/>
                    <a:lstStyle/>
                    <a:p>
                      <a:pPr algn="ctr"/>
                      <a:endParaRPr kumimoji="1" lang="ja-JP" altLang="en-US" sz="1000" dirty="0"/>
                    </a:p>
                  </a:txBody>
                  <a:tcPr anchor="ctr">
                    <a:solidFill>
                      <a:schemeClr val="accent6">
                        <a:lumMod val="20000"/>
                        <a:lumOff val="80000"/>
                      </a:schemeClr>
                    </a:solidFill>
                  </a:tcPr>
                </a:tc>
                <a:tc hMerge="1">
                  <a:txBody>
                    <a:bodyPr/>
                    <a:lstStyle/>
                    <a:p>
                      <a:pPr algn="ctr"/>
                      <a:endParaRPr kumimoji="1" lang="ja-JP" altLang="en-US" sz="1000" dirty="0"/>
                    </a:p>
                  </a:txBody>
                  <a:tcPr anchor="ctr">
                    <a:solidFill>
                      <a:schemeClr val="accent6">
                        <a:lumMod val="20000"/>
                        <a:lumOff val="80000"/>
                      </a:schemeClr>
                    </a:solidFill>
                  </a:tcPr>
                </a:tc>
              </a:tr>
              <a:tr h="216000">
                <a:tc vMerge="1">
                  <a:txBody>
                    <a:bodyPr/>
                    <a:lstStyle/>
                    <a:p>
                      <a:pPr algn="ctr"/>
                      <a:endParaRPr kumimoji="1" lang="ja-JP" altLang="en-US" sz="1200" dirty="0"/>
                    </a:p>
                  </a:txBody>
                  <a:tcPr anchor="ctr"/>
                </a:tc>
                <a:tc>
                  <a:txBody>
                    <a:bodyPr/>
                    <a:lstStyle/>
                    <a:p>
                      <a:pPr algn="ctr"/>
                      <a:r>
                        <a:rPr kumimoji="1" lang="ja-JP" altLang="en-US" sz="1000" dirty="0" smtClean="0"/>
                        <a:t>２月</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gridSpan="2">
                  <a:txBody>
                    <a:bodyPr/>
                    <a:lstStyle/>
                    <a:p>
                      <a:pPr algn="ctr"/>
                      <a:r>
                        <a:rPr kumimoji="1" lang="ja-JP" altLang="en-US" sz="1000" dirty="0" smtClean="0"/>
                        <a:t>３月</a:t>
                      </a:r>
                      <a:endParaRPr kumimoji="1" lang="ja-JP" altLang="en-US" sz="1000" dirty="0"/>
                    </a:p>
                  </a:txBody>
                  <a:tcPr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000" dirty="0" smtClean="0"/>
                        <a:t>４月</a:t>
                      </a:r>
                      <a:endParaRPr kumimoji="1" lang="ja-JP" altLang="en-US" sz="1000" dirty="0"/>
                    </a:p>
                  </a:txBody>
                  <a:tcPr anchor="ctr">
                    <a:solidFill>
                      <a:schemeClr val="accent6">
                        <a:lumMod val="20000"/>
                        <a:lumOff val="80000"/>
                      </a:schemeClr>
                    </a:solidFill>
                  </a:tcPr>
                </a:tc>
                <a:tc>
                  <a:txBody>
                    <a:bodyPr/>
                    <a:lstStyle/>
                    <a:p>
                      <a:pPr algn="ctr"/>
                      <a:r>
                        <a:rPr kumimoji="1" lang="ja-JP" altLang="en-US" sz="1000" dirty="0" smtClean="0"/>
                        <a:t>５月</a:t>
                      </a:r>
                      <a:endParaRPr kumimoji="1" lang="ja-JP" altLang="en-US" sz="1000" dirty="0"/>
                    </a:p>
                  </a:txBody>
                  <a:tcPr anchor="ctr">
                    <a:solidFill>
                      <a:schemeClr val="accent6">
                        <a:lumMod val="20000"/>
                        <a:lumOff val="80000"/>
                      </a:schemeClr>
                    </a:solidFill>
                  </a:tcPr>
                </a:tc>
                <a:tc>
                  <a:txBody>
                    <a:bodyPr/>
                    <a:lstStyle/>
                    <a:p>
                      <a:pPr algn="ctr"/>
                      <a:r>
                        <a:rPr kumimoji="1" lang="ja-JP" altLang="en-US" sz="1000" dirty="0" smtClean="0"/>
                        <a:t>６月</a:t>
                      </a:r>
                      <a:endParaRPr kumimoji="1" lang="ja-JP" altLang="en-US" sz="1000" dirty="0"/>
                    </a:p>
                  </a:txBody>
                  <a:tcPr anchor="ctr">
                    <a:solidFill>
                      <a:schemeClr val="accent6">
                        <a:lumMod val="20000"/>
                        <a:lumOff val="80000"/>
                      </a:schemeClr>
                    </a:solidFill>
                  </a:tcPr>
                </a:tc>
                <a:tc>
                  <a:txBody>
                    <a:bodyPr/>
                    <a:lstStyle/>
                    <a:p>
                      <a:pPr algn="ctr"/>
                      <a:r>
                        <a:rPr kumimoji="1" lang="ja-JP" altLang="en-US" sz="1000" dirty="0" smtClean="0"/>
                        <a:t>７月</a:t>
                      </a:r>
                      <a:endParaRPr kumimoji="1" lang="ja-JP" altLang="en-US" sz="1000" dirty="0"/>
                    </a:p>
                  </a:txBody>
                  <a:tcPr anchor="ctr">
                    <a:solidFill>
                      <a:schemeClr val="accent6">
                        <a:lumMod val="20000"/>
                        <a:lumOff val="80000"/>
                      </a:schemeClr>
                    </a:solidFill>
                  </a:tcPr>
                </a:tc>
              </a:tr>
              <a:tr h="288000">
                <a:tc vMerge="1">
                  <a:txBody>
                    <a:bodyPr/>
                    <a:lstStyle/>
                    <a:p>
                      <a:pPr algn="ctr"/>
                      <a:endParaRPr kumimoji="1" lang="ja-JP" altLang="en-US" sz="1200" dirty="0"/>
                    </a:p>
                  </a:txBody>
                  <a:tcPr anchor="ctr"/>
                </a:tc>
                <a:tc>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gn="ctr"/>
                      <a:endParaRPr kumimoji="1" lang="ja-JP" altLang="en-US" sz="1100" dirty="0"/>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100" dirty="0"/>
                    </a:p>
                  </a:txBody>
                  <a:tcPr anchor="ctr"/>
                </a:tc>
                <a:tc>
                  <a:txBody>
                    <a:bodyPr/>
                    <a:lstStyle/>
                    <a:p>
                      <a:pPr algn="ctr"/>
                      <a:endParaRPr kumimoji="1" lang="ja-JP" altLang="en-US" sz="1100" dirty="0"/>
                    </a:p>
                  </a:txBody>
                  <a:tcPr anchor="ctr"/>
                </a:tc>
                <a:tc>
                  <a:txBody>
                    <a:bodyPr/>
                    <a:lstStyle/>
                    <a:p>
                      <a:pPr algn="ctr"/>
                      <a:endParaRPr kumimoji="1" lang="ja-JP" altLang="en-US" sz="1100" dirty="0"/>
                    </a:p>
                  </a:txBody>
                  <a:tcPr anchor="ctr"/>
                </a:tc>
                <a:tc>
                  <a:txBody>
                    <a:bodyPr/>
                    <a:lstStyle/>
                    <a:p>
                      <a:pPr algn="ctr"/>
                      <a:endParaRPr kumimoji="1" lang="ja-JP" altLang="en-US" sz="1100" dirty="0"/>
                    </a:p>
                  </a:txBody>
                  <a:tcPr anchor="ctr"/>
                </a:tc>
              </a:tr>
            </a:tbl>
          </a:graphicData>
        </a:graphic>
      </p:graphicFrame>
      <p:sp>
        <p:nvSpPr>
          <p:cNvPr id="7" name="テキスト ボックス 6"/>
          <p:cNvSpPr txBox="1"/>
          <p:nvPr/>
        </p:nvSpPr>
        <p:spPr>
          <a:xfrm>
            <a:off x="633413" y="402572"/>
            <a:ext cx="4217821" cy="307777"/>
          </a:xfrm>
          <a:prstGeom prst="rect">
            <a:avLst/>
          </a:prstGeom>
          <a:noFill/>
        </p:spPr>
        <p:txBody>
          <a:bodyPr wrap="none" rtlCol="0">
            <a:spAutoFit/>
          </a:bodyPr>
          <a:lstStyle/>
          <a:p>
            <a:r>
              <a:rPr lang="ja-JP" altLang="en-US" sz="1400" dirty="0" smtClean="0"/>
              <a:t>医療記録票（肝</a:t>
            </a:r>
            <a:r>
              <a:rPr lang="ja-JP" altLang="en-US" sz="1400" dirty="0"/>
              <a:t>がん・</a:t>
            </a:r>
            <a:r>
              <a:rPr lang="ja-JP" altLang="en-US" sz="1400" dirty="0" smtClean="0"/>
              <a:t>重度肝硬変治療研究促進事業）</a:t>
            </a:r>
            <a:endParaRPr kumimoji="1" lang="ja-JP" altLang="en-US" sz="1400" dirty="0"/>
          </a:p>
        </p:txBody>
      </p:sp>
      <p:sp>
        <p:nvSpPr>
          <p:cNvPr id="8" name="テキスト ボックス 7"/>
          <p:cNvSpPr txBox="1"/>
          <p:nvPr/>
        </p:nvSpPr>
        <p:spPr>
          <a:xfrm>
            <a:off x="554182" y="23965"/>
            <a:ext cx="1175322" cy="253916"/>
          </a:xfrm>
          <a:prstGeom prst="rect">
            <a:avLst/>
          </a:prstGeom>
          <a:noFill/>
        </p:spPr>
        <p:txBody>
          <a:bodyPr wrap="none" rtlCol="0">
            <a:spAutoFit/>
          </a:bodyPr>
          <a:lstStyle/>
          <a:p>
            <a:r>
              <a:rPr kumimoji="1" lang="ja-JP" altLang="en-US" sz="1050" dirty="0" smtClean="0"/>
              <a:t>（様式第９－１号）</a:t>
            </a:r>
            <a:endParaRPr kumimoji="1" lang="ja-JP" altLang="en-US" sz="1050" dirty="0"/>
          </a:p>
        </p:txBody>
      </p:sp>
      <p:sp>
        <p:nvSpPr>
          <p:cNvPr id="9" name="テキスト ボックス 8"/>
          <p:cNvSpPr txBox="1"/>
          <p:nvPr/>
        </p:nvSpPr>
        <p:spPr>
          <a:xfrm>
            <a:off x="681038" y="1022419"/>
            <a:ext cx="4057217" cy="1323439"/>
          </a:xfrm>
          <a:prstGeom prst="rect">
            <a:avLst/>
          </a:prstGeom>
          <a:noFill/>
        </p:spPr>
        <p:txBody>
          <a:bodyPr wrap="square" rtlCol="0">
            <a:spAutoFit/>
          </a:bodyPr>
          <a:lstStyle/>
          <a:p>
            <a:r>
              <a:rPr kumimoji="1" lang="ja-JP" altLang="en-US" sz="1200" dirty="0" smtClean="0"/>
              <a:t>患者の方へのお願い</a:t>
            </a:r>
            <a:endParaRPr kumimoji="1" lang="en-US" altLang="ja-JP" sz="1200" dirty="0" smtClean="0"/>
          </a:p>
          <a:p>
            <a:endParaRPr lang="en-US" altLang="ja-JP" sz="800" dirty="0"/>
          </a:p>
          <a:p>
            <a:r>
              <a:rPr lang="ja-JP" altLang="en-US" sz="1200" dirty="0"/>
              <a:t>肝がん又は重度肝硬変に係る治療を受けた場合には、この医療記録票を保険医療機関又は保険薬局の窓口に忘れずに提示してください</a:t>
            </a:r>
            <a:r>
              <a:rPr lang="ja-JP" altLang="en-US" sz="1200" dirty="0" smtClean="0"/>
              <a:t>。</a:t>
            </a:r>
            <a:endParaRPr lang="en-US" altLang="ja-JP" sz="1200" dirty="0" smtClean="0"/>
          </a:p>
          <a:p>
            <a:r>
              <a:rPr kumimoji="1" lang="ja-JP" altLang="en-US" sz="1200" dirty="0" smtClean="0"/>
              <a:t>お住まいの都道府県に償還払いを請求する場合は，この記録票のコピーを，請求書に添付してください。</a:t>
            </a:r>
            <a:endParaRPr kumimoji="1" lang="ja-JP" altLang="en-US" sz="1200" dirty="0"/>
          </a:p>
        </p:txBody>
      </p:sp>
      <p:sp>
        <p:nvSpPr>
          <p:cNvPr id="13" name="テキスト ボックス 12"/>
          <p:cNvSpPr txBox="1"/>
          <p:nvPr/>
        </p:nvSpPr>
        <p:spPr>
          <a:xfrm>
            <a:off x="5019546" y="3991769"/>
            <a:ext cx="5025735" cy="2859757"/>
          </a:xfrm>
          <a:prstGeom prst="rect">
            <a:avLst/>
          </a:prstGeom>
          <a:noFill/>
        </p:spPr>
        <p:txBody>
          <a:bodyPr wrap="none" rtlCol="0">
            <a:spAutoFit/>
          </a:bodyPr>
          <a:lstStyle/>
          <a:p>
            <a:pPr>
              <a:spcAft>
                <a:spcPts val="300"/>
              </a:spcAft>
            </a:pPr>
            <a:r>
              <a:rPr kumimoji="1" lang="ja-JP" altLang="en-US" sz="1000" dirty="0" smtClean="0"/>
              <a:t>Ｂ欄に記載する記号等の説明</a:t>
            </a:r>
            <a:endParaRPr kumimoji="1" lang="en-US" altLang="ja-JP" sz="1000" dirty="0" smtClean="0"/>
          </a:p>
          <a:p>
            <a:r>
              <a:rPr lang="ja-JP" altLang="en-US" sz="1000" dirty="0" smtClean="0"/>
              <a:t>○：関係医療において入院が高額療養費基準額を超え，</a:t>
            </a:r>
            <a:endParaRPr lang="en-US" altLang="ja-JP" sz="1000" dirty="0"/>
          </a:p>
          <a:p>
            <a:r>
              <a:rPr lang="ja-JP" altLang="en-US" sz="1000" dirty="0" smtClean="0"/>
              <a:t> かつ月数要件を満たして事業の助成を受けた場合。</a:t>
            </a:r>
            <a:endParaRPr lang="en-US" altLang="ja-JP" sz="1000" dirty="0" smtClean="0"/>
          </a:p>
          <a:p>
            <a:r>
              <a:rPr kumimoji="1" lang="ja-JP" altLang="en-US" sz="1000" dirty="0"/>
              <a:t>　</a:t>
            </a:r>
            <a:r>
              <a:rPr kumimoji="1" lang="ja-JP" altLang="en-US" sz="1000" dirty="0" smtClean="0"/>
              <a:t>　 （現物給付の場合）</a:t>
            </a:r>
            <a:endParaRPr kumimoji="1" lang="en-US" altLang="ja-JP" sz="1000" dirty="0" smtClean="0"/>
          </a:p>
          <a:p>
            <a:r>
              <a:rPr lang="ja-JP" altLang="en-US" sz="1000" dirty="0" smtClean="0"/>
              <a:t>△：関係医療において高額療養費算定基準額（入院・外来）を超えた場合。</a:t>
            </a:r>
            <a:endParaRPr lang="en-US" altLang="ja-JP" sz="1000" dirty="0" smtClean="0"/>
          </a:p>
          <a:p>
            <a:r>
              <a:rPr kumimoji="1" lang="ja-JP" altLang="en-US" sz="1000" dirty="0" smtClean="0"/>
              <a:t>　　</a:t>
            </a:r>
            <a:r>
              <a:rPr kumimoji="1" lang="en-US" altLang="ja-JP" sz="1000" dirty="0" smtClean="0"/>
              <a:t>※</a:t>
            </a:r>
            <a:r>
              <a:rPr kumimoji="1" lang="ja-JP" altLang="en-US" sz="1000" dirty="0" smtClean="0"/>
              <a:t>上記の場合を除く</a:t>
            </a:r>
            <a:r>
              <a:rPr lang="ja-JP" altLang="en-US" sz="1000" dirty="0" smtClean="0"/>
              <a:t> （多数回該当がある高額療養費算定基準額を超えた場合）</a:t>
            </a:r>
            <a:endParaRPr lang="en-US" altLang="ja-JP" sz="1000" dirty="0" smtClean="0"/>
          </a:p>
          <a:p>
            <a:r>
              <a:rPr kumimoji="1" lang="ja-JP" altLang="en-US" sz="1000" dirty="0" smtClean="0"/>
              <a:t>▲：７０歳以上の者が外来に係る関係医療において高額療養費算定基準額を超えた場合。</a:t>
            </a:r>
            <a:endParaRPr kumimoji="1" lang="en-US" altLang="ja-JP" sz="1000" dirty="0" smtClean="0"/>
          </a:p>
          <a:p>
            <a:r>
              <a:rPr lang="ja-JP" altLang="en-US" sz="1000" dirty="0"/>
              <a:t>　</a:t>
            </a:r>
            <a:r>
              <a:rPr lang="ja-JP" altLang="en-US" sz="1000" dirty="0" smtClean="0"/>
              <a:t>　 （多数回該当がない高額療養費算定基準額を超えた場合）</a:t>
            </a:r>
            <a:endParaRPr lang="en-US" altLang="ja-JP" sz="1000" dirty="0" smtClean="0"/>
          </a:p>
          <a:p>
            <a:endParaRPr kumimoji="1" lang="en-US" altLang="ja-JP" sz="400" dirty="0"/>
          </a:p>
          <a:p>
            <a:r>
              <a:rPr lang="ja-JP" altLang="en-US" sz="1000" dirty="0" smtClean="0"/>
              <a:t>肝がん等事業の月数要件のカウント方法</a:t>
            </a:r>
            <a:endParaRPr lang="en-US" altLang="ja-JP" sz="1000" dirty="0" smtClean="0"/>
          </a:p>
          <a:p>
            <a:r>
              <a:rPr lang="ja-JP" altLang="en-US" sz="1000" dirty="0" smtClean="0"/>
              <a:t>　：Ｂ欄に「○」「△」「▲」が記載されている個数をカウント</a:t>
            </a:r>
            <a:endParaRPr lang="en-US" altLang="ja-JP" sz="1000" dirty="0" smtClean="0"/>
          </a:p>
          <a:p>
            <a:pPr>
              <a:spcAft>
                <a:spcPts val="200"/>
              </a:spcAft>
            </a:pPr>
            <a:r>
              <a:rPr lang="ja-JP" altLang="en-US" sz="1000" dirty="0" smtClean="0"/>
              <a:t>　　（１月に複数ある場合でもカウントは１回）</a:t>
            </a:r>
            <a:endParaRPr lang="en-US" altLang="ja-JP" sz="1000" dirty="0" smtClean="0"/>
          </a:p>
          <a:p>
            <a:r>
              <a:rPr kumimoji="1" lang="ja-JP" altLang="en-US" sz="1000" dirty="0" smtClean="0"/>
              <a:t>保険診療上の多数回該当の判定方法</a:t>
            </a:r>
            <a:endParaRPr kumimoji="1" lang="en-US" altLang="ja-JP" sz="1000" dirty="0" smtClean="0"/>
          </a:p>
          <a:p>
            <a:r>
              <a:rPr lang="ja-JP" altLang="en-US" sz="1000" dirty="0"/>
              <a:t>　</a:t>
            </a:r>
            <a:r>
              <a:rPr lang="ja-JP" altLang="en-US" sz="1000" dirty="0" smtClean="0"/>
              <a:t>：過去１２か月以内の「△」の数をカウントし，４回目以降から多数回該当</a:t>
            </a:r>
            <a:endParaRPr lang="en-US" altLang="ja-JP" sz="1000" dirty="0" smtClean="0"/>
          </a:p>
          <a:p>
            <a:pPr>
              <a:spcAft>
                <a:spcPts val="200"/>
              </a:spcAft>
            </a:pPr>
            <a:r>
              <a:rPr kumimoji="1" lang="ja-JP" altLang="en-US" sz="1000" dirty="0"/>
              <a:t>　</a:t>
            </a:r>
            <a:r>
              <a:rPr kumimoji="1" lang="ja-JP" altLang="en-US" sz="1000" dirty="0" smtClean="0"/>
              <a:t>　（１月に「△入＋△外」のように「△」が２つある場合でもカウントは１回）</a:t>
            </a:r>
            <a:endParaRPr kumimoji="1" lang="en-US" altLang="ja-JP" sz="1000" dirty="0" smtClean="0"/>
          </a:p>
          <a:p>
            <a:r>
              <a:rPr lang="ja-JP" altLang="en-US" sz="1000" dirty="0" smtClean="0"/>
              <a:t>現物給付の多数回該当の判定方法</a:t>
            </a:r>
            <a:endParaRPr lang="en-US" altLang="ja-JP" sz="1000" dirty="0" smtClean="0"/>
          </a:p>
          <a:p>
            <a:r>
              <a:rPr kumimoji="1" lang="ja-JP" altLang="en-US" sz="1000" dirty="0"/>
              <a:t>　</a:t>
            </a:r>
            <a:r>
              <a:rPr kumimoji="1" lang="ja-JP" altLang="en-US" sz="1000" dirty="0" smtClean="0"/>
              <a:t>：過去１２か月以内の「○」の数をカウントし，４回目以降から多数回該当</a:t>
            </a:r>
            <a:endParaRPr kumimoji="1" lang="en-US" altLang="ja-JP" sz="1000" dirty="0" smtClean="0"/>
          </a:p>
          <a:p>
            <a:r>
              <a:rPr lang="ja-JP" altLang="en-US" sz="1000" dirty="0"/>
              <a:t>　</a:t>
            </a:r>
            <a:r>
              <a:rPr lang="ja-JP" altLang="en-US" sz="1000" dirty="0" smtClean="0"/>
              <a:t>　（医療機関毎にカウントする）</a:t>
            </a:r>
            <a:endParaRPr kumimoji="1" lang="ja-JP" altLang="en-US" sz="1000" dirty="0"/>
          </a:p>
        </p:txBody>
      </p:sp>
      <p:sp>
        <p:nvSpPr>
          <p:cNvPr id="14" name="正方形/長方形 13"/>
          <p:cNvSpPr/>
          <p:nvPr/>
        </p:nvSpPr>
        <p:spPr>
          <a:xfrm>
            <a:off x="5066487" y="5330952"/>
            <a:ext cx="4295339" cy="1490472"/>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060824" y="4000007"/>
            <a:ext cx="1826009" cy="216000"/>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4606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1038" y="90272"/>
            <a:ext cx="4333238" cy="307777"/>
          </a:xfrm>
          <a:prstGeom prst="rect">
            <a:avLst/>
          </a:prstGeom>
          <a:noFill/>
        </p:spPr>
        <p:txBody>
          <a:bodyPr wrap="none" rtlCol="0">
            <a:spAutoFit/>
          </a:bodyPr>
          <a:lstStyle/>
          <a:p>
            <a:r>
              <a:rPr kumimoji="1" lang="ja-JP" altLang="en-US" sz="1400" dirty="0" smtClean="0"/>
              <a:t>医療実績記載欄　</a:t>
            </a:r>
            <a:r>
              <a:rPr kumimoji="1" lang="ja-JP" altLang="en-US" sz="1100" dirty="0" smtClean="0"/>
              <a:t>（◇は医療機関記載欄，◆は保険薬局記載欄）</a:t>
            </a:r>
            <a:endParaRPr kumimoji="1" lang="ja-JP" altLang="en-US" sz="1100" dirty="0"/>
          </a:p>
        </p:txBody>
      </p:sp>
      <p:graphicFrame>
        <p:nvGraphicFramePr>
          <p:cNvPr id="6" name="表 5"/>
          <p:cNvGraphicFramePr>
            <a:graphicFrameLocks noGrp="1"/>
          </p:cNvGraphicFramePr>
          <p:nvPr>
            <p:extLst/>
          </p:nvPr>
        </p:nvGraphicFramePr>
        <p:xfrm>
          <a:off x="163800" y="673153"/>
          <a:ext cx="9678237" cy="5002218"/>
        </p:xfrm>
        <a:graphic>
          <a:graphicData uri="http://schemas.openxmlformats.org/drawingml/2006/table">
            <a:tbl>
              <a:tblPr firstRow="1" bandRow="1">
                <a:tableStyleId>{5940675A-B579-460E-94D1-54222C63F5DA}</a:tableStyleId>
              </a:tblPr>
              <a:tblGrid>
                <a:gridCol w="449129"/>
                <a:gridCol w="504000"/>
                <a:gridCol w="504000"/>
                <a:gridCol w="504000"/>
                <a:gridCol w="784989"/>
                <a:gridCol w="396000"/>
                <a:gridCol w="396000"/>
                <a:gridCol w="792000"/>
                <a:gridCol w="792000"/>
                <a:gridCol w="792000"/>
                <a:gridCol w="309216"/>
                <a:gridCol w="792000"/>
                <a:gridCol w="792000"/>
                <a:gridCol w="286903"/>
                <a:gridCol w="792000"/>
                <a:gridCol w="792000"/>
              </a:tblGrid>
              <a:tr h="262578">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a:r>
                        <a:rPr kumimoji="1" lang="ja-JP" altLang="en-US" sz="800" dirty="0" smtClean="0"/>
                        <a:t>入院　</a:t>
                      </a:r>
                      <a:r>
                        <a:rPr kumimoji="1" lang="en-US" altLang="ja-JP" sz="800" dirty="0" smtClean="0"/>
                        <a:t>【</a:t>
                      </a:r>
                      <a:r>
                        <a:rPr kumimoji="1" lang="ja-JP" altLang="en-US" sz="800" dirty="0" smtClean="0"/>
                        <a:t>原則現物給付</a:t>
                      </a:r>
                      <a:r>
                        <a:rPr kumimoji="1" lang="en-US" altLang="ja-JP"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800" dirty="0" smtClean="0"/>
                        <a:t>外来　</a:t>
                      </a:r>
                      <a:r>
                        <a:rPr kumimoji="1" lang="en-US" altLang="ja-JP" sz="800" dirty="0" smtClean="0"/>
                        <a:t>【</a:t>
                      </a:r>
                      <a:r>
                        <a:rPr kumimoji="1" lang="ja-JP" altLang="en-US" sz="800" dirty="0" smtClean="0"/>
                        <a:t>償還払い</a:t>
                      </a:r>
                      <a:r>
                        <a:rPr kumimoji="1" lang="en-US" altLang="ja-JP"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r>
              <a:tr h="1064043">
                <a:tc>
                  <a:txBody>
                    <a:bodyPr/>
                    <a:lstStyle/>
                    <a:p>
                      <a:pPr algn="ctr"/>
                      <a:r>
                        <a:rPr kumimoji="1" lang="ja-JP" altLang="en-US" sz="800" dirty="0" smtClean="0"/>
                        <a:t>年号</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入院</a:t>
                      </a:r>
                      <a:endParaRPr kumimoji="1" lang="en-US" altLang="ja-JP" sz="800" dirty="0" smtClean="0"/>
                    </a:p>
                    <a:p>
                      <a:pPr algn="ctr"/>
                      <a:r>
                        <a:rPr kumimoji="1" lang="ja-JP" altLang="en-US" sz="800" dirty="0" smtClean="0"/>
                        <a:t>・</a:t>
                      </a:r>
                      <a:endParaRPr kumimoji="1" lang="en-US" altLang="ja-JP" sz="800" dirty="0" smtClean="0"/>
                    </a:p>
                    <a:p>
                      <a:pPr algn="ctr"/>
                      <a:r>
                        <a:rPr kumimoji="1" lang="ja-JP" altLang="en-US" sz="800" dirty="0" smtClean="0"/>
                        <a:t>通院日</a:t>
                      </a:r>
                    </a:p>
                    <a:p>
                      <a:pPr algn="ct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退院日</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調剤日</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医療機関名，</a:t>
                      </a:r>
                      <a:endParaRPr kumimoji="1" lang="en-US" altLang="ja-JP" sz="800" dirty="0" smtClean="0"/>
                    </a:p>
                    <a:p>
                      <a:pPr algn="ctr"/>
                      <a:r>
                        <a:rPr kumimoji="1" lang="ja-JP" altLang="en-US" sz="800" dirty="0" smtClean="0"/>
                        <a:t>保険薬局名</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分子標的薬等に係る治療の場合〇</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特記事項がある場合〇</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➊</a:t>
                      </a:r>
                      <a:endParaRPr kumimoji="1" lang="en-US" altLang="ja-JP" sz="800" dirty="0" smtClean="0"/>
                    </a:p>
                    <a:p>
                      <a:pPr algn="ctr"/>
                      <a:r>
                        <a:rPr kumimoji="1" lang="ja-JP" altLang="en-US" sz="800" dirty="0" smtClean="0"/>
                        <a:t>関係医療の医療費総額</a:t>
                      </a:r>
                      <a:endParaRPr kumimoji="1" lang="en-US" altLang="ja-JP" sz="800" dirty="0" smtClean="0"/>
                    </a:p>
                    <a:p>
                      <a:pPr algn="ctr"/>
                      <a:r>
                        <a:rPr kumimoji="1" lang="ja-JP" altLang="en-US" sz="800" dirty="0" smtClean="0"/>
                        <a:t>（１０割）</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➋</a:t>
                      </a:r>
                      <a:endParaRPr kumimoji="1" lang="en-US" altLang="ja-JP" sz="800" dirty="0" smtClean="0"/>
                    </a:p>
                    <a:p>
                      <a:pPr algn="ctr"/>
                      <a:r>
                        <a:rPr kumimoji="1" lang="ja-JP" altLang="en-US" sz="800" dirty="0" smtClean="0"/>
                        <a:t>関係医療の自己負担額</a:t>
                      </a:r>
                      <a:endParaRPr kumimoji="1" lang="en-US" altLang="ja-JP" sz="800" dirty="0" smtClean="0"/>
                    </a:p>
                    <a:p>
                      <a:pPr algn="ctr"/>
                      <a:r>
                        <a:rPr kumimoji="1" lang="en-US" altLang="ja-JP" sz="800" dirty="0" smtClean="0"/>
                        <a:t>※</a:t>
                      </a:r>
                      <a:r>
                        <a:rPr kumimoji="1" lang="ja-JP" altLang="en-US" sz="800" dirty="0" smtClean="0"/>
                        <a:t>円単位</a:t>
                      </a:r>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➌</a:t>
                      </a:r>
                      <a:endParaRPr kumimoji="1" lang="en-US" altLang="ja-JP" sz="800" dirty="0" smtClean="0"/>
                    </a:p>
                    <a:p>
                      <a:pPr algn="ctr"/>
                      <a:r>
                        <a:rPr kumimoji="1" lang="ja-JP" altLang="en-US" sz="800" dirty="0" smtClean="0"/>
                        <a:t>➋の月間累計</a:t>
                      </a:r>
                      <a:endParaRPr kumimoji="1" lang="en-US" altLang="ja-JP" sz="800" dirty="0" smtClean="0"/>
                    </a:p>
                    <a:p>
                      <a:pPr algn="ctr"/>
                      <a:r>
                        <a:rPr kumimoji="1" lang="en-US" altLang="ja-JP" sz="800" dirty="0" smtClean="0"/>
                        <a:t>※</a:t>
                      </a:r>
                      <a:r>
                        <a:rPr kumimoji="1" lang="ja-JP" altLang="en-US" sz="800" dirty="0" smtClean="0"/>
                        <a:t>円単位</a:t>
                      </a:r>
                      <a:endParaRPr kumimoji="1" lang="en-US" altLang="ja-JP" sz="8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➍</a:t>
                      </a:r>
                      <a:endParaRPr kumimoji="1" lang="en-US" altLang="ja-JP" sz="800" dirty="0" smtClean="0"/>
                    </a:p>
                    <a:p>
                      <a:pPr algn="ctr"/>
                      <a:r>
                        <a:rPr kumimoji="1" lang="en-US" altLang="ja-JP" sz="800" dirty="0" smtClean="0"/>
                        <a:t>※</a:t>
                      </a:r>
                      <a:r>
                        <a:rPr kumimoji="1" lang="ja-JP" altLang="en-US" sz="800" dirty="0" smtClean="0"/>
                        <a:t>１</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➋</a:t>
                      </a:r>
                      <a:endParaRPr kumimoji="1" lang="en-US" altLang="ja-JP" sz="800" dirty="0" smtClean="0"/>
                    </a:p>
                    <a:p>
                      <a:pPr algn="ctr"/>
                      <a:r>
                        <a:rPr kumimoji="1" lang="ja-JP" altLang="en-US" sz="800" dirty="0" smtClean="0"/>
                        <a:t>関係医療の自己負担額</a:t>
                      </a:r>
                      <a:endParaRPr kumimoji="1" lang="en-US" altLang="ja-JP"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円単位</a:t>
                      </a:r>
                      <a:endParaRPr kumimoji="1" lang="en-US" altLang="ja-JP" sz="800" dirty="0" smtClean="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➌</a:t>
                      </a:r>
                      <a:endParaRPr kumimoji="1" lang="en-US" altLang="ja-JP" sz="800" dirty="0" smtClean="0"/>
                    </a:p>
                    <a:p>
                      <a:pPr algn="ctr"/>
                      <a:r>
                        <a:rPr kumimoji="1" lang="ja-JP" altLang="en-US" sz="800" dirty="0" smtClean="0"/>
                        <a:t>➋の月間累計</a:t>
                      </a:r>
                      <a:endParaRPr kumimoji="1" lang="en-US" altLang="ja-JP"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円単位</a:t>
                      </a:r>
                      <a:endParaRPr kumimoji="1" lang="en-US" altLang="ja-JP" sz="8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➍</a:t>
                      </a:r>
                      <a:endParaRPr kumimoji="1" lang="en-US" altLang="ja-JP" sz="800" dirty="0" smtClean="0"/>
                    </a:p>
                    <a:p>
                      <a:pPr algn="ctr"/>
                      <a:r>
                        <a:rPr kumimoji="1" lang="en-US" altLang="ja-JP" sz="800" dirty="0" smtClean="0"/>
                        <a:t>※</a:t>
                      </a:r>
                      <a:r>
                        <a:rPr kumimoji="1" lang="ja-JP" altLang="en-US" sz="800" dirty="0" smtClean="0"/>
                        <a:t>２</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➎</a:t>
                      </a:r>
                      <a:endParaRPr kumimoji="1" lang="en-US" altLang="ja-JP" sz="800" dirty="0" smtClean="0"/>
                    </a:p>
                    <a:p>
                      <a:pPr algn="ctr"/>
                      <a:r>
                        <a:rPr kumimoji="1" lang="ja-JP" altLang="en-US" sz="800" dirty="0" smtClean="0"/>
                        <a:t>同じ月に入院欄の➌と外来欄の➌の記載がある場合，その合計額</a:t>
                      </a:r>
                      <a:endParaRPr kumimoji="1" lang="en-US" altLang="ja-JP" sz="800" dirty="0" smtClean="0"/>
                    </a:p>
                    <a:p>
                      <a:pPr algn="ctr"/>
                      <a:r>
                        <a:rPr kumimoji="1" lang="en-US" altLang="ja-JP" sz="800" dirty="0" smtClean="0"/>
                        <a:t>※</a:t>
                      </a:r>
                      <a:r>
                        <a:rPr kumimoji="1" lang="ja-JP" altLang="en-US" sz="800" dirty="0" smtClean="0"/>
                        <a:t>３</a:t>
                      </a:r>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➏</a:t>
                      </a:r>
                      <a:endParaRPr kumimoji="1" lang="en-US" altLang="ja-JP" sz="800" dirty="0" smtClean="0"/>
                    </a:p>
                    <a:p>
                      <a:pPr algn="ctr"/>
                      <a:r>
                        <a:rPr kumimoji="1" lang="ja-JP" altLang="en-US" sz="800" dirty="0" smtClean="0"/>
                        <a:t>関係医療の窓口支払額</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644431" y="5733539"/>
            <a:ext cx="8573181" cy="815608"/>
          </a:xfrm>
          <a:prstGeom prst="rect">
            <a:avLst/>
          </a:prstGeom>
          <a:noFill/>
        </p:spPr>
        <p:txBody>
          <a:bodyPr wrap="none" rtlCol="0">
            <a:spAutoFit/>
          </a:bodyPr>
          <a:lstStyle/>
          <a:p>
            <a:pPr>
              <a:spcAft>
                <a:spcPts val="300"/>
              </a:spcAft>
            </a:pPr>
            <a:r>
              <a:rPr kumimoji="1" lang="en-US" altLang="ja-JP" sz="1050" dirty="0" smtClean="0"/>
              <a:t>※</a:t>
            </a:r>
            <a:r>
              <a:rPr kumimoji="1" lang="ja-JP" altLang="en-US" sz="1050" dirty="0" smtClean="0"/>
              <a:t>１：➌の１月間の累計額がＡ欄①又は②の基準額を超えた場合〇（Ｂ欄には「○入」又は「△入」と記載）</a:t>
            </a:r>
            <a:endParaRPr kumimoji="1" lang="en-US" altLang="ja-JP" sz="1050" dirty="0" smtClean="0"/>
          </a:p>
          <a:p>
            <a:pPr>
              <a:spcAft>
                <a:spcPts val="300"/>
              </a:spcAft>
            </a:pPr>
            <a:r>
              <a:rPr lang="en-US" altLang="ja-JP" sz="1050" dirty="0" smtClean="0"/>
              <a:t>※</a:t>
            </a:r>
            <a:r>
              <a:rPr lang="ja-JP" altLang="en-US" sz="1050" dirty="0" smtClean="0"/>
              <a:t>２：➌の１月間の累計額がＡ欄③の基準額を超えた場合〇（Ｂ欄には「△外」又は「▲外」と記載）</a:t>
            </a:r>
            <a:endParaRPr lang="en-US" altLang="ja-JP" sz="1050" dirty="0" smtClean="0"/>
          </a:p>
          <a:p>
            <a:r>
              <a:rPr lang="en-US" altLang="ja-JP" sz="1050" dirty="0" smtClean="0"/>
              <a:t>※</a:t>
            </a:r>
            <a:r>
              <a:rPr lang="ja-JP" altLang="en-US" sz="1050" dirty="0" smtClean="0"/>
              <a:t>３：➎の１月間の合計額がＡ欄①又は②の基準額を超えた場合Ｂ欄には「○入＋△外」，「○入＋▲外」，「○入＋外」，「△入＋△外」，「△入＋外」，</a:t>
            </a:r>
            <a:endParaRPr lang="en-US" altLang="ja-JP" sz="1050" dirty="0" smtClean="0"/>
          </a:p>
          <a:p>
            <a:r>
              <a:rPr lang="ja-JP" altLang="en-US" sz="1050" dirty="0"/>
              <a:t>　</a:t>
            </a:r>
            <a:r>
              <a:rPr lang="ja-JP" altLang="en-US" sz="1050" dirty="0" smtClean="0"/>
              <a:t>　　「入＋△外」，「入＋▲外」のいずれかを記載。</a:t>
            </a:r>
            <a:r>
              <a:rPr lang="en-US" altLang="ja-JP" sz="1050" dirty="0" smtClean="0"/>
              <a:t>※</a:t>
            </a:r>
            <a:r>
              <a:rPr lang="ja-JP" altLang="en-US" sz="1050" dirty="0" smtClean="0"/>
              <a:t>１欄，</a:t>
            </a:r>
            <a:r>
              <a:rPr lang="en-US" altLang="ja-JP" sz="1050" dirty="0" smtClean="0"/>
              <a:t>※</a:t>
            </a:r>
            <a:r>
              <a:rPr lang="ja-JP" altLang="en-US" sz="1050" dirty="0" smtClean="0"/>
              <a:t>２欄に○がない場合は「△合算」を記載</a:t>
            </a:r>
            <a:endParaRPr lang="en-US" altLang="ja-JP" sz="1050" dirty="0" smtClean="0"/>
          </a:p>
        </p:txBody>
      </p:sp>
      <p:sp>
        <p:nvSpPr>
          <p:cNvPr id="2" name="テキスト ボックス 1"/>
          <p:cNvSpPr txBox="1"/>
          <p:nvPr/>
        </p:nvSpPr>
        <p:spPr>
          <a:xfrm>
            <a:off x="4931022" y="90272"/>
            <a:ext cx="4911015" cy="276999"/>
          </a:xfrm>
          <a:prstGeom prst="rect">
            <a:avLst/>
          </a:prstGeom>
          <a:noFill/>
        </p:spPr>
        <p:txBody>
          <a:bodyPr wrap="square" rtlCol="0">
            <a:spAutoFit/>
          </a:bodyPr>
          <a:lstStyle/>
          <a:p>
            <a:r>
              <a:rPr kumimoji="1" lang="ja-JP" altLang="en-US" sz="1200" dirty="0" smtClean="0"/>
              <a:t>受給者番号：</a:t>
            </a:r>
            <a:r>
              <a:rPr kumimoji="1" lang="en-US" altLang="ja-JP" sz="1200" u="sng" dirty="0" smtClean="0"/>
              <a:t>【</a:t>
            </a:r>
            <a:r>
              <a:rPr kumimoji="1" lang="ja-JP" altLang="en-US" sz="1200" u="sng" dirty="0" smtClean="0"/>
              <a:t>　　　　　　　　　　　　　　</a:t>
            </a:r>
            <a:r>
              <a:rPr kumimoji="1" lang="en-US" altLang="ja-JP" sz="1200" u="sng" dirty="0" smtClean="0"/>
              <a:t>】</a:t>
            </a:r>
            <a:r>
              <a:rPr kumimoji="1" lang="ja-JP" altLang="en-US" sz="1200" dirty="0" smtClean="0"/>
              <a:t>氏名：</a:t>
            </a:r>
            <a:r>
              <a:rPr lang="en-US" altLang="ja-JP" sz="1200" u="sng" dirty="0" smtClean="0"/>
              <a:t>【</a:t>
            </a:r>
            <a:r>
              <a:rPr lang="ja-JP" altLang="en-US" sz="1200" u="sng" dirty="0" smtClean="0"/>
              <a:t>　　　　　　　　　　　　　　　</a:t>
            </a:r>
            <a:r>
              <a:rPr lang="en-US" altLang="ja-JP" sz="1200" u="sng" dirty="0" smtClean="0"/>
              <a:t>】</a:t>
            </a:r>
            <a:endParaRPr kumimoji="1" lang="ja-JP" altLang="en-US" sz="1200" u="sng" dirty="0"/>
          </a:p>
        </p:txBody>
      </p:sp>
      <p:sp>
        <p:nvSpPr>
          <p:cNvPr id="3" name="テキスト ボックス 2"/>
          <p:cNvSpPr txBox="1"/>
          <p:nvPr/>
        </p:nvSpPr>
        <p:spPr>
          <a:xfrm>
            <a:off x="163800" y="582715"/>
            <a:ext cx="1213794" cy="276999"/>
          </a:xfrm>
          <a:prstGeom prst="rect">
            <a:avLst/>
          </a:prstGeom>
          <a:noFill/>
        </p:spPr>
        <p:txBody>
          <a:bodyPr wrap="none" rtlCol="0">
            <a:spAutoFit/>
          </a:bodyPr>
          <a:lstStyle/>
          <a:p>
            <a:r>
              <a:rPr lang="ja-JP" altLang="en-US" sz="1200" dirty="0" smtClean="0"/>
              <a:t>□配慮措置あり</a:t>
            </a:r>
            <a:endParaRPr kumimoji="1" lang="ja-JP" altLang="en-US" sz="1200" dirty="0"/>
          </a:p>
        </p:txBody>
      </p:sp>
      <p:sp>
        <p:nvSpPr>
          <p:cNvPr id="10" name="テキスト ボックス 9"/>
          <p:cNvSpPr txBox="1"/>
          <p:nvPr/>
        </p:nvSpPr>
        <p:spPr>
          <a:xfrm>
            <a:off x="8460336" y="398049"/>
            <a:ext cx="1445664" cy="369332"/>
          </a:xfrm>
          <a:prstGeom prst="rect">
            <a:avLst/>
          </a:prstGeom>
          <a:noFill/>
        </p:spPr>
        <p:txBody>
          <a:bodyPr wrap="square" rtlCol="0">
            <a:spAutoFit/>
          </a:bodyPr>
          <a:lstStyle/>
          <a:p>
            <a:r>
              <a:rPr kumimoji="1" lang="ja-JP" altLang="en-US" u="sng" dirty="0" smtClean="0"/>
              <a:t>（</a:t>
            </a:r>
            <a:r>
              <a:rPr kumimoji="1" lang="en-US" altLang="ja-JP" u="sng" dirty="0" smtClean="0"/>
              <a:t>No.</a:t>
            </a:r>
            <a:r>
              <a:rPr kumimoji="1" lang="ja-JP" altLang="en-US" u="sng" dirty="0" smtClean="0"/>
              <a:t>　　　　）</a:t>
            </a:r>
            <a:endParaRPr kumimoji="1" lang="ja-JP" altLang="en-US" u="sng" dirty="0"/>
          </a:p>
        </p:txBody>
      </p:sp>
    </p:spTree>
    <p:extLst>
      <p:ext uri="{BB962C8B-B14F-4D97-AF65-F5344CB8AC3E}">
        <p14:creationId xmlns:p14="http://schemas.microsoft.com/office/powerpoint/2010/main" val="345496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1038" y="90272"/>
            <a:ext cx="4333238" cy="307777"/>
          </a:xfrm>
          <a:prstGeom prst="rect">
            <a:avLst/>
          </a:prstGeom>
          <a:noFill/>
        </p:spPr>
        <p:txBody>
          <a:bodyPr wrap="none" rtlCol="0">
            <a:spAutoFit/>
          </a:bodyPr>
          <a:lstStyle/>
          <a:p>
            <a:r>
              <a:rPr kumimoji="1" lang="ja-JP" altLang="en-US" sz="1400" dirty="0" smtClean="0"/>
              <a:t>医療実績記載欄　</a:t>
            </a:r>
            <a:r>
              <a:rPr kumimoji="1" lang="ja-JP" altLang="en-US" sz="1100" dirty="0" smtClean="0"/>
              <a:t>（◇は医療機関記載欄，◆は保険薬局記載欄）</a:t>
            </a:r>
            <a:endParaRPr kumimoji="1" lang="ja-JP" altLang="en-US" sz="1100" dirty="0"/>
          </a:p>
        </p:txBody>
      </p:sp>
      <p:graphicFrame>
        <p:nvGraphicFramePr>
          <p:cNvPr id="6" name="表 5"/>
          <p:cNvGraphicFramePr>
            <a:graphicFrameLocks noGrp="1"/>
          </p:cNvGraphicFramePr>
          <p:nvPr>
            <p:extLst>
              <p:ext uri="{D42A27DB-BD31-4B8C-83A1-F6EECF244321}">
                <p14:modId xmlns:p14="http://schemas.microsoft.com/office/powerpoint/2010/main" val="504542338"/>
              </p:ext>
            </p:extLst>
          </p:nvPr>
        </p:nvGraphicFramePr>
        <p:xfrm>
          <a:off x="163800" y="673153"/>
          <a:ext cx="9678237" cy="5002218"/>
        </p:xfrm>
        <a:graphic>
          <a:graphicData uri="http://schemas.openxmlformats.org/drawingml/2006/table">
            <a:tbl>
              <a:tblPr firstRow="1" bandRow="1">
                <a:tableStyleId>{5940675A-B579-460E-94D1-54222C63F5DA}</a:tableStyleId>
              </a:tblPr>
              <a:tblGrid>
                <a:gridCol w="449129"/>
                <a:gridCol w="504000"/>
                <a:gridCol w="504000"/>
                <a:gridCol w="504000"/>
                <a:gridCol w="784989"/>
                <a:gridCol w="396000"/>
                <a:gridCol w="396000"/>
                <a:gridCol w="792000"/>
                <a:gridCol w="792000"/>
                <a:gridCol w="792000"/>
                <a:gridCol w="309216"/>
                <a:gridCol w="792000"/>
                <a:gridCol w="792000"/>
                <a:gridCol w="286903"/>
                <a:gridCol w="792000"/>
                <a:gridCol w="792000"/>
              </a:tblGrid>
              <a:tr h="262578">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a:r>
                        <a:rPr kumimoji="1" lang="ja-JP" altLang="en-US" sz="800" dirty="0" smtClean="0"/>
                        <a:t>入院　</a:t>
                      </a:r>
                      <a:r>
                        <a:rPr kumimoji="1" lang="en-US" altLang="ja-JP" sz="800" dirty="0" smtClean="0"/>
                        <a:t>【</a:t>
                      </a:r>
                      <a:r>
                        <a:rPr kumimoji="1" lang="ja-JP" altLang="en-US" sz="800" dirty="0" smtClean="0"/>
                        <a:t>原則現物給付</a:t>
                      </a:r>
                      <a:r>
                        <a:rPr kumimoji="1" lang="en-US" altLang="ja-JP"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800" dirty="0" smtClean="0"/>
                        <a:t>外来　</a:t>
                      </a:r>
                      <a:r>
                        <a:rPr kumimoji="1" lang="en-US" altLang="ja-JP" sz="800" dirty="0" smtClean="0"/>
                        <a:t>【</a:t>
                      </a:r>
                      <a:r>
                        <a:rPr kumimoji="1" lang="ja-JP" altLang="en-US" sz="800" dirty="0" smtClean="0"/>
                        <a:t>償還払い</a:t>
                      </a:r>
                      <a:r>
                        <a:rPr kumimoji="1" lang="en-US" altLang="ja-JP"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r>
              <a:tr h="1064043">
                <a:tc>
                  <a:txBody>
                    <a:bodyPr/>
                    <a:lstStyle/>
                    <a:p>
                      <a:pPr algn="ctr"/>
                      <a:r>
                        <a:rPr kumimoji="1" lang="ja-JP" altLang="en-US" sz="800" dirty="0" smtClean="0"/>
                        <a:t>年号</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入院</a:t>
                      </a:r>
                      <a:endParaRPr kumimoji="1" lang="en-US" altLang="ja-JP" sz="800" dirty="0" smtClean="0"/>
                    </a:p>
                    <a:p>
                      <a:pPr algn="ctr"/>
                      <a:r>
                        <a:rPr kumimoji="1" lang="ja-JP" altLang="en-US" sz="800" dirty="0" smtClean="0"/>
                        <a:t>・</a:t>
                      </a:r>
                      <a:endParaRPr kumimoji="1" lang="en-US" altLang="ja-JP" sz="800" dirty="0" smtClean="0"/>
                    </a:p>
                    <a:p>
                      <a:pPr algn="ctr"/>
                      <a:r>
                        <a:rPr kumimoji="1" lang="ja-JP" altLang="en-US" sz="800" dirty="0" smtClean="0"/>
                        <a:t>通院日</a:t>
                      </a:r>
                    </a:p>
                    <a:p>
                      <a:pPr algn="ct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退院日</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調剤日</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医療機関名，</a:t>
                      </a:r>
                      <a:endParaRPr kumimoji="1" lang="en-US" altLang="ja-JP" sz="800" dirty="0" smtClean="0"/>
                    </a:p>
                    <a:p>
                      <a:pPr algn="ctr"/>
                      <a:r>
                        <a:rPr kumimoji="1" lang="ja-JP" altLang="en-US" sz="800" dirty="0" smtClean="0"/>
                        <a:t>保険薬局名</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分子標的薬等に係る治療の場合〇</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特記事項がある場合〇</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➊</a:t>
                      </a:r>
                      <a:endParaRPr kumimoji="1" lang="en-US" altLang="ja-JP" sz="800" dirty="0" smtClean="0"/>
                    </a:p>
                    <a:p>
                      <a:pPr algn="ctr"/>
                      <a:r>
                        <a:rPr kumimoji="1" lang="ja-JP" altLang="en-US" sz="800" dirty="0" smtClean="0"/>
                        <a:t>関係医療の医療費総額</a:t>
                      </a:r>
                      <a:endParaRPr kumimoji="1" lang="en-US" altLang="ja-JP" sz="800" dirty="0" smtClean="0"/>
                    </a:p>
                    <a:p>
                      <a:pPr algn="ctr"/>
                      <a:r>
                        <a:rPr kumimoji="1" lang="ja-JP" altLang="en-US" sz="800" dirty="0" smtClean="0"/>
                        <a:t>（１０割）</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➋</a:t>
                      </a:r>
                      <a:endParaRPr kumimoji="1" lang="en-US" altLang="ja-JP" sz="800" dirty="0" smtClean="0"/>
                    </a:p>
                    <a:p>
                      <a:pPr algn="ctr"/>
                      <a:r>
                        <a:rPr kumimoji="1" lang="ja-JP" altLang="en-US" sz="800" dirty="0" smtClean="0"/>
                        <a:t>関係医療の自己負担額</a:t>
                      </a:r>
                      <a:endParaRPr kumimoji="1" lang="en-US" altLang="ja-JP" sz="800" dirty="0" smtClean="0"/>
                    </a:p>
                    <a:p>
                      <a:pPr algn="ctr"/>
                      <a:r>
                        <a:rPr kumimoji="1" lang="en-US" altLang="ja-JP" sz="800" dirty="0" smtClean="0"/>
                        <a:t>※</a:t>
                      </a:r>
                      <a:r>
                        <a:rPr kumimoji="1" lang="ja-JP" altLang="en-US" sz="800" dirty="0" smtClean="0"/>
                        <a:t>円単位</a:t>
                      </a:r>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➌</a:t>
                      </a:r>
                      <a:endParaRPr kumimoji="1" lang="en-US" altLang="ja-JP" sz="800" dirty="0" smtClean="0"/>
                    </a:p>
                    <a:p>
                      <a:pPr algn="ctr"/>
                      <a:r>
                        <a:rPr kumimoji="1" lang="ja-JP" altLang="en-US" sz="800" dirty="0" smtClean="0"/>
                        <a:t>➋の月間累計</a:t>
                      </a:r>
                      <a:endParaRPr kumimoji="1" lang="en-US" altLang="ja-JP" sz="800" dirty="0" smtClean="0"/>
                    </a:p>
                    <a:p>
                      <a:pPr algn="ctr"/>
                      <a:r>
                        <a:rPr kumimoji="1" lang="en-US" altLang="ja-JP" sz="800" dirty="0" smtClean="0"/>
                        <a:t>※</a:t>
                      </a:r>
                      <a:r>
                        <a:rPr kumimoji="1" lang="ja-JP" altLang="en-US" sz="800" dirty="0" smtClean="0"/>
                        <a:t>円単位</a:t>
                      </a:r>
                      <a:endParaRPr kumimoji="1" lang="en-US" altLang="ja-JP" sz="8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➍</a:t>
                      </a:r>
                      <a:endParaRPr kumimoji="1" lang="en-US" altLang="ja-JP" sz="800" dirty="0" smtClean="0"/>
                    </a:p>
                    <a:p>
                      <a:pPr algn="ctr"/>
                      <a:r>
                        <a:rPr kumimoji="1" lang="en-US" altLang="ja-JP" sz="800" dirty="0" smtClean="0"/>
                        <a:t>※</a:t>
                      </a:r>
                      <a:r>
                        <a:rPr kumimoji="1" lang="ja-JP" altLang="en-US" sz="800" dirty="0" smtClean="0"/>
                        <a:t>１</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➋</a:t>
                      </a:r>
                      <a:endParaRPr kumimoji="1" lang="en-US" altLang="ja-JP" sz="800" dirty="0" smtClean="0"/>
                    </a:p>
                    <a:p>
                      <a:pPr algn="ctr"/>
                      <a:r>
                        <a:rPr kumimoji="1" lang="ja-JP" altLang="en-US" sz="800" dirty="0" smtClean="0"/>
                        <a:t>関係医療の自己負担額</a:t>
                      </a:r>
                      <a:endParaRPr kumimoji="1" lang="en-US" altLang="ja-JP"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円単位</a:t>
                      </a:r>
                      <a:endParaRPr kumimoji="1" lang="en-US" altLang="ja-JP" sz="800" dirty="0" smtClean="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➌</a:t>
                      </a:r>
                      <a:endParaRPr kumimoji="1" lang="en-US" altLang="ja-JP" sz="800" dirty="0" smtClean="0"/>
                    </a:p>
                    <a:p>
                      <a:pPr algn="ctr"/>
                      <a:r>
                        <a:rPr kumimoji="1" lang="ja-JP" altLang="en-US" sz="800" dirty="0" smtClean="0"/>
                        <a:t>➋の月間累計</a:t>
                      </a:r>
                      <a:endParaRPr kumimoji="1" lang="en-US" altLang="ja-JP"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円単位</a:t>
                      </a:r>
                      <a:endParaRPr kumimoji="1" lang="en-US" altLang="ja-JP" sz="8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➍</a:t>
                      </a:r>
                      <a:endParaRPr kumimoji="1" lang="en-US" altLang="ja-JP" sz="800" dirty="0" smtClean="0"/>
                    </a:p>
                    <a:p>
                      <a:pPr algn="ctr"/>
                      <a:r>
                        <a:rPr kumimoji="1" lang="en-US" altLang="ja-JP" sz="800" dirty="0" smtClean="0"/>
                        <a:t>※</a:t>
                      </a:r>
                      <a:r>
                        <a:rPr kumimoji="1" lang="ja-JP" altLang="en-US" sz="800" dirty="0" smtClean="0"/>
                        <a:t>２</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➎</a:t>
                      </a:r>
                      <a:endParaRPr kumimoji="1" lang="en-US" altLang="ja-JP" sz="800" dirty="0" smtClean="0"/>
                    </a:p>
                    <a:p>
                      <a:pPr algn="ctr"/>
                      <a:r>
                        <a:rPr kumimoji="1" lang="ja-JP" altLang="en-US" sz="800" dirty="0" smtClean="0"/>
                        <a:t>同じ月に入院欄の➌と外来欄の➌の記載がある場合，その合計額</a:t>
                      </a:r>
                      <a:endParaRPr kumimoji="1" lang="en-US" altLang="ja-JP" sz="800" dirty="0" smtClean="0"/>
                    </a:p>
                    <a:p>
                      <a:pPr algn="ctr"/>
                      <a:r>
                        <a:rPr kumimoji="1" lang="en-US" altLang="ja-JP" sz="800" dirty="0" smtClean="0"/>
                        <a:t>※</a:t>
                      </a:r>
                      <a:r>
                        <a:rPr kumimoji="1" lang="ja-JP" altLang="en-US" sz="800" dirty="0" smtClean="0"/>
                        <a:t>３</a:t>
                      </a:r>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➏</a:t>
                      </a:r>
                      <a:endParaRPr kumimoji="1" lang="en-US" altLang="ja-JP" sz="800" dirty="0" smtClean="0"/>
                    </a:p>
                    <a:p>
                      <a:pPr algn="ctr"/>
                      <a:r>
                        <a:rPr kumimoji="1" lang="ja-JP" altLang="en-US" sz="800" dirty="0" smtClean="0"/>
                        <a:t>関係医療の窓口支払額</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644431" y="5733539"/>
            <a:ext cx="8573181" cy="815608"/>
          </a:xfrm>
          <a:prstGeom prst="rect">
            <a:avLst/>
          </a:prstGeom>
          <a:noFill/>
        </p:spPr>
        <p:txBody>
          <a:bodyPr wrap="none" rtlCol="0">
            <a:spAutoFit/>
          </a:bodyPr>
          <a:lstStyle/>
          <a:p>
            <a:pPr>
              <a:spcAft>
                <a:spcPts val="300"/>
              </a:spcAft>
            </a:pPr>
            <a:r>
              <a:rPr kumimoji="1" lang="en-US" altLang="ja-JP" sz="1050" dirty="0" smtClean="0"/>
              <a:t>※</a:t>
            </a:r>
            <a:r>
              <a:rPr kumimoji="1" lang="ja-JP" altLang="en-US" sz="1050" dirty="0" smtClean="0"/>
              <a:t>１：➌の１月間の累計額がＡ欄①又は②の基準額を超えた場合〇（Ｂ欄には「○入」又は「△入」と記載）</a:t>
            </a:r>
            <a:endParaRPr kumimoji="1" lang="en-US" altLang="ja-JP" sz="1050" dirty="0" smtClean="0"/>
          </a:p>
          <a:p>
            <a:pPr>
              <a:spcAft>
                <a:spcPts val="300"/>
              </a:spcAft>
            </a:pPr>
            <a:r>
              <a:rPr lang="en-US" altLang="ja-JP" sz="1050" dirty="0" smtClean="0"/>
              <a:t>※</a:t>
            </a:r>
            <a:r>
              <a:rPr lang="ja-JP" altLang="en-US" sz="1050" dirty="0" smtClean="0"/>
              <a:t>２：➌の１月間の累計額がＡ欄③の基準額を超えた場合〇（Ｂ欄には「△外」又は「▲外」と記載）</a:t>
            </a:r>
            <a:endParaRPr lang="en-US" altLang="ja-JP" sz="1050" dirty="0" smtClean="0"/>
          </a:p>
          <a:p>
            <a:r>
              <a:rPr lang="en-US" altLang="ja-JP" sz="1050" dirty="0" smtClean="0"/>
              <a:t>※</a:t>
            </a:r>
            <a:r>
              <a:rPr lang="ja-JP" altLang="en-US" sz="1050" dirty="0" smtClean="0"/>
              <a:t>３：➎の１月間の合計額がＡ欄①又は②の基準額を超えた場合Ｂ欄には「○入＋△外」，「○入＋▲外」，「○入＋外」，「△入＋△外」，「△入＋外」，</a:t>
            </a:r>
            <a:endParaRPr lang="en-US" altLang="ja-JP" sz="1050" dirty="0" smtClean="0"/>
          </a:p>
          <a:p>
            <a:r>
              <a:rPr lang="ja-JP" altLang="en-US" sz="1050" dirty="0"/>
              <a:t>　</a:t>
            </a:r>
            <a:r>
              <a:rPr lang="ja-JP" altLang="en-US" sz="1050" dirty="0" smtClean="0"/>
              <a:t>　　「入＋△外」，「入＋▲外」のいずれかを記載。</a:t>
            </a:r>
            <a:r>
              <a:rPr lang="en-US" altLang="ja-JP" sz="1050" dirty="0" smtClean="0"/>
              <a:t>※</a:t>
            </a:r>
            <a:r>
              <a:rPr lang="ja-JP" altLang="en-US" sz="1050" dirty="0" smtClean="0"/>
              <a:t>１欄，</a:t>
            </a:r>
            <a:r>
              <a:rPr lang="en-US" altLang="ja-JP" sz="1050" dirty="0" smtClean="0"/>
              <a:t>※</a:t>
            </a:r>
            <a:r>
              <a:rPr lang="ja-JP" altLang="en-US" sz="1050" dirty="0" smtClean="0"/>
              <a:t>２欄に○がない場合は「△合算」を記載</a:t>
            </a:r>
            <a:endParaRPr lang="en-US" altLang="ja-JP" sz="1050" dirty="0" smtClean="0"/>
          </a:p>
        </p:txBody>
      </p:sp>
      <p:sp>
        <p:nvSpPr>
          <p:cNvPr id="2" name="テキスト ボックス 1"/>
          <p:cNvSpPr txBox="1"/>
          <p:nvPr/>
        </p:nvSpPr>
        <p:spPr>
          <a:xfrm>
            <a:off x="4931022" y="90272"/>
            <a:ext cx="4911015" cy="276999"/>
          </a:xfrm>
          <a:prstGeom prst="rect">
            <a:avLst/>
          </a:prstGeom>
          <a:noFill/>
        </p:spPr>
        <p:txBody>
          <a:bodyPr wrap="square" rtlCol="0">
            <a:spAutoFit/>
          </a:bodyPr>
          <a:lstStyle/>
          <a:p>
            <a:r>
              <a:rPr kumimoji="1" lang="ja-JP" altLang="en-US" sz="1200" dirty="0" smtClean="0"/>
              <a:t>受給者番号：</a:t>
            </a:r>
            <a:r>
              <a:rPr kumimoji="1" lang="en-US" altLang="ja-JP" sz="1200" u="sng" dirty="0" smtClean="0"/>
              <a:t>【</a:t>
            </a:r>
            <a:r>
              <a:rPr kumimoji="1" lang="ja-JP" altLang="en-US" sz="1200" u="sng" dirty="0" smtClean="0"/>
              <a:t>　　　　　　　　　　　　　　</a:t>
            </a:r>
            <a:r>
              <a:rPr kumimoji="1" lang="en-US" altLang="ja-JP" sz="1200" u="sng" dirty="0" smtClean="0"/>
              <a:t>】</a:t>
            </a:r>
            <a:r>
              <a:rPr kumimoji="1" lang="ja-JP" altLang="en-US" sz="1200" dirty="0" smtClean="0"/>
              <a:t>氏名：</a:t>
            </a:r>
            <a:r>
              <a:rPr lang="en-US" altLang="ja-JP" sz="1200" u="sng" dirty="0" smtClean="0"/>
              <a:t>【</a:t>
            </a:r>
            <a:r>
              <a:rPr lang="ja-JP" altLang="en-US" sz="1200" u="sng" dirty="0" smtClean="0"/>
              <a:t>　　　　　　　　　　　　　　　</a:t>
            </a:r>
            <a:r>
              <a:rPr lang="en-US" altLang="ja-JP" sz="1200" u="sng" dirty="0" smtClean="0"/>
              <a:t>】</a:t>
            </a:r>
            <a:endParaRPr kumimoji="1" lang="ja-JP" altLang="en-US" sz="1200" u="sng" dirty="0"/>
          </a:p>
        </p:txBody>
      </p:sp>
      <p:sp>
        <p:nvSpPr>
          <p:cNvPr id="3" name="テキスト ボックス 2"/>
          <p:cNvSpPr txBox="1"/>
          <p:nvPr/>
        </p:nvSpPr>
        <p:spPr>
          <a:xfrm>
            <a:off x="163800" y="582715"/>
            <a:ext cx="1213794" cy="276999"/>
          </a:xfrm>
          <a:prstGeom prst="rect">
            <a:avLst/>
          </a:prstGeom>
          <a:noFill/>
        </p:spPr>
        <p:txBody>
          <a:bodyPr wrap="none" rtlCol="0">
            <a:spAutoFit/>
          </a:bodyPr>
          <a:lstStyle/>
          <a:p>
            <a:r>
              <a:rPr lang="ja-JP" altLang="en-US" sz="1200" dirty="0" smtClean="0"/>
              <a:t>□配慮措置あり</a:t>
            </a:r>
            <a:endParaRPr kumimoji="1" lang="ja-JP" altLang="en-US" sz="1200" dirty="0"/>
          </a:p>
        </p:txBody>
      </p:sp>
      <p:sp>
        <p:nvSpPr>
          <p:cNvPr id="10" name="テキスト ボックス 9"/>
          <p:cNvSpPr txBox="1"/>
          <p:nvPr/>
        </p:nvSpPr>
        <p:spPr>
          <a:xfrm>
            <a:off x="8460336" y="398049"/>
            <a:ext cx="1445664" cy="369332"/>
          </a:xfrm>
          <a:prstGeom prst="rect">
            <a:avLst/>
          </a:prstGeom>
          <a:noFill/>
        </p:spPr>
        <p:txBody>
          <a:bodyPr wrap="square" rtlCol="0">
            <a:spAutoFit/>
          </a:bodyPr>
          <a:lstStyle/>
          <a:p>
            <a:r>
              <a:rPr kumimoji="1" lang="ja-JP" altLang="en-US" u="sng" dirty="0" smtClean="0"/>
              <a:t>（</a:t>
            </a:r>
            <a:r>
              <a:rPr kumimoji="1" lang="en-US" altLang="ja-JP" u="sng" dirty="0" smtClean="0"/>
              <a:t>No.</a:t>
            </a:r>
            <a:r>
              <a:rPr kumimoji="1" lang="ja-JP" altLang="en-US" u="sng" dirty="0" smtClean="0"/>
              <a:t>　　　　）</a:t>
            </a:r>
            <a:endParaRPr kumimoji="1" lang="ja-JP" altLang="en-US" u="sng" dirty="0"/>
          </a:p>
        </p:txBody>
      </p:sp>
    </p:spTree>
    <p:extLst>
      <p:ext uri="{BB962C8B-B14F-4D97-AF65-F5344CB8AC3E}">
        <p14:creationId xmlns:p14="http://schemas.microsoft.com/office/powerpoint/2010/main" val="152682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1038" y="90272"/>
            <a:ext cx="4333238" cy="307777"/>
          </a:xfrm>
          <a:prstGeom prst="rect">
            <a:avLst/>
          </a:prstGeom>
          <a:noFill/>
        </p:spPr>
        <p:txBody>
          <a:bodyPr wrap="none" rtlCol="0">
            <a:spAutoFit/>
          </a:bodyPr>
          <a:lstStyle/>
          <a:p>
            <a:r>
              <a:rPr kumimoji="1" lang="ja-JP" altLang="en-US" sz="1400" dirty="0" smtClean="0"/>
              <a:t>医療実績記載欄　</a:t>
            </a:r>
            <a:r>
              <a:rPr kumimoji="1" lang="ja-JP" altLang="en-US" sz="1100" dirty="0" smtClean="0"/>
              <a:t>（◇は医療機関記載欄，◆は保険薬局記載欄）</a:t>
            </a:r>
            <a:endParaRPr kumimoji="1" lang="ja-JP" altLang="en-US" sz="1100" dirty="0"/>
          </a:p>
        </p:txBody>
      </p:sp>
      <p:graphicFrame>
        <p:nvGraphicFramePr>
          <p:cNvPr id="6" name="表 5"/>
          <p:cNvGraphicFramePr>
            <a:graphicFrameLocks noGrp="1"/>
          </p:cNvGraphicFramePr>
          <p:nvPr>
            <p:extLst>
              <p:ext uri="{D42A27DB-BD31-4B8C-83A1-F6EECF244321}">
                <p14:modId xmlns:p14="http://schemas.microsoft.com/office/powerpoint/2010/main" val="2213050397"/>
              </p:ext>
            </p:extLst>
          </p:nvPr>
        </p:nvGraphicFramePr>
        <p:xfrm>
          <a:off x="163800" y="673153"/>
          <a:ext cx="9678237" cy="5002218"/>
        </p:xfrm>
        <a:graphic>
          <a:graphicData uri="http://schemas.openxmlformats.org/drawingml/2006/table">
            <a:tbl>
              <a:tblPr firstRow="1" bandRow="1">
                <a:tableStyleId>{5940675A-B579-460E-94D1-54222C63F5DA}</a:tableStyleId>
              </a:tblPr>
              <a:tblGrid>
                <a:gridCol w="449129"/>
                <a:gridCol w="504000"/>
                <a:gridCol w="504000"/>
                <a:gridCol w="504000"/>
                <a:gridCol w="784989"/>
                <a:gridCol w="396000"/>
                <a:gridCol w="396000"/>
                <a:gridCol w="792000"/>
                <a:gridCol w="792000"/>
                <a:gridCol w="792000"/>
                <a:gridCol w="309216"/>
                <a:gridCol w="792000"/>
                <a:gridCol w="792000"/>
                <a:gridCol w="286903"/>
                <a:gridCol w="792000"/>
                <a:gridCol w="792000"/>
              </a:tblGrid>
              <a:tr h="262578">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a:r>
                        <a:rPr kumimoji="1" lang="ja-JP" altLang="en-US" sz="800" dirty="0" smtClean="0"/>
                        <a:t>入院　</a:t>
                      </a:r>
                      <a:r>
                        <a:rPr kumimoji="1" lang="en-US" altLang="ja-JP" sz="800" dirty="0" smtClean="0"/>
                        <a:t>【</a:t>
                      </a:r>
                      <a:r>
                        <a:rPr kumimoji="1" lang="ja-JP" altLang="en-US" sz="800" dirty="0" smtClean="0"/>
                        <a:t>原則現物給付</a:t>
                      </a:r>
                      <a:r>
                        <a:rPr kumimoji="1" lang="en-US" altLang="ja-JP"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800" dirty="0" smtClean="0"/>
                        <a:t>外来　</a:t>
                      </a:r>
                      <a:r>
                        <a:rPr kumimoji="1" lang="en-US" altLang="ja-JP" sz="800" dirty="0" smtClean="0"/>
                        <a:t>【</a:t>
                      </a:r>
                      <a:r>
                        <a:rPr kumimoji="1" lang="ja-JP" altLang="en-US" sz="800" dirty="0" smtClean="0"/>
                        <a:t>償還払い</a:t>
                      </a:r>
                      <a:r>
                        <a:rPr kumimoji="1" lang="en-US" altLang="ja-JP"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ja-JP" altLang="en-US"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a:t>
                      </a: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r>
              <a:tr h="1064043">
                <a:tc>
                  <a:txBody>
                    <a:bodyPr/>
                    <a:lstStyle/>
                    <a:p>
                      <a:pPr algn="ctr"/>
                      <a:r>
                        <a:rPr kumimoji="1" lang="ja-JP" altLang="en-US" sz="800" dirty="0" smtClean="0"/>
                        <a:t>年号</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入院</a:t>
                      </a:r>
                      <a:endParaRPr kumimoji="1" lang="en-US" altLang="ja-JP" sz="800" dirty="0" smtClean="0"/>
                    </a:p>
                    <a:p>
                      <a:pPr algn="ctr"/>
                      <a:r>
                        <a:rPr kumimoji="1" lang="ja-JP" altLang="en-US" sz="800" dirty="0" smtClean="0"/>
                        <a:t>・</a:t>
                      </a:r>
                      <a:endParaRPr kumimoji="1" lang="en-US" altLang="ja-JP" sz="800" dirty="0" smtClean="0"/>
                    </a:p>
                    <a:p>
                      <a:pPr algn="ctr"/>
                      <a:r>
                        <a:rPr kumimoji="1" lang="ja-JP" altLang="en-US" sz="800" dirty="0" smtClean="0"/>
                        <a:t>通院日</a:t>
                      </a:r>
                    </a:p>
                    <a:p>
                      <a:pPr algn="ct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退院日</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調剤日</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医療機関名，</a:t>
                      </a:r>
                      <a:endParaRPr kumimoji="1" lang="en-US" altLang="ja-JP" sz="800" dirty="0" smtClean="0"/>
                    </a:p>
                    <a:p>
                      <a:pPr algn="ctr"/>
                      <a:r>
                        <a:rPr kumimoji="1" lang="ja-JP" altLang="en-US" sz="800" dirty="0" smtClean="0"/>
                        <a:t>保険薬局名</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分子標的薬等に係る治療の場合〇</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特記事項がある場合〇</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➊</a:t>
                      </a:r>
                      <a:endParaRPr kumimoji="1" lang="en-US" altLang="ja-JP" sz="800" dirty="0" smtClean="0"/>
                    </a:p>
                    <a:p>
                      <a:pPr algn="ctr"/>
                      <a:r>
                        <a:rPr kumimoji="1" lang="ja-JP" altLang="en-US" sz="800" dirty="0" smtClean="0"/>
                        <a:t>関係医療の医療費総額</a:t>
                      </a:r>
                      <a:endParaRPr kumimoji="1" lang="en-US" altLang="ja-JP" sz="800" dirty="0" smtClean="0"/>
                    </a:p>
                    <a:p>
                      <a:pPr algn="ctr"/>
                      <a:r>
                        <a:rPr kumimoji="1" lang="ja-JP" altLang="en-US" sz="800" dirty="0" smtClean="0"/>
                        <a:t>（１０割）</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➋</a:t>
                      </a:r>
                      <a:endParaRPr kumimoji="1" lang="en-US" altLang="ja-JP" sz="800" dirty="0" smtClean="0"/>
                    </a:p>
                    <a:p>
                      <a:pPr algn="ctr"/>
                      <a:r>
                        <a:rPr kumimoji="1" lang="ja-JP" altLang="en-US" sz="800" dirty="0" smtClean="0"/>
                        <a:t>関係医療の自己負担額</a:t>
                      </a:r>
                      <a:endParaRPr kumimoji="1" lang="en-US" altLang="ja-JP" sz="800" dirty="0" smtClean="0"/>
                    </a:p>
                    <a:p>
                      <a:pPr algn="ctr"/>
                      <a:r>
                        <a:rPr kumimoji="1" lang="en-US" altLang="ja-JP" sz="800" dirty="0" smtClean="0"/>
                        <a:t>※</a:t>
                      </a:r>
                      <a:r>
                        <a:rPr kumimoji="1" lang="ja-JP" altLang="en-US" sz="800" dirty="0" smtClean="0"/>
                        <a:t>円単位</a:t>
                      </a:r>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➌</a:t>
                      </a:r>
                      <a:endParaRPr kumimoji="1" lang="en-US" altLang="ja-JP" sz="800" dirty="0" smtClean="0"/>
                    </a:p>
                    <a:p>
                      <a:pPr algn="ctr"/>
                      <a:r>
                        <a:rPr kumimoji="1" lang="ja-JP" altLang="en-US" sz="800" dirty="0" smtClean="0"/>
                        <a:t>➋の月間累計</a:t>
                      </a:r>
                      <a:endParaRPr kumimoji="1" lang="en-US" altLang="ja-JP" sz="800" dirty="0" smtClean="0"/>
                    </a:p>
                    <a:p>
                      <a:pPr algn="ctr"/>
                      <a:r>
                        <a:rPr kumimoji="1" lang="en-US" altLang="ja-JP" sz="800" dirty="0" smtClean="0"/>
                        <a:t>※</a:t>
                      </a:r>
                      <a:r>
                        <a:rPr kumimoji="1" lang="ja-JP" altLang="en-US" sz="800" dirty="0" smtClean="0"/>
                        <a:t>円単位</a:t>
                      </a:r>
                      <a:endParaRPr kumimoji="1" lang="en-US" altLang="ja-JP" sz="8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➍</a:t>
                      </a:r>
                      <a:endParaRPr kumimoji="1" lang="en-US" altLang="ja-JP" sz="800" dirty="0" smtClean="0"/>
                    </a:p>
                    <a:p>
                      <a:pPr algn="ctr"/>
                      <a:r>
                        <a:rPr kumimoji="1" lang="en-US" altLang="ja-JP" sz="800" dirty="0" smtClean="0"/>
                        <a:t>※</a:t>
                      </a:r>
                      <a:r>
                        <a:rPr kumimoji="1" lang="ja-JP" altLang="en-US" sz="800" dirty="0" smtClean="0"/>
                        <a:t>１</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➋</a:t>
                      </a:r>
                      <a:endParaRPr kumimoji="1" lang="en-US" altLang="ja-JP" sz="800" dirty="0" smtClean="0"/>
                    </a:p>
                    <a:p>
                      <a:pPr algn="ctr"/>
                      <a:r>
                        <a:rPr kumimoji="1" lang="ja-JP" altLang="en-US" sz="800" dirty="0" smtClean="0"/>
                        <a:t>関係医療の自己負担額</a:t>
                      </a:r>
                      <a:endParaRPr kumimoji="1" lang="en-US" altLang="ja-JP"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円単位</a:t>
                      </a:r>
                      <a:endParaRPr kumimoji="1" lang="en-US" altLang="ja-JP" sz="800" dirty="0" smtClean="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➌</a:t>
                      </a:r>
                      <a:endParaRPr kumimoji="1" lang="en-US" altLang="ja-JP" sz="800" dirty="0" smtClean="0"/>
                    </a:p>
                    <a:p>
                      <a:pPr algn="ctr"/>
                      <a:r>
                        <a:rPr kumimoji="1" lang="ja-JP" altLang="en-US" sz="800" dirty="0" smtClean="0"/>
                        <a:t>➋の月間累計</a:t>
                      </a:r>
                      <a:endParaRPr kumimoji="1" lang="en-US" altLang="ja-JP"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円単位</a:t>
                      </a:r>
                      <a:endParaRPr kumimoji="1" lang="en-US" altLang="ja-JP" sz="800" dirty="0" smtClean="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➍</a:t>
                      </a:r>
                      <a:endParaRPr kumimoji="1" lang="en-US" altLang="ja-JP" sz="800" dirty="0" smtClean="0"/>
                    </a:p>
                    <a:p>
                      <a:pPr algn="ctr"/>
                      <a:r>
                        <a:rPr kumimoji="1" lang="en-US" altLang="ja-JP" sz="800" dirty="0" smtClean="0"/>
                        <a:t>※</a:t>
                      </a:r>
                      <a:r>
                        <a:rPr kumimoji="1" lang="ja-JP" altLang="en-US" sz="800" dirty="0" smtClean="0"/>
                        <a:t>２</a:t>
                      </a:r>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➎</a:t>
                      </a:r>
                      <a:endParaRPr kumimoji="1" lang="en-US" altLang="ja-JP" sz="800" dirty="0" smtClean="0"/>
                    </a:p>
                    <a:p>
                      <a:pPr algn="ctr"/>
                      <a:r>
                        <a:rPr kumimoji="1" lang="ja-JP" altLang="en-US" sz="800" dirty="0" smtClean="0"/>
                        <a:t>同じ月に入院欄の➌と外来欄の➌の記載がある場合，その合計額</a:t>
                      </a:r>
                      <a:endParaRPr kumimoji="1" lang="en-US" altLang="ja-JP" sz="800" dirty="0" smtClean="0"/>
                    </a:p>
                    <a:p>
                      <a:pPr algn="ctr"/>
                      <a:r>
                        <a:rPr kumimoji="1" lang="en-US" altLang="ja-JP" sz="800" dirty="0" smtClean="0"/>
                        <a:t>※</a:t>
                      </a:r>
                      <a:r>
                        <a:rPr kumimoji="1" lang="ja-JP" altLang="en-US" sz="800" dirty="0" smtClean="0"/>
                        <a:t>３</a:t>
                      </a:r>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800" dirty="0" smtClean="0"/>
                        <a:t>➏</a:t>
                      </a:r>
                      <a:endParaRPr kumimoji="1" lang="en-US" altLang="ja-JP" sz="800" dirty="0" smtClean="0"/>
                    </a:p>
                    <a:p>
                      <a:pPr algn="ctr"/>
                      <a:r>
                        <a:rPr kumimoji="1" lang="ja-JP" altLang="en-US" sz="800" dirty="0" smtClean="0"/>
                        <a:t>関係医療の窓口支払額</a:t>
                      </a:r>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0840">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644431" y="5733539"/>
            <a:ext cx="8573181" cy="815608"/>
          </a:xfrm>
          <a:prstGeom prst="rect">
            <a:avLst/>
          </a:prstGeom>
          <a:noFill/>
        </p:spPr>
        <p:txBody>
          <a:bodyPr wrap="none" rtlCol="0">
            <a:spAutoFit/>
          </a:bodyPr>
          <a:lstStyle/>
          <a:p>
            <a:pPr>
              <a:spcAft>
                <a:spcPts val="300"/>
              </a:spcAft>
            </a:pPr>
            <a:r>
              <a:rPr kumimoji="1" lang="en-US" altLang="ja-JP" sz="1050" dirty="0" smtClean="0"/>
              <a:t>※</a:t>
            </a:r>
            <a:r>
              <a:rPr kumimoji="1" lang="ja-JP" altLang="en-US" sz="1050" dirty="0" smtClean="0"/>
              <a:t>１：➌の１月間の累計額がＡ欄①又は②の基準額を超えた場合〇（Ｂ欄には「○入」又は「△入」と記載）</a:t>
            </a:r>
            <a:endParaRPr kumimoji="1" lang="en-US" altLang="ja-JP" sz="1050" dirty="0" smtClean="0"/>
          </a:p>
          <a:p>
            <a:pPr>
              <a:spcAft>
                <a:spcPts val="300"/>
              </a:spcAft>
            </a:pPr>
            <a:r>
              <a:rPr lang="en-US" altLang="ja-JP" sz="1050" dirty="0" smtClean="0"/>
              <a:t>※</a:t>
            </a:r>
            <a:r>
              <a:rPr lang="ja-JP" altLang="en-US" sz="1050" dirty="0" smtClean="0"/>
              <a:t>２：➌の１月間の累計額がＡ欄③の基準額を超えた場合〇（Ｂ欄には「△外」又は「▲外」と記載）</a:t>
            </a:r>
            <a:endParaRPr lang="en-US" altLang="ja-JP" sz="1050" dirty="0" smtClean="0"/>
          </a:p>
          <a:p>
            <a:r>
              <a:rPr lang="en-US" altLang="ja-JP" sz="1050" dirty="0" smtClean="0"/>
              <a:t>※</a:t>
            </a:r>
            <a:r>
              <a:rPr lang="ja-JP" altLang="en-US" sz="1050" dirty="0" smtClean="0"/>
              <a:t>３：➎の１月間の合計額がＡ欄①又は②の基準額を超えた場合Ｂ欄には「○入＋△外」，「○入＋▲外」，「○入＋外」，「△入＋△外」，「△入＋外」，</a:t>
            </a:r>
            <a:endParaRPr lang="en-US" altLang="ja-JP" sz="1050" dirty="0" smtClean="0"/>
          </a:p>
          <a:p>
            <a:r>
              <a:rPr lang="ja-JP" altLang="en-US" sz="1050" dirty="0"/>
              <a:t>　</a:t>
            </a:r>
            <a:r>
              <a:rPr lang="ja-JP" altLang="en-US" sz="1050" dirty="0" smtClean="0"/>
              <a:t>　　「入＋△外」，「入＋▲外」のいずれかを記載。</a:t>
            </a:r>
            <a:r>
              <a:rPr lang="en-US" altLang="ja-JP" sz="1050" dirty="0" smtClean="0"/>
              <a:t>※</a:t>
            </a:r>
            <a:r>
              <a:rPr lang="ja-JP" altLang="en-US" sz="1050" dirty="0" smtClean="0"/>
              <a:t>１欄，</a:t>
            </a:r>
            <a:r>
              <a:rPr lang="en-US" altLang="ja-JP" sz="1050" dirty="0" smtClean="0"/>
              <a:t>※</a:t>
            </a:r>
            <a:r>
              <a:rPr lang="ja-JP" altLang="en-US" sz="1050" dirty="0" smtClean="0"/>
              <a:t>２欄に○がない場合は「△合算」を記載</a:t>
            </a:r>
            <a:endParaRPr lang="en-US" altLang="ja-JP" sz="1050" dirty="0" smtClean="0"/>
          </a:p>
        </p:txBody>
      </p:sp>
      <p:sp>
        <p:nvSpPr>
          <p:cNvPr id="2" name="テキスト ボックス 1"/>
          <p:cNvSpPr txBox="1"/>
          <p:nvPr/>
        </p:nvSpPr>
        <p:spPr>
          <a:xfrm>
            <a:off x="4931022" y="90272"/>
            <a:ext cx="4911015" cy="276999"/>
          </a:xfrm>
          <a:prstGeom prst="rect">
            <a:avLst/>
          </a:prstGeom>
          <a:noFill/>
        </p:spPr>
        <p:txBody>
          <a:bodyPr wrap="square" rtlCol="0">
            <a:spAutoFit/>
          </a:bodyPr>
          <a:lstStyle/>
          <a:p>
            <a:r>
              <a:rPr kumimoji="1" lang="ja-JP" altLang="en-US" sz="1200" dirty="0" smtClean="0"/>
              <a:t>受給者番号：</a:t>
            </a:r>
            <a:r>
              <a:rPr kumimoji="1" lang="en-US" altLang="ja-JP" sz="1200" u="sng" dirty="0" smtClean="0"/>
              <a:t>【</a:t>
            </a:r>
            <a:r>
              <a:rPr kumimoji="1" lang="ja-JP" altLang="en-US" sz="1200" u="sng" dirty="0" smtClean="0"/>
              <a:t>　　　　　　　　　　　　　　</a:t>
            </a:r>
            <a:r>
              <a:rPr kumimoji="1" lang="en-US" altLang="ja-JP" sz="1200" u="sng" dirty="0" smtClean="0"/>
              <a:t>】</a:t>
            </a:r>
            <a:r>
              <a:rPr kumimoji="1" lang="ja-JP" altLang="en-US" sz="1200" dirty="0" smtClean="0"/>
              <a:t>氏名：</a:t>
            </a:r>
            <a:r>
              <a:rPr lang="en-US" altLang="ja-JP" sz="1200" u="sng" dirty="0" smtClean="0"/>
              <a:t>【</a:t>
            </a:r>
            <a:r>
              <a:rPr lang="ja-JP" altLang="en-US" sz="1200" u="sng" dirty="0" smtClean="0"/>
              <a:t>　　　　　　　　　　　　　　　</a:t>
            </a:r>
            <a:r>
              <a:rPr lang="en-US" altLang="ja-JP" sz="1200" u="sng" dirty="0" smtClean="0"/>
              <a:t>】</a:t>
            </a:r>
            <a:endParaRPr kumimoji="1" lang="ja-JP" altLang="en-US" sz="1200" u="sng" dirty="0"/>
          </a:p>
        </p:txBody>
      </p:sp>
      <p:sp>
        <p:nvSpPr>
          <p:cNvPr id="3" name="テキスト ボックス 2"/>
          <p:cNvSpPr txBox="1"/>
          <p:nvPr/>
        </p:nvSpPr>
        <p:spPr>
          <a:xfrm>
            <a:off x="163800" y="582715"/>
            <a:ext cx="1213794" cy="276999"/>
          </a:xfrm>
          <a:prstGeom prst="rect">
            <a:avLst/>
          </a:prstGeom>
          <a:noFill/>
        </p:spPr>
        <p:txBody>
          <a:bodyPr wrap="none" rtlCol="0">
            <a:spAutoFit/>
          </a:bodyPr>
          <a:lstStyle/>
          <a:p>
            <a:r>
              <a:rPr lang="ja-JP" altLang="en-US" sz="1200" dirty="0" smtClean="0"/>
              <a:t>□配慮措置あり</a:t>
            </a:r>
            <a:endParaRPr kumimoji="1" lang="ja-JP" altLang="en-US" sz="1200" dirty="0"/>
          </a:p>
        </p:txBody>
      </p:sp>
      <p:sp>
        <p:nvSpPr>
          <p:cNvPr id="10" name="テキスト ボックス 9"/>
          <p:cNvSpPr txBox="1"/>
          <p:nvPr/>
        </p:nvSpPr>
        <p:spPr>
          <a:xfrm>
            <a:off x="8460336" y="398049"/>
            <a:ext cx="1445664" cy="369332"/>
          </a:xfrm>
          <a:prstGeom prst="rect">
            <a:avLst/>
          </a:prstGeom>
          <a:noFill/>
        </p:spPr>
        <p:txBody>
          <a:bodyPr wrap="square" rtlCol="0">
            <a:spAutoFit/>
          </a:bodyPr>
          <a:lstStyle/>
          <a:p>
            <a:r>
              <a:rPr kumimoji="1" lang="ja-JP" altLang="en-US" u="sng" dirty="0" smtClean="0"/>
              <a:t>（</a:t>
            </a:r>
            <a:r>
              <a:rPr kumimoji="1" lang="en-US" altLang="ja-JP" u="sng" dirty="0" smtClean="0"/>
              <a:t>No.</a:t>
            </a:r>
            <a:r>
              <a:rPr kumimoji="1" lang="ja-JP" altLang="en-US" u="sng" dirty="0" smtClean="0"/>
              <a:t>　　　　）</a:t>
            </a:r>
            <a:endParaRPr kumimoji="1" lang="ja-JP" altLang="en-US" u="sng" dirty="0"/>
          </a:p>
        </p:txBody>
      </p:sp>
    </p:spTree>
    <p:extLst>
      <p:ext uri="{BB962C8B-B14F-4D97-AF65-F5344CB8AC3E}">
        <p14:creationId xmlns:p14="http://schemas.microsoft.com/office/powerpoint/2010/main" val="1906535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TotalTime>
  <Words>1041</Words>
  <Application>Microsoft Office PowerPoint</Application>
  <PresentationFormat>A4 210 x 297 mm</PresentationFormat>
  <Paragraphs>254</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広島県庁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三野 恵実</dc:creator>
  <cp:lastModifiedBy>渥美 真梨菜</cp:lastModifiedBy>
  <cp:revision>32</cp:revision>
  <cp:lastPrinted>2022-12-13T07:39:25Z</cp:lastPrinted>
  <dcterms:created xsi:type="dcterms:W3CDTF">2021-04-01T05:39:38Z</dcterms:created>
  <dcterms:modified xsi:type="dcterms:W3CDTF">2023-02-06T05:36:02Z</dcterms:modified>
</cp:coreProperties>
</file>