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4" r:id="rId3"/>
    <p:sldId id="273" r:id="rId4"/>
    <p:sldId id="275" r:id="rId5"/>
    <p:sldId id="268" r:id="rId6"/>
    <p:sldId id="278" r:id="rId7"/>
    <p:sldId id="276" r:id="rId8"/>
    <p:sldId id="277" r:id="rId9"/>
  </p:sldIdLst>
  <p:sldSz cx="9144000" cy="6858000" type="screen4x3"/>
  <p:notesSz cx="9869488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9FF"/>
    <a:srgbClr val="FB0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9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17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4276779" cy="337958"/>
          </a:xfrm>
          <a:prstGeom prst="rect">
            <a:avLst/>
          </a:prstGeom>
        </p:spPr>
        <p:txBody>
          <a:bodyPr vert="horz" lIns="90642" tIns="45318" rIns="90642" bIns="453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90430" y="3"/>
            <a:ext cx="4276779" cy="337958"/>
          </a:xfrm>
          <a:prstGeom prst="rect">
            <a:avLst/>
          </a:prstGeom>
        </p:spPr>
        <p:txBody>
          <a:bodyPr vert="horz" lIns="90642" tIns="45318" rIns="90642" bIns="45318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6397810"/>
            <a:ext cx="4276779" cy="337957"/>
          </a:xfrm>
          <a:prstGeom prst="rect">
            <a:avLst/>
          </a:prstGeom>
        </p:spPr>
        <p:txBody>
          <a:bodyPr vert="horz" lIns="90642" tIns="45318" rIns="90642" bIns="453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90430" y="6397810"/>
            <a:ext cx="4276779" cy="337957"/>
          </a:xfrm>
          <a:prstGeom prst="rect">
            <a:avLst/>
          </a:prstGeom>
        </p:spPr>
        <p:txBody>
          <a:bodyPr vert="horz" lIns="90642" tIns="45318" rIns="90642" bIns="45318" rtlCol="0" anchor="b"/>
          <a:lstStyle>
            <a:lvl1pPr algn="r">
              <a:defRPr sz="1200"/>
            </a:lvl1pPr>
          </a:lstStyle>
          <a:p>
            <a:fld id="{58791E76-4EB9-4F76-9BCC-6E7B30F359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00575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4276779" cy="337958"/>
          </a:xfrm>
          <a:prstGeom prst="rect">
            <a:avLst/>
          </a:prstGeom>
        </p:spPr>
        <p:txBody>
          <a:bodyPr vert="horz" lIns="90642" tIns="45318" rIns="90642" bIns="453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0430" y="3"/>
            <a:ext cx="4276779" cy="337958"/>
          </a:xfrm>
          <a:prstGeom prst="rect">
            <a:avLst/>
          </a:prstGeom>
        </p:spPr>
        <p:txBody>
          <a:bodyPr vert="horz" lIns="90642" tIns="45318" rIns="90642" bIns="45318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17888" y="841375"/>
            <a:ext cx="3033712" cy="2274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42" tIns="45318" rIns="90642" bIns="453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950" y="3241588"/>
            <a:ext cx="7895590" cy="2652207"/>
          </a:xfrm>
          <a:prstGeom prst="rect">
            <a:avLst/>
          </a:prstGeom>
        </p:spPr>
        <p:txBody>
          <a:bodyPr vert="horz" lIns="90642" tIns="45318" rIns="90642" bIns="4531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6397810"/>
            <a:ext cx="4276779" cy="337957"/>
          </a:xfrm>
          <a:prstGeom prst="rect">
            <a:avLst/>
          </a:prstGeom>
        </p:spPr>
        <p:txBody>
          <a:bodyPr vert="horz" lIns="90642" tIns="45318" rIns="90642" bIns="453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0430" y="6397810"/>
            <a:ext cx="4276779" cy="337957"/>
          </a:xfrm>
          <a:prstGeom prst="rect">
            <a:avLst/>
          </a:prstGeom>
        </p:spPr>
        <p:txBody>
          <a:bodyPr vert="horz" lIns="90642" tIns="45318" rIns="90642" bIns="45318" rtlCol="0" anchor="b"/>
          <a:lstStyle>
            <a:lvl1pPr algn="r">
              <a:defRPr sz="1200"/>
            </a:lvl1pPr>
          </a:lstStyle>
          <a:p>
            <a:fld id="{624CB391-BC3D-4627-929B-25F3E73D11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681793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33712" cy="22748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○親</a:t>
            </a:r>
            <a:r>
              <a:rPr lang="ja-JP" altLang="en-US" dirty="0"/>
              <a:t>同士のつながりづくりのため，</a:t>
            </a:r>
            <a:r>
              <a:rPr lang="en-US" altLang="ja-JP" dirty="0"/>
              <a:t>20</a:t>
            </a:r>
            <a:r>
              <a:rPr lang="ja-JP" altLang="en-US" dirty="0"/>
              <a:t>分程度子育てについて，意見交流をする場であることを伝える。</a:t>
            </a:r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r>
              <a:rPr lang="ja-JP" altLang="en-US" dirty="0"/>
              <a:t>趣旨の説明（親プロ）</a:t>
            </a:r>
          </a:p>
          <a:p>
            <a:r>
              <a:rPr lang="ja-JP" altLang="en-US" dirty="0"/>
              <a:t>○「ねらい」を説明し，子育てに正解はなく気軽に話し合う場であることを伝える。</a:t>
            </a:r>
          </a:p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0596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60750" y="847725"/>
            <a:ext cx="3052763" cy="22891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997416" y="3264530"/>
            <a:ext cx="8658125" cy="2670977"/>
          </a:xfrm>
        </p:spPr>
        <p:txBody>
          <a:bodyPr/>
          <a:lstStyle/>
          <a:p>
            <a:r>
              <a:rPr lang="ja-JP" altLang="en-US" dirty="0" smtClean="0"/>
              <a:t>○　初対面</a:t>
            </a:r>
            <a:r>
              <a:rPr lang="ja-JP" altLang="en-US" dirty="0"/>
              <a:t>の人でも，自由に意見を出せるようにするためのウォーミングアップとする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endParaRPr lang="ja-JP" altLang="en-US" dirty="0"/>
          </a:p>
          <a:p>
            <a:r>
              <a:rPr lang="ja-JP" altLang="en-US" dirty="0" smtClean="0"/>
              <a:t>○　和やか</a:t>
            </a:r>
            <a:r>
              <a:rPr lang="ja-JP" altLang="en-US" dirty="0"/>
              <a:t>な雰囲気づくりに配慮する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endParaRPr lang="ja-JP" altLang="en-US" dirty="0"/>
          </a:p>
          <a:p>
            <a:r>
              <a:rPr lang="ja-JP" altLang="en-US" dirty="0" smtClean="0"/>
              <a:t>〇　③</a:t>
            </a:r>
            <a:r>
              <a:rPr lang="ja-JP" altLang="en-US" dirty="0"/>
              <a:t>については，参加者の様子を見て変更してもよい。</a:t>
            </a:r>
          </a:p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314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33712" cy="22748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3つの約束があります。</a:t>
            </a:r>
          </a:p>
          <a:p>
            <a:endParaRPr/>
          </a:p>
          <a:p>
            <a:r>
              <a:t>😀パスもあり</a:t>
            </a: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5979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33712" cy="2274888"/>
          </a:xfrm>
        </p:spPr>
      </p:sp>
      <p:sp>
        <p:nvSpPr>
          <p:cNvPr id="4" name="ノー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ja-JP" dirty="0" smtClean="0"/>
              <a:t>①</a:t>
            </a:r>
            <a:r>
              <a:rPr lang="ja-JP" altLang="ja-JP" dirty="0"/>
              <a:t>このお母さんの考え方について，どう思いますか。</a:t>
            </a:r>
          </a:p>
          <a:p>
            <a:r>
              <a:rPr lang="ja-JP" altLang="ja-JP" dirty="0"/>
              <a:t>②あなただったら，こんな時どうしますか。</a:t>
            </a:r>
          </a:p>
          <a:p>
            <a:r>
              <a:rPr lang="ja-JP" altLang="ja-JP" dirty="0"/>
              <a:t>③もし，このケースが，「ゲーム」だったら，あなたはどうしますか。あるいは，「読書」だったら，「勉強」だったらどうですか。考えてみましょう。</a:t>
            </a:r>
            <a:endParaRPr kumimoji="1" lang="ja-JP" altLang="en-US" dirty="0"/>
          </a:p>
        </p:txBody>
      </p:sp>
      <p:sp>
        <p:nvSpPr>
          <p:cNvPr id="3" name="ヘッダー プレースホルダー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177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33712" cy="2274888"/>
          </a:xfrm>
        </p:spPr>
      </p:sp>
      <p:sp>
        <p:nvSpPr>
          <p:cNvPr id="4" name="ノー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ヘッダー プレースホルダー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9504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33712" cy="2274888"/>
          </a:xfrm>
        </p:spPr>
      </p:sp>
      <p:sp>
        <p:nvSpPr>
          <p:cNvPr id="4" name="ノー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ヘッダー プレースホルダー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3542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60750" y="847725"/>
            <a:ext cx="3052763" cy="22891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〇　話し合って</a:t>
            </a:r>
            <a:r>
              <a:rPr lang="ja-JP" altLang="en-US" dirty="0"/>
              <a:t>気づいたこと（知ったこと）や安心したこと等を振り返ってもらう。</a:t>
            </a:r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3784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60750" y="847725"/>
            <a:ext cx="3052763" cy="22891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〇　話し合って</a:t>
            </a:r>
            <a:r>
              <a:rPr lang="ja-JP" altLang="en-US" dirty="0"/>
              <a:t>気づいたこと（知ったこと）や安心したこと等を振り返ってもらう。</a:t>
            </a:r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2853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A6A-360B-4BF3-8913-480395F96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88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A6A-360B-4BF3-8913-480395F96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12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A6A-360B-4BF3-8913-480395F96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9296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中央、代替）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タイトルテキスト"/>
          <p:cNvSpPr txBox="1">
            <a:spLocks noGrp="1"/>
          </p:cNvSpPr>
          <p:nvPr>
            <p:ph type="title"/>
          </p:nvPr>
        </p:nvSpPr>
        <p:spPr>
          <a:xfrm>
            <a:off x="473273" y="2169914"/>
            <a:ext cx="8197454" cy="2509242"/>
          </a:xfrm>
          <a:prstGeom prst="rect">
            <a:avLst/>
          </a:prstGeom>
        </p:spPr>
        <p:txBody>
          <a:bodyPr anchor="ctr"/>
          <a:lstStyle>
            <a:lvl1pPr>
              <a:defRPr sz="7312" spc="146"/>
            </a:lvl1pPr>
          </a:lstStyle>
          <a:p>
            <a:r>
              <a:t>タイトルテキスト</a:t>
            </a:r>
          </a:p>
        </p:txBody>
      </p:sp>
      <p:sp>
        <p:nvSpPr>
          <p:cNvPr id="49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733082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A6A-360B-4BF3-8913-480395F96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538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A6A-360B-4BF3-8913-480395F96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043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A6A-360B-4BF3-8913-480395F96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002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A6A-360B-4BF3-8913-480395F96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915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A6A-360B-4BF3-8913-480395F96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997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A6A-360B-4BF3-8913-480395F96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319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A6A-360B-4BF3-8913-480395F96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74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A6A-360B-4BF3-8913-480395F96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06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78A6A-360B-4BF3-8913-480395F96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312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テスト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584" y="89516"/>
            <a:ext cx="2646890" cy="8828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WordArt 2"/>
          <p:cNvSpPr txBox="1">
            <a:spLocks noGrp="1" noChangeArrowheads="1" noChangeShapeType="1" noTextEdit="1"/>
          </p:cNvSpPr>
          <p:nvPr>
            <p:ph type="subTitle" idx="1"/>
          </p:nvPr>
        </p:nvSpPr>
        <p:spPr bwMode="auto">
          <a:xfrm>
            <a:off x="1033272" y="904798"/>
            <a:ext cx="7141464" cy="11316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square" numCol="1" fromWordArt="1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r>
              <a:rPr lang="ja-JP" altLang="en-US" sz="3000" b="1" dirty="0" smtClea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6600"/>
                </a:solidFill>
                <a:latin typeface="ＭＳ Ｐゴシック" panose="020B0600070205080204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rPr>
              <a:t>みなおし</a:t>
            </a:r>
            <a:r>
              <a:rPr lang="ja-JP" altLang="en-US" sz="3000" b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6600"/>
                </a:solidFill>
                <a:latin typeface="ＭＳ Ｐゴシック" panose="020B0600070205080204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rPr>
              <a:t>て</a:t>
            </a:r>
            <a:r>
              <a:rPr lang="ja-JP" altLang="en-US" sz="3000" b="1" dirty="0" smtClea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6600"/>
                </a:solidFill>
                <a:latin typeface="ＭＳ Ｐゴシック" panose="020B0600070205080204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rPr>
              <a:t>！</a:t>
            </a:r>
            <a:endParaRPr lang="ja-JP" altLang="en-US" sz="9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36155" y="6254229"/>
            <a:ext cx="422435" cy="463935"/>
          </a:xfrm>
        </p:spPr>
        <p:txBody>
          <a:bodyPr/>
          <a:lstStyle/>
          <a:p>
            <a:fld id="{D1378A6A-360B-4BF3-8913-480395F96A51}" type="slidenum">
              <a:rPr lang="ja-JP" altLang="en-US" sz="3600"/>
              <a:t>1</a:t>
            </a:fld>
            <a:endParaRPr lang="ja-JP" altLang="en-US" sz="3600" dirty="0"/>
          </a:p>
        </p:txBody>
      </p:sp>
      <p:sp>
        <p:nvSpPr>
          <p:cNvPr id="6" name="WordArt 3"/>
          <p:cNvSpPr txBox="1">
            <a:spLocks noChangeArrowheads="1" noChangeShapeType="1" noTextEdit="1"/>
          </p:cNvSpPr>
          <p:nvPr/>
        </p:nvSpPr>
        <p:spPr bwMode="auto">
          <a:xfrm>
            <a:off x="1965462" y="2186848"/>
            <a:ext cx="4949619" cy="41148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square" numCol="1" fromWordArt="1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algn="ctr"/>
            <a:r>
              <a:rPr lang="ja-JP" altLang="en-US" sz="1500" b="1" dirty="0" smtClea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6600"/>
                </a:solidFill>
                <a:latin typeface="ＭＳ Ｐゴシック" panose="020B0600070205080204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rPr>
              <a:t>～</a:t>
            </a:r>
            <a:r>
              <a:rPr lang="ja-JP" altLang="en-US" sz="1500" b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6600"/>
                </a:solidFill>
                <a:latin typeface="ＭＳ Ｐゴシック" panose="020B0600070205080204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rPr>
              <a:t>多様</a:t>
            </a:r>
            <a:r>
              <a:rPr lang="ja-JP" altLang="en-US" sz="1500" b="1" dirty="0" smtClea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6600"/>
                </a:solidFill>
                <a:latin typeface="ＭＳ Ｐゴシック" panose="020B0600070205080204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rPr>
              <a:t>な視点から子供を見る～</a:t>
            </a:r>
            <a:endParaRPr lang="ja-JP" altLang="en-US" sz="9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43322" y="213804"/>
            <a:ext cx="1418897" cy="4611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700" dirty="0" smtClean="0"/>
              <a:t>No.15</a:t>
            </a:r>
            <a:endParaRPr lang="ja-JP" altLang="en-US" sz="2700" dirty="0"/>
          </a:p>
        </p:txBody>
      </p:sp>
      <p:pic>
        <p:nvPicPr>
          <p:cNvPr id="7" name="Picture 2" descr="表紙（みなおして　差替分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219" y="2617295"/>
            <a:ext cx="5772150" cy="418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96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804307" y="1306286"/>
            <a:ext cx="5584371" cy="96338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 dirty="0"/>
              <a:t>自己紹介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081978" y="2775576"/>
            <a:ext cx="7029028" cy="293914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300" dirty="0"/>
              <a:t>①　自分の</a:t>
            </a:r>
            <a:r>
              <a:rPr lang="ja-JP" altLang="en-US" sz="3300" dirty="0" smtClean="0"/>
              <a:t>名前</a:t>
            </a:r>
            <a:r>
              <a:rPr lang="ja-JP" altLang="en-US" sz="3600" dirty="0"/>
              <a:t>（ニックネーム可）</a:t>
            </a:r>
            <a:endParaRPr lang="en-US" altLang="ja-JP" sz="3300" dirty="0"/>
          </a:p>
          <a:p>
            <a:endParaRPr lang="en-US" altLang="ja-JP" sz="3300" dirty="0"/>
          </a:p>
          <a:p>
            <a:r>
              <a:rPr lang="ja-JP" altLang="en-US" sz="3300" dirty="0"/>
              <a:t>②　子供</a:t>
            </a:r>
            <a:r>
              <a:rPr lang="ja-JP" altLang="en-US" sz="3300" dirty="0" smtClean="0"/>
              <a:t>の年齢</a:t>
            </a:r>
            <a:endParaRPr lang="en-US" altLang="ja-JP" sz="3300" dirty="0"/>
          </a:p>
          <a:p>
            <a:endParaRPr lang="en-US" altLang="ja-JP" sz="3300" dirty="0"/>
          </a:p>
          <a:p>
            <a:r>
              <a:rPr lang="ja-JP" altLang="en-US" sz="3300" dirty="0"/>
              <a:t>③　</a:t>
            </a:r>
            <a:r>
              <a:rPr lang="ja-JP" altLang="en-US" sz="3300" dirty="0" smtClean="0"/>
              <a:t>○○と言えば・・・</a:t>
            </a:r>
            <a:endParaRPr lang="ja-JP" altLang="en-US" sz="33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584324" y="6429135"/>
            <a:ext cx="416478" cy="273844"/>
          </a:xfrm>
        </p:spPr>
        <p:txBody>
          <a:bodyPr/>
          <a:lstStyle/>
          <a:p>
            <a:fld id="{D1378A6A-360B-4BF3-8913-480395F96A51}" type="slidenum">
              <a:rPr lang="ja-JP" altLang="en-US" sz="3600"/>
              <a:t>2</a:t>
            </a:fld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5195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３つの約束…"/>
          <p:cNvSpPr txBox="1">
            <a:spLocks noGrp="1"/>
          </p:cNvSpPr>
          <p:nvPr>
            <p:ph type="title"/>
          </p:nvPr>
        </p:nvSpPr>
        <p:spPr>
          <a:xfrm>
            <a:off x="299545" y="709447"/>
            <a:ext cx="8631621" cy="447864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170372">
              <a:defRPr sz="5511" spc="110"/>
            </a:pPr>
            <a:r>
              <a:rPr dirty="0"/>
              <a:t>３つの約束</a:t>
            </a:r>
          </a:p>
          <a:p>
            <a:pPr defTabSz="170372">
              <a:defRPr sz="5511" spc="110"/>
            </a:pPr>
            <a:endParaRPr dirty="0"/>
          </a:p>
          <a:p>
            <a:pPr defTabSz="170372">
              <a:defRPr sz="5511" spc="110"/>
            </a:pPr>
            <a:r>
              <a:rPr sz="4000" dirty="0"/>
              <a:t>❶ </a:t>
            </a:r>
            <a:r>
              <a:rPr sz="4000" dirty="0" err="1" smtClean="0"/>
              <a:t>同じくらい話しましょう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sz="4000" dirty="0"/>
          </a:p>
          <a:p>
            <a:pPr defTabSz="170372">
              <a:defRPr sz="5511" spc="110"/>
            </a:pPr>
            <a:r>
              <a:rPr sz="4000" dirty="0"/>
              <a:t>❷ </a:t>
            </a:r>
            <a:r>
              <a:rPr sz="4000" dirty="0" err="1" smtClean="0"/>
              <a:t>みんなの意見を受け止めましょう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sz="4000" dirty="0"/>
          </a:p>
          <a:p>
            <a:pPr defTabSz="170372">
              <a:defRPr sz="5511" spc="110"/>
            </a:pPr>
            <a:r>
              <a:rPr sz="4000" dirty="0"/>
              <a:t>❸ </a:t>
            </a:r>
            <a:r>
              <a:rPr sz="4000" dirty="0" err="1"/>
              <a:t>秘密は守りましょう</a:t>
            </a:r>
            <a:endParaRPr sz="40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2"/>
          </p:nvPr>
        </p:nvSpPr>
        <p:spPr>
          <a:xfrm>
            <a:off x="8592405" y="6298457"/>
            <a:ext cx="338759" cy="365125"/>
          </a:xfrm>
        </p:spPr>
        <p:txBody>
          <a:bodyPr/>
          <a:lstStyle/>
          <a:p>
            <a:fld id="{86CB4B4D-7CA3-9044-876B-883B54F8677D}" type="slidenum">
              <a:rPr lang="en-US" altLang="ja-JP" sz="3600" smtClean="0"/>
              <a:t>3</a:t>
            </a:fld>
            <a:endParaRPr lang="ja-JP" altLang="en-US" sz="3600" dirty="0"/>
          </a:p>
        </p:txBody>
      </p:sp>
      <p:grpSp>
        <p:nvGrpSpPr>
          <p:cNvPr id="171" name="グループ化 41"/>
          <p:cNvGrpSpPr/>
          <p:nvPr/>
        </p:nvGrpSpPr>
        <p:grpSpPr>
          <a:xfrm>
            <a:off x="455891" y="4983083"/>
            <a:ext cx="1369546" cy="1417596"/>
            <a:chOff x="0" y="0"/>
            <a:chExt cx="2328226" cy="2394144"/>
          </a:xfrm>
        </p:grpSpPr>
        <p:pic>
          <p:nvPicPr>
            <p:cNvPr id="168" name="図 9" descr="図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328227" cy="23941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9" name="正方形/長方形 44"/>
            <p:cNvSpPr/>
            <p:nvPr/>
          </p:nvSpPr>
          <p:spPr>
            <a:xfrm>
              <a:off x="2037198" y="1363994"/>
              <a:ext cx="269307" cy="343384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2146" tIns="32146" rIns="32146" bIns="32146" numCol="1" anchor="ctr">
              <a:noAutofit/>
            </a:bodyPr>
            <a:lstStyle/>
            <a:p>
              <a:pPr defTabSz="642915">
                <a:defRPr sz="1800">
                  <a:solidFill>
                    <a:srgbClr val="000000"/>
                  </a:solidFill>
                  <a:latin typeface="Century"/>
                  <a:ea typeface="Century"/>
                  <a:cs typeface="Century"/>
                  <a:sym typeface="Century"/>
                </a:defRPr>
              </a:pPr>
              <a:endParaRPr sz="1266"/>
            </a:p>
          </p:txBody>
        </p:sp>
        <p:sp>
          <p:nvSpPr>
            <p:cNvPr id="170" name="正方形/長方形 46"/>
            <p:cNvSpPr/>
            <p:nvPr/>
          </p:nvSpPr>
          <p:spPr>
            <a:xfrm>
              <a:off x="1126561" y="19076"/>
              <a:ext cx="394296" cy="23333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2146" tIns="32146" rIns="32146" bIns="32146" numCol="1" anchor="ctr">
              <a:noAutofit/>
            </a:bodyPr>
            <a:lstStyle/>
            <a:p>
              <a:pPr defTabSz="642915">
                <a:defRPr sz="1800">
                  <a:solidFill>
                    <a:srgbClr val="000000"/>
                  </a:solidFill>
                  <a:latin typeface="Century"/>
                  <a:ea typeface="Century"/>
                  <a:cs typeface="Century"/>
                  <a:sym typeface="Century"/>
                </a:defRPr>
              </a:pPr>
              <a:endParaRPr sz="1266"/>
            </a:p>
          </p:txBody>
        </p:sp>
      </p:grpSp>
      <p:pic>
        <p:nvPicPr>
          <p:cNvPr id="172" name="K:\生涯学習センター\振興課　【平成31年度】\04_モデル事業\01_家庭教育支援\01 「遊び 学び 育つひろしまっ子！」推進プラン\01 教材開発懇談会\教材（完成）\親の生活編\oyalife02.jpg" descr="K:\生涯学習センター\振興課　【平成31年度】\04_モデル事業\01_家庭教育支援\01 「遊び 学び 育つひろしまっ子！」推進プラン\01 教材開発懇談会\教材（完成）\親の生活編\oyalife0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86220" y="4871836"/>
            <a:ext cx="1330227" cy="142662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円/楕円 8"/>
          <p:cNvSpPr/>
          <p:nvPr/>
        </p:nvSpPr>
        <p:spPr>
          <a:xfrm>
            <a:off x="2726226" y="4998807"/>
            <a:ext cx="3778257" cy="14822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950" dirty="0"/>
              <a:t>パスあり</a:t>
            </a:r>
          </a:p>
        </p:txBody>
      </p:sp>
    </p:spTree>
    <p:extLst>
      <p:ext uri="{BB962C8B-B14F-4D97-AF65-F5344CB8AC3E}">
        <p14:creationId xmlns:p14="http://schemas.microsoft.com/office/powerpoint/2010/main" val="21369256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594623" y="6216938"/>
            <a:ext cx="453154" cy="641062"/>
          </a:xfrm>
        </p:spPr>
        <p:txBody>
          <a:bodyPr/>
          <a:lstStyle/>
          <a:p>
            <a:fld id="{D1378A6A-360B-4BF3-8913-480395F96A51}" type="slidenum">
              <a:rPr lang="ja-JP" altLang="en-US" sz="3600"/>
              <a:t>4</a:t>
            </a:fld>
            <a:endParaRPr lang="ja-JP" altLang="en-US" sz="3600" dirty="0"/>
          </a:p>
        </p:txBody>
      </p:sp>
      <p:pic>
        <p:nvPicPr>
          <p:cNvPr id="2" name="Picture 2" descr="考えましょう，出し合いましょう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t="16116" r="42824" b="31818"/>
          <a:stretch>
            <a:fillRect/>
          </a:stretch>
        </p:blipFill>
        <p:spPr bwMode="auto">
          <a:xfrm>
            <a:off x="187268" y="92828"/>
            <a:ext cx="3612403" cy="48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15-2（挿絵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738" y="3156367"/>
            <a:ext cx="5758503" cy="338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円形吹き出し 4"/>
          <p:cNvSpPr/>
          <p:nvPr/>
        </p:nvSpPr>
        <p:spPr>
          <a:xfrm>
            <a:off x="-149772" y="579114"/>
            <a:ext cx="4918841" cy="2387370"/>
          </a:xfrm>
          <a:prstGeom prst="wedgeEllipseCallout">
            <a:avLst>
              <a:gd name="adj1" fmla="val 15880"/>
              <a:gd name="adj2" fmla="val 7379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 smtClean="0"/>
              <a:t>またマンガか・・・。困ったもんだ。</a:t>
            </a:r>
            <a:endParaRPr kumimoji="1" lang="ja-JP" altLang="en-US" sz="3600" dirty="0"/>
          </a:p>
        </p:txBody>
      </p:sp>
      <p:sp>
        <p:nvSpPr>
          <p:cNvPr id="7" name="円形吹き出し 6"/>
          <p:cNvSpPr/>
          <p:nvPr/>
        </p:nvSpPr>
        <p:spPr>
          <a:xfrm>
            <a:off x="3231931" y="356484"/>
            <a:ext cx="6109138" cy="2704942"/>
          </a:xfrm>
          <a:prstGeom prst="wedgeEllipseCallout">
            <a:avLst>
              <a:gd name="adj1" fmla="val -6604"/>
              <a:gd name="adj2" fmla="val 61833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600" dirty="0" smtClean="0"/>
              <a:t>好きなことにあんなに夢中になれるのが，うらやましい。</a:t>
            </a:r>
            <a:endParaRPr kumimoji="1" lang="ja-JP" altLang="en-US" sz="3600" dirty="0"/>
          </a:p>
        </p:txBody>
      </p:sp>
      <p:sp>
        <p:nvSpPr>
          <p:cNvPr id="8" name="円形吹き出し 7"/>
          <p:cNvSpPr/>
          <p:nvPr/>
        </p:nvSpPr>
        <p:spPr>
          <a:xfrm>
            <a:off x="-70944" y="5383924"/>
            <a:ext cx="2262351" cy="1516500"/>
          </a:xfrm>
          <a:prstGeom prst="wedgeEllipseCallout">
            <a:avLst>
              <a:gd name="adj1" fmla="val 36187"/>
              <a:gd name="adj2" fmla="val -5987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6000" dirty="0" smtClean="0"/>
              <a:t>・・・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60995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91659" y="212834"/>
            <a:ext cx="8040417" cy="2183525"/>
          </a:xfrm>
          <a:prstGeom prst="round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600" kern="1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Q</a:t>
            </a:r>
            <a:r>
              <a:rPr lang="ja-JP" altLang="en-US" sz="3600" kern="1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：お</a:t>
            </a:r>
            <a:r>
              <a:rPr lang="ja-JP" altLang="en-US" sz="3600" kern="1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父</a:t>
            </a:r>
            <a:r>
              <a:rPr lang="ja-JP" altLang="en-US" sz="3600" kern="1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さん</a:t>
            </a:r>
            <a:r>
              <a:rPr lang="ja-JP" altLang="en-US" sz="3600" kern="1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や</a:t>
            </a:r>
            <a:r>
              <a:rPr lang="ja-JP" altLang="en-US" sz="3600" kern="1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お母さん</a:t>
            </a:r>
            <a:r>
              <a:rPr lang="ja-JP" altLang="en-US" sz="3600" kern="1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の考え方</a:t>
            </a:r>
            <a:r>
              <a:rPr lang="ja-JP" altLang="en-US" sz="3600" kern="1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に</a:t>
            </a:r>
            <a:endParaRPr lang="en-US" altLang="ja-JP" sz="3600" kern="100" dirty="0" smtClean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r>
              <a:rPr lang="ja-JP" altLang="en-US" sz="3600" kern="1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 </a:t>
            </a:r>
            <a:r>
              <a:rPr lang="ja-JP" altLang="en-US" sz="3600" kern="1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ついて</a:t>
            </a:r>
            <a:r>
              <a:rPr lang="ja-JP" altLang="en-US" sz="3600" kern="1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，</a:t>
            </a:r>
            <a:r>
              <a:rPr lang="ja-JP" altLang="en-US" sz="3600" kern="1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どう</a:t>
            </a:r>
            <a:r>
              <a:rPr lang="ja-JP" altLang="en-US" sz="3600" kern="1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思いますか。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44909" y="6412160"/>
            <a:ext cx="446823" cy="273844"/>
          </a:xfrm>
        </p:spPr>
        <p:txBody>
          <a:bodyPr/>
          <a:lstStyle/>
          <a:p>
            <a:fld id="{D1378A6A-360B-4BF3-8913-480395F96A51}" type="slidenum">
              <a:rPr lang="ja-JP" altLang="en-US" sz="3600"/>
              <a:t>5</a:t>
            </a:fld>
            <a:endParaRPr lang="ja-JP" altLang="en-US" sz="3600" dirty="0"/>
          </a:p>
        </p:txBody>
      </p:sp>
      <p:pic>
        <p:nvPicPr>
          <p:cNvPr id="9" name="Picture 2" descr="書いてみましょ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068" y="2720559"/>
            <a:ext cx="3635922" cy="400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17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44909" y="6412160"/>
            <a:ext cx="446823" cy="273844"/>
          </a:xfrm>
        </p:spPr>
        <p:txBody>
          <a:bodyPr/>
          <a:lstStyle/>
          <a:p>
            <a:fld id="{D1378A6A-360B-4BF3-8913-480395F96A51}" type="slidenum">
              <a:rPr lang="ja-JP" altLang="en-US" sz="3600"/>
              <a:t>6</a:t>
            </a:fld>
            <a:endParaRPr lang="ja-JP" altLang="en-US" sz="3600" dirty="0"/>
          </a:p>
        </p:txBody>
      </p:sp>
      <p:sp>
        <p:nvSpPr>
          <p:cNvPr id="8" name="角丸四角形 7"/>
          <p:cNvSpPr/>
          <p:nvPr/>
        </p:nvSpPr>
        <p:spPr>
          <a:xfrm>
            <a:off x="34085" y="31773"/>
            <a:ext cx="9109915" cy="2298546"/>
          </a:xfrm>
          <a:prstGeom prst="round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600" kern="1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Q</a:t>
            </a:r>
            <a:r>
              <a:rPr lang="ja-JP" altLang="en-US" sz="3600" kern="1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：もし，このケースが，「ゲーム」</a:t>
            </a:r>
            <a:r>
              <a:rPr lang="ja-JP" altLang="en-US" sz="3600" kern="1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や</a:t>
            </a:r>
            <a:endParaRPr lang="en-US" altLang="ja-JP" sz="3600" kern="100" dirty="0" smtClean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r>
              <a:rPr lang="ja-JP" altLang="en-US" sz="3600" kern="1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3600" kern="1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「</a:t>
            </a:r>
            <a:r>
              <a:rPr lang="en-US" altLang="ja-JP" sz="3600" kern="1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YouTube</a:t>
            </a:r>
            <a:r>
              <a:rPr lang="ja-JP" altLang="en-US" sz="3600" kern="1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」だったら，あなたは</a:t>
            </a:r>
            <a:r>
              <a:rPr lang="ja-JP" altLang="en-US" sz="3600" kern="1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どう</a:t>
            </a:r>
            <a:endParaRPr lang="en-US" altLang="ja-JP" sz="3600" kern="100" dirty="0" smtClean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r>
              <a:rPr lang="ja-JP" altLang="en-US" sz="3600" kern="1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3600" kern="1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します</a:t>
            </a:r>
            <a:r>
              <a:rPr lang="ja-JP" altLang="en-US" sz="3600" kern="1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か。あるいは，「読書」だったら</a:t>
            </a:r>
            <a:r>
              <a:rPr lang="ja-JP" altLang="en-US" sz="3600" kern="1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，</a:t>
            </a:r>
            <a:endParaRPr lang="en-US" altLang="ja-JP" sz="3600" kern="100" dirty="0" smtClean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r>
              <a:rPr lang="ja-JP" altLang="en-US" sz="3600" kern="1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3600" kern="1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「</a:t>
            </a:r>
            <a:r>
              <a:rPr lang="ja-JP" altLang="en-US" sz="3600" kern="1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勉強」だったらどうですか。</a:t>
            </a:r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Picture 2" descr="書いてみましょ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80" y="2685087"/>
            <a:ext cx="3635922" cy="400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34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236864" y="173485"/>
            <a:ext cx="4046852" cy="553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</a:rPr>
              <a:t>学習を振り返りましょう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308426" y="6358280"/>
            <a:ext cx="660355" cy="273844"/>
          </a:xfrm>
        </p:spPr>
        <p:txBody>
          <a:bodyPr/>
          <a:lstStyle/>
          <a:p>
            <a:fld id="{D1378A6A-360B-4BF3-8913-480395F96A51}" type="slidenum">
              <a:rPr lang="ja-JP" altLang="en-US" sz="3600"/>
              <a:t>7</a:t>
            </a:fld>
            <a:endParaRPr lang="ja-JP" altLang="en-US" sz="3600" dirty="0"/>
          </a:p>
        </p:txBody>
      </p:sp>
      <p:sp>
        <p:nvSpPr>
          <p:cNvPr id="4" name="正方形/長方形 3"/>
          <p:cNvSpPr/>
          <p:nvPr/>
        </p:nvSpPr>
        <p:spPr>
          <a:xfrm>
            <a:off x="243791" y="948418"/>
            <a:ext cx="8591865" cy="19524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 smtClean="0"/>
              <a:t>自分の中で，分かったこと，</a:t>
            </a:r>
            <a:endParaRPr kumimoji="1" lang="en-US" altLang="ja-JP" sz="3600" dirty="0" smtClean="0"/>
          </a:p>
          <a:p>
            <a:r>
              <a:rPr kumimoji="1" lang="ja-JP" altLang="en-US" sz="3600" dirty="0" smtClean="0"/>
              <a:t>考えが変わったことがあれば交流しましょう。</a:t>
            </a:r>
            <a:endParaRPr kumimoji="1" lang="en-US" altLang="ja-JP" sz="3600" dirty="0" smtClean="0"/>
          </a:p>
        </p:txBody>
      </p:sp>
      <p:pic>
        <p:nvPicPr>
          <p:cNvPr id="6" name="Picture 2" descr="表紙（みなおして　差替分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9" y="3062181"/>
            <a:ext cx="5039044" cy="30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76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K:\生涯学習センター\振興課　【平成31年度】\04_モデル事業\01_家庭教育支援\01 「遊び 学び 育つひろしまっ子！」推進プラン\01 教材開発懇談会\教材（完成）\親編\oya0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3" t="65880" r="13866" b="13546"/>
          <a:stretch/>
        </p:blipFill>
        <p:spPr bwMode="auto">
          <a:xfrm>
            <a:off x="5698506" y="3291476"/>
            <a:ext cx="2812447" cy="28279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308426" y="6358280"/>
            <a:ext cx="660355" cy="273844"/>
          </a:xfrm>
        </p:spPr>
        <p:txBody>
          <a:bodyPr/>
          <a:lstStyle/>
          <a:p>
            <a:fld id="{D1378A6A-360B-4BF3-8913-480395F96A51}" type="slidenum">
              <a:rPr lang="ja-JP" altLang="en-US" sz="3600"/>
              <a:t>8</a:t>
            </a:fld>
            <a:endParaRPr lang="ja-JP" altLang="en-US" sz="3600" dirty="0"/>
          </a:p>
        </p:txBody>
      </p:sp>
      <p:sp>
        <p:nvSpPr>
          <p:cNvPr id="4" name="正方形/長方形 3"/>
          <p:cNvSpPr/>
          <p:nvPr/>
        </p:nvSpPr>
        <p:spPr>
          <a:xfrm>
            <a:off x="74428" y="576073"/>
            <a:ext cx="8973880" cy="18154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 smtClean="0"/>
              <a:t>本日は御参加いただきありがとうございました。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講座</a:t>
            </a:r>
            <a:r>
              <a:rPr lang="ja-JP" altLang="en-US" sz="3600" dirty="0"/>
              <a:t>後</a:t>
            </a:r>
            <a:r>
              <a:rPr lang="ja-JP" altLang="en-US" sz="3600" dirty="0" smtClean="0"/>
              <a:t>のアンケートにご協力ください。</a:t>
            </a:r>
            <a:endParaRPr lang="en-US" altLang="ja-JP" sz="3600" dirty="0" smtClean="0"/>
          </a:p>
        </p:txBody>
      </p:sp>
    </p:spTree>
    <p:extLst>
      <p:ext uri="{BB962C8B-B14F-4D97-AF65-F5344CB8AC3E}">
        <p14:creationId xmlns:p14="http://schemas.microsoft.com/office/powerpoint/2010/main" val="427170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1088</TotalTime>
  <Words>232</Words>
  <Application>Microsoft Office PowerPoint</Application>
  <PresentationFormat>画面に合わせる (4:3)</PresentationFormat>
  <Paragraphs>58</Paragraphs>
  <Slides>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7" baseType="lpstr">
      <vt:lpstr>HG丸ｺﾞｼｯｸM-PRO</vt:lpstr>
      <vt:lpstr>HG創英角ｺﾞｼｯｸUB</vt:lpstr>
      <vt:lpstr>ＭＳ Ｐゴシック</vt:lpstr>
      <vt:lpstr>Arial</vt:lpstr>
      <vt:lpstr>Calibri</vt:lpstr>
      <vt:lpstr>Calibri Light</vt:lpstr>
      <vt:lpstr>Century</vt:lpstr>
      <vt:lpstr>Times New Roman</vt:lpstr>
      <vt:lpstr>Office テーマ</vt:lpstr>
      <vt:lpstr>PowerPoint プレゼンテーション</vt:lpstr>
      <vt:lpstr>PowerPoint プレゼンテーション</vt:lpstr>
      <vt:lpstr>３つの約束  ❶ 同じくらい話しましょう  ❷ みんなの意見を受け止めましょう  ❸ 秘密は守りましょう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広島県庁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武原 智明</dc:creator>
  <cp:lastModifiedBy>武原 智明</cp:lastModifiedBy>
  <cp:revision>92</cp:revision>
  <cp:lastPrinted>2022-03-15T04:31:18Z</cp:lastPrinted>
  <dcterms:created xsi:type="dcterms:W3CDTF">2021-07-06T06:39:08Z</dcterms:created>
  <dcterms:modified xsi:type="dcterms:W3CDTF">2022-03-15T04:31:41Z</dcterms:modified>
</cp:coreProperties>
</file>