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35763" cy="986948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43" userDrawn="1">
          <p15:clr>
            <a:srgbClr val="A4A3A4"/>
          </p15:clr>
        </p15:guide>
        <p15:guide id="2" orient="horz" pos="3823" userDrawn="1">
          <p15:clr>
            <a:srgbClr val="A4A3A4"/>
          </p15:clr>
        </p15:guide>
        <p15:guide id="3" orient="horz" pos="1918" userDrawn="1">
          <p15:clr>
            <a:srgbClr val="A4A3A4"/>
          </p15:clr>
        </p15:guide>
        <p15:guide id="4" orient="horz" pos="111">
          <p15:clr>
            <a:srgbClr val="A4A3A4"/>
          </p15:clr>
        </p15:guide>
        <p15:guide id="5" orient="horz" pos="2644">
          <p15:clr>
            <a:srgbClr val="A4A3A4"/>
          </p15:clr>
        </p15:guide>
        <p15:guide id="6" pos="2159">
          <p15:clr>
            <a:srgbClr val="A4A3A4"/>
          </p15:clr>
        </p15:guide>
        <p15:guide id="7" pos="1893">
          <p15:clr>
            <a:srgbClr val="A4A3A4"/>
          </p15:clr>
        </p15:guide>
        <p15:guide id="8" pos="2409" userDrawn="1">
          <p15:clr>
            <a:srgbClr val="A4A3A4"/>
          </p15:clr>
        </p15:guide>
        <p15:guide id="9" pos="3017">
          <p15:clr>
            <a:srgbClr val="A4A3A4"/>
          </p15:clr>
        </p15:guide>
        <p15:guide id="10" pos="3525">
          <p15:clr>
            <a:srgbClr val="A4A3A4"/>
          </p15:clr>
        </p15:guide>
        <p15:guide id="11" pos="1285">
          <p15:clr>
            <a:srgbClr val="A4A3A4"/>
          </p15:clr>
        </p15:guide>
        <p15:guide id="12" pos="9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  <p15:guide id="3" orient="horz" pos="3222">
          <p15:clr>
            <a:srgbClr val="A4A3A4"/>
          </p15:clr>
        </p15:guide>
        <p15:guide id="4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A22"/>
    <a:srgbClr val="F7C613"/>
    <a:srgbClr val="079BFF"/>
    <a:srgbClr val="0091F4"/>
    <a:srgbClr val="0399FF"/>
    <a:srgbClr val="0094F8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8" autoAdjust="0"/>
  </p:normalViewPr>
  <p:slideViewPr>
    <p:cSldViewPr snapToGrid="0" showGuides="1">
      <p:cViewPr>
        <p:scale>
          <a:sx n="75" d="100"/>
          <a:sy n="75" d="100"/>
        </p:scale>
        <p:origin x="-984" y="1152"/>
      </p:cViewPr>
      <p:guideLst>
        <p:guide orient="horz" pos="3143"/>
        <p:guide orient="horz" pos="3823"/>
        <p:guide orient="horz" pos="1918"/>
        <p:guide orient="horz" pos="111"/>
        <p:guide orient="horz" pos="2644"/>
        <p:guide pos="2159"/>
        <p:guide pos="1893"/>
        <p:guide pos="2409"/>
        <p:guide pos="3017"/>
        <p:guide pos="3525"/>
        <p:guide pos="1285"/>
        <p:guide pos="9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26" d="100"/>
          <a:sy n="26" d="100"/>
        </p:scale>
        <p:origin x="-2094" y="-144"/>
      </p:cViewPr>
      <p:guideLst>
        <p:guide orient="horz" pos="3019"/>
        <p:guide orient="horz" pos="3108"/>
        <p:guide pos="2034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19303" cy="52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91" tIns="45145" rIns="90291" bIns="45145" numCol="1" anchor="t" anchorCtr="0" compatLnSpc="1">
            <a:prstTxWarp prst="textNoShape">
              <a:avLst/>
            </a:prstTxWarp>
          </a:bodyPr>
          <a:lstStyle>
            <a:lvl1pPr algn="l" defTabSz="903215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463" y="3"/>
            <a:ext cx="2919303" cy="52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91" tIns="45145" rIns="90291" bIns="45145" numCol="1" anchor="t" anchorCtr="0" compatLnSpc="1">
            <a:prstTxWarp prst="textNoShape">
              <a:avLst/>
            </a:prstTxWarp>
          </a:bodyPr>
          <a:lstStyle>
            <a:lvl1pPr algn="r" defTabSz="903215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6094"/>
            <a:ext cx="2919303" cy="529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91" tIns="45145" rIns="90291" bIns="45145" numCol="1" anchor="b" anchorCtr="0" compatLnSpc="1">
            <a:prstTxWarp prst="textNoShape">
              <a:avLst/>
            </a:prstTxWarp>
          </a:bodyPr>
          <a:lstStyle>
            <a:lvl1pPr algn="l" defTabSz="903215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463" y="9376094"/>
            <a:ext cx="2919303" cy="529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91" tIns="45145" rIns="90291" bIns="45145" numCol="1" anchor="b" anchorCtr="0" compatLnSpc="1">
            <a:prstTxWarp prst="textNoShape">
              <a:avLst/>
            </a:prstTxWarp>
          </a:bodyPr>
          <a:lstStyle>
            <a:lvl1pPr algn="r" defTabSz="903215">
              <a:defRPr sz="1100"/>
            </a:lvl1pPr>
          </a:lstStyle>
          <a:p>
            <a:fld id="{102D0E9C-5163-47E0-9F35-8E3045CD5C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0966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24016" cy="48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151" tIns="15075" rIns="30151" bIns="15075" numCol="1" anchor="t" anchorCtr="0" compatLnSpc="1">
            <a:prstTxWarp prst="textNoShape">
              <a:avLst/>
            </a:prstTxWarp>
          </a:bodyPr>
          <a:lstStyle>
            <a:lvl1pPr algn="l" defTabSz="300547">
              <a:defRPr sz="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463" y="3"/>
            <a:ext cx="2924015" cy="48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151" tIns="15075" rIns="30151" bIns="15075" numCol="1" anchor="t" anchorCtr="0" compatLnSpc="1">
            <a:prstTxWarp prst="textNoShape">
              <a:avLst/>
            </a:prstTxWarp>
          </a:bodyPr>
          <a:lstStyle>
            <a:lvl1pPr algn="r" defTabSz="300547">
              <a:defRPr sz="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7563" y="736600"/>
            <a:ext cx="2566987" cy="370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4019" y="4699084"/>
            <a:ext cx="4954015" cy="442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151" tIns="15075" rIns="30151" bIns="15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40"/>
            <a:ext cx="2924016" cy="48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151" tIns="15075" rIns="30151" bIns="15075" numCol="1" anchor="b" anchorCtr="0" compatLnSpc="1">
            <a:prstTxWarp prst="textNoShape">
              <a:avLst/>
            </a:prstTxWarp>
          </a:bodyPr>
          <a:lstStyle>
            <a:lvl1pPr algn="l" defTabSz="300547">
              <a:defRPr sz="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463" y="9372940"/>
            <a:ext cx="2924015" cy="48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151" tIns="15075" rIns="30151" bIns="15075" numCol="1" anchor="b" anchorCtr="0" compatLnSpc="1">
            <a:prstTxWarp prst="textNoShape">
              <a:avLst/>
            </a:prstTxWarp>
          </a:bodyPr>
          <a:lstStyle>
            <a:lvl1pPr algn="r" defTabSz="300547">
              <a:defRPr sz="400">
                <a:latin typeface="Times New Roman" panose="02020603050405020304" pitchFamily="18" charset="0"/>
              </a:defRPr>
            </a:lvl1pPr>
          </a:lstStyle>
          <a:p>
            <a:fld id="{993060B5-EB10-40F3-BBE6-C00759676D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4716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300547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36419" indent="-283239" defTabSz="300547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32952" indent="-226590" defTabSz="300547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86134" indent="-226590" defTabSz="300547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39314" indent="-226590" defTabSz="300547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92495" indent="-226590" algn="ctr" defTabSz="30054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45677" indent="-226590" algn="ctr" defTabSz="30054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98857" indent="-226590" algn="ctr" defTabSz="30054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52037" indent="-226590" algn="ctr" defTabSz="30054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2FBA510-633F-40E5-A343-0E4FC519B134}" type="slidenum">
              <a:rPr lang="en-US" altLang="ja-JP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ja-JP">
              <a:latin typeface="Times New Roman" panose="02020603050405020304" pitchFamily="18" charset="0"/>
            </a:endParaRPr>
          </a:p>
        </p:txBody>
      </p:sp>
      <p:sp>
        <p:nvSpPr>
          <p:cNvPr id="40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3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B98A-B862-47C3-8E83-EAC85C6B0BC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325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6F06-F994-4BC3-A870-E87120E0CD0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760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4D6A-CEBD-489F-A2DD-819BD8DD131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63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982F-CCA0-43EF-81B0-BEC64E700A6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756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55EB-61B7-4AF6-BF29-0ACDC295D9B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326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616F-3091-424C-BABB-E3263C7B273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051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4028-68FF-4E8F-B852-5D3A9FED628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743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C89-B60E-47DD-95E1-5A20A58FDB0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765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9F58-9DB5-4E0A-88EA-7746090D65A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057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DC13-5641-402F-B5AA-DDFDA60DD56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777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AAD0-B324-4AE1-BD90-5B0811F907F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02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F0BE0-CB92-49D7-A52E-26CC4E269FB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667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5361705"/>
            <a:ext cx="6858000" cy="4059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0" name="Rectangle 652"/>
          <p:cNvSpPr>
            <a:spLocks noChangeArrowheads="1"/>
          </p:cNvSpPr>
          <p:nvPr/>
        </p:nvSpPr>
        <p:spPr bwMode="auto">
          <a:xfrm>
            <a:off x="-4764" y="0"/>
            <a:ext cx="6884988" cy="720000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82800" anchor="ctr"/>
          <a:lstStyle/>
          <a:p>
            <a:pPr>
              <a:defRPr/>
            </a:pP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</a:rPr>
              <a:t>FE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</a:rPr>
              <a:t>式走査型電子顕微鏡（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</a:rPr>
              <a:t>FE-SEM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</a:rPr>
              <a:t>）</a:t>
            </a:r>
            <a:endParaRPr lang="en-US" altLang="ja-JP" sz="32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818425"/>
            <a:ext cx="2076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u="sng" dirty="0" smtClean="0"/>
              <a:t>○装置の概要</a:t>
            </a:r>
            <a:r>
              <a:rPr kumimoji="1" lang="ja-JP" altLang="en-US" sz="2000" b="1" dirty="0" smtClean="0"/>
              <a:t>　　</a:t>
            </a:r>
            <a:endParaRPr kumimoji="1" lang="ja-JP" altLang="en-US" sz="1600" b="1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7371" y="6393456"/>
            <a:ext cx="1792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u="sng" dirty="0" smtClean="0"/>
              <a:t>○主な仕様</a:t>
            </a:r>
            <a:r>
              <a:rPr kumimoji="1" lang="ja-JP" altLang="en-US" sz="2000" b="1" dirty="0" smtClean="0"/>
              <a:t>　　</a:t>
            </a:r>
            <a:endParaRPr kumimoji="1" lang="ja-JP" altLang="en-US" b="1" dirty="0"/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400049" y="1233692"/>
            <a:ext cx="623887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ja-JP" altLang="en-US" sz="1600" dirty="0" smtClean="0"/>
              <a:t>　電子線を用いて測定対象物を拡大し，数</a:t>
            </a:r>
            <a:r>
              <a:rPr lang="ja-JP" altLang="en-US" sz="1600" dirty="0" err="1" smtClean="0"/>
              <a:t>ｍｍ</a:t>
            </a:r>
            <a:r>
              <a:rPr lang="ja-JP" altLang="en-US" sz="1600" dirty="0" smtClean="0"/>
              <a:t>～ナノレベルの形状観察を行えます。また，</a:t>
            </a:r>
            <a:r>
              <a:rPr lang="en-US" altLang="ja-JP" sz="1600" dirty="0" smtClean="0"/>
              <a:t>X</a:t>
            </a:r>
            <a:r>
              <a:rPr lang="ja-JP" altLang="en-US" sz="1600" dirty="0" smtClean="0"/>
              <a:t>線分析装置を用いることで，定性的な元素分析が可能です。</a:t>
            </a:r>
            <a:endParaRPr lang="en-US" altLang="ja-JP" sz="1600" dirty="0" smtClean="0"/>
          </a:p>
          <a:p>
            <a:pPr algn="l"/>
            <a:r>
              <a:rPr lang="ja-JP" altLang="en-US" sz="1600" b="1" dirty="0"/>
              <a:t>　</a:t>
            </a:r>
            <a:r>
              <a:rPr lang="ja-JP" altLang="en-US" sz="1600" dirty="0"/>
              <a:t>電界放出（ＦＥ）</a:t>
            </a:r>
            <a:r>
              <a:rPr lang="ja-JP" altLang="en-US" sz="1600" dirty="0" smtClean="0"/>
              <a:t>型のため，</a:t>
            </a:r>
            <a:r>
              <a:rPr lang="ja-JP" altLang="en-US" sz="1600" dirty="0"/>
              <a:t>汎用機と比べて，より高解像度の画像を容易に得ることができます。また，反射電子像も観察することが</a:t>
            </a:r>
            <a:r>
              <a:rPr lang="ja-JP" altLang="en-US" sz="1600" dirty="0" smtClean="0"/>
              <a:t>可能で</a:t>
            </a:r>
            <a:r>
              <a:rPr lang="ja-JP" altLang="en-US" sz="1600" dirty="0"/>
              <a:t>，様々な試料状態を観察することが</a:t>
            </a:r>
            <a:r>
              <a:rPr lang="ja-JP" altLang="en-US" sz="1600" dirty="0" smtClean="0"/>
              <a:t>できます。金属材料や樹脂材料などの形状観察だけでなく，組成観察等にも利用できます。</a:t>
            </a:r>
            <a:endParaRPr lang="ja-JP" altLang="en-US" sz="1600" dirty="0"/>
          </a:p>
        </p:txBody>
      </p:sp>
      <p:sp>
        <p:nvSpPr>
          <p:cNvPr id="43" name="Text Box 823"/>
          <p:cNvSpPr txBox="1">
            <a:spLocks noChangeArrowheads="1"/>
          </p:cNvSpPr>
          <p:nvPr/>
        </p:nvSpPr>
        <p:spPr bwMode="auto">
          <a:xfrm>
            <a:off x="4761" y="9565050"/>
            <a:ext cx="6862763" cy="338554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000" rIns="162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FFFFFF"/>
                </a:solidFill>
                <a:latin typeface="+mn-ea"/>
                <a:ea typeface="+mn-ea"/>
              </a:rPr>
              <a:t>広島県立総合技術</a:t>
            </a:r>
            <a:r>
              <a:rPr lang="ja-JP" altLang="en-US" sz="1600" dirty="0" smtClean="0">
                <a:solidFill>
                  <a:srgbClr val="FFFFFF"/>
                </a:solidFill>
                <a:latin typeface="+mn-ea"/>
                <a:ea typeface="+mn-ea"/>
              </a:rPr>
              <a:t>研究所 東部</a:t>
            </a:r>
            <a:r>
              <a:rPr lang="ja-JP" altLang="en-US" sz="1600" dirty="0">
                <a:solidFill>
                  <a:srgbClr val="FFFFFF"/>
                </a:solidFill>
                <a:latin typeface="+mn-ea"/>
                <a:ea typeface="+mn-ea"/>
              </a:rPr>
              <a:t>工業技術</a:t>
            </a:r>
            <a:r>
              <a:rPr lang="ja-JP" altLang="en-US" sz="1600" dirty="0" smtClean="0">
                <a:solidFill>
                  <a:srgbClr val="FFFFFF"/>
                </a:solidFill>
                <a:latin typeface="+mn-ea"/>
                <a:ea typeface="+mn-ea"/>
              </a:rPr>
              <a:t>センタ－ 加工・材料技術研究部</a:t>
            </a:r>
            <a:endParaRPr lang="en-US" altLang="ja-JP" sz="1500" dirty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12108" y="6819033"/>
            <a:ext cx="6545892" cy="280076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88900" lvl="1" algn="l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型式　　　　 ：</a:t>
            </a:r>
            <a:r>
              <a:rPr lang="en-US" altLang="ja-JP" sz="16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JSM-7200F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（日本電子株式会社）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8900" lvl="1" algn="l"/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（インレンズ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・ショットキー電界放出電子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銃）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8900" lvl="1" algn="l"/>
            <a:r>
              <a:rPr lang="ja-JP" altLang="en-US" sz="1600" dirty="0" smtClean="0"/>
              <a:t>倍率　　　　　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：</a:t>
            </a:r>
            <a:r>
              <a:rPr lang="en-US" altLang="ja-JP" sz="1600" dirty="0" smtClean="0"/>
              <a:t>×</a:t>
            </a:r>
            <a:r>
              <a:rPr lang="en-US" altLang="ja-JP" sz="1600" dirty="0"/>
              <a:t>10</a:t>
            </a:r>
            <a:r>
              <a:rPr lang="ja-JP" altLang="en-US" sz="1600" dirty="0"/>
              <a:t>～</a:t>
            </a:r>
            <a:r>
              <a:rPr lang="en-US" altLang="ja-JP" sz="1600" dirty="0"/>
              <a:t>×</a:t>
            </a:r>
            <a:r>
              <a:rPr lang="en-US" altLang="ja-JP" sz="1600" dirty="0" smtClean="0"/>
              <a:t>1,000,000</a:t>
            </a:r>
          </a:p>
          <a:p>
            <a:pPr marL="88900" lvl="1" algn="l"/>
            <a:r>
              <a:rPr lang="ja-JP" altLang="en-US" sz="1600" dirty="0" smtClean="0"/>
              <a:t>加速電圧　　　 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0.01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 kV</a:t>
            </a:r>
            <a:endParaRPr lang="en-US" altLang="ja-JP" sz="1600" dirty="0" smtClean="0"/>
          </a:p>
          <a:p>
            <a:pPr marL="88900" lvl="1" algn="l"/>
            <a:r>
              <a:rPr lang="ja-JP" altLang="en-US" sz="1600" dirty="0" smtClean="0"/>
              <a:t>最大試料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寸法 ：</a:t>
            </a:r>
            <a:r>
              <a:rPr lang="el-GR" altLang="ja-JP" sz="1600" dirty="0" smtClean="0"/>
              <a:t>φ100</a:t>
            </a:r>
            <a:r>
              <a:rPr lang="el-GR" altLang="ja-JP" sz="1600" dirty="0"/>
              <a:t>㎜×40㎜</a:t>
            </a:r>
            <a:r>
              <a:rPr lang="ja-JP" altLang="el-GR" sz="1600" dirty="0"/>
              <a:t>（</a:t>
            </a:r>
            <a:r>
              <a:rPr lang="ja-JP" altLang="en-US" sz="1600" dirty="0"/>
              <a:t>ｔ</a:t>
            </a:r>
            <a:r>
              <a:rPr lang="ja-JP" altLang="en-US" sz="1600" dirty="0" smtClean="0"/>
              <a:t>）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</a:p>
          <a:p>
            <a:pPr marL="88900" lvl="1" algn="l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分析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可能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元素 ：</a:t>
            </a:r>
            <a:r>
              <a:rPr lang="en-US" altLang="ja-JP" sz="1600" baseline="-25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Be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aseline="-25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92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</a:t>
            </a:r>
          </a:p>
          <a:p>
            <a:pPr marL="88900" lvl="1" algn="l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検出器　　　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UED,LED, 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RBED</a:t>
            </a:r>
          </a:p>
          <a:p>
            <a:pPr marL="88900" lvl="1" algn="l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　　　　　（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次電子像，反射電子像，合成像）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8900" lvl="1" algn="l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その他機能　 ：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GB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機能，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Through The 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Lens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機能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，長焦点深度機能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8900" lvl="1" algn="l"/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 自動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フォーカス，自動非点収差調整，自動色調調整</a:t>
            </a:r>
          </a:p>
          <a:p>
            <a:pPr marL="88900" lvl="1" algn="l"/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17903" y="9292709"/>
            <a:ext cx="48718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latin typeface="+mn-ea"/>
                <a:ea typeface="+mn-ea"/>
              </a:rPr>
              <a:t>※ </a:t>
            </a:r>
            <a:r>
              <a:rPr lang="ja-JP" altLang="en-US" sz="1000" dirty="0">
                <a:latin typeface="+mn-ea"/>
                <a:ea typeface="+mn-ea"/>
              </a:rPr>
              <a:t>本装置は</a:t>
            </a:r>
            <a:r>
              <a:rPr lang="ja-JP" altLang="en-US" sz="1000" dirty="0" smtClean="0">
                <a:latin typeface="+mn-ea"/>
                <a:ea typeface="+mn-ea"/>
              </a:rPr>
              <a:t>，</a:t>
            </a:r>
            <a:r>
              <a:rPr lang="en-US" altLang="ja-JP" sz="1000" dirty="0" smtClean="0">
                <a:latin typeface="+mn-ea"/>
                <a:ea typeface="+mn-ea"/>
              </a:rPr>
              <a:t>｢</a:t>
            </a:r>
            <a:r>
              <a:rPr lang="ja-JP" altLang="en-US" sz="1000" dirty="0" smtClean="0">
                <a:latin typeface="+mn-ea"/>
                <a:ea typeface="+mn-ea"/>
              </a:rPr>
              <a:t>平成</a:t>
            </a:r>
            <a:r>
              <a:rPr lang="en-US" altLang="ja-JP" sz="1000" dirty="0">
                <a:latin typeface="+mn-ea"/>
                <a:ea typeface="+mn-ea"/>
              </a:rPr>
              <a:t>30</a:t>
            </a:r>
            <a:r>
              <a:rPr lang="ja-JP" altLang="en-US" sz="1000" dirty="0" smtClean="0">
                <a:latin typeface="+mn-ea"/>
                <a:ea typeface="+mn-ea"/>
              </a:rPr>
              <a:t>年度</a:t>
            </a:r>
            <a:r>
              <a:rPr lang="ja-JP" altLang="en-US" sz="1000" smtClean="0">
                <a:latin typeface="+mn-ea"/>
                <a:ea typeface="+mn-ea"/>
              </a:rPr>
              <a:t>　東部工業技術センター機能</a:t>
            </a:r>
            <a:r>
              <a:rPr lang="ja-JP" altLang="en-US" sz="1000" dirty="0" smtClean="0">
                <a:latin typeface="+mn-ea"/>
                <a:ea typeface="+mn-ea"/>
              </a:rPr>
              <a:t>強化事業</a:t>
            </a:r>
            <a:r>
              <a:rPr lang="en-US" altLang="ja-JP" sz="1000" dirty="0" smtClean="0">
                <a:latin typeface="+mn-ea"/>
                <a:ea typeface="+mn-ea"/>
              </a:rPr>
              <a:t>｣</a:t>
            </a:r>
            <a:r>
              <a:rPr lang="ja-JP" altLang="en-US" sz="1000" dirty="0">
                <a:latin typeface="+mn-ea"/>
                <a:ea typeface="+mn-ea"/>
              </a:rPr>
              <a:t>により</a:t>
            </a:r>
            <a:r>
              <a:rPr lang="ja-JP" altLang="en-US" sz="1000" dirty="0" smtClean="0">
                <a:latin typeface="+mn-ea"/>
                <a:ea typeface="+mn-ea"/>
              </a:rPr>
              <a:t>導入しました。</a:t>
            </a:r>
            <a:endParaRPr kumimoji="1" lang="ja-JP" altLang="en-US" sz="1000" dirty="0">
              <a:latin typeface="+mn-ea"/>
              <a:ea typeface="+mn-ea"/>
            </a:endParaRPr>
          </a:p>
        </p:txBody>
      </p:sp>
      <p:pic>
        <p:nvPicPr>
          <p:cNvPr id="13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027"/>
          <a:stretch/>
        </p:blipFill>
        <p:spPr bwMode="auto">
          <a:xfrm>
            <a:off x="3567464" y="5362202"/>
            <a:ext cx="1595892" cy="95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図 14" descr="__SMV_tmp.png"/>
          <p:cNvPicPr>
            <a:picLocks noChangeAspect="1"/>
          </p:cNvPicPr>
          <p:nvPr/>
        </p:nvPicPr>
        <p:blipFill rotWithShape="1">
          <a:blip r:embed="rId4" cstate="screen">
            <a:lum bright="-4000" contrast="-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279" b="4279"/>
          <a:stretch/>
        </p:blipFill>
        <p:spPr>
          <a:xfrm>
            <a:off x="3828835" y="3178911"/>
            <a:ext cx="2365414" cy="1774238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100925" y="4931731"/>
            <a:ext cx="1825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高倍率観察画像</a:t>
            </a:r>
            <a:endParaRPr kumimoji="1" lang="ja-JP" altLang="en-US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40419" y="6316726"/>
            <a:ext cx="2652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広域</a:t>
            </a:r>
            <a:r>
              <a:rPr lang="en-US" altLang="ja-JP" dirty="0" smtClean="0"/>
              <a:t>MAP</a:t>
            </a:r>
            <a:r>
              <a:rPr lang="ja-JP" altLang="en-US" dirty="0" smtClean="0"/>
              <a:t>分析画像</a:t>
            </a:r>
            <a:endParaRPr kumimoji="1" lang="ja-JP" altLang="en-US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41535" y="3177248"/>
            <a:ext cx="16369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200,000</a:t>
            </a:r>
            <a:r>
              <a:rPr kumimoji="1" lang="ja-JP" altLang="en-US" dirty="0" smtClean="0"/>
              <a:t>倍画像</a:t>
            </a:r>
          </a:p>
        </p:txBody>
      </p:sp>
      <p:pic>
        <p:nvPicPr>
          <p:cNvPr id="21" name="Picture 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787"/>
          <a:stretch/>
        </p:blipFill>
        <p:spPr bwMode="auto">
          <a:xfrm>
            <a:off x="4975507" y="5362202"/>
            <a:ext cx="1344362" cy="10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テキスト ボックス 21"/>
          <p:cNvSpPr txBox="1"/>
          <p:nvPr/>
        </p:nvSpPr>
        <p:spPr>
          <a:xfrm>
            <a:off x="5914114" y="5362202"/>
            <a:ext cx="383438" cy="1538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tIns="0" bIns="0" rtlCol="0">
            <a:spAutoFit/>
          </a:bodyPr>
          <a:lstStyle/>
          <a:p>
            <a:r>
              <a:rPr kumimoji="1" lang="en-US" altLang="ja-JP" sz="1000" dirty="0" err="1" smtClean="0"/>
              <a:t>Ck</a:t>
            </a:r>
            <a:r>
              <a:rPr kumimoji="1" lang="en-US" altLang="ja-JP" sz="1000" dirty="0" smtClean="0"/>
              <a:t>α</a:t>
            </a:r>
            <a:endParaRPr kumimoji="1" lang="ja-JP" altLang="en-US" sz="1000" dirty="0" smtClean="0"/>
          </a:p>
        </p:txBody>
      </p:sp>
      <p:pic>
        <p:nvPicPr>
          <p:cNvPr id="3" name="Picture 2" descr="C:\Users\87760\Desktop\装置紹介資料\FE-SEM外観写真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75" y="3283894"/>
            <a:ext cx="3126568" cy="253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4188</TotalTime>
  <Words>52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㈱広島ヤンマー商事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Koji Kawana</dc:creator>
  <cp:lastModifiedBy>広島県</cp:lastModifiedBy>
  <cp:revision>275</cp:revision>
  <cp:lastPrinted>2017-07-31T23:57:50Z</cp:lastPrinted>
  <dcterms:created xsi:type="dcterms:W3CDTF">2005-07-24T00:10:10Z</dcterms:created>
  <dcterms:modified xsi:type="dcterms:W3CDTF">2018-12-11T01:28:45Z</dcterms:modified>
</cp:coreProperties>
</file>