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977438" cy="7038975"/>
  <p:notesSz cx="6735763" cy="986948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CD9A"/>
    <a:srgbClr val="2AC491"/>
    <a:srgbClr val="79D1A9"/>
    <a:srgbClr val="FFFFFF"/>
    <a:srgbClr val="30A6A0"/>
    <a:srgbClr val="0E7BB2"/>
    <a:srgbClr val="0F86C1"/>
    <a:srgbClr val="0A7AB2"/>
    <a:srgbClr val="0A85B0"/>
    <a:srgbClr val="0A7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12" autoAdjust="0"/>
  </p:normalViewPr>
  <p:slideViewPr>
    <p:cSldViewPr>
      <p:cViewPr>
        <p:scale>
          <a:sx n="150" d="100"/>
          <a:sy n="150" d="100"/>
        </p:scale>
        <p:origin x="960" y="3187"/>
      </p:cViewPr>
      <p:guideLst>
        <p:guide orient="horz" pos="2217"/>
        <p:guide pos="31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AD350BA4-CC84-4628-BD5E-F6221CD37559}" type="datetimeFigureOut">
              <a:rPr kumimoji="1" lang="ja-JP" altLang="en-US" smtClean="0"/>
              <a:t>2020/10/14</a:t>
            </a:fld>
            <a:endParaRPr kumimoji="1" lang="ja-JP" altLang="en-US"/>
          </a:p>
        </p:txBody>
      </p:sp>
      <p:sp>
        <p:nvSpPr>
          <p:cNvPr id="4" name="スライド イメージ プレースホルダー 3"/>
          <p:cNvSpPr>
            <a:spLocks noGrp="1" noRot="1" noChangeAspect="1"/>
          </p:cNvSpPr>
          <p:nvPr>
            <p:ph type="sldImg" idx="2"/>
          </p:nvPr>
        </p:nvSpPr>
        <p:spPr>
          <a:xfrm>
            <a:off x="744538" y="739775"/>
            <a:ext cx="524668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7888"/>
            <a:ext cx="5389563" cy="44418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2BA0500A-0DDD-4B4A-A45F-46FCEF4C074B}" type="slidenum">
              <a:rPr kumimoji="1" lang="ja-JP" altLang="en-US" smtClean="0"/>
              <a:t>‹#›</a:t>
            </a:fld>
            <a:endParaRPr kumimoji="1" lang="ja-JP" altLang="en-US"/>
          </a:p>
        </p:txBody>
      </p:sp>
    </p:spTree>
    <p:extLst>
      <p:ext uri="{BB962C8B-B14F-4D97-AF65-F5344CB8AC3E}">
        <p14:creationId xmlns:p14="http://schemas.microsoft.com/office/powerpoint/2010/main" val="33687809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4538" y="739775"/>
            <a:ext cx="5246687" cy="3702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BA0500A-0DDD-4B4A-A45F-46FCEF4C074B}" type="slidenum">
              <a:rPr kumimoji="1" lang="ja-JP" altLang="en-US" smtClean="0"/>
              <a:t>1</a:t>
            </a:fld>
            <a:endParaRPr kumimoji="1" lang="ja-JP" altLang="en-US"/>
          </a:p>
        </p:txBody>
      </p:sp>
    </p:spTree>
    <p:extLst>
      <p:ext uri="{BB962C8B-B14F-4D97-AF65-F5344CB8AC3E}">
        <p14:creationId xmlns:p14="http://schemas.microsoft.com/office/powerpoint/2010/main" val="47761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8308" y="2186647"/>
            <a:ext cx="8480822" cy="150881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96616" y="3988754"/>
            <a:ext cx="6984207" cy="1798849"/>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55292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244219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8140" y="394313"/>
            <a:ext cx="3142200" cy="840929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98074" y="394313"/>
            <a:ext cx="9263774" cy="840929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176456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1240875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8149" y="4523196"/>
            <a:ext cx="8480822" cy="1398019"/>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8149" y="2983421"/>
            <a:ext cx="8480822" cy="1539775"/>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195562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98075" y="2299073"/>
            <a:ext cx="6202987" cy="650453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067353" y="2299073"/>
            <a:ext cx="6202987" cy="650453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18872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8872" y="281886"/>
            <a:ext cx="8979694" cy="117316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8872" y="1575624"/>
            <a:ext cx="4408434" cy="656645"/>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8872" y="2232268"/>
            <a:ext cx="4408434" cy="405555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68400" y="1575624"/>
            <a:ext cx="4410167" cy="656645"/>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68400" y="2232268"/>
            <a:ext cx="4410167" cy="405555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351758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196105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224434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8873" y="280257"/>
            <a:ext cx="3282509" cy="1192715"/>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00903" y="280257"/>
            <a:ext cx="5577665" cy="6007570"/>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8873" y="1472973"/>
            <a:ext cx="3282509" cy="4814855"/>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457710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55647" y="4927282"/>
            <a:ext cx="5986463" cy="581694"/>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55647" y="628946"/>
            <a:ext cx="5986463" cy="4223385"/>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55647" y="5508977"/>
            <a:ext cx="5986463" cy="826101"/>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3B9D8A-63A2-4AC6-8561-A5C585ECE1DF}"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358082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8872" y="281886"/>
            <a:ext cx="8979694" cy="1173163"/>
          </a:xfrm>
          <a:prstGeom prst="rect">
            <a:avLst/>
          </a:prstGeom>
        </p:spPr>
        <p:txBody>
          <a:bodyPr vert="horz" lIns="95782" tIns="47891" rIns="95782" bIns="4789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8872" y="1642429"/>
            <a:ext cx="8979694" cy="4645398"/>
          </a:xfrm>
          <a:prstGeom prst="rect">
            <a:avLst/>
          </a:prstGeom>
        </p:spPr>
        <p:txBody>
          <a:bodyPr vert="horz" lIns="95782" tIns="47891" rIns="95782" bIns="4789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8872" y="6524089"/>
            <a:ext cx="2328069" cy="374760"/>
          </a:xfrm>
          <a:prstGeom prst="rect">
            <a:avLst/>
          </a:prstGeom>
        </p:spPr>
        <p:txBody>
          <a:bodyPr vert="horz" lIns="95782" tIns="47891" rIns="95782" bIns="47891" rtlCol="0" anchor="ctr"/>
          <a:lstStyle>
            <a:lvl1pPr algn="l">
              <a:defRPr sz="1300">
                <a:solidFill>
                  <a:schemeClr val="tx1">
                    <a:tint val="75000"/>
                  </a:schemeClr>
                </a:solidFill>
              </a:defRPr>
            </a:lvl1pPr>
          </a:lstStyle>
          <a:p>
            <a:fld id="{C53B9D8A-63A2-4AC6-8561-A5C585ECE1DF}" type="datetimeFigureOut">
              <a:rPr kumimoji="1" lang="ja-JP" altLang="en-US" smtClean="0"/>
              <a:t>2020/10/14</a:t>
            </a:fld>
            <a:endParaRPr kumimoji="1" lang="ja-JP" altLang="en-US"/>
          </a:p>
        </p:txBody>
      </p:sp>
      <p:sp>
        <p:nvSpPr>
          <p:cNvPr id="5" name="フッター プレースホルダー 4"/>
          <p:cNvSpPr>
            <a:spLocks noGrp="1"/>
          </p:cNvSpPr>
          <p:nvPr>
            <p:ph type="ftr" sz="quarter" idx="3"/>
          </p:nvPr>
        </p:nvSpPr>
        <p:spPr>
          <a:xfrm>
            <a:off x="3408958" y="6524089"/>
            <a:ext cx="3159522" cy="374760"/>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50497" y="6524089"/>
            <a:ext cx="2328069" cy="374760"/>
          </a:xfrm>
          <a:prstGeom prst="rect">
            <a:avLst/>
          </a:prstGeom>
        </p:spPr>
        <p:txBody>
          <a:bodyPr vert="horz" lIns="95782" tIns="47891" rIns="95782" bIns="47891" rtlCol="0" anchor="ctr"/>
          <a:lstStyle>
            <a:lvl1pPr algn="r">
              <a:defRPr sz="1300">
                <a:solidFill>
                  <a:schemeClr val="tx1">
                    <a:tint val="75000"/>
                  </a:schemeClr>
                </a:solidFill>
              </a:defRPr>
            </a:lvl1pPr>
          </a:lstStyle>
          <a:p>
            <a:fld id="{704121D1-3311-45B0-A236-E48BB8A89DDE}" type="slidenum">
              <a:rPr kumimoji="1" lang="ja-JP" altLang="en-US" smtClean="0"/>
              <a:t>‹#›</a:t>
            </a:fld>
            <a:endParaRPr kumimoji="1" lang="ja-JP" altLang="en-US"/>
          </a:p>
        </p:txBody>
      </p:sp>
    </p:spTree>
    <p:extLst>
      <p:ext uri="{BB962C8B-B14F-4D97-AF65-F5344CB8AC3E}">
        <p14:creationId xmlns:p14="http://schemas.microsoft.com/office/powerpoint/2010/main" val="224071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13" Type="http://schemas.microsoft.com/office/2007/relationships/hdphoto" Target="../media/hdphoto2.wdp"/><Relationship Id="rId3" Type="http://schemas.openxmlformats.org/officeDocument/2006/relationships/image" Target="../media/image8.jpe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image" Target="../media/image7.jpe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15.jpe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jpe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729376" y="1"/>
            <a:ext cx="3248063" cy="7054567"/>
          </a:xfrm>
          <a:prstGeom prst="rect">
            <a:avLst/>
          </a:prstGeom>
          <a:solidFill>
            <a:srgbClr val="47CD9A"/>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223" name="正方形/長方形 222"/>
          <p:cNvSpPr/>
          <p:nvPr/>
        </p:nvSpPr>
        <p:spPr>
          <a:xfrm>
            <a:off x="6414676" y="-2984186"/>
            <a:ext cx="3582227" cy="10184379"/>
          </a:xfrm>
          <a:prstGeom prst="rect">
            <a:avLst/>
          </a:prstGeom>
          <a:gradFill flip="none" rotWithShape="1">
            <a:gsLst>
              <a:gs pos="2000">
                <a:schemeClr val="bg1"/>
              </a:gs>
              <a:gs pos="10000">
                <a:srgbClr val="FDFFEF"/>
              </a:gs>
              <a:gs pos="100000">
                <a:schemeClr val="accent1">
                  <a:tint val="23500"/>
                  <a:satMod val="160000"/>
                  <a:alpha val="0"/>
                </a:schemeClr>
              </a:gs>
            </a:gsLst>
            <a:path path="circle">
              <a:fillToRect l="50000" t="50000" r="50000" b="50000"/>
            </a:path>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287" name="正方形/長方形 286"/>
          <p:cNvSpPr/>
          <p:nvPr/>
        </p:nvSpPr>
        <p:spPr bwMode="white">
          <a:xfrm>
            <a:off x="3265696" y="25155"/>
            <a:ext cx="3465513" cy="702582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pic>
        <p:nvPicPr>
          <p:cNvPr id="5" name="Picture 2" descr="K:\食品工業技術センター\共有\G広報\G4刊行物\G59パンフレット\H28パンフレット更新\1p_センター正面写真.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38" b="-246"/>
          <a:stretch/>
        </p:blipFill>
        <p:spPr bwMode="auto">
          <a:xfrm>
            <a:off x="6979335" y="1852276"/>
            <a:ext cx="2754185" cy="2308363"/>
          </a:xfrm>
          <a:prstGeom prst="rect">
            <a:avLst/>
          </a:prstGeom>
          <a:noFill/>
          <a:extLst>
            <a:ext uri="{909E8E84-426E-40DD-AFC4-6F175D3DCCD1}">
              <a14:hiddenFill xmlns:a14="http://schemas.microsoft.com/office/drawing/2010/main">
                <a:solidFill>
                  <a:srgbClr val="FFFFFF"/>
                </a:solidFill>
              </a14:hiddenFill>
            </a:ext>
          </a:extLst>
        </p:spPr>
      </p:pic>
      <p:sp>
        <p:nvSpPr>
          <p:cNvPr id="79" name="正方形/長方形 78"/>
          <p:cNvSpPr/>
          <p:nvPr/>
        </p:nvSpPr>
        <p:spPr>
          <a:xfrm rot="10800000">
            <a:off x="3259083" y="2890805"/>
            <a:ext cx="3471554" cy="4163763"/>
          </a:xfrm>
          <a:prstGeom prst="rect">
            <a:avLst/>
          </a:prstGeom>
          <a:gradFill flip="none" rotWithShape="1">
            <a:gsLst>
              <a:gs pos="0">
                <a:srgbClr val="47CD9A"/>
              </a:gs>
              <a:gs pos="100000">
                <a:schemeClr val="bg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81" name="正方形/長方形 80"/>
          <p:cNvSpPr/>
          <p:nvPr/>
        </p:nvSpPr>
        <p:spPr>
          <a:xfrm>
            <a:off x="3683033" y="107917"/>
            <a:ext cx="1069151" cy="260446"/>
          </a:xfrm>
          <a:prstGeom prst="rect">
            <a:avLst/>
          </a:prstGeom>
        </p:spPr>
        <p:txBody>
          <a:bodyPr wrap="none" lIns="68415" tIns="34208" rIns="68415" bIns="34208">
            <a:spAutoFit/>
          </a:bodyPr>
          <a:lstStyle/>
          <a:p>
            <a:pPr algn="ctr"/>
            <a:r>
              <a:rPr lang="ja-JP" altLang="en-US" sz="1200" b="1" dirty="0">
                <a:latin typeface="メイリオ" panose="020B0604030504040204" pitchFamily="50" charset="-128"/>
                <a:ea typeface="メイリオ" panose="020B0604030504040204" pitchFamily="50" charset="-128"/>
              </a:rPr>
              <a:t>お問い合わせ</a:t>
            </a:r>
          </a:p>
        </p:txBody>
      </p:sp>
      <p:sp>
        <p:nvSpPr>
          <p:cNvPr id="94" name="正方形/長方形 93"/>
          <p:cNvSpPr/>
          <p:nvPr/>
        </p:nvSpPr>
        <p:spPr bwMode="invGray">
          <a:xfrm>
            <a:off x="3565835" y="132466"/>
            <a:ext cx="158987" cy="161425"/>
          </a:xfrm>
          <a:prstGeom prst="rect">
            <a:avLst/>
          </a:prstGeom>
          <a:solidFill>
            <a:srgbClr val="5DB4E5"/>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93" name="正方形/長方形 92"/>
          <p:cNvSpPr/>
          <p:nvPr/>
        </p:nvSpPr>
        <p:spPr>
          <a:xfrm>
            <a:off x="3628062" y="376228"/>
            <a:ext cx="707489" cy="244651"/>
          </a:xfrm>
          <a:prstGeom prst="rect">
            <a:avLst/>
          </a:prstGeom>
        </p:spPr>
        <p:txBody>
          <a:bodyPr wrap="none" lIns="68415" tIns="34208" rIns="68415" bIns="34208">
            <a:spAutoFit/>
          </a:bodyPr>
          <a:lstStyle/>
          <a:p>
            <a:r>
              <a:rPr lang="ja-JP" altLang="en-US" sz="1100" b="1" dirty="0" smtClean="0">
                <a:latin typeface="游ゴシック" panose="020B0400000000000000" pitchFamily="50" charset="-128"/>
                <a:ea typeface="游ゴシック" panose="020B0400000000000000" pitchFamily="50" charset="-128"/>
              </a:rPr>
              <a:t>電話番号</a:t>
            </a:r>
            <a:endParaRPr lang="ja-JP" altLang="en-US" sz="1100" b="1" dirty="0">
              <a:latin typeface="游ゴシック" panose="020B0400000000000000" pitchFamily="50" charset="-128"/>
              <a:ea typeface="游ゴシック" panose="020B0400000000000000" pitchFamily="50" charset="-128"/>
            </a:endParaRPr>
          </a:p>
        </p:txBody>
      </p:sp>
      <p:sp>
        <p:nvSpPr>
          <p:cNvPr id="97" name="正方形/長方形 96"/>
          <p:cNvSpPr/>
          <p:nvPr/>
        </p:nvSpPr>
        <p:spPr>
          <a:xfrm>
            <a:off x="4336290" y="376229"/>
            <a:ext cx="1017485" cy="230667"/>
          </a:xfrm>
          <a:prstGeom prst="rect">
            <a:avLst/>
          </a:prstGeom>
        </p:spPr>
        <p:txBody>
          <a:bodyPr wrap="none" lIns="68415" tIns="34208" rIns="68415" bIns="34208">
            <a:spAutoFit/>
          </a:bodyPr>
          <a:lstStyle/>
          <a:p>
            <a:r>
              <a:rPr lang="en-US" altLang="ja-JP" sz="1050" dirty="0">
                <a:latin typeface="游ゴシック" panose="020B0400000000000000" pitchFamily="50" charset="-128"/>
                <a:ea typeface="游ゴシック" panose="020B0400000000000000" pitchFamily="50" charset="-128"/>
              </a:rPr>
              <a:t>082-251-7433</a:t>
            </a:r>
          </a:p>
        </p:txBody>
      </p:sp>
      <p:sp>
        <p:nvSpPr>
          <p:cNvPr id="105" name="円/楕円 104"/>
          <p:cNvSpPr/>
          <p:nvPr/>
        </p:nvSpPr>
        <p:spPr>
          <a:xfrm>
            <a:off x="3582173" y="433952"/>
            <a:ext cx="97097" cy="9976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85" name="正方形/長方形 84"/>
          <p:cNvSpPr/>
          <p:nvPr/>
        </p:nvSpPr>
        <p:spPr>
          <a:xfrm>
            <a:off x="4077821" y="2521514"/>
            <a:ext cx="707489" cy="244651"/>
          </a:xfrm>
          <a:prstGeom prst="rect">
            <a:avLst/>
          </a:prstGeom>
        </p:spPr>
        <p:txBody>
          <a:bodyPr wrap="none" lIns="68415" tIns="34208" rIns="68415" bIns="34208">
            <a:spAutoFit/>
          </a:bodyPr>
          <a:lstStyle/>
          <a:p>
            <a:r>
              <a:rPr lang="ja-JP" altLang="en-US" sz="1100" b="1" dirty="0">
                <a:latin typeface="游ゴシック" panose="020B0400000000000000" pitchFamily="50" charset="-128"/>
                <a:ea typeface="游ゴシック" panose="020B0400000000000000" pitchFamily="50" charset="-128"/>
              </a:rPr>
              <a:t>広島バス</a:t>
            </a:r>
          </a:p>
        </p:txBody>
      </p:sp>
      <p:sp>
        <p:nvSpPr>
          <p:cNvPr id="86" name="正方形/長方形 85"/>
          <p:cNvSpPr/>
          <p:nvPr/>
        </p:nvSpPr>
        <p:spPr>
          <a:xfrm>
            <a:off x="4077820" y="2716904"/>
            <a:ext cx="1802254" cy="244651"/>
          </a:xfrm>
          <a:prstGeom prst="rect">
            <a:avLst/>
          </a:prstGeom>
        </p:spPr>
        <p:txBody>
          <a:bodyPr wrap="square" lIns="68415" tIns="34208" rIns="68415" bIns="34208">
            <a:spAutoFit/>
          </a:bodyPr>
          <a:lstStyle/>
          <a:p>
            <a:r>
              <a:rPr lang="ja-JP" altLang="en-US" sz="1100" b="1" dirty="0">
                <a:latin typeface="游ゴシック" panose="020B0400000000000000" pitchFamily="50" charset="-128"/>
                <a:ea typeface="游ゴシック" panose="020B0400000000000000" pitchFamily="50" charset="-128"/>
              </a:rPr>
              <a:t>広電バス</a:t>
            </a:r>
          </a:p>
        </p:txBody>
      </p:sp>
      <p:sp>
        <p:nvSpPr>
          <p:cNvPr id="87" name="正方形/長方形 86"/>
          <p:cNvSpPr/>
          <p:nvPr/>
        </p:nvSpPr>
        <p:spPr>
          <a:xfrm>
            <a:off x="4077822" y="2912295"/>
            <a:ext cx="765637" cy="244651"/>
          </a:xfrm>
          <a:prstGeom prst="rect">
            <a:avLst/>
          </a:prstGeom>
        </p:spPr>
        <p:txBody>
          <a:bodyPr wrap="square" lIns="68415" tIns="34208" rIns="68415" bIns="34208">
            <a:spAutoFit/>
          </a:bodyPr>
          <a:lstStyle/>
          <a:p>
            <a:r>
              <a:rPr lang="ja-JP" altLang="en-US" sz="1100" b="1" dirty="0">
                <a:latin typeface="游ゴシック" panose="020B0400000000000000" pitchFamily="50" charset="-128"/>
                <a:ea typeface="游ゴシック" panose="020B0400000000000000" pitchFamily="50" charset="-128"/>
              </a:rPr>
              <a:t>芸陽バス</a:t>
            </a:r>
          </a:p>
        </p:txBody>
      </p:sp>
      <p:sp>
        <p:nvSpPr>
          <p:cNvPr id="88" name="正方形/長方形 87"/>
          <p:cNvSpPr/>
          <p:nvPr/>
        </p:nvSpPr>
        <p:spPr>
          <a:xfrm>
            <a:off x="3996675" y="3122572"/>
            <a:ext cx="2205677" cy="228856"/>
          </a:xfrm>
          <a:prstGeom prst="rect">
            <a:avLst/>
          </a:prstGeom>
        </p:spPr>
        <p:txBody>
          <a:bodyPr wrap="square" lIns="68415" tIns="34208" rIns="68415" bIns="34208">
            <a:spAutoFit/>
          </a:bodyPr>
          <a:lstStyle/>
          <a:p>
            <a:r>
              <a:rPr lang="ja-JP" altLang="en-US" sz="1000" dirty="0">
                <a:latin typeface="游ゴシック" panose="020B0400000000000000" pitchFamily="50" charset="-128"/>
                <a:ea typeface="游ゴシック" panose="020B0400000000000000" pitchFamily="50" charset="-128"/>
              </a:rPr>
              <a:t>「南区役所前・皆実町一丁目」下車</a:t>
            </a:r>
          </a:p>
        </p:txBody>
      </p:sp>
      <p:sp>
        <p:nvSpPr>
          <p:cNvPr id="89" name="正方形/長方形 88"/>
          <p:cNvSpPr/>
          <p:nvPr/>
        </p:nvSpPr>
        <p:spPr>
          <a:xfrm>
            <a:off x="4091759" y="3317122"/>
            <a:ext cx="1381129" cy="228856"/>
          </a:xfrm>
          <a:prstGeom prst="rect">
            <a:avLst/>
          </a:prstGeom>
        </p:spPr>
        <p:txBody>
          <a:bodyPr wrap="square" lIns="68415" tIns="34208" rIns="68415" bIns="34208">
            <a:spAutoFit/>
          </a:bodyPr>
          <a:lstStyle/>
          <a:p>
            <a:r>
              <a:rPr lang="ja-JP" altLang="en-US" sz="1000" dirty="0">
                <a:latin typeface="游ゴシック" panose="020B0400000000000000" pitchFamily="50" charset="-128"/>
                <a:ea typeface="游ゴシック" panose="020B0400000000000000" pitchFamily="50" charset="-128"/>
              </a:rPr>
              <a:t>比治山方面に約</a:t>
            </a:r>
            <a:r>
              <a:rPr lang="en-US" altLang="ja-JP" sz="1000" dirty="0">
                <a:latin typeface="游ゴシック" panose="020B0400000000000000" pitchFamily="50" charset="-128"/>
                <a:ea typeface="游ゴシック" panose="020B0400000000000000" pitchFamily="50" charset="-128"/>
              </a:rPr>
              <a:t>500m</a:t>
            </a:r>
            <a:endParaRPr lang="ja-JP" altLang="en-US" sz="1000" dirty="0">
              <a:latin typeface="游ゴシック" panose="020B0400000000000000" pitchFamily="50" charset="-128"/>
              <a:ea typeface="游ゴシック" panose="020B0400000000000000" pitchFamily="50" charset="-128"/>
            </a:endParaRPr>
          </a:p>
        </p:txBody>
      </p:sp>
      <p:sp>
        <p:nvSpPr>
          <p:cNvPr id="109" name="正方形/長方形 108"/>
          <p:cNvSpPr/>
          <p:nvPr/>
        </p:nvSpPr>
        <p:spPr>
          <a:xfrm>
            <a:off x="4783506" y="2912293"/>
            <a:ext cx="618324" cy="228856"/>
          </a:xfrm>
          <a:prstGeom prst="rect">
            <a:avLst/>
          </a:prstGeom>
        </p:spPr>
        <p:txBody>
          <a:bodyPr wrap="square" lIns="68415" tIns="34208" rIns="68415" bIns="34208">
            <a:spAutoFit/>
          </a:bodyPr>
          <a:lstStyle/>
          <a:p>
            <a:r>
              <a:rPr lang="en-US" altLang="ja-JP" sz="1000" b="1" dirty="0">
                <a:latin typeface="游ゴシック" panose="020B0400000000000000" pitchFamily="50" charset="-128"/>
                <a:ea typeface="游ゴシック" panose="020B0400000000000000" pitchFamily="50" charset="-128"/>
              </a:rPr>
              <a:t>41</a:t>
            </a:r>
            <a:r>
              <a:rPr lang="ja-JP" altLang="en-US" sz="1000" b="1" dirty="0">
                <a:latin typeface="游ゴシック" panose="020B0400000000000000" pitchFamily="50" charset="-128"/>
                <a:ea typeface="游ゴシック" panose="020B0400000000000000" pitchFamily="50" charset="-128"/>
              </a:rPr>
              <a:t>号線</a:t>
            </a:r>
          </a:p>
        </p:txBody>
      </p:sp>
      <p:sp>
        <p:nvSpPr>
          <p:cNvPr id="110" name="正方形/長方形 109"/>
          <p:cNvSpPr/>
          <p:nvPr/>
        </p:nvSpPr>
        <p:spPr>
          <a:xfrm>
            <a:off x="4858416" y="2716903"/>
            <a:ext cx="468534" cy="228856"/>
          </a:xfrm>
          <a:prstGeom prst="rect">
            <a:avLst/>
          </a:prstGeom>
        </p:spPr>
        <p:txBody>
          <a:bodyPr wrap="none" lIns="68415" tIns="34208" rIns="68415" bIns="34208">
            <a:spAutoFit/>
          </a:bodyPr>
          <a:lstStyle/>
          <a:p>
            <a:r>
              <a:rPr lang="en-US" altLang="ja-JP" sz="1000" b="1" dirty="0">
                <a:latin typeface="游ゴシック" panose="020B0400000000000000" pitchFamily="50" charset="-128"/>
                <a:ea typeface="游ゴシック" panose="020B0400000000000000" pitchFamily="50" charset="-128"/>
              </a:rPr>
              <a:t>7</a:t>
            </a:r>
            <a:r>
              <a:rPr lang="ja-JP" altLang="en-US" sz="1000" b="1" dirty="0">
                <a:latin typeface="游ゴシック" panose="020B0400000000000000" pitchFamily="50" charset="-128"/>
                <a:ea typeface="游ゴシック" panose="020B0400000000000000" pitchFamily="50" charset="-128"/>
              </a:rPr>
              <a:t>号線</a:t>
            </a:r>
          </a:p>
        </p:txBody>
      </p:sp>
      <p:sp>
        <p:nvSpPr>
          <p:cNvPr id="111" name="正方形/長方形 110"/>
          <p:cNvSpPr/>
          <p:nvPr/>
        </p:nvSpPr>
        <p:spPr>
          <a:xfrm>
            <a:off x="5261825" y="2716903"/>
            <a:ext cx="581554" cy="228856"/>
          </a:xfrm>
          <a:prstGeom prst="rect">
            <a:avLst/>
          </a:prstGeom>
        </p:spPr>
        <p:txBody>
          <a:bodyPr wrap="square" lIns="68415" tIns="34208" rIns="68415" bIns="34208">
            <a:spAutoFit/>
          </a:bodyPr>
          <a:lstStyle/>
          <a:p>
            <a:r>
              <a:rPr lang="en-US" altLang="ja-JP" sz="1000" b="1" dirty="0">
                <a:latin typeface="游ゴシック" panose="020B0400000000000000" pitchFamily="50" charset="-128"/>
                <a:ea typeface="游ゴシック" panose="020B0400000000000000" pitchFamily="50" charset="-128"/>
              </a:rPr>
              <a:t>41</a:t>
            </a:r>
            <a:r>
              <a:rPr lang="ja-JP" altLang="en-US" sz="1000" b="1" dirty="0">
                <a:latin typeface="游ゴシック" panose="020B0400000000000000" pitchFamily="50" charset="-128"/>
                <a:ea typeface="游ゴシック" panose="020B0400000000000000" pitchFamily="50" charset="-128"/>
              </a:rPr>
              <a:t>号線</a:t>
            </a:r>
          </a:p>
        </p:txBody>
      </p:sp>
      <p:sp>
        <p:nvSpPr>
          <p:cNvPr id="112" name="正方形/長方形 111"/>
          <p:cNvSpPr/>
          <p:nvPr/>
        </p:nvSpPr>
        <p:spPr>
          <a:xfrm>
            <a:off x="4783506" y="2521512"/>
            <a:ext cx="546033" cy="228856"/>
          </a:xfrm>
          <a:prstGeom prst="rect">
            <a:avLst/>
          </a:prstGeom>
        </p:spPr>
        <p:txBody>
          <a:bodyPr wrap="none" lIns="68415" tIns="34208" rIns="68415" bIns="34208">
            <a:spAutoFit/>
          </a:bodyPr>
          <a:lstStyle/>
          <a:p>
            <a:r>
              <a:rPr lang="en-US" altLang="ja-JP" sz="1000" b="1" dirty="0">
                <a:latin typeface="游ゴシック" panose="020B0400000000000000" pitchFamily="50" charset="-128"/>
                <a:ea typeface="游ゴシック" panose="020B0400000000000000" pitchFamily="50" charset="-128"/>
              </a:rPr>
              <a:t>23</a:t>
            </a:r>
            <a:r>
              <a:rPr lang="ja-JP" altLang="en-US" sz="1000" b="1" dirty="0">
                <a:latin typeface="游ゴシック" panose="020B0400000000000000" pitchFamily="50" charset="-128"/>
                <a:ea typeface="游ゴシック" panose="020B0400000000000000" pitchFamily="50" charset="-128"/>
              </a:rPr>
              <a:t>号線</a:t>
            </a:r>
          </a:p>
        </p:txBody>
      </p:sp>
      <p:sp>
        <p:nvSpPr>
          <p:cNvPr id="113" name="正方形/長方形 112"/>
          <p:cNvSpPr/>
          <p:nvPr/>
        </p:nvSpPr>
        <p:spPr>
          <a:xfrm>
            <a:off x="5261828" y="2521512"/>
            <a:ext cx="546033" cy="228856"/>
          </a:xfrm>
          <a:prstGeom prst="rect">
            <a:avLst/>
          </a:prstGeom>
        </p:spPr>
        <p:txBody>
          <a:bodyPr wrap="none" lIns="68415" tIns="34208" rIns="68415" bIns="34208">
            <a:spAutoFit/>
          </a:bodyPr>
          <a:lstStyle/>
          <a:p>
            <a:r>
              <a:rPr lang="en-US" altLang="ja-JP" sz="1000" b="1" dirty="0">
                <a:latin typeface="游ゴシック" panose="020B0400000000000000" pitchFamily="50" charset="-128"/>
                <a:ea typeface="游ゴシック" panose="020B0400000000000000" pitchFamily="50" charset="-128"/>
              </a:rPr>
              <a:t>26</a:t>
            </a:r>
            <a:r>
              <a:rPr lang="ja-JP" altLang="en-US" sz="1000" b="1" dirty="0">
                <a:latin typeface="游ゴシック" panose="020B0400000000000000" pitchFamily="50" charset="-128"/>
                <a:ea typeface="游ゴシック" panose="020B0400000000000000" pitchFamily="50" charset="-128"/>
              </a:rPr>
              <a:t>号線</a:t>
            </a:r>
          </a:p>
        </p:txBody>
      </p:sp>
      <p:pic>
        <p:nvPicPr>
          <p:cNvPr id="114" name="図 113"/>
          <p:cNvPicPr/>
          <p:nvPr/>
        </p:nvPicPr>
        <p:blipFill>
          <a:blip r:embed="rId4" cstate="print">
            <a:extLst>
              <a:ext uri="{28A0092B-C50C-407E-A947-70E740481C1C}">
                <a14:useLocalDpi xmlns:a14="http://schemas.microsoft.com/office/drawing/2010/main" val="0"/>
              </a:ext>
            </a:extLst>
          </a:blip>
          <a:stretch>
            <a:fillRect/>
          </a:stretch>
        </p:blipFill>
        <p:spPr bwMode="gray">
          <a:xfrm>
            <a:off x="3786259" y="2533477"/>
            <a:ext cx="224061" cy="247355"/>
          </a:xfrm>
          <a:prstGeom prst="rect">
            <a:avLst/>
          </a:prstGeom>
          <a:solidFill>
            <a:schemeClr val="bg1"/>
          </a:solidFill>
        </p:spPr>
      </p:pic>
      <p:sp>
        <p:nvSpPr>
          <p:cNvPr id="90" name="正方形/長方形 89"/>
          <p:cNvSpPr/>
          <p:nvPr/>
        </p:nvSpPr>
        <p:spPr>
          <a:xfrm>
            <a:off x="4077823" y="3560255"/>
            <a:ext cx="565407" cy="244651"/>
          </a:xfrm>
          <a:prstGeom prst="rect">
            <a:avLst/>
          </a:prstGeom>
        </p:spPr>
        <p:txBody>
          <a:bodyPr wrap="none" lIns="68415" tIns="34208" rIns="68415" bIns="34208">
            <a:spAutoFit/>
          </a:bodyPr>
          <a:lstStyle/>
          <a:p>
            <a:r>
              <a:rPr lang="ja-JP" altLang="en-US" sz="1100" b="1" dirty="0">
                <a:latin typeface="游ゴシック" panose="020B0400000000000000" pitchFamily="50" charset="-128"/>
                <a:ea typeface="游ゴシック" panose="020B0400000000000000" pitchFamily="50" charset="-128"/>
              </a:rPr>
              <a:t>自動車</a:t>
            </a:r>
          </a:p>
        </p:txBody>
      </p:sp>
      <p:sp>
        <p:nvSpPr>
          <p:cNvPr id="91" name="正方形/長方形 90"/>
          <p:cNvSpPr/>
          <p:nvPr/>
        </p:nvSpPr>
        <p:spPr>
          <a:xfrm>
            <a:off x="4091199" y="3744430"/>
            <a:ext cx="1301648" cy="228856"/>
          </a:xfrm>
          <a:prstGeom prst="rect">
            <a:avLst/>
          </a:prstGeom>
        </p:spPr>
        <p:txBody>
          <a:bodyPr wrap="none" lIns="68415" tIns="34208" rIns="68415" bIns="34208">
            <a:spAutoFit/>
          </a:bodyPr>
          <a:lstStyle/>
          <a:p>
            <a:r>
              <a:rPr lang="ja-JP" altLang="en-US" sz="1000" dirty="0">
                <a:latin typeface="游ゴシック" panose="020B0400000000000000" pitchFamily="50" charset="-128"/>
                <a:ea typeface="游ゴシック" panose="020B0400000000000000" pitchFamily="50" charset="-128"/>
              </a:rPr>
              <a:t>敷地内に駐車場あり</a:t>
            </a:r>
          </a:p>
        </p:txBody>
      </p:sp>
      <p:pic>
        <p:nvPicPr>
          <p:cNvPr id="115" name="図 114"/>
          <p:cNvPicPr/>
          <p:nvPr/>
        </p:nvPicPr>
        <p:blipFill>
          <a:blip r:embed="rId5" cstate="print">
            <a:extLst>
              <a:ext uri="{28A0092B-C50C-407E-A947-70E740481C1C}">
                <a14:useLocalDpi xmlns:a14="http://schemas.microsoft.com/office/drawing/2010/main" val="0"/>
              </a:ext>
            </a:extLst>
          </a:blip>
          <a:stretch>
            <a:fillRect/>
          </a:stretch>
        </p:blipFill>
        <p:spPr bwMode="gray">
          <a:xfrm>
            <a:off x="3789593" y="3562980"/>
            <a:ext cx="217394" cy="239993"/>
          </a:xfrm>
          <a:prstGeom prst="rect">
            <a:avLst/>
          </a:prstGeom>
          <a:solidFill>
            <a:schemeClr val="bg1"/>
          </a:solidFill>
        </p:spPr>
      </p:pic>
      <p:sp>
        <p:nvSpPr>
          <p:cNvPr id="82" name="正方形/長方形 81"/>
          <p:cNvSpPr/>
          <p:nvPr/>
        </p:nvSpPr>
        <p:spPr>
          <a:xfrm>
            <a:off x="4077821" y="1996156"/>
            <a:ext cx="1276941" cy="244651"/>
          </a:xfrm>
          <a:prstGeom prst="rect">
            <a:avLst/>
          </a:prstGeom>
        </p:spPr>
        <p:txBody>
          <a:bodyPr wrap="square" lIns="68415" tIns="34208" rIns="68415" bIns="34208">
            <a:spAutoFit/>
          </a:bodyPr>
          <a:lstStyle/>
          <a:p>
            <a:r>
              <a:rPr lang="zh-TW" altLang="en-US" sz="1100" b="1" dirty="0">
                <a:latin typeface="游ゴシック" panose="020B0400000000000000" pitchFamily="50" charset="-128"/>
                <a:ea typeface="游ゴシック" panose="020B0400000000000000" pitchFamily="50" charset="-128"/>
              </a:rPr>
              <a:t>広島電鉄</a:t>
            </a:r>
            <a:r>
              <a:rPr lang="ja-JP" altLang="en-US" sz="1100" b="1" dirty="0">
                <a:latin typeface="游ゴシック" panose="020B0400000000000000" pitchFamily="50" charset="-128"/>
                <a:ea typeface="游ゴシック" panose="020B0400000000000000" pitchFamily="50" charset="-128"/>
              </a:rPr>
              <a:t>　</a:t>
            </a:r>
            <a:r>
              <a:rPr lang="zh-TW" altLang="en-US" sz="1100" b="1" dirty="0">
                <a:latin typeface="游ゴシック" panose="020B0400000000000000" pitchFamily="50" charset="-128"/>
                <a:ea typeface="游ゴシック" panose="020B0400000000000000" pitchFamily="50" charset="-128"/>
              </a:rPr>
              <a:t>５番線</a:t>
            </a:r>
            <a:endParaRPr lang="ja-JP" altLang="en-US" sz="1100" b="1" dirty="0">
              <a:latin typeface="游ゴシック" panose="020B0400000000000000" pitchFamily="50" charset="-128"/>
              <a:ea typeface="游ゴシック" panose="020B0400000000000000" pitchFamily="50" charset="-128"/>
            </a:endParaRPr>
          </a:p>
        </p:txBody>
      </p:sp>
      <p:sp>
        <p:nvSpPr>
          <p:cNvPr id="83" name="正方形/長方形 82"/>
          <p:cNvSpPr/>
          <p:nvPr/>
        </p:nvSpPr>
        <p:spPr>
          <a:xfrm>
            <a:off x="4024880" y="2200463"/>
            <a:ext cx="1172483" cy="228856"/>
          </a:xfrm>
          <a:prstGeom prst="rect">
            <a:avLst/>
          </a:prstGeom>
        </p:spPr>
        <p:txBody>
          <a:bodyPr wrap="none" lIns="68415" tIns="34208" rIns="68415" bIns="34208">
            <a:spAutoFit/>
          </a:bodyPr>
          <a:lstStyle/>
          <a:p>
            <a:r>
              <a:rPr lang="ja-JP" altLang="en-US" sz="1000" dirty="0">
                <a:latin typeface="游ゴシック" panose="020B0400000000000000" pitchFamily="50" charset="-128"/>
                <a:ea typeface="游ゴシック" panose="020B0400000000000000" pitchFamily="50" charset="-128"/>
              </a:rPr>
              <a:t>「</a:t>
            </a:r>
            <a:r>
              <a:rPr lang="zh-TW" altLang="en-US" sz="1000" dirty="0">
                <a:latin typeface="游ゴシック" panose="020B0400000000000000" pitchFamily="50" charset="-128"/>
                <a:ea typeface="游ゴシック" panose="020B0400000000000000" pitchFamily="50" charset="-128"/>
              </a:rPr>
              <a:t>比治山橋</a:t>
            </a:r>
            <a:r>
              <a:rPr lang="ja-JP" altLang="en-US" sz="1000" dirty="0">
                <a:latin typeface="游ゴシック" panose="020B0400000000000000" pitchFamily="50" charset="-128"/>
                <a:ea typeface="游ゴシック" panose="020B0400000000000000" pitchFamily="50" charset="-128"/>
              </a:rPr>
              <a:t>」下車</a:t>
            </a:r>
            <a:endParaRPr lang="zh-TW" altLang="en-US" sz="1000" dirty="0">
              <a:latin typeface="游ゴシック" panose="020B0400000000000000" pitchFamily="50" charset="-128"/>
              <a:ea typeface="游ゴシック" panose="020B0400000000000000" pitchFamily="50" charset="-128"/>
            </a:endParaRPr>
          </a:p>
        </p:txBody>
      </p:sp>
      <p:sp>
        <p:nvSpPr>
          <p:cNvPr id="84" name="正方形/長方形 83"/>
          <p:cNvSpPr/>
          <p:nvPr/>
        </p:nvSpPr>
        <p:spPr>
          <a:xfrm>
            <a:off x="5229690" y="2200463"/>
            <a:ext cx="655823" cy="228856"/>
          </a:xfrm>
          <a:prstGeom prst="rect">
            <a:avLst/>
          </a:prstGeom>
        </p:spPr>
        <p:txBody>
          <a:bodyPr wrap="none" lIns="68415" tIns="34208" rIns="68415" bIns="34208">
            <a:spAutoFit/>
          </a:bodyPr>
          <a:lstStyle/>
          <a:p>
            <a:r>
              <a:rPr lang="ja-JP" altLang="en-US" sz="1000" dirty="0">
                <a:latin typeface="游ゴシック" panose="020B0400000000000000" pitchFamily="50" charset="-128"/>
                <a:ea typeface="游ゴシック" panose="020B0400000000000000" pitchFamily="50" charset="-128"/>
              </a:rPr>
              <a:t>徒歩５分</a:t>
            </a:r>
          </a:p>
        </p:txBody>
      </p:sp>
      <p:pic>
        <p:nvPicPr>
          <p:cNvPr id="116" name="図 115"/>
          <p:cNvPicPr/>
          <p:nvPr/>
        </p:nvPicPr>
        <p:blipFill>
          <a:blip r:embed="rId6" cstate="print">
            <a:extLst>
              <a:ext uri="{28A0092B-C50C-407E-A947-70E740481C1C}">
                <a14:useLocalDpi xmlns:a14="http://schemas.microsoft.com/office/drawing/2010/main" val="0"/>
              </a:ext>
            </a:extLst>
          </a:blip>
          <a:stretch>
            <a:fillRect/>
          </a:stretch>
        </p:blipFill>
        <p:spPr bwMode="gray">
          <a:xfrm>
            <a:off x="3775089" y="1976112"/>
            <a:ext cx="246401" cy="272017"/>
          </a:xfrm>
          <a:prstGeom prst="rect">
            <a:avLst/>
          </a:prstGeom>
          <a:solidFill>
            <a:schemeClr val="bg1"/>
          </a:solidFill>
        </p:spPr>
      </p:pic>
      <p:sp>
        <p:nvSpPr>
          <p:cNvPr id="118" name="正方形/長方形 117"/>
          <p:cNvSpPr/>
          <p:nvPr/>
        </p:nvSpPr>
        <p:spPr bwMode="white">
          <a:xfrm>
            <a:off x="3601692" y="4097797"/>
            <a:ext cx="2762914" cy="24220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9" name="正方形/長方形 118"/>
          <p:cNvSpPr/>
          <p:nvPr/>
        </p:nvSpPr>
        <p:spPr bwMode="grayWhite">
          <a:xfrm>
            <a:off x="3726967" y="4227721"/>
            <a:ext cx="217558" cy="2263649"/>
          </a:xfrm>
          <a:prstGeom prst="rect">
            <a:avLst/>
          </a:prstGeom>
          <a:solidFill>
            <a:srgbClr val="E2F7FE"/>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0" name="フリーフォーム 119"/>
          <p:cNvSpPr/>
          <p:nvPr/>
        </p:nvSpPr>
        <p:spPr>
          <a:xfrm>
            <a:off x="4363601" y="4125485"/>
            <a:ext cx="1498448" cy="981386"/>
          </a:xfrm>
          <a:custGeom>
            <a:avLst/>
            <a:gdLst>
              <a:gd name="connsiteX0" fmla="*/ 168794 w 3035113"/>
              <a:gd name="connsiteY0" fmla="*/ 393909 h 2210309"/>
              <a:gd name="connsiteX1" fmla="*/ 168794 w 3035113"/>
              <a:gd name="connsiteY1" fmla="*/ 453285 h 2210309"/>
              <a:gd name="connsiteX2" fmla="*/ 180669 w 3035113"/>
              <a:gd name="connsiteY2" fmla="*/ 975800 h 2210309"/>
              <a:gd name="connsiteX3" fmla="*/ 536929 w 3035113"/>
              <a:gd name="connsiteY3" fmla="*/ 1474563 h 2210309"/>
              <a:gd name="connsiteX4" fmla="*/ 1486955 w 3035113"/>
              <a:gd name="connsiteY4" fmla="*/ 1961452 h 2210309"/>
              <a:gd name="connsiteX5" fmla="*/ 2484482 w 3035113"/>
              <a:gd name="connsiteY5" fmla="*/ 2187083 h 2210309"/>
              <a:gd name="connsiteX6" fmla="*/ 2840742 w 3035113"/>
              <a:gd name="connsiteY6" fmla="*/ 1415187 h 2210309"/>
              <a:gd name="connsiteX7" fmla="*/ 2864493 w 3035113"/>
              <a:gd name="connsiteY7" fmla="*/ 275155 h 2210309"/>
              <a:gd name="connsiteX8" fmla="*/ 2828867 w 3035113"/>
              <a:gd name="connsiteY8" fmla="*/ 25774 h 2210309"/>
              <a:gd name="connsiteX9" fmla="*/ 204420 w 3035113"/>
              <a:gd name="connsiteY9" fmla="*/ 49524 h 2210309"/>
              <a:gd name="connsiteX10" fmla="*/ 168794 w 3035113"/>
              <a:gd name="connsiteY10" fmla="*/ 393909 h 2210309"/>
              <a:gd name="connsiteX0" fmla="*/ 27822 w 2894141"/>
              <a:gd name="connsiteY0" fmla="*/ 374636 h 2191036"/>
              <a:gd name="connsiteX1" fmla="*/ 27822 w 2894141"/>
              <a:gd name="connsiteY1" fmla="*/ 434012 h 2191036"/>
              <a:gd name="connsiteX2" fmla="*/ 39697 w 2894141"/>
              <a:gd name="connsiteY2" fmla="*/ 956527 h 2191036"/>
              <a:gd name="connsiteX3" fmla="*/ 395957 w 2894141"/>
              <a:gd name="connsiteY3" fmla="*/ 1455290 h 2191036"/>
              <a:gd name="connsiteX4" fmla="*/ 1345983 w 2894141"/>
              <a:gd name="connsiteY4" fmla="*/ 1942179 h 2191036"/>
              <a:gd name="connsiteX5" fmla="*/ 2343510 w 2894141"/>
              <a:gd name="connsiteY5" fmla="*/ 2167810 h 2191036"/>
              <a:gd name="connsiteX6" fmla="*/ 2699770 w 2894141"/>
              <a:gd name="connsiteY6" fmla="*/ 1395914 h 2191036"/>
              <a:gd name="connsiteX7" fmla="*/ 2723521 w 2894141"/>
              <a:gd name="connsiteY7" fmla="*/ 255882 h 2191036"/>
              <a:gd name="connsiteX8" fmla="*/ 2687895 w 2894141"/>
              <a:gd name="connsiteY8" fmla="*/ 6501 h 2191036"/>
              <a:gd name="connsiteX9" fmla="*/ 397403 w 2894141"/>
              <a:gd name="connsiteY9" fmla="*/ 165423 h 2191036"/>
              <a:gd name="connsiteX10" fmla="*/ 27822 w 2894141"/>
              <a:gd name="connsiteY10" fmla="*/ 374636 h 2191036"/>
              <a:gd name="connsiteX0" fmla="*/ 27822 w 2761746"/>
              <a:gd name="connsiteY0" fmla="*/ 220253 h 2036653"/>
              <a:gd name="connsiteX1" fmla="*/ 27822 w 2761746"/>
              <a:gd name="connsiteY1" fmla="*/ 279629 h 2036653"/>
              <a:gd name="connsiteX2" fmla="*/ 39697 w 2761746"/>
              <a:gd name="connsiteY2" fmla="*/ 802144 h 2036653"/>
              <a:gd name="connsiteX3" fmla="*/ 395957 w 2761746"/>
              <a:gd name="connsiteY3" fmla="*/ 1300907 h 2036653"/>
              <a:gd name="connsiteX4" fmla="*/ 1345983 w 2761746"/>
              <a:gd name="connsiteY4" fmla="*/ 1787796 h 2036653"/>
              <a:gd name="connsiteX5" fmla="*/ 2343510 w 2761746"/>
              <a:gd name="connsiteY5" fmla="*/ 2013427 h 2036653"/>
              <a:gd name="connsiteX6" fmla="*/ 2699770 w 2761746"/>
              <a:gd name="connsiteY6" fmla="*/ 1241531 h 2036653"/>
              <a:gd name="connsiteX7" fmla="*/ 2723521 w 2761746"/>
              <a:gd name="connsiteY7" fmla="*/ 101499 h 2036653"/>
              <a:gd name="connsiteX8" fmla="*/ 2306233 w 2761746"/>
              <a:gd name="connsiteY8" fmla="*/ 50901 h 2036653"/>
              <a:gd name="connsiteX9" fmla="*/ 397403 w 2761746"/>
              <a:gd name="connsiteY9" fmla="*/ 11040 h 2036653"/>
              <a:gd name="connsiteX10" fmla="*/ 27822 w 2761746"/>
              <a:gd name="connsiteY10" fmla="*/ 220253 h 2036653"/>
              <a:gd name="connsiteX0" fmla="*/ 27822 w 2801161"/>
              <a:gd name="connsiteY0" fmla="*/ 210774 h 2027174"/>
              <a:gd name="connsiteX1" fmla="*/ 27822 w 2801161"/>
              <a:gd name="connsiteY1" fmla="*/ 270150 h 2027174"/>
              <a:gd name="connsiteX2" fmla="*/ 39697 w 2801161"/>
              <a:gd name="connsiteY2" fmla="*/ 792665 h 2027174"/>
              <a:gd name="connsiteX3" fmla="*/ 395957 w 2801161"/>
              <a:gd name="connsiteY3" fmla="*/ 1291428 h 2027174"/>
              <a:gd name="connsiteX4" fmla="*/ 1345983 w 2801161"/>
              <a:gd name="connsiteY4" fmla="*/ 1778317 h 2027174"/>
              <a:gd name="connsiteX5" fmla="*/ 2343510 w 2801161"/>
              <a:gd name="connsiteY5" fmla="*/ 2003948 h 2027174"/>
              <a:gd name="connsiteX6" fmla="*/ 2699770 w 2801161"/>
              <a:gd name="connsiteY6" fmla="*/ 1232052 h 2027174"/>
              <a:gd name="connsiteX7" fmla="*/ 2723521 w 2801161"/>
              <a:gd name="connsiteY7" fmla="*/ 92020 h 2027174"/>
              <a:gd name="connsiteX8" fmla="*/ 1765545 w 2801161"/>
              <a:gd name="connsiteY8" fmla="*/ 120935 h 2027174"/>
              <a:gd name="connsiteX9" fmla="*/ 397403 w 2801161"/>
              <a:gd name="connsiteY9" fmla="*/ 1561 h 2027174"/>
              <a:gd name="connsiteX10" fmla="*/ 27822 w 2801161"/>
              <a:gd name="connsiteY10" fmla="*/ 210774 h 2027174"/>
              <a:gd name="connsiteX0" fmla="*/ 27822 w 2795348"/>
              <a:gd name="connsiteY0" fmla="*/ 210774 h 2027174"/>
              <a:gd name="connsiteX1" fmla="*/ 27822 w 2795348"/>
              <a:gd name="connsiteY1" fmla="*/ 270150 h 2027174"/>
              <a:gd name="connsiteX2" fmla="*/ 39697 w 2795348"/>
              <a:gd name="connsiteY2" fmla="*/ 792665 h 2027174"/>
              <a:gd name="connsiteX3" fmla="*/ 395957 w 2795348"/>
              <a:gd name="connsiteY3" fmla="*/ 1291428 h 2027174"/>
              <a:gd name="connsiteX4" fmla="*/ 1345983 w 2795348"/>
              <a:gd name="connsiteY4" fmla="*/ 1778317 h 2027174"/>
              <a:gd name="connsiteX5" fmla="*/ 2343510 w 2795348"/>
              <a:gd name="connsiteY5" fmla="*/ 2003948 h 2027174"/>
              <a:gd name="connsiteX6" fmla="*/ 2699770 w 2795348"/>
              <a:gd name="connsiteY6" fmla="*/ 1232052 h 2027174"/>
              <a:gd name="connsiteX7" fmla="*/ 2715570 w 2795348"/>
              <a:gd name="connsiteY7" fmla="*/ 410072 h 2027174"/>
              <a:gd name="connsiteX8" fmla="*/ 1765545 w 2795348"/>
              <a:gd name="connsiteY8" fmla="*/ 120935 h 2027174"/>
              <a:gd name="connsiteX9" fmla="*/ 397403 w 2795348"/>
              <a:gd name="connsiteY9" fmla="*/ 1561 h 2027174"/>
              <a:gd name="connsiteX10" fmla="*/ 27822 w 2795348"/>
              <a:gd name="connsiteY10" fmla="*/ 210774 h 2027174"/>
              <a:gd name="connsiteX0" fmla="*/ 27822 w 2768115"/>
              <a:gd name="connsiteY0" fmla="*/ 210774 h 2027174"/>
              <a:gd name="connsiteX1" fmla="*/ 27822 w 2768115"/>
              <a:gd name="connsiteY1" fmla="*/ 270150 h 2027174"/>
              <a:gd name="connsiteX2" fmla="*/ 39697 w 2768115"/>
              <a:gd name="connsiteY2" fmla="*/ 792665 h 2027174"/>
              <a:gd name="connsiteX3" fmla="*/ 395957 w 2768115"/>
              <a:gd name="connsiteY3" fmla="*/ 1291428 h 2027174"/>
              <a:gd name="connsiteX4" fmla="*/ 1345983 w 2768115"/>
              <a:gd name="connsiteY4" fmla="*/ 1778317 h 2027174"/>
              <a:gd name="connsiteX5" fmla="*/ 2343510 w 2768115"/>
              <a:gd name="connsiteY5" fmla="*/ 2003948 h 2027174"/>
              <a:gd name="connsiteX6" fmla="*/ 2699770 w 2768115"/>
              <a:gd name="connsiteY6" fmla="*/ 1232052 h 2027174"/>
              <a:gd name="connsiteX7" fmla="*/ 2675814 w 2768115"/>
              <a:gd name="connsiteY7" fmla="*/ 306705 h 2027174"/>
              <a:gd name="connsiteX8" fmla="*/ 1765545 w 2768115"/>
              <a:gd name="connsiteY8" fmla="*/ 120935 h 2027174"/>
              <a:gd name="connsiteX9" fmla="*/ 397403 w 2768115"/>
              <a:gd name="connsiteY9" fmla="*/ 1561 h 2027174"/>
              <a:gd name="connsiteX10" fmla="*/ 27822 w 2768115"/>
              <a:gd name="connsiteY10" fmla="*/ 210774 h 2027174"/>
              <a:gd name="connsiteX0" fmla="*/ 27822 w 2768115"/>
              <a:gd name="connsiteY0" fmla="*/ 211809 h 2028209"/>
              <a:gd name="connsiteX1" fmla="*/ 27822 w 2768115"/>
              <a:gd name="connsiteY1" fmla="*/ 271185 h 2028209"/>
              <a:gd name="connsiteX2" fmla="*/ 39697 w 2768115"/>
              <a:gd name="connsiteY2" fmla="*/ 793700 h 2028209"/>
              <a:gd name="connsiteX3" fmla="*/ 395957 w 2768115"/>
              <a:gd name="connsiteY3" fmla="*/ 1292463 h 2028209"/>
              <a:gd name="connsiteX4" fmla="*/ 1345983 w 2768115"/>
              <a:gd name="connsiteY4" fmla="*/ 1779352 h 2028209"/>
              <a:gd name="connsiteX5" fmla="*/ 2343510 w 2768115"/>
              <a:gd name="connsiteY5" fmla="*/ 2004983 h 2028209"/>
              <a:gd name="connsiteX6" fmla="*/ 2699770 w 2768115"/>
              <a:gd name="connsiteY6" fmla="*/ 1233087 h 2028209"/>
              <a:gd name="connsiteX7" fmla="*/ 2675814 w 2768115"/>
              <a:gd name="connsiteY7" fmla="*/ 307740 h 2028209"/>
              <a:gd name="connsiteX8" fmla="*/ 1765545 w 2768115"/>
              <a:gd name="connsiteY8" fmla="*/ 121970 h 2028209"/>
              <a:gd name="connsiteX9" fmla="*/ 749656 w 2768115"/>
              <a:gd name="connsiteY9" fmla="*/ 96461 h 2028209"/>
              <a:gd name="connsiteX10" fmla="*/ 397403 w 2768115"/>
              <a:gd name="connsiteY10" fmla="*/ 2596 h 2028209"/>
              <a:gd name="connsiteX11" fmla="*/ 27822 w 2768115"/>
              <a:gd name="connsiteY11" fmla="*/ 211809 h 2028209"/>
              <a:gd name="connsiteX0" fmla="*/ 27822 w 2768115"/>
              <a:gd name="connsiteY0" fmla="*/ 122477 h 1938877"/>
              <a:gd name="connsiteX1" fmla="*/ 27822 w 2768115"/>
              <a:gd name="connsiteY1" fmla="*/ 181853 h 1938877"/>
              <a:gd name="connsiteX2" fmla="*/ 39697 w 2768115"/>
              <a:gd name="connsiteY2" fmla="*/ 704368 h 1938877"/>
              <a:gd name="connsiteX3" fmla="*/ 395957 w 2768115"/>
              <a:gd name="connsiteY3" fmla="*/ 1203131 h 1938877"/>
              <a:gd name="connsiteX4" fmla="*/ 1345983 w 2768115"/>
              <a:gd name="connsiteY4" fmla="*/ 1690020 h 1938877"/>
              <a:gd name="connsiteX5" fmla="*/ 2343510 w 2768115"/>
              <a:gd name="connsiteY5" fmla="*/ 1915651 h 1938877"/>
              <a:gd name="connsiteX6" fmla="*/ 2699770 w 2768115"/>
              <a:gd name="connsiteY6" fmla="*/ 1143755 h 1938877"/>
              <a:gd name="connsiteX7" fmla="*/ 2675814 w 2768115"/>
              <a:gd name="connsiteY7" fmla="*/ 218408 h 1938877"/>
              <a:gd name="connsiteX8" fmla="*/ 1765545 w 2768115"/>
              <a:gd name="connsiteY8" fmla="*/ 32638 h 1938877"/>
              <a:gd name="connsiteX9" fmla="*/ 749656 w 2768115"/>
              <a:gd name="connsiteY9" fmla="*/ 7129 h 1938877"/>
              <a:gd name="connsiteX10" fmla="*/ 397403 w 2768115"/>
              <a:gd name="connsiteY10" fmla="*/ 32533 h 1938877"/>
              <a:gd name="connsiteX11" fmla="*/ 27822 w 2768115"/>
              <a:gd name="connsiteY11" fmla="*/ 122477 h 1938877"/>
              <a:gd name="connsiteX0" fmla="*/ 236009 w 2769568"/>
              <a:gd name="connsiteY0" fmla="*/ 155111 h 1939705"/>
              <a:gd name="connsiteX1" fmla="*/ 29275 w 2769568"/>
              <a:gd name="connsiteY1" fmla="*/ 182681 h 1939705"/>
              <a:gd name="connsiteX2" fmla="*/ 41150 w 2769568"/>
              <a:gd name="connsiteY2" fmla="*/ 705196 h 1939705"/>
              <a:gd name="connsiteX3" fmla="*/ 397410 w 2769568"/>
              <a:gd name="connsiteY3" fmla="*/ 1203959 h 1939705"/>
              <a:gd name="connsiteX4" fmla="*/ 1347436 w 2769568"/>
              <a:gd name="connsiteY4" fmla="*/ 1690848 h 1939705"/>
              <a:gd name="connsiteX5" fmla="*/ 2344963 w 2769568"/>
              <a:gd name="connsiteY5" fmla="*/ 1916479 h 1939705"/>
              <a:gd name="connsiteX6" fmla="*/ 2701223 w 2769568"/>
              <a:gd name="connsiteY6" fmla="*/ 1144583 h 1939705"/>
              <a:gd name="connsiteX7" fmla="*/ 2677267 w 2769568"/>
              <a:gd name="connsiteY7" fmla="*/ 219236 h 1939705"/>
              <a:gd name="connsiteX8" fmla="*/ 1766998 w 2769568"/>
              <a:gd name="connsiteY8" fmla="*/ 33466 h 1939705"/>
              <a:gd name="connsiteX9" fmla="*/ 751109 w 2769568"/>
              <a:gd name="connsiteY9" fmla="*/ 7957 h 1939705"/>
              <a:gd name="connsiteX10" fmla="*/ 398856 w 2769568"/>
              <a:gd name="connsiteY10" fmla="*/ 33361 h 1939705"/>
              <a:gd name="connsiteX11" fmla="*/ 236009 w 2769568"/>
              <a:gd name="connsiteY11" fmla="*/ 155111 h 1939705"/>
              <a:gd name="connsiteX0" fmla="*/ 236009 w 2769568"/>
              <a:gd name="connsiteY0" fmla="*/ 155111 h 1939705"/>
              <a:gd name="connsiteX1" fmla="*/ 29275 w 2769568"/>
              <a:gd name="connsiteY1" fmla="*/ 230389 h 1939705"/>
              <a:gd name="connsiteX2" fmla="*/ 41150 w 2769568"/>
              <a:gd name="connsiteY2" fmla="*/ 705196 h 1939705"/>
              <a:gd name="connsiteX3" fmla="*/ 397410 w 2769568"/>
              <a:gd name="connsiteY3" fmla="*/ 1203959 h 1939705"/>
              <a:gd name="connsiteX4" fmla="*/ 1347436 w 2769568"/>
              <a:gd name="connsiteY4" fmla="*/ 1690848 h 1939705"/>
              <a:gd name="connsiteX5" fmla="*/ 2344963 w 2769568"/>
              <a:gd name="connsiteY5" fmla="*/ 1916479 h 1939705"/>
              <a:gd name="connsiteX6" fmla="*/ 2701223 w 2769568"/>
              <a:gd name="connsiteY6" fmla="*/ 1144583 h 1939705"/>
              <a:gd name="connsiteX7" fmla="*/ 2677267 w 2769568"/>
              <a:gd name="connsiteY7" fmla="*/ 219236 h 1939705"/>
              <a:gd name="connsiteX8" fmla="*/ 1766998 w 2769568"/>
              <a:gd name="connsiteY8" fmla="*/ 33466 h 1939705"/>
              <a:gd name="connsiteX9" fmla="*/ 751109 w 2769568"/>
              <a:gd name="connsiteY9" fmla="*/ 7957 h 1939705"/>
              <a:gd name="connsiteX10" fmla="*/ 398856 w 2769568"/>
              <a:gd name="connsiteY10" fmla="*/ 33361 h 1939705"/>
              <a:gd name="connsiteX11" fmla="*/ 236009 w 2769568"/>
              <a:gd name="connsiteY11" fmla="*/ 155111 h 1939705"/>
              <a:gd name="connsiteX0" fmla="*/ 219149 w 2768611"/>
              <a:gd name="connsiteY0" fmla="*/ 81862 h 1938018"/>
              <a:gd name="connsiteX1" fmla="*/ 28318 w 2768611"/>
              <a:gd name="connsiteY1" fmla="*/ 228702 h 1938018"/>
              <a:gd name="connsiteX2" fmla="*/ 40193 w 2768611"/>
              <a:gd name="connsiteY2" fmla="*/ 703509 h 1938018"/>
              <a:gd name="connsiteX3" fmla="*/ 396453 w 2768611"/>
              <a:gd name="connsiteY3" fmla="*/ 1202272 h 1938018"/>
              <a:gd name="connsiteX4" fmla="*/ 1346479 w 2768611"/>
              <a:gd name="connsiteY4" fmla="*/ 1689161 h 1938018"/>
              <a:gd name="connsiteX5" fmla="*/ 2344006 w 2768611"/>
              <a:gd name="connsiteY5" fmla="*/ 1914792 h 1938018"/>
              <a:gd name="connsiteX6" fmla="*/ 2700266 w 2768611"/>
              <a:gd name="connsiteY6" fmla="*/ 1142896 h 1938018"/>
              <a:gd name="connsiteX7" fmla="*/ 2676310 w 2768611"/>
              <a:gd name="connsiteY7" fmla="*/ 217549 h 1938018"/>
              <a:gd name="connsiteX8" fmla="*/ 1766041 w 2768611"/>
              <a:gd name="connsiteY8" fmla="*/ 31779 h 1938018"/>
              <a:gd name="connsiteX9" fmla="*/ 750152 w 2768611"/>
              <a:gd name="connsiteY9" fmla="*/ 6270 h 1938018"/>
              <a:gd name="connsiteX10" fmla="*/ 397899 w 2768611"/>
              <a:gd name="connsiteY10" fmla="*/ 31674 h 1938018"/>
              <a:gd name="connsiteX11" fmla="*/ 219149 w 2768611"/>
              <a:gd name="connsiteY11" fmla="*/ 81862 h 1938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8611" h="1938018">
                <a:moveTo>
                  <a:pt x="219149" y="81862"/>
                </a:moveTo>
                <a:cubicBezTo>
                  <a:pt x="157552" y="114700"/>
                  <a:pt x="58144" y="125094"/>
                  <a:pt x="28318" y="228702"/>
                </a:cubicBezTo>
                <a:cubicBezTo>
                  <a:pt x="-1508" y="332310"/>
                  <a:pt x="-21163" y="541248"/>
                  <a:pt x="40193" y="703509"/>
                </a:cubicBezTo>
                <a:cubicBezTo>
                  <a:pt x="101549" y="865770"/>
                  <a:pt x="178739" y="1037997"/>
                  <a:pt x="396453" y="1202272"/>
                </a:cubicBezTo>
                <a:cubicBezTo>
                  <a:pt x="614167" y="1366547"/>
                  <a:pt x="1021887" y="1570408"/>
                  <a:pt x="1346479" y="1689161"/>
                </a:cubicBezTo>
                <a:cubicBezTo>
                  <a:pt x="1671071" y="1807914"/>
                  <a:pt x="2118375" y="2005836"/>
                  <a:pt x="2344006" y="1914792"/>
                </a:cubicBezTo>
                <a:cubicBezTo>
                  <a:pt x="2569637" y="1823748"/>
                  <a:pt x="2644882" y="1425770"/>
                  <a:pt x="2700266" y="1142896"/>
                </a:cubicBezTo>
                <a:cubicBezTo>
                  <a:pt x="2755650" y="860022"/>
                  <a:pt x="2832014" y="402735"/>
                  <a:pt x="2676310" y="217549"/>
                </a:cubicBezTo>
                <a:cubicBezTo>
                  <a:pt x="2520606" y="32363"/>
                  <a:pt x="2141401" y="81570"/>
                  <a:pt x="1766041" y="31779"/>
                </a:cubicBezTo>
                <a:cubicBezTo>
                  <a:pt x="1390681" y="-18011"/>
                  <a:pt x="978176" y="26166"/>
                  <a:pt x="750152" y="6270"/>
                </a:cubicBezTo>
                <a:cubicBezTo>
                  <a:pt x="522128" y="-13626"/>
                  <a:pt x="486400" y="19075"/>
                  <a:pt x="397899" y="31674"/>
                </a:cubicBezTo>
                <a:cubicBezTo>
                  <a:pt x="309399" y="44273"/>
                  <a:pt x="280746" y="49024"/>
                  <a:pt x="219149" y="81862"/>
                </a:cubicBezTo>
                <a:close/>
              </a:path>
            </a:pathLst>
          </a:custGeom>
          <a:solidFill>
            <a:srgbClr val="CCF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1" name="テキスト ボックス 120"/>
          <p:cNvSpPr txBox="1"/>
          <p:nvPr/>
        </p:nvSpPr>
        <p:spPr>
          <a:xfrm>
            <a:off x="4997098" y="4462059"/>
            <a:ext cx="534744" cy="230832"/>
          </a:xfrm>
          <a:prstGeom prst="rect">
            <a:avLst/>
          </a:prstGeom>
          <a:noFill/>
        </p:spPr>
        <p:txBody>
          <a:bodyPr wrap="none" rtlCol="0">
            <a:spAutoFit/>
          </a:bodyPr>
          <a:lstStyle/>
          <a:p>
            <a:r>
              <a:rPr kumimoji="1" lang="ja-JP" altLang="en-US" sz="900" dirty="0" smtClean="0">
                <a:latin typeface="メイリオ" panose="020B0604030504040204" pitchFamily="50" charset="-128"/>
                <a:ea typeface="メイリオ" panose="020B0604030504040204" pitchFamily="50" charset="-128"/>
              </a:rPr>
              <a:t>比治山</a:t>
            </a:r>
            <a:endParaRPr kumimoji="1" lang="ja-JP" altLang="en-US" sz="900" dirty="0">
              <a:latin typeface="メイリオ" panose="020B0604030504040204" pitchFamily="50" charset="-128"/>
              <a:ea typeface="メイリオ" panose="020B0604030504040204" pitchFamily="50" charset="-128"/>
            </a:endParaRPr>
          </a:p>
        </p:txBody>
      </p:sp>
      <p:sp>
        <p:nvSpPr>
          <p:cNvPr id="122" name="正方形/長方形 121"/>
          <p:cNvSpPr/>
          <p:nvPr/>
        </p:nvSpPr>
        <p:spPr>
          <a:xfrm>
            <a:off x="4030566" y="4187912"/>
            <a:ext cx="272778" cy="2303456"/>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3" name="正方形/長方形 122"/>
          <p:cNvSpPr/>
          <p:nvPr/>
        </p:nvSpPr>
        <p:spPr>
          <a:xfrm rot="2700000">
            <a:off x="4055331" y="4860479"/>
            <a:ext cx="920911" cy="104275"/>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4" name="正方形/長方形 123"/>
          <p:cNvSpPr/>
          <p:nvPr/>
        </p:nvSpPr>
        <p:spPr>
          <a:xfrm>
            <a:off x="3672906" y="4912618"/>
            <a:ext cx="462096" cy="120263"/>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5" name="正方形/長方形 124"/>
          <p:cNvSpPr/>
          <p:nvPr/>
        </p:nvSpPr>
        <p:spPr>
          <a:xfrm rot="3292672">
            <a:off x="3790938" y="5687866"/>
            <a:ext cx="1630194" cy="152920"/>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6" name="正方形/長方形 125"/>
          <p:cNvSpPr/>
          <p:nvPr/>
        </p:nvSpPr>
        <p:spPr>
          <a:xfrm>
            <a:off x="3663232" y="5765763"/>
            <a:ext cx="2551534" cy="288907"/>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7" name="正方形/長方形 126"/>
          <p:cNvSpPr/>
          <p:nvPr/>
        </p:nvSpPr>
        <p:spPr>
          <a:xfrm>
            <a:off x="4803159" y="5143217"/>
            <a:ext cx="1120008" cy="132560"/>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8" name="正方形/長方形 127"/>
          <p:cNvSpPr/>
          <p:nvPr/>
        </p:nvSpPr>
        <p:spPr>
          <a:xfrm rot="5400000">
            <a:off x="4654338" y="5539271"/>
            <a:ext cx="688231" cy="77937"/>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0" name="正方形/長方形 129"/>
          <p:cNvSpPr/>
          <p:nvPr/>
        </p:nvSpPr>
        <p:spPr>
          <a:xfrm>
            <a:off x="5481713" y="5554496"/>
            <a:ext cx="560004" cy="55997"/>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1" name="正方形/長方形 130"/>
          <p:cNvSpPr/>
          <p:nvPr/>
        </p:nvSpPr>
        <p:spPr>
          <a:xfrm>
            <a:off x="5918126" y="4267342"/>
            <a:ext cx="201161" cy="2104882"/>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2" name="正方形/長方形 131"/>
          <p:cNvSpPr/>
          <p:nvPr/>
        </p:nvSpPr>
        <p:spPr>
          <a:xfrm>
            <a:off x="4029148" y="4912617"/>
            <a:ext cx="486638" cy="72988"/>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4" name="涙形 133"/>
          <p:cNvSpPr/>
          <p:nvPr/>
        </p:nvSpPr>
        <p:spPr bwMode="black">
          <a:xfrm rot="8100000">
            <a:off x="4641042" y="5044569"/>
            <a:ext cx="195114" cy="198244"/>
          </a:xfrm>
          <a:prstGeom prst="teardrop">
            <a:avLst>
              <a:gd name="adj" fmla="val 14526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5" name="円/楕円 134"/>
          <p:cNvSpPr/>
          <p:nvPr/>
        </p:nvSpPr>
        <p:spPr>
          <a:xfrm>
            <a:off x="5067034" y="5659891"/>
            <a:ext cx="77937" cy="79421"/>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6" name="円/楕円 135"/>
          <p:cNvSpPr/>
          <p:nvPr/>
        </p:nvSpPr>
        <p:spPr>
          <a:xfrm>
            <a:off x="4630624" y="6072579"/>
            <a:ext cx="77937" cy="79421"/>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7" name="円/楕円 136"/>
          <p:cNvSpPr/>
          <p:nvPr/>
        </p:nvSpPr>
        <p:spPr>
          <a:xfrm>
            <a:off x="4363693" y="5659890"/>
            <a:ext cx="77936" cy="7942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138" name="直線コネクタ 137"/>
          <p:cNvCxnSpPr/>
          <p:nvPr/>
        </p:nvCxnSpPr>
        <p:spPr>
          <a:xfrm>
            <a:off x="4166953" y="4097796"/>
            <a:ext cx="0" cy="23935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円/楕円 138"/>
          <p:cNvSpPr/>
          <p:nvPr/>
        </p:nvSpPr>
        <p:spPr>
          <a:xfrm>
            <a:off x="4886106" y="5641108"/>
            <a:ext cx="38968" cy="3971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140" name="直線コネクタ 139"/>
          <p:cNvCxnSpPr/>
          <p:nvPr/>
        </p:nvCxnSpPr>
        <p:spPr>
          <a:xfrm>
            <a:off x="4905588" y="5681655"/>
            <a:ext cx="0" cy="694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4876361" y="5748704"/>
            <a:ext cx="58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4893218" y="5685842"/>
            <a:ext cx="24744" cy="3971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43" name="テキスト ボックス 142"/>
          <p:cNvSpPr txBox="1"/>
          <p:nvPr/>
        </p:nvSpPr>
        <p:spPr>
          <a:xfrm>
            <a:off x="4236389" y="5525857"/>
            <a:ext cx="660869" cy="173744"/>
          </a:xfrm>
          <a:prstGeom prst="rect">
            <a:avLst/>
          </a:prstGeom>
          <a:noFill/>
        </p:spPr>
        <p:txBody>
          <a:bodyPr wrap="square" rtlCol="0">
            <a:spAutoFit/>
          </a:bodyPr>
          <a:lstStyle/>
          <a:p>
            <a:pPr algn="ctr"/>
            <a:r>
              <a:rPr kumimoji="1" lang="ja-JP" altLang="en-US" sz="500" dirty="0" smtClean="0">
                <a:effectLst/>
                <a:latin typeface="メイリオ" panose="020B0604030504040204" pitchFamily="50" charset="-128"/>
                <a:ea typeface="メイリオ" panose="020B0604030504040204" pitchFamily="50" charset="-128"/>
              </a:rPr>
              <a:t>広島産業</a:t>
            </a:r>
            <a:r>
              <a:rPr lang="ja-JP" altLang="en-US" sz="500" dirty="0" smtClean="0">
                <a:effectLst/>
                <a:latin typeface="メイリオ" panose="020B0604030504040204" pitchFamily="50" charset="-128"/>
                <a:ea typeface="メイリオ" panose="020B0604030504040204" pitchFamily="50" charset="-128"/>
              </a:rPr>
              <a:t>会館</a:t>
            </a:r>
            <a:endParaRPr kumimoji="1" lang="en-US" altLang="ja-JP" sz="500" dirty="0" smtClean="0">
              <a:effectLst/>
              <a:latin typeface="メイリオ" panose="020B0604030504040204" pitchFamily="50" charset="-128"/>
              <a:ea typeface="メイリオ" panose="020B0604030504040204" pitchFamily="50" charset="-128"/>
            </a:endParaRPr>
          </a:p>
        </p:txBody>
      </p:sp>
      <p:sp>
        <p:nvSpPr>
          <p:cNvPr id="144" name="テキスト ボックス 143"/>
          <p:cNvSpPr txBox="1"/>
          <p:nvPr/>
        </p:nvSpPr>
        <p:spPr>
          <a:xfrm>
            <a:off x="4959485" y="5451879"/>
            <a:ext cx="495906" cy="252718"/>
          </a:xfrm>
          <a:prstGeom prst="rect">
            <a:avLst/>
          </a:prstGeom>
          <a:noFill/>
        </p:spPr>
        <p:txBody>
          <a:bodyPr wrap="square" rtlCol="0">
            <a:spAutoFit/>
          </a:bodyPr>
          <a:lstStyle/>
          <a:p>
            <a:pPr algn="ctr"/>
            <a:r>
              <a:rPr kumimoji="1" lang="ja-JP" altLang="en-US" sz="500" dirty="0" smtClean="0">
                <a:effectLst>
                  <a:glow rad="127000">
                    <a:schemeClr val="bg1">
                      <a:alpha val="75000"/>
                    </a:schemeClr>
                  </a:glow>
                </a:effectLst>
                <a:latin typeface="メイリオ" panose="020B0604030504040204" pitchFamily="50" charset="-128"/>
                <a:ea typeface="メイリオ" panose="020B0604030504040204" pitchFamily="50" charset="-128"/>
              </a:rPr>
              <a:t>ヒロシマ</a:t>
            </a:r>
            <a:endParaRPr kumimoji="1" lang="en-US" altLang="ja-JP" sz="500" dirty="0" smtClean="0">
              <a:effectLst>
                <a:glow rad="127000">
                  <a:schemeClr val="bg1">
                    <a:alpha val="75000"/>
                  </a:schemeClr>
                </a:glow>
              </a:effectLst>
              <a:latin typeface="メイリオ" panose="020B0604030504040204" pitchFamily="50" charset="-128"/>
              <a:ea typeface="メイリオ" panose="020B0604030504040204" pitchFamily="50" charset="-128"/>
            </a:endParaRPr>
          </a:p>
          <a:p>
            <a:pPr algn="ctr"/>
            <a:r>
              <a:rPr lang="ja-JP" altLang="en-US" sz="500" dirty="0" smtClean="0">
                <a:effectLst>
                  <a:glow rad="127000">
                    <a:schemeClr val="bg1">
                      <a:alpha val="75000"/>
                    </a:schemeClr>
                  </a:glow>
                </a:effectLst>
                <a:latin typeface="メイリオ" panose="020B0604030504040204" pitchFamily="50" charset="-128"/>
                <a:ea typeface="メイリオ" panose="020B0604030504040204" pitchFamily="50" charset="-128"/>
              </a:rPr>
              <a:t>平松病院</a:t>
            </a:r>
            <a:endParaRPr kumimoji="1" lang="en-US" altLang="ja-JP" sz="500" dirty="0" smtClean="0">
              <a:effectLst>
                <a:glow rad="127000">
                  <a:schemeClr val="bg1">
                    <a:alpha val="75000"/>
                  </a:schemeClr>
                </a:glow>
              </a:effectLst>
              <a:latin typeface="メイリオ" panose="020B0604030504040204" pitchFamily="50" charset="-128"/>
              <a:ea typeface="メイリオ" panose="020B0604030504040204" pitchFamily="50" charset="-128"/>
            </a:endParaRPr>
          </a:p>
        </p:txBody>
      </p:sp>
      <p:sp>
        <p:nvSpPr>
          <p:cNvPr id="145" name="円/楕円 144"/>
          <p:cNvSpPr/>
          <p:nvPr/>
        </p:nvSpPr>
        <p:spPr>
          <a:xfrm>
            <a:off x="4687896" y="5659890"/>
            <a:ext cx="77936" cy="7942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46" name="テキスト ボックス 145"/>
          <p:cNvSpPr txBox="1"/>
          <p:nvPr/>
        </p:nvSpPr>
        <p:spPr>
          <a:xfrm>
            <a:off x="4389967" y="6143803"/>
            <a:ext cx="558437" cy="173744"/>
          </a:xfrm>
          <a:prstGeom prst="rect">
            <a:avLst/>
          </a:prstGeom>
          <a:noFill/>
        </p:spPr>
        <p:txBody>
          <a:bodyPr wrap="square" rtlCol="0">
            <a:spAutoFit/>
          </a:bodyPr>
          <a:lstStyle/>
          <a:p>
            <a:pPr algn="ctr"/>
            <a:r>
              <a:rPr kumimoji="1" lang="ja-JP" altLang="en-US" sz="500" dirty="0" smtClean="0">
                <a:effectLst/>
                <a:latin typeface="メイリオ" panose="020B0604030504040204" pitchFamily="50" charset="-128"/>
                <a:ea typeface="メイリオ" panose="020B0604030504040204" pitchFamily="50" charset="-128"/>
              </a:rPr>
              <a:t>南区役所</a:t>
            </a:r>
            <a:endParaRPr kumimoji="1" lang="en-US" altLang="ja-JP" sz="500" dirty="0" smtClean="0">
              <a:effectLst/>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4528944" y="4759383"/>
            <a:ext cx="808768" cy="347488"/>
          </a:xfrm>
          <a:prstGeom prst="rect">
            <a:avLst/>
          </a:prstGeom>
          <a:noFill/>
        </p:spPr>
        <p:txBody>
          <a:bodyPr wrap="square" rtlCol="0">
            <a:spAutoFit/>
          </a:bodyPr>
          <a:lstStyle/>
          <a:p>
            <a:r>
              <a:rPr kumimoji="1" lang="ja-JP" altLang="en-US" sz="800" dirty="0" smtClean="0">
                <a:effectLst>
                  <a:glow rad="139700">
                    <a:schemeClr val="bg1">
                      <a:alpha val="90000"/>
                    </a:schemeClr>
                  </a:glow>
                </a:effectLst>
                <a:latin typeface="メイリオ" panose="020B0604030504040204" pitchFamily="50" charset="-128"/>
                <a:ea typeface="メイリオ" panose="020B0604030504040204" pitchFamily="50" charset="-128"/>
              </a:rPr>
              <a:t>食品工業</a:t>
            </a:r>
            <a:endParaRPr kumimoji="1" lang="en-US" altLang="ja-JP" sz="800" dirty="0" smtClean="0">
              <a:effectLst>
                <a:glow rad="139700">
                  <a:schemeClr val="bg1">
                    <a:alpha val="90000"/>
                  </a:schemeClr>
                </a:glow>
              </a:effectLst>
              <a:latin typeface="メイリオ" panose="020B0604030504040204" pitchFamily="50" charset="-128"/>
              <a:ea typeface="メイリオ" panose="020B0604030504040204" pitchFamily="50" charset="-128"/>
            </a:endParaRPr>
          </a:p>
          <a:p>
            <a:r>
              <a:rPr kumimoji="1" lang="ja-JP" altLang="en-US" sz="800" dirty="0" smtClean="0">
                <a:effectLst>
                  <a:glow rad="139700">
                    <a:schemeClr val="bg1">
                      <a:alpha val="90000"/>
                    </a:schemeClr>
                  </a:glow>
                </a:effectLst>
                <a:latin typeface="メイリオ" panose="020B0604030504040204" pitchFamily="50" charset="-128"/>
                <a:ea typeface="メイリオ" panose="020B0604030504040204" pitchFamily="50" charset="-128"/>
              </a:rPr>
              <a:t>技術</a:t>
            </a:r>
            <a:r>
              <a:rPr kumimoji="1" lang="ja-JP" altLang="en-US" sz="800" dirty="0" smtClean="0">
                <a:effectLst>
                  <a:glow rad="190500">
                    <a:schemeClr val="bg1">
                      <a:alpha val="90000"/>
                    </a:schemeClr>
                  </a:glow>
                </a:effectLst>
                <a:latin typeface="メイリオ" panose="020B0604030504040204" pitchFamily="50" charset="-128"/>
                <a:ea typeface="メイリオ" panose="020B0604030504040204" pitchFamily="50" charset="-128"/>
              </a:rPr>
              <a:t>センター</a:t>
            </a:r>
            <a:endParaRPr kumimoji="1" lang="en-US" altLang="ja-JP" sz="800" dirty="0" smtClean="0">
              <a:effectLst>
                <a:glow rad="190500">
                  <a:schemeClr val="bg1">
                    <a:alpha val="90000"/>
                  </a:schemeClr>
                </a:glow>
              </a:effectLst>
              <a:latin typeface="メイリオ" panose="020B0604030504040204" pitchFamily="50" charset="-128"/>
              <a:ea typeface="メイリオ" panose="020B0604030504040204" pitchFamily="50" charset="-128"/>
            </a:endParaRPr>
          </a:p>
        </p:txBody>
      </p:sp>
      <p:sp>
        <p:nvSpPr>
          <p:cNvPr id="148" name="円/楕円 147"/>
          <p:cNvSpPr/>
          <p:nvPr/>
        </p:nvSpPr>
        <p:spPr>
          <a:xfrm>
            <a:off x="4430247" y="5003304"/>
            <a:ext cx="77936" cy="7942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49" name="テキスト ボックス 148"/>
          <p:cNvSpPr txBox="1"/>
          <p:nvPr/>
        </p:nvSpPr>
        <p:spPr>
          <a:xfrm>
            <a:off x="4252286" y="5048601"/>
            <a:ext cx="441468" cy="252718"/>
          </a:xfrm>
          <a:prstGeom prst="rect">
            <a:avLst/>
          </a:prstGeom>
          <a:noFill/>
        </p:spPr>
        <p:txBody>
          <a:bodyPr wrap="square" rtlCol="0">
            <a:spAutoFit/>
          </a:bodyPr>
          <a:lstStyle/>
          <a:p>
            <a:pPr algn="ctr"/>
            <a:r>
              <a:rPr kumimoji="1" lang="ja-JP" altLang="en-US" sz="500" dirty="0" smtClean="0">
                <a:effectLst/>
                <a:latin typeface="メイリオ" panose="020B0604030504040204" pitchFamily="50" charset="-128"/>
                <a:ea typeface="メイリオ" panose="020B0604030504040204" pitchFamily="50" charset="-128"/>
              </a:rPr>
              <a:t>安芸</a:t>
            </a:r>
            <a:endParaRPr kumimoji="1" lang="en-US" altLang="ja-JP" sz="500" dirty="0" smtClean="0">
              <a:effectLst/>
              <a:latin typeface="メイリオ" panose="020B0604030504040204" pitchFamily="50" charset="-128"/>
              <a:ea typeface="メイリオ" panose="020B0604030504040204" pitchFamily="50" charset="-128"/>
            </a:endParaRPr>
          </a:p>
          <a:p>
            <a:pPr algn="ctr"/>
            <a:r>
              <a:rPr kumimoji="1" lang="ja-JP" altLang="en-US" sz="500" dirty="0" smtClean="0">
                <a:effectLst/>
                <a:latin typeface="メイリオ" panose="020B0604030504040204" pitchFamily="50" charset="-128"/>
                <a:ea typeface="メイリオ" panose="020B0604030504040204" pitchFamily="50" charset="-128"/>
              </a:rPr>
              <a:t>幼稚園</a:t>
            </a:r>
            <a:endParaRPr kumimoji="1" lang="en-US" altLang="ja-JP" sz="500" dirty="0" smtClean="0">
              <a:effectLst/>
              <a:latin typeface="メイリオ" panose="020B0604030504040204" pitchFamily="50" charset="-128"/>
              <a:ea typeface="メイリオ" panose="020B0604030504040204" pitchFamily="50" charset="-128"/>
            </a:endParaRPr>
          </a:p>
        </p:txBody>
      </p:sp>
      <p:sp>
        <p:nvSpPr>
          <p:cNvPr id="150" name="テキスト ボックス 149"/>
          <p:cNvSpPr txBox="1"/>
          <p:nvPr/>
        </p:nvSpPr>
        <p:spPr>
          <a:xfrm>
            <a:off x="3902809" y="4517683"/>
            <a:ext cx="276999" cy="452033"/>
          </a:xfrm>
          <a:prstGeom prst="rect">
            <a:avLst/>
          </a:prstGeom>
          <a:noFill/>
        </p:spPr>
        <p:txBody>
          <a:bodyPr vert="eaVert" wrap="square" rtlCol="0">
            <a:spAutoFit/>
          </a:bodyPr>
          <a:lstStyle/>
          <a:p>
            <a:pPr algn="ctr"/>
            <a:r>
              <a:rPr kumimoji="1" lang="ja-JP" altLang="en-US" sz="600" dirty="0" smtClean="0">
                <a:effectLst>
                  <a:glow rad="127000">
                    <a:schemeClr val="bg1">
                      <a:alpha val="75000"/>
                    </a:schemeClr>
                  </a:glow>
                </a:effectLst>
                <a:latin typeface="メイリオ" panose="020B0604030504040204" pitchFamily="50" charset="-128"/>
                <a:ea typeface="メイリオ" panose="020B0604030504040204" pitchFamily="50" charset="-128"/>
              </a:rPr>
              <a:t>比治山橋</a:t>
            </a:r>
            <a:endParaRPr kumimoji="1" lang="en-US" altLang="ja-JP" sz="600" dirty="0" smtClean="0">
              <a:effectLst>
                <a:glow rad="127000">
                  <a:schemeClr val="bg1">
                    <a:alpha val="75000"/>
                  </a:schemeClr>
                </a:glow>
              </a:effectLst>
              <a:latin typeface="メイリオ" panose="020B0604030504040204" pitchFamily="50" charset="-128"/>
              <a:ea typeface="メイリオ" panose="020B0604030504040204" pitchFamily="50" charset="-128"/>
            </a:endParaRPr>
          </a:p>
        </p:txBody>
      </p:sp>
      <p:sp>
        <p:nvSpPr>
          <p:cNvPr id="151" name="テキスト ボックス 150"/>
          <p:cNvSpPr txBox="1"/>
          <p:nvPr/>
        </p:nvSpPr>
        <p:spPr>
          <a:xfrm>
            <a:off x="3902809" y="5261510"/>
            <a:ext cx="276999" cy="633724"/>
          </a:xfrm>
          <a:prstGeom prst="rect">
            <a:avLst/>
          </a:prstGeom>
          <a:noFill/>
        </p:spPr>
        <p:txBody>
          <a:bodyPr vert="eaVert" wrap="square" rtlCol="0">
            <a:spAutoFit/>
          </a:bodyPr>
          <a:lstStyle/>
          <a:p>
            <a:pPr algn="ctr"/>
            <a:r>
              <a:rPr kumimoji="1" lang="ja-JP" altLang="en-US" sz="600" dirty="0" smtClean="0">
                <a:effectLst>
                  <a:glow rad="127000">
                    <a:schemeClr val="bg1">
                      <a:alpha val="75000"/>
                    </a:schemeClr>
                  </a:glow>
                </a:effectLst>
                <a:latin typeface="メイリオ" panose="020B0604030504040204" pitchFamily="50" charset="-128"/>
                <a:ea typeface="メイリオ" panose="020B0604030504040204" pitchFamily="50" charset="-128"/>
              </a:rPr>
              <a:t>南区役所前</a:t>
            </a:r>
            <a:endParaRPr kumimoji="1" lang="en-US" altLang="ja-JP" sz="600" dirty="0" smtClean="0">
              <a:effectLst>
                <a:glow rad="127000">
                  <a:schemeClr val="bg1">
                    <a:alpha val="75000"/>
                  </a:schemeClr>
                </a:glow>
              </a:effectLst>
              <a:latin typeface="メイリオ" panose="020B0604030504040204" pitchFamily="50" charset="-128"/>
              <a:ea typeface="メイリオ" panose="020B0604030504040204" pitchFamily="50" charset="-128"/>
            </a:endParaRPr>
          </a:p>
        </p:txBody>
      </p:sp>
      <p:sp>
        <p:nvSpPr>
          <p:cNvPr id="153" name="正方形/長方形 152"/>
          <p:cNvSpPr/>
          <p:nvPr/>
        </p:nvSpPr>
        <p:spPr bwMode="white">
          <a:xfrm>
            <a:off x="3601692" y="4097796"/>
            <a:ext cx="2673486" cy="169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54" name="正方形/長方形 153"/>
          <p:cNvSpPr/>
          <p:nvPr/>
        </p:nvSpPr>
        <p:spPr bwMode="white">
          <a:xfrm>
            <a:off x="3601692" y="6372225"/>
            <a:ext cx="2673486" cy="1476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155" name="直線コネクタ 154"/>
          <p:cNvCxnSpPr/>
          <p:nvPr/>
        </p:nvCxnSpPr>
        <p:spPr>
          <a:xfrm>
            <a:off x="4137724" y="4307056"/>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a:off x="4137724" y="4381041"/>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a:off x="4137724" y="4455027"/>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a:off x="4137724" y="4529012"/>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a:off x="4137724" y="4602998"/>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a:off x="4137724" y="4676983"/>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a:off x="4137724" y="4750968"/>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161"/>
          <p:cNvCxnSpPr/>
          <p:nvPr/>
        </p:nvCxnSpPr>
        <p:spPr>
          <a:xfrm>
            <a:off x="4137724" y="4824954"/>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4137724" y="4898939"/>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a:off x="4137724" y="4972924"/>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a:off x="4137724" y="5046909"/>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a:xfrm>
            <a:off x="4137724" y="5120895"/>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a:xfrm>
            <a:off x="4137724" y="5194881"/>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a:xfrm>
            <a:off x="4137724" y="5268866"/>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a:off x="4137724" y="5342851"/>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a:off x="4137724" y="5416836"/>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a:off x="4137724" y="5490821"/>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a:off x="4137724" y="5564807"/>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a:xfrm>
            <a:off x="4137724" y="5638793"/>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a:xfrm>
            <a:off x="4137724" y="5712778"/>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a:xfrm>
            <a:off x="4137724" y="5786763"/>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a:xfrm>
            <a:off x="4137724" y="5860748"/>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a:off x="4137724" y="5934733"/>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p:nvPr/>
        </p:nvCxnSpPr>
        <p:spPr>
          <a:xfrm>
            <a:off x="4137724" y="6156690"/>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a:off x="4137724" y="6008719"/>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a:off x="4137724" y="6082704"/>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a:off x="4137724" y="6230675"/>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a:off x="4137724" y="6304665"/>
            <a:ext cx="584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正方形/長方形 182"/>
          <p:cNvSpPr/>
          <p:nvPr/>
        </p:nvSpPr>
        <p:spPr>
          <a:xfrm>
            <a:off x="4118245" y="4708215"/>
            <a:ext cx="97421" cy="193128"/>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84" name="正方形/長方形 183"/>
          <p:cNvSpPr/>
          <p:nvPr/>
        </p:nvSpPr>
        <p:spPr>
          <a:xfrm>
            <a:off x="4118245" y="5554496"/>
            <a:ext cx="97421" cy="20212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85" name="テキスト ボックス 184"/>
          <p:cNvSpPr txBox="1"/>
          <p:nvPr/>
        </p:nvSpPr>
        <p:spPr>
          <a:xfrm>
            <a:off x="3930367" y="4125486"/>
            <a:ext cx="550661" cy="184666"/>
          </a:xfrm>
          <a:prstGeom prst="rect">
            <a:avLst/>
          </a:prstGeom>
          <a:noFill/>
        </p:spPr>
        <p:txBody>
          <a:bodyPr wrap="square" rtlCol="0">
            <a:spAutoFit/>
          </a:bodyPr>
          <a:lstStyle/>
          <a:p>
            <a:r>
              <a:rPr lang="ja-JP" altLang="en-US" sz="600" dirty="0" smtClean="0">
                <a:latin typeface="メイリオ" panose="020B0604030504040204" pitchFamily="50" charset="-128"/>
                <a:ea typeface="メイリオ" panose="020B0604030504040204" pitchFamily="50" charset="-128"/>
              </a:rPr>
              <a:t>至広島駅</a:t>
            </a:r>
            <a:endParaRPr kumimoji="1" lang="en-US" altLang="ja-JP" sz="600" dirty="0" smtClean="0">
              <a:latin typeface="メイリオ" panose="020B0604030504040204" pitchFamily="50" charset="-128"/>
              <a:ea typeface="メイリオ" panose="020B0604030504040204" pitchFamily="50" charset="-128"/>
            </a:endParaRPr>
          </a:p>
        </p:txBody>
      </p:sp>
      <p:sp>
        <p:nvSpPr>
          <p:cNvPr id="186" name="テキスト ボックス 185"/>
          <p:cNvSpPr txBox="1"/>
          <p:nvPr/>
        </p:nvSpPr>
        <p:spPr>
          <a:xfrm>
            <a:off x="3967325" y="6347488"/>
            <a:ext cx="457716" cy="184666"/>
          </a:xfrm>
          <a:prstGeom prst="rect">
            <a:avLst/>
          </a:prstGeom>
          <a:noFill/>
        </p:spPr>
        <p:txBody>
          <a:bodyPr wrap="square" rtlCol="0">
            <a:spAutoFit/>
          </a:bodyPr>
          <a:lstStyle/>
          <a:p>
            <a:r>
              <a:rPr lang="ja-JP" altLang="en-US" sz="600" dirty="0" smtClean="0">
                <a:latin typeface="メイリオ" panose="020B0604030504040204" pitchFamily="50" charset="-128"/>
                <a:ea typeface="メイリオ" panose="020B0604030504040204" pitchFamily="50" charset="-128"/>
              </a:rPr>
              <a:t>至宇品</a:t>
            </a:r>
            <a:endParaRPr kumimoji="1" lang="en-US" altLang="ja-JP" sz="600" dirty="0" smtClean="0">
              <a:latin typeface="メイリオ" panose="020B0604030504040204" pitchFamily="50" charset="-128"/>
              <a:ea typeface="メイリオ" panose="020B0604030504040204" pitchFamily="50" charset="-128"/>
            </a:endParaRPr>
          </a:p>
        </p:txBody>
      </p:sp>
      <p:sp>
        <p:nvSpPr>
          <p:cNvPr id="187" name="テキスト ボックス 186"/>
          <p:cNvSpPr txBox="1"/>
          <p:nvPr/>
        </p:nvSpPr>
        <p:spPr>
          <a:xfrm>
            <a:off x="6137678" y="5748469"/>
            <a:ext cx="276999" cy="372531"/>
          </a:xfrm>
          <a:prstGeom prst="rect">
            <a:avLst/>
          </a:prstGeom>
          <a:noFill/>
        </p:spPr>
        <p:txBody>
          <a:bodyPr vert="eaVert" wrap="square" rtlCol="0">
            <a:spAutoFit/>
          </a:bodyPr>
          <a:lstStyle/>
          <a:p>
            <a:pPr algn="ctr"/>
            <a:r>
              <a:rPr kumimoji="1" lang="ja-JP" altLang="en-US" sz="600" dirty="0" smtClean="0">
                <a:latin typeface="メイリオ" panose="020B0604030504040204" pitchFamily="50" charset="-128"/>
                <a:ea typeface="メイリオ" panose="020B0604030504040204" pitchFamily="50" charset="-128"/>
              </a:rPr>
              <a:t>至海田</a:t>
            </a:r>
            <a:endParaRPr kumimoji="1" lang="en-US" altLang="ja-JP" sz="600" dirty="0" smtClean="0">
              <a:latin typeface="メイリオ" panose="020B0604030504040204" pitchFamily="50" charset="-128"/>
              <a:ea typeface="メイリオ" panose="020B0604030504040204" pitchFamily="50" charset="-128"/>
            </a:endParaRPr>
          </a:p>
        </p:txBody>
      </p:sp>
      <p:sp>
        <p:nvSpPr>
          <p:cNvPr id="222" name="テキスト ボックス 221"/>
          <p:cNvSpPr txBox="1"/>
          <p:nvPr/>
        </p:nvSpPr>
        <p:spPr>
          <a:xfrm>
            <a:off x="3682856" y="5032880"/>
            <a:ext cx="292388" cy="633724"/>
          </a:xfrm>
          <a:prstGeom prst="rect">
            <a:avLst/>
          </a:prstGeom>
          <a:noFill/>
        </p:spPr>
        <p:txBody>
          <a:bodyPr vert="eaVert" wrap="square" rtlCol="0">
            <a:spAutoFit/>
          </a:bodyPr>
          <a:lstStyle/>
          <a:p>
            <a:pPr algn="ctr"/>
            <a:r>
              <a:rPr kumimoji="1" lang="ja-JP" altLang="en-US" sz="700" dirty="0" smtClean="0">
                <a:effectLst/>
                <a:latin typeface="メイリオ" panose="020B0604030504040204" pitchFamily="50" charset="-128"/>
                <a:ea typeface="メイリオ" panose="020B0604030504040204" pitchFamily="50" charset="-128"/>
              </a:rPr>
              <a:t>京橋川</a:t>
            </a:r>
            <a:endParaRPr kumimoji="1" lang="en-US" altLang="ja-JP" sz="700" dirty="0" smtClean="0">
              <a:effectLst/>
              <a:latin typeface="メイリオ" panose="020B0604030504040204" pitchFamily="50" charset="-128"/>
              <a:ea typeface="メイリオ" panose="020B0604030504040204" pitchFamily="50" charset="-128"/>
            </a:endParaRPr>
          </a:p>
        </p:txBody>
      </p:sp>
      <p:sp>
        <p:nvSpPr>
          <p:cNvPr id="188" name="正方形/長方形 187"/>
          <p:cNvSpPr/>
          <p:nvPr/>
        </p:nvSpPr>
        <p:spPr bwMode="white">
          <a:xfrm>
            <a:off x="3601695" y="6519832"/>
            <a:ext cx="2762913" cy="401313"/>
          </a:xfrm>
          <a:prstGeom prst="rect">
            <a:avLst/>
          </a:prstGeom>
          <a:solidFill>
            <a:srgbClr val="F8FCD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 name="テキスト ボックス 1"/>
          <p:cNvSpPr txBox="1"/>
          <p:nvPr/>
        </p:nvSpPr>
        <p:spPr>
          <a:xfrm>
            <a:off x="3716634" y="6519832"/>
            <a:ext cx="534744" cy="236923"/>
          </a:xfrm>
          <a:prstGeom prst="rect">
            <a:avLst/>
          </a:prstGeom>
          <a:noFill/>
        </p:spPr>
        <p:txBody>
          <a:bodyPr wrap="none" rtlCol="0">
            <a:spAutoFit/>
          </a:bodyPr>
          <a:lstStyle/>
          <a:p>
            <a:r>
              <a:rPr kumimoji="1" lang="ja-JP" altLang="en-US" sz="900" dirty="0" smtClean="0">
                <a:latin typeface="游ゴシック" panose="020B0400000000000000" pitchFamily="50" charset="-128"/>
                <a:ea typeface="游ゴシック" panose="020B0400000000000000" pitchFamily="50" charset="-128"/>
              </a:rPr>
              <a:t>所在地</a:t>
            </a:r>
            <a:endParaRPr kumimoji="1" lang="ja-JP" altLang="en-US" sz="900" dirty="0">
              <a:latin typeface="游ゴシック" panose="020B0400000000000000" pitchFamily="50" charset="-128"/>
              <a:ea typeface="游ゴシック" panose="020B0400000000000000" pitchFamily="50" charset="-128"/>
            </a:endParaRPr>
          </a:p>
        </p:txBody>
      </p:sp>
      <p:sp>
        <p:nvSpPr>
          <p:cNvPr id="98" name="正方形/長方形 97"/>
          <p:cNvSpPr/>
          <p:nvPr/>
        </p:nvSpPr>
        <p:spPr>
          <a:xfrm>
            <a:off x="3820903" y="6699475"/>
            <a:ext cx="757541" cy="213062"/>
          </a:xfrm>
          <a:prstGeom prst="rect">
            <a:avLst/>
          </a:prstGeom>
        </p:spPr>
        <p:txBody>
          <a:bodyPr wrap="none" lIns="68415" tIns="34208" rIns="68415" bIns="34208">
            <a:spAutoFit/>
          </a:bodyPr>
          <a:lstStyle/>
          <a:p>
            <a:r>
              <a:rPr lang="ja-JP" altLang="en-US" sz="900" dirty="0">
                <a:latin typeface="游ゴシック" panose="020B0400000000000000" pitchFamily="50" charset="-128"/>
                <a:ea typeface="游ゴシック" panose="020B0400000000000000" pitchFamily="50" charset="-128"/>
              </a:rPr>
              <a:t>〒</a:t>
            </a:r>
            <a:r>
              <a:rPr lang="en-US" altLang="ja-JP" sz="900" dirty="0">
                <a:latin typeface="游ゴシック" panose="020B0400000000000000" pitchFamily="50" charset="-128"/>
                <a:ea typeface="游ゴシック" panose="020B0400000000000000" pitchFamily="50" charset="-128"/>
              </a:rPr>
              <a:t>732-0816</a:t>
            </a:r>
            <a:endParaRPr lang="ja-JP" altLang="en-US" sz="900" dirty="0">
              <a:latin typeface="游ゴシック" panose="020B0400000000000000" pitchFamily="50" charset="-128"/>
              <a:ea typeface="游ゴシック" panose="020B0400000000000000" pitchFamily="50" charset="-128"/>
            </a:endParaRPr>
          </a:p>
        </p:txBody>
      </p:sp>
      <p:sp>
        <p:nvSpPr>
          <p:cNvPr id="101" name="正方形/長方形 100"/>
          <p:cNvSpPr/>
          <p:nvPr/>
        </p:nvSpPr>
        <p:spPr>
          <a:xfrm>
            <a:off x="4519800" y="6699475"/>
            <a:ext cx="1610030" cy="213062"/>
          </a:xfrm>
          <a:prstGeom prst="rect">
            <a:avLst/>
          </a:prstGeom>
        </p:spPr>
        <p:txBody>
          <a:bodyPr wrap="none" lIns="68415" tIns="34208" rIns="68415" bIns="34208">
            <a:spAutoFit/>
          </a:bodyPr>
          <a:lstStyle/>
          <a:p>
            <a:r>
              <a:rPr lang="ja-JP" altLang="en-US" sz="900" dirty="0">
                <a:latin typeface="游ゴシック" panose="020B0400000000000000" pitchFamily="50" charset="-128"/>
                <a:ea typeface="游ゴシック" panose="020B0400000000000000" pitchFamily="50" charset="-128"/>
              </a:rPr>
              <a:t>広島市南区比治山本町</a:t>
            </a:r>
            <a:r>
              <a:rPr lang="en-US" altLang="ja-JP" sz="900" dirty="0">
                <a:latin typeface="游ゴシック" panose="020B0400000000000000" pitchFamily="50" charset="-128"/>
                <a:ea typeface="游ゴシック" panose="020B0400000000000000" pitchFamily="50" charset="-128"/>
              </a:rPr>
              <a:t>12-70</a:t>
            </a:r>
            <a:endParaRPr lang="ja-JP" altLang="en-US" sz="900" dirty="0">
              <a:latin typeface="游ゴシック" panose="020B0400000000000000" pitchFamily="50" charset="-128"/>
              <a:ea typeface="游ゴシック" panose="020B0400000000000000" pitchFamily="50" charset="-128"/>
            </a:endParaRPr>
          </a:p>
        </p:txBody>
      </p:sp>
      <p:sp>
        <p:nvSpPr>
          <p:cNvPr id="189" name="正方形/長方形 188"/>
          <p:cNvSpPr/>
          <p:nvPr/>
        </p:nvSpPr>
        <p:spPr>
          <a:xfrm>
            <a:off x="3690598" y="1640673"/>
            <a:ext cx="759155" cy="260446"/>
          </a:xfrm>
          <a:prstGeom prst="rect">
            <a:avLst/>
          </a:prstGeom>
        </p:spPr>
        <p:txBody>
          <a:bodyPr wrap="none" lIns="68415" tIns="34208" rIns="68415" bIns="34208">
            <a:spAutoFit/>
          </a:bodyPr>
          <a:lstStyle/>
          <a:p>
            <a:pPr algn="ctr"/>
            <a:r>
              <a:rPr lang="ja-JP" altLang="en-US" sz="1200" b="1" dirty="0" smtClean="0">
                <a:latin typeface="メイリオ" panose="020B0604030504040204" pitchFamily="50" charset="-128"/>
                <a:ea typeface="メイリオ" panose="020B0604030504040204" pitchFamily="50" charset="-128"/>
              </a:rPr>
              <a:t>アクセス</a:t>
            </a:r>
            <a:endParaRPr lang="ja-JP" altLang="en-US" sz="1200" b="1" dirty="0">
              <a:latin typeface="メイリオ" panose="020B0604030504040204" pitchFamily="50" charset="-128"/>
              <a:ea typeface="メイリオ" panose="020B0604030504040204" pitchFamily="50" charset="-128"/>
            </a:endParaRPr>
          </a:p>
        </p:txBody>
      </p:sp>
      <p:sp>
        <p:nvSpPr>
          <p:cNvPr id="190" name="正方形/長方形 189"/>
          <p:cNvSpPr/>
          <p:nvPr/>
        </p:nvSpPr>
        <p:spPr bwMode="invGray">
          <a:xfrm>
            <a:off x="3565835" y="1665223"/>
            <a:ext cx="158987" cy="161425"/>
          </a:xfrm>
          <a:prstGeom prst="rect">
            <a:avLst/>
          </a:prstGeom>
          <a:solidFill>
            <a:srgbClr val="5DB4E5"/>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96" name="正方形/長方形 95"/>
          <p:cNvSpPr/>
          <p:nvPr/>
        </p:nvSpPr>
        <p:spPr>
          <a:xfrm>
            <a:off x="3690075" y="778858"/>
            <a:ext cx="1813465" cy="355216"/>
          </a:xfrm>
          <a:prstGeom prst="rect">
            <a:avLst/>
          </a:prstGeom>
        </p:spPr>
        <p:txBody>
          <a:bodyPr wrap="none" lIns="68415" tIns="34208" rIns="68415" bIns="34208">
            <a:spAutoFit/>
          </a:bodyPr>
          <a:lstStyle/>
          <a:p>
            <a:r>
              <a:rPr lang="en-US" altLang="ja-JP" sz="900" dirty="0" smtClean="0">
                <a:latin typeface="游ゴシック" panose="020B0400000000000000" pitchFamily="50" charset="-128"/>
                <a:ea typeface="游ゴシック" panose="020B0400000000000000" pitchFamily="50" charset="-128"/>
              </a:rPr>
              <a:t>skcgijutsu@pref.hiroshima.lg.jp</a:t>
            </a:r>
          </a:p>
          <a:p>
            <a:endParaRPr lang="en-US" altLang="ja-JP" sz="900" dirty="0">
              <a:latin typeface="游ゴシック" panose="020B0400000000000000" pitchFamily="50" charset="-128"/>
              <a:ea typeface="游ゴシック" panose="020B0400000000000000" pitchFamily="50" charset="-128"/>
            </a:endParaRPr>
          </a:p>
        </p:txBody>
      </p:sp>
      <p:sp>
        <p:nvSpPr>
          <p:cNvPr id="193" name="正方形/長方形 192"/>
          <p:cNvSpPr/>
          <p:nvPr/>
        </p:nvSpPr>
        <p:spPr>
          <a:xfrm>
            <a:off x="3628788" y="588981"/>
            <a:ext cx="1133733" cy="244651"/>
          </a:xfrm>
          <a:prstGeom prst="rect">
            <a:avLst/>
          </a:prstGeom>
        </p:spPr>
        <p:txBody>
          <a:bodyPr wrap="none" lIns="68415" tIns="34208" rIns="68415" bIns="34208">
            <a:spAutoFit/>
          </a:bodyPr>
          <a:lstStyle/>
          <a:p>
            <a:r>
              <a:rPr lang="ja-JP" altLang="en-US" sz="1100" b="1" dirty="0" smtClean="0">
                <a:latin typeface="游ゴシック" panose="020B0400000000000000" pitchFamily="50" charset="-128"/>
                <a:ea typeface="游ゴシック" panose="020B0400000000000000" pitchFamily="50" charset="-128"/>
              </a:rPr>
              <a:t>メールアドレス</a:t>
            </a:r>
            <a:endParaRPr lang="ja-JP" altLang="en-US" sz="1100" b="1" dirty="0">
              <a:latin typeface="游ゴシック" panose="020B0400000000000000" pitchFamily="50" charset="-128"/>
              <a:ea typeface="游ゴシック" panose="020B0400000000000000" pitchFamily="50" charset="-128"/>
            </a:endParaRPr>
          </a:p>
        </p:txBody>
      </p:sp>
      <p:sp>
        <p:nvSpPr>
          <p:cNvPr id="194" name="円/楕円 193"/>
          <p:cNvSpPr/>
          <p:nvPr/>
        </p:nvSpPr>
        <p:spPr>
          <a:xfrm>
            <a:off x="3582901" y="646705"/>
            <a:ext cx="97097" cy="9976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102" name="正方形/長方形 101"/>
          <p:cNvSpPr/>
          <p:nvPr/>
        </p:nvSpPr>
        <p:spPr>
          <a:xfrm>
            <a:off x="3679269" y="1150152"/>
            <a:ext cx="2062981" cy="355216"/>
          </a:xfrm>
          <a:prstGeom prst="rect">
            <a:avLst/>
          </a:prstGeom>
        </p:spPr>
        <p:txBody>
          <a:bodyPr wrap="square" lIns="68415" tIns="34208" rIns="68415" bIns="34208">
            <a:spAutoFit/>
          </a:bodyPr>
          <a:lstStyle/>
          <a:p>
            <a:r>
              <a:rPr lang="en-US" altLang="ja-JP" sz="900" dirty="0">
                <a:latin typeface="游ゴシック" panose="020B0400000000000000" pitchFamily="50" charset="-128"/>
                <a:ea typeface="游ゴシック" panose="020B0400000000000000" pitchFamily="50" charset="-128"/>
              </a:rPr>
              <a:t>https://</a:t>
            </a:r>
            <a:r>
              <a:rPr lang="en-US" altLang="ja-JP" sz="900" dirty="0" smtClean="0">
                <a:latin typeface="游ゴシック" panose="020B0400000000000000" pitchFamily="50" charset="-128"/>
                <a:ea typeface="游ゴシック" panose="020B0400000000000000" pitchFamily="50" charset="-128"/>
              </a:rPr>
              <a:t>www.pref.hiroshima.lg.jp/</a:t>
            </a:r>
          </a:p>
          <a:p>
            <a:pPr marL="1257300" indent="-1257300"/>
            <a:r>
              <a:rPr lang="en-US" altLang="ja-JP" sz="900" dirty="0" smtClean="0">
                <a:latin typeface="游ゴシック" panose="020B0400000000000000" pitchFamily="50" charset="-128"/>
                <a:ea typeface="游ゴシック" panose="020B0400000000000000" pitchFamily="50" charset="-128"/>
              </a:rPr>
              <a:t>	</a:t>
            </a:r>
            <a:r>
              <a:rPr lang="en-US" altLang="ja-JP" sz="900" dirty="0" err="1" smtClean="0">
                <a:latin typeface="游ゴシック" panose="020B0400000000000000" pitchFamily="50" charset="-128"/>
                <a:ea typeface="游ゴシック" panose="020B0400000000000000" pitchFamily="50" charset="-128"/>
              </a:rPr>
              <a:t>soshiki</a:t>
            </a:r>
            <a:r>
              <a:rPr lang="en-US" altLang="ja-JP" sz="900" dirty="0" smtClean="0">
                <a:latin typeface="游ゴシック" panose="020B0400000000000000" pitchFamily="50" charset="-128"/>
                <a:ea typeface="游ゴシック" panose="020B0400000000000000" pitchFamily="50" charset="-128"/>
              </a:rPr>
              <a:t>/26</a:t>
            </a:r>
            <a:r>
              <a:rPr lang="en-US" altLang="ja-JP" sz="900" dirty="0">
                <a:latin typeface="游ゴシック" panose="020B0400000000000000" pitchFamily="50" charset="-128"/>
                <a:ea typeface="游ゴシック" panose="020B0400000000000000" pitchFamily="50" charset="-128"/>
              </a:rPr>
              <a:t>/</a:t>
            </a:r>
            <a:endParaRPr lang="ja-JP" altLang="en-US" sz="900" dirty="0">
              <a:latin typeface="游ゴシック" panose="020B0400000000000000" pitchFamily="50" charset="-128"/>
              <a:ea typeface="游ゴシック" panose="020B0400000000000000" pitchFamily="50" charset="-128"/>
            </a:endParaRPr>
          </a:p>
        </p:txBody>
      </p:sp>
      <p:sp>
        <p:nvSpPr>
          <p:cNvPr id="195" name="正方形/長方形 194"/>
          <p:cNvSpPr/>
          <p:nvPr/>
        </p:nvSpPr>
        <p:spPr>
          <a:xfrm>
            <a:off x="3628788" y="983229"/>
            <a:ext cx="991652" cy="244651"/>
          </a:xfrm>
          <a:prstGeom prst="rect">
            <a:avLst/>
          </a:prstGeom>
        </p:spPr>
        <p:txBody>
          <a:bodyPr wrap="none" lIns="68415" tIns="34208" rIns="68415" bIns="34208">
            <a:spAutoFit/>
          </a:bodyPr>
          <a:lstStyle/>
          <a:p>
            <a:r>
              <a:rPr lang="ja-JP" altLang="en-US" sz="1100" b="1" dirty="0" smtClean="0">
                <a:latin typeface="游ゴシック" panose="020B0400000000000000" pitchFamily="50" charset="-128"/>
                <a:ea typeface="游ゴシック" panose="020B0400000000000000" pitchFamily="50" charset="-128"/>
              </a:rPr>
              <a:t>ホームページ</a:t>
            </a:r>
            <a:endParaRPr lang="ja-JP" altLang="en-US" sz="1100" b="1" dirty="0">
              <a:latin typeface="游ゴシック" panose="020B0400000000000000" pitchFamily="50" charset="-128"/>
              <a:ea typeface="游ゴシック" panose="020B0400000000000000" pitchFamily="50" charset="-128"/>
            </a:endParaRPr>
          </a:p>
        </p:txBody>
      </p:sp>
      <p:sp>
        <p:nvSpPr>
          <p:cNvPr id="196" name="円/楕円 195"/>
          <p:cNvSpPr/>
          <p:nvPr/>
        </p:nvSpPr>
        <p:spPr>
          <a:xfrm>
            <a:off x="3582901" y="1040952"/>
            <a:ext cx="97097" cy="9976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pic>
        <p:nvPicPr>
          <p:cNvPr id="1026" name="Picture 2" descr="U:\広報\R02パンフレット\センターHPQRコード.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64029" y="962715"/>
            <a:ext cx="716447" cy="730088"/>
          </a:xfrm>
          <a:prstGeom prst="rect">
            <a:avLst/>
          </a:prstGeom>
          <a:noFill/>
          <a:extLst>
            <a:ext uri="{909E8E84-426E-40DD-AFC4-6F175D3DCCD1}">
              <a14:hiddenFill xmlns:a14="http://schemas.microsoft.com/office/drawing/2010/main">
                <a:solidFill>
                  <a:srgbClr val="FFFFFF"/>
                </a:solidFill>
              </a14:hiddenFill>
            </a:ext>
          </a:extLst>
        </p:spPr>
      </p:pic>
      <p:sp>
        <p:nvSpPr>
          <p:cNvPr id="224" name="正方形/長方形 223"/>
          <p:cNvSpPr/>
          <p:nvPr/>
        </p:nvSpPr>
        <p:spPr>
          <a:xfrm>
            <a:off x="226802" y="445617"/>
            <a:ext cx="1631019" cy="236754"/>
          </a:xfrm>
          <a:prstGeom prst="rect">
            <a:avLst/>
          </a:prstGeom>
        </p:spPr>
        <p:txBody>
          <a:bodyPr wrap="none" lIns="68415" tIns="34208" rIns="68415" bIns="34208">
            <a:spAutoFit/>
          </a:bodyPr>
          <a:lstStyle/>
          <a:p>
            <a:r>
              <a:rPr lang="ja-JP" altLang="ja-JP" sz="1050" dirty="0">
                <a:latin typeface="游ゴシック" panose="020B0400000000000000" pitchFamily="50" charset="-128"/>
                <a:ea typeface="游ゴシック" panose="020B0400000000000000" pitchFamily="50" charset="-128"/>
              </a:rPr>
              <a:t>広島県立総合技術研究所</a:t>
            </a:r>
            <a:endParaRPr lang="ja-JP" altLang="en-US" sz="1050" dirty="0">
              <a:latin typeface="游ゴシック" panose="020B0400000000000000" pitchFamily="50" charset="-128"/>
              <a:ea typeface="游ゴシック" panose="020B0400000000000000" pitchFamily="50" charset="-128"/>
            </a:endParaRPr>
          </a:p>
        </p:txBody>
      </p:sp>
      <p:sp>
        <p:nvSpPr>
          <p:cNvPr id="225" name="正方形/長方形 224"/>
          <p:cNvSpPr/>
          <p:nvPr/>
        </p:nvSpPr>
        <p:spPr>
          <a:xfrm>
            <a:off x="386760" y="1839181"/>
            <a:ext cx="2861306" cy="292036"/>
          </a:xfrm>
          <a:prstGeom prst="rect">
            <a:avLst/>
          </a:prstGeom>
          <a:noFill/>
        </p:spPr>
        <p:txBody>
          <a:bodyPr wrap="square" lIns="68415" tIns="34208" rIns="68415" bIns="34208">
            <a:spAutoFit/>
          </a:bodyPr>
          <a:lstStyle/>
          <a:p>
            <a:r>
              <a:rPr lang="ja-JP" altLang="ja-JP" sz="700" dirty="0">
                <a:latin typeface="游ゴシック" panose="020B0400000000000000" pitchFamily="50" charset="-128"/>
                <a:ea typeface="游ゴシック" panose="020B0400000000000000" pitchFamily="50" charset="-128"/>
              </a:rPr>
              <a:t>工業関係全般の試験研究を行っており，食品製造業のみなさまも</a:t>
            </a:r>
            <a:r>
              <a:rPr lang="ja-JP" altLang="ja-JP" sz="700" dirty="0" smtClean="0">
                <a:latin typeface="游ゴシック" panose="020B0400000000000000" pitchFamily="50" charset="-128"/>
                <a:ea typeface="游ゴシック" panose="020B0400000000000000" pitchFamily="50" charset="-128"/>
              </a:rPr>
              <a:t>，</a:t>
            </a:r>
            <a:endParaRPr lang="en-US" altLang="ja-JP" sz="700" dirty="0" smtClean="0">
              <a:latin typeface="游ゴシック" panose="020B0400000000000000" pitchFamily="50" charset="-128"/>
              <a:ea typeface="游ゴシック" panose="020B0400000000000000" pitchFamily="50" charset="-128"/>
            </a:endParaRPr>
          </a:p>
          <a:p>
            <a:r>
              <a:rPr lang="ja-JP" altLang="ja-JP" sz="700" dirty="0" smtClean="0">
                <a:latin typeface="游ゴシック" panose="020B0400000000000000" pitchFamily="50" charset="-128"/>
                <a:ea typeface="游ゴシック" panose="020B0400000000000000" pitchFamily="50" charset="-128"/>
              </a:rPr>
              <a:t>ご利用</a:t>
            </a:r>
            <a:r>
              <a:rPr lang="ja-JP" altLang="ja-JP" sz="700" dirty="0">
                <a:latin typeface="游ゴシック" panose="020B0400000000000000" pitchFamily="50" charset="-128"/>
                <a:ea typeface="游ゴシック" panose="020B0400000000000000" pitchFamily="50" charset="-128"/>
              </a:rPr>
              <a:t>いただいています。</a:t>
            </a:r>
            <a:endParaRPr lang="ja-JP" altLang="en-US" sz="700" dirty="0">
              <a:latin typeface="游ゴシック" panose="020B0400000000000000" pitchFamily="50" charset="-128"/>
              <a:ea typeface="游ゴシック" panose="020B0400000000000000" pitchFamily="50" charset="-128"/>
            </a:endParaRPr>
          </a:p>
        </p:txBody>
      </p:sp>
      <p:sp>
        <p:nvSpPr>
          <p:cNvPr id="227" name="正方形/長方形 226"/>
          <p:cNvSpPr/>
          <p:nvPr/>
        </p:nvSpPr>
        <p:spPr>
          <a:xfrm>
            <a:off x="146332" y="503375"/>
            <a:ext cx="108779" cy="1108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050">
              <a:latin typeface="游ゴシック Medium" panose="020B0500000000000000" pitchFamily="50" charset="-128"/>
              <a:ea typeface="游ゴシック Medium" panose="020B0500000000000000" pitchFamily="50" charset="-128"/>
            </a:endParaRPr>
          </a:p>
        </p:txBody>
      </p:sp>
      <p:grpSp>
        <p:nvGrpSpPr>
          <p:cNvPr id="22" name="グループ化 21"/>
          <p:cNvGrpSpPr/>
          <p:nvPr/>
        </p:nvGrpSpPr>
        <p:grpSpPr>
          <a:xfrm>
            <a:off x="201918" y="1321823"/>
            <a:ext cx="1474270" cy="522730"/>
            <a:chOff x="1599635" y="680002"/>
            <a:chExt cx="1463714" cy="509290"/>
          </a:xfrm>
        </p:grpSpPr>
        <p:sp>
          <p:nvSpPr>
            <p:cNvPr id="234" name="正方形/長方形 233"/>
            <p:cNvSpPr/>
            <p:nvPr/>
          </p:nvSpPr>
          <p:spPr>
            <a:xfrm>
              <a:off x="1623389" y="680002"/>
              <a:ext cx="1416873" cy="230832"/>
            </a:xfrm>
            <a:prstGeom prst="rect">
              <a:avLst/>
            </a:prstGeom>
          </p:spPr>
          <p:txBody>
            <a:bodyPr wrap="square">
              <a:spAutoFit/>
            </a:bodyPr>
            <a:lstStyle/>
            <a:p>
              <a:r>
                <a:rPr lang="ja-JP" altLang="ja-JP" sz="900" dirty="0">
                  <a:latin typeface="游ゴシック" panose="020B0400000000000000" pitchFamily="50" charset="-128"/>
                  <a:ea typeface="游ゴシック" panose="020B0400000000000000" pitchFamily="50" charset="-128"/>
                </a:rPr>
                <a:t>東部工業技術センター</a:t>
              </a:r>
              <a:endParaRPr lang="ja-JP" altLang="en-US" sz="900" dirty="0">
                <a:latin typeface="游ゴシック" panose="020B0400000000000000" pitchFamily="50" charset="-128"/>
                <a:ea typeface="游ゴシック" panose="020B0400000000000000" pitchFamily="50" charset="-128"/>
              </a:endParaRPr>
            </a:p>
          </p:txBody>
        </p:sp>
        <p:sp>
          <p:nvSpPr>
            <p:cNvPr id="235" name="正方形/長方形 234"/>
            <p:cNvSpPr/>
            <p:nvPr/>
          </p:nvSpPr>
          <p:spPr>
            <a:xfrm>
              <a:off x="1645011" y="851402"/>
              <a:ext cx="1418338" cy="200055"/>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福山市東深津町</a:t>
              </a:r>
              <a:r>
                <a:rPr lang="en-US" altLang="ja-JP" sz="700" dirty="0">
                  <a:latin typeface="游ゴシック" panose="020B0400000000000000" pitchFamily="50" charset="-128"/>
                  <a:ea typeface="游ゴシック" panose="020B0400000000000000" pitchFamily="50" charset="-128"/>
                </a:rPr>
                <a:t>3-2-39</a:t>
              </a:r>
              <a:endParaRPr lang="ja-JP" altLang="en-US" sz="700" dirty="0">
                <a:latin typeface="游ゴシック" panose="020B0400000000000000" pitchFamily="50" charset="-128"/>
                <a:ea typeface="游ゴシック" panose="020B0400000000000000" pitchFamily="50" charset="-128"/>
              </a:endParaRPr>
            </a:p>
          </p:txBody>
        </p:sp>
        <p:sp>
          <p:nvSpPr>
            <p:cNvPr id="236" name="正方形/長方形 235"/>
            <p:cNvSpPr/>
            <p:nvPr/>
          </p:nvSpPr>
          <p:spPr>
            <a:xfrm>
              <a:off x="1645011" y="989237"/>
              <a:ext cx="873957" cy="200055"/>
            </a:xfrm>
            <a:prstGeom prst="rect">
              <a:avLst/>
            </a:prstGeom>
          </p:spPr>
          <p:txBody>
            <a:bodyPr wrap="non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 084-931-2402</a:t>
              </a:r>
              <a:endParaRPr lang="ja-JP" altLang="en-US" sz="700" dirty="0">
                <a:latin typeface="游ゴシック" panose="020B0400000000000000" pitchFamily="50" charset="-128"/>
                <a:ea typeface="游ゴシック" panose="020B0400000000000000" pitchFamily="50" charset="-128"/>
              </a:endParaRPr>
            </a:p>
          </p:txBody>
        </p:sp>
        <p:sp>
          <p:nvSpPr>
            <p:cNvPr id="237" name="円/楕円 236"/>
            <p:cNvSpPr/>
            <p:nvPr/>
          </p:nvSpPr>
          <p:spPr>
            <a:xfrm>
              <a:off x="1599635" y="732127"/>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sp>
        <p:nvSpPr>
          <p:cNvPr id="259" name="正方形/長方形 258"/>
          <p:cNvSpPr/>
          <p:nvPr/>
        </p:nvSpPr>
        <p:spPr>
          <a:xfrm>
            <a:off x="192715" y="107917"/>
            <a:ext cx="1069151" cy="260446"/>
          </a:xfrm>
          <a:prstGeom prst="rect">
            <a:avLst/>
          </a:prstGeom>
          <a:noFill/>
        </p:spPr>
        <p:txBody>
          <a:bodyPr wrap="none" lIns="68415" tIns="34208" rIns="68415" bIns="34208">
            <a:spAutoFit/>
          </a:bodyPr>
          <a:lstStyle/>
          <a:p>
            <a:r>
              <a:rPr lang="ja-JP" altLang="ja-JP" sz="1200" b="1" dirty="0">
                <a:latin typeface="メイリオ" panose="020B0604030504040204" pitchFamily="50" charset="-128"/>
                <a:ea typeface="メイリオ" panose="020B0604030504040204" pitchFamily="50" charset="-128"/>
              </a:rPr>
              <a:t>他機関の紹介</a:t>
            </a:r>
            <a:endParaRPr lang="ja-JP" altLang="en-US" sz="1200" b="1" dirty="0">
              <a:latin typeface="メイリオ" panose="020B0604030504040204" pitchFamily="50" charset="-128"/>
              <a:ea typeface="メイリオ" panose="020B0604030504040204" pitchFamily="50" charset="-128"/>
            </a:endParaRPr>
          </a:p>
        </p:txBody>
      </p:sp>
      <p:sp>
        <p:nvSpPr>
          <p:cNvPr id="265" name="ホームベース 264"/>
          <p:cNvSpPr/>
          <p:nvPr/>
        </p:nvSpPr>
        <p:spPr bwMode="ltGray">
          <a:xfrm>
            <a:off x="302891" y="1913135"/>
            <a:ext cx="122064" cy="11254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050">
              <a:latin typeface="游ゴシック Medium" panose="020B0500000000000000" pitchFamily="50" charset="-128"/>
              <a:ea typeface="游ゴシック Medium" panose="020B0500000000000000" pitchFamily="50" charset="-128"/>
            </a:endParaRPr>
          </a:p>
        </p:txBody>
      </p:sp>
      <p:cxnSp>
        <p:nvCxnSpPr>
          <p:cNvPr id="267" name="直線コネクタ 266"/>
          <p:cNvCxnSpPr/>
          <p:nvPr/>
        </p:nvCxnSpPr>
        <p:spPr>
          <a:xfrm>
            <a:off x="146334" y="646704"/>
            <a:ext cx="166718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68" name="正方形/長方形 267"/>
          <p:cNvSpPr/>
          <p:nvPr/>
        </p:nvSpPr>
        <p:spPr>
          <a:xfrm>
            <a:off x="203890" y="4369693"/>
            <a:ext cx="1737148" cy="260617"/>
          </a:xfrm>
          <a:prstGeom prst="rect">
            <a:avLst/>
          </a:prstGeom>
        </p:spPr>
        <p:txBody>
          <a:bodyPr wrap="square">
            <a:spAutoFit/>
          </a:bodyPr>
          <a:lstStyle/>
          <a:p>
            <a:pPr lvl="0"/>
            <a:r>
              <a:rPr lang="ja-JP" altLang="ja-JP" sz="1050" dirty="0">
                <a:latin typeface="游ゴシック" panose="020B0400000000000000" pitchFamily="50" charset="-128"/>
                <a:ea typeface="游ゴシック" panose="020B0400000000000000" pitchFamily="50" charset="-128"/>
              </a:rPr>
              <a:t>広島市工業技術センター</a:t>
            </a:r>
          </a:p>
        </p:txBody>
      </p:sp>
      <p:sp>
        <p:nvSpPr>
          <p:cNvPr id="269" name="正方形/長方形 268"/>
          <p:cNvSpPr/>
          <p:nvPr/>
        </p:nvSpPr>
        <p:spPr>
          <a:xfrm>
            <a:off x="329892" y="4961285"/>
            <a:ext cx="2861306" cy="426463"/>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各種工業材料，機械システム技術，電気・電子技術</a:t>
            </a:r>
            <a:r>
              <a:rPr lang="ja-JP" altLang="ja-JP" sz="700" dirty="0" smtClean="0">
                <a:latin typeface="游ゴシック" panose="020B0400000000000000" pitchFamily="50" charset="-128"/>
                <a:ea typeface="游ゴシック" panose="020B0400000000000000" pitchFamily="50" charset="-128"/>
              </a:rPr>
              <a:t>及び産業</a:t>
            </a:r>
            <a:endParaRPr lang="en-US" altLang="ja-JP" sz="700" dirty="0" smtClean="0">
              <a:latin typeface="游ゴシック" panose="020B0400000000000000" pitchFamily="50" charset="-128"/>
              <a:ea typeface="游ゴシック" panose="020B0400000000000000" pitchFamily="50" charset="-128"/>
            </a:endParaRPr>
          </a:p>
          <a:p>
            <a:r>
              <a:rPr lang="ja-JP" altLang="ja-JP" sz="700" dirty="0" smtClean="0">
                <a:latin typeface="游ゴシック" panose="020B0400000000000000" pitchFamily="50" charset="-128"/>
                <a:ea typeface="游ゴシック" panose="020B0400000000000000" pitchFamily="50" charset="-128"/>
              </a:rPr>
              <a:t>デザインの試験</a:t>
            </a:r>
            <a:r>
              <a:rPr lang="ja-JP" altLang="ja-JP" sz="700" dirty="0">
                <a:latin typeface="游ゴシック" panose="020B0400000000000000" pitchFamily="50" charset="-128"/>
                <a:ea typeface="游ゴシック" panose="020B0400000000000000" pitchFamily="50" charset="-128"/>
              </a:rPr>
              <a:t>研究等を行っています</a:t>
            </a:r>
            <a:r>
              <a:rPr lang="ja-JP" altLang="ja-JP" sz="700" dirty="0" smtClean="0">
                <a:latin typeface="游ゴシック" panose="020B0400000000000000" pitchFamily="50" charset="-128"/>
                <a:ea typeface="游ゴシック" panose="020B0400000000000000" pitchFamily="50" charset="-128"/>
              </a:rPr>
              <a:t>。（</a:t>
            </a:r>
            <a:r>
              <a:rPr lang="ja-JP" altLang="ja-JP" sz="700" dirty="0">
                <a:latin typeface="游ゴシック" panose="020B0400000000000000" pitchFamily="50" charset="-128"/>
                <a:ea typeface="游ゴシック" panose="020B0400000000000000" pitchFamily="50" charset="-128"/>
              </a:rPr>
              <a:t>公財）広島市産業振興センターの機関です。</a:t>
            </a:r>
          </a:p>
        </p:txBody>
      </p:sp>
      <p:sp>
        <p:nvSpPr>
          <p:cNvPr id="270" name="正方形/長方形 269"/>
          <p:cNvSpPr/>
          <p:nvPr/>
        </p:nvSpPr>
        <p:spPr>
          <a:xfrm>
            <a:off x="298631" y="4740930"/>
            <a:ext cx="1133006" cy="205334"/>
          </a:xfrm>
          <a:prstGeom prst="rect">
            <a:avLst/>
          </a:prstGeom>
        </p:spPr>
        <p:txBody>
          <a:bodyPr wrap="squar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082-242-4170</a:t>
            </a:r>
            <a:endParaRPr lang="ja-JP" altLang="en-US" sz="700" dirty="0">
              <a:latin typeface="游ゴシック" panose="020B0400000000000000" pitchFamily="50" charset="-128"/>
              <a:ea typeface="游ゴシック" panose="020B0400000000000000" pitchFamily="50" charset="-128"/>
            </a:endParaRPr>
          </a:p>
        </p:txBody>
      </p:sp>
      <p:sp>
        <p:nvSpPr>
          <p:cNvPr id="271" name="正方形/長方形 270"/>
          <p:cNvSpPr/>
          <p:nvPr/>
        </p:nvSpPr>
        <p:spPr>
          <a:xfrm>
            <a:off x="274727" y="4596608"/>
            <a:ext cx="1679913" cy="205334"/>
          </a:xfrm>
          <a:prstGeom prst="rect">
            <a:avLst/>
          </a:prstGeom>
        </p:spPr>
        <p:txBody>
          <a:bodyPr wrap="square">
            <a:spAutoFit/>
          </a:bodyPr>
          <a:lstStyle/>
          <a:p>
            <a:r>
              <a:rPr lang="ja-JP" altLang="en-US" sz="700" dirty="0">
                <a:latin typeface="游ゴシック" panose="020B0400000000000000" pitchFamily="50" charset="-128"/>
                <a:ea typeface="游ゴシック" panose="020B0400000000000000" pitchFamily="50" charset="-128"/>
              </a:rPr>
              <a:t>広島市中区千田町</a:t>
            </a:r>
            <a:r>
              <a:rPr lang="en-US" altLang="ja-JP" sz="700" dirty="0">
                <a:latin typeface="游ゴシック" panose="020B0400000000000000" pitchFamily="50" charset="-128"/>
                <a:ea typeface="游ゴシック" panose="020B0400000000000000" pitchFamily="50" charset="-128"/>
              </a:rPr>
              <a:t>3-8-24</a:t>
            </a:r>
            <a:endParaRPr lang="ja-JP" altLang="en-US" sz="700" dirty="0">
              <a:latin typeface="游ゴシック" panose="020B0400000000000000" pitchFamily="50" charset="-128"/>
              <a:ea typeface="游ゴシック" panose="020B0400000000000000" pitchFamily="50" charset="-128"/>
            </a:endParaRPr>
          </a:p>
        </p:txBody>
      </p:sp>
      <p:sp>
        <p:nvSpPr>
          <p:cNvPr id="272" name="ホームベース 271"/>
          <p:cNvSpPr/>
          <p:nvPr/>
        </p:nvSpPr>
        <p:spPr bwMode="ltGray">
          <a:xfrm>
            <a:off x="246025" y="5103154"/>
            <a:ext cx="122064" cy="11254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游ゴシック" panose="020B0400000000000000" pitchFamily="50" charset="-128"/>
              <a:ea typeface="游ゴシック" panose="020B0400000000000000" pitchFamily="50" charset="-128"/>
            </a:endParaRPr>
          </a:p>
        </p:txBody>
      </p:sp>
      <p:sp>
        <p:nvSpPr>
          <p:cNvPr id="273" name="正方形/長方形 272"/>
          <p:cNvSpPr/>
          <p:nvPr/>
        </p:nvSpPr>
        <p:spPr>
          <a:xfrm>
            <a:off x="270095" y="5736129"/>
            <a:ext cx="1828395" cy="205334"/>
          </a:xfrm>
          <a:prstGeom prst="rect">
            <a:avLst/>
          </a:prstGeom>
        </p:spPr>
        <p:txBody>
          <a:bodyPr wrap="square">
            <a:spAutoFit/>
          </a:bodyPr>
          <a:lstStyle/>
          <a:p>
            <a:pPr lvl="0"/>
            <a:r>
              <a:rPr lang="ja-JP" altLang="ja-JP" sz="700" dirty="0">
                <a:latin typeface="游ゴシック" panose="020B0400000000000000" pitchFamily="50" charset="-128"/>
                <a:ea typeface="游ゴシック" panose="020B0400000000000000" pitchFamily="50" charset="-128"/>
              </a:rPr>
              <a:t>広島市中区千田町</a:t>
            </a:r>
            <a:r>
              <a:rPr lang="en-US" altLang="ja-JP" sz="700" dirty="0">
                <a:latin typeface="游ゴシック" panose="020B0400000000000000" pitchFamily="50" charset="-128"/>
                <a:ea typeface="游ゴシック" panose="020B0400000000000000" pitchFamily="50" charset="-128"/>
              </a:rPr>
              <a:t>3-7-47</a:t>
            </a:r>
            <a:endParaRPr lang="ja-JP" altLang="ja-JP" sz="700" dirty="0">
              <a:latin typeface="游ゴシック" panose="020B0400000000000000" pitchFamily="50" charset="-128"/>
              <a:ea typeface="游ゴシック" panose="020B0400000000000000" pitchFamily="50" charset="-128"/>
            </a:endParaRPr>
          </a:p>
        </p:txBody>
      </p:sp>
      <p:sp>
        <p:nvSpPr>
          <p:cNvPr id="274" name="正方形/長方形 273"/>
          <p:cNvSpPr/>
          <p:nvPr/>
        </p:nvSpPr>
        <p:spPr>
          <a:xfrm>
            <a:off x="329893" y="6049354"/>
            <a:ext cx="2861306" cy="426463"/>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県内産業の発展のため，県内企業等の様々な取り組みを総合的にバックアップし，産学官</a:t>
            </a:r>
            <a:r>
              <a:rPr lang="ja-JP" altLang="ja-JP" sz="700" dirty="0" smtClean="0">
                <a:latin typeface="游ゴシック" panose="020B0400000000000000" pitchFamily="50" charset="-128"/>
                <a:ea typeface="游ゴシック" panose="020B0400000000000000" pitchFamily="50" charset="-128"/>
              </a:rPr>
              <a:t>連携に</a:t>
            </a:r>
            <a:r>
              <a:rPr lang="ja-JP" altLang="ja-JP" sz="700" dirty="0">
                <a:latin typeface="游ゴシック" panose="020B0400000000000000" pitchFamily="50" charset="-128"/>
                <a:ea typeface="游ゴシック" panose="020B0400000000000000" pitchFamily="50" charset="-128"/>
              </a:rPr>
              <a:t>よる新技術 ・新製品開発や</a:t>
            </a:r>
            <a:r>
              <a:rPr lang="ja-JP" altLang="ja-JP" sz="700" dirty="0" smtClean="0">
                <a:latin typeface="游ゴシック" panose="020B0400000000000000" pitchFamily="50" charset="-128"/>
                <a:ea typeface="游ゴシック" panose="020B0400000000000000" pitchFamily="50" charset="-128"/>
              </a:rPr>
              <a:t>， </a:t>
            </a:r>
            <a:endParaRPr lang="en-US" altLang="ja-JP" sz="700" dirty="0" smtClean="0">
              <a:latin typeface="游ゴシック" panose="020B0400000000000000" pitchFamily="50" charset="-128"/>
              <a:ea typeface="游ゴシック" panose="020B0400000000000000" pitchFamily="50" charset="-128"/>
            </a:endParaRPr>
          </a:p>
          <a:p>
            <a:r>
              <a:rPr lang="ja-JP" altLang="ja-JP" sz="700" dirty="0" smtClean="0">
                <a:latin typeface="游ゴシック" panose="020B0400000000000000" pitchFamily="50" charset="-128"/>
                <a:ea typeface="游ゴシック" panose="020B0400000000000000" pitchFamily="50" charset="-128"/>
              </a:rPr>
              <a:t>創業 </a:t>
            </a:r>
            <a:r>
              <a:rPr lang="ja-JP" altLang="ja-JP" sz="700" dirty="0">
                <a:latin typeface="游ゴシック" panose="020B0400000000000000" pitchFamily="50" charset="-128"/>
                <a:ea typeface="游ゴシック" panose="020B0400000000000000" pitchFamily="50" charset="-128"/>
              </a:rPr>
              <a:t>・新事業展開，経営革新，経営基盤の強化を実施しています。</a:t>
            </a:r>
          </a:p>
        </p:txBody>
      </p:sp>
      <p:sp>
        <p:nvSpPr>
          <p:cNvPr id="275" name="正方形/長方形 274"/>
          <p:cNvSpPr/>
          <p:nvPr/>
        </p:nvSpPr>
        <p:spPr>
          <a:xfrm>
            <a:off x="199260" y="5495730"/>
            <a:ext cx="2365886" cy="260617"/>
          </a:xfrm>
          <a:prstGeom prst="rect">
            <a:avLst/>
          </a:prstGeom>
        </p:spPr>
        <p:txBody>
          <a:bodyPr wrap="square">
            <a:spAutoFit/>
          </a:bodyPr>
          <a:lstStyle/>
          <a:p>
            <a:r>
              <a:rPr lang="ja-JP" altLang="en-US" sz="1050" dirty="0" smtClean="0">
                <a:latin typeface="游ゴシック" panose="020B0400000000000000" pitchFamily="50" charset="-128"/>
                <a:ea typeface="游ゴシック" panose="020B0400000000000000" pitchFamily="50" charset="-128"/>
              </a:rPr>
              <a:t>公益</a:t>
            </a:r>
            <a:r>
              <a:rPr lang="ja-JP" altLang="en-US" sz="1050" dirty="0">
                <a:latin typeface="游ゴシック" panose="020B0400000000000000" pitchFamily="50" charset="-128"/>
                <a:ea typeface="游ゴシック" panose="020B0400000000000000" pitchFamily="50" charset="-128"/>
              </a:rPr>
              <a:t>財団法人ひろしま産業振興機構</a:t>
            </a:r>
          </a:p>
        </p:txBody>
      </p:sp>
      <p:sp>
        <p:nvSpPr>
          <p:cNvPr id="276" name="正方形/長方形 275"/>
          <p:cNvSpPr/>
          <p:nvPr/>
        </p:nvSpPr>
        <p:spPr>
          <a:xfrm>
            <a:off x="141642" y="5564611"/>
            <a:ext cx="104638" cy="1125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游ゴシック" panose="020B0400000000000000" pitchFamily="50" charset="-128"/>
              <a:ea typeface="游ゴシック" panose="020B0400000000000000" pitchFamily="50" charset="-128"/>
            </a:endParaRPr>
          </a:p>
        </p:txBody>
      </p:sp>
      <p:sp>
        <p:nvSpPr>
          <p:cNvPr id="277" name="正方形/長方形 276"/>
          <p:cNvSpPr/>
          <p:nvPr/>
        </p:nvSpPr>
        <p:spPr>
          <a:xfrm>
            <a:off x="300879" y="5864262"/>
            <a:ext cx="854427" cy="205334"/>
          </a:xfrm>
          <a:prstGeom prst="rect">
            <a:avLst/>
          </a:prstGeom>
        </p:spPr>
        <p:txBody>
          <a:bodyPr wrap="non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082-240-7715</a:t>
            </a:r>
            <a:endParaRPr lang="ja-JP" altLang="en-US" sz="700" dirty="0">
              <a:latin typeface="游ゴシック" panose="020B0400000000000000" pitchFamily="50" charset="-128"/>
              <a:ea typeface="游ゴシック" panose="020B0400000000000000" pitchFamily="50" charset="-128"/>
            </a:endParaRPr>
          </a:p>
        </p:txBody>
      </p:sp>
      <p:sp>
        <p:nvSpPr>
          <p:cNvPr id="278" name="ホームベース 277"/>
          <p:cNvSpPr/>
          <p:nvPr/>
        </p:nvSpPr>
        <p:spPr bwMode="ltGray">
          <a:xfrm>
            <a:off x="246025" y="6206315"/>
            <a:ext cx="122064" cy="11254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游ゴシック" panose="020B0400000000000000" pitchFamily="50" charset="-128"/>
              <a:ea typeface="游ゴシック" panose="020B0400000000000000" pitchFamily="50" charset="-128"/>
            </a:endParaRPr>
          </a:p>
        </p:txBody>
      </p:sp>
      <p:sp>
        <p:nvSpPr>
          <p:cNvPr id="279" name="正方形/長方形 278"/>
          <p:cNvSpPr/>
          <p:nvPr/>
        </p:nvSpPr>
        <p:spPr>
          <a:xfrm>
            <a:off x="146271" y="4443149"/>
            <a:ext cx="104638" cy="1125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050">
              <a:latin typeface="游ゴシック Medium" panose="020B0500000000000000" pitchFamily="50" charset="-128"/>
              <a:ea typeface="游ゴシック Medium" panose="020B0500000000000000" pitchFamily="50" charset="-128"/>
            </a:endParaRPr>
          </a:p>
        </p:txBody>
      </p:sp>
      <p:cxnSp>
        <p:nvCxnSpPr>
          <p:cNvPr id="280" name="直線コネクタ 279"/>
          <p:cNvCxnSpPr/>
          <p:nvPr/>
        </p:nvCxnSpPr>
        <p:spPr>
          <a:xfrm>
            <a:off x="146269" y="4589971"/>
            <a:ext cx="1680319"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85" name="正方形/長方形 284"/>
          <p:cNvSpPr/>
          <p:nvPr/>
        </p:nvSpPr>
        <p:spPr>
          <a:xfrm>
            <a:off x="141641" y="5567143"/>
            <a:ext cx="104638" cy="1125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050">
              <a:latin typeface="游ゴシック Medium" panose="020B0500000000000000" pitchFamily="50" charset="-128"/>
              <a:ea typeface="游ゴシック Medium" panose="020B0500000000000000" pitchFamily="50" charset="-128"/>
            </a:endParaRPr>
          </a:p>
        </p:txBody>
      </p:sp>
      <p:cxnSp>
        <p:nvCxnSpPr>
          <p:cNvPr id="286" name="直線コネクタ 285"/>
          <p:cNvCxnSpPr/>
          <p:nvPr/>
        </p:nvCxnSpPr>
        <p:spPr>
          <a:xfrm>
            <a:off x="141641" y="5708781"/>
            <a:ext cx="2356445"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bwMode="white">
          <a:xfrm>
            <a:off x="6729374" y="4397120"/>
            <a:ext cx="3248064" cy="704769"/>
          </a:xfrm>
          <a:prstGeom prst="rect">
            <a:avLst/>
          </a:prstGeom>
          <a:ln>
            <a:noFill/>
          </a:ln>
        </p:spPr>
        <p:style>
          <a:lnRef idx="2">
            <a:schemeClr val="accent1"/>
          </a:lnRef>
          <a:fillRef idx="1">
            <a:schemeClr val="lt1"/>
          </a:fillRef>
          <a:effectRef idx="0">
            <a:schemeClr val="accent1"/>
          </a:effectRef>
          <a:fontRef idx="minor">
            <a:schemeClr val="dk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7" name="テキスト ボックス 6"/>
          <p:cNvSpPr txBox="1"/>
          <p:nvPr/>
        </p:nvSpPr>
        <p:spPr bwMode="gray">
          <a:xfrm>
            <a:off x="6735418" y="4325282"/>
            <a:ext cx="3242022" cy="530749"/>
          </a:xfrm>
          <a:prstGeom prst="rect">
            <a:avLst/>
          </a:prstGeom>
          <a:noFill/>
        </p:spPr>
        <p:txBody>
          <a:bodyPr wrap="square" lIns="68415" tIns="34208" rIns="68415" bIns="34208" rtlCol="0">
            <a:spAutoFit/>
          </a:bodyPr>
          <a:lstStyle/>
          <a:p>
            <a:pPr algn="ctr">
              <a:lnSpc>
                <a:spcPct val="150000"/>
              </a:lnSpc>
            </a:pPr>
            <a:r>
              <a:rPr lang="ja-JP" altLang="ja-JP" sz="2000" b="1" dirty="0">
                <a:solidFill>
                  <a:srgbClr val="0E7BB2"/>
                </a:solidFill>
                <a:latin typeface="HG丸ｺﾞｼｯｸM-PRO" panose="020F0600000000000000" pitchFamily="50" charset="-128"/>
                <a:ea typeface="HG丸ｺﾞｼｯｸM-PRO" panose="020F0600000000000000" pitchFamily="50" charset="-128"/>
              </a:rPr>
              <a:t>食品工業技術センター</a:t>
            </a:r>
            <a:endParaRPr lang="ja-JP" altLang="en-US" sz="2000" b="1" dirty="0">
              <a:solidFill>
                <a:srgbClr val="0E7BB2"/>
              </a:solidFill>
              <a:latin typeface="HG丸ｺﾞｼｯｸM-PRO" panose="020F0600000000000000" pitchFamily="50" charset="-128"/>
              <a:ea typeface="HG丸ｺﾞｼｯｸM-PRO" panose="020F0600000000000000" pitchFamily="50" charset="-128"/>
            </a:endParaRPr>
          </a:p>
        </p:txBody>
      </p:sp>
      <p:pic>
        <p:nvPicPr>
          <p:cNvPr id="1027" name="Picture 3" descr="K:\食品工業技術センター\共有\G広報\G4刊行物\G59パンフレット\H28パンフレット更新\1p_ロゴマーク.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74336" y="4779549"/>
            <a:ext cx="2964186" cy="274676"/>
          </a:xfrm>
          <a:prstGeom prst="rect">
            <a:avLst/>
          </a:prstGeom>
          <a:noFill/>
          <a:extLst>
            <a:ext uri="{909E8E84-426E-40DD-AFC4-6F175D3DCCD1}">
              <a14:hiddenFill xmlns:a14="http://schemas.microsoft.com/office/drawing/2010/main">
                <a:solidFill>
                  <a:srgbClr val="FFFFFF"/>
                </a:solidFill>
              </a14:hiddenFill>
            </a:ext>
          </a:extLst>
        </p:spPr>
      </p:pic>
      <p:sp>
        <p:nvSpPr>
          <p:cNvPr id="288" name="正方形/長方形 287"/>
          <p:cNvSpPr/>
          <p:nvPr/>
        </p:nvSpPr>
        <p:spPr bwMode="invGray">
          <a:xfrm>
            <a:off x="66776" y="132466"/>
            <a:ext cx="158987" cy="161425"/>
          </a:xfrm>
          <a:prstGeom prst="rect">
            <a:avLst/>
          </a:prstGeom>
          <a:solidFill>
            <a:srgbClr val="5DB4E5"/>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grpSp>
        <p:nvGrpSpPr>
          <p:cNvPr id="21" name="グループ化 20"/>
          <p:cNvGrpSpPr/>
          <p:nvPr/>
        </p:nvGrpSpPr>
        <p:grpSpPr>
          <a:xfrm>
            <a:off x="198743" y="766926"/>
            <a:ext cx="1426746" cy="522730"/>
            <a:chOff x="228686" y="680001"/>
            <a:chExt cx="1416531" cy="509290"/>
          </a:xfrm>
        </p:grpSpPr>
        <p:sp>
          <p:nvSpPr>
            <p:cNvPr id="229" name="正方形/長方形 228"/>
            <p:cNvSpPr/>
            <p:nvPr/>
          </p:nvSpPr>
          <p:spPr>
            <a:xfrm>
              <a:off x="249173" y="680001"/>
              <a:ext cx="1396044" cy="230832"/>
            </a:xfrm>
            <a:prstGeom prst="rect">
              <a:avLst/>
            </a:prstGeom>
          </p:spPr>
          <p:txBody>
            <a:bodyPr wrap="square">
              <a:spAutoFit/>
            </a:bodyPr>
            <a:lstStyle/>
            <a:p>
              <a:r>
                <a:rPr lang="ja-JP" altLang="ja-JP" sz="900" dirty="0">
                  <a:latin typeface="游ゴシック" panose="020B0400000000000000" pitchFamily="50" charset="-128"/>
                  <a:ea typeface="游ゴシック" panose="020B0400000000000000" pitchFamily="50" charset="-128"/>
                </a:rPr>
                <a:t>西部工業技術センター</a:t>
              </a:r>
              <a:endParaRPr lang="ja-JP" altLang="en-US" sz="900" dirty="0">
                <a:latin typeface="游ゴシック" panose="020B0400000000000000" pitchFamily="50" charset="-128"/>
                <a:ea typeface="游ゴシック" panose="020B0400000000000000" pitchFamily="50" charset="-128"/>
              </a:endParaRPr>
            </a:p>
          </p:txBody>
        </p:sp>
        <p:sp>
          <p:nvSpPr>
            <p:cNvPr id="230" name="正方形/長方形 229"/>
            <p:cNvSpPr/>
            <p:nvPr/>
          </p:nvSpPr>
          <p:spPr>
            <a:xfrm>
              <a:off x="270796" y="851402"/>
              <a:ext cx="1078624" cy="200055"/>
            </a:xfrm>
            <a:prstGeom prst="rect">
              <a:avLst/>
            </a:prstGeom>
          </p:spPr>
          <p:txBody>
            <a:bodyPr wrap="square">
              <a:spAutoFit/>
            </a:bodyPr>
            <a:lstStyle/>
            <a:p>
              <a:r>
                <a:rPr lang="zh-TW" altLang="en-US" sz="700" dirty="0">
                  <a:latin typeface="游ゴシック" panose="020B0400000000000000" pitchFamily="50" charset="-128"/>
                  <a:ea typeface="游ゴシック" panose="020B0400000000000000" pitchFamily="50" charset="-128"/>
                </a:rPr>
                <a:t>呉市阿賀南</a:t>
              </a:r>
              <a:r>
                <a:rPr lang="en-US" altLang="zh-TW" sz="700" dirty="0">
                  <a:latin typeface="游ゴシック" panose="020B0400000000000000" pitchFamily="50" charset="-128"/>
                  <a:ea typeface="游ゴシック" panose="020B0400000000000000" pitchFamily="50" charset="-128"/>
                </a:rPr>
                <a:t>2-10-1</a:t>
              </a:r>
              <a:endParaRPr lang="ja-JP" altLang="en-US" sz="700" dirty="0">
                <a:latin typeface="游ゴシック" panose="020B0400000000000000" pitchFamily="50" charset="-128"/>
                <a:ea typeface="游ゴシック" panose="020B0400000000000000" pitchFamily="50" charset="-128"/>
              </a:endParaRPr>
            </a:p>
          </p:txBody>
        </p:sp>
        <p:sp>
          <p:nvSpPr>
            <p:cNvPr id="231" name="正方形/長方形 230"/>
            <p:cNvSpPr/>
            <p:nvPr/>
          </p:nvSpPr>
          <p:spPr>
            <a:xfrm>
              <a:off x="270796" y="989236"/>
              <a:ext cx="873957" cy="200055"/>
            </a:xfrm>
            <a:prstGeom prst="rect">
              <a:avLst/>
            </a:prstGeom>
          </p:spPr>
          <p:txBody>
            <a:bodyPr wrap="none">
              <a:spAutoFit/>
            </a:bodyPr>
            <a:lstStyle/>
            <a:p>
              <a:r>
                <a:rPr lang="ja-JP" altLang="en-US" sz="700" dirty="0" smtClean="0">
                  <a:latin typeface="游ゴシック" panose="020B0400000000000000" pitchFamily="50" charset="-128"/>
                  <a:ea typeface="游ゴシック" panose="020B0400000000000000" pitchFamily="50" charset="-128"/>
                </a:rPr>
                <a:t>☎ </a:t>
              </a:r>
              <a:r>
                <a:rPr lang="en-US" altLang="ja-JP" sz="700" dirty="0" smtClean="0">
                  <a:latin typeface="游ゴシック" panose="020B0400000000000000" pitchFamily="50" charset="-128"/>
                  <a:ea typeface="游ゴシック" panose="020B0400000000000000" pitchFamily="50" charset="-128"/>
                </a:rPr>
                <a:t>0823-74-1151</a:t>
              </a:r>
              <a:endParaRPr lang="ja-JP" altLang="en-US" sz="700" dirty="0">
                <a:latin typeface="游ゴシック" panose="020B0400000000000000" pitchFamily="50" charset="-128"/>
                <a:ea typeface="游ゴシック" panose="020B0400000000000000" pitchFamily="50" charset="-128"/>
              </a:endParaRPr>
            </a:p>
          </p:txBody>
        </p:sp>
        <p:sp>
          <p:nvSpPr>
            <p:cNvPr id="289" name="円/楕円 288"/>
            <p:cNvSpPr/>
            <p:nvPr/>
          </p:nvSpPr>
          <p:spPr>
            <a:xfrm>
              <a:off x="228686" y="732127"/>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grpSp>
        <p:nvGrpSpPr>
          <p:cNvPr id="20" name="グループ化 19"/>
          <p:cNvGrpSpPr/>
          <p:nvPr/>
        </p:nvGrpSpPr>
        <p:grpSpPr>
          <a:xfrm>
            <a:off x="199313" y="2191285"/>
            <a:ext cx="1426746" cy="522730"/>
            <a:chOff x="229252" y="1453441"/>
            <a:chExt cx="1416531" cy="509290"/>
          </a:xfrm>
        </p:grpSpPr>
        <p:sp>
          <p:nvSpPr>
            <p:cNvPr id="290" name="正方形/長方形 289"/>
            <p:cNvSpPr/>
            <p:nvPr/>
          </p:nvSpPr>
          <p:spPr>
            <a:xfrm>
              <a:off x="249739" y="1453441"/>
              <a:ext cx="1396044" cy="230832"/>
            </a:xfrm>
            <a:prstGeom prst="rect">
              <a:avLst/>
            </a:prstGeom>
          </p:spPr>
          <p:txBody>
            <a:bodyPr wrap="square">
              <a:spAutoFit/>
            </a:bodyPr>
            <a:lstStyle/>
            <a:p>
              <a:r>
                <a:rPr lang="ja-JP" altLang="ja-JP" sz="900" dirty="0">
                  <a:latin typeface="游ゴシック" panose="020B0400000000000000" pitchFamily="50" charset="-128"/>
                  <a:ea typeface="游ゴシック" panose="020B0400000000000000" pitchFamily="50" charset="-128"/>
                </a:rPr>
                <a:t>農業技術センター</a:t>
              </a:r>
              <a:endParaRPr lang="ja-JP" altLang="en-US" sz="900" dirty="0">
                <a:latin typeface="游ゴシック" panose="020B0400000000000000" pitchFamily="50" charset="-128"/>
                <a:ea typeface="游ゴシック" panose="020B0400000000000000" pitchFamily="50" charset="-128"/>
              </a:endParaRPr>
            </a:p>
          </p:txBody>
        </p:sp>
        <p:sp>
          <p:nvSpPr>
            <p:cNvPr id="291" name="正方形/長方形 290"/>
            <p:cNvSpPr/>
            <p:nvPr/>
          </p:nvSpPr>
          <p:spPr>
            <a:xfrm>
              <a:off x="271361" y="1624842"/>
              <a:ext cx="1218969" cy="200055"/>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東広島市八本松町原</a:t>
              </a:r>
              <a:r>
                <a:rPr lang="en-US" altLang="ja-JP" sz="700" dirty="0">
                  <a:latin typeface="游ゴシック" panose="020B0400000000000000" pitchFamily="50" charset="-128"/>
                  <a:ea typeface="游ゴシック" panose="020B0400000000000000" pitchFamily="50" charset="-128"/>
                </a:rPr>
                <a:t>6869</a:t>
              </a:r>
              <a:endParaRPr lang="ja-JP" altLang="en-US" sz="700" dirty="0">
                <a:latin typeface="游ゴシック" panose="020B0400000000000000" pitchFamily="50" charset="-128"/>
                <a:ea typeface="游ゴシック" panose="020B0400000000000000" pitchFamily="50" charset="-128"/>
              </a:endParaRPr>
            </a:p>
          </p:txBody>
        </p:sp>
        <p:sp>
          <p:nvSpPr>
            <p:cNvPr id="292" name="正方形/長方形 291"/>
            <p:cNvSpPr/>
            <p:nvPr/>
          </p:nvSpPr>
          <p:spPr>
            <a:xfrm>
              <a:off x="271362" y="1762676"/>
              <a:ext cx="873957" cy="200055"/>
            </a:xfrm>
            <a:prstGeom prst="rect">
              <a:avLst/>
            </a:prstGeom>
          </p:spPr>
          <p:txBody>
            <a:bodyPr wrap="none">
              <a:spAutoFit/>
            </a:bodyPr>
            <a:lstStyle/>
            <a:p>
              <a:r>
                <a:rPr lang="ja-JP" altLang="en-US" sz="700" dirty="0" smtClean="0">
                  <a:latin typeface="游ゴシック" panose="020B0400000000000000" pitchFamily="50" charset="-128"/>
                  <a:ea typeface="游ゴシック" panose="020B0400000000000000" pitchFamily="50" charset="-128"/>
                </a:rPr>
                <a:t>☎</a:t>
              </a:r>
              <a:r>
                <a:rPr lang="en-US" altLang="ja-JP" sz="700" dirty="0" smtClean="0">
                  <a:latin typeface="游ゴシック" panose="020B0400000000000000" pitchFamily="50" charset="-128"/>
                  <a:ea typeface="游ゴシック" panose="020B0400000000000000" pitchFamily="50" charset="-128"/>
                </a:rPr>
                <a:t> </a:t>
              </a:r>
              <a:r>
                <a:rPr lang="en-US" altLang="ja-JP" sz="700" dirty="0">
                  <a:latin typeface="游ゴシック" panose="020B0400000000000000" pitchFamily="50" charset="-128"/>
                  <a:ea typeface="游ゴシック" panose="020B0400000000000000" pitchFamily="50" charset="-128"/>
                </a:rPr>
                <a:t>082-429-0522</a:t>
              </a:r>
              <a:endParaRPr lang="ja-JP" altLang="en-US" sz="700" dirty="0">
                <a:latin typeface="游ゴシック" panose="020B0400000000000000" pitchFamily="50" charset="-128"/>
                <a:ea typeface="游ゴシック" panose="020B0400000000000000" pitchFamily="50" charset="-128"/>
              </a:endParaRPr>
            </a:p>
          </p:txBody>
        </p:sp>
        <p:sp>
          <p:nvSpPr>
            <p:cNvPr id="293" name="円/楕円 292"/>
            <p:cNvSpPr/>
            <p:nvPr/>
          </p:nvSpPr>
          <p:spPr>
            <a:xfrm>
              <a:off x="229252" y="1505567"/>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grpSp>
        <p:nvGrpSpPr>
          <p:cNvPr id="19" name="グループ化 18"/>
          <p:cNvGrpSpPr/>
          <p:nvPr/>
        </p:nvGrpSpPr>
        <p:grpSpPr>
          <a:xfrm>
            <a:off x="1579577" y="2757364"/>
            <a:ext cx="1474270" cy="522730"/>
            <a:chOff x="1599635" y="1453440"/>
            <a:chExt cx="1463714" cy="509290"/>
          </a:xfrm>
        </p:grpSpPr>
        <p:sp>
          <p:nvSpPr>
            <p:cNvPr id="298" name="正方形/長方形 297"/>
            <p:cNvSpPr/>
            <p:nvPr/>
          </p:nvSpPr>
          <p:spPr>
            <a:xfrm>
              <a:off x="1623389" y="1453440"/>
              <a:ext cx="1416873" cy="230832"/>
            </a:xfrm>
            <a:prstGeom prst="rect">
              <a:avLst/>
            </a:prstGeom>
          </p:spPr>
          <p:txBody>
            <a:bodyPr wrap="square">
              <a:spAutoFit/>
            </a:bodyPr>
            <a:lstStyle/>
            <a:p>
              <a:r>
                <a:rPr lang="ja-JP" altLang="ja-JP" sz="900" dirty="0">
                  <a:latin typeface="游ゴシック" panose="020B0400000000000000" pitchFamily="50" charset="-128"/>
                  <a:ea typeface="游ゴシック" panose="020B0400000000000000" pitchFamily="50" charset="-128"/>
                </a:rPr>
                <a:t>水産海洋技術センター</a:t>
              </a:r>
              <a:endParaRPr lang="ja-JP" altLang="en-US" sz="900" dirty="0">
                <a:latin typeface="游ゴシック" panose="020B0400000000000000" pitchFamily="50" charset="-128"/>
                <a:ea typeface="游ゴシック" panose="020B0400000000000000" pitchFamily="50" charset="-128"/>
              </a:endParaRPr>
            </a:p>
          </p:txBody>
        </p:sp>
        <p:sp>
          <p:nvSpPr>
            <p:cNvPr id="299" name="正方形/長方形 298"/>
            <p:cNvSpPr/>
            <p:nvPr/>
          </p:nvSpPr>
          <p:spPr>
            <a:xfrm>
              <a:off x="1645011" y="1624840"/>
              <a:ext cx="1418338" cy="200055"/>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呉市音戸町波多見</a:t>
              </a:r>
              <a:r>
                <a:rPr lang="en-US" altLang="ja-JP" sz="700" dirty="0">
                  <a:latin typeface="游ゴシック" panose="020B0400000000000000" pitchFamily="50" charset="-128"/>
                  <a:ea typeface="游ゴシック" panose="020B0400000000000000" pitchFamily="50" charset="-128"/>
                </a:rPr>
                <a:t>6-21-1</a:t>
              </a:r>
              <a:endParaRPr lang="ja-JP" altLang="en-US" sz="700" dirty="0">
                <a:latin typeface="游ゴシック" panose="020B0400000000000000" pitchFamily="50" charset="-128"/>
                <a:ea typeface="游ゴシック" panose="020B0400000000000000" pitchFamily="50" charset="-128"/>
              </a:endParaRPr>
            </a:p>
          </p:txBody>
        </p:sp>
        <p:sp>
          <p:nvSpPr>
            <p:cNvPr id="300" name="正方形/長方形 299"/>
            <p:cNvSpPr/>
            <p:nvPr/>
          </p:nvSpPr>
          <p:spPr>
            <a:xfrm>
              <a:off x="1645011" y="1762675"/>
              <a:ext cx="873957" cy="200055"/>
            </a:xfrm>
            <a:prstGeom prst="rect">
              <a:avLst/>
            </a:prstGeom>
          </p:spPr>
          <p:txBody>
            <a:bodyPr wrap="non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 0823-51-2173</a:t>
              </a:r>
              <a:endParaRPr lang="ja-JP" altLang="en-US" sz="700" dirty="0">
                <a:latin typeface="游ゴシック" panose="020B0400000000000000" pitchFamily="50" charset="-128"/>
                <a:ea typeface="游ゴシック" panose="020B0400000000000000" pitchFamily="50" charset="-128"/>
              </a:endParaRPr>
            </a:p>
          </p:txBody>
        </p:sp>
        <p:sp>
          <p:nvSpPr>
            <p:cNvPr id="301" name="円/楕円 300"/>
            <p:cNvSpPr/>
            <p:nvPr/>
          </p:nvSpPr>
          <p:spPr>
            <a:xfrm>
              <a:off x="1599635" y="1505565"/>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grpSp>
        <p:nvGrpSpPr>
          <p:cNvPr id="17" name="グループ化 16"/>
          <p:cNvGrpSpPr/>
          <p:nvPr/>
        </p:nvGrpSpPr>
        <p:grpSpPr>
          <a:xfrm>
            <a:off x="199313" y="2768379"/>
            <a:ext cx="1426746" cy="522730"/>
            <a:chOff x="229252" y="2059851"/>
            <a:chExt cx="1416531" cy="509290"/>
          </a:xfrm>
        </p:grpSpPr>
        <p:sp>
          <p:nvSpPr>
            <p:cNvPr id="302" name="正方形/長方形 301"/>
            <p:cNvSpPr/>
            <p:nvPr/>
          </p:nvSpPr>
          <p:spPr>
            <a:xfrm>
              <a:off x="249739" y="2059851"/>
              <a:ext cx="1396044" cy="230832"/>
            </a:xfrm>
            <a:prstGeom prst="rect">
              <a:avLst/>
            </a:prstGeom>
          </p:spPr>
          <p:txBody>
            <a:bodyPr wrap="square">
              <a:spAutoFit/>
            </a:bodyPr>
            <a:lstStyle/>
            <a:p>
              <a:r>
                <a:rPr lang="ja-JP" altLang="ja-JP" sz="900" dirty="0">
                  <a:latin typeface="游ゴシック" panose="020B0400000000000000" pitchFamily="50" charset="-128"/>
                  <a:ea typeface="游ゴシック" panose="020B0400000000000000" pitchFamily="50" charset="-128"/>
                </a:rPr>
                <a:t>畜産技術センター</a:t>
              </a:r>
              <a:endParaRPr lang="ja-JP" altLang="en-US" sz="900" dirty="0">
                <a:latin typeface="游ゴシック" panose="020B0400000000000000" pitchFamily="50" charset="-128"/>
                <a:ea typeface="游ゴシック" panose="020B0400000000000000" pitchFamily="50" charset="-128"/>
              </a:endParaRPr>
            </a:p>
          </p:txBody>
        </p:sp>
        <p:sp>
          <p:nvSpPr>
            <p:cNvPr id="303" name="正方形/長方形 302"/>
            <p:cNvSpPr/>
            <p:nvPr/>
          </p:nvSpPr>
          <p:spPr>
            <a:xfrm>
              <a:off x="271361" y="2231252"/>
              <a:ext cx="1218969" cy="200055"/>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庄原市七塚町</a:t>
              </a:r>
              <a:r>
                <a:rPr lang="en-US" altLang="ja-JP" sz="700" dirty="0">
                  <a:latin typeface="游ゴシック" panose="020B0400000000000000" pitchFamily="50" charset="-128"/>
                  <a:ea typeface="游ゴシック" panose="020B0400000000000000" pitchFamily="50" charset="-128"/>
                </a:rPr>
                <a:t>5584</a:t>
              </a:r>
              <a:endParaRPr lang="ja-JP" altLang="en-US" sz="700" dirty="0">
                <a:latin typeface="游ゴシック" panose="020B0400000000000000" pitchFamily="50" charset="-128"/>
                <a:ea typeface="游ゴシック" panose="020B0400000000000000" pitchFamily="50" charset="-128"/>
              </a:endParaRPr>
            </a:p>
          </p:txBody>
        </p:sp>
        <p:sp>
          <p:nvSpPr>
            <p:cNvPr id="304" name="正方形/長方形 303"/>
            <p:cNvSpPr/>
            <p:nvPr/>
          </p:nvSpPr>
          <p:spPr>
            <a:xfrm>
              <a:off x="271362" y="2369086"/>
              <a:ext cx="873957" cy="200055"/>
            </a:xfrm>
            <a:prstGeom prst="rect">
              <a:avLst/>
            </a:prstGeom>
          </p:spPr>
          <p:txBody>
            <a:bodyPr wrap="non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 0824-74-0332</a:t>
              </a:r>
              <a:endParaRPr lang="ja-JP" altLang="en-US" sz="700" dirty="0">
                <a:latin typeface="游ゴシック" panose="020B0400000000000000" pitchFamily="50" charset="-128"/>
                <a:ea typeface="游ゴシック" panose="020B0400000000000000" pitchFamily="50" charset="-128"/>
              </a:endParaRPr>
            </a:p>
          </p:txBody>
        </p:sp>
        <p:sp>
          <p:nvSpPr>
            <p:cNvPr id="305" name="円/楕円 304"/>
            <p:cNvSpPr/>
            <p:nvPr/>
          </p:nvSpPr>
          <p:spPr>
            <a:xfrm>
              <a:off x="229252" y="2111977"/>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grpSp>
        <p:nvGrpSpPr>
          <p:cNvPr id="16" name="グループ化 15"/>
          <p:cNvGrpSpPr/>
          <p:nvPr/>
        </p:nvGrpSpPr>
        <p:grpSpPr>
          <a:xfrm>
            <a:off x="1588387" y="3345474"/>
            <a:ext cx="1426746" cy="522730"/>
            <a:chOff x="229252" y="2577956"/>
            <a:chExt cx="1416531" cy="509290"/>
          </a:xfrm>
        </p:grpSpPr>
        <p:sp>
          <p:nvSpPr>
            <p:cNvPr id="310" name="正方形/長方形 309"/>
            <p:cNvSpPr/>
            <p:nvPr/>
          </p:nvSpPr>
          <p:spPr>
            <a:xfrm>
              <a:off x="249739" y="2577956"/>
              <a:ext cx="1396044" cy="230832"/>
            </a:xfrm>
            <a:prstGeom prst="rect">
              <a:avLst/>
            </a:prstGeom>
          </p:spPr>
          <p:txBody>
            <a:bodyPr wrap="square">
              <a:spAutoFit/>
            </a:bodyPr>
            <a:lstStyle/>
            <a:p>
              <a:r>
                <a:rPr lang="ja-JP" altLang="ja-JP" sz="900" dirty="0">
                  <a:latin typeface="游ゴシック" panose="020B0400000000000000" pitchFamily="50" charset="-128"/>
                  <a:ea typeface="游ゴシック" panose="020B0400000000000000" pitchFamily="50" charset="-128"/>
                </a:rPr>
                <a:t>保健環境センター</a:t>
              </a:r>
              <a:endParaRPr lang="ja-JP" altLang="en-US" sz="900" dirty="0">
                <a:latin typeface="游ゴシック" panose="020B0400000000000000" pitchFamily="50" charset="-128"/>
                <a:ea typeface="游ゴシック" panose="020B0400000000000000" pitchFamily="50" charset="-128"/>
              </a:endParaRPr>
            </a:p>
          </p:txBody>
        </p:sp>
        <p:sp>
          <p:nvSpPr>
            <p:cNvPr id="311" name="正方形/長方形 310"/>
            <p:cNvSpPr/>
            <p:nvPr/>
          </p:nvSpPr>
          <p:spPr>
            <a:xfrm>
              <a:off x="271361" y="2749357"/>
              <a:ext cx="1218969" cy="200055"/>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広島市南区皆実町</a:t>
              </a:r>
              <a:r>
                <a:rPr lang="en-US" altLang="ja-JP" sz="700" dirty="0">
                  <a:latin typeface="游ゴシック" panose="020B0400000000000000" pitchFamily="50" charset="-128"/>
                  <a:ea typeface="游ゴシック" panose="020B0400000000000000" pitchFamily="50" charset="-128"/>
                </a:rPr>
                <a:t>1-6-29</a:t>
              </a:r>
              <a:endParaRPr lang="ja-JP" altLang="en-US" sz="700" dirty="0">
                <a:latin typeface="游ゴシック" panose="020B0400000000000000" pitchFamily="50" charset="-128"/>
                <a:ea typeface="游ゴシック" panose="020B0400000000000000" pitchFamily="50" charset="-128"/>
              </a:endParaRPr>
            </a:p>
          </p:txBody>
        </p:sp>
        <p:sp>
          <p:nvSpPr>
            <p:cNvPr id="312" name="正方形/長方形 311"/>
            <p:cNvSpPr/>
            <p:nvPr/>
          </p:nvSpPr>
          <p:spPr>
            <a:xfrm>
              <a:off x="271362" y="2887191"/>
              <a:ext cx="873957" cy="200055"/>
            </a:xfrm>
            <a:prstGeom prst="rect">
              <a:avLst/>
            </a:prstGeom>
          </p:spPr>
          <p:txBody>
            <a:bodyPr wrap="non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 082-255-7131</a:t>
              </a:r>
              <a:endParaRPr lang="ja-JP" altLang="en-US" sz="700" dirty="0">
                <a:latin typeface="游ゴシック" panose="020B0400000000000000" pitchFamily="50" charset="-128"/>
                <a:ea typeface="游ゴシック" panose="020B0400000000000000" pitchFamily="50" charset="-128"/>
              </a:endParaRPr>
            </a:p>
          </p:txBody>
        </p:sp>
        <p:sp>
          <p:nvSpPr>
            <p:cNvPr id="313" name="円/楕円 312"/>
            <p:cNvSpPr/>
            <p:nvPr/>
          </p:nvSpPr>
          <p:spPr>
            <a:xfrm>
              <a:off x="229252" y="2630082"/>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sp>
        <p:nvSpPr>
          <p:cNvPr id="314" name="正方形/長方形 313"/>
          <p:cNvSpPr/>
          <p:nvPr/>
        </p:nvSpPr>
        <p:spPr>
          <a:xfrm>
            <a:off x="386758" y="3908611"/>
            <a:ext cx="2667088" cy="181472"/>
          </a:xfrm>
          <a:prstGeom prst="rect">
            <a:avLst/>
          </a:prstGeom>
        </p:spPr>
        <p:txBody>
          <a:bodyPr wrap="square" lIns="68415" tIns="34208" rIns="68415" bIns="34208">
            <a:spAutoFit/>
          </a:bodyPr>
          <a:lstStyle/>
          <a:p>
            <a:r>
              <a:rPr lang="ja-JP" altLang="ja-JP" sz="700" dirty="0">
                <a:latin typeface="游ゴシック" panose="020B0400000000000000" pitchFamily="50" charset="-128"/>
                <a:ea typeface="游ゴシック" panose="020B0400000000000000" pitchFamily="50" charset="-128"/>
              </a:rPr>
              <a:t>農林水産関係，環境・保健関係の試験研究を行っています。</a:t>
            </a:r>
            <a:endParaRPr lang="ja-JP" altLang="en-US" sz="700" dirty="0">
              <a:latin typeface="游ゴシック" panose="020B0400000000000000" pitchFamily="50" charset="-128"/>
              <a:ea typeface="游ゴシック" panose="020B0400000000000000" pitchFamily="50" charset="-128"/>
            </a:endParaRPr>
          </a:p>
        </p:txBody>
      </p:sp>
      <p:sp>
        <p:nvSpPr>
          <p:cNvPr id="315" name="ホームベース 314"/>
          <p:cNvSpPr/>
          <p:nvPr/>
        </p:nvSpPr>
        <p:spPr bwMode="ltGray">
          <a:xfrm>
            <a:off x="302891" y="3932519"/>
            <a:ext cx="122064" cy="11254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050">
              <a:latin typeface="游ゴシック Medium" panose="020B0500000000000000" pitchFamily="50" charset="-128"/>
              <a:ea typeface="游ゴシック Medium" panose="020B0500000000000000" pitchFamily="50" charset="-128"/>
            </a:endParaRPr>
          </a:p>
        </p:txBody>
      </p:sp>
      <p:sp>
        <p:nvSpPr>
          <p:cNvPr id="3" name="フリーフォーム 2"/>
          <p:cNvSpPr/>
          <p:nvPr/>
        </p:nvSpPr>
        <p:spPr bwMode="gray">
          <a:xfrm>
            <a:off x="4784567" y="5578371"/>
            <a:ext cx="213885" cy="217958"/>
          </a:xfrm>
          <a:custGeom>
            <a:avLst/>
            <a:gdLst>
              <a:gd name="connsiteX0" fmla="*/ 0 w 412750"/>
              <a:gd name="connsiteY0" fmla="*/ 419100 h 419100"/>
              <a:gd name="connsiteX1" fmla="*/ 412750 w 412750"/>
              <a:gd name="connsiteY1" fmla="*/ 419100 h 419100"/>
              <a:gd name="connsiteX2" fmla="*/ 412750 w 412750"/>
              <a:gd name="connsiteY2" fmla="*/ 0 h 419100"/>
            </a:gdLst>
            <a:ahLst/>
            <a:cxnLst>
              <a:cxn ang="0">
                <a:pos x="connsiteX0" y="connsiteY0"/>
              </a:cxn>
              <a:cxn ang="0">
                <a:pos x="connsiteX1" y="connsiteY1"/>
              </a:cxn>
              <a:cxn ang="0">
                <a:pos x="connsiteX2" y="connsiteY2"/>
              </a:cxn>
            </a:cxnLst>
            <a:rect l="l" t="t" r="r" b="b"/>
            <a:pathLst>
              <a:path w="412750" h="419100">
                <a:moveTo>
                  <a:pt x="0" y="419100"/>
                </a:moveTo>
                <a:lnTo>
                  <a:pt x="412750" y="419100"/>
                </a:lnTo>
                <a:lnTo>
                  <a:pt x="412750" y="0"/>
                </a:lnTo>
              </a:path>
            </a:pathLst>
          </a:custGeom>
          <a:noFill/>
          <a:ln w="12700">
            <a:solidFill>
              <a:schemeClr val="tx1">
                <a:lumMod val="75000"/>
                <a:lumOff val="25000"/>
              </a:schemeClr>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4683661" y="5770361"/>
            <a:ext cx="650992" cy="284309"/>
          </a:xfrm>
          <a:prstGeom prst="rect">
            <a:avLst/>
          </a:prstGeom>
        </p:spPr>
        <p:txBody>
          <a:bodyPr wrap="none">
            <a:spAutoFit/>
          </a:bodyPr>
          <a:lstStyle/>
          <a:p>
            <a:pPr algn="ctr"/>
            <a:r>
              <a:rPr lang="ja-JP" altLang="en-US" sz="600" dirty="0">
                <a:effectLst>
                  <a:glow rad="127000">
                    <a:schemeClr val="bg1">
                      <a:alpha val="75000"/>
                    </a:schemeClr>
                  </a:glow>
                </a:effectLst>
                <a:latin typeface="メイリオ" panose="020B0604030504040204" pitchFamily="50" charset="-128"/>
                <a:ea typeface="メイリオ" panose="020B0604030504040204" pitchFamily="50" charset="-128"/>
              </a:rPr>
              <a:t>南区役所前</a:t>
            </a:r>
            <a:r>
              <a:rPr lang="ja-JP" altLang="en-US" sz="600" dirty="0" smtClean="0">
                <a:effectLst>
                  <a:glow rad="127000">
                    <a:schemeClr val="bg1">
                      <a:alpha val="75000"/>
                    </a:schemeClr>
                  </a:glow>
                </a:effectLst>
                <a:latin typeface="メイリオ" panose="020B0604030504040204" pitchFamily="50" charset="-128"/>
                <a:ea typeface="メイリオ" panose="020B0604030504040204" pitchFamily="50" charset="-128"/>
              </a:rPr>
              <a:t>・</a:t>
            </a:r>
            <a:endParaRPr lang="en-US" altLang="ja-JP" sz="600" dirty="0" smtClean="0">
              <a:effectLst>
                <a:glow rad="127000">
                  <a:schemeClr val="bg1">
                    <a:alpha val="75000"/>
                  </a:schemeClr>
                </a:glow>
              </a:effectLst>
              <a:latin typeface="メイリオ" panose="020B0604030504040204" pitchFamily="50" charset="-128"/>
              <a:ea typeface="メイリオ" panose="020B0604030504040204" pitchFamily="50" charset="-128"/>
            </a:endParaRPr>
          </a:p>
          <a:p>
            <a:pPr algn="ctr"/>
            <a:r>
              <a:rPr lang="ja-JP" altLang="en-US" sz="600" dirty="0" smtClean="0">
                <a:effectLst>
                  <a:glow rad="127000">
                    <a:schemeClr val="bg1">
                      <a:alpha val="75000"/>
                    </a:schemeClr>
                  </a:glow>
                </a:effectLst>
                <a:latin typeface="メイリオ" panose="020B0604030504040204" pitchFamily="50" charset="-128"/>
                <a:ea typeface="メイリオ" panose="020B0604030504040204" pitchFamily="50" charset="-128"/>
              </a:rPr>
              <a:t>皆実町</a:t>
            </a:r>
            <a:r>
              <a:rPr lang="ja-JP" altLang="en-US" sz="600" dirty="0">
                <a:effectLst>
                  <a:glow rad="127000">
                    <a:schemeClr val="bg1">
                      <a:alpha val="75000"/>
                    </a:schemeClr>
                  </a:glow>
                </a:effectLst>
                <a:latin typeface="メイリオ" panose="020B0604030504040204" pitchFamily="50" charset="-128"/>
                <a:ea typeface="メイリオ" panose="020B0604030504040204" pitchFamily="50" charset="-128"/>
              </a:rPr>
              <a:t>一丁目</a:t>
            </a:r>
          </a:p>
        </p:txBody>
      </p:sp>
      <p:sp>
        <p:nvSpPr>
          <p:cNvPr id="192" name="フリーフォーム 191"/>
          <p:cNvSpPr/>
          <p:nvPr/>
        </p:nvSpPr>
        <p:spPr bwMode="gray">
          <a:xfrm rot="16200000">
            <a:off x="4862988" y="5208552"/>
            <a:ext cx="111045" cy="150104"/>
          </a:xfrm>
          <a:custGeom>
            <a:avLst/>
            <a:gdLst>
              <a:gd name="connsiteX0" fmla="*/ 0 w 412750"/>
              <a:gd name="connsiteY0" fmla="*/ 419100 h 419100"/>
              <a:gd name="connsiteX1" fmla="*/ 412750 w 412750"/>
              <a:gd name="connsiteY1" fmla="*/ 419100 h 419100"/>
              <a:gd name="connsiteX2" fmla="*/ 412750 w 412750"/>
              <a:gd name="connsiteY2" fmla="*/ 0 h 419100"/>
            </a:gdLst>
            <a:ahLst/>
            <a:cxnLst>
              <a:cxn ang="0">
                <a:pos x="connsiteX0" y="connsiteY0"/>
              </a:cxn>
              <a:cxn ang="0">
                <a:pos x="connsiteX1" y="connsiteY1"/>
              </a:cxn>
              <a:cxn ang="0">
                <a:pos x="connsiteX2" y="connsiteY2"/>
              </a:cxn>
            </a:cxnLst>
            <a:rect l="l" t="t" r="r" b="b"/>
            <a:pathLst>
              <a:path w="412750" h="419100">
                <a:moveTo>
                  <a:pt x="0" y="419100"/>
                </a:moveTo>
                <a:lnTo>
                  <a:pt x="412750" y="419100"/>
                </a:lnTo>
                <a:lnTo>
                  <a:pt x="412750" y="0"/>
                </a:lnTo>
              </a:path>
            </a:pathLst>
          </a:custGeom>
          <a:noFill/>
          <a:ln w="12700">
            <a:solidFill>
              <a:schemeClr val="tx1">
                <a:lumMod val="75000"/>
                <a:lumOff val="25000"/>
              </a:schemeClr>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フリーフォーム 197"/>
          <p:cNvSpPr/>
          <p:nvPr/>
        </p:nvSpPr>
        <p:spPr bwMode="gray">
          <a:xfrm rot="10800000" flipV="1">
            <a:off x="6016092" y="5712778"/>
            <a:ext cx="133064" cy="286247"/>
          </a:xfrm>
          <a:custGeom>
            <a:avLst/>
            <a:gdLst>
              <a:gd name="connsiteX0" fmla="*/ 0 w 412750"/>
              <a:gd name="connsiteY0" fmla="*/ 419100 h 419100"/>
              <a:gd name="connsiteX1" fmla="*/ 412750 w 412750"/>
              <a:gd name="connsiteY1" fmla="*/ 419100 h 419100"/>
              <a:gd name="connsiteX2" fmla="*/ 412750 w 412750"/>
              <a:gd name="connsiteY2" fmla="*/ 0 h 419100"/>
            </a:gdLst>
            <a:ahLst/>
            <a:cxnLst>
              <a:cxn ang="0">
                <a:pos x="connsiteX0" y="connsiteY0"/>
              </a:cxn>
              <a:cxn ang="0">
                <a:pos x="connsiteX1" y="connsiteY1"/>
              </a:cxn>
              <a:cxn ang="0">
                <a:pos x="connsiteX2" y="connsiteY2"/>
              </a:cxn>
            </a:cxnLst>
            <a:rect l="l" t="t" r="r" b="b"/>
            <a:pathLst>
              <a:path w="412750" h="419100">
                <a:moveTo>
                  <a:pt x="0" y="419100"/>
                </a:moveTo>
                <a:lnTo>
                  <a:pt x="412750" y="419100"/>
                </a:lnTo>
                <a:lnTo>
                  <a:pt x="412750" y="0"/>
                </a:lnTo>
              </a:path>
            </a:pathLst>
          </a:custGeom>
          <a:noFill/>
          <a:ln w="12700">
            <a:solidFill>
              <a:schemeClr val="tx1">
                <a:lumMod val="75000"/>
                <a:lumOff val="25000"/>
              </a:schemeClr>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3592360" y="5828125"/>
            <a:ext cx="663684" cy="205334"/>
          </a:xfrm>
          <a:prstGeom prst="rect">
            <a:avLst/>
          </a:prstGeom>
          <a:noFill/>
        </p:spPr>
        <p:txBody>
          <a:bodyPr wrap="square" rtlCol="0" anchor="ctr">
            <a:spAutoFit/>
          </a:bodyPr>
          <a:lstStyle/>
          <a:p>
            <a:r>
              <a:rPr kumimoji="1" lang="ja-JP" altLang="en-US" sz="700" dirty="0" smtClean="0">
                <a:latin typeface="メイリオ" panose="020B0604030504040204" pitchFamily="50" charset="-128"/>
                <a:ea typeface="メイリオ" panose="020B0604030504040204" pitchFamily="50" charset="-128"/>
              </a:rPr>
              <a:t>国道</a:t>
            </a:r>
            <a:r>
              <a:rPr kumimoji="1" lang="en-US" altLang="ja-JP" sz="700" dirty="0" smtClean="0">
                <a:latin typeface="メイリオ" panose="020B0604030504040204" pitchFamily="50" charset="-128"/>
                <a:ea typeface="メイリオ" panose="020B0604030504040204" pitchFamily="50" charset="-128"/>
              </a:rPr>
              <a:t>2</a:t>
            </a:r>
            <a:r>
              <a:rPr kumimoji="1" lang="ja-JP" altLang="en-US" sz="700" dirty="0" smtClean="0">
                <a:latin typeface="メイリオ" panose="020B0604030504040204" pitchFamily="50" charset="-128"/>
                <a:ea typeface="メイリオ" panose="020B0604030504040204" pitchFamily="50" charset="-128"/>
              </a:rPr>
              <a:t>号線</a:t>
            </a:r>
            <a:endParaRPr kumimoji="1" lang="en-US" altLang="ja-JP" sz="700" dirty="0" smtClean="0">
              <a:latin typeface="メイリオ" panose="020B0604030504040204" pitchFamily="50" charset="-128"/>
              <a:ea typeface="メイリオ" panose="020B0604030504040204" pitchFamily="50" charset="-128"/>
            </a:endParaRPr>
          </a:p>
        </p:txBody>
      </p:sp>
      <p:sp>
        <p:nvSpPr>
          <p:cNvPr id="199" name="フリーフォーム 198"/>
          <p:cNvSpPr/>
          <p:nvPr/>
        </p:nvSpPr>
        <p:spPr bwMode="gray">
          <a:xfrm rot="16200000">
            <a:off x="5850914" y="5201971"/>
            <a:ext cx="145686" cy="181606"/>
          </a:xfrm>
          <a:custGeom>
            <a:avLst/>
            <a:gdLst>
              <a:gd name="connsiteX0" fmla="*/ 0 w 412750"/>
              <a:gd name="connsiteY0" fmla="*/ 419100 h 419100"/>
              <a:gd name="connsiteX1" fmla="*/ 412750 w 412750"/>
              <a:gd name="connsiteY1" fmla="*/ 419100 h 419100"/>
              <a:gd name="connsiteX2" fmla="*/ 412750 w 412750"/>
              <a:gd name="connsiteY2" fmla="*/ 0 h 419100"/>
            </a:gdLst>
            <a:ahLst/>
            <a:cxnLst>
              <a:cxn ang="0">
                <a:pos x="connsiteX0" y="connsiteY0"/>
              </a:cxn>
              <a:cxn ang="0">
                <a:pos x="connsiteX1" y="connsiteY1"/>
              </a:cxn>
              <a:cxn ang="0">
                <a:pos x="connsiteX2" y="connsiteY2"/>
              </a:cxn>
            </a:cxnLst>
            <a:rect l="l" t="t" r="r" b="b"/>
            <a:pathLst>
              <a:path w="412750" h="419100">
                <a:moveTo>
                  <a:pt x="0" y="419100"/>
                </a:moveTo>
                <a:lnTo>
                  <a:pt x="412750" y="419100"/>
                </a:lnTo>
                <a:lnTo>
                  <a:pt x="412750" y="0"/>
                </a:lnTo>
              </a:path>
            </a:pathLst>
          </a:custGeom>
          <a:noFill/>
          <a:ln w="12700">
            <a:solidFill>
              <a:schemeClr val="tx1">
                <a:lumMod val="75000"/>
                <a:lumOff val="25000"/>
              </a:schemeClr>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p:cNvCxnSpPr/>
          <p:nvPr/>
        </p:nvCxnSpPr>
        <p:spPr bwMode="gray">
          <a:xfrm>
            <a:off x="4286894" y="4682943"/>
            <a:ext cx="131179" cy="133120"/>
          </a:xfrm>
          <a:prstGeom prst="straightConnector1">
            <a:avLst/>
          </a:prstGeom>
          <a:ln w="12700">
            <a:solidFill>
              <a:schemeClr val="tx1">
                <a:lumMod val="75000"/>
                <a:lumOff val="25000"/>
              </a:schemeClr>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p:nvPr/>
        </p:nvCxnSpPr>
        <p:spPr bwMode="gray">
          <a:xfrm>
            <a:off x="4288776" y="4946490"/>
            <a:ext cx="160975" cy="0"/>
          </a:xfrm>
          <a:prstGeom prst="straightConnector1">
            <a:avLst/>
          </a:prstGeom>
          <a:ln w="12700">
            <a:solidFill>
              <a:schemeClr val="tx1">
                <a:lumMod val="75000"/>
                <a:lumOff val="25000"/>
              </a:schemeClr>
            </a:solidFill>
            <a:tailEnd type="triangle" w="sm" len="sm"/>
          </a:ln>
        </p:spPr>
        <p:style>
          <a:lnRef idx="1">
            <a:schemeClr val="accent1"/>
          </a:lnRef>
          <a:fillRef idx="0">
            <a:schemeClr val="accent1"/>
          </a:fillRef>
          <a:effectRef idx="0">
            <a:schemeClr val="accent1"/>
          </a:effectRef>
          <a:fontRef idx="minor">
            <a:schemeClr val="tx1"/>
          </a:fontRef>
        </p:style>
      </p:cxnSp>
      <p:sp>
        <p:nvSpPr>
          <p:cNvPr id="204" name="正方形/長方形 203"/>
          <p:cNvSpPr/>
          <p:nvPr/>
        </p:nvSpPr>
        <p:spPr>
          <a:xfrm rot="5400000">
            <a:off x="5103659" y="5512152"/>
            <a:ext cx="688231" cy="77937"/>
          </a:xfrm>
          <a:prstGeom prst="rect">
            <a:avLst/>
          </a:prstGeom>
          <a:solidFill>
            <a:srgbClr val="BFC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10" name="グループ化 9"/>
          <p:cNvGrpSpPr/>
          <p:nvPr/>
        </p:nvGrpSpPr>
        <p:grpSpPr bwMode="gray">
          <a:xfrm>
            <a:off x="4625380" y="5886752"/>
            <a:ext cx="108779" cy="36950"/>
            <a:chOff x="4334997" y="5715418"/>
            <a:chExt cx="252842" cy="82972"/>
          </a:xfrm>
        </p:grpSpPr>
        <p:grpSp>
          <p:nvGrpSpPr>
            <p:cNvPr id="8" name="グループ化 7"/>
            <p:cNvGrpSpPr/>
            <p:nvPr/>
          </p:nvGrpSpPr>
          <p:grpSpPr bwMode="gray">
            <a:xfrm>
              <a:off x="4334997" y="5715418"/>
              <a:ext cx="252842" cy="82972"/>
              <a:chOff x="2777625" y="5846989"/>
              <a:chExt cx="1124596" cy="718987"/>
            </a:xfrm>
            <a:solidFill>
              <a:schemeClr val="tx1"/>
            </a:solidFill>
          </p:grpSpPr>
          <p:sp>
            <p:nvSpPr>
              <p:cNvPr id="4" name="円柱 3"/>
              <p:cNvSpPr/>
              <p:nvPr/>
            </p:nvSpPr>
            <p:spPr bwMode="gray">
              <a:xfrm rot="5400000">
                <a:off x="2980429" y="5644185"/>
                <a:ext cx="718987" cy="1124596"/>
              </a:xfrm>
              <a:prstGeom prst="can">
                <a:avLst>
                  <a:gd name="adj" fmla="val 10188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197" name="円柱 196"/>
              <p:cNvSpPr/>
              <p:nvPr/>
            </p:nvSpPr>
            <p:spPr bwMode="gray">
              <a:xfrm rot="5400000">
                <a:off x="3051478" y="5684477"/>
                <a:ext cx="576882" cy="1043999"/>
              </a:xfrm>
              <a:prstGeom prst="can">
                <a:avLst>
                  <a:gd name="adj" fmla="val 10188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grpSp>
        <p:grpSp>
          <p:nvGrpSpPr>
            <p:cNvPr id="9" name="グループ化 8"/>
            <p:cNvGrpSpPr/>
            <p:nvPr/>
          </p:nvGrpSpPr>
          <p:grpSpPr bwMode="gray">
            <a:xfrm>
              <a:off x="4346410" y="5724504"/>
              <a:ext cx="230016" cy="64800"/>
              <a:chOff x="4342818" y="5714430"/>
              <a:chExt cx="230016" cy="64800"/>
            </a:xfrm>
          </p:grpSpPr>
          <p:sp>
            <p:nvSpPr>
              <p:cNvPr id="200" name="円/楕円 199"/>
              <p:cNvSpPr/>
              <p:nvPr/>
            </p:nvSpPr>
            <p:spPr bwMode="gray">
              <a:xfrm>
                <a:off x="4425426"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2" name="円/楕円 201"/>
              <p:cNvSpPr/>
              <p:nvPr/>
            </p:nvSpPr>
            <p:spPr bwMode="gray">
              <a:xfrm>
                <a:off x="4508034"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3" name="円/楕円 202"/>
              <p:cNvSpPr/>
              <p:nvPr/>
            </p:nvSpPr>
            <p:spPr bwMode="gray">
              <a:xfrm>
                <a:off x="4342818"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grpSp>
        <p:nvGrpSpPr>
          <p:cNvPr id="205" name="グループ化 204"/>
          <p:cNvGrpSpPr/>
          <p:nvPr/>
        </p:nvGrpSpPr>
        <p:grpSpPr bwMode="gray">
          <a:xfrm>
            <a:off x="5962482" y="5886752"/>
            <a:ext cx="108779" cy="36950"/>
            <a:chOff x="4334997" y="5715418"/>
            <a:chExt cx="252842" cy="82972"/>
          </a:xfrm>
        </p:grpSpPr>
        <p:grpSp>
          <p:nvGrpSpPr>
            <p:cNvPr id="206" name="グループ化 205"/>
            <p:cNvGrpSpPr/>
            <p:nvPr/>
          </p:nvGrpSpPr>
          <p:grpSpPr bwMode="gray">
            <a:xfrm>
              <a:off x="4334997" y="5715418"/>
              <a:ext cx="252842" cy="82972"/>
              <a:chOff x="2777625" y="5846989"/>
              <a:chExt cx="1124596" cy="718987"/>
            </a:xfrm>
            <a:solidFill>
              <a:schemeClr val="tx1"/>
            </a:solidFill>
          </p:grpSpPr>
          <p:sp>
            <p:nvSpPr>
              <p:cNvPr id="211" name="円柱 210"/>
              <p:cNvSpPr/>
              <p:nvPr/>
            </p:nvSpPr>
            <p:spPr bwMode="gray">
              <a:xfrm rot="5400000">
                <a:off x="2980429" y="5644185"/>
                <a:ext cx="718987" cy="1124596"/>
              </a:xfrm>
              <a:prstGeom prst="can">
                <a:avLst>
                  <a:gd name="adj" fmla="val 10188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212" name="円柱 211"/>
              <p:cNvSpPr/>
              <p:nvPr/>
            </p:nvSpPr>
            <p:spPr bwMode="gray">
              <a:xfrm rot="5400000">
                <a:off x="3051478" y="5684477"/>
                <a:ext cx="576882" cy="1043999"/>
              </a:xfrm>
              <a:prstGeom prst="can">
                <a:avLst>
                  <a:gd name="adj" fmla="val 10188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grpSp>
        <p:grpSp>
          <p:nvGrpSpPr>
            <p:cNvPr id="207" name="グループ化 206"/>
            <p:cNvGrpSpPr/>
            <p:nvPr/>
          </p:nvGrpSpPr>
          <p:grpSpPr bwMode="gray">
            <a:xfrm>
              <a:off x="4346410" y="5724504"/>
              <a:ext cx="230016" cy="64800"/>
              <a:chOff x="4342818" y="5714430"/>
              <a:chExt cx="230016" cy="64800"/>
            </a:xfrm>
          </p:grpSpPr>
          <p:sp>
            <p:nvSpPr>
              <p:cNvPr id="208" name="円/楕円 207"/>
              <p:cNvSpPr/>
              <p:nvPr/>
            </p:nvSpPr>
            <p:spPr bwMode="gray">
              <a:xfrm>
                <a:off x="4425426"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9" name="円/楕円 208"/>
              <p:cNvSpPr/>
              <p:nvPr/>
            </p:nvSpPr>
            <p:spPr bwMode="gray">
              <a:xfrm>
                <a:off x="4508034"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0" name="円/楕円 209"/>
              <p:cNvSpPr/>
              <p:nvPr/>
            </p:nvSpPr>
            <p:spPr bwMode="gray">
              <a:xfrm>
                <a:off x="4342818"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grpSp>
        <p:nvGrpSpPr>
          <p:cNvPr id="213" name="グループ化 212"/>
          <p:cNvGrpSpPr/>
          <p:nvPr/>
        </p:nvGrpSpPr>
        <p:grpSpPr bwMode="gray">
          <a:xfrm>
            <a:off x="5962482" y="5201457"/>
            <a:ext cx="108779" cy="36950"/>
            <a:chOff x="4334997" y="5715418"/>
            <a:chExt cx="252842" cy="82972"/>
          </a:xfrm>
        </p:grpSpPr>
        <p:grpSp>
          <p:nvGrpSpPr>
            <p:cNvPr id="214" name="グループ化 213"/>
            <p:cNvGrpSpPr/>
            <p:nvPr/>
          </p:nvGrpSpPr>
          <p:grpSpPr bwMode="gray">
            <a:xfrm>
              <a:off x="4334997" y="5715418"/>
              <a:ext cx="252842" cy="82972"/>
              <a:chOff x="2777625" y="5846989"/>
              <a:chExt cx="1124596" cy="718987"/>
            </a:xfrm>
            <a:solidFill>
              <a:schemeClr val="tx1"/>
            </a:solidFill>
          </p:grpSpPr>
          <p:sp>
            <p:nvSpPr>
              <p:cNvPr id="219" name="円柱 218"/>
              <p:cNvSpPr/>
              <p:nvPr/>
            </p:nvSpPr>
            <p:spPr bwMode="gray">
              <a:xfrm rot="5400000">
                <a:off x="2980429" y="5644185"/>
                <a:ext cx="718987" cy="1124596"/>
              </a:xfrm>
              <a:prstGeom prst="can">
                <a:avLst>
                  <a:gd name="adj" fmla="val 10188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220" name="円柱 219"/>
              <p:cNvSpPr/>
              <p:nvPr/>
            </p:nvSpPr>
            <p:spPr bwMode="gray">
              <a:xfrm rot="5400000">
                <a:off x="3051478" y="5684477"/>
                <a:ext cx="576882" cy="1043999"/>
              </a:xfrm>
              <a:prstGeom prst="can">
                <a:avLst>
                  <a:gd name="adj" fmla="val 101887"/>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grpSp>
        <p:grpSp>
          <p:nvGrpSpPr>
            <p:cNvPr id="215" name="グループ化 214"/>
            <p:cNvGrpSpPr/>
            <p:nvPr/>
          </p:nvGrpSpPr>
          <p:grpSpPr bwMode="gray">
            <a:xfrm>
              <a:off x="4346410" y="5724504"/>
              <a:ext cx="230016" cy="64800"/>
              <a:chOff x="4342818" y="5714430"/>
              <a:chExt cx="230016" cy="64800"/>
            </a:xfrm>
          </p:grpSpPr>
          <p:sp>
            <p:nvSpPr>
              <p:cNvPr id="216" name="円/楕円 215"/>
              <p:cNvSpPr/>
              <p:nvPr/>
            </p:nvSpPr>
            <p:spPr bwMode="gray">
              <a:xfrm>
                <a:off x="4425426"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7" name="円/楕円 216"/>
              <p:cNvSpPr/>
              <p:nvPr/>
            </p:nvSpPr>
            <p:spPr bwMode="gray">
              <a:xfrm>
                <a:off x="4508034"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8" name="円/楕円 217"/>
              <p:cNvSpPr/>
              <p:nvPr/>
            </p:nvSpPr>
            <p:spPr bwMode="gray">
              <a:xfrm>
                <a:off x="4342818" y="5714430"/>
                <a:ext cx="64800" cy="6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grpSp>
      <p:grpSp>
        <p:nvGrpSpPr>
          <p:cNvPr id="221" name="グループ化 220"/>
          <p:cNvGrpSpPr/>
          <p:nvPr/>
        </p:nvGrpSpPr>
        <p:grpSpPr>
          <a:xfrm>
            <a:off x="1652936" y="766926"/>
            <a:ext cx="1426746" cy="512580"/>
            <a:chOff x="228686" y="680001"/>
            <a:chExt cx="1416531" cy="499401"/>
          </a:xfrm>
        </p:grpSpPr>
        <p:sp>
          <p:nvSpPr>
            <p:cNvPr id="226" name="正方形/長方形 225"/>
            <p:cNvSpPr/>
            <p:nvPr/>
          </p:nvSpPr>
          <p:spPr>
            <a:xfrm>
              <a:off x="249173" y="680001"/>
              <a:ext cx="1396044" cy="230832"/>
            </a:xfrm>
            <a:prstGeom prst="rect">
              <a:avLst/>
            </a:prstGeom>
          </p:spPr>
          <p:txBody>
            <a:bodyPr wrap="square">
              <a:spAutoFit/>
            </a:bodyPr>
            <a:lstStyle/>
            <a:p>
              <a:r>
                <a:rPr lang="ja-JP" altLang="en-US" sz="900" dirty="0" smtClean="0">
                  <a:latin typeface="游ゴシック" panose="020B0400000000000000" pitchFamily="50" charset="-128"/>
                  <a:ea typeface="游ゴシック" panose="020B0400000000000000" pitchFamily="50" charset="-128"/>
                </a:rPr>
                <a:t>生産技術アカデミー</a:t>
              </a:r>
              <a:endParaRPr lang="ja-JP" altLang="en-US" sz="900" dirty="0">
                <a:latin typeface="游ゴシック" panose="020B0400000000000000" pitchFamily="50" charset="-128"/>
                <a:ea typeface="游ゴシック" panose="020B0400000000000000" pitchFamily="50" charset="-128"/>
              </a:endParaRPr>
            </a:p>
          </p:txBody>
        </p:sp>
        <p:sp>
          <p:nvSpPr>
            <p:cNvPr id="228" name="正方形/長方形 227"/>
            <p:cNvSpPr/>
            <p:nvPr/>
          </p:nvSpPr>
          <p:spPr>
            <a:xfrm>
              <a:off x="270796" y="841513"/>
              <a:ext cx="1078624" cy="200055"/>
            </a:xfrm>
            <a:prstGeom prst="rect">
              <a:avLst/>
            </a:prstGeom>
          </p:spPr>
          <p:txBody>
            <a:bodyPr wrap="square">
              <a:spAutoFit/>
            </a:bodyPr>
            <a:lstStyle/>
            <a:p>
              <a:r>
                <a:rPr lang="ja-JP" altLang="en-US" sz="700" dirty="0" smtClean="0">
                  <a:latin typeface="游ゴシック" panose="020B0400000000000000" pitchFamily="50" charset="-128"/>
                  <a:ea typeface="游ゴシック" panose="020B0400000000000000" pitchFamily="50" charset="-128"/>
                </a:rPr>
                <a:t>東広島市鏡山</a:t>
              </a:r>
              <a:r>
                <a:rPr lang="en-US" altLang="ja-JP" sz="700" dirty="0" smtClean="0">
                  <a:latin typeface="游ゴシック" panose="020B0400000000000000" pitchFamily="50" charset="-128"/>
                  <a:ea typeface="游ゴシック" panose="020B0400000000000000" pitchFamily="50" charset="-128"/>
                </a:rPr>
                <a:t>3-13-26</a:t>
              </a:r>
              <a:endParaRPr lang="ja-JP" altLang="en-US" sz="700" dirty="0">
                <a:latin typeface="游ゴシック" panose="020B0400000000000000" pitchFamily="50" charset="-128"/>
                <a:ea typeface="游ゴシック" panose="020B0400000000000000" pitchFamily="50" charset="-128"/>
              </a:endParaRPr>
            </a:p>
          </p:txBody>
        </p:sp>
        <p:sp>
          <p:nvSpPr>
            <p:cNvPr id="232" name="正方形/長方形 231"/>
            <p:cNvSpPr/>
            <p:nvPr/>
          </p:nvSpPr>
          <p:spPr>
            <a:xfrm>
              <a:off x="270796" y="979347"/>
              <a:ext cx="873957" cy="200055"/>
            </a:xfrm>
            <a:prstGeom prst="rect">
              <a:avLst/>
            </a:prstGeom>
          </p:spPr>
          <p:txBody>
            <a:bodyPr wrap="none">
              <a:spAutoFit/>
            </a:bodyPr>
            <a:lstStyle/>
            <a:p>
              <a:r>
                <a:rPr lang="ja-JP" altLang="en-US" sz="700" dirty="0" smtClean="0">
                  <a:latin typeface="游ゴシック" panose="020B0400000000000000" pitchFamily="50" charset="-128"/>
                  <a:ea typeface="游ゴシック" panose="020B0400000000000000" pitchFamily="50" charset="-128"/>
                </a:rPr>
                <a:t>☎ </a:t>
              </a:r>
              <a:r>
                <a:rPr lang="en-US" altLang="ja-JP" sz="700" dirty="0" smtClean="0">
                  <a:latin typeface="游ゴシック" panose="020B0400000000000000" pitchFamily="50" charset="-128"/>
                  <a:ea typeface="游ゴシック" panose="020B0400000000000000" pitchFamily="50" charset="-128"/>
                </a:rPr>
                <a:t>082-420-0537</a:t>
              </a:r>
              <a:endParaRPr lang="ja-JP" altLang="en-US" sz="700" dirty="0">
                <a:latin typeface="游ゴシック" panose="020B0400000000000000" pitchFamily="50" charset="-128"/>
                <a:ea typeface="游ゴシック" panose="020B0400000000000000" pitchFamily="50" charset="-128"/>
              </a:endParaRPr>
            </a:p>
          </p:txBody>
        </p:sp>
        <p:sp>
          <p:nvSpPr>
            <p:cNvPr id="233" name="円/楕円 232"/>
            <p:cNvSpPr/>
            <p:nvPr/>
          </p:nvSpPr>
          <p:spPr>
            <a:xfrm>
              <a:off x="228686" y="732127"/>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sp>
        <p:nvSpPr>
          <p:cNvPr id="238" name="正方形/長方形 237"/>
          <p:cNvSpPr/>
          <p:nvPr/>
        </p:nvSpPr>
        <p:spPr>
          <a:xfrm>
            <a:off x="237213" y="3521888"/>
            <a:ext cx="1428566" cy="205334"/>
          </a:xfrm>
          <a:prstGeom prst="rect">
            <a:avLst/>
          </a:prstGeom>
        </p:spPr>
        <p:txBody>
          <a:bodyPr wrap="square">
            <a:spAutoFit/>
          </a:bodyPr>
          <a:lstStyle/>
          <a:p>
            <a:r>
              <a:rPr lang="ja-JP" altLang="ja-JP" sz="700" dirty="0">
                <a:latin typeface="游ゴシック" panose="020B0400000000000000" pitchFamily="50" charset="-128"/>
                <a:ea typeface="游ゴシック" panose="020B0400000000000000" pitchFamily="50" charset="-128"/>
              </a:rPr>
              <a:t>三次市十日市東</a:t>
            </a:r>
            <a:r>
              <a:rPr lang="en-US" altLang="ja-JP" sz="700" dirty="0">
                <a:latin typeface="游ゴシック" panose="020B0400000000000000" pitchFamily="50" charset="-128"/>
                <a:ea typeface="游ゴシック" panose="020B0400000000000000" pitchFamily="50" charset="-128"/>
              </a:rPr>
              <a:t>4-6-1</a:t>
            </a:r>
            <a:endParaRPr lang="ja-JP" altLang="en-US" sz="700" dirty="0">
              <a:latin typeface="游ゴシック" panose="020B0400000000000000" pitchFamily="50" charset="-128"/>
              <a:ea typeface="游ゴシック" panose="020B0400000000000000" pitchFamily="50" charset="-128"/>
            </a:endParaRPr>
          </a:p>
        </p:txBody>
      </p:sp>
      <p:grpSp>
        <p:nvGrpSpPr>
          <p:cNvPr id="239" name="グループ化 238"/>
          <p:cNvGrpSpPr/>
          <p:nvPr/>
        </p:nvGrpSpPr>
        <p:grpSpPr>
          <a:xfrm>
            <a:off x="206814" y="3345963"/>
            <a:ext cx="1451016" cy="522730"/>
            <a:chOff x="1599635" y="2059850"/>
            <a:chExt cx="1440627" cy="509290"/>
          </a:xfrm>
        </p:grpSpPr>
        <p:sp>
          <p:nvSpPr>
            <p:cNvPr id="240" name="正方形/長方形 239"/>
            <p:cNvSpPr/>
            <p:nvPr/>
          </p:nvSpPr>
          <p:spPr>
            <a:xfrm>
              <a:off x="1623389" y="2059850"/>
              <a:ext cx="1416873" cy="230832"/>
            </a:xfrm>
            <a:prstGeom prst="rect">
              <a:avLst/>
            </a:prstGeom>
          </p:spPr>
          <p:txBody>
            <a:bodyPr wrap="square">
              <a:spAutoFit/>
            </a:bodyPr>
            <a:lstStyle/>
            <a:p>
              <a:r>
                <a:rPr lang="ja-JP" altLang="ja-JP" sz="900" dirty="0">
                  <a:latin typeface="游ゴシック" panose="020B0400000000000000" pitchFamily="50" charset="-128"/>
                  <a:ea typeface="游ゴシック" panose="020B0400000000000000" pitchFamily="50" charset="-128"/>
                </a:rPr>
                <a:t>林業技術センター</a:t>
              </a:r>
              <a:endParaRPr lang="ja-JP" altLang="en-US" sz="900" dirty="0">
                <a:latin typeface="游ゴシック" panose="020B0400000000000000" pitchFamily="50" charset="-128"/>
                <a:ea typeface="游ゴシック" panose="020B0400000000000000" pitchFamily="50" charset="-128"/>
              </a:endParaRPr>
            </a:p>
          </p:txBody>
        </p:sp>
        <p:sp>
          <p:nvSpPr>
            <p:cNvPr id="241" name="正方形/長方形 240"/>
            <p:cNvSpPr/>
            <p:nvPr/>
          </p:nvSpPr>
          <p:spPr>
            <a:xfrm>
              <a:off x="1645011" y="2369085"/>
              <a:ext cx="873957" cy="200055"/>
            </a:xfrm>
            <a:prstGeom prst="rect">
              <a:avLst/>
            </a:prstGeom>
          </p:spPr>
          <p:txBody>
            <a:bodyPr wrap="non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 0824-63-0897</a:t>
              </a:r>
              <a:endParaRPr lang="ja-JP" altLang="en-US" sz="700" dirty="0">
                <a:latin typeface="游ゴシック" panose="020B0400000000000000" pitchFamily="50" charset="-128"/>
                <a:ea typeface="游ゴシック" panose="020B0400000000000000" pitchFamily="50" charset="-128"/>
              </a:endParaRPr>
            </a:p>
          </p:txBody>
        </p:sp>
        <p:sp>
          <p:nvSpPr>
            <p:cNvPr id="242" name="円/楕円 241"/>
            <p:cNvSpPr/>
            <p:nvPr/>
          </p:nvSpPr>
          <p:spPr>
            <a:xfrm>
              <a:off x="1599635" y="2111975"/>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grpSp>
        <p:nvGrpSpPr>
          <p:cNvPr id="243" name="グループ化 242"/>
          <p:cNvGrpSpPr/>
          <p:nvPr/>
        </p:nvGrpSpPr>
        <p:grpSpPr>
          <a:xfrm>
            <a:off x="1579577" y="2188913"/>
            <a:ext cx="1474270" cy="522730"/>
            <a:chOff x="1599635" y="1453440"/>
            <a:chExt cx="1463714" cy="509290"/>
          </a:xfrm>
        </p:grpSpPr>
        <p:sp>
          <p:nvSpPr>
            <p:cNvPr id="244" name="正方形/長方形 243"/>
            <p:cNvSpPr/>
            <p:nvPr/>
          </p:nvSpPr>
          <p:spPr>
            <a:xfrm>
              <a:off x="1623389" y="1453440"/>
              <a:ext cx="1416873" cy="230832"/>
            </a:xfrm>
            <a:prstGeom prst="rect">
              <a:avLst/>
            </a:prstGeom>
          </p:spPr>
          <p:txBody>
            <a:bodyPr wrap="square">
              <a:spAutoFit/>
            </a:bodyPr>
            <a:lstStyle/>
            <a:p>
              <a:r>
                <a:rPr lang="ja-JP" altLang="en-US" sz="900" dirty="0" smtClean="0">
                  <a:latin typeface="游ゴシック" panose="020B0400000000000000" pitchFamily="50" charset="-128"/>
                  <a:ea typeface="游ゴシック" panose="020B0400000000000000" pitchFamily="50" charset="-128"/>
                </a:rPr>
                <a:t>果樹研究部</a:t>
              </a:r>
              <a:endParaRPr lang="ja-JP" altLang="en-US" sz="900" dirty="0">
                <a:latin typeface="游ゴシック" panose="020B0400000000000000" pitchFamily="50" charset="-128"/>
                <a:ea typeface="游ゴシック" panose="020B0400000000000000" pitchFamily="50" charset="-128"/>
              </a:endParaRPr>
            </a:p>
          </p:txBody>
        </p:sp>
        <p:sp>
          <p:nvSpPr>
            <p:cNvPr id="245" name="正方形/長方形 244"/>
            <p:cNvSpPr/>
            <p:nvPr/>
          </p:nvSpPr>
          <p:spPr>
            <a:xfrm>
              <a:off x="1645011" y="1624840"/>
              <a:ext cx="1418338" cy="200055"/>
            </a:xfrm>
            <a:prstGeom prst="rect">
              <a:avLst/>
            </a:prstGeom>
          </p:spPr>
          <p:txBody>
            <a:bodyPr wrap="square">
              <a:spAutoFit/>
            </a:bodyPr>
            <a:lstStyle/>
            <a:p>
              <a:r>
                <a:rPr lang="ja-JP" altLang="en-US" sz="700" dirty="0" smtClean="0">
                  <a:latin typeface="游ゴシック" panose="020B0400000000000000" pitchFamily="50" charset="-128"/>
                  <a:ea typeface="游ゴシック" panose="020B0400000000000000" pitchFamily="50" charset="-128"/>
                </a:rPr>
                <a:t>東広島市安芸津町三津</a:t>
              </a:r>
              <a:r>
                <a:rPr lang="en-US" altLang="ja-JP" sz="700" dirty="0" smtClean="0">
                  <a:latin typeface="游ゴシック" panose="020B0400000000000000" pitchFamily="50" charset="-128"/>
                  <a:ea typeface="游ゴシック" panose="020B0400000000000000" pitchFamily="50" charset="-128"/>
                </a:rPr>
                <a:t>2835</a:t>
              </a:r>
              <a:endParaRPr lang="ja-JP" altLang="en-US" sz="700" dirty="0">
                <a:latin typeface="游ゴシック" panose="020B0400000000000000" pitchFamily="50" charset="-128"/>
                <a:ea typeface="游ゴシック" panose="020B0400000000000000" pitchFamily="50" charset="-128"/>
              </a:endParaRPr>
            </a:p>
          </p:txBody>
        </p:sp>
        <p:sp>
          <p:nvSpPr>
            <p:cNvPr id="246" name="正方形/長方形 245"/>
            <p:cNvSpPr/>
            <p:nvPr/>
          </p:nvSpPr>
          <p:spPr>
            <a:xfrm>
              <a:off x="1645011" y="1762675"/>
              <a:ext cx="873957" cy="200055"/>
            </a:xfrm>
            <a:prstGeom prst="rect">
              <a:avLst/>
            </a:prstGeom>
          </p:spPr>
          <p:txBody>
            <a:bodyPr wrap="none">
              <a:spAutoFit/>
            </a:bodyPr>
            <a:lstStyle/>
            <a:p>
              <a:r>
                <a:rPr lang="ja-JP" altLang="en-US" sz="700" dirty="0">
                  <a:latin typeface="游ゴシック" panose="020B0400000000000000" pitchFamily="50" charset="-128"/>
                  <a:ea typeface="游ゴシック" panose="020B0400000000000000" pitchFamily="50" charset="-128"/>
                </a:rPr>
                <a:t>☎</a:t>
              </a:r>
              <a:r>
                <a:rPr lang="en-US" altLang="ja-JP" sz="700" dirty="0">
                  <a:latin typeface="游ゴシック" panose="020B0400000000000000" pitchFamily="50" charset="-128"/>
                  <a:ea typeface="游ゴシック" panose="020B0400000000000000" pitchFamily="50" charset="-128"/>
                </a:rPr>
                <a:t> </a:t>
              </a:r>
              <a:r>
                <a:rPr lang="en-US" altLang="ja-JP" sz="700" dirty="0" smtClean="0">
                  <a:latin typeface="游ゴシック" panose="020B0400000000000000" pitchFamily="50" charset="-128"/>
                  <a:ea typeface="游ゴシック" panose="020B0400000000000000" pitchFamily="50" charset="-128"/>
                </a:rPr>
                <a:t>0846-45-5471</a:t>
              </a:r>
              <a:endParaRPr lang="ja-JP" altLang="en-US" sz="700" dirty="0">
                <a:latin typeface="游ゴシック" panose="020B0400000000000000" pitchFamily="50" charset="-128"/>
                <a:ea typeface="游ゴシック" panose="020B0400000000000000" pitchFamily="50" charset="-128"/>
              </a:endParaRPr>
            </a:p>
          </p:txBody>
        </p:sp>
        <p:sp>
          <p:nvSpPr>
            <p:cNvPr id="247" name="円/楕円 246"/>
            <p:cNvSpPr/>
            <p:nvPr/>
          </p:nvSpPr>
          <p:spPr>
            <a:xfrm>
              <a:off x="1599635" y="1505565"/>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grpSp>
      <p:sp>
        <p:nvSpPr>
          <p:cNvPr id="11" name="テキスト ボックス 10"/>
          <p:cNvSpPr txBox="1"/>
          <p:nvPr/>
        </p:nvSpPr>
        <p:spPr>
          <a:xfrm>
            <a:off x="1142944" y="6775816"/>
            <a:ext cx="992579" cy="200055"/>
          </a:xfrm>
          <a:prstGeom prst="rect">
            <a:avLst/>
          </a:prstGeom>
          <a:noFill/>
        </p:spPr>
        <p:txBody>
          <a:bodyPr wrap="none" rtlCol="0">
            <a:spAutoFit/>
          </a:bodyPr>
          <a:lstStyle/>
          <a:p>
            <a:r>
              <a:rPr kumimoji="1" lang="ja-JP" altLang="en-US" sz="700" dirty="0" smtClean="0">
                <a:latin typeface="ＭＳ 明朝" panose="02020609040205080304" pitchFamily="17" charset="-128"/>
                <a:ea typeface="ＭＳ 明朝" panose="02020609040205080304" pitchFamily="17" charset="-128"/>
              </a:rPr>
              <a:t>令和</a:t>
            </a:r>
            <a:r>
              <a:rPr kumimoji="1" lang="en-US" altLang="ja-JP" sz="700" dirty="0" smtClean="0">
                <a:latin typeface="ＭＳ 明朝" panose="02020609040205080304" pitchFamily="17" charset="-128"/>
                <a:ea typeface="ＭＳ 明朝" panose="02020609040205080304" pitchFamily="17" charset="-128"/>
              </a:rPr>
              <a:t>2</a:t>
            </a:r>
            <a:r>
              <a:rPr kumimoji="1" lang="ja-JP" altLang="en-US" sz="700" dirty="0" smtClean="0">
                <a:latin typeface="ＭＳ 明朝" panose="02020609040205080304" pitchFamily="17" charset="-128"/>
                <a:ea typeface="ＭＳ 明朝" panose="02020609040205080304" pitchFamily="17" charset="-128"/>
              </a:rPr>
              <a:t>年</a:t>
            </a:r>
            <a:r>
              <a:rPr kumimoji="1" lang="en-US" altLang="ja-JP" sz="700" dirty="0" smtClean="0">
                <a:latin typeface="ＭＳ 明朝" panose="02020609040205080304" pitchFamily="17" charset="-128"/>
                <a:ea typeface="ＭＳ 明朝" panose="02020609040205080304" pitchFamily="17" charset="-128"/>
              </a:rPr>
              <a:t>10</a:t>
            </a:r>
            <a:r>
              <a:rPr kumimoji="1" lang="ja-JP" altLang="en-US" sz="700" dirty="0" smtClean="0">
                <a:latin typeface="ＭＳ 明朝" panose="02020609040205080304" pitchFamily="17" charset="-128"/>
                <a:ea typeface="ＭＳ 明朝" panose="02020609040205080304" pitchFamily="17" charset="-128"/>
              </a:rPr>
              <a:t>月</a:t>
            </a:r>
            <a:r>
              <a:rPr lang="en-US" altLang="ja-JP" sz="700" dirty="0" smtClean="0">
                <a:latin typeface="ＭＳ 明朝" panose="02020609040205080304" pitchFamily="17" charset="-128"/>
                <a:ea typeface="ＭＳ 明朝" panose="02020609040205080304" pitchFamily="17" charset="-128"/>
              </a:rPr>
              <a:t>9</a:t>
            </a:r>
            <a:r>
              <a:rPr kumimoji="1" lang="ja-JP" altLang="en-US" sz="700" smtClean="0">
                <a:latin typeface="ＭＳ 明朝" panose="02020609040205080304" pitchFamily="17" charset="-128"/>
                <a:ea typeface="ＭＳ 明朝" panose="02020609040205080304" pitchFamily="17" charset="-128"/>
              </a:rPr>
              <a:t>日</a:t>
            </a:r>
            <a:r>
              <a:rPr kumimoji="1" lang="ja-JP" altLang="en-US" sz="700" dirty="0" smtClean="0">
                <a:latin typeface="ＭＳ 明朝" panose="02020609040205080304" pitchFamily="17" charset="-128"/>
                <a:ea typeface="ＭＳ 明朝" panose="02020609040205080304" pitchFamily="17" charset="-128"/>
              </a:rPr>
              <a:t>作成</a:t>
            </a:r>
            <a:endParaRPr kumimoji="1" lang="ja-JP" altLang="en-US" sz="7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3729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二等辺三角形 143"/>
          <p:cNvSpPr/>
          <p:nvPr/>
        </p:nvSpPr>
        <p:spPr bwMode="ltGray">
          <a:xfrm>
            <a:off x="4118394" y="6401909"/>
            <a:ext cx="5859045" cy="637067"/>
          </a:xfrm>
          <a:prstGeom prst="triangle">
            <a:avLst>
              <a:gd name="adj" fmla="val 100000"/>
            </a:avLst>
          </a:prstGeom>
          <a:solidFill>
            <a:srgbClr val="8782AB"/>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138" name="二等辺三角形 137"/>
          <p:cNvSpPr/>
          <p:nvPr/>
        </p:nvSpPr>
        <p:spPr bwMode="ltGray">
          <a:xfrm>
            <a:off x="0" y="6145625"/>
            <a:ext cx="8860443" cy="893350"/>
          </a:xfrm>
          <a:prstGeom prst="triangle">
            <a:avLst>
              <a:gd name="adj" fmla="val 0"/>
            </a:avLst>
          </a:prstGeom>
          <a:solidFill>
            <a:srgbClr val="55A6D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142" name="フリーフォーム 141"/>
          <p:cNvSpPr/>
          <p:nvPr/>
        </p:nvSpPr>
        <p:spPr bwMode="ltGray">
          <a:xfrm>
            <a:off x="4585" y="6137179"/>
            <a:ext cx="8856006" cy="901796"/>
          </a:xfrm>
          <a:custGeom>
            <a:avLst/>
            <a:gdLst>
              <a:gd name="connsiteX0" fmla="*/ 0 w 9090837"/>
              <a:gd name="connsiteY0" fmla="*/ 0 h 1796902"/>
              <a:gd name="connsiteX1" fmla="*/ 9090837 w 9090837"/>
              <a:gd name="connsiteY1" fmla="*/ 1796902 h 1796902"/>
              <a:gd name="connsiteX2" fmla="*/ 3827721 w 9090837"/>
              <a:gd name="connsiteY2" fmla="*/ 1796902 h 1796902"/>
              <a:gd name="connsiteX3" fmla="*/ 0 w 9090837"/>
              <a:gd name="connsiteY3" fmla="*/ 0 h 1796902"/>
            </a:gdLst>
            <a:ahLst/>
            <a:cxnLst>
              <a:cxn ang="0">
                <a:pos x="connsiteX0" y="connsiteY0"/>
              </a:cxn>
              <a:cxn ang="0">
                <a:pos x="connsiteX1" y="connsiteY1"/>
              </a:cxn>
              <a:cxn ang="0">
                <a:pos x="connsiteX2" y="connsiteY2"/>
              </a:cxn>
              <a:cxn ang="0">
                <a:pos x="connsiteX3" y="connsiteY3"/>
              </a:cxn>
            </a:cxnLst>
            <a:rect l="l" t="t" r="r" b="b"/>
            <a:pathLst>
              <a:path w="9090837" h="1796902">
                <a:moveTo>
                  <a:pt x="0" y="0"/>
                </a:moveTo>
                <a:lnTo>
                  <a:pt x="9090837" y="1796902"/>
                </a:lnTo>
                <a:lnTo>
                  <a:pt x="3827721" y="1796902"/>
                </a:lnTo>
                <a:lnTo>
                  <a:pt x="0" y="0"/>
                </a:lnTo>
                <a:close/>
              </a:path>
            </a:pathLst>
          </a:custGeom>
          <a:gradFill flip="none" rotWithShape="1">
            <a:gsLst>
              <a:gs pos="0">
                <a:srgbClr val="3366FF">
                  <a:tint val="66000"/>
                  <a:satMod val="160000"/>
                  <a:alpha val="0"/>
                </a:srgbClr>
              </a:gs>
              <a:gs pos="100000">
                <a:srgbClr val="3366FF">
                  <a:tint val="23500"/>
                  <a:satMod val="160000"/>
                </a:srgbClr>
              </a:gs>
            </a:gsLst>
            <a:path path="circle">
              <a:fillToRect l="50000" t="50000" r="50000" b="50000"/>
            </a:path>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162" name="正方形/長方形 161" hidden="1"/>
          <p:cNvSpPr/>
          <p:nvPr/>
        </p:nvSpPr>
        <p:spPr>
          <a:xfrm>
            <a:off x="4585" y="-1"/>
            <a:ext cx="9972853" cy="7048142"/>
          </a:xfrm>
          <a:prstGeom prst="rect">
            <a:avLst/>
          </a:prstGeom>
          <a:gradFill flip="none" rotWithShape="1">
            <a:gsLst>
              <a:gs pos="100000">
                <a:schemeClr val="bg2">
                  <a:lumMod val="96000"/>
                </a:schemeClr>
              </a:gs>
              <a:gs pos="56000">
                <a:schemeClr val="bg1"/>
              </a:gs>
            </a:gsLst>
            <a:path path="circle">
              <a:fillToRect l="50000" t="50000" r="50000" b="50000"/>
            </a:path>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4" name="正方形/長方形 3"/>
          <p:cNvSpPr/>
          <p:nvPr/>
        </p:nvSpPr>
        <p:spPr>
          <a:xfrm>
            <a:off x="4051736" y="81255"/>
            <a:ext cx="1873966" cy="323626"/>
          </a:xfrm>
          <a:prstGeom prst="rect">
            <a:avLst/>
          </a:prstGeom>
          <a:noFill/>
        </p:spPr>
        <p:txBody>
          <a:bodyPr wrap="square" lIns="68415" tIns="34208" rIns="68415" bIns="34208" anchor="ctr">
            <a:spAutoFit/>
          </a:bodyPr>
          <a:lstStyle/>
          <a:p>
            <a:pPr algn="ctr"/>
            <a:r>
              <a:rPr lang="ja-JP" altLang="en-US" sz="1600" b="1" dirty="0">
                <a:latin typeface="游ゴシック" panose="020B0400000000000000" pitchFamily="50" charset="-128"/>
                <a:ea typeface="游ゴシック" panose="020B0400000000000000" pitchFamily="50" charset="-128"/>
              </a:rPr>
              <a:t>業務内容</a:t>
            </a:r>
          </a:p>
        </p:txBody>
      </p:sp>
      <p:sp>
        <p:nvSpPr>
          <p:cNvPr id="5" name="正方形/長方形 4"/>
          <p:cNvSpPr/>
          <p:nvPr/>
        </p:nvSpPr>
        <p:spPr>
          <a:xfrm>
            <a:off x="1429233" y="933874"/>
            <a:ext cx="3034722" cy="197267"/>
          </a:xfrm>
          <a:prstGeom prst="rect">
            <a:avLst/>
          </a:prstGeom>
        </p:spPr>
        <p:txBody>
          <a:bodyPr wrap="square" lIns="68415" tIns="34208" rIns="68415" bIns="34208">
            <a:spAutoFit/>
          </a:bodyPr>
          <a:lstStyle/>
          <a:p>
            <a:r>
              <a:rPr lang="ja-JP" altLang="en-US" sz="800" dirty="0">
                <a:latin typeface="游ゴシック" panose="020B0400000000000000" pitchFamily="50" charset="-128"/>
                <a:ea typeface="游ゴシック" panose="020B0400000000000000" pitchFamily="50" charset="-128"/>
              </a:rPr>
              <a:t>食品製造に関する</a:t>
            </a:r>
            <a:r>
              <a:rPr lang="ja-JP" altLang="en-US" sz="800" dirty="0" err="1">
                <a:latin typeface="游ゴシック" panose="020B0400000000000000" pitchFamily="50" charset="-128"/>
                <a:ea typeface="游ゴシック" panose="020B0400000000000000" pitchFamily="50" charset="-128"/>
              </a:rPr>
              <a:t>お</a:t>
            </a:r>
            <a:r>
              <a:rPr lang="ja-JP" altLang="en-US" sz="800" dirty="0">
                <a:latin typeface="游ゴシック" panose="020B0400000000000000" pitchFamily="50" charset="-128"/>
                <a:ea typeface="游ゴシック" panose="020B0400000000000000" pitchFamily="50" charset="-128"/>
              </a:rPr>
              <a:t>困りごとがあれば，まずはご相談ください。</a:t>
            </a:r>
          </a:p>
        </p:txBody>
      </p:sp>
      <p:sp>
        <p:nvSpPr>
          <p:cNvPr id="6" name="正方形/長方形 5"/>
          <p:cNvSpPr/>
          <p:nvPr/>
        </p:nvSpPr>
        <p:spPr>
          <a:xfrm>
            <a:off x="1429235" y="737261"/>
            <a:ext cx="707489" cy="244651"/>
          </a:xfrm>
          <a:prstGeom prst="rect">
            <a:avLst/>
          </a:prstGeom>
        </p:spPr>
        <p:txBody>
          <a:bodyPr wrap="none" lIns="68415" tIns="34208" rIns="68415" bIns="34208">
            <a:spAutoFit/>
          </a:bodyPr>
          <a:lstStyle/>
          <a:p>
            <a:pPr algn="ctr"/>
            <a:r>
              <a:rPr lang="zh-TW" altLang="en-US" sz="1100" b="1" dirty="0" smtClean="0">
                <a:latin typeface="游ゴシック" panose="020B0400000000000000" pitchFamily="50" charset="-128"/>
                <a:ea typeface="游ゴシック" panose="020B0400000000000000" pitchFamily="50" charset="-128"/>
              </a:rPr>
              <a:t>技術相談</a:t>
            </a:r>
            <a:endParaRPr lang="ja-JP" altLang="en-US" sz="1100" b="1" dirty="0">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4092297" y="768848"/>
            <a:ext cx="371660" cy="213062"/>
          </a:xfrm>
          <a:prstGeom prst="rect">
            <a:avLst/>
          </a:prstGeom>
        </p:spPr>
        <p:txBody>
          <a:bodyPr wrap="none" lIns="68415" tIns="34208" rIns="68415" bIns="34208">
            <a:spAutoFit/>
          </a:bodyPr>
          <a:lstStyle/>
          <a:p>
            <a:r>
              <a:rPr lang="ja-JP" altLang="en-US" sz="900" dirty="0" smtClean="0">
                <a:latin typeface="游ゴシック" panose="020B0400000000000000" pitchFamily="50" charset="-128"/>
                <a:ea typeface="游ゴシック" panose="020B0400000000000000" pitchFamily="50" charset="-128"/>
              </a:rPr>
              <a:t>無料</a:t>
            </a:r>
            <a:endParaRPr lang="ja-JP" altLang="en-US" sz="900" dirty="0">
              <a:latin typeface="游ゴシック" panose="020B0400000000000000" pitchFamily="50" charset="-128"/>
              <a:ea typeface="游ゴシック" panose="020B0400000000000000" pitchFamily="50" charset="-128"/>
            </a:endParaRPr>
          </a:p>
        </p:txBody>
      </p:sp>
      <p:sp>
        <p:nvSpPr>
          <p:cNvPr id="8" name="円/楕円 7"/>
          <p:cNvSpPr/>
          <p:nvPr/>
        </p:nvSpPr>
        <p:spPr bwMode="invGray">
          <a:xfrm>
            <a:off x="1344071" y="774152"/>
            <a:ext cx="145038" cy="147800"/>
          </a:xfrm>
          <a:prstGeom prst="ellipse">
            <a:avLst/>
          </a:prstGeom>
          <a:solidFill>
            <a:srgbClr val="FFC00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9" name="正方形/長方形 8"/>
          <p:cNvSpPr/>
          <p:nvPr/>
        </p:nvSpPr>
        <p:spPr>
          <a:xfrm>
            <a:off x="1429235" y="1190865"/>
            <a:ext cx="707489" cy="244651"/>
          </a:xfrm>
          <a:prstGeom prst="rect">
            <a:avLst/>
          </a:prstGeom>
        </p:spPr>
        <p:txBody>
          <a:bodyPr wrap="none" lIns="68415" tIns="34208" rIns="68415" bIns="34208">
            <a:spAutoFit/>
          </a:bodyPr>
          <a:lstStyle/>
          <a:p>
            <a:pPr algn="ctr"/>
            <a:r>
              <a:rPr lang="ja-JP" altLang="en-US" sz="1100" b="1" dirty="0" smtClean="0">
                <a:latin typeface="游ゴシック" panose="020B0400000000000000" pitchFamily="50" charset="-128"/>
                <a:ea typeface="游ゴシック" panose="020B0400000000000000" pitchFamily="50" charset="-128"/>
              </a:rPr>
              <a:t>技術指導</a:t>
            </a:r>
            <a:endParaRPr lang="ja-JP" altLang="en-US" sz="1100" b="1" dirty="0">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2651511" y="1222453"/>
            <a:ext cx="1812445" cy="213062"/>
          </a:xfrm>
          <a:prstGeom prst="rect">
            <a:avLst/>
          </a:prstGeom>
        </p:spPr>
        <p:txBody>
          <a:bodyPr wrap="square" lIns="68415" tIns="34208" rIns="68415" bIns="34208">
            <a:spAutoFit/>
          </a:bodyPr>
          <a:lstStyle/>
          <a:p>
            <a:pPr algn="r"/>
            <a:r>
              <a:rPr lang="ja-JP" altLang="en-US" sz="900" dirty="0">
                <a:latin typeface="游ゴシック" panose="020B0400000000000000" pitchFamily="50" charset="-128"/>
                <a:ea typeface="游ゴシック" panose="020B0400000000000000" pitchFamily="50" charset="-128"/>
              </a:rPr>
              <a:t>現地指導の場合，職員の交通費</a:t>
            </a:r>
          </a:p>
        </p:txBody>
      </p:sp>
      <p:sp>
        <p:nvSpPr>
          <p:cNvPr id="11" name="円/楕円 10"/>
          <p:cNvSpPr/>
          <p:nvPr/>
        </p:nvSpPr>
        <p:spPr bwMode="invGray">
          <a:xfrm>
            <a:off x="1344071" y="1227756"/>
            <a:ext cx="145038" cy="147800"/>
          </a:xfrm>
          <a:prstGeom prst="ellips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23" name="正方形/長方形 22"/>
          <p:cNvSpPr/>
          <p:nvPr/>
        </p:nvSpPr>
        <p:spPr>
          <a:xfrm>
            <a:off x="1429233" y="1387089"/>
            <a:ext cx="3034722" cy="323626"/>
          </a:xfrm>
          <a:prstGeom prst="rect">
            <a:avLst/>
          </a:prstGeom>
        </p:spPr>
        <p:txBody>
          <a:bodyPr wrap="square" lIns="68415" tIns="34208" rIns="68415" bIns="34208">
            <a:spAutoFit/>
          </a:bodyPr>
          <a:lstStyle/>
          <a:p>
            <a:r>
              <a:rPr lang="ja-JP" altLang="en-US" sz="800" dirty="0">
                <a:latin typeface="游ゴシック" panose="020B0400000000000000" pitchFamily="50" charset="-128"/>
                <a:ea typeface="游ゴシック" panose="020B0400000000000000" pitchFamily="50" charset="-128"/>
              </a:rPr>
              <a:t>食品分野を専門とする研究員がみなさまの課題解決や商品開発をお手伝いします。</a:t>
            </a:r>
          </a:p>
        </p:txBody>
      </p:sp>
      <p:sp>
        <p:nvSpPr>
          <p:cNvPr id="12" name="正方形/長方形 11"/>
          <p:cNvSpPr/>
          <p:nvPr/>
        </p:nvSpPr>
        <p:spPr>
          <a:xfrm>
            <a:off x="1429235" y="1770440"/>
            <a:ext cx="707489" cy="244651"/>
          </a:xfrm>
          <a:prstGeom prst="rect">
            <a:avLst/>
          </a:prstGeom>
        </p:spPr>
        <p:txBody>
          <a:bodyPr wrap="none" lIns="68415" tIns="34208" rIns="68415" bIns="34208">
            <a:spAutoFit/>
          </a:bodyPr>
          <a:lstStyle/>
          <a:p>
            <a:pPr algn="ctr"/>
            <a:r>
              <a:rPr lang="ja-JP" altLang="en-US" sz="1100" b="1" dirty="0" smtClean="0">
                <a:latin typeface="游ゴシック" panose="020B0400000000000000" pitchFamily="50" charset="-128"/>
                <a:ea typeface="游ゴシック" panose="020B0400000000000000" pitchFamily="50" charset="-128"/>
              </a:rPr>
              <a:t>依頼試験</a:t>
            </a:r>
            <a:endParaRPr lang="ja-JP" altLang="en-US" sz="1100" b="1" dirty="0">
              <a:latin typeface="游ゴシック" panose="020B0400000000000000" pitchFamily="50" charset="-128"/>
              <a:ea typeface="游ゴシック" panose="020B0400000000000000" pitchFamily="50" charset="-128"/>
            </a:endParaRPr>
          </a:p>
        </p:txBody>
      </p:sp>
      <p:sp>
        <p:nvSpPr>
          <p:cNvPr id="13" name="正方形/長方形 12"/>
          <p:cNvSpPr/>
          <p:nvPr/>
        </p:nvSpPr>
        <p:spPr>
          <a:xfrm>
            <a:off x="4092297" y="1802028"/>
            <a:ext cx="371660" cy="213062"/>
          </a:xfrm>
          <a:prstGeom prst="rect">
            <a:avLst/>
          </a:prstGeom>
        </p:spPr>
        <p:txBody>
          <a:bodyPr wrap="none" lIns="68415" tIns="34208" rIns="68415" bIns="34208">
            <a:spAutoFit/>
          </a:bodyPr>
          <a:lstStyle/>
          <a:p>
            <a:r>
              <a:rPr lang="ja-JP" altLang="en-US" sz="900" dirty="0">
                <a:latin typeface="游ゴシック" panose="020B0400000000000000" pitchFamily="50" charset="-128"/>
                <a:ea typeface="游ゴシック" panose="020B0400000000000000" pitchFamily="50" charset="-128"/>
              </a:rPr>
              <a:t>有料</a:t>
            </a:r>
          </a:p>
        </p:txBody>
      </p:sp>
      <p:sp>
        <p:nvSpPr>
          <p:cNvPr id="14" name="円/楕円 13"/>
          <p:cNvSpPr/>
          <p:nvPr/>
        </p:nvSpPr>
        <p:spPr bwMode="invGray">
          <a:xfrm>
            <a:off x="1344071" y="1809365"/>
            <a:ext cx="145038" cy="147800"/>
          </a:xfrm>
          <a:prstGeom prst="ellips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24" name="正方形/長方形 23"/>
          <p:cNvSpPr/>
          <p:nvPr/>
        </p:nvSpPr>
        <p:spPr>
          <a:xfrm>
            <a:off x="1429233" y="1962906"/>
            <a:ext cx="3034722" cy="323626"/>
          </a:xfrm>
          <a:prstGeom prst="rect">
            <a:avLst/>
          </a:prstGeom>
        </p:spPr>
        <p:txBody>
          <a:bodyPr wrap="square" lIns="68415" tIns="34208" rIns="68415" bIns="34208">
            <a:spAutoFit/>
          </a:bodyPr>
          <a:lstStyle/>
          <a:p>
            <a:r>
              <a:rPr lang="ja-JP" altLang="en-US" sz="800" dirty="0">
                <a:latin typeface="游ゴシック" panose="020B0400000000000000" pitchFamily="50" charset="-128"/>
                <a:ea typeface="游ゴシック" panose="020B0400000000000000" pitchFamily="50" charset="-128"/>
              </a:rPr>
              <a:t>公定法に基づいた分析，その他試験を行い，結果を試験等成績書として交付します。</a:t>
            </a:r>
          </a:p>
        </p:txBody>
      </p:sp>
      <p:sp>
        <p:nvSpPr>
          <p:cNvPr id="15" name="正方形/長方形 14"/>
          <p:cNvSpPr/>
          <p:nvPr/>
        </p:nvSpPr>
        <p:spPr>
          <a:xfrm>
            <a:off x="1429235" y="2346258"/>
            <a:ext cx="1417897" cy="244651"/>
          </a:xfrm>
          <a:prstGeom prst="rect">
            <a:avLst/>
          </a:prstGeom>
        </p:spPr>
        <p:txBody>
          <a:bodyPr wrap="none" lIns="68415" tIns="34208" rIns="68415" bIns="34208">
            <a:spAutoFit/>
          </a:bodyPr>
          <a:lstStyle/>
          <a:p>
            <a:pPr algn="ctr"/>
            <a:r>
              <a:rPr lang="ja-JP" altLang="en-US" sz="1100" b="1" dirty="0" smtClean="0">
                <a:latin typeface="游ゴシック" panose="020B0400000000000000" pitchFamily="50" charset="-128"/>
                <a:ea typeface="游ゴシック" panose="020B0400000000000000" pitchFamily="50" charset="-128"/>
              </a:rPr>
              <a:t>受託研究・共同研究</a:t>
            </a:r>
            <a:endParaRPr lang="ja-JP" altLang="en-US" sz="1100" b="1" dirty="0">
              <a:latin typeface="游ゴシック" panose="020B0400000000000000" pitchFamily="50" charset="-128"/>
              <a:ea typeface="游ゴシック" panose="020B0400000000000000" pitchFamily="50" charset="-128"/>
            </a:endParaRPr>
          </a:p>
        </p:txBody>
      </p:sp>
      <p:sp>
        <p:nvSpPr>
          <p:cNvPr id="16" name="正方形/長方形 15"/>
          <p:cNvSpPr/>
          <p:nvPr/>
        </p:nvSpPr>
        <p:spPr>
          <a:xfrm>
            <a:off x="4092297" y="2377845"/>
            <a:ext cx="371660" cy="213062"/>
          </a:xfrm>
          <a:prstGeom prst="rect">
            <a:avLst/>
          </a:prstGeom>
        </p:spPr>
        <p:txBody>
          <a:bodyPr wrap="none" lIns="68415" tIns="34208" rIns="68415" bIns="34208">
            <a:spAutoFit/>
          </a:bodyPr>
          <a:lstStyle/>
          <a:p>
            <a:r>
              <a:rPr lang="ja-JP" altLang="en-US" sz="900" dirty="0">
                <a:latin typeface="游ゴシック" panose="020B0400000000000000" pitchFamily="50" charset="-128"/>
                <a:ea typeface="游ゴシック" panose="020B0400000000000000" pitchFamily="50" charset="-128"/>
              </a:rPr>
              <a:t>有料</a:t>
            </a:r>
          </a:p>
        </p:txBody>
      </p:sp>
      <p:sp>
        <p:nvSpPr>
          <p:cNvPr id="17" name="円/楕円 16"/>
          <p:cNvSpPr/>
          <p:nvPr/>
        </p:nvSpPr>
        <p:spPr bwMode="invGray">
          <a:xfrm>
            <a:off x="1344071" y="2385358"/>
            <a:ext cx="145038" cy="147800"/>
          </a:xfrm>
          <a:prstGeom prst="ellips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25" name="正方形/長方形 24"/>
          <p:cNvSpPr/>
          <p:nvPr/>
        </p:nvSpPr>
        <p:spPr>
          <a:xfrm>
            <a:off x="1429233" y="2542482"/>
            <a:ext cx="3034722" cy="323626"/>
          </a:xfrm>
          <a:prstGeom prst="rect">
            <a:avLst/>
          </a:prstGeom>
        </p:spPr>
        <p:txBody>
          <a:bodyPr wrap="square" lIns="68415" tIns="34208" rIns="68415" bIns="34208">
            <a:spAutoFit/>
          </a:bodyPr>
          <a:lstStyle/>
          <a:p>
            <a:r>
              <a:rPr lang="ja-JP" altLang="en-US" sz="800" dirty="0">
                <a:latin typeface="游ゴシック" panose="020B0400000000000000" pitchFamily="50" charset="-128"/>
                <a:ea typeface="游ゴシック" panose="020B0400000000000000" pitchFamily="50" charset="-128"/>
              </a:rPr>
              <a:t>みなさまが抱える課題を解決するために，委託を受けて</a:t>
            </a:r>
            <a:r>
              <a:rPr lang="ja-JP" altLang="en-US" sz="800" dirty="0" smtClean="0">
                <a:latin typeface="游ゴシック" panose="020B0400000000000000" pitchFamily="50" charset="-128"/>
                <a:ea typeface="游ゴシック" panose="020B0400000000000000" pitchFamily="50" charset="-128"/>
              </a:rPr>
              <a:t>，または共同</a:t>
            </a:r>
            <a:r>
              <a:rPr lang="ja-JP" altLang="en-US" sz="800" dirty="0">
                <a:latin typeface="游ゴシック" panose="020B0400000000000000" pitchFamily="50" charset="-128"/>
                <a:ea typeface="游ゴシック" panose="020B0400000000000000" pitchFamily="50" charset="-128"/>
              </a:rPr>
              <a:t>で研究に取り組みます。</a:t>
            </a:r>
          </a:p>
        </p:txBody>
      </p:sp>
      <p:sp>
        <p:nvSpPr>
          <p:cNvPr id="27" name="正方形/長方形 26"/>
          <p:cNvSpPr/>
          <p:nvPr/>
        </p:nvSpPr>
        <p:spPr>
          <a:xfrm>
            <a:off x="4092297" y="2957420"/>
            <a:ext cx="371660" cy="213062"/>
          </a:xfrm>
          <a:prstGeom prst="rect">
            <a:avLst/>
          </a:prstGeom>
        </p:spPr>
        <p:txBody>
          <a:bodyPr wrap="none" lIns="68415" tIns="34208" rIns="68415" bIns="34208">
            <a:spAutoFit/>
          </a:bodyPr>
          <a:lstStyle/>
          <a:p>
            <a:r>
              <a:rPr lang="ja-JP" altLang="en-US" sz="900" dirty="0">
                <a:latin typeface="游ゴシック" panose="020B0400000000000000" pitchFamily="50" charset="-128"/>
                <a:ea typeface="游ゴシック" panose="020B0400000000000000" pitchFamily="50" charset="-128"/>
              </a:rPr>
              <a:t>有料</a:t>
            </a:r>
          </a:p>
        </p:txBody>
      </p:sp>
      <p:sp>
        <p:nvSpPr>
          <p:cNvPr id="29" name="正方形/長方形 28"/>
          <p:cNvSpPr/>
          <p:nvPr/>
        </p:nvSpPr>
        <p:spPr>
          <a:xfrm>
            <a:off x="3074582" y="2937439"/>
            <a:ext cx="1082263" cy="228856"/>
          </a:xfrm>
          <a:prstGeom prst="rect">
            <a:avLst/>
          </a:prstGeom>
        </p:spPr>
        <p:txBody>
          <a:bodyPr wrap="square" lIns="68415" tIns="34208" rIns="68415" bIns="34208">
            <a:spAutoFit/>
          </a:bodyPr>
          <a:lstStyle/>
          <a:p>
            <a:pPr algn="ctr"/>
            <a:r>
              <a:rPr lang="ja-JP" altLang="en-US" sz="1000" dirty="0">
                <a:latin typeface="游ゴシック" panose="020B0400000000000000" pitchFamily="50" charset="-128"/>
                <a:ea typeface="游ゴシック" panose="020B0400000000000000" pitchFamily="50" charset="-128"/>
              </a:rPr>
              <a:t>通称「</a:t>
            </a:r>
            <a:r>
              <a:rPr lang="ja-JP" altLang="en-US" sz="1000" b="1" dirty="0">
                <a:latin typeface="游ゴシック" panose="020B0400000000000000" pitchFamily="50" charset="-128"/>
                <a:ea typeface="游ゴシック" panose="020B0400000000000000" pitchFamily="50" charset="-128"/>
              </a:rPr>
              <a:t>ギカジ</a:t>
            </a:r>
            <a:r>
              <a:rPr lang="ja-JP" altLang="en-US" sz="1000" dirty="0">
                <a:latin typeface="游ゴシック" panose="020B0400000000000000" pitchFamily="50" charset="-128"/>
                <a:ea typeface="游ゴシック" panose="020B0400000000000000" pitchFamily="50" charset="-128"/>
              </a:rPr>
              <a:t>」</a:t>
            </a:r>
          </a:p>
        </p:txBody>
      </p:sp>
      <p:sp>
        <p:nvSpPr>
          <p:cNvPr id="28" name="円/楕円 27"/>
          <p:cNvSpPr/>
          <p:nvPr/>
        </p:nvSpPr>
        <p:spPr bwMode="invGray">
          <a:xfrm>
            <a:off x="1344071" y="2960266"/>
            <a:ext cx="145038" cy="147800"/>
          </a:xfrm>
          <a:prstGeom prst="ellips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26" name="正方形/長方形 25"/>
          <p:cNvSpPr/>
          <p:nvPr/>
        </p:nvSpPr>
        <p:spPr>
          <a:xfrm>
            <a:off x="1429233" y="2925833"/>
            <a:ext cx="1717876" cy="244651"/>
          </a:xfrm>
          <a:prstGeom prst="rect">
            <a:avLst/>
          </a:prstGeom>
        </p:spPr>
        <p:txBody>
          <a:bodyPr wrap="square" lIns="68415" tIns="34208" rIns="68415" bIns="34208">
            <a:spAutoFit/>
          </a:bodyPr>
          <a:lstStyle/>
          <a:p>
            <a:pPr algn="ctr"/>
            <a:r>
              <a:rPr lang="zh-TW" altLang="en-US" sz="1100" b="1" dirty="0" smtClean="0">
                <a:latin typeface="游ゴシック" panose="020B0400000000000000" pitchFamily="50" charset="-128"/>
                <a:ea typeface="游ゴシック" panose="020B0400000000000000" pitchFamily="50" charset="-128"/>
              </a:rPr>
              <a:t>技術的課題解決支援事業</a:t>
            </a:r>
            <a:endParaRPr lang="ja-JP" altLang="en-US" sz="1100" b="1" dirty="0">
              <a:latin typeface="游ゴシック" panose="020B0400000000000000" pitchFamily="50" charset="-128"/>
              <a:ea typeface="游ゴシック" panose="020B0400000000000000" pitchFamily="50" charset="-128"/>
            </a:endParaRPr>
          </a:p>
        </p:txBody>
      </p:sp>
      <p:sp>
        <p:nvSpPr>
          <p:cNvPr id="30" name="正方形/長方形 29"/>
          <p:cNvSpPr/>
          <p:nvPr/>
        </p:nvSpPr>
        <p:spPr>
          <a:xfrm>
            <a:off x="1429233" y="3121315"/>
            <a:ext cx="3034722" cy="323626"/>
          </a:xfrm>
          <a:prstGeom prst="rect">
            <a:avLst/>
          </a:prstGeom>
        </p:spPr>
        <p:txBody>
          <a:bodyPr wrap="square" lIns="68415" tIns="34208" rIns="68415" bIns="34208">
            <a:spAutoFit/>
          </a:bodyPr>
          <a:lstStyle/>
          <a:p>
            <a:r>
              <a:rPr lang="ja-JP" altLang="en-US" sz="800" dirty="0">
                <a:latin typeface="游ゴシック" panose="020B0400000000000000" pitchFamily="50" charset="-128"/>
                <a:ea typeface="游ゴシック" panose="020B0400000000000000" pitchFamily="50" charset="-128"/>
              </a:rPr>
              <a:t>技術的課題解決依頼に基づく技術指導</a:t>
            </a:r>
            <a:r>
              <a:rPr lang="ja-JP" altLang="en-US" sz="800">
                <a:latin typeface="游ゴシック" panose="020B0400000000000000" pitchFamily="50" charset="-128"/>
                <a:ea typeface="游ゴシック" panose="020B0400000000000000" pitchFamily="50" charset="-128"/>
              </a:rPr>
              <a:t>に</a:t>
            </a:r>
            <a:r>
              <a:rPr lang="ja-JP" altLang="en-US" sz="800" smtClean="0">
                <a:latin typeface="游ゴシック" panose="020B0400000000000000" pitchFamily="50" charset="-128"/>
                <a:ea typeface="游ゴシック" panose="020B0400000000000000" pitchFamily="50" charset="-128"/>
              </a:rPr>
              <a:t>より，その</a:t>
            </a:r>
            <a:r>
              <a:rPr lang="ja-JP" altLang="en-US" sz="800" dirty="0">
                <a:latin typeface="游ゴシック" panose="020B0400000000000000" pitchFamily="50" charset="-128"/>
                <a:ea typeface="游ゴシック" panose="020B0400000000000000" pitchFamily="50" charset="-128"/>
              </a:rPr>
              <a:t>解決に向けた検討を行い，検討結果をレポートとして交付します。</a:t>
            </a:r>
          </a:p>
        </p:txBody>
      </p:sp>
      <p:sp>
        <p:nvSpPr>
          <p:cNvPr id="21" name="正方形/長方形 20"/>
          <p:cNvSpPr/>
          <p:nvPr/>
        </p:nvSpPr>
        <p:spPr>
          <a:xfrm>
            <a:off x="1429235" y="3504664"/>
            <a:ext cx="565407" cy="244651"/>
          </a:xfrm>
          <a:prstGeom prst="rect">
            <a:avLst/>
          </a:prstGeom>
        </p:spPr>
        <p:txBody>
          <a:bodyPr wrap="none" lIns="68415" tIns="34208" rIns="68415" bIns="34208">
            <a:spAutoFit/>
          </a:bodyPr>
          <a:lstStyle/>
          <a:p>
            <a:pPr algn="ctr"/>
            <a:r>
              <a:rPr lang="ja-JP" altLang="en-US" sz="1100" b="1" dirty="0" smtClean="0">
                <a:latin typeface="游ゴシック" panose="020B0400000000000000" pitchFamily="50" charset="-128"/>
                <a:ea typeface="游ゴシック" panose="020B0400000000000000" pitchFamily="50" charset="-128"/>
              </a:rPr>
              <a:t>その他</a:t>
            </a:r>
            <a:endParaRPr lang="ja-JP" altLang="en-US" sz="1100" b="1" dirty="0">
              <a:latin typeface="游ゴシック" panose="020B0400000000000000" pitchFamily="50" charset="-128"/>
              <a:ea typeface="游ゴシック" panose="020B0400000000000000" pitchFamily="50" charset="-128"/>
            </a:endParaRPr>
          </a:p>
        </p:txBody>
      </p:sp>
      <p:sp>
        <p:nvSpPr>
          <p:cNvPr id="22" name="円/楕円 21"/>
          <p:cNvSpPr/>
          <p:nvPr/>
        </p:nvSpPr>
        <p:spPr bwMode="invGray">
          <a:xfrm>
            <a:off x="1344071" y="3543605"/>
            <a:ext cx="145038" cy="147800"/>
          </a:xfrm>
          <a:prstGeom prst="ellips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32" name="正方形/長方形 31"/>
          <p:cNvSpPr/>
          <p:nvPr/>
        </p:nvSpPr>
        <p:spPr>
          <a:xfrm>
            <a:off x="1429233" y="3696282"/>
            <a:ext cx="2337216" cy="355216"/>
          </a:xfrm>
          <a:prstGeom prst="rect">
            <a:avLst/>
          </a:prstGeom>
        </p:spPr>
        <p:txBody>
          <a:bodyPr wrap="square" lIns="68415" tIns="34208" rIns="68415" bIns="34208">
            <a:spAutoFit/>
          </a:bodyPr>
          <a:lstStyle/>
          <a:p>
            <a:r>
              <a:rPr lang="ja-JP" altLang="en-US" sz="900" b="1" dirty="0">
                <a:latin typeface="游ゴシック" panose="020B0400000000000000" pitchFamily="50" charset="-128"/>
                <a:ea typeface="游ゴシック" panose="020B0400000000000000" pitchFamily="50" charset="-128"/>
              </a:rPr>
              <a:t>技術研修</a:t>
            </a:r>
            <a:r>
              <a:rPr lang="ja-JP" altLang="en-US" sz="800" dirty="0">
                <a:latin typeface="游ゴシック" panose="020B0400000000000000" pitchFamily="50" charset="-128"/>
                <a:ea typeface="游ゴシック" panose="020B0400000000000000" pitchFamily="50" charset="-128"/>
              </a:rPr>
              <a:t>の実施や，</a:t>
            </a:r>
            <a:r>
              <a:rPr lang="ja-JP" altLang="en-US" sz="900" b="1" dirty="0">
                <a:latin typeface="游ゴシック" panose="020B0400000000000000" pitchFamily="50" charset="-128"/>
                <a:ea typeface="游ゴシック" panose="020B0400000000000000" pitchFamily="50" charset="-128"/>
              </a:rPr>
              <a:t>研究員の受け入れ</a:t>
            </a:r>
            <a:r>
              <a:rPr lang="ja-JP" altLang="en-US" sz="800" dirty="0" smtClean="0">
                <a:latin typeface="游ゴシック" panose="020B0400000000000000" pitchFamily="50" charset="-128"/>
                <a:ea typeface="游ゴシック" panose="020B0400000000000000" pitchFamily="50" charset="-128"/>
              </a:rPr>
              <a:t>，</a:t>
            </a:r>
            <a:endParaRPr lang="en-US" altLang="ja-JP" sz="800" dirty="0" smtClean="0">
              <a:latin typeface="游ゴシック" panose="020B0400000000000000" pitchFamily="50" charset="-128"/>
              <a:ea typeface="游ゴシック" panose="020B0400000000000000" pitchFamily="50" charset="-128"/>
            </a:endParaRPr>
          </a:p>
          <a:p>
            <a:r>
              <a:rPr lang="ja-JP" altLang="en-US" sz="900" b="1" dirty="0" smtClean="0">
                <a:latin typeface="游ゴシック" panose="020B0400000000000000" pitchFamily="50" charset="-128"/>
                <a:ea typeface="游ゴシック" panose="020B0400000000000000" pitchFamily="50" charset="-128"/>
              </a:rPr>
              <a:t>研究会</a:t>
            </a:r>
            <a:r>
              <a:rPr lang="ja-JP" altLang="en-US" sz="900" b="1" dirty="0">
                <a:latin typeface="游ゴシック" panose="020B0400000000000000" pitchFamily="50" charset="-128"/>
                <a:ea typeface="游ゴシック" panose="020B0400000000000000" pitchFamily="50" charset="-128"/>
              </a:rPr>
              <a:t>活動</a:t>
            </a:r>
            <a:r>
              <a:rPr lang="ja-JP" altLang="en-US" sz="800" dirty="0">
                <a:latin typeface="游ゴシック" panose="020B0400000000000000" pitchFamily="50" charset="-128"/>
                <a:ea typeface="游ゴシック" panose="020B0400000000000000" pitchFamily="50" charset="-128"/>
              </a:rPr>
              <a:t>など，様々な活動を行っています。</a:t>
            </a:r>
          </a:p>
        </p:txBody>
      </p:sp>
      <p:sp>
        <p:nvSpPr>
          <p:cNvPr id="33" name="正方形/長方形 32"/>
          <p:cNvSpPr/>
          <p:nvPr/>
        </p:nvSpPr>
        <p:spPr>
          <a:xfrm>
            <a:off x="2041171" y="384183"/>
            <a:ext cx="5895097" cy="230667"/>
          </a:xfrm>
          <a:prstGeom prst="rect">
            <a:avLst/>
          </a:prstGeom>
        </p:spPr>
        <p:txBody>
          <a:bodyPr wrap="square" lIns="68415" tIns="34208" rIns="68415" bIns="34208">
            <a:spAutoFit/>
          </a:bodyPr>
          <a:lstStyle/>
          <a:p>
            <a:pPr algn="ctr"/>
            <a:r>
              <a:rPr lang="ja-JP" altLang="en-US" sz="1050" dirty="0">
                <a:latin typeface="游ゴシック" panose="020B0400000000000000" pitchFamily="50" charset="-128"/>
                <a:ea typeface="游ゴシック" panose="020B0400000000000000" pitchFamily="50" charset="-128"/>
              </a:rPr>
              <a:t>県内中小企業のみなさまに寄り添い，技術支援サービスを提供します</a:t>
            </a:r>
          </a:p>
        </p:txBody>
      </p:sp>
      <p:sp>
        <p:nvSpPr>
          <p:cNvPr id="18" name="正方形/長方形 17"/>
          <p:cNvSpPr/>
          <p:nvPr/>
        </p:nvSpPr>
        <p:spPr>
          <a:xfrm>
            <a:off x="5542980" y="736720"/>
            <a:ext cx="707489" cy="244651"/>
          </a:xfrm>
          <a:prstGeom prst="rect">
            <a:avLst/>
          </a:prstGeom>
        </p:spPr>
        <p:txBody>
          <a:bodyPr wrap="none" lIns="68415" tIns="34208" rIns="68415" bIns="34208">
            <a:spAutoFit/>
          </a:bodyPr>
          <a:lstStyle/>
          <a:p>
            <a:pPr algn="ctr"/>
            <a:r>
              <a:rPr lang="ja-JP" altLang="en-US" sz="1100" b="1" dirty="0" smtClean="0">
                <a:latin typeface="游ゴシック" panose="020B0400000000000000" pitchFamily="50" charset="-128"/>
                <a:ea typeface="游ゴシック" panose="020B0400000000000000" pitchFamily="50" charset="-128"/>
              </a:rPr>
              <a:t>設備利用</a:t>
            </a:r>
            <a:endParaRPr lang="ja-JP" altLang="en-US" sz="1100" b="1" dirty="0">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8085550" y="768307"/>
            <a:ext cx="371660" cy="213062"/>
          </a:xfrm>
          <a:prstGeom prst="rect">
            <a:avLst/>
          </a:prstGeom>
        </p:spPr>
        <p:txBody>
          <a:bodyPr wrap="none" lIns="68415" tIns="34208" rIns="68415" bIns="34208">
            <a:spAutoFit/>
          </a:bodyPr>
          <a:lstStyle/>
          <a:p>
            <a:r>
              <a:rPr lang="ja-JP" altLang="en-US" sz="900" dirty="0">
                <a:latin typeface="游ゴシック" panose="020B0400000000000000" pitchFamily="50" charset="-128"/>
                <a:ea typeface="游ゴシック" panose="020B0400000000000000" pitchFamily="50" charset="-128"/>
              </a:rPr>
              <a:t>有料</a:t>
            </a:r>
          </a:p>
        </p:txBody>
      </p:sp>
      <p:sp>
        <p:nvSpPr>
          <p:cNvPr id="20" name="円/楕円 19"/>
          <p:cNvSpPr/>
          <p:nvPr/>
        </p:nvSpPr>
        <p:spPr bwMode="invGray">
          <a:xfrm>
            <a:off x="5449723" y="770619"/>
            <a:ext cx="145038" cy="147800"/>
          </a:xfrm>
          <a:prstGeom prst="ellips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31" name="正方形/長方形 30"/>
          <p:cNvSpPr/>
          <p:nvPr/>
        </p:nvSpPr>
        <p:spPr>
          <a:xfrm>
            <a:off x="5560052" y="928299"/>
            <a:ext cx="3065155" cy="449985"/>
          </a:xfrm>
          <a:prstGeom prst="rect">
            <a:avLst/>
          </a:prstGeom>
        </p:spPr>
        <p:txBody>
          <a:bodyPr wrap="square" lIns="68415" tIns="34208" rIns="68415" bIns="34208">
            <a:spAutoFit/>
          </a:bodyPr>
          <a:lstStyle/>
          <a:p>
            <a:r>
              <a:rPr lang="ja-JP" altLang="en-US" sz="800" dirty="0">
                <a:latin typeface="游ゴシック" panose="020B0400000000000000" pitchFamily="50" charset="-128"/>
                <a:ea typeface="游ゴシック" panose="020B0400000000000000" pitchFamily="50" charset="-128"/>
              </a:rPr>
              <a:t>食品の試作加工，分析・評価のための機器を約</a:t>
            </a:r>
            <a:r>
              <a:rPr lang="en-US" altLang="ja-JP" sz="800" dirty="0" smtClean="0">
                <a:latin typeface="游ゴシック" panose="020B0400000000000000" pitchFamily="50" charset="-128"/>
                <a:ea typeface="游ゴシック" panose="020B0400000000000000" pitchFamily="50" charset="-128"/>
              </a:rPr>
              <a:t>100</a:t>
            </a:r>
            <a:r>
              <a:rPr lang="ja-JP" altLang="en-US" sz="800" dirty="0" smtClean="0">
                <a:latin typeface="游ゴシック" panose="020B0400000000000000" pitchFamily="50" charset="-128"/>
                <a:ea typeface="游ゴシック" panose="020B0400000000000000" pitchFamily="50" charset="-128"/>
              </a:rPr>
              <a:t>台保有</a:t>
            </a:r>
            <a:r>
              <a:rPr lang="ja-JP" altLang="en-US" sz="800" dirty="0">
                <a:latin typeface="游ゴシック" panose="020B0400000000000000" pitchFamily="50" charset="-128"/>
                <a:ea typeface="游ゴシック" panose="020B0400000000000000" pitchFamily="50" charset="-128"/>
              </a:rPr>
              <a:t>しています。設備導入に向けた試用や，試作品の作製，食品の性状分析等にご利用</a:t>
            </a:r>
            <a:r>
              <a:rPr lang="ja-JP" altLang="en-US" sz="800" dirty="0" smtClean="0">
                <a:latin typeface="游ゴシック" panose="020B0400000000000000" pitchFamily="50" charset="-128"/>
                <a:ea typeface="游ゴシック" panose="020B0400000000000000" pitchFamily="50" charset="-128"/>
              </a:rPr>
              <a:t>ください</a:t>
            </a:r>
            <a:r>
              <a:rPr lang="ja-JP" altLang="en-US" sz="800" dirty="0">
                <a:latin typeface="游ゴシック" panose="020B0400000000000000" pitchFamily="50" charset="-128"/>
                <a:ea typeface="游ゴシック" panose="020B0400000000000000" pitchFamily="50" charset="-128"/>
              </a:rPr>
              <a:t>。</a:t>
            </a:r>
          </a:p>
        </p:txBody>
      </p:sp>
      <p:sp>
        <p:nvSpPr>
          <p:cNvPr id="106" name="正方形/長方形 105"/>
          <p:cNvSpPr/>
          <p:nvPr/>
        </p:nvSpPr>
        <p:spPr bwMode="ltGray">
          <a:xfrm>
            <a:off x="6387376" y="1478741"/>
            <a:ext cx="487207" cy="107100"/>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pic>
        <p:nvPicPr>
          <p:cNvPr id="107" name="図 106" descr="C:\Users\87058\AppData\Local\Microsoft\Windows\INetCache\Content.Word\粒度計.jpeg"/>
          <p:cNvPicPr/>
          <p:nvPr/>
        </p:nvPicPr>
        <p:blipFill rotWithShape="1">
          <a:blip r:embed="rId2" cstate="print">
            <a:extLst>
              <a:ext uri="{28A0092B-C50C-407E-A947-70E740481C1C}">
                <a14:useLocalDpi xmlns:a14="http://schemas.microsoft.com/office/drawing/2010/main" val="0"/>
              </a:ext>
            </a:extLst>
          </a:blip>
          <a:srcRect l="8296"/>
          <a:stretch/>
        </p:blipFill>
        <p:spPr bwMode="auto">
          <a:xfrm>
            <a:off x="5887477" y="1464453"/>
            <a:ext cx="877039" cy="712080"/>
          </a:xfrm>
          <a:prstGeom prst="rect">
            <a:avLst/>
          </a:prstGeom>
          <a:noFill/>
          <a:ln>
            <a:noFill/>
          </a:ln>
        </p:spPr>
      </p:pic>
      <p:sp>
        <p:nvSpPr>
          <p:cNvPr id="108" name="正方形/長方形 107"/>
          <p:cNvSpPr/>
          <p:nvPr/>
        </p:nvSpPr>
        <p:spPr>
          <a:xfrm>
            <a:off x="6857571" y="1401983"/>
            <a:ext cx="1813477" cy="260617"/>
          </a:xfrm>
          <a:prstGeom prst="rect">
            <a:avLst/>
          </a:prstGeom>
        </p:spPr>
        <p:txBody>
          <a:bodyPr wrap="none">
            <a:spAutoFit/>
          </a:bodyPr>
          <a:lstStyle/>
          <a:p>
            <a:r>
              <a:rPr lang="zh-CN" altLang="en-US" sz="1050" b="1" dirty="0">
                <a:latin typeface="游ゴシック" panose="020B0400000000000000" pitchFamily="50" charset="-128"/>
                <a:ea typeface="游ゴシック" panose="020B0400000000000000" pitchFamily="50" charset="-128"/>
              </a:rPr>
              <a:t>粒度分布測定装置（湿式</a:t>
            </a:r>
            <a:r>
              <a:rPr lang="ja-JP" altLang="en-US" sz="1050" b="1" dirty="0">
                <a:latin typeface="游ゴシック" panose="020B0400000000000000" pitchFamily="50" charset="-128"/>
                <a:ea typeface="游ゴシック" panose="020B0400000000000000" pitchFamily="50" charset="-128"/>
              </a:rPr>
              <a:t>）</a:t>
            </a:r>
          </a:p>
        </p:txBody>
      </p:sp>
      <p:sp>
        <p:nvSpPr>
          <p:cNvPr id="109" name="正方形/長方形 108"/>
          <p:cNvSpPr/>
          <p:nvPr/>
        </p:nvSpPr>
        <p:spPr>
          <a:xfrm>
            <a:off x="6911329" y="1608959"/>
            <a:ext cx="1987042" cy="473848"/>
          </a:xfrm>
          <a:prstGeom prst="rect">
            <a:avLst/>
          </a:prstGeom>
        </p:spPr>
        <p:txBody>
          <a:bodyPr wrap="square">
            <a:spAutoFit/>
          </a:bodyPr>
          <a:lstStyle/>
          <a:p>
            <a:r>
              <a:rPr lang="ja-JP" altLang="en-US" sz="800" dirty="0">
                <a:latin typeface="游ゴシック" panose="020B0400000000000000" pitchFamily="50" charset="-128"/>
                <a:ea typeface="游ゴシック" panose="020B0400000000000000" pitchFamily="50" charset="-128"/>
              </a:rPr>
              <a:t>粉末やペースト・乳化物等に</a:t>
            </a:r>
            <a:r>
              <a:rPr lang="ja-JP" altLang="en-US" sz="800" dirty="0" smtClean="0">
                <a:latin typeface="游ゴシック" panose="020B0400000000000000" pitchFamily="50" charset="-128"/>
                <a:ea typeface="游ゴシック" panose="020B0400000000000000" pitchFamily="50" charset="-128"/>
              </a:rPr>
              <a:t>含まれる粒子</a:t>
            </a:r>
            <a:r>
              <a:rPr lang="ja-JP" altLang="en-US" sz="800" dirty="0">
                <a:latin typeface="游ゴシック" panose="020B0400000000000000" pitchFamily="50" charset="-128"/>
                <a:ea typeface="游ゴシック" panose="020B0400000000000000" pitchFamily="50" charset="-128"/>
              </a:rPr>
              <a:t>の大きさを測定できます。</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（溶解・膨潤するものは測定不可）</a:t>
            </a:r>
          </a:p>
        </p:txBody>
      </p:sp>
      <p:sp>
        <p:nvSpPr>
          <p:cNvPr id="110" name="正方形/長方形 109"/>
          <p:cNvSpPr/>
          <p:nvPr/>
        </p:nvSpPr>
        <p:spPr>
          <a:xfrm>
            <a:off x="7305727" y="2002904"/>
            <a:ext cx="1554864" cy="221129"/>
          </a:xfrm>
          <a:prstGeom prst="rect">
            <a:avLst/>
          </a:prstGeom>
        </p:spPr>
        <p:txBody>
          <a:bodyPr wrap="square">
            <a:spAutoFit/>
          </a:bodyPr>
          <a:lstStyle/>
          <a:p>
            <a:r>
              <a:rPr lang="ja-JP" altLang="ja-JP" sz="800" dirty="0">
                <a:latin typeface="游ゴシック" panose="020B0400000000000000" pitchFamily="50" charset="-128"/>
                <a:ea typeface="游ゴシック" panose="020B0400000000000000" pitchFamily="50" charset="-128"/>
              </a:rPr>
              <a:t>設備利用</a:t>
            </a:r>
            <a:r>
              <a:rPr lang="ja-JP" altLang="ja-JP" sz="800" dirty="0" smtClean="0">
                <a:latin typeface="游ゴシック" panose="020B0400000000000000" pitchFamily="50" charset="-128"/>
                <a:ea typeface="游ゴシック" panose="020B0400000000000000" pitchFamily="50" charset="-128"/>
              </a:rPr>
              <a:t>料金</a:t>
            </a: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ea typeface="游ゴシック" panose="020B0400000000000000" pitchFamily="50" charset="-128"/>
              </a:rPr>
              <a:t>　</a:t>
            </a:r>
            <a:r>
              <a:rPr lang="en-US" altLang="ja-JP" sz="800" dirty="0">
                <a:latin typeface="游ゴシック" panose="020B0400000000000000" pitchFamily="50" charset="-128"/>
                <a:ea typeface="游ゴシック" panose="020B0400000000000000" pitchFamily="50" charset="-128"/>
              </a:rPr>
              <a:t>600</a:t>
            </a:r>
            <a:r>
              <a:rPr lang="ja-JP" altLang="en-US" sz="800" dirty="0">
                <a:latin typeface="游ゴシック" panose="020B0400000000000000" pitchFamily="50" charset="-128"/>
                <a:ea typeface="游ゴシック" panose="020B0400000000000000" pitchFamily="50" charset="-128"/>
              </a:rPr>
              <a:t>円 </a:t>
            </a:r>
            <a:r>
              <a:rPr lang="en-US" altLang="ja-JP" sz="800" dirty="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ea typeface="游ゴシック" panose="020B0400000000000000" pitchFamily="50" charset="-128"/>
              </a:rPr>
              <a:t>時間</a:t>
            </a:r>
          </a:p>
        </p:txBody>
      </p:sp>
      <p:sp>
        <p:nvSpPr>
          <p:cNvPr id="127" name="正方形/長方形 126"/>
          <p:cNvSpPr/>
          <p:nvPr/>
        </p:nvSpPr>
        <p:spPr bwMode="ltGray">
          <a:xfrm>
            <a:off x="6387331" y="2303848"/>
            <a:ext cx="487207" cy="107100"/>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pic>
        <p:nvPicPr>
          <p:cNvPr id="113" name="図 112" descr="C:\Users\87058\AppData\Local\Microsoft\Windows\INetCache\Content.Word\味覚センサ.jpeg"/>
          <p:cNvPicPr/>
          <p:nvPr/>
        </p:nvPicPr>
        <p:blipFill rotWithShape="1">
          <a:blip r:embed="rId3" cstate="print">
            <a:extLst>
              <a:ext uri="{28A0092B-C50C-407E-A947-70E740481C1C}">
                <a14:useLocalDpi xmlns:a14="http://schemas.microsoft.com/office/drawing/2010/main" val="0"/>
              </a:ext>
            </a:extLst>
          </a:blip>
          <a:srcRect l="8750"/>
          <a:stretch/>
        </p:blipFill>
        <p:spPr bwMode="auto">
          <a:xfrm>
            <a:off x="5887433" y="2294478"/>
            <a:ext cx="877039" cy="757936"/>
          </a:xfrm>
          <a:prstGeom prst="rect">
            <a:avLst/>
          </a:prstGeom>
          <a:noFill/>
          <a:ln>
            <a:noFill/>
          </a:ln>
        </p:spPr>
      </p:pic>
      <p:sp>
        <p:nvSpPr>
          <p:cNvPr id="114" name="正方形/長方形 113"/>
          <p:cNvSpPr/>
          <p:nvPr/>
        </p:nvSpPr>
        <p:spPr>
          <a:xfrm>
            <a:off x="6857526" y="2223141"/>
            <a:ext cx="864114" cy="253916"/>
          </a:xfrm>
          <a:prstGeom prst="rect">
            <a:avLst/>
          </a:prstGeom>
        </p:spPr>
        <p:txBody>
          <a:bodyPr wrap="none">
            <a:spAutoFit/>
          </a:bodyPr>
          <a:lstStyle/>
          <a:p>
            <a:r>
              <a:rPr lang="zh-TW" altLang="en-US" sz="1050" b="1" dirty="0">
                <a:latin typeface="游ゴシック" panose="020B0400000000000000" pitchFamily="50" charset="-128"/>
                <a:ea typeface="游ゴシック" panose="020B0400000000000000" pitchFamily="50" charset="-128"/>
              </a:rPr>
              <a:t>味認識装置</a:t>
            </a:r>
          </a:p>
        </p:txBody>
      </p:sp>
      <p:sp>
        <p:nvSpPr>
          <p:cNvPr id="115" name="正方形/長方形 114"/>
          <p:cNvSpPr/>
          <p:nvPr/>
        </p:nvSpPr>
        <p:spPr>
          <a:xfrm>
            <a:off x="6911284" y="2407083"/>
            <a:ext cx="2026743" cy="473848"/>
          </a:xfrm>
          <a:prstGeom prst="rect">
            <a:avLst/>
          </a:prstGeom>
        </p:spPr>
        <p:txBody>
          <a:bodyPr wrap="square">
            <a:spAutoFit/>
          </a:bodyPr>
          <a:lstStyle/>
          <a:p>
            <a:r>
              <a:rPr lang="ja-JP" altLang="en-US" sz="800" dirty="0">
                <a:latin typeface="游ゴシック" panose="020B0400000000000000" pitchFamily="50" charset="-128"/>
                <a:ea typeface="游ゴシック" panose="020B0400000000000000" pitchFamily="50" charset="-128"/>
              </a:rPr>
              <a:t>旨味，塩味，苦味等の味の要素それぞれを数値化することにより，客観的な味の設計や品質管理を可能にします。</a:t>
            </a:r>
          </a:p>
        </p:txBody>
      </p:sp>
      <p:sp>
        <p:nvSpPr>
          <p:cNvPr id="116" name="正方形/長方形 115"/>
          <p:cNvSpPr/>
          <p:nvPr/>
        </p:nvSpPr>
        <p:spPr>
          <a:xfrm>
            <a:off x="7273152" y="2846080"/>
            <a:ext cx="1587438" cy="221129"/>
          </a:xfrm>
          <a:prstGeom prst="rect">
            <a:avLst/>
          </a:prstGeom>
        </p:spPr>
        <p:txBody>
          <a:bodyPr wrap="none">
            <a:spAutoFit/>
          </a:bodyPr>
          <a:lstStyle/>
          <a:p>
            <a:r>
              <a:rPr lang="ja-JP" altLang="ja-JP" sz="800" dirty="0">
                <a:latin typeface="游ゴシック" panose="020B0400000000000000" pitchFamily="50" charset="-128"/>
                <a:ea typeface="游ゴシック" panose="020B0400000000000000" pitchFamily="50" charset="-128"/>
              </a:rPr>
              <a:t>設備利用料金</a:t>
            </a:r>
            <a:r>
              <a:rPr lang="ja-JP" altLang="en-US" sz="800" dirty="0">
                <a:latin typeface="游ゴシック" panose="020B0400000000000000" pitchFamily="50" charset="-128"/>
                <a:ea typeface="游ゴシック" panose="020B0400000000000000" pitchFamily="50" charset="-128"/>
              </a:rPr>
              <a:t>　</a:t>
            </a:r>
            <a:r>
              <a:rPr lang="en-US" altLang="ja-JP" sz="800" dirty="0">
                <a:latin typeface="游ゴシック" panose="020B0400000000000000" pitchFamily="50" charset="-128"/>
                <a:ea typeface="游ゴシック" panose="020B0400000000000000" pitchFamily="50" charset="-128"/>
              </a:rPr>
              <a:t>4,300</a:t>
            </a:r>
            <a:r>
              <a:rPr lang="ja-JP" altLang="en-US" sz="800" dirty="0">
                <a:latin typeface="游ゴシック" panose="020B0400000000000000" pitchFamily="50" charset="-128"/>
                <a:ea typeface="游ゴシック" panose="020B0400000000000000" pitchFamily="50" charset="-128"/>
              </a:rPr>
              <a:t>円 </a:t>
            </a:r>
            <a:r>
              <a:rPr lang="en-US" altLang="ja-JP" sz="800" dirty="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ea typeface="游ゴシック" panose="020B0400000000000000" pitchFamily="50" charset="-128"/>
              </a:rPr>
              <a:t>時間</a:t>
            </a:r>
          </a:p>
        </p:txBody>
      </p:sp>
      <p:sp>
        <p:nvSpPr>
          <p:cNvPr id="128" name="正方形/長方形 127"/>
          <p:cNvSpPr/>
          <p:nvPr/>
        </p:nvSpPr>
        <p:spPr bwMode="ltGray">
          <a:xfrm>
            <a:off x="6394308" y="3168105"/>
            <a:ext cx="487207" cy="107100"/>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游ゴシック" panose="020B0400000000000000" pitchFamily="50" charset="-128"/>
              <a:ea typeface="游ゴシック" panose="020B0400000000000000" pitchFamily="50" charset="-128"/>
            </a:endParaRPr>
          </a:p>
        </p:txBody>
      </p:sp>
      <p:pic>
        <p:nvPicPr>
          <p:cNvPr id="119" name="図 118" descr="C:\Users\87058\AppData\Local\Microsoft\Windows\INetCache\Content.Word\電顕.jpe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7432" y="3157893"/>
            <a:ext cx="877040" cy="751335"/>
          </a:xfrm>
          <a:prstGeom prst="rect">
            <a:avLst/>
          </a:prstGeom>
          <a:noFill/>
          <a:ln>
            <a:noFill/>
          </a:ln>
        </p:spPr>
      </p:pic>
      <p:sp>
        <p:nvSpPr>
          <p:cNvPr id="120" name="正方形/長方形 119"/>
          <p:cNvSpPr/>
          <p:nvPr/>
        </p:nvSpPr>
        <p:spPr>
          <a:xfrm>
            <a:off x="6857526" y="3086555"/>
            <a:ext cx="1813477" cy="260617"/>
          </a:xfrm>
          <a:prstGeom prst="rect">
            <a:avLst/>
          </a:prstGeom>
        </p:spPr>
        <p:txBody>
          <a:bodyPr wrap="none">
            <a:spAutoFit/>
          </a:bodyPr>
          <a:lstStyle/>
          <a:p>
            <a:r>
              <a:rPr lang="ja-JP" altLang="en-US" sz="1050" b="1" dirty="0">
                <a:latin typeface="游ゴシック" panose="020B0400000000000000" pitchFamily="50" charset="-128"/>
                <a:ea typeface="游ゴシック" panose="020B0400000000000000" pitchFamily="50" charset="-128"/>
              </a:rPr>
              <a:t>デジタルマイクロスコープ</a:t>
            </a:r>
          </a:p>
        </p:txBody>
      </p:sp>
      <p:sp>
        <p:nvSpPr>
          <p:cNvPr id="121" name="正方形/長方形 120"/>
          <p:cNvSpPr/>
          <p:nvPr/>
        </p:nvSpPr>
        <p:spPr>
          <a:xfrm>
            <a:off x="6911286" y="3293592"/>
            <a:ext cx="2026742" cy="347488"/>
          </a:xfrm>
          <a:prstGeom prst="rect">
            <a:avLst/>
          </a:prstGeom>
        </p:spPr>
        <p:txBody>
          <a:bodyPr wrap="square">
            <a:spAutoFit/>
          </a:bodyPr>
          <a:lstStyle/>
          <a:p>
            <a:r>
              <a:rPr lang="ja-JP" altLang="en-US" sz="800" dirty="0">
                <a:latin typeface="游ゴシック" panose="020B0400000000000000" pitchFamily="50" charset="-128"/>
                <a:ea typeface="游ゴシック" panose="020B0400000000000000" pitchFamily="50" charset="-128"/>
              </a:rPr>
              <a:t>食品や包装材など様々なものについて</a:t>
            </a:r>
            <a:r>
              <a:rPr lang="ja-JP" altLang="en-US" sz="800" dirty="0" smtClean="0">
                <a:latin typeface="游ゴシック" panose="020B0400000000000000" pitchFamily="50" charset="-128"/>
                <a:ea typeface="游ゴシック" panose="020B0400000000000000" pitchFamily="50" charset="-128"/>
              </a:rPr>
              <a:t>，立体的</a:t>
            </a:r>
            <a:r>
              <a:rPr lang="ja-JP" altLang="en-US" sz="800" dirty="0">
                <a:latin typeface="游ゴシック" panose="020B0400000000000000" pitchFamily="50" charset="-128"/>
                <a:ea typeface="游ゴシック" panose="020B0400000000000000" pitchFamily="50" charset="-128"/>
              </a:rPr>
              <a:t>な観察や形状の計測が行えます。</a:t>
            </a:r>
          </a:p>
        </p:txBody>
      </p:sp>
      <p:sp>
        <p:nvSpPr>
          <p:cNvPr id="122" name="正方形/長方形 121"/>
          <p:cNvSpPr/>
          <p:nvPr/>
        </p:nvSpPr>
        <p:spPr>
          <a:xfrm>
            <a:off x="7310932" y="3585162"/>
            <a:ext cx="1587438" cy="221129"/>
          </a:xfrm>
          <a:prstGeom prst="rect">
            <a:avLst/>
          </a:prstGeom>
        </p:spPr>
        <p:txBody>
          <a:bodyPr wrap="none">
            <a:spAutoFit/>
          </a:bodyPr>
          <a:lstStyle/>
          <a:p>
            <a:r>
              <a:rPr lang="ja-JP" altLang="ja-JP" sz="800" dirty="0">
                <a:latin typeface="游ゴシック" panose="020B0400000000000000" pitchFamily="50" charset="-128"/>
                <a:ea typeface="游ゴシック" panose="020B0400000000000000" pitchFamily="50" charset="-128"/>
              </a:rPr>
              <a:t>設備利用料金</a:t>
            </a:r>
            <a:r>
              <a:rPr lang="ja-JP" altLang="en-US" sz="800" dirty="0">
                <a:latin typeface="游ゴシック" panose="020B0400000000000000" pitchFamily="50" charset="-128"/>
                <a:ea typeface="游ゴシック" panose="020B0400000000000000" pitchFamily="50" charset="-128"/>
              </a:rPr>
              <a:t>　</a:t>
            </a:r>
            <a:r>
              <a:rPr lang="en-US" altLang="ja-JP" sz="800" dirty="0">
                <a:latin typeface="游ゴシック" panose="020B0400000000000000" pitchFamily="50" charset="-128"/>
                <a:ea typeface="游ゴシック" panose="020B0400000000000000" pitchFamily="50" charset="-128"/>
              </a:rPr>
              <a:t>1,200</a:t>
            </a:r>
            <a:r>
              <a:rPr lang="ja-JP" altLang="en-US" sz="800" dirty="0">
                <a:latin typeface="游ゴシック" panose="020B0400000000000000" pitchFamily="50" charset="-128"/>
                <a:ea typeface="游ゴシック" panose="020B0400000000000000" pitchFamily="50" charset="-128"/>
              </a:rPr>
              <a:t>円 </a:t>
            </a:r>
            <a:r>
              <a:rPr lang="en-US" altLang="ja-JP" sz="800" dirty="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ea typeface="游ゴシック" panose="020B0400000000000000" pitchFamily="50" charset="-128"/>
              </a:rPr>
              <a:t>時間</a:t>
            </a:r>
          </a:p>
        </p:txBody>
      </p:sp>
      <p:pic>
        <p:nvPicPr>
          <p:cNvPr id="36" name="図 35"/>
          <p:cNvPicPr>
            <a:picLocks noChangeAspect="1"/>
          </p:cNvPicPr>
          <p:nvPr/>
        </p:nvPicPr>
        <p:blipFill rotWithShape="1">
          <a:blip r:embed="rId5" cstate="print">
            <a:extLst>
              <a:ext uri="{BEBA8EAE-BF5A-486C-A8C5-ECC9F3942E4B}">
                <a14:imgProps xmlns:a14="http://schemas.microsoft.com/office/drawing/2010/main">
                  <a14:imgLayer r:embed="rId6">
                    <a14:imgEffect>
                      <a14:brightnessContrast bright="23000"/>
                    </a14:imgEffect>
                  </a14:imgLayer>
                </a14:imgProps>
              </a:ext>
              <a:ext uri="{28A0092B-C50C-407E-A947-70E740481C1C}">
                <a14:useLocalDpi xmlns:a14="http://schemas.microsoft.com/office/drawing/2010/main" val="0"/>
              </a:ext>
            </a:extLst>
          </a:blip>
          <a:srcRect t="12865" b="8748"/>
          <a:stretch/>
        </p:blipFill>
        <p:spPr bwMode="auto">
          <a:xfrm>
            <a:off x="1695193" y="4127605"/>
            <a:ext cx="1011635" cy="603487"/>
          </a:xfrm>
          <a:prstGeom prst="rect">
            <a:avLst/>
          </a:prstGeom>
          <a:noFill/>
          <a:ln w="38100">
            <a:noFill/>
          </a:ln>
          <a:effectLst/>
        </p:spPr>
      </p:pic>
      <p:sp>
        <p:nvSpPr>
          <p:cNvPr id="41" name="正方形/長方形 40"/>
          <p:cNvSpPr/>
          <p:nvPr/>
        </p:nvSpPr>
        <p:spPr>
          <a:xfrm>
            <a:off x="2783623" y="4255092"/>
            <a:ext cx="1154408" cy="347488"/>
          </a:xfrm>
          <a:prstGeom prst="rect">
            <a:avLst/>
          </a:prstGeom>
        </p:spPr>
        <p:txBody>
          <a:bodyPr wrap="square">
            <a:spAutoFit/>
          </a:bodyPr>
          <a:lstStyle/>
          <a:p>
            <a:r>
              <a:rPr lang="ja-JP" altLang="en-US" sz="800" dirty="0" smtClean="0">
                <a:latin typeface="游ゴシック" panose="020B0400000000000000" pitchFamily="50" charset="-128"/>
                <a:ea typeface="游ゴシック" panose="020B0400000000000000" pitchFamily="50" charset="-128"/>
              </a:rPr>
              <a:t>新任者向けの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食品</a:t>
            </a:r>
            <a:r>
              <a:rPr lang="ja-JP" altLang="en-US" sz="800" dirty="0">
                <a:latin typeface="游ゴシック" panose="020B0400000000000000" pitchFamily="50" charset="-128"/>
                <a:ea typeface="游ゴシック" panose="020B0400000000000000" pitchFamily="50" charset="-128"/>
              </a:rPr>
              <a:t>基礎研修</a:t>
            </a:r>
            <a:r>
              <a:rPr lang="ja-JP" altLang="en-US" sz="800" dirty="0" smtClean="0">
                <a:latin typeface="游ゴシック" panose="020B0400000000000000" pitchFamily="50" charset="-128"/>
                <a:ea typeface="游ゴシック" panose="020B0400000000000000" pitchFamily="50" charset="-128"/>
              </a:rPr>
              <a:t>を実施</a:t>
            </a:r>
            <a:r>
              <a:rPr lang="ja-JP" altLang="en-US" sz="800" dirty="0">
                <a:latin typeface="游ゴシック" panose="020B0400000000000000" pitchFamily="50" charset="-128"/>
                <a:ea typeface="游ゴシック" panose="020B0400000000000000" pitchFamily="50" charset="-128"/>
              </a:rPr>
              <a:t>。</a:t>
            </a:r>
          </a:p>
        </p:txBody>
      </p:sp>
      <p:sp>
        <p:nvSpPr>
          <p:cNvPr id="42" name="正方形/長方形 41"/>
          <p:cNvSpPr/>
          <p:nvPr/>
        </p:nvSpPr>
        <p:spPr>
          <a:xfrm>
            <a:off x="2766131" y="4051498"/>
            <a:ext cx="716043" cy="260617"/>
          </a:xfrm>
          <a:prstGeom prst="rect">
            <a:avLst/>
          </a:prstGeom>
        </p:spPr>
        <p:txBody>
          <a:bodyPr wrap="square">
            <a:spAutoFit/>
          </a:bodyPr>
          <a:lstStyle/>
          <a:p>
            <a:r>
              <a:rPr lang="ja-JP" altLang="en-US" sz="1050" b="1" dirty="0">
                <a:latin typeface="游ゴシック" panose="020B0400000000000000" pitchFamily="50" charset="-128"/>
                <a:ea typeface="游ゴシック" panose="020B0400000000000000" pitchFamily="50" charset="-128"/>
              </a:rPr>
              <a:t>技術</a:t>
            </a:r>
            <a:r>
              <a:rPr lang="ja-JP" altLang="en-US" sz="1000" b="1" dirty="0">
                <a:latin typeface="游ゴシック" panose="020B0400000000000000" pitchFamily="50" charset="-128"/>
                <a:ea typeface="游ゴシック" panose="020B0400000000000000" pitchFamily="50" charset="-128"/>
              </a:rPr>
              <a:t>研修</a:t>
            </a:r>
            <a:endParaRPr lang="ja-JP" altLang="en-US" sz="1050" b="1" dirty="0">
              <a:latin typeface="游ゴシック" panose="020B0400000000000000" pitchFamily="50" charset="-128"/>
              <a:ea typeface="游ゴシック" panose="020B0400000000000000" pitchFamily="50" charset="-128"/>
            </a:endParaRPr>
          </a:p>
        </p:txBody>
      </p:sp>
      <p:sp>
        <p:nvSpPr>
          <p:cNvPr id="152" name="正方形/長方形 151"/>
          <p:cNvSpPr/>
          <p:nvPr/>
        </p:nvSpPr>
        <p:spPr bwMode="ltGray">
          <a:xfrm rot="5400000">
            <a:off x="2713349" y="4121084"/>
            <a:ext cx="99816" cy="112859"/>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p>
        </p:txBody>
      </p:sp>
      <p:cxnSp>
        <p:nvCxnSpPr>
          <p:cNvPr id="165" name="直線コネクタ 164"/>
          <p:cNvCxnSpPr/>
          <p:nvPr/>
        </p:nvCxnSpPr>
        <p:spPr bwMode="gray">
          <a:xfrm>
            <a:off x="1215042" y="374561"/>
            <a:ext cx="7547355" cy="0"/>
          </a:xfrm>
          <a:prstGeom prst="line">
            <a:avLst/>
          </a:prstGeom>
          <a:ln w="28575">
            <a:solidFill>
              <a:srgbClr val="2AC491"/>
            </a:solidFill>
            <a:prstDash val="dash"/>
          </a:ln>
        </p:spPr>
        <p:style>
          <a:lnRef idx="1">
            <a:schemeClr val="accent1"/>
          </a:lnRef>
          <a:fillRef idx="0">
            <a:schemeClr val="accent1"/>
          </a:fillRef>
          <a:effectRef idx="0">
            <a:schemeClr val="accent1"/>
          </a:effectRef>
          <a:fontRef idx="minor">
            <a:schemeClr val="tx1"/>
          </a:fontRef>
        </p:style>
      </p:cxnSp>
      <p:sp>
        <p:nvSpPr>
          <p:cNvPr id="51" name="直角三角形 50"/>
          <p:cNvSpPr/>
          <p:nvPr/>
        </p:nvSpPr>
        <p:spPr bwMode="gray">
          <a:xfrm>
            <a:off x="1215042" y="161958"/>
            <a:ext cx="290077" cy="221700"/>
          </a:xfrm>
          <a:prstGeom prst="rtTriangle">
            <a:avLst/>
          </a:prstGeom>
          <a:solidFill>
            <a:srgbClr val="2AC491"/>
          </a:solidFill>
          <a:ln w="19050">
            <a:solidFill>
              <a:srgbClr val="2AC49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111" name="直角三角形 110"/>
          <p:cNvSpPr/>
          <p:nvPr/>
        </p:nvSpPr>
        <p:spPr bwMode="gray">
          <a:xfrm flipH="1" flipV="1">
            <a:off x="8456827" y="109331"/>
            <a:ext cx="290077" cy="221700"/>
          </a:xfrm>
          <a:prstGeom prst="rtTriangle">
            <a:avLst/>
          </a:prstGeom>
          <a:solidFill>
            <a:srgbClr val="2AC491"/>
          </a:solidFill>
          <a:ln w="19050">
            <a:solidFill>
              <a:srgbClr val="2AC49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56" name="正方形/長方形 55"/>
          <p:cNvSpPr/>
          <p:nvPr/>
        </p:nvSpPr>
        <p:spPr bwMode="white">
          <a:xfrm>
            <a:off x="834430" y="5366323"/>
            <a:ext cx="4222472" cy="1522804"/>
          </a:xfrm>
          <a:prstGeom prst="rect">
            <a:avLst/>
          </a:prstGeom>
          <a:solidFill>
            <a:srgbClr val="FFFFFF">
              <a:alpha val="50196"/>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83" name="正方形/長方形 82"/>
          <p:cNvSpPr/>
          <p:nvPr/>
        </p:nvSpPr>
        <p:spPr>
          <a:xfrm>
            <a:off x="907721" y="5485044"/>
            <a:ext cx="951764" cy="208919"/>
          </a:xfrm>
          <a:prstGeom prst="rect">
            <a:avLst/>
          </a:prstGeom>
          <a:ln w="9525">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sz="1100" kern="100" dirty="0">
                <a:latin typeface="游ゴシック" panose="020B0400000000000000" pitchFamily="50" charset="-128"/>
                <a:ea typeface="游ゴシック" panose="020B0400000000000000" pitchFamily="50" charset="-128"/>
                <a:cs typeface="Times New Roman"/>
              </a:rPr>
              <a:t>総務担当</a:t>
            </a:r>
          </a:p>
        </p:txBody>
      </p:sp>
      <p:sp>
        <p:nvSpPr>
          <p:cNvPr id="84" name="正方形/長方形 83"/>
          <p:cNvSpPr/>
          <p:nvPr/>
        </p:nvSpPr>
        <p:spPr>
          <a:xfrm>
            <a:off x="907721" y="5826073"/>
            <a:ext cx="951764" cy="208919"/>
          </a:xfrm>
          <a:prstGeom prst="rect">
            <a:avLst/>
          </a:prstGeom>
          <a:ln w="9525">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sz="1100" kern="100" dirty="0">
                <a:latin typeface="游ゴシック" panose="020B0400000000000000" pitchFamily="50" charset="-128"/>
                <a:ea typeface="游ゴシック" panose="020B0400000000000000" pitchFamily="50" charset="-128"/>
                <a:cs typeface="Times New Roman"/>
              </a:rPr>
              <a:t>技術支援部</a:t>
            </a:r>
          </a:p>
        </p:txBody>
      </p:sp>
      <p:sp>
        <p:nvSpPr>
          <p:cNvPr id="85" name="正方形/長方形 84"/>
          <p:cNvSpPr/>
          <p:nvPr/>
        </p:nvSpPr>
        <p:spPr>
          <a:xfrm>
            <a:off x="907721" y="6167102"/>
            <a:ext cx="1178872" cy="199568"/>
          </a:xfrm>
          <a:prstGeom prst="rect">
            <a:avLst/>
          </a:prstGeom>
          <a:ln w="9525">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sz="1100" kern="100" dirty="0">
                <a:latin typeface="游ゴシック" panose="020B0400000000000000" pitchFamily="50" charset="-128"/>
                <a:ea typeface="游ゴシック" panose="020B0400000000000000" pitchFamily="50" charset="-128"/>
                <a:cs typeface="Times New Roman"/>
              </a:rPr>
              <a:t>生物利用研究部</a:t>
            </a:r>
          </a:p>
        </p:txBody>
      </p:sp>
      <p:sp>
        <p:nvSpPr>
          <p:cNvPr id="86" name="正方形/長方形 85"/>
          <p:cNvSpPr/>
          <p:nvPr/>
        </p:nvSpPr>
        <p:spPr>
          <a:xfrm>
            <a:off x="907721" y="6498780"/>
            <a:ext cx="1178872" cy="199568"/>
          </a:xfrm>
          <a:prstGeom prst="rect">
            <a:avLst/>
          </a:prstGeom>
          <a:ln w="9525">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sz="1100" kern="100" dirty="0">
                <a:latin typeface="游ゴシック" panose="020B0400000000000000" pitchFamily="50" charset="-128"/>
                <a:ea typeface="游ゴシック" panose="020B0400000000000000" pitchFamily="50" charset="-128"/>
                <a:cs typeface="Times New Roman"/>
              </a:rPr>
              <a:t>食品加工研究部</a:t>
            </a:r>
          </a:p>
        </p:txBody>
      </p:sp>
      <p:sp>
        <p:nvSpPr>
          <p:cNvPr id="87" name="正方形/長方形 86"/>
          <p:cNvSpPr/>
          <p:nvPr/>
        </p:nvSpPr>
        <p:spPr>
          <a:xfrm>
            <a:off x="2109153" y="5467349"/>
            <a:ext cx="1109480" cy="230832"/>
          </a:xfrm>
          <a:prstGeom prst="rect">
            <a:avLst/>
          </a:prstGeom>
        </p:spPr>
        <p:txBody>
          <a:bodyPr wrap="square">
            <a:spAutoFit/>
          </a:bodyPr>
          <a:lstStyle/>
          <a:p>
            <a:r>
              <a:rPr lang="zh-TW" altLang="en-US" sz="900" dirty="0">
                <a:latin typeface="游ゴシック" panose="020B0400000000000000" pitchFamily="50" charset="-128"/>
                <a:ea typeface="游ゴシック" panose="020B0400000000000000" pitchFamily="50" charset="-128"/>
              </a:rPr>
              <a:t>各種支払窓口　等</a:t>
            </a:r>
          </a:p>
        </p:txBody>
      </p:sp>
      <p:sp>
        <p:nvSpPr>
          <p:cNvPr id="88" name="正方形/長方形 87"/>
          <p:cNvSpPr/>
          <p:nvPr/>
        </p:nvSpPr>
        <p:spPr>
          <a:xfrm>
            <a:off x="2109153" y="5810233"/>
            <a:ext cx="1109480" cy="230832"/>
          </a:xfrm>
          <a:prstGeom prst="rect">
            <a:avLst/>
          </a:prstGeom>
        </p:spPr>
        <p:txBody>
          <a:bodyPr wrap="square">
            <a:spAutoFit/>
          </a:bodyPr>
          <a:lstStyle/>
          <a:p>
            <a:r>
              <a:rPr lang="zh-TW" altLang="en-US" sz="900" dirty="0">
                <a:latin typeface="游ゴシック" panose="020B0400000000000000" pitchFamily="50" charset="-128"/>
                <a:ea typeface="游ゴシック" panose="020B0400000000000000" pitchFamily="50" charset="-128"/>
              </a:rPr>
              <a:t>各種相談窓口</a:t>
            </a:r>
            <a:r>
              <a:rPr lang="ja-JP" altLang="ja-JP" sz="900" kern="100" dirty="0">
                <a:latin typeface="游ゴシック" panose="020B0400000000000000" pitchFamily="50" charset="-128"/>
                <a:ea typeface="游ゴシック" panose="020B0400000000000000" pitchFamily="50" charset="-128"/>
                <a:cs typeface="Times New Roman"/>
              </a:rPr>
              <a:t>　等</a:t>
            </a:r>
          </a:p>
        </p:txBody>
      </p:sp>
      <p:sp>
        <p:nvSpPr>
          <p:cNvPr id="89" name="正方形/長方形 88"/>
          <p:cNvSpPr/>
          <p:nvPr/>
        </p:nvSpPr>
        <p:spPr>
          <a:xfrm>
            <a:off x="2109154" y="6077346"/>
            <a:ext cx="2642647" cy="379078"/>
          </a:xfrm>
          <a:prstGeom prst="rect">
            <a:avLst/>
          </a:prstGeom>
        </p:spPr>
        <p:txBody>
          <a:bodyPr wrap="square">
            <a:spAutoFit/>
          </a:bodyPr>
          <a:lstStyle/>
          <a:p>
            <a:r>
              <a:rPr lang="ja-JP" altLang="en-US" sz="900" dirty="0">
                <a:latin typeface="游ゴシック" panose="020B0400000000000000" pitchFamily="50" charset="-128"/>
                <a:ea typeface="游ゴシック" panose="020B0400000000000000" pitchFamily="50" charset="-128"/>
              </a:rPr>
              <a:t>清酒，各種調味料，その他発酵食品等に関する</a:t>
            </a:r>
            <a:endParaRPr lang="en-US" altLang="ja-JP" sz="900" dirty="0">
              <a:latin typeface="游ゴシック" panose="020B0400000000000000" pitchFamily="50" charset="-128"/>
              <a:ea typeface="游ゴシック" panose="020B0400000000000000" pitchFamily="50" charset="-128"/>
            </a:endParaRPr>
          </a:p>
          <a:p>
            <a:r>
              <a:rPr lang="ja-JP" altLang="en-US" sz="900" dirty="0">
                <a:latin typeface="游ゴシック" panose="020B0400000000000000" pitchFamily="50" charset="-128"/>
                <a:ea typeface="游ゴシック" panose="020B0400000000000000" pitchFamily="50" charset="-128"/>
              </a:rPr>
              <a:t>試験研究及び技術支援　等</a:t>
            </a:r>
          </a:p>
        </p:txBody>
      </p:sp>
      <p:sp>
        <p:nvSpPr>
          <p:cNvPr id="90" name="正方形/長方形 89"/>
          <p:cNvSpPr/>
          <p:nvPr/>
        </p:nvSpPr>
        <p:spPr>
          <a:xfrm>
            <a:off x="2109153" y="6409024"/>
            <a:ext cx="2874455" cy="379078"/>
          </a:xfrm>
          <a:prstGeom prst="rect">
            <a:avLst/>
          </a:prstGeom>
        </p:spPr>
        <p:txBody>
          <a:bodyPr wrap="square">
            <a:spAutoFit/>
          </a:bodyPr>
          <a:lstStyle/>
          <a:p>
            <a:r>
              <a:rPr lang="ja-JP" altLang="en-US" sz="900" dirty="0">
                <a:latin typeface="游ゴシック" panose="020B0400000000000000" pitchFamily="50" charset="-128"/>
                <a:ea typeface="游ゴシック" panose="020B0400000000000000" pitchFamily="50" charset="-128"/>
              </a:rPr>
              <a:t>食材加工，鮮度・品質保持，微生物制御等に関する</a:t>
            </a:r>
            <a:endParaRPr lang="en-US" altLang="ja-JP" sz="900" dirty="0">
              <a:latin typeface="游ゴシック" panose="020B0400000000000000" pitchFamily="50" charset="-128"/>
              <a:ea typeface="游ゴシック" panose="020B0400000000000000" pitchFamily="50" charset="-128"/>
            </a:endParaRPr>
          </a:p>
          <a:p>
            <a:r>
              <a:rPr lang="ja-JP" altLang="en-US" sz="900" dirty="0">
                <a:latin typeface="游ゴシック" panose="020B0400000000000000" pitchFamily="50" charset="-128"/>
                <a:ea typeface="游ゴシック" panose="020B0400000000000000" pitchFamily="50" charset="-128"/>
              </a:rPr>
              <a:t>試験研究及び技術支援　等</a:t>
            </a:r>
          </a:p>
        </p:txBody>
      </p:sp>
      <p:sp>
        <p:nvSpPr>
          <p:cNvPr id="92" name="正方形/長方形 91"/>
          <p:cNvSpPr/>
          <p:nvPr/>
        </p:nvSpPr>
        <p:spPr>
          <a:xfrm>
            <a:off x="964856" y="5074287"/>
            <a:ext cx="862487" cy="292036"/>
          </a:xfrm>
          <a:prstGeom prst="rect">
            <a:avLst/>
          </a:prstGeom>
          <a:noFill/>
        </p:spPr>
        <p:txBody>
          <a:bodyPr wrap="none" lIns="68415" tIns="34208" rIns="68415" bIns="34208">
            <a:spAutoFit/>
          </a:bodyPr>
          <a:lstStyle/>
          <a:p>
            <a:r>
              <a:rPr lang="ja-JP" altLang="en-US" sz="1400" b="1" dirty="0" smtClean="0">
                <a:latin typeface="游ゴシック" panose="020B0400000000000000" pitchFamily="50" charset="-128"/>
                <a:ea typeface="游ゴシック" panose="020B0400000000000000" pitchFamily="50" charset="-128"/>
              </a:rPr>
              <a:t>担当窓口</a:t>
            </a:r>
            <a:endParaRPr lang="ja-JP" altLang="en-US" sz="1400" b="1" dirty="0">
              <a:latin typeface="游ゴシック" panose="020B0400000000000000" pitchFamily="50" charset="-128"/>
              <a:ea typeface="游ゴシック" panose="020B0400000000000000" pitchFamily="50" charset="-128"/>
            </a:endParaRPr>
          </a:p>
        </p:txBody>
      </p:sp>
      <p:cxnSp>
        <p:nvCxnSpPr>
          <p:cNvPr id="126" name="直線コネクタ 125"/>
          <p:cNvCxnSpPr/>
          <p:nvPr/>
        </p:nvCxnSpPr>
        <p:spPr bwMode="gray">
          <a:xfrm>
            <a:off x="637361" y="5341027"/>
            <a:ext cx="1582193" cy="0"/>
          </a:xfrm>
          <a:prstGeom prst="line">
            <a:avLst/>
          </a:prstGeom>
          <a:ln w="28575">
            <a:solidFill>
              <a:srgbClr val="2AC491"/>
            </a:solidFill>
            <a:prstDash val="dash"/>
          </a:ln>
        </p:spPr>
        <p:style>
          <a:lnRef idx="1">
            <a:schemeClr val="accent1"/>
          </a:lnRef>
          <a:fillRef idx="0">
            <a:schemeClr val="accent1"/>
          </a:fillRef>
          <a:effectRef idx="0">
            <a:schemeClr val="accent1"/>
          </a:effectRef>
          <a:fontRef idx="minor">
            <a:schemeClr val="tx1"/>
          </a:fontRef>
        </p:style>
      </p:cxnSp>
      <p:sp>
        <p:nvSpPr>
          <p:cNvPr id="129" name="直角三角形 128"/>
          <p:cNvSpPr/>
          <p:nvPr/>
        </p:nvSpPr>
        <p:spPr bwMode="gray">
          <a:xfrm>
            <a:off x="637359" y="5123828"/>
            <a:ext cx="290077" cy="221700"/>
          </a:xfrm>
          <a:prstGeom prst="rtTriangle">
            <a:avLst/>
          </a:prstGeom>
          <a:solidFill>
            <a:srgbClr val="2AC491"/>
          </a:solidFill>
          <a:ln w="19050">
            <a:solidFill>
              <a:srgbClr val="2AC49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130" name="直角三角形 129"/>
          <p:cNvSpPr/>
          <p:nvPr/>
        </p:nvSpPr>
        <p:spPr bwMode="gray">
          <a:xfrm rot="10800000">
            <a:off x="1929476" y="5088660"/>
            <a:ext cx="290077" cy="221700"/>
          </a:xfrm>
          <a:prstGeom prst="rtTriangle">
            <a:avLst/>
          </a:prstGeom>
          <a:solidFill>
            <a:srgbClr val="2AC491"/>
          </a:solidFill>
          <a:ln w="19050">
            <a:solidFill>
              <a:srgbClr val="2AC49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95" name="正方形/長方形 94"/>
          <p:cNvSpPr/>
          <p:nvPr/>
        </p:nvSpPr>
        <p:spPr bwMode="white">
          <a:xfrm>
            <a:off x="5758996" y="4066016"/>
            <a:ext cx="906452" cy="292036"/>
          </a:xfrm>
          <a:prstGeom prst="rect">
            <a:avLst/>
          </a:prstGeom>
          <a:solidFill>
            <a:schemeClr val="bg1"/>
          </a:solidFill>
        </p:spPr>
        <p:txBody>
          <a:bodyPr wrap="square" lIns="68415" tIns="34208" rIns="68415" bIns="34208" anchor="ctr">
            <a:spAutoFit/>
          </a:bodyPr>
          <a:lstStyle/>
          <a:p>
            <a:pPr algn="ctr"/>
            <a:r>
              <a:rPr lang="ja-JP" altLang="en-US" sz="1400" b="1" dirty="0" smtClean="0">
                <a:latin typeface="游ゴシック" panose="020B0400000000000000" pitchFamily="50" charset="-128"/>
                <a:ea typeface="游ゴシック" panose="020B0400000000000000" pitchFamily="50" charset="-128"/>
              </a:rPr>
              <a:t>保有技術</a:t>
            </a:r>
            <a:endParaRPr lang="ja-JP" altLang="en-US" sz="1400" b="1" dirty="0">
              <a:latin typeface="游ゴシック" panose="020B0400000000000000" pitchFamily="50" charset="-128"/>
              <a:ea typeface="游ゴシック" panose="020B0400000000000000" pitchFamily="50" charset="-128"/>
            </a:endParaRPr>
          </a:p>
        </p:txBody>
      </p:sp>
      <p:sp>
        <p:nvSpPr>
          <p:cNvPr id="44" name="正方形/長方形 43"/>
          <p:cNvSpPr/>
          <p:nvPr/>
        </p:nvSpPr>
        <p:spPr>
          <a:xfrm>
            <a:off x="7913922" y="5750305"/>
            <a:ext cx="1422573" cy="347488"/>
          </a:xfrm>
          <a:prstGeom prst="rect">
            <a:avLst/>
          </a:prstGeom>
        </p:spPr>
        <p:txBody>
          <a:bodyPr wrap="square">
            <a:spAutoFit/>
          </a:bodyPr>
          <a:lstStyle/>
          <a:p>
            <a:r>
              <a:rPr lang="ja-JP" altLang="en-US" sz="800" dirty="0">
                <a:latin typeface="游ゴシック" panose="020B0400000000000000" pitchFamily="50" charset="-128"/>
                <a:ea typeface="游ゴシック" panose="020B0400000000000000" pitchFamily="50" charset="-128"/>
              </a:rPr>
              <a:t>県内の酒造メーカー各社</a:t>
            </a:r>
            <a:r>
              <a:rPr lang="ja-JP" altLang="en-US" sz="800" dirty="0" smtClean="0">
                <a:latin typeface="游ゴシック" panose="020B0400000000000000" pitchFamily="50" charset="-128"/>
                <a:ea typeface="游ゴシック" panose="020B0400000000000000" pitchFamily="50" charset="-128"/>
              </a:rPr>
              <a:t>と</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日本酒</a:t>
            </a:r>
            <a:r>
              <a:rPr lang="ja-JP" altLang="en-US" sz="800" dirty="0">
                <a:latin typeface="游ゴシック" panose="020B0400000000000000" pitchFamily="50" charset="-128"/>
                <a:ea typeface="游ゴシック" panose="020B0400000000000000" pitchFamily="50" charset="-128"/>
              </a:rPr>
              <a:t>を共同で開発。</a:t>
            </a:r>
          </a:p>
        </p:txBody>
      </p:sp>
      <p:sp>
        <p:nvSpPr>
          <p:cNvPr id="45" name="正方形/長方形 44"/>
          <p:cNvSpPr/>
          <p:nvPr/>
        </p:nvSpPr>
        <p:spPr>
          <a:xfrm>
            <a:off x="7875171" y="5532979"/>
            <a:ext cx="1185836" cy="260617"/>
          </a:xfrm>
          <a:prstGeom prst="rect">
            <a:avLst/>
          </a:prstGeom>
        </p:spPr>
        <p:txBody>
          <a:bodyPr wrap="square">
            <a:spAutoFit/>
          </a:bodyPr>
          <a:lstStyle/>
          <a:p>
            <a:r>
              <a:rPr lang="ja-JP" altLang="en-US" sz="1050" b="1" dirty="0">
                <a:latin typeface="游ゴシック" panose="020B0400000000000000" pitchFamily="50" charset="-128"/>
                <a:ea typeface="游ゴシック" panose="020B0400000000000000" pitchFamily="50" charset="-128"/>
              </a:rPr>
              <a:t>日本酒製造技術</a:t>
            </a:r>
          </a:p>
        </p:txBody>
      </p:sp>
      <p:sp>
        <p:nvSpPr>
          <p:cNvPr id="160" name="正方形/長方形 159"/>
          <p:cNvSpPr/>
          <p:nvPr/>
        </p:nvSpPr>
        <p:spPr bwMode="white">
          <a:xfrm>
            <a:off x="7875172" y="6106270"/>
            <a:ext cx="1061364" cy="78285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pic>
        <p:nvPicPr>
          <p:cNvPr id="35" name="図 34" descr="C:\Users\87058\AppData\Local\Microsoft\Windows\INetCache\Content.Word\お酒.jpg"/>
          <p:cNvPicPr/>
          <p:nvPr/>
        </p:nvPicPr>
        <p:blipFill rotWithShape="1">
          <a:blip r:embed="rId7" cstate="print">
            <a:extLst>
              <a:ext uri="{28A0092B-C50C-407E-A947-70E740481C1C}">
                <a14:useLocalDpi xmlns:a14="http://schemas.microsoft.com/office/drawing/2010/main" val="0"/>
              </a:ext>
            </a:extLst>
          </a:blip>
          <a:srcRect r="601"/>
          <a:stretch/>
        </p:blipFill>
        <p:spPr bwMode="auto">
          <a:xfrm>
            <a:off x="7821199" y="6049584"/>
            <a:ext cx="1061419" cy="785901"/>
          </a:xfrm>
          <a:prstGeom prst="rect">
            <a:avLst/>
          </a:prstGeom>
          <a:noFill/>
          <a:ln w="38100">
            <a:noFill/>
          </a:ln>
          <a:effectLst/>
        </p:spPr>
      </p:pic>
      <p:sp>
        <p:nvSpPr>
          <p:cNvPr id="159" name="正方形/長方形 158"/>
          <p:cNvSpPr/>
          <p:nvPr/>
        </p:nvSpPr>
        <p:spPr bwMode="white">
          <a:xfrm>
            <a:off x="5800231" y="6097794"/>
            <a:ext cx="1061364" cy="78285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latin typeface="游ゴシック Medium" panose="020B0500000000000000" pitchFamily="50" charset="-128"/>
              <a:ea typeface="游ゴシック Medium" panose="020B0500000000000000" pitchFamily="50" charset="-128"/>
            </a:endParaRPr>
          </a:p>
        </p:txBody>
      </p:sp>
      <p:sp>
        <p:nvSpPr>
          <p:cNvPr id="38" name="正方形/長方形 37"/>
          <p:cNvSpPr/>
          <p:nvPr/>
        </p:nvSpPr>
        <p:spPr>
          <a:xfrm>
            <a:off x="5854203" y="5735455"/>
            <a:ext cx="1778428" cy="347488"/>
          </a:xfrm>
          <a:prstGeom prst="rect">
            <a:avLst/>
          </a:prstGeom>
        </p:spPr>
        <p:txBody>
          <a:bodyPr wrap="square">
            <a:spAutoFit/>
          </a:bodyPr>
          <a:lstStyle/>
          <a:p>
            <a:r>
              <a:rPr lang="ja-JP" altLang="en-US" sz="800" dirty="0">
                <a:latin typeface="游ゴシック" panose="020B0400000000000000" pitchFamily="50" charset="-128"/>
                <a:ea typeface="游ゴシック" panose="020B0400000000000000" pitchFamily="50" charset="-128"/>
              </a:rPr>
              <a:t>当センターの技術で，タケノコがスプーンで掬える柔らかさに。</a:t>
            </a:r>
          </a:p>
        </p:txBody>
      </p:sp>
      <p:sp>
        <p:nvSpPr>
          <p:cNvPr id="39" name="正方形/長方形 38"/>
          <p:cNvSpPr/>
          <p:nvPr/>
        </p:nvSpPr>
        <p:spPr>
          <a:xfrm>
            <a:off x="5800229" y="5532979"/>
            <a:ext cx="1978230" cy="260617"/>
          </a:xfrm>
          <a:prstGeom prst="rect">
            <a:avLst/>
          </a:prstGeom>
        </p:spPr>
        <p:txBody>
          <a:bodyPr wrap="square">
            <a:spAutoFit/>
          </a:bodyPr>
          <a:lstStyle/>
          <a:p>
            <a:r>
              <a:rPr lang="ja-JP" altLang="en-US" sz="1050" b="1" dirty="0">
                <a:latin typeface="游ゴシック" panose="020B0400000000000000" pitchFamily="50" charset="-128"/>
                <a:ea typeface="游ゴシック" panose="020B0400000000000000" pitchFamily="50" charset="-128"/>
              </a:rPr>
              <a:t>凍結含浸技術・酵素利用技術</a:t>
            </a:r>
          </a:p>
        </p:txBody>
      </p:sp>
      <p:pic>
        <p:nvPicPr>
          <p:cNvPr id="34" name="図 33" descr="takenoko"/>
          <p:cNvPicPr/>
          <p:nvPr/>
        </p:nvPicPr>
        <p:blipFill rotWithShape="1">
          <a:blip r:embed="rId8" cstate="print">
            <a:extLst>
              <a:ext uri="{28A0092B-C50C-407E-A947-70E740481C1C}">
                <a14:useLocalDpi xmlns:a14="http://schemas.microsoft.com/office/drawing/2010/main" val="0"/>
              </a:ext>
            </a:extLst>
          </a:blip>
          <a:srcRect t="4682" b="4564"/>
          <a:stretch/>
        </p:blipFill>
        <p:spPr bwMode="auto">
          <a:xfrm>
            <a:off x="5742844" y="6047339"/>
            <a:ext cx="1061364" cy="781137"/>
          </a:xfrm>
          <a:prstGeom prst="rect">
            <a:avLst/>
          </a:prstGeom>
          <a:noFill/>
          <a:ln w="38100">
            <a:noFill/>
          </a:ln>
          <a:effectLst/>
        </p:spPr>
      </p:pic>
      <p:sp>
        <p:nvSpPr>
          <p:cNvPr id="79" name="正方形/長方形 78"/>
          <p:cNvSpPr/>
          <p:nvPr/>
        </p:nvSpPr>
        <p:spPr>
          <a:xfrm>
            <a:off x="7870539" y="4429521"/>
            <a:ext cx="1177486" cy="260617"/>
          </a:xfrm>
          <a:prstGeom prst="rect">
            <a:avLst/>
          </a:prstGeom>
        </p:spPr>
        <p:txBody>
          <a:bodyPr wrap="square">
            <a:spAutoFit/>
          </a:bodyPr>
          <a:lstStyle/>
          <a:p>
            <a:r>
              <a:rPr lang="ja-JP" altLang="en-US" sz="1050" b="1" dirty="0" smtClean="0">
                <a:latin typeface="游ゴシック" panose="020B0400000000000000" pitchFamily="50" charset="-128"/>
                <a:ea typeface="游ゴシック" panose="020B0400000000000000" pitchFamily="50" charset="-128"/>
              </a:rPr>
              <a:t>微生物利用技術</a:t>
            </a:r>
            <a:endParaRPr lang="ja-JP" altLang="en-US" sz="1050" b="1" dirty="0">
              <a:latin typeface="游ゴシック" panose="020B0400000000000000" pitchFamily="50" charset="-128"/>
              <a:ea typeface="游ゴシック" panose="020B0400000000000000" pitchFamily="50" charset="-128"/>
            </a:endParaRPr>
          </a:p>
        </p:txBody>
      </p:sp>
      <p:sp>
        <p:nvSpPr>
          <p:cNvPr id="80" name="正方形/長方形 79"/>
          <p:cNvSpPr/>
          <p:nvPr/>
        </p:nvSpPr>
        <p:spPr>
          <a:xfrm>
            <a:off x="5800230" y="4429521"/>
            <a:ext cx="1049218" cy="260617"/>
          </a:xfrm>
          <a:prstGeom prst="rect">
            <a:avLst/>
          </a:prstGeom>
        </p:spPr>
        <p:txBody>
          <a:bodyPr wrap="square">
            <a:spAutoFit/>
          </a:bodyPr>
          <a:lstStyle/>
          <a:p>
            <a:r>
              <a:rPr lang="ja-JP" altLang="en-US" sz="1050" b="1" dirty="0" smtClean="0">
                <a:latin typeface="游ゴシック" panose="020B0400000000000000" pitchFamily="50" charset="-128"/>
                <a:ea typeface="游ゴシック" panose="020B0400000000000000" pitchFamily="50" charset="-128"/>
              </a:rPr>
              <a:t>食品加工技術</a:t>
            </a:r>
            <a:endParaRPr lang="ja-JP" altLang="en-US" sz="1050" b="1" dirty="0">
              <a:latin typeface="游ゴシック" panose="020B0400000000000000" pitchFamily="50" charset="-128"/>
              <a:ea typeface="游ゴシック" panose="020B0400000000000000" pitchFamily="50" charset="-128"/>
            </a:endParaRPr>
          </a:p>
        </p:txBody>
      </p:sp>
      <p:pic>
        <p:nvPicPr>
          <p:cNvPr id="93" name="Picture 3"/>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39801" t="-583" r="1792" b="757"/>
          <a:stretch/>
        </p:blipFill>
        <p:spPr bwMode="auto">
          <a:xfrm>
            <a:off x="5742844" y="4694452"/>
            <a:ext cx="517059" cy="794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4" name="Picture 3"/>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1226" t="5869" r="21963" b="10089"/>
          <a:stretch/>
        </p:blipFill>
        <p:spPr bwMode="auto">
          <a:xfrm>
            <a:off x="6800777" y="4702559"/>
            <a:ext cx="439034" cy="786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7" name="Picture 2"/>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22258" t="341" r="12309" b="-295"/>
          <a:stretch/>
        </p:blipFill>
        <p:spPr bwMode="auto">
          <a:xfrm>
            <a:off x="6258778" y="4702559"/>
            <a:ext cx="541998" cy="786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正方形/長方形 97"/>
          <p:cNvSpPr/>
          <p:nvPr/>
        </p:nvSpPr>
        <p:spPr bwMode="ltGray">
          <a:xfrm>
            <a:off x="7821196" y="5532978"/>
            <a:ext cx="108781" cy="518682"/>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p>
        </p:txBody>
      </p:sp>
      <p:sp>
        <p:nvSpPr>
          <p:cNvPr id="99" name="正方形/長方形 98"/>
          <p:cNvSpPr/>
          <p:nvPr/>
        </p:nvSpPr>
        <p:spPr bwMode="ltGray">
          <a:xfrm>
            <a:off x="5749792" y="5532978"/>
            <a:ext cx="107943" cy="512566"/>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p>
        </p:txBody>
      </p:sp>
      <p:sp>
        <p:nvSpPr>
          <p:cNvPr id="100" name="正方形/長方形 99"/>
          <p:cNvSpPr/>
          <p:nvPr/>
        </p:nvSpPr>
        <p:spPr bwMode="ltGray">
          <a:xfrm>
            <a:off x="7821198" y="4429519"/>
            <a:ext cx="108779" cy="573758"/>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p>
        </p:txBody>
      </p:sp>
      <p:sp>
        <p:nvSpPr>
          <p:cNvPr id="101" name="正方形/長方形 100"/>
          <p:cNvSpPr/>
          <p:nvPr/>
        </p:nvSpPr>
        <p:spPr bwMode="ltGray">
          <a:xfrm>
            <a:off x="5746258" y="4429520"/>
            <a:ext cx="107943" cy="273039"/>
          </a:xfrm>
          <a:prstGeom prst="rect">
            <a:avLst/>
          </a:prstGeom>
          <a:solidFill>
            <a:srgbClr val="79D1A9"/>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100"/>
          </a:p>
        </p:txBody>
      </p:sp>
      <p:pic>
        <p:nvPicPr>
          <p:cNvPr id="43" name="図 42"/>
          <p:cNvPicPr>
            <a:picLocks noChangeAspect="1"/>
          </p:cNvPicPr>
          <p:nvPr/>
        </p:nvPicPr>
        <p:blipFill rotWithShape="1">
          <a:blip r:embed="rId12" cstate="print">
            <a:extLst>
              <a:ext uri="{BEBA8EAE-BF5A-486C-A8C5-ECC9F3942E4B}">
                <a14:imgProps xmlns:a14="http://schemas.microsoft.com/office/drawing/2010/main">
                  <a14:imgLayer r:embed="rId13">
                    <a14:imgEffect>
                      <a14:colorTemperature colorTemp="5900"/>
                    </a14:imgEffect>
                    <a14:imgEffect>
                      <a14:brightnessContrast contrast="20000"/>
                    </a14:imgEffect>
                  </a14:imgLayer>
                </a14:imgProps>
              </a:ext>
              <a:ext uri="{28A0092B-C50C-407E-A947-70E740481C1C}">
                <a14:useLocalDpi xmlns:a14="http://schemas.microsoft.com/office/drawing/2010/main" val="0"/>
              </a:ext>
            </a:extLst>
          </a:blip>
          <a:srcRect/>
          <a:stretch/>
        </p:blipFill>
        <p:spPr>
          <a:xfrm>
            <a:off x="7817787" y="4687246"/>
            <a:ext cx="1035566" cy="797340"/>
          </a:xfrm>
          <a:prstGeom prst="rect">
            <a:avLst/>
          </a:prstGeom>
        </p:spPr>
      </p:pic>
      <p:cxnSp>
        <p:nvCxnSpPr>
          <p:cNvPr id="103" name="直線コネクタ 102"/>
          <p:cNvCxnSpPr/>
          <p:nvPr/>
        </p:nvCxnSpPr>
        <p:spPr bwMode="gray">
          <a:xfrm>
            <a:off x="5447999" y="4335646"/>
            <a:ext cx="1559252" cy="0"/>
          </a:xfrm>
          <a:prstGeom prst="line">
            <a:avLst/>
          </a:prstGeom>
          <a:ln w="28575">
            <a:solidFill>
              <a:srgbClr val="2AC491"/>
            </a:solidFill>
            <a:prstDash val="dash"/>
          </a:ln>
        </p:spPr>
        <p:style>
          <a:lnRef idx="1">
            <a:schemeClr val="accent1"/>
          </a:lnRef>
          <a:fillRef idx="0">
            <a:schemeClr val="accent1"/>
          </a:fillRef>
          <a:effectRef idx="0">
            <a:schemeClr val="accent1"/>
          </a:effectRef>
          <a:fontRef idx="minor">
            <a:schemeClr val="tx1"/>
          </a:fontRef>
        </p:style>
      </p:cxnSp>
      <p:sp>
        <p:nvSpPr>
          <p:cNvPr id="104" name="直角三角形 103"/>
          <p:cNvSpPr/>
          <p:nvPr/>
        </p:nvSpPr>
        <p:spPr bwMode="gray">
          <a:xfrm>
            <a:off x="5447998" y="4116571"/>
            <a:ext cx="290077" cy="221700"/>
          </a:xfrm>
          <a:prstGeom prst="rtTriangle">
            <a:avLst/>
          </a:prstGeom>
          <a:solidFill>
            <a:srgbClr val="2AC491"/>
          </a:solidFill>
          <a:ln w="19050">
            <a:solidFill>
              <a:srgbClr val="2AC49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
        <p:nvSpPr>
          <p:cNvPr id="105" name="直角三角形 104"/>
          <p:cNvSpPr/>
          <p:nvPr/>
        </p:nvSpPr>
        <p:spPr bwMode="gray">
          <a:xfrm rot="10800000">
            <a:off x="6717174" y="4083279"/>
            <a:ext cx="290077" cy="221700"/>
          </a:xfrm>
          <a:prstGeom prst="rtTriangle">
            <a:avLst/>
          </a:prstGeom>
          <a:solidFill>
            <a:srgbClr val="2AC491"/>
          </a:solidFill>
          <a:ln w="19050">
            <a:solidFill>
              <a:srgbClr val="2AC49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sz="140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512320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66FF"/>
        </a:solidFill>
        <a:ln w="19050">
          <a:solidFill>
            <a:srgbClr val="3366FF"/>
          </a:solidFill>
        </a:ln>
      </a:spPr>
      <a:bodyPr lIns="68415" tIns="34208" rIns="68415" bIns="34208" rtlCol="0" anchor="ctr"/>
      <a:lstStyle>
        <a:defPPr algn="ctr">
          <a:defRPr kumimoji="1" sz="1400">
            <a:latin typeface="游ゴシック Medium" panose="020B0500000000000000" pitchFamily="50" charset="-128"/>
            <a:ea typeface="游ゴシック Medium" panose="020B05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815</TotalTime>
  <Words>766</Words>
  <Application>Microsoft Office PowerPoint</Application>
  <PresentationFormat>ユーザー設定</PresentationFormat>
  <Paragraphs>146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広島県庁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広島県</dc:creator>
  <cp:lastModifiedBy>広島県</cp:lastModifiedBy>
  <cp:revision>90</cp:revision>
  <cp:lastPrinted>2020-09-11T08:36:00Z</cp:lastPrinted>
  <dcterms:created xsi:type="dcterms:W3CDTF">2020-09-10T02:57:52Z</dcterms:created>
  <dcterms:modified xsi:type="dcterms:W3CDTF">2020-10-14T04:37:44Z</dcterms:modified>
</cp:coreProperties>
</file>