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702" r:id="rId2"/>
  </p:sldMasterIdLst>
  <p:notesMasterIdLst>
    <p:notesMasterId r:id="rId9"/>
  </p:notesMasterIdLst>
  <p:handoutMasterIdLst>
    <p:handoutMasterId r:id="rId10"/>
  </p:handoutMasterIdLst>
  <p:sldIdLst>
    <p:sldId id="323" r:id="rId3"/>
    <p:sldId id="359" r:id="rId4"/>
    <p:sldId id="401" r:id="rId5"/>
    <p:sldId id="384" r:id="rId6"/>
    <p:sldId id="386" r:id="rId7"/>
    <p:sldId id="270" r:id="rId8"/>
  </p:sldIdLst>
  <p:sldSz cx="9144000" cy="6858000" type="screen4x3"/>
  <p:notesSz cx="6797675" cy="9926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66"/>
    <a:srgbClr val="292929"/>
    <a:srgbClr val="66FF33"/>
    <a:srgbClr val="FF0000"/>
    <a:srgbClr val="99FF33"/>
    <a:srgbClr val="FF505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0" autoAdjust="0"/>
    <p:restoredTop sz="73284" autoAdjust="0"/>
  </p:normalViewPr>
  <p:slideViewPr>
    <p:cSldViewPr>
      <p:cViewPr>
        <p:scale>
          <a:sx n="66" d="100"/>
          <a:sy n="66" d="100"/>
        </p:scale>
        <p:origin x="-2448" y="-8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48" y="646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8A31B9D2-DFBE-4847-81E9-4234B17DC0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5346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30452B70-D7E1-47EB-8706-CBDBB29927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6475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7713" indent="-2873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50938" indent="-2301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11313" indent="-2301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71688" indent="-2301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492CA07-D1DA-4BE6-8E95-C02A3BD97871}" type="slidenum">
              <a:rPr lang="en-US" altLang="ja-JP" smtClean="0"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08" tIns="46054" rIns="92108" bIns="46054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4B7D03-57FE-4030-B84A-9B87979ABA56}" type="slidenum">
              <a:rPr lang="en-US" altLang="ja-JP"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59350" cy="3719512"/>
          </a:xfrm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1700"/>
            <a:ext cx="5438775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ja-JP" altLang="en-US" dirty="0" smtClean="0"/>
              <a:t>このファイルは，「学習プログラム開発の基礎知識を理解する」ことを目標に，</a:t>
            </a:r>
          </a:p>
          <a:p>
            <a:pPr eaLnBrk="1" hangingPunct="1">
              <a:spcBef>
                <a:spcPct val="0"/>
              </a:spcBef>
            </a:pPr>
            <a:r>
              <a:rPr lang="ja-JP" altLang="en-US" dirty="0" smtClean="0"/>
              <a:t>「学習プログラム」とはどのようなものかについて説明します。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 dirty="0" smtClean="0">
                <a:latin typeface="ＭＳ Ｐ明朝" pitchFamily="18" charset="-128"/>
              </a:rPr>
              <a:t>このたびは，広島県立生涯学習センターの学習プログラム研修への参加を</a:t>
            </a:r>
          </a:p>
          <a:p>
            <a:r>
              <a:rPr lang="ja-JP" altLang="en-US" dirty="0" smtClean="0">
                <a:latin typeface="ＭＳ Ｐ明朝" pitchFamily="18" charset="-128"/>
              </a:rPr>
              <a:t>ご希望いただき，ありがとうございます。</a:t>
            </a:r>
          </a:p>
          <a:p>
            <a:r>
              <a:rPr lang="ja-JP" altLang="en-US" dirty="0" smtClean="0">
                <a:latin typeface="ＭＳ Ｐ明朝" pitchFamily="18" charset="-128"/>
              </a:rPr>
              <a:t>皆さんの日々の業務に活かしていただける研修となるよう，</a:t>
            </a:r>
            <a:endParaRPr lang="en-US" altLang="ja-JP" dirty="0" smtClean="0">
              <a:latin typeface="ＭＳ Ｐ明朝" pitchFamily="18" charset="-128"/>
            </a:endParaRPr>
          </a:p>
          <a:p>
            <a:r>
              <a:rPr lang="ja-JP" altLang="en-US" dirty="0" smtClean="0">
                <a:latin typeface="ＭＳ Ｐ明朝" pitchFamily="18" charset="-128"/>
              </a:rPr>
              <a:t>準備してお待ちしておりますので，よろしくお願いいたします。</a:t>
            </a:r>
            <a:endParaRPr lang="en-US" altLang="ja-JP" dirty="0" smtClean="0">
              <a:latin typeface="ＭＳ Ｐ明朝" pitchFamily="18" charset="-128"/>
            </a:endParaRPr>
          </a:p>
          <a:p>
            <a:endParaRPr lang="ja-JP" altLang="en-US" dirty="0" smtClean="0">
              <a:latin typeface="ＭＳ Ｐ明朝" pitchFamily="18" charset="-128"/>
            </a:endParaRPr>
          </a:p>
          <a:p>
            <a:r>
              <a:rPr lang="ja-JP" altLang="en-US" dirty="0" smtClean="0">
                <a:latin typeface="ＭＳ Ｐ明朝" pitchFamily="18" charset="-128"/>
              </a:rPr>
              <a:t>この音声資①は，２日間の研修をより効率よくすすめていくための</a:t>
            </a:r>
          </a:p>
          <a:p>
            <a:r>
              <a:rPr lang="ja-JP" altLang="en-US" dirty="0" smtClean="0">
                <a:latin typeface="ＭＳ Ｐ明朝" pitchFamily="18" charset="-128"/>
              </a:rPr>
              <a:t>事前学習です。</a:t>
            </a:r>
            <a:endParaRPr lang="en-US" altLang="ja-JP" dirty="0" smtClean="0">
              <a:latin typeface="ＭＳ Ｐ明朝" pitchFamily="18" charset="-128"/>
            </a:endParaRPr>
          </a:p>
          <a:p>
            <a:r>
              <a:rPr lang="ja-JP" altLang="en-US" dirty="0" smtClean="0">
                <a:latin typeface="ＭＳ Ｐ明朝" pitchFamily="18" charset="-128"/>
              </a:rPr>
              <a:t>お忙しいとは思いますが，当日までに視聴いただければ幸いです。</a:t>
            </a:r>
            <a:endParaRPr lang="en-US" altLang="ja-JP" dirty="0" smtClean="0">
              <a:latin typeface="ＭＳ Ｐ明朝" pitchFamily="18" charset="-128"/>
            </a:endParaRPr>
          </a:p>
          <a:p>
            <a:endParaRPr lang="ja-JP" altLang="en-US" dirty="0" smtClean="0">
              <a:latin typeface="ＭＳ Ｐ明朝" pitchFamily="18" charset="-128"/>
            </a:endParaRPr>
          </a:p>
          <a:p>
            <a:r>
              <a:rPr lang="ja-JP" altLang="en-US" dirty="0" smtClean="0">
                <a:latin typeface="ＭＳ Ｐ明朝" pitchFamily="18" charset="-128"/>
              </a:rPr>
              <a:t>この学習プログラム研修の目的は，２つあります。</a:t>
            </a:r>
            <a:endParaRPr lang="en-US" altLang="ja-JP" dirty="0" smtClean="0">
              <a:latin typeface="ＭＳ Ｐ明朝" pitchFamily="18" charset="-128"/>
            </a:endParaRPr>
          </a:p>
          <a:p>
            <a:r>
              <a:rPr lang="ja-JP" altLang="en-US" dirty="0" smtClean="0">
                <a:latin typeface="ＭＳ Ｐ明朝" pitchFamily="18" charset="-128"/>
              </a:rPr>
              <a:t>１つ目は，皆さんが主催される学習事業を充実させるために</a:t>
            </a:r>
          </a:p>
          <a:p>
            <a:r>
              <a:rPr lang="ja-JP" altLang="en-US" dirty="0" smtClean="0">
                <a:latin typeface="ＭＳ Ｐ明朝" pitchFamily="18" charset="-128"/>
              </a:rPr>
              <a:t>必要な「学習プログラム」の開発に関して，</a:t>
            </a:r>
            <a:endParaRPr lang="en-US" altLang="ja-JP" dirty="0" smtClean="0">
              <a:latin typeface="ＭＳ Ｐ明朝" pitchFamily="18" charset="-128"/>
            </a:endParaRPr>
          </a:p>
          <a:p>
            <a:r>
              <a:rPr lang="ja-JP" altLang="en-US" dirty="0" smtClean="0">
                <a:latin typeface="ＭＳ Ｐ明朝" pitchFamily="18" charset="-128"/>
              </a:rPr>
              <a:t>必要な基礎知識（基礎用語）を理解すること，</a:t>
            </a:r>
          </a:p>
          <a:p>
            <a:r>
              <a:rPr lang="ja-JP" altLang="en-US" dirty="0" smtClean="0">
                <a:latin typeface="ＭＳ Ｐ明朝" pitchFamily="18" charset="-128"/>
              </a:rPr>
              <a:t>２つ目は，学習プログラムを開発する手順と，作成の際のポイントを</a:t>
            </a:r>
          </a:p>
          <a:p>
            <a:r>
              <a:rPr lang="ja-JP" altLang="en-US" dirty="0" smtClean="0">
                <a:latin typeface="ＭＳ Ｐ明朝" pitchFamily="18" charset="-128"/>
              </a:rPr>
              <a:t>理解することです。</a:t>
            </a:r>
          </a:p>
          <a:p>
            <a:endParaRPr lang="ja-JP" altLang="en-US" dirty="0" smtClean="0"/>
          </a:p>
          <a:p>
            <a:r>
              <a:rPr lang="ja-JP" altLang="en-US" dirty="0" smtClean="0"/>
              <a:t>それでは事前学習をはじめましょう。</a:t>
            </a:r>
            <a:br>
              <a:rPr lang="ja-JP" altLang="en-US" dirty="0" smtClean="0"/>
            </a:br>
            <a:endParaRPr lang="ja-JP" altLang="en-US" dirty="0" smtClean="0"/>
          </a:p>
          <a:p>
            <a:endParaRPr lang="en-US" altLang="ja-JP" dirty="0" smtClean="0"/>
          </a:p>
        </p:txBody>
      </p:sp>
      <p:sp>
        <p:nvSpPr>
          <p:cNvPr id="3584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7713" indent="-2873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50938" indent="-2301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11313" indent="-2301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71688" indent="-2301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3CDA488-27BC-4DEA-B63A-D9E3A847D225}" type="slidenum">
              <a:rPr lang="en-US" altLang="ja-JP" smtClean="0"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本研修名にもなっている「学習プログラム」とは何かについて，説明をします。</a:t>
            </a:r>
          </a:p>
          <a:p>
            <a:pPr eaLnBrk="1" hangingPunct="1"/>
            <a:endParaRPr lang="ja-JP" altLang="en-US" dirty="0" smtClean="0">
              <a:latin typeface="ＭＳ Ｐ明朝" pitchFamily="18" charset="-128"/>
            </a:endParaRPr>
          </a:p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学習プログラムとは，一言で言うと学級，講座，行事，集会などの集合学習の</a:t>
            </a:r>
          </a:p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機会において，住民の学習を支援するための事業計画です。</a:t>
            </a:r>
          </a:p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計画全体ですから，単なる講座の概要や日程，当日のスケジュールではなく，</a:t>
            </a:r>
          </a:p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どのようなことをねらいとして，どのような目標をもって，どのような活動を，</a:t>
            </a:r>
          </a:p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どのような順序で行い，どのような学習成果を生み出すかという学習事業一連の</a:t>
            </a:r>
          </a:p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プロセスをまとめたものです。</a:t>
            </a:r>
            <a:endParaRPr lang="en-US" altLang="ja-JP" dirty="0" smtClean="0">
              <a:latin typeface="ＭＳ Ｐ明朝" pitchFamily="18" charset="-128"/>
            </a:endParaRPr>
          </a:p>
          <a:p>
            <a:pPr eaLnBrk="1" hangingPunct="1"/>
            <a:endParaRPr lang="ja-JP" altLang="en-US" dirty="0" smtClean="0">
              <a:latin typeface="ＭＳ Ｐゴシック" charset="-128"/>
              <a:ea typeface="ＭＳ Ｐゴシック" charset="-128"/>
            </a:endParaRPr>
          </a:p>
          <a:p>
            <a:r>
              <a:rPr lang="ja-JP" altLang="en-US" dirty="0" smtClean="0">
                <a:latin typeface="ＭＳ Ｐ明朝" pitchFamily="18" charset="-128"/>
              </a:rPr>
              <a:t>皆様がお勤めの施設や組織でも，様式などは異なるものの，同様の計画を</a:t>
            </a:r>
            <a:endParaRPr lang="en-US" altLang="ja-JP" dirty="0" smtClean="0">
              <a:latin typeface="ＭＳ Ｐ明朝" pitchFamily="18" charset="-128"/>
            </a:endParaRPr>
          </a:p>
          <a:p>
            <a:r>
              <a:rPr lang="ja-JP" altLang="en-US" dirty="0" smtClean="0">
                <a:latin typeface="ＭＳ Ｐ明朝" pitchFamily="18" charset="-128"/>
              </a:rPr>
              <a:t>作成しておられるとは思います。</a:t>
            </a:r>
          </a:p>
          <a:p>
            <a:r>
              <a:rPr lang="ja-JP" altLang="en-US" dirty="0" smtClean="0">
                <a:latin typeface="ＭＳ Ｐ明朝" pitchFamily="18" charset="-128"/>
              </a:rPr>
              <a:t>現在のご自身が担当されている業務には，どのような計画が作成されているのか，</a:t>
            </a:r>
          </a:p>
          <a:p>
            <a:r>
              <a:rPr lang="ja-JP" altLang="en-US" dirty="0" smtClean="0">
                <a:latin typeface="ＭＳ Ｐ明朝" pitchFamily="18" charset="-128"/>
              </a:rPr>
              <a:t>研修日までに，一度ご覧になってきていただければと思います。</a:t>
            </a:r>
            <a:endParaRPr lang="en-US" altLang="ja-JP" dirty="0" smtClean="0">
              <a:latin typeface="ＭＳ Ｐ明朝" pitchFamily="18" charset="-128"/>
            </a:endParaRPr>
          </a:p>
          <a:p>
            <a:endParaRPr lang="ja-JP" altLang="en-US" dirty="0" smtClean="0">
              <a:latin typeface="ＭＳ Ｐ明朝" pitchFamily="18" charset="-128"/>
            </a:endParaRPr>
          </a:p>
          <a:p>
            <a:r>
              <a:rPr lang="ja-JP" altLang="en-US" dirty="0" smtClean="0">
                <a:latin typeface="ＭＳ Ｐ明朝" pitchFamily="18" charset="-128"/>
              </a:rPr>
              <a:t>皆様は，これら学習プログラムの計画や実施，評価のどこに携わられていますで</a:t>
            </a:r>
          </a:p>
          <a:p>
            <a:r>
              <a:rPr lang="ja-JP" altLang="en-US" dirty="0" smtClean="0">
                <a:latin typeface="ＭＳ Ｐ明朝" pitchFamily="18" charset="-128"/>
              </a:rPr>
              <a:t>しょうか。</a:t>
            </a:r>
            <a:endParaRPr lang="en-US" altLang="ja-JP" dirty="0" smtClean="0">
              <a:latin typeface="ＭＳ Ｐ明朝" pitchFamily="18" charset="-128"/>
            </a:endParaRPr>
          </a:p>
          <a:p>
            <a:endParaRPr lang="ja-JP" altLang="en-US" dirty="0" smtClean="0"/>
          </a:p>
        </p:txBody>
      </p:sp>
      <p:sp>
        <p:nvSpPr>
          <p:cNvPr id="3789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32C258F-4BB0-4427-BC14-72E469AC2F2C}" type="slidenum">
              <a:rPr lang="en-US" altLang="ja-JP" smtClean="0"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7713" indent="-2873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50938" indent="-2301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11313" indent="-2301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71688" indent="-2301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8426EE0-6ED5-4D08-93D7-24F6906C6826}" type="slidenum">
              <a:rPr lang="en-US" altLang="ja-JP" smtClean="0"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学習プログラムと呼ばれるものには，大まかに３つの種類があります。</a:t>
            </a:r>
            <a:endParaRPr lang="en-US" altLang="ja-JP" dirty="0" smtClean="0">
              <a:latin typeface="ＭＳ Ｐ明朝" pitchFamily="18" charset="-128"/>
            </a:endParaRPr>
          </a:p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左端から，施設や組織全体で一年間に実施する事業計画全体を示した，</a:t>
            </a:r>
            <a:endParaRPr lang="en-US" altLang="ja-JP" dirty="0" smtClean="0">
              <a:latin typeface="ＭＳ Ｐ明朝" pitchFamily="18" charset="-128"/>
            </a:endParaRPr>
          </a:p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「年間事業計画」，</a:t>
            </a:r>
            <a:endParaRPr lang="en-US" altLang="ja-JP" dirty="0" smtClean="0">
              <a:latin typeface="ＭＳ Ｐ明朝" pitchFamily="18" charset="-128"/>
            </a:endParaRPr>
          </a:p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次に真ん中に示した，実施する一つ一つの事業の計画を示した「個別事業計画」，</a:t>
            </a:r>
            <a:endParaRPr lang="en-US" altLang="ja-JP" dirty="0" smtClean="0">
              <a:latin typeface="ＭＳ Ｐ明朝" pitchFamily="18" charset="-128"/>
            </a:endParaRPr>
          </a:p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そして，最後に，各回の当日の運営方法や学習展開方法などを詳しく表したものが</a:t>
            </a:r>
          </a:p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「実施計画」です。</a:t>
            </a:r>
            <a:endParaRPr lang="en-US" altLang="ja-JP" dirty="0" smtClean="0">
              <a:latin typeface="ＭＳ Ｐ明朝" pitchFamily="18" charset="-128"/>
            </a:endParaRPr>
          </a:p>
          <a:p>
            <a:pPr eaLnBrk="1" hangingPunct="1"/>
            <a:endParaRPr lang="en-US" altLang="ja-JP" dirty="0" smtClean="0">
              <a:latin typeface="ＭＳ Ｐ明朝" pitchFamily="18" charset="-128"/>
              <a:ea typeface="ＭＳ Ｐゴシック" charset="-128"/>
            </a:endParaRPr>
          </a:p>
          <a:p>
            <a:pPr eaLnBrk="1" hangingPunct="1"/>
            <a:endParaRPr lang="ja-JP" altLang="en-US" dirty="0" smtClean="0">
              <a:latin typeface="ＭＳ Ｐゴシック" charset="-128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7713" indent="-2873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50938" indent="-2301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11313" indent="-2301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71688" indent="-2301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17E790F-C55A-4AE1-AD09-F18D978D132D}" type="slidenum">
              <a:rPr lang="en-US" altLang="ja-JP" smtClean="0"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今回の研修は，皆さんが実施される一つ一つの事業の質的な充実を図ることを</a:t>
            </a:r>
          </a:p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ねらいとしていますので，これら３つの学習プログラムのうち，「個別事業計画」について</a:t>
            </a:r>
            <a:r>
              <a:rPr lang="ja-JP" altLang="en-US" dirty="0" smtClean="0">
                <a:latin typeface="ＭＳ Ｐ明朝" pitchFamily="18" charset="-128"/>
              </a:rPr>
              <a:t>，グループ</a:t>
            </a:r>
            <a:r>
              <a:rPr lang="ja-JP" altLang="en-US" dirty="0" smtClean="0">
                <a:latin typeface="ＭＳ Ｐ明朝" pitchFamily="18" charset="-128"/>
              </a:rPr>
              <a:t>で検討しながら作成します。</a:t>
            </a:r>
            <a:endParaRPr lang="en-US" altLang="ja-JP" dirty="0" smtClean="0">
              <a:latin typeface="ＭＳ Ｐ明朝" pitchFamily="18" charset="-128"/>
            </a:endParaRPr>
          </a:p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今後，本研修内では，この「個別事業計画」のことを「学習プログラム」と呼んでいく</a:t>
            </a:r>
            <a:r>
              <a:rPr lang="ja-JP" altLang="en-US" smtClean="0">
                <a:latin typeface="ＭＳ Ｐ明朝" pitchFamily="18" charset="-128"/>
              </a:rPr>
              <a:t>こと</a:t>
            </a:r>
            <a:r>
              <a:rPr lang="ja-JP" altLang="en-US" smtClean="0">
                <a:latin typeface="ＭＳ Ｐ明朝" pitchFamily="18" charset="-128"/>
              </a:rPr>
              <a:t>とします</a:t>
            </a:r>
            <a:r>
              <a:rPr lang="ja-JP" altLang="en-US" dirty="0" smtClean="0">
                <a:latin typeface="ＭＳ Ｐ明朝" pitchFamily="18" charset="-128"/>
              </a:rPr>
              <a:t>。</a:t>
            </a:r>
            <a:endParaRPr lang="en-US" altLang="ja-JP" dirty="0" smtClean="0">
              <a:latin typeface="ＭＳ Ｐ明朝" pitchFamily="18" charset="-128"/>
            </a:endParaRPr>
          </a:p>
          <a:p>
            <a:pPr eaLnBrk="1" hangingPunct="1"/>
            <a:endParaRPr lang="en-US" altLang="ja-JP" dirty="0" smtClean="0">
              <a:latin typeface="ＭＳ Ｐ明朝" pitchFamily="18" charset="-128"/>
            </a:endParaRPr>
          </a:p>
          <a:p>
            <a:pPr eaLnBrk="1" hangingPunct="1"/>
            <a:r>
              <a:rPr lang="ja-JP" altLang="en-US" dirty="0" smtClean="0">
                <a:latin typeface="ＭＳ Ｐ明朝" pitchFamily="18" charset="-128"/>
              </a:rPr>
              <a:t>これで「学習プログラム」とは何かという説明を終わります。</a:t>
            </a:r>
            <a:endParaRPr lang="en-US" altLang="ja-JP" dirty="0" smtClean="0">
              <a:latin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7713" indent="-2873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50938" indent="-2301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11313" indent="-2301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71688" indent="-2301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B061301-AD71-4146-A4D2-3A6B1B49C44E}" type="slidenum">
              <a:rPr lang="en-US" altLang="ja-JP" smtClean="0"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/>
          </a:p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3F87A-CFF6-45EB-8AC0-6040823086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167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35E5F-C410-42D7-8352-EE0660AAF0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486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018C-4E3B-4A6D-840C-6CC0AADF1B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9817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59DB3-79A5-4CDE-9A24-6C64C034F0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88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D24AFA5-D851-4082-876C-677A1EBD54FE}" type="datetimeFigureOut">
              <a:rPr lang="ja-JP" altLang="en-US"/>
              <a:pPr>
                <a:defRPr/>
              </a:pPr>
              <a:t>2018/6/6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74CD3F6-68A9-4C0F-BF20-2BAED4AB3CE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8438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D5F63BC-D5CA-44A6-9FCB-A43D920D3B42}" type="datetimeFigureOut">
              <a:rPr lang="ja-JP" altLang="en-US"/>
              <a:pPr>
                <a:defRPr/>
              </a:pPr>
              <a:t>2018/6/6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9466322-7C78-4FFC-92C1-1606194263C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0051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0A30522-4823-4CF0-A617-EBDB708D5A31}" type="datetimeFigureOut">
              <a:rPr lang="ja-JP" altLang="en-US"/>
              <a:pPr>
                <a:defRPr/>
              </a:pPr>
              <a:t>2018/6/6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98E1B75-6BCD-4657-94DC-6D79A74B557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4955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C2800C4-476F-480D-91AF-CDE9CD86D435}" type="datetimeFigureOut">
              <a:rPr lang="ja-JP" altLang="en-US"/>
              <a:pPr>
                <a:defRPr/>
              </a:pPr>
              <a:t>2018/6/6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6CE235D-E7FC-4A4F-B831-9BA9DFB50AF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159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B9BE361-A59C-4CF0-A2D3-ED2B874311FF}" type="datetimeFigureOut">
              <a:rPr lang="ja-JP" altLang="en-US"/>
              <a:pPr>
                <a:defRPr/>
              </a:pPr>
              <a:t>2018/6/6</a:t>
            </a:fld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EC34CB2-A797-4195-9B17-245B7F6EE4D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1535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7986084-E6F8-44BE-8E1A-032F8A67EAD8}" type="datetimeFigureOut">
              <a:rPr lang="ja-JP" altLang="en-US"/>
              <a:pPr>
                <a:defRPr/>
              </a:pPr>
              <a:t>2018/6/6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A096AFB-0A24-40C0-977D-F0275D2FAB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204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D8953E5-A80C-4CC0-B3B1-12F609B1B5E0}" type="datetimeFigureOut">
              <a:rPr lang="ja-JP" altLang="en-US"/>
              <a:pPr>
                <a:defRPr/>
              </a:pPr>
              <a:t>2018/6/6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9975E77-5943-451C-AA4B-2B8DAA9CF5A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241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B7286-8776-475E-A30D-416EE463C8E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7625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4CF988B-28E1-4DC1-84F8-908837F45B53}" type="datetimeFigureOut">
              <a:rPr lang="ja-JP" altLang="en-US"/>
              <a:pPr>
                <a:defRPr/>
              </a:pPr>
              <a:t>2018/6/6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29CDD6E-E312-408A-88C1-CF0504641A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4381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0CFA8E8-1C04-4A57-B71C-16B19D5B8C45}" type="datetimeFigureOut">
              <a:rPr lang="ja-JP" altLang="en-US"/>
              <a:pPr>
                <a:defRPr/>
              </a:pPr>
              <a:t>2018/6/6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B28DD7A-B907-4E56-B41E-688F417CBD3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95765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8B1CC9D-CA56-4ECF-BF10-5E13DAE036DC}" type="datetimeFigureOut">
              <a:rPr lang="ja-JP" altLang="en-US"/>
              <a:pPr>
                <a:defRPr/>
              </a:pPr>
              <a:t>2018/6/6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4A690B0-91D3-436A-8FEF-043CF0C1AB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3086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03F1B54-9936-48A5-A8FD-9018E65D4C7A}" type="datetimeFigureOut">
              <a:rPr lang="ja-JP" altLang="en-US"/>
              <a:pPr>
                <a:defRPr/>
              </a:pPr>
              <a:t>2018/6/6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916D134-82B5-40D2-AE61-9077E69F619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057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4235-6BA3-4BDD-995B-51FB2763EB5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476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4E6E9-51A9-40EE-A8C3-866A78F76A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386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5A497-391E-4CA9-AAEB-46C1378824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988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9CC72-A22A-4E2A-90B4-18E2CD7C70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3730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84A68-27F7-4B25-AA2C-A69C1256579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290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B9766-F7B2-47C1-A326-A03583E4F4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981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ECFC8-149C-415F-88AE-A7E68FAAA6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36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5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8F6ED64E-B082-4C16-AB67-76E583EB6D4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2" r:id="rId1"/>
    <p:sldLayoutId id="2147485343" r:id="rId2"/>
    <p:sldLayoutId id="2147485344" r:id="rId3"/>
    <p:sldLayoutId id="2147485345" r:id="rId4"/>
    <p:sldLayoutId id="2147485346" r:id="rId5"/>
    <p:sldLayoutId id="2147485347" r:id="rId6"/>
    <p:sldLayoutId id="2147485348" r:id="rId7"/>
    <p:sldLayoutId id="2147485349" r:id="rId8"/>
    <p:sldLayoutId id="2147485350" r:id="rId9"/>
    <p:sldLayoutId id="2147485351" r:id="rId10"/>
    <p:sldLayoutId id="2147485352" r:id="rId11"/>
    <p:sldLayoutId id="21474853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3075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AF8AD72D-2B0B-4A6B-93A3-9B9CCA06000D}" type="datetimeFigureOut">
              <a:rPr lang="ja-JP" altLang="en-US"/>
              <a:pPr>
                <a:defRPr/>
              </a:pPr>
              <a:t>2018/6/6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8A6216B7-22B5-4DA6-AEB2-5C3AAF8E9D3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5" r:id="rId1"/>
    <p:sldLayoutId id="2147485366" r:id="rId2"/>
    <p:sldLayoutId id="2147485367" r:id="rId3"/>
    <p:sldLayoutId id="2147485368" r:id="rId4"/>
    <p:sldLayoutId id="2147485369" r:id="rId5"/>
    <p:sldLayoutId id="2147485370" r:id="rId6"/>
    <p:sldLayoutId id="2147485371" r:id="rId7"/>
    <p:sldLayoutId id="2147485372" r:id="rId8"/>
    <p:sldLayoutId id="2147485373" r:id="rId9"/>
    <p:sldLayoutId id="2147485374" r:id="rId10"/>
    <p:sldLayoutId id="21474853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://ord.yahoo.co.jp/o/image/_ylt=A2RimWGUnhVXNAEApTyU3uV7/SIG=13rrjm49t/EXP=1461121044/**http:/3.bp.blogspot.com/-V7cCnffuxU4/VA7mMxWvgQI/AAAAAAAAmMU/P44jXqj67Fs/s800/benkyoukai_kunrenkou.png" TargetMode="Externa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media3.MP3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media4.MP3"/><Relationship Id="rId7" Type="http://schemas.openxmlformats.org/officeDocument/2006/relationships/image" Target="../media/image7.png"/><Relationship Id="rId2" Type="http://schemas.microsoft.com/office/2007/relationships/media" Target="../media/media4.MP3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media5.MP3"/><Relationship Id="rId7" Type="http://schemas.openxmlformats.org/officeDocument/2006/relationships/image" Target="../media/image8.png"/><Relationship Id="rId2" Type="http://schemas.microsoft.com/office/2007/relationships/media" Target="../media/media5.MP3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9"/>
          <p:cNvSpPr>
            <a:spLocks noChangeAspect="1" noChangeArrowheads="1"/>
          </p:cNvSpPr>
          <p:nvPr/>
        </p:nvSpPr>
        <p:spPr bwMode="auto">
          <a:xfrm>
            <a:off x="273050" y="1903413"/>
            <a:ext cx="1995488" cy="1954212"/>
          </a:xfrm>
          <a:prstGeom prst="flowChartConnector">
            <a:avLst/>
          </a:prstGeom>
          <a:solidFill>
            <a:srgbClr val="FF99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26627" name="AutoShape 8"/>
          <p:cNvSpPr>
            <a:spLocks noChangeArrowheads="1"/>
          </p:cNvSpPr>
          <p:nvPr/>
        </p:nvSpPr>
        <p:spPr bwMode="auto">
          <a:xfrm>
            <a:off x="539750" y="3284538"/>
            <a:ext cx="8401050" cy="142875"/>
          </a:xfrm>
          <a:prstGeom prst="flowChartProcess">
            <a:avLst/>
          </a:prstGeom>
          <a:gradFill rotWithShape="0">
            <a:gsLst>
              <a:gs pos="0">
                <a:srgbClr val="0000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26628" name="Rectangle 10"/>
          <p:cNvSpPr>
            <a:spLocks noChangeArrowheads="1"/>
          </p:cNvSpPr>
          <p:nvPr/>
        </p:nvSpPr>
        <p:spPr bwMode="auto">
          <a:xfrm>
            <a:off x="714375" y="1919969"/>
            <a:ext cx="73342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dirty="0">
                <a:solidFill>
                  <a:schemeClr val="tx2"/>
                </a:solidFill>
                <a:latin typeface="Times New Roman" pitchFamily="18" charset="0"/>
              </a:rPr>
              <a:t>予習①</a:t>
            </a:r>
            <a:endParaRPr lang="en-US" altLang="ja-JP" sz="36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dirty="0">
                <a:solidFill>
                  <a:schemeClr val="tx2"/>
                </a:solidFill>
                <a:latin typeface="Times New Roman" pitchFamily="18" charset="0"/>
              </a:rPr>
              <a:t>学習プログラム開発の</a:t>
            </a:r>
            <a:r>
              <a:rPr lang="ja-JP" altLang="en-US" sz="3600" dirty="0" smtClean="0">
                <a:solidFill>
                  <a:schemeClr val="tx2"/>
                </a:solidFill>
                <a:latin typeface="Times New Roman" pitchFamily="18" charset="0"/>
              </a:rPr>
              <a:t>基礎</a:t>
            </a:r>
            <a:r>
              <a:rPr lang="en-US" altLang="ja-JP" sz="3600" dirty="0" smtClean="0">
                <a:solidFill>
                  <a:schemeClr val="tx2"/>
                </a:solidFill>
                <a:latin typeface="Times New Roman" pitchFamily="18" charset="0"/>
              </a:rPr>
              <a:t>Ⅰ</a:t>
            </a:r>
            <a:endParaRPr lang="en-US" altLang="ja-JP" sz="36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6629" name="Rectangle 10"/>
          <p:cNvSpPr>
            <a:spLocks noChangeArrowheads="1"/>
          </p:cNvSpPr>
          <p:nvPr/>
        </p:nvSpPr>
        <p:spPr bwMode="auto">
          <a:xfrm>
            <a:off x="1042988" y="3641737"/>
            <a:ext cx="741680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2400" b="1" dirty="0"/>
              <a:t>ねらい　：　学習プログラム開発の基礎知識と</a:t>
            </a:r>
          </a:p>
          <a:p>
            <a:pPr eaLnBrk="1" hangingPunct="1">
              <a:buFontTx/>
              <a:buNone/>
            </a:pPr>
            <a:r>
              <a:rPr lang="ja-JP" altLang="en-US" sz="2400" b="1" dirty="0"/>
              <a:t>　　　　　　</a:t>
            </a:r>
            <a:r>
              <a:rPr lang="ja-JP" altLang="en-US" sz="2400" b="1" dirty="0" smtClean="0"/>
              <a:t>　作成</a:t>
            </a:r>
            <a:r>
              <a:rPr lang="ja-JP" altLang="en-US" sz="2400" b="1" dirty="0"/>
              <a:t>する際のポイントを理解する。</a:t>
            </a:r>
          </a:p>
        </p:txBody>
      </p:sp>
      <p:sp>
        <p:nvSpPr>
          <p:cNvPr id="26630" name="テキスト ボックス 11"/>
          <p:cNvSpPr txBox="1">
            <a:spLocks noChangeArrowheads="1"/>
          </p:cNvSpPr>
          <p:nvPr/>
        </p:nvSpPr>
        <p:spPr bwMode="auto">
          <a:xfrm>
            <a:off x="4803775" y="5797550"/>
            <a:ext cx="3500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広島県立生涯学習センター</a:t>
            </a:r>
            <a:endParaRPr lang="en-US" altLang="ja-JP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　</a:t>
            </a:r>
          </a:p>
        </p:txBody>
      </p:sp>
      <p:sp>
        <p:nvSpPr>
          <p:cNvPr id="26631" name="テキスト ボックス 12"/>
          <p:cNvSpPr txBox="1">
            <a:spLocks noChangeArrowheads="1"/>
          </p:cNvSpPr>
          <p:nvPr/>
        </p:nvSpPr>
        <p:spPr bwMode="auto">
          <a:xfrm>
            <a:off x="714375" y="642938"/>
            <a:ext cx="817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/>
              <a:t>平成</a:t>
            </a:r>
            <a:r>
              <a:rPr lang="en-US" altLang="ja-JP" sz="1800" dirty="0" smtClean="0"/>
              <a:t>30</a:t>
            </a:r>
            <a:r>
              <a:rPr lang="ja-JP" altLang="en-US" sz="1800" dirty="0" smtClean="0"/>
              <a:t>年度</a:t>
            </a:r>
            <a:r>
              <a:rPr lang="ja-JP" altLang="en-US" sz="1800" dirty="0"/>
              <a:t>生涯学習振興・社会教育関係職員等</a:t>
            </a:r>
            <a:r>
              <a:rPr lang="ja-JP" altLang="en-US" sz="1800" dirty="0" smtClean="0"/>
              <a:t>研修「学習</a:t>
            </a:r>
            <a:r>
              <a:rPr lang="ja-JP" altLang="en-US" sz="1800" dirty="0"/>
              <a:t>プログラム</a:t>
            </a:r>
            <a:r>
              <a:rPr lang="ja-JP" altLang="en-US" sz="1800" dirty="0" smtClean="0"/>
              <a:t>研修」</a:t>
            </a:r>
            <a:endParaRPr lang="ja-JP" altLang="en-US" sz="1800" dirty="0"/>
          </a:p>
        </p:txBody>
      </p:sp>
      <p:pic>
        <p:nvPicPr>
          <p:cNvPr id="26632" name="Picture 2" descr="http://msp.c.yimg.jp/yjimage?q=32d4d_AXyLHwSiD0HDVTGtjcBQr1qusvkYuJN9LTwsZu4bEELUlXWIzZ.8cAUZbdwJuy..j00lsUHsSmiNM85piLqHTupyXoETqJzSOj1ZaQ4maIYFYL0BczvHTuhggYC0YtTfV.rh1HDzrVyo.k&amp;sig=13a010egq&amp;x=225&amp;y=2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914219"/>
            <a:ext cx="11938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06C_160520_000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3669" y="525235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ja-JP" altLang="en-US" smtClean="0"/>
              <a:t>　　　　この研修の目的は・・・</a:t>
            </a:r>
          </a:p>
        </p:txBody>
      </p:sp>
      <p:sp>
        <p:nvSpPr>
          <p:cNvPr id="2765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3600450"/>
          </a:xfrm>
          <a:noFill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ja-JP" altLang="en-US" b="1" dirty="0" smtClean="0"/>
              <a:t>・学習プログラム開発に必要な基礎知識（基礎用語）を理解する。</a:t>
            </a:r>
          </a:p>
          <a:p>
            <a:pPr>
              <a:buFontTx/>
              <a:buNone/>
            </a:pPr>
            <a:endParaRPr lang="ja-JP" altLang="en-US" b="1" dirty="0" smtClean="0"/>
          </a:p>
          <a:p>
            <a:pPr>
              <a:buFontTx/>
              <a:buNone/>
            </a:pPr>
            <a:r>
              <a:rPr lang="ja-JP" altLang="en-US" b="1" dirty="0" smtClean="0"/>
              <a:t>・学習プログラムを開発する手順と，作成の際のポイントを理解する。</a:t>
            </a:r>
          </a:p>
        </p:txBody>
      </p:sp>
      <p:pic>
        <p:nvPicPr>
          <p:cNvPr id="27652" name="Picture 2" descr="http://msp.c.yimg.jp/yjimage?q=32d4d_AXyLHwSiD0HDVTGtjcBQr1qusvkYuJN9LTwsZu4bEELUlXWIzZ.8cAUZbdwJuy..j00lsUHsSmiNM85piLqHTupyXoETqJzSOj1ZaQ4maIYFYL0BczvHTuhggYC0YtTfV.rh1HDzrVyo.k&amp;sig=13a010egq&amp;x=225&amp;y=2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357813"/>
            <a:ext cx="1223962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図 4" descr="「無料 イラスト ...」の画像検索結果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7500" r="31351" b="8000"/>
          <a:stretch>
            <a:fillRect/>
          </a:stretch>
        </p:blipFill>
        <p:spPr bwMode="auto">
          <a:xfrm>
            <a:off x="7236296" y="4528202"/>
            <a:ext cx="12096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007C_160520_000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78968" y="552370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88624" y="1556792"/>
            <a:ext cx="8569201" cy="1871662"/>
          </a:xfrm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ja-JP" altLang="en-US" b="1" dirty="0" smtClean="0"/>
              <a:t>　</a:t>
            </a:r>
            <a:r>
              <a:rPr lang="ja-JP" altLang="en-US" sz="3600" b="1" dirty="0" smtClean="0"/>
              <a:t>「学習プログラム開発に必要な基礎知識　（基礎用語）を理解する。」</a:t>
            </a:r>
          </a:p>
        </p:txBody>
      </p:sp>
      <p:sp>
        <p:nvSpPr>
          <p:cNvPr id="29699" name="テキスト ボックス 6"/>
          <p:cNvSpPr txBox="1">
            <a:spLocks noChangeArrowheads="1"/>
          </p:cNvSpPr>
          <p:nvPr/>
        </p:nvSpPr>
        <p:spPr bwMode="auto">
          <a:xfrm>
            <a:off x="521193" y="1589584"/>
            <a:ext cx="813752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Arial" charset="0"/>
              </a:rPr>
              <a:t>まず，学習プログラムを開発する際に，まず考えるのが</a:t>
            </a:r>
            <a:endParaRPr lang="en-US" altLang="ja-JP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Arial" charset="0"/>
              </a:rPr>
              <a:t>　　</a:t>
            </a:r>
            <a:r>
              <a:rPr lang="ja-JP" altLang="en-US" sz="2000" dirty="0" smtClean="0">
                <a:latin typeface="Arial" charset="0"/>
              </a:rPr>
              <a:t>①年間事業計画</a:t>
            </a:r>
            <a:r>
              <a:rPr lang="ja-JP" altLang="en-US" sz="2000" dirty="0">
                <a:latin typeface="Arial" charset="0"/>
              </a:rPr>
              <a:t>　　　②個別の事業計画　</a:t>
            </a:r>
            <a:r>
              <a:rPr lang="ja-JP" altLang="en-US" sz="2000" dirty="0" smtClean="0">
                <a:latin typeface="Arial" charset="0"/>
              </a:rPr>
              <a:t>　</a:t>
            </a:r>
            <a:r>
              <a:rPr lang="ja-JP" altLang="en-US" sz="2000" dirty="0">
                <a:latin typeface="Arial" charset="0"/>
              </a:rPr>
              <a:t>　③各回の事業</a:t>
            </a:r>
            <a:r>
              <a:rPr lang="ja-JP" altLang="en-US" sz="2000" dirty="0" smtClean="0">
                <a:latin typeface="Arial" charset="0"/>
              </a:rPr>
              <a:t>計画　</a:t>
            </a:r>
            <a:r>
              <a:rPr lang="ja-JP" altLang="en-US" sz="1800" dirty="0" smtClean="0">
                <a:latin typeface="Arial" charset="0"/>
              </a:rPr>
              <a:t>　です。</a:t>
            </a:r>
            <a:endParaRPr lang="ja-JP" altLang="en-US" sz="1800" dirty="0">
              <a:latin typeface="Arial" charset="0"/>
            </a:endParaRPr>
          </a:p>
        </p:txBody>
      </p:sp>
      <p:graphicFrame>
        <p:nvGraphicFramePr>
          <p:cNvPr id="29700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571034"/>
              </p:ext>
            </p:extLst>
          </p:nvPr>
        </p:nvGraphicFramePr>
        <p:xfrm>
          <a:off x="650460" y="2486570"/>
          <a:ext cx="7114787" cy="331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2" name="ビットマップ イメージ" r:id="rId6" imgW="0" imgH="0" progId="Paint.Picture">
                  <p:embed/>
                </p:oleObj>
              </mc:Choice>
              <mc:Fallback>
                <p:oleObj name="ビットマップ イメージ" r:id="rId6" imgW="0" imgH="0" progId="Paint.Picture">
                  <p:embed/>
                  <p:pic>
                    <p:nvPicPr>
                      <p:cNvPr id="0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460" y="2486570"/>
                        <a:ext cx="7114787" cy="3318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2" name="Picture 2" descr="http://msp.c.yimg.jp/yjimage?q=32d4d_AXyLHwSiD0HDVTGtjcBQr1qusvkYuJN9LTwsZu4bEELUlXWIzZ.8cAUZbdwJuy..j00lsUHsSmiNM85piLqHTupyXoETqJzSOj1ZaQ4maIYFYL0BczvHTuhggYC0YtTfV.rh1HDzrVyo.k&amp;sig=13a010egq&amp;x=225&amp;y=2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84775"/>
            <a:ext cx="1223963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008C_160520_0010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00219" y="5350668"/>
            <a:ext cx="609600" cy="6096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38427" y="406401"/>
            <a:ext cx="82296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ja-JP" altLang="en-US" sz="3200" dirty="0" smtClean="0">
                <a:solidFill>
                  <a:srgbClr val="0000FF"/>
                </a:solidFill>
              </a:rPr>
              <a:t>学習プログラムとは・・・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68313" y="1125538"/>
            <a:ext cx="8401050" cy="71437"/>
          </a:xfrm>
          <a:prstGeom prst="flowChartProcess">
            <a:avLst/>
          </a:prstGeom>
          <a:gradFill rotWithShape="0">
            <a:gsLst>
              <a:gs pos="0">
                <a:srgbClr val="0000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495" y="406401"/>
            <a:ext cx="8229600" cy="719137"/>
          </a:xfrm>
        </p:spPr>
        <p:txBody>
          <a:bodyPr/>
          <a:lstStyle/>
          <a:p>
            <a:pPr algn="l" eaLnBrk="1" hangingPunct="1"/>
            <a:r>
              <a:rPr lang="ja-JP" altLang="en-US" sz="3200" dirty="0" smtClean="0">
                <a:solidFill>
                  <a:srgbClr val="0000FF"/>
                </a:solidFill>
              </a:rPr>
              <a:t>３つの段階の計画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1909763" y="3716338"/>
            <a:ext cx="2159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ja-JP" altLang="ja-JP" sz="900" u="sng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0724" name="AutoShape 8"/>
          <p:cNvSpPr>
            <a:spLocks noChangeArrowheads="1"/>
          </p:cNvSpPr>
          <p:nvPr/>
        </p:nvSpPr>
        <p:spPr bwMode="auto">
          <a:xfrm>
            <a:off x="468313" y="1125538"/>
            <a:ext cx="8401050" cy="71437"/>
          </a:xfrm>
          <a:prstGeom prst="flowChartProcess">
            <a:avLst/>
          </a:prstGeom>
          <a:gradFill rotWithShape="0">
            <a:gsLst>
              <a:gs pos="0">
                <a:srgbClr val="0000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30725" name="Text Box 14"/>
          <p:cNvSpPr txBox="1">
            <a:spLocks noChangeArrowheads="1"/>
          </p:cNvSpPr>
          <p:nvPr/>
        </p:nvSpPr>
        <p:spPr bwMode="auto">
          <a:xfrm>
            <a:off x="1476375" y="1190625"/>
            <a:ext cx="2303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ja-JP" altLang="en-US" sz="1800"/>
          </a:p>
        </p:txBody>
      </p:sp>
      <p:graphicFrame>
        <p:nvGraphicFramePr>
          <p:cNvPr id="30726" name="Object 15"/>
          <p:cNvGraphicFramePr>
            <a:graphicFrameLocks noChangeAspect="1"/>
          </p:cNvGraphicFramePr>
          <p:nvPr/>
        </p:nvGraphicFramePr>
        <p:xfrm>
          <a:off x="198438" y="1908175"/>
          <a:ext cx="8820150" cy="411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9" name="ビットマップ イメージ" r:id="rId6" imgW="7249537" imgH="3381847" progId="PBrush">
                  <p:embed/>
                </p:oleObj>
              </mc:Choice>
              <mc:Fallback>
                <p:oleObj name="ビットマップ イメージ" r:id="rId6" imgW="7249537" imgH="3381847" progId="PBrush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1908175"/>
                        <a:ext cx="8820150" cy="411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Text Box 16"/>
          <p:cNvSpPr txBox="1">
            <a:spLocks noChangeArrowheads="1"/>
          </p:cNvSpPr>
          <p:nvPr/>
        </p:nvSpPr>
        <p:spPr bwMode="auto">
          <a:xfrm>
            <a:off x="350218" y="1438603"/>
            <a:ext cx="88184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800" dirty="0" smtClean="0"/>
              <a:t>①年間</a:t>
            </a:r>
            <a:r>
              <a:rPr lang="ja-JP" altLang="en-US" sz="2800" dirty="0"/>
              <a:t>事業</a:t>
            </a:r>
            <a:r>
              <a:rPr lang="ja-JP" altLang="en-US" sz="2800" dirty="0" smtClean="0"/>
              <a:t>計画</a:t>
            </a:r>
            <a:r>
              <a:rPr lang="ja-JP" altLang="en-US" sz="2800" dirty="0"/>
              <a:t>　</a:t>
            </a:r>
            <a:r>
              <a:rPr lang="ja-JP" altLang="en-US" sz="2800" dirty="0" smtClean="0"/>
              <a:t> ②個別</a:t>
            </a:r>
            <a:r>
              <a:rPr lang="ja-JP" altLang="en-US" sz="2800" dirty="0"/>
              <a:t>事業計画　　</a:t>
            </a:r>
            <a:r>
              <a:rPr lang="ja-JP" altLang="en-US" sz="2800" dirty="0" smtClean="0"/>
              <a:t>③各回</a:t>
            </a:r>
            <a:r>
              <a:rPr lang="ja-JP" altLang="en-US" sz="2800" dirty="0"/>
              <a:t>の実施計画</a:t>
            </a:r>
          </a:p>
        </p:txBody>
      </p:sp>
      <p:sp>
        <p:nvSpPr>
          <p:cNvPr id="30728" name="円/楕円 1"/>
          <p:cNvSpPr>
            <a:spLocks noChangeArrowheads="1"/>
          </p:cNvSpPr>
          <p:nvPr/>
        </p:nvSpPr>
        <p:spPr bwMode="auto">
          <a:xfrm>
            <a:off x="2916238" y="1700213"/>
            <a:ext cx="3384550" cy="432117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pic>
        <p:nvPicPr>
          <p:cNvPr id="30730" name="Picture 2" descr="http://msp.c.yimg.jp/yjimage?q=32d4d_AXyLHwSiD0HDVTGtjcBQr1qusvkYuJN9LTwsZu4bEELUlXWIzZ.8cAUZbdwJuy..j00lsUHsSmiNM85piLqHTupyXoETqJzSOj1ZaQ4maIYFYL0BczvHTuhggYC0YtTfV.rh1HDzrVyo.k&amp;sig=13a010egq&amp;x=225&amp;y=2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6" y="5828733"/>
            <a:ext cx="1223962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009C_160520_001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15031" y="602138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5003800" y="1484313"/>
            <a:ext cx="36004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dirty="0">
                <a:solidFill>
                  <a:srgbClr val="0000FF"/>
                </a:solidFill>
              </a:rPr>
              <a:t>個々の事業ごと</a:t>
            </a:r>
            <a:r>
              <a:rPr lang="ja-JP" altLang="en-US" dirty="0"/>
              <a:t>に</a:t>
            </a:r>
          </a:p>
          <a:p>
            <a:pPr eaLnBrk="1" hangingPunct="1">
              <a:buFontTx/>
              <a:buNone/>
            </a:pPr>
            <a:r>
              <a:rPr lang="ja-JP" altLang="en-US" dirty="0"/>
              <a:t>つくられる運営計画</a:t>
            </a:r>
          </a:p>
          <a:p>
            <a:pPr eaLnBrk="1" hangingPunct="1">
              <a:buFontTx/>
              <a:buNone/>
            </a:pPr>
            <a:endParaRPr lang="ja-JP" altLang="en-US" dirty="0"/>
          </a:p>
          <a:p>
            <a:pPr eaLnBrk="1" hangingPunct="1">
              <a:buFontTx/>
              <a:buNone/>
            </a:pPr>
            <a:endParaRPr lang="ja-JP" altLang="en-US" dirty="0"/>
          </a:p>
          <a:p>
            <a:pPr eaLnBrk="1" hangingPunct="1">
              <a:buFontTx/>
              <a:buNone/>
            </a:pPr>
            <a:r>
              <a:rPr lang="ja-JP" altLang="en-US" sz="2800" dirty="0"/>
              <a:t>（例）親の力を</a:t>
            </a:r>
            <a:r>
              <a:rPr lang="ja-JP" altLang="en-US" sz="2800" dirty="0" smtClean="0"/>
              <a:t>まなびあう</a:t>
            </a:r>
            <a:r>
              <a:rPr lang="ja-JP" altLang="en-US" sz="2800" dirty="0"/>
              <a:t>セミナー</a:t>
            </a:r>
          </a:p>
        </p:txBody>
      </p:sp>
      <p:sp>
        <p:nvSpPr>
          <p:cNvPr id="31747" name="AutoShape 8"/>
          <p:cNvSpPr>
            <a:spLocks noChangeArrowheads="1"/>
          </p:cNvSpPr>
          <p:nvPr/>
        </p:nvSpPr>
        <p:spPr bwMode="auto">
          <a:xfrm>
            <a:off x="468313" y="1125538"/>
            <a:ext cx="8401050" cy="71437"/>
          </a:xfrm>
          <a:prstGeom prst="flowChartProcess">
            <a:avLst/>
          </a:prstGeom>
          <a:gradFill rotWithShape="0">
            <a:gsLst>
              <a:gs pos="0">
                <a:srgbClr val="0000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59" y="404813"/>
            <a:ext cx="6192465" cy="619125"/>
          </a:xfrm>
        </p:spPr>
        <p:txBody>
          <a:bodyPr/>
          <a:lstStyle/>
          <a:p>
            <a:pPr algn="l" eaLnBrk="1" hangingPunct="1"/>
            <a:r>
              <a:rPr lang="ja-JP" altLang="en-US" sz="3200" dirty="0" smtClean="0">
                <a:solidFill>
                  <a:srgbClr val="0000FF"/>
                </a:solidFill>
              </a:rPr>
              <a:t>個別事業計画（</a:t>
            </a:r>
            <a:r>
              <a:rPr lang="en-US" altLang="ja-JP" sz="3200" dirty="0" smtClean="0">
                <a:solidFill>
                  <a:srgbClr val="0000FF"/>
                </a:solidFill>
              </a:rPr>
              <a:t>=</a:t>
            </a:r>
            <a:r>
              <a:rPr lang="ja-JP" altLang="en-US" sz="3200" b="1" dirty="0" smtClean="0">
                <a:solidFill>
                  <a:srgbClr val="0000FF"/>
                </a:solidFill>
              </a:rPr>
              <a:t>学習プログラム</a:t>
            </a:r>
            <a:r>
              <a:rPr lang="ja-JP" altLang="en-US" sz="3200" dirty="0" smtClean="0">
                <a:solidFill>
                  <a:srgbClr val="0000FF"/>
                </a:solidFill>
              </a:rPr>
              <a:t>）</a:t>
            </a:r>
          </a:p>
        </p:txBody>
      </p:sp>
      <p:graphicFrame>
        <p:nvGraphicFramePr>
          <p:cNvPr id="31749" name="Object 13"/>
          <p:cNvGraphicFramePr>
            <a:graphicFrameLocks noChangeAspect="1"/>
          </p:cNvGraphicFramePr>
          <p:nvPr/>
        </p:nvGraphicFramePr>
        <p:xfrm>
          <a:off x="395288" y="1268413"/>
          <a:ext cx="4262437" cy="525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8" name="ビットマップ イメージ" r:id="rId6" imgW="3715269" imgH="4580952" progId="Paint.Picture">
                  <p:embed/>
                </p:oleObj>
              </mc:Choice>
              <mc:Fallback>
                <p:oleObj name="ビットマップ イメージ" r:id="rId6" imgW="3715269" imgH="4580952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68413"/>
                        <a:ext cx="4262437" cy="525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1" name="Picture 2" descr="http://msp.c.yimg.jp/yjimage?q=32d4d_AXyLHwSiD0HDVTGtjcBQr1qusvkYuJN9LTwsZu4bEELUlXWIzZ.8cAUZbdwJuy..j00lsUHsSmiNM85piLqHTupyXoETqJzSOj1ZaQ4maIYFYL0BczvHTuhggYC0YtTfV.rh1HDzrVyo.k&amp;sig=13a010egq&amp;x=225&amp;y=2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5567363"/>
            <a:ext cx="1223963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010C_160520_0014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80993" y="573325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 smtClean="0"/>
              <a:t>参考資料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064500" cy="4692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000" smtClean="0"/>
              <a:t>平成</a:t>
            </a:r>
            <a:r>
              <a:rPr lang="en-US" altLang="ja-JP" sz="2000" smtClean="0"/>
              <a:t>22</a:t>
            </a:r>
            <a:r>
              <a:rPr lang="ja-JP" altLang="en-US" sz="2000" smtClean="0"/>
              <a:t>・</a:t>
            </a:r>
            <a:r>
              <a:rPr lang="en-US" altLang="ja-JP" sz="2000" smtClean="0"/>
              <a:t>23</a:t>
            </a:r>
            <a:r>
              <a:rPr lang="ja-JP" altLang="en-US" sz="2000" smtClean="0"/>
              <a:t>年度生涯学習振興・社会教育関係職員等研修初級研修資料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000" smtClean="0"/>
              <a:t>（広島修道大学教授　山川肖美，広島経済大学准教授　志々田まなみ）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ja-JP" altLang="en-US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ja-JP" altLang="en-US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000" smtClean="0"/>
              <a:t>「生涯学習支援のための参加型学習のすすめ方」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000" smtClean="0"/>
              <a:t>廣瀬隆人・澤田実・林義樹・小野美津子著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ja-JP" altLang="en-US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ja-JP" altLang="en-US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000" smtClean="0"/>
              <a:t>広島県立生涯学習センターホームページ「研修情報事業・学習プログラム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000" smtClean="0"/>
              <a:t>の作り方」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ja-JP" altLang="en-US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10165</TotalTime>
  <Words>737</Words>
  <Application>Microsoft Office PowerPoint</Application>
  <PresentationFormat>画面に合わせる (4:3)</PresentationFormat>
  <Paragraphs>87</Paragraphs>
  <Slides>6</Slides>
  <Notes>6</Notes>
  <HiddenSlides>0</HiddenSlides>
  <MMClips>5</MMClips>
  <ScaleCrop>false</ScaleCrop>
  <HeadingPairs>
    <vt:vector size="6" baseType="variant"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9" baseType="lpstr">
      <vt:lpstr>標準デザイン</vt:lpstr>
      <vt:lpstr>2_Office ​​テーマ</vt:lpstr>
      <vt:lpstr>ビットマップ イメージ</vt:lpstr>
      <vt:lpstr>PowerPoint プレゼンテーション</vt:lpstr>
      <vt:lpstr>　　　　この研修の目的は・・・</vt:lpstr>
      <vt:lpstr>　「学習プログラム開発に必要な基礎知識　（基礎用語）を理解する。」</vt:lpstr>
      <vt:lpstr>３つの段階の計画</vt:lpstr>
      <vt:lpstr>個別事業計画（=学習プログラム）</vt:lpstr>
      <vt:lpstr>参考資料</vt:lpstr>
    </vt:vector>
  </TitlesOfParts>
  <Company>広島県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学習プログラム開発の実際</dc:title>
  <dc:creator>広島県</dc:creator>
  <cp:lastModifiedBy>広島県</cp:lastModifiedBy>
  <cp:revision>314</cp:revision>
  <cp:lastPrinted>2018-06-05T23:36:49Z</cp:lastPrinted>
  <dcterms:created xsi:type="dcterms:W3CDTF">2009-10-19T02:11:22Z</dcterms:created>
  <dcterms:modified xsi:type="dcterms:W3CDTF">2018-06-05T23:36:53Z</dcterms:modified>
</cp:coreProperties>
</file>