
<file path=[Content_Types].xml><?xml version="1.0" encoding="utf-8"?>
<Types xmlns="http://schemas.openxmlformats.org/package/2006/content-types">
  <Default Extension="png" ContentType="image/png"/>
  <Default Extension="m4a" ContentType="audio/unknown"/>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11"/>
  </p:notesMasterIdLst>
  <p:handoutMasterIdLst>
    <p:handoutMasterId r:id="rId12"/>
  </p:handoutMasterIdLst>
  <p:sldIdLst>
    <p:sldId id="323" r:id="rId2"/>
    <p:sldId id="388" r:id="rId3"/>
    <p:sldId id="393" r:id="rId4"/>
    <p:sldId id="396" r:id="rId5"/>
    <p:sldId id="397" r:id="rId6"/>
    <p:sldId id="399" r:id="rId7"/>
    <p:sldId id="400" r:id="rId8"/>
    <p:sldId id="401" r:id="rId9"/>
    <p:sldId id="402" r:id="rId10"/>
  </p:sldIdLst>
  <p:sldSz cx="9144000" cy="6858000" type="screen4x3"/>
  <p:notesSz cx="6797675" cy="9926638"/>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26">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0000"/>
    <a:srgbClr val="292929"/>
    <a:srgbClr val="FF00FF"/>
    <a:srgbClr val="FFFF66"/>
    <a:srgbClr val="66FF33"/>
    <a:srgbClr val="99FF33"/>
    <a:srgbClr val="FF5050"/>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77" autoAdjust="0"/>
    <p:restoredTop sz="65789" autoAdjust="0"/>
  </p:normalViewPr>
  <p:slideViewPr>
    <p:cSldViewPr>
      <p:cViewPr varScale="1">
        <p:scale>
          <a:sx n="58" d="100"/>
          <a:sy n="58" d="100"/>
        </p:scale>
        <p:origin x="-219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548" y="646"/>
      </p:cViewPr>
      <p:guideLst>
        <p:guide orient="horz" pos="3126"/>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108" tIns="46054" rIns="92108" bIns="46054" numCol="1" anchor="t" anchorCtr="0" compatLnSpc="1">
            <a:prstTxWarp prst="textNoShape">
              <a:avLst/>
            </a:prstTxWarp>
          </a:bodyPr>
          <a:lstStyle>
            <a:lvl1pPr>
              <a:defRPr sz="1200">
                <a:ea typeface="ＭＳ Ｐゴシック" pitchFamily="50" charset="-128"/>
              </a:defRPr>
            </a:lvl1pPr>
          </a:lstStyle>
          <a:p>
            <a:pPr>
              <a:defRPr/>
            </a:pPr>
            <a:endParaRPr lang="en-US" altLang="ja-JP"/>
          </a:p>
        </p:txBody>
      </p:sp>
      <p:sp>
        <p:nvSpPr>
          <p:cNvPr id="9219"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108" tIns="46054" rIns="92108" bIns="46054" numCol="1" anchor="t" anchorCtr="0" compatLnSpc="1">
            <a:prstTxWarp prst="textNoShape">
              <a:avLst/>
            </a:prstTxWarp>
          </a:bodyPr>
          <a:lstStyle>
            <a:lvl1pPr algn="r">
              <a:defRPr sz="1200">
                <a:ea typeface="ＭＳ Ｐゴシック" pitchFamily="50" charset="-128"/>
              </a:defRPr>
            </a:lvl1pPr>
          </a:lstStyle>
          <a:p>
            <a:pPr>
              <a:defRPr/>
            </a:pPr>
            <a:endParaRPr lang="en-US" altLang="ja-JP"/>
          </a:p>
        </p:txBody>
      </p:sp>
      <p:sp>
        <p:nvSpPr>
          <p:cNvPr id="9220"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108" tIns="46054" rIns="92108" bIns="46054" numCol="1" anchor="b" anchorCtr="0" compatLnSpc="1">
            <a:prstTxWarp prst="textNoShape">
              <a:avLst/>
            </a:prstTxWarp>
          </a:bodyPr>
          <a:lstStyle>
            <a:lvl1pPr>
              <a:defRPr sz="1200">
                <a:ea typeface="ＭＳ Ｐゴシック" pitchFamily="50" charset="-128"/>
              </a:defRPr>
            </a:lvl1pPr>
          </a:lstStyle>
          <a:p>
            <a:pPr>
              <a:defRPr/>
            </a:pPr>
            <a:endParaRPr lang="en-US" altLang="ja-JP"/>
          </a:p>
        </p:txBody>
      </p:sp>
      <p:sp>
        <p:nvSpPr>
          <p:cNvPr id="9221"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108" tIns="46054" rIns="92108" bIns="46054" numCol="1" anchor="b" anchorCtr="0" compatLnSpc="1">
            <a:prstTxWarp prst="textNoShape">
              <a:avLst/>
            </a:prstTxWarp>
          </a:bodyPr>
          <a:lstStyle>
            <a:lvl1pPr algn="r">
              <a:defRPr sz="1200">
                <a:ea typeface="ＭＳ Ｐゴシック" pitchFamily="50" charset="-128"/>
              </a:defRPr>
            </a:lvl1pPr>
          </a:lstStyle>
          <a:p>
            <a:pPr>
              <a:defRPr/>
            </a:pPr>
            <a:fld id="{BE9F78B3-0FD5-4FC3-B4B5-26BAF742F50D}" type="slidenum">
              <a:rPr lang="en-US" altLang="ja-JP"/>
              <a:pPr>
                <a:defRPr/>
              </a:pPr>
              <a:t>‹#›</a:t>
            </a:fld>
            <a:endParaRPr lang="en-US" altLang="ja-JP"/>
          </a:p>
        </p:txBody>
      </p:sp>
    </p:spTree>
    <p:extLst>
      <p:ext uri="{BB962C8B-B14F-4D97-AF65-F5344CB8AC3E}">
        <p14:creationId xmlns:p14="http://schemas.microsoft.com/office/powerpoint/2010/main" val="27989759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108" tIns="46054" rIns="92108" bIns="46054" numCol="1" anchor="t" anchorCtr="0" compatLnSpc="1">
            <a:prstTxWarp prst="textNoShape">
              <a:avLst/>
            </a:prstTxWarp>
          </a:bodyPr>
          <a:lstStyle>
            <a:lvl1pPr>
              <a:defRPr sz="1200">
                <a:ea typeface="ＭＳ Ｐゴシック" pitchFamily="50" charset="-128"/>
              </a:defRPr>
            </a:lvl1pPr>
          </a:lstStyle>
          <a:p>
            <a:pPr>
              <a:defRPr/>
            </a:pPr>
            <a:endParaRPr lang="en-US" altLang="ja-JP"/>
          </a:p>
        </p:txBody>
      </p:sp>
      <p:sp>
        <p:nvSpPr>
          <p:cNvPr id="8195"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108" tIns="46054" rIns="92108" bIns="46054" numCol="1" anchor="t" anchorCtr="0" compatLnSpc="1">
            <a:prstTxWarp prst="textNoShape">
              <a:avLst/>
            </a:prstTxWarp>
          </a:bodyPr>
          <a:lstStyle>
            <a:lvl1pPr algn="r">
              <a:defRPr sz="1200">
                <a:ea typeface="ＭＳ Ｐゴシック" pitchFamily="50" charset="-128"/>
              </a:defRPr>
            </a:lvl1pPr>
          </a:lstStyle>
          <a:p>
            <a:pPr>
              <a:defRPr/>
            </a:pPr>
            <a:endParaRPr lang="en-US" altLang="ja-JP"/>
          </a:p>
        </p:txBody>
      </p:sp>
      <p:sp>
        <p:nvSpPr>
          <p:cNvPr id="9220" name="Rectangle 4"/>
          <p:cNvSpPr>
            <a:spLocks noGrp="1" noRot="1" noChangeAspect="1" noChangeArrowheads="1" noTextEdit="1"/>
          </p:cNvSpPr>
          <p:nvPr>
            <p:ph type="sldImg" idx="2"/>
          </p:nvPr>
        </p:nvSpPr>
        <p:spPr bwMode="auto">
          <a:xfrm>
            <a:off x="917575" y="744538"/>
            <a:ext cx="4965700"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79450" y="4713288"/>
            <a:ext cx="5438775" cy="4468812"/>
          </a:xfrm>
          <a:prstGeom prst="rect">
            <a:avLst/>
          </a:prstGeom>
          <a:noFill/>
          <a:ln w="9525">
            <a:noFill/>
            <a:miter lim="800000"/>
            <a:headEnd/>
            <a:tailEnd/>
          </a:ln>
          <a:effectLst/>
        </p:spPr>
        <p:txBody>
          <a:bodyPr vert="horz" wrap="square" lIns="92108" tIns="46054" rIns="92108" bIns="46054"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8198"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108" tIns="46054" rIns="92108" bIns="46054" numCol="1" anchor="b" anchorCtr="0" compatLnSpc="1">
            <a:prstTxWarp prst="textNoShape">
              <a:avLst/>
            </a:prstTxWarp>
          </a:bodyPr>
          <a:lstStyle>
            <a:lvl1pPr>
              <a:defRPr sz="1200">
                <a:ea typeface="ＭＳ Ｐゴシック" pitchFamily="50" charset="-128"/>
              </a:defRPr>
            </a:lvl1pPr>
          </a:lstStyle>
          <a:p>
            <a:pPr>
              <a:defRPr/>
            </a:pPr>
            <a:endParaRPr lang="en-US" altLang="ja-JP"/>
          </a:p>
        </p:txBody>
      </p:sp>
      <p:sp>
        <p:nvSpPr>
          <p:cNvPr id="8199"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108" tIns="46054" rIns="92108" bIns="46054" numCol="1" anchor="b" anchorCtr="0" compatLnSpc="1">
            <a:prstTxWarp prst="textNoShape">
              <a:avLst/>
            </a:prstTxWarp>
          </a:bodyPr>
          <a:lstStyle>
            <a:lvl1pPr algn="r">
              <a:defRPr sz="1200">
                <a:ea typeface="ＭＳ Ｐゴシック" pitchFamily="50" charset="-128"/>
              </a:defRPr>
            </a:lvl1pPr>
          </a:lstStyle>
          <a:p>
            <a:pPr>
              <a:defRPr/>
            </a:pPr>
            <a:fld id="{EB5DF0C7-8DBE-486E-A06C-CCDEDFB90CC5}" type="slidenum">
              <a:rPr lang="en-US" altLang="ja-JP"/>
              <a:pPr>
                <a:defRPr/>
              </a:pPr>
              <a:t>‹#›</a:t>
            </a:fld>
            <a:endParaRPr lang="en-US" altLang="ja-JP"/>
          </a:p>
        </p:txBody>
      </p:sp>
    </p:spTree>
    <p:extLst>
      <p:ext uri="{BB962C8B-B14F-4D97-AF65-F5344CB8AC3E}">
        <p14:creationId xmlns:p14="http://schemas.microsoft.com/office/powerpoint/2010/main" val="23013814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7713" indent="-287338" eaLnBrk="0" hangingPunct="0">
              <a:spcBef>
                <a:spcPct val="30000"/>
              </a:spcBef>
              <a:defRPr kumimoji="1" sz="1200">
                <a:solidFill>
                  <a:schemeClr val="tx1"/>
                </a:solidFill>
                <a:latin typeface="Arial" charset="0"/>
                <a:ea typeface="ＭＳ Ｐ明朝" pitchFamily="18" charset="-128"/>
              </a:defRPr>
            </a:lvl2pPr>
            <a:lvl3pPr marL="1150938" indent="-230188" eaLnBrk="0" hangingPunct="0">
              <a:spcBef>
                <a:spcPct val="30000"/>
              </a:spcBef>
              <a:defRPr kumimoji="1" sz="1200">
                <a:solidFill>
                  <a:schemeClr val="tx1"/>
                </a:solidFill>
                <a:latin typeface="Arial" charset="0"/>
                <a:ea typeface="ＭＳ Ｐ明朝" pitchFamily="18" charset="-128"/>
              </a:defRPr>
            </a:lvl3pPr>
            <a:lvl4pPr marL="1611313" indent="-230188" eaLnBrk="0" hangingPunct="0">
              <a:spcBef>
                <a:spcPct val="30000"/>
              </a:spcBef>
              <a:defRPr kumimoji="1" sz="1200">
                <a:solidFill>
                  <a:schemeClr val="tx1"/>
                </a:solidFill>
                <a:latin typeface="Arial" charset="0"/>
                <a:ea typeface="ＭＳ Ｐ明朝" pitchFamily="18" charset="-128"/>
              </a:defRPr>
            </a:lvl4pPr>
            <a:lvl5pPr marL="2071688" indent="-230188" eaLnBrk="0" hangingPunct="0">
              <a:spcBef>
                <a:spcPct val="30000"/>
              </a:spcBef>
              <a:defRPr kumimoji="1" sz="1200">
                <a:solidFill>
                  <a:schemeClr val="tx1"/>
                </a:solidFill>
                <a:latin typeface="Arial" charset="0"/>
                <a:ea typeface="ＭＳ Ｐ明朝" pitchFamily="18" charset="-128"/>
              </a:defRPr>
            </a:lvl5pPr>
            <a:lvl6pPr marL="2528888" indent="-230188"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86088" indent="-230188"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43288" indent="-230188" eaLnBrk="0" fontAlgn="base" hangingPunct="0">
              <a:spcBef>
                <a:spcPct val="30000"/>
              </a:spcBef>
              <a:spcAft>
                <a:spcPct val="0"/>
              </a:spcAft>
              <a:defRPr kumimoji="1" sz="1200">
                <a:solidFill>
                  <a:schemeClr val="tx1"/>
                </a:solidFill>
                <a:latin typeface="Arial" charset="0"/>
                <a:ea typeface="ＭＳ Ｐ明朝" pitchFamily="18" charset="-128"/>
              </a:defRPr>
            </a:lvl8pPr>
            <a:lvl9pPr marL="3900488" indent="-230188"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851AA56B-2BC6-4DC3-AF7F-D22834941D11}" type="slidenum">
              <a:rPr lang="en-US" altLang="ja-JP" smtClean="0">
                <a:ea typeface="ＭＳ Ｐゴシック" charset="-128"/>
              </a:rPr>
              <a:pPr eaLnBrk="1" hangingPunct="1">
                <a:spcBef>
                  <a:spcPct val="0"/>
                </a:spcBef>
              </a:pPr>
              <a:t>1</a:t>
            </a:fld>
            <a:endParaRPr lang="en-US" altLang="ja-JP">
              <a:ea typeface="ＭＳ Ｐゴシック" charset="-128"/>
            </a:endParaRPr>
          </a:p>
        </p:txBody>
      </p:sp>
      <p:sp>
        <p:nvSpPr>
          <p:cNvPr id="10243"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algn="r" eaLnBrk="1" hangingPunct="1">
              <a:spcBef>
                <a:spcPct val="0"/>
              </a:spcBef>
            </a:pPr>
            <a:fld id="{74BA9D97-B663-46FA-A330-C6AC3B6A48F3}" type="slidenum">
              <a:rPr lang="en-US" altLang="ja-JP">
                <a:ea typeface="ＭＳ Ｐゴシック" charset="-128"/>
              </a:rPr>
              <a:pPr algn="r" eaLnBrk="1" hangingPunct="1">
                <a:spcBef>
                  <a:spcPct val="0"/>
                </a:spcBef>
              </a:pPr>
              <a:t>1</a:t>
            </a:fld>
            <a:endParaRPr lang="en-US" altLang="ja-JP">
              <a:ea typeface="ＭＳ Ｐゴシック" charset="-128"/>
            </a:endParaRPr>
          </a:p>
        </p:txBody>
      </p:sp>
      <p:sp>
        <p:nvSpPr>
          <p:cNvPr id="10244" name="Rectangle 2"/>
          <p:cNvSpPr>
            <a:spLocks noGrp="1" noRot="1" noChangeAspect="1" noChangeArrowheads="1" noTextEdit="1"/>
          </p:cNvSpPr>
          <p:nvPr>
            <p:ph type="sldImg"/>
          </p:nvPr>
        </p:nvSpPr>
        <p:spPr>
          <a:xfrm>
            <a:off x="920750" y="744538"/>
            <a:ext cx="4959350" cy="3719512"/>
          </a:xfrm>
          <a:ln/>
        </p:spPr>
      </p:sp>
      <p:sp>
        <p:nvSpPr>
          <p:cNvPr id="10245" name="Rectangle 3"/>
          <p:cNvSpPr>
            <a:spLocks noGrp="1" noChangeArrowheads="1"/>
          </p:cNvSpPr>
          <p:nvPr>
            <p:ph type="body" idx="1"/>
          </p:nvPr>
        </p:nvSpPr>
        <p:spPr>
          <a:xfrm>
            <a:off x="679450" y="4711700"/>
            <a:ext cx="5438775" cy="446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dirty="0"/>
              <a:t>このファイルは，１日目の「学習プログラム研修」を受講された皆さんへ</a:t>
            </a:r>
          </a:p>
          <a:p>
            <a:pPr eaLnBrk="1" hangingPunct="1">
              <a:spcBef>
                <a:spcPct val="0"/>
              </a:spcBef>
            </a:pPr>
            <a:r>
              <a:rPr lang="ja-JP" altLang="en-US" dirty="0"/>
              <a:t>１日目に学んだ「学習プログラムの開発とリデザインのポイント」に</a:t>
            </a:r>
            <a:r>
              <a:rPr lang="ja-JP" altLang="en-US" dirty="0" smtClean="0"/>
              <a:t>ついて</a:t>
            </a:r>
          </a:p>
          <a:p>
            <a:pPr eaLnBrk="1" hangingPunct="1">
              <a:spcBef>
                <a:spcPct val="0"/>
              </a:spcBef>
            </a:pPr>
            <a:r>
              <a:rPr lang="ja-JP" altLang="en-US" dirty="0" smtClean="0"/>
              <a:t>振り返る</a:t>
            </a:r>
            <a:r>
              <a:rPr lang="ja-JP" altLang="en-US" dirty="0"/>
              <a:t>復習プログラムです。</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algn="r" eaLnBrk="1" hangingPunct="1">
              <a:spcBef>
                <a:spcPct val="0"/>
              </a:spcBef>
            </a:pPr>
            <a:fld id="{BA38122C-B6A5-4342-9428-CAFA89B9F01C}" type="slidenum">
              <a:rPr lang="en-US" altLang="ja-JP">
                <a:ea typeface="ＭＳ Ｐゴシック" charset="-128"/>
              </a:rPr>
              <a:pPr algn="r" eaLnBrk="1" hangingPunct="1">
                <a:spcBef>
                  <a:spcPct val="0"/>
                </a:spcBef>
              </a:pPr>
              <a:t>2</a:t>
            </a:fld>
            <a:endParaRPr lang="en-US" altLang="ja-JP">
              <a:ea typeface="ＭＳ Ｐゴシック" charset="-128"/>
            </a:endParaRPr>
          </a:p>
        </p:txBody>
      </p:sp>
      <p:sp>
        <p:nvSpPr>
          <p:cNvPr id="11267" name="Rectangle 2"/>
          <p:cNvSpPr>
            <a:spLocks noGrp="1" noRot="1" noChangeAspect="1" noChangeArrowheads="1" noTextEdit="1"/>
          </p:cNvSpPr>
          <p:nvPr>
            <p:ph type="sldImg"/>
          </p:nvPr>
        </p:nvSpPr>
        <p:spPr>
          <a:xfrm>
            <a:off x="920750" y="744538"/>
            <a:ext cx="4965700" cy="3724275"/>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Ｐゴシック" charset="-128"/>
                <a:ea typeface="ＭＳ Ｐゴシック" charset="-128"/>
              </a:rPr>
              <a:t>学習プログラムの開発のポイントとして活用した「点検シート」をもとに</a:t>
            </a:r>
          </a:p>
          <a:p>
            <a:pPr eaLnBrk="1" hangingPunct="1"/>
            <a:r>
              <a:rPr lang="ja-JP" altLang="en-US" dirty="0">
                <a:latin typeface="ＭＳ Ｐゴシック" charset="-128"/>
                <a:ea typeface="ＭＳ Ｐゴシック" charset="-128"/>
              </a:rPr>
              <a:t>天野先生の講評とともに振り返ってみましょう。</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ja-JP" altLang="en-US" sz="1200" dirty="0"/>
              <a:t>まず，「目的（地域課題解決の方向性）と学習目標化」です。</a:t>
            </a:r>
            <a:r>
              <a:rPr lang="en-US" altLang="ja-JP" sz="1200" dirty="0"/>
              <a:t/>
            </a:r>
            <a:br>
              <a:rPr lang="en-US" altLang="ja-JP" sz="1200" dirty="0"/>
            </a:br>
            <a:r>
              <a:rPr kumimoji="1" lang="ja-JP" altLang="en-US" sz="1200" b="0" i="0" u="none" strike="noStrike" kern="0" cap="none" spc="0" normalizeH="0" baseline="0" noProof="0" dirty="0">
                <a:ln>
                  <a:noFill/>
                </a:ln>
                <a:solidFill>
                  <a:srgbClr val="000000"/>
                </a:solidFill>
                <a:effectLst/>
                <a:uLnTx/>
                <a:uFillTx/>
                <a:latin typeface="ＭＳ Ｐ明朝" panose="02020600040205080304" pitchFamily="18" charset="-128"/>
                <a:ea typeface="ＭＳ Ｐ明朝" panose="02020600040205080304" pitchFamily="18" charset="-128"/>
                <a:cs typeface="+mn-cs"/>
              </a:rPr>
              <a:t>①地域課題に応える目的・目標になっているか</a:t>
            </a:r>
            <a:r>
              <a:rPr kumimoji="1" lang="en-US" altLang="ja-JP" sz="1200" b="0" i="0" u="none" strike="noStrike" kern="0" cap="none" spc="0" normalizeH="0" baseline="0" noProof="0" dirty="0">
                <a:ln>
                  <a:noFill/>
                </a:ln>
                <a:solidFill>
                  <a:srgbClr val="000000"/>
                </a:solidFill>
                <a:effectLst/>
                <a:uLnTx/>
                <a:uFillTx/>
                <a:latin typeface="ＭＳ Ｐ明朝" panose="02020600040205080304" pitchFamily="18" charset="-128"/>
                <a:ea typeface="ＭＳ Ｐ明朝" panose="02020600040205080304" pitchFamily="18" charset="-128"/>
                <a:cs typeface="+mn-cs"/>
              </a:rPr>
              <a:t>?</a:t>
            </a:r>
            <a:endParaRPr kumimoji="1" lang="ja-JP" altLang="en-US" sz="1200" b="0" i="0" u="none" strike="noStrike" kern="0" cap="none" spc="0" normalizeH="0" baseline="0" noProof="0" dirty="0">
              <a:ln>
                <a:noFill/>
              </a:ln>
              <a:solidFill>
                <a:srgbClr val="000000"/>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1200" b="0" i="0" u="none" strike="noStrike" kern="0" cap="none" spc="0" normalizeH="0" baseline="0" noProof="0" dirty="0">
                <a:ln>
                  <a:noFill/>
                </a:ln>
                <a:solidFill>
                  <a:srgbClr val="000000"/>
                </a:solidFill>
                <a:effectLst/>
                <a:uLnTx/>
                <a:uFillTx/>
                <a:latin typeface="ＭＳ Ｐ明朝" panose="02020600040205080304" pitchFamily="18" charset="-128"/>
                <a:ea typeface="ＭＳ Ｐ明朝" panose="02020600040205080304" pitchFamily="18" charset="-128"/>
                <a:cs typeface="+mn-cs"/>
              </a:rPr>
              <a:t>②</a:t>
            </a:r>
            <a:r>
              <a:rPr lang="ja-JP" altLang="en-US" dirty="0">
                <a:latin typeface="ＭＳ Ｐ明朝" panose="02020600040205080304" pitchFamily="18" charset="-128"/>
                <a:ea typeface="ＭＳ Ｐ明朝" panose="02020600040205080304" pitchFamily="18" charset="-128"/>
              </a:rPr>
              <a:t>学習者を主体にした具体的でわかりやすい言葉</a:t>
            </a:r>
            <a:r>
              <a:rPr lang="ja-JP" altLang="en-US" dirty="0"/>
              <a:t>で目標が示されているか？</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1200" b="0" i="0" u="none" strike="noStrike" kern="0" cap="none" spc="0" normalizeH="0" baseline="0" noProof="0" dirty="0">
                <a:ln>
                  <a:noFill/>
                </a:ln>
                <a:solidFill>
                  <a:srgbClr val="000000"/>
                </a:solidFill>
                <a:effectLst/>
                <a:uLnTx/>
                <a:uFillTx/>
                <a:latin typeface="ＭＳ Ｐ明朝" panose="02020600040205080304" pitchFamily="18" charset="-128"/>
                <a:ea typeface="ＭＳ Ｐ明朝" panose="02020600040205080304" pitchFamily="18" charset="-128"/>
                <a:cs typeface="+mn-cs"/>
              </a:rPr>
              <a:t>ということです。</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ja-JP" altLang="en-US" sz="1200" dirty="0"/>
          </a:p>
          <a:p>
            <a:r>
              <a:rPr kumimoji="1" lang="ja-JP" altLang="en-US" sz="1200" dirty="0"/>
              <a:t>ポイントとしては，</a:t>
            </a:r>
          </a:p>
          <a:p>
            <a:r>
              <a:rPr kumimoji="1" lang="ja-JP" altLang="en-US" sz="1200" dirty="0"/>
              <a:t>自分たちの地域をどういうまちにしたいのか。</a:t>
            </a:r>
          </a:p>
          <a:p>
            <a:r>
              <a:rPr kumimoji="1" lang="ja-JP" altLang="en-US" sz="1200" dirty="0"/>
              <a:t>どういう人たちが住んでいるまちにしたいのかを</a:t>
            </a:r>
            <a:r>
              <a:rPr kumimoji="1" lang="ja-JP" altLang="en-US" sz="1200" strike="noStrike" dirty="0"/>
              <a:t>鮮明に</a:t>
            </a:r>
            <a:r>
              <a:rPr kumimoji="1" lang="ja-JP" altLang="en-US" sz="1200" dirty="0"/>
              <a:t>具体的な文章</a:t>
            </a:r>
            <a:r>
              <a:rPr kumimoji="1" lang="ja-JP" altLang="en-US" sz="1200" dirty="0" smtClean="0"/>
              <a:t>で</a:t>
            </a:r>
          </a:p>
          <a:p>
            <a:r>
              <a:rPr kumimoji="1" lang="ja-JP" altLang="en-US" sz="1200" dirty="0" smtClean="0"/>
              <a:t>表現</a:t>
            </a:r>
            <a:r>
              <a:rPr kumimoji="1" lang="ja-JP" altLang="en-US" sz="1200" dirty="0"/>
              <a:t>されていることが大切です。</a:t>
            </a:r>
            <a:endParaRPr kumimoji="1" lang="en-US" altLang="ja-JP" sz="1200" dirty="0"/>
          </a:p>
          <a:p>
            <a:r>
              <a:rPr kumimoji="1" lang="ja-JP" altLang="en-US" sz="1200" dirty="0"/>
              <a:t>自分たちの生活に結びつけて考えられるとよいでしょう。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B5DF0C7-8DBE-486E-A06C-CCDEDFB90CC5}" type="slidenum">
              <a:rPr lang="en-US" altLang="ja-JP" smtClean="0"/>
              <a:pPr>
                <a:defRPr/>
              </a:pPr>
              <a:t>3</a:t>
            </a:fld>
            <a:endParaRPr lang="en-US" altLang="ja-JP"/>
          </a:p>
        </p:txBody>
      </p:sp>
    </p:spTree>
    <p:extLst>
      <p:ext uri="{BB962C8B-B14F-4D97-AF65-F5344CB8AC3E}">
        <p14:creationId xmlns:p14="http://schemas.microsoft.com/office/powerpoint/2010/main" val="1005983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続いて，「学習活動の計画」です。</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③</a:t>
            </a:r>
            <a:r>
              <a:rPr lang="ja-JP" altLang="en-US" sz="1200" dirty="0"/>
              <a:t>対象者の範囲や人数が適切に設定されているか？</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④学習者にとって魅力的な内容になっているか？ということです。</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ja-JP" altLang="en-US"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目的や目標に合わせて「ターゲット」を絞りこみながら</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どのようにすれば魅力的に見えるプログラムになるかが大切です。</a:t>
            </a:r>
            <a:endParaRPr kumimoji="1"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ja-JP" altLang="en-US" strike="sngStrike" dirty="0"/>
          </a:p>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sz="1200" b="0" dirty="0"/>
              <a:t>このプログラムに参加するとどうなるかという，見通しが持てる，</a:t>
            </a:r>
            <a:endParaRPr lang="en-US" altLang="ja-JP" sz="1200" b="0" dirty="0"/>
          </a:p>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sz="1200" b="0" dirty="0"/>
              <a:t>つまり，</a:t>
            </a:r>
            <a:r>
              <a:rPr kumimoji="1" lang="ja-JP" altLang="en-US" dirty="0"/>
              <a:t>これを通じてどうなるか，何ができるようになるかということが</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はっきりしている学習内容となるようにしていきましょう。</a:t>
            </a:r>
            <a:endParaRPr kumimoji="1" lang="en-US" altLang="ja-JP" dirty="0"/>
          </a:p>
          <a:p>
            <a:endParaRPr kumimoji="1" lang="en-US" altLang="ja-JP" dirty="0"/>
          </a:p>
          <a:p>
            <a:r>
              <a:rPr kumimoji="1" lang="ja-JP" altLang="en-US" dirty="0"/>
              <a:t>このプログラムが終わった時</a:t>
            </a:r>
            <a:endParaRPr kumimoji="1" lang="en-US" altLang="ja-JP" dirty="0"/>
          </a:p>
          <a:p>
            <a:r>
              <a:rPr kumimoji="1" lang="ja-JP" altLang="en-US" dirty="0"/>
              <a:t>学習者が何ができるようになったか，抽象的ではなく，</a:t>
            </a:r>
            <a:endParaRPr kumimoji="1" lang="en-US" altLang="ja-JP" dirty="0"/>
          </a:p>
          <a:p>
            <a:r>
              <a:rPr kumimoji="1" lang="ja-JP" altLang="en-US" dirty="0"/>
              <a:t>具体的にあれができる，これができるということがはっきりしていることが大事です。</a:t>
            </a:r>
            <a:endParaRPr kumimoji="1" lang="en-US" altLang="ja-JP" dirty="0"/>
          </a:p>
          <a:p>
            <a:endParaRPr kumimoji="1" lang="en-US" altLang="ja-JP" dirty="0"/>
          </a:p>
          <a:p>
            <a:r>
              <a:rPr kumimoji="1" lang="ja-JP" altLang="en-US" dirty="0"/>
              <a:t>終着点の見通しが持てたら，学習者がこれをやってみたいな，</a:t>
            </a:r>
            <a:endParaRPr kumimoji="1" lang="en-US" altLang="ja-JP" dirty="0"/>
          </a:p>
          <a:p>
            <a:r>
              <a:rPr kumimoji="1" lang="ja-JP" altLang="en-US" dirty="0"/>
              <a:t>これができるようになるんならやってみたいなと思う</a:t>
            </a:r>
            <a:endParaRPr kumimoji="1" lang="en-US" altLang="ja-JP" dirty="0"/>
          </a:p>
          <a:p>
            <a:r>
              <a:rPr kumimoji="1" lang="ja-JP" altLang="en-US" dirty="0"/>
              <a:t>見通しが持てるような内容にしていくとよいでしょう。</a:t>
            </a:r>
          </a:p>
        </p:txBody>
      </p:sp>
      <p:sp>
        <p:nvSpPr>
          <p:cNvPr id="4" name="スライド番号プレースホルダー 3"/>
          <p:cNvSpPr>
            <a:spLocks noGrp="1"/>
          </p:cNvSpPr>
          <p:nvPr>
            <p:ph type="sldNum" sz="quarter" idx="10"/>
          </p:nvPr>
        </p:nvSpPr>
        <p:spPr/>
        <p:txBody>
          <a:bodyPr/>
          <a:lstStyle/>
          <a:p>
            <a:pPr>
              <a:defRPr/>
            </a:pPr>
            <a:fld id="{EB5DF0C7-8DBE-486E-A06C-CCDEDFB90CC5}" type="slidenum">
              <a:rPr lang="en-US" altLang="ja-JP" smtClean="0"/>
              <a:pPr>
                <a:defRPr/>
              </a:pPr>
              <a:t>4</a:t>
            </a:fld>
            <a:endParaRPr lang="en-US" altLang="ja-JP"/>
          </a:p>
        </p:txBody>
      </p:sp>
    </p:spTree>
    <p:extLst>
      <p:ext uri="{BB962C8B-B14F-4D97-AF65-F5344CB8AC3E}">
        <p14:creationId xmlns:p14="http://schemas.microsoft.com/office/powerpoint/2010/main" val="1005983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dirty="0"/>
              <a:t>⑤プログラムの順序やつながりは適切か？ということです。</a:t>
            </a:r>
          </a:p>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dirty="0"/>
              <a:t>ポイントは，</a:t>
            </a:r>
            <a:endParaRPr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dirty="0"/>
              <a:t>単発でできるプログラムになりがちなため</a:t>
            </a:r>
            <a:endParaRPr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dirty="0"/>
              <a:t>各回の学習活動に連続性を持たせ，起承転結を意識する必要があります。</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また，サービス精神が多すぎると，楽しませよう，喜ばせようという気持ちで，</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a:t>1</a:t>
            </a:r>
            <a:r>
              <a:rPr kumimoji="1" lang="ja-JP" altLang="en-US" dirty="0"/>
              <a:t>回</a:t>
            </a:r>
            <a:r>
              <a:rPr kumimoji="1" lang="en-US" altLang="ja-JP" dirty="0"/>
              <a:t>2</a:t>
            </a:r>
            <a:r>
              <a:rPr kumimoji="1" lang="ja-JP" altLang="en-US" dirty="0"/>
              <a:t>回といった単発になりやすいプログラムになってしまうことも注意しましょう。</a:t>
            </a:r>
            <a:endParaRPr kumimoji="1"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⑥</a:t>
            </a:r>
            <a:r>
              <a:rPr lang="ja-JP" altLang="en-US" dirty="0"/>
              <a:t>過去の学習活動の成果や地域の人材などを</a:t>
            </a:r>
            <a:r>
              <a:rPr lang="en-US" altLang="ja-JP" dirty="0"/>
              <a:t> </a:t>
            </a:r>
            <a:r>
              <a:rPr lang="ja-JP" altLang="en-US" dirty="0"/>
              <a:t>活用する工夫がなされているか？</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これまでに実施してきた講座の修了者の協力や</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講座で作成した成果物の活用など地域の人材や学習資源を活用していくという工夫も大切です。</a:t>
            </a:r>
          </a:p>
        </p:txBody>
      </p:sp>
      <p:sp>
        <p:nvSpPr>
          <p:cNvPr id="4" name="スライド番号プレースホルダー 3"/>
          <p:cNvSpPr>
            <a:spLocks noGrp="1"/>
          </p:cNvSpPr>
          <p:nvPr>
            <p:ph type="sldNum" sz="quarter" idx="10"/>
          </p:nvPr>
        </p:nvSpPr>
        <p:spPr/>
        <p:txBody>
          <a:bodyPr/>
          <a:lstStyle/>
          <a:p>
            <a:pPr>
              <a:defRPr/>
            </a:pPr>
            <a:fld id="{EB5DF0C7-8DBE-486E-A06C-CCDEDFB90CC5}" type="slidenum">
              <a:rPr lang="en-US" altLang="ja-JP" smtClean="0"/>
              <a:pPr>
                <a:defRPr/>
              </a:pPr>
              <a:t>5</a:t>
            </a:fld>
            <a:endParaRPr lang="en-US" altLang="ja-JP"/>
          </a:p>
        </p:txBody>
      </p:sp>
    </p:spTree>
    <p:extLst>
      <p:ext uri="{BB962C8B-B14F-4D97-AF65-F5344CB8AC3E}">
        <p14:creationId xmlns:p14="http://schemas.microsoft.com/office/powerpoint/2010/main" val="1005983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⑦</a:t>
            </a:r>
            <a:r>
              <a:rPr lang="ja-JP" altLang="en-US" dirty="0"/>
              <a:t>会場や場所</a:t>
            </a:r>
            <a:r>
              <a:rPr lang="en-US" altLang="ja-JP" dirty="0"/>
              <a:t>,</a:t>
            </a:r>
            <a:r>
              <a:rPr lang="ja-JP" altLang="en-US" dirty="0"/>
              <a:t>回数や日程，経費や参加費は適切に設定されているか？ということです。</a:t>
            </a:r>
            <a:endParaRPr lang="en-US" altLang="ja-JP" dirty="0"/>
          </a:p>
          <a:p>
            <a:endParaRPr kumimoji="1" lang="ja-JP" altLang="en-US" dirty="0"/>
          </a:p>
          <a:p>
            <a:r>
              <a:rPr kumimoji="1" lang="ja-JP" altLang="en-US" dirty="0"/>
              <a:t>ポイントは，</a:t>
            </a:r>
            <a:endParaRPr kumimoji="1" lang="en-US" altLang="ja-JP" dirty="0"/>
          </a:p>
          <a:p>
            <a:r>
              <a:rPr kumimoji="1" lang="en-US" altLang="ja-JP" dirty="0"/>
              <a:t>1</a:t>
            </a:r>
            <a:r>
              <a:rPr kumimoji="1" lang="ja-JP" altLang="en-US" dirty="0"/>
              <a:t>年の四季を通じて楽しめるプログラムで，交流を深めるといった要素を入れた場合，</a:t>
            </a:r>
          </a:p>
          <a:p>
            <a:r>
              <a:rPr kumimoji="1" lang="ja-JP" altLang="en-US" dirty="0"/>
              <a:t>第１回を</a:t>
            </a:r>
            <a:r>
              <a:rPr kumimoji="1" lang="en-US" altLang="ja-JP" dirty="0"/>
              <a:t>4</a:t>
            </a:r>
            <a:r>
              <a:rPr kumimoji="1" lang="ja-JP" altLang="en-US" dirty="0"/>
              <a:t>月，第２回を</a:t>
            </a:r>
            <a:r>
              <a:rPr kumimoji="1" lang="en-US" altLang="ja-JP" dirty="0"/>
              <a:t>8</a:t>
            </a:r>
            <a:r>
              <a:rPr kumimoji="1" lang="ja-JP" altLang="en-US" dirty="0"/>
              <a:t>月にすると日にちが経ちすぎてしまいます。</a:t>
            </a:r>
          </a:p>
          <a:p>
            <a:r>
              <a:rPr kumimoji="1" lang="ja-JP" altLang="en-US" dirty="0"/>
              <a:t>果たして交流を深めることができるでしょうか。</a:t>
            </a:r>
            <a:endParaRPr kumimoji="1" lang="en-US" altLang="ja-JP" dirty="0"/>
          </a:p>
          <a:p>
            <a:r>
              <a:rPr kumimoji="1" lang="en-US" altLang="ja-JP" dirty="0"/>
              <a:t>4</a:t>
            </a:r>
            <a:r>
              <a:rPr kumimoji="1" lang="ja-JP" altLang="en-US" dirty="0"/>
              <a:t>月から</a:t>
            </a:r>
            <a:r>
              <a:rPr kumimoji="1" lang="en-US" altLang="ja-JP" dirty="0"/>
              <a:t>8</a:t>
            </a:r>
            <a:r>
              <a:rPr kumimoji="1" lang="ja-JP" altLang="en-US" dirty="0"/>
              <a:t>月までの間をうまくつなげる工夫をするとよいでしょう。</a:t>
            </a:r>
            <a:endParaRPr kumimoji="1" lang="en-US" altLang="ja-JP" dirty="0"/>
          </a:p>
          <a:p>
            <a:r>
              <a:rPr kumimoji="1" lang="ja-JP" altLang="en-US" dirty="0"/>
              <a:t>長期的な見通しを持ちながら，日にちを設定するとよいプログラムになっていきます。</a:t>
            </a:r>
            <a:endParaRPr kumimoji="1" lang="en-US" altLang="ja-JP" dirty="0"/>
          </a:p>
          <a:p>
            <a:endParaRPr kumimoji="1"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⑧</a:t>
            </a:r>
            <a:r>
              <a:rPr lang="ja-JP" altLang="en-US" kern="0" dirty="0"/>
              <a:t>プログラム名は，人を惹き付けて，内容が</a:t>
            </a:r>
            <a:r>
              <a:rPr lang="en-US" altLang="ja-JP" kern="0" dirty="0"/>
              <a:t> </a:t>
            </a:r>
            <a:r>
              <a:rPr lang="ja-JP" altLang="en-US" kern="0" dirty="0"/>
              <a:t>わかるものであるか？ということです。</a:t>
            </a:r>
          </a:p>
          <a:p>
            <a:r>
              <a:rPr kumimoji="1" lang="ja-JP" altLang="en-US" dirty="0"/>
              <a:t>ポイントは，</a:t>
            </a:r>
          </a:p>
          <a:p>
            <a:r>
              <a:rPr kumimoji="1" lang="ja-JP" altLang="en-US" dirty="0"/>
              <a:t>プログラム名を見たら何をするのか，一目でよくわかるプログラム名を明記する必要があります。</a:t>
            </a:r>
            <a:endParaRPr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dirty="0"/>
              <a:t>例えば，「ダンスする人この指とまれ！」ならば，どんなダンスをするか</a:t>
            </a:r>
            <a:endParaRPr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dirty="0"/>
              <a:t>「ジャズダンスする人この指とまれ！」などというように具体的に明記すると，</a:t>
            </a:r>
            <a:endParaRPr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dirty="0"/>
              <a:t>学習者にとって○○のダンスができるようになるということがわかります。</a:t>
            </a:r>
            <a:endParaRPr lang="en-US" altLang="ja-JP" dirty="0"/>
          </a:p>
          <a:p>
            <a:r>
              <a:rPr kumimoji="1" lang="ja-JP" altLang="en-US" dirty="0"/>
              <a:t>また，目的と目標をプログラム名に置き換えていくことも大切です。</a:t>
            </a:r>
          </a:p>
        </p:txBody>
      </p:sp>
      <p:sp>
        <p:nvSpPr>
          <p:cNvPr id="4" name="スライド番号プレースホルダー 3"/>
          <p:cNvSpPr>
            <a:spLocks noGrp="1"/>
          </p:cNvSpPr>
          <p:nvPr>
            <p:ph type="sldNum" sz="quarter" idx="10"/>
          </p:nvPr>
        </p:nvSpPr>
        <p:spPr/>
        <p:txBody>
          <a:bodyPr/>
          <a:lstStyle/>
          <a:p>
            <a:pPr>
              <a:defRPr/>
            </a:pPr>
            <a:fld id="{EB5DF0C7-8DBE-486E-A06C-CCDEDFB90CC5}" type="slidenum">
              <a:rPr lang="en-US" altLang="ja-JP" smtClean="0"/>
              <a:pPr>
                <a:defRPr/>
              </a:pPr>
              <a:t>6</a:t>
            </a:fld>
            <a:endParaRPr lang="en-US" altLang="ja-JP"/>
          </a:p>
        </p:txBody>
      </p:sp>
    </p:spTree>
    <p:extLst>
      <p:ext uri="{BB962C8B-B14F-4D97-AF65-F5344CB8AC3E}">
        <p14:creationId xmlns:p14="http://schemas.microsoft.com/office/powerpoint/2010/main" val="1005983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次に「学習成果の評価・活用」についてです。</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⑨</a:t>
            </a:r>
            <a:r>
              <a:rPr lang="ja-JP" altLang="en-US" dirty="0"/>
              <a:t>目標にあった評価方法が選択されているか？</a:t>
            </a:r>
            <a:endParaRPr kumimoji="1" lang="ja-JP" altLang="en-US"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⑩</a:t>
            </a:r>
            <a:r>
              <a:rPr lang="ja-JP" altLang="en-US" dirty="0"/>
              <a:t>参加者の振り返りを促す工夫がされているか？ということです。</a:t>
            </a:r>
            <a:endParaRPr kumimoji="1" lang="ja-JP" altLang="en-US" dirty="0"/>
          </a:p>
          <a:p>
            <a:endParaRPr kumimoji="1" lang="ja-JP" altLang="en-US" dirty="0"/>
          </a:p>
          <a:p>
            <a:r>
              <a:rPr kumimoji="1" lang="ja-JP" altLang="en-US" dirty="0"/>
              <a:t>ポイントは，</a:t>
            </a:r>
            <a:endParaRPr kumimoji="1" lang="en-US" altLang="ja-JP" dirty="0"/>
          </a:p>
          <a:p>
            <a:r>
              <a:rPr kumimoji="1" lang="ja-JP" altLang="en-US" dirty="0"/>
              <a:t>学習者が自分はこういうことができるようになった，</a:t>
            </a:r>
            <a:endParaRPr kumimoji="1" lang="en-US" altLang="ja-JP" dirty="0"/>
          </a:p>
          <a:p>
            <a:r>
              <a:rPr kumimoji="1" lang="ja-JP" altLang="en-US" dirty="0"/>
              <a:t>こういうことに気付くようになった，こういうことを知ったんだな</a:t>
            </a:r>
            <a:endParaRPr kumimoji="1" lang="en-US" altLang="ja-JP" dirty="0"/>
          </a:p>
          <a:p>
            <a:r>
              <a:rPr kumimoji="1" lang="ja-JP" altLang="en-US" dirty="0"/>
              <a:t>など確認できる手立てが工夫されているとよいということです。</a:t>
            </a:r>
            <a:endParaRPr kumimoji="1" lang="en-US" altLang="ja-JP" dirty="0"/>
          </a:p>
          <a:p>
            <a:r>
              <a:rPr kumimoji="1" lang="ja-JP" altLang="en-US" dirty="0"/>
              <a:t>例えば，スタンプカード，修了証，チェックカードなどがあるとよいでしょう。</a:t>
            </a:r>
            <a:endParaRPr kumimoji="1" lang="en-US" altLang="ja-JP" dirty="0"/>
          </a:p>
          <a:p>
            <a:endParaRPr kumimoji="1" lang="en-US" altLang="ja-JP" dirty="0"/>
          </a:p>
          <a:p>
            <a:r>
              <a:rPr kumimoji="1" lang="ja-JP" altLang="en-US" dirty="0"/>
              <a:t>目に見える形のものがあると，学習への</a:t>
            </a:r>
            <a:r>
              <a:rPr kumimoji="1" lang="ja-JP" altLang="en-US" b="1" dirty="0"/>
              <a:t>インセンティブ</a:t>
            </a:r>
            <a:r>
              <a:rPr kumimoji="1" lang="ja-JP" altLang="en-US" dirty="0"/>
              <a:t>が高まります。</a:t>
            </a:r>
            <a:endParaRPr kumimoji="1" lang="en-US" altLang="ja-JP" dirty="0"/>
          </a:p>
          <a:p>
            <a:r>
              <a:rPr kumimoji="1" lang="ja-JP" altLang="en-US" dirty="0"/>
              <a:t>「次回も行こうかな，このプログラム全部終わらせようかな」と思います。</a:t>
            </a:r>
            <a:endParaRPr kumimoji="1" lang="en-US" altLang="ja-JP" dirty="0"/>
          </a:p>
          <a:p>
            <a:r>
              <a:rPr kumimoji="1" lang="ja-JP" altLang="en-US" dirty="0"/>
              <a:t>学習者が成長，進歩を確認できるものを用意すると，</a:t>
            </a:r>
          </a:p>
          <a:p>
            <a:r>
              <a:rPr kumimoji="1" lang="ja-JP" altLang="en-US" dirty="0"/>
              <a:t>学習への興味が継続します。</a:t>
            </a:r>
          </a:p>
        </p:txBody>
      </p:sp>
      <p:sp>
        <p:nvSpPr>
          <p:cNvPr id="4" name="スライド番号プレースホルダー 3"/>
          <p:cNvSpPr>
            <a:spLocks noGrp="1"/>
          </p:cNvSpPr>
          <p:nvPr>
            <p:ph type="sldNum" sz="quarter" idx="10"/>
          </p:nvPr>
        </p:nvSpPr>
        <p:spPr/>
        <p:txBody>
          <a:bodyPr/>
          <a:lstStyle/>
          <a:p>
            <a:pPr>
              <a:defRPr/>
            </a:pPr>
            <a:fld id="{EB5DF0C7-8DBE-486E-A06C-CCDEDFB90CC5}" type="slidenum">
              <a:rPr lang="en-US" altLang="ja-JP" smtClean="0"/>
              <a:pPr>
                <a:defRPr/>
              </a:pPr>
              <a:t>7</a:t>
            </a:fld>
            <a:endParaRPr lang="en-US" altLang="ja-JP"/>
          </a:p>
        </p:txBody>
      </p:sp>
    </p:spTree>
    <p:extLst>
      <p:ext uri="{BB962C8B-B14F-4D97-AF65-F5344CB8AC3E}">
        <p14:creationId xmlns:p14="http://schemas.microsoft.com/office/powerpoint/2010/main" val="1005983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⑪</a:t>
            </a:r>
            <a:r>
              <a:rPr lang="ja-JP" altLang="en-US" dirty="0"/>
              <a:t>ネットワークづくりの視点がプログラムにあるか？ということです。</a:t>
            </a:r>
          </a:p>
          <a:p>
            <a:r>
              <a:rPr kumimoji="1" lang="ja-JP" altLang="en-US" dirty="0"/>
              <a:t>ポイントは，</a:t>
            </a:r>
            <a:endParaRPr kumimoji="1" lang="en-US" altLang="ja-JP" dirty="0"/>
          </a:p>
          <a:p>
            <a:r>
              <a:rPr kumimoji="1" lang="ja-JP" altLang="en-US" dirty="0"/>
              <a:t>ネットワークという点は，交流の要素，人と人とのつながりなど，地域づくりにつながります。</a:t>
            </a:r>
            <a:endParaRPr kumimoji="1" lang="en-US" altLang="ja-JP" dirty="0"/>
          </a:p>
          <a:p>
            <a:r>
              <a:rPr kumimoji="1" lang="ja-JP" altLang="en-US" dirty="0"/>
              <a:t>また，協働することがとても大事になってきます。</a:t>
            </a:r>
          </a:p>
          <a:p>
            <a:r>
              <a:rPr kumimoji="1" lang="ja-JP" altLang="en-US" dirty="0"/>
              <a:t>一緒に汗をかくといったスポーツをするのではなく，</a:t>
            </a:r>
          </a:p>
          <a:p>
            <a:r>
              <a:rPr kumimoji="1" lang="ja-JP" altLang="en-US" dirty="0"/>
              <a:t>学びの途中でちょっとした苦労を一緒に</a:t>
            </a:r>
            <a:r>
              <a:rPr kumimoji="1" lang="ja-JP" altLang="en-US" dirty="0" err="1"/>
              <a:t>わ</a:t>
            </a:r>
            <a:r>
              <a:rPr kumimoji="1" lang="ja-JP" altLang="en-US" dirty="0"/>
              <a:t>かち合うことです。</a:t>
            </a:r>
          </a:p>
          <a:p>
            <a:r>
              <a:rPr kumimoji="1" lang="ja-JP" altLang="en-US" dirty="0"/>
              <a:t>協働は，ずっとおもてなし，ずっと楽しませるだけでは生まれてきません。</a:t>
            </a:r>
            <a:endParaRPr kumimoji="1" lang="en-US" altLang="ja-JP" dirty="0"/>
          </a:p>
          <a:p>
            <a:endParaRPr kumimoji="1" lang="en-US" altLang="ja-JP" dirty="0"/>
          </a:p>
          <a:p>
            <a:r>
              <a:rPr kumimoji="1" lang="ja-JP" altLang="en-US" dirty="0"/>
              <a:t>楽しませることばかりではなく，ちょっと苦労すれば乗り越えられる，</a:t>
            </a:r>
            <a:endParaRPr kumimoji="1" lang="en-US" altLang="ja-JP" dirty="0"/>
          </a:p>
          <a:p>
            <a:r>
              <a:rPr kumimoji="1" lang="ja-JP" altLang="en-US" dirty="0"/>
              <a:t>一人ではなく，みんなでやれば乗り越えられるというような仕掛けを</a:t>
            </a:r>
            <a:endParaRPr kumimoji="1" lang="en-US" altLang="ja-JP" dirty="0"/>
          </a:p>
          <a:p>
            <a:r>
              <a:rPr kumimoji="1" lang="ja-JP" altLang="en-US" dirty="0"/>
              <a:t>少しだけ，こっそり仕掛けると良いです。</a:t>
            </a:r>
          </a:p>
          <a:p>
            <a:r>
              <a:rPr kumimoji="1" lang="ja-JP" altLang="en-US" dirty="0"/>
              <a:t>ただし，あまりやりすぎると参加者が減っていきますので注意が必要です。</a:t>
            </a:r>
          </a:p>
          <a:p>
            <a:endParaRPr kumimoji="1" lang="ja-JP" altLang="en-US"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⑫</a:t>
            </a:r>
            <a:r>
              <a:rPr lang="ja-JP" altLang="en-US" dirty="0"/>
              <a:t>学習成果を活用する機会や，次の活動へとつなげる工夫がされているか？</a:t>
            </a:r>
            <a:endParaRPr lang="en-US" altLang="ja-JP" dirty="0"/>
          </a:p>
          <a:p>
            <a:r>
              <a:rPr kumimoji="1" lang="ja-JP" altLang="en-US" dirty="0"/>
              <a:t>例えば，読み聞かせを聞いて，次回は読み聞かせをする側になるといった前回の活動を活かして</a:t>
            </a:r>
          </a:p>
          <a:p>
            <a:r>
              <a:rPr kumimoji="1" lang="ja-JP" altLang="en-US" dirty="0"/>
              <a:t>次につなげて広げていくといった視点が必要です。</a:t>
            </a:r>
            <a:endParaRPr kumimoji="1" lang="en-US" altLang="ja-JP" dirty="0"/>
          </a:p>
          <a:p>
            <a:endParaRPr kumimoji="1" lang="en-US" altLang="ja-JP" dirty="0"/>
          </a:p>
          <a:p>
            <a:r>
              <a:rPr kumimoji="1" lang="ja-JP" altLang="en-US" dirty="0"/>
              <a:t>いかがでしょうか</a:t>
            </a:r>
            <a:r>
              <a:rPr kumimoji="1" lang="en-US" altLang="ja-JP" dirty="0"/>
              <a:t>?</a:t>
            </a:r>
          </a:p>
          <a:p>
            <a:r>
              <a:rPr kumimoji="1" lang="ja-JP" altLang="en-US" dirty="0"/>
              <a:t>第１回で皆さんが作成された学習プログラムをもう一度見直していただき，</a:t>
            </a:r>
          </a:p>
          <a:p>
            <a:r>
              <a:rPr kumimoji="1" lang="ja-JP" altLang="en-US" dirty="0"/>
              <a:t>相互評価で付箋に書かれていた意見も参考にしながら</a:t>
            </a:r>
          </a:p>
          <a:p>
            <a:r>
              <a:rPr kumimoji="1" lang="ja-JP" altLang="en-US" dirty="0"/>
              <a:t>学習プログラムのリデザインを行なってみてください。</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EB5DF0C7-8DBE-486E-A06C-CCDEDFB90CC5}" type="slidenum">
              <a:rPr lang="en-US" altLang="ja-JP" smtClean="0"/>
              <a:pPr>
                <a:defRPr/>
              </a:pPr>
              <a:t>8</a:t>
            </a:fld>
            <a:endParaRPr lang="en-US" altLang="ja-JP"/>
          </a:p>
        </p:txBody>
      </p:sp>
    </p:spTree>
    <p:extLst>
      <p:ext uri="{BB962C8B-B14F-4D97-AF65-F5344CB8AC3E}">
        <p14:creationId xmlns:p14="http://schemas.microsoft.com/office/powerpoint/2010/main" val="1005983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7713" indent="-287338" eaLnBrk="0" hangingPunct="0">
              <a:spcBef>
                <a:spcPct val="30000"/>
              </a:spcBef>
              <a:defRPr kumimoji="1" sz="1200">
                <a:solidFill>
                  <a:schemeClr val="tx1"/>
                </a:solidFill>
                <a:latin typeface="Arial" charset="0"/>
                <a:ea typeface="ＭＳ Ｐ明朝" pitchFamily="18" charset="-128"/>
              </a:defRPr>
            </a:lvl2pPr>
            <a:lvl3pPr marL="1150938" indent="-230188" eaLnBrk="0" hangingPunct="0">
              <a:spcBef>
                <a:spcPct val="30000"/>
              </a:spcBef>
              <a:defRPr kumimoji="1" sz="1200">
                <a:solidFill>
                  <a:schemeClr val="tx1"/>
                </a:solidFill>
                <a:latin typeface="Arial" charset="0"/>
                <a:ea typeface="ＭＳ Ｐ明朝" pitchFamily="18" charset="-128"/>
              </a:defRPr>
            </a:lvl3pPr>
            <a:lvl4pPr marL="1611313" indent="-230188" eaLnBrk="0" hangingPunct="0">
              <a:spcBef>
                <a:spcPct val="30000"/>
              </a:spcBef>
              <a:defRPr kumimoji="1" sz="1200">
                <a:solidFill>
                  <a:schemeClr val="tx1"/>
                </a:solidFill>
                <a:latin typeface="Arial" charset="0"/>
                <a:ea typeface="ＭＳ Ｐ明朝" pitchFamily="18" charset="-128"/>
              </a:defRPr>
            </a:lvl4pPr>
            <a:lvl5pPr marL="2071688" indent="-230188" eaLnBrk="0" hangingPunct="0">
              <a:spcBef>
                <a:spcPct val="30000"/>
              </a:spcBef>
              <a:defRPr kumimoji="1" sz="1200">
                <a:solidFill>
                  <a:schemeClr val="tx1"/>
                </a:solidFill>
                <a:latin typeface="Arial" charset="0"/>
                <a:ea typeface="ＭＳ Ｐ明朝" pitchFamily="18" charset="-128"/>
              </a:defRPr>
            </a:lvl5pPr>
            <a:lvl6pPr marL="2528888" indent="-230188"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86088" indent="-230188"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43288" indent="-230188" eaLnBrk="0" fontAlgn="base" hangingPunct="0">
              <a:spcBef>
                <a:spcPct val="30000"/>
              </a:spcBef>
              <a:spcAft>
                <a:spcPct val="0"/>
              </a:spcAft>
              <a:defRPr kumimoji="1" sz="1200">
                <a:solidFill>
                  <a:schemeClr val="tx1"/>
                </a:solidFill>
                <a:latin typeface="Arial" charset="0"/>
                <a:ea typeface="ＭＳ Ｐ明朝" pitchFamily="18" charset="-128"/>
              </a:defRPr>
            </a:lvl8pPr>
            <a:lvl9pPr marL="3900488" indent="-230188"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7C80BBA7-0BF5-4B9A-AC66-7B6735BC7EB4}" type="slidenum">
              <a:rPr lang="en-US" altLang="ja-JP" smtClean="0">
                <a:ea typeface="ＭＳ Ｐゴシック" charset="-128"/>
              </a:rPr>
              <a:pPr eaLnBrk="1" hangingPunct="1">
                <a:spcBef>
                  <a:spcPct val="0"/>
                </a:spcBef>
              </a:pPr>
              <a:t>9</a:t>
            </a:fld>
            <a:endParaRPr lang="en-US" altLang="ja-JP">
              <a:ea typeface="ＭＳ Ｐゴシック" charset="-128"/>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A9E22C4-873C-4AE2-9530-CAA4AC7BE11F}" type="slidenum">
              <a:rPr lang="en-US" altLang="ja-JP"/>
              <a:pPr>
                <a:defRPr/>
              </a:pPr>
              <a:t>‹#›</a:t>
            </a:fld>
            <a:endParaRPr lang="en-US" altLang="ja-JP"/>
          </a:p>
        </p:txBody>
      </p:sp>
    </p:spTree>
    <p:extLst>
      <p:ext uri="{BB962C8B-B14F-4D97-AF65-F5344CB8AC3E}">
        <p14:creationId xmlns:p14="http://schemas.microsoft.com/office/powerpoint/2010/main" val="3357396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7E5460A-56FB-4908-A690-8D8EF77436D1}" type="slidenum">
              <a:rPr lang="en-US" altLang="ja-JP"/>
              <a:pPr>
                <a:defRPr/>
              </a:pPr>
              <a:t>‹#›</a:t>
            </a:fld>
            <a:endParaRPr lang="en-US" altLang="ja-JP"/>
          </a:p>
        </p:txBody>
      </p:sp>
    </p:spTree>
    <p:extLst>
      <p:ext uri="{BB962C8B-B14F-4D97-AF65-F5344CB8AC3E}">
        <p14:creationId xmlns:p14="http://schemas.microsoft.com/office/powerpoint/2010/main" val="1635355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67EA110-CD87-4B37-99D9-4E7D6E5D56D9}" type="slidenum">
              <a:rPr lang="en-US" altLang="ja-JP"/>
              <a:pPr>
                <a:defRPr/>
              </a:pPr>
              <a:t>‹#›</a:t>
            </a:fld>
            <a:endParaRPr lang="en-US" altLang="ja-JP"/>
          </a:p>
        </p:txBody>
      </p:sp>
    </p:spTree>
    <p:extLst>
      <p:ext uri="{BB962C8B-B14F-4D97-AF65-F5344CB8AC3E}">
        <p14:creationId xmlns:p14="http://schemas.microsoft.com/office/powerpoint/2010/main" val="2736324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FEC6D5E-B015-481D-A427-BB7B062887AE}" type="slidenum">
              <a:rPr lang="en-US" altLang="ja-JP"/>
              <a:pPr>
                <a:defRPr/>
              </a:pPr>
              <a:t>‹#›</a:t>
            </a:fld>
            <a:endParaRPr lang="en-US" altLang="ja-JP"/>
          </a:p>
        </p:txBody>
      </p:sp>
    </p:spTree>
    <p:extLst>
      <p:ext uri="{BB962C8B-B14F-4D97-AF65-F5344CB8AC3E}">
        <p14:creationId xmlns:p14="http://schemas.microsoft.com/office/powerpoint/2010/main" val="3925149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79C3189-89AE-40A3-A672-B08FBDD412DB}" type="slidenum">
              <a:rPr lang="en-US" altLang="ja-JP"/>
              <a:pPr>
                <a:defRPr/>
              </a:pPr>
              <a:t>‹#›</a:t>
            </a:fld>
            <a:endParaRPr lang="en-US" altLang="ja-JP"/>
          </a:p>
        </p:txBody>
      </p:sp>
    </p:spTree>
    <p:extLst>
      <p:ext uri="{BB962C8B-B14F-4D97-AF65-F5344CB8AC3E}">
        <p14:creationId xmlns:p14="http://schemas.microsoft.com/office/powerpoint/2010/main" val="237089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239ED3F-2B4B-4C07-A073-E50DE6B77361}" type="slidenum">
              <a:rPr lang="en-US" altLang="ja-JP"/>
              <a:pPr>
                <a:defRPr/>
              </a:pPr>
              <a:t>‹#›</a:t>
            </a:fld>
            <a:endParaRPr lang="en-US" altLang="ja-JP"/>
          </a:p>
        </p:txBody>
      </p:sp>
    </p:spTree>
    <p:extLst>
      <p:ext uri="{BB962C8B-B14F-4D97-AF65-F5344CB8AC3E}">
        <p14:creationId xmlns:p14="http://schemas.microsoft.com/office/powerpoint/2010/main" val="481040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FE92C5C3-E850-4E27-A80C-A91AB3F24E7A}" type="slidenum">
              <a:rPr lang="en-US" altLang="ja-JP"/>
              <a:pPr>
                <a:defRPr/>
              </a:pPr>
              <a:t>‹#›</a:t>
            </a:fld>
            <a:endParaRPr lang="en-US" altLang="ja-JP"/>
          </a:p>
        </p:txBody>
      </p:sp>
    </p:spTree>
    <p:extLst>
      <p:ext uri="{BB962C8B-B14F-4D97-AF65-F5344CB8AC3E}">
        <p14:creationId xmlns:p14="http://schemas.microsoft.com/office/powerpoint/2010/main" val="2186570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DA1538ED-2A9C-4FB5-8B71-15CCECC7DD64}" type="slidenum">
              <a:rPr lang="en-US" altLang="ja-JP"/>
              <a:pPr>
                <a:defRPr/>
              </a:pPr>
              <a:t>‹#›</a:t>
            </a:fld>
            <a:endParaRPr lang="en-US" altLang="ja-JP"/>
          </a:p>
        </p:txBody>
      </p:sp>
    </p:spTree>
    <p:extLst>
      <p:ext uri="{BB962C8B-B14F-4D97-AF65-F5344CB8AC3E}">
        <p14:creationId xmlns:p14="http://schemas.microsoft.com/office/powerpoint/2010/main" val="27053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AAA5B294-F7DF-4012-8E60-0959855ECDBB}" type="slidenum">
              <a:rPr lang="en-US" altLang="ja-JP"/>
              <a:pPr>
                <a:defRPr/>
              </a:pPr>
              <a:t>‹#›</a:t>
            </a:fld>
            <a:endParaRPr lang="en-US" altLang="ja-JP"/>
          </a:p>
        </p:txBody>
      </p:sp>
    </p:spTree>
    <p:extLst>
      <p:ext uri="{BB962C8B-B14F-4D97-AF65-F5344CB8AC3E}">
        <p14:creationId xmlns:p14="http://schemas.microsoft.com/office/powerpoint/2010/main" val="193152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F20F928B-403F-4FA9-98FE-9B7C26C29730}" type="slidenum">
              <a:rPr lang="en-US" altLang="ja-JP"/>
              <a:pPr>
                <a:defRPr/>
              </a:pPr>
              <a:t>‹#›</a:t>
            </a:fld>
            <a:endParaRPr lang="en-US" altLang="ja-JP"/>
          </a:p>
        </p:txBody>
      </p:sp>
    </p:spTree>
    <p:extLst>
      <p:ext uri="{BB962C8B-B14F-4D97-AF65-F5344CB8AC3E}">
        <p14:creationId xmlns:p14="http://schemas.microsoft.com/office/powerpoint/2010/main" val="1820725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3BB0D9F-E4A1-47D2-90E2-DEDF8C34C7D2}" type="slidenum">
              <a:rPr lang="en-US" altLang="ja-JP"/>
              <a:pPr>
                <a:defRPr/>
              </a:pPr>
              <a:t>‹#›</a:t>
            </a:fld>
            <a:endParaRPr lang="en-US" altLang="ja-JP"/>
          </a:p>
        </p:txBody>
      </p:sp>
    </p:spTree>
    <p:extLst>
      <p:ext uri="{BB962C8B-B14F-4D97-AF65-F5344CB8AC3E}">
        <p14:creationId xmlns:p14="http://schemas.microsoft.com/office/powerpoint/2010/main" val="1315290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4E2BF7B-94D0-4699-8658-DB0B286088D8}" type="slidenum">
              <a:rPr lang="en-US" altLang="ja-JP"/>
              <a:pPr>
                <a:defRPr/>
              </a:pPr>
              <a:t>‹#›</a:t>
            </a:fld>
            <a:endParaRPr lang="en-US" altLang="ja-JP"/>
          </a:p>
        </p:txBody>
      </p:sp>
    </p:spTree>
    <p:extLst>
      <p:ext uri="{BB962C8B-B14F-4D97-AF65-F5344CB8AC3E}">
        <p14:creationId xmlns:p14="http://schemas.microsoft.com/office/powerpoint/2010/main" val="2141174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150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pitchFamily="50" charset="-128"/>
              </a:defRPr>
            </a:lvl1pPr>
          </a:lstStyle>
          <a:p>
            <a:pPr>
              <a:defRPr/>
            </a:pPr>
            <a:endParaRPr lang="en-US" altLang="ja-JP"/>
          </a:p>
        </p:txBody>
      </p:sp>
      <p:sp>
        <p:nvSpPr>
          <p:cNvPr id="2150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pPr>
              <a:defRPr/>
            </a:pPr>
            <a:endParaRPr lang="en-US" altLang="ja-JP"/>
          </a:p>
        </p:txBody>
      </p:sp>
      <p:sp>
        <p:nvSpPr>
          <p:cNvPr id="2150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pitchFamily="50" charset="-128"/>
              </a:defRPr>
            </a:lvl1pPr>
          </a:lstStyle>
          <a:p>
            <a:pPr>
              <a:defRPr/>
            </a:pPr>
            <a:fld id="{710FE1E8-4A26-4979-AB3C-759212314CE9}"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jpeg"/><Relationship Id="rId5" Type="http://schemas.openxmlformats.org/officeDocument/2006/relationships/image" Target="../media/image3.em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7.m4a"/><Relationship Id="rId7" Type="http://schemas.openxmlformats.org/officeDocument/2006/relationships/image" Target="../media/image1.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audio" Target="../media/media7.m4a"/><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0.m4a"/><Relationship Id="rId7" Type="http://schemas.openxmlformats.org/officeDocument/2006/relationships/image" Target="../media/image1.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audio" Target="../media/media10.m4a"/><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9"/>
          <p:cNvSpPr>
            <a:spLocks noChangeAspect="1" noChangeArrowheads="1"/>
          </p:cNvSpPr>
          <p:nvPr/>
        </p:nvSpPr>
        <p:spPr bwMode="auto">
          <a:xfrm>
            <a:off x="273050" y="1903413"/>
            <a:ext cx="1995488" cy="1954212"/>
          </a:xfrm>
          <a:prstGeom prst="flowChartConnector">
            <a:avLst/>
          </a:prstGeom>
          <a:solidFill>
            <a:srgbClr val="FF9933">
              <a:alpha val="7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ja-JP" sz="1800"/>
          </a:p>
        </p:txBody>
      </p:sp>
      <p:sp>
        <p:nvSpPr>
          <p:cNvPr id="2051" name="AutoShape 8"/>
          <p:cNvSpPr>
            <a:spLocks noChangeArrowheads="1"/>
          </p:cNvSpPr>
          <p:nvPr/>
        </p:nvSpPr>
        <p:spPr bwMode="auto">
          <a:xfrm>
            <a:off x="539750" y="3284538"/>
            <a:ext cx="8401050" cy="142875"/>
          </a:xfrm>
          <a:prstGeom prst="flowChartProcess">
            <a:avLst/>
          </a:prstGeom>
          <a:gradFill rotWithShape="0">
            <a:gsLst>
              <a:gs pos="0">
                <a:srgbClr val="0000FF"/>
              </a:gs>
              <a:gs pos="39999">
                <a:srgbClr val="85C2FF"/>
              </a:gs>
              <a:gs pos="70000">
                <a:srgbClr val="C4D6EB"/>
              </a:gs>
              <a:gs pos="100000">
                <a:srgbClr val="FFEBFA"/>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ja-JP" sz="1800"/>
          </a:p>
        </p:txBody>
      </p:sp>
      <p:sp>
        <p:nvSpPr>
          <p:cNvPr id="2052" name="Rectangle 10"/>
          <p:cNvSpPr>
            <a:spLocks noChangeArrowheads="1"/>
          </p:cNvSpPr>
          <p:nvPr/>
        </p:nvSpPr>
        <p:spPr bwMode="auto">
          <a:xfrm>
            <a:off x="1042988" y="3820281"/>
            <a:ext cx="7561460"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buFontTx/>
              <a:buNone/>
            </a:pPr>
            <a:r>
              <a:rPr lang="ja-JP" altLang="en-US" sz="2400" b="1" dirty="0"/>
              <a:t>ねらい　：　学習プログラム開発と</a:t>
            </a:r>
          </a:p>
          <a:p>
            <a:pPr eaLnBrk="1" hangingPunct="1">
              <a:buFontTx/>
              <a:buNone/>
            </a:pPr>
            <a:r>
              <a:rPr lang="ja-JP" altLang="en-US" sz="2400" b="1" dirty="0"/>
              <a:t>　　　　　　　　　　　　　リデザインのポイントを理解する。</a:t>
            </a:r>
          </a:p>
        </p:txBody>
      </p:sp>
      <p:sp>
        <p:nvSpPr>
          <p:cNvPr id="2053" name="テキスト ボックス 11"/>
          <p:cNvSpPr txBox="1">
            <a:spLocks noChangeArrowheads="1"/>
          </p:cNvSpPr>
          <p:nvPr/>
        </p:nvSpPr>
        <p:spPr bwMode="auto">
          <a:xfrm>
            <a:off x="5364088" y="5797550"/>
            <a:ext cx="335642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800" dirty="0"/>
              <a:t>広島県立生涯学習センター</a:t>
            </a:r>
            <a:endParaRPr lang="en-US" altLang="ja-JP" sz="1800" dirty="0"/>
          </a:p>
          <a:p>
            <a:pPr eaLnBrk="1" hangingPunct="1">
              <a:spcBef>
                <a:spcPct val="0"/>
              </a:spcBef>
              <a:buFontTx/>
              <a:buNone/>
            </a:pPr>
            <a:r>
              <a:rPr lang="ja-JP" altLang="en-US" sz="1800" dirty="0"/>
              <a:t>　</a:t>
            </a:r>
          </a:p>
        </p:txBody>
      </p:sp>
      <p:sp>
        <p:nvSpPr>
          <p:cNvPr id="2054" name="テキスト ボックス 12"/>
          <p:cNvSpPr txBox="1">
            <a:spLocks noChangeArrowheads="1"/>
          </p:cNvSpPr>
          <p:nvPr/>
        </p:nvSpPr>
        <p:spPr bwMode="auto">
          <a:xfrm>
            <a:off x="714375" y="642938"/>
            <a:ext cx="8178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800" dirty="0"/>
              <a:t>平成</a:t>
            </a:r>
            <a:r>
              <a:rPr lang="en-US" altLang="ja-JP" sz="1800" dirty="0"/>
              <a:t>29</a:t>
            </a:r>
            <a:r>
              <a:rPr lang="ja-JP" altLang="en-US" sz="1800" dirty="0"/>
              <a:t>年度生涯学習振興・社会教育関係職員等研修「学習プログラム研修」</a:t>
            </a:r>
          </a:p>
        </p:txBody>
      </p:sp>
      <p:sp>
        <p:nvSpPr>
          <p:cNvPr id="2055" name="Rectangle 10"/>
          <p:cNvSpPr>
            <a:spLocks noChangeArrowheads="1"/>
          </p:cNvSpPr>
          <p:nvPr/>
        </p:nvSpPr>
        <p:spPr bwMode="auto">
          <a:xfrm>
            <a:off x="539751" y="2148342"/>
            <a:ext cx="8353424"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3600" dirty="0">
                <a:solidFill>
                  <a:schemeClr val="tx2"/>
                </a:solidFill>
                <a:latin typeface="Times New Roman" pitchFamily="18" charset="0"/>
              </a:rPr>
              <a:t>復習</a:t>
            </a:r>
          </a:p>
          <a:p>
            <a:pPr algn="ctr" eaLnBrk="1" hangingPunct="1">
              <a:spcBef>
                <a:spcPct val="0"/>
              </a:spcBef>
              <a:buFontTx/>
              <a:buNone/>
            </a:pPr>
            <a:r>
              <a:rPr lang="ja-JP" altLang="en-US" sz="3600" dirty="0">
                <a:solidFill>
                  <a:schemeClr val="tx2"/>
                </a:solidFill>
                <a:latin typeface="Times New Roman" pitchFamily="18" charset="0"/>
              </a:rPr>
              <a:t>「学習プログラム開発とリデザイン」</a:t>
            </a:r>
            <a:endParaRPr lang="en-US" altLang="ja-JP" sz="3600" dirty="0">
              <a:solidFill>
                <a:schemeClr val="tx2"/>
              </a:solidFill>
              <a:latin typeface="Times New Roman" pitchFamily="18" charset="0"/>
            </a:endParaRPr>
          </a:p>
        </p:txBody>
      </p:sp>
      <p:pic>
        <p:nvPicPr>
          <p:cNvPr id="8"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4914219"/>
            <a:ext cx="11938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録音されたサウンド">
            <a:hlinkClick r:id="" action="ppaction://media"/>
            <a:extLst>
              <a:ext uri="{FF2B5EF4-FFF2-40B4-BE49-F238E27FC236}">
                <a16:creationId xmlns="" xmlns:a16="http://schemas.microsoft.com/office/drawing/2014/main" id="{587323DA-C034-4A52-90EA-2896A4A83B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27784" y="5235687"/>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000"/>
                                  </p:stCondLst>
                                  <p:childTnLst>
                                    <p:cmd type="call" cmd="playFrom(0.0)">
                                      <p:cBhvr>
                                        <p:cTn id="6" dur="210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4294967295"/>
          </p:nvPr>
        </p:nvSpPr>
        <p:spPr>
          <a:xfrm>
            <a:off x="347621" y="315119"/>
            <a:ext cx="7772400" cy="809625"/>
          </a:xfrm>
        </p:spPr>
        <p:txBody>
          <a:bodyPr/>
          <a:lstStyle/>
          <a:p>
            <a:pPr eaLnBrk="1" hangingPunct="1">
              <a:buFontTx/>
              <a:buNone/>
            </a:pPr>
            <a:r>
              <a:rPr lang="ja-JP" altLang="en-US" dirty="0">
                <a:solidFill>
                  <a:srgbClr val="0000FF"/>
                </a:solidFill>
              </a:rPr>
              <a:t>学習プログラム開発のポイント「点検シート」</a:t>
            </a:r>
          </a:p>
        </p:txBody>
      </p:sp>
      <p:sp>
        <p:nvSpPr>
          <p:cNvPr id="3076" name="AutoShape 8"/>
          <p:cNvSpPr>
            <a:spLocks noChangeArrowheads="1"/>
          </p:cNvSpPr>
          <p:nvPr/>
        </p:nvSpPr>
        <p:spPr bwMode="auto">
          <a:xfrm>
            <a:off x="323528" y="980728"/>
            <a:ext cx="8713787" cy="71438"/>
          </a:xfrm>
          <a:prstGeom prst="flowChartProcess">
            <a:avLst/>
          </a:prstGeom>
          <a:gradFill rotWithShape="0">
            <a:gsLst>
              <a:gs pos="0">
                <a:srgbClr val="0000FF"/>
              </a:gs>
              <a:gs pos="39999">
                <a:srgbClr val="85C2FF"/>
              </a:gs>
              <a:gs pos="70000">
                <a:srgbClr val="C4D6EB"/>
              </a:gs>
              <a:gs pos="100000">
                <a:srgbClr val="FFEBFA"/>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ja-JP" sz="1800"/>
          </a:p>
        </p:txBody>
      </p:sp>
      <p:sp>
        <p:nvSpPr>
          <p:cNvPr id="2" name="Rectangle 6"/>
          <p:cNvSpPr>
            <a:spLocks noChangeArrowheads="1"/>
          </p:cNvSpPr>
          <p:nvPr/>
        </p:nvSpPr>
        <p:spPr bwMode="auto">
          <a:xfrm>
            <a:off x="609600" y="3549650"/>
            <a:ext cx="84963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b="1" dirty="0">
                <a:solidFill>
                  <a:schemeClr val="tx2"/>
                </a:solidFill>
              </a:rPr>
              <a:t>　</a:t>
            </a:r>
            <a:endParaRPr lang="ja-JP" altLang="en-US" sz="2800" dirty="0">
              <a:solidFill>
                <a:schemeClr val="tx2"/>
              </a:solidFill>
            </a:endParaRPr>
          </a:p>
        </p:txBody>
      </p:sp>
      <p:sp>
        <p:nvSpPr>
          <p:cNvPr id="5" name="Rectangle 6"/>
          <p:cNvSpPr>
            <a:spLocks noChangeArrowheads="1"/>
          </p:cNvSpPr>
          <p:nvPr/>
        </p:nvSpPr>
        <p:spPr bwMode="auto">
          <a:xfrm>
            <a:off x="614363" y="3000375"/>
            <a:ext cx="84963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b="1" dirty="0">
                <a:solidFill>
                  <a:schemeClr val="tx2"/>
                </a:solidFill>
              </a:rPr>
              <a:t>　</a:t>
            </a:r>
            <a:endParaRPr lang="ja-JP" altLang="en-US" sz="2800" dirty="0">
              <a:solidFill>
                <a:schemeClr val="tx2"/>
              </a:solidFill>
            </a:endParaRPr>
          </a:p>
        </p:txBody>
      </p:sp>
      <p:pic>
        <p:nvPicPr>
          <p:cNvPr id="9232"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257" y="1295918"/>
            <a:ext cx="8244916" cy="516574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3175" y="117209"/>
            <a:ext cx="936104" cy="88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録音されたサウンド">
            <a:hlinkClick r:id="" action="ppaction://media"/>
            <a:extLst>
              <a:ext uri="{FF2B5EF4-FFF2-40B4-BE49-F238E27FC236}">
                <a16:creationId xmlns="" xmlns:a16="http://schemas.microsoft.com/office/drawing/2014/main" id="{1ED84A63-3DC9-4746-8737-9D1041EB61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49952" y="80855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000"/>
                                  </p:stCondLst>
                                  <p:childTnLst>
                                    <p:cmd type="call" cmd="playFrom(0.0)">
                                      <p:cBhvr>
                                        <p:cTn id="6" dur="161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0290" y="3549785"/>
            <a:ext cx="861123" cy="81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コンテンツ プレースホルダー 2"/>
          <p:cNvSpPr>
            <a:spLocks noGrp="1"/>
          </p:cNvSpPr>
          <p:nvPr>
            <p:ph idx="1"/>
          </p:nvPr>
        </p:nvSpPr>
        <p:spPr>
          <a:xfrm>
            <a:off x="448878" y="1556792"/>
            <a:ext cx="8515610" cy="2160240"/>
          </a:xfrm>
        </p:spPr>
        <p:txBody>
          <a:bodyPr/>
          <a:lstStyle/>
          <a:p>
            <a:pPr marL="0" indent="0">
              <a:buNone/>
            </a:pPr>
            <a:r>
              <a:rPr lang="ja-JP" altLang="en-US" dirty="0"/>
              <a:t>① 地域課題に応える目的・目標になっているか</a:t>
            </a:r>
            <a:r>
              <a:rPr lang="en-US" altLang="ja-JP" dirty="0"/>
              <a:t>?</a:t>
            </a:r>
          </a:p>
          <a:p>
            <a:pPr marL="0" indent="0">
              <a:lnSpc>
                <a:spcPts val="2000"/>
              </a:lnSpc>
              <a:buNone/>
            </a:pPr>
            <a:endParaRPr lang="en-US" altLang="ja-JP" dirty="0"/>
          </a:p>
          <a:p>
            <a:pPr marL="514350" indent="-514350">
              <a:buAutoNum type="circleNumDbPlain" startAt="2"/>
            </a:pPr>
            <a:r>
              <a:rPr lang="ja-JP" altLang="en-US" dirty="0"/>
              <a:t> 学習者を主体にした具体的でわかりやすい</a:t>
            </a:r>
            <a:r>
              <a:rPr lang="en-US" altLang="ja-JP" dirty="0"/>
              <a:t/>
            </a:r>
            <a:br>
              <a:rPr lang="en-US" altLang="ja-JP" dirty="0"/>
            </a:br>
            <a:r>
              <a:rPr lang="ja-JP" altLang="en-US" dirty="0"/>
              <a:t>言葉で目標が示されているか？</a:t>
            </a:r>
          </a:p>
          <a:p>
            <a:pPr marL="0" indent="0">
              <a:buNone/>
            </a:pPr>
            <a:endParaRPr lang="en-US" altLang="ja-JP" dirty="0"/>
          </a:p>
        </p:txBody>
      </p:sp>
      <p:sp>
        <p:nvSpPr>
          <p:cNvPr id="4" name="Rectangle 3"/>
          <p:cNvSpPr>
            <a:spLocks noGrp="1" noChangeArrowheads="1"/>
          </p:cNvSpPr>
          <p:nvPr>
            <p:ph type="title"/>
          </p:nvPr>
        </p:nvSpPr>
        <p:spPr>
          <a:xfrm>
            <a:off x="430213" y="244963"/>
            <a:ext cx="8229600" cy="792088"/>
          </a:xfrm>
        </p:spPr>
        <p:txBody>
          <a:bodyPr/>
          <a:lstStyle/>
          <a:p>
            <a:pPr algn="l" eaLnBrk="1" hangingPunct="1">
              <a:buFontTx/>
              <a:buNone/>
            </a:pPr>
            <a:r>
              <a:rPr lang="ja-JP" altLang="en-US" sz="3200" dirty="0">
                <a:solidFill>
                  <a:srgbClr val="0000FF"/>
                </a:solidFill>
              </a:rPr>
              <a:t>点検シート</a:t>
            </a:r>
          </a:p>
        </p:txBody>
      </p:sp>
      <p:sp>
        <p:nvSpPr>
          <p:cNvPr id="5" name="AutoShape 8"/>
          <p:cNvSpPr>
            <a:spLocks noChangeArrowheads="1"/>
          </p:cNvSpPr>
          <p:nvPr/>
        </p:nvSpPr>
        <p:spPr bwMode="auto">
          <a:xfrm>
            <a:off x="394717" y="1124744"/>
            <a:ext cx="8713787" cy="71438"/>
          </a:xfrm>
          <a:prstGeom prst="flowChartProcess">
            <a:avLst/>
          </a:prstGeom>
          <a:gradFill rotWithShape="0">
            <a:gsLst>
              <a:gs pos="0">
                <a:srgbClr val="0000FF"/>
              </a:gs>
              <a:gs pos="39999">
                <a:srgbClr val="85C2FF"/>
              </a:gs>
              <a:gs pos="70000">
                <a:srgbClr val="C4D6EB"/>
              </a:gs>
              <a:gs pos="100000">
                <a:srgbClr val="FFEBFA"/>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ja-JP" sz="1800"/>
          </a:p>
        </p:txBody>
      </p:sp>
      <p:sp>
        <p:nvSpPr>
          <p:cNvPr id="7" name="テキスト ボックス 6"/>
          <p:cNvSpPr txBox="1"/>
          <p:nvPr/>
        </p:nvSpPr>
        <p:spPr>
          <a:xfrm>
            <a:off x="983432" y="4316902"/>
            <a:ext cx="7344816" cy="1296000"/>
          </a:xfrm>
          <a:prstGeom prst="rect">
            <a:avLst/>
          </a:prstGeom>
          <a:noFill/>
          <a:ln w="28575">
            <a:solidFill>
              <a:srgbClr val="FF0000"/>
            </a:solidFill>
          </a:ln>
        </p:spPr>
        <p:txBody>
          <a:bodyPr wrap="square" rtlCol="0" anchor="ctr">
            <a:spAutoFit/>
          </a:bodyPr>
          <a:lstStyle/>
          <a:p>
            <a:r>
              <a:rPr lang="ja-JP" altLang="en-US" sz="2400" b="1" dirty="0"/>
              <a:t>　自分たちの地域をどういうまちにしたいのか。</a:t>
            </a:r>
            <a:endParaRPr lang="en-US" altLang="ja-JP" sz="2400" b="1" dirty="0"/>
          </a:p>
          <a:p>
            <a:r>
              <a:rPr lang="ja-JP" altLang="en-US" sz="2400" b="1" dirty="0"/>
              <a:t>どういう人たちが住んでいるまちにしたいのかを鮮明にする。</a:t>
            </a:r>
            <a:endParaRPr kumimoji="1" lang="ja-JP" altLang="en-US" sz="2400" b="1" dirty="0"/>
          </a:p>
        </p:txBody>
      </p:sp>
      <p:sp>
        <p:nvSpPr>
          <p:cNvPr id="8" name="正方形/長方形 7"/>
          <p:cNvSpPr/>
          <p:nvPr/>
        </p:nvSpPr>
        <p:spPr>
          <a:xfrm>
            <a:off x="430213" y="5641961"/>
            <a:ext cx="8263991" cy="923330"/>
          </a:xfrm>
          <a:prstGeom prst="rect">
            <a:avLst/>
          </a:prstGeom>
        </p:spPr>
        <p:txBody>
          <a:bodyPr wrap="square">
            <a:spAutoFit/>
          </a:bodyPr>
          <a:lstStyle/>
          <a:p>
            <a:r>
              <a:rPr lang="ja-JP" altLang="en-US" b="1" dirty="0"/>
              <a:t>＜参考＞</a:t>
            </a:r>
            <a:r>
              <a:rPr lang="en-US" altLang="ja-JP" b="1" dirty="0"/>
              <a:t/>
            </a:r>
            <a:br>
              <a:rPr lang="en-US" altLang="ja-JP" b="1" dirty="0"/>
            </a:br>
            <a:r>
              <a:rPr lang="ja-JP" altLang="en-US" b="1" dirty="0"/>
              <a:t>教育基本法第</a:t>
            </a:r>
            <a:r>
              <a:rPr lang="en-US" altLang="ja-JP" b="1" dirty="0"/>
              <a:t>1</a:t>
            </a:r>
            <a:r>
              <a:rPr lang="ja-JP" altLang="en-US" b="1" dirty="0"/>
              <a:t>条（教育の目的），第</a:t>
            </a:r>
            <a:r>
              <a:rPr lang="en-US" altLang="ja-JP" b="1" dirty="0"/>
              <a:t>2</a:t>
            </a:r>
            <a:r>
              <a:rPr lang="ja-JP" altLang="en-US" b="1" dirty="0"/>
              <a:t>条（教育の目標），第</a:t>
            </a:r>
            <a:r>
              <a:rPr lang="en-US" altLang="ja-JP" b="1" dirty="0"/>
              <a:t>3</a:t>
            </a:r>
            <a:r>
              <a:rPr lang="ja-JP" altLang="en-US" b="1" dirty="0"/>
              <a:t>条（生涯学習の理念）</a:t>
            </a:r>
            <a:r>
              <a:rPr lang="en-US" altLang="ja-JP" b="1" dirty="0"/>
              <a:t/>
            </a:r>
            <a:br>
              <a:rPr lang="en-US" altLang="ja-JP" b="1" dirty="0"/>
            </a:br>
            <a:endParaRPr lang="ja-JP" altLang="en-US" b="1" dirty="0"/>
          </a:p>
        </p:txBody>
      </p:sp>
      <p:sp>
        <p:nvSpPr>
          <p:cNvPr id="9" name="コンテンツ プレースホルダー 2"/>
          <p:cNvSpPr txBox="1">
            <a:spLocks/>
          </p:cNvSpPr>
          <p:nvPr/>
        </p:nvSpPr>
        <p:spPr bwMode="auto">
          <a:xfrm>
            <a:off x="2555776" y="332657"/>
            <a:ext cx="5391865"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en-US" altLang="ja-JP" kern="0" dirty="0">
                <a:solidFill>
                  <a:srgbClr val="FF3399"/>
                </a:solidFill>
              </a:rPr>
              <a:t>【</a:t>
            </a:r>
            <a:r>
              <a:rPr lang="ja-JP" altLang="en-US" kern="0" dirty="0">
                <a:solidFill>
                  <a:srgbClr val="FF3399"/>
                </a:solidFill>
              </a:rPr>
              <a:t>目的と学習目標化</a:t>
            </a:r>
            <a:r>
              <a:rPr lang="en-US" altLang="ja-JP" kern="0" dirty="0">
                <a:solidFill>
                  <a:srgbClr val="FF3399"/>
                </a:solidFill>
              </a:rPr>
              <a:t>】</a:t>
            </a:r>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9239" t="10670" r="22470" b="70418"/>
          <a:stretch/>
        </p:blipFill>
        <p:spPr bwMode="auto">
          <a:xfrm rot="20859572">
            <a:off x="556538" y="3882541"/>
            <a:ext cx="1299909" cy="420520"/>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録音されたサウンド">
            <a:hlinkClick r:id="" action="ppaction://media"/>
            <a:extLst>
              <a:ext uri="{FF2B5EF4-FFF2-40B4-BE49-F238E27FC236}">
                <a16:creationId xmlns="" xmlns:a16="http://schemas.microsoft.com/office/drawing/2014/main" id="{5BEC987B-C659-4E21-95CA-2351C9E673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76357" y="3734059"/>
            <a:ext cx="487363" cy="487363"/>
          </a:xfrm>
          <a:prstGeom prst="rect">
            <a:avLst/>
          </a:prstGeom>
        </p:spPr>
      </p:pic>
    </p:spTree>
    <p:extLst>
      <p:ext uri="{BB962C8B-B14F-4D97-AF65-F5344CB8AC3E}">
        <p14:creationId xmlns:p14="http://schemas.microsoft.com/office/powerpoint/2010/main" val="385358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000"/>
                                  </p:stCondLst>
                                  <p:childTnLst>
                                    <p:cmd type="call" cmd="playFrom(0.0)">
                                      <p:cBhvr>
                                        <p:cTn id="6" dur="480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8098"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1296" y="4125849"/>
            <a:ext cx="861123" cy="81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Grp="1" noChangeArrowheads="1"/>
          </p:cNvSpPr>
          <p:nvPr>
            <p:ph type="title"/>
          </p:nvPr>
        </p:nvSpPr>
        <p:spPr>
          <a:xfrm>
            <a:off x="493204" y="116632"/>
            <a:ext cx="8229600" cy="940966"/>
          </a:xfrm>
        </p:spPr>
        <p:txBody>
          <a:bodyPr/>
          <a:lstStyle/>
          <a:p>
            <a:pPr algn="l" eaLnBrk="1" hangingPunct="1">
              <a:buFontTx/>
              <a:buNone/>
            </a:pPr>
            <a:r>
              <a:rPr lang="ja-JP" altLang="en-US" sz="3200" dirty="0">
                <a:solidFill>
                  <a:srgbClr val="0000FF"/>
                </a:solidFill>
              </a:rPr>
              <a:t>点検シート　</a:t>
            </a:r>
            <a:r>
              <a:rPr lang="en-US" altLang="ja-JP" sz="3200" dirty="0"/>
              <a:t> </a:t>
            </a:r>
            <a:r>
              <a:rPr lang="en-US" altLang="ja-JP" sz="3200" dirty="0">
                <a:solidFill>
                  <a:srgbClr val="FF3399"/>
                </a:solidFill>
              </a:rPr>
              <a:t>【</a:t>
            </a:r>
            <a:r>
              <a:rPr lang="ja-JP" altLang="en-US" sz="3200" dirty="0">
                <a:solidFill>
                  <a:srgbClr val="FF3399"/>
                </a:solidFill>
              </a:rPr>
              <a:t>学習活動の計画</a:t>
            </a:r>
            <a:r>
              <a:rPr lang="en-US" altLang="ja-JP" sz="3200" dirty="0">
                <a:solidFill>
                  <a:srgbClr val="FF3399"/>
                </a:solidFill>
              </a:rPr>
              <a:t>】</a:t>
            </a:r>
            <a:endParaRPr lang="ja-JP" altLang="en-US" sz="3200" dirty="0">
              <a:solidFill>
                <a:srgbClr val="FF3399"/>
              </a:solidFill>
            </a:endParaRPr>
          </a:p>
        </p:txBody>
      </p:sp>
      <p:sp>
        <p:nvSpPr>
          <p:cNvPr id="5" name="AutoShape 8"/>
          <p:cNvSpPr>
            <a:spLocks noChangeArrowheads="1"/>
          </p:cNvSpPr>
          <p:nvPr/>
        </p:nvSpPr>
        <p:spPr bwMode="auto">
          <a:xfrm>
            <a:off x="430213" y="1053306"/>
            <a:ext cx="8713787" cy="71438"/>
          </a:xfrm>
          <a:prstGeom prst="flowChartProcess">
            <a:avLst/>
          </a:prstGeom>
          <a:gradFill rotWithShape="0">
            <a:gsLst>
              <a:gs pos="0">
                <a:srgbClr val="0000FF"/>
              </a:gs>
              <a:gs pos="39999">
                <a:srgbClr val="85C2FF"/>
              </a:gs>
              <a:gs pos="70000">
                <a:srgbClr val="C4D6EB"/>
              </a:gs>
              <a:gs pos="100000">
                <a:srgbClr val="FFEBFA"/>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ja-JP" sz="1800"/>
          </a:p>
        </p:txBody>
      </p:sp>
      <p:sp>
        <p:nvSpPr>
          <p:cNvPr id="7" name="テキスト ボックス 6"/>
          <p:cNvSpPr txBox="1"/>
          <p:nvPr/>
        </p:nvSpPr>
        <p:spPr>
          <a:xfrm>
            <a:off x="683568" y="4868784"/>
            <a:ext cx="7920000" cy="1368000"/>
          </a:xfrm>
          <a:prstGeom prst="rect">
            <a:avLst/>
          </a:prstGeom>
          <a:noFill/>
          <a:ln w="28575">
            <a:solidFill>
              <a:srgbClr val="FF0000"/>
            </a:solidFill>
          </a:ln>
        </p:spPr>
        <p:txBody>
          <a:bodyPr wrap="square" rtlCol="0" anchor="ctr">
            <a:spAutoFit/>
          </a:bodyPr>
          <a:lstStyle/>
          <a:p>
            <a:r>
              <a:rPr lang="ja-JP" altLang="en-US" sz="2400" b="1" dirty="0"/>
              <a:t>　これをするとどうなるかという，見通しが持てる。</a:t>
            </a:r>
            <a:endParaRPr lang="en-US" altLang="ja-JP" sz="2400" b="1" dirty="0"/>
          </a:p>
          <a:p>
            <a:r>
              <a:rPr kumimoji="1" lang="ja-JP" altLang="en-US" sz="2400" b="1" dirty="0"/>
              <a:t>プログラムが終わった時，何ができるようになっているのかが，学習者にはっきりと見えるような内容を考えるとよい。</a:t>
            </a:r>
          </a:p>
        </p:txBody>
      </p:sp>
      <p:sp>
        <p:nvSpPr>
          <p:cNvPr id="2" name="正方形/長方形 1"/>
          <p:cNvSpPr/>
          <p:nvPr/>
        </p:nvSpPr>
        <p:spPr>
          <a:xfrm>
            <a:off x="430212" y="1556792"/>
            <a:ext cx="8173356" cy="2318583"/>
          </a:xfrm>
          <a:prstGeom prst="rect">
            <a:avLst/>
          </a:prstGeom>
        </p:spPr>
        <p:txBody>
          <a:bodyPr wrap="square">
            <a:spAutoFit/>
          </a:bodyPr>
          <a:lstStyle/>
          <a:p>
            <a:pPr marL="514350" indent="-514350">
              <a:buAutoNum type="circleNumDbPlain" startAt="3"/>
            </a:pPr>
            <a:r>
              <a:rPr lang="ja-JP" altLang="en-US" sz="3200" dirty="0"/>
              <a:t> 対象者の範囲や人数が適切に設定されているか？</a:t>
            </a:r>
            <a:endParaRPr lang="en-US" altLang="ja-JP" sz="3200" dirty="0"/>
          </a:p>
          <a:p>
            <a:pPr>
              <a:lnSpc>
                <a:spcPts val="2000"/>
              </a:lnSpc>
            </a:pPr>
            <a:endParaRPr lang="en-US" altLang="ja-JP" sz="3200" dirty="0"/>
          </a:p>
          <a:p>
            <a:pPr marL="514350" indent="-514350">
              <a:buAutoNum type="circleNumDbPlain" startAt="4"/>
            </a:pPr>
            <a:r>
              <a:rPr lang="ja-JP" altLang="en-US" sz="3200" dirty="0"/>
              <a:t> 学習者にとって魅力的な内容になって</a:t>
            </a:r>
            <a:r>
              <a:rPr lang="ja-JP" altLang="en-US" sz="3200" dirty="0" err="1"/>
              <a:t>い</a:t>
            </a:r>
            <a:r>
              <a:rPr lang="ja-JP" altLang="en-US" sz="3200" dirty="0"/>
              <a:t/>
            </a:r>
            <a:br>
              <a:rPr lang="ja-JP" altLang="en-US" sz="3200" dirty="0"/>
            </a:br>
            <a:r>
              <a:rPr lang="ja-JP" altLang="en-US" sz="3200" dirty="0"/>
              <a:t>るか？</a:t>
            </a:r>
            <a:endParaRPr lang="en-US" altLang="ja-JP" sz="3200" dirty="0"/>
          </a:p>
        </p:txBody>
      </p:sp>
      <p:pic>
        <p:nvPicPr>
          <p:cNvPr id="1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9239" t="10670" r="22470" b="70418"/>
          <a:stretch/>
        </p:blipFill>
        <p:spPr bwMode="auto">
          <a:xfrm rot="20859572">
            <a:off x="425456" y="4427147"/>
            <a:ext cx="1299909" cy="420520"/>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録音されたサウンド">
            <a:hlinkClick r:id="" action="ppaction://media"/>
            <a:extLst>
              <a:ext uri="{FF2B5EF4-FFF2-40B4-BE49-F238E27FC236}">
                <a16:creationId xmlns="" xmlns:a16="http://schemas.microsoft.com/office/drawing/2014/main" id="{9BC69772-1AC4-4CAB-9C53-3182D51427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71800" y="4289826"/>
            <a:ext cx="487363" cy="487363"/>
          </a:xfrm>
          <a:prstGeom prst="rect">
            <a:avLst/>
          </a:prstGeom>
        </p:spPr>
      </p:pic>
    </p:spTree>
    <p:extLst>
      <p:ext uri="{BB962C8B-B14F-4D97-AF65-F5344CB8AC3E}">
        <p14:creationId xmlns:p14="http://schemas.microsoft.com/office/powerpoint/2010/main" val="167543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000"/>
                                  </p:stCondLst>
                                  <p:childTnLst>
                                    <p:cmd type="call" cmd="playFrom(0.0)">
                                      <p:cBhvr>
                                        <p:cTn id="6" dur="881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0038" y="3785820"/>
            <a:ext cx="861123" cy="81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コンテンツ プレースホルダー 2"/>
          <p:cNvSpPr>
            <a:spLocks noGrp="1"/>
          </p:cNvSpPr>
          <p:nvPr>
            <p:ph idx="1"/>
          </p:nvPr>
        </p:nvSpPr>
        <p:spPr>
          <a:xfrm>
            <a:off x="457200" y="1412776"/>
            <a:ext cx="8363272" cy="2148289"/>
          </a:xfrm>
        </p:spPr>
        <p:txBody>
          <a:bodyPr/>
          <a:lstStyle/>
          <a:p>
            <a:pPr marL="0" indent="0">
              <a:buNone/>
            </a:pPr>
            <a:r>
              <a:rPr lang="ja-JP" altLang="en-US" dirty="0"/>
              <a:t>⑤ プログラムの順序やつながりは適切か？</a:t>
            </a:r>
          </a:p>
          <a:p>
            <a:pPr marL="0" indent="0">
              <a:lnSpc>
                <a:spcPts val="2000"/>
              </a:lnSpc>
              <a:buNone/>
            </a:pPr>
            <a:endParaRPr lang="en-US" altLang="ja-JP" dirty="0"/>
          </a:p>
          <a:p>
            <a:pPr marL="0" indent="0">
              <a:buNone/>
            </a:pPr>
            <a:r>
              <a:rPr lang="ja-JP" altLang="en-US" dirty="0"/>
              <a:t>⑥ 過去の学習活動の成果や地域の人材などを</a:t>
            </a:r>
            <a:r>
              <a:rPr lang="en-US" altLang="ja-JP" dirty="0"/>
              <a:t/>
            </a:r>
            <a:br>
              <a:rPr lang="en-US" altLang="ja-JP" dirty="0"/>
            </a:br>
            <a:r>
              <a:rPr lang="en-US" altLang="ja-JP" dirty="0"/>
              <a:t>   </a:t>
            </a:r>
            <a:r>
              <a:rPr lang="ja-JP" altLang="en-US" dirty="0"/>
              <a:t>活用する工夫がなされているか？</a:t>
            </a:r>
          </a:p>
          <a:p>
            <a:pPr marL="0" indent="0">
              <a:buNone/>
            </a:pPr>
            <a:endParaRPr kumimoji="1" lang="ja-JP" altLang="en-US" dirty="0"/>
          </a:p>
        </p:txBody>
      </p:sp>
      <p:sp>
        <p:nvSpPr>
          <p:cNvPr id="5" name="AutoShape 8"/>
          <p:cNvSpPr>
            <a:spLocks noChangeArrowheads="1"/>
          </p:cNvSpPr>
          <p:nvPr/>
        </p:nvSpPr>
        <p:spPr bwMode="auto">
          <a:xfrm>
            <a:off x="466725" y="1124744"/>
            <a:ext cx="8713787" cy="71438"/>
          </a:xfrm>
          <a:prstGeom prst="flowChartProcess">
            <a:avLst/>
          </a:prstGeom>
          <a:gradFill rotWithShape="0">
            <a:gsLst>
              <a:gs pos="0">
                <a:srgbClr val="0000FF"/>
              </a:gs>
              <a:gs pos="39999">
                <a:srgbClr val="85C2FF"/>
              </a:gs>
              <a:gs pos="70000">
                <a:srgbClr val="C4D6EB"/>
              </a:gs>
              <a:gs pos="100000">
                <a:srgbClr val="FFEBFA"/>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ja-JP" sz="1800"/>
          </a:p>
        </p:txBody>
      </p:sp>
      <p:sp>
        <p:nvSpPr>
          <p:cNvPr id="7" name="テキスト ボックス 6"/>
          <p:cNvSpPr txBox="1"/>
          <p:nvPr/>
        </p:nvSpPr>
        <p:spPr>
          <a:xfrm>
            <a:off x="899592" y="4509120"/>
            <a:ext cx="7920880" cy="1368000"/>
          </a:xfrm>
          <a:prstGeom prst="rect">
            <a:avLst/>
          </a:prstGeom>
          <a:noFill/>
          <a:ln w="28575">
            <a:solidFill>
              <a:srgbClr val="FF0000"/>
            </a:solidFill>
          </a:ln>
        </p:spPr>
        <p:txBody>
          <a:bodyPr wrap="square" rtlCol="0" anchor="ctr">
            <a:spAutoFit/>
          </a:bodyPr>
          <a:lstStyle/>
          <a:p>
            <a:r>
              <a:rPr lang="ja-JP" altLang="en-US" sz="2400" b="1" dirty="0"/>
              <a:t>・　サービス精神が旺盛のあまり，　</a:t>
            </a:r>
            <a:r>
              <a:rPr lang="en-US" altLang="ja-JP" sz="2400" b="1" dirty="0"/>
              <a:t>1</a:t>
            </a:r>
            <a:r>
              <a:rPr lang="ja-JP" altLang="en-US" sz="2400" b="1" dirty="0"/>
              <a:t>回ごとを楽しませよう，</a:t>
            </a:r>
            <a:br>
              <a:rPr lang="ja-JP" altLang="en-US" sz="2400" b="1" dirty="0"/>
            </a:br>
            <a:r>
              <a:rPr lang="ja-JP" altLang="en-US" sz="2400" b="1" dirty="0"/>
              <a:t>　喜ばせようとすると，単発の講座になりやすい。</a:t>
            </a:r>
            <a:endParaRPr lang="en-US" altLang="ja-JP" sz="2400" b="1" dirty="0"/>
          </a:p>
          <a:p>
            <a:r>
              <a:rPr lang="ja-JP" altLang="en-US" sz="2400" b="1" dirty="0"/>
              <a:t>・  </a:t>
            </a:r>
            <a:r>
              <a:rPr lang="en-US" altLang="ja-JP" sz="2400" b="1" dirty="0"/>
              <a:t>1</a:t>
            </a:r>
            <a:r>
              <a:rPr lang="ja-JP" altLang="en-US" sz="2400" b="1" dirty="0"/>
              <a:t>回，</a:t>
            </a:r>
            <a:r>
              <a:rPr lang="en-US" altLang="ja-JP" sz="2400" b="1" dirty="0"/>
              <a:t>2</a:t>
            </a:r>
            <a:r>
              <a:rPr lang="ja-JP" altLang="en-US" sz="2400" b="1" dirty="0"/>
              <a:t>回のつながりを意識することが大切。</a:t>
            </a:r>
            <a:endParaRPr kumimoji="1" lang="ja-JP" altLang="en-US" sz="2400" b="1" dirty="0"/>
          </a:p>
        </p:txBody>
      </p:sp>
      <p:sp>
        <p:nvSpPr>
          <p:cNvPr id="8" name="Rectangle 3"/>
          <p:cNvSpPr txBox="1">
            <a:spLocks noChangeArrowheads="1"/>
          </p:cNvSpPr>
          <p:nvPr/>
        </p:nvSpPr>
        <p:spPr bwMode="auto">
          <a:xfrm>
            <a:off x="428658" y="188640"/>
            <a:ext cx="8229600" cy="940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eaLnBrk="1" hangingPunct="1"/>
            <a:r>
              <a:rPr lang="ja-JP" altLang="en-US" sz="3200" kern="0" dirty="0">
                <a:solidFill>
                  <a:srgbClr val="0000FF"/>
                </a:solidFill>
              </a:rPr>
              <a:t>点検シート　</a:t>
            </a:r>
            <a:r>
              <a:rPr lang="en-US" altLang="ja-JP" sz="3200" kern="0" dirty="0"/>
              <a:t> </a:t>
            </a:r>
            <a:r>
              <a:rPr lang="en-US" altLang="ja-JP" sz="3200" kern="0" dirty="0">
                <a:solidFill>
                  <a:srgbClr val="FF3399"/>
                </a:solidFill>
              </a:rPr>
              <a:t>【</a:t>
            </a:r>
            <a:r>
              <a:rPr lang="ja-JP" altLang="en-US" sz="3200" kern="0" dirty="0">
                <a:solidFill>
                  <a:srgbClr val="FF3399"/>
                </a:solidFill>
              </a:rPr>
              <a:t>学習活動の計画</a:t>
            </a:r>
            <a:r>
              <a:rPr lang="en-US" altLang="ja-JP" sz="3200" kern="0" dirty="0">
                <a:solidFill>
                  <a:srgbClr val="FF3399"/>
                </a:solidFill>
              </a:rPr>
              <a:t>】</a:t>
            </a:r>
            <a:endParaRPr lang="ja-JP" altLang="en-US" sz="3200" kern="0" dirty="0">
              <a:solidFill>
                <a:srgbClr val="FF3399"/>
              </a:solidFill>
            </a:endParaRPr>
          </a:p>
        </p:txBody>
      </p:sp>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9239" t="10670" r="22470" b="70418"/>
          <a:stretch/>
        </p:blipFill>
        <p:spPr bwMode="auto">
          <a:xfrm rot="20859572">
            <a:off x="649883" y="4098565"/>
            <a:ext cx="1299909" cy="420520"/>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れれ録音されたサウンド">
            <a:hlinkClick r:id="" action="ppaction://media"/>
            <a:extLst>
              <a:ext uri="{FF2B5EF4-FFF2-40B4-BE49-F238E27FC236}">
                <a16:creationId xmlns="" xmlns:a16="http://schemas.microsoft.com/office/drawing/2014/main" id="{A377A908-4B8C-4DB8-88A5-8865A9422B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76276" y="3903789"/>
            <a:ext cx="487363" cy="487363"/>
          </a:xfrm>
          <a:prstGeom prst="rect">
            <a:avLst/>
          </a:prstGeom>
        </p:spPr>
      </p:pic>
    </p:spTree>
    <p:extLst>
      <p:ext uri="{BB962C8B-B14F-4D97-AF65-F5344CB8AC3E}">
        <p14:creationId xmlns:p14="http://schemas.microsoft.com/office/powerpoint/2010/main" val="303725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000"/>
                                  </p:stCondLst>
                                  <p:childTnLst>
                                    <p:cmd type="call" cmd="playFrom(0.0)">
                                      <p:cBhvr>
                                        <p:cTn id="6" dur="720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54693" y="4757372"/>
            <a:ext cx="861123" cy="81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07681" y="2181633"/>
            <a:ext cx="861123" cy="81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コンテンツ プレースホルダー 2"/>
          <p:cNvSpPr>
            <a:spLocks noGrp="1"/>
          </p:cNvSpPr>
          <p:nvPr>
            <p:ph idx="1"/>
          </p:nvPr>
        </p:nvSpPr>
        <p:spPr>
          <a:xfrm>
            <a:off x="457200" y="1124744"/>
            <a:ext cx="8229600" cy="1324744"/>
          </a:xfrm>
        </p:spPr>
        <p:txBody>
          <a:bodyPr/>
          <a:lstStyle/>
          <a:p>
            <a:pPr marL="0" indent="0">
              <a:buNone/>
            </a:pPr>
            <a:r>
              <a:rPr lang="ja-JP" altLang="en-US" dirty="0"/>
              <a:t>⑦ 会場や場所</a:t>
            </a:r>
            <a:r>
              <a:rPr lang="en-US" altLang="ja-JP" dirty="0"/>
              <a:t>,</a:t>
            </a:r>
            <a:r>
              <a:rPr lang="ja-JP" altLang="en-US" dirty="0"/>
              <a:t>回数や日程，経費や参加費は</a:t>
            </a:r>
            <a:br>
              <a:rPr lang="ja-JP" altLang="en-US" dirty="0"/>
            </a:br>
            <a:r>
              <a:rPr lang="ja-JP" altLang="en-US" dirty="0"/>
              <a:t>　適切に設定されているか？</a:t>
            </a:r>
            <a:endParaRPr lang="en-US" altLang="ja-JP" dirty="0"/>
          </a:p>
        </p:txBody>
      </p:sp>
      <p:sp>
        <p:nvSpPr>
          <p:cNvPr id="5" name="AutoShape 8"/>
          <p:cNvSpPr>
            <a:spLocks noChangeArrowheads="1"/>
          </p:cNvSpPr>
          <p:nvPr/>
        </p:nvSpPr>
        <p:spPr bwMode="auto">
          <a:xfrm>
            <a:off x="430213" y="909290"/>
            <a:ext cx="8713787" cy="71438"/>
          </a:xfrm>
          <a:prstGeom prst="flowChartProcess">
            <a:avLst/>
          </a:prstGeom>
          <a:gradFill rotWithShape="0">
            <a:gsLst>
              <a:gs pos="0">
                <a:srgbClr val="0000FF"/>
              </a:gs>
              <a:gs pos="39999">
                <a:srgbClr val="85C2FF"/>
              </a:gs>
              <a:gs pos="70000">
                <a:srgbClr val="C4D6EB"/>
              </a:gs>
              <a:gs pos="100000">
                <a:srgbClr val="FFEBFA"/>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ja-JP" sz="1800"/>
          </a:p>
        </p:txBody>
      </p:sp>
      <p:sp>
        <p:nvSpPr>
          <p:cNvPr id="7" name="テキスト ボックス 6"/>
          <p:cNvSpPr txBox="1"/>
          <p:nvPr/>
        </p:nvSpPr>
        <p:spPr>
          <a:xfrm>
            <a:off x="1331640" y="2964174"/>
            <a:ext cx="7020000" cy="576000"/>
          </a:xfrm>
          <a:prstGeom prst="rect">
            <a:avLst/>
          </a:prstGeom>
          <a:noFill/>
          <a:ln w="28575">
            <a:solidFill>
              <a:srgbClr val="FF0000"/>
            </a:solidFill>
          </a:ln>
        </p:spPr>
        <p:txBody>
          <a:bodyPr wrap="square" rtlCol="0" anchor="ctr">
            <a:spAutoFit/>
          </a:bodyPr>
          <a:lstStyle/>
          <a:p>
            <a:r>
              <a:rPr lang="ja-JP" altLang="en-US" sz="2400" b="1" dirty="0"/>
              <a:t>長期的な見通しを持ちながら，日にち等を設定する。</a:t>
            </a:r>
            <a:endParaRPr kumimoji="1" lang="ja-JP" altLang="en-US" sz="2400" b="1" dirty="0"/>
          </a:p>
        </p:txBody>
      </p:sp>
      <p:sp>
        <p:nvSpPr>
          <p:cNvPr id="6" name="テキスト ボックス 5"/>
          <p:cNvSpPr txBox="1"/>
          <p:nvPr/>
        </p:nvSpPr>
        <p:spPr>
          <a:xfrm>
            <a:off x="1331640" y="5479724"/>
            <a:ext cx="6587814" cy="830997"/>
          </a:xfrm>
          <a:prstGeom prst="rect">
            <a:avLst/>
          </a:prstGeom>
          <a:noFill/>
          <a:ln w="28575">
            <a:solidFill>
              <a:srgbClr val="FF0000"/>
            </a:solidFill>
          </a:ln>
        </p:spPr>
        <p:txBody>
          <a:bodyPr wrap="square" rtlCol="0" anchor="ctr">
            <a:spAutoFit/>
          </a:bodyPr>
          <a:lstStyle/>
          <a:p>
            <a:r>
              <a:rPr lang="ja-JP" altLang="en-US" sz="2400" b="1" dirty="0"/>
              <a:t> プログラム名を見たら何をするのか，一目でよくわかるよう明記する。</a:t>
            </a:r>
            <a:endParaRPr kumimoji="1" lang="ja-JP" altLang="en-US" sz="2400" b="1" dirty="0"/>
          </a:p>
        </p:txBody>
      </p:sp>
      <p:sp>
        <p:nvSpPr>
          <p:cNvPr id="8" name="コンテンツ プレースホルダー 2"/>
          <p:cNvSpPr txBox="1">
            <a:spLocks/>
          </p:cNvSpPr>
          <p:nvPr/>
        </p:nvSpPr>
        <p:spPr bwMode="auto">
          <a:xfrm>
            <a:off x="492289" y="3717032"/>
            <a:ext cx="8229600" cy="145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kern="0" dirty="0"/>
              <a:t>⑧ プログラム名は，人を惹き付けて，内容が</a:t>
            </a:r>
            <a:r>
              <a:rPr lang="en-US" altLang="ja-JP" kern="0" dirty="0"/>
              <a:t/>
            </a:r>
            <a:br>
              <a:rPr lang="en-US" altLang="ja-JP" kern="0" dirty="0"/>
            </a:br>
            <a:r>
              <a:rPr lang="en-US" altLang="ja-JP" kern="0" dirty="0"/>
              <a:t>   </a:t>
            </a:r>
            <a:r>
              <a:rPr lang="ja-JP" altLang="en-US" kern="0" dirty="0"/>
              <a:t>わかるものであるか？</a:t>
            </a:r>
          </a:p>
        </p:txBody>
      </p:sp>
      <p:sp>
        <p:nvSpPr>
          <p:cNvPr id="9" name="Rectangle 3"/>
          <p:cNvSpPr>
            <a:spLocks noGrp="1" noChangeArrowheads="1"/>
          </p:cNvSpPr>
          <p:nvPr>
            <p:ph type="title"/>
          </p:nvPr>
        </p:nvSpPr>
        <p:spPr>
          <a:xfrm>
            <a:off x="457200" y="116632"/>
            <a:ext cx="8229600" cy="940966"/>
          </a:xfrm>
        </p:spPr>
        <p:txBody>
          <a:bodyPr/>
          <a:lstStyle/>
          <a:p>
            <a:pPr algn="l" eaLnBrk="1" hangingPunct="1">
              <a:buFontTx/>
              <a:buNone/>
            </a:pPr>
            <a:r>
              <a:rPr lang="ja-JP" altLang="en-US" sz="3200" dirty="0">
                <a:solidFill>
                  <a:srgbClr val="0000FF"/>
                </a:solidFill>
              </a:rPr>
              <a:t>点検シート　</a:t>
            </a:r>
            <a:r>
              <a:rPr lang="en-US" altLang="ja-JP" sz="3200" dirty="0"/>
              <a:t> </a:t>
            </a:r>
            <a:r>
              <a:rPr lang="en-US" altLang="ja-JP" sz="3200" dirty="0">
                <a:solidFill>
                  <a:srgbClr val="FF3399"/>
                </a:solidFill>
              </a:rPr>
              <a:t>【</a:t>
            </a:r>
            <a:r>
              <a:rPr lang="ja-JP" altLang="en-US" sz="3200" dirty="0">
                <a:solidFill>
                  <a:srgbClr val="FF3399"/>
                </a:solidFill>
              </a:rPr>
              <a:t>学習活動の計画</a:t>
            </a:r>
            <a:r>
              <a:rPr lang="en-US" altLang="ja-JP" sz="3200" dirty="0">
                <a:solidFill>
                  <a:srgbClr val="FF3399"/>
                </a:solidFill>
              </a:rPr>
              <a:t>】</a:t>
            </a:r>
            <a:endParaRPr lang="ja-JP" altLang="en-US" sz="3200" dirty="0">
              <a:solidFill>
                <a:srgbClr val="FF3399"/>
              </a:solidFill>
            </a:endParaRPr>
          </a:p>
        </p:txBody>
      </p:sp>
      <p:pic>
        <p:nvPicPr>
          <p:cNvPr id="1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9239" t="10670" r="22470" b="70418"/>
          <a:stretch/>
        </p:blipFill>
        <p:spPr bwMode="auto">
          <a:xfrm rot="20859572">
            <a:off x="750941" y="5090128"/>
            <a:ext cx="1299909" cy="420520"/>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9239" t="10670" r="22470" b="70418"/>
          <a:stretch/>
        </p:blipFill>
        <p:spPr bwMode="auto">
          <a:xfrm rot="20859572">
            <a:off x="803929" y="2586397"/>
            <a:ext cx="1299909" cy="420520"/>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録音されたサウンド">
            <a:hlinkClick r:id="" action="ppaction://media"/>
            <a:extLst>
              <a:ext uri="{FF2B5EF4-FFF2-40B4-BE49-F238E27FC236}">
                <a16:creationId xmlns="" xmlns:a16="http://schemas.microsoft.com/office/drawing/2014/main" id="{C6689EE3-57B4-4E5F-B7C5-8DAEFD736AC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139409" y="2306117"/>
            <a:ext cx="487363" cy="487363"/>
          </a:xfrm>
          <a:prstGeom prst="rect">
            <a:avLst/>
          </a:prstGeom>
        </p:spPr>
      </p:pic>
      <p:pic>
        <p:nvPicPr>
          <p:cNvPr id="13" name="録音されたサウンド">
            <a:hlinkClick r:id="" action="ppaction://media"/>
            <a:extLst>
              <a:ext uri="{FF2B5EF4-FFF2-40B4-BE49-F238E27FC236}">
                <a16:creationId xmlns="" xmlns:a16="http://schemas.microsoft.com/office/drawing/2014/main" id="{1DD610B3-5111-4D91-AA60-A80A8419DC4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139408" y="4876073"/>
            <a:ext cx="487363" cy="487363"/>
          </a:xfrm>
          <a:prstGeom prst="rect">
            <a:avLst/>
          </a:prstGeom>
        </p:spPr>
      </p:pic>
    </p:spTree>
    <p:extLst>
      <p:ext uri="{BB962C8B-B14F-4D97-AF65-F5344CB8AC3E}">
        <p14:creationId xmlns:p14="http://schemas.microsoft.com/office/powerpoint/2010/main" val="351613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000"/>
                                  </p:stCondLst>
                                  <p:childTnLst>
                                    <p:cmd type="call" cmd="playFrom(0.0)">
                                      <p:cBhvr>
                                        <p:cTn id="6" dur="51651" fill="hold"/>
                                        <p:tgtEl>
                                          <p:spTgt spid="4"/>
                                        </p:tgtEl>
                                      </p:cBhvr>
                                    </p:cmd>
                                  </p:childTnLst>
                                </p:cTn>
                              </p:par>
                            </p:childTnLst>
                          </p:cTn>
                        </p:par>
                        <p:par>
                          <p:cTn id="7" fill="hold">
                            <p:stCondLst>
                              <p:cond delay="53651"/>
                            </p:stCondLst>
                            <p:childTnLst>
                              <p:par>
                                <p:cTn id="8" presetID="1" presetClass="mediacall" presetSubtype="0" fill="hold" nodeType="afterEffect">
                                  <p:stCondLst>
                                    <p:cond delay="2500"/>
                                  </p:stCondLst>
                                  <p:childTnLst>
                                    <p:cmd type="call" cmd="playFrom(0.0)">
                                      <p:cBhvr>
                                        <p:cTn id="9" dur="5276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6661" y="3717032"/>
            <a:ext cx="861123" cy="81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コンテンツ プレースホルダー 2"/>
          <p:cNvSpPr>
            <a:spLocks noGrp="1"/>
          </p:cNvSpPr>
          <p:nvPr>
            <p:ph idx="1"/>
          </p:nvPr>
        </p:nvSpPr>
        <p:spPr>
          <a:xfrm>
            <a:off x="457200" y="1600200"/>
            <a:ext cx="8686800" cy="1900808"/>
          </a:xfrm>
        </p:spPr>
        <p:txBody>
          <a:bodyPr/>
          <a:lstStyle/>
          <a:p>
            <a:pPr marL="0" indent="0">
              <a:buNone/>
            </a:pPr>
            <a:r>
              <a:rPr lang="ja-JP" altLang="en-US" dirty="0"/>
              <a:t>⑨目標にあった評価方法が選択されているか？</a:t>
            </a:r>
          </a:p>
          <a:p>
            <a:pPr marL="0" indent="0">
              <a:buNone/>
            </a:pPr>
            <a:endParaRPr lang="en-US" altLang="ja-JP" dirty="0"/>
          </a:p>
          <a:p>
            <a:pPr marL="0" indent="0">
              <a:buNone/>
            </a:pPr>
            <a:r>
              <a:rPr lang="ja-JP" altLang="en-US" dirty="0"/>
              <a:t>⑩参加者の振り返りを促す工夫がされているか？</a:t>
            </a:r>
            <a:endParaRPr kumimoji="1" lang="ja-JP" altLang="en-US" dirty="0"/>
          </a:p>
        </p:txBody>
      </p:sp>
      <p:sp>
        <p:nvSpPr>
          <p:cNvPr id="5" name="AutoShape 8"/>
          <p:cNvSpPr>
            <a:spLocks noChangeArrowheads="1"/>
          </p:cNvSpPr>
          <p:nvPr/>
        </p:nvSpPr>
        <p:spPr bwMode="auto">
          <a:xfrm>
            <a:off x="430213" y="1052736"/>
            <a:ext cx="8713787" cy="71438"/>
          </a:xfrm>
          <a:prstGeom prst="flowChartProcess">
            <a:avLst/>
          </a:prstGeom>
          <a:gradFill rotWithShape="0">
            <a:gsLst>
              <a:gs pos="0">
                <a:srgbClr val="0000FF"/>
              </a:gs>
              <a:gs pos="39999">
                <a:srgbClr val="85C2FF"/>
              </a:gs>
              <a:gs pos="70000">
                <a:srgbClr val="C4D6EB"/>
              </a:gs>
              <a:gs pos="100000">
                <a:srgbClr val="FFEBFA"/>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ja-JP" sz="1800"/>
          </a:p>
        </p:txBody>
      </p:sp>
      <p:sp>
        <p:nvSpPr>
          <p:cNvPr id="7" name="テキスト ボックス 6"/>
          <p:cNvSpPr txBox="1"/>
          <p:nvPr/>
        </p:nvSpPr>
        <p:spPr>
          <a:xfrm>
            <a:off x="827106" y="4473256"/>
            <a:ext cx="7920000" cy="1368000"/>
          </a:xfrm>
          <a:prstGeom prst="rect">
            <a:avLst/>
          </a:prstGeom>
          <a:noFill/>
          <a:ln w="28575">
            <a:solidFill>
              <a:srgbClr val="FF0000"/>
            </a:solidFill>
          </a:ln>
        </p:spPr>
        <p:txBody>
          <a:bodyPr wrap="square" rtlCol="0" anchor="ctr">
            <a:spAutoFit/>
          </a:bodyPr>
          <a:lstStyle/>
          <a:p>
            <a:r>
              <a:rPr lang="ja-JP" altLang="en-US" sz="2400" b="1" dirty="0"/>
              <a:t>　学習者にとって自分の成長，進歩を見える形で確認できるものがあると次への学習意欲になる。</a:t>
            </a:r>
            <a:endParaRPr lang="en-US" altLang="ja-JP" sz="2400" b="1" dirty="0"/>
          </a:p>
          <a:p>
            <a:r>
              <a:rPr kumimoji="1" lang="ja-JP" altLang="en-US" sz="2400" b="1" dirty="0"/>
              <a:t>　　　　　　　　　　</a:t>
            </a:r>
            <a:r>
              <a:rPr kumimoji="1" lang="ja-JP" altLang="en-US" sz="2400" b="1" u="sng" dirty="0"/>
              <a:t>学習へのインセンティブ</a:t>
            </a:r>
            <a:r>
              <a:rPr kumimoji="1" lang="ja-JP" altLang="en-US" sz="2400" b="1" dirty="0"/>
              <a:t>（動機付け）</a:t>
            </a:r>
          </a:p>
        </p:txBody>
      </p:sp>
      <p:sp>
        <p:nvSpPr>
          <p:cNvPr id="9" name="Rectangle 3"/>
          <p:cNvSpPr>
            <a:spLocks noGrp="1" noChangeArrowheads="1"/>
          </p:cNvSpPr>
          <p:nvPr>
            <p:ph type="title"/>
          </p:nvPr>
        </p:nvSpPr>
        <p:spPr>
          <a:xfrm>
            <a:off x="457200" y="255786"/>
            <a:ext cx="8229600" cy="940966"/>
          </a:xfrm>
        </p:spPr>
        <p:txBody>
          <a:bodyPr/>
          <a:lstStyle/>
          <a:p>
            <a:pPr algn="l" eaLnBrk="1" hangingPunct="1">
              <a:buFontTx/>
              <a:buNone/>
            </a:pPr>
            <a:r>
              <a:rPr lang="ja-JP" altLang="en-US" sz="3200" dirty="0">
                <a:solidFill>
                  <a:srgbClr val="0000FF"/>
                </a:solidFill>
              </a:rPr>
              <a:t>点検シート　</a:t>
            </a:r>
            <a:r>
              <a:rPr lang="en-US" altLang="ja-JP" sz="3200" dirty="0">
                <a:solidFill>
                  <a:srgbClr val="FF3399"/>
                </a:solidFill>
              </a:rPr>
              <a:t> 【</a:t>
            </a:r>
            <a:r>
              <a:rPr lang="ja-JP" altLang="en-US" sz="3200" dirty="0">
                <a:solidFill>
                  <a:srgbClr val="FF3399"/>
                </a:solidFill>
              </a:rPr>
              <a:t>学習成果の評価・活用</a:t>
            </a:r>
            <a:r>
              <a:rPr lang="en-US" altLang="ja-JP" sz="3200" dirty="0">
                <a:solidFill>
                  <a:srgbClr val="FF3399"/>
                </a:solidFill>
              </a:rPr>
              <a:t>】</a:t>
            </a:r>
            <a:endParaRPr lang="ja-JP" altLang="en-US" sz="3200" dirty="0">
              <a:solidFill>
                <a:srgbClr val="FF3399"/>
              </a:solidFill>
            </a:endParaRPr>
          </a:p>
        </p:txBody>
      </p:sp>
      <p:pic>
        <p:nvPicPr>
          <p:cNvPr id="1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9239" t="10670" r="22470" b="70418"/>
          <a:stretch/>
        </p:blipFill>
        <p:spPr bwMode="auto">
          <a:xfrm rot="20859572">
            <a:off x="462909" y="4098565"/>
            <a:ext cx="1299909" cy="420520"/>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録音されたサウンド">
            <a:hlinkClick r:id="" action="ppaction://media"/>
            <a:extLst>
              <a:ext uri="{FF2B5EF4-FFF2-40B4-BE49-F238E27FC236}">
                <a16:creationId xmlns="" xmlns:a16="http://schemas.microsoft.com/office/drawing/2014/main" id="{CE518CB2-5F18-4731-ACE4-072EE89558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843808" y="3861048"/>
            <a:ext cx="487363" cy="487363"/>
          </a:xfrm>
          <a:prstGeom prst="rect">
            <a:avLst/>
          </a:prstGeom>
        </p:spPr>
      </p:pic>
    </p:spTree>
    <p:extLst>
      <p:ext uri="{BB962C8B-B14F-4D97-AF65-F5344CB8AC3E}">
        <p14:creationId xmlns:p14="http://schemas.microsoft.com/office/powerpoint/2010/main" val="173893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000"/>
                                  </p:stCondLst>
                                  <p:childTnLst>
                                    <p:cmd type="call" cmd="playFrom(0.0)">
                                      <p:cBhvr>
                                        <p:cTn id="6" dur="817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44329" y="5061953"/>
            <a:ext cx="861123" cy="81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95736" y="1871512"/>
            <a:ext cx="861123" cy="81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コンテンツ プレースホルダー 2"/>
          <p:cNvSpPr>
            <a:spLocks noGrp="1"/>
          </p:cNvSpPr>
          <p:nvPr>
            <p:ph idx="1"/>
          </p:nvPr>
        </p:nvSpPr>
        <p:spPr>
          <a:xfrm>
            <a:off x="457200" y="1196752"/>
            <a:ext cx="8229600" cy="1324744"/>
          </a:xfrm>
        </p:spPr>
        <p:txBody>
          <a:bodyPr/>
          <a:lstStyle/>
          <a:p>
            <a:pPr marL="0" indent="0">
              <a:buNone/>
            </a:pPr>
            <a:r>
              <a:rPr lang="ja-JP" altLang="en-US" dirty="0"/>
              <a:t>⑪ネットワークづくりの視点がプログラムにあるか？</a:t>
            </a:r>
            <a:endParaRPr lang="en-US" altLang="ja-JP" dirty="0"/>
          </a:p>
        </p:txBody>
      </p:sp>
      <p:sp>
        <p:nvSpPr>
          <p:cNvPr id="5" name="AutoShape 8"/>
          <p:cNvSpPr>
            <a:spLocks noChangeArrowheads="1"/>
          </p:cNvSpPr>
          <p:nvPr/>
        </p:nvSpPr>
        <p:spPr bwMode="auto">
          <a:xfrm>
            <a:off x="430213" y="908720"/>
            <a:ext cx="8713787" cy="71438"/>
          </a:xfrm>
          <a:prstGeom prst="flowChartProcess">
            <a:avLst/>
          </a:prstGeom>
          <a:gradFill rotWithShape="0">
            <a:gsLst>
              <a:gs pos="0">
                <a:srgbClr val="0000FF"/>
              </a:gs>
              <a:gs pos="39999">
                <a:srgbClr val="85C2FF"/>
              </a:gs>
              <a:gs pos="70000">
                <a:srgbClr val="C4D6EB"/>
              </a:gs>
              <a:gs pos="100000">
                <a:srgbClr val="FFEBFA"/>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ja-JP" sz="1800"/>
          </a:p>
        </p:txBody>
      </p:sp>
      <p:sp>
        <p:nvSpPr>
          <p:cNvPr id="7" name="テキスト ボックス 6"/>
          <p:cNvSpPr txBox="1"/>
          <p:nvPr/>
        </p:nvSpPr>
        <p:spPr>
          <a:xfrm>
            <a:off x="1250456" y="2661239"/>
            <a:ext cx="7020000" cy="1008000"/>
          </a:xfrm>
          <a:prstGeom prst="rect">
            <a:avLst/>
          </a:prstGeom>
          <a:noFill/>
          <a:ln w="28575">
            <a:solidFill>
              <a:srgbClr val="FF0000"/>
            </a:solidFill>
          </a:ln>
        </p:spPr>
        <p:txBody>
          <a:bodyPr wrap="square" rtlCol="0" anchor="ctr">
            <a:spAutoFit/>
          </a:bodyPr>
          <a:lstStyle/>
          <a:p>
            <a:r>
              <a:rPr kumimoji="1" lang="ja-JP" altLang="en-US" sz="3200" b="1" dirty="0"/>
              <a:t>協働</a:t>
            </a:r>
            <a:r>
              <a:rPr kumimoji="1" lang="ja-JP" altLang="en-US" sz="2400" b="1" dirty="0"/>
              <a:t>＝一緒に汗をかくスポーツをすることではなく，ちょっとした苦労を一緒に分かち合うこと。</a:t>
            </a:r>
          </a:p>
        </p:txBody>
      </p:sp>
      <p:sp>
        <p:nvSpPr>
          <p:cNvPr id="6" name="コンテンツ プレースホルダー 2"/>
          <p:cNvSpPr txBox="1">
            <a:spLocks/>
          </p:cNvSpPr>
          <p:nvPr/>
        </p:nvSpPr>
        <p:spPr bwMode="auto">
          <a:xfrm>
            <a:off x="526618" y="3964624"/>
            <a:ext cx="8229600" cy="1166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kern="0" dirty="0"/>
              <a:t>⑫学習成果を活用する機会や，次の活動へとつなげる工夫がされているか？</a:t>
            </a:r>
            <a:endParaRPr lang="en-US" altLang="ja-JP" kern="0" dirty="0"/>
          </a:p>
        </p:txBody>
      </p:sp>
      <p:sp>
        <p:nvSpPr>
          <p:cNvPr id="8" name="テキスト ボックス 7"/>
          <p:cNvSpPr txBox="1"/>
          <p:nvPr/>
        </p:nvSpPr>
        <p:spPr>
          <a:xfrm>
            <a:off x="1250456" y="5831646"/>
            <a:ext cx="7020000" cy="720000"/>
          </a:xfrm>
          <a:prstGeom prst="rect">
            <a:avLst/>
          </a:prstGeom>
          <a:noFill/>
          <a:ln w="28575">
            <a:solidFill>
              <a:srgbClr val="FF0000"/>
            </a:solidFill>
          </a:ln>
        </p:spPr>
        <p:txBody>
          <a:bodyPr wrap="square" rtlCol="0" anchor="ctr">
            <a:spAutoFit/>
          </a:bodyPr>
          <a:lstStyle/>
          <a:p>
            <a:r>
              <a:rPr kumimoji="1" lang="ja-JP" altLang="en-US" sz="2800" b="1" dirty="0"/>
              <a:t>次の活動へつなげる＝学習者が講師へ</a:t>
            </a:r>
          </a:p>
        </p:txBody>
      </p:sp>
      <p:sp>
        <p:nvSpPr>
          <p:cNvPr id="9" name="Rectangle 3"/>
          <p:cNvSpPr>
            <a:spLocks noGrp="1" noChangeArrowheads="1"/>
          </p:cNvSpPr>
          <p:nvPr>
            <p:ph type="title"/>
          </p:nvPr>
        </p:nvSpPr>
        <p:spPr>
          <a:xfrm>
            <a:off x="457200" y="44624"/>
            <a:ext cx="8229600" cy="940966"/>
          </a:xfrm>
        </p:spPr>
        <p:txBody>
          <a:bodyPr/>
          <a:lstStyle/>
          <a:p>
            <a:pPr algn="l" eaLnBrk="1" hangingPunct="1">
              <a:buFontTx/>
              <a:buNone/>
            </a:pPr>
            <a:r>
              <a:rPr lang="ja-JP" altLang="en-US" sz="3200" dirty="0">
                <a:solidFill>
                  <a:srgbClr val="0000FF"/>
                </a:solidFill>
              </a:rPr>
              <a:t>点検シート　</a:t>
            </a:r>
            <a:r>
              <a:rPr lang="en-US" altLang="ja-JP" sz="3200" dirty="0"/>
              <a:t> </a:t>
            </a:r>
            <a:r>
              <a:rPr lang="en-US" altLang="ja-JP" sz="3200" dirty="0">
                <a:solidFill>
                  <a:srgbClr val="FF3399"/>
                </a:solidFill>
              </a:rPr>
              <a:t>【</a:t>
            </a:r>
            <a:r>
              <a:rPr lang="ja-JP" altLang="en-US" sz="3200" dirty="0">
                <a:solidFill>
                  <a:srgbClr val="FF3399"/>
                </a:solidFill>
              </a:rPr>
              <a:t>学習成果の評価・活用</a:t>
            </a:r>
            <a:r>
              <a:rPr lang="en-US" altLang="ja-JP" sz="3200" dirty="0">
                <a:solidFill>
                  <a:srgbClr val="FF3399"/>
                </a:solidFill>
              </a:rPr>
              <a:t>】</a:t>
            </a:r>
            <a:endParaRPr lang="ja-JP" altLang="en-US" sz="3200" dirty="0">
              <a:solidFill>
                <a:srgbClr val="FF3399"/>
              </a:solidFill>
            </a:endParaRPr>
          </a:p>
        </p:txBody>
      </p:sp>
      <p:pic>
        <p:nvPicPr>
          <p:cNvPr id="1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9239" t="10670" r="22470" b="70418"/>
          <a:stretch/>
        </p:blipFill>
        <p:spPr bwMode="auto">
          <a:xfrm rot="20859572">
            <a:off x="857504" y="5356191"/>
            <a:ext cx="1299909" cy="420520"/>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録音されたサウンド">
            <a:hlinkClick r:id="" action="ppaction://media"/>
            <a:extLst>
              <a:ext uri="{FF2B5EF4-FFF2-40B4-BE49-F238E27FC236}">
                <a16:creationId xmlns="" xmlns:a16="http://schemas.microsoft.com/office/drawing/2014/main" id="{548E5C24-C494-48CC-8E1A-198780486C5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139885" y="2092306"/>
            <a:ext cx="487363" cy="487363"/>
          </a:xfrm>
          <a:prstGeom prst="rect">
            <a:avLst/>
          </a:prstGeom>
        </p:spPr>
      </p:pic>
      <p:pic>
        <p:nvPicPr>
          <p:cNvPr id="16" name="録音されたサウンド">
            <a:hlinkClick r:id="" action="ppaction://media"/>
            <a:extLst>
              <a:ext uri="{FF2B5EF4-FFF2-40B4-BE49-F238E27FC236}">
                <a16:creationId xmlns="" xmlns:a16="http://schemas.microsoft.com/office/drawing/2014/main" id="{8511A934-B350-4644-BEB9-415BABB2D1A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172824" y="5222140"/>
            <a:ext cx="487363" cy="487363"/>
          </a:xfrm>
          <a:prstGeom prst="rect">
            <a:avLst/>
          </a:prstGeom>
        </p:spPr>
      </p:pic>
      <p:pic>
        <p:nvPicPr>
          <p:cNvPr id="15"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9239" t="10670" r="22470" b="70418"/>
          <a:stretch/>
        </p:blipFill>
        <p:spPr bwMode="auto">
          <a:xfrm rot="20859572">
            <a:off x="749183" y="2226357"/>
            <a:ext cx="1299909" cy="420520"/>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082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000"/>
                                  </p:stCondLst>
                                  <p:childTnLst>
                                    <p:cmd type="call" cmd="playFrom(0.0)">
                                      <p:cBhvr>
                                        <p:cTn id="6" dur="74081" fill="hold"/>
                                        <p:tgtEl>
                                          <p:spTgt spid="4"/>
                                        </p:tgtEl>
                                      </p:cBhvr>
                                    </p:cmd>
                                  </p:childTnLst>
                                </p:cTn>
                              </p:par>
                            </p:childTnLst>
                          </p:cTn>
                        </p:par>
                        <p:par>
                          <p:cTn id="7" fill="hold">
                            <p:stCondLst>
                              <p:cond delay="76081"/>
                            </p:stCondLst>
                            <p:childTnLst>
                              <p:par>
                                <p:cTn id="8" presetID="1" presetClass="mediacall" presetSubtype="0" fill="hold" nodeType="afterEffect">
                                  <p:stCondLst>
                                    <p:cond delay="2500"/>
                                  </p:stCondLst>
                                  <p:childTnLst>
                                    <p:cmd type="call" cmd="playFrom(0.0)">
                                      <p:cBhvr>
                                        <p:cTn id="9" dur="5130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ja-JP" altLang="en-US" sz="2800"/>
              <a:t>参考資料</a:t>
            </a:r>
          </a:p>
        </p:txBody>
      </p:sp>
      <p:sp>
        <p:nvSpPr>
          <p:cNvPr id="8195" name="Rectangle 3"/>
          <p:cNvSpPr>
            <a:spLocks noGrp="1" noChangeArrowheads="1"/>
          </p:cNvSpPr>
          <p:nvPr>
            <p:ph type="body" idx="1"/>
          </p:nvPr>
        </p:nvSpPr>
        <p:spPr>
          <a:xfrm>
            <a:off x="611188" y="1412875"/>
            <a:ext cx="8064500" cy="4692650"/>
          </a:xfrm>
        </p:spPr>
        <p:txBody>
          <a:bodyPr/>
          <a:lstStyle/>
          <a:p>
            <a:pPr eaLnBrk="1" hangingPunct="1">
              <a:lnSpc>
                <a:spcPct val="90000"/>
              </a:lnSpc>
              <a:buFontTx/>
              <a:buNone/>
            </a:pPr>
            <a:r>
              <a:rPr lang="ja-JP" altLang="en-US" sz="2000" dirty="0"/>
              <a:t>平成</a:t>
            </a:r>
            <a:r>
              <a:rPr lang="en-US" altLang="ja-JP" sz="2000" dirty="0"/>
              <a:t>22</a:t>
            </a:r>
            <a:r>
              <a:rPr lang="ja-JP" altLang="en-US" sz="2000" dirty="0"/>
              <a:t>・</a:t>
            </a:r>
            <a:r>
              <a:rPr lang="en-US" altLang="ja-JP" sz="2000" dirty="0"/>
              <a:t>23</a:t>
            </a:r>
            <a:r>
              <a:rPr lang="ja-JP" altLang="en-US" sz="2000" dirty="0"/>
              <a:t>年度生涯学習振興・社会教育関係職員等研修初級研修資料</a:t>
            </a:r>
          </a:p>
          <a:p>
            <a:pPr eaLnBrk="1" hangingPunct="1">
              <a:lnSpc>
                <a:spcPct val="90000"/>
              </a:lnSpc>
              <a:buFontTx/>
              <a:buNone/>
            </a:pPr>
            <a:r>
              <a:rPr lang="ja-JP" altLang="en-US" sz="2000" dirty="0"/>
              <a:t>（広島修道大学教授　山川肖美，広島経済大学准教授　志々田まなみ）</a:t>
            </a:r>
          </a:p>
          <a:p>
            <a:pPr eaLnBrk="1" hangingPunct="1">
              <a:lnSpc>
                <a:spcPct val="90000"/>
              </a:lnSpc>
              <a:buFontTx/>
              <a:buNone/>
            </a:pPr>
            <a:endParaRPr lang="ja-JP" altLang="en-US" sz="2000" dirty="0"/>
          </a:p>
          <a:p>
            <a:pPr eaLnBrk="1" hangingPunct="1">
              <a:lnSpc>
                <a:spcPct val="90000"/>
              </a:lnSpc>
              <a:buFontTx/>
              <a:buNone/>
            </a:pPr>
            <a:endParaRPr lang="ja-JP" altLang="en-US" sz="2000" dirty="0"/>
          </a:p>
          <a:p>
            <a:pPr eaLnBrk="1" hangingPunct="1">
              <a:lnSpc>
                <a:spcPct val="90000"/>
              </a:lnSpc>
              <a:buFontTx/>
              <a:buNone/>
            </a:pPr>
            <a:r>
              <a:rPr lang="ja-JP" altLang="en-US" sz="2000" dirty="0"/>
              <a:t>「生涯学習支援のための参加型学習のすすめ方」</a:t>
            </a:r>
          </a:p>
          <a:p>
            <a:pPr eaLnBrk="1" hangingPunct="1">
              <a:lnSpc>
                <a:spcPct val="90000"/>
              </a:lnSpc>
              <a:buFontTx/>
              <a:buNone/>
            </a:pPr>
            <a:r>
              <a:rPr lang="ja-JP" altLang="en-US" sz="2000" dirty="0"/>
              <a:t>廣瀬隆人・澤田実・林義樹・小野美津子著</a:t>
            </a:r>
          </a:p>
          <a:p>
            <a:pPr eaLnBrk="1" hangingPunct="1">
              <a:lnSpc>
                <a:spcPct val="90000"/>
              </a:lnSpc>
              <a:buFontTx/>
              <a:buNone/>
            </a:pPr>
            <a:endParaRPr lang="ja-JP" altLang="en-US" sz="2000" dirty="0"/>
          </a:p>
          <a:p>
            <a:pPr eaLnBrk="1" hangingPunct="1">
              <a:lnSpc>
                <a:spcPct val="90000"/>
              </a:lnSpc>
              <a:buFontTx/>
              <a:buNone/>
            </a:pPr>
            <a:endParaRPr lang="ja-JP" altLang="en-US" sz="2000" dirty="0"/>
          </a:p>
          <a:p>
            <a:pPr eaLnBrk="1" hangingPunct="1">
              <a:lnSpc>
                <a:spcPct val="90000"/>
              </a:lnSpc>
              <a:buFontTx/>
              <a:buNone/>
            </a:pPr>
            <a:r>
              <a:rPr lang="ja-JP" altLang="en-US" sz="2000" dirty="0"/>
              <a:t>広島県立生涯学習センターホームページ「研修情報事業・学習プログラム</a:t>
            </a:r>
          </a:p>
          <a:p>
            <a:pPr eaLnBrk="1" hangingPunct="1">
              <a:lnSpc>
                <a:spcPct val="90000"/>
              </a:lnSpc>
              <a:buFontTx/>
              <a:buNone/>
            </a:pPr>
            <a:r>
              <a:rPr lang="ja-JP" altLang="en-US" sz="2000" dirty="0"/>
              <a:t>の作り方」</a:t>
            </a:r>
          </a:p>
          <a:p>
            <a:pPr eaLnBrk="1" hangingPunct="1">
              <a:lnSpc>
                <a:spcPct val="90000"/>
              </a:lnSpc>
              <a:buFontTx/>
              <a:buNone/>
            </a:pPr>
            <a:endParaRPr lang="ja-JP" altLang="en-US" sz="2000" dirty="0"/>
          </a:p>
          <a:p>
            <a:pPr eaLnBrk="1" hangingPunct="1">
              <a:lnSpc>
                <a:spcPct val="90000"/>
              </a:lnSpc>
              <a:buFontTx/>
              <a:buNone/>
            </a:pPr>
            <a:r>
              <a:rPr lang="ja-JP" altLang="en-US" sz="2000" dirty="0"/>
              <a:t>平成</a:t>
            </a:r>
            <a:r>
              <a:rPr lang="en-US" altLang="ja-JP" sz="2000" dirty="0"/>
              <a:t>29</a:t>
            </a:r>
            <a:r>
              <a:rPr lang="ja-JP" altLang="en-US" sz="2000" dirty="0"/>
              <a:t>年度生涯学習振興・社会教育関係職員等研修「学習プログラム</a:t>
            </a:r>
            <a:br>
              <a:rPr lang="ja-JP" altLang="en-US" sz="2000" dirty="0"/>
            </a:br>
            <a:r>
              <a:rPr lang="ja-JP" altLang="en-US" sz="2000" dirty="0"/>
              <a:t>研修」講評　（下関市立大学准教授　天野かおり）</a:t>
            </a:r>
          </a:p>
          <a:p>
            <a:pPr eaLnBrk="1" hangingPunct="1">
              <a:lnSpc>
                <a:spcPct val="90000"/>
              </a:lnSpc>
              <a:buFontTx/>
              <a:buNone/>
            </a:pPr>
            <a:endParaRPr lang="ja-JP" altLang="en-US" sz="2000" dirty="0"/>
          </a:p>
          <a:p>
            <a:pPr eaLnBrk="1" hangingPunct="1">
              <a:lnSpc>
                <a:spcPct val="90000"/>
              </a:lnSpc>
              <a:buFontTx/>
              <a:buNone/>
            </a:pPr>
            <a:endParaRPr lang="en-US" altLang="ja-JP" sz="2400" dirty="0"/>
          </a:p>
        </p:txBody>
      </p:sp>
    </p:spTree>
    <p:extLst>
      <p:ext uri="{BB962C8B-B14F-4D97-AF65-F5344CB8AC3E}">
        <p14:creationId xmlns:p14="http://schemas.microsoft.com/office/powerpoint/2010/main" val="3261041515"/>
      </p:ext>
    </p:extLst>
  </p:cSld>
  <p:clrMapOvr>
    <a:masterClrMapping/>
  </p:clrMapOvr>
  <mc:AlternateContent xmlns:mc="http://schemas.openxmlformats.org/markup-compatibility/2006" xmlns:p14="http://schemas.microsoft.com/office/powerpoint/2010/main">
    <mc:Choice Requires="p14">
      <p:transition spd="slow" p14:dur="2500" advClick="0" advTm="0"/>
    </mc:Choice>
    <mc:Fallback xmlns="">
      <p:transition spd="slow" advClick="0" advTm="0"/>
    </mc:Fallback>
  </mc:AlternateContent>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11361</TotalTime>
  <Words>1339</Words>
  <Application>Microsoft Office PowerPoint</Application>
  <PresentationFormat>画面に合わせる (4:3)</PresentationFormat>
  <Paragraphs>163</Paragraphs>
  <Slides>9</Slides>
  <Notes>9</Notes>
  <HiddenSlides>0</HiddenSlides>
  <MMClips>10</MMClips>
  <ScaleCrop>false</ScaleCrop>
  <HeadingPairs>
    <vt:vector size="4" baseType="variant">
      <vt:variant>
        <vt:lpstr>テーマ</vt:lpstr>
      </vt:variant>
      <vt:variant>
        <vt:i4>1</vt:i4>
      </vt:variant>
      <vt:variant>
        <vt:lpstr>スライド タイトル</vt:lpstr>
      </vt:variant>
      <vt:variant>
        <vt:i4>9</vt:i4>
      </vt:variant>
    </vt:vector>
  </HeadingPairs>
  <TitlesOfParts>
    <vt:vector size="10" baseType="lpstr">
      <vt:lpstr>標準デザイン</vt:lpstr>
      <vt:lpstr>PowerPoint プレゼンテーション</vt:lpstr>
      <vt:lpstr>PowerPoint プレゼンテーション</vt:lpstr>
      <vt:lpstr>点検シート</vt:lpstr>
      <vt:lpstr>点検シート　 【学習活動の計画】</vt:lpstr>
      <vt:lpstr>PowerPoint プレゼンテーション</vt:lpstr>
      <vt:lpstr>点検シート　 【学習活動の計画】</vt:lpstr>
      <vt:lpstr>点検シート　 【学習成果の評価・活用】</vt:lpstr>
      <vt:lpstr>点検シート　 【学習成果の評価・活用】</vt:lpstr>
      <vt:lpstr>参考資料</vt:lpstr>
    </vt:vector>
  </TitlesOfParts>
  <Company>広島県</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学習プログラム開発の実際</dc:title>
  <dc:creator>広島県</dc:creator>
  <cp:lastModifiedBy>広島県</cp:lastModifiedBy>
  <cp:revision>400</cp:revision>
  <cp:lastPrinted>2017-06-23T10:31:15Z</cp:lastPrinted>
  <dcterms:created xsi:type="dcterms:W3CDTF">2009-10-19T02:11:22Z</dcterms:created>
  <dcterms:modified xsi:type="dcterms:W3CDTF">2017-06-26T00:20:56Z</dcterms:modified>
</cp:coreProperties>
</file>