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61"/>
  </p:notesMasterIdLst>
  <p:handoutMasterIdLst>
    <p:handoutMasterId r:id="rId62"/>
  </p:handoutMasterIdLst>
  <p:sldIdLst>
    <p:sldId id="303" r:id="rId5"/>
    <p:sldId id="327" r:id="rId6"/>
    <p:sldId id="261" r:id="rId7"/>
    <p:sldId id="328" r:id="rId8"/>
    <p:sldId id="326" r:id="rId9"/>
    <p:sldId id="298" r:id="rId10"/>
    <p:sldId id="286" r:id="rId11"/>
    <p:sldId id="278" r:id="rId12"/>
    <p:sldId id="312" r:id="rId13"/>
    <p:sldId id="267" r:id="rId14"/>
    <p:sldId id="268" r:id="rId15"/>
    <p:sldId id="332" r:id="rId16"/>
    <p:sldId id="264" r:id="rId17"/>
    <p:sldId id="266" r:id="rId18"/>
    <p:sldId id="293" r:id="rId19"/>
    <p:sldId id="324" r:id="rId20"/>
    <p:sldId id="319" r:id="rId21"/>
    <p:sldId id="323" r:id="rId22"/>
    <p:sldId id="320" r:id="rId23"/>
    <p:sldId id="325" r:id="rId24"/>
    <p:sldId id="277" r:id="rId25"/>
    <p:sldId id="311" r:id="rId26"/>
    <p:sldId id="291" r:id="rId27"/>
    <p:sldId id="294" r:id="rId28"/>
    <p:sldId id="295" r:id="rId29"/>
    <p:sldId id="296" r:id="rId30"/>
    <p:sldId id="302" r:id="rId31"/>
    <p:sldId id="335" r:id="rId32"/>
    <p:sldId id="336" r:id="rId33"/>
    <p:sldId id="337" r:id="rId34"/>
    <p:sldId id="338" r:id="rId35"/>
    <p:sldId id="339" r:id="rId36"/>
    <p:sldId id="340" r:id="rId37"/>
    <p:sldId id="341" r:id="rId38"/>
    <p:sldId id="342" r:id="rId39"/>
    <p:sldId id="343" r:id="rId40"/>
    <p:sldId id="344" r:id="rId41"/>
    <p:sldId id="304" r:id="rId42"/>
    <p:sldId id="305" r:id="rId43"/>
    <p:sldId id="273" r:id="rId44"/>
    <p:sldId id="321" r:id="rId45"/>
    <p:sldId id="274" r:id="rId46"/>
    <p:sldId id="276" r:id="rId47"/>
    <p:sldId id="306" r:id="rId48"/>
    <p:sldId id="307" r:id="rId49"/>
    <p:sldId id="308" r:id="rId50"/>
    <p:sldId id="289" r:id="rId51"/>
    <p:sldId id="314" r:id="rId52"/>
    <p:sldId id="315" r:id="rId53"/>
    <p:sldId id="316" r:id="rId54"/>
    <p:sldId id="318" r:id="rId55"/>
    <p:sldId id="283" r:id="rId56"/>
    <p:sldId id="317" r:id="rId57"/>
    <p:sldId id="330" r:id="rId58"/>
    <p:sldId id="331" r:id="rId59"/>
    <p:sldId id="292" r:id="rId60"/>
  </p:sldIdLst>
  <p:sldSz cx="6858000" cy="9144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p:cViewPr>
        <p:scale>
          <a:sx n="100" d="100"/>
          <a:sy n="100" d="100"/>
        </p:scale>
        <p:origin x="-1356" y="504"/>
      </p:cViewPr>
      <p:guideLst>
        <p:guide orient="horz" pos="2880"/>
        <p:guide pos="2160"/>
      </p:guideLst>
    </p:cSldViewPr>
  </p:slideViewPr>
  <p:notesTextViewPr>
    <p:cViewPr>
      <p:scale>
        <a:sx n="1" d="1"/>
        <a:sy n="1" d="1"/>
      </p:scale>
      <p:origin x="0" y="0"/>
    </p:cViewPr>
  </p:notesTextViewPr>
  <p:sorterViewPr>
    <p:cViewPr>
      <p:scale>
        <a:sx n="100" d="100"/>
        <a:sy n="100" d="100"/>
      </p:scale>
      <p:origin x="0" y="6690"/>
    </p:cViewPr>
  </p:sorterViewPr>
  <p:notesViewPr>
    <p:cSldViewPr>
      <p:cViewPr varScale="1">
        <p:scale>
          <a:sx n="75" d="100"/>
          <a:sy n="75" d="100"/>
        </p:scale>
        <p:origin x="-1722" y="-96"/>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0370370370373"/>
          <c:y val="2.5254293948050392E-2"/>
          <c:w val="0.68924382716049382"/>
          <c:h val="0.8639820961859388"/>
        </c:manualLayout>
      </c:layout>
      <c:barChart>
        <c:barDir val="bar"/>
        <c:grouping val="clustered"/>
        <c:varyColors val="0"/>
        <c:ser>
          <c:idx val="0"/>
          <c:order val="0"/>
          <c:tx>
            <c:strRef>
              <c:f>Sheet1!$B$1</c:f>
              <c:strCache>
                <c:ptCount val="1"/>
                <c:pt idx="0">
                  <c:v>列1</c:v>
                </c:pt>
              </c:strCache>
            </c:strRef>
          </c:tx>
          <c:spPr>
            <a:solidFill>
              <a:srgbClr val="94D618"/>
            </a:solidFill>
          </c:spPr>
          <c:invertIfNegative val="0"/>
          <c:dLbls>
            <c:txPr>
              <a:bodyPr/>
              <a:lstStyle/>
              <a:p>
                <a:pPr>
                  <a:defRPr sz="12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dLbls>
          <c:cat>
            <c:strRef>
              <c:f>Sheet1!$A$2:$A$14</c:f>
              <c:strCache>
                <c:ptCount val="13"/>
                <c:pt idx="0">
                  <c:v>脳血管疾患（脳卒中等）</c:v>
                </c:pt>
                <c:pt idx="1">
                  <c:v>認知症</c:v>
                </c:pt>
                <c:pt idx="2">
                  <c:v>高齢による衰弱</c:v>
                </c:pt>
                <c:pt idx="3">
                  <c:v>関節疾患（リウマチ等）</c:v>
                </c:pt>
                <c:pt idx="4">
                  <c:v>骨折・転倒</c:v>
                </c:pt>
                <c:pt idx="5">
                  <c:v>心疾患（心臓病）</c:v>
                </c:pt>
                <c:pt idx="6">
                  <c:v>パーキンソン病</c:v>
                </c:pt>
                <c:pt idx="7">
                  <c:v>糖尿病</c:v>
                </c:pt>
                <c:pt idx="8">
                  <c:v>呼吸器疾患（肺気腫・肺炎等）</c:v>
                </c:pt>
                <c:pt idx="9">
                  <c:v>悪性新生物・がん</c:v>
                </c:pt>
                <c:pt idx="10">
                  <c:v>視覚・聴覚障害</c:v>
                </c:pt>
                <c:pt idx="11">
                  <c:v>脊髄損傷</c:v>
                </c:pt>
                <c:pt idx="12">
                  <c:v>その他・不明・不詳</c:v>
                </c:pt>
              </c:strCache>
            </c:strRef>
          </c:cat>
          <c:val>
            <c:numRef>
              <c:f>Sheet1!$B$2:$B$14</c:f>
              <c:numCache>
                <c:formatCode>General</c:formatCode>
                <c:ptCount val="13"/>
                <c:pt idx="0">
                  <c:v>21.5</c:v>
                </c:pt>
                <c:pt idx="1">
                  <c:v>15.3</c:v>
                </c:pt>
                <c:pt idx="2">
                  <c:v>13.7</c:v>
                </c:pt>
                <c:pt idx="3">
                  <c:v>10.9</c:v>
                </c:pt>
                <c:pt idx="4">
                  <c:v>10.199999999999999</c:v>
                </c:pt>
                <c:pt idx="5">
                  <c:v>3.9</c:v>
                </c:pt>
                <c:pt idx="6">
                  <c:v>3.2</c:v>
                </c:pt>
                <c:pt idx="7">
                  <c:v>3</c:v>
                </c:pt>
                <c:pt idx="8">
                  <c:v>2.8</c:v>
                </c:pt>
                <c:pt idx="9">
                  <c:v>2.2999999999999998</c:v>
                </c:pt>
                <c:pt idx="10">
                  <c:v>2.1</c:v>
                </c:pt>
                <c:pt idx="11">
                  <c:v>1.8</c:v>
                </c:pt>
                <c:pt idx="12">
                  <c:v>9.3000000000000007</c:v>
                </c:pt>
              </c:numCache>
            </c:numRef>
          </c:val>
        </c:ser>
        <c:dLbls>
          <c:showLegendKey val="0"/>
          <c:showVal val="0"/>
          <c:showCatName val="0"/>
          <c:showSerName val="0"/>
          <c:showPercent val="0"/>
          <c:showBubbleSize val="0"/>
        </c:dLbls>
        <c:gapWidth val="150"/>
        <c:axId val="108973056"/>
        <c:axId val="108983040"/>
      </c:barChart>
      <c:catAx>
        <c:axId val="108973056"/>
        <c:scaling>
          <c:orientation val="minMax"/>
        </c:scaling>
        <c:delete val="0"/>
        <c:axPos val="l"/>
        <c:majorTickMark val="out"/>
        <c:minorTickMark val="none"/>
        <c:tickLblPos val="nextTo"/>
        <c:txPr>
          <a:bodyPr/>
          <a:lstStyle/>
          <a:p>
            <a:pPr>
              <a:defRPr sz="1200">
                <a:latin typeface="Meiryo UI" pitchFamily="50" charset="-128"/>
                <a:ea typeface="Meiryo UI" pitchFamily="50" charset="-128"/>
                <a:cs typeface="Meiryo UI" pitchFamily="50" charset="-128"/>
              </a:defRPr>
            </a:pPr>
            <a:endParaRPr lang="ja-JP"/>
          </a:p>
        </c:txPr>
        <c:crossAx val="108983040"/>
        <c:crosses val="autoZero"/>
        <c:auto val="1"/>
        <c:lblAlgn val="ctr"/>
        <c:lblOffset val="100"/>
        <c:noMultiLvlLbl val="0"/>
      </c:catAx>
      <c:valAx>
        <c:axId val="108983040"/>
        <c:scaling>
          <c:orientation val="minMax"/>
        </c:scaling>
        <c:delete val="0"/>
        <c:axPos val="b"/>
        <c:majorGridlines/>
        <c:numFmt formatCode="General" sourceLinked="1"/>
        <c:majorTickMark val="out"/>
        <c:minorTickMark val="none"/>
        <c:tickLblPos val="nextTo"/>
        <c:crossAx val="108973056"/>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0.82418</cdr:x>
      <cdr:y>0.09284</cdr:y>
    </cdr:from>
    <cdr:to>
      <cdr:x>0.98901</cdr:x>
      <cdr:y>0.17239</cdr:y>
    </cdr:to>
    <cdr:sp macro="" textlink="">
      <cdr:nvSpPr>
        <cdr:cNvPr id="2" name="テキスト ボックス 1"/>
        <cdr:cNvSpPr txBox="1"/>
      </cdr:nvSpPr>
      <cdr:spPr>
        <a:xfrm xmlns:a="http://schemas.openxmlformats.org/drawingml/2006/main">
          <a:off x="5400600" y="360040"/>
          <a:ext cx="1080120" cy="308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dirty="0" smtClean="0">
              <a:latin typeface="Meiryo UI" pitchFamily="50" charset="-128"/>
              <a:ea typeface="Meiryo UI" pitchFamily="50" charset="-128"/>
              <a:cs typeface="Meiryo UI" pitchFamily="50" charset="-128"/>
            </a:rPr>
            <a:t>（単位：％）</a:t>
          </a:r>
          <a:endParaRPr lang="ja-JP" altLang="en-US" sz="1100" dirty="0">
            <a:latin typeface="Meiryo UI" pitchFamily="50" charset="-128"/>
            <a:ea typeface="Meiryo UI" pitchFamily="50" charset="-128"/>
            <a:cs typeface="Meiryo UI" pitchFamily="50" charset="-128"/>
          </a:endParaRPr>
        </a:p>
      </cdr:txBody>
    </cdr:sp>
  </cdr:relSizeAnchor>
  <cdr:relSizeAnchor xmlns:cdr="http://schemas.openxmlformats.org/drawingml/2006/chartDrawing">
    <cdr:from>
      <cdr:x>0</cdr:x>
      <cdr:y>0.5385</cdr:y>
    </cdr:from>
    <cdr:to>
      <cdr:x>0.99864</cdr:x>
      <cdr:y>0.8356</cdr:y>
    </cdr:to>
    <cdr:sp macro="" textlink="">
      <cdr:nvSpPr>
        <cdr:cNvPr id="3" name="円/楕円 2"/>
        <cdr:cNvSpPr/>
      </cdr:nvSpPr>
      <cdr:spPr>
        <a:xfrm xmlns:a="http://schemas.openxmlformats.org/drawingml/2006/main">
          <a:off x="0" y="2088232"/>
          <a:ext cx="6543816" cy="1152128"/>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2AF08DB4-F944-464E-AF54-D49F21120187}" type="datetimeFigureOut">
              <a:rPr kumimoji="1" lang="ja-JP" altLang="en-US" smtClean="0"/>
              <a:t>2016/8/19</a:t>
            </a:fld>
            <a:endParaRPr kumimoji="1" lang="ja-JP" altLang="en-US"/>
          </a:p>
        </p:txBody>
      </p:sp>
      <p:sp>
        <p:nvSpPr>
          <p:cNvPr id="4" name="フッター プレースホルダー 3"/>
          <p:cNvSpPr>
            <a:spLocks noGrp="1"/>
          </p:cNvSpPr>
          <p:nvPr>
            <p:ph type="ftr" sz="quarter" idx="2"/>
          </p:nvPr>
        </p:nvSpPr>
        <p:spPr>
          <a:xfrm>
            <a:off x="2" y="6397621"/>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7059"/>
          </a:xfrm>
          <a:prstGeom prst="rect">
            <a:avLst/>
          </a:prstGeom>
        </p:spPr>
        <p:txBody>
          <a:bodyPr vert="horz" lIns="91440" tIns="45720" rIns="91440" bIns="45720" rtlCol="0" anchor="b"/>
          <a:lstStyle>
            <a:lvl1pPr algn="r">
              <a:defRPr sz="1200"/>
            </a:lvl1pPr>
          </a:lstStyle>
          <a:p>
            <a:fld id="{B4EB312A-4AAA-43CE-B100-12247EA09F09}" type="slidenum">
              <a:rPr kumimoji="1" lang="ja-JP" altLang="en-US" smtClean="0"/>
              <a:t>‹#›</a:t>
            </a:fld>
            <a:endParaRPr kumimoji="1" lang="ja-JP" altLang="en-US"/>
          </a:p>
        </p:txBody>
      </p:sp>
    </p:spTree>
    <p:extLst>
      <p:ext uri="{BB962C8B-B14F-4D97-AF65-F5344CB8AC3E}">
        <p14:creationId xmlns:p14="http://schemas.microsoft.com/office/powerpoint/2010/main" val="2009640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733" y="1"/>
            <a:ext cx="4276254" cy="337059"/>
          </a:xfrm>
          <a:prstGeom prst="rect">
            <a:avLst/>
          </a:prstGeom>
        </p:spPr>
        <p:txBody>
          <a:bodyPr vert="horz" lIns="91440" tIns="45720" rIns="91440" bIns="45720" rtlCol="0"/>
          <a:lstStyle>
            <a:lvl1pPr algn="r">
              <a:defRPr sz="1200"/>
            </a:lvl1pPr>
          </a:lstStyle>
          <a:p>
            <a:fld id="{FE3FB631-314F-46F8-886F-7645B9BE8524}" type="datetimeFigureOut">
              <a:rPr kumimoji="1" lang="ja-JP" altLang="en-US" smtClean="0"/>
              <a:t>2016/8/19</a:t>
            </a:fld>
            <a:endParaRPr kumimoji="1" lang="ja-JP" altLang="en-US"/>
          </a:p>
        </p:txBody>
      </p:sp>
      <p:sp>
        <p:nvSpPr>
          <p:cNvPr id="4" name="スライド イメージ プレースホルダー 3"/>
          <p:cNvSpPr>
            <a:spLocks noGrp="1" noRot="1" noChangeAspect="1"/>
          </p:cNvSpPr>
          <p:nvPr>
            <p:ph type="sldImg" idx="2"/>
          </p:nvPr>
        </p:nvSpPr>
        <p:spPr>
          <a:xfrm>
            <a:off x="3984625" y="504825"/>
            <a:ext cx="18970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5934" y="3199352"/>
            <a:ext cx="7894446" cy="303136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621"/>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733" y="6397621"/>
            <a:ext cx="4276254" cy="337059"/>
          </a:xfrm>
          <a:prstGeom prst="rect">
            <a:avLst/>
          </a:prstGeom>
        </p:spPr>
        <p:txBody>
          <a:bodyPr vert="horz" lIns="91440" tIns="45720" rIns="91440" bIns="45720" rtlCol="0" anchor="b"/>
          <a:lstStyle>
            <a:lvl1pPr algn="r">
              <a:defRPr sz="1200"/>
            </a:lvl1pPr>
          </a:lstStyle>
          <a:p>
            <a:fld id="{1967FA9B-3BA2-401A-9E18-98BF8E6C4D4E}" type="slidenum">
              <a:rPr kumimoji="1" lang="ja-JP" altLang="en-US" smtClean="0"/>
              <a:t>‹#›</a:t>
            </a:fld>
            <a:endParaRPr kumimoji="1" lang="ja-JP" altLang="en-US"/>
          </a:p>
        </p:txBody>
      </p:sp>
    </p:spTree>
    <p:extLst>
      <p:ext uri="{BB962C8B-B14F-4D97-AF65-F5344CB8AC3E}">
        <p14:creationId xmlns:p14="http://schemas.microsoft.com/office/powerpoint/2010/main" val="24578143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6</a:t>
            </a:fld>
            <a:endParaRPr kumimoji="1" lang="ja-JP" altLang="en-US"/>
          </a:p>
        </p:txBody>
      </p:sp>
    </p:spTree>
    <p:extLst>
      <p:ext uri="{BB962C8B-B14F-4D97-AF65-F5344CB8AC3E}">
        <p14:creationId xmlns:p14="http://schemas.microsoft.com/office/powerpoint/2010/main" val="348143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13</a:t>
            </a:fld>
            <a:endParaRPr kumimoji="1" lang="ja-JP" altLang="en-US"/>
          </a:p>
        </p:txBody>
      </p:sp>
    </p:spTree>
    <p:extLst>
      <p:ext uri="{BB962C8B-B14F-4D97-AF65-F5344CB8AC3E}">
        <p14:creationId xmlns:p14="http://schemas.microsoft.com/office/powerpoint/2010/main" val="2393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14</a:t>
            </a:fld>
            <a:endParaRPr kumimoji="1" lang="ja-JP" altLang="en-US"/>
          </a:p>
        </p:txBody>
      </p:sp>
    </p:spTree>
    <p:extLst>
      <p:ext uri="{BB962C8B-B14F-4D97-AF65-F5344CB8AC3E}">
        <p14:creationId xmlns:p14="http://schemas.microsoft.com/office/powerpoint/2010/main" val="412172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31</a:t>
            </a:fld>
            <a:endParaRPr kumimoji="1" lang="ja-JP" altLang="en-US"/>
          </a:p>
        </p:txBody>
      </p:sp>
    </p:spTree>
    <p:extLst>
      <p:ext uri="{BB962C8B-B14F-4D97-AF65-F5344CB8AC3E}">
        <p14:creationId xmlns:p14="http://schemas.microsoft.com/office/powerpoint/2010/main" val="285548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67FA9B-3BA2-401A-9E18-98BF8E6C4D4E}" type="slidenum">
              <a:rPr kumimoji="1" lang="ja-JP" altLang="en-US" smtClean="0"/>
              <a:t>50</a:t>
            </a:fld>
            <a:endParaRPr kumimoji="1" lang="ja-JP" altLang="en-US"/>
          </a:p>
        </p:txBody>
      </p:sp>
    </p:spTree>
    <p:extLst>
      <p:ext uri="{BB962C8B-B14F-4D97-AF65-F5344CB8AC3E}">
        <p14:creationId xmlns:p14="http://schemas.microsoft.com/office/powerpoint/2010/main" val="25199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94"/>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C2903E-8849-41B0-8464-157DAD7CF291}" type="datetime1">
              <a:rPr kumimoji="1" lang="ja-JP" altLang="en-US" smtClean="0"/>
              <a:t>2016/8/19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47872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C29CE3-C5AC-41E9-9876-649A9F9A962E}" type="datetime1">
              <a:rPr kumimoji="1" lang="ja-JP" altLang="en-US" smtClean="0"/>
              <a:t>2016/8/19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04293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9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F2B35B-F481-401A-9F50-EF738EB931CF}" type="datetime1">
              <a:rPr kumimoji="1" lang="ja-JP" altLang="en-US" smtClean="0"/>
              <a:t>2016/8/19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593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F34138-5E8F-4F2D-B935-D3A63BE9FB80}"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C05C52C-7338-41B4-84A7-EA1F7A78AAC9}"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80"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8" y="5450085"/>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5"/>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8"/>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5532" y="1916599"/>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7F35EEA-734C-4D86-904C-934FCDF3FEC0}"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A4586260-2B58-48DD-B922-3F528393DEF5}"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9" name="Content Placeholder 8"/>
          <p:cNvSpPr>
            <a:spLocks noGrp="1"/>
          </p:cNvSpPr>
          <p:nvPr>
            <p:ph sz="quarter" idx="13"/>
          </p:nvPr>
        </p:nvSpPr>
        <p:spPr>
          <a:xfrm>
            <a:off x="507491"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08024" y="4572033"/>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4572033"/>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1EA35E6-0375-4E8D-A2BA-AD1ACB162B40}" type="datetime1">
              <a:rPr kumimoji="1" lang="ja-JP" altLang="en-US" smtClean="0"/>
              <a:t>2016/8/19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3411FB5-D407-4295-8ABC-6CB5ABD7D822}" type="datetime1">
              <a:rPr kumimoji="1" lang="ja-JP" altLang="en-US" smtClean="0"/>
              <a:t>2016/8/19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6"/>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0E24856-D8B3-412E-A097-49371D63223A}" type="datetime1">
              <a:rPr kumimoji="1" lang="ja-JP" altLang="en-US" smtClean="0"/>
              <a:t>2016/8/19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B52130D-406E-40D8-BB07-5CE4658EE154}"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4" name="Text Placeholder 3"/>
          <p:cNvSpPr>
            <a:spLocks noGrp="1"/>
          </p:cNvSpPr>
          <p:nvPr>
            <p:ph type="body" sz="half" idx="2"/>
          </p:nvPr>
        </p:nvSpPr>
        <p:spPr>
          <a:xfrm>
            <a:off x="685800" y="4775233"/>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DAE406-F0B7-4407-BA79-AC92B011FD6F}" type="datetime1">
              <a:rPr kumimoji="1" lang="ja-JP" altLang="en-US" smtClean="0"/>
              <a:t>2016/8/19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86412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651250" y="3714077"/>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38129B-3F3E-422F-A6C1-CB8AE4366274}"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963F754-ADA8-402E-80F1-FEEF6A179033}"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D45146-44DC-4AC6-A6F5-CC442E3B2FE3}"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32"/>
            <a:ext cx="1543050" cy="5983111"/>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D6406E2-B6D5-401E-A570-FD5DC3B0710A}"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931BA2C-7DE2-4001-B905-BDCAC1004D3D}"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80"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8" y="5450085"/>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5"/>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8"/>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5532" y="1916599"/>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9C1EB3A-D9C9-43DE-B9CE-61E05EE54C3B}"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55ACB32F-E3A2-46FA-9A48-A0DC085C6C41}"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9" name="Content Placeholder 8"/>
          <p:cNvSpPr>
            <a:spLocks noGrp="1"/>
          </p:cNvSpPr>
          <p:nvPr>
            <p:ph sz="quarter" idx="13"/>
          </p:nvPr>
        </p:nvSpPr>
        <p:spPr>
          <a:xfrm>
            <a:off x="507491"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08013" y="4572018"/>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4572018"/>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B9FB51C-2E73-4180-9500-6AA32671FFBE}" type="datetime1">
              <a:rPr kumimoji="1" lang="ja-JP" altLang="en-US" smtClean="0"/>
              <a:t>2016/8/19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CC419F05-42D7-4A54-822E-7E7DE82BAB8D}" type="datetime1">
              <a:rPr kumimoji="1" lang="ja-JP" altLang="en-US" smtClean="0"/>
              <a:t>2016/8/19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6"/>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D59050A-544C-47A3-AB9C-25C3A4CD6519}" type="datetime1">
              <a:rPr kumimoji="1" lang="ja-JP" altLang="en-US" smtClean="0"/>
              <a:t>2016/8/19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5302F4-3B83-49CC-9011-C1796F007038}" type="datetime1">
              <a:rPr kumimoji="1" lang="ja-JP" altLang="en-US" smtClean="0"/>
              <a:t>2016/8/19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1267401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13C8A4-7CC0-43FA-B496-C9E57E35B324}"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4" name="Text Placeholder 3"/>
          <p:cNvSpPr>
            <a:spLocks noGrp="1"/>
          </p:cNvSpPr>
          <p:nvPr>
            <p:ph type="body" sz="half" idx="2"/>
          </p:nvPr>
        </p:nvSpPr>
        <p:spPr>
          <a:xfrm>
            <a:off x="685800" y="4775218"/>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651250" y="3714062"/>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D18836-E206-4235-8986-A869610CC421}"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BF5BFA5-7E2F-45DB-9995-F440A0487448}"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2E9A4E6-C3B8-4D87-9467-44DBFF7FA4FA}"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18"/>
            <a:ext cx="1543050" cy="5983111"/>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C4064F-B714-480F-9E69-414BC728CD43}"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AE1D836-3ECC-48B7-9E6A-003708423A72}"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80"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8" y="5450085"/>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5"/>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8"/>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5527" y="1916599"/>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ECED75-27FF-41C7-9049-5563DBB8A73B}"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F6F1B8A2-339E-4915-90B3-503908830C50}"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9" name="Content Placeholder 8"/>
          <p:cNvSpPr>
            <a:spLocks noGrp="1"/>
          </p:cNvSpPr>
          <p:nvPr>
            <p:ph sz="quarter" idx="13"/>
          </p:nvPr>
        </p:nvSpPr>
        <p:spPr>
          <a:xfrm>
            <a:off x="507491"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08003" y="4572005"/>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4572005"/>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FE7FF66-6C1F-4D42-A2E6-E0BEE67C6F60}" type="datetime1">
              <a:rPr kumimoji="1" lang="ja-JP" altLang="en-US" smtClean="0"/>
              <a:t>2016/8/19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931268F-04DE-476E-ACFC-1529735C24A2}" type="datetime1">
              <a:rPr kumimoji="1" lang="ja-JP" altLang="en-US" smtClean="0"/>
              <a:t>2016/8/19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4116010-851C-4B7B-85E0-2ECC98347F87}" type="datetime1">
              <a:rPr kumimoji="1" lang="ja-JP" altLang="en-US" smtClean="0"/>
              <a:t>2016/8/19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176432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6"/>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5ED2BAD-9C9E-462B-8884-0682ED5ADD3F}" type="datetime1">
              <a:rPr kumimoji="1" lang="ja-JP" altLang="en-US" smtClean="0"/>
              <a:t>2016/8/19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263770-6E3D-4EA2-BC09-7CDEADBF508E}"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4" name="Text Placeholder 3"/>
          <p:cNvSpPr>
            <a:spLocks noGrp="1"/>
          </p:cNvSpPr>
          <p:nvPr>
            <p:ph type="body" sz="half" idx="2"/>
          </p:nvPr>
        </p:nvSpPr>
        <p:spPr>
          <a:xfrm>
            <a:off x="685800" y="4775205"/>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3651250" y="3714049"/>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B239A4-F776-43D4-BB67-D95DA310A20B}" type="datetime1">
              <a:rPr kumimoji="1" lang="ja-JP" altLang="en-US" smtClean="0"/>
              <a:t>2016/8/19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870AB54-BAC7-40CF-9FF3-85EB6CACC8B4}"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D21B9B-CDF3-45DF-BB42-EB115514F3B8}" type="datetime1">
              <a:rPr kumimoji="1" lang="ja-JP" altLang="en-US" smtClean="0"/>
              <a:t>2016/8/19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5"/>
            <a:ext cx="1543050" cy="5983111"/>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8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8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DBDD2D-4A10-4E3A-BACB-98C36DCFB11B}" type="datetime1">
              <a:rPr kumimoji="1" lang="ja-JP" altLang="en-US" smtClean="0"/>
              <a:t>2016/8/19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01707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8CC704-3B4C-4B43-9AC0-105E0FB5E9CD}" type="datetime1">
              <a:rPr kumimoji="1" lang="ja-JP" altLang="en-US" smtClean="0"/>
              <a:t>2016/8/19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692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5A675A-84E6-4404-9EFE-F6EA686BD2CE}" type="datetime1">
              <a:rPr kumimoji="1" lang="ja-JP" altLang="en-US" smtClean="0"/>
              <a:t>2016/8/19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187591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2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307" y="364094"/>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20" y="1913494"/>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14866E8-954D-4674-9910-E29384351476}" type="datetime1">
              <a:rPr kumimoji="1" lang="ja-JP" altLang="en-US" smtClean="0"/>
              <a:t>2016/8/19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19293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1"/>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AD71E7-C224-4AED-9F70-D23CDC7E31FC}" type="datetime1">
              <a:rPr kumimoji="1" lang="ja-JP" altLang="en-US" smtClean="0"/>
              <a:t>2016/8/19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27686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23"/>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61"/>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E875E88-7262-4FA4-B474-BFEBA8829BD0}" type="datetime1">
              <a:rPr kumimoji="1" lang="ja-JP" altLang="en-US" smtClean="0"/>
              <a:t>2016/8/19</a:t>
            </a:fld>
            <a:endParaRPr kumimoji="1" lang="ja-JP" altLang="en-US"/>
          </a:p>
        </p:txBody>
      </p:sp>
      <p:sp>
        <p:nvSpPr>
          <p:cNvPr id="5" name="フッター プレースホルダー 4"/>
          <p:cNvSpPr>
            <a:spLocks noGrp="1"/>
          </p:cNvSpPr>
          <p:nvPr>
            <p:ph type="ftr" sz="quarter" idx="3"/>
          </p:nvPr>
        </p:nvSpPr>
        <p:spPr>
          <a:xfrm>
            <a:off x="2343150" y="8475161"/>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61"/>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8DF7152-CFFE-42F1-929D-B4CFA162D2D2}" type="slidenum">
              <a:rPr kumimoji="1" lang="ja-JP" altLang="en-US" smtClean="0"/>
              <a:t>‹#›</a:t>
            </a:fld>
            <a:endParaRPr kumimoji="1" lang="ja-JP" altLang="en-US"/>
          </a:p>
        </p:txBody>
      </p:sp>
    </p:spTree>
    <p:extLst>
      <p:ext uri="{BB962C8B-B14F-4D97-AF65-F5344CB8AC3E}">
        <p14:creationId xmlns:p14="http://schemas.microsoft.com/office/powerpoint/2010/main" val="344472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40"/>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3872755" y="8333585"/>
            <a:ext cx="2840018" cy="486833"/>
          </a:xfrm>
          <a:prstGeom prst="rect">
            <a:avLst/>
          </a:prstGeom>
        </p:spPr>
        <p:txBody>
          <a:bodyPr vert="horz" lIns="91440" tIns="45720" rIns="91440" bIns="45720" rtlCol="0" anchor="ctr"/>
          <a:lstStyle>
            <a:lvl1pPr algn="r">
              <a:defRPr sz="1000">
                <a:solidFill>
                  <a:schemeClr val="tx2"/>
                </a:solidFill>
              </a:defRPr>
            </a:lvl1pPr>
          </a:lstStyle>
          <a:p>
            <a:fld id="{710F464B-A524-45C2-B550-4FB038508090}" type="datetime1">
              <a:rPr kumimoji="1" lang="ja-JP" altLang="en-US" smtClean="0"/>
              <a:t>2016/8/19</a:t>
            </a:fld>
            <a:endParaRPr kumimoji="1" lang="ja-JP" altLang="en-US"/>
          </a:p>
        </p:txBody>
      </p:sp>
      <p:sp>
        <p:nvSpPr>
          <p:cNvPr id="5" name="Footer Placeholder 4"/>
          <p:cNvSpPr>
            <a:spLocks noGrp="1"/>
          </p:cNvSpPr>
          <p:nvPr>
            <p:ph type="ftr" sz="quarter" idx="3"/>
          </p:nvPr>
        </p:nvSpPr>
        <p:spPr>
          <a:xfrm>
            <a:off x="145231" y="8333585"/>
            <a:ext cx="2840018" cy="486833"/>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2993317" y="8333584"/>
            <a:ext cx="871370" cy="486833"/>
          </a:xfrm>
          <a:prstGeom prst="rect">
            <a:avLst/>
          </a:prstGeom>
        </p:spPr>
        <p:txBody>
          <a:bodyPr vert="horz" lIns="91440" tIns="45720" rIns="91440" bIns="45720" rtlCol="0" anchor="ctr"/>
          <a:lstStyle>
            <a:lvl1pPr algn="ctr">
              <a:defRPr sz="1000">
                <a:solidFill>
                  <a:schemeClr val="tx2"/>
                </a:solidFill>
              </a:defRPr>
            </a:lvl1pPr>
          </a:lstStyle>
          <a:p>
            <a:fld id="{78DF7152-CFFE-42F1-929D-B4CFA162D2D2}" type="slidenum">
              <a:rPr kumimoji="1" lang="ja-JP" altLang="en-US" smtClean="0"/>
              <a:t>‹#›</a:t>
            </a:fld>
            <a:endParaRPr kumimoji="1" lang="ja-JP" altLang="en-US"/>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40"/>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3872755" y="8333570"/>
            <a:ext cx="2840018" cy="486833"/>
          </a:xfrm>
          <a:prstGeom prst="rect">
            <a:avLst/>
          </a:prstGeom>
        </p:spPr>
        <p:txBody>
          <a:bodyPr vert="horz" lIns="91440" tIns="45720" rIns="91440" bIns="45720" rtlCol="0" anchor="ctr"/>
          <a:lstStyle>
            <a:lvl1pPr algn="r">
              <a:defRPr sz="1000">
                <a:solidFill>
                  <a:schemeClr val="tx2"/>
                </a:solidFill>
              </a:defRPr>
            </a:lvl1pPr>
          </a:lstStyle>
          <a:p>
            <a:fld id="{C92DA8AB-3E6C-4338-B4FB-D361F1208BE5}" type="datetime1">
              <a:rPr kumimoji="1" lang="ja-JP" altLang="en-US" smtClean="0"/>
              <a:t>2016/8/19</a:t>
            </a:fld>
            <a:endParaRPr kumimoji="1" lang="ja-JP" altLang="en-US"/>
          </a:p>
        </p:txBody>
      </p:sp>
      <p:sp>
        <p:nvSpPr>
          <p:cNvPr id="5" name="Footer Placeholder 4"/>
          <p:cNvSpPr>
            <a:spLocks noGrp="1"/>
          </p:cNvSpPr>
          <p:nvPr>
            <p:ph type="ftr" sz="quarter" idx="3"/>
          </p:nvPr>
        </p:nvSpPr>
        <p:spPr>
          <a:xfrm>
            <a:off x="145231" y="8333570"/>
            <a:ext cx="2840018" cy="486833"/>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2993317" y="8333569"/>
            <a:ext cx="871370" cy="486833"/>
          </a:xfrm>
          <a:prstGeom prst="rect">
            <a:avLst/>
          </a:prstGeom>
        </p:spPr>
        <p:txBody>
          <a:bodyPr vert="horz" lIns="91440" tIns="45720" rIns="91440" bIns="45720" rtlCol="0" anchor="ctr"/>
          <a:lstStyle>
            <a:lvl1pPr algn="ctr">
              <a:defRPr sz="1000">
                <a:solidFill>
                  <a:schemeClr val="tx2"/>
                </a:solidFill>
              </a:defRPr>
            </a:lvl1pPr>
          </a:lstStyle>
          <a:p>
            <a:fld id="{78DF7152-CFFE-42F1-929D-B4CFA162D2D2}" type="slidenum">
              <a:rPr kumimoji="1" lang="ja-JP" altLang="en-US" smtClean="0"/>
              <a:t>‹#›</a:t>
            </a:fld>
            <a:endParaRPr kumimoji="1" lang="ja-JP" altLang="en-US"/>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40"/>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3872755" y="8333557"/>
            <a:ext cx="2840018" cy="486833"/>
          </a:xfrm>
          <a:prstGeom prst="rect">
            <a:avLst/>
          </a:prstGeom>
        </p:spPr>
        <p:txBody>
          <a:bodyPr vert="horz" lIns="91440" tIns="45720" rIns="91440" bIns="45720" rtlCol="0" anchor="ctr"/>
          <a:lstStyle>
            <a:lvl1pPr algn="r">
              <a:defRPr sz="1000">
                <a:solidFill>
                  <a:schemeClr val="tx2"/>
                </a:solidFill>
              </a:defRPr>
            </a:lvl1pPr>
          </a:lstStyle>
          <a:p>
            <a:fld id="{763FF0EE-5D09-40C8-8E06-E657D80F1B4C}" type="datetime1">
              <a:rPr kumimoji="1" lang="ja-JP" altLang="en-US" smtClean="0"/>
              <a:t>2016/8/19</a:t>
            </a:fld>
            <a:endParaRPr kumimoji="1" lang="ja-JP" altLang="en-US"/>
          </a:p>
        </p:txBody>
      </p:sp>
      <p:sp>
        <p:nvSpPr>
          <p:cNvPr id="5" name="Footer Placeholder 4"/>
          <p:cNvSpPr>
            <a:spLocks noGrp="1"/>
          </p:cNvSpPr>
          <p:nvPr>
            <p:ph type="ftr" sz="quarter" idx="3"/>
          </p:nvPr>
        </p:nvSpPr>
        <p:spPr>
          <a:xfrm>
            <a:off x="145231" y="8333557"/>
            <a:ext cx="2840018" cy="486833"/>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2993317" y="8333556"/>
            <a:ext cx="871370" cy="486833"/>
          </a:xfrm>
          <a:prstGeom prst="rect">
            <a:avLst/>
          </a:prstGeom>
        </p:spPr>
        <p:txBody>
          <a:bodyPr vert="horz" lIns="91440" tIns="45720" rIns="91440" bIns="45720" rtlCol="0" anchor="ctr"/>
          <a:lstStyle>
            <a:lvl1pPr algn="ctr">
              <a:defRPr sz="1000">
                <a:solidFill>
                  <a:schemeClr val="tx2"/>
                </a:solidFill>
              </a:defRPr>
            </a:lvl1pPr>
          </a:lstStyle>
          <a:p>
            <a:fld id="{78DF7152-CFFE-42F1-929D-B4CFA162D2D2}" type="slidenum">
              <a:rPr kumimoji="1" lang="ja-JP" altLang="en-US" smtClean="0"/>
              <a:t>‹#›</a:t>
            </a:fld>
            <a:endParaRPr kumimoji="1" lang="ja-JP" altLang="en-US"/>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kaigoouen.net/" TargetMode="External"/><Relationship Id="rId3" Type="http://schemas.openxmlformats.org/officeDocument/2006/relationships/hyperlink" Target="http://www.wam.go.jp/" TargetMode="External"/><Relationship Id="rId7" Type="http://schemas.openxmlformats.org/officeDocument/2006/relationships/hyperlink" Target="http://www.seacare.or.jp/" TargetMode="External"/><Relationship Id="rId2" Type="http://schemas.openxmlformats.org/officeDocument/2006/relationships/hyperlink" Target="http://www.kaigo110.co.jp/" TargetMode="External"/><Relationship Id="rId1" Type="http://schemas.openxmlformats.org/officeDocument/2006/relationships/slideLayout" Target="../slideLayouts/slideLayout7.xml"/><Relationship Id="rId6" Type="http://schemas.openxmlformats.org/officeDocument/2006/relationships/hyperlink" Target="http://www.ninchishou.net/" TargetMode="External"/><Relationship Id="rId5" Type="http://schemas.openxmlformats.org/officeDocument/2006/relationships/hyperlink" Target="http://paokkko.org/" TargetMode="External"/><Relationship Id="rId4" Type="http://schemas.openxmlformats.org/officeDocument/2006/relationships/hyperlink" Target="http://www.my-kaigo.com/" TargetMode="External"/><Relationship Id="rId9"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0689" y="2116959"/>
            <a:ext cx="5523692" cy="2308324"/>
          </a:xfrm>
          <a:prstGeom prst="rect">
            <a:avLst/>
          </a:prstGeom>
          <a:noFill/>
          <a:ln w="19050" cmpd="thickThin">
            <a:noFill/>
            <a:prstDash val="sysDash"/>
          </a:ln>
        </p:spPr>
        <p:txBody>
          <a:bodyPr wrap="square" rtlCol="0">
            <a:spAutoFit/>
          </a:bodyPr>
          <a:lstStyle/>
          <a:p>
            <a:pPr algn="ctr"/>
            <a:r>
              <a:rPr lang="ja-JP" altLang="en-US" sz="4800" dirty="0">
                <a:solidFill>
                  <a:schemeClr val="tx2"/>
                </a:solidFill>
                <a:latin typeface="HG創英角ﾎﾟｯﾌﾟ体" pitchFamily="49" charset="-128"/>
                <a:ea typeface="HG創英角ﾎﾟｯﾌﾟ体" pitchFamily="49" charset="-128"/>
                <a:cs typeface="Meiryo UI" panose="020B0604030504040204" pitchFamily="50" charset="-128"/>
              </a:rPr>
              <a:t> </a:t>
            </a:r>
            <a:r>
              <a:rPr lang="ja-JP" altLang="en-US" sz="4800" dirty="0" smtClean="0">
                <a:solidFill>
                  <a:schemeClr val="tx2"/>
                </a:solidFill>
                <a:latin typeface="HG創英角ﾎﾟｯﾌﾟ体" pitchFamily="49" charset="-128"/>
                <a:ea typeface="HG創英角ﾎﾟｯﾌﾟ体" pitchFamily="49" charset="-128"/>
                <a:cs typeface="Meiryo UI" panose="020B0604030504040204" pitchFamily="50" charset="-128"/>
              </a:rPr>
              <a:t>仕事と</a:t>
            </a:r>
            <a:r>
              <a:rPr lang="ja-JP" altLang="en-US" sz="4800" dirty="0">
                <a:solidFill>
                  <a:srgbClr val="00B0F0"/>
                </a:solidFill>
                <a:latin typeface="HG創英角ﾎﾟｯﾌﾟ体" pitchFamily="49" charset="-128"/>
                <a:ea typeface="HG創英角ﾎﾟｯﾌﾟ体" pitchFamily="49" charset="-128"/>
                <a:cs typeface="Meiryo UI" panose="020B0604030504040204" pitchFamily="50" charset="-128"/>
              </a:rPr>
              <a:t>介護</a:t>
            </a:r>
            <a:r>
              <a:rPr lang="ja-JP" altLang="en-US" sz="4800" dirty="0">
                <a:solidFill>
                  <a:schemeClr val="tx2"/>
                </a:solidFill>
                <a:latin typeface="HG創英角ﾎﾟｯﾌﾟ体" pitchFamily="49" charset="-128"/>
                <a:ea typeface="HG創英角ﾎﾟｯﾌﾟ体" pitchFamily="49" charset="-128"/>
                <a:cs typeface="Meiryo UI" panose="020B0604030504040204" pitchFamily="50" charset="-128"/>
              </a:rPr>
              <a:t>の</a:t>
            </a:r>
            <a:endParaRPr lang="en-US" altLang="ja-JP" sz="4800" dirty="0">
              <a:solidFill>
                <a:schemeClr val="tx2"/>
              </a:solidFill>
              <a:latin typeface="HG創英角ﾎﾟｯﾌﾟ体" pitchFamily="49" charset="-128"/>
              <a:ea typeface="HG創英角ﾎﾟｯﾌﾟ体" pitchFamily="49" charset="-128"/>
              <a:cs typeface="Meiryo UI" panose="020B0604030504040204" pitchFamily="50" charset="-128"/>
            </a:endParaRPr>
          </a:p>
          <a:p>
            <a:pPr algn="ctr"/>
            <a:r>
              <a:rPr lang="ja-JP" altLang="en-US" sz="4800" dirty="0" smtClean="0">
                <a:solidFill>
                  <a:schemeClr val="tx2"/>
                </a:solidFill>
                <a:latin typeface="HG創英角ﾎﾟｯﾌﾟ体" pitchFamily="49" charset="-128"/>
                <a:ea typeface="HG創英角ﾎﾟｯﾌﾟ体" pitchFamily="49" charset="-128"/>
                <a:cs typeface="Meiryo UI" panose="020B0604030504040204" pitchFamily="50" charset="-128"/>
              </a:rPr>
              <a:t>両立ハンドブック</a:t>
            </a:r>
            <a:endParaRPr lang="en-US" altLang="ja-JP" sz="4800" dirty="0" smtClean="0">
              <a:solidFill>
                <a:schemeClr val="tx2"/>
              </a:solidFill>
              <a:latin typeface="HG創英角ﾎﾟｯﾌﾟ体" pitchFamily="49" charset="-128"/>
              <a:ea typeface="HG創英角ﾎﾟｯﾌﾟ体" pitchFamily="49" charset="-128"/>
              <a:cs typeface="Meiryo UI" panose="020B0604030504040204" pitchFamily="50" charset="-128"/>
            </a:endParaRPr>
          </a:p>
          <a:p>
            <a:pPr algn="ctr"/>
            <a:endParaRPr lang="en-US" altLang="ja-JP" sz="2000" dirty="0" smtClean="0">
              <a:solidFill>
                <a:schemeClr val="tx2"/>
              </a:solidFill>
              <a:latin typeface="HG創英角ﾎﾟｯﾌﾟ体" pitchFamily="49" charset="-128"/>
              <a:ea typeface="HG創英角ﾎﾟｯﾌﾟ体" pitchFamily="49" charset="-128"/>
              <a:cs typeface="Meiryo UI" panose="020B0604030504040204" pitchFamily="50" charset="-128"/>
            </a:endParaRPr>
          </a:p>
          <a:p>
            <a:pPr algn="ctr"/>
            <a:r>
              <a:rPr kumimoji="1" lang="ja-JP" altLang="en-US" sz="2800" dirty="0" smtClean="0">
                <a:solidFill>
                  <a:schemeClr val="tx2"/>
                </a:solidFill>
                <a:latin typeface="HG創英角ﾎﾟｯﾌﾟ体" pitchFamily="49" charset="-128"/>
                <a:ea typeface="HG創英角ﾎﾟｯﾌﾟ体" pitchFamily="49" charset="-128"/>
                <a:cs typeface="Meiryo UI" panose="020B0604030504040204" pitchFamily="50" charset="-128"/>
              </a:rPr>
              <a:t>～仕事と介護を両立するために～</a:t>
            </a:r>
            <a:endParaRPr kumimoji="1" lang="ja-JP" altLang="en-US" sz="2800" dirty="0">
              <a:solidFill>
                <a:schemeClr val="tx2"/>
              </a:solidFill>
              <a:latin typeface="HG創英角ﾎﾟｯﾌﾟ体" pitchFamily="49" charset="-128"/>
              <a:ea typeface="HG創英角ﾎﾟｯﾌﾟ体" pitchFamily="49" charset="-128"/>
              <a:cs typeface="Meiryo UI" panose="020B0604030504040204" pitchFamily="50" charset="-128"/>
            </a:endParaRPr>
          </a:p>
        </p:txBody>
      </p:sp>
      <p:sp>
        <p:nvSpPr>
          <p:cNvPr id="3" name="テキスト ボックス 2"/>
          <p:cNvSpPr txBox="1"/>
          <p:nvPr/>
        </p:nvSpPr>
        <p:spPr>
          <a:xfrm>
            <a:off x="3064339" y="8279546"/>
            <a:ext cx="2910515"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広島県仕事と介護の両立推進事業</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会社</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インテリジェンス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4653138" y="464171"/>
            <a:ext cx="1656184" cy="369332"/>
          </a:xfrm>
          <a:prstGeom prst="rect">
            <a:avLst/>
          </a:prstGeom>
          <a:noFill/>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平成</a:t>
            </a:r>
            <a:r>
              <a:rPr kumimoji="1" lang="en-US" altLang="ja-JP" dirty="0" smtClean="0">
                <a:latin typeface="Meiryo UI" pitchFamily="50" charset="-128"/>
                <a:ea typeface="Meiryo UI" pitchFamily="50" charset="-128"/>
                <a:cs typeface="Meiryo UI" pitchFamily="50" charset="-128"/>
              </a:rPr>
              <a:t>27</a:t>
            </a:r>
            <a:r>
              <a:rPr kumimoji="1" lang="ja-JP" altLang="en-US" dirty="0" smtClean="0">
                <a:latin typeface="Meiryo UI" pitchFamily="50" charset="-128"/>
                <a:ea typeface="Meiryo UI" pitchFamily="50" charset="-128"/>
                <a:cs typeface="Meiryo UI" pitchFamily="50" charset="-128"/>
              </a:rPr>
              <a:t>年度版</a:t>
            </a:r>
            <a:endParaRPr kumimoji="1" lang="ja-JP" altLang="en-US" dirty="0">
              <a:latin typeface="Meiryo UI" pitchFamily="50" charset="-128"/>
              <a:ea typeface="Meiryo UI" pitchFamily="50" charset="-128"/>
              <a:cs typeface="Meiryo UI" pitchFamily="50" charset="-128"/>
            </a:endParaRPr>
          </a:p>
        </p:txBody>
      </p:sp>
      <p:pic>
        <p:nvPicPr>
          <p:cNvPr id="6146" name="Picture 2" descr="C:\Users\okimoto\Desktop\ilm14_bb03002-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072" y="5881319"/>
            <a:ext cx="1897782" cy="20046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s.inte.co.jp\Div間共有\07雇用開発本部\100-雇用開発本部\000_公共事業部\201506_仕事と介護の両立推進事業\img\ilm01_ab05023-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745" y="5210306"/>
            <a:ext cx="2196832" cy="2040712"/>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60648" y="179512"/>
            <a:ext cx="6264696" cy="8640960"/>
          </a:xfrm>
          <a:prstGeom prst="roundRect">
            <a:avLst>
              <a:gd name="adj" fmla="val 9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1951026" y="434400"/>
            <a:ext cx="1564995" cy="525778"/>
            <a:chOff x="4042979" y="256563"/>
            <a:chExt cx="1988756" cy="781656"/>
          </a:xfrm>
        </p:grpSpPr>
        <p:pic>
          <p:nvPicPr>
            <p:cNvPr id="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744" y="256563"/>
              <a:ext cx="1578991" cy="78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4042979" y="397761"/>
              <a:ext cx="474215" cy="377536"/>
            </a:xfrm>
            <a:prstGeom prst="rect">
              <a:avLst/>
            </a:prstGeom>
            <a:noFill/>
          </p:spPr>
          <p:txBody>
            <a:bodyPr wrap="square" lIns="99562" tIns="49782" rIns="99562" bIns="49782" rtlCol="0">
              <a:spAutoFit/>
            </a:bodyPr>
            <a:lstStyle/>
            <a:p>
              <a:r>
                <a:rPr kumimoji="1" lang="en-US" altLang="ja-JP" dirty="0" smtClean="0"/>
                <a:t>×</a:t>
              </a:r>
              <a:endParaRPr kumimoji="1" lang="ja-JP" altLang="en-US" dirty="0"/>
            </a:p>
          </p:txBody>
        </p:sp>
      </p:grpSp>
      <p:sp>
        <p:nvSpPr>
          <p:cNvPr id="6" name="角丸四角形 5"/>
          <p:cNvSpPr/>
          <p:nvPr/>
        </p:nvSpPr>
        <p:spPr>
          <a:xfrm>
            <a:off x="479027" y="1223864"/>
            <a:ext cx="1537755"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itchFamily="50" charset="-128"/>
                <a:ea typeface="Meiryo UI" pitchFamily="50" charset="-128"/>
                <a:cs typeface="Meiryo UI" pitchFamily="50" charset="-128"/>
              </a:rPr>
              <a:t>社外秘</a:t>
            </a:r>
            <a:endParaRPr kumimoji="1" lang="ja-JP" altLang="en-US" sz="2400" b="1" dirty="0">
              <a:latin typeface="Meiryo UI" pitchFamily="50" charset="-128"/>
              <a:ea typeface="Meiryo UI" pitchFamily="50" charset="-128"/>
              <a:cs typeface="Meiryo UI" pitchFamily="50" charset="-128"/>
            </a:endParaRPr>
          </a:p>
        </p:txBody>
      </p:sp>
      <p:sp>
        <p:nvSpPr>
          <p:cNvPr id="7" name="正方形/長方形 6"/>
          <p:cNvSpPr/>
          <p:nvPr/>
        </p:nvSpPr>
        <p:spPr>
          <a:xfrm>
            <a:off x="479027" y="535151"/>
            <a:ext cx="1537755" cy="399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8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84286" y="755576"/>
            <a:ext cx="2808312" cy="3724418"/>
            <a:chOff x="169057" y="1357210"/>
            <a:chExt cx="2808312" cy="3724418"/>
          </a:xfrm>
        </p:grpSpPr>
        <p:sp>
          <p:nvSpPr>
            <p:cNvPr id="3" name="テキスト ボックス 2"/>
            <p:cNvSpPr txBox="1"/>
            <p:nvPr/>
          </p:nvSpPr>
          <p:spPr>
            <a:xfrm>
              <a:off x="169057" y="1665308"/>
              <a:ext cx="2808312" cy="3416320"/>
            </a:xfrm>
            <a:prstGeom prst="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26886" y="1871077"/>
              <a:ext cx="262605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介護保険サービスを利用できる方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6886" y="2310062"/>
              <a:ext cx="2699556" cy="1015663"/>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○日常生活を送るために介護や支援が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必要な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歳以上の方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○特定の病気がもとで日常生活を送る</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めに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介護や支援が必要な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歳以上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歳未満の方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265541" y="3326217"/>
              <a:ext cx="2660901"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受ける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には市区町村への申請が必要です。（介護保険被保険者証の提出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65541" y="4184485"/>
              <a:ext cx="2699556"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○手続はご家族や介護</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支援専門員（ケアマネージャー）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などが代行することができます。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226886" y="1357210"/>
              <a:ext cx="1442811" cy="428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申請</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451839" y="755576"/>
            <a:ext cx="3363161" cy="4001139"/>
            <a:chOff x="3451839" y="1321844"/>
            <a:chExt cx="3363161" cy="4001139"/>
          </a:xfrm>
        </p:grpSpPr>
        <p:sp>
          <p:nvSpPr>
            <p:cNvPr id="25" name="テキスト ボックス 24"/>
            <p:cNvSpPr txBox="1"/>
            <p:nvPr/>
          </p:nvSpPr>
          <p:spPr>
            <a:xfrm>
              <a:off x="3473009" y="1629664"/>
              <a:ext cx="3341991" cy="3693319"/>
            </a:xfrm>
            <a:prstGeom prst="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3451839" y="1321844"/>
              <a:ext cx="2401765" cy="4597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要介護認定</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3590614" y="1792913"/>
              <a:ext cx="2448272" cy="8678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認定調査</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認定調査員が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心身の状態を聞き</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取り調査します。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90615" y="3115998"/>
              <a:ext cx="2926743" cy="6841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主治医意見書</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かかりつけの医師に病気や心身の状態に関する書類を作成してもらいます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加算記号 10"/>
            <p:cNvSpPr/>
            <p:nvPr/>
          </p:nvSpPr>
          <p:spPr>
            <a:xfrm>
              <a:off x="4711955" y="2709720"/>
              <a:ext cx="432048" cy="41235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4711955" y="3881081"/>
              <a:ext cx="432048" cy="240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553799" y="4225820"/>
              <a:ext cx="3207664" cy="9598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認定審査会</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認定調査結果や主治医の意見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書をもとに保健・医療・福祉の専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門家がどれくらい介護が必要かを審査します。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テキスト ボックス 34"/>
          <p:cNvSpPr txBox="1"/>
          <p:nvPr/>
        </p:nvSpPr>
        <p:spPr>
          <a:xfrm>
            <a:off x="220742" y="4934645"/>
            <a:ext cx="6497760" cy="3970318"/>
          </a:xfrm>
          <a:prstGeom prst="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101106" y="4579582"/>
            <a:ext cx="2520280" cy="534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認定結果の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通知</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731604783"/>
              </p:ext>
            </p:extLst>
          </p:nvPr>
        </p:nvGraphicFramePr>
        <p:xfrm>
          <a:off x="429237" y="5292080"/>
          <a:ext cx="6143156" cy="3370580"/>
        </p:xfrm>
        <a:graphic>
          <a:graphicData uri="http://schemas.openxmlformats.org/drawingml/2006/table">
            <a:tbl>
              <a:tblPr firstRow="1" bandRow="1">
                <a:tableStyleId>{5C22544A-7EE6-4342-B048-85BDC9FD1C3A}</a:tableStyleId>
              </a:tblPr>
              <a:tblGrid>
                <a:gridCol w="1296620"/>
                <a:gridCol w="4846536"/>
              </a:tblGrid>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非該当（自立）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要支援１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食事や排せつはほとんど自分でできるが身の回りの世話の一部に時々介助を必要とする。身体的な衰えは軽度で改善が期待できる。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要支援２</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食事や排せつはほとんど自分でできるが身の回りの世話の一部に時々介助を必要とする。身体的な衰えは比較的軽度で改善が期待できる。</a:t>
                      </a: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食事や排せつはほとんど自分でできるがみだしなみや居室の掃除など身の回りの世話に何らかの介助が必要。</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要介護２</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食事や排せつに何らかの介助を必要とすることがあり、みだしなみや居室の掃除など身の回りの世話の全般に何らかの介助が必要。</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排泄などが自分ひとりではできず、みだしなみや居室の掃除など身のまわりの世話が自分ひとりではできない。立ち上がりや片足での立位保持などの複雑な動作が自分ひとりでできない。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要介護４</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みだしなみや居室の掃除など身の回りの世話がほとんど出来ず日常生活に全面的介助が必要。立ち上がりや片足などの立位保持などの複雑な動作がほとんど出来ない。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要介護５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生活全般に全面的介助が必要。歩行などの移動の動作がほとんどできない。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8" name="テキスト ボックス 17"/>
          <p:cNvSpPr txBox="1"/>
          <p:nvPr/>
        </p:nvSpPr>
        <p:spPr>
          <a:xfrm>
            <a:off x="2414119" y="4983448"/>
            <a:ext cx="4176463"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原則として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日以内に通知されます。次の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通りの結果があります。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8"/>
          <p:cNvSpPr/>
          <p:nvPr/>
        </p:nvSpPr>
        <p:spPr>
          <a:xfrm>
            <a:off x="2992598" y="2568673"/>
            <a:ext cx="406779" cy="61165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9" name="下矢印 28"/>
          <p:cNvSpPr/>
          <p:nvPr/>
        </p:nvSpPr>
        <p:spPr>
          <a:xfrm>
            <a:off x="3304449" y="4756715"/>
            <a:ext cx="806901" cy="25717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590614" y="723858"/>
            <a:ext cx="576064" cy="523220"/>
          </a:xfrm>
          <a:prstGeom prst="rect">
            <a:avLst/>
          </a:prstGeom>
          <a:noFill/>
        </p:spPr>
        <p:txBody>
          <a:bodyPr wrap="square" rtlCol="0">
            <a:sp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80770" y="684668"/>
            <a:ext cx="576064" cy="523220"/>
          </a:xfrm>
          <a:prstGeom prst="rect">
            <a:avLst/>
          </a:prstGeom>
          <a:noFill/>
        </p:spPr>
        <p:txBody>
          <a:bodyPr wrap="square" rtlCol="0">
            <a:sp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32121" y="4554529"/>
            <a:ext cx="576064" cy="584775"/>
          </a:xfrm>
          <a:prstGeom prst="rect">
            <a:avLst/>
          </a:prstGeom>
          <a:noFill/>
        </p:spPr>
        <p:txBody>
          <a:bodyPr wrap="square" rtlCol="0">
            <a:spAutoFit/>
          </a:bodyPr>
          <a:lstStyle/>
          <a:p>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endPar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04665" y="31720"/>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介護保険サービスを利用するには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申請からサービス利用までの流れ～</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43" name="Picture 3" descr="\\ds.inte.co.jp\Div間共有\07雇用開発本部\100-雇用開発本部\000_公共事業部\201506_仕事と介護の両立推進事業\img\ilm14_bb03012-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101" y="3796241"/>
            <a:ext cx="721251" cy="5757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s.inte.co.jp\Div間共有\07雇用開発本部\100-雇用開発本部\000_公共事業部\201506_仕事と介護の両立推進事業\img\ilm01_ab05022-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8274" y="1449463"/>
            <a:ext cx="1280228" cy="1062524"/>
          </a:xfrm>
          <a:prstGeom prst="rect">
            <a:avLst/>
          </a:prstGeom>
          <a:noFill/>
          <a:extLst>
            <a:ext uri="{909E8E84-426E-40DD-AFC4-6F175D3DCCD1}">
              <a14:hiddenFill xmlns:a14="http://schemas.microsoft.com/office/drawing/2010/main">
                <a:solidFill>
                  <a:srgbClr val="FFFFFF"/>
                </a:solidFill>
              </a14:hiddenFill>
            </a:ext>
          </a:extLst>
        </p:spPr>
      </p:pic>
      <p:sp>
        <p:nvSpPr>
          <p:cNvPr id="30" name="スライド番号プレースホルダー 5"/>
          <p:cNvSpPr>
            <a:spLocks noGrp="1"/>
          </p:cNvSpPr>
          <p:nvPr>
            <p:ph type="sldNum" sz="quarter" idx="12"/>
          </p:nvPr>
        </p:nvSpPr>
        <p:spPr>
          <a:xfrm>
            <a:off x="4978079" y="8532440"/>
            <a:ext cx="1600200" cy="486833"/>
          </a:xfrm>
        </p:spPr>
        <p:txBody>
          <a:bodyPr/>
          <a:lstStyle/>
          <a:p>
            <a:fld id="{78DF7152-CFFE-42F1-929D-B4CFA162D2D2}" type="slidenum">
              <a:rPr kumimoji="1" lang="ja-JP" altLang="en-US" smtClean="0"/>
              <a:t>10</a:t>
            </a:fld>
            <a:endParaRPr kumimoji="1" lang="ja-JP" altLang="en-US" dirty="0"/>
          </a:p>
        </p:txBody>
      </p:sp>
    </p:spTree>
    <p:extLst>
      <p:ext uri="{BB962C8B-B14F-4D97-AF65-F5344CB8AC3E}">
        <p14:creationId xmlns:p14="http://schemas.microsoft.com/office/powerpoint/2010/main" val="31461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9058" y="1358150"/>
            <a:ext cx="6565767" cy="3416320"/>
          </a:xfrm>
          <a:prstGeom prst="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32669" y="1554357"/>
            <a:ext cx="2978539" cy="3154710"/>
          </a:xfrm>
          <a:prstGeom prst="rect">
            <a:avLst/>
          </a:prstGeom>
          <a:noFill/>
        </p:spPr>
        <p:txBody>
          <a:bodyPr wrap="square" rtlCol="0">
            <a:spAutoFit/>
          </a:bodyPr>
          <a:lstStyle/>
          <a:p>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非該当の認定を受けた方</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全ての高齢者の方を対象に介護予防に関するパンフレットや講演会等ありますので積極的に利用しましょう。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また要支援・要介護になる恐れのある方は市区町村で実施している地域支援事業の介護予防事業（筋力工場・栄養改善、認知症予防等の介護予防教室等）を受けて要支援や要介護になることを予防します。保健師が簡単なケアプランを作成し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２）要支援１・要支援２の認定を受けた方</a:t>
            </a:r>
            <a:endParaRPr kumimoji="1"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地域包括センターにケアプランの作成を依頼します。心身の状態や生活の状況等を調査し地域包括センターの担当者がケアプランを作成します。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要介護</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の認定を受けた方</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在宅でサービスを受ける場合は居宅介護</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介護支援事業者に施設サービスを受ける場合は施設にケアプランの作成を依頼します。心身の状態等を調査しケアマネージャーがケアプランを作成します。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213544" y="807693"/>
            <a:ext cx="2626050" cy="552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介護サービス計画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（ケアプラン）の作成</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下矢印 28"/>
          <p:cNvSpPr/>
          <p:nvPr/>
        </p:nvSpPr>
        <p:spPr>
          <a:xfrm>
            <a:off x="1123118" y="5004047"/>
            <a:ext cx="806901" cy="48845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492279818"/>
              </p:ext>
            </p:extLst>
          </p:nvPr>
        </p:nvGraphicFramePr>
        <p:xfrm>
          <a:off x="3561368" y="1881997"/>
          <a:ext cx="2218735" cy="2169408"/>
        </p:xfrm>
        <a:graphic>
          <a:graphicData uri="http://schemas.openxmlformats.org/drawingml/2006/table">
            <a:tbl>
              <a:tblPr firstRow="1" bandRow="1">
                <a:tableStyleId>{5C22544A-7EE6-4342-B048-85BDC9FD1C3A}</a:tableStyleId>
              </a:tblPr>
              <a:tblGrid>
                <a:gridCol w="927658"/>
                <a:gridCol w="1291077"/>
              </a:tblGrid>
              <a:tr h="335280">
                <a:tc>
                  <a:txBody>
                    <a:bodyPr/>
                    <a:lstStyle/>
                    <a:p>
                      <a:r>
                        <a:rPr kumimoji="1" lang="ja-JP" altLang="en-US" sz="800" dirty="0" smtClean="0"/>
                        <a:t>要介護状態区分</a:t>
                      </a:r>
                      <a:endParaRPr kumimoji="1" lang="ja-JP" altLang="en-US" sz="800" dirty="0"/>
                    </a:p>
                  </a:txBody>
                  <a:tcPr/>
                </a:tc>
                <a:tc>
                  <a:txBody>
                    <a:bodyPr/>
                    <a:lstStyle/>
                    <a:p>
                      <a:pPr algn="ctr"/>
                      <a:r>
                        <a:rPr kumimoji="1" lang="ja-JP" altLang="en-US" sz="800" dirty="0" smtClean="0"/>
                        <a:t>居宅サービスの費用の</a:t>
                      </a:r>
                      <a:endParaRPr kumimoji="1" lang="en-US" altLang="ja-JP" sz="800" dirty="0" smtClean="0"/>
                    </a:p>
                    <a:p>
                      <a:pPr algn="ctr"/>
                      <a:r>
                        <a:rPr kumimoji="1" lang="ja-JP" altLang="en-US" sz="800" dirty="0" smtClean="0"/>
                        <a:t>合計（</a:t>
                      </a:r>
                      <a:r>
                        <a:rPr kumimoji="1" lang="en-US" altLang="ja-JP" sz="800" dirty="0" smtClean="0"/>
                        <a:t>1</a:t>
                      </a:r>
                      <a:r>
                        <a:rPr kumimoji="1" lang="ja-JP" altLang="en-US" sz="800" dirty="0" smtClean="0"/>
                        <a:t>か月）</a:t>
                      </a:r>
                      <a:endParaRPr kumimoji="1" lang="ja-JP" altLang="en-US" sz="800" dirty="0"/>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要支援１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08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要支援２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104,730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166,920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196,160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269,310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要介護４</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308,060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6250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360,650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3717032" y="1554357"/>
            <a:ext cx="2592288"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●サービスを利用できる額に上限があります。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38349" y="807693"/>
            <a:ext cx="576064" cy="584775"/>
          </a:xfrm>
          <a:prstGeom prst="rect">
            <a:avLst/>
          </a:prstGeom>
          <a:noFill/>
        </p:spPr>
        <p:txBody>
          <a:bodyPr wrap="square" rtlCol="0">
            <a:spAutoFit/>
          </a:bodyPr>
          <a:lstStyle/>
          <a:p>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3" descr="C:\Users\yuki.seguchi\AppData\Local\Microsoft\Windows\Temporary Internet Files\Content.IE5\LA6WU29E\gi01a2014012822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047" y="3742583"/>
            <a:ext cx="500321" cy="432048"/>
          </a:xfrm>
          <a:prstGeom prst="rect">
            <a:avLst/>
          </a:prstGeom>
          <a:noFill/>
          <a:extLst>
            <a:ext uri="{909E8E84-426E-40DD-AFC4-6F175D3DCCD1}">
              <a14:hiddenFill xmlns:a14="http://schemas.microsoft.com/office/drawing/2010/main">
                <a:solidFill>
                  <a:srgbClr val="FFFFFF"/>
                </a:solidFill>
              </a14:hiddenFill>
            </a:ext>
          </a:extLst>
        </p:spPr>
      </p:pic>
      <p:sp>
        <p:nvSpPr>
          <p:cNvPr id="13" name="左矢印 12"/>
          <p:cNvSpPr/>
          <p:nvPr/>
        </p:nvSpPr>
        <p:spPr>
          <a:xfrm rot="10800000">
            <a:off x="3225114" y="6532466"/>
            <a:ext cx="455542" cy="609105"/>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04665" y="31720"/>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介護保険サービスを利用するには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申請からサービス利用までの流れ～</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266" name="Picture 2" descr="\\ds.inte.co.jp\Div間共有\07雇用開発本部\100-雇用開発本部\000_公共事業部\201506_仕事と介護の両立推進事業\img\ilm14_bb03002-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970" y="3742583"/>
            <a:ext cx="914971" cy="96648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3717032" y="5895240"/>
            <a:ext cx="3079902" cy="2862322"/>
          </a:xfrm>
          <a:prstGeom prst="rect">
            <a:avLst/>
          </a:prstGeom>
          <a:noFill/>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a:xfrm>
            <a:off x="3717034" y="5604721"/>
            <a:ext cx="1614309" cy="586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再認定</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717032" y="5602885"/>
            <a:ext cx="576064" cy="584775"/>
          </a:xfrm>
          <a:prstGeom prst="rect">
            <a:avLst/>
          </a:prstGeom>
          <a:noFill/>
        </p:spPr>
        <p:txBody>
          <a:bodyPr wrap="square" rtlCol="0">
            <a:spAutoFit/>
          </a:bodyPr>
          <a:lstStyle/>
          <a:p>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⑥</a:t>
            </a:r>
            <a:endPar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889718" y="6477305"/>
            <a:ext cx="2699556" cy="86177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は有効期間がありますが期間内に認定区分の変更申請をすることができます。また有効期間満了日の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日前からは更新申請をすることができます。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267" name="Picture 3" descr="\\ds.inte.co.jp\Div間共有\07雇用開発本部\100-雇用開発本部\000_公共事業部\201506_仕事と介護の両立推進事業\img\ilm2013_035-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890" y="7484881"/>
            <a:ext cx="1081212" cy="11240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inte.co.jp\Div間共有\07雇用開発本部\100-雇用開発本部\000_公共事業部\201506_仕事と介護の両立推進事業\img\ilm17_ac01003-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4904" y="4571382"/>
            <a:ext cx="1611454" cy="11186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201414" y="5627191"/>
            <a:ext cx="3025059" cy="3434405"/>
            <a:chOff x="3692922" y="5666465"/>
            <a:chExt cx="3025059" cy="3434405"/>
          </a:xfrm>
        </p:grpSpPr>
        <p:sp>
          <p:nvSpPr>
            <p:cNvPr id="30" name="テキスト ボックス 29"/>
            <p:cNvSpPr txBox="1"/>
            <p:nvPr/>
          </p:nvSpPr>
          <p:spPr>
            <a:xfrm>
              <a:off x="3700190" y="5938314"/>
              <a:ext cx="3017791" cy="2862322"/>
            </a:xfrm>
            <a:prstGeom prst="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a:off x="3692922" y="5666465"/>
              <a:ext cx="2150341" cy="586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介護サービスの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利用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717033" y="5669089"/>
              <a:ext cx="576064" cy="584775"/>
            </a:xfrm>
            <a:prstGeom prst="rect">
              <a:avLst/>
            </a:prstGeom>
            <a:noFill/>
          </p:spPr>
          <p:txBody>
            <a:bodyPr wrap="square" rtlCol="0">
              <a:spAutoFit/>
            </a:bodyPr>
            <a:lstStyle/>
            <a:p>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endPar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782784" y="6490023"/>
              <a:ext cx="2699556" cy="1938992"/>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介護サービス計画に沿ってサービスを利用します。利用者は費用の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を負担します。利用料が高額になった場合は払い戻される場合もあります。（高額介護サービス費の適用）。また同じ世帯で国民健康保険や健康保険等との年間合計額（高額療養費、高額介護サービス費を除く）が一定額を超えた場合は超過分の払い戻しがあります。（高額医療・高額介護合算制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269" name="Picture 5" descr="\\ds.inte.co.jp\Div間共有\07雇用開発本部\100-雇用開発本部\000_公共事業部\201506_仕事と介護の両立推進事業\img\ilm17_ad01037-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3021" y="8280018"/>
              <a:ext cx="1039921" cy="82085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スライド番号プレースホルダー 5"/>
          <p:cNvSpPr>
            <a:spLocks noGrp="1"/>
          </p:cNvSpPr>
          <p:nvPr>
            <p:ph type="sldNum" sz="quarter" idx="12"/>
          </p:nvPr>
        </p:nvSpPr>
        <p:spPr>
          <a:xfrm>
            <a:off x="5032741" y="8748037"/>
            <a:ext cx="1600200" cy="486833"/>
          </a:xfrm>
        </p:spPr>
        <p:txBody>
          <a:bodyPr/>
          <a:lstStyle/>
          <a:p>
            <a:fld id="{78DF7152-CFFE-42F1-929D-B4CFA162D2D2}" type="slidenum">
              <a:rPr kumimoji="1" lang="ja-JP" altLang="en-US" smtClean="0"/>
              <a:t>11</a:t>
            </a:fld>
            <a:endParaRPr kumimoji="1" lang="ja-JP" altLang="en-US" dirty="0"/>
          </a:p>
        </p:txBody>
      </p:sp>
    </p:spTree>
    <p:extLst>
      <p:ext uri="{BB962C8B-B14F-4D97-AF65-F5344CB8AC3E}">
        <p14:creationId xmlns:p14="http://schemas.microsoft.com/office/powerpoint/2010/main" val="70484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2428" y="683568"/>
            <a:ext cx="5067174"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pPr algn="l"/>
            <a:r>
              <a:rPr lang="ja-JP" altLang="en-US" b="1" dirty="0" smtClean="0"/>
              <a:t>①在宅</a:t>
            </a:r>
            <a:r>
              <a:rPr lang="ja-JP" altLang="en-US" b="1" dirty="0"/>
              <a:t>介護支援</a:t>
            </a:r>
            <a:r>
              <a:rPr lang="ja-JP" altLang="en-US" b="1" dirty="0" smtClean="0"/>
              <a:t>事業所（</a:t>
            </a:r>
            <a:r>
              <a:rPr lang="ja-JP" altLang="en-US" b="1" dirty="0"/>
              <a:t>在宅サービスの中心）</a:t>
            </a:r>
          </a:p>
        </p:txBody>
      </p:sp>
      <p:sp>
        <p:nvSpPr>
          <p:cNvPr id="5" name="テキスト ボックス 4"/>
          <p:cNvSpPr txBox="1"/>
          <p:nvPr/>
        </p:nvSpPr>
        <p:spPr>
          <a:xfrm>
            <a:off x="348172" y="1176955"/>
            <a:ext cx="269417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居宅介護支援事業所</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48172" y="1546287"/>
            <a:ext cx="2681758" cy="1015663"/>
          </a:xfrm>
          <a:prstGeom prst="rect">
            <a:avLst/>
          </a:prstGeom>
          <a:noFill/>
          <a:ln>
            <a:solidFill>
              <a:schemeClr val="accent1">
                <a:shade val="50000"/>
              </a:schemeClr>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ケアマネジャーの事業所です。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ケアマネジャーの仕事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①介護認定訪問調査（役所より受託）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②ケアプランの作成（無料）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③ケアプランの見直し</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60005" y="2915816"/>
            <a:ext cx="5058021"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②通って利用する介護保険適用サービス</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66081" y="3419872"/>
            <a:ext cx="23762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dirty="0"/>
              <a:t>通所介護</a:t>
            </a:r>
            <a:endParaRPr lang="en-US" altLang="ja-JP" dirty="0"/>
          </a:p>
          <a:p>
            <a:pPr algn="ctr"/>
            <a:r>
              <a:rPr lang="ja-JP" altLang="en-US" dirty="0"/>
              <a:t>（デイサービス）</a:t>
            </a:r>
          </a:p>
        </p:txBody>
      </p:sp>
      <p:sp>
        <p:nvSpPr>
          <p:cNvPr id="16" name="テキスト ボックス 15"/>
          <p:cNvSpPr txBox="1"/>
          <p:nvPr/>
        </p:nvSpPr>
        <p:spPr>
          <a:xfrm>
            <a:off x="3317126" y="3426320"/>
            <a:ext cx="23762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通所リハビリテーション</a:t>
            </a:r>
            <a:endParaRPr lang="en-US" altLang="ja-JP" dirty="0"/>
          </a:p>
          <a:p>
            <a:r>
              <a:rPr lang="ja-JP" altLang="en-US" dirty="0"/>
              <a:t>（デイケア）</a:t>
            </a:r>
          </a:p>
        </p:txBody>
      </p:sp>
      <p:sp>
        <p:nvSpPr>
          <p:cNvPr id="17" name="テキスト ボックス 16"/>
          <p:cNvSpPr txBox="1"/>
          <p:nvPr/>
        </p:nvSpPr>
        <p:spPr>
          <a:xfrm>
            <a:off x="667037" y="4072651"/>
            <a:ext cx="2375308" cy="830997"/>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事業所で他の要介護者とともに入浴、食事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レクリエーションなどを行います。（送迎あり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）小規模、大規模などがあります。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326906" y="4072651"/>
            <a:ext cx="2376264" cy="1015663"/>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日帰りで医療機関や老人保健施設に通い、理学療法士・作業療法士などによるリハビリテーションを受けられます。（送迎あり）食事や入浴支援も行います。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62820" y="5088313"/>
            <a:ext cx="252619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認知症対応型通所介護</a:t>
            </a:r>
            <a:endParaRPr lang="en-US" altLang="ja-JP" dirty="0"/>
          </a:p>
        </p:txBody>
      </p:sp>
      <p:sp>
        <p:nvSpPr>
          <p:cNvPr id="20" name="テキスト ボックス 19"/>
          <p:cNvSpPr txBox="1"/>
          <p:nvPr/>
        </p:nvSpPr>
        <p:spPr>
          <a:xfrm>
            <a:off x="662820" y="5471316"/>
            <a:ext cx="2536850" cy="461665"/>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認知症の要介護者に特化したデイサービスです。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04665" y="170219"/>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介護サービスの種類</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サービス別①</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67036" y="6084168"/>
            <a:ext cx="5036133"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pPr algn="l"/>
            <a:r>
              <a:rPr lang="ja-JP" altLang="en-US" b="1" dirty="0" smtClean="0"/>
              <a:t>③プロが自宅</a:t>
            </a:r>
            <a:r>
              <a:rPr lang="ja-JP" altLang="en-US" b="1" dirty="0"/>
              <a:t>に</a:t>
            </a:r>
            <a:r>
              <a:rPr lang="ja-JP" altLang="en-US" b="1" dirty="0" smtClean="0"/>
              <a:t>訪問する介護</a:t>
            </a:r>
            <a:r>
              <a:rPr lang="ja-JP" altLang="en-US" b="1" dirty="0"/>
              <a:t>保険適用サービス</a:t>
            </a:r>
            <a:endParaRPr lang="en-US" altLang="ja-JP" b="1" dirty="0"/>
          </a:p>
        </p:txBody>
      </p:sp>
      <p:sp>
        <p:nvSpPr>
          <p:cNvPr id="24" name="テキスト ボックス 23"/>
          <p:cNvSpPr txBox="1"/>
          <p:nvPr/>
        </p:nvSpPr>
        <p:spPr>
          <a:xfrm>
            <a:off x="660005" y="6605002"/>
            <a:ext cx="15934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訪問介護</a:t>
            </a:r>
          </a:p>
        </p:txBody>
      </p:sp>
      <p:sp>
        <p:nvSpPr>
          <p:cNvPr id="25" name="テキスト ボックス 24"/>
          <p:cNvSpPr txBox="1"/>
          <p:nvPr/>
        </p:nvSpPr>
        <p:spPr>
          <a:xfrm>
            <a:off x="666081" y="6985833"/>
            <a:ext cx="1587384" cy="1384995"/>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ホームヘルパーが自宅を訪問し、食事、入浴、排泄などの身体介護や調理、掃除などの生活援助を受けられます。通院などの付添も利用可。</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530176" y="6613307"/>
            <a:ext cx="15468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訪問入浴</a:t>
            </a:r>
          </a:p>
        </p:txBody>
      </p:sp>
      <p:sp>
        <p:nvSpPr>
          <p:cNvPr id="27" name="テキスト ボックス 26"/>
          <p:cNvSpPr txBox="1"/>
          <p:nvPr/>
        </p:nvSpPr>
        <p:spPr>
          <a:xfrm>
            <a:off x="4365104" y="6616501"/>
            <a:ext cx="15934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訪問看護</a:t>
            </a:r>
          </a:p>
        </p:txBody>
      </p:sp>
      <p:sp>
        <p:nvSpPr>
          <p:cNvPr id="28" name="テキスト ボックス 27"/>
          <p:cNvSpPr txBox="1"/>
          <p:nvPr/>
        </p:nvSpPr>
        <p:spPr>
          <a:xfrm>
            <a:off x="2537602" y="6985833"/>
            <a:ext cx="1539470" cy="1200329"/>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移動入浴車が訪問し、入浴サービスを受けます。他のサービスより少々割高ですが満足度の高いサービスです。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365102" y="6985833"/>
            <a:ext cx="1593462" cy="1015663"/>
          </a:xfrm>
          <a:prstGeom prst="rect">
            <a:avLst/>
          </a:prstGeom>
          <a:noFill/>
          <a:ln>
            <a:solidFill>
              <a:schemeClr val="accent1">
                <a:shade val="50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訪問看護ステーションや医療機関の看護師などが自宅を訪問して療養上の世話や診療補助を行います。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315" name="Picture 3" descr="\\ds.inte.co.jp\Div間共有\07雇用開発本部\100-雇用開発本部\000_公共事業部\201506_仕事と介護の両立推進事業\img\ilm17_ac02008-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424" y="5111158"/>
            <a:ext cx="1444801" cy="95158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s.inte.co.jp\Div間共有\07雇用開発本部\100-雇用開発本部\000_公共事業部\201506_仕事と介護の両立推進事業\img\ilm17_ab01004-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0932" y="7981627"/>
            <a:ext cx="1240902" cy="1075553"/>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3176006" y="1224305"/>
            <a:ext cx="3672898" cy="1446550"/>
          </a:xfrm>
          <a:prstGeom prst="rect">
            <a:avLst/>
          </a:prstGeom>
          <a:noFill/>
          <a:ln>
            <a:noFill/>
          </a:ln>
        </p:spPr>
        <p:txBody>
          <a:bodyPr wrap="square" rtlCol="0">
            <a:spAutoFit/>
          </a:bodyPr>
          <a:lstStyle/>
          <a:p>
            <a:pPr algn="ctr"/>
            <a:r>
              <a:rPr kumimoji="1"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ケアマネジャー</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に伝えるべきこと</a:t>
            </a:r>
            <a:endPar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★希望する介護の在り方（自宅で最期までか、施設か）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★あなたの仕事内容、働き方、同僚の理解、残業や出張</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の程度、勤務先の両立支援制度の内容</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★親などの経済状況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★自分が「続けられる支援」や自分の健康状態など</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吹き出し 1"/>
          <p:cNvSpPr/>
          <p:nvPr/>
        </p:nvSpPr>
        <p:spPr>
          <a:xfrm>
            <a:off x="3160727" y="1139105"/>
            <a:ext cx="3672898" cy="1522837"/>
          </a:xfrm>
          <a:prstGeom prst="wedgeRoundRectCallout">
            <a:avLst>
              <a:gd name="adj1" fmla="val -53250"/>
              <a:gd name="adj2" fmla="val -344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12</a:t>
            </a:fld>
            <a:endParaRPr kumimoji="1" lang="ja-JP" altLang="en-US" dirty="0"/>
          </a:p>
        </p:txBody>
      </p:sp>
    </p:spTree>
    <p:extLst>
      <p:ext uri="{BB962C8B-B14F-4D97-AF65-F5344CB8AC3E}">
        <p14:creationId xmlns:p14="http://schemas.microsoft.com/office/powerpoint/2010/main" val="1368104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4665" y="683568"/>
            <a:ext cx="5544615"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t>④新しい</a:t>
            </a:r>
            <a:r>
              <a:rPr lang="ja-JP" altLang="en-US" b="1" dirty="0"/>
              <a:t>在宅介護サービス（地域密着型サービス）</a:t>
            </a:r>
            <a:endParaRPr lang="en-US" altLang="ja-JP" b="1" dirty="0"/>
          </a:p>
        </p:txBody>
      </p:sp>
      <p:sp>
        <p:nvSpPr>
          <p:cNvPr id="25" name="テキスト ボックス 24"/>
          <p:cNvSpPr txBox="1"/>
          <p:nvPr/>
        </p:nvSpPr>
        <p:spPr>
          <a:xfrm>
            <a:off x="3547359" y="1187624"/>
            <a:ext cx="234867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夜間対応型訪問介護</a:t>
            </a:r>
          </a:p>
        </p:txBody>
      </p:sp>
      <p:sp>
        <p:nvSpPr>
          <p:cNvPr id="26" name="テキスト ボックス 25"/>
          <p:cNvSpPr txBox="1"/>
          <p:nvPr/>
        </p:nvSpPr>
        <p:spPr>
          <a:xfrm>
            <a:off x="3547359" y="1556956"/>
            <a:ext cx="2348674" cy="830997"/>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定額制の夜間に対応する訪問介護です。要介護者は何か異変があった場合、ペンダント型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装置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を通してオペレーターと会話することができます。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29796" y="1187624"/>
            <a:ext cx="248427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t>小規模多機能型居宅介護</a:t>
            </a:r>
          </a:p>
        </p:txBody>
      </p:sp>
      <p:sp>
        <p:nvSpPr>
          <p:cNvPr id="28" name="テキスト ボックス 27"/>
          <p:cNvSpPr txBox="1"/>
          <p:nvPr/>
        </p:nvSpPr>
        <p:spPr>
          <a:xfrm>
            <a:off x="429796" y="1526178"/>
            <a:ext cx="2484276" cy="646331"/>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在宅要介護者の支援として「通い」「泊り」「訪問」の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種類のサービスが組み合わせたサービスが受けられます。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41794" y="2267744"/>
            <a:ext cx="2484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定期巡回・随時対応型</a:t>
            </a:r>
            <a:endParaRPr lang="en-US" altLang="ja-JP" dirty="0"/>
          </a:p>
          <a:p>
            <a:r>
              <a:rPr lang="ja-JP" altLang="en-US" dirty="0"/>
              <a:t>訪問介護看護</a:t>
            </a:r>
          </a:p>
        </p:txBody>
      </p:sp>
      <p:sp>
        <p:nvSpPr>
          <p:cNvPr id="30" name="テキスト ボックス 29"/>
          <p:cNvSpPr txBox="1"/>
          <p:nvPr/>
        </p:nvSpPr>
        <p:spPr>
          <a:xfrm>
            <a:off x="441794" y="2852519"/>
            <a:ext cx="2484000" cy="646331"/>
          </a:xfrm>
          <a:prstGeom prst="rect">
            <a:avLst/>
          </a:prstGeom>
          <a:no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日中・夜間を通じて、訪問介護と訪問看護の両方を提供し、定期巡回と随時の対応を行うサービスです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04665" y="170219"/>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介護サービスの種類　～サービス別②～　◆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10911" y="3963065"/>
            <a:ext cx="5544615"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t>⑤短期間入所する</a:t>
            </a:r>
            <a:endParaRPr lang="en-US" altLang="ja-JP" b="1" dirty="0"/>
          </a:p>
        </p:txBody>
      </p:sp>
      <p:sp>
        <p:nvSpPr>
          <p:cNvPr id="33" name="テキスト ボックス 32"/>
          <p:cNvSpPr txBox="1"/>
          <p:nvPr/>
        </p:nvSpPr>
        <p:spPr>
          <a:xfrm>
            <a:off x="410911" y="4415924"/>
            <a:ext cx="406280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短期入所生活・療養介護</a:t>
            </a:r>
            <a:r>
              <a:rPr lang="en-US" altLang="ja-JP" dirty="0" smtClean="0"/>
              <a:t>(</a:t>
            </a:r>
            <a:r>
              <a:rPr lang="ja-JP" altLang="en-US" dirty="0" smtClean="0"/>
              <a:t>ショートステイ</a:t>
            </a:r>
            <a:r>
              <a:rPr lang="en-US" altLang="ja-JP" dirty="0" smtClean="0"/>
              <a:t>)</a:t>
            </a:r>
            <a:endParaRPr lang="ja-JP" altLang="en-US" dirty="0"/>
          </a:p>
        </p:txBody>
      </p:sp>
      <p:sp>
        <p:nvSpPr>
          <p:cNvPr id="34" name="テキスト ボックス 33"/>
          <p:cNvSpPr txBox="1"/>
          <p:nvPr/>
        </p:nvSpPr>
        <p:spPr>
          <a:xfrm>
            <a:off x="410911" y="6170640"/>
            <a:ext cx="165618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福祉用具貸与</a:t>
            </a:r>
          </a:p>
        </p:txBody>
      </p:sp>
      <p:sp>
        <p:nvSpPr>
          <p:cNvPr id="35" name="テキスト ボックス 34"/>
          <p:cNvSpPr txBox="1"/>
          <p:nvPr/>
        </p:nvSpPr>
        <p:spPr>
          <a:xfrm>
            <a:off x="404836" y="6501026"/>
            <a:ext cx="1649938" cy="1569660"/>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特殊寝台（ベッド）やスロープなど日常生活の自立を助ける用具や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訓練に用いるための福祉用具を借りることができます。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割が介護保険制度で負担（年間最大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374284" y="6488839"/>
            <a:ext cx="1617868" cy="861775"/>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入浴や排せつなど貸与に向かない福祉用具の購入費にも介護保険制度が適用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されます。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374284" y="6150285"/>
            <a:ext cx="161786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福祉用具購入費</a:t>
            </a:r>
          </a:p>
        </p:txBody>
      </p:sp>
      <p:sp>
        <p:nvSpPr>
          <p:cNvPr id="38" name="テキスト ボックス 37"/>
          <p:cNvSpPr txBox="1"/>
          <p:nvPr/>
        </p:nvSpPr>
        <p:spPr>
          <a:xfrm>
            <a:off x="4354004" y="6167109"/>
            <a:ext cx="160152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住宅改修費</a:t>
            </a:r>
          </a:p>
        </p:txBody>
      </p:sp>
      <p:sp>
        <p:nvSpPr>
          <p:cNvPr id="39" name="テキスト ボックス 38"/>
          <p:cNvSpPr txBox="1"/>
          <p:nvPr/>
        </p:nvSpPr>
        <p:spPr>
          <a:xfrm>
            <a:off x="4354004" y="6509194"/>
            <a:ext cx="1601522" cy="1200329"/>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手すりの設置や段差解消などの住宅改修を行う場合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割が介護保険制度で負担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最大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事前の申請が必須です。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04666" y="4746867"/>
            <a:ext cx="4069050" cy="646331"/>
          </a:xfrm>
          <a:prstGeom prst="rect">
            <a:avLst/>
          </a:prstGeom>
          <a:noFill/>
          <a:ln>
            <a:solidFill>
              <a:schemeClr val="tx1"/>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医療・福祉施設に短期間入所して日常生活支援・機能訓練、医療ケアを受けることができます。介護者の長期外出や休養の際に利用されています。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数日～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か月程）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338" name="Picture 2" descr="\\ds.inte.co.jp\Div間共有\07雇用開発本部\100-雇用開発本部\000_公共事業部\201506_仕事と介護の両立推進事業\img\ilm14_bb03012-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594" y="2465339"/>
            <a:ext cx="1376242" cy="10985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s.inte.co.jp\Div間共有\07雇用開発本部\100-雇用開発本部\000_公共事業部\201506_仕事と介護の両立推進事業\img\ilm17_ab02003-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146" y="7601274"/>
            <a:ext cx="1765615" cy="93882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410911" y="5702806"/>
            <a:ext cx="5544615"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t>⑥自宅の設備を整える</a:t>
            </a:r>
            <a:endParaRPr lang="en-US" altLang="ja-JP" b="1" dirty="0"/>
          </a:p>
        </p:txBody>
      </p:sp>
      <p:sp>
        <p:nvSpPr>
          <p:cNvPr id="22"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13</a:t>
            </a:fld>
            <a:endParaRPr kumimoji="1" lang="ja-JP" altLang="en-US" dirty="0"/>
          </a:p>
        </p:txBody>
      </p:sp>
    </p:spTree>
    <p:extLst>
      <p:ext uri="{BB962C8B-B14F-4D97-AF65-F5344CB8AC3E}">
        <p14:creationId xmlns:p14="http://schemas.microsoft.com/office/powerpoint/2010/main" val="3734358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7839" y="849351"/>
            <a:ext cx="5848946"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t>①介護保険で定められた「介護施設</a:t>
            </a:r>
            <a:r>
              <a:rPr lang="en-US" altLang="ja-JP" b="1" dirty="0" smtClean="0"/>
              <a:t>(</a:t>
            </a:r>
            <a:r>
              <a:rPr lang="ja-JP" altLang="en-US" b="1" dirty="0" smtClean="0"/>
              <a:t>入居施設</a:t>
            </a:r>
            <a:r>
              <a:rPr lang="en-US" altLang="ja-JP" b="1" dirty="0" smtClean="0"/>
              <a:t>)</a:t>
            </a:r>
            <a:r>
              <a:rPr lang="ja-JP" altLang="en-US" b="1" dirty="0" smtClean="0"/>
              <a:t>」</a:t>
            </a:r>
            <a:endParaRPr lang="en-US" altLang="ja-JP" b="1" dirty="0"/>
          </a:p>
        </p:txBody>
      </p:sp>
      <p:graphicFrame>
        <p:nvGraphicFramePr>
          <p:cNvPr id="3" name="表 2"/>
          <p:cNvGraphicFramePr>
            <a:graphicFrameLocks noGrp="1"/>
          </p:cNvGraphicFramePr>
          <p:nvPr>
            <p:extLst>
              <p:ext uri="{D42A27DB-BD31-4B8C-83A1-F6EECF244321}">
                <p14:modId xmlns:p14="http://schemas.microsoft.com/office/powerpoint/2010/main" val="3716965220"/>
              </p:ext>
            </p:extLst>
          </p:nvPr>
        </p:nvGraphicFramePr>
        <p:xfrm>
          <a:off x="407839" y="1331640"/>
          <a:ext cx="5964309" cy="3902023"/>
        </p:xfrm>
        <a:graphic>
          <a:graphicData uri="http://schemas.openxmlformats.org/drawingml/2006/table">
            <a:tbl>
              <a:tblPr firstRow="1" bandRow="1">
                <a:tableStyleId>{BC89EF96-8CEA-46FF-86C4-4CE0E7609802}</a:tableStyleId>
              </a:tblPr>
              <a:tblGrid>
                <a:gridCol w="2012106"/>
                <a:gridCol w="2798446"/>
                <a:gridCol w="1153757"/>
              </a:tblGrid>
              <a:tr h="394217">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めやす負担額</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1086548">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特別養護老人ホーム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寝たきりや認知症など介護度の高い高齢者が入所し終の棲家となることが多いです。比較的低額の負担で入居できるため待機者がとても多いのが現状です。（</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人部屋）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l"/>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９万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489617">
                <a:tc>
                  <a:txBody>
                    <a:bodyPr/>
                    <a:lstStyle/>
                    <a:p>
                      <a:pPr algn="l"/>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（新型）特別養護老人ホーム</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個室</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86548">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老人保健施設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退院後などで介護を必要とする人にリハビリを中心とした医療サービスと日常生活の介護サービスを提供し自宅への生活復帰を目指すサービスです。（</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人部屋＆個室）</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l"/>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845093">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介護療養型医療施設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医療法で定められた療養病床にて療養上の管理や看護、医学的管理のもとで介護とともに医療サービスを受ける施設です。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万前後</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AutoShape 2" descr="data:image/jpeg;base64,/9j/4AAQSkZJRgABAQAAAQABAAD/2wBDAAMCAgMCAgMDAwMEAwMEBQgFBQQEBQoHBwYIDAoMDAsKCwsNDhIQDQ4RDgsLEBYQERMUFRUVDA8XGBYUGBIUFRT/2wBDAQMEBAUEBQkFBQkUDQsNFBQUFBQUFBQUFBQUFBQUFBQUFBQUFBQUFBQUFBQUFBQUFBQUFBQUFBQUFBQUFBQUFBT/wAARCAB5AO8DASIAAhEBAxEB/8QAHQAAAAYDAQAAAAAAAAAAAAAAAAEFBgcIAgQJA//EAE0QAAEDAwIEAwUEBAkJCAMAAAECAwQABREGIQcSMUETUWEIIjJxgRQjkaEVQlKxCRYYM2Jyc6LBJCU1Q4KSssLRFzQ2RFVWk9OUs9L/xAAdAQACAwEBAQEBAAAAAAAAAAAABgQFBwMCCAEJ/8QAOxEAAQIFAgMECAUDBAMAAAAAAQIRAAMEBSESMQZBUSJhcZETFBWBscHR8AcykqHhFkKiM1JickSC8f/aAAwDAQACEQMRAD8A6ngddxQx6igB16UMfKiCBj1FADY7ihj5UANj0oggY26igRudxQxt2oEbnpRBAI9RREb9RRkfKgRv2oggEddxQxuNxQI69KGNx0oggEbdR1oEbdR1oEbdutAjbt1oggsbdRR436jrQxt2oY37daIIGPUUANxuKPHyoAbjpRBBAeoosbdRRgfKhjbtRBAxsNxQA6bihjYdKMDp0ogjBQ22IzTE4w8YdPcE9Iuag1DIWG+cMxoUdPM/MeI2bbHn3JOAkZJIp9r2TXNH+EL1dLv/AB3iadQH341ntrLLMRrKip+QStRSn9tQLKfXlFeVK0h49pDlojXjT7TuuONNwkrul2dtNgOfCsdukKbitozsHMY8ZXmpfcnASNqiaLKQ82pbS23Ek/qnODV3fZ79nHTWifBc1XHZ1DrRxRDrJhuSINsIGSwFlPhKdA+JZ77DGN5F4q8ENBawtKY9w0y6xMfyiPN09DSiS0oAnmUoYSUjbZex6fJdXd5KV6WJHWLlNEso1DB6RSPg3x71fwRvbM3T1wX9g8RP2mzyHT9jlpzuFJ35FY2C04I9RkHqxwj4q2XjLoS26psi1CLLSUuRnCPFivJOFtOAdFJO3qMEbEVyJ4i6Bn8OtRO26YtT7SuZyLM8FTQkthRSVBKhlJBBCkndKgRuME2J/g7uJMjT/Fi4aOfX/m3UMRcplrOzctgA5HqtoqB/s0+VXkuYFgFJcGKyajSS+8dIFEDbNZY9RXmr3jnO1ZgbdqkRGg8eooEb9RQx8qBG/aiCCB60M0Y79KH4UQQWaAOxo/woDoelEEDO1Anc0O3agep6UQQCaInejP0old6IIMnrRZ3rTuE5i3xlSJMlmLHT8b0hwNoT8yar9rf2wbfbJjkfTFp/TCUe6J8t7wmVHvyIA5lD1PLRvtBFjSdvrRk7fWqiwvbM1IHUrlWC1Px8+8hgutK+iipQH4VLenvad0Xd9PKuM+au0SW1lLkB5pTjue3JyA86fXb1xXOZMRJSVzCABuTHhS0oGpRYRL2dqPO/1qH0e1HocuhK5E9pOcc7kI8o/Ak/lUgac11Y9YsKest1iXFCRlaWV/eI/rIOCn6ioci4UlSdMmalR7iI5oqJU0shYJ8YcGaAO4ryScjmBz8qwfltQ2XX5DzbDDSC4466oJShIGSpROwAx1NT3jvHuDQ7Uw7PxYg6g8Z+DAnu2/8A8vMfaDKJI/abCjzFBG4UQAe3nSq1reNzDxGXGUnqQQr91Ql11MhehSw/37olJpZy06wktDozsKAPStSJPYnt+Iw6lxHmPWtpJyBuKmJUFgKSXERiCksd4JW6T2qgvtJcOJLHty8P7tKaUbXqCREfbeIIQt6M2oLRnpkcjSseoq/SzhNNHXGi2dTGBJdYjyX4BW9HU+jmUy4QQFtnHuqAKhkbkHFRasqEhWgOY70+n0qdRYREVw4nwoPFaz8PzZr49cbla3Lr+lWInPbmG0LUkoddB2Wop2GOqkg7qFZcV+Ib3C/h7cdTQdK3fXEiK4whuzWFvxJD/OsJK0gBR5UgkkgH6DJG26tWlLTcJMlbs1o8ramEL5cJKsKUSdh13NI/8eE2eA3Hi2Ittx0JZaS5M3291KR7uc9uu9Z4EgkMnA794dTTzF6hLLjrCD7QHC5rjNw+ct8ZtCdTQEGZbku4K0OYythRHZY9046KCT2qt/sB6Enan9oeLd20LTb9LQX5Et8oPKHnklllrPTmwXFEeSDV2LfY0t3lElpRW4pXKhpIyU5O/wC6nXwe4RW7hTbryiGlJlXi6SLrKdCQCpx1ZONuyRhIHYD1NMdnnLcymdPwijuctCWUk5MP5WcAA5OK9BsPpWLg6Y8qyHT6U1wvQM0Cd6P8KB69q/YIA770SlBPU0YxvWKykDcgD1oggFwDvRhW3WkTVGsLJou1G5Xy6w7TBzgPS3QgKOM8qR1Ur0GTUB6t9ufR9odWzY7XctQrSceMUiIwR5grys/7oqNOqZMj/VUB99Irau5UdA3rM0J+PkMxZcqx3oc2/eqYfy+rkHwV6MheB3QLg5zn6+Hj8qf1h9tzRkyIyq8Wq72OW8MtsqaS426P2kOZSCM5G4HSoYudIXOtm6vFbI4itlQrSmcB4gj9yGiyPOD3pucQNZxdBaTuV8lguNxW8oZBwXXCeVCB81ED0GT2pi2X2m9CXVxIemyrSlXwqnRilJ/2klQH1xTB9rPWcebE0zZ4Upt+M+TcnXI6wtK04KGVAg4IOXD9Kg1t4p5dFNqKeYFEDDF8nA/eLKfWykyFTJagSPnEC8QNX3bXtzNyvM1Ux5xZ8NvcNMI/ZbQfhHT18ySc08+F3BNnVVnavV+efESTlUaCwvw/EQDgOLVjm3xsARtTJ0pYY2stVW2yvOuNR3nShx1A35eUkgfPlxntmrQact12ZudxS882iEhQj2u1w2EcjcZCU8rijjnLiveyM8oAGB3NDTTZ1Fb0JUSmat1KJ3LnHvIbvAGYtbFS6pIXOD7u/Xqfc0NK6cGNCQ7XJkyoi7ZHYbLjkoS3Pu0gZJxk5/A58qj5vgh+m3FydL6ghXO3pe8FapjbjUhgjqlaeUHmwQcEJPSrEhouFLYAypQGVbDr+VNfRXEm066kX1EFm4xP0TLXHcdu0P7J46UEpL7YUcqZ5kKTzq5TtuACCecuuqdCgVFQO75H7wzz6ORMISoADuxFZJ0J2BKfiSE8klhZbdQf1Vg7isrbcplnnszYEt6FLaVlD8dwoWk+hH7uhqWOLGiY11izNX22WpTfMgvs+CUtvJ2SXGyQCe2/Q4JB84dQeceRrOqiSqkmsD4H4RjVxoZlvnmWrbcHqHwf2i23Bfj81q20ToeoX2ol4tUVcp6TjlRJjo3U7gdFJ/WA8wR5BAvnEl/jhPfgWi3utabtCftDzM9XI3c5WAqO06EklLQI51JOSfdyKrWxJdhuLWy6pta0KaWpJwShQwofIjINTPoxi8wdCtaZs8N+FddRxH5se9w5TYMVr3W3HPfSopdRztBscik+9zbcpFOtDfqyoSmmUdgXPM7N5B+87wyWSom1k9MpeQkEnqdmh/6TZ1gw/JVqidapjbiULZTbY62fCWebnbwonmSNgFbE75pWvd+tmnrb9sudwiW6Lzpb8aY8lpHMTgDJ2ye1NzhFEnx9Dx41wus+9y40yZGU/PWp6UyEyXQiO84cl1xpAS0pwnKyjm71o23VczWOpdVabu+jH7RZ4rClw7nJdRKbmtF12OVFISUNO5bU4lslSvDW2pXKVFI7KGtZ1bDpjHcI0pKtEsBO565zDvuOtHNCWpN7ZWl+Gh6P9oQFZSthbqUKKT5gL5gfT1qbEYIGDtVMOK6v4raQ0joG2PPPpdEeP4znvOOJQtCGgem5UcnG2wq5jSfDCUnskD8KdrSgopt8ElvCF2vWFzu8AP4wayAnJO1YoUFbA0ecK9KxPKlQ9T0Aq5eK+G/fdHx7opam1eC67kLBA5HAeoUKjVOhrRaLkpaIjaX2neXncUpSGiDuoJJIGPMdqSdT8ZkT9RLadmPM6ZdK2WhH2K+U48RRACilXvbA9MbGtlrXmmGI6UM3aKhtCcBpCVjA8gnl2+VZNU3221k1fqywnSSCSoB+8DoeRfPSHunt9dIlgTQS4wACW8T1HTlEo6YtlsYIfYmxrhKwQHGHEqAH9EA7U6UnqM1UniZqWFckQo0KP4IQVOmQWktrX2A23AG5386kr2Y7vKn2e+RH5LjzUeQhbSXFlRTzJOcE9sp6fOpFk4spqm5JtMqUA7soHBIDnBHdu5iLcLHOlURr1rz0I5O27/KJuOCBvQ+tYBQzis9q1GE2B9aB69aG1A4zRBGPiev5VGXHjjXA4LaUFweQmZdpRU1bYCjgPLA95aiNwhOQT55AG5qS1bj3Rv0rnD7UGt1654xXshwuwLS5+jIg5shKW9nCPPmc5zn0FVdxqjSyXR+Y4Hd3wscRXRVroyuV+dWB3dT7vi0MfWmu9QcQ7y5dtQ3J25TFApT4h+7ZTnPK2gbIT6D5nJpDyXMlXWsUnBwDkUWSpRHQUgFRWrUreMDmTFzVmYsuTuTvDi4eacd1RrO2wG4LVzBUp12I894QdaQMrSD+0R0Hc1ca1aCs0q32pD8NuZCgxlxYwlthSvsrgH3Zzk5BAGeu3rVIbVdZdiuka4QXlRpsdaXGnU9Ukf4dQR5Vd7hRxDi8TNMtXBpKWZzeGpkVJ+B3HUf0SNxRkDEbP+Hk2gWJ1HNA9KchwMpxth8HJGeRHOKpqbuOmr3drbIhyDbIMxcb7QW1lDPvkJCl4wBjHfuKV+VIGEgDHTAqRvaq1vMh22Ppm3+F9iklLlwfQoKIwSUskD4TkBR77Coj03N+22xtK18zrZ5FHufL8qXLlSBLTkhn3+sVtXTy7XcF2xKioAAhwzPlh1ADMfGJS4L6Ki3vUzlyfkOg21bb7bLKgnLhJwVEg+6MdB51KPE62I1vpF+wXFu7Wa3zJUdMma1L+zJ8MOcxCnGnOfkJCQpOUZyMqABqArDqC46ZnmZapZiPkBKilIIWPJQOxHzqWNG65uVy0+hm+SDF8Z5YYur6sJkZJ5kK5RgAdlEYOMdqsqG4TqwolrdS0jdnwNtvifPMafw7cEVKU0KknXlyzhuTtt0yPe5h1/pbUMexzxZFxbwbS3yRJLqlrduC0Ng+EMHlKs+4XOYgq6jPNWq1bJCbXbUyYcCf+jH/ABHnEtqVIddKNkuJ5cAjnyo5UFFKSNq3X4l1vs2HJ01q+BGXEhJivtGC3PadJUVBRTzIKem3KoA75BpAkvQ+EkWRMNyf1Dq28Hx5b8xXKmQR7qFrbQAlttCR4baEgYTkZO5N2EP2QO105w6hC/SNpJ+fujQ47auli2WyzNgMomN+PLGMrUAocgJ7DIOw64qFEjlAGaV9S3edfri5OubinZbuSpzGGyPJAG2B6fvpJSQoAjceYpArZipk9WoENhjuGjFbxVLq6xcxQIDsAdw3JuXh3wAhODk4HrUvia21pDTl1kRJUy129ppM+4wnXGn7bHwW3Vt8nvK5SkF0IOQ2CcE4xD+RnfcetPDh1q3UthuTcOyNouAkLyYbxwjP7XN1RgDqPLcHFd7fU+rTdSg4OMeIb6RNsFYqkqFJCSoLDYDkc3bpjPdD+vWltFae0xer21qWJBbvCUN2q5xrlgNgtpQ0wyWV5eStXMTgFavFUSSRmlqy6fuKr8tdrajaDjsw0xZMKAWJipLgV8eOXw0hAylKiCtQUebAApdZ4caXjTZkyJpu0wbjLStLk+LCabf94YVhwJyCckZGK97nOsujC5OmPLaS8CQ00lS1r5evKOn4kCnGZPRLQSpWO9mjW0SxlUzl0gQdKNs3uBep82Xeblb8riOXBLRRGJ6qQhDaEgnzOcdqdetPaA05oItRZ6pEy7ltCnYEFAUpgkA4cUSAk+hOfSqy37jFqObfnZttnPWiNhKGYzSuYBCTlJORgqJ3Kvp0plvzHJj7rry1uOOqK1rcUVKUonJJJ3JJNVqeIptKhSKfJ79h4D78OmcXW+ypvZpUZB3PP774ttYfaq0hdpCWZ7c6x8xwHpSEraH9ZSCSPnjHrSxxp181ZNEpj2+Wh2beklmO6yoKSGiPfcBHbBCQfNWR0qlaiEjAQCe2Bv8ASnxp5tY/R7Lri1pbPuoWolLYOVFKRnAGew7k+dU104yq5dAunU2uZ2QoYIfc+W2zEiL7gxE67VpM5Ly5Q1E9/wDaPfv4Awt3m1uORYbcdorLIIISnfp5V5WrTqkvB6SSkpGUtgdT604FHDij5kk+npQQSVY7E4z5Vj6pSSvUY3NM9YRphp6lX4txKEk/dtpTvUsey9JUzc7uwDhLzIXjH7CgP+c1Dt2d8WfIWDnmcOPlnapW9nhZY1RGA3DzL4wO+yT/AMtXfC00yr7TLH+9v1dn5xGvSXtcxB6fDPyiyahhWxr1B269qwV54OPUUaVpVnBBr6/jCYyz60Cd+tDagcZr9j9hrcSNSK0bw/1JfUK5XLfbn5DRIz94lB5f72K5aEqdypxZccJKlLV1USdyfWujXtUSfsfAHV5BILjDTXX9p5AP5VziJ5s4O1J17U81KOQD+Z/iMf42mFVVKl8gl/Mt8hGBIScAE+g61rSrlFhKKZD6GFfsuHf8Bk0g6p1K7BdVCiLKXCOV5xB+H0Sf3n6U0hzKUVKXzKPU9K5UlrVOQFzSwO3WPyzcITK+Smoql6EqDgDduucDu390SPHvkCUsJRLZUTtjJH7wKf8Awz1XK0vd5IiTnoKZ7IYcCFlIJB5gFY8+mfU+dV2WvJwtO3qac2kb+t6b+jXVeIQOdABKnGwOpOP1du/Su1TbBTD00suE5ILff7ReL4fXw7ORd6Fev0R1FKmyObHbZ+WNxlhFjb3bP0rZpcdPKtTiCpBJ6qG4/HcfWmPoh7EuS2okpUnm6dxtTs0jexebcDkCQwUpcCTkf0V/XrWtYdFXKfrtyLb4brjMxSm2nyghhK1J5uUq6DGDtVReZQqKb0kvLj+R+8NnGNMi7ez79bgVJX2C3QuUu2zHUD0LCFzTNvRdNQQWHkBcdbyOdB7p3J+m2Km64Wxm5QFxH08zCklOMdPIjyxUf6Y07Ltd8tTr7DiWnHHA26pOEr5ArIB7ipK5+bOaubDb00VNnKlb/TwHxeH6zWsWmnAJeYrKiOvQdw+LmGToaDftL3+e9EYYDaEKZP2vm8ORkZSQE9cHB/EedI4s911DqCS3PUtUsr8SU89uoA7ZB6egA2qTcYSQCR6g0SlEEZ3zgZx2q7FLL1a+cMwnkKKmyYTbnY7S9ZvskkIbgR07FR3aTjqD1B+XX1qFp8NqPMdbjOrdZyC2p0ALKSARkDvvUg8R7w6lce3tLwhI8Z3l7k/CD8hv9arfxMNzc4jqtDE6UlElMUoR4p5QHGkHYeW5qLO4ZTxHNMqWtMooBUVkE9kbjHiDk8jGb8aSUSKKVVhGqYpYSG3IIOPMD7eJJSyEdRhWARkee9Kunbw/p69RLlGUEPR18wJGRgjBBHcYNa06KmHJS0klSG20JST3ASB/hWud++KRbcJdTbpZTstI7txv4/CGJFGLWoU6AHQW8SOvV4nKLxpUlv7+ztuLJzhmQUD6Ag/vpjcTuIb+sBGiIitxY0ZRX4YUVEqIGcq+g29KbTFwDNuCicvJ+7SP3H8KSlqJySSok5OT1pbstLcps+Z7QW6JamAYdoguFbbDBHf4Q03OfRolI9VSylhzk4B5b7nn3eMbFviCc6ls5CBus47VpyWS3MWwhJW4k4wnc47Gl2xMhMYrOUl07fLtUQcSeJV8tOq5lvttwXEisJSghpCMlfLknmIz1OOtSLfQXDjHiGda7YUj0aCSVEgdkgEulKiS6mZuW4hI4pt9tobRIuVcVJUVt2ACohQJAYqSNku+Wc4LxL+ntI3G43WO03HU6+vJQykgE7Zzk7Ypbu0G4aVkpVLiSEOJPuN8mS4rsE42O9ePA/hRojXtht2qGLvqO6XVp4CQuZPUwfHRgrAQg7oydt9x1qxk2dFtkVyTKeaix2ty4+sAAeme/oKj3Xg2VLn+iqKhSpiCyuxoAAOQAST1Oose6LqxVyaC3KTb5QlpWHCirWSSMKJZKcY7Ixv1iFHNUR0gnwXSonKgrYJPcZ+dazmp1KSoMsN791KOR+FOFGiGL7dJsxqQtcNTsn7ltHK4ycFTQI8lZpGl6Fet7wS/MBHhIUtDYzhRGVJ+lZhWWqvpkGeodh9wQfDz+saVIqaJbJCnLQzrxdI1kt0q5T1qRFjNl1xSU5O2+B6k4A9SKrvqXj/rC8vgW+8StPQW1LDUa1OqZISf2lpwpROd98eQFXZuXBTTWvtGRbZPU+uEuS1ImBDikuPpRk+AVDdCCrHNjcgYyM1A3Fr2UbxfuL8xvR9tYtmmXLYJwVgIYYdQ2UfZm0jqtSkJwOgC8k+etcFWajoU+t1gCpqmKTuEjBw4/MTzDswAO8Jt/uE2rPoZIIQMHvP0H1cbRBNr408QbDIRIga61Gw8k7KNzeWMeqVKIPyIq1Hs+fwgNwF1i2Digtl+JIcS0xqRlkMllajgCQhI5eTzcSBy/rAjKhSYqCm+bBT1Sc9iDgp+YOxHagUocQUrRzpPUZ61tIU0IBSDiO5qFpXhSTzBQBBByDXoR86gX2OtcOag9mrRk26TC7KisvwFOvK99xEZxbYV5khCE5+VTLC1Nb54aKJSUl1oPIbX7q+XOMlJ3FdDMSCxMcNKjyhh+01aF3zgVrCM0jncRFTIA9G3EuH8kmubLaQVJOMJ6kHyrq9e7rZ0x5sS5PsqZ8DlksLVkltYKcFI3IOSNq5fa90fI0BrO9aefyowXy225zZ8Vk+804PRSCg/WlO9JBWmYk8m+/3jJONqNYmSqtsEafmPNz5RB88rXPkKXupTiiT8zXmAEA5wMedPGFw9u+tdeQ7BZYZly7opS2itXIhtKRlxTisHlSkbnYk5AG5qeL97I0XQmgbXcFWF3iTq0yo7U6xpvAttudbUshx0KKQspQnl9zmwckkEe6bcVslEtBJ/MMD7+ca7az6/Ry51OOyQP/mOkIfBL2To3FLhkxqa73qfp96a84/FUy00tBhJwErIWNiSlagc/CQcVZfgRH4dM8M7S7w7uMS6afW24lFzCfvJPK4ovLcUpKVHC+bIwAMbClm7atbtNxTGs6HGmLclcYtKAbiDASE+4AFHlSnA3SnB7itK3s2rSOkGdTuNRLPa4UVUlyHDjpYYSSFYQhCcJTzqUMJ81euaVqiomzgStRAJwPOG1FOikl+nnHSkJOTzb4CKj3PiBp+fxOvk/Tn3VoeluqDZb8ILaKviSkdiQVgeR6CrScFI0x2zSnpDYNnfUmRFUr3VuL295P8ARx3qj2ktKy7JqyNcZDUOTGhvh5DDmVpfOfhUOySDvVouJftRMs2OFE0s4iDLlRkqekPLQDFByC0hI7jpz9MdK8KnSZqzR0avSYBxliXwG8Pdtu8LiaadwdbptdcCU005WpCVAhYUcqAThklwwYMQSWBcy9qyK1HvdsSq3zXVeGttmUkgRoaQMlHXJWvOOh2FaCSCarr7P+oJF01/MQq6vTW24TshxlTylp5lLQnnIJ6+tWJCCAAc5FNNukzpEnTOSUl9iCDy5GJfD129t0frmgpBUQAS7ANtgc3Mem350OUOHlHXON6w5SkYyTk0naiubVotcwuOcjpZVypOyiSMDA+tWhLB4aACSwiL9QXH9I3WbKBPhOLPJnqEjZI/IU1NUab8T2gWHVpy1Gs8SQr+sGQhP5jP0pwR4rkpbLSELWVqSn3RnqcU59Y2ttvXM+4Anx3YcaOpsjdAb59vrzD8qVL1efY9mrpySypksyh4zCAfJOo+6JNVa/aNTRylDsy5gmH/ANASP8mHvhrXnH2xOOnIK0cit+8pUJLQAJPJSen3gDSlw8dVppz/AMYr7slq6b4wDtRpR4q0oT1UeWsEkqVhIKj5DqaU7VBdbkB11soAB5ebqT8qlXO4SrbSrnTFAEAsCQ5PIAc89Ii0VGutnJloBIJyeg555QqNpDKm0JGAnAFVf18tc3Xd+DZ+KW6lOfngVaFwlCVKAJUAdqqq4VztXnqfFuBGeuQXM5q2/AeVoqLjc5n9qQCfeVH4CF/8X5zU1FSJ5qUfIAD4mJy4btTeG+tV321yuSA82hMq2cnKiQQjAyvthXvbCnLrDWd01rN8aa9lsKCWWE7Nt52G3c+tIjnvYAOM7Cs4rfjS4rScnndQP7wpBuN5rboy6yZqZITsASAMOQAVHvU578RlcidORJ9SlqIQS7cnPyfLbPlniydh1FFhRo6JTzjrysNlQbypCU9Mq715a4iQLPaJuoVTWmYbKC6+48vCMHYYPcnb3epOwpuBO5ps8QdH/wAftPm2rnSIgbd8ZoJJU0V4xlaOitvqO3fNFbbtR18yXRXslMgkOtLlSQObFyT358DtH0tX01VSU651tSFzQCySQAo9HwAPLxG8SPp3UjTukIz9qe5kyg4EzWglYSpWQFpzkcwyFDIIyNwelJfDmZM0Touz2C7avn6su0N1bcvUF+SphyVl1SlKCk8wykEJTzKyQkZNVm0pqnU/s6anKX4f221ySRIirX9xJA/WbVj3XBkb4yNgRip4sfEHSHEJ9cm06piWaRJXzvQL0ktONrPxFBKgleTvgKP+FbpU8LTLZSS5lCr1mkIBTMQHDDA1M7HryJ6HAzy18U0VzmmnuKfVqpLhSFYzvh2cdOfiMlte0DpnTHEeYxww0tZVMa1g2tzU9tktwkt2xxp18pfZVIBwHFqPifDjmxvzEiqe8SNFXLhNqyfYb6EePASlbj7JKmnEFIUFoOMlJ3xtnIO1dH0TYOlBFYReoLNtCgXHXZrKEOOKUOdasHAJOMD5Co54x6v4N3KUzf7tJiXvVOmi5+j24y3Crx05UgKIHI4hLmFgnKQpORk7UWlNbOWJUiSuYk4wCWJ6lmA8dt4kXKfRUiPTTZ6ATnJAwO59/PpD+4F6Ke0R7PnD/T11bcjX1qI5MnxSnH2UyXC+UL/ZWOZIx1652p+2uQbZPcVGmxoZUggrkqTgnmyQCrOTnG2NgKZHsy2LXmqtGsyNfsOwmCrnhvyHVC4TWyMlTycZTuRhZPOodQNibCNWC3stNNtwIyQ2nlT9yDgeQqXW2ioRXzAtQGks6S797+HgeTRFornJn0UtaUntB2UGI7m++sRTKbckzy9MMpacfdLmZSs4G+Qc4xnsaj7ijwQjcW7rClzr0/DdisJitKYjs5S0Oic4BOD3JJ604/a2vUy1W7T8aG+thE77S3IKOq20+GeX0GVdqrI5LcSrLbjiCepCz/1pAudWKGrXT5UzPluT977xSXa60U+X6lV0/pEjfLMe5v4htaK1i5wo1O5qGOhMxENt5t1h4FPjtbjHMPhJIBz2+tSBZvbEs+tb2qHcNLS7ZCaa8Zl+LNQ+8d8KSpKkpHU7EGmZc9NQrsw4h5HKFpKSW0gHHyplxNBRdHOF9qQ/NdfWUlbwSkIR1xgfvqrpLjKRSzjOUTNxpx9jz90OXDtXYKu601ustMqnlqJ1AqKtR0kkglSmwnu8DFkrz7QWhZSW1taWk3GW02EIM3w2kkDoFkFRUPSoq19xav3EtxDdwcRGt7TniM2+LlDKDjGSDkrVj9ZX0xTLICiPKgds4qin1s+eGWrHlH0jSWG30KvSIQ6upLt4chCBepMifIlwWpsS3tsqCHVyHuRTmRnbbpSFI07EiISty+W58qPwR1LWofP3QMUo6wtxC0T0J2WQh759j+G30o+GvD+VxJ1lBs7f3cMkvTXgcFqOkjmPzVkJHqr0NfXnB0ulTw/KqrdO9DL09sJSknWkMvUVBRJcEj/iUgABo+FfxAk3io4onUVeTMmFTSzsNCj2NI2AbB37QU5JcxYH2aOHiNP6ckaled8WTdwG2Mo5A3GSo77/ALShn5BPnU8TIC41nVcWw7JZbSpx0NoysAdcDO4rc03DjQ4rbLMeMpLbaUoYYaClIQNgCo7JSBgedOV96NDhkvqQ2ws8pIIKSfLb51lF0vlRVVZWSSX3LORsMAAeQEa3aqCXaqOXRyy4SMnqdyfeXPcMRAd24jS5SS1BbTEaH+tzl0n17D8KjfXovsrT7rlulvMz1vp/yhx/lUsb5HMep6bVIesNJCw2XU93jyOePb4z8yIwpGebkBKQv92B5VXpriS1qbUUNJ03bI7rjqWxKcW9IfaT/QK18qN/2UCnC0W6qq3rUgaZeSCxyA7FJIwfsRw4hvdFQSxQkkLnBgxIICsOFAHIPLHjCE6LzLl+A9qcPSOfk8NuQ+4rmzsNk4zmrGaS0vNatkG1QWJNwejthKygFZUrqokk9CSeprZ4PcOlaxuguEtpTVljKwrlUUl93yBHYdc/KpehaKi6QkvusuOLS8rIMiaWmm2xv7/KAVYx9azf8QqmdxJMpbcgaZEslS20/mZksAkbB+v5jtH5wjRosiZ9YtRXNWAEvq/K7lyVHct02ht6V4ZuXNu4NX+zhhDjaUx5JILjZ3zgdu3zpk6g0IvSVx+xy1/aUqR4rbiTgFBJABx323qfWL5CjWZdykyEswUDm+0qQpDbgxkFGd1A5FQvxE4jwNUyoqYMRfLF58SV+6XAcbcvXAxkZ86R6qhq5Vt9UtqiClmyxOc5w274aG2VUU0ys9YrQCC/IsPdl+nOG60y0ykBpsIB2ASOtJ181bZ9Mt5uVwZjL7NFeXD8kjekHUbsq6BtpU2TGjDPMxEe8Hn/AKygOYj0zSJFsNphHLVvY5+63R4hP+9miz/h2iqAqb1UKL7pQxPvmLLA+CF+McrjxbNkEyLZJSG/uWS3uQkZHipMaGpeM0m5qaj6Ytj76QrKn5DRUpR7AJScAfMn6VHtot8y0Xi23KbAecbdmhhqPHUnxZEgg8jSNzyqUrAyroMk7CphS+tpJQ3ytoUCkpQgJ2OxG1IsbwrFernfosdpC9K21LUBhtPuruc1Xhtnl6EobKVefvmvoC1ezrFbJttttMJUtaSFK1FSy4IcqxkPjDAbNiMbutFV3ypTU3KpMwjYABKU5GAM4IG7u+S8FcoN0n3KVHd1FIiqt7/+cpNueDcWO8nBXFjgpPOlvPK4+7zEq91KU4NYcObvd3Nd2y3m7ybxCdlgNu3FkJLqAlS1YUlIwpJT6hQ7JNYXWAmBGs2lI61OIfwX3f11JBKlOK8+ZXMo+ZNSPw9t7Tl/tw8BIRDbcLScfzeAUg/PCvzrD7jU00qhmzlSUssEISwBSkBQCiWcqKhnPLfaPVu9DNrJCTLDLWkAMMDUzk7uWPOJY+IE9ye1YBJAPrtR5CSEgAADFZlSUJGcDesOePpFs5iuntHX0ytTwrYhR8OHH51JI6Lc3P8AdSmogR7icHp1xS5rS+nUmrrtcBu2++ot759wHCfyApFKa/qHwdaPYXD9FblBlIQNX/dXaX/kTH8+eKLn7XvVVWAuFLLf9R2U/wCIEYrWE7lIwBnAQD+VXv8AZT9lqxWqzWXXWoHI+orpMZRNt7SU/wCSwkqAUlQSfjdxjKiMJIwkbZqiIPI6gkZAIJrpb7GWoEX32fNONA8zttL8BeTkjkdVy5/2VJrzxZPqJFCDJUwKmLdCD9Mxb8GSKeorlCelyA4fq4icD7xx3oykjpRJ3Vmsz16fnWKRvO0Rhxv4TPcVLbbGok5iBKhPLWHZLZWktrThScAg5ylJ+lRB/I/vRJJ1Rax6CC5j/wDZVpz2rD9dVUVXYaGunGdPSSo95G0Vs6hp6heuYnPiYq7/ACRr5/7ktX/4zn/9Ugao9jnWMpDCbfdrLKSV++XlOscox1+FfN8tquJ50avgqAeFbYQ2k/qMTrUE2esRXUoZaHZ3IyCnZ+hMUhT7EuveXBuems/20j/6qH8iTX3/AKnpr/5pH/1Vd1HwmjPU1y/pS29FecaP/Xl6/wByf0xRyZ7Deu5kJ6Oq56a5XE8pIfkbeR/mvOnxwb9k2+cL7RMS+9bZt3mOZkSWHlhPhp+BCQpOcdSc9SatYPio+5pmtlMLRSzKOlURLmEEgl8j7D9WHSFW53addq2VX1SUmbLBSksxY/Fst0c9YhgcJ9QtpKQiEtGQS2t8lJ+Y5d6OTwt1JIKeYQsAbBLxSE+gHLsKmk0Suv1r0KeUF6wnPWOXtGdvjyiu+s+C2p7porUFvix4r8qZAejstiUEArUggZJTgDOKqtYvYu4u2u+wpsnTsQxmnQtxDF0YUvAHQAkZNdL+5ouyaYKO6TqGTMkSgCFgu7vkNjIhduVHLu0+VUVBOqXs3i+cRX3SUhdutTTL9uFmZZQUIg+KHBHbbHL7yk7FalZ6Z+dJGt9V6li3qO3YbFKuMVMb78IhuPNrWSfdJSNiBg4HnUn6v/0wP7Bf71U5OGv/AIaa/tXf+OsxlUSZlStJOz/L6w4zKlUuQlQ5t8/pFNrrpnXV/cQqZp/UEoNk+ElyG7hsHskEbDt9K1E8ONX520peh84S/wDpXQBP+NYO/DV0Lahm1RWeuK3aOfM3hlrVSgRoy+q7ZEFdaP8A2Xa2KjnRV+wN/wDuK66EjtWw9/NJq2kyhKQEAxDmL9IsqIjneeGOsypKDoy/DmIBV9gXtvjNemkeBWudTxLXa/4uXC0KuOpJt3lyLwwthllqM0WooWoAnKz4ZQP6JrodH/mxWqv4/wAf316nSxOlqlK2UCD78RwWnWkpPOKCw/Z81y9xenWtdnWlmO0I7N4W26mAvLYWSl3k6DdPTqakHT3BnU2jJ8p64RBJUVrjIEJDjvNgIUXB7o9w8wAPmlQ7VbxP80v+t/hXo18f+zSvcuHKW4yDKKiksEg74B6cycuT1gpES6Wpl1WlyjYP0f6vFXDpu78xzaZ+fP7K5/0pu8RIF9suibvKTY7mpzwCy2lENxSipfuggJBO2SfpVyhWP+tT8jSzR/h/SUtTKqJk4rShSVFLAagCCQT0OxhrquIp9TTzJKEhJUkgF3Zwz+7eOOzmlr6F/wCgbuk+Src8P+SsFacvSB71luiSegMF3f8Au12R8/lWKq+nf63WnenH6v4jAv6ClH/yD+n+Y42/xdu/61ouSD5KgvZ/4au9/B+3CU3o7VdlkxZMdcW4ty0JfYW2OV1sJOOYDO7J/GrZntXn/rlfJP8AjVXc+J/alKqmVJ0uxfU7MejD4xb2nhVNpq01KJ2pnDaWdx1eMkgA9KzJGelYn4vpRnrSVD9H/9k="/>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data:image/jpeg;base64,/9j/4AAQSkZJRgABAQAAAQABAAD/2wBDAAMCAgMCAgMDAwMEAwMEBQgFBQQEBQoHBwYIDAoMDAsKCwsNDhIQDQ4RDgsLEBYQERMUFRUVDA8XGBYUGBIUFRT/2wBDAQMEBAUEBQkFBQkUDQsNFBQUFBQUFBQUFBQUFBQUFBQUFBQUFBQUFBQUFBQUFBQUFBQUFBQUFBQUFBQUFBQUFBT/wAARCAB5AO8DASIAAhEBAxEB/8QAHQAAAAYDAQAAAAAAAAAAAAAAAAEFBgcIAgQJA//EAE0QAAEDAwIEAwUEBAkJCAMAAAECAwQABREGIQcSMUETUWEIIjJxgRQjkaEVQlKxCRYYM2Jyc6LBJCU1Q4KSssLRFzQ2RFVWk9OUs9L/xAAdAQACAwEBAQEBAAAAAAAAAAAABgQFBwMCCAEJ/8QAOxEAAQIFAgMECAUDBAMAAAAAAQIRAAMEBSESMQZBUSJhcZETFBWBscHR8AcykqHhFkKiM1JickSC8f/aAAwDAQACEQMRAD8A6ngddxQx6igB16UMfKiCBj1FADY7ihj5UANj0oggY26igRudxQxt2oEbnpRBAI9RREb9RRkfKgRv2oggEddxQxuNxQI69KGNx0oggEbdR1oEbdR1oEbdutAjbt1oggsbdRR436jrQxt2oY37daIIGPUUANxuKPHyoAbjpRBBAeoosbdRRgfKhjbtRBAxsNxQA6bihjYdKMDp0ogjBQ22IzTE4w8YdPcE9Iuag1DIWG+cMxoUdPM/MeI2bbHn3JOAkZJIp9r2TXNH+EL1dLv/AB3iadQH341ntrLLMRrKip+QStRSn9tQLKfXlFeVK0h49pDlojXjT7TuuONNwkrul2dtNgOfCsdukKbitozsHMY8ZXmpfcnASNqiaLKQ82pbS23Ek/qnODV3fZ79nHTWifBc1XHZ1DrRxRDrJhuSINsIGSwFlPhKdA+JZ77DGN5F4q8ENBawtKY9w0y6xMfyiPN09DSiS0oAnmUoYSUjbZex6fJdXd5KV6WJHWLlNEso1DB6RSPg3x71fwRvbM3T1wX9g8RP2mzyHT9jlpzuFJ35FY2C04I9RkHqxwj4q2XjLoS26psi1CLLSUuRnCPFivJOFtOAdFJO3qMEbEVyJ4i6Bn8OtRO26YtT7SuZyLM8FTQkthRSVBKhlJBBCkndKgRuME2J/g7uJMjT/Fi4aOfX/m3UMRcplrOzctgA5HqtoqB/s0+VXkuYFgFJcGKyajSS+8dIFEDbNZY9RXmr3jnO1ZgbdqkRGg8eooEb9RQx8qBG/aiCCB60M0Y79KH4UQQWaAOxo/woDoelEEDO1Anc0O3agep6UQQCaInejP0old6IIMnrRZ3rTuE5i3xlSJMlmLHT8b0hwNoT8yar9rf2wbfbJjkfTFp/TCUe6J8t7wmVHvyIA5lD1PLRvtBFjSdvrRk7fWqiwvbM1IHUrlWC1Px8+8hgutK+iipQH4VLenvad0Xd9PKuM+au0SW1lLkB5pTjue3JyA86fXb1xXOZMRJSVzCABuTHhS0oGpRYRL2dqPO/1qH0e1HocuhK5E9pOcc7kI8o/Ak/lUgac11Y9YsKest1iXFCRlaWV/eI/rIOCn6ioci4UlSdMmalR7iI5oqJU0shYJ8YcGaAO4ryScjmBz8qwfltQ2XX5DzbDDSC4466oJShIGSpROwAx1NT3jvHuDQ7Uw7PxYg6g8Z+DAnu2/8A8vMfaDKJI/abCjzFBG4UQAe3nSq1reNzDxGXGUnqQQr91Ql11MhehSw/37olJpZy06wktDozsKAPStSJPYnt+Iw6lxHmPWtpJyBuKmJUFgKSXERiCksd4JW6T2qgvtJcOJLHty8P7tKaUbXqCREfbeIIQt6M2oLRnpkcjSseoq/SzhNNHXGi2dTGBJdYjyX4BW9HU+jmUy4QQFtnHuqAKhkbkHFRasqEhWgOY70+n0qdRYREVw4nwoPFaz8PzZr49cbla3Lr+lWInPbmG0LUkoddB2Wop2GOqkg7qFZcV+Ib3C/h7cdTQdK3fXEiK4whuzWFvxJD/OsJK0gBR5UgkkgH6DJG26tWlLTcJMlbs1o8ramEL5cJKsKUSdh13NI/8eE2eA3Hi2Ittx0JZaS5M3291KR7uc9uu9Z4EgkMnA794dTTzF6hLLjrCD7QHC5rjNw+ct8ZtCdTQEGZbku4K0OYythRHZY9046KCT2qt/sB6Enan9oeLd20LTb9LQX5Et8oPKHnklllrPTmwXFEeSDV2LfY0t3lElpRW4pXKhpIyU5O/wC6nXwe4RW7hTbryiGlJlXi6SLrKdCQCpx1ZONuyRhIHYD1NMdnnLcymdPwijuctCWUk5MP5WcAA5OK9BsPpWLg6Y8qyHT6U1wvQM0Cd6P8KB69q/YIA770SlBPU0YxvWKykDcgD1oggFwDvRhW3WkTVGsLJou1G5Xy6w7TBzgPS3QgKOM8qR1Ur0GTUB6t9ufR9odWzY7XctQrSceMUiIwR5grys/7oqNOqZMj/VUB99Irau5UdA3rM0J+PkMxZcqx3oc2/eqYfy+rkHwV6MheB3QLg5zn6+Hj8qf1h9tzRkyIyq8Wq72OW8MtsqaS426P2kOZSCM5G4HSoYudIXOtm6vFbI4itlQrSmcB4gj9yGiyPOD3pucQNZxdBaTuV8lguNxW8oZBwXXCeVCB81ED0GT2pi2X2m9CXVxIemyrSlXwqnRilJ/2klQH1xTB9rPWcebE0zZ4Upt+M+TcnXI6wtK04KGVAg4IOXD9Kg1t4p5dFNqKeYFEDDF8nA/eLKfWykyFTJagSPnEC8QNX3bXtzNyvM1Ux5xZ8NvcNMI/ZbQfhHT18ySc08+F3BNnVVnavV+efESTlUaCwvw/EQDgOLVjm3xsARtTJ0pYY2stVW2yvOuNR3nShx1A35eUkgfPlxntmrQact12ZudxS882iEhQj2u1w2EcjcZCU8rijjnLiveyM8oAGB3NDTTZ1Fb0JUSmat1KJ3LnHvIbvAGYtbFS6pIXOD7u/Xqfc0NK6cGNCQ7XJkyoi7ZHYbLjkoS3Pu0gZJxk5/A58qj5vgh+m3FydL6ghXO3pe8FapjbjUhgjqlaeUHmwQcEJPSrEhouFLYAypQGVbDr+VNfRXEm066kX1EFm4xP0TLXHcdu0P7J46UEpL7YUcqZ5kKTzq5TtuACCecuuqdCgVFQO75H7wzz6ORMISoADuxFZJ0J2BKfiSE8klhZbdQf1Vg7isrbcplnnszYEt6FLaVlD8dwoWk+hH7uhqWOLGiY11izNX22WpTfMgvs+CUtvJ2SXGyQCe2/Q4JB84dQeceRrOqiSqkmsD4H4RjVxoZlvnmWrbcHqHwf2i23Bfj81q20ToeoX2ol4tUVcp6TjlRJjo3U7gdFJ/WA8wR5BAvnEl/jhPfgWi3utabtCftDzM9XI3c5WAqO06EklLQI51JOSfdyKrWxJdhuLWy6pta0KaWpJwShQwofIjINTPoxi8wdCtaZs8N+FddRxH5se9w5TYMVr3W3HPfSopdRztBscik+9zbcpFOtDfqyoSmmUdgXPM7N5B+87wyWSom1k9MpeQkEnqdmh/6TZ1gw/JVqidapjbiULZTbY62fCWebnbwonmSNgFbE75pWvd+tmnrb9sudwiW6Lzpb8aY8lpHMTgDJ2ye1NzhFEnx9Dx41wus+9y40yZGU/PWp6UyEyXQiO84cl1xpAS0pwnKyjm71o23VczWOpdVabu+jH7RZ4rClw7nJdRKbmtF12OVFISUNO5bU4lslSvDW2pXKVFI7KGtZ1bDpjHcI0pKtEsBO565zDvuOtHNCWpN7ZWl+Gh6P9oQFZSthbqUKKT5gL5gfT1qbEYIGDtVMOK6v4raQ0joG2PPPpdEeP4znvOOJQtCGgem5UcnG2wq5jSfDCUnskD8KdrSgopt8ElvCF2vWFzu8AP4wayAnJO1YoUFbA0ecK9KxPKlQ9T0Aq5eK+G/fdHx7opam1eC67kLBA5HAeoUKjVOhrRaLkpaIjaX2neXncUpSGiDuoJJIGPMdqSdT8ZkT9RLadmPM6ZdK2WhH2K+U48RRACilXvbA9MbGtlrXmmGI6UM3aKhtCcBpCVjA8gnl2+VZNU3221k1fqywnSSCSoB+8DoeRfPSHunt9dIlgTQS4wACW8T1HTlEo6YtlsYIfYmxrhKwQHGHEqAH9EA7U6UnqM1UniZqWFckQo0KP4IQVOmQWktrX2A23AG5386kr2Y7vKn2e+RH5LjzUeQhbSXFlRTzJOcE9sp6fOpFk4spqm5JtMqUA7soHBIDnBHdu5iLcLHOlURr1rz0I5O27/KJuOCBvQ+tYBQzis9q1GE2B9aB69aG1A4zRBGPiev5VGXHjjXA4LaUFweQmZdpRU1bYCjgPLA95aiNwhOQT55AG5qS1bj3Rv0rnD7UGt1654xXshwuwLS5+jIg5shKW9nCPPmc5zn0FVdxqjSyXR+Y4Hd3wscRXRVroyuV+dWB3dT7vi0MfWmu9QcQ7y5dtQ3J25TFApT4h+7ZTnPK2gbIT6D5nJpDyXMlXWsUnBwDkUWSpRHQUgFRWrUreMDmTFzVmYsuTuTvDi4eacd1RrO2wG4LVzBUp12I894QdaQMrSD+0R0Hc1ca1aCs0q32pD8NuZCgxlxYwlthSvsrgH3Zzk5BAGeu3rVIbVdZdiuka4QXlRpsdaXGnU9Ukf4dQR5Vd7hRxDi8TNMtXBpKWZzeGpkVJ+B3HUf0SNxRkDEbP+Hk2gWJ1HNA9KchwMpxth8HJGeRHOKpqbuOmr3drbIhyDbIMxcb7QW1lDPvkJCl4wBjHfuKV+VIGEgDHTAqRvaq1vMh22Ppm3+F9iklLlwfQoKIwSUskD4TkBR77Coj03N+22xtK18zrZ5FHufL8qXLlSBLTkhn3+sVtXTy7XcF2xKioAAhwzPlh1ADMfGJS4L6Ki3vUzlyfkOg21bb7bLKgnLhJwVEg+6MdB51KPE62I1vpF+wXFu7Wa3zJUdMma1L+zJ8MOcxCnGnOfkJCQpOUZyMqABqArDqC46ZnmZapZiPkBKilIIWPJQOxHzqWNG65uVy0+hm+SDF8Z5YYur6sJkZJ5kK5RgAdlEYOMdqsqG4TqwolrdS0jdnwNtvifPMafw7cEVKU0KknXlyzhuTtt0yPe5h1/pbUMexzxZFxbwbS3yRJLqlrduC0Ng+EMHlKs+4XOYgq6jPNWq1bJCbXbUyYcCf+jH/ABHnEtqVIddKNkuJ5cAjnyo5UFFKSNq3X4l1vs2HJ01q+BGXEhJivtGC3PadJUVBRTzIKem3KoA75BpAkvQ+EkWRMNyf1Dq28Hx5b8xXKmQR7qFrbQAlttCR4baEgYTkZO5N2EP2QO105w6hC/SNpJ+fujQ47auli2WyzNgMomN+PLGMrUAocgJ7DIOw64qFEjlAGaV9S3edfri5OubinZbuSpzGGyPJAG2B6fvpJSQoAjceYpArZipk9WoENhjuGjFbxVLq6xcxQIDsAdw3JuXh3wAhODk4HrUvia21pDTl1kRJUy129ppM+4wnXGn7bHwW3Vt8nvK5SkF0IOQ2CcE4xD+RnfcetPDh1q3UthuTcOyNouAkLyYbxwjP7XN1RgDqPLcHFd7fU+rTdSg4OMeIb6RNsFYqkqFJCSoLDYDkc3bpjPdD+vWltFae0xer21qWJBbvCUN2q5xrlgNgtpQ0wyWV5eStXMTgFavFUSSRmlqy6fuKr8tdrajaDjsw0xZMKAWJipLgV8eOXw0hAylKiCtQUebAApdZ4caXjTZkyJpu0wbjLStLk+LCabf94YVhwJyCckZGK97nOsujC5OmPLaS8CQ00lS1r5evKOn4kCnGZPRLQSpWO9mjW0SxlUzl0gQdKNs3uBep82Xeblb8riOXBLRRGJ6qQhDaEgnzOcdqdetPaA05oItRZ6pEy7ltCnYEFAUpgkA4cUSAk+hOfSqy37jFqObfnZttnPWiNhKGYzSuYBCTlJORgqJ3Kvp0plvzHJj7rry1uOOqK1rcUVKUonJJJ3JJNVqeIptKhSKfJ79h4D78OmcXW+ypvZpUZB3PP774ttYfaq0hdpCWZ7c6x8xwHpSEraH9ZSCSPnjHrSxxp181ZNEpj2+Wh2beklmO6yoKSGiPfcBHbBCQfNWR0qlaiEjAQCe2Bv8ASnxp5tY/R7Lri1pbPuoWolLYOVFKRnAGew7k+dU104yq5dAunU2uZ2QoYIfc+W2zEiL7gxE67VpM5Ly5Q1E9/wDaPfv4Awt3m1uORYbcdorLIIISnfp5V5WrTqkvB6SSkpGUtgdT604FHDij5kk+npQQSVY7E4z5Vj6pSSvUY3NM9YRphp6lX4txKEk/dtpTvUsey9JUzc7uwDhLzIXjH7CgP+c1Dt2d8WfIWDnmcOPlnapW9nhZY1RGA3DzL4wO+yT/AMtXfC00yr7TLH+9v1dn5xGvSXtcxB6fDPyiyahhWxr1B269qwV54OPUUaVpVnBBr6/jCYyz60Cd+tDagcZr9j9hrcSNSK0bw/1JfUK5XLfbn5DRIz94lB5f72K5aEqdypxZccJKlLV1USdyfWujXtUSfsfAHV5BILjDTXX9p5AP5VziJ5s4O1J17U81KOQD+Z/iMf42mFVVKl8gl/Mt8hGBIScAE+g61rSrlFhKKZD6GFfsuHf8Bk0g6p1K7BdVCiLKXCOV5xB+H0Sf3n6U0hzKUVKXzKPU9K5UlrVOQFzSwO3WPyzcITK+Smoql6EqDgDduucDu390SPHvkCUsJRLZUTtjJH7wKf8Awz1XK0vd5IiTnoKZ7IYcCFlIJB5gFY8+mfU+dV2WvJwtO3qac2kb+t6b+jXVeIQOdABKnGwOpOP1du/Su1TbBTD00suE5ILff7ReL4fXw7ORd6Fev0R1FKmyObHbZ+WNxlhFjb3bP0rZpcdPKtTiCpBJ6qG4/HcfWmPoh7EuS2okpUnm6dxtTs0jexebcDkCQwUpcCTkf0V/XrWtYdFXKfrtyLb4brjMxSm2nyghhK1J5uUq6DGDtVReZQqKb0kvLj+R+8NnGNMi7ez79bgVJX2C3QuUu2zHUD0LCFzTNvRdNQQWHkBcdbyOdB7p3J+m2Km64Wxm5QFxH08zCklOMdPIjyxUf6Y07Ltd8tTr7DiWnHHA26pOEr5ArIB7ipK5+bOaubDb00VNnKlb/TwHxeH6zWsWmnAJeYrKiOvQdw+LmGToaDftL3+e9EYYDaEKZP2vm8ORkZSQE9cHB/EedI4s911DqCS3PUtUsr8SU89uoA7ZB6egA2qTcYSQCR6g0SlEEZ3zgZx2q7FLL1a+cMwnkKKmyYTbnY7S9ZvskkIbgR07FR3aTjqD1B+XX1qFp8NqPMdbjOrdZyC2p0ALKSARkDvvUg8R7w6lce3tLwhI8Z3l7k/CD8hv9arfxMNzc4jqtDE6UlElMUoR4p5QHGkHYeW5qLO4ZTxHNMqWtMooBUVkE9kbjHiDk8jGb8aSUSKKVVhGqYpYSG3IIOPMD7eJJSyEdRhWARkee9Kunbw/p69RLlGUEPR18wJGRgjBBHcYNa06KmHJS0klSG20JST3ASB/hWud++KRbcJdTbpZTstI7txv4/CGJFGLWoU6AHQW8SOvV4nKLxpUlv7+ztuLJzhmQUD6Ag/vpjcTuIb+sBGiIitxY0ZRX4YUVEqIGcq+g29KbTFwDNuCicvJ+7SP3H8KSlqJySSok5OT1pbstLcps+Z7QW6JamAYdoguFbbDBHf4Q03OfRolI9VSylhzk4B5b7nn3eMbFviCc6ls5CBus47VpyWS3MWwhJW4k4wnc47Gl2xMhMYrOUl07fLtUQcSeJV8tOq5lvttwXEisJSghpCMlfLknmIz1OOtSLfQXDjHiGda7YUj0aCSVEgdkgEulKiS6mZuW4hI4pt9tobRIuVcVJUVt2ACohQJAYqSNku+Wc4LxL+ntI3G43WO03HU6+vJQykgE7Zzk7Ypbu0G4aVkpVLiSEOJPuN8mS4rsE42O9ePA/hRojXtht2qGLvqO6XVp4CQuZPUwfHRgrAQg7oydt9x1qxk2dFtkVyTKeaix2ty4+sAAeme/oKj3Xg2VLn+iqKhSpiCyuxoAAOQAST1Oose6LqxVyaC3KTb5QlpWHCirWSSMKJZKcY7Ixv1iFHNUR0gnwXSonKgrYJPcZ+dazmp1KSoMsN791KOR+FOFGiGL7dJsxqQtcNTsn7ltHK4ycFTQI8lZpGl6Fet7wS/MBHhIUtDYzhRGVJ+lZhWWqvpkGeodh9wQfDz+saVIqaJbJCnLQzrxdI1kt0q5T1qRFjNl1xSU5O2+B6k4A9SKrvqXj/rC8vgW+8StPQW1LDUa1OqZISf2lpwpROd98eQFXZuXBTTWvtGRbZPU+uEuS1ImBDikuPpRk+AVDdCCrHNjcgYyM1A3Fr2UbxfuL8xvR9tYtmmXLYJwVgIYYdQ2UfZm0jqtSkJwOgC8k+etcFWajoU+t1gCpqmKTuEjBw4/MTzDswAO8Jt/uE2rPoZIIQMHvP0H1cbRBNr408QbDIRIga61Gw8k7KNzeWMeqVKIPyIq1Hs+fwgNwF1i2Digtl+JIcS0xqRlkMllajgCQhI5eTzcSBy/rAjKhSYqCm+bBT1Sc9iDgp+YOxHagUocQUrRzpPUZ61tIU0IBSDiO5qFpXhSTzBQBBByDXoR86gX2OtcOag9mrRk26TC7KisvwFOvK99xEZxbYV5khCE5+VTLC1Nb54aKJSUl1oPIbX7q+XOMlJ3FdDMSCxMcNKjyhh+01aF3zgVrCM0jncRFTIA9G3EuH8kmubLaQVJOMJ6kHyrq9e7rZ0x5sS5PsqZ8DlksLVkltYKcFI3IOSNq5fa90fI0BrO9aefyowXy225zZ8Vk+804PRSCg/WlO9JBWmYk8m+/3jJONqNYmSqtsEafmPNz5RB88rXPkKXupTiiT8zXmAEA5wMedPGFw9u+tdeQ7BZYZly7opS2itXIhtKRlxTisHlSkbnYk5AG5qeL97I0XQmgbXcFWF3iTq0yo7U6xpvAttudbUshx0KKQspQnl9zmwckkEe6bcVslEtBJ/MMD7+ca7az6/Ry51OOyQP/mOkIfBL2To3FLhkxqa73qfp96a84/FUy00tBhJwErIWNiSlagc/CQcVZfgRH4dM8M7S7w7uMS6afW24lFzCfvJPK4ovLcUpKVHC+bIwAMbClm7atbtNxTGs6HGmLclcYtKAbiDASE+4AFHlSnA3SnB7itK3s2rSOkGdTuNRLPa4UVUlyHDjpYYSSFYQhCcJTzqUMJ81euaVqiomzgStRAJwPOG1FOikl+nnHSkJOTzb4CKj3PiBp+fxOvk/Tn3VoeluqDZb8ILaKviSkdiQVgeR6CrScFI0x2zSnpDYNnfUmRFUr3VuL295P8ARx3qj2ktKy7JqyNcZDUOTGhvh5DDmVpfOfhUOySDvVouJftRMs2OFE0s4iDLlRkqekPLQDFByC0hI7jpz9MdK8KnSZqzR0avSYBxliXwG8Pdtu8LiaadwdbptdcCU005WpCVAhYUcqAThklwwYMQSWBcy9qyK1HvdsSq3zXVeGttmUkgRoaQMlHXJWvOOh2FaCSCarr7P+oJF01/MQq6vTW24TshxlTylp5lLQnnIJ6+tWJCCAAc5FNNukzpEnTOSUl9iCDy5GJfD129t0frmgpBUQAS7ANtgc3Mem350OUOHlHXON6w5SkYyTk0naiubVotcwuOcjpZVypOyiSMDA+tWhLB4aACSwiL9QXH9I3WbKBPhOLPJnqEjZI/IU1NUab8T2gWHVpy1Gs8SQr+sGQhP5jP0pwR4rkpbLSELWVqSn3RnqcU59Y2ttvXM+4Anx3YcaOpsjdAb59vrzD8qVL1efY9mrpySypksyh4zCAfJOo+6JNVa/aNTRylDsy5gmH/ANASP8mHvhrXnH2xOOnIK0cit+8pUJLQAJPJSen3gDSlw8dVppz/AMYr7slq6b4wDtRpR4q0oT1UeWsEkqVhIKj5DqaU7VBdbkB11soAB5ebqT8qlXO4SrbSrnTFAEAsCQ5PIAc89Ii0VGutnJloBIJyeg555QqNpDKm0JGAnAFVf18tc3Xd+DZ+KW6lOfngVaFwlCVKAJUAdqqq4VztXnqfFuBGeuQXM5q2/AeVoqLjc5n9qQCfeVH4CF/8X5zU1FSJ5qUfIAD4mJy4btTeG+tV321yuSA82hMq2cnKiQQjAyvthXvbCnLrDWd01rN8aa9lsKCWWE7Nt52G3c+tIjnvYAOM7Cs4rfjS4rScnndQP7wpBuN5rboy6yZqZITsASAMOQAVHvU578RlcidORJ9SlqIQS7cnPyfLbPlniydh1FFhRo6JTzjrysNlQbypCU9Mq715a4iQLPaJuoVTWmYbKC6+48vCMHYYPcnb3epOwpuBO5ps8QdH/wAftPm2rnSIgbd8ZoJJU0V4xlaOitvqO3fNFbbtR18yXRXslMgkOtLlSQObFyT358DtH0tX01VSU651tSFzQCySQAo9HwAPLxG8SPp3UjTukIz9qe5kyg4EzWglYSpWQFpzkcwyFDIIyNwelJfDmZM0Touz2C7avn6su0N1bcvUF+SphyVl1SlKCk8wykEJTzKyQkZNVm0pqnU/s6anKX4f221ySRIirX9xJA/WbVj3XBkb4yNgRip4sfEHSHEJ9cm06piWaRJXzvQL0ktONrPxFBKgleTvgKP+FbpU8LTLZSS5lCr1mkIBTMQHDDA1M7HryJ6HAzy18U0VzmmnuKfVqpLhSFYzvh2cdOfiMlte0DpnTHEeYxww0tZVMa1g2tzU9tktwkt2xxp18pfZVIBwHFqPifDjmxvzEiqe8SNFXLhNqyfYb6EePASlbj7JKmnEFIUFoOMlJ3xtnIO1dH0TYOlBFYReoLNtCgXHXZrKEOOKUOdasHAJOMD5Co54x6v4N3KUzf7tJiXvVOmi5+j24y3Crx05UgKIHI4hLmFgnKQpORk7UWlNbOWJUiSuYk4wCWJ6lmA8dt4kXKfRUiPTTZ6ATnJAwO59/PpD+4F6Ke0R7PnD/T11bcjX1qI5MnxSnH2UyXC+UL/ZWOZIx1652p+2uQbZPcVGmxoZUggrkqTgnmyQCrOTnG2NgKZHsy2LXmqtGsyNfsOwmCrnhvyHVC4TWyMlTycZTuRhZPOodQNibCNWC3stNNtwIyQ2nlT9yDgeQqXW2ioRXzAtQGks6S797+HgeTRFornJn0UtaUntB2UGI7m++sRTKbckzy9MMpacfdLmZSs4G+Qc4xnsaj7ijwQjcW7rClzr0/DdisJitKYjs5S0Oic4BOD3JJ604/a2vUy1W7T8aG+thE77S3IKOq20+GeX0GVdqrI5LcSrLbjiCepCz/1pAudWKGrXT5UzPluT977xSXa60U+X6lV0/pEjfLMe5v4htaK1i5wo1O5qGOhMxENt5t1h4FPjtbjHMPhJIBz2+tSBZvbEs+tb2qHcNLS7ZCaa8Zl+LNQ+8d8KSpKkpHU7EGmZc9NQrsw4h5HKFpKSW0gHHyplxNBRdHOF9qQ/NdfWUlbwSkIR1xgfvqrpLjKRSzjOUTNxpx9jz90OXDtXYKu601ustMqnlqJ1AqKtR0kkglSmwnu8DFkrz7QWhZSW1taWk3GW02EIM3w2kkDoFkFRUPSoq19xav3EtxDdwcRGt7TniM2+LlDKDjGSDkrVj9ZX0xTLICiPKgds4qin1s+eGWrHlH0jSWG30KvSIQ6upLt4chCBepMifIlwWpsS3tsqCHVyHuRTmRnbbpSFI07EiISty+W58qPwR1LWofP3QMUo6wtxC0T0J2WQh759j+G30o+GvD+VxJ1lBs7f3cMkvTXgcFqOkjmPzVkJHqr0NfXnB0ulTw/KqrdO9DL09sJSknWkMvUVBRJcEj/iUgABo+FfxAk3io4onUVeTMmFTSzsNCj2NI2AbB37QU5JcxYH2aOHiNP6ckaled8WTdwG2Mo5A3GSo77/ALShn5BPnU8TIC41nVcWw7JZbSpx0NoysAdcDO4rc03DjQ4rbLMeMpLbaUoYYaClIQNgCo7JSBgedOV96NDhkvqQ2ws8pIIKSfLb51lF0vlRVVZWSSX3LORsMAAeQEa3aqCXaqOXRyy4SMnqdyfeXPcMRAd24jS5SS1BbTEaH+tzl0n17D8KjfXovsrT7rlulvMz1vp/yhx/lUsb5HMep6bVIesNJCw2XU93jyOePb4z8yIwpGebkBKQv92B5VXpriS1qbUUNJ03bI7rjqWxKcW9IfaT/QK18qN/2UCnC0W6qq3rUgaZeSCxyA7FJIwfsRw4hvdFQSxQkkLnBgxIICsOFAHIPLHjCE6LzLl+A9qcPSOfk8NuQ+4rmzsNk4zmrGaS0vNatkG1QWJNwejthKygFZUrqokk9CSeprZ4PcOlaxuguEtpTVljKwrlUUl93yBHYdc/KpehaKi6QkvusuOLS8rIMiaWmm2xv7/KAVYx9azf8QqmdxJMpbcgaZEslS20/mZksAkbB+v5jtH5wjRosiZ9YtRXNWAEvq/K7lyVHct02ht6V4ZuXNu4NX+zhhDjaUx5JILjZ3zgdu3zpk6g0IvSVx+xy1/aUqR4rbiTgFBJABx323qfWL5CjWZdykyEswUDm+0qQpDbgxkFGd1A5FQvxE4jwNUyoqYMRfLF58SV+6XAcbcvXAxkZ86R6qhq5Vt9UtqiClmyxOc5w274aG2VUU0ys9YrQCC/IsPdl+nOG60y0ykBpsIB2ASOtJ181bZ9Mt5uVwZjL7NFeXD8kjekHUbsq6BtpU2TGjDPMxEe8Hn/AKygOYj0zSJFsNphHLVvY5+63R4hP+9miz/h2iqAqb1UKL7pQxPvmLLA+CF+McrjxbNkEyLZJSG/uWS3uQkZHipMaGpeM0m5qaj6Ytj76QrKn5DRUpR7AJScAfMn6VHtot8y0Xi23KbAecbdmhhqPHUnxZEgg8jSNzyqUrAyroMk7CphS+tpJQ3ytoUCkpQgJ2OxG1IsbwrFernfosdpC9K21LUBhtPuruc1Xhtnl6EobKVefvmvoC1ezrFbJttttMJUtaSFK1FSy4IcqxkPjDAbNiMbutFV3ypTU3KpMwjYABKU5GAM4IG7u+S8FcoN0n3KVHd1FIiqt7/+cpNueDcWO8nBXFjgpPOlvPK4+7zEq91KU4NYcObvd3Nd2y3m7ybxCdlgNu3FkJLqAlS1YUlIwpJT6hQ7JNYXWAmBGs2lI61OIfwX3f11JBKlOK8+ZXMo+ZNSPw9t7Tl/tw8BIRDbcLScfzeAUg/PCvzrD7jU00qhmzlSUssEISwBSkBQCiWcqKhnPLfaPVu9DNrJCTLDLWkAMMDUzk7uWPOJY+IE9ye1YBJAPrtR5CSEgAADFZlSUJGcDesOePpFs5iuntHX0ytTwrYhR8OHH51JI6Lc3P8AdSmogR7icHp1xS5rS+nUmrrtcBu2++ot759wHCfyApFKa/qHwdaPYXD9FblBlIQNX/dXaX/kTH8+eKLn7XvVVWAuFLLf9R2U/wCIEYrWE7lIwBnAQD+VXv8AZT9lqxWqzWXXWoHI+orpMZRNt7SU/wCSwkqAUlQSfjdxjKiMJIwkbZqiIPI6gkZAIJrpb7GWoEX32fNONA8zttL8BeTkjkdVy5/2VJrzxZPqJFCDJUwKmLdCD9Mxb8GSKeorlCelyA4fq4icD7xx3oykjpRJ3Vmsz16fnWKRvO0Rhxv4TPcVLbbGok5iBKhPLWHZLZWktrThScAg5ylJ+lRB/I/vRJJ1Rax6CC5j/wDZVpz2rD9dVUVXYaGunGdPSSo95G0Vs6hp6heuYnPiYq7/ACRr5/7ktX/4zn/9Ugao9jnWMpDCbfdrLKSV++XlOscox1+FfN8tquJ50avgqAeFbYQ2k/qMTrUE2esRXUoZaHZ3IyCnZ+hMUhT7EuveXBuems/20j/6qH8iTX3/AKnpr/5pH/1Vd1HwmjPU1y/pS29FecaP/Xl6/wByf0xRyZ7Deu5kJ6Oq56a5XE8pIfkbeR/mvOnxwb9k2+cL7RMS+9bZt3mOZkSWHlhPhp+BCQpOcdSc9SatYPio+5pmtlMLRSzKOlURLmEEgl8j7D9WHSFW53addq2VX1SUmbLBSksxY/Fst0c9YhgcJ9QtpKQiEtGQS2t8lJ+Y5d6OTwt1JIKeYQsAbBLxSE+gHLsKmk0Suv1r0KeUF6wnPWOXtGdvjyiu+s+C2p7porUFvix4r8qZAejstiUEArUggZJTgDOKqtYvYu4u2u+wpsnTsQxmnQtxDF0YUvAHQAkZNdL+5ouyaYKO6TqGTMkSgCFgu7vkNjIhduVHLu0+VUVBOqXs3i+cRX3SUhdutTTL9uFmZZQUIg+KHBHbbHL7yk7FalZ6Z+dJGt9V6li3qO3YbFKuMVMb78IhuPNrWSfdJSNiBg4HnUn6v/0wP7Bf71U5OGv/AIaa/tXf+OsxlUSZlStJOz/L6w4zKlUuQlQ5t8/pFNrrpnXV/cQqZp/UEoNk+ElyG7hsHskEbDt9K1E8ONX520peh84S/wDpXQBP+NYO/DV0Lahm1RWeuK3aOfM3hlrVSgRoy+q7ZEFdaP8A2Xa2KjnRV+wN/wDuK66EjtWw9/NJq2kyhKQEAxDmL9IsqIjneeGOsypKDoy/DmIBV9gXtvjNemkeBWudTxLXa/4uXC0KuOpJt3lyLwwthllqM0WooWoAnKz4ZQP6JrodH/mxWqv4/wAf316nSxOlqlK2UCD78RwWnWkpPOKCw/Z81y9xenWtdnWlmO0I7N4W26mAvLYWSl3k6DdPTqakHT3BnU2jJ8p64RBJUVrjIEJDjvNgIUXB7o9w8wAPmlQ7VbxP80v+t/hXo18f+zSvcuHKW4yDKKiksEg74B6cycuT1gpES6Wpl1WlyjYP0f6vFXDpu78xzaZ+fP7K5/0pu8RIF9suibvKTY7mpzwCy2lENxSipfuggJBO2SfpVyhWP+tT8jSzR/h/SUtTKqJk4rShSVFLAagCCQT0OxhrquIp9TTzJKEhJUkgF3Zwz+7eOOzmlr6F/wCgbuk+Src8P+SsFacvSB71luiSegMF3f8Au12R8/lWKq+nf63WnenH6v4jAv6ClH/yD+n+Y42/xdu/61ouSD5KgvZ/4au9/B+3CU3o7VdlkxZMdcW4ty0JfYW2OV1sJOOYDO7J/GrZntXn/rlfJP8AjVXc+J/alKqmVJ0uxfU7MejD4xb2nhVNpq01KJ2pnDaWdx1eMkgA9KzJGelYn4vpRnrSVD9H/9k="/>
          <p:cNvSpPr>
            <a:spLocks noChangeAspect="1" noChangeArrowheads="1"/>
          </p:cNvSpPr>
          <p:nvPr/>
        </p:nvSpPr>
        <p:spPr bwMode="auto">
          <a:xfrm>
            <a:off x="307975" y="79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6" descr="data:image/jpeg;base64,/9j/4AAQSkZJRgABAQAAAQABAAD/2wBDAAMCAgMCAgMDAwMEAwMEBQgFBQQEBQoHBwYIDAoMDAsKCwsNDhIQDQ4RDgsLEBYQERMUFRUVDA8XGBYUGBIUFRT/2wBDAQMEBAUEBQkFBQkUDQsNFBQUFBQUFBQUFBQUFBQUFBQUFBQUFBQUFBQUFBQUFBQUFBQUFBQUFBQUFBQUFBQUFBT/wAARCAB5AO8DASIAAhEBAxEB/8QAHQAAAAYDAQAAAAAAAAAAAAAAAAEFBgcIAgQJA//EAE0QAAEDAwIEAwUEBAkJCAMAAAECAwQABREGIQcSMUETUWEIIjJxgRQjkaEVQlKxCRYYM2Jyc6LBJCU1Q4KSssLRFzQ2RFVWk9OUs9L/xAAdAQACAwEBAQEBAAAAAAAAAAAABgQFBwMCCAEJ/8QAOxEAAQIFAgMECAUDBAMAAAAAAQIRAAMEBSESMQZBUSJhcZETFBWBscHR8AcykqHhFkKiM1JickSC8f/aAAwDAQACEQMRAD8A6ngddxQx6igB16UMfKiCBj1FADY7ihj5UANj0oggY26igRudxQxt2oEbnpRBAI9RREb9RRkfKgRv2oggEddxQxuNxQI69KGNx0oggEbdR1oEbdR1oEbdutAjbt1oggsbdRR436jrQxt2oY37daIIGPUUANxuKPHyoAbjpRBBAeoosbdRRgfKhjbtRBAxsNxQA6bihjYdKMDp0ogjBQ22IzTE4w8YdPcE9Iuag1DIWG+cMxoUdPM/MeI2bbHn3JOAkZJIp9r2TXNH+EL1dLv/AB3iadQH341ntrLLMRrKip+QStRSn9tQLKfXlFeVK0h49pDlojXjT7TuuONNwkrul2dtNgOfCsdukKbitozsHMY8ZXmpfcnASNqiaLKQ82pbS23Ek/qnODV3fZ79nHTWifBc1XHZ1DrRxRDrJhuSINsIGSwFlPhKdA+JZ77DGN5F4q8ENBawtKY9w0y6xMfyiPN09DSiS0oAnmUoYSUjbZex6fJdXd5KV6WJHWLlNEso1DB6RSPg3x71fwRvbM3T1wX9g8RP2mzyHT9jlpzuFJ35FY2C04I9RkHqxwj4q2XjLoS26psi1CLLSUuRnCPFivJOFtOAdFJO3qMEbEVyJ4i6Bn8OtRO26YtT7SuZyLM8FTQkthRSVBKhlJBBCkndKgRuME2J/g7uJMjT/Fi4aOfX/m3UMRcplrOzctgA5HqtoqB/s0+VXkuYFgFJcGKyajSS+8dIFEDbNZY9RXmr3jnO1ZgbdqkRGg8eooEb9RQx8qBG/aiCCB60M0Y79KH4UQQWaAOxo/woDoelEEDO1Anc0O3agep6UQQCaInejP0old6IIMnrRZ3rTuE5i3xlSJMlmLHT8b0hwNoT8yar9rf2wbfbJjkfTFp/TCUe6J8t7wmVHvyIA5lD1PLRvtBFjSdvrRk7fWqiwvbM1IHUrlWC1Px8+8hgutK+iipQH4VLenvad0Xd9PKuM+au0SW1lLkB5pTjue3JyA86fXb1xXOZMRJSVzCABuTHhS0oGpRYRL2dqPO/1qH0e1HocuhK5E9pOcc7kI8o/Ak/lUgac11Y9YsKest1iXFCRlaWV/eI/rIOCn6ioci4UlSdMmalR7iI5oqJU0shYJ8YcGaAO4ryScjmBz8qwfltQ2XX5DzbDDSC4466oJShIGSpROwAx1NT3jvHuDQ7Uw7PxYg6g8Z+DAnu2/8A8vMfaDKJI/abCjzFBG4UQAe3nSq1reNzDxGXGUnqQQr91Ql11MhehSw/37olJpZy06wktDozsKAPStSJPYnt+Iw6lxHmPWtpJyBuKmJUFgKSXERiCksd4JW6T2qgvtJcOJLHty8P7tKaUbXqCREfbeIIQt6M2oLRnpkcjSseoq/SzhNNHXGi2dTGBJdYjyX4BW9HU+jmUy4QQFtnHuqAKhkbkHFRasqEhWgOY70+n0qdRYREVw4nwoPFaz8PzZr49cbla3Lr+lWInPbmG0LUkoddB2Wop2GOqkg7qFZcV+Ib3C/h7cdTQdK3fXEiK4whuzWFvxJD/OsJK0gBR5UgkkgH6DJG26tWlLTcJMlbs1o8ramEL5cJKsKUSdh13NI/8eE2eA3Hi2Ittx0JZaS5M3291KR7uc9uu9Z4EgkMnA794dTTzF6hLLjrCD7QHC5rjNw+ct8ZtCdTQEGZbku4K0OYythRHZY9046KCT2qt/sB6Enan9oeLd20LTb9LQX5Et8oPKHnklllrPTmwXFEeSDV2LfY0t3lElpRW4pXKhpIyU5O/wC6nXwe4RW7hTbryiGlJlXi6SLrKdCQCpx1ZONuyRhIHYD1NMdnnLcymdPwijuctCWUk5MP5WcAA5OK9BsPpWLg6Y8qyHT6U1wvQM0Cd6P8KB69q/YIA770SlBPU0YxvWKykDcgD1oggFwDvRhW3WkTVGsLJou1G5Xy6w7TBzgPS3QgKOM8qR1Ur0GTUB6t9ufR9odWzY7XctQrSceMUiIwR5grys/7oqNOqZMj/VUB99Irau5UdA3rM0J+PkMxZcqx3oc2/eqYfy+rkHwV6MheB3QLg5zn6+Hj8qf1h9tzRkyIyq8Wq72OW8MtsqaS426P2kOZSCM5G4HSoYudIXOtm6vFbI4itlQrSmcB4gj9yGiyPOD3pucQNZxdBaTuV8lguNxW8oZBwXXCeVCB81ED0GT2pi2X2m9CXVxIemyrSlXwqnRilJ/2klQH1xTB9rPWcebE0zZ4Upt+M+TcnXI6wtK04KGVAg4IOXD9Kg1t4p5dFNqKeYFEDDF8nA/eLKfWykyFTJagSPnEC8QNX3bXtzNyvM1Ux5xZ8NvcNMI/ZbQfhHT18ySc08+F3BNnVVnavV+efESTlUaCwvw/EQDgOLVjm3xsARtTJ0pYY2stVW2yvOuNR3nShx1A35eUkgfPlxntmrQact12ZudxS882iEhQj2u1w2EcjcZCU8rijjnLiveyM8oAGB3NDTTZ1Fb0JUSmat1KJ3LnHvIbvAGYtbFS6pIXOD7u/Xqfc0NK6cGNCQ7XJkyoi7ZHYbLjkoS3Pu0gZJxk5/A58qj5vgh+m3FydL6ghXO3pe8FapjbjUhgjqlaeUHmwQcEJPSrEhouFLYAypQGVbDr+VNfRXEm066kX1EFm4xP0TLXHcdu0P7J46UEpL7YUcqZ5kKTzq5TtuACCecuuqdCgVFQO75H7wzz6ORMISoADuxFZJ0J2BKfiSE8klhZbdQf1Vg7isrbcplnnszYEt6FLaVlD8dwoWk+hH7uhqWOLGiY11izNX22WpTfMgvs+CUtvJ2SXGyQCe2/Q4JB84dQeceRrOqiSqkmsD4H4RjVxoZlvnmWrbcHqHwf2i23Bfj81q20ToeoX2ol4tUVcp6TjlRJjo3U7gdFJ/WA8wR5BAvnEl/jhPfgWi3utabtCftDzM9XI3c5WAqO06EklLQI51JOSfdyKrWxJdhuLWy6pta0KaWpJwShQwofIjINTPoxi8wdCtaZs8N+FddRxH5se9w5TYMVr3W3HPfSopdRztBscik+9zbcpFOtDfqyoSmmUdgXPM7N5B+87wyWSom1k9MpeQkEnqdmh/6TZ1gw/JVqidapjbiULZTbY62fCWebnbwonmSNgFbE75pWvd+tmnrb9sudwiW6Lzpb8aY8lpHMTgDJ2ye1NzhFEnx9Dx41wus+9y40yZGU/PWp6UyEyXQiO84cl1xpAS0pwnKyjm71o23VczWOpdVabu+jH7RZ4rClw7nJdRKbmtF12OVFISUNO5bU4lslSvDW2pXKVFI7KGtZ1bDpjHcI0pKtEsBO565zDvuOtHNCWpN7ZWl+Gh6P9oQFZSthbqUKKT5gL5gfT1qbEYIGDtVMOK6v4raQ0joG2PPPpdEeP4znvOOJQtCGgem5UcnG2wq5jSfDCUnskD8KdrSgopt8ElvCF2vWFzu8AP4wayAnJO1YoUFbA0ecK9KxPKlQ9T0Aq5eK+G/fdHx7opam1eC67kLBA5HAeoUKjVOhrRaLkpaIjaX2neXncUpSGiDuoJJIGPMdqSdT8ZkT9RLadmPM6ZdK2WhH2K+U48RRACilXvbA9MbGtlrXmmGI6UM3aKhtCcBpCVjA8gnl2+VZNU3221k1fqywnSSCSoB+8DoeRfPSHunt9dIlgTQS4wACW8T1HTlEo6YtlsYIfYmxrhKwQHGHEqAH9EA7U6UnqM1UniZqWFckQo0KP4IQVOmQWktrX2A23AG5386kr2Y7vKn2e+RH5LjzUeQhbSXFlRTzJOcE9sp6fOpFk4spqm5JtMqUA7soHBIDnBHdu5iLcLHOlURr1rz0I5O27/KJuOCBvQ+tYBQzis9q1GE2B9aB69aG1A4zRBGPiev5VGXHjjXA4LaUFweQmZdpRU1bYCjgPLA95aiNwhOQT55AG5qS1bj3Rv0rnD7UGt1654xXshwuwLS5+jIg5shKW9nCPPmc5zn0FVdxqjSyXR+Y4Hd3wscRXRVroyuV+dWB3dT7vi0MfWmu9QcQ7y5dtQ3J25TFApT4h+7ZTnPK2gbIT6D5nJpDyXMlXWsUnBwDkUWSpRHQUgFRWrUreMDmTFzVmYsuTuTvDi4eacd1RrO2wG4LVzBUp12I894QdaQMrSD+0R0Hc1ca1aCs0q32pD8NuZCgxlxYwlthSvsrgH3Zzk5BAGeu3rVIbVdZdiuka4QXlRpsdaXGnU9Ukf4dQR5Vd7hRxDi8TNMtXBpKWZzeGpkVJ+B3HUf0SNxRkDEbP+Hk2gWJ1HNA9KchwMpxth8HJGeRHOKpqbuOmr3drbIhyDbIMxcb7QW1lDPvkJCl4wBjHfuKV+VIGEgDHTAqRvaq1vMh22Ppm3+F9iklLlwfQoKIwSUskD4TkBR77Coj03N+22xtK18zrZ5FHufL8qXLlSBLTkhn3+sVtXTy7XcF2xKioAAhwzPlh1ADMfGJS4L6Ki3vUzlyfkOg21bb7bLKgnLhJwVEg+6MdB51KPE62I1vpF+wXFu7Wa3zJUdMma1L+zJ8MOcxCnGnOfkJCQpOUZyMqABqArDqC46ZnmZapZiPkBKilIIWPJQOxHzqWNG65uVy0+hm+SDF8Z5YYur6sJkZJ5kK5RgAdlEYOMdqsqG4TqwolrdS0jdnwNtvifPMafw7cEVKU0KknXlyzhuTtt0yPe5h1/pbUMexzxZFxbwbS3yRJLqlrduC0Ng+EMHlKs+4XOYgq6jPNWq1bJCbXbUyYcCf+jH/ABHnEtqVIddKNkuJ5cAjnyo5UFFKSNq3X4l1vs2HJ01q+BGXEhJivtGC3PadJUVBRTzIKem3KoA75BpAkvQ+EkWRMNyf1Dq28Hx5b8xXKmQR7qFrbQAlttCR4baEgYTkZO5N2EP2QO105w6hC/SNpJ+fujQ47auli2WyzNgMomN+PLGMrUAocgJ7DIOw64qFEjlAGaV9S3edfri5OubinZbuSpzGGyPJAG2B6fvpJSQoAjceYpArZipk9WoENhjuGjFbxVLq6xcxQIDsAdw3JuXh3wAhODk4HrUvia21pDTl1kRJUy129ppM+4wnXGn7bHwW3Vt8nvK5SkF0IOQ2CcE4xD+RnfcetPDh1q3UthuTcOyNouAkLyYbxwjP7XN1RgDqPLcHFd7fU+rTdSg4OMeIb6RNsFYqkqFJCSoLDYDkc3bpjPdD+vWltFae0xer21qWJBbvCUN2q5xrlgNgtpQ0wyWV5eStXMTgFavFUSSRmlqy6fuKr8tdrajaDjsw0xZMKAWJipLgV8eOXw0hAylKiCtQUebAApdZ4caXjTZkyJpu0wbjLStLk+LCabf94YVhwJyCckZGK97nOsujC5OmPLaS8CQ00lS1r5evKOn4kCnGZPRLQSpWO9mjW0SxlUzl0gQdKNs3uBep82Xeblb8riOXBLRRGJ6qQhDaEgnzOcdqdetPaA05oItRZ6pEy7ltCnYEFAUpgkA4cUSAk+hOfSqy37jFqObfnZttnPWiNhKGYzSuYBCTlJORgqJ3Kvp0plvzHJj7rry1uOOqK1rcUVKUonJJJ3JJNVqeIptKhSKfJ79h4D78OmcXW+ypvZpUZB3PP774ttYfaq0hdpCWZ7c6x8xwHpSEraH9ZSCSPnjHrSxxp181ZNEpj2+Wh2beklmO6yoKSGiPfcBHbBCQfNWR0qlaiEjAQCe2Bv8ASnxp5tY/R7Lri1pbPuoWolLYOVFKRnAGew7k+dU104yq5dAunU2uZ2QoYIfc+W2zEiL7gxE67VpM5Ly5Q1E9/wDaPfv4Awt3m1uORYbcdorLIIISnfp5V5WrTqkvB6SSkpGUtgdT604FHDij5kk+npQQSVY7E4z5Vj6pSSvUY3NM9YRphp6lX4txKEk/dtpTvUsey9JUzc7uwDhLzIXjH7CgP+c1Dt2d8WfIWDnmcOPlnapW9nhZY1RGA3DzL4wO+yT/AMtXfC00yr7TLH+9v1dn5xGvSXtcxB6fDPyiyahhWxr1B269qwV54OPUUaVpVnBBr6/jCYyz60Cd+tDagcZr9j9hrcSNSK0bw/1JfUK5XLfbn5DRIz94lB5f72K5aEqdypxZccJKlLV1USdyfWujXtUSfsfAHV5BILjDTXX9p5AP5VziJ5s4O1J17U81KOQD+Z/iMf42mFVVKl8gl/Mt8hGBIScAE+g61rSrlFhKKZD6GFfsuHf8Bk0g6p1K7BdVCiLKXCOV5xB+H0Sf3n6U0hzKUVKXzKPU9K5UlrVOQFzSwO3WPyzcITK+Smoql6EqDgDduucDu390SPHvkCUsJRLZUTtjJH7wKf8Awz1XK0vd5IiTnoKZ7IYcCFlIJB5gFY8+mfU+dV2WvJwtO3qac2kb+t6b+jXVeIQOdABKnGwOpOP1du/Su1TbBTD00suE5ILff7ReL4fXw7ORd6Fev0R1FKmyObHbZ+WNxlhFjb3bP0rZpcdPKtTiCpBJ6qG4/HcfWmPoh7EuS2okpUnm6dxtTs0jexebcDkCQwUpcCTkf0V/XrWtYdFXKfrtyLb4brjMxSm2nyghhK1J5uUq6DGDtVReZQqKb0kvLj+R+8NnGNMi7ez79bgVJX2C3QuUu2zHUD0LCFzTNvRdNQQWHkBcdbyOdB7p3J+m2Km64Wxm5QFxH08zCklOMdPIjyxUf6Y07Ltd8tTr7DiWnHHA26pOEr5ArIB7ipK5+bOaubDb00VNnKlb/TwHxeH6zWsWmnAJeYrKiOvQdw+LmGToaDftL3+e9EYYDaEKZP2vm8ORkZSQE9cHB/EedI4s911DqCS3PUtUsr8SU89uoA7ZB6egA2qTcYSQCR6g0SlEEZ3zgZx2q7FLL1a+cMwnkKKmyYTbnY7S9ZvskkIbgR07FR3aTjqD1B+XX1qFp8NqPMdbjOrdZyC2p0ALKSARkDvvUg8R7w6lce3tLwhI8Z3l7k/CD8hv9arfxMNzc4jqtDE6UlElMUoR4p5QHGkHYeW5qLO4ZTxHNMqWtMooBUVkE9kbjHiDk8jGb8aSUSKKVVhGqYpYSG3IIOPMD7eJJSyEdRhWARkee9Kunbw/p69RLlGUEPR18wJGRgjBBHcYNa06KmHJS0klSG20JST3ASB/hWud++KRbcJdTbpZTstI7txv4/CGJFGLWoU6AHQW8SOvV4nKLxpUlv7+ztuLJzhmQUD6Ag/vpjcTuIb+sBGiIitxY0ZRX4YUVEqIGcq+g29KbTFwDNuCicvJ+7SP3H8KSlqJySSok5OT1pbstLcps+Z7QW6JamAYdoguFbbDBHf4Q03OfRolI9VSylhzk4B5b7nn3eMbFviCc6ls5CBus47VpyWS3MWwhJW4k4wnc47Gl2xMhMYrOUl07fLtUQcSeJV8tOq5lvttwXEisJSghpCMlfLknmIz1OOtSLfQXDjHiGda7YUj0aCSVEgdkgEulKiS6mZuW4hI4pt9tobRIuVcVJUVt2ACohQJAYqSNku+Wc4LxL+ntI3G43WO03HU6+vJQykgE7Zzk7Ypbu0G4aVkpVLiSEOJPuN8mS4rsE42O9ePA/hRojXtht2qGLvqO6XVp4CQuZPUwfHRgrAQg7oydt9x1qxk2dFtkVyTKeaix2ty4+sAAeme/oKj3Xg2VLn+iqKhSpiCyuxoAAOQAST1Oose6LqxVyaC3KTb5QlpWHCirWSSMKJZKcY7Ixv1iFHNUR0gnwXSonKgrYJPcZ+dazmp1KSoMsN791KOR+FOFGiGL7dJsxqQtcNTsn7ltHK4ycFTQI8lZpGl6Fet7wS/MBHhIUtDYzhRGVJ+lZhWWqvpkGeodh9wQfDz+saVIqaJbJCnLQzrxdI1kt0q5T1qRFjNl1xSU5O2+B6k4A9SKrvqXj/rC8vgW+8StPQW1LDUa1OqZISf2lpwpROd98eQFXZuXBTTWvtGRbZPU+uEuS1ImBDikuPpRk+AVDdCCrHNjcgYyM1A3Fr2UbxfuL8xvR9tYtmmXLYJwVgIYYdQ2UfZm0jqtSkJwOgC8k+etcFWajoU+t1gCpqmKTuEjBw4/MTzDswAO8Jt/uE2rPoZIIQMHvP0H1cbRBNr408QbDIRIga61Gw8k7KNzeWMeqVKIPyIq1Hs+fwgNwF1i2Digtl+JIcS0xqRlkMllajgCQhI5eTzcSBy/rAjKhSYqCm+bBT1Sc9iDgp+YOxHagUocQUrRzpPUZ61tIU0IBSDiO5qFpXhSTzBQBBByDXoR86gX2OtcOag9mrRk26TC7KisvwFOvK99xEZxbYV5khCE5+VTLC1Nb54aKJSUl1oPIbX7q+XOMlJ3FdDMSCxMcNKjyhh+01aF3zgVrCM0jncRFTIA9G3EuH8kmubLaQVJOMJ6kHyrq9e7rZ0x5sS5PsqZ8DlksLVkltYKcFI3IOSNq5fa90fI0BrO9aefyowXy225zZ8Vk+804PRSCg/WlO9JBWmYk8m+/3jJONqNYmSqtsEafmPNz5RB88rXPkKXupTiiT8zXmAEA5wMedPGFw9u+tdeQ7BZYZly7opS2itXIhtKRlxTisHlSkbnYk5AG5qeL97I0XQmgbXcFWF3iTq0yo7U6xpvAttudbUshx0KKQspQnl9zmwckkEe6bcVslEtBJ/MMD7+ca7az6/Ry51OOyQP/mOkIfBL2To3FLhkxqa73qfp96a84/FUy00tBhJwErIWNiSlagc/CQcVZfgRH4dM8M7S7w7uMS6afW24lFzCfvJPK4ovLcUpKVHC+bIwAMbClm7atbtNxTGs6HGmLclcYtKAbiDASE+4AFHlSnA3SnB7itK3s2rSOkGdTuNRLPa4UVUlyHDjpYYSSFYQhCcJTzqUMJ81euaVqiomzgStRAJwPOG1FOikl+nnHSkJOTzb4CKj3PiBp+fxOvk/Tn3VoeluqDZb8ILaKviSkdiQVgeR6CrScFI0x2zSnpDYNnfUmRFUr3VuL295P8ARx3qj2ktKy7JqyNcZDUOTGhvh5DDmVpfOfhUOySDvVouJftRMs2OFE0s4iDLlRkqekPLQDFByC0hI7jpz9MdK8KnSZqzR0avSYBxliXwG8Pdtu8LiaadwdbptdcCU005WpCVAhYUcqAThklwwYMQSWBcy9qyK1HvdsSq3zXVeGttmUkgRoaQMlHXJWvOOh2FaCSCarr7P+oJF01/MQq6vTW24TshxlTylp5lLQnnIJ6+tWJCCAAc5FNNukzpEnTOSUl9iCDy5GJfD129t0frmgpBUQAS7ANtgc3Mem350OUOHlHXON6w5SkYyTk0naiubVotcwuOcjpZVypOyiSMDA+tWhLB4aACSwiL9QXH9I3WbKBPhOLPJnqEjZI/IU1NUab8T2gWHVpy1Gs8SQr+sGQhP5jP0pwR4rkpbLSELWVqSn3RnqcU59Y2ttvXM+4Anx3YcaOpsjdAb59vrzD8qVL1efY9mrpySypksyh4zCAfJOo+6JNVa/aNTRylDsy5gmH/ANASP8mHvhrXnH2xOOnIK0cit+8pUJLQAJPJSen3gDSlw8dVppz/AMYr7slq6b4wDtRpR4q0oT1UeWsEkqVhIKj5DqaU7VBdbkB11soAB5ebqT8qlXO4SrbSrnTFAEAsCQ5PIAc89Ii0VGutnJloBIJyeg555QqNpDKm0JGAnAFVf18tc3Xd+DZ+KW6lOfngVaFwlCVKAJUAdqqq4VztXnqfFuBGeuQXM5q2/AeVoqLjc5n9qQCfeVH4CF/8X5zU1FSJ5qUfIAD4mJy4btTeG+tV321yuSA82hMq2cnKiQQjAyvthXvbCnLrDWd01rN8aa9lsKCWWE7Nt52G3c+tIjnvYAOM7Cs4rfjS4rScnndQP7wpBuN5rboy6yZqZITsASAMOQAVHvU578RlcidORJ9SlqIQS7cnPyfLbPlniydh1FFhRo6JTzjrysNlQbypCU9Mq715a4iQLPaJuoVTWmYbKC6+48vCMHYYPcnb3epOwpuBO5ps8QdH/wAftPm2rnSIgbd8ZoJJU0V4xlaOitvqO3fNFbbtR18yXRXslMgkOtLlSQObFyT358DtH0tX01VSU651tSFzQCySQAo9HwAPLxG8SPp3UjTukIz9qe5kyg4EzWglYSpWQFpzkcwyFDIIyNwelJfDmZM0Touz2C7avn6su0N1bcvUF+SphyVl1SlKCk8wykEJTzKyQkZNVm0pqnU/s6anKX4f221ySRIirX9xJA/WbVj3XBkb4yNgRip4sfEHSHEJ9cm06piWaRJXzvQL0ktONrPxFBKgleTvgKP+FbpU8LTLZSS5lCr1mkIBTMQHDDA1M7HryJ6HAzy18U0VzmmnuKfVqpLhSFYzvh2cdOfiMlte0DpnTHEeYxww0tZVMa1g2tzU9tktwkt2xxp18pfZVIBwHFqPifDjmxvzEiqe8SNFXLhNqyfYb6EePASlbj7JKmnEFIUFoOMlJ3xtnIO1dH0TYOlBFYReoLNtCgXHXZrKEOOKUOdasHAJOMD5Co54x6v4N3KUzf7tJiXvVOmi5+j24y3Crx05UgKIHI4hLmFgnKQpORk7UWlNbOWJUiSuYk4wCWJ6lmA8dt4kXKfRUiPTTZ6ATnJAwO59/PpD+4F6Ke0R7PnD/T11bcjX1qI5MnxSnH2UyXC+UL/ZWOZIx1652p+2uQbZPcVGmxoZUggrkqTgnmyQCrOTnG2NgKZHsy2LXmqtGsyNfsOwmCrnhvyHVC4TWyMlTycZTuRhZPOodQNibCNWC3stNNtwIyQ2nlT9yDgeQqXW2ioRXzAtQGks6S797+HgeTRFornJn0UtaUntB2UGI7m++sRTKbckzy9MMpacfdLmZSs4G+Qc4xnsaj7ijwQjcW7rClzr0/DdisJitKYjs5S0Oic4BOD3JJ604/a2vUy1W7T8aG+thE77S3IKOq20+GeX0GVdqrI5LcSrLbjiCepCz/1pAudWKGrXT5UzPluT977xSXa60U+X6lV0/pEjfLMe5v4htaK1i5wo1O5qGOhMxENt5t1h4FPjtbjHMPhJIBz2+tSBZvbEs+tb2qHcNLS7ZCaa8Zl+LNQ+8d8KSpKkpHU7EGmZc9NQrsw4h5HKFpKSW0gHHyplxNBRdHOF9qQ/NdfWUlbwSkIR1xgfvqrpLjKRSzjOUTNxpx9jz90OXDtXYKu601ustMqnlqJ1AqKtR0kkglSmwnu8DFkrz7QWhZSW1taWk3GW02EIM3w2kkDoFkFRUPSoq19xav3EtxDdwcRGt7TniM2+LlDKDjGSDkrVj9ZX0xTLICiPKgds4qin1s+eGWrHlH0jSWG30KvSIQ6upLt4chCBepMifIlwWpsS3tsqCHVyHuRTmRnbbpSFI07EiISty+W58qPwR1LWofP3QMUo6wtxC0T0J2WQh759j+G30o+GvD+VxJ1lBs7f3cMkvTXgcFqOkjmPzVkJHqr0NfXnB0ulTw/KqrdO9DL09sJSknWkMvUVBRJcEj/iUgABo+FfxAk3io4onUVeTMmFTSzsNCj2NI2AbB37QU5JcxYH2aOHiNP6ckaled8WTdwG2Mo5A3GSo77/ALShn5BPnU8TIC41nVcWw7JZbSpx0NoysAdcDO4rc03DjQ4rbLMeMpLbaUoYYaClIQNgCo7JSBgedOV96NDhkvqQ2ws8pIIKSfLb51lF0vlRVVZWSSX3LORsMAAeQEa3aqCXaqOXRyy4SMnqdyfeXPcMRAd24jS5SS1BbTEaH+tzl0n17D8KjfXovsrT7rlulvMz1vp/yhx/lUsb5HMep6bVIesNJCw2XU93jyOePb4z8yIwpGebkBKQv92B5VXpriS1qbUUNJ03bI7rjqWxKcW9IfaT/QK18qN/2UCnC0W6qq3rUgaZeSCxyA7FJIwfsRw4hvdFQSxQkkLnBgxIICsOFAHIPLHjCE6LzLl+A9qcPSOfk8NuQ+4rmzsNk4zmrGaS0vNatkG1QWJNwejthKygFZUrqokk9CSeprZ4PcOlaxuguEtpTVljKwrlUUl93yBHYdc/KpehaKi6QkvusuOLS8rIMiaWmm2xv7/KAVYx9azf8QqmdxJMpbcgaZEslS20/mZksAkbB+v5jtH5wjRosiZ9YtRXNWAEvq/K7lyVHct02ht6V4ZuXNu4NX+zhhDjaUx5JILjZ3zgdu3zpk6g0IvSVx+xy1/aUqR4rbiTgFBJABx323qfWL5CjWZdykyEswUDm+0qQpDbgxkFGd1A5FQvxE4jwNUyoqYMRfLF58SV+6XAcbcvXAxkZ86R6qhq5Vt9UtqiClmyxOc5w274aG2VUU0ys9YrQCC/IsPdl+nOG60y0ykBpsIB2ASOtJ181bZ9Mt5uVwZjL7NFeXD8kjekHUbsq6BtpU2TGjDPMxEe8Hn/AKygOYj0zSJFsNphHLVvY5+63R4hP+9miz/h2iqAqb1UKL7pQxPvmLLA+CF+McrjxbNkEyLZJSG/uWS3uQkZHipMaGpeM0m5qaj6Ytj76QrKn5DRUpR7AJScAfMn6VHtot8y0Xi23KbAecbdmhhqPHUnxZEgg8jSNzyqUrAyroMk7CphS+tpJQ3ytoUCkpQgJ2OxG1IsbwrFernfosdpC9K21LUBhtPuruc1Xhtnl6EobKVefvmvoC1ezrFbJttttMJUtaSFK1FSy4IcqxkPjDAbNiMbutFV3ypTU3KpMwjYABKU5GAM4IG7u+S8FcoN0n3KVHd1FIiqt7/+cpNueDcWO8nBXFjgpPOlvPK4+7zEq91KU4NYcObvd3Nd2y3m7ybxCdlgNu3FkJLqAlS1YUlIwpJT6hQ7JNYXWAmBGs2lI61OIfwX3f11JBKlOK8+ZXMo+ZNSPw9t7Tl/tw8BIRDbcLScfzeAUg/PCvzrD7jU00qhmzlSUssEISwBSkBQCiWcqKhnPLfaPVu9DNrJCTLDLWkAMMDUzk7uWPOJY+IE9ye1YBJAPrtR5CSEgAADFZlSUJGcDesOePpFs5iuntHX0ytTwrYhR8OHH51JI6Lc3P8AdSmogR7icHp1xS5rS+nUmrrtcBu2++ot759wHCfyApFKa/qHwdaPYXD9FblBlIQNX/dXaX/kTH8+eKLn7XvVVWAuFLLf9R2U/wCIEYrWE7lIwBnAQD+VXv8AZT9lqxWqzWXXWoHI+orpMZRNt7SU/wCSwkqAUlQSfjdxjKiMJIwkbZqiIPI6gkZAIJrpb7GWoEX32fNONA8zttL8BeTkjkdVy5/2VJrzxZPqJFCDJUwKmLdCD9Mxb8GSKeorlCelyA4fq4icD7xx3oykjpRJ3Vmsz16fnWKRvO0Rhxv4TPcVLbbGok5iBKhPLWHZLZWktrThScAg5ylJ+lRB/I/vRJJ1Rax6CC5j/wDZVpz2rD9dVUVXYaGunGdPSSo95G0Vs6hp6heuYnPiYq7/ACRr5/7ktX/4zn/9Ugao9jnWMpDCbfdrLKSV++XlOscox1+FfN8tquJ50avgqAeFbYQ2k/qMTrUE2esRXUoZaHZ3IyCnZ+hMUhT7EuveXBuems/20j/6qH8iTX3/AKnpr/5pH/1Vd1HwmjPU1y/pS29FecaP/Xl6/wByf0xRyZ7Deu5kJ6Oq56a5XE8pIfkbeR/mvOnxwb9k2+cL7RMS+9bZt3mOZkSWHlhPhp+BCQpOcdSc9SatYPio+5pmtlMLRSzKOlURLmEEgl8j7D9WHSFW53addq2VX1SUmbLBSksxY/Fst0c9YhgcJ9QtpKQiEtGQS2t8lJ+Y5d6OTwt1JIKeYQsAbBLxSE+gHLsKmk0Suv1r0KeUF6wnPWOXtGdvjyiu+s+C2p7porUFvix4r8qZAejstiUEArUggZJTgDOKqtYvYu4u2u+wpsnTsQxmnQtxDF0YUvAHQAkZNdL+5ouyaYKO6TqGTMkSgCFgu7vkNjIhduVHLu0+VUVBOqXs3i+cRX3SUhdutTTL9uFmZZQUIg+KHBHbbHL7yk7FalZ6Z+dJGt9V6li3qO3YbFKuMVMb78IhuPNrWSfdJSNiBg4HnUn6v/0wP7Bf71U5OGv/AIaa/tXf+OsxlUSZlStJOz/L6w4zKlUuQlQ5t8/pFNrrpnXV/cQqZp/UEoNk+ElyG7hsHskEbDt9K1E8ONX520peh84S/wDpXQBP+NYO/DV0Lahm1RWeuK3aOfM3hlrVSgRoy+q7ZEFdaP8A2Xa2KjnRV+wN/wDuK66EjtWw9/NJq2kyhKQEAxDmL9IsqIjneeGOsypKDoy/DmIBV9gXtvjNemkeBWudTxLXa/4uXC0KuOpJt3lyLwwthllqM0WooWoAnKz4ZQP6JrodH/mxWqv4/wAf316nSxOlqlK2UCD78RwWnWkpPOKCw/Z81y9xenWtdnWlmO0I7N4W26mAvLYWSl3k6DdPTqakHT3BnU2jJ8p64RBJUVrjIEJDjvNgIUXB7o9w8wAPmlQ7VbxP80v+t/hXo18f+zSvcuHKW4yDKKiksEg74B6cycuT1gpES6Wpl1WlyjYP0f6vFXDpu78xzaZ+fP7K5/0pu8RIF9suibvKTY7mpzwCy2lENxSipfuggJBO2SfpVyhWP+tT8jSzR/h/SUtTKqJk4rShSVFLAagCCQT0OxhrquIp9TTzJKEhJUkgF3Zwz+7eOOzmlr6F/wCgbuk+Src8P+SsFacvSB71luiSegMF3f8Au12R8/lWKq+nf63WnenH6v4jAv6ClH/yD+n+Y42/xdu/61ouSD5KgvZ/4au9/B+3CU3o7VdlkxZMdcW4ty0JfYW2OV1sJOOYDO7J/GrZntXn/rlfJP8AjVXc+J/alKqmVJ0uxfU7MejD4xb2nhVNpq01KJ2pnDaWdx1eMkgA9KzJGelYn4vpRnrSVD9H/9k="/>
          <p:cNvSpPr>
            <a:spLocks noChangeAspect="1" noChangeArrowheads="1"/>
          </p:cNvSpPr>
          <p:nvPr/>
        </p:nvSpPr>
        <p:spPr bwMode="auto">
          <a:xfrm>
            <a:off x="460375" y="1603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テキスト ボックス 30"/>
          <p:cNvSpPr txBox="1"/>
          <p:nvPr/>
        </p:nvSpPr>
        <p:spPr>
          <a:xfrm>
            <a:off x="407839" y="5652120"/>
            <a:ext cx="6045497"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dirty="0" smtClean="0"/>
              <a:t>②介護</a:t>
            </a:r>
            <a:r>
              <a:rPr lang="ja-JP" altLang="en-US" b="1" dirty="0"/>
              <a:t>保険施設以外の居住系</a:t>
            </a:r>
            <a:r>
              <a:rPr lang="ja-JP" altLang="en-US" b="1" dirty="0" smtClean="0"/>
              <a:t>サービス</a:t>
            </a:r>
            <a:endParaRPr lang="en-US" altLang="ja-JP" b="1" dirty="0"/>
          </a:p>
        </p:txBody>
      </p:sp>
      <p:graphicFrame>
        <p:nvGraphicFramePr>
          <p:cNvPr id="32" name="表 31"/>
          <p:cNvGraphicFramePr>
            <a:graphicFrameLocks noGrp="1"/>
          </p:cNvGraphicFramePr>
          <p:nvPr>
            <p:extLst>
              <p:ext uri="{D42A27DB-BD31-4B8C-83A1-F6EECF244321}">
                <p14:modId xmlns:p14="http://schemas.microsoft.com/office/powerpoint/2010/main" val="810292618"/>
              </p:ext>
            </p:extLst>
          </p:nvPr>
        </p:nvGraphicFramePr>
        <p:xfrm>
          <a:off x="404665" y="6156176"/>
          <a:ext cx="6048670" cy="2606040"/>
        </p:xfrm>
        <a:graphic>
          <a:graphicData uri="http://schemas.openxmlformats.org/drawingml/2006/table">
            <a:tbl>
              <a:tblPr firstRow="1" bandRow="1">
                <a:tableStyleId>{BC89EF96-8CEA-46FF-86C4-4CE0E7609802}</a:tableStyleId>
              </a:tblPr>
              <a:tblGrid>
                <a:gridCol w="2160239"/>
                <a:gridCol w="2808312"/>
                <a:gridCol w="1080119"/>
              </a:tblGrid>
              <a:tr h="320040">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めやす負担額</a:t>
                      </a: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64008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介護付き有料老人ホーム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基本的に介護サービスが付随し、賃貸と物件購入契約があります。入居時の費用が０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数千万円とさまざまです。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数十万</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入居一時金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100584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サービス付き高齢者向け住宅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（サ高住）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隣接もしくは近隣の「訪問介護」事業所からサービスを受けたり、「通所介護」事業所に通ったりします。既存の介護事業者以外の他産業からの参入がさかんなサービス。基本的に賃貸契約で有料老人ホームよりも安いで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入居一時金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008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グループホーム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（認知症対応型共同生活介護）</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認知症の高齢者を対象とした小規模住居施設（最大</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人）で共同生活が可能なことが条件です。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入居一時金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bl>
          </a:graphicData>
        </a:graphic>
      </p:graphicFrame>
      <p:sp>
        <p:nvSpPr>
          <p:cNvPr id="14" name="テキスト ボックス 13"/>
          <p:cNvSpPr txBox="1"/>
          <p:nvPr/>
        </p:nvSpPr>
        <p:spPr>
          <a:xfrm>
            <a:off x="326231" y="160340"/>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介護サービスの種類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施設別</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2" name="Picture 2" descr="\\ds.inte.co.jp\Div間共有\07雇用開発本部\100-雇用開発本部\000_公共事業部\201506_仕事と介護の両立推進事業\img\ilm17_ac02027-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209" y="141340"/>
            <a:ext cx="1189935" cy="1078191"/>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p:cNvSpPr>
            <a:spLocks noGrp="1"/>
          </p:cNvSpPr>
          <p:nvPr>
            <p:ph type="sldNum" sz="quarter" idx="12"/>
          </p:nvPr>
        </p:nvSpPr>
        <p:spPr>
          <a:xfrm>
            <a:off x="5013176" y="8639580"/>
            <a:ext cx="1600200" cy="486833"/>
          </a:xfrm>
        </p:spPr>
        <p:txBody>
          <a:bodyPr/>
          <a:lstStyle/>
          <a:p>
            <a:fld id="{78DF7152-CFFE-42F1-929D-B4CFA162D2D2}" type="slidenum">
              <a:rPr kumimoji="1" lang="ja-JP" altLang="en-US" smtClean="0"/>
              <a:t>14</a:t>
            </a:fld>
            <a:endParaRPr kumimoji="1" lang="ja-JP" altLang="en-US" dirty="0"/>
          </a:p>
        </p:txBody>
      </p:sp>
    </p:spTree>
    <p:extLst>
      <p:ext uri="{BB962C8B-B14F-4D97-AF65-F5344CB8AC3E}">
        <p14:creationId xmlns:p14="http://schemas.microsoft.com/office/powerpoint/2010/main" val="402023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4665" y="81559"/>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介護保険サービスの費用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実際、いくら費用が必要なんだろう？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05844144"/>
              </p:ext>
            </p:extLst>
          </p:nvPr>
        </p:nvGraphicFramePr>
        <p:xfrm>
          <a:off x="440507" y="1035576"/>
          <a:ext cx="3976766" cy="2240280"/>
        </p:xfrm>
        <a:graphic>
          <a:graphicData uri="http://schemas.openxmlformats.org/drawingml/2006/table">
            <a:tbl>
              <a:tblPr firstRow="1" bandRow="1">
                <a:tableStyleId>{BC89EF96-8CEA-46FF-86C4-4CE0E7609802}</a:tableStyleId>
              </a:tblPr>
              <a:tblGrid>
                <a:gridCol w="1465243"/>
                <a:gridCol w="2511523"/>
              </a:tblGrid>
              <a:tr h="354551">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要介護状態区分</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支給限度額全部を利用した場合</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利用者負担</a:t>
                      </a:r>
                      <a:r>
                        <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割目安</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か月あたり）</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15863">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要支援１</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5,003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72807">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要支援２</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10,473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01759">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要介護１</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16,692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230711">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要介護２</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19,616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187655">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要介護３</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26,931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216607">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要介護４</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30,806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245559">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要介護５</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36,065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円程度</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 name="テキスト ボックス 2"/>
          <p:cNvSpPr txBox="1"/>
          <p:nvPr/>
        </p:nvSpPr>
        <p:spPr>
          <a:xfrm>
            <a:off x="420316" y="727890"/>
            <a:ext cx="2945086" cy="307777"/>
          </a:xfrm>
          <a:prstGeom prst="rect">
            <a:avLst/>
          </a:prstGeom>
          <a:noFill/>
        </p:spPr>
        <p:txBody>
          <a:bodyPr wrap="square" rtlCol="0">
            <a:spAutoFit/>
          </a:bodyPr>
          <a:lstStyle/>
          <a:p>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１ヶ月の利用サービス限度額</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00931" y="3843792"/>
            <a:ext cx="4104456"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◆デイサービス（通所介護）の料金</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例</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（７</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９時間、通常規模）</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584237417"/>
              </p:ext>
            </p:extLst>
          </p:nvPr>
        </p:nvGraphicFramePr>
        <p:xfrm>
          <a:off x="282383" y="4129869"/>
          <a:ext cx="3226246" cy="1696519"/>
        </p:xfrm>
        <a:graphic>
          <a:graphicData uri="http://schemas.openxmlformats.org/drawingml/2006/table">
            <a:tbl>
              <a:tblPr firstRow="1" bandRow="1">
                <a:tableStyleId>{5C22544A-7EE6-4342-B048-85BDC9FD1C3A}</a:tableStyleId>
              </a:tblPr>
              <a:tblGrid>
                <a:gridCol w="1129674"/>
                <a:gridCol w="2096572"/>
              </a:tblGrid>
              <a:tr h="288032">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要介護状態区分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費用（自己負担分）のめやす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9219">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要介護１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656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円（日額）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186387">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要介護２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775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円（日額）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要介護３</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898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円（日額）</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要介護４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1,021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円（日額）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要介護５</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1,144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円（日額）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pic>
        <p:nvPicPr>
          <p:cNvPr id="12290" name="Picture 2" descr="\\ds.inte.co.jp\Div間共有\07雇用開発本部\100-雇用開発本部\000_公共事業部\201506_仕事と介護の両立推進事業\img\ilm17_aa02001-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956" y="7812360"/>
            <a:ext cx="1215365" cy="94082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s.inte.co.jp\Div間共有\07雇用開発本部\100-雇用開発本部\000_公共事業部\201506_仕事と介護の両立推進事業\img\ilm17_ac02027-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9946" y="1982012"/>
            <a:ext cx="1293019" cy="1171594"/>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15</a:t>
            </a:fld>
            <a:endParaRPr kumimoji="1" lang="ja-JP" altLang="en-US"/>
          </a:p>
        </p:txBody>
      </p:sp>
      <p:graphicFrame>
        <p:nvGraphicFramePr>
          <p:cNvPr id="20" name="表 19"/>
          <p:cNvGraphicFramePr>
            <a:graphicFrameLocks noGrp="1"/>
          </p:cNvGraphicFramePr>
          <p:nvPr>
            <p:extLst>
              <p:ext uri="{D42A27DB-BD31-4B8C-83A1-F6EECF244321}">
                <p14:modId xmlns:p14="http://schemas.microsoft.com/office/powerpoint/2010/main" val="1256083950"/>
              </p:ext>
            </p:extLst>
          </p:nvPr>
        </p:nvGraphicFramePr>
        <p:xfrm>
          <a:off x="3631754" y="4129869"/>
          <a:ext cx="2893590" cy="1696519"/>
        </p:xfrm>
        <a:graphic>
          <a:graphicData uri="http://schemas.openxmlformats.org/drawingml/2006/table">
            <a:tbl>
              <a:tblPr firstRow="1" bandRow="1">
                <a:tableStyleId>{5C22544A-7EE6-4342-B048-85BDC9FD1C3A}</a:tableStyleId>
              </a:tblPr>
              <a:tblGrid>
                <a:gridCol w="1165398"/>
                <a:gridCol w="1728192"/>
              </a:tblGrid>
              <a:tr h="288032">
                <a:tc gridSpan="2">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各種追加料金</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pPr algn="ct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9219">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入浴介助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186387">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個別機能訓練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I</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個別機能訓練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栄養改善サービス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口腔機能向上</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4" name="テキスト ボックス 23"/>
          <p:cNvSpPr txBox="1"/>
          <p:nvPr/>
        </p:nvSpPr>
        <p:spPr>
          <a:xfrm>
            <a:off x="336935" y="6398155"/>
            <a:ext cx="4032448"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◆デイケア（通所リハビリ）の料金</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例</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（通常規模）</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75743994"/>
              </p:ext>
            </p:extLst>
          </p:nvPr>
        </p:nvGraphicFramePr>
        <p:xfrm>
          <a:off x="284715" y="6728656"/>
          <a:ext cx="4572000" cy="1546468"/>
        </p:xfrm>
        <a:graphic>
          <a:graphicData uri="http://schemas.openxmlformats.org/drawingml/2006/table">
            <a:tbl>
              <a:tblPr firstRow="1" bandRow="1">
                <a:tableStyleId>{5C22544A-7EE6-4342-B048-85BDC9FD1C3A}</a:tableStyleId>
              </a:tblPr>
              <a:tblGrid>
                <a:gridCol w="984045"/>
                <a:gridCol w="720080"/>
                <a:gridCol w="720080"/>
                <a:gridCol w="720080"/>
                <a:gridCol w="720080"/>
                <a:gridCol w="707635"/>
              </a:tblGrid>
              <a:tr h="288032">
                <a:tc>
                  <a:txBody>
                    <a:bodyPr/>
                    <a:lstStyle/>
                    <a:p>
                      <a:r>
                        <a:rPr kumimoji="1" lang="ja-JP" altLang="en-US" sz="1050" dirty="0" smtClean="0">
                          <a:latin typeface="Meiryo UI" pitchFamily="50" charset="-128"/>
                          <a:ea typeface="Meiryo UI" pitchFamily="50" charset="-128"/>
                          <a:cs typeface="Meiryo UI" pitchFamily="50" charset="-128"/>
                        </a:rPr>
                        <a:t>利用時間</a:t>
                      </a:r>
                      <a:r>
                        <a:rPr kumimoji="1" lang="en-US" altLang="ja-JP" sz="1050" dirty="0" smtClean="0">
                          <a:latin typeface="Meiryo UI" pitchFamily="50" charset="-128"/>
                          <a:ea typeface="Meiryo UI" pitchFamily="50" charset="-128"/>
                          <a:cs typeface="Meiryo UI" pitchFamily="50" charset="-128"/>
                        </a:rPr>
                        <a:t>/</a:t>
                      </a:r>
                      <a:r>
                        <a:rPr kumimoji="1" lang="ja-JP" altLang="en-US" sz="1050" dirty="0" smtClean="0">
                          <a:latin typeface="Meiryo UI" pitchFamily="50" charset="-128"/>
                          <a:ea typeface="Meiryo UI" pitchFamily="50" charset="-128"/>
                          <a:cs typeface="Meiryo UI" pitchFamily="50" charset="-128"/>
                        </a:rPr>
                        <a:t>日</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ja-JP" altLang="en-US" sz="1050" dirty="0" smtClean="0">
                          <a:latin typeface="Meiryo UI" pitchFamily="50" charset="-128"/>
                          <a:ea typeface="Meiryo UI" pitchFamily="50" charset="-128"/>
                          <a:cs typeface="Meiryo UI" pitchFamily="50" charset="-128"/>
                        </a:rPr>
                        <a:t>～</a:t>
                      </a:r>
                      <a:r>
                        <a:rPr kumimoji="1" lang="en-US" altLang="ja-JP" sz="1050" dirty="0" smtClean="0">
                          <a:latin typeface="Meiryo UI" pitchFamily="50" charset="-128"/>
                          <a:ea typeface="Meiryo UI" pitchFamily="50" charset="-128"/>
                          <a:cs typeface="Meiryo UI" pitchFamily="50" charset="-128"/>
                        </a:rPr>
                        <a:t>2</a:t>
                      </a:r>
                      <a:r>
                        <a:rPr kumimoji="1" lang="ja-JP" altLang="en-US" sz="1050" dirty="0" smtClean="0">
                          <a:latin typeface="Meiryo UI" pitchFamily="50" charset="-128"/>
                          <a:ea typeface="Meiryo UI" pitchFamily="50" charset="-128"/>
                          <a:cs typeface="Meiryo UI" pitchFamily="50" charset="-128"/>
                        </a:rPr>
                        <a:t>時間</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ja-JP" altLang="en-US" sz="1050" dirty="0" smtClean="0">
                          <a:latin typeface="Meiryo UI" pitchFamily="50" charset="-128"/>
                          <a:ea typeface="Meiryo UI" pitchFamily="50" charset="-128"/>
                          <a:cs typeface="Meiryo UI" pitchFamily="50" charset="-128"/>
                        </a:rPr>
                        <a:t>～</a:t>
                      </a:r>
                      <a:r>
                        <a:rPr kumimoji="1" lang="en-US" altLang="ja-JP" sz="1050" dirty="0" smtClean="0">
                          <a:latin typeface="Meiryo UI" pitchFamily="50" charset="-128"/>
                          <a:ea typeface="Meiryo UI" pitchFamily="50" charset="-128"/>
                          <a:cs typeface="Meiryo UI" pitchFamily="50" charset="-128"/>
                        </a:rPr>
                        <a:t>3</a:t>
                      </a:r>
                      <a:r>
                        <a:rPr kumimoji="1" lang="ja-JP" altLang="en-US" sz="1050" dirty="0" smtClean="0">
                          <a:latin typeface="Meiryo UI" pitchFamily="50" charset="-128"/>
                          <a:ea typeface="Meiryo UI" pitchFamily="50" charset="-128"/>
                          <a:cs typeface="Meiryo UI" pitchFamily="50" charset="-128"/>
                        </a:rPr>
                        <a:t>時間</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ja-JP" altLang="en-US" sz="1050" dirty="0" smtClean="0">
                          <a:latin typeface="Meiryo UI" pitchFamily="50" charset="-128"/>
                          <a:ea typeface="Meiryo UI" pitchFamily="50" charset="-128"/>
                          <a:cs typeface="Meiryo UI" pitchFamily="50" charset="-128"/>
                        </a:rPr>
                        <a:t>～</a:t>
                      </a:r>
                      <a:r>
                        <a:rPr kumimoji="1" lang="en-US" altLang="ja-JP" sz="1050" dirty="0" smtClean="0">
                          <a:latin typeface="Meiryo UI" pitchFamily="50" charset="-128"/>
                          <a:ea typeface="Meiryo UI" pitchFamily="50" charset="-128"/>
                          <a:cs typeface="Meiryo UI" pitchFamily="50" charset="-128"/>
                        </a:rPr>
                        <a:t>4</a:t>
                      </a:r>
                      <a:r>
                        <a:rPr kumimoji="1" lang="ja-JP" altLang="en-US" sz="1050" dirty="0" smtClean="0">
                          <a:latin typeface="Meiryo UI" pitchFamily="50" charset="-128"/>
                          <a:ea typeface="Meiryo UI" pitchFamily="50" charset="-128"/>
                          <a:cs typeface="Meiryo UI" pitchFamily="50" charset="-128"/>
                        </a:rPr>
                        <a:t>時間</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ja-JP" altLang="en-US" sz="1050" dirty="0" smtClean="0">
                          <a:latin typeface="Meiryo UI" pitchFamily="50" charset="-128"/>
                          <a:ea typeface="Meiryo UI" pitchFamily="50" charset="-128"/>
                          <a:cs typeface="Meiryo UI" pitchFamily="50" charset="-128"/>
                        </a:rPr>
                        <a:t>～</a:t>
                      </a:r>
                      <a:r>
                        <a:rPr kumimoji="1" lang="en-US" altLang="ja-JP" sz="1050" dirty="0" smtClean="0">
                          <a:latin typeface="Meiryo UI" pitchFamily="50" charset="-128"/>
                          <a:ea typeface="Meiryo UI" pitchFamily="50" charset="-128"/>
                          <a:cs typeface="Meiryo UI" pitchFamily="50" charset="-128"/>
                        </a:rPr>
                        <a:t>6</a:t>
                      </a:r>
                      <a:r>
                        <a:rPr kumimoji="1" lang="ja-JP" altLang="en-US" sz="1050" dirty="0" smtClean="0">
                          <a:latin typeface="Meiryo UI" pitchFamily="50" charset="-128"/>
                          <a:ea typeface="Meiryo UI" pitchFamily="50" charset="-128"/>
                          <a:cs typeface="Meiryo UI" pitchFamily="50" charset="-128"/>
                        </a:rPr>
                        <a:t>時間</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ja-JP" altLang="en-US" sz="1050" dirty="0" smtClean="0">
                          <a:latin typeface="Meiryo UI" pitchFamily="50" charset="-128"/>
                          <a:ea typeface="Meiryo UI" pitchFamily="50" charset="-128"/>
                          <a:cs typeface="Meiryo UI" pitchFamily="50" charset="-128"/>
                        </a:rPr>
                        <a:t>～</a:t>
                      </a:r>
                      <a:r>
                        <a:rPr kumimoji="1" lang="en-US" altLang="ja-JP" sz="1050" dirty="0" smtClean="0">
                          <a:latin typeface="Meiryo UI" pitchFamily="50" charset="-128"/>
                          <a:ea typeface="Meiryo UI" pitchFamily="50" charset="-128"/>
                          <a:cs typeface="Meiryo UI" pitchFamily="50" charset="-128"/>
                        </a:rPr>
                        <a:t>8</a:t>
                      </a:r>
                      <a:r>
                        <a:rPr kumimoji="1" lang="ja-JP" altLang="en-US" sz="1050" dirty="0" smtClean="0">
                          <a:latin typeface="Meiryo UI" pitchFamily="50" charset="-128"/>
                          <a:ea typeface="Meiryo UI" pitchFamily="50" charset="-128"/>
                          <a:cs typeface="Meiryo UI" pitchFamily="50" charset="-128"/>
                        </a:rPr>
                        <a:t>時間</a:t>
                      </a:r>
                      <a:endParaRPr kumimoji="1" lang="ja-JP" altLang="en-US" sz="1050" dirty="0">
                        <a:latin typeface="Meiryo UI" pitchFamily="50" charset="-128"/>
                        <a:ea typeface="Meiryo UI" pitchFamily="50" charset="-128"/>
                        <a:cs typeface="Meiryo UI" pitchFamily="50" charset="-128"/>
                      </a:endParaRPr>
                    </a:p>
                  </a:txBody>
                  <a:tcPr/>
                </a:tc>
              </a:tr>
              <a:tr h="219608">
                <a:tc>
                  <a:txBody>
                    <a:bodyPr/>
                    <a:lstStyle/>
                    <a:p>
                      <a:pPr algn="ctr"/>
                      <a:r>
                        <a:rPr kumimoji="1" lang="ja-JP" altLang="en-US" sz="1050" dirty="0" smtClean="0">
                          <a:latin typeface="Meiryo UI" pitchFamily="50" charset="-128"/>
                          <a:ea typeface="Meiryo UI" pitchFamily="50" charset="-128"/>
                          <a:cs typeface="Meiryo UI" pitchFamily="50" charset="-128"/>
                        </a:rPr>
                        <a:t>要介護</a:t>
                      </a:r>
                      <a:r>
                        <a:rPr kumimoji="1" lang="en-US" altLang="ja-JP" sz="1050" dirty="0" smtClean="0">
                          <a:latin typeface="Meiryo UI" pitchFamily="50" charset="-128"/>
                          <a:ea typeface="Meiryo UI" pitchFamily="50" charset="-128"/>
                          <a:cs typeface="Meiryo UI" pitchFamily="50" charset="-128"/>
                        </a:rPr>
                        <a:t>1</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329</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343</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444</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559</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726</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r>
              <a:tr h="216024">
                <a:tc>
                  <a:txBody>
                    <a:bodyPr/>
                    <a:lstStyle/>
                    <a:p>
                      <a:pPr algn="ctr"/>
                      <a:r>
                        <a:rPr kumimoji="1" lang="ja-JP" altLang="en-US" sz="1050" dirty="0" smtClean="0">
                          <a:latin typeface="Meiryo UI" pitchFamily="50" charset="-128"/>
                          <a:ea typeface="Meiryo UI" pitchFamily="50" charset="-128"/>
                          <a:cs typeface="Meiryo UI" pitchFamily="50" charset="-128"/>
                        </a:rPr>
                        <a:t>要介護</a:t>
                      </a:r>
                      <a:r>
                        <a:rPr kumimoji="1" lang="en-US" altLang="ja-JP" sz="1050" dirty="0" smtClean="0">
                          <a:latin typeface="Meiryo UI" pitchFamily="50" charset="-128"/>
                          <a:ea typeface="Meiryo UI" pitchFamily="50" charset="-128"/>
                          <a:cs typeface="Meiryo UI" pitchFamily="50" charset="-128"/>
                        </a:rPr>
                        <a:t>2</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358</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398</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520</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666</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875</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r>
              <a:tr h="252596">
                <a:tc>
                  <a:txBody>
                    <a:bodyPr/>
                    <a:lstStyle/>
                    <a:p>
                      <a:pPr algn="ctr"/>
                      <a:r>
                        <a:rPr kumimoji="1" lang="ja-JP" altLang="en-US" sz="1050" dirty="0" smtClean="0">
                          <a:latin typeface="Meiryo UI" pitchFamily="50" charset="-128"/>
                          <a:ea typeface="Meiryo UI" pitchFamily="50" charset="-128"/>
                          <a:cs typeface="Meiryo UI" pitchFamily="50" charset="-128"/>
                        </a:rPr>
                        <a:t>要介護</a:t>
                      </a:r>
                      <a:r>
                        <a:rPr kumimoji="1" lang="en-US" altLang="ja-JP" sz="1050" dirty="0" smtClean="0">
                          <a:latin typeface="Meiryo UI" pitchFamily="50" charset="-128"/>
                          <a:ea typeface="Meiryo UI" pitchFamily="50" charset="-128"/>
                          <a:cs typeface="Meiryo UI" pitchFamily="50" charset="-128"/>
                        </a:rPr>
                        <a:t>3</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388</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455</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596</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772</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1022</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r>
              <a:tr h="216024">
                <a:tc>
                  <a:txBody>
                    <a:bodyPr/>
                    <a:lstStyle/>
                    <a:p>
                      <a:pPr algn="ctr"/>
                      <a:r>
                        <a:rPr kumimoji="1" lang="ja-JP" altLang="en-US" sz="1050" dirty="0" smtClean="0">
                          <a:latin typeface="Meiryo UI" pitchFamily="50" charset="-128"/>
                          <a:ea typeface="Meiryo UI" pitchFamily="50" charset="-128"/>
                          <a:cs typeface="Meiryo UI" pitchFamily="50" charset="-128"/>
                        </a:rPr>
                        <a:t>要介護</a:t>
                      </a:r>
                      <a:r>
                        <a:rPr kumimoji="1" lang="en-US" altLang="ja-JP" sz="1050" dirty="0" smtClean="0">
                          <a:latin typeface="Meiryo UI" pitchFamily="50" charset="-128"/>
                          <a:ea typeface="Meiryo UI" pitchFamily="50" charset="-128"/>
                          <a:cs typeface="Meiryo UI" pitchFamily="50" charset="-128"/>
                        </a:rPr>
                        <a:t>4</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417</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510</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673</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878</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1173</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r>
              <a:tr h="180588">
                <a:tc>
                  <a:txBody>
                    <a:bodyPr/>
                    <a:lstStyle/>
                    <a:p>
                      <a:pPr algn="ctr"/>
                      <a:r>
                        <a:rPr kumimoji="1" lang="ja-JP" altLang="en-US" sz="1050" dirty="0" smtClean="0">
                          <a:latin typeface="Meiryo UI" pitchFamily="50" charset="-128"/>
                          <a:ea typeface="Meiryo UI" pitchFamily="50" charset="-128"/>
                          <a:cs typeface="Meiryo UI" pitchFamily="50" charset="-128"/>
                        </a:rPr>
                        <a:t>要介護</a:t>
                      </a:r>
                      <a:r>
                        <a:rPr kumimoji="1" lang="en-US" altLang="ja-JP" sz="1050" dirty="0" smtClean="0">
                          <a:latin typeface="Meiryo UI" pitchFamily="50" charset="-128"/>
                          <a:ea typeface="Meiryo UI" pitchFamily="50" charset="-128"/>
                          <a:cs typeface="Meiryo UI" pitchFamily="50" charset="-128"/>
                        </a:rPr>
                        <a:t>5</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448</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566</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749</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984</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c>
                  <a:txBody>
                    <a:bodyPr/>
                    <a:lstStyle/>
                    <a:p>
                      <a:r>
                        <a:rPr kumimoji="1" lang="en-US" altLang="ja-JP" sz="1050" dirty="0" smtClean="0">
                          <a:latin typeface="Meiryo UI" pitchFamily="50" charset="-128"/>
                          <a:ea typeface="Meiryo UI" pitchFamily="50" charset="-128"/>
                          <a:cs typeface="Meiryo UI" pitchFamily="50" charset="-128"/>
                        </a:rPr>
                        <a:t>1321</a:t>
                      </a:r>
                      <a:r>
                        <a:rPr kumimoji="1" lang="ja-JP" altLang="en-US" sz="1050" dirty="0" smtClean="0">
                          <a:latin typeface="Meiryo UI" pitchFamily="50" charset="-128"/>
                          <a:ea typeface="Meiryo UI" pitchFamily="50" charset="-128"/>
                          <a:cs typeface="Meiryo UI" pitchFamily="50" charset="-128"/>
                        </a:rPr>
                        <a:t>円</a:t>
                      </a:r>
                      <a:endParaRPr kumimoji="1" lang="ja-JP" altLang="en-US" sz="1050" dirty="0">
                        <a:latin typeface="Meiryo UI" pitchFamily="50" charset="-128"/>
                        <a:ea typeface="Meiryo UI" pitchFamily="50" charset="-128"/>
                        <a:cs typeface="Meiryo UI" pitchFamily="50" charset="-128"/>
                      </a:endParaRPr>
                    </a:p>
                  </a:txBody>
                  <a:tcPr/>
                </a:tc>
              </a:tr>
            </a:tbl>
          </a:graphicData>
        </a:graphic>
      </p:graphicFrame>
      <p:sp>
        <p:nvSpPr>
          <p:cNvPr id="11" name="テキスト ボックス 10"/>
          <p:cNvSpPr txBox="1"/>
          <p:nvPr/>
        </p:nvSpPr>
        <p:spPr>
          <a:xfrm>
            <a:off x="188641" y="8460432"/>
            <a:ext cx="4801582" cy="307777"/>
          </a:xfrm>
          <a:prstGeom prst="rect">
            <a:avLst/>
          </a:prstGeom>
          <a:noFill/>
        </p:spPr>
        <p:txBody>
          <a:bodyPr wrap="square" rtlCol="0">
            <a:spAutoFit/>
          </a:bodyPr>
          <a:lstStyle/>
          <a:p>
            <a:r>
              <a:rPr kumimoji="1" lang="ja-JP" altLang="en-US" sz="1400" dirty="0" smtClean="0">
                <a:latin typeface="Meiryo UI" pitchFamily="50" charset="-128"/>
                <a:ea typeface="Meiryo UI" pitchFamily="50" charset="-128"/>
                <a:cs typeface="Meiryo UI" pitchFamily="50" charset="-128"/>
              </a:rPr>
              <a:t>＊サービス料金は、地域や事業所、諸条件等により違いがあります。</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9599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4665" y="31720"/>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介護保険サービスの費用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実際、いくら費用が必要なんだろう？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0" name="Picture 2" descr="\\ds.inte.co.jp\Div間共有\07雇用開発本部\100-雇用開発本部\000_公共事業部\201506_仕事と介護の両立推進事業\img\ilm17_aa02001-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2212" y="7556513"/>
            <a:ext cx="1215365" cy="94082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s.inte.co.jp\Div間共有\07雇用開発本部\100-雇用開発本部\000_公共事業部\201506_仕事と介護の両立推進事業\img\ilm17_ac02027-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232" y="2892528"/>
            <a:ext cx="1126142" cy="1020388"/>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16</a:t>
            </a:fld>
            <a:endParaRPr kumimoji="1" lang="ja-JP" altLang="en-US"/>
          </a:p>
        </p:txBody>
      </p:sp>
      <p:sp>
        <p:nvSpPr>
          <p:cNvPr id="15" name="テキスト ボックス 14"/>
          <p:cNvSpPr txBox="1"/>
          <p:nvPr/>
        </p:nvSpPr>
        <p:spPr>
          <a:xfrm>
            <a:off x="426021" y="931622"/>
            <a:ext cx="2793437"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◆訪問介護（身体介護）料金表（めやす）</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86169494"/>
              </p:ext>
            </p:extLst>
          </p:nvPr>
        </p:nvGraphicFramePr>
        <p:xfrm>
          <a:off x="388294" y="1204644"/>
          <a:ext cx="4562970" cy="1080120"/>
        </p:xfrm>
        <a:graphic>
          <a:graphicData uri="http://schemas.openxmlformats.org/drawingml/2006/table">
            <a:tbl>
              <a:tblPr firstRow="1" bandRow="1">
                <a:tableStyleId>{5C22544A-7EE6-4342-B048-85BDC9FD1C3A}</a:tableStyleId>
              </a:tblPr>
              <a:tblGrid>
                <a:gridCol w="746546"/>
                <a:gridCol w="1152128"/>
                <a:gridCol w="864096"/>
                <a:gridCol w="936104"/>
                <a:gridCol w="864096"/>
              </a:tblGrid>
              <a:tr h="648072">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提供時間</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分以上</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分未満</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分以上</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時間未満</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時間以上</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時間</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分未満</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204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身体介護</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利用者負担</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利用料金の</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割</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245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388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7" name="テキスト ボックス 16"/>
          <p:cNvSpPr txBox="1"/>
          <p:nvPr/>
        </p:nvSpPr>
        <p:spPr>
          <a:xfrm>
            <a:off x="449239" y="2761723"/>
            <a:ext cx="2907754"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◆訪問介護（生活援助）料金表（めやす）</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91674900"/>
              </p:ext>
            </p:extLst>
          </p:nvPr>
        </p:nvGraphicFramePr>
        <p:xfrm>
          <a:off x="411907" y="3002541"/>
          <a:ext cx="3600399" cy="843528"/>
        </p:xfrm>
        <a:graphic>
          <a:graphicData uri="http://schemas.openxmlformats.org/drawingml/2006/table">
            <a:tbl>
              <a:tblPr firstRow="1" bandRow="1">
                <a:tableStyleId>{5C22544A-7EE6-4342-B048-85BDC9FD1C3A}</a:tableStyleId>
              </a:tblPr>
              <a:tblGrid>
                <a:gridCol w="746546"/>
                <a:gridCol w="1152128"/>
                <a:gridCol w="837629"/>
                <a:gridCol w="864096"/>
              </a:tblGrid>
              <a:tr h="360040">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提供時間</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分以上</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分未満</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４５分以上</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204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生活援助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利用者負担</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利用料金の</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割</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225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7" name="テキスト ボックス 6"/>
          <p:cNvSpPr txBox="1"/>
          <p:nvPr/>
        </p:nvSpPr>
        <p:spPr>
          <a:xfrm>
            <a:off x="282383" y="3851920"/>
            <a:ext cx="5874150" cy="415498"/>
          </a:xfrm>
          <a:prstGeom prst="rect">
            <a:avLst/>
          </a:prstGeom>
          <a:noFill/>
        </p:spPr>
        <p:txBody>
          <a:bodyPr wrap="square" rtlCol="0">
            <a:spAutoFit/>
          </a:bodyPr>
          <a:lstStyle/>
          <a:p>
            <a:r>
              <a:rPr kumimoji="1" lang="ja-JP" altLang="en-US" sz="1050" dirty="0" smtClean="0">
                <a:latin typeface="Meiryo UI" pitchFamily="50" charset="-128"/>
                <a:ea typeface="Meiryo UI" pitchFamily="50" charset="-128"/>
                <a:cs typeface="Meiryo UI" pitchFamily="50" charset="-128"/>
              </a:rPr>
              <a:t>＊生活援助とは？→料理・洗濯・掃除・生活必需品の買い物・ごみ出し・ベッドメーキング・衣類の整理・</a:t>
            </a:r>
            <a:endParaRPr kumimoji="1" lang="en-US" altLang="ja-JP" sz="1050" dirty="0" smtClean="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衣服の修理・薬の受取など。</a:t>
            </a:r>
            <a:endParaRPr kumimoji="1" lang="ja-JP" altLang="en-US" sz="105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282383" y="2346225"/>
            <a:ext cx="5874150" cy="253916"/>
          </a:xfrm>
          <a:prstGeom prst="rect">
            <a:avLst/>
          </a:prstGeom>
          <a:noFill/>
        </p:spPr>
        <p:txBody>
          <a:bodyPr wrap="square" rtlCol="0">
            <a:spAutoFit/>
          </a:bodyPr>
          <a:lstStyle/>
          <a:p>
            <a:r>
              <a:rPr lang="ja-JP" altLang="en-US" sz="1050" dirty="0" smtClean="0">
                <a:latin typeface="Meiryo UI" pitchFamily="50" charset="-128"/>
                <a:ea typeface="Meiryo UI" pitchFamily="50" charset="-128"/>
                <a:cs typeface="Meiryo UI" pitchFamily="50" charset="-128"/>
              </a:rPr>
              <a:t>＊身体介護とは？→入浴</a:t>
            </a:r>
            <a:r>
              <a:rPr lang="ja-JP" altLang="en-US" sz="1050" dirty="0">
                <a:latin typeface="Meiryo UI" pitchFamily="50" charset="-128"/>
                <a:ea typeface="Meiryo UI" pitchFamily="50" charset="-128"/>
                <a:cs typeface="Meiryo UI" pitchFamily="50" charset="-128"/>
              </a:rPr>
              <a:t>、排泄、食事、着替えなどの介護といった身体に直接触れて行う</a:t>
            </a:r>
            <a:r>
              <a:rPr lang="ja-JP" altLang="en-US" sz="1050" dirty="0" smtClean="0">
                <a:latin typeface="Meiryo UI" pitchFamily="50" charset="-128"/>
                <a:ea typeface="Meiryo UI" pitchFamily="50" charset="-128"/>
                <a:cs typeface="Meiryo UI" pitchFamily="50" charset="-128"/>
              </a:rPr>
              <a:t>介護のこと。</a:t>
            </a:r>
            <a:endParaRPr kumimoji="1" lang="ja-JP" altLang="en-US" sz="105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486570" y="4534906"/>
            <a:ext cx="3878533"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◆訪問</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看護</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（訪問看護ステーション）料金表（めやす）</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93376765"/>
              </p:ext>
            </p:extLst>
          </p:nvPr>
        </p:nvGraphicFramePr>
        <p:xfrm>
          <a:off x="464890" y="4748825"/>
          <a:ext cx="4044229" cy="1046175"/>
        </p:xfrm>
        <a:graphic>
          <a:graphicData uri="http://schemas.openxmlformats.org/drawingml/2006/table">
            <a:tbl>
              <a:tblPr firstRow="1" bandRow="1">
                <a:tableStyleId>{5C22544A-7EE6-4342-B048-85BDC9FD1C3A}</a:tableStyleId>
              </a:tblPr>
              <a:tblGrid>
                <a:gridCol w="1811982"/>
                <a:gridCol w="2232247"/>
              </a:tblGrid>
              <a:tr h="288032">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サービス内容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費用（自己負担分）のめやす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55223">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訪問看護</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Ⅰ1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分未満）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16024">
                <a:tc>
                  <a:txBody>
                    <a:bodyPr/>
                    <a:lstStyle/>
                    <a:p>
                      <a:pPr algn="ct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訪問看護</a:t>
                      </a:r>
                      <a:r>
                        <a:rPr kumimoji="1" lang="en-US" altLang="zh-TW" sz="105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en-US" altLang="zh-TW" sz="105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分未満）</a:t>
                      </a: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472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訪問看護</a:t>
                      </a:r>
                      <a:r>
                        <a:rPr kumimoji="1" lang="en-US" altLang="zh-TW" sz="105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en-US" altLang="zh-TW" sz="105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分未満）</a:t>
                      </a: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830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7" name="テキスト ボックス 26"/>
          <p:cNvSpPr txBox="1"/>
          <p:nvPr/>
        </p:nvSpPr>
        <p:spPr>
          <a:xfrm>
            <a:off x="486570" y="6302297"/>
            <a:ext cx="3878533" cy="261610"/>
          </a:xfrm>
          <a:prstGeom prst="rect">
            <a:avLst/>
          </a:prstGeom>
          <a:noFill/>
          <a:ln>
            <a:solidFill>
              <a:schemeClr val="tx1"/>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◆福祉用具</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レンタル</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料金表（めやす）</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1462895513"/>
              </p:ext>
            </p:extLst>
          </p:nvPr>
        </p:nvGraphicFramePr>
        <p:xfrm>
          <a:off x="464890" y="6516216"/>
          <a:ext cx="4044229" cy="1800555"/>
        </p:xfrm>
        <a:graphic>
          <a:graphicData uri="http://schemas.openxmlformats.org/drawingml/2006/table">
            <a:tbl>
              <a:tblPr firstRow="1" bandRow="1">
                <a:tableStyleId>{5C22544A-7EE6-4342-B048-85BDC9FD1C3A}</a:tableStyleId>
              </a:tblPr>
              <a:tblGrid>
                <a:gridCol w="1883990"/>
                <a:gridCol w="2160239"/>
              </a:tblGrid>
              <a:tr h="288032">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商品内容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費用（自己負担分</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月額）のめやす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55223">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車いす（標準型自走式）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16024">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車いす付属品</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特殊寝台（ベッド本体）</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特殊寝台付属品（マットレス）</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トイレ用手すり</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247697">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歩行器（四点杖）</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9" name="テキスト ボックス 28"/>
          <p:cNvSpPr txBox="1"/>
          <p:nvPr/>
        </p:nvSpPr>
        <p:spPr>
          <a:xfrm>
            <a:off x="188641" y="8460432"/>
            <a:ext cx="4801582" cy="307777"/>
          </a:xfrm>
          <a:prstGeom prst="rect">
            <a:avLst/>
          </a:prstGeom>
          <a:noFill/>
        </p:spPr>
        <p:txBody>
          <a:bodyPr wrap="square" rtlCol="0">
            <a:spAutoFit/>
          </a:bodyPr>
          <a:lstStyle/>
          <a:p>
            <a:r>
              <a:rPr kumimoji="1" lang="ja-JP" altLang="en-US" sz="1400" dirty="0" smtClean="0">
                <a:latin typeface="Meiryo UI" pitchFamily="50" charset="-128"/>
                <a:ea typeface="Meiryo UI" pitchFamily="50" charset="-128"/>
                <a:cs typeface="Meiryo UI" pitchFamily="50" charset="-128"/>
              </a:rPr>
              <a:t>＊サービス料金は、地域や事業所、諸条件等により違いがあります。</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722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4665" y="107504"/>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介護保険サービスの費用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～「要介護</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」の方が下記サービスを利用した場合～</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17</a:t>
            </a:fld>
            <a:endParaRPr kumimoji="1" lang="ja-JP" altLang="en-US"/>
          </a:p>
        </p:txBody>
      </p:sp>
      <p:sp>
        <p:nvSpPr>
          <p:cNvPr id="7" name="テキスト ボックス 6"/>
          <p:cNvSpPr txBox="1"/>
          <p:nvPr/>
        </p:nvSpPr>
        <p:spPr>
          <a:xfrm>
            <a:off x="260648" y="899592"/>
            <a:ext cx="6048673" cy="461665"/>
          </a:xfrm>
          <a:prstGeom prst="rect">
            <a:avLst/>
          </a:prstGeom>
          <a:noFill/>
          <a:ln>
            <a:solidFill>
              <a:schemeClr val="tx1"/>
            </a:solidFill>
          </a:ln>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例</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 母親が独居で、自分で自分の事はできるが、とじこもり予防のためサービス利用。</a:t>
            </a:r>
            <a:endParaRPr kumimoji="1"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土曜日午後～</a:t>
            </a:r>
            <a:r>
              <a:rPr kumimoji="1" lang="ja-JP" altLang="en-US" sz="1200" dirty="0" smtClean="0">
                <a:latin typeface="Meiryo UI" pitchFamily="50" charset="-128"/>
                <a:ea typeface="Meiryo UI" pitchFamily="50" charset="-128"/>
                <a:cs typeface="Meiryo UI" pitchFamily="50" charset="-128"/>
              </a:rPr>
              <a:t>日曜日は家族が来訪。</a:t>
            </a:r>
            <a:endParaRPr kumimoji="1" lang="ja-JP" altLang="en-US" sz="1200" dirty="0">
              <a:latin typeface="Meiryo UI" pitchFamily="50" charset="-128"/>
              <a:ea typeface="Meiryo UI" pitchFamily="50" charset="-128"/>
              <a:cs typeface="Meiryo UI" pitchFamily="50" charset="-128"/>
            </a:endParaRPr>
          </a:p>
        </p:txBody>
      </p:sp>
      <p:sp>
        <p:nvSpPr>
          <p:cNvPr id="17" name="角丸四角形 16"/>
          <p:cNvSpPr/>
          <p:nvPr/>
        </p:nvSpPr>
        <p:spPr>
          <a:xfrm>
            <a:off x="739254" y="6084168"/>
            <a:ext cx="5379492"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例：要介護</a:t>
            </a:r>
            <a:r>
              <a:rPr lang="en-US" altLang="ja-JP" sz="1200" b="1" dirty="0" smtClean="0">
                <a:solidFill>
                  <a:schemeClr val="tx1"/>
                </a:solidFill>
                <a:latin typeface="Meiryo UI" pitchFamily="50" charset="-128"/>
                <a:ea typeface="Meiryo UI" pitchFamily="50" charset="-128"/>
                <a:cs typeface="Meiryo UI" pitchFamily="50" charset="-128"/>
              </a:rPr>
              <a:t>1</a:t>
            </a:r>
            <a:r>
              <a:rPr lang="ja-JP" altLang="en-US" sz="1200" b="1" dirty="0" smtClean="0">
                <a:solidFill>
                  <a:schemeClr val="tx1"/>
                </a:solidFill>
                <a:latin typeface="Meiryo UI" pitchFamily="50" charset="-128"/>
                <a:ea typeface="Meiryo UI" pitchFamily="50" charset="-128"/>
                <a:cs typeface="Meiryo UI" pitchFamily="50" charset="-128"/>
              </a:rPr>
              <a:t>の場合</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u="sng" dirty="0" smtClean="0">
                <a:solidFill>
                  <a:schemeClr val="tx1"/>
                </a:solidFill>
                <a:latin typeface="Meiryo UI" pitchFamily="50" charset="-128"/>
                <a:ea typeface="Meiryo UI" pitchFamily="50" charset="-128"/>
                <a:cs typeface="Meiryo UI" pitchFamily="50" charset="-128"/>
              </a:rPr>
              <a:t>介護サービス利用できる</a:t>
            </a:r>
            <a:r>
              <a:rPr lang="en-US" altLang="ja-JP" sz="1200" b="1" u="sng" dirty="0" smtClean="0">
                <a:solidFill>
                  <a:schemeClr val="tx1"/>
                </a:solidFill>
                <a:latin typeface="Meiryo UI" pitchFamily="50" charset="-128"/>
                <a:ea typeface="Meiryo UI" pitchFamily="50" charset="-128"/>
                <a:cs typeface="Meiryo UI" pitchFamily="50" charset="-128"/>
              </a:rPr>
              <a:t>1</a:t>
            </a:r>
            <a:r>
              <a:rPr lang="ja-JP" altLang="en-US" sz="1200" b="1" u="sng" dirty="0" smtClean="0">
                <a:solidFill>
                  <a:schemeClr val="tx1"/>
                </a:solidFill>
                <a:latin typeface="Meiryo UI" pitchFamily="50" charset="-128"/>
                <a:ea typeface="Meiryo UI" pitchFamily="50" charset="-128"/>
                <a:cs typeface="Meiryo UI" pitchFamily="50" charset="-128"/>
              </a:rPr>
              <a:t>ヶ月の限度額：</a:t>
            </a:r>
            <a:r>
              <a:rPr lang="en-US" altLang="ja-JP" sz="1200" b="1" u="sng" dirty="0" smtClean="0">
                <a:solidFill>
                  <a:schemeClr val="tx1"/>
                </a:solidFill>
                <a:latin typeface="Meiryo UI" pitchFamily="50" charset="-128"/>
                <a:ea typeface="Meiryo UI" pitchFamily="50" charset="-128"/>
                <a:cs typeface="Meiryo UI" pitchFamily="50" charset="-128"/>
              </a:rPr>
              <a:t>16,692</a:t>
            </a:r>
            <a:r>
              <a:rPr lang="ja-JP" altLang="en-US" sz="1200" b="1" u="sng" dirty="0" smtClean="0">
                <a:solidFill>
                  <a:schemeClr val="tx1"/>
                </a:solidFill>
                <a:latin typeface="Meiryo UI" pitchFamily="50" charset="-128"/>
                <a:ea typeface="Meiryo UI" pitchFamily="50" charset="-128"/>
                <a:cs typeface="Meiryo UI" pitchFamily="50" charset="-128"/>
              </a:rPr>
              <a:t>円（</a:t>
            </a:r>
            <a:r>
              <a:rPr lang="en-US" altLang="ja-JP" sz="1200" b="1" u="sng" dirty="0" smtClean="0">
                <a:solidFill>
                  <a:schemeClr val="tx1"/>
                </a:solidFill>
                <a:latin typeface="Meiryo UI" pitchFamily="50" charset="-128"/>
                <a:ea typeface="Meiryo UI" pitchFamily="50" charset="-128"/>
                <a:cs typeface="Meiryo UI" pitchFamily="50" charset="-128"/>
              </a:rPr>
              <a:t>1</a:t>
            </a:r>
            <a:r>
              <a:rPr lang="ja-JP" altLang="en-US" sz="1200" b="1" u="sng" dirty="0" smtClean="0">
                <a:solidFill>
                  <a:schemeClr val="tx1"/>
                </a:solidFill>
                <a:latin typeface="Meiryo UI" pitchFamily="50" charset="-128"/>
                <a:ea typeface="Meiryo UI" pitchFamily="50" charset="-128"/>
                <a:cs typeface="Meiryo UI" pitchFamily="50" charset="-128"/>
              </a:rPr>
              <a:t>割負担分）</a:t>
            </a:r>
            <a:endParaRPr lang="en-US" altLang="ja-JP" sz="1200" b="1" u="sng" dirty="0" smtClean="0">
              <a:solidFill>
                <a:schemeClr val="tx1"/>
              </a:solidFill>
              <a:latin typeface="Meiryo UI" pitchFamily="50" charset="-128"/>
              <a:ea typeface="Meiryo UI" pitchFamily="50" charset="-128"/>
              <a:cs typeface="Meiryo UI" pitchFamily="50" charset="-128"/>
            </a:endParaRPr>
          </a:p>
          <a:p>
            <a:endParaRPr lang="en-US" altLang="ja-JP" sz="1200" u="sng" dirty="0">
              <a:solidFill>
                <a:schemeClr val="tx1"/>
              </a:solidFill>
              <a:latin typeface="Meiryo UI" pitchFamily="50" charset="-128"/>
              <a:ea typeface="Meiryo UI" pitchFamily="50" charset="-128"/>
              <a:cs typeface="Meiryo UI" pitchFamily="50" charset="-128"/>
            </a:endParaRPr>
          </a:p>
          <a:p>
            <a:r>
              <a:rPr lang="ja-JP" altLang="en-US" sz="1200" b="1" u="sng" dirty="0" smtClean="0">
                <a:solidFill>
                  <a:schemeClr val="tx1"/>
                </a:solidFill>
                <a:latin typeface="Meiryo UI" pitchFamily="50" charset="-128"/>
                <a:ea typeface="Meiryo UI" pitchFamily="50" charset="-128"/>
                <a:cs typeface="Meiryo UI" pitchFamily="50" charset="-128"/>
              </a:rPr>
              <a:t>上記ケアプランでかかる費用合計：</a:t>
            </a:r>
            <a:r>
              <a:rPr lang="en-US" altLang="ja-JP" sz="1200" b="1" u="sng" dirty="0" smtClean="0">
                <a:solidFill>
                  <a:schemeClr val="tx1"/>
                </a:solidFill>
                <a:latin typeface="Meiryo UI" pitchFamily="50" charset="-128"/>
                <a:ea typeface="Meiryo UI" pitchFamily="50" charset="-128"/>
                <a:cs typeface="Meiryo UI" pitchFamily="50" charset="-128"/>
              </a:rPr>
              <a:t>13,766</a:t>
            </a:r>
            <a:r>
              <a:rPr lang="ja-JP" altLang="en-US" sz="1200" b="1" u="sng" dirty="0" smtClean="0">
                <a:solidFill>
                  <a:schemeClr val="tx1"/>
                </a:solidFill>
                <a:latin typeface="Meiryo UI" pitchFamily="50" charset="-128"/>
                <a:ea typeface="Meiryo UI" pitchFamily="50" charset="-128"/>
                <a:cs typeface="Meiryo UI" pitchFamily="50" charset="-128"/>
              </a:rPr>
              <a:t>円（めやす</a:t>
            </a:r>
            <a:r>
              <a:rPr lang="en-US" altLang="ja-JP" sz="1200" b="1" u="sng" dirty="0" smtClean="0">
                <a:solidFill>
                  <a:schemeClr val="tx1"/>
                </a:solidFill>
                <a:latin typeface="Meiryo UI" pitchFamily="50" charset="-128"/>
                <a:ea typeface="Meiryo UI" pitchFamily="50" charset="-128"/>
                <a:cs typeface="Meiryo UI" pitchFamily="50" charset="-128"/>
              </a:rPr>
              <a:t>/</a:t>
            </a:r>
            <a:r>
              <a:rPr lang="ja-JP" altLang="en-US" sz="1200" b="1" u="sng" dirty="0" smtClean="0">
                <a:solidFill>
                  <a:schemeClr val="tx1"/>
                </a:solidFill>
                <a:latin typeface="Meiryo UI" pitchFamily="50" charset="-128"/>
                <a:ea typeface="Meiryo UI" pitchFamily="50" charset="-128"/>
                <a:cs typeface="Meiryo UI" pitchFamily="50" charset="-128"/>
              </a:rPr>
              <a:t>想定）</a:t>
            </a:r>
            <a:endParaRPr lang="en-US" altLang="ja-JP" sz="1200" b="1" u="sng"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◆デイサービス週</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695</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×16</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11,120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◆訪問介護週</a:t>
            </a:r>
            <a:r>
              <a:rPr lang="en-US" altLang="ja-JP" sz="1200" dirty="0">
                <a:solidFill>
                  <a:schemeClr val="tx1"/>
                </a:solidFill>
                <a:latin typeface="Meiryo UI" pitchFamily="50" charset="-128"/>
                <a:ea typeface="Meiryo UI" pitchFamily="50" charset="-128"/>
                <a:cs typeface="Meiryo UI" pitchFamily="50" charset="-128"/>
              </a:rPr>
              <a:t>2</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時間</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a:solidFill>
                  <a:schemeClr val="tx1"/>
                </a:solidFill>
                <a:latin typeface="Meiryo UI" pitchFamily="50" charset="-128"/>
                <a:ea typeface="Meiryo UI" pitchFamily="50" charset="-128"/>
                <a:cs typeface="Meiryo UI" pitchFamily="50" charset="-128"/>
              </a:rPr>
              <a:t>312</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×8</a:t>
            </a:r>
            <a:r>
              <a:rPr lang="ja-JP" altLang="en-US" sz="1200" dirty="0" smtClean="0">
                <a:solidFill>
                  <a:schemeClr val="tx1"/>
                </a:solidFill>
                <a:latin typeface="Meiryo UI" pitchFamily="50" charset="-128"/>
                <a:ea typeface="Meiryo UI" pitchFamily="50" charset="-128"/>
                <a:cs typeface="Meiryo UI" pitchFamily="50" charset="-128"/>
              </a:rPr>
              <a:t>日（週</a:t>
            </a:r>
            <a:r>
              <a:rPr lang="en-US" altLang="ja-JP" sz="1200" dirty="0" smtClean="0">
                <a:solidFill>
                  <a:schemeClr val="tx1"/>
                </a:solidFill>
                <a:latin typeface="Meiryo UI" pitchFamily="50" charset="-128"/>
                <a:ea typeface="Meiryo UI" pitchFamily="50" charset="-128"/>
                <a:cs typeface="Meiryo UI" pitchFamily="50" charset="-128"/>
              </a:rPr>
              <a:t>2</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2,496</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◆福祉用具レンタル（</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点杖）→月</a:t>
            </a:r>
            <a:r>
              <a:rPr lang="en-US" altLang="ja-JP" sz="1200" dirty="0" smtClean="0">
                <a:solidFill>
                  <a:schemeClr val="tx1"/>
                </a:solidFill>
                <a:latin typeface="Meiryo UI" pitchFamily="50" charset="-128"/>
                <a:ea typeface="Meiryo UI" pitchFamily="50" charset="-128"/>
                <a:cs typeface="Meiryo UI" pitchFamily="50" charset="-128"/>
              </a:rPr>
              <a:t>150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620688" y="1455911"/>
            <a:ext cx="4104456" cy="307777"/>
          </a:xfrm>
          <a:prstGeom prst="rect">
            <a:avLst/>
          </a:prstGeom>
          <a:noFill/>
        </p:spPr>
        <p:txBody>
          <a:bodyPr wrap="square" rtlCol="0">
            <a:spAutoFit/>
          </a:bodyPr>
          <a:lstStyle/>
          <a:p>
            <a:r>
              <a:rPr kumimoji="1" lang="en-US" altLang="ja-JP" sz="1400" b="1" dirty="0" smtClean="0">
                <a:latin typeface="Meiryo UI" pitchFamily="50" charset="-128"/>
                <a:ea typeface="Meiryo UI" pitchFamily="50" charset="-128"/>
                <a:cs typeface="Meiryo UI" pitchFamily="50" charset="-128"/>
              </a:rPr>
              <a:t>【</a:t>
            </a:r>
            <a:r>
              <a:rPr kumimoji="1" lang="ja-JP" altLang="en-US" sz="1400" b="1" dirty="0" smtClean="0">
                <a:latin typeface="Meiryo UI" pitchFamily="50" charset="-128"/>
                <a:ea typeface="Meiryo UI" pitchFamily="50" charset="-128"/>
                <a:cs typeface="Meiryo UI" pitchFamily="50" charset="-128"/>
              </a:rPr>
              <a:t>週間ケアプラン（例）</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15,782</a:t>
            </a:r>
            <a:r>
              <a:rPr lang="ja-JP" altLang="en-US" sz="1400" b="1" dirty="0" smtClean="0">
                <a:latin typeface="Meiryo UI" pitchFamily="50" charset="-128"/>
                <a:ea typeface="Meiryo UI" pitchFamily="50" charset="-128"/>
                <a:cs typeface="Meiryo UI" pitchFamily="50" charset="-128"/>
              </a:rPr>
              <a:t>円</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月（めやす）</a:t>
            </a:r>
            <a:r>
              <a:rPr kumimoji="1" lang="en-US" altLang="ja-JP" sz="1400" b="1" dirty="0" smtClean="0">
                <a:latin typeface="Meiryo UI" pitchFamily="50" charset="-128"/>
                <a:ea typeface="Meiryo UI" pitchFamily="50" charset="-128"/>
                <a:cs typeface="Meiryo UI" pitchFamily="50" charset="-128"/>
              </a:rPr>
              <a:t>】</a:t>
            </a:r>
            <a:endParaRPr kumimoji="1" lang="ja-JP" altLang="en-US" sz="14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763365" y="5714254"/>
            <a:ext cx="3456384" cy="307777"/>
          </a:xfrm>
          <a:prstGeom prst="rect">
            <a:avLst/>
          </a:prstGeom>
          <a:noFill/>
        </p:spPr>
        <p:txBody>
          <a:bodyPr wrap="square" rtlCol="0">
            <a:spAutoFit/>
          </a:bodyPr>
          <a:lstStyle/>
          <a:p>
            <a:r>
              <a:rPr kumimoji="1" lang="en-US" altLang="ja-JP" sz="1400" b="1" dirty="0" smtClean="0">
                <a:latin typeface="Meiryo UI" pitchFamily="50" charset="-128"/>
                <a:ea typeface="Meiryo UI" pitchFamily="50" charset="-128"/>
                <a:cs typeface="Meiryo UI" pitchFamily="50" charset="-128"/>
              </a:rPr>
              <a:t>【</a:t>
            </a:r>
            <a:r>
              <a:rPr kumimoji="1" lang="ja-JP" altLang="en-US" sz="1400" b="1" dirty="0" smtClean="0">
                <a:latin typeface="Meiryo UI" pitchFamily="50" charset="-128"/>
                <a:ea typeface="Meiryo UI" pitchFamily="50" charset="-128"/>
                <a:cs typeface="Meiryo UI" pitchFamily="50" charset="-128"/>
              </a:rPr>
              <a:t>上記ケアプランでかかる費用（</a:t>
            </a:r>
            <a:r>
              <a:rPr lang="ja-JP" altLang="en-US" sz="1400" b="1" dirty="0">
                <a:latin typeface="Meiryo UI" pitchFamily="50" charset="-128"/>
                <a:ea typeface="Meiryo UI" pitchFamily="50" charset="-128"/>
                <a:cs typeface="Meiryo UI" pitchFamily="50" charset="-128"/>
              </a:rPr>
              <a:t>めやす</a:t>
            </a:r>
            <a:r>
              <a:rPr kumimoji="1" lang="ja-JP" altLang="en-US" sz="1400" b="1" dirty="0" smtClean="0">
                <a:latin typeface="Meiryo UI" pitchFamily="50" charset="-128"/>
                <a:ea typeface="Meiryo UI" pitchFamily="50" charset="-128"/>
                <a:cs typeface="Meiryo UI" pitchFamily="50" charset="-128"/>
              </a:rPr>
              <a:t>）</a:t>
            </a:r>
            <a:r>
              <a:rPr kumimoji="1" lang="en-US" altLang="ja-JP" sz="1400" b="1" dirty="0" smtClean="0">
                <a:latin typeface="Meiryo UI" pitchFamily="50" charset="-128"/>
                <a:ea typeface="Meiryo UI" pitchFamily="50" charset="-128"/>
                <a:cs typeface="Meiryo UI" pitchFamily="50" charset="-128"/>
              </a:rPr>
              <a:t>】</a:t>
            </a:r>
            <a:endParaRPr kumimoji="1" lang="ja-JP" altLang="en-US" sz="1400" b="1" dirty="0">
              <a:latin typeface="Meiryo UI" pitchFamily="50" charset="-128"/>
              <a:ea typeface="Meiryo UI" pitchFamily="50" charset="-128"/>
              <a:cs typeface="Meiryo UI" pitchFamily="50" charset="-12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763688"/>
            <a:ext cx="52863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933056" y="5745032"/>
            <a:ext cx="144016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※P15~16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5122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4665" y="107504"/>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介護保険サービスの費用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～「要介護</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」の方が下記サービスを利用した場合～</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18</a:t>
            </a:fld>
            <a:endParaRPr kumimoji="1" lang="ja-JP" altLang="en-US"/>
          </a:p>
        </p:txBody>
      </p:sp>
      <p:sp>
        <p:nvSpPr>
          <p:cNvPr id="17" name="角丸四角形 16"/>
          <p:cNvSpPr/>
          <p:nvPr/>
        </p:nvSpPr>
        <p:spPr>
          <a:xfrm>
            <a:off x="209625" y="5940152"/>
            <a:ext cx="5379492"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例：要介護</a:t>
            </a:r>
            <a:r>
              <a:rPr lang="en-US" altLang="ja-JP" sz="1200" b="1" dirty="0">
                <a:solidFill>
                  <a:schemeClr val="tx1"/>
                </a:solidFill>
                <a:latin typeface="Meiryo UI" pitchFamily="50" charset="-128"/>
                <a:ea typeface="Meiryo UI" pitchFamily="50" charset="-128"/>
                <a:cs typeface="Meiryo UI" pitchFamily="50" charset="-128"/>
              </a:rPr>
              <a:t>3</a:t>
            </a:r>
            <a:r>
              <a:rPr lang="ja-JP" altLang="en-US" sz="1200" b="1" dirty="0" smtClean="0">
                <a:solidFill>
                  <a:schemeClr val="tx1"/>
                </a:solidFill>
                <a:latin typeface="Meiryo UI" pitchFamily="50" charset="-128"/>
                <a:ea typeface="Meiryo UI" pitchFamily="50" charset="-128"/>
                <a:cs typeface="Meiryo UI" pitchFamily="50" charset="-128"/>
              </a:rPr>
              <a:t>の場合</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u="sng" dirty="0" smtClean="0">
                <a:solidFill>
                  <a:schemeClr val="tx1"/>
                </a:solidFill>
                <a:latin typeface="Meiryo UI" pitchFamily="50" charset="-128"/>
                <a:ea typeface="Meiryo UI" pitchFamily="50" charset="-128"/>
                <a:cs typeface="Meiryo UI" pitchFamily="50" charset="-128"/>
              </a:rPr>
              <a:t>介護サービス利用できる</a:t>
            </a:r>
            <a:r>
              <a:rPr lang="en-US" altLang="ja-JP" sz="1200" b="1" u="sng" dirty="0" smtClean="0">
                <a:solidFill>
                  <a:schemeClr val="tx1"/>
                </a:solidFill>
                <a:latin typeface="Meiryo UI" pitchFamily="50" charset="-128"/>
                <a:ea typeface="Meiryo UI" pitchFamily="50" charset="-128"/>
                <a:cs typeface="Meiryo UI" pitchFamily="50" charset="-128"/>
              </a:rPr>
              <a:t>1</a:t>
            </a:r>
            <a:r>
              <a:rPr lang="ja-JP" altLang="en-US" sz="1200" b="1" u="sng" dirty="0" smtClean="0">
                <a:solidFill>
                  <a:schemeClr val="tx1"/>
                </a:solidFill>
                <a:latin typeface="Meiryo UI" pitchFamily="50" charset="-128"/>
                <a:ea typeface="Meiryo UI" pitchFamily="50" charset="-128"/>
                <a:cs typeface="Meiryo UI" pitchFamily="50" charset="-128"/>
              </a:rPr>
              <a:t>ヶ月の限度額：</a:t>
            </a:r>
            <a:r>
              <a:rPr lang="en-US" altLang="ja-JP" sz="1200" b="1" u="sng" dirty="0" smtClean="0">
                <a:solidFill>
                  <a:schemeClr val="tx1"/>
                </a:solidFill>
                <a:latin typeface="Meiryo UI" pitchFamily="50" charset="-128"/>
                <a:ea typeface="Meiryo UI" pitchFamily="50" charset="-128"/>
                <a:cs typeface="Meiryo UI" pitchFamily="50" charset="-128"/>
              </a:rPr>
              <a:t>26,931</a:t>
            </a:r>
            <a:r>
              <a:rPr lang="ja-JP" altLang="en-US" sz="1200" b="1" u="sng" dirty="0" smtClean="0">
                <a:solidFill>
                  <a:schemeClr val="tx1"/>
                </a:solidFill>
                <a:latin typeface="Meiryo UI" pitchFamily="50" charset="-128"/>
                <a:ea typeface="Meiryo UI" pitchFamily="50" charset="-128"/>
                <a:cs typeface="Meiryo UI" pitchFamily="50" charset="-128"/>
              </a:rPr>
              <a:t>円</a:t>
            </a:r>
            <a:endParaRPr lang="en-US" altLang="ja-JP" sz="1200" b="1" u="sng" dirty="0" smtClean="0">
              <a:solidFill>
                <a:schemeClr val="tx1"/>
              </a:solidFill>
              <a:latin typeface="Meiryo UI" pitchFamily="50" charset="-128"/>
              <a:ea typeface="Meiryo UI" pitchFamily="50" charset="-128"/>
              <a:cs typeface="Meiryo UI" pitchFamily="50" charset="-128"/>
            </a:endParaRPr>
          </a:p>
          <a:p>
            <a:endParaRPr lang="en-US" altLang="ja-JP" sz="1200" b="1" u="sng" dirty="0">
              <a:solidFill>
                <a:schemeClr val="tx1"/>
              </a:solidFill>
              <a:latin typeface="Meiryo UI" pitchFamily="50" charset="-128"/>
              <a:ea typeface="Meiryo UI" pitchFamily="50" charset="-128"/>
              <a:cs typeface="Meiryo UI" pitchFamily="50" charset="-128"/>
            </a:endParaRPr>
          </a:p>
          <a:p>
            <a:r>
              <a:rPr lang="ja-JP" altLang="en-US" sz="1200" b="1" u="sng" dirty="0" smtClean="0">
                <a:solidFill>
                  <a:schemeClr val="tx1"/>
                </a:solidFill>
                <a:latin typeface="Meiryo UI" pitchFamily="50" charset="-128"/>
                <a:ea typeface="Meiryo UI" pitchFamily="50" charset="-128"/>
                <a:cs typeface="Meiryo UI" pitchFamily="50" charset="-128"/>
              </a:rPr>
              <a:t>上記ケアプランでかかる費用合計：</a:t>
            </a:r>
            <a:r>
              <a:rPr lang="en-US" altLang="ja-JP" sz="1200" b="1" u="sng" dirty="0" smtClean="0">
                <a:solidFill>
                  <a:schemeClr val="tx1"/>
                </a:solidFill>
                <a:latin typeface="Meiryo UI" pitchFamily="50" charset="-128"/>
                <a:ea typeface="Meiryo UI" pitchFamily="50" charset="-128"/>
                <a:cs typeface="Meiryo UI" pitchFamily="50" charset="-128"/>
              </a:rPr>
              <a:t>24,848</a:t>
            </a:r>
            <a:r>
              <a:rPr lang="ja-JP" altLang="en-US" sz="1200" b="1" u="sng" dirty="0" smtClean="0">
                <a:solidFill>
                  <a:schemeClr val="tx1"/>
                </a:solidFill>
                <a:latin typeface="Meiryo UI" pitchFamily="50" charset="-128"/>
                <a:ea typeface="Meiryo UI" pitchFamily="50" charset="-128"/>
                <a:cs typeface="Meiryo UI" pitchFamily="50" charset="-128"/>
              </a:rPr>
              <a:t>円（めやす</a:t>
            </a:r>
            <a:r>
              <a:rPr lang="en-US" altLang="ja-JP" sz="1200" b="1" u="sng" dirty="0" smtClean="0">
                <a:solidFill>
                  <a:schemeClr val="tx1"/>
                </a:solidFill>
                <a:latin typeface="Meiryo UI" pitchFamily="50" charset="-128"/>
                <a:ea typeface="Meiryo UI" pitchFamily="50" charset="-128"/>
                <a:cs typeface="Meiryo UI" pitchFamily="50" charset="-128"/>
              </a:rPr>
              <a:t>/</a:t>
            </a:r>
            <a:r>
              <a:rPr lang="ja-JP" altLang="en-US" sz="1200" b="1" u="sng" dirty="0" smtClean="0">
                <a:solidFill>
                  <a:schemeClr val="tx1"/>
                </a:solidFill>
                <a:latin typeface="Meiryo UI" pitchFamily="50" charset="-128"/>
                <a:ea typeface="Meiryo UI" pitchFamily="50" charset="-128"/>
                <a:cs typeface="Meiryo UI" pitchFamily="50" charset="-128"/>
              </a:rPr>
              <a:t>想定）</a:t>
            </a:r>
            <a:endParaRPr lang="en-US" altLang="ja-JP" sz="1200" b="1" u="sng"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◆デイケア週</a:t>
            </a:r>
            <a:r>
              <a:rPr lang="en-US" altLang="ja-JP" sz="1200" dirty="0" smtClean="0">
                <a:solidFill>
                  <a:schemeClr val="tx1"/>
                </a:solidFill>
                <a:latin typeface="Meiryo UI" pitchFamily="50" charset="-128"/>
                <a:ea typeface="Meiryo UI" pitchFamily="50" charset="-128"/>
                <a:cs typeface="Meiryo UI" pitchFamily="50" charset="-128"/>
              </a:rPr>
              <a:t>2</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a:solidFill>
                  <a:schemeClr val="tx1"/>
                </a:solidFill>
                <a:latin typeface="Meiryo UI" pitchFamily="50" charset="-128"/>
                <a:ea typeface="Meiryo UI" pitchFamily="50" charset="-128"/>
                <a:cs typeface="Meiryo UI" pitchFamily="50" charset="-128"/>
              </a:rPr>
              <a:t>724</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×8</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2</a:t>
            </a:r>
            <a:r>
              <a:rPr lang="ja-JP" altLang="en-US" sz="1200" dirty="0" smtClean="0">
                <a:solidFill>
                  <a:schemeClr val="tx1"/>
                </a:solidFill>
                <a:latin typeface="Meiryo UI" pitchFamily="50" charset="-128"/>
                <a:ea typeface="Meiryo UI" pitchFamily="50" charset="-128"/>
                <a:cs typeface="Meiryo UI" pitchFamily="50" charset="-128"/>
              </a:rPr>
              <a:t>日</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5,792</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◆訪問介護週</a:t>
            </a:r>
            <a:r>
              <a:rPr lang="en-US" altLang="ja-JP" sz="1200" dirty="0">
                <a:solidFill>
                  <a:schemeClr val="tx1"/>
                </a:solidFill>
                <a:latin typeface="Meiryo UI" pitchFamily="50" charset="-128"/>
                <a:ea typeface="Meiryo UI" pitchFamily="50" charset="-128"/>
                <a:cs typeface="Meiryo UI" pitchFamily="50" charset="-128"/>
              </a:rPr>
              <a:t>6</a:t>
            </a:r>
            <a:r>
              <a:rPr lang="ja-JP" altLang="en-US" sz="1200" dirty="0" smtClean="0">
                <a:solidFill>
                  <a:schemeClr val="tx1"/>
                </a:solidFill>
                <a:latin typeface="Meiryo UI" pitchFamily="50" charset="-128"/>
                <a:ea typeface="Meiryo UI" pitchFamily="50" charset="-128"/>
                <a:cs typeface="Meiryo UI" pitchFamily="50" charset="-128"/>
              </a:rPr>
              <a:t>時間→</a:t>
            </a:r>
            <a:r>
              <a:rPr lang="en-US" altLang="ja-JP" sz="1200" dirty="0" smtClean="0">
                <a:solidFill>
                  <a:schemeClr val="tx1"/>
                </a:solidFill>
                <a:latin typeface="Meiryo UI" pitchFamily="50" charset="-128"/>
                <a:ea typeface="Meiryo UI" pitchFamily="50" charset="-128"/>
                <a:cs typeface="Meiryo UI" pitchFamily="50" charset="-128"/>
              </a:rPr>
              <a:t>564</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×24</a:t>
            </a:r>
            <a:r>
              <a:rPr lang="ja-JP" altLang="en-US" sz="1200" dirty="0" smtClean="0">
                <a:solidFill>
                  <a:schemeClr val="tx1"/>
                </a:solidFill>
                <a:latin typeface="Meiryo UI" pitchFamily="50" charset="-128"/>
                <a:ea typeface="Meiryo UI" pitchFamily="50" charset="-128"/>
                <a:cs typeface="Meiryo UI" pitchFamily="50" charset="-128"/>
              </a:rPr>
              <a:t>時間（週</a:t>
            </a:r>
            <a:r>
              <a:rPr lang="en-US" altLang="ja-JP" sz="1200" dirty="0" smtClean="0">
                <a:solidFill>
                  <a:schemeClr val="tx1"/>
                </a:solidFill>
                <a:latin typeface="Meiryo UI" pitchFamily="50" charset="-128"/>
                <a:ea typeface="Meiryo UI" pitchFamily="50" charset="-128"/>
                <a:cs typeface="Meiryo UI" pitchFamily="50" charset="-128"/>
              </a:rPr>
              <a:t>6</a:t>
            </a:r>
            <a:r>
              <a:rPr lang="ja-JP" altLang="en-US" sz="1200" dirty="0" smtClean="0">
                <a:solidFill>
                  <a:schemeClr val="tx1"/>
                </a:solidFill>
                <a:latin typeface="Meiryo UI" pitchFamily="50" charset="-128"/>
                <a:ea typeface="Meiryo UI" pitchFamily="50" charset="-128"/>
                <a:cs typeface="Meiryo UI" pitchFamily="50" charset="-128"/>
              </a:rPr>
              <a:t>時間</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13,536</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◆訪問看護週</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分→</a:t>
            </a:r>
            <a:r>
              <a:rPr lang="en-US" altLang="ja-JP" sz="1200" dirty="0" smtClean="0">
                <a:solidFill>
                  <a:schemeClr val="tx1"/>
                </a:solidFill>
                <a:latin typeface="Meiryo UI" pitchFamily="50" charset="-128"/>
                <a:ea typeface="Meiryo UI" pitchFamily="50" charset="-128"/>
                <a:cs typeface="Meiryo UI" pitchFamily="50" charset="-128"/>
              </a:rPr>
              <a:t>830</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回（週</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分</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週）＝</a:t>
            </a:r>
            <a:r>
              <a:rPr lang="en-US" altLang="ja-JP" sz="1200" dirty="0" smtClean="0">
                <a:solidFill>
                  <a:schemeClr val="tx1"/>
                </a:solidFill>
                <a:latin typeface="Meiryo UI" pitchFamily="50" charset="-128"/>
                <a:ea typeface="Meiryo UI" pitchFamily="50" charset="-128"/>
                <a:cs typeface="Meiryo UI" pitchFamily="50" charset="-128"/>
              </a:rPr>
              <a:t>3,320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◆福祉用具レンタル</a:t>
            </a: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車</a:t>
            </a:r>
            <a:r>
              <a:rPr lang="ja-JP" altLang="en-US" sz="1200" dirty="0" smtClean="0">
                <a:solidFill>
                  <a:schemeClr val="tx1"/>
                </a:solidFill>
                <a:latin typeface="Meiryo UI" pitchFamily="50" charset="-128"/>
                <a:ea typeface="Meiryo UI" pitchFamily="50" charset="-128"/>
                <a:cs typeface="Meiryo UI" pitchFamily="50" charset="-128"/>
              </a:rPr>
              <a:t>いす及び付属品）</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月</a:t>
            </a:r>
            <a:r>
              <a:rPr lang="en-US" altLang="ja-JP" sz="1200" dirty="0">
                <a:solidFill>
                  <a:schemeClr val="tx1"/>
                </a:solidFill>
                <a:latin typeface="Meiryo UI" pitchFamily="50" charset="-128"/>
                <a:ea typeface="Meiryo UI" pitchFamily="50" charset="-128"/>
                <a:cs typeface="Meiryo UI" pitchFamily="50" charset="-128"/>
              </a:rPr>
              <a:t>70</a:t>
            </a:r>
            <a:r>
              <a:rPr lang="en-US" altLang="ja-JP" sz="1200" dirty="0" smtClean="0">
                <a:solidFill>
                  <a:schemeClr val="tx1"/>
                </a:solidFill>
                <a:latin typeface="Meiryo UI" pitchFamily="50" charset="-128"/>
                <a:ea typeface="Meiryo UI" pitchFamily="50" charset="-128"/>
                <a:cs typeface="Meiryo UI" pitchFamily="50" charset="-128"/>
              </a:rPr>
              <a:t>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◆福祉用具レンタル（特殊寝台及び付属品）→月</a:t>
            </a:r>
            <a:r>
              <a:rPr lang="en-US" altLang="ja-JP" sz="1200" dirty="0" smtClean="0">
                <a:solidFill>
                  <a:schemeClr val="tx1"/>
                </a:solidFill>
                <a:latin typeface="Meiryo UI" pitchFamily="50" charset="-128"/>
                <a:ea typeface="Meiryo UI" pitchFamily="50" charset="-128"/>
                <a:cs typeface="Meiryo UI" pitchFamily="50" charset="-128"/>
              </a:rPr>
              <a:t>1,500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209624" y="1597925"/>
            <a:ext cx="4731543" cy="307777"/>
          </a:xfrm>
          <a:prstGeom prst="rect">
            <a:avLst/>
          </a:prstGeom>
          <a:noFill/>
        </p:spPr>
        <p:txBody>
          <a:bodyPr wrap="square" rtlCol="0">
            <a:spAutoFit/>
          </a:bodyPr>
          <a:lstStyle/>
          <a:p>
            <a:r>
              <a:rPr kumimoji="1" lang="en-US" altLang="ja-JP" sz="1400" b="1" dirty="0" smtClean="0">
                <a:latin typeface="Meiryo UI" pitchFamily="50" charset="-128"/>
                <a:ea typeface="Meiryo UI" pitchFamily="50" charset="-128"/>
                <a:cs typeface="Meiryo UI" pitchFamily="50" charset="-128"/>
              </a:rPr>
              <a:t>【</a:t>
            </a:r>
            <a:r>
              <a:rPr kumimoji="1" lang="ja-JP" altLang="en-US" sz="1400" b="1" dirty="0" smtClean="0">
                <a:latin typeface="Meiryo UI" pitchFamily="50" charset="-128"/>
                <a:ea typeface="Meiryo UI" pitchFamily="50" charset="-128"/>
                <a:cs typeface="Meiryo UI" pitchFamily="50" charset="-128"/>
              </a:rPr>
              <a:t>週間ケアプラン（例）→</a:t>
            </a:r>
            <a:r>
              <a:rPr kumimoji="1" lang="en-US" altLang="ja-JP" sz="1400" b="1" dirty="0" smtClean="0">
                <a:latin typeface="Meiryo UI" pitchFamily="50" charset="-128"/>
                <a:ea typeface="Meiryo UI" pitchFamily="50" charset="-128"/>
                <a:cs typeface="Meiryo UI" pitchFamily="50" charset="-128"/>
              </a:rPr>
              <a:t>24,848</a:t>
            </a:r>
            <a:r>
              <a:rPr kumimoji="1" lang="ja-JP" altLang="en-US" sz="1400" b="1" dirty="0" smtClean="0">
                <a:latin typeface="Meiryo UI" pitchFamily="50" charset="-128"/>
                <a:ea typeface="Meiryo UI" pitchFamily="50" charset="-128"/>
                <a:cs typeface="Meiryo UI" pitchFamily="50" charset="-128"/>
              </a:rPr>
              <a:t>円</a:t>
            </a:r>
            <a:r>
              <a:rPr kumimoji="1" lang="en-US" altLang="ja-JP" sz="1400" b="1" dirty="0" smtClean="0">
                <a:latin typeface="Meiryo UI" pitchFamily="50" charset="-128"/>
                <a:ea typeface="Meiryo UI" pitchFamily="50" charset="-128"/>
                <a:cs typeface="Meiryo UI" pitchFamily="50" charset="-128"/>
              </a:rPr>
              <a:t>/</a:t>
            </a:r>
            <a:r>
              <a:rPr kumimoji="1" lang="ja-JP" altLang="en-US" sz="1400" b="1" dirty="0" smtClean="0">
                <a:latin typeface="Meiryo UI" pitchFamily="50" charset="-128"/>
                <a:ea typeface="Meiryo UI" pitchFamily="50" charset="-128"/>
                <a:cs typeface="Meiryo UI" pitchFamily="50" charset="-128"/>
              </a:rPr>
              <a:t>月（めやす）</a:t>
            </a:r>
            <a:r>
              <a:rPr kumimoji="1" lang="en-US" altLang="ja-JP" sz="1400" b="1" dirty="0" smtClean="0">
                <a:latin typeface="Meiryo UI" pitchFamily="50" charset="-128"/>
                <a:ea typeface="Meiryo UI" pitchFamily="50" charset="-128"/>
                <a:cs typeface="Meiryo UI" pitchFamily="50" charset="-128"/>
              </a:rPr>
              <a:t>】</a:t>
            </a:r>
            <a:endParaRPr kumimoji="1" lang="ja-JP" altLang="en-US" sz="14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188641" y="5416351"/>
            <a:ext cx="3168352" cy="307777"/>
          </a:xfrm>
          <a:prstGeom prst="rect">
            <a:avLst/>
          </a:prstGeom>
          <a:noFill/>
        </p:spPr>
        <p:txBody>
          <a:bodyPr wrap="square" rtlCol="0">
            <a:spAutoFit/>
          </a:bodyPr>
          <a:lstStyle/>
          <a:p>
            <a:r>
              <a:rPr kumimoji="1" lang="en-US" altLang="ja-JP" sz="1400" b="1" dirty="0" smtClean="0">
                <a:latin typeface="Meiryo UI" pitchFamily="50" charset="-128"/>
                <a:ea typeface="Meiryo UI" pitchFamily="50" charset="-128"/>
                <a:cs typeface="Meiryo UI" pitchFamily="50" charset="-128"/>
              </a:rPr>
              <a:t>【</a:t>
            </a:r>
            <a:r>
              <a:rPr kumimoji="1" lang="ja-JP" altLang="en-US" sz="1400" b="1" dirty="0" smtClean="0">
                <a:latin typeface="Meiryo UI" pitchFamily="50" charset="-128"/>
                <a:ea typeface="Meiryo UI" pitchFamily="50" charset="-128"/>
                <a:cs typeface="Meiryo UI" pitchFamily="50" charset="-128"/>
              </a:rPr>
              <a:t>上記ケアプランでかかる費用（例）</a:t>
            </a:r>
            <a:r>
              <a:rPr kumimoji="1" lang="en-US" altLang="ja-JP" sz="1400" b="1" dirty="0" smtClean="0">
                <a:latin typeface="Meiryo UI" pitchFamily="50" charset="-128"/>
                <a:ea typeface="Meiryo UI" pitchFamily="50" charset="-128"/>
                <a:cs typeface="Meiryo UI" pitchFamily="50" charset="-128"/>
              </a:rPr>
              <a:t>】</a:t>
            </a:r>
            <a:endParaRPr kumimoji="1" lang="ja-JP" altLang="en-US" sz="1400" b="1" dirty="0">
              <a:latin typeface="Meiryo UI" pitchFamily="50" charset="-128"/>
              <a:ea typeface="Meiryo UI" pitchFamily="50" charset="-128"/>
              <a:cs typeface="Meiryo UI" pitchFamily="50" charset="-128"/>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907704"/>
            <a:ext cx="6552728" cy="323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60648" y="899592"/>
            <a:ext cx="6048673" cy="461665"/>
          </a:xfrm>
          <a:prstGeom prst="rect">
            <a:avLst/>
          </a:prstGeom>
          <a:noFill/>
          <a:ln>
            <a:solidFill>
              <a:schemeClr val="tx1"/>
            </a:solidFill>
          </a:ln>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例</a:t>
            </a: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 父親が独居で、食事の準備・後片付けに人の手が必要。移動もひとりではできない。</a:t>
            </a:r>
            <a:endParaRPr kumimoji="1"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土曜日午後～</a:t>
            </a:r>
            <a:r>
              <a:rPr kumimoji="1" lang="ja-JP" altLang="en-US" sz="1200" dirty="0" smtClean="0">
                <a:latin typeface="Meiryo UI" pitchFamily="50" charset="-128"/>
                <a:ea typeface="Meiryo UI" pitchFamily="50" charset="-128"/>
                <a:cs typeface="Meiryo UI" pitchFamily="50" charset="-128"/>
              </a:rPr>
              <a:t>日曜日は家族が来訪。</a:t>
            </a:r>
            <a:endParaRPr kumimoji="1" lang="ja-JP" altLang="en-US" sz="12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3140968" y="5415180"/>
            <a:ext cx="144016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※P15~16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910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19</a:t>
            </a:fld>
            <a:endParaRPr kumimoji="1" lang="ja-JP" altLang="en-US"/>
          </a:p>
        </p:txBody>
      </p:sp>
      <p:sp>
        <p:nvSpPr>
          <p:cNvPr id="18" name="テキスト ボックス 17"/>
          <p:cNvSpPr txBox="1"/>
          <p:nvPr/>
        </p:nvSpPr>
        <p:spPr>
          <a:xfrm>
            <a:off x="430214" y="210870"/>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公的介護保険外サービスについて（例）広島市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12752" y="857201"/>
            <a:ext cx="2808312" cy="35367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◆あんしん電話の設置◆</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a:solidFill>
                  <a:schemeClr val="tx1"/>
                </a:solidFill>
                <a:latin typeface="Meiryo UI" pitchFamily="50" charset="-128"/>
                <a:ea typeface="Meiryo UI" pitchFamily="50" charset="-128"/>
                <a:cs typeface="Meiryo UI" pitchFamily="50" charset="-128"/>
              </a:rPr>
              <a:t>急病</a:t>
            </a:r>
            <a:r>
              <a:rPr lang="ja-JP" altLang="en-US" sz="1200" dirty="0" smtClean="0">
                <a:solidFill>
                  <a:schemeClr val="tx1"/>
                </a:solidFill>
                <a:latin typeface="Meiryo UI" pitchFamily="50" charset="-128"/>
                <a:ea typeface="Meiryo UI" pitchFamily="50" charset="-128"/>
                <a:cs typeface="Meiryo UI" pitchFamily="50" charset="-128"/>
              </a:rPr>
              <a:t>などの緊急時に、発信機のボタンを押すと、電話相談センターが受信し、協力員や消防局に事態を知らせます。緊急時には利用者宅へかけつけます。また、健康や困りごとに関する相談に応じ、定期的に声掛けも行います。</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対象者</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病弱などのために日常生活上注意が必要なおおむね</a:t>
            </a:r>
            <a:r>
              <a:rPr lang="en-US" altLang="ja-JP" sz="1200" dirty="0" smtClean="0">
                <a:solidFill>
                  <a:schemeClr val="tx1"/>
                </a:solidFill>
                <a:latin typeface="Meiryo UI" pitchFamily="50" charset="-128"/>
                <a:ea typeface="Meiryo UI" pitchFamily="50" charset="-128"/>
                <a:cs typeface="Meiryo UI" pitchFamily="50" charset="-128"/>
              </a:rPr>
              <a:t>65</a:t>
            </a:r>
            <a:r>
              <a:rPr lang="ja-JP" altLang="en-US" sz="1200" dirty="0" smtClean="0">
                <a:solidFill>
                  <a:schemeClr val="tx1"/>
                </a:solidFill>
                <a:latin typeface="Meiryo UI" pitchFamily="50" charset="-128"/>
                <a:ea typeface="Meiryo UI" pitchFamily="50" charset="-128"/>
                <a:cs typeface="Meiryo UI" pitchFamily="50" charset="-128"/>
              </a:rPr>
              <a:t>歳以上で次の世帯に属する人</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①一人暮らし</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②病弱な高齢者、</a:t>
            </a:r>
            <a:r>
              <a:rPr lang="en-US" altLang="ja-JP" sz="1200" dirty="0" smtClean="0">
                <a:solidFill>
                  <a:schemeClr val="tx1"/>
                </a:solidFill>
                <a:latin typeface="Meiryo UI" pitchFamily="50" charset="-128"/>
                <a:ea typeface="Meiryo UI" pitchFamily="50" charset="-128"/>
                <a:cs typeface="Meiryo UI" pitchFamily="50" charset="-128"/>
              </a:rPr>
              <a:t>18</a:t>
            </a:r>
            <a:r>
              <a:rPr lang="ja-JP" altLang="en-US" sz="1200" dirty="0" smtClean="0">
                <a:solidFill>
                  <a:schemeClr val="tx1"/>
                </a:solidFill>
                <a:latin typeface="Meiryo UI" pitchFamily="50" charset="-128"/>
                <a:ea typeface="Meiryo UI" pitchFamily="50" charset="-128"/>
                <a:cs typeface="Meiryo UI" pitchFamily="50" charset="-128"/>
              </a:rPr>
              <a:t>歳以上の身体障碍者、知的障碍者または精神障碍者のみの世帯</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利用料</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市民税課税世帯</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人：</a:t>
            </a:r>
            <a:r>
              <a:rPr lang="en-US" altLang="ja-JP" sz="1200" dirty="0" smtClean="0">
                <a:solidFill>
                  <a:schemeClr val="tx1"/>
                </a:solidFill>
                <a:latin typeface="Meiryo UI" pitchFamily="50" charset="-128"/>
                <a:ea typeface="Meiryo UI" pitchFamily="50" charset="-128"/>
                <a:cs typeface="Meiryo UI" pitchFamily="50" charset="-128"/>
              </a:rPr>
              <a:t>1,944</a:t>
            </a:r>
            <a:r>
              <a:rPr lang="ja-JP" altLang="en-US" sz="1200" dirty="0" smtClean="0">
                <a:solidFill>
                  <a:schemeClr val="tx1"/>
                </a:solidFill>
                <a:latin typeface="Meiryo UI" pitchFamily="50" charset="-128"/>
                <a:ea typeface="Meiryo UI" pitchFamily="50" charset="-128"/>
                <a:cs typeface="Meiryo UI" pitchFamily="50" charset="-128"/>
              </a:rPr>
              <a:t>円</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月</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410420" y="580202"/>
            <a:ext cx="5924450" cy="276999"/>
          </a:xfrm>
          <a:prstGeom prst="rect">
            <a:avLst/>
          </a:prstGeom>
          <a:noFill/>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介護保険外でも各自治体が実施しているサービスもあります。こちらも活用してみましょう！</a:t>
            </a:r>
            <a:endParaRPr kumimoji="1" lang="ja-JP" altLang="en-US" sz="1200" dirty="0">
              <a:latin typeface="Meiryo UI" pitchFamily="50" charset="-128"/>
              <a:ea typeface="Meiryo UI" pitchFamily="50" charset="-128"/>
              <a:cs typeface="Meiryo UI" pitchFamily="50" charset="-128"/>
            </a:endParaRPr>
          </a:p>
        </p:txBody>
      </p:sp>
      <p:sp>
        <p:nvSpPr>
          <p:cNvPr id="13" name="角丸四角形 12"/>
          <p:cNvSpPr/>
          <p:nvPr/>
        </p:nvSpPr>
        <p:spPr>
          <a:xfrm>
            <a:off x="3526558" y="857201"/>
            <a:ext cx="2808312" cy="2384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◆配色サービス◆</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昼食または夕食を配達し、安否確認をします。</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対象者</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①②ともに該当する人</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①おおむね</a:t>
            </a:r>
            <a:r>
              <a:rPr lang="en-US" altLang="ja-JP" sz="1200" dirty="0" smtClean="0">
                <a:solidFill>
                  <a:schemeClr val="tx1"/>
                </a:solidFill>
                <a:latin typeface="Meiryo UI" pitchFamily="50" charset="-128"/>
                <a:ea typeface="Meiryo UI" pitchFamily="50" charset="-128"/>
                <a:cs typeface="Meiryo UI" pitchFamily="50" charset="-128"/>
              </a:rPr>
              <a:t>65</a:t>
            </a:r>
            <a:r>
              <a:rPr lang="ja-JP" altLang="en-US" sz="1200" dirty="0" smtClean="0">
                <a:solidFill>
                  <a:schemeClr val="tx1"/>
                </a:solidFill>
                <a:latin typeface="Meiryo UI" pitchFamily="50" charset="-128"/>
                <a:ea typeface="Meiryo UI" pitchFamily="50" charset="-128"/>
                <a:cs typeface="Meiryo UI" pitchFamily="50" charset="-128"/>
              </a:rPr>
              <a:t>歳以上の人のみの世帯（またはこれに準ずる世帯）に属する</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②虚弱で調理が困難</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利用料</a:t>
            </a:r>
            <a:r>
              <a:rPr lang="en-US" altLang="ja-JP" sz="1200" b="1" dirty="0" smtClean="0">
                <a:solidFill>
                  <a:schemeClr val="tx1"/>
                </a:solidFill>
                <a:latin typeface="Meiryo UI" pitchFamily="50" charset="-128"/>
                <a:ea typeface="Meiryo UI" pitchFamily="50" charset="-128"/>
                <a:cs typeface="Meiryo UI" pitchFamily="50" charset="-128"/>
              </a:rPr>
              <a:t>】</a:t>
            </a:r>
          </a:p>
          <a:p>
            <a:r>
              <a:rPr lang="en-US" altLang="ja-JP" sz="1200" dirty="0" smtClean="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食</a:t>
            </a:r>
            <a:r>
              <a:rPr lang="en-US" altLang="ja-JP" sz="1200" dirty="0" smtClean="0">
                <a:solidFill>
                  <a:schemeClr val="tx1"/>
                </a:solidFill>
                <a:latin typeface="Meiryo UI" pitchFamily="50" charset="-128"/>
                <a:ea typeface="Meiryo UI" pitchFamily="50" charset="-128"/>
                <a:cs typeface="Meiryo UI" pitchFamily="50" charset="-128"/>
              </a:rPr>
              <a:t>514</a:t>
            </a:r>
            <a:r>
              <a:rPr lang="ja-JP" altLang="en-US" sz="1200" dirty="0" smtClean="0">
                <a:solidFill>
                  <a:schemeClr val="tx1"/>
                </a:solidFill>
                <a:latin typeface="Meiryo UI" pitchFamily="50" charset="-128"/>
                <a:ea typeface="Meiryo UI" pitchFamily="50" charset="-128"/>
                <a:cs typeface="Meiryo UI" pitchFamily="50" charset="-128"/>
              </a:rPr>
              <a:t>円ほか</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12752" y="4393927"/>
            <a:ext cx="2808312" cy="21685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◆家族介護教室の開催◆</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介護に関する知識や技術、介護者の健康管理などを学びます。また、介護している家族のリフレッシュや介護者同士の交流を図るために、家族介護者交流会を開催し</a:t>
            </a:r>
            <a:r>
              <a:rPr lang="ja-JP" altLang="en-US" sz="1200" dirty="0">
                <a:solidFill>
                  <a:schemeClr val="tx1"/>
                </a:solidFill>
                <a:latin typeface="Meiryo UI" pitchFamily="50" charset="-128"/>
                <a:ea typeface="Meiryo UI" pitchFamily="50" charset="-128"/>
                <a:cs typeface="Meiryo UI" pitchFamily="50" charset="-128"/>
              </a:rPr>
              <a:t>ます。</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利用料</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家族介護教室：無料</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家族</a:t>
            </a:r>
            <a:r>
              <a:rPr lang="ja-JP" altLang="en-US" sz="1200" dirty="0" smtClean="0">
                <a:solidFill>
                  <a:schemeClr val="tx1"/>
                </a:solidFill>
                <a:latin typeface="Meiryo UI" pitchFamily="50" charset="-128"/>
                <a:ea typeface="Meiryo UI" pitchFamily="50" charset="-128"/>
                <a:cs typeface="Meiryo UI" pitchFamily="50" charset="-128"/>
              </a:rPr>
              <a:t>介護者交流会：</a:t>
            </a:r>
            <a:r>
              <a:rPr lang="en-US" altLang="ja-JP" sz="1200" dirty="0" smtClean="0">
                <a:solidFill>
                  <a:schemeClr val="tx1"/>
                </a:solidFill>
                <a:latin typeface="Meiryo UI" pitchFamily="50" charset="-128"/>
                <a:ea typeface="Meiryo UI" pitchFamily="50" charset="-128"/>
                <a:cs typeface="Meiryo UI" pitchFamily="50" charset="-128"/>
              </a:rPr>
              <a:t>1000</a:t>
            </a:r>
            <a:r>
              <a:rPr lang="ja-JP" altLang="en-US" sz="1200" dirty="0" smtClean="0">
                <a:solidFill>
                  <a:schemeClr val="tx1"/>
                </a:solidFill>
                <a:latin typeface="Meiryo UI" pitchFamily="50" charset="-128"/>
                <a:ea typeface="Meiryo UI" pitchFamily="50" charset="-128"/>
                <a:cs typeface="Meiryo UI" pitchFamily="50" charset="-128"/>
              </a:rPr>
              <a:t>円</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3565005" y="3253464"/>
            <a:ext cx="2808312" cy="273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◆家族介護用品の支給◆</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常時介護を必要としている人を在宅で介護している家族に</a:t>
            </a:r>
            <a:r>
              <a:rPr lang="en-US" altLang="ja-JP" sz="1200" dirty="0" smtClean="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ヶ月あたり</a:t>
            </a:r>
            <a:r>
              <a:rPr lang="en-US" altLang="ja-JP" sz="1200" dirty="0" smtClean="0">
                <a:solidFill>
                  <a:schemeClr val="tx1"/>
                </a:solidFill>
                <a:latin typeface="Meiryo UI" pitchFamily="50" charset="-128"/>
                <a:ea typeface="Meiryo UI" pitchFamily="50" charset="-128"/>
                <a:cs typeface="Meiryo UI" pitchFamily="50" charset="-128"/>
              </a:rPr>
              <a:t>6,250</a:t>
            </a:r>
            <a:r>
              <a:rPr lang="ja-JP" altLang="en-US" sz="1200" dirty="0" smtClean="0">
                <a:solidFill>
                  <a:schemeClr val="tx1"/>
                </a:solidFill>
                <a:latin typeface="Meiryo UI" pitchFamily="50" charset="-128"/>
                <a:ea typeface="Meiryo UI" pitchFamily="50" charset="-128"/>
                <a:cs typeface="Meiryo UI" pitchFamily="50" charset="-128"/>
              </a:rPr>
              <a:t>円を限度に、紙おむつ、尿とりパッド、介護用シーツを支給します。</a:t>
            </a:r>
            <a:endParaRPr lang="en-US" altLang="ja-JP" sz="1200"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対象者</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dirty="0" smtClean="0">
                <a:solidFill>
                  <a:schemeClr val="tx1"/>
                </a:solidFill>
                <a:latin typeface="Meiryo UI" pitchFamily="50" charset="-128"/>
                <a:ea typeface="Meiryo UI" pitchFamily="50" charset="-128"/>
                <a:cs typeface="Meiryo UI" pitchFamily="50" charset="-128"/>
              </a:rPr>
              <a:t>①～③全てに該当する人を在宅で介護している市内在住の家族</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①市内在住</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②要介護</a:t>
            </a:r>
            <a:r>
              <a:rPr lang="en-US" altLang="ja-JP" sz="1200" dirty="0" smtClean="0">
                <a:solidFill>
                  <a:schemeClr val="tx1"/>
                </a:solidFill>
                <a:latin typeface="Meiryo UI" pitchFamily="50" charset="-128"/>
                <a:ea typeface="Meiryo UI" pitchFamily="50" charset="-128"/>
                <a:cs typeface="Meiryo UI" pitchFamily="50" charset="-128"/>
              </a:rPr>
              <a:t>4</a:t>
            </a:r>
            <a:r>
              <a:rPr lang="ja-JP" altLang="en-US" sz="1200" dirty="0" smtClean="0">
                <a:solidFill>
                  <a:schemeClr val="tx1"/>
                </a:solidFill>
                <a:latin typeface="Meiryo UI" pitchFamily="50" charset="-128"/>
                <a:ea typeface="Meiryo UI" pitchFamily="50" charset="-128"/>
                <a:cs typeface="Meiryo UI" pitchFamily="50" charset="-128"/>
              </a:rPr>
              <a:t>または</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と認定されている。</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③生活保護等を受けているまたは市民税非課税世帯に属している。</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6" name="角丸四角形 15"/>
          <p:cNvSpPr/>
          <p:nvPr/>
        </p:nvSpPr>
        <p:spPr>
          <a:xfrm>
            <a:off x="331144" y="6562502"/>
            <a:ext cx="5996830" cy="1969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◆自動消火器、電磁調理器（卓上）の給付◆</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a:solidFill>
                  <a:schemeClr val="tx1"/>
                </a:solidFill>
                <a:latin typeface="Meiryo UI" pitchFamily="50" charset="-128"/>
                <a:ea typeface="Meiryo UI" pitchFamily="50" charset="-128"/>
                <a:cs typeface="Meiryo UI" pitchFamily="50" charset="-128"/>
              </a:rPr>
              <a:t>対象者</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おおむね</a:t>
            </a:r>
            <a:r>
              <a:rPr lang="en-US" altLang="ja-JP" sz="1200" dirty="0" smtClean="0">
                <a:solidFill>
                  <a:schemeClr val="tx1"/>
                </a:solidFill>
                <a:latin typeface="Meiryo UI" pitchFamily="50" charset="-128"/>
                <a:ea typeface="Meiryo UI" pitchFamily="50" charset="-128"/>
                <a:cs typeface="Meiryo UI" pitchFamily="50" charset="-128"/>
              </a:rPr>
              <a:t>65</a:t>
            </a:r>
            <a:r>
              <a:rPr lang="ja-JP" altLang="en-US" sz="1200" dirty="0" smtClean="0">
                <a:solidFill>
                  <a:schemeClr val="tx1"/>
                </a:solidFill>
                <a:latin typeface="Meiryo UI" pitchFamily="50" charset="-128"/>
                <a:ea typeface="Meiryo UI" pitchFamily="50" charset="-128"/>
                <a:cs typeface="Meiryo UI" pitchFamily="50" charset="-128"/>
              </a:rPr>
              <a:t>歳以上で、</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①自動消火器</a:t>
            </a:r>
            <a:r>
              <a:rPr lang="ja-JP" altLang="en-US" sz="1200" dirty="0" smtClean="0">
                <a:solidFill>
                  <a:schemeClr val="tx1"/>
                </a:solidFill>
                <a:latin typeface="Meiryo UI" pitchFamily="50" charset="-128"/>
                <a:ea typeface="Meiryo UI" pitchFamily="50" charset="-128"/>
                <a:cs typeface="Meiryo UI" pitchFamily="50" charset="-128"/>
              </a:rPr>
              <a:t>⇒寝たきりまたはひとり暮らし</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②電磁調理器</a:t>
            </a:r>
            <a:r>
              <a:rPr lang="ja-JP" altLang="en-US" sz="1200" dirty="0" smtClean="0">
                <a:solidFill>
                  <a:schemeClr val="tx1"/>
                </a:solidFill>
                <a:latin typeface="Meiryo UI" pitchFamily="50" charset="-128"/>
                <a:ea typeface="Meiryo UI" pitchFamily="50" charset="-128"/>
                <a:cs typeface="Meiryo UI" pitchFamily="50" charset="-128"/>
              </a:rPr>
              <a:t>⇒出荷への配慮が必要な、ひとり暮らしまたは高齢者のみの世帯</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2" y="7452320"/>
            <a:ext cx="5886374" cy="98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31144" y="8676456"/>
            <a:ext cx="5834160" cy="307777"/>
          </a:xfrm>
          <a:prstGeom prst="rect">
            <a:avLst/>
          </a:prstGeom>
          <a:noFill/>
        </p:spPr>
        <p:txBody>
          <a:bodyPr wrap="square" rtlCol="0">
            <a:spAutoFit/>
          </a:bodyPr>
          <a:lstStyle/>
          <a:p>
            <a:r>
              <a:rPr kumimoji="1" lang="ja-JP" altLang="en-US" sz="1400" dirty="0" smtClean="0">
                <a:latin typeface="Meiryo UI" pitchFamily="50" charset="-128"/>
                <a:ea typeface="Meiryo UI" pitchFamily="50" charset="-128"/>
                <a:cs typeface="Meiryo UI" pitchFamily="50" charset="-128"/>
              </a:rPr>
              <a:t>＊それぞれの自治体や地域包括支援センターへお問い合わせ下さい。</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2545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83593" y="5417343"/>
            <a:ext cx="5904656"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正方形/長方形 12"/>
          <p:cNvSpPr/>
          <p:nvPr/>
        </p:nvSpPr>
        <p:spPr>
          <a:xfrm>
            <a:off x="404664" y="1763688"/>
            <a:ext cx="5904656"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正方形/長方形 11"/>
          <p:cNvSpPr/>
          <p:nvPr/>
        </p:nvSpPr>
        <p:spPr>
          <a:xfrm>
            <a:off x="447936" y="3995936"/>
            <a:ext cx="590465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404664" y="1403648"/>
            <a:ext cx="5904656" cy="2880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584684" y="210870"/>
            <a:ext cx="5616624"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目次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71043919"/>
              </p:ext>
            </p:extLst>
          </p:nvPr>
        </p:nvGraphicFramePr>
        <p:xfrm>
          <a:off x="587846" y="8299157"/>
          <a:ext cx="5505450" cy="381000"/>
        </p:xfrm>
        <a:graphic>
          <a:graphicData uri="http://schemas.openxmlformats.org/drawingml/2006/table">
            <a:tbl>
              <a:tblPr/>
              <a:tblGrid>
                <a:gridCol w="5505450"/>
              </a:tblGrid>
              <a:tr h="126112">
                <a:tc>
                  <a:txBody>
                    <a:bodyPr/>
                    <a:lstStyle/>
                    <a:p>
                      <a:endParaRPr kumimoji="1" lang="ja-JP" altLang="en-US" sz="1900" dirty="0"/>
                    </a:p>
                  </a:txBody>
                  <a:tcPr>
                    <a:lnL w="12700" cmpd="sng">
                      <a:noFill/>
                      <a:prstDash val="solid"/>
                    </a:lnL>
                    <a:lnR w="12700" cmpd="sng">
                      <a:noFill/>
                      <a:prstDash val="solid"/>
                    </a:lnR>
                    <a:lnT w="12700" cmpd="sng">
                      <a:solidFill>
                        <a:schemeClr val="tx1"/>
                      </a:solidFill>
                      <a:prstDash val="solid"/>
                    </a:lnT>
                    <a:lnB w="12700" cmpd="sng">
                      <a:noFill/>
                      <a:prstDash val="solid"/>
                    </a:lnB>
                  </a:tcPr>
                </a:tc>
              </a:tr>
            </a:tbl>
          </a:graphicData>
        </a:graphic>
      </p:graphicFrame>
      <p:sp>
        <p:nvSpPr>
          <p:cNvPr id="9" name="角丸四角形 8"/>
          <p:cNvSpPr/>
          <p:nvPr/>
        </p:nvSpPr>
        <p:spPr>
          <a:xfrm>
            <a:off x="260648" y="179512"/>
            <a:ext cx="6264696" cy="8640960"/>
          </a:xfrm>
          <a:prstGeom prst="roundRect">
            <a:avLst>
              <a:gd name="adj" fmla="val 9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90364" y="683568"/>
            <a:ext cx="5832648" cy="7848302"/>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ご自身の介護理解度をチェックしてみましょう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このガイドブックの使い方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序章　　　　　　　　仕事と介護の両立はなぜ必要か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章　　　　　　介護に関する基本情報</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介護保険サービスの流れ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介護保険サービスを利用するには</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介護サービスの種類</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介護保険サービスの費用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19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その他介護サービスについて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章　　　　　　　会社の支援制度について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あなたが利用できる制度と手続き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自社の介護休業制度について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介護休業制度に関する必要書類について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章              仕事と介護の両立サポート情報</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介護予防について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仕事と介護の両立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Q&amp;A</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広島県地域包括支援センター所在地一覧表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51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お役立ちリンク集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52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社内の相談窓口に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54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索引</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2</a:t>
            </a:fld>
            <a:endParaRPr kumimoji="1" lang="ja-JP" altLang="en-US" dirty="0"/>
          </a:p>
        </p:txBody>
      </p:sp>
    </p:spTree>
    <p:extLst>
      <p:ext uri="{BB962C8B-B14F-4D97-AF65-F5344CB8AC3E}">
        <p14:creationId xmlns:p14="http://schemas.microsoft.com/office/powerpoint/2010/main" val="3016850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20</a:t>
            </a:fld>
            <a:endParaRPr kumimoji="1" lang="ja-JP" altLang="en-US"/>
          </a:p>
        </p:txBody>
      </p:sp>
      <p:sp>
        <p:nvSpPr>
          <p:cNvPr id="18" name="テキスト ボックス 17"/>
          <p:cNvSpPr txBox="1"/>
          <p:nvPr/>
        </p:nvSpPr>
        <p:spPr>
          <a:xfrm>
            <a:off x="430214" y="210870"/>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民間</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介護サービスについて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12752" y="857201"/>
            <a:ext cx="2808312" cy="2706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◆民間ホームヘルパー◆</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・家事サポート</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・身体介助</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・生活サポート</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外出・通院時の付添・食事介助など）</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・趣味・嗜好のサポート</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犬の散歩・外食の付添など）</a:t>
            </a:r>
            <a:endParaRPr lang="en-US" altLang="ja-JP" sz="1200" b="1" dirty="0" smtClean="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410420" y="580202"/>
            <a:ext cx="5924450" cy="276999"/>
          </a:xfrm>
          <a:prstGeom prst="rect">
            <a:avLst/>
          </a:prstGeom>
          <a:noFill/>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民間が実施しているサービスもあります。こちらも活用してみましょう！</a:t>
            </a:r>
            <a:endParaRPr kumimoji="1" lang="ja-JP" altLang="en-US" sz="1200" dirty="0">
              <a:latin typeface="Meiryo UI" pitchFamily="50" charset="-128"/>
              <a:ea typeface="Meiryo UI" pitchFamily="50" charset="-128"/>
              <a:cs typeface="Meiryo UI" pitchFamily="50" charset="-128"/>
            </a:endParaRPr>
          </a:p>
        </p:txBody>
      </p:sp>
      <p:sp>
        <p:nvSpPr>
          <p:cNvPr id="13" name="角丸四角形 12"/>
          <p:cNvSpPr/>
          <p:nvPr/>
        </p:nvSpPr>
        <p:spPr>
          <a:xfrm>
            <a:off x="3526558" y="857201"/>
            <a:ext cx="2808312" cy="27066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◆介護</a:t>
            </a:r>
            <a:r>
              <a:rPr lang="ja-JP" altLang="en-US" sz="1200" b="1" u="sng"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タクシー</a:t>
            </a: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介護タクシーは、車いすや寝台に乗ったままで移動ができ、通院や買い物などに便利です。通常のタクシー料金の他に乗降介助や身体介護の費用（</a:t>
            </a:r>
            <a:r>
              <a:rPr lang="en-US" altLang="ja-JP" sz="1200" b="1" dirty="0" smtClean="0">
                <a:solidFill>
                  <a:schemeClr val="tx1"/>
                </a:solidFill>
                <a:latin typeface="Meiryo UI" pitchFamily="50" charset="-128"/>
                <a:ea typeface="Meiryo UI" pitchFamily="50" charset="-128"/>
                <a:cs typeface="Meiryo UI" pitchFamily="50" charset="-128"/>
              </a:rPr>
              <a:t>1,000</a:t>
            </a:r>
            <a:r>
              <a:rPr lang="ja-JP" altLang="en-US" sz="1200" b="1" dirty="0" smtClean="0">
                <a:solidFill>
                  <a:schemeClr val="tx1"/>
                </a:solidFill>
                <a:latin typeface="Meiryo UI" pitchFamily="50" charset="-128"/>
                <a:ea typeface="Meiryo UI" pitchFamily="50" charset="-128"/>
                <a:cs typeface="Meiryo UI" pitchFamily="50" charset="-128"/>
              </a:rPr>
              <a:t>円位～、時間や内容による）が必要ですが、プロによる移送の安心感は魅力です。</a:t>
            </a:r>
            <a:endParaRPr lang="en-US" altLang="ja-JP" sz="1200" b="1" dirty="0" smtClean="0">
              <a:solidFill>
                <a:schemeClr val="tx1"/>
              </a:solidFill>
              <a:latin typeface="Meiryo UI" pitchFamily="50" charset="-128"/>
              <a:ea typeface="Meiryo UI" pitchFamily="50" charset="-128"/>
              <a:cs typeface="Meiryo UI" pitchFamily="50" charset="-128"/>
            </a:endParaRPr>
          </a:p>
          <a:p>
            <a:endParaRPr lang="en-US" altLang="ja-JP" sz="1200" b="1" dirty="0" smtClean="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10420" y="3851921"/>
            <a:ext cx="2808312" cy="1656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◆ネットスーパー・食品</a:t>
            </a:r>
            <a:r>
              <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弁当</a:t>
            </a:r>
            <a:r>
              <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宅配◆</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a:solidFill>
                  <a:schemeClr val="tx1"/>
                </a:solidFill>
                <a:latin typeface="Meiryo UI" pitchFamily="50" charset="-128"/>
                <a:ea typeface="Meiryo UI" pitchFamily="50" charset="-128"/>
                <a:cs typeface="Meiryo UI" pitchFamily="50" charset="-128"/>
              </a:rPr>
              <a:t>買い物</a:t>
            </a:r>
            <a:r>
              <a:rPr lang="ja-JP" altLang="en-US" sz="1200" b="1" dirty="0" smtClean="0">
                <a:solidFill>
                  <a:schemeClr val="tx1"/>
                </a:solidFill>
                <a:latin typeface="Meiryo UI" pitchFamily="50" charset="-128"/>
                <a:ea typeface="Meiryo UI" pitchFamily="50" charset="-128"/>
                <a:cs typeface="Meiryo UI" pitchFamily="50" charset="-128"/>
              </a:rPr>
              <a:t>に出かけなくても、注文した商品を自宅に届けてくれるサービスがあります。大きく分けると、食材が届けられるタイプと、調理済みの食品</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弁当</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が届けられるタイプがあります。</a:t>
            </a:r>
            <a:endParaRPr lang="en-US" altLang="ja-JP" sz="1200" b="1" dirty="0" smtClean="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3526558" y="3851922"/>
            <a:ext cx="2846759" cy="18001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◆ホームセキュリティ・見守りサービス◆</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・ホームセキュリティサービス</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月額</a:t>
            </a:r>
            <a:r>
              <a:rPr lang="en-US" altLang="ja-JP" sz="1200" b="1" dirty="0" smtClean="0">
                <a:solidFill>
                  <a:schemeClr val="tx1"/>
                </a:solidFill>
                <a:latin typeface="Meiryo UI" pitchFamily="50" charset="-128"/>
                <a:ea typeface="Meiryo UI" pitchFamily="50" charset="-128"/>
                <a:cs typeface="Meiryo UI" pitchFamily="50" charset="-128"/>
              </a:rPr>
              <a:t>4</a:t>
            </a:r>
            <a:r>
              <a:rPr lang="ja-JP" altLang="en-US" sz="1200" b="1" dirty="0" smtClean="0">
                <a:solidFill>
                  <a:schemeClr val="tx1"/>
                </a:solidFill>
                <a:latin typeface="Meiryo UI" pitchFamily="50" charset="-128"/>
                <a:ea typeface="Meiryo UI" pitchFamily="50" charset="-128"/>
                <a:cs typeface="Meiryo UI" pitchFamily="50" charset="-128"/>
              </a:rPr>
              <a:t>千円位で利用できるものもあります。</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・民間の緊急通報サービス</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・日頃の様子を確認できる見守りサービス</a:t>
            </a:r>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バスや給湯の利用状況を離れて住む家族にメールなどで知らせるサービス</a:t>
            </a:r>
            <a:r>
              <a:rPr lang="en-US" altLang="ja-JP" sz="1200" b="1" dirty="0" smtClean="0">
                <a:solidFill>
                  <a:schemeClr val="tx1"/>
                </a:solidFill>
                <a:latin typeface="Meiryo UI" pitchFamily="50" charset="-128"/>
                <a:ea typeface="Meiryo UI" pitchFamily="50" charset="-128"/>
                <a:cs typeface="Meiryo UI" pitchFamily="50" charset="-128"/>
              </a:rPr>
              <a:t>)</a:t>
            </a:r>
          </a:p>
        </p:txBody>
      </p:sp>
      <p:sp>
        <p:nvSpPr>
          <p:cNvPr id="10" name="角丸四角形 9"/>
          <p:cNvSpPr/>
          <p:nvPr/>
        </p:nvSpPr>
        <p:spPr>
          <a:xfrm>
            <a:off x="410420" y="5652120"/>
            <a:ext cx="2808312" cy="1728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◆徘徊探知システム◆</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専用</a:t>
            </a:r>
            <a:r>
              <a:rPr lang="ja-JP" altLang="en-US" sz="1200" b="1" dirty="0">
                <a:solidFill>
                  <a:schemeClr val="tx1"/>
                </a:solidFill>
                <a:latin typeface="Meiryo UI" pitchFamily="50" charset="-128"/>
                <a:ea typeface="Meiryo UI" pitchFamily="50" charset="-128"/>
                <a:cs typeface="Meiryo UI" pitchFamily="50" charset="-128"/>
              </a:rPr>
              <a:t>端末</a:t>
            </a:r>
            <a:r>
              <a:rPr lang="ja-JP" altLang="en-US" sz="1200" b="1" dirty="0" smtClean="0">
                <a:solidFill>
                  <a:schemeClr val="tx1"/>
                </a:solidFill>
                <a:latin typeface="Meiryo UI" pitchFamily="50" charset="-128"/>
                <a:ea typeface="Meiryo UI" pitchFamily="50" charset="-128"/>
                <a:cs typeface="Meiryo UI" pitchFamily="50" charset="-128"/>
              </a:rPr>
              <a:t>を携帯している高齢者などの居場所を家族が携帯やパソコンで確認できる他、家族がすぐに迎えにいけない場所に移動している場合や、外出時の体調不良などに応じる緊急対処サービスなどがあります。</a:t>
            </a:r>
            <a:endParaRPr lang="en-US" altLang="ja-JP" sz="1200" b="1" dirty="0" smtClean="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3565005" y="5796136"/>
            <a:ext cx="2808312" cy="2808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◆便利家電◆</a:t>
            </a:r>
            <a:endParaRPr lang="en-US" altLang="ja-JP" sz="1200" b="1" u="sng"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内容</a:t>
            </a:r>
            <a:r>
              <a:rPr lang="en-US" altLang="ja-JP" sz="1200" b="1" dirty="0" smtClean="0">
                <a:solidFill>
                  <a:schemeClr val="tx1"/>
                </a:solidFill>
                <a:latin typeface="Meiryo UI" pitchFamily="50" charset="-128"/>
                <a:ea typeface="Meiryo UI" pitchFamily="50" charset="-128"/>
                <a:cs typeface="Meiryo UI" pitchFamily="50" charset="-128"/>
              </a:rPr>
              <a:t>】</a:t>
            </a:r>
          </a:p>
          <a:p>
            <a:r>
              <a:rPr lang="ja-JP" altLang="en-US" sz="1200" b="1" dirty="0" smtClean="0">
                <a:solidFill>
                  <a:schemeClr val="tx1"/>
                </a:solidFill>
                <a:latin typeface="Meiryo UI" pitchFamily="50" charset="-128"/>
                <a:ea typeface="Meiryo UI" pitchFamily="50" charset="-128"/>
                <a:cs typeface="Meiryo UI" pitchFamily="50" charset="-128"/>
              </a:rPr>
              <a:t>・家事負担軽減に便利な家電</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en-US" altLang="ja-JP" sz="1200" b="1" dirty="0" smtClean="0">
                <a:solidFill>
                  <a:schemeClr val="tx1"/>
                </a:solidFill>
                <a:latin typeface="Meiryo UI" pitchFamily="50" charset="-128"/>
                <a:ea typeface="Meiryo UI" pitchFamily="50" charset="-128"/>
                <a:cs typeface="Meiryo UI" pitchFamily="50" charset="-128"/>
              </a:rPr>
              <a:t>IH</a:t>
            </a:r>
            <a:r>
              <a:rPr lang="ja-JP" altLang="en-US" sz="1200" b="1" dirty="0" smtClean="0">
                <a:solidFill>
                  <a:schemeClr val="tx1"/>
                </a:solidFill>
                <a:latin typeface="Meiryo UI" pitchFamily="50" charset="-128"/>
                <a:ea typeface="Meiryo UI" pitchFamily="50" charset="-128"/>
                <a:cs typeface="Meiryo UI" pitchFamily="50" charset="-128"/>
              </a:rPr>
              <a:t>クッキングヒーター・全自動洗濯乾燥機・食器洗い乾燥機・掃除ロボット・電子レンジ</a:t>
            </a:r>
            <a:endParaRPr lang="en-US" altLang="ja-JP" sz="1200" b="1" dirty="0" smtClean="0">
              <a:solidFill>
                <a:schemeClr val="tx1"/>
              </a:solidFill>
              <a:latin typeface="Meiryo UI" pitchFamily="50" charset="-128"/>
              <a:ea typeface="Meiryo UI" pitchFamily="50" charset="-128"/>
              <a:cs typeface="Meiryo UI" pitchFamily="50" charset="-128"/>
            </a:endParaRPr>
          </a:p>
          <a:p>
            <a:endParaRPr lang="en-US" altLang="ja-JP" sz="1200" b="1" dirty="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a:t>
            </a:r>
            <a:r>
              <a:rPr lang="ja-JP" altLang="en-US" sz="1200" b="1" dirty="0">
                <a:solidFill>
                  <a:schemeClr val="tx1"/>
                </a:solidFill>
                <a:latin typeface="Meiryo UI" pitchFamily="50" charset="-128"/>
                <a:ea typeface="Meiryo UI" pitchFamily="50" charset="-128"/>
                <a:cs typeface="Meiryo UI" pitchFamily="50" charset="-128"/>
              </a:rPr>
              <a:t>暮らし</a:t>
            </a:r>
            <a:r>
              <a:rPr lang="ja-JP" altLang="en-US" sz="1200" b="1" dirty="0" smtClean="0">
                <a:solidFill>
                  <a:schemeClr val="tx1"/>
                </a:solidFill>
                <a:latin typeface="Meiryo UI" pitchFamily="50" charset="-128"/>
                <a:ea typeface="Meiryo UI" pitchFamily="50" charset="-128"/>
                <a:cs typeface="Meiryo UI" pitchFamily="50" charset="-128"/>
              </a:rPr>
              <a:t>を</a:t>
            </a:r>
            <a:r>
              <a:rPr lang="ja-JP" altLang="en-US" sz="1200" b="1" dirty="0">
                <a:solidFill>
                  <a:schemeClr val="tx1"/>
                </a:solidFill>
                <a:latin typeface="Meiryo UI" pitchFamily="50" charset="-128"/>
                <a:ea typeface="Meiryo UI" pitchFamily="50" charset="-128"/>
                <a:cs typeface="Meiryo UI" pitchFamily="50" charset="-128"/>
              </a:rPr>
              <a:t>便利に</a:t>
            </a:r>
            <a:r>
              <a:rPr lang="ja-JP" altLang="en-US" sz="1200" b="1" dirty="0" smtClean="0">
                <a:solidFill>
                  <a:schemeClr val="tx1"/>
                </a:solidFill>
                <a:latin typeface="Meiryo UI" pitchFamily="50" charset="-128"/>
                <a:ea typeface="Meiryo UI" pitchFamily="50" charset="-128"/>
                <a:cs typeface="Meiryo UI" pitchFamily="50" charset="-128"/>
              </a:rPr>
              <a:t>する家電</a:t>
            </a:r>
            <a:endParaRPr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チャイム</a:t>
            </a:r>
            <a:r>
              <a:rPr lang="ja-JP" altLang="en-US" sz="1200" b="1" dirty="0">
                <a:solidFill>
                  <a:schemeClr val="tx1"/>
                </a:solidFill>
                <a:latin typeface="Meiryo UI" pitchFamily="50" charset="-128"/>
                <a:ea typeface="Meiryo UI" pitchFamily="50" charset="-128"/>
                <a:cs typeface="Meiryo UI" pitchFamily="50" charset="-128"/>
              </a:rPr>
              <a:t>音</a:t>
            </a:r>
            <a:r>
              <a:rPr lang="ja-JP" altLang="en-US" sz="1200" b="1" dirty="0" smtClean="0">
                <a:solidFill>
                  <a:schemeClr val="tx1"/>
                </a:solidFill>
                <a:latin typeface="Meiryo UI" pitchFamily="50" charset="-128"/>
                <a:ea typeface="Meiryo UI" pitchFamily="50" charset="-128"/>
                <a:cs typeface="Meiryo UI" pitchFamily="50" charset="-128"/>
              </a:rPr>
              <a:t>とフラッシュランプで来客を知らせるチャイム・テレビ電話・スカイプ（インターネット電話）・加湿器・空気清浄機・脱臭機</a:t>
            </a:r>
            <a:endParaRPr lang="en-US" altLang="ja-JP" sz="1200" b="1" dirty="0" smtClean="0">
              <a:solidFill>
                <a:schemeClr val="tx1"/>
              </a:solidFill>
              <a:latin typeface="Meiryo UI" pitchFamily="50" charset="-128"/>
              <a:ea typeface="Meiryo UI" pitchFamily="50" charset="-128"/>
              <a:cs typeface="Meiryo UI" pitchFamily="50" charset="-128"/>
            </a:endParaRPr>
          </a:p>
        </p:txBody>
      </p:sp>
      <p:pic>
        <p:nvPicPr>
          <p:cNvPr id="7171" name="Picture 3" descr="\\ds.inte.co.jp\支社\中国支社\公共\H26仕事と介護\04.運用\07.マニュアル作成\img\ilm14_bb03007-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732" y="7512793"/>
            <a:ext cx="12483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86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4664" y="2771800"/>
            <a:ext cx="5965998" cy="2492990"/>
          </a:xfrm>
          <a:prstGeom prst="rect">
            <a:avLst/>
          </a:prstGeom>
          <a:noFill/>
        </p:spPr>
        <p:txBody>
          <a:bodyPr wrap="square" rtlCol="0">
            <a:spAutoFit/>
          </a:bodyPr>
          <a:lstStyle/>
          <a:p>
            <a:r>
              <a:rPr kumimoji="1" lang="ja-JP" altLang="en-US" sz="2800" dirty="0" smtClean="0">
                <a:latin typeface="HG創英角ﾎﾟｯﾌﾟ体" pitchFamily="49" charset="-128"/>
                <a:ea typeface="HG創英角ﾎﾟｯﾌﾟ体" pitchFamily="49" charset="-128"/>
                <a:cs typeface="Meiryo UI" pitchFamily="50" charset="-128"/>
              </a:rPr>
              <a:t>第２章</a:t>
            </a:r>
            <a:endParaRPr kumimoji="1" lang="en-US" altLang="ja-JP" sz="2800" dirty="0" smtClean="0">
              <a:latin typeface="HG創英角ﾎﾟｯﾌﾟ体" pitchFamily="49" charset="-128"/>
              <a:ea typeface="HG創英角ﾎﾟｯﾌﾟ体" pitchFamily="49" charset="-128"/>
              <a:cs typeface="Meiryo UI" pitchFamily="50" charset="-128"/>
            </a:endParaRPr>
          </a:p>
          <a:p>
            <a:endParaRPr lang="en-US" altLang="ja-JP" sz="2800" dirty="0">
              <a:latin typeface="HG創英角ﾎﾟｯﾌﾟ体" pitchFamily="49" charset="-128"/>
              <a:ea typeface="HG創英角ﾎﾟｯﾌﾟ体" pitchFamily="49" charset="-128"/>
              <a:cs typeface="Meiryo UI" pitchFamily="50" charset="-128"/>
            </a:endParaRPr>
          </a:p>
          <a:p>
            <a:r>
              <a:rPr kumimoji="1" lang="ja-JP" altLang="en-US" sz="4400" dirty="0" smtClean="0">
                <a:latin typeface="HG創英角ﾎﾟｯﾌﾟ体" pitchFamily="49" charset="-128"/>
                <a:ea typeface="HG創英角ﾎﾟｯﾌﾟ体" pitchFamily="49" charset="-128"/>
                <a:cs typeface="Meiryo UI" pitchFamily="50" charset="-128"/>
              </a:rPr>
              <a:t>両立支援制度について</a:t>
            </a:r>
            <a:endParaRPr kumimoji="1" lang="en-US" altLang="ja-JP" sz="4400" dirty="0" smtClean="0">
              <a:latin typeface="HG創英角ﾎﾟｯﾌﾟ体" pitchFamily="49" charset="-128"/>
              <a:ea typeface="HG創英角ﾎﾟｯﾌﾟ体" pitchFamily="49" charset="-128"/>
              <a:cs typeface="Meiryo UI" pitchFamily="50" charset="-128"/>
            </a:endParaRPr>
          </a:p>
          <a:p>
            <a:endParaRPr kumimoji="1" lang="en-US" altLang="ja-JP" sz="2800" dirty="0" smtClean="0">
              <a:latin typeface="HG創英角ﾎﾟｯﾌﾟ体" pitchFamily="49" charset="-128"/>
              <a:ea typeface="HG創英角ﾎﾟｯﾌﾟ体" pitchFamily="49" charset="-128"/>
              <a:cs typeface="Meiryo UI" pitchFamily="50" charset="-128"/>
            </a:endParaRPr>
          </a:p>
          <a:p>
            <a:r>
              <a:rPr lang="ja-JP" altLang="en-US" sz="2800" dirty="0" smtClean="0">
                <a:latin typeface="HG創英角ﾎﾟｯﾌﾟ体" pitchFamily="49" charset="-128"/>
                <a:ea typeface="HG創英角ﾎﾟｯﾌﾟ体" pitchFamily="49" charset="-128"/>
                <a:cs typeface="Meiryo UI" pitchFamily="50" charset="-128"/>
              </a:rPr>
              <a:t>～家族に介護が必要になったとき～</a:t>
            </a:r>
            <a:endParaRPr kumimoji="1" lang="ja-JP" altLang="en-US" sz="2800" dirty="0">
              <a:latin typeface="HG創英角ﾎﾟｯﾌﾟ体" pitchFamily="49" charset="-128"/>
              <a:ea typeface="HG創英角ﾎﾟｯﾌﾟ体" pitchFamily="49" charset="-128"/>
              <a:cs typeface="Meiryo UI" pitchFamily="50" charset="-128"/>
            </a:endParaRPr>
          </a:p>
        </p:txBody>
      </p:sp>
      <p:pic>
        <p:nvPicPr>
          <p:cNvPr id="6146" name="Picture 2" descr="\\ds.inte.co.jp\Div間共有\07雇用開発本部\100-雇用開発本部\000_公共事業部\201506_仕事と介護の両立推進事業\img\ilm01_ab03005-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35" y="6372200"/>
            <a:ext cx="2451827"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78DF7152-CFFE-42F1-929D-B4CFA162D2D2}" type="slidenum">
              <a:rPr kumimoji="1" lang="ja-JP" altLang="en-US" smtClean="0"/>
              <a:t>21</a:t>
            </a:fld>
            <a:endParaRPr kumimoji="1" lang="ja-JP" altLang="en-US"/>
          </a:p>
        </p:txBody>
      </p:sp>
    </p:spTree>
    <p:extLst>
      <p:ext uri="{BB962C8B-B14F-4D97-AF65-F5344CB8AC3E}">
        <p14:creationId xmlns:p14="http://schemas.microsoft.com/office/powerpoint/2010/main" val="570358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4342" y="8028384"/>
            <a:ext cx="6309320" cy="553999"/>
          </a:xfrm>
          <a:prstGeom prst="rect">
            <a:avLst/>
          </a:prstGeom>
          <a:noFill/>
        </p:spPr>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対象家族とは配偶者、父母、子供、配偶者の父母、同居しかつ不要している祖父母、兄弟姉妹</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及び孫</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要介護状態とは</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負傷、疾病または身体上もしくは精神上の障害により</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週間以上にわたり常時介護を必要とする状態。</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88640" y="8748469"/>
            <a:ext cx="5832647" cy="307777"/>
          </a:xfrm>
          <a:prstGeom prst="rect">
            <a:avLst/>
          </a:prstGeom>
          <a:noFill/>
        </p:spPr>
        <p:txBody>
          <a:bodyPr wrap="square" rtlCol="0">
            <a:spAutoFit/>
          </a:bodyPr>
          <a:lstStyle/>
          <a:p>
            <a:pPr algn="r"/>
            <a:r>
              <a:rPr kumimoji="1" lang="ja-JP" altLang="en-US" sz="1400" dirty="0" smtClean="0">
                <a:latin typeface="Meiryo UI" pitchFamily="50" charset="-128"/>
                <a:ea typeface="Meiryo UI" pitchFamily="50" charset="-128"/>
                <a:cs typeface="Meiryo UI" pitchFamily="50" charset="-128"/>
              </a:rPr>
              <a:t>詳細は会社就業規則等に準じます。詳しくは</a:t>
            </a:r>
            <a:r>
              <a:rPr lang="ja-JP" altLang="en-US" sz="1400" dirty="0" smtClean="0">
                <a:latin typeface="Meiryo UI" pitchFamily="50" charset="-128"/>
                <a:ea typeface="Meiryo UI" pitchFamily="50" charset="-128"/>
                <a:cs typeface="Meiryo UI" pitchFamily="50" charset="-128"/>
              </a:rPr>
              <a:t>総務</a:t>
            </a:r>
            <a:r>
              <a:rPr lang="ja-JP" altLang="en-US" sz="1400" dirty="0">
                <a:latin typeface="Meiryo UI" pitchFamily="50" charset="-128"/>
                <a:ea typeface="Meiryo UI" pitchFamily="50" charset="-128"/>
                <a:cs typeface="Meiryo UI" pitchFamily="50" charset="-128"/>
              </a:rPr>
              <a:t>部</a:t>
            </a:r>
            <a:r>
              <a:rPr kumimoji="1" lang="ja-JP" altLang="en-US" sz="1400" dirty="0" smtClean="0">
                <a:latin typeface="Meiryo UI" pitchFamily="50" charset="-128"/>
                <a:ea typeface="Meiryo UI" pitchFamily="50" charset="-128"/>
                <a:cs typeface="Meiryo UI" pitchFamily="50" charset="-128"/>
              </a:rPr>
              <a:t>へお問い合わせ下さい。</a:t>
            </a:r>
            <a:endParaRPr kumimoji="1" lang="ja-JP" altLang="en-US" sz="14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525066" y="129303"/>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あなたが利用できる介護支援制度と手続き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32658" y="628110"/>
            <a:ext cx="590465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①介護休業</a:t>
            </a:r>
            <a:endParaRPr kumimoji="1" lang="en-US" altLang="ja-JP" dirty="0" smtClean="0">
              <a:latin typeface="Meiryo UI" pitchFamily="50" charset="-128"/>
              <a:ea typeface="Meiryo UI" pitchFamily="50" charset="-128"/>
              <a:cs typeface="Meiryo UI" pitchFamily="50" charset="-128"/>
            </a:endParaRPr>
          </a:p>
        </p:txBody>
      </p:sp>
      <p:sp>
        <p:nvSpPr>
          <p:cNvPr id="8" name="テキスト ボックス 7"/>
          <p:cNvSpPr txBox="1"/>
          <p:nvPr/>
        </p:nvSpPr>
        <p:spPr>
          <a:xfrm>
            <a:off x="332658" y="997442"/>
            <a:ext cx="5904654" cy="400110"/>
          </a:xfrm>
          <a:prstGeom prst="rect">
            <a:avLst/>
          </a:prstGeom>
          <a:noFill/>
          <a:ln>
            <a:solidFill>
              <a:schemeClr val="accent1">
                <a:shade val="50000"/>
              </a:schemeClr>
            </a:solidFill>
          </a:ln>
        </p:spPr>
        <p:txBody>
          <a:bodyPr wrap="square" rtlCol="0">
            <a:spAutoFit/>
          </a:bodyPr>
          <a:lstStyle/>
          <a:p>
            <a:r>
              <a:rPr lang="ja-JP" altLang="en-US" sz="1000" dirty="0">
                <a:latin typeface="Meiryo UI" pitchFamily="50" charset="-128"/>
                <a:ea typeface="Meiryo UI" pitchFamily="50" charset="-128"/>
                <a:cs typeface="Meiryo UI" pitchFamily="50" charset="-128"/>
              </a:rPr>
              <a:t>要介護状態にある対象家族を介護するため介護休業をすることが出来ます。</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人の対象家族につき要介護</a:t>
            </a:r>
            <a:r>
              <a:rPr lang="ja-JP" altLang="en-US" sz="1000" dirty="0" smtClean="0">
                <a:latin typeface="Meiryo UI" pitchFamily="50" charset="-128"/>
                <a:ea typeface="Meiryo UI" pitchFamily="50" charset="-128"/>
                <a:cs typeface="Meiryo UI" pitchFamily="50" charset="-128"/>
              </a:rPr>
              <a:t>状態に至るごとに連続した</a:t>
            </a:r>
            <a:r>
              <a:rPr lang="en-US" altLang="ja-JP" sz="1000" dirty="0">
                <a:latin typeface="Meiryo UI" pitchFamily="50" charset="-128"/>
                <a:ea typeface="Meiryo UI" pitchFamily="50" charset="-128"/>
                <a:cs typeface="Meiryo UI" pitchFamily="50" charset="-128"/>
              </a:rPr>
              <a:t>93</a:t>
            </a:r>
            <a:r>
              <a:rPr lang="ja-JP" altLang="en-US" sz="1000" dirty="0">
                <a:latin typeface="Meiryo UI" pitchFamily="50" charset="-128"/>
                <a:ea typeface="Meiryo UI" pitchFamily="50" charset="-128"/>
                <a:cs typeface="Meiryo UI" pitchFamily="50" charset="-128"/>
              </a:rPr>
              <a:t>日の範囲内で</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回。ただし特別な事情がある場合は複数回取得できます。</a:t>
            </a:r>
          </a:p>
        </p:txBody>
      </p:sp>
      <p:grpSp>
        <p:nvGrpSpPr>
          <p:cNvPr id="14" name="グループ化 13"/>
          <p:cNvGrpSpPr/>
          <p:nvPr/>
        </p:nvGrpSpPr>
        <p:grpSpPr>
          <a:xfrm>
            <a:off x="332658" y="2036032"/>
            <a:ext cx="2890242" cy="1231107"/>
            <a:chOff x="322734" y="2195736"/>
            <a:chExt cx="2890242" cy="1231107"/>
          </a:xfrm>
        </p:grpSpPr>
        <p:sp>
          <p:nvSpPr>
            <p:cNvPr id="11" name="テキスト ボックス 10"/>
            <p:cNvSpPr txBox="1"/>
            <p:nvPr/>
          </p:nvSpPr>
          <p:spPr>
            <a:xfrm>
              <a:off x="322734" y="2195736"/>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②介護休暇</a:t>
              </a:r>
              <a:endParaRPr lang="en-US" altLang="ja-JP" dirty="0"/>
            </a:p>
          </p:txBody>
        </p:sp>
        <p:sp>
          <p:nvSpPr>
            <p:cNvPr id="16" name="正方形/長方形 15"/>
            <p:cNvSpPr/>
            <p:nvPr/>
          </p:nvSpPr>
          <p:spPr>
            <a:xfrm>
              <a:off x="322734" y="2565069"/>
              <a:ext cx="2890242" cy="861774"/>
            </a:xfrm>
            <a:prstGeom prst="rect">
              <a:avLst/>
            </a:prstGeom>
            <a:ln>
              <a:solidFill>
                <a:schemeClr val="accent1">
                  <a:shade val="50000"/>
                </a:schemeClr>
              </a:solidFill>
            </a:ln>
          </p:spPr>
          <p:txBody>
            <a:bodyPr wrap="square">
              <a:spAutoFit/>
            </a:bodyPr>
            <a:lstStyle/>
            <a:p>
              <a:pPr lvl="0">
                <a:defRPr/>
              </a:pP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a:solidFill>
                    <a:prstClr val="black"/>
                  </a:solidFill>
                  <a:latin typeface="Meiryo UI" pitchFamily="50" charset="-128"/>
                  <a:ea typeface="Meiryo UI" pitchFamily="50" charset="-128"/>
                  <a:cs typeface="Meiryo UI" pitchFamily="50" charset="-128"/>
                </a:rPr>
                <a:t>週間以上にわたり要介護状態にある対象家族の必要な世話を</a:t>
              </a:r>
              <a:r>
                <a:rPr lang="ja-JP" altLang="en-US" sz="1000" dirty="0" smtClean="0">
                  <a:solidFill>
                    <a:prstClr val="black"/>
                  </a:solidFill>
                  <a:latin typeface="Meiryo UI" pitchFamily="50" charset="-128"/>
                  <a:ea typeface="Meiryo UI" pitchFamily="50" charset="-128"/>
                  <a:cs typeface="Meiryo UI" pitchFamily="50" charset="-128"/>
                </a:rPr>
                <a:t>する</a:t>
              </a:r>
              <a:r>
                <a:rPr lang="ja-JP" altLang="en-US" sz="1000" dirty="0">
                  <a:solidFill>
                    <a:prstClr val="black"/>
                  </a:solidFill>
                  <a:latin typeface="Meiryo UI" pitchFamily="50" charset="-128"/>
                  <a:ea typeface="Meiryo UI" pitchFamily="50" charset="-128"/>
                  <a:cs typeface="Meiryo UI" pitchFamily="50" charset="-128"/>
                </a:rPr>
                <a:t>とき</a:t>
              </a:r>
              <a:r>
                <a:rPr lang="ja-JP" altLang="en-US" sz="1000" dirty="0" smtClean="0">
                  <a:solidFill>
                    <a:prstClr val="black"/>
                  </a:solidFill>
                  <a:latin typeface="Meiryo UI" pitchFamily="50" charset="-128"/>
                  <a:ea typeface="Meiryo UI" pitchFamily="50" charset="-128"/>
                  <a:cs typeface="Meiryo UI" pitchFamily="50" charset="-128"/>
                </a:rPr>
                <a:t>年</a:t>
              </a:r>
              <a:r>
                <a:rPr lang="ja-JP" altLang="en-US" sz="1000" dirty="0">
                  <a:solidFill>
                    <a:prstClr val="black"/>
                  </a:solidFill>
                  <a:latin typeface="Meiryo UI" pitchFamily="50" charset="-128"/>
                  <a:ea typeface="Meiryo UI" pitchFamily="50" charset="-128"/>
                  <a:cs typeface="Meiryo UI" pitchFamily="50" charset="-128"/>
                </a:rPr>
                <a:t>に</a:t>
              </a:r>
              <a:r>
                <a:rPr lang="en-US" altLang="ja-JP" sz="1000" dirty="0">
                  <a:solidFill>
                    <a:prstClr val="black"/>
                  </a:solidFill>
                  <a:latin typeface="Meiryo UI" pitchFamily="50" charset="-128"/>
                  <a:ea typeface="Meiryo UI" pitchFamily="50" charset="-128"/>
                  <a:cs typeface="Meiryo UI" pitchFamily="50" charset="-128"/>
                </a:rPr>
                <a:t>5</a:t>
              </a:r>
              <a:r>
                <a:rPr lang="ja-JP" altLang="en-US" sz="1000" dirty="0">
                  <a:solidFill>
                    <a:prstClr val="black"/>
                  </a:solidFill>
                  <a:latin typeface="Meiryo UI" pitchFamily="50" charset="-128"/>
                  <a:ea typeface="Meiryo UI" pitchFamily="50" charset="-128"/>
                  <a:cs typeface="Meiryo UI" pitchFamily="50" charset="-128"/>
                </a:rPr>
                <a:t>日以内（要介護者が</a:t>
              </a: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a:solidFill>
                    <a:prstClr val="black"/>
                  </a:solidFill>
                  <a:latin typeface="Meiryo UI" pitchFamily="50" charset="-128"/>
                  <a:ea typeface="Meiryo UI" pitchFamily="50" charset="-128"/>
                  <a:cs typeface="Meiryo UI" pitchFamily="50" charset="-128"/>
                </a:rPr>
                <a:t>人以上の場合年に</a:t>
              </a:r>
              <a:r>
                <a:rPr lang="en-US" altLang="ja-JP" sz="1000" dirty="0">
                  <a:solidFill>
                    <a:prstClr val="black"/>
                  </a:solidFill>
                  <a:latin typeface="Meiryo UI" pitchFamily="50" charset="-128"/>
                  <a:ea typeface="Meiryo UI" pitchFamily="50" charset="-128"/>
                  <a:cs typeface="Meiryo UI" pitchFamily="50" charset="-128"/>
                </a:rPr>
                <a:t>10</a:t>
              </a:r>
              <a:r>
                <a:rPr lang="ja-JP" altLang="en-US" sz="1000" dirty="0">
                  <a:solidFill>
                    <a:prstClr val="black"/>
                  </a:solidFill>
                  <a:latin typeface="Meiryo UI" pitchFamily="50" charset="-128"/>
                  <a:ea typeface="Meiryo UI" pitchFamily="50" charset="-128"/>
                  <a:cs typeface="Meiryo UI" pitchFamily="50" charset="-128"/>
                </a:rPr>
                <a:t>日以内）取得できる休暇です</a:t>
              </a:r>
              <a:r>
                <a:rPr lang="ja-JP" altLang="en-US" sz="1000" dirty="0" smtClean="0">
                  <a:solidFill>
                    <a:prstClr val="black"/>
                  </a:solidFill>
                  <a:latin typeface="Meiryo UI" pitchFamily="50" charset="-128"/>
                  <a:ea typeface="Meiryo UI" pitchFamily="50" charset="-128"/>
                  <a:cs typeface="Meiryo UI" pitchFamily="50" charset="-128"/>
                </a:rPr>
                <a:t>。ただ</a:t>
              </a:r>
              <a:r>
                <a:rPr lang="ja-JP" altLang="en-US" sz="1000" dirty="0">
                  <a:solidFill>
                    <a:prstClr val="black"/>
                  </a:solidFill>
                  <a:latin typeface="Meiryo UI" pitchFamily="50" charset="-128"/>
                  <a:ea typeface="Meiryo UI" pitchFamily="50" charset="-128"/>
                  <a:cs typeface="Meiryo UI" pitchFamily="50" charset="-128"/>
                </a:rPr>
                <a:t>労使協定が締結されている場合は採用後半年を経過</a:t>
              </a:r>
              <a:r>
                <a:rPr lang="ja-JP" altLang="en-US" sz="1000" dirty="0" smtClean="0">
                  <a:solidFill>
                    <a:prstClr val="black"/>
                  </a:solidFill>
                  <a:latin typeface="Meiryo UI" pitchFamily="50" charset="-128"/>
                  <a:ea typeface="Meiryo UI" pitchFamily="50" charset="-128"/>
                  <a:cs typeface="Meiryo UI" pitchFamily="50" charset="-128"/>
                </a:rPr>
                <a:t>しない</a:t>
              </a:r>
              <a:r>
                <a:rPr lang="ja-JP" altLang="en-US" sz="1000" dirty="0">
                  <a:solidFill>
                    <a:prstClr val="black"/>
                  </a:solidFill>
                  <a:latin typeface="Meiryo UI" pitchFamily="50" charset="-128"/>
                  <a:ea typeface="Meiryo UI" pitchFamily="50" charset="-128"/>
                  <a:cs typeface="Meiryo UI" pitchFamily="50" charset="-128"/>
                </a:rPr>
                <a:t>従業員</a:t>
              </a:r>
              <a:r>
                <a:rPr lang="ja-JP" altLang="en-US" sz="1000" dirty="0" smtClean="0">
                  <a:solidFill>
                    <a:prstClr val="black"/>
                  </a:solidFill>
                  <a:latin typeface="Meiryo UI" pitchFamily="50" charset="-128"/>
                  <a:ea typeface="Meiryo UI" pitchFamily="50" charset="-128"/>
                  <a:cs typeface="Meiryo UI" pitchFamily="50" charset="-128"/>
                </a:rPr>
                <a:t>は</a:t>
              </a:r>
              <a:r>
                <a:rPr lang="ja-JP" altLang="en-US" sz="1000" dirty="0">
                  <a:solidFill>
                    <a:prstClr val="black"/>
                  </a:solidFill>
                  <a:latin typeface="Meiryo UI" pitchFamily="50" charset="-128"/>
                  <a:ea typeface="Meiryo UI" pitchFamily="50" charset="-128"/>
                  <a:cs typeface="Meiryo UI" pitchFamily="50" charset="-128"/>
                </a:rPr>
                <a:t>取得できません。</a:t>
              </a:r>
            </a:p>
          </p:txBody>
        </p:sp>
      </p:grpSp>
      <p:grpSp>
        <p:nvGrpSpPr>
          <p:cNvPr id="13" name="グループ化 12"/>
          <p:cNvGrpSpPr/>
          <p:nvPr/>
        </p:nvGrpSpPr>
        <p:grpSpPr>
          <a:xfrm>
            <a:off x="332658" y="3803875"/>
            <a:ext cx="2890242" cy="918523"/>
            <a:chOff x="322734" y="3851920"/>
            <a:chExt cx="2890242" cy="918523"/>
          </a:xfrm>
        </p:grpSpPr>
        <p:sp>
          <p:nvSpPr>
            <p:cNvPr id="17" name="テキスト ボックス 16"/>
            <p:cNvSpPr txBox="1"/>
            <p:nvPr/>
          </p:nvSpPr>
          <p:spPr>
            <a:xfrm>
              <a:off x="322734" y="3851920"/>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③時間外勤務の制限</a:t>
              </a:r>
              <a:endParaRPr lang="en-US" altLang="ja-JP" dirty="0"/>
            </a:p>
          </p:txBody>
        </p:sp>
        <p:sp>
          <p:nvSpPr>
            <p:cNvPr id="18" name="正方形/長方形 17"/>
            <p:cNvSpPr/>
            <p:nvPr/>
          </p:nvSpPr>
          <p:spPr>
            <a:xfrm>
              <a:off x="322734" y="4216445"/>
              <a:ext cx="2890242" cy="553998"/>
            </a:xfrm>
            <a:prstGeom prst="rect">
              <a:avLst/>
            </a:prstGeom>
            <a:ln>
              <a:solidFill>
                <a:schemeClr val="accent1">
                  <a:shade val="50000"/>
                </a:schemeClr>
              </a:solidFill>
            </a:ln>
          </p:spPr>
          <p:txBody>
            <a:bodyPr wrap="square">
              <a:spAutoFit/>
            </a:bodyPr>
            <a:lstStyle/>
            <a:p>
              <a:pPr lvl="0"/>
              <a:r>
                <a:rPr lang="ja-JP" altLang="en-US" sz="1000" dirty="0">
                  <a:solidFill>
                    <a:prstClr val="black"/>
                  </a:solidFill>
                  <a:latin typeface="Meiryo UI" pitchFamily="50" charset="-128"/>
                  <a:ea typeface="Meiryo UI" pitchFamily="50" charset="-128"/>
                  <a:cs typeface="Meiryo UI" pitchFamily="50" charset="-128"/>
                </a:rPr>
                <a:t>要介護状態の対象家族の介護</a:t>
              </a:r>
              <a:r>
                <a:rPr lang="ja-JP" altLang="en-US" sz="1000" dirty="0" smtClean="0">
                  <a:solidFill>
                    <a:prstClr val="black"/>
                  </a:solidFill>
                  <a:latin typeface="Meiryo UI" pitchFamily="50" charset="-128"/>
                  <a:ea typeface="Meiryo UI" pitchFamily="50" charset="-128"/>
                  <a:cs typeface="Meiryo UI" pitchFamily="50" charset="-128"/>
                </a:rPr>
                <a:t>を</a:t>
              </a:r>
              <a:r>
                <a:rPr lang="ja-JP" altLang="en-US" sz="1000" dirty="0">
                  <a:solidFill>
                    <a:prstClr val="black"/>
                  </a:solidFill>
                  <a:latin typeface="Meiryo UI" pitchFamily="50" charset="-128"/>
                  <a:ea typeface="Meiryo UI" pitchFamily="50" charset="-128"/>
                  <a:cs typeface="Meiryo UI" pitchFamily="50" charset="-128"/>
                </a:rPr>
                <a:t>行う</a:t>
              </a:r>
              <a:r>
                <a:rPr lang="ja-JP" altLang="en-US" sz="1000" dirty="0" smtClean="0">
                  <a:solidFill>
                    <a:prstClr val="black"/>
                  </a:solidFill>
                  <a:latin typeface="Meiryo UI" pitchFamily="50" charset="-128"/>
                  <a:ea typeface="Meiryo UI" pitchFamily="50" charset="-128"/>
                  <a:cs typeface="Meiryo UI" pitchFamily="50" charset="-128"/>
                </a:rPr>
                <a:t>従業員は</a:t>
              </a:r>
              <a:r>
                <a:rPr lang="ja-JP" altLang="en-US" sz="1000" dirty="0">
                  <a:solidFill>
                    <a:prstClr val="black"/>
                  </a:solidFill>
                  <a:latin typeface="Meiryo UI" pitchFamily="50" charset="-128"/>
                  <a:ea typeface="Meiryo UI" pitchFamily="50" charset="-128"/>
                  <a:cs typeface="Meiryo UI" pitchFamily="50" charset="-128"/>
                </a:rPr>
                <a:t>、原則として</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か月につき</a:t>
              </a:r>
              <a:r>
                <a:rPr lang="en-US" altLang="ja-JP" sz="1000" dirty="0">
                  <a:solidFill>
                    <a:prstClr val="black"/>
                  </a:solidFill>
                  <a:latin typeface="Meiryo UI" pitchFamily="50" charset="-128"/>
                  <a:ea typeface="Meiryo UI" pitchFamily="50" charset="-128"/>
                  <a:cs typeface="Meiryo UI" pitchFamily="50" charset="-128"/>
                </a:rPr>
                <a:t>24</a:t>
              </a:r>
              <a:r>
                <a:rPr lang="ja-JP" altLang="en-US" sz="1000" dirty="0">
                  <a:solidFill>
                    <a:prstClr val="black"/>
                  </a:solidFill>
                  <a:latin typeface="Meiryo UI" pitchFamily="50" charset="-128"/>
                  <a:ea typeface="Meiryo UI" pitchFamily="50" charset="-128"/>
                  <a:cs typeface="Meiryo UI" pitchFamily="50" charset="-128"/>
                </a:rPr>
                <a:t>時間、</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年につき</a:t>
              </a:r>
              <a:r>
                <a:rPr lang="en-US" altLang="ja-JP" sz="1000" dirty="0">
                  <a:solidFill>
                    <a:prstClr val="black"/>
                  </a:solidFill>
                  <a:latin typeface="Meiryo UI" pitchFamily="50" charset="-128"/>
                  <a:ea typeface="Meiryo UI" pitchFamily="50" charset="-128"/>
                  <a:cs typeface="Meiryo UI" pitchFamily="50" charset="-128"/>
                </a:rPr>
                <a:t>150</a:t>
              </a:r>
              <a:r>
                <a:rPr lang="ja-JP" altLang="en-US" sz="1000" dirty="0" smtClean="0">
                  <a:solidFill>
                    <a:prstClr val="black"/>
                  </a:solidFill>
                  <a:latin typeface="Meiryo UI" pitchFamily="50" charset="-128"/>
                  <a:ea typeface="Meiryo UI" pitchFamily="50" charset="-128"/>
                  <a:cs typeface="Meiryo UI" pitchFamily="50" charset="-128"/>
                </a:rPr>
                <a:t>時間以内の</a:t>
              </a:r>
              <a:r>
                <a:rPr lang="ja-JP" altLang="en-US" sz="1000" dirty="0">
                  <a:solidFill>
                    <a:prstClr val="black"/>
                  </a:solidFill>
                  <a:latin typeface="Meiryo UI" pitchFamily="50" charset="-128"/>
                  <a:ea typeface="Meiryo UI" pitchFamily="50" charset="-128"/>
                  <a:cs typeface="Meiryo UI" pitchFamily="50" charset="-128"/>
                </a:rPr>
                <a:t>時間外勤務の制限を申し出ることができます。</a:t>
              </a:r>
            </a:p>
          </p:txBody>
        </p:sp>
      </p:grpSp>
      <p:grpSp>
        <p:nvGrpSpPr>
          <p:cNvPr id="12" name="グループ化 11"/>
          <p:cNvGrpSpPr/>
          <p:nvPr/>
        </p:nvGrpSpPr>
        <p:grpSpPr>
          <a:xfrm>
            <a:off x="332658" y="5178835"/>
            <a:ext cx="2890242" cy="923337"/>
            <a:chOff x="322734" y="5148064"/>
            <a:chExt cx="2890242" cy="923337"/>
          </a:xfrm>
        </p:grpSpPr>
        <p:sp>
          <p:nvSpPr>
            <p:cNvPr id="19" name="テキスト ボックス 18"/>
            <p:cNvSpPr txBox="1"/>
            <p:nvPr/>
          </p:nvSpPr>
          <p:spPr>
            <a:xfrm>
              <a:off x="322734" y="5148064"/>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④深夜勤務の制限</a:t>
              </a:r>
              <a:endParaRPr lang="en-US" altLang="ja-JP" dirty="0"/>
            </a:p>
          </p:txBody>
        </p:sp>
        <p:sp>
          <p:nvSpPr>
            <p:cNvPr id="20" name="正方形/長方形 19"/>
            <p:cNvSpPr/>
            <p:nvPr/>
          </p:nvSpPr>
          <p:spPr>
            <a:xfrm>
              <a:off x="322734" y="5517402"/>
              <a:ext cx="2890242" cy="553999"/>
            </a:xfrm>
            <a:prstGeom prst="rect">
              <a:avLst/>
            </a:prstGeom>
            <a:ln>
              <a:solidFill>
                <a:schemeClr val="accent1">
                  <a:shade val="50000"/>
                </a:schemeClr>
              </a:solidFill>
            </a:ln>
          </p:spPr>
          <p:txBody>
            <a:bodyPr wrap="square">
              <a:spAutoFit/>
            </a:bodyPr>
            <a:lstStyle/>
            <a:p>
              <a:pPr lvl="0"/>
              <a:r>
                <a:rPr lang="ja-JP" altLang="en-US" sz="1000" dirty="0">
                  <a:solidFill>
                    <a:prstClr val="black"/>
                  </a:solidFill>
                  <a:latin typeface="Meiryo UI" pitchFamily="50" charset="-128"/>
                  <a:ea typeface="Meiryo UI" pitchFamily="50" charset="-128"/>
                  <a:cs typeface="Meiryo UI" pitchFamily="50" charset="-128"/>
                </a:rPr>
                <a:t>要介護状態にある対象家族のため深夜（午後</a:t>
              </a:r>
              <a:r>
                <a:rPr lang="en-US" altLang="ja-JP" sz="1000" dirty="0">
                  <a:solidFill>
                    <a:prstClr val="black"/>
                  </a:solidFill>
                  <a:latin typeface="Meiryo UI" pitchFamily="50" charset="-128"/>
                  <a:ea typeface="Meiryo UI" pitchFamily="50" charset="-128"/>
                  <a:cs typeface="Meiryo UI" pitchFamily="50" charset="-128"/>
                </a:rPr>
                <a:t>10</a:t>
              </a:r>
              <a:r>
                <a:rPr lang="ja-JP" altLang="en-US" sz="1000" dirty="0">
                  <a:solidFill>
                    <a:prstClr val="black"/>
                  </a:solidFill>
                  <a:latin typeface="Meiryo UI" pitchFamily="50" charset="-128"/>
                  <a:ea typeface="Meiryo UI" pitchFamily="50" charset="-128"/>
                  <a:cs typeface="Meiryo UI" pitchFamily="50" charset="-128"/>
                </a:rPr>
                <a:t>時～午前</a:t>
              </a:r>
              <a:r>
                <a:rPr lang="en-US" altLang="ja-JP" sz="1000" dirty="0">
                  <a:solidFill>
                    <a:prstClr val="black"/>
                  </a:solidFill>
                  <a:latin typeface="Meiryo UI" pitchFamily="50" charset="-128"/>
                  <a:ea typeface="Meiryo UI" pitchFamily="50" charset="-128"/>
                  <a:cs typeface="Meiryo UI" pitchFamily="50" charset="-128"/>
                </a:rPr>
                <a:t>5</a:t>
              </a:r>
              <a:r>
                <a:rPr lang="ja-JP" altLang="en-US" sz="1000" dirty="0">
                  <a:solidFill>
                    <a:prstClr val="black"/>
                  </a:solidFill>
                  <a:latin typeface="Meiryo UI" pitchFamily="50" charset="-128"/>
                  <a:ea typeface="Meiryo UI" pitchFamily="50" charset="-128"/>
                  <a:cs typeface="Meiryo UI" pitchFamily="50" charset="-128"/>
                </a:rPr>
                <a:t>時）勤務を命令されることがなくなる制度</a:t>
              </a:r>
              <a:r>
                <a:rPr lang="ja-JP" altLang="en-US" sz="1000" dirty="0" smtClean="0">
                  <a:solidFill>
                    <a:prstClr val="black"/>
                  </a:solidFill>
                  <a:latin typeface="Meiryo UI" pitchFamily="50" charset="-128"/>
                  <a:ea typeface="Meiryo UI" pitchFamily="50" charset="-128"/>
                  <a:cs typeface="Meiryo UI" pitchFamily="50" charset="-128"/>
                </a:rPr>
                <a:t>です。</a:t>
              </a:r>
              <a:endParaRPr lang="ja-JP" altLang="en-US" sz="1000" dirty="0">
                <a:solidFill>
                  <a:prstClr val="black"/>
                </a:solidFill>
                <a:latin typeface="Meiryo UI" pitchFamily="50" charset="-128"/>
                <a:ea typeface="Meiryo UI" pitchFamily="50" charset="-128"/>
                <a:cs typeface="Meiryo UI" pitchFamily="50" charset="-128"/>
              </a:endParaRPr>
            </a:p>
          </p:txBody>
        </p:sp>
      </p:grpSp>
      <p:grpSp>
        <p:nvGrpSpPr>
          <p:cNvPr id="9" name="グループ化 8"/>
          <p:cNvGrpSpPr/>
          <p:nvPr/>
        </p:nvGrpSpPr>
        <p:grpSpPr>
          <a:xfrm>
            <a:off x="3539480" y="2036032"/>
            <a:ext cx="3044182" cy="2000554"/>
            <a:chOff x="3429000" y="797387"/>
            <a:chExt cx="2890242" cy="2000554"/>
          </a:xfrm>
        </p:grpSpPr>
        <p:sp>
          <p:nvSpPr>
            <p:cNvPr id="21" name="テキスト ボックス 20"/>
            <p:cNvSpPr txBox="1"/>
            <p:nvPr/>
          </p:nvSpPr>
          <p:spPr>
            <a:xfrm>
              <a:off x="3429000" y="797387"/>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⑤所定労働時間の短縮措置</a:t>
              </a:r>
              <a:endParaRPr lang="en-US" altLang="ja-JP" dirty="0"/>
            </a:p>
          </p:txBody>
        </p:sp>
        <p:sp>
          <p:nvSpPr>
            <p:cNvPr id="22" name="テキスト ボックス 21"/>
            <p:cNvSpPr txBox="1"/>
            <p:nvPr/>
          </p:nvSpPr>
          <p:spPr>
            <a:xfrm>
              <a:off x="3429000" y="1166725"/>
              <a:ext cx="2890242" cy="1631216"/>
            </a:xfrm>
            <a:prstGeom prst="rect">
              <a:avLst/>
            </a:prstGeom>
            <a:noFill/>
            <a:ln>
              <a:solidFill>
                <a:schemeClr val="accent1">
                  <a:shade val="50000"/>
                </a:schemeClr>
              </a:solidFill>
            </a:ln>
          </p:spPr>
          <p:txBody>
            <a:bodyPr wrap="square" rtlCol="0">
              <a:spAutoFit/>
            </a:bodyPr>
            <a:lstStyle/>
            <a:p>
              <a:r>
                <a:rPr lang="ja-JP" altLang="en-US" sz="1000" dirty="0">
                  <a:latin typeface="Meiryo UI" pitchFamily="50" charset="-128"/>
                  <a:ea typeface="Meiryo UI" pitchFamily="50" charset="-128"/>
                  <a:cs typeface="Meiryo UI" pitchFamily="50" charset="-128"/>
                </a:rPr>
                <a:t>従業員</a:t>
              </a:r>
              <a:r>
                <a:rPr lang="ja-JP" altLang="en-US" sz="1000" dirty="0" smtClean="0">
                  <a:latin typeface="Meiryo UI" pitchFamily="50" charset="-128"/>
                  <a:ea typeface="Meiryo UI" pitchFamily="50" charset="-128"/>
                  <a:cs typeface="Meiryo UI" pitchFamily="50" charset="-128"/>
                </a:rPr>
                <a:t>は要介護状態にある家族を介護する場合、下記のいずれかの措置を事業主から受けることができます。</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❶短時間勤務制度</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❷フレックスタイム制</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❸始業・終業時刻の繰り上げ・繰り下げ</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❹</a:t>
              </a:r>
              <a:r>
                <a:rPr lang="ja-JP" altLang="en-US" sz="1000" dirty="0">
                  <a:latin typeface="Meiryo UI" pitchFamily="50" charset="-128"/>
                  <a:ea typeface="Meiryo UI" pitchFamily="50" charset="-128"/>
                  <a:cs typeface="Meiryo UI" pitchFamily="50" charset="-128"/>
                </a:rPr>
                <a:t>従業員</a:t>
              </a:r>
              <a:r>
                <a:rPr lang="ja-JP" altLang="en-US" sz="1000" dirty="0" smtClean="0">
                  <a:latin typeface="Meiryo UI" pitchFamily="50" charset="-128"/>
                  <a:ea typeface="Meiryo UI" pitchFamily="50" charset="-128"/>
                  <a:cs typeface="Meiryo UI" pitchFamily="50" charset="-128"/>
                </a:rPr>
                <a:t>が利用する介護サービスの</a:t>
              </a:r>
              <a:r>
                <a:rPr lang="ja-JP" altLang="en-US" sz="1000" dirty="0">
                  <a:latin typeface="Meiryo UI" pitchFamily="50" charset="-128"/>
                  <a:ea typeface="Meiryo UI" pitchFamily="50" charset="-128"/>
                  <a:cs typeface="Meiryo UI" pitchFamily="50" charset="-128"/>
                </a:rPr>
                <a:t>助成</a:t>
              </a:r>
              <a:r>
                <a:rPr lang="ja-JP" altLang="en-US" sz="1000" dirty="0" smtClean="0">
                  <a:latin typeface="Meiryo UI" pitchFamily="50" charset="-128"/>
                  <a:ea typeface="Meiryo UI" pitchFamily="50" charset="-128"/>
                  <a:cs typeface="Meiryo UI" pitchFamily="50" charset="-128"/>
                </a:rPr>
                <a:t>その他これに準ずる制度</a:t>
              </a:r>
              <a:endParaRPr lang="en-US" altLang="ja-JP" sz="1000" dirty="0" smtClean="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上記の制度</a:t>
              </a:r>
              <a:r>
                <a:rPr lang="ja-JP" altLang="en-US" sz="1000" dirty="0" smtClean="0">
                  <a:latin typeface="Meiryo UI" pitchFamily="50" charset="-128"/>
                  <a:ea typeface="Meiryo UI" pitchFamily="50" charset="-128"/>
                  <a:cs typeface="Meiryo UI" pitchFamily="50" charset="-128"/>
                </a:rPr>
                <a:t>は、対象家族１人につき、要介護状態に至るごとに１回、介護休業をした日数と合わせて通算９３日まで受けられます。</a:t>
              </a:r>
              <a:endParaRPr lang="ja-JP" altLang="en-US" sz="1000" dirty="0">
                <a:latin typeface="Meiryo UI" pitchFamily="50" charset="-128"/>
                <a:ea typeface="Meiryo UI" pitchFamily="50" charset="-128"/>
                <a:cs typeface="Meiryo UI" pitchFamily="50" charset="-128"/>
              </a:endParaRPr>
            </a:p>
          </p:txBody>
        </p:sp>
      </p:grpSp>
      <p:grpSp>
        <p:nvGrpSpPr>
          <p:cNvPr id="5" name="グループ化 4"/>
          <p:cNvGrpSpPr/>
          <p:nvPr/>
        </p:nvGrpSpPr>
        <p:grpSpPr>
          <a:xfrm>
            <a:off x="3539480" y="4086349"/>
            <a:ext cx="3044182" cy="1077218"/>
            <a:chOff x="3429000" y="2901578"/>
            <a:chExt cx="2890242" cy="1077218"/>
          </a:xfrm>
        </p:grpSpPr>
        <p:sp>
          <p:nvSpPr>
            <p:cNvPr id="23" name="テキスト ボックス 22"/>
            <p:cNvSpPr txBox="1"/>
            <p:nvPr/>
          </p:nvSpPr>
          <p:spPr>
            <a:xfrm>
              <a:off x="3429000" y="2901578"/>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⑥転勤に対する配慮</a:t>
              </a:r>
              <a:endParaRPr lang="en-US" altLang="ja-JP" dirty="0"/>
            </a:p>
          </p:txBody>
        </p:sp>
        <p:sp>
          <p:nvSpPr>
            <p:cNvPr id="24" name="テキスト ボックス 23"/>
            <p:cNvSpPr txBox="1"/>
            <p:nvPr/>
          </p:nvSpPr>
          <p:spPr>
            <a:xfrm>
              <a:off x="3429000" y="3270910"/>
              <a:ext cx="2890242" cy="707886"/>
            </a:xfrm>
            <a:prstGeom prst="rect">
              <a:avLst/>
            </a:prstGeom>
            <a:noFill/>
            <a:ln>
              <a:solidFill>
                <a:schemeClr val="accent1">
                  <a:shade val="50000"/>
                </a:schemeClr>
              </a:solidFill>
            </a:ln>
          </p:spPr>
          <p:txBody>
            <a:bodyPr wrap="square" rtlCol="0">
              <a:spAutoFit/>
            </a:bodyPr>
            <a:lstStyle/>
            <a:p>
              <a:r>
                <a:rPr lang="ja-JP" altLang="en-US" sz="1000" dirty="0" smtClean="0">
                  <a:latin typeface="Meiryo UI" pitchFamily="50" charset="-128"/>
                  <a:ea typeface="Meiryo UI" pitchFamily="50" charset="-128"/>
                  <a:cs typeface="Meiryo UI" pitchFamily="50" charset="-128"/>
                </a:rPr>
                <a:t>事業主は、</a:t>
              </a:r>
              <a:r>
                <a:rPr lang="ja-JP" altLang="en-US" sz="1000" dirty="0">
                  <a:latin typeface="Meiryo UI" pitchFamily="50" charset="-128"/>
                  <a:ea typeface="Meiryo UI" pitchFamily="50" charset="-128"/>
                  <a:cs typeface="Meiryo UI" pitchFamily="50" charset="-128"/>
                </a:rPr>
                <a:t>従業員</a:t>
              </a:r>
              <a:r>
                <a:rPr lang="ja-JP" altLang="en-US" sz="1000" dirty="0" smtClean="0">
                  <a:latin typeface="Meiryo UI" pitchFamily="50" charset="-128"/>
                  <a:ea typeface="Meiryo UI" pitchFamily="50" charset="-128"/>
                  <a:cs typeface="Meiryo UI" pitchFamily="50" charset="-128"/>
                </a:rPr>
                <a:t>に就業場所の変更を伴う配置の変更を行おうとする場合に、その就業場所の変更によって介護が困難になる</a:t>
              </a:r>
              <a:r>
                <a:rPr lang="ja-JP" altLang="en-US" sz="1000" dirty="0">
                  <a:latin typeface="Meiryo UI" pitchFamily="50" charset="-128"/>
                  <a:ea typeface="Meiryo UI" pitchFamily="50" charset="-128"/>
                  <a:cs typeface="Meiryo UI" pitchFamily="50" charset="-128"/>
                </a:rPr>
                <a:t>従業員</a:t>
              </a:r>
              <a:r>
                <a:rPr lang="ja-JP" altLang="en-US" sz="1000" dirty="0" smtClean="0">
                  <a:latin typeface="Meiryo UI" pitchFamily="50" charset="-128"/>
                  <a:ea typeface="Meiryo UI" pitchFamily="50" charset="-128"/>
                  <a:cs typeface="Meiryo UI" pitchFamily="50" charset="-128"/>
                </a:rPr>
                <a:t>がいる時は、当該従業員の介護の状況に配慮しなければなりません。</a:t>
              </a:r>
              <a:endParaRPr lang="ja-JP" altLang="en-US" sz="1000" dirty="0">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3539480" y="5332730"/>
            <a:ext cx="3044182" cy="769442"/>
            <a:chOff x="3403823" y="5519967"/>
            <a:chExt cx="2890242" cy="769442"/>
          </a:xfrm>
        </p:grpSpPr>
        <p:sp>
          <p:nvSpPr>
            <p:cNvPr id="25" name="テキスト ボックス 24"/>
            <p:cNvSpPr txBox="1"/>
            <p:nvPr/>
          </p:nvSpPr>
          <p:spPr>
            <a:xfrm>
              <a:off x="3403823" y="5519967"/>
              <a:ext cx="289024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dirty="0"/>
                <a:t>⑦不利益取扱いの禁止</a:t>
              </a:r>
              <a:endParaRPr lang="en-US" altLang="ja-JP" dirty="0"/>
            </a:p>
          </p:txBody>
        </p:sp>
        <p:sp>
          <p:nvSpPr>
            <p:cNvPr id="26" name="テキスト ボックス 25"/>
            <p:cNvSpPr txBox="1"/>
            <p:nvPr/>
          </p:nvSpPr>
          <p:spPr>
            <a:xfrm>
              <a:off x="3403823" y="5889299"/>
              <a:ext cx="2890242" cy="400110"/>
            </a:xfrm>
            <a:prstGeom prst="rect">
              <a:avLst/>
            </a:prstGeom>
            <a:noFill/>
            <a:ln>
              <a:solidFill>
                <a:schemeClr val="accent1">
                  <a:shade val="50000"/>
                </a:schemeClr>
              </a:solidFill>
            </a:ln>
          </p:spPr>
          <p:txBody>
            <a:bodyPr wrap="square" rtlCol="0">
              <a:spAutoFit/>
            </a:bodyPr>
            <a:lstStyle/>
            <a:p>
              <a:r>
                <a:rPr lang="ja-JP" altLang="en-US" sz="1000" dirty="0" smtClean="0">
                  <a:latin typeface="Meiryo UI" pitchFamily="50" charset="-128"/>
                  <a:ea typeface="Meiryo UI" pitchFamily="50" charset="-128"/>
                  <a:cs typeface="Meiryo UI" pitchFamily="50" charset="-128"/>
                </a:rPr>
                <a:t>事業主は、介護休業などの制度の申出や取得を理由として、解雇などの不利益な取扱いをしてはなりません。</a:t>
              </a:r>
              <a:endParaRPr lang="ja-JP" altLang="en-US" sz="1000" dirty="0">
                <a:latin typeface="Meiryo UI" pitchFamily="50" charset="-128"/>
                <a:ea typeface="Meiryo UI" pitchFamily="50" charset="-128"/>
                <a:cs typeface="Meiryo UI" pitchFamily="50" charset="-128"/>
              </a:endParaRPr>
            </a:p>
          </p:txBody>
        </p:sp>
      </p:grpSp>
      <p:sp>
        <p:nvSpPr>
          <p:cNvPr id="27" name="正方形/長方形 26"/>
          <p:cNvSpPr/>
          <p:nvPr/>
        </p:nvSpPr>
        <p:spPr>
          <a:xfrm>
            <a:off x="332658" y="6300192"/>
            <a:ext cx="5760640" cy="158417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支給対象者</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：要介護状態にある対象家族を介護するために介護休業をする雇用保険の加入者で介 護休業開始日前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年間に賃金支払基礎日数が</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日以上ある月が通算して</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か月以上ある方が対象です。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対象期間</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：支給対象となる家族の同一要介護につき一回の介護休業期間（ただし介護</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休業開始日から</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最長</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ヶ月間）に限り支給されます。</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支給額</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：休業開始時賃金日額</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支給日数</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×40/100</a:t>
            </a:r>
          </a:p>
        </p:txBody>
      </p:sp>
      <p:sp>
        <p:nvSpPr>
          <p:cNvPr id="28" name="テキスト ボックス 27"/>
          <p:cNvSpPr txBox="1"/>
          <p:nvPr/>
        </p:nvSpPr>
        <p:spPr>
          <a:xfrm>
            <a:off x="332658" y="6285706"/>
            <a:ext cx="5760640" cy="369332"/>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ja-JP"/>
            </a:defPPr>
            <a:lvl1pPr>
              <a:defRPr>
                <a:latin typeface="Meiryo UI" pitchFamily="50" charset="-128"/>
                <a:ea typeface="Meiryo UI" pitchFamily="50" charset="-128"/>
                <a:cs typeface="Meiryo UI" pitchFamily="50" charset="-128"/>
              </a:defRPr>
            </a:lvl1pPr>
          </a:lstStyle>
          <a:p>
            <a:r>
              <a:rPr lang="ja-JP" altLang="en-US" b="1" dirty="0" smtClean="0"/>
              <a:t>介護休業給付金</a:t>
            </a:r>
            <a:endParaRPr lang="en-US" altLang="ja-JP" b="1" dirty="0"/>
          </a:p>
        </p:txBody>
      </p:sp>
      <p:pic>
        <p:nvPicPr>
          <p:cNvPr id="6147" name="Picture 3" descr="\\ds.inte.co.jp\Div間共有\07雇用開発本部\100-雇用開発本部\000_公共事業部\201506_仕事と介護の両立推進事業\img\ilm01_ab02006-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229" y="7010082"/>
            <a:ext cx="994772" cy="75617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0" y="1397552"/>
            <a:ext cx="6957392" cy="307777"/>
          </a:xfrm>
          <a:prstGeom prst="rect">
            <a:avLst/>
          </a:prstGeom>
          <a:noFill/>
        </p:spPr>
        <p:txBody>
          <a:bodyPr wrap="square" rtlCol="0">
            <a:spAutoFit/>
          </a:body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介護休業は実際に介護をするというよりは、介護体制を作るための時間に利用</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99866" y="1661228"/>
            <a:ext cx="6283796" cy="261610"/>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介護体制とは入退院の手続きや介護サービスの申し込み手続き関連、通院の送迎や外出の手助け等をいいます。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5"/>
          <p:cNvSpPr>
            <a:spLocks noGrp="1"/>
          </p:cNvSpPr>
          <p:nvPr>
            <p:ph type="sldNum" sz="quarter" idx="12"/>
          </p:nvPr>
        </p:nvSpPr>
        <p:spPr>
          <a:xfrm>
            <a:off x="5063129" y="8657167"/>
            <a:ext cx="1600200" cy="486833"/>
          </a:xfrm>
        </p:spPr>
        <p:txBody>
          <a:bodyPr/>
          <a:lstStyle/>
          <a:p>
            <a:fld id="{78DF7152-CFFE-42F1-929D-B4CFA162D2D2}" type="slidenum">
              <a:rPr kumimoji="1" lang="ja-JP" altLang="en-US" smtClean="0"/>
              <a:t>22</a:t>
            </a:fld>
            <a:endParaRPr kumimoji="1" lang="ja-JP" altLang="en-US" dirty="0"/>
          </a:p>
        </p:txBody>
      </p:sp>
    </p:spTree>
    <p:extLst>
      <p:ext uri="{BB962C8B-B14F-4D97-AF65-F5344CB8AC3E}">
        <p14:creationId xmlns:p14="http://schemas.microsoft.com/office/powerpoint/2010/main" val="316943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介護休業規程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04664" y="755576"/>
            <a:ext cx="6120680" cy="8002191"/>
          </a:xfrm>
          <a:prstGeom prst="rect">
            <a:avLst/>
          </a:prstGeom>
          <a:noFill/>
          <a:ln w="12700">
            <a:solidFill>
              <a:schemeClr val="tx1"/>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第１条　この規程は、株式会社○○（以後、「会社」という。）の就業規則の定めにもとづき、従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業員の介護休業、介護のための短時間勤務、および介護のための時間外労働・真や労働の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制限に関する取扱いについて定める。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（介護休業の対象者）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第２条　要介護状態にある次の掲げる対象家族を介護するために休業することを希望する従業員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は、この規程に定めるところにより介護休業を取得することができる。ただし、期間契約従業員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については、第２項に定める者に限り介護休業をすることができる。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介護休業ができる期間契約従業員は、申し出時点において次の各号のすべてに該当する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従業員とする。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（１）入社１年以上である。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（２）介護休業開始予定日から</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日を経過する日（以後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日経過日」という。）を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越えて雇用関係が継続することが見込まれる。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日経過日から</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年を経過する日までに雇用期間が満了し、更新されないことが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明らかでない。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第３条　介護休業などに関する事項でこの規程に定めのないものについては、「育児休業介護休業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等育児または家族介護を行う労働者の福祉に関する法律」その他の法令の定めるところに</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（介護休業の申出の手続き）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第４条　介護休業を希望する者は、介護休業を開始しようとする日（以下「休業開始予定日」と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いう。）の２週間前までに、所定の証明書類を添付し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介護休業申出書（介休様式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に必要事項を記載し、所属長を経由して社長に提出するものとする。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会社は介護休業を取得することとなった従業員に対し、すみやかに休業中および休業後の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取扱いを記載した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介護休業取扱通知書（介休様式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付する。また、第２条第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２項に定める者以外の者から介護休業の申出があった場合、会社は本人に対し同通知書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によりすみやかに取得を認めない旨を通知する。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介護休業申出書を提出した従業員は、申し出た休業開始予定日（第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項による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指定があった場合、その指定による休業開始予定日）の前日までに、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介護休業撤回申出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書（介休様式３号）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出して介護休業の申出を撤回することができる。この場合、その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休業申出にかかる対象家族について同一要介護状態にかかる介護休業の再度の申出は１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回に限り認める。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（介護休業の申出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消滅</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第５条　介護休業申出書が提出された後休業開始予定日の前日までに、次の各号に</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揚げるいず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かの事由が生じた場合には、当該介護休業申出はなされなかったものとみなす。この場合に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おいて、当該従業員は、遅滞なく、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介護休業事情変更届出書（介休様式４号）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属長を経由して社長に提出しなければならない。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4938439" y="8649874"/>
            <a:ext cx="1600200" cy="486833"/>
          </a:xfrm>
        </p:spPr>
        <p:txBody>
          <a:bodyPr/>
          <a:lstStyle/>
          <a:p>
            <a:fld id="{78DF7152-CFFE-42F1-929D-B4CFA162D2D2}" type="slidenum">
              <a:rPr kumimoji="1" lang="ja-JP" altLang="en-US" smtClean="0"/>
              <a:t>23</a:t>
            </a:fld>
            <a:endParaRPr kumimoji="1" lang="ja-JP" altLang="en-US" dirty="0"/>
          </a:p>
        </p:txBody>
      </p:sp>
    </p:spTree>
    <p:extLst>
      <p:ext uri="{BB962C8B-B14F-4D97-AF65-F5344CB8AC3E}">
        <p14:creationId xmlns:p14="http://schemas.microsoft.com/office/powerpoint/2010/main" val="3470772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介護休業規程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7873" y="827584"/>
            <a:ext cx="6483450" cy="8094524"/>
          </a:xfrm>
          <a:prstGeom prst="rect">
            <a:avLst/>
          </a:prstGeom>
          <a:noFill/>
          <a:ln w="9525">
            <a:solidFill>
              <a:schemeClr val="tx1"/>
            </a:solidFill>
          </a:ln>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）当該休業の対象となった家族の死亡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（２）当該休業の対象となった家族との離婚、離縁など親族関係の終了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（３）休業申出をした従業員が、負傷、疾病または身体上もしくは精神上の障害により当該休業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の対象となった家族を介護することができない状態となった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（介護休業の期間など）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第６条　介護休業の期間は、対象家族１人につき、原則として、通算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日間の範囲（介護休業開始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予定日から起算して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日を経過する日までをいう。）内で、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介護休業申出書（介休様式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に記載された期間とする。ただし、同一家族について、異なる要介護状態について介護休業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をしたことがある場合、または第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条に規定する介護短時間勤務の適用を受けた場合は、その日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数も通算して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日間までを原則とする。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前項の規定にかかわらず、申し出られた介護休業の開始予定日までに介護休業申出書の提出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から２週間の余裕がない場合には、会社は、申し出られた介護休業開始予定日から提出日の翌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日から起算して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週間を経過する日までの間のいずれかの日に介護休業開始予定日を変更して指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定する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ことがある。なお、この指定は、介護休業申出書の提出日の翌日から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日以内に（申し出ら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れた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介護休業開始予定日の方が早い場合は、その日までに）書面により行う。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介護休業申出書を提出した従業員は、申し出た介護休業終了予定日の２週間前の日までに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介護休業期間変更申出書（介休様式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出して、介護休業終了予定日の繰下げ変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更を申し出ることができる。なお、変更は１回に限るものとする。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介護のための時間外労働の制限）</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要介護状態にある家族を介護する従業員が当該家族を介護するために請求した場合には、終</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業規則およびパートタイマー等就業規則の規定、および時間外労働に関する労使協定に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かわら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月について</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年について</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時間を超えて時間外労働を行わせない。ただし、事業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の正常な運営に支障があるときはこの限りではない。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前項の規定にかかわらず、次の各号のいずれかに該当する従業員は、介護のための時間外労働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の制限を請求することができない。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（１）日々雇われる従業員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（２）入社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年未満の従業員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週間の所定労働日数が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日以下の従業員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介護のための時間外労働の制限を請求しようとする従業員は、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回につき、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月以上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年以内</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の期間（以下「制限期間」という。）について、制限の適用を受けようとする日（以下「制限適用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予定日」という。）および制限の適用を終了しようとする日を明らかにして、原則として制限適用予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定日の１ヶ月前までに、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介護のための時間外労働制限請求書（介休様式６号）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を所属長を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経由して社長に提出しなければならない。ただし、会社は、同請求書を受け取るにあたり、必要最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小限の各種証明書の提出を求めることができる。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４　制限適用予定日の前日までに、請求に係る家族を介護しないことになったときは、当該請求は</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かったものとみなす。この場合、従業員は、原則として当該事由が発生した日に、所属長にその旨を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届け出なければならない。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５　次の各号のいずれかの事由が生じたときは、制限期間は終了するものとし、当該制限期間の終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了日はそれぞれ各号に定める日とする。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（１）家族の死亡等、制限に係る家族を介護しないこととなった場合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当該事由が発生した日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24</a:t>
            </a:fld>
            <a:endParaRPr kumimoji="1" lang="ja-JP" altLang="en-US"/>
          </a:p>
        </p:txBody>
      </p:sp>
    </p:spTree>
    <p:extLst>
      <p:ext uri="{BB962C8B-B14F-4D97-AF65-F5344CB8AC3E}">
        <p14:creationId xmlns:p14="http://schemas.microsoft.com/office/powerpoint/2010/main" val="2548604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介護休業規程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7873" y="827584"/>
            <a:ext cx="6483450" cy="7694414"/>
          </a:xfrm>
          <a:prstGeom prst="rect">
            <a:avLst/>
          </a:prstGeom>
          <a:noFill/>
          <a:ln w="9525">
            <a:solidFill>
              <a:schemeClr val="tx1"/>
            </a:solidFill>
          </a:ln>
        </p:spPr>
        <p:txBody>
          <a:bodyPr wrap="square"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（２）請求した従業員について、産前産後休暇、育児休業または介護休業が始まった場合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産前</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産後休暇、育児休業または介護休業の開始日の前日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６　前項第１号の事由が生じたときは、従業員は原則として当該事由が生じた日に、所属長に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の旨を届け出なければならない。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（介護のための深夜労働の制限）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第８条　会社は要介護状態にある家族を介護する従業員が当該家族を介護するために請求した場合に</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は、午後１０時から午前５時までの間（以下、この条において「深夜」という。）において就業させ</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ない。ただし、会社の事業の正常な運営を妨げる場合においては、この限りではない。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前項の規定にかかわらず、次の従業員は介護のための短時間勤務の請求をすることはできない。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（１）日々雇われる従業員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（２）入社１年未満の従業員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（３）請求にかかる家族の１６歳以上の同居の家族が、次の①から③のすべてに該当する従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深夜において就業していない者（深夜における就業日数が１ヶ月につき３日以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下の者を含む。）</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心身の状況が請求にかかる家族を介護することができる者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６週間（多胎妊娠の場合には１４週間）以内に出産する予定でないか、また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は産後８週間を経過している者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（４）１週間の所定労働日数が２日以下の者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（５）所定労働時間の全部が深夜にある者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３　家族介護のための深夜労働の制限を請求しようとする従業員は、原則として１回につき、１ヶ月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以上６ヶ月以内の期間（以下「制限期間」という。）について、制限の適用を受けようとする日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（以下「制限適用開始予定日」という。）および制限を終了しようとする日を明らかにして、原則と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して制限適用開始予定日の１ヶ月前までに、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介護のための深夜労働制限請求書（介休様式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７号）</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を所属長を経由して社長に提出しなければならない。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　会社は、前項の請求書を受け取るにあたって、必要最小限度の書類の提出を求めることができ</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５　制限適用開始予定日の前日までに、請求にかかる家族の死亡により、深夜労働制限請求書を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提出した従業員（以下「請求者」という。）が家族を介護しないこととなった場合は、当該請求は</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なされなかったものとみなす。この場合において、請求者は、原則として当該事由が発生した日に、</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会社に所属長を経由して社長にその旨を連絡しなければならない。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６　次の各号に揚げるいずれかの事由が生じた場合、制限期間は終了するものとし、当該制限期間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の終了日はそれぞれ各号に定める日とする。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（１）家族の死亡など、制限にかかる家族を介護する必要がなくなった。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当該事由が発生した日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（２）産前産後休暇、育児休業または介護休業が始まった。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産前産後休暇、育児休業または介護休業の開始日の前日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７　前項第１号の事由が生じた場合は、従業員は原則として当該事由が生じた日に所属長を経由</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して社長にその旨を連絡しなければならない。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25</a:t>
            </a:fld>
            <a:endParaRPr kumimoji="1" lang="ja-JP" altLang="en-US"/>
          </a:p>
        </p:txBody>
      </p:sp>
    </p:spTree>
    <p:extLst>
      <p:ext uri="{BB962C8B-B14F-4D97-AF65-F5344CB8AC3E}">
        <p14:creationId xmlns:p14="http://schemas.microsoft.com/office/powerpoint/2010/main" val="2381996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介護休業規程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7873" y="827584"/>
            <a:ext cx="6483450" cy="7879080"/>
          </a:xfrm>
          <a:prstGeom prst="rect">
            <a:avLst/>
          </a:prstGeom>
          <a:noFill/>
          <a:ln w="9525">
            <a:solidFill>
              <a:schemeClr val="tx1"/>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（給与などの取扱い）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第９条　介護休業期間中の給与（諸手当を含む。）および賞与は原則として支給しない。ただし、それ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ぞれの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算定対象期間の途中で介護休業を開始または復職した場合には、出勤日数により日割計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算して支給することがある。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介護休業期間中の昇給は実施しない。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（社会保険の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取扱い）</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第１０条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社会保険の被保険者資格は、休業期間中も継続する。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保険料の従業員負担分は会社が立て替え、復職後に徴収する。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（教育訓練）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第１１条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１ヶ月以上の介護休業をする従業員で、介護休業期間中、職場復帰プログラムの受講を希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望する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者に同プログラムを実施する。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会社は、別に定める職場復帰プログラム基本計画に沿って、当該従業員が介護休業をして</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間、同プログラムを行う。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職場復帰プログラムの実施に要する費用は、その全額を会社が負担する。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（復職）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第１２条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復職の職場および職務は、原則として介護休業直前の職場および職務とする。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復職時の賃金および資格上の格付けは、介護休業前の水準を下回らない。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３　復職後の定期昇給については、介護休業前の勤務実績を加算する。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　復職後は、必要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より教育訓練を行う。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（年次</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休暇の算定）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第１３条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有給休暇</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を計算する際の出勤率の計算にあたっては、介護休業をした期間は通常どおり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出勤したものとみなして取り扱う。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（勤続年数の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第１４条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勤続年数の算定にあたっては、介護休業前の勤続年数と復職後の勤続年数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を通算する。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介護休業期間は勤務年数に算入しない。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（介護短時間勤務制度）</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第１５条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要介護状態にある対象家族を介護する従業員（日雇および労使協定により介護短時間勤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務の対象から除外することとされた次の各号に揚げる従業員を除く。）は、通算して９３日間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（介護休業を取得の場合、および部悦の要介護状態で介護休業等をした場合は、その期間を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含めて。）を限度として、１４日前までに所定の証明書類を添付した</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介護短時間勤務申出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書（介休様式８号）</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を所属長を経由して社長に申し出ることにより、介護短時間勤務の制</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度の適用を受けることができる。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（１）勤続１年未満の者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（２）１週の所定労働日数が２日以下である者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4941168" y="8630055"/>
            <a:ext cx="1600200" cy="486833"/>
          </a:xfrm>
        </p:spPr>
        <p:txBody>
          <a:bodyPr/>
          <a:lstStyle/>
          <a:p>
            <a:fld id="{78DF7152-CFFE-42F1-929D-B4CFA162D2D2}" type="slidenum">
              <a:rPr kumimoji="1" lang="ja-JP" altLang="en-US" smtClean="0"/>
              <a:t>26</a:t>
            </a:fld>
            <a:endParaRPr kumimoji="1" lang="ja-JP" altLang="en-US"/>
          </a:p>
        </p:txBody>
      </p:sp>
    </p:spTree>
    <p:extLst>
      <p:ext uri="{BB962C8B-B14F-4D97-AF65-F5344CB8AC3E}">
        <p14:creationId xmlns:p14="http://schemas.microsoft.com/office/powerpoint/2010/main" val="2544273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介護休業規程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7872" y="827584"/>
            <a:ext cx="6563495" cy="3447098"/>
          </a:xfrm>
          <a:prstGeom prst="rect">
            <a:avLst/>
          </a:prstGeom>
          <a:noFill/>
          <a:ln w="9525">
            <a:solidFill>
              <a:schemeClr val="tx1"/>
            </a:solidFill>
          </a:ln>
        </p:spPr>
        <p:txBody>
          <a:bodyPr wrap="square"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前項の介護短時間勤務は、所定の始業時刻を繰下げまたは終業時刻を繰り上げることに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１日につき３時間を超えない範囲内で１５分単位で所定労働時間を短縮することを認める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制度とする。ただし、会社の業務上の都合により申出内容の変更を求めることがある。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介護短時間勤務の申出をした者については、当該勤務期間中の取扱いを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介護短時間勤務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取扱通知書（介休様式９号）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により通知する。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（介護休暇の申出）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第１６条　対象家族の介護その他の世話をする従業員は、会社に申し出て一年度（４月１日から翌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年３月３１日まで。ただし、会社が別段の定めをした場合には当該定めによる。）において５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日（対象家族が２人以上の場合には１０日）を限度として介護休暇を取得することができる。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ただし、労使協定によって除外された次の各号の従業員は介護休暇を取得することができない。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（１）入社後６ヶ月未満の従業員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（２）１週間の所定労働日数が２日以下の従業員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２　介護休暇を取得しようとする従業員は、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介護休暇申出書（育休様式１０号）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事項を記入し、原則として事前に所属長を経由して社長に提出しなければならない。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３　介護休暇を取得した日の給与は原則として無給（欠勤控除の対象）とする。ただし、昇給、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賞与、および退職金の査定・算定にあたっては、介護休暇を取得した日は通常どおり勤務した</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のとみなして取り扱う。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27</a:t>
            </a:fld>
            <a:endParaRPr kumimoji="1" lang="ja-JP" altLang="en-US" dirty="0"/>
          </a:p>
        </p:txBody>
      </p:sp>
    </p:spTree>
    <p:extLst>
      <p:ext uri="{BB962C8B-B14F-4D97-AF65-F5344CB8AC3E}">
        <p14:creationId xmlns:p14="http://schemas.microsoft.com/office/powerpoint/2010/main" val="3755045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介護休業申出書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28</a:t>
            </a:fld>
            <a:endParaRPr kumimoji="1" lang="ja-JP" altLang="en-US"/>
          </a:p>
        </p:txBody>
      </p:sp>
      <p:sp>
        <p:nvSpPr>
          <p:cNvPr id="6" name="スライド番号プレースホルダー 4"/>
          <p:cNvSpPr txBox="1">
            <a:spLocks/>
          </p:cNvSpPr>
          <p:nvPr/>
        </p:nvSpPr>
        <p:spPr>
          <a:xfrm>
            <a:off x="5067300" y="8627561"/>
            <a:ext cx="1600200" cy="48683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DF7152-CFFE-42F1-929D-B4CFA162D2D2}" type="slidenum">
              <a:rPr lang="ja-JP" altLang="en-US" smtClean="0"/>
              <a:pPr/>
              <a:t>28</a:t>
            </a:fld>
            <a:endParaRPr lang="ja-JP" alt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46" y="683567"/>
            <a:ext cx="5659749" cy="794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837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介護休業取扱通知書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29</a:t>
            </a:fld>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2" y="755576"/>
            <a:ext cx="5667375" cy="777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614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46422" y="257351"/>
            <a:ext cx="628446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仕事と介護の両立ハンドブック　３つのポイント◆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3</a:t>
            </a:fld>
            <a:endParaRPr kumimoji="1" lang="ja-JP" altLang="en-US" dirty="0"/>
          </a:p>
        </p:txBody>
      </p:sp>
      <p:sp>
        <p:nvSpPr>
          <p:cNvPr id="35" name="角丸四角形 34"/>
          <p:cNvSpPr/>
          <p:nvPr/>
        </p:nvSpPr>
        <p:spPr>
          <a:xfrm>
            <a:off x="261659" y="1417787"/>
            <a:ext cx="6407701" cy="5616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b="1" dirty="0" smtClean="0">
                <a:solidFill>
                  <a:schemeClr val="tx1"/>
                </a:solidFill>
                <a:latin typeface="Meiryo UI" pitchFamily="50" charset="-128"/>
                <a:ea typeface="Meiryo UI" pitchFamily="50" charset="-128"/>
                <a:cs typeface="Meiryo UI" pitchFamily="50" charset="-128"/>
              </a:rPr>
              <a:t>①「備えあれば憂いなし」</a:t>
            </a:r>
            <a:endParaRPr lang="en-US" altLang="ja-JP" sz="2400" b="1" dirty="0" smtClean="0">
              <a:solidFill>
                <a:schemeClr val="tx1"/>
              </a:solidFill>
              <a:latin typeface="Meiryo UI" pitchFamily="50" charset="-128"/>
              <a:ea typeface="Meiryo UI" pitchFamily="50" charset="-128"/>
              <a:cs typeface="Meiryo UI" pitchFamily="50" charset="-128"/>
            </a:endParaRPr>
          </a:p>
          <a:p>
            <a:r>
              <a:rPr lang="ja-JP" altLang="en-US" sz="2400" b="1" dirty="0">
                <a:solidFill>
                  <a:schemeClr val="tx1"/>
                </a:solidFill>
                <a:latin typeface="Meiryo UI" pitchFamily="50" charset="-128"/>
                <a:ea typeface="Meiryo UI" pitchFamily="50" charset="-128"/>
                <a:cs typeface="Meiryo UI" pitchFamily="50" charset="-128"/>
              </a:rPr>
              <a:t>　</a:t>
            </a:r>
            <a:r>
              <a:rPr lang="ja-JP" altLang="en-US" sz="2400" b="1" dirty="0" smtClean="0">
                <a:solidFill>
                  <a:schemeClr val="tx1"/>
                </a:solidFill>
                <a:latin typeface="Meiryo UI" pitchFamily="50" charset="-128"/>
                <a:ea typeface="Meiryo UI" pitchFamily="50" charset="-128"/>
                <a:cs typeface="Meiryo UI" pitchFamily="50" charset="-128"/>
              </a:rPr>
              <a:t>　介護は誰もがいつかは直面する問題です。</a:t>
            </a:r>
            <a:endParaRPr lang="en-US" altLang="ja-JP" sz="2400" b="1" dirty="0" smtClean="0">
              <a:solidFill>
                <a:schemeClr val="tx1"/>
              </a:solidFill>
              <a:latin typeface="Meiryo UI" pitchFamily="50" charset="-128"/>
              <a:ea typeface="Meiryo UI" pitchFamily="50" charset="-128"/>
              <a:cs typeface="Meiryo UI" pitchFamily="50" charset="-128"/>
            </a:endParaRPr>
          </a:p>
          <a:p>
            <a:r>
              <a:rPr lang="ja-JP" altLang="en-US" sz="2400" b="1" dirty="0">
                <a:solidFill>
                  <a:schemeClr val="tx1"/>
                </a:solidFill>
                <a:latin typeface="Meiryo UI" pitchFamily="50" charset="-128"/>
                <a:ea typeface="Meiryo UI" pitchFamily="50" charset="-128"/>
                <a:cs typeface="Meiryo UI" pitchFamily="50" charset="-128"/>
              </a:rPr>
              <a:t>　</a:t>
            </a:r>
            <a:r>
              <a:rPr lang="ja-JP" altLang="en-US" sz="2400" b="1" dirty="0" smtClean="0">
                <a:solidFill>
                  <a:schemeClr val="tx1"/>
                </a:solidFill>
                <a:latin typeface="Meiryo UI" pitchFamily="50" charset="-128"/>
                <a:ea typeface="Meiryo UI" pitchFamily="50" charset="-128"/>
                <a:cs typeface="Meiryo UI" pitchFamily="50" charset="-128"/>
              </a:rPr>
              <a:t>　今から準備をしましょう。</a:t>
            </a:r>
            <a:endParaRPr lang="en-US" altLang="ja-JP" sz="2400" b="1" dirty="0" smtClean="0">
              <a:solidFill>
                <a:schemeClr val="tx1"/>
              </a:solidFill>
              <a:latin typeface="Meiryo UI" pitchFamily="50" charset="-128"/>
              <a:ea typeface="Meiryo UI" pitchFamily="50" charset="-128"/>
              <a:cs typeface="Meiryo UI" pitchFamily="50" charset="-128"/>
            </a:endParaRPr>
          </a:p>
          <a:p>
            <a:endParaRPr lang="en-US" altLang="ja-JP" sz="2400" b="1" dirty="0">
              <a:solidFill>
                <a:schemeClr val="tx1"/>
              </a:solidFill>
              <a:latin typeface="Meiryo UI" pitchFamily="50" charset="-128"/>
              <a:ea typeface="Meiryo UI" pitchFamily="50" charset="-128"/>
              <a:cs typeface="Meiryo UI" pitchFamily="50" charset="-128"/>
            </a:endParaRPr>
          </a:p>
          <a:p>
            <a:endParaRPr lang="en-US" altLang="ja-JP" sz="2400" b="1" dirty="0" smtClean="0">
              <a:solidFill>
                <a:schemeClr val="tx1"/>
              </a:solidFill>
              <a:latin typeface="Meiryo UI" pitchFamily="50" charset="-128"/>
              <a:ea typeface="Meiryo UI" pitchFamily="50" charset="-128"/>
              <a:cs typeface="Meiryo UI" pitchFamily="50" charset="-128"/>
            </a:endParaRPr>
          </a:p>
          <a:p>
            <a:r>
              <a:rPr lang="ja-JP" altLang="en-US" sz="2400" b="1" dirty="0" smtClean="0">
                <a:solidFill>
                  <a:schemeClr val="tx1"/>
                </a:solidFill>
                <a:latin typeface="Meiryo UI" pitchFamily="50" charset="-128"/>
                <a:ea typeface="Meiryo UI" pitchFamily="50" charset="-128"/>
                <a:cs typeface="Meiryo UI" pitchFamily="50" charset="-128"/>
              </a:rPr>
              <a:t>②</a:t>
            </a:r>
            <a:r>
              <a:rPr lang="ja-JP" altLang="en-US" sz="2400" b="1" dirty="0" smtClean="0">
                <a:solidFill>
                  <a:srgbClr val="FF0000"/>
                </a:solidFill>
                <a:latin typeface="Meiryo UI" pitchFamily="50" charset="-128"/>
                <a:ea typeface="Meiryo UI" pitchFamily="50" charset="-128"/>
                <a:cs typeface="Meiryo UI" pitchFamily="50" charset="-128"/>
              </a:rPr>
              <a:t>ひとりで抱え込まずに、</a:t>
            </a:r>
            <a:endParaRPr lang="en-US" altLang="ja-JP" sz="2400" b="1" dirty="0" smtClean="0">
              <a:solidFill>
                <a:srgbClr val="FF0000"/>
              </a:solidFill>
              <a:latin typeface="Meiryo UI" pitchFamily="50" charset="-128"/>
              <a:ea typeface="Meiryo UI" pitchFamily="50" charset="-128"/>
              <a:cs typeface="Meiryo UI" pitchFamily="50" charset="-128"/>
            </a:endParaRPr>
          </a:p>
          <a:p>
            <a:r>
              <a:rPr lang="ja-JP" altLang="en-US" sz="2400" b="1" dirty="0">
                <a:solidFill>
                  <a:srgbClr val="FF0000"/>
                </a:solidFill>
                <a:latin typeface="Meiryo UI" pitchFamily="50" charset="-128"/>
                <a:ea typeface="Meiryo UI" pitchFamily="50" charset="-128"/>
                <a:cs typeface="Meiryo UI" pitchFamily="50" charset="-128"/>
              </a:rPr>
              <a:t>　</a:t>
            </a:r>
            <a:r>
              <a:rPr lang="ja-JP" altLang="en-US" sz="2400" b="1" dirty="0" smtClean="0">
                <a:solidFill>
                  <a:srgbClr val="FF0000"/>
                </a:solidFill>
                <a:latin typeface="Meiryo UI" pitchFamily="50" charset="-128"/>
                <a:ea typeface="Meiryo UI" pitchFamily="50" charset="-128"/>
                <a:cs typeface="Meiryo UI" pitchFamily="50" charset="-128"/>
              </a:rPr>
              <a:t>　会社と介護の専門家に相談しましょう。</a:t>
            </a:r>
            <a:endParaRPr lang="en-US" altLang="ja-JP" sz="2400" b="1" dirty="0" smtClean="0">
              <a:solidFill>
                <a:srgbClr val="FF0000"/>
              </a:solidFill>
              <a:latin typeface="Meiryo UI" pitchFamily="50" charset="-128"/>
              <a:ea typeface="Meiryo UI" pitchFamily="50" charset="-128"/>
              <a:cs typeface="Meiryo UI" pitchFamily="50" charset="-128"/>
            </a:endParaRPr>
          </a:p>
          <a:p>
            <a:endParaRPr lang="en-US" altLang="ja-JP" sz="2400" b="1" dirty="0">
              <a:solidFill>
                <a:schemeClr val="tx1"/>
              </a:solidFill>
              <a:latin typeface="Meiryo UI" pitchFamily="50" charset="-128"/>
              <a:ea typeface="Meiryo UI" pitchFamily="50" charset="-128"/>
              <a:cs typeface="Meiryo UI" pitchFamily="50" charset="-128"/>
            </a:endParaRPr>
          </a:p>
          <a:p>
            <a:endParaRPr lang="en-US" altLang="ja-JP" sz="2400" b="1" dirty="0" smtClean="0">
              <a:solidFill>
                <a:schemeClr val="tx1"/>
              </a:solidFill>
              <a:latin typeface="Meiryo UI" pitchFamily="50" charset="-128"/>
              <a:ea typeface="Meiryo UI" pitchFamily="50" charset="-128"/>
              <a:cs typeface="Meiryo UI" pitchFamily="50" charset="-128"/>
            </a:endParaRPr>
          </a:p>
          <a:p>
            <a:r>
              <a:rPr lang="ja-JP" altLang="en-US" sz="2400" b="1" dirty="0" smtClean="0">
                <a:solidFill>
                  <a:schemeClr val="tx1"/>
                </a:solidFill>
                <a:latin typeface="Meiryo UI" pitchFamily="50" charset="-128"/>
                <a:ea typeface="Meiryo UI" pitchFamily="50" charset="-128"/>
                <a:cs typeface="Meiryo UI" pitchFamily="50" charset="-128"/>
              </a:rPr>
              <a:t>③仕事と介護の両立は簡単ではないかもしれませんが、離職という選択の前に出来ることはないか、もう一度考えましょう。</a:t>
            </a:r>
            <a:endParaRPr lang="en-US" altLang="ja-JP" sz="24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5950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介護休業撤回届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30</a:t>
            </a:fld>
            <a:endParaRPr kumimoji="1" lang="ja-JP" alt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 y="595413"/>
            <a:ext cx="6305550" cy="800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935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介護休業事情変更届出書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31</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14" y="683568"/>
            <a:ext cx="5524500" cy="819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503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介護休業期間変更申出書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32</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12" y="683568"/>
            <a:ext cx="5495925" cy="808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332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94936"/>
            <a:ext cx="6408712" cy="338554"/>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株式会社○○様　介護のための時間外労働制限申出書　◆</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33</a:t>
            </a:fld>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683568"/>
            <a:ext cx="5649298" cy="792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32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94936"/>
            <a:ext cx="6408712" cy="338554"/>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株式会社○○様　介護のための深夜労働制限申出書　◆</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34</a:t>
            </a:fld>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11" y="710025"/>
            <a:ext cx="5686425" cy="839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980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介護短時間勤務申出書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35</a:t>
            </a:fld>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13" y="733431"/>
            <a:ext cx="5713437" cy="824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284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介護短時間勤務取扱通知書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36</a:t>
            </a:fld>
            <a:endParaRPr kumimoji="1" lang="ja-JP" alt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63" y="683568"/>
            <a:ext cx="5495925" cy="814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819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648" y="179547"/>
            <a:ext cx="640871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株式会社○○様　介護休暇申出書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8DF7152-CFFE-42F1-929D-B4CFA162D2D2}" type="slidenum">
              <a:rPr kumimoji="1" lang="ja-JP" altLang="en-US" smtClean="0"/>
              <a:t>37</a:t>
            </a:fld>
            <a:endParaRPr kumimoji="1" lang="ja-JP"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8" y="657812"/>
            <a:ext cx="5675849" cy="819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678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6672" y="2843808"/>
            <a:ext cx="5832648" cy="2308324"/>
          </a:xfrm>
          <a:prstGeom prst="rect">
            <a:avLst/>
          </a:prstGeom>
          <a:noFill/>
        </p:spPr>
        <p:txBody>
          <a:bodyPr wrap="square" rtlCol="0">
            <a:spAutoFit/>
          </a:bodyPr>
          <a:lstStyle/>
          <a:p>
            <a:r>
              <a:rPr kumimoji="1" lang="ja-JP" altLang="en-US" sz="2800" dirty="0" smtClean="0">
                <a:latin typeface="HG創英角ﾎﾟｯﾌﾟ体" pitchFamily="49" charset="-128"/>
                <a:ea typeface="HG創英角ﾎﾟｯﾌﾟ体" pitchFamily="49" charset="-128"/>
                <a:cs typeface="Meiryo UI" pitchFamily="50" charset="-128"/>
              </a:rPr>
              <a:t>第</a:t>
            </a:r>
            <a:r>
              <a:rPr kumimoji="1" lang="en-US" altLang="ja-JP" sz="2800" dirty="0" smtClean="0">
                <a:latin typeface="HG創英角ﾎﾟｯﾌﾟ体" pitchFamily="49" charset="-128"/>
                <a:ea typeface="HG創英角ﾎﾟｯﾌﾟ体" pitchFamily="49" charset="-128"/>
                <a:cs typeface="Meiryo UI" pitchFamily="50" charset="-128"/>
              </a:rPr>
              <a:t>3</a:t>
            </a:r>
            <a:r>
              <a:rPr kumimoji="1" lang="ja-JP" altLang="en-US" sz="2800" dirty="0" smtClean="0">
                <a:latin typeface="HG創英角ﾎﾟｯﾌﾟ体" pitchFamily="49" charset="-128"/>
                <a:ea typeface="HG創英角ﾎﾟｯﾌﾟ体" pitchFamily="49" charset="-128"/>
                <a:cs typeface="Meiryo UI" pitchFamily="50" charset="-128"/>
              </a:rPr>
              <a:t>章</a:t>
            </a:r>
            <a:endParaRPr kumimoji="1" lang="en-US" altLang="ja-JP" sz="2800" dirty="0" smtClean="0">
              <a:latin typeface="HG創英角ﾎﾟｯﾌﾟ体" pitchFamily="49" charset="-128"/>
              <a:ea typeface="HG創英角ﾎﾟｯﾌﾟ体" pitchFamily="49" charset="-128"/>
              <a:cs typeface="Meiryo UI" pitchFamily="50" charset="-128"/>
            </a:endParaRPr>
          </a:p>
          <a:p>
            <a:endParaRPr kumimoji="1" lang="en-US" altLang="ja-JP" sz="2800" dirty="0" smtClean="0">
              <a:latin typeface="HG創英角ﾎﾟｯﾌﾟ体" pitchFamily="49" charset="-128"/>
              <a:ea typeface="HG創英角ﾎﾟｯﾌﾟ体" pitchFamily="49" charset="-128"/>
              <a:cs typeface="Meiryo UI" pitchFamily="50" charset="-128"/>
            </a:endParaRPr>
          </a:p>
          <a:p>
            <a:r>
              <a:rPr kumimoji="1" lang="ja-JP" altLang="en-US" sz="4400" dirty="0" smtClean="0">
                <a:latin typeface="HG創英角ﾎﾟｯﾌﾟ体" pitchFamily="49" charset="-128"/>
                <a:ea typeface="HG創英角ﾎﾟｯﾌﾟ体" pitchFamily="49" charset="-128"/>
                <a:cs typeface="Meiryo UI" pitchFamily="50" charset="-128"/>
              </a:rPr>
              <a:t>仕事と介護の両立</a:t>
            </a:r>
            <a:endParaRPr kumimoji="1" lang="en-US" altLang="ja-JP" sz="4400" dirty="0" smtClean="0">
              <a:latin typeface="HG創英角ﾎﾟｯﾌﾟ体" pitchFamily="49" charset="-128"/>
              <a:ea typeface="HG創英角ﾎﾟｯﾌﾟ体" pitchFamily="49" charset="-128"/>
              <a:cs typeface="Meiryo UI" pitchFamily="50" charset="-128"/>
            </a:endParaRPr>
          </a:p>
          <a:p>
            <a:pPr algn="r"/>
            <a:r>
              <a:rPr kumimoji="1" lang="ja-JP" altLang="en-US" sz="4400" dirty="0" smtClean="0">
                <a:latin typeface="HG創英角ﾎﾟｯﾌﾟ体" pitchFamily="49" charset="-128"/>
                <a:ea typeface="HG創英角ﾎﾟｯﾌﾟ体" pitchFamily="49" charset="-128"/>
                <a:cs typeface="Meiryo UI" pitchFamily="50" charset="-128"/>
              </a:rPr>
              <a:t>サポート情報</a:t>
            </a:r>
            <a:endParaRPr kumimoji="1" lang="ja-JP" altLang="en-US" sz="4400" dirty="0">
              <a:latin typeface="HG創英角ﾎﾟｯﾌﾟ体" pitchFamily="49" charset="-128"/>
              <a:ea typeface="HG創英角ﾎﾟｯﾌﾟ体" pitchFamily="49" charset="-128"/>
              <a:cs typeface="Meiryo UI" pitchFamily="50" charset="-128"/>
            </a:endParaRPr>
          </a:p>
        </p:txBody>
      </p:sp>
      <p:pic>
        <p:nvPicPr>
          <p:cNvPr id="7170" name="Picture 2" descr="\\ds.inte.co.jp\Div間共有\07雇用開発本部\100-雇用開発本部\000_公共事業部\201506_仕事と介護の両立推進事業\img\ilm2013_066-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015" y="6226882"/>
            <a:ext cx="2674379" cy="1853298"/>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78DF7152-CFFE-42F1-929D-B4CFA162D2D2}" type="slidenum">
              <a:rPr kumimoji="1" lang="ja-JP" altLang="en-US" smtClean="0"/>
              <a:t>38</a:t>
            </a:fld>
            <a:endParaRPr kumimoji="1" lang="ja-JP" altLang="en-US"/>
          </a:p>
        </p:txBody>
      </p:sp>
    </p:spTree>
    <p:extLst>
      <p:ext uri="{BB962C8B-B14F-4D97-AF65-F5344CB8AC3E}">
        <p14:creationId xmlns:p14="http://schemas.microsoft.com/office/powerpoint/2010/main" val="2249508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2941" y="1691680"/>
            <a:ext cx="5606380" cy="630552"/>
          </a:xfrm>
        </p:spPr>
        <p:txBody>
          <a:bodyPr/>
          <a:lstStyle/>
          <a:p>
            <a:r>
              <a:rPr kumimoji="1" lang="ja-JP" altLang="en-US" sz="2400" u="sng" dirty="0" smtClean="0">
                <a:latin typeface="Meiryo UI" pitchFamily="50" charset="-128"/>
                <a:ea typeface="Meiryo UI" pitchFamily="50" charset="-128"/>
                <a:cs typeface="Meiryo UI" pitchFamily="50" charset="-128"/>
              </a:rPr>
              <a:t>介護が必要となるきっかけとなったこと</a:t>
            </a:r>
            <a:endParaRPr kumimoji="1" lang="ja-JP" altLang="en-US" sz="2400" u="sng" dirty="0">
              <a:latin typeface="Meiryo UI" pitchFamily="50" charset="-128"/>
              <a:ea typeface="Meiryo UI" pitchFamily="50" charset="-128"/>
              <a:cs typeface="Meiryo UI" pitchFamily="50" charset="-128"/>
            </a:endParaRPr>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2274870441"/>
              </p:ext>
            </p:extLst>
          </p:nvPr>
        </p:nvGraphicFramePr>
        <p:xfrm>
          <a:off x="116632" y="2339752"/>
          <a:ext cx="6552728" cy="387789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060848" y="8274025"/>
            <a:ext cx="4536504" cy="307777"/>
          </a:xfrm>
          <a:prstGeom prst="rect">
            <a:avLst/>
          </a:prstGeom>
          <a:noFill/>
        </p:spPr>
        <p:txBody>
          <a:bodyPr wrap="square" rtlCol="0">
            <a:spAutoFit/>
          </a:bodyPr>
          <a:lstStyle/>
          <a:p>
            <a:pPr algn="r" fontAlgn="base">
              <a:spcBef>
                <a:spcPct val="0"/>
              </a:spcBef>
              <a:spcAft>
                <a:spcPct val="0"/>
              </a:spcAft>
            </a:pPr>
            <a:r>
              <a:rPr lang="ja-JP" altLang="en-US" sz="1400" dirty="0">
                <a:solidFill>
                  <a:srgbClr val="000000"/>
                </a:solidFill>
                <a:latin typeface="Meiryo UI" pitchFamily="50" charset="-128"/>
                <a:ea typeface="Meiryo UI" pitchFamily="50" charset="-128"/>
                <a:cs typeface="Meiryo UI" pitchFamily="50" charset="-128"/>
              </a:rPr>
              <a:t>厚生労働省「国民生活基礎調査の概況」平成</a:t>
            </a:r>
            <a:r>
              <a:rPr lang="en-US" altLang="ja-JP" sz="1400" dirty="0">
                <a:solidFill>
                  <a:srgbClr val="000000"/>
                </a:solidFill>
                <a:latin typeface="Meiryo UI" pitchFamily="50" charset="-128"/>
                <a:ea typeface="Meiryo UI" pitchFamily="50" charset="-128"/>
                <a:cs typeface="Meiryo UI" pitchFamily="50" charset="-128"/>
              </a:rPr>
              <a:t>22</a:t>
            </a:r>
            <a:r>
              <a:rPr lang="ja-JP" altLang="en-US" sz="1400" dirty="0">
                <a:solidFill>
                  <a:srgbClr val="000000"/>
                </a:solidFill>
                <a:latin typeface="Meiryo UI" pitchFamily="50" charset="-128"/>
                <a:ea typeface="Meiryo UI" pitchFamily="50" charset="-128"/>
                <a:cs typeface="Meiryo UI" pitchFamily="50" charset="-128"/>
              </a:rPr>
              <a:t>年より</a:t>
            </a:r>
          </a:p>
        </p:txBody>
      </p:sp>
      <p:sp>
        <p:nvSpPr>
          <p:cNvPr id="9" name="テキスト ボックス 8"/>
          <p:cNvSpPr txBox="1"/>
          <p:nvPr/>
        </p:nvSpPr>
        <p:spPr>
          <a:xfrm>
            <a:off x="404665" y="32352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介護予防について①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39</a:t>
            </a:fld>
            <a:endParaRPr kumimoji="1" lang="ja-JP" altLang="en-US"/>
          </a:p>
        </p:txBody>
      </p:sp>
      <p:sp>
        <p:nvSpPr>
          <p:cNvPr id="3" name="角丸四角形 2"/>
          <p:cNvSpPr/>
          <p:nvPr/>
        </p:nvSpPr>
        <p:spPr>
          <a:xfrm>
            <a:off x="332656" y="827584"/>
            <a:ext cx="6048671"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Meiryo UI" pitchFamily="50" charset="-128"/>
                <a:ea typeface="Meiryo UI" pitchFamily="50" charset="-128"/>
                <a:cs typeface="Meiryo UI" pitchFamily="50" charset="-128"/>
              </a:rPr>
              <a:t>今</a:t>
            </a:r>
            <a:r>
              <a:rPr lang="ja-JP" altLang="en-US" sz="1400" dirty="0" smtClean="0">
                <a:solidFill>
                  <a:schemeClr val="tx1"/>
                </a:solidFill>
                <a:latin typeface="Meiryo UI" pitchFamily="50" charset="-128"/>
                <a:ea typeface="Meiryo UI" pitchFamily="50" charset="-128"/>
                <a:cs typeface="Meiryo UI" pitchFamily="50" charset="-128"/>
              </a:rPr>
              <a:t>はご両親に介護が必要ではなくとも、いつ当事者になるかわかりません。大切な方がいつまでも元気でいるために予防を心がけることが重要です。</a:t>
            </a:r>
            <a:endParaRPr lang="en-US" altLang="ja-JP" sz="1400" dirty="0" smtClean="0">
              <a:solidFill>
                <a:schemeClr val="tx1"/>
              </a:solidFill>
              <a:latin typeface="Meiryo UI" pitchFamily="50" charset="-128"/>
              <a:ea typeface="Meiryo UI" pitchFamily="50" charset="-128"/>
              <a:cs typeface="Meiryo UI" pitchFamily="50" charset="-128"/>
            </a:endParaRPr>
          </a:p>
          <a:p>
            <a:r>
              <a:rPr kumimoji="1" lang="ja-JP" altLang="en-US" sz="1400" dirty="0" smtClean="0">
                <a:solidFill>
                  <a:schemeClr val="tx1"/>
                </a:solidFill>
                <a:latin typeface="Meiryo UI" pitchFamily="50" charset="-128"/>
                <a:ea typeface="Meiryo UI" pitchFamily="50" charset="-128"/>
                <a:cs typeface="Meiryo UI" pitchFamily="50" charset="-128"/>
              </a:rPr>
              <a:t>どのような予防法があるか確認しておきましょう。</a:t>
            </a:r>
            <a:endParaRPr kumimoji="1" lang="ja-JP" altLang="en-US" sz="1400" dirty="0">
              <a:solidFill>
                <a:schemeClr val="tx1"/>
              </a:solidFill>
              <a:latin typeface="Meiryo UI" pitchFamily="50" charset="-128"/>
              <a:ea typeface="Meiryo UI" pitchFamily="50" charset="-128"/>
              <a:cs typeface="Meiryo UI" pitchFamily="50" charset="-128"/>
            </a:endParaRPr>
          </a:p>
        </p:txBody>
      </p:sp>
      <p:sp>
        <p:nvSpPr>
          <p:cNvPr id="5" name="上矢印吹き出し 4"/>
          <p:cNvSpPr/>
          <p:nvPr/>
        </p:nvSpPr>
        <p:spPr>
          <a:xfrm>
            <a:off x="1123603" y="5613995"/>
            <a:ext cx="4968552" cy="2376264"/>
          </a:xfrm>
          <a:prstGeom prst="upArrowCallout">
            <a:avLst>
              <a:gd name="adj1" fmla="val 11772"/>
              <a:gd name="adj2" fmla="val 25000"/>
              <a:gd name="adj3" fmla="val 13977"/>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smtClean="0">
                <a:solidFill>
                  <a:schemeClr val="bg1"/>
                </a:solidFill>
                <a:latin typeface="Meiryo UI" pitchFamily="50" charset="-128"/>
                <a:ea typeface="Meiryo UI" pitchFamily="50" charset="-128"/>
                <a:cs typeface="Meiryo UI" pitchFamily="50" charset="-128"/>
              </a:rPr>
              <a:t>介護が必要となる原因の大半は、</a:t>
            </a:r>
            <a:r>
              <a:rPr lang="ja-JP" altLang="en-US" sz="1600" b="1" dirty="0">
                <a:solidFill>
                  <a:srgbClr val="FF0000"/>
                </a:solidFill>
                <a:latin typeface="Meiryo UI" pitchFamily="50" charset="-128"/>
                <a:ea typeface="Meiryo UI" pitchFamily="50" charset="-128"/>
                <a:cs typeface="Meiryo UI" pitchFamily="50" charset="-128"/>
              </a:rPr>
              <a:t>「老化現象」</a:t>
            </a:r>
            <a:r>
              <a:rPr lang="ja-JP" altLang="en-US" sz="1600" b="1" dirty="0">
                <a:solidFill>
                  <a:schemeClr val="bg1"/>
                </a:solidFill>
                <a:latin typeface="Meiryo UI" pitchFamily="50" charset="-128"/>
                <a:ea typeface="Meiryo UI" pitchFamily="50" charset="-128"/>
                <a:cs typeface="Meiryo UI" pitchFamily="50" charset="-128"/>
              </a:rPr>
              <a:t>による</a:t>
            </a:r>
            <a:r>
              <a:rPr lang="ja-JP" altLang="en-US" sz="1600" b="1" dirty="0" smtClean="0">
                <a:solidFill>
                  <a:schemeClr val="bg1"/>
                </a:solidFill>
                <a:latin typeface="Meiryo UI" pitchFamily="50" charset="-128"/>
                <a:ea typeface="Meiryo UI" pitchFamily="50" charset="-128"/>
                <a:cs typeface="Meiryo UI" pitchFamily="50" charset="-128"/>
              </a:rPr>
              <a:t>もの</a:t>
            </a:r>
            <a:endParaRPr lang="en-US" altLang="ja-JP" sz="1600" b="1" dirty="0" smtClean="0">
              <a:solidFill>
                <a:schemeClr val="bg1"/>
              </a:solidFill>
              <a:latin typeface="Meiryo UI" pitchFamily="50" charset="-128"/>
              <a:ea typeface="Meiryo UI" pitchFamily="50" charset="-128"/>
              <a:cs typeface="Meiryo UI" pitchFamily="50" charset="-128"/>
            </a:endParaRPr>
          </a:p>
          <a:p>
            <a:pPr algn="ctr"/>
            <a:r>
              <a:rPr kumimoji="1" lang="ja-JP" altLang="en-US" sz="1600" b="1" dirty="0" smtClean="0">
                <a:solidFill>
                  <a:schemeClr val="bg1"/>
                </a:solidFill>
                <a:latin typeface="Meiryo UI" pitchFamily="50" charset="-128"/>
                <a:ea typeface="Meiryo UI" pitchFamily="50" charset="-128"/>
                <a:cs typeface="Meiryo UI" pitchFamily="50" charset="-128"/>
              </a:rPr>
              <a:t>↓</a:t>
            </a:r>
            <a:endParaRPr kumimoji="1" lang="en-US" altLang="ja-JP" sz="1600" b="1" dirty="0" smtClean="0">
              <a:solidFill>
                <a:schemeClr val="bg1"/>
              </a:solidFill>
              <a:latin typeface="Meiryo UI" pitchFamily="50" charset="-128"/>
              <a:ea typeface="Meiryo UI" pitchFamily="50" charset="-128"/>
              <a:cs typeface="Meiryo UI" pitchFamily="50" charset="-128"/>
            </a:endParaRPr>
          </a:p>
          <a:p>
            <a:pPr algn="ctr"/>
            <a:r>
              <a:rPr kumimoji="1" lang="ja-JP" altLang="en-US" sz="1600" b="1" dirty="0" smtClean="0">
                <a:solidFill>
                  <a:schemeClr val="bg1"/>
                </a:solidFill>
                <a:latin typeface="Meiryo UI" pitchFamily="50" charset="-128"/>
                <a:ea typeface="Meiryo UI" pitchFamily="50" charset="-128"/>
                <a:cs typeface="Meiryo UI" pitchFamily="50" charset="-128"/>
              </a:rPr>
              <a:t>身体の</a:t>
            </a:r>
            <a:r>
              <a:rPr kumimoji="1" lang="ja-JP" altLang="en-US" sz="1600" b="1" dirty="0">
                <a:solidFill>
                  <a:schemeClr val="bg1"/>
                </a:solidFill>
                <a:latin typeface="Meiryo UI" pitchFamily="50" charset="-128"/>
                <a:ea typeface="Meiryo UI" pitchFamily="50" charset="-128"/>
                <a:cs typeface="Meiryo UI" pitchFamily="50" charset="-128"/>
              </a:rPr>
              <a:t>機能</a:t>
            </a:r>
            <a:r>
              <a:rPr kumimoji="1" lang="ja-JP" altLang="en-US" sz="1600" b="1" dirty="0" smtClean="0">
                <a:solidFill>
                  <a:schemeClr val="bg1"/>
                </a:solidFill>
                <a:latin typeface="Meiryo UI" pitchFamily="50" charset="-128"/>
                <a:ea typeface="Meiryo UI" pitchFamily="50" charset="-128"/>
                <a:cs typeface="Meiryo UI" pitchFamily="50" charset="-128"/>
              </a:rPr>
              <a:t>は、適切な対策を行えば、維持・改善可能</a:t>
            </a:r>
            <a:endParaRPr kumimoji="1" lang="en-US" altLang="ja-JP" sz="1600" b="1" dirty="0" smtClean="0">
              <a:solidFill>
                <a:schemeClr val="bg1"/>
              </a:solidFill>
              <a:latin typeface="Meiryo UI" pitchFamily="50" charset="-128"/>
              <a:ea typeface="Meiryo UI" pitchFamily="50" charset="-128"/>
              <a:cs typeface="Meiryo UI" pitchFamily="50" charset="-128"/>
            </a:endParaRPr>
          </a:p>
          <a:p>
            <a:pPr algn="ctr"/>
            <a:r>
              <a:rPr lang="ja-JP" altLang="en-US" sz="1600" b="1" dirty="0" smtClean="0">
                <a:solidFill>
                  <a:schemeClr val="bg1"/>
                </a:solidFill>
                <a:latin typeface="Meiryo UI" pitchFamily="50" charset="-128"/>
                <a:ea typeface="Meiryo UI" pitchFamily="50" charset="-128"/>
                <a:cs typeface="Meiryo UI" pitchFamily="50" charset="-128"/>
              </a:rPr>
              <a:t>↓</a:t>
            </a:r>
            <a:endParaRPr lang="en-US" altLang="ja-JP" sz="1600" b="1" dirty="0" smtClean="0">
              <a:solidFill>
                <a:schemeClr val="bg1"/>
              </a:solidFill>
              <a:latin typeface="Meiryo UI" pitchFamily="50" charset="-128"/>
              <a:ea typeface="Meiryo UI" pitchFamily="50" charset="-128"/>
              <a:cs typeface="Meiryo UI" pitchFamily="50" charset="-128"/>
            </a:endParaRPr>
          </a:p>
          <a:p>
            <a:pPr algn="ctr"/>
            <a:r>
              <a:rPr kumimoji="1" lang="ja-JP" altLang="en-US" sz="1600" b="1" dirty="0" smtClean="0">
                <a:solidFill>
                  <a:schemeClr val="bg1"/>
                </a:solidFill>
                <a:latin typeface="Meiryo UI" pitchFamily="50" charset="-128"/>
                <a:ea typeface="Meiryo UI" pitchFamily="50" charset="-128"/>
                <a:cs typeface="Meiryo UI" pitchFamily="50" charset="-128"/>
              </a:rPr>
              <a:t>「介護予防」が必要！</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117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46422" y="257351"/>
            <a:ext cx="6284462"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まずご自身の介護に対する理解度をチェックしてみましょう◆</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4</a:t>
            </a:fld>
            <a:endParaRPr kumimoji="1" lang="ja-JP" altLang="en-US" dirty="0"/>
          </a:p>
        </p:txBody>
      </p:sp>
      <p:sp>
        <p:nvSpPr>
          <p:cNvPr id="35" name="角丸四角形 34"/>
          <p:cNvSpPr/>
          <p:nvPr/>
        </p:nvSpPr>
        <p:spPr>
          <a:xfrm>
            <a:off x="364317" y="1475656"/>
            <a:ext cx="6048672" cy="5616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smtClean="0">
                <a:solidFill>
                  <a:schemeClr val="tx1"/>
                </a:solidFill>
                <a:latin typeface="Meiryo UI" pitchFamily="50" charset="-128"/>
                <a:ea typeface="Meiryo UI" pitchFamily="50" charset="-128"/>
                <a:cs typeface="Meiryo UI" pitchFamily="50" charset="-128"/>
              </a:rPr>
              <a:t>□　親の年齢が</a:t>
            </a:r>
            <a:r>
              <a:rPr lang="en-US" altLang="ja-JP" b="1" dirty="0" smtClean="0">
                <a:solidFill>
                  <a:schemeClr val="tx1"/>
                </a:solidFill>
                <a:latin typeface="Meiryo UI" pitchFamily="50" charset="-128"/>
                <a:ea typeface="Meiryo UI" pitchFamily="50" charset="-128"/>
                <a:cs typeface="Meiryo UI" pitchFamily="50" charset="-128"/>
              </a:rPr>
              <a:t>65</a:t>
            </a:r>
            <a:r>
              <a:rPr lang="ja-JP" altLang="en-US" b="1" dirty="0" smtClean="0">
                <a:solidFill>
                  <a:schemeClr val="tx1"/>
                </a:solidFill>
                <a:latin typeface="Meiryo UI" pitchFamily="50" charset="-128"/>
                <a:ea typeface="Meiryo UI" pitchFamily="50" charset="-128"/>
                <a:cs typeface="Meiryo UI" pitchFamily="50" charset="-128"/>
              </a:rPr>
              <a:t>歳以上である。</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最後に親と連絡をとったのが</a:t>
            </a:r>
            <a:r>
              <a:rPr lang="en-US" altLang="ja-JP" b="1" dirty="0" smtClean="0">
                <a:solidFill>
                  <a:schemeClr val="tx1"/>
                </a:solidFill>
                <a:latin typeface="Meiryo UI" pitchFamily="50" charset="-128"/>
                <a:ea typeface="Meiryo UI" pitchFamily="50" charset="-128"/>
                <a:cs typeface="Meiryo UI" pitchFamily="50" charset="-128"/>
              </a:rPr>
              <a:t>1</a:t>
            </a:r>
            <a:r>
              <a:rPr lang="ja-JP" altLang="en-US" b="1" dirty="0" smtClean="0">
                <a:solidFill>
                  <a:schemeClr val="tx1"/>
                </a:solidFill>
                <a:latin typeface="Meiryo UI" pitchFamily="50" charset="-128"/>
                <a:ea typeface="Meiryo UI" pitchFamily="50" charset="-128"/>
                <a:cs typeface="Meiryo UI" pitchFamily="50" charset="-128"/>
              </a:rPr>
              <a:t>か月以上前である</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親が親しくしている近所の友人を知らない</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親のかかりつけ医を知らない</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最近、親の体調面にどんな変化があったか知らない</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親と介護の話をしたことがない</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親が資産をどのように管理しているかを知らない</a:t>
            </a:r>
            <a:endParaRPr lang="en-US" altLang="ja-JP" b="1" dirty="0" smtClean="0">
              <a:solidFill>
                <a:schemeClr val="tx1"/>
              </a:solidFill>
              <a:latin typeface="Meiryo UI" pitchFamily="50" charset="-128"/>
              <a:ea typeface="Meiryo UI" pitchFamily="50" charset="-128"/>
              <a:cs typeface="Meiryo UI" pitchFamily="50" charset="-128"/>
            </a:endParaRPr>
          </a:p>
          <a:p>
            <a:endParaRPr lang="en-US" altLang="ja-JP" b="1" dirty="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介護することになったら仕事との両立が不安だ</a:t>
            </a:r>
            <a:endParaRPr lang="en-US" altLang="ja-JP" b="1" dirty="0" smtClean="0">
              <a:solidFill>
                <a:schemeClr val="tx1"/>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246422" y="7291883"/>
            <a:ext cx="6480720" cy="1354217"/>
          </a:xfrm>
          <a:prstGeom prst="rect">
            <a:avLst/>
          </a:prstGeom>
          <a:noFill/>
        </p:spPr>
        <p:txBody>
          <a:bodyPr wrap="square" rtlCol="0">
            <a:spAutoFit/>
          </a:bodyPr>
          <a:lstStyle/>
          <a:p>
            <a:pPr algn="ctr"/>
            <a:r>
              <a:rPr lang="en-US" altLang="ja-JP"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つ以上チェックがついた方は要注意！！</a:t>
            </a:r>
            <a:endParaRPr kumimoji="1" lang="en-US" altLang="ja-JP"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歳になると介護が必要になる人がぐっと増えます。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介護のことを早めに家族と話し合っておきましょう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0707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663" y="780612"/>
            <a:ext cx="5582189" cy="741455"/>
          </a:xfrm>
        </p:spPr>
        <p:txBody>
          <a:bodyPr>
            <a:normAutofit/>
          </a:bodyPr>
          <a:lstStyle/>
          <a:p>
            <a:r>
              <a:rPr kumimoji="1" lang="ja-JP" altLang="en-US" sz="2400" b="1" dirty="0" smtClean="0">
                <a:latin typeface="Meiryo UI" pitchFamily="50" charset="-128"/>
                <a:ea typeface="Meiryo UI" pitchFamily="50" charset="-128"/>
                <a:cs typeface="Meiryo UI" pitchFamily="50" charset="-128"/>
              </a:rPr>
              <a:t>１．運動　　２．食事　　３．口腔</a:t>
            </a:r>
            <a:endParaRPr kumimoji="1" lang="ja-JP" altLang="en-US" sz="2400" b="1" dirty="0">
              <a:latin typeface="Meiryo UI" pitchFamily="50" charset="-128"/>
              <a:ea typeface="Meiryo UI" pitchFamily="50" charset="-128"/>
              <a:cs typeface="Meiryo UI" pitchFamily="50" charset="-128"/>
            </a:endParaRPr>
          </a:p>
        </p:txBody>
      </p:sp>
      <p:sp>
        <p:nvSpPr>
          <p:cNvPr id="10" name="コンテンツ プレースホルダー 4"/>
          <p:cNvSpPr>
            <a:spLocks noGrp="1"/>
          </p:cNvSpPr>
          <p:nvPr>
            <p:ph sz="half" idx="1"/>
          </p:nvPr>
        </p:nvSpPr>
        <p:spPr>
          <a:xfrm>
            <a:off x="190500" y="1787691"/>
            <a:ext cx="1780338" cy="4008445"/>
          </a:xfrm>
          <a:ln>
            <a:solidFill>
              <a:schemeClr val="accent1">
                <a:shade val="50000"/>
              </a:schemeClr>
            </a:solidFill>
          </a:ln>
        </p:spPr>
        <p:txBody>
          <a:bodyPr>
            <a:normAutofit fontScale="92500" lnSpcReduction="10000"/>
          </a:bodyPr>
          <a:lstStyle/>
          <a:p>
            <a:pPr marL="0" indent="0">
              <a:buNone/>
            </a:pPr>
            <a:r>
              <a:rPr kumimoji="1" lang="ja-JP" altLang="en-US" sz="1200" b="1" dirty="0" smtClean="0">
                <a:latin typeface="Meiryo UI" pitchFamily="50" charset="-128"/>
                <a:ea typeface="Meiryo UI" pitchFamily="50" charset="-128"/>
                <a:cs typeface="Meiryo UI" pitchFamily="50" charset="-128"/>
              </a:rPr>
              <a:t>１．運動</a:t>
            </a:r>
            <a:endParaRPr kumimoji="1" lang="en-US" altLang="ja-JP" sz="1200" b="1" dirty="0" smtClean="0">
              <a:latin typeface="Meiryo UI" pitchFamily="50" charset="-128"/>
              <a:ea typeface="Meiryo UI" pitchFamily="50" charset="-128"/>
              <a:cs typeface="Meiryo UI" pitchFamily="50" charset="-128"/>
            </a:endParaRPr>
          </a:p>
          <a:p>
            <a:pPr marL="0" indent="0">
              <a:buNone/>
            </a:pP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軽い</a:t>
            </a:r>
            <a:r>
              <a:rPr lang="ja-JP" altLang="en-US" sz="1200" b="1" dirty="0">
                <a:latin typeface="Meiryo UI" pitchFamily="50" charset="-128"/>
                <a:ea typeface="Meiryo UI" pitchFamily="50" charset="-128"/>
                <a:cs typeface="Meiryo UI" pitchFamily="50" charset="-128"/>
              </a:rPr>
              <a:t>体操</a:t>
            </a:r>
            <a:r>
              <a:rPr lang="ja-JP" altLang="en-US" sz="1200" b="1" dirty="0" smtClean="0">
                <a:latin typeface="Meiryo UI" pitchFamily="50" charset="-128"/>
                <a:ea typeface="Meiryo UI" pitchFamily="50" charset="-128"/>
                <a:cs typeface="Meiryo UI" pitchFamily="50" charset="-128"/>
              </a:rPr>
              <a:t>を日課にする</a:t>
            </a:r>
            <a:r>
              <a:rPr lang="en-US" altLang="ja-JP" sz="1200" b="1" dirty="0" smtClean="0">
                <a:latin typeface="Meiryo UI" pitchFamily="50" charset="-128"/>
                <a:ea typeface="Meiryo UI" pitchFamily="50" charset="-128"/>
                <a:cs typeface="Meiryo UI" pitchFamily="50" charset="-128"/>
              </a:rPr>
              <a:t>】</a:t>
            </a:r>
          </a:p>
          <a:p>
            <a:pPr marL="0" indent="0">
              <a:buNone/>
            </a:pPr>
            <a:r>
              <a:rPr lang="ja-JP" altLang="en-US" sz="1200" b="1" dirty="0" smtClean="0">
                <a:latin typeface="Meiryo UI" pitchFamily="50" charset="-128"/>
                <a:ea typeface="Meiryo UI" pitchFamily="50" charset="-128"/>
                <a:cs typeface="Meiryo UI" pitchFamily="50" charset="-128"/>
              </a:rPr>
              <a:t>→転倒・骨折を予防</a:t>
            </a:r>
            <a:endParaRPr kumimoji="1" lang="en-US" altLang="ja-JP" sz="1200" b="1" dirty="0" smtClean="0">
              <a:latin typeface="Meiryo UI" pitchFamily="50" charset="-128"/>
              <a:ea typeface="Meiryo UI" pitchFamily="50" charset="-128"/>
              <a:cs typeface="Meiryo UI" pitchFamily="50" charset="-128"/>
            </a:endParaRPr>
          </a:p>
          <a:p>
            <a:pPr marL="0" indent="0">
              <a:buNone/>
            </a:pPr>
            <a:endParaRPr kumimoji="1"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運動にあたって注意する事は、体調がすぐれないときは無理をしないこと。運動中も気分が悪くなったらすぐ中止しましょう。転倒、水分補給（特に夏場）にも十分注意して下さい。</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運動中は呼吸を止めず、有酸素運動を心がけます（息をこらえると血圧が上昇します）。運動の内容は</a:t>
            </a:r>
            <a:r>
              <a:rPr lang="ja-JP" altLang="en-US" sz="1200" b="1" dirty="0" smtClean="0">
                <a:latin typeface="Meiryo UI" pitchFamily="50" charset="-128"/>
                <a:ea typeface="Meiryo UI" pitchFamily="50" charset="-128"/>
                <a:cs typeface="Meiryo UI" pitchFamily="50" charset="-128"/>
              </a:rPr>
              <a:t>ラジオ体操</a:t>
            </a:r>
            <a:r>
              <a:rPr lang="ja-JP" altLang="en-US" sz="1200" dirty="0" smtClean="0">
                <a:latin typeface="Meiryo UI" pitchFamily="50" charset="-128"/>
                <a:ea typeface="Meiryo UI" pitchFamily="50" charset="-128"/>
                <a:cs typeface="Meiryo UI" pitchFamily="50" charset="-128"/>
              </a:rPr>
              <a:t>や</a:t>
            </a:r>
            <a:r>
              <a:rPr lang="ja-JP" altLang="en-US" sz="1200" b="1" dirty="0" smtClean="0">
                <a:latin typeface="Meiryo UI" pitchFamily="50" charset="-128"/>
                <a:ea typeface="Meiryo UI" pitchFamily="50" charset="-128"/>
                <a:cs typeface="Meiryo UI" pitchFamily="50" charset="-128"/>
              </a:rPr>
              <a:t>軽いストレッチ</a:t>
            </a:r>
            <a:r>
              <a:rPr lang="ja-JP" altLang="en-US" sz="1200"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ウォーキング</a:t>
            </a:r>
            <a:r>
              <a:rPr lang="ja-JP" altLang="en-US" sz="1200" dirty="0" smtClean="0">
                <a:latin typeface="Meiryo UI" pitchFamily="50" charset="-128"/>
                <a:ea typeface="Meiryo UI" pitchFamily="50" charset="-128"/>
                <a:cs typeface="Meiryo UI" pitchFamily="50" charset="-128"/>
              </a:rPr>
              <a:t>などがよいと言われています。</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市区町村で行われている高齢者向きの体操教室などは、専門家が適切なプログラムを組んでいるので安心です。</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→次ページ参照</a:t>
            </a:r>
            <a:endParaRPr kumimoji="1" lang="ja-JP" altLang="en-US" sz="1200" dirty="0">
              <a:latin typeface="Meiryo UI" pitchFamily="50" charset="-128"/>
              <a:ea typeface="Meiryo UI" pitchFamily="50" charset="-128"/>
              <a:cs typeface="Meiryo UI" pitchFamily="50" charset="-128"/>
            </a:endParaRPr>
          </a:p>
        </p:txBody>
      </p:sp>
      <p:sp>
        <p:nvSpPr>
          <p:cNvPr id="12" name="コンテンツ プレースホルダー 4"/>
          <p:cNvSpPr txBox="1">
            <a:spLocks/>
          </p:cNvSpPr>
          <p:nvPr/>
        </p:nvSpPr>
        <p:spPr bwMode="auto">
          <a:xfrm>
            <a:off x="2132856" y="1787699"/>
            <a:ext cx="2052228" cy="5081391"/>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txBody>
          <a:bodyPr vert="horz" wrap="square" lIns="45720" tIns="45720" rIns="45720" bIns="45720" numCol="1" anchor="t" anchorCtr="0" compatLnSpc="1">
            <a:prstTxWarp prst="textNoShape">
              <a:avLst/>
            </a:prstTxWarp>
            <a:spAutoFit/>
          </a:bodyPr>
          <a:lstStyle>
            <a:lvl1pPr marL="182563" indent="-182563" algn="l" rtl="0" eaLnBrk="0" fontAlgn="base" hangingPunct="0">
              <a:spcBef>
                <a:spcPct val="20000"/>
              </a:spcBef>
              <a:spcAft>
                <a:spcPct val="0"/>
              </a:spcAft>
              <a:buClr>
                <a:srgbClr val="101177"/>
              </a:buClr>
              <a:buSzPct val="120000"/>
              <a:buFont typeface="Wingdings" pitchFamily="2" charset="2"/>
              <a:buChar char=""/>
              <a:defRPr kumimoji="1" sz="1400">
                <a:solidFill>
                  <a:schemeClr val="tx1"/>
                </a:solidFill>
                <a:latin typeface="+mn-lt"/>
                <a:ea typeface="+mn-ea"/>
                <a:cs typeface="+mn-cs"/>
              </a:defRPr>
            </a:lvl1pPr>
            <a:lvl2pPr marL="446088" indent="-182563" algn="l" rtl="0" eaLnBrk="0" fontAlgn="base" hangingPunct="0">
              <a:spcBef>
                <a:spcPct val="20000"/>
              </a:spcBef>
              <a:spcAft>
                <a:spcPct val="0"/>
              </a:spcAft>
              <a:buClr>
                <a:srgbClr val="101177"/>
              </a:buClr>
              <a:buSzPct val="80000"/>
              <a:buFont typeface="Wingdings 3" pitchFamily="18" charset="2"/>
              <a:buChar char=""/>
              <a:defRPr kumimoji="1" sz="1300">
                <a:solidFill>
                  <a:schemeClr val="tx1"/>
                </a:solidFill>
                <a:latin typeface="+mn-lt"/>
                <a:ea typeface="+mn-ea"/>
              </a:defRPr>
            </a:lvl2pPr>
            <a:lvl3pPr marL="811213" indent="-182563" algn="l" rtl="0" eaLnBrk="0" fontAlgn="base" hangingPunct="0">
              <a:spcBef>
                <a:spcPct val="20000"/>
              </a:spcBef>
              <a:spcAft>
                <a:spcPct val="0"/>
              </a:spcAft>
              <a:buClr>
                <a:srgbClr val="101177"/>
              </a:buClr>
              <a:buSzPct val="90000"/>
              <a:buFont typeface="Arial" charset="0"/>
              <a:buChar char="–"/>
              <a:defRPr kumimoji="1" sz="1300">
                <a:solidFill>
                  <a:schemeClr val="tx1"/>
                </a:solidFill>
                <a:latin typeface="+mn-lt"/>
                <a:ea typeface="+mn-ea"/>
              </a:defRPr>
            </a:lvl3pPr>
            <a:lvl4pPr marL="1074738" indent="-182563" algn="l" rtl="0" eaLnBrk="0" fontAlgn="base" hangingPunct="0">
              <a:spcBef>
                <a:spcPct val="20000"/>
              </a:spcBef>
              <a:spcAft>
                <a:spcPct val="0"/>
              </a:spcAft>
              <a:buClr>
                <a:srgbClr val="101177"/>
              </a:buClr>
              <a:buSzPct val="80000"/>
              <a:buFont typeface="Arial" charset="0"/>
              <a:buChar char="&gt;"/>
              <a:defRPr kumimoji="1" sz="1300">
                <a:solidFill>
                  <a:schemeClr val="tx1"/>
                </a:solidFill>
                <a:latin typeface="+mn-lt"/>
                <a:ea typeface="+mn-ea"/>
              </a:defRPr>
            </a:lvl4pPr>
            <a:lvl5pPr marL="1349375" indent="-184150" algn="l" rtl="0" eaLnBrk="0" fontAlgn="base" hangingPunct="0">
              <a:spcBef>
                <a:spcPct val="20000"/>
              </a:spcBef>
              <a:spcAft>
                <a:spcPct val="0"/>
              </a:spcAft>
              <a:buClr>
                <a:srgbClr val="101177"/>
              </a:buClr>
              <a:buSzPct val="90000"/>
              <a:buFont typeface="Arial" charset="0"/>
              <a:buChar char="–"/>
              <a:defRPr kumimoji="1" sz="1300">
                <a:solidFill>
                  <a:schemeClr val="tx1"/>
                </a:solidFill>
                <a:latin typeface="+mn-lt"/>
                <a:ea typeface="+mn-ea"/>
              </a:defRPr>
            </a:lvl5pPr>
            <a:lvl6pPr marL="18065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6pPr>
            <a:lvl7pPr marL="22637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7pPr>
            <a:lvl8pPr marL="27209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8pPr>
            <a:lvl9pPr marL="31781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9pPr>
          </a:lstStyle>
          <a:p>
            <a:pPr marL="0" indent="0">
              <a:buNone/>
            </a:pPr>
            <a:r>
              <a:rPr lang="ja-JP" altLang="en-US" sz="1200" b="1" dirty="0">
                <a:latin typeface="Meiryo UI" pitchFamily="50" charset="-128"/>
                <a:ea typeface="Meiryo UI" pitchFamily="50" charset="-128"/>
                <a:cs typeface="Meiryo UI" pitchFamily="50" charset="-128"/>
              </a:rPr>
              <a:t>２</a:t>
            </a:r>
            <a:r>
              <a:rPr lang="ja-JP" altLang="en-US" sz="1200" b="1" dirty="0" smtClean="0">
                <a:latin typeface="Meiryo UI" pitchFamily="50" charset="-128"/>
                <a:ea typeface="Meiryo UI" pitchFamily="50" charset="-128"/>
                <a:cs typeface="Meiryo UI" pitchFamily="50" charset="-128"/>
              </a:rPr>
              <a:t>．食事</a:t>
            </a:r>
            <a:endParaRPr lang="ja-JP" altLang="en-US" sz="1200" b="1" dirty="0">
              <a:latin typeface="Meiryo UI" pitchFamily="50" charset="-128"/>
              <a:ea typeface="Meiryo UI" pitchFamily="50" charset="-128"/>
              <a:cs typeface="Meiryo UI" pitchFamily="50" charset="-128"/>
            </a:endParaRPr>
          </a:p>
          <a:p>
            <a:pPr marL="0" indent="0">
              <a:buNone/>
            </a:pP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高齢者（</a:t>
            </a:r>
            <a:r>
              <a:rPr lang="en-US" altLang="ja-JP" sz="1200" b="1" dirty="0" smtClean="0">
                <a:latin typeface="Meiryo UI" pitchFamily="50" charset="-128"/>
                <a:ea typeface="Meiryo UI" pitchFamily="50" charset="-128"/>
                <a:cs typeface="Meiryo UI" pitchFamily="50" charset="-128"/>
              </a:rPr>
              <a:t>70</a:t>
            </a:r>
            <a:r>
              <a:rPr lang="ja-JP" altLang="en-US" sz="1200" b="1" dirty="0" smtClean="0">
                <a:latin typeface="Meiryo UI" pitchFamily="50" charset="-128"/>
                <a:ea typeface="Meiryo UI" pitchFamily="50" charset="-128"/>
                <a:cs typeface="Meiryo UI" pitchFamily="50" charset="-128"/>
              </a:rPr>
              <a:t>歳以上）が取るべき栄養</a:t>
            </a:r>
            <a:r>
              <a:rPr lang="en-US" altLang="ja-JP" sz="1200" b="1" dirty="0" smtClean="0">
                <a:latin typeface="Meiryo UI" pitchFamily="50" charset="-128"/>
                <a:ea typeface="Meiryo UI" pitchFamily="50" charset="-128"/>
                <a:cs typeface="Meiryo UI" pitchFamily="50" charset="-128"/>
              </a:rPr>
              <a:t>】</a:t>
            </a:r>
          </a:p>
          <a:p>
            <a:pPr marL="0" indent="0">
              <a:buNone/>
            </a:pPr>
            <a:endParaRPr lang="en-US" altLang="ja-JP" sz="1200" b="1" dirty="0">
              <a:latin typeface="Meiryo UI" pitchFamily="50" charset="-128"/>
              <a:ea typeface="Meiryo UI" pitchFamily="50" charset="-128"/>
              <a:cs typeface="Meiryo UI" pitchFamily="50" charset="-128"/>
            </a:endParaRPr>
          </a:p>
          <a:p>
            <a:pPr marL="0" indent="0">
              <a:buNone/>
            </a:pPr>
            <a:r>
              <a:rPr lang="ja-JP" altLang="en-US" sz="1200" dirty="0">
                <a:latin typeface="Meiryo UI" pitchFamily="50" charset="-128"/>
                <a:ea typeface="Meiryo UI" pitchFamily="50" charset="-128"/>
                <a:cs typeface="Meiryo UI" pitchFamily="50" charset="-128"/>
              </a:rPr>
              <a:t>毎日</a:t>
            </a:r>
            <a:r>
              <a:rPr lang="ja-JP" altLang="en-US" sz="1200" dirty="0" smtClean="0">
                <a:latin typeface="Meiryo UI" pitchFamily="50" charset="-128"/>
                <a:ea typeface="Meiryo UI" pitchFamily="50" charset="-128"/>
                <a:cs typeface="Meiryo UI" pitchFamily="50" charset="-128"/>
              </a:rPr>
              <a:t>の食事のチェックポイント</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1</a:t>
            </a:r>
            <a:r>
              <a:rPr lang="ja-JP" altLang="en-US" sz="1200" dirty="0" smtClean="0">
                <a:latin typeface="Meiryo UI" pitchFamily="50" charset="-128"/>
                <a:ea typeface="Meiryo UI" pitchFamily="50" charset="-128"/>
                <a:cs typeface="Meiryo UI" pitchFamily="50" charset="-128"/>
              </a:rPr>
              <a:t>日に必要なカロリー：約</a:t>
            </a:r>
            <a:r>
              <a:rPr lang="en-US" altLang="ja-JP" sz="1200" dirty="0" smtClean="0">
                <a:latin typeface="Meiryo UI" pitchFamily="50" charset="-128"/>
                <a:ea typeface="Meiryo UI" pitchFamily="50" charset="-128"/>
                <a:cs typeface="Meiryo UI" pitchFamily="50" charset="-128"/>
              </a:rPr>
              <a:t>1500kcal</a:t>
            </a:r>
          </a:p>
          <a:p>
            <a:pPr marL="0" indent="0">
              <a:buNone/>
            </a:pPr>
            <a:r>
              <a:rPr lang="ja-JP" altLang="en-US" sz="1100" dirty="0" smtClean="0">
                <a:latin typeface="Meiryo UI" pitchFamily="50" charset="-128"/>
                <a:ea typeface="Meiryo UI" pitchFamily="50" charset="-128"/>
                <a:cs typeface="Meiryo UI" pitchFamily="50" charset="-128"/>
              </a:rPr>
              <a:t>（性別や運動量によって異なる）</a:t>
            </a:r>
            <a:endParaRPr lang="en-US" altLang="ja-JP" sz="11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●主食（米・パン・麺）と肉・魚・野菜をバランスよく</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●味付けは濃過ぎないよう注意</a:t>
            </a:r>
            <a:r>
              <a:rPr lang="ja-JP" altLang="en-US" sz="1100" dirty="0" smtClean="0">
                <a:latin typeface="Meiryo UI" pitchFamily="50" charset="-128"/>
                <a:ea typeface="Meiryo UI" pitchFamily="50" charset="-128"/>
                <a:cs typeface="Meiryo UI" pitchFamily="50" charset="-128"/>
              </a:rPr>
              <a:t>（塩分は控えめに）</a:t>
            </a:r>
            <a:endParaRPr lang="en-US" altLang="ja-JP" sz="11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●脂肪摂取が適量になるように</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　注意</a:t>
            </a:r>
            <a:endParaRPr lang="en-US" altLang="ja-JP" sz="1200" dirty="0" smtClean="0">
              <a:latin typeface="Meiryo UI" pitchFamily="50" charset="-128"/>
              <a:ea typeface="Meiryo UI" pitchFamily="50" charset="-128"/>
              <a:cs typeface="Meiryo UI" pitchFamily="50" charset="-128"/>
            </a:endParaRPr>
          </a:p>
          <a:p>
            <a:pPr marL="0" indent="0">
              <a:buNone/>
            </a:pPr>
            <a:endParaRPr lang="en-US" altLang="ja-JP" sz="1200" dirty="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独り暮らしの方に起きやすいのが、</a:t>
            </a:r>
            <a:r>
              <a:rPr lang="ja-JP" altLang="en-US" sz="1200" b="1" dirty="0" smtClean="0">
                <a:latin typeface="Meiryo UI" pitchFamily="50" charset="-128"/>
                <a:ea typeface="Meiryo UI" pitchFamily="50" charset="-128"/>
                <a:cs typeface="Meiryo UI" pitchFamily="50" charset="-128"/>
              </a:rPr>
              <a:t>同じようなメニューの繰り返しによる塩分の取り過ぎや野菜不足</a:t>
            </a:r>
            <a:r>
              <a:rPr lang="ja-JP" altLang="en-US" sz="1200" dirty="0" smtClean="0">
                <a:latin typeface="Meiryo UI" pitchFamily="50" charset="-128"/>
                <a:ea typeface="Meiryo UI" pitchFamily="50" charset="-128"/>
                <a:cs typeface="Meiryo UI" pitchFamily="50" charset="-128"/>
              </a:rPr>
              <a:t>。塩分の取り過ぎは</a:t>
            </a:r>
            <a:r>
              <a:rPr lang="ja-JP" altLang="en-US" sz="1200" b="1" dirty="0" smtClean="0">
                <a:latin typeface="Meiryo UI" pitchFamily="50" charset="-128"/>
                <a:ea typeface="Meiryo UI" pitchFamily="50" charset="-128"/>
                <a:cs typeface="Meiryo UI" pitchFamily="50" charset="-128"/>
              </a:rPr>
              <a:t>高血圧</a:t>
            </a:r>
            <a:r>
              <a:rPr lang="ja-JP" altLang="en-US" sz="1200" dirty="0" smtClean="0">
                <a:latin typeface="Meiryo UI" pitchFamily="50" charset="-128"/>
                <a:ea typeface="Meiryo UI" pitchFamily="50" charset="-128"/>
                <a:cs typeface="Meiryo UI" pitchFamily="50" charset="-128"/>
              </a:rPr>
              <a:t>を招き、脳血管障害や</a:t>
            </a:r>
            <a:r>
              <a:rPr lang="ja-JP" altLang="en-US" sz="1200" b="1" dirty="0" smtClean="0">
                <a:latin typeface="Meiryo UI" pitchFamily="50" charset="-128"/>
                <a:ea typeface="Meiryo UI" pitchFamily="50" charset="-128"/>
                <a:cs typeface="Meiryo UI" pitchFamily="50" charset="-128"/>
              </a:rPr>
              <a:t>心疾患</a:t>
            </a:r>
            <a:r>
              <a:rPr lang="ja-JP" altLang="en-US" sz="1200" dirty="0" smtClean="0">
                <a:latin typeface="Meiryo UI" pitchFamily="50" charset="-128"/>
                <a:ea typeface="Meiryo UI" pitchFamily="50" charset="-128"/>
                <a:cs typeface="Meiryo UI" pitchFamily="50" charset="-128"/>
              </a:rPr>
              <a:t>につながる恐れがあります。糖尿病など持病のある方も食事に配慮が必要です。</a:t>
            </a:r>
            <a:endParaRPr lang="en-US" altLang="ja-JP" sz="1200" dirty="0" smtClean="0">
              <a:latin typeface="Meiryo UI" pitchFamily="50" charset="-128"/>
              <a:ea typeface="Meiryo UI" pitchFamily="50" charset="-128"/>
              <a:cs typeface="Meiryo UI" pitchFamily="50" charset="-128"/>
            </a:endParaRPr>
          </a:p>
          <a:p>
            <a:pPr marL="0" indent="0">
              <a:buNone/>
            </a:pPr>
            <a:r>
              <a:rPr lang="ja-JP" altLang="en-US" sz="1200" dirty="0" smtClean="0">
                <a:latin typeface="Meiryo UI" pitchFamily="50" charset="-128"/>
                <a:ea typeface="Meiryo UI" pitchFamily="50" charset="-128"/>
                <a:cs typeface="Meiryo UI" pitchFamily="50" charset="-128"/>
              </a:rPr>
              <a:t>→自治体や民間の配食サービスの利用も検討しましょう！</a:t>
            </a:r>
            <a:endParaRPr lang="en-US" altLang="ja-JP" sz="1200" dirty="0">
              <a:latin typeface="Meiryo UI" pitchFamily="50" charset="-128"/>
              <a:ea typeface="Meiryo UI" pitchFamily="50" charset="-128"/>
              <a:cs typeface="Meiryo UI" pitchFamily="50" charset="-128"/>
            </a:endParaRPr>
          </a:p>
        </p:txBody>
      </p:sp>
      <p:sp>
        <p:nvSpPr>
          <p:cNvPr id="13" name="コンテンツ プレースホルダー 4"/>
          <p:cNvSpPr txBox="1">
            <a:spLocks/>
          </p:cNvSpPr>
          <p:nvPr/>
        </p:nvSpPr>
        <p:spPr bwMode="auto">
          <a:xfrm>
            <a:off x="4401108" y="1787693"/>
            <a:ext cx="1944216" cy="548457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txBody>
          <a:bodyPr vert="horz" wrap="square" lIns="45720" tIns="45720" rIns="45720" bIns="45720" numCol="1" anchor="t" anchorCtr="0" compatLnSpc="1">
            <a:prstTxWarp prst="textNoShape">
              <a:avLst/>
            </a:prstTxWarp>
            <a:spAutoFit/>
          </a:bodyPr>
          <a:lstStyle>
            <a:lvl1pPr marL="182563" indent="-182563" algn="l" rtl="0" eaLnBrk="0" fontAlgn="base" hangingPunct="0">
              <a:spcBef>
                <a:spcPct val="20000"/>
              </a:spcBef>
              <a:spcAft>
                <a:spcPct val="0"/>
              </a:spcAft>
              <a:buClr>
                <a:srgbClr val="101177"/>
              </a:buClr>
              <a:buSzPct val="120000"/>
              <a:buFont typeface="Wingdings" pitchFamily="2" charset="2"/>
              <a:buChar char=""/>
              <a:defRPr kumimoji="1" sz="1400">
                <a:solidFill>
                  <a:schemeClr val="tx1"/>
                </a:solidFill>
                <a:latin typeface="+mn-lt"/>
                <a:ea typeface="+mn-ea"/>
                <a:cs typeface="+mn-cs"/>
              </a:defRPr>
            </a:lvl1pPr>
            <a:lvl2pPr marL="446088" indent="-182563" algn="l" rtl="0" eaLnBrk="0" fontAlgn="base" hangingPunct="0">
              <a:spcBef>
                <a:spcPct val="20000"/>
              </a:spcBef>
              <a:spcAft>
                <a:spcPct val="0"/>
              </a:spcAft>
              <a:buClr>
                <a:srgbClr val="101177"/>
              </a:buClr>
              <a:buSzPct val="80000"/>
              <a:buFont typeface="Wingdings 3" pitchFamily="18" charset="2"/>
              <a:buChar char=""/>
              <a:defRPr kumimoji="1" sz="1300">
                <a:solidFill>
                  <a:schemeClr val="tx1"/>
                </a:solidFill>
                <a:latin typeface="+mn-lt"/>
                <a:ea typeface="+mn-ea"/>
              </a:defRPr>
            </a:lvl2pPr>
            <a:lvl3pPr marL="811213" indent="-182563" algn="l" rtl="0" eaLnBrk="0" fontAlgn="base" hangingPunct="0">
              <a:spcBef>
                <a:spcPct val="20000"/>
              </a:spcBef>
              <a:spcAft>
                <a:spcPct val="0"/>
              </a:spcAft>
              <a:buClr>
                <a:srgbClr val="101177"/>
              </a:buClr>
              <a:buSzPct val="90000"/>
              <a:buFont typeface="Arial" charset="0"/>
              <a:buChar char="–"/>
              <a:defRPr kumimoji="1" sz="1300">
                <a:solidFill>
                  <a:schemeClr val="tx1"/>
                </a:solidFill>
                <a:latin typeface="+mn-lt"/>
                <a:ea typeface="+mn-ea"/>
              </a:defRPr>
            </a:lvl3pPr>
            <a:lvl4pPr marL="1074738" indent="-182563" algn="l" rtl="0" eaLnBrk="0" fontAlgn="base" hangingPunct="0">
              <a:spcBef>
                <a:spcPct val="20000"/>
              </a:spcBef>
              <a:spcAft>
                <a:spcPct val="0"/>
              </a:spcAft>
              <a:buClr>
                <a:srgbClr val="101177"/>
              </a:buClr>
              <a:buSzPct val="80000"/>
              <a:buFont typeface="Arial" charset="0"/>
              <a:buChar char="&gt;"/>
              <a:defRPr kumimoji="1" sz="1300">
                <a:solidFill>
                  <a:schemeClr val="tx1"/>
                </a:solidFill>
                <a:latin typeface="+mn-lt"/>
                <a:ea typeface="+mn-ea"/>
              </a:defRPr>
            </a:lvl4pPr>
            <a:lvl5pPr marL="1349375" indent="-184150" algn="l" rtl="0" eaLnBrk="0" fontAlgn="base" hangingPunct="0">
              <a:spcBef>
                <a:spcPct val="20000"/>
              </a:spcBef>
              <a:spcAft>
                <a:spcPct val="0"/>
              </a:spcAft>
              <a:buClr>
                <a:srgbClr val="101177"/>
              </a:buClr>
              <a:buSzPct val="90000"/>
              <a:buFont typeface="Arial" charset="0"/>
              <a:buChar char="–"/>
              <a:defRPr kumimoji="1" sz="1300">
                <a:solidFill>
                  <a:schemeClr val="tx1"/>
                </a:solidFill>
                <a:latin typeface="+mn-lt"/>
                <a:ea typeface="+mn-ea"/>
              </a:defRPr>
            </a:lvl5pPr>
            <a:lvl6pPr marL="18065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6pPr>
            <a:lvl7pPr marL="22637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7pPr>
            <a:lvl8pPr marL="27209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8pPr>
            <a:lvl9pPr marL="3178175" indent="-184150" algn="l" rtl="0" fontAlgn="base">
              <a:spcBef>
                <a:spcPct val="20000"/>
              </a:spcBef>
              <a:spcAft>
                <a:spcPct val="0"/>
              </a:spcAft>
              <a:buClr>
                <a:srgbClr val="101177"/>
              </a:buClr>
              <a:buSzPct val="90000"/>
              <a:buFont typeface="Arial" pitchFamily="34" charset="0"/>
              <a:buChar char="–"/>
              <a:defRPr kumimoji="1" sz="1300">
                <a:solidFill>
                  <a:schemeClr val="tx1"/>
                </a:solidFill>
                <a:latin typeface="+mn-lt"/>
                <a:ea typeface="+mn-ea"/>
              </a:defRPr>
            </a:lvl9pPr>
          </a:lstStyle>
          <a:p>
            <a:pPr marL="0" indent="0">
              <a:buFont typeface="Wingdings" pitchFamily="2" charset="2"/>
              <a:buNone/>
            </a:pPr>
            <a:r>
              <a:rPr lang="ja-JP" altLang="en-US" sz="1200" b="1" dirty="0">
                <a:latin typeface="Meiryo UI" pitchFamily="50" charset="-128"/>
                <a:ea typeface="Meiryo UI" pitchFamily="50" charset="-128"/>
                <a:cs typeface="Meiryo UI" pitchFamily="50" charset="-128"/>
              </a:rPr>
              <a:t>３</a:t>
            </a:r>
            <a:r>
              <a:rPr lang="ja-JP" altLang="en-US" sz="1200" b="1" dirty="0" smtClean="0">
                <a:latin typeface="Meiryo UI" pitchFamily="50" charset="-128"/>
                <a:ea typeface="Meiryo UI" pitchFamily="50" charset="-128"/>
                <a:cs typeface="Meiryo UI" pitchFamily="50" charset="-128"/>
              </a:rPr>
              <a:t>．口腔</a:t>
            </a:r>
            <a:endParaRPr lang="en-US" altLang="ja-JP" sz="1200" b="1" dirty="0" smtClean="0">
              <a:latin typeface="Meiryo UI" pitchFamily="50" charset="-128"/>
              <a:ea typeface="Meiryo UI" pitchFamily="50" charset="-128"/>
              <a:cs typeface="Meiryo UI" pitchFamily="50" charset="-128"/>
            </a:endParaRPr>
          </a:p>
          <a:p>
            <a:pPr marL="0" indent="0">
              <a:buFont typeface="Wingdings" pitchFamily="2" charset="2"/>
              <a:buNone/>
            </a:pP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口の健康が身体の健康に大きく影響する</a:t>
            </a:r>
            <a:r>
              <a:rPr lang="en-US" altLang="ja-JP" sz="1200" b="1" dirty="0" smtClean="0">
                <a:latin typeface="Meiryo UI" pitchFamily="50" charset="-128"/>
                <a:ea typeface="Meiryo UI" pitchFamily="50" charset="-128"/>
                <a:cs typeface="Meiryo UI" pitchFamily="50" charset="-128"/>
              </a:rPr>
              <a:t>】</a:t>
            </a:r>
          </a:p>
          <a:p>
            <a:pPr marL="0" indent="0">
              <a:buFont typeface="Wingdings" pitchFamily="2" charset="2"/>
              <a:buNone/>
            </a:pPr>
            <a:endParaRPr lang="en-US" altLang="ja-JP" sz="1200" b="1" dirty="0">
              <a:latin typeface="Meiryo UI" pitchFamily="50" charset="-128"/>
              <a:ea typeface="Meiryo UI" pitchFamily="50" charset="-128"/>
              <a:cs typeface="Meiryo UI" pitchFamily="50" charset="-128"/>
            </a:endParaRPr>
          </a:p>
          <a:p>
            <a:pPr marL="0" indent="0">
              <a:buFont typeface="Wingdings" pitchFamily="2" charset="2"/>
              <a:buNone/>
            </a:pPr>
            <a:r>
              <a:rPr lang="ja-JP" altLang="en-US" sz="1200" dirty="0" smtClean="0">
                <a:latin typeface="Meiryo UI" pitchFamily="50" charset="-128"/>
                <a:ea typeface="Meiryo UI" pitchFamily="50" charset="-128"/>
                <a:cs typeface="Meiryo UI" pitchFamily="50" charset="-128"/>
              </a:rPr>
              <a:t>健康に歳を重ねるために、</a:t>
            </a:r>
            <a:r>
              <a:rPr lang="ja-JP" altLang="en-US" sz="1200" b="1" dirty="0" smtClean="0">
                <a:latin typeface="Meiryo UI" pitchFamily="50" charset="-128"/>
                <a:ea typeface="Meiryo UI" pitchFamily="50" charset="-128"/>
                <a:cs typeface="Meiryo UI" pitchFamily="50" charset="-128"/>
              </a:rPr>
              <a:t>口と歯のケアはとても重要</a:t>
            </a:r>
            <a:r>
              <a:rPr lang="ja-JP" altLang="en-US" sz="1200" dirty="0" smtClean="0">
                <a:latin typeface="Meiryo UI" pitchFamily="50" charset="-128"/>
                <a:ea typeface="Meiryo UI" pitchFamily="50" charset="-128"/>
                <a:cs typeface="Meiryo UI" pitchFamily="50" charset="-128"/>
              </a:rPr>
              <a:t>です。口腔の清掃、歯石の除去、義歯の手入れなど、定期的な歯科治療を心がけます。高齢者に多い「</a:t>
            </a:r>
            <a:r>
              <a:rPr lang="ja-JP" altLang="en-US" sz="1200" b="1" dirty="0" smtClean="0">
                <a:latin typeface="Meiryo UI" pitchFamily="50" charset="-128"/>
                <a:ea typeface="Meiryo UI" pitchFamily="50" charset="-128"/>
                <a:cs typeface="Meiryo UI" pitchFamily="50" charset="-128"/>
              </a:rPr>
              <a:t>誤嚥性肺炎</a:t>
            </a:r>
            <a:r>
              <a:rPr lang="ja-JP" altLang="en-US" sz="1200" dirty="0" smtClean="0">
                <a:latin typeface="Meiryo UI" pitchFamily="50" charset="-128"/>
                <a:ea typeface="Meiryo UI" pitchFamily="50" charset="-128"/>
                <a:cs typeface="Meiryo UI" pitchFamily="50" charset="-128"/>
              </a:rPr>
              <a:t>」は、病気や加齢などにより飲み込む機能や咳をする力が弱くなり、口腔</a:t>
            </a:r>
            <a:r>
              <a:rPr lang="ja-JP" altLang="en-US" sz="1200" dirty="0">
                <a:latin typeface="Meiryo UI" pitchFamily="50" charset="-128"/>
                <a:ea typeface="Meiryo UI" pitchFamily="50" charset="-128"/>
                <a:cs typeface="Meiryo UI" pitchFamily="50" charset="-128"/>
              </a:rPr>
              <a:t>の細菌</a:t>
            </a:r>
            <a:r>
              <a:rPr lang="ja-JP" altLang="en-US" sz="1200" dirty="0" smtClean="0">
                <a:latin typeface="Meiryo UI" pitchFamily="50" charset="-128"/>
                <a:ea typeface="Meiryo UI" pitchFamily="50" charset="-128"/>
                <a:cs typeface="Meiryo UI" pitchFamily="50" charset="-128"/>
              </a:rPr>
              <a:t>や逆流した胃液が誤って気管に入る事で発症します。</a:t>
            </a:r>
            <a:endParaRPr lang="en-US" altLang="ja-JP" sz="1200" dirty="0" smtClean="0">
              <a:latin typeface="Meiryo UI" pitchFamily="50" charset="-128"/>
              <a:ea typeface="Meiryo UI" pitchFamily="50" charset="-128"/>
              <a:cs typeface="Meiryo UI" pitchFamily="50" charset="-128"/>
            </a:endParaRPr>
          </a:p>
          <a:p>
            <a:pPr marL="0" indent="0">
              <a:buFont typeface="Wingdings" pitchFamily="2" charset="2"/>
              <a:buNone/>
            </a:pPr>
            <a:r>
              <a:rPr lang="ja-JP" altLang="en-US" sz="1200" dirty="0" smtClean="0">
                <a:latin typeface="Meiryo UI" pitchFamily="50" charset="-128"/>
                <a:ea typeface="Meiryo UI" pitchFamily="50" charset="-128"/>
                <a:cs typeface="Meiryo UI" pitchFamily="50" charset="-128"/>
              </a:rPr>
              <a:t>この予防にも、</a:t>
            </a:r>
            <a:r>
              <a:rPr lang="ja-JP" altLang="en-US" sz="1200" b="1" dirty="0" smtClean="0">
                <a:latin typeface="Meiryo UI" pitchFamily="50" charset="-128"/>
                <a:ea typeface="Meiryo UI" pitchFamily="50" charset="-128"/>
                <a:cs typeface="Meiryo UI" pitchFamily="50" charset="-128"/>
              </a:rPr>
              <a:t>口腔ケアが有効</a:t>
            </a:r>
            <a:r>
              <a:rPr lang="ja-JP" altLang="en-US" sz="1200" dirty="0" smtClean="0">
                <a:latin typeface="Meiryo UI" pitchFamily="50" charset="-128"/>
                <a:ea typeface="Meiryo UI" pitchFamily="50" charset="-128"/>
                <a:cs typeface="Meiryo UI" pitchFamily="50" charset="-128"/>
              </a:rPr>
              <a:t>と言われています。そのほか、口腔の状態は「食」に密接につながるため、全身の健康に大きな影響を及ぼすと言えます。歯ブラシや舌ブラシによるブラッシングが基本ですが、自分</a:t>
            </a:r>
            <a:r>
              <a:rPr lang="en-US" altLang="ja-JP" sz="1200" dirty="0" smtClean="0">
                <a:latin typeface="Meiryo UI" pitchFamily="50" charset="-128"/>
                <a:ea typeface="Meiryo UI" pitchFamily="50" charset="-128"/>
                <a:cs typeface="Meiryo UI" pitchFamily="50" charset="-128"/>
              </a:rPr>
              <a:t>1</a:t>
            </a:r>
            <a:r>
              <a:rPr lang="ja-JP" altLang="en-US" sz="1200" dirty="0" smtClean="0">
                <a:latin typeface="Meiryo UI" pitchFamily="50" charset="-128"/>
                <a:ea typeface="Meiryo UI" pitchFamily="50" charset="-128"/>
                <a:cs typeface="Meiryo UI" pitchFamily="50" charset="-128"/>
              </a:rPr>
              <a:t>人では適切なブラッシングが出来ない場合が多々あります。</a:t>
            </a:r>
            <a:endParaRPr lang="en-US" altLang="ja-JP" sz="1200" dirty="0" smtClean="0">
              <a:latin typeface="Meiryo UI" pitchFamily="50" charset="-128"/>
              <a:ea typeface="Meiryo UI" pitchFamily="50" charset="-128"/>
              <a:cs typeface="Meiryo UI" pitchFamily="50" charset="-128"/>
            </a:endParaRPr>
          </a:p>
          <a:p>
            <a:pPr marL="0" indent="0">
              <a:buFont typeface="Wingdings" pitchFamily="2" charset="2"/>
              <a:buNone/>
            </a:pPr>
            <a:r>
              <a:rPr lang="ja-JP" altLang="en-US" sz="1200" dirty="0" smtClean="0">
                <a:latin typeface="Meiryo UI" pitchFamily="50" charset="-128"/>
                <a:ea typeface="Meiryo UI" pitchFamily="50" charset="-128"/>
                <a:cs typeface="Meiryo UI" pitchFamily="50" charset="-128"/>
              </a:rPr>
              <a:t>→歯科医での定期チェック</a:t>
            </a:r>
            <a:endParaRPr lang="en-US" altLang="ja-JP" sz="1200" dirty="0" smtClean="0">
              <a:latin typeface="Meiryo UI" pitchFamily="50" charset="-128"/>
              <a:ea typeface="Meiryo UI" pitchFamily="50" charset="-128"/>
              <a:cs typeface="Meiryo UI" pitchFamily="50" charset="-128"/>
            </a:endParaRPr>
          </a:p>
          <a:p>
            <a:pPr marL="0" indent="0">
              <a:buFont typeface="Wingdings" pitchFamily="2" charset="2"/>
              <a:buNone/>
            </a:pP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自治体主催の定期診療の利用</a:t>
            </a:r>
            <a:endParaRPr lang="ja-JP" altLang="en-US" sz="1200" dirty="0">
              <a:latin typeface="Meiryo UI" pitchFamily="50" charset="-128"/>
              <a:ea typeface="Meiryo UI" pitchFamily="50" charset="-128"/>
              <a:cs typeface="Meiryo UI" pitchFamily="50" charset="-128"/>
            </a:endParaRPr>
          </a:p>
        </p:txBody>
      </p:sp>
      <p:pic>
        <p:nvPicPr>
          <p:cNvPr id="5124" name="Picture 4" descr="C:\Users\okimoto\AppData\Local\Microsoft\Windows\Temporary Internet Files\Content.IE5\DEFC7CR2\h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580" y="7354105"/>
            <a:ext cx="1227272" cy="143081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40</a:t>
            </a:fld>
            <a:endParaRPr kumimoji="1" lang="ja-JP" altLang="en-US"/>
          </a:p>
        </p:txBody>
      </p:sp>
      <p:sp>
        <p:nvSpPr>
          <p:cNvPr id="11" name="テキスト ボックス 10"/>
          <p:cNvSpPr txBox="1"/>
          <p:nvPr/>
        </p:nvSpPr>
        <p:spPr>
          <a:xfrm>
            <a:off x="338387" y="28287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介護予防について②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18619" y="827583"/>
            <a:ext cx="5904656" cy="694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200" dirty="0">
              <a:solidFill>
                <a:schemeClr val="tx1"/>
              </a:solidFill>
              <a:latin typeface="Meiryo UI" pitchFamily="50" charset="-128"/>
              <a:ea typeface="Meiryo UI" pitchFamily="50" charset="-128"/>
              <a:cs typeface="Meiryo UI" pitchFamily="50" charset="-128"/>
            </a:endParaRPr>
          </a:p>
        </p:txBody>
      </p:sp>
      <p:pic>
        <p:nvPicPr>
          <p:cNvPr id="6146" name="Picture 2" descr="\\ds.inte.co.jp\支社\中国支社\公共\H26仕事と介護\04.運用\07.マニュアル作成\img\ilm17_ac01008-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01" y="6228184"/>
            <a:ext cx="1526206" cy="95872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s.inte.co.jp\支社\中国支社\公共\H26仕事と介護\04.運用\07.マニュアル作成\img\ilm17_bd01028-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419" y="7321735"/>
            <a:ext cx="1207101" cy="133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60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41</a:t>
            </a:fld>
            <a:endParaRPr kumimoji="1" lang="ja-JP" altLang="en-US"/>
          </a:p>
        </p:txBody>
      </p:sp>
      <p:sp>
        <p:nvSpPr>
          <p:cNvPr id="11" name="テキスト ボックス 10"/>
          <p:cNvSpPr txBox="1"/>
          <p:nvPr/>
        </p:nvSpPr>
        <p:spPr>
          <a:xfrm>
            <a:off x="338387" y="28287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介護予防について③　（例）広島市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http://www.city.hiroshima.lg.jp/www/contents/1284684868674/simple/150512181905_0.png"/>
          <p:cNvPicPr/>
          <p:nvPr/>
        </p:nvPicPr>
        <p:blipFill>
          <a:blip r:embed="rId2">
            <a:extLst>
              <a:ext uri="{28A0092B-C50C-407E-A947-70E740481C1C}">
                <a14:useLocalDpi xmlns:a14="http://schemas.microsoft.com/office/drawing/2010/main" val="0"/>
              </a:ext>
            </a:extLst>
          </a:blip>
          <a:srcRect/>
          <a:stretch>
            <a:fillRect/>
          </a:stretch>
        </p:blipFill>
        <p:spPr bwMode="auto">
          <a:xfrm>
            <a:off x="338387" y="1043608"/>
            <a:ext cx="6114949" cy="7286377"/>
          </a:xfrm>
          <a:prstGeom prst="rect">
            <a:avLst/>
          </a:prstGeom>
          <a:noFill/>
          <a:ln>
            <a:noFill/>
          </a:ln>
        </p:spPr>
      </p:pic>
      <p:sp>
        <p:nvSpPr>
          <p:cNvPr id="6" name="テキスト ボックス 5"/>
          <p:cNvSpPr txBox="1"/>
          <p:nvPr/>
        </p:nvSpPr>
        <p:spPr>
          <a:xfrm>
            <a:off x="338387" y="8460432"/>
            <a:ext cx="5754909" cy="461665"/>
          </a:xfrm>
          <a:prstGeom prst="rect">
            <a:avLst/>
          </a:prstGeom>
          <a:noFill/>
          <a:ln>
            <a:solidFill>
              <a:schemeClr val="accent1">
                <a:shade val="50000"/>
              </a:schemeClr>
            </a:solidFill>
          </a:ln>
        </p:spPr>
        <p:txBody>
          <a:bodyPr wrap="square" rtlCol="0">
            <a:spAutoFit/>
          </a:bodyPr>
          <a:lstStyle/>
          <a:p>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問い合わせ先</a:t>
            </a:r>
            <a:r>
              <a:rPr lang="en-US" altLang="ja-JP" sz="1200" dirty="0" smtClean="0">
                <a:latin typeface="Meiryo UI" pitchFamily="50" charset="-128"/>
                <a:ea typeface="Meiryo UI" pitchFamily="50" charset="-128"/>
                <a:cs typeface="Meiryo UI" pitchFamily="50" charset="-128"/>
              </a:rPr>
              <a:t>】</a:t>
            </a:r>
          </a:p>
          <a:p>
            <a:r>
              <a:rPr kumimoji="1" lang="ja-JP" altLang="en-US" sz="1200" dirty="0">
                <a:latin typeface="Meiryo UI" pitchFamily="50" charset="-128"/>
                <a:ea typeface="Meiryo UI" pitchFamily="50" charset="-128"/>
                <a:cs typeface="Meiryo UI" pitchFamily="50" charset="-128"/>
              </a:rPr>
              <a:t>お住まい</a:t>
            </a:r>
            <a:r>
              <a:rPr kumimoji="1" lang="ja-JP" altLang="en-US" sz="1200" dirty="0" smtClean="0">
                <a:latin typeface="Meiryo UI" pitchFamily="50" charset="-128"/>
                <a:ea typeface="Meiryo UI" pitchFamily="50" charset="-128"/>
                <a:cs typeface="Meiryo UI" pitchFamily="50" charset="-128"/>
              </a:rPr>
              <a:t>の地区の地域包括支援センターまたは区役所健康長寿課の総合相談窓口まで</a:t>
            </a:r>
            <a:endParaRPr kumimoji="1" lang="ja-JP" altLang="en-US" sz="1200" dirty="0">
              <a:latin typeface="Meiryo UI" pitchFamily="50" charset="-128"/>
              <a:ea typeface="Meiryo UI" pitchFamily="50" charset="-128"/>
              <a:cs typeface="Meiryo UI" pitchFamily="50" charset="-128"/>
            </a:endParaRPr>
          </a:p>
        </p:txBody>
      </p:sp>
      <p:sp>
        <p:nvSpPr>
          <p:cNvPr id="8" name="正方形/長方形 7"/>
          <p:cNvSpPr/>
          <p:nvPr/>
        </p:nvSpPr>
        <p:spPr>
          <a:xfrm>
            <a:off x="260648" y="652210"/>
            <a:ext cx="6264695" cy="391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eiryo UI" pitchFamily="50" charset="-128"/>
                <a:ea typeface="Meiryo UI" pitchFamily="50" charset="-128"/>
                <a:cs typeface="Meiryo UI" pitchFamily="50" charset="-128"/>
              </a:rPr>
              <a:t>広島市では下記の様な介護予防事業を行っています。お近くの地域包括支援センターへお問い合わせ下さい。</a:t>
            </a:r>
            <a:endParaRPr kumimoji="1" lang="ja-JP" altLang="en-US" sz="11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72423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674" y="1907704"/>
            <a:ext cx="3221530" cy="376882"/>
          </a:xfrm>
        </p:spPr>
        <p:txBody>
          <a:bodyPr>
            <a:noAutofit/>
          </a:bodyPr>
          <a:lstStyle/>
          <a:p>
            <a:pPr algn="l"/>
            <a:r>
              <a:rPr kumimoji="1" lang="en-US" altLang="ja-JP" sz="2000" b="1" dirty="0" smtClean="0">
                <a:latin typeface="Meiryo UI" pitchFamily="50" charset="-128"/>
                <a:ea typeface="Meiryo UI" pitchFamily="50" charset="-128"/>
                <a:cs typeface="Meiryo UI" pitchFamily="50" charset="-128"/>
              </a:rPr>
              <a:t>【</a:t>
            </a:r>
            <a:r>
              <a:rPr kumimoji="1" lang="ja-JP" altLang="en-US" sz="2000" b="1" dirty="0" smtClean="0">
                <a:latin typeface="Meiryo UI" pitchFamily="50" charset="-128"/>
                <a:ea typeface="Meiryo UI" pitchFamily="50" charset="-128"/>
                <a:cs typeface="Meiryo UI" pitchFamily="50" charset="-128"/>
              </a:rPr>
              <a:t>①親の状況を知っておこう</a:t>
            </a:r>
            <a:r>
              <a:rPr kumimoji="1" lang="en-US" altLang="ja-JP" sz="2000" b="1" dirty="0" smtClean="0">
                <a:latin typeface="Meiryo UI" pitchFamily="50" charset="-128"/>
                <a:ea typeface="Meiryo UI" pitchFamily="50" charset="-128"/>
                <a:cs typeface="Meiryo UI" pitchFamily="50" charset="-128"/>
              </a:rPr>
              <a:t>】</a:t>
            </a:r>
            <a:endParaRPr kumimoji="1" lang="ja-JP" altLang="en-US" sz="2000" b="1" dirty="0">
              <a:latin typeface="Meiryo UI" pitchFamily="50" charset="-128"/>
              <a:ea typeface="Meiryo UI" pitchFamily="50" charset="-128"/>
              <a:cs typeface="Meiryo UI" pitchFamily="50" charset="-128"/>
            </a:endParaRPr>
          </a:p>
        </p:txBody>
      </p:sp>
      <p:sp>
        <p:nvSpPr>
          <p:cNvPr id="4" name="テキスト ボックス 3"/>
          <p:cNvSpPr txBox="1"/>
          <p:nvPr/>
        </p:nvSpPr>
        <p:spPr>
          <a:xfrm>
            <a:off x="254850" y="2399209"/>
            <a:ext cx="6372708" cy="6155531"/>
          </a:xfrm>
          <a:prstGeom prst="rect">
            <a:avLst/>
          </a:prstGeom>
          <a:noFill/>
          <a:ln>
            <a:solidFill>
              <a:schemeClr val="accent1"/>
            </a:solidFill>
          </a:ln>
        </p:spPr>
        <p:txBody>
          <a:bodyPr wrap="square" rtlCol="0">
            <a:spAutoFit/>
          </a:bodyPr>
          <a:lstStyle/>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生活</a:t>
            </a:r>
            <a:r>
              <a:rPr lang="ja-JP" altLang="en-US" sz="1600" b="1" dirty="0">
                <a:latin typeface="Meiryo UI" pitchFamily="50" charset="-128"/>
                <a:ea typeface="Meiryo UI" pitchFamily="50" charset="-128"/>
                <a:cs typeface="Meiryo UI" pitchFamily="50" charset="-128"/>
              </a:rPr>
              <a:t>パターン</a:t>
            </a:r>
            <a:r>
              <a:rPr lang="en-US" altLang="ja-JP" sz="1600" b="1" dirty="0" smtClean="0">
                <a:latin typeface="Meiryo UI" pitchFamily="50" charset="-128"/>
                <a:ea typeface="Meiryo UI" pitchFamily="50" charset="-128"/>
                <a:cs typeface="Meiryo UI" pitchFamily="50" charset="-128"/>
              </a:rPr>
              <a:t>》</a:t>
            </a:r>
            <a:r>
              <a:rPr kumimoji="1" lang="ja-JP" altLang="en-US" b="1" dirty="0" smtClean="0">
                <a:latin typeface="Meiryo UI" pitchFamily="50" charset="-128"/>
                <a:ea typeface="Meiryo UI" pitchFamily="50" charset="-128"/>
                <a:cs typeface="Meiryo UI" pitchFamily="50" charset="-128"/>
              </a:rPr>
              <a:t>　</a:t>
            </a:r>
            <a:r>
              <a:rPr kumimoji="1" lang="ja-JP" altLang="en-US" dirty="0" smtClean="0">
                <a:latin typeface="Meiryo UI" pitchFamily="50" charset="-128"/>
                <a:ea typeface="Meiryo UI" pitchFamily="50" charset="-128"/>
                <a:cs typeface="Meiryo UI" pitchFamily="50" charset="-128"/>
              </a:rPr>
              <a:t>　</a:t>
            </a:r>
            <a:r>
              <a:rPr kumimoji="1" lang="ja-JP" altLang="en-US" sz="1200" dirty="0" smtClean="0">
                <a:latin typeface="Meiryo UI" pitchFamily="50" charset="-128"/>
                <a:ea typeface="Meiryo UI" pitchFamily="50" charset="-128"/>
                <a:cs typeface="Meiryo UI" pitchFamily="50" charset="-128"/>
              </a:rPr>
              <a:t>　　　　　　　　　　　　　　</a:t>
            </a:r>
            <a:endParaRPr kumimoji="1" lang="en-US" altLang="ja-JP" sz="1200"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日の過ごし方、</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ヶ月の予定など</a:t>
            </a:r>
            <a:endParaRPr lang="en-US" altLang="ja-JP" sz="1400" dirty="0" smtClean="0">
              <a:latin typeface="Meiryo UI" pitchFamily="50" charset="-128"/>
              <a:ea typeface="Meiryo UI" pitchFamily="50" charset="-128"/>
              <a:cs typeface="Meiryo UI" pitchFamily="50" charset="-128"/>
            </a:endParaRPr>
          </a:p>
          <a:p>
            <a:endParaRPr kumimoji="1" lang="en-US" altLang="ja-JP" sz="1600" dirty="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趣味・習い事・サークル活動</a:t>
            </a:r>
            <a:r>
              <a:rPr lang="en-US" altLang="ja-JP" sz="1600" b="1" dirty="0" smtClean="0">
                <a:latin typeface="Meiryo UI" pitchFamily="50" charset="-128"/>
                <a:ea typeface="Meiryo UI" pitchFamily="50" charset="-128"/>
                <a:cs typeface="Meiryo UI" pitchFamily="50" charset="-128"/>
              </a:rPr>
              <a:t>》</a:t>
            </a:r>
          </a:p>
          <a:p>
            <a:endParaRPr lang="en-US" altLang="ja-JP" sz="1600" b="1" dirty="0" smtClean="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親しい友人関係</a:t>
            </a:r>
            <a:r>
              <a:rPr lang="en-US" altLang="ja-JP" sz="1600" b="1" dirty="0" smtClean="0">
                <a:latin typeface="Meiryo UI" pitchFamily="50" charset="-128"/>
                <a:ea typeface="Meiryo UI" pitchFamily="50" charset="-128"/>
                <a:cs typeface="Meiryo UI" pitchFamily="50" charset="-128"/>
              </a:rPr>
              <a:t>》</a:t>
            </a:r>
          </a:p>
          <a:p>
            <a:endParaRPr lang="en-US" altLang="ja-JP" sz="1600" b="1" dirty="0" smtClean="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医療情報</a:t>
            </a:r>
            <a:r>
              <a:rPr lang="en-US" altLang="ja-JP" sz="1600" b="1"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かかりつけ</a:t>
            </a:r>
            <a:r>
              <a:rPr lang="ja-JP" altLang="en-US" sz="1400" dirty="0">
                <a:latin typeface="Meiryo UI" pitchFamily="50" charset="-128"/>
                <a:ea typeface="Meiryo UI" pitchFamily="50" charset="-128"/>
                <a:cs typeface="Meiryo UI" pitchFamily="50" charset="-128"/>
              </a:rPr>
              <a:t>医・既往症・持病・服薬</a:t>
            </a:r>
            <a:r>
              <a:rPr lang="ja-JP" altLang="en-US" sz="1400" dirty="0" smtClean="0">
                <a:latin typeface="Meiryo UI" pitchFamily="50" charset="-128"/>
                <a:ea typeface="Meiryo UI" pitchFamily="50" charset="-128"/>
                <a:cs typeface="Meiryo UI" pitchFamily="50" charset="-128"/>
              </a:rPr>
              <a:t>など</a:t>
            </a:r>
            <a:endParaRPr lang="en-US" altLang="ja-JP" sz="1400" dirty="0" smtClean="0">
              <a:latin typeface="Meiryo UI" pitchFamily="50" charset="-128"/>
              <a:ea typeface="Meiryo UI" pitchFamily="50" charset="-128"/>
              <a:cs typeface="Meiryo UI" pitchFamily="50" charset="-128"/>
            </a:endParaRPr>
          </a:p>
          <a:p>
            <a:endParaRPr lang="en-US" altLang="ja-JP" sz="1400" dirty="0" smtClean="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悩み・不安</a:t>
            </a:r>
            <a:r>
              <a:rPr lang="en-US" altLang="ja-JP" sz="1600" b="1" dirty="0" smtClean="0">
                <a:latin typeface="Meiryo UI" pitchFamily="50" charset="-128"/>
                <a:ea typeface="Meiryo UI" pitchFamily="50" charset="-128"/>
                <a:cs typeface="Meiryo UI" pitchFamily="50" charset="-128"/>
              </a:rPr>
              <a:t>》</a:t>
            </a:r>
          </a:p>
          <a:p>
            <a:endParaRPr lang="en-US" altLang="ja-JP" sz="1600" b="1" dirty="0" smtClean="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食べ物の好き・嫌い</a:t>
            </a:r>
            <a:r>
              <a:rPr lang="en-US" altLang="ja-JP" sz="1600" b="1" dirty="0" smtClean="0">
                <a:latin typeface="Meiryo UI" pitchFamily="50" charset="-128"/>
                <a:ea typeface="Meiryo UI" pitchFamily="50" charset="-128"/>
                <a:cs typeface="Meiryo UI" pitchFamily="50" charset="-128"/>
              </a:rPr>
              <a:t>》</a:t>
            </a:r>
          </a:p>
          <a:p>
            <a:endParaRPr lang="en-US" altLang="ja-JP" sz="1600" b="1" dirty="0" smtClean="0">
              <a:latin typeface="Meiryo UI" pitchFamily="50" charset="-128"/>
              <a:ea typeface="Meiryo UI" pitchFamily="50" charset="-128"/>
              <a:cs typeface="Meiryo UI" pitchFamily="50" charset="-128"/>
            </a:endParaRPr>
          </a:p>
          <a:p>
            <a:r>
              <a:rPr lang="en-US" altLang="ja-JP"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財産情報</a:t>
            </a:r>
            <a:r>
              <a:rPr lang="en-US" altLang="ja-JP" sz="1600" b="1" dirty="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◆年金・貯蓄・株式・借入など</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◆収入・支出（</a:t>
            </a:r>
            <a:r>
              <a:rPr lang="en-US" altLang="ja-JP" sz="1400" dirty="0">
                <a:latin typeface="Meiryo UI" pitchFamily="50" charset="-128"/>
                <a:ea typeface="Meiryo UI" pitchFamily="50" charset="-128"/>
                <a:cs typeface="Meiryo UI" pitchFamily="50" charset="-128"/>
              </a:rPr>
              <a:t>1</a:t>
            </a:r>
            <a:r>
              <a:rPr lang="ja-JP" altLang="en-US" sz="1400" dirty="0">
                <a:latin typeface="Meiryo UI" pitchFamily="50" charset="-128"/>
                <a:ea typeface="Meiryo UI" pitchFamily="50" charset="-128"/>
                <a:cs typeface="Meiryo UI" pitchFamily="50" charset="-128"/>
              </a:rPr>
              <a:t>ヶ月平均など）</a:t>
            </a:r>
            <a:endParaRPr lang="en-US" altLang="ja-JP" sz="1400" dirty="0">
              <a:latin typeface="Meiryo UI" pitchFamily="50" charset="-128"/>
              <a:ea typeface="Meiryo UI" pitchFamily="50" charset="-128"/>
              <a:cs typeface="Meiryo UI" pitchFamily="50" charset="-128"/>
            </a:endParaRPr>
          </a:p>
          <a:p>
            <a:endParaRPr lang="en-US" altLang="ja-JP" dirty="0">
              <a:latin typeface="Meiryo UI" pitchFamily="50" charset="-128"/>
              <a:ea typeface="Meiryo UI" pitchFamily="50" charset="-128"/>
              <a:cs typeface="Meiryo UI" pitchFamily="50" charset="-128"/>
            </a:endParaRPr>
          </a:p>
          <a:p>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保管場所</a:t>
            </a:r>
            <a:r>
              <a:rPr lang="en-US" altLang="ja-JP" sz="1600" b="1" dirty="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◆健康保険証・介護保険証・病院の診察カード</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◆証書関係（年金証書、生命保険証書、その他）</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◆クレジットカード、現金、預金通帳</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◆印鑑類など　　　　　　　　　　　　　　　　　</a:t>
            </a:r>
            <a:endParaRPr lang="en-US" altLang="ja-JP" sz="1400" dirty="0">
              <a:latin typeface="Meiryo UI" pitchFamily="50" charset="-128"/>
              <a:ea typeface="Meiryo UI" pitchFamily="50" charset="-128"/>
              <a:cs typeface="Meiryo UI" pitchFamily="50" charset="-128"/>
            </a:endParaRPr>
          </a:p>
          <a:p>
            <a:endParaRPr kumimoji="1" lang="en-US" altLang="ja-JP" dirty="0">
              <a:latin typeface="Meiryo UI" pitchFamily="50" charset="-128"/>
              <a:ea typeface="Meiryo UI" pitchFamily="50" charset="-128"/>
              <a:cs typeface="Meiryo UI" pitchFamily="50" charset="-128"/>
            </a:endParaRPr>
          </a:p>
          <a:p>
            <a:endParaRPr lang="en-US" altLang="ja-JP" dirty="0" smtClean="0">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42</a:t>
            </a:fld>
            <a:endParaRPr kumimoji="1" lang="ja-JP" altLang="en-US"/>
          </a:p>
        </p:txBody>
      </p:sp>
      <p:sp>
        <p:nvSpPr>
          <p:cNvPr id="7" name="テキスト ボックス 6"/>
          <p:cNvSpPr txBox="1"/>
          <p:nvPr/>
        </p:nvSpPr>
        <p:spPr>
          <a:xfrm>
            <a:off x="476672" y="113021"/>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介護予防について④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～親や配偶者・兄弟姉妹とコミュニケーションをとろう！</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77695" y="1021557"/>
            <a:ext cx="649872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smtClean="0">
                <a:solidFill>
                  <a:schemeClr val="tx1"/>
                </a:solidFill>
                <a:latin typeface="Meiryo UI" pitchFamily="50" charset="-128"/>
                <a:ea typeface="Meiryo UI" pitchFamily="50" charset="-128"/>
                <a:cs typeface="Meiryo UI" pitchFamily="50" charset="-128"/>
              </a:rPr>
              <a:t>介護は突然やってきます。</a:t>
            </a:r>
            <a:r>
              <a:rPr kumimoji="1" lang="ja-JP" altLang="en-US" sz="1400" b="1" u="sng" dirty="0" smtClean="0">
                <a:solidFill>
                  <a:srgbClr val="FF0000"/>
                </a:solidFill>
                <a:latin typeface="Meiryo UI" pitchFamily="50" charset="-128"/>
                <a:ea typeface="Meiryo UI" pitchFamily="50" charset="-128"/>
                <a:cs typeface="Meiryo UI" pitchFamily="50" charset="-128"/>
              </a:rPr>
              <a:t>親や配偶者、兄弟などと日頃からコミュニケーションをとり</a:t>
            </a:r>
            <a:r>
              <a:rPr kumimoji="1" lang="ja-JP" altLang="en-US" sz="1400" b="1" dirty="0" smtClean="0">
                <a:solidFill>
                  <a:schemeClr val="tx1"/>
                </a:solidFill>
                <a:latin typeface="Meiryo UI" pitchFamily="50" charset="-128"/>
                <a:ea typeface="Meiryo UI" pitchFamily="50" charset="-128"/>
                <a:cs typeface="Meiryo UI" pitchFamily="50" charset="-128"/>
              </a:rPr>
              <a:t>、いざというときにすぐに対応できるように準備しておきましょう！</a:t>
            </a:r>
            <a:endParaRPr kumimoji="1" lang="ja-JP" altLang="en-US" sz="1400" b="1" dirty="0">
              <a:solidFill>
                <a:schemeClr val="tx1"/>
              </a:solidFill>
              <a:latin typeface="Meiryo UI" pitchFamily="50" charset="-128"/>
              <a:ea typeface="Meiryo UI" pitchFamily="50" charset="-128"/>
              <a:cs typeface="Meiryo UI" pitchFamily="50" charset="-128"/>
            </a:endParaRPr>
          </a:p>
        </p:txBody>
      </p:sp>
      <p:sp>
        <p:nvSpPr>
          <p:cNvPr id="3" name="円形吹き出し 2"/>
          <p:cNvSpPr/>
          <p:nvPr/>
        </p:nvSpPr>
        <p:spPr>
          <a:xfrm>
            <a:off x="3527055" y="1597621"/>
            <a:ext cx="3249361" cy="742132"/>
          </a:xfrm>
          <a:prstGeom prst="wedgeEllipseCallout">
            <a:avLst>
              <a:gd name="adj1" fmla="val -17601"/>
              <a:gd name="adj2" fmla="val -868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介護保険被保険者証が届く</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をきっかけにしては？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7689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634" y="814163"/>
            <a:ext cx="6172200" cy="474297"/>
          </a:xfrm>
        </p:spPr>
        <p:txBody>
          <a:bodyPr>
            <a:normAutofit/>
          </a:bodyPr>
          <a:lstStyle/>
          <a:p>
            <a:pPr algn="l"/>
            <a:r>
              <a:rPr kumimoji="1" lang="en-US" altLang="ja-JP" sz="2000" b="1" dirty="0" smtClean="0">
                <a:latin typeface="Meiryo UI" pitchFamily="50" charset="-128"/>
                <a:ea typeface="Meiryo UI" pitchFamily="50" charset="-128"/>
                <a:cs typeface="Meiryo UI" pitchFamily="50" charset="-128"/>
              </a:rPr>
              <a:t>【</a:t>
            </a:r>
            <a:r>
              <a:rPr kumimoji="1" lang="ja-JP" altLang="en-US" sz="2000" b="1" dirty="0" smtClean="0">
                <a:latin typeface="Meiryo UI" pitchFamily="50" charset="-128"/>
                <a:ea typeface="Meiryo UI" pitchFamily="50" charset="-128"/>
                <a:cs typeface="Meiryo UI" pitchFamily="50" charset="-128"/>
              </a:rPr>
              <a:t>②親の「介護要望</a:t>
            </a:r>
            <a:r>
              <a:rPr lang="ja-JP" altLang="en-US" sz="2000" b="1" dirty="0" smtClean="0">
                <a:latin typeface="Meiryo UI" pitchFamily="50" charset="-128"/>
                <a:ea typeface="Meiryo UI" pitchFamily="50" charset="-128"/>
                <a:cs typeface="Meiryo UI" pitchFamily="50" charset="-128"/>
              </a:rPr>
              <a:t>」</a:t>
            </a:r>
            <a:r>
              <a:rPr kumimoji="1" lang="ja-JP" altLang="en-US" sz="2000" b="1" dirty="0" smtClean="0">
                <a:latin typeface="Meiryo UI" pitchFamily="50" charset="-128"/>
                <a:ea typeface="Meiryo UI" pitchFamily="50" charset="-128"/>
                <a:cs typeface="Meiryo UI" pitchFamily="50" charset="-128"/>
              </a:rPr>
              <a:t>を知っておこう</a:t>
            </a:r>
            <a:r>
              <a:rPr kumimoji="1" lang="en-US" altLang="ja-JP" sz="2000" b="1" dirty="0" smtClean="0">
                <a:latin typeface="Meiryo UI" pitchFamily="50" charset="-128"/>
                <a:ea typeface="Meiryo UI" pitchFamily="50" charset="-128"/>
                <a:cs typeface="Meiryo UI" pitchFamily="50" charset="-128"/>
              </a:rPr>
              <a:t>】</a:t>
            </a:r>
            <a:endParaRPr kumimoji="1" lang="ja-JP" altLang="en-US" sz="20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260649" y="1259632"/>
            <a:ext cx="6408712" cy="3724096"/>
          </a:xfrm>
          <a:prstGeom prst="rect">
            <a:avLst/>
          </a:prstGeom>
          <a:noFill/>
          <a:ln>
            <a:solidFill>
              <a:schemeClr val="accent1"/>
            </a:solidFill>
          </a:ln>
        </p:spPr>
        <p:txBody>
          <a:bodyPr wrap="square" rtlCol="0">
            <a:spAutoFit/>
          </a:bodyPr>
          <a:lstStyle/>
          <a:p>
            <a:r>
              <a:rPr lang="en-US" altLang="ja-JP" b="1" dirty="0" smtClean="0">
                <a:latin typeface="Meiryo UI" pitchFamily="50" charset="-128"/>
                <a:ea typeface="Meiryo UI" pitchFamily="50" charset="-128"/>
                <a:cs typeface="Meiryo UI" pitchFamily="50" charset="-128"/>
              </a:rPr>
              <a:t>《</a:t>
            </a:r>
            <a:r>
              <a:rPr kumimoji="1" lang="ja-JP" altLang="en-US" b="1" dirty="0" smtClean="0">
                <a:latin typeface="Meiryo UI" pitchFamily="50" charset="-128"/>
                <a:ea typeface="Meiryo UI" pitchFamily="50" charset="-128"/>
                <a:cs typeface="Meiryo UI" pitchFamily="50" charset="-128"/>
              </a:rPr>
              <a:t>介護要望</a:t>
            </a:r>
            <a:r>
              <a:rPr lang="en-US" altLang="ja-JP" b="1" dirty="0" smtClean="0">
                <a:latin typeface="Meiryo UI" pitchFamily="50" charset="-128"/>
                <a:ea typeface="Meiryo UI" pitchFamily="50" charset="-128"/>
                <a:cs typeface="Meiryo UI" pitchFamily="50" charset="-128"/>
              </a:rPr>
              <a:t>》</a:t>
            </a:r>
            <a:endParaRPr kumimoji="1" lang="en-US" altLang="ja-JP" b="1"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自分が介護状態になったら、どうしたいか？</a:t>
            </a:r>
            <a:endParaRPr lang="en-US" altLang="ja-JP" sz="1600" b="1"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kumimoji="1" lang="ja-JP" altLang="en-US" sz="1400" dirty="0" smtClean="0">
                <a:latin typeface="Meiryo UI" pitchFamily="50" charset="-128"/>
                <a:ea typeface="Meiryo UI" pitchFamily="50" charset="-128"/>
                <a:cs typeface="Meiryo UI" pitchFamily="50" charset="-128"/>
              </a:rPr>
              <a:t>自宅で、家族の介護を受けたい</a:t>
            </a:r>
            <a:endParaRPr kumimoji="1"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自宅で、介護サービスを利用しながら生活したい</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kumimoji="1" lang="ja-JP" altLang="en-US" sz="1400" dirty="0" smtClean="0">
                <a:latin typeface="Meiryo UI" pitchFamily="50" charset="-128"/>
                <a:ea typeface="Meiryo UI" pitchFamily="50" charset="-128"/>
                <a:cs typeface="Meiryo UI" pitchFamily="50" charset="-128"/>
              </a:rPr>
              <a:t>施設に入りたい</a:t>
            </a:r>
            <a:endParaRPr kumimoji="1"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同居したい（誰と）</a:t>
            </a:r>
            <a:endParaRPr kumimoji="1" lang="en-US" altLang="ja-JP" sz="1400" dirty="0">
              <a:latin typeface="Meiryo UI" pitchFamily="50" charset="-128"/>
              <a:ea typeface="Meiryo UI" pitchFamily="50" charset="-128"/>
              <a:cs typeface="Meiryo UI" pitchFamily="50" charset="-128"/>
            </a:endParaRPr>
          </a:p>
          <a:p>
            <a:r>
              <a:rPr kumimoji="1" lang="ja-JP" altLang="en-US" sz="1600" b="1" dirty="0" smtClean="0">
                <a:latin typeface="Meiryo UI" pitchFamily="50" charset="-128"/>
                <a:ea typeface="Meiryo UI" pitchFamily="50" charset="-128"/>
                <a:cs typeface="Meiryo UI" pitchFamily="50" charset="-128"/>
              </a:rPr>
              <a:t>◆介護の中心となってほしい人は誰か？（逆に受けたくない人はいるか？）</a:t>
            </a:r>
            <a:endParaRPr kumimoji="1" lang="en-US" altLang="ja-JP" sz="1600" b="1"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配偶者</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子供（誰か）</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ヘルパー等の事業者</a:t>
            </a:r>
            <a:endParaRPr lang="en-US" altLang="ja-JP" sz="1400" dirty="0">
              <a:latin typeface="Meiryo UI" pitchFamily="50" charset="-128"/>
              <a:ea typeface="Meiryo UI" pitchFamily="50" charset="-128"/>
              <a:cs typeface="Meiryo UI" pitchFamily="50" charset="-128"/>
            </a:endParaRPr>
          </a:p>
          <a:p>
            <a:r>
              <a:rPr lang="ja-JP" altLang="en-US" sz="1600" b="1" dirty="0" smtClean="0">
                <a:latin typeface="Meiryo UI" pitchFamily="50" charset="-128"/>
                <a:ea typeface="Meiryo UI" pitchFamily="50" charset="-128"/>
                <a:cs typeface="Meiryo UI" pitchFamily="50" charset="-128"/>
              </a:rPr>
              <a:t>◆介護費用について</a:t>
            </a:r>
            <a:endParaRPr lang="en-US" altLang="ja-JP" sz="1600" b="1"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□公的</a:t>
            </a:r>
            <a:r>
              <a:rPr lang="ja-JP" altLang="en-US" sz="1400" dirty="0">
                <a:latin typeface="Meiryo UI" pitchFamily="50" charset="-128"/>
                <a:ea typeface="Meiryo UI" pitchFamily="50" charset="-128"/>
                <a:cs typeface="Meiryo UI" pitchFamily="50" charset="-128"/>
              </a:rPr>
              <a:t>介護</a:t>
            </a:r>
            <a:r>
              <a:rPr lang="ja-JP" altLang="en-US" sz="1400" dirty="0" smtClean="0">
                <a:latin typeface="Meiryo UI" pitchFamily="50" charset="-128"/>
                <a:ea typeface="Meiryo UI" pitchFamily="50" charset="-128"/>
                <a:cs typeface="Meiryo UI" pitchFamily="50" charset="-128"/>
              </a:rPr>
              <a:t>保険で収まる範囲にしたい</a:t>
            </a:r>
            <a:endParaRPr lang="en-US" altLang="ja-JP" sz="1400" dirty="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□その他預金、自宅の処分等も検討したい</a:t>
            </a:r>
            <a:endParaRPr kumimoji="1" lang="en-US" altLang="ja-JP" sz="1400" dirty="0">
              <a:latin typeface="Meiryo UI" pitchFamily="50" charset="-128"/>
              <a:ea typeface="Meiryo UI" pitchFamily="50" charset="-128"/>
              <a:cs typeface="Meiryo UI" pitchFamily="50" charset="-128"/>
            </a:endParaRPr>
          </a:p>
          <a:p>
            <a:r>
              <a:rPr kumimoji="1"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財産</a:t>
            </a:r>
            <a:r>
              <a:rPr lang="ja-JP" altLang="en-US" sz="1600" b="1" dirty="0" smtClean="0">
                <a:latin typeface="Meiryo UI" pitchFamily="50" charset="-128"/>
                <a:ea typeface="Meiryo UI" pitchFamily="50" charset="-128"/>
                <a:cs typeface="Meiryo UI" pitchFamily="50" charset="-128"/>
              </a:rPr>
              <a:t>の</a:t>
            </a:r>
            <a:r>
              <a:rPr lang="ja-JP" altLang="en-US" sz="1600" b="1" dirty="0">
                <a:latin typeface="Meiryo UI" pitchFamily="50" charset="-128"/>
                <a:ea typeface="Meiryo UI" pitchFamily="50" charset="-128"/>
                <a:cs typeface="Meiryo UI" pitchFamily="50" charset="-128"/>
              </a:rPr>
              <a:t>管理</a:t>
            </a:r>
            <a:r>
              <a:rPr lang="ja-JP" altLang="en-US" sz="1600" b="1" dirty="0" smtClean="0">
                <a:latin typeface="Meiryo UI" pitchFamily="50" charset="-128"/>
                <a:ea typeface="Meiryo UI" pitchFamily="50" charset="-128"/>
                <a:cs typeface="Meiryo UI" pitchFamily="50" charset="-128"/>
              </a:rPr>
              <a:t>や意思決定が難しくなったら誰に託したいか？</a:t>
            </a:r>
            <a:endParaRPr kumimoji="1" lang="en-US" altLang="ja-JP" sz="1600" b="1"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□配偶者</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□子供（誰か</a:t>
            </a:r>
            <a:r>
              <a:rPr lang="ja-JP" altLang="en-US" sz="1400" dirty="0" smtClean="0">
                <a:latin typeface="Meiryo UI" pitchFamily="50" charset="-128"/>
                <a:ea typeface="Meiryo UI" pitchFamily="50" charset="-128"/>
                <a:cs typeface="Meiryo UI" pitchFamily="50" charset="-128"/>
              </a:rPr>
              <a:t>）</a:t>
            </a:r>
            <a:endParaRPr kumimoji="1" lang="en-US" altLang="ja-JP" sz="1400" dirty="0" smtClean="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43</a:t>
            </a:fld>
            <a:endParaRPr kumimoji="1" lang="ja-JP" altLang="en-US"/>
          </a:p>
        </p:txBody>
      </p:sp>
      <p:sp>
        <p:nvSpPr>
          <p:cNvPr id="6" name="テキスト ボックス 5"/>
          <p:cNvSpPr txBox="1"/>
          <p:nvPr/>
        </p:nvSpPr>
        <p:spPr>
          <a:xfrm>
            <a:off x="512677" y="167832"/>
            <a:ext cx="590465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介護予防について⑤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～親や配偶者・兄弟姉妹と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コミュニケーションをとろう！</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188640" y="5148064"/>
            <a:ext cx="6480720" cy="43204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b="1" dirty="0" smtClean="0">
                <a:latin typeface="Meiryo UI" pitchFamily="50" charset="-128"/>
                <a:ea typeface="Meiryo UI" pitchFamily="50" charset="-128"/>
                <a:cs typeface="Meiryo UI" pitchFamily="50" charset="-128"/>
              </a:rPr>
              <a:t>【</a:t>
            </a:r>
            <a:r>
              <a:rPr lang="ja-JP" altLang="en-US" sz="2000" b="1" dirty="0" smtClean="0">
                <a:latin typeface="Meiryo UI" pitchFamily="50" charset="-128"/>
                <a:ea typeface="Meiryo UI" pitchFamily="50" charset="-128"/>
                <a:cs typeface="Meiryo UI" pitchFamily="50" charset="-128"/>
              </a:rPr>
              <a:t>③配偶者や兄弟姉妹と、介護になった時の対応を話し合おう</a:t>
            </a:r>
            <a:r>
              <a:rPr lang="en-US" altLang="ja-JP" sz="2000" b="1" dirty="0" smtClean="0">
                <a:latin typeface="Meiryo UI" pitchFamily="50" charset="-128"/>
                <a:ea typeface="Meiryo UI" pitchFamily="50" charset="-128"/>
                <a:cs typeface="Meiryo UI" pitchFamily="50" charset="-128"/>
              </a:rPr>
              <a:t>】</a:t>
            </a:r>
            <a:endParaRPr lang="ja-JP" altLang="en-US" sz="2000" b="1" dirty="0">
              <a:latin typeface="Meiryo UI" pitchFamily="50" charset="-128"/>
              <a:ea typeface="Meiryo UI" pitchFamily="50" charset="-128"/>
              <a:cs typeface="Meiryo UI" pitchFamily="50" charset="-128"/>
            </a:endParaRPr>
          </a:p>
        </p:txBody>
      </p:sp>
      <p:sp>
        <p:nvSpPr>
          <p:cNvPr id="8" name="コンテンツ プレースホルダー 4"/>
          <p:cNvSpPr>
            <a:spLocks noGrp="1"/>
          </p:cNvSpPr>
          <p:nvPr>
            <p:ph sz="half" idx="1"/>
          </p:nvPr>
        </p:nvSpPr>
        <p:spPr>
          <a:xfrm>
            <a:off x="188640" y="5580112"/>
            <a:ext cx="3182541" cy="2597635"/>
          </a:xfrm>
          <a:ln>
            <a:solidFill>
              <a:schemeClr val="accent1">
                <a:shade val="50000"/>
              </a:schemeClr>
            </a:solidFill>
          </a:ln>
        </p:spPr>
        <p:txBody>
          <a:bodyPr/>
          <a:lstStyle/>
          <a:p>
            <a:pPr marL="0" indent="0">
              <a:buNone/>
            </a:pPr>
            <a:r>
              <a:rPr lang="ja-JP" altLang="en-US" sz="1400"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夫婦の話し合い項目チェックリスト</a:t>
            </a:r>
            <a:endParaRPr lang="en-US" altLang="ja-JP" sz="1400" b="1" dirty="0" smtClean="0">
              <a:latin typeface="Meiryo UI" pitchFamily="50" charset="-128"/>
              <a:ea typeface="Meiryo UI" pitchFamily="50" charset="-128"/>
              <a:cs typeface="Meiryo UI" pitchFamily="50" charset="-128"/>
            </a:endParaRPr>
          </a:p>
          <a:p>
            <a:pPr marL="0" indent="0">
              <a:buNone/>
            </a:pPr>
            <a:r>
              <a:rPr lang="ja-JP" altLang="en-US" sz="1600" dirty="0" smtClean="0">
                <a:latin typeface="Meiryo UI" pitchFamily="50" charset="-128"/>
                <a:ea typeface="Meiryo UI" pitchFamily="50" charset="-128"/>
                <a:cs typeface="Meiryo UI" pitchFamily="50" charset="-128"/>
              </a:rPr>
              <a:t>要介護となったら・・・</a:t>
            </a:r>
            <a:endParaRPr lang="en-US" altLang="ja-JP" sz="1600" dirty="0" smtClean="0">
              <a:latin typeface="Meiryo UI" pitchFamily="50" charset="-128"/>
              <a:ea typeface="Meiryo UI" pitchFamily="50" charset="-128"/>
              <a:cs typeface="Meiryo UI" pitchFamily="50" charset="-128"/>
            </a:endParaRPr>
          </a:p>
          <a:p>
            <a:pPr marL="0" indent="0">
              <a:buNone/>
            </a:pPr>
            <a:endParaRPr lang="en-US" altLang="ja-JP" sz="1000" dirty="0" smtClean="0">
              <a:latin typeface="Meiryo UI" pitchFamily="50" charset="-128"/>
              <a:ea typeface="Meiryo UI" pitchFamily="50" charset="-128"/>
              <a:cs typeface="Meiryo UI" pitchFamily="50" charset="-128"/>
            </a:endParaRPr>
          </a:p>
          <a:p>
            <a:pPr marL="0" indent="0">
              <a:buNone/>
            </a:pPr>
            <a:r>
              <a:rPr lang="ja-JP" altLang="en-US" sz="1400" dirty="0" smtClean="0">
                <a:latin typeface="Meiryo UI" pitchFamily="50" charset="-128"/>
                <a:ea typeface="Meiryo UI" pitchFamily="50" charset="-128"/>
                <a:cs typeface="Meiryo UI" pitchFamily="50" charset="-128"/>
              </a:rPr>
              <a:t>□　親の要望と資産状況について</a:t>
            </a:r>
            <a:endParaRPr lang="en-US" altLang="ja-JP" sz="1400" dirty="0" smtClean="0">
              <a:latin typeface="Meiryo UI" pitchFamily="50" charset="-128"/>
              <a:ea typeface="Meiryo UI" pitchFamily="50" charset="-128"/>
              <a:cs typeface="Meiryo UI" pitchFamily="50" charset="-128"/>
            </a:endParaRPr>
          </a:p>
          <a:p>
            <a:pPr marL="0" indent="0">
              <a:buNone/>
            </a:pPr>
            <a:r>
              <a:rPr kumimoji="1" lang="ja-JP" altLang="en-US" sz="1400" dirty="0" smtClean="0">
                <a:latin typeface="Meiryo UI" pitchFamily="50" charset="-128"/>
                <a:ea typeface="Meiryo UI" pitchFamily="50" charset="-128"/>
                <a:cs typeface="Meiryo UI" pitchFamily="50" charset="-128"/>
              </a:rPr>
              <a:t>□　同居・呼び寄せについて</a:t>
            </a:r>
            <a:endParaRPr kumimoji="1" lang="en-US" altLang="ja-JP" sz="1400" dirty="0" smtClean="0">
              <a:latin typeface="Meiryo UI" pitchFamily="50" charset="-128"/>
              <a:ea typeface="Meiryo UI" pitchFamily="50" charset="-128"/>
              <a:cs typeface="Meiryo UI" pitchFamily="50" charset="-128"/>
            </a:endParaRPr>
          </a:p>
          <a:p>
            <a:pPr marL="0" indent="0">
              <a:buNone/>
            </a:pPr>
            <a:r>
              <a:rPr lang="ja-JP" altLang="en-US" sz="1400" dirty="0" smtClean="0">
                <a:latin typeface="Meiryo UI" pitchFamily="50" charset="-128"/>
                <a:ea typeface="Meiryo UI" pitchFamily="50" charset="-128"/>
                <a:cs typeface="Meiryo UI" pitchFamily="50" charset="-128"/>
              </a:rPr>
              <a:t>□　介護の分担について</a:t>
            </a:r>
            <a:endParaRPr lang="en-US" altLang="ja-JP" sz="1400" dirty="0" smtClean="0">
              <a:latin typeface="Meiryo UI" pitchFamily="50" charset="-128"/>
              <a:ea typeface="Meiryo UI" pitchFamily="50" charset="-128"/>
              <a:cs typeface="Meiryo UI" pitchFamily="50" charset="-128"/>
            </a:endParaRPr>
          </a:p>
          <a:p>
            <a:pPr marL="0" indent="0">
              <a:buNone/>
            </a:pPr>
            <a:r>
              <a:rPr kumimoji="1" lang="ja-JP" altLang="en-US" sz="1400" dirty="0" smtClean="0">
                <a:latin typeface="Meiryo UI" pitchFamily="50" charset="-128"/>
                <a:ea typeface="Meiryo UI" pitchFamily="50" charset="-128"/>
                <a:cs typeface="Meiryo UI" pitchFamily="50" charset="-128"/>
              </a:rPr>
              <a:t>□　近隣の施設やサービスについて</a:t>
            </a:r>
            <a:endParaRPr kumimoji="1" lang="en-US" altLang="ja-JP" sz="1400" dirty="0" smtClean="0">
              <a:latin typeface="Meiryo UI" pitchFamily="50" charset="-128"/>
              <a:ea typeface="Meiryo UI" pitchFamily="50" charset="-128"/>
              <a:cs typeface="Meiryo UI" pitchFamily="50" charset="-128"/>
            </a:endParaRPr>
          </a:p>
          <a:p>
            <a:pPr marL="0" indent="0">
              <a:buNone/>
            </a:pPr>
            <a:r>
              <a:rPr lang="ja-JP" altLang="en-US" sz="1400" dirty="0" smtClean="0">
                <a:latin typeface="Meiryo UI" pitchFamily="50" charset="-128"/>
                <a:ea typeface="Meiryo UI" pitchFamily="50" charset="-128"/>
                <a:cs typeface="Meiryo UI" pitchFamily="50" charset="-128"/>
              </a:rPr>
              <a:t>□　介護費用の負担について</a:t>
            </a:r>
            <a:endParaRPr lang="en-US" altLang="ja-JP" sz="1400" dirty="0" smtClean="0">
              <a:latin typeface="Meiryo UI" pitchFamily="50" charset="-128"/>
              <a:ea typeface="Meiryo UI" pitchFamily="50" charset="-128"/>
              <a:cs typeface="Meiryo UI" pitchFamily="50" charset="-128"/>
            </a:endParaRPr>
          </a:p>
          <a:p>
            <a:pPr marL="0" indent="0">
              <a:buNone/>
            </a:pPr>
            <a:r>
              <a:rPr kumimoji="1" lang="ja-JP" altLang="en-US" sz="1400" dirty="0" smtClean="0">
                <a:latin typeface="Meiryo UI" pitchFamily="50" charset="-128"/>
                <a:ea typeface="Meiryo UI" pitchFamily="50" charset="-128"/>
                <a:cs typeface="Meiryo UI" pitchFamily="50" charset="-128"/>
              </a:rPr>
              <a:t>□　会社の制度、働き方の改善について</a:t>
            </a:r>
            <a:endParaRPr kumimoji="1" lang="ja-JP" altLang="en-US" sz="1400" dirty="0">
              <a:latin typeface="Meiryo UI" pitchFamily="50" charset="-128"/>
              <a:ea typeface="Meiryo UI" pitchFamily="50" charset="-128"/>
              <a:cs typeface="Meiryo UI" pitchFamily="50" charset="-128"/>
            </a:endParaRPr>
          </a:p>
        </p:txBody>
      </p:sp>
      <p:sp>
        <p:nvSpPr>
          <p:cNvPr id="9" name="コンテンツ プレースホルダー 5"/>
          <p:cNvSpPr txBox="1">
            <a:spLocks/>
          </p:cNvSpPr>
          <p:nvPr/>
        </p:nvSpPr>
        <p:spPr>
          <a:xfrm>
            <a:off x="3501008" y="5580112"/>
            <a:ext cx="3182540" cy="2597635"/>
          </a:xfrm>
          <a:prstGeom prst="rect">
            <a:avLst/>
          </a:prstGeom>
          <a:ln>
            <a:solidFill>
              <a:schemeClr val="accent1">
                <a:shade val="50000"/>
              </a:schemeClr>
            </a:solidFill>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兄弟姉妹の話し合い項目チェックリスト</a:t>
            </a:r>
            <a:endParaRPr lang="en-US" altLang="ja-JP" sz="1400" b="1"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600" dirty="0" smtClean="0">
                <a:latin typeface="Meiryo UI" pitchFamily="50" charset="-128"/>
                <a:ea typeface="Meiryo UI" pitchFamily="50" charset="-128"/>
                <a:cs typeface="Meiryo UI" pitchFamily="50" charset="-128"/>
              </a:rPr>
              <a:t>要介護となったら・・・</a:t>
            </a:r>
            <a:endParaRPr lang="en-US" altLang="ja-JP" sz="16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endParaRPr lang="en-US" altLang="ja-JP" sz="10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　親の要望と資産状況について</a:t>
            </a:r>
            <a:endParaRPr lang="en-US" altLang="ja-JP" sz="14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　兄弟姉妹各自の家庭状況について</a:t>
            </a:r>
            <a:endParaRPr lang="en-US" altLang="ja-JP" sz="14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　介護の分担、割ける時間について</a:t>
            </a:r>
            <a:endParaRPr lang="en-US" altLang="ja-JP" sz="14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　近隣の施設やサービスについて</a:t>
            </a:r>
            <a:endParaRPr lang="en-US" altLang="ja-JP" sz="1400" dirty="0" smtClean="0">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400" dirty="0" smtClean="0">
                <a:latin typeface="Meiryo UI" pitchFamily="50" charset="-128"/>
                <a:ea typeface="Meiryo UI" pitchFamily="50" charset="-128"/>
                <a:cs typeface="Meiryo UI" pitchFamily="50" charset="-128"/>
              </a:rPr>
              <a:t>□　費用の分担と管理について</a:t>
            </a:r>
            <a:endParaRPr lang="ja-JP" altLang="en-US" sz="1400" dirty="0">
              <a:latin typeface="Meiryo UI" pitchFamily="50" charset="-128"/>
              <a:ea typeface="Meiryo UI" pitchFamily="50" charset="-128"/>
              <a:cs typeface="Meiryo UI" pitchFamily="50" charset="-128"/>
            </a:endParaRPr>
          </a:p>
        </p:txBody>
      </p:sp>
      <p:pic>
        <p:nvPicPr>
          <p:cNvPr id="10" name="Picture 2" descr="\\ds.inte.co.jp\Div間共有\07雇用開発本部\100-雇用開発本部\000_公共事業部\201506_仕事と介護の両立推進事業\img\ilm2013_066-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1208" y="4199958"/>
            <a:ext cx="1368152" cy="94810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61603" y="8354123"/>
            <a:ext cx="6696397" cy="323165"/>
          </a:xfrm>
          <a:prstGeom prst="rect">
            <a:avLst/>
          </a:prstGeom>
          <a:noFill/>
        </p:spPr>
        <p:txBody>
          <a:bodyPr wrap="square" rtlCol="0">
            <a:spAutoFit/>
          </a:bodyPr>
          <a:lstStyle/>
          <a:p>
            <a:r>
              <a:rPr lang="ja-JP" altLang="en-US" sz="1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とりわけ親</a:t>
            </a:r>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歳になると夫婦や兄弟姉妹の間での情報の共有はより重要です！</a:t>
            </a:r>
            <a:endParaRPr kumimoji="1"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7470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9538" y="28287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こんなときどうするの？　～仕事と介護の両立</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Q&amp;A</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79538" y="827584"/>
            <a:ext cx="1512168" cy="172819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kumimoji="1" lang="ja-JP" altLang="en-US" sz="2000" b="1" dirty="0" smtClean="0">
                <a:solidFill>
                  <a:schemeClr val="bg1"/>
                </a:solidFill>
                <a:latin typeface="Meiryo UI" pitchFamily="50" charset="-128"/>
                <a:ea typeface="Meiryo UI" pitchFamily="50" charset="-128"/>
                <a:cs typeface="Meiryo UI" pitchFamily="50" charset="-128"/>
              </a:rPr>
              <a:t>１</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何歳から介護が必要になるのですか？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2132856" y="827584"/>
            <a:ext cx="415133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5" name="正方形/長方形 4"/>
          <p:cNvSpPr/>
          <p:nvPr/>
        </p:nvSpPr>
        <p:spPr>
          <a:xfrm>
            <a:off x="5653893" y="850926"/>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smtClean="0">
                <a:solidFill>
                  <a:schemeClr val="accent1"/>
                </a:solidFill>
                <a:latin typeface="Meiryo UI" pitchFamily="50" charset="-128"/>
                <a:ea typeface="Meiryo UI" pitchFamily="50" charset="-128"/>
                <a:cs typeface="Meiryo UI" pitchFamily="50" charset="-128"/>
              </a:rPr>
              <a:t>１</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6" name="正方形/長方形 5"/>
          <p:cNvSpPr/>
          <p:nvPr/>
        </p:nvSpPr>
        <p:spPr>
          <a:xfrm>
            <a:off x="2207642" y="1187624"/>
            <a:ext cx="4016020" cy="1277273"/>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後期高齢者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７５歳以上。（要介護認定 を受け始める平均年齢が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75</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歳）これが一つの目安になると思います。多くの方は８０歳以上になって介護が必要になると言われています。一方で若年で認知症になる方、脳梗塞や心筋梗塞になって生活に支障をきたす方もいらっしゃる一方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90</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歳を過ぎても尚お元気という方もいらっしゃり、一概には言えません。ただ、一般的には７５歳まではお元気で、日常生活に支障が出るのは８０歳以上と言われています。</a:t>
            </a:r>
          </a:p>
        </p:txBody>
      </p:sp>
      <p:sp>
        <p:nvSpPr>
          <p:cNvPr id="7" name="正方形/長方形 6"/>
          <p:cNvSpPr/>
          <p:nvPr/>
        </p:nvSpPr>
        <p:spPr>
          <a:xfrm>
            <a:off x="379538" y="2701727"/>
            <a:ext cx="1512168" cy="172819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kumimoji="1" lang="ja-JP" altLang="en-US" sz="2000" b="1" dirty="0" smtClean="0">
                <a:solidFill>
                  <a:schemeClr val="bg1"/>
                </a:solidFill>
                <a:latin typeface="Meiryo UI" pitchFamily="50" charset="-128"/>
                <a:ea typeface="Meiryo UI" pitchFamily="50" charset="-128"/>
                <a:cs typeface="Meiryo UI" pitchFamily="50" charset="-128"/>
              </a:rPr>
              <a:t>２</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一度に介護が必要になると、平均どのくらいの介護期間になるのですか？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2132856" y="2701727"/>
            <a:ext cx="415133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accent1"/>
              </a:solidFill>
              <a:latin typeface="Meiryo UI" pitchFamily="50" charset="-128"/>
              <a:ea typeface="Meiryo UI" pitchFamily="50" charset="-128"/>
              <a:cs typeface="Meiryo UI" pitchFamily="50" charset="-128"/>
            </a:endParaRPr>
          </a:p>
        </p:txBody>
      </p:sp>
      <p:sp>
        <p:nvSpPr>
          <p:cNvPr id="9" name="正方形/長方形 8"/>
          <p:cNvSpPr/>
          <p:nvPr/>
        </p:nvSpPr>
        <p:spPr>
          <a:xfrm>
            <a:off x="5646766" y="2728224"/>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a:solidFill>
                  <a:schemeClr val="accent1"/>
                </a:solidFill>
                <a:latin typeface="Meiryo UI" pitchFamily="50" charset="-128"/>
                <a:ea typeface="Meiryo UI" pitchFamily="50" charset="-128"/>
                <a:cs typeface="Meiryo UI" pitchFamily="50" charset="-128"/>
              </a:rPr>
              <a:t>２</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11" name="正方形/長方形 10"/>
          <p:cNvSpPr/>
          <p:nvPr/>
        </p:nvSpPr>
        <p:spPr>
          <a:xfrm>
            <a:off x="2251150" y="3059832"/>
            <a:ext cx="4016020" cy="1277273"/>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これも個別性が高いのですが、平均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56.5</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カ月（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カ月）というデータが出ています。これは、 生命保険文化センターが行った調査で、介護経験がある人に、どのくらいの期間介護を行ったのかを聞いたところ、介護を行った期間（現在介護を行っている人は、介護を始めてからの経過期間）は平均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56.5</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カ月（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カ月）になりました。</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年以上介護した割合も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割を超えています。</a:t>
            </a: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79538" y="4611687"/>
            <a:ext cx="1512168" cy="1804655"/>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ja-JP" altLang="en-US" sz="2000" b="1" dirty="0">
                <a:solidFill>
                  <a:schemeClr val="bg1"/>
                </a:solidFill>
                <a:latin typeface="Meiryo UI" pitchFamily="50" charset="-128"/>
                <a:ea typeface="Meiryo UI" pitchFamily="50" charset="-128"/>
                <a:cs typeface="Meiryo UI" pitchFamily="50" charset="-128"/>
              </a:rPr>
              <a:t>３</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介護について分からないことがあったら、どこに相談すればよいですか？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2132856" y="4611688"/>
            <a:ext cx="4151338" cy="1804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5646766" y="4638185"/>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smtClean="0">
                <a:solidFill>
                  <a:schemeClr val="accent1"/>
                </a:solidFill>
                <a:latin typeface="Meiryo UI" pitchFamily="50" charset="-128"/>
                <a:ea typeface="Meiryo UI" pitchFamily="50" charset="-128"/>
                <a:cs typeface="Meiryo UI" pitchFamily="50" charset="-128"/>
              </a:rPr>
              <a:t>３</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15" name="正方形/長方形 14"/>
          <p:cNvSpPr/>
          <p:nvPr/>
        </p:nvSpPr>
        <p:spPr>
          <a:xfrm>
            <a:off x="2251150" y="4969793"/>
            <a:ext cx="4016020" cy="1446550"/>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まずは「地域包括支援センター」に相談しましょう。こちらでは、地域の高齢者がいつまでも住み慣れた地域で安心して生活する事ができるよう、介護に関する専門職（保健師、社会福祉士、主任介護支援専門員など）が相談に乗ってくれます。介護事業所・ケアマネージャーの紹介も行っています。「地域包括支援センター」はおおよそ中学校区に１つ所在していま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ページ参照）自分の手で介護をしないことは介護放棄ではありません。自分でする介護と専門家に任せる事を分け、</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「介護をマネジメントする」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視点を持ちましょう。</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9538" y="6588224"/>
            <a:ext cx="1512168" cy="208823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ja-JP" altLang="en-US" sz="2000" b="1" dirty="0" smtClean="0">
                <a:solidFill>
                  <a:schemeClr val="bg1"/>
                </a:solidFill>
                <a:latin typeface="Meiryo UI" pitchFamily="50" charset="-128"/>
                <a:ea typeface="Meiryo UI" pitchFamily="50" charset="-128"/>
                <a:cs typeface="Meiryo UI" pitchFamily="50" charset="-128"/>
              </a:rPr>
              <a:t>４</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親を介護施設に入れたいのですが、すぐに入れる事ができますか？</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2132856" y="6588224"/>
            <a:ext cx="4151338"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5646766" y="6614721"/>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a:solidFill>
                  <a:schemeClr val="accent1"/>
                </a:solidFill>
                <a:latin typeface="Meiryo UI" pitchFamily="50" charset="-128"/>
                <a:ea typeface="Meiryo UI" pitchFamily="50" charset="-128"/>
                <a:cs typeface="Meiryo UI" pitchFamily="50" charset="-128"/>
              </a:rPr>
              <a:t>４</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21" name="正方形/長方形 20"/>
          <p:cNvSpPr/>
          <p:nvPr/>
        </p:nvSpPr>
        <p:spPr>
          <a:xfrm>
            <a:off x="2259906" y="6891352"/>
            <a:ext cx="3914154" cy="1785104"/>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難しい状況です。一番料金負担の軽い特別養護老人ホームは、基本的に要介護</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以上の方しか入所できず、待機者も約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42.1</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万人にのぼります。（厚生労働省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2009</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日、「特別養護老人ホームの入所申込者の状況」）同年４月の保育所待機児童数が２万５千３８４人と比べると、約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倍も多くなっています。特に広島県は待機者が多く、この年の調査では全国で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番目に待機者が多い状況です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。サービス付き</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高齢者向け住宅など料金の高い施設は、都市部を中心に多く建設されており、比較的早く入所できる場合もあ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ります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。現在の方向性としては地域包括ケアシステムとして「在宅医療・介護」が推進されています。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8"/>
          <p:cNvSpPr>
            <a:spLocks noGrp="1"/>
          </p:cNvSpPr>
          <p:nvPr>
            <p:ph type="sldNum" sz="quarter" idx="12"/>
          </p:nvPr>
        </p:nvSpPr>
        <p:spPr>
          <a:xfrm>
            <a:off x="4853793" y="8657167"/>
            <a:ext cx="1600200" cy="486833"/>
          </a:xfrm>
        </p:spPr>
        <p:txBody>
          <a:bodyPr/>
          <a:lstStyle/>
          <a:p>
            <a:fld id="{78DF7152-CFFE-42F1-929D-B4CFA162D2D2}" type="slidenum">
              <a:rPr kumimoji="1" lang="ja-JP" altLang="en-US" smtClean="0"/>
              <a:t>44</a:t>
            </a:fld>
            <a:endParaRPr kumimoji="1" lang="ja-JP" altLang="en-US" dirty="0"/>
          </a:p>
        </p:txBody>
      </p:sp>
    </p:spTree>
    <p:extLst>
      <p:ext uri="{BB962C8B-B14F-4D97-AF65-F5344CB8AC3E}">
        <p14:creationId xmlns:p14="http://schemas.microsoft.com/office/powerpoint/2010/main" val="382572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9538" y="28287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こんなときどうするの？　～仕事と介護の両立</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Q&amp;A</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79538" y="1044904"/>
            <a:ext cx="1512168" cy="2376264"/>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ja-JP" altLang="en-US" sz="2000" b="1" dirty="0">
                <a:solidFill>
                  <a:schemeClr val="bg1"/>
                </a:solidFill>
                <a:latin typeface="Meiryo UI" pitchFamily="50" charset="-128"/>
                <a:ea typeface="Meiryo UI" pitchFamily="50" charset="-128"/>
                <a:cs typeface="Meiryo UI" pitchFamily="50" charset="-128"/>
              </a:rPr>
              <a:t>５</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認知症ってどんな症状のことをいうんですか？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2132856" y="1029302"/>
            <a:ext cx="4151338"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5" name="正方形/長方形 4"/>
          <p:cNvSpPr/>
          <p:nvPr/>
        </p:nvSpPr>
        <p:spPr>
          <a:xfrm>
            <a:off x="5653893" y="1052644"/>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a:solidFill>
                  <a:schemeClr val="accent1"/>
                </a:solidFill>
                <a:latin typeface="Meiryo UI" pitchFamily="50" charset="-128"/>
                <a:ea typeface="Meiryo UI" pitchFamily="50" charset="-128"/>
                <a:cs typeface="Meiryo UI" pitchFamily="50" charset="-128"/>
              </a:rPr>
              <a:t>５</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10" name="正方形/長方形 9"/>
          <p:cNvSpPr/>
          <p:nvPr/>
        </p:nvSpPr>
        <p:spPr>
          <a:xfrm>
            <a:off x="2183525" y="1309546"/>
            <a:ext cx="4049404" cy="1954381"/>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認知症の軽度な初期症状は下記の様な症状です。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記憶</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最近の出来事を忘れてしまう一方で、昔の記憶は、ほとんど忘れません。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時間</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、場所、人物の認識</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日付けや年度が不確かになりますが、場所はだいたい分かります。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会話</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日常会話は支障なくこなせますが、記憶を必要とする会話は難しくなります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日常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生活</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趣味や興味があったことに対して関心がなくなっていきます。そして料理などの複雑な作業がきちんとできません</a:t>
            </a:r>
          </a:p>
        </p:txBody>
      </p:sp>
      <p:sp>
        <p:nvSpPr>
          <p:cNvPr id="7" name="スライド番号プレースホルダー 6"/>
          <p:cNvSpPr>
            <a:spLocks noGrp="1"/>
          </p:cNvSpPr>
          <p:nvPr>
            <p:ph type="sldNum" sz="quarter" idx="12"/>
          </p:nvPr>
        </p:nvSpPr>
        <p:spPr/>
        <p:txBody>
          <a:bodyPr/>
          <a:lstStyle/>
          <a:p>
            <a:fld id="{78DF7152-CFFE-42F1-929D-B4CFA162D2D2}" type="slidenum">
              <a:rPr kumimoji="1" lang="ja-JP" altLang="en-US" smtClean="0"/>
              <a:t>45</a:t>
            </a:fld>
            <a:endParaRPr kumimoji="1" lang="ja-JP" altLang="en-US"/>
          </a:p>
        </p:txBody>
      </p:sp>
      <p:sp>
        <p:nvSpPr>
          <p:cNvPr id="22" name="正方形/長方形 21"/>
          <p:cNvSpPr/>
          <p:nvPr/>
        </p:nvSpPr>
        <p:spPr>
          <a:xfrm>
            <a:off x="379538" y="3939530"/>
            <a:ext cx="1512168" cy="3368774"/>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ja-JP" altLang="en-US" sz="2000" b="1" dirty="0" smtClean="0">
                <a:solidFill>
                  <a:schemeClr val="bg1"/>
                </a:solidFill>
                <a:latin typeface="Meiryo UI" pitchFamily="50" charset="-128"/>
                <a:ea typeface="Meiryo UI" pitchFamily="50" charset="-128"/>
                <a:cs typeface="Meiryo UI" pitchFamily="50" charset="-128"/>
              </a:rPr>
              <a:t>６</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lang="ja-JP" altLang="en-US" sz="1200" b="1" dirty="0" smtClean="0">
                <a:solidFill>
                  <a:schemeClr val="tx1"/>
                </a:solidFill>
                <a:latin typeface="Meiryo UI" pitchFamily="50" charset="-128"/>
                <a:ea typeface="Meiryo UI" pitchFamily="50" charset="-128"/>
                <a:cs typeface="Meiryo UI" pitchFamily="50" charset="-128"/>
              </a:rPr>
              <a:t>家族が認知症になった時、どんなことに気を付けて接すればいいですか？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2132856" y="3923928"/>
            <a:ext cx="4151338" cy="3384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24" name="正方形/長方形 23"/>
          <p:cNvSpPr/>
          <p:nvPr/>
        </p:nvSpPr>
        <p:spPr>
          <a:xfrm>
            <a:off x="5653893" y="3947270"/>
            <a:ext cx="630301"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ja-JP" altLang="en-US" sz="2000" b="1" dirty="0">
                <a:solidFill>
                  <a:schemeClr val="accent1"/>
                </a:solidFill>
                <a:latin typeface="Meiryo UI" pitchFamily="50" charset="-128"/>
                <a:ea typeface="Meiryo UI" pitchFamily="50" charset="-128"/>
                <a:cs typeface="Meiryo UI" pitchFamily="50" charset="-128"/>
              </a:rPr>
              <a:t>６</a:t>
            </a:r>
            <a:endParaRPr lang="en-US" altLang="ja-JP" sz="2000" b="1" dirty="0">
              <a:solidFill>
                <a:schemeClr val="accent1"/>
              </a:solidFill>
              <a:latin typeface="Meiryo UI" pitchFamily="50" charset="-128"/>
              <a:ea typeface="Meiryo UI" pitchFamily="50" charset="-128"/>
              <a:cs typeface="Meiryo UI" pitchFamily="50" charset="-128"/>
            </a:endParaRPr>
          </a:p>
        </p:txBody>
      </p:sp>
      <p:sp>
        <p:nvSpPr>
          <p:cNvPr id="25" name="正方形/長方形 24"/>
          <p:cNvSpPr/>
          <p:nvPr/>
        </p:nvSpPr>
        <p:spPr>
          <a:xfrm>
            <a:off x="2228713" y="4346249"/>
            <a:ext cx="4004216" cy="280076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他人が認知症であれば冷静にふるまえるけれど、自分の家族が認知症になったら、昔の元気な姿を知っているだけに、その姿に冷静になれず感情的になってしまいがちです。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いちばん</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の基本であり原則は、何より</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認知症の方の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プライド</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を尊重することです。プライドを傷つけることにつながる行為やむやみに叱ったり、子供を怒鳴りつけるような対応、不快感をあらわにした態度をとることは、極力</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避け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て、感情的にならないようにしましょう。</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＜ポイント＞</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・否定しないこと（逆らわない）</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・話題・場面をかえ、関心をそらせる</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・認知症の方の認識に合わす</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・叱らない、説得しないこと</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・失敗しないような状況（環境）をつくる</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・行動の動機や背景を考え、それを満たす</a:t>
            </a: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「ダメじゃない！」「いけません！」は禁句です。</a:t>
            </a:r>
          </a:p>
        </p:txBody>
      </p:sp>
    </p:spTree>
    <p:extLst>
      <p:ext uri="{BB962C8B-B14F-4D97-AF65-F5344CB8AC3E}">
        <p14:creationId xmlns:p14="http://schemas.microsoft.com/office/powerpoint/2010/main" val="3189892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9538" y="282878"/>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こんなときどうするの？　～仕事と介護の両立</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Q&amp;A</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79538" y="870956"/>
            <a:ext cx="1512168" cy="233289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en-US" altLang="ja-JP" sz="2000" b="1" dirty="0">
                <a:solidFill>
                  <a:schemeClr val="bg1"/>
                </a:solidFill>
                <a:latin typeface="Meiryo UI" pitchFamily="50" charset="-128"/>
                <a:ea typeface="Meiryo UI" pitchFamily="50" charset="-128"/>
                <a:cs typeface="Meiryo UI" pitchFamily="50" charset="-128"/>
              </a:rPr>
              <a:t>7</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遠くに離れている親の介護が必要になったら、どうしたらいいでしょうか？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2132856" y="899592"/>
            <a:ext cx="415133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5646766" y="899593"/>
            <a:ext cx="546945"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en-US" altLang="ja-JP" sz="2000" b="1" dirty="0">
                <a:solidFill>
                  <a:schemeClr val="accent1"/>
                </a:solidFill>
                <a:latin typeface="Meiryo UI" pitchFamily="50" charset="-128"/>
                <a:ea typeface="Meiryo UI" pitchFamily="50" charset="-128"/>
                <a:cs typeface="Meiryo UI" pitchFamily="50" charset="-128"/>
              </a:rPr>
              <a:t>7</a:t>
            </a:r>
          </a:p>
        </p:txBody>
      </p:sp>
      <p:sp>
        <p:nvSpPr>
          <p:cNvPr id="7" name="正方形/長方形 6"/>
          <p:cNvSpPr/>
          <p:nvPr/>
        </p:nvSpPr>
        <p:spPr>
          <a:xfrm>
            <a:off x="2228712" y="1300358"/>
            <a:ext cx="3936591" cy="1954381"/>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自分ひとりで抱え込まないことです。ケアマネージャーやヘルパーの方に自分たちがやる以上にいい介護をやって頂く事です。また、簡単な事なら近所の方に頼み、様子を見てもらえる関係を築くことです。事情は様々ですが、親御さんの住まいのエリアを変えるのは大幅に環境が変わるので、親御さんにとって悪影響を及ぼすことが多いです。ケアマネージャーやヘルパーの方、また近所の方との付き合い方を大切にし、ちょっとしたコミュニケーションを上手に取る事です。</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また、自治体によっては見守りサービスがあります。また、ホームセキュリティー会社や牛乳・お弁当の宅配会社の見守りサービスなどもありますので、情報収集し、色々組み合わせて利用するのも有効です。</a:t>
            </a: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78DF7152-CFFE-42F1-929D-B4CFA162D2D2}" type="slidenum">
              <a:rPr kumimoji="1" lang="ja-JP" altLang="en-US" smtClean="0"/>
              <a:t>46</a:t>
            </a:fld>
            <a:endParaRPr kumimoji="1" lang="ja-JP" altLang="en-US"/>
          </a:p>
        </p:txBody>
      </p:sp>
      <p:sp>
        <p:nvSpPr>
          <p:cNvPr id="16" name="正方形/長方形 15"/>
          <p:cNvSpPr/>
          <p:nvPr/>
        </p:nvSpPr>
        <p:spPr>
          <a:xfrm>
            <a:off x="379538" y="3460093"/>
            <a:ext cx="1512168" cy="2158944"/>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en-US" altLang="ja-JP" sz="2000" b="1" dirty="0">
                <a:solidFill>
                  <a:schemeClr val="bg1"/>
                </a:solidFill>
                <a:latin typeface="Meiryo UI" pitchFamily="50" charset="-128"/>
                <a:ea typeface="Meiryo UI" pitchFamily="50" charset="-128"/>
                <a:cs typeface="Meiryo UI" pitchFamily="50" charset="-128"/>
              </a:rPr>
              <a:t>8</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遠距離介護って交通費がかかります。節約する方法ってありますか？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2132856" y="3444491"/>
            <a:ext cx="4151338" cy="2174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5653893" y="3467833"/>
            <a:ext cx="546945" cy="400110"/>
          </a:xfrm>
          <a:prstGeom prst="rect">
            <a:avLst/>
          </a:prstGeom>
        </p:spPr>
        <p:txBody>
          <a:bodyPr wrap="none">
            <a:spAutoFit/>
          </a:bodyPr>
          <a:lstStyle/>
          <a:p>
            <a:r>
              <a:rPr lang="en-US" altLang="ja-JP" sz="2000" b="1" dirty="0" smtClean="0">
                <a:solidFill>
                  <a:schemeClr val="accent1"/>
                </a:solidFill>
                <a:latin typeface="Meiryo UI" pitchFamily="50" charset="-128"/>
                <a:ea typeface="Meiryo UI" pitchFamily="50" charset="-128"/>
                <a:cs typeface="Meiryo UI" pitchFamily="50" charset="-128"/>
              </a:rPr>
              <a:t>A</a:t>
            </a:r>
            <a:r>
              <a:rPr lang="en-US" altLang="ja-JP" sz="2000" b="1" dirty="0">
                <a:solidFill>
                  <a:schemeClr val="accent1"/>
                </a:solidFill>
                <a:latin typeface="Meiryo UI" pitchFamily="50" charset="-128"/>
                <a:ea typeface="Meiryo UI" pitchFamily="50" charset="-128"/>
                <a:cs typeface="Meiryo UI" pitchFamily="50" charset="-128"/>
              </a:rPr>
              <a:t>8</a:t>
            </a:r>
          </a:p>
        </p:txBody>
      </p:sp>
      <p:sp>
        <p:nvSpPr>
          <p:cNvPr id="19" name="正方形/長方形 18"/>
          <p:cNvSpPr/>
          <p:nvPr/>
        </p:nvSpPr>
        <p:spPr>
          <a:xfrm>
            <a:off x="2132856" y="3867943"/>
            <a:ext cx="4144211" cy="1615827"/>
          </a:xfrm>
          <a:prstGeom prst="rect">
            <a:avLst/>
          </a:prstGeom>
        </p:spPr>
        <p:txBody>
          <a:bodyPr wrap="square">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はい。主な航空各社には介護割引があり、普通運賃より３０～４０％程度安くなります。適用されるのは、介護を受ける人と介護する人の最寄り空港を結ぶ路線です。要介護、要支援認定されているのが条件で、介護保険証か介護認定結果通知書のコピー、要介護者との関係がわかる戸籍謄本などの書類を添え、事前に各社に申し込みます。日本航空と全日空はマイレージカードなどに情報が登録され、割引が使えるようになります。スターフライヤーとソラシドエアは、送られてくる介護割引パスを提示して予約します。</a:t>
            </a: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詳細は各航空各社のホームページでご確認下さい。</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79538" y="5868144"/>
            <a:ext cx="1512168" cy="1428725"/>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en-US" altLang="ja-JP" sz="2000" b="1" dirty="0" smtClean="0">
                <a:solidFill>
                  <a:schemeClr val="bg1"/>
                </a:solidFill>
                <a:latin typeface="Meiryo UI" pitchFamily="50" charset="-128"/>
                <a:ea typeface="Meiryo UI" pitchFamily="50" charset="-128"/>
                <a:cs typeface="Meiryo UI" pitchFamily="50" charset="-128"/>
              </a:rPr>
              <a:t>Q</a:t>
            </a:r>
            <a:r>
              <a:rPr lang="en-US" altLang="ja-JP" sz="2000" b="1" dirty="0">
                <a:solidFill>
                  <a:schemeClr val="bg1"/>
                </a:solidFill>
                <a:latin typeface="Meiryo UI" pitchFamily="50" charset="-128"/>
                <a:ea typeface="Meiryo UI" pitchFamily="50" charset="-128"/>
                <a:cs typeface="Meiryo UI" pitchFamily="50" charset="-128"/>
              </a:rPr>
              <a:t>9</a:t>
            </a:r>
            <a:endParaRPr kumimoji="1" lang="en-US" altLang="ja-JP" sz="2000" b="1" dirty="0" smtClean="0">
              <a:solidFill>
                <a:schemeClr val="bg1"/>
              </a:solidFill>
              <a:latin typeface="Meiryo UI" pitchFamily="50" charset="-128"/>
              <a:ea typeface="Meiryo UI" pitchFamily="50" charset="-128"/>
              <a:cs typeface="Meiryo UI" pitchFamily="50" charset="-128"/>
            </a:endParaRPr>
          </a:p>
          <a:p>
            <a:endParaRPr lang="en-US" altLang="ja-JP" sz="1200" b="1" dirty="0">
              <a:solidFill>
                <a:schemeClr val="bg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親に介護が必要になったのですが、会社に相談してもいいでしょうか？</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132856" y="5896780"/>
            <a:ext cx="4151338" cy="1400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22" name="正方形/長方形 21"/>
          <p:cNvSpPr/>
          <p:nvPr/>
        </p:nvSpPr>
        <p:spPr>
          <a:xfrm>
            <a:off x="5373216" y="5896781"/>
            <a:ext cx="982987" cy="400110"/>
          </a:xfrm>
          <a:prstGeom prst="rect">
            <a:avLst/>
          </a:prstGeom>
        </p:spPr>
        <p:txBody>
          <a:bodyPr wrap="square">
            <a:spAutoFit/>
          </a:bodyPr>
          <a:lstStyle/>
          <a:p>
            <a:pPr algn="ctr"/>
            <a:r>
              <a:rPr lang="en-US" altLang="ja-JP" sz="2000" b="1" dirty="0" smtClean="0">
                <a:solidFill>
                  <a:schemeClr val="accent1"/>
                </a:solidFill>
                <a:latin typeface="Meiryo UI" pitchFamily="50" charset="-128"/>
                <a:ea typeface="Meiryo UI" pitchFamily="50" charset="-128"/>
                <a:cs typeface="Meiryo UI" pitchFamily="50" charset="-128"/>
              </a:rPr>
              <a:t>A</a:t>
            </a:r>
            <a:r>
              <a:rPr lang="en-US" altLang="ja-JP" sz="2000" b="1" dirty="0">
                <a:solidFill>
                  <a:schemeClr val="accent1"/>
                </a:solidFill>
                <a:latin typeface="Meiryo UI" pitchFamily="50" charset="-128"/>
                <a:ea typeface="Meiryo UI" pitchFamily="50" charset="-128"/>
                <a:cs typeface="Meiryo UI" pitchFamily="50" charset="-128"/>
              </a:rPr>
              <a:t>9</a:t>
            </a:r>
          </a:p>
        </p:txBody>
      </p:sp>
      <p:sp>
        <p:nvSpPr>
          <p:cNvPr id="23" name="正方形/長方形 22"/>
          <p:cNvSpPr/>
          <p:nvPr/>
        </p:nvSpPr>
        <p:spPr>
          <a:xfrm>
            <a:off x="2132856" y="6304742"/>
            <a:ext cx="4032447"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はい、是非相談して下さい。制度も含め支援制度があるので、サポートしますよ。プライバシーにも配慮しますし、昇進など評価に影響する事はありません。</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9456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34728" y="11073"/>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広島県地域包括支援センター</a:t>
            </a:r>
            <a:r>
              <a:rPr lang="ja-JP" altLang="en-US" b="1" dirty="0">
                <a:latin typeface="Meiryo UI" panose="020B0604030504040204" pitchFamily="50" charset="-128"/>
                <a:ea typeface="Meiryo UI" panose="020B0604030504040204" pitchFamily="50" charset="-128"/>
                <a:cs typeface="Meiryo UI" panose="020B0604030504040204" pitchFamily="50" charset="-128"/>
              </a:rPr>
              <a:t>連絡先</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47</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250553238"/>
              </p:ext>
            </p:extLst>
          </p:nvPr>
        </p:nvGraphicFramePr>
        <p:xfrm>
          <a:off x="44622" y="683557"/>
          <a:ext cx="6813378" cy="7488842"/>
        </p:xfrm>
        <a:graphic>
          <a:graphicData uri="http://schemas.openxmlformats.org/drawingml/2006/table">
            <a:tbl>
              <a:tblPr/>
              <a:tblGrid>
                <a:gridCol w="282948"/>
                <a:gridCol w="611167"/>
                <a:gridCol w="1867452"/>
                <a:gridCol w="611167"/>
                <a:gridCol w="1833500"/>
                <a:gridCol w="803572"/>
                <a:gridCol w="803572"/>
              </a:tblGrid>
              <a:tr h="137202">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各市町</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郵便番号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電話番号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ＦＡＸ</a:t>
                      </a: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広島市基町地域包括支援センター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730-0011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広島市中区基町</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19-2-425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082-502-7955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082-502-7966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広島市幟町地域包括支援センター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730-0004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広島市中区東白島町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13-26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082-222-6608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082-222-6609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広島市国泰寺地域包括支援センター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730-0046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広島市中区昭和町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082-249-0600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082-544-1456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広島市吉島地域包括支援センター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730-0825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広島市中区光南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082-545-1123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082-545-1124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広島市江波地域包括支援センター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730-0831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広島市中区江波西</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2-14-8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082-296-4833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082-296-4818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広島市福木・温品</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732-0032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広島市東区上温品</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1-24-9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082-280-2330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082-280-2357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広島市戸坂地域包括支援センター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732-0003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広島市東区戸坂中町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082-516-0051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082-516-0052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広島市牛田・早稲田</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732-0066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広島市東区牛田本町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4-2-1-102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082-228-2033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082-221-7675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広島市二葉地域包括支援センター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732-0053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広島市東区若草町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10-14</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はらだビル</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階</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082-263-3864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082-263-3870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広島市大洲地域包括支援センター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732-0803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広島市南区南蟹屋</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082-581-6025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082-581-6026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広島市段原地域包括支援センター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732-0814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広島市南区段原南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2-12-27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082-261-8588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082-261-8688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広島市翠町地域包括支援センター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734-0001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広島市南区出汐</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2-3-46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082-252-5500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082-252-5530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広島市仁保・楠那</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734-0025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広島市南区東本浦町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26-8</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たおビル</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階</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082-286-6112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082-286-6099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広島市宇品・似島</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734-0015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広島市南区宇品御幸</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2-13-12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082-252-6456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082-252-6458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広島市中広地域包括支援センター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733-0003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広島市西区三篠町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1-8-21</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階</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082-509-0288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082-230-8190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広島市観音地域包括支援センター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733-0031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広島市西区観音町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16-19</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階</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082-292-3582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082-292-3172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広島市己斐・己斐上</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733-0812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広島市西区己斐本町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2-12-3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082-275-0087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082-275-0070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広島市古田地域包括支援センター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733-0872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広島市西区古江東町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5-3-104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082-272-5173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082-272-5186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広島市庚午地域包括支援センター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733-0861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広島市西区草津東</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082-507-1210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082-271-3410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広島市井口台・井口</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733-0842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広島市西区井口</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2-5-19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082-501-6681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082-276-5541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広島市城山北・城南</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731-0102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広島市安佐南区川内</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5-16-10</a:t>
                      </a: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Ｂ</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082-831-1157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082-876-1096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広島市安佐・安佐南</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731-0121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広島市安佐南区中須</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2-19-10-1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082-879-1876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082-879-7764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広島市高取北・安西</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731-0144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広島市安佐南区高取北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1-17-41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082-878-9401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082-847-1475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広島市東原・祇園東</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731-0112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広島市安佐南区東原</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3-14-4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082-850-2220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082-850-1107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広島市祇園・長束</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731-0138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広島市安佐南区祇園</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6-10-22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082-875-0511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082-875-0513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広島市戸山・伴・大塚</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731-3161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広島市安佐南区沼田町伴</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3510-6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082-849-5860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082-849-5861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広島市白木地域包括支援センター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739-1301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広島市安佐北区白木町井原</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1244</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082-828-3361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082-828-7188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広島市高陽・亀崎・落合</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739-1751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広島市安佐北区深川</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6-3-26</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082-841-5533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082-845-8811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83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広島市口田地域包括支援センター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739-1733</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広島市安佐北区口田南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7-11-22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082-842-8818</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082-842-8835</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164">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広島市三入・可部</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731-0221</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広島市安佐北区可部</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6-10-22</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082-819-0770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082-814-0500</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0801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1179965E-46FD-4A04-81C3-F19B2D4AAE9F}" type="slidenum">
              <a:rPr lang="ja-JP" altLang="en-US" smtClean="0">
                <a:solidFill>
                  <a:srgbClr val="FFFFFF"/>
                </a:solidFill>
              </a:rPr>
              <a:pPr>
                <a:defRPr/>
              </a:pPr>
              <a:t>48</a:t>
            </a:fld>
            <a:endParaRPr lang="en-US" altLang="ja-JP" dirty="0">
              <a:solidFill>
                <a:srgbClr val="FFFFFF"/>
              </a:solidFill>
            </a:endParaRPr>
          </a:p>
        </p:txBody>
      </p:sp>
      <p:sp>
        <p:nvSpPr>
          <p:cNvPr id="4" name="テキスト ボックス 3"/>
          <p:cNvSpPr txBox="1"/>
          <p:nvPr/>
        </p:nvSpPr>
        <p:spPr>
          <a:xfrm>
            <a:off x="434728" y="11073"/>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広島県地域包括支援センター連絡先②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63330079"/>
              </p:ext>
            </p:extLst>
          </p:nvPr>
        </p:nvGraphicFramePr>
        <p:xfrm>
          <a:off x="25524" y="611560"/>
          <a:ext cx="6832475" cy="7496696"/>
        </p:xfrm>
        <a:graphic>
          <a:graphicData uri="http://schemas.openxmlformats.org/drawingml/2006/table">
            <a:tbl>
              <a:tblPr/>
              <a:tblGrid>
                <a:gridCol w="283741"/>
                <a:gridCol w="612880"/>
                <a:gridCol w="1872688"/>
                <a:gridCol w="612880"/>
                <a:gridCol w="1838640"/>
                <a:gridCol w="805823"/>
                <a:gridCol w="805823"/>
              </a:tblGrid>
              <a:tr h="237469">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各市町</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郵便番号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電話番号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ＦＡＸ</a:t>
                      </a: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7469">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広島市亀山地域包括支援センター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731-0231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広島市安佐北区亀山</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4-2-23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082-819-0771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082-814-0501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広島市清和・日浦地</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731-3361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広島市安佐北区あさひが丘</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3-18-13-7-101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082-810-4688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082-810-4185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広島市瀬野川東</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739-0323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広島市安芸区中野東</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6-3-36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082-893-5555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082-554-5021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広島市瀬野川・船越</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739-0321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広島市安芸区中野</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082-893-1839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082-893-1866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広島市阿戸・矢野</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736-0083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広島市安芸区矢野東</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6-23-15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082-889-6605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082-889-5666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広島市阿戸・矢野</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地域包括支援センター阿戸連絡所</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731-4231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広島市安芸区阿戸町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418-1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082-856-0613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082-856-0115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広島市湯来・砂谷</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738-0512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広島市佐伯区湯来町白砂</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82-4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0829-86-1241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0829-86-1242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広島市五月が丘・美鈴が丘</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731-5114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広島市佐伯区美鈴が丘西</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082-208-5017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082-208-5018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広島市三和地域包括支援センター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731-5102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広島市佐伯区五日市町石内</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6405-1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082-926-0025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082-929-0200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広島市城山・五日市観音</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731-5141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広島市佐伯区千同</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1-30-6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082-924-7755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082-924-7761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広島市五日市</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731-5128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広島市佐伯区五日市中央</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2-4-40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082-924-0053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082-924-2865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広島市五日市南</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731-5136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広島市佐伯区楽々園</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4-2-19-101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082-924-8051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082-924-8052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呉市中央地域包括支援センター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737-0032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呉市本町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0823-20-6307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0823-21-7813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呉市天応・吉浦地域包括支援センター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737-0861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呉市吉浦本町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1-6-18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0823-31-8390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0823-31-8401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呉市昭和地域包括支援センター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737-0903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呉市焼山西</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0823-30-5666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0823-33-0599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呉市宮原・警固屋地域包括支援センター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737-0014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呉市坪ノ内町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0823-32-1006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0823-21-1662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呉市東部地域包括支援センター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737-0112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呉市広古新開</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0823-76-3333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0823-76-3334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呉市川尻・安浦地域包括支援センター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737-2516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呉市安浦町中央</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0823-70-6662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0823-70-6663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呉市安芸灘地域包括支援センター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737-0403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呉市蒲刈町田戸</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2234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0823-66-1115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0823-66-1117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呉市音戸・倉橋地域包括支援センター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737-1215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呉市音戸町早瀬</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0823-56-0665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0823-56-0666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竹原市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竹原市地域包括支援センター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725-0026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竹原市中央</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3-13-5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0846-22-5494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0846-23-0084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三原市東部地域包括支援センターどりぃむ</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723-0003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三原市中之町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0848-61-4410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0848-61-4420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三原市南部地域包括支援センター三恵苑</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723-0014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三原市城町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0848-63-6775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0848-63-1715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三原市中央地域包括支援センター三原市医師会</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723-0051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三原市宮浦</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1-15-16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0848-63-7100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0848-67-9502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三原市西部地域包括支援センター大空</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723-0414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三原市下北方</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0848-86-2450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0848-86-2485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三原市北部地域包括支援センターはーもにー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722-1412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三原市久井町和草</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1906-1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0847-32-5007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0847-32-5017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尾道市北部地域包括支援センター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722-0311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尾道市御調町市</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0848-76-2495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0848-77-0033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尾道市西部地域包括支援センター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722-0017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尾道市門田町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0848-21-1262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0848-21-2131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尾道市東部地域包括支援センター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722-0051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尾道市東尾道</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0848-56-0345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0848-55-0100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469">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722-0045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尾道市久保</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0848-38-9450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0848-37-7260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48</a:t>
            </a:fld>
            <a:endParaRPr kumimoji="1" lang="ja-JP" altLang="en-US" dirty="0"/>
          </a:p>
        </p:txBody>
      </p:sp>
    </p:spTree>
    <p:extLst>
      <p:ext uri="{BB962C8B-B14F-4D97-AF65-F5344CB8AC3E}">
        <p14:creationId xmlns:p14="http://schemas.microsoft.com/office/powerpoint/2010/main" val="2817565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1179965E-46FD-4A04-81C3-F19B2D4AAE9F}" type="slidenum">
              <a:rPr lang="ja-JP" altLang="en-US" smtClean="0">
                <a:solidFill>
                  <a:srgbClr val="FFFFFF"/>
                </a:solidFill>
              </a:rPr>
              <a:pPr>
                <a:defRPr/>
              </a:pPr>
              <a:t>49</a:t>
            </a:fld>
            <a:endParaRPr lang="en-US" altLang="ja-JP" dirty="0">
              <a:solidFill>
                <a:srgbClr val="FFFFFF"/>
              </a:solidFill>
            </a:endParaRPr>
          </a:p>
        </p:txBody>
      </p:sp>
      <p:sp>
        <p:nvSpPr>
          <p:cNvPr id="4" name="テキスト ボックス 3"/>
          <p:cNvSpPr txBox="1"/>
          <p:nvPr/>
        </p:nvSpPr>
        <p:spPr>
          <a:xfrm>
            <a:off x="434728" y="11073"/>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広島県地域包括支援センター連絡先③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77797117"/>
              </p:ext>
            </p:extLst>
          </p:nvPr>
        </p:nvGraphicFramePr>
        <p:xfrm>
          <a:off x="35049" y="611560"/>
          <a:ext cx="6741369" cy="7570258"/>
        </p:xfrm>
        <a:graphic>
          <a:graphicData uri="http://schemas.openxmlformats.org/drawingml/2006/table">
            <a:tbl>
              <a:tblPr/>
              <a:tblGrid>
                <a:gridCol w="279957"/>
                <a:gridCol w="604708"/>
                <a:gridCol w="1847717"/>
                <a:gridCol w="604708"/>
                <a:gridCol w="1814123"/>
                <a:gridCol w="795078"/>
                <a:gridCol w="795078"/>
              </a:tblGrid>
              <a:tr h="24227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各市町</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郵便番号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電話番号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ＦＡＸ</a:t>
                      </a: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270">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尾道市南部地域包括支援センター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722-2211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尾道市因島中庄町</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0845-24-1248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0845-24-3057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尾道市南部地域包括支援センター瀬戸田支所</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722-2416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尾道市瀬戸田町林</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1288-7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0845-27-3847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0845-27-3847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尾道市向島地域包括支援センター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722-0073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尾道市向島町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5888-1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0848-41-9240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0848-20-6866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福山市地域包括支援センター三吉</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720-0031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福山市三吉町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084-973-0155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084-926-7371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福山市地域包括支援センター三吉町南</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720-0032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福山市三吉町南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2-11-22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084-927-9039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084-922-8767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福山市地域包括支援センター南本庄</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720-0077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福山市南本庄</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3-1-52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084-920-8161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084-928-8167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福山市地域包括支援センター野上</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720-0815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福山市野上町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084-921-0210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084-925-7924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福山市地域包括支援センター箕島</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721-0957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福山市箕島町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5816-144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084-981-1856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084-981-1811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福山市地域包括支援センター赤坂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720-0843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福山市赤坂町赤坂</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1279-8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084-949-2170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084-949-2178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福山市地域包括支援センター南蔵王</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721-0973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福山市南蔵王町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5-19-2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084-940-1130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084-940-1135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福山市地域包括支援センター引野</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721-0942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福山市引野町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5-9-21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084-940-5090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084-940-5090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福山市地域包括支援センター坪生</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721-0903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福山市坪生町黒坂</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084-947-9090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084-947-3999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福山市地域包括支援センター水呑</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720-0832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福山市水呑町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3344-1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084-956-2310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084-956-2938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福山市地域包括支援センター水呑サブセンター鞆</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720-0202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福山市鞆町後地</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1296-2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084-982-3323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084-982-3952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729-0105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福山市南松永町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2-8-12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084-933-6272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084-933-6273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福山市西南部地域包括支援サブセンター柳津</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729-0114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福山市柳津町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98-1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084-933-9898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084-930-4363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福山市西南部地域包括支援サブセンター今津</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729-0111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福山市今津町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084-933-3399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084-930-4700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福山市西南部地域包括支援サブセンター内海</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722-2632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福山市内海町ロ</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2827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084-986-2400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084-980-9601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福山市西南部地域包括支援サブセンター沼隈</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720-0311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福山市沼隈町草深</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1889-26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084-987-0555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084-980-7036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福山市西南部地域包括支援サブセンター山南</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720-0402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福山市沼隈町中山南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469-3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084-988-1611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084-988-1119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福山市北部地域包括支援センター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720-1132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福山市駅家町倉光</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451-15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084-976-0071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084-976-0084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福山市北部地域包括支援サブセンター芦田</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720-1264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福山市芦田町福田</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189-1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084-950-0071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084-950-0084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福山市北部地域包括支援サブセンター駅家</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720-1131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福山市駅家町万能倉</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084-977-0071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084-977-0225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福山市地域包括支援センター新市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729-3105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福山市新市町下安井</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3500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0847-51-3222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0847-51-5230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福山市北部東地域包括支援センター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720-2125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福山市神辺町新徳田</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2-259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084-962-2495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084-962-2496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福山市北部東地域包括支援サブセンター加茂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720-2419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福山市加茂町上加茂</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224-1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084-972-3124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084-972-8576</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87</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福山市地域包括支援センターかんなべ</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720-2124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福山市神辺町川南</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1406-1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084-960-3890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084-960-3892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府中市地域包括支援センター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726-0011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府中市広谷町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919-3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0847-40-0223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0847-45-5522</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三次市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地域包括支援センター みよし</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728-0023</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三次市東酒屋町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531</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番地</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0824-65-1144</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0824-65-2299</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70">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727-8501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庄原市中本町</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1-10-1</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0824-73-1165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0824-75-0245</a:t>
                      </a:r>
                    </a:p>
                  </a:txBody>
                  <a:tcPr marL="5916" marR="5916" marT="59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49</a:t>
            </a:fld>
            <a:endParaRPr kumimoji="1" lang="ja-JP" altLang="en-US" dirty="0"/>
          </a:p>
        </p:txBody>
      </p:sp>
    </p:spTree>
    <p:extLst>
      <p:ext uri="{BB962C8B-B14F-4D97-AF65-F5344CB8AC3E}">
        <p14:creationId xmlns:p14="http://schemas.microsoft.com/office/powerpoint/2010/main" val="281487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3363873" y="7721504"/>
            <a:ext cx="285781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は会社の相談窓口（巻末）と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地域の窓口両方に相談しましょう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広島県地域包括支援センター一覧表</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46422" y="118852"/>
            <a:ext cx="6284462"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仕事と介護を両立するために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～ハンドブックの使い方～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4984432" y="8657167"/>
            <a:ext cx="1600200" cy="486833"/>
          </a:xfrm>
        </p:spPr>
        <p:txBody>
          <a:bodyPr/>
          <a:lstStyle/>
          <a:p>
            <a:fld id="{78DF7152-CFFE-42F1-929D-B4CFA162D2D2}" type="slidenum">
              <a:rPr kumimoji="1" lang="ja-JP" altLang="en-US" smtClean="0"/>
              <a:t>5</a:t>
            </a:fld>
            <a:endParaRPr kumimoji="1" lang="ja-JP" altLang="en-US" dirty="0"/>
          </a:p>
        </p:txBody>
      </p:sp>
      <p:sp>
        <p:nvSpPr>
          <p:cNvPr id="7" name="角丸四角形 6"/>
          <p:cNvSpPr/>
          <p:nvPr/>
        </p:nvSpPr>
        <p:spPr>
          <a:xfrm>
            <a:off x="55212" y="3216671"/>
            <a:ext cx="320818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②</a:t>
            </a:r>
            <a:r>
              <a:rPr kumimoji="1" lang="ja-JP" altLang="en-US" sz="1600" b="1" dirty="0" smtClean="0">
                <a:solidFill>
                  <a:schemeClr val="tx1"/>
                </a:solidFill>
                <a:latin typeface="Meiryo UI" pitchFamily="50" charset="-128"/>
                <a:ea typeface="Meiryo UI" pitchFamily="50" charset="-128"/>
                <a:cs typeface="Meiryo UI" pitchFamily="50" charset="-128"/>
              </a:rPr>
              <a:t>親の介護なんて考えたことがない。</a:t>
            </a:r>
            <a:endParaRPr kumimoji="1" lang="en-US" altLang="ja-JP" sz="1600" b="1" dirty="0" smtClean="0">
              <a:solidFill>
                <a:schemeClr val="tx1"/>
              </a:solidFill>
              <a:latin typeface="Meiryo UI" pitchFamily="50" charset="-128"/>
              <a:ea typeface="Meiryo UI" pitchFamily="50" charset="-128"/>
              <a:cs typeface="Meiryo UI" pitchFamily="50" charset="-128"/>
            </a:endParaRPr>
          </a:p>
          <a:p>
            <a:r>
              <a:rPr lang="en-US" altLang="ja-JP" sz="1600" b="1" dirty="0">
                <a:solidFill>
                  <a:schemeClr val="tx1"/>
                </a:solidFill>
                <a:latin typeface="Meiryo UI" pitchFamily="50" charset="-128"/>
                <a:ea typeface="Meiryo UI" pitchFamily="50" charset="-128"/>
                <a:cs typeface="Meiryo UI" pitchFamily="50" charset="-128"/>
              </a:rPr>
              <a:t> </a:t>
            </a:r>
            <a:r>
              <a:rPr lang="en-US" altLang="ja-JP" sz="1600" b="1" dirty="0" smtClean="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でも、お金のことは何となく不安だ</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19" name="右矢印 18"/>
          <p:cNvSpPr/>
          <p:nvPr/>
        </p:nvSpPr>
        <p:spPr>
          <a:xfrm>
            <a:off x="3356210" y="2862012"/>
            <a:ext cx="3287819" cy="1429398"/>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333712" y="3216671"/>
            <a:ext cx="285781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誰にも起こりうる身近なこと。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まずは介護について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知りましょう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介護に関する基本情報</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5919085" y="2862012"/>
            <a:ext cx="1223598" cy="1429398"/>
            <a:chOff x="5919085" y="1959851"/>
            <a:chExt cx="1223598" cy="1429398"/>
          </a:xfrm>
        </p:grpSpPr>
        <p:sp>
          <p:nvSpPr>
            <p:cNvPr id="3" name="二等辺三角形 2"/>
            <p:cNvSpPr/>
            <p:nvPr/>
          </p:nvSpPr>
          <p:spPr>
            <a:xfrm rot="5400000">
              <a:off x="5637331" y="2285214"/>
              <a:ext cx="1429398" cy="778671"/>
            </a:xfrm>
            <a:prstGeom prst="triangle">
              <a:avLst>
                <a:gd name="adj" fmla="val 50519"/>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919085" y="2489884"/>
              <a:ext cx="1223598" cy="369332"/>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35343" y="4333497"/>
            <a:ext cx="7027475" cy="1436839"/>
            <a:chOff x="111195" y="3342001"/>
            <a:chExt cx="7027475" cy="1436839"/>
          </a:xfrm>
        </p:grpSpPr>
        <p:sp>
          <p:nvSpPr>
            <p:cNvPr id="20" name="角丸四角形 19"/>
            <p:cNvSpPr/>
            <p:nvPr/>
          </p:nvSpPr>
          <p:spPr>
            <a:xfrm>
              <a:off x="111195" y="3678658"/>
              <a:ext cx="3192307" cy="7560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③</a:t>
              </a:r>
              <a:r>
                <a:rPr lang="ja-JP" altLang="en-US" sz="1600" b="1" dirty="0" smtClean="0">
                  <a:solidFill>
                    <a:schemeClr val="tx1"/>
                  </a:solidFill>
                  <a:latin typeface="Meiryo UI" pitchFamily="50" charset="-128"/>
                  <a:ea typeface="Meiryo UI" pitchFamily="50" charset="-128"/>
                  <a:cs typeface="Meiryo UI" pitchFamily="50" charset="-128"/>
                </a:rPr>
                <a:t>もし親の介護をすることになった</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ら、会社には何か制度があるの</a:t>
              </a:r>
              <a:r>
                <a:rPr kumimoji="1" lang="ja-JP" altLang="en-US" sz="1600" b="1" dirty="0" smtClean="0">
                  <a:solidFill>
                    <a:schemeClr val="tx1"/>
                  </a:solidFill>
                  <a:latin typeface="Meiryo UI" pitchFamily="50" charset="-128"/>
                  <a:ea typeface="Meiryo UI" pitchFamily="50" charset="-128"/>
                  <a:cs typeface="Meiryo UI" pitchFamily="50" charset="-128"/>
                </a:rPr>
                <a:t>？</a:t>
              </a:r>
              <a:endParaRPr kumimoji="1" lang="ja-JP" altLang="en-US" sz="1600" b="1" dirty="0">
                <a:solidFill>
                  <a:schemeClr val="tx1"/>
                </a:solidFill>
                <a:latin typeface="Meiryo UI" pitchFamily="50" charset="-128"/>
                <a:ea typeface="Meiryo UI" pitchFamily="50" charset="-128"/>
                <a:cs typeface="Meiryo UI" pitchFamily="50" charset="-128"/>
              </a:endParaRPr>
            </a:p>
          </p:txBody>
        </p:sp>
        <p:sp>
          <p:nvSpPr>
            <p:cNvPr id="24" name="右矢印 23"/>
            <p:cNvSpPr/>
            <p:nvPr/>
          </p:nvSpPr>
          <p:spPr>
            <a:xfrm>
              <a:off x="3404256" y="3342001"/>
              <a:ext cx="3287819" cy="1429398"/>
            </a:xfrm>
            <a:prstGeom prst="rightArrow">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3404256" y="3678658"/>
              <a:ext cx="285781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会社にはご家族に介護が必要に</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っ</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場合の支援制度があります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会社の支援制度について</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二等辺三角形 26"/>
            <p:cNvSpPr/>
            <p:nvPr/>
          </p:nvSpPr>
          <p:spPr>
            <a:xfrm rot="5400000">
              <a:off x="5668548" y="3674805"/>
              <a:ext cx="1429398" cy="778671"/>
            </a:xfrm>
            <a:prstGeom prst="triangle">
              <a:avLst>
                <a:gd name="adj" fmla="val 50519"/>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915072" y="3872034"/>
              <a:ext cx="1223598" cy="369332"/>
            </a:xfrm>
            <a:prstGeom prst="rect">
              <a:avLst/>
            </a:prstGeom>
            <a:noFill/>
          </p:spPr>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62875" y="7286116"/>
            <a:ext cx="7105442" cy="1504030"/>
            <a:chOff x="43338" y="5952201"/>
            <a:chExt cx="7105442" cy="1504030"/>
          </a:xfrm>
        </p:grpSpPr>
        <p:sp>
          <p:nvSpPr>
            <p:cNvPr id="35" name="角丸四角形 34"/>
            <p:cNvSpPr/>
            <p:nvPr/>
          </p:nvSpPr>
          <p:spPr>
            <a:xfrm>
              <a:off x="43338" y="6372200"/>
              <a:ext cx="326016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⑤</a:t>
              </a:r>
              <a:r>
                <a:rPr lang="ja-JP" altLang="en-US" sz="1600" b="1" dirty="0" smtClean="0">
                  <a:solidFill>
                    <a:schemeClr val="tx1"/>
                  </a:solidFill>
                  <a:latin typeface="Meiryo UI" pitchFamily="50" charset="-128"/>
                  <a:ea typeface="Meiryo UI" pitchFamily="50" charset="-128"/>
                  <a:cs typeface="Meiryo UI" pitchFamily="50" charset="-128"/>
                </a:rPr>
                <a:t>もし介護が必要になったら、どこに</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相談すれば</a:t>
              </a:r>
              <a:r>
                <a:rPr lang="ja-JP" altLang="en-US" sz="1600" b="1" dirty="0">
                  <a:solidFill>
                    <a:schemeClr val="tx1"/>
                  </a:solidFill>
                  <a:latin typeface="Meiryo UI" pitchFamily="50" charset="-128"/>
                  <a:ea typeface="Meiryo UI" pitchFamily="50" charset="-128"/>
                  <a:cs typeface="Meiryo UI" pitchFamily="50" charset="-128"/>
                </a:rPr>
                <a:t>いい</a:t>
              </a:r>
              <a:r>
                <a:rPr lang="ja-JP" altLang="en-US" sz="1600" b="1" dirty="0" smtClean="0">
                  <a:solidFill>
                    <a:schemeClr val="tx1"/>
                  </a:solidFill>
                  <a:latin typeface="Meiryo UI" pitchFamily="50" charset="-128"/>
                  <a:ea typeface="Meiryo UI" pitchFamily="50" charset="-128"/>
                  <a:cs typeface="Meiryo UI" pitchFamily="50" charset="-128"/>
                </a:rPr>
                <a:t>の？</a:t>
              </a:r>
              <a:endParaRPr kumimoji="1" lang="ja-JP" altLang="en-US" sz="1600" b="1" dirty="0">
                <a:solidFill>
                  <a:schemeClr val="tx1"/>
                </a:solidFill>
                <a:latin typeface="Meiryo UI" pitchFamily="50" charset="-128"/>
                <a:ea typeface="Meiryo UI" pitchFamily="50" charset="-128"/>
                <a:cs typeface="Meiryo UI" pitchFamily="50" charset="-128"/>
              </a:endParaRPr>
            </a:p>
          </p:txBody>
        </p:sp>
        <p:sp>
          <p:nvSpPr>
            <p:cNvPr id="29" name="右矢印 28"/>
            <p:cNvSpPr/>
            <p:nvPr/>
          </p:nvSpPr>
          <p:spPr>
            <a:xfrm>
              <a:off x="3408125" y="6026833"/>
              <a:ext cx="3287819" cy="1429398"/>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二等辺三角形 30"/>
            <p:cNvSpPr/>
            <p:nvPr/>
          </p:nvSpPr>
          <p:spPr>
            <a:xfrm rot="5400000">
              <a:off x="5648315" y="6277564"/>
              <a:ext cx="1429398" cy="778671"/>
            </a:xfrm>
            <a:prstGeom prst="triangle">
              <a:avLst>
                <a:gd name="adj" fmla="val 50519"/>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925182" y="6547574"/>
              <a:ext cx="1223598" cy="369332"/>
            </a:xfrm>
            <a:prstGeom prst="rect">
              <a:avLst/>
            </a:prstGeom>
            <a:noFill/>
          </p:spPr>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50238" y="5762896"/>
            <a:ext cx="7074470" cy="1436330"/>
            <a:chOff x="43338" y="4731253"/>
            <a:chExt cx="7074470" cy="1436330"/>
          </a:xfrm>
        </p:grpSpPr>
        <p:sp>
          <p:nvSpPr>
            <p:cNvPr id="33" name="角丸四角形 32"/>
            <p:cNvSpPr/>
            <p:nvPr/>
          </p:nvSpPr>
          <p:spPr>
            <a:xfrm>
              <a:off x="43338" y="5076056"/>
              <a:ext cx="3260164" cy="7560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④</a:t>
              </a:r>
              <a:r>
                <a:rPr lang="ja-JP" altLang="en-US" sz="1600" b="1" dirty="0" smtClean="0">
                  <a:solidFill>
                    <a:schemeClr val="tx1"/>
                  </a:solidFill>
                  <a:latin typeface="Meiryo UI" pitchFamily="50" charset="-128"/>
                  <a:ea typeface="Meiryo UI" pitchFamily="50" charset="-128"/>
                  <a:cs typeface="Meiryo UI" pitchFamily="50" charset="-128"/>
                </a:rPr>
                <a:t>そういえば、両親は最近物忘れが</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多くなった気がする。</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34" name="右矢印 33"/>
            <p:cNvSpPr/>
            <p:nvPr/>
          </p:nvSpPr>
          <p:spPr>
            <a:xfrm>
              <a:off x="3394092" y="4738183"/>
              <a:ext cx="3287819" cy="14293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3376797" y="5096815"/>
              <a:ext cx="285781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介護になるきっかけを知り、早めの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や備えをしておくことが大切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介護のサポート情報</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5400000">
              <a:off x="5636631" y="5039227"/>
              <a:ext cx="1436330" cy="820381"/>
            </a:xfrm>
            <a:prstGeom prst="triangle">
              <a:avLst>
                <a:gd name="adj" fmla="val 50519"/>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894210" y="5261284"/>
              <a:ext cx="1223598" cy="369332"/>
            </a:xfrm>
            <a:prstGeom prst="rect">
              <a:avLst/>
            </a:prstGeom>
            <a:noFill/>
          </p:spPr>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2" name="グループ化 41"/>
          <p:cNvGrpSpPr/>
          <p:nvPr/>
        </p:nvGrpSpPr>
        <p:grpSpPr>
          <a:xfrm>
            <a:off x="62875" y="1403648"/>
            <a:ext cx="6588817" cy="1429398"/>
            <a:chOff x="43339" y="1969143"/>
            <a:chExt cx="6588817" cy="1429398"/>
          </a:xfrm>
        </p:grpSpPr>
        <p:sp>
          <p:nvSpPr>
            <p:cNvPr id="43" name="角丸四角形 42"/>
            <p:cNvSpPr/>
            <p:nvPr/>
          </p:nvSpPr>
          <p:spPr>
            <a:xfrm>
              <a:off x="43339" y="2323802"/>
              <a:ext cx="3192307"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eiryo UI" pitchFamily="50" charset="-128"/>
                  <a:ea typeface="Meiryo UI" pitchFamily="50" charset="-128"/>
                  <a:cs typeface="Meiryo UI" pitchFamily="50" charset="-128"/>
                </a:rPr>
                <a:t>①そもそも</a:t>
              </a:r>
              <a:endParaRPr kumimoji="1"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600" b="1" dirty="0">
                  <a:solidFill>
                    <a:schemeClr val="tx1"/>
                  </a:solidFill>
                  <a:latin typeface="Meiryo UI" pitchFamily="50" charset="-128"/>
                  <a:ea typeface="Meiryo UI" pitchFamily="50" charset="-128"/>
                  <a:cs typeface="Meiryo UI" pitchFamily="50" charset="-128"/>
                </a:rPr>
                <a:t>　</a:t>
              </a:r>
              <a:r>
                <a:rPr kumimoji="1" lang="ja-JP" altLang="en-US" sz="1600" b="1" dirty="0" smtClean="0">
                  <a:solidFill>
                    <a:schemeClr val="tx1"/>
                  </a:solidFill>
                  <a:latin typeface="Meiryo UI" pitchFamily="50" charset="-128"/>
                  <a:ea typeface="Meiryo UI" pitchFamily="50" charset="-128"/>
                  <a:cs typeface="Meiryo UI" pitchFamily="50" charset="-128"/>
                </a:rPr>
                <a:t>仕事と介護の両立って</a:t>
              </a:r>
              <a:r>
                <a:rPr lang="ja-JP" altLang="en-US" sz="1600" b="1" dirty="0" smtClean="0">
                  <a:solidFill>
                    <a:schemeClr val="tx1"/>
                  </a:solidFill>
                  <a:latin typeface="Meiryo UI" pitchFamily="50" charset="-128"/>
                  <a:ea typeface="Meiryo UI" pitchFamily="50" charset="-128"/>
                  <a:cs typeface="Meiryo UI" pitchFamily="50" charset="-128"/>
                </a:rPr>
                <a:t>何？</a:t>
              </a:r>
              <a:endParaRPr kumimoji="1" lang="ja-JP" altLang="en-US" sz="1600" b="1" dirty="0">
                <a:solidFill>
                  <a:schemeClr val="tx1"/>
                </a:solidFill>
                <a:latin typeface="Meiryo UI" pitchFamily="50" charset="-128"/>
                <a:ea typeface="Meiryo UI" pitchFamily="50" charset="-128"/>
                <a:cs typeface="Meiryo UI" pitchFamily="50" charset="-128"/>
              </a:endParaRPr>
            </a:p>
          </p:txBody>
        </p:sp>
        <p:grpSp>
          <p:nvGrpSpPr>
            <p:cNvPr id="44" name="グループ化 43"/>
            <p:cNvGrpSpPr/>
            <p:nvPr/>
          </p:nvGrpSpPr>
          <p:grpSpPr>
            <a:xfrm>
              <a:off x="3314548" y="1969143"/>
              <a:ext cx="3317608" cy="1429398"/>
              <a:chOff x="3156659" y="1959851"/>
              <a:chExt cx="3317608" cy="1429398"/>
            </a:xfrm>
          </p:grpSpPr>
          <p:sp>
            <p:nvSpPr>
              <p:cNvPr id="45" name="右矢印 44"/>
              <p:cNvSpPr/>
              <p:nvPr/>
            </p:nvSpPr>
            <p:spPr>
              <a:xfrm>
                <a:off x="3186448" y="1959851"/>
                <a:ext cx="3287819" cy="1429398"/>
              </a:xfrm>
              <a:prstGeom prst="rightArrow">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6" name="テキスト ボックス 45"/>
              <p:cNvSpPr txBox="1"/>
              <p:nvPr/>
            </p:nvSpPr>
            <p:spPr>
              <a:xfrm>
                <a:off x="3156659" y="2314510"/>
                <a:ext cx="285781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仕事と介護の両立が課題となる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背景を知りましょう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仕事と介護の両立はなぜ必要か</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7" name="グループ化 46"/>
          <p:cNvGrpSpPr/>
          <p:nvPr/>
        </p:nvGrpSpPr>
        <p:grpSpPr>
          <a:xfrm>
            <a:off x="5901110" y="1403648"/>
            <a:ext cx="1223598" cy="1429398"/>
            <a:chOff x="5919085" y="1959851"/>
            <a:chExt cx="1223598" cy="1429398"/>
          </a:xfrm>
        </p:grpSpPr>
        <p:sp>
          <p:nvSpPr>
            <p:cNvPr id="48" name="二等辺三角形 47"/>
            <p:cNvSpPr/>
            <p:nvPr/>
          </p:nvSpPr>
          <p:spPr>
            <a:xfrm rot="5400000">
              <a:off x="5637331" y="2285214"/>
              <a:ext cx="1429398" cy="778671"/>
            </a:xfrm>
            <a:prstGeom prst="triangle">
              <a:avLst>
                <a:gd name="adj" fmla="val 50519"/>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919085" y="2489884"/>
              <a:ext cx="1223598" cy="369332"/>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859565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1179965E-46FD-4A04-81C3-F19B2D4AAE9F}" type="slidenum">
              <a:rPr lang="ja-JP" altLang="en-US" smtClean="0">
                <a:solidFill>
                  <a:srgbClr val="FFFFFF"/>
                </a:solidFill>
              </a:rPr>
              <a:pPr>
                <a:defRPr/>
              </a:pPr>
              <a:t>50</a:t>
            </a:fld>
            <a:endParaRPr lang="en-US" altLang="ja-JP" dirty="0">
              <a:solidFill>
                <a:srgbClr val="FFFFFF"/>
              </a:solidFill>
            </a:endParaRPr>
          </a:p>
        </p:txBody>
      </p:sp>
      <p:pic>
        <p:nvPicPr>
          <p:cNvPr id="8194" name="Picture 2" descr="\\ds.inte.co.jp\Div間共有\07雇用開発本部\100-雇用開発本部\000_公共事業部\201506_仕事と介護の両立推進事業\img\ilm17_aa01002-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7236296"/>
            <a:ext cx="2310382" cy="178849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34728" y="11073"/>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広島県地域包括支援センター連絡先④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48565990"/>
              </p:ext>
            </p:extLst>
          </p:nvPr>
        </p:nvGraphicFramePr>
        <p:xfrm>
          <a:off x="116632" y="802565"/>
          <a:ext cx="6696744" cy="6373877"/>
        </p:xfrm>
        <a:graphic>
          <a:graphicData uri="http://schemas.openxmlformats.org/drawingml/2006/table">
            <a:tbl>
              <a:tblPr/>
              <a:tblGrid>
                <a:gridCol w="278103"/>
                <a:gridCol w="600705"/>
                <a:gridCol w="1835487"/>
                <a:gridCol w="600705"/>
                <a:gridCol w="1802114"/>
                <a:gridCol w="789815"/>
                <a:gridCol w="789815"/>
              </a:tblGrid>
              <a:tr h="232871">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各市町</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郵便番号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電話番号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ＦＡＸ</a:t>
                      </a: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番号</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2871">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庄原市地域包括支援センター西城支所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729-5742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庄原市西城町中野</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1339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0824-82-2202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0824-82-2223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庄原市地域包括支援センター東城支所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729-5121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庄原市東城町川東</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1175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08477-2-5131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08477-2-5001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庄原市地域包括支援センター口和支所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728-0502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庄原市口和町向泉</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942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0824-87-2114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0824-87-2057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庄原市地域包括支援センター高野支所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727-0402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庄原市高野町新市</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1171-1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0824-86-2114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0824-86-2062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庄原市地域包括支援センター比和支所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727-0301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庄原市比和町比和</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1119-1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0824-85-3002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0824-85-2139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庄原市地域包括支援センター総領支所</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729-3703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庄原市総領町下領家</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0824-88-3110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0824-88-2978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大竹市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大竹市地域包括支援センター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739-0603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大竹市西栄</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0827-53-1165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0827-54-2526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739-8601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東広島市西条栄町</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8-29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082-430-5330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082-426-3117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東広島市黒瀬地域包括支援センター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739-2692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東広島市黒瀬町丸山</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1333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0823-82-0203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0823-82-7574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東広島市北部地域包括支援センター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739-2303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東広島市福富町久芳</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1545-1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082-435-2240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082-435-2030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東広島市安芸津地域包括支援センター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739-2492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東広島市安芸津町三津</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4398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0846-45-1653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0846-45-6055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廿日市市地域包括支援センターはつかいち</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738-8501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廿日市市下平良</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0829-30-9158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0829-31-1999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廿日市市地域包括支援センターおおの</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739-0492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廿日市市大野</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0829-50-0251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0829-55-1307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廿日市市地域包括支援センターさいき</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738-0292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廿日市市津田</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0829-72-2828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0829-72-0415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高田市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安芸高田市高齢者支援センター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731-0521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安芸高田市吉田町吉田</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0826-47-1281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0826-47-1282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江田島市</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江田島市地域包括支援センター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737-2295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江田島市大柿町大原</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0823-40-3571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0823-40-3573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735-0023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府中町浜田本町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5-25</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ふれあい福祉センター内</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082-285-7290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082-287-3467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海田町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海田町地域包括支援センター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736-8601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海田町上市</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14-18</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082-821-3210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082-824-0291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熊野町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熊野町地域包括支援センター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731-4292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熊野町中溝１</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082-820-5615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082-855-0155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坂町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坂町地域包括支援センター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731-4311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坂町北新地</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2-3-10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082-885-3701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082-885-3660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太田町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安芸太田町地域包括支援センター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731-3622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安芸太田町下殿河内</a:t>
                      </a:r>
                      <a:r>
                        <a:rPr lang="en-US" altLang="zh-CN"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0826-22-2031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0826-22-0686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北広島町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北広島町地域包括支援センター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731-1595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北広島町有田</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1234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050-5812-1853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0826-72-5242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大崎</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上島町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大崎上島町地域包括支援センター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725-0401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大崎上島町</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a:t>
                      </a: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木江保健福祉センター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0846-67-0022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0846-62-0816</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世羅町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世羅町地域包括支援センター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722-1192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世羅町本郷</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947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0847-25-0294</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0847-25-0070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871">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神石</a:t>
                      </a:r>
                      <a:b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高原町</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神石高原町地域包括支援センター</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720-1522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神石高原町小畠</a:t>
                      </a: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1701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0847-89-3377</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0847-85-3541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323">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スライド番号プレースホルダー 5"/>
          <p:cNvSpPr>
            <a:spLocks noGrp="1"/>
          </p:cNvSpPr>
          <p:nvPr>
            <p:ph type="sldNum" sz="quarter" idx="12"/>
          </p:nvPr>
        </p:nvSpPr>
        <p:spPr>
          <a:xfrm>
            <a:off x="4914900" y="8475161"/>
            <a:ext cx="1600200" cy="486833"/>
          </a:xfrm>
        </p:spPr>
        <p:txBody>
          <a:bodyPr/>
          <a:lstStyle/>
          <a:p>
            <a:fld id="{78DF7152-CFFE-42F1-929D-B4CFA162D2D2}" type="slidenum">
              <a:rPr kumimoji="1" lang="ja-JP" altLang="en-US" smtClean="0"/>
              <a:t>50</a:t>
            </a:fld>
            <a:endParaRPr kumimoji="1" lang="ja-JP" altLang="en-US" dirty="0"/>
          </a:p>
        </p:txBody>
      </p:sp>
    </p:spTree>
    <p:extLst>
      <p:ext uri="{BB962C8B-B14F-4D97-AF65-F5344CB8AC3E}">
        <p14:creationId xmlns:p14="http://schemas.microsoft.com/office/powerpoint/2010/main" val="158101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9538" y="251520"/>
            <a:ext cx="6145806" cy="646331"/>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お役立ちリンク集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～困った時は、下記連絡先・</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もご参考下さい！～</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51</a:t>
            </a:fld>
            <a:endParaRPr kumimoji="1" lang="ja-JP" altLang="en-US"/>
          </a:p>
        </p:txBody>
      </p:sp>
      <p:sp>
        <p:nvSpPr>
          <p:cNvPr id="6" name="正方形/長方形 5"/>
          <p:cNvSpPr/>
          <p:nvPr/>
        </p:nvSpPr>
        <p:spPr>
          <a:xfrm>
            <a:off x="379538" y="971600"/>
            <a:ext cx="1609302"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◆広島県</a:t>
            </a:r>
            <a:r>
              <a:rPr lang="ja-JP" altLang="en-US" sz="1200" dirty="0">
                <a:solidFill>
                  <a:schemeClr val="tx1"/>
                </a:solidFill>
                <a:latin typeface="Meiryo UI" pitchFamily="50" charset="-128"/>
                <a:ea typeface="Meiryo UI" pitchFamily="50" charset="-128"/>
                <a:cs typeface="Meiryo UI" pitchFamily="50" charset="-128"/>
              </a:rPr>
              <a:t>　</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地域</a:t>
            </a:r>
            <a:r>
              <a:rPr lang="ja-JP" altLang="en-US" sz="1200" dirty="0">
                <a:solidFill>
                  <a:schemeClr val="tx1"/>
                </a:solidFill>
                <a:latin typeface="Meiryo UI" pitchFamily="50" charset="-128"/>
                <a:ea typeface="Meiryo UI" pitchFamily="50" charset="-128"/>
                <a:cs typeface="Meiryo UI" pitchFamily="50" charset="-128"/>
              </a:rPr>
              <a:t>包括支援</a:t>
            </a:r>
            <a:r>
              <a:rPr lang="ja-JP" altLang="en-US" sz="1200" dirty="0" smtClean="0">
                <a:solidFill>
                  <a:schemeClr val="tx1"/>
                </a:solidFill>
                <a:latin typeface="Meiryo UI" pitchFamily="50" charset="-128"/>
                <a:ea typeface="Meiryo UI" pitchFamily="50" charset="-128"/>
                <a:cs typeface="Meiryo UI" pitchFamily="50" charset="-128"/>
              </a:rPr>
              <a:t>センター</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2132855" y="971600"/>
            <a:ext cx="424847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200" dirty="0" smtClean="0">
                <a:solidFill>
                  <a:schemeClr val="tx1"/>
                </a:solidFill>
                <a:latin typeface="Meiryo UI" pitchFamily="50" charset="-128"/>
                <a:ea typeface="Meiryo UI" pitchFamily="50" charset="-128"/>
                <a:cs typeface="Meiryo UI" pitchFamily="50" charset="-128"/>
              </a:rPr>
              <a:t>P33</a:t>
            </a:r>
            <a:r>
              <a:rPr kumimoji="1" lang="ja-JP" altLang="en-US" sz="1200" dirty="0" smtClean="0">
                <a:solidFill>
                  <a:schemeClr val="tx1"/>
                </a:solidFill>
                <a:latin typeface="Meiryo UI" pitchFamily="50" charset="-128"/>
                <a:ea typeface="Meiryo UI" pitchFamily="50" charset="-128"/>
                <a:cs typeface="Meiryo UI" pitchFamily="50" charset="-128"/>
              </a:rPr>
              <a:t>～</a:t>
            </a:r>
            <a:r>
              <a:rPr kumimoji="1" lang="en-US" altLang="ja-JP" sz="1200" dirty="0" smtClean="0">
                <a:solidFill>
                  <a:schemeClr val="tx1"/>
                </a:solidFill>
                <a:latin typeface="Meiryo UI" pitchFamily="50" charset="-128"/>
                <a:ea typeface="Meiryo UI" pitchFamily="50" charset="-128"/>
                <a:cs typeface="Meiryo UI" pitchFamily="50" charset="-128"/>
              </a:rPr>
              <a:t>37</a:t>
            </a:r>
            <a:r>
              <a:rPr lang="ja-JP" altLang="en-US" sz="1200" dirty="0" smtClean="0">
                <a:solidFill>
                  <a:schemeClr val="tx1"/>
                </a:solidFill>
                <a:latin typeface="Meiryo UI" pitchFamily="50" charset="-128"/>
                <a:ea typeface="Meiryo UI" pitchFamily="50" charset="-128"/>
                <a:cs typeface="Meiryo UI" pitchFamily="50" charset="-128"/>
              </a:rPr>
              <a:t>をご参照下さい。みなさんのお住まいの近く（概ね中学校区）の地域包括支援センターへお問い合わせ下さい。</a:t>
            </a:r>
            <a:endParaRPr kumimoji="1" lang="en-US" altLang="ja-JP" sz="1200" dirty="0" smtClean="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366987" y="1691680"/>
            <a:ext cx="1609302" cy="92772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◆介護</a:t>
            </a:r>
            <a:r>
              <a:rPr lang="en-US" altLang="ja-JP" sz="1200" dirty="0" smtClean="0">
                <a:solidFill>
                  <a:schemeClr val="tx1"/>
                </a:solidFill>
                <a:latin typeface="Meiryo UI" pitchFamily="50" charset="-128"/>
                <a:ea typeface="Meiryo UI" pitchFamily="50" charset="-128"/>
                <a:cs typeface="Meiryo UI" pitchFamily="50" charset="-128"/>
              </a:rPr>
              <a:t>110</a:t>
            </a:r>
            <a:r>
              <a:rPr lang="ja-JP" altLang="en-US" sz="1200" dirty="0" smtClean="0">
                <a:solidFill>
                  <a:schemeClr val="tx1"/>
                </a:solidFill>
                <a:latin typeface="Meiryo UI" pitchFamily="50" charset="-128"/>
                <a:ea typeface="Meiryo UI" pitchFamily="50" charset="-128"/>
                <a:cs typeface="Meiryo UI" pitchFamily="50" charset="-128"/>
              </a:rPr>
              <a:t>番</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2120305" y="1691680"/>
            <a:ext cx="4261022" cy="927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2"/>
              </a:rPr>
              <a:t>http://www.kaigo110.co.jp/</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イメージラボラトリー</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各種介護情報のほかに会員登録による介護家族のコミュニティを運営、口コミによる情報交換が盛ん。</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366987" y="2699792"/>
            <a:ext cx="1609302"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WAM</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NET</a:t>
            </a:r>
          </a:p>
        </p:txBody>
      </p:sp>
      <p:sp>
        <p:nvSpPr>
          <p:cNvPr id="12" name="正方形/長方形 11"/>
          <p:cNvSpPr/>
          <p:nvPr/>
        </p:nvSpPr>
        <p:spPr>
          <a:xfrm>
            <a:off x="2120305" y="2699792"/>
            <a:ext cx="426102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3"/>
              </a:rPr>
              <a:t>http://www.wam.go.jp/</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独立行政法人福祉医療機構　</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病院・介護施設等の情報が検索できる。</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366987" y="3491880"/>
            <a:ext cx="160930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MY</a:t>
            </a:r>
            <a:r>
              <a:rPr lang="ja-JP" altLang="en-US" sz="1200" dirty="0" smtClean="0">
                <a:solidFill>
                  <a:schemeClr val="tx1"/>
                </a:solidFill>
                <a:latin typeface="Meiryo UI" pitchFamily="50" charset="-128"/>
                <a:ea typeface="Meiryo UI" pitchFamily="50" charset="-128"/>
                <a:cs typeface="Meiryo UI" pitchFamily="50" charset="-128"/>
              </a:rPr>
              <a:t>介護の広場</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2120305" y="3491880"/>
            <a:ext cx="426102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4"/>
              </a:rPr>
              <a:t>http://www.my-kaigo.com/</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明治安田システム・テクノロジー株式会社</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個人利用も法人契約による利用も可。介護について具体的かつわかりやすく説明。</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366987" y="4355976"/>
            <a:ext cx="1609302"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◆遠距離介護</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コミュニティ</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2120305" y="4355976"/>
            <a:ext cx="426102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5"/>
              </a:rPr>
              <a:t>http://paokkko.org/</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法人パオッコ</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遠距離介護をしている人への情報発信や相談</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366987" y="5148064"/>
            <a:ext cx="1609302"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そこが知りたい！認知症</a:t>
            </a:r>
            <a:r>
              <a:rPr lang="en-US" altLang="ja-JP" sz="1200" dirty="0" err="1">
                <a:solidFill>
                  <a:schemeClr val="tx1"/>
                </a:solidFill>
                <a:latin typeface="Meiryo UI" pitchFamily="50" charset="-128"/>
                <a:ea typeface="Meiryo UI" pitchFamily="50" charset="-128"/>
                <a:cs typeface="Meiryo UI" pitchFamily="50" charset="-128"/>
              </a:rPr>
              <a:t>.</a:t>
            </a:r>
            <a:r>
              <a:rPr lang="en-US" altLang="ja-JP" sz="1200" dirty="0" err="1" smtClean="0">
                <a:solidFill>
                  <a:schemeClr val="tx1"/>
                </a:solidFill>
                <a:latin typeface="Meiryo UI" pitchFamily="50" charset="-128"/>
                <a:ea typeface="Meiryo UI" pitchFamily="50" charset="-128"/>
                <a:cs typeface="Meiryo UI" pitchFamily="50" charset="-128"/>
              </a:rPr>
              <a:t>net</a:t>
            </a:r>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9" name="正方形/長方形 18"/>
          <p:cNvSpPr/>
          <p:nvPr/>
        </p:nvSpPr>
        <p:spPr>
          <a:xfrm>
            <a:off x="2120304" y="5148064"/>
            <a:ext cx="4261023"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6"/>
              </a:rPr>
              <a:t>http://www.ninchishou.net/</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株式会社メディカルリソース</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“認知症介護の悩み”について、認知症ケア専門士が事例とともにわかりやすく解説。認知症の症状や知識、予防から介護の方法まで、知っているようで知らない「認知症」を紹介するサイト。</a:t>
            </a:r>
          </a:p>
        </p:txBody>
      </p:sp>
      <p:sp>
        <p:nvSpPr>
          <p:cNvPr id="20" name="正方形/長方形 19"/>
          <p:cNvSpPr/>
          <p:nvPr/>
        </p:nvSpPr>
        <p:spPr>
          <a:xfrm>
            <a:off x="366987" y="6398520"/>
            <a:ext cx="1609302"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◆シーケア</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120305" y="6411442"/>
            <a:ext cx="4261022" cy="8511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7"/>
              </a:rPr>
              <a:t>http://www.seacare.or.jp/</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法人海を越えるケアの手</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家族に代わって契約や介護事業者の選定なども実施。高齢者支援のためのコンシェルジュ。</a:t>
            </a:r>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22" name="正方形/長方形 21"/>
          <p:cNvSpPr/>
          <p:nvPr/>
        </p:nvSpPr>
        <p:spPr>
          <a:xfrm>
            <a:off x="384921" y="7363095"/>
            <a:ext cx="1609302"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◆介護応援ネット</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2138239" y="7376017"/>
            <a:ext cx="4261022" cy="8511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Meiryo UI" pitchFamily="50" charset="-128"/>
                <a:ea typeface="Meiryo UI" pitchFamily="50" charset="-128"/>
                <a:cs typeface="Meiryo UI" pitchFamily="50" charset="-128"/>
              </a:rPr>
              <a:t>◆問合せ先</a:t>
            </a: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hlinkClick r:id="rId8"/>
              </a:rPr>
              <a:t>http</a:t>
            </a:r>
            <a:r>
              <a:rPr lang="en-US" altLang="ja-JP" sz="1200" dirty="0" smtClean="0">
                <a:solidFill>
                  <a:schemeClr val="tx1"/>
                </a:solidFill>
                <a:latin typeface="Meiryo UI" pitchFamily="50" charset="-128"/>
                <a:ea typeface="Meiryo UI" pitchFamily="50" charset="-128"/>
                <a:cs typeface="Meiryo UI" pitchFamily="50" charset="-128"/>
                <a:hlinkClick r:id="rId8"/>
              </a:rPr>
              <a:t>://kaigoouen.net/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◆運営</a:t>
            </a:r>
            <a:r>
              <a:rPr lang="ja-JP" altLang="en-US" sz="1200" dirty="0">
                <a:solidFill>
                  <a:schemeClr val="tx1"/>
                </a:solidFill>
                <a:latin typeface="Meiryo UI" pitchFamily="50" charset="-128"/>
                <a:ea typeface="Meiryo UI" pitchFamily="50" charset="-128"/>
                <a:cs typeface="Meiryo UI" pitchFamily="50" charset="-128"/>
              </a:rPr>
              <a:t>母体：　株式会社</a:t>
            </a:r>
            <a:r>
              <a:rPr lang="en-US" altLang="ja-JP" sz="1200" dirty="0">
                <a:solidFill>
                  <a:schemeClr val="tx1"/>
                </a:solidFill>
                <a:latin typeface="Meiryo UI" pitchFamily="50" charset="-128"/>
                <a:ea typeface="Meiryo UI" pitchFamily="50" charset="-128"/>
                <a:cs typeface="Meiryo UI" pitchFamily="50" charset="-128"/>
              </a:rPr>
              <a:t>Roseau </a:t>
            </a:r>
            <a:r>
              <a:rPr lang="en-US" altLang="ja-JP" sz="1200" dirty="0" err="1" smtClean="0">
                <a:solidFill>
                  <a:schemeClr val="tx1"/>
                </a:solidFill>
                <a:latin typeface="Meiryo UI" pitchFamily="50" charset="-128"/>
                <a:ea typeface="Meiryo UI" pitchFamily="50" charset="-128"/>
                <a:cs typeface="Meiryo UI" pitchFamily="50" charset="-128"/>
              </a:rPr>
              <a:t>Pensant</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◆内容</a:t>
            </a: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介護と介護予防の総合サイト。高齢者の自立支援介護を応援するサイト。</a:t>
            </a:r>
            <a:endParaRPr lang="en-US" altLang="ja-JP" sz="1200" dirty="0">
              <a:solidFill>
                <a:schemeClr val="tx1"/>
              </a:solidFill>
              <a:latin typeface="Meiryo UI" pitchFamily="50" charset="-128"/>
              <a:ea typeface="Meiryo UI" pitchFamily="50" charset="-128"/>
              <a:cs typeface="Meiryo UI" pitchFamily="50" charset="-128"/>
            </a:endParaRPr>
          </a:p>
        </p:txBody>
      </p:sp>
      <p:pic>
        <p:nvPicPr>
          <p:cNvPr id="8194" name="Picture 2" descr="\\ds.inte.co.jp\Div間共有\07雇用開発本部\100-雇用開発本部\000_公共事業部\201506_仕事と介護の両立推進事業\img\ilm2007_02_0098-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5184" y="8028384"/>
            <a:ext cx="840266" cy="83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60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inte.co.jp\Div間共有\07雇用開発本部\100-雇用開発本部\000_公共事業部\201506_仕事と介護の両立推進事業\img\ilm2007_02_0277-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 y="251787"/>
            <a:ext cx="883090" cy="93583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770655" y="234106"/>
            <a:ext cx="5976664" cy="646331"/>
          </a:xfrm>
          <a:prstGeom prst="rect">
            <a:avLst/>
          </a:prstGeom>
          <a:noFill/>
        </p:spPr>
        <p:txBody>
          <a:bodyPr wrap="square" rtlCol="0">
            <a:spAutoFit/>
          </a:bodyPr>
          <a:lstStyle/>
          <a:p>
            <a:r>
              <a:rPr lang="ja-JP" altLang="en-US" sz="3600" b="1" u="sng" dirty="0" smtClean="0">
                <a:latin typeface="Meiryo UI" pitchFamily="50" charset="-128"/>
                <a:ea typeface="Meiryo UI" pitchFamily="50" charset="-128"/>
                <a:cs typeface="Meiryo UI" pitchFamily="50" charset="-128"/>
              </a:rPr>
              <a:t>「仕事と介護の両立」相談窓口</a:t>
            </a:r>
            <a:endParaRPr kumimoji="1" lang="ja-JP" altLang="en-US" sz="3600" b="1" u="sng"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1087733" y="755576"/>
            <a:ext cx="3888432"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◆ひとりで悩まず、まずはご相談ください◆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32656" y="1473695"/>
            <a:ext cx="6336704" cy="2600712"/>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相談窓口担当部署：総務部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相談窓口責任者：総務部　部長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当社では「仕事と家庭（介護・育児・その他）の両立」に関して気軽に相談できる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専用窓口を設置しています。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窓口は、役員、正社員、嘱託社員等会社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での職制、性別を問わず利用することが出来ます。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相談の申し出は困難に直前した場合のみならず事前の心構えなど情報を得る機会としても利用することが出来ます。また会社からも定期的に両立に関する情報発信を行います。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相談窓口担当者及び会社は相談者・その他関係者のプライバシーの保護に十分配慮致します。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相談者は相談をしたこと（内容）等を理由としていかなる不利益な取り扱いも受けることはありません。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相談窓口に直接相談しにくい場合、まずは上長へご相談ください。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雲形吹き出し 4"/>
          <p:cNvSpPr/>
          <p:nvPr/>
        </p:nvSpPr>
        <p:spPr>
          <a:xfrm>
            <a:off x="24" y="4459660"/>
            <a:ext cx="6759919" cy="4608512"/>
          </a:xfrm>
          <a:prstGeom prst="cloudCallout">
            <a:avLst>
              <a:gd name="adj1" fmla="val -47914"/>
              <a:gd name="adj2" fmla="val -496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正方形/長方形 8"/>
          <p:cNvSpPr/>
          <p:nvPr/>
        </p:nvSpPr>
        <p:spPr>
          <a:xfrm>
            <a:off x="845915" y="4932043"/>
            <a:ext cx="6381328" cy="384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ts val="19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具体的には・・</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300"/>
              </a:lnSpc>
            </a:pP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個別相談</a:t>
            </a: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・介護の可能性が出てきた場合、介護に直面した場合、などにおける個別相談</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・介護休業中の個別相談、復職支援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⇒寄せられた悩みや相談は、当社の「仕事と介護の両立支援」体制構築のヒントとして、情報収集・分析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プライバシーには充分配慮します。</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a:t>
            </a: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・社内制度、利用方法の周知</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・介護に関する公的支援の紹介</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・ポイント年齢時の情報発信</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歳：介護保険被保険者となる年齢</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歳：多くの人が親の介護に直面する可能性のある年齢</a:t>
            </a:r>
          </a:p>
          <a:p>
            <a:pPr algn="l">
              <a:lnSpc>
                <a:spcPts val="14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歳（親の年齢）：介護保険被保険者証が届く年齢</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pP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lnSpc>
                <a:spcPts val="1400"/>
              </a:lnSpc>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職向け研修（職場のキーパーソンの理解促進）</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636912" y="4788057"/>
            <a:ext cx="3456384" cy="584775"/>
          </a:xfrm>
          <a:prstGeom prst="rect">
            <a:avLst/>
          </a:prstGeom>
          <a:noFill/>
        </p:spPr>
        <p:txBody>
          <a:bodyPr wrap="square" rtlCol="0">
            <a:spAutoFit/>
          </a:bodyPr>
          <a:lstStyle/>
          <a:p>
            <a:r>
              <a:rPr kumimoji="1" lang="en-US" altLang="ja-JP" sz="3200" dirty="0" smtClean="0">
                <a:latin typeface="Berlin Sans FB" panose="020E0602020502020306" pitchFamily="34" charset="0"/>
                <a:ea typeface="Meiryo UI" panose="020B0604030504040204" pitchFamily="50" charset="-128"/>
                <a:cs typeface="Meiryo UI" panose="020B0604030504040204" pitchFamily="50" charset="-128"/>
              </a:rPr>
              <a:t>What  about</a:t>
            </a:r>
            <a:r>
              <a:rPr kumimoji="1" lang="ja-JP" altLang="en-US" sz="3200" dirty="0" smtClean="0">
                <a:latin typeface="Berlin Sans FB" panose="020E0602020502020306" pitchFamily="34" charset="0"/>
                <a:ea typeface="Meiryo UI" panose="020B0604030504040204" pitchFamily="50" charset="-128"/>
                <a:cs typeface="Meiryo UI" panose="020B0604030504040204" pitchFamily="50" charset="-128"/>
              </a:rPr>
              <a:t>・・・？</a:t>
            </a:r>
            <a:endParaRPr kumimoji="1" lang="ja-JP" altLang="en-US" sz="3200" dirty="0">
              <a:latin typeface="Berlin Sans FB" panose="020E0602020502020306" pitchFamily="34" charset="0"/>
              <a:ea typeface="Meiryo UI" panose="020B0604030504040204" pitchFamily="50" charset="-128"/>
              <a:cs typeface="Meiryo UI" panose="020B0604030504040204" pitchFamily="50" charset="-128"/>
            </a:endParaRPr>
          </a:p>
        </p:txBody>
      </p:sp>
      <p:pic>
        <p:nvPicPr>
          <p:cNvPr id="12" name="図 11" descr="C:\Users\user\AppData\Local\Microsoft\Windows\Temporary Internet Files\Content.IE5\ZUEFD2TH\passe-compose-ou-imparfait-grammaire-bdf-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721" y="1331641"/>
            <a:ext cx="1203246" cy="7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197473" y="1331641"/>
            <a:ext cx="6562446" cy="3100267"/>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78DF7152-CFFE-42F1-929D-B4CFA162D2D2}" type="slidenum">
              <a:rPr kumimoji="1" lang="ja-JP" altLang="en-US" smtClean="0"/>
              <a:t>52</a:t>
            </a:fld>
            <a:endParaRPr kumimoji="1" lang="ja-JP" altLang="en-US"/>
          </a:p>
        </p:txBody>
      </p:sp>
      <p:pic>
        <p:nvPicPr>
          <p:cNvPr id="7171" name="Picture 3" descr="\\ds.inte.co.jp\Div間共有\07雇用開発本部\100-雇用開発本部\000_公共事業部\201506_仕事と介護の両立推進事業\img\ilm01_ab04028-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717" y="6372200"/>
            <a:ext cx="1550843" cy="1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35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538" y="899592"/>
            <a:ext cx="6237726" cy="2800767"/>
          </a:xfrm>
          <a:prstGeom prst="rect">
            <a:avLst/>
          </a:prstGeom>
          <a:noFill/>
        </p:spPr>
        <p:txBody>
          <a:bodyPr wrap="square" rtlCol="0">
            <a:spAutoFit/>
          </a:bodyPr>
          <a:lstStyle/>
          <a:p>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■厚生労働省　介護保険制度の仕組みと概要</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■広島県</a:t>
            </a:r>
            <a:r>
              <a:rPr lang="ja-JP" altLang="en-US" sz="1100" dirty="0">
                <a:latin typeface="Meiryo UI" pitchFamily="50" charset="-128"/>
                <a:ea typeface="Meiryo UI" pitchFamily="50" charset="-128"/>
                <a:cs typeface="Meiryo UI" pitchFamily="50" charset="-128"/>
              </a:rPr>
              <a:t>ホームページ</a:t>
            </a:r>
            <a:r>
              <a:rPr lang="ja-JP" altLang="en-US" sz="1100" dirty="0" smtClean="0">
                <a:latin typeface="Meiryo UI" pitchFamily="50" charset="-128"/>
                <a:ea typeface="Meiryo UI" pitchFamily="50" charset="-128"/>
                <a:cs typeface="Meiryo UI" pitchFamily="50" charset="-128"/>
              </a:rPr>
              <a:t>　地域包括支援センター設置状況</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■広島市ホームページ　介護予防・公的介護保険外サービス　</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■廿日市市リーフレット　　「介護保険サービスを利用するには」</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■株式会社ワークライフバランス　資料　</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■セントワークス株式会社　介護に関する基本情報</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■京都府　「仕事」と「介護」の両立支援ガイドブック</a:t>
            </a:r>
            <a:endParaRPr lang="en-US" altLang="ja-JP" sz="1100" dirty="0" smtClean="0">
              <a:latin typeface="Meiryo UI" pitchFamily="50" charset="-128"/>
              <a:ea typeface="Meiryo UI" pitchFamily="50" charset="-128"/>
              <a:cs typeface="Meiryo UI" pitchFamily="50" charset="-128"/>
            </a:endParaRPr>
          </a:p>
          <a:p>
            <a:endParaRPr lang="en-US" altLang="ja-JP" sz="11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379538" y="282878"/>
            <a:ext cx="614580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参考文献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53</a:t>
            </a:fld>
            <a:endParaRPr kumimoji="1" lang="ja-JP" altLang="en-US"/>
          </a:p>
        </p:txBody>
      </p:sp>
    </p:spTree>
    <p:extLst>
      <p:ext uri="{BB962C8B-B14F-4D97-AF65-F5344CB8AC3E}">
        <p14:creationId xmlns:p14="http://schemas.microsoft.com/office/powerpoint/2010/main" val="4125618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9538" y="282878"/>
            <a:ext cx="614580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索引</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4925144" y="8532440"/>
            <a:ext cx="1600200" cy="486833"/>
          </a:xfrm>
        </p:spPr>
        <p:txBody>
          <a:bodyPr/>
          <a:lstStyle/>
          <a:p>
            <a:fld id="{78DF7152-CFFE-42F1-929D-B4CFA162D2D2}" type="slidenum">
              <a:rPr kumimoji="1" lang="ja-JP" altLang="en-US" smtClean="0"/>
              <a:t>54</a:t>
            </a:fld>
            <a:endParaRPr kumimoji="1" lang="ja-JP" altLang="en-US" dirty="0"/>
          </a:p>
        </p:txBody>
      </p:sp>
      <p:sp>
        <p:nvSpPr>
          <p:cNvPr id="15" name="正方形/長方形 14"/>
          <p:cNvSpPr/>
          <p:nvPr/>
        </p:nvSpPr>
        <p:spPr>
          <a:xfrm>
            <a:off x="260647" y="827584"/>
            <a:ext cx="3191793" cy="8136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Meiryo UI" pitchFamily="50" charset="-128"/>
                <a:ea typeface="Meiryo UI" pitchFamily="50" charset="-128"/>
                <a:cs typeface="Meiryo UI" pitchFamily="50" charset="-128"/>
              </a:rPr>
              <a:t>あ行</a:t>
            </a:r>
            <a:endParaRPr kumimoji="1"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あんしん電話・・・</a:t>
            </a:r>
            <a:r>
              <a:rPr lang="en-US" altLang="ja-JP" sz="1200" dirty="0" smtClean="0">
                <a:solidFill>
                  <a:schemeClr val="tx1"/>
                </a:solidFill>
                <a:latin typeface="Meiryo UI" pitchFamily="50" charset="-128"/>
                <a:ea typeface="Meiryo UI" pitchFamily="50" charset="-128"/>
                <a:cs typeface="Meiryo UI" pitchFamily="50" charset="-128"/>
              </a:rPr>
              <a:t>P19</a:t>
            </a:r>
          </a:p>
          <a:p>
            <a:r>
              <a:rPr kumimoji="1" lang="ja-JP" altLang="en-US" sz="1200" dirty="0" smtClean="0">
                <a:solidFill>
                  <a:schemeClr val="tx1"/>
                </a:solidFill>
                <a:latin typeface="Meiryo UI" pitchFamily="50" charset="-128"/>
                <a:ea typeface="Meiryo UI" pitchFamily="50" charset="-128"/>
                <a:cs typeface="Meiryo UI" pitchFamily="50" charset="-128"/>
              </a:rPr>
              <a:t>いきいき活動支援通所事業・・・</a:t>
            </a:r>
            <a:r>
              <a:rPr kumimoji="1" lang="en-US" altLang="ja-JP" sz="1200" dirty="0" smtClean="0">
                <a:solidFill>
                  <a:schemeClr val="tx1"/>
                </a:solidFill>
                <a:latin typeface="Meiryo UI" pitchFamily="50" charset="-128"/>
                <a:ea typeface="Meiryo UI" pitchFamily="50" charset="-128"/>
                <a:cs typeface="Meiryo UI" pitchFamily="50" charset="-128"/>
              </a:rPr>
              <a:t>P41 </a:t>
            </a:r>
          </a:p>
          <a:p>
            <a:r>
              <a:rPr kumimoji="1" lang="ja-JP" altLang="en-US" sz="1200" dirty="0" smtClean="0">
                <a:solidFill>
                  <a:schemeClr val="tx1"/>
                </a:solidFill>
                <a:latin typeface="Meiryo UI" pitchFamily="50" charset="-128"/>
                <a:ea typeface="Meiryo UI" pitchFamily="50" charset="-128"/>
                <a:cs typeface="Meiryo UI" pitchFamily="50" charset="-128"/>
              </a:rPr>
              <a:t>いきいき活動支援訪問事業</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P41</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運動・・・</a:t>
            </a:r>
            <a:r>
              <a:rPr lang="en-US" altLang="ja-JP" sz="1200" dirty="0" smtClean="0">
                <a:solidFill>
                  <a:schemeClr val="tx1"/>
                </a:solidFill>
                <a:latin typeface="Meiryo UI" pitchFamily="50" charset="-128"/>
                <a:ea typeface="Meiryo UI" pitchFamily="50" charset="-128"/>
                <a:cs typeface="Meiryo UI" pitchFamily="50" charset="-128"/>
              </a:rPr>
              <a:t>P40</a:t>
            </a:r>
          </a:p>
          <a:p>
            <a:r>
              <a:rPr kumimoji="1" lang="ja-JP" altLang="en-US" sz="1200" dirty="0">
                <a:solidFill>
                  <a:schemeClr val="tx1"/>
                </a:solidFill>
                <a:latin typeface="Meiryo UI" pitchFamily="50" charset="-128"/>
                <a:ea typeface="Meiryo UI" pitchFamily="50" charset="-128"/>
                <a:cs typeface="Meiryo UI" pitchFamily="50" charset="-128"/>
              </a:rPr>
              <a:t>栄養</a:t>
            </a:r>
            <a:r>
              <a:rPr kumimoji="1" lang="ja-JP" altLang="en-US" sz="1200" dirty="0" smtClean="0">
                <a:solidFill>
                  <a:schemeClr val="tx1"/>
                </a:solidFill>
                <a:latin typeface="Meiryo UI" pitchFamily="50" charset="-128"/>
                <a:ea typeface="Meiryo UI" pitchFamily="50" charset="-128"/>
                <a:cs typeface="Meiryo UI" pitchFamily="50" charset="-128"/>
              </a:rPr>
              <a:t>改善教室・・・</a:t>
            </a:r>
            <a:r>
              <a:rPr kumimoji="1" lang="en-US" altLang="ja-JP" sz="1200" dirty="0" smtClean="0">
                <a:solidFill>
                  <a:schemeClr val="tx1"/>
                </a:solidFill>
                <a:latin typeface="Meiryo UI" pitchFamily="50" charset="-128"/>
                <a:ea typeface="Meiryo UI" pitchFamily="50" charset="-128"/>
                <a:cs typeface="Meiryo UI" pitchFamily="50" charset="-128"/>
              </a:rPr>
              <a:t>P41</a:t>
            </a:r>
          </a:p>
          <a:p>
            <a:r>
              <a:rPr lang="ja-JP" altLang="en-US" sz="1200" dirty="0">
                <a:solidFill>
                  <a:schemeClr val="tx1"/>
                </a:solidFill>
                <a:latin typeface="Meiryo UI" pitchFamily="50" charset="-128"/>
                <a:ea typeface="Meiryo UI" pitchFamily="50" charset="-128"/>
                <a:cs typeface="Meiryo UI" pitchFamily="50" charset="-128"/>
              </a:rPr>
              <a:t>遠距離</a:t>
            </a:r>
            <a:r>
              <a:rPr lang="ja-JP" altLang="en-US" sz="1200" dirty="0" smtClean="0">
                <a:solidFill>
                  <a:schemeClr val="tx1"/>
                </a:solidFill>
                <a:latin typeface="Meiryo UI" pitchFamily="50" charset="-128"/>
                <a:ea typeface="Meiryo UI" pitchFamily="50" charset="-128"/>
                <a:cs typeface="Meiryo UI" pitchFamily="50" charset="-128"/>
              </a:rPr>
              <a:t>介護・・・</a:t>
            </a:r>
            <a:r>
              <a:rPr lang="en-US" altLang="ja-JP" sz="1200" dirty="0" smtClean="0">
                <a:solidFill>
                  <a:schemeClr val="tx1"/>
                </a:solidFill>
                <a:latin typeface="Meiryo UI" pitchFamily="50" charset="-128"/>
                <a:ea typeface="Meiryo UI" pitchFamily="50" charset="-128"/>
                <a:cs typeface="Meiryo UI" pitchFamily="50" charset="-128"/>
              </a:rPr>
              <a:t>P41</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46</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51</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お口</a:t>
            </a:r>
            <a:r>
              <a:rPr lang="ja-JP" altLang="en-US" sz="1200" dirty="0" smtClean="0">
                <a:solidFill>
                  <a:schemeClr val="tx1"/>
                </a:solidFill>
                <a:latin typeface="Meiryo UI" pitchFamily="50" charset="-128"/>
                <a:ea typeface="Meiryo UI" pitchFamily="50" charset="-128"/>
                <a:cs typeface="Meiryo UI" pitchFamily="50" charset="-128"/>
              </a:rPr>
              <a:t>の</a:t>
            </a:r>
            <a:r>
              <a:rPr lang="ja-JP" altLang="en-US" sz="1200" dirty="0">
                <a:solidFill>
                  <a:schemeClr val="tx1"/>
                </a:solidFill>
                <a:latin typeface="Meiryo UI" pitchFamily="50" charset="-128"/>
                <a:ea typeface="Meiryo UI" pitchFamily="50" charset="-128"/>
                <a:cs typeface="Meiryo UI" pitchFamily="50" charset="-128"/>
              </a:rPr>
              <a:t>健康</a:t>
            </a:r>
            <a:r>
              <a:rPr lang="ja-JP" altLang="en-US" sz="1200" dirty="0" smtClean="0">
                <a:solidFill>
                  <a:schemeClr val="tx1"/>
                </a:solidFill>
                <a:latin typeface="Meiryo UI" pitchFamily="50" charset="-128"/>
                <a:ea typeface="Meiryo UI" pitchFamily="50" charset="-128"/>
                <a:cs typeface="Meiryo UI" pitchFamily="50" charset="-128"/>
              </a:rPr>
              <a:t>教室・・・</a:t>
            </a:r>
            <a:r>
              <a:rPr lang="en-US" altLang="ja-JP" sz="1200" dirty="0" smtClean="0">
                <a:solidFill>
                  <a:schemeClr val="tx1"/>
                </a:solidFill>
                <a:latin typeface="Meiryo UI" pitchFamily="50" charset="-128"/>
                <a:ea typeface="Meiryo UI" pitchFamily="50" charset="-128"/>
                <a:cs typeface="Meiryo UI" pitchFamily="50" charset="-128"/>
              </a:rPr>
              <a:t>P41</a:t>
            </a:r>
          </a:p>
          <a:p>
            <a:r>
              <a:rPr kumimoji="1" lang="ja-JP" altLang="en-US" sz="1200" dirty="0" smtClean="0">
                <a:solidFill>
                  <a:schemeClr val="tx1"/>
                </a:solidFill>
                <a:latin typeface="Meiryo UI" pitchFamily="50" charset="-128"/>
                <a:ea typeface="Meiryo UI" pitchFamily="50" charset="-128"/>
                <a:cs typeface="Meiryo UI" pitchFamily="50" charset="-128"/>
              </a:rPr>
              <a:t>お役立ちリンク</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P51</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親</a:t>
            </a:r>
            <a:r>
              <a:rPr lang="ja-JP" altLang="en-US" sz="1200" dirty="0" smtClean="0">
                <a:solidFill>
                  <a:schemeClr val="tx1"/>
                </a:solidFill>
                <a:latin typeface="Meiryo UI" pitchFamily="50" charset="-128"/>
                <a:ea typeface="Meiryo UI" pitchFamily="50" charset="-128"/>
                <a:cs typeface="Meiryo UI" pitchFamily="50" charset="-128"/>
              </a:rPr>
              <a:t>の</a:t>
            </a:r>
            <a:r>
              <a:rPr lang="ja-JP" altLang="en-US" sz="1200" dirty="0">
                <a:solidFill>
                  <a:schemeClr val="tx1"/>
                </a:solidFill>
                <a:latin typeface="Meiryo UI" pitchFamily="50" charset="-128"/>
                <a:ea typeface="Meiryo UI" pitchFamily="50" charset="-128"/>
                <a:cs typeface="Meiryo UI" pitchFamily="50" charset="-128"/>
              </a:rPr>
              <a:t>状況・・</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P42</a:t>
            </a:r>
            <a:endParaRPr kumimoji="1"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r>
              <a:rPr kumimoji="1" lang="ja-JP" altLang="en-US" sz="1200" b="1" dirty="0" smtClean="0">
                <a:solidFill>
                  <a:schemeClr val="tx1"/>
                </a:solidFill>
                <a:latin typeface="Meiryo UI" pitchFamily="50" charset="-128"/>
                <a:ea typeface="Meiryo UI" pitchFamily="50" charset="-128"/>
                <a:cs typeface="Meiryo UI" pitchFamily="50" charset="-128"/>
              </a:rPr>
              <a:t>か行</a:t>
            </a:r>
            <a:endParaRPr kumimoji="1" lang="en-US" altLang="ja-JP" sz="1200"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会社の相談窓口</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P5</a:t>
            </a:r>
          </a:p>
          <a:p>
            <a:r>
              <a:rPr lang="ja-JP" altLang="en-US" sz="1200" dirty="0" smtClean="0">
                <a:solidFill>
                  <a:schemeClr val="tx1"/>
                </a:solidFill>
                <a:latin typeface="Meiryo UI" pitchFamily="50" charset="-128"/>
                <a:ea typeface="Meiryo UI" pitchFamily="50" charset="-128"/>
                <a:cs typeface="Meiryo UI" pitchFamily="50" charset="-128"/>
              </a:rPr>
              <a:t>会社の支援制度・・・</a:t>
            </a:r>
            <a:r>
              <a:rPr lang="en-US" altLang="ja-JP" sz="1200" dirty="0" smtClean="0">
                <a:solidFill>
                  <a:schemeClr val="tx1"/>
                </a:solidFill>
                <a:latin typeface="Meiryo UI" pitchFamily="50" charset="-128"/>
                <a:ea typeface="Meiryo UI" pitchFamily="50" charset="-128"/>
                <a:cs typeface="Meiryo UI" pitchFamily="50" charset="-128"/>
              </a:rPr>
              <a:t>P5</a:t>
            </a:r>
          </a:p>
          <a:p>
            <a:r>
              <a:rPr lang="ja-JP" altLang="en-US" sz="1200" dirty="0" smtClean="0">
                <a:solidFill>
                  <a:schemeClr val="tx1"/>
                </a:solidFill>
                <a:latin typeface="Meiryo UI" pitchFamily="50" charset="-128"/>
                <a:ea typeface="Meiryo UI" pitchFamily="50" charset="-128"/>
                <a:cs typeface="Meiryo UI" pitchFamily="50" charset="-128"/>
              </a:rPr>
              <a:t>核家族化・・・</a:t>
            </a:r>
            <a:r>
              <a:rPr lang="en-US" altLang="ja-JP" sz="1200" dirty="0" smtClean="0">
                <a:solidFill>
                  <a:schemeClr val="tx1"/>
                </a:solidFill>
                <a:latin typeface="Meiryo UI" pitchFamily="50" charset="-128"/>
                <a:ea typeface="Meiryo UI" pitchFamily="50" charset="-128"/>
                <a:cs typeface="Meiryo UI" pitchFamily="50" charset="-128"/>
              </a:rPr>
              <a:t>P7</a:t>
            </a:r>
          </a:p>
          <a:p>
            <a:r>
              <a:rPr lang="ja-JP" altLang="en-US" sz="1200" dirty="0" smtClean="0">
                <a:solidFill>
                  <a:schemeClr val="tx1"/>
                </a:solidFill>
                <a:latin typeface="Meiryo UI" pitchFamily="50" charset="-128"/>
                <a:ea typeface="Meiryo UI" pitchFamily="50" charset="-128"/>
                <a:cs typeface="Meiryo UI" pitchFamily="50" charset="-128"/>
              </a:rPr>
              <a:t>家族介護</a:t>
            </a:r>
            <a:r>
              <a:rPr lang="ja-JP" altLang="en-US" sz="1200" dirty="0">
                <a:solidFill>
                  <a:schemeClr val="tx1"/>
                </a:solidFill>
                <a:latin typeface="Meiryo UI" pitchFamily="50" charset="-128"/>
                <a:ea typeface="Meiryo UI" pitchFamily="50" charset="-128"/>
                <a:cs typeface="Meiryo UI" pitchFamily="50" charset="-128"/>
              </a:rPr>
              <a:t>教室・・</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P19</a:t>
            </a:r>
          </a:p>
          <a:p>
            <a:r>
              <a:rPr lang="ja-JP" altLang="en-US" sz="1200" dirty="0" smtClean="0">
                <a:solidFill>
                  <a:schemeClr val="tx1"/>
                </a:solidFill>
                <a:latin typeface="Meiryo UI" pitchFamily="50" charset="-128"/>
                <a:ea typeface="Meiryo UI" pitchFamily="50" charset="-128"/>
                <a:cs typeface="Meiryo UI" pitchFamily="50" charset="-128"/>
              </a:rPr>
              <a:t>家族介護用品の支給・・・</a:t>
            </a:r>
            <a:r>
              <a:rPr lang="en-US" altLang="ja-JP" sz="1200" dirty="0" smtClean="0">
                <a:solidFill>
                  <a:schemeClr val="tx1"/>
                </a:solidFill>
                <a:latin typeface="Meiryo UI" pitchFamily="50" charset="-128"/>
                <a:ea typeface="Meiryo UI" pitchFamily="50" charset="-128"/>
                <a:cs typeface="Meiryo UI" pitchFamily="50" charset="-128"/>
              </a:rPr>
              <a:t>P19</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en-US" altLang="ja-JP" sz="1200" dirty="0" smtClean="0">
                <a:solidFill>
                  <a:schemeClr val="tx1"/>
                </a:solidFill>
                <a:latin typeface="Meiryo UI" pitchFamily="50" charset="-128"/>
                <a:ea typeface="Meiryo UI" pitchFamily="50" charset="-128"/>
                <a:cs typeface="Meiryo UI" pitchFamily="50" charset="-128"/>
              </a:rPr>
              <a:t>110</a:t>
            </a:r>
            <a:r>
              <a:rPr lang="ja-JP" altLang="en-US" sz="1200" dirty="0" smtClean="0">
                <a:solidFill>
                  <a:schemeClr val="tx1"/>
                </a:solidFill>
                <a:latin typeface="Meiryo UI" pitchFamily="50" charset="-128"/>
                <a:ea typeface="Meiryo UI" pitchFamily="50" charset="-128"/>
                <a:cs typeface="Meiryo UI" pitchFamily="50" charset="-128"/>
              </a:rPr>
              <a:t>番・・・</a:t>
            </a:r>
            <a:r>
              <a:rPr lang="en-US" altLang="ja-JP" sz="1200" dirty="0" smtClean="0">
                <a:solidFill>
                  <a:schemeClr val="tx1"/>
                </a:solidFill>
                <a:latin typeface="Meiryo UI" pitchFamily="50" charset="-128"/>
                <a:ea typeface="Meiryo UI" pitchFamily="50" charset="-128"/>
                <a:cs typeface="Meiryo UI" pitchFamily="50" charset="-128"/>
              </a:rPr>
              <a:t>P51</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ja-JP" altLang="en-US" sz="1200" dirty="0">
                <a:solidFill>
                  <a:schemeClr val="tx1"/>
                </a:solidFill>
                <a:latin typeface="Meiryo UI" pitchFamily="50" charset="-128"/>
                <a:ea typeface="Meiryo UI" pitchFamily="50" charset="-128"/>
                <a:cs typeface="Meiryo UI" pitchFamily="50" charset="-128"/>
              </a:rPr>
              <a:t>タクシー・・</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P20</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ja-JP" altLang="en-US" sz="1200" dirty="0">
                <a:solidFill>
                  <a:schemeClr val="tx1"/>
                </a:solidFill>
                <a:latin typeface="Meiryo UI" pitchFamily="50" charset="-128"/>
                <a:ea typeface="Meiryo UI" pitchFamily="50" charset="-128"/>
                <a:cs typeface="Meiryo UI" pitchFamily="50" charset="-128"/>
              </a:rPr>
              <a:t>期間・・</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P22</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ja-JP" altLang="en-US" sz="1200" dirty="0">
                <a:solidFill>
                  <a:schemeClr val="tx1"/>
                </a:solidFill>
                <a:latin typeface="Meiryo UI" pitchFamily="50" charset="-128"/>
                <a:ea typeface="Meiryo UI" pitchFamily="50" charset="-128"/>
                <a:cs typeface="Meiryo UI" pitchFamily="50" charset="-128"/>
              </a:rPr>
              <a:t>休暇・・</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P22</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ja-JP" altLang="en-US" sz="1200" dirty="0">
                <a:solidFill>
                  <a:schemeClr val="tx1"/>
                </a:solidFill>
                <a:latin typeface="Meiryo UI" pitchFamily="50" charset="-128"/>
                <a:ea typeface="Meiryo UI" pitchFamily="50" charset="-128"/>
                <a:cs typeface="Meiryo UI" pitchFamily="50" charset="-128"/>
              </a:rPr>
              <a:t>休業・・</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P22</a:t>
            </a:r>
          </a:p>
          <a:p>
            <a:r>
              <a:rPr lang="ja-JP" altLang="en-US" sz="1200" dirty="0">
                <a:solidFill>
                  <a:schemeClr val="tx1"/>
                </a:solidFill>
                <a:latin typeface="Meiryo UI" pitchFamily="50" charset="-128"/>
                <a:ea typeface="Meiryo UI" pitchFamily="50" charset="-128"/>
                <a:cs typeface="Meiryo UI" pitchFamily="50" charset="-128"/>
              </a:rPr>
              <a:t>介護</a:t>
            </a:r>
            <a:r>
              <a:rPr lang="ja-JP" altLang="en-US" sz="1200" dirty="0" smtClean="0">
                <a:solidFill>
                  <a:schemeClr val="tx1"/>
                </a:solidFill>
                <a:latin typeface="Meiryo UI" pitchFamily="50" charset="-128"/>
                <a:ea typeface="Meiryo UI" pitchFamily="50" charset="-128"/>
                <a:cs typeface="Meiryo UI" pitchFamily="50" charset="-128"/>
              </a:rPr>
              <a:t>休業</a:t>
            </a:r>
            <a:r>
              <a:rPr lang="ja-JP" altLang="en-US" sz="1200" dirty="0">
                <a:solidFill>
                  <a:schemeClr val="tx1"/>
                </a:solidFill>
                <a:latin typeface="Meiryo UI" pitchFamily="50" charset="-128"/>
                <a:ea typeface="Meiryo UI" pitchFamily="50" charset="-128"/>
                <a:cs typeface="Meiryo UI" pitchFamily="50" charset="-128"/>
              </a:rPr>
              <a:t>給付金・・</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P22</a:t>
            </a:r>
          </a:p>
          <a:p>
            <a:r>
              <a:rPr lang="ja-JP" altLang="en-US" sz="1200" dirty="0" smtClean="0">
                <a:solidFill>
                  <a:schemeClr val="tx1"/>
                </a:solidFill>
                <a:latin typeface="Meiryo UI" pitchFamily="50" charset="-128"/>
                <a:ea typeface="Meiryo UI" pitchFamily="50" charset="-128"/>
                <a:cs typeface="Meiryo UI" pitchFamily="50" charset="-128"/>
              </a:rPr>
              <a:t>介護</a:t>
            </a:r>
            <a:r>
              <a:rPr lang="ja-JP" altLang="en-US" sz="1200" dirty="0">
                <a:solidFill>
                  <a:schemeClr val="tx1"/>
                </a:solidFill>
                <a:latin typeface="Meiryo UI" pitchFamily="50" charset="-128"/>
                <a:ea typeface="Meiryo UI" pitchFamily="50" charset="-128"/>
                <a:cs typeface="Meiryo UI" pitchFamily="50" charset="-128"/>
              </a:rPr>
              <a:t>施設・・</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P41</a:t>
            </a:r>
          </a:p>
          <a:p>
            <a:r>
              <a:rPr lang="ja-JP" altLang="en-US" sz="1200" dirty="0" smtClean="0">
                <a:solidFill>
                  <a:schemeClr val="tx1"/>
                </a:solidFill>
                <a:latin typeface="Meiryo UI" pitchFamily="50" charset="-128"/>
                <a:ea typeface="Meiryo UI" pitchFamily="50" charset="-128"/>
                <a:cs typeface="Meiryo UI" pitchFamily="50" charset="-128"/>
              </a:rPr>
              <a:t>介護付き有料老人</a:t>
            </a:r>
            <a:r>
              <a:rPr lang="ja-JP" altLang="en-US" sz="1200" dirty="0">
                <a:solidFill>
                  <a:schemeClr val="tx1"/>
                </a:solidFill>
                <a:latin typeface="Meiryo UI" pitchFamily="50" charset="-128"/>
                <a:ea typeface="Meiryo UI" pitchFamily="50" charset="-128"/>
                <a:cs typeface="Meiryo UI" pitchFamily="50" charset="-128"/>
              </a:rPr>
              <a:t>ホーム・・</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P14</a:t>
            </a:r>
          </a:p>
          <a:p>
            <a:r>
              <a:rPr lang="ja-JP" altLang="en-US" sz="1200" dirty="0" smtClean="0">
                <a:solidFill>
                  <a:schemeClr val="tx1"/>
                </a:solidFill>
                <a:latin typeface="Meiryo UI" pitchFamily="50" charset="-128"/>
                <a:ea typeface="Meiryo UI" pitchFamily="50" charset="-128"/>
                <a:cs typeface="Meiryo UI" pitchFamily="50" charset="-128"/>
              </a:rPr>
              <a:t>介護認定審査会・・・</a:t>
            </a:r>
            <a:r>
              <a:rPr lang="en-US" altLang="ja-JP" sz="1200" dirty="0" smtClean="0">
                <a:solidFill>
                  <a:schemeClr val="tx1"/>
                </a:solidFill>
                <a:latin typeface="Meiryo UI" pitchFamily="50" charset="-128"/>
                <a:ea typeface="Meiryo UI" pitchFamily="50" charset="-128"/>
                <a:cs typeface="Meiryo UI" pitchFamily="50" charset="-128"/>
              </a:rPr>
              <a:t>P9</a:t>
            </a:r>
          </a:p>
          <a:p>
            <a:r>
              <a:rPr lang="ja-JP" altLang="en-US" sz="1200" dirty="0">
                <a:solidFill>
                  <a:schemeClr val="tx1"/>
                </a:solidFill>
                <a:latin typeface="Meiryo UI" pitchFamily="50" charset="-128"/>
                <a:ea typeface="Meiryo UI" pitchFamily="50" charset="-128"/>
                <a:cs typeface="Meiryo UI" pitchFamily="50" charset="-128"/>
              </a:rPr>
              <a:t>介護</a:t>
            </a:r>
            <a:r>
              <a:rPr lang="ja-JP" altLang="en-US" sz="1200" dirty="0" smtClean="0">
                <a:solidFill>
                  <a:schemeClr val="tx1"/>
                </a:solidFill>
                <a:latin typeface="Meiryo UI" pitchFamily="50" charset="-128"/>
                <a:ea typeface="Meiryo UI" pitchFamily="50" charset="-128"/>
                <a:cs typeface="Meiryo UI" pitchFamily="50" charset="-128"/>
              </a:rPr>
              <a:t>のサポート情報・・・</a:t>
            </a:r>
            <a:r>
              <a:rPr lang="en-US" altLang="ja-JP" sz="1200" dirty="0" smtClean="0">
                <a:solidFill>
                  <a:schemeClr val="tx1"/>
                </a:solidFill>
                <a:latin typeface="Meiryo UI" pitchFamily="50" charset="-128"/>
                <a:ea typeface="Meiryo UI" pitchFamily="50" charset="-128"/>
                <a:cs typeface="Meiryo UI" pitchFamily="50" charset="-128"/>
              </a:rPr>
              <a:t>P5</a:t>
            </a:r>
          </a:p>
          <a:p>
            <a:r>
              <a:rPr lang="ja-JP" altLang="en-US" sz="1200" dirty="0" smtClean="0">
                <a:solidFill>
                  <a:schemeClr val="tx1"/>
                </a:solidFill>
                <a:latin typeface="Meiryo UI" pitchFamily="50" charset="-128"/>
                <a:ea typeface="Meiryo UI" pitchFamily="50" charset="-128"/>
                <a:cs typeface="Meiryo UI" pitchFamily="50" charset="-128"/>
              </a:rPr>
              <a:t>介護費用・・・</a:t>
            </a:r>
            <a:r>
              <a:rPr lang="en-US" altLang="ja-JP" sz="1200" dirty="0" smtClean="0">
                <a:solidFill>
                  <a:schemeClr val="tx1"/>
                </a:solidFill>
                <a:latin typeface="Meiryo UI" pitchFamily="50" charset="-128"/>
                <a:ea typeface="Meiryo UI" pitchFamily="50" charset="-128"/>
                <a:cs typeface="Meiryo UI" pitchFamily="50" charset="-128"/>
              </a:rPr>
              <a:t>P43</a:t>
            </a:r>
          </a:p>
          <a:p>
            <a:r>
              <a:rPr lang="ja-JP" altLang="en-US" sz="1200" dirty="0">
                <a:solidFill>
                  <a:schemeClr val="tx1"/>
                </a:solidFill>
                <a:latin typeface="Meiryo UI" pitchFamily="50" charset="-128"/>
                <a:ea typeface="Meiryo UI" pitchFamily="50" charset="-128"/>
                <a:cs typeface="Meiryo UI" pitchFamily="50" charset="-128"/>
              </a:rPr>
              <a:t>介護</a:t>
            </a:r>
            <a:r>
              <a:rPr lang="ja-JP" altLang="en-US" sz="1200" dirty="0" smtClean="0">
                <a:solidFill>
                  <a:schemeClr val="tx1"/>
                </a:solidFill>
                <a:latin typeface="Meiryo UI" pitchFamily="50" charset="-128"/>
                <a:ea typeface="Meiryo UI" pitchFamily="50" charset="-128"/>
                <a:cs typeface="Meiryo UI" pitchFamily="50" charset="-128"/>
              </a:rPr>
              <a:t>保険</a:t>
            </a:r>
            <a:r>
              <a:rPr lang="ja-JP" altLang="en-US" sz="1200" dirty="0">
                <a:solidFill>
                  <a:schemeClr val="tx1"/>
                </a:solidFill>
                <a:latin typeface="Meiryo UI" pitchFamily="50" charset="-128"/>
                <a:ea typeface="Meiryo UI" pitchFamily="50" charset="-128"/>
                <a:cs typeface="Meiryo UI" pitchFamily="50" charset="-128"/>
              </a:rPr>
              <a:t>サービス・・</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P11</a:t>
            </a:r>
          </a:p>
          <a:p>
            <a:r>
              <a:rPr lang="ja-JP" altLang="en-US" sz="1200" dirty="0">
                <a:solidFill>
                  <a:schemeClr val="tx1"/>
                </a:solidFill>
                <a:latin typeface="Meiryo UI" pitchFamily="50" charset="-128"/>
                <a:ea typeface="Meiryo UI" pitchFamily="50" charset="-128"/>
                <a:cs typeface="Meiryo UI" pitchFamily="50" charset="-128"/>
              </a:rPr>
              <a:t>介護放棄・・</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P41</a:t>
            </a:r>
          </a:p>
          <a:p>
            <a:r>
              <a:rPr lang="ja-JP" altLang="en-US" sz="1200" dirty="0">
                <a:solidFill>
                  <a:schemeClr val="tx1"/>
                </a:solidFill>
                <a:latin typeface="Meiryo UI" pitchFamily="50" charset="-128"/>
                <a:ea typeface="Meiryo UI" pitchFamily="50" charset="-128"/>
                <a:cs typeface="Meiryo UI" pitchFamily="50" charset="-128"/>
              </a:rPr>
              <a:t>介護予防・・</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P9</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39</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40</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41</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42</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43</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51</a:t>
            </a:r>
          </a:p>
          <a:p>
            <a:r>
              <a:rPr lang="ja-JP" altLang="en-US" sz="1200" dirty="0">
                <a:solidFill>
                  <a:schemeClr val="tx1"/>
                </a:solidFill>
                <a:latin typeface="Meiryo UI" pitchFamily="50" charset="-128"/>
                <a:ea typeface="Meiryo UI" pitchFamily="50" charset="-128"/>
                <a:cs typeface="Meiryo UI" pitchFamily="50" charset="-128"/>
              </a:rPr>
              <a:t>介護要望・・</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P43</a:t>
            </a:r>
          </a:p>
          <a:p>
            <a:r>
              <a:rPr lang="ja-JP" altLang="en-US" sz="1200" dirty="0" smtClean="0">
                <a:solidFill>
                  <a:schemeClr val="tx1"/>
                </a:solidFill>
                <a:latin typeface="Meiryo UI" pitchFamily="50" charset="-128"/>
                <a:ea typeface="Meiryo UI" pitchFamily="50" charset="-128"/>
                <a:cs typeface="Meiryo UI" pitchFamily="50" charset="-128"/>
              </a:rPr>
              <a:t>介護療養型医療</a:t>
            </a:r>
            <a:r>
              <a:rPr lang="ja-JP" altLang="en-US" sz="1200" dirty="0">
                <a:solidFill>
                  <a:schemeClr val="tx1"/>
                </a:solidFill>
                <a:latin typeface="Meiryo UI" pitchFamily="50" charset="-128"/>
                <a:ea typeface="Meiryo UI" pitchFamily="50" charset="-128"/>
                <a:cs typeface="Meiryo UI" pitchFamily="50" charset="-128"/>
              </a:rPr>
              <a:t>施設・・</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P14</a:t>
            </a:r>
          </a:p>
          <a:p>
            <a:r>
              <a:rPr lang="ja-JP" altLang="en-US" sz="1200" dirty="0" smtClean="0">
                <a:solidFill>
                  <a:schemeClr val="tx1"/>
                </a:solidFill>
                <a:latin typeface="Meiryo UI" pitchFamily="50" charset="-128"/>
                <a:ea typeface="Meiryo UI" pitchFamily="50" charset="-128"/>
                <a:cs typeface="Meiryo UI" pitchFamily="50" charset="-128"/>
              </a:rPr>
              <a:t>介護割引・・・</a:t>
            </a:r>
            <a:r>
              <a:rPr lang="en-US" altLang="ja-JP" sz="1200" dirty="0" smtClean="0">
                <a:solidFill>
                  <a:schemeClr val="tx1"/>
                </a:solidFill>
                <a:latin typeface="Meiryo UI" pitchFamily="50" charset="-128"/>
                <a:ea typeface="Meiryo UI" pitchFamily="50" charset="-128"/>
                <a:cs typeface="Meiryo UI" pitchFamily="50" charset="-128"/>
              </a:rPr>
              <a:t>P46</a:t>
            </a:r>
          </a:p>
          <a:p>
            <a:r>
              <a:rPr lang="ja-JP" altLang="en-US" sz="1200" dirty="0">
                <a:solidFill>
                  <a:schemeClr val="tx1"/>
                </a:solidFill>
                <a:latin typeface="Meiryo UI" pitchFamily="50" charset="-128"/>
                <a:ea typeface="Meiryo UI" pitchFamily="50" charset="-128"/>
                <a:cs typeface="Meiryo UI" pitchFamily="50" charset="-128"/>
              </a:rPr>
              <a:t>介護をマネジメントする・・・</a:t>
            </a:r>
            <a:r>
              <a:rPr lang="en-US" altLang="ja-JP" sz="1200" dirty="0" smtClean="0">
                <a:solidFill>
                  <a:schemeClr val="tx1"/>
                </a:solidFill>
                <a:latin typeface="Meiryo UI" pitchFamily="50" charset="-128"/>
                <a:ea typeface="Meiryo UI" pitchFamily="50" charset="-128"/>
                <a:cs typeface="Meiryo UI" pitchFamily="50" charset="-128"/>
              </a:rPr>
              <a:t>P44</a:t>
            </a:r>
          </a:p>
          <a:p>
            <a:r>
              <a:rPr lang="ja-JP" altLang="en-US" sz="1200" dirty="0" smtClean="0">
                <a:solidFill>
                  <a:schemeClr val="tx1"/>
                </a:solidFill>
                <a:latin typeface="Meiryo UI" pitchFamily="50" charset="-128"/>
                <a:ea typeface="Meiryo UI" pitchFamily="50" charset="-128"/>
                <a:cs typeface="Meiryo UI" pitchFamily="50" charset="-128"/>
              </a:rPr>
              <a:t>関節疾患・・・</a:t>
            </a:r>
            <a:r>
              <a:rPr lang="en-US" altLang="ja-JP" sz="1200" dirty="0" smtClean="0">
                <a:solidFill>
                  <a:schemeClr val="tx1"/>
                </a:solidFill>
                <a:latin typeface="Meiryo UI" pitchFamily="50" charset="-128"/>
                <a:ea typeface="Meiryo UI" pitchFamily="50" charset="-128"/>
                <a:cs typeface="Meiryo UI" pitchFamily="50" charset="-128"/>
              </a:rPr>
              <a:t>P39</a:t>
            </a:r>
          </a:p>
          <a:p>
            <a:r>
              <a:rPr lang="ja-JP" altLang="en-US" sz="1200" dirty="0" smtClean="0">
                <a:solidFill>
                  <a:schemeClr val="tx1"/>
                </a:solidFill>
                <a:latin typeface="Meiryo UI" pitchFamily="50" charset="-128"/>
                <a:ea typeface="Meiryo UI" pitchFamily="50" charset="-128"/>
                <a:cs typeface="Meiryo UI" pitchFamily="50" charset="-128"/>
              </a:rPr>
              <a:t>居宅介護支援</a:t>
            </a:r>
            <a:r>
              <a:rPr lang="ja-JP" altLang="en-US" sz="1200" dirty="0">
                <a:solidFill>
                  <a:schemeClr val="tx1"/>
                </a:solidFill>
                <a:latin typeface="Meiryo UI" pitchFamily="50" charset="-128"/>
                <a:ea typeface="Meiryo UI" pitchFamily="50" charset="-128"/>
                <a:cs typeface="Meiryo UI" pitchFamily="50" charset="-128"/>
              </a:rPr>
              <a:t>事業所・・</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P9</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12</a:t>
            </a:r>
          </a:p>
          <a:p>
            <a:r>
              <a:rPr lang="ja-JP" altLang="en-US" sz="1200" dirty="0">
                <a:solidFill>
                  <a:schemeClr val="tx1"/>
                </a:solidFill>
                <a:latin typeface="Meiryo UI" pitchFamily="50" charset="-128"/>
                <a:ea typeface="Meiryo UI" pitchFamily="50" charset="-128"/>
                <a:cs typeface="Meiryo UI" pitchFamily="50" charset="-128"/>
              </a:rPr>
              <a:t>グループホーム・・</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P14</a:t>
            </a:r>
          </a:p>
          <a:p>
            <a:r>
              <a:rPr kumimoji="1" lang="ja-JP" altLang="en-US" sz="1200" dirty="0" smtClean="0">
                <a:solidFill>
                  <a:schemeClr val="tx1"/>
                </a:solidFill>
                <a:latin typeface="Meiryo UI" pitchFamily="50" charset="-128"/>
                <a:ea typeface="Meiryo UI" pitchFamily="50" charset="-128"/>
                <a:cs typeface="Meiryo UI" pitchFamily="50" charset="-128"/>
              </a:rPr>
              <a:t>ケアプラン</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P9</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11</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12</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17</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18</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ケアマネジャー</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P10</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11</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12</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46 </a:t>
            </a:r>
          </a:p>
          <a:p>
            <a:r>
              <a:rPr lang="ja-JP" altLang="en-US" sz="1200" dirty="0" smtClean="0">
                <a:solidFill>
                  <a:schemeClr val="tx1"/>
                </a:solidFill>
                <a:latin typeface="Meiryo UI" pitchFamily="50" charset="-128"/>
                <a:ea typeface="Meiryo UI" pitchFamily="50" charset="-128"/>
                <a:cs typeface="Meiryo UI" pitchFamily="50" charset="-128"/>
              </a:rPr>
              <a:t>後期</a:t>
            </a:r>
            <a:r>
              <a:rPr lang="ja-JP" altLang="en-US" sz="1200" dirty="0">
                <a:solidFill>
                  <a:schemeClr val="tx1"/>
                </a:solidFill>
                <a:latin typeface="Meiryo UI" pitchFamily="50" charset="-128"/>
                <a:ea typeface="Meiryo UI" pitchFamily="50" charset="-128"/>
                <a:cs typeface="Meiryo UI" pitchFamily="50" charset="-128"/>
              </a:rPr>
              <a:t>高齢者・・</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P44</a:t>
            </a:r>
          </a:p>
          <a:p>
            <a:r>
              <a:rPr lang="ja-JP" altLang="en-US" sz="1200" dirty="0">
                <a:solidFill>
                  <a:schemeClr val="tx1"/>
                </a:solidFill>
                <a:latin typeface="Meiryo UI" pitchFamily="50" charset="-128"/>
                <a:ea typeface="Meiryo UI" pitchFamily="50" charset="-128"/>
                <a:cs typeface="Meiryo UI" pitchFamily="50" charset="-128"/>
              </a:rPr>
              <a:t>口腔・・</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P40</a:t>
            </a:r>
          </a:p>
          <a:p>
            <a:r>
              <a:rPr lang="ja-JP" altLang="en-US" sz="1200" dirty="0" smtClean="0">
                <a:solidFill>
                  <a:schemeClr val="tx1"/>
                </a:solidFill>
                <a:latin typeface="Meiryo UI" pitchFamily="50" charset="-128"/>
                <a:ea typeface="Meiryo UI" pitchFamily="50" charset="-128"/>
                <a:cs typeface="Meiryo UI" pitchFamily="50" charset="-128"/>
              </a:rPr>
              <a:t>合計特殊出生率・・・</a:t>
            </a:r>
            <a:r>
              <a:rPr lang="en-US" altLang="ja-JP" sz="1200" dirty="0" smtClean="0">
                <a:solidFill>
                  <a:schemeClr val="tx1"/>
                </a:solidFill>
                <a:latin typeface="Meiryo UI" pitchFamily="50" charset="-128"/>
                <a:ea typeface="Meiryo UI" pitchFamily="50" charset="-128"/>
                <a:cs typeface="Meiryo UI" pitchFamily="50" charset="-128"/>
              </a:rPr>
              <a:t>P7</a:t>
            </a:r>
          </a:p>
          <a:p>
            <a:r>
              <a:rPr lang="ja-JP" altLang="en-US" sz="1200" dirty="0" smtClean="0">
                <a:solidFill>
                  <a:schemeClr val="tx1"/>
                </a:solidFill>
                <a:latin typeface="Meiryo UI" pitchFamily="50" charset="-128"/>
                <a:ea typeface="Meiryo UI" pitchFamily="50" charset="-128"/>
                <a:cs typeface="Meiryo UI" pitchFamily="50" charset="-128"/>
              </a:rPr>
              <a:t>公的</a:t>
            </a:r>
            <a:r>
              <a:rPr lang="ja-JP" altLang="en-US" sz="1200" dirty="0">
                <a:solidFill>
                  <a:schemeClr val="tx1"/>
                </a:solidFill>
                <a:latin typeface="Meiryo UI" pitchFamily="50" charset="-128"/>
                <a:ea typeface="Meiryo UI" pitchFamily="50" charset="-128"/>
                <a:cs typeface="Meiryo UI" pitchFamily="50" charset="-128"/>
              </a:rPr>
              <a:t>介護</a:t>
            </a:r>
            <a:r>
              <a:rPr lang="ja-JP" altLang="en-US" sz="1200" dirty="0" smtClean="0">
                <a:solidFill>
                  <a:schemeClr val="tx1"/>
                </a:solidFill>
                <a:latin typeface="Meiryo UI" pitchFamily="50" charset="-128"/>
                <a:ea typeface="Meiryo UI" pitchFamily="50" charset="-128"/>
                <a:cs typeface="Meiryo UI" pitchFamily="50" charset="-128"/>
              </a:rPr>
              <a:t>保険外</a:t>
            </a:r>
            <a:r>
              <a:rPr lang="ja-JP" altLang="en-US" sz="1200" dirty="0">
                <a:solidFill>
                  <a:schemeClr val="tx1"/>
                </a:solidFill>
                <a:latin typeface="Meiryo UI" pitchFamily="50" charset="-128"/>
                <a:ea typeface="Meiryo UI" pitchFamily="50" charset="-128"/>
                <a:cs typeface="Meiryo UI" pitchFamily="50" charset="-128"/>
              </a:rPr>
              <a:t>サービス・・</a:t>
            </a:r>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P19</a:t>
            </a:r>
          </a:p>
        </p:txBody>
      </p:sp>
      <p:sp>
        <p:nvSpPr>
          <p:cNvPr id="18" name="正方形/長方形 17"/>
          <p:cNvSpPr/>
          <p:nvPr/>
        </p:nvSpPr>
        <p:spPr>
          <a:xfrm>
            <a:off x="3573016" y="827584"/>
            <a:ext cx="3024336" cy="8136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b="1" dirty="0" smtClean="0">
              <a:solidFill>
                <a:schemeClr val="tx1"/>
              </a:solidFill>
              <a:latin typeface="Meiryo UI" pitchFamily="50" charset="-128"/>
              <a:ea typeface="Meiryo UI" pitchFamily="50" charset="-128"/>
              <a:cs typeface="Meiryo UI" pitchFamily="50" charset="-128"/>
            </a:endParaRPr>
          </a:p>
          <a:p>
            <a:endParaRPr lang="en-US" altLang="ja-JP" sz="1200" b="1" dirty="0">
              <a:solidFill>
                <a:schemeClr val="tx1"/>
              </a:solidFill>
              <a:latin typeface="Meiryo UI" pitchFamily="50" charset="-128"/>
              <a:ea typeface="Meiryo UI" pitchFamily="50" charset="-128"/>
              <a:cs typeface="Meiryo UI" pitchFamily="50" charset="-128"/>
            </a:endParaRPr>
          </a:p>
          <a:p>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2" name="正方形/長方形 1"/>
          <p:cNvSpPr/>
          <p:nvPr/>
        </p:nvSpPr>
        <p:spPr>
          <a:xfrm>
            <a:off x="3573017" y="827584"/>
            <a:ext cx="3024336" cy="7478970"/>
          </a:xfrm>
          <a:prstGeom prst="rect">
            <a:avLst/>
          </a:prstGeom>
        </p:spPr>
        <p:txBody>
          <a:bodyPr wrap="square">
            <a:spAutoFit/>
          </a:bodyPr>
          <a:lstStyle/>
          <a:p>
            <a:pPr lvl="0"/>
            <a:r>
              <a:rPr lang="ja-JP" altLang="en-US" sz="1200" dirty="0" smtClean="0">
                <a:solidFill>
                  <a:prstClr val="black"/>
                </a:solidFill>
                <a:latin typeface="Meiryo UI" pitchFamily="50" charset="-128"/>
                <a:ea typeface="Meiryo UI" pitchFamily="50" charset="-128"/>
                <a:cs typeface="Meiryo UI" pitchFamily="50" charset="-128"/>
              </a:rPr>
              <a:t>高齢化率・・・</a:t>
            </a:r>
            <a:r>
              <a:rPr lang="en-US" altLang="ja-JP" sz="1200" dirty="0" smtClean="0">
                <a:solidFill>
                  <a:prstClr val="black"/>
                </a:solidFill>
                <a:latin typeface="Meiryo UI" pitchFamily="50" charset="-128"/>
                <a:ea typeface="Meiryo UI" pitchFamily="50" charset="-128"/>
                <a:cs typeface="Meiryo UI" pitchFamily="50" charset="-128"/>
              </a:rPr>
              <a:t>P7</a:t>
            </a:r>
          </a:p>
          <a:p>
            <a:pPr lvl="0"/>
            <a:r>
              <a:rPr lang="ja-JP" altLang="en-US" sz="1200" dirty="0" smtClean="0">
                <a:solidFill>
                  <a:prstClr val="black"/>
                </a:solidFill>
                <a:latin typeface="Meiryo UI" pitchFamily="50" charset="-128"/>
                <a:ea typeface="Meiryo UI" pitchFamily="50" charset="-128"/>
                <a:cs typeface="Meiryo UI" pitchFamily="50" charset="-128"/>
              </a:rPr>
              <a:t>高齢</a:t>
            </a:r>
            <a:r>
              <a:rPr lang="ja-JP" altLang="en-US" sz="1200" dirty="0">
                <a:solidFill>
                  <a:prstClr val="black"/>
                </a:solidFill>
                <a:latin typeface="Meiryo UI" pitchFamily="50" charset="-128"/>
                <a:ea typeface="Meiryo UI" pitchFamily="50" charset="-128"/>
                <a:cs typeface="Meiryo UI" pitchFamily="50" charset="-128"/>
              </a:rPr>
              <a:t>に</a:t>
            </a:r>
            <a:r>
              <a:rPr lang="ja-JP" altLang="en-US" sz="1200" dirty="0" smtClean="0">
                <a:solidFill>
                  <a:prstClr val="black"/>
                </a:solidFill>
                <a:latin typeface="Meiryo UI" pitchFamily="50" charset="-128"/>
                <a:ea typeface="Meiryo UI" pitchFamily="50" charset="-128"/>
                <a:cs typeface="Meiryo UI" pitchFamily="50" charset="-128"/>
              </a:rPr>
              <a:t>よる衰弱・・・</a:t>
            </a:r>
            <a:r>
              <a:rPr lang="en-US" altLang="ja-JP" sz="1200" dirty="0" smtClean="0">
                <a:solidFill>
                  <a:prstClr val="black"/>
                </a:solidFill>
                <a:latin typeface="Meiryo UI" pitchFamily="50" charset="-128"/>
                <a:ea typeface="Meiryo UI" pitchFamily="50" charset="-128"/>
                <a:cs typeface="Meiryo UI" pitchFamily="50" charset="-128"/>
              </a:rPr>
              <a:t>P39</a:t>
            </a:r>
          </a:p>
          <a:p>
            <a:pPr lvl="0"/>
            <a:r>
              <a:rPr lang="ja-JP" altLang="en-US" sz="1200" dirty="0" smtClean="0">
                <a:solidFill>
                  <a:prstClr val="black"/>
                </a:solidFill>
                <a:latin typeface="Meiryo UI" pitchFamily="50" charset="-128"/>
                <a:ea typeface="Meiryo UI" pitchFamily="50" charset="-128"/>
                <a:cs typeface="Meiryo UI" pitchFamily="50" charset="-128"/>
              </a:rPr>
              <a:t>個別</a:t>
            </a:r>
            <a:r>
              <a:rPr lang="ja-JP" altLang="en-US" sz="1200" dirty="0">
                <a:solidFill>
                  <a:prstClr val="black"/>
                </a:solidFill>
                <a:latin typeface="Meiryo UI" pitchFamily="50" charset="-128"/>
                <a:ea typeface="Meiryo UI" pitchFamily="50" charset="-128"/>
                <a:cs typeface="Meiryo UI" pitchFamily="50" charset="-128"/>
              </a:rPr>
              <a:t>相談・・</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P52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コミュニケーション・・</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43</a:t>
            </a:r>
          </a:p>
          <a:p>
            <a:pPr lvl="0"/>
            <a:r>
              <a:rPr lang="ja-JP" altLang="en-US" sz="1200" dirty="0" smtClean="0">
                <a:solidFill>
                  <a:prstClr val="black"/>
                </a:solidFill>
                <a:latin typeface="Meiryo UI" pitchFamily="50" charset="-128"/>
                <a:ea typeface="Meiryo UI" pitchFamily="50" charset="-128"/>
                <a:cs typeface="Meiryo UI" pitchFamily="50" charset="-128"/>
              </a:rPr>
              <a:t>骨折・転倒・・・</a:t>
            </a:r>
            <a:r>
              <a:rPr lang="en-US" altLang="ja-JP" sz="1200" dirty="0" smtClean="0">
                <a:solidFill>
                  <a:prstClr val="black"/>
                </a:solidFill>
                <a:latin typeface="Meiryo UI" pitchFamily="50" charset="-128"/>
                <a:ea typeface="Meiryo UI" pitchFamily="50" charset="-128"/>
                <a:cs typeface="Meiryo UI" pitchFamily="50" charset="-128"/>
              </a:rPr>
              <a:t>P39</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さ行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smtClean="0">
                <a:solidFill>
                  <a:prstClr val="black"/>
                </a:solidFill>
                <a:latin typeface="Meiryo UI" pitchFamily="50" charset="-128"/>
                <a:ea typeface="Meiryo UI" pitchFamily="50" charset="-128"/>
                <a:cs typeface="Meiryo UI" pitchFamily="50" charset="-128"/>
              </a:rPr>
              <a:t>サービス計画原案の作成・・・</a:t>
            </a:r>
            <a:r>
              <a:rPr lang="en-US" altLang="ja-JP" sz="1200" dirty="0" smtClean="0">
                <a:solidFill>
                  <a:prstClr val="black"/>
                </a:solidFill>
                <a:latin typeface="Meiryo UI" pitchFamily="50" charset="-128"/>
                <a:ea typeface="Meiryo UI" pitchFamily="50" charset="-128"/>
                <a:cs typeface="Meiryo UI" pitchFamily="50" charset="-128"/>
              </a:rPr>
              <a:t>P9</a:t>
            </a:r>
          </a:p>
          <a:p>
            <a:pPr lvl="0"/>
            <a:r>
              <a:rPr lang="ja-JP" altLang="en-US" sz="1200" dirty="0" smtClean="0">
                <a:solidFill>
                  <a:prstClr val="black"/>
                </a:solidFill>
                <a:latin typeface="Meiryo UI" pitchFamily="50" charset="-128"/>
                <a:ea typeface="Meiryo UI" pitchFamily="50" charset="-128"/>
                <a:cs typeface="Meiryo UI" pitchFamily="50" charset="-128"/>
              </a:rPr>
              <a:t>サービス担当者・・・</a:t>
            </a:r>
            <a:r>
              <a:rPr lang="en-US" altLang="ja-JP" sz="1200" dirty="0" smtClean="0">
                <a:solidFill>
                  <a:prstClr val="black"/>
                </a:solidFill>
                <a:latin typeface="Meiryo UI" pitchFamily="50" charset="-128"/>
                <a:ea typeface="Meiryo UI" pitchFamily="50" charset="-128"/>
                <a:cs typeface="Meiryo UI" pitchFamily="50" charset="-128"/>
              </a:rPr>
              <a:t>P9</a:t>
            </a:r>
          </a:p>
          <a:p>
            <a:pPr lvl="0"/>
            <a:r>
              <a:rPr lang="ja-JP" altLang="en-US" sz="1200" dirty="0" smtClean="0">
                <a:solidFill>
                  <a:prstClr val="black"/>
                </a:solidFill>
                <a:latin typeface="Meiryo UI" pitchFamily="50" charset="-128"/>
                <a:ea typeface="Meiryo UI" pitchFamily="50" charset="-128"/>
                <a:cs typeface="Meiryo UI" pitchFamily="50" charset="-128"/>
              </a:rPr>
              <a:t>サービス付き</a:t>
            </a:r>
            <a:r>
              <a:rPr lang="ja-JP" altLang="en-US" sz="1200" dirty="0">
                <a:solidFill>
                  <a:prstClr val="black"/>
                </a:solidFill>
                <a:latin typeface="Meiryo UI" pitchFamily="50" charset="-128"/>
                <a:ea typeface="Meiryo UI" pitchFamily="50" charset="-128"/>
                <a:cs typeface="Meiryo UI" pitchFamily="50" charset="-128"/>
              </a:rPr>
              <a:t>高齢者向け住宅・・</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P14</a:t>
            </a:r>
          </a:p>
          <a:p>
            <a:pPr lvl="0"/>
            <a:r>
              <a:rPr lang="ja-JP" altLang="en-US" sz="1200" dirty="0" smtClean="0">
                <a:solidFill>
                  <a:prstClr val="black"/>
                </a:solidFill>
                <a:latin typeface="Meiryo UI" pitchFamily="50" charset="-128"/>
                <a:ea typeface="Meiryo UI" pitchFamily="50" charset="-128"/>
                <a:cs typeface="Meiryo UI" pitchFamily="50" charset="-128"/>
              </a:rPr>
              <a:t>在宅介護・・・</a:t>
            </a:r>
            <a:r>
              <a:rPr lang="en-US" altLang="ja-JP" sz="1200" dirty="0" smtClean="0">
                <a:solidFill>
                  <a:prstClr val="black"/>
                </a:solidFill>
                <a:latin typeface="Meiryo UI" pitchFamily="50" charset="-128"/>
                <a:ea typeface="Meiryo UI" pitchFamily="50" charset="-128"/>
                <a:cs typeface="Meiryo UI" pitchFamily="50" charset="-128"/>
              </a:rPr>
              <a:t>P7</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再認定・・</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P11</a:t>
            </a:r>
          </a:p>
          <a:p>
            <a:pPr lvl="0"/>
            <a:r>
              <a:rPr lang="ja-JP" altLang="en-US" sz="1200" dirty="0" smtClean="0">
                <a:solidFill>
                  <a:prstClr val="black"/>
                </a:solidFill>
                <a:latin typeface="Meiryo UI" pitchFamily="50" charset="-128"/>
                <a:ea typeface="Meiryo UI" pitchFamily="50" charset="-128"/>
                <a:cs typeface="Meiryo UI" pitchFamily="50" charset="-128"/>
              </a:rPr>
              <a:t>施設</a:t>
            </a:r>
            <a:r>
              <a:rPr lang="ja-JP" altLang="en-US" sz="1200" dirty="0">
                <a:solidFill>
                  <a:prstClr val="black"/>
                </a:solidFill>
                <a:latin typeface="Meiryo UI" pitchFamily="50" charset="-128"/>
                <a:ea typeface="Meiryo UI" pitchFamily="50" charset="-128"/>
                <a:cs typeface="Meiryo UI" pitchFamily="50" charset="-128"/>
              </a:rPr>
              <a:t>へ</a:t>
            </a:r>
            <a:r>
              <a:rPr lang="ja-JP" altLang="en-US" sz="1200" dirty="0" smtClean="0">
                <a:solidFill>
                  <a:prstClr val="black"/>
                </a:solidFill>
                <a:latin typeface="Meiryo UI" pitchFamily="50" charset="-128"/>
                <a:ea typeface="Meiryo UI" pitchFamily="50" charset="-128"/>
                <a:cs typeface="Meiryo UI" pitchFamily="50" charset="-128"/>
              </a:rPr>
              <a:t>の入所・・・</a:t>
            </a:r>
            <a:r>
              <a:rPr lang="en-US" altLang="ja-JP" sz="1200" dirty="0" smtClean="0">
                <a:solidFill>
                  <a:prstClr val="black"/>
                </a:solidFill>
                <a:latin typeface="Meiryo UI" pitchFamily="50" charset="-128"/>
                <a:ea typeface="Meiryo UI" pitchFamily="50" charset="-128"/>
                <a:cs typeface="Meiryo UI" pitchFamily="50" charset="-128"/>
              </a:rPr>
              <a:t>P9</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ショートステイ・・</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時間外勤務の制限・・</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仕事と介護の両立・・</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7</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52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60</a:t>
            </a:r>
          </a:p>
          <a:p>
            <a:pPr lvl="0"/>
            <a:r>
              <a:rPr lang="ja-JP" altLang="en-US" sz="1200" dirty="0">
                <a:solidFill>
                  <a:prstClr val="black"/>
                </a:solidFill>
                <a:latin typeface="Meiryo UI" pitchFamily="50" charset="-128"/>
                <a:ea typeface="Meiryo UI" pitchFamily="50" charset="-128"/>
                <a:cs typeface="Meiryo UI" pitchFamily="50" charset="-128"/>
              </a:rPr>
              <a:t>自動消火器・電磁調理器の給付・・</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P19</a:t>
            </a:r>
          </a:p>
          <a:p>
            <a:pPr lvl="0"/>
            <a:r>
              <a:rPr lang="ja-JP" altLang="en-US" sz="1200" dirty="0" smtClean="0">
                <a:solidFill>
                  <a:prstClr val="black"/>
                </a:solidFill>
                <a:latin typeface="Meiryo UI" pitchFamily="50" charset="-128"/>
                <a:ea typeface="Meiryo UI" pitchFamily="50" charset="-128"/>
                <a:cs typeface="Meiryo UI" pitchFamily="50" charset="-128"/>
              </a:rPr>
              <a:t>市町村の窓口・・・</a:t>
            </a:r>
            <a:r>
              <a:rPr lang="en-US" altLang="ja-JP" sz="1200" dirty="0" smtClean="0">
                <a:solidFill>
                  <a:prstClr val="black"/>
                </a:solidFill>
                <a:latin typeface="Meiryo UI" pitchFamily="50" charset="-128"/>
                <a:ea typeface="Meiryo UI" pitchFamily="50" charset="-128"/>
                <a:cs typeface="Meiryo UI" pitchFamily="50" charset="-128"/>
              </a:rPr>
              <a:t>P9</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社会福祉士・・</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主治医意見書・・</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主任介護支援専門員・・</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smtClean="0">
                <a:solidFill>
                  <a:prstClr val="black"/>
                </a:solidFill>
                <a:latin typeface="Meiryo UI" pitchFamily="50" charset="-128"/>
                <a:ea typeface="Meiryo UI" pitchFamily="50" charset="-128"/>
                <a:cs typeface="Meiryo UI" pitchFamily="50" charset="-128"/>
              </a:rPr>
              <a:t>週間ケアプラン・・・</a:t>
            </a:r>
            <a:r>
              <a:rPr lang="en-US" altLang="ja-JP" sz="1200" dirty="0" smtClean="0">
                <a:solidFill>
                  <a:prstClr val="black"/>
                </a:solidFill>
                <a:latin typeface="Meiryo UI" pitchFamily="50" charset="-128"/>
                <a:ea typeface="Meiryo UI" pitchFamily="50" charset="-128"/>
                <a:cs typeface="Meiryo UI" pitchFamily="50" charset="-128"/>
              </a:rPr>
              <a:t>P17</a:t>
            </a:r>
          </a:p>
          <a:p>
            <a:pPr lvl="0"/>
            <a:r>
              <a:rPr lang="ja-JP" altLang="en-US" sz="1200" dirty="0">
                <a:solidFill>
                  <a:prstClr val="black"/>
                </a:solidFill>
                <a:latin typeface="Meiryo UI" pitchFamily="50" charset="-128"/>
                <a:ea typeface="Meiryo UI" pitchFamily="50" charset="-128"/>
                <a:cs typeface="Meiryo UI" pitchFamily="50" charset="-128"/>
              </a:rPr>
              <a:t>住宅改修費・・</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所定労働時間の短縮措置・・</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小規模多機能型居宅介護・・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p>
          <a:p>
            <a:pPr lvl="0"/>
            <a:r>
              <a:rPr lang="ja-JP" altLang="en-US" sz="1200" dirty="0" smtClean="0">
                <a:solidFill>
                  <a:prstClr val="black"/>
                </a:solidFill>
                <a:latin typeface="Meiryo UI" pitchFamily="50" charset="-128"/>
                <a:ea typeface="Meiryo UI" pitchFamily="50" charset="-128"/>
                <a:cs typeface="Meiryo UI" pitchFamily="50" charset="-128"/>
              </a:rPr>
              <a:t>少子化・・・</a:t>
            </a:r>
            <a:r>
              <a:rPr lang="en-US" altLang="ja-JP" sz="1200" dirty="0" smtClean="0">
                <a:solidFill>
                  <a:prstClr val="black"/>
                </a:solidFill>
                <a:latin typeface="Meiryo UI" pitchFamily="50" charset="-128"/>
                <a:ea typeface="Meiryo UI" pitchFamily="50" charset="-128"/>
                <a:cs typeface="Meiryo UI" pitchFamily="50" charset="-128"/>
              </a:rPr>
              <a:t>P7</a:t>
            </a:r>
          </a:p>
          <a:p>
            <a:pPr lvl="0"/>
            <a:r>
              <a:rPr lang="ja-JP" altLang="en-US" sz="1200" dirty="0">
                <a:solidFill>
                  <a:prstClr val="black"/>
                </a:solidFill>
                <a:latin typeface="Meiryo UI" pitchFamily="50" charset="-128"/>
                <a:ea typeface="Meiryo UI" pitchFamily="50" charset="-128"/>
                <a:cs typeface="Meiryo UI" pitchFamily="50" charset="-128"/>
              </a:rPr>
              <a:t>情報発信・・</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P52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食事・・</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食品宅配・・</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p>
          <a:p>
            <a:pPr lvl="0"/>
            <a:r>
              <a:rPr lang="ja-JP" altLang="en-US" sz="1200" dirty="0" smtClean="0">
                <a:solidFill>
                  <a:prstClr val="black"/>
                </a:solidFill>
                <a:latin typeface="Meiryo UI" pitchFamily="50" charset="-128"/>
                <a:ea typeface="Meiryo UI" pitchFamily="50" charset="-128"/>
                <a:cs typeface="Meiryo UI" pitchFamily="50" charset="-128"/>
              </a:rPr>
              <a:t>自立・・・</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心筋梗塞・・</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新型特別養護老人ホーム・・</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P14</a:t>
            </a:r>
          </a:p>
          <a:p>
            <a:pPr lvl="0"/>
            <a:r>
              <a:rPr lang="ja-JP" altLang="en-US" sz="1200" dirty="0">
                <a:solidFill>
                  <a:prstClr val="black"/>
                </a:solidFill>
                <a:latin typeface="Meiryo UI" pitchFamily="50" charset="-128"/>
                <a:ea typeface="Meiryo UI" pitchFamily="50" charset="-128"/>
                <a:cs typeface="Meiryo UI" pitchFamily="50" charset="-128"/>
              </a:rPr>
              <a:t>身体</a:t>
            </a:r>
            <a:r>
              <a:rPr lang="ja-JP" altLang="en-US" sz="1200" dirty="0" smtClean="0">
                <a:solidFill>
                  <a:prstClr val="black"/>
                </a:solidFill>
                <a:latin typeface="Meiryo UI" pitchFamily="50" charset="-128"/>
                <a:ea typeface="Meiryo UI" pitchFamily="50" charset="-128"/>
                <a:cs typeface="Meiryo UI" pitchFamily="50" charset="-128"/>
              </a:rPr>
              <a:t>介護・・・</a:t>
            </a:r>
            <a:r>
              <a:rPr lang="en-US" altLang="ja-JP" sz="1200" dirty="0" smtClean="0">
                <a:solidFill>
                  <a:prstClr val="black"/>
                </a:solidFill>
                <a:latin typeface="Meiryo UI" pitchFamily="50" charset="-128"/>
                <a:ea typeface="Meiryo UI" pitchFamily="50" charset="-128"/>
                <a:cs typeface="Meiryo UI" pitchFamily="50" charset="-128"/>
              </a:rPr>
              <a:t>P16</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深夜勤務の制限・・</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申請・・</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P10</a:t>
            </a:r>
          </a:p>
          <a:p>
            <a:pPr lvl="0"/>
            <a:r>
              <a:rPr lang="ja-JP" altLang="en-US" sz="1200" dirty="0">
                <a:solidFill>
                  <a:prstClr val="black"/>
                </a:solidFill>
                <a:latin typeface="Meiryo UI" pitchFamily="50" charset="-128"/>
                <a:ea typeface="Meiryo UI" pitchFamily="50" charset="-128"/>
                <a:cs typeface="Meiryo UI" pitchFamily="50" charset="-128"/>
              </a:rPr>
              <a:t>生活</a:t>
            </a:r>
            <a:r>
              <a:rPr lang="ja-JP" altLang="en-US" sz="1200" dirty="0" smtClean="0">
                <a:solidFill>
                  <a:prstClr val="black"/>
                </a:solidFill>
                <a:latin typeface="Meiryo UI" pitchFamily="50" charset="-128"/>
                <a:ea typeface="Meiryo UI" pitchFamily="50" charset="-128"/>
                <a:cs typeface="Meiryo UI" pitchFamily="50" charset="-128"/>
              </a:rPr>
              <a:t>援助・・・</a:t>
            </a:r>
            <a:r>
              <a:rPr lang="en-US" altLang="ja-JP" sz="1200" dirty="0" smtClean="0">
                <a:solidFill>
                  <a:prstClr val="black"/>
                </a:solidFill>
                <a:latin typeface="Meiryo UI" pitchFamily="50" charset="-128"/>
                <a:ea typeface="Meiryo UI" pitchFamily="50" charset="-128"/>
                <a:cs typeface="Meiryo UI" pitchFamily="50" charset="-128"/>
              </a:rPr>
              <a:t>P16</a:t>
            </a:r>
          </a:p>
          <a:p>
            <a:pPr lvl="0"/>
            <a:r>
              <a:rPr lang="ja-JP" altLang="en-US" sz="1200" dirty="0" smtClean="0">
                <a:solidFill>
                  <a:prstClr val="black"/>
                </a:solidFill>
                <a:latin typeface="Meiryo UI" pitchFamily="50" charset="-128"/>
                <a:ea typeface="Meiryo UI" pitchFamily="50" charset="-128"/>
                <a:cs typeface="Meiryo UI" pitchFamily="50" charset="-128"/>
              </a:rPr>
              <a:t>生産年齢人口・・・</a:t>
            </a:r>
            <a:r>
              <a:rPr lang="en-US" altLang="ja-JP" sz="1200" dirty="0" smtClean="0">
                <a:solidFill>
                  <a:prstClr val="black"/>
                </a:solidFill>
                <a:latin typeface="Meiryo UI" pitchFamily="50" charset="-128"/>
                <a:ea typeface="Meiryo UI" pitchFamily="50" charset="-128"/>
                <a:cs typeface="Meiryo UI" pitchFamily="50" charset="-128"/>
              </a:rPr>
              <a:t>P7</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相談</a:t>
            </a:r>
            <a:r>
              <a:rPr lang="ja-JP" altLang="en-US" sz="1200" dirty="0" smtClean="0">
                <a:solidFill>
                  <a:prstClr val="black"/>
                </a:solidFill>
                <a:latin typeface="Meiryo UI" pitchFamily="50" charset="-128"/>
                <a:ea typeface="Meiryo UI" pitchFamily="50" charset="-128"/>
                <a:cs typeface="Meiryo UI" pitchFamily="50" charset="-128"/>
              </a:rPr>
              <a:t>窓口・</a:t>
            </a:r>
            <a:r>
              <a:rPr lang="ja-JP" altLang="en-US" sz="1200" dirty="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P52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60</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48721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9538" y="282878"/>
            <a:ext cx="614580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索引</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8DF7152-CFFE-42F1-929D-B4CFA162D2D2}" type="slidenum">
              <a:rPr kumimoji="1" lang="ja-JP" altLang="en-US" smtClean="0"/>
              <a:t>55</a:t>
            </a:fld>
            <a:endParaRPr kumimoji="1" lang="ja-JP" altLang="en-US"/>
          </a:p>
        </p:txBody>
      </p:sp>
      <p:sp>
        <p:nvSpPr>
          <p:cNvPr id="13" name="テキスト ボックス 12"/>
          <p:cNvSpPr txBox="1"/>
          <p:nvPr/>
        </p:nvSpPr>
        <p:spPr>
          <a:xfrm>
            <a:off x="2467770" y="1115615"/>
            <a:ext cx="1969342" cy="276999"/>
          </a:xfrm>
          <a:prstGeom prst="rect">
            <a:avLst/>
          </a:prstGeom>
          <a:noFill/>
        </p:spPr>
        <p:txBody>
          <a:bodyPr wrap="square" rtlCol="0">
            <a:spAutoFit/>
          </a:bodyPr>
          <a:lstStyle/>
          <a:p>
            <a:endParaRPr kumimoji="1" lang="ja-JP" altLang="en-US" sz="1200" dirty="0">
              <a:latin typeface="Meiryo UI" pitchFamily="50" charset="-128"/>
              <a:ea typeface="Meiryo UI" pitchFamily="50" charset="-128"/>
              <a:cs typeface="Meiryo UI" pitchFamily="50" charset="-128"/>
            </a:endParaRPr>
          </a:p>
        </p:txBody>
      </p:sp>
      <p:sp>
        <p:nvSpPr>
          <p:cNvPr id="15" name="正方形/長方形 14"/>
          <p:cNvSpPr/>
          <p:nvPr/>
        </p:nvSpPr>
        <p:spPr>
          <a:xfrm>
            <a:off x="260647" y="827584"/>
            <a:ext cx="3096345" cy="8038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3452441" y="827584"/>
            <a:ext cx="3144911" cy="8038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3452441" y="832972"/>
            <a:ext cx="3072903" cy="6001643"/>
          </a:xfrm>
          <a:prstGeom prst="rect">
            <a:avLst/>
          </a:prstGeom>
        </p:spPr>
        <p:txBody>
          <a:bodyPr wrap="square">
            <a:spAutoFit/>
          </a:bodyPr>
          <a:lstStyle/>
          <a:p>
            <a:pPr lvl="0"/>
            <a:endParaRPr lang="en-US" altLang="ja-JP" sz="1200" dirty="0" smtClean="0">
              <a:solidFill>
                <a:prstClr val="black"/>
              </a:solidFill>
              <a:latin typeface="Meiryo UI" pitchFamily="50" charset="-128"/>
              <a:ea typeface="Meiryo UI" pitchFamily="50" charset="-128"/>
              <a:cs typeface="Meiryo UI" pitchFamily="50" charset="-128"/>
            </a:endParaRPr>
          </a:p>
          <a:p>
            <a:pPr lvl="0"/>
            <a:r>
              <a:rPr lang="ja-JP" altLang="en-US" sz="1200" dirty="0" smtClean="0">
                <a:solidFill>
                  <a:prstClr val="black"/>
                </a:solidFill>
                <a:latin typeface="Meiryo UI" pitchFamily="50" charset="-128"/>
                <a:ea typeface="Meiryo UI" pitchFamily="50" charset="-128"/>
                <a:cs typeface="Meiryo UI" pitchFamily="50" charset="-128"/>
              </a:rPr>
              <a:t>訪問</a:t>
            </a:r>
            <a:r>
              <a:rPr lang="ja-JP" altLang="en-US" sz="1200" dirty="0">
                <a:solidFill>
                  <a:prstClr val="black"/>
                </a:solidFill>
                <a:latin typeface="Meiryo UI" pitchFamily="50" charset="-128"/>
                <a:ea typeface="Meiryo UI" pitchFamily="50" charset="-128"/>
                <a:cs typeface="Meiryo UI" pitchFamily="50" charset="-128"/>
              </a:rPr>
              <a:t>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16</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17</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18</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訪問看護・・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18</a:t>
            </a:r>
          </a:p>
          <a:p>
            <a:pPr lvl="0"/>
            <a:r>
              <a:rPr lang="ja-JP" altLang="en-US" sz="1200" dirty="0" smtClean="0">
                <a:solidFill>
                  <a:prstClr val="black"/>
                </a:solidFill>
                <a:latin typeface="Meiryo UI" pitchFamily="50" charset="-128"/>
                <a:ea typeface="Meiryo UI" pitchFamily="50" charset="-128"/>
                <a:cs typeface="Meiryo UI" pitchFamily="50" charset="-128"/>
              </a:rPr>
              <a:t>訪問看護ステーション・・・</a:t>
            </a:r>
            <a:r>
              <a:rPr lang="en-US" altLang="ja-JP" sz="1200" dirty="0" smtClean="0">
                <a:solidFill>
                  <a:prstClr val="black"/>
                </a:solidFill>
                <a:latin typeface="Meiryo UI" pitchFamily="50" charset="-128"/>
                <a:ea typeface="Meiryo UI" pitchFamily="50" charset="-128"/>
                <a:cs typeface="Meiryo UI" pitchFamily="50" charset="-128"/>
              </a:rPr>
              <a:t>P16</a:t>
            </a:r>
          </a:p>
          <a:p>
            <a:pPr lvl="0"/>
            <a:r>
              <a:rPr lang="ja-JP" altLang="en-US" sz="1200" dirty="0" smtClean="0">
                <a:solidFill>
                  <a:prstClr val="black"/>
                </a:solidFill>
                <a:latin typeface="Meiryo UI" pitchFamily="50" charset="-128"/>
                <a:ea typeface="Meiryo UI" pitchFamily="50" charset="-128"/>
                <a:cs typeface="Meiryo UI" pitchFamily="50" charset="-128"/>
              </a:rPr>
              <a:t>訪問調査・・・</a:t>
            </a:r>
            <a:r>
              <a:rPr lang="en-US" altLang="ja-JP" sz="1200" dirty="0" smtClean="0">
                <a:solidFill>
                  <a:prstClr val="black"/>
                </a:solidFill>
                <a:latin typeface="Meiryo UI" pitchFamily="50" charset="-128"/>
                <a:ea typeface="Meiryo UI" pitchFamily="50" charset="-128"/>
                <a:cs typeface="Meiryo UI" pitchFamily="50" charset="-128"/>
              </a:rPr>
              <a:t>P9</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訪問入浴・・</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ま行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見守りサービス・・</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46</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民間ホームヘルパー・・</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民間介護サービス・・</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や行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夜間対応型訪問介護・・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要介護１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17</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要介護２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要介護３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18</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要介護４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要介護５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p>
          <a:p>
            <a:pPr lvl="0"/>
            <a:r>
              <a:rPr lang="ja-JP" altLang="en-US" sz="1200" dirty="0" smtClean="0">
                <a:solidFill>
                  <a:prstClr val="black"/>
                </a:solidFill>
                <a:latin typeface="Meiryo UI" pitchFamily="50" charset="-128"/>
                <a:ea typeface="Meiryo UI" pitchFamily="50" charset="-128"/>
                <a:cs typeface="Meiryo UI" pitchFamily="50" charset="-128"/>
              </a:rPr>
              <a:t>要介護者の増加・・・</a:t>
            </a:r>
            <a:r>
              <a:rPr lang="en-US" altLang="ja-JP" sz="1200" dirty="0" smtClean="0">
                <a:solidFill>
                  <a:prstClr val="black"/>
                </a:solidFill>
                <a:latin typeface="Meiryo UI" pitchFamily="50" charset="-128"/>
                <a:ea typeface="Meiryo UI" pitchFamily="50" charset="-128"/>
                <a:cs typeface="Meiryo UI" pitchFamily="50" charset="-128"/>
              </a:rPr>
              <a:t>P7</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要介護認定・・</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要支援１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要支援２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ら行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老人保健施設・・</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P14</a:t>
            </a:r>
          </a:p>
          <a:p>
            <a:pPr lvl="0"/>
            <a:r>
              <a:rPr lang="ja-JP" altLang="en-US" sz="1200" dirty="0" smtClean="0">
                <a:solidFill>
                  <a:prstClr val="black"/>
                </a:solidFill>
                <a:latin typeface="Meiryo UI" pitchFamily="50" charset="-128"/>
                <a:ea typeface="Meiryo UI" pitchFamily="50" charset="-128"/>
                <a:cs typeface="Meiryo UI" pitchFamily="50" charset="-128"/>
              </a:rPr>
              <a:t>リウマチ・・・</a:t>
            </a:r>
            <a:r>
              <a:rPr lang="en-US" altLang="ja-JP" sz="1200" dirty="0" smtClean="0">
                <a:solidFill>
                  <a:prstClr val="black"/>
                </a:solidFill>
                <a:latin typeface="Meiryo UI" pitchFamily="50" charset="-128"/>
                <a:ea typeface="Meiryo UI" pitchFamily="50" charset="-128"/>
                <a:cs typeface="Meiryo UI" pitchFamily="50" charset="-128"/>
              </a:rPr>
              <a:t>P39</a:t>
            </a:r>
          </a:p>
          <a:p>
            <a:pPr lvl="0"/>
            <a:r>
              <a:rPr lang="ja-JP" altLang="en-US" sz="1200" dirty="0" smtClean="0">
                <a:solidFill>
                  <a:prstClr val="black"/>
                </a:solidFill>
                <a:latin typeface="Meiryo UI" pitchFamily="50" charset="-128"/>
                <a:ea typeface="Meiryo UI" pitchFamily="50" charset="-128"/>
                <a:cs typeface="Meiryo UI" pitchFamily="50" charset="-128"/>
              </a:rPr>
              <a:t>利用者の同意・・・</a:t>
            </a:r>
            <a:r>
              <a:rPr lang="en-US" altLang="ja-JP" sz="1200" dirty="0" smtClean="0">
                <a:solidFill>
                  <a:prstClr val="black"/>
                </a:solidFill>
                <a:latin typeface="Meiryo UI" pitchFamily="50" charset="-128"/>
                <a:ea typeface="Meiryo UI" pitchFamily="50" charset="-128"/>
                <a:cs typeface="Meiryo UI" pitchFamily="50" charset="-128"/>
              </a:rPr>
              <a:t>P9</a:t>
            </a:r>
          </a:p>
          <a:p>
            <a:pPr lvl="0"/>
            <a:r>
              <a:rPr lang="ja-JP" altLang="en-US" sz="1200" dirty="0" smtClean="0">
                <a:solidFill>
                  <a:prstClr val="black"/>
                </a:solidFill>
                <a:latin typeface="Meiryo UI" pitchFamily="50" charset="-128"/>
                <a:ea typeface="Meiryo UI" pitchFamily="50" charset="-128"/>
                <a:cs typeface="Meiryo UI" pitchFamily="50" charset="-128"/>
              </a:rPr>
              <a:t>利用者負担・・・</a:t>
            </a:r>
            <a:r>
              <a:rPr lang="en-US" altLang="ja-JP" sz="1200" dirty="0" smtClean="0">
                <a:solidFill>
                  <a:prstClr val="black"/>
                </a:solidFill>
                <a:latin typeface="Meiryo UI" pitchFamily="50" charset="-128"/>
                <a:ea typeface="Meiryo UI" pitchFamily="50" charset="-128"/>
                <a:cs typeface="Meiryo UI" pitchFamily="50" charset="-128"/>
              </a:rPr>
              <a:t>P15</a:t>
            </a:r>
          </a:p>
          <a:p>
            <a:pPr lvl="0"/>
            <a:r>
              <a:rPr lang="ja-JP" altLang="en-US" sz="1200" dirty="0" smtClean="0">
                <a:solidFill>
                  <a:prstClr val="black"/>
                </a:solidFill>
                <a:latin typeface="Meiryo UI" pitchFamily="50" charset="-128"/>
                <a:ea typeface="Meiryo UI" pitchFamily="50" charset="-128"/>
                <a:cs typeface="Meiryo UI" pitchFamily="50" charset="-128"/>
              </a:rPr>
              <a:t>レクリエーション・・・</a:t>
            </a:r>
            <a:r>
              <a:rPr lang="en-US" altLang="ja-JP" sz="1200" dirty="0" smtClean="0">
                <a:solidFill>
                  <a:prstClr val="black"/>
                </a:solidFill>
                <a:latin typeface="Meiryo UI" pitchFamily="50" charset="-128"/>
                <a:ea typeface="Meiryo UI" pitchFamily="50" charset="-128"/>
                <a:cs typeface="Meiryo UI" pitchFamily="50" charset="-128"/>
              </a:rPr>
              <a:t>P12</a:t>
            </a:r>
          </a:p>
          <a:p>
            <a:pPr lvl="0"/>
            <a:r>
              <a:rPr lang="ja-JP" altLang="en-US" sz="1200" dirty="0">
                <a:solidFill>
                  <a:prstClr val="black"/>
                </a:solidFill>
                <a:latin typeface="Meiryo UI" pitchFamily="50" charset="-128"/>
                <a:ea typeface="Meiryo UI" pitchFamily="50" charset="-128"/>
                <a:cs typeface="Meiryo UI" pitchFamily="50" charset="-128"/>
              </a:rPr>
              <a:t>老化</a:t>
            </a:r>
            <a:r>
              <a:rPr lang="ja-JP" altLang="en-US" sz="1200" dirty="0" smtClean="0">
                <a:solidFill>
                  <a:prstClr val="black"/>
                </a:solidFill>
                <a:latin typeface="Meiryo UI" pitchFamily="50" charset="-128"/>
                <a:ea typeface="Meiryo UI" pitchFamily="50" charset="-128"/>
                <a:cs typeface="Meiryo UI" pitchFamily="50" charset="-128"/>
              </a:rPr>
              <a:t>現象・・・</a:t>
            </a:r>
            <a:r>
              <a:rPr lang="en-US" altLang="ja-JP" sz="1200" dirty="0" smtClean="0">
                <a:solidFill>
                  <a:prstClr val="black"/>
                </a:solidFill>
                <a:latin typeface="Meiryo UI" pitchFamily="50" charset="-128"/>
                <a:ea typeface="Meiryo UI" pitchFamily="50" charset="-128"/>
                <a:cs typeface="Meiryo UI" pitchFamily="50" charset="-128"/>
              </a:rPr>
              <a:t>P39</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60647" y="832972"/>
            <a:ext cx="3096345" cy="8032968"/>
          </a:xfrm>
          <a:prstGeom prst="rect">
            <a:avLst/>
          </a:prstGeom>
        </p:spPr>
        <p:txBody>
          <a:bodyPr wrap="square">
            <a:spAutoFit/>
          </a:bodyPr>
          <a:lstStyle/>
          <a:p>
            <a:pPr lvl="0"/>
            <a:r>
              <a:rPr lang="ja-JP" altLang="en-US" sz="1200" b="1" dirty="0" smtClean="0">
                <a:solidFill>
                  <a:prstClr val="black"/>
                </a:solidFill>
                <a:latin typeface="Meiryo UI" pitchFamily="50" charset="-128"/>
                <a:ea typeface="Meiryo UI" pitchFamily="50" charset="-128"/>
                <a:cs typeface="Meiryo UI" pitchFamily="50" charset="-128"/>
              </a:rPr>
              <a:t>た行</a:t>
            </a:r>
            <a:endParaRPr lang="en-US" altLang="ja-JP" sz="1200" b="1" dirty="0" smtClean="0">
              <a:solidFill>
                <a:prstClr val="black"/>
              </a:solidFill>
              <a:latin typeface="Meiryo UI" pitchFamily="50" charset="-128"/>
              <a:ea typeface="Meiryo UI" pitchFamily="50" charset="-128"/>
              <a:cs typeface="Meiryo UI" pitchFamily="50" charset="-128"/>
            </a:endParaRPr>
          </a:p>
          <a:p>
            <a:pPr lvl="0"/>
            <a:r>
              <a:rPr lang="ja-JP" altLang="en-US" sz="1200" dirty="0" smtClean="0">
                <a:solidFill>
                  <a:prstClr val="black"/>
                </a:solidFill>
                <a:latin typeface="Meiryo UI" pitchFamily="50" charset="-128"/>
                <a:ea typeface="Meiryo UI" pitchFamily="50" charset="-128"/>
                <a:cs typeface="Meiryo UI" pitchFamily="50" charset="-128"/>
              </a:rPr>
              <a:t>待機者・・・</a:t>
            </a:r>
            <a:r>
              <a:rPr lang="en-US" altLang="ja-JP" sz="1200" dirty="0" smtClean="0">
                <a:solidFill>
                  <a:prstClr val="black"/>
                </a:solidFill>
                <a:latin typeface="Meiryo UI" pitchFamily="50" charset="-128"/>
                <a:ea typeface="Meiryo UI" pitchFamily="50" charset="-128"/>
                <a:cs typeface="Meiryo UI" pitchFamily="50" charset="-128"/>
              </a:rPr>
              <a:t>P44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短期入所生活・療養介護・・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p>
          <a:p>
            <a:pPr lvl="0"/>
            <a:r>
              <a:rPr lang="ja-JP" altLang="en-US" sz="1200" dirty="0" smtClean="0">
                <a:solidFill>
                  <a:prstClr val="black"/>
                </a:solidFill>
                <a:latin typeface="Meiryo UI" pitchFamily="50" charset="-128"/>
                <a:ea typeface="Meiryo UI" pitchFamily="50" charset="-128"/>
                <a:cs typeface="Meiryo UI" pitchFamily="50" charset="-128"/>
              </a:rPr>
              <a:t>地域</a:t>
            </a:r>
            <a:r>
              <a:rPr lang="ja-JP" altLang="en-US" sz="1200" dirty="0">
                <a:solidFill>
                  <a:prstClr val="black"/>
                </a:solidFill>
                <a:latin typeface="Meiryo UI" pitchFamily="50" charset="-128"/>
                <a:ea typeface="Meiryo UI" pitchFamily="50" charset="-128"/>
                <a:cs typeface="Meiryo UI" pitchFamily="50" charset="-128"/>
              </a:rPr>
              <a:t>支援</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P9</a:t>
            </a:r>
          </a:p>
          <a:p>
            <a:pPr lvl="0"/>
            <a:r>
              <a:rPr lang="ja-JP" altLang="en-US" sz="1200" dirty="0" smtClean="0">
                <a:solidFill>
                  <a:prstClr val="black"/>
                </a:solidFill>
                <a:latin typeface="Meiryo UI" pitchFamily="50" charset="-128"/>
                <a:ea typeface="Meiryo UI" pitchFamily="50" charset="-128"/>
                <a:cs typeface="Meiryo UI" pitchFamily="50" charset="-128"/>
              </a:rPr>
              <a:t>地域包括ケアシステム・・・</a:t>
            </a:r>
            <a:r>
              <a:rPr lang="en-US" altLang="ja-JP" sz="1200" dirty="0" smtClean="0">
                <a:solidFill>
                  <a:prstClr val="black"/>
                </a:solidFill>
                <a:latin typeface="Meiryo UI" pitchFamily="50" charset="-128"/>
                <a:ea typeface="Meiryo UI" pitchFamily="50" charset="-128"/>
                <a:cs typeface="Meiryo UI" pitchFamily="50" charset="-128"/>
              </a:rPr>
              <a:t>P44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地域包括支援センター・・</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47</a:t>
            </a:r>
            <a:r>
              <a:rPr lang="ja-JP" altLang="en-US" sz="1200" dirty="0" smtClean="0">
                <a:solidFill>
                  <a:prstClr val="black"/>
                </a:solidFill>
                <a:latin typeface="Meiryo UI" pitchFamily="50" charset="-128"/>
                <a:ea typeface="Meiryo UI" pitchFamily="50" charset="-128"/>
                <a:cs typeface="Meiryo UI" pitchFamily="50" charset="-128"/>
              </a:rPr>
              <a:t>・　</a:t>
            </a:r>
            <a:endParaRPr lang="en-US" altLang="ja-JP" sz="1200" dirty="0" smtClean="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48</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50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51</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チェックリスト・・</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通所リハビリテーション・・</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P15</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通所介護・・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デイケア・・</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18</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デイサービス・・</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17</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定期巡回・臨時対応型訪問介護看護・・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転勤に対する配慮・・</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転倒・・</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P39</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転倒予防教室・・</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P41</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特別養護老人ホーム・・</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P14</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p>
          <a:p>
            <a:pPr lvl="0"/>
            <a:r>
              <a:rPr lang="ja-JP" altLang="en-US" sz="1200" dirty="0">
                <a:solidFill>
                  <a:prstClr val="black"/>
                </a:solidFill>
                <a:latin typeface="Meiryo UI" pitchFamily="50" charset="-128"/>
                <a:ea typeface="Meiryo UI" pitchFamily="50" charset="-128"/>
                <a:cs typeface="Meiryo UI" pitchFamily="50" charset="-128"/>
              </a:rPr>
              <a:t>共</a:t>
            </a:r>
            <a:r>
              <a:rPr lang="ja-JP" altLang="en-US" sz="1200" dirty="0" smtClean="0">
                <a:solidFill>
                  <a:prstClr val="black"/>
                </a:solidFill>
                <a:latin typeface="Meiryo UI" pitchFamily="50" charset="-128"/>
                <a:ea typeface="Meiryo UI" pitchFamily="50" charset="-128"/>
                <a:cs typeface="Meiryo UI" pitchFamily="50" charset="-128"/>
              </a:rPr>
              <a:t>働き</a:t>
            </a:r>
            <a:r>
              <a:rPr lang="ja-JP" altLang="en-US" sz="1200" dirty="0">
                <a:solidFill>
                  <a:prstClr val="black"/>
                </a:solidFill>
                <a:latin typeface="Meiryo UI" pitchFamily="50" charset="-128"/>
                <a:ea typeface="Meiryo UI" pitchFamily="50" charset="-128"/>
                <a:cs typeface="Meiryo UI" pitchFamily="50" charset="-128"/>
              </a:rPr>
              <a:t>世帯</a:t>
            </a:r>
            <a:r>
              <a:rPr lang="ja-JP" altLang="en-US" sz="1200" dirty="0" smtClean="0">
                <a:solidFill>
                  <a:prstClr val="black"/>
                </a:solidFill>
                <a:latin typeface="Meiryo UI" pitchFamily="50" charset="-128"/>
                <a:ea typeface="Meiryo UI" pitchFamily="50" charset="-128"/>
                <a:cs typeface="Meiryo UI" pitchFamily="50" charset="-128"/>
              </a:rPr>
              <a:t>の増加・・・</a:t>
            </a:r>
            <a:r>
              <a:rPr lang="en-US" altLang="ja-JP" sz="1200" dirty="0" smtClean="0">
                <a:solidFill>
                  <a:prstClr val="black"/>
                </a:solidFill>
                <a:latin typeface="Meiryo UI" pitchFamily="50" charset="-128"/>
                <a:ea typeface="Meiryo UI" pitchFamily="50" charset="-128"/>
                <a:cs typeface="Meiryo UI" pitchFamily="50" charset="-128"/>
              </a:rPr>
              <a:t>P7</a:t>
            </a:r>
            <a:endParaRPr lang="en-US" altLang="ja-JP" sz="1200" dirty="0">
              <a:solidFill>
                <a:prstClr val="black"/>
              </a:solidFill>
              <a:latin typeface="Meiryo UI" pitchFamily="50" charset="-128"/>
              <a:ea typeface="Meiryo UI" pitchFamily="50" charset="-128"/>
              <a:cs typeface="Meiryo UI" pitchFamily="50" charset="-128"/>
            </a:endParaRP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な行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ネットスーパ</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認知症・・</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P39</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44</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45</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51</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認知症対応型共同生活介護・・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P14</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認知症対応型通所介護・・</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認定結果の通知・・</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認定審査会・・</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認定調査・・</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脳梗塞・・</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P44</a:t>
            </a:r>
          </a:p>
          <a:p>
            <a:pPr lvl="0"/>
            <a:r>
              <a:rPr lang="ja-JP" altLang="en-US" sz="1200" dirty="0">
                <a:solidFill>
                  <a:prstClr val="black"/>
                </a:solidFill>
                <a:latin typeface="Meiryo UI" pitchFamily="50" charset="-128"/>
                <a:ea typeface="Meiryo UI" pitchFamily="50" charset="-128"/>
                <a:cs typeface="Meiryo UI" pitchFamily="50" charset="-128"/>
              </a:rPr>
              <a:t>脳</a:t>
            </a:r>
            <a:r>
              <a:rPr lang="ja-JP" altLang="en-US" sz="1200" dirty="0" smtClean="0">
                <a:solidFill>
                  <a:prstClr val="black"/>
                </a:solidFill>
                <a:latin typeface="Meiryo UI" pitchFamily="50" charset="-128"/>
                <a:ea typeface="Meiryo UI" pitchFamily="50" charset="-128"/>
                <a:cs typeface="Meiryo UI" pitchFamily="50" charset="-128"/>
              </a:rPr>
              <a:t>血管疾患・・・</a:t>
            </a:r>
            <a:r>
              <a:rPr lang="en-US" altLang="ja-JP" sz="1200" dirty="0" smtClean="0">
                <a:solidFill>
                  <a:prstClr val="black"/>
                </a:solidFill>
                <a:latin typeface="Meiryo UI" pitchFamily="50" charset="-128"/>
                <a:ea typeface="Meiryo UI" pitchFamily="50" charset="-128"/>
                <a:cs typeface="Meiryo UI" pitchFamily="50" charset="-128"/>
              </a:rPr>
              <a:t>P39</a:t>
            </a:r>
          </a:p>
          <a:p>
            <a:pPr lvl="0"/>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b="1" dirty="0">
                <a:solidFill>
                  <a:prstClr val="black"/>
                </a:solidFill>
                <a:latin typeface="Meiryo UI" pitchFamily="50" charset="-128"/>
                <a:ea typeface="Meiryo UI" pitchFamily="50" charset="-128"/>
                <a:cs typeface="Meiryo UI" pitchFamily="50" charset="-128"/>
              </a:rPr>
              <a:t>は行</a:t>
            </a:r>
            <a:endParaRPr lang="en-US" altLang="ja-JP" sz="1200" b="1"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徘徊探知システム・・</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配食サービス・・</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P19</a:t>
            </a:r>
          </a:p>
          <a:p>
            <a:pPr lvl="0"/>
            <a:r>
              <a:rPr lang="ja-JP" altLang="en-US" sz="1200" dirty="0" smtClean="0">
                <a:solidFill>
                  <a:prstClr val="black"/>
                </a:solidFill>
                <a:latin typeface="Meiryo UI" pitchFamily="50" charset="-128"/>
                <a:ea typeface="Meiryo UI" pitchFamily="50" charset="-128"/>
                <a:cs typeface="Meiryo UI" pitchFamily="50" charset="-128"/>
              </a:rPr>
              <a:t>晩婚化・・・</a:t>
            </a:r>
            <a:r>
              <a:rPr lang="en-US" altLang="ja-JP" sz="1200" dirty="0" smtClean="0">
                <a:solidFill>
                  <a:prstClr val="black"/>
                </a:solidFill>
                <a:latin typeface="Meiryo UI" pitchFamily="50" charset="-128"/>
                <a:ea typeface="Meiryo UI" pitchFamily="50" charset="-128"/>
                <a:cs typeface="Meiryo UI" pitchFamily="50" charset="-128"/>
              </a:rPr>
              <a:t>P7</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非該当・・</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不利益取り扱いの禁止・・</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P22</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福祉用具購入費・・</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福祉用具貸与・・</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P13</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16</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17</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18</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便利家電・・</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弁当宅配・・</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P46</a:t>
            </a:r>
          </a:p>
          <a:p>
            <a:pPr lvl="0"/>
            <a:r>
              <a:rPr lang="ja-JP" altLang="en-US" sz="1200" dirty="0" smtClean="0">
                <a:solidFill>
                  <a:prstClr val="black"/>
                </a:solidFill>
                <a:latin typeface="Meiryo UI" pitchFamily="50" charset="-128"/>
                <a:ea typeface="Meiryo UI" pitchFamily="50" charset="-128"/>
                <a:cs typeface="Meiryo UI" pitchFamily="50" charset="-128"/>
              </a:rPr>
              <a:t>ヘルパー・・・</a:t>
            </a:r>
            <a:r>
              <a:rPr lang="en-US" altLang="ja-JP" sz="1200" dirty="0" smtClean="0">
                <a:solidFill>
                  <a:prstClr val="black"/>
                </a:solidFill>
                <a:latin typeface="Meiryo UI" pitchFamily="50" charset="-128"/>
                <a:ea typeface="Meiryo UI" pitchFamily="50" charset="-128"/>
                <a:cs typeface="Meiryo UI" pitchFamily="50" charset="-128"/>
              </a:rPr>
              <a:t>P46</a:t>
            </a:r>
            <a:endParaRPr lang="en-US" altLang="ja-JP" sz="1200" dirty="0">
              <a:solidFill>
                <a:prstClr val="black"/>
              </a:solidFill>
              <a:latin typeface="Meiryo UI" pitchFamily="50" charset="-128"/>
              <a:ea typeface="Meiryo UI" pitchFamily="50" charset="-128"/>
              <a:cs typeface="Meiryo UI" pitchFamily="50" charset="-128"/>
            </a:endParaRPr>
          </a:p>
          <a:p>
            <a:pPr lvl="0"/>
            <a:r>
              <a:rPr lang="ja-JP" altLang="en-US" sz="1200" dirty="0">
                <a:solidFill>
                  <a:prstClr val="black"/>
                </a:solidFill>
                <a:latin typeface="Meiryo UI" pitchFamily="50" charset="-128"/>
                <a:ea typeface="Meiryo UI" pitchFamily="50" charset="-128"/>
                <a:cs typeface="Meiryo UI" pitchFamily="50" charset="-128"/>
              </a:rPr>
              <a:t>ホームセキュリティサービス・・</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P20</a:t>
            </a:r>
            <a:r>
              <a:rPr lang="ja-JP" altLang="en-US" sz="1200" dirty="0" smtClean="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46</a:t>
            </a:r>
          </a:p>
          <a:p>
            <a:pPr lvl="0"/>
            <a:r>
              <a:rPr lang="ja-JP" altLang="en-US" sz="1200" dirty="0" smtClean="0">
                <a:solidFill>
                  <a:prstClr val="black"/>
                </a:solidFill>
                <a:latin typeface="Meiryo UI" pitchFamily="50" charset="-128"/>
                <a:ea typeface="Meiryo UI" pitchFamily="50" charset="-128"/>
                <a:cs typeface="Meiryo UI" pitchFamily="50" charset="-128"/>
              </a:rPr>
              <a:t>ホームヘルパー・・・</a:t>
            </a:r>
            <a:r>
              <a:rPr lang="en-US" altLang="ja-JP" sz="1200" dirty="0" smtClean="0">
                <a:solidFill>
                  <a:prstClr val="black"/>
                </a:solidFill>
                <a:latin typeface="Meiryo UI" pitchFamily="50" charset="-128"/>
                <a:ea typeface="Meiryo UI" pitchFamily="50" charset="-128"/>
                <a:cs typeface="Meiryo UI" pitchFamily="50" charset="-128"/>
              </a:rPr>
              <a:t>P12</a:t>
            </a:r>
            <a:endParaRPr lang="en-US" altLang="ja-JP" sz="12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40662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7472" y="8604480"/>
            <a:ext cx="5256584" cy="307777"/>
          </a:xfrm>
          <a:prstGeom prst="rect">
            <a:avLst/>
          </a:prstGeom>
          <a:noFill/>
        </p:spPr>
        <p:txBody>
          <a:bodyPr wrap="square" rtlCol="0">
            <a:spAutoFit/>
          </a:bodyPr>
          <a:lstStyle/>
          <a:p>
            <a:pPr algn="r"/>
            <a:r>
              <a:rPr lang="ja-JP" altLang="en-US" sz="1400" dirty="0" smtClean="0">
                <a:latin typeface="Meiryo UI" pitchFamily="50" charset="-128"/>
                <a:ea typeface="Meiryo UI" pitchFamily="50" charset="-128"/>
                <a:cs typeface="Meiryo UI" pitchFamily="50" charset="-128"/>
              </a:rPr>
              <a:t>＊このガイドブックは平成</a:t>
            </a:r>
            <a:r>
              <a:rPr lang="en-US" altLang="ja-JP" sz="1400" dirty="0" smtClean="0">
                <a:latin typeface="Meiryo UI" pitchFamily="50" charset="-128"/>
                <a:ea typeface="Meiryo UI" pitchFamily="50" charset="-128"/>
                <a:cs typeface="Meiryo UI" pitchFamily="50" charset="-128"/>
              </a:rPr>
              <a:t>27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8</a:t>
            </a:r>
            <a:r>
              <a:rPr lang="ja-JP" altLang="en-US" sz="1400" dirty="0" smtClean="0">
                <a:latin typeface="Meiryo UI" pitchFamily="50" charset="-128"/>
                <a:ea typeface="Meiryo UI" pitchFamily="50" charset="-128"/>
                <a:cs typeface="Meiryo UI" pitchFamily="50" charset="-128"/>
              </a:rPr>
              <a:t>月</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日現在の内容で作成しています。</a:t>
            </a:r>
            <a:endParaRPr kumimoji="1" lang="ja-JP" altLang="en-US" sz="1400" dirty="0">
              <a:latin typeface="Meiryo UI" pitchFamily="50" charset="-128"/>
              <a:ea typeface="Meiryo UI" pitchFamily="50" charset="-128"/>
              <a:cs typeface="Meiryo UI" pitchFamily="50" charset="-128"/>
            </a:endParaRPr>
          </a:p>
        </p:txBody>
      </p:sp>
      <p:sp>
        <p:nvSpPr>
          <p:cNvPr id="4" name="角丸四角形 3"/>
          <p:cNvSpPr/>
          <p:nvPr/>
        </p:nvSpPr>
        <p:spPr>
          <a:xfrm>
            <a:off x="197472" y="5220073"/>
            <a:ext cx="6562446" cy="3100267"/>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2" name="Picture 2" descr="C:\Users\yuki.seguchi\AppData\Local\Microsoft\Windows\Temporary Internet Files\Content.IE5\LA6WU29E\interrog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3" y="5461069"/>
            <a:ext cx="1729544" cy="2106339"/>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980728" y="4788024"/>
            <a:ext cx="518457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仕事と家庭の両立</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相談窓口</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70532" y="5863496"/>
            <a:ext cx="4987103" cy="1754326"/>
          </a:xfrm>
          <a:prstGeom prst="rect">
            <a:avLst/>
          </a:prstGeom>
          <a:noFill/>
        </p:spPr>
        <p:txBody>
          <a:bodyPr wrap="square" rtlCol="0">
            <a:spAutoFit/>
          </a:bodyPr>
          <a:lstStyle/>
          <a:p>
            <a:r>
              <a:rPr kumimoji="1" lang="ja-JP" altLang="en-US" sz="3600" dirty="0" smtClean="0">
                <a:latin typeface="Meiryo UI" panose="020B0604030504040204" pitchFamily="50" charset="-128"/>
                <a:ea typeface="Meiryo UI" panose="020B0604030504040204" pitchFamily="50" charset="-128"/>
                <a:cs typeface="Meiryo UI" panose="020B0604030504040204" pitchFamily="50" charset="-128"/>
              </a:rPr>
              <a:t>株式会社○○</a:t>
            </a:r>
            <a:endPar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総務部　担当：部長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082-000-0000</a:t>
            </a:r>
          </a:p>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Mail:</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０００＠</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００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.co.jp</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013176" y="8514951"/>
            <a:ext cx="1600200" cy="486833"/>
          </a:xfrm>
        </p:spPr>
        <p:txBody>
          <a:bodyPr/>
          <a:lstStyle/>
          <a:p>
            <a:fld id="{78DF7152-CFFE-42F1-929D-B4CFA162D2D2}" type="slidenum">
              <a:rPr kumimoji="1" lang="ja-JP" altLang="en-US" smtClean="0"/>
              <a:t>56</a:t>
            </a:fld>
            <a:endParaRPr kumimoji="1" lang="ja-JP" altLang="en-US" dirty="0"/>
          </a:p>
        </p:txBody>
      </p:sp>
    </p:spTree>
    <p:extLst>
      <p:ext uri="{BB962C8B-B14F-4D97-AF65-F5344CB8AC3E}">
        <p14:creationId xmlns:p14="http://schemas.microsoft.com/office/powerpoint/2010/main" val="1325303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9894" y="2771800"/>
            <a:ext cx="6552728" cy="2185214"/>
          </a:xfrm>
          <a:prstGeom prst="rect">
            <a:avLst/>
          </a:prstGeom>
          <a:noFill/>
        </p:spPr>
        <p:txBody>
          <a:bodyPr wrap="square" rtlCol="0">
            <a:spAutoFit/>
          </a:bodyPr>
          <a:lstStyle/>
          <a:p>
            <a:r>
              <a:rPr lang="ja-JP" altLang="en-US" sz="2800" dirty="0">
                <a:latin typeface="HG創英角ﾎﾟｯﾌﾟ体" pitchFamily="49" charset="-128"/>
                <a:ea typeface="HG創英角ﾎﾟｯﾌﾟ体" pitchFamily="49" charset="-128"/>
                <a:cs typeface="Meiryo UI" pitchFamily="50" charset="-128"/>
              </a:rPr>
              <a:t>序章</a:t>
            </a:r>
            <a:endParaRPr kumimoji="1" lang="en-US" altLang="ja-JP" sz="2800" dirty="0" smtClean="0">
              <a:latin typeface="HG創英角ﾎﾟｯﾌﾟ体" pitchFamily="49" charset="-128"/>
              <a:ea typeface="HG創英角ﾎﾟｯﾌﾟ体" pitchFamily="49" charset="-128"/>
              <a:cs typeface="Meiryo UI" pitchFamily="50" charset="-128"/>
            </a:endParaRPr>
          </a:p>
          <a:p>
            <a:endParaRPr lang="en-US" altLang="ja-JP" sz="2800" dirty="0">
              <a:latin typeface="HG創英角ﾎﾟｯﾌﾟ体" pitchFamily="49" charset="-128"/>
              <a:ea typeface="HG創英角ﾎﾟｯﾌﾟ体" pitchFamily="49" charset="-128"/>
              <a:cs typeface="Meiryo UI" pitchFamily="50" charset="-128"/>
            </a:endParaRPr>
          </a:p>
          <a:p>
            <a:r>
              <a:rPr kumimoji="1" lang="ja-JP" altLang="en-US" sz="4000" dirty="0" smtClean="0">
                <a:latin typeface="HG創英角ﾎﾟｯﾌﾟ体" pitchFamily="49" charset="-128"/>
                <a:ea typeface="HG創英角ﾎﾟｯﾌﾟ体" pitchFamily="49" charset="-128"/>
                <a:cs typeface="Meiryo UI" pitchFamily="50" charset="-128"/>
              </a:rPr>
              <a:t>「仕事と介護の両立」は</a:t>
            </a:r>
            <a:endParaRPr kumimoji="1" lang="en-US" altLang="ja-JP" sz="4000" dirty="0" smtClean="0">
              <a:latin typeface="HG創英角ﾎﾟｯﾌﾟ体" pitchFamily="49" charset="-128"/>
              <a:ea typeface="HG創英角ﾎﾟｯﾌﾟ体" pitchFamily="49" charset="-128"/>
              <a:cs typeface="Meiryo UI" pitchFamily="50" charset="-128"/>
            </a:endParaRPr>
          </a:p>
          <a:p>
            <a:r>
              <a:rPr kumimoji="1" lang="ja-JP" altLang="en-US" sz="4000" dirty="0" smtClean="0">
                <a:latin typeface="HG創英角ﾎﾟｯﾌﾟ体" pitchFamily="49" charset="-128"/>
                <a:ea typeface="HG創英角ﾎﾟｯﾌﾟ体" pitchFamily="49" charset="-128"/>
                <a:cs typeface="Meiryo UI" pitchFamily="50" charset="-128"/>
              </a:rPr>
              <a:t>　なぜ必要か？</a:t>
            </a:r>
            <a:endParaRPr kumimoji="1" lang="en-US" altLang="ja-JP" sz="4000" dirty="0" smtClean="0">
              <a:latin typeface="HG創英角ﾎﾟｯﾌﾟ体" pitchFamily="49" charset="-128"/>
              <a:ea typeface="HG創英角ﾎﾟｯﾌﾟ体" pitchFamily="49" charset="-128"/>
              <a:cs typeface="Meiryo UI" pitchFamily="50" charset="-128"/>
            </a:endParaRPr>
          </a:p>
        </p:txBody>
      </p:sp>
      <p:sp>
        <p:nvSpPr>
          <p:cNvPr id="3" name="スライド番号プレースホルダー 2"/>
          <p:cNvSpPr>
            <a:spLocks noGrp="1"/>
          </p:cNvSpPr>
          <p:nvPr>
            <p:ph type="sldNum" sz="quarter" idx="12"/>
          </p:nvPr>
        </p:nvSpPr>
        <p:spPr>
          <a:xfrm>
            <a:off x="5890586" y="8468163"/>
            <a:ext cx="871370" cy="486833"/>
          </a:xfrm>
        </p:spPr>
        <p:txBody>
          <a:bodyPr/>
          <a:lstStyle/>
          <a:p>
            <a:fld id="{C5B5822A-56A7-401A-9913-2F270576D197}" type="slidenum">
              <a:rPr kumimoji="1" lang="ja-JP" altLang="en-US" smtClean="0"/>
              <a:pPr/>
              <a:t>6</a:t>
            </a:fld>
            <a:endParaRPr kumimoji="1" lang="ja-JP" altLang="en-US" dirty="0"/>
          </a:p>
        </p:txBody>
      </p:sp>
      <p:pic>
        <p:nvPicPr>
          <p:cNvPr id="1026" name="Picture 2" descr="\\ds.inte.co.jp\支社\中国支社\公共\H26仕事と介護\04.運用\07.マニュアル作成\img\ilm2007_02_0277-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080" y="6300192"/>
            <a:ext cx="1969927" cy="20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99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04665" y="170219"/>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「仕事と介護の両立」の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必要性</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の背景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5661248" y="8539779"/>
            <a:ext cx="853852" cy="422215"/>
          </a:xfrm>
        </p:spPr>
        <p:txBody>
          <a:bodyPr/>
          <a:lstStyle/>
          <a:p>
            <a:fld id="{78DF7152-CFFE-42F1-929D-B4CFA162D2D2}" type="slidenum">
              <a:rPr kumimoji="1" lang="ja-JP" altLang="en-US" smtClean="0"/>
              <a:t>7</a:t>
            </a:fld>
            <a:endParaRPr kumimoji="1" lang="ja-JP" alt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2" y="666776"/>
            <a:ext cx="6669191" cy="357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44040" y="4239009"/>
            <a:ext cx="6813960" cy="461665"/>
          </a:xfrm>
          <a:prstGeom prst="rect">
            <a:avLst/>
          </a:prstGeom>
          <a:noFill/>
        </p:spPr>
        <p:txBody>
          <a:bodyPr wrap="square" rtlCol="0">
            <a:spAutoFit/>
          </a:bodyPr>
          <a:lstStyle/>
          <a:p>
            <a:r>
              <a:rPr kumimoji="1" lang="ja-JP" altLang="en-US" sz="800" dirty="0" smtClean="0">
                <a:latin typeface="Meiryo UI" pitchFamily="50" charset="-128"/>
                <a:ea typeface="Meiryo UI" pitchFamily="50" charset="-128"/>
                <a:cs typeface="Meiryo UI" pitchFamily="50" charset="-128"/>
              </a:rPr>
              <a:t>（出所）総務省「国税調査」及び「人口推計」、国立社会保障・人口問題研究所「日本の将来人口」（平成</a:t>
            </a:r>
            <a:r>
              <a:rPr kumimoji="1" lang="en-US" altLang="ja-JP" sz="800" dirty="0" smtClean="0">
                <a:latin typeface="Meiryo UI" pitchFamily="50" charset="-128"/>
                <a:ea typeface="Meiryo UI" pitchFamily="50" charset="-128"/>
                <a:cs typeface="Meiryo UI" pitchFamily="50" charset="-128"/>
              </a:rPr>
              <a:t>24</a:t>
            </a:r>
            <a:r>
              <a:rPr kumimoji="1" lang="ja-JP" altLang="en-US" sz="800" dirty="0" smtClean="0">
                <a:latin typeface="Meiryo UI" pitchFamily="50" charset="-128"/>
                <a:ea typeface="Meiryo UI" pitchFamily="50" charset="-128"/>
                <a:cs typeface="Meiryo UI" pitchFamily="50" charset="-128"/>
              </a:rPr>
              <a:t>年</a:t>
            </a: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月推計）：出生中位・死亡中位推計」</a:t>
            </a:r>
            <a:endParaRPr kumimoji="1" lang="en-US" altLang="ja-JP" sz="800" dirty="0" smtClean="0">
              <a:latin typeface="Meiryo UI" pitchFamily="50" charset="-128"/>
              <a:ea typeface="Meiryo UI" pitchFamily="50" charset="-128"/>
              <a:cs typeface="Meiryo UI" pitchFamily="50" charset="-128"/>
            </a:endParaRPr>
          </a:p>
          <a:p>
            <a:r>
              <a:rPr lang="ja-JP" altLang="en-US" sz="800" dirty="0" smtClean="0">
                <a:latin typeface="Meiryo UI" pitchFamily="50" charset="-128"/>
                <a:ea typeface="Meiryo UI" pitchFamily="50" charset="-128"/>
                <a:cs typeface="Meiryo UI" pitchFamily="50" charset="-128"/>
              </a:rPr>
              <a:t>（隔年</a:t>
            </a:r>
            <a:r>
              <a:rPr lang="en-US" altLang="ja-JP" sz="800" dirty="0" smtClean="0">
                <a:latin typeface="Meiryo UI" pitchFamily="50" charset="-128"/>
                <a:ea typeface="Meiryo UI" pitchFamily="50" charset="-128"/>
                <a:cs typeface="Meiryo UI" pitchFamily="50" charset="-128"/>
              </a:rPr>
              <a:t>10</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1</a:t>
            </a:r>
            <a:r>
              <a:rPr lang="ja-JP" altLang="en-US" sz="800" dirty="0" smtClean="0">
                <a:latin typeface="Meiryo UI" pitchFamily="50" charset="-128"/>
                <a:ea typeface="Meiryo UI" pitchFamily="50" charset="-128"/>
                <a:cs typeface="Meiryo UI" pitchFamily="50" charset="-128"/>
              </a:rPr>
              <a:t>日現在人口）厚生労働省「人口動態統計」</a:t>
            </a:r>
            <a:endParaRPr lang="en-US" altLang="ja-JP" sz="800" dirty="0" smtClean="0">
              <a:latin typeface="Meiryo UI" pitchFamily="50" charset="-128"/>
              <a:ea typeface="Meiryo UI" pitchFamily="50" charset="-128"/>
              <a:cs typeface="Meiryo UI" pitchFamily="50" charset="-128"/>
            </a:endParaRPr>
          </a:p>
          <a:p>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　出典：平成</a:t>
            </a:r>
            <a:r>
              <a:rPr kumimoji="1" lang="en-US" altLang="ja-JP" sz="800" dirty="0" smtClean="0">
                <a:latin typeface="Meiryo UI" pitchFamily="50" charset="-128"/>
                <a:ea typeface="Meiryo UI" pitchFamily="50" charset="-128"/>
                <a:cs typeface="Meiryo UI" pitchFamily="50" charset="-128"/>
              </a:rPr>
              <a:t>25</a:t>
            </a:r>
            <a:r>
              <a:rPr kumimoji="1" lang="ja-JP" altLang="en-US" sz="800" dirty="0" smtClean="0">
                <a:latin typeface="Meiryo UI" pitchFamily="50" charset="-128"/>
                <a:ea typeface="Meiryo UI" pitchFamily="50" charset="-128"/>
                <a:cs typeface="Meiryo UI" pitchFamily="50" charset="-128"/>
              </a:rPr>
              <a:t>年度総務省「人口推計」（</a:t>
            </a:r>
            <a:r>
              <a:rPr kumimoji="1" lang="en-US" altLang="ja-JP" sz="800" dirty="0" smtClean="0">
                <a:latin typeface="Meiryo UI" pitchFamily="50" charset="-128"/>
                <a:ea typeface="Meiryo UI" pitchFamily="50" charset="-128"/>
                <a:cs typeface="Meiryo UI" pitchFamily="50" charset="-128"/>
              </a:rPr>
              <a:t>2010</a:t>
            </a:r>
            <a:r>
              <a:rPr kumimoji="1" lang="ja-JP" altLang="en-US" sz="800" dirty="0" smtClean="0">
                <a:latin typeface="Meiryo UI" pitchFamily="50" charset="-128"/>
                <a:ea typeface="Meiryo UI" pitchFamily="50" charset="-128"/>
                <a:cs typeface="Meiryo UI" pitchFamily="50" charset="-128"/>
              </a:rPr>
              <a:t>年国勢調査においては、人口</a:t>
            </a:r>
            <a:r>
              <a:rPr kumimoji="1" lang="en-US" altLang="ja-JP" sz="800" dirty="0" smtClean="0">
                <a:latin typeface="Meiryo UI" pitchFamily="50" charset="-128"/>
                <a:ea typeface="Meiryo UI" pitchFamily="50" charset="-128"/>
                <a:cs typeface="Meiryo UI" pitchFamily="50" charset="-128"/>
              </a:rPr>
              <a:t>1,2,806</a:t>
            </a:r>
            <a:r>
              <a:rPr kumimoji="1" lang="ja-JP" altLang="en-US" sz="800" dirty="0" smtClean="0">
                <a:latin typeface="Meiryo UI" pitchFamily="50" charset="-128"/>
                <a:ea typeface="Meiryo UI" pitchFamily="50" charset="-128"/>
                <a:cs typeface="Meiryo UI" pitchFamily="50" charset="-128"/>
              </a:rPr>
              <a:t>万人、生産年齢人口割合</a:t>
            </a:r>
            <a:r>
              <a:rPr kumimoji="1" lang="en-US" altLang="ja-JP" sz="800" dirty="0" smtClean="0">
                <a:latin typeface="Meiryo UI" pitchFamily="50" charset="-128"/>
                <a:ea typeface="Meiryo UI" pitchFamily="50" charset="-128"/>
                <a:cs typeface="Meiryo UI" pitchFamily="50" charset="-128"/>
              </a:rPr>
              <a:t>63.8%</a:t>
            </a:r>
            <a:r>
              <a:rPr kumimoji="1" lang="ja-JP" altLang="en-US" sz="800" dirty="0" err="1" smtClean="0">
                <a:latin typeface="Meiryo UI" pitchFamily="50" charset="-128"/>
                <a:ea typeface="Meiryo UI" pitchFamily="50" charset="-128"/>
                <a:cs typeface="Meiryo UI" pitchFamily="50" charset="-128"/>
              </a:rPr>
              <a:t>、</a:t>
            </a:r>
            <a:r>
              <a:rPr kumimoji="1" lang="ja-JP" altLang="en-US" sz="800" dirty="0" smtClean="0">
                <a:latin typeface="Meiryo UI" pitchFamily="50" charset="-128"/>
                <a:ea typeface="Meiryo UI" pitchFamily="50" charset="-128"/>
                <a:cs typeface="Meiryo UI" pitchFamily="50" charset="-128"/>
              </a:rPr>
              <a:t>高齢化率</a:t>
            </a: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p:txBody>
      </p:sp>
      <p:sp>
        <p:nvSpPr>
          <p:cNvPr id="23" name="円/楕円 22"/>
          <p:cNvSpPr/>
          <p:nvPr/>
        </p:nvSpPr>
        <p:spPr>
          <a:xfrm>
            <a:off x="5943932" y="1331640"/>
            <a:ext cx="846841" cy="863260"/>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943932" y="1444056"/>
            <a:ext cx="831089" cy="646331"/>
          </a:xfrm>
          <a:prstGeom prst="rect">
            <a:avLst/>
          </a:prstGeom>
          <a:noFill/>
          <a:ln>
            <a:noFill/>
          </a:ln>
        </p:spPr>
        <p:txBody>
          <a:bodyPr wrap="square" rtlCol="0">
            <a:spAutoFit/>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生産年齢人口割合</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50.9%</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5943932" y="2303044"/>
            <a:ext cx="856697" cy="756787"/>
            <a:chOff x="6048276" y="2434608"/>
            <a:chExt cx="791767" cy="647236"/>
          </a:xfrm>
        </p:grpSpPr>
        <p:sp>
          <p:nvSpPr>
            <p:cNvPr id="28" name="円/楕円 27"/>
            <p:cNvSpPr/>
            <p:nvPr/>
          </p:nvSpPr>
          <p:spPr>
            <a:xfrm>
              <a:off x="6048276" y="2434608"/>
              <a:ext cx="781911" cy="647236"/>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058132" y="2558171"/>
              <a:ext cx="781911" cy="394835"/>
            </a:xfrm>
            <a:prstGeom prst="rect">
              <a:avLst/>
            </a:prstGeom>
            <a:noFill/>
            <a:ln>
              <a:noFill/>
            </a:ln>
          </p:spPr>
          <p:txBody>
            <a:bodyPr wrap="square" rtlCol="0">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高齢化率</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39.9%</a:t>
              </a:r>
            </a:p>
          </p:txBody>
        </p:sp>
      </p:grpSp>
      <p:grpSp>
        <p:nvGrpSpPr>
          <p:cNvPr id="30" name="グループ化 29"/>
          <p:cNvGrpSpPr/>
          <p:nvPr/>
        </p:nvGrpSpPr>
        <p:grpSpPr>
          <a:xfrm>
            <a:off x="5943932" y="3171467"/>
            <a:ext cx="898416" cy="769578"/>
            <a:chOff x="6048276" y="2434608"/>
            <a:chExt cx="809724" cy="647236"/>
          </a:xfrm>
        </p:grpSpPr>
        <p:sp>
          <p:nvSpPr>
            <p:cNvPr id="31" name="円/楕円 30"/>
            <p:cNvSpPr/>
            <p:nvPr/>
          </p:nvSpPr>
          <p:spPr>
            <a:xfrm>
              <a:off x="6048276" y="2434608"/>
              <a:ext cx="781911" cy="647236"/>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076089" y="2527846"/>
              <a:ext cx="781911" cy="543582"/>
            </a:xfrm>
            <a:prstGeom prst="rect">
              <a:avLst/>
            </a:prstGeom>
            <a:noFill/>
            <a:ln>
              <a:noFill/>
            </a:ln>
          </p:spPr>
          <p:txBody>
            <a:bodyPr wrap="square" rtlCol="0">
              <a:spAutoFit/>
            </a:bodyP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合計特殊</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出生率</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1.35</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円/楕円 2"/>
          <p:cNvSpPr/>
          <p:nvPr/>
        </p:nvSpPr>
        <p:spPr>
          <a:xfrm>
            <a:off x="476672" y="1084016"/>
            <a:ext cx="16561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287187" y="1444056"/>
            <a:ext cx="2692339" cy="5404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1755673" y="2770261"/>
            <a:ext cx="16561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V="1">
            <a:off x="3451020" y="2452892"/>
            <a:ext cx="2609417" cy="6774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0" name="グループ化 39"/>
          <p:cNvGrpSpPr/>
          <p:nvPr/>
        </p:nvGrpSpPr>
        <p:grpSpPr>
          <a:xfrm>
            <a:off x="662036" y="5667462"/>
            <a:ext cx="5313397" cy="3284735"/>
            <a:chOff x="1371160" y="755576"/>
            <a:chExt cx="4259696" cy="2620074"/>
          </a:xfrm>
        </p:grpSpPr>
        <p:sp>
          <p:nvSpPr>
            <p:cNvPr id="41" name="雲 40"/>
            <p:cNvSpPr/>
            <p:nvPr/>
          </p:nvSpPr>
          <p:spPr>
            <a:xfrm>
              <a:off x="1462036" y="1283970"/>
              <a:ext cx="1422354" cy="815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少子化</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2" name="雲 41"/>
            <p:cNvSpPr/>
            <p:nvPr/>
          </p:nvSpPr>
          <p:spPr>
            <a:xfrm>
              <a:off x="2745859" y="755576"/>
              <a:ext cx="1422354" cy="815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高齢化</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3" name="雲 42"/>
            <p:cNvSpPr/>
            <p:nvPr/>
          </p:nvSpPr>
          <p:spPr>
            <a:xfrm>
              <a:off x="3935695" y="1163254"/>
              <a:ext cx="1422354" cy="73672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要介護者の</a:t>
              </a:r>
              <a:endParaRPr lang="en-US" altLang="ja-JP" sz="110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dirty="0">
                  <a:solidFill>
                    <a:schemeClr val="tx1"/>
                  </a:solidFill>
                  <a:latin typeface="Meiryo UI" pitchFamily="50" charset="-128"/>
                  <a:ea typeface="Meiryo UI" pitchFamily="50" charset="-128"/>
                  <a:cs typeface="Meiryo UI" pitchFamily="50" charset="-128"/>
                </a:rPr>
                <a:t>増加</a:t>
              </a:r>
            </a:p>
          </p:txBody>
        </p:sp>
        <p:sp>
          <p:nvSpPr>
            <p:cNvPr id="44" name="雲 43"/>
            <p:cNvSpPr/>
            <p:nvPr/>
          </p:nvSpPr>
          <p:spPr>
            <a:xfrm>
              <a:off x="1371160" y="2099326"/>
              <a:ext cx="1422354" cy="815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共働き世帯の</a:t>
              </a:r>
              <a:r>
                <a:rPr kumimoji="1" lang="ja-JP" altLang="en-US" sz="1100" dirty="0" smtClean="0">
                  <a:solidFill>
                    <a:schemeClr val="tx1"/>
                  </a:solidFill>
                  <a:latin typeface="Meiryo UI" pitchFamily="50" charset="-128"/>
                  <a:ea typeface="Meiryo UI" pitchFamily="50" charset="-128"/>
                  <a:cs typeface="Meiryo UI" pitchFamily="50" charset="-128"/>
                </a:rPr>
                <a:t>増加</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5" name="雲 44"/>
            <p:cNvSpPr/>
            <p:nvPr/>
          </p:nvSpPr>
          <p:spPr>
            <a:xfrm>
              <a:off x="2265975" y="2560294"/>
              <a:ext cx="1310292" cy="815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晩婚化</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6" name="雲 45"/>
            <p:cNvSpPr/>
            <p:nvPr/>
          </p:nvSpPr>
          <p:spPr>
            <a:xfrm>
              <a:off x="3576265" y="2443547"/>
              <a:ext cx="1303124" cy="7519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核家族化</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7" name="雲 46"/>
            <p:cNvSpPr/>
            <p:nvPr/>
          </p:nvSpPr>
          <p:spPr>
            <a:xfrm>
              <a:off x="4186534" y="1855535"/>
              <a:ext cx="1444322" cy="704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在宅介護化</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8" name="円/楕円 47"/>
            <p:cNvSpPr/>
            <p:nvPr/>
          </p:nvSpPr>
          <p:spPr>
            <a:xfrm>
              <a:off x="2636911" y="1581867"/>
              <a:ext cx="1590915" cy="978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itchFamily="50" charset="-128"/>
                  <a:ea typeface="Meiryo UI" pitchFamily="50" charset="-128"/>
                  <a:cs typeface="Meiryo UI" pitchFamily="50" charset="-128"/>
                </a:rPr>
                <a:t>「仕事と介護の両立」</a:t>
              </a:r>
              <a:endParaRPr kumimoji="1" lang="en-US" altLang="ja-JP" sz="1600" b="1" dirty="0" smtClean="0">
                <a:latin typeface="Meiryo UI" pitchFamily="50" charset="-128"/>
                <a:ea typeface="Meiryo UI" pitchFamily="50" charset="-128"/>
                <a:cs typeface="Meiryo UI" pitchFamily="50" charset="-128"/>
              </a:endParaRPr>
            </a:p>
            <a:p>
              <a:pPr algn="ctr"/>
              <a:r>
                <a:rPr kumimoji="1" lang="ja-JP" altLang="en-US" sz="1600" b="1" dirty="0" smtClean="0">
                  <a:latin typeface="Meiryo UI" pitchFamily="50" charset="-128"/>
                  <a:ea typeface="Meiryo UI" pitchFamily="50" charset="-128"/>
                  <a:cs typeface="Meiryo UI" pitchFamily="50" charset="-128"/>
                </a:rPr>
                <a:t>の背景</a:t>
              </a:r>
              <a:endParaRPr kumimoji="1" lang="ja-JP" altLang="en-US" sz="1600" b="1" dirty="0">
                <a:latin typeface="Meiryo UI" pitchFamily="50" charset="-128"/>
                <a:ea typeface="Meiryo UI" pitchFamily="50" charset="-128"/>
                <a:cs typeface="Meiryo UI" pitchFamily="50" charset="-128"/>
              </a:endParaRPr>
            </a:p>
          </p:txBody>
        </p:sp>
      </p:grpSp>
      <p:sp>
        <p:nvSpPr>
          <p:cNvPr id="2" name="下矢印 1"/>
          <p:cNvSpPr/>
          <p:nvPr/>
        </p:nvSpPr>
        <p:spPr>
          <a:xfrm>
            <a:off x="2361870" y="4767008"/>
            <a:ext cx="1789113" cy="794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5029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1515" y="3491880"/>
            <a:ext cx="5832648" cy="1631216"/>
          </a:xfrm>
          <a:prstGeom prst="rect">
            <a:avLst/>
          </a:prstGeom>
          <a:noFill/>
        </p:spPr>
        <p:txBody>
          <a:bodyPr wrap="square" rtlCol="0">
            <a:spAutoFit/>
          </a:bodyPr>
          <a:lstStyle/>
          <a:p>
            <a:r>
              <a:rPr kumimoji="1" lang="ja-JP" altLang="en-US" sz="2800" dirty="0" smtClean="0">
                <a:latin typeface="HG創英角ﾎﾟｯﾌﾟ体" pitchFamily="49" charset="-128"/>
                <a:ea typeface="HG創英角ﾎﾟｯﾌﾟ体" pitchFamily="49" charset="-128"/>
                <a:cs typeface="Meiryo UI" pitchFamily="50" charset="-128"/>
              </a:rPr>
              <a:t>第１章</a:t>
            </a:r>
            <a:endParaRPr kumimoji="1" lang="en-US" altLang="ja-JP" sz="2800" dirty="0" smtClean="0">
              <a:latin typeface="HG創英角ﾎﾟｯﾌﾟ体" pitchFamily="49" charset="-128"/>
              <a:ea typeface="HG創英角ﾎﾟｯﾌﾟ体" pitchFamily="49" charset="-128"/>
              <a:cs typeface="Meiryo UI" pitchFamily="50" charset="-128"/>
            </a:endParaRPr>
          </a:p>
          <a:p>
            <a:endParaRPr kumimoji="1" lang="en-US" altLang="ja-JP" sz="2800" dirty="0" smtClean="0">
              <a:latin typeface="HG創英角ﾎﾟｯﾌﾟ体" pitchFamily="49" charset="-128"/>
              <a:ea typeface="HG創英角ﾎﾟｯﾌﾟ体" pitchFamily="49" charset="-128"/>
              <a:cs typeface="Meiryo UI" pitchFamily="50" charset="-128"/>
            </a:endParaRPr>
          </a:p>
          <a:p>
            <a:r>
              <a:rPr kumimoji="1" lang="ja-JP" altLang="en-US" sz="4400" dirty="0" smtClean="0">
                <a:latin typeface="HG創英角ﾎﾟｯﾌﾟ体" pitchFamily="49" charset="-128"/>
                <a:ea typeface="HG創英角ﾎﾟｯﾌﾟ体" pitchFamily="49" charset="-128"/>
                <a:cs typeface="Meiryo UI" pitchFamily="50" charset="-128"/>
              </a:rPr>
              <a:t>介護に関する基本情報</a:t>
            </a:r>
            <a:endParaRPr kumimoji="1" lang="ja-JP" altLang="en-US" sz="4400" dirty="0">
              <a:latin typeface="HG創英角ﾎﾟｯﾌﾟ体" pitchFamily="49" charset="-128"/>
              <a:ea typeface="HG創英角ﾎﾟｯﾌﾟ体" pitchFamily="49" charset="-128"/>
              <a:cs typeface="Meiryo UI" pitchFamily="50" charset="-128"/>
            </a:endParaRPr>
          </a:p>
        </p:txBody>
      </p:sp>
      <p:pic>
        <p:nvPicPr>
          <p:cNvPr id="7170" name="Picture 2" descr="\\ds.inte.co.jp\Div間共有\07雇用開発本部\100-雇用開発本部\000_公共事業部\201506_仕事と介護の両立推進事業\img\ilm17_ab02003-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984" y="6372200"/>
            <a:ext cx="3114732" cy="165618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78DF7152-CFFE-42F1-929D-B4CFA162D2D2}" type="slidenum">
              <a:rPr kumimoji="1" lang="ja-JP" altLang="en-US" smtClean="0"/>
              <a:t>8</a:t>
            </a:fld>
            <a:endParaRPr kumimoji="1" lang="ja-JP" altLang="en-US"/>
          </a:p>
        </p:txBody>
      </p:sp>
    </p:spTree>
    <p:extLst>
      <p:ext uri="{BB962C8B-B14F-4D97-AF65-F5344CB8AC3E}">
        <p14:creationId xmlns:p14="http://schemas.microsoft.com/office/powerpoint/2010/main" val="88295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http://www.taiyoss.co.jp/tetsuduki2.jpg"/>
          <p:cNvPicPr/>
          <p:nvPr/>
        </p:nvPicPr>
        <p:blipFill>
          <a:blip r:embed="rId2">
            <a:extLst>
              <a:ext uri="{28A0092B-C50C-407E-A947-70E740481C1C}">
                <a14:useLocalDpi xmlns:a14="http://schemas.microsoft.com/office/drawing/2010/main" val="0"/>
              </a:ext>
            </a:extLst>
          </a:blip>
          <a:srcRect/>
          <a:stretch>
            <a:fillRect/>
          </a:stretch>
        </p:blipFill>
        <p:spPr bwMode="auto">
          <a:xfrm>
            <a:off x="620688" y="1259632"/>
            <a:ext cx="5472607" cy="7560839"/>
          </a:xfrm>
          <a:prstGeom prst="rect">
            <a:avLst/>
          </a:prstGeom>
          <a:noFill/>
          <a:ln>
            <a:noFill/>
          </a:ln>
        </p:spPr>
      </p:pic>
      <p:sp>
        <p:nvSpPr>
          <p:cNvPr id="5" name="テキスト ボックス 4"/>
          <p:cNvSpPr txBox="1"/>
          <p:nvPr/>
        </p:nvSpPr>
        <p:spPr>
          <a:xfrm>
            <a:off x="404665" y="170219"/>
            <a:ext cx="5904656" cy="369332"/>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介護保険サービス利用の全体の流れ　◆</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04665" y="588864"/>
            <a:ext cx="5976664"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実際に</a:t>
            </a:r>
            <a:r>
              <a:rPr kumimoji="1" lang="ja-JP" altLang="en-US" sz="12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介護保険サービス</a:t>
            </a:r>
            <a:r>
              <a:rPr lang="ja-JP" altLang="en-US" sz="1200" b="1"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を利用したい」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と思ったら、どのような手続きをすればよいのでしょうか？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ここで</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は介護認定の申請からサービス利用の全体図を解説します。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170" name="Picture 2" descr="\\ds.inte.co.jp\Div間共有\07雇用開発本部\100-雇用開発本部\000_公共事業部\201506_仕事と介護の両立推進事業\img\ilm17_ac02008-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096" y="8204680"/>
            <a:ext cx="1281331" cy="8439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s.inte.co.jp\Div間共有\07雇用開発本部\100-雇用開発本部\000_公共事業部\201506_仕事と介護の両立推進事業\img\ilm2013_065-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191" y="1879923"/>
            <a:ext cx="1495419" cy="850766"/>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78DF7152-CFFE-42F1-929D-B4CFA162D2D2}" type="slidenum">
              <a:rPr kumimoji="1" lang="ja-JP" altLang="en-US" smtClean="0"/>
              <a:t>9</a:t>
            </a:fld>
            <a:endParaRPr kumimoji="1" lang="ja-JP" altLang="en-US"/>
          </a:p>
        </p:txBody>
      </p:sp>
      <p:pic>
        <p:nvPicPr>
          <p:cNvPr id="7171" name="Picture 3" descr="\\ds.inte.co.jp\Div間共有\07雇用開発本部\100-雇用開発本部\000_公共事業部\201506_仕事と介護の両立推進事業\img\ilm2007_02_0098-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598" y="1030760"/>
            <a:ext cx="655122" cy="652740"/>
          </a:xfrm>
          <a:prstGeom prst="rect">
            <a:avLst/>
          </a:prstGeom>
          <a:noFill/>
          <a:extLst/>
        </p:spPr>
      </p:pic>
    </p:spTree>
    <p:extLst>
      <p:ext uri="{BB962C8B-B14F-4D97-AF65-F5344CB8AC3E}">
        <p14:creationId xmlns:p14="http://schemas.microsoft.com/office/powerpoint/2010/main" val="18567645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5969</TotalTime>
  <Words>9375</Words>
  <Application>Microsoft Office PowerPoint</Application>
  <PresentationFormat>画面に合わせる (4:3)</PresentationFormat>
  <Paragraphs>2192</Paragraphs>
  <Slides>56</Slides>
  <Notes>5</Notes>
  <HiddenSlides>0</HiddenSlides>
  <MMClips>0</MMClips>
  <ScaleCrop>false</ScaleCrop>
  <HeadingPairs>
    <vt:vector size="4" baseType="variant">
      <vt:variant>
        <vt:lpstr>テーマ</vt:lpstr>
      </vt:variant>
      <vt:variant>
        <vt:i4>4</vt:i4>
      </vt:variant>
      <vt:variant>
        <vt:lpstr>スライド タイトル</vt:lpstr>
      </vt:variant>
      <vt:variant>
        <vt:i4>56</vt:i4>
      </vt:variant>
    </vt:vector>
  </HeadingPairs>
  <TitlesOfParts>
    <vt:vector size="60" baseType="lpstr">
      <vt:lpstr>Office ​​テーマ</vt:lpstr>
      <vt:lpstr>ウェーブ</vt:lpstr>
      <vt:lpstr>1_ウェーブ</vt:lpstr>
      <vt:lpstr>2_ウェーブ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介護が必要となるきっかけとなったこと</vt:lpstr>
      <vt:lpstr>１．運動　　２．食事　　３．口腔</vt:lpstr>
      <vt:lpstr>PowerPoint プレゼンテーション</vt:lpstr>
      <vt:lpstr>【①親の状況を知っておこう】</vt:lpstr>
      <vt:lpstr>【②親の「介護要望」を知っておこう】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瀬口 有紀</dc:creator>
  <cp:lastModifiedBy>広島県</cp:lastModifiedBy>
  <cp:revision>341</cp:revision>
  <cp:lastPrinted>2015-08-06T04:47:01Z</cp:lastPrinted>
  <dcterms:created xsi:type="dcterms:W3CDTF">2015-04-03T04:51:24Z</dcterms:created>
  <dcterms:modified xsi:type="dcterms:W3CDTF">2016-08-19T06:22:11Z</dcterms:modified>
</cp:coreProperties>
</file>